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4" r:id="rId8"/>
    <p:sldId id="262" r:id="rId9"/>
    <p:sldId id="273" r:id="rId10"/>
    <p:sldId id="263" r:id="rId11"/>
    <p:sldId id="265" r:id="rId12"/>
    <p:sldId id="264" r:id="rId13"/>
    <p:sldId id="266" r:id="rId14"/>
    <p:sldId id="267" r:id="rId15"/>
    <p:sldId id="278" r:id="rId16"/>
    <p:sldId id="268" r:id="rId17"/>
    <p:sldId id="275" r:id="rId1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redný štý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Stredný štýl 2 - zvýrazneni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Stredný štýl 4 - zvýrazneni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Světlý styl 3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32" autoAdjust="0"/>
    <p:restoredTop sz="93899" autoAdjust="0"/>
  </p:normalViewPr>
  <p:slideViewPr>
    <p:cSldViewPr>
      <p:cViewPr varScale="1">
        <p:scale>
          <a:sx n="64" d="100"/>
          <a:sy n="64" d="100"/>
        </p:scale>
        <p:origin x="1420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9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2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chard\Dropbox\PHD\3.%20semester\Ucitel\POL288%20Druhorade%20volby%20v%20Europe\Zo&#353;it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chard\Dropbox\PHD\3.%20semester\Ucitel\POL288%20Druhorade%20volby%20v%20Europe\Zo&#353;it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chard\Dropbox\PHD\3.%20semester\Ucitel\POL288%20Druhorade%20volby%20v%20Europe\Zo&#353;it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tina\Dropbox\PHD\3.%20semester\Ucitel\POL288%20Druhorade%20volby%20v%20Europe\Zo&#353;it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/>
          <a:lstStyle/>
          <a:p>
            <a:pPr>
              <a:defRPr b="0">
                <a:latin typeface="Arial" pitchFamily="34" charset="0"/>
                <a:cs typeface="Arial" pitchFamily="34" charset="0"/>
              </a:defRPr>
            </a:pPr>
            <a:r>
              <a:rPr lang="sk-SK" sz="1600" b="0">
                <a:latin typeface="Arial" pitchFamily="34" charset="0"/>
                <a:cs typeface="Arial" pitchFamily="34" charset="0"/>
              </a:rPr>
              <a:t>vol. </a:t>
            </a:r>
            <a:r>
              <a:rPr lang="en-US" sz="1600" b="0">
                <a:latin typeface="Arial" pitchFamily="34" charset="0"/>
                <a:cs typeface="Arial" pitchFamily="34" charset="0"/>
              </a:rPr>
              <a:t>účasť</a:t>
            </a:r>
            <a:r>
              <a:rPr lang="sk-SK" sz="1600" b="0">
                <a:latin typeface="Arial" pitchFamily="34" charset="0"/>
                <a:cs typeface="Arial" pitchFamily="34" charset="0"/>
              </a:rPr>
              <a:t> (%)</a:t>
            </a:r>
            <a:endParaRPr lang="en-US" sz="1600" b="0">
              <a:latin typeface="Arial" pitchFamily="34" charset="0"/>
              <a:cs typeface="Arial" pitchFamily="34" charset="0"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ucast!$B$1</c:f>
              <c:strCache>
                <c:ptCount val="1"/>
                <c:pt idx="0">
                  <c:v>účasť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A684-449A-9056-E222D9E2863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latin typeface="Arial" pitchFamily="34" charset="0"/>
                    <a:cs typeface="Arial" pitchFamily="34" charset="0"/>
                  </a:defRPr>
                </a:pPr>
                <a:endParaRPr lang="sk-SK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ucast!$A$2:$A$3</c:f>
              <c:strCache>
                <c:ptCount val="2"/>
                <c:pt idx="0">
                  <c:v>NV 2001</c:v>
                </c:pt>
                <c:pt idx="1">
                  <c:v>EV 2004</c:v>
                </c:pt>
              </c:strCache>
            </c:strRef>
          </c:cat>
          <c:val>
            <c:numRef>
              <c:f>ucast!$B$2:$B$3</c:f>
              <c:numCache>
                <c:formatCode>0.00</c:formatCode>
                <c:ptCount val="2"/>
                <c:pt idx="0">
                  <c:v>59.4</c:v>
                </c:pt>
                <c:pt idx="1">
                  <c:v>38.4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684-449A-9056-E222D9E286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1"/>
        <c:overlap val="2"/>
        <c:axId val="9706496"/>
        <c:axId val="9709824"/>
      </c:barChart>
      <c:catAx>
        <c:axId val="97064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sk-SK"/>
          </a:p>
        </c:txPr>
        <c:crossAx val="9709824"/>
        <c:crosses val="autoZero"/>
        <c:auto val="1"/>
        <c:lblAlgn val="ctr"/>
        <c:lblOffset val="100"/>
        <c:noMultiLvlLbl val="0"/>
      </c:catAx>
      <c:valAx>
        <c:axId val="9709824"/>
        <c:scaling>
          <c:orientation val="minMax"/>
        </c:scaling>
        <c:delete val="1"/>
        <c:axPos val="l"/>
        <c:majorGridlines/>
        <c:numFmt formatCode="0.00" sourceLinked="1"/>
        <c:majorTickMark val="out"/>
        <c:minorTickMark val="none"/>
        <c:tickLblPos val="nextTo"/>
        <c:crossAx val="97064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/>
          <a:lstStyle/>
          <a:p>
            <a:pPr>
              <a:defRPr sz="1600" b="0">
                <a:latin typeface="Arial" pitchFamily="34" charset="0"/>
                <a:cs typeface="Arial" pitchFamily="34" charset="0"/>
              </a:defRPr>
            </a:pPr>
            <a:r>
              <a:rPr lang="sk-SK" sz="1600" b="0">
                <a:latin typeface="Arial" pitchFamily="34" charset="0"/>
                <a:cs typeface="Arial" pitchFamily="34" charset="0"/>
              </a:rPr>
              <a:t>vol.</a:t>
            </a:r>
            <a:r>
              <a:rPr lang="sk-SK" sz="1600" b="0" baseline="0">
                <a:latin typeface="Arial" pitchFamily="34" charset="0"/>
                <a:cs typeface="Arial" pitchFamily="34" charset="0"/>
              </a:rPr>
              <a:t> účasť (%)</a:t>
            </a:r>
            <a:endParaRPr lang="sk-SK" sz="1600" b="0">
              <a:latin typeface="Arial" pitchFamily="34" charset="0"/>
              <a:cs typeface="Arial" pitchFamily="34" charset="0"/>
            </a:endParaRP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6847724542906715E-2"/>
          <c:y val="0.16787072347663859"/>
          <c:w val="0.8863049095607235"/>
          <c:h val="0.72775027040928242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8DD9-426F-9DA6-CE1307CDB894}"/>
              </c:ext>
            </c:extLst>
          </c:dPt>
          <c:dLbls>
            <c:dLbl>
              <c:idx val="0"/>
              <c:layout>
                <c:manualLayout>
                  <c:x val="-5.1679586563307496E-3"/>
                  <c:y val="0.111111111111111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DD9-426F-9DA6-CE1307CDB894}"/>
                </c:ext>
              </c:extLst>
            </c:dLbl>
            <c:dLbl>
              <c:idx val="1"/>
              <c:layout>
                <c:manualLayout>
                  <c:x val="5.1679586563307496E-3"/>
                  <c:y val="0.115740740740740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DD9-426F-9DA6-CE1307CDB8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latin typeface="Arial" pitchFamily="34" charset="0"/>
                    <a:cs typeface="Arial" pitchFamily="34" charset="0"/>
                  </a:defRPr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ucast!$I$2:$I$3</c:f>
              <c:strCache>
                <c:ptCount val="2"/>
                <c:pt idx="0">
                  <c:v>NV 2005</c:v>
                </c:pt>
                <c:pt idx="1">
                  <c:v>EV 2009</c:v>
                </c:pt>
              </c:strCache>
            </c:strRef>
          </c:cat>
          <c:val>
            <c:numRef>
              <c:f>ucast!$J$2:$J$3</c:f>
              <c:numCache>
                <c:formatCode>0.00</c:formatCode>
                <c:ptCount val="2"/>
                <c:pt idx="0">
                  <c:v>61.3</c:v>
                </c:pt>
                <c:pt idx="1">
                  <c:v>34.5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DD9-426F-9DA6-CE1307CDB8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616448"/>
        <c:axId val="14617984"/>
      </c:barChart>
      <c:catAx>
        <c:axId val="146164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50">
                <a:latin typeface="Arial" pitchFamily="34" charset="0"/>
                <a:cs typeface="Arial" pitchFamily="34" charset="0"/>
              </a:defRPr>
            </a:pPr>
            <a:endParaRPr lang="sk-SK"/>
          </a:p>
        </c:txPr>
        <c:crossAx val="14617984"/>
        <c:crosses val="autoZero"/>
        <c:auto val="1"/>
        <c:lblAlgn val="ctr"/>
        <c:lblOffset val="100"/>
        <c:noMultiLvlLbl val="0"/>
      </c:catAx>
      <c:valAx>
        <c:axId val="14617984"/>
        <c:scaling>
          <c:orientation val="minMax"/>
        </c:scaling>
        <c:delete val="1"/>
        <c:axPos val="l"/>
        <c:majorGridlines/>
        <c:numFmt formatCode="0.00" sourceLinked="1"/>
        <c:majorTickMark val="out"/>
        <c:minorTickMark val="none"/>
        <c:tickLblPos val="nextTo"/>
        <c:crossAx val="146164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/>
          <a:lstStyle/>
          <a:p>
            <a:pPr>
              <a:defRPr sz="1600" b="0">
                <a:latin typeface="Arial" pitchFamily="34" charset="0"/>
                <a:cs typeface="Arial" pitchFamily="34" charset="0"/>
              </a:defRPr>
            </a:pPr>
            <a:r>
              <a:rPr lang="sk-SK" sz="1600" b="0">
                <a:latin typeface="Arial" pitchFamily="34" charset="0"/>
                <a:cs typeface="Arial" pitchFamily="34" charset="0"/>
              </a:rPr>
              <a:t>vol. účasť (%)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C6EE-47C7-A2F7-3BF21EBFC544}"/>
              </c:ext>
            </c:extLst>
          </c:dPt>
          <c:dLbls>
            <c:dLbl>
              <c:idx val="0"/>
              <c:layout>
                <c:manualLayout>
                  <c:x val="2.5462668816039986E-17"/>
                  <c:y val="0.129629629629629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6EE-47C7-A2F7-3BF21EBFC544}"/>
                </c:ext>
              </c:extLst>
            </c:dLbl>
            <c:dLbl>
              <c:idx val="1"/>
              <c:layout>
                <c:manualLayout>
                  <c:x val="0"/>
                  <c:y val="0.1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6EE-47C7-A2F7-3BF21EBFC5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latin typeface="Arial" pitchFamily="34" charset="0"/>
                    <a:cs typeface="Arial" pitchFamily="34" charset="0"/>
                  </a:defRPr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ucast!$O$2:$O$3</c:f>
              <c:strCache>
                <c:ptCount val="2"/>
                <c:pt idx="0">
                  <c:v>NV 2010</c:v>
                </c:pt>
                <c:pt idx="1">
                  <c:v>NV 2014</c:v>
                </c:pt>
              </c:strCache>
            </c:strRef>
          </c:cat>
          <c:val>
            <c:numRef>
              <c:f>ucast!$P$2:$P$3</c:f>
              <c:numCache>
                <c:formatCode>0.00</c:formatCode>
                <c:ptCount val="2"/>
                <c:pt idx="0">
                  <c:v>65.099999999999994</c:v>
                </c:pt>
                <c:pt idx="1">
                  <c:v>35.6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6EE-47C7-A2F7-3BF21EBFC5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878208"/>
        <c:axId val="12879744"/>
      </c:barChart>
      <c:catAx>
        <c:axId val="128782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sk-SK"/>
          </a:p>
        </c:txPr>
        <c:crossAx val="12879744"/>
        <c:crosses val="autoZero"/>
        <c:auto val="1"/>
        <c:lblAlgn val="ctr"/>
        <c:lblOffset val="100"/>
        <c:noMultiLvlLbl val="0"/>
      </c:catAx>
      <c:valAx>
        <c:axId val="12879744"/>
        <c:scaling>
          <c:orientation val="minMax"/>
        </c:scaling>
        <c:delete val="1"/>
        <c:axPos val="l"/>
        <c:majorGridlines/>
        <c:numFmt formatCode="0.00" sourceLinked="1"/>
        <c:majorTickMark val="out"/>
        <c:minorTickMark val="none"/>
        <c:tickLblPos val="nextTo"/>
        <c:crossAx val="128782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/>
          <a:lstStyle/>
          <a:p>
            <a:pPr>
              <a:defRPr sz="3200" b="0">
                <a:latin typeface="Arial" pitchFamily="34" charset="0"/>
                <a:cs typeface="Arial" pitchFamily="34" charset="0"/>
              </a:defRPr>
            </a:pPr>
            <a:r>
              <a:rPr lang="sk-SK" sz="3200" b="0" dirty="0">
                <a:latin typeface="Arial" pitchFamily="34" charset="0"/>
                <a:cs typeface="Arial" pitchFamily="34" charset="0"/>
              </a:rPr>
              <a:t>Volebná účasť </a:t>
            </a:r>
            <a:r>
              <a:rPr lang="sk-SK" sz="3200" b="0" baseline="0" dirty="0">
                <a:latin typeface="Arial" pitchFamily="34" charset="0"/>
                <a:cs typeface="Arial" pitchFamily="34" charset="0"/>
              </a:rPr>
              <a:t>(%)</a:t>
            </a:r>
            <a:endParaRPr lang="sk-SK" sz="3200" b="0" dirty="0">
              <a:latin typeface="Arial" pitchFamily="34" charset="0"/>
              <a:cs typeface="Arial" pitchFamily="34" charset="0"/>
            </a:endParaRPr>
          </a:p>
        </c:rich>
      </c:tx>
      <c:layout>
        <c:manualLayout>
          <c:xMode val="edge"/>
          <c:yMode val="edge"/>
          <c:x val="0.32526328405952892"/>
          <c:y val="0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3D27-48D7-86E6-3587A563CF5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3D27-48D7-86E6-3587A563CF57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3D27-48D7-86E6-3587A563CF5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latin typeface="Arial" pitchFamily="34" charset="0"/>
                    <a:cs typeface="Arial" pitchFamily="34" charset="0"/>
                  </a:defRPr>
                </a:pPr>
                <a:endParaRPr lang="sk-S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ucast!$A$23:$A$28</c:f>
              <c:strCache>
                <c:ptCount val="6"/>
                <c:pt idx="0">
                  <c:v>NV 2001</c:v>
                </c:pt>
                <c:pt idx="1">
                  <c:v>EV 2004</c:v>
                </c:pt>
                <c:pt idx="2">
                  <c:v>NV 2005</c:v>
                </c:pt>
                <c:pt idx="3">
                  <c:v>EV 2009</c:v>
                </c:pt>
                <c:pt idx="4">
                  <c:v>NV 2010</c:v>
                </c:pt>
                <c:pt idx="5">
                  <c:v>NV 2014</c:v>
                </c:pt>
              </c:strCache>
            </c:strRef>
          </c:cat>
          <c:val>
            <c:numRef>
              <c:f>ucast!$B$23:$B$28</c:f>
              <c:numCache>
                <c:formatCode>0.00</c:formatCode>
                <c:ptCount val="6"/>
                <c:pt idx="0">
                  <c:v>59.4</c:v>
                </c:pt>
                <c:pt idx="1">
                  <c:v>38.4</c:v>
                </c:pt>
                <c:pt idx="2">
                  <c:v>61.3</c:v>
                </c:pt>
                <c:pt idx="3">
                  <c:v>34.5</c:v>
                </c:pt>
                <c:pt idx="4">
                  <c:v>65.099999999999994</c:v>
                </c:pt>
                <c:pt idx="5">
                  <c:v>35.6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D27-48D7-86E6-3587A563CF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1612544"/>
        <c:axId val="251649024"/>
      </c:barChart>
      <c:catAx>
        <c:axId val="2516125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>
                <a:latin typeface="Arial" pitchFamily="34" charset="0"/>
                <a:cs typeface="Arial" pitchFamily="34" charset="0"/>
              </a:defRPr>
            </a:pPr>
            <a:endParaRPr lang="sk-SK"/>
          </a:p>
        </c:txPr>
        <c:crossAx val="251649024"/>
        <c:crosses val="autoZero"/>
        <c:auto val="1"/>
        <c:lblAlgn val="ctr"/>
        <c:lblOffset val="100"/>
        <c:noMultiLvlLbl val="0"/>
      </c:catAx>
      <c:valAx>
        <c:axId val="251649024"/>
        <c:scaling>
          <c:orientation val="minMax"/>
        </c:scaling>
        <c:delete val="1"/>
        <c:axPos val="l"/>
        <c:majorGridlines/>
        <c:numFmt formatCode="0.00" sourceLinked="1"/>
        <c:majorTickMark val="out"/>
        <c:minorTickMark val="none"/>
        <c:tickLblPos val="nextTo"/>
        <c:crossAx val="2516125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17.05.2017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17.05.2017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17.05.2017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17.05.2017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17.05.2017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17.05.2017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17.05.2017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17.05.2017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17.05.2017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17.05.2017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17.05.2017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5000"/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17.05.2017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916832"/>
            <a:ext cx="9144000" cy="1470025"/>
          </a:xfrm>
        </p:spPr>
        <p:txBody>
          <a:bodyPr>
            <a:noAutofit/>
          </a:bodyPr>
          <a:lstStyle/>
          <a:p>
            <a:r>
              <a:rPr lang="sk-SK" sz="5800" dirty="0">
                <a:latin typeface="Liberation Sans" pitchFamily="34" charset="0"/>
                <a:ea typeface="Liberation Sans" pitchFamily="34" charset="0"/>
                <a:cs typeface="Liberation Sans" pitchFamily="34" charset="0"/>
              </a:rPr>
              <a:t>Veľká Británia</a:t>
            </a:r>
            <a:br>
              <a:rPr lang="sk-SK" sz="5800" dirty="0">
                <a:latin typeface="Liberation Sans" pitchFamily="34" charset="0"/>
                <a:ea typeface="Liberation Sans" pitchFamily="34" charset="0"/>
                <a:cs typeface="Liberation Sans" pitchFamily="34" charset="0"/>
              </a:rPr>
            </a:br>
            <a:r>
              <a:rPr lang="sk-SK" sz="5800" dirty="0">
                <a:latin typeface="Liberation Sans" pitchFamily="34" charset="0"/>
                <a:ea typeface="Liberation Sans" pitchFamily="34" charset="0"/>
                <a:cs typeface="Liberation Sans" pitchFamily="34" charset="0"/>
              </a:rPr>
              <a:t>druhoradé voľby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4077072"/>
            <a:ext cx="9144000" cy="1296144"/>
          </a:xfrm>
        </p:spPr>
        <p:txBody>
          <a:bodyPr>
            <a:normAutofit/>
          </a:bodyPr>
          <a:lstStyle/>
          <a:p>
            <a:r>
              <a:rPr lang="sk-SK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Mgr. Martina Slivková</a:t>
            </a:r>
          </a:p>
          <a:p>
            <a:r>
              <a:rPr lang="sk-SK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POL288 </a:t>
            </a:r>
            <a:r>
              <a:rPr lang="sk-SK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Druhořadé</a:t>
            </a:r>
            <a:r>
              <a:rPr lang="sk-SK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volby</a:t>
            </a:r>
            <a:r>
              <a:rPr lang="sk-SK" sz="3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v </a:t>
            </a:r>
            <a:r>
              <a:rPr lang="sk-SK" sz="3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Evropě</a:t>
            </a:r>
            <a:endParaRPr lang="sk-SK" sz="3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573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Richard\Dropbox\PHD\3. semester\Ucitel\POL288 Druhorade volby v Europe\Vladne stran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44" y="1412776"/>
            <a:ext cx="8690567" cy="4991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ĺžnik 1"/>
          <p:cNvSpPr/>
          <p:nvPr/>
        </p:nvSpPr>
        <p:spPr>
          <a:xfrm>
            <a:off x="672367" y="188640"/>
            <a:ext cx="77048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sk-SK" sz="3200" dirty="0">
                <a:latin typeface="Arial" pitchFamily="34" charset="0"/>
                <a:cs typeface="Arial" pitchFamily="34" charset="0"/>
              </a:rPr>
              <a:t>vládne strany v druhoradých voľbách </a:t>
            </a:r>
            <a:r>
              <a:rPr lang="sk-SK" sz="3200" b="1" dirty="0">
                <a:latin typeface="Arial" pitchFamily="34" charset="0"/>
                <a:cs typeface="Arial" pitchFamily="34" charset="0"/>
              </a:rPr>
              <a:t>STRÁCAJÚ</a:t>
            </a:r>
          </a:p>
        </p:txBody>
      </p:sp>
    </p:spTree>
    <p:extLst>
      <p:ext uri="{BB962C8B-B14F-4D97-AF65-F5344CB8AC3E}">
        <p14:creationId xmlns:p14="http://schemas.microsoft.com/office/powerpoint/2010/main" val="197194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Richard\Dropbox\PHD\3. semester\Ucitel\POL288 Druhorade volby v Europe\ENE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724" y="1256730"/>
            <a:ext cx="8068946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ĺžnik 1"/>
          <p:cNvSpPr/>
          <p:nvPr/>
        </p:nvSpPr>
        <p:spPr>
          <a:xfrm>
            <a:off x="542724" y="179512"/>
            <a:ext cx="814095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sk-SK" sz="3200" dirty="0">
                <a:latin typeface="Arial" pitchFamily="34" charset="0"/>
                <a:cs typeface="Arial" pitchFamily="34" charset="0"/>
              </a:rPr>
              <a:t>veľké strany v druhoradých voľbách </a:t>
            </a:r>
            <a:r>
              <a:rPr lang="sk-SK" sz="3200" b="1" dirty="0">
                <a:latin typeface="Arial" pitchFamily="34" charset="0"/>
                <a:cs typeface="Arial" pitchFamily="34" charset="0"/>
              </a:rPr>
              <a:t>STRÁCAJÚ</a:t>
            </a:r>
          </a:p>
        </p:txBody>
      </p:sp>
    </p:spTree>
    <p:extLst>
      <p:ext uri="{BB962C8B-B14F-4D97-AF65-F5344CB8AC3E}">
        <p14:creationId xmlns:p14="http://schemas.microsoft.com/office/powerpoint/2010/main" val="685644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Richard\Dropbox\PHD\3. semester\Ucitel\POL288 Druhorade volby v Europe\Volebny cyklu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085" y="1501627"/>
            <a:ext cx="8477648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ĺžnik 1"/>
          <p:cNvSpPr/>
          <p:nvPr/>
        </p:nvSpPr>
        <p:spPr>
          <a:xfrm>
            <a:off x="476214" y="116632"/>
            <a:ext cx="83509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sk-SK" sz="2800" dirty="0">
                <a:latin typeface="Arial" pitchFamily="34" charset="0"/>
                <a:cs typeface="Arial" pitchFamily="34" charset="0"/>
              </a:rPr>
              <a:t>na zisk vládnych strán v druhoradých voľbách vplýva volebný cyklus: </a:t>
            </a:r>
            <a:r>
              <a:rPr lang="sk-SK" sz="2800" b="1" dirty="0">
                <a:latin typeface="Arial" pitchFamily="34" charset="0"/>
                <a:cs typeface="Arial" pitchFamily="34" charset="0"/>
              </a:rPr>
              <a:t>HONEYMOON, MIDDLE TERM, LATER TERM</a:t>
            </a:r>
          </a:p>
        </p:txBody>
      </p:sp>
    </p:spTree>
    <p:extLst>
      <p:ext uri="{BB962C8B-B14F-4D97-AF65-F5344CB8AC3E}">
        <p14:creationId xmlns:p14="http://schemas.microsoft.com/office/powerpoint/2010/main" val="8831817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latin typeface="Liberation Sans" pitchFamily="34" charset="0"/>
                <a:ea typeface="Liberation Sans" pitchFamily="34" charset="0"/>
                <a:cs typeface="Liberation Sans" pitchFamily="34" charset="0"/>
              </a:rPr>
              <a:t>2. </a:t>
            </a:r>
            <a:r>
              <a:rPr lang="sk-SK" dirty="0" err="1">
                <a:latin typeface="Liberation Sans" pitchFamily="34" charset="0"/>
                <a:ea typeface="Liberation Sans" pitchFamily="34" charset="0"/>
                <a:cs typeface="Liberation Sans" pitchFamily="34" charset="0"/>
              </a:rPr>
              <a:t>The</a:t>
            </a:r>
            <a:r>
              <a:rPr lang="sk-SK" dirty="0">
                <a:latin typeface="Liberation Sans" pitchFamily="34" charset="0"/>
                <a:ea typeface="Liberation Sans" pitchFamily="34" charset="0"/>
                <a:cs typeface="Liberation Sans" pitchFamily="34" charset="0"/>
              </a:rPr>
              <a:t> </a:t>
            </a:r>
            <a:r>
              <a:rPr lang="sk-SK" dirty="0" err="1">
                <a:latin typeface="Liberation Sans" pitchFamily="34" charset="0"/>
                <a:ea typeface="Liberation Sans" pitchFamily="34" charset="0"/>
                <a:cs typeface="Liberation Sans" pitchFamily="34" charset="0"/>
              </a:rPr>
              <a:t>Scottish</a:t>
            </a:r>
            <a:r>
              <a:rPr lang="sk-SK" dirty="0">
                <a:latin typeface="Liberation Sans" pitchFamily="34" charset="0"/>
                <a:ea typeface="Liberation Sans" pitchFamily="34" charset="0"/>
                <a:cs typeface="Liberation Sans" pitchFamily="34" charset="0"/>
              </a:rPr>
              <a:t> </a:t>
            </a:r>
            <a:r>
              <a:rPr lang="sk-SK" dirty="0" err="1">
                <a:latin typeface="Liberation Sans" pitchFamily="34" charset="0"/>
                <a:ea typeface="Liberation Sans" pitchFamily="34" charset="0"/>
                <a:cs typeface="Liberation Sans" pitchFamily="34" charset="0"/>
              </a:rPr>
              <a:t>Parliament</a:t>
            </a:r>
            <a:r>
              <a:rPr lang="sk-SK" dirty="0">
                <a:latin typeface="Liberation Sans" pitchFamily="34" charset="0"/>
                <a:ea typeface="Liberation Sans" pitchFamily="34" charset="0"/>
                <a:cs typeface="Liberation Sans" pitchFamily="34" charset="0"/>
              </a:rPr>
              <a:t> (SP)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sk-SK" dirty="0">
                <a:latin typeface="Arial" pitchFamily="34" charset="0"/>
                <a:cs typeface="Arial" pitchFamily="34" charset="0"/>
              </a:rPr>
              <a:t>ustanovený1999</a:t>
            </a:r>
          </a:p>
          <a:p>
            <a:r>
              <a:rPr lang="sk-SK" dirty="0">
                <a:latin typeface="Arial" pitchFamily="34" charset="0"/>
                <a:cs typeface="Arial" pitchFamily="34" charset="0"/>
              </a:rPr>
              <a:t>zmiešaný VS: 73 mandátov FPTP + 56 mandátov pomerne (8 obvodov, v každom 7 mandátov)</a:t>
            </a:r>
            <a:r>
              <a:rPr lang="en-US" dirty="0">
                <a:latin typeface="Arial" pitchFamily="34" charset="0"/>
                <a:cs typeface="Arial" pitchFamily="34" charset="0"/>
              </a:rPr>
              <a:t> =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129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mand</a:t>
            </a:r>
            <a:r>
              <a:rPr lang="sk-SK" b="1" dirty="0" err="1">
                <a:latin typeface="Arial" pitchFamily="34" charset="0"/>
                <a:cs typeface="Arial" pitchFamily="34" charset="0"/>
              </a:rPr>
              <a:t>átov</a:t>
            </a:r>
            <a:endParaRPr lang="sk-SK" b="1" dirty="0">
              <a:latin typeface="Arial" pitchFamily="34" charset="0"/>
              <a:cs typeface="Arial" pitchFamily="34" charset="0"/>
            </a:endParaRPr>
          </a:p>
          <a:p>
            <a:endParaRPr lang="sk-SK" dirty="0"/>
          </a:p>
        </p:txBody>
      </p:sp>
      <p:pic>
        <p:nvPicPr>
          <p:cNvPr id="1026" name="Picture 2" descr="Výsledok vyhľadávania obrázkov pre dopyt scottish parliament bui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044" y="3799993"/>
            <a:ext cx="6819911" cy="3068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2912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sk-SK" dirty="0">
                <a:latin typeface="Liberation Sans" pitchFamily="34" charset="0"/>
                <a:ea typeface="Liberation Sans" pitchFamily="34" charset="0"/>
                <a:cs typeface="Liberation Sans" pitchFamily="34" charset="0"/>
              </a:rPr>
              <a:t>3. </a:t>
            </a:r>
            <a:r>
              <a:rPr lang="sk-SK" dirty="0" err="1">
                <a:latin typeface="Liberation Sans" pitchFamily="34" charset="0"/>
                <a:ea typeface="Liberation Sans" pitchFamily="34" charset="0"/>
                <a:cs typeface="Liberation Sans" pitchFamily="34" charset="0"/>
              </a:rPr>
              <a:t>National</a:t>
            </a:r>
            <a:r>
              <a:rPr lang="sk-SK" dirty="0">
                <a:latin typeface="Liberation Sans" pitchFamily="34" charset="0"/>
                <a:ea typeface="Liberation Sans" pitchFamily="34" charset="0"/>
                <a:cs typeface="Liberation Sans" pitchFamily="34" charset="0"/>
              </a:rPr>
              <a:t> </a:t>
            </a:r>
            <a:r>
              <a:rPr lang="sk-SK" dirty="0" err="1">
                <a:latin typeface="Liberation Sans" pitchFamily="34" charset="0"/>
                <a:ea typeface="Liberation Sans" pitchFamily="34" charset="0"/>
                <a:cs typeface="Liberation Sans" pitchFamily="34" charset="0"/>
              </a:rPr>
              <a:t>Assembly</a:t>
            </a:r>
            <a:r>
              <a:rPr lang="sk-SK" dirty="0">
                <a:latin typeface="Liberation Sans" pitchFamily="34" charset="0"/>
                <a:ea typeface="Liberation Sans" pitchFamily="34" charset="0"/>
                <a:cs typeface="Liberation Sans" pitchFamily="34" charset="0"/>
              </a:rPr>
              <a:t> </a:t>
            </a:r>
            <a:r>
              <a:rPr lang="sk-SK" dirty="0" err="1">
                <a:latin typeface="Liberation Sans" pitchFamily="34" charset="0"/>
                <a:ea typeface="Liberation Sans" pitchFamily="34" charset="0"/>
                <a:cs typeface="Liberation Sans" pitchFamily="34" charset="0"/>
              </a:rPr>
              <a:t>for</a:t>
            </a:r>
            <a:r>
              <a:rPr lang="sk-SK" dirty="0">
                <a:latin typeface="Liberation Sans" pitchFamily="34" charset="0"/>
                <a:ea typeface="Liberation Sans" pitchFamily="34" charset="0"/>
                <a:cs typeface="Liberation Sans" pitchFamily="34" charset="0"/>
              </a:rPr>
              <a:t> Wales (NAW)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364903"/>
            <a:ext cx="8507288" cy="2836912"/>
          </a:xfrm>
        </p:spPr>
        <p:txBody>
          <a:bodyPr/>
          <a:lstStyle/>
          <a:p>
            <a:r>
              <a:rPr lang="sk-SK" dirty="0">
                <a:latin typeface="Arial" pitchFamily="34" charset="0"/>
                <a:cs typeface="Arial" pitchFamily="34" charset="0"/>
              </a:rPr>
              <a:t>ustanovený 1999, rozširovanie právomocí 2007, 2011</a:t>
            </a:r>
          </a:p>
          <a:p>
            <a:r>
              <a:rPr lang="sk-SK" dirty="0">
                <a:latin typeface="Arial" pitchFamily="34" charset="0"/>
                <a:cs typeface="Arial" pitchFamily="34" charset="0"/>
              </a:rPr>
              <a:t>zmiešaný VS: 40 mandátov FPTP + 20 mandátov pomerne (5 obvodov, každý po 4 mandátoch) </a:t>
            </a:r>
            <a:r>
              <a:rPr lang="en-US" dirty="0">
                <a:latin typeface="Arial" pitchFamily="34" charset="0"/>
                <a:cs typeface="Arial" pitchFamily="34" charset="0"/>
              </a:rPr>
              <a:t>= </a:t>
            </a:r>
            <a:r>
              <a:rPr lang="sk-SK" b="1" dirty="0">
                <a:latin typeface="Arial" pitchFamily="34" charset="0"/>
                <a:cs typeface="Arial" pitchFamily="34" charset="0"/>
              </a:rPr>
              <a:t>60 členov</a:t>
            </a:r>
          </a:p>
        </p:txBody>
      </p:sp>
      <p:pic>
        <p:nvPicPr>
          <p:cNvPr id="4" name="Picture 2" descr="Výsledok vyhľadávania obrázkov pre dopyt welsh parliament bui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05064"/>
            <a:ext cx="5197252" cy="274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675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>
                <a:latin typeface="Liberation Sans" pitchFamily="34" charset="0"/>
                <a:ea typeface="Liberation Sans" pitchFamily="34" charset="0"/>
                <a:cs typeface="Liberation Sans" pitchFamily="34" charset="0"/>
              </a:rPr>
              <a:t>4. Rozdiely vo volebnom správaní v Škótsku a Walese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861248"/>
          </a:xfrm>
        </p:spPr>
        <p:txBody>
          <a:bodyPr>
            <a:normAutofit/>
          </a:bodyPr>
          <a:lstStyle/>
          <a:p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voľby do SP a NAW odlišné výsledky:</a:t>
            </a:r>
          </a:p>
          <a:p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k-SK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2400" dirty="0">
                <a:latin typeface="Arial" panose="020B0604020202020204" pitchFamily="34" charset="0"/>
                <a:cs typeface="Arial" panose="020B0604020202020204" pitchFamily="34" charset="0"/>
              </a:rPr>
              <a:t>Londýn CONS+LD (od 2010)    Londýn CONS (od 2015)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sk-SK" dirty="0" err="1">
                <a:latin typeface="Arial" panose="020B0604020202020204" pitchFamily="34" charset="0"/>
                <a:cs typeface="Arial" panose="020B0604020202020204" pitchFamily="34" charset="0"/>
              </a:rPr>
              <a:t>ko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to vysvetlíme pomocou teórie druhoradých volieb? </a:t>
            </a:r>
          </a:p>
          <a:p>
            <a:pPr marL="0" indent="0">
              <a:buNone/>
            </a:pP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231820"/>
              </p:ext>
            </p:extLst>
          </p:nvPr>
        </p:nvGraphicFramePr>
        <p:xfrm>
          <a:off x="539552" y="2370583"/>
          <a:ext cx="8064896" cy="2739057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125699498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7999118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590302908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408252807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141301246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376426767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35045334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151187623"/>
                    </a:ext>
                  </a:extLst>
                </a:gridCol>
              </a:tblGrid>
              <a:tr h="456504">
                <a:tc gridSpan="4">
                  <a:txBody>
                    <a:bodyPr/>
                    <a:lstStyle/>
                    <a:p>
                      <a:pPr algn="ctr"/>
                      <a:r>
                        <a:rPr lang="sk-SK" sz="22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sk-SK" sz="22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8349041"/>
                  </a:ext>
                </a:extLst>
              </a:tr>
              <a:tr h="456504">
                <a:tc gridSpan="2">
                  <a:txBody>
                    <a:bodyPr/>
                    <a:lstStyle/>
                    <a:p>
                      <a:pPr algn="ctr"/>
                      <a:r>
                        <a:rPr lang="sk-SK" sz="22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Škótsko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k-SK" sz="22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Wales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k-SK" sz="22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Škótsko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k-SK" sz="22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Wales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3960582"/>
                  </a:ext>
                </a:extLst>
              </a:tr>
              <a:tr h="456504">
                <a:tc>
                  <a:txBody>
                    <a:bodyPr/>
                    <a:lstStyle/>
                    <a:p>
                      <a:r>
                        <a:rPr lang="sk-SK" sz="22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SNP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2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2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2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2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SNP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2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2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2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2254436"/>
                  </a:ext>
                </a:extLst>
              </a:tr>
              <a:tr h="480993">
                <a:tc>
                  <a:txBody>
                    <a:bodyPr/>
                    <a:lstStyle/>
                    <a:p>
                      <a:r>
                        <a:rPr lang="sk-SK" sz="22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2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2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2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2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2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2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2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21386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sk-SK" sz="22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2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2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2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2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2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2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2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9289197"/>
                  </a:ext>
                </a:extLst>
              </a:tr>
              <a:tr h="456504">
                <a:tc>
                  <a:txBody>
                    <a:bodyPr/>
                    <a:lstStyle/>
                    <a:p>
                      <a:r>
                        <a:rPr lang="sk-SK" sz="22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</a:t>
                      </a:r>
                      <a:endParaRPr lang="sk-SK" sz="22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2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2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</a:t>
                      </a:r>
                      <a:endParaRPr lang="sk-SK" sz="22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2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2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</a:t>
                      </a:r>
                      <a:endParaRPr lang="sk-SK" sz="22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2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200" b="0" i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</a:t>
                      </a:r>
                      <a:r>
                        <a:rPr lang="sk-SK" sz="22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2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526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27695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5414517"/>
              </p:ext>
            </p:extLst>
          </p:nvPr>
        </p:nvGraphicFramePr>
        <p:xfrm>
          <a:off x="457197" y="1484784"/>
          <a:ext cx="8229600" cy="31699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868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65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sz="2000" dirty="0" err="1">
                          <a:latin typeface="Arial" pitchFamily="34" charset="0"/>
                          <a:cs typeface="Arial" pitchFamily="34" charset="0"/>
                        </a:rPr>
                        <a:t>National</a:t>
                      </a:r>
                      <a:r>
                        <a:rPr lang="sk-SK" sz="2000" baseline="0" dirty="0">
                          <a:latin typeface="Arial" pitchFamily="34" charset="0"/>
                          <a:cs typeface="Arial" pitchFamily="34" charset="0"/>
                        </a:rPr>
                        <a:t> identity</a:t>
                      </a:r>
                      <a:endParaRPr lang="sk-SK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err="1">
                          <a:latin typeface="Arial" pitchFamily="34" charset="0"/>
                          <a:cs typeface="Arial" pitchFamily="34" charset="0"/>
                        </a:rPr>
                        <a:t>Scotland</a:t>
                      </a:r>
                      <a:r>
                        <a:rPr lang="sk-SK" sz="2000" dirty="0">
                          <a:latin typeface="Arial" pitchFamily="34" charset="0"/>
                          <a:cs typeface="Arial" pitchFamily="34" charset="0"/>
                        </a:rPr>
                        <a:t>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>
                          <a:latin typeface="Arial" pitchFamily="34" charset="0"/>
                          <a:cs typeface="Arial" pitchFamily="34" charset="0"/>
                        </a:rPr>
                        <a:t>Wales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2000" dirty="0" err="1">
                          <a:latin typeface="Arial" pitchFamily="34" charset="0"/>
                          <a:cs typeface="Arial" pitchFamily="34" charset="0"/>
                        </a:rPr>
                        <a:t>Scottish</a:t>
                      </a:r>
                      <a:r>
                        <a:rPr lang="sk-SK" sz="2000" dirty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sk-SK" sz="2000" dirty="0" err="1">
                          <a:latin typeface="Arial" pitchFamily="34" charset="0"/>
                          <a:cs typeface="Arial" pitchFamily="34" charset="0"/>
                        </a:rPr>
                        <a:t>Welsh</a:t>
                      </a:r>
                      <a:r>
                        <a:rPr lang="sk-SK" sz="20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k-SK" sz="2000" dirty="0" err="1">
                          <a:latin typeface="Arial" pitchFamily="34" charset="0"/>
                          <a:cs typeface="Arial" pitchFamily="34" charset="0"/>
                        </a:rPr>
                        <a:t>not</a:t>
                      </a:r>
                      <a:r>
                        <a:rPr lang="sk-SK" sz="20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k-SK" sz="2000" dirty="0" err="1">
                          <a:latin typeface="Arial" pitchFamily="34" charset="0"/>
                          <a:cs typeface="Arial" pitchFamily="34" charset="0"/>
                        </a:rPr>
                        <a:t>British</a:t>
                      </a:r>
                      <a:endParaRPr lang="sk-SK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2000" dirty="0">
                          <a:latin typeface="Arial" pitchFamily="34" charset="0"/>
                          <a:cs typeface="Arial" pitchFamily="34" charset="0"/>
                        </a:rPr>
                        <a:t>More </a:t>
                      </a:r>
                      <a:r>
                        <a:rPr lang="sk-SK" sz="2000" dirty="0" err="1">
                          <a:latin typeface="Arial" pitchFamily="34" charset="0"/>
                          <a:cs typeface="Arial" pitchFamily="34" charset="0"/>
                        </a:rPr>
                        <a:t>Scottish</a:t>
                      </a:r>
                      <a:r>
                        <a:rPr lang="sk-SK" sz="2000" dirty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sk-SK" sz="2000" dirty="0" err="1">
                          <a:latin typeface="Arial" pitchFamily="34" charset="0"/>
                          <a:cs typeface="Arial" pitchFamily="34" charset="0"/>
                        </a:rPr>
                        <a:t>Welsh</a:t>
                      </a:r>
                      <a:r>
                        <a:rPr lang="sk-SK" sz="20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k-SK" sz="2000" dirty="0" err="1">
                          <a:latin typeface="Arial" pitchFamily="34" charset="0"/>
                          <a:cs typeface="Arial" pitchFamily="34" charset="0"/>
                        </a:rPr>
                        <a:t>than</a:t>
                      </a:r>
                      <a:r>
                        <a:rPr lang="sk-SK" sz="20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k-SK" sz="2000" dirty="0" err="1">
                          <a:latin typeface="Arial" pitchFamily="34" charset="0"/>
                          <a:cs typeface="Arial" pitchFamily="34" charset="0"/>
                        </a:rPr>
                        <a:t>British</a:t>
                      </a:r>
                      <a:endParaRPr lang="sk-SK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dirty="0"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</a:p>
                  </a:txBody>
                  <a:tcPr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dirty="0"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2000" dirty="0" err="1">
                          <a:latin typeface="Arial" pitchFamily="34" charset="0"/>
                          <a:cs typeface="Arial" pitchFamily="34" charset="0"/>
                        </a:rPr>
                        <a:t>Equally</a:t>
                      </a:r>
                      <a:r>
                        <a:rPr lang="sk-SK" sz="200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k-SK" sz="2000" baseline="0" dirty="0" err="1">
                          <a:latin typeface="Arial" pitchFamily="34" charset="0"/>
                          <a:cs typeface="Arial" pitchFamily="34" charset="0"/>
                        </a:rPr>
                        <a:t>Scottish</a:t>
                      </a:r>
                      <a:r>
                        <a:rPr lang="sk-SK" sz="2000" baseline="0" dirty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sk-SK" sz="2000" baseline="0" dirty="0" err="1">
                          <a:latin typeface="Arial" pitchFamily="34" charset="0"/>
                          <a:cs typeface="Arial" pitchFamily="34" charset="0"/>
                        </a:rPr>
                        <a:t>Welsh</a:t>
                      </a:r>
                      <a:r>
                        <a:rPr lang="sk-SK" sz="2000" baseline="0" dirty="0">
                          <a:latin typeface="Arial" pitchFamily="34" charset="0"/>
                          <a:cs typeface="Arial" pitchFamily="34" charset="0"/>
                        </a:rPr>
                        <a:t> and </a:t>
                      </a:r>
                      <a:r>
                        <a:rPr lang="sk-SK" sz="2000" baseline="0" dirty="0" err="1">
                          <a:latin typeface="Arial" pitchFamily="34" charset="0"/>
                          <a:cs typeface="Arial" pitchFamily="34" charset="0"/>
                        </a:rPr>
                        <a:t>British</a:t>
                      </a:r>
                      <a:endParaRPr lang="sk-SK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dirty="0"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sk-SK" sz="2000" dirty="0"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</a:p>
                  </a:txBody>
                  <a:tcP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2000" dirty="0">
                          <a:latin typeface="Arial" pitchFamily="34" charset="0"/>
                          <a:cs typeface="Arial" pitchFamily="34" charset="0"/>
                        </a:rPr>
                        <a:t>More </a:t>
                      </a:r>
                      <a:r>
                        <a:rPr lang="sk-SK" sz="2000" dirty="0" err="1">
                          <a:latin typeface="Arial" pitchFamily="34" charset="0"/>
                          <a:cs typeface="Arial" pitchFamily="34" charset="0"/>
                        </a:rPr>
                        <a:t>British</a:t>
                      </a:r>
                      <a:r>
                        <a:rPr lang="sk-SK" sz="200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k-SK" sz="2000" baseline="0" dirty="0" err="1">
                          <a:latin typeface="Arial" pitchFamily="34" charset="0"/>
                          <a:cs typeface="Arial" pitchFamily="34" charset="0"/>
                        </a:rPr>
                        <a:t>than</a:t>
                      </a:r>
                      <a:r>
                        <a:rPr lang="sk-SK" sz="200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k-SK" sz="2000" baseline="0" dirty="0" err="1">
                          <a:latin typeface="Arial" pitchFamily="34" charset="0"/>
                          <a:cs typeface="Arial" pitchFamily="34" charset="0"/>
                        </a:rPr>
                        <a:t>Scottish</a:t>
                      </a:r>
                      <a:r>
                        <a:rPr lang="sk-SK" sz="2000" baseline="0" dirty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sk-SK" sz="2000" baseline="0" dirty="0" err="1">
                          <a:latin typeface="Arial" pitchFamily="34" charset="0"/>
                          <a:cs typeface="Arial" pitchFamily="34" charset="0"/>
                        </a:rPr>
                        <a:t>Welsh</a:t>
                      </a:r>
                      <a:endParaRPr lang="sk-SK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2000" dirty="0" err="1">
                          <a:latin typeface="Arial" pitchFamily="34" charset="0"/>
                          <a:cs typeface="Arial" pitchFamily="34" charset="0"/>
                        </a:rPr>
                        <a:t>British</a:t>
                      </a:r>
                      <a:r>
                        <a:rPr lang="sk-SK" sz="20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k-SK" sz="2000" dirty="0" err="1">
                          <a:latin typeface="Arial" pitchFamily="34" charset="0"/>
                          <a:cs typeface="Arial" pitchFamily="34" charset="0"/>
                        </a:rPr>
                        <a:t>not</a:t>
                      </a:r>
                      <a:r>
                        <a:rPr lang="sk-SK" sz="20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k-SK" sz="2000" dirty="0" err="1">
                          <a:latin typeface="Arial" pitchFamily="34" charset="0"/>
                          <a:cs typeface="Arial" pitchFamily="34" charset="0"/>
                        </a:rPr>
                        <a:t>Scottish</a:t>
                      </a:r>
                      <a:r>
                        <a:rPr lang="sk-SK" sz="2000" dirty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sk-SK" sz="2000" dirty="0" err="1">
                          <a:latin typeface="Arial" pitchFamily="34" charset="0"/>
                          <a:cs typeface="Arial" pitchFamily="34" charset="0"/>
                        </a:rPr>
                        <a:t>Welsh</a:t>
                      </a:r>
                      <a:endParaRPr lang="sk-SK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2000" dirty="0" err="1">
                          <a:latin typeface="Arial" pitchFamily="34" charset="0"/>
                          <a:cs typeface="Arial" pitchFamily="34" charset="0"/>
                        </a:rPr>
                        <a:t>Other</a:t>
                      </a:r>
                      <a:r>
                        <a:rPr lang="sk-SK" sz="2000" dirty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sk-SK" sz="2000" dirty="0" err="1">
                          <a:latin typeface="Arial" pitchFamily="34" charset="0"/>
                          <a:cs typeface="Arial" pitchFamily="34" charset="0"/>
                        </a:rPr>
                        <a:t>Don´t</a:t>
                      </a:r>
                      <a:r>
                        <a:rPr lang="sk-SK" sz="20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sk-SK" sz="2000" dirty="0" err="1">
                          <a:latin typeface="Arial" pitchFamily="34" charset="0"/>
                          <a:cs typeface="Arial" pitchFamily="34" charset="0"/>
                        </a:rPr>
                        <a:t>know</a:t>
                      </a:r>
                      <a:endParaRPr lang="sk-SK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2000" dirty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>
                          <a:latin typeface="Arial" pitchFamily="34" charset="0"/>
                          <a:cs typeface="Arial" pitchFamily="34" charset="0"/>
                        </a:rPr>
                        <a:t>2046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>
                          <a:latin typeface="Arial" pitchFamily="34" charset="0"/>
                          <a:cs typeface="Arial" pitchFamily="34" charset="0"/>
                        </a:rPr>
                        <a:t>2217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BlokTextu 4"/>
          <p:cNvSpPr txBox="1"/>
          <p:nvPr/>
        </p:nvSpPr>
        <p:spPr>
          <a:xfrm>
            <a:off x="-105309" y="620688"/>
            <a:ext cx="93546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3200" dirty="0" err="1">
                <a:latin typeface="Arial" pitchFamily="34" charset="0"/>
                <a:cs typeface="Arial" pitchFamily="34" charset="0"/>
              </a:rPr>
              <a:t>Moreno</a:t>
            </a:r>
            <a:r>
              <a:rPr lang="sk-SK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3200" dirty="0" err="1">
                <a:latin typeface="Arial" pitchFamily="34" charset="0"/>
                <a:cs typeface="Arial" pitchFamily="34" charset="0"/>
              </a:rPr>
              <a:t>national</a:t>
            </a:r>
            <a:r>
              <a:rPr lang="sk-SK" sz="3200" dirty="0">
                <a:latin typeface="Arial" pitchFamily="34" charset="0"/>
                <a:cs typeface="Arial" pitchFamily="34" charset="0"/>
              </a:rPr>
              <a:t> identity, </a:t>
            </a:r>
            <a:r>
              <a:rPr lang="sk-SK" sz="3200" dirty="0" err="1">
                <a:latin typeface="Arial" pitchFamily="34" charset="0"/>
                <a:cs typeface="Arial" pitchFamily="34" charset="0"/>
              </a:rPr>
              <a:t>Scotland</a:t>
            </a:r>
            <a:r>
              <a:rPr lang="sk-SK" sz="3200" dirty="0">
                <a:latin typeface="Arial" pitchFamily="34" charset="0"/>
                <a:cs typeface="Arial" pitchFamily="34" charset="0"/>
              </a:rPr>
              <a:t> and Wales 2011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53402" y="5157192"/>
            <a:ext cx="8496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3200" dirty="0">
                <a:latin typeface="Arial" panose="020B0604020202020204" pitchFamily="34" charset="0"/>
                <a:cs typeface="Arial" panose="020B0604020202020204" pitchFamily="34" charset="0"/>
              </a:rPr>
              <a:t>...in </a:t>
            </a:r>
            <a:r>
              <a:rPr lang="sk-SK" sz="3200" dirty="0" err="1">
                <a:latin typeface="Arial" panose="020B0604020202020204" pitchFamily="34" charset="0"/>
                <a:cs typeface="Arial" panose="020B0604020202020204" pitchFamily="34" charset="0"/>
              </a:rPr>
              <a:t>Scotland</a:t>
            </a:r>
            <a:r>
              <a:rPr lang="sk-SK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3200" dirty="0" err="1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sk-SK" sz="3200" dirty="0">
                <a:latin typeface="Arial" panose="020B0604020202020204" pitchFamily="34" charset="0"/>
                <a:cs typeface="Arial" panose="020B0604020202020204" pitchFamily="34" charset="0"/>
              </a:rPr>
              <a:t> more </a:t>
            </a:r>
            <a:r>
              <a:rPr lang="sk-SK" sz="3200" dirty="0" err="1">
                <a:latin typeface="Arial" panose="020B0604020202020204" pitchFamily="34" charset="0"/>
                <a:cs typeface="Arial" panose="020B0604020202020204" pitchFamily="34" charset="0"/>
              </a:rPr>
              <a:t>Scottish</a:t>
            </a:r>
            <a:r>
              <a:rPr lang="sk-SK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sz="3200" dirty="0" err="1">
                <a:latin typeface="Arial" panose="020B0604020202020204" pitchFamily="34" charset="0"/>
                <a:cs typeface="Arial" panose="020B0604020202020204" pitchFamily="34" charset="0"/>
              </a:rPr>
              <a:t>than</a:t>
            </a:r>
            <a:r>
              <a:rPr lang="sk-SK" sz="3200" dirty="0">
                <a:latin typeface="Arial" panose="020B0604020202020204" pitchFamily="34" charset="0"/>
                <a:cs typeface="Arial" panose="020B0604020202020204" pitchFamily="34" charset="0"/>
              </a:rPr>
              <a:t> in Wales </a:t>
            </a:r>
            <a:r>
              <a:rPr lang="sk-SK" sz="3200" dirty="0" err="1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sk-SK" sz="3200" dirty="0">
                <a:latin typeface="Arial" panose="020B0604020202020204" pitchFamily="34" charset="0"/>
                <a:cs typeface="Arial" panose="020B0604020202020204" pitchFamily="34" charset="0"/>
              </a:rPr>
              <a:t> more </a:t>
            </a:r>
            <a:r>
              <a:rPr lang="sk-SK" sz="3200" dirty="0" err="1">
                <a:latin typeface="Arial" panose="020B0604020202020204" pitchFamily="34" charset="0"/>
                <a:cs typeface="Arial" panose="020B0604020202020204" pitchFamily="34" charset="0"/>
              </a:rPr>
              <a:t>Welsh</a:t>
            </a:r>
            <a:r>
              <a:rPr lang="sk-SK" sz="3200" dirty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35865318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544616"/>
          </a:xfrm>
        </p:spPr>
        <p:txBody>
          <a:bodyPr/>
          <a:lstStyle/>
          <a:p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Rozdielne volebné systémy oproti celonárodným parlamentným voľbám</a:t>
            </a:r>
          </a:p>
          <a:p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Oba parlamenty zavedené v rovnakom roku, voľby sa konajú súbežne</a:t>
            </a:r>
          </a:p>
          <a:p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Rôzna miera autonómie a historickej odlišnosti oboch regiónov</a:t>
            </a:r>
          </a:p>
          <a:p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Rôzna miera atraktivity celoštátnych strán pre voličov v regiónoch</a:t>
            </a:r>
          </a:p>
          <a:p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13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latin typeface="Liberation Sans" pitchFamily="34" charset="0"/>
                <a:ea typeface="Liberation Sans" pitchFamily="34" charset="0"/>
                <a:cs typeface="Liberation Sans" pitchFamily="34" charset="0"/>
              </a:rPr>
              <a:t>Obsah prednášky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>
                <a:latin typeface="Arial" pitchFamily="34" charset="0"/>
                <a:cs typeface="Arial" pitchFamily="34" charset="0"/>
              </a:rPr>
              <a:t>Voľby do Európskeho parlamentu </a:t>
            </a:r>
          </a:p>
          <a:p>
            <a:r>
              <a:rPr lang="sk-SK" dirty="0">
                <a:latin typeface="Arial" pitchFamily="34" charset="0"/>
                <a:cs typeface="Arial" pitchFamily="34" charset="0"/>
              </a:rPr>
              <a:t>Voľby do </a:t>
            </a:r>
            <a:r>
              <a:rPr lang="sk-SK" dirty="0" err="1">
                <a:latin typeface="Arial" pitchFamily="34" charset="0"/>
                <a:cs typeface="Arial" pitchFamily="34" charset="0"/>
              </a:rPr>
              <a:t>subštátnych</a:t>
            </a:r>
            <a:r>
              <a:rPr lang="sk-SK" dirty="0">
                <a:latin typeface="Arial" pitchFamily="34" charset="0"/>
                <a:cs typeface="Arial" pitchFamily="34" charset="0"/>
              </a:rPr>
              <a:t> zastupiteľstiev</a:t>
            </a:r>
          </a:p>
          <a:p>
            <a:pPr lvl="1">
              <a:buFont typeface="Wingdings" pitchFamily="2" charset="2"/>
              <a:buChar char="§"/>
            </a:pPr>
            <a:r>
              <a:rPr lang="sk-SK" sz="3200" dirty="0">
                <a:latin typeface="Arial" pitchFamily="34" charset="0"/>
                <a:cs typeface="Arial" pitchFamily="34" charset="0"/>
              </a:rPr>
              <a:t>škótsky parlament (</a:t>
            </a:r>
            <a:r>
              <a:rPr lang="sk-SK" sz="3200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sk-SK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3200" dirty="0" err="1">
                <a:latin typeface="Arial" pitchFamily="34" charset="0"/>
                <a:cs typeface="Arial" pitchFamily="34" charset="0"/>
              </a:rPr>
              <a:t>Scottish</a:t>
            </a:r>
            <a:r>
              <a:rPr lang="sk-SK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3200" dirty="0" err="1">
                <a:latin typeface="Arial" pitchFamily="34" charset="0"/>
                <a:cs typeface="Arial" pitchFamily="34" charset="0"/>
              </a:rPr>
              <a:t>Parliament</a:t>
            </a:r>
            <a:r>
              <a:rPr lang="sk-SK" sz="3200" dirty="0">
                <a:latin typeface="Arial" pitchFamily="34" charset="0"/>
                <a:cs typeface="Arial" pitchFamily="34" charset="0"/>
              </a:rPr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sk-SK" sz="3200" dirty="0" err="1">
                <a:latin typeface="Arial" pitchFamily="34" charset="0"/>
                <a:cs typeface="Arial" pitchFamily="34" charset="0"/>
              </a:rPr>
              <a:t>welšské</a:t>
            </a:r>
            <a:r>
              <a:rPr lang="sk-SK" sz="3200" dirty="0">
                <a:latin typeface="Arial" pitchFamily="34" charset="0"/>
                <a:cs typeface="Arial" pitchFamily="34" charset="0"/>
              </a:rPr>
              <a:t> Národné zhromaždenie (</a:t>
            </a:r>
            <a:r>
              <a:rPr lang="sk-SK" sz="3200" dirty="0" err="1">
                <a:latin typeface="Arial" pitchFamily="34" charset="0"/>
                <a:cs typeface="Arial" pitchFamily="34" charset="0"/>
              </a:rPr>
              <a:t>National</a:t>
            </a:r>
            <a:r>
              <a:rPr lang="sk-SK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3200" dirty="0" err="1">
                <a:latin typeface="Arial" pitchFamily="34" charset="0"/>
                <a:cs typeface="Arial" pitchFamily="34" charset="0"/>
              </a:rPr>
              <a:t>Assembly</a:t>
            </a:r>
            <a:r>
              <a:rPr lang="sk-SK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3200" dirty="0" err="1">
                <a:latin typeface="Arial" pitchFamily="34" charset="0"/>
                <a:cs typeface="Arial" pitchFamily="34" charset="0"/>
              </a:rPr>
              <a:t>for</a:t>
            </a:r>
            <a:r>
              <a:rPr lang="sk-SK" sz="3200" dirty="0">
                <a:latin typeface="Arial" pitchFamily="34" charset="0"/>
                <a:cs typeface="Arial" pitchFamily="34" charset="0"/>
              </a:rPr>
              <a:t> Wales)</a:t>
            </a:r>
          </a:p>
          <a:p>
            <a:r>
              <a:rPr lang="sk-SK" dirty="0">
                <a:latin typeface="Arial" pitchFamily="34" charset="0"/>
                <a:cs typeface="Arial" pitchFamily="34" charset="0"/>
              </a:rPr>
              <a:t>Rozdiely vo volebnom správaní v Škótsku a Walese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47757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sk-SK" dirty="0">
                <a:latin typeface="Liberation Sans" pitchFamily="34" charset="0"/>
                <a:ea typeface="Liberation Sans" pitchFamily="34" charset="0"/>
                <a:cs typeface="Liberation Sans" pitchFamily="34" charset="0"/>
              </a:rPr>
              <a:t>1. Voľby do Európskeho parlamentu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23528" y="1628800"/>
            <a:ext cx="8686800" cy="4525963"/>
          </a:xfrm>
        </p:spPr>
        <p:txBody>
          <a:bodyPr>
            <a:normAutofit lnSpcReduction="10000"/>
          </a:bodyPr>
          <a:lstStyle/>
          <a:p>
            <a:r>
              <a:rPr lang="sk-SK" dirty="0">
                <a:latin typeface="Arial" pitchFamily="34" charset="0"/>
                <a:cs typeface="Arial" pitchFamily="34" charset="0"/>
              </a:rPr>
              <a:t>VB volila od zavedenia priamej voľby do EP (1979) do 2014</a:t>
            </a:r>
          </a:p>
          <a:p>
            <a:r>
              <a:rPr lang="sk-SK" dirty="0">
                <a:latin typeface="Arial" pitchFamily="34" charset="0"/>
                <a:cs typeface="Arial" pitchFamily="34" charset="0"/>
              </a:rPr>
              <a:t>zmena VS: do 1999 FPTP</a:t>
            </a:r>
            <a:r>
              <a:rPr lang="sk-SK" dirty="0">
                <a:latin typeface="Arial" pitchFamily="34" charset="0"/>
                <a:cs typeface="Arial" pitchFamily="34" charset="0"/>
                <a:sym typeface="Symbol"/>
              </a:rPr>
              <a:t>  zelení 2x získali 15 % hlasov a žiaden mandát  od 1999 pomerný VS (</a:t>
            </a:r>
            <a:r>
              <a:rPr lang="sk-SK" dirty="0" err="1">
                <a:latin typeface="Arial" pitchFamily="34" charset="0"/>
                <a:cs typeface="Arial" pitchFamily="34" charset="0"/>
                <a:sym typeface="Symbol"/>
              </a:rPr>
              <a:t>d´Hondt</a:t>
            </a:r>
            <a:r>
              <a:rPr lang="sk-SK" dirty="0">
                <a:latin typeface="Arial" pitchFamily="34" charset="0"/>
                <a:cs typeface="Arial" pitchFamily="34" charset="0"/>
                <a:sym typeface="Symbol"/>
              </a:rPr>
              <a:t>), Sev. Írsko STV</a:t>
            </a:r>
          </a:p>
          <a:p>
            <a:r>
              <a:rPr lang="sk-SK" dirty="0">
                <a:latin typeface="Arial" pitchFamily="34" charset="0"/>
                <a:cs typeface="Arial" pitchFamily="34" charset="0"/>
                <a:sym typeface="Symbol"/>
              </a:rPr>
              <a:t>Anglosasi nerozumejú pomernému VS</a:t>
            </a:r>
          </a:p>
          <a:p>
            <a:r>
              <a:rPr lang="sk-SK" dirty="0">
                <a:latin typeface="Arial" pitchFamily="34" charset="0"/>
                <a:cs typeface="Arial" pitchFamily="34" charset="0"/>
                <a:sym typeface="Symbol"/>
              </a:rPr>
              <a:t>dnes </a:t>
            </a:r>
            <a:r>
              <a:rPr lang="sk-SK" b="1" dirty="0">
                <a:latin typeface="Arial" pitchFamily="34" charset="0"/>
                <a:cs typeface="Arial" pitchFamily="34" charset="0"/>
                <a:sym typeface="Symbol"/>
              </a:rPr>
              <a:t>73</a:t>
            </a:r>
            <a:r>
              <a:rPr lang="sk-SK" dirty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sk-SK" b="1" dirty="0">
                <a:latin typeface="Arial" pitchFamily="34" charset="0"/>
                <a:cs typeface="Arial" pitchFamily="34" charset="0"/>
                <a:sym typeface="Symbol"/>
              </a:rPr>
              <a:t>mandátov</a:t>
            </a:r>
            <a:r>
              <a:rPr lang="sk-SK" dirty="0">
                <a:latin typeface="Arial" pitchFamily="34" charset="0"/>
                <a:cs typeface="Arial" pitchFamily="34" charset="0"/>
                <a:sym typeface="Symbol"/>
              </a:rPr>
              <a:t> (predtým 81, 87, 78)</a:t>
            </a:r>
            <a:br>
              <a:rPr lang="sk-SK" dirty="0">
                <a:latin typeface="Arial" pitchFamily="34" charset="0"/>
                <a:cs typeface="Arial" pitchFamily="34" charset="0"/>
                <a:sym typeface="Symbol"/>
              </a:rPr>
            </a:br>
            <a:r>
              <a:rPr lang="sk-SK" dirty="0">
                <a:latin typeface="Arial" pitchFamily="34" charset="0"/>
                <a:cs typeface="Arial" pitchFamily="34" charset="0"/>
                <a:sym typeface="Symbol"/>
              </a:rPr>
              <a:t>v 12 </a:t>
            </a:r>
            <a:r>
              <a:rPr lang="sk-SK" dirty="0" err="1">
                <a:latin typeface="Arial" pitchFamily="34" charset="0"/>
                <a:cs typeface="Arial" pitchFamily="34" charset="0"/>
                <a:sym typeface="Symbol"/>
              </a:rPr>
              <a:t>vol</a:t>
            </a:r>
            <a:r>
              <a:rPr lang="sk-SK" dirty="0">
                <a:latin typeface="Arial" pitchFamily="34" charset="0"/>
                <a:cs typeface="Arial" pitchFamily="34" charset="0"/>
                <a:sym typeface="Symbol"/>
              </a:rPr>
              <a:t>. obvodoch (Škótsko, Wales, Sev. Írsko + 9 obvodov Anglicko)</a:t>
            </a:r>
          </a:p>
          <a:p>
            <a:endParaRPr lang="sk-SK" dirty="0">
              <a:latin typeface="Arial" pitchFamily="34" charset="0"/>
              <a:cs typeface="Arial" pitchFamily="34" charset="0"/>
              <a:sym typeface="Symbol"/>
            </a:endParaRPr>
          </a:p>
          <a:p>
            <a:endParaRPr lang="sk-SK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391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31024" cy="1143000"/>
          </a:xfrm>
        </p:spPr>
        <p:txBody>
          <a:bodyPr/>
          <a:lstStyle/>
          <a:p>
            <a:r>
              <a:rPr lang="sk-SK" dirty="0">
                <a:latin typeface="Liberation Sans" pitchFamily="34" charset="0"/>
                <a:ea typeface="Liberation Sans" pitchFamily="34" charset="0"/>
                <a:cs typeface="Liberation Sans" pitchFamily="34" charset="0"/>
              </a:rPr>
              <a:t>EV 2004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84652" y="1417638"/>
            <a:ext cx="6635080" cy="4752528"/>
          </a:xfrm>
        </p:spPr>
        <p:txBody>
          <a:bodyPr>
            <a:normAutofit fontScale="85000" lnSpcReduction="10000"/>
          </a:bodyPr>
          <a:lstStyle/>
          <a:p>
            <a:r>
              <a:rPr lang="sk-SK" dirty="0">
                <a:latin typeface="Arial" pitchFamily="34" charset="0"/>
                <a:cs typeface="Arial" pitchFamily="34" charset="0"/>
              </a:rPr>
              <a:t>2004? </a:t>
            </a:r>
          </a:p>
          <a:p>
            <a:r>
              <a:rPr lang="sk-SK" dirty="0">
                <a:latin typeface="Arial" pitchFamily="34" charset="0"/>
                <a:cs typeface="Arial" pitchFamily="34" charset="0"/>
                <a:sym typeface="Symbol"/>
              </a:rPr>
              <a:t> do EÚ vstúpili krajiny strednej a východnej E  ako na to reagujú Briti? </a:t>
            </a:r>
          </a:p>
          <a:p>
            <a:r>
              <a:rPr lang="sk-SK" dirty="0">
                <a:latin typeface="Arial" pitchFamily="34" charset="0"/>
                <a:cs typeface="Arial" pitchFamily="34" charset="0"/>
                <a:sym typeface="Symbol"/>
              </a:rPr>
              <a:t> znepokojenie, kritika voľného pohybu</a:t>
            </a:r>
          </a:p>
          <a:p>
            <a:r>
              <a:rPr lang="sk-SK" dirty="0">
                <a:latin typeface="Arial" pitchFamily="34" charset="0"/>
                <a:cs typeface="Arial" pitchFamily="34" charset="0"/>
                <a:sym typeface="Symbol"/>
              </a:rPr>
              <a:t>druhá polovica druhej vlády LAB po sebe</a:t>
            </a:r>
          </a:p>
          <a:p>
            <a:r>
              <a:rPr lang="sk-SK" dirty="0">
                <a:latin typeface="Arial" pitchFamily="34" charset="0"/>
                <a:cs typeface="Arial" pitchFamily="34" charset="0"/>
                <a:sym typeface="Symbol"/>
              </a:rPr>
              <a:t>CONS, LAB stratili, prekvapivý úspech UKIP</a:t>
            </a:r>
          </a:p>
          <a:p>
            <a:r>
              <a:rPr lang="sk-SK" dirty="0">
                <a:latin typeface="Arial" pitchFamily="34" charset="0"/>
                <a:cs typeface="Arial" pitchFamily="34" charset="0"/>
                <a:sym typeface="Symbol"/>
              </a:rPr>
              <a:t>najvyššia účasť v EP vo VB (súbeh s komunálnymi voľbami)</a:t>
            </a:r>
          </a:p>
          <a:p>
            <a:endParaRPr lang="sk-SK" dirty="0">
              <a:latin typeface="Arial" pitchFamily="34" charset="0"/>
              <a:cs typeface="Arial" pitchFamily="34" charset="0"/>
            </a:endParaRPr>
          </a:p>
          <a:p>
            <a:endParaRPr lang="sk-SK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8935919"/>
              </p:ext>
            </p:extLst>
          </p:nvPr>
        </p:nvGraphicFramePr>
        <p:xfrm>
          <a:off x="6750762" y="188640"/>
          <a:ext cx="2162175" cy="270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3327957"/>
              </p:ext>
            </p:extLst>
          </p:nvPr>
        </p:nvGraphicFramePr>
        <p:xfrm>
          <a:off x="7020272" y="3356992"/>
          <a:ext cx="1723256" cy="2008447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8616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1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025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výsledky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256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strana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mandáty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587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CONS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9587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LAB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9587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UKIP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9587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LD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9587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other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Šípka doprava 6"/>
          <p:cNvSpPr/>
          <p:nvPr/>
        </p:nvSpPr>
        <p:spPr>
          <a:xfrm>
            <a:off x="1722679" y="4361215"/>
            <a:ext cx="5247323" cy="480845"/>
          </a:xfrm>
          <a:prstGeom prst="rightArrow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Šípka doprava 8"/>
          <p:cNvSpPr/>
          <p:nvPr/>
        </p:nvSpPr>
        <p:spPr>
          <a:xfrm rot="19878931">
            <a:off x="2295997" y="3218427"/>
            <a:ext cx="6066397" cy="432048"/>
          </a:xfrm>
          <a:prstGeom prst="rightArrow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95806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770984" cy="1143000"/>
          </a:xfrm>
        </p:spPr>
        <p:txBody>
          <a:bodyPr/>
          <a:lstStyle/>
          <a:p>
            <a:r>
              <a:rPr lang="sk-SK" dirty="0">
                <a:latin typeface="Liberation Sans" pitchFamily="34" charset="0"/>
                <a:ea typeface="Liberation Sans" pitchFamily="34" charset="0"/>
                <a:cs typeface="Liberation Sans" pitchFamily="34" charset="0"/>
              </a:rPr>
              <a:t>EV 2009</a:t>
            </a:r>
          </a:p>
        </p:txBody>
      </p:sp>
      <p:graphicFrame>
        <p:nvGraphicFramePr>
          <p:cNvPr id="5" name="Zástupný symbol obsah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3369595"/>
              </p:ext>
            </p:extLst>
          </p:nvPr>
        </p:nvGraphicFramePr>
        <p:xfrm>
          <a:off x="7164288" y="3588684"/>
          <a:ext cx="1756346" cy="1794695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878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81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638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výsledky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385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strana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mandáty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385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CONS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385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UKIP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385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LAB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385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LD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385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other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0477909"/>
              </p:ext>
            </p:extLst>
          </p:nvPr>
        </p:nvGraphicFramePr>
        <p:xfrm>
          <a:off x="6732240" y="188640"/>
          <a:ext cx="2247900" cy="2733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0" y="1555477"/>
            <a:ext cx="730830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3000" dirty="0">
                <a:latin typeface="Arial" panose="020B0604020202020204" pitchFamily="34" charset="0"/>
                <a:cs typeface="Arial" panose="020B0604020202020204" pitchFamily="34" charset="0"/>
              </a:rPr>
              <a:t>všeobecná nespokojnosť s politikou </a:t>
            </a:r>
            <a:br>
              <a:rPr lang="sk-SK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k-SK" sz="3000" dirty="0">
                <a:latin typeface="Arial" panose="020B0604020202020204" pitchFamily="34" charset="0"/>
                <a:cs typeface="Arial" panose="020B0604020202020204" pitchFamily="34" charset="0"/>
              </a:rPr>
              <a:t>v krajine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3000" dirty="0">
                <a:latin typeface="Arial" panose="020B0604020202020204" pitchFamily="34" charset="0"/>
                <a:cs typeface="Arial" panose="020B0604020202020204" pitchFamily="34" charset="0"/>
              </a:rPr>
              <a:t>vládnu opäť LAB, rok do ďalších parlamentných volieb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3000" dirty="0">
                <a:latin typeface="Arial" panose="020B0604020202020204" pitchFamily="34" charset="0"/>
                <a:cs typeface="Arial" panose="020B0604020202020204" pitchFamily="34" charset="0"/>
              </a:rPr>
              <a:t>referendum o zavedených stranách, postoji k EÚ a riešeniu ekonomickej krízy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3000" dirty="0">
                <a:latin typeface="Arial" panose="020B0604020202020204" pitchFamily="34" charset="0"/>
                <a:cs typeface="Arial" panose="020B0604020202020204" pitchFamily="34" charset="0"/>
              </a:rPr>
              <a:t>profit pre strany proti integrácii → UKIP, BNP získala svoje prvé 2 mandáty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580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36168"/>
            <a:ext cx="5482952" cy="1143000"/>
          </a:xfrm>
        </p:spPr>
        <p:txBody>
          <a:bodyPr/>
          <a:lstStyle/>
          <a:p>
            <a:r>
              <a:rPr lang="sk-SK" dirty="0">
                <a:latin typeface="Liberation Sans" pitchFamily="34" charset="0"/>
                <a:ea typeface="Liberation Sans" pitchFamily="34" charset="0"/>
                <a:cs typeface="Liberation Sans" pitchFamily="34" charset="0"/>
              </a:rPr>
              <a:t>EV 2014</a:t>
            </a:r>
          </a:p>
        </p:txBody>
      </p:sp>
      <p:graphicFrame>
        <p:nvGraphicFramePr>
          <p:cNvPr id="7" name="Zástupný symbol obsah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6628760"/>
              </p:ext>
            </p:extLst>
          </p:nvPr>
        </p:nvGraphicFramePr>
        <p:xfrm>
          <a:off x="6948264" y="3573016"/>
          <a:ext cx="1809272" cy="1851240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9046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6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966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k-SK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výsledky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664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strana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mandáty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902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UKIP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902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LAB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902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CONS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02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LD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902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other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k-SK" sz="16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8600117"/>
              </p:ext>
            </p:extLst>
          </p:nvPr>
        </p:nvGraphicFramePr>
        <p:xfrm>
          <a:off x="6588224" y="188640"/>
          <a:ext cx="23622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BlokTextu 7"/>
          <p:cNvSpPr txBox="1"/>
          <p:nvPr/>
        </p:nvSpPr>
        <p:spPr>
          <a:xfrm>
            <a:off x="467544" y="1556792"/>
            <a:ext cx="626469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sk-SK" sz="3000" dirty="0">
                <a:latin typeface="Arial" pitchFamily="34" charset="0"/>
                <a:cs typeface="Arial" pitchFamily="34" charset="0"/>
              </a:rPr>
              <a:t>hlavná téma? </a:t>
            </a:r>
            <a:r>
              <a:rPr lang="sk-SK" sz="3000" dirty="0">
                <a:latin typeface="Arial" pitchFamily="34" charset="0"/>
                <a:cs typeface="Arial" pitchFamily="34" charset="0"/>
                <a:sym typeface="Symbol"/>
              </a:rPr>
              <a:t> otázka existencie Británie v EÚ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sz="3000" dirty="0">
                <a:latin typeface="Arial" pitchFamily="34" charset="0"/>
                <a:cs typeface="Arial" pitchFamily="34" charset="0"/>
                <a:sym typeface="Symbol"/>
              </a:rPr>
              <a:t>koaličná vláda CONS </a:t>
            </a:r>
            <a:r>
              <a:rPr lang="cs-CZ" sz="3000" dirty="0">
                <a:latin typeface="Arial" pitchFamily="34" charset="0"/>
                <a:cs typeface="Arial" pitchFamily="34" charset="0"/>
                <a:sym typeface="Symbol"/>
              </a:rPr>
              <a:t>+ LD</a:t>
            </a:r>
            <a:endParaRPr lang="sk-SK" sz="3000" dirty="0">
              <a:latin typeface="Arial" pitchFamily="34" charset="0"/>
              <a:cs typeface="Arial" pitchFamily="34" charset="0"/>
              <a:sym typeface="Symbol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sk-SK" sz="3000" dirty="0">
                <a:latin typeface="Arial" pitchFamily="34" charset="0"/>
                <a:cs typeface="Arial" pitchFamily="34" charset="0"/>
                <a:sym typeface="Symbol"/>
              </a:rPr>
              <a:t>po 100 rokoch vyhrala voľby mimoparlamentná strana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sz="3000" dirty="0">
                <a:latin typeface="Arial" pitchFamily="34" charset="0"/>
                <a:cs typeface="Arial" pitchFamily="34" charset="0"/>
                <a:sym typeface="Symbol"/>
              </a:rPr>
              <a:t>viac než polovica voličov hlasovala za viac/menej euroskeptické strany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k-SK" sz="3000" dirty="0">
                <a:latin typeface="Arial" pitchFamily="34" charset="0"/>
                <a:cs typeface="Arial" pitchFamily="34" charset="0"/>
                <a:sym typeface="Symbol"/>
              </a:rPr>
              <a:t>prísľub referenda o zotrvaní v EÚ</a:t>
            </a:r>
          </a:p>
        </p:txBody>
      </p:sp>
      <p:sp>
        <p:nvSpPr>
          <p:cNvPr id="3" name="Šipka: doprava 2"/>
          <p:cNvSpPr/>
          <p:nvPr/>
        </p:nvSpPr>
        <p:spPr>
          <a:xfrm rot="993118">
            <a:off x="5114985" y="3663755"/>
            <a:ext cx="1721392" cy="504056"/>
          </a:xfrm>
          <a:prstGeom prst="rightArrow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95861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4932159"/>
              </p:ext>
            </p:extLst>
          </p:nvPr>
        </p:nvGraphicFramePr>
        <p:xfrm>
          <a:off x="395536" y="764704"/>
          <a:ext cx="7992888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Přímá spojnice 5"/>
          <p:cNvCxnSpPr/>
          <p:nvPr/>
        </p:nvCxnSpPr>
        <p:spPr>
          <a:xfrm flipV="1">
            <a:off x="454597" y="1431437"/>
            <a:ext cx="7776864" cy="1368152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1979712" y="4005064"/>
            <a:ext cx="6408712" cy="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8047816" y="889556"/>
            <a:ext cx="681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dirty="0">
                <a:latin typeface="Arial" panose="020B0604020202020204" pitchFamily="34" charset="0"/>
                <a:cs typeface="Arial" panose="020B0604020202020204" pitchFamily="34" charset="0"/>
              </a:rPr>
              <a:t>NV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8231461" y="3481844"/>
            <a:ext cx="681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dirty="0">
                <a:latin typeface="Arial" panose="020B0604020202020204" pitchFamily="34" charset="0"/>
                <a:cs typeface="Arial" panose="020B0604020202020204" pitchFamily="34" charset="0"/>
              </a:rPr>
              <a:t>EV</a:t>
            </a:r>
          </a:p>
        </p:txBody>
      </p:sp>
    </p:spTree>
    <p:extLst>
      <p:ext uri="{BB962C8B-B14F-4D97-AF65-F5344CB8AC3E}">
        <p14:creationId xmlns:p14="http://schemas.microsoft.com/office/powerpoint/2010/main" val="2398197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latin typeface="Liberation Sans" pitchFamily="34" charset="0"/>
                <a:ea typeface="Liberation Sans" pitchFamily="34" charset="0"/>
                <a:cs typeface="Liberation Sans" pitchFamily="34" charset="0"/>
              </a:rPr>
              <a:t>EP voľby 2014 a teória SOE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07504" y="1484784"/>
            <a:ext cx="9217024" cy="4741987"/>
          </a:xfrm>
        </p:spPr>
        <p:txBody>
          <a:bodyPr>
            <a:normAutofit lnSpcReduction="10000"/>
          </a:bodyPr>
          <a:lstStyle/>
          <a:p>
            <a:r>
              <a:rPr lang="sk-SK" dirty="0">
                <a:latin typeface="Arial" pitchFamily="34" charset="0"/>
                <a:cs typeface="Arial" pitchFamily="34" charset="0"/>
              </a:rPr>
              <a:t>volebná účasť v druhoradých voľbách oproti národným </a:t>
            </a:r>
            <a:r>
              <a:rPr lang="sk-SK" b="1" dirty="0">
                <a:latin typeface="Arial" pitchFamily="34" charset="0"/>
                <a:cs typeface="Arial" pitchFamily="34" charset="0"/>
              </a:rPr>
              <a:t>KLESÁ</a:t>
            </a:r>
          </a:p>
          <a:p>
            <a:r>
              <a:rPr lang="sk-SK" dirty="0">
                <a:latin typeface="Arial" pitchFamily="34" charset="0"/>
                <a:cs typeface="Arial" pitchFamily="34" charset="0"/>
              </a:rPr>
              <a:t>vládne strany v druhoradých voľbách </a:t>
            </a:r>
            <a:r>
              <a:rPr lang="sk-SK" b="1" dirty="0">
                <a:latin typeface="Arial" pitchFamily="34" charset="0"/>
                <a:cs typeface="Arial" pitchFamily="34" charset="0"/>
              </a:rPr>
              <a:t>STRÁCAJÚ</a:t>
            </a:r>
          </a:p>
          <a:p>
            <a:r>
              <a:rPr lang="sk-SK" dirty="0">
                <a:latin typeface="Arial" pitchFamily="34" charset="0"/>
                <a:cs typeface="Arial" pitchFamily="34" charset="0"/>
              </a:rPr>
              <a:t>veľké strany v druhoradých voľbách </a:t>
            </a:r>
            <a:r>
              <a:rPr lang="sk-SK" b="1" dirty="0">
                <a:latin typeface="Arial" pitchFamily="34" charset="0"/>
                <a:cs typeface="Arial" pitchFamily="34" charset="0"/>
              </a:rPr>
              <a:t>STRÁCAJÚ</a:t>
            </a:r>
          </a:p>
          <a:p>
            <a:r>
              <a:rPr lang="sk-SK" dirty="0">
                <a:latin typeface="Arial" pitchFamily="34" charset="0"/>
                <a:cs typeface="Arial" pitchFamily="34" charset="0"/>
              </a:rPr>
              <a:t>na zisk vládnych strán v druhoradých voľbách vplýva volebný cyklus: </a:t>
            </a:r>
            <a:r>
              <a:rPr lang="sk-SK" b="1" dirty="0">
                <a:latin typeface="Arial" pitchFamily="34" charset="0"/>
                <a:cs typeface="Arial" pitchFamily="34" charset="0"/>
              </a:rPr>
              <a:t>HONEYMOON, MIDDLE TERM, LATER TERM</a:t>
            </a:r>
          </a:p>
          <a:p>
            <a:endParaRPr lang="sk-SK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305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Richard\Dropbox\PHD\3. semester\Ucitel\POL288 Druhorade volby v Europe\Ucas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52" y="1278070"/>
            <a:ext cx="7931021" cy="5107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ĺžnik 1"/>
          <p:cNvSpPr/>
          <p:nvPr/>
        </p:nvSpPr>
        <p:spPr>
          <a:xfrm>
            <a:off x="501107" y="188640"/>
            <a:ext cx="82089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sk-SK" sz="3200" dirty="0">
                <a:latin typeface="Arial" pitchFamily="34" charset="0"/>
                <a:cs typeface="Arial" pitchFamily="34" charset="0"/>
              </a:rPr>
              <a:t>volebná účasť v druhoradých voľbách oproti národným </a:t>
            </a:r>
            <a:r>
              <a:rPr lang="sk-SK" sz="3200" b="1" dirty="0">
                <a:latin typeface="Arial" pitchFamily="34" charset="0"/>
                <a:cs typeface="Arial" pitchFamily="34" charset="0"/>
              </a:rPr>
              <a:t>KLESÁ</a:t>
            </a:r>
          </a:p>
        </p:txBody>
      </p:sp>
    </p:spTree>
    <p:extLst>
      <p:ext uri="{BB962C8B-B14F-4D97-AF65-F5344CB8AC3E}">
        <p14:creationId xmlns:p14="http://schemas.microsoft.com/office/powerpoint/2010/main" val="2666030638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2343</TotalTime>
  <Words>612</Words>
  <Application>Microsoft Office PowerPoint</Application>
  <PresentationFormat>Předvádění na obrazovce (4:3)</PresentationFormat>
  <Paragraphs>177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Liberation Sans</vt:lpstr>
      <vt:lpstr>Symbol</vt:lpstr>
      <vt:lpstr>Wingdings</vt:lpstr>
      <vt:lpstr>Motív Office</vt:lpstr>
      <vt:lpstr>Veľká Británia druhoradé voľby</vt:lpstr>
      <vt:lpstr>Obsah prednášky</vt:lpstr>
      <vt:lpstr>1. Voľby do Európskeho parlamentu</vt:lpstr>
      <vt:lpstr>EV 2004</vt:lpstr>
      <vt:lpstr>EV 2009</vt:lpstr>
      <vt:lpstr>EV 2014</vt:lpstr>
      <vt:lpstr>Prezentace aplikace PowerPoint</vt:lpstr>
      <vt:lpstr>EP voľby 2014 a teória SOE</vt:lpstr>
      <vt:lpstr>Prezentace aplikace PowerPoint</vt:lpstr>
      <vt:lpstr>Prezentace aplikace PowerPoint</vt:lpstr>
      <vt:lpstr>Prezentace aplikace PowerPoint</vt:lpstr>
      <vt:lpstr>Prezentace aplikace PowerPoint</vt:lpstr>
      <vt:lpstr>2. The Scottish Parliament (SP)</vt:lpstr>
      <vt:lpstr>3. National Assembly for Wales (NAW)</vt:lpstr>
      <vt:lpstr>4. Rozdiely vo volebnom správaní v Škótsku a Walese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Druhoradé voľby vo Veľkej Británii</dc:title>
  <dc:creator>Richard Mudrík</dc:creator>
  <cp:lastModifiedBy>Martina</cp:lastModifiedBy>
  <cp:revision>59</cp:revision>
  <dcterms:created xsi:type="dcterms:W3CDTF">2017-03-20T11:09:44Z</dcterms:created>
  <dcterms:modified xsi:type="dcterms:W3CDTF">2017-05-17T07:26:11Z</dcterms:modified>
</cp:coreProperties>
</file>