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56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67" r:id="rId31"/>
    <p:sldId id="268" r:id="rId32"/>
    <p:sldId id="269" r:id="rId33"/>
    <p:sldId id="270" r:id="rId34"/>
    <p:sldId id="271" r:id="rId35"/>
    <p:sldId id="272" r:id="rId36"/>
    <p:sldId id="273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A6239-1156-444F-AEDC-564027C72907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36BAA-F9C9-4B15-BF62-09BE7C81C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08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36BAA-F9C9-4B15-BF62-09BE7C81C62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43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6AF35-70B8-4BE1-9722-66ADF870CC5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552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6AF35-70B8-4BE1-9722-66ADF870CC5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84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36BAA-F9C9-4B15-BF62-09BE7C81C62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888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36BAA-F9C9-4B15-BF62-09BE7C81C62C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469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36BAA-F9C9-4B15-BF62-09BE7C81C62C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299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72AD-D320-4AAC-9882-ED22743207DB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4A19F6-81D0-4BF9-8868-5E9490EA5CC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72AD-D320-4AAC-9882-ED22743207DB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9F6-81D0-4BF9-8868-5E9490EA5CC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72AD-D320-4AAC-9882-ED22743207DB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9F6-81D0-4BF9-8868-5E9490EA5CC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72AD-D320-4AAC-9882-ED22743207DB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9F6-81D0-4BF9-8868-5E9490EA5CC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72AD-D320-4AAC-9882-ED22743207DB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4A19F6-81D0-4BF9-8868-5E9490EA5CC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72AD-D320-4AAC-9882-ED22743207DB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9F6-81D0-4BF9-8868-5E9490EA5CC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72AD-D320-4AAC-9882-ED22743207DB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9F6-81D0-4BF9-8868-5E9490EA5CC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72AD-D320-4AAC-9882-ED22743207DB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9F6-81D0-4BF9-8868-5E9490EA5CC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72AD-D320-4AAC-9882-ED22743207DB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9F6-81D0-4BF9-8868-5E9490EA5CC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72AD-D320-4AAC-9882-ED22743207DB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9F6-81D0-4BF9-8868-5E9490EA5CC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72AD-D320-4AAC-9882-ED22743207DB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4A19F6-81D0-4BF9-8868-5E9490EA5CC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F5B72AD-D320-4AAC-9882-ED22743207DB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2D4A19F6-81D0-4BF9-8868-5E9490EA5CC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Model Policy Paradox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498 Rozhodování ve veřejné sféře </a:t>
            </a:r>
            <a:r>
              <a:rPr lang="cs-CZ" dirty="0" smtClean="0"/>
              <a:t>28.2. 2017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Preference lidí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V tržních modelech si formuluje jednotlivec („uvnitř sebe“)</a:t>
            </a:r>
          </a:p>
          <a:p>
            <a:endParaRPr lang="cs-CZ" b="0" dirty="0"/>
          </a:p>
          <a:p>
            <a:r>
              <a:rPr lang="cs-CZ" b="0" dirty="0" smtClean="0"/>
              <a:t>V polis silný vliv/donucení okolí (referenční rámce)- mechanismy donucení, spolupráce a loajality. 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4202157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Ideální trh- výhradně soutěžení (spolupráce je nedokonalostí trhu)</a:t>
            </a:r>
          </a:p>
          <a:p>
            <a:endParaRPr lang="cs-CZ" b="0" dirty="0"/>
          </a:p>
          <a:p>
            <a:endParaRPr lang="cs-CZ" b="0" dirty="0" smtClean="0"/>
          </a:p>
          <a:p>
            <a:r>
              <a:rPr lang="cs-CZ" b="0" dirty="0" smtClean="0"/>
              <a:t>Polis- kooperace stejně důležitá jako soutěžení, nestálá, strategická- prostředek reprodukce autority, minimálně stejně významná jako donucení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862515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pro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0" dirty="0" smtClean="0"/>
              <a:t>Trh- maximalizace užitku (nakupující x prodejci)</a:t>
            </a:r>
          </a:p>
          <a:p>
            <a:pPr marL="0" indent="0">
              <a:buNone/>
            </a:pPr>
            <a:endParaRPr lang="cs-CZ" b="0" dirty="0"/>
          </a:p>
          <a:p>
            <a:pPr marL="0" indent="0">
              <a:buNone/>
            </a:pP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Polis- spolupráce přináší i problém loajality (přátelé x nepřátelé), ovlivňuje podobu rozhodování.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97274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Agenti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Trh- jednotlivci/unitární aktéři</a:t>
            </a:r>
          </a:p>
          <a:p>
            <a:endParaRPr lang="cs-CZ" b="0" dirty="0"/>
          </a:p>
          <a:p>
            <a:endParaRPr lang="cs-CZ" b="0" dirty="0" smtClean="0"/>
          </a:p>
          <a:p>
            <a:r>
              <a:rPr lang="cs-CZ" b="0" dirty="0" smtClean="0"/>
              <a:t>Polis- skupiny, organizace (agregují a artikulují zájmy jednotlivců, střetávají se s dalšími skupinami), proces tvorby policy je ještě víc než o policy o (re)formulování těchto skupin.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746802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b="1" dirty="0" smtClean="0"/>
              <a:t>Trh </a:t>
            </a:r>
            <a:r>
              <a:rPr lang="cs-CZ" dirty="0" smtClean="0"/>
              <a:t>- přesná, úplná, snadno dostupná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b="1" dirty="0" smtClean="0"/>
              <a:t>Polis</a:t>
            </a:r>
            <a:r>
              <a:rPr lang="cs-CZ" dirty="0" smtClean="0"/>
              <a:t>- nekompletní, zatajovaná, modifikovaná, každým dostupná „jiný kousek“ informace, podléhá interpretaci, záleží na </a:t>
            </a:r>
            <a:r>
              <a:rPr lang="cs-CZ" dirty="0" err="1" smtClean="0"/>
              <a:t>timingu</a:t>
            </a:r>
            <a:r>
              <a:rPr lang="cs-CZ" dirty="0" smtClean="0"/>
              <a:t> i zarámování do širších hodnot.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475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Energie fungování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Trh- energie/zdroje se spaluje/konzumuje</a:t>
            </a:r>
          </a:p>
          <a:p>
            <a:endParaRPr lang="cs-CZ" b="0" dirty="0"/>
          </a:p>
          <a:p>
            <a:endParaRPr lang="cs-CZ" b="0" dirty="0" smtClean="0"/>
          </a:p>
          <a:p>
            <a:r>
              <a:rPr lang="cs-CZ" b="0" dirty="0" smtClean="0"/>
              <a:t>Polis- zákony vášně- s vydanými náklady, politické schopnosti a autorita s opakováním roste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919885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Uzlové kategorie rozhodování v polis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/>
              <a:t>V rámci diskuse o přijímání politik se objevují tři </a:t>
            </a:r>
            <a:r>
              <a:rPr lang="cs-CZ" b="0" dirty="0" smtClean="0"/>
              <a:t>uzlové body</a:t>
            </a:r>
            <a:r>
              <a:rPr lang="cs-CZ" b="0" dirty="0"/>
              <a:t>:</a:t>
            </a:r>
          </a:p>
          <a:p>
            <a:endParaRPr lang="cs-CZ" b="0" dirty="0" smtClean="0"/>
          </a:p>
          <a:p>
            <a:r>
              <a:rPr lang="cs-CZ" b="0" dirty="0" smtClean="0"/>
              <a:t>Cíle </a:t>
            </a:r>
            <a:r>
              <a:rPr lang="cs-CZ" b="0" dirty="0"/>
              <a:t>(Goals)</a:t>
            </a:r>
          </a:p>
          <a:p>
            <a:r>
              <a:rPr lang="cs-CZ" b="0" dirty="0"/>
              <a:t>Problémy (Problems)</a:t>
            </a:r>
          </a:p>
          <a:p>
            <a:r>
              <a:rPr lang="cs-CZ" b="0" dirty="0"/>
              <a:t>Řešení problémů (Solutions)</a:t>
            </a:r>
          </a:p>
          <a:p>
            <a:endParaRPr lang="cs-CZ" b="0" dirty="0" smtClean="0"/>
          </a:p>
          <a:p>
            <a:r>
              <a:rPr lang="cs-CZ" b="0" dirty="0" smtClean="0"/>
              <a:t>Proces </a:t>
            </a:r>
            <a:r>
              <a:rPr lang="cs-CZ" b="0" dirty="0"/>
              <a:t>přijímání politiky nezačíná nezbytně stanovením cílů</a:t>
            </a:r>
            <a:r>
              <a:rPr lang="cs-CZ" b="0" dirty="0" smtClean="0"/>
              <a:t>, často </a:t>
            </a:r>
            <a:r>
              <a:rPr lang="cs-CZ" b="0" dirty="0"/>
              <a:t>jako první existuje problém, který je </a:t>
            </a:r>
            <a:r>
              <a:rPr lang="cs-CZ" b="0" dirty="0" smtClean="0"/>
              <a:t>rámován v cílech </a:t>
            </a:r>
            <a:r>
              <a:rPr lang="cs-CZ" b="0" dirty="0"/>
              <a:t>a hledáno pro něj řešení</a:t>
            </a:r>
          </a:p>
        </p:txBody>
      </p:sp>
    </p:spTree>
    <p:extLst>
      <p:ext uri="{BB962C8B-B14F-4D97-AF65-F5344CB8AC3E}">
        <p14:creationId xmlns:p14="http://schemas.microsoft.com/office/powerpoint/2010/main" val="4210307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Spurr</a:t>
            </a:r>
            <a:r>
              <a:rPr lang="cs-CZ" dirty="0" smtClean="0"/>
              <a:t> 2007: politika kontroly obezity u původních obyvatel Kanady</a:t>
            </a:r>
          </a:p>
          <a:p>
            <a:endParaRPr lang="cs-CZ" dirty="0"/>
          </a:p>
          <a:p>
            <a:r>
              <a:rPr lang="cs-CZ" dirty="0" err="1" smtClean="0"/>
              <a:t>Buchanan</a:t>
            </a:r>
            <a:r>
              <a:rPr lang="cs-CZ" dirty="0" smtClean="0"/>
              <a:t> et. al. 2003: politiky výměny injekčních stříkaček narkomanů s nemocí AIDS ve státě </a:t>
            </a:r>
            <a:r>
              <a:rPr lang="cs-CZ" dirty="0" err="1" smtClean="0"/>
              <a:t>Massachussets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Řada parciálních aplikací (paradoxy v jednotlivých kategoriích).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5226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 smtClean="0"/>
              <a:t>Kategorizace automaticky neznamená lepší pochopení procesu vytváření politiky</a:t>
            </a:r>
          </a:p>
          <a:p>
            <a:r>
              <a:rPr lang="cs-CZ" b="0" dirty="0" smtClean="0"/>
              <a:t>Odklon od tržního modelu OK, ne už srovnání se samotným tržním modelem (nejde v něm o rozhodování) </a:t>
            </a:r>
          </a:p>
          <a:p>
            <a:r>
              <a:rPr lang="cs-CZ" b="0" dirty="0" smtClean="0"/>
              <a:t>Slabší propojenost s ostatními teoriemi veřejné politiky (cílem porozumění, ne aplikace).</a:t>
            </a:r>
          </a:p>
          <a:p>
            <a:r>
              <a:rPr lang="cs-CZ" b="0" dirty="0" smtClean="0"/>
              <a:t>Ignoruje ostatní teorie vytváření politiky (teorie elit, </a:t>
            </a:r>
            <a:r>
              <a:rPr lang="cs-CZ" b="0" dirty="0" err="1" smtClean="0"/>
              <a:t>inkrementalismus</a:t>
            </a:r>
            <a:r>
              <a:rPr lang="cs-CZ" b="0" dirty="0" smtClean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553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i="1" dirty="0" smtClean="0"/>
              <a:t>GOALS</a:t>
            </a:r>
            <a:endParaRPr lang="cs-CZ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498, </a:t>
            </a:r>
            <a:r>
              <a:rPr lang="cs-CZ" dirty="0" smtClean="0"/>
              <a:t>28.2. 2017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07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842992" cy="1371600"/>
          </a:xfrm>
        </p:spPr>
        <p:txBody>
          <a:bodyPr/>
          <a:lstStyle/>
          <a:p>
            <a:r>
              <a:rPr lang="cs-CZ" dirty="0" smtClean="0"/>
              <a:t>Model </a:t>
            </a:r>
            <a:r>
              <a:rPr lang="cs-CZ" b="1" i="1" dirty="0" smtClean="0"/>
              <a:t>Policy Paradox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Autorkou Deborah Stone (anglicky, </a:t>
            </a:r>
            <a:r>
              <a:rPr lang="cs-CZ" dirty="0" smtClean="0"/>
              <a:t>350 stran</a:t>
            </a:r>
            <a:r>
              <a:rPr lang="cs-CZ" dirty="0"/>
              <a:t>)</a:t>
            </a:r>
          </a:p>
          <a:p>
            <a:r>
              <a:rPr lang="cs-CZ" dirty="0"/>
              <a:t>Základní myšlenka: </a:t>
            </a:r>
            <a:r>
              <a:rPr lang="cs-CZ" b="0" dirty="0"/>
              <a:t>politické rozhodování </a:t>
            </a:r>
            <a:r>
              <a:rPr lang="cs-CZ" b="0" dirty="0" smtClean="0"/>
              <a:t>je </a:t>
            </a:r>
            <a:r>
              <a:rPr lang="cs-CZ" b="0" dirty="0" err="1" smtClean="0"/>
              <a:t>neparametrické</a:t>
            </a:r>
            <a:r>
              <a:rPr lang="cs-CZ" b="0" dirty="0" smtClean="0"/>
              <a:t> (dvě shodná rozhodování nedopadnou stejně), </a:t>
            </a:r>
            <a:r>
              <a:rPr lang="cs-CZ" b="0" dirty="0"/>
              <a:t>dochází při něm </a:t>
            </a:r>
            <a:r>
              <a:rPr lang="cs-CZ" b="0" dirty="0" smtClean="0"/>
              <a:t>k „paradoxům“, </a:t>
            </a:r>
            <a:r>
              <a:rPr lang="cs-CZ" b="0" dirty="0"/>
              <a:t>při kterých se </a:t>
            </a:r>
            <a:r>
              <a:rPr lang="cs-CZ" b="0" dirty="0" smtClean="0"/>
              <a:t>střetávají principy</a:t>
            </a:r>
            <a:r>
              <a:rPr lang="cs-CZ" b="0" dirty="0"/>
              <a:t>, které jsou „hodné podpory</a:t>
            </a:r>
            <a:r>
              <a:rPr lang="cs-CZ" b="0" dirty="0" smtClean="0"/>
              <a:t>“, avšak </a:t>
            </a:r>
            <a:r>
              <a:rPr lang="cs-CZ" b="0" dirty="0"/>
              <a:t>zároveň není možné jim </a:t>
            </a:r>
            <a:r>
              <a:rPr lang="cs-CZ" b="0" dirty="0" smtClean="0"/>
              <a:t>vyhovět současně.</a:t>
            </a:r>
          </a:p>
          <a:p>
            <a:endParaRPr lang="cs-CZ" dirty="0"/>
          </a:p>
          <a:p>
            <a:r>
              <a:rPr lang="cs-CZ" dirty="0" smtClean="0"/>
              <a:t>Určení: </a:t>
            </a:r>
            <a:r>
              <a:rPr lang="cs-CZ" b="0" dirty="0" smtClean="0"/>
              <a:t>výkladový rámec pro pochopení policy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40415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(Goals)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0" dirty="0" smtClean="0"/>
              <a:t>Koncepty</a:t>
            </a:r>
            <a:r>
              <a:rPr lang="pl-PL" b="0" dirty="0"/>
              <a:t>, dominující jazyku policy diskursu</a:t>
            </a:r>
          </a:p>
          <a:p>
            <a:endParaRPr lang="cs-CZ" b="0" dirty="0" smtClean="0"/>
          </a:p>
          <a:p>
            <a:r>
              <a:rPr lang="cs-CZ" b="0" dirty="0" smtClean="0"/>
              <a:t>Ospravedlnění </a:t>
            </a:r>
            <a:r>
              <a:rPr lang="cs-CZ" b="0" dirty="0"/>
              <a:t>akcí i „ne</a:t>
            </a:r>
            <a:r>
              <a:rPr lang="cs-CZ" b="0" dirty="0" smtClean="0"/>
              <a:t>“ akcí</a:t>
            </a:r>
            <a:endParaRPr lang="cs-CZ" b="0" dirty="0"/>
          </a:p>
          <a:p>
            <a:endParaRPr lang="cs-CZ" b="0" dirty="0" smtClean="0"/>
          </a:p>
          <a:p>
            <a:r>
              <a:rPr lang="cs-CZ" b="0" dirty="0" smtClean="0"/>
              <a:t>Kritéria </a:t>
            </a:r>
            <a:r>
              <a:rPr lang="cs-CZ" b="0" dirty="0"/>
              <a:t>pro hodnocení </a:t>
            </a:r>
            <a:r>
              <a:rPr lang="cs-CZ" b="0" dirty="0" smtClean="0"/>
              <a:t>jednotlivých veřejných </a:t>
            </a:r>
            <a:r>
              <a:rPr lang="cs-CZ" b="0" dirty="0"/>
              <a:t>programů/rozhodnutí</a:t>
            </a:r>
          </a:p>
          <a:p>
            <a:endParaRPr lang="cs-CZ" b="0" dirty="0" smtClean="0"/>
          </a:p>
          <a:p>
            <a:r>
              <a:rPr lang="cs-CZ" b="0" dirty="0" smtClean="0"/>
              <a:t>Velmi </a:t>
            </a:r>
            <a:r>
              <a:rPr lang="cs-CZ" b="0" dirty="0"/>
              <a:t>abstraktní, umožňují řadu interpretací</a:t>
            </a:r>
          </a:p>
          <a:p>
            <a:endParaRPr lang="cs-CZ" b="0" dirty="0" smtClean="0"/>
          </a:p>
          <a:p>
            <a:r>
              <a:rPr lang="cs-CZ" b="0" dirty="0" smtClean="0"/>
              <a:t>Mezi </a:t>
            </a:r>
            <a:r>
              <a:rPr lang="cs-CZ" b="0" dirty="0"/>
              <a:t>jednotlivými cíli mohou </a:t>
            </a:r>
            <a:r>
              <a:rPr lang="cs-CZ" b="0" dirty="0" smtClean="0"/>
              <a:t>vznikat „</a:t>
            </a:r>
            <a:r>
              <a:rPr lang="cs-CZ" b="0" dirty="0"/>
              <a:t>paradoxy“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28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(PROBLEMS)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0" dirty="0"/>
              <a:t>Definice disparity mezi cíli a současným stavem</a:t>
            </a:r>
          </a:p>
          <a:p>
            <a:pPr marL="342900" indent="-342900">
              <a:buFontTx/>
              <a:buChar char="-"/>
            </a:pPr>
            <a:r>
              <a:rPr lang="cs-CZ" b="0" dirty="0" smtClean="0"/>
              <a:t>Vzhledem </a:t>
            </a:r>
            <a:r>
              <a:rPr lang="cs-CZ" b="0" dirty="0"/>
              <a:t>k tomu, že cíle nejsou </a:t>
            </a:r>
            <a:r>
              <a:rPr lang="cs-CZ" b="0" dirty="0" smtClean="0"/>
              <a:t>univerzálně akceptovány</a:t>
            </a:r>
            <a:r>
              <a:rPr lang="cs-CZ" b="0" dirty="0"/>
              <a:t>, je nutné </a:t>
            </a:r>
            <a:r>
              <a:rPr lang="cs-CZ" b="0" dirty="0" smtClean="0"/>
              <a:t>problémy „</a:t>
            </a:r>
            <a:r>
              <a:rPr lang="cs-CZ" b="0" dirty="0"/>
              <a:t>demonstrovat“ a využít přitom </a:t>
            </a:r>
            <a:r>
              <a:rPr lang="cs-CZ" b="0" dirty="0" smtClean="0"/>
              <a:t>určité interpretace </a:t>
            </a:r>
            <a:r>
              <a:rPr lang="cs-CZ" b="0" dirty="0"/>
              <a:t>cílů</a:t>
            </a:r>
            <a:r>
              <a:rPr lang="cs-CZ" b="0" dirty="0" smtClean="0"/>
              <a:t>.</a:t>
            </a:r>
          </a:p>
          <a:p>
            <a:endParaRPr lang="cs-CZ" b="0" dirty="0"/>
          </a:p>
          <a:p>
            <a:r>
              <a:rPr lang="cs-CZ" b="0" dirty="0"/>
              <a:t>- Více </a:t>
            </a:r>
            <a:r>
              <a:rPr lang="cs-CZ" b="0" dirty="0" smtClean="0"/>
              <a:t>způsobů: “jazyků</a:t>
            </a:r>
            <a:r>
              <a:rPr lang="cs-CZ" b="0" dirty="0"/>
              <a:t>“, jak problémy definovat</a:t>
            </a:r>
            <a:r>
              <a:rPr lang="cs-CZ" b="0" dirty="0" smtClean="0"/>
              <a:t>, prezentovat </a:t>
            </a:r>
            <a:r>
              <a:rPr lang="cs-CZ" b="0" dirty="0"/>
              <a:t>a obhajovat svůj náhled na </a:t>
            </a:r>
            <a:r>
              <a:rPr lang="cs-CZ" b="0" dirty="0" smtClean="0"/>
              <a:t>věc (</a:t>
            </a:r>
            <a:r>
              <a:rPr lang="cs-CZ" b="0" dirty="0"/>
              <a:t>Symboly, Čísla, Příčiny, Zájmy… </a:t>
            </a:r>
            <a:r>
              <a:rPr lang="cs-CZ" b="0" dirty="0" smtClean="0"/>
              <a:t>následující přednáška</a:t>
            </a:r>
            <a:r>
              <a:rPr lang="cs-CZ" b="0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597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(solutions)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0" dirty="0" smtClean="0"/>
          </a:p>
          <a:p>
            <a:r>
              <a:rPr lang="cs-CZ" b="0" dirty="0" smtClean="0"/>
              <a:t>Spíše </a:t>
            </a:r>
            <a:r>
              <a:rPr lang="cs-CZ" b="0" dirty="0"/>
              <a:t>„</a:t>
            </a:r>
            <a:r>
              <a:rPr lang="cs-CZ" b="0" i="1" dirty="0"/>
              <a:t>resolutions“ </a:t>
            </a:r>
            <a:r>
              <a:rPr lang="cs-CZ" b="0" dirty="0"/>
              <a:t>(krátkodobá, </a:t>
            </a:r>
            <a:r>
              <a:rPr lang="cs-CZ" b="0" dirty="0" smtClean="0"/>
              <a:t>nestabilní řešení</a:t>
            </a:r>
            <a:r>
              <a:rPr lang="cs-CZ" b="0" dirty="0"/>
              <a:t>)</a:t>
            </a:r>
          </a:p>
          <a:p>
            <a:endParaRPr lang="cs-CZ" b="0" dirty="0" smtClean="0"/>
          </a:p>
          <a:p>
            <a:r>
              <a:rPr lang="cs-CZ" b="0" dirty="0" smtClean="0"/>
              <a:t>V </a:t>
            </a:r>
            <a:r>
              <a:rPr lang="cs-CZ" b="0" dirty="0"/>
              <a:t>nejobecnějším smyslu snaha o </a:t>
            </a:r>
            <a:r>
              <a:rPr lang="cs-CZ" b="0" dirty="0" smtClean="0"/>
              <a:t>změnu chování </a:t>
            </a:r>
            <a:r>
              <a:rPr lang="cs-CZ" b="0" dirty="0"/>
              <a:t>lidí</a:t>
            </a:r>
          </a:p>
          <a:p>
            <a:endParaRPr lang="pl-PL" b="0" dirty="0" smtClean="0"/>
          </a:p>
          <a:p>
            <a:endParaRPr lang="pl-PL" b="0" dirty="0"/>
          </a:p>
          <a:p>
            <a:r>
              <a:rPr lang="pl-PL" b="0" dirty="0" smtClean="0"/>
              <a:t>Různé </a:t>
            </a:r>
            <a:r>
              <a:rPr lang="pl-PL" b="0" dirty="0"/>
              <a:t>způsoby (tresty a odměny, pravidla</a:t>
            </a:r>
            <a:r>
              <a:rPr lang="pl-PL" b="0" dirty="0" smtClean="0"/>
              <a:t>, </a:t>
            </a:r>
            <a:r>
              <a:rPr lang="cs-CZ" b="0" dirty="0" smtClean="0"/>
              <a:t>přesvědčování</a:t>
            </a:r>
            <a:r>
              <a:rPr lang="cs-CZ" b="0" dirty="0"/>
              <a:t>, práva, </a:t>
            </a:r>
            <a:r>
              <a:rPr lang="cs-CZ" b="0" dirty="0" smtClean="0"/>
              <a:t>reorganizace hierarchických </a:t>
            </a:r>
            <a:r>
              <a:rPr lang="cs-CZ" b="0" dirty="0"/>
              <a:t>vztahů)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90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/>
              <a:t>Základní hodnoty, se kterými jsou </a:t>
            </a:r>
            <a:r>
              <a:rPr lang="cs-CZ" b="0" dirty="0" smtClean="0"/>
              <a:t>spojovány Problémy </a:t>
            </a:r>
            <a:r>
              <a:rPr lang="cs-CZ" b="0" dirty="0"/>
              <a:t>a Řešení.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Spravedlnost </a:t>
            </a:r>
            <a:r>
              <a:rPr lang="cs-CZ" dirty="0"/>
              <a:t>distribuce (Equity)</a:t>
            </a:r>
          </a:p>
          <a:p>
            <a:r>
              <a:rPr lang="cs-CZ" dirty="0"/>
              <a:t>Efektivita (</a:t>
            </a:r>
            <a:r>
              <a:rPr lang="cs-CZ" dirty="0" err="1"/>
              <a:t>Efficiency</a:t>
            </a:r>
            <a:r>
              <a:rPr lang="cs-CZ" dirty="0"/>
              <a:t>)</a:t>
            </a:r>
          </a:p>
          <a:p>
            <a:r>
              <a:rPr lang="cs-CZ" dirty="0"/>
              <a:t>Bezpečnost (Security)</a:t>
            </a:r>
          </a:p>
          <a:p>
            <a:r>
              <a:rPr lang="cs-CZ" dirty="0"/>
              <a:t>Svoboda (</a:t>
            </a:r>
            <a:r>
              <a:rPr lang="cs-CZ" dirty="0" err="1"/>
              <a:t>Liberty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1047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Spravedlnost distribuce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• Souvisí </a:t>
            </a:r>
            <a:r>
              <a:rPr lang="cs-CZ" b="0" dirty="0"/>
              <a:t>s nalézáním spravedlivé distribuce</a:t>
            </a:r>
          </a:p>
          <a:p>
            <a:r>
              <a:rPr lang="pl-PL" b="0" dirty="0" smtClean="0"/>
              <a:t> </a:t>
            </a:r>
          </a:p>
          <a:p>
            <a:endParaRPr lang="pl-PL" b="0" dirty="0"/>
          </a:p>
          <a:p>
            <a:endParaRPr lang="pl-PL" b="0" dirty="0" smtClean="0"/>
          </a:p>
          <a:p>
            <a:r>
              <a:rPr lang="pl-PL" b="0" dirty="0" smtClean="0"/>
              <a:t>Co </a:t>
            </a:r>
            <a:r>
              <a:rPr lang="pl-PL" b="0" dirty="0"/>
              <a:t>je „spravedlivá distribuce“, </a:t>
            </a:r>
            <a:r>
              <a:rPr lang="pl-PL" b="0" dirty="0" smtClean="0"/>
              <a:t>není </a:t>
            </a:r>
            <a:r>
              <a:rPr lang="cs-CZ" b="0" dirty="0" smtClean="0"/>
              <a:t>zřejmé </a:t>
            </a:r>
            <a:r>
              <a:rPr lang="cs-CZ" b="0" dirty="0"/>
              <a:t>(</a:t>
            </a:r>
            <a:r>
              <a:rPr lang="cs-CZ" b="0" dirty="0" err="1"/>
              <a:t>Rawls</a:t>
            </a:r>
            <a:r>
              <a:rPr lang="cs-CZ" b="0" dirty="0"/>
              <a:t>, </a:t>
            </a:r>
            <a:r>
              <a:rPr lang="cs-CZ" b="0" dirty="0" err="1"/>
              <a:t>Nozick</a:t>
            </a:r>
            <a:r>
              <a:rPr lang="cs-CZ" b="0" dirty="0"/>
              <a:t>), umožňuje </a:t>
            </a:r>
            <a:r>
              <a:rPr lang="cs-CZ" b="0" dirty="0" smtClean="0"/>
              <a:t>řadu interpretací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76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s dělením dortu (STONE 40-42)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Možná řešení:</a:t>
            </a:r>
          </a:p>
          <a:p>
            <a:r>
              <a:rPr lang="cs-CZ" b="0" dirty="0"/>
              <a:t>Stejné kousky, nestejná šance je získat: </a:t>
            </a:r>
            <a:r>
              <a:rPr lang="cs-CZ" dirty="0"/>
              <a:t>členství</a:t>
            </a:r>
          </a:p>
          <a:p>
            <a:r>
              <a:rPr lang="cs-CZ" b="0" dirty="0"/>
              <a:t>Nestejné kousky pro různé „hodnosti, stejné kousky pro jednu hodnost</a:t>
            </a:r>
            <a:r>
              <a:rPr lang="cs-CZ" b="0" dirty="0" smtClean="0"/>
              <a:t>: </a:t>
            </a:r>
            <a:r>
              <a:rPr lang="cs-CZ" dirty="0" smtClean="0"/>
              <a:t>poziční </a:t>
            </a:r>
            <a:r>
              <a:rPr lang="cs-CZ" dirty="0"/>
              <a:t>distribuce (získaný status)</a:t>
            </a:r>
          </a:p>
          <a:p>
            <a:r>
              <a:rPr lang="cs-CZ" b="0" dirty="0"/>
              <a:t>Nestejné kousky, stejné uvnitř bloků: </a:t>
            </a:r>
            <a:r>
              <a:rPr lang="cs-CZ" dirty="0"/>
              <a:t>připsaný status</a:t>
            </a:r>
          </a:p>
          <a:p>
            <a:r>
              <a:rPr lang="cs-CZ" b="0" dirty="0"/>
              <a:t>Nestejné kousky, ale stejná jídla: </a:t>
            </a:r>
            <a:r>
              <a:rPr lang="cs-CZ" dirty="0"/>
              <a:t>změna hranice toho, co se rozděluje</a:t>
            </a:r>
          </a:p>
          <a:p>
            <a:r>
              <a:rPr lang="cs-CZ" b="0" dirty="0"/>
              <a:t>Nestejné kousky, stejná hodnota pro příjemce: </a:t>
            </a:r>
            <a:r>
              <a:rPr lang="cs-CZ" dirty="0"/>
              <a:t>hodnota věci</a:t>
            </a:r>
          </a:p>
          <a:p>
            <a:r>
              <a:rPr lang="cs-CZ" b="0" dirty="0"/>
              <a:t>Nestejné kousky, stejné startovní podmínky: </a:t>
            </a:r>
            <a:r>
              <a:rPr lang="cs-CZ" dirty="0"/>
              <a:t>soutěž</a:t>
            </a:r>
          </a:p>
          <a:p>
            <a:r>
              <a:rPr lang="nl-NL" b="0" dirty="0"/>
              <a:t>Nestejné kousky, ale stejné šance je získat: </a:t>
            </a:r>
            <a:r>
              <a:rPr lang="nl-NL" dirty="0"/>
              <a:t>loterie</a:t>
            </a:r>
          </a:p>
          <a:p>
            <a:r>
              <a:rPr lang="cs-CZ" b="0" dirty="0"/>
              <a:t>Nestejné kousky, ale stejná šance rozhodnout o distribuci: </a:t>
            </a:r>
            <a:r>
              <a:rPr lang="cs-CZ" dirty="0"/>
              <a:t>volba</a:t>
            </a:r>
          </a:p>
        </p:txBody>
      </p:sp>
    </p:spTree>
    <p:extLst>
      <p:ext uri="{BB962C8B-B14F-4D97-AF65-F5344CB8AC3E}">
        <p14:creationId xmlns:p14="http://schemas.microsoft.com/office/powerpoint/2010/main" val="137349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EFEKTIVITA (EFFICIENCY)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0" dirty="0"/>
              <a:t>Není cílem „o sobě samým“.</a:t>
            </a:r>
          </a:p>
          <a:p>
            <a:endParaRPr lang="cs-CZ" b="0" dirty="0" smtClean="0"/>
          </a:p>
          <a:p>
            <a:r>
              <a:rPr lang="pt-BR" b="0" dirty="0" smtClean="0"/>
              <a:t>Souvisí </a:t>
            </a:r>
            <a:r>
              <a:rPr lang="pt-BR" b="0" dirty="0"/>
              <a:t>s analýzou vstupů a nákladů</a:t>
            </a:r>
            <a:r>
              <a:rPr lang="pt-BR" b="0" dirty="0" smtClean="0"/>
              <a:t>,</a:t>
            </a:r>
            <a:r>
              <a:rPr lang="cs-CZ" b="0" dirty="0" smtClean="0"/>
              <a:t> </a:t>
            </a:r>
            <a:r>
              <a:rPr lang="pl-PL" b="0" dirty="0" smtClean="0"/>
              <a:t>centrální </a:t>
            </a:r>
            <a:r>
              <a:rPr lang="pl-PL" b="0" dirty="0"/>
              <a:t>kategorie, je-li základem </a:t>
            </a:r>
            <a:r>
              <a:rPr lang="pl-PL" b="0" dirty="0" smtClean="0"/>
              <a:t>modelu </a:t>
            </a:r>
            <a:r>
              <a:rPr lang="cs-CZ" b="0" dirty="0" smtClean="0"/>
              <a:t>trh</a:t>
            </a:r>
            <a:endParaRPr lang="cs-CZ" b="0" dirty="0"/>
          </a:p>
          <a:p>
            <a:endParaRPr lang="cs-CZ" b="0" dirty="0" smtClean="0"/>
          </a:p>
          <a:p>
            <a:r>
              <a:rPr lang="cs-CZ" b="0" dirty="0" smtClean="0"/>
              <a:t>Špatně </a:t>
            </a:r>
            <a:r>
              <a:rPr lang="cs-CZ" b="0" dirty="0"/>
              <a:t>se měří</a:t>
            </a:r>
          </a:p>
          <a:p>
            <a:endParaRPr lang="pl-PL" b="0" dirty="0" smtClean="0"/>
          </a:p>
          <a:p>
            <a:r>
              <a:rPr lang="pl-PL" b="0" dirty="0" smtClean="0"/>
              <a:t>V </a:t>
            </a:r>
            <a:r>
              <a:rPr lang="pl-PL" b="0" dirty="0"/>
              <a:t>polis často obtížné definovat, co </a:t>
            </a:r>
            <a:r>
              <a:rPr lang="pl-PL" b="0" dirty="0" smtClean="0"/>
              <a:t>je </a:t>
            </a:r>
            <a:r>
              <a:rPr lang="cs-CZ" b="0" dirty="0" smtClean="0"/>
              <a:t>efektivní </a:t>
            </a:r>
            <a:r>
              <a:rPr lang="cs-CZ" b="0" dirty="0"/>
              <a:t>(</a:t>
            </a:r>
            <a:r>
              <a:rPr lang="cs-CZ" dirty="0"/>
              <a:t>příklad s veřejnou </a:t>
            </a:r>
            <a:r>
              <a:rPr lang="cs-CZ" dirty="0" smtClean="0"/>
              <a:t>knihovnou</a:t>
            </a:r>
            <a:r>
              <a:rPr lang="cs-CZ" b="0" dirty="0" smtClean="0"/>
              <a:t>, Stone </a:t>
            </a:r>
            <a:r>
              <a:rPr lang="cs-CZ" b="0" dirty="0"/>
              <a:t>62-65)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989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Obtíže se zkoumáním efektivity v polis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Výstupy:</a:t>
            </a:r>
          </a:p>
          <a:p>
            <a:r>
              <a:rPr lang="pl-PL" b="0" dirty="0"/>
              <a:t>1. Problém s </a:t>
            </a:r>
            <a:r>
              <a:rPr lang="pl-PL" b="0" dirty="0" smtClean="0"/>
              <a:t>definicí toho, </a:t>
            </a:r>
            <a:r>
              <a:rPr lang="pl-PL" b="0" dirty="0"/>
              <a:t>co je nejlepší výstup</a:t>
            </a:r>
          </a:p>
          <a:p>
            <a:r>
              <a:rPr lang="cs-CZ" b="0" dirty="0"/>
              <a:t>2. Jak srovnávat výstupy?</a:t>
            </a:r>
          </a:p>
          <a:p>
            <a:r>
              <a:rPr lang="cs-CZ" b="0" dirty="0"/>
              <a:t>3. Různé skupiny různě profitují z různých výstupů</a:t>
            </a:r>
          </a:p>
          <a:p>
            <a:endParaRPr lang="cs-CZ" dirty="0" smtClean="0"/>
          </a:p>
          <a:p>
            <a:r>
              <a:rPr lang="cs-CZ" dirty="0" smtClean="0"/>
              <a:t>Vstupy</a:t>
            </a:r>
            <a:r>
              <a:rPr lang="cs-CZ" dirty="0"/>
              <a:t>:</a:t>
            </a:r>
          </a:p>
          <a:p>
            <a:r>
              <a:rPr lang="cs-CZ" b="0" dirty="0"/>
              <a:t>1. Některé vstupy jsou zároveň výstupy</a:t>
            </a:r>
          </a:p>
          <a:p>
            <a:r>
              <a:rPr lang="cs-CZ" b="0" dirty="0"/>
              <a:t>2. Které výstupy zahrnout při porovnávání </a:t>
            </a:r>
            <a:r>
              <a:rPr lang="cs-CZ" b="0" dirty="0" smtClean="0"/>
              <a:t>se vstupy</a:t>
            </a:r>
            <a:r>
              <a:rPr lang="cs-CZ" b="0" dirty="0"/>
              <a:t>?</a:t>
            </a:r>
          </a:p>
          <a:p>
            <a:r>
              <a:rPr lang="cs-CZ" b="0" dirty="0"/>
              <a:t>3. Jak zahrnout náklady na ztracenou příležitost?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69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EQUITY VS. EFFICIENCY = PARADOX?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373563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239937"/>
              </p:ext>
            </p:extLst>
          </p:nvPr>
        </p:nvGraphicFramePr>
        <p:xfrm>
          <a:off x="1547664" y="3212976"/>
          <a:ext cx="60960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</a:t>
                      </a:r>
                      <a:endParaRPr lang="cs-CZ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Svírání nůžek snižuje motivaci lidí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Motivace lidí není určena jen</a:t>
                      </a:r>
                    </a:p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distributivně</a:t>
                      </a:r>
                      <a:endParaRPr lang="cs-CZ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Svírání nůžek omezuje svobodu lidí rozhodovat se,</a:t>
                      </a:r>
                    </a:p>
                    <a:p>
                      <a:r>
                        <a:rPr lang="de-DE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která</a:t>
                      </a:r>
                      <a:r>
                        <a:rPr lang="de-DE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de-DE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nutná</a:t>
                      </a:r>
                      <a:r>
                        <a:rPr lang="de-DE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 </a:t>
                      </a:r>
                      <a:r>
                        <a:rPr lang="de-DE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efektivitu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Svírání nůžek není v rozporu s inovací a</a:t>
                      </a:r>
                    </a:p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experimentováním</a:t>
                      </a:r>
                      <a:endParaRPr lang="cs-CZ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Svírání nůžek vyžaduje byrokracii a zvyšuje náklady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Byrokracie je i výstupem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29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(SECURITY)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0" dirty="0"/>
              <a:t>Souvisí s potřebami a jejich uspokojováním</a:t>
            </a:r>
          </a:p>
          <a:p>
            <a:r>
              <a:rPr lang="en-US" b="0" dirty="0" smtClean="0"/>
              <a:t> </a:t>
            </a:r>
            <a:endParaRPr lang="cs-CZ" b="0" dirty="0" smtClean="0"/>
          </a:p>
          <a:p>
            <a:r>
              <a:rPr lang="en-US" b="0" dirty="0" err="1" smtClean="0"/>
              <a:t>Jak</a:t>
            </a:r>
            <a:r>
              <a:rPr lang="en-US" b="0" dirty="0" smtClean="0"/>
              <a:t> </a:t>
            </a:r>
            <a:r>
              <a:rPr lang="en-US" b="0" dirty="0" err="1"/>
              <a:t>rozlišit</a:t>
            </a:r>
            <a:r>
              <a:rPr lang="en-US" b="0" dirty="0"/>
              <a:t> </a:t>
            </a:r>
            <a:r>
              <a:rPr lang="en-US" b="0" dirty="0" err="1"/>
              <a:t>potřeby</a:t>
            </a:r>
            <a:r>
              <a:rPr lang="en-US" b="0" dirty="0"/>
              <a:t> (needs) a </a:t>
            </a:r>
            <a:r>
              <a:rPr lang="en-US" b="0" dirty="0" err="1"/>
              <a:t>touhy</a:t>
            </a:r>
            <a:r>
              <a:rPr lang="en-US" b="0" dirty="0"/>
              <a:t> (desires)?</a:t>
            </a:r>
          </a:p>
          <a:p>
            <a:endParaRPr lang="cs-CZ" b="0" dirty="0" smtClean="0"/>
          </a:p>
          <a:p>
            <a:r>
              <a:rPr lang="cs-CZ" b="0" dirty="0" smtClean="0"/>
              <a:t>„</a:t>
            </a:r>
            <a:r>
              <a:rPr lang="cs-CZ" b="0" dirty="0" err="1"/>
              <a:t>Desires</a:t>
            </a:r>
            <a:r>
              <a:rPr lang="cs-CZ" b="0" dirty="0"/>
              <a:t>“ jsou politicky často definovány </a:t>
            </a:r>
            <a:r>
              <a:rPr lang="cs-CZ" b="0" dirty="0" smtClean="0"/>
              <a:t>jako „</a:t>
            </a:r>
            <a:r>
              <a:rPr lang="cs-CZ" b="0" dirty="0" err="1"/>
              <a:t>needs</a:t>
            </a:r>
            <a:r>
              <a:rPr lang="cs-CZ" b="0" dirty="0"/>
              <a:t>“</a:t>
            </a:r>
          </a:p>
          <a:p>
            <a:endParaRPr lang="cs-CZ" b="0" dirty="0" smtClean="0"/>
          </a:p>
          <a:p>
            <a:r>
              <a:rPr lang="cs-CZ" b="0" dirty="0" smtClean="0"/>
              <a:t>Minimální </a:t>
            </a:r>
            <a:r>
              <a:rPr lang="cs-CZ" b="0" dirty="0"/>
              <a:t>definice </a:t>
            </a:r>
            <a:r>
              <a:rPr lang="cs-CZ" b="0" i="1" dirty="0" err="1"/>
              <a:t>needs</a:t>
            </a:r>
            <a:r>
              <a:rPr lang="cs-CZ" b="0" i="1" dirty="0"/>
              <a:t> </a:t>
            </a:r>
            <a:r>
              <a:rPr lang="cs-CZ" b="0" dirty="0"/>
              <a:t>(a tím i definice toho</a:t>
            </a:r>
            <a:r>
              <a:rPr lang="cs-CZ" b="0" dirty="0" smtClean="0"/>
              <a:t>, </a:t>
            </a:r>
            <a:r>
              <a:rPr lang="pl-PL" b="0" dirty="0" smtClean="0"/>
              <a:t>co </a:t>
            </a:r>
            <a:r>
              <a:rPr lang="pl-PL" b="0" dirty="0"/>
              <a:t>je nejnižší bezpečná úroveň): to, co </a:t>
            </a:r>
            <a:r>
              <a:rPr lang="pl-PL" b="0" dirty="0" smtClean="0"/>
              <a:t>je </a:t>
            </a:r>
            <a:r>
              <a:rPr lang="cs-CZ" b="0" dirty="0" smtClean="0"/>
              <a:t>potřeba </a:t>
            </a:r>
            <a:r>
              <a:rPr lang="cs-CZ" b="0" dirty="0"/>
              <a:t>pro fyzické přežití.</a:t>
            </a:r>
          </a:p>
          <a:p>
            <a:endParaRPr lang="cs-CZ" b="0" dirty="0" smtClean="0"/>
          </a:p>
          <a:p>
            <a:r>
              <a:rPr lang="cs-CZ" b="0" dirty="0" smtClean="0"/>
              <a:t>Jde </a:t>
            </a:r>
            <a:r>
              <a:rPr lang="cs-CZ" b="0" dirty="0"/>
              <a:t>o velmi obtížně počitatelnou kategorii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893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 </a:t>
            </a:r>
            <a:r>
              <a:rPr lang="cs-CZ" i="1" dirty="0" smtClean="0"/>
              <a:t>polis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b="0" dirty="0" smtClean="0"/>
              <a:t>Společenství i jednodušeji organizované, ale dostatečně velké, aby v sobě mělo elementy „politiky“ (a tím se odlišilo od trhu, tržní model vede podle S. k nedokonalému chápání procesu přijímání policy).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88517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Problémy s bezpečností v polis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/>
              <a:t>1. Ocenění zdrojů: jen materiální nebo i </a:t>
            </a:r>
            <a:r>
              <a:rPr lang="cs-CZ" b="0" dirty="0" smtClean="0"/>
              <a:t>symbolická hodnota</a:t>
            </a:r>
            <a:endParaRPr lang="cs-CZ" b="0" dirty="0"/>
          </a:p>
          <a:p>
            <a:r>
              <a:rPr lang="cs-CZ" b="0" dirty="0"/>
              <a:t>2. Mají potřeby absolutní nebo relativní standardy?</a:t>
            </a:r>
          </a:p>
          <a:p>
            <a:r>
              <a:rPr lang="cs-CZ" b="0" dirty="0"/>
              <a:t>3. Má bezpečnost zahrnovat pouze okamžité přežití </a:t>
            </a:r>
            <a:r>
              <a:rPr lang="cs-CZ" b="0" dirty="0" smtClean="0"/>
              <a:t>nebo dosažení </a:t>
            </a:r>
            <a:r>
              <a:rPr lang="cs-CZ" b="0" dirty="0"/>
              <a:t>širších cílů?</a:t>
            </a:r>
          </a:p>
          <a:p>
            <a:r>
              <a:rPr lang="cs-CZ" b="0" dirty="0"/>
              <a:t>4. Má do bezpečnosti spadat řešení současných </a:t>
            </a:r>
            <a:r>
              <a:rPr lang="cs-CZ" b="0" dirty="0" smtClean="0"/>
              <a:t>potřeb nebo </a:t>
            </a:r>
            <a:r>
              <a:rPr lang="cs-CZ" b="0" dirty="0"/>
              <a:t>i obrana vůči budoucím rizikům?</a:t>
            </a:r>
          </a:p>
          <a:p>
            <a:r>
              <a:rPr lang="cs-CZ" b="0" dirty="0"/>
              <a:t>5. Mají být součástí bezpečnosti pouze </a:t>
            </a:r>
            <a:r>
              <a:rPr lang="cs-CZ" b="0" dirty="0" smtClean="0"/>
              <a:t>potřeby jednotlivců </a:t>
            </a:r>
            <a:r>
              <a:rPr lang="cs-CZ" b="0" dirty="0"/>
              <a:t>nebo i relační vztahy (důstojnost, důvěra)?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59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Bezpečnost vs. Efektivita = paradox?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516441"/>
              </p:ext>
            </p:extLst>
          </p:nvPr>
        </p:nvGraphicFramePr>
        <p:xfrm>
          <a:off x="395536" y="2852936"/>
          <a:ext cx="76200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Lidé nejsou motivováni pracovat, když jsou zabezpečení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Produktivita je vysoká,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zejména v zemích s vysokou</a:t>
                      </a:r>
                    </a:p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úrovní uspokojování potřeb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Čím větší bezpečnost, tím větší servisní sektor, který je nejméně produktivní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Neproduktivita servisního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sektoru souvisí s tím, jak se</a:t>
                      </a:r>
                    </a:p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měří produktivita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Ekonomická efektivita potřebuje</a:t>
                      </a:r>
                    </a:p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technologické změny a inovace, které zhoršují situaci a úroveň bezpečnosti některých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Problém je možné politicky</a:t>
                      </a:r>
                    </a:p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zvládat.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85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0" dirty="0" smtClean="0"/>
          </a:p>
          <a:p>
            <a:r>
              <a:rPr lang="pt-BR" b="0" dirty="0" smtClean="0"/>
              <a:t>Více </a:t>
            </a:r>
            <a:r>
              <a:rPr lang="pt-BR" b="0" dirty="0"/>
              <a:t>pojetí, i minimalistické („Lidé </a:t>
            </a:r>
            <a:r>
              <a:rPr lang="pt-BR" b="0" dirty="0" smtClean="0"/>
              <a:t>mohou</a:t>
            </a:r>
            <a:r>
              <a:rPr lang="cs-CZ" b="0" dirty="0" smtClean="0"/>
              <a:t> </a:t>
            </a:r>
            <a:r>
              <a:rPr lang="pl-PL" b="0" dirty="0" smtClean="0"/>
              <a:t>dělat </a:t>
            </a:r>
            <a:r>
              <a:rPr lang="pl-PL" b="0" dirty="0"/>
              <a:t>to, co </a:t>
            </a:r>
            <a:r>
              <a:rPr lang="pl-PL" dirty="0"/>
              <a:t>nepoškozuje </a:t>
            </a:r>
            <a:r>
              <a:rPr lang="pl-PL" b="0" dirty="0"/>
              <a:t>druhé“ </a:t>
            </a:r>
            <a:r>
              <a:rPr lang="pl-PL" b="0" dirty="0" smtClean="0"/>
              <a:t>Mill </a:t>
            </a:r>
            <a:r>
              <a:rPr lang="cs-CZ" b="0" dirty="0" smtClean="0"/>
              <a:t>1858</a:t>
            </a:r>
            <a:r>
              <a:rPr lang="cs-CZ" b="0" dirty="0"/>
              <a:t>) vede k častým požadavkům </a:t>
            </a:r>
            <a:r>
              <a:rPr lang="cs-CZ" b="0" dirty="0" smtClean="0"/>
              <a:t>na omezení </a:t>
            </a:r>
            <a:r>
              <a:rPr lang="cs-CZ" b="0" dirty="0"/>
              <a:t>svobody</a:t>
            </a:r>
            <a:r>
              <a:rPr lang="cs-CZ" b="0" dirty="0" smtClean="0"/>
              <a:t>.</a:t>
            </a:r>
          </a:p>
          <a:p>
            <a:r>
              <a:rPr lang="cs-CZ" b="0" dirty="0" smtClean="0"/>
              <a:t>Pojetí</a:t>
            </a:r>
            <a:r>
              <a:rPr lang="cs-CZ" b="0" dirty="0"/>
              <a:t>, související se svobodou </a:t>
            </a:r>
            <a:r>
              <a:rPr lang="cs-CZ" b="0" dirty="0" smtClean="0"/>
              <a:t>jako sebenaplněním</a:t>
            </a:r>
            <a:r>
              <a:rPr lang="cs-CZ" b="0" dirty="0"/>
              <a:t>, dokonce </a:t>
            </a:r>
            <a:r>
              <a:rPr lang="cs-CZ" b="0" dirty="0" smtClean="0"/>
              <a:t>politická rozhodnutí </a:t>
            </a:r>
            <a:r>
              <a:rPr lang="cs-CZ" dirty="0"/>
              <a:t>vyžadují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573016"/>
            <a:ext cx="2952328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45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SVOBODA A POŠKOZENÍ DRUHÝCH: JEDNOTLIVCI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/>
              <a:t>1. Materiální poškození</a:t>
            </a:r>
          </a:p>
          <a:p>
            <a:r>
              <a:rPr lang="cs-CZ" b="0" dirty="0"/>
              <a:t>2. Zvýšení risku budoucího poškození</a:t>
            </a:r>
          </a:p>
          <a:p>
            <a:r>
              <a:rPr lang="cs-CZ" b="0" dirty="0"/>
              <a:t>3. Zhoršování kvality života</a:t>
            </a:r>
          </a:p>
          <a:p>
            <a:r>
              <a:rPr lang="cs-CZ" b="0" dirty="0"/>
              <a:t>4. Emoční a psychologická poškození</a:t>
            </a:r>
          </a:p>
          <a:p>
            <a:r>
              <a:rPr lang="cs-CZ" b="0" dirty="0"/>
              <a:t>5. Duchovní a morální poškození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40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Svoboda a poškození druhých: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/>
              <a:t>Strukturní poškození (politiky, </a:t>
            </a:r>
            <a:r>
              <a:rPr lang="cs-CZ" b="0" dirty="0" smtClean="0"/>
              <a:t>omezující schopnost </a:t>
            </a:r>
            <a:r>
              <a:rPr lang="cs-CZ" b="0" dirty="0"/>
              <a:t>skupin fungovat</a:t>
            </a:r>
            <a:r>
              <a:rPr lang="cs-CZ" b="0" dirty="0" smtClean="0"/>
              <a:t>)</a:t>
            </a:r>
          </a:p>
          <a:p>
            <a:endParaRPr lang="cs-CZ" b="0" dirty="0"/>
          </a:p>
          <a:p>
            <a:endParaRPr lang="cs-CZ" b="0" dirty="0" smtClean="0"/>
          </a:p>
          <a:p>
            <a:r>
              <a:rPr lang="cs-CZ" b="0" dirty="0" smtClean="0"/>
              <a:t>Akumulativní </a:t>
            </a:r>
            <a:r>
              <a:rPr lang="cs-CZ" b="0" dirty="0"/>
              <a:t>poškození (škodlivé, </a:t>
            </a:r>
            <a:r>
              <a:rPr lang="cs-CZ" b="0" dirty="0" smtClean="0"/>
              <a:t>pouze pokud </a:t>
            </a:r>
            <a:r>
              <a:rPr lang="cs-CZ" b="0" dirty="0"/>
              <a:t>činnost dělá hodně jednotlivců)</a:t>
            </a:r>
          </a:p>
          <a:p>
            <a:endParaRPr lang="cs-CZ" b="0" dirty="0" smtClean="0"/>
          </a:p>
          <a:p>
            <a:endParaRPr lang="cs-CZ" b="0" dirty="0" smtClean="0"/>
          </a:p>
          <a:p>
            <a:r>
              <a:rPr lang="cs-CZ" b="0" dirty="0" smtClean="0"/>
              <a:t>Poškození </a:t>
            </a:r>
            <a:r>
              <a:rPr lang="cs-CZ" b="0" dirty="0"/>
              <a:t>skupině vzniklá </a:t>
            </a:r>
            <a:r>
              <a:rPr lang="cs-CZ" b="0" dirty="0" smtClean="0"/>
              <a:t>poškozením jejího </a:t>
            </a:r>
            <a:r>
              <a:rPr lang="cs-CZ" b="0" dirty="0"/>
              <a:t>člena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61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 HODNOT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/>
              <a:t>1. Pokud poškození vzniká </a:t>
            </a:r>
            <a:r>
              <a:rPr lang="cs-CZ" b="0" dirty="0" smtClean="0"/>
              <a:t>kombinací svobodné </a:t>
            </a:r>
            <a:r>
              <a:rPr lang="cs-CZ" b="0" dirty="0"/>
              <a:t>činnosti různých aktérů, </a:t>
            </a:r>
            <a:r>
              <a:rPr lang="cs-CZ" b="0" dirty="0" smtClean="0"/>
              <a:t>čí svobodu </a:t>
            </a:r>
            <a:r>
              <a:rPr lang="cs-CZ" b="0" dirty="0"/>
              <a:t>omezit?</a:t>
            </a:r>
          </a:p>
          <a:p>
            <a:r>
              <a:rPr lang="cs-CZ" b="0" dirty="0" smtClean="0"/>
              <a:t> </a:t>
            </a:r>
          </a:p>
          <a:p>
            <a:endParaRPr lang="cs-CZ" b="0" dirty="0"/>
          </a:p>
          <a:p>
            <a:r>
              <a:rPr lang="cs-CZ" b="0" dirty="0" smtClean="0"/>
              <a:t>2. Má </a:t>
            </a:r>
            <a:r>
              <a:rPr lang="cs-CZ" b="0" dirty="0"/>
              <a:t>existovat nějaká </a:t>
            </a:r>
            <a:r>
              <a:rPr lang="cs-CZ" b="0" dirty="0" smtClean="0"/>
              <a:t>institucionalizovaná kontrola </a:t>
            </a:r>
            <a:r>
              <a:rPr lang="cs-CZ" b="0" dirty="0"/>
              <a:t>a omezení těch, kteří </a:t>
            </a:r>
            <a:r>
              <a:rPr lang="cs-CZ" b="0" dirty="0" smtClean="0"/>
              <a:t>regulují systém </a:t>
            </a:r>
            <a:r>
              <a:rPr lang="cs-CZ" b="0" dirty="0"/>
              <a:t>svobod (typicky </a:t>
            </a:r>
            <a:r>
              <a:rPr lang="cs-CZ" b="0" dirty="0" smtClean="0"/>
              <a:t>administrativního a </a:t>
            </a:r>
            <a:r>
              <a:rPr lang="cs-CZ" b="0" dirty="0"/>
              <a:t>vládního aparátu)?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93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Bezpečnost vs. Svoboda vs. Rovnost= PARADOX?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34655"/>
              </p:ext>
            </p:extLst>
          </p:nvPr>
        </p:nvGraphicFramePr>
        <p:xfrm>
          <a:off x="457200" y="1752600"/>
          <a:ext cx="7620000" cy="476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Bezpečnost znamená závislost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Bezpečí umožňuje dělat skutečně svobodná</a:t>
                      </a:r>
                      <a:r>
                        <a:rPr lang="cs-CZ" baseline="0" dirty="0" smtClean="0"/>
                        <a:t> rozhodnutí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Soběstačnost je podmínka nezávislosti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Závislost na společnosti vytváří sféru osobní nezávislosti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Vláda nemá právo systematicky omezovat lidi (např. kuřáky)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v nakládání se svým životem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možné vyčlenit oblasti, v nichž</a:t>
                      </a:r>
                      <a:r>
                        <a:rPr lang="cs-CZ" baseline="0" dirty="0" smtClean="0"/>
                        <a:t> lidé svobodně rozhodují a ty, kde k tomu nejsou kompetentní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Distribuce znamená redistribuci, ti, co mají více, jsou méně svobodní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Rozšiřování možností znevýhodněných zvyšuje jejich svobodu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Svobodu</a:t>
                      </a:r>
                      <a:r>
                        <a:rPr lang="cs-CZ" baseline="0" dirty="0" smtClean="0"/>
                        <a:t> nelze dělit, jen respekt k tomuto pravidlu zajišťuje skutečnou svobodu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Redistribuce svobod může expandovat celkovou míru svobody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03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Tržní model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/>
              <a:t>Klasické pohledy: „řešení“, „spravování kola“</a:t>
            </a:r>
          </a:p>
          <a:p>
            <a:r>
              <a:rPr lang="cs-CZ" b="0" dirty="0"/>
              <a:t>1. Identifikace cílů</a:t>
            </a:r>
          </a:p>
          <a:p>
            <a:r>
              <a:rPr lang="cs-CZ" b="0" dirty="0"/>
              <a:t>2. Identifikace možných akcí</a:t>
            </a:r>
          </a:p>
          <a:p>
            <a:r>
              <a:rPr lang="cs-CZ" b="0" dirty="0"/>
              <a:t>3. Predikce výsledků akcí</a:t>
            </a:r>
          </a:p>
          <a:p>
            <a:r>
              <a:rPr lang="cs-CZ" b="0" dirty="0"/>
              <a:t>4. Zhodnocení predikovaných výsledků akcí</a:t>
            </a:r>
          </a:p>
          <a:p>
            <a:r>
              <a:rPr lang="cs-CZ" b="0" dirty="0"/>
              <a:t>5. Výběr akce s největší hodnotou vzhledem k cíli</a:t>
            </a:r>
          </a:p>
          <a:p>
            <a:r>
              <a:rPr lang="cs-CZ" b="0" dirty="0" err="1"/>
              <a:t>Policymaking</a:t>
            </a:r>
            <a:r>
              <a:rPr lang="cs-CZ" b="0" dirty="0"/>
              <a:t>= sada jednorázových, víceméně</a:t>
            </a:r>
          </a:p>
          <a:p>
            <a:pPr marL="0" indent="0">
              <a:buNone/>
            </a:pPr>
            <a:r>
              <a:rPr lang="cs-CZ" b="0" dirty="0" smtClean="0"/>
              <a:t>	nepropojených </a:t>
            </a:r>
            <a:r>
              <a:rPr lang="cs-CZ" b="0" dirty="0"/>
              <a:t>rozhodnutí.</a:t>
            </a:r>
          </a:p>
        </p:txBody>
      </p:sp>
    </p:spTree>
    <p:extLst>
      <p:ext uri="{BB962C8B-B14F-4D97-AF65-F5344CB8AC3E}">
        <p14:creationId xmlns:p14="http://schemas.microsoft.com/office/powerpoint/2010/main" val="351930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2196162"/>
          </a:xfrm>
        </p:spPr>
        <p:txBody>
          <a:bodyPr>
            <a:noAutofit/>
          </a:bodyPr>
          <a:lstStyle/>
          <a:p>
            <a:r>
              <a:rPr lang="cs-CZ" sz="3200" dirty="0" smtClean="0"/>
              <a:t>Alternativní model (Stoneová)- rozhodování v polis jako „nekonečné monopoly“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0" dirty="0" smtClean="0"/>
          </a:p>
          <a:p>
            <a:pPr marL="0" indent="0">
              <a:buNone/>
            </a:pPr>
            <a:endParaRPr lang="cs-CZ" b="0" dirty="0"/>
          </a:p>
          <a:p>
            <a:pPr marL="0" indent="0">
              <a:buNone/>
            </a:pPr>
            <a:endParaRPr lang="cs-CZ" b="0" dirty="0" smtClean="0"/>
          </a:p>
          <a:p>
            <a:pPr marL="0" indent="0">
              <a:buNone/>
            </a:pPr>
            <a:r>
              <a:rPr lang="cs-CZ" b="0" dirty="0" err="1" smtClean="0"/>
              <a:t>Policymaking</a:t>
            </a:r>
            <a:r>
              <a:rPr lang="cs-CZ" b="0" dirty="0"/>
              <a:t>= proces, </a:t>
            </a:r>
            <a:r>
              <a:rPr lang="cs-CZ" b="0" dirty="0" err="1"/>
              <a:t>policies</a:t>
            </a:r>
            <a:r>
              <a:rPr lang="cs-CZ" b="0" dirty="0"/>
              <a:t> </a:t>
            </a:r>
            <a:r>
              <a:rPr lang="cs-CZ" b="0" dirty="0" smtClean="0"/>
              <a:t>jsou „</a:t>
            </a:r>
            <a:r>
              <a:rPr lang="cs-CZ" b="0" dirty="0"/>
              <a:t>strategie“, jsou často propojené</a:t>
            </a:r>
          </a:p>
          <a:p>
            <a:pPr marL="0" indent="0">
              <a:buNone/>
            </a:pPr>
            <a:r>
              <a:rPr lang="cs-CZ" b="0" dirty="0"/>
              <a:t>Proces přijímání politik je </a:t>
            </a:r>
            <a:r>
              <a:rPr lang="cs-CZ" b="0" u="sng" dirty="0"/>
              <a:t>kontinuální</a:t>
            </a:r>
            <a:r>
              <a:rPr lang="cs-CZ" b="0" dirty="0"/>
              <a:t> </a:t>
            </a:r>
            <a:r>
              <a:rPr lang="cs-CZ" b="0" dirty="0" smtClean="0"/>
              <a:t>a </a:t>
            </a:r>
            <a:r>
              <a:rPr lang="cs-CZ" b="0" u="sng" dirty="0" smtClean="0"/>
              <a:t>„</a:t>
            </a:r>
            <a:r>
              <a:rPr lang="cs-CZ" b="0" u="sng" dirty="0"/>
              <a:t>politický</a:t>
            </a:r>
            <a:r>
              <a:rPr lang="cs-CZ" b="0" dirty="0"/>
              <a:t>“ (zvítězí –dočasně- </a:t>
            </a:r>
            <a:r>
              <a:rPr lang="cs-CZ" b="0" dirty="0" smtClean="0"/>
              <a:t>pouze některé </a:t>
            </a:r>
            <a:r>
              <a:rPr lang="cs-CZ" b="0" dirty="0"/>
              <a:t>z cílů).</a:t>
            </a:r>
          </a:p>
          <a:p>
            <a:pPr marL="0" indent="0">
              <a:buNone/>
            </a:pPr>
            <a:r>
              <a:rPr lang="cs-CZ" b="0" dirty="0"/>
              <a:t>Politiky obecně neřeší konflikty trvale, </a:t>
            </a:r>
            <a:r>
              <a:rPr lang="cs-CZ" b="0" dirty="0" smtClean="0"/>
              <a:t>často generují </a:t>
            </a:r>
            <a:r>
              <a:rPr lang="cs-CZ" b="0" dirty="0"/>
              <a:t>nové problémy.</a:t>
            </a:r>
          </a:p>
        </p:txBody>
      </p:sp>
    </p:spTree>
    <p:extLst>
      <p:ext uri="{BB962C8B-B14F-4D97-AF65-F5344CB8AC3E}">
        <p14:creationId xmlns:p14="http://schemas.microsoft.com/office/powerpoint/2010/main" val="417476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Trh a polis- omezená možnost analogií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164016"/>
              </p:ext>
            </p:extLst>
          </p:nvPr>
        </p:nvGraphicFramePr>
        <p:xfrm>
          <a:off x="457200" y="1600200"/>
          <a:ext cx="8229600" cy="560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Kategorie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Polis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Jednotka analýzy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Jednotlivec/unitární aktér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společenství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Motivace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sebezájem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sebezájem a veřejný zájem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Hlavní konflikt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sebezájem vs. sebezájem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sebezájem vs. veřejný zájem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Preference lidí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formuje si jednotlivec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vnější vliv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Kolektivní aktivita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soutěž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soutěž i kooperace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Kritéria pro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maximalizace zisku, minimalizace nákladů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loajalita, maximalizace zisku, veřejný</a:t>
                      </a:r>
                    </a:p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zájem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 jednotky analýzy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jednotlivci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skupiny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Podoba informace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dokonalá, přesná, dostupná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nejasná,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interpretativní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strategicky</a:t>
                      </a:r>
                    </a:p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manipulovaná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Jak věci fungují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zákony</a:t>
                      </a:r>
                      <a:r>
                        <a:rPr lang="cs-CZ" baseline="0" dirty="0" smtClean="0"/>
                        <a:t> hmoty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„Zákony náruživosti“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205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Jednotka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Trh- </a:t>
            </a:r>
            <a:r>
              <a:rPr lang="cs-CZ" b="0" dirty="0" smtClean="0"/>
              <a:t>jeden „unitární“ aktér (jednotlivec, firma)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Polis- </a:t>
            </a:r>
            <a:r>
              <a:rPr lang="cs-CZ" b="0" dirty="0" smtClean="0"/>
              <a:t>„komunita, složená z komunit“ (existují hranice), vlastní ideje, pravidla členství, hodnoty, způsoby komunikování, vnímání, energie, vůle (odlišná od jedince), distribuce a redistribuce zdrojů mezi členy: </a:t>
            </a:r>
            <a:r>
              <a:rPr lang="cs-CZ" b="0" i="1" dirty="0" smtClean="0"/>
              <a:t>„</a:t>
            </a:r>
            <a:r>
              <a:rPr lang="cs-CZ" b="0" i="1" dirty="0" err="1" smtClean="0"/>
              <a:t>communities</a:t>
            </a:r>
            <a:r>
              <a:rPr lang="cs-CZ" b="0" i="1" dirty="0" smtClean="0"/>
              <a:t> </a:t>
            </a:r>
            <a:r>
              <a:rPr lang="cs-CZ" b="0" i="1" dirty="0" err="1" smtClean="0"/>
              <a:t>trying</a:t>
            </a:r>
            <a:r>
              <a:rPr lang="cs-CZ" b="0" i="1" dirty="0" smtClean="0"/>
              <a:t> to </a:t>
            </a:r>
            <a:r>
              <a:rPr lang="cs-CZ" b="0" i="1" dirty="0" err="1" smtClean="0"/>
              <a:t>achieve</a:t>
            </a:r>
            <a:r>
              <a:rPr lang="cs-CZ" b="0" i="1" dirty="0" smtClean="0"/>
              <a:t> </a:t>
            </a:r>
            <a:r>
              <a:rPr lang="cs-CZ" b="0" i="1" dirty="0" err="1" smtClean="0"/>
              <a:t>something</a:t>
            </a:r>
            <a:r>
              <a:rPr lang="cs-CZ" b="0" i="1" dirty="0" smtClean="0"/>
              <a:t> as </a:t>
            </a:r>
            <a:r>
              <a:rPr lang="cs-CZ" b="0" i="1" dirty="0" err="1" smtClean="0"/>
              <a:t>communities</a:t>
            </a:r>
            <a:r>
              <a:rPr lang="cs-CZ" b="0" i="1" dirty="0" smtClean="0"/>
              <a:t>“.</a:t>
            </a:r>
            <a:endParaRPr lang="cs-CZ" b="0" i="1" dirty="0"/>
          </a:p>
        </p:txBody>
      </p:sp>
    </p:spTree>
    <p:extLst>
      <p:ext uri="{BB962C8B-B14F-4D97-AF65-F5344CB8AC3E}">
        <p14:creationId xmlns:p14="http://schemas.microsoft.com/office/powerpoint/2010/main" val="3023444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7620000" cy="4373563"/>
          </a:xfrm>
        </p:spPr>
        <p:txBody>
          <a:bodyPr>
            <a:normAutofit/>
          </a:bodyPr>
          <a:lstStyle/>
          <a:p>
            <a:r>
              <a:rPr lang="cs-CZ" b="0" dirty="0" smtClean="0"/>
              <a:t>V </a:t>
            </a:r>
            <a:r>
              <a:rPr lang="cs-CZ" dirty="0" smtClean="0"/>
              <a:t>polis</a:t>
            </a:r>
            <a:r>
              <a:rPr lang="cs-CZ" b="0" dirty="0" smtClean="0"/>
              <a:t> převažuje </a:t>
            </a:r>
            <a:r>
              <a:rPr lang="cs-CZ" b="1" dirty="0" smtClean="0"/>
              <a:t>veřejný zájem </a:t>
            </a:r>
            <a:r>
              <a:rPr lang="cs-CZ" b="0" dirty="0" smtClean="0"/>
              <a:t>(může splývat se </a:t>
            </a:r>
            <a:r>
              <a:rPr lang="cs-CZ" b="0" dirty="0" err="1" smtClean="0"/>
              <a:t>sebezájmem</a:t>
            </a:r>
            <a:r>
              <a:rPr lang="cs-CZ" b="0" dirty="0" smtClean="0"/>
              <a:t>, ale může s ním být i v rozporu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0" dirty="0" smtClean="0"/>
              <a:t>Příklad: veřejný zájem: čisté ovzduší, školy zadarmo</a:t>
            </a:r>
          </a:p>
          <a:p>
            <a:pPr marL="0" indent="0">
              <a:buNone/>
            </a:pPr>
            <a:r>
              <a:rPr lang="cs-CZ" b="0" dirty="0"/>
              <a:t>	</a:t>
            </a:r>
            <a:r>
              <a:rPr lang="cs-CZ" b="0" dirty="0" smtClean="0"/>
              <a:t>	obecně sdílený sebezájem: nízké daně, možnost spalovat odpad</a:t>
            </a:r>
          </a:p>
          <a:p>
            <a:pPr marL="0" indent="0">
              <a:buNone/>
            </a:pPr>
            <a:r>
              <a:rPr lang="cs-CZ" b="0" dirty="0" smtClean="0"/>
              <a:t>Patří sem i věci „dobré“ pro komunitu jako komunitu (způsob řešení problémů).</a:t>
            </a:r>
            <a:endParaRPr lang="cs-CZ" b="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537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Klíčový konflikt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Zatímco v tržních modelech </a:t>
            </a:r>
            <a:r>
              <a:rPr lang="cs-CZ" b="0" dirty="0" err="1" smtClean="0"/>
              <a:t>sebezájmy</a:t>
            </a:r>
            <a:r>
              <a:rPr lang="cs-CZ" b="0" dirty="0" smtClean="0"/>
              <a:t> (příklad „paradox obchodního řetězce“)</a:t>
            </a:r>
          </a:p>
          <a:p>
            <a:endParaRPr lang="cs-CZ" b="0" dirty="0"/>
          </a:p>
          <a:p>
            <a:r>
              <a:rPr lang="cs-CZ" b="0" dirty="0" smtClean="0"/>
              <a:t>V polis sebezájem vs. veřejný zájem</a:t>
            </a:r>
          </a:p>
          <a:p>
            <a:endParaRPr lang="cs-CZ" b="0" dirty="0"/>
          </a:p>
          <a:p>
            <a:pPr marL="0" indent="0">
              <a:buNone/>
            </a:pPr>
            <a:r>
              <a:rPr lang="cs-CZ" b="0" dirty="0" smtClean="0"/>
              <a:t>    (příklad „problém obecní pastviny“)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8362157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117</TotalTime>
  <Words>1680</Words>
  <Application>Microsoft Office PowerPoint</Application>
  <PresentationFormat>Předvádění na obrazovce (4:3)</PresentationFormat>
  <Paragraphs>277</Paragraphs>
  <Slides>36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Základní</vt:lpstr>
      <vt:lpstr>Model Policy Paradox I.</vt:lpstr>
      <vt:lpstr>Model Policy Paradox</vt:lpstr>
      <vt:lpstr>Koncept polis</vt:lpstr>
      <vt:lpstr>Tržní model rozhodování</vt:lpstr>
      <vt:lpstr>Alternativní model (Stoneová)- rozhodování v polis jako „nekonečné monopoly“</vt:lpstr>
      <vt:lpstr>Trh a polis- omezená možnost analogií</vt:lpstr>
      <vt:lpstr>Jednotka analýzy</vt:lpstr>
      <vt:lpstr>Motivace</vt:lpstr>
      <vt:lpstr>Klíčový konflikt</vt:lpstr>
      <vt:lpstr>Preference lidí</vt:lpstr>
      <vt:lpstr>Spolupráce</vt:lpstr>
      <vt:lpstr>Kritéria pro rozhodnutí</vt:lpstr>
      <vt:lpstr>Agenti procesu</vt:lpstr>
      <vt:lpstr>Povaha informace</vt:lpstr>
      <vt:lpstr>Energie fungování</vt:lpstr>
      <vt:lpstr>Uzlové kategorie rozhodování v polis</vt:lpstr>
      <vt:lpstr>Aplikace PP</vt:lpstr>
      <vt:lpstr>Kritika PP</vt:lpstr>
      <vt:lpstr>GOALS</vt:lpstr>
      <vt:lpstr>Cíle (Goals) </vt:lpstr>
      <vt:lpstr>PROBLÉMY (PROBLEMS)</vt:lpstr>
      <vt:lpstr>Řešení (solutions)</vt:lpstr>
      <vt:lpstr>CÍLE</vt:lpstr>
      <vt:lpstr>Spravedlnost distribuce</vt:lpstr>
      <vt:lpstr>Příklad s dělením dortu (STONE 40-42)</vt:lpstr>
      <vt:lpstr>EFEKTIVITA (EFFICIENCY)</vt:lpstr>
      <vt:lpstr>Obtíže se zkoumáním efektivity v polis</vt:lpstr>
      <vt:lpstr>EQUITY VS. EFFICIENCY = PARADOX?</vt:lpstr>
      <vt:lpstr>BEZPEČNOST (SECURITY)</vt:lpstr>
      <vt:lpstr>Problémy s bezpečností v polis</vt:lpstr>
      <vt:lpstr>Bezpečnost vs. Efektivita = paradox?</vt:lpstr>
      <vt:lpstr>SVOBODA</vt:lpstr>
      <vt:lpstr>SVOBODA A POŠKOZENÍ DRUHÝCH: JEDNOTLIVCI</vt:lpstr>
      <vt:lpstr>Svoboda a poškození druhých: skupiny</vt:lpstr>
      <vt:lpstr>KONFLIKT HODNOT</vt:lpstr>
      <vt:lpstr>Bezpečnost vs. Svoboda vs. Rovnost= PARADOX?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Chytilek</dc:creator>
  <cp:lastModifiedBy>Roman Chytilek</cp:lastModifiedBy>
  <cp:revision>8</cp:revision>
  <dcterms:created xsi:type="dcterms:W3CDTF">2013-03-06T11:50:45Z</dcterms:created>
  <dcterms:modified xsi:type="dcterms:W3CDTF">2017-02-28T10:24:26Z</dcterms:modified>
</cp:coreProperties>
</file>