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64" r:id="rId22"/>
    <p:sldId id="263" r:id="rId23"/>
    <p:sldId id="265" r:id="rId24"/>
    <p:sldId id="266" r:id="rId25"/>
    <p:sldId id="274" r:id="rId26"/>
    <p:sldId id="267" r:id="rId27"/>
    <p:sldId id="271" r:id="rId28"/>
    <p:sldId id="268" r:id="rId29"/>
    <p:sldId id="272" r:id="rId30"/>
    <p:sldId id="273" r:id="rId31"/>
    <p:sldId id="291" r:id="rId32"/>
    <p:sldId id="292" r:id="rId33"/>
    <p:sldId id="293" r:id="rId34"/>
    <p:sldId id="294" r:id="rId35"/>
    <p:sldId id="295" r:id="rId36"/>
    <p:sldId id="296" r:id="rId37"/>
    <p:sldId id="269" r:id="rId38"/>
    <p:sldId id="270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1A02-55CC-48DE-8F1D-FEBAD233FF4F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8F1E-BE94-4B69-9CC8-AF0D23C12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6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61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8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8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C87E-49B0-40FA-B437-77A443FA8C86}" type="datetimeFigureOut">
              <a:rPr lang="cs-CZ" smtClean="0"/>
              <a:t>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nalystcave.com/excel-tools/excel-scrape-html-add/" TargetMode="External"/><Relationship Id="rId2" Type="http://schemas.openxmlformats.org/officeDocument/2006/relationships/hyperlink" Target="http://analystcave.com/web-scraping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mptcloud.com/blog/how-to-use-excel-to-scrape-websit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olby.cz/opendata/opendat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otevrena_data_pro_vysledky_scitani_lidu_domu_a_bytu_2011_-sldb_2011-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mpsv.cz/sz/stat/nz/uze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analýza voleb</a:t>
            </a:r>
            <a:br>
              <a:rPr lang="cs-CZ" dirty="0" smtClean="0"/>
            </a:br>
            <a:r>
              <a:rPr lang="cs-CZ" dirty="0" smtClean="0"/>
              <a:t>seminář 1.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9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683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624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80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606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vzniku agregovaných dat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06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82451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2496933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1" y="2776573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3" y="2550105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9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8" y="4544702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5" y="4544702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2" y="3926158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4544702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43" y="4346314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99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4881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4881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72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624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2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632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4892506" y="2730352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Agregace dat</a:t>
            </a:r>
          </a:p>
          <a:p>
            <a:pPr lvl="1"/>
            <a:r>
              <a:rPr lang="cs-CZ" dirty="0" smtClean="0"/>
              <a:t>Jen jeden údaj za místnost</a:t>
            </a:r>
          </a:p>
          <a:p>
            <a:pPr lvl="1"/>
            <a:r>
              <a:rPr lang="cs-CZ" dirty="0" smtClean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4098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7505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Tomáš V.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Marie H.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 Z.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Eva A.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Zdeněk C.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Pavel 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24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student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Anna R.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Emil </a:t>
                      </a:r>
                      <a:r>
                        <a:rPr lang="cs-CZ" baseline="0" dirty="0" smtClean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Lucie 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Milan 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7092280" y="1030756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6984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7092280" y="3629508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6984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7092280" y="5128448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7092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7092280" y="257287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7092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956376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Údolní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956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Marešova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956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Jaselská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956375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Obilní trh</a:t>
            </a:r>
            <a:endParaRPr lang="cs-CZ" dirty="0"/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1698275" y="275086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1973362" y="21814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5499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/>
                <a:gridCol w="1152128"/>
                <a:gridCol w="720080"/>
                <a:gridCol w="720080"/>
                <a:gridCol w="648072"/>
                <a:gridCol w="792088"/>
                <a:gridCol w="648072"/>
                <a:gridCol w="576064"/>
                <a:gridCol w="648072"/>
                <a:gridCol w="648072"/>
                <a:gridCol w="792088"/>
                <a:gridCol w="61155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51520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699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15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1691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5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(18+73+34+45)/4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75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7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15616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2699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415057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3xAno/4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449219" y="3217837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3364945" y="2204864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093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822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484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3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450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831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4093096" y="2204864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4499992" y="2204864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4499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4499992" y="2204864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4499992" y="2204864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procesu agregace se ztrácí informace</a:t>
            </a:r>
          </a:p>
          <a:p>
            <a:r>
              <a:rPr lang="cs-CZ" dirty="0" smtClean="0"/>
              <a:t>Nelze hovořit o pozorovaných vztazích jako o platných pro individuální voliče </a:t>
            </a:r>
          </a:p>
          <a:p>
            <a:pPr lvl="1"/>
            <a:r>
              <a:rPr lang="cs-CZ" dirty="0" smtClean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 smtClean="0"/>
              <a:t>V reálném světě nejsme schopni věrohodně z agregovaných dat věrohodně rekonstruovat individuální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0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prostorových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Autokorelace (více </a:t>
            </a:r>
            <a:r>
              <a:rPr lang="cs-CZ" dirty="0" smtClean="0"/>
              <a:t>seminář 3)</a:t>
            </a:r>
            <a:endParaRPr lang="cs-CZ" dirty="0" smtClean="0"/>
          </a:p>
          <a:p>
            <a:pPr lvl="1"/>
            <a:r>
              <a:rPr lang="cs-CZ" dirty="0" smtClean="0"/>
              <a:t>„vše souvisí se vším, a co si je blíž, to spolu souvisí více“</a:t>
            </a:r>
          </a:p>
          <a:p>
            <a:pPr lvl="1"/>
            <a:r>
              <a:rPr lang="cs-CZ" dirty="0" smtClean="0"/>
              <a:t>Porušení předpokladu o nezávislosti pozorování</a:t>
            </a:r>
          </a:p>
          <a:p>
            <a:r>
              <a:rPr lang="cs-CZ" dirty="0" err="1" smtClean="0"/>
              <a:t>Nestacionarita</a:t>
            </a:r>
            <a:r>
              <a:rPr lang="cs-CZ" dirty="0"/>
              <a:t> (více </a:t>
            </a:r>
            <a:r>
              <a:rPr lang="cs-CZ" dirty="0" smtClean="0"/>
              <a:t>seminář 4)</a:t>
            </a:r>
            <a:endParaRPr lang="cs-CZ" dirty="0" smtClean="0"/>
          </a:p>
          <a:p>
            <a:pPr lvl="1"/>
            <a:r>
              <a:rPr lang="cs-CZ" dirty="0" smtClean="0"/>
              <a:t>Volební chování jedné společenské skupiny se může v prostoru lišit (katolíci ve Valašských </a:t>
            </a:r>
            <a:r>
              <a:rPr lang="cs-CZ" dirty="0" err="1" smtClean="0"/>
              <a:t>Klouboucích</a:t>
            </a:r>
            <a:r>
              <a:rPr lang="cs-CZ" dirty="0" smtClean="0"/>
              <a:t> x katolíci 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polygonu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Malý region  =  vysoká homogenita/     </a:t>
            </a:r>
          </a:p>
          <a:p>
            <a:pPr marL="0" indent="0">
              <a:buNone/>
            </a:pPr>
            <a:r>
              <a:rPr lang="cs-CZ" dirty="0" smtClean="0"/>
              <a:t>                               vysoký „šum“</a:t>
            </a:r>
          </a:p>
          <a:p>
            <a:r>
              <a:rPr lang="cs-CZ" dirty="0" smtClean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nízký šum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Funkční x administrativní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836712"/>
            <a:ext cx="3322712" cy="52894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apl.czso.cz/irso4/cisel.jsp</a:t>
            </a: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785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07470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80112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google.maps.com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7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měřítky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576064"/>
                <a:gridCol w="792088"/>
                <a:gridCol w="588398"/>
                <a:gridCol w="707747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nezaměstnanost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obyvatel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Brno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20,6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14,19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Městské části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64316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Části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26781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ZSJ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kvůli značným rozdílům ve velikosti jednotek je obvykle vhodné používat váhy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84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socio</a:t>
            </a:r>
            <a:r>
              <a:rPr lang="cs-CZ" dirty="0" smtClean="0"/>
              <a:t>-ekonomické analýze obvykle není problém s chybějícími daty za místa</a:t>
            </a:r>
          </a:p>
          <a:p>
            <a:r>
              <a:rPr lang="cs-CZ" dirty="0" smtClean="0"/>
              <a:t>Problém s chybějícími daty pro čas (mnoho údajů je zjišťováno jen z cenzu)</a:t>
            </a:r>
          </a:p>
          <a:p>
            <a:endParaRPr lang="cs-CZ" dirty="0"/>
          </a:p>
          <a:p>
            <a:r>
              <a:rPr lang="cs-CZ" dirty="0" smtClean="0"/>
              <a:t>Bojkot sčítání (např. Řekové v Albánii, Albánci v Makedonii a Srbsku, …)</a:t>
            </a:r>
          </a:p>
          <a:p>
            <a:pPr lvl="1"/>
            <a:r>
              <a:rPr lang="cs-CZ" dirty="0" smtClean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seminářů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Program v sylabu je orientační</a:t>
            </a:r>
          </a:p>
          <a:p>
            <a:pPr lvl="1"/>
            <a:r>
              <a:rPr lang="cs-CZ" dirty="0" smtClean="0"/>
              <a:t>Pokud nebude v předstihu uvedeno jinak, literaturu k seminářům čtěte PŘED seminářem</a:t>
            </a:r>
          </a:p>
          <a:p>
            <a:r>
              <a:rPr lang="cs-CZ" dirty="0" smtClean="0"/>
              <a:t>Dnes: </a:t>
            </a:r>
            <a:r>
              <a:rPr lang="cs-CZ" dirty="0" smtClean="0"/>
              <a:t>data, příprava </a:t>
            </a:r>
            <a:r>
              <a:rPr lang="cs-CZ" dirty="0" smtClean="0"/>
              <a:t>dat, ověření úrovně schopností v oblasti statistické analýzy </a:t>
            </a:r>
          </a:p>
          <a:p>
            <a:r>
              <a:rPr lang="cs-CZ" dirty="0" smtClean="0"/>
              <a:t>Příště: vytváření mapy</a:t>
            </a:r>
          </a:p>
          <a:p>
            <a:r>
              <a:rPr lang="cs-CZ" dirty="0" smtClean="0"/>
              <a:t>Přespříště: popisné statistiky, korelace</a:t>
            </a:r>
          </a:p>
          <a:p>
            <a:r>
              <a:rPr lang="cs-CZ" dirty="0" smtClean="0"/>
              <a:t>Nakonec: „prostorové“ </a:t>
            </a:r>
            <a:r>
              <a:rPr lang="cs-CZ" dirty="0" smtClean="0"/>
              <a:t>metody</a:t>
            </a:r>
          </a:p>
          <a:p>
            <a:r>
              <a:rPr lang="cs-CZ" dirty="0" smtClean="0"/>
              <a:t>Úplně nakonec: shrnutí/opakování 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28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pPr lvl="1"/>
            <a:r>
              <a:rPr lang="cs-CZ" dirty="0" smtClean="0"/>
              <a:t>Nebezpečí ekologické chyby</a:t>
            </a:r>
          </a:p>
          <a:p>
            <a:r>
              <a:rPr lang="cs-CZ" dirty="0" smtClean="0"/>
              <a:t>Kardinální proměnné</a:t>
            </a:r>
          </a:p>
          <a:p>
            <a:pPr lvl="1"/>
            <a:r>
              <a:rPr lang="cs-CZ" dirty="0" smtClean="0"/>
              <a:t>Možnosti pro využití řady statistických nástrojů</a:t>
            </a:r>
          </a:p>
          <a:p>
            <a:r>
              <a:rPr lang="cs-CZ" dirty="0" smtClean="0"/>
              <a:t>Prostorová data</a:t>
            </a:r>
          </a:p>
          <a:p>
            <a:pPr lvl="1"/>
            <a:r>
              <a:rPr lang="cs-CZ" dirty="0" smtClean="0"/>
              <a:t>Narušení obvyklých předpokladů</a:t>
            </a:r>
          </a:p>
          <a:p>
            <a:pPr lvl="1"/>
            <a:r>
              <a:rPr lang="cs-CZ" dirty="0" smtClean="0"/>
              <a:t>Otázka měřítkové úrovně</a:t>
            </a:r>
          </a:p>
          <a:p>
            <a:pPr lvl="1"/>
            <a:r>
              <a:rPr lang="cs-CZ" dirty="0" smtClean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nachystat data?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26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– volební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 možnosti jejich zisku</a:t>
            </a:r>
          </a:p>
          <a:p>
            <a:pPr lvl="1"/>
            <a:r>
              <a:rPr lang="cs-CZ" dirty="0" smtClean="0"/>
              <a:t>Volby.cz</a:t>
            </a:r>
          </a:p>
          <a:p>
            <a:pPr lvl="1"/>
            <a:r>
              <a:rPr lang="cs-CZ" dirty="0" smtClean="0"/>
              <a:t>Otevřená data</a:t>
            </a:r>
          </a:p>
          <a:p>
            <a:pPr lvl="1"/>
            <a:r>
              <a:rPr lang="cs-CZ" dirty="0" smtClean="0"/>
              <a:t>(žádost na ČSÚ – v případě dat, která nejsou v otevřených datech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Data za obce </a:t>
            </a:r>
          </a:p>
          <a:p>
            <a:pPr lvl="1"/>
            <a:r>
              <a:rPr lang="cs-CZ" dirty="0" smtClean="0"/>
              <a:t>S okrsky je těžká práce</a:t>
            </a:r>
          </a:p>
          <a:p>
            <a:pPr lvl="1"/>
            <a:r>
              <a:rPr lang="cs-CZ" dirty="0" smtClean="0"/>
              <a:t>Je známé jen aktuální vymezení okrsků</a:t>
            </a:r>
          </a:p>
          <a:p>
            <a:pPr lvl="1"/>
            <a:r>
              <a:rPr lang="cs-CZ" dirty="0"/>
              <a:t>https://volby.tmapy.cz/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23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Otravná manuální práce</a:t>
            </a:r>
          </a:p>
          <a:p>
            <a:r>
              <a:rPr lang="cs-CZ" dirty="0" smtClean="0"/>
              <a:t>Možnost obejít automatizovaným </a:t>
            </a:r>
            <a:r>
              <a:rPr lang="cs-CZ" dirty="0" smtClean="0"/>
              <a:t>stahováním (tzv. </a:t>
            </a:r>
            <a:r>
              <a:rPr lang="cs-CZ" dirty="0" err="1" smtClean="0"/>
              <a:t>webscrape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Skript lze napsat v </a:t>
            </a:r>
            <a:r>
              <a:rPr lang="cs-CZ" dirty="0" smtClean="0"/>
              <a:t>VBA/pythonu </a:t>
            </a:r>
            <a:r>
              <a:rPr lang="cs-CZ" dirty="0" smtClean="0"/>
              <a:t>(</a:t>
            </a:r>
            <a:r>
              <a:rPr lang="cs-CZ" dirty="0" err="1" smtClean="0"/>
              <a:t>excel</a:t>
            </a:r>
            <a:r>
              <a:rPr lang="cs-CZ" dirty="0" smtClean="0"/>
              <a:t>) nebo v R</a:t>
            </a:r>
          </a:p>
          <a:p>
            <a:pPr lvl="1"/>
            <a:r>
              <a:rPr lang="cs-CZ" dirty="0" smtClean="0"/>
              <a:t>To se tady učit nebudeme</a:t>
            </a:r>
          </a:p>
          <a:p>
            <a:pPr lvl="1"/>
            <a:r>
              <a:rPr lang="cs-CZ" dirty="0" smtClean="0"/>
              <a:t>Pokud chcete stahovat data z volby.cz nebo z jiných serverů se systematicky uspořádanými tabulkami, pak se tato schopnost velmi </a:t>
            </a:r>
            <a:r>
              <a:rPr lang="cs-CZ" dirty="0" smtClean="0"/>
              <a:t>hodí</a:t>
            </a:r>
          </a:p>
          <a:p>
            <a:pPr lvl="1"/>
            <a:r>
              <a:rPr lang="cs-CZ" dirty="0">
                <a:hlinkClick r:id="rId2"/>
              </a:rPr>
              <a:t>http://analystcave.com/web-scraping-tutorial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http://analystcave.com/excel-tools/excel-scrape-html-add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www.promptcloud.com/blog/how-to-use-excel-to-scrape-websites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40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 serveru volby.cz</a:t>
            </a:r>
          </a:p>
          <a:p>
            <a:r>
              <a:rPr lang="cs-CZ" dirty="0" smtClean="0">
                <a:hlinkClick r:id="rId2"/>
              </a:rPr>
              <a:t>http://volby.cz/opendata/opendata.htm</a:t>
            </a:r>
            <a:endParaRPr lang="cs-CZ" dirty="0" smtClean="0"/>
          </a:p>
          <a:p>
            <a:r>
              <a:rPr lang="cs-CZ" dirty="0" smtClean="0"/>
              <a:t>Obsahuje systematizovanou informaci o kandidujících subjektech (</a:t>
            </a:r>
            <a:r>
              <a:rPr lang="cs-CZ" b="1" dirty="0" smtClean="0"/>
              <a:t>registry</a:t>
            </a:r>
            <a:r>
              <a:rPr lang="cs-CZ" dirty="0" smtClean="0"/>
              <a:t>) a volebních výsledcích (</a:t>
            </a:r>
            <a:r>
              <a:rPr lang="cs-CZ" b="1" dirty="0" smtClean="0"/>
              <a:t>okrsková data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Stažení zazipované složky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069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i2.wp.com/www.r-statistics.com/wp-content/uploads/2012/01/reshaping-data-using-melt-and-cast.png?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" y="304829"/>
            <a:ext cx="9139731" cy="653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</a:t>
            </a:r>
            <a:r>
              <a:rPr lang="cs-CZ" dirty="0" err="1" smtClean="0"/>
              <a:t>excelového</a:t>
            </a:r>
            <a:r>
              <a:rPr lang="cs-CZ" dirty="0" smtClean="0"/>
              <a:t>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Vyfiltrovat svůj obvod</a:t>
            </a:r>
          </a:p>
          <a:p>
            <a:pPr lvl="1"/>
            <a:r>
              <a:rPr lang="cs-CZ" dirty="0" smtClean="0"/>
              <a:t>Data – filtr – obvod – číslo obvodu</a:t>
            </a:r>
          </a:p>
          <a:p>
            <a:r>
              <a:rPr lang="cs-CZ" dirty="0" smtClean="0"/>
              <a:t>Vyfiltrovat druhé kolo</a:t>
            </a:r>
          </a:p>
          <a:p>
            <a:pPr lvl="1"/>
            <a:r>
              <a:rPr lang="cs-CZ" dirty="0" smtClean="0"/>
              <a:t>Data – filtr – kolo – 2 – </a:t>
            </a:r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</a:t>
            </a:r>
            <a:r>
              <a:rPr lang="cs-CZ" dirty="0" err="1" smtClean="0"/>
              <a:t>ctrl+v</a:t>
            </a:r>
            <a:endParaRPr lang="cs-CZ" dirty="0" smtClean="0"/>
          </a:p>
          <a:p>
            <a:r>
              <a:rPr lang="cs-CZ" dirty="0" smtClean="0"/>
              <a:t>Souhrn dle obce </a:t>
            </a:r>
          </a:p>
          <a:p>
            <a:pPr lvl="1"/>
            <a:r>
              <a:rPr lang="cs-CZ" dirty="0" smtClean="0"/>
              <a:t>Data – souhrn – u změny ve sloupci OBEC; použít funkci součet; označit všechny položky od VOL_SEZNAM, kromě KC – ok</a:t>
            </a:r>
          </a:p>
          <a:p>
            <a:r>
              <a:rPr lang="cs-CZ" dirty="0" smtClean="0"/>
              <a:t>Výsledek do nového sešitu </a:t>
            </a:r>
          </a:p>
          <a:p>
            <a:pPr marL="742950" lvl="2" indent="-342900"/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klepnout pravým do první buňky a vložit jako hodnoty </a:t>
            </a:r>
          </a:p>
          <a:p>
            <a:pPr marL="0" indent="-400050"/>
            <a:r>
              <a:rPr lang="cs-CZ" dirty="0" smtClean="0"/>
              <a:t>Upravit nový sešit</a:t>
            </a:r>
          </a:p>
          <a:p>
            <a:pPr marL="400050" lvl="1" indent="-400050"/>
            <a:r>
              <a:rPr lang="cs-CZ" dirty="0" smtClean="0"/>
              <a:t>Vložit sloupec za sloupec OBEC – nový sloupec pojmenovat „Celkem“– rozdělit sloupec obec (data – text do sloupců – oddělovač – mezera – ok) – seřadit dle celkem – smazat data v řádcích, které neobsahují slovo celkem - smazat prázdné sloupce, sloupce kde jsou jen nuly a sloupec celkem</a:t>
            </a:r>
          </a:p>
          <a:p>
            <a:pPr marL="400050" lvl="1" indent="-400050"/>
            <a:r>
              <a:rPr lang="cs-CZ" dirty="0" smtClean="0"/>
              <a:t>Přejmenujte sloupce HLASY01, ….,HLASYX podle jmen uvedených v registrech</a:t>
            </a:r>
          </a:p>
          <a:p>
            <a:pPr marL="0" indent="-400050"/>
            <a:r>
              <a:rPr lang="cs-CZ" dirty="0" err="1" smtClean="0"/>
              <a:t>ctrl+s</a:t>
            </a:r>
            <a:r>
              <a:rPr lang="cs-CZ" dirty="0" smtClean="0"/>
              <a:t> – název: </a:t>
            </a:r>
            <a:r>
              <a:rPr lang="cs-CZ" dirty="0" err="1" smtClean="0"/>
              <a:t>obvodN_II</a:t>
            </a:r>
            <a:endParaRPr lang="cs-CZ" dirty="0" smtClean="0"/>
          </a:p>
          <a:p>
            <a:pPr lvl="1"/>
            <a:r>
              <a:rPr lang="cs-CZ" dirty="0" smtClean="0"/>
              <a:t>Před uložením přejmenovat také list</a:t>
            </a:r>
          </a:p>
          <a:p>
            <a:pPr lvl="1"/>
            <a:r>
              <a:rPr lang="cs-CZ" dirty="0" smtClean="0"/>
              <a:t>Název sešitu krátký, bez mezer a diakritiky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193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 původním sešitu označit a smazat data za 2. kolo </a:t>
            </a:r>
          </a:p>
          <a:p>
            <a:r>
              <a:rPr lang="cs-CZ" dirty="0" smtClean="0"/>
              <a:t>Zrušit filtr za kolo</a:t>
            </a:r>
          </a:p>
          <a:p>
            <a:r>
              <a:rPr lang="cs-CZ" dirty="0" smtClean="0"/>
              <a:t>Upravit data za 1.kolo</a:t>
            </a:r>
          </a:p>
          <a:p>
            <a:r>
              <a:rPr lang="cs-CZ" dirty="0" smtClean="0"/>
              <a:t>Souhrn dle obce </a:t>
            </a:r>
          </a:p>
          <a:p>
            <a:pPr lvl="1"/>
            <a:r>
              <a:rPr lang="cs-CZ" dirty="0" smtClean="0"/>
              <a:t>Data – souhrn – u změny ve sloupci OBEC; použít funkci součet; označit všechny položky od VOL_SEZNAM, kromě KC – ok</a:t>
            </a:r>
          </a:p>
          <a:p>
            <a:r>
              <a:rPr lang="cs-CZ" dirty="0" smtClean="0"/>
              <a:t>Výsledek do nového sešitu </a:t>
            </a:r>
          </a:p>
          <a:p>
            <a:pPr marL="742950" lvl="2" indent="-342900"/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klepnout pravým do první buňky a vložit jako hodnoty </a:t>
            </a:r>
          </a:p>
          <a:p>
            <a:pPr marL="0" indent="-400050"/>
            <a:r>
              <a:rPr lang="cs-CZ" dirty="0" smtClean="0"/>
              <a:t>Upravit nový sešit</a:t>
            </a:r>
          </a:p>
          <a:p>
            <a:pPr marL="400050" lvl="1" indent="-400050"/>
            <a:r>
              <a:rPr lang="cs-CZ" dirty="0" smtClean="0"/>
              <a:t>Vložit sloupec za sloupec OBEC – nový sloupec pojmenovat „Celkem“– rozdělit sloupec obec (data – text do sloupců – oddělovač – mezera – ok) – seřadit dle celkem smazat prázdné sloupce, sloupce kde jsou jen nuly a sloupec celkem</a:t>
            </a:r>
          </a:p>
          <a:p>
            <a:pPr marL="400050" lvl="1" indent="-400050"/>
            <a:r>
              <a:rPr lang="cs-CZ" dirty="0" smtClean="0"/>
              <a:t>Přejmenujte sloupce HLASY01, ….,HLASYX podle jmen uvedených v registrech</a:t>
            </a:r>
          </a:p>
          <a:p>
            <a:pPr marL="400050" lvl="1" indent="-400050"/>
            <a:r>
              <a:rPr lang="cs-CZ" dirty="0" smtClean="0"/>
              <a:t>Za název v každém sloupci přidejte „_2“</a:t>
            </a:r>
          </a:p>
          <a:p>
            <a:pPr marL="0" indent="-400050"/>
            <a:r>
              <a:rPr lang="cs-CZ" dirty="0" err="1" smtClean="0"/>
              <a:t>ctrl+s</a:t>
            </a:r>
            <a:r>
              <a:rPr lang="cs-CZ" dirty="0" smtClean="0"/>
              <a:t> – název: </a:t>
            </a:r>
            <a:r>
              <a:rPr lang="cs-CZ" dirty="0" err="1" smtClean="0"/>
              <a:t>obvodN_II</a:t>
            </a:r>
            <a:endParaRPr lang="cs-CZ" dirty="0" smtClean="0"/>
          </a:p>
          <a:p>
            <a:pPr lvl="1"/>
            <a:r>
              <a:rPr lang="cs-CZ" dirty="0" smtClean="0"/>
              <a:t>Před uložením přejmenovat také list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7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Spojení 1. a 2. kola a přidání dalších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SPSS</a:t>
            </a:r>
          </a:p>
          <a:p>
            <a:endParaRPr lang="cs-CZ" dirty="0"/>
          </a:p>
          <a:p>
            <a:r>
              <a:rPr lang="cs-CZ" dirty="0" smtClean="0"/>
              <a:t>Přidání dat</a:t>
            </a:r>
          </a:p>
          <a:p>
            <a:pPr lvl="1"/>
            <a:r>
              <a:rPr lang="cs-CZ" dirty="0" smtClean="0"/>
              <a:t>Z předchozích voleb</a:t>
            </a:r>
          </a:p>
          <a:p>
            <a:pPr lvl="1"/>
            <a:r>
              <a:rPr lang="cs-CZ" dirty="0" smtClean="0"/>
              <a:t>Ze sčítání lidu</a:t>
            </a:r>
          </a:p>
          <a:p>
            <a:pPr lvl="1"/>
            <a:r>
              <a:rPr lang="cs-CZ" dirty="0" smtClean="0"/>
              <a:t>Z jiných zdrojů (MPSV, MŠMT, cokoli,…)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61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Otevřete </a:t>
            </a:r>
            <a:r>
              <a:rPr lang="cs-CZ" dirty="0" smtClean="0"/>
              <a:t>soubory, které chcete propojit, </a:t>
            </a:r>
            <a:r>
              <a:rPr lang="cs-CZ" dirty="0"/>
              <a:t>v </a:t>
            </a:r>
            <a:r>
              <a:rPr lang="cs-CZ" dirty="0" smtClean="0"/>
              <a:t>SPSS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Po otevření tabulek začněte se spojováním.</a:t>
            </a:r>
          </a:p>
          <a:p>
            <a:endParaRPr lang="cs-CZ" dirty="0"/>
          </a:p>
        </p:txBody>
      </p:sp>
      <p:pic>
        <p:nvPicPr>
          <p:cNvPr id="1031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56" y="378774"/>
            <a:ext cx="3902382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9" y="2852936"/>
            <a:ext cx="474027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463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8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 čemu jsou:</a:t>
            </a:r>
          </a:p>
          <a:p>
            <a:pPr lvl="1"/>
            <a:r>
              <a:rPr lang="cs-CZ" dirty="0" smtClean="0"/>
              <a:t>Jak zjistit z agregovaných dat užitečné informace o volebním </a:t>
            </a:r>
            <a:r>
              <a:rPr lang="cs-CZ" dirty="0" smtClean="0"/>
              <a:t>chování</a:t>
            </a:r>
          </a:p>
          <a:p>
            <a:pPr lvl="2"/>
            <a:r>
              <a:rPr lang="cs-CZ" dirty="0" smtClean="0"/>
              <a:t>Prakticky využitelné zejména pro práci s volbami, ke kterým se nedělají průzkumy veřejného mínění</a:t>
            </a:r>
            <a:endParaRPr lang="cs-CZ" dirty="0" smtClean="0"/>
          </a:p>
          <a:p>
            <a:pPr lvl="1"/>
            <a:r>
              <a:rPr lang="cs-CZ" dirty="0" smtClean="0"/>
              <a:t>Rozvoj dovedností v oblasti statistických </a:t>
            </a:r>
            <a:r>
              <a:rPr lang="cs-CZ" dirty="0" smtClean="0"/>
              <a:t>metod</a:t>
            </a:r>
          </a:p>
          <a:p>
            <a:pPr lvl="2"/>
            <a:r>
              <a:rPr lang="cs-CZ" dirty="0" smtClean="0"/>
              <a:t>Počítáme s tím, že něco umíte z podzimního kurzu</a:t>
            </a:r>
            <a:endParaRPr lang="cs-CZ" dirty="0" smtClean="0"/>
          </a:p>
          <a:p>
            <a:pPr lvl="1"/>
            <a:r>
              <a:rPr lang="cs-CZ" dirty="0" smtClean="0"/>
              <a:t>Seznámení s „kartografickými“ metodami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Zpracování analýz pro seminární práci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OBSAH SEMINÁŘŮ ANI LITERATURY URČENÉ K SEMINÁŘŮM NEBUDE SOUČÁSTÍ ZKOUŠKY</a:t>
            </a:r>
          </a:p>
          <a:p>
            <a:pPr lvl="2"/>
            <a:r>
              <a:rPr lang="cs-CZ" dirty="0" smtClean="0"/>
              <a:t>Osvojení si dovedností a znalostí bude otestováno seminární prací</a:t>
            </a:r>
          </a:p>
          <a:p>
            <a:pPr lvl="2"/>
            <a:r>
              <a:rPr lang="cs-CZ" dirty="0" smtClean="0"/>
              <a:t>Literaturu rozhodně čtěte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6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Nejprve je nutné seřadit data v </a:t>
            </a:r>
            <a:r>
              <a:rPr lang="cs-CZ" b="1" u="sng" dirty="0"/>
              <a:t>každé</a:t>
            </a:r>
            <a:r>
              <a:rPr lang="cs-CZ" dirty="0"/>
              <a:t> </a:t>
            </a:r>
            <a:r>
              <a:rPr lang="cs-CZ" dirty="0" smtClean="0"/>
              <a:t>spojované tabulce </a:t>
            </a:r>
            <a:r>
              <a:rPr lang="cs-CZ" dirty="0"/>
              <a:t>podle </a:t>
            </a:r>
            <a:r>
              <a:rPr lang="cs-CZ" dirty="0" smtClean="0"/>
              <a:t>sloupce OBEC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743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69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Spojování začněte od 1. kola posledních voleb (v úkolu nejlépe od účasti v krajských volbách)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75310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812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Vyberte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27" y="2209800"/>
            <a:ext cx="575754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70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28625"/>
            <a:ext cx="9096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2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https://www.czso.cz/csu/czso/otevrena_data_pro_vysledky_scitani_lidu_domu_a_bytu_2011_-</a:t>
            </a:r>
            <a:r>
              <a:rPr lang="cs-CZ" dirty="0" smtClean="0">
                <a:hlinkClick r:id="rId2"/>
              </a:rPr>
              <a:t>sldb_2011-</a:t>
            </a:r>
            <a:endParaRPr lang="cs-CZ" dirty="0" smtClean="0"/>
          </a:p>
          <a:p>
            <a:r>
              <a:rPr lang="cs-CZ" b="1" dirty="0"/>
              <a:t>Výběr údajů ze SLDB 2011 za obyvatelstvo, domy a byty, domácnosti a vyjížďku</a:t>
            </a:r>
            <a:endParaRPr lang="cs-CZ" dirty="0" smtClean="0"/>
          </a:p>
          <a:p>
            <a:pPr lvl="1"/>
            <a:r>
              <a:rPr lang="cs-CZ" dirty="0" smtClean="0"/>
              <a:t>Popis dat</a:t>
            </a:r>
          </a:p>
          <a:p>
            <a:pPr lvl="1"/>
            <a:r>
              <a:rPr lang="cs-CZ" dirty="0" smtClean="0"/>
              <a:t>Obyvatelstvo (</a:t>
            </a:r>
            <a:r>
              <a:rPr lang="cs-CZ" dirty="0" err="1" smtClean="0"/>
              <a:t>excel</a:t>
            </a:r>
            <a:r>
              <a:rPr lang="cs-CZ" dirty="0" smtClean="0"/>
              <a:t> v </a:t>
            </a:r>
            <a:r>
              <a:rPr lang="cs-CZ" dirty="0" err="1" smtClean="0"/>
              <a:t>csv</a:t>
            </a:r>
            <a:r>
              <a:rPr lang="cs-CZ" dirty="0" smtClean="0"/>
              <a:t>. složce)</a:t>
            </a:r>
          </a:p>
          <a:p>
            <a:pPr lvl="2"/>
            <a:r>
              <a:rPr lang="cs-CZ" dirty="0" smtClean="0"/>
              <a:t>Po otevření: data – text do sloupců – oddělovač: čárka</a:t>
            </a:r>
          </a:p>
          <a:p>
            <a:pPr lvl="2"/>
            <a:r>
              <a:rPr lang="cs-CZ" dirty="0" smtClean="0"/>
              <a:t>Vyfiltrování obcí: data – filtr – </a:t>
            </a:r>
            <a:r>
              <a:rPr lang="cs-CZ" dirty="0" err="1" smtClean="0"/>
              <a:t>typuz_naz</a:t>
            </a:r>
            <a:r>
              <a:rPr lang="cs-CZ" dirty="0" smtClean="0"/>
              <a:t>: obec</a:t>
            </a:r>
          </a:p>
          <a:p>
            <a:pPr lvl="2"/>
            <a:r>
              <a:rPr lang="cs-CZ" dirty="0" smtClean="0"/>
              <a:t>Vykopírování do nového sešitu</a:t>
            </a:r>
          </a:p>
          <a:p>
            <a:pPr lvl="2"/>
            <a:r>
              <a:rPr lang="cs-CZ" dirty="0" smtClean="0"/>
              <a:t>Přejmenování sloupců (pomocí souboru popis dat)</a:t>
            </a:r>
          </a:p>
          <a:p>
            <a:pPr lvl="2"/>
            <a:r>
              <a:rPr lang="cs-CZ" dirty="0" smtClean="0"/>
              <a:t>Zjednodušení a zkrácení názvů! (jinak problémy v SPSS)</a:t>
            </a:r>
          </a:p>
          <a:p>
            <a:pPr lvl="2"/>
            <a:r>
              <a:rPr lang="cs-CZ" dirty="0" smtClean="0"/>
              <a:t>Smazání údajů jen za ženy/muže</a:t>
            </a:r>
          </a:p>
          <a:p>
            <a:pPr lvl="2"/>
            <a:r>
              <a:rPr lang="cs-CZ" b="1" dirty="0" smtClean="0"/>
              <a:t>Výběr sloupců závisí na teoretických předpokladech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8651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stejným způsobem jako výše</a:t>
            </a:r>
          </a:p>
          <a:p>
            <a:endParaRPr lang="cs-CZ" dirty="0"/>
          </a:p>
          <a:p>
            <a:r>
              <a:rPr lang="cs-CZ" dirty="0" smtClean="0"/>
              <a:t>Export do </a:t>
            </a:r>
            <a:r>
              <a:rPr lang="cs-CZ" dirty="0" err="1" smtClean="0"/>
              <a:t>isu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Smazání obcí „navíc“</a:t>
            </a:r>
          </a:p>
          <a:p>
            <a:endParaRPr lang="cs-CZ" dirty="0"/>
          </a:p>
          <a:p>
            <a:r>
              <a:rPr lang="cs-CZ" dirty="0" smtClean="0"/>
              <a:t>Vypočtení procent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2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portal.mpsv.cz/sz/stat/nz/uzem</a:t>
            </a:r>
            <a:endParaRPr lang="cs-CZ" dirty="0" smtClean="0"/>
          </a:p>
          <a:p>
            <a:r>
              <a:rPr lang="cs-CZ" dirty="0" smtClean="0"/>
              <a:t>Data neobsahují </a:t>
            </a:r>
            <a:r>
              <a:rPr lang="cs-CZ" dirty="0" err="1" smtClean="0"/>
              <a:t>idntifikační</a:t>
            </a:r>
            <a:r>
              <a:rPr lang="cs-CZ" dirty="0" smtClean="0"/>
              <a:t> kód</a:t>
            </a:r>
          </a:p>
          <a:p>
            <a:r>
              <a:rPr lang="cs-CZ" dirty="0" smtClean="0"/>
              <a:t>Stažení dat za každý okres, do kterého zasahuje senátní obvod</a:t>
            </a:r>
          </a:p>
          <a:p>
            <a:r>
              <a:rPr lang="cs-CZ" dirty="0" smtClean="0"/>
              <a:t>Připsání identifikace okresu do sloupce tabulky</a:t>
            </a:r>
          </a:p>
          <a:p>
            <a:r>
              <a:rPr lang="cs-CZ" dirty="0" smtClean="0"/>
              <a:t>Seřazení dle okresu a obce</a:t>
            </a:r>
          </a:p>
          <a:p>
            <a:r>
              <a:rPr lang="cs-CZ" dirty="0" smtClean="0"/>
              <a:t>Připsání kódu </a:t>
            </a:r>
            <a:r>
              <a:rPr lang="cs-CZ" dirty="0"/>
              <a:t>ze struktury území (https://www.czso.cz/</a:t>
            </a:r>
            <a:r>
              <a:rPr lang="cs-CZ" dirty="0" err="1"/>
              <a:t>csu</a:t>
            </a:r>
            <a:r>
              <a:rPr lang="cs-CZ" dirty="0"/>
              <a:t>/</a:t>
            </a:r>
            <a:r>
              <a:rPr lang="cs-CZ" dirty="0" err="1"/>
              <a:t>czso</a:t>
            </a:r>
            <a:r>
              <a:rPr lang="cs-CZ" dirty="0"/>
              <a:t>/</a:t>
            </a:r>
            <a:r>
              <a:rPr lang="cs-CZ" dirty="0" err="1"/>
              <a:t>i_zakladni_uzemni_ciselniky_na_uzemi_cr_a_klasifikace_cz_nuts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7138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Vytvořit datovou matici obsahující:</a:t>
            </a:r>
          </a:p>
          <a:p>
            <a:pPr lvl="1"/>
            <a:r>
              <a:rPr lang="cs-CZ" dirty="0" smtClean="0"/>
              <a:t>Podporu kandidátů v senátních volbách </a:t>
            </a:r>
            <a:r>
              <a:rPr lang="cs-CZ" dirty="0" smtClean="0"/>
              <a:t>2006 a 2012</a:t>
            </a:r>
            <a:endParaRPr lang="cs-CZ" dirty="0" smtClean="0"/>
          </a:p>
          <a:p>
            <a:pPr lvl="1"/>
            <a:r>
              <a:rPr lang="cs-CZ" dirty="0" smtClean="0"/>
              <a:t>Podporu stran ve volbách do Poslanecké sněmovny v roce 2013, 2010 a 2006 (pozor na názvy! – za každý název umístěte něco jako „_PS13“)</a:t>
            </a:r>
          </a:p>
          <a:p>
            <a:pPr lvl="1"/>
            <a:r>
              <a:rPr lang="cs-CZ" dirty="0" smtClean="0"/>
              <a:t>Podporu stran v krajských volbách 2008, 2012 a 2016</a:t>
            </a:r>
          </a:p>
          <a:p>
            <a:pPr lvl="1"/>
            <a:r>
              <a:rPr lang="cs-CZ" dirty="0" smtClean="0"/>
              <a:t>Vybraná </a:t>
            </a:r>
            <a:r>
              <a:rPr lang="cs-CZ" dirty="0"/>
              <a:t>d</a:t>
            </a:r>
            <a:r>
              <a:rPr lang="cs-CZ" dirty="0" smtClean="0"/>
              <a:t>ata ze sčítání lidu</a:t>
            </a:r>
          </a:p>
          <a:p>
            <a:pPr lvl="1"/>
            <a:r>
              <a:rPr lang="cs-CZ" dirty="0" smtClean="0"/>
              <a:t>Informace o nezaměstnanosti v letech 2006 a </a:t>
            </a:r>
            <a:r>
              <a:rPr lang="cs-CZ" dirty="0" smtClean="0"/>
              <a:t>2011 (2012-2014 není dostupná)</a:t>
            </a:r>
            <a:endParaRPr lang="cs-CZ" dirty="0" smtClean="0"/>
          </a:p>
          <a:p>
            <a:r>
              <a:rPr lang="cs-CZ" dirty="0" smtClean="0"/>
              <a:t>A4 vysvětlující, proč jste zvolili dané proměnné (= teoretické předpoklady/odkazy k teorii)</a:t>
            </a:r>
          </a:p>
          <a:p>
            <a:r>
              <a:rPr lang="cs-CZ" dirty="0" smtClean="0"/>
              <a:t>Odevzdání do půlnoci 10. 4. 2017.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6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Četba k příštímu semináři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Parker</a:t>
            </a:r>
            <a:r>
              <a:rPr lang="cs-CZ" dirty="0" smtClean="0"/>
              <a:t> – </a:t>
            </a:r>
            <a:r>
              <a:rPr lang="cs-CZ" dirty="0" err="1" smtClean="0"/>
              <a:t>Asencio</a:t>
            </a:r>
            <a:r>
              <a:rPr lang="cs-CZ" dirty="0" smtClean="0"/>
              <a:t>: Gis and 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sciences</a:t>
            </a:r>
            <a:r>
              <a:rPr lang="cs-CZ" dirty="0" smtClean="0"/>
              <a:t>: </a:t>
            </a:r>
            <a:r>
              <a:rPr lang="cs-CZ" dirty="0" err="1" smtClean="0"/>
              <a:t>coding</a:t>
            </a:r>
            <a:r>
              <a:rPr lang="cs-CZ" dirty="0" smtClean="0"/>
              <a:t>, </a:t>
            </a:r>
            <a:r>
              <a:rPr lang="cs-CZ" dirty="0" err="1" smtClean="0"/>
              <a:t>mapping</a:t>
            </a:r>
            <a:r>
              <a:rPr lang="cs-CZ" dirty="0" smtClean="0"/>
              <a:t> and modeling</a:t>
            </a:r>
          </a:p>
          <a:p>
            <a:pPr lvl="1"/>
            <a:r>
              <a:rPr lang="cs-CZ" dirty="0" err="1" smtClean="0"/>
              <a:t>Xiii</a:t>
            </a:r>
            <a:r>
              <a:rPr lang="cs-CZ" dirty="0" smtClean="0"/>
              <a:t> – </a:t>
            </a:r>
            <a:r>
              <a:rPr lang="cs-CZ" dirty="0" err="1" smtClean="0"/>
              <a:t>xvi</a:t>
            </a:r>
            <a:r>
              <a:rPr lang="cs-CZ" dirty="0" smtClean="0"/>
              <a:t>: </a:t>
            </a:r>
            <a:r>
              <a:rPr lang="cs-CZ" dirty="0" err="1" smtClean="0"/>
              <a:t>Overview</a:t>
            </a:r>
            <a:endParaRPr lang="cs-CZ" dirty="0" smtClean="0"/>
          </a:p>
          <a:p>
            <a:pPr lvl="1"/>
            <a:r>
              <a:rPr lang="cs-CZ" dirty="0" smtClean="0"/>
              <a:t>1 – 24: o </a:t>
            </a:r>
            <a:r>
              <a:rPr lang="cs-CZ" dirty="0" err="1" smtClean="0"/>
              <a:t>GISu</a:t>
            </a:r>
            <a:endParaRPr lang="cs-CZ" dirty="0" smtClean="0"/>
          </a:p>
          <a:p>
            <a:pPr lvl="1"/>
            <a:r>
              <a:rPr lang="cs-CZ" b="1" dirty="0" smtClean="0"/>
              <a:t>51 – 83: </a:t>
            </a:r>
            <a:r>
              <a:rPr lang="cs-CZ" b="1" dirty="0" err="1" smtClean="0"/>
              <a:t>Thematic</a:t>
            </a:r>
            <a:r>
              <a:rPr lang="cs-CZ" b="1" dirty="0" smtClean="0"/>
              <a:t> </a:t>
            </a:r>
            <a:r>
              <a:rPr lang="cs-CZ" b="1" dirty="0" err="1" smtClean="0"/>
              <a:t>maps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93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Cíl: popsat a vysvětlit rozdíly v podpoře kandidátů v senátních volbách</a:t>
            </a:r>
          </a:p>
          <a:p>
            <a:r>
              <a:rPr lang="cs-CZ" dirty="0" smtClean="0"/>
              <a:t>Jednotlivé kroky</a:t>
            </a:r>
          </a:p>
          <a:p>
            <a:pPr lvl="1"/>
            <a:r>
              <a:rPr lang="cs-CZ" dirty="0" smtClean="0"/>
              <a:t>Popis volební podpory pomocí map</a:t>
            </a:r>
          </a:p>
          <a:p>
            <a:pPr lvl="1"/>
            <a:r>
              <a:rPr lang="cs-CZ" dirty="0" smtClean="0"/>
              <a:t>Popis volební podpory pomocí deskriptivních statistik</a:t>
            </a:r>
          </a:p>
          <a:p>
            <a:pPr lvl="1"/>
            <a:r>
              <a:rPr lang="cs-CZ" dirty="0" smtClean="0"/>
              <a:t>Popis vývoje volební podpory pomocí analýzy souvislosti s předchozími volbami</a:t>
            </a:r>
          </a:p>
          <a:p>
            <a:pPr lvl="1"/>
            <a:r>
              <a:rPr lang="cs-CZ" dirty="0" smtClean="0"/>
              <a:t>Vysvětlení rozdílů v podpoře kandidátů v obcích pomocí regresní analýzy</a:t>
            </a:r>
          </a:p>
          <a:p>
            <a:pPr lvl="1"/>
            <a:endParaRPr lang="cs-CZ" dirty="0"/>
          </a:p>
          <a:p>
            <a:r>
              <a:rPr lang="cs-CZ" dirty="0" smtClean="0"/>
              <a:t>PRO ZPRACOVÁNÍ PRÁCE BUDOU DŮLEŽITÉ JAK INFORMACE Z TOHOTO KURZU, TAK Z PODZIMNÍHO KURZU O KVANTITATIVNÍCH METODÁCH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1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 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kroky budou konkrétněji zadány na dalších seminářích</a:t>
            </a:r>
          </a:p>
          <a:p>
            <a:r>
              <a:rPr lang="cs-CZ" dirty="0" smtClean="0"/>
              <a:t>Finální práce bude kompilací úkolů + úvod, závěr, literatura, propojení jednotlivých částí vysvětlujícími pasážemi</a:t>
            </a:r>
          </a:p>
          <a:p>
            <a:r>
              <a:rPr lang="cs-CZ" dirty="0" smtClean="0"/>
              <a:t>V hodnocení bude také zohledněno, jakým způsobem byly vyřešeny výtky sdělené v hodnocení úkolů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2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Za </a:t>
            </a:r>
            <a:r>
              <a:rPr lang="cs-CZ" dirty="0" smtClean="0"/>
              <a:t>účast na </a:t>
            </a:r>
            <a:r>
              <a:rPr lang="cs-CZ" dirty="0" smtClean="0"/>
              <a:t>seminářích a za </a:t>
            </a:r>
            <a:r>
              <a:rPr lang="cs-CZ" dirty="0" smtClean="0"/>
              <a:t>odevzdání </a:t>
            </a:r>
            <a:r>
              <a:rPr lang="cs-CZ" dirty="0" smtClean="0"/>
              <a:t>všech úkolů získáte 10 bodů</a:t>
            </a:r>
          </a:p>
          <a:p>
            <a:r>
              <a:rPr lang="cs-CZ" dirty="0" smtClean="0"/>
              <a:t>Neodevzdání některého z úkolů = 0 </a:t>
            </a:r>
            <a:r>
              <a:rPr lang="cs-CZ" dirty="0" smtClean="0"/>
              <a:t>bodů</a:t>
            </a:r>
          </a:p>
          <a:p>
            <a:r>
              <a:rPr lang="cs-CZ" dirty="0" smtClean="0"/>
              <a:t>Neúčast na semináři je možná, ale přístup k materiálům k danému semináři budou mít jen zúčastnění</a:t>
            </a:r>
            <a:endParaRPr lang="cs-CZ" dirty="0" smtClean="0"/>
          </a:p>
          <a:p>
            <a:r>
              <a:rPr lang="cs-CZ" dirty="0" smtClean="0"/>
              <a:t>Termín odevzdání bude sdělen vždy se zadáním úkolu (obvykle půjde o pondělní půlnoc před středečním seminářem)</a:t>
            </a:r>
          </a:p>
          <a:p>
            <a:r>
              <a:rPr lang="cs-CZ" dirty="0" smtClean="0"/>
              <a:t>Zadání úkolu bude zveřejněno vždy na konci semináře</a:t>
            </a:r>
          </a:p>
          <a:p>
            <a:endParaRPr lang="cs-CZ" dirty="0"/>
          </a:p>
          <a:p>
            <a:r>
              <a:rPr lang="cs-CZ" dirty="0" smtClean="0"/>
              <a:t>Odevzdání úkolů vede k vyšší šanci vytvoření kvalitní seminární práce (a tedy k vyšší šanci na dobré bodové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3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Prostorová analýza x analýza v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politologii</a:t>
            </a:r>
            <a:r>
              <a:rPr lang="cs-CZ" dirty="0" smtClean="0"/>
              <a:t> se prostorové hlasovaní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r>
              <a:rPr lang="cs-CZ" dirty="0" smtClean="0"/>
              <a:t>) a prostorová analýza voleb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) týká myšleného politického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geografii</a:t>
            </a:r>
            <a:r>
              <a:rPr lang="cs-CZ" dirty="0" smtClean="0"/>
              <a:t> se prostorová analýza týká fyzického prostoru </a:t>
            </a:r>
          </a:p>
          <a:p>
            <a:r>
              <a:rPr lang="cs-CZ" dirty="0" smtClean="0"/>
              <a:t>Kvantitativní = potřeba vhodných dat</a:t>
            </a:r>
            <a:endParaRPr lang="cs-CZ" dirty="0" smtClean="0"/>
          </a:p>
          <a:p>
            <a:r>
              <a:rPr lang="cs-CZ" dirty="0" smtClean="0"/>
              <a:t>V tradičním pojetí prostorové analýzy se neuplatňují jiné než kvantitativní </a:t>
            </a:r>
            <a:r>
              <a:rPr lang="cs-CZ" dirty="0" smtClean="0"/>
              <a:t>metody</a:t>
            </a:r>
          </a:p>
        </p:txBody>
      </p:sp>
    </p:spTree>
    <p:extLst>
      <p:ext uri="{BB962C8B-B14F-4D97-AF65-F5344CB8AC3E}">
        <p14:creationId xmlns:p14="http://schemas.microsoft.com/office/powerpoint/2010/main" val="36975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Povaha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endParaRPr lang="cs-CZ" dirty="0" smtClean="0"/>
          </a:p>
          <a:p>
            <a:r>
              <a:rPr lang="cs-CZ" dirty="0" smtClean="0"/>
              <a:t>Kardinální</a:t>
            </a:r>
          </a:p>
          <a:p>
            <a:endParaRPr lang="cs-CZ" dirty="0"/>
          </a:p>
          <a:p>
            <a:r>
              <a:rPr lang="cs-CZ" dirty="0" smtClean="0"/>
              <a:t>Prostorové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40495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1774</Words>
  <Application>Microsoft Office PowerPoint</Application>
  <PresentationFormat>Předvádění na obrazovce (4:3)</PresentationFormat>
  <Paragraphs>467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Prostorová analýza voleb seminář 1.</vt:lpstr>
      <vt:lpstr>Organizace seminářů</vt:lpstr>
      <vt:lpstr>Semináře</vt:lpstr>
      <vt:lpstr>Seminární práce</vt:lpstr>
      <vt:lpstr>Seminární práce 2.</vt:lpstr>
      <vt:lpstr>úkoly</vt:lpstr>
      <vt:lpstr>Data</vt:lpstr>
      <vt:lpstr>Úvodem</vt:lpstr>
      <vt:lpstr>Povaha dat</vt:lpstr>
      <vt:lpstr>Princip vzniku agregovaných dat</vt:lpstr>
      <vt:lpstr>Prezentace aplikace PowerPoint</vt:lpstr>
      <vt:lpstr>Prezentace aplikace PowerPoint</vt:lpstr>
      <vt:lpstr>EKOLOGICKÁ CHYBA</vt:lpstr>
      <vt:lpstr>Specifika prostorových dat</vt:lpstr>
      <vt:lpstr>Velikost polygonu</vt:lpstr>
      <vt:lpstr>Prezentace aplikace PowerPoint</vt:lpstr>
      <vt:lpstr>Prezentace aplikace PowerPoint</vt:lpstr>
      <vt:lpstr>Rozdíly mezi měřítky</vt:lpstr>
      <vt:lpstr>Důsledky „měření“ (sběru dat)</vt:lpstr>
      <vt:lpstr>Shrnutí</vt:lpstr>
      <vt:lpstr>Jak nachystat data?</vt:lpstr>
      <vt:lpstr>Data – volební výsledky</vt:lpstr>
      <vt:lpstr>Volby.cz</vt:lpstr>
      <vt:lpstr>Otevřená data</vt:lpstr>
      <vt:lpstr>Prezentace aplikace PowerPoint</vt:lpstr>
      <vt:lpstr>Úprava excelového souboru</vt:lpstr>
      <vt:lpstr>Prezentace aplikace PowerPoint</vt:lpstr>
      <vt:lpstr>Spojení 1. a 2. kola a přidání dalších dat</vt:lpstr>
      <vt:lpstr>Prezentace aplikace PowerPoint</vt:lpstr>
      <vt:lpstr>Prezentace aplikace PowerPoint</vt:lpstr>
      <vt:lpstr>Spojení dat</vt:lpstr>
      <vt:lpstr>Prezentace aplikace PowerPoint</vt:lpstr>
      <vt:lpstr>Prezentace aplikace PowerPoint</vt:lpstr>
      <vt:lpstr>Sčítání lidu</vt:lpstr>
      <vt:lpstr>Prezentace aplikace PowerPoint</vt:lpstr>
      <vt:lpstr>Nezaměstnanost</vt:lpstr>
      <vt:lpstr>Úkol</vt:lpstr>
      <vt:lpstr>Četba k příštímu semináři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voleb seminář 1.</dc:title>
  <dc:creator>Petr</dc:creator>
  <cp:lastModifiedBy>Petr</cp:lastModifiedBy>
  <cp:revision>29</cp:revision>
  <dcterms:created xsi:type="dcterms:W3CDTF">2017-04-04T08:24:03Z</dcterms:created>
  <dcterms:modified xsi:type="dcterms:W3CDTF">2017-04-05T11:15:02Z</dcterms:modified>
</cp:coreProperties>
</file>