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0" r:id="rId3"/>
    <p:sldId id="281" r:id="rId4"/>
    <p:sldId id="277" r:id="rId5"/>
    <p:sldId id="292" r:id="rId6"/>
    <p:sldId id="278" r:id="rId7"/>
    <p:sldId id="279" r:id="rId8"/>
    <p:sldId id="280" r:id="rId9"/>
    <p:sldId id="285" r:id="rId10"/>
    <p:sldId id="286" r:id="rId11"/>
    <p:sldId id="294" r:id="rId12"/>
    <p:sldId id="287" r:id="rId13"/>
    <p:sldId id="295" r:id="rId14"/>
    <p:sldId id="288" r:id="rId15"/>
    <p:sldId id="289" r:id="rId16"/>
    <p:sldId id="297" r:id="rId17"/>
    <p:sldId id="300" r:id="rId18"/>
    <p:sldId id="282" r:id="rId19"/>
    <p:sldId id="274" r:id="rId20"/>
    <p:sldId id="268" r:id="rId21"/>
    <p:sldId id="267" r:id="rId22"/>
    <p:sldId id="271" r:id="rId23"/>
    <p:sldId id="269" r:id="rId24"/>
    <p:sldId id="299" r:id="rId25"/>
    <p:sldId id="270" r:id="rId26"/>
    <p:sldId id="296" r:id="rId27"/>
    <p:sldId id="30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EEA89-3193-40A7-9689-914B2EC54761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F2D82-9662-4EFE-86E1-788AEAA96A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61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F2D82-9662-4EFE-86E1-788AEAA96A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0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9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22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19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47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6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6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83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50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5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96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04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5CF47-D53C-4CDE-9240-4F1BFBA45008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592C-F502-4E1E-BBA2-D4DACA33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89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Prostorová analýza – Seminář  2</a:t>
            </a:r>
            <a:br>
              <a:rPr lang="cs-CZ" dirty="0" smtClean="0"/>
            </a:br>
            <a:r>
              <a:rPr lang="cs-CZ" dirty="0" smtClean="0"/>
              <a:t>popisné statistiky,</a:t>
            </a:r>
            <a:br>
              <a:rPr lang="cs-CZ" dirty="0" smtClean="0"/>
            </a:br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43400" y="5949280"/>
            <a:ext cx="5000600" cy="841648"/>
          </a:xfrm>
        </p:spPr>
        <p:txBody>
          <a:bodyPr/>
          <a:lstStyle/>
          <a:p>
            <a:r>
              <a:rPr lang="cs-CZ" dirty="0" smtClean="0"/>
              <a:t>14. 4. 2015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3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Účelem deskriptivní statistiky je zjistit vlastnosti proměnné</a:t>
            </a:r>
          </a:p>
          <a:p>
            <a:pPr lvl="1"/>
            <a:r>
              <a:rPr lang="cs-CZ" dirty="0" smtClean="0"/>
              <a:t>(Porozumět používaným datům)</a:t>
            </a:r>
          </a:p>
          <a:p>
            <a:r>
              <a:rPr lang="cs-CZ" dirty="0" smtClean="0"/>
              <a:t>Vlastnosti proměnné mají důsledek pro další analýzy</a:t>
            </a:r>
          </a:p>
          <a:p>
            <a:r>
              <a:rPr lang="cs-CZ" dirty="0" smtClean="0"/>
              <a:t>A pro interpretaci výsledků </a:t>
            </a:r>
            <a:r>
              <a:rPr lang="cs-CZ" dirty="0" smtClean="0"/>
              <a:t>analýz</a:t>
            </a:r>
          </a:p>
          <a:p>
            <a:endParaRPr lang="cs-CZ" dirty="0"/>
          </a:p>
          <a:p>
            <a:r>
              <a:rPr lang="cs-CZ" dirty="0" smtClean="0"/>
              <a:t>Zisk zjednodušené informace o volební podpoře kandidáta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83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Známe z loňska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Průměr </a:t>
            </a:r>
            <a:r>
              <a:rPr lang="cs-CZ" dirty="0" smtClean="0"/>
              <a:t>– co říká?</a:t>
            </a:r>
            <a:endParaRPr lang="cs-CZ" dirty="0" smtClean="0"/>
          </a:p>
          <a:p>
            <a:pPr lvl="1"/>
            <a:r>
              <a:rPr lang="cs-CZ" dirty="0" smtClean="0"/>
              <a:t>Jaké jsou limity toho, co říká?</a:t>
            </a:r>
          </a:p>
          <a:p>
            <a:pPr lvl="1"/>
            <a:r>
              <a:rPr lang="cs-CZ" dirty="0" smtClean="0"/>
              <a:t>Čím můžeme informaci doplnit?</a:t>
            </a:r>
          </a:p>
          <a:p>
            <a:pPr lvl="1"/>
            <a:r>
              <a:rPr lang="cs-CZ" dirty="0" smtClean="0"/>
              <a:t>Co můžeme požít jiného?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2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Známe z loňska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Průměr - Hledáme hodnotu, která nejlépe reprezentuje proměnnou</a:t>
            </a:r>
          </a:p>
          <a:p>
            <a:pPr lvl="1"/>
            <a:r>
              <a:rPr lang="cs-CZ" dirty="0"/>
              <a:t>Samotná střední hodnota </a:t>
            </a:r>
            <a:r>
              <a:rPr lang="cs-CZ" dirty="0" smtClean="0"/>
              <a:t>poskytuje </a:t>
            </a:r>
            <a:r>
              <a:rPr lang="cs-CZ" dirty="0"/>
              <a:t>značně redukovanou (a </a:t>
            </a:r>
            <a:r>
              <a:rPr lang="cs-CZ" dirty="0" smtClean="0"/>
              <a:t>zkreslenou, pokud jsou v datech odlehlé případy) </a:t>
            </a:r>
            <a:r>
              <a:rPr lang="cs-CZ" dirty="0"/>
              <a:t>představu o vlastnostech </a:t>
            </a:r>
            <a:r>
              <a:rPr lang="cs-CZ" dirty="0" smtClean="0"/>
              <a:t>proměnné</a:t>
            </a:r>
          </a:p>
          <a:p>
            <a:pPr lvl="1"/>
            <a:r>
              <a:rPr lang="cs-CZ" dirty="0" smtClean="0"/>
              <a:t>Vhodné srovnat s mediánem</a:t>
            </a:r>
            <a:endParaRPr lang="cs-CZ" dirty="0"/>
          </a:p>
          <a:p>
            <a:r>
              <a:rPr lang="cs-CZ" dirty="0"/>
              <a:t>Míra variability doplňuje informaci, jak dobře střední hodnota reprezentuje </a:t>
            </a:r>
            <a:r>
              <a:rPr lang="cs-CZ" dirty="0" smtClean="0"/>
              <a:t>všechny případy</a:t>
            </a:r>
            <a:endParaRPr lang="cs-CZ" dirty="0"/>
          </a:p>
          <a:p>
            <a:pPr lvl="1"/>
            <a:r>
              <a:rPr lang="cs-CZ" dirty="0"/>
              <a:t>Ukazuje, jak moc se mezi sebou liší hodnoty 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6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je volební podpora ne/koncentrovaná?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</a:p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</a:p>
          <a:p>
            <a:endParaRPr lang="cs-CZ" dirty="0" smtClean="0"/>
          </a:p>
          <a:p>
            <a:r>
              <a:rPr lang="cs-CZ" dirty="0" err="1" smtClean="0"/>
              <a:t>Moranovo</a:t>
            </a:r>
            <a:r>
              <a:rPr lang="cs-CZ" dirty="0" smtClean="0"/>
              <a:t> I</a:t>
            </a:r>
          </a:p>
          <a:p>
            <a:r>
              <a:rPr lang="cs-CZ" dirty="0" smtClean="0"/>
              <a:t>Lisa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962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=směrodatná odchylka/průměr</a:t>
            </a:r>
          </a:p>
          <a:p>
            <a:r>
              <a:rPr lang="cs-CZ" dirty="0" smtClean="0"/>
              <a:t>V prostorové analýze využíván jako míra koncentrace</a:t>
            </a:r>
          </a:p>
          <a:p>
            <a:r>
              <a:rPr lang="cs-CZ" dirty="0" smtClean="0"/>
              <a:t>Neznamená ale míru územní koncentrace!!!</a:t>
            </a:r>
          </a:p>
          <a:p>
            <a:r>
              <a:rPr lang="cs-CZ" dirty="0" smtClean="0"/>
              <a:t>Nebere v potaz rozložení hodnot v prostoru</a:t>
            </a:r>
          </a:p>
          <a:p>
            <a:r>
              <a:rPr lang="cs-CZ" dirty="0" smtClean="0"/>
              <a:t>0 – velmi malé rozdíly v hodnotách proměnné</a:t>
            </a:r>
          </a:p>
          <a:p>
            <a:r>
              <a:rPr lang="cs-CZ" dirty="0" smtClean="0"/>
              <a:t>Nemá pevnou horní </a:t>
            </a:r>
            <a:r>
              <a:rPr lang="cs-CZ" dirty="0" smtClean="0"/>
              <a:t>hranici</a:t>
            </a:r>
          </a:p>
          <a:p>
            <a:pPr lvl="1"/>
            <a:r>
              <a:rPr lang="cs-CZ" dirty="0" smtClean="0"/>
              <a:t>Není vhodné interpretovat v procentech</a:t>
            </a:r>
          </a:p>
          <a:p>
            <a:pPr lvl="1"/>
            <a:r>
              <a:rPr lang="cs-CZ" dirty="0" smtClean="0"/>
              <a:t>Vhodné referenční bod pro interpretaci jsou hodnoty var. </a:t>
            </a:r>
            <a:r>
              <a:rPr lang="cs-CZ" dirty="0" err="1" smtClean="0"/>
              <a:t>koef</a:t>
            </a:r>
            <a:r>
              <a:rPr lang="cs-CZ" dirty="0" smtClean="0"/>
              <a:t> ostatních kandidátů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skutečného a ideálně rovnoměrného </a:t>
            </a:r>
            <a:r>
              <a:rPr lang="cs-CZ" dirty="0" smtClean="0"/>
              <a:t>rozložení</a:t>
            </a:r>
          </a:p>
          <a:p>
            <a:r>
              <a:rPr lang="cs-CZ" dirty="0" smtClean="0"/>
              <a:t>Stále nebere v potaz uzemní koncentraci</a:t>
            </a:r>
          </a:p>
          <a:p>
            <a:pPr lvl="1"/>
            <a:r>
              <a:rPr lang="cs-CZ" dirty="0" smtClean="0"/>
              <a:t>Ale lépe zohledňuje velikost obcí</a:t>
            </a:r>
            <a:endParaRPr lang="cs-CZ" dirty="0" smtClean="0"/>
          </a:p>
          <a:p>
            <a:r>
              <a:rPr lang="cs-CZ" dirty="0" smtClean="0"/>
              <a:t>Není obsažen v </a:t>
            </a:r>
            <a:r>
              <a:rPr lang="cs-CZ" dirty="0" err="1" smtClean="0"/>
              <a:t>spss</a:t>
            </a:r>
            <a:r>
              <a:rPr lang="cs-CZ" dirty="0" smtClean="0"/>
              <a:t> ani </a:t>
            </a:r>
            <a:r>
              <a:rPr lang="cs-CZ" dirty="0" err="1" smtClean="0"/>
              <a:t>excelu</a:t>
            </a:r>
            <a:endParaRPr lang="cs-CZ" dirty="0" smtClean="0"/>
          </a:p>
          <a:p>
            <a:pPr lvl="1"/>
            <a:r>
              <a:rPr lang="cs-CZ" dirty="0" smtClean="0"/>
              <a:t>Postup v manuálu v materiálech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7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7"/>
            <a:ext cx="6192688" cy="5725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Prostorová autokorelace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3236" y="6112561"/>
            <a:ext cx="3004516" cy="70953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Spurná 2008: 777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997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77" y="260648"/>
            <a:ext cx="7327900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10" y="5085184"/>
            <a:ext cx="719455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447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liší volební podpora mezi poslaneckými a krajskými volbami?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Rozdíly v popisných statistikách</a:t>
            </a:r>
          </a:p>
          <a:p>
            <a:r>
              <a:rPr lang="cs-CZ" dirty="0" smtClean="0"/>
              <a:t>korelace</a:t>
            </a:r>
          </a:p>
          <a:p>
            <a:endParaRPr lang="cs-CZ" dirty="0" smtClean="0"/>
          </a:p>
          <a:p>
            <a:r>
              <a:rPr lang="cs-CZ" dirty="0" smtClean="0"/>
              <a:t>Mapa </a:t>
            </a:r>
            <a:r>
              <a:rPr lang="cs-CZ" dirty="0" smtClean="0"/>
              <a:t>„volební úspěšnosti“ - hotovo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2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vývoje volební podpory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6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Kde?</a:t>
            </a:r>
          </a:p>
          <a:p>
            <a:r>
              <a:rPr lang="cs-CZ" dirty="0" smtClean="0"/>
              <a:t>Jak?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923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vývoje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Bazické a řetězové indexy</a:t>
            </a:r>
          </a:p>
          <a:p>
            <a:r>
              <a:rPr lang="cs-CZ" dirty="0" smtClean="0"/>
              <a:t>Korelační koeficient</a:t>
            </a:r>
          </a:p>
          <a:p>
            <a:r>
              <a:rPr lang="cs-CZ" dirty="0" smtClean="0"/>
              <a:t>Území stabilní volební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Přehlednost, zohlednění populační velikosti</a:t>
            </a:r>
          </a:p>
          <a:p>
            <a:r>
              <a:rPr lang="cs-CZ" dirty="0" smtClean="0"/>
              <a:t>Nevhodné pro lokální strany (např. SMK na Slovensku)</a:t>
            </a:r>
          </a:p>
          <a:p>
            <a:endParaRPr lang="cs-CZ" dirty="0" smtClean="0"/>
          </a:p>
          <a:p>
            <a:r>
              <a:rPr lang="cs-CZ" dirty="0" smtClean="0"/>
              <a:t>Doplňující indikátory</a:t>
            </a:r>
          </a:p>
          <a:p>
            <a:pPr lvl="1"/>
            <a:r>
              <a:rPr lang="cs-CZ" dirty="0" smtClean="0"/>
              <a:t>Míra úspěšnosti: kolikrát je podpora strany vyšší v (jádru) území volební podpory oproti zbytku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9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stabilní volební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Strany s koncentrovanou stabilní podporou X strany s nekoncentrovanou stabilní podporou</a:t>
            </a:r>
          </a:p>
          <a:p>
            <a:r>
              <a:rPr lang="cs-CZ" dirty="0" smtClean="0"/>
              <a:t>Výpočet procenta hlasů přítomných v ÚSVP v každých volbách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1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Bazické a řetězové indexy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Řetězový index</a:t>
            </a:r>
          </a:p>
          <a:p>
            <a:pPr lvl="1"/>
            <a:r>
              <a:rPr lang="cs-CZ" dirty="0" smtClean="0"/>
              <a:t>Volby 2013/volby 2010; volby2010/volby2006 …</a:t>
            </a:r>
          </a:p>
          <a:p>
            <a:pPr lvl="1"/>
            <a:r>
              <a:rPr lang="cs-CZ" dirty="0" smtClean="0"/>
              <a:t>Ukazuje postupný vývoj</a:t>
            </a:r>
          </a:p>
          <a:p>
            <a:r>
              <a:rPr lang="cs-CZ" dirty="0" smtClean="0"/>
              <a:t>Bazický index</a:t>
            </a:r>
          </a:p>
          <a:p>
            <a:pPr lvl="1"/>
            <a:r>
              <a:rPr lang="cs-CZ" dirty="0" smtClean="0"/>
              <a:t>Volby 2013/volby2002, volby2010/volby 2002</a:t>
            </a:r>
          </a:p>
          <a:p>
            <a:pPr lvl="1"/>
            <a:r>
              <a:rPr lang="cs-CZ" dirty="0" smtClean="0"/>
              <a:t>Ukazuje změnu stav oproti stanovenému základu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Index volební úspěšnosti </a:t>
            </a:r>
          </a:p>
          <a:p>
            <a:pPr lvl="2"/>
            <a:r>
              <a:rPr lang="cs-CZ" dirty="0" smtClean="0"/>
              <a:t>=krajské volby 2012/poslanecké volby 2010 * 100</a:t>
            </a:r>
          </a:p>
          <a:p>
            <a:pPr lvl="1"/>
            <a:r>
              <a:rPr lang="cs-CZ" dirty="0" smtClean="0"/>
              <a:t>Index volební stability</a:t>
            </a:r>
          </a:p>
          <a:p>
            <a:pPr lvl="2"/>
            <a:r>
              <a:rPr lang="cs-CZ" dirty="0" smtClean="0"/>
              <a:t>Krajské volby 2012/ krajské 2008 * 100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9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se dozvíme z výsledku korelační analýzy?</a:t>
            </a:r>
          </a:p>
          <a:p>
            <a:r>
              <a:rPr lang="cs-CZ" dirty="0" smtClean="0"/>
              <a:t>Proč může korelační analýza posloužit k analýze vývoje volební podpory?</a:t>
            </a:r>
          </a:p>
          <a:p>
            <a:r>
              <a:rPr lang="cs-CZ" dirty="0" smtClean="0"/>
              <a:t>Jaký typ souvislosti sleduje?</a:t>
            </a:r>
          </a:p>
          <a:p>
            <a:r>
              <a:rPr lang="cs-CZ" dirty="0" smtClean="0"/>
              <a:t>Co z korelační analýzy zjistíme o příčinách změny volební podpory?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86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se korelační koeficient blíží 1 pak se rozložení podpory nezměnilo </a:t>
            </a:r>
          </a:p>
          <a:p>
            <a:pPr lvl="1"/>
            <a:r>
              <a:rPr lang="cs-CZ" dirty="0" smtClean="0"/>
              <a:t>Stále mohlo ale dojít k poklesu nebo nárůstu podpory</a:t>
            </a:r>
          </a:p>
          <a:p>
            <a:r>
              <a:rPr lang="cs-CZ" dirty="0" smtClean="0"/>
              <a:t>Je míra souvislosti stejná s výsledky v různých typech voleb?</a:t>
            </a:r>
          </a:p>
          <a:p>
            <a:pPr lvl="1"/>
            <a:r>
              <a:rPr lang="cs-CZ" dirty="0" smtClean="0"/>
              <a:t>Pokud se výsledky kandidáta a strana velmi liší, možná je jeho podpora dána jinými faktory (např. sousedský efekt)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8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Popis volební podpory</a:t>
            </a:r>
          </a:p>
          <a:p>
            <a:pPr lvl="1"/>
            <a:r>
              <a:rPr lang="cs-CZ" dirty="0" smtClean="0"/>
              <a:t>Tabulka obsahující reálný zisk kandidátů v obvodu (v %), průměrný zisk v obcích </a:t>
            </a:r>
            <a:r>
              <a:rPr lang="cs-CZ" dirty="0"/>
              <a:t>(v %),</a:t>
            </a:r>
            <a:r>
              <a:rPr lang="cs-CZ" dirty="0" smtClean="0"/>
              <a:t> </a:t>
            </a:r>
            <a:r>
              <a:rPr lang="cs-CZ" dirty="0"/>
              <a:t>průměrný </a:t>
            </a:r>
            <a:r>
              <a:rPr lang="cs-CZ" dirty="0" smtClean="0"/>
              <a:t>vážený zisk </a:t>
            </a:r>
            <a:r>
              <a:rPr lang="cs-CZ" dirty="0"/>
              <a:t>v obcích (v %), </a:t>
            </a:r>
            <a:r>
              <a:rPr lang="cs-CZ" dirty="0" smtClean="0"/>
              <a:t>medián volební podpory, směrodatnou odchylku, variační koeficient a </a:t>
            </a:r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</a:p>
          <a:p>
            <a:pPr lvl="1"/>
            <a:r>
              <a:rPr lang="cs-CZ" dirty="0" smtClean="0"/>
              <a:t>Interpretace tabulky (to neznamená jen přepis dat z tabulky do textu)</a:t>
            </a:r>
          </a:p>
          <a:p>
            <a:r>
              <a:rPr lang="cs-CZ" dirty="0" smtClean="0"/>
              <a:t>Vývoj volební podpory</a:t>
            </a:r>
          </a:p>
          <a:p>
            <a:pPr lvl="1"/>
            <a:r>
              <a:rPr lang="cs-CZ" dirty="0" smtClean="0"/>
              <a:t>Korelace mezi volebním ziskem kandidáta a ziskem strany v KV a PS a ziskem kandidáta v předchozích senátních volbách</a:t>
            </a:r>
          </a:p>
          <a:p>
            <a:pPr lvl="1"/>
            <a:r>
              <a:rPr lang="cs-CZ" dirty="0" smtClean="0"/>
              <a:t>Pro 5 nejsilnějších kandidátů</a:t>
            </a:r>
          </a:p>
          <a:p>
            <a:pPr lvl="1"/>
            <a:r>
              <a:rPr lang="cs-CZ" dirty="0" smtClean="0"/>
              <a:t>Interpretace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interpretacích se pokuste zohlednit to, co víte z map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50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517613"/>
              </p:ext>
            </p:extLst>
          </p:nvPr>
        </p:nvGraphicFramePr>
        <p:xfrm>
          <a:off x="457200" y="1600200"/>
          <a:ext cx="72009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</a:t>
                      </a:r>
                      <a:r>
                        <a:rPr lang="cs-CZ" baseline="0" dirty="0" err="1" smtClean="0"/>
                        <a:t>enat</a:t>
                      </a:r>
                      <a:r>
                        <a:rPr lang="cs-CZ" baseline="0" dirty="0" smtClean="0"/>
                        <a:t>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Senat</a:t>
                      </a:r>
                      <a:r>
                        <a:rPr lang="cs-CZ" dirty="0" smtClean="0"/>
                        <a:t>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 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 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</a:t>
                      </a:r>
                      <a:r>
                        <a:rPr lang="cs-CZ" baseline="0" dirty="0" smtClean="0"/>
                        <a:t> 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 16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</a:t>
                      </a:r>
                      <a:r>
                        <a:rPr lang="cs-CZ" baseline="0" dirty="0" err="1" smtClean="0"/>
                        <a:t>enat</a:t>
                      </a:r>
                      <a:r>
                        <a:rPr lang="cs-CZ" baseline="0" dirty="0" smtClean="0"/>
                        <a:t>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Senat</a:t>
                      </a:r>
                      <a:r>
                        <a:rPr lang="cs-CZ" dirty="0" smtClean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PS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PS 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 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 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 flipH="1">
            <a:off x="6804248" y="2132856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olný tvar 9"/>
          <p:cNvSpPr/>
          <p:nvPr/>
        </p:nvSpPr>
        <p:spPr>
          <a:xfrm>
            <a:off x="2372008" y="1810693"/>
            <a:ext cx="5459240" cy="2085569"/>
          </a:xfrm>
          <a:custGeom>
            <a:avLst/>
            <a:gdLst>
              <a:gd name="connsiteX0" fmla="*/ 135802 w 5459240"/>
              <a:gd name="connsiteY0" fmla="*/ 208230 h 2085569"/>
              <a:gd name="connsiteX1" fmla="*/ 144855 w 5459240"/>
              <a:gd name="connsiteY1" fmla="*/ 389299 h 2085569"/>
              <a:gd name="connsiteX2" fmla="*/ 153909 w 5459240"/>
              <a:gd name="connsiteY2" fmla="*/ 506994 h 2085569"/>
              <a:gd name="connsiteX3" fmla="*/ 316871 w 5459240"/>
              <a:gd name="connsiteY3" fmla="*/ 479834 h 2085569"/>
              <a:gd name="connsiteX4" fmla="*/ 362139 w 5459240"/>
              <a:gd name="connsiteY4" fmla="*/ 470780 h 2085569"/>
              <a:gd name="connsiteX5" fmla="*/ 389299 w 5459240"/>
              <a:gd name="connsiteY5" fmla="*/ 461727 h 2085569"/>
              <a:gd name="connsiteX6" fmla="*/ 525101 w 5459240"/>
              <a:gd name="connsiteY6" fmla="*/ 470780 h 2085569"/>
              <a:gd name="connsiteX7" fmla="*/ 615636 w 5459240"/>
              <a:gd name="connsiteY7" fmla="*/ 488887 h 2085569"/>
              <a:gd name="connsiteX8" fmla="*/ 642796 w 5459240"/>
              <a:gd name="connsiteY8" fmla="*/ 497941 h 2085569"/>
              <a:gd name="connsiteX9" fmla="*/ 769544 w 5459240"/>
              <a:gd name="connsiteY9" fmla="*/ 506994 h 2085569"/>
              <a:gd name="connsiteX10" fmla="*/ 860079 w 5459240"/>
              <a:gd name="connsiteY10" fmla="*/ 534155 h 2085569"/>
              <a:gd name="connsiteX11" fmla="*/ 896293 w 5459240"/>
              <a:gd name="connsiteY11" fmla="*/ 552261 h 2085569"/>
              <a:gd name="connsiteX12" fmla="*/ 941560 w 5459240"/>
              <a:gd name="connsiteY12" fmla="*/ 561315 h 2085569"/>
              <a:gd name="connsiteX13" fmla="*/ 1004935 w 5459240"/>
              <a:gd name="connsiteY13" fmla="*/ 579422 h 2085569"/>
              <a:gd name="connsiteX14" fmla="*/ 1032095 w 5459240"/>
              <a:gd name="connsiteY14" fmla="*/ 561315 h 2085569"/>
              <a:gd name="connsiteX15" fmla="*/ 1086416 w 5459240"/>
              <a:gd name="connsiteY15" fmla="*/ 534155 h 2085569"/>
              <a:gd name="connsiteX16" fmla="*/ 1131683 w 5459240"/>
              <a:gd name="connsiteY16" fmla="*/ 706170 h 2085569"/>
              <a:gd name="connsiteX17" fmla="*/ 1158843 w 5459240"/>
              <a:gd name="connsiteY17" fmla="*/ 742384 h 2085569"/>
              <a:gd name="connsiteX18" fmla="*/ 1176950 w 5459240"/>
              <a:gd name="connsiteY18" fmla="*/ 796705 h 2085569"/>
              <a:gd name="connsiteX19" fmla="*/ 1186004 w 5459240"/>
              <a:gd name="connsiteY19" fmla="*/ 860079 h 2085569"/>
              <a:gd name="connsiteX20" fmla="*/ 1222218 w 5459240"/>
              <a:gd name="connsiteY20" fmla="*/ 869133 h 2085569"/>
              <a:gd name="connsiteX21" fmla="*/ 1539089 w 5459240"/>
              <a:gd name="connsiteY21" fmla="*/ 878186 h 2085569"/>
              <a:gd name="connsiteX22" fmla="*/ 1810693 w 5459240"/>
              <a:gd name="connsiteY22" fmla="*/ 896293 h 2085569"/>
              <a:gd name="connsiteX23" fmla="*/ 2172832 w 5459240"/>
              <a:gd name="connsiteY23" fmla="*/ 905347 h 2085569"/>
              <a:gd name="connsiteX24" fmla="*/ 2181885 w 5459240"/>
              <a:gd name="connsiteY24" fmla="*/ 1195057 h 2085569"/>
              <a:gd name="connsiteX25" fmla="*/ 2209045 w 5459240"/>
              <a:gd name="connsiteY25" fmla="*/ 1276539 h 2085569"/>
              <a:gd name="connsiteX26" fmla="*/ 2245259 w 5459240"/>
              <a:gd name="connsiteY26" fmla="*/ 1285592 h 2085569"/>
              <a:gd name="connsiteX27" fmla="*/ 2607398 w 5459240"/>
              <a:gd name="connsiteY27" fmla="*/ 1294646 h 2085569"/>
              <a:gd name="connsiteX28" fmla="*/ 2806574 w 5459240"/>
              <a:gd name="connsiteY28" fmla="*/ 1321806 h 2085569"/>
              <a:gd name="connsiteX29" fmla="*/ 2987643 w 5459240"/>
              <a:gd name="connsiteY29" fmla="*/ 1348966 h 2085569"/>
              <a:gd name="connsiteX30" fmla="*/ 3177766 w 5459240"/>
              <a:gd name="connsiteY30" fmla="*/ 1339913 h 2085569"/>
              <a:gd name="connsiteX31" fmla="*/ 3268301 w 5459240"/>
              <a:gd name="connsiteY31" fmla="*/ 1339913 h 2085569"/>
              <a:gd name="connsiteX32" fmla="*/ 3259247 w 5459240"/>
              <a:gd name="connsiteY32" fmla="*/ 1394234 h 2085569"/>
              <a:gd name="connsiteX33" fmla="*/ 3241141 w 5459240"/>
              <a:gd name="connsiteY33" fmla="*/ 1484768 h 2085569"/>
              <a:gd name="connsiteX34" fmla="*/ 3223034 w 5459240"/>
              <a:gd name="connsiteY34" fmla="*/ 1511929 h 2085569"/>
              <a:gd name="connsiteX35" fmla="*/ 3204927 w 5459240"/>
              <a:gd name="connsiteY35" fmla="*/ 1566250 h 2085569"/>
              <a:gd name="connsiteX36" fmla="*/ 3195873 w 5459240"/>
              <a:gd name="connsiteY36" fmla="*/ 1593410 h 2085569"/>
              <a:gd name="connsiteX37" fmla="*/ 3521798 w 5459240"/>
              <a:gd name="connsiteY37" fmla="*/ 1593410 h 2085569"/>
              <a:gd name="connsiteX38" fmla="*/ 3648546 w 5459240"/>
              <a:gd name="connsiteY38" fmla="*/ 1602463 h 2085569"/>
              <a:gd name="connsiteX39" fmla="*/ 3730028 w 5459240"/>
              <a:gd name="connsiteY39" fmla="*/ 1620570 h 2085569"/>
              <a:gd name="connsiteX40" fmla="*/ 3793402 w 5459240"/>
              <a:gd name="connsiteY40" fmla="*/ 1656784 h 2085569"/>
              <a:gd name="connsiteX41" fmla="*/ 3865830 w 5459240"/>
              <a:gd name="connsiteY41" fmla="*/ 1665838 h 2085569"/>
              <a:gd name="connsiteX42" fmla="*/ 4146487 w 5459240"/>
              <a:gd name="connsiteY42" fmla="*/ 1656784 h 2085569"/>
              <a:gd name="connsiteX43" fmla="*/ 4218915 w 5459240"/>
              <a:gd name="connsiteY43" fmla="*/ 1656784 h 2085569"/>
              <a:gd name="connsiteX44" fmla="*/ 4227968 w 5459240"/>
              <a:gd name="connsiteY44" fmla="*/ 1711105 h 2085569"/>
              <a:gd name="connsiteX45" fmla="*/ 4237022 w 5459240"/>
              <a:gd name="connsiteY45" fmla="*/ 1783533 h 2085569"/>
              <a:gd name="connsiteX46" fmla="*/ 4246075 w 5459240"/>
              <a:gd name="connsiteY46" fmla="*/ 1819747 h 2085569"/>
              <a:gd name="connsiteX47" fmla="*/ 4264182 w 5459240"/>
              <a:gd name="connsiteY47" fmla="*/ 1892174 h 2085569"/>
              <a:gd name="connsiteX48" fmla="*/ 4300396 w 5459240"/>
              <a:gd name="connsiteY48" fmla="*/ 1991762 h 2085569"/>
              <a:gd name="connsiteX49" fmla="*/ 4327556 w 5459240"/>
              <a:gd name="connsiteY49" fmla="*/ 2000816 h 2085569"/>
              <a:gd name="connsiteX50" fmla="*/ 4445251 w 5459240"/>
              <a:gd name="connsiteY50" fmla="*/ 2018923 h 2085569"/>
              <a:gd name="connsiteX51" fmla="*/ 4544840 w 5459240"/>
              <a:gd name="connsiteY51" fmla="*/ 2046083 h 2085569"/>
              <a:gd name="connsiteX52" fmla="*/ 4590107 w 5459240"/>
              <a:gd name="connsiteY52" fmla="*/ 2055137 h 2085569"/>
              <a:gd name="connsiteX53" fmla="*/ 4807390 w 5459240"/>
              <a:gd name="connsiteY53" fmla="*/ 2073244 h 2085569"/>
              <a:gd name="connsiteX54" fmla="*/ 4834550 w 5459240"/>
              <a:gd name="connsiteY54" fmla="*/ 2082297 h 2085569"/>
              <a:gd name="connsiteX55" fmla="*/ 5260063 w 5459240"/>
              <a:gd name="connsiteY55" fmla="*/ 2064190 h 2085569"/>
              <a:gd name="connsiteX56" fmla="*/ 5251010 w 5459240"/>
              <a:gd name="connsiteY56" fmla="*/ 1846907 h 2085569"/>
              <a:gd name="connsiteX57" fmla="*/ 5241956 w 5459240"/>
              <a:gd name="connsiteY57" fmla="*/ 1783533 h 2085569"/>
              <a:gd name="connsiteX58" fmla="*/ 5260063 w 5459240"/>
              <a:gd name="connsiteY58" fmla="*/ 1358020 h 2085569"/>
              <a:gd name="connsiteX59" fmla="*/ 5269117 w 5459240"/>
              <a:gd name="connsiteY59" fmla="*/ 1330859 h 2085569"/>
              <a:gd name="connsiteX60" fmla="*/ 5287224 w 5459240"/>
              <a:gd name="connsiteY60" fmla="*/ 1240325 h 2085569"/>
              <a:gd name="connsiteX61" fmla="*/ 5305331 w 5459240"/>
              <a:gd name="connsiteY61" fmla="*/ 1204111 h 2085569"/>
              <a:gd name="connsiteX62" fmla="*/ 5314384 w 5459240"/>
              <a:gd name="connsiteY62" fmla="*/ 1167897 h 2085569"/>
              <a:gd name="connsiteX63" fmla="*/ 5323438 w 5459240"/>
              <a:gd name="connsiteY63" fmla="*/ 1140737 h 2085569"/>
              <a:gd name="connsiteX64" fmla="*/ 5359651 w 5459240"/>
              <a:gd name="connsiteY64" fmla="*/ 1041149 h 2085569"/>
              <a:gd name="connsiteX65" fmla="*/ 5368705 w 5459240"/>
              <a:gd name="connsiteY65" fmla="*/ 968721 h 2085569"/>
              <a:gd name="connsiteX66" fmla="*/ 5377758 w 5459240"/>
              <a:gd name="connsiteY66" fmla="*/ 941560 h 2085569"/>
              <a:gd name="connsiteX67" fmla="*/ 5386812 w 5459240"/>
              <a:gd name="connsiteY67" fmla="*/ 905347 h 2085569"/>
              <a:gd name="connsiteX68" fmla="*/ 5404919 w 5459240"/>
              <a:gd name="connsiteY68" fmla="*/ 869133 h 2085569"/>
              <a:gd name="connsiteX69" fmla="*/ 5423026 w 5459240"/>
              <a:gd name="connsiteY69" fmla="*/ 796705 h 2085569"/>
              <a:gd name="connsiteX70" fmla="*/ 5441133 w 5459240"/>
              <a:gd name="connsiteY70" fmla="*/ 642796 h 2085569"/>
              <a:gd name="connsiteX71" fmla="*/ 5459240 w 5459240"/>
              <a:gd name="connsiteY71" fmla="*/ 606582 h 2085569"/>
              <a:gd name="connsiteX72" fmla="*/ 5450186 w 5459240"/>
              <a:gd name="connsiteY72" fmla="*/ 289711 h 2085569"/>
              <a:gd name="connsiteX73" fmla="*/ 5432079 w 5459240"/>
              <a:gd name="connsiteY73" fmla="*/ 253497 h 2085569"/>
              <a:gd name="connsiteX74" fmla="*/ 5404919 w 5459240"/>
              <a:gd name="connsiteY74" fmla="*/ 172016 h 2085569"/>
              <a:gd name="connsiteX75" fmla="*/ 5395865 w 5459240"/>
              <a:gd name="connsiteY75" fmla="*/ 144856 h 2085569"/>
              <a:gd name="connsiteX76" fmla="*/ 5359651 w 5459240"/>
              <a:gd name="connsiteY76" fmla="*/ 90535 h 2085569"/>
              <a:gd name="connsiteX77" fmla="*/ 5332491 w 5459240"/>
              <a:gd name="connsiteY77" fmla="*/ 72428 h 2085569"/>
              <a:gd name="connsiteX78" fmla="*/ 5305331 w 5459240"/>
              <a:gd name="connsiteY78" fmla="*/ 90535 h 2085569"/>
              <a:gd name="connsiteX79" fmla="*/ 5251010 w 5459240"/>
              <a:gd name="connsiteY79" fmla="*/ 144856 h 2085569"/>
              <a:gd name="connsiteX80" fmla="*/ 5196689 w 5459240"/>
              <a:gd name="connsiteY80" fmla="*/ 172016 h 2085569"/>
              <a:gd name="connsiteX81" fmla="*/ 5169529 w 5459240"/>
              <a:gd name="connsiteY81" fmla="*/ 190123 h 2085569"/>
              <a:gd name="connsiteX82" fmla="*/ 5060887 w 5459240"/>
              <a:gd name="connsiteY82" fmla="*/ 208230 h 2085569"/>
              <a:gd name="connsiteX83" fmla="*/ 4535786 w 5459240"/>
              <a:gd name="connsiteY83" fmla="*/ 172016 h 2085569"/>
              <a:gd name="connsiteX84" fmla="*/ 4490519 w 5459240"/>
              <a:gd name="connsiteY84" fmla="*/ 162962 h 2085569"/>
              <a:gd name="connsiteX85" fmla="*/ 4327556 w 5459240"/>
              <a:gd name="connsiteY85" fmla="*/ 126749 h 2085569"/>
              <a:gd name="connsiteX86" fmla="*/ 4300396 w 5459240"/>
              <a:gd name="connsiteY86" fmla="*/ 117695 h 2085569"/>
              <a:gd name="connsiteX87" fmla="*/ 4237022 w 5459240"/>
              <a:gd name="connsiteY87" fmla="*/ 108642 h 2085569"/>
              <a:gd name="connsiteX88" fmla="*/ 4164594 w 5459240"/>
              <a:gd name="connsiteY88" fmla="*/ 81481 h 2085569"/>
              <a:gd name="connsiteX89" fmla="*/ 3974471 w 5459240"/>
              <a:gd name="connsiteY89" fmla="*/ 54321 h 2085569"/>
              <a:gd name="connsiteX90" fmla="*/ 3576119 w 5459240"/>
              <a:gd name="connsiteY90" fmla="*/ 27160 h 2085569"/>
              <a:gd name="connsiteX91" fmla="*/ 3512744 w 5459240"/>
              <a:gd name="connsiteY91" fmla="*/ 36214 h 2085569"/>
              <a:gd name="connsiteX92" fmla="*/ 3476531 w 5459240"/>
              <a:gd name="connsiteY92" fmla="*/ 45267 h 2085569"/>
              <a:gd name="connsiteX93" fmla="*/ 3349782 w 5459240"/>
              <a:gd name="connsiteY93" fmla="*/ 63374 h 2085569"/>
              <a:gd name="connsiteX94" fmla="*/ 2924269 w 5459240"/>
              <a:gd name="connsiteY94" fmla="*/ 90535 h 2085569"/>
              <a:gd name="connsiteX95" fmla="*/ 2788467 w 5459240"/>
              <a:gd name="connsiteY95" fmla="*/ 135802 h 2085569"/>
              <a:gd name="connsiteX96" fmla="*/ 2752253 w 5459240"/>
              <a:gd name="connsiteY96" fmla="*/ 144856 h 2085569"/>
              <a:gd name="connsiteX97" fmla="*/ 2688879 w 5459240"/>
              <a:gd name="connsiteY97" fmla="*/ 162962 h 2085569"/>
              <a:gd name="connsiteX98" fmla="*/ 2652665 w 5459240"/>
              <a:gd name="connsiteY98" fmla="*/ 181069 h 2085569"/>
              <a:gd name="connsiteX99" fmla="*/ 2553077 w 5459240"/>
              <a:gd name="connsiteY99" fmla="*/ 208230 h 2085569"/>
              <a:gd name="connsiteX100" fmla="*/ 2525917 w 5459240"/>
              <a:gd name="connsiteY100" fmla="*/ 226337 h 2085569"/>
              <a:gd name="connsiteX101" fmla="*/ 2453489 w 5459240"/>
              <a:gd name="connsiteY101" fmla="*/ 244444 h 2085569"/>
              <a:gd name="connsiteX102" fmla="*/ 2381061 w 5459240"/>
              <a:gd name="connsiteY102" fmla="*/ 262551 h 2085569"/>
              <a:gd name="connsiteX103" fmla="*/ 2344847 w 5459240"/>
              <a:gd name="connsiteY103" fmla="*/ 280657 h 2085569"/>
              <a:gd name="connsiteX104" fmla="*/ 2136618 w 5459240"/>
              <a:gd name="connsiteY104" fmla="*/ 271604 h 2085569"/>
              <a:gd name="connsiteX105" fmla="*/ 2100404 w 5459240"/>
              <a:gd name="connsiteY105" fmla="*/ 253497 h 2085569"/>
              <a:gd name="connsiteX106" fmla="*/ 2073243 w 5459240"/>
              <a:gd name="connsiteY106" fmla="*/ 244444 h 2085569"/>
              <a:gd name="connsiteX107" fmla="*/ 1991762 w 5459240"/>
              <a:gd name="connsiteY107" fmla="*/ 226337 h 2085569"/>
              <a:gd name="connsiteX108" fmla="*/ 1937442 w 5459240"/>
              <a:gd name="connsiteY108" fmla="*/ 208230 h 2085569"/>
              <a:gd name="connsiteX109" fmla="*/ 1819746 w 5459240"/>
              <a:gd name="connsiteY109" fmla="*/ 181069 h 2085569"/>
              <a:gd name="connsiteX110" fmla="*/ 1792586 w 5459240"/>
              <a:gd name="connsiteY110" fmla="*/ 172016 h 2085569"/>
              <a:gd name="connsiteX111" fmla="*/ 1756372 w 5459240"/>
              <a:gd name="connsiteY111" fmla="*/ 162962 h 2085569"/>
              <a:gd name="connsiteX112" fmla="*/ 1692998 w 5459240"/>
              <a:gd name="connsiteY112" fmla="*/ 144856 h 2085569"/>
              <a:gd name="connsiteX113" fmla="*/ 1502875 w 5459240"/>
              <a:gd name="connsiteY113" fmla="*/ 126749 h 2085569"/>
              <a:gd name="connsiteX114" fmla="*/ 1448554 w 5459240"/>
              <a:gd name="connsiteY114" fmla="*/ 108642 h 2085569"/>
              <a:gd name="connsiteX115" fmla="*/ 1249378 w 5459240"/>
              <a:gd name="connsiteY115" fmla="*/ 90535 h 2085569"/>
              <a:gd name="connsiteX116" fmla="*/ 1222218 w 5459240"/>
              <a:gd name="connsiteY116" fmla="*/ 81481 h 2085569"/>
              <a:gd name="connsiteX117" fmla="*/ 896293 w 5459240"/>
              <a:gd name="connsiteY117" fmla="*/ 54321 h 2085569"/>
              <a:gd name="connsiteX118" fmla="*/ 832919 w 5459240"/>
              <a:gd name="connsiteY118" fmla="*/ 45267 h 2085569"/>
              <a:gd name="connsiteX119" fmla="*/ 796705 w 5459240"/>
              <a:gd name="connsiteY119" fmla="*/ 18107 h 2085569"/>
              <a:gd name="connsiteX120" fmla="*/ 688063 w 5459240"/>
              <a:gd name="connsiteY120" fmla="*/ 0 h 2085569"/>
              <a:gd name="connsiteX121" fmla="*/ 443620 w 5459240"/>
              <a:gd name="connsiteY121" fmla="*/ 9054 h 2085569"/>
              <a:gd name="connsiteX122" fmla="*/ 398352 w 5459240"/>
              <a:gd name="connsiteY122" fmla="*/ 18107 h 2085569"/>
              <a:gd name="connsiteX123" fmla="*/ 316871 w 5459240"/>
              <a:gd name="connsiteY123" fmla="*/ 27160 h 2085569"/>
              <a:gd name="connsiteX124" fmla="*/ 226337 w 5459240"/>
              <a:gd name="connsiteY124" fmla="*/ 81481 h 2085569"/>
              <a:gd name="connsiteX125" fmla="*/ 199176 w 5459240"/>
              <a:gd name="connsiteY125" fmla="*/ 90535 h 2085569"/>
              <a:gd name="connsiteX126" fmla="*/ 181069 w 5459240"/>
              <a:gd name="connsiteY126" fmla="*/ 117695 h 2085569"/>
              <a:gd name="connsiteX127" fmla="*/ 153909 w 5459240"/>
              <a:gd name="connsiteY127" fmla="*/ 126749 h 2085569"/>
              <a:gd name="connsiteX128" fmla="*/ 126748 w 5459240"/>
              <a:gd name="connsiteY128" fmla="*/ 144856 h 2085569"/>
              <a:gd name="connsiteX129" fmla="*/ 81481 w 5459240"/>
              <a:gd name="connsiteY129" fmla="*/ 181069 h 2085569"/>
              <a:gd name="connsiteX130" fmla="*/ 27160 w 5459240"/>
              <a:gd name="connsiteY130" fmla="*/ 217283 h 2085569"/>
              <a:gd name="connsiteX131" fmla="*/ 0 w 5459240"/>
              <a:gd name="connsiteY131" fmla="*/ 226337 h 208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5459240" h="2085569">
                <a:moveTo>
                  <a:pt x="135802" y="208230"/>
                </a:moveTo>
                <a:cubicBezTo>
                  <a:pt x="138820" y="268586"/>
                  <a:pt x="141199" y="328978"/>
                  <a:pt x="144855" y="389299"/>
                </a:cubicBezTo>
                <a:cubicBezTo>
                  <a:pt x="147235" y="428575"/>
                  <a:pt x="122179" y="483725"/>
                  <a:pt x="153909" y="506994"/>
                </a:cubicBezTo>
                <a:cubicBezTo>
                  <a:pt x="173195" y="521137"/>
                  <a:pt x="274175" y="489322"/>
                  <a:pt x="316871" y="479834"/>
                </a:cubicBezTo>
                <a:cubicBezTo>
                  <a:pt x="331893" y="476496"/>
                  <a:pt x="347210" y="474512"/>
                  <a:pt x="362139" y="470780"/>
                </a:cubicBezTo>
                <a:cubicBezTo>
                  <a:pt x="371397" y="468465"/>
                  <a:pt x="380246" y="464745"/>
                  <a:pt x="389299" y="461727"/>
                </a:cubicBezTo>
                <a:cubicBezTo>
                  <a:pt x="434566" y="464745"/>
                  <a:pt x="479938" y="466479"/>
                  <a:pt x="525101" y="470780"/>
                </a:cubicBezTo>
                <a:cubicBezTo>
                  <a:pt x="551769" y="473320"/>
                  <a:pt x="588676" y="481184"/>
                  <a:pt x="615636" y="488887"/>
                </a:cubicBezTo>
                <a:cubicBezTo>
                  <a:pt x="624812" y="491509"/>
                  <a:pt x="633318" y="496826"/>
                  <a:pt x="642796" y="497941"/>
                </a:cubicBezTo>
                <a:cubicBezTo>
                  <a:pt x="684863" y="502890"/>
                  <a:pt x="727295" y="503976"/>
                  <a:pt x="769544" y="506994"/>
                </a:cubicBezTo>
                <a:cubicBezTo>
                  <a:pt x="795535" y="513492"/>
                  <a:pt x="838037" y="523135"/>
                  <a:pt x="860079" y="534155"/>
                </a:cubicBezTo>
                <a:cubicBezTo>
                  <a:pt x="872150" y="540190"/>
                  <a:pt x="883490" y="547993"/>
                  <a:pt x="896293" y="552261"/>
                </a:cubicBezTo>
                <a:cubicBezTo>
                  <a:pt x="910891" y="557127"/>
                  <a:pt x="926539" y="557977"/>
                  <a:pt x="941560" y="561315"/>
                </a:cubicBezTo>
                <a:cubicBezTo>
                  <a:pt x="975672" y="568895"/>
                  <a:pt x="974683" y="569338"/>
                  <a:pt x="1004935" y="579422"/>
                </a:cubicBezTo>
                <a:cubicBezTo>
                  <a:pt x="1013988" y="573386"/>
                  <a:pt x="1022363" y="566181"/>
                  <a:pt x="1032095" y="561315"/>
                </a:cubicBezTo>
                <a:cubicBezTo>
                  <a:pt x="1107074" y="523824"/>
                  <a:pt x="1008562" y="586054"/>
                  <a:pt x="1086416" y="534155"/>
                </a:cubicBezTo>
                <a:cubicBezTo>
                  <a:pt x="1180716" y="557729"/>
                  <a:pt x="1098741" y="524985"/>
                  <a:pt x="1131683" y="706170"/>
                </a:cubicBezTo>
                <a:cubicBezTo>
                  <a:pt x="1134382" y="721016"/>
                  <a:pt x="1149790" y="730313"/>
                  <a:pt x="1158843" y="742384"/>
                </a:cubicBezTo>
                <a:cubicBezTo>
                  <a:pt x="1164879" y="760491"/>
                  <a:pt x="1174251" y="777810"/>
                  <a:pt x="1176950" y="796705"/>
                </a:cubicBezTo>
                <a:cubicBezTo>
                  <a:pt x="1179968" y="817830"/>
                  <a:pt x="1174694" y="841983"/>
                  <a:pt x="1186004" y="860079"/>
                </a:cubicBezTo>
                <a:cubicBezTo>
                  <a:pt x="1192599" y="870631"/>
                  <a:pt x="1209791" y="868496"/>
                  <a:pt x="1222218" y="869133"/>
                </a:cubicBezTo>
                <a:cubicBezTo>
                  <a:pt x="1327746" y="874545"/>
                  <a:pt x="1433465" y="875168"/>
                  <a:pt x="1539089" y="878186"/>
                </a:cubicBezTo>
                <a:cubicBezTo>
                  <a:pt x="1655709" y="901512"/>
                  <a:pt x="1582161" y="889261"/>
                  <a:pt x="1810693" y="896293"/>
                </a:cubicBezTo>
                <a:lnTo>
                  <a:pt x="2172832" y="905347"/>
                </a:lnTo>
                <a:cubicBezTo>
                  <a:pt x="2175850" y="1001917"/>
                  <a:pt x="2176807" y="1098573"/>
                  <a:pt x="2181885" y="1195057"/>
                </a:cubicBezTo>
                <a:cubicBezTo>
                  <a:pt x="2182870" y="1213764"/>
                  <a:pt x="2186600" y="1261576"/>
                  <a:pt x="2209045" y="1276539"/>
                </a:cubicBezTo>
                <a:cubicBezTo>
                  <a:pt x="2219398" y="1283441"/>
                  <a:pt x="2232829" y="1285027"/>
                  <a:pt x="2245259" y="1285592"/>
                </a:cubicBezTo>
                <a:cubicBezTo>
                  <a:pt x="2365885" y="1291075"/>
                  <a:pt x="2486685" y="1291628"/>
                  <a:pt x="2607398" y="1294646"/>
                </a:cubicBezTo>
                <a:cubicBezTo>
                  <a:pt x="2716050" y="1330863"/>
                  <a:pt x="2621290" y="1304436"/>
                  <a:pt x="2806574" y="1321806"/>
                </a:cubicBezTo>
                <a:cubicBezTo>
                  <a:pt x="2932333" y="1333596"/>
                  <a:pt x="2912262" y="1330121"/>
                  <a:pt x="2987643" y="1348966"/>
                </a:cubicBezTo>
                <a:cubicBezTo>
                  <a:pt x="3051017" y="1345948"/>
                  <a:pt x="3114539" y="1345182"/>
                  <a:pt x="3177766" y="1339913"/>
                </a:cubicBezTo>
                <a:cubicBezTo>
                  <a:pt x="3277567" y="1331596"/>
                  <a:pt x="3078323" y="1312772"/>
                  <a:pt x="3268301" y="1339913"/>
                </a:cubicBezTo>
                <a:cubicBezTo>
                  <a:pt x="3265283" y="1358020"/>
                  <a:pt x="3262038" y="1376091"/>
                  <a:pt x="3259247" y="1394234"/>
                </a:cubicBezTo>
                <a:cubicBezTo>
                  <a:pt x="3255540" y="1418329"/>
                  <a:pt x="3253947" y="1459155"/>
                  <a:pt x="3241141" y="1484768"/>
                </a:cubicBezTo>
                <a:cubicBezTo>
                  <a:pt x="3236275" y="1494500"/>
                  <a:pt x="3227453" y="1501986"/>
                  <a:pt x="3223034" y="1511929"/>
                </a:cubicBezTo>
                <a:cubicBezTo>
                  <a:pt x="3215282" y="1529370"/>
                  <a:pt x="3210963" y="1548143"/>
                  <a:pt x="3204927" y="1566250"/>
                </a:cubicBezTo>
                <a:lnTo>
                  <a:pt x="3195873" y="1593410"/>
                </a:lnTo>
                <a:cubicBezTo>
                  <a:pt x="3340775" y="1622388"/>
                  <a:pt x="3178012" y="1593410"/>
                  <a:pt x="3521798" y="1593410"/>
                </a:cubicBezTo>
                <a:cubicBezTo>
                  <a:pt x="3564155" y="1593410"/>
                  <a:pt x="3606297" y="1599445"/>
                  <a:pt x="3648546" y="1602463"/>
                </a:cubicBezTo>
                <a:cubicBezTo>
                  <a:pt x="3669403" y="1605939"/>
                  <a:pt x="3707743" y="1609428"/>
                  <a:pt x="3730028" y="1620570"/>
                </a:cubicBezTo>
                <a:cubicBezTo>
                  <a:pt x="3756971" y="1634041"/>
                  <a:pt x="3761653" y="1648847"/>
                  <a:pt x="3793402" y="1656784"/>
                </a:cubicBezTo>
                <a:cubicBezTo>
                  <a:pt x="3817006" y="1662685"/>
                  <a:pt x="3841687" y="1662820"/>
                  <a:pt x="3865830" y="1665838"/>
                </a:cubicBezTo>
                <a:cubicBezTo>
                  <a:pt x="3959382" y="1662820"/>
                  <a:pt x="4053048" y="1662280"/>
                  <a:pt x="4146487" y="1656784"/>
                </a:cubicBezTo>
                <a:cubicBezTo>
                  <a:pt x="4232535" y="1651722"/>
                  <a:pt x="4092872" y="1631577"/>
                  <a:pt x="4218915" y="1656784"/>
                </a:cubicBezTo>
                <a:cubicBezTo>
                  <a:pt x="4221933" y="1674891"/>
                  <a:pt x="4225372" y="1692933"/>
                  <a:pt x="4227968" y="1711105"/>
                </a:cubicBezTo>
                <a:cubicBezTo>
                  <a:pt x="4231409" y="1735191"/>
                  <a:pt x="4233022" y="1759533"/>
                  <a:pt x="4237022" y="1783533"/>
                </a:cubicBezTo>
                <a:cubicBezTo>
                  <a:pt x="4239068" y="1795807"/>
                  <a:pt x="4243376" y="1807600"/>
                  <a:pt x="4246075" y="1819747"/>
                </a:cubicBezTo>
                <a:cubicBezTo>
                  <a:pt x="4281508" y="1979193"/>
                  <a:pt x="4235065" y="1785409"/>
                  <a:pt x="4264182" y="1892174"/>
                </a:cubicBezTo>
                <a:cubicBezTo>
                  <a:pt x="4269519" y="1911744"/>
                  <a:pt x="4275222" y="1971623"/>
                  <a:pt x="4300396" y="1991762"/>
                </a:cubicBezTo>
                <a:cubicBezTo>
                  <a:pt x="4307848" y="1997724"/>
                  <a:pt x="4318380" y="1998194"/>
                  <a:pt x="4327556" y="2000816"/>
                </a:cubicBezTo>
                <a:cubicBezTo>
                  <a:pt x="4384087" y="2016968"/>
                  <a:pt x="4365008" y="2007460"/>
                  <a:pt x="4445251" y="2018923"/>
                </a:cubicBezTo>
                <a:cubicBezTo>
                  <a:pt x="4574890" y="2037443"/>
                  <a:pt x="4394486" y="2016010"/>
                  <a:pt x="4544840" y="2046083"/>
                </a:cubicBezTo>
                <a:cubicBezTo>
                  <a:pt x="4559929" y="2049101"/>
                  <a:pt x="4574898" y="2052797"/>
                  <a:pt x="4590107" y="2055137"/>
                </a:cubicBezTo>
                <a:cubicBezTo>
                  <a:pt x="4672498" y="2067813"/>
                  <a:pt x="4713897" y="2067400"/>
                  <a:pt x="4807390" y="2073244"/>
                </a:cubicBezTo>
                <a:cubicBezTo>
                  <a:pt x="4816443" y="2076262"/>
                  <a:pt x="4825007" y="2082297"/>
                  <a:pt x="4834550" y="2082297"/>
                </a:cubicBezTo>
                <a:cubicBezTo>
                  <a:pt x="5183086" y="2082297"/>
                  <a:pt x="5096190" y="2096967"/>
                  <a:pt x="5260063" y="2064190"/>
                </a:cubicBezTo>
                <a:cubicBezTo>
                  <a:pt x="5257045" y="1991762"/>
                  <a:pt x="5255677" y="1919247"/>
                  <a:pt x="5251010" y="1846907"/>
                </a:cubicBezTo>
                <a:cubicBezTo>
                  <a:pt x="5249636" y="1825612"/>
                  <a:pt x="5241956" y="1804872"/>
                  <a:pt x="5241956" y="1783533"/>
                </a:cubicBezTo>
                <a:cubicBezTo>
                  <a:pt x="5241956" y="1705094"/>
                  <a:pt x="5227290" y="1489112"/>
                  <a:pt x="5260063" y="1358020"/>
                </a:cubicBezTo>
                <a:cubicBezTo>
                  <a:pt x="5262378" y="1348762"/>
                  <a:pt x="5266099" y="1339913"/>
                  <a:pt x="5269117" y="1330859"/>
                </a:cubicBezTo>
                <a:cubicBezTo>
                  <a:pt x="5272247" y="1312078"/>
                  <a:pt x="5279119" y="1261938"/>
                  <a:pt x="5287224" y="1240325"/>
                </a:cubicBezTo>
                <a:cubicBezTo>
                  <a:pt x="5291963" y="1227688"/>
                  <a:pt x="5299295" y="1216182"/>
                  <a:pt x="5305331" y="1204111"/>
                </a:cubicBezTo>
                <a:cubicBezTo>
                  <a:pt x="5308349" y="1192040"/>
                  <a:pt x="5310966" y="1179861"/>
                  <a:pt x="5314384" y="1167897"/>
                </a:cubicBezTo>
                <a:cubicBezTo>
                  <a:pt x="5317006" y="1158721"/>
                  <a:pt x="5320927" y="1149944"/>
                  <a:pt x="5323438" y="1140737"/>
                </a:cubicBezTo>
                <a:cubicBezTo>
                  <a:pt x="5347376" y="1052964"/>
                  <a:pt x="5326344" y="1091109"/>
                  <a:pt x="5359651" y="1041149"/>
                </a:cubicBezTo>
                <a:cubicBezTo>
                  <a:pt x="5362669" y="1017006"/>
                  <a:pt x="5364353" y="992659"/>
                  <a:pt x="5368705" y="968721"/>
                </a:cubicBezTo>
                <a:cubicBezTo>
                  <a:pt x="5370412" y="959332"/>
                  <a:pt x="5375136" y="950736"/>
                  <a:pt x="5377758" y="941560"/>
                </a:cubicBezTo>
                <a:cubicBezTo>
                  <a:pt x="5381176" y="929596"/>
                  <a:pt x="5382443" y="916997"/>
                  <a:pt x="5386812" y="905347"/>
                </a:cubicBezTo>
                <a:cubicBezTo>
                  <a:pt x="5391551" y="892710"/>
                  <a:pt x="5400651" y="881937"/>
                  <a:pt x="5404919" y="869133"/>
                </a:cubicBezTo>
                <a:cubicBezTo>
                  <a:pt x="5412789" y="845524"/>
                  <a:pt x="5416990" y="820848"/>
                  <a:pt x="5423026" y="796705"/>
                </a:cubicBezTo>
                <a:cubicBezTo>
                  <a:pt x="5424563" y="779799"/>
                  <a:pt x="5431653" y="674395"/>
                  <a:pt x="5441133" y="642796"/>
                </a:cubicBezTo>
                <a:cubicBezTo>
                  <a:pt x="5445011" y="629869"/>
                  <a:pt x="5453204" y="618653"/>
                  <a:pt x="5459240" y="606582"/>
                </a:cubicBezTo>
                <a:cubicBezTo>
                  <a:pt x="5456222" y="500958"/>
                  <a:pt x="5458290" y="395067"/>
                  <a:pt x="5450186" y="289711"/>
                </a:cubicBezTo>
                <a:cubicBezTo>
                  <a:pt x="5449151" y="276255"/>
                  <a:pt x="5437091" y="266028"/>
                  <a:pt x="5432079" y="253497"/>
                </a:cubicBezTo>
                <a:cubicBezTo>
                  <a:pt x="5432071" y="253478"/>
                  <a:pt x="5409449" y="185606"/>
                  <a:pt x="5404919" y="172016"/>
                </a:cubicBezTo>
                <a:cubicBezTo>
                  <a:pt x="5401901" y="162963"/>
                  <a:pt x="5401159" y="152796"/>
                  <a:pt x="5395865" y="144856"/>
                </a:cubicBezTo>
                <a:cubicBezTo>
                  <a:pt x="5383794" y="126749"/>
                  <a:pt x="5377758" y="102606"/>
                  <a:pt x="5359651" y="90535"/>
                </a:cubicBezTo>
                <a:lnTo>
                  <a:pt x="5332491" y="72428"/>
                </a:lnTo>
                <a:cubicBezTo>
                  <a:pt x="5323438" y="78464"/>
                  <a:pt x="5313463" y="83306"/>
                  <a:pt x="5305331" y="90535"/>
                </a:cubicBezTo>
                <a:cubicBezTo>
                  <a:pt x="5286192" y="107548"/>
                  <a:pt x="5272317" y="130652"/>
                  <a:pt x="5251010" y="144856"/>
                </a:cubicBezTo>
                <a:cubicBezTo>
                  <a:pt x="5173156" y="196755"/>
                  <a:pt x="5271668" y="134525"/>
                  <a:pt x="5196689" y="172016"/>
                </a:cubicBezTo>
                <a:cubicBezTo>
                  <a:pt x="5186957" y="176882"/>
                  <a:pt x="5179530" y="185837"/>
                  <a:pt x="5169529" y="190123"/>
                </a:cubicBezTo>
                <a:cubicBezTo>
                  <a:pt x="5144901" y="200678"/>
                  <a:pt x="5076851" y="206234"/>
                  <a:pt x="5060887" y="208230"/>
                </a:cubicBezTo>
                <a:lnTo>
                  <a:pt x="4535786" y="172016"/>
                </a:lnTo>
                <a:cubicBezTo>
                  <a:pt x="4520446" y="170799"/>
                  <a:pt x="4505556" y="166231"/>
                  <a:pt x="4490519" y="162962"/>
                </a:cubicBezTo>
                <a:cubicBezTo>
                  <a:pt x="4436143" y="151141"/>
                  <a:pt x="4380346" y="144347"/>
                  <a:pt x="4327556" y="126749"/>
                </a:cubicBezTo>
                <a:cubicBezTo>
                  <a:pt x="4318503" y="123731"/>
                  <a:pt x="4309754" y="119567"/>
                  <a:pt x="4300396" y="117695"/>
                </a:cubicBezTo>
                <a:cubicBezTo>
                  <a:pt x="4279471" y="113510"/>
                  <a:pt x="4258147" y="111660"/>
                  <a:pt x="4237022" y="108642"/>
                </a:cubicBezTo>
                <a:cubicBezTo>
                  <a:pt x="4212879" y="99588"/>
                  <a:pt x="4189529" y="88043"/>
                  <a:pt x="4164594" y="81481"/>
                </a:cubicBezTo>
                <a:cubicBezTo>
                  <a:pt x="4099689" y="64400"/>
                  <a:pt x="4040580" y="60932"/>
                  <a:pt x="3974471" y="54321"/>
                </a:cubicBezTo>
                <a:cubicBezTo>
                  <a:pt x="3769278" y="-24599"/>
                  <a:pt x="3898722" y="6348"/>
                  <a:pt x="3576119" y="27160"/>
                </a:cubicBezTo>
                <a:cubicBezTo>
                  <a:pt x="3554994" y="30178"/>
                  <a:pt x="3533739" y="32397"/>
                  <a:pt x="3512744" y="36214"/>
                </a:cubicBezTo>
                <a:cubicBezTo>
                  <a:pt x="3500502" y="38440"/>
                  <a:pt x="3488804" y="43221"/>
                  <a:pt x="3476531" y="45267"/>
                </a:cubicBezTo>
                <a:cubicBezTo>
                  <a:pt x="3434433" y="52283"/>
                  <a:pt x="3349782" y="63374"/>
                  <a:pt x="3349782" y="63374"/>
                </a:cubicBezTo>
                <a:cubicBezTo>
                  <a:pt x="3158563" y="118009"/>
                  <a:pt x="3372900" y="62495"/>
                  <a:pt x="2924269" y="90535"/>
                </a:cubicBezTo>
                <a:cubicBezTo>
                  <a:pt x="2868391" y="94027"/>
                  <a:pt x="2838839" y="117485"/>
                  <a:pt x="2788467" y="135802"/>
                </a:cubicBezTo>
                <a:cubicBezTo>
                  <a:pt x="2776773" y="140054"/>
                  <a:pt x="2764217" y="141438"/>
                  <a:pt x="2752253" y="144856"/>
                </a:cubicBezTo>
                <a:cubicBezTo>
                  <a:pt x="2661375" y="170821"/>
                  <a:pt x="2802039" y="134674"/>
                  <a:pt x="2688879" y="162962"/>
                </a:cubicBezTo>
                <a:cubicBezTo>
                  <a:pt x="2676808" y="168998"/>
                  <a:pt x="2665349" y="176457"/>
                  <a:pt x="2652665" y="181069"/>
                </a:cubicBezTo>
                <a:cubicBezTo>
                  <a:pt x="2628992" y="189677"/>
                  <a:pt x="2581344" y="201163"/>
                  <a:pt x="2553077" y="208230"/>
                </a:cubicBezTo>
                <a:cubicBezTo>
                  <a:pt x="2544024" y="214266"/>
                  <a:pt x="2536143" y="222619"/>
                  <a:pt x="2525917" y="226337"/>
                </a:cubicBezTo>
                <a:cubicBezTo>
                  <a:pt x="2502530" y="234842"/>
                  <a:pt x="2477632" y="238408"/>
                  <a:pt x="2453489" y="244444"/>
                </a:cubicBezTo>
                <a:cubicBezTo>
                  <a:pt x="2429346" y="250480"/>
                  <a:pt x="2403320" y="251422"/>
                  <a:pt x="2381061" y="262551"/>
                </a:cubicBezTo>
                <a:lnTo>
                  <a:pt x="2344847" y="280657"/>
                </a:lnTo>
                <a:cubicBezTo>
                  <a:pt x="2275437" y="277639"/>
                  <a:pt x="2205668" y="279276"/>
                  <a:pt x="2136618" y="271604"/>
                </a:cubicBezTo>
                <a:cubicBezTo>
                  <a:pt x="2123204" y="270114"/>
                  <a:pt x="2112809" y="258813"/>
                  <a:pt x="2100404" y="253497"/>
                </a:cubicBezTo>
                <a:cubicBezTo>
                  <a:pt x="2091632" y="249738"/>
                  <a:pt x="2082501" y="246759"/>
                  <a:pt x="2073243" y="244444"/>
                </a:cubicBezTo>
                <a:cubicBezTo>
                  <a:pt x="2046251" y="237696"/>
                  <a:pt x="2018645" y="233506"/>
                  <a:pt x="1991762" y="226337"/>
                </a:cubicBezTo>
                <a:cubicBezTo>
                  <a:pt x="1973320" y="221419"/>
                  <a:pt x="1956074" y="212370"/>
                  <a:pt x="1937442" y="208230"/>
                </a:cubicBezTo>
                <a:cubicBezTo>
                  <a:pt x="1923284" y="205084"/>
                  <a:pt x="1847412" y="188974"/>
                  <a:pt x="1819746" y="181069"/>
                </a:cubicBezTo>
                <a:cubicBezTo>
                  <a:pt x="1810570" y="178447"/>
                  <a:pt x="1801762" y="174638"/>
                  <a:pt x="1792586" y="172016"/>
                </a:cubicBezTo>
                <a:cubicBezTo>
                  <a:pt x="1780622" y="168598"/>
                  <a:pt x="1768376" y="166236"/>
                  <a:pt x="1756372" y="162962"/>
                </a:cubicBezTo>
                <a:cubicBezTo>
                  <a:pt x="1735176" y="157181"/>
                  <a:pt x="1714747" y="147963"/>
                  <a:pt x="1692998" y="144856"/>
                </a:cubicBezTo>
                <a:cubicBezTo>
                  <a:pt x="1629977" y="135853"/>
                  <a:pt x="1502875" y="126749"/>
                  <a:pt x="1502875" y="126749"/>
                </a:cubicBezTo>
                <a:cubicBezTo>
                  <a:pt x="1484768" y="120713"/>
                  <a:pt x="1467314" y="112160"/>
                  <a:pt x="1448554" y="108642"/>
                </a:cubicBezTo>
                <a:cubicBezTo>
                  <a:pt x="1428271" y="104839"/>
                  <a:pt x="1260743" y="91482"/>
                  <a:pt x="1249378" y="90535"/>
                </a:cubicBezTo>
                <a:cubicBezTo>
                  <a:pt x="1240325" y="87517"/>
                  <a:pt x="1231425" y="83992"/>
                  <a:pt x="1222218" y="81481"/>
                </a:cubicBezTo>
                <a:cubicBezTo>
                  <a:pt x="1082576" y="43396"/>
                  <a:pt x="1124325" y="62465"/>
                  <a:pt x="896293" y="54321"/>
                </a:cubicBezTo>
                <a:cubicBezTo>
                  <a:pt x="875168" y="51303"/>
                  <a:pt x="852973" y="52560"/>
                  <a:pt x="832919" y="45267"/>
                </a:cubicBezTo>
                <a:cubicBezTo>
                  <a:pt x="818738" y="40110"/>
                  <a:pt x="811107" y="22608"/>
                  <a:pt x="796705" y="18107"/>
                </a:cubicBezTo>
                <a:cubicBezTo>
                  <a:pt x="761663" y="7156"/>
                  <a:pt x="688063" y="0"/>
                  <a:pt x="688063" y="0"/>
                </a:cubicBezTo>
                <a:cubicBezTo>
                  <a:pt x="606582" y="3018"/>
                  <a:pt x="524998" y="3968"/>
                  <a:pt x="443620" y="9054"/>
                </a:cubicBezTo>
                <a:cubicBezTo>
                  <a:pt x="428262" y="10014"/>
                  <a:pt x="413585" y="15931"/>
                  <a:pt x="398352" y="18107"/>
                </a:cubicBezTo>
                <a:cubicBezTo>
                  <a:pt x="371299" y="21971"/>
                  <a:pt x="344031" y="24142"/>
                  <a:pt x="316871" y="27160"/>
                </a:cubicBezTo>
                <a:cubicBezTo>
                  <a:pt x="278257" y="52903"/>
                  <a:pt x="265310" y="64778"/>
                  <a:pt x="226337" y="81481"/>
                </a:cubicBezTo>
                <a:cubicBezTo>
                  <a:pt x="217565" y="85240"/>
                  <a:pt x="208230" y="87517"/>
                  <a:pt x="199176" y="90535"/>
                </a:cubicBezTo>
                <a:cubicBezTo>
                  <a:pt x="193140" y="99588"/>
                  <a:pt x="189565" y="110898"/>
                  <a:pt x="181069" y="117695"/>
                </a:cubicBezTo>
                <a:cubicBezTo>
                  <a:pt x="173617" y="123657"/>
                  <a:pt x="162445" y="122481"/>
                  <a:pt x="153909" y="126749"/>
                </a:cubicBezTo>
                <a:cubicBezTo>
                  <a:pt x="144177" y="131615"/>
                  <a:pt x="135802" y="138820"/>
                  <a:pt x="126748" y="144856"/>
                </a:cubicBezTo>
                <a:cubicBezTo>
                  <a:pt x="93293" y="195040"/>
                  <a:pt x="127784" y="155346"/>
                  <a:pt x="81481" y="181069"/>
                </a:cubicBezTo>
                <a:cubicBezTo>
                  <a:pt x="62458" y="191637"/>
                  <a:pt x="47805" y="210401"/>
                  <a:pt x="27160" y="217283"/>
                </a:cubicBezTo>
                <a:lnTo>
                  <a:pt x="0" y="22633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373963" y="2263366"/>
            <a:ext cx="5293988" cy="2018923"/>
          </a:xfrm>
          <a:custGeom>
            <a:avLst/>
            <a:gdLst>
              <a:gd name="connsiteX0" fmla="*/ 101752 w 5293988"/>
              <a:gd name="connsiteY0" fmla="*/ 117695 h 2018923"/>
              <a:gd name="connsiteX1" fmla="*/ 119859 w 5293988"/>
              <a:gd name="connsiteY1" fmla="*/ 316872 h 2018923"/>
              <a:gd name="connsiteX2" fmla="*/ 128912 w 5293988"/>
              <a:gd name="connsiteY2" fmla="*/ 479834 h 2018923"/>
              <a:gd name="connsiteX3" fmla="*/ 137966 w 5293988"/>
              <a:gd name="connsiteY3" fmla="*/ 588476 h 2018923"/>
              <a:gd name="connsiteX4" fmla="*/ 128912 w 5293988"/>
              <a:gd name="connsiteY4" fmla="*/ 1122630 h 2018923"/>
              <a:gd name="connsiteX5" fmla="*/ 119859 w 5293988"/>
              <a:gd name="connsiteY5" fmla="*/ 1158844 h 2018923"/>
              <a:gd name="connsiteX6" fmla="*/ 101752 w 5293988"/>
              <a:gd name="connsiteY6" fmla="*/ 1204111 h 2018923"/>
              <a:gd name="connsiteX7" fmla="*/ 83645 w 5293988"/>
              <a:gd name="connsiteY7" fmla="*/ 1339913 h 2018923"/>
              <a:gd name="connsiteX8" fmla="*/ 65538 w 5293988"/>
              <a:gd name="connsiteY8" fmla="*/ 1385181 h 2018923"/>
              <a:gd name="connsiteX9" fmla="*/ 56485 w 5293988"/>
              <a:gd name="connsiteY9" fmla="*/ 1457608 h 2018923"/>
              <a:gd name="connsiteX10" fmla="*/ 29324 w 5293988"/>
              <a:gd name="connsiteY10" fmla="*/ 1539089 h 2018923"/>
              <a:gd name="connsiteX11" fmla="*/ 20271 w 5293988"/>
              <a:gd name="connsiteY11" fmla="*/ 1602464 h 2018923"/>
              <a:gd name="connsiteX12" fmla="*/ 2164 w 5293988"/>
              <a:gd name="connsiteY12" fmla="*/ 1665838 h 2018923"/>
              <a:gd name="connsiteX13" fmla="*/ 11217 w 5293988"/>
              <a:gd name="connsiteY13" fmla="*/ 1819747 h 2018923"/>
              <a:gd name="connsiteX14" fmla="*/ 92698 w 5293988"/>
              <a:gd name="connsiteY14" fmla="*/ 1874068 h 2018923"/>
              <a:gd name="connsiteX15" fmla="*/ 337142 w 5293988"/>
              <a:gd name="connsiteY15" fmla="*/ 1901228 h 2018923"/>
              <a:gd name="connsiteX16" fmla="*/ 572532 w 5293988"/>
              <a:gd name="connsiteY16" fmla="*/ 1937442 h 2018923"/>
              <a:gd name="connsiteX17" fmla="*/ 654013 w 5293988"/>
              <a:gd name="connsiteY17" fmla="*/ 1946495 h 2018923"/>
              <a:gd name="connsiteX18" fmla="*/ 798869 w 5293988"/>
              <a:gd name="connsiteY18" fmla="*/ 1973656 h 2018923"/>
              <a:gd name="connsiteX19" fmla="*/ 898457 w 5293988"/>
              <a:gd name="connsiteY19" fmla="*/ 2000816 h 2018923"/>
              <a:gd name="connsiteX20" fmla="*/ 1016152 w 5293988"/>
              <a:gd name="connsiteY20" fmla="*/ 2009870 h 2018923"/>
              <a:gd name="connsiteX21" fmla="*/ 1106687 w 5293988"/>
              <a:gd name="connsiteY21" fmla="*/ 2018923 h 2018923"/>
              <a:gd name="connsiteX22" fmla="*/ 1450718 w 5293988"/>
              <a:gd name="connsiteY22" fmla="*/ 2000816 h 2018923"/>
              <a:gd name="connsiteX23" fmla="*/ 1532199 w 5293988"/>
              <a:gd name="connsiteY23" fmla="*/ 1991763 h 2018923"/>
              <a:gd name="connsiteX24" fmla="*/ 1740429 w 5293988"/>
              <a:gd name="connsiteY24" fmla="*/ 1946495 h 2018923"/>
              <a:gd name="connsiteX25" fmla="*/ 1885285 w 5293988"/>
              <a:gd name="connsiteY25" fmla="*/ 1937442 h 2018923"/>
              <a:gd name="connsiteX26" fmla="*/ 1975819 w 5293988"/>
              <a:gd name="connsiteY26" fmla="*/ 1919335 h 2018923"/>
              <a:gd name="connsiteX27" fmla="*/ 2057300 w 5293988"/>
              <a:gd name="connsiteY27" fmla="*/ 1901228 h 2018923"/>
              <a:gd name="connsiteX28" fmla="*/ 2328904 w 5293988"/>
              <a:gd name="connsiteY28" fmla="*/ 1892175 h 2018923"/>
              <a:gd name="connsiteX29" fmla="*/ 2410386 w 5293988"/>
              <a:gd name="connsiteY29" fmla="*/ 1874068 h 2018923"/>
              <a:gd name="connsiteX30" fmla="*/ 2700096 w 5293988"/>
              <a:gd name="connsiteY30" fmla="*/ 1846907 h 2018923"/>
              <a:gd name="connsiteX31" fmla="*/ 2872112 w 5293988"/>
              <a:gd name="connsiteY31" fmla="*/ 1837854 h 2018923"/>
              <a:gd name="connsiteX32" fmla="*/ 4212025 w 5293988"/>
              <a:gd name="connsiteY32" fmla="*/ 1846907 h 2018923"/>
              <a:gd name="connsiteX33" fmla="*/ 4537950 w 5293988"/>
              <a:gd name="connsiteY33" fmla="*/ 1874068 h 2018923"/>
              <a:gd name="connsiteX34" fmla="*/ 4872928 w 5293988"/>
              <a:gd name="connsiteY34" fmla="*/ 1865014 h 2018923"/>
              <a:gd name="connsiteX35" fmla="*/ 5198853 w 5293988"/>
              <a:gd name="connsiteY35" fmla="*/ 1837854 h 2018923"/>
              <a:gd name="connsiteX36" fmla="*/ 5135479 w 5293988"/>
              <a:gd name="connsiteY36" fmla="*/ 1819747 h 2018923"/>
              <a:gd name="connsiteX37" fmla="*/ 5044944 w 5293988"/>
              <a:gd name="connsiteY37" fmla="*/ 1810693 h 2018923"/>
              <a:gd name="connsiteX38" fmla="*/ 4981570 w 5293988"/>
              <a:gd name="connsiteY38" fmla="*/ 1783533 h 2018923"/>
              <a:gd name="connsiteX39" fmla="*/ 4909142 w 5293988"/>
              <a:gd name="connsiteY39" fmla="*/ 1756373 h 2018923"/>
              <a:gd name="connsiteX40" fmla="*/ 4818607 w 5293988"/>
              <a:gd name="connsiteY40" fmla="*/ 1711105 h 2018923"/>
              <a:gd name="connsiteX41" fmla="*/ 4737126 w 5293988"/>
              <a:gd name="connsiteY41" fmla="*/ 1683945 h 2018923"/>
              <a:gd name="connsiteX42" fmla="*/ 4691859 w 5293988"/>
              <a:gd name="connsiteY42" fmla="*/ 1665838 h 2018923"/>
              <a:gd name="connsiteX43" fmla="*/ 4619431 w 5293988"/>
              <a:gd name="connsiteY43" fmla="*/ 1647731 h 2018923"/>
              <a:gd name="connsiteX44" fmla="*/ 4583217 w 5293988"/>
              <a:gd name="connsiteY44" fmla="*/ 1629624 h 2018923"/>
              <a:gd name="connsiteX45" fmla="*/ 4547003 w 5293988"/>
              <a:gd name="connsiteY45" fmla="*/ 1602464 h 2018923"/>
              <a:gd name="connsiteX46" fmla="*/ 4519843 w 5293988"/>
              <a:gd name="connsiteY46" fmla="*/ 1593410 h 2018923"/>
              <a:gd name="connsiteX47" fmla="*/ 4456469 w 5293988"/>
              <a:gd name="connsiteY47" fmla="*/ 1566250 h 2018923"/>
              <a:gd name="connsiteX48" fmla="*/ 4356881 w 5293988"/>
              <a:gd name="connsiteY48" fmla="*/ 1557196 h 2018923"/>
              <a:gd name="connsiteX49" fmla="*/ 4275399 w 5293988"/>
              <a:gd name="connsiteY49" fmla="*/ 1539089 h 2018923"/>
              <a:gd name="connsiteX50" fmla="*/ 4239186 w 5293988"/>
              <a:gd name="connsiteY50" fmla="*/ 1520983 h 2018923"/>
              <a:gd name="connsiteX51" fmla="*/ 4193918 w 5293988"/>
              <a:gd name="connsiteY51" fmla="*/ 1511929 h 2018923"/>
              <a:gd name="connsiteX52" fmla="*/ 4166758 w 5293988"/>
              <a:gd name="connsiteY52" fmla="*/ 1502876 h 2018923"/>
              <a:gd name="connsiteX53" fmla="*/ 4112437 w 5293988"/>
              <a:gd name="connsiteY53" fmla="*/ 1466662 h 2018923"/>
              <a:gd name="connsiteX54" fmla="*/ 4085277 w 5293988"/>
              <a:gd name="connsiteY54" fmla="*/ 1457608 h 2018923"/>
              <a:gd name="connsiteX55" fmla="*/ 4058116 w 5293988"/>
              <a:gd name="connsiteY55" fmla="*/ 1439501 h 2018923"/>
              <a:gd name="connsiteX56" fmla="*/ 3994742 w 5293988"/>
              <a:gd name="connsiteY56" fmla="*/ 1412341 h 2018923"/>
              <a:gd name="connsiteX57" fmla="*/ 3967582 w 5293988"/>
              <a:gd name="connsiteY57" fmla="*/ 1394234 h 2018923"/>
              <a:gd name="connsiteX58" fmla="*/ 3940421 w 5293988"/>
              <a:gd name="connsiteY58" fmla="*/ 1385181 h 2018923"/>
              <a:gd name="connsiteX59" fmla="*/ 3886100 w 5293988"/>
              <a:gd name="connsiteY59" fmla="*/ 1348967 h 2018923"/>
              <a:gd name="connsiteX60" fmla="*/ 3831780 w 5293988"/>
              <a:gd name="connsiteY60" fmla="*/ 1312753 h 2018923"/>
              <a:gd name="connsiteX61" fmla="*/ 3804619 w 5293988"/>
              <a:gd name="connsiteY61" fmla="*/ 1294646 h 2018923"/>
              <a:gd name="connsiteX62" fmla="*/ 3741245 w 5293988"/>
              <a:gd name="connsiteY62" fmla="*/ 1276539 h 2018923"/>
              <a:gd name="connsiteX63" fmla="*/ 3677871 w 5293988"/>
              <a:gd name="connsiteY63" fmla="*/ 1249379 h 2018923"/>
              <a:gd name="connsiteX64" fmla="*/ 3587336 w 5293988"/>
              <a:gd name="connsiteY64" fmla="*/ 1222218 h 2018923"/>
              <a:gd name="connsiteX65" fmla="*/ 3551122 w 5293988"/>
              <a:gd name="connsiteY65" fmla="*/ 1213165 h 2018923"/>
              <a:gd name="connsiteX66" fmla="*/ 3487748 w 5293988"/>
              <a:gd name="connsiteY66" fmla="*/ 1195058 h 2018923"/>
              <a:gd name="connsiteX67" fmla="*/ 3406267 w 5293988"/>
              <a:gd name="connsiteY67" fmla="*/ 1186004 h 2018923"/>
              <a:gd name="connsiteX68" fmla="*/ 3351946 w 5293988"/>
              <a:gd name="connsiteY68" fmla="*/ 1167897 h 2018923"/>
              <a:gd name="connsiteX69" fmla="*/ 3324786 w 5293988"/>
              <a:gd name="connsiteY69" fmla="*/ 1149790 h 2018923"/>
              <a:gd name="connsiteX70" fmla="*/ 3261411 w 5293988"/>
              <a:gd name="connsiteY70" fmla="*/ 1131684 h 2018923"/>
              <a:gd name="connsiteX71" fmla="*/ 3207090 w 5293988"/>
              <a:gd name="connsiteY71" fmla="*/ 1113577 h 2018923"/>
              <a:gd name="connsiteX72" fmla="*/ 3152770 w 5293988"/>
              <a:gd name="connsiteY72" fmla="*/ 1086416 h 2018923"/>
              <a:gd name="connsiteX73" fmla="*/ 3098449 w 5293988"/>
              <a:gd name="connsiteY73" fmla="*/ 1050202 h 2018923"/>
              <a:gd name="connsiteX74" fmla="*/ 3071288 w 5293988"/>
              <a:gd name="connsiteY74" fmla="*/ 1032095 h 2018923"/>
              <a:gd name="connsiteX75" fmla="*/ 3035075 w 5293988"/>
              <a:gd name="connsiteY75" fmla="*/ 1013988 h 2018923"/>
              <a:gd name="connsiteX76" fmla="*/ 2971700 w 5293988"/>
              <a:gd name="connsiteY76" fmla="*/ 959668 h 2018923"/>
              <a:gd name="connsiteX77" fmla="*/ 2917380 w 5293988"/>
              <a:gd name="connsiteY77" fmla="*/ 932507 h 2018923"/>
              <a:gd name="connsiteX78" fmla="*/ 2890219 w 5293988"/>
              <a:gd name="connsiteY78" fmla="*/ 914400 h 2018923"/>
              <a:gd name="connsiteX79" fmla="*/ 2808738 w 5293988"/>
              <a:gd name="connsiteY79" fmla="*/ 896293 h 2018923"/>
              <a:gd name="connsiteX80" fmla="*/ 2754417 w 5293988"/>
              <a:gd name="connsiteY80" fmla="*/ 878186 h 2018923"/>
              <a:gd name="connsiteX81" fmla="*/ 2709150 w 5293988"/>
              <a:gd name="connsiteY81" fmla="*/ 869133 h 2018923"/>
              <a:gd name="connsiteX82" fmla="*/ 2672936 w 5293988"/>
              <a:gd name="connsiteY82" fmla="*/ 860080 h 2018923"/>
              <a:gd name="connsiteX83" fmla="*/ 2645776 w 5293988"/>
              <a:gd name="connsiteY83" fmla="*/ 851026 h 2018923"/>
              <a:gd name="connsiteX84" fmla="*/ 2564294 w 5293988"/>
              <a:gd name="connsiteY84" fmla="*/ 841973 h 2018923"/>
              <a:gd name="connsiteX85" fmla="*/ 2528081 w 5293988"/>
              <a:gd name="connsiteY85" fmla="*/ 832919 h 2018923"/>
              <a:gd name="connsiteX86" fmla="*/ 2464706 w 5293988"/>
              <a:gd name="connsiteY86" fmla="*/ 805759 h 2018923"/>
              <a:gd name="connsiteX87" fmla="*/ 2337958 w 5293988"/>
              <a:gd name="connsiteY87" fmla="*/ 778598 h 2018923"/>
              <a:gd name="connsiteX88" fmla="*/ 2265530 w 5293988"/>
              <a:gd name="connsiteY88" fmla="*/ 760491 h 2018923"/>
              <a:gd name="connsiteX89" fmla="*/ 2211209 w 5293988"/>
              <a:gd name="connsiteY89" fmla="*/ 742384 h 2018923"/>
              <a:gd name="connsiteX90" fmla="*/ 2147835 w 5293988"/>
              <a:gd name="connsiteY90" fmla="*/ 715224 h 2018923"/>
              <a:gd name="connsiteX91" fmla="*/ 2057300 w 5293988"/>
              <a:gd name="connsiteY91" fmla="*/ 706171 h 2018923"/>
              <a:gd name="connsiteX92" fmla="*/ 1975819 w 5293988"/>
              <a:gd name="connsiteY92" fmla="*/ 679010 h 2018923"/>
              <a:gd name="connsiteX93" fmla="*/ 1948659 w 5293988"/>
              <a:gd name="connsiteY93" fmla="*/ 669957 h 2018923"/>
              <a:gd name="connsiteX94" fmla="*/ 1885285 w 5293988"/>
              <a:gd name="connsiteY94" fmla="*/ 642796 h 2018923"/>
              <a:gd name="connsiteX95" fmla="*/ 1776643 w 5293988"/>
              <a:gd name="connsiteY95" fmla="*/ 615636 h 2018923"/>
              <a:gd name="connsiteX96" fmla="*/ 1749483 w 5293988"/>
              <a:gd name="connsiteY96" fmla="*/ 606583 h 2018923"/>
              <a:gd name="connsiteX97" fmla="*/ 1631787 w 5293988"/>
              <a:gd name="connsiteY97" fmla="*/ 579422 h 2018923"/>
              <a:gd name="connsiteX98" fmla="*/ 1541253 w 5293988"/>
              <a:gd name="connsiteY98" fmla="*/ 543208 h 2018923"/>
              <a:gd name="connsiteX99" fmla="*/ 1477879 w 5293988"/>
              <a:gd name="connsiteY99" fmla="*/ 525101 h 2018923"/>
              <a:gd name="connsiteX100" fmla="*/ 1450718 w 5293988"/>
              <a:gd name="connsiteY100" fmla="*/ 506994 h 2018923"/>
              <a:gd name="connsiteX101" fmla="*/ 1423558 w 5293988"/>
              <a:gd name="connsiteY101" fmla="*/ 497941 h 2018923"/>
              <a:gd name="connsiteX102" fmla="*/ 1351130 w 5293988"/>
              <a:gd name="connsiteY102" fmla="*/ 479834 h 2018923"/>
              <a:gd name="connsiteX103" fmla="*/ 1287756 w 5293988"/>
              <a:gd name="connsiteY103" fmla="*/ 434567 h 2018923"/>
              <a:gd name="connsiteX104" fmla="*/ 1188168 w 5293988"/>
              <a:gd name="connsiteY104" fmla="*/ 398353 h 2018923"/>
              <a:gd name="connsiteX105" fmla="*/ 1142900 w 5293988"/>
              <a:gd name="connsiteY105" fmla="*/ 380246 h 2018923"/>
              <a:gd name="connsiteX106" fmla="*/ 1115740 w 5293988"/>
              <a:gd name="connsiteY106" fmla="*/ 362139 h 2018923"/>
              <a:gd name="connsiteX107" fmla="*/ 1088580 w 5293988"/>
              <a:gd name="connsiteY107" fmla="*/ 353085 h 2018923"/>
              <a:gd name="connsiteX108" fmla="*/ 1061419 w 5293988"/>
              <a:gd name="connsiteY108" fmla="*/ 334979 h 2018923"/>
              <a:gd name="connsiteX109" fmla="*/ 998045 w 5293988"/>
              <a:gd name="connsiteY109" fmla="*/ 316872 h 2018923"/>
              <a:gd name="connsiteX110" fmla="*/ 925617 w 5293988"/>
              <a:gd name="connsiteY110" fmla="*/ 289711 h 2018923"/>
              <a:gd name="connsiteX111" fmla="*/ 862243 w 5293988"/>
              <a:gd name="connsiteY111" fmla="*/ 262551 h 2018923"/>
              <a:gd name="connsiteX112" fmla="*/ 789815 w 5293988"/>
              <a:gd name="connsiteY112" fmla="*/ 244444 h 2018923"/>
              <a:gd name="connsiteX113" fmla="*/ 708334 w 5293988"/>
              <a:gd name="connsiteY113" fmla="*/ 190123 h 2018923"/>
              <a:gd name="connsiteX114" fmla="*/ 681174 w 5293988"/>
              <a:gd name="connsiteY114" fmla="*/ 172016 h 2018923"/>
              <a:gd name="connsiteX115" fmla="*/ 654013 w 5293988"/>
              <a:gd name="connsiteY115" fmla="*/ 162963 h 2018923"/>
              <a:gd name="connsiteX116" fmla="*/ 626853 w 5293988"/>
              <a:gd name="connsiteY116" fmla="*/ 144856 h 2018923"/>
              <a:gd name="connsiteX117" fmla="*/ 572532 w 5293988"/>
              <a:gd name="connsiteY117" fmla="*/ 126749 h 2018923"/>
              <a:gd name="connsiteX118" fmla="*/ 491051 w 5293988"/>
              <a:gd name="connsiteY118" fmla="*/ 81482 h 2018923"/>
              <a:gd name="connsiteX119" fmla="*/ 382409 w 5293988"/>
              <a:gd name="connsiteY119" fmla="*/ 54321 h 2018923"/>
              <a:gd name="connsiteX120" fmla="*/ 355249 w 5293988"/>
              <a:gd name="connsiteY120" fmla="*/ 36214 h 2018923"/>
              <a:gd name="connsiteX121" fmla="*/ 300928 w 5293988"/>
              <a:gd name="connsiteY121" fmla="*/ 18107 h 2018923"/>
              <a:gd name="connsiteX122" fmla="*/ 237554 w 5293988"/>
              <a:gd name="connsiteY122" fmla="*/ 0 h 2018923"/>
              <a:gd name="connsiteX123" fmla="*/ 183233 w 5293988"/>
              <a:gd name="connsiteY123" fmla="*/ 27161 h 2018923"/>
              <a:gd name="connsiteX124" fmla="*/ 165126 w 5293988"/>
              <a:gd name="connsiteY124" fmla="*/ 54321 h 2018923"/>
              <a:gd name="connsiteX125" fmla="*/ 101752 w 5293988"/>
              <a:gd name="connsiteY125" fmla="*/ 90535 h 2018923"/>
              <a:gd name="connsiteX126" fmla="*/ 101752 w 5293988"/>
              <a:gd name="connsiteY126" fmla="*/ 117695 h 2018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5293988" h="2018923">
                <a:moveTo>
                  <a:pt x="101752" y="117695"/>
                </a:moveTo>
                <a:cubicBezTo>
                  <a:pt x="107788" y="184087"/>
                  <a:pt x="114873" y="250393"/>
                  <a:pt x="119859" y="316872"/>
                </a:cubicBezTo>
                <a:cubicBezTo>
                  <a:pt x="123928" y="371124"/>
                  <a:pt x="125293" y="425550"/>
                  <a:pt x="128912" y="479834"/>
                </a:cubicBezTo>
                <a:cubicBezTo>
                  <a:pt x="131329" y="516093"/>
                  <a:pt x="134948" y="552262"/>
                  <a:pt x="137966" y="588476"/>
                </a:cubicBezTo>
                <a:cubicBezTo>
                  <a:pt x="134948" y="766527"/>
                  <a:pt x="134562" y="944643"/>
                  <a:pt x="128912" y="1122630"/>
                </a:cubicBezTo>
                <a:cubicBezTo>
                  <a:pt x="128517" y="1135067"/>
                  <a:pt x="123794" y="1147040"/>
                  <a:pt x="119859" y="1158844"/>
                </a:cubicBezTo>
                <a:cubicBezTo>
                  <a:pt x="114720" y="1174261"/>
                  <a:pt x="107788" y="1189022"/>
                  <a:pt x="101752" y="1204111"/>
                </a:cubicBezTo>
                <a:cubicBezTo>
                  <a:pt x="98560" y="1236033"/>
                  <a:pt x="94895" y="1302413"/>
                  <a:pt x="83645" y="1339913"/>
                </a:cubicBezTo>
                <a:cubicBezTo>
                  <a:pt x="78975" y="1355479"/>
                  <a:pt x="71574" y="1370092"/>
                  <a:pt x="65538" y="1385181"/>
                </a:cubicBezTo>
                <a:cubicBezTo>
                  <a:pt x="62520" y="1409323"/>
                  <a:pt x="62058" y="1433925"/>
                  <a:pt x="56485" y="1457608"/>
                </a:cubicBezTo>
                <a:cubicBezTo>
                  <a:pt x="49928" y="1485477"/>
                  <a:pt x="29324" y="1539089"/>
                  <a:pt x="29324" y="1539089"/>
                </a:cubicBezTo>
                <a:cubicBezTo>
                  <a:pt x="26306" y="1560214"/>
                  <a:pt x="24088" y="1581469"/>
                  <a:pt x="20271" y="1602464"/>
                </a:cubicBezTo>
                <a:cubicBezTo>
                  <a:pt x="15725" y="1627468"/>
                  <a:pt x="9919" y="1642572"/>
                  <a:pt x="2164" y="1665838"/>
                </a:cubicBezTo>
                <a:cubicBezTo>
                  <a:pt x="5182" y="1717141"/>
                  <a:pt x="-9274" y="1772617"/>
                  <a:pt x="11217" y="1819747"/>
                </a:cubicBezTo>
                <a:cubicBezTo>
                  <a:pt x="24232" y="1849683"/>
                  <a:pt x="61867" y="1863344"/>
                  <a:pt x="92698" y="1874068"/>
                </a:cubicBezTo>
                <a:cubicBezTo>
                  <a:pt x="133029" y="1888096"/>
                  <a:pt x="292479" y="1897793"/>
                  <a:pt x="337142" y="1901228"/>
                </a:cubicBezTo>
                <a:cubicBezTo>
                  <a:pt x="439771" y="1918333"/>
                  <a:pt x="465366" y="1923464"/>
                  <a:pt x="572532" y="1937442"/>
                </a:cubicBezTo>
                <a:cubicBezTo>
                  <a:pt x="599630" y="1940976"/>
                  <a:pt x="626853" y="1943477"/>
                  <a:pt x="654013" y="1946495"/>
                </a:cubicBezTo>
                <a:cubicBezTo>
                  <a:pt x="829802" y="1996721"/>
                  <a:pt x="588406" y="1931562"/>
                  <a:pt x="798869" y="1973656"/>
                </a:cubicBezTo>
                <a:cubicBezTo>
                  <a:pt x="891817" y="1992246"/>
                  <a:pt x="815100" y="1991554"/>
                  <a:pt x="898457" y="2000816"/>
                </a:cubicBezTo>
                <a:cubicBezTo>
                  <a:pt x="937564" y="2005161"/>
                  <a:pt x="976952" y="2006461"/>
                  <a:pt x="1016152" y="2009870"/>
                </a:cubicBezTo>
                <a:cubicBezTo>
                  <a:pt x="1046367" y="2012497"/>
                  <a:pt x="1076509" y="2015905"/>
                  <a:pt x="1106687" y="2018923"/>
                </a:cubicBezTo>
                <a:lnTo>
                  <a:pt x="1450718" y="2000816"/>
                </a:lnTo>
                <a:cubicBezTo>
                  <a:pt x="1477990" y="1999075"/>
                  <a:pt x="1505354" y="1996876"/>
                  <a:pt x="1532199" y="1991763"/>
                </a:cubicBezTo>
                <a:cubicBezTo>
                  <a:pt x="1645248" y="1970230"/>
                  <a:pt x="1629717" y="1958796"/>
                  <a:pt x="1740429" y="1946495"/>
                </a:cubicBezTo>
                <a:cubicBezTo>
                  <a:pt x="1788513" y="1941152"/>
                  <a:pt x="1837000" y="1940460"/>
                  <a:pt x="1885285" y="1937442"/>
                </a:cubicBezTo>
                <a:lnTo>
                  <a:pt x="1975819" y="1919335"/>
                </a:lnTo>
                <a:cubicBezTo>
                  <a:pt x="2003045" y="1913603"/>
                  <a:pt x="2029559" y="1903362"/>
                  <a:pt x="2057300" y="1901228"/>
                </a:cubicBezTo>
                <a:cubicBezTo>
                  <a:pt x="2147618" y="1894281"/>
                  <a:pt x="2238369" y="1895193"/>
                  <a:pt x="2328904" y="1892175"/>
                </a:cubicBezTo>
                <a:cubicBezTo>
                  <a:pt x="2356065" y="1886139"/>
                  <a:pt x="2383039" y="1879196"/>
                  <a:pt x="2410386" y="1874068"/>
                </a:cubicBezTo>
                <a:cubicBezTo>
                  <a:pt x="2490034" y="1859134"/>
                  <a:pt x="2660516" y="1849606"/>
                  <a:pt x="2700096" y="1846907"/>
                </a:cubicBezTo>
                <a:cubicBezTo>
                  <a:pt x="2757381" y="1843001"/>
                  <a:pt x="2814773" y="1840872"/>
                  <a:pt x="2872112" y="1837854"/>
                </a:cubicBezTo>
                <a:lnTo>
                  <a:pt x="4212025" y="1846907"/>
                </a:lnTo>
                <a:cubicBezTo>
                  <a:pt x="4250530" y="1847575"/>
                  <a:pt x="4460342" y="1867012"/>
                  <a:pt x="4537950" y="1874068"/>
                </a:cubicBezTo>
                <a:lnTo>
                  <a:pt x="4872928" y="1865014"/>
                </a:lnTo>
                <a:cubicBezTo>
                  <a:pt x="5304059" y="1848846"/>
                  <a:pt x="5387458" y="1864796"/>
                  <a:pt x="5198853" y="1837854"/>
                </a:cubicBezTo>
                <a:cubicBezTo>
                  <a:pt x="5177728" y="1831818"/>
                  <a:pt x="5157115" y="1823565"/>
                  <a:pt x="5135479" y="1819747"/>
                </a:cubicBezTo>
                <a:cubicBezTo>
                  <a:pt x="5105612" y="1814476"/>
                  <a:pt x="5074467" y="1817640"/>
                  <a:pt x="5044944" y="1810693"/>
                </a:cubicBezTo>
                <a:cubicBezTo>
                  <a:pt x="5022572" y="1805429"/>
                  <a:pt x="5002909" y="1792069"/>
                  <a:pt x="4981570" y="1783533"/>
                </a:cubicBezTo>
                <a:cubicBezTo>
                  <a:pt x="4957630" y="1773957"/>
                  <a:pt x="4932704" y="1766845"/>
                  <a:pt x="4909142" y="1756373"/>
                </a:cubicBezTo>
                <a:cubicBezTo>
                  <a:pt x="4878310" y="1742670"/>
                  <a:pt x="4849703" y="1724198"/>
                  <a:pt x="4818607" y="1711105"/>
                </a:cubicBezTo>
                <a:cubicBezTo>
                  <a:pt x="4792221" y="1699995"/>
                  <a:pt x="4764088" y="1693574"/>
                  <a:pt x="4737126" y="1683945"/>
                </a:cubicBezTo>
                <a:cubicBezTo>
                  <a:pt x="4721821" y="1678479"/>
                  <a:pt x="4707392" y="1670617"/>
                  <a:pt x="4691859" y="1665838"/>
                </a:cubicBezTo>
                <a:cubicBezTo>
                  <a:pt x="4668074" y="1658519"/>
                  <a:pt x="4619431" y="1647731"/>
                  <a:pt x="4619431" y="1647731"/>
                </a:cubicBezTo>
                <a:cubicBezTo>
                  <a:pt x="4607360" y="1641695"/>
                  <a:pt x="4594662" y="1636777"/>
                  <a:pt x="4583217" y="1629624"/>
                </a:cubicBezTo>
                <a:cubicBezTo>
                  <a:pt x="4570421" y="1621627"/>
                  <a:pt x="4560104" y="1609950"/>
                  <a:pt x="4547003" y="1602464"/>
                </a:cubicBezTo>
                <a:cubicBezTo>
                  <a:pt x="4538717" y="1597729"/>
                  <a:pt x="4528614" y="1597169"/>
                  <a:pt x="4519843" y="1593410"/>
                </a:cubicBezTo>
                <a:cubicBezTo>
                  <a:pt x="4501583" y="1585584"/>
                  <a:pt x="4477702" y="1569283"/>
                  <a:pt x="4456469" y="1566250"/>
                </a:cubicBezTo>
                <a:cubicBezTo>
                  <a:pt x="4423471" y="1561536"/>
                  <a:pt x="4390077" y="1560214"/>
                  <a:pt x="4356881" y="1557196"/>
                </a:cubicBezTo>
                <a:cubicBezTo>
                  <a:pt x="4344580" y="1554736"/>
                  <a:pt x="4290018" y="1544571"/>
                  <a:pt x="4275399" y="1539089"/>
                </a:cubicBezTo>
                <a:cubicBezTo>
                  <a:pt x="4262763" y="1534350"/>
                  <a:pt x="4251989" y="1525251"/>
                  <a:pt x="4239186" y="1520983"/>
                </a:cubicBezTo>
                <a:cubicBezTo>
                  <a:pt x="4224587" y="1516117"/>
                  <a:pt x="4208847" y="1515661"/>
                  <a:pt x="4193918" y="1511929"/>
                </a:cubicBezTo>
                <a:cubicBezTo>
                  <a:pt x="4184660" y="1509614"/>
                  <a:pt x="4175811" y="1505894"/>
                  <a:pt x="4166758" y="1502876"/>
                </a:cubicBezTo>
                <a:cubicBezTo>
                  <a:pt x="4148651" y="1490805"/>
                  <a:pt x="4133082" y="1473544"/>
                  <a:pt x="4112437" y="1466662"/>
                </a:cubicBezTo>
                <a:cubicBezTo>
                  <a:pt x="4103384" y="1463644"/>
                  <a:pt x="4093813" y="1461876"/>
                  <a:pt x="4085277" y="1457608"/>
                </a:cubicBezTo>
                <a:cubicBezTo>
                  <a:pt x="4075545" y="1452742"/>
                  <a:pt x="4067563" y="1444900"/>
                  <a:pt x="4058116" y="1439501"/>
                </a:cubicBezTo>
                <a:cubicBezTo>
                  <a:pt x="4026790" y="1421601"/>
                  <a:pt x="4025214" y="1422498"/>
                  <a:pt x="3994742" y="1412341"/>
                </a:cubicBezTo>
                <a:cubicBezTo>
                  <a:pt x="3985689" y="1406305"/>
                  <a:pt x="3977314" y="1399100"/>
                  <a:pt x="3967582" y="1394234"/>
                </a:cubicBezTo>
                <a:cubicBezTo>
                  <a:pt x="3959046" y="1389966"/>
                  <a:pt x="3948763" y="1389816"/>
                  <a:pt x="3940421" y="1385181"/>
                </a:cubicBezTo>
                <a:cubicBezTo>
                  <a:pt x="3921398" y="1374613"/>
                  <a:pt x="3904207" y="1361038"/>
                  <a:pt x="3886100" y="1348967"/>
                </a:cubicBezTo>
                <a:lnTo>
                  <a:pt x="3831780" y="1312753"/>
                </a:lnTo>
                <a:cubicBezTo>
                  <a:pt x="3822726" y="1306717"/>
                  <a:pt x="3814942" y="1298087"/>
                  <a:pt x="3804619" y="1294646"/>
                </a:cubicBezTo>
                <a:cubicBezTo>
                  <a:pt x="3765655" y="1281657"/>
                  <a:pt x="3786717" y="1287906"/>
                  <a:pt x="3741245" y="1276539"/>
                </a:cubicBezTo>
                <a:cubicBezTo>
                  <a:pt x="3686204" y="1239844"/>
                  <a:pt x="3744685" y="1274434"/>
                  <a:pt x="3677871" y="1249379"/>
                </a:cubicBezTo>
                <a:cubicBezTo>
                  <a:pt x="3578171" y="1211992"/>
                  <a:pt x="3718988" y="1248548"/>
                  <a:pt x="3587336" y="1222218"/>
                </a:cubicBezTo>
                <a:cubicBezTo>
                  <a:pt x="3575135" y="1219778"/>
                  <a:pt x="3563086" y="1216583"/>
                  <a:pt x="3551122" y="1213165"/>
                </a:cubicBezTo>
                <a:cubicBezTo>
                  <a:pt x="3523507" y="1205275"/>
                  <a:pt x="3518423" y="1199777"/>
                  <a:pt x="3487748" y="1195058"/>
                </a:cubicBezTo>
                <a:cubicBezTo>
                  <a:pt x="3460738" y="1190903"/>
                  <a:pt x="3433427" y="1189022"/>
                  <a:pt x="3406267" y="1186004"/>
                </a:cubicBezTo>
                <a:cubicBezTo>
                  <a:pt x="3388160" y="1179968"/>
                  <a:pt x="3367827" y="1178484"/>
                  <a:pt x="3351946" y="1167897"/>
                </a:cubicBezTo>
                <a:cubicBezTo>
                  <a:pt x="3342893" y="1161861"/>
                  <a:pt x="3334518" y="1154656"/>
                  <a:pt x="3324786" y="1149790"/>
                </a:cubicBezTo>
                <a:cubicBezTo>
                  <a:pt x="3309575" y="1142184"/>
                  <a:pt x="3275912" y="1136034"/>
                  <a:pt x="3261411" y="1131684"/>
                </a:cubicBezTo>
                <a:cubicBezTo>
                  <a:pt x="3243129" y="1126200"/>
                  <a:pt x="3207090" y="1113577"/>
                  <a:pt x="3207090" y="1113577"/>
                </a:cubicBezTo>
                <a:cubicBezTo>
                  <a:pt x="3086525" y="1033199"/>
                  <a:pt x="3265210" y="1148884"/>
                  <a:pt x="3152770" y="1086416"/>
                </a:cubicBezTo>
                <a:cubicBezTo>
                  <a:pt x="3133747" y="1075847"/>
                  <a:pt x="3116556" y="1062273"/>
                  <a:pt x="3098449" y="1050202"/>
                </a:cubicBezTo>
                <a:cubicBezTo>
                  <a:pt x="3089395" y="1044166"/>
                  <a:pt x="3081020" y="1036961"/>
                  <a:pt x="3071288" y="1032095"/>
                </a:cubicBezTo>
                <a:cubicBezTo>
                  <a:pt x="3059217" y="1026059"/>
                  <a:pt x="3046519" y="1021141"/>
                  <a:pt x="3035075" y="1013988"/>
                </a:cubicBezTo>
                <a:cubicBezTo>
                  <a:pt x="2980827" y="980083"/>
                  <a:pt x="3016142" y="996702"/>
                  <a:pt x="2971700" y="959668"/>
                </a:cubicBezTo>
                <a:cubicBezTo>
                  <a:pt x="2932781" y="927236"/>
                  <a:pt x="2958211" y="952923"/>
                  <a:pt x="2917380" y="932507"/>
                </a:cubicBezTo>
                <a:cubicBezTo>
                  <a:pt x="2907648" y="927641"/>
                  <a:pt x="2899951" y="919266"/>
                  <a:pt x="2890219" y="914400"/>
                </a:cubicBezTo>
                <a:cubicBezTo>
                  <a:pt x="2864319" y="901450"/>
                  <a:pt x="2836550" y="903246"/>
                  <a:pt x="2808738" y="896293"/>
                </a:cubicBezTo>
                <a:cubicBezTo>
                  <a:pt x="2790221" y="891664"/>
                  <a:pt x="2772831" y="883208"/>
                  <a:pt x="2754417" y="878186"/>
                </a:cubicBezTo>
                <a:cubicBezTo>
                  <a:pt x="2739571" y="874137"/>
                  <a:pt x="2724171" y="872471"/>
                  <a:pt x="2709150" y="869133"/>
                </a:cubicBezTo>
                <a:cubicBezTo>
                  <a:pt x="2697003" y="866434"/>
                  <a:pt x="2684900" y="863498"/>
                  <a:pt x="2672936" y="860080"/>
                </a:cubicBezTo>
                <a:cubicBezTo>
                  <a:pt x="2663760" y="857458"/>
                  <a:pt x="2655189" y="852595"/>
                  <a:pt x="2645776" y="851026"/>
                </a:cubicBezTo>
                <a:cubicBezTo>
                  <a:pt x="2618820" y="846533"/>
                  <a:pt x="2591455" y="844991"/>
                  <a:pt x="2564294" y="841973"/>
                </a:cubicBezTo>
                <a:cubicBezTo>
                  <a:pt x="2552223" y="838955"/>
                  <a:pt x="2539731" y="837288"/>
                  <a:pt x="2528081" y="832919"/>
                </a:cubicBezTo>
                <a:cubicBezTo>
                  <a:pt x="2450822" y="803946"/>
                  <a:pt x="2527659" y="823745"/>
                  <a:pt x="2464706" y="805759"/>
                </a:cubicBezTo>
                <a:cubicBezTo>
                  <a:pt x="2406528" y="789137"/>
                  <a:pt x="2421172" y="799402"/>
                  <a:pt x="2337958" y="778598"/>
                </a:cubicBezTo>
                <a:cubicBezTo>
                  <a:pt x="2313815" y="772562"/>
                  <a:pt x="2289139" y="768361"/>
                  <a:pt x="2265530" y="760491"/>
                </a:cubicBezTo>
                <a:cubicBezTo>
                  <a:pt x="2247423" y="754455"/>
                  <a:pt x="2228281" y="750919"/>
                  <a:pt x="2211209" y="742384"/>
                </a:cubicBezTo>
                <a:cubicBezTo>
                  <a:pt x="2195771" y="734665"/>
                  <a:pt x="2167072" y="718184"/>
                  <a:pt x="2147835" y="715224"/>
                </a:cubicBezTo>
                <a:cubicBezTo>
                  <a:pt x="2117859" y="710612"/>
                  <a:pt x="2087478" y="709189"/>
                  <a:pt x="2057300" y="706171"/>
                </a:cubicBezTo>
                <a:lnTo>
                  <a:pt x="1975819" y="679010"/>
                </a:lnTo>
                <a:lnTo>
                  <a:pt x="1948659" y="669957"/>
                </a:lnTo>
                <a:cubicBezTo>
                  <a:pt x="1905569" y="641231"/>
                  <a:pt x="1938431" y="658740"/>
                  <a:pt x="1885285" y="642796"/>
                </a:cubicBezTo>
                <a:cubicBezTo>
                  <a:pt x="1795623" y="615896"/>
                  <a:pt x="1867032" y="630700"/>
                  <a:pt x="1776643" y="615636"/>
                </a:cubicBezTo>
                <a:cubicBezTo>
                  <a:pt x="1767590" y="612618"/>
                  <a:pt x="1758690" y="609094"/>
                  <a:pt x="1749483" y="606583"/>
                </a:cubicBezTo>
                <a:cubicBezTo>
                  <a:pt x="1689426" y="590204"/>
                  <a:pt x="1684577" y="589980"/>
                  <a:pt x="1631787" y="579422"/>
                </a:cubicBezTo>
                <a:cubicBezTo>
                  <a:pt x="1586414" y="556735"/>
                  <a:pt x="1597189" y="559989"/>
                  <a:pt x="1541253" y="543208"/>
                </a:cubicBezTo>
                <a:cubicBezTo>
                  <a:pt x="1526741" y="538854"/>
                  <a:pt x="1493098" y="532711"/>
                  <a:pt x="1477879" y="525101"/>
                </a:cubicBezTo>
                <a:cubicBezTo>
                  <a:pt x="1468147" y="520235"/>
                  <a:pt x="1460450" y="511860"/>
                  <a:pt x="1450718" y="506994"/>
                </a:cubicBezTo>
                <a:cubicBezTo>
                  <a:pt x="1442182" y="502726"/>
                  <a:pt x="1432765" y="500452"/>
                  <a:pt x="1423558" y="497941"/>
                </a:cubicBezTo>
                <a:cubicBezTo>
                  <a:pt x="1399549" y="491393"/>
                  <a:pt x="1351130" y="479834"/>
                  <a:pt x="1351130" y="479834"/>
                </a:cubicBezTo>
                <a:cubicBezTo>
                  <a:pt x="1342933" y="473686"/>
                  <a:pt x="1300991" y="441184"/>
                  <a:pt x="1287756" y="434567"/>
                </a:cubicBezTo>
                <a:cubicBezTo>
                  <a:pt x="1248177" y="414777"/>
                  <a:pt x="1230413" y="415251"/>
                  <a:pt x="1188168" y="398353"/>
                </a:cubicBezTo>
                <a:cubicBezTo>
                  <a:pt x="1173079" y="392317"/>
                  <a:pt x="1157436" y="387514"/>
                  <a:pt x="1142900" y="380246"/>
                </a:cubicBezTo>
                <a:cubicBezTo>
                  <a:pt x="1133168" y="375380"/>
                  <a:pt x="1125472" y="367005"/>
                  <a:pt x="1115740" y="362139"/>
                </a:cubicBezTo>
                <a:cubicBezTo>
                  <a:pt x="1107204" y="357871"/>
                  <a:pt x="1097116" y="357353"/>
                  <a:pt x="1088580" y="353085"/>
                </a:cubicBezTo>
                <a:cubicBezTo>
                  <a:pt x="1078848" y="348219"/>
                  <a:pt x="1071151" y="339845"/>
                  <a:pt x="1061419" y="334979"/>
                </a:cubicBezTo>
                <a:cubicBezTo>
                  <a:pt x="1048425" y="328482"/>
                  <a:pt x="1009656" y="319775"/>
                  <a:pt x="998045" y="316872"/>
                </a:cubicBezTo>
                <a:cubicBezTo>
                  <a:pt x="897221" y="266460"/>
                  <a:pt x="1024231" y="326692"/>
                  <a:pt x="925617" y="289711"/>
                </a:cubicBezTo>
                <a:cubicBezTo>
                  <a:pt x="859666" y="264979"/>
                  <a:pt x="917198" y="277538"/>
                  <a:pt x="862243" y="262551"/>
                </a:cubicBezTo>
                <a:cubicBezTo>
                  <a:pt x="838234" y="256003"/>
                  <a:pt x="789815" y="244444"/>
                  <a:pt x="789815" y="244444"/>
                </a:cubicBezTo>
                <a:lnTo>
                  <a:pt x="708334" y="190123"/>
                </a:lnTo>
                <a:cubicBezTo>
                  <a:pt x="699281" y="184087"/>
                  <a:pt x="691497" y="175457"/>
                  <a:pt x="681174" y="172016"/>
                </a:cubicBezTo>
                <a:lnTo>
                  <a:pt x="654013" y="162963"/>
                </a:lnTo>
                <a:cubicBezTo>
                  <a:pt x="644960" y="156927"/>
                  <a:pt x="636796" y="149275"/>
                  <a:pt x="626853" y="144856"/>
                </a:cubicBezTo>
                <a:cubicBezTo>
                  <a:pt x="609412" y="137104"/>
                  <a:pt x="572532" y="126749"/>
                  <a:pt x="572532" y="126749"/>
                </a:cubicBezTo>
                <a:cubicBezTo>
                  <a:pt x="537521" y="103408"/>
                  <a:pt x="526906" y="89450"/>
                  <a:pt x="491051" y="81482"/>
                </a:cubicBezTo>
                <a:cubicBezTo>
                  <a:pt x="460507" y="74694"/>
                  <a:pt x="409848" y="72614"/>
                  <a:pt x="382409" y="54321"/>
                </a:cubicBezTo>
                <a:cubicBezTo>
                  <a:pt x="373356" y="48285"/>
                  <a:pt x="365192" y="40633"/>
                  <a:pt x="355249" y="36214"/>
                </a:cubicBezTo>
                <a:cubicBezTo>
                  <a:pt x="337808" y="28462"/>
                  <a:pt x="319035" y="24143"/>
                  <a:pt x="300928" y="18107"/>
                </a:cubicBezTo>
                <a:cubicBezTo>
                  <a:pt x="261967" y="5120"/>
                  <a:pt x="283021" y="11367"/>
                  <a:pt x="237554" y="0"/>
                </a:cubicBezTo>
                <a:cubicBezTo>
                  <a:pt x="215463" y="7364"/>
                  <a:pt x="200784" y="9610"/>
                  <a:pt x="183233" y="27161"/>
                </a:cubicBezTo>
                <a:cubicBezTo>
                  <a:pt x="175539" y="34855"/>
                  <a:pt x="172820" y="46627"/>
                  <a:pt x="165126" y="54321"/>
                </a:cubicBezTo>
                <a:cubicBezTo>
                  <a:pt x="137720" y="81727"/>
                  <a:pt x="132829" y="80177"/>
                  <a:pt x="101752" y="90535"/>
                </a:cubicBezTo>
                <a:lnTo>
                  <a:pt x="101752" y="11769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831248" y="1916832"/>
            <a:ext cx="1205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Sem vložte výsledky při využití vah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2896008" y="3881308"/>
            <a:ext cx="307840" cy="843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03848" y="458112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Sem vložte výsledky bez využití vah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17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území s vysokou a nízkou podporou </a:t>
            </a:r>
            <a:r>
              <a:rPr lang="cs-CZ" dirty="0" smtClean="0"/>
              <a:t>kandidátů?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Mapa volební podpory</a:t>
            </a:r>
          </a:p>
          <a:p>
            <a:r>
              <a:rPr lang="cs-CZ" dirty="0" smtClean="0"/>
              <a:t>Kvantily</a:t>
            </a:r>
          </a:p>
          <a:p>
            <a:pPr lvl="1"/>
            <a:r>
              <a:rPr lang="cs-CZ" dirty="0" smtClean="0"/>
              <a:t>V případě KV nebo PS je </a:t>
            </a:r>
            <a:r>
              <a:rPr lang="cs-CZ" dirty="0" smtClean="0"/>
              <a:t>vhodné aby jedna z hranic intervalů byla 5%</a:t>
            </a:r>
          </a:p>
          <a:p>
            <a:r>
              <a:rPr lang="cs-CZ" dirty="0" smtClean="0"/>
              <a:t>Není nutné vyjmenovávat jednotlivé obce, ale spíše hledat zobecnění</a:t>
            </a:r>
          </a:p>
          <a:p>
            <a:pPr lvl="1"/>
            <a:r>
              <a:rPr lang="cs-CZ" dirty="0" smtClean="0"/>
              <a:t>Region nebo typ sídla</a:t>
            </a:r>
          </a:p>
          <a:p>
            <a:pPr lvl="2"/>
            <a:r>
              <a:rPr lang="cs-CZ" dirty="0" smtClean="0"/>
              <a:t>Kandidát získal </a:t>
            </a:r>
            <a:r>
              <a:rPr lang="cs-CZ" dirty="0" smtClean="0"/>
              <a:t>vysokou podporu zejména v obcích </a:t>
            </a:r>
            <a:r>
              <a:rPr lang="cs-CZ" dirty="0" smtClean="0"/>
              <a:t>ORP Rakovník</a:t>
            </a:r>
            <a:endParaRPr lang="cs-CZ" dirty="0" smtClean="0"/>
          </a:p>
          <a:p>
            <a:pPr lvl="2"/>
            <a:r>
              <a:rPr lang="cs-CZ" dirty="0"/>
              <a:t>Kandidát získal vysokou </a:t>
            </a:r>
            <a:r>
              <a:rPr lang="cs-CZ" dirty="0" smtClean="0"/>
              <a:t>podporu především </a:t>
            </a:r>
            <a:r>
              <a:rPr lang="cs-CZ" dirty="0" smtClean="0"/>
              <a:t>ve větších obcích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podporu mají relevantní strany a hnutí ve vybraném kraji?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Vysoká/nízká, koncentrovaná/nekoncentrovaná, rovnoměrná/nerovnoměrná, </a:t>
            </a:r>
            <a:r>
              <a:rPr lang="cs-CZ" dirty="0" smtClean="0"/>
              <a:t>stabilní/nestabilní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Tabulky s </a:t>
            </a:r>
            <a:r>
              <a:rPr lang="cs-CZ" dirty="0" smtClean="0"/>
              <a:t>výsledky</a:t>
            </a:r>
            <a:endParaRPr lang="cs-CZ" dirty="0" smtClean="0"/>
          </a:p>
          <a:p>
            <a:pPr lvl="1"/>
            <a:r>
              <a:rPr lang="cs-CZ" dirty="0" smtClean="0"/>
              <a:t>Výsledky je možné prezentovat </a:t>
            </a:r>
            <a:r>
              <a:rPr lang="cs-CZ" dirty="0" smtClean="0"/>
              <a:t>obce, POU nebo ORP</a:t>
            </a:r>
            <a:endParaRPr lang="cs-CZ" dirty="0" smtClean="0"/>
          </a:p>
          <a:p>
            <a:r>
              <a:rPr lang="cs-CZ" dirty="0" smtClean="0"/>
              <a:t>Popisné statistiky</a:t>
            </a:r>
          </a:p>
          <a:p>
            <a:pPr lvl="1"/>
            <a:r>
              <a:rPr lang="cs-CZ" dirty="0" smtClean="0"/>
              <a:t>Průměr, medián, směrodatná odchylka</a:t>
            </a:r>
          </a:p>
          <a:p>
            <a:pPr lvl="1"/>
            <a:r>
              <a:rPr lang="cs-CZ" dirty="0" smtClean="0"/>
              <a:t>Vážení dat </a:t>
            </a:r>
            <a:r>
              <a:rPr lang="cs-CZ" dirty="0" smtClean="0"/>
              <a:t>!!!</a:t>
            </a:r>
          </a:p>
          <a:p>
            <a:r>
              <a:rPr lang="cs-CZ" dirty="0" smtClean="0"/>
              <a:t>Nástroje k identifikaci prostorové autokorelace</a:t>
            </a:r>
          </a:p>
          <a:p>
            <a:pPr lvl="1"/>
            <a:r>
              <a:rPr lang="cs-CZ" dirty="0" smtClean="0"/>
              <a:t>Bohužel v </a:t>
            </a:r>
            <a:r>
              <a:rPr lang="cs-CZ" dirty="0" err="1" smtClean="0"/>
              <a:t>qgisu</a:t>
            </a:r>
            <a:r>
              <a:rPr lang="cs-CZ" dirty="0" smtClean="0"/>
              <a:t> příliš komplikované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/>
          <a:lstStyle/>
          <a:p>
            <a:r>
              <a:rPr lang="cs-CZ" dirty="0" smtClean="0"/>
              <a:t>Vážení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9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váhy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Možnost vážit populací obce (buďto počet obyvatel, nebo </a:t>
            </a:r>
            <a:r>
              <a:rPr lang="cs-CZ" dirty="0" smtClean="0"/>
              <a:t>v našem případě lépe </a:t>
            </a:r>
            <a:r>
              <a:rPr lang="cs-CZ" dirty="0" smtClean="0"/>
              <a:t>počet voličů)</a:t>
            </a:r>
          </a:p>
          <a:p>
            <a:pPr lvl="1"/>
            <a:r>
              <a:rPr lang="cs-CZ" dirty="0" smtClean="0"/>
              <a:t>Zkresluje hodnoty standardní chyby</a:t>
            </a:r>
          </a:p>
          <a:p>
            <a:r>
              <a:rPr lang="cs-CZ" dirty="0" smtClean="0"/>
              <a:t>Vhodný způsob: podíl obce na </a:t>
            </a:r>
            <a:r>
              <a:rPr lang="cs-CZ" dirty="0" smtClean="0"/>
              <a:t>voličích-obyvatelstvu obvodu</a:t>
            </a:r>
            <a:endParaRPr lang="cs-CZ" dirty="0" smtClean="0"/>
          </a:p>
          <a:p>
            <a:pPr lvl="1"/>
            <a:r>
              <a:rPr lang="cs-CZ" dirty="0"/>
              <a:t> </a:t>
            </a:r>
            <a:r>
              <a:rPr lang="cs-CZ" dirty="0" smtClean="0"/>
              <a:t>suma sloupce </a:t>
            </a:r>
            <a:r>
              <a:rPr lang="cs-CZ" dirty="0" smtClean="0"/>
              <a:t>voličů-obyvatelstva</a:t>
            </a:r>
            <a:endParaRPr lang="cs-CZ" dirty="0" smtClean="0"/>
          </a:p>
          <a:p>
            <a:pPr lvl="1"/>
            <a:r>
              <a:rPr lang="cs-CZ" dirty="0"/>
              <a:t> </a:t>
            </a:r>
            <a:r>
              <a:rPr lang="cs-CZ" dirty="0" smtClean="0"/>
              <a:t>vydělení počtu </a:t>
            </a:r>
            <a:r>
              <a:rPr lang="cs-CZ" dirty="0" smtClean="0"/>
              <a:t>voličů-obyvatel </a:t>
            </a:r>
            <a:r>
              <a:rPr lang="cs-CZ" dirty="0" smtClean="0"/>
              <a:t>obce </a:t>
            </a:r>
            <a:r>
              <a:rPr lang="cs-CZ" dirty="0" smtClean="0"/>
              <a:t>sumou za celý obvod</a:t>
            </a:r>
            <a:endParaRPr lang="cs-CZ" dirty="0" smtClean="0"/>
          </a:p>
          <a:p>
            <a:pPr lvl="1"/>
            <a:r>
              <a:rPr lang="cs-CZ" dirty="0" smtClean="0"/>
              <a:t>Součet je 1</a:t>
            </a:r>
          </a:p>
          <a:p>
            <a:pPr lvl="1"/>
            <a:r>
              <a:rPr lang="cs-CZ" dirty="0" smtClean="0"/>
              <a:t>Vynásobení počtem obcí v </a:t>
            </a:r>
            <a:r>
              <a:rPr lang="cs-CZ" dirty="0" smtClean="0"/>
              <a:t>obvodu (např. 50 obcí)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     v </a:t>
            </a:r>
            <a:r>
              <a:rPr lang="cs-CZ" dirty="0" err="1" smtClean="0"/>
              <a:t>excelu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vaha</a:t>
            </a:r>
            <a:r>
              <a:rPr lang="cs-CZ" dirty="0" smtClean="0"/>
              <a:t> = </a:t>
            </a:r>
            <a:r>
              <a:rPr lang="cs-CZ" dirty="0" smtClean="0"/>
              <a:t>a2/</a:t>
            </a:r>
            <a:r>
              <a:rPr lang="en-US" dirty="0" smtClean="0"/>
              <a:t>$</a:t>
            </a:r>
            <a:r>
              <a:rPr lang="cs-CZ" dirty="0" smtClean="0"/>
              <a:t>a</a:t>
            </a:r>
            <a:r>
              <a:rPr lang="en-US" dirty="0" smtClean="0"/>
              <a:t>$</a:t>
            </a:r>
            <a:r>
              <a:rPr lang="cs-CZ" dirty="0" smtClean="0"/>
              <a:t>51</a:t>
            </a:r>
            <a:r>
              <a:rPr lang="cs-CZ" dirty="0" smtClean="0"/>
              <a:t>*50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v </a:t>
            </a:r>
            <a:r>
              <a:rPr lang="cs-CZ" dirty="0" err="1" smtClean="0"/>
              <a:t>spss</a:t>
            </a:r>
            <a:r>
              <a:rPr lang="cs-CZ" dirty="0" smtClean="0"/>
              <a:t>: </a:t>
            </a:r>
            <a:r>
              <a:rPr lang="cs-CZ" dirty="0" err="1" smtClean="0"/>
              <a:t>compute</a:t>
            </a:r>
            <a:r>
              <a:rPr lang="cs-CZ" dirty="0" smtClean="0"/>
              <a:t> </a:t>
            </a:r>
            <a:r>
              <a:rPr lang="cs-CZ" dirty="0" err="1" smtClean="0"/>
              <a:t>vaha</a:t>
            </a:r>
            <a:r>
              <a:rPr lang="cs-CZ" dirty="0" smtClean="0"/>
              <a:t> = volici08/sum(volici</a:t>
            </a:r>
            <a:r>
              <a:rPr lang="cs-CZ" dirty="0" smtClean="0"/>
              <a:t>)*</a:t>
            </a:r>
            <a:r>
              <a:rPr lang="cs-CZ" dirty="0" smtClean="0"/>
              <a:t>50</a:t>
            </a:r>
          </a:p>
          <a:p>
            <a:pPr marL="457200" lvl="1" indent="0">
              <a:buNone/>
            </a:pPr>
            <a:r>
              <a:rPr lang="cs-CZ" dirty="0" smtClean="0"/>
              <a:t>Počet </a:t>
            </a:r>
            <a:r>
              <a:rPr lang="cs-CZ" dirty="0" smtClean="0"/>
              <a:t>případů ve vážené analýze odpovídá reálnému počtu obcí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1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váhy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– 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(úplně dole) </a:t>
            </a:r>
          </a:p>
          <a:p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by – do pole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 vložte proměnnou </a:t>
            </a:r>
            <a:r>
              <a:rPr lang="cs-CZ" dirty="0" err="1" smtClean="0"/>
              <a:t>vaha</a:t>
            </a:r>
            <a:r>
              <a:rPr lang="cs-CZ" dirty="0" smtClean="0"/>
              <a:t> - 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0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použit vah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Spočítané charakteristiky jsou blíže realitě</a:t>
            </a:r>
          </a:p>
          <a:p>
            <a:r>
              <a:rPr lang="cs-CZ" dirty="0" smtClean="0"/>
              <a:t>Situace ve městě s 10 000 obyvateli má pro výsledky stejný dopad jako situace v 10 obcích s 1000 obyvateli nebo ve 100 obcích se 100 obyvateli</a:t>
            </a:r>
          </a:p>
          <a:p>
            <a:r>
              <a:rPr lang="cs-CZ" dirty="0" smtClean="0"/>
              <a:t>Bez vah analýzy odráží spíše situaci malých obcích, kterých je sice mnoho, ale vzhledem k počtu voličů nemusí být pro podporu strany důležité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12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zpět k otázce:</a:t>
            </a:r>
            <a:br>
              <a:rPr lang="cs-CZ" dirty="0" smtClean="0"/>
            </a:br>
            <a:r>
              <a:rPr lang="cs-CZ" dirty="0" smtClean="0"/>
              <a:t>Jakou </a:t>
            </a:r>
            <a:r>
              <a:rPr lang="cs-CZ" dirty="0"/>
              <a:t>podporu mají </a:t>
            </a:r>
            <a:r>
              <a:rPr lang="cs-CZ" dirty="0" smtClean="0"/>
              <a:t>kandidáti v obvodu?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7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909</Words>
  <Application>Microsoft Office PowerPoint</Application>
  <PresentationFormat>Předvádění na obrazovce (4:3)</PresentationFormat>
  <Paragraphs>161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Prostorová analýza – Seminář  2 popisné statistiky, korelace</vt:lpstr>
      <vt:lpstr>Popis volební podpory</vt:lpstr>
      <vt:lpstr>Kde se nachází území s vysokou a nízkou podporou kandidátů? </vt:lpstr>
      <vt:lpstr>Jakou podporu mají relevantní strany a hnutí ve vybraném kraji?</vt:lpstr>
      <vt:lpstr>Vážení dat</vt:lpstr>
      <vt:lpstr>Výpočet váhy </vt:lpstr>
      <vt:lpstr>Použití váhy</vt:lpstr>
      <vt:lpstr>Důsledky použit vah</vt:lpstr>
      <vt:lpstr>  zpět k otázce: Jakou podporu mají kandidáti v obvodu?</vt:lpstr>
      <vt:lpstr>Proč?</vt:lpstr>
      <vt:lpstr>Známe z loňska</vt:lpstr>
      <vt:lpstr>Známe z loňska</vt:lpstr>
      <vt:lpstr>Jak je volební podpora ne/koncentrovaná?</vt:lpstr>
      <vt:lpstr>Variační koeficient</vt:lpstr>
      <vt:lpstr>Giniho koeficient</vt:lpstr>
      <vt:lpstr>Prostorová autokorelace</vt:lpstr>
      <vt:lpstr>Prezentace aplikace PowerPoint</vt:lpstr>
      <vt:lpstr>Jak se liší volební podpora mezi poslaneckými a krajskými volbami? </vt:lpstr>
      <vt:lpstr>Popis vývoje volební podpory</vt:lpstr>
      <vt:lpstr>Popis vývoje volební podpory</vt:lpstr>
      <vt:lpstr>Území volební podpory</vt:lpstr>
      <vt:lpstr>Území stabilní volební podpory</vt:lpstr>
      <vt:lpstr>Bazické a řetězové indexy </vt:lpstr>
      <vt:lpstr>Korelační analýza</vt:lpstr>
      <vt:lpstr>Korelační analýza</vt:lpstr>
      <vt:lpstr>Úkol č. 3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– Seminář  2 popisné statistiky, korelace</dc:title>
  <dc:creator>Petr</dc:creator>
  <cp:lastModifiedBy>Petr</cp:lastModifiedBy>
  <cp:revision>22</cp:revision>
  <dcterms:created xsi:type="dcterms:W3CDTF">2016-04-14T08:02:05Z</dcterms:created>
  <dcterms:modified xsi:type="dcterms:W3CDTF">2017-04-19T10:54:21Z</dcterms:modified>
</cp:coreProperties>
</file>