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9" r:id="rId5"/>
    <p:sldId id="270" r:id="rId6"/>
    <p:sldId id="257" r:id="rId7"/>
    <p:sldId id="259" r:id="rId8"/>
    <p:sldId id="271" r:id="rId9"/>
    <p:sldId id="272" r:id="rId10"/>
    <p:sldId id="260" r:id="rId11"/>
    <p:sldId id="273" r:id="rId12"/>
    <p:sldId id="262" r:id="rId13"/>
    <p:sldId id="274" r:id="rId14"/>
    <p:sldId id="263" r:id="rId15"/>
    <p:sldId id="266" r:id="rId16"/>
    <p:sldId id="275" r:id="rId17"/>
    <p:sldId id="276" r:id="rId18"/>
    <p:sldId id="264" r:id="rId19"/>
    <p:sldId id="265" r:id="rId20"/>
    <p:sldId id="277" r:id="rId21"/>
    <p:sldId id="278" r:id="rId22"/>
    <p:sldId id="267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99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92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073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9B1A4-7320-4696-8C2E-C32C423DB1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247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55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81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49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75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8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72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32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6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21283-9864-4340-8CA5-38CC0A79A906}" type="datetimeFigureOut">
              <a:rPr lang="cs-CZ" smtClean="0"/>
              <a:t>22.3.2017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E3877-23A7-457C-95DA-C42235AE20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23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Krajské  a komunální v Brně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352928" cy="1752600"/>
          </a:xfrm>
        </p:spPr>
        <p:txBody>
          <a:bodyPr/>
          <a:lstStyle/>
          <a:p>
            <a:r>
              <a:rPr lang="cs-CZ" dirty="0" smtClean="0"/>
              <a:t>POL 509 22.3. 2017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180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Hejtman 2016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273236"/>
              </p:ext>
            </p:extLst>
          </p:nvPr>
        </p:nvGraphicFramePr>
        <p:xfrm>
          <a:off x="251523" y="1412772"/>
          <a:ext cx="8640954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5"/>
                <a:gridCol w="1008112"/>
                <a:gridCol w="864096"/>
                <a:gridCol w="1008112"/>
                <a:gridCol w="936104"/>
                <a:gridCol w="792087"/>
                <a:gridCol w="960106"/>
                <a:gridCol w="960106"/>
                <a:gridCol w="960106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Hašek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Pojezný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Šimek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Crha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Vitula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Jiná od.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17,46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66,67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7,94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ČSSD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47,06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40,20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7,84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ZaP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1,98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68,32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28,71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81,13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16,98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1,79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25,00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1,79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41,07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30,36</a:t>
                      </a:r>
                      <a:endParaRPr lang="cs-CZ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59,90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14,49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KSČM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34,04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8,51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SPD – SPO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66,67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33,33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TOP-ŽB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17,92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66,04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13,21</a:t>
                      </a:r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8,57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0,46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15,71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778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dirty="0" smtClean="0"/>
              <a:t>Vzdělání 2014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4925" y="1412875"/>
          <a:ext cx="9109074" cy="4824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1944"/>
                <a:gridCol w="833627"/>
                <a:gridCol w="834604"/>
                <a:gridCol w="833627"/>
                <a:gridCol w="972890"/>
                <a:gridCol w="834604"/>
                <a:gridCol w="833627"/>
                <a:gridCol w="791454"/>
                <a:gridCol w="982697"/>
              </a:tblGrid>
              <a:tr h="1096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ČSSD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KSČM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KDU-ČSL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ODS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SZ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TOP09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Žít Brno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</a:tr>
              <a:tr h="730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bez vzdělání/ ZŠ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2,38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1,87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3,13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1,72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1,89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1,41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</a:tr>
              <a:tr h="804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SŠ, SOU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</a:rPr>
                        <a:t>bez maturity 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17,46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8,41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12,50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7,94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8,62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2,82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</a:tr>
              <a:tr h="63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SŠ – maturita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42,06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51,40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46,88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28,57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37,93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31,82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26,42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36,62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</a:tr>
              <a:tr h="757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Vysokoškolské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38,10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38,32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37,50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63,49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51,72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68,18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71,70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59,15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</a:tr>
              <a:tr h="804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b"/>
                </a:tc>
              </a:tr>
            </a:tbl>
          </a:graphicData>
        </a:graphic>
      </p:graphicFrame>
      <p:sp>
        <p:nvSpPr>
          <p:cNvPr id="6220" name="Rectangle 4"/>
          <p:cNvSpPr>
            <a:spLocks noChangeArrowheads="1"/>
          </p:cNvSpPr>
          <p:nvPr/>
        </p:nvSpPr>
        <p:spPr bwMode="auto">
          <a:xfrm>
            <a:off x="1622425" y="3284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140138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 2016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3760"/>
              </p:ext>
            </p:extLst>
          </p:nvPr>
        </p:nvGraphicFramePr>
        <p:xfrm>
          <a:off x="899590" y="1397000"/>
          <a:ext cx="7200800" cy="4634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40160"/>
                <a:gridCol w="1440160"/>
                <a:gridCol w="1440160"/>
                <a:gridCol w="1440160"/>
              </a:tblGrid>
              <a:tr h="421361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Bez vzdělání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Střední škola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Maturita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VŠ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7,58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25,76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63,64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ČSSD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39,25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42,06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ZaP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27,45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62,75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34,62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65,38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2,52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31,93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59,66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39,61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43,48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KSČM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24,49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44,90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28,57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SPD – SPO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35,71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64,29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TOP – ŽB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3,67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29,36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65,14</a:t>
                      </a:r>
                      <a:endParaRPr lang="cs-CZ" dirty="0"/>
                    </a:p>
                  </a:txBody>
                  <a:tcPr/>
                </a:tc>
              </a:tr>
              <a:tr h="4213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10,81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43,24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44,59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237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4800" dirty="0" smtClean="0"/>
              <a:t>Profese – zaměstnání 2014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0825" y="1268413"/>
          <a:ext cx="8785226" cy="4926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211"/>
                <a:gridCol w="936131"/>
                <a:gridCol w="792110"/>
                <a:gridCol w="823404"/>
                <a:gridCol w="944274"/>
                <a:gridCol w="944274"/>
                <a:gridCol w="944274"/>
                <a:gridCol w="944274"/>
                <a:gridCol w="944274"/>
              </a:tblGrid>
              <a:tr h="684859"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 2011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ČSSD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SČM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KDU- ČSL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ODS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09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Žít Brno </a:t>
                      </a:r>
                    </a:p>
                  </a:txBody>
                  <a:tcPr marL="9525" marR="9525" marT="9527" marB="0" anchor="b"/>
                </a:tc>
              </a:tr>
              <a:tr h="81685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zaměstnavatel, podnikatel 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OSVČ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7" marB="0" anchor="b"/>
                </a:tc>
              </a:tr>
              <a:tr h="68485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zaměstnanec </a:t>
                      </a:r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soukromý sekt.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7" marB="0" anchor="b"/>
                </a:tc>
              </a:tr>
              <a:tr h="68485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zaměstnanec </a:t>
                      </a:r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veřejný sekt.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7" marB="0" anchor="b"/>
                </a:tc>
              </a:tr>
              <a:tr h="68485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RD/domácnost 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4%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5%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3%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5%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2%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8%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8%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9%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</a:tr>
              <a:tr h="68485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Senior 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7" marB="0" anchor="b"/>
                </a:tc>
              </a:tr>
              <a:tr h="68485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Calibri" panose="020F0502020204030204" pitchFamily="34" charset="0"/>
                        </a:rPr>
                        <a:t>Studující </a:t>
                      </a:r>
                      <a:endParaRPr lang="cs-CZ" sz="1600" b="1" dirty="0">
                        <a:latin typeface="Calibri" panose="020F0502020204030204" pitchFamily="34" charset="0"/>
                      </a:endParaRPr>
                    </a:p>
                  </a:txBody>
                  <a:tcPr marL="91443" marR="91443" marT="45728" marB="4572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488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Profese – zaměstnání 2016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306791"/>
              </p:ext>
            </p:extLst>
          </p:nvPr>
        </p:nvGraphicFramePr>
        <p:xfrm>
          <a:off x="251520" y="1397001"/>
          <a:ext cx="8784976" cy="4984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184"/>
                <a:gridCol w="1005060"/>
                <a:gridCol w="1098122"/>
                <a:gridCol w="1098122"/>
                <a:gridCol w="1098122"/>
                <a:gridCol w="1098122"/>
                <a:gridCol w="1098122"/>
                <a:gridCol w="1098122"/>
              </a:tblGrid>
              <a:tr h="453121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OSVČ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student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Zaměst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Nezam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Jiné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Senior</a:t>
                      </a:r>
                      <a:endParaRPr lang="cs-CZ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32,81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31,25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23,44</a:t>
                      </a:r>
                      <a:endParaRPr lang="cs-CZ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ČSSD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36,11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52,78</a:t>
                      </a:r>
                      <a:endParaRPr lang="cs-CZ" b="1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ZaP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58,42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3,96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3,96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10,89</a:t>
                      </a:r>
                      <a:endParaRPr lang="cs-CZ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16,33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59,18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18,37</a:t>
                      </a:r>
                      <a:endParaRPr lang="cs-CZ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47,90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31,09</a:t>
                      </a:r>
                      <a:endParaRPr lang="cs-CZ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7,77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36,89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46,60</a:t>
                      </a:r>
                      <a:endParaRPr lang="cs-CZ" b="1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KSČM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56,52</a:t>
                      </a:r>
                      <a:endParaRPr lang="cs-CZ" b="1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SPD – SPO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28,57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50,00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7,14</a:t>
                      </a:r>
                      <a:endParaRPr lang="cs-CZ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TOP – ŽB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19,27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49,54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7,34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7,34</a:t>
                      </a:r>
                      <a:endParaRPr lang="cs-CZ" dirty="0"/>
                    </a:p>
                  </a:txBody>
                  <a:tcPr/>
                </a:tc>
              </a:tr>
              <a:tr h="45312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20,27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6,76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48,65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16,22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664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Voliči: Levice – Pravice 2016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75829"/>
              </p:ext>
            </p:extLst>
          </p:nvPr>
        </p:nvGraphicFramePr>
        <p:xfrm>
          <a:off x="395536" y="1397000"/>
          <a:ext cx="8208912" cy="4333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Levice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Střed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Pravice 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91,94</a:t>
                      </a:r>
                      <a:endParaRPr lang="cs-CZ" b="1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ČSSD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65,05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6,80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ZaP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10,31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56,70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32,99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36,54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63,64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50,88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46,49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6,53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54,77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38,69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KSČM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69,57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2,17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TOP - ŽB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34,58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64,49</a:t>
                      </a:r>
                      <a:endParaRPr lang="cs-CZ" b="1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16,44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31,51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52,05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042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71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Zařazení voliče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775" y="2420938"/>
            <a:ext cx="3827463" cy="2625725"/>
          </a:xfrm>
        </p:spPr>
        <p:txBody>
          <a:bodyPr/>
          <a:lstStyle/>
          <a:p>
            <a:pPr eaLnBrk="1" hangingPunct="1"/>
            <a:endParaRPr lang="cs-CZ" altLang="cs-CZ" sz="280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313910"/>
              </p:ext>
            </p:extLst>
          </p:nvPr>
        </p:nvGraphicFramePr>
        <p:xfrm>
          <a:off x="179388" y="1124745"/>
          <a:ext cx="8713787" cy="5400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1379"/>
                <a:gridCol w="863785"/>
                <a:gridCol w="863785"/>
                <a:gridCol w="785551"/>
                <a:gridCol w="1150847"/>
                <a:gridCol w="863785"/>
                <a:gridCol w="848597"/>
                <a:gridCol w="868531"/>
                <a:gridCol w="1597527"/>
              </a:tblGrid>
              <a:tr h="587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ČSSD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KSČM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KDU-ČSL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ODS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SZ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TOP09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Žít Brno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</a:tr>
              <a:tr h="4715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Levice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4,67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34,38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</a:tr>
              <a:tr h="410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0,79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0,93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15,63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2,33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2,78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513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5,56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11,21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18,75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1,72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2,33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6,94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41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3,17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17,76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6,25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4,92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1,72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9,30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4,17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41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21,43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22,43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6,25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9,84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3,45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6,98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16,67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41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13,49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26,17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6,25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18,03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20,93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1,89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19,44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41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15,87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8,41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3,13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18,03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5,17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16,28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1,89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18,06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41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19,84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2,80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3,13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8,20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10,34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20,93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26,42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22,22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41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10,32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0,93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3,13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26,23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29,31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13,95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39,62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5,56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41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9,52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4,67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3,13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4,92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20,69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4,65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22,64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4,17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517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Pravice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0,79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8,20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27,59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2,33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7,55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</a:tr>
            </a:tbl>
          </a:graphicData>
        </a:graphic>
      </p:graphicFrame>
      <p:sp>
        <p:nvSpPr>
          <p:cNvPr id="14472" name="Rectangle 4"/>
          <p:cNvSpPr>
            <a:spLocks noChangeArrowheads="1"/>
          </p:cNvSpPr>
          <p:nvPr/>
        </p:nvSpPr>
        <p:spPr bwMode="auto">
          <a:xfrm>
            <a:off x="-225425" y="2517775"/>
            <a:ext cx="12909550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750130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Průměrný věk voliče 2014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009414"/>
              </p:ext>
            </p:extLst>
          </p:nvPr>
        </p:nvGraphicFramePr>
        <p:xfrm>
          <a:off x="251520" y="2060848"/>
          <a:ext cx="8713791" cy="1522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674"/>
                <a:gridCol w="967674"/>
                <a:gridCol w="967674"/>
                <a:gridCol w="967674"/>
                <a:gridCol w="1170559"/>
                <a:gridCol w="766679"/>
                <a:gridCol w="968619"/>
                <a:gridCol w="968619"/>
                <a:gridCol w="968619"/>
              </a:tblGrid>
              <a:tr h="8782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ČSSD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KSČM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KDU-ČSL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ODS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SZ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TOP09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Žít Brno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  <a:tr h="64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věk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52,27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58,21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63,65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48,83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46,98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40,77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42,04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37,03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 anchor="b"/>
                </a:tc>
              </a:tr>
            </a:tbl>
          </a:graphicData>
        </a:graphic>
      </p:graphicFrame>
      <p:sp>
        <p:nvSpPr>
          <p:cNvPr id="5156" name="Rectangle 4"/>
          <p:cNvSpPr>
            <a:spLocks noChangeArrowheads="1"/>
          </p:cNvSpPr>
          <p:nvPr/>
        </p:nvSpPr>
        <p:spPr bwMode="auto">
          <a:xfrm>
            <a:off x="28575" y="2162175"/>
            <a:ext cx="12623800" cy="208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841312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Věková kategorie 2016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756469"/>
              </p:ext>
            </p:extLst>
          </p:nvPr>
        </p:nvGraphicFramePr>
        <p:xfrm>
          <a:off x="395536" y="1397000"/>
          <a:ext cx="8496944" cy="4832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118"/>
                <a:gridCol w="1062118"/>
                <a:gridCol w="1062118"/>
                <a:gridCol w="1062118"/>
                <a:gridCol w="1062118"/>
                <a:gridCol w="1062118"/>
                <a:gridCol w="1062118"/>
                <a:gridCol w="1062118"/>
              </a:tblGrid>
              <a:tr h="439363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18 - 21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22 - 30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31 - 40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41 - 50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51 - 60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61 – 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Nad 70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5,97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20,90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22,39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8,96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16,42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ČSSD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9,26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13,89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12,04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25,93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ZaP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28,71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25,74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20,79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1,98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37,74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13,21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20,75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7,55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1,68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17,65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14,29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23,53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12,61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6,76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13,53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12,56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12,08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24,64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KSČM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17,02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25,53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29,79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SPD-SPO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14,29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35,71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14,29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28,57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TOP</a:t>
                      </a:r>
                      <a:r>
                        <a:rPr lang="cs-CZ" baseline="0" dirty="0" smtClean="0"/>
                        <a:t> – ŽB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32,73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24,55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18,18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4,55</a:t>
                      </a:r>
                      <a:endParaRPr lang="cs-CZ" dirty="0"/>
                    </a:p>
                  </a:txBody>
                  <a:tcPr/>
                </a:tc>
              </a:tr>
              <a:tr h="439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18,92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24,32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17,57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17,57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9,46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8,11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763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/>
              <a:t>Příjem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985390"/>
              </p:ext>
            </p:extLst>
          </p:nvPr>
        </p:nvGraphicFramePr>
        <p:xfrm>
          <a:off x="467544" y="1268756"/>
          <a:ext cx="8208912" cy="4818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114"/>
                <a:gridCol w="1026114"/>
                <a:gridCol w="1026114"/>
                <a:gridCol w="1026114"/>
                <a:gridCol w="1026114"/>
                <a:gridCol w="1026114"/>
                <a:gridCol w="1026114"/>
                <a:gridCol w="1026114"/>
              </a:tblGrid>
              <a:tr h="438049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Do 10 t.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Do 20 t.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20 - 40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  - 60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60 - 80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 a více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Neví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29,23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21,54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4,62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12,31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ČSSD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27 ,</a:t>
                      </a:r>
                      <a:r>
                        <a:rPr lang="cs-CZ" dirty="0" smtClean="0"/>
                        <a:t>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39,81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8,33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2,78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11,11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ZaP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10,68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38,83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27,18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11,65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9,43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33,96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39,62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3,77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3,77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7,55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0,84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16,81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42,02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19,33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10,08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23,41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31,71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17,56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KSČM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27,66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42,55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12,77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SPD-SPO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14,29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64,29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14,29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TOP – ŽB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5,56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36,11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29,63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8,33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12,96</a:t>
                      </a:r>
                      <a:endParaRPr lang="cs-CZ" dirty="0"/>
                    </a:p>
                  </a:txBody>
                  <a:tcPr/>
                </a:tc>
              </a:tr>
              <a:tr h="4380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22,37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31,58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6,58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10,53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90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Krajský a komunální Exit </a:t>
            </a:r>
            <a:r>
              <a:rPr lang="cs-CZ" dirty="0" err="1" smtClean="0"/>
              <a:t>poll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2014, 2016, šetření v době konání voleb </a:t>
            </a:r>
          </a:p>
          <a:p>
            <a:r>
              <a:rPr lang="cs-CZ" dirty="0" smtClean="0"/>
              <a:t>Sběr dat u volebních místností </a:t>
            </a:r>
          </a:p>
          <a:p>
            <a:r>
              <a:rPr lang="cs-CZ" dirty="0" smtClean="0"/>
              <a:t>Cca 45 tazatelů </a:t>
            </a:r>
          </a:p>
          <a:p>
            <a:r>
              <a:rPr lang="cs-CZ" dirty="0" smtClean="0"/>
              <a:t>Výběr volebních místností (2 metody) </a:t>
            </a:r>
          </a:p>
          <a:p>
            <a:r>
              <a:rPr lang="cs-CZ" dirty="0" smtClean="0"/>
              <a:t>Vícestupňový náhodný výběr (14,16)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Úroveň Statutárního města Brna 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Proporční zastoupení MČ, času, místa </a:t>
            </a:r>
            <a:endParaRPr lang="cs-CZ" dirty="0" smtClean="0"/>
          </a:p>
          <a:p>
            <a:r>
              <a:rPr lang="cs-CZ" dirty="0" smtClean="0"/>
              <a:t>Dlouhodobé sledování okrsků </a:t>
            </a:r>
          </a:p>
          <a:p>
            <a:r>
              <a:rPr lang="cs-CZ" altLang="cs-CZ" dirty="0"/>
              <a:t>Rezerva – problém panašování </a:t>
            </a:r>
            <a:r>
              <a:rPr lang="cs-CZ" altLang="cs-CZ" dirty="0" smtClean="0"/>
              <a:t>(komunál)</a:t>
            </a:r>
            <a:endParaRPr lang="cs-CZ" dirty="0" smtClean="0"/>
          </a:p>
          <a:p>
            <a:r>
              <a:rPr lang="cs-CZ" dirty="0" smtClean="0"/>
              <a:t>1050 dotazníků – krajské volby 16</a:t>
            </a:r>
          </a:p>
          <a:p>
            <a:r>
              <a:rPr lang="cs-CZ" dirty="0" smtClean="0"/>
              <a:t>696 dotazníků – komunální volby 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439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Účast volby 2013 (2014)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5288" y="1700213"/>
          <a:ext cx="8569323" cy="3960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147"/>
                <a:gridCol w="952147"/>
                <a:gridCol w="952147"/>
                <a:gridCol w="952147"/>
                <a:gridCol w="952147"/>
                <a:gridCol w="952147"/>
                <a:gridCol w="952147"/>
                <a:gridCol w="952147"/>
                <a:gridCol w="952147"/>
              </a:tblGrid>
              <a:tr h="1320271"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ANO 2011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ČSSD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K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SČM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KDU- ČSL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ODS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SZ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TOP 09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Žít </a:t>
                      </a: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Brno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6" marB="0" anchor="b"/>
                </a:tc>
              </a:tr>
              <a:tr h="132027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ano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87%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85%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97%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97%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96%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90%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86%</a:t>
                      </a:r>
                    </a:p>
                  </a:txBody>
                  <a:tcPr marL="9525" marR="9525" marT="9526" marB="0" anchor="b"/>
                </a:tc>
              </a:tr>
              <a:tr h="132027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ne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14%</a:t>
                      </a: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354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Panašování – volba skrz listinu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50825" y="1916113"/>
          <a:ext cx="8642351" cy="338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392"/>
                <a:gridCol w="1008274"/>
                <a:gridCol w="792216"/>
                <a:gridCol w="792216"/>
                <a:gridCol w="1152314"/>
                <a:gridCol w="936255"/>
                <a:gridCol w="617944"/>
                <a:gridCol w="951370"/>
                <a:gridCol w="951370"/>
              </a:tblGrid>
              <a:tr h="1128183">
                <a:tc>
                  <a:txBody>
                    <a:bodyPr/>
                    <a:lstStyle/>
                    <a:p>
                      <a:pPr algn="ctr" fontAlgn="b"/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ANO 2011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ČSSD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SČM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KDU- ČSL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ODS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 09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Žít </a:t>
                      </a:r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Brno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5" marB="0" anchor="b"/>
                </a:tc>
              </a:tr>
              <a:tr h="11281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celou </a:t>
                      </a:r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listinu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81%</a:t>
                      </a:r>
                    </a:p>
                  </a:txBody>
                  <a:tcPr marL="9527" marR="9527" marT="9525" marB="0" anchor="b"/>
                </a:tc>
              </a:tr>
              <a:tr h="11281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Kombinaci 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9527" marR="952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9527" marR="952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123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Pohlaví 2016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349056"/>
              </p:ext>
            </p:extLst>
          </p:nvPr>
        </p:nvGraphicFramePr>
        <p:xfrm>
          <a:off x="971601" y="1397000"/>
          <a:ext cx="7344816" cy="5056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448272"/>
                <a:gridCol w="2448272"/>
              </a:tblGrid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Muž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Žena </a:t>
                      </a:r>
                      <a:endParaRPr lang="cs-CZ" dirty="0"/>
                    </a:p>
                  </a:txBody>
                  <a:tcPr/>
                </a:tc>
              </a:tr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ODS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52,31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47,69</a:t>
                      </a:r>
                      <a:endParaRPr lang="cs-CZ" sz="2000" dirty="0"/>
                    </a:p>
                  </a:txBody>
                  <a:tcPr/>
                </a:tc>
              </a:tr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ČSSD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49,53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50,47</a:t>
                      </a:r>
                      <a:endParaRPr lang="cs-CZ" sz="2000" dirty="0"/>
                    </a:p>
                  </a:txBody>
                  <a:tcPr/>
                </a:tc>
              </a:tr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ZaP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38,24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61,76</a:t>
                      </a:r>
                      <a:endParaRPr lang="cs-CZ" sz="2000" dirty="0"/>
                    </a:p>
                  </a:txBody>
                  <a:tcPr/>
                </a:tc>
              </a:tr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STAN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50,94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49,06</a:t>
                      </a:r>
                      <a:endParaRPr lang="cs-CZ" sz="2000" dirty="0"/>
                    </a:p>
                  </a:txBody>
                  <a:tcPr/>
                </a:tc>
              </a:tr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KDU – ČSL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42,50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57,50</a:t>
                      </a:r>
                      <a:endParaRPr lang="cs-CZ" sz="2000" dirty="0"/>
                    </a:p>
                  </a:txBody>
                  <a:tcPr/>
                </a:tc>
              </a:tr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ANO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40,19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59,81</a:t>
                      </a:r>
                      <a:endParaRPr lang="cs-CZ" sz="2000" dirty="0"/>
                    </a:p>
                  </a:txBody>
                  <a:tcPr/>
                </a:tc>
              </a:tr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KSČM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58,33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41,67</a:t>
                      </a:r>
                      <a:endParaRPr lang="cs-CZ" sz="2000" dirty="0"/>
                    </a:p>
                  </a:txBody>
                  <a:tcPr/>
                </a:tc>
              </a:tr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TOP – ŽB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43,12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56,88</a:t>
                      </a:r>
                      <a:endParaRPr lang="cs-CZ" sz="2000" dirty="0"/>
                    </a:p>
                  </a:txBody>
                  <a:tcPr/>
                </a:tc>
              </a:tr>
              <a:tr h="505634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Ostatní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57,33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42,67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111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cs-CZ" altLang="cs-CZ" smtClean="0"/>
              <a:t>Různé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39750" y="981075"/>
            <a:ext cx="8229600" cy="5472113"/>
          </a:xfrm>
        </p:spPr>
        <p:txBody>
          <a:bodyPr/>
          <a:lstStyle/>
          <a:p>
            <a:r>
              <a:rPr lang="cs-CZ" altLang="cs-CZ" sz="2800" b="1" dirty="0" smtClean="0"/>
              <a:t>Osobní setkání - </a:t>
            </a:r>
            <a:r>
              <a:rPr lang="cs-CZ" altLang="cs-CZ" sz="2800" dirty="0" smtClean="0"/>
              <a:t>voliči KDU a ODS, méně Žít Brno -  obecně to nebylo významné</a:t>
            </a:r>
          </a:p>
          <a:p>
            <a:r>
              <a:rPr lang="cs-CZ" altLang="cs-CZ" sz="2800" b="1" dirty="0" smtClean="0"/>
              <a:t>Volební program důležitý pro </a:t>
            </a:r>
            <a:r>
              <a:rPr lang="cs-CZ" altLang="cs-CZ" sz="2800" dirty="0" smtClean="0"/>
              <a:t>Žít Brno a SZ méně již ANO, ODS a ČSSD</a:t>
            </a:r>
          </a:p>
          <a:p>
            <a:r>
              <a:rPr lang="cs-CZ" altLang="cs-CZ" sz="2800" b="1" dirty="0" smtClean="0"/>
              <a:t>Lídr</a:t>
            </a:r>
            <a:r>
              <a:rPr lang="cs-CZ" altLang="cs-CZ" sz="2800" dirty="0" smtClean="0"/>
              <a:t> – význam pro Žít Brno a SZ. Opak u   KSČM, ČSSD, TOP09 a KDU</a:t>
            </a:r>
          </a:p>
          <a:p>
            <a:r>
              <a:rPr lang="cs-CZ" altLang="cs-CZ" sz="2800" b="1" dirty="0" smtClean="0"/>
              <a:t>Stranické preference </a:t>
            </a:r>
            <a:r>
              <a:rPr lang="cs-CZ" altLang="cs-CZ" sz="2800" dirty="0" smtClean="0"/>
              <a:t>– KSČM, ODS, ČSSD a TOP09, opak ANO a ŽB.</a:t>
            </a:r>
          </a:p>
          <a:p>
            <a:r>
              <a:rPr lang="cs-CZ" altLang="cs-CZ" sz="2800" b="1" dirty="0" smtClean="0"/>
              <a:t>Voliči TOP09 </a:t>
            </a:r>
            <a:r>
              <a:rPr lang="cs-CZ" altLang="cs-CZ" sz="2800" dirty="0" smtClean="0"/>
              <a:t>se více zajímají o EU </a:t>
            </a:r>
          </a:p>
        </p:txBody>
      </p:sp>
    </p:spTree>
    <p:extLst>
      <p:ext uri="{BB962C8B-B14F-4D97-AF65-F5344CB8AC3E}">
        <p14:creationId xmlns:p14="http://schemas.microsoft.com/office/powerpoint/2010/main" val="2245409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Nádraží – 2016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Společně s volbami i referendum</a:t>
            </a:r>
          </a:p>
          <a:p>
            <a:r>
              <a:rPr lang="cs-CZ" dirty="0" smtClean="0"/>
              <a:t>2/3 voličů voleb se účastnila i referenda </a:t>
            </a:r>
          </a:p>
          <a:p>
            <a:r>
              <a:rPr lang="cs-CZ" dirty="0" smtClean="0"/>
              <a:t>67% - účast, 33% abstence </a:t>
            </a:r>
          </a:p>
          <a:p>
            <a:r>
              <a:rPr lang="cs-CZ" dirty="0" smtClean="0"/>
              <a:t>Hlasující z velké části proti přesunu (množství?)</a:t>
            </a:r>
          </a:p>
          <a:p>
            <a:r>
              <a:rPr lang="cs-CZ" dirty="0"/>
              <a:t>Lidé, kteří se </a:t>
            </a:r>
            <a:r>
              <a:rPr lang="cs-CZ" dirty="0" smtClean="0"/>
              <a:t>neúčastnili preferují nádraží tam, kde je dnes či </a:t>
            </a:r>
            <a:r>
              <a:rPr lang="cs-CZ" dirty="0"/>
              <a:t>pod </a:t>
            </a:r>
            <a:r>
              <a:rPr lang="cs-CZ" dirty="0" smtClean="0"/>
              <a:t>Petrovem</a:t>
            </a:r>
          </a:p>
          <a:p>
            <a:r>
              <a:rPr lang="cs-CZ" dirty="0" smtClean="0"/>
              <a:t>Pouze třetina </a:t>
            </a:r>
            <a:r>
              <a:rPr lang="cs-CZ" dirty="0"/>
              <a:t>voličů, kteří </a:t>
            </a:r>
            <a:r>
              <a:rPr lang="cs-CZ" dirty="0" smtClean="0"/>
              <a:t>absentují </a:t>
            </a:r>
            <a:r>
              <a:rPr lang="cs-CZ" dirty="0" err="1" smtClean="0"/>
              <a:t>ref</a:t>
            </a:r>
            <a:r>
              <a:rPr lang="cs-CZ" dirty="0" smtClean="0"/>
              <a:t>. preferuje </a:t>
            </a:r>
            <a:r>
              <a:rPr lang="cs-CZ" dirty="0"/>
              <a:t>odsun k </a:t>
            </a:r>
            <a:r>
              <a:rPr lang="cs-CZ" dirty="0" smtClean="0"/>
              <a:t>řece</a:t>
            </a:r>
          </a:p>
          <a:p>
            <a:r>
              <a:rPr lang="cs-CZ" dirty="0" smtClean="0"/>
              <a:t>Třetina </a:t>
            </a:r>
            <a:r>
              <a:rPr lang="cs-CZ" dirty="0"/>
              <a:t>pak neví, nebo je jí umístění nádraží lhostejné</a:t>
            </a:r>
          </a:p>
        </p:txBody>
      </p:sp>
    </p:spTree>
    <p:extLst>
      <p:ext uri="{BB962C8B-B14F-4D97-AF65-F5344CB8AC3E}">
        <p14:creationId xmlns:p14="http://schemas.microsoft.com/office/powerpoint/2010/main" val="3885128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Jasná profilace voličů </a:t>
            </a:r>
          </a:p>
          <a:p>
            <a:r>
              <a:rPr lang="cs-CZ" dirty="0" smtClean="0"/>
              <a:t>Celou řadu ukazatelů (věk, příjem, stabilita) </a:t>
            </a:r>
          </a:p>
          <a:p>
            <a:r>
              <a:rPr lang="cs-CZ" dirty="0" smtClean="0"/>
              <a:t>Postoj k lídru listiny – různý </a:t>
            </a:r>
          </a:p>
          <a:p>
            <a:r>
              <a:rPr lang="cs-CZ" dirty="0" smtClean="0"/>
              <a:t>Volební účast? </a:t>
            </a:r>
          </a:p>
          <a:p>
            <a:r>
              <a:rPr lang="cs-CZ" dirty="0" smtClean="0"/>
              <a:t>Slabiny (panašování, výpovědi atd.) </a:t>
            </a:r>
          </a:p>
          <a:p>
            <a:r>
              <a:rPr lang="cs-CZ" dirty="0" smtClean="0"/>
              <a:t>2017 – další kolo při volbách do Sněmovny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34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Lepší – horší komunální volby 2014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570052"/>
              </p:ext>
            </p:extLst>
          </p:nvPr>
        </p:nvGraphicFramePr>
        <p:xfrm>
          <a:off x="395536" y="1268764"/>
          <a:ext cx="8352928" cy="5328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444049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Vývoj k lepšímu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stagnace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Vývoj k horšímu</a:t>
                      </a:r>
                      <a:endParaRPr lang="cs-CZ" sz="2000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ANO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18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32</a:t>
                      </a:r>
                      <a:endParaRPr lang="cs-CZ" sz="20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ČSSD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77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12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11</a:t>
                      </a:r>
                      <a:endParaRPr lang="cs-CZ" sz="20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KDU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64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21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14</a:t>
                      </a:r>
                      <a:endParaRPr lang="cs-CZ" sz="20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KSČM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27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23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KDU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64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21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14</a:t>
                      </a:r>
                      <a:endParaRPr lang="cs-CZ" sz="20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Strana</a:t>
                      </a:r>
                      <a:r>
                        <a:rPr lang="cs-CZ" sz="2000" b="1" baseline="0" dirty="0" smtClean="0"/>
                        <a:t> zelených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10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36</a:t>
                      </a:r>
                      <a:endParaRPr lang="cs-CZ" sz="20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ODS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13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27</a:t>
                      </a:r>
                      <a:endParaRPr lang="cs-CZ" sz="20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Strana</a:t>
                      </a:r>
                      <a:r>
                        <a:rPr lang="cs-CZ" sz="2000" b="1" baseline="0" dirty="0" smtClean="0"/>
                        <a:t> zelených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10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36</a:t>
                      </a:r>
                      <a:endParaRPr lang="cs-CZ" sz="20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TOP</a:t>
                      </a:r>
                      <a:r>
                        <a:rPr lang="cs-CZ" sz="2000" b="1" baseline="0" dirty="0" smtClean="0"/>
                        <a:t> 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57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19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23</a:t>
                      </a:r>
                      <a:endParaRPr lang="cs-CZ" sz="20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Źít</a:t>
                      </a:r>
                      <a:r>
                        <a:rPr lang="cs-CZ" sz="2000" b="1" baseline="0" dirty="0" smtClean="0"/>
                        <a:t> Brno – </a:t>
                      </a:r>
                      <a:r>
                        <a:rPr lang="cs-CZ" sz="2000" b="1" baseline="0" dirty="0" err="1" smtClean="0"/>
                        <a:t>Hollan</a:t>
                      </a:r>
                      <a:r>
                        <a:rPr lang="cs-CZ" sz="2000" b="1" baseline="0" dirty="0" smtClean="0"/>
                        <a:t> 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30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20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49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Celkem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52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17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31</a:t>
                      </a:r>
                      <a:endParaRPr lang="cs-CZ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91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Lepší – horší krajské volby 2016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2255"/>
              </p:ext>
            </p:extLst>
          </p:nvPr>
        </p:nvGraphicFramePr>
        <p:xfrm>
          <a:off x="395536" y="1268764"/>
          <a:ext cx="8352928" cy="5016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444049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Vývoj k lepšímu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stagnace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Vývoj k horšímu</a:t>
                      </a:r>
                      <a:endParaRPr lang="cs-CZ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ANO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56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20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24</a:t>
                      </a:r>
                      <a:endParaRPr lang="cs-CZ" sz="24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ČSSD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69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9</a:t>
                      </a:r>
                      <a:endParaRPr lang="cs-CZ" sz="24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KDU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63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19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18</a:t>
                      </a:r>
                      <a:endParaRPr lang="cs-CZ" sz="24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KSČM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38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18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44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ODS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53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17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30</a:t>
                      </a:r>
                      <a:endParaRPr lang="cs-CZ" sz="24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SPD – SPO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29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STAN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46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19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35</a:t>
                      </a:r>
                      <a:endParaRPr lang="cs-CZ" sz="24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TOP</a:t>
                      </a:r>
                      <a:r>
                        <a:rPr lang="cs-CZ" sz="2400" b="1" baseline="0" dirty="0" smtClean="0"/>
                        <a:t> – ŽB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56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31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13</a:t>
                      </a:r>
                      <a:endParaRPr lang="cs-CZ" sz="24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 smtClean="0"/>
                        <a:t>ZaP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24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21</a:t>
                      </a:r>
                      <a:endParaRPr lang="cs-CZ" sz="2400" b="1" dirty="0"/>
                    </a:p>
                  </a:txBody>
                  <a:tcPr/>
                </a:tc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Celkem</a:t>
                      </a:r>
                      <a:r>
                        <a:rPr lang="cs-CZ" sz="2400" b="1" baseline="0" dirty="0" smtClean="0"/>
                        <a:t> 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22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23</a:t>
                      </a:r>
                      <a:endParaRPr lang="cs-CZ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21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Hlasující podle PS PČR 2013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275237"/>
              </p:ext>
            </p:extLst>
          </p:nvPr>
        </p:nvGraphicFramePr>
        <p:xfrm>
          <a:off x="179388" y="1052513"/>
          <a:ext cx="8856664" cy="5616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3873"/>
                <a:gridCol w="810957"/>
                <a:gridCol w="810003"/>
                <a:gridCol w="810957"/>
                <a:gridCol w="1086357"/>
                <a:gridCol w="806648"/>
                <a:gridCol w="865770"/>
                <a:gridCol w="973908"/>
                <a:gridCol w="968191"/>
              </a:tblGrid>
              <a:tr h="745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ČSSD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KSČM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KDU-ČSL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ODS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SZ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TOP09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Žít Brno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360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ČSSD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14,95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74,71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19,35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11,29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1,82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10,26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3,85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8,20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745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TOP09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11,21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14,52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10,91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12,82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76,92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24,59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495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ODS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8,41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9,20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6,45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6,45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83,64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12,82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7,69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8,20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360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KDU-ČSL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1,87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1,15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50,00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12,82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3,85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4,92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360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Úsvit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1,87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3,23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360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52,34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9,20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9,68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12,90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1,82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2,56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1,92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4,92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360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KSČM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1,15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61,29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1,61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360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SZ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2,80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1,15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1,61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1,82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46,15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29,51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360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jiná strana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0,93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3,85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16,39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360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nevím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1,87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1,61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1,64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745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nechci odpovědět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2,80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3,45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2,56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1,92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1,64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</a:tbl>
          </a:graphicData>
        </a:graphic>
      </p:graphicFrame>
      <p:sp>
        <p:nvSpPr>
          <p:cNvPr id="11400" name="Rectangle 4"/>
          <p:cNvSpPr>
            <a:spLocks noChangeArrowheads="1"/>
          </p:cNvSpPr>
          <p:nvPr/>
        </p:nvSpPr>
        <p:spPr bwMode="auto">
          <a:xfrm>
            <a:off x="-388938" y="2505075"/>
            <a:ext cx="1327626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4106771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/>
              <a:t>Přesun nebo stabilita 2016 - 2013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377877"/>
              </p:ext>
            </p:extLst>
          </p:nvPr>
        </p:nvGraphicFramePr>
        <p:xfrm>
          <a:off x="323528" y="1394204"/>
          <a:ext cx="8568952" cy="4878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126"/>
                <a:gridCol w="1026114"/>
                <a:gridCol w="936104"/>
                <a:gridCol w="720080"/>
                <a:gridCol w="864096"/>
                <a:gridCol w="720080"/>
                <a:gridCol w="864096"/>
                <a:gridCol w="648072"/>
                <a:gridCol w="749853"/>
                <a:gridCol w="906331"/>
              </a:tblGrid>
              <a:tr h="681529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ODS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ČSSD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SZ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KDU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ANO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KSČM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TOP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Jiná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Neví</a:t>
                      </a:r>
                      <a:r>
                        <a:rPr lang="cs-CZ" sz="1600" baseline="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</a:tr>
              <a:tr h="46781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ODS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67,27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5,45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0,00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0,00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5,45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0,00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14,55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5,45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</a:tr>
              <a:tr h="46781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ČSSD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1,08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81,72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5,38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1,08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6,45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3,23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0,00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1,08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</a:tr>
              <a:tr h="46781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ZaP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5,06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13,92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44,30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1,27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17,72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1,27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6,33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10,13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</a:tr>
              <a:tr h="46781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STAN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14,29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9,52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7,14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2,38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19,05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2,38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33,33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4,76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7,14</a:t>
                      </a:r>
                      <a:endParaRPr lang="cs-CZ" sz="1600" dirty="0"/>
                    </a:p>
                  </a:txBody>
                  <a:tcPr/>
                </a:tc>
              </a:tr>
              <a:tr h="46781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KDU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3,74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4,67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0,93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76,64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4,67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8,41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</a:tr>
              <a:tr h="46781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ANO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5,92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23,67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2,37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5,33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51,48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1,78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8,88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0,59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</a:tr>
              <a:tr h="46781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KSČM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7,14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2,38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80,95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</a:tr>
              <a:tr h="454833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SPD- SPO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Úsvit </a:t>
                      </a:r>
                      <a:endParaRPr lang="cs-CZ" sz="1600" dirty="0"/>
                    </a:p>
                  </a:txBody>
                  <a:tcPr/>
                </a:tc>
              </a:tr>
              <a:tr h="467814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TOP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7,37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3,16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9,47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4,21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9,47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63,16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2,11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25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2016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201143"/>
              </p:ext>
            </p:extLst>
          </p:nvPr>
        </p:nvGraphicFramePr>
        <p:xfrm>
          <a:off x="467544" y="1397000"/>
          <a:ext cx="8136906" cy="4766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151"/>
                <a:gridCol w="1356151"/>
                <a:gridCol w="1356151"/>
                <a:gridCol w="1356151"/>
                <a:gridCol w="1356151"/>
                <a:gridCol w="1356151"/>
              </a:tblGrid>
              <a:tr h="433363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Dlouhodobě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Tři měsíce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Tři</a:t>
                      </a:r>
                      <a:r>
                        <a:rPr lang="cs-CZ" baseline="0" dirty="0" smtClean="0"/>
                        <a:t> týdny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Týden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 dny 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54,69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4,69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23,44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ČSSD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70,09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3,74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9,35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ZaP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39,22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11,76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19,61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23,53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35,19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24,07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31,48</a:t>
                      </a:r>
                      <a:endParaRPr lang="cs-CZ" b="1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KDU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64,71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21,01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ANO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58,37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7,18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16,75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KSČM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78,72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6,38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SPD – SPO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26,67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6,67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13,33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33,33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20,00</a:t>
                      </a:r>
                      <a:endParaRPr lang="cs-CZ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TOP – ŽB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32,11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6,42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11,01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22,94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27,52</a:t>
                      </a:r>
                      <a:endParaRPr lang="cs-CZ" b="1" dirty="0"/>
                    </a:p>
                  </a:txBody>
                  <a:tcPr/>
                </a:tc>
              </a:tr>
              <a:tr h="43336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ostatní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46,58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1,37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15,07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28,77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679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dirty="0" smtClean="0"/>
              <a:t>Rozhodnutí jak hlasovat 2014 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79388" y="1484313"/>
          <a:ext cx="8856663" cy="4752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224"/>
                <a:gridCol w="925509"/>
                <a:gridCol w="811478"/>
                <a:gridCol w="810527"/>
                <a:gridCol w="945931"/>
                <a:gridCol w="811478"/>
                <a:gridCol w="663629"/>
                <a:gridCol w="916420"/>
                <a:gridCol w="955467"/>
              </a:tblGrid>
              <a:tr h="1080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ČSSD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KSČM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KDU-ČSL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ODS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SZ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TOP09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Žít Brno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anchor="b"/>
                </a:tc>
              </a:tr>
              <a:tr h="72014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Jsem dlouhodobě rozhodnutý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9525" marR="9525" marT="9526" marB="0" anchor="b"/>
                </a:tc>
              </a:tr>
              <a:tr h="7921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Před více jak třemi měsíci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19%</a:t>
                      </a:r>
                    </a:p>
                  </a:txBody>
                  <a:tcPr marL="9525" marR="9525" marT="9526" marB="0" anchor="b"/>
                </a:tc>
              </a:tr>
              <a:tr h="62178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 posledních dvou týdnech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9525" marR="9525" marT="9526" marB="0" anchor="b"/>
                </a:tc>
              </a:tr>
              <a:tr h="74649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 posledních 2 dnech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9525" marR="9525" marT="9526" marB="0" anchor="b"/>
                </a:tc>
              </a:tr>
              <a:tr h="7921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Dnes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13%</a:t>
                      </a: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  <p:sp>
        <p:nvSpPr>
          <p:cNvPr id="8268" name="Rectangle 4"/>
          <p:cNvSpPr>
            <a:spLocks noChangeArrowheads="1"/>
          </p:cNvSpPr>
          <p:nvPr/>
        </p:nvSpPr>
        <p:spPr bwMode="auto">
          <a:xfrm>
            <a:off x="1622425" y="3284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972908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Ideální primátor 2014 </a:t>
            </a:r>
          </a:p>
        </p:txBody>
      </p:sp>
      <p:graphicFrame>
        <p:nvGraphicFramePr>
          <p:cNvPr id="8257" name="Group 65"/>
          <p:cNvGraphicFramePr>
            <a:graphicFrameLocks noGrp="1"/>
          </p:cNvGraphicFramePr>
          <p:nvPr>
            <p:ph idx="1"/>
          </p:nvPr>
        </p:nvGraphicFramePr>
        <p:xfrm>
          <a:off x="3924300" y="2349500"/>
          <a:ext cx="1233489" cy="2194044"/>
        </p:xfrm>
        <a:graphic>
          <a:graphicData uri="http://schemas.openxmlformats.org/drawingml/2006/table">
            <a:tbl>
              <a:tblPr/>
              <a:tblGrid>
                <a:gridCol w="411163"/>
                <a:gridCol w="411163"/>
                <a:gridCol w="411163"/>
              </a:tblGrid>
              <a:tr h="365654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367" marR="91367"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367" marR="91367"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720479"/>
              </p:ext>
            </p:extLst>
          </p:nvPr>
        </p:nvGraphicFramePr>
        <p:xfrm>
          <a:off x="323850" y="908050"/>
          <a:ext cx="8374062" cy="5401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9942"/>
                <a:gridCol w="766767"/>
                <a:gridCol w="765866"/>
                <a:gridCol w="766767"/>
                <a:gridCol w="1027160"/>
                <a:gridCol w="661347"/>
                <a:gridCol w="919939"/>
                <a:gridCol w="920839"/>
                <a:gridCol w="915435"/>
              </a:tblGrid>
              <a:tr h="701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ANO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ČSSD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KSČM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KDU-ČSL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ODS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SZ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TOP09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Žít Brno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339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Petr Vokřál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26,98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6,25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1,72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2,78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701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Roman Onderka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9,52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50,47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4,69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5,17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5,66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550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František Vížďa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22,41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1,89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339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Jaroslav Kacer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15,09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476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Klára Liptáková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0,79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42,19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2,78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501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Jana Drápalová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0,79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1,87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1,56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55,56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4,17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339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Matěj Hollan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2,38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1,56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6,67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1,89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45,83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412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Helena Sýkorová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21,88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339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Jiná odpověď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7,94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8,41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6,25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1,56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6,90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5,66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5,56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  <a:tr h="701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Neví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51,59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36,45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62,50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48,44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63,79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33,33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69,81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38,89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b"/>
                </a:tc>
              </a:tr>
            </a:tbl>
          </a:graphicData>
        </a:graphic>
      </p:graphicFrame>
      <p:sp>
        <p:nvSpPr>
          <p:cNvPr id="12443" name="Rectangle 33"/>
          <p:cNvSpPr>
            <a:spLocks noChangeArrowheads="1"/>
          </p:cNvSpPr>
          <p:nvPr/>
        </p:nvSpPr>
        <p:spPr bwMode="auto">
          <a:xfrm>
            <a:off x="1620838" y="2803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30950896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1882</Words>
  <Application>Microsoft Office PowerPoint</Application>
  <PresentationFormat>Předvádění na obrazovce (4:3)</PresentationFormat>
  <Paragraphs>1347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Krajské  a komunální v Brně </vt:lpstr>
      <vt:lpstr>Krajský a komunální Exit poll </vt:lpstr>
      <vt:lpstr>Lepší – horší komunální volby 2014</vt:lpstr>
      <vt:lpstr>Lepší – horší krajské volby 2016</vt:lpstr>
      <vt:lpstr>Hlasující podle PS PČR 2013 </vt:lpstr>
      <vt:lpstr>Přesun nebo stabilita 2016 - 2013 </vt:lpstr>
      <vt:lpstr>Rozhodnutí 2016</vt:lpstr>
      <vt:lpstr>Rozhodnutí jak hlasovat 2014  </vt:lpstr>
      <vt:lpstr>Ideální primátor 2014 </vt:lpstr>
      <vt:lpstr>Hejtman 2016</vt:lpstr>
      <vt:lpstr>Vzdělání 2014</vt:lpstr>
      <vt:lpstr>Vzdělání 2016</vt:lpstr>
      <vt:lpstr>Profese – zaměstnání 2014</vt:lpstr>
      <vt:lpstr>Profese – zaměstnání 2016</vt:lpstr>
      <vt:lpstr>Voliči: Levice – Pravice 2016</vt:lpstr>
      <vt:lpstr>Zařazení voliče </vt:lpstr>
      <vt:lpstr>Průměrný věk voliče 2014</vt:lpstr>
      <vt:lpstr>Věková kategorie 2016</vt:lpstr>
      <vt:lpstr>Příjem </vt:lpstr>
      <vt:lpstr>Účast volby 2013 (2014)</vt:lpstr>
      <vt:lpstr>Panašování – volba skrz listinu </vt:lpstr>
      <vt:lpstr>Pohlaví 2016</vt:lpstr>
      <vt:lpstr>Různé </vt:lpstr>
      <vt:lpstr>Nádraží – 2016 </vt:lpstr>
      <vt:lpstr>Závěrem 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Pink</dc:creator>
  <cp:lastModifiedBy>Michal Pink</cp:lastModifiedBy>
  <cp:revision>26</cp:revision>
  <dcterms:created xsi:type="dcterms:W3CDTF">2016-10-10T06:14:08Z</dcterms:created>
  <dcterms:modified xsi:type="dcterms:W3CDTF">2017-03-22T12:25:09Z</dcterms:modified>
</cp:coreProperties>
</file>