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88" r:id="rId4"/>
    <p:sldId id="257" r:id="rId5"/>
    <p:sldId id="258" r:id="rId6"/>
    <p:sldId id="259" r:id="rId7"/>
    <p:sldId id="291" r:id="rId8"/>
    <p:sldId id="264" r:id="rId9"/>
    <p:sldId id="265" r:id="rId10"/>
    <p:sldId id="266" r:id="rId11"/>
    <p:sldId id="260" r:id="rId12"/>
    <p:sldId id="261" r:id="rId13"/>
    <p:sldId id="262" r:id="rId14"/>
    <p:sldId id="263" r:id="rId15"/>
    <p:sldId id="295" r:id="rId16"/>
    <p:sldId id="296" r:id="rId17"/>
    <p:sldId id="267" r:id="rId18"/>
    <p:sldId id="272" r:id="rId19"/>
    <p:sldId id="268" r:id="rId20"/>
    <p:sldId id="289" r:id="rId21"/>
    <p:sldId id="273" r:id="rId22"/>
    <p:sldId id="274" r:id="rId23"/>
    <p:sldId id="287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2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958E-58E6-4272-A696-3CC4D724BA73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5806-61CF-4870-9C02-D8EC8D32B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17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958E-58E6-4272-A696-3CC4D724BA73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5806-61CF-4870-9C02-D8EC8D32B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57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958E-58E6-4272-A696-3CC4D724BA73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5806-61CF-4870-9C02-D8EC8D32B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2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958E-58E6-4272-A696-3CC4D724BA73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5806-61CF-4870-9C02-D8EC8D32B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87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958E-58E6-4272-A696-3CC4D724BA73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5806-61CF-4870-9C02-D8EC8D32B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80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958E-58E6-4272-A696-3CC4D724BA73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5806-61CF-4870-9C02-D8EC8D32B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16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958E-58E6-4272-A696-3CC4D724BA73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5806-61CF-4870-9C02-D8EC8D32B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14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958E-58E6-4272-A696-3CC4D724BA73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5806-61CF-4870-9C02-D8EC8D32B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14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958E-58E6-4272-A696-3CC4D724BA73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5806-61CF-4870-9C02-D8EC8D32B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2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958E-58E6-4272-A696-3CC4D724BA73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5806-61CF-4870-9C02-D8EC8D32B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00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958E-58E6-4272-A696-3CC4D724BA73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5806-61CF-4870-9C02-D8EC8D32B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8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958E-58E6-4272-A696-3CC4D724BA73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25806-61CF-4870-9C02-D8EC8D32BF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74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Democratic</a:t>
            </a:r>
            <a:r>
              <a:rPr lang="cs-CZ" dirty="0" smtClean="0"/>
              <a:t> </a:t>
            </a:r>
            <a:r>
              <a:rPr lang="cs-CZ" dirty="0" err="1" smtClean="0"/>
              <a:t>Inequality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Lesson 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96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differences across income and 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trends for most policies</a:t>
            </a:r>
          </a:p>
          <a:p>
            <a:pPr lvl="1"/>
            <a:r>
              <a:rPr lang="en-US" dirty="0" smtClean="0"/>
              <a:t>Differences between rich and poor about 3-4%</a:t>
            </a:r>
          </a:p>
          <a:p>
            <a:pPr lvl="1"/>
            <a:r>
              <a:rPr lang="en-US" dirty="0" smtClean="0"/>
              <a:t>Slightly larger</a:t>
            </a: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smtClean="0"/>
              <a:t>education</a:t>
            </a:r>
            <a:endParaRPr lang="en-US" dirty="0" smtClean="0"/>
          </a:p>
          <a:p>
            <a:pPr lvl="1"/>
            <a:r>
              <a:rPr lang="en-US" dirty="0" smtClean="0"/>
              <a:t>Even larger for party ID</a:t>
            </a:r>
          </a:p>
          <a:p>
            <a:r>
              <a:rPr lang="en-US" dirty="0" smtClean="0"/>
              <a:t>Welfare an exception: much stronger support for increased spending among poor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339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questions where preferences diverge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0" y="2226276"/>
            <a:ext cx="4286715" cy="35319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665" y="2294240"/>
            <a:ext cx="4135395" cy="338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5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 causal effect?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there be </a:t>
            </a:r>
            <a:r>
              <a:rPr lang="en-US" dirty="0" err="1" smtClean="0"/>
              <a:t>endogeneity</a:t>
            </a:r>
            <a:r>
              <a:rPr lang="en-US" dirty="0" smtClean="0"/>
              <a:t>: does government affect preferences?</a:t>
            </a:r>
          </a:p>
          <a:p>
            <a:pPr lvl="1"/>
            <a:r>
              <a:rPr lang="en-US" dirty="0" smtClean="0"/>
              <a:t>But opinion like a thermostat: left-wing policy =&gt; right-wing opinions</a:t>
            </a:r>
          </a:p>
          <a:p>
            <a:pPr lvl="1"/>
            <a:r>
              <a:rPr lang="en-US" dirty="0" smtClean="0"/>
              <a:t>Few citizens have any information about what their representatives want</a:t>
            </a:r>
          </a:p>
          <a:p>
            <a:pPr lvl="1"/>
            <a:r>
              <a:rPr lang="en-US" dirty="0" smtClean="0"/>
              <a:t>Correspondence greatest when president has average popularity, not when most popular</a:t>
            </a:r>
          </a:p>
          <a:p>
            <a:pPr lvl="1"/>
            <a:r>
              <a:rPr lang="en-US" dirty="0" smtClean="0"/>
              <a:t>Government should have most effect on preferences of poor, most </a:t>
            </a:r>
            <a:r>
              <a:rPr lang="en-US" dirty="0" err="1" smtClean="0"/>
              <a:t>manipuable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0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of influence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Money: rich more likely to contribute and contribute higher amounts</a:t>
            </a:r>
          </a:p>
          <a:p>
            <a:r>
              <a:rPr lang="en-US" dirty="0" smtClean="0"/>
              <a:t>Turnout: rich more likely to vote</a:t>
            </a:r>
          </a:p>
          <a:p>
            <a:r>
              <a:rPr lang="en-US" dirty="0" smtClean="0"/>
              <a:t>Coincidence: politicians mostly rich and share similar beliefs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078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Distinguish between means and ends</a:t>
            </a:r>
          </a:p>
          <a:p>
            <a:pPr lvl="1"/>
            <a:r>
              <a:rPr lang="en-US" dirty="0" smtClean="0"/>
              <a:t>If poor say: “I want tariffs” and “I want prosperity”, is it bad if politicians deliver prosperity but not tariffs?</a:t>
            </a:r>
          </a:p>
          <a:p>
            <a:r>
              <a:rPr lang="en-US" dirty="0" smtClean="0"/>
              <a:t>Many people vote retrospectively over outcomes rather than inputs</a:t>
            </a:r>
          </a:p>
          <a:p>
            <a:r>
              <a:rPr lang="en-US" dirty="0" smtClean="0"/>
              <a:t>Maybe wealthier voters more informed about which policies will produce good outcomes</a:t>
            </a:r>
          </a:p>
          <a:p>
            <a:r>
              <a:rPr lang="en-US" dirty="0" smtClean="0"/>
              <a:t>Do we want governments to listen more to the poor and less-educated?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92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superrich?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2240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studies focus only on ordinary rich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to find evidence on the political opinions and influence of superrich</a:t>
            </a:r>
          </a:p>
          <a:p>
            <a:r>
              <a:rPr lang="en-US" dirty="0" smtClean="0"/>
              <a:t>But they may be the most influential</a:t>
            </a:r>
          </a:p>
          <a:p>
            <a:r>
              <a:rPr lang="en-US" dirty="0" smtClean="0"/>
              <a:t>Very hard to contact</a:t>
            </a:r>
          </a:p>
          <a:p>
            <a:pPr lvl="1"/>
            <a:r>
              <a:rPr lang="en-US" dirty="0" smtClean="0"/>
              <a:t>No listed phone numbers</a:t>
            </a:r>
          </a:p>
          <a:p>
            <a:pPr lvl="1"/>
            <a:r>
              <a:rPr lang="en-US" dirty="0" smtClean="0"/>
              <a:t>Even their gatekeepers have gatekeepers</a:t>
            </a:r>
          </a:p>
          <a:p>
            <a:r>
              <a:rPr lang="en-US" dirty="0" smtClean="0"/>
              <a:t>Most do not announce their views in the media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8682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822" y="332175"/>
            <a:ext cx="7935097" cy="9035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do the super-rich believe?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822" y="1792674"/>
            <a:ext cx="793509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Scholars in US contacting those with average wealth greater than $10 million</a:t>
            </a:r>
            <a:endParaRPr lang="en-US" sz="2000" dirty="0" smtClean="0"/>
          </a:p>
          <a:p>
            <a:r>
              <a:rPr lang="en-US" sz="2400" dirty="0" smtClean="0"/>
              <a:t>Findings</a:t>
            </a:r>
          </a:p>
          <a:p>
            <a:pPr lvl="1"/>
            <a:r>
              <a:rPr lang="en-US" sz="2000" dirty="0" smtClean="0"/>
              <a:t>Very interested and active in politics</a:t>
            </a:r>
          </a:p>
          <a:p>
            <a:pPr lvl="1"/>
            <a:r>
              <a:rPr lang="en-US" sz="2000" dirty="0" smtClean="0"/>
              <a:t>Frequent contact with elected politicians and government officials – more than 50% have personal contact with senators</a:t>
            </a:r>
          </a:p>
          <a:p>
            <a:r>
              <a:rPr lang="en-US" sz="2400" dirty="0" smtClean="0"/>
              <a:t>Conservative economic beliefs</a:t>
            </a:r>
          </a:p>
          <a:p>
            <a:pPr lvl="1"/>
            <a:r>
              <a:rPr lang="en-US" sz="2000" dirty="0" smtClean="0"/>
              <a:t>Worried about budget, more willing to cut social programs, maintain low taxes, reduce regulation</a:t>
            </a:r>
          </a:p>
          <a:p>
            <a:r>
              <a:rPr lang="en-US" sz="2400" dirty="0" smtClean="0"/>
              <a:t>But liberal social beliefs – gays, minorities</a:t>
            </a:r>
          </a:p>
          <a:p>
            <a:r>
              <a:rPr lang="en-US" sz="2400" dirty="0" smtClean="0"/>
              <a:t>How much more influential on politics?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Great-Gatsby-008.jpg (460×27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52" y="4729436"/>
            <a:ext cx="2479589" cy="19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602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Webscraping</a:t>
            </a:r>
            <a:r>
              <a:rPr lang="en-US" dirty="0" smtClean="0"/>
              <a:t> on billionaires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through news sources for statement by billionaires</a:t>
            </a:r>
          </a:p>
          <a:p>
            <a:r>
              <a:rPr lang="en-US" dirty="0" smtClean="0"/>
              <a:t>Most are silent – only political activity is campaign contributions: stealth politics</a:t>
            </a:r>
          </a:p>
          <a:p>
            <a:pPr lvl="1"/>
            <a:r>
              <a:rPr lang="en-US" dirty="0" smtClean="0"/>
              <a:t>Of 23 studied, only 3 take public positions on most issues (Gates, Buffett, Bloomberg)</a:t>
            </a:r>
          </a:p>
          <a:p>
            <a:pPr lvl="1"/>
            <a:r>
              <a:rPr lang="en-US" dirty="0" smtClean="0"/>
              <a:t>Another five make vague statements (Koch, </a:t>
            </a:r>
            <a:r>
              <a:rPr lang="en-US" dirty="0" err="1" smtClean="0"/>
              <a:t>Adelson</a:t>
            </a:r>
            <a:r>
              <a:rPr lang="en-US" dirty="0" smtClean="0"/>
              <a:t>, Icahn, Soros)</a:t>
            </a:r>
          </a:p>
          <a:p>
            <a:r>
              <a:rPr lang="en-US" dirty="0" smtClean="0"/>
              <a:t>Most try to avoid offense to consumers</a:t>
            </a:r>
          </a:p>
          <a:p>
            <a:pPr lvl="1"/>
            <a:r>
              <a:rPr lang="en-US" dirty="0" smtClean="0"/>
              <a:t>Those who speak the most don’t depend on consumers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1775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poor?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Exclusion bias: Are people who don’t answer or answer “don’t know” different than others?</a:t>
            </a:r>
          </a:p>
          <a:p>
            <a:r>
              <a:rPr lang="en-US" dirty="0"/>
              <a:t>Poor subject to value conflicts on issues of redistribution: freedom and individualism versus fairness and equality</a:t>
            </a:r>
          </a:p>
          <a:p>
            <a:r>
              <a:rPr lang="en-US" dirty="0"/>
              <a:t>Poor have fewer resources and time to gather and process information to resolve conflict</a:t>
            </a:r>
          </a:p>
          <a:p>
            <a:r>
              <a:rPr lang="en-US" dirty="0"/>
              <a:t>More likely to answer “Don’t know” to questions on welfare state</a:t>
            </a:r>
          </a:p>
          <a:p>
            <a:r>
              <a:rPr lang="en-US" dirty="0"/>
              <a:t>Are we underestimating support for welfare state?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36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Today</a:t>
            </a:r>
            <a:r>
              <a:rPr lang="en-US" dirty="0" smtClean="0"/>
              <a:t>’s 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some citizens have more influence than others?</a:t>
            </a:r>
          </a:p>
          <a:p>
            <a:r>
              <a:rPr lang="en-US" dirty="0" smtClean="0"/>
              <a:t>Does this influence matter?</a:t>
            </a:r>
          </a:p>
          <a:p>
            <a:r>
              <a:rPr lang="en-US" dirty="0" smtClean="0"/>
              <a:t>Is the media responsible?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791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influence matter?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299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growth and government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216" y="1796018"/>
            <a:ext cx="4719725" cy="486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52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apply elsewhere?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87" y="2209800"/>
            <a:ext cx="766702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32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media bias the problem?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418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38200" y="365125"/>
            <a:ext cx="772915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is bias?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838200" y="1825625"/>
            <a:ext cx="772915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Can media help solve these problems or is it the cause?</a:t>
            </a:r>
          </a:p>
          <a:p>
            <a:r>
              <a:rPr lang="en-US" smtClean="0"/>
              <a:t>Can we say what biased reporting looks like?</a:t>
            </a:r>
          </a:p>
          <a:p>
            <a:pPr lvl="1"/>
            <a:r>
              <a:rPr lang="en-US" smtClean="0"/>
              <a:t>Even pure sequence of facts not necessarily unbiased</a:t>
            </a:r>
          </a:p>
          <a:p>
            <a:pPr lvl="1"/>
            <a:r>
              <a:rPr lang="en-US" smtClean="0"/>
              <a:t>Arrangement creates story, emotion, argument</a:t>
            </a:r>
          </a:p>
          <a:p>
            <a:r>
              <a:rPr lang="en-US" smtClean="0"/>
              <a:t>Maybe at best we can say that bias = reporting similar to other ideological actors</a:t>
            </a:r>
          </a:p>
          <a:p>
            <a:pPr lvl="1"/>
            <a:r>
              <a:rPr lang="en-US" smtClean="0"/>
              <a:t>Uses same words, emphases, sources as political actors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162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38200" y="365125"/>
            <a:ext cx="786919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Rise of objectivity norm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838200" y="1825625"/>
            <a:ext cx="786919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past most news is partisan – produced by parties</a:t>
            </a:r>
          </a:p>
          <a:p>
            <a:r>
              <a:rPr lang="en-US" dirty="0" smtClean="0"/>
              <a:t>Non-partisan reporting emerges as commercial product</a:t>
            </a:r>
          </a:p>
          <a:p>
            <a:r>
              <a:rPr lang="en-US" dirty="0" smtClean="0"/>
              <a:t>High fixed costs to producing news (early 20</a:t>
            </a:r>
            <a:r>
              <a:rPr lang="en-US" baseline="30000" dirty="0" smtClean="0"/>
              <a:t>th</a:t>
            </a:r>
            <a:r>
              <a:rPr lang="en-US" dirty="0" smtClean="0"/>
              <a:t> c.)</a:t>
            </a:r>
          </a:p>
          <a:p>
            <a:pPr lvl="1"/>
            <a:r>
              <a:rPr lang="en-US" dirty="0" smtClean="0"/>
              <a:t>Need to attract more readers</a:t>
            </a:r>
          </a:p>
          <a:p>
            <a:pPr lvl="1"/>
            <a:r>
              <a:rPr lang="en-US" dirty="0" smtClean="0"/>
              <a:t>Therefore stop presenting partisan news</a:t>
            </a:r>
          </a:p>
          <a:p>
            <a:pPr lvl="1"/>
            <a:r>
              <a:rPr lang="en-US" dirty="0" smtClean="0"/>
              <a:t>Also, rise of mass advertising: advertisers prefer to negotiate with one newspaper not five</a:t>
            </a:r>
          </a:p>
          <a:p>
            <a:r>
              <a:rPr lang="en-US" dirty="0" smtClean="0"/>
              <a:t>But politicians can manipulate this standard</a:t>
            </a:r>
          </a:p>
          <a:p>
            <a:pPr lvl="1"/>
            <a:r>
              <a:rPr lang="en-US" dirty="0" smtClean="0"/>
              <a:t>“He said, she said” – can supply false information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429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38200" y="365125"/>
            <a:ext cx="812456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Where does bias come from?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838200" y="1825625"/>
            <a:ext cx="8124568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Desires of ownership (typically families or government)</a:t>
            </a:r>
          </a:p>
          <a:p>
            <a:pPr lvl="1"/>
            <a:r>
              <a:rPr lang="en-US" smtClean="0"/>
              <a:t>May sacrifice profits for ideology</a:t>
            </a:r>
          </a:p>
          <a:p>
            <a:pPr lvl="1"/>
            <a:r>
              <a:rPr lang="en-US" smtClean="0"/>
              <a:t>But “need to reach in order to teach”</a:t>
            </a:r>
          </a:p>
          <a:p>
            <a:pPr lvl="1"/>
            <a:r>
              <a:rPr lang="en-US" smtClean="0"/>
              <a:t>Do journalists want to follow political line?</a:t>
            </a:r>
          </a:p>
          <a:p>
            <a:r>
              <a:rPr lang="en-US" smtClean="0"/>
              <a:t>Need to make a profit</a:t>
            </a:r>
          </a:p>
          <a:p>
            <a:pPr lvl="1"/>
            <a:r>
              <a:rPr lang="en-US" smtClean="0"/>
              <a:t>Who is your audience? What do they want?</a:t>
            </a:r>
          </a:p>
          <a:p>
            <a:pPr lvl="1"/>
            <a:r>
              <a:rPr lang="en-US" smtClean="0"/>
              <a:t>Who buys products from advertisers?</a:t>
            </a:r>
          </a:p>
          <a:p>
            <a:r>
              <a:rPr lang="en-US" smtClean="0"/>
              <a:t>What do viewers want?</a:t>
            </a:r>
          </a:p>
          <a:p>
            <a:pPr lvl="1"/>
            <a:r>
              <a:rPr lang="en-US" smtClean="0"/>
              <a:t>Study of coverage of human rights violations in US less common for allies</a:t>
            </a:r>
          </a:p>
          <a:p>
            <a:pPr lvl="1"/>
            <a:r>
              <a:rPr lang="en-US" smtClean="0"/>
              <a:t>Desires of audience or government interference?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5739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54675" y="406315"/>
            <a:ext cx="79598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Political views of journalists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854675" y="1866815"/>
            <a:ext cx="795981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Many studies of political beliefs, vote choices, and campaign contributions of journalists</a:t>
            </a:r>
          </a:p>
          <a:p>
            <a:pPr lvl="1"/>
            <a:r>
              <a:rPr lang="en-US" smtClean="0"/>
              <a:t>In US and Western Europe, typically find that leftist – socially liberal</a:t>
            </a:r>
          </a:p>
          <a:p>
            <a:r>
              <a:rPr lang="en-US" smtClean="0"/>
              <a:t>Why?</a:t>
            </a:r>
          </a:p>
          <a:p>
            <a:pPr lvl="1"/>
            <a:r>
              <a:rPr lang="en-US" smtClean="0"/>
              <a:t>Typical of educated, urban professionals</a:t>
            </a:r>
          </a:p>
          <a:p>
            <a:r>
              <a:rPr lang="en-US" smtClean="0"/>
              <a:t>What are political beliefs of Czech journalists?</a:t>
            </a:r>
          </a:p>
          <a:p>
            <a:r>
              <a:rPr lang="en-US" smtClean="0"/>
              <a:t>Does it matter?</a:t>
            </a:r>
          </a:p>
          <a:p>
            <a:endParaRPr lang="cs-CZ" dirty="0"/>
          </a:p>
        </p:txBody>
      </p:sp>
      <p:pic>
        <p:nvPicPr>
          <p:cNvPr id="8" name="Picture 2" descr="606957_radek-john-crop.jpg (562×29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1" y="4840760"/>
            <a:ext cx="2989391" cy="181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17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38200" y="365125"/>
            <a:ext cx="786095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Some attempts to measure bias (slant)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838200" y="1825625"/>
            <a:ext cx="786095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Which words/phrases most associated with left and right-wing politicians?</a:t>
            </a:r>
          </a:p>
          <a:p>
            <a:pPr lvl="1"/>
            <a:r>
              <a:rPr lang="en-US" smtClean="0"/>
              <a:t>To what extent do newspapers use the same words/phrases?</a:t>
            </a:r>
          </a:p>
          <a:p>
            <a:pPr lvl="1"/>
            <a:r>
              <a:rPr lang="en-US" smtClean="0"/>
              <a:t>Typical US newspaper close to moderate Democrat</a:t>
            </a:r>
          </a:p>
          <a:p>
            <a:pPr lvl="1"/>
            <a:r>
              <a:rPr lang="en-US" smtClean="0"/>
              <a:t>This is same as ideology of typical reader</a:t>
            </a:r>
          </a:p>
          <a:p>
            <a:r>
              <a:rPr lang="en-US" smtClean="0"/>
              <a:t>Amount of coverage devoted to particular issues</a:t>
            </a:r>
          </a:p>
          <a:p>
            <a:pPr lvl="1"/>
            <a:r>
              <a:rPr lang="en-US" smtClean="0"/>
              <a:t>But what is the right amount?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4749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70" y="370701"/>
            <a:ext cx="7857323" cy="638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3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governments listen to the rich more than the poor?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8390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76" y="206397"/>
            <a:ext cx="7671222" cy="650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94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38200" y="365125"/>
            <a:ext cx="835548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Can public broadcasting improve knowledge?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838200" y="1825625"/>
            <a:ext cx="835548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Private media subject to market forces</a:t>
            </a:r>
          </a:p>
          <a:p>
            <a:pPr lvl="1"/>
            <a:r>
              <a:rPr lang="en-US" smtClean="0"/>
              <a:t>Focus on entertaining, exciting, sexy</a:t>
            </a:r>
          </a:p>
          <a:p>
            <a:r>
              <a:rPr lang="en-US" smtClean="0"/>
              <a:t>Public broadcasters may be immune to market</a:t>
            </a:r>
          </a:p>
          <a:p>
            <a:pPr lvl="1"/>
            <a:r>
              <a:rPr lang="en-US" smtClean="0"/>
              <a:t>Can focus on politically important information</a:t>
            </a:r>
          </a:p>
          <a:p>
            <a:r>
              <a:rPr lang="en-US" smtClean="0"/>
              <a:t>But does it do so?</a:t>
            </a:r>
            <a:endParaRPr lang="en-US" dirty="0" smtClean="0"/>
          </a:p>
        </p:txBody>
      </p:sp>
      <p:pic>
        <p:nvPicPr>
          <p:cNvPr id="5" name="Picture 4" descr="tvNova.jpg (328×24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56" y="4314845"/>
            <a:ext cx="1910095" cy="180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_f_2_f_591453996-stavajici-logo-ceske-televize.jpg (478×38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56" y="4194817"/>
            <a:ext cx="2206625" cy="22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025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38200" y="365125"/>
            <a:ext cx="76962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“Auntie knows best”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838200" y="1825625"/>
            <a:ext cx="76962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Comparison of knowledge of citizens who watch public and private broadcasting</a:t>
            </a:r>
          </a:p>
          <a:p>
            <a:r>
              <a:rPr lang="en-US" smtClean="0"/>
              <a:t>Viewers of public broadcasting are better informed</a:t>
            </a:r>
          </a:p>
          <a:p>
            <a:r>
              <a:rPr lang="en-US" smtClean="0"/>
              <a:t>But only where public broadcaster </a:t>
            </a:r>
          </a:p>
          <a:p>
            <a:pPr lvl="1"/>
            <a:r>
              <a:rPr lang="en-US" smtClean="0"/>
              <a:t>Receives generous funding – immune from market</a:t>
            </a:r>
          </a:p>
          <a:p>
            <a:pPr lvl="1"/>
            <a:r>
              <a:rPr lang="en-US" smtClean="0"/>
              <a:t>With no strings attached – immune from political influence</a:t>
            </a:r>
          </a:p>
          <a:p>
            <a:r>
              <a:rPr lang="en-US" smtClean="0"/>
              <a:t>But direction of causality?</a:t>
            </a:r>
          </a:p>
          <a:p>
            <a:pPr lvl="1"/>
            <a:r>
              <a:rPr lang="en-US" smtClean="0"/>
              <a:t>Knowledgeable people watch public broadcasting</a:t>
            </a:r>
            <a:endParaRPr lang="cs-CZ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612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(Stuart Sorotka\British Journal of Political Scienc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7" y="395038"/>
            <a:ext cx="6919784" cy="611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1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38200" y="365125"/>
            <a:ext cx="788567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Who owns the media?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838200" y="1825625"/>
            <a:ext cx="788567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Typically families and government (little broad ownership)</a:t>
            </a:r>
          </a:p>
          <a:p>
            <a:r>
              <a:rPr lang="en-US" dirty="0" smtClean="0"/>
              <a:t>Around world, government owns 27% of newspapers and 60% of TV</a:t>
            </a:r>
          </a:p>
          <a:p>
            <a:pPr lvl="1"/>
            <a:r>
              <a:rPr lang="en-US" dirty="0" smtClean="0"/>
              <a:t>More common in poor and authoritarian countries</a:t>
            </a:r>
          </a:p>
          <a:p>
            <a:pPr lvl="1"/>
            <a:r>
              <a:rPr lang="en-US" dirty="0" smtClean="0"/>
              <a:t>Especially high in Africa and Middle East</a:t>
            </a:r>
          </a:p>
          <a:p>
            <a:r>
              <a:rPr lang="en-US" dirty="0" smtClean="0"/>
              <a:t>Government ownership correlated with:</a:t>
            </a:r>
          </a:p>
          <a:p>
            <a:pPr lvl="1"/>
            <a:r>
              <a:rPr lang="en-US" dirty="0" smtClean="0"/>
              <a:t>Journalists in prison, corruption</a:t>
            </a:r>
          </a:p>
          <a:p>
            <a:pPr lvl="1"/>
            <a:r>
              <a:rPr lang="en-US" dirty="0" smtClean="0"/>
              <a:t>Lack of citizen rights, lack of government effectiveness</a:t>
            </a:r>
          </a:p>
          <a:p>
            <a:pPr lvl="1"/>
            <a:r>
              <a:rPr lang="en-US" dirty="0" smtClean="0"/>
              <a:t>Worse education, apathy</a:t>
            </a:r>
          </a:p>
          <a:p>
            <a:r>
              <a:rPr lang="en-US" dirty="0" smtClean="0"/>
              <a:t>Newspapers more important than TV</a:t>
            </a:r>
          </a:p>
          <a:p>
            <a:r>
              <a:rPr lang="en-US" dirty="0" smtClean="0"/>
              <a:t>Be careful of direction of causality</a:t>
            </a:r>
          </a:p>
          <a:p>
            <a:endParaRPr lang="cs-CZ" dirty="0"/>
          </a:p>
        </p:txBody>
      </p:sp>
      <p:pic>
        <p:nvPicPr>
          <p:cNvPr id="5" name="Picture 2" descr="Andrej-Babiš1.png (476×30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65" y="4798541"/>
            <a:ext cx="2202951" cy="18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202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3" y="995061"/>
            <a:ext cx="8784076" cy="48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2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Affluence and influence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all policy preference questions from American surveys</a:t>
            </a:r>
          </a:p>
          <a:p>
            <a:pPr lvl="1"/>
            <a:r>
              <a:rPr lang="en-US" dirty="0" smtClean="0"/>
              <a:t>For example, “Do you support or oppose an increase in the retirement age to 67?”</a:t>
            </a:r>
          </a:p>
          <a:p>
            <a:pPr lvl="1"/>
            <a:r>
              <a:rPr lang="en-US" dirty="0" smtClean="0"/>
              <a:t>“Do you support or oppose legalizing gay marriage?”</a:t>
            </a:r>
          </a:p>
          <a:p>
            <a:r>
              <a:rPr lang="en-US" dirty="0" smtClean="0"/>
              <a:t>Disaggregate responses by income, education</a:t>
            </a:r>
          </a:p>
          <a:p>
            <a:r>
              <a:rPr lang="en-US" dirty="0" smtClean="0"/>
              <a:t>Was policy adopted within 4 years?</a:t>
            </a:r>
          </a:p>
          <a:p>
            <a:r>
              <a:rPr lang="en-US" dirty="0" smtClean="0"/>
              <a:t>&gt;1700 survey questions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82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link between support and adoption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123" y="2036634"/>
            <a:ext cx="4518976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8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Why</a:t>
            </a:r>
            <a:r>
              <a:rPr lang="en-US" dirty="0" smtClean="0"/>
              <a:t> so little difference between rich and poor</a:t>
            </a:r>
            <a:r>
              <a:rPr lang="en-US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ppears that both rich and poor have reasonable influence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Most of the time, rich and poor have similar preferences</a:t>
            </a:r>
          </a:p>
          <a:p>
            <a:pPr lvl="1"/>
            <a:r>
              <a:rPr lang="en-US" dirty="0" smtClean="0"/>
              <a:t>For 1/3 of questions, rich and poor differ by &lt; 8%</a:t>
            </a:r>
          </a:p>
          <a:p>
            <a:r>
              <a:rPr lang="en-US" dirty="0" smtClean="0"/>
              <a:t>Note also that even very strong support among rich or poor only leads to 40-50% of adoption</a:t>
            </a:r>
          </a:p>
          <a:p>
            <a:pPr lvl="1"/>
            <a:r>
              <a:rPr lang="en-US" dirty="0" smtClean="0"/>
              <a:t>Most changes don’t get adopted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69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 spending preferences differ?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Repeated survey question on government: </a:t>
            </a:r>
          </a:p>
          <a:p>
            <a:pPr lvl="1"/>
            <a:r>
              <a:rPr lang="en-US" dirty="0" smtClean="0"/>
              <a:t>Should the government spend more, less, or the same on these policy areas?</a:t>
            </a:r>
          </a:p>
          <a:p>
            <a:r>
              <a:rPr lang="en-US" dirty="0" smtClean="0"/>
              <a:t>How do opinions differ by income, education, and party identification?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35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Spending preferences, foreign affairs</a:t>
            </a:r>
            <a:endParaRPr lang="cs-CZ" sz="4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66" y="1755001"/>
            <a:ext cx="8859957" cy="49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3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126" y="208607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Spending preferences, social policy</a:t>
            </a:r>
            <a:endParaRPr lang="cs-CZ" sz="4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26" y="1237618"/>
            <a:ext cx="6599402" cy="547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919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1221</Words>
  <Application>Microsoft Office PowerPoint</Application>
  <PresentationFormat>On-screen Show (4:3)</PresentationFormat>
  <Paragraphs>153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Motiv Office</vt:lpstr>
      <vt:lpstr>Democratic Inequality</vt:lpstr>
      <vt:lpstr>Today’s questions</vt:lpstr>
      <vt:lpstr>Do governments listen to the rich more than the poor?</vt:lpstr>
      <vt:lpstr>Affluence and influence</vt:lpstr>
      <vt:lpstr>Strong link between support and adoption</vt:lpstr>
      <vt:lpstr>Why so little difference between rich and poor?</vt:lpstr>
      <vt:lpstr>How much do spending preferences differ?</vt:lpstr>
      <vt:lpstr>Spending preferences, foreign affairs</vt:lpstr>
      <vt:lpstr>Spending preferences, social policy</vt:lpstr>
      <vt:lpstr>Small differences across income and education</vt:lpstr>
      <vt:lpstr>Focus on questions where preferences diverge</vt:lpstr>
      <vt:lpstr>Is this a causal effect?</vt:lpstr>
      <vt:lpstr>Mechanisms of influence</vt:lpstr>
      <vt:lpstr>Problems</vt:lpstr>
      <vt:lpstr>What about the superrich?</vt:lpstr>
      <vt:lpstr>Most studies focus only on ordinary rich</vt:lpstr>
      <vt:lpstr>PowerPoint Presentation</vt:lpstr>
      <vt:lpstr>Webscraping on billionaires</vt:lpstr>
      <vt:lpstr>What about the poor?</vt:lpstr>
      <vt:lpstr>Does influence matter?</vt:lpstr>
      <vt:lpstr>Income growth and government</vt:lpstr>
      <vt:lpstr>Does it apply elsewhere?</vt:lpstr>
      <vt:lpstr>Is media bias the problem?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Masaryk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Democratic Inequality</dc:title>
  <dc:creator>Andrew Roberts</dc:creator>
  <cp:lastModifiedBy>Andrew Roberts</cp:lastModifiedBy>
  <cp:revision>20</cp:revision>
  <dcterms:created xsi:type="dcterms:W3CDTF">2014-04-29T08:43:18Z</dcterms:created>
  <dcterms:modified xsi:type="dcterms:W3CDTF">2017-05-19T10:09:58Z</dcterms:modified>
</cp:coreProperties>
</file>