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89" r:id="rId3"/>
    <p:sldId id="297" r:id="rId4"/>
    <p:sldId id="290" r:id="rId5"/>
    <p:sldId id="291" r:id="rId6"/>
    <p:sldId id="294" r:id="rId7"/>
    <p:sldId id="296" r:id="rId8"/>
    <p:sldId id="307" r:id="rId9"/>
    <p:sldId id="268" r:id="rId10"/>
    <p:sldId id="269" r:id="rId11"/>
    <p:sldId id="281" r:id="rId12"/>
    <p:sldId id="271" r:id="rId13"/>
    <p:sldId id="298" r:id="rId14"/>
    <p:sldId id="299" r:id="rId15"/>
    <p:sldId id="304" r:id="rId16"/>
    <p:sldId id="306" r:id="rId17"/>
    <p:sldId id="300" r:id="rId18"/>
    <p:sldId id="309" r:id="rId19"/>
    <p:sldId id="310" r:id="rId20"/>
    <p:sldId id="311" r:id="rId21"/>
    <p:sldId id="312" r:id="rId22"/>
    <p:sldId id="301" r:id="rId23"/>
    <p:sldId id="302" r:id="rId24"/>
    <p:sldId id="316" r:id="rId25"/>
    <p:sldId id="317" r:id="rId26"/>
    <p:sldId id="318" r:id="rId27"/>
    <p:sldId id="319" r:id="rId28"/>
    <p:sldId id="320" r:id="rId29"/>
    <p:sldId id="321" r:id="rId30"/>
    <p:sldId id="322" r:id="rId31"/>
  </p:sldIdLst>
  <p:sldSz cx="9906000" cy="6858000" type="A4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72" y="-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580E-A1D6-4FCE-B6FB-E69B2B7A46FA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47CE9-E00A-4813-8A25-BAAACE5C5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27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49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61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44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87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33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27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08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69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473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7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C3E2-6CAD-4971-8B87-7720D3FB4DD4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D9F56-E2D1-4E0B-9569-1F28C1475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4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en-US" dirty="0" err="1" smtClean="0"/>
              <a:t>ationality</a:t>
            </a:r>
            <a:r>
              <a:rPr lang="cs-CZ" dirty="0" smtClean="0"/>
              <a:t> </a:t>
            </a:r>
            <a:r>
              <a:rPr lang="en-US" dirty="0" smtClean="0"/>
              <a:t>&amp; Deliberation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Lecture </a:t>
            </a:r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51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 of people depends on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of people looks different under majoritarian and proportional institutions</a:t>
            </a:r>
          </a:p>
          <a:p>
            <a:r>
              <a:rPr lang="en-US" dirty="0" smtClean="0"/>
              <a:t>Will of people looks different if presidential versus parliamentary, unicameral versus bicameral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414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assessing the will of the people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biases due to friends, colleagues, neighborhood, media</a:t>
            </a:r>
          </a:p>
          <a:p>
            <a:pPr lvl="1"/>
            <a:r>
              <a:rPr lang="en-US" dirty="0" smtClean="0"/>
              <a:t>1998: “I don’t know anyone who approves of Clinton”</a:t>
            </a:r>
          </a:p>
          <a:p>
            <a:pPr lvl="1"/>
            <a:r>
              <a:rPr lang="en-US" dirty="0" smtClean="0"/>
              <a:t>2006: “I don’t know anyone who approves of Bush”</a:t>
            </a:r>
          </a:p>
          <a:p>
            <a:r>
              <a:rPr lang="en-US" dirty="0" smtClean="0"/>
              <a:t>Very hard to make accurate estimates</a:t>
            </a:r>
          </a:p>
          <a:p>
            <a:pPr lvl="1"/>
            <a:r>
              <a:rPr lang="en-US" dirty="0" smtClean="0"/>
              <a:t>Old method of public opinion: size and enthusiasm of crowds</a:t>
            </a:r>
          </a:p>
          <a:p>
            <a:r>
              <a:rPr lang="en-US" dirty="0" smtClean="0"/>
              <a:t>We tend to think we know more than we do</a:t>
            </a:r>
            <a:endParaRPr lang="cs-CZ" dirty="0"/>
          </a:p>
        </p:txBody>
      </p:sp>
      <p:pic>
        <p:nvPicPr>
          <p:cNvPr id="10242" name="Picture 2" descr="0316DEMONSTRACE6.jpg (600×33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513" y="4852585"/>
            <a:ext cx="2745307" cy="19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41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Monica Lewinsky’s contribution to political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Clinton’s approval ratings go up after scandal</a:t>
            </a:r>
          </a:p>
          <a:p>
            <a:r>
              <a:rPr lang="en-US" dirty="0" smtClean="0"/>
              <a:t>How is this possible?</a:t>
            </a:r>
          </a:p>
          <a:p>
            <a:pPr lvl="1"/>
            <a:r>
              <a:rPr lang="en-US" dirty="0" smtClean="0"/>
              <a:t>People usually don’t think about president</a:t>
            </a:r>
          </a:p>
          <a:p>
            <a:pPr lvl="1"/>
            <a:r>
              <a:rPr lang="en-US" dirty="0" smtClean="0"/>
              <a:t>Scandal causes them to think more about his accomplishments</a:t>
            </a:r>
          </a:p>
          <a:p>
            <a:pPr lvl="1"/>
            <a:r>
              <a:rPr lang="en-US" dirty="0" smtClean="0"/>
              <a:t>They distinguish his personal life from politics</a:t>
            </a:r>
          </a:p>
          <a:p>
            <a:pPr lvl="1"/>
            <a:r>
              <a:rPr lang="en-US" dirty="0" smtClean="0"/>
              <a:t>They realize that he does a good job as president</a:t>
            </a:r>
          </a:p>
          <a:p>
            <a:r>
              <a:rPr lang="en-US" dirty="0" smtClean="0"/>
              <a:t>A revised view</a:t>
            </a:r>
          </a:p>
          <a:p>
            <a:pPr lvl="1"/>
            <a:r>
              <a:rPr lang="en-US" dirty="0" smtClean="0"/>
              <a:t>Media and elites not so powerful</a:t>
            </a:r>
          </a:p>
          <a:p>
            <a:pPr lvl="1"/>
            <a:r>
              <a:rPr lang="en-US" dirty="0" smtClean="0"/>
              <a:t>People influenced by fundamentals (</a:t>
            </a:r>
            <a:r>
              <a:rPr lang="en-US" dirty="0" err="1" smtClean="0"/>
              <a:t>eg</a:t>
            </a:r>
            <a:r>
              <a:rPr lang="en-US" dirty="0" smtClean="0"/>
              <a:t>, economy)</a:t>
            </a:r>
          </a:p>
          <a:p>
            <a:pPr lvl="1"/>
            <a:endParaRPr lang="en-US" dirty="0"/>
          </a:p>
        </p:txBody>
      </p:sp>
      <p:pic>
        <p:nvPicPr>
          <p:cNvPr id="1026" name="Picture 2" descr="1101980202_400.jpg (400×52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101" y="1900152"/>
            <a:ext cx="1874875" cy="304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501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Good news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37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Heuristics - shortcuts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Are there easy ways to learn about politics?</a:t>
            </a:r>
          </a:p>
          <a:p>
            <a:r>
              <a:rPr lang="en-US" smtClean="0"/>
              <a:t>Authority: what do others you respect think</a:t>
            </a:r>
          </a:p>
          <a:p>
            <a:pPr lvl="1"/>
            <a:r>
              <a:rPr lang="en-US" smtClean="0"/>
              <a:t>Endorsements of politicians, newspapers</a:t>
            </a:r>
          </a:p>
          <a:p>
            <a:r>
              <a:rPr lang="en-US" smtClean="0"/>
              <a:t>Party or ideology</a:t>
            </a:r>
          </a:p>
          <a:p>
            <a:r>
              <a:rPr lang="en-US" smtClean="0"/>
              <a:t>On-line processing</a:t>
            </a:r>
          </a:p>
          <a:p>
            <a:pPr lvl="1"/>
            <a:r>
              <a:rPr lang="en-US" smtClean="0"/>
              <a:t>Keep a running tally in your head for each party</a:t>
            </a:r>
          </a:p>
          <a:p>
            <a:pPr lvl="2"/>
            <a:r>
              <a:rPr lang="en-US" smtClean="0"/>
              <a:t>Positive information = +1 for party</a:t>
            </a:r>
          </a:p>
          <a:p>
            <a:pPr lvl="2"/>
            <a:r>
              <a:rPr lang="en-US" smtClean="0"/>
              <a:t>Negative information = -1 for party</a:t>
            </a:r>
          </a:p>
          <a:p>
            <a:pPr lvl="1"/>
            <a:r>
              <a:rPr lang="en-US" smtClean="0"/>
              <a:t>All you need to remember is total, not each piece of information</a:t>
            </a:r>
            <a:endParaRPr lang="en-US" dirty="0" smtClean="0"/>
          </a:p>
        </p:txBody>
      </p:sp>
      <p:pic>
        <p:nvPicPr>
          <p:cNvPr id="4" name="Picture 2" descr="politifact/photos/geraldfordtamale.JPG (300×2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244" y="365126"/>
            <a:ext cx="2321719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greencorn.jpg (406×27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358" y="2956494"/>
            <a:ext cx="2142605" cy="176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077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Condorcet’s jury theorem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If each voter has independent p&gt;50% of choosing right policy (eg, 51%) and we use majority rule…</a:t>
            </a:r>
          </a:p>
          <a:p>
            <a:r>
              <a:rPr lang="en-US" smtClean="0"/>
              <a:t>Then, probability of picking right policy =&gt; 100% as number of voters increases</a:t>
            </a:r>
          </a:p>
          <a:p>
            <a:pPr lvl="1"/>
            <a:r>
              <a:rPr lang="en-US" smtClean="0"/>
              <a:t>Actually increases very quickly: with 10,000 voters and p=51%, close to 100%</a:t>
            </a:r>
          </a:p>
          <a:p>
            <a:r>
              <a:rPr lang="en-US" smtClean="0"/>
              <a:t>But</a:t>
            </a:r>
          </a:p>
          <a:p>
            <a:pPr lvl="1"/>
            <a:r>
              <a:rPr lang="en-US" smtClean="0"/>
              <a:t>Is p of being right &gt;50%?</a:t>
            </a:r>
          </a:p>
          <a:p>
            <a:pPr lvl="1"/>
            <a:r>
              <a:rPr lang="en-US" smtClean="0"/>
              <a:t>Are all voters independent of each other?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2741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Wisdom of crowds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391138"/>
            <a:ext cx="7282839" cy="47858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Groups can produce better predictions than individuals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, How much I weigh? How many jellybeans?</a:t>
            </a:r>
          </a:p>
          <a:p>
            <a:r>
              <a:rPr lang="en-US" dirty="0" smtClean="0"/>
              <a:t>But only certain kinds of groups</a:t>
            </a:r>
          </a:p>
          <a:p>
            <a:pPr lvl="1"/>
            <a:r>
              <a:rPr lang="en-US" dirty="0" smtClean="0"/>
              <a:t>Opinions are independent</a:t>
            </a:r>
          </a:p>
          <a:p>
            <a:pPr lvl="1"/>
            <a:r>
              <a:rPr lang="en-US" dirty="0" smtClean="0"/>
              <a:t>Group is diverse</a:t>
            </a:r>
          </a:p>
          <a:p>
            <a:pPr lvl="1"/>
            <a:r>
              <a:rPr lang="en-US" dirty="0" smtClean="0"/>
              <a:t>Decentralization: People can specialize and draw on local knowledge</a:t>
            </a:r>
          </a:p>
          <a:p>
            <a:pPr lvl="1"/>
            <a:r>
              <a:rPr lang="en-US" dirty="0" smtClean="0"/>
              <a:t>Some means of aggregating individual views</a:t>
            </a:r>
          </a:p>
          <a:p>
            <a:r>
              <a:rPr lang="cs-CZ" dirty="0" smtClean="0"/>
              <a:t>Chcete být Milionářem?</a:t>
            </a:r>
            <a:endParaRPr lang="en-US" dirty="0" smtClean="0"/>
          </a:p>
          <a:p>
            <a:pPr lvl="1"/>
            <a:r>
              <a:rPr lang="en-US" dirty="0" smtClean="0"/>
              <a:t>Most of the time the audience is right</a:t>
            </a:r>
          </a:p>
          <a:p>
            <a:pPr lvl="1"/>
            <a:r>
              <a:rPr lang="en-US" dirty="0" smtClean="0"/>
              <a:t>Much better than calling a friend</a:t>
            </a:r>
          </a:p>
          <a:p>
            <a:pPr lvl="1"/>
            <a:endParaRPr lang="cs-CZ" dirty="0"/>
          </a:p>
        </p:txBody>
      </p:sp>
      <p:pic>
        <p:nvPicPr>
          <p:cNvPr id="4" name="Picture 2" descr="jellybeans_1_.jpg (277×29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099" y="868599"/>
            <a:ext cx="214372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_of_Chcete_byt_milionarem.jpg (200×150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462" y="4515827"/>
            <a:ext cx="1547813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25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Miracle of aggregation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From individual ignorance to collective wisdom</a:t>
            </a:r>
          </a:p>
          <a:p>
            <a:pPr lvl="1"/>
            <a:r>
              <a:rPr lang="en-US" smtClean="0"/>
              <a:t>Voters not very well informed, but their errors are random</a:t>
            </a:r>
          </a:p>
          <a:p>
            <a:pPr lvl="1"/>
            <a:r>
              <a:rPr lang="en-US" smtClean="0"/>
              <a:t>Therefore, in a large sample their errors cancel out</a:t>
            </a:r>
          </a:p>
          <a:p>
            <a:r>
              <a:rPr lang="en-US" smtClean="0"/>
              <a:t>Aggregate opinion is thus (i) more stable and (ii) more rational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617" y="3756454"/>
            <a:ext cx="4096081" cy="299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60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rational 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changes in aggregate opinion over time on identical questions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, “Do you support or oppose same-sex marriage?”</a:t>
            </a:r>
          </a:p>
          <a:p>
            <a:pPr lvl="1"/>
            <a:r>
              <a:rPr lang="en-US" dirty="0" smtClean="0"/>
              <a:t>Does opinion change?</a:t>
            </a:r>
          </a:p>
          <a:p>
            <a:pPr lvl="1"/>
            <a:r>
              <a:rPr lang="en-US" dirty="0" smtClean="0"/>
              <a:t>How much does it change?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Most of the time opinion is stable</a:t>
            </a:r>
          </a:p>
          <a:p>
            <a:pPr lvl="1"/>
            <a:r>
              <a:rPr lang="en-US" dirty="0" smtClean="0"/>
              <a:t>Changes are mostly &lt;5%</a:t>
            </a:r>
          </a:p>
          <a:p>
            <a:pPr lvl="1"/>
            <a:r>
              <a:rPr lang="en-US" dirty="0" smtClean="0"/>
              <a:t>Few fluctuations: up and down and 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120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92" y="1386543"/>
            <a:ext cx="5835785" cy="4951725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16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 rule and citizens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democracy quality = citizen rule, then a lot depends on citizens</a:t>
            </a:r>
          </a:p>
          <a:p>
            <a:r>
              <a:rPr lang="en-US" dirty="0" smtClean="0"/>
              <a:t>What do citizens want?</a:t>
            </a:r>
          </a:p>
          <a:p>
            <a:r>
              <a:rPr lang="en-US" dirty="0" smtClean="0"/>
              <a:t>Do they want anything?</a:t>
            </a:r>
          </a:p>
          <a:p>
            <a:r>
              <a:rPr lang="en-US" dirty="0" smtClean="0"/>
              <a:t>Are their preferences stable?</a:t>
            </a:r>
          </a:p>
          <a:p>
            <a:r>
              <a:rPr lang="en-US" dirty="0" smtClean="0"/>
              <a:t>Are their preferences reasonable?</a:t>
            </a:r>
            <a:endParaRPr lang="cs-CZ" dirty="0" smtClean="0"/>
          </a:p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y be manipulated?</a:t>
            </a:r>
          </a:p>
          <a:p>
            <a:r>
              <a:rPr lang="en-US" dirty="0" smtClean="0"/>
              <a:t>Can they be improved?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301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Change, but explicable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15" y="1915985"/>
            <a:ext cx="4856247" cy="411424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191" y="1833607"/>
            <a:ext cx="4814040" cy="405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65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the Czech Republic?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you expect?</a:t>
            </a:r>
          </a:p>
          <a:p>
            <a:r>
              <a:rPr lang="en-US" dirty="0" smtClean="0"/>
              <a:t>New democracy, new issues, changing politics, changing economy =&gt; instability?</a:t>
            </a:r>
          </a:p>
          <a:p>
            <a:r>
              <a:rPr lang="en-US" dirty="0" smtClean="0"/>
              <a:t>Or stability as in US?</a:t>
            </a:r>
          </a:p>
          <a:p>
            <a:r>
              <a:rPr lang="en-US" dirty="0" smtClean="0"/>
              <a:t>Answer</a:t>
            </a:r>
          </a:p>
          <a:p>
            <a:pPr lvl="1"/>
            <a:r>
              <a:rPr lang="en-US" dirty="0" smtClean="0"/>
              <a:t>Mostly stable</a:t>
            </a:r>
          </a:p>
          <a:p>
            <a:pPr lvl="1"/>
            <a:r>
              <a:rPr lang="en-US" dirty="0" smtClean="0"/>
              <a:t>Exceptions: gay rights, joining the Euro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835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Support for EU membership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193" y="1086165"/>
            <a:ext cx="5941684" cy="559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38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Opposition to anti-missile radar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640" y="968091"/>
            <a:ext cx="6018835" cy="570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24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Deliberation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04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deliberative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can speak</a:t>
            </a:r>
          </a:p>
          <a:p>
            <a:r>
              <a:rPr lang="en-US" dirty="0" smtClean="0"/>
              <a:t>Everyone can introduce or question any assertion</a:t>
            </a:r>
          </a:p>
          <a:p>
            <a:r>
              <a:rPr lang="en-US" dirty="0" smtClean="0"/>
              <a:t>No physical or psychological coercion</a:t>
            </a:r>
          </a:p>
          <a:p>
            <a:r>
              <a:rPr lang="en-US" dirty="0" smtClean="0"/>
              <a:t>Evaluate arguments based on reason and evidence</a:t>
            </a:r>
          </a:p>
          <a:p>
            <a:endParaRPr lang="en-US" dirty="0"/>
          </a:p>
          <a:p>
            <a:r>
              <a:rPr lang="en-US" dirty="0" smtClean="0"/>
              <a:t>Does this exist? Can we create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66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Cross-cutting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of disagreement in interpersonal networks</a:t>
            </a:r>
          </a:p>
          <a:p>
            <a:r>
              <a:rPr lang="en-US" dirty="0" smtClean="0"/>
              <a:t>Relatively rare, especially in US</a:t>
            </a:r>
          </a:p>
          <a:p>
            <a:pPr lvl="1"/>
            <a:r>
              <a:rPr lang="en-US" dirty="0" smtClean="0"/>
              <a:t>Most people not engaged in cross-cutting talk</a:t>
            </a:r>
          </a:p>
          <a:p>
            <a:pPr lvl="1"/>
            <a:r>
              <a:rPr lang="en-US" dirty="0" smtClean="0"/>
              <a:t>Norms against disagreement – talking about politics, religion</a:t>
            </a:r>
          </a:p>
          <a:p>
            <a:r>
              <a:rPr lang="en-US" dirty="0" smtClean="0"/>
              <a:t>Less common in certain situations</a:t>
            </a:r>
          </a:p>
          <a:p>
            <a:pPr lvl="1"/>
            <a:r>
              <a:rPr lang="en-US" dirty="0" smtClean="0"/>
              <a:t>Family, close friends, voluntary associations </a:t>
            </a:r>
          </a:p>
          <a:p>
            <a:r>
              <a:rPr lang="en-US" dirty="0" smtClean="0"/>
              <a:t>More common in others</a:t>
            </a:r>
          </a:p>
          <a:p>
            <a:pPr lvl="1"/>
            <a:r>
              <a:rPr lang="en-US" dirty="0" smtClean="0"/>
              <a:t>Workplace, lower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83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cross-cutting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tolerance</a:t>
            </a:r>
          </a:p>
          <a:p>
            <a:pPr lvl="1"/>
            <a:r>
              <a:rPr lang="en-US" dirty="0" smtClean="0"/>
              <a:t>Learn about other POVs</a:t>
            </a:r>
          </a:p>
          <a:p>
            <a:pPr lvl="1"/>
            <a:r>
              <a:rPr lang="en-US" dirty="0" smtClean="0"/>
              <a:t>Doubts about own POV</a:t>
            </a:r>
          </a:p>
          <a:p>
            <a:r>
              <a:rPr lang="en-US" dirty="0" smtClean="0"/>
              <a:t>Decreases participation</a:t>
            </a:r>
          </a:p>
          <a:p>
            <a:pPr lvl="1"/>
            <a:r>
              <a:rPr lang="en-US" dirty="0" smtClean="0"/>
              <a:t>More ambivalence</a:t>
            </a:r>
          </a:p>
          <a:p>
            <a:pPr lvl="1"/>
            <a:r>
              <a:rPr lang="en-US" dirty="0" smtClean="0"/>
              <a:t>More likely to avoid conflict</a:t>
            </a:r>
          </a:p>
          <a:p>
            <a:r>
              <a:rPr lang="en-US" dirty="0" smtClean="0"/>
              <a:t>Thus need both homogeneous groups to promote participation and heterogeneous groups to promote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49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Fishkin’s</a:t>
            </a:r>
            <a:r>
              <a:rPr lang="en-US" dirty="0" smtClean="0"/>
              <a:t> deliberative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Random selection of citizens </a:t>
            </a:r>
            <a:r>
              <a:rPr lang="en-US" dirty="0"/>
              <a:t>invited to gather at a single place for a weekend in order to discuss </a:t>
            </a:r>
            <a:r>
              <a:rPr lang="en-US" dirty="0" smtClean="0"/>
              <a:t>issue. </a:t>
            </a:r>
            <a:endParaRPr lang="cs-CZ" dirty="0"/>
          </a:p>
          <a:p>
            <a:r>
              <a:rPr lang="en-US" dirty="0"/>
              <a:t>Carefully balanced briefing materials are sent to the participants and are also made publicly available. </a:t>
            </a:r>
            <a:endParaRPr lang="cs-CZ" dirty="0"/>
          </a:p>
          <a:p>
            <a:r>
              <a:rPr lang="en-US" dirty="0"/>
              <a:t>The participants engage in dialogue with competing experts and political leaders based on questions they develop in small group discussions with trained moderators.</a:t>
            </a:r>
            <a:endParaRPr lang="cs-CZ" dirty="0"/>
          </a:p>
          <a:p>
            <a:r>
              <a:rPr lang="cs-CZ" dirty="0"/>
              <a:t>P</a:t>
            </a:r>
            <a:r>
              <a:rPr lang="en-US" dirty="0"/>
              <a:t>arts of the weekend events are broadcast on television, either live or in taped and edited form. </a:t>
            </a:r>
            <a:endParaRPr lang="cs-CZ" dirty="0"/>
          </a:p>
          <a:p>
            <a:r>
              <a:rPr lang="en-US" dirty="0"/>
              <a:t>After the deliberations, the sample is again asked the original questions.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90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719017" y="365125"/>
            <a:ext cx="8542216" cy="1325563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Europolis</a:t>
            </a:r>
            <a:r>
              <a:rPr lang="en-US" dirty="0" smtClean="0"/>
              <a:t>: A Deliberative Polity-Making Process </a:t>
            </a:r>
            <a:br>
              <a:rPr lang="en-US" dirty="0" smtClean="0"/>
            </a:br>
            <a:r>
              <a:rPr lang="en-US" dirty="0" smtClean="0"/>
              <a:t>European Union (June 2009)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71061"/>
              </p:ext>
            </p:extLst>
          </p:nvPr>
        </p:nvGraphicFramePr>
        <p:xfrm>
          <a:off x="719016" y="2263934"/>
          <a:ext cx="8542214" cy="3474720"/>
        </p:xfrm>
        <a:graphic>
          <a:graphicData uri="http://schemas.openxmlformats.org/drawingml/2006/table">
            <a:tbl>
              <a:tblPr/>
              <a:tblGrid>
                <a:gridCol w="4698218"/>
                <a:gridCol w="1281332"/>
                <a:gridCol w="1281332"/>
                <a:gridCol w="1281332"/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/>
                      </a:r>
                      <a:br>
                        <a:rPr lang="cs-CZ">
                          <a:effectLst/>
                        </a:rPr>
                      </a:br>
                      <a:endParaRPr lang="cs-CZ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Before</a:t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Deliberation</a:t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%</a:t>
                      </a:r>
                      <a:br>
                        <a:rPr lang="cs-CZ" b="1">
                          <a:effectLst/>
                        </a:rPr>
                      </a:br>
                      <a:endParaRPr lang="cs-CZ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>After</a:t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Deliberation</a:t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%</a:t>
                      </a:r>
                      <a:br>
                        <a:rPr lang="cs-CZ" b="1">
                          <a:effectLst/>
                        </a:rPr>
                      </a:br>
                      <a:endParaRPr lang="cs-CZ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effectLst/>
                        </a:rPr>
                        <a:t/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Difference</a:t>
                      </a:r>
                      <a:br>
                        <a:rPr lang="cs-CZ" b="1">
                          <a:effectLst/>
                        </a:rPr>
                      </a:br>
                      <a:r>
                        <a:rPr lang="cs-CZ" b="1">
                          <a:effectLst/>
                        </a:rPr>
                        <a:t>%</a:t>
                      </a:r>
                      <a:br>
                        <a:rPr lang="cs-CZ" b="1">
                          <a:effectLst/>
                        </a:rPr>
                      </a:br>
                      <a:endParaRPr lang="cs-CZ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Agree that:</a:t>
                      </a:r>
                      <a:endParaRPr lang="cs-CZ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"We should do everything possible to combat climate change even if that hurts the economy"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49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61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+12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"I am enthusiastic about energy efficiency"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75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84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+9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"Immigration is an important problem"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44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64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+20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"Illegal immigrants should be eligible for national health care"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63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71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+8</a:t>
                      </a: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00017" y="1848277"/>
            <a:ext cx="99040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4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The Bad News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480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Problems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a small number of public involved</a:t>
            </a:r>
          </a:p>
          <a:p>
            <a:pPr lvl="1"/>
            <a:r>
              <a:rPr lang="en-US" smtClean="0"/>
              <a:t>But they are more representative</a:t>
            </a:r>
          </a:p>
          <a:p>
            <a:pPr lvl="1"/>
            <a:r>
              <a:rPr lang="en-US" smtClean="0"/>
              <a:t>Can we use their opinions instead of elections?</a:t>
            </a:r>
          </a:p>
          <a:p>
            <a:pPr lvl="1"/>
            <a:r>
              <a:rPr lang="en-US" smtClean="0"/>
              <a:t>Cf., ancient Athens – election by lottery</a:t>
            </a:r>
          </a:p>
          <a:p>
            <a:r>
              <a:rPr lang="en-US" smtClean="0"/>
              <a:t>How much time and effort will people commit?</a:t>
            </a:r>
          </a:p>
          <a:p>
            <a:r>
              <a:rPr lang="en-US" smtClean="0"/>
              <a:t>Are the new opinions better?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66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595785"/>
            <a:ext cx="8543925" cy="10435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Rational ignorance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Large costs to becoming informed about politics</a:t>
            </a:r>
          </a:p>
          <a:p>
            <a:pPr lvl="1"/>
            <a:r>
              <a:rPr lang="en-US" smtClean="0"/>
              <a:t>Reading newspapers and magazines</a:t>
            </a:r>
          </a:p>
          <a:p>
            <a:pPr lvl="1"/>
            <a:r>
              <a:rPr lang="en-US" smtClean="0"/>
              <a:t>Studying expert opinion</a:t>
            </a:r>
          </a:p>
          <a:p>
            <a:pPr lvl="1"/>
            <a:r>
              <a:rPr lang="en-US" smtClean="0"/>
              <a:t>Attending meetings</a:t>
            </a:r>
          </a:p>
          <a:p>
            <a:r>
              <a:rPr lang="en-US" smtClean="0"/>
              <a:t>Few benefits to being well-informed</a:t>
            </a:r>
          </a:p>
          <a:p>
            <a:pPr lvl="1"/>
            <a:r>
              <a:rPr lang="en-US" smtClean="0"/>
              <a:t>Respect of peers?</a:t>
            </a:r>
          </a:p>
          <a:p>
            <a:pPr lvl="1"/>
            <a:r>
              <a:rPr lang="en-US" smtClean="0"/>
              <a:t>Ability to influence elections? Policy?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521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14105" y="826444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Public has very little knowledge of basic facts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14105" y="2286943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Institutions and processes</a:t>
            </a:r>
          </a:p>
          <a:p>
            <a:r>
              <a:rPr lang="en-US" smtClean="0"/>
              <a:t>People and players in politics</a:t>
            </a:r>
          </a:p>
          <a:p>
            <a:pPr lvl="1"/>
            <a:r>
              <a:rPr lang="en-US" smtClean="0"/>
              <a:t>People know PM/President, but not much else</a:t>
            </a:r>
          </a:p>
          <a:p>
            <a:r>
              <a:rPr lang="en-US" smtClean="0"/>
              <a:t>Domestic and foreign politics</a:t>
            </a:r>
          </a:p>
          <a:p>
            <a:r>
              <a:rPr lang="en-US" smtClean="0"/>
              <a:t>General political knowledge</a:t>
            </a:r>
          </a:p>
          <a:p>
            <a:endParaRPr lang="en-US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82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Ukraine?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16% locate correctly</a:t>
            </a:r>
          </a:p>
          <a:p>
            <a:r>
              <a:rPr lang="en-US" dirty="0" smtClean="0"/>
              <a:t>Those who don’t know where it is are more likely to support military intervention</a:t>
            </a:r>
            <a:endParaRPr lang="cs-CZ" dirty="0"/>
          </a:p>
        </p:txBody>
      </p:sp>
      <p:pic>
        <p:nvPicPr>
          <p:cNvPr id="1026" name="Picture 2" descr="Image from http://www.washingtonpost.com/blogs/monkey-c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044" y="3234786"/>
            <a:ext cx="5339953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6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A summary of research on knowledge in US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Average American is poorly informed but not uninformed</a:t>
            </a:r>
          </a:p>
          <a:p>
            <a:pPr lvl="1"/>
            <a:r>
              <a:rPr lang="en-US" smtClean="0"/>
              <a:t>About 50% correct on one test of 16 questions</a:t>
            </a:r>
          </a:p>
          <a:p>
            <a:r>
              <a:rPr lang="en-US" smtClean="0"/>
              <a:t>Levels of political knowledge relatively stable over last 50 years</a:t>
            </a:r>
          </a:p>
          <a:p>
            <a:r>
              <a:rPr lang="en-US" smtClean="0"/>
              <a:t>Americans slightly less informed about politics than citizens of other nations</a:t>
            </a:r>
          </a:p>
          <a:p>
            <a:r>
              <a:rPr lang="en-US" smtClean="0"/>
              <a:t>Average levels of knowledge mask important differences between groups</a:t>
            </a:r>
          </a:p>
          <a:p>
            <a:r>
              <a:rPr lang="en-US" smtClean="0"/>
              <a:t>Knowledge is tied to many aspects of good citizenship</a:t>
            </a:r>
          </a:p>
          <a:p>
            <a:pPr lvl="1"/>
            <a:r>
              <a:rPr lang="en-US" smtClean="0"/>
              <a:t>More tolerance, more participation, more stable views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14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will of the people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187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will of the people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level beliefs not very stable</a:t>
            </a:r>
          </a:p>
          <a:p>
            <a:pPr lvl="1"/>
            <a:r>
              <a:rPr lang="en-US" dirty="0" smtClean="0"/>
              <a:t>Little correlation over time</a:t>
            </a:r>
            <a:endParaRPr lang="en-US" dirty="0"/>
          </a:p>
          <a:p>
            <a:r>
              <a:rPr lang="en-US" dirty="0" smtClean="0"/>
              <a:t>Most people are not very ideological</a:t>
            </a:r>
          </a:p>
          <a:p>
            <a:pPr lvl="1"/>
            <a:r>
              <a:rPr lang="en-US" dirty="0" smtClean="0"/>
              <a:t>Individual beliefs don’t cohere very well</a:t>
            </a:r>
          </a:p>
          <a:p>
            <a:r>
              <a:rPr lang="en-US" dirty="0" smtClean="0"/>
              <a:t>Most people do not have strong political opinions</a:t>
            </a:r>
          </a:p>
          <a:p>
            <a:r>
              <a:rPr lang="en-US" dirty="0" smtClean="0"/>
              <a:t>Most people take cues from parties and political leaders</a:t>
            </a:r>
          </a:p>
          <a:p>
            <a:pPr lvl="1"/>
            <a:r>
              <a:rPr lang="en-US" dirty="0" smtClean="0"/>
              <a:t>Adopt positions favored by preferred parties/politicians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7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1147</Words>
  <Application>Microsoft Office PowerPoint</Application>
  <PresentationFormat>A4 Paper (210x297 mm)</PresentationFormat>
  <Paragraphs>180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Motiv Office</vt:lpstr>
      <vt:lpstr>Rationality &amp; Deliberation</vt:lpstr>
      <vt:lpstr>Citizen rule and citizens</vt:lpstr>
      <vt:lpstr>1. The Bad News</vt:lpstr>
      <vt:lpstr>PowerPoint Presentation</vt:lpstr>
      <vt:lpstr>PowerPoint Presentation</vt:lpstr>
      <vt:lpstr>Where is Ukraine?</vt:lpstr>
      <vt:lpstr>PowerPoint Presentation</vt:lpstr>
      <vt:lpstr>2. The will of the people</vt:lpstr>
      <vt:lpstr>Does will of the people exist?</vt:lpstr>
      <vt:lpstr>Will of people depends on institutions</vt:lpstr>
      <vt:lpstr>Problems in assessing the will of the people</vt:lpstr>
      <vt:lpstr>Monica Lewinsky’s contribution to political science</vt:lpstr>
      <vt:lpstr>3. Good news</vt:lpstr>
      <vt:lpstr>PowerPoint Presentation</vt:lpstr>
      <vt:lpstr>PowerPoint Presentation</vt:lpstr>
      <vt:lpstr>PowerPoint Presentation</vt:lpstr>
      <vt:lpstr>PowerPoint Presentation</vt:lpstr>
      <vt:lpstr>The rational public</vt:lpstr>
      <vt:lpstr>Stability</vt:lpstr>
      <vt:lpstr>Change, but explicable</vt:lpstr>
      <vt:lpstr>How about the Czech Republic?</vt:lpstr>
      <vt:lpstr>PowerPoint Presentation</vt:lpstr>
      <vt:lpstr>PowerPoint Presentation</vt:lpstr>
      <vt:lpstr>Deliberation</vt:lpstr>
      <vt:lpstr>Ideal deliberative setting</vt:lpstr>
      <vt:lpstr>Cross-cutting discussions</vt:lpstr>
      <vt:lpstr>Effects of cross-cutting talk</vt:lpstr>
      <vt:lpstr>Fishkin’s deliberative polling</vt:lpstr>
      <vt:lpstr>PowerPoint Presentation</vt:lpstr>
      <vt:lpstr>PowerPoint Presentation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Polls and polling</dc:title>
  <dc:creator>Andrew Roberts</dc:creator>
  <cp:lastModifiedBy>Andrew Roberts</cp:lastModifiedBy>
  <cp:revision>57</cp:revision>
  <cp:lastPrinted>2016-03-23T15:44:02Z</cp:lastPrinted>
  <dcterms:created xsi:type="dcterms:W3CDTF">2013-10-29T13:06:28Z</dcterms:created>
  <dcterms:modified xsi:type="dcterms:W3CDTF">2017-04-21T09:30:40Z</dcterms:modified>
</cp:coreProperties>
</file>