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56" r:id="rId2"/>
    <p:sldId id="300" r:id="rId3"/>
    <p:sldId id="301" r:id="rId4"/>
    <p:sldId id="302" r:id="rId5"/>
    <p:sldId id="303" r:id="rId6"/>
    <p:sldId id="319" r:id="rId7"/>
    <p:sldId id="304" r:id="rId8"/>
    <p:sldId id="305" r:id="rId9"/>
    <p:sldId id="306" r:id="rId10"/>
    <p:sldId id="264" r:id="rId11"/>
    <p:sldId id="265" r:id="rId12"/>
    <p:sldId id="308" r:id="rId13"/>
    <p:sldId id="309" r:id="rId14"/>
    <p:sldId id="316" r:id="rId15"/>
    <p:sldId id="320" r:id="rId16"/>
    <p:sldId id="321" r:id="rId17"/>
    <p:sldId id="323" r:id="rId18"/>
    <p:sldId id="325" r:id="rId19"/>
    <p:sldId id="326" r:id="rId20"/>
    <p:sldId id="328" r:id="rId21"/>
    <p:sldId id="332" r:id="rId22"/>
    <p:sldId id="329" r:id="rId23"/>
    <p:sldId id="274" r:id="rId24"/>
    <p:sldId id="288" r:id="rId25"/>
    <p:sldId id="275" r:id="rId26"/>
    <p:sldId id="278" r:id="rId27"/>
    <p:sldId id="330" r:id="rId28"/>
    <p:sldId id="286" r:id="rId29"/>
    <p:sldId id="310" r:id="rId30"/>
    <p:sldId id="311" r:id="rId31"/>
    <p:sldId id="312" r:id="rId32"/>
    <p:sldId id="313" r:id="rId33"/>
    <p:sldId id="331" r:id="rId34"/>
    <p:sldId id="314" r:id="rId35"/>
    <p:sldId id="315" r:id="rId36"/>
  </p:sldIdLst>
  <p:sldSz cx="9906000" cy="6858000" type="A4"/>
  <p:notesSz cx="7010400" cy="9296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660"/>
  </p:normalViewPr>
  <p:slideViewPr>
    <p:cSldViewPr snapToGrid="0">
      <p:cViewPr>
        <p:scale>
          <a:sx n="125" d="100"/>
          <a:sy n="125" d="100"/>
        </p:scale>
        <p:origin x="-864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AD5AB0-B676-49C8-AF8B-B1310C350A4C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CE07F7-6829-427E-8868-02B265EA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96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014F-527A-4B23-B07E-FD92A3EE737F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F11C-9CAF-4D7F-936D-A4B6633502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98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014F-527A-4B23-B07E-FD92A3EE737F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F11C-9CAF-4D7F-936D-A4B6633502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83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014F-527A-4B23-B07E-FD92A3EE737F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F11C-9CAF-4D7F-936D-A4B6633502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58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014F-527A-4B23-B07E-FD92A3EE737F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F11C-9CAF-4D7F-936D-A4B6633502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48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879" y="1709741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879" y="4589466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014F-527A-4B23-B07E-FD92A3EE737F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F11C-9CAF-4D7F-936D-A4B6633502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27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014F-527A-4B23-B07E-FD92A3EE737F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F11C-9CAF-4D7F-936D-A4B6633502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03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328" y="365128"/>
            <a:ext cx="8543925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014F-527A-4B23-B07E-FD92A3EE737F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F11C-9CAF-4D7F-936D-A4B6633502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47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014F-527A-4B23-B07E-FD92A3EE737F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F11C-9CAF-4D7F-936D-A4B6633502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78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014F-527A-4B23-B07E-FD92A3EE737F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F11C-9CAF-4D7F-936D-A4B6633502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132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340" y="987428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014F-527A-4B23-B07E-FD92A3EE737F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F11C-9CAF-4D7F-936D-A4B6633502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85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1340" y="987428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014F-527A-4B23-B07E-FD92A3EE737F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F11C-9CAF-4D7F-936D-A4B6633502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72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3014F-527A-4B23-B07E-FD92A3EE737F}" type="datetimeFigureOut">
              <a:rPr lang="cs-CZ" smtClean="0"/>
              <a:t>19.5.2017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81363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EF11C-9CAF-4D7F-936D-A4B6633502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72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Misinformation and</a:t>
            </a:r>
            <a:r>
              <a:rPr lang="cs-CZ" dirty="0" smtClean="0"/>
              <a:t> biases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568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biases according to </a:t>
            </a:r>
            <a:r>
              <a:rPr lang="en-US" dirty="0" err="1" smtClean="0"/>
              <a:t>Caplan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Anti-market bias: people underestimate benefits of market</a:t>
            </a:r>
          </a:p>
          <a:p>
            <a:pPr lvl="1"/>
            <a:r>
              <a:rPr lang="en-US" dirty="0" smtClean="0"/>
              <a:t>Adam Smith on invisible hand</a:t>
            </a:r>
          </a:p>
          <a:p>
            <a:pPr lvl="1"/>
            <a:r>
              <a:rPr lang="en-US" dirty="0" smtClean="0"/>
              <a:t>Profits perceived as gifts rather than incentives</a:t>
            </a:r>
          </a:p>
          <a:p>
            <a:r>
              <a:rPr lang="en-US" dirty="0" smtClean="0"/>
              <a:t>Anti-foreign bias: people underestimate benefits of interactions with foreigners</a:t>
            </a:r>
          </a:p>
          <a:p>
            <a:pPr lvl="1"/>
            <a:r>
              <a:rPr lang="en-US" dirty="0" smtClean="0"/>
              <a:t>Trade seen as zero-sum rather than positive-sum</a:t>
            </a:r>
          </a:p>
          <a:p>
            <a:r>
              <a:rPr lang="en-US" dirty="0" smtClean="0"/>
              <a:t>Make-work bias: people underestimate benefits of conserving labor</a:t>
            </a:r>
          </a:p>
          <a:p>
            <a:pPr lvl="1"/>
            <a:r>
              <a:rPr lang="en-US" dirty="0" smtClean="0"/>
              <a:t>Worries about downsizing and technology; but they increase productivity</a:t>
            </a:r>
          </a:p>
          <a:p>
            <a:r>
              <a:rPr lang="en-US" dirty="0" smtClean="0"/>
              <a:t>Pessimistic bias: people overestimate problems and underestimate future</a:t>
            </a:r>
          </a:p>
          <a:p>
            <a:pPr lvl="1"/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8952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bet: Julian Simon and Paul Ehrlich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1038" y="1825625"/>
            <a:ext cx="6413726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Ehrlich published The Population Bomb in 1968, predicts that the world is running out of resources =&gt; starvation</a:t>
            </a:r>
          </a:p>
          <a:p>
            <a:r>
              <a:rPr lang="en-US" dirty="0" smtClean="0"/>
              <a:t>In 1980 bets with Julian Simon that price of five metals (copper, chromium, nickel, tin, tungsten) will increase from 1980 to 1990</a:t>
            </a:r>
          </a:p>
          <a:p>
            <a:pPr lvl="1"/>
            <a:r>
              <a:rPr lang="en-US" dirty="0" smtClean="0"/>
              <a:t>If metals are becoming scarce, then price should increase</a:t>
            </a:r>
          </a:p>
          <a:p>
            <a:r>
              <a:rPr lang="en-US" dirty="0"/>
              <a:t> </a:t>
            </a:r>
            <a:r>
              <a:rPr lang="en-US" dirty="0" smtClean="0"/>
              <a:t>Simon wins the bet: the price of all five declines</a:t>
            </a:r>
            <a:endParaRPr lang="cs-CZ" dirty="0"/>
          </a:p>
        </p:txBody>
      </p:sp>
      <p:pic>
        <p:nvPicPr>
          <p:cNvPr id="10242" name="Picture 2" descr="saupload_simon_ehrlich_4.png (640×36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870" y="4224326"/>
            <a:ext cx="3012726" cy="213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745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1117" y="365126"/>
            <a:ext cx="8543925" cy="1325563"/>
          </a:xfrm>
        </p:spPr>
        <p:txBody>
          <a:bodyPr/>
          <a:lstStyle/>
          <a:p>
            <a:r>
              <a:rPr lang="en-US" dirty="0" smtClean="0"/>
              <a:t>2. Problems with voting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395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1475" y="274639"/>
            <a:ext cx="668655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Extreme myopia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71475" y="1600202"/>
            <a:ext cx="668655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Retrospective economic voting should give politicians an incentive to produce better economy</a:t>
            </a:r>
          </a:p>
          <a:p>
            <a:r>
              <a:rPr lang="en-US" dirty="0"/>
              <a:t>But what economy do voters care about</a:t>
            </a:r>
          </a:p>
          <a:p>
            <a:pPr lvl="1"/>
            <a:r>
              <a:rPr lang="en-US" dirty="0"/>
              <a:t>Mainly last year of electoral term or even last 3 months!</a:t>
            </a:r>
          </a:p>
          <a:p>
            <a:r>
              <a:rPr lang="en-US" dirty="0"/>
              <a:t>Politicians should thus only worry about economy at end of </a:t>
            </a:r>
            <a:r>
              <a:rPr lang="en-US" dirty="0" smtClean="0"/>
              <a:t>term</a:t>
            </a:r>
            <a:endParaRPr lang="cs-CZ" dirty="0" smtClean="0"/>
          </a:p>
          <a:p>
            <a:pPr lvl="1"/>
            <a:r>
              <a:rPr lang="cs-CZ" dirty="0" smtClean="0"/>
              <a:t>Recall political business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81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71475" y="274639"/>
            <a:ext cx="668655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Duration neglect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71475" y="1600202"/>
            <a:ext cx="668655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Voters forget the length of good times and bad times</a:t>
            </a:r>
          </a:p>
          <a:p>
            <a:pPr lvl="1"/>
            <a:r>
              <a:rPr lang="en-US" dirty="0"/>
              <a:t>Churchill in 1945: Wasn’t saving you from the Nazis enough?</a:t>
            </a:r>
          </a:p>
          <a:p>
            <a:pPr lvl="1"/>
            <a:r>
              <a:rPr lang="en-US" dirty="0"/>
              <a:t>Answer: No</a:t>
            </a:r>
          </a:p>
          <a:p>
            <a:r>
              <a:rPr lang="en-US" dirty="0" smtClean="0"/>
              <a:t>In short, what have you done for me lately</a:t>
            </a:r>
          </a:p>
          <a:p>
            <a:r>
              <a:rPr lang="en-US" dirty="0" smtClean="0"/>
              <a:t>Or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 don’t know what the parties are doing now, but I know the Communists were bad.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2425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1475" y="274639"/>
            <a:ext cx="668655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Blind re</a:t>
            </a:r>
            <a:r>
              <a:rPr lang="en-US"/>
              <a:t>trospection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71475" y="1600202"/>
            <a:ext cx="6745741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Voters will punish governments for shark attacks, droughts, flu, sports losses!</a:t>
            </a:r>
          </a:p>
          <a:p>
            <a:pPr lvl="1"/>
            <a:r>
              <a:rPr lang="en-US" dirty="0"/>
              <a:t>God punishes society for sin?</a:t>
            </a:r>
          </a:p>
          <a:p>
            <a:r>
              <a:rPr lang="en-US" dirty="0"/>
              <a:t>When voters in pain, they kick the government</a:t>
            </a:r>
          </a:p>
          <a:p>
            <a:r>
              <a:rPr lang="en-US" dirty="0"/>
              <a:t>Even if it is not government’s fault!</a:t>
            </a:r>
          </a:p>
          <a:p>
            <a:r>
              <a:rPr lang="en-US" dirty="0"/>
              <a:t>Also, reward for good events outside of control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, oil price rises in oil-producing areas</a:t>
            </a:r>
          </a:p>
        </p:txBody>
      </p:sp>
      <p:pic>
        <p:nvPicPr>
          <p:cNvPr id="4" name="Picture 2" descr="Finding-Nemo-Shark-Wallpaper-HD.jpg (1600×90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780" y="2129501"/>
            <a:ext cx="2744289" cy="18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756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3" y="1417639"/>
            <a:ext cx="6142231" cy="5163468"/>
          </a:xfrm>
          <a:prstGeom prst="rect">
            <a:avLst/>
          </a:prstGeom>
        </p:spPr>
      </p:pic>
      <p:sp>
        <p:nvSpPr>
          <p:cNvPr id="3" name="Nadpis 2"/>
          <p:cNvSpPr txBox="1">
            <a:spLocks/>
          </p:cNvSpPr>
          <p:nvPr/>
        </p:nvSpPr>
        <p:spPr>
          <a:xfrm>
            <a:off x="371475" y="274639"/>
            <a:ext cx="668655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Shark attacks!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8384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027413" y="274639"/>
            <a:ext cx="668655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What policies should politicians chose?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027413" y="1600202"/>
            <a:ext cx="668655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Voters reward politicians for disaster relief spending but not for disaster prevention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56" y="2743200"/>
            <a:ext cx="7514855" cy="36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44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71475" y="274639"/>
            <a:ext cx="668655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What has happened in the Great Recession?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71475" y="1600202"/>
            <a:ext cx="668655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Crisis of financial capitalism</a:t>
            </a:r>
          </a:p>
          <a:p>
            <a:r>
              <a:rPr lang="en-US"/>
              <a:t>Expect voters to turn to the left</a:t>
            </a:r>
          </a:p>
          <a:p>
            <a:pPr lvl="1"/>
            <a:r>
              <a:rPr lang="en-US"/>
              <a:t>Punish capitalists</a:t>
            </a:r>
          </a:p>
          <a:p>
            <a:pPr lvl="1"/>
            <a:r>
              <a:rPr lang="en-US"/>
              <a:t>Increase welfare</a:t>
            </a:r>
          </a:p>
          <a:p>
            <a:r>
              <a:rPr lang="en-US"/>
              <a:t>But right does slightly better (though only small effect)</a:t>
            </a:r>
          </a:p>
          <a:p>
            <a:r>
              <a:rPr lang="en-US"/>
              <a:t>Biggest effect = punishment of incumbents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4530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-75734"/>
            <a:ext cx="4395788" cy="693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22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problem that citizens are uninformed?</a:t>
            </a:r>
          </a:p>
          <a:p>
            <a:r>
              <a:rPr lang="en-US" dirty="0" smtClean="0"/>
              <a:t>Or that citizens are misinformed?</a:t>
            </a:r>
          </a:p>
          <a:p>
            <a:pPr lvl="1"/>
            <a:r>
              <a:rPr lang="en-US" dirty="0" smtClean="0"/>
              <a:t>Systematic biases</a:t>
            </a:r>
          </a:p>
          <a:p>
            <a:pPr lvl="1"/>
            <a:r>
              <a:rPr lang="en-US" dirty="0" smtClean="0"/>
              <a:t>People confident in mistaken beliefs</a:t>
            </a:r>
          </a:p>
          <a:p>
            <a:pPr marL="514338" indent="-514338">
              <a:buAutoNum type="arabicPeriod"/>
            </a:pPr>
            <a:r>
              <a:rPr lang="en-US" dirty="0" smtClean="0"/>
              <a:t>Problems with political reasoning</a:t>
            </a:r>
          </a:p>
          <a:p>
            <a:pPr marL="514338" indent="-514338">
              <a:buAutoNum type="arabicPeriod"/>
            </a:pPr>
            <a:r>
              <a:rPr lang="en-US" dirty="0" smtClean="0"/>
              <a:t>Voting biases</a:t>
            </a:r>
          </a:p>
          <a:p>
            <a:pPr marL="514338" indent="-514338">
              <a:buAutoNum type="arabicPeriod"/>
            </a:pPr>
            <a:r>
              <a:rPr lang="en-US" dirty="0" smtClean="0"/>
              <a:t>Can we do better than democracy?</a:t>
            </a:r>
          </a:p>
          <a:p>
            <a:pPr marL="514338" indent="-514338">
              <a:buAutoNum type="arabicPeriod"/>
            </a:pPr>
            <a:r>
              <a:rPr lang="en-US" dirty="0" smtClean="0"/>
              <a:t>How can we make citizens better?</a:t>
            </a:r>
          </a:p>
          <a:p>
            <a:pPr marL="514338" indent="-514338">
              <a:buAutoNum type="arabicPeriod"/>
            </a:pPr>
            <a:r>
              <a:rPr lang="en-US" dirty="0" smtClean="0"/>
              <a:t>How can we make ourselves better?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8304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71475" y="274639"/>
            <a:ext cx="668655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 short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71475" y="1600202"/>
            <a:ext cx="668655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Whoever is in office at time of crisis loses and loses badly</a:t>
            </a:r>
          </a:p>
          <a:p>
            <a:r>
              <a:rPr lang="en-US"/>
              <a:t>Voters aren’t trying to choose best policies</a:t>
            </a:r>
          </a:p>
          <a:p>
            <a:r>
              <a:rPr lang="en-US"/>
              <a:t>Voters aren’t able to attribute blame</a:t>
            </a:r>
          </a:p>
          <a:p>
            <a:pPr lvl="1"/>
            <a:r>
              <a:rPr lang="en-US"/>
              <a:t>Which parties were responsible for crisis?</a:t>
            </a:r>
          </a:p>
          <a:p>
            <a:pPr lvl="1"/>
            <a:r>
              <a:rPr lang="en-US"/>
              <a:t>Who did the best job fighting against it?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912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If not rational, then what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or identity thinking</a:t>
            </a:r>
          </a:p>
          <a:p>
            <a:pPr lvl="1"/>
            <a:r>
              <a:rPr lang="en-US" dirty="0" smtClean="0"/>
              <a:t>Emotional attachments that transcend thinking</a:t>
            </a:r>
          </a:p>
          <a:p>
            <a:r>
              <a:rPr lang="en-US" dirty="0" smtClean="0"/>
              <a:t>People adopt opinions of group they belong to – family, school, occupation, race, ethnicity, party</a:t>
            </a:r>
          </a:p>
          <a:p>
            <a:pPr lvl="1"/>
            <a:r>
              <a:rPr lang="en-US" dirty="0" smtClean="0"/>
              <a:t>Thus, I draw policy preferences from the party I like</a:t>
            </a:r>
          </a:p>
          <a:p>
            <a:pPr lvl="1"/>
            <a:r>
              <a:rPr lang="en-US" dirty="0" smtClean="0"/>
              <a:t>I don’t choose party based on its policies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98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Can we do better than democracy?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3415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better than democracy?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Leave economic policy to economists</a:t>
            </a:r>
          </a:p>
          <a:p>
            <a:pPr lvl="1"/>
            <a:r>
              <a:rPr lang="en-US" dirty="0" smtClean="0"/>
              <a:t>Economists have systematically different beliefs than public</a:t>
            </a:r>
          </a:p>
          <a:p>
            <a:pPr lvl="1"/>
            <a:r>
              <a:rPr lang="en-US" dirty="0" smtClean="0"/>
              <a:t>Less prone to biases</a:t>
            </a:r>
          </a:p>
          <a:p>
            <a:r>
              <a:rPr lang="en-US" dirty="0" smtClean="0"/>
              <a:t>More power, more votes for educated</a:t>
            </a:r>
          </a:p>
          <a:p>
            <a:r>
              <a:rPr lang="en-US" dirty="0" smtClean="0"/>
              <a:t>Less government, more markets?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241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elites always more informed?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foreign policy views in US</a:t>
            </a:r>
          </a:p>
          <a:p>
            <a:r>
              <a:rPr lang="en-US" dirty="0" smtClean="0"/>
              <a:t>Public very </a:t>
            </a:r>
            <a:r>
              <a:rPr lang="en-US" dirty="0" err="1" smtClean="0"/>
              <a:t>multilateralist</a:t>
            </a:r>
            <a:endParaRPr lang="en-US" dirty="0"/>
          </a:p>
          <a:p>
            <a:pPr lvl="1"/>
            <a:r>
              <a:rPr lang="en-US" dirty="0" smtClean="0"/>
              <a:t>Supports UN, peacekeeping, Kyoto, International Criminal Court</a:t>
            </a:r>
          </a:p>
          <a:p>
            <a:pPr lvl="1"/>
            <a:r>
              <a:rPr lang="en-US" dirty="0" smtClean="0"/>
              <a:t>Opposes unilateral use of force</a:t>
            </a:r>
          </a:p>
          <a:p>
            <a:r>
              <a:rPr lang="en-US" dirty="0" smtClean="0"/>
              <a:t>Elites disagree 73% of time: more unilateral</a:t>
            </a:r>
          </a:p>
          <a:p>
            <a:pPr lvl="1"/>
            <a:r>
              <a:rPr lang="en-US" dirty="0" smtClean="0"/>
              <a:t>Support use of force, oppose multilateralism</a:t>
            </a:r>
          </a:p>
          <a:p>
            <a:r>
              <a:rPr lang="en-US" dirty="0" smtClean="0"/>
              <a:t>Who is objectively correct here?</a:t>
            </a:r>
            <a:endParaRPr lang="en-US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557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experts predict the future?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1039" y="1825625"/>
            <a:ext cx="708187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Tetlock</a:t>
            </a:r>
            <a:r>
              <a:rPr lang="en-US" dirty="0" smtClean="0"/>
              <a:t> asks 284 experts to make predictions on world affairs</a:t>
            </a:r>
          </a:p>
          <a:p>
            <a:pPr lvl="1"/>
            <a:r>
              <a:rPr lang="en-US" dirty="0" smtClean="0"/>
              <a:t>82,000 forecasts over 20 years</a:t>
            </a:r>
          </a:p>
          <a:p>
            <a:pPr lvl="1"/>
            <a:r>
              <a:rPr lang="en-US" dirty="0" smtClean="0"/>
              <a:t>3 possible futures – probability of each</a:t>
            </a:r>
          </a:p>
          <a:p>
            <a:r>
              <a:rPr lang="en-US" dirty="0" smtClean="0"/>
              <a:t>Experts </a:t>
            </a:r>
            <a:r>
              <a:rPr lang="en-US" dirty="0" smtClean="0"/>
              <a:t>do very poorly – not much better than chance</a:t>
            </a:r>
          </a:p>
          <a:p>
            <a:r>
              <a:rPr lang="en-US" dirty="0" smtClean="0"/>
              <a:t>Do far worse than simple extrapolation of past trends</a:t>
            </a:r>
          </a:p>
          <a:p>
            <a:r>
              <a:rPr lang="en-US" dirty="0" smtClean="0"/>
              <a:t>Only difference is between hedgehogs and foxes</a:t>
            </a:r>
          </a:p>
          <a:p>
            <a:pPr lvl="1"/>
            <a:r>
              <a:rPr lang="en-US" dirty="0" smtClean="0"/>
              <a:t>Hedgehogs know 1 big </a:t>
            </a:r>
            <a:r>
              <a:rPr lang="en-US" dirty="0" smtClean="0"/>
              <a:t>thing</a:t>
            </a:r>
            <a:endParaRPr lang="en-US" dirty="0" smtClean="0"/>
          </a:p>
          <a:p>
            <a:pPr lvl="1"/>
            <a:r>
              <a:rPr lang="en-US" dirty="0" smtClean="0"/>
              <a:t>Foxes know many little </a:t>
            </a:r>
            <a:r>
              <a:rPr lang="en-US" dirty="0" smtClean="0"/>
              <a:t>things</a:t>
            </a:r>
            <a:endParaRPr lang="en-US" dirty="0" smtClean="0"/>
          </a:p>
          <a:p>
            <a:endParaRPr lang="cs-CZ" dirty="0"/>
          </a:p>
        </p:txBody>
      </p:sp>
      <p:pic>
        <p:nvPicPr>
          <p:cNvPr id="11266" name="Picture 2" descr="41bsFR6artL._BO2,204,203,200_PIsitb-sticker-arrow-click,TopRight,35,-76_AA300_SH20_OU01_.jpg (300×3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218" y="602823"/>
            <a:ext cx="1767783" cy="21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anh.jpg (397×28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911" y="3380015"/>
            <a:ext cx="1940806" cy="17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315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experts better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 them to make clear predictions and monitor their performance</a:t>
            </a:r>
          </a:p>
          <a:p>
            <a:r>
              <a:rPr lang="en-US" dirty="0" smtClean="0"/>
              <a:t>More bets between </a:t>
            </a:r>
            <a:r>
              <a:rPr lang="en-US" dirty="0" smtClean="0"/>
              <a:t>scholars</a:t>
            </a:r>
            <a:endParaRPr lang="en-US" dirty="0" smtClean="0"/>
          </a:p>
          <a:p>
            <a:pPr lvl="1"/>
            <a:r>
              <a:rPr lang="en-US" dirty="0" smtClean="0"/>
              <a:t>If you are not willing to bet, does that mean that you don’t believe what you are saying</a:t>
            </a:r>
          </a:p>
          <a:p>
            <a:r>
              <a:rPr lang="en-US" dirty="0" smtClean="0"/>
              <a:t>Prediction markets</a:t>
            </a:r>
          </a:p>
          <a:p>
            <a:r>
              <a:rPr lang="en-US" dirty="0" smtClean="0"/>
              <a:t>Harness wisdom of crowds</a:t>
            </a:r>
          </a:p>
          <a:p>
            <a:pPr lvl="1"/>
            <a:r>
              <a:rPr lang="en-US" dirty="0" smtClean="0"/>
              <a:t>Good Judgment Project: teams compete at making predictions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9814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Making citizens better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6678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media?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media provide more informative reporting</a:t>
            </a:r>
          </a:p>
          <a:p>
            <a:pPr lvl="1"/>
            <a:r>
              <a:rPr lang="en-US" dirty="0" smtClean="0"/>
              <a:t>More: positions of parties, events in parliament, effects of policies</a:t>
            </a:r>
          </a:p>
          <a:p>
            <a:pPr lvl="1"/>
            <a:r>
              <a:rPr lang="en-US" dirty="0" smtClean="0"/>
              <a:t>Less: horse-race (who is winning)</a:t>
            </a:r>
          </a:p>
          <a:p>
            <a:r>
              <a:rPr lang="en-US" dirty="0" smtClean="0"/>
              <a:t>But who wants to read it?</a:t>
            </a:r>
          </a:p>
          <a:p>
            <a:r>
              <a:rPr lang="en-US" dirty="0" smtClean="0"/>
              <a:t>Is problem the lack of available information or lack of interest?</a:t>
            </a:r>
          </a:p>
          <a:p>
            <a:r>
              <a:rPr lang="en-US" dirty="0" smtClean="0"/>
              <a:t>Can political scientists help?</a:t>
            </a:r>
          </a:p>
          <a:p>
            <a:pPr lvl="1"/>
            <a:r>
              <a:rPr lang="en-US" dirty="0" smtClean="0"/>
              <a:t>Can we provide useful information to journalists?</a:t>
            </a:r>
          </a:p>
          <a:p>
            <a:pPr lvl="1"/>
            <a:r>
              <a:rPr lang="en-US" dirty="0" smtClean="0"/>
              <a:t>How to make it interesting?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457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Ad watch/Fact check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681038" y="1825625"/>
            <a:ext cx="8543925" cy="43513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Non-partisan attempts to check the facts on political advertisements and claims of politicians</a:t>
            </a:r>
            <a:endParaRPr lang="cs-CZ" dirty="0"/>
          </a:p>
        </p:txBody>
      </p:sp>
      <p:pic>
        <p:nvPicPr>
          <p:cNvPr id="4" name="Picture 2" descr="pof.jpg (326×35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40" y="3081081"/>
            <a:ext cx="1834715" cy="245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om-false-pfjpg-e38b173b8a47605f_small.jpg (155×16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92" y="2796748"/>
            <a:ext cx="119955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vethirtyeight-0923-politifact_rawnumbers-blog480-v5.png (480×24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33829"/>
            <a:ext cx="3714750" cy="233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politifact/photos/politifact-photos-Mostly_True1.jpg (300×30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753" y="4521947"/>
            <a:ext cx="1637733" cy="202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8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worse: lack of information or misinformation?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Misperceptions common about political issues (</a:t>
            </a:r>
            <a:r>
              <a:rPr lang="en-US" dirty="0" err="1"/>
              <a:t>eg</a:t>
            </a:r>
            <a:r>
              <a:rPr lang="en-US" dirty="0"/>
              <a:t>, vaccines)</a:t>
            </a:r>
          </a:p>
          <a:p>
            <a:r>
              <a:rPr lang="en-US" dirty="0"/>
              <a:t>Not always responsive to information (</a:t>
            </a:r>
            <a:r>
              <a:rPr lang="en-US" dirty="0" err="1"/>
              <a:t>eg</a:t>
            </a:r>
            <a:r>
              <a:rPr lang="en-US" dirty="0"/>
              <a:t>, Obama is a Muslim)</a:t>
            </a:r>
          </a:p>
          <a:p>
            <a:r>
              <a:rPr lang="en-US" dirty="0"/>
              <a:t>Source of misinformation is both politicians and </a:t>
            </a:r>
            <a:r>
              <a:rPr lang="en-US" dirty="0" smtClean="0"/>
              <a:t>grassroots</a:t>
            </a:r>
            <a:endParaRPr lang="en-US" dirty="0"/>
          </a:p>
          <a:p>
            <a:r>
              <a:rPr lang="en-US" dirty="0"/>
              <a:t>Knowledgeable people are not better off: better information but also stronger filters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4028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Demagog.cz</a:t>
            </a:r>
            <a:endParaRPr lang="cs-CZ" dirty="0"/>
          </a:p>
        </p:txBody>
      </p:sp>
      <p:pic>
        <p:nvPicPr>
          <p:cNvPr id="3" name="Picture 2" descr="1510737_demagog-zeman.jpg (450×28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71" y="1690691"/>
            <a:ext cx="6118392" cy="471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671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Does it work?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681038" y="1825625"/>
            <a:ext cx="8543925" cy="43513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Are judgments of falsity correct?</a:t>
            </a:r>
            <a:endParaRPr lang="en-US" dirty="0"/>
          </a:p>
          <a:p>
            <a:r>
              <a:rPr lang="en-US" dirty="0"/>
              <a:t>Misperceptions hard to change</a:t>
            </a:r>
          </a:p>
          <a:p>
            <a:r>
              <a:rPr lang="en-US" dirty="0"/>
              <a:t>Need to be careful:</a:t>
            </a:r>
          </a:p>
          <a:p>
            <a:pPr lvl="1"/>
            <a:r>
              <a:rPr lang="en-US" dirty="0"/>
              <a:t>Don’t repeat false claims (illusion of truth from familiarity)</a:t>
            </a:r>
          </a:p>
          <a:p>
            <a:pPr lvl="1"/>
            <a:r>
              <a:rPr lang="en-US" dirty="0"/>
              <a:t>Don’t just state negation (</a:t>
            </a:r>
            <a:r>
              <a:rPr lang="en-US" dirty="0" err="1"/>
              <a:t>Zeman</a:t>
            </a:r>
            <a:r>
              <a:rPr lang="en-US" dirty="0"/>
              <a:t> is not a criminal)</a:t>
            </a:r>
          </a:p>
          <a:p>
            <a:pPr lvl="1"/>
            <a:r>
              <a:rPr lang="en-US" dirty="0"/>
              <a:t>Need credible experts or on same side of those with misperception</a:t>
            </a:r>
          </a:p>
          <a:p>
            <a:pPr lvl="1"/>
            <a:r>
              <a:rPr lang="en-US" dirty="0"/>
              <a:t>Need alternative causal story (if X=&gt;Y is wrong, then what does cause Y)</a:t>
            </a:r>
          </a:p>
          <a:p>
            <a:pPr lvl="1"/>
            <a:r>
              <a:rPr lang="en-US" dirty="0"/>
              <a:t>Graphics help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961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Maybe it affects politicians more than politicians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681038" y="1825625"/>
            <a:ext cx="8543925" cy="43513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Recent experiment: send letters to politicians telling them that they will be fact-checked (other politicians don’t get this letter)</a:t>
            </a:r>
          </a:p>
          <a:p>
            <a:r>
              <a:rPr lang="en-US"/>
              <a:t>Those who receive letters are less likely to tell falsehoods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4936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Making yourself better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740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How to avoid irrationality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681038" y="1825625"/>
            <a:ext cx="8543925" cy="43513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Are you becoming angry during political discussion?</a:t>
            </a:r>
          </a:p>
          <a:p>
            <a:r>
              <a:rPr lang="en-US"/>
              <a:t>Do you have strong opinions about a subject before acquiring relevant evidence?</a:t>
            </a:r>
          </a:p>
          <a:p>
            <a:r>
              <a:rPr lang="en-US"/>
              <a:t>Do your opinions NOT change as you gather evidence?</a:t>
            </a:r>
          </a:p>
          <a:p>
            <a:r>
              <a:rPr lang="en-US"/>
              <a:t>Do you seek information only from sources you agree with?</a:t>
            </a:r>
          </a:p>
          <a:p>
            <a:r>
              <a:rPr lang="en-US"/>
              <a:t>Do you think people who disagree with you must be evil?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3936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Danger of stories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681037" y="1825625"/>
            <a:ext cx="6846433" cy="435133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brains are programmed to like stories</a:t>
            </a:r>
          </a:p>
          <a:p>
            <a:r>
              <a:rPr lang="en-US" dirty="0"/>
              <a:t>But stories are biased</a:t>
            </a:r>
          </a:p>
          <a:p>
            <a:pPr lvl="1"/>
            <a:r>
              <a:rPr lang="en-US" dirty="0"/>
              <a:t>Narratives are too simple</a:t>
            </a:r>
          </a:p>
          <a:p>
            <a:pPr lvl="1"/>
            <a:r>
              <a:rPr lang="en-US" dirty="0"/>
              <a:t>Emphasize intentions, but world often unintentional</a:t>
            </a:r>
          </a:p>
          <a:p>
            <a:pPr lvl="1"/>
            <a:r>
              <a:rPr lang="en-US" dirty="0"/>
              <a:t>A little knowledge often worse than no knowledge</a:t>
            </a:r>
          </a:p>
          <a:p>
            <a:pPr lvl="1"/>
            <a:r>
              <a:rPr lang="en-US" dirty="0"/>
              <a:t>People who tell stories are trying to manipulate you</a:t>
            </a:r>
          </a:p>
          <a:p>
            <a:r>
              <a:rPr lang="en-US" dirty="0"/>
              <a:t>What are typical narratives about Czech politics</a:t>
            </a:r>
          </a:p>
          <a:p>
            <a:pPr lvl="1"/>
            <a:r>
              <a:rPr lang="en-US" dirty="0"/>
              <a:t>Battle against communism/communists</a:t>
            </a:r>
          </a:p>
          <a:p>
            <a:pPr lvl="1"/>
            <a:r>
              <a:rPr lang="en-US" dirty="0"/>
              <a:t>Czechs versus foreigners (Germans, Austrians, EU)</a:t>
            </a:r>
          </a:p>
          <a:p>
            <a:pPr lvl="1"/>
            <a:r>
              <a:rPr lang="en-US" dirty="0"/>
              <a:t>Ordinary people versus rich and powerful</a:t>
            </a:r>
          </a:p>
          <a:p>
            <a:pPr lvl="1"/>
            <a:r>
              <a:rPr lang="en-US" dirty="0"/>
              <a:t>Honest people versus corrupt politicians</a:t>
            </a:r>
          </a:p>
          <a:p>
            <a:pPr lvl="1"/>
            <a:endParaRPr lang="cs-CZ" dirty="0"/>
          </a:p>
        </p:txBody>
      </p:sp>
      <p:pic>
        <p:nvPicPr>
          <p:cNvPr id="4" name="Picture 2" descr="8595068180686.jpg (357×35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407" y="232140"/>
            <a:ext cx="2432860" cy="280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93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Problems with political reasoning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154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Motivated reasoning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681038" y="1825625"/>
            <a:ext cx="8543925" cy="43513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People believe what they want to believe</a:t>
            </a:r>
          </a:p>
          <a:p>
            <a:pPr lvl="1"/>
            <a:r>
              <a:rPr lang="en-US" dirty="0"/>
              <a:t>Selective exposure: people seek out information consistent with their world view and avoid contradictory information</a:t>
            </a:r>
          </a:p>
          <a:p>
            <a:pPr lvl="1"/>
            <a:r>
              <a:rPr lang="en-US" dirty="0"/>
              <a:t>Confirmation bias: people accept claims that reinforce their world view and reject claims that undermine their world view</a:t>
            </a:r>
          </a:p>
          <a:p>
            <a:r>
              <a:rPr lang="en-US" dirty="0"/>
              <a:t>These biases stronger among more sophisticated</a:t>
            </a:r>
          </a:p>
          <a:p>
            <a:r>
              <a:rPr lang="en-US" dirty="0" err="1"/>
              <a:t>Eg</a:t>
            </a:r>
            <a:r>
              <a:rPr lang="en-US" dirty="0"/>
              <a:t>, Subjects watch a football match and are asked to assess decisions of referee</a:t>
            </a:r>
          </a:p>
          <a:p>
            <a:pPr lvl="1"/>
            <a:r>
              <a:rPr lang="en-US" dirty="0"/>
              <a:t>More likely to think decisions against their team are bad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097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1475" y="274639"/>
            <a:ext cx="668655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Partisan differences in viewing economy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71475" y="1600202"/>
            <a:ext cx="668655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Supporters of government parties see economy as better, supporters of opposition see as worse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8" y="3124203"/>
            <a:ext cx="3590925" cy="334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7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Is internet the problem: Ideological segregation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681038" y="1825625"/>
            <a:ext cx="8543925" cy="435133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 people only view/read sources they agree with?</a:t>
            </a:r>
          </a:p>
          <a:p>
            <a:pPr lvl="1"/>
            <a:r>
              <a:rPr lang="en-US" dirty="0"/>
              <a:t>Worry that with expansion of TV </a:t>
            </a:r>
            <a:r>
              <a:rPr lang="en-US" dirty="0" smtClean="0"/>
              <a:t>channels &amp; </a:t>
            </a:r>
            <a:r>
              <a:rPr lang="en-US" dirty="0"/>
              <a:t>internet people will segregate themselves</a:t>
            </a:r>
          </a:p>
          <a:p>
            <a:r>
              <a:rPr lang="en-US" dirty="0"/>
              <a:t>Isolation index: average conservative’s exposure – average liberal’s exposure</a:t>
            </a:r>
          </a:p>
          <a:p>
            <a:pPr lvl="1"/>
            <a:r>
              <a:rPr lang="en-US" dirty="0"/>
              <a:t>Ranges from 0 (both sides read same thing) to 100 (each side reads something different)</a:t>
            </a:r>
          </a:p>
          <a:p>
            <a:pPr lvl="1"/>
            <a:r>
              <a:rPr lang="en-US" dirty="0"/>
              <a:t>TV news best, internet okay, ordinary life the worst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Still many popular, moderate sources versus small market for </a:t>
            </a:r>
            <a:r>
              <a:rPr lang="en-US" dirty="0" smtClean="0"/>
              <a:t>extremes</a:t>
            </a:r>
          </a:p>
          <a:p>
            <a:pPr lvl="1"/>
            <a:r>
              <a:rPr lang="en-US" dirty="0" smtClean="0"/>
              <a:t>People </a:t>
            </a:r>
            <a:r>
              <a:rPr lang="en-US" dirty="0"/>
              <a:t>prefer news that is timely, well-written, and entertaining – takes a lot of resources to produce and thus tries to appeal to wide audience</a:t>
            </a:r>
          </a:p>
          <a:p>
            <a:pPr lvl="1"/>
            <a:r>
              <a:rPr lang="en-US" dirty="0"/>
              <a:t>People browse, gather news from multiple sources</a:t>
            </a:r>
          </a:p>
          <a:p>
            <a:r>
              <a:rPr lang="en-US" dirty="0"/>
              <a:t>Compare real-life: do you have friends with very political different views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9436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088" y="988541"/>
            <a:ext cx="6142321" cy="492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50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Conspiracy theories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681038" y="1825625"/>
            <a:ext cx="8543925" cy="435133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Conspiracy theory = false theory or belief which ascribes excess malevolent intentionality and exaggerated power</a:t>
            </a:r>
          </a:p>
          <a:p>
            <a:pPr lvl="1"/>
            <a:r>
              <a:rPr lang="en-US"/>
              <a:t>Past examples: Elders of Zion, Freemasons, Pope, UFOs</a:t>
            </a:r>
          </a:p>
          <a:p>
            <a:pPr lvl="1"/>
            <a:r>
              <a:rPr lang="en-US"/>
              <a:t>Present examples: vaccines, 9/11</a:t>
            </a:r>
          </a:p>
          <a:p>
            <a:r>
              <a:rPr lang="en-US"/>
              <a:t>Why?</a:t>
            </a:r>
          </a:p>
          <a:p>
            <a:pPr lvl="1"/>
            <a:r>
              <a:rPr lang="en-US"/>
              <a:t>We tend to anthropomorphize – see human intent readily</a:t>
            </a:r>
          </a:p>
          <a:p>
            <a:pPr lvl="1"/>
            <a:r>
              <a:rPr lang="en-US"/>
              <a:t>Fundamental attribution error – attribute outcome to personality rather than context</a:t>
            </a:r>
          </a:p>
          <a:p>
            <a:r>
              <a:rPr lang="en-US"/>
              <a:t>Who believes them?</a:t>
            </a:r>
          </a:p>
          <a:p>
            <a:pPr lvl="1"/>
            <a:r>
              <a:rPr lang="en-US"/>
              <a:t>Those with lack of trust, insecure employment, anomie</a:t>
            </a:r>
          </a:p>
          <a:p>
            <a:r>
              <a:rPr lang="en-US"/>
              <a:t>Can media stop them?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37508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</TotalTime>
  <Words>1425</Words>
  <Application>Microsoft Office PowerPoint</Application>
  <PresentationFormat>A4 Paper (210x297 mm)</PresentationFormat>
  <Paragraphs>180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Motiv Office</vt:lpstr>
      <vt:lpstr>Misinformation and biases</vt:lpstr>
      <vt:lpstr>Today</vt:lpstr>
      <vt:lpstr>Which is worse: lack of information or misinformation?</vt:lpstr>
      <vt:lpstr>1. Problems with political reasoning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Systematic biases according to Caplan</vt:lpstr>
      <vt:lpstr>The bet: Julian Simon and Paul Ehrlich</vt:lpstr>
      <vt:lpstr>2. Problems with voting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not rational, then what?</vt:lpstr>
      <vt:lpstr>3. Can we do better than democracy?</vt:lpstr>
      <vt:lpstr>How to do better than democracy?</vt:lpstr>
      <vt:lpstr>Are elites always more informed?</vt:lpstr>
      <vt:lpstr>Can experts predict the future?</vt:lpstr>
      <vt:lpstr>Making experts better</vt:lpstr>
      <vt:lpstr>4. Making citizens better</vt:lpstr>
      <vt:lpstr>A better media?</vt:lpstr>
      <vt:lpstr>PowerPoint Presentation</vt:lpstr>
      <vt:lpstr>PowerPoint Presentation</vt:lpstr>
      <vt:lpstr>PowerPoint Presentation</vt:lpstr>
      <vt:lpstr>PowerPoint Presentation</vt:lpstr>
      <vt:lpstr>5. Making yourself better</vt:lpstr>
      <vt:lpstr>PowerPoint Presentation</vt:lpstr>
      <vt:lpstr>PowerPoint Presentation</vt:lpstr>
    </vt:vector>
  </TitlesOfParts>
  <Company>Masaryk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Information</dc:title>
  <dc:creator>Andrew Roberts</dc:creator>
  <cp:lastModifiedBy>Andrew Roberts</cp:lastModifiedBy>
  <cp:revision>42</cp:revision>
  <cp:lastPrinted>2016-03-23T13:50:18Z</cp:lastPrinted>
  <dcterms:created xsi:type="dcterms:W3CDTF">2013-11-26T14:26:54Z</dcterms:created>
  <dcterms:modified xsi:type="dcterms:W3CDTF">2017-05-19T10:02:00Z</dcterms:modified>
</cp:coreProperties>
</file>