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7" r:id="rId1"/>
  </p:sldMasterIdLst>
  <p:notesMasterIdLst>
    <p:notesMasterId r:id="rId29"/>
  </p:notesMasterIdLst>
  <p:sldIdLst>
    <p:sldId id="256" r:id="rId2"/>
    <p:sldId id="292" r:id="rId3"/>
    <p:sldId id="289" r:id="rId4"/>
    <p:sldId id="290" r:id="rId5"/>
    <p:sldId id="291" r:id="rId6"/>
    <p:sldId id="294" r:id="rId7"/>
    <p:sldId id="295" r:id="rId8"/>
    <p:sldId id="277" r:id="rId9"/>
    <p:sldId id="288" r:id="rId10"/>
    <p:sldId id="276" r:id="rId11"/>
    <p:sldId id="275" r:id="rId12"/>
    <p:sldId id="274" r:id="rId13"/>
    <p:sldId id="273" r:id="rId14"/>
    <p:sldId id="278" r:id="rId15"/>
    <p:sldId id="279" r:id="rId16"/>
    <p:sldId id="282" r:id="rId17"/>
    <p:sldId id="296" r:id="rId18"/>
    <p:sldId id="297" r:id="rId19"/>
    <p:sldId id="283" r:id="rId20"/>
    <p:sldId id="259" r:id="rId21"/>
    <p:sldId id="298" r:id="rId22"/>
    <p:sldId id="299" r:id="rId23"/>
    <p:sldId id="285" r:id="rId24"/>
    <p:sldId id="286" r:id="rId25"/>
    <p:sldId id="287" r:id="rId26"/>
    <p:sldId id="300" r:id="rId27"/>
    <p:sldId id="30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4E60AE2-2F36-0E45-9868-EB9D98195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60C-77F8-8C43-9524-5D2FC875EE6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05DE425E-7087-E241-8CD6-F445465DA77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A862EF8C-3AC3-0A46-BD67-E4B7451FDD4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02400F2-A522-BC42-803B-9BC22AED6FE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A8E86-30C3-D744-BE75-0C268E26FE0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1E92AE3-27F4-3E49-BDBF-F4970FCFA88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9D926970-E0EE-A748-AD8F-448D4B73B35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315405-72CC-9B4D-B3AA-CD53DDCB0EA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Click to edit Master text styles</a:t>
            </a:r>
          </a:p>
          <a:p>
            <a:pPr lvl="1" eaLnBrk="1" latinLnBrk="0" hangingPunct="1"/>
            <a:r>
              <a:rPr lang="sk-SK" smtClean="0"/>
              <a:t>Second level</a:t>
            </a:r>
          </a:p>
          <a:p>
            <a:pPr lvl="2" eaLnBrk="1" latinLnBrk="0" hangingPunct="1"/>
            <a:r>
              <a:rPr lang="sk-SK" smtClean="0"/>
              <a:t>Third level</a:t>
            </a:r>
          </a:p>
          <a:p>
            <a:pPr lvl="3" eaLnBrk="1" latinLnBrk="0" hangingPunct="1"/>
            <a:r>
              <a:rPr lang="sk-SK" smtClean="0"/>
              <a:t>Fourth level</a:t>
            </a:r>
          </a:p>
          <a:p>
            <a:pPr lvl="4" eaLnBrk="1" latinLnBrk="0" hangingPunct="1"/>
            <a:r>
              <a:rPr lang="sk-SK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61E8DCCA-3F84-6040-813B-6E55682E359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6EF6894-CFD1-A44B-BE94-BCE736D63EE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Click to edit Master text styles</a:t>
            </a:r>
          </a:p>
          <a:p>
            <a:pPr lvl="1" eaLnBrk="1" latinLnBrk="0" hangingPunct="1"/>
            <a:r>
              <a:rPr kumimoji="0" lang="sk-SK" smtClean="0"/>
              <a:t>Second level</a:t>
            </a:r>
          </a:p>
          <a:p>
            <a:pPr lvl="2" eaLnBrk="1" latinLnBrk="0" hangingPunct="1"/>
            <a:r>
              <a:rPr kumimoji="0" lang="sk-SK" smtClean="0"/>
              <a:t>Third level</a:t>
            </a:r>
          </a:p>
          <a:p>
            <a:pPr lvl="3" eaLnBrk="1" latinLnBrk="0" hangingPunct="1"/>
            <a:r>
              <a:rPr kumimoji="0" lang="sk-SK" smtClean="0"/>
              <a:t>Fourth level</a:t>
            </a:r>
          </a:p>
          <a:p>
            <a:pPr lvl="4" eaLnBrk="1" latinLnBrk="0" hangingPunct="1"/>
            <a:r>
              <a:rPr kumimoji="0" lang="sk-SK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k-SK" sz="24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postkomunistická politika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cs typeface="+mn-cs"/>
              </a:rPr>
              <a:t>Doc. Marek Rybář, PhD.</a:t>
            </a:r>
            <a:endParaRPr lang="en-US" sz="2400" dirty="0" smtClean="0">
              <a:cs typeface="+mn-cs"/>
            </a:endParaRPr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Vyrovnávanie sa s nedemokratickou minulosťou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200" dirty="0" smtClean="0">
                <a:cs typeface="+mj-cs"/>
              </a:rPr>
              <a:t>Aké vyrovnávanie sa s minulosťou?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Súdenie a trestanie kriminálnych činov </a:t>
            </a:r>
          </a:p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ako </a:t>
            </a:r>
            <a:r>
              <a:rPr lang="sk-SK" sz="3000" dirty="0" smtClean="0">
                <a:cs typeface="+mn-cs"/>
              </a:rPr>
              <a:t>sa postaviť k tým ktorí „without being guilty, cannot be called innocent?“ (Nanda, 1998)</a:t>
            </a:r>
          </a:p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Zákaz prístupu určitých osôb do niektorých funkcií</a:t>
            </a:r>
          </a:p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Zverejnenie aktivít agentov bývalej tajnej polície</a:t>
            </a:r>
          </a:p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Snahy o odškodnenie obetí (reštitúcie, finančné kompenzácie)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mtClean="0">
                <a:cs typeface="+mj-cs"/>
              </a:rPr>
              <a:t>Argumenty v prospech lustrácií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100" dirty="0" smtClean="0">
                <a:cs typeface="+mn-cs"/>
              </a:rPr>
              <a:t>Krehkosť nových demokracií a potreba ochrániť ich pred skompromitovanými aktérmi z minulosti</a:t>
            </a:r>
          </a:p>
          <a:p>
            <a:pPr algn="just" eaLnBrk="1" hangingPunct="1">
              <a:defRPr/>
            </a:pPr>
            <a:r>
              <a:rPr lang="sk-SK" sz="3100" dirty="0" smtClean="0">
                <a:cs typeface="+mn-cs"/>
              </a:rPr>
              <a:t>Zverejnenie spolupracovníkov tajnej polície, aby neboli vydierateľní v nových funkciách</a:t>
            </a:r>
          </a:p>
          <a:p>
            <a:pPr algn="just" eaLnBrk="1" hangingPunct="1">
              <a:defRPr/>
            </a:pPr>
            <a:r>
              <a:rPr lang="sk-SK" sz="3100" dirty="0" smtClean="0">
                <a:cs typeface="+mn-cs"/>
              </a:rPr>
              <a:t>Potreba poznať minulosť kvôli posilneniu transparentnosti politického života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Liberálne pohľady na tému 1/3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Bruce Ackerman (1992):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Paradox porevolučnej situácie: počiatočná veľká morálna autorita revolučných lídrov kontrastovala s nedostatkom organizačných kapacít potrebnými na spracovanie informácií o zločinoch minulosti (NDR – výnimka)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Liberálny konštitucionalizmus vs. korekčná spravodlivosť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sk-SK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Liberálne pohľady na tému </a:t>
            </a:r>
            <a:r>
              <a:rPr lang="sk-SK" dirty="0" smtClean="0"/>
              <a:t>2/3</a:t>
            </a:r>
            <a:endParaRPr lang="sk-SK" dirty="0" smtClean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Zničiť všetky dáta tajnej polície o spolupracovníkoch, pretože: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Držitelia moci v pokušení vydierať politických oponentov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Riziko zahltenia súdov mohutnou agendou dekomunizácie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Údaje tajnej polície zveličené, neúplné alebo klamlivé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Používať údaje zhromaždené na nemorálne účely je morálne a eticky chybné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Liberálne pohľady na tému </a:t>
            </a:r>
            <a:r>
              <a:rPr lang="sk-SK" dirty="0" smtClean="0"/>
              <a:t>3/3</a:t>
            </a:r>
            <a:endParaRPr lang="sk-SK" dirty="0" smtClean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Majetkové reštitúcie – prečo vyzdvihovať (a odškodňovať) len jednu z mnohých foriem nespravodlivosti?</a:t>
            </a:r>
          </a:p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Návrh zriadiť z privatizačných zdrojov fondy na odškodnenie väčšieho okruhu poškodených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Lustrácie – ako?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Legislatíva prijatá vo viacerých štátoch (NDR, ČR, Maď, Poľ, SR, Bul, Alb, Lit,) </a:t>
            </a:r>
          </a:p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ale len v prvých štyroch išlo o funkčné (efektívne) zákonné mechanizmy</a:t>
            </a:r>
          </a:p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NDR: lustrácie zakotvené už v zlučovacej zmluve</a:t>
            </a:r>
          </a:p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ČSFR –1991 – po rozdelení štátu sa legislatíva na Slovensku neuplatňovala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Česká republika</a:t>
            </a:r>
            <a:endParaRPr lang="sk-SK" dirty="0" smtClean="0">
              <a:cs typeface="+mj-cs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ČR 1991: automatické vylúčenie vedomých spolupracovníkov ŠtB a vysokých predstaviteľov KSČ z viacerých verejných funkcií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netýka sa ministrov, poslancov, prezidenta, 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otázka zákazu prístupu k voleným funkciám</a:t>
            </a:r>
            <a:endParaRPr lang="sk-SK" sz="3200" dirty="0"/>
          </a:p>
          <a:p>
            <a:pPr eaLnBrk="1" hangingPunct="1">
              <a:lnSpc>
                <a:spcPct val="90000"/>
              </a:lnSpc>
              <a:defRPr/>
            </a:pPr>
            <a:endParaRPr lang="sk-SK" sz="32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Maďarsko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MAĎ 1994: v prípade pozitívnej lustrácie možnosť odstúpiť, inak zverejnenie v zbierke zákonov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/>
              <a:t>Rozsah lustrovaných postov sa menil so straníckymi zmenami vo </a:t>
            </a:r>
            <a:r>
              <a:rPr lang="sk-SK" sz="3200" dirty="0" smtClean="0"/>
              <a:t>vláde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Fidesz – viac postov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MSzP – menej postov</a:t>
            </a:r>
            <a:endParaRPr lang="sk-SK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32679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Poľsko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Mazowiecki</a:t>
            </a:r>
            <a:r>
              <a:rPr lang="sk-SK" sz="3200" dirty="0"/>
              <a:t>: snaha o „hrubú čiaru“, neskôr Olszewského vláda v 1991 nechala preverovať </a:t>
            </a:r>
            <a:r>
              <a:rPr lang="sk-SK" sz="3200" dirty="0" smtClean="0"/>
              <a:t>niektorých poslancov </a:t>
            </a:r>
            <a:r>
              <a:rPr lang="sk-SK" sz="3200" dirty="0"/>
              <a:t>– pád vlády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„divoké lustrácie“</a:t>
            </a:r>
            <a:endParaRPr lang="sk-SK" sz="3200" dirty="0"/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1995 </a:t>
            </a:r>
            <a:r>
              <a:rPr lang="sk-SK" sz="3200" dirty="0"/>
              <a:t>podozrenia Oleksyho spolupráce s KGB, prijatie lustračného zákona v roku </a:t>
            </a:r>
            <a:r>
              <a:rPr lang="sk-SK" sz="3200" dirty="0" smtClean="0"/>
              <a:t>1997</a:t>
            </a:r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Lustrovaní museli vydať vyhlásenie o svojich aktivitách v minulosti, tie následne kontrolované, hrozba straty funkcie</a:t>
            </a:r>
            <a:endParaRPr lang="sk-SK" sz="3200" dirty="0" smtClean="0"/>
          </a:p>
          <a:p>
            <a:pPr>
              <a:lnSpc>
                <a:spcPct val="90000"/>
              </a:lnSpc>
              <a:defRPr/>
            </a:pPr>
            <a:r>
              <a:rPr lang="sk-SK" sz="3200" dirty="0" smtClean="0"/>
              <a:t>následná zmena </a:t>
            </a:r>
            <a:r>
              <a:rPr lang="sk-SK" sz="3200" dirty="0" smtClean="0"/>
              <a:t>vlády </a:t>
            </a:r>
            <a:r>
              <a:rPr lang="sk-SK" sz="3200" dirty="0" smtClean="0"/>
              <a:t>viedla k zmenám v rozsahu pôsobnosti </a:t>
            </a:r>
            <a:r>
              <a:rPr lang="sk-SK" sz="3200" dirty="0" smtClean="0"/>
              <a:t>lustrácií</a:t>
            </a:r>
            <a:endParaRPr lang="sk-SK" sz="32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sk-SK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2597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Lustračný princíp – prečo? 1/2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Huntington (1990): revolúcia vedie k lustráciám, reforma nie (NDR a Rum ako kandidáti na silné lustračné mechanizmy)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Moran (1994): represívnosť režimu povedie k lustráciám, liberalizujúce komunistické režimy nepovedú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Welsh (1996). Represívny komunizmus a víťazstvo nekomunistov v zakladajúcich voľbách povedú k lustráciám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200" dirty="0" smtClean="0"/>
              <a:t>dynamika vývoja po r. 1990?</a:t>
            </a:r>
            <a:endParaRPr lang="sk-SK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err="1" smtClean="0"/>
              <a:t>Dôsledky</a:t>
            </a:r>
            <a:r>
              <a:rPr lang="en-US" dirty="0" smtClean="0"/>
              <a:t> </a:t>
            </a:r>
            <a:r>
              <a:rPr lang="en-US" dirty="0" err="1" smtClean="0"/>
              <a:t>komunistických</a:t>
            </a:r>
            <a:r>
              <a:rPr lang="en-US" dirty="0" smtClean="0"/>
              <a:t> </a:t>
            </a:r>
            <a:r>
              <a:rPr lang="en-US" dirty="0" err="1" smtClean="0"/>
              <a:t>režimov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sz="3200" dirty="0" smtClean="0"/>
              <a:t>ČS 1948-1989: </a:t>
            </a:r>
            <a:r>
              <a:rPr lang="en-US" sz="3200" dirty="0" err="1"/>
              <a:t>c</a:t>
            </a:r>
            <a:r>
              <a:rPr lang="en-US" sz="3200" dirty="0" err="1" smtClean="0"/>
              <a:t>ca</a:t>
            </a:r>
            <a:r>
              <a:rPr lang="en-US" sz="3200" dirty="0" smtClean="0"/>
              <a:t> 280 000 </a:t>
            </a:r>
            <a:r>
              <a:rPr lang="en-US" sz="3200" dirty="0" err="1" smtClean="0"/>
              <a:t>občanov</a:t>
            </a:r>
            <a:r>
              <a:rPr lang="en-US" sz="3200" dirty="0" smtClean="0"/>
              <a:t> </a:t>
            </a:r>
            <a:r>
              <a:rPr lang="en-US" sz="3200" dirty="0" err="1" smtClean="0"/>
              <a:t>odsúdených</a:t>
            </a:r>
            <a:r>
              <a:rPr lang="en-US" sz="3200" dirty="0" smtClean="0"/>
              <a:t> z </a:t>
            </a:r>
            <a:r>
              <a:rPr lang="en-US" sz="3200" dirty="0" err="1" smtClean="0"/>
              <a:t>politických</a:t>
            </a:r>
            <a:r>
              <a:rPr lang="en-US" sz="3200" dirty="0" smtClean="0"/>
              <a:t> </a:t>
            </a:r>
            <a:r>
              <a:rPr lang="en-US" sz="3200" dirty="0" err="1" smtClean="0"/>
              <a:t>dôvodov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smtClean="0"/>
              <a:t>234 </a:t>
            </a:r>
            <a:r>
              <a:rPr lang="en-US" sz="3200" dirty="0" err="1" smtClean="0"/>
              <a:t>popravených</a:t>
            </a:r>
            <a:r>
              <a:rPr lang="en-US" sz="3200" dirty="0" smtClean="0"/>
              <a:t>, </a:t>
            </a:r>
          </a:p>
          <a:p>
            <a:pPr algn="just">
              <a:defRPr/>
            </a:pPr>
            <a:r>
              <a:rPr lang="en-US" sz="3200" dirty="0" smtClean="0"/>
              <a:t>300 </a:t>
            </a:r>
            <a:r>
              <a:rPr lang="en-US" sz="3200" dirty="0" err="1" smtClean="0"/>
              <a:t>zomrelo</a:t>
            </a:r>
            <a:r>
              <a:rPr lang="en-US" sz="3200" dirty="0" smtClean="0"/>
              <a:t> </a:t>
            </a:r>
            <a:r>
              <a:rPr lang="en-US" sz="3200" dirty="0" err="1" smtClean="0"/>
              <a:t>vo</a:t>
            </a:r>
            <a:r>
              <a:rPr lang="en-US" sz="3200" dirty="0" smtClean="0"/>
              <a:t> </a:t>
            </a:r>
            <a:r>
              <a:rPr lang="en-US" sz="3200" dirty="0" err="1" smtClean="0"/>
              <a:t>vyšetrovacej</a:t>
            </a:r>
            <a:r>
              <a:rPr lang="en-US" sz="3200" dirty="0" smtClean="0"/>
              <a:t> </a:t>
            </a:r>
            <a:r>
              <a:rPr lang="en-US" sz="3200" dirty="0" err="1" smtClean="0"/>
              <a:t>väzbe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smtClean="0"/>
              <a:t>176 </a:t>
            </a:r>
            <a:r>
              <a:rPr lang="en-US" sz="3200" dirty="0" err="1" smtClean="0"/>
              <a:t>zastrelených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hraniciach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smtClean="0"/>
              <a:t>88 </a:t>
            </a:r>
            <a:r>
              <a:rPr lang="en-US" sz="3200" dirty="0" err="1" smtClean="0"/>
              <a:t>zahynulo</a:t>
            </a:r>
            <a:r>
              <a:rPr lang="en-US" sz="3200" dirty="0" smtClean="0"/>
              <a:t> v </a:t>
            </a:r>
            <a:r>
              <a:rPr lang="en-US" sz="3200" dirty="0" err="1" smtClean="0"/>
              <a:t>elektrickom</a:t>
            </a:r>
            <a:r>
              <a:rPr lang="en-US" sz="3200" dirty="0" smtClean="0"/>
              <a:t> </a:t>
            </a:r>
            <a:r>
              <a:rPr lang="en-US" sz="3200" dirty="0" err="1" smtClean="0"/>
              <a:t>vedení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hraniciach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err="1" smtClean="0"/>
              <a:t>Cca</a:t>
            </a:r>
            <a:r>
              <a:rPr lang="en-US" sz="3200" dirty="0" smtClean="0"/>
              <a:t> 300 000 </a:t>
            </a:r>
            <a:r>
              <a:rPr lang="en-US" sz="3200" dirty="0" err="1" smtClean="0"/>
              <a:t>perzekuovaných</a:t>
            </a:r>
            <a:r>
              <a:rPr lang="en-US" sz="3200" dirty="0" smtClean="0"/>
              <a:t> v </a:t>
            </a:r>
            <a:r>
              <a:rPr lang="en-US" sz="3200" dirty="0" err="1" smtClean="0"/>
              <a:t>práci</a:t>
            </a:r>
            <a:r>
              <a:rPr lang="en-US" sz="3200" dirty="0" smtClean="0"/>
              <a:t>/</a:t>
            </a:r>
            <a:r>
              <a:rPr lang="en-US" sz="3200" dirty="0" err="1" smtClean="0"/>
              <a:t>štúdiu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Lustračný princíp – prečo? 2/2</a:t>
            </a:r>
            <a:endParaRPr lang="en-US" dirty="0" smtClean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Poľsko, Maďarsko, ČR (Williams et al 2005):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Lustrácie ako súčasť redefinície pravice?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OF a KSČ 1991, ODS a ČSSD 2000 (predĺženie platnosti lustrácií)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Zjednocovanie pravice v Poľsku 1997, súboj Antal vs. radikálnejšia pravica 1990-1994 v Maďarsku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Konečná verzia lustrácií: „stredná cesta“ názorov na riešenia v parlamentoch</a:t>
            </a:r>
            <a:endParaRPr lang="en-US" sz="3200" dirty="0" smtClean="0"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Poľsko</a:t>
            </a:r>
            <a:r>
              <a:rPr lang="cs-CZ" dirty="0" smtClean="0"/>
              <a:t>: archetyp </a:t>
            </a:r>
            <a:r>
              <a:rPr lang="cs-CZ" dirty="0" err="1" smtClean="0"/>
              <a:t>neskorých</a:t>
            </a:r>
            <a:r>
              <a:rPr lang="cs-CZ" dirty="0" smtClean="0"/>
              <a:t> </a:t>
            </a:r>
            <a:r>
              <a:rPr lang="cs-CZ" dirty="0" err="1" smtClean="0"/>
              <a:t>lustrácií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Szczerbiak</a:t>
            </a:r>
            <a:r>
              <a:rPr lang="cs-CZ" dirty="0" smtClean="0"/>
              <a:t> (2016): strategické </a:t>
            </a:r>
            <a:r>
              <a:rPr lang="cs-CZ" dirty="0" err="1" smtClean="0"/>
              <a:t>konanie</a:t>
            </a:r>
            <a:r>
              <a:rPr lang="cs-CZ" dirty="0" smtClean="0"/>
              <a:t> </a:t>
            </a:r>
            <a:r>
              <a:rPr lang="cs-CZ" dirty="0" err="1" smtClean="0"/>
              <a:t>nevysvetlí</a:t>
            </a:r>
            <a:r>
              <a:rPr lang="cs-CZ" dirty="0" smtClean="0"/>
              <a:t> celý </a:t>
            </a:r>
            <a:r>
              <a:rPr lang="cs-CZ" dirty="0" err="1" smtClean="0"/>
              <a:t>príbeh</a:t>
            </a:r>
            <a:r>
              <a:rPr lang="cs-CZ" dirty="0" smtClean="0"/>
              <a:t> </a:t>
            </a:r>
            <a:r>
              <a:rPr lang="cs-CZ" dirty="0" err="1" smtClean="0"/>
              <a:t>late</a:t>
            </a:r>
            <a:r>
              <a:rPr lang="cs-CZ" dirty="0" smtClean="0"/>
              <a:t> </a:t>
            </a:r>
            <a:r>
              <a:rPr lang="cs-CZ" i="1" dirty="0" err="1" smtClean="0"/>
              <a:t>lustrations</a:t>
            </a:r>
            <a:endParaRPr lang="cs-CZ" i="1" dirty="0" smtClean="0"/>
          </a:p>
          <a:p>
            <a:r>
              <a:rPr lang="cs-CZ" dirty="0" smtClean="0"/>
              <a:t>Musíme </a:t>
            </a:r>
            <a:r>
              <a:rPr lang="cs-CZ" dirty="0" err="1" smtClean="0"/>
              <a:t>brať</a:t>
            </a:r>
            <a:r>
              <a:rPr lang="cs-CZ" dirty="0" smtClean="0"/>
              <a:t> do úvahy aj </a:t>
            </a:r>
            <a:r>
              <a:rPr lang="cs-CZ" i="1" dirty="0" err="1" smtClean="0"/>
              <a:t>ideológiu</a:t>
            </a:r>
            <a:r>
              <a:rPr lang="cs-CZ" dirty="0" smtClean="0"/>
              <a:t> a </a:t>
            </a:r>
            <a:r>
              <a:rPr lang="cs-CZ" dirty="0" err="1" smtClean="0"/>
              <a:t>prepojenosť</a:t>
            </a:r>
            <a:r>
              <a:rPr lang="cs-CZ" dirty="0" smtClean="0"/>
              <a:t> </a:t>
            </a:r>
            <a:r>
              <a:rPr lang="cs-CZ" dirty="0" err="1" smtClean="0"/>
              <a:t>lustrácií</a:t>
            </a:r>
            <a:r>
              <a:rPr lang="cs-CZ" dirty="0" smtClean="0"/>
              <a:t> s </a:t>
            </a:r>
            <a:r>
              <a:rPr lang="cs-CZ" dirty="0" err="1" smtClean="0"/>
              <a:t>ďalšími</a:t>
            </a:r>
            <a:r>
              <a:rPr lang="cs-CZ" dirty="0" smtClean="0"/>
              <a:t> </a:t>
            </a:r>
            <a:r>
              <a:rPr lang="cs-CZ" dirty="0" err="1" smtClean="0"/>
              <a:t>témami</a:t>
            </a:r>
            <a:r>
              <a:rPr lang="cs-CZ" dirty="0" smtClean="0"/>
              <a:t>, </a:t>
            </a:r>
            <a:r>
              <a:rPr lang="cs-CZ" dirty="0" err="1" smtClean="0"/>
              <a:t>ako</a:t>
            </a:r>
            <a:r>
              <a:rPr lang="cs-CZ" dirty="0" smtClean="0"/>
              <a:t> je </a:t>
            </a:r>
            <a:r>
              <a:rPr lang="cs-CZ" i="1" dirty="0" smtClean="0"/>
              <a:t>kvalita demokracie</a:t>
            </a:r>
          </a:p>
          <a:p>
            <a:r>
              <a:rPr lang="cs-CZ" dirty="0" smtClean="0"/>
              <a:t>Kritika, že </a:t>
            </a:r>
            <a:r>
              <a:rPr lang="cs-CZ" dirty="0" err="1" smtClean="0"/>
              <a:t>nikto</a:t>
            </a:r>
            <a:r>
              <a:rPr lang="cs-CZ" dirty="0" smtClean="0"/>
              <a:t> nebol trestaný za zločiny v minulosti</a:t>
            </a:r>
          </a:p>
          <a:p>
            <a:r>
              <a:rPr lang="cs-CZ" dirty="0" err="1" smtClean="0"/>
              <a:t>Podozrenia</a:t>
            </a:r>
            <a:r>
              <a:rPr lang="cs-CZ" dirty="0" smtClean="0"/>
              <a:t> na </a:t>
            </a:r>
            <a:r>
              <a:rPr lang="cs-CZ" dirty="0" err="1" smtClean="0"/>
              <a:t>napojenie</a:t>
            </a:r>
            <a:r>
              <a:rPr lang="cs-CZ" dirty="0" smtClean="0"/>
              <a:t> tajných </a:t>
            </a:r>
            <a:r>
              <a:rPr lang="cs-CZ" dirty="0" err="1" smtClean="0"/>
              <a:t>agentov</a:t>
            </a:r>
            <a:r>
              <a:rPr lang="cs-CZ" dirty="0" smtClean="0"/>
              <a:t> na postkomunistické elity</a:t>
            </a:r>
          </a:p>
          <a:p>
            <a:r>
              <a:rPr lang="cs-CZ" dirty="0" err="1" smtClean="0"/>
              <a:t>Pripisovanie</a:t>
            </a:r>
            <a:r>
              <a:rPr lang="cs-CZ" dirty="0" smtClean="0"/>
              <a:t> </a:t>
            </a:r>
            <a:r>
              <a:rPr lang="cs-CZ" dirty="0" err="1" smtClean="0"/>
              <a:t>problémov</a:t>
            </a:r>
            <a:r>
              <a:rPr lang="cs-CZ" dirty="0" smtClean="0"/>
              <a:t> s </a:t>
            </a:r>
            <a:r>
              <a:rPr lang="cs-CZ" dirty="0" err="1" smtClean="0"/>
              <a:t>poľskou</a:t>
            </a:r>
            <a:r>
              <a:rPr lang="cs-CZ" dirty="0" smtClean="0"/>
              <a:t> </a:t>
            </a:r>
            <a:r>
              <a:rPr lang="cs-CZ" dirty="0" err="1" smtClean="0"/>
              <a:t>demokraciou</a:t>
            </a:r>
            <a:r>
              <a:rPr lang="cs-CZ" dirty="0" smtClean="0"/>
              <a:t> aktivitám bývalých tajných </a:t>
            </a:r>
            <a:r>
              <a:rPr lang="cs-CZ" dirty="0" err="1" smtClean="0"/>
              <a:t>agentov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758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lustračních </a:t>
            </a:r>
            <a:r>
              <a:rPr lang="cs-CZ" dirty="0" err="1" smtClean="0"/>
              <a:t>mechanizmov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Málo </a:t>
            </a:r>
            <a:r>
              <a:rPr lang="cs-CZ" dirty="0" err="1" smtClean="0"/>
              <a:t>skúmaná</a:t>
            </a:r>
            <a:r>
              <a:rPr lang="cs-CZ" dirty="0" smtClean="0"/>
              <a:t> téma,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úsilia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venuje</a:t>
            </a:r>
            <a:r>
              <a:rPr lang="cs-CZ" dirty="0" smtClean="0"/>
              <a:t> </a:t>
            </a:r>
            <a:r>
              <a:rPr lang="cs-CZ" dirty="0" err="1" smtClean="0"/>
              <a:t>vysvetleniam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vzniku</a:t>
            </a:r>
          </a:p>
          <a:p>
            <a:r>
              <a:rPr lang="cs-CZ" dirty="0" smtClean="0"/>
              <a:t>David (2015): </a:t>
            </a:r>
            <a:r>
              <a:rPr lang="cs-CZ" dirty="0" err="1" smtClean="0"/>
              <a:t>lustračné</a:t>
            </a:r>
            <a:r>
              <a:rPr lang="cs-CZ" dirty="0" smtClean="0"/>
              <a:t> mechanizmy </a:t>
            </a:r>
            <a:r>
              <a:rPr lang="cs-CZ" dirty="0" err="1" smtClean="0"/>
              <a:t>ovplyvňujú</a:t>
            </a:r>
            <a:r>
              <a:rPr lang="cs-CZ" dirty="0" smtClean="0"/>
              <a:t> </a:t>
            </a:r>
            <a:r>
              <a:rPr lang="cs-CZ" dirty="0" err="1" smtClean="0"/>
              <a:t>vnímanie</a:t>
            </a:r>
            <a:r>
              <a:rPr lang="cs-CZ" dirty="0" smtClean="0"/>
              <a:t> </a:t>
            </a:r>
            <a:r>
              <a:rPr lang="cs-CZ" dirty="0" err="1" smtClean="0"/>
              <a:t>konania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r>
              <a:rPr lang="cs-CZ" dirty="0" smtClean="0"/>
              <a:t> v minulosti</a:t>
            </a:r>
          </a:p>
          <a:p>
            <a:r>
              <a:rPr lang="cs-CZ" dirty="0" err="1" smtClean="0"/>
              <a:t>Vnímanie</a:t>
            </a:r>
            <a:r>
              <a:rPr lang="cs-CZ" dirty="0" smtClean="0"/>
              <a:t> </a:t>
            </a:r>
            <a:r>
              <a:rPr lang="cs-CZ" dirty="0" err="1" smtClean="0"/>
              <a:t>individuálnej</a:t>
            </a:r>
            <a:r>
              <a:rPr lang="cs-CZ" dirty="0" smtClean="0"/>
              <a:t> </a:t>
            </a:r>
            <a:r>
              <a:rPr lang="cs-CZ" dirty="0" err="1" smtClean="0"/>
              <a:t>zodpovednosti</a:t>
            </a:r>
            <a:r>
              <a:rPr lang="cs-CZ" dirty="0" smtClean="0"/>
              <a:t> za udavačstvo </a:t>
            </a:r>
            <a:r>
              <a:rPr lang="cs-CZ" dirty="0" err="1" smtClean="0"/>
              <a:t>najsilnejšie</a:t>
            </a:r>
            <a:r>
              <a:rPr lang="cs-CZ" dirty="0" smtClean="0"/>
              <a:t> v ČR a </a:t>
            </a:r>
            <a:r>
              <a:rPr lang="cs-CZ" dirty="0" err="1" smtClean="0"/>
              <a:t>najnižšie</a:t>
            </a:r>
            <a:r>
              <a:rPr lang="cs-CZ" dirty="0" smtClean="0"/>
              <a:t> v Maďarsku, </a:t>
            </a:r>
            <a:r>
              <a:rPr lang="cs-CZ" dirty="0" err="1" smtClean="0"/>
              <a:t>čo</a:t>
            </a:r>
            <a:r>
              <a:rPr lang="cs-CZ" dirty="0" smtClean="0"/>
              <a:t> autor </a:t>
            </a:r>
            <a:r>
              <a:rPr lang="cs-CZ" dirty="0" err="1" smtClean="0"/>
              <a:t>pripisuje</a:t>
            </a:r>
            <a:r>
              <a:rPr lang="cs-CZ" dirty="0" smtClean="0"/>
              <a:t> </a:t>
            </a:r>
            <a:r>
              <a:rPr lang="cs-CZ" dirty="0" err="1" smtClean="0"/>
              <a:t>lustračným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605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Ústavné princípy a lustrácie 1/3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sk-SK" sz="2800" dirty="0" smtClean="0">
                <a:cs typeface="+mn-cs"/>
              </a:rPr>
              <a:t>Spolkový súd (1996): trestnoprávne postihy osôb politicky zodpovedných za streľbu do ľudí na vnútronemeckých hraniciach je </a:t>
            </a:r>
            <a:r>
              <a:rPr lang="sk-SK" sz="2800" b="1" dirty="0" smtClean="0"/>
              <a:t>ústavné</a:t>
            </a:r>
            <a:r>
              <a:rPr lang="sk-SK" sz="2800" dirty="0" smtClean="0"/>
              <a:t> </a:t>
            </a:r>
            <a:endParaRPr lang="sk-SK" sz="2800" dirty="0" smtClean="0">
              <a:cs typeface="+mn-cs"/>
            </a:endParaRPr>
          </a:p>
          <a:p>
            <a:pPr algn="just" eaLnBrk="1" hangingPunct="1">
              <a:defRPr/>
            </a:pPr>
            <a:r>
              <a:rPr lang="sk-SK" sz="2800" dirty="0" smtClean="0">
                <a:cs typeface="+mn-cs"/>
              </a:rPr>
              <a:t>„striktný zásah retroaktivity vychádza z dôvery v trestné zákony demokratického zákonodarcu ...</a:t>
            </a:r>
          </a:p>
          <a:p>
            <a:pPr algn="just" eaLnBrk="1" hangingPunct="1">
              <a:defRPr/>
            </a:pPr>
            <a:r>
              <a:rPr lang="sk-SK" sz="2800" dirty="0" smtClean="0">
                <a:cs typeface="+mn-cs"/>
              </a:rPr>
              <a:t>takáto dôvera neexistuje tam, kde (by) zákonodarca vylúčil trestnosť ťažkého kriminálneho bezprávia </a:t>
            </a:r>
          </a:p>
          <a:p>
            <a:pPr algn="just" eaLnBrk="1" hangingPunct="1">
              <a:defRPr/>
            </a:pPr>
            <a:r>
              <a:rPr lang="sk-SK" sz="2800" dirty="0" smtClean="0">
                <a:cs typeface="+mn-cs"/>
              </a:rPr>
              <a:t>a nerešpektuje tak ľudské práva všeobecne uznávané medzinárodným spoločenstvom“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Ústavné princípy a lustrácie 2/3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Český ústavný súd (2003):</a:t>
            </a:r>
          </a:p>
          <a:p>
            <a:pPr algn="just" eaLnBrk="1" hangingPunct="1">
              <a:defRPr/>
            </a:pPr>
            <a:r>
              <a:rPr lang="sk-SK" sz="3200" dirty="0" smtClean="0">
                <a:cs typeface="+mn-cs"/>
              </a:rPr>
              <a:t>„ak nemá princíp právnej kontinuity pôsobiť deštruktívne vo vzťahu k českej štátnosti, je treba pri aplikácii starého práva trvať na hodnotovej diskontinuite s ním a reflektovať tento prístup v súdnych rozhodnutiach“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Ústavné princípy a lustrácie 3/3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sk-SK" sz="3000" dirty="0"/>
              <a:t>konflikt medzi spravodlivosťou a právnou istotou: </a:t>
            </a:r>
            <a:endParaRPr lang="sk-SK" sz="3000" dirty="0" smtClean="0"/>
          </a:p>
          <a:p>
            <a:pPr algn="just">
              <a:defRPr/>
            </a:pPr>
            <a:r>
              <a:rPr lang="sk-SK" sz="3000" dirty="0" smtClean="0"/>
              <a:t>Radbruchova </a:t>
            </a:r>
            <a:r>
              <a:rPr lang="sk-SK" sz="3000" dirty="0" smtClean="0">
                <a:cs typeface="+mn-cs"/>
              </a:rPr>
              <a:t>formula: rozhodnutie v prospech právnej istoty okrem prípadov, keď je rozpor medzi spravodlivosťou a pozitívnym zákonom neúnosný“</a:t>
            </a:r>
          </a:p>
          <a:p>
            <a:pPr algn="just" eaLnBrk="1" hangingPunct="1">
              <a:defRPr/>
            </a:pPr>
            <a:r>
              <a:rPr lang="sk-SK" sz="3000" dirty="0" smtClean="0">
                <a:cs typeface="+mn-cs"/>
              </a:rPr>
              <a:t>Ide o situácie, kde nie je snaha o spravodlivosť a kde je pri ustanovení pozitívneho práva vedome popieraná rovnosť ako základ spravodlivosti</a:t>
            </a:r>
          </a:p>
          <a:p>
            <a:pPr algn="just"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Nedávny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Úrad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informácie</a:t>
            </a:r>
            <a:r>
              <a:rPr lang="cs-CZ" dirty="0" smtClean="0"/>
              <a:t> o </a:t>
            </a:r>
            <a:r>
              <a:rPr lang="cs-CZ" dirty="0" err="1" smtClean="0"/>
              <a:t>zvazkoch</a:t>
            </a:r>
            <a:r>
              <a:rPr lang="cs-CZ" dirty="0" smtClean="0"/>
              <a:t> </a:t>
            </a:r>
            <a:r>
              <a:rPr lang="cs-CZ" dirty="0" err="1" smtClean="0"/>
              <a:t>bývalej</a:t>
            </a:r>
            <a:r>
              <a:rPr lang="cs-CZ" dirty="0" smtClean="0"/>
              <a:t> </a:t>
            </a:r>
            <a:r>
              <a:rPr lang="cs-CZ" dirty="0" err="1" smtClean="0"/>
              <a:t>komunistickej</a:t>
            </a:r>
            <a:r>
              <a:rPr lang="cs-CZ" dirty="0" smtClean="0"/>
              <a:t> </a:t>
            </a:r>
            <a:r>
              <a:rPr lang="cs-CZ" dirty="0" err="1" smtClean="0"/>
              <a:t>tajnej</a:t>
            </a:r>
            <a:r>
              <a:rPr lang="cs-CZ" dirty="0" smtClean="0"/>
              <a:t> policie </a:t>
            </a:r>
            <a:r>
              <a:rPr lang="cs-CZ" dirty="0" err="1" smtClean="0"/>
              <a:t>zriadený</a:t>
            </a:r>
            <a:r>
              <a:rPr lang="cs-CZ" dirty="0" smtClean="0"/>
              <a:t> v </a:t>
            </a:r>
            <a:r>
              <a:rPr lang="cs-CZ" dirty="0" err="1" smtClean="0"/>
              <a:t>januári</a:t>
            </a:r>
            <a:r>
              <a:rPr lang="cs-CZ" dirty="0" smtClean="0"/>
              <a:t> 2017 v </a:t>
            </a:r>
            <a:r>
              <a:rPr lang="cs-CZ" dirty="0" err="1" smtClean="0"/>
              <a:t>Albánsku</a:t>
            </a:r>
            <a:endParaRPr lang="cs-CZ" dirty="0" smtClean="0"/>
          </a:p>
          <a:p>
            <a:r>
              <a:rPr lang="cs-CZ" dirty="0" err="1" smtClean="0"/>
              <a:t>možnosť</a:t>
            </a:r>
            <a:r>
              <a:rPr lang="cs-CZ" dirty="0" smtClean="0"/>
              <a:t> </a:t>
            </a:r>
            <a:r>
              <a:rPr lang="cs-CZ" dirty="0" err="1" smtClean="0"/>
              <a:t>preveriť</a:t>
            </a:r>
            <a:r>
              <a:rPr lang="cs-CZ" dirty="0" smtClean="0"/>
              <a:t> </a:t>
            </a:r>
            <a:r>
              <a:rPr lang="cs-CZ" dirty="0" err="1" smtClean="0"/>
              <a:t>držiteľov</a:t>
            </a:r>
            <a:r>
              <a:rPr lang="cs-CZ" dirty="0" smtClean="0"/>
              <a:t> vysokých </a:t>
            </a:r>
            <a:r>
              <a:rPr lang="cs-CZ" dirty="0" err="1" smtClean="0"/>
              <a:t>verejných</a:t>
            </a:r>
            <a:r>
              <a:rPr lang="cs-CZ" dirty="0" smtClean="0"/>
              <a:t> </a:t>
            </a:r>
            <a:r>
              <a:rPr lang="cs-CZ" dirty="0" err="1" smtClean="0"/>
              <a:t>funkcií</a:t>
            </a:r>
            <a:r>
              <a:rPr lang="cs-CZ" dirty="0" smtClean="0"/>
              <a:t> a </a:t>
            </a:r>
            <a:r>
              <a:rPr lang="cs-CZ" dirty="0" err="1" smtClean="0"/>
              <a:t>predstaviteľov</a:t>
            </a:r>
            <a:r>
              <a:rPr lang="cs-CZ" dirty="0" smtClean="0"/>
              <a:t> </a:t>
            </a:r>
            <a:r>
              <a:rPr lang="cs-CZ" dirty="0" err="1" smtClean="0"/>
              <a:t>vedenia</a:t>
            </a:r>
            <a:r>
              <a:rPr lang="cs-CZ" dirty="0" smtClean="0"/>
              <a:t> pol. </a:t>
            </a:r>
            <a:r>
              <a:rPr lang="cs-CZ" dirty="0" err="1" smtClean="0"/>
              <a:t>strán</a:t>
            </a:r>
            <a:endParaRPr lang="cs-CZ" dirty="0" smtClean="0"/>
          </a:p>
          <a:p>
            <a:r>
              <a:rPr lang="cs-CZ" dirty="0" err="1" smtClean="0"/>
              <a:t>Obete</a:t>
            </a:r>
            <a:r>
              <a:rPr lang="cs-CZ" dirty="0" smtClean="0"/>
              <a:t> komunistického režimu a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potomkovia</a:t>
            </a:r>
            <a:r>
              <a:rPr lang="cs-CZ" dirty="0" smtClean="0"/>
              <a:t> </a:t>
            </a:r>
            <a:r>
              <a:rPr lang="cs-CZ" dirty="0" err="1" smtClean="0"/>
              <a:t>možu</a:t>
            </a:r>
            <a:r>
              <a:rPr lang="cs-CZ" dirty="0" smtClean="0"/>
              <a:t> </a:t>
            </a:r>
            <a:r>
              <a:rPr lang="cs-CZ" dirty="0" err="1" smtClean="0"/>
              <a:t>žiadať</a:t>
            </a:r>
            <a:r>
              <a:rPr lang="cs-CZ" dirty="0" smtClean="0"/>
              <a:t> </a:t>
            </a:r>
            <a:r>
              <a:rPr lang="cs-CZ" dirty="0" err="1" smtClean="0"/>
              <a:t>informácie</a:t>
            </a:r>
            <a:r>
              <a:rPr lang="cs-CZ" dirty="0" smtClean="0"/>
              <a:t> o </a:t>
            </a:r>
            <a:r>
              <a:rPr lang="cs-CZ" dirty="0" err="1" smtClean="0"/>
              <a:t>svojich</a:t>
            </a:r>
            <a:r>
              <a:rPr lang="cs-CZ" dirty="0" smtClean="0"/>
              <a:t> </a:t>
            </a:r>
            <a:r>
              <a:rPr lang="cs-CZ" dirty="0" err="1" smtClean="0"/>
              <a:t>zvazkoch</a:t>
            </a:r>
            <a:r>
              <a:rPr lang="cs-CZ" dirty="0" smtClean="0"/>
              <a:t> a o tom, </a:t>
            </a:r>
            <a:r>
              <a:rPr lang="cs-CZ" dirty="0" err="1" smtClean="0"/>
              <a:t>kto</a:t>
            </a:r>
            <a:r>
              <a:rPr lang="cs-CZ" dirty="0" smtClean="0"/>
              <a:t> na nich </a:t>
            </a:r>
            <a:r>
              <a:rPr lang="cs-CZ" dirty="0" err="1" smtClean="0"/>
              <a:t>donáśal</a:t>
            </a:r>
            <a:endParaRPr lang="cs-CZ" dirty="0" smtClean="0"/>
          </a:p>
          <a:p>
            <a:r>
              <a:rPr lang="cs-CZ" dirty="0" smtClean="0"/>
              <a:t>Kritici </a:t>
            </a:r>
            <a:r>
              <a:rPr lang="cs-CZ" dirty="0" err="1" smtClean="0"/>
              <a:t>argumentujú</a:t>
            </a:r>
            <a:r>
              <a:rPr lang="cs-CZ" dirty="0" smtClean="0"/>
              <a:t> </a:t>
            </a:r>
            <a:r>
              <a:rPr lang="cs-CZ" dirty="0" err="1" smtClean="0"/>
              <a:t>nekompletnosťou</a:t>
            </a:r>
            <a:r>
              <a:rPr lang="cs-CZ" dirty="0" smtClean="0"/>
              <a:t> a možnými </a:t>
            </a:r>
            <a:r>
              <a:rPr lang="cs-CZ" dirty="0" err="1" smtClean="0"/>
              <a:t>manipuláciami</a:t>
            </a:r>
            <a:r>
              <a:rPr lang="cs-CZ" dirty="0" smtClean="0"/>
              <a:t> s </a:t>
            </a:r>
            <a:r>
              <a:rPr lang="cs-CZ" dirty="0" err="1" smtClean="0"/>
              <a:t>archívnymi</a:t>
            </a:r>
            <a:r>
              <a:rPr lang="cs-CZ" dirty="0" smtClean="0"/>
              <a:t> </a:t>
            </a:r>
            <a:r>
              <a:rPr lang="cs-CZ" dirty="0" err="1" smtClean="0"/>
              <a:t>dokumentmi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222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Mečiarove</a:t>
            </a:r>
            <a:r>
              <a:rPr lang="cs-CZ" dirty="0" smtClean="0"/>
              <a:t> amnestie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Vyrovnávanie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s postkomunistickou </a:t>
            </a:r>
            <a:r>
              <a:rPr lang="cs-CZ" dirty="0" err="1" smtClean="0"/>
              <a:t>minulosťou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Nariaďujem</a:t>
            </a:r>
            <a:r>
              <a:rPr lang="cs-CZ" dirty="0"/>
              <a:t>, aby </a:t>
            </a:r>
            <a:r>
              <a:rPr lang="cs-CZ" dirty="0" err="1"/>
              <a:t>sa</a:t>
            </a:r>
            <a:r>
              <a:rPr lang="cs-CZ" dirty="0"/>
              <a:t> nezačínalo, a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začalo, aby </a:t>
            </a:r>
            <a:r>
              <a:rPr lang="cs-CZ" dirty="0" err="1"/>
              <a:t>sa</a:t>
            </a:r>
            <a:r>
              <a:rPr lang="cs-CZ" dirty="0"/>
              <a:t> zastavilo trestné </a:t>
            </a:r>
            <a:r>
              <a:rPr lang="cs-CZ" dirty="0" err="1"/>
              <a:t>stíhanie</a:t>
            </a:r>
            <a:r>
              <a:rPr lang="cs-CZ" dirty="0"/>
              <a:t> za trestné činy spáchané v </a:t>
            </a:r>
            <a:r>
              <a:rPr lang="cs-CZ" dirty="0" err="1"/>
              <a:t>súvislosti</a:t>
            </a:r>
            <a:r>
              <a:rPr lang="cs-CZ" dirty="0"/>
              <a:t> s oznámením o zavlečení Michala </a:t>
            </a:r>
            <a:r>
              <a:rPr lang="cs-CZ" dirty="0" err="1"/>
              <a:t>Kováča</a:t>
            </a:r>
            <a:r>
              <a:rPr lang="cs-CZ" dirty="0"/>
              <a:t> </a:t>
            </a:r>
            <a:r>
              <a:rPr lang="cs-CZ" dirty="0" err="1"/>
              <a:t>mladšieho</a:t>
            </a:r>
            <a:r>
              <a:rPr lang="cs-CZ" dirty="0"/>
              <a:t> do </a:t>
            </a:r>
            <a:r>
              <a:rPr lang="cs-CZ" dirty="0" err="1"/>
              <a:t>cudziny</a:t>
            </a:r>
            <a:r>
              <a:rPr lang="cs-CZ" dirty="0" smtClean="0"/>
              <a:t>.“ (3.3. 1998)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Nariaďujem</a:t>
            </a:r>
            <a:r>
              <a:rPr lang="cs-CZ" dirty="0"/>
              <a:t>, aby </a:t>
            </a:r>
            <a:r>
              <a:rPr lang="cs-CZ" dirty="0" err="1"/>
              <a:t>sa</a:t>
            </a:r>
            <a:r>
              <a:rPr lang="cs-CZ" dirty="0"/>
              <a:t> nezačínalo, a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začalo, aby </a:t>
            </a:r>
            <a:r>
              <a:rPr lang="cs-CZ" dirty="0" err="1"/>
              <a:t>sa</a:t>
            </a:r>
            <a:r>
              <a:rPr lang="cs-CZ" dirty="0"/>
              <a:t> zastavilo trestné </a:t>
            </a:r>
            <a:r>
              <a:rPr lang="cs-CZ" dirty="0" err="1"/>
              <a:t>konanie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podozrenie</a:t>
            </a:r>
            <a:r>
              <a:rPr lang="cs-CZ" dirty="0"/>
              <a:t> z trestných </a:t>
            </a:r>
            <a:r>
              <a:rPr lang="cs-CZ" dirty="0" err="1"/>
              <a:t>činov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mali</a:t>
            </a:r>
            <a:r>
              <a:rPr lang="cs-CZ" dirty="0"/>
              <a:t> byť spáchané v </a:t>
            </a:r>
            <a:r>
              <a:rPr lang="cs-CZ" dirty="0" err="1"/>
              <a:t>súvislosti</a:t>
            </a:r>
            <a:r>
              <a:rPr lang="cs-CZ" dirty="0"/>
              <a:t> s oznámeným zavlečením Ing. Michala </a:t>
            </a:r>
            <a:r>
              <a:rPr lang="cs-CZ" dirty="0" err="1"/>
              <a:t>Kováča</a:t>
            </a:r>
            <a:r>
              <a:rPr lang="cs-CZ" dirty="0"/>
              <a:t>, </a:t>
            </a:r>
            <a:r>
              <a:rPr lang="cs-CZ" dirty="0" err="1"/>
              <a:t>narodeného</a:t>
            </a:r>
            <a:r>
              <a:rPr lang="cs-CZ" dirty="0"/>
              <a:t> 5. </a:t>
            </a:r>
            <a:r>
              <a:rPr lang="cs-CZ" dirty="0" err="1"/>
              <a:t>decembra</a:t>
            </a:r>
            <a:r>
              <a:rPr lang="cs-CZ" dirty="0"/>
              <a:t> 1961, do </a:t>
            </a:r>
            <a:r>
              <a:rPr lang="cs-CZ" dirty="0" err="1"/>
              <a:t>cudziny</a:t>
            </a:r>
            <a:r>
              <a:rPr lang="cs-CZ" dirty="0"/>
              <a:t>, ku </a:t>
            </a:r>
            <a:r>
              <a:rPr lang="cs-CZ" dirty="0" err="1"/>
              <a:t>ktorému</a:t>
            </a:r>
            <a:r>
              <a:rPr lang="cs-CZ" dirty="0"/>
              <a:t> </a:t>
            </a:r>
            <a:r>
              <a:rPr lang="cs-CZ" dirty="0" err="1"/>
              <a:t>malo</a:t>
            </a:r>
            <a:r>
              <a:rPr lang="cs-CZ" dirty="0"/>
              <a:t> </a:t>
            </a:r>
            <a:r>
              <a:rPr lang="cs-CZ" dirty="0" err="1"/>
              <a:t>dôjsť</a:t>
            </a:r>
            <a:r>
              <a:rPr lang="cs-CZ" dirty="0"/>
              <a:t> 31. augusta 1995</a:t>
            </a:r>
            <a:r>
              <a:rPr lang="cs-CZ" dirty="0" smtClean="0"/>
              <a:t>.“ (7.7. 1998)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71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Zákonnosť</a:t>
            </a:r>
            <a:r>
              <a:rPr lang="en-US" dirty="0" smtClean="0"/>
              <a:t> vs. </a:t>
            </a:r>
            <a:r>
              <a:rPr lang="en-US" dirty="0" err="1" smtClean="0"/>
              <a:t>právny</a:t>
            </a:r>
            <a:r>
              <a:rPr lang="en-US" dirty="0" smtClean="0"/>
              <a:t> </a:t>
            </a:r>
            <a:r>
              <a:rPr lang="en-US" dirty="0" err="1" smtClean="0"/>
              <a:t>štát</a:t>
            </a:r>
            <a:r>
              <a:rPr lang="en-US" dirty="0" smtClean="0"/>
              <a:t> 1/5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3200" dirty="0" err="1" smtClean="0"/>
              <a:t>Odklon</a:t>
            </a:r>
            <a:r>
              <a:rPr lang="en-US" sz="3200" dirty="0" smtClean="0"/>
              <a:t> od </a:t>
            </a:r>
            <a:r>
              <a:rPr lang="en-US" sz="3200" dirty="0" err="1" smtClean="0"/>
              <a:t>formálne</a:t>
            </a:r>
            <a:r>
              <a:rPr lang="en-US" sz="3200" dirty="0" smtClean="0"/>
              <a:t> </a:t>
            </a:r>
            <a:r>
              <a:rPr lang="en-US" sz="3200" dirty="0" err="1" smtClean="0"/>
              <a:t>pozitivistickej</a:t>
            </a:r>
            <a:r>
              <a:rPr lang="en-US" sz="3200" dirty="0" smtClean="0"/>
              <a:t> </a:t>
            </a:r>
            <a:r>
              <a:rPr lang="en-US" sz="3200" dirty="0" err="1" smtClean="0"/>
              <a:t>koncepcie</a:t>
            </a:r>
            <a:r>
              <a:rPr lang="en-US" sz="3200" dirty="0" smtClean="0"/>
              <a:t> </a:t>
            </a:r>
            <a:r>
              <a:rPr lang="en-US" sz="3200" dirty="0" err="1" smtClean="0"/>
              <a:t>právneho</a:t>
            </a:r>
            <a:r>
              <a:rPr lang="en-US" sz="3200" dirty="0" smtClean="0"/>
              <a:t> </a:t>
            </a:r>
            <a:r>
              <a:rPr lang="en-US" sz="3200" dirty="0" err="1" smtClean="0"/>
              <a:t>štátu</a:t>
            </a:r>
            <a:r>
              <a:rPr lang="en-US" sz="3200" dirty="0" smtClean="0"/>
              <a:t> k </a:t>
            </a:r>
            <a:r>
              <a:rPr lang="en-US" sz="3200" dirty="0" err="1" smtClean="0"/>
              <a:t>pojmu</a:t>
            </a:r>
            <a:r>
              <a:rPr lang="en-US" sz="3200" dirty="0" smtClean="0"/>
              <a:t> </a:t>
            </a:r>
            <a:r>
              <a:rPr lang="en-US" sz="3200" b="1" dirty="0" err="1" smtClean="0"/>
              <a:t>materiálneho</a:t>
            </a:r>
            <a:r>
              <a:rPr lang="en-US" sz="3200" dirty="0" smtClean="0"/>
              <a:t> </a:t>
            </a:r>
            <a:r>
              <a:rPr lang="en-US" sz="3200" dirty="0" err="1" smtClean="0"/>
              <a:t>právneho</a:t>
            </a:r>
            <a:r>
              <a:rPr lang="en-US" sz="3200" dirty="0" smtClean="0"/>
              <a:t> </a:t>
            </a:r>
            <a:r>
              <a:rPr lang="en-US" sz="3200" dirty="0" err="1" smtClean="0"/>
              <a:t>štátu</a:t>
            </a:r>
            <a:r>
              <a:rPr lang="en-US" sz="3200" dirty="0" smtClean="0"/>
              <a:t>:</a:t>
            </a:r>
          </a:p>
          <a:p>
            <a:pPr algn="just">
              <a:defRPr/>
            </a:pPr>
            <a:r>
              <a:rPr lang="hr-HR" sz="3200" dirty="0" smtClean="0"/>
              <a:t>Š</a:t>
            </a:r>
            <a:r>
              <a:rPr lang="en-US" sz="3200" dirty="0" err="1" smtClean="0"/>
              <a:t>tátnu</a:t>
            </a:r>
            <a:r>
              <a:rPr lang="en-US" sz="3200" dirty="0" smtClean="0"/>
              <a:t> </a:t>
            </a:r>
            <a:r>
              <a:rPr lang="en-US" sz="3200" dirty="0" err="1" smtClean="0"/>
              <a:t>moc</a:t>
            </a:r>
            <a:r>
              <a:rPr lang="en-US" sz="3200" dirty="0" smtClean="0"/>
              <a:t> </a:t>
            </a:r>
            <a:r>
              <a:rPr lang="cs-CZ" sz="3200" dirty="0" smtClean="0"/>
              <a:t>musíme </a:t>
            </a:r>
            <a:r>
              <a:rPr lang="en-US" sz="3200" dirty="0" err="1" smtClean="0"/>
              <a:t>chápať</a:t>
            </a:r>
            <a:r>
              <a:rPr lang="en-US" sz="3200" dirty="0" smtClean="0"/>
              <a:t> </a:t>
            </a:r>
            <a:r>
              <a:rPr lang="en-US" sz="3200" dirty="0" err="1" smtClean="0"/>
              <a:t>primárne</a:t>
            </a:r>
            <a:r>
              <a:rPr lang="en-US" sz="3200" dirty="0" smtClean="0"/>
              <a:t> v </a:t>
            </a:r>
            <a:r>
              <a:rPr lang="en-US" sz="3200" dirty="0" err="1" smtClean="0"/>
              <a:t>jej</a:t>
            </a:r>
            <a:r>
              <a:rPr lang="en-US" sz="3200" dirty="0" smtClean="0"/>
              <a:t> </a:t>
            </a:r>
            <a:r>
              <a:rPr lang="en-US" sz="3200" dirty="0" err="1" smtClean="0"/>
              <a:t>vzťahu</a:t>
            </a:r>
            <a:r>
              <a:rPr lang="en-US" sz="3200" dirty="0" smtClean="0"/>
              <a:t> k </a:t>
            </a:r>
            <a:r>
              <a:rPr lang="en-US" sz="3200" dirty="0" err="1" smtClean="0"/>
              <a:t>najvyšším</a:t>
            </a:r>
            <a:r>
              <a:rPr lang="en-US" sz="3200" dirty="0" smtClean="0"/>
              <a:t> </a:t>
            </a:r>
            <a:r>
              <a:rPr lang="en-US" sz="3200" dirty="0" err="1" smtClean="0"/>
              <a:t>právnym</a:t>
            </a:r>
            <a:r>
              <a:rPr lang="en-US" sz="3200" dirty="0" smtClean="0"/>
              <a:t> </a:t>
            </a:r>
            <a:r>
              <a:rPr lang="en-US" sz="3200" dirty="0" err="1" smtClean="0"/>
              <a:t>hodnotám</a:t>
            </a:r>
            <a:r>
              <a:rPr lang="en-US" sz="3200" dirty="0" smtClean="0"/>
              <a:t>, </a:t>
            </a:r>
            <a:r>
              <a:rPr lang="en-US" sz="3200" dirty="0" err="1" smtClean="0"/>
              <a:t>predovšetkým</a:t>
            </a:r>
            <a:r>
              <a:rPr lang="en-US" sz="3200" dirty="0" smtClean="0"/>
              <a:t> k </a:t>
            </a:r>
            <a:r>
              <a:rPr lang="en-US" sz="3200" b="1" dirty="0" err="1" smtClean="0"/>
              <a:t>spravodlivosti</a:t>
            </a:r>
            <a:endParaRPr lang="en-US" sz="3200" b="1" dirty="0" smtClean="0"/>
          </a:p>
          <a:p>
            <a:pPr algn="just">
              <a:defRPr/>
            </a:pPr>
            <a:r>
              <a:rPr lang="en-US" sz="3200" dirty="0" err="1" smtClean="0"/>
              <a:t>Inak</a:t>
            </a:r>
            <a:r>
              <a:rPr lang="en-US" sz="3200" dirty="0" smtClean="0"/>
              <a:t> je </a:t>
            </a:r>
            <a:r>
              <a:rPr lang="en-US" sz="3200" dirty="0" err="1" smtClean="0"/>
              <a:t>pozitivizmus</a:t>
            </a:r>
            <a:r>
              <a:rPr lang="en-US" sz="3200" dirty="0" smtClean="0"/>
              <a:t> </a:t>
            </a:r>
            <a:r>
              <a:rPr lang="en-US" sz="3200" dirty="0" err="1" smtClean="0"/>
              <a:t>bezbranný</a:t>
            </a:r>
            <a:r>
              <a:rPr lang="en-US" sz="3200" dirty="0" smtClean="0"/>
              <a:t> </a:t>
            </a:r>
            <a:r>
              <a:rPr lang="en-US" sz="3200" dirty="0" err="1" smtClean="0"/>
              <a:t>proti</a:t>
            </a:r>
            <a:r>
              <a:rPr lang="en-US" sz="3200" dirty="0" smtClean="0"/>
              <a:t> “</a:t>
            </a:r>
            <a:r>
              <a:rPr lang="en-US" sz="3200" dirty="0" err="1" smtClean="0"/>
              <a:t>bezpráviu</a:t>
            </a:r>
            <a:r>
              <a:rPr lang="en-US" sz="3200" dirty="0" smtClean="0"/>
              <a:t> </a:t>
            </a:r>
            <a:r>
              <a:rPr lang="en-US" sz="3200" dirty="0" err="1" smtClean="0"/>
              <a:t>vo</a:t>
            </a:r>
            <a:r>
              <a:rPr lang="en-US" sz="3200" dirty="0" smtClean="0"/>
              <a:t> </a:t>
            </a:r>
            <a:r>
              <a:rPr lang="en-US" sz="3200" dirty="0" err="1" smtClean="0"/>
              <a:t>forme</a:t>
            </a:r>
            <a:r>
              <a:rPr lang="en-US" sz="3200" dirty="0" smtClean="0"/>
              <a:t> </a:t>
            </a:r>
            <a:r>
              <a:rPr lang="en-US" sz="3200" dirty="0" err="1" smtClean="0"/>
              <a:t>zákona</a:t>
            </a:r>
            <a:r>
              <a:rPr lang="en-US" sz="3200" dirty="0" smtClean="0"/>
              <a:t>”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Zákonnosť</a:t>
            </a:r>
            <a:r>
              <a:rPr lang="en-US" dirty="0" smtClean="0"/>
              <a:t> vs. </a:t>
            </a:r>
            <a:r>
              <a:rPr lang="en-US" dirty="0" err="1" smtClean="0"/>
              <a:t>právny</a:t>
            </a:r>
            <a:r>
              <a:rPr lang="en-US" dirty="0" smtClean="0"/>
              <a:t> </a:t>
            </a:r>
            <a:r>
              <a:rPr lang="en-US" dirty="0" err="1" smtClean="0"/>
              <a:t>štát</a:t>
            </a:r>
            <a:r>
              <a:rPr lang="en-US" dirty="0" smtClean="0"/>
              <a:t> 2/5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200" dirty="0" err="1" smtClean="0"/>
              <a:t>Predĺženie</a:t>
            </a:r>
            <a:r>
              <a:rPr lang="en-US" sz="3200" dirty="0" smtClean="0"/>
              <a:t> </a:t>
            </a:r>
            <a:r>
              <a:rPr lang="en-US" sz="3200" dirty="0" err="1" smtClean="0"/>
              <a:t>premlčacích</a:t>
            </a:r>
            <a:r>
              <a:rPr lang="en-US" sz="3200" dirty="0" smtClean="0"/>
              <a:t> </a:t>
            </a:r>
            <a:r>
              <a:rPr lang="en-US" sz="3200" dirty="0" err="1" smtClean="0"/>
              <a:t>lehot</a:t>
            </a:r>
            <a:r>
              <a:rPr lang="en-US" sz="3200" dirty="0" smtClean="0"/>
              <a:t> </a:t>
            </a:r>
            <a:r>
              <a:rPr lang="en-US" sz="3200" dirty="0" err="1" smtClean="0"/>
              <a:t>tých</a:t>
            </a:r>
            <a:r>
              <a:rPr lang="en-US" sz="3200" dirty="0" smtClean="0"/>
              <a:t> </a:t>
            </a:r>
            <a:r>
              <a:rPr lang="en-US" sz="3200" dirty="0" err="1" smtClean="0"/>
              <a:t>politicky</a:t>
            </a:r>
            <a:r>
              <a:rPr lang="en-US" sz="3200" dirty="0" smtClean="0"/>
              <a:t> </a:t>
            </a:r>
            <a:r>
              <a:rPr lang="en-US" sz="3200" dirty="0" err="1" smtClean="0"/>
              <a:t>motivovaných</a:t>
            </a:r>
            <a:r>
              <a:rPr lang="en-US" sz="3200" dirty="0" smtClean="0"/>
              <a:t> </a:t>
            </a:r>
            <a:r>
              <a:rPr lang="en-US" sz="3200" dirty="0" err="1" smtClean="0"/>
              <a:t>trestných</a:t>
            </a:r>
            <a:r>
              <a:rPr lang="en-US" sz="3200" dirty="0" smtClean="0"/>
              <a:t> </a:t>
            </a:r>
            <a:r>
              <a:rPr lang="en-US" sz="3200" dirty="0" err="1" smtClean="0"/>
              <a:t>činov</a:t>
            </a:r>
            <a:r>
              <a:rPr lang="en-US" sz="3200" dirty="0" smtClean="0"/>
              <a:t>, </a:t>
            </a:r>
            <a:r>
              <a:rPr lang="en-US" sz="3200" dirty="0" err="1" smtClean="0"/>
              <a:t>ktoré</a:t>
            </a:r>
            <a:r>
              <a:rPr lang="en-US" sz="3200" dirty="0" smtClean="0"/>
              <a:t> </a:t>
            </a:r>
            <a:r>
              <a:rPr lang="en-US" sz="3200" dirty="0" err="1" smtClean="0"/>
              <a:t>boli</a:t>
            </a:r>
            <a:r>
              <a:rPr lang="en-US" sz="3200" dirty="0" smtClean="0"/>
              <a:t> v ČS </a:t>
            </a:r>
            <a:r>
              <a:rPr lang="en-US" sz="3200" dirty="0" err="1" smtClean="0"/>
              <a:t>páchané</a:t>
            </a:r>
            <a:r>
              <a:rPr lang="en-US" sz="3200" dirty="0" smtClean="0"/>
              <a:t> v </a:t>
            </a:r>
            <a:r>
              <a:rPr lang="en-US" sz="3200" dirty="0" err="1" smtClean="0"/>
              <a:t>rokoch</a:t>
            </a:r>
            <a:r>
              <a:rPr lang="en-US" sz="3200" dirty="0" smtClean="0"/>
              <a:t> 1948-1989 </a:t>
            </a:r>
            <a:r>
              <a:rPr lang="en-US" sz="3200" dirty="0" err="1" smtClean="0"/>
              <a:t>aktérmi</a:t>
            </a:r>
            <a:r>
              <a:rPr lang="en-US" sz="3200" dirty="0" smtClean="0"/>
              <a:t> </a:t>
            </a:r>
            <a:r>
              <a:rPr lang="en-US" sz="3200" dirty="0" err="1" smtClean="0"/>
              <a:t>totalitného</a:t>
            </a:r>
            <a:r>
              <a:rPr lang="en-US" sz="3200" dirty="0" smtClean="0"/>
              <a:t> </a:t>
            </a:r>
            <a:r>
              <a:rPr lang="en-US" sz="3200" dirty="0" err="1" smtClean="0"/>
              <a:t>režimu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err="1" smtClean="0"/>
              <a:t>Ak</a:t>
            </a:r>
            <a:r>
              <a:rPr lang="en-US" sz="3200" dirty="0" smtClean="0"/>
              <a:t> </a:t>
            </a:r>
            <a:r>
              <a:rPr lang="en-US" sz="3200" dirty="0" err="1" smtClean="0"/>
              <a:t>štát</a:t>
            </a:r>
            <a:r>
              <a:rPr lang="en-US" sz="3200" dirty="0" smtClean="0"/>
              <a:t> </a:t>
            </a:r>
            <a:r>
              <a:rPr lang="en-US" sz="3200" dirty="0" err="1" smtClean="0"/>
              <a:t>nemal</a:t>
            </a:r>
            <a:r>
              <a:rPr lang="en-US" sz="3200" dirty="0" smtClean="0"/>
              <a:t> </a:t>
            </a:r>
            <a:r>
              <a:rPr lang="en-US" sz="3200" dirty="0" err="1" smtClean="0"/>
              <a:t>ochotu</a:t>
            </a:r>
            <a:r>
              <a:rPr lang="en-US" sz="3200" dirty="0" smtClean="0"/>
              <a:t> </a:t>
            </a:r>
            <a:r>
              <a:rPr lang="en-US" sz="3200" dirty="0" err="1" smtClean="0"/>
              <a:t>tieto</a:t>
            </a:r>
            <a:r>
              <a:rPr lang="en-US" sz="3200" dirty="0" smtClean="0"/>
              <a:t> </a:t>
            </a:r>
            <a:r>
              <a:rPr lang="en-US" sz="3200" dirty="0" err="1" smtClean="0"/>
              <a:t>trestné</a:t>
            </a:r>
            <a:r>
              <a:rPr lang="en-US" sz="3200" dirty="0" smtClean="0"/>
              <a:t> </a:t>
            </a:r>
            <a:r>
              <a:rPr lang="en-US" sz="3200" dirty="0" err="1" smtClean="0"/>
              <a:t>činy</a:t>
            </a:r>
            <a:r>
              <a:rPr lang="en-US" sz="3200" dirty="0" smtClean="0"/>
              <a:t> v </a:t>
            </a:r>
            <a:r>
              <a:rPr lang="en-US" sz="3200" dirty="0" err="1" smtClean="0"/>
              <a:t>minulosti</a:t>
            </a:r>
            <a:r>
              <a:rPr lang="en-US" sz="3200" dirty="0" smtClean="0"/>
              <a:t> </a:t>
            </a:r>
            <a:r>
              <a:rPr lang="en-US" sz="3200" dirty="0" err="1" smtClean="0"/>
              <a:t>stíhať</a:t>
            </a:r>
            <a:r>
              <a:rPr lang="en-US" sz="3200" dirty="0" smtClean="0"/>
              <a:t>, </a:t>
            </a:r>
            <a:r>
              <a:rPr lang="en-US" sz="3200" dirty="0" err="1" smtClean="0"/>
              <a:t>nemohlo</a:t>
            </a:r>
            <a:r>
              <a:rPr lang="en-US" sz="3200" dirty="0" smtClean="0"/>
              <a:t> </a:t>
            </a:r>
            <a:r>
              <a:rPr lang="en-US" sz="3200" dirty="0" err="1" smtClean="0"/>
              <a:t>prebiehať</a:t>
            </a:r>
            <a:r>
              <a:rPr lang="en-US" sz="3200" dirty="0" smtClean="0"/>
              <a:t> </a:t>
            </a:r>
            <a:r>
              <a:rPr lang="en-US" sz="3200" dirty="0" err="1" smtClean="0"/>
              <a:t>ani</a:t>
            </a:r>
            <a:r>
              <a:rPr lang="en-US" sz="3200" dirty="0" smtClean="0"/>
              <a:t> </a:t>
            </a:r>
            <a:r>
              <a:rPr lang="en-US" sz="3200" dirty="0" err="1" smtClean="0"/>
              <a:t>ich</a:t>
            </a:r>
            <a:r>
              <a:rPr lang="en-US" sz="3200" dirty="0" smtClean="0"/>
              <a:t> </a:t>
            </a:r>
            <a:r>
              <a:rPr lang="en-US" sz="3200" dirty="0" err="1" smtClean="0"/>
              <a:t>premlčanie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smtClean="0"/>
              <a:t>Pre </a:t>
            </a:r>
            <a:r>
              <a:rPr lang="en-US" sz="3200" dirty="0" err="1" smtClean="0"/>
              <a:t>obdobie</a:t>
            </a:r>
            <a:r>
              <a:rPr lang="en-US" sz="3200" dirty="0" smtClean="0"/>
              <a:t> </a:t>
            </a:r>
            <a:r>
              <a:rPr lang="en-US" sz="3200" dirty="0" err="1" smtClean="0"/>
              <a:t>rokov</a:t>
            </a:r>
            <a:r>
              <a:rPr lang="en-US" sz="3200" dirty="0" smtClean="0"/>
              <a:t> 1948-1989 </a:t>
            </a:r>
            <a:r>
              <a:rPr lang="en-US" sz="3200" dirty="0" err="1"/>
              <a:t>boli</a:t>
            </a:r>
            <a:r>
              <a:rPr lang="en-US" sz="3200" dirty="0"/>
              <a:t> </a:t>
            </a:r>
            <a:r>
              <a:rPr lang="en-US" sz="3200" dirty="0" err="1"/>
              <a:t>premlčacie</a:t>
            </a:r>
            <a:r>
              <a:rPr lang="en-US" sz="3200" dirty="0"/>
              <a:t> </a:t>
            </a:r>
            <a:r>
              <a:rPr lang="en-US" sz="3200" dirty="0" err="1" smtClean="0"/>
              <a:t>doby</a:t>
            </a:r>
            <a:r>
              <a:rPr lang="en-US" sz="3200" dirty="0" smtClean="0"/>
              <a:t> </a:t>
            </a:r>
            <a:r>
              <a:rPr lang="en-US" sz="3200" dirty="0" err="1" smtClean="0"/>
              <a:t>chápané</a:t>
            </a:r>
            <a:r>
              <a:rPr lang="en-US" sz="3200" dirty="0" smtClean="0"/>
              <a:t> </a:t>
            </a:r>
            <a:r>
              <a:rPr lang="en-US" sz="3200" dirty="0" err="1" smtClean="0"/>
              <a:t>ako</a:t>
            </a:r>
            <a:r>
              <a:rPr lang="en-US" sz="3200" dirty="0" smtClean="0"/>
              <a:t> </a:t>
            </a:r>
            <a:r>
              <a:rPr lang="en-US" sz="3200" dirty="0" err="1" smtClean="0"/>
              <a:t>fiktívne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Zákonnosť</a:t>
            </a:r>
            <a:r>
              <a:rPr lang="en-US" dirty="0" smtClean="0"/>
              <a:t> vs. </a:t>
            </a:r>
            <a:r>
              <a:rPr lang="en-US" dirty="0" err="1" smtClean="0"/>
              <a:t>právny</a:t>
            </a:r>
            <a:r>
              <a:rPr lang="en-US" dirty="0" smtClean="0"/>
              <a:t> </a:t>
            </a:r>
            <a:r>
              <a:rPr lang="en-US" dirty="0" err="1" smtClean="0"/>
              <a:t>štát</a:t>
            </a:r>
            <a:r>
              <a:rPr lang="en-US" dirty="0" smtClean="0"/>
              <a:t> 3/5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endParaRPr lang="en-US" sz="3200" dirty="0" smtClean="0"/>
          </a:p>
          <a:p>
            <a:pPr algn="just">
              <a:defRPr/>
            </a:pPr>
            <a:r>
              <a:rPr lang="en-US" sz="3200" dirty="0" err="1" smtClean="0"/>
              <a:t>Iné</a:t>
            </a:r>
            <a:r>
              <a:rPr lang="en-US" sz="3200" dirty="0" smtClean="0"/>
              <a:t> </a:t>
            </a:r>
            <a:r>
              <a:rPr lang="en-US" sz="3200" dirty="0" err="1" smtClean="0"/>
              <a:t>riešenie</a:t>
            </a:r>
            <a:r>
              <a:rPr lang="en-US" sz="3200" dirty="0" smtClean="0"/>
              <a:t> by </a:t>
            </a:r>
            <a:r>
              <a:rPr lang="en-US" sz="3200" dirty="0" err="1" smtClean="0"/>
              <a:t>podľa</a:t>
            </a:r>
            <a:r>
              <a:rPr lang="en-US" sz="3200" dirty="0" smtClean="0"/>
              <a:t> ÚS ČR (1993) </a:t>
            </a:r>
            <a:r>
              <a:rPr lang="en-US" sz="3200" dirty="0" err="1" smtClean="0"/>
              <a:t>znamenalo</a:t>
            </a:r>
            <a:r>
              <a:rPr lang="en-US" sz="3200" dirty="0" smtClean="0"/>
              <a:t> </a:t>
            </a:r>
            <a:r>
              <a:rPr lang="en-US" sz="3200" dirty="0" err="1" smtClean="0"/>
              <a:t>vystaviť</a:t>
            </a:r>
            <a:r>
              <a:rPr lang="en-US" sz="3200" dirty="0" smtClean="0"/>
              <a:t> </a:t>
            </a:r>
            <a:r>
              <a:rPr lang="en-US" sz="3200" dirty="0" err="1" smtClean="0"/>
              <a:t>totalitnému</a:t>
            </a:r>
            <a:r>
              <a:rPr lang="en-US" sz="3200" dirty="0" smtClean="0"/>
              <a:t> </a:t>
            </a:r>
            <a:r>
              <a:rPr lang="en-US" sz="3200" dirty="0" err="1" smtClean="0"/>
              <a:t>režimu</a:t>
            </a:r>
            <a:r>
              <a:rPr lang="en-US" sz="3200" dirty="0" smtClean="0"/>
              <a:t> </a:t>
            </a:r>
            <a:r>
              <a:rPr lang="en-US" sz="3200" dirty="0" err="1" smtClean="0"/>
              <a:t>osvedčenie</a:t>
            </a:r>
            <a:r>
              <a:rPr lang="en-US" sz="3200" dirty="0" smtClean="0"/>
              <a:t> </a:t>
            </a:r>
            <a:r>
              <a:rPr lang="en-US" sz="3200" dirty="0" err="1" smtClean="0"/>
              <a:t>právneho</a:t>
            </a:r>
            <a:r>
              <a:rPr lang="en-US" sz="3200" dirty="0" smtClean="0"/>
              <a:t> </a:t>
            </a:r>
            <a:r>
              <a:rPr lang="en-US" sz="3200" dirty="0" err="1" smtClean="0"/>
              <a:t>štátu</a:t>
            </a:r>
            <a:r>
              <a:rPr lang="en-US" sz="3200" dirty="0" smtClean="0"/>
              <a:t> </a:t>
            </a:r>
            <a:endParaRPr lang="en-US" sz="3200" dirty="0"/>
          </a:p>
          <a:p>
            <a:pPr algn="just">
              <a:defRPr/>
            </a:pPr>
            <a:r>
              <a:rPr lang="en-US" sz="3200" dirty="0" err="1" smtClean="0"/>
              <a:t>tým</a:t>
            </a:r>
            <a:r>
              <a:rPr lang="en-US" sz="3200" dirty="0" smtClean="0"/>
              <a:t> by ÚS </a:t>
            </a:r>
            <a:r>
              <a:rPr lang="en-US" sz="3200" dirty="0" err="1" smtClean="0"/>
              <a:t>spochybnil</a:t>
            </a:r>
            <a:r>
              <a:rPr lang="en-US" sz="3200" dirty="0" smtClean="0"/>
              <a:t> </a:t>
            </a:r>
            <a:r>
              <a:rPr lang="en-US" sz="3200" dirty="0" err="1" smtClean="0"/>
              <a:t>vlastné</a:t>
            </a:r>
            <a:r>
              <a:rPr lang="en-US" sz="3200" dirty="0" smtClean="0"/>
              <a:t> </a:t>
            </a:r>
            <a:r>
              <a:rPr lang="en-US" sz="3200" dirty="0" err="1" smtClean="0"/>
              <a:t>poňatie</a:t>
            </a:r>
            <a:r>
              <a:rPr lang="en-US" sz="3200" dirty="0" smtClean="0"/>
              <a:t> </a:t>
            </a:r>
            <a:r>
              <a:rPr lang="en-US" sz="3200" b="1" dirty="0" err="1" smtClean="0"/>
              <a:t>materiálneho</a:t>
            </a:r>
            <a:r>
              <a:rPr lang="en-US" sz="3200" dirty="0" smtClean="0"/>
              <a:t> </a:t>
            </a:r>
            <a:r>
              <a:rPr lang="en-US" sz="3200" dirty="0" err="1" smtClean="0"/>
              <a:t>právneho</a:t>
            </a:r>
            <a:r>
              <a:rPr lang="en-US" sz="3200" dirty="0" smtClean="0"/>
              <a:t> </a:t>
            </a:r>
            <a:r>
              <a:rPr lang="en-US" sz="3200" dirty="0" err="1" smtClean="0"/>
              <a:t>štátu</a:t>
            </a:r>
            <a:endParaRPr lang="en-US" sz="3200" dirty="0" smtClean="0"/>
          </a:p>
          <a:p>
            <a:pPr algn="just">
              <a:defRPr/>
            </a:pPr>
            <a:r>
              <a:rPr lang="en-US" sz="3200" dirty="0" err="1" smtClean="0"/>
              <a:t>Nešlo</a:t>
            </a:r>
            <a:r>
              <a:rPr lang="en-US" sz="3200" dirty="0" smtClean="0"/>
              <a:t> o </a:t>
            </a:r>
            <a:r>
              <a:rPr lang="en-US" sz="3200" dirty="0" err="1" smtClean="0"/>
              <a:t>stíhanie</a:t>
            </a:r>
            <a:r>
              <a:rPr lang="en-US" sz="3200" dirty="0" smtClean="0"/>
              <a:t> </a:t>
            </a:r>
            <a:r>
              <a:rPr lang="en-US" sz="3200" dirty="0" err="1" smtClean="0"/>
              <a:t>činov</a:t>
            </a:r>
            <a:r>
              <a:rPr lang="en-US" sz="3200" dirty="0" smtClean="0"/>
              <a:t> z </a:t>
            </a:r>
            <a:r>
              <a:rPr lang="en-US" sz="3200" dirty="0" err="1" smtClean="0"/>
              <a:t>rokov</a:t>
            </a:r>
            <a:r>
              <a:rPr lang="en-US" sz="3200" dirty="0" smtClean="0"/>
              <a:t> 1948-1989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základe</a:t>
            </a:r>
            <a:r>
              <a:rPr lang="en-US" sz="3200" dirty="0" smtClean="0"/>
              <a:t> </a:t>
            </a:r>
            <a:r>
              <a:rPr lang="en-US" sz="3200" dirty="0" err="1" smtClean="0"/>
              <a:t>nových</a:t>
            </a:r>
            <a:r>
              <a:rPr lang="en-US" sz="3200" dirty="0" smtClean="0"/>
              <a:t> </a:t>
            </a:r>
            <a:r>
              <a:rPr lang="en-US" sz="3200" dirty="0" err="1" smtClean="0"/>
              <a:t>skutkových</a:t>
            </a:r>
            <a:r>
              <a:rPr lang="en-US" sz="3200" dirty="0" smtClean="0"/>
              <a:t> </a:t>
            </a:r>
            <a:r>
              <a:rPr lang="en-US" sz="3200" dirty="0" err="1" smtClean="0"/>
              <a:t>podstát</a:t>
            </a:r>
            <a:r>
              <a:rPr lang="en-US" sz="3200" dirty="0" smtClean="0"/>
              <a:t> </a:t>
            </a:r>
            <a:r>
              <a:rPr lang="en-US" sz="3200" dirty="0" err="1" smtClean="0"/>
              <a:t>trestných</a:t>
            </a:r>
            <a:r>
              <a:rPr lang="en-US" sz="3200" dirty="0" smtClean="0"/>
              <a:t> </a:t>
            </a:r>
            <a:r>
              <a:rPr lang="en-US" sz="3200" dirty="0" err="1" smtClean="0"/>
              <a:t>činov</a:t>
            </a:r>
            <a:endParaRPr lang="en-US" sz="3200" dirty="0" smtClean="0"/>
          </a:p>
          <a:p>
            <a:pPr marL="0" indent="0" algn="just">
              <a:buNone/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Zákonnosť</a:t>
            </a:r>
            <a:r>
              <a:rPr lang="en-US" dirty="0" smtClean="0"/>
              <a:t> vs. </a:t>
            </a:r>
            <a:r>
              <a:rPr lang="en-US" dirty="0" err="1" smtClean="0"/>
              <a:t>právny</a:t>
            </a:r>
            <a:r>
              <a:rPr lang="en-US" dirty="0" smtClean="0"/>
              <a:t> </a:t>
            </a:r>
            <a:r>
              <a:rPr lang="en-US" dirty="0" err="1" smtClean="0"/>
              <a:t>štát</a:t>
            </a:r>
            <a:r>
              <a:rPr lang="en-US" dirty="0" smtClean="0"/>
              <a:t> 4/5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en-US" sz="3100" dirty="0" err="1" smtClean="0"/>
              <a:t>Európsky</a:t>
            </a:r>
            <a:r>
              <a:rPr lang="en-US" sz="3100" dirty="0" smtClean="0"/>
              <a:t> </a:t>
            </a:r>
            <a:r>
              <a:rPr lang="en-US" sz="3100" dirty="0" err="1" smtClean="0"/>
              <a:t>súd</a:t>
            </a:r>
            <a:r>
              <a:rPr lang="en-US" sz="3100" dirty="0" smtClean="0"/>
              <a:t> pre </a:t>
            </a:r>
            <a:r>
              <a:rPr lang="en-US" sz="3100" dirty="0" err="1" smtClean="0"/>
              <a:t>ľudské</a:t>
            </a:r>
            <a:r>
              <a:rPr lang="en-US" sz="3100" dirty="0" smtClean="0"/>
              <a:t> </a:t>
            </a:r>
            <a:r>
              <a:rPr lang="en-US" sz="3100" dirty="0" err="1" smtClean="0"/>
              <a:t>práva</a:t>
            </a:r>
            <a:r>
              <a:rPr lang="en-US" sz="3100" dirty="0" smtClean="0"/>
              <a:t> (2001):</a:t>
            </a:r>
          </a:p>
          <a:p>
            <a:pPr algn="just">
              <a:defRPr/>
            </a:pPr>
            <a:r>
              <a:rPr lang="en-US" sz="3100" dirty="0" err="1" smtClean="0"/>
              <a:t>Demokratické</a:t>
            </a:r>
            <a:r>
              <a:rPr lang="en-US" sz="3100" dirty="0" smtClean="0"/>
              <a:t> </a:t>
            </a:r>
            <a:r>
              <a:rPr lang="en-US" sz="3100" dirty="0" err="1" smtClean="0"/>
              <a:t>štáty</a:t>
            </a:r>
            <a:r>
              <a:rPr lang="en-US" sz="3100" dirty="0" smtClean="0"/>
              <a:t> </a:t>
            </a:r>
            <a:r>
              <a:rPr lang="en-US" sz="3100" dirty="0" err="1" smtClean="0"/>
              <a:t>môžu</a:t>
            </a:r>
            <a:r>
              <a:rPr lang="en-US" sz="3100" dirty="0" smtClean="0"/>
              <a:t> </a:t>
            </a:r>
            <a:r>
              <a:rPr lang="en-US" sz="3100" dirty="0" err="1" smtClean="0"/>
              <a:t>povoliť</a:t>
            </a:r>
            <a:r>
              <a:rPr lang="en-US" sz="3100" dirty="0" smtClean="0"/>
              <a:t> </a:t>
            </a:r>
            <a:r>
              <a:rPr lang="en-US" sz="3100" dirty="0" err="1" smtClean="0"/>
              <a:t>svojim</a:t>
            </a:r>
            <a:r>
              <a:rPr lang="en-US" sz="3100" dirty="0" smtClean="0"/>
              <a:t> </a:t>
            </a:r>
            <a:r>
              <a:rPr lang="en-US" sz="3100" dirty="0" err="1" smtClean="0"/>
              <a:t>inštitúciám</a:t>
            </a:r>
            <a:r>
              <a:rPr lang="en-US" sz="3100" dirty="0" smtClean="0"/>
              <a:t> </a:t>
            </a:r>
            <a:r>
              <a:rPr lang="en-US" sz="3100" dirty="0" err="1" smtClean="0"/>
              <a:t>aplikovať</a:t>
            </a:r>
            <a:r>
              <a:rPr lang="en-US" sz="3100" dirty="0" smtClean="0"/>
              <a:t> </a:t>
            </a:r>
            <a:r>
              <a:rPr lang="en-US" sz="3100" dirty="0" err="1" smtClean="0"/>
              <a:t>právo</a:t>
            </a:r>
            <a:r>
              <a:rPr lang="en-US" sz="3100" dirty="0" smtClean="0"/>
              <a:t>  z </a:t>
            </a:r>
            <a:r>
              <a:rPr lang="en-US" sz="3100" dirty="0" err="1" smtClean="0"/>
              <a:t>preddemokratického</a:t>
            </a:r>
            <a:r>
              <a:rPr lang="en-US" sz="3100" dirty="0" smtClean="0"/>
              <a:t> </a:t>
            </a:r>
            <a:r>
              <a:rPr lang="en-US" sz="3100" dirty="0" err="1" smtClean="0"/>
              <a:t>režimu</a:t>
            </a:r>
            <a:r>
              <a:rPr lang="en-US" sz="3100" dirty="0" smtClean="0"/>
              <a:t> </a:t>
            </a:r>
            <a:r>
              <a:rPr lang="en-US" sz="3100" dirty="0" err="1" smtClean="0"/>
              <a:t>iba</a:t>
            </a:r>
            <a:r>
              <a:rPr lang="en-US" sz="3100" dirty="0" smtClean="0"/>
              <a:t> </a:t>
            </a:r>
            <a:r>
              <a:rPr lang="en-US" sz="3100" dirty="0" err="1" smtClean="0"/>
              <a:t>takým</a:t>
            </a:r>
            <a:r>
              <a:rPr lang="en-US" sz="3100" dirty="0" smtClean="0"/>
              <a:t> </a:t>
            </a:r>
            <a:r>
              <a:rPr lang="en-US" sz="3100" dirty="0" err="1" smtClean="0"/>
              <a:t>spôsobom</a:t>
            </a:r>
            <a:r>
              <a:rPr lang="en-US" sz="3100" dirty="0" smtClean="0"/>
              <a:t>, </a:t>
            </a:r>
            <a:r>
              <a:rPr lang="en-US" sz="3100" dirty="0" err="1" smtClean="0"/>
              <a:t>ktorý</a:t>
            </a:r>
            <a:r>
              <a:rPr lang="en-US" sz="3100" dirty="0" smtClean="0"/>
              <a:t> je </a:t>
            </a:r>
            <a:r>
              <a:rPr lang="en-US" sz="3100" dirty="0" err="1" smtClean="0"/>
              <a:t>vlastný</a:t>
            </a:r>
            <a:r>
              <a:rPr lang="en-US" sz="3100" dirty="0" smtClean="0"/>
              <a:t> </a:t>
            </a:r>
            <a:r>
              <a:rPr lang="en-US" sz="3100" dirty="0" err="1" smtClean="0"/>
              <a:t>demokratickému</a:t>
            </a:r>
            <a:r>
              <a:rPr lang="en-US" sz="3100" dirty="0" smtClean="0"/>
              <a:t> </a:t>
            </a:r>
            <a:r>
              <a:rPr lang="en-US" sz="3100" dirty="0" err="1" smtClean="0"/>
              <a:t>politickému</a:t>
            </a:r>
            <a:r>
              <a:rPr lang="en-US" sz="3100" dirty="0" smtClean="0"/>
              <a:t> </a:t>
            </a:r>
            <a:r>
              <a:rPr lang="en-US" sz="3100" dirty="0" err="1" smtClean="0"/>
              <a:t>systému</a:t>
            </a:r>
            <a:endParaRPr lang="en-US" sz="3100" dirty="0" smtClean="0"/>
          </a:p>
          <a:p>
            <a:pPr algn="just">
              <a:defRPr/>
            </a:pPr>
            <a:r>
              <a:rPr lang="en-US" sz="3100" dirty="0" smtClean="0"/>
              <a:t>SRN: </a:t>
            </a:r>
            <a:r>
              <a:rPr lang="en-US" sz="3100" dirty="0" err="1" smtClean="0"/>
              <a:t>osoby</a:t>
            </a:r>
            <a:r>
              <a:rPr lang="en-US" sz="3100" dirty="0" smtClean="0"/>
              <a:t> </a:t>
            </a:r>
            <a:r>
              <a:rPr lang="en-US" sz="3100" dirty="0" err="1" smtClean="0"/>
              <a:t>politicky</a:t>
            </a:r>
            <a:r>
              <a:rPr lang="en-US" sz="3100" dirty="0" smtClean="0"/>
              <a:t> </a:t>
            </a:r>
            <a:r>
              <a:rPr lang="en-US" sz="3100" dirty="0" err="1" smtClean="0"/>
              <a:t>zodpovedné</a:t>
            </a:r>
            <a:r>
              <a:rPr lang="en-US" sz="3100" dirty="0" smtClean="0"/>
              <a:t> </a:t>
            </a:r>
            <a:r>
              <a:rPr lang="en-US" sz="3100" dirty="0" err="1" smtClean="0"/>
              <a:t>za</a:t>
            </a:r>
            <a:r>
              <a:rPr lang="en-US" sz="3100" dirty="0" smtClean="0"/>
              <a:t> </a:t>
            </a:r>
            <a:r>
              <a:rPr lang="en-US" sz="3100" dirty="0" err="1" smtClean="0"/>
              <a:t>bezprávie</a:t>
            </a:r>
            <a:r>
              <a:rPr lang="en-US" sz="3100" dirty="0" smtClean="0"/>
              <a:t> </a:t>
            </a:r>
            <a:r>
              <a:rPr lang="en-US" sz="3100" dirty="0" err="1" smtClean="0"/>
              <a:t>pri</a:t>
            </a:r>
            <a:r>
              <a:rPr lang="en-US" sz="3100" dirty="0" smtClean="0"/>
              <a:t> </a:t>
            </a:r>
            <a:r>
              <a:rPr lang="en-US" sz="3100" dirty="0" err="1" smtClean="0"/>
              <a:t>berlínskom</a:t>
            </a:r>
            <a:r>
              <a:rPr lang="en-US" sz="3100" dirty="0" smtClean="0"/>
              <a:t> </a:t>
            </a:r>
            <a:r>
              <a:rPr lang="en-US" sz="3100" dirty="0" err="1" smtClean="0"/>
              <a:t>múre</a:t>
            </a:r>
            <a:r>
              <a:rPr lang="en-US" sz="3100" dirty="0" smtClean="0"/>
              <a:t> </a:t>
            </a:r>
            <a:r>
              <a:rPr lang="en-US" sz="3100" dirty="0" err="1" smtClean="0"/>
              <a:t>sa</a:t>
            </a:r>
            <a:r>
              <a:rPr lang="en-US" sz="3100" dirty="0" smtClean="0"/>
              <a:t> </a:t>
            </a:r>
            <a:r>
              <a:rPr lang="en-US" sz="3100" dirty="0" err="1" smtClean="0"/>
              <a:t>nemôžu</a:t>
            </a:r>
            <a:r>
              <a:rPr lang="en-US" sz="3100" dirty="0" smtClean="0"/>
              <a:t> </a:t>
            </a:r>
            <a:r>
              <a:rPr lang="en-US" sz="3100" dirty="0" err="1" smtClean="0"/>
              <a:t>dovolávať</a:t>
            </a:r>
            <a:r>
              <a:rPr lang="en-US" sz="3100" dirty="0" smtClean="0"/>
              <a:t> </a:t>
            </a:r>
            <a:r>
              <a:rPr lang="en-US" sz="3100" dirty="0" err="1" smtClean="0"/>
              <a:t>ochrany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en-US" sz="3100" dirty="0" smtClean="0"/>
              <a:t> </a:t>
            </a:r>
            <a:r>
              <a:rPr lang="en-US" sz="3100" dirty="0" err="1" smtClean="0"/>
              <a:t>základe</a:t>
            </a:r>
            <a:r>
              <a:rPr lang="en-US" sz="3100" dirty="0" smtClean="0"/>
              <a:t> </a:t>
            </a:r>
            <a:r>
              <a:rPr lang="en-US" sz="3100" dirty="0" err="1" smtClean="0"/>
              <a:t>zákazu</a:t>
            </a:r>
            <a:r>
              <a:rPr lang="en-US" sz="3100" dirty="0" smtClean="0"/>
              <a:t> </a:t>
            </a:r>
            <a:r>
              <a:rPr lang="en-US" sz="3100" dirty="0" err="1"/>
              <a:t>r</a:t>
            </a:r>
            <a:r>
              <a:rPr lang="en-US" sz="3100" dirty="0" err="1" smtClean="0"/>
              <a:t>etroaktivity</a:t>
            </a:r>
            <a:endParaRPr lang="en-US" sz="3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Zákonnosť</a:t>
            </a:r>
            <a:r>
              <a:rPr lang="en-US" dirty="0" smtClean="0"/>
              <a:t> vs. </a:t>
            </a:r>
            <a:r>
              <a:rPr lang="en-US" dirty="0" err="1" smtClean="0"/>
              <a:t>právny</a:t>
            </a:r>
            <a:r>
              <a:rPr lang="en-US" dirty="0" smtClean="0"/>
              <a:t> </a:t>
            </a:r>
            <a:r>
              <a:rPr lang="en-US" dirty="0" err="1" smtClean="0"/>
              <a:t>štát</a:t>
            </a:r>
            <a:r>
              <a:rPr lang="en-US" dirty="0" smtClean="0"/>
              <a:t> 5/5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200" dirty="0" err="1" smtClean="0"/>
              <a:t>Takéto</a:t>
            </a:r>
            <a:r>
              <a:rPr lang="en-US" sz="3200" dirty="0" smtClean="0"/>
              <a:t> </a:t>
            </a:r>
            <a:r>
              <a:rPr lang="en-US" sz="3200" dirty="0" err="1" smtClean="0"/>
              <a:t>konanie</a:t>
            </a:r>
            <a:r>
              <a:rPr lang="en-US" sz="3200" dirty="0" smtClean="0"/>
              <a:t> (</a:t>
            </a:r>
            <a:r>
              <a:rPr lang="en-US" sz="3200" dirty="0" err="1" smtClean="0"/>
              <a:t>aj</a:t>
            </a:r>
            <a:r>
              <a:rPr lang="en-US" sz="3200" dirty="0" smtClean="0"/>
              <a:t> </a:t>
            </a:r>
            <a:r>
              <a:rPr lang="en-US" sz="3200" dirty="0" err="1" smtClean="0"/>
              <a:t>jeho</a:t>
            </a:r>
            <a:r>
              <a:rPr lang="en-US" sz="3200" dirty="0" smtClean="0"/>
              <a:t> </a:t>
            </a:r>
            <a:r>
              <a:rPr lang="en-US" sz="3200" dirty="0" err="1" smtClean="0"/>
              <a:t>právny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</a:t>
            </a:r>
            <a:r>
              <a:rPr lang="en-US" sz="3200" dirty="0" smtClean="0"/>
              <a:t>) je </a:t>
            </a:r>
            <a:r>
              <a:rPr lang="en-US" sz="3200" dirty="0" err="1" smtClean="0"/>
              <a:t>totiž</a:t>
            </a:r>
            <a:r>
              <a:rPr lang="en-US" sz="3200" dirty="0" smtClean="0"/>
              <a:t> v </a:t>
            </a:r>
            <a:r>
              <a:rPr lang="en-US" sz="3200" dirty="0" err="1" smtClean="0"/>
              <a:t>rozpore</a:t>
            </a:r>
            <a:r>
              <a:rPr lang="en-US" sz="3200" dirty="0" smtClean="0"/>
              <a:t> s </a:t>
            </a:r>
            <a:r>
              <a:rPr lang="en-US" sz="3200" dirty="0" err="1" smtClean="0"/>
              <a:t>ústavnou</a:t>
            </a:r>
            <a:r>
              <a:rPr lang="en-US" sz="3200" dirty="0" smtClean="0"/>
              <a:t> </a:t>
            </a:r>
            <a:r>
              <a:rPr lang="en-US" sz="3200" dirty="0" err="1" smtClean="0"/>
              <a:t>ochranou</a:t>
            </a:r>
            <a:r>
              <a:rPr lang="en-US" sz="3200" dirty="0" smtClean="0"/>
              <a:t> </a:t>
            </a:r>
            <a:r>
              <a:rPr lang="en-US" sz="3200" dirty="0" err="1" smtClean="0"/>
              <a:t>ľudských</a:t>
            </a:r>
            <a:r>
              <a:rPr lang="en-US" sz="3200" dirty="0" smtClean="0"/>
              <a:t> </a:t>
            </a:r>
            <a:r>
              <a:rPr lang="en-US" sz="3200" dirty="0" err="1" smtClean="0"/>
              <a:t>práv</a:t>
            </a:r>
            <a:r>
              <a:rPr lang="en-US" sz="3200" dirty="0" smtClean="0"/>
              <a:t> v NDR, </a:t>
            </a:r>
            <a:r>
              <a:rPr lang="en-US" sz="3200" dirty="0" err="1" smtClean="0"/>
              <a:t>ako</a:t>
            </a:r>
            <a:r>
              <a:rPr lang="en-US" sz="3200" dirty="0" smtClean="0"/>
              <a:t> </a:t>
            </a:r>
            <a:r>
              <a:rPr lang="en-US" sz="3200" dirty="0" err="1" smtClean="0"/>
              <a:t>aj</a:t>
            </a:r>
            <a:r>
              <a:rPr lang="en-US" sz="3200" dirty="0" smtClean="0"/>
              <a:t> </a:t>
            </a:r>
            <a:r>
              <a:rPr lang="en-US" sz="3200" dirty="0" err="1" smtClean="0"/>
              <a:t>medzinárodnými</a:t>
            </a:r>
            <a:r>
              <a:rPr lang="en-US" sz="3200" dirty="0" smtClean="0"/>
              <a:t> </a:t>
            </a:r>
            <a:r>
              <a:rPr lang="en-US" sz="3200" dirty="0" err="1" smtClean="0"/>
              <a:t>záväzkami</a:t>
            </a:r>
            <a:r>
              <a:rPr lang="en-US" sz="3200" dirty="0" smtClean="0"/>
              <a:t> NDR v tom </a:t>
            </a:r>
            <a:r>
              <a:rPr lang="en-US" sz="3200" dirty="0" err="1" smtClean="0"/>
              <a:t>čase</a:t>
            </a:r>
            <a:endParaRPr lang="en-US" sz="3200" dirty="0" smtClean="0"/>
          </a:p>
          <a:p>
            <a:pPr marL="0" indent="0" algn="just">
              <a:buNone/>
              <a:defRPr/>
            </a:pPr>
            <a:endParaRPr lang="en-US" sz="3200" dirty="0" smtClean="0"/>
          </a:p>
          <a:p>
            <a:pPr algn="just">
              <a:defRPr/>
            </a:pPr>
            <a:r>
              <a:rPr lang="en-US" sz="3200" dirty="0" smtClean="0"/>
              <a:t>SRN: 160 </a:t>
            </a:r>
            <a:r>
              <a:rPr lang="en-US" sz="3200" dirty="0" err="1" smtClean="0"/>
              <a:t>obžalob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základe</a:t>
            </a:r>
            <a:r>
              <a:rPr lang="en-US" sz="3200" dirty="0" smtClean="0"/>
              <a:t> </a:t>
            </a:r>
            <a:r>
              <a:rPr lang="en-US" sz="3200" dirty="0" err="1" smtClean="0"/>
              <a:t>týchto</a:t>
            </a:r>
            <a:r>
              <a:rPr lang="en-US" sz="3200" dirty="0" smtClean="0"/>
              <a:t> </a:t>
            </a:r>
            <a:r>
              <a:rPr lang="en-US" sz="3200" dirty="0" err="1" smtClean="0"/>
              <a:t>rozhodnutí</a:t>
            </a:r>
            <a:r>
              <a:rPr lang="en-US" sz="3200" dirty="0" smtClean="0"/>
              <a:t> ESĽP (</a:t>
            </a:r>
            <a:r>
              <a:rPr lang="en-US" sz="3200" dirty="0" err="1" smtClean="0"/>
              <a:t>napr</a:t>
            </a:r>
            <a:r>
              <a:rPr lang="en-US" sz="3200" dirty="0" smtClean="0"/>
              <a:t>. </a:t>
            </a:r>
            <a:r>
              <a:rPr lang="en-US" sz="3200" dirty="0" err="1" smtClean="0"/>
              <a:t>stíhanie</a:t>
            </a:r>
            <a:r>
              <a:rPr lang="en-US" sz="3200" dirty="0" smtClean="0"/>
              <a:t> </a:t>
            </a:r>
            <a:r>
              <a:rPr lang="en-US" sz="3200" dirty="0" err="1" smtClean="0"/>
              <a:t>zločinov</a:t>
            </a:r>
            <a:r>
              <a:rPr lang="en-US" sz="3200" dirty="0" smtClean="0"/>
              <a:t> </a:t>
            </a:r>
            <a:r>
              <a:rPr lang="en-US" sz="3200" dirty="0" err="1" smtClean="0"/>
              <a:t>streľby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nemecko-nemeckých</a:t>
            </a:r>
            <a:r>
              <a:rPr lang="en-US" sz="3200" dirty="0" smtClean="0"/>
              <a:t> </a:t>
            </a:r>
            <a:r>
              <a:rPr lang="en-US" sz="3200" dirty="0" err="1" smtClean="0"/>
              <a:t>hraniciach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neozbrojené</a:t>
            </a:r>
            <a:r>
              <a:rPr lang="en-US" sz="3200" dirty="0" smtClean="0"/>
              <a:t> </a:t>
            </a:r>
            <a:r>
              <a:rPr lang="en-US" sz="3200" dirty="0" err="1" smtClean="0"/>
              <a:t>osoby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Lustrácie: Téma stále živá 1/2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18720" cy="46382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 smtClean="0"/>
              <a:t>Aktuálnosť témy v období zmeny režimu aj po takmer dvoch desaťročiach</a:t>
            </a:r>
            <a:r>
              <a:rPr lang="sk-SK" sz="3100" dirty="0" smtClean="0"/>
              <a:t>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 smtClean="0"/>
              <a:t>Obvinenie L. Walesu </a:t>
            </a:r>
            <a:r>
              <a:rPr lang="sk-SK" sz="3100" dirty="0"/>
              <a:t>z</a:t>
            </a:r>
            <a:r>
              <a:rPr lang="sk-SK" sz="3100" dirty="0" smtClean="0"/>
              <a:t>o spolupráce s komunistickou tajnou políciou (2016)</a:t>
            </a:r>
            <a:endParaRPr lang="sk-SK" sz="31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 smtClean="0"/>
              <a:t>Ministerský post v ČR v roku 2014 (Babiš)</a:t>
            </a:r>
          </a:p>
          <a:p>
            <a:pPr algn="just">
              <a:lnSpc>
                <a:spcPct val="90000"/>
              </a:lnSpc>
              <a:defRPr/>
            </a:pPr>
            <a:r>
              <a:rPr lang="sk-SK" sz="3100" dirty="0" smtClean="0"/>
              <a:t>2006-2009: poľský arcibiskup </a:t>
            </a:r>
            <a:r>
              <a:rPr lang="sk-SK" sz="3100" dirty="0"/>
              <a:t>Stanislaw </a:t>
            </a:r>
            <a:r>
              <a:rPr lang="sk-SK" sz="3100" dirty="0" smtClean="0"/>
              <a:t>Wielgus rezignoval v 2007 kvôli spolupráci 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100" dirty="0" smtClean="0"/>
              <a:t>spolupráca </a:t>
            </a:r>
            <a:r>
              <a:rPr lang="sk-SK" sz="3100" dirty="0" smtClean="0"/>
              <a:t>bývalého maďarského premiéra P. Medgyessyho (2002-2004) s tajnou službou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cs typeface="+mj-cs"/>
              </a:rPr>
              <a:t>Lustrácie: Téma stále živá 2/2</a:t>
            </a:r>
            <a:endParaRPr lang="en-US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k-SK" sz="3200" dirty="0"/>
              <a:t>odstúpenie poľskej ministerky financií Zyty Gilowskej v roku 2006 a jej návrat do funkcie </a:t>
            </a:r>
            <a:r>
              <a:rPr lang="sk-SK" sz="3200" dirty="0" smtClean="0"/>
              <a:t>2008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Postoj k bývalému režimu zahŕňa nielen lustrácie, aktuálny nielen v SVE: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Denacifikácia a nový záujem Nemcov o minulosť, post-Pinochetovské Chile, JAR po apartheide 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/>
              <a:t>Huntington: „problém mučiteľa“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200" dirty="0" smtClean="0"/>
          </a:p>
          <a:p>
            <a:pPr eaLnBrk="1" hangingPunct="1">
              <a:defRPr/>
            </a:pPr>
            <a:endParaRPr lang="en-US" sz="32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3937</TotalTime>
  <Words>1390</Words>
  <Application>Microsoft Office PowerPoint</Application>
  <PresentationFormat>Předvádění na obrazovce (4:3)</PresentationFormat>
  <Paragraphs>129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Georgia</vt:lpstr>
      <vt:lpstr>Wingdings</vt:lpstr>
      <vt:lpstr>Wingdings 2</vt:lpstr>
      <vt:lpstr>Civic</vt:lpstr>
      <vt:lpstr>Vyrovnávanie sa s nedemokratickou minulosťou</vt:lpstr>
      <vt:lpstr>Dôsledky komunistických režimov</vt:lpstr>
      <vt:lpstr>Zákonnosť vs. právny štát 1/5</vt:lpstr>
      <vt:lpstr>Zákonnosť vs. právny štát 2/5</vt:lpstr>
      <vt:lpstr>Zákonnosť vs. právny štát 3/5</vt:lpstr>
      <vt:lpstr>Zákonnosť vs. právny štát 4/5</vt:lpstr>
      <vt:lpstr>Zákonnosť vs. právny štát 5/5</vt:lpstr>
      <vt:lpstr>Lustrácie: Téma stále živá 1/2</vt:lpstr>
      <vt:lpstr>Lustrácie: Téma stále živá 2/2</vt:lpstr>
      <vt:lpstr>Aké vyrovnávanie sa s minulosťou?</vt:lpstr>
      <vt:lpstr>Argumenty v prospech lustrácií</vt:lpstr>
      <vt:lpstr>Liberálne pohľady na tému 1/3</vt:lpstr>
      <vt:lpstr>Liberálne pohľady na tému 2/3</vt:lpstr>
      <vt:lpstr>Liberálne pohľady na tému 3/3</vt:lpstr>
      <vt:lpstr>Lustrácie – ako?</vt:lpstr>
      <vt:lpstr>Česká republika</vt:lpstr>
      <vt:lpstr>Maďarsko</vt:lpstr>
      <vt:lpstr>Poľsko</vt:lpstr>
      <vt:lpstr>Lustračný princíp – prečo? 1/2</vt:lpstr>
      <vt:lpstr>Lustračný princíp – prečo? 2/2</vt:lpstr>
      <vt:lpstr>Poľsko: archetyp neskorých lustrácií?</vt:lpstr>
      <vt:lpstr>Dopady lustračních mechanizmov </vt:lpstr>
      <vt:lpstr>Ústavné princípy a lustrácie 1/3</vt:lpstr>
      <vt:lpstr>Ústavné princípy a lustrácie 2/3</vt:lpstr>
      <vt:lpstr>Ústavné princípy a lustrácie 3/3</vt:lpstr>
      <vt:lpstr>Nedávny vývoj</vt:lpstr>
      <vt:lpstr>Mečiarove amnestie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Rybář</dc:creator>
  <cp:lastModifiedBy>Marek Rybář</cp:lastModifiedBy>
  <cp:revision>90</cp:revision>
  <dcterms:created xsi:type="dcterms:W3CDTF">2005-06-20T08:50:09Z</dcterms:created>
  <dcterms:modified xsi:type="dcterms:W3CDTF">2017-03-06T13:00:54Z</dcterms:modified>
</cp:coreProperties>
</file>