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75" r:id="rId9"/>
    <p:sldId id="285" r:id="rId10"/>
    <p:sldId id="276" r:id="rId11"/>
    <p:sldId id="278" r:id="rId12"/>
    <p:sldId id="279" r:id="rId13"/>
    <p:sldId id="277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70" r:id="rId25"/>
    <p:sldId id="269" r:id="rId26"/>
    <p:sldId id="280" r:id="rId27"/>
    <p:sldId id="281" r:id="rId28"/>
    <p:sldId id="282" r:id="rId29"/>
    <p:sldId id="283" r:id="rId30"/>
    <p:sldId id="286" r:id="rId31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2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6636D-B465-9440-ADB9-75BCC25DF129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010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2DF58-3748-0F47-A72F-2C8B3A70DE2B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017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59A1B-A839-0A43-A85E-6BAC3769F428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633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C5B386-615C-1D45-8A2E-4A1361074B7C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654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3812E-5EA3-2C44-8D64-54A9541E8953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31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E0FC9-E0AB-DC4F-90D2-7D35B8346BF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5535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6192A-673A-1042-8DA1-192032B41F4E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491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FAE98-501F-304A-9CB9-962072EBF6D9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377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32DB-5B39-3447-9EDD-BFCA474BB985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1174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E4BFBF-0DD7-2E40-8165-723312986EBE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231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81276-909C-104B-B275-78988CC373F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186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38A72F-DDDB-6F49-8F41-279E4072E3C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8029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Demokracie a diktatúry v strednej a východnej Európe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51920" y="3933056"/>
            <a:ext cx="4013200" cy="1822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600" dirty="0" smtClean="0">
                <a:cs typeface="+mn-cs"/>
              </a:rPr>
              <a:t>Doc. Marek Rybář, PhD.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600" dirty="0" smtClean="0"/>
              <a:t>Postkomunistická politika</a:t>
            </a:r>
            <a:endParaRPr lang="sk-SK" sz="26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Polyarchia</a:t>
            </a:r>
            <a:r>
              <a:rPr lang="en-US" dirty="0" smtClean="0"/>
              <a:t> 1/3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Volebná</a:t>
            </a:r>
            <a:r>
              <a:rPr lang="en-US" dirty="0" smtClean="0"/>
              <a:t> </a:t>
            </a:r>
            <a:r>
              <a:rPr lang="en-US" dirty="0" err="1" smtClean="0"/>
              <a:t>demokracia</a:t>
            </a:r>
            <a:r>
              <a:rPr lang="en-US" dirty="0" smtClean="0"/>
              <a:t> je </a:t>
            </a:r>
            <a:r>
              <a:rPr lang="en-US" dirty="0" err="1" smtClean="0"/>
              <a:t>ešte</a:t>
            </a:r>
            <a:r>
              <a:rPr lang="en-US" dirty="0" smtClean="0"/>
              <a:t> </a:t>
            </a:r>
            <a:r>
              <a:rPr lang="en-US" dirty="0" err="1" smtClean="0"/>
              <a:t>užší</a:t>
            </a:r>
            <a:r>
              <a:rPr lang="en-US" dirty="0" smtClean="0"/>
              <a:t> </a:t>
            </a:r>
            <a:r>
              <a:rPr lang="en-US" dirty="0" err="1" smtClean="0"/>
              <a:t>koncept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klasická</a:t>
            </a:r>
            <a:r>
              <a:rPr lang="en-US" dirty="0" smtClean="0"/>
              <a:t> </a:t>
            </a:r>
            <a:r>
              <a:rPr lang="en-US" dirty="0" err="1" smtClean="0"/>
              <a:t>polyarchia</a:t>
            </a:r>
            <a:r>
              <a:rPr lang="en-US" dirty="0" smtClean="0"/>
              <a:t> Roberta </a:t>
            </a:r>
            <a:r>
              <a:rPr lang="en-US" dirty="0" err="1" smtClean="0"/>
              <a:t>Dahla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en-US" dirty="0" smtClean="0"/>
              <a:t>(1) </a:t>
            </a:r>
            <a:r>
              <a:rPr lang="en-US" dirty="0" err="1" smtClean="0"/>
              <a:t>Volení</a:t>
            </a:r>
            <a:r>
              <a:rPr lang="en-US" dirty="0" smtClean="0"/>
              <a:t> </a:t>
            </a:r>
            <a:r>
              <a:rPr lang="en-US" dirty="0" err="1" smtClean="0"/>
              <a:t>zástupcovia</a:t>
            </a:r>
            <a:r>
              <a:rPr lang="en-US" dirty="0" smtClean="0"/>
              <a:t> </a:t>
            </a:r>
            <a:r>
              <a:rPr lang="en-US" dirty="0" err="1" smtClean="0"/>
              <a:t>majú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vládnutím</a:t>
            </a:r>
            <a:r>
              <a:rPr lang="en-US" dirty="0" smtClean="0"/>
              <a:t> a </a:t>
            </a:r>
            <a:r>
              <a:rPr lang="en-US" dirty="0" err="1" smtClean="0"/>
              <a:t>vládnymi</a:t>
            </a:r>
            <a:r>
              <a:rPr lang="en-US" dirty="0" smtClean="0"/>
              <a:t> </a:t>
            </a:r>
            <a:r>
              <a:rPr lang="en-US" dirty="0" err="1" smtClean="0"/>
              <a:t>politikami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(2) </a:t>
            </a:r>
            <a:r>
              <a:rPr lang="en-US" dirty="0" err="1" smtClean="0"/>
              <a:t>volení</a:t>
            </a:r>
            <a:r>
              <a:rPr lang="en-US" dirty="0" smtClean="0"/>
              <a:t> </a:t>
            </a:r>
            <a:r>
              <a:rPr lang="en-US" dirty="0" err="1" smtClean="0"/>
              <a:t>zástupcovia</a:t>
            </a:r>
            <a:r>
              <a:rPr lang="en-US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volení</a:t>
            </a:r>
            <a:r>
              <a:rPr lang="en-US" dirty="0" smtClean="0"/>
              <a:t> a </a:t>
            </a:r>
            <a:r>
              <a:rPr lang="en-US" dirty="0" err="1" smtClean="0"/>
              <a:t>odvolávaní</a:t>
            </a:r>
            <a:r>
              <a:rPr lang="en-US" dirty="0" smtClean="0"/>
              <a:t> v </a:t>
            </a:r>
            <a:r>
              <a:rPr lang="en-US" dirty="0" err="1" smtClean="0"/>
              <a:t>pokojných</a:t>
            </a:r>
            <a:r>
              <a:rPr lang="en-US" dirty="0" smtClean="0"/>
              <a:t> </a:t>
            </a:r>
            <a:r>
              <a:rPr lang="en-US" dirty="0" err="1" smtClean="0"/>
              <a:t>pravidene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opakujúcich</a:t>
            </a:r>
            <a:r>
              <a:rPr lang="en-US" dirty="0" smtClean="0"/>
              <a:t> </a:t>
            </a:r>
            <a:r>
              <a:rPr lang="en-US" dirty="0" err="1" smtClean="0"/>
              <a:t>slobodných</a:t>
            </a:r>
            <a:r>
              <a:rPr lang="en-US" dirty="0" smtClean="0"/>
              <a:t> a </a:t>
            </a:r>
            <a:r>
              <a:rPr lang="en-US" dirty="0" err="1" smtClean="0"/>
              <a:t>spravodlivých</a:t>
            </a:r>
            <a:r>
              <a:rPr lang="en-US" dirty="0" smtClean="0"/>
              <a:t> </a:t>
            </a:r>
            <a:r>
              <a:rPr lang="en-US" dirty="0" err="1" smtClean="0"/>
              <a:t>voľbách</a:t>
            </a:r>
            <a:r>
              <a:rPr lang="en-US" dirty="0" smtClean="0"/>
              <a:t> s </a:t>
            </a:r>
            <a:r>
              <a:rPr lang="en-US" dirty="0" err="1" smtClean="0"/>
              <a:t>minimom</a:t>
            </a:r>
            <a:r>
              <a:rPr lang="en-US" dirty="0" smtClean="0"/>
              <a:t> </a:t>
            </a:r>
            <a:r>
              <a:rPr lang="en-US" dirty="0" err="1" smtClean="0"/>
              <a:t>násilia</a:t>
            </a: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Polyarchia</a:t>
            </a:r>
            <a:r>
              <a:rPr lang="en-US" dirty="0" smtClean="0"/>
              <a:t> 2/3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(3) </a:t>
            </a:r>
            <a:r>
              <a:rPr lang="en-US" dirty="0" err="1" smtClean="0"/>
              <a:t>prakticky</a:t>
            </a:r>
            <a:r>
              <a:rPr lang="en-US" dirty="0" smtClean="0"/>
              <a:t> </a:t>
            </a:r>
            <a:r>
              <a:rPr lang="en-US" dirty="0" err="1" smtClean="0"/>
              <a:t>všetci</a:t>
            </a:r>
            <a:r>
              <a:rPr lang="en-US" dirty="0" smtClean="0"/>
              <a:t> </a:t>
            </a:r>
            <a:r>
              <a:rPr lang="en-US" dirty="0" err="1" smtClean="0"/>
              <a:t>dospelí</a:t>
            </a:r>
            <a:r>
              <a:rPr lang="en-US" dirty="0" smtClean="0"/>
              <a:t> </a:t>
            </a:r>
            <a:r>
              <a:rPr lang="en-US" dirty="0" err="1" smtClean="0"/>
              <a:t>majú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dirty="0" err="1" smtClean="0"/>
              <a:t>voliť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(4) </a:t>
            </a:r>
            <a:r>
              <a:rPr lang="en-US" dirty="0" err="1" smtClean="0"/>
              <a:t>väčšina</a:t>
            </a:r>
            <a:r>
              <a:rPr lang="en-US" dirty="0" smtClean="0"/>
              <a:t> </a:t>
            </a:r>
            <a:r>
              <a:rPr lang="en-US" dirty="0" err="1" smtClean="0"/>
              <a:t>dospelých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dirty="0" err="1" smtClean="0"/>
              <a:t>byť</a:t>
            </a:r>
            <a:r>
              <a:rPr lang="en-US" dirty="0" smtClean="0"/>
              <a:t> </a:t>
            </a:r>
            <a:r>
              <a:rPr lang="en-US" dirty="0" err="1" smtClean="0"/>
              <a:t>volený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(5) </a:t>
            </a:r>
            <a:r>
              <a:rPr lang="en-US" dirty="0" err="1" smtClean="0"/>
              <a:t>občania</a:t>
            </a:r>
            <a:r>
              <a:rPr lang="en-US" dirty="0" smtClean="0"/>
              <a:t> </a:t>
            </a:r>
            <a:r>
              <a:rPr lang="en-US" dirty="0" err="1" smtClean="0"/>
              <a:t>majú</a:t>
            </a:r>
            <a:r>
              <a:rPr lang="en-US" dirty="0" smtClean="0"/>
              <a:t> </a:t>
            </a:r>
            <a:r>
              <a:rPr lang="en-US" dirty="0" err="1" smtClean="0"/>
              <a:t>slobodu</a:t>
            </a:r>
            <a:r>
              <a:rPr lang="en-US" dirty="0" smtClean="0"/>
              <a:t> </a:t>
            </a:r>
            <a:r>
              <a:rPr lang="en-US" dirty="0" err="1" smtClean="0"/>
              <a:t>prejavu</a:t>
            </a:r>
            <a:r>
              <a:rPr lang="en-US" dirty="0" smtClean="0"/>
              <a:t>, </a:t>
            </a:r>
            <a:r>
              <a:rPr lang="en-US" dirty="0" err="1" smtClean="0"/>
              <a:t>vrátane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kritizovať</a:t>
            </a:r>
            <a:r>
              <a:rPr lang="en-US" dirty="0" smtClean="0"/>
              <a:t> </a:t>
            </a:r>
            <a:r>
              <a:rPr lang="en-US" dirty="0" err="1" smtClean="0"/>
              <a:t>volených</a:t>
            </a:r>
            <a:r>
              <a:rPr lang="en-US" dirty="0" smtClean="0"/>
              <a:t> </a:t>
            </a:r>
            <a:r>
              <a:rPr lang="en-US" dirty="0" err="1" smtClean="0"/>
              <a:t>zástupcov</a:t>
            </a:r>
            <a:r>
              <a:rPr lang="en-US" dirty="0" smtClean="0"/>
              <a:t>, </a:t>
            </a:r>
            <a:r>
              <a:rPr lang="en-US" dirty="0" err="1" smtClean="0"/>
              <a:t>rozhodnutia</a:t>
            </a:r>
            <a:r>
              <a:rPr lang="en-US" dirty="0" smtClean="0"/>
              <a:t> </a:t>
            </a:r>
            <a:r>
              <a:rPr lang="en-US" dirty="0" err="1" smtClean="0"/>
              <a:t>úradov</a:t>
            </a:r>
            <a:r>
              <a:rPr lang="en-US" dirty="0" smtClean="0"/>
              <a:t>, a </a:t>
            </a:r>
            <a:r>
              <a:rPr lang="en-US" dirty="0" err="1" smtClean="0"/>
              <a:t>dominantný</a:t>
            </a:r>
            <a:r>
              <a:rPr lang="en-US" dirty="0" smtClean="0"/>
              <a:t> </a:t>
            </a:r>
            <a:r>
              <a:rPr lang="en-US" dirty="0" err="1" smtClean="0"/>
              <a:t>politický</a:t>
            </a:r>
            <a:r>
              <a:rPr lang="en-US" dirty="0" smtClean="0"/>
              <a:t>, </a:t>
            </a:r>
            <a:r>
              <a:rPr lang="en-US" dirty="0" err="1" smtClean="0"/>
              <a:t>ekonomický</a:t>
            </a:r>
            <a:r>
              <a:rPr lang="en-US" dirty="0" smtClean="0"/>
              <a:t> a </a:t>
            </a:r>
            <a:r>
              <a:rPr lang="en-US" dirty="0" err="1" smtClean="0"/>
              <a:t>sociálny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Polyarchia</a:t>
            </a:r>
            <a:r>
              <a:rPr lang="en-US" dirty="0" smtClean="0"/>
              <a:t> 3/3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(6) </a:t>
            </a:r>
            <a:r>
              <a:rPr lang="en-US" dirty="0" err="1" smtClean="0"/>
              <a:t>dostupnosť</a:t>
            </a:r>
            <a:r>
              <a:rPr lang="en-US" dirty="0" smtClean="0"/>
              <a:t> </a:t>
            </a:r>
            <a:r>
              <a:rPr lang="en-US" dirty="0" err="1" smtClean="0"/>
              <a:t>alternatívnych</a:t>
            </a:r>
            <a:r>
              <a:rPr lang="en-US" dirty="0" smtClean="0"/>
              <a:t> </a:t>
            </a:r>
            <a:r>
              <a:rPr lang="en-US" dirty="0" err="1" smtClean="0"/>
              <a:t>informácií</a:t>
            </a:r>
            <a:r>
              <a:rPr lang="en-US" dirty="0" smtClean="0"/>
              <a:t> </a:t>
            </a:r>
            <a:r>
              <a:rPr lang="en-US" dirty="0" err="1" smtClean="0"/>
              <a:t>nekontrolovaných</a:t>
            </a:r>
            <a:r>
              <a:rPr lang="en-US" dirty="0" smtClean="0"/>
              <a:t> </a:t>
            </a:r>
            <a:r>
              <a:rPr lang="en-US" dirty="0" err="1" smtClean="0"/>
              <a:t>vládou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(7) </a:t>
            </a:r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dirty="0" err="1" smtClean="0"/>
              <a:t>združovať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do </a:t>
            </a:r>
            <a:r>
              <a:rPr lang="en-US" dirty="0" err="1" smtClean="0"/>
              <a:t>politických</a:t>
            </a:r>
            <a:r>
              <a:rPr lang="en-US" dirty="0" smtClean="0"/>
              <a:t> </a:t>
            </a:r>
            <a:r>
              <a:rPr lang="en-US" dirty="0" err="1" smtClean="0"/>
              <a:t>strán</a:t>
            </a:r>
            <a:r>
              <a:rPr lang="en-US" dirty="0" smtClean="0"/>
              <a:t> a </a:t>
            </a:r>
            <a:r>
              <a:rPr lang="en-US" dirty="0" err="1" smtClean="0"/>
              <a:t>záujmových</a:t>
            </a:r>
            <a:r>
              <a:rPr lang="en-US" dirty="0" smtClean="0"/>
              <a:t> </a:t>
            </a:r>
            <a:r>
              <a:rPr lang="en-US" dirty="0" err="1" smtClean="0"/>
              <a:t>združení</a:t>
            </a:r>
            <a:r>
              <a:rPr lang="en-US" dirty="0" smtClean="0"/>
              <a:t>, </a:t>
            </a:r>
            <a:r>
              <a:rPr lang="en-US" dirty="0" err="1" smtClean="0"/>
              <a:t>možnosť</a:t>
            </a:r>
            <a:r>
              <a:rPr lang="en-US" dirty="0" smtClean="0"/>
              <a:t> </a:t>
            </a:r>
            <a:r>
              <a:rPr lang="en-US" dirty="0" err="1" smtClean="0"/>
              <a:t>ovplyvňovať</a:t>
            </a:r>
            <a:r>
              <a:rPr lang="en-US" dirty="0" smtClean="0"/>
              <a:t> </a:t>
            </a:r>
            <a:r>
              <a:rPr lang="en-US" dirty="0" err="1" smtClean="0"/>
              <a:t>vládu</a:t>
            </a:r>
            <a:r>
              <a:rPr lang="en-US" dirty="0" smtClean="0"/>
              <a:t> </a:t>
            </a:r>
            <a:r>
              <a:rPr lang="en-US" dirty="0" err="1" smtClean="0"/>
              <a:t>prostredníctvom</a:t>
            </a:r>
            <a:r>
              <a:rPr lang="en-US" dirty="0" smtClean="0"/>
              <a:t> </a:t>
            </a:r>
            <a:r>
              <a:rPr lang="en-US" dirty="0" err="1" smtClean="0"/>
              <a:t>účasti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voľbách</a:t>
            </a:r>
            <a:r>
              <a:rPr lang="en-US" dirty="0" smtClean="0"/>
              <a:t> a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inými</a:t>
            </a:r>
            <a:r>
              <a:rPr lang="en-US" dirty="0" smtClean="0"/>
              <a:t> </a:t>
            </a:r>
            <a:r>
              <a:rPr lang="en-US" dirty="0" err="1" smtClean="0"/>
              <a:t>prostriedkami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“</a:t>
            </a:r>
            <a:r>
              <a:rPr lang="en-US" dirty="0" err="1" smtClean="0"/>
              <a:t>Maximalistické</a:t>
            </a:r>
            <a:r>
              <a:rPr lang="en-US" dirty="0" smtClean="0"/>
              <a:t>” </a:t>
            </a:r>
            <a:r>
              <a:rPr lang="en-US" dirty="0" err="1" smtClean="0"/>
              <a:t>koncepcie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700" dirty="0" err="1" smtClean="0"/>
              <a:t>Dôraz</a:t>
            </a:r>
            <a:r>
              <a:rPr lang="en-US" sz="2700" dirty="0" smtClean="0"/>
              <a:t> </a:t>
            </a:r>
            <a:r>
              <a:rPr lang="en-US" sz="2700" dirty="0" err="1" smtClean="0"/>
              <a:t>nielen</a:t>
            </a:r>
            <a:r>
              <a:rPr lang="en-US" sz="2700" dirty="0" smtClean="0"/>
              <a:t> </a:t>
            </a:r>
            <a:r>
              <a:rPr lang="en-US" sz="2700" dirty="0" err="1" smtClean="0"/>
              <a:t>na</a:t>
            </a:r>
            <a:r>
              <a:rPr lang="en-US" sz="2700" dirty="0" smtClean="0"/>
              <a:t> (</a:t>
            </a:r>
            <a:r>
              <a:rPr lang="en-US" sz="2700" dirty="0" err="1" smtClean="0"/>
              <a:t>inštitucionálne</a:t>
            </a:r>
            <a:r>
              <a:rPr lang="en-US" sz="2700" dirty="0" smtClean="0"/>
              <a:t>) </a:t>
            </a:r>
            <a:r>
              <a:rPr lang="en-US" sz="2700" dirty="0" err="1" smtClean="0"/>
              <a:t>vstupy</a:t>
            </a:r>
            <a:r>
              <a:rPr lang="en-US" sz="2700" dirty="0" smtClean="0"/>
              <a:t>, ale </a:t>
            </a:r>
            <a:r>
              <a:rPr lang="en-US" sz="2700" dirty="0" err="1" smtClean="0"/>
              <a:t>aj</a:t>
            </a:r>
            <a:r>
              <a:rPr lang="en-US" sz="2700" dirty="0" smtClean="0"/>
              <a:t> </a:t>
            </a:r>
            <a:r>
              <a:rPr lang="en-US" sz="2700" dirty="0" err="1" smtClean="0"/>
              <a:t>na</a:t>
            </a:r>
            <a:r>
              <a:rPr lang="en-US" sz="2700" dirty="0" smtClean="0"/>
              <a:t> (</a:t>
            </a:r>
            <a:r>
              <a:rPr lang="en-US" sz="2700" dirty="0" err="1" smtClean="0"/>
              <a:t>substantívne</a:t>
            </a:r>
            <a:r>
              <a:rPr lang="en-US" sz="2700" dirty="0" smtClean="0"/>
              <a:t>) </a:t>
            </a:r>
            <a:r>
              <a:rPr lang="en-US" sz="2700" dirty="0" err="1" smtClean="0"/>
              <a:t>výstupy</a:t>
            </a:r>
            <a:endParaRPr lang="en-US" sz="2700" dirty="0" smtClean="0"/>
          </a:p>
          <a:p>
            <a:pPr>
              <a:defRPr/>
            </a:pPr>
            <a:r>
              <a:rPr lang="en-US" sz="2700" dirty="0" err="1" smtClean="0"/>
              <a:t>Demokracia</a:t>
            </a:r>
            <a:r>
              <a:rPr lang="en-US" sz="2700" dirty="0" smtClean="0"/>
              <a:t> je </a:t>
            </a:r>
            <a:r>
              <a:rPr lang="en-US" sz="2700" dirty="0" err="1" smtClean="0"/>
              <a:t>viac</a:t>
            </a:r>
            <a:r>
              <a:rPr lang="en-US" sz="2700" dirty="0" smtClean="0"/>
              <a:t> </a:t>
            </a:r>
            <a:r>
              <a:rPr lang="en-US" sz="2700" dirty="0" err="1" smtClean="0"/>
              <a:t>než</a:t>
            </a:r>
            <a:r>
              <a:rPr lang="en-US" sz="2700" dirty="0" smtClean="0"/>
              <a:t> </a:t>
            </a:r>
            <a:r>
              <a:rPr lang="en-US" sz="2700" dirty="0" err="1" smtClean="0"/>
              <a:t>proces</a:t>
            </a:r>
            <a:r>
              <a:rPr lang="en-US" sz="2700" dirty="0" smtClean="0"/>
              <a:t> </a:t>
            </a:r>
            <a:r>
              <a:rPr lang="en-US" sz="2700" dirty="0" err="1" smtClean="0"/>
              <a:t>výberu</a:t>
            </a:r>
            <a:r>
              <a:rPr lang="en-US" sz="2700" dirty="0" smtClean="0"/>
              <a:t> </a:t>
            </a:r>
            <a:r>
              <a:rPr lang="en-US" sz="2700" dirty="0" err="1" smtClean="0"/>
              <a:t>vládcov</a:t>
            </a:r>
            <a:r>
              <a:rPr lang="en-US" sz="2700" dirty="0" smtClean="0"/>
              <a:t>, ale </a:t>
            </a:r>
            <a:r>
              <a:rPr lang="en-US" sz="2700" dirty="0" err="1" smtClean="0"/>
              <a:t>zahŕňa</a:t>
            </a:r>
            <a:r>
              <a:rPr lang="en-US" sz="2700" dirty="0" smtClean="0"/>
              <a:t> </a:t>
            </a:r>
            <a:r>
              <a:rPr lang="en-US" sz="2700" dirty="0" err="1" smtClean="0"/>
              <a:t>aj</a:t>
            </a:r>
            <a:r>
              <a:rPr lang="en-US" sz="2700" dirty="0" smtClean="0"/>
              <a:t> </a:t>
            </a:r>
            <a:r>
              <a:rPr lang="en-US" sz="2700" dirty="0" err="1" smtClean="0"/>
              <a:t>efekty</a:t>
            </a:r>
            <a:r>
              <a:rPr lang="en-US" sz="2700" dirty="0" smtClean="0"/>
              <a:t>, </a:t>
            </a:r>
            <a:r>
              <a:rPr lang="en-US" sz="2700" dirty="0" err="1" smtClean="0"/>
              <a:t>vplyvy</a:t>
            </a:r>
            <a:r>
              <a:rPr lang="en-US" sz="2700" dirty="0" smtClean="0"/>
              <a:t> (</a:t>
            </a:r>
            <a:r>
              <a:rPr lang="en-US" sz="2700" dirty="0" err="1" smtClean="0"/>
              <a:t>kvalita</a:t>
            </a:r>
            <a:r>
              <a:rPr lang="en-US" sz="2700" dirty="0" smtClean="0"/>
              <a:t> </a:t>
            </a:r>
            <a:r>
              <a:rPr lang="en-US" sz="2700" dirty="0" err="1" smtClean="0"/>
              <a:t>života</a:t>
            </a:r>
            <a:r>
              <a:rPr lang="en-US" sz="2700" dirty="0" smtClean="0"/>
              <a:t>, </a:t>
            </a:r>
            <a:r>
              <a:rPr lang="en-US" sz="2700" dirty="0" err="1" smtClean="0"/>
              <a:t>ekonomická</a:t>
            </a:r>
            <a:r>
              <a:rPr lang="en-US" sz="2700" dirty="0" smtClean="0"/>
              <a:t> </a:t>
            </a:r>
            <a:r>
              <a:rPr lang="en-US" sz="2700" dirty="0" err="1" smtClean="0"/>
              <a:t>rovnosť</a:t>
            </a:r>
            <a:r>
              <a:rPr lang="en-US" sz="2700" dirty="0" smtClean="0"/>
              <a:t> a pod.)</a:t>
            </a:r>
          </a:p>
          <a:p>
            <a:pPr>
              <a:defRPr/>
            </a:pPr>
            <a:r>
              <a:rPr lang="en-US" sz="2700" dirty="0" err="1" smtClean="0"/>
              <a:t>Rozličné</a:t>
            </a:r>
            <a:r>
              <a:rPr lang="en-US" sz="2700" dirty="0" smtClean="0"/>
              <a:t> </a:t>
            </a:r>
            <a:r>
              <a:rPr lang="en-US" sz="2700" dirty="0" err="1" smtClean="0"/>
              <a:t>formy</a:t>
            </a:r>
            <a:r>
              <a:rPr lang="en-US" sz="2700" dirty="0" smtClean="0"/>
              <a:t> </a:t>
            </a:r>
            <a:r>
              <a:rPr lang="en-US" sz="2700" dirty="0" err="1" smtClean="0"/>
              <a:t>participatívnej</a:t>
            </a:r>
            <a:r>
              <a:rPr lang="en-US" sz="2700" dirty="0" smtClean="0"/>
              <a:t> </a:t>
            </a:r>
            <a:r>
              <a:rPr lang="en-US" sz="2700" dirty="0" err="1" smtClean="0"/>
              <a:t>demokracie</a:t>
            </a:r>
            <a:r>
              <a:rPr lang="en-US" sz="2700" dirty="0" smtClean="0"/>
              <a:t> (</a:t>
            </a:r>
            <a:r>
              <a:rPr lang="en-US" sz="2700" dirty="0" err="1" smtClean="0"/>
              <a:t>rozširovanie</a:t>
            </a:r>
            <a:r>
              <a:rPr lang="en-US" sz="2700" dirty="0" smtClean="0"/>
              <a:t> </a:t>
            </a:r>
            <a:r>
              <a:rPr lang="en-US" sz="2700" dirty="0" err="1" smtClean="0"/>
              <a:t>účasti</a:t>
            </a:r>
            <a:r>
              <a:rPr lang="en-US" sz="2700" dirty="0" smtClean="0"/>
              <a:t> a </a:t>
            </a:r>
            <a:r>
              <a:rPr lang="en-US" sz="2700" dirty="0" err="1" smtClean="0"/>
              <a:t>samosprávy</a:t>
            </a:r>
            <a:r>
              <a:rPr lang="en-US" sz="2700" dirty="0" smtClean="0"/>
              <a:t> </a:t>
            </a:r>
            <a:r>
              <a:rPr lang="en-US" sz="2700" dirty="0" err="1" smtClean="0"/>
              <a:t>na</a:t>
            </a:r>
            <a:r>
              <a:rPr lang="en-US" sz="2700" dirty="0" smtClean="0"/>
              <a:t> </a:t>
            </a:r>
            <a:r>
              <a:rPr lang="en-US" sz="2700" dirty="0" err="1" smtClean="0"/>
              <a:t>oblasti</a:t>
            </a:r>
            <a:r>
              <a:rPr lang="en-US" sz="2700" dirty="0" smtClean="0"/>
              <a:t> </a:t>
            </a:r>
            <a:r>
              <a:rPr lang="en-US" sz="2700" dirty="0" err="1" smtClean="0"/>
              <a:t>mimo</a:t>
            </a:r>
            <a:r>
              <a:rPr lang="en-US" sz="2700" dirty="0" smtClean="0"/>
              <a:t> </a:t>
            </a:r>
            <a:r>
              <a:rPr lang="en-US" sz="2700" dirty="0" err="1" smtClean="0"/>
              <a:t>verejných</a:t>
            </a:r>
            <a:r>
              <a:rPr lang="en-US" sz="2700" dirty="0" smtClean="0"/>
              <a:t> </a:t>
            </a:r>
            <a:r>
              <a:rPr lang="en-US" sz="2700" dirty="0" err="1" smtClean="0"/>
              <a:t>inštitúcií</a:t>
            </a:r>
            <a:r>
              <a:rPr lang="en-US" sz="2700" dirty="0" smtClean="0"/>
              <a:t>: </a:t>
            </a:r>
            <a:r>
              <a:rPr lang="en-US" sz="2700" dirty="0" err="1" smtClean="0"/>
              <a:t>pracovisko</a:t>
            </a:r>
            <a:r>
              <a:rPr lang="en-US" sz="2700" dirty="0" smtClean="0"/>
              <a:t>, </a:t>
            </a:r>
            <a:r>
              <a:rPr lang="en-US" sz="2700" dirty="0" err="1" smtClean="0"/>
              <a:t>škola</a:t>
            </a:r>
            <a:r>
              <a:rPr lang="en-US" sz="2700" dirty="0" smtClean="0"/>
              <a:t>)</a:t>
            </a:r>
          </a:p>
          <a:p>
            <a:pPr>
              <a:defRPr/>
            </a:pPr>
            <a:r>
              <a:rPr lang="en-US" sz="2700" dirty="0" err="1" smtClean="0"/>
              <a:t>Demokratické</a:t>
            </a:r>
            <a:r>
              <a:rPr lang="en-US" sz="2700" dirty="0" smtClean="0"/>
              <a:t> </a:t>
            </a:r>
            <a:r>
              <a:rPr lang="en-US" sz="2700" dirty="0" err="1" smtClean="0"/>
              <a:t>inovácie</a:t>
            </a:r>
            <a:r>
              <a:rPr lang="en-US" sz="2700" dirty="0" smtClean="0"/>
              <a:t>: </a:t>
            </a:r>
            <a:r>
              <a:rPr lang="en-US" sz="2700" dirty="0" err="1" smtClean="0"/>
              <a:t>participatívne</a:t>
            </a:r>
            <a:r>
              <a:rPr lang="en-US" sz="2700" dirty="0" smtClean="0"/>
              <a:t> </a:t>
            </a:r>
            <a:r>
              <a:rPr lang="en-US" sz="2700" dirty="0" err="1" smtClean="0"/>
              <a:t>rozpočtovanie</a:t>
            </a:r>
            <a:r>
              <a:rPr lang="en-US" sz="2700" dirty="0" smtClean="0"/>
              <a:t> </a:t>
            </a:r>
            <a:r>
              <a:rPr lang="en-US" sz="2700" dirty="0" err="1" smtClean="0"/>
              <a:t>atď</a:t>
            </a:r>
            <a:r>
              <a:rPr lang="en-US" sz="2700" dirty="0" smtClean="0"/>
              <a:t>.</a:t>
            </a:r>
          </a:p>
          <a:p>
            <a:pPr>
              <a:defRPr/>
            </a:pPr>
            <a:endParaRPr lang="en-US" sz="27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Nerealistické maximalistické definície?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200" smtClean="0">
                <a:cs typeface="+mn-cs"/>
              </a:rPr>
              <a:t>Konsolidované demokracie (Linz a Stepan):</a:t>
            </a:r>
          </a:p>
          <a:p>
            <a:pPr eaLnBrk="1" hangingPunct="1">
              <a:defRPr/>
            </a:pPr>
            <a:r>
              <a:rPr lang="sk-SK" sz="3200" smtClean="0">
                <a:cs typeface="+mn-cs"/>
              </a:rPr>
              <a:t>Arény: politická, ekonomická, občianska, štátna byrokracia a vláda zákona</a:t>
            </a:r>
          </a:p>
          <a:p>
            <a:pPr eaLnBrk="1" hangingPunct="1">
              <a:defRPr/>
            </a:pPr>
            <a:r>
              <a:rPr lang="sk-SK" sz="3200" smtClean="0">
                <a:cs typeface="+mn-cs"/>
              </a:rPr>
              <a:t>Konsolidácia: ústavná, postojová a behaviorálna</a:t>
            </a:r>
          </a:p>
          <a:p>
            <a:pPr eaLnBrk="1" hangingPunct="1">
              <a:defRPr/>
            </a:pPr>
            <a:endParaRPr lang="sk-SK" smtClean="0"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W. </a:t>
            </a:r>
            <a:r>
              <a:rPr lang="sk-SK" dirty="0" err="1" smtClean="0">
                <a:cs typeface="+mj-cs"/>
              </a:rPr>
              <a:t>Merkel</a:t>
            </a:r>
            <a:r>
              <a:rPr lang="sk-SK" dirty="0" smtClean="0">
                <a:cs typeface="+mj-cs"/>
              </a:rPr>
              <a:t>: Ukotvená demokracia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n-cs"/>
              </a:rPr>
              <a:t>Slobodné a spravodlivé voľby ako základ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interne ukotvené v: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Politických právach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Občianskych právach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Zárukách kľúčového postavenia volených politických lídrov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Horizontálnej zúčtovateľnosti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Ukotvená demokracia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n-cs"/>
              </a:rPr>
              <a:t>Externe ukotvená v: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Relatívne malých ekonomických rozdieloch a rozvinutom hospodárstve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Relatívne rozvinutej ekonomickej spoločnosti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Vhodnom medzinárodnom kontexte (napr. členstvo v medzinárodných demokratických inštitúciách)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Defektné demokracie 1/2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n-cs"/>
              </a:rPr>
              <a:t>Interné predpoklady demokracie nemusia byť funkčné súčasne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Podľa defektnej arény vznikajú odlišné typy defektných demokracií</a:t>
            </a:r>
          </a:p>
          <a:p>
            <a:pPr eaLnBrk="1" hangingPunct="1">
              <a:defRPr/>
            </a:pPr>
            <a:r>
              <a:rPr lang="sk-SK" b="1" dirty="0" smtClean="0">
                <a:cs typeface="+mn-cs"/>
              </a:rPr>
              <a:t>exkluzívna</a:t>
            </a:r>
            <a:r>
              <a:rPr lang="sk-SK" dirty="0" smtClean="0">
                <a:cs typeface="+mn-cs"/>
              </a:rPr>
              <a:t> (časť voličov je vylúčená),</a:t>
            </a:r>
          </a:p>
          <a:p>
            <a:pPr eaLnBrk="1" hangingPunct="1">
              <a:defRPr/>
            </a:pPr>
            <a:r>
              <a:rPr lang="sk-SK" b="1" dirty="0" smtClean="0">
                <a:cs typeface="+mn-cs"/>
              </a:rPr>
              <a:t>doménová</a:t>
            </a:r>
            <a:r>
              <a:rPr lang="sk-SK" dirty="0" smtClean="0">
                <a:cs typeface="+mn-cs"/>
              </a:rPr>
              <a:t> (existencia nevolených hráčov s právom veta)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Defektné demokracie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sk-SK" sz="3000" b="1" dirty="0" smtClean="0">
                <a:cs typeface="+mn-cs"/>
              </a:rPr>
              <a:t>neliberálna</a:t>
            </a:r>
            <a:r>
              <a:rPr lang="sk-SK" sz="3000" dirty="0" smtClean="0">
                <a:cs typeface="+mn-cs"/>
              </a:rPr>
              <a:t> (absentuje ústavnosť a vláda zákona) a</a:t>
            </a:r>
          </a:p>
          <a:p>
            <a:pPr eaLnBrk="1" hangingPunct="1">
              <a:defRPr/>
            </a:pPr>
            <a:r>
              <a:rPr lang="sk-SK" sz="3000" b="1" dirty="0" smtClean="0">
                <a:cs typeface="+mn-cs"/>
              </a:rPr>
              <a:t>delegatívna</a:t>
            </a:r>
            <a:r>
              <a:rPr lang="sk-SK" sz="3000" dirty="0" smtClean="0">
                <a:cs typeface="+mn-cs"/>
              </a:rPr>
              <a:t> (chýba horizontálna zúčtovateľnosť)</a:t>
            </a:r>
          </a:p>
          <a:p>
            <a:pPr eaLnBrk="1" hangingPunct="1">
              <a:defRPr/>
            </a:pPr>
            <a:r>
              <a:rPr lang="sk-SK" sz="3000" dirty="0" smtClean="0">
                <a:cs typeface="+mn-cs"/>
              </a:rPr>
              <a:t>Pretrvávanie defektov = pretrvávanie defektných demokracií (nie iba prechodné štádium)</a:t>
            </a:r>
          </a:p>
          <a:p>
            <a:pPr eaLnBrk="1" hangingPunct="1">
              <a:defRPr/>
            </a:pPr>
            <a:r>
              <a:rPr lang="sk-SK" sz="3000" dirty="0" smtClean="0">
                <a:cs typeface="+mn-cs"/>
              </a:rPr>
              <a:t>V nových demokraciách dominuje defektná demokracia, medzi defektnými demokraciami prevláda neliberálna demokracia</a:t>
            </a:r>
          </a:p>
          <a:p>
            <a:pPr eaLnBrk="1" hangingPunct="1">
              <a:defRPr/>
            </a:pPr>
            <a:endParaRPr lang="sk-SK" sz="3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Súťaživé autoritárske režimy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Levitsky a Way (2002): hybridné režimy (ani demokracia ani autoritárstvo) majú sklon prežiť a existovať dlhodobo 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politické inštitúcie (volené úrady) vnímané ako kľúč k politickej moci, 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formálne pravidlá súťaže o politické úrady sú tak často porušované, že nemôžeme hovoriť o dodržiavaní demokratických pravidiel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Prehľad prednášky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n-cs"/>
              </a:rPr>
              <a:t>Problémy s definíciou a operacionalizáciou demokratického režimu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Demokracie, autokracie a hybridné formy režimov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Merkel: Zakotvené a defektné demokracie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Levitsky a Way: súťaživé autoritárske režimy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Rozdielnosť režimov v SVE 20 rokov po páde komunizmu: aké sú príčiny?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Súťaživé autoritárske režimy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príklady sú režimy počas vlád Miloševiča, Tudjmana, Putina, Kravčuka a Kučmu, Fujimoriho (Peru)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Bez veľkých volebných podvodov, zneužívanie štátnych zdrojov, manipulácia médií, šikanovanie opozície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Prenasledovanie zväčša jemnejšími metódami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Súťaživé autoritárske režimy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2900" dirty="0" smtClean="0">
                <a:cs typeface="+mn-cs"/>
              </a:rPr>
              <a:t>Politický boj v týchto oblastiach:</a:t>
            </a:r>
          </a:p>
          <a:p>
            <a:pPr eaLnBrk="1" hangingPunct="1">
              <a:defRPr/>
            </a:pPr>
            <a:r>
              <a:rPr lang="sk-SK" sz="2900" b="1" dirty="0" smtClean="0">
                <a:cs typeface="+mn-cs"/>
              </a:rPr>
              <a:t>volebná</a:t>
            </a:r>
            <a:r>
              <a:rPr lang="sk-SK" sz="2900" dirty="0" smtClean="0">
                <a:cs typeface="+mn-cs"/>
              </a:rPr>
              <a:t> (voľba a volebný proces)</a:t>
            </a:r>
          </a:p>
          <a:p>
            <a:pPr eaLnBrk="1" hangingPunct="1">
              <a:defRPr/>
            </a:pPr>
            <a:r>
              <a:rPr lang="sk-SK" sz="2900" b="1" dirty="0" smtClean="0">
                <a:cs typeface="+mn-cs"/>
              </a:rPr>
              <a:t>legislatívna</a:t>
            </a:r>
            <a:r>
              <a:rPr lang="sk-SK" sz="2900" dirty="0" smtClean="0">
                <a:cs typeface="+mn-cs"/>
              </a:rPr>
              <a:t> (najviditeľnejšie tam, kde prezidentské exekutívy nemajú jasnú väčšinu v parlamentoch)</a:t>
            </a:r>
          </a:p>
          <a:p>
            <a:pPr eaLnBrk="1" hangingPunct="1">
              <a:defRPr/>
            </a:pPr>
            <a:r>
              <a:rPr lang="sk-SK" sz="2900" b="1" dirty="0" smtClean="0">
                <a:cs typeface="+mn-cs"/>
              </a:rPr>
              <a:t>súdna</a:t>
            </a:r>
            <a:r>
              <a:rPr lang="sk-SK" sz="2900" dirty="0" smtClean="0">
                <a:cs typeface="+mn-cs"/>
              </a:rPr>
              <a:t> (snahy exekutívy kontrolovať súdy = odpor súdnictva)</a:t>
            </a:r>
          </a:p>
          <a:p>
            <a:pPr eaLnBrk="1" hangingPunct="1">
              <a:defRPr/>
            </a:pPr>
            <a:r>
              <a:rPr lang="sk-SK" sz="2900" b="1" dirty="0" smtClean="0">
                <a:cs typeface="+mn-cs"/>
              </a:rPr>
              <a:t>mediálna</a:t>
            </a:r>
            <a:r>
              <a:rPr lang="sk-SK" sz="2900" dirty="0" smtClean="0">
                <a:cs typeface="+mn-cs"/>
              </a:rPr>
              <a:t> (nezávislé médiá nie sú zakázané, majú často aj veľký vplyv, snaha režimov o ich kontrolu a vytváranie rozličných tlakov)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Politické režimy v  SVE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Vytvorenie dvoch odlišných regiónov v SVE: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Stredná, juhovýchodná a baltická Európa (demokratické alebo hybridné režimy)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Východná Európa (autoritárske režimy)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tieto dva regióny sú ukotvené v odlišných medzinárodných prostrediach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Politické režimy v  SVE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Odlišnosti kvôli pákam západu a väzbám na západné demokracie</a:t>
            </a:r>
          </a:p>
          <a:p>
            <a:pPr eaLnBrk="1" hangingPunct="1">
              <a:defRPr/>
            </a:pPr>
            <a:r>
              <a:rPr lang="sk-SK" b="1" smtClean="0">
                <a:cs typeface="+mn-cs"/>
              </a:rPr>
              <a:t>A) Páky západných demokracií</a:t>
            </a:r>
            <a:r>
              <a:rPr lang="sk-SK" smtClean="0">
                <a:cs typeface="+mn-cs"/>
              </a:rPr>
              <a:t>: 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(1) schopnosť vlád vyhnúť sa západným tlakom 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(2) hospodárske, bezpečnostné a iné vplyvy aktivít západných štátov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Úspešnosť pák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>
                <a:cs typeface="+mn-cs"/>
              </a:rPr>
              <a:t>odlišné reakcie východoeurópskych štátov sú potom dôsledkom 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(1) veľkosti štátu a jeho ekonomiky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(2) miery protirečivosti západných cieľov s ohľadom na východoeurópsky štát a </a:t>
            </a:r>
          </a:p>
          <a:p>
            <a:pPr eaLnBrk="1" hangingPunct="1">
              <a:defRPr/>
            </a:pPr>
            <a:r>
              <a:rPr lang="sk-SK" smtClean="0">
                <a:cs typeface="+mn-cs"/>
              </a:rPr>
              <a:t>(3) existencie alternatívnej mocnosti podporujúcej východoeurópsky štát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cs typeface="+mn-cs"/>
              </a:rPr>
              <a:t>B) Väzby na západné demokracie</a:t>
            </a:r>
            <a:r>
              <a:rPr lang="sk-SK" dirty="0" smtClean="0">
                <a:cs typeface="+mn-cs"/>
              </a:rPr>
              <a:t>:</a:t>
            </a:r>
            <a:endParaRPr lang="sk-SK" dirty="0" smtClean="0">
              <a:cs typeface="+mj-cs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P</a:t>
            </a:r>
            <a:r>
              <a:rPr lang="sk-SK" dirty="0" smtClean="0">
                <a:cs typeface="+mn-cs"/>
              </a:rPr>
              <a:t>odmieňujú úspešnosť externého vplyvu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(1) hustota politických, ekonomických a ďalších väzieb 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(2) vzájomné cezhraničné transakcie (informácie, tovary, kapitál, osoby, služby atď)  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Domáci aktéri: kľúčoví, keďže demokratizačné vplyvy sa prejavujú hlavne prostredníctvom ich konania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sk-SK" dirty="0"/>
              <a:t>Politické režimy v  </a:t>
            </a:r>
            <a:r>
              <a:rPr lang="sk-SK" dirty="0" smtClean="0"/>
              <a:t>SVE: </a:t>
            </a:r>
            <a:br>
              <a:rPr lang="sk-SK" dirty="0" smtClean="0"/>
            </a:br>
            <a:r>
              <a:rPr lang="sk-SK" i="1" dirty="0" smtClean="0"/>
              <a:t>policy</a:t>
            </a:r>
            <a:r>
              <a:rPr lang="sk-SK" dirty="0" smtClean="0"/>
              <a:t> odporúčania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Podpora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r>
              <a:rPr lang="en-US" dirty="0" smtClean="0"/>
              <a:t> v </a:t>
            </a:r>
            <a:r>
              <a:rPr lang="en-US" dirty="0" err="1" smtClean="0"/>
              <a:t>regióne</a:t>
            </a:r>
            <a:r>
              <a:rPr lang="en-US" dirty="0" smtClean="0"/>
              <a:t> </a:t>
            </a:r>
            <a:r>
              <a:rPr lang="en-US" dirty="0" err="1" smtClean="0"/>
              <a:t>východnej</a:t>
            </a:r>
            <a:r>
              <a:rPr lang="en-US" dirty="0" smtClean="0"/>
              <a:t> </a:t>
            </a:r>
            <a:r>
              <a:rPr lang="en-US" dirty="0" err="1" smtClean="0"/>
              <a:t>Európy</a:t>
            </a:r>
            <a:r>
              <a:rPr lang="en-US" dirty="0" smtClean="0"/>
              <a:t> </a:t>
            </a:r>
            <a:r>
              <a:rPr lang="en-US" dirty="0" err="1" smtClean="0"/>
              <a:t>zo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r>
              <a:rPr lang="en-US" dirty="0" smtClean="0"/>
              <a:t> </a:t>
            </a:r>
            <a:r>
              <a:rPr lang="en-US" dirty="0" err="1" smtClean="0"/>
              <a:t>západu</a:t>
            </a:r>
            <a:r>
              <a:rPr lang="en-US" dirty="0" smtClean="0"/>
              <a:t> </a:t>
            </a:r>
            <a:r>
              <a:rPr lang="en-US" dirty="0" err="1" smtClean="0"/>
              <a:t>musí</a:t>
            </a:r>
            <a:r>
              <a:rPr lang="en-US" dirty="0" smtClean="0"/>
              <a:t> </a:t>
            </a:r>
            <a:r>
              <a:rPr lang="en-US" dirty="0" err="1" smtClean="0"/>
              <a:t>obsahovať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en-US" dirty="0" err="1" smtClean="0"/>
              <a:t>Vzdelávacie</a:t>
            </a:r>
            <a:r>
              <a:rPr lang="en-US" dirty="0" smtClean="0"/>
              <a:t> </a:t>
            </a:r>
            <a:r>
              <a:rPr lang="en-US" dirty="0" err="1" smtClean="0"/>
              <a:t>výmenné</a:t>
            </a:r>
            <a:r>
              <a:rPr lang="en-US" dirty="0" smtClean="0"/>
              <a:t> </a:t>
            </a:r>
            <a:r>
              <a:rPr lang="en-US" dirty="0" err="1" smtClean="0"/>
              <a:t>pobyty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Financovanie</a:t>
            </a:r>
            <a:r>
              <a:rPr lang="en-US" dirty="0" smtClean="0"/>
              <a:t> a </a:t>
            </a:r>
            <a:r>
              <a:rPr lang="en-US" dirty="0" err="1" smtClean="0"/>
              <a:t>podpora</a:t>
            </a:r>
            <a:r>
              <a:rPr lang="en-US" dirty="0" smtClean="0"/>
              <a:t> </a:t>
            </a:r>
            <a:r>
              <a:rPr lang="en-US" dirty="0" err="1" smtClean="0"/>
              <a:t>alternatívnych</a:t>
            </a:r>
            <a:r>
              <a:rPr lang="en-US" dirty="0" smtClean="0"/>
              <a:t> </a:t>
            </a:r>
            <a:r>
              <a:rPr lang="en-US" dirty="0" err="1" smtClean="0"/>
              <a:t>zdrojov</a:t>
            </a:r>
            <a:r>
              <a:rPr lang="en-US" dirty="0" smtClean="0"/>
              <a:t> </a:t>
            </a:r>
            <a:r>
              <a:rPr lang="en-US" dirty="0" err="1" smtClean="0"/>
              <a:t>informácií</a:t>
            </a:r>
            <a:r>
              <a:rPr lang="en-US" dirty="0" smtClean="0"/>
              <a:t>, </a:t>
            </a:r>
            <a:r>
              <a:rPr lang="en-US" dirty="0" err="1" smtClean="0"/>
              <a:t>napr</a:t>
            </a:r>
            <a:r>
              <a:rPr lang="en-US" dirty="0" smtClean="0"/>
              <a:t>. </a:t>
            </a:r>
            <a:r>
              <a:rPr lang="en-US" dirty="0" err="1" smtClean="0"/>
              <a:t>Zavádzanie</a:t>
            </a:r>
            <a:r>
              <a:rPr lang="en-US" dirty="0" smtClean="0"/>
              <a:t> </a:t>
            </a:r>
            <a:r>
              <a:rPr lang="en-US" dirty="0" err="1" smtClean="0"/>
              <a:t>internetu</a:t>
            </a:r>
            <a:r>
              <a:rPr lang="en-US" dirty="0" smtClean="0"/>
              <a:t> do </a:t>
            </a:r>
            <a:r>
              <a:rPr lang="en-US" dirty="0" err="1" smtClean="0"/>
              <a:t>rurálnych</a:t>
            </a:r>
            <a:r>
              <a:rPr lang="en-US" dirty="0" smtClean="0"/>
              <a:t> </a:t>
            </a:r>
            <a:r>
              <a:rPr lang="en-US" dirty="0" err="1" smtClean="0"/>
              <a:t>oblastí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Znižovanie</a:t>
            </a:r>
            <a:r>
              <a:rPr lang="en-US" dirty="0" smtClean="0"/>
              <a:t> </a:t>
            </a:r>
            <a:r>
              <a:rPr lang="en-US" dirty="0" err="1" smtClean="0"/>
              <a:t>obchodných</a:t>
            </a:r>
            <a:r>
              <a:rPr lang="en-US" dirty="0" smtClean="0"/>
              <a:t> </a:t>
            </a:r>
            <a:r>
              <a:rPr lang="en-US" dirty="0" err="1" smtClean="0"/>
              <a:t>bariér</a:t>
            </a:r>
            <a:r>
              <a:rPr lang="en-US" dirty="0" smtClean="0"/>
              <a:t> (</a:t>
            </a:r>
            <a:r>
              <a:rPr lang="en-US" dirty="0" err="1" smtClean="0"/>
              <a:t>množstevné</a:t>
            </a:r>
            <a:r>
              <a:rPr lang="en-US" dirty="0" smtClean="0"/>
              <a:t>, </a:t>
            </a:r>
            <a:r>
              <a:rPr lang="en-US" dirty="0" err="1" smtClean="0"/>
              <a:t>technické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fyzické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err="1" smtClean="0"/>
              <a:t>Prečo</a:t>
            </a:r>
            <a:r>
              <a:rPr lang="en-US" dirty="0" smtClean="0"/>
              <a:t> </a:t>
            </a:r>
            <a:r>
              <a:rPr lang="en-US" dirty="0" err="1" smtClean="0"/>
              <a:t>existujú</a:t>
            </a:r>
            <a:r>
              <a:rPr lang="en-US" dirty="0" smtClean="0"/>
              <a:t> </a:t>
            </a:r>
            <a:r>
              <a:rPr lang="en-US" dirty="0" err="1" smtClean="0"/>
              <a:t>rozdiely</a:t>
            </a:r>
            <a:r>
              <a:rPr lang="en-US" dirty="0" smtClean="0"/>
              <a:t> v </a:t>
            </a:r>
            <a:r>
              <a:rPr lang="en-US" dirty="0" err="1" smtClean="0"/>
              <a:t>politických</a:t>
            </a:r>
            <a:r>
              <a:rPr lang="en-US" dirty="0" smtClean="0"/>
              <a:t> </a:t>
            </a:r>
            <a:r>
              <a:rPr lang="en-US" dirty="0" err="1" smtClean="0"/>
              <a:t>režimoch</a:t>
            </a:r>
            <a:r>
              <a:rPr lang="en-US" dirty="0" smtClean="0"/>
              <a:t> v SVE?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26 </a:t>
            </a:r>
            <a:r>
              <a:rPr lang="en-US" dirty="0" err="1" smtClean="0"/>
              <a:t>skúmaných</a:t>
            </a:r>
            <a:r>
              <a:rPr lang="en-US" dirty="0" smtClean="0"/>
              <a:t> </a:t>
            </a:r>
            <a:r>
              <a:rPr lang="en-US" dirty="0" err="1" smtClean="0"/>
              <a:t>krajín</a:t>
            </a:r>
            <a:r>
              <a:rPr lang="en-US" dirty="0" smtClean="0"/>
              <a:t>: </a:t>
            </a:r>
            <a:r>
              <a:rPr lang="en-US" dirty="0" err="1" smtClean="0"/>
              <a:t>demokracie</a:t>
            </a:r>
            <a:r>
              <a:rPr lang="en-US" dirty="0" smtClean="0"/>
              <a:t> (11), </a:t>
            </a:r>
            <a:r>
              <a:rPr lang="en-US" dirty="0" err="1" smtClean="0"/>
              <a:t>defektné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r>
              <a:rPr lang="en-US" dirty="0" smtClean="0"/>
              <a:t> (6), </a:t>
            </a:r>
            <a:r>
              <a:rPr lang="en-US" dirty="0" err="1" smtClean="0"/>
              <a:t>autokracie</a:t>
            </a:r>
            <a:r>
              <a:rPr lang="en-US" dirty="0" smtClean="0"/>
              <a:t> (9) v r. 2005</a:t>
            </a:r>
          </a:p>
          <a:p>
            <a:pPr>
              <a:defRPr/>
            </a:pPr>
            <a:r>
              <a:rPr lang="en-US" dirty="0" err="1" smtClean="0"/>
              <a:t>Vysvetlenia</a:t>
            </a:r>
            <a:r>
              <a:rPr lang="en-US" dirty="0" smtClean="0"/>
              <a:t>: </a:t>
            </a:r>
            <a:r>
              <a:rPr lang="en-US" dirty="0" err="1" smtClean="0"/>
              <a:t>buď</a:t>
            </a:r>
            <a:r>
              <a:rPr lang="en-US" dirty="0" smtClean="0"/>
              <a:t> v </a:t>
            </a:r>
            <a:r>
              <a:rPr lang="en-US" dirty="0" err="1" smtClean="0"/>
              <a:t>štrukturálnych</a:t>
            </a:r>
            <a:r>
              <a:rPr lang="en-US" dirty="0" smtClean="0"/>
              <a:t> </a:t>
            </a:r>
            <a:r>
              <a:rPr lang="en-US" dirty="0" err="1" smtClean="0"/>
              <a:t>podmienkach</a:t>
            </a:r>
            <a:r>
              <a:rPr lang="en-US" dirty="0" smtClean="0"/>
              <a:t> </a:t>
            </a:r>
            <a:r>
              <a:rPr lang="en-US" dirty="0" err="1" smtClean="0"/>
              <a:t>jednotlivých</a:t>
            </a:r>
            <a:r>
              <a:rPr lang="en-US" dirty="0" smtClean="0"/>
              <a:t> </a:t>
            </a:r>
            <a:r>
              <a:rPr lang="en-US" dirty="0" err="1" smtClean="0"/>
              <a:t>krajín</a:t>
            </a:r>
            <a:r>
              <a:rPr lang="en-US" dirty="0" smtClean="0"/>
              <a:t> </a:t>
            </a:r>
            <a:r>
              <a:rPr lang="en-US" dirty="0" err="1" smtClean="0"/>
              <a:t>alebo</a:t>
            </a:r>
            <a:r>
              <a:rPr lang="en-US" dirty="0" smtClean="0"/>
              <a:t> v </a:t>
            </a:r>
            <a:r>
              <a:rPr lang="en-US" dirty="0" err="1" smtClean="0"/>
              <a:t>konaní</a:t>
            </a:r>
            <a:r>
              <a:rPr lang="en-US" dirty="0" smtClean="0"/>
              <a:t>/</a:t>
            </a:r>
            <a:r>
              <a:rPr lang="en-US" dirty="0" err="1" smtClean="0"/>
              <a:t>aktivitách</a:t>
            </a:r>
            <a:r>
              <a:rPr lang="en-US" dirty="0" smtClean="0"/>
              <a:t> </a:t>
            </a:r>
            <a:r>
              <a:rPr lang="en-US" dirty="0" err="1" smtClean="0"/>
              <a:t>kľúčových</a:t>
            </a:r>
            <a:r>
              <a:rPr lang="en-US" dirty="0" smtClean="0"/>
              <a:t> </a:t>
            </a:r>
            <a:r>
              <a:rPr lang="en-US" dirty="0" err="1" smtClean="0"/>
              <a:t>aktérov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Štrukturálne</a:t>
            </a:r>
            <a:r>
              <a:rPr lang="en-US" dirty="0" smtClean="0"/>
              <a:t> </a:t>
            </a:r>
            <a:r>
              <a:rPr lang="en-US" dirty="0" err="1" smtClean="0"/>
              <a:t>podmienky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sk-SK" dirty="0" smtClean="0"/>
              <a:t>Politické dedičstvo (typ kom. </a:t>
            </a:r>
            <a:r>
              <a:rPr lang="en-US" dirty="0" smtClean="0"/>
              <a:t>R</a:t>
            </a:r>
            <a:r>
              <a:rPr lang="sk-SK" dirty="0" smtClean="0"/>
              <a:t>ežimu)</a:t>
            </a:r>
          </a:p>
          <a:p>
            <a:pPr>
              <a:defRPr/>
            </a:pPr>
            <a:r>
              <a:rPr lang="sk-SK" dirty="0" smtClean="0"/>
              <a:t>Modernizácia (HDP na hlavu)</a:t>
            </a:r>
          </a:p>
          <a:p>
            <a:pPr>
              <a:defRPr/>
            </a:pPr>
            <a:r>
              <a:rPr lang="sk-SK" dirty="0" smtClean="0"/>
              <a:t>Blízkosť k západnej Európe (Viedeň/Berlín)</a:t>
            </a:r>
          </a:p>
          <a:p>
            <a:pPr>
              <a:defRPr/>
            </a:pPr>
            <a:r>
              <a:rPr lang="sk-SK" dirty="0" smtClean="0"/>
              <a:t>Kliatba nerastného bohatstva </a:t>
            </a:r>
          </a:p>
          <a:p>
            <a:pPr>
              <a:defRPr/>
            </a:pPr>
            <a:r>
              <a:rPr lang="sk-SK" b="1" dirty="0" smtClean="0"/>
              <a:t>19 z 26</a:t>
            </a:r>
            <a:r>
              <a:rPr lang="sk-SK" dirty="0" smtClean="0"/>
              <a:t> krajín v súlade s teoretickými predpokladmi:</a:t>
            </a:r>
          </a:p>
          <a:p>
            <a:pPr>
              <a:defRPr/>
            </a:pPr>
            <a:r>
              <a:rPr lang="sk-SK" dirty="0" smtClean="0"/>
              <a:t>Štrukturálne demokracie – 9/11 (BUL, RUM)</a:t>
            </a:r>
          </a:p>
          <a:p>
            <a:pPr>
              <a:defRPr/>
            </a:pPr>
            <a:r>
              <a:rPr lang="sk-SK" dirty="0" smtClean="0"/>
              <a:t>Defektné </a:t>
            </a:r>
            <a:r>
              <a:rPr lang="sk-SK" dirty="0" smtClean="0"/>
              <a:t>demokracie – 6/6 </a:t>
            </a:r>
          </a:p>
          <a:p>
            <a:pPr>
              <a:defRPr/>
            </a:pPr>
            <a:r>
              <a:rPr lang="sk-SK" dirty="0" smtClean="0"/>
              <a:t>Štrukturálne autokracie – </a:t>
            </a:r>
            <a:r>
              <a:rPr lang="sk-SK" dirty="0" smtClean="0"/>
              <a:t>4/9</a:t>
            </a:r>
            <a:endParaRPr lang="sk-SK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Vysvetlenia</a:t>
            </a:r>
            <a:r>
              <a:rPr lang="en-US" dirty="0" smtClean="0"/>
              <a:t> </a:t>
            </a:r>
            <a:r>
              <a:rPr lang="en-US" dirty="0" err="1" smtClean="0"/>
              <a:t>zamerané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aktérov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sk-SK" dirty="0" smtClean="0"/>
              <a:t>Prehra komunistov po prvých voľbách </a:t>
            </a:r>
          </a:p>
          <a:p>
            <a:pPr>
              <a:defRPr/>
            </a:pPr>
            <a:r>
              <a:rPr lang="sk-SK" dirty="0" smtClean="0"/>
              <a:t>Hospodárske reformy </a:t>
            </a:r>
          </a:p>
          <a:p>
            <a:pPr>
              <a:defRPr/>
            </a:pPr>
            <a:r>
              <a:rPr lang="sk-SK" dirty="0" smtClean="0"/>
              <a:t>Sila parlamentu </a:t>
            </a:r>
          </a:p>
          <a:p>
            <a:pPr>
              <a:defRPr/>
            </a:pPr>
            <a:r>
              <a:rPr lang="sk-SK" b="1" dirty="0" smtClean="0"/>
              <a:t>19 z 26</a:t>
            </a:r>
            <a:r>
              <a:rPr lang="sk-SK" dirty="0" smtClean="0"/>
              <a:t> krajín v súlade s teoretickými predpokladmi:</a:t>
            </a:r>
          </a:p>
          <a:p>
            <a:pPr>
              <a:defRPr/>
            </a:pPr>
            <a:r>
              <a:rPr lang="sk-SK" dirty="0" smtClean="0"/>
              <a:t>demokracie – 9/11</a:t>
            </a:r>
          </a:p>
          <a:p>
            <a:pPr>
              <a:defRPr/>
            </a:pPr>
            <a:r>
              <a:rPr lang="sk-SK" dirty="0" smtClean="0"/>
              <a:t>d</a:t>
            </a:r>
            <a:r>
              <a:rPr lang="sk-SK" dirty="0" smtClean="0"/>
              <a:t>efektné </a:t>
            </a:r>
            <a:r>
              <a:rPr lang="sk-SK" dirty="0" smtClean="0"/>
              <a:t>demokracie – 4/6 </a:t>
            </a:r>
          </a:p>
          <a:p>
            <a:pPr>
              <a:defRPr/>
            </a:pPr>
            <a:r>
              <a:rPr lang="sk-SK" dirty="0" smtClean="0"/>
              <a:t>autokracie – 6/9 </a:t>
            </a:r>
          </a:p>
          <a:p>
            <a:pPr marL="0" indent="0">
              <a:buFont typeface="Wingdings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Čo je to demokracia?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“E</a:t>
            </a:r>
            <a:r>
              <a:rPr lang="sk-SK" dirty="0" smtClean="0">
                <a:cs typeface="+mn-cs"/>
              </a:rPr>
              <a:t>ssentially contested concept“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Minimalistické a maximalistické (inštitucionálne vstupy vs. substantívne  výstupy)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Minimalizmus (Schumpeter) – volebné demokracie (Freedom House)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Polyarchia (Dahl)</a:t>
            </a:r>
          </a:p>
          <a:p>
            <a:pPr eaLnBrk="1" hangingPunct="1">
              <a:defRPr/>
            </a:pPr>
            <a:r>
              <a:rPr lang="sk-SK" dirty="0" smtClean="0">
                <a:cs typeface="+mn-cs"/>
              </a:rPr>
              <a:t>Substantívne definície (verejná politika, kvalita života)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A</a:t>
            </a:r>
            <a:r>
              <a:rPr lang="cs-CZ" dirty="0" err="1" smtClean="0"/>
              <a:t>ko</a:t>
            </a:r>
            <a:r>
              <a:rPr lang="cs-CZ" dirty="0" smtClean="0"/>
              <a:t> </a:t>
            </a:r>
            <a:r>
              <a:rPr lang="cs-CZ" dirty="0" err="1" smtClean="0"/>
              <a:t>súvisia</a:t>
            </a:r>
            <a:r>
              <a:rPr lang="cs-CZ" dirty="0" smtClean="0"/>
              <a:t> </a:t>
            </a:r>
            <a:r>
              <a:rPr lang="cs-CZ" dirty="0" err="1" smtClean="0"/>
              <a:t>dlhodobé</a:t>
            </a:r>
            <a:r>
              <a:rPr lang="cs-CZ" dirty="0" smtClean="0"/>
              <a:t> a krátkodobé </a:t>
            </a:r>
            <a:r>
              <a:rPr lang="cs-CZ" dirty="0" err="1" smtClean="0"/>
              <a:t>vysvetlenia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dlhodobé</a:t>
            </a:r>
            <a:r>
              <a:rPr lang="cs-CZ" dirty="0" smtClean="0"/>
              <a:t> faktory </a:t>
            </a:r>
            <a:r>
              <a:rPr lang="cs-CZ" dirty="0" err="1" smtClean="0"/>
              <a:t>porážajú</a:t>
            </a:r>
            <a:r>
              <a:rPr lang="cs-CZ" dirty="0" smtClean="0"/>
              <a:t> krátkodobé faktory při </a:t>
            </a:r>
            <a:r>
              <a:rPr lang="cs-CZ" dirty="0" err="1" smtClean="0"/>
              <a:t>vysvetľovaní</a:t>
            </a:r>
            <a:r>
              <a:rPr lang="cs-CZ" dirty="0" smtClean="0"/>
              <a:t> typu režimu (</a:t>
            </a:r>
            <a:r>
              <a:rPr lang="cs-CZ" dirty="0" err="1" smtClean="0"/>
              <a:t>legacies</a:t>
            </a:r>
            <a:r>
              <a:rPr lang="cs-CZ" dirty="0"/>
              <a:t> </a:t>
            </a:r>
            <a:r>
              <a:rPr lang="cs-CZ" dirty="0" err="1" smtClean="0"/>
              <a:t>víťazia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2. krátkodobé faktory sú „</a:t>
            </a:r>
            <a:r>
              <a:rPr lang="cs-CZ" dirty="0" err="1" smtClean="0"/>
              <a:t>predĺženou</a:t>
            </a:r>
            <a:r>
              <a:rPr lang="cs-CZ" dirty="0" smtClean="0"/>
              <a:t> rukou“ </a:t>
            </a:r>
            <a:r>
              <a:rPr lang="cs-CZ" dirty="0" err="1" smtClean="0"/>
              <a:t>dlhodobých</a:t>
            </a:r>
            <a:endParaRPr lang="cs-CZ" dirty="0" smtClean="0"/>
          </a:p>
          <a:p>
            <a:r>
              <a:rPr lang="cs-CZ" dirty="0" smtClean="0"/>
              <a:t>3. krátkodobé faktory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kauzálne</a:t>
            </a:r>
            <a:r>
              <a:rPr lang="cs-CZ" dirty="0" smtClean="0"/>
              <a:t> faktory</a:t>
            </a:r>
          </a:p>
          <a:p>
            <a:r>
              <a:rPr lang="cs-CZ" dirty="0" smtClean="0"/>
              <a:t>4. ani </a:t>
            </a:r>
            <a:r>
              <a:rPr lang="cs-CZ" dirty="0" err="1" smtClean="0"/>
              <a:t>dlhodobé</a:t>
            </a:r>
            <a:r>
              <a:rPr lang="cs-CZ" dirty="0" smtClean="0"/>
              <a:t>, ani krátkodobé faktory </a:t>
            </a:r>
            <a:r>
              <a:rPr lang="cs-CZ" dirty="0" err="1" smtClean="0"/>
              <a:t>nemajú</a:t>
            </a:r>
            <a:r>
              <a:rPr lang="cs-CZ" dirty="0" smtClean="0"/>
              <a:t> </a:t>
            </a:r>
            <a:r>
              <a:rPr lang="cs-CZ" dirty="0" err="1" smtClean="0"/>
              <a:t>vysvetľovaciu</a:t>
            </a:r>
            <a:r>
              <a:rPr lang="cs-CZ" dirty="0" smtClean="0"/>
              <a:t> schopnost (</a:t>
            </a:r>
            <a:r>
              <a:rPr lang="cs-CZ" dirty="0" err="1" smtClean="0"/>
              <a:t>náhodnosť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40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err="1" smtClean="0"/>
              <a:t>Minimalistická</a:t>
            </a:r>
            <a:r>
              <a:rPr lang="en-US" dirty="0" smtClean="0"/>
              <a:t> </a:t>
            </a:r>
            <a:r>
              <a:rPr lang="en-US" dirty="0" err="1" smtClean="0"/>
              <a:t>definícia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J. </a:t>
            </a:r>
            <a:r>
              <a:rPr lang="en-US" dirty="0" err="1" smtClean="0"/>
              <a:t>Schumpetera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000" dirty="0" err="1" smtClean="0"/>
              <a:t>Kritika</a:t>
            </a:r>
            <a:r>
              <a:rPr lang="en-US" sz="3000" dirty="0" smtClean="0"/>
              <a:t> </a:t>
            </a:r>
            <a:r>
              <a:rPr lang="en-US" sz="3000" dirty="0" err="1" smtClean="0"/>
              <a:t>tzv</a:t>
            </a:r>
            <a:r>
              <a:rPr lang="en-US" sz="3000" dirty="0" smtClean="0"/>
              <a:t>. </a:t>
            </a:r>
            <a:r>
              <a:rPr lang="sk-SK" sz="3000" dirty="0" smtClean="0"/>
              <a:t>klasickej</a:t>
            </a:r>
            <a:r>
              <a:rPr lang="en-US" sz="3000" dirty="0" smtClean="0"/>
              <a:t> </a:t>
            </a:r>
            <a:r>
              <a:rPr lang="en-US" sz="3000" dirty="0" err="1" smtClean="0"/>
              <a:t>koncepcie</a:t>
            </a:r>
            <a:r>
              <a:rPr lang="en-US" sz="3000" dirty="0" smtClean="0"/>
              <a:t> </a:t>
            </a:r>
            <a:r>
              <a:rPr lang="en-US" sz="3000" dirty="0" err="1" smtClean="0"/>
              <a:t>demokracie</a:t>
            </a:r>
            <a:r>
              <a:rPr lang="en-US" sz="3000" dirty="0" smtClean="0"/>
              <a:t>, </a:t>
            </a:r>
            <a:r>
              <a:rPr lang="en-US" sz="3000" dirty="0" err="1" smtClean="0"/>
              <a:t>podľa</a:t>
            </a:r>
            <a:r>
              <a:rPr lang="en-US" sz="3000" dirty="0" smtClean="0"/>
              <a:t> </a:t>
            </a:r>
            <a:r>
              <a:rPr lang="en-US" sz="3000" dirty="0" err="1" smtClean="0"/>
              <a:t>ktorej</a:t>
            </a:r>
            <a:r>
              <a:rPr lang="en-US" sz="3000" dirty="0" smtClean="0"/>
              <a:t> </a:t>
            </a:r>
            <a:r>
              <a:rPr lang="en-US" sz="3000" dirty="0" err="1" smtClean="0"/>
              <a:t>voliči</a:t>
            </a:r>
            <a:r>
              <a:rPr lang="en-US" sz="3000" dirty="0" smtClean="0"/>
              <a:t> </a:t>
            </a:r>
            <a:r>
              <a:rPr lang="en-US" sz="3000" dirty="0" err="1" smtClean="0"/>
              <a:t>definujú</a:t>
            </a:r>
            <a:r>
              <a:rPr lang="en-US" sz="3000" dirty="0" smtClean="0"/>
              <a:t> “</a:t>
            </a:r>
            <a:r>
              <a:rPr lang="en-US" sz="3000" dirty="0" err="1" smtClean="0"/>
              <a:t>všeobecné</a:t>
            </a:r>
            <a:r>
              <a:rPr lang="en-US" sz="3000" dirty="0" smtClean="0"/>
              <a:t> </a:t>
            </a:r>
            <a:r>
              <a:rPr lang="en-US" sz="3000" dirty="0" err="1" smtClean="0"/>
              <a:t>blaho</a:t>
            </a:r>
            <a:r>
              <a:rPr lang="en-US" sz="3000" dirty="0" smtClean="0"/>
              <a:t>” (common good) a </a:t>
            </a:r>
            <a:r>
              <a:rPr lang="en-US" sz="3000" dirty="0" err="1" smtClean="0"/>
              <a:t>politici</a:t>
            </a:r>
            <a:r>
              <a:rPr lang="en-US" sz="3000" dirty="0" smtClean="0"/>
              <a:t> ho </a:t>
            </a:r>
            <a:r>
              <a:rPr lang="en-US" sz="3000" dirty="0" err="1" smtClean="0"/>
              <a:t>uskutočňujú</a:t>
            </a:r>
            <a:endParaRPr lang="en-US" sz="3000" dirty="0" smtClean="0"/>
          </a:p>
          <a:p>
            <a:pPr>
              <a:defRPr/>
            </a:pPr>
            <a:r>
              <a:rPr lang="en-US" sz="3000" dirty="0" err="1" smtClean="0"/>
              <a:t>Voliči</a:t>
            </a:r>
            <a:r>
              <a:rPr lang="en-US" sz="3000" dirty="0" smtClean="0"/>
              <a:t> </a:t>
            </a:r>
            <a:r>
              <a:rPr lang="en-US" sz="3000" dirty="0" err="1" smtClean="0"/>
              <a:t>sú</a:t>
            </a:r>
            <a:r>
              <a:rPr lang="en-US" sz="3000" dirty="0" smtClean="0"/>
              <a:t> </a:t>
            </a:r>
            <a:r>
              <a:rPr lang="en-US" sz="3000" dirty="0" err="1" smtClean="0"/>
              <a:t>manipulovateľní</a:t>
            </a:r>
            <a:r>
              <a:rPr lang="en-US" sz="3000" dirty="0" smtClean="0"/>
              <a:t>, </a:t>
            </a:r>
            <a:r>
              <a:rPr lang="en-US" sz="3000" dirty="0" err="1" smtClean="0"/>
              <a:t>takáto</a:t>
            </a:r>
            <a:r>
              <a:rPr lang="en-US" sz="3000" dirty="0" smtClean="0"/>
              <a:t> </a:t>
            </a:r>
            <a:r>
              <a:rPr lang="en-US" sz="3000" dirty="0" err="1" smtClean="0"/>
              <a:t>vízia</a:t>
            </a:r>
            <a:r>
              <a:rPr lang="en-US" sz="3000" dirty="0" smtClean="0"/>
              <a:t> </a:t>
            </a:r>
            <a:r>
              <a:rPr lang="en-US" sz="3000" dirty="0" err="1" smtClean="0"/>
              <a:t>vedie</a:t>
            </a:r>
            <a:r>
              <a:rPr lang="en-US" sz="3000" dirty="0" smtClean="0"/>
              <a:t> k </a:t>
            </a:r>
            <a:r>
              <a:rPr lang="en-US" sz="3000" dirty="0" err="1" smtClean="0"/>
              <a:t>pádu</a:t>
            </a:r>
            <a:r>
              <a:rPr lang="en-US" sz="3000" dirty="0" smtClean="0"/>
              <a:t> </a:t>
            </a:r>
            <a:r>
              <a:rPr lang="en-US" sz="3000" dirty="0" err="1" smtClean="0"/>
              <a:t>demokracie</a:t>
            </a:r>
            <a:r>
              <a:rPr lang="en-US" sz="3000" dirty="0" smtClean="0"/>
              <a:t> (</a:t>
            </a:r>
            <a:r>
              <a:rPr lang="en-US" sz="3000" dirty="0" err="1" smtClean="0"/>
              <a:t>fašizmus</a:t>
            </a:r>
            <a:r>
              <a:rPr lang="en-US" sz="3000" dirty="0" smtClean="0"/>
              <a:t>)</a:t>
            </a:r>
          </a:p>
          <a:p>
            <a:pPr>
              <a:defRPr/>
            </a:pPr>
            <a:r>
              <a:rPr lang="en-US" sz="3000" dirty="0" err="1" smtClean="0"/>
              <a:t>Realistická</a:t>
            </a:r>
            <a:r>
              <a:rPr lang="en-US" sz="3000" dirty="0" smtClean="0"/>
              <a:t> </a:t>
            </a:r>
            <a:r>
              <a:rPr lang="en-US" sz="3000" dirty="0" err="1" smtClean="0"/>
              <a:t>demokracia</a:t>
            </a:r>
            <a:r>
              <a:rPr lang="en-US" sz="3000" dirty="0" smtClean="0"/>
              <a:t> je </a:t>
            </a:r>
            <a:r>
              <a:rPr lang="en-US" sz="3000" dirty="0" err="1" smtClean="0"/>
              <a:t>elitistická</a:t>
            </a:r>
            <a:endParaRPr lang="en-US" sz="3000" dirty="0" smtClean="0"/>
          </a:p>
          <a:p>
            <a:pPr>
              <a:defRPr/>
            </a:pPr>
            <a:r>
              <a:rPr lang="en-US" sz="3000" dirty="0" err="1" smtClean="0"/>
              <a:t>Demokracia</a:t>
            </a:r>
            <a:r>
              <a:rPr lang="en-US" sz="3000" dirty="0" smtClean="0"/>
              <a:t> je NÁSTROJ, </a:t>
            </a:r>
            <a:r>
              <a:rPr lang="en-US" sz="3000" dirty="0" err="1" smtClean="0"/>
              <a:t>ktorým</a:t>
            </a:r>
            <a:r>
              <a:rPr lang="en-US" sz="3000" dirty="0" smtClean="0"/>
              <a:t> </a:t>
            </a:r>
            <a:r>
              <a:rPr lang="en-US" sz="3000" dirty="0" err="1" smtClean="0"/>
              <a:t>voliči</a:t>
            </a:r>
            <a:r>
              <a:rPr lang="en-US" sz="3000" dirty="0" smtClean="0"/>
              <a:t> v </a:t>
            </a:r>
            <a:r>
              <a:rPr lang="en-US" sz="3000" dirty="0" err="1" smtClean="0"/>
              <a:t>pravidelne</a:t>
            </a:r>
            <a:r>
              <a:rPr lang="en-US" sz="3000" dirty="0" smtClean="0"/>
              <a:t> </a:t>
            </a:r>
            <a:r>
              <a:rPr lang="en-US" sz="3000" dirty="0" err="1" smtClean="0"/>
              <a:t>sa</a:t>
            </a:r>
            <a:r>
              <a:rPr lang="en-US" sz="3000" dirty="0" smtClean="0"/>
              <a:t> </a:t>
            </a:r>
            <a:r>
              <a:rPr lang="en-US" sz="3000" dirty="0" err="1" smtClean="0"/>
              <a:t>opakujúcich</a:t>
            </a:r>
            <a:r>
              <a:rPr lang="en-US" sz="3000" dirty="0" smtClean="0"/>
              <a:t> </a:t>
            </a:r>
            <a:r>
              <a:rPr lang="en-US" sz="3000" dirty="0" err="1" smtClean="0"/>
              <a:t>voľbách</a:t>
            </a:r>
            <a:r>
              <a:rPr lang="en-US" sz="3000" dirty="0" smtClean="0"/>
              <a:t> </a:t>
            </a:r>
            <a:r>
              <a:rPr lang="en-US" sz="3000" dirty="0" err="1" smtClean="0"/>
              <a:t>môžu</a:t>
            </a:r>
            <a:r>
              <a:rPr lang="en-US" sz="3000" dirty="0" smtClean="0"/>
              <a:t> </a:t>
            </a:r>
            <a:r>
              <a:rPr lang="en-US" sz="3000" dirty="0" err="1" smtClean="0"/>
              <a:t>vymeniť</a:t>
            </a:r>
            <a:r>
              <a:rPr lang="en-US" sz="3000" dirty="0" smtClean="0"/>
              <a:t> </a:t>
            </a:r>
            <a:r>
              <a:rPr lang="en-US" sz="3000" dirty="0" err="1" smtClean="0"/>
              <a:t>svojich</a:t>
            </a:r>
            <a:r>
              <a:rPr lang="en-US" sz="3000" dirty="0" smtClean="0"/>
              <a:t> </a:t>
            </a:r>
            <a:r>
              <a:rPr lang="en-US" sz="3000" dirty="0" err="1" smtClean="0"/>
              <a:t>vládcov</a:t>
            </a:r>
            <a:endParaRPr lang="en-US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err="1" smtClean="0"/>
              <a:t>Minimalistická</a:t>
            </a:r>
            <a:r>
              <a:rPr lang="en-US" dirty="0" smtClean="0"/>
              <a:t> </a:t>
            </a:r>
            <a:r>
              <a:rPr lang="en-US" dirty="0" err="1" smtClean="0"/>
              <a:t>definícia</a:t>
            </a:r>
            <a:r>
              <a:rPr lang="en-US" dirty="0" smtClean="0"/>
              <a:t> Freedom House (</a:t>
            </a:r>
            <a:r>
              <a:rPr lang="en-US" dirty="0" err="1" smtClean="0"/>
              <a:t>volebná</a:t>
            </a:r>
            <a:r>
              <a:rPr lang="en-US" dirty="0" smtClean="0"/>
              <a:t> </a:t>
            </a:r>
            <a:r>
              <a:rPr lang="en-US" dirty="0" err="1" smtClean="0"/>
              <a:t>demokracia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Hodnotenie</a:t>
            </a:r>
            <a:r>
              <a:rPr lang="en-US" dirty="0" smtClean="0"/>
              <a:t> </a:t>
            </a:r>
            <a:r>
              <a:rPr lang="en-US" dirty="0" err="1" smtClean="0"/>
              <a:t>politických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r>
              <a:rPr lang="en-US" dirty="0" smtClean="0"/>
              <a:t> a </a:t>
            </a:r>
            <a:r>
              <a:rPr lang="en-US" dirty="0" err="1" smtClean="0"/>
              <a:t>občianskych</a:t>
            </a:r>
            <a:r>
              <a:rPr lang="en-US" dirty="0" smtClean="0"/>
              <a:t> </a:t>
            </a:r>
            <a:r>
              <a:rPr lang="en-US" dirty="0" err="1" smtClean="0"/>
              <a:t>slobôd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škále</a:t>
            </a:r>
            <a:r>
              <a:rPr lang="en-US" dirty="0" smtClean="0"/>
              <a:t> od 1 do 7</a:t>
            </a:r>
          </a:p>
          <a:p>
            <a:pPr>
              <a:defRPr/>
            </a:pP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ratingy</a:t>
            </a:r>
            <a:r>
              <a:rPr lang="en-US" dirty="0" smtClean="0"/>
              <a:t>, </a:t>
            </a:r>
            <a:r>
              <a:rPr lang="en-US" dirty="0" err="1" smtClean="0"/>
              <a:t>jeden</a:t>
            </a:r>
            <a:r>
              <a:rPr lang="en-US" dirty="0" smtClean="0"/>
              <a:t> pre </a:t>
            </a:r>
            <a:r>
              <a:rPr lang="en-US" dirty="0" err="1" smtClean="0"/>
              <a:t>politické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druhý</a:t>
            </a:r>
            <a:r>
              <a:rPr lang="en-US" dirty="0" smtClean="0"/>
              <a:t> pre </a:t>
            </a:r>
            <a:r>
              <a:rPr lang="en-US" dirty="0" err="1" smtClean="0"/>
              <a:t>občianske</a:t>
            </a:r>
            <a:r>
              <a:rPr lang="en-US" dirty="0" smtClean="0"/>
              <a:t> </a:t>
            </a:r>
            <a:r>
              <a:rPr lang="en-US" dirty="0" err="1" smtClean="0"/>
              <a:t>slobody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N</a:t>
            </a:r>
            <a:r>
              <a:rPr lang="sk-SK" dirty="0" smtClean="0"/>
              <a:t>a ich základe sú krajiny charakterizované ako slobodné, čiastočne slobodné a neslobodné</a:t>
            </a:r>
          </a:p>
          <a:p>
            <a:pPr>
              <a:defRPr/>
            </a:pPr>
            <a:r>
              <a:rPr lang="en-US" dirty="0" smtClean="0"/>
              <a:t>P</a:t>
            </a:r>
            <a:r>
              <a:rPr lang="sk-SK" dirty="0" smtClean="0"/>
              <a:t>oskytuje časový rad (ročné zmeny) od roku 1972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 smtClean="0"/>
              <a:t>Minimalistická</a:t>
            </a:r>
            <a:r>
              <a:rPr lang="en-US" dirty="0" smtClean="0"/>
              <a:t> </a:t>
            </a:r>
            <a:r>
              <a:rPr lang="en-US" dirty="0" err="1" smtClean="0"/>
              <a:t>definícia</a:t>
            </a:r>
            <a:r>
              <a:rPr lang="en-US" dirty="0" smtClean="0"/>
              <a:t> Freedom House (</a:t>
            </a:r>
            <a:r>
              <a:rPr lang="en-US" dirty="0" err="1" smtClean="0"/>
              <a:t>volebná</a:t>
            </a:r>
            <a:r>
              <a:rPr lang="en-US" dirty="0" smtClean="0"/>
              <a:t> </a:t>
            </a:r>
            <a:r>
              <a:rPr lang="en-US" dirty="0" err="1" smtClean="0"/>
              <a:t>demokracia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b="1" dirty="0" err="1" smtClean="0"/>
              <a:t>Politické</a:t>
            </a:r>
            <a:r>
              <a:rPr lang="en-US" b="1" dirty="0" smtClean="0"/>
              <a:t> </a:t>
            </a:r>
            <a:r>
              <a:rPr lang="en-US" b="1" dirty="0" err="1" smtClean="0"/>
              <a:t>práva</a:t>
            </a:r>
            <a:r>
              <a:rPr lang="en-US" dirty="0" smtClean="0"/>
              <a:t>: </a:t>
            </a:r>
          </a:p>
          <a:p>
            <a:pPr>
              <a:defRPr/>
            </a:pPr>
            <a:r>
              <a:rPr lang="en-US" i="1" dirty="0" err="1" smtClean="0"/>
              <a:t>volebný</a:t>
            </a:r>
            <a:r>
              <a:rPr lang="en-US" i="1" dirty="0" smtClean="0"/>
              <a:t> </a:t>
            </a:r>
            <a:r>
              <a:rPr lang="en-US" i="1" dirty="0" err="1" smtClean="0"/>
              <a:t>proces</a:t>
            </a:r>
            <a:r>
              <a:rPr lang="en-US" dirty="0" smtClean="0"/>
              <a:t>: </a:t>
            </a:r>
            <a:r>
              <a:rPr lang="en-US" dirty="0" err="1" smtClean="0"/>
              <a:t>možnosť</a:t>
            </a:r>
            <a:r>
              <a:rPr lang="en-US" dirty="0" smtClean="0"/>
              <a:t> </a:t>
            </a:r>
            <a:r>
              <a:rPr lang="en-US" dirty="0" err="1" smtClean="0"/>
              <a:t>slobodne</a:t>
            </a:r>
            <a:r>
              <a:rPr lang="en-US" dirty="0" smtClean="0"/>
              <a:t> </a:t>
            </a:r>
            <a:r>
              <a:rPr lang="en-US" dirty="0" err="1" smtClean="0"/>
              <a:t>voliť</a:t>
            </a:r>
            <a:r>
              <a:rPr lang="en-US" dirty="0" smtClean="0"/>
              <a:t> v </a:t>
            </a:r>
            <a:r>
              <a:rPr lang="en-US" dirty="0" err="1" smtClean="0"/>
              <a:t>legitímnych</a:t>
            </a:r>
            <a:r>
              <a:rPr lang="en-US" dirty="0" smtClean="0"/>
              <a:t> </a:t>
            </a:r>
            <a:r>
              <a:rPr lang="en-US" dirty="0" err="1" smtClean="0"/>
              <a:t>voľbách</a:t>
            </a:r>
            <a:endParaRPr lang="en-US" dirty="0" smtClean="0"/>
          </a:p>
          <a:p>
            <a:pPr>
              <a:defRPr/>
            </a:pPr>
            <a:r>
              <a:rPr lang="en-US" i="1" dirty="0" err="1" smtClean="0"/>
              <a:t>politický</a:t>
            </a:r>
            <a:r>
              <a:rPr lang="en-US" i="1" dirty="0" smtClean="0"/>
              <a:t> </a:t>
            </a:r>
            <a:r>
              <a:rPr lang="en-US" i="1" dirty="0" err="1" smtClean="0"/>
              <a:t>pluralizmus</a:t>
            </a:r>
            <a:r>
              <a:rPr lang="cs-CZ" i="1" dirty="0" smtClean="0"/>
              <a:t> </a:t>
            </a:r>
            <a:r>
              <a:rPr lang="en-US" i="1" dirty="0" smtClean="0"/>
              <a:t>a </a:t>
            </a:r>
            <a:r>
              <a:rPr lang="en-US" i="1" dirty="0" err="1" smtClean="0"/>
              <a:t>participácia</a:t>
            </a:r>
            <a:r>
              <a:rPr lang="en-US" dirty="0" smtClean="0"/>
              <a:t>: </a:t>
            </a:r>
            <a:r>
              <a:rPr lang="en-US" dirty="0" err="1" smtClean="0"/>
              <a:t>slobodne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zúčastňovať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politickom</a:t>
            </a:r>
            <a:r>
              <a:rPr lang="en-US" dirty="0" smtClean="0"/>
              <a:t> </a:t>
            </a:r>
            <a:r>
              <a:rPr lang="en-US" dirty="0" err="1" smtClean="0"/>
              <a:t>procese</a:t>
            </a:r>
            <a:endParaRPr lang="en-US" dirty="0" smtClean="0"/>
          </a:p>
          <a:p>
            <a:pPr>
              <a:defRPr/>
            </a:pPr>
            <a:r>
              <a:rPr lang="en-US" i="1" dirty="0" err="1" smtClean="0"/>
              <a:t>fungovanie</a:t>
            </a:r>
            <a:r>
              <a:rPr lang="en-US" i="1" dirty="0" smtClean="0"/>
              <a:t> </a:t>
            </a:r>
            <a:r>
              <a:rPr lang="en-US" i="1" dirty="0" err="1" smtClean="0"/>
              <a:t>vlády</a:t>
            </a:r>
            <a:r>
              <a:rPr lang="en-US" dirty="0" smtClean="0"/>
              <a:t>: </a:t>
            </a:r>
            <a:r>
              <a:rPr lang="en-US" dirty="0" err="1" smtClean="0"/>
              <a:t>zvolení</a:t>
            </a:r>
            <a:r>
              <a:rPr lang="en-US" dirty="0" smtClean="0"/>
              <a:t> </a:t>
            </a:r>
            <a:r>
              <a:rPr lang="en-US" dirty="0" err="1" smtClean="0"/>
              <a:t>zástupcovia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zodpovedajú</a:t>
            </a:r>
            <a:r>
              <a:rPr lang="en-US" dirty="0" smtClean="0"/>
              <a:t> </a:t>
            </a:r>
            <a:r>
              <a:rPr lang="en-US" dirty="0" err="1" smtClean="0"/>
              <a:t>voličom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b="1" dirty="0" err="1" smtClean="0"/>
              <a:t>Občianske</a:t>
            </a:r>
            <a:r>
              <a:rPr lang="en-US" b="1" dirty="0" smtClean="0"/>
              <a:t> </a:t>
            </a:r>
            <a:r>
              <a:rPr lang="en-US" b="1" dirty="0" err="1" smtClean="0"/>
              <a:t>slobody</a:t>
            </a:r>
            <a:r>
              <a:rPr lang="en-US" dirty="0" smtClean="0"/>
              <a:t>: </a:t>
            </a:r>
            <a:r>
              <a:rPr lang="en-US" dirty="0" err="1" smtClean="0"/>
              <a:t>sloboda</a:t>
            </a:r>
            <a:r>
              <a:rPr lang="en-US" dirty="0" smtClean="0"/>
              <a:t> </a:t>
            </a:r>
            <a:r>
              <a:rPr lang="en-US" dirty="0" err="1" smtClean="0"/>
              <a:t>prejavu</a:t>
            </a:r>
            <a:r>
              <a:rPr lang="en-US" dirty="0" smtClean="0"/>
              <a:t> a </a:t>
            </a:r>
            <a:r>
              <a:rPr lang="en-US" dirty="0" err="1" smtClean="0"/>
              <a:t>vyznania</a:t>
            </a:r>
            <a:r>
              <a:rPr lang="en-US" dirty="0" smtClean="0"/>
              <a:t>, </a:t>
            </a:r>
            <a:r>
              <a:rPr lang="en-US" dirty="0" err="1" smtClean="0"/>
              <a:t>združovacie</a:t>
            </a:r>
            <a:r>
              <a:rPr lang="en-US" dirty="0" smtClean="0"/>
              <a:t> a </a:t>
            </a:r>
            <a:r>
              <a:rPr lang="en-US" dirty="0" err="1" smtClean="0"/>
              <a:t>organizačné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, </a:t>
            </a:r>
            <a:r>
              <a:rPr lang="en-US" dirty="0" err="1" smtClean="0"/>
              <a:t>vláda</a:t>
            </a:r>
            <a:r>
              <a:rPr lang="en-US" dirty="0" smtClean="0"/>
              <a:t> </a:t>
            </a:r>
            <a:r>
              <a:rPr lang="en-US" dirty="0" err="1" smtClean="0"/>
              <a:t>zákona</a:t>
            </a:r>
            <a:r>
              <a:rPr lang="en-US" dirty="0" smtClean="0"/>
              <a:t>, </a:t>
            </a:r>
            <a:r>
              <a:rPr lang="en-US" dirty="0" err="1" smtClean="0"/>
              <a:t>osobná</a:t>
            </a:r>
            <a:r>
              <a:rPr lang="en-US" dirty="0" smtClean="0"/>
              <a:t> </a:t>
            </a:r>
            <a:r>
              <a:rPr lang="en-US" dirty="0" err="1" smtClean="0"/>
              <a:t>autonómia</a:t>
            </a:r>
            <a:r>
              <a:rPr lang="en-US" dirty="0" smtClean="0"/>
              <a:t> a </a:t>
            </a:r>
            <a:r>
              <a:rPr lang="en-US" dirty="0" err="1" smtClean="0"/>
              <a:t>individuálne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 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 smtClean="0"/>
              <a:t>Minimalistická</a:t>
            </a:r>
            <a:r>
              <a:rPr lang="en-US" dirty="0" smtClean="0"/>
              <a:t> </a:t>
            </a:r>
            <a:r>
              <a:rPr lang="en-US" dirty="0" err="1" smtClean="0"/>
              <a:t>definícia</a:t>
            </a:r>
            <a:r>
              <a:rPr lang="en-US" dirty="0" smtClean="0"/>
              <a:t> Freedom House (</a:t>
            </a:r>
            <a:r>
              <a:rPr lang="en-US" dirty="0" err="1" smtClean="0"/>
              <a:t>volebná</a:t>
            </a:r>
            <a:r>
              <a:rPr lang="en-US" dirty="0" smtClean="0"/>
              <a:t> </a:t>
            </a:r>
            <a:r>
              <a:rPr lang="en-US" dirty="0" err="1" smtClean="0"/>
              <a:t>demokracia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dirty="0" err="1" smtClean="0"/>
              <a:t>Občianske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slobody</a:t>
            </a:r>
            <a:r>
              <a:rPr lang="en-US" sz="2800" dirty="0" smtClean="0"/>
              <a:t>: </a:t>
            </a:r>
          </a:p>
          <a:p>
            <a:pPr>
              <a:defRPr/>
            </a:pPr>
            <a:r>
              <a:rPr lang="en-US" sz="2800" i="1" dirty="0" err="1" smtClean="0"/>
              <a:t>sloboda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prejavu</a:t>
            </a:r>
            <a:r>
              <a:rPr lang="en-US" sz="2800" i="1" dirty="0" smtClean="0"/>
              <a:t> a </a:t>
            </a:r>
            <a:r>
              <a:rPr lang="en-US" sz="2800" i="1" dirty="0" err="1" smtClean="0"/>
              <a:t>vyznania</a:t>
            </a:r>
            <a:r>
              <a:rPr lang="en-US" sz="2800" dirty="0" smtClean="0"/>
              <a:t>: </a:t>
            </a:r>
            <a:r>
              <a:rPr lang="en-US" sz="2800" dirty="0" err="1" smtClean="0"/>
              <a:t>ich</a:t>
            </a:r>
            <a:r>
              <a:rPr lang="en-US" sz="2800" dirty="0" smtClean="0"/>
              <a:t> </a:t>
            </a:r>
            <a:r>
              <a:rPr lang="en-US" sz="2800" dirty="0" err="1" smtClean="0"/>
              <a:t>slobodné</a:t>
            </a:r>
            <a:r>
              <a:rPr lang="en-US" sz="2800" dirty="0" smtClean="0"/>
              <a:t> </a:t>
            </a:r>
            <a:r>
              <a:rPr lang="en-US" sz="2800" dirty="0" err="1" smtClean="0"/>
              <a:t>uplatňovanie</a:t>
            </a:r>
            <a:r>
              <a:rPr lang="en-US" sz="2800" dirty="0" smtClean="0"/>
              <a:t> </a:t>
            </a:r>
          </a:p>
          <a:p>
            <a:pPr>
              <a:defRPr/>
            </a:pPr>
            <a:r>
              <a:rPr lang="en-US" sz="2800" i="1" dirty="0" err="1" smtClean="0"/>
              <a:t>združovacie</a:t>
            </a:r>
            <a:r>
              <a:rPr lang="en-US" sz="2800" i="1" dirty="0" smtClean="0"/>
              <a:t> a </a:t>
            </a:r>
            <a:r>
              <a:rPr lang="en-US" sz="2800" i="1" dirty="0" err="1" smtClean="0"/>
              <a:t>organizačné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práva</a:t>
            </a:r>
            <a:r>
              <a:rPr lang="en-US" sz="2800" dirty="0" smtClean="0"/>
              <a:t>: </a:t>
            </a:r>
            <a:r>
              <a:rPr lang="en-US" sz="2800" dirty="0" err="1" smtClean="0"/>
              <a:t>právo</a:t>
            </a:r>
            <a:r>
              <a:rPr lang="en-US" sz="2800" dirty="0" smtClean="0"/>
              <a:t> </a:t>
            </a:r>
            <a:r>
              <a:rPr lang="en-US" sz="2800" dirty="0" err="1" smtClean="0"/>
              <a:t>slobodne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zhromažďovať</a:t>
            </a:r>
            <a:r>
              <a:rPr lang="en-US" sz="2800" dirty="0" smtClean="0"/>
              <a:t> a </a:t>
            </a:r>
            <a:r>
              <a:rPr lang="en-US" sz="2800" dirty="0" err="1" smtClean="0"/>
              <a:t>združovať</a:t>
            </a:r>
            <a:endParaRPr lang="en-US" sz="2800" dirty="0" smtClean="0"/>
          </a:p>
          <a:p>
            <a:pPr>
              <a:defRPr/>
            </a:pPr>
            <a:r>
              <a:rPr lang="en-US" sz="2800" i="1" dirty="0" err="1" smtClean="0"/>
              <a:t>vláda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zákona</a:t>
            </a:r>
            <a:r>
              <a:rPr lang="en-US" sz="2800" dirty="0" smtClean="0"/>
              <a:t>: </a:t>
            </a:r>
            <a:r>
              <a:rPr lang="en-US" sz="2800" dirty="0" err="1" smtClean="0"/>
              <a:t>systém</a:t>
            </a:r>
            <a:r>
              <a:rPr lang="en-US" sz="2800" dirty="0" smtClean="0"/>
              <a:t> </a:t>
            </a:r>
            <a:r>
              <a:rPr lang="en-US" sz="2800" dirty="0" err="1" smtClean="0"/>
              <a:t>vlády</a:t>
            </a:r>
            <a:r>
              <a:rPr lang="en-US" sz="2800" dirty="0" smtClean="0"/>
              <a:t> </a:t>
            </a:r>
            <a:r>
              <a:rPr lang="en-US" sz="2800" dirty="0" err="1" smtClean="0"/>
              <a:t>zákona</a:t>
            </a:r>
            <a:r>
              <a:rPr lang="en-US" sz="2800" dirty="0" smtClean="0"/>
              <a:t>, </a:t>
            </a:r>
            <a:r>
              <a:rPr lang="en-US" sz="2800" dirty="0" err="1" smtClean="0"/>
              <a:t>ktorý</a:t>
            </a:r>
            <a:r>
              <a:rPr lang="en-US" sz="2800" dirty="0" smtClean="0"/>
              <a:t> je </a:t>
            </a:r>
            <a:r>
              <a:rPr lang="en-US" sz="2800" dirty="0" err="1" smtClean="0"/>
              <a:t>stabilný</a:t>
            </a:r>
            <a:r>
              <a:rPr lang="en-US" sz="2800" dirty="0" smtClean="0"/>
              <a:t> a </a:t>
            </a:r>
            <a:r>
              <a:rPr lang="en-US" sz="2800" dirty="0" err="1" smtClean="0"/>
              <a:t>nestranný</a:t>
            </a:r>
            <a:endParaRPr lang="en-US" sz="2800" dirty="0" smtClean="0"/>
          </a:p>
          <a:p>
            <a:pPr>
              <a:defRPr/>
            </a:pPr>
            <a:r>
              <a:rPr lang="en-US" sz="2800" i="1" dirty="0" err="1" smtClean="0"/>
              <a:t>osobná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autonómia</a:t>
            </a:r>
            <a:r>
              <a:rPr lang="en-US" sz="2800" dirty="0" smtClean="0"/>
              <a:t>: </a:t>
            </a:r>
            <a:r>
              <a:rPr lang="en-US" sz="2800" dirty="0" err="1" smtClean="0"/>
              <a:t>sociálne</a:t>
            </a:r>
            <a:r>
              <a:rPr lang="en-US" sz="2800" dirty="0" smtClean="0"/>
              <a:t> a </a:t>
            </a:r>
            <a:r>
              <a:rPr lang="en-US" sz="2800" dirty="0" err="1" smtClean="0"/>
              <a:t>ekonomické</a:t>
            </a:r>
            <a:r>
              <a:rPr lang="en-US" sz="2800" dirty="0" smtClean="0"/>
              <a:t> </a:t>
            </a:r>
            <a:r>
              <a:rPr lang="en-US" sz="2800" dirty="0" err="1" smtClean="0"/>
              <a:t>slobody</a:t>
            </a:r>
            <a:r>
              <a:rPr lang="en-US" sz="2800" dirty="0" smtClean="0"/>
              <a:t>, </a:t>
            </a:r>
            <a:r>
              <a:rPr lang="en-US" sz="2800" dirty="0" err="1" smtClean="0"/>
              <a:t>rovnaký</a:t>
            </a:r>
            <a:r>
              <a:rPr lang="en-US" sz="2800" dirty="0" smtClean="0"/>
              <a:t> </a:t>
            </a:r>
            <a:r>
              <a:rPr lang="en-US" sz="2800" dirty="0" err="1" smtClean="0"/>
              <a:t>prístup</a:t>
            </a:r>
            <a:r>
              <a:rPr lang="en-US" sz="2800" dirty="0" smtClean="0"/>
              <a:t> k </a:t>
            </a:r>
            <a:r>
              <a:rPr lang="en-US" sz="2800" dirty="0" err="1" smtClean="0"/>
              <a:t>ekonomickým</a:t>
            </a:r>
            <a:r>
              <a:rPr lang="en-US" sz="2800" dirty="0" smtClean="0"/>
              <a:t> </a:t>
            </a:r>
            <a:r>
              <a:rPr lang="en-US" sz="2800" dirty="0" err="1" smtClean="0"/>
              <a:t>možnostiam</a:t>
            </a:r>
            <a:r>
              <a:rPr lang="en-US" sz="2800" dirty="0" smtClean="0"/>
              <a:t> </a:t>
            </a:r>
            <a:r>
              <a:rPr lang="en-US" sz="2800" dirty="0" err="1" smtClean="0"/>
              <a:t>vrátane</a:t>
            </a:r>
            <a:r>
              <a:rPr lang="en-US" sz="2800" dirty="0" smtClean="0"/>
              <a:t> </a:t>
            </a:r>
            <a:r>
              <a:rPr lang="en-US" sz="2800" dirty="0" err="1" smtClean="0"/>
              <a:t>práva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súkr</a:t>
            </a:r>
            <a:r>
              <a:rPr lang="en-US" sz="2800" dirty="0" smtClean="0"/>
              <a:t>. </a:t>
            </a:r>
            <a:r>
              <a:rPr lang="en-US" sz="2800" dirty="0" err="1" smtClean="0"/>
              <a:t>vlastníctvo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 smtClean="0"/>
              <a:t>Minimalistická</a:t>
            </a:r>
            <a:r>
              <a:rPr lang="en-US" dirty="0" smtClean="0"/>
              <a:t> </a:t>
            </a:r>
            <a:r>
              <a:rPr lang="en-US" dirty="0" err="1" smtClean="0"/>
              <a:t>definícia</a:t>
            </a:r>
            <a:r>
              <a:rPr lang="en-US" dirty="0" smtClean="0"/>
              <a:t> Freedom House (</a:t>
            </a:r>
            <a:r>
              <a:rPr lang="en-US" dirty="0" err="1" smtClean="0"/>
              <a:t>volebná</a:t>
            </a:r>
            <a:r>
              <a:rPr lang="en-US" dirty="0" smtClean="0"/>
              <a:t> </a:t>
            </a:r>
            <a:r>
              <a:rPr lang="en-US" dirty="0" err="1" smtClean="0"/>
              <a:t>demokracia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Len </a:t>
            </a:r>
            <a:r>
              <a:rPr lang="en-US" dirty="0" err="1" smtClean="0"/>
              <a:t>nedávno</a:t>
            </a:r>
            <a:r>
              <a:rPr lang="en-US" dirty="0" smtClean="0"/>
              <a:t> </a:t>
            </a:r>
            <a:r>
              <a:rPr lang="en-US" dirty="0" err="1" smtClean="0"/>
              <a:t>začal</a:t>
            </a:r>
            <a:r>
              <a:rPr lang="en-US" dirty="0" smtClean="0"/>
              <a:t> FH </a:t>
            </a:r>
            <a:r>
              <a:rPr lang="en-US" dirty="0" err="1" smtClean="0"/>
              <a:t>zverejňovať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viac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 smtClean="0"/>
              <a:t>dve</a:t>
            </a:r>
            <a:r>
              <a:rPr lang="en-US" dirty="0" smtClean="0"/>
              <a:t> </a:t>
            </a:r>
            <a:r>
              <a:rPr lang="en-US" dirty="0" err="1" smtClean="0"/>
              <a:t>skóre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stupnici</a:t>
            </a:r>
            <a:r>
              <a:rPr lang="en-US" dirty="0" smtClean="0"/>
              <a:t> 1-7</a:t>
            </a:r>
          </a:p>
          <a:p>
            <a:pPr>
              <a:defRPr/>
            </a:pPr>
            <a:r>
              <a:rPr lang="en-US" dirty="0" smtClean="0"/>
              <a:t>40 </a:t>
            </a:r>
            <a:r>
              <a:rPr lang="en-US" dirty="0" err="1" smtClean="0"/>
              <a:t>bodov</a:t>
            </a:r>
            <a:r>
              <a:rPr lang="en-US" dirty="0" smtClean="0"/>
              <a:t> pre tri </a:t>
            </a:r>
            <a:r>
              <a:rPr lang="en-US" dirty="0" err="1" smtClean="0"/>
              <a:t>kategórie</a:t>
            </a:r>
            <a:r>
              <a:rPr lang="en-US" dirty="0" smtClean="0"/>
              <a:t> </a:t>
            </a:r>
            <a:r>
              <a:rPr lang="en-US" dirty="0" err="1" smtClean="0"/>
              <a:t>politických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60 </a:t>
            </a:r>
            <a:r>
              <a:rPr lang="en-US" dirty="0" err="1" smtClean="0"/>
              <a:t>bodov</a:t>
            </a:r>
            <a:r>
              <a:rPr lang="en-US" dirty="0" smtClean="0"/>
              <a:t> pre </a:t>
            </a:r>
            <a:r>
              <a:rPr lang="en-US" dirty="0" err="1" smtClean="0"/>
              <a:t>štyri</a:t>
            </a:r>
            <a:r>
              <a:rPr lang="en-US" dirty="0" smtClean="0"/>
              <a:t> </a:t>
            </a:r>
            <a:r>
              <a:rPr lang="en-US" dirty="0" err="1" smtClean="0"/>
              <a:t>kategórie</a:t>
            </a:r>
            <a:r>
              <a:rPr lang="en-US" dirty="0" smtClean="0"/>
              <a:t> </a:t>
            </a:r>
            <a:r>
              <a:rPr lang="en-US" dirty="0" err="1" smtClean="0"/>
              <a:t>občianskych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“</a:t>
            </a:r>
            <a:r>
              <a:rPr lang="en-US" dirty="0" err="1" smtClean="0"/>
              <a:t>Slobodné</a:t>
            </a:r>
            <a:r>
              <a:rPr lang="en-US" dirty="0" smtClean="0"/>
              <a:t> </a:t>
            </a:r>
            <a:r>
              <a:rPr lang="en-US" dirty="0" err="1" smtClean="0"/>
              <a:t>krajiny</a:t>
            </a:r>
            <a:r>
              <a:rPr lang="en-US" dirty="0" smtClean="0"/>
              <a:t>” </a:t>
            </a:r>
            <a:r>
              <a:rPr lang="en-US" dirty="0" err="1" smtClean="0"/>
              <a:t>sú</a:t>
            </a:r>
            <a:r>
              <a:rPr lang="en-US" dirty="0" smtClean="0"/>
              <a:t> de facto </a:t>
            </a:r>
            <a:r>
              <a:rPr lang="en-US" dirty="0" err="1" smtClean="0"/>
              <a:t>definované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volebné</a:t>
            </a:r>
            <a:r>
              <a:rPr lang="en-US" dirty="0" smtClean="0"/>
              <a:t> </a:t>
            </a:r>
            <a:r>
              <a:rPr lang="en-US" dirty="0" err="1" smtClean="0"/>
              <a:t>demokracie</a:t>
            </a:r>
            <a:r>
              <a:rPr lang="en-US" dirty="0" smtClean="0"/>
              <a:t>: </a:t>
            </a:r>
            <a:r>
              <a:rPr lang="en-US" dirty="0" err="1" smtClean="0"/>
              <a:t>politickí</a:t>
            </a:r>
            <a:r>
              <a:rPr lang="en-US" dirty="0" smtClean="0"/>
              <a:t> </a:t>
            </a:r>
            <a:r>
              <a:rPr lang="en-US" dirty="0" err="1" smtClean="0"/>
              <a:t>predstavitelia</a:t>
            </a:r>
            <a:r>
              <a:rPr lang="en-US" dirty="0" smtClean="0"/>
              <a:t> </a:t>
            </a:r>
            <a:r>
              <a:rPr lang="en-US" dirty="0" err="1" smtClean="0"/>
              <a:t>volení</a:t>
            </a:r>
            <a:r>
              <a:rPr lang="en-US" dirty="0" smtClean="0"/>
              <a:t> v </a:t>
            </a:r>
            <a:r>
              <a:rPr lang="en-US" dirty="0" err="1" smtClean="0"/>
              <a:t>pravidelných</a:t>
            </a:r>
            <a:r>
              <a:rPr lang="en-US" dirty="0" smtClean="0"/>
              <a:t>, </a:t>
            </a:r>
            <a:r>
              <a:rPr lang="en-US" dirty="0" err="1" smtClean="0"/>
              <a:t>všeobecných</a:t>
            </a:r>
            <a:r>
              <a:rPr lang="en-US" dirty="0" smtClean="0"/>
              <a:t> a </a:t>
            </a:r>
            <a:r>
              <a:rPr lang="en-US" dirty="0" err="1" smtClean="0"/>
              <a:t>slobodných</a:t>
            </a:r>
            <a:r>
              <a:rPr lang="en-US" dirty="0" smtClean="0"/>
              <a:t> </a:t>
            </a:r>
            <a:r>
              <a:rPr lang="en-US" dirty="0" err="1" smtClean="0"/>
              <a:t>voľbách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emocracy.tif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56" r="-7656"/>
          <a:stretch>
            <a:fillRect/>
          </a:stretch>
        </p:blipFill>
        <p:spPr>
          <a:xfrm>
            <a:off x="315008" y="404664"/>
            <a:ext cx="8505464" cy="625149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1091</Words>
  <Application>Microsoft Office PowerPoint</Application>
  <PresentationFormat>Předvádění na obrazovce (4:3)</PresentationFormat>
  <Paragraphs>148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ＭＳ Ｐゴシック</vt:lpstr>
      <vt:lpstr>Arial</vt:lpstr>
      <vt:lpstr>Calibri</vt:lpstr>
      <vt:lpstr>Wingdings</vt:lpstr>
      <vt:lpstr>Office Theme</vt:lpstr>
      <vt:lpstr>Demokracie a diktatúry v strednej a východnej Európe</vt:lpstr>
      <vt:lpstr>Prehľad prednášky </vt:lpstr>
      <vt:lpstr>Čo je to demokracia?</vt:lpstr>
      <vt:lpstr>Minimalistická definícia J. Schumpetera</vt:lpstr>
      <vt:lpstr>Minimalistická definícia Freedom House (volebná demokracia)</vt:lpstr>
      <vt:lpstr>Minimalistická definícia Freedom House (volebná demokracia)</vt:lpstr>
      <vt:lpstr>Minimalistická definícia Freedom House (volebná demokracia)</vt:lpstr>
      <vt:lpstr>Minimalistická definícia Freedom House (volebná demokracia)</vt:lpstr>
      <vt:lpstr>Prezentace aplikace PowerPoint</vt:lpstr>
      <vt:lpstr>Polyarchia 1/3</vt:lpstr>
      <vt:lpstr>Polyarchia 2/3</vt:lpstr>
      <vt:lpstr>Polyarchia 3/3</vt:lpstr>
      <vt:lpstr>“Maximalistické” koncepcie</vt:lpstr>
      <vt:lpstr>Nerealistické maximalistické definície?</vt:lpstr>
      <vt:lpstr>W. Merkel: Ukotvená demokracia</vt:lpstr>
      <vt:lpstr>Ukotvená demokracia</vt:lpstr>
      <vt:lpstr>Defektné demokracie 1/2</vt:lpstr>
      <vt:lpstr>Defektné demokracie</vt:lpstr>
      <vt:lpstr>Súťaživé autoritárske režimy</vt:lpstr>
      <vt:lpstr>Súťaživé autoritárske režimy</vt:lpstr>
      <vt:lpstr>Súťaživé autoritárske režimy</vt:lpstr>
      <vt:lpstr>Politické režimy v  SVE</vt:lpstr>
      <vt:lpstr>Politické režimy v  SVE</vt:lpstr>
      <vt:lpstr>Úspešnosť pák</vt:lpstr>
      <vt:lpstr>B) Väzby na západné demokracie:</vt:lpstr>
      <vt:lpstr>Politické režimy v  SVE:  policy odporúčania</vt:lpstr>
      <vt:lpstr>Prečo existujú rozdiely v politických režimoch v SVE?</vt:lpstr>
      <vt:lpstr>Štrukturálne podmienky</vt:lpstr>
      <vt:lpstr>Vysvetlenia zamerané na aktérov</vt:lpstr>
      <vt:lpstr>Ako súvisia dlhodobé a krátkodobé vysvetlenia?</vt:lpstr>
    </vt:vector>
  </TitlesOfParts>
  <Company>fifuk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Demokracie a diktatúry v strednej a východnej Európe</dc:title>
  <dc:creator>fifuk</dc:creator>
  <cp:lastModifiedBy>Marek Rybář</cp:lastModifiedBy>
  <cp:revision>32</cp:revision>
  <dcterms:created xsi:type="dcterms:W3CDTF">2009-05-14T10:43:33Z</dcterms:created>
  <dcterms:modified xsi:type="dcterms:W3CDTF">2015-05-14T11:09:14Z</dcterms:modified>
</cp:coreProperties>
</file>