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9" r:id="rId1"/>
  </p:sldMasterIdLst>
  <p:notesMasterIdLst>
    <p:notesMasterId r:id="rId28"/>
  </p:notes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76" r:id="rId11"/>
    <p:sldId id="275" r:id="rId12"/>
    <p:sldId id="278" r:id="rId13"/>
    <p:sldId id="279" r:id="rId14"/>
    <p:sldId id="259" r:id="rId15"/>
    <p:sldId id="296" r:id="rId16"/>
    <p:sldId id="297" r:id="rId17"/>
    <p:sldId id="268" r:id="rId18"/>
    <p:sldId id="267" r:id="rId19"/>
    <p:sldId id="270" r:id="rId20"/>
    <p:sldId id="271" r:id="rId21"/>
    <p:sldId id="282" r:id="rId22"/>
    <p:sldId id="284" r:id="rId23"/>
    <p:sldId id="281" r:id="rId24"/>
    <p:sldId id="285" r:id="rId25"/>
    <p:sldId id="286" r:id="rId26"/>
    <p:sldId id="280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 varScale="1">
        <p:scale>
          <a:sx n="107" d="100"/>
          <a:sy n="107" d="100"/>
        </p:scale>
        <p:origin x="1760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2B71713-06B6-3743-B444-560E61DE4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03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60400-8348-054A-AEA5-238F2B185518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D3FF89-FEE5-B942-AB8E-D11EBD2867F7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86A61D-D569-634E-9A16-B7DB6F548E11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0E2EB8-3F90-CC4B-99FD-99F4E069E77F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93A6D7-AD41-B446-8879-6B8D884DF541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4E4FC-942D-D44E-8AAB-55615E665C6B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8FBC88-1FC7-8649-A3B3-132E0AD8A46D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FA880-21E4-1A44-9E0B-A0C97C2A4A1A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8EE96C-C550-FC41-9BC4-022DF07C8708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EA72ED2-32F6-D841-9704-F20B019091FF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4213" y="1019175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Politické strany a štát </a:t>
            </a:r>
            <a:br>
              <a:rPr lang="sk-SK" dirty="0" smtClean="0">
                <a:cs typeface="+mj-cs"/>
              </a:rPr>
            </a:br>
            <a:r>
              <a:rPr lang="sk-SK" dirty="0" smtClean="0">
                <a:cs typeface="+mj-cs"/>
              </a:rPr>
              <a:t>v SVE</a:t>
            </a:r>
            <a:endParaRPr lang="en-US" dirty="0" smtClean="0"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2207096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dirty="0" smtClean="0"/>
              <a:t>Postkomunistická</a:t>
            </a:r>
            <a:r>
              <a:rPr lang="sk-SK" sz="2400" dirty="0" smtClean="0">
                <a:cs typeface="+mn-cs"/>
              </a:rPr>
              <a:t> politika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 smtClean="0">
                <a:cs typeface="+mn-cs"/>
              </a:rPr>
              <a:t>Doc. Marek Rybář, PhD.</a:t>
            </a:r>
            <a:endParaRPr lang="en-US" sz="2400" dirty="0" smtClean="0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1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2204864"/>
            <a:ext cx="7745505" cy="4536504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sk-SK" sz="2900" dirty="0" smtClean="0">
                <a:cs typeface="+mn-cs"/>
              </a:rPr>
              <a:t>Masová strana založená na predpoklade trvalých väzieb so spoločnosťou a dočasných väzieb so štátom (van Biezen a Kopecký)</a:t>
            </a:r>
          </a:p>
          <a:p>
            <a:pPr eaLnBrk="1" hangingPunct="1">
              <a:defRPr/>
            </a:pPr>
            <a:r>
              <a:rPr lang="sk-SK" sz="2900" dirty="0" smtClean="0">
                <a:cs typeface="+mn-cs"/>
              </a:rPr>
              <a:t>Dnes sú ale strany vo veľkej miere závislé od štátu  - v zdrojoch aj vlastnej legitimizácii </a:t>
            </a:r>
          </a:p>
          <a:p>
            <a:pPr eaLnBrk="1" hangingPunct="1">
              <a:defRPr/>
            </a:pPr>
            <a:r>
              <a:rPr lang="sk-SK" sz="2900" dirty="0" smtClean="0">
                <a:cs typeface="+mn-cs"/>
              </a:rPr>
              <a:t>Katz a Mair (1995) – politika ako job, nie sociálna zmena, ale udržiavanie a manažovanie štátu a ekonomiky</a:t>
            </a:r>
          </a:p>
        </p:txBody>
      </p:sp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4000" dirty="0" smtClean="0">
                <a:cs typeface="+mj-cs"/>
              </a:rPr>
              <a:t>Štát ako základ zdrojov </a:t>
            </a:r>
            <a:br>
              <a:rPr lang="sk-SK" sz="4000" dirty="0" smtClean="0">
                <a:cs typeface="+mj-cs"/>
              </a:rPr>
            </a:br>
            <a:r>
              <a:rPr lang="sk-SK" sz="4000" dirty="0" smtClean="0">
                <a:cs typeface="+mj-cs"/>
              </a:rPr>
              <a:t>a legitimity strán ?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sk-SK" sz="3200" dirty="0" smtClean="0">
                <a:cs typeface="+mn-cs"/>
              </a:rPr>
              <a:t>1) miera závislosti strán od štátu (verejné financovanie strán)</a:t>
            </a:r>
          </a:p>
          <a:p>
            <a:pPr eaLnBrk="1" hangingPunct="1">
              <a:defRPr/>
            </a:pPr>
            <a:r>
              <a:rPr lang="sk-SK" sz="3200" dirty="0" smtClean="0">
                <a:cs typeface="+mn-cs"/>
              </a:rPr>
              <a:t>2) miera kontroly strán štátom (regulácia a kontrola financovania, konštitucionalizácia)</a:t>
            </a:r>
          </a:p>
          <a:p>
            <a:pPr eaLnBrk="1" hangingPunct="1">
              <a:defRPr/>
            </a:pPr>
            <a:r>
              <a:rPr lang="sk-SK" sz="3200" dirty="0" smtClean="0">
                <a:cs typeface="+mn-cs"/>
              </a:rPr>
              <a:t>3) miera ovládania štátu stranami (patronáž, stranícky klientelizmus, korupcia)</a:t>
            </a:r>
          </a:p>
          <a:p>
            <a:pPr eaLnBrk="1" hangingPunct="1">
              <a:defRPr/>
            </a:pPr>
            <a:endParaRPr lang="sk-SK" sz="3200" dirty="0" smtClean="0">
              <a:cs typeface="+mn-cs"/>
            </a:endParaRPr>
          </a:p>
          <a:p>
            <a:pPr eaLnBrk="1" hangingPunct="1">
              <a:defRPr/>
            </a:pPr>
            <a:endParaRPr lang="sk-SK" sz="3200" dirty="0" smtClean="0">
              <a:cs typeface="+mn-cs"/>
            </a:endParaRPr>
          </a:p>
        </p:txBody>
      </p:sp>
      <p:sp>
        <p:nvSpPr>
          <p:cNvPr id="195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Dimenzie vzťahu strán a štátu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sk-SK" sz="3000" dirty="0" smtClean="0">
                <a:cs typeface="+mn-cs"/>
              </a:rPr>
              <a:t>Európske politické strany tradične fungovali na základe súkromných príspevkov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k-SK" sz="3000" dirty="0" smtClean="0">
                <a:cs typeface="+mn-cs"/>
              </a:rPr>
              <a:t>V nových demokraciách je závislosť na verejných zdrojov ešte vypuklejšia (financovanie ako kompenzácia v politickej súťaži)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k-SK" sz="3000" dirty="0" smtClean="0">
                <a:cs typeface="+mn-cs"/>
              </a:rPr>
              <a:t>Verejné financovanie v demokraciách neexistuje len v Indii, Jamajke, Novom Zélande, Švajčiarsku a USA, v nových demokraciách len v Lotyšsku, Čile a Peru  </a:t>
            </a:r>
          </a:p>
        </p:txBody>
      </p:sp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Verejné financovanie strán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493021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2800" dirty="0" smtClean="0">
                <a:cs typeface="+mn-cs"/>
              </a:rPr>
              <a:t>Strany tradične súkromné združenia občanov bez významnejšej právnej úpravy a možností štátu zasiahnuť do ich vnútornej činnosti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800" dirty="0" smtClean="0">
                <a:cs typeface="+mn-cs"/>
              </a:rPr>
              <a:t>Dnes strany „legitímnym objektom štátnej regulácie normálne nepredstaviteľnej v liberálnych demokraciách pri iných súkromných združeniach“ (Katz 2002)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800" dirty="0" smtClean="0">
                <a:cs typeface="+mn-cs"/>
              </a:rPr>
              <a:t>Vnútrostranícke primárky, pravidlá pre vnútornú demokraciu, predpísané procedúry, ústavná úprava pôsobenia strán, regulovanie a kontrola financovania</a:t>
            </a:r>
          </a:p>
        </p:txBody>
      </p:sp>
      <p:sp>
        <p:nvSpPr>
          <p:cNvPr id="199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Štátna regulácia politických strán I</a:t>
            </a:r>
            <a:endParaRPr lang="sk-SK" sz="2400" smtClean="0"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2800" dirty="0" smtClean="0">
                <a:cs typeface="+mn-cs"/>
              </a:rPr>
              <a:t>Politické strany ako organizácie verejnej služby /</a:t>
            </a:r>
            <a:r>
              <a:rPr lang="sk-SK" sz="2800" i="1" dirty="0" smtClean="0">
                <a:cs typeface="+mn-cs"/>
              </a:rPr>
              <a:t>public utilities</a:t>
            </a:r>
            <a:r>
              <a:rPr lang="sk-SK" sz="2800" dirty="0" smtClean="0">
                <a:cs typeface="+mn-cs"/>
              </a:rPr>
              <a:t>/ (van Biezen)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800" dirty="0" smtClean="0">
                <a:cs typeface="+mn-cs"/>
              </a:rPr>
              <a:t>Systém pravidiel a nariadení financovania neexistuje, respektíve je neefektívny v Dánsku, Nórsku, Indii, Jamajke a Švajčiarsku, medzi novými demokraciami v Lotyšsku, v Slavádore a Uruguaji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800" dirty="0" smtClean="0">
                <a:cs typeface="+mn-cs"/>
              </a:rPr>
              <a:t>Ústavná úprava strán menej bežná v starých demokraciách a v nových pravidelná (okrem Lotyšska) – odzrkadľuje to posun v chápaní strán dnes a na začiatku 20. storočia</a:t>
            </a:r>
            <a:endParaRPr lang="en-US" sz="2800" dirty="0" smtClean="0">
              <a:cs typeface="+mn-cs"/>
            </a:endParaRPr>
          </a:p>
        </p:txBody>
      </p:sp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3200" dirty="0" smtClean="0">
                <a:cs typeface="+mj-cs"/>
              </a:rPr>
              <a:t>Štátna regulácia politických strán II</a:t>
            </a:r>
            <a:endParaRPr lang="en-US" sz="3200" dirty="0" smtClean="0"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/>
              <a:t>Štátna regulácia politických strán </a:t>
            </a:r>
            <a:r>
              <a:rPr lang="sk-SK" sz="3200" dirty="0" smtClean="0"/>
              <a:t>III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napr</a:t>
            </a:r>
            <a:r>
              <a:rPr lang="en-US" sz="2800" dirty="0" smtClean="0"/>
              <a:t>. van </a:t>
            </a:r>
            <a:r>
              <a:rPr lang="en-US" sz="2800" dirty="0" err="1" smtClean="0"/>
              <a:t>Biezen</a:t>
            </a:r>
            <a:r>
              <a:rPr lang="en-US" sz="2800" dirty="0" smtClean="0"/>
              <a:t> a </a:t>
            </a:r>
            <a:r>
              <a:rPr lang="en-US" sz="2800" dirty="0" err="1" smtClean="0"/>
              <a:t>Borz</a:t>
            </a:r>
            <a:r>
              <a:rPr lang="en-US" sz="2800" dirty="0" smtClean="0"/>
              <a:t> (2012) </a:t>
            </a:r>
            <a:r>
              <a:rPr lang="en-US" sz="2800" dirty="0" err="1" smtClean="0"/>
              <a:t>sformulovali</a:t>
            </a:r>
            <a:r>
              <a:rPr lang="en-US" sz="2800" dirty="0" smtClean="0"/>
              <a:t> 12 </a:t>
            </a:r>
            <a:r>
              <a:rPr lang="en-US" sz="2800" dirty="0" err="1" smtClean="0"/>
              <a:t>kategórií</a:t>
            </a:r>
            <a:r>
              <a:rPr lang="en-US" sz="2800" dirty="0" smtClean="0"/>
              <a:t>, v </a:t>
            </a:r>
            <a:r>
              <a:rPr lang="en-US" sz="2800" dirty="0" err="1" smtClean="0"/>
              <a:t>ktorých</a:t>
            </a:r>
            <a:r>
              <a:rPr lang="en-US" sz="2800" dirty="0" smtClean="0"/>
              <a:t> </a:t>
            </a:r>
            <a:r>
              <a:rPr lang="en-US" sz="2800" dirty="0" err="1" smtClean="0"/>
              <a:t>ústavy</a:t>
            </a:r>
            <a:r>
              <a:rPr lang="en-US" sz="2800" dirty="0" smtClean="0"/>
              <a:t> </a:t>
            </a:r>
            <a:r>
              <a:rPr lang="en-US" sz="2800" dirty="0" err="1" smtClean="0"/>
              <a:t>môžu</a:t>
            </a:r>
            <a:r>
              <a:rPr lang="en-US" sz="2800" dirty="0" smtClean="0"/>
              <a:t> </a:t>
            </a:r>
            <a:r>
              <a:rPr lang="en-US" sz="2800" dirty="0" err="1" smtClean="0"/>
              <a:t>regulovať</a:t>
            </a:r>
            <a:r>
              <a:rPr lang="en-US" sz="2800" dirty="0" smtClean="0"/>
              <a:t> </a:t>
            </a:r>
            <a:r>
              <a:rPr lang="en-US" sz="2800" dirty="0" err="1" smtClean="0"/>
              <a:t>činnosť</a:t>
            </a:r>
            <a:r>
              <a:rPr lang="en-US" sz="2800" dirty="0" smtClean="0"/>
              <a:t> </a:t>
            </a:r>
            <a:r>
              <a:rPr lang="en-US" sz="2800" dirty="0" err="1" smtClean="0"/>
              <a:t>politických</a:t>
            </a:r>
            <a:r>
              <a:rPr lang="en-US" sz="2800" dirty="0" smtClean="0"/>
              <a:t> </a:t>
            </a:r>
            <a:r>
              <a:rPr lang="en-US" sz="2800" dirty="0" err="1" smtClean="0"/>
              <a:t>strán</a:t>
            </a:r>
            <a:r>
              <a:rPr lang="en-US" sz="2800" dirty="0" smtClean="0"/>
              <a:t>:</a:t>
            </a:r>
          </a:p>
          <a:p>
            <a:r>
              <a:rPr lang="en-US" sz="2800" dirty="0" err="1" smtClean="0"/>
              <a:t>práva</a:t>
            </a:r>
            <a:r>
              <a:rPr lang="en-US" sz="2800" dirty="0" smtClean="0"/>
              <a:t> a </a:t>
            </a:r>
            <a:r>
              <a:rPr lang="en-US" sz="2800" dirty="0" err="1" smtClean="0"/>
              <a:t>slobody</a:t>
            </a:r>
            <a:r>
              <a:rPr lang="en-US" sz="2800" dirty="0" smtClean="0"/>
              <a:t>, </a:t>
            </a:r>
            <a:r>
              <a:rPr lang="en-US" sz="2800" dirty="0" err="1" smtClean="0"/>
              <a:t>aktivity</a:t>
            </a:r>
            <a:r>
              <a:rPr lang="en-US" sz="2800" dirty="0" smtClean="0"/>
              <a:t> a </a:t>
            </a:r>
            <a:r>
              <a:rPr lang="en-US" sz="2800" dirty="0" err="1" smtClean="0"/>
              <a:t>konanie</a:t>
            </a:r>
            <a:r>
              <a:rPr lang="en-US" sz="2800" dirty="0" smtClean="0"/>
              <a:t>, </a:t>
            </a:r>
            <a:r>
              <a:rPr lang="en-US" sz="2800" dirty="0" err="1" smtClean="0"/>
              <a:t>identita</a:t>
            </a:r>
            <a:r>
              <a:rPr lang="en-US" sz="2800" dirty="0" smtClean="0"/>
              <a:t> a program, </a:t>
            </a:r>
            <a:r>
              <a:rPr lang="en-US" sz="2800" dirty="0" err="1" smtClean="0"/>
              <a:t>mimoparlamentná</a:t>
            </a:r>
            <a:r>
              <a:rPr lang="en-US" sz="2800" dirty="0" smtClean="0"/>
              <a:t> str. </a:t>
            </a:r>
            <a:r>
              <a:rPr lang="en-US" sz="2800" dirty="0" err="1" smtClean="0"/>
              <a:t>organizácia</a:t>
            </a:r>
            <a:r>
              <a:rPr lang="en-US" sz="2800" dirty="0" smtClean="0"/>
              <a:t>, </a:t>
            </a:r>
            <a:r>
              <a:rPr lang="en-US" sz="2800" dirty="0" err="1" smtClean="0"/>
              <a:t>strana</a:t>
            </a:r>
            <a:r>
              <a:rPr lang="en-US" sz="2800" dirty="0" smtClean="0"/>
              <a:t> </a:t>
            </a:r>
            <a:r>
              <a:rPr lang="en-US" sz="2800" dirty="0" err="1" smtClean="0"/>
              <a:t>vo</a:t>
            </a:r>
            <a:r>
              <a:rPr lang="en-US" sz="2800" dirty="0" smtClean="0"/>
              <a:t> </a:t>
            </a:r>
            <a:r>
              <a:rPr lang="en-US" sz="2800" dirty="0" err="1" smtClean="0"/>
              <a:t>voľbách</a:t>
            </a:r>
            <a:r>
              <a:rPr lang="en-US" sz="2800" dirty="0" smtClean="0"/>
              <a:t>, </a:t>
            </a:r>
            <a:r>
              <a:rPr lang="en-US" sz="2800" dirty="0" err="1" smtClean="0"/>
              <a:t>strana</a:t>
            </a:r>
            <a:r>
              <a:rPr lang="en-US" sz="2800" dirty="0" smtClean="0"/>
              <a:t> v </a:t>
            </a:r>
            <a:r>
              <a:rPr lang="en-US" sz="2800" dirty="0" err="1" smtClean="0"/>
              <a:t>parlamente</a:t>
            </a:r>
            <a:r>
              <a:rPr lang="en-US" sz="2800" dirty="0" smtClean="0"/>
              <a:t>, </a:t>
            </a:r>
            <a:r>
              <a:rPr lang="en-US" sz="2800" dirty="0" err="1" smtClean="0"/>
              <a:t>strana</a:t>
            </a:r>
            <a:r>
              <a:rPr lang="en-US" sz="2800" dirty="0" smtClean="0"/>
              <a:t> </a:t>
            </a:r>
            <a:r>
              <a:rPr lang="en-US" sz="2800" dirty="0" err="1" smtClean="0"/>
              <a:t>vo</a:t>
            </a:r>
            <a:r>
              <a:rPr lang="en-US" sz="2800" dirty="0" smtClean="0"/>
              <a:t> </a:t>
            </a:r>
            <a:r>
              <a:rPr lang="en-US" sz="2800" dirty="0" err="1" smtClean="0"/>
              <a:t>vláde</a:t>
            </a:r>
            <a:r>
              <a:rPr lang="en-US" sz="2800" dirty="0" smtClean="0"/>
              <a:t>, </a:t>
            </a:r>
            <a:r>
              <a:rPr lang="en-US" sz="2800" dirty="0" err="1" smtClean="0"/>
              <a:t>financovanie</a:t>
            </a:r>
            <a:r>
              <a:rPr lang="en-US" sz="2800" dirty="0" smtClean="0"/>
              <a:t>, </a:t>
            </a:r>
            <a:r>
              <a:rPr lang="en-US" sz="2800" dirty="0" err="1" smtClean="0"/>
              <a:t>prístup</a:t>
            </a:r>
            <a:r>
              <a:rPr lang="en-US" sz="2800" dirty="0" smtClean="0"/>
              <a:t> do </a:t>
            </a:r>
            <a:r>
              <a:rPr lang="en-US" sz="2800" dirty="0" err="1" smtClean="0"/>
              <a:t>médií</a:t>
            </a:r>
            <a:r>
              <a:rPr lang="en-US" sz="2800" dirty="0" smtClean="0"/>
              <a:t>, </a:t>
            </a:r>
            <a:r>
              <a:rPr lang="en-US" sz="2800" dirty="0" err="1" smtClean="0"/>
              <a:t>súdny</a:t>
            </a:r>
            <a:r>
              <a:rPr lang="en-US" sz="2800" dirty="0" smtClean="0"/>
              <a:t>/</a:t>
            </a:r>
            <a:r>
              <a:rPr lang="en-US" sz="2800" dirty="0" err="1" smtClean="0"/>
              <a:t>externý</a:t>
            </a:r>
            <a:r>
              <a:rPr lang="en-US" sz="2800" dirty="0" smtClean="0"/>
              <a:t> </a:t>
            </a:r>
            <a:r>
              <a:rPr lang="en-US" sz="2800" dirty="0" err="1" smtClean="0"/>
              <a:t>dohľad</a:t>
            </a:r>
            <a:r>
              <a:rPr lang="en-US" sz="2800" dirty="0" smtClean="0"/>
              <a:t>, a </a:t>
            </a:r>
            <a:r>
              <a:rPr lang="en-US" sz="2800" dirty="0" err="1" smtClean="0"/>
              <a:t>sekundárna</a:t>
            </a:r>
            <a:r>
              <a:rPr lang="en-US" sz="2800" dirty="0" smtClean="0"/>
              <a:t> </a:t>
            </a:r>
            <a:r>
              <a:rPr lang="en-US" sz="2800" dirty="0" err="1" smtClean="0"/>
              <a:t>legislatíva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2113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/>
              <a:t>Štátna regulácia politických strán </a:t>
            </a:r>
            <a:r>
              <a:rPr lang="sk-SK" sz="3200" dirty="0" smtClean="0"/>
              <a:t>IV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6677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túto</a:t>
            </a:r>
            <a:r>
              <a:rPr lang="en-US" sz="2800" dirty="0" smtClean="0"/>
              <a:t> </a:t>
            </a:r>
            <a:r>
              <a:rPr lang="en-US" sz="2800" dirty="0" err="1" smtClean="0"/>
              <a:t>kódovaciu</a:t>
            </a:r>
            <a:r>
              <a:rPr lang="en-US" sz="2800" dirty="0" smtClean="0"/>
              <a:t> </a:t>
            </a:r>
            <a:r>
              <a:rPr lang="en-US" sz="2800" dirty="0" err="1" smtClean="0"/>
              <a:t>schému</a:t>
            </a:r>
            <a:r>
              <a:rPr lang="en-US" sz="2800" dirty="0" smtClean="0"/>
              <a:t> </a:t>
            </a:r>
            <a:r>
              <a:rPr lang="en-US" sz="2800" dirty="0" err="1" smtClean="0"/>
              <a:t>potom</a:t>
            </a:r>
            <a:r>
              <a:rPr lang="en-US" sz="2800" dirty="0" smtClean="0"/>
              <a:t> </a:t>
            </a:r>
            <a:r>
              <a:rPr lang="en-US" sz="2800" dirty="0" err="1" smtClean="0"/>
              <a:t>aplikujú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ústavy</a:t>
            </a:r>
            <a:r>
              <a:rPr lang="en-US" sz="2800" dirty="0" smtClean="0"/>
              <a:t> </a:t>
            </a:r>
            <a:r>
              <a:rPr lang="en-US" sz="2800" dirty="0" err="1" smtClean="0"/>
              <a:t>štátov</a:t>
            </a:r>
            <a:r>
              <a:rPr lang="en-US" sz="2800" dirty="0" smtClean="0"/>
              <a:t> SVE (van </a:t>
            </a:r>
            <a:r>
              <a:rPr lang="en-US" sz="2800" dirty="0" err="1" smtClean="0"/>
              <a:t>Biezen</a:t>
            </a:r>
            <a:r>
              <a:rPr lang="en-US" sz="2800" dirty="0" smtClean="0"/>
              <a:t> a </a:t>
            </a:r>
            <a:r>
              <a:rPr lang="en-US" sz="2800" dirty="0" err="1" smtClean="0"/>
              <a:t>Casal</a:t>
            </a:r>
            <a:r>
              <a:rPr lang="en-US" sz="2800" dirty="0" smtClean="0"/>
              <a:t> </a:t>
            </a:r>
            <a:r>
              <a:rPr lang="en-US" sz="2800" dirty="0" err="1" smtClean="0"/>
              <a:t>Bertoa</a:t>
            </a:r>
            <a:r>
              <a:rPr lang="en-US" sz="2800" dirty="0" smtClean="0"/>
              <a:t>, 2014)</a:t>
            </a:r>
          </a:p>
          <a:p>
            <a:r>
              <a:rPr lang="en-US" sz="2800" dirty="0" err="1" smtClean="0"/>
              <a:t>obsahovou</a:t>
            </a:r>
            <a:r>
              <a:rPr lang="en-US" sz="2800" dirty="0" smtClean="0"/>
              <a:t> </a:t>
            </a:r>
            <a:r>
              <a:rPr lang="en-US" sz="2800" dirty="0" err="1" smtClean="0"/>
              <a:t>analýzou</a:t>
            </a:r>
            <a:r>
              <a:rPr lang="en-US" sz="2800" dirty="0" smtClean="0"/>
              <a:t> </a:t>
            </a:r>
            <a:r>
              <a:rPr lang="en-US" sz="2800" dirty="0" err="1" smtClean="0"/>
              <a:t>textov</a:t>
            </a:r>
            <a:r>
              <a:rPr lang="en-US" sz="2800" dirty="0" smtClean="0"/>
              <a:t> </a:t>
            </a:r>
            <a:r>
              <a:rPr lang="en-US" sz="2800" dirty="0" err="1" smtClean="0"/>
              <a:t>ústav</a:t>
            </a:r>
            <a:r>
              <a:rPr lang="en-US" sz="2800" dirty="0" smtClean="0"/>
              <a:t> </a:t>
            </a:r>
            <a:r>
              <a:rPr lang="en-US" sz="2800" dirty="0" err="1" smtClean="0"/>
              <a:t>zistili</a:t>
            </a:r>
            <a:r>
              <a:rPr lang="en-US" sz="2800" dirty="0" smtClean="0"/>
              <a:t>, </a:t>
            </a:r>
            <a:r>
              <a:rPr lang="en-US" sz="2800" dirty="0" err="1" smtClean="0"/>
              <a:t>že</a:t>
            </a:r>
            <a:r>
              <a:rPr lang="en-US" sz="2800" dirty="0" smtClean="0"/>
              <a:t> </a:t>
            </a:r>
            <a:r>
              <a:rPr lang="en-US" sz="2800" dirty="0" err="1" smtClean="0"/>
              <a:t>najmenej</a:t>
            </a:r>
            <a:r>
              <a:rPr lang="en-US" sz="2800" dirty="0" smtClean="0"/>
              <a:t> </a:t>
            </a:r>
            <a:r>
              <a:rPr lang="en-US" sz="2800" dirty="0" err="1" smtClean="0"/>
              <a:t>oblastí</a:t>
            </a:r>
            <a:r>
              <a:rPr lang="en-US" sz="2800" dirty="0" smtClean="0"/>
              <a:t> </a:t>
            </a:r>
            <a:r>
              <a:rPr lang="en-US" sz="2800" dirty="0" err="1" smtClean="0"/>
              <a:t>reguluje</a:t>
            </a:r>
            <a:r>
              <a:rPr lang="en-US" sz="2800" dirty="0" smtClean="0"/>
              <a:t> </a:t>
            </a:r>
            <a:r>
              <a:rPr lang="en-US" sz="2800" dirty="0" err="1"/>
              <a:t>l</a:t>
            </a:r>
            <a:r>
              <a:rPr lang="en-US" sz="2800" dirty="0" err="1" smtClean="0"/>
              <a:t>otyšská</a:t>
            </a:r>
            <a:r>
              <a:rPr lang="en-US" sz="2800" dirty="0" smtClean="0"/>
              <a:t> </a:t>
            </a:r>
            <a:r>
              <a:rPr lang="en-US" sz="2800" dirty="0" err="1" smtClean="0"/>
              <a:t>ústava</a:t>
            </a:r>
            <a:r>
              <a:rPr lang="en-US" sz="2800" dirty="0" smtClean="0"/>
              <a:t> (</a:t>
            </a:r>
            <a:r>
              <a:rPr lang="en-US" sz="2800" dirty="0" err="1" smtClean="0"/>
              <a:t>iba</a:t>
            </a:r>
            <a:r>
              <a:rPr lang="en-US" sz="2800" dirty="0" smtClean="0"/>
              <a:t> </a:t>
            </a:r>
            <a:r>
              <a:rPr lang="en-US" sz="2800" dirty="0" err="1" smtClean="0"/>
              <a:t>jednu</a:t>
            </a:r>
            <a:r>
              <a:rPr lang="en-US" sz="2800" dirty="0" smtClean="0"/>
              <a:t>, </a:t>
            </a:r>
            <a:endParaRPr lang="en-US" sz="2800" dirty="0" smtClean="0"/>
          </a:p>
          <a:p>
            <a:r>
              <a:rPr lang="en-US" sz="2800" dirty="0" err="1" smtClean="0"/>
              <a:t>slovinská</a:t>
            </a:r>
            <a:r>
              <a:rPr lang="en-US" sz="2800" dirty="0" smtClean="0"/>
              <a:t> </a:t>
            </a:r>
            <a:r>
              <a:rPr lang="en-US" sz="2800" dirty="0" err="1" smtClean="0"/>
              <a:t>dve</a:t>
            </a:r>
            <a:r>
              <a:rPr lang="en-US" sz="2800" dirty="0" smtClean="0"/>
              <a:t> a </a:t>
            </a:r>
            <a:r>
              <a:rPr lang="en-US" sz="2800" dirty="0" err="1" smtClean="0"/>
              <a:t>slovenská</a:t>
            </a:r>
            <a:r>
              <a:rPr lang="en-US" sz="2800" dirty="0" smtClean="0"/>
              <a:t> tri, </a:t>
            </a:r>
            <a:endParaRPr lang="en-US" sz="2800" dirty="0" smtClean="0"/>
          </a:p>
          <a:p>
            <a:r>
              <a:rPr lang="en-US" sz="2800" dirty="0" err="1" smtClean="0"/>
              <a:t>rumunská</a:t>
            </a:r>
            <a:r>
              <a:rPr lang="en-US" sz="2800" dirty="0" smtClean="0"/>
              <a:t> </a:t>
            </a:r>
            <a:r>
              <a:rPr lang="en-US" sz="2800" dirty="0" smtClean="0"/>
              <a:t>a </a:t>
            </a:r>
            <a:r>
              <a:rPr lang="en-US" sz="2800" dirty="0" err="1" smtClean="0"/>
              <a:t>ukrajinská</a:t>
            </a:r>
            <a:r>
              <a:rPr lang="en-US" sz="2800" dirty="0" smtClean="0"/>
              <a:t> </a:t>
            </a:r>
            <a:r>
              <a:rPr lang="en-US" sz="2800" dirty="0" err="1" smtClean="0"/>
              <a:t>osem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r>
              <a:rPr lang="en-US" sz="2800" dirty="0" smtClean="0"/>
              <a:t>a </a:t>
            </a:r>
            <a:r>
              <a:rPr lang="en-US" sz="2800" dirty="0" err="1" smtClean="0"/>
              <a:t>najviac</a:t>
            </a:r>
            <a:r>
              <a:rPr lang="en-US" sz="2800" dirty="0" smtClean="0"/>
              <a:t> </a:t>
            </a:r>
            <a:r>
              <a:rPr lang="en-US" sz="2800" dirty="0" err="1" smtClean="0"/>
              <a:t>chorvátska</a:t>
            </a:r>
            <a:r>
              <a:rPr lang="en-US" sz="2800" dirty="0" smtClean="0"/>
              <a:t> </a:t>
            </a:r>
            <a:r>
              <a:rPr lang="en-US" sz="2800" dirty="0" smtClean="0"/>
              <a:t>- </a:t>
            </a:r>
            <a:r>
              <a:rPr lang="en-US" sz="2800" dirty="0" err="1" smtClean="0"/>
              <a:t>až</a:t>
            </a:r>
            <a:r>
              <a:rPr lang="en-US" sz="2800" dirty="0" smtClean="0"/>
              <a:t> </a:t>
            </a:r>
            <a:r>
              <a:rPr lang="en-US" sz="2800" dirty="0" err="1" smtClean="0"/>
              <a:t>deväť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04882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2800" dirty="0" smtClean="0">
                <a:cs typeface="+mn-cs"/>
              </a:rPr>
              <a:t>Často zamieňané, ale analyticky, politicky aj právne odlišné sú tri spolu súvisiace javy: patronáž, stranícky klientelizmus a korupcia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800" b="1" dirty="0" smtClean="0">
                <a:cs typeface="+mn-cs"/>
              </a:rPr>
              <a:t>Patronáž:</a:t>
            </a:r>
            <a:r>
              <a:rPr lang="sk-SK" sz="2800" dirty="0" smtClean="0">
                <a:cs typeface="+mn-cs"/>
              </a:rPr>
              <a:t> alokácia funkcií v štátnych, pološtátnych a verejných inštitúciách na základe straníckej príslušnosti (nie volené funkcie)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dirty="0" smtClean="0">
                <a:cs typeface="+mn-cs"/>
              </a:rPr>
              <a:t> </a:t>
            </a:r>
            <a:r>
              <a:rPr lang="sk-SK" sz="2800" b="1" dirty="0" smtClean="0">
                <a:cs typeface="+mn-cs"/>
              </a:rPr>
              <a:t>Stranícky klientelizmus</a:t>
            </a:r>
            <a:r>
              <a:rPr lang="sk-SK" sz="2800" dirty="0" smtClean="0">
                <a:cs typeface="+mn-cs"/>
              </a:rPr>
              <a:t>: selektívne uvoľňovanie verejných (materiálnych) zdrojov s cieľom získať voličskú podporu od voličských skupín alebo jednotlivcov</a:t>
            </a:r>
          </a:p>
        </p:txBody>
      </p:sp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200" smtClean="0">
                <a:cs typeface="+mj-cs"/>
              </a:rPr>
              <a:t>Využívanie štátu na stranícke účely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916832"/>
            <a:ext cx="7745505" cy="479715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sk-SK" sz="2800" b="1" dirty="0" smtClean="0">
                <a:cs typeface="+mn-cs"/>
              </a:rPr>
              <a:t>Korupcia</a:t>
            </a:r>
            <a:r>
              <a:rPr lang="sk-SK" sz="2800" dirty="0" smtClean="0">
                <a:cs typeface="+mn-cs"/>
              </a:rPr>
              <a:t>: odlišuje sa od predchádzajúcich v tom, že za zvýhodňujúce rozhodnutia jednotlivci alebo skupiny sa revanšujú donáciami (dary politickým stranám za licencie, stavebné kontrakty, zvýhodňujúcu legislatívu a pod.)</a:t>
            </a:r>
          </a:p>
          <a:p>
            <a:pPr eaLnBrk="1" hangingPunct="1">
              <a:defRPr/>
            </a:pPr>
            <a:r>
              <a:rPr lang="sk-SK" sz="2800" dirty="0" smtClean="0">
                <a:cs typeface="+mn-cs"/>
              </a:rPr>
              <a:t>Všetky tri formy narúšaj princípy ideálnej reprezentatívnej demokracie, lebo uprednostňujú partikulárne pred univerzálnym a alokujú verejné zdroje na privátne a nie verejné účely</a:t>
            </a:r>
          </a:p>
        </p:txBody>
      </p:sp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200" smtClean="0">
                <a:cs typeface="+mj-cs"/>
              </a:rPr>
              <a:t>Využívanie štátu na stranícke účely II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20498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000" dirty="0" smtClean="0">
                <a:cs typeface="+mn-cs"/>
              </a:rPr>
              <a:t>Notoricky ťažko dokázateľné a ťažko skúmateľné v komparatívnej perspektíve</a:t>
            </a:r>
          </a:p>
          <a:p>
            <a:pPr eaLnBrk="1" hangingPunct="1">
              <a:defRPr/>
            </a:pPr>
            <a:r>
              <a:rPr lang="sk-SK" sz="3000" dirty="0" smtClean="0">
                <a:cs typeface="+mn-cs"/>
              </a:rPr>
              <a:t>Namiesto priameho nahliadnutia na patronáž sa používajú pomocné a nepriame ukazovatele: nárast verejného sektora, nárast počtu pracovníkov štátnej administratívy, absencia pravidiel regulujúcich vzťah strán a štátu a pod. </a:t>
            </a:r>
          </a:p>
        </p:txBody>
      </p:sp>
      <p:sp>
        <p:nvSpPr>
          <p:cNvPr id="188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200" smtClean="0">
                <a:cs typeface="+mj-cs"/>
              </a:rPr>
              <a:t>Využívanie štátu na stranícke účely III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Stratégie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predkomunistickej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ideológie</a:t>
            </a:r>
            <a:r>
              <a:rPr lang="en-US" sz="3000" dirty="0" smtClean="0">
                <a:cs typeface="+mn-cs"/>
              </a:rPr>
              <a:t> a identity (</a:t>
            </a:r>
            <a:r>
              <a:rPr lang="en-US" sz="3000" dirty="0" err="1" smtClean="0">
                <a:cs typeface="+mn-cs"/>
              </a:rPr>
              <a:t>etnické</a:t>
            </a:r>
            <a:r>
              <a:rPr lang="en-US" sz="3000" dirty="0" smtClean="0">
                <a:cs typeface="+mn-cs"/>
              </a:rPr>
              <a:t>, </a:t>
            </a:r>
            <a:r>
              <a:rPr lang="en-US" sz="3000" dirty="0" err="1" smtClean="0">
                <a:cs typeface="+mn-cs"/>
              </a:rPr>
              <a:t>kresťanskodemokratické</a:t>
            </a:r>
            <a:r>
              <a:rPr lang="en-US" sz="3000" dirty="0" smtClean="0"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Stratégie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klasickej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pravo-ľavej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súťaže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Radikalizmus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extrémnej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pravice</a:t>
            </a:r>
            <a:r>
              <a:rPr lang="en-US" sz="3000" dirty="0" smtClean="0">
                <a:cs typeface="+mn-cs"/>
              </a:rPr>
              <a:t> (i </a:t>
            </a:r>
            <a:r>
              <a:rPr lang="en-US" sz="3000" dirty="0" err="1" smtClean="0">
                <a:cs typeface="+mn-cs"/>
              </a:rPr>
              <a:t>ľavice</a:t>
            </a:r>
            <a:r>
              <a:rPr lang="en-US" sz="3000" dirty="0" smtClean="0"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cs-CZ" sz="3000" dirty="0" err="1" smtClean="0">
                <a:cs typeface="+mn-cs"/>
              </a:rPr>
              <a:t>Č</a:t>
            </a:r>
            <a:r>
              <a:rPr lang="en-US" sz="3000" dirty="0" err="1" smtClean="0">
                <a:cs typeface="+mn-cs"/>
              </a:rPr>
              <a:t>ím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sa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dá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vysvetliť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rozličný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vývoj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straníckych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systémov</a:t>
            </a:r>
            <a:r>
              <a:rPr lang="en-US" sz="3000" dirty="0" smtClean="0">
                <a:cs typeface="+mn-cs"/>
              </a:rPr>
              <a:t> v 90.-tych </a:t>
            </a:r>
            <a:r>
              <a:rPr lang="en-US" sz="3000" dirty="0" err="1" smtClean="0">
                <a:cs typeface="+mn-cs"/>
              </a:rPr>
              <a:t>rokoch</a:t>
            </a:r>
            <a:r>
              <a:rPr lang="en-US" sz="3000" dirty="0" smtClean="0">
                <a:cs typeface="+mn-cs"/>
              </a:rPr>
              <a:t> v </a:t>
            </a:r>
            <a:r>
              <a:rPr lang="en-US" sz="3000" dirty="0" err="1" smtClean="0">
                <a:cs typeface="+mn-cs"/>
              </a:rPr>
              <a:t>strednej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Európe</a:t>
            </a:r>
            <a:r>
              <a:rPr lang="en-US" sz="3000" dirty="0" smtClean="0">
                <a:cs typeface="+mn-cs"/>
              </a:rPr>
              <a:t>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Mobilizačné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stratégie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strán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po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roku</a:t>
            </a:r>
            <a:r>
              <a:rPr lang="en-US" dirty="0" smtClean="0">
                <a:cs typeface="+mj-cs"/>
              </a:rPr>
              <a:t> 1989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349005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000" dirty="0" smtClean="0">
                <a:cs typeface="+mn-cs"/>
              </a:rPr>
              <a:t>V</a:t>
            </a:r>
            <a:r>
              <a:rPr lang="sk-SK" sz="3000" dirty="0" smtClean="0">
                <a:cs typeface="+mn-cs"/>
              </a:rPr>
              <a:t>yužívanie štátnych peňazí na financovanie (vládnych) politických strán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dirty="0" smtClean="0">
                <a:cs typeface="+mn-cs"/>
              </a:rPr>
              <a:t>A</a:t>
            </a:r>
            <a:r>
              <a:rPr lang="sk-SK" sz="3000" dirty="0" smtClean="0">
                <a:cs typeface="+mn-cs"/>
              </a:rPr>
              <a:t>bsencia efektívnej kontroly financií politických strán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dirty="0" smtClean="0">
                <a:cs typeface="+mn-cs"/>
              </a:rPr>
              <a:t>D</a:t>
            </a:r>
            <a:r>
              <a:rPr lang="sk-SK" sz="3000" dirty="0" smtClean="0">
                <a:cs typeface="+mn-cs"/>
              </a:rPr>
              <a:t>osadzovanie straníckych nominantov do pozícií v štátnej správe výmenou za úradníkov, ktorí už sú vo funkciách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000" dirty="0" smtClean="0">
                <a:cs typeface="+mn-cs"/>
              </a:rPr>
              <a:t>Vytváranie nových pozícií v štátnej správe a ich obsadzovanie lojálnymi straníkmi   </a:t>
            </a:r>
          </a:p>
          <a:p>
            <a:pPr eaLnBrk="1" hangingPunct="1">
              <a:lnSpc>
                <a:spcPct val="90000"/>
              </a:lnSpc>
              <a:defRPr/>
            </a:pPr>
            <a:endParaRPr lang="sk-SK" sz="3000" dirty="0" smtClean="0">
              <a:cs typeface="+mn-cs"/>
            </a:endParaRPr>
          </a:p>
        </p:txBody>
      </p:sp>
      <p:sp>
        <p:nvSpPr>
          <p:cNvPr id="189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Politizácia štátu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3000" dirty="0" smtClean="0">
                <a:cs typeface="+mn-cs"/>
              </a:rPr>
              <a:t>A. Grzymala-Busse: politizácia štátu súvisí s charakterom straníckej súťaže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000" dirty="0" smtClean="0">
                <a:cs typeface="+mn-cs"/>
              </a:rPr>
              <a:t>Dominantná strana nemá záujem o depolitizáciu, pretože dokáže nekontrolovane využívať účasť vo vláde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000" dirty="0" smtClean="0">
                <a:cs typeface="+mn-cs"/>
              </a:rPr>
              <a:t>mocenský (stranícky) rozptyl vedie k regulácii strán: strany sa dohodnú na jasných a fungujúcich pravidlách, tie sa dodržiavajú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Financovanie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strán</a:t>
            </a:r>
            <a:r>
              <a:rPr lang="en-US" dirty="0" smtClean="0">
                <a:cs typeface="+mj-cs"/>
              </a:rPr>
              <a:t> a </a:t>
            </a:r>
            <a:r>
              <a:rPr lang="en-US" dirty="0" err="1" smtClean="0">
                <a:cs typeface="+mj-cs"/>
              </a:rPr>
              <a:t>jeho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kontrola</a:t>
            </a:r>
            <a:endParaRPr lang="en-US" dirty="0" smtClean="0"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745505" cy="460965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AGB: </a:t>
            </a:r>
            <a:r>
              <a:rPr lang="en-US" sz="2800" dirty="0" err="1" smtClean="0">
                <a:cs typeface="+mn-cs"/>
              </a:rPr>
              <a:t>kontrast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medzi</a:t>
            </a:r>
            <a:r>
              <a:rPr lang="en-US" sz="2800" dirty="0" smtClean="0">
                <a:cs typeface="+mn-cs"/>
              </a:rPr>
              <a:t> ČR a SR </a:t>
            </a:r>
            <a:r>
              <a:rPr lang="en-US" sz="2800" dirty="0" err="1" smtClean="0">
                <a:cs typeface="+mn-cs"/>
              </a:rPr>
              <a:t>na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jednej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strane</a:t>
            </a:r>
            <a:r>
              <a:rPr lang="en-US" sz="2800" dirty="0" smtClean="0">
                <a:cs typeface="+mn-cs"/>
              </a:rPr>
              <a:t> a POL a MAĎ </a:t>
            </a:r>
            <a:r>
              <a:rPr lang="en-US" sz="2800" dirty="0" err="1" smtClean="0">
                <a:cs typeface="+mn-cs"/>
              </a:rPr>
              <a:t>na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strane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druhej</a:t>
            </a:r>
            <a:endParaRPr lang="en-US" sz="28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2800" dirty="0" err="1" smtClean="0">
                <a:cs typeface="+mn-cs"/>
              </a:rPr>
              <a:t>Dominancia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jednej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strany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na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začiatku</a:t>
            </a:r>
            <a:r>
              <a:rPr lang="en-US" sz="2800" dirty="0" smtClean="0">
                <a:cs typeface="+mn-cs"/>
              </a:rPr>
              <a:t> (ODS, HZDS) </a:t>
            </a:r>
            <a:r>
              <a:rPr lang="en-US" sz="2800" dirty="0" err="1" smtClean="0">
                <a:cs typeface="+mn-cs"/>
              </a:rPr>
              <a:t>viedla</a:t>
            </a:r>
            <a:r>
              <a:rPr lang="en-US" sz="2800" dirty="0" smtClean="0">
                <a:cs typeface="+mn-cs"/>
              </a:rPr>
              <a:t> k </a:t>
            </a:r>
            <a:r>
              <a:rPr lang="en-US" sz="2800" dirty="0" err="1" smtClean="0">
                <a:cs typeface="+mn-cs"/>
              </a:rPr>
              <a:t>absencii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jasných</a:t>
            </a:r>
            <a:r>
              <a:rPr lang="en-US" sz="2800" dirty="0" smtClean="0">
                <a:cs typeface="+mn-cs"/>
              </a:rPr>
              <a:t> a </a:t>
            </a:r>
            <a:r>
              <a:rPr lang="en-US" sz="2800" dirty="0" err="1" smtClean="0">
                <a:cs typeface="+mn-cs"/>
              </a:rPr>
              <a:t>vynútiteľných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pravidiel</a:t>
            </a:r>
            <a:r>
              <a:rPr lang="en-US" sz="2800" dirty="0" smtClean="0">
                <a:cs typeface="+mn-cs"/>
              </a:rPr>
              <a:t>, </a:t>
            </a:r>
            <a:r>
              <a:rPr lang="en-US" sz="2800" dirty="0" err="1" smtClean="0">
                <a:cs typeface="+mn-cs"/>
              </a:rPr>
              <a:t>zneužitiu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privatizácie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na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stranícke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účely</a:t>
            </a:r>
            <a:r>
              <a:rPr lang="en-US" sz="2800" dirty="0" smtClean="0">
                <a:cs typeface="+mn-cs"/>
              </a:rPr>
              <a:t> a </a:t>
            </a:r>
            <a:r>
              <a:rPr lang="en-US" sz="2800" dirty="0" err="1" smtClean="0">
                <a:cs typeface="+mn-cs"/>
              </a:rPr>
              <a:t>finančným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škandálom</a:t>
            </a:r>
            <a:endParaRPr lang="en-US" sz="28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2800" dirty="0" err="1" smtClean="0">
                <a:cs typeface="+mn-cs"/>
              </a:rPr>
              <a:t>Rozptyl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moci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medzi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viacero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strán</a:t>
            </a:r>
            <a:r>
              <a:rPr lang="en-US" sz="2800" dirty="0" smtClean="0">
                <a:cs typeface="+mn-cs"/>
              </a:rPr>
              <a:t> (v MAĎ a POL) </a:t>
            </a:r>
            <a:r>
              <a:rPr lang="en-US" sz="2800" dirty="0" err="1" smtClean="0">
                <a:cs typeface="+mn-cs"/>
              </a:rPr>
              <a:t>viedlo</a:t>
            </a:r>
            <a:r>
              <a:rPr lang="en-US" sz="2800" dirty="0" smtClean="0">
                <a:cs typeface="+mn-cs"/>
              </a:rPr>
              <a:t> k </a:t>
            </a:r>
            <a:r>
              <a:rPr lang="en-US" sz="2800" dirty="0" err="1" smtClean="0">
                <a:cs typeface="+mn-cs"/>
              </a:rPr>
              <a:t>zavedeniu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formálnych</a:t>
            </a:r>
            <a:r>
              <a:rPr lang="en-US" sz="2800" dirty="0" smtClean="0">
                <a:cs typeface="+mn-cs"/>
              </a:rPr>
              <a:t> (MAĎ) resp. </a:t>
            </a:r>
            <a:r>
              <a:rPr lang="en-US" sz="2800" dirty="0" err="1" smtClean="0">
                <a:cs typeface="+mn-cs"/>
              </a:rPr>
              <a:t>neformálnych</a:t>
            </a:r>
            <a:r>
              <a:rPr lang="en-US" sz="2800" dirty="0" smtClean="0">
                <a:cs typeface="+mn-cs"/>
              </a:rPr>
              <a:t> (POL) </a:t>
            </a:r>
            <a:r>
              <a:rPr lang="en-US" sz="2800" dirty="0" err="1" smtClean="0">
                <a:cs typeface="+mn-cs"/>
              </a:rPr>
              <a:t>obmedzení</a:t>
            </a:r>
            <a:endParaRPr lang="en-US" sz="2800" dirty="0" smtClean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Financovanie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strán</a:t>
            </a:r>
            <a:r>
              <a:rPr lang="en-US" dirty="0" smtClean="0">
                <a:cs typeface="+mj-cs"/>
              </a:rPr>
              <a:t> a </a:t>
            </a:r>
            <a:r>
              <a:rPr lang="en-US" dirty="0" err="1" smtClean="0">
                <a:cs typeface="+mj-cs"/>
              </a:rPr>
              <a:t>jeho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kontrola</a:t>
            </a:r>
            <a:endParaRPr lang="en-US" dirty="0" smtClean="0"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04989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sk-SK" sz="3000" dirty="0" smtClean="0">
                <a:cs typeface="+mn-cs"/>
              </a:rPr>
              <a:t>O</a:t>
            </a:r>
            <a:r>
              <a:rPr lang="en-US" sz="3000" dirty="0" err="1" smtClean="0">
                <a:cs typeface="+mn-cs"/>
              </a:rPr>
              <a:t>Dw</a:t>
            </a:r>
            <a:r>
              <a:rPr lang="sk-SK" sz="3000" dirty="0" smtClean="0">
                <a:cs typeface="+mn-cs"/>
              </a:rPr>
              <a:t>yer: existencia dominantnej strany aj slabo inštitucionalizovaný stranícky systém bez dominantnej strany vedú k politizácii štátu</a:t>
            </a:r>
          </a:p>
          <a:p>
            <a:pPr eaLnBrk="1" hangingPunct="1">
              <a:defRPr/>
            </a:pPr>
            <a:r>
              <a:rPr lang="sk-SK" sz="3000" dirty="0" smtClean="0">
                <a:cs typeface="+mn-cs"/>
              </a:rPr>
              <a:t>aj nadmerný rozptyl vedie k politizácii štátu – malé vládne strany majú záujem o patronáž a dúfajú v rozptýlenie zodpovednosti za systém medzi všetky strany</a:t>
            </a:r>
          </a:p>
          <a:p>
            <a:pPr eaLnBrk="1" hangingPunct="1">
              <a:defRPr/>
            </a:pPr>
            <a:endParaRPr lang="en-US" sz="3000" dirty="0" smtClean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Nárast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počtu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štátnych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úradníkov</a:t>
            </a:r>
            <a:endParaRPr lang="en-US" dirty="0" smtClean="0"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93021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OD: v </a:t>
            </a:r>
            <a:r>
              <a:rPr lang="en-US" sz="2800" dirty="0" err="1" smtClean="0">
                <a:cs typeface="+mn-cs"/>
              </a:rPr>
              <a:t>Poľsku</a:t>
            </a:r>
            <a:r>
              <a:rPr lang="en-US" sz="2800" dirty="0" smtClean="0">
                <a:cs typeface="+mn-cs"/>
              </a:rPr>
              <a:t> a </a:t>
            </a:r>
            <a:r>
              <a:rPr lang="en-US" sz="2800" dirty="0" err="1" smtClean="0">
                <a:cs typeface="+mn-cs"/>
              </a:rPr>
              <a:t>na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Slovensku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rapídne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narástol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počet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štátnych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úradníkov</a:t>
            </a:r>
            <a:r>
              <a:rPr lang="en-US" sz="2800" dirty="0" smtClean="0">
                <a:cs typeface="+mn-cs"/>
              </a:rPr>
              <a:t> v </a:t>
            </a:r>
            <a:r>
              <a:rPr lang="en-US" sz="2800" dirty="0" err="1" smtClean="0">
                <a:cs typeface="+mn-cs"/>
              </a:rPr>
              <a:t>rokoch</a:t>
            </a:r>
            <a:r>
              <a:rPr lang="en-US" sz="2800" dirty="0" smtClean="0">
                <a:cs typeface="+mn-cs"/>
              </a:rPr>
              <a:t> 1992-2000)</a:t>
            </a:r>
          </a:p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SVK: </a:t>
            </a:r>
            <a:r>
              <a:rPr lang="en-US" sz="2800" dirty="0" err="1" smtClean="0">
                <a:cs typeface="+mn-cs"/>
              </a:rPr>
              <a:t>dominantné</a:t>
            </a:r>
            <a:r>
              <a:rPr lang="en-US" sz="2800" dirty="0" smtClean="0">
                <a:cs typeface="+mn-cs"/>
              </a:rPr>
              <a:t> HZDS v </a:t>
            </a:r>
            <a:r>
              <a:rPr lang="en-US" sz="2800" dirty="0" err="1" smtClean="0">
                <a:cs typeface="+mn-cs"/>
              </a:rPr>
              <a:t>rokoch</a:t>
            </a:r>
            <a:r>
              <a:rPr lang="en-US" sz="2800" dirty="0" smtClean="0">
                <a:cs typeface="+mn-cs"/>
              </a:rPr>
              <a:t> 1996-1997 </a:t>
            </a:r>
            <a:r>
              <a:rPr lang="en-US" sz="2800" dirty="0" err="1" smtClean="0">
                <a:cs typeface="+mn-cs"/>
              </a:rPr>
              <a:t>zaviedlo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novú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úroveň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štátnej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správy</a:t>
            </a:r>
            <a:r>
              <a:rPr lang="en-US" sz="2800" dirty="0" smtClean="0">
                <a:cs typeface="+mn-cs"/>
              </a:rPr>
              <a:t> a </a:t>
            </a:r>
            <a:r>
              <a:rPr lang="en-US" sz="2800" dirty="0" err="1" smtClean="0">
                <a:cs typeface="+mn-cs"/>
              </a:rPr>
              <a:t>počet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štátnych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zamestnancov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radikálne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narástol</a:t>
            </a:r>
            <a:r>
              <a:rPr lang="en-US" sz="2800" dirty="0" smtClean="0">
                <a:cs typeface="+mn-cs"/>
              </a:rPr>
              <a:t> (</a:t>
            </a:r>
            <a:r>
              <a:rPr lang="en-US" sz="2800" dirty="0" err="1" smtClean="0">
                <a:cs typeface="+mn-cs"/>
              </a:rPr>
              <a:t>patronáž</a:t>
            </a:r>
            <a:r>
              <a:rPr lang="en-US" sz="2800" dirty="0" smtClean="0"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POL: </a:t>
            </a:r>
            <a:r>
              <a:rPr lang="en-US" sz="2800" dirty="0" err="1" smtClean="0">
                <a:cs typeface="+mn-cs"/>
              </a:rPr>
              <a:t>rozdrobené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stranícke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spektrum</a:t>
            </a:r>
            <a:r>
              <a:rPr lang="en-US" sz="2800" dirty="0" smtClean="0">
                <a:cs typeface="+mn-cs"/>
              </a:rPr>
              <a:t> – </a:t>
            </a:r>
            <a:r>
              <a:rPr lang="en-US" sz="2800" dirty="0" err="1" smtClean="0">
                <a:cs typeface="+mn-cs"/>
              </a:rPr>
              <a:t>množstvo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nových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strán</a:t>
            </a:r>
            <a:r>
              <a:rPr lang="en-US" sz="2800" dirty="0" smtClean="0">
                <a:cs typeface="+mn-cs"/>
              </a:rPr>
              <a:t>, </a:t>
            </a:r>
            <a:r>
              <a:rPr lang="en-US" sz="2800" dirty="0" err="1" smtClean="0">
                <a:cs typeface="+mn-cs"/>
              </a:rPr>
              <a:t>tiež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nekontrolovaný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nárast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počtu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úradníkov</a:t>
            </a:r>
            <a:endParaRPr lang="en-US" sz="2800" dirty="0" smtClean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Nárast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počtu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štátnych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úradníkov</a:t>
            </a:r>
            <a:endParaRPr lang="en-US" dirty="0" smtClean="0"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000" dirty="0" smtClean="0">
                <a:cs typeface="+mn-cs"/>
              </a:rPr>
              <a:t>ČR: </a:t>
            </a:r>
            <a:r>
              <a:rPr lang="en-US" sz="3000" dirty="0" err="1" smtClean="0">
                <a:cs typeface="+mn-cs"/>
              </a:rPr>
              <a:t>stabilný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stranícky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systém</a:t>
            </a:r>
            <a:r>
              <a:rPr lang="en-US" sz="3000" dirty="0" smtClean="0">
                <a:cs typeface="+mn-cs"/>
              </a:rPr>
              <a:t> do </a:t>
            </a:r>
            <a:r>
              <a:rPr lang="en-US" sz="3000" dirty="0" err="1" smtClean="0">
                <a:cs typeface="+mn-cs"/>
              </a:rPr>
              <a:t>roku</a:t>
            </a:r>
            <a:r>
              <a:rPr lang="en-US" sz="3000" dirty="0" smtClean="0">
                <a:cs typeface="+mn-cs"/>
              </a:rPr>
              <a:t> 2000, </a:t>
            </a:r>
            <a:r>
              <a:rPr lang="en-US" sz="3000" dirty="0" err="1" smtClean="0">
                <a:cs typeface="+mn-cs"/>
              </a:rPr>
              <a:t>nízky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počet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strán</a:t>
            </a:r>
            <a:r>
              <a:rPr lang="en-US" sz="3000" dirty="0" smtClean="0">
                <a:cs typeface="+mn-cs"/>
              </a:rPr>
              <a:t> v </a:t>
            </a:r>
            <a:r>
              <a:rPr lang="en-US" sz="3000" dirty="0" err="1" smtClean="0">
                <a:cs typeface="+mn-cs"/>
              </a:rPr>
              <a:t>parlamente</a:t>
            </a:r>
            <a:r>
              <a:rPr lang="en-US" sz="3000" dirty="0" smtClean="0">
                <a:cs typeface="+mn-cs"/>
              </a:rPr>
              <a:t> a </a:t>
            </a:r>
            <a:r>
              <a:rPr lang="en-US" sz="3000" dirty="0" err="1" smtClean="0">
                <a:cs typeface="+mn-cs"/>
              </a:rPr>
              <a:t>predvídateľnosť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vzťahov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medzi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stranami</a:t>
            </a:r>
            <a:r>
              <a:rPr lang="en-US" sz="3000" dirty="0" smtClean="0">
                <a:cs typeface="+mn-cs"/>
              </a:rPr>
              <a:t> – </a:t>
            </a:r>
            <a:r>
              <a:rPr lang="en-US" sz="3000" dirty="0" err="1" smtClean="0">
                <a:cs typeface="+mn-cs"/>
              </a:rPr>
              <a:t>počty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štátnych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úradníkov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nenarastali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r>
              <a:rPr lang="sk-SK" sz="3000" dirty="0" smtClean="0">
                <a:cs typeface="+mn-cs"/>
              </a:rPr>
              <a:t>Maďarsko ako príklad depolitizovaného štátneho aparátu  vďaka profesionálnej štátnej služby už na začiatku 90.-tych rokov) a straníckeho bipolarizmu, ALE</a:t>
            </a:r>
            <a:endParaRPr lang="en-US" sz="3000" dirty="0" smtClean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Nárast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počtu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štátnych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úradníkov</a:t>
            </a:r>
            <a:endParaRPr lang="en-US" dirty="0" smtClean="0"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20498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000" dirty="0" smtClean="0">
                <a:cs typeface="+mn-cs"/>
              </a:rPr>
              <a:t>Meyer-Sahling tvrdí, že tieto reformy v Maďarsku neviedli k depolitizácii:</a:t>
            </a:r>
          </a:p>
          <a:p>
            <a:pPr eaLnBrk="1" hangingPunct="1">
              <a:defRPr/>
            </a:pPr>
            <a:r>
              <a:rPr lang="sk-SK" sz="3000" dirty="0" smtClean="0">
                <a:cs typeface="+mn-cs"/>
              </a:rPr>
              <a:t>Politizácia štátu ešte naopak narastala kvôli silnej polarizácii – obe veľké strany dosadzovaním blízkych úradníkov do top ministerských pozícií zvyšovali kontrolu nad tvorbou a implementáciou verejnej politiky</a:t>
            </a:r>
          </a:p>
          <a:p>
            <a:pPr eaLnBrk="1" hangingPunct="1">
              <a:defRPr/>
            </a:pPr>
            <a:endParaRPr lang="sk-SK" sz="3000" dirty="0" smtClean="0">
              <a:cs typeface="+mn-cs"/>
            </a:endParaRPr>
          </a:p>
        </p:txBody>
      </p:sp>
      <p:sp>
        <p:nvSpPr>
          <p:cNvPr id="205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Politizácia štátu v Maďarsku do 2010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000" dirty="0" smtClean="0">
                <a:cs typeface="+mn-cs"/>
              </a:rPr>
              <a:t>H. </a:t>
            </a:r>
            <a:r>
              <a:rPr lang="en-US" sz="3000" dirty="0" err="1" smtClean="0">
                <a:cs typeface="+mn-cs"/>
              </a:rPr>
              <a:t>Kitschelt</a:t>
            </a:r>
            <a:r>
              <a:rPr lang="en-US" sz="3000" dirty="0" smtClean="0">
                <a:cs typeface="+mn-cs"/>
              </a:rPr>
              <a:t>:</a:t>
            </a: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Nedokončená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modernizácia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pred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obdobím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komunizmu</a:t>
            </a:r>
            <a:r>
              <a:rPr lang="en-US" sz="3000" dirty="0" smtClean="0">
                <a:cs typeface="+mn-cs"/>
              </a:rPr>
              <a:t> v POĽ a MAĎ </a:t>
            </a:r>
            <a:r>
              <a:rPr lang="en-US" sz="3000" dirty="0" err="1" smtClean="0">
                <a:cs typeface="+mn-cs"/>
              </a:rPr>
              <a:t>spojená</a:t>
            </a:r>
            <a:r>
              <a:rPr lang="en-US" sz="3000" dirty="0" smtClean="0">
                <a:cs typeface="+mn-cs"/>
              </a:rPr>
              <a:t> s </a:t>
            </a:r>
            <a:r>
              <a:rPr lang="en-US" sz="3000" dirty="0" err="1" smtClean="0">
                <a:cs typeface="+mn-cs"/>
              </a:rPr>
              <a:t>násilnou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modernizáciou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počas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komunizmu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viedli</a:t>
            </a:r>
            <a:r>
              <a:rPr lang="en-US" sz="3000" dirty="0" smtClean="0">
                <a:cs typeface="+mn-cs"/>
              </a:rPr>
              <a:t> k </a:t>
            </a:r>
            <a:r>
              <a:rPr lang="en-US" sz="3000" dirty="0" err="1" smtClean="0">
                <a:cs typeface="+mn-cs"/>
              </a:rPr>
              <a:t>zakonzervovaniu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populistických</a:t>
            </a:r>
            <a:r>
              <a:rPr lang="en-US" sz="3000" dirty="0" smtClean="0">
                <a:cs typeface="+mn-cs"/>
              </a:rPr>
              <a:t>, </a:t>
            </a:r>
            <a:r>
              <a:rPr lang="en-US" sz="3000" dirty="0" err="1" smtClean="0">
                <a:cs typeface="+mn-cs"/>
              </a:rPr>
              <a:t>rurálnych</a:t>
            </a:r>
            <a:r>
              <a:rPr lang="en-US" sz="3000" dirty="0" smtClean="0">
                <a:cs typeface="+mn-cs"/>
              </a:rPr>
              <a:t> a </a:t>
            </a:r>
            <a:r>
              <a:rPr lang="en-US" sz="3000" dirty="0" err="1" smtClean="0">
                <a:cs typeface="+mn-cs"/>
              </a:rPr>
              <a:t>konzervatívnych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elementov</a:t>
            </a:r>
            <a:r>
              <a:rPr lang="en-US" sz="3000" dirty="0" smtClean="0">
                <a:cs typeface="+mn-cs"/>
              </a:rPr>
              <a:t> v </a:t>
            </a:r>
            <a:r>
              <a:rPr lang="en-US" sz="3000" dirty="0" err="1" smtClean="0">
                <a:cs typeface="+mn-cs"/>
              </a:rPr>
              <a:t>spoločnosti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Preto</a:t>
            </a:r>
            <a:r>
              <a:rPr lang="en-US" sz="3000" dirty="0" smtClean="0">
                <a:cs typeface="+mn-cs"/>
              </a:rPr>
              <a:t> v POĽ a MAĎ bola/je </a:t>
            </a:r>
            <a:r>
              <a:rPr lang="en-US" sz="3000" dirty="0" err="1" smtClean="0">
                <a:cs typeface="+mn-cs"/>
              </a:rPr>
              <a:t>pravica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rozdelená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na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konzervatívnu</a:t>
            </a:r>
            <a:r>
              <a:rPr lang="en-US" sz="3000" dirty="0" smtClean="0">
                <a:cs typeface="+mn-cs"/>
              </a:rPr>
              <a:t> a </a:t>
            </a:r>
            <a:r>
              <a:rPr lang="en-US" sz="3000" dirty="0" err="1" smtClean="0">
                <a:cs typeface="+mn-cs"/>
              </a:rPr>
              <a:t>liberálnu</a:t>
            </a:r>
            <a:endParaRPr lang="en-US" sz="3000" dirty="0" smtClean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Historicko-štruktúrne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vysvetlenia</a:t>
            </a:r>
            <a:endParaRPr lang="en-US" dirty="0" smtClean="0"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800" dirty="0" err="1" smtClean="0">
                <a:cs typeface="+mn-cs"/>
              </a:rPr>
              <a:t>Naproti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tomu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dokončená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predkomunistická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modernizácia</a:t>
            </a:r>
            <a:r>
              <a:rPr lang="en-US" sz="2800" dirty="0" smtClean="0">
                <a:cs typeface="+mn-cs"/>
              </a:rPr>
              <a:t> v </a:t>
            </a:r>
            <a:r>
              <a:rPr lang="en-US" sz="2800" dirty="0" err="1" smtClean="0"/>
              <a:t>Č</a:t>
            </a:r>
            <a:r>
              <a:rPr lang="en-US" sz="2800" dirty="0" err="1" smtClean="0">
                <a:cs typeface="+mn-cs"/>
              </a:rPr>
              <a:t>esku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spojená</a:t>
            </a:r>
            <a:r>
              <a:rPr lang="en-US" sz="2800" dirty="0" smtClean="0">
                <a:cs typeface="+mn-cs"/>
              </a:rPr>
              <a:t> s </a:t>
            </a:r>
            <a:r>
              <a:rPr lang="en-US" sz="2800" dirty="0" err="1" smtClean="0">
                <a:cs typeface="+mn-cs"/>
              </a:rPr>
              <a:t>efektívnym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byrokraticko-autoritárskym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kom</a:t>
            </a:r>
            <a:r>
              <a:rPr lang="en-US" sz="2800" dirty="0" smtClean="0">
                <a:cs typeface="+mn-cs"/>
              </a:rPr>
              <a:t>. </a:t>
            </a:r>
            <a:r>
              <a:rPr lang="en-US" sz="2800" dirty="0" err="1" smtClean="0">
                <a:cs typeface="+mn-cs"/>
              </a:rPr>
              <a:t>režimom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viedli</a:t>
            </a:r>
            <a:r>
              <a:rPr lang="en-US" sz="2800" dirty="0" smtClean="0">
                <a:cs typeface="+mn-cs"/>
              </a:rPr>
              <a:t> k </a:t>
            </a:r>
            <a:r>
              <a:rPr lang="en-US" sz="2800" dirty="0" err="1" smtClean="0">
                <a:cs typeface="+mn-cs"/>
              </a:rPr>
              <a:t>jednotnej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konzervatívno-liberálnej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pravici</a:t>
            </a:r>
            <a:endParaRPr lang="en-US" sz="28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2800" dirty="0" err="1" smtClean="0">
                <a:cs typeface="+mn-cs"/>
              </a:rPr>
              <a:t>Veľmi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nízka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miera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modernizácie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pred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komunizmom</a:t>
            </a:r>
            <a:r>
              <a:rPr lang="en-US" sz="2800" dirty="0" smtClean="0">
                <a:cs typeface="+mn-cs"/>
              </a:rPr>
              <a:t> v BUL a RUM </a:t>
            </a:r>
            <a:r>
              <a:rPr lang="en-US" sz="2800" dirty="0" err="1" smtClean="0">
                <a:cs typeface="+mn-cs"/>
              </a:rPr>
              <a:t>viedla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ku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klientelistickému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typu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komunizmu</a:t>
            </a:r>
            <a:r>
              <a:rPr lang="en-US" sz="2800" dirty="0" smtClean="0">
                <a:cs typeface="+mn-cs"/>
              </a:rPr>
              <a:t>, </a:t>
            </a:r>
            <a:r>
              <a:rPr lang="en-US" sz="2800" dirty="0" err="1" smtClean="0">
                <a:cs typeface="+mn-cs"/>
              </a:rPr>
              <a:t>ktorý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aj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po</a:t>
            </a:r>
            <a:r>
              <a:rPr lang="en-US" sz="2800" dirty="0" smtClean="0">
                <a:cs typeface="+mn-cs"/>
              </a:rPr>
              <a:t> r. 1989 </a:t>
            </a:r>
            <a:r>
              <a:rPr lang="en-US" sz="2800" dirty="0" err="1" smtClean="0">
                <a:cs typeface="+mn-cs"/>
              </a:rPr>
              <a:t>spojil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nacionalizmus</a:t>
            </a:r>
            <a:r>
              <a:rPr lang="en-US" sz="2800" dirty="0" smtClean="0">
                <a:cs typeface="+mn-cs"/>
              </a:rPr>
              <a:t> a </a:t>
            </a:r>
            <a:r>
              <a:rPr lang="en-US" sz="2800" dirty="0" err="1" smtClean="0">
                <a:cs typeface="+mn-cs"/>
              </a:rPr>
              <a:t>ekonomický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populizmus</a:t>
            </a:r>
            <a:r>
              <a:rPr lang="en-US" sz="2800" dirty="0" smtClean="0">
                <a:cs typeface="+mn-cs"/>
              </a:rPr>
              <a:t> (</a:t>
            </a:r>
            <a:r>
              <a:rPr lang="en-US" sz="2800" dirty="0" err="1" smtClean="0">
                <a:cs typeface="+mn-cs"/>
              </a:rPr>
              <a:t>postkomunistické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strany</a:t>
            </a:r>
            <a:r>
              <a:rPr lang="en-US" sz="2800" dirty="0" smtClean="0">
                <a:cs typeface="+mn-cs"/>
              </a:rPr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Historicko-štruktúrne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vysvetlenia</a:t>
            </a:r>
            <a:endParaRPr lang="en-US" dirty="0" smtClean="0"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Vachudova</a:t>
            </a:r>
            <a:r>
              <a:rPr lang="en-US" sz="3000" dirty="0" smtClean="0">
                <a:cs typeface="+mn-cs"/>
              </a:rPr>
              <a:t>: </a:t>
            </a:r>
            <a:r>
              <a:rPr lang="en-US" sz="3000" dirty="0" err="1" smtClean="0">
                <a:cs typeface="+mn-cs"/>
              </a:rPr>
              <a:t>charakter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pravice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po</a:t>
            </a:r>
            <a:r>
              <a:rPr lang="en-US" sz="3000" dirty="0" smtClean="0">
                <a:cs typeface="+mn-cs"/>
              </a:rPr>
              <a:t> 1989 </a:t>
            </a:r>
            <a:r>
              <a:rPr lang="en-US" sz="3000" dirty="0" err="1" smtClean="0">
                <a:cs typeface="+mn-cs"/>
              </a:rPr>
              <a:t>závisel</a:t>
            </a:r>
            <a:r>
              <a:rPr lang="en-US" sz="3000" dirty="0" smtClean="0">
                <a:cs typeface="+mn-cs"/>
              </a:rPr>
              <a:t> od </a:t>
            </a:r>
            <a:r>
              <a:rPr lang="en-US" sz="3000" dirty="0" err="1" smtClean="0">
                <a:cs typeface="+mn-cs"/>
              </a:rPr>
              <a:t>podoby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opozície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voči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komunizmu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Slabá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opozícia</a:t>
            </a:r>
            <a:r>
              <a:rPr lang="en-US" sz="3000" dirty="0" smtClean="0">
                <a:cs typeface="+mn-cs"/>
              </a:rPr>
              <a:t> (SVK, RUM, BUL, CHOR) </a:t>
            </a:r>
            <a:r>
              <a:rPr lang="en-US" sz="3000" dirty="0" err="1" smtClean="0">
                <a:cs typeface="+mn-cs"/>
              </a:rPr>
              <a:t>viedla</a:t>
            </a:r>
            <a:r>
              <a:rPr lang="en-US" sz="3000" dirty="0" smtClean="0">
                <a:cs typeface="+mn-cs"/>
              </a:rPr>
              <a:t> k </a:t>
            </a:r>
            <a:r>
              <a:rPr lang="en-US" sz="3000" dirty="0" err="1" smtClean="0">
                <a:cs typeface="+mn-cs"/>
              </a:rPr>
              <a:t>slabej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umiernenej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pravice</a:t>
            </a:r>
            <a:r>
              <a:rPr lang="en-US" sz="3000" dirty="0" smtClean="0">
                <a:cs typeface="+mn-cs"/>
              </a:rPr>
              <a:t>,</a:t>
            </a: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Týmto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krajinám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dominovali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strany</a:t>
            </a:r>
            <a:r>
              <a:rPr lang="en-US" sz="3000" dirty="0" smtClean="0">
                <a:cs typeface="+mn-cs"/>
              </a:rPr>
              <a:t>, </a:t>
            </a:r>
            <a:r>
              <a:rPr lang="en-US" sz="3000" dirty="0" err="1" smtClean="0">
                <a:cs typeface="+mn-cs"/>
              </a:rPr>
              <a:t>ktoré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skombinovali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nacionalistickú</a:t>
            </a:r>
            <a:r>
              <a:rPr lang="en-US" sz="3000" dirty="0" smtClean="0">
                <a:cs typeface="+mn-cs"/>
              </a:rPr>
              <a:t> a </a:t>
            </a:r>
            <a:r>
              <a:rPr lang="en-US" sz="3000" dirty="0" err="1" smtClean="0">
                <a:cs typeface="+mn-cs"/>
              </a:rPr>
              <a:t>ekonomicky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populistickú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agendu</a:t>
            </a:r>
            <a:r>
              <a:rPr lang="en-US" sz="3000" dirty="0" smtClean="0">
                <a:cs typeface="+mn-cs"/>
              </a:rPr>
              <a:t> (</a:t>
            </a:r>
            <a:r>
              <a:rPr lang="en-US" sz="3000" dirty="0" err="1" smtClean="0">
                <a:cs typeface="+mn-cs"/>
              </a:rPr>
              <a:t>postkomunisti</a:t>
            </a:r>
            <a:r>
              <a:rPr lang="en-US" sz="3000" dirty="0" smtClean="0">
                <a:cs typeface="+mn-cs"/>
              </a:rPr>
              <a:t> a/</a:t>
            </a:r>
            <a:r>
              <a:rPr lang="en-US" sz="3000" dirty="0" err="1" smtClean="0">
                <a:cs typeface="+mn-cs"/>
              </a:rPr>
              <a:t>alebo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nacionalisti</a:t>
            </a:r>
            <a:r>
              <a:rPr lang="en-US" sz="3000" dirty="0" smtClean="0">
                <a:cs typeface="+mn-cs"/>
              </a:rPr>
              <a:t>)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Strategicko-interakčné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vysvetlenia</a:t>
            </a:r>
            <a:endParaRPr lang="en-US" dirty="0" smtClean="0"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Makroštruktúrne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vysvetlenia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nevysvetlia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silu</a:t>
            </a:r>
            <a:r>
              <a:rPr lang="en-US" sz="3000" dirty="0" smtClean="0">
                <a:cs typeface="+mn-cs"/>
              </a:rPr>
              <a:t>, </a:t>
            </a:r>
            <a:r>
              <a:rPr lang="en-US" sz="3000" dirty="0" err="1" smtClean="0">
                <a:cs typeface="+mn-cs"/>
              </a:rPr>
              <a:t>úspech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ani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jednotnosť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týchto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strán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Sú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tiež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silno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deterministické</a:t>
            </a:r>
            <a:r>
              <a:rPr lang="en-US" sz="3000" dirty="0" smtClean="0">
                <a:cs typeface="+mn-cs"/>
              </a:rPr>
              <a:t> a </a:t>
            </a:r>
            <a:r>
              <a:rPr lang="en-US" sz="3000" dirty="0" err="1" smtClean="0">
                <a:cs typeface="+mn-cs"/>
              </a:rPr>
              <a:t>statické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Kľúčové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strany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prešli</a:t>
            </a:r>
            <a:r>
              <a:rPr lang="en-US" sz="3000" dirty="0" smtClean="0">
                <a:cs typeface="+mn-cs"/>
              </a:rPr>
              <a:t> od </a:t>
            </a:r>
            <a:r>
              <a:rPr lang="en-US" sz="3000" dirty="0" err="1" smtClean="0">
                <a:cs typeface="+mn-cs"/>
              </a:rPr>
              <a:t>roku</a:t>
            </a:r>
            <a:r>
              <a:rPr lang="en-US" sz="3000" dirty="0" smtClean="0">
                <a:cs typeface="+mn-cs"/>
              </a:rPr>
              <a:t> 1989 </a:t>
            </a:r>
            <a:r>
              <a:rPr lang="en-US" sz="3000" dirty="0" err="1" smtClean="0">
                <a:cs typeface="+mn-cs"/>
              </a:rPr>
              <a:t>veľkými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adaptačnými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zmenami</a:t>
            </a:r>
            <a:r>
              <a:rPr lang="en-US" sz="3000" dirty="0" smtClean="0">
                <a:cs typeface="+mn-cs"/>
              </a:rPr>
              <a:t> (</a:t>
            </a:r>
            <a:r>
              <a:rPr lang="en-US" sz="3000" dirty="0" err="1" smtClean="0">
                <a:cs typeface="+mn-cs"/>
              </a:rPr>
              <a:t>transformácia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Fideszu</a:t>
            </a:r>
            <a:r>
              <a:rPr lang="en-US" sz="3000" dirty="0" smtClean="0">
                <a:cs typeface="+mn-cs"/>
              </a:rPr>
              <a:t>, </a:t>
            </a:r>
            <a:r>
              <a:rPr lang="en-US" sz="3000" dirty="0" err="1" smtClean="0">
                <a:cs typeface="+mn-cs"/>
              </a:rPr>
              <a:t>vývoj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pravice</a:t>
            </a:r>
            <a:r>
              <a:rPr lang="en-US" sz="3000" dirty="0" smtClean="0">
                <a:cs typeface="+mn-cs"/>
              </a:rPr>
              <a:t> v </a:t>
            </a:r>
            <a:r>
              <a:rPr lang="en-US" sz="3000" dirty="0" err="1" smtClean="0">
                <a:cs typeface="+mn-cs"/>
              </a:rPr>
              <a:t>Poľsku</a:t>
            </a:r>
            <a:r>
              <a:rPr lang="en-US" sz="3000" dirty="0" smtClean="0">
                <a:cs typeface="+mn-cs"/>
              </a:rPr>
              <a:t>, </a:t>
            </a:r>
            <a:r>
              <a:rPr lang="en-US" sz="3000" dirty="0" err="1" smtClean="0">
                <a:cs typeface="+mn-cs"/>
              </a:rPr>
              <a:t>pravo-ľavá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dynamika</a:t>
            </a:r>
            <a:r>
              <a:rPr lang="en-US" sz="3000" dirty="0" smtClean="0">
                <a:cs typeface="+mn-cs"/>
              </a:rPr>
              <a:t> v SVK</a:t>
            </a: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Postkomunistická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dynamika</a:t>
            </a:r>
            <a:r>
              <a:rPr lang="en-US" sz="3000" dirty="0" smtClean="0">
                <a:cs typeface="+mn-cs"/>
              </a:rPr>
              <a:t> je (</a:t>
            </a:r>
            <a:r>
              <a:rPr lang="en-US" sz="3000" dirty="0" err="1" smtClean="0">
                <a:cs typeface="+mn-cs"/>
              </a:rPr>
              <a:t>stále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viac</a:t>
            </a:r>
            <a:r>
              <a:rPr lang="en-US" sz="3000" dirty="0" smtClean="0">
                <a:cs typeface="+mn-cs"/>
              </a:rPr>
              <a:t>) </a:t>
            </a:r>
            <a:r>
              <a:rPr lang="en-US" sz="3000" dirty="0" err="1" smtClean="0">
                <a:cs typeface="+mn-cs"/>
              </a:rPr>
              <a:t>dôležitá</a:t>
            </a:r>
            <a:endParaRPr lang="en-US" sz="3000" dirty="0" smtClean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Kritika</a:t>
            </a:r>
            <a:endParaRPr lang="en-US" dirty="0" smtClean="0"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34900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800" b="1" dirty="0" err="1" smtClean="0">
                <a:cs typeface="+mn-cs"/>
              </a:rPr>
              <a:t>Makroinštitúcie</a:t>
            </a:r>
            <a:endParaRPr lang="en-US" sz="2800" b="1" dirty="0" smtClean="0">
              <a:cs typeface="+mn-cs"/>
            </a:endParaRPr>
          </a:p>
          <a:p>
            <a:pPr eaLnBrk="1" hangingPunct="1">
              <a:defRPr/>
            </a:pPr>
            <a:r>
              <a:rPr lang="en-US" sz="2800" dirty="0" err="1" smtClean="0">
                <a:cs typeface="+mn-cs"/>
              </a:rPr>
              <a:t>Volebný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systém</a:t>
            </a:r>
            <a:r>
              <a:rPr lang="en-US" sz="2800" dirty="0" smtClean="0">
                <a:cs typeface="+mn-cs"/>
              </a:rPr>
              <a:t>, </a:t>
            </a:r>
            <a:r>
              <a:rPr lang="en-US" sz="2800" dirty="0" err="1" smtClean="0">
                <a:cs typeface="+mn-cs"/>
              </a:rPr>
              <a:t>systém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vlády</a:t>
            </a:r>
            <a:r>
              <a:rPr lang="en-US" sz="2800" dirty="0" smtClean="0">
                <a:cs typeface="+mn-cs"/>
              </a:rPr>
              <a:t> a pod.</a:t>
            </a:r>
          </a:p>
          <a:p>
            <a:pPr eaLnBrk="1" hangingPunct="1">
              <a:defRPr/>
            </a:pPr>
            <a:r>
              <a:rPr lang="en-US" sz="2800" dirty="0" err="1" smtClean="0">
                <a:cs typeface="+mn-cs"/>
              </a:rPr>
              <a:t>Proporčné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volebné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systémy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skôr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proti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súdržnosti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strán</a:t>
            </a:r>
            <a:r>
              <a:rPr lang="en-US" sz="2800" dirty="0" smtClean="0">
                <a:cs typeface="+mn-cs"/>
              </a:rPr>
              <a:t>: </a:t>
            </a:r>
            <a:r>
              <a:rPr lang="en-US" sz="2800" dirty="0" err="1" smtClean="0">
                <a:cs typeface="+mn-cs"/>
              </a:rPr>
              <a:t>nespokojní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politici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dajú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prednosť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založeniu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novej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strany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pred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snahou</a:t>
            </a:r>
            <a:r>
              <a:rPr lang="en-US" sz="2800" dirty="0" smtClean="0">
                <a:cs typeface="+mn-cs"/>
              </a:rPr>
              <a:t> o </a:t>
            </a:r>
            <a:r>
              <a:rPr lang="en-US" sz="2800" dirty="0" err="1" smtClean="0">
                <a:cs typeface="+mn-cs"/>
              </a:rPr>
              <a:t>zmenu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existujúcej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strany</a:t>
            </a:r>
            <a:endParaRPr lang="en-US" sz="28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2800" dirty="0" err="1" smtClean="0">
                <a:cs typeface="+mn-cs"/>
              </a:rPr>
              <a:t>Semiprezidentské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systémy</a:t>
            </a:r>
            <a:r>
              <a:rPr lang="en-US" sz="2800" dirty="0" smtClean="0">
                <a:cs typeface="+mn-cs"/>
              </a:rPr>
              <a:t> s </a:t>
            </a:r>
            <a:r>
              <a:rPr lang="en-US" sz="2800" dirty="0" err="1" smtClean="0">
                <a:cs typeface="+mn-cs"/>
              </a:rPr>
              <a:t>aktívnym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prezidentom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skôr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proti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vzniku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súdržných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strán</a:t>
            </a:r>
            <a:r>
              <a:rPr lang="en-US" sz="2800" dirty="0" smtClean="0">
                <a:cs typeface="+mn-cs"/>
              </a:rPr>
              <a:t> (</a:t>
            </a:r>
            <a:r>
              <a:rPr lang="en-US" sz="2800" dirty="0" err="1" smtClean="0">
                <a:cs typeface="+mn-cs"/>
              </a:rPr>
              <a:t>prezident</a:t>
            </a:r>
            <a:r>
              <a:rPr lang="en-US" sz="2800" dirty="0" smtClean="0">
                <a:cs typeface="+mn-cs"/>
              </a:rPr>
              <a:t> Walesa a </a:t>
            </a:r>
            <a:r>
              <a:rPr lang="en-US" sz="2800" dirty="0" err="1" smtClean="0">
                <a:cs typeface="+mn-cs"/>
              </a:rPr>
              <a:t>pravica</a:t>
            </a:r>
            <a:r>
              <a:rPr lang="en-US" sz="2800" dirty="0" smtClean="0">
                <a:cs typeface="+mn-cs"/>
              </a:rPr>
              <a:t> v </a:t>
            </a:r>
            <a:r>
              <a:rPr lang="en-US" sz="2800" dirty="0" err="1" smtClean="0">
                <a:cs typeface="+mn-cs"/>
              </a:rPr>
              <a:t>Poľsku</a:t>
            </a:r>
            <a:r>
              <a:rPr lang="en-US" sz="2800" dirty="0" smtClean="0">
                <a:cs typeface="+mn-cs"/>
              </a:rPr>
              <a:t>)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Inštitucionálne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vysvetlenia</a:t>
            </a:r>
            <a:endParaRPr lang="en-US" dirty="0" smtClean="0"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Mikroinštitúcie</a:t>
            </a:r>
            <a:r>
              <a:rPr lang="en-US" sz="3000" dirty="0" smtClean="0">
                <a:cs typeface="+mn-cs"/>
              </a:rPr>
              <a:t>:</a:t>
            </a: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Pôvod</a:t>
            </a:r>
            <a:r>
              <a:rPr lang="en-US" sz="3000" dirty="0" smtClean="0">
                <a:cs typeface="+mn-cs"/>
              </a:rPr>
              <a:t> – </a:t>
            </a:r>
            <a:r>
              <a:rPr lang="en-US" sz="3000" dirty="0" err="1" smtClean="0">
                <a:cs typeface="+mn-cs"/>
              </a:rPr>
              <a:t>spôsob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vzniku</a:t>
            </a:r>
            <a:r>
              <a:rPr lang="en-US" sz="3000" dirty="0" smtClean="0">
                <a:cs typeface="+mn-cs"/>
              </a:rPr>
              <a:t> – </a:t>
            </a:r>
            <a:r>
              <a:rPr lang="en-US" sz="3000" dirty="0" err="1" smtClean="0">
                <a:cs typeface="+mn-cs"/>
              </a:rPr>
              <a:t>straníckych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organizácií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A.Panebianco</a:t>
            </a:r>
            <a:r>
              <a:rPr lang="en-US" sz="3000" dirty="0" smtClean="0">
                <a:cs typeface="+mn-cs"/>
              </a:rPr>
              <a:t>: </a:t>
            </a:r>
            <a:r>
              <a:rPr lang="en-US" sz="3000" dirty="0" err="1" smtClean="0">
                <a:cs typeface="+mn-cs"/>
              </a:rPr>
              <a:t>súdržné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strany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vznikajú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teritoriálnou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penetráciou</a:t>
            </a:r>
            <a:r>
              <a:rPr lang="en-US" sz="3000" dirty="0" smtClean="0">
                <a:cs typeface="+mn-cs"/>
              </a:rPr>
              <a:t> (ODS, </a:t>
            </a:r>
            <a:r>
              <a:rPr lang="en-US" sz="3000" dirty="0" err="1" smtClean="0">
                <a:cs typeface="+mn-cs"/>
              </a:rPr>
              <a:t>Fidesz</a:t>
            </a:r>
            <a:r>
              <a:rPr lang="en-US" sz="3000" dirty="0" smtClean="0">
                <a:cs typeface="+mn-cs"/>
              </a:rPr>
              <a:t>), </a:t>
            </a:r>
            <a:r>
              <a:rPr lang="en-US" sz="3000" dirty="0" err="1" smtClean="0">
                <a:cs typeface="+mn-cs"/>
              </a:rPr>
              <a:t>nie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teritoriálnou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difúziou</a:t>
            </a:r>
            <a:r>
              <a:rPr lang="en-US" sz="3000" dirty="0" smtClean="0">
                <a:cs typeface="+mn-cs"/>
              </a:rPr>
              <a:t> (SDK, AWS)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Inštitucionálne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vysvetlenia</a:t>
            </a:r>
            <a:endParaRPr lang="en-US" dirty="0" smtClean="0"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000" b="1" dirty="0" err="1" smtClean="0">
                <a:cs typeface="+mn-cs"/>
              </a:rPr>
              <a:t>Ideologická</a:t>
            </a:r>
            <a:r>
              <a:rPr lang="en-US" sz="3000" b="1" dirty="0" smtClean="0">
                <a:cs typeface="+mn-cs"/>
              </a:rPr>
              <a:t> </a:t>
            </a:r>
            <a:r>
              <a:rPr lang="en-US" sz="3000" b="1" dirty="0" err="1" smtClean="0">
                <a:cs typeface="+mn-cs"/>
              </a:rPr>
              <a:t>súdržnosť</a:t>
            </a:r>
            <a:r>
              <a:rPr lang="en-US" sz="3000" b="1" dirty="0" smtClean="0">
                <a:cs typeface="+mn-cs"/>
              </a:rPr>
              <a:t> </a:t>
            </a:r>
            <a:r>
              <a:rPr lang="en-US" sz="3000" b="1" dirty="0" err="1" smtClean="0">
                <a:cs typeface="+mn-cs"/>
              </a:rPr>
              <a:t>elít</a:t>
            </a:r>
            <a:r>
              <a:rPr lang="en-US" sz="3000" dirty="0" smtClean="0">
                <a:cs typeface="+mn-cs"/>
              </a:rPr>
              <a:t>: </a:t>
            </a:r>
            <a:r>
              <a:rPr lang="en-US" sz="3000" dirty="0" err="1" smtClean="0">
                <a:cs typeface="+mn-cs"/>
              </a:rPr>
              <a:t>schopnosť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vytvoriť</a:t>
            </a:r>
            <a:r>
              <a:rPr lang="en-US" sz="3000" dirty="0" smtClean="0">
                <a:cs typeface="+mn-cs"/>
              </a:rPr>
              <a:t> “</a:t>
            </a:r>
            <a:r>
              <a:rPr lang="en-US" sz="3000" dirty="0" err="1" smtClean="0">
                <a:cs typeface="+mn-cs"/>
              </a:rPr>
              <a:t>občianske</a:t>
            </a:r>
            <a:r>
              <a:rPr lang="en-US" sz="3000" dirty="0" smtClean="0">
                <a:cs typeface="+mn-cs"/>
              </a:rPr>
              <a:t>” </a:t>
            </a:r>
            <a:r>
              <a:rPr lang="en-US" sz="3000" dirty="0" err="1" smtClean="0">
                <a:cs typeface="+mn-cs"/>
              </a:rPr>
              <a:t>ideológie</a:t>
            </a:r>
            <a:r>
              <a:rPr lang="en-US" sz="3000" dirty="0" smtClean="0">
                <a:cs typeface="+mn-cs"/>
              </a:rPr>
              <a:t>, </a:t>
            </a:r>
            <a:r>
              <a:rPr lang="en-US" sz="3000" dirty="0" err="1" smtClean="0">
                <a:cs typeface="+mn-cs"/>
              </a:rPr>
              <a:t>ktoré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spoja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predkomunistické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témy</a:t>
            </a:r>
            <a:r>
              <a:rPr lang="en-US" sz="3000" dirty="0" smtClean="0">
                <a:cs typeface="+mn-cs"/>
              </a:rPr>
              <a:t> (</a:t>
            </a:r>
            <a:r>
              <a:rPr lang="en-US" sz="3000" dirty="0" err="1" smtClean="0">
                <a:cs typeface="+mn-cs"/>
              </a:rPr>
              <a:t>diskurz</a:t>
            </a:r>
            <a:r>
              <a:rPr lang="en-US" sz="3000" dirty="0" smtClean="0">
                <a:cs typeface="+mn-cs"/>
              </a:rPr>
              <a:t>) s </a:t>
            </a:r>
            <a:r>
              <a:rPr lang="en-US" sz="3000" dirty="0" err="1" smtClean="0">
                <a:cs typeface="+mn-cs"/>
              </a:rPr>
              <a:t>témami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postkomunistickej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transformácie</a:t>
            </a:r>
            <a:r>
              <a:rPr lang="en-US" sz="3000" dirty="0" smtClean="0">
                <a:cs typeface="+mn-cs"/>
              </a:rPr>
              <a:t> (</a:t>
            </a:r>
            <a:r>
              <a:rPr lang="en-US" sz="3000" dirty="0" err="1" smtClean="0">
                <a:cs typeface="+mn-cs"/>
              </a:rPr>
              <a:t>Fidesz</a:t>
            </a:r>
            <a:r>
              <a:rPr lang="en-US" sz="3000" dirty="0" smtClean="0"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Kritické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zlomové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momenty</a:t>
            </a:r>
            <a:r>
              <a:rPr lang="en-US" sz="3000" dirty="0" smtClean="0">
                <a:cs typeface="+mn-cs"/>
              </a:rPr>
              <a:t> (critical juncture): </a:t>
            </a:r>
            <a:r>
              <a:rPr lang="en-US" sz="3000" dirty="0" err="1" smtClean="0">
                <a:cs typeface="+mn-cs"/>
              </a:rPr>
              <a:t>rozhodnutia</a:t>
            </a:r>
            <a:r>
              <a:rPr lang="en-US" sz="3000" dirty="0" smtClean="0">
                <a:cs typeface="+mn-cs"/>
              </a:rPr>
              <a:t> a </a:t>
            </a:r>
            <a:r>
              <a:rPr lang="en-US" sz="3000" dirty="0" err="1" smtClean="0">
                <a:cs typeface="+mn-cs"/>
              </a:rPr>
              <a:t>aktivity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aktérov</a:t>
            </a:r>
            <a:r>
              <a:rPr lang="en-US" sz="3000" dirty="0" smtClean="0">
                <a:cs typeface="+mn-cs"/>
              </a:rPr>
              <a:t> v </a:t>
            </a:r>
            <a:r>
              <a:rPr lang="en-US" sz="3000" dirty="0" err="1" smtClean="0">
                <a:cs typeface="+mn-cs"/>
              </a:rPr>
              <a:t>kľúčových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momentoch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neistoty</a:t>
            </a:r>
            <a:r>
              <a:rPr lang="en-US" sz="3000" dirty="0" smtClean="0">
                <a:cs typeface="+mn-cs"/>
              </a:rPr>
              <a:t> (KDH)</a:t>
            </a:r>
          </a:p>
          <a:p>
            <a:pPr eaLnBrk="1" hangingPunct="1">
              <a:defRPr/>
            </a:pPr>
            <a:endParaRPr lang="en-US" sz="3000" dirty="0" smtClean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Ďalšie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vysvetlenia</a:t>
            </a:r>
            <a:endParaRPr lang="en-US" dirty="0" smtClean="0"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Hardcover.thmx</Template>
  <TotalTime>5120</TotalTime>
  <Words>1359</Words>
  <Application>Microsoft Macintosh PowerPoint</Application>
  <PresentationFormat>On-screen Show (4:3)</PresentationFormat>
  <Paragraphs>101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Book Antiqua</vt:lpstr>
      <vt:lpstr>ＭＳ Ｐゴシック</vt:lpstr>
      <vt:lpstr>Wingdings</vt:lpstr>
      <vt:lpstr>Arial</vt:lpstr>
      <vt:lpstr>Hardcover</vt:lpstr>
      <vt:lpstr>Politické strany a štát  v SVE</vt:lpstr>
      <vt:lpstr>Mobilizačné stratégie strán po roku 1989</vt:lpstr>
      <vt:lpstr>Historicko-štruktúrne vysvetlenia</vt:lpstr>
      <vt:lpstr>Historicko-štruktúrne vysvetlenia</vt:lpstr>
      <vt:lpstr>Strategicko-interakčné vysvetlenia</vt:lpstr>
      <vt:lpstr>Kritika</vt:lpstr>
      <vt:lpstr>Inštitucionálne vysvetlenia</vt:lpstr>
      <vt:lpstr>Inštitucionálne vysvetlenia</vt:lpstr>
      <vt:lpstr>Ďalšie vysvetlenia</vt:lpstr>
      <vt:lpstr>Štát ako základ zdrojov  a legitimity strán ? </vt:lpstr>
      <vt:lpstr>Dimenzie vzťahu strán a štátu</vt:lpstr>
      <vt:lpstr>Verejné financovanie strán</vt:lpstr>
      <vt:lpstr>Štátna regulácia politických strán I</vt:lpstr>
      <vt:lpstr>Štátna regulácia politických strán II</vt:lpstr>
      <vt:lpstr>Štátna regulácia politických strán III</vt:lpstr>
      <vt:lpstr>Štátna regulácia politických strán IV</vt:lpstr>
      <vt:lpstr>Využívanie štátu na stranícke účely</vt:lpstr>
      <vt:lpstr>Využívanie štátu na stranícke účely II</vt:lpstr>
      <vt:lpstr>Využívanie štátu na stranícke účely III</vt:lpstr>
      <vt:lpstr>Politizácia štátu</vt:lpstr>
      <vt:lpstr>Financovanie strán a jeho kontrola</vt:lpstr>
      <vt:lpstr>Financovanie strán a jeho kontrola</vt:lpstr>
      <vt:lpstr>Nárast počtu štátnych úradníkov</vt:lpstr>
      <vt:lpstr>Nárast počtu štátnych úradníkov</vt:lpstr>
      <vt:lpstr>Nárast počtu štátnych úradníkov</vt:lpstr>
      <vt:lpstr>Politizácia štátu v Maďarsku do 2010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Rybar</cp:lastModifiedBy>
  <cp:revision>88</cp:revision>
  <dcterms:created xsi:type="dcterms:W3CDTF">2005-06-20T08:50:09Z</dcterms:created>
  <dcterms:modified xsi:type="dcterms:W3CDTF">2017-03-28T11:25:47Z</dcterms:modified>
</cp:coreProperties>
</file>