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48"/>
  </p:notesMasterIdLst>
  <p:handoutMasterIdLst>
    <p:handoutMasterId r:id="rId49"/>
  </p:handoutMasterIdLst>
  <p:sldIdLst>
    <p:sldId id="256" r:id="rId2"/>
    <p:sldId id="285" r:id="rId3"/>
    <p:sldId id="323" r:id="rId4"/>
    <p:sldId id="324" r:id="rId5"/>
    <p:sldId id="286" r:id="rId6"/>
    <p:sldId id="287" r:id="rId7"/>
    <p:sldId id="319" r:id="rId8"/>
    <p:sldId id="288" r:id="rId9"/>
    <p:sldId id="296" r:id="rId10"/>
    <p:sldId id="297" r:id="rId11"/>
    <p:sldId id="325" r:id="rId12"/>
    <p:sldId id="310" r:id="rId13"/>
    <p:sldId id="298" r:id="rId14"/>
    <p:sldId id="316" r:id="rId15"/>
    <p:sldId id="317" r:id="rId16"/>
    <p:sldId id="299" r:id="rId17"/>
    <p:sldId id="311" r:id="rId18"/>
    <p:sldId id="300" r:id="rId19"/>
    <p:sldId id="301" r:id="rId20"/>
    <p:sldId id="302" r:id="rId21"/>
    <p:sldId id="320" r:id="rId22"/>
    <p:sldId id="322" r:id="rId23"/>
    <p:sldId id="303" r:id="rId24"/>
    <p:sldId id="312" r:id="rId25"/>
    <p:sldId id="268" r:id="rId26"/>
    <p:sldId id="282" r:id="rId27"/>
    <p:sldId id="262" r:id="rId28"/>
    <p:sldId id="259" r:id="rId29"/>
    <p:sldId id="318" r:id="rId30"/>
    <p:sldId id="260" r:id="rId31"/>
    <p:sldId id="265" r:id="rId32"/>
    <p:sldId id="269" r:id="rId33"/>
    <p:sldId id="280" r:id="rId34"/>
    <p:sldId id="266" r:id="rId35"/>
    <p:sldId id="281" r:id="rId36"/>
    <p:sldId id="313" r:id="rId37"/>
    <p:sldId id="321" r:id="rId38"/>
    <p:sldId id="270" r:id="rId39"/>
    <p:sldId id="274" r:id="rId40"/>
    <p:sldId id="275" r:id="rId41"/>
    <p:sldId id="272" r:id="rId42"/>
    <p:sldId id="261" r:id="rId43"/>
    <p:sldId id="263" r:id="rId44"/>
    <p:sldId id="264" r:id="rId45"/>
    <p:sldId id="283" r:id="rId46"/>
    <p:sldId id="267" r:id="rId47"/>
  </p:sldIdLst>
  <p:sldSz cx="9144000" cy="6858000" type="screen4x3"/>
  <p:notesSz cx="6867525" cy="999172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7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89109" autoAdjust="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548" y="-96"/>
      </p:cViewPr>
      <p:guideLst>
        <p:guide orient="horz" pos="3147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9375" y="0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90075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9375" y="9490075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B82A31E1-8466-4C35-9937-F521934F67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9879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9375" y="0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25" y="749300"/>
            <a:ext cx="4994275" cy="3746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746625"/>
            <a:ext cx="54927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90075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9375" y="9490075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1122E193-CFE4-4B2E-9C9F-9ED63A8D72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215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03734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1C78AC7-85E7-4578-B642-828CCCF7B30D}" type="slidenum">
              <a:rPr lang="cs-CZ" altLang="cs-CZ" sz="1300" smtClean="0"/>
              <a:pPr>
                <a:spcBef>
                  <a:spcPct val="0"/>
                </a:spcBef>
              </a:pPr>
              <a:t>14</a:t>
            </a:fld>
            <a:endParaRPr lang="cs-CZ" altLang="cs-CZ" sz="13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/>
              <a:t>Příklad inteligenčního testu – hrubé skóry se přepočítávají na jiné skóry usnadňující interpretaci, ale také na hrubší kategorie. To vše z jednoho výkonu.</a:t>
            </a:r>
          </a:p>
        </p:txBody>
      </p:sp>
    </p:spTree>
    <p:extLst>
      <p:ext uri="{BB962C8B-B14F-4D97-AF65-F5344CB8AC3E}">
        <p14:creationId xmlns:p14="http://schemas.microsoft.com/office/powerpoint/2010/main" val="2305195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D760B71B-CA78-452C-93A4-781ACA4B8B67}" type="slidenum">
              <a:rPr lang="cs-CZ" altLang="cs-CZ" sz="1300" smtClean="0"/>
              <a:pPr>
                <a:spcBef>
                  <a:spcPct val="0"/>
                </a:spcBef>
              </a:pPr>
              <a:t>15</a:t>
            </a:fld>
            <a:endParaRPr lang="cs-CZ" altLang="cs-CZ" sz="13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/>
              <a:t>Příklad inteligenčního testu – hrubé skóry se přepočítávají na jiné skóry usnadňující interpretaci, ale také na hrubší kategorie. To vše z jednoho výkonu.</a:t>
            </a:r>
          </a:p>
        </p:txBody>
      </p:sp>
    </p:spTree>
    <p:extLst>
      <p:ext uri="{BB962C8B-B14F-4D97-AF65-F5344CB8AC3E}">
        <p14:creationId xmlns:p14="http://schemas.microsoft.com/office/powerpoint/2010/main" val="242162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E7D90A5-3376-47BD-812C-0B4E465FE675}" type="slidenum">
              <a:rPr lang="cs-CZ" altLang="cs-CZ" sz="1300" smtClean="0"/>
              <a:pPr>
                <a:spcBef>
                  <a:spcPct val="0"/>
                </a:spcBef>
              </a:pPr>
              <a:t>16</a:t>
            </a:fld>
            <a:endParaRPr lang="cs-CZ" altLang="cs-CZ" sz="13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/>
              <a:t>Procedura někdy jednoduchá jindy složitá</a:t>
            </a:r>
          </a:p>
          <a:p>
            <a:pPr eaLnBrk="1" hangingPunct="1"/>
            <a:r>
              <a:rPr lang="cs-CZ" altLang="cs-CZ"/>
              <a:t>Zde je propojení statistiky s metodologií.</a:t>
            </a:r>
          </a:p>
        </p:txBody>
      </p:sp>
    </p:spTree>
    <p:extLst>
      <p:ext uri="{BB962C8B-B14F-4D97-AF65-F5344CB8AC3E}">
        <p14:creationId xmlns:p14="http://schemas.microsoft.com/office/powerpoint/2010/main" val="566325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/>
              <a:t>Co vidíte? Čísla.</a:t>
            </a:r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fld id="{1E133400-63E1-41BB-A978-4D51CA74B38A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34389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FEE7E118-7479-430B-9DD8-74AC8CAC0A7B}" type="slidenum">
              <a:rPr lang="cs-CZ" altLang="cs-CZ" sz="1300" smtClean="0"/>
              <a:pPr>
                <a:spcBef>
                  <a:spcPct val="0"/>
                </a:spcBef>
              </a:pPr>
              <a:t>18</a:t>
            </a:fld>
            <a:endParaRPr lang="cs-CZ" altLang="cs-CZ" sz="13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/>
              <a:t>Procedura někdy jednoduchá jindy složitá</a:t>
            </a:r>
          </a:p>
        </p:txBody>
      </p:sp>
    </p:spTree>
    <p:extLst>
      <p:ext uri="{BB962C8B-B14F-4D97-AF65-F5344CB8AC3E}">
        <p14:creationId xmlns:p14="http://schemas.microsoft.com/office/powerpoint/2010/main" val="2368219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5B67960-1A01-4ABD-B3EF-FD26EDB637DB}" type="slidenum">
              <a:rPr lang="cs-CZ" altLang="cs-CZ" sz="1300" smtClean="0"/>
              <a:pPr>
                <a:spcBef>
                  <a:spcPct val="0"/>
                </a:spcBef>
              </a:pPr>
              <a:t>19</a:t>
            </a:fld>
            <a:endParaRPr lang="cs-CZ" altLang="cs-CZ" sz="13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08385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CB30CBF-9A18-4D42-9722-807E274FCE6A}" type="slidenum">
              <a:rPr lang="cs-CZ" altLang="cs-CZ" sz="1300" smtClean="0"/>
              <a:pPr>
                <a:spcBef>
                  <a:spcPct val="0"/>
                </a:spcBef>
              </a:pPr>
              <a:t>20</a:t>
            </a:fld>
            <a:endParaRPr lang="cs-CZ" altLang="cs-CZ" sz="13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56965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/>
              <a:t>Kolik je v Brně intelektově nadaných lidí? 2% z 3000000.</a:t>
            </a:r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6BF6664A-275F-4C4D-8FCA-8CAA4BAA665D}" type="slidenum">
              <a:rPr lang="cs-CZ" altLang="cs-CZ" sz="1300" smtClean="0"/>
              <a:pPr>
                <a:spcBef>
                  <a:spcPct val="0"/>
                </a:spcBef>
              </a:pPr>
              <a:t>25</a:t>
            </a:fld>
            <a:endParaRPr lang="cs-CZ" altLang="cs-CZ" sz="1300"/>
          </a:p>
        </p:txBody>
      </p:sp>
    </p:spTree>
    <p:extLst>
      <p:ext uri="{BB962C8B-B14F-4D97-AF65-F5344CB8AC3E}">
        <p14:creationId xmlns:p14="http://schemas.microsoft.com/office/powerpoint/2010/main" val="6032482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/>
              <a:t>Na naši paměť bychom moc spoléhat neměli.</a:t>
            </a:r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EBD19ED-8B3D-42B5-ABE8-897F30C8D287}" type="slidenum">
              <a:rPr lang="cs-CZ" altLang="cs-CZ" sz="1300" smtClean="0"/>
              <a:pPr>
                <a:spcBef>
                  <a:spcPct val="0"/>
                </a:spcBef>
              </a:pPr>
              <a:t>26</a:t>
            </a:fld>
            <a:endParaRPr lang="cs-CZ" altLang="cs-CZ" sz="1300"/>
          </a:p>
        </p:txBody>
      </p:sp>
    </p:spTree>
    <p:extLst>
      <p:ext uri="{BB962C8B-B14F-4D97-AF65-F5344CB8AC3E}">
        <p14:creationId xmlns:p14="http://schemas.microsoft.com/office/powerpoint/2010/main" val="31473218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/>
              <a:t>U nominálních dat nemají kumulativní četnosti pochopitelně smysl. </a:t>
            </a:r>
          </a:p>
        </p:txBody>
      </p:sp>
      <p:sp>
        <p:nvSpPr>
          <p:cNvPr id="4608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769A4ADF-5D40-4273-AB0F-2297FAAD0A7B}" type="slidenum">
              <a:rPr lang="cs-CZ" altLang="cs-CZ" sz="1300" smtClean="0"/>
              <a:pPr>
                <a:spcBef>
                  <a:spcPct val="0"/>
                </a:spcBef>
              </a:pPr>
              <a:t>27</a:t>
            </a:fld>
            <a:endParaRPr lang="cs-CZ" altLang="cs-CZ" sz="1300"/>
          </a:p>
        </p:txBody>
      </p:sp>
    </p:spTree>
    <p:extLst>
      <p:ext uri="{BB962C8B-B14F-4D97-AF65-F5344CB8AC3E}">
        <p14:creationId xmlns:p14="http://schemas.microsoft.com/office/powerpoint/2010/main" val="3735218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657E3F63-CBE7-4FE3-802E-101CD5E4FBBA}" type="slidenum">
              <a:rPr lang="cs-CZ" altLang="cs-CZ" sz="1300" smtClean="0"/>
              <a:pPr>
                <a:spcBef>
                  <a:spcPct val="0"/>
                </a:spcBef>
              </a:pPr>
              <a:t>2</a:t>
            </a:fld>
            <a:endParaRPr lang="cs-CZ" altLang="cs-CZ" sz="13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57190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6EBF7098-FE7C-4EDA-A947-B1100F3DAD94}" type="slidenum">
              <a:rPr lang="cs-CZ" altLang="cs-CZ" sz="1300" smtClean="0"/>
              <a:pPr>
                <a:spcBef>
                  <a:spcPct val="0"/>
                </a:spcBef>
              </a:pPr>
              <a:t>28</a:t>
            </a:fld>
            <a:endParaRPr lang="cs-CZ" altLang="cs-CZ" sz="1300"/>
          </a:p>
        </p:txBody>
      </p:sp>
    </p:spTree>
    <p:extLst>
      <p:ext uri="{BB962C8B-B14F-4D97-AF65-F5344CB8AC3E}">
        <p14:creationId xmlns:p14="http://schemas.microsoft.com/office/powerpoint/2010/main" val="8322115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/>
              <a:t>Procedura někdy jednoduchá jindy složitá</a:t>
            </a:r>
          </a:p>
        </p:txBody>
      </p:sp>
    </p:spTree>
    <p:extLst>
      <p:ext uri="{BB962C8B-B14F-4D97-AF65-F5344CB8AC3E}">
        <p14:creationId xmlns:p14="http://schemas.microsoft.com/office/powerpoint/2010/main" val="658764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08C85C6-22B5-4A4D-9136-0CC5C0FDACC7}" type="slidenum">
              <a:rPr lang="cs-CZ" altLang="cs-CZ" sz="1300" smtClean="0"/>
              <a:pPr>
                <a:spcBef>
                  <a:spcPct val="0"/>
                </a:spcBef>
              </a:pPr>
              <a:t>31</a:t>
            </a:fld>
            <a:endParaRPr lang="cs-CZ" altLang="cs-CZ" sz="1300"/>
          </a:p>
        </p:txBody>
      </p:sp>
    </p:spTree>
    <p:extLst>
      <p:ext uri="{BB962C8B-B14F-4D97-AF65-F5344CB8AC3E}">
        <p14:creationId xmlns:p14="http://schemas.microsoft.com/office/powerpoint/2010/main" val="31508103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7B71F709-0C50-49CC-A47A-AAE6ABD6761F}" type="slidenum">
              <a:rPr lang="cs-CZ" altLang="cs-CZ" sz="1300" smtClean="0"/>
              <a:pPr>
                <a:spcBef>
                  <a:spcPct val="0"/>
                </a:spcBef>
              </a:pPr>
              <a:t>32</a:t>
            </a:fld>
            <a:endParaRPr lang="cs-CZ" altLang="cs-CZ" sz="1300"/>
          </a:p>
        </p:txBody>
      </p:sp>
    </p:spTree>
    <p:extLst>
      <p:ext uri="{BB962C8B-B14F-4D97-AF65-F5344CB8AC3E}">
        <p14:creationId xmlns:p14="http://schemas.microsoft.com/office/powerpoint/2010/main" val="34095239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573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3C409D2-1D4A-405B-9545-0233FC5AF471}" type="slidenum">
              <a:rPr lang="cs-CZ" altLang="cs-CZ" sz="1300" smtClean="0"/>
              <a:pPr>
                <a:spcBef>
                  <a:spcPct val="0"/>
                </a:spcBef>
              </a:pPr>
              <a:t>34</a:t>
            </a:fld>
            <a:endParaRPr lang="cs-CZ" altLang="cs-CZ" sz="1300"/>
          </a:p>
        </p:txBody>
      </p:sp>
    </p:spTree>
    <p:extLst>
      <p:ext uri="{BB962C8B-B14F-4D97-AF65-F5344CB8AC3E}">
        <p14:creationId xmlns:p14="http://schemas.microsoft.com/office/powerpoint/2010/main" val="27151579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7885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5F7F793B-CD2B-4FA1-A14F-E0D8AD08145E}" type="slidenum">
              <a:rPr lang="cs-CZ" altLang="cs-CZ" sz="1300" smtClean="0"/>
              <a:pPr>
                <a:spcBef>
                  <a:spcPct val="0"/>
                </a:spcBef>
              </a:pPr>
              <a:t>37</a:t>
            </a:fld>
            <a:endParaRPr lang="cs-CZ" altLang="cs-CZ" sz="1300"/>
          </a:p>
        </p:txBody>
      </p:sp>
    </p:spTree>
    <p:extLst>
      <p:ext uri="{BB962C8B-B14F-4D97-AF65-F5344CB8AC3E}">
        <p14:creationId xmlns:p14="http://schemas.microsoft.com/office/powerpoint/2010/main" val="12859555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614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699AED1A-54CD-4069-8E4D-02E27B65BE55}" type="slidenum">
              <a:rPr lang="cs-CZ" altLang="cs-CZ" sz="1300" smtClean="0"/>
              <a:pPr>
                <a:spcBef>
                  <a:spcPct val="0"/>
                </a:spcBef>
              </a:pPr>
              <a:t>38</a:t>
            </a:fld>
            <a:endParaRPr lang="cs-CZ" altLang="cs-CZ" sz="1300"/>
          </a:p>
        </p:txBody>
      </p:sp>
    </p:spTree>
    <p:extLst>
      <p:ext uri="{BB962C8B-B14F-4D97-AF65-F5344CB8AC3E}">
        <p14:creationId xmlns:p14="http://schemas.microsoft.com/office/powerpoint/2010/main" val="21650852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6E63BDB-24F7-4F98-AEA1-62BAE1CBB789}" type="slidenum">
              <a:rPr lang="cs-CZ" altLang="cs-CZ" sz="1300" smtClean="0"/>
              <a:pPr>
                <a:spcBef>
                  <a:spcPct val="0"/>
                </a:spcBef>
              </a:pPr>
              <a:t>39</a:t>
            </a:fld>
            <a:endParaRPr lang="cs-CZ" altLang="cs-CZ" sz="1300"/>
          </a:p>
        </p:txBody>
      </p:sp>
    </p:spTree>
    <p:extLst>
      <p:ext uri="{BB962C8B-B14F-4D97-AF65-F5344CB8AC3E}">
        <p14:creationId xmlns:p14="http://schemas.microsoft.com/office/powerpoint/2010/main" val="34252881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6554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0F3E637-E86F-4FE6-B504-81D078569419}" type="slidenum">
              <a:rPr lang="cs-CZ" altLang="cs-CZ" sz="1300" smtClean="0"/>
              <a:pPr>
                <a:spcBef>
                  <a:spcPct val="0"/>
                </a:spcBef>
              </a:pPr>
              <a:t>40</a:t>
            </a:fld>
            <a:endParaRPr lang="cs-CZ" altLang="cs-CZ" sz="1300"/>
          </a:p>
        </p:txBody>
      </p:sp>
    </p:spTree>
    <p:extLst>
      <p:ext uri="{BB962C8B-B14F-4D97-AF65-F5344CB8AC3E}">
        <p14:creationId xmlns:p14="http://schemas.microsoft.com/office/powerpoint/2010/main" val="1230764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6758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D9B0BB0A-96AE-428E-9243-CAA138D74084}" type="slidenum">
              <a:rPr lang="cs-CZ" altLang="cs-CZ" sz="1300" smtClean="0"/>
              <a:pPr>
                <a:spcBef>
                  <a:spcPct val="0"/>
                </a:spcBef>
              </a:pPr>
              <a:t>41</a:t>
            </a:fld>
            <a:endParaRPr lang="cs-CZ" altLang="cs-CZ" sz="1300"/>
          </a:p>
        </p:txBody>
      </p:sp>
    </p:spTree>
    <p:extLst>
      <p:ext uri="{BB962C8B-B14F-4D97-AF65-F5344CB8AC3E}">
        <p14:creationId xmlns:p14="http://schemas.microsoft.com/office/powerpoint/2010/main" val="3520747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6D534A43-9C90-42B5-84C6-B9BC94010423}" type="slidenum">
              <a:rPr lang="cs-CZ" altLang="cs-CZ" sz="1300" smtClean="0"/>
              <a:pPr>
                <a:spcBef>
                  <a:spcPct val="0"/>
                </a:spcBef>
              </a:pPr>
              <a:t>5</a:t>
            </a:fld>
            <a:endParaRPr lang="cs-CZ" altLang="cs-CZ" sz="13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30648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44566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/>
              <a:t>Procedura někdy jednoduchá jindy složitá</a:t>
            </a:r>
          </a:p>
        </p:txBody>
      </p:sp>
    </p:spTree>
    <p:extLst>
      <p:ext uri="{BB962C8B-B14F-4D97-AF65-F5344CB8AC3E}">
        <p14:creationId xmlns:p14="http://schemas.microsoft.com/office/powerpoint/2010/main" val="9613252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557897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829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C06F574F-FF6B-40EB-AFF4-C355B917D5CD}" type="slidenum">
              <a:rPr lang="cs-CZ" altLang="cs-CZ" sz="1300" smtClean="0"/>
              <a:pPr>
                <a:spcBef>
                  <a:spcPct val="0"/>
                </a:spcBef>
              </a:pPr>
              <a:t>46</a:t>
            </a:fld>
            <a:endParaRPr lang="cs-CZ" altLang="cs-CZ" sz="1300"/>
          </a:p>
        </p:txBody>
      </p:sp>
    </p:spTree>
    <p:extLst>
      <p:ext uri="{BB962C8B-B14F-4D97-AF65-F5344CB8AC3E}">
        <p14:creationId xmlns:p14="http://schemas.microsoft.com/office/powerpoint/2010/main" val="986648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884D7245-5F51-45B2-A1C1-4B6A27F76777}" type="slidenum">
              <a:rPr lang="cs-CZ" altLang="cs-CZ" sz="1300" smtClean="0"/>
              <a:pPr>
                <a:spcBef>
                  <a:spcPct val="0"/>
                </a:spcBef>
              </a:pPr>
              <a:t>6</a:t>
            </a:fld>
            <a:endParaRPr lang="cs-CZ" altLang="cs-CZ" sz="13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6979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711FEA1A-5606-4A18-989A-6F34CF6F951A}" type="slidenum">
              <a:rPr lang="cs-CZ" altLang="cs-CZ" sz="1300" smtClean="0"/>
              <a:pPr>
                <a:spcBef>
                  <a:spcPct val="0"/>
                </a:spcBef>
              </a:pPr>
              <a:t>8</a:t>
            </a:fld>
            <a:endParaRPr lang="cs-CZ" altLang="cs-CZ" sz="13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/>
              <a:t>Statistika je aplikovanou matematikou a logikou a jako taková je do značné míry nezávislá na filozofii poznávání.</a:t>
            </a:r>
          </a:p>
          <a:p>
            <a:pPr eaLnBrk="1" hangingPunct="1"/>
            <a:r>
              <a:rPr lang="cs-CZ" altLang="cs-CZ"/>
              <a:t>Statistika je nástroj k popisu dat o jevech.</a:t>
            </a:r>
          </a:p>
          <a:p>
            <a:pPr eaLnBrk="1" hangingPunct="1"/>
            <a:r>
              <a:rPr lang="cs-CZ" altLang="cs-CZ"/>
              <a:t>Tento nástroj může použít kdokoli, badatelé zastávající různé epistemologie, různé psychologické směry i různé metodologie.</a:t>
            </a:r>
          </a:p>
          <a:p>
            <a:pPr eaLnBrk="1" hangingPunct="1"/>
            <a:r>
              <a:rPr lang="cs-CZ" altLang="cs-CZ"/>
              <a:t>Tento nástroj lze použít dobře i špatně. To je odpovědnost uživatele.</a:t>
            </a:r>
          </a:p>
        </p:txBody>
      </p:sp>
    </p:spTree>
    <p:extLst>
      <p:ext uri="{BB962C8B-B14F-4D97-AF65-F5344CB8AC3E}">
        <p14:creationId xmlns:p14="http://schemas.microsoft.com/office/powerpoint/2010/main" val="2435574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DD4CD9EA-F8A1-41DB-9FFF-C83DEA78ECCD}" type="slidenum">
              <a:rPr lang="cs-CZ" altLang="cs-CZ" sz="1300" smtClean="0"/>
              <a:pPr>
                <a:spcBef>
                  <a:spcPct val="0"/>
                </a:spcBef>
              </a:pPr>
              <a:t>9</a:t>
            </a:fld>
            <a:endParaRPr lang="cs-CZ" altLang="cs-CZ" sz="13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/>
              <a:t>Objektivní není totéž, co pravdivý.</a:t>
            </a:r>
          </a:p>
        </p:txBody>
      </p:sp>
    </p:spTree>
    <p:extLst>
      <p:ext uri="{BB962C8B-B14F-4D97-AF65-F5344CB8AC3E}">
        <p14:creationId xmlns:p14="http://schemas.microsoft.com/office/powerpoint/2010/main" val="1552050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E0B7314-813E-49D1-84F8-D1B48B20E96B}" type="slidenum">
              <a:rPr lang="cs-CZ" altLang="cs-CZ" sz="1300" smtClean="0"/>
              <a:pPr>
                <a:spcBef>
                  <a:spcPct val="0"/>
                </a:spcBef>
              </a:pPr>
              <a:t>10</a:t>
            </a:fld>
            <a:endParaRPr lang="cs-CZ" altLang="cs-CZ" sz="13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4882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/>
              <a:t>Co vidíte? Čísla.</a:t>
            </a:r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fld id="{DEFB8C78-07FE-4782-8843-B6B400D1E118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1820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A6C2D894-7C1B-4D9F-A304-199236340828}" type="slidenum">
              <a:rPr lang="cs-CZ" altLang="cs-CZ" sz="1300" smtClean="0"/>
              <a:pPr>
                <a:spcBef>
                  <a:spcPct val="0"/>
                </a:spcBef>
              </a:pPr>
              <a:t>13</a:t>
            </a:fld>
            <a:endParaRPr lang="cs-CZ" altLang="cs-CZ" sz="13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/>
              <a:t>Příklad inteligenčního testu – hrubé skóry se přepočítávají na jiné skóry usnadňující interpretaci, ale také na hrubší kategorie. To vše z jednoho výkonu.</a:t>
            </a:r>
          </a:p>
        </p:txBody>
      </p:sp>
    </p:spTree>
    <p:extLst>
      <p:ext uri="{BB962C8B-B14F-4D97-AF65-F5344CB8AC3E}">
        <p14:creationId xmlns:p14="http://schemas.microsoft.com/office/powerpoint/2010/main" val="80310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300788" y="6605588"/>
            <a:ext cx="2843212" cy="2524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(c) Stanislav Ježek, Jan Širůček</a:t>
            </a:r>
          </a:p>
        </p:txBody>
      </p:sp>
    </p:spTree>
    <p:extLst>
      <p:ext uri="{BB962C8B-B14F-4D97-AF65-F5344CB8AC3E}">
        <p14:creationId xmlns:p14="http://schemas.microsoft.com/office/powerpoint/2010/main" val="31672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(c) Stanislav Ježek, Jan Širůček</a:t>
            </a:r>
          </a:p>
        </p:txBody>
      </p:sp>
    </p:spTree>
    <p:extLst>
      <p:ext uri="{BB962C8B-B14F-4D97-AF65-F5344CB8AC3E}">
        <p14:creationId xmlns:p14="http://schemas.microsoft.com/office/powerpoint/2010/main" val="2266636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(c) Stanislav Ježek, Jan Širůček</a:t>
            </a:r>
          </a:p>
        </p:txBody>
      </p:sp>
    </p:spTree>
    <p:extLst>
      <p:ext uri="{BB962C8B-B14F-4D97-AF65-F5344CB8AC3E}">
        <p14:creationId xmlns:p14="http://schemas.microsoft.com/office/powerpoint/2010/main" val="2681934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(c) Stanislav Ježek, Jan Širůček</a:t>
            </a:r>
          </a:p>
        </p:txBody>
      </p:sp>
    </p:spTree>
    <p:extLst>
      <p:ext uri="{BB962C8B-B14F-4D97-AF65-F5344CB8AC3E}">
        <p14:creationId xmlns:p14="http://schemas.microsoft.com/office/powerpoint/2010/main" val="2312310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(c) Stanislav Ježek, Jan Širůček</a:t>
            </a:r>
          </a:p>
        </p:txBody>
      </p:sp>
    </p:spTree>
    <p:extLst>
      <p:ext uri="{BB962C8B-B14F-4D97-AF65-F5344CB8AC3E}">
        <p14:creationId xmlns:p14="http://schemas.microsoft.com/office/powerpoint/2010/main" val="4144946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(c) Stanislav Ježek, Jan Širůček</a:t>
            </a:r>
          </a:p>
        </p:txBody>
      </p:sp>
    </p:spTree>
    <p:extLst>
      <p:ext uri="{BB962C8B-B14F-4D97-AF65-F5344CB8AC3E}">
        <p14:creationId xmlns:p14="http://schemas.microsoft.com/office/powerpoint/2010/main" val="1317256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(c) Stanislav Ježek, Jan Širůček</a:t>
            </a:r>
          </a:p>
        </p:txBody>
      </p:sp>
    </p:spTree>
    <p:extLst>
      <p:ext uri="{BB962C8B-B14F-4D97-AF65-F5344CB8AC3E}">
        <p14:creationId xmlns:p14="http://schemas.microsoft.com/office/powerpoint/2010/main" val="1305496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(c) Stanislav Ježek, Jan Širůček</a:t>
            </a:r>
          </a:p>
        </p:txBody>
      </p:sp>
    </p:spTree>
    <p:extLst>
      <p:ext uri="{BB962C8B-B14F-4D97-AF65-F5344CB8AC3E}">
        <p14:creationId xmlns:p14="http://schemas.microsoft.com/office/powerpoint/2010/main" val="339990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(c) Stanislav Ježek, Jan Širůček</a:t>
            </a:r>
          </a:p>
        </p:txBody>
      </p:sp>
    </p:spTree>
    <p:extLst>
      <p:ext uri="{BB962C8B-B14F-4D97-AF65-F5344CB8AC3E}">
        <p14:creationId xmlns:p14="http://schemas.microsoft.com/office/powerpoint/2010/main" val="4090679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(c) Stanislav Ježek, Jan Širůček</a:t>
            </a:r>
          </a:p>
        </p:txBody>
      </p:sp>
    </p:spTree>
    <p:extLst>
      <p:ext uri="{BB962C8B-B14F-4D97-AF65-F5344CB8AC3E}">
        <p14:creationId xmlns:p14="http://schemas.microsoft.com/office/powerpoint/2010/main" val="276320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(c) Stanislav Ježek, Jan Širůček</a:t>
            </a:r>
          </a:p>
        </p:txBody>
      </p:sp>
    </p:spTree>
    <p:extLst>
      <p:ext uri="{BB962C8B-B14F-4D97-AF65-F5344CB8AC3E}">
        <p14:creationId xmlns:p14="http://schemas.microsoft.com/office/powerpoint/2010/main" val="2182148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(c) Stanislav Ježek, Jan Širůček</a:t>
            </a:r>
          </a:p>
        </p:txBody>
      </p:sp>
    </p:spTree>
    <p:extLst>
      <p:ext uri="{BB962C8B-B14F-4D97-AF65-F5344CB8AC3E}">
        <p14:creationId xmlns:p14="http://schemas.microsoft.com/office/powerpoint/2010/main" val="197190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(c) Stanislav Ježek, Jan Širůček</a:t>
            </a:r>
          </a:p>
        </p:txBody>
      </p:sp>
    </p:spTree>
    <p:extLst>
      <p:ext uri="{BB962C8B-B14F-4D97-AF65-F5344CB8AC3E}">
        <p14:creationId xmlns:p14="http://schemas.microsoft.com/office/powerpoint/2010/main" val="37202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(c) Stanislav Ježek, Jan Širůček</a:t>
            </a:r>
          </a:p>
        </p:txBody>
      </p:sp>
    </p:spTree>
    <p:extLst>
      <p:ext uri="{BB962C8B-B14F-4D97-AF65-F5344CB8AC3E}">
        <p14:creationId xmlns:p14="http://schemas.microsoft.com/office/powerpoint/2010/main" val="195757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AutoShape 7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661150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/>
            </a:lvl1pPr>
          </a:lstStyle>
          <a:p>
            <a:pPr>
              <a:defRPr/>
            </a:pPr>
            <a:r>
              <a:rPr lang="cs-CZ"/>
              <a:t>(c) Stanislav Ježek, Jan Širůček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.com/talks/hans_rosling_shows_the_best_stats_you_ve_ever_seen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mazon.com/o/ASIN/0470944889?tag=adapas02-2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Standard_deviation_diagram.png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spcBef>
                <a:spcPct val="40000"/>
              </a:spcBef>
              <a:spcAft>
                <a:spcPct val="40000"/>
              </a:spcAft>
            </a:pPr>
            <a:r>
              <a:rPr lang="cs-CZ" altLang="cs-CZ" sz="2000" dirty="0"/>
              <a:t>PSY117 2017</a:t>
            </a:r>
            <a:br>
              <a:rPr lang="cs-CZ" altLang="cs-CZ" sz="2000" dirty="0"/>
            </a:br>
            <a:r>
              <a:rPr lang="cs-CZ" altLang="cs-CZ" sz="2000" dirty="0"/>
              <a:t>Statistická analýza dat v psychologii</a:t>
            </a:r>
            <a:br>
              <a:rPr lang="cs-CZ" altLang="cs-CZ" sz="2000" dirty="0"/>
            </a:br>
            <a:r>
              <a:rPr lang="cs-CZ" altLang="cs-CZ" sz="2000" b="1" dirty="0"/>
              <a:t>Přednáška 1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500438"/>
            <a:ext cx="4897438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2997200"/>
            <a:ext cx="7848600" cy="3311525"/>
          </a:xfrm>
        </p:spPr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chemeClr val="accent2"/>
                </a:solidFill>
              </a:rPr>
              <a:t>ÚVOD, ČETNOSTI A ROZLOŽENÍ ČETNOSTÍ</a:t>
            </a:r>
          </a:p>
          <a:p>
            <a:pPr eaLnBrk="1" hangingPunct="1"/>
            <a:endParaRPr lang="cs-CZ" altLang="cs-CZ" sz="4000" b="1" dirty="0"/>
          </a:p>
          <a:p>
            <a:pPr eaLnBrk="1" hangingPunct="1"/>
            <a:endParaRPr lang="cs-CZ" altLang="cs-CZ" sz="2000" b="1" dirty="0"/>
          </a:p>
          <a:p>
            <a:pPr eaLnBrk="1" hangingPunct="1"/>
            <a:r>
              <a:rPr lang="cs-CZ" altLang="cs-CZ" sz="1800" dirty="0"/>
              <a:t>Je snadné lhát s pomocí statistiky.</a:t>
            </a:r>
          </a:p>
          <a:p>
            <a:pPr eaLnBrk="1" hangingPunct="1"/>
            <a:r>
              <a:rPr lang="cs-CZ" altLang="cs-CZ" sz="1800" dirty="0"/>
              <a:t>Je těžké říkat pravdu bez ní.</a:t>
            </a:r>
          </a:p>
          <a:p>
            <a:pPr eaLnBrk="1" hangingPunct="1"/>
            <a:r>
              <a:rPr lang="cs-CZ" altLang="cs-CZ" sz="1800" i="1" dirty="0"/>
              <a:t>                    </a:t>
            </a:r>
            <a:r>
              <a:rPr lang="cs-CZ" altLang="cs-CZ" sz="1800" i="1" dirty="0" err="1"/>
              <a:t>Andrejs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Dunkels</a:t>
            </a:r>
            <a:r>
              <a:rPr lang="cs-CZ" altLang="cs-CZ" sz="1800" i="1" dirty="0"/>
              <a:t>; </a:t>
            </a:r>
            <a:r>
              <a:rPr lang="cs-CZ" altLang="cs-CZ" sz="1800" i="1" dirty="0" err="1"/>
              <a:t>wikiquote</a:t>
            </a:r>
            <a:endParaRPr lang="cs-CZ" altLang="cs-CZ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04800"/>
            <a:ext cx="8353425" cy="1179513"/>
          </a:xfrm>
        </p:spPr>
        <p:txBody>
          <a:bodyPr/>
          <a:lstStyle/>
          <a:p>
            <a:pPr eaLnBrk="1" hangingPunct="1"/>
            <a:r>
              <a:rPr lang="cs-CZ" altLang="cs-CZ" sz="3600"/>
              <a:t>K čemu je statistika psychologům?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700588"/>
          </a:xfrm>
        </p:spPr>
        <p:txBody>
          <a:bodyPr/>
          <a:lstStyle/>
          <a:p>
            <a:pPr marL="571500" indent="-5715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cs-CZ" sz="2200" dirty="0"/>
              <a:t>V běžném životě – statistická gramotnost (</a:t>
            </a:r>
            <a:r>
              <a:rPr lang="cs-CZ" sz="2200" dirty="0" err="1"/>
              <a:t>literacy</a:t>
            </a:r>
            <a:r>
              <a:rPr lang="cs-CZ" sz="2200" dirty="0"/>
              <a:t>)</a:t>
            </a:r>
          </a:p>
          <a:p>
            <a:pPr marL="1406525" lvl="2" indent="-571500" eaLnBrk="1" hangingPunct="1">
              <a:defRPr/>
            </a:pPr>
            <a:endParaRPr lang="cs-CZ" sz="1500" dirty="0"/>
          </a:p>
          <a:p>
            <a:pPr marL="571500" indent="-5715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cs-CZ" sz="2200" dirty="0"/>
              <a:t>Ve výzkumu </a:t>
            </a:r>
          </a:p>
          <a:p>
            <a:pPr marL="1347788" lvl="2" indent="-438150" eaLnBrk="1" hangingPunct="1">
              <a:defRPr/>
            </a:pPr>
            <a:r>
              <a:rPr lang="cs-CZ" sz="1900" dirty="0"/>
              <a:t>hledání pravidelností + identifikace jedinců, kteří se těmto pravidelnostem vzdalují</a:t>
            </a:r>
          </a:p>
          <a:p>
            <a:pPr marL="571500" indent="-571500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  <a:defRPr/>
            </a:pPr>
            <a:r>
              <a:rPr lang="cs-CZ" sz="2200" dirty="0"/>
              <a:t>V aplikovaných disciplínách a praxi </a:t>
            </a:r>
          </a:p>
          <a:p>
            <a:pPr marL="1347788" lvl="2" indent="-438150" eaLnBrk="1" hangingPunct="1">
              <a:defRPr/>
            </a:pPr>
            <a:r>
              <a:rPr lang="cs-CZ" sz="1900" dirty="0"/>
              <a:t>formalizovaná reflexe praxe - zjišťování efektů, výsledků – co se mi osvědčuje a co ne?</a:t>
            </a:r>
          </a:p>
          <a:p>
            <a:pPr marL="571500" indent="-571500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  <a:defRPr/>
            </a:pPr>
            <a:r>
              <a:rPr lang="cs-CZ" sz="2200" dirty="0"/>
              <a:t>Při diagnostice, poznávání lidí</a:t>
            </a:r>
          </a:p>
          <a:p>
            <a:pPr marL="1347788" lvl="2" indent="-438150" eaLnBrk="1" hangingPunct="1">
              <a:defRPr/>
            </a:pPr>
            <a:r>
              <a:rPr lang="cs-CZ" sz="1900" dirty="0"/>
              <a:t>diagnostické metody mají statistické základy – chyba měření</a:t>
            </a:r>
          </a:p>
          <a:p>
            <a:pPr marL="1347788" lvl="2" indent="-438150" eaLnBrk="1" hangingPunct="1">
              <a:defRPr/>
            </a:pPr>
            <a:r>
              <a:rPr lang="cs-CZ" sz="1900" dirty="0"/>
              <a:t>statistické pojetí normality a odchylky od ní</a:t>
            </a:r>
          </a:p>
          <a:p>
            <a:pPr marL="1347788" lvl="2" indent="-438150" eaLnBrk="1" hangingPunct="1">
              <a:defRPr/>
            </a:pPr>
            <a:r>
              <a:rPr lang="cs-CZ" sz="1900" dirty="0"/>
              <a:t>pravděpodobnost správného určení diagnózy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Malá mapa semestru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Jaké hodnoty(podoby jevu) se vyskytují a jak často?</a:t>
            </a:r>
          </a:p>
          <a:p>
            <a:pPr lvl="1"/>
            <a:r>
              <a:rPr lang="cs-CZ" sz="2400" dirty="0"/>
              <a:t>Je v tom nějaká pravidelnost?</a:t>
            </a:r>
          </a:p>
          <a:p>
            <a:r>
              <a:rPr lang="cs-CZ" sz="2800" dirty="0"/>
              <a:t>Existuje souvislost mezi výskytem jednoho jevu a výskytem nějakého jiného?</a:t>
            </a:r>
          </a:p>
          <a:p>
            <a:pPr lvl="1"/>
            <a:r>
              <a:rPr lang="cs-CZ" sz="2400" dirty="0"/>
              <a:t>Dokážeme z existence jednoho jevu usuzovat na ten druhý?</a:t>
            </a:r>
          </a:p>
          <a:p>
            <a:r>
              <a:rPr lang="cs-CZ" sz="2800" dirty="0"/>
              <a:t>Jak velké zkreslení asi vzniklo tím, že máme data jen o zlomku všech výskytů zkoumaného jevu?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(c) Stanislav Ježek, Jan Širůček</a:t>
            </a:r>
          </a:p>
        </p:txBody>
      </p:sp>
    </p:spTree>
    <p:extLst>
      <p:ext uri="{BB962C8B-B14F-4D97-AF65-F5344CB8AC3E}">
        <p14:creationId xmlns:p14="http://schemas.microsoft.com/office/powerpoint/2010/main" val="838103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/>
              <a:t>(c) Stanislav Ježek, Jan Širůček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611188" y="549275"/>
          <a:ext cx="7921625" cy="47926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9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7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34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35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2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91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79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9389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12,08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15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5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389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12,58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24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13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4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389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11,92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2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7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13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6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389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12,33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2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10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17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4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389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12,08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7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13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6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389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11,92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2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10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4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389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12,67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16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3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389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12,08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7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6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389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12,25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24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4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9389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12,67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6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6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9389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12,08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7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10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4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2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9389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12,67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10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17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6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Data, proměnné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cs-CZ" altLang="cs-CZ" sz="2600" dirty="0"/>
              <a:t>Data vznikají měřením(záznamem) jevů</a:t>
            </a:r>
          </a:p>
          <a:p>
            <a:pPr eaLnBrk="1" hangingPunct="1">
              <a:spcBef>
                <a:spcPct val="30000"/>
              </a:spcBef>
            </a:pPr>
            <a:r>
              <a:rPr lang="cs-CZ" altLang="cs-CZ" sz="2600" dirty="0"/>
              <a:t>Data mají obvykle podobu proměnných  </a:t>
            </a:r>
          </a:p>
          <a:p>
            <a:pPr lvl="1" eaLnBrk="1" hangingPunct="1">
              <a:spcBef>
                <a:spcPct val="30000"/>
              </a:spcBef>
            </a:pPr>
            <a:r>
              <a:rPr lang="cs-CZ" altLang="cs-CZ" sz="2200" dirty="0"/>
              <a:t>Proměnné vznikají(jsou) </a:t>
            </a:r>
            <a:r>
              <a:rPr lang="cs-CZ" altLang="cs-CZ" sz="2200" b="1" dirty="0"/>
              <a:t>kódováním dat</a:t>
            </a:r>
          </a:p>
          <a:p>
            <a:pPr lvl="1" eaLnBrk="1" hangingPunct="1">
              <a:spcBef>
                <a:spcPct val="30000"/>
              </a:spcBef>
            </a:pPr>
            <a:r>
              <a:rPr lang="cs-CZ" altLang="cs-CZ" sz="2200" dirty="0"/>
              <a:t>Z jedněch dat můžeme udělat více proměnných </a:t>
            </a:r>
          </a:p>
          <a:p>
            <a:pPr eaLnBrk="1" hangingPunct="1">
              <a:spcBef>
                <a:spcPct val="30000"/>
              </a:spcBef>
            </a:pPr>
            <a:r>
              <a:rPr lang="cs-CZ" altLang="cs-CZ" sz="2600" dirty="0"/>
              <a:t>Proměnné reprezentují </a:t>
            </a:r>
            <a:r>
              <a:rPr lang="cs-CZ" altLang="cs-CZ" sz="2600" i="1" dirty="0"/>
              <a:t>znaky, charakteristiky, atributy, vlastnosti</a:t>
            </a:r>
            <a:r>
              <a:rPr lang="cs-CZ" altLang="cs-CZ" sz="2600" dirty="0"/>
              <a:t> zkoumaných jevů či objektů, popř. jejich kombinace</a:t>
            </a:r>
          </a:p>
          <a:p>
            <a:pPr eaLnBrk="1" hangingPunct="1">
              <a:spcBef>
                <a:spcPct val="30000"/>
              </a:spcBef>
            </a:pPr>
            <a:r>
              <a:rPr lang="cs-CZ" altLang="cs-CZ" sz="2600" dirty="0"/>
              <a:t>Proměnné nabývají různých hodnot, pokud ne, jsou to </a:t>
            </a:r>
            <a:r>
              <a:rPr lang="cs-CZ" altLang="cs-CZ" sz="2600" b="1" dirty="0"/>
              <a:t>konstanty</a:t>
            </a:r>
          </a:p>
          <a:p>
            <a:pPr eaLnBrk="1" hangingPunct="1"/>
            <a:endParaRPr lang="cs-CZ" altLang="cs-CZ" sz="12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9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900" dirty="0"/>
              <a:t>AJ: data, </a:t>
            </a:r>
            <a:r>
              <a:rPr lang="cs-CZ" altLang="cs-CZ" sz="900" dirty="0" err="1"/>
              <a:t>measurement</a:t>
            </a:r>
            <a:r>
              <a:rPr lang="cs-CZ" altLang="cs-CZ" sz="900" dirty="0"/>
              <a:t>, </a:t>
            </a:r>
            <a:r>
              <a:rPr lang="cs-CZ" altLang="cs-CZ" sz="900" dirty="0" err="1"/>
              <a:t>variable</a:t>
            </a:r>
            <a:r>
              <a:rPr lang="cs-CZ" altLang="cs-CZ" sz="900" dirty="0"/>
              <a:t>, </a:t>
            </a:r>
            <a:r>
              <a:rPr lang="cs-CZ" altLang="cs-CZ" sz="900" dirty="0" err="1"/>
              <a:t>coding</a:t>
            </a:r>
            <a:r>
              <a:rPr lang="cs-CZ" altLang="cs-CZ" sz="900" dirty="0"/>
              <a:t>, </a:t>
            </a:r>
            <a:r>
              <a:rPr lang="cs-CZ" altLang="cs-CZ" sz="900" dirty="0" err="1"/>
              <a:t>value</a:t>
            </a:r>
            <a:r>
              <a:rPr lang="cs-CZ" altLang="cs-CZ" sz="900" dirty="0"/>
              <a:t>, </a:t>
            </a:r>
            <a:r>
              <a:rPr lang="cs-CZ" altLang="cs-CZ" sz="900" dirty="0" err="1"/>
              <a:t>constant</a:t>
            </a:r>
            <a:endParaRPr lang="cs-CZ" altLang="cs-CZ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Data, proměnné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cs-CZ" altLang="cs-CZ" sz="2600" dirty="0"/>
              <a:t>Data vznikají měřením(záznamem) jevů</a:t>
            </a:r>
          </a:p>
          <a:p>
            <a:pPr eaLnBrk="1" hangingPunct="1">
              <a:spcBef>
                <a:spcPct val="30000"/>
              </a:spcBef>
            </a:pPr>
            <a:r>
              <a:rPr lang="cs-CZ" altLang="cs-CZ" sz="2600" dirty="0"/>
              <a:t>Proměnné tvoříme z dat</a:t>
            </a:r>
          </a:p>
          <a:p>
            <a:pPr lvl="1" eaLnBrk="1" hangingPunct="1">
              <a:spcBef>
                <a:spcPct val="30000"/>
              </a:spcBef>
            </a:pPr>
            <a:r>
              <a:rPr lang="cs-CZ" altLang="cs-CZ" sz="2200" dirty="0"/>
              <a:t>Proměnné vznikají </a:t>
            </a:r>
            <a:r>
              <a:rPr lang="cs-CZ" altLang="cs-CZ" sz="2200" b="1" dirty="0"/>
              <a:t>kódováním dat</a:t>
            </a:r>
          </a:p>
          <a:p>
            <a:pPr lvl="1" eaLnBrk="1" hangingPunct="1">
              <a:spcBef>
                <a:spcPct val="30000"/>
              </a:spcBef>
            </a:pPr>
            <a:r>
              <a:rPr lang="cs-CZ" altLang="cs-CZ" sz="2200" dirty="0"/>
              <a:t>Z jedněch dat můžeme udělat více proměnných </a:t>
            </a:r>
          </a:p>
          <a:p>
            <a:pPr eaLnBrk="1" hangingPunct="1">
              <a:spcBef>
                <a:spcPct val="30000"/>
              </a:spcBef>
            </a:pPr>
            <a:r>
              <a:rPr lang="cs-CZ" altLang="cs-CZ" sz="2600" dirty="0"/>
              <a:t>Proměnné reprezentují </a:t>
            </a:r>
            <a:r>
              <a:rPr lang="cs-CZ" altLang="cs-CZ" sz="2600" i="1" dirty="0"/>
              <a:t>znaky, charakteristiky, atributy, vlastnosti</a:t>
            </a:r>
            <a:r>
              <a:rPr lang="cs-CZ" altLang="cs-CZ" sz="2600" dirty="0"/>
              <a:t> zkoumaných jevů či objektů, popř. jejich kombinace</a:t>
            </a:r>
          </a:p>
          <a:p>
            <a:pPr eaLnBrk="1" hangingPunct="1">
              <a:spcBef>
                <a:spcPct val="30000"/>
              </a:spcBef>
            </a:pPr>
            <a:r>
              <a:rPr lang="cs-CZ" altLang="cs-CZ" sz="2600" dirty="0"/>
              <a:t>Proměnné nabývají různých hodnot, pokud ne, jsou to </a:t>
            </a:r>
            <a:r>
              <a:rPr lang="cs-CZ" altLang="cs-CZ" sz="2600" b="1" dirty="0"/>
              <a:t>konstanty</a:t>
            </a:r>
          </a:p>
          <a:p>
            <a:pPr eaLnBrk="1" hangingPunct="1"/>
            <a:endParaRPr lang="cs-CZ" altLang="cs-CZ" sz="12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9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900" dirty="0"/>
              <a:t>AJ: data, </a:t>
            </a:r>
            <a:r>
              <a:rPr lang="cs-CZ" altLang="cs-CZ" sz="900" dirty="0" err="1"/>
              <a:t>measurement</a:t>
            </a:r>
            <a:r>
              <a:rPr lang="cs-CZ" altLang="cs-CZ" sz="900" dirty="0"/>
              <a:t>, </a:t>
            </a:r>
            <a:r>
              <a:rPr lang="cs-CZ" altLang="cs-CZ" sz="900" dirty="0" err="1"/>
              <a:t>variable</a:t>
            </a:r>
            <a:r>
              <a:rPr lang="cs-CZ" altLang="cs-CZ" sz="900" dirty="0"/>
              <a:t>, </a:t>
            </a:r>
            <a:r>
              <a:rPr lang="cs-CZ" altLang="cs-CZ" sz="900" dirty="0" err="1"/>
              <a:t>coding</a:t>
            </a:r>
            <a:r>
              <a:rPr lang="cs-CZ" altLang="cs-CZ" sz="900" dirty="0"/>
              <a:t>, </a:t>
            </a:r>
            <a:r>
              <a:rPr lang="cs-CZ" altLang="cs-CZ" sz="900" dirty="0" err="1"/>
              <a:t>value</a:t>
            </a:r>
            <a:r>
              <a:rPr lang="cs-CZ" altLang="cs-CZ" sz="900" dirty="0"/>
              <a:t>, </a:t>
            </a:r>
            <a:r>
              <a:rPr lang="cs-CZ" altLang="cs-CZ" sz="900" dirty="0" err="1"/>
              <a:t>constant</a:t>
            </a:r>
            <a:endParaRPr lang="cs-CZ" altLang="cs-CZ" sz="9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574675" y="2290763"/>
            <a:ext cx="7993063" cy="41088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dirty="0"/>
              <a:t>Měření: 	Standardizovaný postup, procedura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b="1" dirty="0"/>
              <a:t>	Procedura, </a:t>
            </a:r>
            <a:r>
              <a:rPr lang="cs-CZ" b="1" dirty="0" err="1"/>
              <a:t>kt</a:t>
            </a:r>
            <a:r>
              <a:rPr lang="cs-CZ" b="1" dirty="0"/>
              <a:t>. dává číslům smysl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dirty="0"/>
              <a:t>	Tato procedura je </a:t>
            </a:r>
            <a:r>
              <a:rPr lang="cs-CZ" b="1" dirty="0"/>
              <a:t>vždy</a:t>
            </a:r>
            <a:r>
              <a:rPr lang="cs-CZ" dirty="0"/>
              <a:t> zatížena chybou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dirty="0"/>
              <a:t>	Někdy je měření prostý </a:t>
            </a:r>
            <a:r>
              <a:rPr lang="cs-CZ" b="1" dirty="0"/>
              <a:t>záznam</a:t>
            </a:r>
          </a:p>
          <a:p>
            <a:pPr eaLnBrk="1" hangingPunct="1">
              <a:spcBef>
                <a:spcPct val="50000"/>
              </a:spcBef>
              <a:defRPr/>
            </a:pPr>
            <a:endParaRPr lang="cs-CZ" dirty="0"/>
          </a:p>
          <a:p>
            <a:pPr eaLnBrk="1" hangingPunct="1">
              <a:spcBef>
                <a:spcPct val="50000"/>
              </a:spcBef>
              <a:defRPr/>
            </a:pPr>
            <a:endParaRPr lang="cs-CZ" dirty="0"/>
          </a:p>
          <a:p>
            <a:pPr eaLnBrk="1" hangingPunct="1">
              <a:spcBef>
                <a:spcPct val="50000"/>
              </a:spcBef>
              <a:defRPr/>
            </a:pPr>
            <a:endParaRPr lang="cs-CZ" dirty="0"/>
          </a:p>
          <a:p>
            <a:pPr eaLnBrk="1" hangingPunct="1">
              <a:spcBef>
                <a:spcPct val="50000"/>
              </a:spcBef>
              <a:defRPr/>
            </a:pPr>
            <a:endParaRPr lang="cs-CZ" dirty="0"/>
          </a:p>
          <a:p>
            <a:pPr eaLnBrk="1" hangingPunct="1">
              <a:spcBef>
                <a:spcPct val="50000"/>
              </a:spcBef>
              <a:defRPr/>
            </a:pPr>
            <a:endParaRPr lang="cs-CZ" dirty="0"/>
          </a:p>
          <a:p>
            <a:pPr eaLnBrk="1" hangingPunct="1">
              <a:spcBef>
                <a:spcPct val="50000"/>
              </a:spcBef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Data, proměnné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cs-CZ" altLang="cs-CZ" sz="2600" dirty="0"/>
              <a:t>Data vznikají měřením(záznamem) jevů</a:t>
            </a:r>
          </a:p>
          <a:p>
            <a:pPr eaLnBrk="1" hangingPunct="1">
              <a:spcBef>
                <a:spcPct val="30000"/>
              </a:spcBef>
            </a:pPr>
            <a:r>
              <a:rPr lang="cs-CZ" altLang="cs-CZ" sz="2600" dirty="0"/>
              <a:t>Data mají obvykle podobu proměnných  </a:t>
            </a:r>
          </a:p>
          <a:p>
            <a:pPr lvl="1" eaLnBrk="1" hangingPunct="1">
              <a:spcBef>
                <a:spcPct val="30000"/>
              </a:spcBef>
            </a:pPr>
            <a:r>
              <a:rPr lang="cs-CZ" altLang="cs-CZ" sz="2200" dirty="0"/>
              <a:t>Proměnné vznikají(jsou) </a:t>
            </a:r>
            <a:r>
              <a:rPr lang="cs-CZ" altLang="cs-CZ" sz="2200" b="1" dirty="0"/>
              <a:t>kódováním dat</a:t>
            </a:r>
          </a:p>
          <a:p>
            <a:pPr lvl="1" eaLnBrk="1" hangingPunct="1">
              <a:spcBef>
                <a:spcPct val="30000"/>
              </a:spcBef>
            </a:pPr>
            <a:r>
              <a:rPr lang="cs-CZ" altLang="cs-CZ" sz="2200" dirty="0"/>
              <a:t>Z jedněch dat můžeme udělat více proměnných </a:t>
            </a:r>
          </a:p>
          <a:p>
            <a:pPr eaLnBrk="1" hangingPunct="1">
              <a:spcBef>
                <a:spcPct val="30000"/>
              </a:spcBef>
            </a:pPr>
            <a:r>
              <a:rPr lang="cs-CZ" altLang="cs-CZ" sz="2600" dirty="0"/>
              <a:t>Proměnné reprezentují </a:t>
            </a:r>
            <a:r>
              <a:rPr lang="cs-CZ" altLang="cs-CZ" sz="2600" i="1" dirty="0"/>
              <a:t>znaky, charakteristiky, atributy, vlastnosti</a:t>
            </a:r>
            <a:r>
              <a:rPr lang="cs-CZ" altLang="cs-CZ" sz="2600" dirty="0"/>
              <a:t> zkoumaných jevů či objektů, popř. jejich kombinace</a:t>
            </a:r>
          </a:p>
          <a:p>
            <a:pPr eaLnBrk="1" hangingPunct="1">
              <a:spcBef>
                <a:spcPct val="30000"/>
              </a:spcBef>
            </a:pPr>
            <a:r>
              <a:rPr lang="cs-CZ" altLang="cs-CZ" sz="2600" dirty="0"/>
              <a:t>Proměnné nabývají různých hodnot, pokud ne, jsou to </a:t>
            </a:r>
            <a:r>
              <a:rPr lang="cs-CZ" altLang="cs-CZ" sz="2600" b="1" dirty="0"/>
              <a:t>konstanty</a:t>
            </a:r>
          </a:p>
          <a:p>
            <a:pPr eaLnBrk="1" hangingPunct="1"/>
            <a:endParaRPr lang="cs-CZ" altLang="cs-CZ" sz="12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9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900" dirty="0"/>
              <a:t>AJ: data, </a:t>
            </a:r>
            <a:r>
              <a:rPr lang="cs-CZ" altLang="cs-CZ" sz="900" dirty="0" err="1"/>
              <a:t>measurement</a:t>
            </a:r>
            <a:r>
              <a:rPr lang="cs-CZ" altLang="cs-CZ" sz="900" dirty="0"/>
              <a:t>, </a:t>
            </a:r>
            <a:r>
              <a:rPr lang="cs-CZ" altLang="cs-CZ" sz="900" dirty="0" err="1"/>
              <a:t>variable</a:t>
            </a:r>
            <a:r>
              <a:rPr lang="cs-CZ" altLang="cs-CZ" sz="900" dirty="0"/>
              <a:t>, </a:t>
            </a:r>
            <a:r>
              <a:rPr lang="cs-CZ" altLang="cs-CZ" sz="900" dirty="0" err="1"/>
              <a:t>coding</a:t>
            </a:r>
            <a:r>
              <a:rPr lang="cs-CZ" altLang="cs-CZ" sz="900" dirty="0"/>
              <a:t>, </a:t>
            </a:r>
            <a:r>
              <a:rPr lang="cs-CZ" altLang="cs-CZ" sz="900" dirty="0" err="1"/>
              <a:t>value</a:t>
            </a:r>
            <a:r>
              <a:rPr lang="cs-CZ" altLang="cs-CZ" sz="900" dirty="0"/>
              <a:t>, </a:t>
            </a:r>
            <a:r>
              <a:rPr lang="cs-CZ" altLang="cs-CZ" sz="900" dirty="0" err="1"/>
              <a:t>constant</a:t>
            </a:r>
            <a:endParaRPr lang="cs-CZ" altLang="cs-CZ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Vznik dat - měření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cs-CZ" altLang="cs-CZ"/>
              <a:t>Standardizovaný postup, procedura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b="1"/>
              <a:t>Procedura, kt. dává číslům smysl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/>
              <a:t>Tato procedura je </a:t>
            </a:r>
            <a:r>
              <a:rPr lang="cs-CZ" altLang="cs-CZ" b="1"/>
              <a:t>vždy</a:t>
            </a:r>
            <a:r>
              <a:rPr lang="cs-CZ" altLang="cs-CZ"/>
              <a:t> zatížena chybou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/>
              <a:t>Y = T + E</a:t>
            </a:r>
          </a:p>
          <a:p>
            <a:pPr lvl="1" eaLnBrk="1" hangingPunct="1">
              <a:spcBef>
                <a:spcPct val="50000"/>
              </a:spcBef>
            </a:pPr>
            <a:r>
              <a:rPr lang="cs-CZ" altLang="cs-CZ" sz="2000"/>
              <a:t>Naměřená hodnota = skutečná hodnota + chyba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80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80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8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900"/>
              <a:t>AJ: measurement, procedure, measurement error, observed(measured) value(score), true score 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/>
              <a:t>(c) Stanislav Ježek, Jan Širůček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539750" y="549275"/>
          <a:ext cx="7993063" cy="55435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5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8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8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0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4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01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93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69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51665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věk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národnost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mat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 err="1">
                          <a:effectLst/>
                        </a:rPr>
                        <a:t>cj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 err="1">
                          <a:effectLst/>
                        </a:rPr>
                        <a:t>pr_oblib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 err="1">
                          <a:effectLst/>
                        </a:rPr>
                        <a:t>pr_neobl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 err="1">
                          <a:effectLst/>
                        </a:rPr>
                        <a:t>ocek_vzd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 err="1">
                          <a:effectLst/>
                        </a:rPr>
                        <a:t>stav_r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32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12,08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15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5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32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12,58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24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13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4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32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11,92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2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7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13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6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32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12,33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2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10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17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4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32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12,08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7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13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6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32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11,92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2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10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4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32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12,67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16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3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32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12,08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7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6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932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12,25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24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4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932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12,67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6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6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932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12,08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7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10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4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2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932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12,67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10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17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6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Chyby měření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500"/>
              <a:t>(ne)přesnost</a:t>
            </a:r>
          </a:p>
          <a:p>
            <a:pPr lvl="1" eaLnBrk="1" hangingPunct="1"/>
            <a:r>
              <a:rPr lang="cs-CZ" altLang="cs-CZ" sz="1800"/>
              <a:t>Měříme-li vícekrát tentýž objekt, střední hodnota všech měření odpovídá skutečné hodnotě.</a:t>
            </a:r>
          </a:p>
          <a:p>
            <a:pPr lvl="1" eaLnBrk="1" hangingPunct="1"/>
            <a:r>
              <a:rPr lang="cs-CZ" altLang="cs-CZ" sz="1800"/>
              <a:t>≈ náhodná chyba</a:t>
            </a:r>
          </a:p>
          <a:p>
            <a:pPr lvl="1" eaLnBrk="1" hangingPunct="1"/>
            <a:r>
              <a:rPr lang="cs-CZ" altLang="cs-CZ" sz="1800"/>
              <a:t>≈ ≈ přibližně odpovídá pojmu reliabilita</a:t>
            </a:r>
          </a:p>
          <a:p>
            <a:pPr eaLnBrk="1" hangingPunct="1"/>
            <a:r>
              <a:rPr lang="cs-CZ" altLang="cs-CZ" sz="2500"/>
              <a:t>(ne)správnost</a:t>
            </a:r>
          </a:p>
          <a:p>
            <a:pPr lvl="1" eaLnBrk="1" hangingPunct="1"/>
            <a:r>
              <a:rPr lang="cs-CZ" altLang="cs-CZ" sz="1800"/>
              <a:t>Měříme-li vícekrát tentýž objekt, střední hodnota je systematicky vyšší nebo nižší než je skutečná hodnota</a:t>
            </a:r>
          </a:p>
          <a:p>
            <a:pPr lvl="1" eaLnBrk="1" hangingPunct="1"/>
            <a:r>
              <a:rPr lang="cs-CZ" altLang="cs-CZ" sz="1800"/>
              <a:t>≈ systematická chyba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1500"/>
          </a:p>
          <a:p>
            <a:pPr eaLnBrk="1" hangingPunct="1"/>
            <a:r>
              <a:rPr lang="cs-CZ" altLang="cs-CZ" sz="2500"/>
              <a:t>Tyto chyby se mohou kombinovat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2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2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9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9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900"/>
              <a:t>AJ: accuracy, bias, random error, systematic error, reliability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cs-CZ" altLang="cs-CZ"/>
            </a:br>
            <a:r>
              <a:rPr lang="cs-CZ" altLang="cs-CZ" i="1"/>
              <a:t>Co ta čísla-kódy znamenají?</a:t>
            </a:r>
            <a:br>
              <a:rPr lang="cs-CZ" altLang="cs-CZ"/>
            </a:br>
            <a:r>
              <a:rPr lang="cs-CZ" altLang="cs-CZ"/>
              <a:t>Úrovně měření (typy měřítka, škály)</a:t>
            </a:r>
          </a:p>
        </p:txBody>
      </p:sp>
      <p:graphicFrame>
        <p:nvGraphicFramePr>
          <p:cNvPr id="41987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290071070"/>
              </p:ext>
            </p:extLst>
          </p:nvPr>
        </p:nvGraphicFramePr>
        <p:xfrm>
          <a:off x="566738" y="1752600"/>
          <a:ext cx="8001000" cy="2811463"/>
        </p:xfrm>
        <a:graphic>
          <a:graphicData uri="http://schemas.openxmlformats.org/drawingml/2006/table">
            <a:tbl>
              <a:tblPr/>
              <a:tblGrid>
                <a:gridCol w="1989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7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3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Úroveň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Operace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Příklady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egoe UI" pitchFamily="34" charset="0"/>
                        </a:rPr>
                        <a:t>1</a:t>
                      </a: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 Nominální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= 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pohlaví, tramvaj, preference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egoe UI" pitchFamily="34" charset="0"/>
                        </a:rPr>
                        <a:t>2</a:t>
                      </a: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 Ordinální 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(pořadová)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= ≠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&gt; &lt;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známky, souhlasení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egoe UI" pitchFamily="34" charset="0"/>
                        </a:rPr>
                        <a:t>3</a:t>
                      </a: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 Intervalová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= ≠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&gt; &lt; + −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o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C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, IQ, „dobré“ psychotesty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egoe UI" pitchFamily="34" charset="0"/>
                        </a:rPr>
                        <a:t>4</a:t>
                      </a: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 Poměrová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=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 ≠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&gt; &lt; + − × 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K, váha, počty, frekvence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4846" name="Text Box 29"/>
          <p:cNvSpPr txBox="1">
            <a:spLocks noChangeArrowheads="1"/>
          </p:cNvSpPr>
          <p:nvPr/>
        </p:nvSpPr>
        <p:spPr bwMode="auto">
          <a:xfrm>
            <a:off x="539750" y="4652963"/>
            <a:ext cx="8064500" cy="182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cs-CZ" sz="1800" dirty="0"/>
              <a:t>1+2: kategorické, 3+4: metrické, kardinální; 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cs-CZ" sz="1800" dirty="0" err="1"/>
              <a:t>Howitt&amp;Cramer</a:t>
            </a:r>
            <a:r>
              <a:rPr lang="cs-CZ" altLang="cs-CZ" sz="1800" dirty="0"/>
              <a:t>: </a:t>
            </a:r>
            <a:r>
              <a:rPr lang="cs-CZ" altLang="cs-CZ" sz="1800" dirty="0" err="1"/>
              <a:t>nominal</a:t>
            </a:r>
            <a:r>
              <a:rPr lang="cs-CZ" altLang="cs-CZ" sz="1800" dirty="0"/>
              <a:t> </a:t>
            </a:r>
            <a:r>
              <a:rPr lang="cs-CZ" altLang="cs-CZ" sz="1800" dirty="0" err="1"/>
              <a:t>category</a:t>
            </a:r>
            <a:r>
              <a:rPr lang="cs-CZ" altLang="cs-CZ" sz="1800" dirty="0"/>
              <a:t> data (1) </a:t>
            </a:r>
            <a:r>
              <a:rPr lang="cs-CZ" altLang="cs-CZ" sz="1800" dirty="0" err="1"/>
              <a:t>vs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score</a:t>
            </a:r>
            <a:r>
              <a:rPr lang="cs-CZ" altLang="cs-CZ" sz="1800" dirty="0"/>
              <a:t> data (2-4)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cs-CZ" sz="1800" dirty="0">
                <a:sym typeface="Wingdings" panose="05000000000000000000" pitchFamily="2" charset="2"/>
              </a:rPr>
              <a:t>Více viz extrakt z Urbánek, </a:t>
            </a:r>
            <a:r>
              <a:rPr lang="cs-CZ" altLang="cs-CZ" sz="1800" dirty="0" err="1">
                <a:sym typeface="Wingdings" panose="05000000000000000000" pitchFamily="2" charset="2"/>
              </a:rPr>
              <a:t>Denglerová</a:t>
            </a:r>
            <a:r>
              <a:rPr lang="cs-CZ" altLang="cs-CZ" sz="1800" dirty="0">
                <a:sym typeface="Wingdings" panose="05000000000000000000" pitchFamily="2" charset="2"/>
              </a:rPr>
              <a:t>, Širůček v ISu 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cs-CZ" altLang="cs-CZ" sz="900" dirty="0">
              <a:sym typeface="Wingdings" panose="05000000000000000000" pitchFamily="2" charset="2"/>
            </a:endParaRP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cs-CZ" altLang="cs-CZ" sz="900" dirty="0">
              <a:sym typeface="Wingdings" panose="05000000000000000000" pitchFamily="2" charset="2"/>
            </a:endParaRP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cs-CZ" sz="900" dirty="0">
                <a:sym typeface="Wingdings" panose="05000000000000000000" pitchFamily="2" charset="2"/>
              </a:rPr>
              <a:t>AJ: </a:t>
            </a:r>
            <a:r>
              <a:rPr lang="cs-CZ" altLang="cs-CZ" sz="900" dirty="0" err="1">
                <a:sym typeface="Wingdings" panose="05000000000000000000" pitchFamily="2" charset="2"/>
              </a:rPr>
              <a:t>level</a:t>
            </a:r>
            <a:r>
              <a:rPr lang="cs-CZ" altLang="cs-CZ" sz="900" dirty="0">
                <a:sym typeface="Wingdings" panose="05000000000000000000" pitchFamily="2" charset="2"/>
              </a:rPr>
              <a:t> </a:t>
            </a:r>
            <a:r>
              <a:rPr lang="cs-CZ" altLang="cs-CZ" sz="900" dirty="0" err="1">
                <a:sym typeface="Wingdings" panose="05000000000000000000" pitchFamily="2" charset="2"/>
              </a:rPr>
              <a:t>of</a:t>
            </a:r>
            <a:r>
              <a:rPr lang="cs-CZ" altLang="cs-CZ" sz="900" dirty="0">
                <a:sym typeface="Wingdings" panose="05000000000000000000" pitchFamily="2" charset="2"/>
              </a:rPr>
              <a:t> </a:t>
            </a:r>
            <a:r>
              <a:rPr lang="cs-CZ" altLang="cs-CZ" sz="900" dirty="0" err="1">
                <a:sym typeface="Wingdings" panose="05000000000000000000" pitchFamily="2" charset="2"/>
              </a:rPr>
              <a:t>measurement</a:t>
            </a:r>
            <a:r>
              <a:rPr lang="cs-CZ" altLang="cs-CZ" sz="900" dirty="0">
                <a:sym typeface="Wingdings" panose="05000000000000000000" pitchFamily="2" charset="2"/>
              </a:rPr>
              <a:t>, </a:t>
            </a:r>
            <a:r>
              <a:rPr lang="cs-CZ" altLang="cs-CZ" sz="900" dirty="0" err="1">
                <a:sym typeface="Wingdings" panose="05000000000000000000" pitchFamily="2" charset="2"/>
              </a:rPr>
              <a:t>nominal</a:t>
            </a:r>
            <a:r>
              <a:rPr lang="cs-CZ" altLang="cs-CZ" sz="900" dirty="0">
                <a:sym typeface="Wingdings" panose="05000000000000000000" pitchFamily="2" charset="2"/>
              </a:rPr>
              <a:t>, </a:t>
            </a:r>
            <a:r>
              <a:rPr lang="cs-CZ" altLang="cs-CZ" sz="900" dirty="0" err="1">
                <a:sym typeface="Wingdings" panose="05000000000000000000" pitchFamily="2" charset="2"/>
              </a:rPr>
              <a:t>ordinal</a:t>
            </a:r>
            <a:r>
              <a:rPr lang="cs-CZ" altLang="cs-CZ" sz="900" dirty="0">
                <a:sym typeface="Wingdings" panose="05000000000000000000" pitchFamily="2" charset="2"/>
              </a:rPr>
              <a:t>, interval, ratio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zápatí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29575" cy="1216025"/>
          </a:xfrm>
        </p:spPr>
        <p:txBody>
          <a:bodyPr/>
          <a:lstStyle/>
          <a:p>
            <a:pPr eaLnBrk="1" hangingPunct="1"/>
            <a:r>
              <a:rPr lang="cs-CZ" altLang="cs-CZ" sz="3200"/>
              <a:t>Kostra PSY117 – Statistická analýza dat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00213"/>
            <a:ext cx="7821612" cy="4608512"/>
          </a:xfrm>
        </p:spPr>
        <p:txBody>
          <a:bodyPr/>
          <a:lstStyle/>
          <a:p>
            <a:pPr eaLnBrk="1" hangingPunct="1"/>
            <a:r>
              <a:rPr lang="cs-CZ" altLang="cs-CZ" sz="2800" dirty="0"/>
              <a:t>Pochopení základních statistických pojmů</a:t>
            </a:r>
          </a:p>
          <a:p>
            <a:pPr eaLnBrk="1" hangingPunct="1"/>
            <a:r>
              <a:rPr lang="cs-CZ" altLang="cs-CZ" sz="2800" dirty="0"/>
              <a:t>Použití základních statistických postupů</a:t>
            </a:r>
          </a:p>
          <a:p>
            <a:pPr eaLnBrk="1" hangingPunct="1"/>
            <a:r>
              <a:rPr lang="cs-CZ" altLang="cs-CZ" sz="2800" dirty="0"/>
              <a:t>Aktivní i pasivní komunikace statistických zjištění</a:t>
            </a:r>
          </a:p>
          <a:p>
            <a:pPr eaLnBrk="1" hangingPunct="1"/>
            <a:endParaRPr lang="cs-CZ" altLang="cs-CZ" sz="1800" dirty="0"/>
          </a:p>
          <a:p>
            <a:pPr eaLnBrk="1" hangingPunct="1"/>
            <a:endParaRPr lang="cs-CZ" altLang="cs-CZ" sz="1800" dirty="0"/>
          </a:p>
          <a:p>
            <a:pPr eaLnBrk="1" hangingPunct="1"/>
            <a:endParaRPr lang="cs-CZ" altLang="cs-CZ" sz="1800" dirty="0"/>
          </a:p>
          <a:p>
            <a:pPr marL="0" indent="0" algn="r" eaLnBrk="1" hangingPunct="1">
              <a:buNone/>
            </a:pPr>
            <a:r>
              <a:rPr lang="cs-CZ" altLang="cs-CZ" sz="2400" dirty="0"/>
              <a:t>2 seminární práce (20b)</a:t>
            </a:r>
          </a:p>
          <a:p>
            <a:pPr marL="0" indent="0" algn="r" eaLnBrk="1" hangingPunct="1">
              <a:buNone/>
            </a:pPr>
            <a:r>
              <a:rPr lang="cs-CZ" altLang="cs-CZ" sz="2400" dirty="0"/>
              <a:t>3 průběžné písemky (3x10b) </a:t>
            </a:r>
          </a:p>
          <a:p>
            <a:pPr marL="0" indent="0" algn="r" eaLnBrk="1" hangingPunct="1">
              <a:buNone/>
            </a:pPr>
            <a:r>
              <a:rPr lang="cs-CZ" altLang="cs-CZ" sz="2400" dirty="0"/>
              <a:t>Závěrečný test (50b)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Typy proměnných podle počtu možných hodnot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109718" cy="4267200"/>
          </a:xfrm>
        </p:spPr>
        <p:txBody>
          <a:bodyPr/>
          <a:lstStyle/>
          <a:p>
            <a:pPr eaLnBrk="1" hangingPunct="1"/>
            <a:r>
              <a:rPr lang="cs-CZ" altLang="cs-CZ" sz="2800" b="1" dirty="0"/>
              <a:t>Spojité</a:t>
            </a:r>
            <a:r>
              <a:rPr lang="cs-CZ" altLang="cs-CZ" sz="2800" dirty="0"/>
              <a:t> proměnné</a:t>
            </a:r>
          </a:p>
          <a:p>
            <a:pPr lvl="1" eaLnBrk="1" hangingPunct="1"/>
            <a:r>
              <a:rPr lang="cs-CZ" altLang="cs-CZ" sz="2400" dirty="0"/>
              <a:t>Nekonečně mnoho hodnot – reálná čísla</a:t>
            </a:r>
          </a:p>
          <a:p>
            <a:pPr eaLnBrk="1" hangingPunct="1"/>
            <a:r>
              <a:rPr lang="cs-CZ" altLang="cs-CZ" sz="2800" b="1" dirty="0"/>
              <a:t>Diskrétní</a:t>
            </a:r>
            <a:r>
              <a:rPr lang="cs-CZ" altLang="cs-CZ" sz="2800" dirty="0"/>
              <a:t> proměnné</a:t>
            </a:r>
          </a:p>
          <a:p>
            <a:pPr lvl="1" eaLnBrk="1" hangingPunct="1"/>
            <a:r>
              <a:rPr lang="en-US" altLang="cs-CZ" sz="2400" dirty="0"/>
              <a:t>[</a:t>
            </a:r>
            <a:r>
              <a:rPr lang="cs-CZ" altLang="cs-CZ" sz="2400" dirty="0"/>
              <a:t>Nekonečně</a:t>
            </a:r>
            <a:r>
              <a:rPr lang="en-US" altLang="cs-CZ" sz="2400" dirty="0"/>
              <a:t>]</a:t>
            </a:r>
            <a:r>
              <a:rPr lang="cs-CZ" altLang="cs-CZ" sz="2400" dirty="0"/>
              <a:t> mnoho hodnot, jen některá (typicky celá) čísla</a:t>
            </a:r>
            <a:r>
              <a:rPr lang="en-US" altLang="cs-CZ" sz="2400" dirty="0"/>
              <a:t> </a:t>
            </a:r>
            <a:r>
              <a:rPr lang="en-US" altLang="cs-CZ" sz="1800" dirty="0"/>
              <a:t>– </a:t>
            </a:r>
            <a:r>
              <a:rPr lang="cs-CZ" altLang="cs-CZ" sz="1800" dirty="0"/>
              <a:t>často se k nim chováme jako ke spojitým</a:t>
            </a:r>
          </a:p>
          <a:p>
            <a:pPr lvl="1" eaLnBrk="1" hangingPunct="1"/>
            <a:r>
              <a:rPr lang="cs-CZ" altLang="cs-CZ" sz="2400" dirty="0"/>
              <a:t>Nemnoho hodnot</a:t>
            </a:r>
          </a:p>
          <a:p>
            <a:pPr lvl="2" eaLnBrk="1" hangingPunct="1"/>
            <a:r>
              <a:rPr lang="cs-CZ" altLang="cs-CZ" sz="2000" dirty="0"/>
              <a:t>jen 2 možné hodnoty: </a:t>
            </a:r>
            <a:r>
              <a:rPr lang="cs-CZ" altLang="cs-CZ" sz="2000" b="1" dirty="0"/>
              <a:t>dichotomické </a:t>
            </a:r>
            <a:r>
              <a:rPr lang="cs-CZ" altLang="cs-CZ" sz="2000" dirty="0"/>
              <a:t>(alternativní)</a:t>
            </a:r>
          </a:p>
          <a:p>
            <a:pPr lvl="2" eaLnBrk="1" hangingPunct="1"/>
            <a:r>
              <a:rPr lang="cs-CZ" altLang="cs-CZ" sz="2000" dirty="0"/>
              <a:t>„pár“ možných hodnot: </a:t>
            </a:r>
            <a:r>
              <a:rPr lang="cs-CZ" altLang="cs-CZ" sz="2000" b="1" dirty="0" err="1"/>
              <a:t>polytomické</a:t>
            </a:r>
            <a:r>
              <a:rPr lang="cs-CZ" altLang="cs-CZ" sz="2000" b="1" dirty="0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2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2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2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2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900" dirty="0"/>
              <a:t>AJ: </a:t>
            </a:r>
            <a:r>
              <a:rPr lang="en-US" altLang="cs-CZ" sz="900" dirty="0"/>
              <a:t>discrete, continuous, dichotomous, alternative, </a:t>
            </a:r>
            <a:r>
              <a:rPr lang="en-US" altLang="cs-CZ" sz="900" dirty="0" err="1"/>
              <a:t>polytomous</a:t>
            </a:r>
            <a:endParaRPr lang="en-US" altLang="cs-CZ" sz="9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Zacházení s proměnnými podle jejich typu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Reálné proměnné na ideální typy často přesně nepasují</a:t>
            </a:r>
          </a:p>
          <a:p>
            <a:r>
              <a:rPr lang="cs-CZ" sz="2400" dirty="0"/>
              <a:t>Rozlišujeme měřenou charakteristiku a škálu, pomocí které byla změřena</a:t>
            </a:r>
          </a:p>
          <a:p>
            <a:pPr lvl="1"/>
            <a:r>
              <a:rPr lang="cs-CZ" sz="2000" dirty="0"/>
              <a:t>Často je v psychologii charakteristika uvažována jako intervalová spojitá proměnná, kterou měříme diskrétní </a:t>
            </a:r>
            <a:r>
              <a:rPr lang="cs-CZ" sz="2000" dirty="0" err="1"/>
              <a:t>polytomickou</a:t>
            </a:r>
            <a:r>
              <a:rPr lang="cs-CZ" sz="2000" dirty="0"/>
              <a:t> škálou</a:t>
            </a:r>
          </a:p>
          <a:p>
            <a:pPr lvl="1"/>
            <a:r>
              <a:rPr lang="cs-CZ" sz="2000" dirty="0"/>
              <a:t>Př. Postoj</a:t>
            </a:r>
          </a:p>
          <a:p>
            <a:r>
              <a:rPr lang="cs-CZ" sz="2400" dirty="0"/>
              <a:t>Hledáme argumenty pro to, abychom mohli škálu považovat za intervalovou – jednodušší statistiky, více informace, riziko zkreslení.</a:t>
            </a:r>
          </a:p>
          <a:p>
            <a:pPr lvl="1"/>
            <a:r>
              <a:rPr lang="cs-CZ" sz="2000" dirty="0"/>
              <a:t>Flexibilní, argumentující, opatrný přístup – žádné dogma.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(c) Stanislav Ježek, Jan Širůček</a:t>
            </a:r>
          </a:p>
        </p:txBody>
      </p:sp>
    </p:spTree>
    <p:extLst>
      <p:ext uri="{BB962C8B-B14F-4D97-AF65-F5344CB8AC3E}">
        <p14:creationId xmlns:p14="http://schemas.microsoft.com/office/powerpoint/2010/main" val="1480647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(c) Stanislav Ježek, Jan Širůček</a:t>
            </a:r>
          </a:p>
        </p:txBody>
      </p:sp>
      <p:pic>
        <p:nvPicPr>
          <p:cNvPr id="62466" name="Picture 2" descr="http://www.gclan.net/wp-content/uploads/2013/10/painme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3" y="908720"/>
            <a:ext cx="9010187" cy="454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39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Shrnutí</a:t>
            </a:r>
            <a:endParaRPr lang="en-US" altLang="cs-CZ"/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/>
              <a:t>Při hledání odpovědí na otázky a řešení problémů je užitečné využít data – psychologie jako empirická věda</a:t>
            </a:r>
          </a:p>
          <a:p>
            <a:r>
              <a:rPr lang="cs-CZ" altLang="cs-CZ" sz="2000"/>
              <a:t>I při reflexi vlastních zkušeností je užitečné nespoléhat jen na paměť </a:t>
            </a:r>
          </a:p>
          <a:p>
            <a:r>
              <a:rPr lang="cs-CZ" altLang="cs-CZ" sz="2000"/>
              <a:t>Každá statistika má smysl jen jako podklad pro odpověď na určitou otázku – ne sama o sobě – a v kontextu této otázky má smysl ji i komunikovat</a:t>
            </a:r>
          </a:p>
          <a:p>
            <a:r>
              <a:rPr lang="cs-CZ" altLang="cs-CZ" sz="2000"/>
              <a:t>Tyto principy jsou užitečné stejně občanovi jako psychologovi i jako výzkumníkovi v psychologii</a:t>
            </a:r>
          </a:p>
          <a:p>
            <a:r>
              <a:rPr lang="cs-CZ" altLang="cs-CZ" sz="2000"/>
              <a:t>Data tvoříme (my nebo někdo jiný) a tomu, co potřebujeme vědět, odpovídají vždy nedokonale</a:t>
            </a:r>
          </a:p>
          <a:p>
            <a:r>
              <a:rPr lang="cs-CZ" altLang="cs-CZ" sz="2000"/>
              <a:t>Tvoříme různé typy dat, pro které máme různé statistiky – kategorie vs. škály</a:t>
            </a:r>
            <a:endParaRPr lang="en-US" altLang="cs-CZ" sz="2000"/>
          </a:p>
        </p:txBody>
      </p:sp>
      <p:sp>
        <p:nvSpPr>
          <p:cNvPr id="38916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Máme data</a:t>
            </a:r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endParaRPr lang="cs-CZ" altLang="cs-CZ" dirty="0"/>
          </a:p>
          <a:p>
            <a:pPr marL="0" indent="0" algn="ctr">
              <a:buNone/>
            </a:pPr>
            <a:r>
              <a:rPr lang="cs-CZ" altLang="cs-CZ" dirty="0"/>
              <a:t>„účetnictví“ může začít</a:t>
            </a:r>
          </a:p>
        </p:txBody>
      </p:sp>
      <p:sp>
        <p:nvSpPr>
          <p:cNvPr id="3994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/>
              <a:t>(c) Stanislav Ježek, Jan Širůček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Jaké hodnoty máme v datech?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Jaké hodnoty proměnné/ých se v datech vyskytují? – </a:t>
            </a:r>
            <a:r>
              <a:rPr lang="cs-CZ" altLang="cs-CZ" i="1"/>
              <a:t>třídění, kódování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/>
              <a:t>Jaké různé odpovědi jsme získali na tu kterou otázku dotazníku?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/>
              <a:t>Jaké různé počty sledovaných chování se při pozorování vyskytly?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Kolik kterých hodnot máme? </a:t>
            </a:r>
            <a:r>
              <a:rPr lang="cs-CZ" altLang="cs-CZ" i="1"/>
              <a:t>– četnosti</a:t>
            </a:r>
            <a:r>
              <a:rPr lang="cs-CZ" altLang="cs-CZ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Je některých víc, jiných míň?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Zdá se být v četnostech jednotlivých hodnot nějaký řád?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Psychologické intermezzo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55612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cs-CZ" altLang="cs-CZ"/>
              <a:t>Kolikrát jste v uplynulém měsíci jedli maso?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 i="1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i="1"/>
              <a:t>Strategie odpovídání</a:t>
            </a:r>
          </a:p>
          <a:p>
            <a:pPr lvl="1"/>
            <a:r>
              <a:rPr lang="cs-CZ" altLang="cs-CZ" sz="2000"/>
              <a:t>Počítání</a:t>
            </a:r>
          </a:p>
          <a:p>
            <a:pPr lvl="2"/>
            <a:r>
              <a:rPr lang="cs-CZ" altLang="cs-CZ" sz="1800"/>
              <a:t>vybavit a spočítat</a:t>
            </a:r>
          </a:p>
          <a:p>
            <a:pPr lvl="2"/>
            <a:r>
              <a:rPr lang="cs-CZ" altLang="cs-CZ" sz="1800"/>
              <a:t>vybavit po podoblastech a spočítat</a:t>
            </a:r>
          </a:p>
          <a:p>
            <a:pPr lvl="2"/>
            <a:r>
              <a:rPr lang="cs-CZ" altLang="cs-CZ" sz="1800"/>
              <a:t>vybavení části a extrapolace</a:t>
            </a:r>
          </a:p>
          <a:p>
            <a:pPr lvl="1"/>
            <a:r>
              <a:rPr lang="cs-CZ" altLang="cs-CZ" sz="2000"/>
              <a:t>Přímé vybavení počtu událostí, je-li uložen</a:t>
            </a:r>
          </a:p>
          <a:p>
            <a:pPr lvl="1"/>
            <a:r>
              <a:rPr lang="cs-CZ" altLang="cs-CZ" sz="2000"/>
              <a:t>Vybavení frekvence výskytu – obecné, kotva + úprava</a:t>
            </a:r>
          </a:p>
          <a:p>
            <a:pPr lvl="1"/>
            <a:r>
              <a:rPr lang="cs-CZ" altLang="cs-CZ" sz="2000"/>
              <a:t>Obecné odhady – prostý odhad, kontextuálně dovozený odhad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1200"/>
              <a:t>Tourangeau, Rips, Rasinski: Psychology of survey response. OUP, 2000.</a:t>
            </a:r>
          </a:p>
          <a:p>
            <a:endParaRPr lang="cs-CZ" altLang="cs-CZ"/>
          </a:p>
        </p:txBody>
      </p:sp>
      <p:sp>
        <p:nvSpPr>
          <p:cNvPr id="4301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Tabulka četností (frekvencí)</a:t>
            </a:r>
          </a:p>
        </p:txBody>
      </p:sp>
      <p:graphicFrame>
        <p:nvGraphicFramePr>
          <p:cNvPr id="44104" name="Group 7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31335569"/>
              </p:ext>
            </p:extLst>
          </p:nvPr>
        </p:nvGraphicFramePr>
        <p:xfrm>
          <a:off x="566738" y="1752600"/>
          <a:ext cx="8001000" cy="4113212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8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hodnota/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interval</a:t>
                      </a: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(absolutní)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četnost</a:t>
                      </a: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kumulativní četnost</a:t>
                      </a: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relativní </a:t>
                      </a:r>
                      <a:r>
                        <a:rPr kumimoji="0" lang="cs-CZ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četn</a:t>
                      </a:r>
                      <a:r>
                        <a:rPr kumimoji="0" lang="cs-CZ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. (%)</a:t>
                      </a: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kumulativní </a:t>
                      </a:r>
                      <a:r>
                        <a:rPr kumimoji="0" lang="cs-CZ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rel</a:t>
                      </a:r>
                      <a:r>
                        <a:rPr kumimoji="0" lang="cs-CZ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. č.</a:t>
                      </a: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Minimum 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interval1</a:t>
                      </a: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Hodnota2 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interval2 </a:t>
                      </a: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…</a:t>
                      </a: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Maximum 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posl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. </a:t>
                      </a:r>
                      <a:r>
                        <a:rPr kumimoji="0" 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interv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.</a:t>
                      </a: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N</a:t>
                      </a: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100</a:t>
                      </a: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Celkem</a:t>
                      </a: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N</a:t>
                      </a: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100</a:t>
                      </a: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4092" name="Rectangle 60" descr="Široký šikmo nahoru"/>
          <p:cNvSpPr>
            <a:spLocks noChangeArrowheads="1"/>
          </p:cNvSpPr>
          <p:nvPr/>
        </p:nvSpPr>
        <p:spPr bwMode="auto">
          <a:xfrm>
            <a:off x="3779838" y="1773238"/>
            <a:ext cx="1584325" cy="4103687"/>
          </a:xfrm>
          <a:prstGeom prst="rect">
            <a:avLst/>
          </a:prstGeom>
          <a:pattFill prst="wdUpDiag">
            <a:fgClr>
              <a:schemeClr val="accent2">
                <a:alpha val="50980"/>
              </a:schemeClr>
            </a:fgClr>
            <a:bgClr>
              <a:schemeClr val="bg1">
                <a:alpha val="50980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 dirty="0"/>
          </a:p>
        </p:txBody>
      </p:sp>
      <p:sp>
        <p:nvSpPr>
          <p:cNvPr id="45105" name="Text Box 67"/>
          <p:cNvSpPr txBox="1">
            <a:spLocks noChangeArrowheads="1"/>
          </p:cNvSpPr>
          <p:nvPr/>
        </p:nvSpPr>
        <p:spPr bwMode="auto">
          <a:xfrm>
            <a:off x="611188" y="6170613"/>
            <a:ext cx="81470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000">
                <a:sym typeface="Wingdings" panose="05000000000000000000" pitchFamily="2" charset="2"/>
              </a:rPr>
              <a:t></a:t>
            </a:r>
            <a:r>
              <a:rPr lang="cs-CZ" altLang="cs-CZ" sz="1000"/>
              <a:t>: „počet“ v Tab 3.2, hustota (jde o hustotu pravděpodobnosti), obr. 3.5 – ne frekvence, ale procenta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000"/>
              <a:t>AJ: (absolute) frequencies, relative frequencies, percent, cumulative, value, interval (class), total, N=sample size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000"/>
              <a:t>V Excelu funkce ČETNOSTI. Zadává se zrádně: vybrat buňky, které mají obsahovat absolutní četnosti; napsat funkci a !!ukončit Ctrl+Shift+Enter.</a:t>
            </a:r>
            <a:endParaRPr lang="cs-CZ" altLang="cs-CZ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9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Tabulka četností - poznámky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916113"/>
            <a:ext cx="8001000" cy="4752975"/>
          </a:xfrm>
        </p:spPr>
        <p:txBody>
          <a:bodyPr/>
          <a:lstStyle/>
          <a:p>
            <a:pPr eaLnBrk="1" hangingPunct="1"/>
            <a:r>
              <a:rPr lang="cs-CZ" altLang="cs-CZ" sz="2000"/>
              <a:t>Od nejmenší hodnoty po nejvyšší</a:t>
            </a:r>
          </a:p>
          <a:p>
            <a:pPr eaLnBrk="1" hangingPunct="1"/>
            <a:r>
              <a:rPr lang="cs-CZ" altLang="cs-CZ" sz="2000"/>
              <a:t>v 1. a 2. sl. obvykle zahrnuty chybějící hodnoty</a:t>
            </a:r>
          </a:p>
          <a:p>
            <a:pPr lvl="1" eaLnBrk="1" hangingPunct="1"/>
            <a:r>
              <a:rPr lang="cs-CZ" altLang="cs-CZ" sz="1800"/>
              <a:t>Pak se rozlišuje mezi platnými hodnotami a chybějícími hodnotami</a:t>
            </a:r>
          </a:p>
          <a:p>
            <a:pPr eaLnBrk="1" hangingPunct="1">
              <a:spcBef>
                <a:spcPct val="60000"/>
              </a:spcBef>
            </a:pPr>
            <a:r>
              <a:rPr lang="cs-CZ" altLang="cs-CZ" sz="2000"/>
              <a:t>hodnoty – kategorické proměnné, málo hodnot u metrické </a:t>
            </a:r>
          </a:p>
          <a:p>
            <a:pPr eaLnBrk="1" hangingPunct="1"/>
            <a:r>
              <a:rPr lang="cs-CZ" altLang="cs-CZ" sz="2000"/>
              <a:t>intervaly(třídy) –  metrické proměnné</a:t>
            </a:r>
          </a:p>
          <a:p>
            <a:pPr lvl="1" eaLnBrk="1" hangingPunct="1"/>
            <a:r>
              <a:rPr lang="cs-CZ" altLang="cs-CZ" sz="1800"/>
              <a:t>volba šířky intervalu (stojí za to vyzkoušet více)</a:t>
            </a:r>
          </a:p>
          <a:p>
            <a:pPr lvl="2" eaLnBrk="1" hangingPunct="1"/>
            <a:r>
              <a:rPr lang="cs-CZ" altLang="cs-CZ" sz="1500"/>
              <a:t>aby byl jejich počet přibližně </a:t>
            </a:r>
            <a:r>
              <a:rPr lang="cs-CZ" altLang="cs-CZ" sz="1500" i="1"/>
              <a:t>N</a:t>
            </a:r>
            <a:r>
              <a:rPr lang="cs-CZ" altLang="cs-CZ" sz="1500"/>
              <a:t>/10,  </a:t>
            </a:r>
            <a:r>
              <a:rPr lang="en-US" altLang="cs-CZ" sz="1500"/>
              <a:t>&lt;</a:t>
            </a:r>
            <a:r>
              <a:rPr lang="cs-CZ" altLang="cs-CZ" sz="1500"/>
              <a:t>15, nebo 1+log</a:t>
            </a:r>
            <a:r>
              <a:rPr lang="cs-CZ" altLang="cs-CZ" sz="1500" baseline="-25000"/>
              <a:t>2</a:t>
            </a:r>
            <a:r>
              <a:rPr lang="cs-CZ" altLang="cs-CZ" sz="1500" i="1"/>
              <a:t>N</a:t>
            </a:r>
            <a:r>
              <a:rPr lang="cs-CZ" altLang="cs-CZ" sz="1500"/>
              <a:t>  (Sturgisovo pravidlo)</a:t>
            </a:r>
          </a:p>
          <a:p>
            <a:pPr lvl="2" eaLnBrk="1" hangingPunct="1"/>
            <a:r>
              <a:rPr lang="cs-CZ" altLang="cs-CZ" sz="1500"/>
              <a:t>stejná šířka všech intervalů</a:t>
            </a:r>
          </a:p>
          <a:p>
            <a:pPr eaLnBrk="1" hangingPunct="1"/>
            <a:r>
              <a:rPr lang="cs-CZ" altLang="cs-CZ" sz="2000"/>
              <a:t>Tabulka četností zobrazuje téměř všechna data</a:t>
            </a:r>
          </a:p>
          <a:p>
            <a:pPr lvl="1" eaLnBrk="1" hangingPunct="1"/>
            <a:r>
              <a:rPr lang="cs-CZ" altLang="cs-CZ" sz="1800"/>
              <a:t>Použitím intervalů již data mírně redukujeme</a:t>
            </a:r>
          </a:p>
          <a:p>
            <a:pPr eaLnBrk="1" hangingPunct="1"/>
            <a:r>
              <a:rPr lang="cs-CZ" altLang="cs-CZ" sz="2000"/>
              <a:t>Minimální podoba tabulky četností: </a:t>
            </a:r>
            <a:r>
              <a:rPr lang="cs-CZ" altLang="cs-CZ" sz="2000" b="1"/>
              <a:t>absolutní a relativní četnosti, součtový poslední řádek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0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0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000"/>
              <a:t>AJ: minimum, maximum, valid values, valid percent, interval (bin, class), interval size</a:t>
            </a:r>
            <a:endParaRPr lang="en-US" altLang="cs-CZ" sz="1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829447"/>
              </p:ext>
            </p:extLst>
          </p:nvPr>
        </p:nvGraphicFramePr>
        <p:xfrm>
          <a:off x="395536" y="29475"/>
          <a:ext cx="7992888" cy="6753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0" name="List" r:id="rId3" imgW="5219779" imgH="4410180" progId="Excel.Sheet.12">
                  <p:embed/>
                </p:oleObj>
              </mc:Choice>
              <mc:Fallback>
                <p:oleObj name="List" r:id="rId3" imgW="5219779" imgH="44101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29475"/>
                        <a:ext cx="7992888" cy="6753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4869160" y="4509120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Poklikáním</a:t>
            </a:r>
            <a:r>
              <a:rPr lang="cs-CZ" sz="2000" dirty="0"/>
              <a:t> se tabulka otevře jako editovatelný objekt v Excelu. </a:t>
            </a:r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Též Datíčka.xls, list „četnosti“.</a:t>
            </a:r>
          </a:p>
        </p:txBody>
      </p:sp>
    </p:spTree>
    <p:extLst>
      <p:ext uri="{BB962C8B-B14F-4D97-AF65-F5344CB8AC3E}">
        <p14:creationId xmlns:p14="http://schemas.microsoft.com/office/powerpoint/2010/main" val="3049703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Obtížnost statistiky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25311"/>
              </p:ext>
            </p:extLst>
          </p:nvPr>
        </p:nvGraphicFramePr>
        <p:xfrm>
          <a:off x="683571" y="2060851"/>
          <a:ext cx="7848871" cy="4120238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868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8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8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80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80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80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80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807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813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Kód</a:t>
                      </a:r>
                      <a:endParaRPr lang="cs-CZ" sz="2000" b="1" i="0" u="none" strike="noStrike" dirty="0">
                        <a:solidFill>
                          <a:srgbClr val="1E535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Zapsáno</a:t>
                      </a:r>
                      <a:endParaRPr lang="cs-CZ" sz="2000" b="1" i="0" u="none" strike="noStrike" dirty="0">
                        <a:solidFill>
                          <a:srgbClr val="1E535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A</a:t>
                      </a:r>
                      <a:endParaRPr lang="cs-CZ" sz="2000" b="1" i="0" u="none" strike="noStrike">
                        <a:solidFill>
                          <a:srgbClr val="1E535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B</a:t>
                      </a:r>
                      <a:endParaRPr lang="cs-CZ" sz="2000" b="1" i="0" u="none" strike="noStrike">
                        <a:solidFill>
                          <a:srgbClr val="1E535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C</a:t>
                      </a:r>
                      <a:endParaRPr lang="cs-CZ" sz="2000" b="1" i="0" u="none" strike="noStrike">
                        <a:solidFill>
                          <a:srgbClr val="1E535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D</a:t>
                      </a:r>
                      <a:endParaRPr lang="cs-CZ" sz="2000" b="1" i="0" u="none" strike="noStrike">
                        <a:solidFill>
                          <a:srgbClr val="1E535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E</a:t>
                      </a:r>
                      <a:endParaRPr lang="cs-CZ" sz="2000" b="1" i="0" u="none" strike="noStrike">
                        <a:solidFill>
                          <a:srgbClr val="1E535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F</a:t>
                      </a:r>
                      <a:endParaRPr lang="cs-CZ" sz="2000" b="1" i="0" u="none" strike="noStrike">
                        <a:solidFill>
                          <a:srgbClr val="1E535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-</a:t>
                      </a:r>
                      <a:endParaRPr lang="cs-CZ" sz="2000" b="1" i="0" u="none" strike="noStrike">
                        <a:solidFill>
                          <a:srgbClr val="1E535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843"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350" marR="6350" marT="19050" marB="19050" anchor="ctr"/>
                </a:tc>
                <a:extLst>
                  <a:ext uri="{0D108BD9-81ED-4DB2-BD59-A6C34878D82A}">
                    <a16:rowId xmlns:a16="http://schemas.microsoft.com/office/drawing/2014/main" val="4209082073"/>
                  </a:ext>
                </a:extLst>
              </a:tr>
              <a:tr h="519843"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 dirty="0">
                          <a:effectLst/>
                        </a:rPr>
                        <a:t>2015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 dirty="0">
                          <a:effectLst/>
                        </a:rPr>
                        <a:t>78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 dirty="0">
                          <a:effectLst/>
                        </a:rPr>
                        <a:t>7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 dirty="0">
                          <a:effectLst/>
                        </a:rPr>
                        <a:t>10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 dirty="0">
                          <a:effectLst/>
                        </a:rPr>
                        <a:t>19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 dirty="0">
                          <a:effectLst/>
                        </a:rPr>
                        <a:t>18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 dirty="0">
                          <a:effectLst/>
                        </a:rPr>
                        <a:t>7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 dirty="0">
                          <a:effectLst/>
                        </a:rPr>
                        <a:t>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 dirty="0">
                          <a:effectLst/>
                        </a:rPr>
                        <a:t>9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843"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2014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73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 dirty="0">
                          <a:effectLst/>
                        </a:rPr>
                        <a:t>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20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13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11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 dirty="0">
                          <a:effectLst/>
                        </a:rPr>
                        <a:t>10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843"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2013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 dirty="0">
                          <a:effectLst/>
                        </a:rPr>
                        <a:t>98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6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18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 dirty="0">
                          <a:effectLst/>
                        </a:rPr>
                        <a:t>16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15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9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16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14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843"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2012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84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25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 dirty="0">
                          <a:effectLst/>
                        </a:rPr>
                        <a:t>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12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16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9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843"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2011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76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9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11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12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11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 dirty="0">
                          <a:effectLst/>
                        </a:rPr>
                        <a:t>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12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15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843"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2010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81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17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12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13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 dirty="0">
                          <a:effectLst/>
                        </a:rPr>
                        <a:t>11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 dirty="0">
                          <a:effectLst/>
                        </a:rPr>
                        <a:t>9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(c) Stanislav Ježek, Jan Širůček</a:t>
            </a:r>
          </a:p>
        </p:txBody>
      </p:sp>
    </p:spTree>
    <p:extLst>
      <p:ext uri="{BB962C8B-B14F-4D97-AF65-F5344CB8AC3E}">
        <p14:creationId xmlns:p14="http://schemas.microsoft.com/office/powerpoint/2010/main" val="4188451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400"/>
              <a:t>Grafické podoby tabulky četností 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397875" cy="49895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/>
              <a:t>Kategorické proměnné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sloupcový graf (diagram)</a:t>
            </a:r>
            <a:endParaRPr lang="cs-CZ" altLang="cs-CZ" sz="900"/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koláčový diagram </a:t>
            </a:r>
            <a:r>
              <a:rPr lang="cs-CZ" altLang="cs-CZ" sz="1800"/>
              <a:t>– zřídkakdy, neukazuje rozložení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Metrické proměnné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Histogram </a:t>
            </a:r>
            <a:r>
              <a:rPr lang="cs-CZ" altLang="cs-CZ" sz="1800"/>
              <a:t>– jako sloupcový, ale šíře sloupců reprezentuje šíři intervalů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stem-and-leaf </a:t>
            </a:r>
            <a:r>
              <a:rPr lang="cs-CZ" altLang="cs-CZ" sz="1800"/>
              <a:t>– rozdělení hodnot do intervalů</a:t>
            </a:r>
            <a:endParaRPr lang="cs-CZ" altLang="cs-CZ" sz="600"/>
          </a:p>
          <a:p>
            <a:pPr eaLnBrk="1" hangingPunct="1">
              <a:lnSpc>
                <a:spcPct val="90000"/>
              </a:lnSpc>
            </a:pPr>
            <a:endParaRPr lang="cs-CZ" altLang="cs-CZ" sz="20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6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6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6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6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6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6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0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0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0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000"/>
              <a:t>AJ: bar chart, histogram, pie chart, frequency distribution, stem-and-leaf plot</a:t>
            </a:r>
            <a:r>
              <a:rPr lang="cs-CZ" altLang="cs-CZ" sz="900"/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51203" name="AutoShap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Sloupcový diagram</a:t>
            </a:r>
          </a:p>
        </p:txBody>
      </p:sp>
      <p:pic>
        <p:nvPicPr>
          <p:cNvPr id="5120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684338"/>
            <a:ext cx="8021637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722884"/>
            <a:ext cx="8101781" cy="495458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675" y="1695449"/>
            <a:ext cx="8101781" cy="504591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Sloupcový diagram s tříděním</a:t>
            </a:r>
          </a:p>
        </p:txBody>
      </p:sp>
      <p:pic>
        <p:nvPicPr>
          <p:cNvPr id="53252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3263" y="1773238"/>
            <a:ext cx="8262937" cy="4719637"/>
          </a:xfr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793875"/>
            <a:ext cx="8486775" cy="48672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675" y="1762844"/>
            <a:ext cx="8882008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?</a:t>
            </a:r>
          </a:p>
        </p:txBody>
      </p:sp>
      <p:sp>
        <p:nvSpPr>
          <p:cNvPr id="55299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pic>
        <p:nvPicPr>
          <p:cNvPr id="55300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773238"/>
            <a:ext cx="7786687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754956"/>
            <a:ext cx="8059897" cy="484239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56324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050" y="1752600"/>
            <a:ext cx="7921625" cy="4759325"/>
          </a:xfr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213" y="1700906"/>
            <a:ext cx="7925513" cy="468042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8371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pic>
        <p:nvPicPr>
          <p:cNvPr id="58372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773238"/>
            <a:ext cx="7978775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9" y="1772816"/>
            <a:ext cx="7964115" cy="470321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59395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1638" y="87313"/>
            <a:ext cx="8347075" cy="6688137"/>
          </a:xfrm>
        </p:spPr>
      </p:pic>
      <p:sp>
        <p:nvSpPr>
          <p:cNvPr id="59396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/>
              <a:t>(c) Stanislav Ježek, Jan Širůček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Kumulativní histogram</a:t>
            </a:r>
          </a:p>
        </p:txBody>
      </p:sp>
      <p:pic>
        <p:nvPicPr>
          <p:cNvPr id="778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785938"/>
            <a:ext cx="78581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8979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896938"/>
            <a:ext cx="8001000" cy="603250"/>
          </a:xfrm>
        </p:spPr>
        <p:txBody>
          <a:bodyPr/>
          <a:lstStyle/>
          <a:p>
            <a:pPr eaLnBrk="1" hangingPunct="1"/>
            <a:r>
              <a:rPr lang="cs-CZ" altLang="cs-CZ" sz="3400" dirty="0"/>
              <a:t>Číslicový histogram „stonek a list“</a:t>
            </a:r>
          </a:p>
        </p:txBody>
      </p:sp>
      <p:sp>
        <p:nvSpPr>
          <p:cNvPr id="60420" name="Zástupný symbol pro obsah 4"/>
          <p:cNvSpPr>
            <a:spLocks noGrp="1"/>
          </p:cNvSpPr>
          <p:nvPr>
            <p:ph idx="1"/>
          </p:nvPr>
        </p:nvSpPr>
        <p:spPr>
          <a:xfrm>
            <a:off x="0" y="1752600"/>
            <a:ext cx="8567738" cy="4267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140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altLang="cs-CZ" sz="1400">
                <a:latin typeface="Courier New" panose="02070309020205020404" pitchFamily="49" charset="0"/>
                <a:cs typeface="Courier New" panose="02070309020205020404" pitchFamily="49" charset="0"/>
              </a:rPr>
              <a:t>Frequency    Stem &amp;  Leaf</a:t>
            </a:r>
            <a:br>
              <a:rPr lang="en-US" altLang="cs-CZ" sz="14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cs-CZ" sz="1400">
                <a:latin typeface="Courier New" panose="02070309020205020404" pitchFamily="49" charset="0"/>
                <a:cs typeface="Courier New" panose="02070309020205020404" pitchFamily="49" charset="0"/>
              </a:rPr>
              <a:t>    32,00        0 .  00000000000000000000000000000000</a:t>
            </a:r>
            <a:br>
              <a:rPr lang="en-US" altLang="cs-CZ" sz="14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cs-CZ" sz="1400">
                <a:latin typeface="Courier New" panose="02070309020205020404" pitchFamily="49" charset="0"/>
                <a:cs typeface="Courier New" panose="02070309020205020404" pitchFamily="49" charset="0"/>
              </a:rPr>
              <a:t>    18,00        1 .  000000000000000000</a:t>
            </a:r>
            <a:br>
              <a:rPr lang="en-US" altLang="cs-CZ" sz="14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cs-CZ" sz="1400">
                <a:latin typeface="Courier New" panose="02070309020205020404" pitchFamily="49" charset="0"/>
                <a:cs typeface="Courier New" panose="02070309020205020404" pitchFamily="49" charset="0"/>
              </a:rPr>
              <a:t>    14,00        2 .  00000000000000</a:t>
            </a:r>
            <a:br>
              <a:rPr lang="en-US" altLang="cs-CZ" sz="14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cs-CZ" sz="1400">
                <a:latin typeface="Courier New" panose="02070309020205020404" pitchFamily="49" charset="0"/>
                <a:cs typeface="Courier New" panose="02070309020205020404" pitchFamily="49" charset="0"/>
              </a:rPr>
              <a:t>     7,00        3 .  0000000</a:t>
            </a:r>
            <a:br>
              <a:rPr lang="en-US" altLang="cs-CZ" sz="14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cs-CZ" sz="1400">
                <a:latin typeface="Courier New" panose="02070309020205020404" pitchFamily="49" charset="0"/>
                <a:cs typeface="Courier New" panose="02070309020205020404" pitchFamily="49" charset="0"/>
              </a:rPr>
              <a:t>     2,00        4 .  00</a:t>
            </a:r>
            <a:br>
              <a:rPr lang="en-US" altLang="cs-CZ" sz="14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cs-CZ" sz="1400">
                <a:latin typeface="Courier New" panose="02070309020205020404" pitchFamily="49" charset="0"/>
                <a:cs typeface="Courier New" panose="02070309020205020404" pitchFamily="49" charset="0"/>
              </a:rPr>
              <a:t>     4,00        5 .  0000</a:t>
            </a:r>
            <a:br>
              <a:rPr lang="en-US" altLang="cs-CZ" sz="14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cs-CZ" sz="1400">
                <a:latin typeface="Courier New" panose="02070309020205020404" pitchFamily="49" charset="0"/>
                <a:cs typeface="Courier New" panose="02070309020205020404" pitchFamily="49" charset="0"/>
              </a:rPr>
              <a:t>     1,00        6 .  0</a:t>
            </a:r>
            <a:br>
              <a:rPr lang="en-US" altLang="cs-CZ" sz="14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cs-CZ" sz="1400">
                <a:latin typeface="Courier New" panose="02070309020205020404" pitchFamily="49" charset="0"/>
                <a:cs typeface="Courier New" panose="02070309020205020404" pitchFamily="49" charset="0"/>
              </a:rPr>
              <a:t>     1,00        7 .  0</a:t>
            </a:r>
            <a:br>
              <a:rPr lang="en-US" altLang="cs-CZ" sz="14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cs-CZ" sz="1400">
                <a:latin typeface="Courier New" panose="02070309020205020404" pitchFamily="49" charset="0"/>
                <a:cs typeface="Courier New" panose="02070309020205020404" pitchFamily="49" charset="0"/>
              </a:rPr>
              <a:t>    10,00 Extremes    (&gt;=8,0)</a:t>
            </a:r>
            <a:br>
              <a:rPr lang="en-US" altLang="cs-CZ" sz="140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altLang="cs-CZ" sz="14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cs-CZ" sz="1400">
                <a:latin typeface="Courier New" panose="02070309020205020404" pitchFamily="49" charset="0"/>
                <a:cs typeface="Courier New" panose="02070309020205020404" pitchFamily="49" charset="0"/>
              </a:rPr>
              <a:t> Stem width:         1</a:t>
            </a:r>
            <a:br>
              <a:rPr lang="en-US" altLang="cs-CZ" sz="14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cs-CZ" sz="1400">
                <a:latin typeface="Courier New" panose="02070309020205020404" pitchFamily="49" charset="0"/>
                <a:cs typeface="Courier New" panose="02070309020205020404" pitchFamily="49" charset="0"/>
              </a:rPr>
              <a:t> Each leaf:       1 case(s)</a:t>
            </a:r>
            <a:br>
              <a:rPr lang="en-US" altLang="cs-CZ" sz="1200"/>
            </a:br>
            <a:endParaRPr lang="cs-CZ" altLang="cs-CZ" sz="1200"/>
          </a:p>
        </p:txBody>
      </p:sp>
      <p:graphicFrame>
        <p:nvGraphicFramePr>
          <p:cNvPr id="60421" name="Object 5"/>
          <p:cNvGraphicFramePr>
            <a:graphicFrameLocks noChangeAspect="1"/>
          </p:cNvGraphicFramePr>
          <p:nvPr/>
        </p:nvGraphicFramePr>
        <p:xfrm>
          <a:off x="4429125" y="3071813"/>
          <a:ext cx="4194175" cy="339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5" name="Tabulka" r:id="rId4" imgW="6572250" imgH="4791075" progId="STATISTICA.Spreadsheet">
                  <p:embed/>
                </p:oleObj>
              </mc:Choice>
              <mc:Fallback>
                <p:oleObj name="Tabulka" r:id="rId4" imgW="6572250" imgH="4791075" progId="STATISTICA.Spreadsheet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6010" r="38344" b="25546"/>
                      <a:stretch>
                        <a:fillRect/>
                      </a:stretch>
                    </p:blipFill>
                    <p:spPr bwMode="auto">
                      <a:xfrm>
                        <a:off x="4429125" y="3071813"/>
                        <a:ext cx="4194175" cy="339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„Férové“ zobrazení dat</a:t>
            </a:r>
          </a:p>
        </p:txBody>
      </p:sp>
      <p:sp>
        <p:nvSpPr>
          <p:cNvPr id="62467" name="Zástupný symbol pro obsah 2"/>
          <p:cNvSpPr>
            <a:spLocks noGrp="1"/>
          </p:cNvSpPr>
          <p:nvPr>
            <p:ph idx="1"/>
          </p:nvPr>
        </p:nvSpPr>
        <p:spPr>
          <a:xfrm>
            <a:off x="566738" y="1700213"/>
            <a:ext cx="8001000" cy="43195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Každý graf (i tabulka) musí být natolik přehledně popsán (nadpis + popisky uvnitř), aby byl srozumitelný i bez čtení textu</a:t>
            </a:r>
          </a:p>
          <a:p>
            <a:pPr eaLnBrk="1" hangingPunct="1">
              <a:lnSpc>
                <a:spcPct val="90000"/>
              </a:lnSpc>
            </a:pPr>
            <a:endParaRPr lang="cs-CZ" altLang="cs-CZ" sz="800" dirty="0"/>
          </a:p>
          <a:p>
            <a:pPr eaLnBrk="1" hangingPunct="1"/>
            <a:r>
              <a:rPr lang="cs-CZ" altLang="cs-CZ" sz="2000" dirty="0"/>
              <a:t>Rozličné rady, např. </a:t>
            </a:r>
            <a:r>
              <a:rPr lang="cs-CZ" altLang="cs-CZ" sz="2000" dirty="0" err="1"/>
              <a:t>Good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Hardin</a:t>
            </a:r>
            <a:endParaRPr lang="cs-CZ" altLang="cs-CZ" sz="2000" dirty="0"/>
          </a:p>
          <a:p>
            <a:pPr lvl="1" eaLnBrk="1" hangingPunct="1"/>
            <a:r>
              <a:rPr lang="cs-CZ" altLang="cs-CZ" sz="1600" dirty="0"/>
              <a:t>Popisky dat by neměly stínit datové body</a:t>
            </a:r>
          </a:p>
          <a:p>
            <a:pPr lvl="1" eaLnBrk="1" hangingPunct="1"/>
            <a:r>
              <a:rPr lang="cs-CZ" altLang="cs-CZ" sz="1600" dirty="0"/>
              <a:t>Rozsah škál by měl být volen smysluplně, aby byla plocha užitečně využita („nulové“ body na škálách).</a:t>
            </a:r>
          </a:p>
          <a:p>
            <a:pPr lvl="1" eaLnBrk="1" hangingPunct="1"/>
            <a:r>
              <a:rPr lang="cs-CZ" altLang="cs-CZ" sz="1600" dirty="0"/>
              <a:t>Numerické osy naznačují spojité proměnné, u kategorií volme raději textové popisky.</a:t>
            </a:r>
          </a:p>
          <a:p>
            <a:pPr lvl="1" eaLnBrk="1" hangingPunct="1"/>
            <a:r>
              <a:rPr lang="cs-CZ" altLang="cs-CZ" sz="1600" dirty="0"/>
              <a:t>Nepropojujme datové body, jde-li o diskrétní škály, pokud nemá interpolace smysl, nebo pokud nemáme v úmyslu srovnání profilů </a:t>
            </a:r>
          </a:p>
          <a:p>
            <a:pPr eaLnBrk="1" hangingPunct="1"/>
            <a:r>
              <a:rPr lang="cs-CZ" altLang="cs-CZ" sz="2000" dirty="0"/>
              <a:t>Další </a:t>
            </a:r>
          </a:p>
          <a:p>
            <a:pPr lvl="1" eaLnBrk="1" hangingPunct="1"/>
            <a:r>
              <a:rPr lang="cs-CZ" altLang="cs-CZ" sz="1600" dirty="0"/>
              <a:t>Hans </a:t>
            </a:r>
            <a:r>
              <a:rPr lang="cs-CZ" altLang="cs-CZ" sz="1600" dirty="0" err="1"/>
              <a:t>Rosling</a:t>
            </a:r>
            <a:r>
              <a:rPr lang="cs-CZ" altLang="cs-CZ" sz="1600" dirty="0"/>
              <a:t> na </a:t>
            </a:r>
            <a:r>
              <a:rPr lang="cs-CZ" altLang="cs-CZ" sz="1600" dirty="0" err="1"/>
              <a:t>TEDu</a:t>
            </a:r>
            <a:r>
              <a:rPr lang="cs-CZ" altLang="cs-CZ" sz="1600" dirty="0"/>
              <a:t>: </a:t>
            </a:r>
            <a:r>
              <a:rPr lang="cs-CZ" altLang="cs-CZ" sz="1000" dirty="0">
                <a:hlinkClick r:id="rId3"/>
              </a:rPr>
              <a:t>http://www.ted.com/talks/hans_rosling_shows_the_best_stats_you_ve_ever_seen.html</a:t>
            </a:r>
            <a:endParaRPr lang="cs-CZ" altLang="cs-CZ" sz="1000" dirty="0"/>
          </a:p>
          <a:p>
            <a:pPr lvl="1" eaLnBrk="1" hangingPunct="1"/>
            <a:r>
              <a:rPr lang="cs-CZ" altLang="cs-CZ" sz="1600" dirty="0"/>
              <a:t>Nathan </a:t>
            </a:r>
            <a:r>
              <a:rPr lang="cs-CZ" altLang="cs-CZ" sz="1600" dirty="0" err="1"/>
              <a:t>Yau</a:t>
            </a:r>
            <a:r>
              <a:rPr lang="cs-CZ" altLang="cs-CZ" sz="1600" dirty="0"/>
              <a:t>: </a:t>
            </a:r>
            <a:r>
              <a:rPr lang="cs-CZ" altLang="cs-CZ" sz="1600" dirty="0" err="1"/>
              <a:t>Visualise</a:t>
            </a:r>
            <a:r>
              <a:rPr lang="cs-CZ" altLang="cs-CZ" sz="1600" dirty="0"/>
              <a:t> </a:t>
            </a:r>
            <a:r>
              <a:rPr lang="cs-CZ" altLang="cs-CZ" sz="1600" dirty="0" err="1"/>
              <a:t>this</a:t>
            </a:r>
            <a:r>
              <a:rPr lang="cs-CZ" altLang="cs-CZ" sz="1600" dirty="0"/>
              <a:t>… </a:t>
            </a:r>
            <a:r>
              <a:rPr lang="cs-CZ" altLang="cs-CZ" sz="1000" dirty="0">
                <a:hlinkClick r:id="rId4"/>
              </a:rPr>
              <a:t>http://www.amazon.com/o/ASIN/0470944889?tag=adapas02-20</a:t>
            </a:r>
            <a:endParaRPr lang="cs-CZ" altLang="cs-CZ" sz="1000" dirty="0"/>
          </a:p>
          <a:p>
            <a:pPr lvl="1" eaLnBrk="1" hangingPunct="1"/>
            <a:r>
              <a:rPr lang="cs-CZ" altLang="cs-CZ" sz="1800" b="1" dirty="0" err="1"/>
              <a:t>Howitt</a:t>
            </a:r>
            <a:r>
              <a:rPr lang="cs-CZ" altLang="cs-CZ" sz="1800" b="1" dirty="0"/>
              <a:t> &amp; </a:t>
            </a:r>
            <a:r>
              <a:rPr lang="cs-CZ" altLang="cs-CZ" sz="1800" b="1" dirty="0" err="1"/>
              <a:t>Cramer</a:t>
            </a:r>
            <a:r>
              <a:rPr lang="cs-CZ" altLang="cs-CZ" sz="1800" b="1" dirty="0"/>
              <a:t> s. 21</a:t>
            </a:r>
          </a:p>
          <a:p>
            <a:pPr marL="471487" lvl="1" indent="0" eaLnBrk="1" hangingPunct="1">
              <a:buNone/>
            </a:pPr>
            <a:endParaRPr lang="cs-CZ" altLang="cs-CZ" sz="1000" dirty="0"/>
          </a:p>
          <a:p>
            <a:pPr lvl="1" eaLnBrk="1" hangingPunct="1"/>
            <a:endParaRPr lang="cs-CZ" altLang="cs-CZ" sz="1600" dirty="0"/>
          </a:p>
        </p:txBody>
      </p:sp>
      <p:sp>
        <p:nvSpPr>
          <p:cNvPr id="62468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Obtížnost statistiky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(c) Stanislav Ježek, Jan Širůček</a:t>
            </a: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537494"/>
              </p:ext>
            </p:extLst>
          </p:nvPr>
        </p:nvGraphicFramePr>
        <p:xfrm>
          <a:off x="566738" y="1744663"/>
          <a:ext cx="8102600" cy="444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8" name="Worksheet" r:id="rId3" imgW="5501773" imgH="2613426" progId="Excel.Sheet.12">
                  <p:embed/>
                </p:oleObj>
              </mc:Choice>
              <mc:Fallback>
                <p:oleObj name="Worksheet" r:id="rId3" imgW="5501773" imgH="26134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6738" y="1744663"/>
                        <a:ext cx="8102600" cy="4446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67726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64515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00125"/>
            <a:ext cx="4395788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4572000"/>
            <a:ext cx="8059738" cy="1528763"/>
          </a:xfrm>
          <a:noFill/>
        </p:spPr>
      </p:pic>
      <p:pic>
        <p:nvPicPr>
          <p:cNvPr id="6451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0063"/>
            <a:ext cx="443706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200"/>
              <a:t>Rozložení </a:t>
            </a:r>
            <a:r>
              <a:rPr lang="cs-CZ" altLang="cs-CZ" sz="2800" i="1"/>
              <a:t>rozdělení, distribuce</a:t>
            </a:r>
            <a:r>
              <a:rPr lang="cs-CZ" altLang="cs-CZ" sz="4200"/>
              <a:t> četností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916488"/>
          </a:xfrm>
        </p:spPr>
        <p:txBody>
          <a:bodyPr/>
          <a:lstStyle/>
          <a:p>
            <a:pPr eaLnBrk="1" hangingPunct="1"/>
            <a:r>
              <a:rPr lang="cs-CZ" altLang="cs-CZ" sz="1800"/>
              <a:t>Měřené jevy jsou nějak rozděleny do kategorií (intervalů) a tyto kategorie jsou různě „populární“ – četné.</a:t>
            </a:r>
          </a:p>
          <a:p>
            <a:pPr eaLnBrk="1" hangingPunct="1"/>
            <a:r>
              <a:rPr lang="cs-CZ" altLang="cs-CZ" sz="1800"/>
              <a:t>Četnosti u reálných ordinálních a vyšších proměnných obvykle nebývají </a:t>
            </a:r>
            <a:r>
              <a:rPr lang="cs-CZ" altLang="cs-CZ" sz="1800" b="1"/>
              <a:t>distribuovány</a:t>
            </a:r>
            <a:r>
              <a:rPr lang="cs-CZ" altLang="cs-CZ" sz="1800"/>
              <a:t> nahodile – jejich rozdělení zobrazené histogramem má popsatelný tvar.</a:t>
            </a:r>
          </a:p>
          <a:p>
            <a:pPr eaLnBrk="1" hangingPunct="1"/>
            <a:endParaRPr lang="cs-CZ" altLang="cs-CZ" sz="1800" b="1"/>
          </a:p>
          <a:p>
            <a:pPr eaLnBrk="1" hangingPunct="1"/>
            <a:endParaRPr lang="cs-CZ" altLang="cs-CZ" sz="1800" b="1"/>
          </a:p>
          <a:p>
            <a:pPr eaLnBrk="1" hangingPunct="1"/>
            <a:endParaRPr lang="cs-CZ" altLang="cs-CZ" sz="1800" b="1"/>
          </a:p>
          <a:p>
            <a:pPr eaLnBrk="1" hangingPunct="1"/>
            <a:endParaRPr lang="cs-CZ" altLang="cs-CZ" sz="1200" b="1"/>
          </a:p>
          <a:p>
            <a:pPr eaLnBrk="1" hangingPunct="1"/>
            <a:r>
              <a:rPr lang="cs-CZ" altLang="cs-CZ" sz="1800" b="1"/>
              <a:t>Rozdělení</a:t>
            </a:r>
            <a:r>
              <a:rPr lang="cs-CZ" altLang="cs-CZ" sz="1800"/>
              <a:t> četností je tedy to, kolik relativně (či absolutně) máme kterých hodnot měřené proměnné.</a:t>
            </a:r>
          </a:p>
          <a:p>
            <a:pPr lvl="1" eaLnBrk="1" hangingPunct="1"/>
            <a:r>
              <a:rPr lang="cs-CZ" altLang="cs-CZ" sz="1600"/>
              <a:t>Typicky lze přibližně popsat slovy, např.: vyskytlo se hodně středních hodnot a relativně málo extrémních hodnot.</a:t>
            </a:r>
          </a:p>
          <a:p>
            <a:pPr lvl="1" eaLnBrk="1" hangingPunct="1"/>
            <a:r>
              <a:rPr lang="cs-CZ" altLang="cs-CZ" sz="1600"/>
              <a:t>Toto </a:t>
            </a:r>
            <a:r>
              <a:rPr lang="cs-CZ" altLang="cs-CZ" sz="1600" b="1"/>
              <a:t>rozložení</a:t>
            </a:r>
            <a:r>
              <a:rPr lang="cs-CZ" altLang="cs-CZ" sz="1600"/>
              <a:t> jevů na měřené škále je nejlépe vidět na grafech.</a:t>
            </a:r>
          </a:p>
          <a:p>
            <a:pPr lvl="1" eaLnBrk="1" hangingPunct="1"/>
            <a:r>
              <a:rPr lang="cs-CZ" altLang="cs-CZ" sz="1600"/>
              <a:t>Obvykle nějaké konkrétní rozložení očekáváme.</a:t>
            </a:r>
          </a:p>
          <a:p>
            <a:pPr eaLnBrk="1" hangingPunct="1"/>
            <a:endParaRPr lang="cs-CZ" altLang="cs-CZ" sz="1800"/>
          </a:p>
        </p:txBody>
      </p:sp>
      <p:pic>
        <p:nvPicPr>
          <p:cNvPr id="665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213100"/>
            <a:ext cx="3025775" cy="1174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213100"/>
            <a:ext cx="2952750" cy="1152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zápatí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Tvar rozložení četností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3924300" cy="4340225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cs-CZ" altLang="cs-CZ" sz="1800"/>
              <a:t>Normální</a:t>
            </a:r>
          </a:p>
          <a:p>
            <a:pPr eaLnBrk="1" hangingPunct="1">
              <a:spcBef>
                <a:spcPct val="40000"/>
              </a:spcBef>
            </a:pPr>
            <a:r>
              <a:rPr lang="cs-CZ" altLang="cs-CZ" sz="1800"/>
              <a:t>Uniformní</a:t>
            </a:r>
          </a:p>
          <a:p>
            <a:pPr eaLnBrk="1" hangingPunct="1">
              <a:spcBef>
                <a:spcPct val="40000"/>
              </a:spcBef>
            </a:pPr>
            <a:r>
              <a:rPr lang="cs-CZ" altLang="cs-CZ" sz="1800"/>
              <a:t>Počet vrcholů</a:t>
            </a:r>
          </a:p>
          <a:p>
            <a:pPr lvl="1" eaLnBrk="1" hangingPunct="1">
              <a:spcBef>
                <a:spcPct val="40000"/>
              </a:spcBef>
            </a:pPr>
            <a:r>
              <a:rPr lang="cs-CZ" altLang="cs-CZ" sz="1600"/>
              <a:t>Unimodální, bimodální, multimodální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cs-CZ" sz="1800"/>
              <a:t>Ze</a:t>
            </a:r>
            <a:r>
              <a:rPr lang="cs-CZ" altLang="cs-CZ" sz="1800"/>
              <a:t>šikmení</a:t>
            </a:r>
            <a:endParaRPr lang="en-US" altLang="cs-CZ" sz="1800"/>
          </a:p>
          <a:p>
            <a:pPr lvl="1" eaLnBrk="1" hangingPunct="1">
              <a:spcBef>
                <a:spcPct val="40000"/>
              </a:spcBef>
            </a:pPr>
            <a:r>
              <a:rPr lang="cs-CZ" altLang="cs-CZ" sz="1600"/>
              <a:t>Zešikmené zprava (pozitivně), efekt podlahy</a:t>
            </a:r>
          </a:p>
          <a:p>
            <a:pPr lvl="1" eaLnBrk="1" hangingPunct="1">
              <a:spcBef>
                <a:spcPct val="40000"/>
              </a:spcBef>
            </a:pPr>
            <a:r>
              <a:rPr lang="cs-CZ" altLang="cs-CZ" sz="1600"/>
              <a:t>Zešikmené zleva (negativně), efekt stropu</a:t>
            </a:r>
          </a:p>
          <a:p>
            <a:pPr eaLnBrk="1" hangingPunct="1">
              <a:spcBef>
                <a:spcPct val="40000"/>
              </a:spcBef>
            </a:pPr>
            <a:r>
              <a:rPr lang="cs-CZ" altLang="cs-CZ" sz="1800"/>
              <a:t>Strmost</a:t>
            </a:r>
          </a:p>
          <a:p>
            <a:pPr lvl="1" eaLnBrk="1" hangingPunct="1">
              <a:spcBef>
                <a:spcPct val="40000"/>
              </a:spcBef>
            </a:pPr>
            <a:r>
              <a:rPr lang="cs-CZ" altLang="cs-CZ" sz="1600"/>
              <a:t>Leptokurtické, platykurtické</a:t>
            </a:r>
          </a:p>
        </p:txBody>
      </p:sp>
      <p:pic>
        <p:nvPicPr>
          <p:cNvPr id="6861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773238"/>
            <a:ext cx="3924300" cy="4124325"/>
          </a:xfrm>
          <a:noFill/>
        </p:spPr>
      </p:pic>
      <p:sp>
        <p:nvSpPr>
          <p:cNvPr id="68614" name="Text Box 8"/>
          <p:cNvSpPr txBox="1">
            <a:spLocks noChangeArrowheads="1"/>
          </p:cNvSpPr>
          <p:nvPr/>
        </p:nvSpPr>
        <p:spPr bwMode="auto">
          <a:xfrm>
            <a:off x="611188" y="6237288"/>
            <a:ext cx="79216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000"/>
              <a:t>AJ: frequency distribution, normal, rectangular, unimodal, bimodal, positively/negatively skewed, lepto(platy)kurtic, floor/ceiling effect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Normální (Gaussovo) rozložení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9895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 algn="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900" dirty="0"/>
          </a:p>
          <a:p>
            <a:pPr algn="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900" dirty="0"/>
          </a:p>
          <a:p>
            <a:pPr algn="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900" dirty="0">
                <a:hlinkClick r:id="rId3"/>
              </a:rPr>
              <a:t>http://en.wikipedia.org/wiki/Image:Standard_deviation_diagram.png</a:t>
            </a:r>
            <a:endParaRPr lang="cs-CZ" altLang="cs-CZ" sz="9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4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„Normální“ ve smyslu „velmi běžné“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Tam, kde se setkává mnoho nezávislých vlivů.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Ne vždy, </a:t>
            </a:r>
            <a:r>
              <a:rPr lang="cs-CZ" altLang="cs-CZ" sz="2000" u="sng" dirty="0"/>
              <a:t>ne</a:t>
            </a:r>
            <a:r>
              <a:rPr lang="cs-CZ" altLang="cs-CZ" sz="2000" dirty="0"/>
              <a:t>souvisí s „kvalitou“ dat.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200" dirty="0"/>
              <a:t>AJ: </a:t>
            </a:r>
            <a:r>
              <a:rPr lang="cs-CZ" altLang="cs-CZ" sz="1200" dirty="0" err="1"/>
              <a:t>normal</a:t>
            </a:r>
            <a:r>
              <a:rPr lang="cs-CZ" altLang="cs-CZ" sz="1200" dirty="0"/>
              <a:t> </a:t>
            </a:r>
            <a:r>
              <a:rPr lang="cs-CZ" altLang="cs-CZ" sz="1200" dirty="0" err="1"/>
              <a:t>distribution</a:t>
            </a:r>
            <a:r>
              <a:rPr lang="cs-CZ" altLang="cs-CZ" sz="1200" dirty="0"/>
              <a:t>, bell </a:t>
            </a:r>
            <a:r>
              <a:rPr lang="cs-CZ" altLang="cs-CZ" sz="1200" dirty="0" err="1"/>
              <a:t>curve</a:t>
            </a:r>
            <a:endParaRPr lang="cs-CZ" altLang="cs-CZ" sz="1200" dirty="0"/>
          </a:p>
        </p:txBody>
      </p:sp>
      <p:pic>
        <p:nvPicPr>
          <p:cNvPr id="7066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3238"/>
            <a:ext cx="7561263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Zástupný symbol pro zápatí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Poissonovo rozložení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8326437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1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1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1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1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1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1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1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1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/>
          </a:p>
          <a:p>
            <a:pPr eaLnBrk="1" hangingPunct="1">
              <a:lnSpc>
                <a:spcPct val="80000"/>
              </a:lnSpc>
            </a:pPr>
            <a:endParaRPr lang="cs-CZ" altLang="cs-CZ" sz="1600"/>
          </a:p>
          <a:p>
            <a:pPr eaLnBrk="1" hangingPunct="1">
              <a:lnSpc>
                <a:spcPct val="80000"/>
              </a:lnSpc>
            </a:pPr>
            <a:endParaRPr lang="cs-CZ" altLang="cs-CZ" sz="1600"/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Rozložení četnosti výskytu řídkých událostí </a:t>
            </a:r>
            <a:r>
              <a:rPr lang="cs-CZ" altLang="cs-CZ" sz="1400"/>
              <a:t>(ta lambda v grafu = průměrná frekvence za jednotku času)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r>
              <a:rPr lang="cs-CZ" altLang="cs-CZ" sz="1800"/>
              <a:t>Děje-li se událost v průměru častěji, než 10x za časovou jednotku, která nás zajímá, je jeho dobrou aproximací normální rozložení.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2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000"/>
              <a:t>AJ: Poisson distribution</a:t>
            </a:r>
          </a:p>
        </p:txBody>
      </p:sp>
      <p:pic>
        <p:nvPicPr>
          <p:cNvPr id="72709" name="Picture 4" descr="Poisson_distribution_P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700213"/>
            <a:ext cx="6264275" cy="3489325"/>
          </a:xfr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Rozložení</a:t>
            </a:r>
            <a:endParaRPr lang="en-US" altLang="cs-CZ"/>
          </a:p>
        </p:txBody>
      </p:sp>
      <p:sp>
        <p:nvSpPr>
          <p:cNvPr id="747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Známky ze statistiky</a:t>
            </a:r>
          </a:p>
          <a:p>
            <a:r>
              <a:rPr lang="cs-CZ" altLang="cs-CZ"/>
              <a:t>Výška studentů psychologie</a:t>
            </a:r>
          </a:p>
          <a:p>
            <a:r>
              <a:rPr lang="cs-CZ" altLang="cs-CZ"/>
              <a:t>Depresivita</a:t>
            </a:r>
          </a:p>
          <a:p>
            <a:r>
              <a:rPr lang="cs-CZ" altLang="cs-CZ"/>
              <a:t>Postoje k interrupcím</a:t>
            </a:r>
          </a:p>
          <a:p>
            <a:r>
              <a:rPr lang="cs-CZ" altLang="cs-CZ"/>
              <a:t>Spokojenost se studiem</a:t>
            </a:r>
          </a:p>
          <a:p>
            <a:r>
              <a:rPr lang="cs-CZ" altLang="cs-CZ"/>
              <a:t>Pohlaví na psychologii</a:t>
            </a:r>
          </a:p>
          <a:p>
            <a:r>
              <a:rPr lang="cs-CZ" altLang="cs-CZ"/>
              <a:t>Počet návštěv u lékaře </a:t>
            </a:r>
          </a:p>
          <a:p>
            <a:endParaRPr lang="en-US" altLang="cs-CZ"/>
          </a:p>
        </p:txBody>
      </p:sp>
      <p:sp>
        <p:nvSpPr>
          <p:cNvPr id="74756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Shrnutí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cs-CZ" altLang="cs-CZ" sz="2000" dirty="0"/>
              <a:t>První informací (</a:t>
            </a:r>
            <a:r>
              <a:rPr lang="cs-CZ" altLang="cs-CZ" sz="2000" i="1" dirty="0"/>
              <a:t>statistikou</a:t>
            </a:r>
            <a:r>
              <a:rPr lang="cs-CZ" altLang="cs-CZ" sz="2000" dirty="0"/>
              <a:t>), která nás zajímá je </a:t>
            </a:r>
            <a:r>
              <a:rPr lang="cs-CZ" altLang="cs-CZ" sz="2000" b="1" dirty="0"/>
              <a:t>četnost</a:t>
            </a:r>
            <a:r>
              <a:rPr lang="cs-CZ" altLang="cs-CZ" sz="2000" dirty="0"/>
              <a:t> výskytu jednotlivých hodnot (resp. hodnot uvnitř jednotlivých intervalů)</a:t>
            </a:r>
          </a:p>
          <a:p>
            <a:pPr eaLnBrk="1" hangingPunct="1">
              <a:spcBef>
                <a:spcPct val="40000"/>
              </a:spcBef>
            </a:pPr>
            <a:r>
              <a:rPr lang="cs-CZ" altLang="cs-CZ" sz="2000" dirty="0"/>
              <a:t>Konfiguraci </a:t>
            </a:r>
            <a:r>
              <a:rPr lang="cs-CZ" altLang="cs-CZ" sz="2000" b="1" dirty="0"/>
              <a:t>četností</a:t>
            </a:r>
            <a:r>
              <a:rPr lang="cs-CZ" altLang="cs-CZ" sz="2000" dirty="0"/>
              <a:t> nazýváme </a:t>
            </a:r>
            <a:r>
              <a:rPr lang="cs-CZ" altLang="cs-CZ" sz="2000" b="1" dirty="0"/>
              <a:t>rozložení (rozdělení)</a:t>
            </a:r>
            <a:r>
              <a:rPr lang="cs-CZ" altLang="cs-CZ" sz="2000" dirty="0"/>
              <a:t>.</a:t>
            </a:r>
          </a:p>
          <a:p>
            <a:pPr eaLnBrk="1" hangingPunct="1">
              <a:spcBef>
                <a:spcPct val="40000"/>
              </a:spcBef>
            </a:pPr>
            <a:r>
              <a:rPr lang="cs-CZ" altLang="cs-CZ" sz="2000" dirty="0"/>
              <a:t>Rozložení popisujeme (=komunikujeme je)</a:t>
            </a:r>
          </a:p>
          <a:p>
            <a:pPr lvl="1" eaLnBrk="1" hangingPunct="1">
              <a:spcBef>
                <a:spcPct val="40000"/>
              </a:spcBef>
            </a:pPr>
            <a:r>
              <a:rPr lang="cs-CZ" altLang="cs-CZ" sz="1800" dirty="0"/>
              <a:t>tabulkou četností</a:t>
            </a:r>
          </a:p>
          <a:p>
            <a:pPr lvl="1" eaLnBrk="1" hangingPunct="1">
              <a:spcBef>
                <a:spcPct val="40000"/>
              </a:spcBef>
            </a:pPr>
            <a:r>
              <a:rPr lang="cs-CZ" altLang="cs-CZ" sz="1800" dirty="0"/>
              <a:t>graficky – histogram, sloupcový diagram</a:t>
            </a:r>
          </a:p>
          <a:p>
            <a:pPr lvl="1" eaLnBrk="1" hangingPunct="1">
              <a:spcBef>
                <a:spcPct val="40000"/>
              </a:spcBef>
            </a:pPr>
            <a:r>
              <a:rPr lang="cs-CZ" altLang="cs-CZ" sz="1800" dirty="0"/>
              <a:t>(pomocí percentilů)</a:t>
            </a:r>
          </a:p>
          <a:p>
            <a:pPr eaLnBrk="1" hangingPunct="1">
              <a:spcBef>
                <a:spcPct val="40000"/>
              </a:spcBef>
            </a:pPr>
            <a:r>
              <a:rPr lang="cs-CZ" altLang="cs-CZ" sz="2000" dirty="0"/>
              <a:t>O typu, tvaru </a:t>
            </a:r>
            <a:r>
              <a:rPr lang="cs-CZ" altLang="cs-CZ" sz="2000" b="1" dirty="0"/>
              <a:t>rozložení</a:t>
            </a:r>
            <a:r>
              <a:rPr lang="cs-CZ" altLang="cs-CZ" sz="2000" dirty="0"/>
              <a:t> hodnot proměnné uvažujeme většinou graficky – </a:t>
            </a:r>
            <a:r>
              <a:rPr lang="cs-CZ" altLang="cs-CZ" sz="2000" b="1" dirty="0"/>
              <a:t>histogram, sloupcový diagram</a:t>
            </a:r>
            <a:r>
              <a:rPr lang="cs-CZ" altLang="cs-CZ" sz="2000" dirty="0"/>
              <a:t>.</a:t>
            </a:r>
          </a:p>
          <a:p>
            <a:pPr eaLnBrk="1" hangingPunct="1">
              <a:spcBef>
                <a:spcPct val="40000"/>
              </a:spcBef>
            </a:pPr>
            <a:r>
              <a:rPr lang="cs-CZ" altLang="cs-CZ" sz="2000" dirty="0"/>
              <a:t>Nejčastěji diskutovaným rozložením je tzv. </a:t>
            </a:r>
            <a:r>
              <a:rPr lang="cs-CZ" altLang="cs-CZ" sz="2000" b="1" dirty="0"/>
              <a:t>normální rozložení</a:t>
            </a:r>
            <a:r>
              <a:rPr lang="cs-CZ" altLang="cs-CZ" sz="2000" dirty="0"/>
              <a:t>.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Obtížnost statistiky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4221162" cy="4267200"/>
          </a:xfrm>
        </p:spPr>
        <p:txBody>
          <a:bodyPr/>
          <a:lstStyle/>
          <a:p>
            <a:pPr eaLnBrk="1" hangingPunct="1"/>
            <a:r>
              <a:rPr lang="cs-CZ" altLang="cs-CZ" sz="2000"/>
              <a:t>Statistika je obtížná  … i pro přírodovědně orientované</a:t>
            </a:r>
          </a:p>
          <a:p>
            <a:pPr eaLnBrk="1" hangingPunct="1"/>
            <a:endParaRPr lang="cs-CZ" altLang="cs-CZ" sz="2000"/>
          </a:p>
          <a:p>
            <a:pPr eaLnBrk="1" hangingPunct="1"/>
            <a:r>
              <a:rPr lang="cs-CZ" altLang="cs-CZ" sz="2000"/>
              <a:t>Matematické dovednosti kamenem úrazu nejsou, většinou je máte </a:t>
            </a:r>
            <a:r>
              <a:rPr lang="cs-CZ" altLang="cs-CZ" sz="1600"/>
              <a:t>(</a:t>
            </a:r>
            <a:r>
              <a:rPr lang="cs-CZ" altLang="cs-CZ" sz="1600" i="1"/>
              <a:t>r</a:t>
            </a:r>
            <a:r>
              <a:rPr lang="cs-CZ" altLang="cs-CZ" sz="1600" baseline="-2500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altLang="cs-CZ" sz="1600"/>
              <a:t>=0,13)</a:t>
            </a:r>
          </a:p>
          <a:p>
            <a:pPr eaLnBrk="1" hangingPunct="1"/>
            <a:r>
              <a:rPr lang="cs-CZ" altLang="cs-CZ" sz="2000"/>
              <a:t>Statistika koreluje s ostatními Áčky – společným jmenovatelem je snaha a obecné předpoklady. </a:t>
            </a:r>
          </a:p>
        </p:txBody>
      </p:sp>
      <p:graphicFrame>
        <p:nvGraphicFramePr>
          <p:cNvPr id="9221" name="Object 4"/>
          <p:cNvGraphicFramePr>
            <a:graphicFrameLocks noChangeAspect="1"/>
          </p:cNvGraphicFramePr>
          <p:nvPr/>
        </p:nvGraphicFramePr>
        <p:xfrm>
          <a:off x="5724525" y="188913"/>
          <a:ext cx="3168650" cy="216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" name="Graf" r:id="rId4" imgW="4857799" imgH="3009933" progId="Excel.Chart.8">
                  <p:embed/>
                </p:oleObj>
              </mc:Choice>
              <mc:Fallback>
                <p:oleObj name="Graf" r:id="rId4" imgW="4857799" imgH="3009933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188913"/>
                        <a:ext cx="3168650" cy="216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Group 5"/>
          <p:cNvGraphicFramePr>
            <a:graphicFrameLocks noGrp="1"/>
          </p:cNvGraphicFramePr>
          <p:nvPr/>
        </p:nvGraphicFramePr>
        <p:xfrm>
          <a:off x="395288" y="5805488"/>
          <a:ext cx="8342312" cy="762000"/>
        </p:xfrm>
        <a:graphic>
          <a:graphicData uri="http://schemas.openxmlformats.org/drawingml/2006/table">
            <a:tbl>
              <a:tblPr/>
              <a:tblGrid>
                <a:gridCol w="59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32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107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108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118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  <a:r>
                        <a:rPr kumimoji="0" lang="cs-CZ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endParaRPr kumimoji="0" lang="cs-CZ" sz="20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0,36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0,59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0,49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0,42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0,33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0,36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247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349500"/>
            <a:ext cx="4176712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Jak se učit statistiku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700588"/>
          </a:xfrm>
        </p:spPr>
        <p:txBody>
          <a:bodyPr/>
          <a:lstStyle/>
          <a:p>
            <a:pPr eaLnBrk="1" hangingPunct="1"/>
            <a:r>
              <a:rPr lang="cs-CZ" altLang="cs-CZ" sz="2000" dirty="0"/>
              <a:t>S. = lehká matematika, těžké myšlení</a:t>
            </a:r>
          </a:p>
          <a:p>
            <a:pPr eaLnBrk="1" hangingPunct="1"/>
            <a:r>
              <a:rPr lang="cs-CZ" altLang="cs-CZ" sz="2000" dirty="0"/>
              <a:t>…jako cizí jazyk</a:t>
            </a:r>
          </a:p>
          <a:p>
            <a:pPr lvl="1" eaLnBrk="1" hangingPunct="1"/>
            <a:r>
              <a:rPr lang="cs-CZ" altLang="cs-CZ" sz="1600" dirty="0"/>
              <a:t>po malých kouscích, pravidelně</a:t>
            </a:r>
          </a:p>
          <a:p>
            <a:pPr lvl="1" eaLnBrk="1" hangingPunct="1"/>
            <a:r>
              <a:rPr lang="cs-CZ" altLang="cs-CZ" sz="1600" dirty="0"/>
              <a:t>pozor na slovíčka</a:t>
            </a:r>
          </a:p>
          <a:p>
            <a:pPr lvl="1" eaLnBrk="1" hangingPunct="1"/>
            <a:r>
              <a:rPr lang="cs-CZ" altLang="cs-CZ" sz="1600" dirty="0"/>
              <a:t>prakticky: tužka-papír-kalkulačka + počítač (Excel, SPSS, </a:t>
            </a:r>
            <a:r>
              <a:rPr lang="cs-CZ" altLang="cs-CZ" sz="1600" dirty="0" err="1"/>
              <a:t>Statistica</a:t>
            </a:r>
            <a:r>
              <a:rPr lang="cs-CZ" altLang="cs-CZ" sz="1600" dirty="0"/>
              <a:t>...)</a:t>
            </a:r>
          </a:p>
          <a:p>
            <a:pPr eaLnBrk="1" hangingPunct="1"/>
            <a:r>
              <a:rPr lang="cs-CZ" altLang="cs-CZ" sz="2000" dirty="0"/>
              <a:t>Neexistuje dobrá učebnice v češtině</a:t>
            </a:r>
          </a:p>
          <a:p>
            <a:pPr lvl="1" eaLnBrk="1" hangingPunct="1"/>
            <a:r>
              <a:rPr lang="cs-CZ" altLang="cs-CZ" sz="1600" dirty="0" err="1"/>
              <a:t>Hendl</a:t>
            </a:r>
            <a:r>
              <a:rPr lang="cs-CZ" altLang="cs-CZ" sz="1600" dirty="0"/>
              <a:t> – i ve čtvrtém vydání žádná cvičení, obtížně stravitelný text</a:t>
            </a:r>
          </a:p>
          <a:p>
            <a:pPr lvl="1" eaLnBrk="1" hangingPunct="1"/>
            <a:r>
              <a:rPr lang="cs-CZ" altLang="cs-CZ" sz="1600" dirty="0"/>
              <a:t>zbývá angličtina: např. </a:t>
            </a:r>
            <a:r>
              <a:rPr lang="cs-CZ" altLang="cs-CZ" sz="1600" b="1" dirty="0" err="1"/>
              <a:t>Howell</a:t>
            </a:r>
            <a:r>
              <a:rPr lang="cs-CZ" altLang="cs-CZ" sz="1600" dirty="0"/>
              <a:t>; </a:t>
            </a:r>
            <a:r>
              <a:rPr lang="cs-CZ" altLang="cs-CZ" sz="1600" dirty="0" err="1"/>
              <a:t>Howitt&amp;Cramer</a:t>
            </a:r>
            <a:r>
              <a:rPr lang="cs-CZ" altLang="cs-CZ" sz="1600" dirty="0"/>
              <a:t>; </a:t>
            </a:r>
            <a:r>
              <a:rPr lang="cs-CZ" altLang="cs-CZ" sz="1600" dirty="0" err="1"/>
              <a:t>Glass&amp;Hopkins</a:t>
            </a:r>
            <a:r>
              <a:rPr lang="cs-CZ" altLang="cs-CZ" sz="1600" dirty="0"/>
              <a:t>, </a:t>
            </a:r>
            <a:r>
              <a:rPr lang="cs-CZ" altLang="cs-CZ" sz="1600" dirty="0" err="1"/>
              <a:t>Field</a:t>
            </a:r>
            <a:endParaRPr lang="cs-CZ" altLang="cs-CZ" sz="1600" dirty="0"/>
          </a:p>
          <a:p>
            <a:pPr lvl="1" eaLnBrk="1" hangingPunct="1"/>
            <a:r>
              <a:rPr lang="cs-CZ" altLang="cs-CZ" sz="1600" dirty="0"/>
              <a:t>web: wiki, statsoft.com</a:t>
            </a:r>
          </a:p>
          <a:p>
            <a:pPr eaLnBrk="1" hangingPunct="1"/>
            <a:r>
              <a:rPr lang="cs-CZ" altLang="cs-CZ" sz="2000" dirty="0"/>
              <a:t>…sám i společně</a:t>
            </a:r>
          </a:p>
          <a:p>
            <a:pPr lvl="1" eaLnBrk="1" hangingPunct="1"/>
            <a:r>
              <a:rPr lang="cs-CZ" altLang="cs-CZ" sz="1600" dirty="0"/>
              <a:t>diskuzní fórum FB: </a:t>
            </a:r>
            <a:r>
              <a:rPr lang="cs-CZ" sz="1600" u="sng" dirty="0"/>
              <a:t>http://goo.gl/Mt95eT</a:t>
            </a:r>
            <a:r>
              <a:rPr lang="cs-CZ" altLang="cs-CZ" sz="1600" dirty="0"/>
              <a:t> </a:t>
            </a:r>
          </a:p>
          <a:p>
            <a:pPr lvl="1" eaLnBrk="1" hangingPunct="1"/>
            <a:r>
              <a:rPr lang="cs-CZ" altLang="cs-CZ" sz="1600" dirty="0" err="1"/>
              <a:t>poskytovna</a:t>
            </a:r>
            <a:r>
              <a:rPr lang="cs-CZ" altLang="cs-CZ" sz="1600" dirty="0"/>
              <a:t>: sdílení materiálů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52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Co</a:t>
            </a:r>
            <a:r>
              <a:rPr lang="cs-CZ" altLang="cs-CZ" dirty="0"/>
              <a:t> je to vlastně statistika?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600" b="1" dirty="0"/>
              <a:t>Popis</a:t>
            </a:r>
            <a:r>
              <a:rPr lang="cs-CZ" altLang="cs-CZ" sz="2600" dirty="0"/>
              <a:t> získaných </a:t>
            </a:r>
            <a:r>
              <a:rPr lang="cs-CZ" altLang="cs-CZ" sz="2600" b="1" dirty="0"/>
              <a:t>dat</a:t>
            </a:r>
            <a:r>
              <a:rPr lang="cs-CZ" altLang="cs-CZ" sz="2600" dirty="0"/>
              <a:t> o </a:t>
            </a:r>
            <a:r>
              <a:rPr lang="cs-CZ" altLang="cs-CZ" sz="2600" b="1" dirty="0"/>
              <a:t>jevech</a:t>
            </a:r>
            <a:r>
              <a:rPr lang="cs-CZ" altLang="cs-CZ" sz="2600" dirty="0"/>
              <a:t>, které se vyskytují ve větších množstvích</a:t>
            </a:r>
          </a:p>
          <a:p>
            <a:pPr lvl="1" eaLnBrk="1" hangingPunct="1"/>
            <a:r>
              <a:rPr lang="cs-CZ" altLang="cs-CZ" sz="2200" dirty="0"/>
              <a:t>Popis </a:t>
            </a:r>
            <a:r>
              <a:rPr lang="cs-CZ" altLang="cs-CZ" sz="2200" b="1" dirty="0"/>
              <a:t>proměnných</a:t>
            </a:r>
            <a:r>
              <a:rPr lang="cs-CZ" altLang="cs-CZ" sz="2200" dirty="0"/>
              <a:t>: jaké podoby jevu, jak časté?</a:t>
            </a:r>
            <a:r>
              <a:rPr lang="cs-CZ" altLang="cs-CZ" sz="2200" b="1" dirty="0"/>
              <a:t> </a:t>
            </a:r>
          </a:p>
          <a:p>
            <a:pPr lvl="1" eaLnBrk="1" hangingPunct="1"/>
            <a:r>
              <a:rPr lang="cs-CZ" altLang="cs-CZ" sz="2200" dirty="0"/>
              <a:t>	Popis </a:t>
            </a:r>
            <a:r>
              <a:rPr lang="cs-CZ" altLang="cs-CZ" sz="2200" b="1" dirty="0"/>
              <a:t>vztahů</a:t>
            </a:r>
            <a:r>
              <a:rPr lang="cs-CZ" altLang="cs-CZ" sz="2200" dirty="0"/>
              <a:t> mezi proměnnými/jevy</a:t>
            </a:r>
          </a:p>
          <a:p>
            <a:pPr lvl="1" eaLnBrk="1" hangingPunct="1"/>
            <a:endParaRPr lang="cs-CZ" altLang="cs-CZ" sz="2200" dirty="0"/>
          </a:p>
          <a:p>
            <a:pPr eaLnBrk="1" hangingPunct="1"/>
            <a:endParaRPr lang="cs-CZ" altLang="cs-CZ" sz="2600" b="1" dirty="0"/>
          </a:p>
          <a:p>
            <a:pPr eaLnBrk="1" hangingPunct="1"/>
            <a:r>
              <a:rPr lang="cs-CZ" altLang="cs-CZ" sz="2600" dirty="0"/>
              <a:t>Statistické </a:t>
            </a:r>
            <a:r>
              <a:rPr lang="cs-CZ" altLang="cs-CZ" sz="2600" b="1" dirty="0"/>
              <a:t>usuzování</a:t>
            </a:r>
            <a:r>
              <a:rPr lang="cs-CZ" altLang="cs-CZ" sz="2600" dirty="0"/>
              <a:t> ze vzorku na populaci</a:t>
            </a:r>
          </a:p>
          <a:p>
            <a:pPr lvl="1" eaLnBrk="1" hangingPunct="1"/>
            <a:r>
              <a:rPr lang="cs-CZ" altLang="cs-CZ" sz="2200" dirty="0"/>
              <a:t>Pravděpodobnostní usuzování</a:t>
            </a:r>
          </a:p>
          <a:p>
            <a:pPr lvl="1" eaLnBrk="1" hangingPunct="1"/>
            <a:r>
              <a:rPr lang="cs-CZ" altLang="cs-CZ" sz="2200" dirty="0"/>
              <a:t>Konfrontace očekávání (modelů) se získanými daty</a:t>
            </a:r>
          </a:p>
          <a:p>
            <a:pPr lvl="1" eaLnBrk="1" hangingPunct="1"/>
            <a:r>
              <a:rPr lang="cs-CZ" altLang="cs-CZ" sz="2200" dirty="0"/>
              <a:t>Testování hypotéz</a:t>
            </a:r>
          </a:p>
          <a:p>
            <a:pPr eaLnBrk="1" hangingPunct="1"/>
            <a:endParaRPr lang="cs-CZ" altLang="cs-CZ" sz="2600" dirty="0"/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611188" y="6237288"/>
            <a:ext cx="7921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cs-CZ" sz="900"/>
              <a:t>AJ: description, data, variable, statistical inference, population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/>
              <a:t>K čemu </a:t>
            </a:r>
            <a:r>
              <a:rPr lang="cs-CZ" altLang="cs-CZ" sz="3600" dirty="0"/>
              <a:t>je statistika jako taková?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628775"/>
            <a:ext cx="8469758" cy="4679950"/>
          </a:xfrm>
        </p:spPr>
        <p:txBody>
          <a:bodyPr/>
          <a:lstStyle/>
          <a:p>
            <a:pPr eaLnBrk="1" hangingPunct="1"/>
            <a:r>
              <a:rPr lang="cs-CZ" altLang="cs-CZ" sz="2000" dirty="0"/>
              <a:t>Formalizované </a:t>
            </a:r>
            <a:r>
              <a:rPr lang="cs-CZ" altLang="cs-CZ" sz="2000" b="1" dirty="0"/>
              <a:t>zpracování zkušenosti</a:t>
            </a:r>
            <a:r>
              <a:rPr lang="cs-CZ" altLang="cs-CZ" sz="2000" dirty="0"/>
              <a:t>, když</a:t>
            </a:r>
          </a:p>
          <a:p>
            <a:pPr lvl="1" eaLnBrk="1" hangingPunct="1"/>
            <a:r>
              <a:rPr lang="cs-CZ" altLang="cs-CZ" sz="1800" dirty="0"/>
              <a:t>počet zkušeností, výskytů jevu přesáhne 7</a:t>
            </a:r>
            <a:r>
              <a:rPr lang="cs-CZ" altLang="cs-CZ" sz="1800" dirty="0">
                <a:sym typeface="Symbol" panose="05050102010706020507" pitchFamily="18" charset="2"/>
              </a:rPr>
              <a:t></a:t>
            </a:r>
            <a:r>
              <a:rPr lang="cs-CZ" altLang="cs-CZ" sz="1800" dirty="0"/>
              <a:t>2 </a:t>
            </a:r>
            <a:r>
              <a:rPr lang="cs-CZ" altLang="cs-CZ" sz="1600" dirty="0"/>
              <a:t>(automat)</a:t>
            </a:r>
          </a:p>
          <a:p>
            <a:pPr lvl="1" eaLnBrk="1" hangingPunct="1"/>
            <a:r>
              <a:rPr lang="cs-CZ" altLang="cs-CZ" sz="1800" dirty="0"/>
              <a:t>hledané je malé </a:t>
            </a:r>
            <a:r>
              <a:rPr lang="cs-CZ" altLang="cs-CZ" sz="1600" dirty="0"/>
              <a:t>(mikroskop</a:t>
            </a:r>
            <a:r>
              <a:rPr lang="cs-CZ" altLang="cs-CZ" sz="1800" dirty="0"/>
              <a:t>) </a:t>
            </a:r>
          </a:p>
          <a:p>
            <a:pPr lvl="1" eaLnBrk="1" hangingPunct="1"/>
            <a:r>
              <a:rPr lang="cs-CZ" altLang="cs-CZ" sz="1800" dirty="0"/>
              <a:t>záludnosti naší kognice představují problém (zvl. paměť)</a:t>
            </a:r>
          </a:p>
          <a:p>
            <a:pPr eaLnBrk="1" hangingPunct="1"/>
            <a:r>
              <a:rPr lang="cs-CZ" altLang="cs-CZ" sz="2000" dirty="0"/>
              <a:t>Motivuje vytváření záznamů o zkušenosti (</a:t>
            </a:r>
            <a:r>
              <a:rPr lang="cs-CZ" altLang="cs-CZ" sz="2000" dirty="0" err="1"/>
              <a:t>a.k.a</a:t>
            </a:r>
            <a:r>
              <a:rPr lang="cs-CZ" altLang="cs-CZ" sz="2000" dirty="0"/>
              <a:t>. dat, analýz) </a:t>
            </a:r>
          </a:p>
          <a:p>
            <a:pPr eaLnBrk="1" hangingPunct="1"/>
            <a:r>
              <a:rPr lang="cs-CZ" altLang="cs-CZ" sz="2000" dirty="0"/>
              <a:t>„Objektivní“ </a:t>
            </a:r>
            <a:r>
              <a:rPr lang="cs-CZ" altLang="cs-CZ" sz="1600" dirty="0"/>
              <a:t>(=v komunitě srozumitelný)</a:t>
            </a:r>
            <a:r>
              <a:rPr lang="cs-CZ" altLang="cs-CZ" sz="2000" dirty="0"/>
              <a:t> popis výskytu jevů</a:t>
            </a:r>
          </a:p>
          <a:p>
            <a:pPr eaLnBrk="1" hangingPunct="1"/>
            <a:r>
              <a:rPr lang="cs-CZ" altLang="cs-CZ" sz="2000" dirty="0"/>
              <a:t>Hledání společného, typického, normálního i jedinečného, odlišného</a:t>
            </a:r>
          </a:p>
          <a:p>
            <a:pPr eaLnBrk="1" hangingPunct="1"/>
            <a:r>
              <a:rPr lang="cs-CZ" altLang="cs-CZ" sz="2000" dirty="0"/>
              <a:t>Hledání vztahů, souvislostí mezi jevy</a:t>
            </a:r>
            <a:endParaRPr lang="cs-CZ" altLang="cs-CZ" sz="1600" dirty="0"/>
          </a:p>
          <a:p>
            <a:pPr eaLnBrk="1" hangingPunct="1"/>
            <a:r>
              <a:rPr lang="cs-CZ" altLang="cs-CZ" sz="2000" dirty="0"/>
              <a:t>Trénuje myšlení</a:t>
            </a:r>
          </a:p>
          <a:p>
            <a:pPr lvl="1" eaLnBrk="1" hangingPunct="1"/>
            <a:r>
              <a:rPr lang="cs-CZ" altLang="cs-CZ" sz="1800" dirty="0"/>
              <a:t>kritické myšlení, modely vzniku jevů</a:t>
            </a:r>
          </a:p>
          <a:p>
            <a:pPr lvl="1" eaLnBrk="1" hangingPunct="1"/>
            <a:r>
              <a:rPr lang="cs-CZ" altLang="cs-CZ" sz="1800" dirty="0"/>
              <a:t>myšlení o variabilitě jevů (≈rozdílech mezi lidmi)</a:t>
            </a:r>
          </a:p>
          <a:p>
            <a:pPr lvl="1" eaLnBrk="1" hangingPunct="1"/>
            <a:r>
              <a:rPr lang="cs-CZ" altLang="cs-CZ" sz="1800" dirty="0"/>
              <a:t>uvědomění si všudypřítomnosti chyby měření (vnímání)</a:t>
            </a:r>
          </a:p>
          <a:p>
            <a:pPr lvl="1" eaLnBrk="1" hangingPunct="1"/>
            <a:r>
              <a:rPr lang="cs-CZ" altLang="cs-CZ" sz="1800" b="1" dirty="0"/>
              <a:t>pravděpodobnostní myšlení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3743</TotalTime>
  <Words>2889</Words>
  <Application>Microsoft Office PowerPoint</Application>
  <PresentationFormat>Předvádění na obrazovce (4:3)</PresentationFormat>
  <Paragraphs>752</Paragraphs>
  <Slides>46</Slides>
  <Notes>33</Notes>
  <HiddenSlides>4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4</vt:i4>
      </vt:variant>
      <vt:variant>
        <vt:lpstr>Nadpisy snímků</vt:lpstr>
      </vt:variant>
      <vt:variant>
        <vt:i4>46</vt:i4>
      </vt:variant>
    </vt:vector>
  </HeadingPairs>
  <TitlesOfParts>
    <vt:vector size="56" baseType="lpstr">
      <vt:lpstr>Arial</vt:lpstr>
      <vt:lpstr>Courier New</vt:lpstr>
      <vt:lpstr>Segoe UI</vt:lpstr>
      <vt:lpstr>Symbol</vt:lpstr>
      <vt:lpstr>Wingdings</vt:lpstr>
      <vt:lpstr>Profil</vt:lpstr>
      <vt:lpstr>List Microsoft Excelu</vt:lpstr>
      <vt:lpstr>Graf</vt:lpstr>
      <vt:lpstr>List</vt:lpstr>
      <vt:lpstr>Tabulka</vt:lpstr>
      <vt:lpstr>PSY117 2017 Statistická analýza dat v psychologii Přednáška 1</vt:lpstr>
      <vt:lpstr>Kostra PSY117 – Statistická analýza dat</vt:lpstr>
      <vt:lpstr>Obtížnost statistiky</vt:lpstr>
      <vt:lpstr>Obtížnost statistiky</vt:lpstr>
      <vt:lpstr>Obtížnost statistiky</vt:lpstr>
      <vt:lpstr>Jak se učit statistiku</vt:lpstr>
      <vt:lpstr>Prezentace aplikace PowerPoint</vt:lpstr>
      <vt:lpstr>Co je to vlastně statistika?</vt:lpstr>
      <vt:lpstr>K čemu je statistika jako taková?</vt:lpstr>
      <vt:lpstr>K čemu je statistika psychologům?</vt:lpstr>
      <vt:lpstr>Malá mapa semestru</vt:lpstr>
      <vt:lpstr>Prezentace aplikace PowerPoint</vt:lpstr>
      <vt:lpstr>Data, proměnné</vt:lpstr>
      <vt:lpstr>Data, proměnné</vt:lpstr>
      <vt:lpstr>Data, proměnné</vt:lpstr>
      <vt:lpstr>Vznik dat - měření</vt:lpstr>
      <vt:lpstr>Prezentace aplikace PowerPoint</vt:lpstr>
      <vt:lpstr>Chyby měření</vt:lpstr>
      <vt:lpstr> Co ta čísla-kódy znamenají? Úrovně měření (typy měřítka, škály)</vt:lpstr>
      <vt:lpstr>Typy proměnných podle počtu možných hodnot</vt:lpstr>
      <vt:lpstr>Zacházení s proměnnými podle jejich typu</vt:lpstr>
      <vt:lpstr>Prezentace aplikace PowerPoint</vt:lpstr>
      <vt:lpstr>Shrnutí</vt:lpstr>
      <vt:lpstr>Máme data</vt:lpstr>
      <vt:lpstr>Jaké hodnoty máme v datech?</vt:lpstr>
      <vt:lpstr>Psychologické intermezzo</vt:lpstr>
      <vt:lpstr>Tabulka četností (frekvencí)</vt:lpstr>
      <vt:lpstr>Tabulka četností - poznámky</vt:lpstr>
      <vt:lpstr>Prezentace aplikace PowerPoint</vt:lpstr>
      <vt:lpstr>Grafické podoby tabulky četností </vt:lpstr>
      <vt:lpstr>Sloupcový diagram</vt:lpstr>
      <vt:lpstr>Sloupcový diagram s tříděním</vt:lpstr>
      <vt:lpstr>?</vt:lpstr>
      <vt:lpstr>Prezentace aplikace PowerPoint</vt:lpstr>
      <vt:lpstr>Prezentace aplikace PowerPoint</vt:lpstr>
      <vt:lpstr>Prezentace aplikace PowerPoint</vt:lpstr>
      <vt:lpstr>Kumulativní histogram</vt:lpstr>
      <vt:lpstr>Číslicový histogram „stonek a list“</vt:lpstr>
      <vt:lpstr>„Férové“ zobrazení dat</vt:lpstr>
      <vt:lpstr>Prezentace aplikace PowerPoint</vt:lpstr>
      <vt:lpstr>Rozložení rozdělení, distribuce četností</vt:lpstr>
      <vt:lpstr>Tvar rozložení četností</vt:lpstr>
      <vt:lpstr>Normální (Gaussovo) rozložení</vt:lpstr>
      <vt:lpstr>Poissonovo rozložení</vt:lpstr>
      <vt:lpstr>Rozložení</vt:lpstr>
      <vt:lpstr>Shrnutí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PSY117/454 - P2 - Četnosti a rozložení četností</dc:title>
  <dc:creator>Stanislav Ježek</dc:creator>
  <cp:lastModifiedBy>Standa Ježek</cp:lastModifiedBy>
  <cp:revision>141</cp:revision>
  <cp:lastPrinted>1601-01-01T00:00:00Z</cp:lastPrinted>
  <dcterms:created xsi:type="dcterms:W3CDTF">2006-02-20T14:20:43Z</dcterms:created>
  <dcterms:modified xsi:type="dcterms:W3CDTF">2017-02-21T12:48:36Z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