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3"/>
  </p:notesMasterIdLst>
  <p:handoutMasterIdLst>
    <p:handoutMasterId r:id="rId34"/>
  </p:handoutMasterIdLst>
  <p:sldIdLst>
    <p:sldId id="275" r:id="rId2"/>
    <p:sldId id="264" r:id="rId3"/>
    <p:sldId id="303" r:id="rId4"/>
    <p:sldId id="305" r:id="rId5"/>
    <p:sldId id="289" r:id="rId6"/>
    <p:sldId id="269" r:id="rId7"/>
    <p:sldId id="290" r:id="rId8"/>
    <p:sldId id="257" r:id="rId9"/>
    <p:sldId id="306" r:id="rId10"/>
    <p:sldId id="297" r:id="rId11"/>
    <p:sldId id="299" r:id="rId12"/>
    <p:sldId id="298" r:id="rId13"/>
    <p:sldId id="300" r:id="rId14"/>
    <p:sldId id="291" r:id="rId15"/>
    <p:sldId id="307" r:id="rId16"/>
    <p:sldId id="281" r:id="rId17"/>
    <p:sldId id="294" r:id="rId18"/>
    <p:sldId id="308" r:id="rId19"/>
    <p:sldId id="292" r:id="rId20"/>
    <p:sldId id="293" r:id="rId21"/>
    <p:sldId id="288" r:id="rId22"/>
    <p:sldId id="295" r:id="rId23"/>
    <p:sldId id="296" r:id="rId24"/>
    <p:sldId id="270" r:id="rId25"/>
    <p:sldId id="309" r:id="rId26"/>
    <p:sldId id="272" r:id="rId27"/>
    <p:sldId id="304" r:id="rId28"/>
    <p:sldId id="302" r:id="rId29"/>
    <p:sldId id="301" r:id="rId30"/>
    <p:sldId id="273" r:id="rId31"/>
    <p:sldId id="276" r:id="rId32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4" autoAdjust="0"/>
    <p:restoredTop sz="87892" autoAdjust="0"/>
  </p:normalViewPr>
  <p:slideViewPr>
    <p:cSldViewPr>
      <p:cViewPr varScale="1">
        <p:scale>
          <a:sx n="81" d="100"/>
          <a:sy n="81" d="100"/>
        </p:scale>
        <p:origin x="133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559958A-36AE-461E-AB7B-81E502A6DB42}" type="datetimeFigureOut">
              <a:rPr lang="cs-CZ"/>
              <a:pPr>
                <a:defRPr/>
              </a:pPr>
              <a:t>29.03.2017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014154D4-97CC-472C-BC78-7FECB88A9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37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eaLnBrk="1" hangingPunct="1">
              <a:defRPr sz="1300"/>
            </a:lvl1pPr>
          </a:lstStyle>
          <a:p>
            <a:pPr>
              <a:defRPr/>
            </a:pPr>
            <a:fld id="{87111DDC-CA43-4EF3-B8DD-944959557C9A}" type="datetimeFigureOut">
              <a:rPr lang="cs-CZ"/>
              <a:pPr>
                <a:defRPr/>
              </a:pPr>
              <a:t>29.03.2017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6625" y="749300"/>
            <a:ext cx="4994275" cy="3746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2" tIns="48166" rIns="96332" bIns="48166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7388" y="4746625"/>
            <a:ext cx="5492750" cy="4495800"/>
          </a:xfrm>
          <a:prstGeom prst="rect">
            <a:avLst/>
          </a:prstGeom>
        </p:spPr>
        <p:txBody>
          <a:bodyPr vert="horz" lIns="96332" tIns="48166" rIns="96332" bIns="48166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69B7B79B-A8E1-4C81-A217-2CFE2D1B93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434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A70893-F1AB-4882-9994-202323814E8C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52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4DFE93-4156-4582-9895-24C6242AD54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3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802634-1CFD-4228-BE36-91A17CAD3942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6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2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862501-4D95-4E72-97C0-B2555B892BD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8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2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78E1A6-6356-4DAA-A508-17C4E789A616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16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605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/>
              <a:t>Zde uvedené vzorce jsou pro populační </a:t>
            </a:r>
            <a:r>
              <a:rPr lang="cs-CZ" altLang="cs-CZ" dirty="0" err="1"/>
              <a:t>sres</a:t>
            </a:r>
            <a:r>
              <a:rPr lang="cs-CZ" altLang="cs-CZ" dirty="0"/>
              <a:t>. Pro výběrovou </a:t>
            </a:r>
            <a:r>
              <a:rPr lang="cs-CZ" altLang="cs-CZ" dirty="0" err="1"/>
              <a:t>sres</a:t>
            </a:r>
            <a:r>
              <a:rPr lang="cs-CZ" altLang="cs-CZ" dirty="0"/>
              <a:t> dělíme (n-2), </a:t>
            </a:r>
            <a:r>
              <a:rPr lang="cs-CZ" altLang="cs-CZ" dirty="0" err="1"/>
              <a:t>popř</a:t>
            </a:r>
            <a:r>
              <a:rPr lang="cs-CZ" altLang="cs-CZ" dirty="0"/>
              <a:t>,. korigujeme s2res (n-1)/(n-2) – píše </a:t>
            </a:r>
            <a:r>
              <a:rPr lang="cs-CZ" altLang="cs-CZ" dirty="0" err="1"/>
              <a:t>Grimm</a:t>
            </a:r>
            <a:r>
              <a:rPr lang="cs-CZ" altLang="cs-CZ" dirty="0"/>
              <a:t>.  Na úrovni SS toto neřešíme.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484FDA-4D12-42A5-9C3C-0DA619E19DBD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24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369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A58BF1-6E7A-49FD-829D-9D96801FF4A3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26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03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50BC8F-6B9E-4C57-B34B-0EB2683273C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30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53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7B46F2-BFCE-40B4-871F-B5C5CF4553F0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31</a:t>
            </a:fld>
            <a:endParaRPr lang="cs-CZ" altLang="cs-CZ" sz="130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62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9444D-8A78-46A2-A8EC-85017078A9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13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66AA8-2538-4F8D-BBE7-9ADAF5B0AC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7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E0683-3585-4827-9D19-A12C561B45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464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5F497-0C90-4155-A2FD-7AF9858928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12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CCBD9-F11D-41A2-9083-2653288638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72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1BC64-B768-4679-AD33-81BF4657D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31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4A2DD-2F71-49D8-8664-93128E9692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43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7AC98-932D-47B0-8BC0-2B11F5E830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97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2DC78-12BB-4E44-95A6-F071AFADDF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35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9C6E7-0322-4E9B-97F4-1EE480C389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8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3A0BB-BE6A-4A65-96B0-8B95DA7913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34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669A2-2F64-4A37-BABE-852373554E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7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DC4E70-7E65-4B3D-A5FB-F7398BFE24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1.wmf"/><Relationship Id="rId4" Type="http://schemas.openxmlformats.org/officeDocument/2006/relationships/image" Target="../media/image12.jpeg"/><Relationship Id="rId9" Type="http://schemas.openxmlformats.org/officeDocument/2006/relationships/oleObject" Target="../embeddings/oleObject5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6</a:t>
            </a:r>
            <a:r>
              <a:rPr lang="cs-CZ" altLang="cs-CZ" sz="2400" dirty="0"/>
              <a:t> </a:t>
            </a:r>
            <a:r>
              <a:rPr lang="cs-CZ" altLang="cs-CZ" sz="2400"/>
              <a:t>- 2017</a:t>
            </a:r>
            <a:endParaRPr lang="cs-CZ" altLang="cs-CZ" sz="2400" b="1" dirty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accent2"/>
                </a:solidFill>
              </a:rPr>
              <a:t>Vztahy mezi dvěma proměnnými II</a:t>
            </a:r>
          </a:p>
          <a:p>
            <a:pPr algn="ctr" eaLnBrk="1" hangingPunct="1"/>
            <a:r>
              <a:rPr lang="cs-CZ" altLang="cs-CZ" sz="2400" b="1" dirty="0">
                <a:solidFill>
                  <a:schemeClr val="accent2"/>
                </a:solidFill>
              </a:rPr>
              <a:t>Statistická predikce - lineární regrese</a:t>
            </a: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</a:pP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only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useful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action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for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statistician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is</a:t>
            </a:r>
            <a:r>
              <a:rPr lang="cs-CZ" altLang="cs-CZ" sz="1800" dirty="0"/>
              <a:t> to make </a:t>
            </a:r>
            <a:r>
              <a:rPr lang="cs-CZ" altLang="cs-CZ" sz="1800" dirty="0" err="1"/>
              <a:t>predictions</a:t>
            </a:r>
            <a:r>
              <a:rPr lang="cs-CZ" altLang="cs-CZ" sz="1800" dirty="0"/>
              <a:t>, and </a:t>
            </a:r>
            <a:r>
              <a:rPr lang="cs-CZ" altLang="cs-CZ" sz="1800" dirty="0" err="1"/>
              <a:t>thus</a:t>
            </a:r>
            <a:r>
              <a:rPr lang="cs-CZ" altLang="cs-CZ" sz="1800" dirty="0"/>
              <a:t> to </a:t>
            </a:r>
            <a:r>
              <a:rPr lang="cs-CZ" altLang="cs-CZ" sz="1800" dirty="0" err="1"/>
              <a:t>provide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basis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for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action</a:t>
            </a:r>
            <a:r>
              <a:rPr lang="cs-CZ" altLang="cs-CZ" sz="1800" dirty="0"/>
              <a:t>.</a:t>
            </a:r>
          </a:p>
          <a:p>
            <a:pPr algn="r" eaLnBrk="1" hangingPunct="1">
              <a:lnSpc>
                <a:spcPct val="70000"/>
              </a:lnSpc>
              <a:spcBef>
                <a:spcPct val="0"/>
              </a:spcBef>
            </a:pPr>
            <a:r>
              <a:rPr lang="cs-CZ" altLang="cs-CZ" sz="1800" dirty="0"/>
              <a:t>William </a:t>
            </a:r>
            <a:r>
              <a:rPr lang="cs-CZ" altLang="cs-CZ" sz="1800" dirty="0" err="1"/>
              <a:t>Edwards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Deming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999624"/>
              </p:ext>
            </p:extLst>
          </p:nvPr>
        </p:nvGraphicFramePr>
        <p:xfrm>
          <a:off x="66675" y="476250"/>
          <a:ext cx="9315450" cy="568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6" name="Worksheet" r:id="rId3" imgW="8427853" imgH="5143500" progId="Excel.Sheet.12">
                  <p:embed/>
                </p:oleObj>
              </mc:Choice>
              <mc:Fallback>
                <p:oleObj name="Worksheet" r:id="rId3" imgW="8427853" imgH="51435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675" y="476250"/>
                        <a:ext cx="9315450" cy="568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9111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stanovit „nejlepší přímku“?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 možných kritérií</a:t>
            </a:r>
          </a:p>
          <a:p>
            <a:r>
              <a:rPr lang="cs-CZ" dirty="0"/>
              <a:t>Kritérium nejmenších čtverců</a:t>
            </a:r>
          </a:p>
          <a:p>
            <a:pPr lvl="1"/>
            <a:r>
              <a:rPr lang="cs-CZ" dirty="0"/>
              <a:t>Snažíme se minimalizovat sumu čtverců reziduí</a:t>
            </a:r>
          </a:p>
        </p:txBody>
      </p:sp>
    </p:spTree>
    <p:extLst>
      <p:ext uri="{BB962C8B-B14F-4D97-AF65-F5344CB8AC3E}">
        <p14:creationId xmlns:p14="http://schemas.microsoft.com/office/powerpoint/2010/main" val="272769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225185"/>
              </p:ext>
            </p:extLst>
          </p:nvPr>
        </p:nvGraphicFramePr>
        <p:xfrm>
          <a:off x="107504" y="188640"/>
          <a:ext cx="8722320" cy="625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0" name="Worksheet" r:id="rId3" imgW="7673539" imgH="5509084" progId="Excel.Sheet.12">
                  <p:embed/>
                </p:oleObj>
              </mc:Choice>
              <mc:Fallback>
                <p:oleObj name="Worksheet" r:id="rId3" imgW="7673539" imgH="550908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504" y="188640"/>
                        <a:ext cx="8722320" cy="625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3105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metodou nejmenších čtverců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i="1" dirty="0"/>
              <a:t>Y</a:t>
            </a:r>
            <a:r>
              <a:rPr lang="ru-RU" altLang="cs-CZ" sz="2800" i="1" dirty="0"/>
              <a:t> </a:t>
            </a:r>
            <a:r>
              <a:rPr lang="en-US" altLang="cs-CZ" sz="2800" dirty="0"/>
              <a:t>’ = </a:t>
            </a:r>
            <a:r>
              <a:rPr lang="cs-CZ" altLang="cs-CZ" sz="2800" i="1" dirty="0"/>
              <a:t>a</a:t>
            </a:r>
            <a:r>
              <a:rPr lang="cs-CZ" altLang="cs-CZ" sz="2800" dirty="0"/>
              <a:t> +</a:t>
            </a:r>
            <a:r>
              <a:rPr lang="cs-CZ" altLang="cs-CZ" sz="2800" i="1" dirty="0"/>
              <a:t>b</a:t>
            </a:r>
            <a:r>
              <a:rPr lang="en-US" altLang="cs-CZ" sz="2800" i="1" dirty="0"/>
              <a:t>X</a:t>
            </a:r>
            <a:r>
              <a:rPr lang="ru-RU" altLang="cs-CZ" sz="2800" i="1" dirty="0"/>
              <a:t> </a:t>
            </a:r>
            <a:r>
              <a:rPr lang="cs-CZ" altLang="cs-CZ" sz="2800" i="1" dirty="0"/>
              <a:t>:</a:t>
            </a:r>
            <a:r>
              <a:rPr lang="cs-CZ" altLang="cs-CZ" sz="2800" dirty="0"/>
              <a:t>o</a:t>
            </a:r>
            <a:r>
              <a:rPr lang="en-US" altLang="cs-CZ" sz="2800" dirty="0" err="1"/>
              <a:t>dhad</a:t>
            </a:r>
            <a:r>
              <a:rPr lang="en-US" altLang="cs-CZ" sz="2800" dirty="0"/>
              <a:t> </a:t>
            </a:r>
            <a:r>
              <a:rPr lang="cs-CZ" altLang="cs-CZ" sz="2800" dirty="0"/>
              <a:t>metod</a:t>
            </a:r>
            <a:r>
              <a:rPr lang="en-US" altLang="cs-CZ" sz="2800" dirty="0" err="1"/>
              <a:t>ou</a:t>
            </a:r>
            <a:r>
              <a:rPr lang="en-US" altLang="cs-CZ" sz="2800" b="1" dirty="0"/>
              <a:t> </a:t>
            </a:r>
            <a:r>
              <a:rPr lang="cs-CZ" altLang="cs-CZ" sz="2800" b="1" dirty="0"/>
              <a:t>nejmenších</a:t>
            </a:r>
            <a:r>
              <a:rPr lang="en-US" altLang="cs-CZ" sz="2800" b="1" dirty="0"/>
              <a:t> </a:t>
            </a:r>
            <a:r>
              <a:rPr lang="cs-CZ" altLang="cs-CZ" sz="2800" b="1" dirty="0"/>
              <a:t>čtverců</a:t>
            </a:r>
          </a:p>
          <a:p>
            <a:pPr marL="0" indent="0" eaLnBrk="1" hangingPunct="1">
              <a:buNone/>
            </a:pPr>
            <a:r>
              <a:rPr lang="cs-CZ" altLang="cs-CZ" sz="3200" i="1" dirty="0"/>
              <a:t>         b</a:t>
            </a:r>
            <a:r>
              <a:rPr lang="cs-CZ" altLang="cs-CZ" sz="3200" dirty="0"/>
              <a:t> = </a:t>
            </a:r>
            <a:r>
              <a:rPr lang="cs-CZ" altLang="cs-CZ" sz="3200" i="1" dirty="0" err="1"/>
              <a:t>r</a:t>
            </a:r>
            <a:r>
              <a:rPr lang="cs-CZ" altLang="cs-CZ" sz="3200" baseline="-25000" dirty="0" err="1"/>
              <a:t>xy</a:t>
            </a:r>
            <a:r>
              <a:rPr lang="cs-CZ" altLang="cs-CZ" sz="3200" dirty="0"/>
              <a:t>(</a:t>
            </a:r>
            <a:r>
              <a:rPr lang="cs-CZ" altLang="cs-CZ" sz="3200" i="1" dirty="0" err="1"/>
              <a:t>s</a:t>
            </a:r>
            <a:r>
              <a:rPr lang="cs-CZ" altLang="cs-CZ" sz="3200" baseline="-25000" dirty="0" err="1"/>
              <a:t>y</a:t>
            </a:r>
            <a:r>
              <a:rPr lang="cs-CZ" altLang="cs-CZ" sz="3200" dirty="0"/>
              <a:t>/</a:t>
            </a:r>
            <a:r>
              <a:rPr lang="cs-CZ" altLang="cs-CZ" sz="3200" i="1" dirty="0" err="1"/>
              <a:t>s</a:t>
            </a:r>
            <a:r>
              <a:rPr lang="cs-CZ" altLang="cs-CZ" sz="3200" baseline="-25000" dirty="0" err="1"/>
              <a:t>x</a:t>
            </a:r>
            <a:r>
              <a:rPr lang="cs-CZ" altLang="cs-CZ" sz="3200" dirty="0"/>
              <a:t>)</a:t>
            </a:r>
          </a:p>
          <a:p>
            <a:pPr marL="0" indent="0" eaLnBrk="1" hangingPunct="1">
              <a:buNone/>
            </a:pPr>
            <a:r>
              <a:rPr lang="cs-CZ" altLang="cs-CZ" sz="3200" i="1" dirty="0"/>
              <a:t>         a</a:t>
            </a:r>
            <a:r>
              <a:rPr lang="cs-CZ" altLang="cs-CZ" sz="3200" dirty="0"/>
              <a:t> = </a:t>
            </a:r>
            <a:r>
              <a:rPr lang="cs-CZ" altLang="cs-CZ" sz="3200" i="1" dirty="0"/>
              <a:t>m</a:t>
            </a:r>
            <a:r>
              <a:rPr lang="cs-CZ" altLang="cs-CZ" sz="3200" baseline="-25000" dirty="0"/>
              <a:t>y </a:t>
            </a:r>
            <a:r>
              <a:rPr lang="en-US" altLang="cs-CZ" sz="3200" dirty="0"/>
              <a:t>–</a:t>
            </a:r>
            <a:r>
              <a:rPr lang="cs-CZ" altLang="cs-CZ" sz="3200" i="1" baseline="-25000" dirty="0"/>
              <a:t> </a:t>
            </a:r>
            <a:r>
              <a:rPr lang="cs-CZ" altLang="cs-CZ" sz="3200" i="1" dirty="0" err="1"/>
              <a:t>bm</a:t>
            </a:r>
            <a:r>
              <a:rPr lang="cs-CZ" altLang="cs-CZ" sz="3200" baseline="-25000" dirty="0" err="1"/>
              <a:t>x</a:t>
            </a:r>
            <a:r>
              <a:rPr lang="cs-CZ" altLang="cs-CZ" sz="3200" dirty="0"/>
              <a:t> </a:t>
            </a:r>
            <a:r>
              <a:rPr lang="cs-CZ" altLang="cs-CZ" sz="3200" i="1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 sz="2400" dirty="0"/>
              <a:t>J</a:t>
            </a:r>
            <a:r>
              <a:rPr lang="cs-CZ" altLang="cs-CZ" sz="2400" dirty="0" err="1"/>
              <a:t>sou-li</a:t>
            </a:r>
            <a:r>
              <a:rPr lang="cs-CZ" altLang="cs-CZ" sz="2400" dirty="0"/>
              <a:t> </a:t>
            </a:r>
            <a:r>
              <a:rPr lang="cs-CZ" altLang="cs-CZ" sz="2400" i="1" dirty="0"/>
              <a:t>X</a:t>
            </a:r>
            <a:r>
              <a:rPr lang="cs-CZ" altLang="cs-CZ" sz="2400" dirty="0"/>
              <a:t> a </a:t>
            </a:r>
            <a:r>
              <a:rPr lang="cs-CZ" altLang="cs-CZ" sz="2400" i="1" dirty="0"/>
              <a:t>Y</a:t>
            </a:r>
            <a:r>
              <a:rPr lang="cs-CZ" altLang="cs-CZ" sz="2400" dirty="0"/>
              <a:t> vyjádřeny v </a:t>
            </a:r>
            <a:r>
              <a:rPr lang="cs-CZ" altLang="cs-CZ" sz="2400" i="1" dirty="0"/>
              <a:t>z</a:t>
            </a:r>
            <a:r>
              <a:rPr lang="cs-CZ" altLang="cs-CZ" sz="2400" dirty="0"/>
              <a:t>-skórech, pak </a:t>
            </a:r>
            <a:r>
              <a:rPr lang="cs-CZ" altLang="cs-CZ" sz="2400" i="1" dirty="0"/>
              <a:t>b </a:t>
            </a:r>
            <a:r>
              <a:rPr lang="cs-CZ" altLang="cs-CZ" sz="2400" dirty="0"/>
              <a:t>= </a:t>
            </a:r>
            <a:r>
              <a:rPr lang="cs-CZ" altLang="cs-CZ" sz="2400" i="1" dirty="0" err="1"/>
              <a:t>r</a:t>
            </a:r>
            <a:r>
              <a:rPr lang="cs-CZ" altLang="cs-CZ" sz="2400" baseline="-25000" dirty="0" err="1"/>
              <a:t>xy</a:t>
            </a:r>
            <a:endParaRPr lang="cs-CZ" altLang="cs-CZ" sz="2400" baseline="-25000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/>
              <a:t>Přímka prochází </a:t>
            </a:r>
            <a:r>
              <a:rPr lang="cs-CZ" altLang="cs-CZ" sz="2400" i="1" dirty="0" err="1"/>
              <a:t>m</a:t>
            </a:r>
            <a:r>
              <a:rPr lang="cs-CZ" altLang="cs-CZ" sz="2400" baseline="-25000" dirty="0" err="1"/>
              <a:t>x</a:t>
            </a:r>
            <a:r>
              <a:rPr lang="cs-CZ" altLang="cs-CZ" sz="2400" dirty="0"/>
              <a:t> a </a:t>
            </a:r>
            <a:r>
              <a:rPr lang="cs-CZ" altLang="cs-CZ" sz="2400" i="1" dirty="0"/>
              <a:t>m</a:t>
            </a:r>
            <a:r>
              <a:rPr lang="cs-CZ" altLang="cs-CZ" sz="2400" baseline="-25000" dirty="0"/>
              <a:t>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/>
              <a:t>Průměr </a:t>
            </a:r>
            <a:r>
              <a:rPr lang="cs-CZ" altLang="cs-CZ" sz="2400" i="1" dirty="0"/>
              <a:t>Y</a:t>
            </a:r>
            <a:r>
              <a:rPr lang="cs-CZ" altLang="cs-CZ" sz="2400" dirty="0"/>
              <a:t> a </a:t>
            </a:r>
            <a:r>
              <a:rPr lang="cs-CZ" altLang="cs-CZ" sz="2400" i="1" dirty="0"/>
              <a:t>Y</a:t>
            </a:r>
            <a:r>
              <a:rPr lang="en-US" altLang="cs-CZ" sz="2400" i="1" dirty="0"/>
              <a:t>’</a:t>
            </a:r>
            <a:r>
              <a:rPr lang="en-US" altLang="cs-CZ" sz="2400" dirty="0"/>
              <a:t> je </a:t>
            </a:r>
            <a:r>
              <a:rPr lang="en-US" altLang="cs-CZ" sz="2400" dirty="0" err="1"/>
              <a:t>stejn</a:t>
            </a:r>
            <a:r>
              <a:rPr lang="cs-CZ" altLang="cs-CZ" sz="2400" dirty="0"/>
              <a:t>ý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/>
              <a:t>Součet reziduí je nulový, součet reziduí umocněných na druhou nejmenší možný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58780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5400" y="366713"/>
            <a:ext cx="7405688" cy="6491287"/>
          </a:xfrm>
        </p:spPr>
      </p:pic>
      <p:sp>
        <p:nvSpPr>
          <p:cNvPr id="15363" name="TextovéPole 7"/>
          <p:cNvSpPr txBox="1">
            <a:spLocks noChangeArrowheads="1"/>
          </p:cNvSpPr>
          <p:nvPr/>
        </p:nvSpPr>
        <p:spPr bwMode="auto">
          <a:xfrm>
            <a:off x="7524750" y="620713"/>
            <a:ext cx="1474788" cy="318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/>
            <a:r>
              <a:rPr lang="cs-CZ" altLang="cs-CZ" sz="2300" i="1"/>
              <a:t>m</a:t>
            </a:r>
            <a:r>
              <a:rPr lang="cs-CZ" altLang="cs-CZ" sz="2300" baseline="-25000"/>
              <a:t>P</a:t>
            </a:r>
            <a:r>
              <a:rPr lang="cs-CZ" altLang="cs-CZ" sz="2300"/>
              <a:t>=7,109</a:t>
            </a:r>
          </a:p>
          <a:p>
            <a:pPr eaLnBrk="1" hangingPunct="1"/>
            <a:r>
              <a:rPr lang="cs-CZ" altLang="cs-CZ" sz="2300" i="1"/>
              <a:t>s</a:t>
            </a:r>
            <a:r>
              <a:rPr lang="cs-CZ" altLang="cs-CZ" sz="2300" baseline="-25000"/>
              <a:t>P</a:t>
            </a:r>
            <a:r>
              <a:rPr lang="cs-CZ" altLang="cs-CZ" sz="2300"/>
              <a:t>=0,843</a:t>
            </a:r>
          </a:p>
          <a:p>
            <a:pPr eaLnBrk="1" hangingPunct="1"/>
            <a:endParaRPr lang="cs-CZ" altLang="cs-CZ" sz="2300"/>
          </a:p>
          <a:p>
            <a:pPr eaLnBrk="1" hangingPunct="1"/>
            <a:r>
              <a:rPr lang="cs-CZ" altLang="cs-CZ" sz="2300" i="1"/>
              <a:t>m</a:t>
            </a:r>
            <a:r>
              <a:rPr lang="cs-CZ" altLang="cs-CZ" sz="2300" baseline="-25000"/>
              <a:t>U</a:t>
            </a:r>
            <a:r>
              <a:rPr lang="cs-CZ" altLang="cs-CZ" sz="2300"/>
              <a:t>=6,983</a:t>
            </a:r>
          </a:p>
          <a:p>
            <a:pPr eaLnBrk="1" hangingPunct="1"/>
            <a:r>
              <a:rPr lang="cs-CZ" altLang="cs-CZ" sz="2300" i="1"/>
              <a:t>s</a:t>
            </a:r>
            <a:r>
              <a:rPr lang="cs-CZ" altLang="cs-CZ" sz="2300" baseline="-25000"/>
              <a:t>U</a:t>
            </a:r>
            <a:r>
              <a:rPr lang="cs-CZ" altLang="cs-CZ" sz="2300"/>
              <a:t>=0,658</a:t>
            </a:r>
          </a:p>
          <a:p>
            <a:pPr eaLnBrk="1" hangingPunct="1"/>
            <a:endParaRPr lang="cs-CZ" altLang="cs-CZ" sz="2300"/>
          </a:p>
          <a:p>
            <a:pPr eaLnBrk="1" hangingPunct="1"/>
            <a:r>
              <a:rPr lang="cs-CZ" altLang="cs-CZ" sz="2300" i="1"/>
              <a:t>r</a:t>
            </a:r>
            <a:r>
              <a:rPr lang="cs-CZ" altLang="cs-CZ" sz="2300" baseline="-25000"/>
              <a:t>PU</a:t>
            </a:r>
            <a:r>
              <a:rPr lang="cs-CZ" altLang="cs-CZ" sz="2300"/>
              <a:t>=0,917</a:t>
            </a:r>
          </a:p>
          <a:p>
            <a:pPr algn="ctr" eaLnBrk="1" hangingPunct="1"/>
            <a:endParaRPr lang="cs-CZ" altLang="cs-CZ"/>
          </a:p>
          <a:p>
            <a:pPr algn="ctr" eaLnBrk="1" hangingPunct="1"/>
            <a:endParaRPr lang="cs-CZ" alt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359150" y="4652963"/>
            <a:ext cx="5111750" cy="9540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800" dirty="0"/>
              <a:t>               </a:t>
            </a:r>
            <a:r>
              <a:rPr lang="cs-CZ" sz="2800" i="1" dirty="0"/>
              <a:t>P</a:t>
            </a:r>
            <a:r>
              <a:rPr lang="en-US" sz="2800" dirty="0"/>
              <a:t>’ </a:t>
            </a:r>
            <a:r>
              <a:rPr lang="cs-CZ" sz="2800" dirty="0"/>
              <a:t>= 1,176</a:t>
            </a:r>
            <a:r>
              <a:rPr lang="cs-CZ" sz="2800" i="1" dirty="0"/>
              <a:t>U</a:t>
            </a:r>
            <a:r>
              <a:rPr lang="cs-CZ" sz="2800" dirty="0"/>
              <a:t>  – 1,100</a:t>
            </a:r>
          </a:p>
          <a:p>
            <a:pPr eaLnBrk="1" hangingPunct="1">
              <a:defRPr/>
            </a:pPr>
            <a:r>
              <a:rPr lang="cs-CZ" sz="2800" dirty="0"/>
              <a:t>(</a:t>
            </a:r>
            <a:r>
              <a:rPr lang="cs-CZ" sz="2800" i="1" dirty="0"/>
              <a:t>P</a:t>
            </a:r>
            <a:r>
              <a:rPr lang="en-US" sz="2800" dirty="0"/>
              <a:t>’</a:t>
            </a:r>
            <a:r>
              <a:rPr lang="cs-CZ" sz="2800" dirty="0"/>
              <a:t> – 7,109)</a:t>
            </a:r>
            <a:r>
              <a:rPr lang="en-US" sz="2800" dirty="0"/>
              <a:t> </a:t>
            </a:r>
            <a:r>
              <a:rPr lang="cs-CZ" sz="2800" dirty="0"/>
              <a:t>= 1,176(</a:t>
            </a:r>
            <a:r>
              <a:rPr lang="cs-CZ" sz="2800" i="1" dirty="0"/>
              <a:t>U</a:t>
            </a:r>
            <a:r>
              <a:rPr lang="cs-CZ" sz="2800" dirty="0"/>
              <a:t> – 6,983)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10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Predikované hodnoty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96900" y="1700213"/>
          <a:ext cx="4371975" cy="432117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008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3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U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P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P'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6,4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6,5413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7,1291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7,5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7,7169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5,2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4,8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5,0130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6,6589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6,8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6,6589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7,1291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predikovaných hodnot</a:t>
            </a:r>
          </a:p>
        </p:txBody>
      </p:sp>
      <p:pic>
        <p:nvPicPr>
          <p:cNvPr id="18435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675" y="1751013"/>
            <a:ext cx="6402388" cy="5130800"/>
          </a:xfrm>
        </p:spPr>
      </p:pic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4859338" y="2133600"/>
            <a:ext cx="3097212" cy="9540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l" eaLnBrk="1" hangingPunct="1">
              <a:defRPr/>
            </a:pPr>
            <a:r>
              <a:rPr lang="cs-CZ" sz="2800" i="1" dirty="0" err="1"/>
              <a:t>m</a:t>
            </a:r>
            <a:r>
              <a:rPr lang="cs-CZ" sz="2800" baseline="-25000" dirty="0" err="1"/>
              <a:t>P</a:t>
            </a:r>
            <a:r>
              <a:rPr lang="en-US" sz="2800" baseline="-25000" dirty="0"/>
              <a:t>’</a:t>
            </a:r>
            <a:r>
              <a:rPr lang="cs-CZ" sz="2800" dirty="0"/>
              <a:t>= 7,109</a:t>
            </a:r>
            <a:r>
              <a:rPr lang="en-US" sz="2800" dirty="0"/>
              <a:t> </a:t>
            </a:r>
            <a:r>
              <a:rPr lang="cs-CZ" sz="2800" dirty="0"/>
              <a:t>=</a:t>
            </a:r>
            <a:r>
              <a:rPr lang="cs-CZ" sz="2800" i="1" dirty="0"/>
              <a:t> </a:t>
            </a:r>
            <a:r>
              <a:rPr lang="cs-CZ" sz="2800" i="1" dirty="0" err="1"/>
              <a:t>m</a:t>
            </a:r>
            <a:r>
              <a:rPr lang="cs-CZ" sz="2800" baseline="-25000" dirty="0" err="1"/>
              <a:t>P</a:t>
            </a:r>
            <a:r>
              <a:rPr lang="en-US" sz="2800" dirty="0"/>
              <a:t>  </a:t>
            </a:r>
            <a:endParaRPr lang="cs-CZ" sz="2800" dirty="0"/>
          </a:p>
          <a:p>
            <a:pPr algn="l" eaLnBrk="1" hangingPunct="1">
              <a:defRPr/>
            </a:pPr>
            <a:r>
              <a:rPr lang="cs-CZ" sz="2800" i="1" dirty="0" err="1"/>
              <a:t>s</a:t>
            </a:r>
            <a:r>
              <a:rPr lang="cs-CZ" sz="2800" baseline="-25000" dirty="0" err="1"/>
              <a:t>P</a:t>
            </a:r>
            <a:r>
              <a:rPr lang="en-US" sz="2800" baseline="-25000" dirty="0"/>
              <a:t>’</a:t>
            </a:r>
            <a:r>
              <a:rPr lang="cs-CZ" sz="2800" baseline="-25000" dirty="0"/>
              <a:t>  </a:t>
            </a:r>
            <a:r>
              <a:rPr lang="cs-CZ" sz="2800" dirty="0"/>
              <a:t>= 0,773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 jakou přesností predikujeme?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539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Lineární regrese II. – </a:t>
            </a:r>
            <a:r>
              <a:rPr lang="cs-CZ" altLang="cs-CZ" sz="2400"/>
              <a:t>úspěšnost predikce</a:t>
            </a:r>
            <a:endParaRPr lang="cs-CZ" alt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Jak </a:t>
            </a:r>
            <a:r>
              <a:rPr lang="cs-CZ" altLang="cs-CZ" sz="2400" i="1"/>
              <a:t>dobré</a:t>
            </a:r>
            <a:r>
              <a:rPr lang="cs-CZ" altLang="cs-CZ" sz="2400"/>
              <a:t> jsou takto predikované hodnoty?</a:t>
            </a:r>
          </a:p>
          <a:p>
            <a:r>
              <a:rPr lang="cs-CZ" altLang="cs-CZ" sz="2400"/>
              <a:t>Dobré ≈ přesné ≈ s co nejmenšími rezidui</a:t>
            </a:r>
            <a:endParaRPr lang="en-US" altLang="cs-CZ" sz="2400"/>
          </a:p>
          <a:p>
            <a:pPr lvl="1"/>
            <a:r>
              <a:rPr lang="en-US" altLang="cs-CZ" sz="2000"/>
              <a:t>Odhad metodou nejmen</a:t>
            </a:r>
            <a:r>
              <a:rPr lang="cs-CZ" altLang="cs-CZ" sz="2000"/>
              <a:t>ších čtverců</a:t>
            </a:r>
          </a:p>
          <a:p>
            <a:r>
              <a:rPr lang="cs-CZ" altLang="cs-CZ" sz="2400"/>
              <a:t>Jak velká jsou rezidua?</a:t>
            </a:r>
          </a:p>
          <a:p>
            <a:endParaRPr lang="cs-CZ" altLang="cs-CZ"/>
          </a:p>
          <a:p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84213" y="3500438"/>
          <a:ext cx="5040312" cy="25146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72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P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P'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i="1" u="none" strike="noStrike" dirty="0">
                          <a:effectLst/>
                        </a:rPr>
                        <a:t>e</a:t>
                      </a:r>
                      <a:r>
                        <a:rPr lang="cs-CZ" sz="2000" u="none" strike="noStrike" dirty="0">
                          <a:effectLst/>
                        </a:rPr>
                        <a:t> = (P-P')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6,5413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-0,1413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7,1291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-0,1291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7,7169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-0,2169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5,0130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-0,2130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6,6589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0,0411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6,6589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0,1411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7,1291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-0,1291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Statistická predikce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00588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Jaký výsledek v inteligenčním testu lze nejspíše očekávat od náhodně přišedšího, víme-li, že test má přibližně normální rozložení s průměrem 100 a směrodatnou odchylkou 15</a:t>
            </a:r>
            <a:r>
              <a:rPr lang="cs-CZ" altLang="cs-CZ" sz="1800" i="1" dirty="0"/>
              <a:t> </a:t>
            </a:r>
            <a:r>
              <a:rPr lang="cs-CZ" altLang="cs-CZ" sz="1800" dirty="0"/>
              <a:t>?</a:t>
            </a:r>
          </a:p>
          <a:p>
            <a:pPr eaLnBrk="1" hangingPunct="1"/>
            <a:r>
              <a:rPr lang="cs-CZ" altLang="cs-CZ" sz="1800" dirty="0"/>
              <a:t>Jaká informace by nám pomohla zpřesnit náš odhad? </a:t>
            </a:r>
          </a:p>
          <a:p>
            <a:pPr lvl="1" eaLnBrk="1" hangingPunct="1"/>
            <a:r>
              <a:rPr lang="cs-CZ" altLang="cs-CZ" sz="1600" dirty="0"/>
              <a:t>délka vlasů:  </a:t>
            </a:r>
            <a:r>
              <a:rPr lang="cs-CZ" altLang="cs-CZ" sz="1600" i="1" dirty="0"/>
              <a:t>l</a:t>
            </a:r>
            <a:r>
              <a:rPr lang="cs-CZ" altLang="cs-CZ" sz="1600" dirty="0"/>
              <a:t> = 31 cm</a:t>
            </a:r>
          </a:p>
          <a:p>
            <a:pPr lvl="1" eaLnBrk="1" hangingPunct="1"/>
            <a:r>
              <a:rPr lang="cs-CZ" altLang="cs-CZ" sz="1600" dirty="0"/>
              <a:t>vzdělání:  </a:t>
            </a:r>
            <a:r>
              <a:rPr lang="cs-CZ" altLang="cs-CZ" sz="1600" i="1" dirty="0"/>
              <a:t>vysokoškolské</a:t>
            </a:r>
          </a:p>
          <a:p>
            <a:pPr lvl="1" eaLnBrk="1" hangingPunct="1"/>
            <a:r>
              <a:rPr lang="cs-CZ" altLang="cs-CZ" sz="1600" dirty="0"/>
              <a:t>výsledek v testu paměti:  </a:t>
            </a:r>
            <a:r>
              <a:rPr lang="cs-CZ" altLang="cs-CZ" sz="1600" i="1" dirty="0"/>
              <a:t>z</a:t>
            </a:r>
            <a:r>
              <a:rPr lang="cs-CZ" altLang="cs-CZ" sz="1600" dirty="0"/>
              <a:t> = 1,6</a:t>
            </a:r>
          </a:p>
          <a:p>
            <a:pPr lvl="1" eaLnBrk="1" hangingPunct="1"/>
            <a:r>
              <a:rPr lang="cs-CZ" altLang="cs-CZ" sz="1600" dirty="0"/>
              <a:t>výsledek v jiném inteligenčním testu:  </a:t>
            </a:r>
            <a:r>
              <a:rPr lang="cs-CZ" altLang="cs-CZ" sz="1600" i="1" dirty="0"/>
              <a:t>IQ</a:t>
            </a:r>
            <a:r>
              <a:rPr lang="cs-CZ" altLang="cs-CZ" sz="1600" dirty="0"/>
              <a:t> = 108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/>
            <a:r>
              <a:rPr lang="cs-CZ" altLang="cs-CZ" sz="1800" b="1" dirty="0"/>
              <a:t>Statistická predikce</a:t>
            </a:r>
            <a:r>
              <a:rPr lang="cs-CZ" altLang="cs-CZ" sz="1800" dirty="0"/>
              <a:t> je předpovídání (kvalifikované odhadování) nejpravděpodobnější hodnoty proměnné z údajů, které již známe, a to pomocí </a:t>
            </a:r>
            <a:r>
              <a:rPr lang="cs-CZ" altLang="cs-CZ" sz="1800" b="1" dirty="0"/>
              <a:t>modelu</a:t>
            </a:r>
            <a:r>
              <a:rPr lang="cs-CZ" altLang="cs-CZ" sz="1800" dirty="0"/>
              <a:t> </a:t>
            </a:r>
            <a:r>
              <a:rPr lang="cs-CZ" altLang="cs-CZ" sz="1800" b="1" dirty="0"/>
              <a:t>vztahu</a:t>
            </a:r>
            <a:r>
              <a:rPr lang="cs-CZ" altLang="cs-CZ" sz="1800" dirty="0"/>
              <a:t> mezi predikovanou proměnnou a jejími </a:t>
            </a:r>
            <a:r>
              <a:rPr lang="cs-CZ" altLang="cs-CZ" sz="1800" b="1" dirty="0"/>
              <a:t>koreláty</a:t>
            </a:r>
            <a:r>
              <a:rPr lang="cs-CZ" altLang="cs-CZ" sz="18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statistical</a:t>
            </a:r>
            <a:r>
              <a:rPr lang="cs-CZ" altLang="cs-CZ" sz="1200" dirty="0"/>
              <a:t> </a:t>
            </a:r>
            <a:r>
              <a:rPr lang="cs-CZ" altLang="cs-CZ" sz="1200" dirty="0" err="1"/>
              <a:t>prediction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estimate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predicted</a:t>
            </a:r>
            <a:r>
              <a:rPr lang="cs-CZ" altLang="cs-CZ" sz="1200" dirty="0"/>
              <a:t> </a:t>
            </a:r>
            <a:r>
              <a:rPr lang="cs-CZ" altLang="cs-CZ" sz="1200" dirty="0" err="1"/>
              <a:t>value</a:t>
            </a:r>
            <a:endParaRPr lang="cs-CZ" alt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reziduí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2048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1752600"/>
            <a:ext cx="718185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5435600" y="2060575"/>
            <a:ext cx="1873250" cy="9540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l" eaLnBrk="1" hangingPunct="1">
              <a:defRPr/>
            </a:pPr>
            <a:r>
              <a:rPr lang="cs-CZ" sz="2800" i="1" dirty="0" err="1"/>
              <a:t>m</a:t>
            </a:r>
            <a:r>
              <a:rPr lang="cs-CZ" sz="2800" baseline="-25000" dirty="0" err="1"/>
              <a:t>e</a:t>
            </a:r>
            <a:r>
              <a:rPr lang="cs-CZ" sz="2800" dirty="0"/>
              <a:t>= 0</a:t>
            </a:r>
          </a:p>
          <a:p>
            <a:pPr algn="l" eaLnBrk="1" hangingPunct="1">
              <a:defRPr/>
            </a:pPr>
            <a:r>
              <a:rPr lang="cs-CZ" sz="2800" i="1" dirty="0"/>
              <a:t>s</a:t>
            </a:r>
            <a:r>
              <a:rPr lang="cs-CZ" sz="2800" baseline="-25000" dirty="0"/>
              <a:t>e   </a:t>
            </a:r>
            <a:r>
              <a:rPr lang="cs-CZ" sz="2800" dirty="0"/>
              <a:t>= 0,337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Přesnost predikce</a:t>
            </a:r>
          </a:p>
        </p:txBody>
      </p:sp>
      <p:sp>
        <p:nvSpPr>
          <p:cNvPr id="21507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b="1" i="1" dirty="0"/>
              <a:t>s</a:t>
            </a:r>
            <a:r>
              <a:rPr lang="cs-CZ" altLang="cs-CZ" sz="2400" b="1" baseline="-25000" dirty="0"/>
              <a:t>e</a:t>
            </a:r>
            <a:r>
              <a:rPr lang="cs-CZ" altLang="cs-CZ" sz="2400" baseline="30000" dirty="0"/>
              <a:t>  </a:t>
            </a:r>
            <a:r>
              <a:rPr lang="cs-CZ" altLang="cs-CZ" sz="2400" dirty="0"/>
              <a:t>vyjadřuje míru chyby při individuální predikci způsobenou nedokonalou těsností lineárního vztahu</a:t>
            </a:r>
          </a:p>
          <a:p>
            <a:pPr lvl="1"/>
            <a:r>
              <a:rPr lang="cs-CZ" altLang="cs-CZ" sz="2000" dirty="0"/>
              <a:t>vzhledem k normálnímu rozložení reziduí je pravděpodobnost určitých intervalů reziduí dána kvantily normálního rozložení (standardizovaného </a:t>
            </a:r>
            <a:r>
              <a:rPr lang="en-US" altLang="cs-CZ" sz="2000" b="1" i="1" dirty="0"/>
              <a:t>s</a:t>
            </a:r>
            <a:r>
              <a:rPr lang="cs-CZ" altLang="cs-CZ" sz="2000" b="1" baseline="-25000" dirty="0"/>
              <a:t>e</a:t>
            </a:r>
            <a:r>
              <a:rPr lang="cs-CZ" altLang="cs-CZ" sz="2000" dirty="0"/>
              <a:t>)</a:t>
            </a:r>
          </a:p>
          <a:p>
            <a:pPr lvl="1"/>
            <a:r>
              <a:rPr lang="cs-CZ" altLang="cs-CZ" sz="2000" dirty="0"/>
              <a:t>Např. 68% rezidují délky prsteníčků </a:t>
            </a:r>
            <a:r>
              <a:rPr lang="en-US" altLang="cs-CZ" sz="2000" dirty="0"/>
              <a:t>&lt;|</a:t>
            </a:r>
            <a:r>
              <a:rPr lang="cs-CZ" altLang="cs-CZ" sz="2000" dirty="0"/>
              <a:t>0,337</a:t>
            </a:r>
            <a:r>
              <a:rPr lang="en-US" altLang="cs-CZ" sz="2000" dirty="0"/>
              <a:t>| </a:t>
            </a:r>
            <a:r>
              <a:rPr lang="en-US" altLang="cs-CZ" sz="2000" dirty="0" err="1"/>
              <a:t>neboli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pravd</a:t>
            </a:r>
            <a:r>
              <a:rPr lang="cs-CZ" altLang="cs-CZ" sz="2000" dirty="0" err="1"/>
              <a:t>ěpodobnost</a:t>
            </a:r>
            <a:r>
              <a:rPr lang="cs-CZ" altLang="cs-CZ" sz="2000" dirty="0"/>
              <a:t>, že se při odhadu délky prsteníčku mýlíme o 0,337 a méně je přibližně 68%</a:t>
            </a:r>
          </a:p>
          <a:p>
            <a:pPr lvl="1"/>
            <a:endParaRPr lang="cs-CZ" altLang="cs-CZ" sz="2000" dirty="0"/>
          </a:p>
          <a:p>
            <a:r>
              <a:rPr lang="cs-CZ" altLang="cs-CZ" sz="2000" i="1" dirty="0"/>
              <a:t>Zatím nezohledňujeme nejistotu predikce způsobenou tím, že jsme parametry regresní přímky pouze odhadovali z (malého) vzorku</a:t>
            </a:r>
          </a:p>
          <a:p>
            <a:r>
              <a:rPr lang="cs-CZ" altLang="cs-CZ" sz="2000" i="1" dirty="0"/>
              <a:t>Také nezohledňujeme to, že chyby odhadu jsou v extrémech X vyšší než okolo průměru X                                   </a:t>
            </a:r>
            <a:r>
              <a:rPr lang="cs-CZ" altLang="cs-CZ" sz="1600" i="1" dirty="0"/>
              <a:t>(viz </a:t>
            </a:r>
            <a:r>
              <a:rPr lang="cs-CZ" altLang="cs-CZ" sz="1600" i="1" dirty="0" err="1"/>
              <a:t>Hendl</a:t>
            </a:r>
            <a:r>
              <a:rPr lang="cs-CZ" altLang="cs-CZ" sz="1600" i="1" dirty="0"/>
              <a:t>, s. 285 s chybou)</a:t>
            </a:r>
            <a:endParaRPr lang="cs-CZ" altLang="cs-CZ" sz="2000" i="1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predikovaných hodnot a reziduí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r>
              <a:rPr lang="cs-CZ" altLang="cs-CZ" sz="3200" dirty="0"/>
              <a:t>=7,109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s</a:t>
            </a:r>
            <a:r>
              <a:rPr lang="cs-CZ" altLang="cs-CZ" sz="3200" baseline="-25000" dirty="0" err="1"/>
              <a:t>P</a:t>
            </a:r>
            <a:r>
              <a:rPr lang="cs-CZ" altLang="cs-CZ" sz="3200" dirty="0"/>
              <a:t>=0,843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r>
              <a:rPr lang="en-US" altLang="cs-CZ" sz="3200" baseline="-25000" dirty="0"/>
              <a:t>’</a:t>
            </a:r>
            <a:r>
              <a:rPr lang="cs-CZ" altLang="cs-CZ" sz="3200" dirty="0"/>
              <a:t>= 7,109</a:t>
            </a:r>
            <a:r>
              <a:rPr lang="en-US" altLang="cs-CZ" sz="3200" dirty="0"/>
              <a:t> </a:t>
            </a:r>
            <a:r>
              <a:rPr lang="cs-CZ" altLang="cs-CZ" sz="3200" dirty="0"/>
              <a:t>=</a:t>
            </a:r>
            <a:r>
              <a:rPr lang="cs-CZ" altLang="cs-CZ" sz="3200" i="1" dirty="0"/>
              <a:t> </a:t>
            </a: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P</a:t>
            </a:r>
            <a:r>
              <a:rPr lang="en-US" altLang="cs-CZ" sz="3200" dirty="0"/>
              <a:t>  </a:t>
            </a:r>
            <a:r>
              <a:rPr lang="cs-CZ" altLang="cs-CZ" sz="3200" dirty="0"/>
              <a:t>		</a:t>
            </a:r>
            <a:r>
              <a:rPr lang="cs-CZ" altLang="cs-CZ" sz="3200" i="1" dirty="0" err="1"/>
              <a:t>m</a:t>
            </a:r>
            <a:r>
              <a:rPr lang="cs-CZ" altLang="cs-CZ" sz="3200" baseline="-25000" dirty="0" err="1"/>
              <a:t>e</a:t>
            </a:r>
            <a:r>
              <a:rPr lang="cs-CZ" altLang="cs-CZ" sz="3200" dirty="0"/>
              <a:t>= 0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dirty="0" err="1"/>
              <a:t>s</a:t>
            </a:r>
            <a:r>
              <a:rPr lang="cs-CZ" altLang="cs-CZ" sz="3200" baseline="-25000" dirty="0" err="1"/>
              <a:t>P</a:t>
            </a:r>
            <a:r>
              <a:rPr lang="en-US" altLang="cs-CZ" sz="3200" baseline="-25000" dirty="0"/>
              <a:t>’</a:t>
            </a:r>
            <a:r>
              <a:rPr lang="cs-CZ" altLang="cs-CZ" sz="3200" baseline="-25000" dirty="0"/>
              <a:t>  </a:t>
            </a:r>
            <a:r>
              <a:rPr lang="cs-CZ" altLang="cs-CZ" sz="3200" dirty="0"/>
              <a:t>= 0,773			</a:t>
            </a:r>
            <a:r>
              <a:rPr lang="cs-CZ" altLang="cs-CZ" sz="3200" i="1" dirty="0"/>
              <a:t>s</a:t>
            </a:r>
            <a:r>
              <a:rPr lang="cs-CZ" altLang="cs-CZ" sz="3200" baseline="-25000" dirty="0"/>
              <a:t>e   </a:t>
            </a:r>
            <a:r>
              <a:rPr lang="cs-CZ" altLang="cs-CZ" sz="3200" dirty="0"/>
              <a:t>= 0,337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dirty="0"/>
          </a:p>
          <a:p>
            <a:pPr lvl="1" eaLnBrk="1" hangingPunct="1"/>
            <a:endParaRPr lang="cs-CZ" altLang="cs-CZ" sz="28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22532" name="TextovéPole 3"/>
          <p:cNvSpPr txBox="1">
            <a:spLocks noChangeArrowheads="1"/>
          </p:cNvSpPr>
          <p:nvPr/>
        </p:nvSpPr>
        <p:spPr bwMode="auto">
          <a:xfrm>
            <a:off x="3995738" y="3573463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/>
              <a:t>+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732632" y="4365104"/>
            <a:ext cx="6526212" cy="444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Rozložení predikovaných hodnot a reziduí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/>
              <a:t>m</a:t>
            </a:r>
            <a:r>
              <a:rPr lang="cs-CZ" altLang="cs-CZ" sz="3200" baseline="-25000"/>
              <a:t>P</a:t>
            </a:r>
            <a:r>
              <a:rPr lang="cs-CZ" altLang="cs-CZ" sz="3200"/>
              <a:t>=7,109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/>
              <a:t>s</a:t>
            </a:r>
            <a:r>
              <a:rPr lang="cs-CZ" altLang="cs-CZ" sz="3200" baseline="30000"/>
              <a:t>2</a:t>
            </a:r>
            <a:r>
              <a:rPr lang="cs-CZ" altLang="cs-CZ" sz="3200" baseline="-25000"/>
              <a:t>P</a:t>
            </a:r>
            <a:r>
              <a:rPr lang="cs-CZ" altLang="cs-CZ" sz="3200"/>
              <a:t>=0,711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i="1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/>
              <a:t>m</a:t>
            </a:r>
            <a:r>
              <a:rPr lang="cs-CZ" altLang="cs-CZ" sz="3200" baseline="-25000"/>
              <a:t>P</a:t>
            </a:r>
            <a:r>
              <a:rPr lang="en-US" altLang="cs-CZ" sz="3200" baseline="-25000"/>
              <a:t>’</a:t>
            </a:r>
            <a:r>
              <a:rPr lang="cs-CZ" altLang="cs-CZ" sz="3200"/>
              <a:t>= 7,109</a:t>
            </a:r>
            <a:r>
              <a:rPr lang="en-US" altLang="cs-CZ" sz="3200"/>
              <a:t> </a:t>
            </a:r>
            <a:r>
              <a:rPr lang="cs-CZ" altLang="cs-CZ" sz="3200"/>
              <a:t>=</a:t>
            </a:r>
            <a:r>
              <a:rPr lang="cs-CZ" altLang="cs-CZ" sz="3200" i="1"/>
              <a:t> m</a:t>
            </a:r>
            <a:r>
              <a:rPr lang="cs-CZ" altLang="cs-CZ" sz="3200" baseline="-25000"/>
              <a:t>P</a:t>
            </a:r>
            <a:r>
              <a:rPr lang="en-US" altLang="cs-CZ" sz="3200"/>
              <a:t>  </a:t>
            </a:r>
            <a:r>
              <a:rPr lang="cs-CZ" altLang="cs-CZ" sz="3200"/>
              <a:t>		</a:t>
            </a:r>
            <a:r>
              <a:rPr lang="cs-CZ" altLang="cs-CZ" sz="3200" i="1"/>
              <a:t>m</a:t>
            </a:r>
            <a:r>
              <a:rPr lang="cs-CZ" altLang="cs-CZ" sz="3200" baseline="-25000"/>
              <a:t>e</a:t>
            </a:r>
            <a:r>
              <a:rPr lang="cs-CZ" altLang="cs-CZ" sz="3200"/>
              <a:t>= 0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/>
              <a:t>s</a:t>
            </a:r>
            <a:r>
              <a:rPr lang="cs-CZ" altLang="cs-CZ" sz="3200" baseline="30000"/>
              <a:t>2</a:t>
            </a:r>
            <a:r>
              <a:rPr lang="cs-CZ" altLang="cs-CZ" sz="3200" baseline="-25000"/>
              <a:t>P</a:t>
            </a:r>
            <a:r>
              <a:rPr lang="en-US" altLang="cs-CZ" sz="3200" baseline="-25000"/>
              <a:t>’</a:t>
            </a:r>
            <a:r>
              <a:rPr lang="cs-CZ" altLang="cs-CZ" sz="3200" baseline="-25000"/>
              <a:t>  </a:t>
            </a:r>
            <a:r>
              <a:rPr lang="cs-CZ" altLang="cs-CZ" sz="3200"/>
              <a:t>= 0,598			</a:t>
            </a:r>
            <a:r>
              <a:rPr lang="cs-CZ" altLang="cs-CZ" sz="3200" i="1"/>
              <a:t>s</a:t>
            </a:r>
            <a:r>
              <a:rPr lang="cs-CZ" altLang="cs-CZ" sz="3200" baseline="30000"/>
              <a:t>2</a:t>
            </a:r>
            <a:r>
              <a:rPr lang="cs-CZ" altLang="cs-CZ" sz="3200" baseline="-25000"/>
              <a:t>e   </a:t>
            </a:r>
            <a:r>
              <a:rPr lang="cs-CZ" altLang="cs-CZ" sz="3200"/>
              <a:t>= 0,113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/>
          </a:p>
          <a:p>
            <a:pPr lvl="1" eaLnBrk="1" hangingPunct="1"/>
            <a:endParaRPr lang="cs-CZ" altLang="cs-CZ" sz="28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3556" name="TextovéPole 3"/>
          <p:cNvSpPr txBox="1">
            <a:spLocks noChangeArrowheads="1"/>
          </p:cNvSpPr>
          <p:nvPr/>
        </p:nvSpPr>
        <p:spPr bwMode="auto">
          <a:xfrm>
            <a:off x="3995738" y="3573463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/>
              <a:t>+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Lineární regrese II. – </a:t>
            </a:r>
            <a:r>
              <a:rPr lang="cs-CZ" altLang="cs-CZ" sz="2400"/>
              <a:t>úspěšnost predikce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3500438"/>
            <a:ext cx="8001000" cy="3097212"/>
          </a:xfrm>
        </p:spPr>
        <p:txBody>
          <a:bodyPr/>
          <a:lstStyle/>
          <a:p>
            <a:pPr eaLnBrk="1" hangingPunct="1"/>
            <a:r>
              <a:rPr lang="en-US" altLang="cs-CZ" sz="1800" i="1" dirty="0"/>
              <a:t>s</a:t>
            </a:r>
            <a:r>
              <a:rPr lang="cs-CZ" altLang="cs-CZ" sz="1800" baseline="-25000" dirty="0"/>
              <a:t>y</a:t>
            </a:r>
            <a:r>
              <a:rPr lang="en-US" altLang="cs-CZ" sz="1800" baseline="30000" dirty="0"/>
              <a:t>2</a:t>
            </a:r>
            <a:r>
              <a:rPr lang="en-US" altLang="cs-CZ" sz="1800" dirty="0"/>
              <a:t> = </a:t>
            </a:r>
            <a:r>
              <a:rPr lang="en-US" altLang="cs-CZ" sz="1800" i="1" dirty="0"/>
              <a:t>s</a:t>
            </a:r>
            <a:r>
              <a:rPr lang="cs-CZ" altLang="cs-CZ" sz="1800" baseline="-25000" dirty="0" err="1"/>
              <a:t>reg</a:t>
            </a:r>
            <a:r>
              <a:rPr lang="en-US" altLang="cs-CZ" sz="1800" baseline="30000" dirty="0"/>
              <a:t>2</a:t>
            </a:r>
            <a:r>
              <a:rPr lang="en-US" altLang="cs-CZ" sz="1800" dirty="0"/>
              <a:t> + </a:t>
            </a:r>
            <a:r>
              <a:rPr lang="en-US" altLang="cs-CZ" sz="1800" i="1" dirty="0" err="1"/>
              <a:t>s</a:t>
            </a:r>
            <a:r>
              <a:rPr lang="en-US" altLang="cs-CZ" sz="1800" baseline="-25000" dirty="0" err="1"/>
              <a:t>res</a:t>
            </a:r>
            <a:r>
              <a:rPr lang="cs-CZ" altLang="cs-CZ" sz="1800" baseline="30000" dirty="0"/>
              <a:t>2      </a:t>
            </a:r>
            <a:r>
              <a:rPr lang="cs-CZ" altLang="cs-CZ" sz="1400" dirty="0"/>
              <a:t>(</a:t>
            </a:r>
            <a:r>
              <a:rPr lang="cs-CZ" altLang="cs-CZ" sz="1400" dirty="0" err="1"/>
              <a:t>ss</a:t>
            </a:r>
            <a:r>
              <a:rPr lang="cs-CZ" altLang="cs-CZ" sz="1400" baseline="-25000" dirty="0" err="1"/>
              <a:t>y</a:t>
            </a:r>
            <a:r>
              <a:rPr lang="cs-CZ" altLang="cs-CZ" sz="1400" dirty="0"/>
              <a:t>=</a:t>
            </a:r>
            <a:r>
              <a:rPr lang="cs-CZ" altLang="cs-CZ" sz="1400" dirty="0" err="1"/>
              <a:t>ss</a:t>
            </a:r>
            <a:r>
              <a:rPr lang="cs-CZ" altLang="cs-CZ" sz="1400" baseline="-25000" dirty="0" err="1"/>
              <a:t>res</a:t>
            </a:r>
            <a:r>
              <a:rPr lang="cs-CZ" altLang="cs-CZ" sz="1400" dirty="0" err="1"/>
              <a:t>+ss</a:t>
            </a:r>
            <a:r>
              <a:rPr lang="cs-CZ" altLang="cs-CZ" sz="1400" baseline="-25000" dirty="0" err="1"/>
              <a:t>reg</a:t>
            </a:r>
            <a:r>
              <a:rPr lang="cs-CZ" altLang="cs-CZ" sz="1400" dirty="0"/>
              <a:t>)</a:t>
            </a:r>
            <a:endParaRPr lang="en-US" altLang="cs-CZ" sz="1400" baseline="30000" dirty="0"/>
          </a:p>
          <a:p>
            <a:pPr eaLnBrk="1" hangingPunct="1"/>
            <a:endParaRPr lang="cs-CZ" altLang="cs-CZ" sz="1200" dirty="0"/>
          </a:p>
          <a:p>
            <a:pPr eaLnBrk="1" hangingPunct="1"/>
            <a:r>
              <a:rPr lang="cs-CZ" altLang="cs-CZ" sz="1800" i="1" dirty="0"/>
              <a:t>R</a:t>
            </a:r>
            <a:r>
              <a:rPr lang="cs-CZ" altLang="cs-CZ" sz="1800" baseline="30000" dirty="0"/>
              <a:t>2</a:t>
            </a:r>
            <a:r>
              <a:rPr lang="cs-CZ" altLang="cs-CZ" sz="1800" dirty="0"/>
              <a:t> = </a:t>
            </a:r>
            <a:r>
              <a:rPr lang="cs-CZ" altLang="cs-CZ" sz="1800" i="1" dirty="0"/>
              <a:t>s</a:t>
            </a:r>
            <a:r>
              <a:rPr lang="cs-CZ" altLang="cs-CZ" sz="1800" baseline="-25000" dirty="0"/>
              <a:t>reg</a:t>
            </a:r>
            <a:r>
              <a:rPr lang="cs-CZ" altLang="cs-CZ" sz="1800" baseline="30000" dirty="0"/>
              <a:t>2</a:t>
            </a:r>
            <a:r>
              <a:rPr lang="cs-CZ" altLang="cs-CZ" sz="1800" dirty="0"/>
              <a:t> / </a:t>
            </a:r>
            <a:r>
              <a:rPr lang="cs-CZ" altLang="cs-CZ" sz="1800" i="1" dirty="0"/>
              <a:t>s</a:t>
            </a:r>
            <a:r>
              <a:rPr lang="cs-CZ" altLang="cs-CZ" sz="1800" baseline="-25000" dirty="0"/>
              <a:t>y</a:t>
            </a:r>
            <a:r>
              <a:rPr lang="cs-CZ" altLang="cs-CZ" sz="1800" baseline="30000" dirty="0"/>
              <a:t>2    </a:t>
            </a:r>
            <a:r>
              <a:rPr lang="cs-CZ" altLang="cs-CZ" sz="1800" dirty="0"/>
              <a:t>…   </a:t>
            </a:r>
            <a:r>
              <a:rPr lang="cs-CZ" altLang="cs-CZ" sz="1800" i="1" dirty="0"/>
              <a:t>s</a:t>
            </a:r>
            <a:r>
              <a:rPr lang="cs-CZ" altLang="cs-CZ" sz="1800" baseline="-25000" dirty="0"/>
              <a:t>res</a:t>
            </a:r>
            <a:r>
              <a:rPr lang="cs-CZ" altLang="cs-CZ" sz="1800" baseline="30000" dirty="0"/>
              <a:t>2</a:t>
            </a:r>
            <a:r>
              <a:rPr lang="cs-CZ" altLang="cs-CZ" sz="1800" dirty="0"/>
              <a:t>=</a:t>
            </a:r>
            <a:r>
              <a:rPr lang="cs-CZ" altLang="cs-CZ" sz="1800" i="1" dirty="0"/>
              <a:t> s</a:t>
            </a:r>
            <a:r>
              <a:rPr lang="cs-CZ" altLang="cs-CZ" sz="1800" baseline="-25000" dirty="0"/>
              <a:t>y</a:t>
            </a:r>
            <a:r>
              <a:rPr lang="cs-CZ" altLang="cs-CZ" sz="1800" baseline="30000" dirty="0"/>
              <a:t>2</a:t>
            </a:r>
            <a:r>
              <a:rPr lang="cs-CZ" altLang="cs-CZ" sz="1800" dirty="0"/>
              <a:t>(1−</a:t>
            </a:r>
            <a:r>
              <a:rPr lang="cs-CZ" altLang="cs-CZ" sz="1800" i="1" dirty="0"/>
              <a:t>R</a:t>
            </a:r>
            <a:r>
              <a:rPr lang="cs-CZ" altLang="cs-CZ" sz="1800" baseline="30000" dirty="0"/>
              <a:t>2</a:t>
            </a:r>
            <a:r>
              <a:rPr lang="cs-CZ" altLang="cs-CZ" sz="1800" dirty="0"/>
              <a:t>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600" dirty="0"/>
              <a:t>Koeficient determinace (</a:t>
            </a:r>
            <a:r>
              <a:rPr lang="cs-CZ" altLang="cs-CZ" sz="1600" i="1" dirty="0"/>
              <a:t>R</a:t>
            </a:r>
            <a:r>
              <a:rPr lang="cs-CZ" altLang="cs-CZ" sz="1600" baseline="30000" dirty="0"/>
              <a:t>2</a:t>
            </a:r>
            <a:r>
              <a:rPr lang="cs-CZ" altLang="cs-CZ" sz="1600" dirty="0"/>
              <a:t>) </a:t>
            </a:r>
          </a:p>
          <a:p>
            <a:pPr lvl="1" eaLnBrk="1" hangingPunct="1"/>
            <a:r>
              <a:rPr lang="en-US" altLang="cs-CZ" sz="1500" dirty="0"/>
              <a:t>Pod</a:t>
            </a:r>
            <a:r>
              <a:rPr lang="cs-CZ" altLang="cs-CZ" sz="1500" dirty="0" err="1"/>
              <a:t>íl</a:t>
            </a:r>
            <a:r>
              <a:rPr lang="cs-CZ" altLang="cs-CZ" sz="1500" dirty="0"/>
              <a:t> vysvětleného rozptylu</a:t>
            </a:r>
          </a:p>
          <a:p>
            <a:pPr lvl="1" eaLnBrk="1" hangingPunct="1"/>
            <a:r>
              <a:rPr lang="cs-CZ" altLang="cs-CZ" sz="1500" dirty="0"/>
              <a:t>Je ukazatelem kvality, úspěšnosti regrese</a:t>
            </a:r>
          </a:p>
          <a:p>
            <a:pPr lvl="1" eaLnBrk="1" hangingPunct="1"/>
            <a:r>
              <a:rPr lang="cs-CZ" altLang="cs-CZ" sz="1500" dirty="0"/>
              <a:t>Vyjadřuje shodu modelu s daty</a:t>
            </a:r>
            <a:endParaRPr lang="cs-CZ" altLang="cs-CZ" sz="1600" dirty="0"/>
          </a:p>
          <a:p>
            <a:pPr eaLnBrk="1" hangingPunct="1"/>
            <a:r>
              <a:rPr lang="cs-CZ" altLang="cs-CZ" sz="1600" b="1" dirty="0"/>
              <a:t>Pro jednoduchou lin. </a:t>
            </a:r>
            <a:r>
              <a:rPr lang="cs-CZ" altLang="cs-CZ" sz="1600" b="1" dirty="0" err="1"/>
              <a:t>regr</a:t>
            </a:r>
            <a:r>
              <a:rPr lang="cs-CZ" altLang="cs-CZ" sz="1600" b="1" dirty="0"/>
              <a:t>. platí </a:t>
            </a:r>
            <a:r>
              <a:rPr lang="cs-CZ" altLang="cs-CZ" sz="1600" b="1" i="1" dirty="0"/>
              <a:t>R </a:t>
            </a:r>
            <a:r>
              <a:rPr lang="cs-CZ" altLang="cs-CZ" sz="1600" b="1" baseline="30000" dirty="0"/>
              <a:t>2</a:t>
            </a:r>
            <a:r>
              <a:rPr lang="cs-CZ" altLang="cs-CZ" sz="1600" b="1" dirty="0"/>
              <a:t> = </a:t>
            </a:r>
            <a:r>
              <a:rPr lang="cs-CZ" altLang="cs-CZ" sz="1600" b="1" i="1" dirty="0"/>
              <a:t>r </a:t>
            </a:r>
            <a:r>
              <a:rPr lang="cs-CZ" altLang="cs-CZ" sz="1600" b="1" baseline="30000" dirty="0"/>
              <a:t>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baseline="30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regression</a:t>
            </a:r>
            <a:r>
              <a:rPr lang="cs-CZ" altLang="cs-CZ" sz="1000" dirty="0"/>
              <a:t> and </a:t>
            </a:r>
            <a:r>
              <a:rPr lang="cs-CZ" altLang="cs-CZ" sz="1000" dirty="0" err="1"/>
              <a:t>residual</a:t>
            </a:r>
            <a:r>
              <a:rPr lang="cs-CZ" altLang="cs-CZ" sz="1000" dirty="0"/>
              <a:t> variance (sum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squares</a:t>
            </a:r>
            <a:r>
              <a:rPr lang="cs-CZ" altLang="cs-CZ" sz="1000" dirty="0"/>
              <a:t>), </a:t>
            </a:r>
            <a:r>
              <a:rPr lang="cs-CZ" altLang="cs-CZ" sz="1000" dirty="0" err="1"/>
              <a:t>explained</a:t>
            </a:r>
            <a:r>
              <a:rPr lang="cs-CZ" altLang="cs-CZ" sz="1000" dirty="0"/>
              <a:t> variance, model fit </a:t>
            </a:r>
            <a:r>
              <a:rPr lang="cs-CZ" altLang="cs-CZ" sz="1000" dirty="0" err="1"/>
              <a:t>with</a:t>
            </a:r>
            <a:r>
              <a:rPr lang="cs-CZ" altLang="cs-CZ" sz="1000" dirty="0"/>
              <a:t> </a:t>
            </a:r>
            <a:r>
              <a:rPr lang="cs-CZ" altLang="cs-CZ" sz="1000" dirty="0" err="1"/>
              <a:t>the</a:t>
            </a:r>
            <a:r>
              <a:rPr lang="cs-CZ" altLang="cs-CZ" sz="1000" dirty="0"/>
              <a:t> data, </a:t>
            </a:r>
            <a:r>
              <a:rPr lang="cs-CZ" altLang="cs-CZ" sz="1000" dirty="0" err="1"/>
              <a:t>coefficient</a:t>
            </a:r>
            <a:r>
              <a:rPr lang="cs-CZ" altLang="cs-CZ" sz="1000" dirty="0"/>
              <a:t>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determination</a:t>
            </a:r>
            <a:r>
              <a:rPr lang="cs-CZ" altLang="cs-CZ" sz="1000" dirty="0"/>
              <a:t> (R square)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/>
              <a:t>Pozn. Zde uvedené vzorce jsou pro </a:t>
            </a:r>
            <a:r>
              <a:rPr lang="cs-CZ" altLang="cs-CZ" sz="1000" i="1" dirty="0"/>
              <a:t>s</a:t>
            </a:r>
            <a:r>
              <a:rPr lang="cs-CZ" altLang="cs-CZ" sz="1000" baseline="30000" dirty="0"/>
              <a:t>2</a:t>
            </a:r>
            <a:r>
              <a:rPr lang="cs-CZ" altLang="cs-CZ" sz="1000" baseline="-25000" dirty="0"/>
              <a:t>res</a:t>
            </a:r>
            <a:r>
              <a:rPr lang="cs-CZ" altLang="cs-CZ" sz="1000" dirty="0"/>
              <a:t>. Pro populační </a:t>
            </a:r>
            <a:r>
              <a:rPr lang="cs-CZ" altLang="cs-CZ" sz="1000" dirty="0" err="1"/>
              <a:t>parametr,tj</a:t>
            </a:r>
            <a:r>
              <a:rPr lang="cs-CZ" altLang="cs-CZ" sz="1000" dirty="0"/>
              <a:t>. nejlepší odhad z výběrových dat </a:t>
            </a:r>
            <a:r>
              <a:rPr lang="cs-CZ" altLang="cs-CZ" sz="1000" dirty="0">
                <a:latin typeface="Symbol" panose="05050102010706020507" pitchFamily="18" charset="2"/>
              </a:rPr>
              <a:t>s</a:t>
            </a:r>
            <a:r>
              <a:rPr lang="cs-CZ" altLang="cs-CZ" sz="1000" baseline="30000" dirty="0"/>
              <a:t>2</a:t>
            </a:r>
            <a:r>
              <a:rPr lang="cs-CZ" altLang="cs-CZ" sz="1000" baseline="-25000" dirty="0"/>
              <a:t>res</a:t>
            </a:r>
            <a:r>
              <a:rPr lang="cs-CZ" altLang="cs-CZ" sz="1000" dirty="0"/>
              <a:t> počítáme </a:t>
            </a:r>
            <a:r>
              <a:rPr lang="cs-CZ" altLang="cs-CZ" sz="1000" dirty="0" err="1"/>
              <a:t>ss</a:t>
            </a:r>
            <a:r>
              <a:rPr lang="cs-CZ" altLang="cs-CZ" sz="1000" baseline="-25000" dirty="0" err="1"/>
              <a:t>res</a:t>
            </a:r>
            <a:r>
              <a:rPr lang="cs-CZ" altLang="cs-CZ" sz="1000" dirty="0"/>
              <a:t>/ (n-2). </a:t>
            </a:r>
            <a:endParaRPr lang="en-US" altLang="cs-CZ" sz="1000" dirty="0"/>
          </a:p>
          <a:p>
            <a:pPr eaLnBrk="1" hangingPunct="1"/>
            <a:endParaRPr lang="cs-CZ" altLang="cs-CZ" sz="1800" dirty="0"/>
          </a:p>
        </p:txBody>
      </p:sp>
      <p:pic>
        <p:nvPicPr>
          <p:cNvPr id="24580" name="Picture 5" descr="regres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484313"/>
            <a:ext cx="3448050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581" name="Object 6"/>
          <p:cNvGraphicFramePr>
            <a:graphicFrameLocks noChangeAspect="1"/>
          </p:cNvGraphicFramePr>
          <p:nvPr/>
        </p:nvGraphicFramePr>
        <p:xfrm>
          <a:off x="800100" y="1916113"/>
          <a:ext cx="173037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1" name="Rovnice" r:id="rId5" imgW="1218671" imgH="431613" progId="Equation.3">
                  <p:embed/>
                </p:oleObj>
              </mc:Choice>
              <mc:Fallback>
                <p:oleObj name="Rovnice" r:id="rId5" imgW="1218671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916113"/>
                        <a:ext cx="1730375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7"/>
          <p:cNvGraphicFramePr>
            <a:graphicFrameLocks noChangeAspect="1"/>
          </p:cNvGraphicFramePr>
          <p:nvPr/>
        </p:nvGraphicFramePr>
        <p:xfrm>
          <a:off x="2771775" y="1916113"/>
          <a:ext cx="158432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2" name="Rovnice" r:id="rId7" imgW="1129810" imgH="431613" progId="Equation.3">
                  <p:embed/>
                </p:oleObj>
              </mc:Choice>
              <mc:Fallback>
                <p:oleObj name="Rovnice" r:id="rId7" imgW="1129810" imgH="4316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916113"/>
                        <a:ext cx="1584325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8"/>
          <p:cNvGraphicFramePr>
            <a:graphicFrameLocks noChangeAspect="1"/>
          </p:cNvGraphicFramePr>
          <p:nvPr/>
        </p:nvGraphicFramePr>
        <p:xfrm>
          <a:off x="1643063" y="2708275"/>
          <a:ext cx="17557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3" name="Rovnice" r:id="rId9" imgW="1117600" imgH="431800" progId="Equation.3">
                  <p:embed/>
                </p:oleObj>
              </mc:Choice>
              <mc:Fallback>
                <p:oleObj name="Rovnice" r:id="rId9" imgW="1117600" imgH="431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708275"/>
                        <a:ext cx="175577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při volbě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11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Lineární regrese III. – </a:t>
            </a:r>
            <a:r>
              <a:rPr lang="cs-CZ" altLang="cs-CZ" sz="2400"/>
              <a:t>předpoklady, platnost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Předpoklady oprávněnosti použití lineárně-regresního modelu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jako u </a:t>
            </a:r>
            <a:r>
              <a:rPr lang="cs-CZ" altLang="cs-CZ" sz="1800" dirty="0" err="1"/>
              <a:t>Pearsonovy</a:t>
            </a:r>
            <a:r>
              <a:rPr lang="cs-CZ" altLang="cs-CZ" sz="1800" dirty="0"/>
              <a:t> korelace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u="sng" dirty="0"/>
              <a:t>konceptuální</a:t>
            </a:r>
            <a:r>
              <a:rPr lang="cs-CZ" altLang="cs-CZ" sz="1800" dirty="0"/>
              <a:t> předpoklady: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/>
              <a:t>vztah je ve skutečnosti lineární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i="1" dirty="0"/>
              <a:t>X</a:t>
            </a:r>
            <a:r>
              <a:rPr lang="cs-CZ" altLang="cs-CZ" sz="1800" dirty="0"/>
              <a:t> je jediným zdrojem </a:t>
            </a:r>
            <a:r>
              <a:rPr lang="cs-CZ" altLang="cs-CZ" sz="1800" i="1" dirty="0"/>
              <a:t>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rezidua mají normální rozložení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	s průměrem 0 a SD=</a:t>
            </a:r>
            <a:r>
              <a:rPr lang="cs-CZ" altLang="cs-CZ" sz="1800" i="1" dirty="0" err="1"/>
              <a:t>s</a:t>
            </a:r>
            <a:r>
              <a:rPr lang="cs-CZ" altLang="cs-CZ" sz="1800" baseline="-25000" dirty="0" err="1"/>
              <a:t>res</a:t>
            </a:r>
            <a:endParaRPr lang="cs-CZ" altLang="cs-CZ" sz="1800" baseline="-25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err="1"/>
              <a:t>homoskedascita</a:t>
            </a:r>
            <a:endParaRPr lang="cs-CZ" altLang="cs-CZ" sz="1800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/>
              <a:t>=rozptyl reziduí (chyb odhadu)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	se s rostoucím </a:t>
            </a:r>
            <a:r>
              <a:rPr lang="cs-CZ" altLang="cs-CZ" sz="1600" i="1" dirty="0"/>
              <a:t>X</a:t>
            </a:r>
            <a:r>
              <a:rPr lang="cs-CZ" altLang="cs-CZ" sz="1600" dirty="0"/>
              <a:t> nemění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dirty="0"/>
          </a:p>
          <a:p>
            <a:pPr eaLnBrk="1" hangingPunct="1">
              <a:lnSpc>
                <a:spcPct val="90000"/>
              </a:lnSpc>
            </a:pPr>
            <a:endParaRPr lang="cs-CZ" altLang="cs-CZ" sz="1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Platnost modelu je omezena daty, z nichž byl získán, a teorií.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/>
              <a:t>Extrapolace, neoprávněná extrapolace </a:t>
            </a:r>
            <a:r>
              <a:rPr lang="cs-CZ" altLang="cs-CZ" sz="1200" dirty="0"/>
              <a:t>(</a:t>
            </a:r>
            <a:r>
              <a:rPr lang="cs-CZ" altLang="cs-CZ" sz="1200" dirty="0">
                <a:sym typeface="Symbol" panose="05050102010706020507" pitchFamily="18" charset="2"/>
              </a:rPr>
              <a:t>jako generalizace nad rámec empirických dat)</a:t>
            </a:r>
            <a:r>
              <a:rPr lang="cs-CZ" altLang="cs-CZ" sz="1600" dirty="0">
                <a:sym typeface="Symbol" panose="05050102010706020507" pitchFamily="18" charset="2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/>
              <a:t>Pozor na odlehlé hodnoty – jako u všech ostatních momentových statistik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assumptions</a:t>
            </a:r>
            <a:r>
              <a:rPr lang="cs-CZ" altLang="cs-CZ" sz="1200" dirty="0"/>
              <a:t> </a:t>
            </a:r>
            <a:r>
              <a:rPr lang="cs-CZ" altLang="cs-CZ" sz="1200" dirty="0" err="1"/>
              <a:t>of</a:t>
            </a:r>
            <a:r>
              <a:rPr lang="cs-CZ" altLang="cs-CZ" sz="1200" dirty="0"/>
              <a:t> </a:t>
            </a:r>
            <a:r>
              <a:rPr lang="cs-CZ" altLang="cs-CZ" sz="1200" dirty="0" err="1"/>
              <a:t>the</a:t>
            </a:r>
            <a:r>
              <a:rPr lang="cs-CZ" altLang="cs-CZ" sz="1200" dirty="0"/>
              <a:t> </a:t>
            </a:r>
            <a:r>
              <a:rPr lang="cs-CZ" altLang="cs-CZ" sz="1200" dirty="0" err="1"/>
              <a:t>linear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 model, </a:t>
            </a:r>
            <a:r>
              <a:rPr lang="cs-CZ" altLang="cs-CZ" sz="1200" dirty="0" err="1"/>
              <a:t>residuals</a:t>
            </a:r>
            <a:r>
              <a:rPr lang="cs-CZ" altLang="cs-CZ" sz="1200" dirty="0"/>
              <a:t> </a:t>
            </a:r>
            <a:r>
              <a:rPr lang="cs-CZ" altLang="cs-CZ" sz="1200" dirty="0" err="1"/>
              <a:t>normally</a:t>
            </a:r>
            <a:r>
              <a:rPr lang="cs-CZ" altLang="cs-CZ" sz="1200" dirty="0"/>
              <a:t> </a:t>
            </a:r>
            <a:r>
              <a:rPr lang="cs-CZ" altLang="cs-CZ" sz="1200" dirty="0" err="1"/>
              <a:t>distributed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homoscedascity</a:t>
            </a:r>
            <a:r>
              <a:rPr lang="cs-CZ" altLang="cs-CZ" sz="1200" dirty="0"/>
              <a:t>, </a:t>
            </a:r>
          </a:p>
        </p:txBody>
      </p:sp>
      <p:pic>
        <p:nvPicPr>
          <p:cNvPr id="26628" name="Picture 5" descr="regres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76872"/>
            <a:ext cx="360045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základní otázky predikce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Jakou hodnotu predikovat?</a:t>
            </a:r>
          </a:p>
          <a:p>
            <a:pPr marL="895350" lvl="1" indent="-457200"/>
            <a:r>
              <a:rPr lang="cs-CZ" dirty="0"/>
              <a:t>Stanovení modelu </a:t>
            </a:r>
          </a:p>
          <a:p>
            <a:pPr marL="1292225" lvl="2" indent="-457200"/>
            <a:r>
              <a:rPr lang="cs-CZ" dirty="0"/>
              <a:t>výběr z mnoha „šablon“ – </a:t>
            </a:r>
            <a:r>
              <a:rPr lang="cs-CZ" b="1" dirty="0"/>
              <a:t>lineární regrese</a:t>
            </a:r>
          </a:p>
          <a:p>
            <a:pPr marL="1292225" lvl="2" indent="-457200"/>
            <a:r>
              <a:rPr lang="cs-CZ" dirty="0"/>
              <a:t>stanovení parametrů modelu – </a:t>
            </a:r>
            <a:r>
              <a:rPr lang="cs-CZ" b="1" dirty="0"/>
              <a:t>výpočet hodnot</a:t>
            </a:r>
          </a:p>
          <a:p>
            <a:pPr marL="895350" lvl="1" indent="-457200"/>
            <a:r>
              <a:rPr lang="cs-CZ" dirty="0"/>
              <a:t>Použití modelu k predikci – </a:t>
            </a:r>
            <a:r>
              <a:rPr lang="cs-CZ" sz="2300" b="1" dirty="0"/>
              <a:t>dosazení do rovnice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 jakou přesností predikujeme?</a:t>
            </a:r>
          </a:p>
          <a:p>
            <a:pPr marL="952500" lvl="1" indent="-514350"/>
            <a:r>
              <a:rPr lang="cs-CZ" dirty="0"/>
              <a:t>Chyby ve volbě modelu – </a:t>
            </a:r>
            <a:r>
              <a:rPr lang="cs-CZ" sz="2300" b="1" dirty="0"/>
              <a:t>linearita, </a:t>
            </a:r>
            <a:r>
              <a:rPr lang="cs-CZ" sz="2300" b="1" dirty="0" err="1"/>
              <a:t>homoskedascita</a:t>
            </a:r>
            <a:endParaRPr lang="cs-CZ" sz="2300" b="1" dirty="0"/>
          </a:p>
          <a:p>
            <a:pPr marL="952500" lvl="1" indent="-514350"/>
            <a:r>
              <a:rPr lang="cs-CZ" dirty="0"/>
              <a:t>Chyby ve stanovení par. – </a:t>
            </a:r>
            <a:r>
              <a:rPr lang="cs-CZ" sz="2300" b="1" dirty="0" err="1"/>
              <a:t>outlieři</a:t>
            </a:r>
            <a:r>
              <a:rPr lang="cs-CZ" sz="2300" b="1" dirty="0"/>
              <a:t>, výběrová chyba</a:t>
            </a:r>
          </a:p>
          <a:p>
            <a:pPr marL="952500" lvl="1" indent="-514350"/>
            <a:r>
              <a:rPr lang="cs-CZ" dirty="0"/>
              <a:t>Chyby implikované modelem – </a:t>
            </a:r>
            <a:r>
              <a:rPr lang="cs-CZ" sz="2300" b="1" dirty="0"/>
              <a:t>chyba odhadu </a:t>
            </a:r>
            <a:r>
              <a:rPr lang="cs-CZ" sz="2300" b="1" dirty="0" err="1"/>
              <a:t>s</a:t>
            </a:r>
            <a:r>
              <a:rPr lang="cs-CZ" sz="2300" b="1" baseline="-25000" dirty="0" err="1"/>
              <a:t>res</a:t>
            </a:r>
            <a:endParaRPr lang="cs-CZ" sz="2300" b="1" baseline="-25000" dirty="0"/>
          </a:p>
          <a:p>
            <a:pPr marL="95250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4915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(lineární) regrese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4340696"/>
          </a:xfrm>
        </p:spPr>
        <p:txBody>
          <a:bodyPr/>
          <a:lstStyle/>
          <a:p>
            <a:r>
              <a:rPr lang="cs-CZ" dirty="0"/>
              <a:t>Prozkoumání (lineárního) vztahu mezi proměnnými (místo korelace)</a:t>
            </a:r>
          </a:p>
          <a:p>
            <a:pPr lvl="1"/>
            <a:r>
              <a:rPr lang="cs-CZ" dirty="0"/>
              <a:t>analyticko-konceptuální využití</a:t>
            </a:r>
          </a:p>
          <a:p>
            <a:pPr lvl="1"/>
            <a:r>
              <a:rPr lang="cs-CZ" dirty="0"/>
              <a:t>středem zájmu je </a:t>
            </a:r>
            <a:r>
              <a:rPr lang="cs-CZ" i="1" dirty="0"/>
              <a:t>b </a:t>
            </a:r>
          </a:p>
          <a:p>
            <a:pPr lvl="1"/>
            <a:endParaRPr lang="cs-CZ" dirty="0"/>
          </a:p>
          <a:p>
            <a:r>
              <a:rPr lang="cs-CZ" dirty="0"/>
              <a:t>Predikce</a:t>
            </a:r>
          </a:p>
          <a:p>
            <a:pPr lvl="1"/>
            <a:r>
              <a:rPr lang="cs-CZ" dirty="0"/>
              <a:t>praktické využití</a:t>
            </a:r>
          </a:p>
          <a:p>
            <a:pPr lvl="1"/>
            <a:r>
              <a:rPr lang="cs-CZ" dirty="0"/>
              <a:t>středem zájmu je odhad a jeho chyba </a:t>
            </a:r>
          </a:p>
        </p:txBody>
      </p:sp>
    </p:spTree>
    <p:extLst>
      <p:ext uri="{BB962C8B-B14F-4D97-AF65-F5344CB8AC3E}">
        <p14:creationId xmlns:p14="http://schemas.microsoft.com/office/powerpoint/2010/main" val="12694376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Predikce Y pro nového jedince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Dosazením do regresní rovnice získáme odhad Y</a:t>
            </a:r>
            <a:r>
              <a:rPr lang="en-GB" sz="2400" dirty="0"/>
              <a:t>’</a:t>
            </a:r>
            <a:endParaRPr lang="cs-CZ" sz="2400" dirty="0"/>
          </a:p>
          <a:p>
            <a:r>
              <a:rPr lang="cs-CZ" sz="2400" dirty="0"/>
              <a:t>Jak přesný?</a:t>
            </a:r>
          </a:p>
          <a:p>
            <a:pPr lvl="1"/>
            <a:r>
              <a:rPr lang="cs-CZ" sz="2000" dirty="0"/>
              <a:t>Rezidua (=chyby odhadu) mají podle </a:t>
            </a:r>
            <a:r>
              <a:rPr lang="cs-CZ" sz="2000" i="1" dirty="0"/>
              <a:t>předpokladů</a:t>
            </a:r>
            <a:r>
              <a:rPr lang="cs-CZ" sz="2000" dirty="0"/>
              <a:t> LR normální rozložení s </a:t>
            </a:r>
            <a:r>
              <a:rPr lang="cs-CZ" sz="2000" i="1" dirty="0"/>
              <a:t>m</a:t>
            </a:r>
            <a:r>
              <a:rPr lang="cs-CZ" sz="2000" dirty="0"/>
              <a:t>=0 a </a:t>
            </a:r>
            <a:r>
              <a:rPr lang="cs-CZ" sz="2000" i="1" dirty="0"/>
              <a:t>s</a:t>
            </a:r>
            <a:r>
              <a:rPr lang="cs-CZ" sz="2000" dirty="0"/>
              <a:t>=</a:t>
            </a:r>
            <a:r>
              <a:rPr lang="cs-CZ" sz="2000" i="1" dirty="0" err="1"/>
              <a:t>s</a:t>
            </a:r>
            <a:r>
              <a:rPr lang="cs-CZ" sz="2000" baseline="-25000" dirty="0" err="1"/>
              <a:t>res</a:t>
            </a:r>
            <a:endParaRPr lang="cs-CZ" sz="2000" baseline="-25000" dirty="0"/>
          </a:p>
          <a:p>
            <a:pPr lvl="1"/>
            <a:r>
              <a:rPr lang="cs-CZ" sz="2000" dirty="0"/>
              <a:t>95% chyb odhadu se tak bude přibližně mezi −2</a:t>
            </a:r>
            <a:r>
              <a:rPr lang="cs-CZ" sz="2000" i="1" dirty="0"/>
              <a:t>s</a:t>
            </a:r>
            <a:r>
              <a:rPr lang="cs-CZ" sz="2000" baseline="-25000" dirty="0"/>
              <a:t>res</a:t>
            </a:r>
            <a:r>
              <a:rPr lang="cs-CZ" sz="2000" dirty="0"/>
              <a:t> a +2</a:t>
            </a:r>
            <a:r>
              <a:rPr lang="cs-CZ" sz="2000" i="1" dirty="0"/>
              <a:t>s</a:t>
            </a:r>
            <a:r>
              <a:rPr lang="cs-CZ" sz="2000" baseline="-25000" dirty="0"/>
              <a:t>res</a:t>
            </a:r>
            <a:endParaRPr lang="cs-CZ" sz="2000" dirty="0"/>
          </a:p>
          <a:p>
            <a:r>
              <a:rPr lang="cs-CZ" sz="2400" dirty="0"/>
              <a:t>Přesněji, jak přesný?</a:t>
            </a:r>
          </a:p>
          <a:p>
            <a:pPr lvl="1"/>
            <a:r>
              <a:rPr lang="cs-CZ" sz="2000" i="1" dirty="0" err="1"/>
              <a:t>s</a:t>
            </a:r>
            <a:r>
              <a:rPr lang="cs-CZ" sz="2000" baseline="-25000" dirty="0" err="1"/>
              <a:t>res</a:t>
            </a:r>
            <a:r>
              <a:rPr lang="cs-CZ" sz="2000" dirty="0"/>
              <a:t> je „průměrná“ chyba. Čím dále je </a:t>
            </a:r>
            <a:r>
              <a:rPr lang="cs-CZ" sz="2000" i="1" dirty="0"/>
              <a:t>X</a:t>
            </a:r>
            <a:r>
              <a:rPr lang="cs-CZ" sz="2000" dirty="0"/>
              <a:t> od průměru, tím jsou chyby větší.</a:t>
            </a:r>
          </a:p>
          <a:p>
            <a:pPr lvl="1"/>
            <a:r>
              <a:rPr lang="cs-CZ" sz="2000" dirty="0"/>
              <a:t>Parametry regrese (</a:t>
            </a:r>
            <a:r>
              <a:rPr lang="cs-CZ" sz="2000" i="1" dirty="0"/>
              <a:t>a</a:t>
            </a:r>
            <a:r>
              <a:rPr lang="cs-CZ" sz="2000" dirty="0"/>
              <a:t> </a:t>
            </a:r>
            <a:r>
              <a:rPr lang="cs-CZ" sz="2000" dirty="0" err="1"/>
              <a:t>a</a:t>
            </a:r>
            <a:r>
              <a:rPr lang="cs-CZ" sz="2000" dirty="0"/>
              <a:t> </a:t>
            </a:r>
            <a:r>
              <a:rPr lang="cs-CZ" sz="2000" i="1" dirty="0"/>
              <a:t>b</a:t>
            </a:r>
            <a:r>
              <a:rPr lang="cs-CZ" sz="2000" dirty="0"/>
              <a:t>) stanovujeme s chybou. Ta závisí hlavně na </a:t>
            </a:r>
            <a:r>
              <a:rPr lang="cs-CZ" sz="2000" i="1" dirty="0"/>
              <a:t>N</a:t>
            </a:r>
            <a:r>
              <a:rPr lang="cs-CZ" sz="2000" dirty="0"/>
              <a:t>.</a:t>
            </a:r>
            <a:endParaRPr lang="en-GB" sz="2000" dirty="0"/>
          </a:p>
          <a:p>
            <a:pPr lvl="1"/>
            <a:r>
              <a:rPr lang="en-GB" sz="2000" dirty="0"/>
              <a:t>Pak                                          a </a:t>
            </a:r>
            <a:r>
              <a:rPr lang="en-GB" sz="2000" dirty="0" err="1"/>
              <a:t>rozlo</a:t>
            </a:r>
            <a:r>
              <a:rPr lang="cs-CZ" sz="2000" dirty="0"/>
              <a:t>žení chyb je </a:t>
            </a:r>
            <a:r>
              <a:rPr lang="cs-CZ" sz="2000" i="1" dirty="0"/>
              <a:t>t</a:t>
            </a:r>
            <a:r>
              <a:rPr lang="cs-CZ" sz="2000" dirty="0"/>
              <a:t> s </a:t>
            </a:r>
            <a:r>
              <a:rPr lang="cs-CZ" sz="2000" i="1" dirty="0"/>
              <a:t>N</a:t>
            </a:r>
            <a:r>
              <a:rPr lang="cs-CZ" sz="2000" dirty="0"/>
              <a:t>-2 </a:t>
            </a:r>
            <a:r>
              <a:rPr lang="cs-CZ" sz="2000" dirty="0" err="1"/>
              <a:t>st.v</a:t>
            </a:r>
            <a:r>
              <a:rPr lang="cs-CZ" sz="2000" dirty="0"/>
              <a:t>.</a:t>
            </a:r>
            <a:r>
              <a:rPr lang="en-GB" sz="2000" dirty="0"/>
              <a:t> </a:t>
            </a:r>
            <a:endParaRPr lang="cs-CZ" sz="2000" dirty="0"/>
          </a:p>
          <a:p>
            <a:pPr marL="471487" lvl="1" indent="0">
              <a:buNone/>
            </a:pPr>
            <a:endParaRPr lang="cs-CZ" sz="2000" dirty="0"/>
          </a:p>
          <a:p>
            <a:pPr lvl="1"/>
            <a:endParaRPr lang="cs-CZ" sz="2000" dirty="0"/>
          </a:p>
          <a:p>
            <a:endParaRPr lang="cs-CZ" sz="24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298902"/>
              </p:ext>
            </p:extLst>
          </p:nvPr>
        </p:nvGraphicFramePr>
        <p:xfrm>
          <a:off x="2025650" y="5157788"/>
          <a:ext cx="286067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1" name="Rovnice" r:id="rId3" imgW="1473120" imgH="457200" progId="Equation.3">
                  <p:embed/>
                </p:oleObj>
              </mc:Choice>
              <mc:Fallback>
                <p:oleObj name="Rovnice" r:id="rId3" imgW="147312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5650" y="5157788"/>
                        <a:ext cx="2860675" cy="887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29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základní otázky predikce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Jakou hodnotu predikovat?</a:t>
            </a:r>
          </a:p>
          <a:p>
            <a:pPr marL="895350" lvl="1" indent="-457200"/>
            <a:r>
              <a:rPr lang="cs-CZ" dirty="0"/>
              <a:t>Stanovení modelu </a:t>
            </a:r>
          </a:p>
          <a:p>
            <a:pPr marL="1292225" lvl="2" indent="-457200"/>
            <a:r>
              <a:rPr lang="cs-CZ" dirty="0"/>
              <a:t>výběr z mnoha „šablon“ </a:t>
            </a:r>
          </a:p>
          <a:p>
            <a:pPr marL="1292225" lvl="2" indent="-457200"/>
            <a:r>
              <a:rPr lang="cs-CZ" dirty="0"/>
              <a:t>stanovení parametrů modelu</a:t>
            </a:r>
          </a:p>
          <a:p>
            <a:pPr marL="895350" lvl="1" indent="-457200"/>
            <a:r>
              <a:rPr lang="cs-CZ" dirty="0"/>
              <a:t>Použití modelu k predikci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 jakou přesností predikujeme?</a:t>
            </a:r>
          </a:p>
          <a:p>
            <a:pPr marL="952500" lvl="1" indent="-514350"/>
            <a:r>
              <a:rPr lang="cs-CZ" dirty="0"/>
              <a:t>Chyby ve volbě modelu</a:t>
            </a:r>
          </a:p>
          <a:p>
            <a:pPr marL="952500" lvl="1" indent="-514350"/>
            <a:r>
              <a:rPr lang="cs-CZ" dirty="0"/>
              <a:t>Chyby ve stanovení parametrů modelu</a:t>
            </a:r>
          </a:p>
          <a:p>
            <a:pPr marL="952500" lvl="1" indent="-514350"/>
            <a:r>
              <a:rPr lang="cs-CZ" dirty="0"/>
              <a:t>Chyby implikované modelem</a:t>
            </a:r>
          </a:p>
          <a:p>
            <a:pPr marL="95250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9566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Další druhy regrese</a:t>
            </a:r>
            <a:endParaRPr lang="cs-CZ" altLang="cs-CZ" sz="2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4656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Zde je prezentovaná pouze jednoduchá lineární regrese, tj. s jednou závislou a jednou nezávislou proměnnou. Potřeb a možností je více.</a:t>
            </a:r>
          </a:p>
          <a:p>
            <a:pPr eaLnBrk="1" hangingPunct="1"/>
            <a:r>
              <a:rPr lang="cs-CZ" altLang="cs-CZ" sz="1800" dirty="0"/>
              <a:t>mnohočetná (mnohonásobná) lineární regrese</a:t>
            </a:r>
          </a:p>
          <a:p>
            <a:pPr lvl="1" eaLnBrk="1" hangingPunct="1"/>
            <a:r>
              <a:rPr lang="cs-CZ" altLang="cs-CZ" sz="1600" i="1" dirty="0"/>
              <a:t>Y = a +b</a:t>
            </a:r>
            <a:r>
              <a:rPr lang="cs-CZ" altLang="cs-CZ" sz="1600" i="1" baseline="-25000" dirty="0"/>
              <a:t>1</a:t>
            </a:r>
            <a:r>
              <a:rPr lang="cs-CZ" altLang="cs-CZ" sz="1600" i="1" dirty="0"/>
              <a:t>X</a:t>
            </a:r>
            <a:r>
              <a:rPr lang="cs-CZ" altLang="cs-CZ" sz="1600" i="1" baseline="-25000" dirty="0"/>
              <a:t>1</a:t>
            </a:r>
            <a:r>
              <a:rPr lang="cs-CZ" altLang="cs-CZ" sz="1600" i="1" dirty="0"/>
              <a:t> + b</a:t>
            </a:r>
            <a:r>
              <a:rPr lang="cs-CZ" altLang="cs-CZ" sz="1600" i="1" baseline="-25000" dirty="0"/>
              <a:t>2</a:t>
            </a:r>
            <a:r>
              <a:rPr lang="cs-CZ" altLang="cs-CZ" sz="1600" i="1" dirty="0"/>
              <a:t>X</a:t>
            </a:r>
            <a:r>
              <a:rPr lang="cs-CZ" altLang="cs-CZ" sz="1600" i="1" baseline="-25000" dirty="0"/>
              <a:t>2</a:t>
            </a:r>
            <a:r>
              <a:rPr lang="cs-CZ" altLang="cs-CZ" sz="1600" i="1" dirty="0"/>
              <a:t> + … + </a:t>
            </a:r>
            <a:r>
              <a:rPr lang="cs-CZ" altLang="cs-CZ" sz="1600" i="1" dirty="0" err="1"/>
              <a:t>b</a:t>
            </a:r>
            <a:r>
              <a:rPr lang="cs-CZ" altLang="cs-CZ" sz="1600" i="1" baseline="-25000" dirty="0" err="1"/>
              <a:t>m</a:t>
            </a:r>
            <a:r>
              <a:rPr lang="cs-CZ" altLang="cs-CZ" sz="1600" i="1" dirty="0" err="1"/>
              <a:t>X</a:t>
            </a:r>
            <a:r>
              <a:rPr lang="cs-CZ" altLang="cs-CZ" sz="1600" i="1" baseline="-25000" dirty="0" err="1"/>
              <a:t>m</a:t>
            </a:r>
            <a:endParaRPr lang="cs-CZ" altLang="cs-CZ" sz="1600" i="1" baseline="-25000" dirty="0"/>
          </a:p>
          <a:p>
            <a:pPr lvl="1" eaLnBrk="1" hangingPunct="1"/>
            <a:r>
              <a:rPr lang="cs-CZ" altLang="cs-CZ" sz="1600" dirty="0"/>
              <a:t>komplikují ji vztahy mezi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prediktory</a:t>
            </a:r>
            <a:endParaRPr lang="cs-CZ" altLang="cs-CZ" sz="1600" dirty="0"/>
          </a:p>
          <a:p>
            <a:pPr eaLnBrk="1" hangingPunct="1"/>
            <a:r>
              <a:rPr lang="cs-CZ" altLang="cs-CZ" sz="1800" dirty="0"/>
              <a:t>logistická regrese</a:t>
            </a:r>
          </a:p>
          <a:p>
            <a:pPr lvl="1" eaLnBrk="1" hangingPunct="1"/>
            <a:r>
              <a:rPr lang="cs-CZ" altLang="cs-CZ" sz="1600" dirty="0"/>
              <a:t>pokud je závislá dichotomie, nominální proměnná</a:t>
            </a:r>
          </a:p>
          <a:p>
            <a:pPr lvl="1" eaLnBrk="1" hangingPunct="1"/>
            <a:r>
              <a:rPr lang="cs-CZ" altLang="cs-CZ" sz="1600" dirty="0"/>
              <a:t>predikuje se tak pravděpodobnost jednotlivých hodnot závislé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Není-li vztah lineární</a:t>
            </a:r>
          </a:p>
          <a:p>
            <a:pPr lvl="1" eaLnBrk="1" hangingPunct="1"/>
            <a:r>
              <a:rPr lang="cs-CZ" altLang="cs-CZ" sz="1600" dirty="0"/>
              <a:t>snažíme se transformovat proměnné tak, aby byl lineární.</a:t>
            </a:r>
          </a:p>
          <a:p>
            <a:pPr lvl="1" eaLnBrk="1" hangingPunct="1"/>
            <a:r>
              <a:rPr lang="cs-CZ" altLang="cs-CZ" sz="1600" dirty="0"/>
              <a:t>dělíme vzorek na podskupiny, v nichž vztah za lineární považovat lze</a:t>
            </a:r>
          </a:p>
          <a:p>
            <a:pPr lvl="1" eaLnBrk="1" hangingPunct="1"/>
            <a:r>
              <a:rPr lang="cs-CZ" altLang="cs-CZ" sz="1600" dirty="0"/>
              <a:t>… opatrně zvážíme, zda se pustit do nelineární regrese</a:t>
            </a:r>
          </a:p>
          <a:p>
            <a:pPr lvl="1" eaLnBrk="1" hangingPunct="1"/>
            <a:endParaRPr lang="cs-CZ" altLang="cs-CZ" sz="1600" dirty="0"/>
          </a:p>
          <a:p>
            <a:pPr lvl="1" eaLnBrk="1" hangingPunct="1"/>
            <a:endParaRPr lang="cs-CZ" altLang="cs-CZ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multiple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logistic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nonlinear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Shrnutí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Pro praktické účely (predikce/odhad) je korelace málo, je třeba uvažovat o funkčním vztahu mezi proměnnými.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Vztah můžeme znát analyticky nebo ho zkoušet modelovat.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Lineární regrese je model lineár. vztahu mezi proměnnými.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Model se vždy liší od skutečných dat 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/>
              <a:t>díky zjednodušení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/>
              <a:t>díky chybě měření 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/>
              <a:t>Míra shody modelu s daty je ukazatelem vhodnosti modelu.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/>
              <a:t>U lineární regrese </a:t>
            </a:r>
            <a:r>
              <a:rPr lang="cs-CZ" altLang="cs-CZ" sz="1800" i="1"/>
              <a:t>R </a:t>
            </a:r>
            <a:r>
              <a:rPr lang="cs-CZ" altLang="cs-CZ" sz="1800" baseline="30000"/>
              <a:t>2</a:t>
            </a:r>
            <a:r>
              <a:rPr lang="cs-CZ" altLang="cs-CZ" sz="1800"/>
              <a:t> – podíl vysvětleného rozptylu</a:t>
            </a:r>
          </a:p>
          <a:p>
            <a:pPr eaLnBrk="1" hangingPunct="1">
              <a:tabLst>
                <a:tab pos="5473700" algn="l"/>
              </a:tabLst>
            </a:pPr>
            <a:endParaRPr lang="cs-CZ" altLang="cs-CZ" sz="1800"/>
          </a:p>
          <a:p>
            <a:pPr eaLnBrk="1" hangingPunct="1">
              <a:tabLst>
                <a:tab pos="5473700" algn="l"/>
              </a:tabLst>
            </a:pPr>
            <a:r>
              <a:rPr lang="cs-CZ" altLang="cs-CZ" sz="1800"/>
              <a:t>Hendl: kapitoly 7.3 – 7.3.2, 7.3.6, 7.4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Stanovení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66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Predikce délky prostředníčku z ukazováčku</a:t>
            </a:r>
          </a:p>
        </p:txBody>
      </p:sp>
      <p:pic>
        <p:nvPicPr>
          <p:cNvPr id="9219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76338" y="1673225"/>
            <a:ext cx="5916612" cy="51847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 predikci je třeba funkce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916488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cs-CZ" altLang="cs-CZ" sz="1800" dirty="0" err="1"/>
              <a:t>fce</a:t>
            </a:r>
            <a:r>
              <a:rPr lang="cs-CZ" altLang="cs-CZ" sz="1800" dirty="0"/>
              <a:t> = jak ze známé hodnoty </a:t>
            </a:r>
            <a:r>
              <a:rPr lang="cs-CZ" altLang="cs-CZ" sz="1800" i="1" dirty="0"/>
              <a:t>X </a:t>
            </a:r>
            <a:r>
              <a:rPr lang="cs-CZ" altLang="cs-CZ" sz="1800" dirty="0"/>
              <a:t> vypočítat tu neznámou </a:t>
            </a:r>
            <a:r>
              <a:rPr lang="cs-CZ" altLang="cs-CZ" sz="1800" i="1" dirty="0"/>
              <a:t>Y </a:t>
            </a:r>
            <a:r>
              <a:rPr lang="cs-CZ" altLang="cs-CZ" sz="1800" dirty="0"/>
              <a:t>:   </a:t>
            </a:r>
            <a:r>
              <a:rPr lang="cs-CZ" altLang="cs-CZ" sz="1800" b="1" i="1" dirty="0"/>
              <a:t>Y</a:t>
            </a:r>
            <a:r>
              <a:rPr lang="cs-CZ" altLang="cs-CZ" sz="1800" b="1" dirty="0"/>
              <a:t> = </a:t>
            </a:r>
            <a:r>
              <a:rPr lang="cs-CZ" altLang="cs-CZ" sz="1800" b="1" i="1" dirty="0"/>
              <a:t>f </a:t>
            </a:r>
            <a:r>
              <a:rPr lang="cs-CZ" altLang="cs-CZ" sz="1800" b="1" dirty="0"/>
              <a:t>(</a:t>
            </a:r>
            <a:r>
              <a:rPr lang="cs-CZ" altLang="cs-CZ" sz="1800" b="1" i="1" dirty="0"/>
              <a:t>X </a:t>
            </a:r>
            <a:r>
              <a:rPr lang="cs-CZ" altLang="cs-CZ" sz="1800" b="1" dirty="0"/>
              <a:t>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dirty="0"/>
              <a:t>různé </a:t>
            </a:r>
            <a:r>
              <a:rPr lang="cs-CZ" altLang="cs-CZ" sz="1600" dirty="0" err="1"/>
              <a:t>fce</a:t>
            </a:r>
            <a:r>
              <a:rPr lang="cs-CZ" altLang="cs-CZ" sz="1600" dirty="0"/>
              <a:t>:	- stanovené výčtem  </a:t>
            </a:r>
          </a:p>
          <a:p>
            <a:pPr lvl="4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600" dirty="0"/>
              <a:t>  - trigonometrické</a:t>
            </a:r>
            <a:r>
              <a:rPr lang="ru-RU" altLang="cs-CZ" sz="1600" dirty="0"/>
              <a:t>, </a:t>
            </a:r>
            <a:r>
              <a:rPr lang="cs-CZ" altLang="cs-CZ" sz="1600" dirty="0"/>
              <a:t>exponenciální a logaritmické</a:t>
            </a:r>
            <a:r>
              <a:rPr lang="ru-RU" altLang="cs-CZ" sz="1600" dirty="0"/>
              <a:t> ...</a:t>
            </a:r>
            <a:endParaRPr lang="cs-CZ" altLang="cs-CZ" sz="1600" dirty="0"/>
          </a:p>
          <a:p>
            <a:pPr lvl="3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600" dirty="0"/>
              <a:t>		- polynomické:   lineární:  </a:t>
            </a:r>
            <a:r>
              <a:rPr lang="cs-CZ" altLang="cs-CZ" sz="1600" i="1" dirty="0"/>
              <a:t>Y</a:t>
            </a:r>
            <a:r>
              <a:rPr lang="cs-CZ" altLang="cs-CZ" sz="1600" dirty="0"/>
              <a:t> = </a:t>
            </a:r>
            <a:r>
              <a:rPr lang="cs-CZ" altLang="cs-CZ" sz="1600" dirty="0" err="1"/>
              <a:t>b</a:t>
            </a:r>
            <a:r>
              <a:rPr lang="cs-CZ" altLang="cs-CZ" sz="1600" i="1" dirty="0" err="1"/>
              <a:t>X</a:t>
            </a:r>
            <a:r>
              <a:rPr lang="cs-CZ" altLang="cs-CZ" sz="1600" i="1" dirty="0"/>
              <a:t> </a:t>
            </a:r>
            <a:r>
              <a:rPr lang="cs-CZ" altLang="cs-CZ" sz="1600" dirty="0"/>
              <a:t>+a  (rovná čára … </a:t>
            </a:r>
            <a:r>
              <a:rPr lang="cs-CZ" altLang="cs-CZ" sz="1600" dirty="0" err="1"/>
              <a:t>Pearsonova</a:t>
            </a:r>
            <a:r>
              <a:rPr lang="cs-CZ" altLang="cs-CZ" sz="1600" dirty="0"/>
              <a:t> </a:t>
            </a:r>
            <a:r>
              <a:rPr lang="cs-CZ" altLang="cs-CZ" sz="1600" i="1" dirty="0"/>
              <a:t>r</a:t>
            </a:r>
            <a:r>
              <a:rPr lang="cs-CZ" altLang="cs-CZ" sz="1600" dirty="0"/>
              <a:t>)</a:t>
            </a:r>
          </a:p>
          <a:p>
            <a:pPr lvl="4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600" dirty="0"/>
              <a:t>		           kvadratické: </a:t>
            </a:r>
            <a:r>
              <a:rPr lang="cs-CZ" altLang="cs-CZ" sz="1600" i="1" dirty="0"/>
              <a:t>Y</a:t>
            </a:r>
            <a:r>
              <a:rPr lang="cs-CZ" altLang="cs-CZ" sz="1600" dirty="0"/>
              <a:t> = </a:t>
            </a:r>
            <a:r>
              <a:rPr lang="cs-CZ" altLang="cs-CZ" sz="1600" dirty="0" err="1"/>
              <a:t>c</a:t>
            </a:r>
            <a:r>
              <a:rPr lang="cs-CZ" altLang="cs-CZ" sz="1600" i="1" dirty="0" err="1"/>
              <a:t>X</a:t>
            </a:r>
            <a:r>
              <a:rPr lang="cs-CZ" altLang="cs-CZ" sz="1600" i="1" dirty="0"/>
              <a:t> </a:t>
            </a:r>
            <a:r>
              <a:rPr lang="cs-CZ" altLang="cs-CZ" sz="1600" baseline="30000" dirty="0"/>
              <a:t>2</a:t>
            </a:r>
            <a:r>
              <a:rPr lang="cs-CZ" altLang="cs-CZ" sz="1600" dirty="0"/>
              <a:t>+b</a:t>
            </a:r>
            <a:r>
              <a:rPr lang="cs-CZ" altLang="cs-CZ" sz="1600" i="1" dirty="0"/>
              <a:t>X </a:t>
            </a:r>
            <a:r>
              <a:rPr lang="cs-CZ" altLang="cs-CZ" sz="1600" dirty="0"/>
              <a:t>+a (jedna zatáčka)</a:t>
            </a:r>
            <a:endParaRPr lang="en-US" altLang="cs-CZ" sz="1600" dirty="0"/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900" dirty="0"/>
              <a:t>Ve statistice</a:t>
            </a:r>
            <a:r>
              <a:rPr lang="ru-RU" altLang="cs-CZ" sz="1900" dirty="0"/>
              <a:t>...</a:t>
            </a:r>
            <a:endParaRPr lang="cs-CZ" altLang="cs-CZ" sz="1900" dirty="0"/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tuto funkci odhadujeme (modelujeme)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u="sng" dirty="0"/>
              <a:t>Jak dobře</a:t>
            </a:r>
            <a:r>
              <a:rPr lang="cs-CZ" altLang="cs-CZ" sz="1600" dirty="0"/>
              <a:t> dokážeme vyjádřit (=predikovat) </a:t>
            </a:r>
            <a:r>
              <a:rPr lang="cs-CZ" altLang="cs-CZ" sz="1600" i="1" dirty="0"/>
              <a:t>Y</a:t>
            </a:r>
            <a:r>
              <a:rPr lang="cs-CZ" altLang="cs-CZ" sz="1600" dirty="0"/>
              <a:t>  pomocí  </a:t>
            </a:r>
            <a:r>
              <a:rPr lang="cs-CZ" altLang="cs-CZ" sz="1600" i="1" dirty="0"/>
              <a:t>X</a:t>
            </a:r>
            <a:r>
              <a:rPr lang="cs-CZ" altLang="cs-CZ" sz="1600" dirty="0"/>
              <a:t> a funkce </a:t>
            </a:r>
            <a:r>
              <a:rPr lang="cs-CZ" altLang="cs-CZ" sz="1600" i="1" dirty="0"/>
              <a:t>f </a:t>
            </a:r>
            <a:r>
              <a:rPr lang="cs-CZ" altLang="cs-CZ" sz="1600" dirty="0"/>
              <a:t>?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říkáme výsledku výpočtu </a:t>
            </a:r>
            <a:r>
              <a:rPr lang="cs-CZ" altLang="cs-CZ" sz="1800" b="1" dirty="0"/>
              <a:t>odhad</a:t>
            </a:r>
            <a:r>
              <a:rPr lang="cs-CZ" altLang="cs-CZ" sz="1800" dirty="0"/>
              <a:t> (</a:t>
            </a:r>
            <a:r>
              <a:rPr lang="cs-CZ" altLang="cs-CZ" sz="1800" i="1" dirty="0"/>
              <a:t>Y </a:t>
            </a:r>
            <a:r>
              <a:rPr lang="en-US" altLang="cs-CZ" sz="1800" dirty="0"/>
              <a:t>’</a:t>
            </a:r>
            <a:r>
              <a:rPr lang="cs-CZ" altLang="cs-CZ" sz="1800" dirty="0"/>
              <a:t>)</a:t>
            </a:r>
            <a:r>
              <a:rPr lang="en-US" altLang="cs-CZ" sz="1800" dirty="0"/>
              <a:t> a </a:t>
            </a:r>
            <a:r>
              <a:rPr lang="cs-CZ" altLang="cs-CZ" sz="1800" dirty="0"/>
              <a:t>stanovení té funkce říkáme </a:t>
            </a:r>
            <a:r>
              <a:rPr lang="cs-CZ" altLang="cs-CZ" sz="1800" b="1" dirty="0"/>
              <a:t>regrese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regrese </a:t>
            </a:r>
            <a:r>
              <a:rPr lang="cs-CZ" altLang="cs-CZ" sz="1800" i="1" dirty="0"/>
              <a:t>Y</a:t>
            </a:r>
            <a:r>
              <a:rPr lang="cs-CZ" altLang="cs-CZ" sz="1800" dirty="0"/>
              <a:t> na </a:t>
            </a:r>
            <a:r>
              <a:rPr lang="cs-CZ" altLang="cs-CZ" sz="1800" i="1" dirty="0"/>
              <a:t>X </a:t>
            </a:r>
            <a:r>
              <a:rPr lang="cs-CZ" altLang="cs-CZ" sz="1800" dirty="0"/>
              <a:t>:      </a:t>
            </a:r>
            <a:r>
              <a:rPr lang="cs-CZ" altLang="cs-CZ" sz="1800" i="1" dirty="0"/>
              <a:t>Y</a:t>
            </a:r>
            <a:r>
              <a:rPr lang="ru-RU" altLang="cs-CZ" sz="1800" i="1" dirty="0"/>
              <a:t> </a:t>
            </a:r>
            <a:r>
              <a:rPr lang="en-US" altLang="cs-CZ" sz="1800" dirty="0"/>
              <a:t>=</a:t>
            </a:r>
            <a:r>
              <a:rPr lang="cs-CZ" altLang="cs-CZ" sz="1800" i="1" dirty="0"/>
              <a:t> Y </a:t>
            </a:r>
            <a:r>
              <a:rPr lang="en-US" altLang="cs-CZ" sz="1800" dirty="0"/>
              <a:t>’</a:t>
            </a:r>
            <a:r>
              <a:rPr lang="cs-CZ" altLang="cs-CZ" sz="1800" dirty="0"/>
              <a:t> </a:t>
            </a:r>
            <a:r>
              <a:rPr lang="en-US" altLang="cs-CZ" sz="1800" dirty="0"/>
              <a:t>+ </a:t>
            </a:r>
            <a:r>
              <a:rPr lang="en-US" altLang="cs-CZ" sz="1800" i="1" dirty="0"/>
              <a:t>e</a:t>
            </a:r>
            <a:r>
              <a:rPr lang="cs-CZ" altLang="cs-CZ" sz="1800" i="1" dirty="0"/>
              <a:t> </a:t>
            </a:r>
            <a:r>
              <a:rPr lang="en-US" altLang="cs-CZ" sz="1800" dirty="0"/>
              <a:t>= </a:t>
            </a:r>
            <a:r>
              <a:rPr lang="en-US" altLang="cs-CZ" sz="1800" i="1" dirty="0"/>
              <a:t>f</a:t>
            </a:r>
            <a:r>
              <a:rPr lang="cs-CZ" altLang="cs-CZ" sz="1800" i="1" dirty="0"/>
              <a:t> </a:t>
            </a:r>
            <a:r>
              <a:rPr lang="en-US" altLang="cs-CZ" sz="1800" dirty="0"/>
              <a:t>(</a:t>
            </a:r>
            <a:r>
              <a:rPr lang="en-US" altLang="cs-CZ" sz="1800" i="1" dirty="0"/>
              <a:t>X</a:t>
            </a:r>
            <a:r>
              <a:rPr lang="ru-RU" altLang="cs-CZ" sz="1800" i="1" dirty="0"/>
              <a:t> </a:t>
            </a:r>
            <a:r>
              <a:rPr lang="en-US" altLang="cs-CZ" sz="1800" dirty="0"/>
              <a:t>) + </a:t>
            </a:r>
            <a:r>
              <a:rPr lang="en-US" altLang="cs-CZ" sz="1800" i="1" dirty="0"/>
              <a:t>e</a:t>
            </a:r>
            <a:r>
              <a:rPr lang="en-US" altLang="cs-CZ" sz="1800" dirty="0"/>
              <a:t> </a:t>
            </a:r>
            <a:r>
              <a:rPr lang="cs-CZ" altLang="cs-CZ" sz="1800" dirty="0"/>
              <a:t>    </a:t>
            </a:r>
            <a:r>
              <a:rPr lang="en-US" altLang="cs-CZ" sz="1800" dirty="0"/>
              <a:t>  ,</a:t>
            </a:r>
            <a:r>
              <a:rPr lang="en-US" altLang="cs-CZ" sz="1800" dirty="0" err="1"/>
              <a:t>kde</a:t>
            </a:r>
            <a:r>
              <a:rPr lang="en-US" altLang="cs-CZ" sz="1800" dirty="0"/>
              <a:t> </a:t>
            </a:r>
            <a:r>
              <a:rPr lang="cs-CZ" altLang="cs-CZ" sz="1800" dirty="0"/>
              <a:t> </a:t>
            </a:r>
            <a:r>
              <a:rPr lang="en-US" altLang="cs-CZ" sz="1800" i="1" dirty="0"/>
              <a:t>e</a:t>
            </a:r>
            <a:r>
              <a:rPr lang="en-US" altLang="cs-CZ" sz="1800" dirty="0"/>
              <a:t> = </a:t>
            </a:r>
            <a:r>
              <a:rPr lang="en-US" altLang="cs-CZ" sz="1800" i="1" dirty="0"/>
              <a:t>Y</a:t>
            </a:r>
            <a:r>
              <a:rPr lang="cs-CZ" altLang="cs-CZ" sz="1800" i="1" dirty="0"/>
              <a:t> </a:t>
            </a:r>
            <a:r>
              <a:rPr lang="en-US" altLang="cs-CZ" sz="1800" dirty="0"/>
              <a:t>–</a:t>
            </a:r>
            <a:r>
              <a:rPr lang="cs-CZ" altLang="cs-CZ" sz="1800" i="1" dirty="0"/>
              <a:t>Y </a:t>
            </a:r>
            <a:r>
              <a:rPr lang="en-US" altLang="cs-CZ" sz="1800" dirty="0"/>
              <a:t>’</a:t>
            </a:r>
            <a:r>
              <a:rPr lang="ru-RU" altLang="cs-CZ" sz="1800" dirty="0"/>
              <a:t>          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/>
              <a:t>e</a:t>
            </a:r>
            <a:r>
              <a:rPr lang="cs-CZ" altLang="cs-CZ" sz="1600" dirty="0"/>
              <a:t>  je reziduální hodnota (reziduum), </a:t>
            </a:r>
            <a:r>
              <a:rPr lang="cs-CZ" altLang="cs-CZ" sz="1600" i="1" dirty="0"/>
              <a:t>Y </a:t>
            </a:r>
            <a:r>
              <a:rPr lang="cs-CZ" altLang="cs-CZ" sz="1600" dirty="0"/>
              <a:t> je závislá p., </a:t>
            </a:r>
            <a:r>
              <a:rPr lang="cs-CZ" altLang="cs-CZ" sz="1600" i="1" dirty="0"/>
              <a:t>X</a:t>
            </a:r>
            <a:r>
              <a:rPr lang="cs-CZ" altLang="cs-CZ" sz="1600" dirty="0"/>
              <a:t>  je prediktor (</a:t>
            </a:r>
            <a:r>
              <a:rPr lang="cs-CZ" altLang="cs-CZ" sz="1600" dirty="0" err="1"/>
              <a:t>nezáv</a:t>
            </a:r>
            <a:r>
              <a:rPr lang="cs-CZ" altLang="cs-CZ" sz="1600" dirty="0"/>
              <a:t>.)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/>
              <a:t>e</a:t>
            </a:r>
            <a:r>
              <a:rPr lang="cs-CZ" altLang="cs-CZ" sz="1600" dirty="0"/>
              <a:t>  představuje všechny ostatní zdroje variability vyjma </a:t>
            </a:r>
            <a:r>
              <a:rPr lang="cs-CZ" altLang="cs-CZ" sz="1600" i="1" dirty="0"/>
              <a:t>X</a:t>
            </a:r>
          </a:p>
          <a:p>
            <a:pPr lvl="4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cs-CZ" altLang="cs-CZ" sz="1200" dirty="0"/>
              <a:t>AJ</a:t>
            </a:r>
            <a:r>
              <a:rPr lang="en-US" altLang="cs-CZ" sz="1200" dirty="0"/>
              <a:t>:  function, polynomial, linear, quadratic, estimation, modelling, estimate </a:t>
            </a:r>
            <a:r>
              <a:rPr lang="en-US" altLang="cs-CZ" sz="1200" i="1" dirty="0"/>
              <a:t>n.</a:t>
            </a:r>
            <a:r>
              <a:rPr lang="en-US" altLang="cs-CZ" sz="1200" dirty="0"/>
              <a:t>, regression, residual </a:t>
            </a:r>
            <a:r>
              <a:rPr lang="en-US" altLang="cs-CZ" sz="1200" i="1" dirty="0"/>
              <a:t>n.</a:t>
            </a:r>
            <a:r>
              <a:rPr lang="en-US" altLang="cs-CZ" sz="1200" dirty="0"/>
              <a:t>, predictor, sources of variability(variance), dependent and independent variable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3924300" y="2852738"/>
            <a:ext cx="1800225" cy="288925"/>
          </a:xfrm>
          <a:prstGeom prst="rect">
            <a:avLst/>
          </a:prstGeom>
          <a:noFill/>
          <a:ln w="25400" algn="ctr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12292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0"/>
            <a:ext cx="855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Lineární regrese I. – </a:t>
            </a:r>
            <a:r>
              <a:rPr lang="cs-CZ" altLang="cs-CZ" sz="2400" dirty="0"/>
              <a:t>odhad přímou úměrou</a:t>
            </a:r>
          </a:p>
        </p:txBody>
      </p:sp>
      <p:sp>
        <p:nvSpPr>
          <p:cNvPr id="1331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7920038" cy="482441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800" u="sng" dirty="0"/>
              <a:t>Je-li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Pearsonova</a:t>
            </a:r>
            <a:r>
              <a:rPr lang="cs-CZ" altLang="cs-CZ" sz="1800" dirty="0"/>
              <a:t> korelace dobrým popisem vztahu mezi dvěma proměnnými, </a:t>
            </a:r>
            <a:r>
              <a:rPr lang="en-US" altLang="cs-CZ" sz="1800" dirty="0" err="1"/>
              <a:t>lze</a:t>
            </a:r>
            <a:r>
              <a:rPr lang="cs-CZ" altLang="cs-CZ" sz="1800" dirty="0"/>
              <a:t> popsat vztah mezi nimi lineární funkcí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400" i="1" dirty="0"/>
              <a:t>Y</a:t>
            </a:r>
            <a:r>
              <a:rPr lang="ru-RU" altLang="cs-CZ" sz="2400" i="1" dirty="0"/>
              <a:t> </a:t>
            </a:r>
            <a:r>
              <a:rPr lang="en-US" altLang="cs-CZ" sz="2400" dirty="0"/>
              <a:t>’ = </a:t>
            </a:r>
            <a:r>
              <a:rPr lang="cs-CZ" altLang="cs-CZ" sz="2400" i="1" dirty="0"/>
              <a:t>a</a:t>
            </a:r>
            <a:r>
              <a:rPr lang="cs-CZ" altLang="cs-CZ" sz="2400" dirty="0"/>
              <a:t> +</a:t>
            </a:r>
            <a:r>
              <a:rPr lang="cs-CZ" altLang="cs-CZ" sz="2400" i="1" dirty="0"/>
              <a:t>b</a:t>
            </a:r>
            <a:r>
              <a:rPr lang="en-US" altLang="cs-CZ" sz="2400" i="1" dirty="0"/>
              <a:t>X</a:t>
            </a:r>
            <a:r>
              <a:rPr lang="ru-RU" altLang="cs-CZ" sz="2400" i="1" dirty="0"/>
              <a:t> </a:t>
            </a:r>
            <a:endParaRPr lang="cs-CZ" altLang="cs-CZ" sz="2400" i="1" dirty="0"/>
          </a:p>
          <a:p>
            <a:pPr marL="1068388" lvl="1" eaLnBrk="1" hangingPunct="1">
              <a:buFont typeface="Wingdings" panose="05000000000000000000" pitchFamily="2" charset="2"/>
              <a:buNone/>
            </a:pPr>
            <a:r>
              <a:rPr lang="cs-CZ" altLang="cs-CZ" sz="1600" i="1" dirty="0"/>
              <a:t>b </a:t>
            </a:r>
            <a:r>
              <a:rPr lang="en-US" altLang="cs-CZ" sz="1600" i="1" dirty="0"/>
              <a:t>...</a:t>
            </a:r>
            <a:r>
              <a:rPr lang="cs-CZ" altLang="cs-CZ" sz="1600" i="1" dirty="0"/>
              <a:t> </a:t>
            </a:r>
            <a:r>
              <a:rPr lang="cs-CZ" altLang="cs-CZ" sz="1600" dirty="0"/>
              <a:t>směrnice</a:t>
            </a:r>
          </a:p>
          <a:p>
            <a:pPr marL="1068388" lvl="1" eaLnBrk="1" hangingPunct="1">
              <a:buFont typeface="Wingdings" panose="05000000000000000000" pitchFamily="2" charset="2"/>
              <a:buNone/>
            </a:pPr>
            <a:r>
              <a:rPr lang="cs-CZ" altLang="cs-CZ" sz="1600" i="1" dirty="0"/>
              <a:t>a </a:t>
            </a:r>
            <a:r>
              <a:rPr lang="en-US" altLang="cs-CZ" sz="1600" i="1" dirty="0"/>
              <a:t>... </a:t>
            </a:r>
            <a:r>
              <a:rPr lang="cs-CZ" altLang="cs-CZ" sz="1600" dirty="0"/>
              <a:t>průsečík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600" i="1" dirty="0"/>
              <a:t>(Y</a:t>
            </a:r>
            <a:r>
              <a:rPr lang="en-US" altLang="cs-CZ" sz="1600" i="1" dirty="0"/>
              <a:t>’ </a:t>
            </a:r>
            <a:r>
              <a:rPr lang="cs-CZ" altLang="cs-CZ" sz="1600" i="1" dirty="0"/>
              <a:t>– </a:t>
            </a:r>
            <a:r>
              <a:rPr lang="en-US" altLang="cs-CZ" sz="1600" i="1" dirty="0"/>
              <a:t>m</a:t>
            </a:r>
            <a:r>
              <a:rPr lang="en-US" altLang="cs-CZ" sz="1600" i="1" baseline="-25000" dirty="0"/>
              <a:t>y</a:t>
            </a:r>
            <a:r>
              <a:rPr lang="cs-CZ" altLang="cs-CZ" sz="1600" i="1" dirty="0"/>
              <a:t>)</a:t>
            </a:r>
            <a:r>
              <a:rPr lang="cs-CZ" altLang="cs-CZ" sz="1600" dirty="0"/>
              <a:t>= </a:t>
            </a:r>
            <a:r>
              <a:rPr lang="cs-CZ" altLang="cs-CZ" sz="1600" i="1" dirty="0"/>
              <a:t>b</a:t>
            </a:r>
            <a:r>
              <a:rPr lang="en-US" altLang="cs-CZ" sz="1600" i="1" dirty="0"/>
              <a:t>(</a:t>
            </a:r>
            <a:r>
              <a:rPr lang="cs-CZ" altLang="cs-CZ" sz="1600" i="1" dirty="0"/>
              <a:t>X – </a:t>
            </a:r>
            <a:r>
              <a:rPr lang="en-US" altLang="cs-CZ" sz="1600" i="1" dirty="0"/>
              <a:t>m</a:t>
            </a:r>
            <a:r>
              <a:rPr lang="en-US" altLang="cs-CZ" sz="1600" i="1" baseline="-25000" dirty="0"/>
              <a:t>x </a:t>
            </a:r>
            <a:r>
              <a:rPr lang="en-US" altLang="cs-CZ" sz="1600" i="1" dirty="0"/>
              <a:t>)</a:t>
            </a:r>
            <a:endParaRPr lang="cs-CZ" altLang="cs-CZ" sz="16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600" i="1" dirty="0"/>
              <a:t>Y</a:t>
            </a:r>
            <a:r>
              <a:rPr lang="cs-CZ" altLang="cs-CZ" sz="1600" dirty="0"/>
              <a:t> = </a:t>
            </a:r>
            <a:r>
              <a:rPr lang="cs-CZ" altLang="cs-CZ" sz="1600" i="1" dirty="0"/>
              <a:t>Y</a:t>
            </a:r>
            <a:r>
              <a:rPr lang="en-US" altLang="cs-CZ" sz="1600" i="1" dirty="0"/>
              <a:t>’</a:t>
            </a:r>
            <a:r>
              <a:rPr lang="cs-CZ" altLang="cs-CZ" sz="1600" dirty="0"/>
              <a:t> + </a:t>
            </a:r>
            <a:r>
              <a:rPr lang="cs-CZ" altLang="cs-CZ" sz="1600" i="1" dirty="0"/>
              <a:t>e =</a:t>
            </a:r>
            <a:r>
              <a:rPr lang="cs-CZ" altLang="cs-CZ" sz="1600" dirty="0"/>
              <a:t> </a:t>
            </a:r>
            <a:r>
              <a:rPr lang="cs-CZ" altLang="cs-CZ" sz="1600" i="1" dirty="0"/>
              <a:t>a</a:t>
            </a:r>
            <a:r>
              <a:rPr lang="cs-CZ" altLang="cs-CZ" sz="1600" dirty="0"/>
              <a:t> + </a:t>
            </a:r>
            <a:r>
              <a:rPr lang="cs-CZ" altLang="cs-CZ" sz="1600" i="1" dirty="0" err="1"/>
              <a:t>bX</a:t>
            </a:r>
            <a:r>
              <a:rPr lang="cs-CZ" altLang="cs-CZ" sz="1600" dirty="0"/>
              <a:t> + </a:t>
            </a:r>
            <a:r>
              <a:rPr lang="cs-CZ" altLang="cs-CZ" sz="1600" i="1" dirty="0"/>
              <a:t>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800" b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800" b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600" b="1" dirty="0"/>
              <a:t>Nejlepší přímka?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12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cs-CZ" sz="12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slope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intercept</a:t>
            </a:r>
            <a:r>
              <a:rPr lang="cs-CZ" altLang="cs-CZ" sz="1200" dirty="0"/>
              <a:t>, least </a:t>
            </a:r>
            <a:r>
              <a:rPr lang="cs-CZ" altLang="cs-CZ" sz="1200" dirty="0" err="1"/>
              <a:t>squares</a:t>
            </a:r>
            <a:r>
              <a:rPr lang="cs-CZ" altLang="cs-CZ" sz="1200" dirty="0"/>
              <a:t> (</a:t>
            </a:r>
            <a:r>
              <a:rPr lang="cs-CZ" altLang="cs-CZ" sz="1200" dirty="0" err="1"/>
              <a:t>estimation</a:t>
            </a:r>
            <a:r>
              <a:rPr lang="cs-CZ" altLang="cs-CZ" sz="1200" dirty="0"/>
              <a:t>), </a:t>
            </a:r>
            <a:r>
              <a:rPr lang="cs-CZ" altLang="cs-CZ" sz="1200" dirty="0" err="1"/>
              <a:t>regression</a:t>
            </a:r>
            <a:r>
              <a:rPr lang="cs-CZ" altLang="cs-CZ" sz="1200" dirty="0"/>
              <a:t> </a:t>
            </a:r>
            <a:r>
              <a:rPr lang="cs-CZ" altLang="cs-CZ" sz="1200" dirty="0" err="1"/>
              <a:t>coefficents</a:t>
            </a:r>
            <a:r>
              <a:rPr lang="cs-CZ" altLang="cs-CZ" sz="1200" dirty="0"/>
              <a:t> (</a:t>
            </a:r>
            <a:r>
              <a:rPr lang="cs-CZ" altLang="cs-CZ" sz="1200" dirty="0" err="1"/>
              <a:t>a,b</a:t>
            </a:r>
            <a:r>
              <a:rPr lang="cs-CZ" altLang="cs-CZ" sz="1200" dirty="0"/>
              <a:t>)</a:t>
            </a:r>
          </a:p>
        </p:txBody>
      </p:sp>
      <p:pic>
        <p:nvPicPr>
          <p:cNvPr id="13316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133600"/>
            <a:ext cx="4108450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parametrů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394862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2327</TotalTime>
  <Words>1252</Words>
  <Application>Microsoft Office PowerPoint</Application>
  <PresentationFormat>Předvádění na obrazovce (4:3)</PresentationFormat>
  <Paragraphs>278</Paragraphs>
  <Slides>31</Slides>
  <Notes>9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Calibri</vt:lpstr>
      <vt:lpstr>Segoe UI</vt:lpstr>
      <vt:lpstr>Symbol</vt:lpstr>
      <vt:lpstr>Wingdings</vt:lpstr>
      <vt:lpstr>Profil</vt:lpstr>
      <vt:lpstr>Worksheet</vt:lpstr>
      <vt:lpstr>Rovnice</vt:lpstr>
      <vt:lpstr>PSY117 Statistická analýza dat v psychologii Přednáška 6 - 2017</vt:lpstr>
      <vt:lpstr>Statistická predikce</vt:lpstr>
      <vt:lpstr>Dvě základní otázky predikce</vt:lpstr>
      <vt:lpstr>1. Stanovení modelu</vt:lpstr>
      <vt:lpstr>Predikce délky prostředníčku z ukazováčku</vt:lpstr>
      <vt:lpstr>K predikci je třeba funkce</vt:lpstr>
      <vt:lpstr>Prezentace aplikace PowerPoint</vt:lpstr>
      <vt:lpstr>Lineární regrese I. – odhad přímou úměrou</vt:lpstr>
      <vt:lpstr>Stanovení parametrů modelu</vt:lpstr>
      <vt:lpstr>Prezentace aplikace PowerPoint</vt:lpstr>
      <vt:lpstr>Jak stanovit „nejlepší přímku“? </vt:lpstr>
      <vt:lpstr>Prezentace aplikace PowerPoint</vt:lpstr>
      <vt:lpstr>Řešení metodou nejmenších čtverců</vt:lpstr>
      <vt:lpstr>Prezentace aplikace PowerPoint</vt:lpstr>
      <vt:lpstr>Použití modelu</vt:lpstr>
      <vt:lpstr>Predikované hodnoty</vt:lpstr>
      <vt:lpstr>Rozložení predikovaných hodnot</vt:lpstr>
      <vt:lpstr>S jakou přesností predikujeme?</vt:lpstr>
      <vt:lpstr>Lineární regrese II. – úspěšnost predikce</vt:lpstr>
      <vt:lpstr>Rozložení reziduí</vt:lpstr>
      <vt:lpstr>Přesnost predikce</vt:lpstr>
      <vt:lpstr>Rozložení predikovaných hodnot a reziduí</vt:lpstr>
      <vt:lpstr>Rozložení predikovaných hodnot a reziduí</vt:lpstr>
      <vt:lpstr>Lineární regrese II. – úspěšnost predikce</vt:lpstr>
      <vt:lpstr>Chyby při volbě modelu</vt:lpstr>
      <vt:lpstr>Lineární regrese III. – předpoklady, platnost</vt:lpstr>
      <vt:lpstr>Dvě základní otázky predikce</vt:lpstr>
      <vt:lpstr>Použití (lineární) regrese</vt:lpstr>
      <vt:lpstr>Predikce Y pro nového jedince</vt:lpstr>
      <vt:lpstr>Další druhy regrese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Standa Ježek</cp:lastModifiedBy>
  <cp:revision>104</cp:revision>
  <cp:lastPrinted>1601-01-01T00:00:00Z</cp:lastPrinted>
  <dcterms:created xsi:type="dcterms:W3CDTF">2006-03-20T08:34:43Z</dcterms:created>
  <dcterms:modified xsi:type="dcterms:W3CDTF">2017-03-29T05:57:38Z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