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7" r:id="rId3"/>
    <p:sldId id="373" r:id="rId4"/>
    <p:sldId id="374" r:id="rId5"/>
    <p:sldId id="375" r:id="rId6"/>
    <p:sldId id="376" r:id="rId7"/>
    <p:sldId id="377" r:id="rId8"/>
    <p:sldId id="378" r:id="rId9"/>
    <p:sldId id="368" r:id="rId10"/>
    <p:sldId id="386" r:id="rId11"/>
    <p:sldId id="387" r:id="rId12"/>
    <p:sldId id="392" r:id="rId13"/>
    <p:sldId id="389" r:id="rId14"/>
    <p:sldId id="390" r:id="rId15"/>
    <p:sldId id="393" r:id="rId16"/>
    <p:sldId id="396" r:id="rId17"/>
    <p:sldId id="397" r:id="rId18"/>
    <p:sldId id="398" r:id="rId19"/>
    <p:sldId id="394" r:id="rId20"/>
    <p:sldId id="395" r:id="rId21"/>
    <p:sldId id="399" r:id="rId22"/>
    <p:sldId id="400" r:id="rId23"/>
    <p:sldId id="366" r:id="rId24"/>
    <p:sldId id="401" r:id="rId25"/>
    <p:sldId id="402" r:id="rId26"/>
    <p:sldId id="403" r:id="rId27"/>
    <p:sldId id="404" r:id="rId28"/>
    <p:sldId id="406" r:id="rId29"/>
    <p:sldId id="407" r:id="rId30"/>
    <p:sldId id="278" r:id="rId31"/>
    <p:sldId id="324" r:id="rId32"/>
    <p:sldId id="282" r:id="rId33"/>
    <p:sldId id="327" r:id="rId34"/>
    <p:sldId id="328" r:id="rId35"/>
    <p:sldId id="329" r:id="rId36"/>
    <p:sldId id="408" r:id="rId37"/>
    <p:sldId id="410" r:id="rId38"/>
    <p:sldId id="259" r:id="rId39"/>
    <p:sldId id="409" r:id="rId40"/>
    <p:sldId id="331" r:id="rId41"/>
    <p:sldId id="270" r:id="rId42"/>
    <p:sldId id="271" r:id="rId43"/>
    <p:sldId id="272" r:id="rId44"/>
    <p:sldId id="273" r:id="rId45"/>
    <p:sldId id="332" r:id="rId46"/>
    <p:sldId id="263" r:id="rId47"/>
    <p:sldId id="347" r:id="rId48"/>
    <p:sldId id="348" r:id="rId49"/>
    <p:sldId id="349" r:id="rId50"/>
    <p:sldId id="299" r:id="rId51"/>
    <p:sldId id="350" r:id="rId52"/>
    <p:sldId id="351" r:id="rId53"/>
    <p:sldId id="352" r:id="rId54"/>
    <p:sldId id="411" r:id="rId55"/>
    <p:sldId id="264" r:id="rId56"/>
    <p:sldId id="303" r:id="rId57"/>
    <p:sldId id="306" r:id="rId58"/>
    <p:sldId id="307" r:id="rId59"/>
    <p:sldId id="308" r:id="rId60"/>
    <p:sldId id="412" r:id="rId61"/>
    <p:sldId id="413" r:id="rId62"/>
    <p:sldId id="414" r:id="rId63"/>
    <p:sldId id="415" r:id="rId64"/>
    <p:sldId id="416" r:id="rId65"/>
    <p:sldId id="418" r:id="rId66"/>
    <p:sldId id="309" r:id="rId67"/>
    <p:sldId id="310" r:id="rId68"/>
    <p:sldId id="311" r:id="rId69"/>
    <p:sldId id="312" r:id="rId70"/>
    <p:sldId id="333" r:id="rId71"/>
    <p:sldId id="359" r:id="rId72"/>
    <p:sldId id="334" r:id="rId73"/>
    <p:sldId id="335" r:id="rId74"/>
    <p:sldId id="336" r:id="rId75"/>
    <p:sldId id="337" r:id="rId76"/>
    <p:sldId id="338" r:id="rId77"/>
    <p:sldId id="339" r:id="rId78"/>
    <p:sldId id="340" r:id="rId79"/>
    <p:sldId id="341" r:id="rId80"/>
    <p:sldId id="344" r:id="rId81"/>
    <p:sldId id="346" r:id="rId82"/>
    <p:sldId id="345" r:id="rId83"/>
    <p:sldId id="342" r:id="rId84"/>
    <p:sldId id="343" r:id="rId85"/>
    <p:sldId id="360" r:id="rId86"/>
    <p:sldId id="361" r:id="rId87"/>
    <p:sldId id="362" r:id="rId88"/>
    <p:sldId id="363" r:id="rId89"/>
    <p:sldId id="365" r:id="rId90"/>
    <p:sldId id="286" r:id="rId9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nza" initials="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27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erek\Documents\My%20Dropbox\PARTA\report\report_skoly_12_2014_h.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erek\Documents\My%20Dropbox\PARTA\report\report_skoly_12_2014_h.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erek\Documents\My%20Dropbox\PARTA\report\report_skoly_12_2014_h.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erek\Documents\My%20Dropbox\PARTA\report\report_skoly_12_2014_h.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erek\Documents\My%20Dropbox\PARTA\report\report_skoly_12_2014_h.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List_aplikace_Microsoft_Excel.xlsx"/></Relationships>
</file>

<file path=ppt/charts/_rels/chart7.xml.rels><?xml version="1.0" encoding="UTF-8" standalone="yes"?>
<Relationships xmlns="http://schemas.openxmlformats.org/package/2006/relationships"><Relationship Id="rId1" Type="http://schemas.openxmlformats.org/officeDocument/2006/relationships/package" Target="../embeddings/List_aplikace_Microsoft_Excel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List3!$B$1</c:f>
              <c:strCache>
                <c:ptCount val="1"/>
                <c:pt idx="0">
                  <c:v>never</c:v>
                </c:pt>
              </c:strCache>
            </c:strRef>
          </c:tx>
          <c:spPr>
            <a:solidFill>
              <a:schemeClr val="accent6">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List3!$B$2:$B$16</c:f>
              <c:numCache>
                <c:formatCode>0%</c:formatCode>
                <c:ptCount val="15"/>
                <c:pt idx="0">
                  <c:v>0.96</c:v>
                </c:pt>
                <c:pt idx="1">
                  <c:v>0.96</c:v>
                </c:pt>
                <c:pt idx="2">
                  <c:v>0.93</c:v>
                </c:pt>
                <c:pt idx="3">
                  <c:v>0.92</c:v>
                </c:pt>
                <c:pt idx="4">
                  <c:v>0.9</c:v>
                </c:pt>
                <c:pt idx="5">
                  <c:v>0.9</c:v>
                </c:pt>
                <c:pt idx="6">
                  <c:v>0.83</c:v>
                </c:pt>
                <c:pt idx="7">
                  <c:v>0.78</c:v>
                </c:pt>
                <c:pt idx="8">
                  <c:v>0.77</c:v>
                </c:pt>
                <c:pt idx="9">
                  <c:v>0.75</c:v>
                </c:pt>
                <c:pt idx="10">
                  <c:v>0.74</c:v>
                </c:pt>
                <c:pt idx="11">
                  <c:v>0.72</c:v>
                </c:pt>
                <c:pt idx="12">
                  <c:v>0.7</c:v>
                </c:pt>
                <c:pt idx="13">
                  <c:v>0.63</c:v>
                </c:pt>
                <c:pt idx="14">
                  <c:v>0.39</c:v>
                </c:pt>
              </c:numCache>
            </c:numRef>
          </c:val>
          <c:extLst>
            <c:ext xmlns:c16="http://schemas.microsoft.com/office/drawing/2014/chart" uri="{C3380CC4-5D6E-409C-BE32-E72D297353CC}">
              <c16:uniqueId val="{00000000-2039-480E-85CD-9A1179DBD23F}"/>
            </c:ext>
          </c:extLst>
        </c:ser>
        <c:ser>
          <c:idx val="1"/>
          <c:order val="1"/>
          <c:tx>
            <c:strRef>
              <c:f>List3!$C$1</c:f>
              <c:strCache>
                <c:ptCount val="1"/>
                <c:pt idx="0">
                  <c:v>once</c:v>
                </c:pt>
              </c:strCache>
            </c:strRef>
          </c:tx>
          <c:spPr>
            <a:solidFill>
              <a:schemeClr val="tx2">
                <a:lumMod val="60000"/>
                <a:lumOff val="40000"/>
              </a:schemeClr>
            </a:solidFill>
          </c:spPr>
          <c:invertIfNegative val="0"/>
          <c:dLbls>
            <c:dLbl>
              <c:idx val="0"/>
              <c:layout>
                <c:manualLayout>
                  <c:x val="6.5060492169817406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039-480E-85CD-9A1179DBD23F}"/>
                </c:ext>
              </c:extLst>
            </c:dLbl>
            <c:dLbl>
              <c:idx val="1"/>
              <c:layout>
                <c:manualLayout>
                  <c:x val="6.5060492169816218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039-480E-85CD-9A1179DBD23F}"/>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List3!$C$2:$C$16</c:f>
              <c:numCache>
                <c:formatCode>0%</c:formatCode>
                <c:ptCount val="15"/>
                <c:pt idx="0">
                  <c:v>0.03</c:v>
                </c:pt>
                <c:pt idx="1">
                  <c:v>0.02</c:v>
                </c:pt>
                <c:pt idx="2">
                  <c:v>0.05</c:v>
                </c:pt>
                <c:pt idx="3">
                  <c:v>0.06</c:v>
                </c:pt>
                <c:pt idx="4">
                  <c:v>7.0000000000000007E-2</c:v>
                </c:pt>
                <c:pt idx="5">
                  <c:v>0.06</c:v>
                </c:pt>
                <c:pt idx="6">
                  <c:v>0.1</c:v>
                </c:pt>
                <c:pt idx="7">
                  <c:v>0.13</c:v>
                </c:pt>
                <c:pt idx="8">
                  <c:v>0.13</c:v>
                </c:pt>
                <c:pt idx="9">
                  <c:v>0.14000000000000001</c:v>
                </c:pt>
                <c:pt idx="10">
                  <c:v>0.15</c:v>
                </c:pt>
                <c:pt idx="11">
                  <c:v>0.2</c:v>
                </c:pt>
                <c:pt idx="12">
                  <c:v>0.14000000000000001</c:v>
                </c:pt>
                <c:pt idx="13">
                  <c:v>0.18</c:v>
                </c:pt>
                <c:pt idx="14">
                  <c:v>0.25</c:v>
                </c:pt>
              </c:numCache>
            </c:numRef>
          </c:val>
          <c:extLst>
            <c:ext xmlns:c16="http://schemas.microsoft.com/office/drawing/2014/chart" uri="{C3380CC4-5D6E-409C-BE32-E72D297353CC}">
              <c16:uniqueId val="{00000003-2039-480E-85CD-9A1179DBD23F}"/>
            </c:ext>
          </c:extLst>
        </c:ser>
        <c:ser>
          <c:idx val="2"/>
          <c:order val="2"/>
          <c:tx>
            <c:strRef>
              <c:f>List3!$D$1</c:f>
              <c:strCache>
                <c:ptCount val="1"/>
                <c:pt idx="0">
                  <c:v>twice or more</c:v>
                </c:pt>
              </c:strCache>
            </c:strRef>
          </c:tx>
          <c:spPr>
            <a:solidFill>
              <a:schemeClr val="accent1">
                <a:lumMod val="50000"/>
              </a:schemeClr>
            </a:solidFill>
          </c:spPr>
          <c:invertIfNegative val="0"/>
          <c:dLbls>
            <c:dLbl>
              <c:idx val="0"/>
              <c:layout>
                <c:manualLayout>
                  <c:x val="2.1104395748304462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039-480E-85CD-9A1179DBD23F}"/>
                </c:ext>
              </c:extLst>
            </c:dLbl>
            <c:dLbl>
              <c:idx val="1"/>
              <c:layout>
                <c:manualLayout>
                  <c:x val="2.1109634029407329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039-480E-85CD-9A1179DBD23F}"/>
                </c:ext>
              </c:extLst>
            </c:dLbl>
            <c:dLbl>
              <c:idx val="2"/>
              <c:layout>
                <c:manualLayout>
                  <c:x val="2.2733628934220616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039-480E-85CD-9A1179DBD23F}"/>
                </c:ext>
              </c:extLst>
            </c:dLbl>
            <c:dLbl>
              <c:idx val="3"/>
              <c:layout>
                <c:manualLayout>
                  <c:x val="1.9485511361640114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039-480E-85CD-9A1179DBD23F}"/>
                </c:ext>
              </c:extLst>
            </c:dLbl>
            <c:dLbl>
              <c:idx val="4"/>
              <c:layout>
                <c:manualLayout>
                  <c:x val="2.2735034326711766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039-480E-85CD-9A1179DBD23F}"/>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List3!$D$2:$D$16</c:f>
              <c:numCache>
                <c:formatCode>0%</c:formatCode>
                <c:ptCount val="15"/>
                <c:pt idx="0">
                  <c:v>0.02</c:v>
                </c:pt>
                <c:pt idx="1">
                  <c:v>0.02</c:v>
                </c:pt>
                <c:pt idx="2">
                  <c:v>0.03</c:v>
                </c:pt>
                <c:pt idx="3">
                  <c:v>0.02</c:v>
                </c:pt>
                <c:pt idx="4">
                  <c:v>0.03</c:v>
                </c:pt>
                <c:pt idx="5">
                  <c:v>0.05</c:v>
                </c:pt>
                <c:pt idx="6">
                  <c:v>0.08</c:v>
                </c:pt>
                <c:pt idx="7">
                  <c:v>0.09</c:v>
                </c:pt>
                <c:pt idx="8">
                  <c:v>0.09</c:v>
                </c:pt>
                <c:pt idx="9">
                  <c:v>0.1</c:v>
                </c:pt>
                <c:pt idx="10">
                  <c:v>0.11</c:v>
                </c:pt>
                <c:pt idx="11">
                  <c:v>0.08</c:v>
                </c:pt>
                <c:pt idx="12">
                  <c:v>0.16</c:v>
                </c:pt>
                <c:pt idx="13">
                  <c:v>0.19</c:v>
                </c:pt>
                <c:pt idx="14">
                  <c:v>0.36</c:v>
                </c:pt>
              </c:numCache>
            </c:numRef>
          </c:val>
          <c:extLst>
            <c:ext xmlns:c16="http://schemas.microsoft.com/office/drawing/2014/chart" uri="{C3380CC4-5D6E-409C-BE32-E72D297353CC}">
              <c16:uniqueId val="{00000009-2039-480E-85CD-9A1179DBD23F}"/>
            </c:ext>
          </c:extLst>
        </c:ser>
        <c:dLbls>
          <c:showLegendKey val="0"/>
          <c:showVal val="0"/>
          <c:showCatName val="0"/>
          <c:showSerName val="0"/>
          <c:showPercent val="0"/>
          <c:showBubbleSize val="0"/>
        </c:dLbls>
        <c:gapWidth val="75"/>
        <c:overlap val="100"/>
        <c:axId val="142434688"/>
        <c:axId val="142436224"/>
      </c:barChart>
      <c:catAx>
        <c:axId val="142434688"/>
        <c:scaling>
          <c:orientation val="minMax"/>
        </c:scaling>
        <c:delete val="0"/>
        <c:axPos val="l"/>
        <c:numFmt formatCode="General" sourceLinked="0"/>
        <c:majorTickMark val="none"/>
        <c:minorTickMark val="none"/>
        <c:tickLblPos val="nextTo"/>
        <c:txPr>
          <a:bodyPr/>
          <a:lstStyle/>
          <a:p>
            <a:pPr>
              <a:defRPr sz="1200"/>
            </a:pPr>
            <a:endParaRPr lang="cs-CZ"/>
          </a:p>
        </c:txPr>
        <c:crossAx val="142436224"/>
        <c:crosses val="autoZero"/>
        <c:auto val="1"/>
        <c:lblAlgn val="ctr"/>
        <c:lblOffset val="100"/>
        <c:noMultiLvlLbl val="0"/>
      </c:catAx>
      <c:valAx>
        <c:axId val="142436224"/>
        <c:scaling>
          <c:orientation val="minMax"/>
        </c:scaling>
        <c:delete val="0"/>
        <c:axPos val="b"/>
        <c:numFmt formatCode="0%" sourceLinked="1"/>
        <c:majorTickMark val="none"/>
        <c:minorTickMark val="none"/>
        <c:tickLblPos val="nextTo"/>
        <c:spPr>
          <a:ln w="9525">
            <a:noFill/>
          </a:ln>
        </c:spPr>
        <c:crossAx val="142434688"/>
        <c:crosses val="autoZero"/>
        <c:crossBetween val="between"/>
        <c:minorUnit val="0.5"/>
      </c:valAx>
    </c:plotArea>
    <c:legend>
      <c:legendPos val="b"/>
      <c:layout/>
      <c:overlay val="0"/>
      <c:txPr>
        <a:bodyPr/>
        <a:lstStyle/>
        <a:p>
          <a:pPr>
            <a:defRPr sz="1200"/>
          </a:pPr>
          <a:endParaRPr lang="cs-CZ"/>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List3!$B$1</c:f>
              <c:strCache>
                <c:ptCount val="1"/>
                <c:pt idx="0">
                  <c:v>never</c:v>
                </c:pt>
              </c:strCache>
            </c:strRef>
          </c:tx>
          <c:spPr>
            <a:solidFill>
              <a:schemeClr val="accent6">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List3!$B$2:$B$16</c:f>
              <c:numCache>
                <c:formatCode>0%</c:formatCode>
                <c:ptCount val="15"/>
                <c:pt idx="0">
                  <c:v>0.96000000000000008</c:v>
                </c:pt>
                <c:pt idx="1">
                  <c:v>0.96000000000000008</c:v>
                </c:pt>
                <c:pt idx="2">
                  <c:v>0.93</c:v>
                </c:pt>
                <c:pt idx="3">
                  <c:v>0.92</c:v>
                </c:pt>
                <c:pt idx="4">
                  <c:v>0.9</c:v>
                </c:pt>
                <c:pt idx="5">
                  <c:v>0.9</c:v>
                </c:pt>
                <c:pt idx="6">
                  <c:v>0.83000000000000007</c:v>
                </c:pt>
                <c:pt idx="7">
                  <c:v>0.78</c:v>
                </c:pt>
                <c:pt idx="8">
                  <c:v>0.77000000000000013</c:v>
                </c:pt>
                <c:pt idx="9">
                  <c:v>0.75000000000000011</c:v>
                </c:pt>
                <c:pt idx="10">
                  <c:v>0.7400000000000001</c:v>
                </c:pt>
                <c:pt idx="11">
                  <c:v>0.72000000000000008</c:v>
                </c:pt>
                <c:pt idx="12">
                  <c:v>0.70000000000000007</c:v>
                </c:pt>
                <c:pt idx="13">
                  <c:v>0.63000000000000012</c:v>
                </c:pt>
                <c:pt idx="14">
                  <c:v>0.39000000000000007</c:v>
                </c:pt>
              </c:numCache>
            </c:numRef>
          </c:val>
          <c:extLst>
            <c:ext xmlns:c16="http://schemas.microsoft.com/office/drawing/2014/chart" uri="{C3380CC4-5D6E-409C-BE32-E72D297353CC}">
              <c16:uniqueId val="{00000000-2109-4D73-A808-0F9989A28A64}"/>
            </c:ext>
          </c:extLst>
        </c:ser>
        <c:ser>
          <c:idx val="1"/>
          <c:order val="1"/>
          <c:tx>
            <c:strRef>
              <c:f>List3!$C$1</c:f>
              <c:strCache>
                <c:ptCount val="1"/>
                <c:pt idx="0">
                  <c:v>once</c:v>
                </c:pt>
              </c:strCache>
            </c:strRef>
          </c:tx>
          <c:spPr>
            <a:solidFill>
              <a:schemeClr val="tx2">
                <a:lumMod val="60000"/>
                <a:lumOff val="40000"/>
              </a:schemeClr>
            </a:solidFill>
          </c:spPr>
          <c:invertIfNegative val="0"/>
          <c:dLbls>
            <c:dLbl>
              <c:idx val="0"/>
              <c:layout>
                <c:manualLayout>
                  <c:x val="6.5060492169817423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109-4D73-A808-0F9989A28A64}"/>
                </c:ext>
              </c:extLst>
            </c:dLbl>
            <c:dLbl>
              <c:idx val="1"/>
              <c:layout>
                <c:manualLayout>
                  <c:x val="6.5060492169816244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109-4D73-A808-0F9989A28A64}"/>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List3!$C$2:$C$16</c:f>
              <c:numCache>
                <c:formatCode>0%</c:formatCode>
                <c:ptCount val="15"/>
                <c:pt idx="0">
                  <c:v>3.0000000000000002E-2</c:v>
                </c:pt>
                <c:pt idx="1">
                  <c:v>2.0000000000000004E-2</c:v>
                </c:pt>
                <c:pt idx="2">
                  <c:v>0.05</c:v>
                </c:pt>
                <c:pt idx="3">
                  <c:v>6.0000000000000005E-2</c:v>
                </c:pt>
                <c:pt idx="4">
                  <c:v>7.0000000000000021E-2</c:v>
                </c:pt>
                <c:pt idx="5">
                  <c:v>6.0000000000000005E-2</c:v>
                </c:pt>
                <c:pt idx="6">
                  <c:v>0.1</c:v>
                </c:pt>
                <c:pt idx="7">
                  <c:v>0.13</c:v>
                </c:pt>
                <c:pt idx="8">
                  <c:v>0.13</c:v>
                </c:pt>
                <c:pt idx="9">
                  <c:v>0.14000000000000001</c:v>
                </c:pt>
                <c:pt idx="10">
                  <c:v>0.15000000000000002</c:v>
                </c:pt>
                <c:pt idx="11">
                  <c:v>0.2</c:v>
                </c:pt>
                <c:pt idx="12">
                  <c:v>0.14000000000000001</c:v>
                </c:pt>
                <c:pt idx="13">
                  <c:v>0.18000000000000002</c:v>
                </c:pt>
                <c:pt idx="14">
                  <c:v>0.25</c:v>
                </c:pt>
              </c:numCache>
            </c:numRef>
          </c:val>
          <c:extLst>
            <c:ext xmlns:c16="http://schemas.microsoft.com/office/drawing/2014/chart" uri="{C3380CC4-5D6E-409C-BE32-E72D297353CC}">
              <c16:uniqueId val="{00000003-2109-4D73-A808-0F9989A28A64}"/>
            </c:ext>
          </c:extLst>
        </c:ser>
        <c:ser>
          <c:idx val="2"/>
          <c:order val="2"/>
          <c:tx>
            <c:strRef>
              <c:f>List3!$D$1</c:f>
              <c:strCache>
                <c:ptCount val="1"/>
                <c:pt idx="0">
                  <c:v>twice or more</c:v>
                </c:pt>
              </c:strCache>
            </c:strRef>
          </c:tx>
          <c:spPr>
            <a:solidFill>
              <a:schemeClr val="accent1">
                <a:lumMod val="50000"/>
              </a:schemeClr>
            </a:solidFill>
          </c:spPr>
          <c:invertIfNegative val="0"/>
          <c:dLbls>
            <c:dLbl>
              <c:idx val="0"/>
              <c:layout>
                <c:manualLayout>
                  <c:x val="2.1104395748304465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109-4D73-A808-0F9989A28A64}"/>
                </c:ext>
              </c:extLst>
            </c:dLbl>
            <c:dLbl>
              <c:idx val="1"/>
              <c:layout>
                <c:manualLayout>
                  <c:x val="2.1109634029407333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109-4D73-A808-0F9989A28A64}"/>
                </c:ext>
              </c:extLst>
            </c:dLbl>
            <c:dLbl>
              <c:idx val="2"/>
              <c:layout>
                <c:manualLayout>
                  <c:x val="2.2733628934220616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109-4D73-A808-0F9989A28A64}"/>
                </c:ext>
              </c:extLst>
            </c:dLbl>
            <c:dLbl>
              <c:idx val="3"/>
              <c:layout>
                <c:manualLayout>
                  <c:x val="1.9485511361640121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109-4D73-A808-0F9989A28A64}"/>
                </c:ext>
              </c:extLst>
            </c:dLbl>
            <c:dLbl>
              <c:idx val="4"/>
              <c:layout>
                <c:manualLayout>
                  <c:x val="2.2735034326711773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109-4D73-A808-0F9989A28A64}"/>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List3!$D$2:$D$16</c:f>
              <c:numCache>
                <c:formatCode>0%</c:formatCode>
                <c:ptCount val="15"/>
                <c:pt idx="0">
                  <c:v>2.0000000000000004E-2</c:v>
                </c:pt>
                <c:pt idx="1">
                  <c:v>2.0000000000000004E-2</c:v>
                </c:pt>
                <c:pt idx="2">
                  <c:v>3.0000000000000002E-2</c:v>
                </c:pt>
                <c:pt idx="3">
                  <c:v>2.0000000000000004E-2</c:v>
                </c:pt>
                <c:pt idx="4">
                  <c:v>3.0000000000000002E-2</c:v>
                </c:pt>
                <c:pt idx="5">
                  <c:v>0.05</c:v>
                </c:pt>
                <c:pt idx="6">
                  <c:v>8.0000000000000016E-2</c:v>
                </c:pt>
                <c:pt idx="7">
                  <c:v>9.0000000000000011E-2</c:v>
                </c:pt>
                <c:pt idx="8">
                  <c:v>9.0000000000000011E-2</c:v>
                </c:pt>
                <c:pt idx="9">
                  <c:v>0.1</c:v>
                </c:pt>
                <c:pt idx="10">
                  <c:v>0.11</c:v>
                </c:pt>
                <c:pt idx="11">
                  <c:v>8.0000000000000016E-2</c:v>
                </c:pt>
                <c:pt idx="12">
                  <c:v>0.16</c:v>
                </c:pt>
                <c:pt idx="13">
                  <c:v>0.19</c:v>
                </c:pt>
                <c:pt idx="14">
                  <c:v>0.36000000000000004</c:v>
                </c:pt>
              </c:numCache>
            </c:numRef>
          </c:val>
          <c:extLst>
            <c:ext xmlns:c16="http://schemas.microsoft.com/office/drawing/2014/chart" uri="{C3380CC4-5D6E-409C-BE32-E72D297353CC}">
              <c16:uniqueId val="{00000009-2109-4D73-A808-0F9989A28A64}"/>
            </c:ext>
          </c:extLst>
        </c:ser>
        <c:dLbls>
          <c:showLegendKey val="0"/>
          <c:showVal val="0"/>
          <c:showCatName val="0"/>
          <c:showSerName val="0"/>
          <c:showPercent val="0"/>
          <c:showBubbleSize val="0"/>
        </c:dLbls>
        <c:gapWidth val="75"/>
        <c:overlap val="100"/>
        <c:axId val="59133952"/>
        <c:axId val="59135872"/>
      </c:barChart>
      <c:catAx>
        <c:axId val="59133952"/>
        <c:scaling>
          <c:orientation val="minMax"/>
        </c:scaling>
        <c:delete val="0"/>
        <c:axPos val="l"/>
        <c:numFmt formatCode="General" sourceLinked="0"/>
        <c:majorTickMark val="none"/>
        <c:minorTickMark val="none"/>
        <c:tickLblPos val="nextTo"/>
        <c:txPr>
          <a:bodyPr/>
          <a:lstStyle/>
          <a:p>
            <a:pPr>
              <a:defRPr sz="1200"/>
            </a:pPr>
            <a:endParaRPr lang="cs-CZ"/>
          </a:p>
        </c:txPr>
        <c:crossAx val="59135872"/>
        <c:crosses val="autoZero"/>
        <c:auto val="1"/>
        <c:lblAlgn val="ctr"/>
        <c:lblOffset val="100"/>
        <c:noMultiLvlLbl val="0"/>
      </c:catAx>
      <c:valAx>
        <c:axId val="59135872"/>
        <c:scaling>
          <c:orientation val="minMax"/>
        </c:scaling>
        <c:delete val="0"/>
        <c:axPos val="b"/>
        <c:numFmt formatCode="0%" sourceLinked="1"/>
        <c:majorTickMark val="none"/>
        <c:minorTickMark val="none"/>
        <c:tickLblPos val="nextTo"/>
        <c:spPr>
          <a:ln w="9525">
            <a:noFill/>
          </a:ln>
        </c:spPr>
        <c:crossAx val="59133952"/>
        <c:crosses val="autoZero"/>
        <c:crossBetween val="between"/>
        <c:minorUnit val="0.5"/>
      </c:valAx>
    </c:plotArea>
    <c:legend>
      <c:legendPos val="b"/>
      <c:layout/>
      <c:overlay val="0"/>
      <c:txPr>
        <a:bodyPr/>
        <a:lstStyle/>
        <a:p>
          <a:pPr>
            <a:defRPr sz="1200"/>
          </a:pPr>
          <a:endParaRPr lang="cs-CZ"/>
        </a:p>
      </c:txPr>
    </c:legend>
    <c:plotVisOnly val="1"/>
    <c:dispBlanksAs val="gap"/>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List3!$B$1</c:f>
              <c:strCache>
                <c:ptCount val="1"/>
                <c:pt idx="0">
                  <c:v>never</c:v>
                </c:pt>
              </c:strCache>
            </c:strRef>
          </c:tx>
          <c:spPr>
            <a:solidFill>
              <a:schemeClr val="accent6">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List3!$B$2:$B$16</c:f>
              <c:numCache>
                <c:formatCode>0%</c:formatCode>
                <c:ptCount val="15"/>
                <c:pt idx="0">
                  <c:v>0.96000000000000019</c:v>
                </c:pt>
                <c:pt idx="1">
                  <c:v>0.96000000000000019</c:v>
                </c:pt>
                <c:pt idx="2">
                  <c:v>0.93</c:v>
                </c:pt>
                <c:pt idx="3">
                  <c:v>0.92</c:v>
                </c:pt>
                <c:pt idx="4">
                  <c:v>0.9</c:v>
                </c:pt>
                <c:pt idx="5">
                  <c:v>0.9</c:v>
                </c:pt>
                <c:pt idx="6">
                  <c:v>0.83000000000000018</c:v>
                </c:pt>
                <c:pt idx="7">
                  <c:v>0.78</c:v>
                </c:pt>
                <c:pt idx="8">
                  <c:v>0.77000000000000024</c:v>
                </c:pt>
                <c:pt idx="9">
                  <c:v>0.75000000000000022</c:v>
                </c:pt>
                <c:pt idx="10">
                  <c:v>0.74000000000000021</c:v>
                </c:pt>
                <c:pt idx="11">
                  <c:v>0.7200000000000002</c:v>
                </c:pt>
                <c:pt idx="12">
                  <c:v>0.70000000000000018</c:v>
                </c:pt>
                <c:pt idx="13">
                  <c:v>0.63000000000000023</c:v>
                </c:pt>
                <c:pt idx="14">
                  <c:v>0.39000000000000012</c:v>
                </c:pt>
              </c:numCache>
            </c:numRef>
          </c:val>
          <c:extLst>
            <c:ext xmlns:c16="http://schemas.microsoft.com/office/drawing/2014/chart" uri="{C3380CC4-5D6E-409C-BE32-E72D297353CC}">
              <c16:uniqueId val="{00000000-C099-47B3-84C2-AA8789E95AB3}"/>
            </c:ext>
          </c:extLst>
        </c:ser>
        <c:ser>
          <c:idx val="1"/>
          <c:order val="1"/>
          <c:tx>
            <c:strRef>
              <c:f>List3!$C$1</c:f>
              <c:strCache>
                <c:ptCount val="1"/>
                <c:pt idx="0">
                  <c:v>once</c:v>
                </c:pt>
              </c:strCache>
            </c:strRef>
          </c:tx>
          <c:spPr>
            <a:solidFill>
              <a:schemeClr val="tx2">
                <a:lumMod val="60000"/>
                <a:lumOff val="40000"/>
              </a:schemeClr>
            </a:solidFill>
          </c:spPr>
          <c:invertIfNegative val="0"/>
          <c:dLbls>
            <c:dLbl>
              <c:idx val="0"/>
              <c:layout>
                <c:manualLayout>
                  <c:x val="6.5060492169817432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099-47B3-84C2-AA8789E95AB3}"/>
                </c:ext>
              </c:extLst>
            </c:dLbl>
            <c:dLbl>
              <c:idx val="1"/>
              <c:layout>
                <c:manualLayout>
                  <c:x val="6.506049216981627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099-47B3-84C2-AA8789E95AB3}"/>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List3!$C$2:$C$16</c:f>
              <c:numCache>
                <c:formatCode>0%</c:formatCode>
                <c:ptCount val="15"/>
                <c:pt idx="0">
                  <c:v>3.0000000000000002E-2</c:v>
                </c:pt>
                <c:pt idx="1">
                  <c:v>2.0000000000000007E-2</c:v>
                </c:pt>
                <c:pt idx="2">
                  <c:v>0.05</c:v>
                </c:pt>
                <c:pt idx="3">
                  <c:v>6.0000000000000019E-2</c:v>
                </c:pt>
                <c:pt idx="4">
                  <c:v>7.0000000000000021E-2</c:v>
                </c:pt>
                <c:pt idx="5">
                  <c:v>6.0000000000000019E-2</c:v>
                </c:pt>
                <c:pt idx="6">
                  <c:v>0.1</c:v>
                </c:pt>
                <c:pt idx="7">
                  <c:v>0.13</c:v>
                </c:pt>
                <c:pt idx="8">
                  <c:v>0.13</c:v>
                </c:pt>
                <c:pt idx="9">
                  <c:v>0.14000000000000001</c:v>
                </c:pt>
                <c:pt idx="10">
                  <c:v>0.15000000000000005</c:v>
                </c:pt>
                <c:pt idx="11">
                  <c:v>0.2</c:v>
                </c:pt>
                <c:pt idx="12">
                  <c:v>0.14000000000000001</c:v>
                </c:pt>
                <c:pt idx="13">
                  <c:v>0.18000000000000005</c:v>
                </c:pt>
                <c:pt idx="14">
                  <c:v>0.25</c:v>
                </c:pt>
              </c:numCache>
            </c:numRef>
          </c:val>
          <c:extLst>
            <c:ext xmlns:c16="http://schemas.microsoft.com/office/drawing/2014/chart" uri="{C3380CC4-5D6E-409C-BE32-E72D297353CC}">
              <c16:uniqueId val="{00000003-C099-47B3-84C2-AA8789E95AB3}"/>
            </c:ext>
          </c:extLst>
        </c:ser>
        <c:ser>
          <c:idx val="2"/>
          <c:order val="2"/>
          <c:tx>
            <c:strRef>
              <c:f>List3!$D$1</c:f>
              <c:strCache>
                <c:ptCount val="1"/>
                <c:pt idx="0">
                  <c:v>twice or more</c:v>
                </c:pt>
              </c:strCache>
            </c:strRef>
          </c:tx>
          <c:spPr>
            <a:solidFill>
              <a:schemeClr val="accent1">
                <a:lumMod val="50000"/>
              </a:schemeClr>
            </a:solidFill>
          </c:spPr>
          <c:invertIfNegative val="0"/>
          <c:dLbls>
            <c:dLbl>
              <c:idx val="0"/>
              <c:layout>
                <c:manualLayout>
                  <c:x val="2.1104395748304468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099-47B3-84C2-AA8789E95AB3}"/>
                </c:ext>
              </c:extLst>
            </c:dLbl>
            <c:dLbl>
              <c:idx val="1"/>
              <c:layout>
                <c:manualLayout>
                  <c:x val="2.110963402940734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099-47B3-84C2-AA8789E95AB3}"/>
                </c:ext>
              </c:extLst>
            </c:dLbl>
            <c:dLbl>
              <c:idx val="2"/>
              <c:layout>
                <c:manualLayout>
                  <c:x val="2.2733628934220616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099-47B3-84C2-AA8789E95AB3}"/>
                </c:ext>
              </c:extLst>
            </c:dLbl>
            <c:dLbl>
              <c:idx val="3"/>
              <c:layout>
                <c:manualLayout>
                  <c:x val="1.9485511361640125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099-47B3-84C2-AA8789E95AB3}"/>
                </c:ext>
              </c:extLst>
            </c:dLbl>
            <c:dLbl>
              <c:idx val="4"/>
              <c:layout>
                <c:manualLayout>
                  <c:x val="2.273503432671178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099-47B3-84C2-AA8789E95AB3}"/>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List3!$D$2:$D$16</c:f>
              <c:numCache>
                <c:formatCode>0%</c:formatCode>
                <c:ptCount val="15"/>
                <c:pt idx="0">
                  <c:v>2.0000000000000007E-2</c:v>
                </c:pt>
                <c:pt idx="1">
                  <c:v>2.0000000000000007E-2</c:v>
                </c:pt>
                <c:pt idx="2">
                  <c:v>3.0000000000000002E-2</c:v>
                </c:pt>
                <c:pt idx="3">
                  <c:v>2.0000000000000007E-2</c:v>
                </c:pt>
                <c:pt idx="4">
                  <c:v>3.0000000000000002E-2</c:v>
                </c:pt>
                <c:pt idx="5">
                  <c:v>0.05</c:v>
                </c:pt>
                <c:pt idx="6">
                  <c:v>8.0000000000000029E-2</c:v>
                </c:pt>
                <c:pt idx="7">
                  <c:v>9.0000000000000024E-2</c:v>
                </c:pt>
                <c:pt idx="8">
                  <c:v>9.0000000000000024E-2</c:v>
                </c:pt>
                <c:pt idx="9">
                  <c:v>0.1</c:v>
                </c:pt>
                <c:pt idx="10">
                  <c:v>0.11</c:v>
                </c:pt>
                <c:pt idx="11">
                  <c:v>8.0000000000000029E-2</c:v>
                </c:pt>
                <c:pt idx="12">
                  <c:v>0.16</c:v>
                </c:pt>
                <c:pt idx="13">
                  <c:v>0.19</c:v>
                </c:pt>
                <c:pt idx="14">
                  <c:v>0.3600000000000001</c:v>
                </c:pt>
              </c:numCache>
            </c:numRef>
          </c:val>
          <c:extLst>
            <c:ext xmlns:c16="http://schemas.microsoft.com/office/drawing/2014/chart" uri="{C3380CC4-5D6E-409C-BE32-E72D297353CC}">
              <c16:uniqueId val="{00000009-C099-47B3-84C2-AA8789E95AB3}"/>
            </c:ext>
          </c:extLst>
        </c:ser>
        <c:dLbls>
          <c:showLegendKey val="0"/>
          <c:showVal val="0"/>
          <c:showCatName val="0"/>
          <c:showSerName val="0"/>
          <c:showPercent val="0"/>
          <c:showBubbleSize val="0"/>
        </c:dLbls>
        <c:gapWidth val="75"/>
        <c:overlap val="100"/>
        <c:axId val="143602432"/>
        <c:axId val="143622912"/>
      </c:barChart>
      <c:catAx>
        <c:axId val="143602432"/>
        <c:scaling>
          <c:orientation val="minMax"/>
        </c:scaling>
        <c:delete val="0"/>
        <c:axPos val="l"/>
        <c:numFmt formatCode="General" sourceLinked="0"/>
        <c:majorTickMark val="none"/>
        <c:minorTickMark val="none"/>
        <c:tickLblPos val="nextTo"/>
        <c:txPr>
          <a:bodyPr/>
          <a:lstStyle/>
          <a:p>
            <a:pPr>
              <a:defRPr sz="1200"/>
            </a:pPr>
            <a:endParaRPr lang="cs-CZ"/>
          </a:p>
        </c:txPr>
        <c:crossAx val="143622912"/>
        <c:crosses val="autoZero"/>
        <c:auto val="1"/>
        <c:lblAlgn val="ctr"/>
        <c:lblOffset val="100"/>
        <c:noMultiLvlLbl val="0"/>
      </c:catAx>
      <c:valAx>
        <c:axId val="143622912"/>
        <c:scaling>
          <c:orientation val="minMax"/>
        </c:scaling>
        <c:delete val="0"/>
        <c:axPos val="b"/>
        <c:numFmt formatCode="0%" sourceLinked="1"/>
        <c:majorTickMark val="none"/>
        <c:minorTickMark val="none"/>
        <c:tickLblPos val="nextTo"/>
        <c:spPr>
          <a:ln w="9525">
            <a:noFill/>
          </a:ln>
        </c:spPr>
        <c:crossAx val="143602432"/>
        <c:crosses val="autoZero"/>
        <c:crossBetween val="between"/>
        <c:minorUnit val="0.5"/>
      </c:valAx>
    </c:plotArea>
    <c:legend>
      <c:legendPos val="b"/>
      <c:layout/>
      <c:overlay val="0"/>
      <c:txPr>
        <a:bodyPr/>
        <a:lstStyle/>
        <a:p>
          <a:pPr>
            <a:defRPr sz="1200"/>
          </a:pPr>
          <a:endParaRPr lang="cs-CZ"/>
        </a:p>
      </c:tx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List3!$B$1</c:f>
              <c:strCache>
                <c:ptCount val="1"/>
                <c:pt idx="0">
                  <c:v>never</c:v>
                </c:pt>
              </c:strCache>
            </c:strRef>
          </c:tx>
          <c:spPr>
            <a:solidFill>
              <a:schemeClr val="accent6">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List3!$B$2:$B$16</c:f>
              <c:numCache>
                <c:formatCode>0%</c:formatCode>
                <c:ptCount val="15"/>
                <c:pt idx="0">
                  <c:v>0.9600000000000003</c:v>
                </c:pt>
                <c:pt idx="1">
                  <c:v>0.9600000000000003</c:v>
                </c:pt>
                <c:pt idx="2">
                  <c:v>0.93</c:v>
                </c:pt>
                <c:pt idx="3">
                  <c:v>0.92</c:v>
                </c:pt>
                <c:pt idx="4">
                  <c:v>0.9</c:v>
                </c:pt>
                <c:pt idx="5">
                  <c:v>0.9</c:v>
                </c:pt>
                <c:pt idx="6">
                  <c:v>0.83000000000000029</c:v>
                </c:pt>
                <c:pt idx="7">
                  <c:v>0.78</c:v>
                </c:pt>
                <c:pt idx="8">
                  <c:v>0.77000000000000035</c:v>
                </c:pt>
                <c:pt idx="9">
                  <c:v>0.75000000000000033</c:v>
                </c:pt>
                <c:pt idx="10">
                  <c:v>0.74000000000000032</c:v>
                </c:pt>
                <c:pt idx="11">
                  <c:v>0.72000000000000031</c:v>
                </c:pt>
                <c:pt idx="12">
                  <c:v>0.70000000000000029</c:v>
                </c:pt>
                <c:pt idx="13">
                  <c:v>0.63000000000000034</c:v>
                </c:pt>
                <c:pt idx="14">
                  <c:v>0.39000000000000018</c:v>
                </c:pt>
              </c:numCache>
            </c:numRef>
          </c:val>
          <c:extLst>
            <c:ext xmlns:c16="http://schemas.microsoft.com/office/drawing/2014/chart" uri="{C3380CC4-5D6E-409C-BE32-E72D297353CC}">
              <c16:uniqueId val="{00000000-DB7C-4ED0-81F5-6F4347E1F215}"/>
            </c:ext>
          </c:extLst>
        </c:ser>
        <c:ser>
          <c:idx val="1"/>
          <c:order val="1"/>
          <c:tx>
            <c:strRef>
              <c:f>List3!$C$1</c:f>
              <c:strCache>
                <c:ptCount val="1"/>
                <c:pt idx="0">
                  <c:v>once</c:v>
                </c:pt>
              </c:strCache>
            </c:strRef>
          </c:tx>
          <c:spPr>
            <a:solidFill>
              <a:schemeClr val="tx2">
                <a:lumMod val="60000"/>
                <a:lumOff val="40000"/>
              </a:schemeClr>
            </a:solidFill>
          </c:spPr>
          <c:invertIfNegative val="0"/>
          <c:dLbls>
            <c:dLbl>
              <c:idx val="0"/>
              <c:layout>
                <c:manualLayout>
                  <c:x val="6.5060492169817441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B7C-4ED0-81F5-6F4347E1F215}"/>
                </c:ext>
              </c:extLst>
            </c:dLbl>
            <c:dLbl>
              <c:idx val="1"/>
              <c:layout>
                <c:manualLayout>
                  <c:x val="6.5060492169816296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B7C-4ED0-81F5-6F4347E1F215}"/>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List3!$C$2:$C$16</c:f>
              <c:numCache>
                <c:formatCode>0%</c:formatCode>
                <c:ptCount val="15"/>
                <c:pt idx="0">
                  <c:v>3.0000000000000002E-2</c:v>
                </c:pt>
                <c:pt idx="1">
                  <c:v>2.0000000000000011E-2</c:v>
                </c:pt>
                <c:pt idx="2">
                  <c:v>0.05</c:v>
                </c:pt>
                <c:pt idx="3">
                  <c:v>6.0000000000000026E-2</c:v>
                </c:pt>
                <c:pt idx="4">
                  <c:v>7.0000000000000021E-2</c:v>
                </c:pt>
                <c:pt idx="5">
                  <c:v>6.0000000000000026E-2</c:v>
                </c:pt>
                <c:pt idx="6">
                  <c:v>0.1</c:v>
                </c:pt>
                <c:pt idx="7">
                  <c:v>0.13</c:v>
                </c:pt>
                <c:pt idx="8">
                  <c:v>0.13</c:v>
                </c:pt>
                <c:pt idx="9">
                  <c:v>0.14000000000000001</c:v>
                </c:pt>
                <c:pt idx="10">
                  <c:v>0.15000000000000008</c:v>
                </c:pt>
                <c:pt idx="11">
                  <c:v>0.2</c:v>
                </c:pt>
                <c:pt idx="12">
                  <c:v>0.14000000000000001</c:v>
                </c:pt>
                <c:pt idx="13">
                  <c:v>0.18000000000000008</c:v>
                </c:pt>
                <c:pt idx="14">
                  <c:v>0.25</c:v>
                </c:pt>
              </c:numCache>
            </c:numRef>
          </c:val>
          <c:extLst>
            <c:ext xmlns:c16="http://schemas.microsoft.com/office/drawing/2014/chart" uri="{C3380CC4-5D6E-409C-BE32-E72D297353CC}">
              <c16:uniqueId val="{00000003-DB7C-4ED0-81F5-6F4347E1F215}"/>
            </c:ext>
          </c:extLst>
        </c:ser>
        <c:ser>
          <c:idx val="2"/>
          <c:order val="2"/>
          <c:tx>
            <c:strRef>
              <c:f>List3!$D$1</c:f>
              <c:strCache>
                <c:ptCount val="1"/>
                <c:pt idx="0">
                  <c:v>twice or more</c:v>
                </c:pt>
              </c:strCache>
            </c:strRef>
          </c:tx>
          <c:spPr>
            <a:solidFill>
              <a:schemeClr val="accent1">
                <a:lumMod val="50000"/>
              </a:schemeClr>
            </a:solidFill>
          </c:spPr>
          <c:invertIfNegative val="0"/>
          <c:dLbls>
            <c:dLbl>
              <c:idx val="0"/>
              <c:layout>
                <c:manualLayout>
                  <c:x val="2.1104395748304475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B7C-4ED0-81F5-6F4347E1F215}"/>
                </c:ext>
              </c:extLst>
            </c:dLbl>
            <c:dLbl>
              <c:idx val="1"/>
              <c:layout>
                <c:manualLayout>
                  <c:x val="2.1109634029407343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B7C-4ED0-81F5-6F4347E1F215}"/>
                </c:ext>
              </c:extLst>
            </c:dLbl>
            <c:dLbl>
              <c:idx val="2"/>
              <c:layout>
                <c:manualLayout>
                  <c:x val="2.2733628934220616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B7C-4ED0-81F5-6F4347E1F215}"/>
                </c:ext>
              </c:extLst>
            </c:dLbl>
            <c:dLbl>
              <c:idx val="3"/>
              <c:layout>
                <c:manualLayout>
                  <c:x val="1.9485511361640128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B7C-4ED0-81F5-6F4347E1F215}"/>
                </c:ext>
              </c:extLst>
            </c:dLbl>
            <c:dLbl>
              <c:idx val="4"/>
              <c:layout>
                <c:manualLayout>
                  <c:x val="2.2735034326711784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DB7C-4ED0-81F5-6F4347E1F215}"/>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List3!$D$2:$D$16</c:f>
              <c:numCache>
                <c:formatCode>0%</c:formatCode>
                <c:ptCount val="15"/>
                <c:pt idx="0">
                  <c:v>2.0000000000000011E-2</c:v>
                </c:pt>
                <c:pt idx="1">
                  <c:v>2.0000000000000011E-2</c:v>
                </c:pt>
                <c:pt idx="2">
                  <c:v>3.0000000000000002E-2</c:v>
                </c:pt>
                <c:pt idx="3">
                  <c:v>2.0000000000000011E-2</c:v>
                </c:pt>
                <c:pt idx="4">
                  <c:v>3.0000000000000002E-2</c:v>
                </c:pt>
                <c:pt idx="5">
                  <c:v>0.05</c:v>
                </c:pt>
                <c:pt idx="6">
                  <c:v>8.0000000000000043E-2</c:v>
                </c:pt>
                <c:pt idx="7">
                  <c:v>9.0000000000000024E-2</c:v>
                </c:pt>
                <c:pt idx="8">
                  <c:v>9.0000000000000024E-2</c:v>
                </c:pt>
                <c:pt idx="9">
                  <c:v>0.1</c:v>
                </c:pt>
                <c:pt idx="10">
                  <c:v>0.11</c:v>
                </c:pt>
                <c:pt idx="11">
                  <c:v>8.0000000000000043E-2</c:v>
                </c:pt>
                <c:pt idx="12">
                  <c:v>0.16</c:v>
                </c:pt>
                <c:pt idx="13">
                  <c:v>0.19</c:v>
                </c:pt>
                <c:pt idx="14">
                  <c:v>0.36000000000000015</c:v>
                </c:pt>
              </c:numCache>
            </c:numRef>
          </c:val>
          <c:extLst>
            <c:ext xmlns:c16="http://schemas.microsoft.com/office/drawing/2014/chart" uri="{C3380CC4-5D6E-409C-BE32-E72D297353CC}">
              <c16:uniqueId val="{00000009-DB7C-4ED0-81F5-6F4347E1F215}"/>
            </c:ext>
          </c:extLst>
        </c:ser>
        <c:dLbls>
          <c:showLegendKey val="0"/>
          <c:showVal val="0"/>
          <c:showCatName val="0"/>
          <c:showSerName val="0"/>
          <c:showPercent val="0"/>
          <c:showBubbleSize val="0"/>
        </c:dLbls>
        <c:gapWidth val="75"/>
        <c:overlap val="100"/>
        <c:axId val="73937664"/>
        <c:axId val="73940352"/>
      </c:barChart>
      <c:catAx>
        <c:axId val="73937664"/>
        <c:scaling>
          <c:orientation val="minMax"/>
        </c:scaling>
        <c:delete val="0"/>
        <c:axPos val="l"/>
        <c:numFmt formatCode="General" sourceLinked="0"/>
        <c:majorTickMark val="none"/>
        <c:minorTickMark val="none"/>
        <c:tickLblPos val="nextTo"/>
        <c:txPr>
          <a:bodyPr/>
          <a:lstStyle/>
          <a:p>
            <a:pPr>
              <a:defRPr sz="1200"/>
            </a:pPr>
            <a:endParaRPr lang="cs-CZ"/>
          </a:p>
        </c:txPr>
        <c:crossAx val="73940352"/>
        <c:crosses val="autoZero"/>
        <c:auto val="1"/>
        <c:lblAlgn val="ctr"/>
        <c:lblOffset val="100"/>
        <c:noMultiLvlLbl val="0"/>
      </c:catAx>
      <c:valAx>
        <c:axId val="73940352"/>
        <c:scaling>
          <c:orientation val="minMax"/>
        </c:scaling>
        <c:delete val="0"/>
        <c:axPos val="b"/>
        <c:numFmt formatCode="0%" sourceLinked="1"/>
        <c:majorTickMark val="none"/>
        <c:minorTickMark val="none"/>
        <c:tickLblPos val="nextTo"/>
        <c:spPr>
          <a:ln w="9525">
            <a:noFill/>
          </a:ln>
        </c:spPr>
        <c:crossAx val="73937664"/>
        <c:crosses val="autoZero"/>
        <c:crossBetween val="between"/>
        <c:minorUnit val="0.5"/>
      </c:valAx>
    </c:plotArea>
    <c:legend>
      <c:legendPos val="b"/>
      <c:layout/>
      <c:overlay val="0"/>
      <c:txPr>
        <a:bodyPr/>
        <a:lstStyle/>
        <a:p>
          <a:pPr>
            <a:defRPr sz="1200"/>
          </a:pPr>
          <a:endParaRPr lang="cs-CZ"/>
        </a:p>
      </c:txPr>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invertIfNegative val="0"/>
          <c:cat>
            <c:strRef>
              <c:f>List10!$A$1:$A$8</c:f>
              <c:strCache>
                <c:ptCount val="8"/>
                <c:pt idx="0">
                  <c:v>Occupy some governmental building </c:v>
                </c:pt>
                <c:pt idx="1">
                  <c:v>Join a political party</c:v>
                </c:pt>
                <c:pt idx="2">
                  <c:v>Stick posters or write messages on the walls without having a permission</c:v>
                </c:pt>
                <c:pt idx="3">
                  <c:v>Create a blog or a webpage</c:v>
                </c:pt>
                <c:pt idx="4">
                  <c:v>Take part in illegal demonstration, risk of clashes with police</c:v>
                </c:pt>
                <c:pt idx="5">
                  <c:v>Join a civic organization</c:v>
                </c:pt>
                <c:pt idx="6">
                  <c:v>Sign a petition</c:v>
                </c:pt>
                <c:pt idx="7">
                  <c:v>Vote in election</c:v>
                </c:pt>
              </c:strCache>
            </c:strRef>
          </c:cat>
          <c:val>
            <c:numRef>
              <c:f>List10!$B$1:$B$8</c:f>
              <c:numCache>
                <c:formatCode>0.00</c:formatCode>
                <c:ptCount val="8"/>
                <c:pt idx="0">
                  <c:v>1.5465481171548117</c:v>
                </c:pt>
                <c:pt idx="1">
                  <c:v>1.6423017107309488</c:v>
                </c:pt>
                <c:pt idx="2">
                  <c:v>1.7159916926272067</c:v>
                </c:pt>
                <c:pt idx="3">
                  <c:v>1.8708333333333333</c:v>
                </c:pt>
                <c:pt idx="4">
                  <c:v>1.900313152400835</c:v>
                </c:pt>
                <c:pt idx="5">
                  <c:v>2.0345368916797488</c:v>
                </c:pt>
                <c:pt idx="6">
                  <c:v>2.7415496619864794</c:v>
                </c:pt>
                <c:pt idx="7">
                  <c:v>2.8564766839378239</c:v>
                </c:pt>
              </c:numCache>
            </c:numRef>
          </c:val>
          <c:extLst>
            <c:ext xmlns:c16="http://schemas.microsoft.com/office/drawing/2014/chart" uri="{C3380CC4-5D6E-409C-BE32-E72D297353CC}">
              <c16:uniqueId val="{00000000-9FB1-4E47-98AE-08143400A6E1}"/>
            </c:ext>
          </c:extLst>
        </c:ser>
        <c:dLbls>
          <c:showLegendKey val="0"/>
          <c:showVal val="0"/>
          <c:showCatName val="0"/>
          <c:showSerName val="0"/>
          <c:showPercent val="0"/>
          <c:showBubbleSize val="0"/>
        </c:dLbls>
        <c:gapWidth val="182"/>
        <c:axId val="59005952"/>
        <c:axId val="59028608"/>
      </c:barChart>
      <c:catAx>
        <c:axId val="59005952"/>
        <c:scaling>
          <c:orientation val="minMax"/>
        </c:scaling>
        <c:delete val="0"/>
        <c:axPos val="l"/>
        <c:numFmt formatCode="General" sourceLinked="1"/>
        <c:majorTickMark val="none"/>
        <c:minorTickMark val="none"/>
        <c:tickLblPos val="nextTo"/>
        <c:txPr>
          <a:bodyPr rot="-60000000" vert="horz"/>
          <a:lstStyle/>
          <a:p>
            <a:pPr>
              <a:defRPr sz="1600"/>
            </a:pPr>
            <a:endParaRPr lang="cs-CZ"/>
          </a:p>
        </c:txPr>
        <c:crossAx val="59028608"/>
        <c:crosses val="autoZero"/>
        <c:auto val="1"/>
        <c:lblAlgn val="ctr"/>
        <c:lblOffset val="100"/>
        <c:noMultiLvlLbl val="0"/>
      </c:catAx>
      <c:valAx>
        <c:axId val="59028608"/>
        <c:scaling>
          <c:orientation val="minMax"/>
          <c:max val="4"/>
          <c:min val="1"/>
        </c:scaling>
        <c:delete val="0"/>
        <c:axPos val="b"/>
        <c:majorGridlines/>
        <c:numFmt formatCode="0.00" sourceLinked="1"/>
        <c:majorTickMark val="none"/>
        <c:minorTickMark val="none"/>
        <c:tickLblPos val="nextTo"/>
        <c:txPr>
          <a:bodyPr rot="-60000000" vert="horz"/>
          <a:lstStyle/>
          <a:p>
            <a:pPr>
              <a:defRPr/>
            </a:pPr>
            <a:endParaRPr lang="cs-CZ"/>
          </a:p>
        </c:txPr>
        <c:crossAx val="59005952"/>
        <c:crosses val="autoZero"/>
        <c:crossBetween val="between"/>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851195683872797E-2"/>
          <c:y val="4.3857132820648757E-2"/>
          <c:w val="0.79840806357538663"/>
          <c:h val="0.54742826330223637"/>
        </c:manualLayout>
      </c:layout>
      <c:barChart>
        <c:barDir val="col"/>
        <c:grouping val="clustered"/>
        <c:varyColors val="0"/>
        <c:ser>
          <c:idx val="0"/>
          <c:order val="0"/>
          <c:tx>
            <c:strRef>
              <c:f>List1!$B$1</c:f>
              <c:strCache>
                <c:ptCount val="1"/>
                <c:pt idx="0">
                  <c:v>18-29</c:v>
                </c:pt>
              </c:strCache>
            </c:strRef>
          </c:tx>
          <c:invertIfNegative val="0"/>
          <c:cat>
            <c:strRef>
              <c:f>List1!$A$2:$A$8</c:f>
              <c:strCache>
                <c:ptCount val="7"/>
                <c:pt idx="0">
                  <c:v>Voting</c:v>
                </c:pt>
                <c:pt idx="1">
                  <c:v>Contacting politician</c:v>
                </c:pt>
                <c:pt idx="2">
                  <c:v>Political party memb.</c:v>
                </c:pt>
                <c:pt idx="3">
                  <c:v>Consumerism</c:v>
                </c:pt>
                <c:pt idx="4">
                  <c:v>Petition</c:v>
                </c:pt>
                <c:pt idx="5">
                  <c:v>Demonstration</c:v>
                </c:pt>
                <c:pt idx="6">
                  <c:v>Illegal protest</c:v>
                </c:pt>
              </c:strCache>
            </c:strRef>
          </c:cat>
          <c:val>
            <c:numRef>
              <c:f>List1!$B$2:$B$8</c:f>
              <c:numCache>
                <c:formatCode>General</c:formatCode>
                <c:ptCount val="7"/>
                <c:pt idx="0">
                  <c:v>50</c:v>
                </c:pt>
                <c:pt idx="1">
                  <c:v>12</c:v>
                </c:pt>
                <c:pt idx="2">
                  <c:v>3</c:v>
                </c:pt>
                <c:pt idx="3">
                  <c:v>24</c:v>
                </c:pt>
                <c:pt idx="4">
                  <c:v>23</c:v>
                </c:pt>
                <c:pt idx="5">
                  <c:v>9</c:v>
                </c:pt>
                <c:pt idx="6">
                  <c:v>1.4</c:v>
                </c:pt>
              </c:numCache>
            </c:numRef>
          </c:val>
          <c:extLst>
            <c:ext xmlns:c16="http://schemas.microsoft.com/office/drawing/2014/chart" uri="{C3380CC4-5D6E-409C-BE32-E72D297353CC}">
              <c16:uniqueId val="{00000000-2F7C-4D1B-A4D4-91E1CF3AB521}"/>
            </c:ext>
          </c:extLst>
        </c:ser>
        <c:ser>
          <c:idx val="1"/>
          <c:order val="1"/>
          <c:tx>
            <c:strRef>
              <c:f>List1!$C$1</c:f>
              <c:strCache>
                <c:ptCount val="1"/>
                <c:pt idx="0">
                  <c:v>30-59</c:v>
                </c:pt>
              </c:strCache>
            </c:strRef>
          </c:tx>
          <c:invertIfNegative val="0"/>
          <c:cat>
            <c:strRef>
              <c:f>List1!$A$2:$A$8</c:f>
              <c:strCache>
                <c:ptCount val="7"/>
                <c:pt idx="0">
                  <c:v>Voting</c:v>
                </c:pt>
                <c:pt idx="1">
                  <c:v>Contacting politician</c:v>
                </c:pt>
                <c:pt idx="2">
                  <c:v>Political party memb.</c:v>
                </c:pt>
                <c:pt idx="3">
                  <c:v>Consumerism</c:v>
                </c:pt>
                <c:pt idx="4">
                  <c:v>Petition</c:v>
                </c:pt>
                <c:pt idx="5">
                  <c:v>Demonstration</c:v>
                </c:pt>
                <c:pt idx="6">
                  <c:v>Illegal protest</c:v>
                </c:pt>
              </c:strCache>
            </c:strRef>
          </c:cat>
          <c:val>
            <c:numRef>
              <c:f>List1!$C$2:$C$8</c:f>
              <c:numCache>
                <c:formatCode>General</c:formatCode>
                <c:ptCount val="7"/>
                <c:pt idx="0">
                  <c:v>79</c:v>
                </c:pt>
                <c:pt idx="1">
                  <c:v>19</c:v>
                </c:pt>
                <c:pt idx="2">
                  <c:v>6</c:v>
                </c:pt>
                <c:pt idx="3">
                  <c:v>28</c:v>
                </c:pt>
                <c:pt idx="4">
                  <c:v>24</c:v>
                </c:pt>
                <c:pt idx="5">
                  <c:v>6</c:v>
                </c:pt>
                <c:pt idx="6">
                  <c:v>0.8</c:v>
                </c:pt>
              </c:numCache>
            </c:numRef>
          </c:val>
          <c:extLst>
            <c:ext xmlns:c16="http://schemas.microsoft.com/office/drawing/2014/chart" uri="{C3380CC4-5D6E-409C-BE32-E72D297353CC}">
              <c16:uniqueId val="{00000001-2F7C-4D1B-A4D4-91E1CF3AB521}"/>
            </c:ext>
          </c:extLst>
        </c:ser>
        <c:ser>
          <c:idx val="2"/>
          <c:order val="2"/>
          <c:tx>
            <c:strRef>
              <c:f>List1!$D$1</c:f>
              <c:strCache>
                <c:ptCount val="1"/>
                <c:pt idx="0">
                  <c:v>60+</c:v>
                </c:pt>
              </c:strCache>
            </c:strRef>
          </c:tx>
          <c:invertIfNegative val="0"/>
          <c:cat>
            <c:strRef>
              <c:f>List1!$A$2:$A$8</c:f>
              <c:strCache>
                <c:ptCount val="7"/>
                <c:pt idx="0">
                  <c:v>Voting</c:v>
                </c:pt>
                <c:pt idx="1">
                  <c:v>Contacting politician</c:v>
                </c:pt>
                <c:pt idx="2">
                  <c:v>Political party memb.</c:v>
                </c:pt>
                <c:pt idx="3">
                  <c:v>Consumerism</c:v>
                </c:pt>
                <c:pt idx="4">
                  <c:v>Petition</c:v>
                </c:pt>
                <c:pt idx="5">
                  <c:v>Demonstration</c:v>
                </c:pt>
                <c:pt idx="6">
                  <c:v>Illegal protest</c:v>
                </c:pt>
              </c:strCache>
            </c:strRef>
          </c:cat>
          <c:val>
            <c:numRef>
              <c:f>List1!$D$2:$D$8</c:f>
              <c:numCache>
                <c:formatCode>General</c:formatCode>
                <c:ptCount val="7"/>
                <c:pt idx="0">
                  <c:v>84</c:v>
                </c:pt>
                <c:pt idx="1">
                  <c:v>14</c:v>
                </c:pt>
                <c:pt idx="2">
                  <c:v>8</c:v>
                </c:pt>
                <c:pt idx="3">
                  <c:v>17</c:v>
                </c:pt>
                <c:pt idx="4">
                  <c:v>15</c:v>
                </c:pt>
                <c:pt idx="5">
                  <c:v>3</c:v>
                </c:pt>
                <c:pt idx="6">
                  <c:v>0.60000000000000064</c:v>
                </c:pt>
              </c:numCache>
            </c:numRef>
          </c:val>
          <c:extLst>
            <c:ext xmlns:c16="http://schemas.microsoft.com/office/drawing/2014/chart" uri="{C3380CC4-5D6E-409C-BE32-E72D297353CC}">
              <c16:uniqueId val="{00000002-2F7C-4D1B-A4D4-91E1CF3AB521}"/>
            </c:ext>
          </c:extLst>
        </c:ser>
        <c:dLbls>
          <c:showLegendKey val="0"/>
          <c:showVal val="0"/>
          <c:showCatName val="0"/>
          <c:showSerName val="0"/>
          <c:showPercent val="0"/>
          <c:showBubbleSize val="0"/>
        </c:dLbls>
        <c:gapWidth val="150"/>
        <c:axId val="75870208"/>
        <c:axId val="75871744"/>
      </c:barChart>
      <c:catAx>
        <c:axId val="75870208"/>
        <c:scaling>
          <c:orientation val="minMax"/>
        </c:scaling>
        <c:delete val="0"/>
        <c:axPos val="b"/>
        <c:numFmt formatCode="General" sourceLinked="1"/>
        <c:majorTickMark val="out"/>
        <c:minorTickMark val="none"/>
        <c:tickLblPos val="nextTo"/>
        <c:crossAx val="75871744"/>
        <c:crosses val="autoZero"/>
        <c:auto val="1"/>
        <c:lblAlgn val="ctr"/>
        <c:lblOffset val="100"/>
        <c:noMultiLvlLbl val="0"/>
      </c:catAx>
      <c:valAx>
        <c:axId val="75871744"/>
        <c:scaling>
          <c:orientation val="minMax"/>
        </c:scaling>
        <c:delete val="0"/>
        <c:axPos val="l"/>
        <c:majorGridlines/>
        <c:numFmt formatCode="General" sourceLinked="1"/>
        <c:majorTickMark val="out"/>
        <c:minorTickMark val="none"/>
        <c:tickLblPos val="nextTo"/>
        <c:crossAx val="75870208"/>
        <c:crosses val="autoZero"/>
        <c:crossBetween val="between"/>
      </c:valAx>
      <c:spPr>
        <a:noFill/>
        <a:ln w="25393">
          <a:noFill/>
        </a:ln>
      </c:spPr>
    </c:plotArea>
    <c:legend>
      <c:legendPos val="r"/>
      <c:layout/>
      <c:overlay val="0"/>
    </c:legend>
    <c:plotVisOnly val="1"/>
    <c:dispBlanksAs val="gap"/>
    <c:showDLblsOverMax val="0"/>
  </c:chart>
  <c:txPr>
    <a:bodyPr/>
    <a:lstStyle/>
    <a:p>
      <a:pPr>
        <a:defRPr sz="1798"/>
      </a:pPr>
      <a:endParaRPr lang="cs-CZ"/>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851195683872797E-2"/>
          <c:y val="4.3857132820648757E-2"/>
          <c:w val="0.79840806357538663"/>
          <c:h val="0.54742826330223637"/>
        </c:manualLayout>
      </c:layout>
      <c:barChart>
        <c:barDir val="col"/>
        <c:grouping val="clustered"/>
        <c:varyColors val="0"/>
        <c:ser>
          <c:idx val="0"/>
          <c:order val="0"/>
          <c:tx>
            <c:strRef>
              <c:f>List1!$B$1</c:f>
              <c:strCache>
                <c:ptCount val="1"/>
                <c:pt idx="0">
                  <c:v>18-29</c:v>
                </c:pt>
              </c:strCache>
            </c:strRef>
          </c:tx>
          <c:invertIfNegative val="0"/>
          <c:cat>
            <c:strRef>
              <c:f>List1!$A$2:$A$8</c:f>
              <c:strCache>
                <c:ptCount val="7"/>
                <c:pt idx="0">
                  <c:v>Voting</c:v>
                </c:pt>
                <c:pt idx="1">
                  <c:v>Contacting politician</c:v>
                </c:pt>
                <c:pt idx="2">
                  <c:v>Political party memb.</c:v>
                </c:pt>
                <c:pt idx="3">
                  <c:v>Consumerism</c:v>
                </c:pt>
                <c:pt idx="4">
                  <c:v>Petition</c:v>
                </c:pt>
                <c:pt idx="5">
                  <c:v>Demonstration</c:v>
                </c:pt>
                <c:pt idx="6">
                  <c:v>Illegal protest</c:v>
                </c:pt>
              </c:strCache>
            </c:strRef>
          </c:cat>
          <c:val>
            <c:numRef>
              <c:f>List1!$B$2:$B$8</c:f>
              <c:numCache>
                <c:formatCode>General</c:formatCode>
                <c:ptCount val="7"/>
                <c:pt idx="0">
                  <c:v>50</c:v>
                </c:pt>
                <c:pt idx="1">
                  <c:v>12</c:v>
                </c:pt>
                <c:pt idx="2">
                  <c:v>3</c:v>
                </c:pt>
                <c:pt idx="3">
                  <c:v>24</c:v>
                </c:pt>
                <c:pt idx="4">
                  <c:v>23</c:v>
                </c:pt>
                <c:pt idx="5">
                  <c:v>9</c:v>
                </c:pt>
                <c:pt idx="6">
                  <c:v>1.4</c:v>
                </c:pt>
              </c:numCache>
            </c:numRef>
          </c:val>
          <c:extLst>
            <c:ext xmlns:c16="http://schemas.microsoft.com/office/drawing/2014/chart" uri="{C3380CC4-5D6E-409C-BE32-E72D297353CC}">
              <c16:uniqueId val="{00000000-8426-4EF7-B151-652BF1334DE5}"/>
            </c:ext>
          </c:extLst>
        </c:ser>
        <c:ser>
          <c:idx val="1"/>
          <c:order val="1"/>
          <c:tx>
            <c:strRef>
              <c:f>List1!$C$1</c:f>
              <c:strCache>
                <c:ptCount val="1"/>
                <c:pt idx="0">
                  <c:v>30-59</c:v>
                </c:pt>
              </c:strCache>
            </c:strRef>
          </c:tx>
          <c:invertIfNegative val="0"/>
          <c:cat>
            <c:strRef>
              <c:f>List1!$A$2:$A$8</c:f>
              <c:strCache>
                <c:ptCount val="7"/>
                <c:pt idx="0">
                  <c:v>Voting</c:v>
                </c:pt>
                <c:pt idx="1">
                  <c:v>Contacting politician</c:v>
                </c:pt>
                <c:pt idx="2">
                  <c:v>Political party memb.</c:v>
                </c:pt>
                <c:pt idx="3">
                  <c:v>Consumerism</c:v>
                </c:pt>
                <c:pt idx="4">
                  <c:v>Petition</c:v>
                </c:pt>
                <c:pt idx="5">
                  <c:v>Demonstration</c:v>
                </c:pt>
                <c:pt idx="6">
                  <c:v>Illegal protest</c:v>
                </c:pt>
              </c:strCache>
            </c:strRef>
          </c:cat>
          <c:val>
            <c:numRef>
              <c:f>List1!$C$2:$C$8</c:f>
              <c:numCache>
                <c:formatCode>General</c:formatCode>
                <c:ptCount val="7"/>
                <c:pt idx="0">
                  <c:v>79</c:v>
                </c:pt>
                <c:pt idx="1">
                  <c:v>19</c:v>
                </c:pt>
                <c:pt idx="2">
                  <c:v>6</c:v>
                </c:pt>
                <c:pt idx="3">
                  <c:v>28</c:v>
                </c:pt>
                <c:pt idx="4">
                  <c:v>24</c:v>
                </c:pt>
                <c:pt idx="5">
                  <c:v>6</c:v>
                </c:pt>
                <c:pt idx="6">
                  <c:v>0.8</c:v>
                </c:pt>
              </c:numCache>
            </c:numRef>
          </c:val>
          <c:extLst>
            <c:ext xmlns:c16="http://schemas.microsoft.com/office/drawing/2014/chart" uri="{C3380CC4-5D6E-409C-BE32-E72D297353CC}">
              <c16:uniqueId val="{00000001-8426-4EF7-B151-652BF1334DE5}"/>
            </c:ext>
          </c:extLst>
        </c:ser>
        <c:ser>
          <c:idx val="2"/>
          <c:order val="2"/>
          <c:tx>
            <c:strRef>
              <c:f>List1!$D$1</c:f>
              <c:strCache>
                <c:ptCount val="1"/>
                <c:pt idx="0">
                  <c:v>60+</c:v>
                </c:pt>
              </c:strCache>
            </c:strRef>
          </c:tx>
          <c:invertIfNegative val="0"/>
          <c:cat>
            <c:strRef>
              <c:f>List1!$A$2:$A$8</c:f>
              <c:strCache>
                <c:ptCount val="7"/>
                <c:pt idx="0">
                  <c:v>Voting</c:v>
                </c:pt>
                <c:pt idx="1">
                  <c:v>Contacting politician</c:v>
                </c:pt>
                <c:pt idx="2">
                  <c:v>Political party memb.</c:v>
                </c:pt>
                <c:pt idx="3">
                  <c:v>Consumerism</c:v>
                </c:pt>
                <c:pt idx="4">
                  <c:v>Petition</c:v>
                </c:pt>
                <c:pt idx="5">
                  <c:v>Demonstration</c:v>
                </c:pt>
                <c:pt idx="6">
                  <c:v>Illegal protest</c:v>
                </c:pt>
              </c:strCache>
            </c:strRef>
          </c:cat>
          <c:val>
            <c:numRef>
              <c:f>List1!$D$2:$D$8</c:f>
              <c:numCache>
                <c:formatCode>General</c:formatCode>
                <c:ptCount val="7"/>
                <c:pt idx="0">
                  <c:v>84</c:v>
                </c:pt>
                <c:pt idx="1">
                  <c:v>14</c:v>
                </c:pt>
                <c:pt idx="2">
                  <c:v>8</c:v>
                </c:pt>
                <c:pt idx="3">
                  <c:v>17</c:v>
                </c:pt>
                <c:pt idx="4">
                  <c:v>15</c:v>
                </c:pt>
                <c:pt idx="5">
                  <c:v>3</c:v>
                </c:pt>
                <c:pt idx="6">
                  <c:v>0.60000000000000064</c:v>
                </c:pt>
              </c:numCache>
            </c:numRef>
          </c:val>
          <c:extLst>
            <c:ext xmlns:c16="http://schemas.microsoft.com/office/drawing/2014/chart" uri="{C3380CC4-5D6E-409C-BE32-E72D297353CC}">
              <c16:uniqueId val="{00000002-8426-4EF7-B151-652BF1334DE5}"/>
            </c:ext>
          </c:extLst>
        </c:ser>
        <c:dLbls>
          <c:showLegendKey val="0"/>
          <c:showVal val="0"/>
          <c:showCatName val="0"/>
          <c:showSerName val="0"/>
          <c:showPercent val="0"/>
          <c:showBubbleSize val="0"/>
        </c:dLbls>
        <c:gapWidth val="150"/>
        <c:axId val="76024448"/>
        <c:axId val="76034432"/>
      </c:barChart>
      <c:catAx>
        <c:axId val="76024448"/>
        <c:scaling>
          <c:orientation val="minMax"/>
        </c:scaling>
        <c:delete val="0"/>
        <c:axPos val="b"/>
        <c:numFmt formatCode="General" sourceLinked="1"/>
        <c:majorTickMark val="out"/>
        <c:minorTickMark val="none"/>
        <c:tickLblPos val="nextTo"/>
        <c:crossAx val="76034432"/>
        <c:crosses val="autoZero"/>
        <c:auto val="1"/>
        <c:lblAlgn val="ctr"/>
        <c:lblOffset val="100"/>
        <c:noMultiLvlLbl val="0"/>
      </c:catAx>
      <c:valAx>
        <c:axId val="76034432"/>
        <c:scaling>
          <c:orientation val="minMax"/>
        </c:scaling>
        <c:delete val="0"/>
        <c:axPos val="l"/>
        <c:majorGridlines/>
        <c:numFmt formatCode="General" sourceLinked="1"/>
        <c:majorTickMark val="out"/>
        <c:minorTickMark val="none"/>
        <c:tickLblPos val="nextTo"/>
        <c:crossAx val="76024448"/>
        <c:crosses val="autoZero"/>
        <c:crossBetween val="between"/>
      </c:valAx>
      <c:spPr>
        <a:noFill/>
        <a:ln w="25393">
          <a:noFill/>
        </a:ln>
      </c:spPr>
    </c:plotArea>
    <c:legend>
      <c:legendPos val="r"/>
      <c:layout/>
      <c:overlay val="0"/>
    </c:legend>
    <c:plotVisOnly val="1"/>
    <c:dispBlanksAs val="gap"/>
    <c:showDLblsOverMax val="0"/>
  </c:chart>
  <c:txPr>
    <a:bodyPr/>
    <a:lstStyle/>
    <a:p>
      <a:pPr>
        <a:defRPr sz="1798"/>
      </a:pPr>
      <a:endParaRPr lang="cs-CZ"/>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cdr:y>
    </cdr:from>
    <cdr:to>
      <cdr:x>0.49213</cdr:x>
      <cdr:y>0.08001</cdr:y>
    </cdr:to>
    <cdr:sp macro="" textlink="">
      <cdr:nvSpPr>
        <cdr:cNvPr id="2" name="TextovéPole 1"/>
        <cdr:cNvSpPr txBox="1"/>
      </cdr:nvSpPr>
      <cdr:spPr>
        <a:xfrm xmlns:a="http://schemas.openxmlformats.org/drawingml/2006/main">
          <a:off x="0" y="0"/>
          <a:ext cx="4499992" cy="5486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cs-CZ"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E34BFBBE-691A-4BB7-B4FC-670E0B50B345}" type="datetimeFigureOut">
              <a:rPr lang="cs-CZ" smtClean="0"/>
              <a:pPr/>
              <a:t>5.4.2017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34BFBBE-691A-4BB7-B4FC-670E0B50B345}" type="datetimeFigureOut">
              <a:rPr lang="cs-CZ" smtClean="0"/>
              <a:pPr/>
              <a:t>5.4.2017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34BFBBE-691A-4BB7-B4FC-670E0B50B345}" type="datetimeFigureOut">
              <a:rPr lang="cs-CZ" smtClean="0"/>
              <a:pPr/>
              <a:t>5.4.2017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34BFBBE-691A-4BB7-B4FC-670E0B50B345}" type="datetimeFigureOut">
              <a:rPr lang="cs-CZ" smtClean="0"/>
              <a:pPr/>
              <a:t>5.4.2017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E34BFBBE-691A-4BB7-B4FC-670E0B50B345}" type="datetimeFigureOut">
              <a:rPr lang="cs-CZ" smtClean="0"/>
              <a:pPr/>
              <a:t>5.4.2017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34BFBBE-691A-4BB7-B4FC-670E0B50B345}" type="datetimeFigureOut">
              <a:rPr lang="cs-CZ" smtClean="0"/>
              <a:pPr/>
              <a:t>5.4.2017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34BFBBE-691A-4BB7-B4FC-670E0B50B345}" type="datetimeFigureOut">
              <a:rPr lang="cs-CZ" smtClean="0"/>
              <a:pPr/>
              <a:t>5.4.2017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E34BFBBE-691A-4BB7-B4FC-670E0B50B345}" type="datetimeFigureOut">
              <a:rPr lang="cs-CZ" smtClean="0"/>
              <a:pPr/>
              <a:t>5.4.2017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34BFBBE-691A-4BB7-B4FC-670E0B50B345}" type="datetimeFigureOut">
              <a:rPr lang="cs-CZ" smtClean="0"/>
              <a:pPr/>
              <a:t>5.4.2017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E34BFBBE-691A-4BB7-B4FC-670E0B50B345}" type="datetimeFigureOut">
              <a:rPr lang="cs-CZ" smtClean="0"/>
              <a:pPr/>
              <a:t>5.4.2017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E34BFBBE-691A-4BB7-B4FC-670E0B50B345}" type="datetimeFigureOut">
              <a:rPr lang="cs-CZ" smtClean="0"/>
              <a:pPr/>
              <a:t>5.4.2017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BFBBE-691A-4BB7-B4FC-670E0B50B345}" type="datetimeFigureOut">
              <a:rPr lang="cs-CZ" smtClean="0"/>
              <a:pPr/>
              <a:t>5.4.2017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8DF6D-8373-4DC5-9332-46E0461979C9}"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714488"/>
            <a:ext cx="7772400" cy="1470025"/>
          </a:xfrm>
        </p:spPr>
        <p:txBody>
          <a:bodyPr/>
          <a:lstStyle/>
          <a:p>
            <a:r>
              <a:rPr lang="en-US" smtClean="0"/>
              <a:t>Civic and political socialization</a:t>
            </a:r>
            <a:endParaRPr lang="en-US"/>
          </a:p>
        </p:txBody>
      </p:sp>
      <p:sp>
        <p:nvSpPr>
          <p:cNvPr id="3" name="Podnadpis 2"/>
          <p:cNvSpPr>
            <a:spLocks noGrp="1"/>
          </p:cNvSpPr>
          <p:nvPr>
            <p:ph type="subTitle" idx="1"/>
          </p:nvPr>
        </p:nvSpPr>
        <p:spPr/>
        <p:txBody>
          <a:bodyPr/>
          <a:lstStyle/>
          <a:p>
            <a:r>
              <a:rPr lang="en-US" dirty="0" smtClean="0">
                <a:solidFill>
                  <a:schemeClr val="tx1">
                    <a:lumMod val="65000"/>
                    <a:lumOff val="35000"/>
                  </a:schemeClr>
                </a:solidFill>
              </a:rPr>
              <a:t>Jan </a:t>
            </a:r>
            <a:r>
              <a:rPr lang="en-US" dirty="0" err="1" smtClean="0">
                <a:solidFill>
                  <a:schemeClr val="tx1">
                    <a:lumMod val="65000"/>
                    <a:lumOff val="35000"/>
                  </a:schemeClr>
                </a:solidFill>
              </a:rPr>
              <a:t>Šerek</a:t>
            </a:r>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r>
              <a:rPr lang="en-US" dirty="0" smtClean="0">
                <a:solidFill>
                  <a:schemeClr val="tx1">
                    <a:lumMod val="65000"/>
                    <a:lumOff val="35000"/>
                  </a:schemeClr>
                </a:solidFill>
              </a:rPr>
              <a:t>Youth Development, </a:t>
            </a:r>
            <a:r>
              <a:rPr lang="cs-CZ" dirty="0" err="1" smtClean="0">
                <a:solidFill>
                  <a:schemeClr val="tx1">
                    <a:lumMod val="65000"/>
                    <a:lumOff val="35000"/>
                  </a:schemeClr>
                </a:solidFill>
              </a:rPr>
              <a:t>April</a:t>
            </a:r>
            <a:r>
              <a:rPr lang="cs-CZ" dirty="0" smtClean="0">
                <a:solidFill>
                  <a:schemeClr val="tx1">
                    <a:lumMod val="65000"/>
                    <a:lumOff val="35000"/>
                  </a:schemeClr>
                </a:solidFill>
              </a:rPr>
              <a:t> 5th, 2017</a:t>
            </a:r>
            <a:endParaRPr lang="en-US" dirty="0" smtClean="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And </a:t>
            </a:r>
            <a:r>
              <a:rPr lang="cs-CZ" dirty="0" err="1" smtClean="0"/>
              <a:t>what</a:t>
            </a:r>
            <a:r>
              <a:rPr lang="cs-CZ" dirty="0" smtClean="0"/>
              <a:t> </a:t>
            </a:r>
            <a:r>
              <a:rPr lang="cs-CZ" dirty="0" err="1" smtClean="0"/>
              <a:t>about</a:t>
            </a:r>
            <a:r>
              <a:rPr lang="cs-CZ" dirty="0" smtClean="0"/>
              <a:t> </a:t>
            </a:r>
            <a:r>
              <a:rPr lang="cs-CZ" dirty="0" err="1" smtClean="0"/>
              <a:t>children</a:t>
            </a:r>
            <a:r>
              <a:rPr lang="cs-CZ" dirty="0" smtClean="0"/>
              <a:t>?</a:t>
            </a:r>
            <a:endParaRPr lang="cs-CZ" dirty="0"/>
          </a:p>
        </p:txBody>
      </p:sp>
      <p:sp>
        <p:nvSpPr>
          <p:cNvPr id="3" name="Zástupný symbol pro obsah 2"/>
          <p:cNvSpPr>
            <a:spLocks noGrp="1"/>
          </p:cNvSpPr>
          <p:nvPr>
            <p:ph idx="1"/>
          </p:nvPr>
        </p:nvSpPr>
        <p:spPr/>
        <p:txBody>
          <a:bodyPr/>
          <a:lstStyle/>
          <a:p>
            <a:pPr marL="0" indent="0">
              <a:buNone/>
            </a:pPr>
            <a:r>
              <a:rPr lang="en-US" i="1" dirty="0" smtClean="0"/>
              <a:t>“by the time the child enters high school at the age of 14, his basic political orientations to regime and community have become quite firmly entrenched so that at least during the four years of high school little substantive change is visible”</a:t>
            </a:r>
            <a:endParaRPr lang="cs-CZ" i="1" dirty="0" smtClean="0"/>
          </a:p>
          <a:p>
            <a:pPr marL="0" indent="0">
              <a:buNone/>
            </a:pPr>
            <a:endParaRPr lang="cs-CZ" i="1" dirty="0" smtClean="0"/>
          </a:p>
          <a:p>
            <a:pPr marL="0" indent="0">
              <a:buNone/>
            </a:pPr>
            <a:r>
              <a:rPr lang="en-US" dirty="0" smtClean="0"/>
              <a:t>(Easton &amp; Hess, 1962, 236)</a:t>
            </a:r>
            <a:endParaRPr lang="cs-CZ"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And </a:t>
            </a:r>
            <a:r>
              <a:rPr lang="cs-CZ" dirty="0" err="1" smtClean="0"/>
              <a:t>what</a:t>
            </a:r>
            <a:r>
              <a:rPr lang="cs-CZ" dirty="0" smtClean="0"/>
              <a:t> </a:t>
            </a:r>
            <a:r>
              <a:rPr lang="cs-CZ" dirty="0" err="1" smtClean="0"/>
              <a:t>about</a:t>
            </a:r>
            <a:r>
              <a:rPr lang="cs-CZ" dirty="0" smtClean="0"/>
              <a:t> </a:t>
            </a:r>
            <a:r>
              <a:rPr lang="cs-CZ" dirty="0" err="1" smtClean="0"/>
              <a:t>children</a:t>
            </a:r>
            <a:r>
              <a:rPr lang="cs-CZ" dirty="0" smtClean="0"/>
              <a:t>?</a:t>
            </a:r>
            <a:endParaRPr lang="cs-CZ" dirty="0"/>
          </a:p>
        </p:txBody>
      </p:sp>
      <p:sp>
        <p:nvSpPr>
          <p:cNvPr id="3" name="Zástupný symbol pro obsah 2"/>
          <p:cNvSpPr>
            <a:spLocks noGrp="1"/>
          </p:cNvSpPr>
          <p:nvPr>
            <p:ph idx="1"/>
          </p:nvPr>
        </p:nvSpPr>
        <p:spPr/>
        <p:txBody>
          <a:bodyPr/>
          <a:lstStyle/>
          <a:p>
            <a:pPr marL="0" indent="0">
              <a:buNone/>
            </a:pPr>
            <a:r>
              <a:rPr lang="cs-CZ" dirty="0" err="1" smtClean="0"/>
              <a:t>Criticism</a:t>
            </a:r>
            <a:r>
              <a:rPr lang="cs-CZ" dirty="0" smtClean="0"/>
              <a:t>: </a:t>
            </a:r>
            <a:r>
              <a:rPr lang="en-US" dirty="0" smtClean="0"/>
              <a:t>Cook, 1985; </a:t>
            </a:r>
            <a:r>
              <a:rPr lang="en-US" dirty="0" err="1" smtClean="0"/>
              <a:t>Merelman</a:t>
            </a:r>
            <a:r>
              <a:rPr lang="en-US" dirty="0" smtClean="0"/>
              <a:t>, 1972;</a:t>
            </a:r>
            <a:r>
              <a:rPr lang="cs-CZ" dirty="0" smtClean="0"/>
              <a:t/>
            </a:r>
            <a:br>
              <a:rPr lang="cs-CZ" dirty="0" smtClean="0"/>
            </a:br>
            <a:r>
              <a:rPr lang="en-US" dirty="0" err="1" smtClean="0"/>
              <a:t>Niemi</a:t>
            </a:r>
            <a:r>
              <a:rPr lang="en-US" dirty="0" smtClean="0"/>
              <a:t>, &amp; Hepburn, 1995; </a:t>
            </a:r>
            <a:r>
              <a:rPr lang="en-US" dirty="0" err="1" smtClean="0"/>
              <a:t>Renshon</a:t>
            </a:r>
            <a:r>
              <a:rPr lang="en-US" dirty="0" smtClean="0"/>
              <a:t>, 1992</a:t>
            </a:r>
            <a:endParaRPr lang="cs-CZ"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And </a:t>
            </a:r>
            <a:r>
              <a:rPr lang="cs-CZ" dirty="0" err="1" smtClean="0"/>
              <a:t>what</a:t>
            </a:r>
            <a:r>
              <a:rPr lang="cs-CZ" dirty="0" smtClean="0"/>
              <a:t> </a:t>
            </a:r>
            <a:r>
              <a:rPr lang="cs-CZ" dirty="0" err="1" smtClean="0"/>
              <a:t>about</a:t>
            </a:r>
            <a:r>
              <a:rPr lang="cs-CZ" dirty="0" smtClean="0"/>
              <a:t> </a:t>
            </a:r>
            <a:r>
              <a:rPr lang="cs-CZ" dirty="0" err="1" smtClean="0"/>
              <a:t>children</a:t>
            </a:r>
            <a:r>
              <a:rPr lang="cs-CZ" dirty="0" smtClean="0"/>
              <a:t>?</a:t>
            </a:r>
            <a:endParaRPr lang="cs-CZ" dirty="0"/>
          </a:p>
        </p:txBody>
      </p:sp>
      <p:sp>
        <p:nvSpPr>
          <p:cNvPr id="3" name="Zástupný symbol pro obsah 2"/>
          <p:cNvSpPr>
            <a:spLocks noGrp="1"/>
          </p:cNvSpPr>
          <p:nvPr>
            <p:ph idx="1"/>
          </p:nvPr>
        </p:nvSpPr>
        <p:spPr/>
        <p:txBody>
          <a:bodyPr/>
          <a:lstStyle/>
          <a:p>
            <a:pPr marL="0" indent="0">
              <a:buNone/>
            </a:pPr>
            <a:r>
              <a:rPr lang="cs-CZ" dirty="0" err="1" smtClean="0"/>
              <a:t>Criticism</a:t>
            </a:r>
            <a:r>
              <a:rPr lang="cs-CZ" dirty="0" smtClean="0"/>
              <a:t>: </a:t>
            </a:r>
            <a:r>
              <a:rPr lang="en-US" dirty="0" smtClean="0"/>
              <a:t>Cook, 1985; </a:t>
            </a:r>
            <a:r>
              <a:rPr lang="en-US" dirty="0" err="1" smtClean="0"/>
              <a:t>Merelman</a:t>
            </a:r>
            <a:r>
              <a:rPr lang="en-US" dirty="0" smtClean="0"/>
              <a:t>, 1972;</a:t>
            </a:r>
            <a:r>
              <a:rPr lang="cs-CZ" dirty="0" smtClean="0"/>
              <a:t/>
            </a:r>
            <a:br>
              <a:rPr lang="cs-CZ" dirty="0" smtClean="0"/>
            </a:br>
            <a:r>
              <a:rPr lang="en-US" dirty="0" err="1" smtClean="0"/>
              <a:t>Niemi</a:t>
            </a:r>
            <a:r>
              <a:rPr lang="en-US" dirty="0" smtClean="0"/>
              <a:t>, &amp; Hepburn, 1995; </a:t>
            </a:r>
            <a:r>
              <a:rPr lang="en-US" dirty="0" err="1" smtClean="0"/>
              <a:t>Renshon</a:t>
            </a:r>
            <a:r>
              <a:rPr lang="en-US" dirty="0" smtClean="0"/>
              <a:t>, 1992</a:t>
            </a:r>
            <a:endParaRPr lang="cs-CZ" dirty="0" smtClean="0"/>
          </a:p>
        </p:txBody>
      </p:sp>
      <p:sp>
        <p:nvSpPr>
          <p:cNvPr id="4" name="Obdélník 3"/>
          <p:cNvSpPr/>
          <p:nvPr/>
        </p:nvSpPr>
        <p:spPr>
          <a:xfrm>
            <a:off x="461086" y="3575918"/>
            <a:ext cx="8215370" cy="1077218"/>
          </a:xfrm>
          <a:prstGeom prst="rect">
            <a:avLst/>
          </a:prstGeom>
        </p:spPr>
        <p:txBody>
          <a:bodyPr wrap="square">
            <a:spAutoFit/>
          </a:bodyPr>
          <a:lstStyle/>
          <a:p>
            <a:r>
              <a:rPr lang="cs-CZ" sz="3200" dirty="0" err="1" smtClean="0">
                <a:solidFill>
                  <a:srgbClr val="C00000"/>
                </a:solidFill>
              </a:rPr>
              <a:t>Children</a:t>
            </a:r>
            <a:r>
              <a:rPr lang="cs-CZ" sz="3200" dirty="0" smtClean="0">
                <a:solidFill>
                  <a:srgbClr val="C00000"/>
                </a:solidFill>
              </a:rPr>
              <a:t> </a:t>
            </a:r>
            <a:r>
              <a:rPr lang="cs-CZ" sz="3200" dirty="0" err="1" smtClean="0">
                <a:solidFill>
                  <a:srgbClr val="C00000"/>
                </a:solidFill>
              </a:rPr>
              <a:t>have</a:t>
            </a:r>
            <a:r>
              <a:rPr lang="cs-CZ" sz="3200" dirty="0" smtClean="0">
                <a:solidFill>
                  <a:srgbClr val="C00000"/>
                </a:solidFill>
              </a:rPr>
              <a:t> </a:t>
            </a:r>
            <a:r>
              <a:rPr lang="cs-CZ" sz="3200" dirty="0" err="1" smtClean="0">
                <a:solidFill>
                  <a:srgbClr val="C00000"/>
                </a:solidFill>
              </a:rPr>
              <a:t>different</a:t>
            </a:r>
            <a:r>
              <a:rPr lang="cs-CZ" sz="3200" dirty="0" smtClean="0">
                <a:solidFill>
                  <a:srgbClr val="C00000"/>
                </a:solidFill>
              </a:rPr>
              <a:t> </a:t>
            </a:r>
            <a:r>
              <a:rPr lang="cs-CZ" sz="3200" dirty="0" err="1" smtClean="0">
                <a:solidFill>
                  <a:srgbClr val="C00000"/>
                </a:solidFill>
              </a:rPr>
              <a:t>cognitive</a:t>
            </a:r>
            <a:r>
              <a:rPr lang="cs-CZ" sz="3200" dirty="0" smtClean="0">
                <a:solidFill>
                  <a:srgbClr val="C00000"/>
                </a:solidFill>
              </a:rPr>
              <a:t> </a:t>
            </a:r>
            <a:r>
              <a:rPr lang="cs-CZ" sz="3200" dirty="0" err="1" smtClean="0">
                <a:solidFill>
                  <a:srgbClr val="C00000"/>
                </a:solidFill>
              </a:rPr>
              <a:t>functioning</a:t>
            </a:r>
            <a:r>
              <a:rPr lang="cs-CZ" sz="3200" dirty="0" smtClean="0">
                <a:solidFill>
                  <a:srgbClr val="C00000"/>
                </a:solidFill>
              </a:rPr>
              <a:t> </a:t>
            </a:r>
            <a:r>
              <a:rPr lang="cs-CZ" sz="3200" dirty="0" err="1" smtClean="0">
                <a:solidFill>
                  <a:srgbClr val="C00000"/>
                </a:solidFill>
              </a:rPr>
              <a:t>compared</a:t>
            </a:r>
            <a:r>
              <a:rPr lang="cs-CZ" sz="3200" dirty="0" smtClean="0">
                <a:solidFill>
                  <a:srgbClr val="C00000"/>
                </a:solidFill>
              </a:rPr>
              <a:t> to </a:t>
            </a:r>
            <a:r>
              <a:rPr lang="cs-CZ" sz="3200" dirty="0" err="1" smtClean="0">
                <a:solidFill>
                  <a:srgbClr val="C00000"/>
                </a:solidFill>
              </a:rPr>
              <a:t>adults</a:t>
            </a:r>
            <a:endParaRPr lang="cs-CZ" sz="3200"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And </a:t>
            </a:r>
            <a:r>
              <a:rPr lang="cs-CZ" dirty="0" err="1" smtClean="0"/>
              <a:t>what</a:t>
            </a:r>
            <a:r>
              <a:rPr lang="cs-CZ" dirty="0" smtClean="0"/>
              <a:t> </a:t>
            </a:r>
            <a:r>
              <a:rPr lang="cs-CZ" dirty="0" err="1" smtClean="0"/>
              <a:t>about</a:t>
            </a:r>
            <a:r>
              <a:rPr lang="cs-CZ" dirty="0" smtClean="0"/>
              <a:t> </a:t>
            </a:r>
            <a:r>
              <a:rPr lang="cs-CZ" dirty="0" err="1" smtClean="0"/>
              <a:t>children</a:t>
            </a:r>
            <a:r>
              <a:rPr lang="cs-CZ" dirty="0" smtClean="0"/>
              <a:t>?</a:t>
            </a:r>
            <a:endParaRPr lang="cs-CZ" dirty="0"/>
          </a:p>
        </p:txBody>
      </p:sp>
      <p:sp>
        <p:nvSpPr>
          <p:cNvPr id="3" name="Zástupný symbol pro obsah 2"/>
          <p:cNvSpPr>
            <a:spLocks noGrp="1"/>
          </p:cNvSpPr>
          <p:nvPr>
            <p:ph idx="1"/>
          </p:nvPr>
        </p:nvSpPr>
        <p:spPr>
          <a:xfrm>
            <a:off x="457200" y="1600200"/>
            <a:ext cx="8229600" cy="4900634"/>
          </a:xfrm>
        </p:spPr>
        <p:txBody>
          <a:bodyPr>
            <a:noAutofit/>
          </a:bodyPr>
          <a:lstStyle/>
          <a:p>
            <a:pPr marL="0" indent="0">
              <a:buNone/>
            </a:pPr>
            <a:r>
              <a:rPr lang="en-US" sz="2000" b="1" dirty="0" smtClean="0">
                <a:solidFill>
                  <a:srgbClr val="C00000"/>
                </a:solidFill>
              </a:rPr>
              <a:t>J</a:t>
            </a:r>
            <a:r>
              <a:rPr lang="cs-CZ" sz="2000" b="1" dirty="0" err="1" smtClean="0">
                <a:solidFill>
                  <a:srgbClr val="C00000"/>
                </a:solidFill>
              </a:rPr>
              <a:t>oseph</a:t>
            </a:r>
            <a:r>
              <a:rPr lang="en-US" sz="2000" b="1" dirty="0" smtClean="0">
                <a:solidFill>
                  <a:srgbClr val="C00000"/>
                </a:solidFill>
              </a:rPr>
              <a:t> </a:t>
            </a:r>
            <a:r>
              <a:rPr lang="en-US" sz="2000" b="1" dirty="0" err="1" smtClean="0">
                <a:solidFill>
                  <a:srgbClr val="C00000"/>
                </a:solidFill>
              </a:rPr>
              <a:t>Adelson</a:t>
            </a:r>
            <a:r>
              <a:rPr lang="en-US" sz="2000" b="1" dirty="0" smtClean="0">
                <a:solidFill>
                  <a:srgbClr val="C00000"/>
                </a:solidFill>
              </a:rPr>
              <a:t> </a:t>
            </a:r>
            <a:r>
              <a:rPr lang="en-US" sz="2000" dirty="0" smtClean="0"/>
              <a:t>and </a:t>
            </a:r>
            <a:r>
              <a:rPr lang="cs-CZ" sz="2000" dirty="0" smtClean="0"/>
              <a:t>his </a:t>
            </a:r>
            <a:r>
              <a:rPr lang="cs-CZ" sz="2000" dirty="0" err="1" smtClean="0"/>
              <a:t>colleagues</a:t>
            </a:r>
            <a:r>
              <a:rPr lang="cs-CZ" sz="2000" dirty="0" smtClean="0"/>
              <a:t>:</a:t>
            </a:r>
          </a:p>
          <a:p>
            <a:pPr marL="0" indent="0">
              <a:buNone/>
            </a:pPr>
            <a:endParaRPr lang="cs-CZ" sz="2000" dirty="0" smtClean="0"/>
          </a:p>
          <a:p>
            <a:pPr marL="0" indent="0">
              <a:buNone/>
            </a:pPr>
            <a:endParaRPr lang="cs-CZ" sz="2000" dirty="0" smtClean="0"/>
          </a:p>
        </p:txBody>
      </p:sp>
      <p:sp>
        <p:nvSpPr>
          <p:cNvPr id="5" name="TextovéPole 4"/>
          <p:cNvSpPr txBox="1"/>
          <p:nvPr/>
        </p:nvSpPr>
        <p:spPr>
          <a:xfrm>
            <a:off x="611560" y="2305903"/>
            <a:ext cx="3744416" cy="4247317"/>
          </a:xfrm>
          <a:prstGeom prst="rect">
            <a:avLst/>
          </a:prstGeom>
          <a:solidFill>
            <a:schemeClr val="accent6">
              <a:lumMod val="20000"/>
              <a:lumOff val="80000"/>
            </a:schemeClr>
          </a:solidFill>
        </p:spPr>
        <p:txBody>
          <a:bodyPr wrap="square" rtlCol="0">
            <a:spAutoFit/>
          </a:bodyPr>
          <a:lstStyle/>
          <a:p>
            <a:r>
              <a:rPr lang="cs-CZ" b="1" dirty="0" err="1" smtClean="0"/>
              <a:t>Children</a:t>
            </a:r>
            <a:endParaRPr lang="cs-CZ" b="1" dirty="0" smtClean="0"/>
          </a:p>
          <a:p>
            <a:endParaRPr lang="cs-CZ" dirty="0" smtClean="0"/>
          </a:p>
          <a:p>
            <a:r>
              <a:rPr lang="cs-CZ" dirty="0" err="1" smtClean="0"/>
              <a:t>may</a:t>
            </a:r>
            <a:r>
              <a:rPr lang="cs-CZ" dirty="0" smtClean="0"/>
              <a:t> </a:t>
            </a:r>
            <a:r>
              <a:rPr lang="cs-CZ" dirty="0" err="1" smtClean="0"/>
              <a:t>differentiate</a:t>
            </a:r>
            <a:r>
              <a:rPr lang="cs-CZ" dirty="0" smtClean="0"/>
              <a:t> </a:t>
            </a:r>
            <a:r>
              <a:rPr lang="cs-CZ" dirty="0" err="1" smtClean="0"/>
              <a:t>between</a:t>
            </a:r>
            <a:r>
              <a:rPr lang="cs-CZ" dirty="0" smtClean="0"/>
              <a:t> </a:t>
            </a:r>
            <a:r>
              <a:rPr lang="cs-CZ" dirty="0" err="1" smtClean="0"/>
              <a:t>local</a:t>
            </a:r>
            <a:r>
              <a:rPr lang="cs-CZ" dirty="0" smtClean="0"/>
              <a:t> </a:t>
            </a:r>
            <a:r>
              <a:rPr lang="cs-CZ" dirty="0" err="1" smtClean="0"/>
              <a:t>and</a:t>
            </a:r>
            <a:r>
              <a:rPr lang="cs-CZ" dirty="0" smtClean="0"/>
              <a:t> </a:t>
            </a:r>
            <a:r>
              <a:rPr lang="cs-CZ" dirty="0" err="1" smtClean="0"/>
              <a:t>national</a:t>
            </a:r>
            <a:r>
              <a:rPr lang="cs-CZ" dirty="0" smtClean="0"/>
              <a:t> </a:t>
            </a:r>
            <a:r>
              <a:rPr lang="cs-CZ" dirty="0" err="1" smtClean="0"/>
              <a:t>government</a:t>
            </a:r>
            <a:r>
              <a:rPr lang="cs-CZ" dirty="0" smtClean="0"/>
              <a:t> </a:t>
            </a:r>
            <a:r>
              <a:rPr lang="cs-CZ" dirty="0" err="1" smtClean="0"/>
              <a:t>and</a:t>
            </a:r>
            <a:r>
              <a:rPr lang="cs-CZ" dirty="0" smtClean="0"/>
              <a:t> </a:t>
            </a:r>
            <a:r>
              <a:rPr lang="cs-CZ" dirty="0" err="1" smtClean="0"/>
              <a:t>know</a:t>
            </a:r>
            <a:r>
              <a:rPr lang="cs-CZ" dirty="0" smtClean="0"/>
              <a:t> </a:t>
            </a:r>
            <a:r>
              <a:rPr lang="cs-CZ" dirty="0" err="1" smtClean="0"/>
              <a:t>something</a:t>
            </a:r>
            <a:r>
              <a:rPr lang="cs-CZ" dirty="0" smtClean="0"/>
              <a:t> </a:t>
            </a:r>
            <a:r>
              <a:rPr lang="cs-CZ" dirty="0" err="1" smtClean="0"/>
              <a:t>about</a:t>
            </a:r>
            <a:r>
              <a:rPr lang="cs-CZ" dirty="0" smtClean="0"/>
              <a:t> </a:t>
            </a:r>
            <a:r>
              <a:rPr lang="cs-CZ" dirty="0" err="1" smtClean="0"/>
              <a:t>political</a:t>
            </a:r>
            <a:r>
              <a:rPr lang="cs-CZ" dirty="0" smtClean="0"/>
              <a:t> </a:t>
            </a:r>
            <a:r>
              <a:rPr lang="cs-CZ" dirty="0" err="1" smtClean="0"/>
              <a:t>parties</a:t>
            </a:r>
            <a:r>
              <a:rPr lang="cs-CZ" dirty="0" smtClean="0"/>
              <a:t> </a:t>
            </a:r>
            <a:r>
              <a:rPr lang="cs-CZ" dirty="0" err="1" smtClean="0"/>
              <a:t>but</a:t>
            </a:r>
            <a:r>
              <a:rPr lang="cs-CZ" dirty="0" smtClean="0"/>
              <a:t> </a:t>
            </a:r>
            <a:r>
              <a:rPr lang="cs-CZ" dirty="0" err="1" smtClean="0"/>
              <a:t>they</a:t>
            </a:r>
            <a:r>
              <a:rPr lang="cs-CZ" dirty="0" smtClean="0"/>
              <a:t> do not </a:t>
            </a:r>
            <a:r>
              <a:rPr lang="cs-CZ" dirty="0" err="1" smtClean="0"/>
              <a:t>understand</a:t>
            </a:r>
            <a:r>
              <a:rPr lang="cs-CZ" dirty="0" smtClean="0"/>
              <a:t> </a:t>
            </a:r>
            <a:r>
              <a:rPr lang="cs-CZ" dirty="0" err="1" smtClean="0"/>
              <a:t>why</a:t>
            </a:r>
            <a:r>
              <a:rPr lang="cs-CZ" dirty="0" smtClean="0"/>
              <a:t> </a:t>
            </a:r>
            <a:r>
              <a:rPr lang="cs-CZ" dirty="0" err="1" smtClean="0"/>
              <a:t>political</a:t>
            </a:r>
            <a:r>
              <a:rPr lang="cs-CZ" dirty="0" smtClean="0"/>
              <a:t> </a:t>
            </a:r>
            <a:r>
              <a:rPr lang="cs-CZ" dirty="0" err="1" smtClean="0"/>
              <a:t>parties</a:t>
            </a:r>
            <a:r>
              <a:rPr lang="cs-CZ" dirty="0" smtClean="0"/>
              <a:t> </a:t>
            </a:r>
            <a:r>
              <a:rPr lang="cs-CZ" dirty="0" err="1" smtClean="0"/>
              <a:t>compete</a:t>
            </a:r>
            <a:r>
              <a:rPr lang="cs-CZ" dirty="0" smtClean="0"/>
              <a:t> </a:t>
            </a:r>
            <a:r>
              <a:rPr lang="cs-CZ" dirty="0" err="1" smtClean="0"/>
              <a:t>with</a:t>
            </a:r>
            <a:r>
              <a:rPr lang="cs-CZ" dirty="0" smtClean="0"/>
              <a:t> </a:t>
            </a:r>
            <a:r>
              <a:rPr lang="cs-CZ" dirty="0" err="1" smtClean="0"/>
              <a:t>each</a:t>
            </a:r>
            <a:r>
              <a:rPr lang="cs-CZ" dirty="0" smtClean="0"/>
              <a:t> </a:t>
            </a:r>
            <a:r>
              <a:rPr lang="cs-CZ" dirty="0" err="1" smtClean="0"/>
              <a:t>other</a:t>
            </a:r>
            <a:r>
              <a:rPr lang="cs-CZ" dirty="0" smtClean="0"/>
              <a:t> </a:t>
            </a:r>
            <a:r>
              <a:rPr lang="cs-CZ" dirty="0" err="1" smtClean="0"/>
              <a:t>and</a:t>
            </a:r>
            <a:r>
              <a:rPr lang="cs-CZ" dirty="0" smtClean="0"/>
              <a:t> </a:t>
            </a:r>
            <a:r>
              <a:rPr lang="cs-CZ" dirty="0" err="1" smtClean="0"/>
              <a:t>what</a:t>
            </a:r>
            <a:r>
              <a:rPr lang="cs-CZ" dirty="0" smtClean="0"/>
              <a:t> </a:t>
            </a:r>
            <a:r>
              <a:rPr lang="cs-CZ" dirty="0" err="1" smtClean="0"/>
              <a:t>is</a:t>
            </a:r>
            <a:r>
              <a:rPr lang="cs-CZ" dirty="0" smtClean="0"/>
              <a:t> </a:t>
            </a:r>
            <a:r>
              <a:rPr lang="cs-CZ" dirty="0" err="1" smtClean="0"/>
              <a:t>the</a:t>
            </a:r>
            <a:r>
              <a:rPr lang="cs-CZ" dirty="0" smtClean="0"/>
              <a:t> </a:t>
            </a:r>
            <a:r>
              <a:rPr lang="cs-CZ" dirty="0" err="1" smtClean="0"/>
              <a:t>difference</a:t>
            </a:r>
            <a:r>
              <a:rPr lang="cs-CZ" dirty="0" smtClean="0"/>
              <a:t> </a:t>
            </a:r>
            <a:r>
              <a:rPr lang="cs-CZ" dirty="0" err="1" smtClean="0"/>
              <a:t>between</a:t>
            </a:r>
            <a:r>
              <a:rPr lang="cs-CZ" dirty="0" smtClean="0"/>
              <a:t> </a:t>
            </a:r>
            <a:r>
              <a:rPr lang="cs-CZ" dirty="0" err="1" smtClean="0"/>
              <a:t>democracy</a:t>
            </a:r>
            <a:r>
              <a:rPr lang="cs-CZ" dirty="0" smtClean="0"/>
              <a:t> </a:t>
            </a:r>
            <a:r>
              <a:rPr lang="cs-CZ" dirty="0" err="1" smtClean="0"/>
              <a:t>and</a:t>
            </a:r>
            <a:r>
              <a:rPr lang="cs-CZ" dirty="0" smtClean="0"/>
              <a:t> </a:t>
            </a:r>
            <a:r>
              <a:rPr lang="cs-CZ" dirty="0" err="1" smtClean="0"/>
              <a:t>dictatorship</a:t>
            </a:r>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a:p>
        </p:txBody>
      </p:sp>
      <p:sp>
        <p:nvSpPr>
          <p:cNvPr id="6" name="TextovéPole 5"/>
          <p:cNvSpPr txBox="1"/>
          <p:nvPr/>
        </p:nvSpPr>
        <p:spPr>
          <a:xfrm>
            <a:off x="4499992" y="2276872"/>
            <a:ext cx="3744416" cy="4247317"/>
          </a:xfrm>
          <a:prstGeom prst="rect">
            <a:avLst/>
          </a:prstGeom>
          <a:solidFill>
            <a:schemeClr val="accent6">
              <a:lumMod val="60000"/>
              <a:lumOff val="40000"/>
            </a:schemeClr>
          </a:solidFill>
        </p:spPr>
        <p:txBody>
          <a:bodyPr wrap="square" rtlCol="0">
            <a:spAutoFit/>
          </a:bodyPr>
          <a:lstStyle/>
          <a:p>
            <a:r>
              <a:rPr lang="cs-CZ" b="1" dirty="0" err="1" smtClean="0"/>
              <a:t>Adolescents</a:t>
            </a:r>
            <a:endParaRPr lang="cs-CZ" b="1" dirty="0" smtClean="0"/>
          </a:p>
          <a:p>
            <a:endParaRPr lang="cs-CZ" dirty="0" smtClean="0"/>
          </a:p>
          <a:p>
            <a:r>
              <a:rPr lang="cs-CZ" dirty="0" err="1" smtClean="0"/>
              <a:t>differentiate</a:t>
            </a:r>
            <a:r>
              <a:rPr lang="cs-CZ" dirty="0" smtClean="0"/>
              <a:t> </a:t>
            </a:r>
            <a:r>
              <a:rPr lang="cs-CZ" dirty="0" err="1" smtClean="0"/>
              <a:t>between</a:t>
            </a:r>
            <a:r>
              <a:rPr lang="cs-CZ" dirty="0" smtClean="0"/>
              <a:t> </a:t>
            </a:r>
            <a:r>
              <a:rPr lang="cs-CZ" dirty="0" err="1" smtClean="0"/>
              <a:t>abstract</a:t>
            </a:r>
            <a:r>
              <a:rPr lang="cs-CZ" dirty="0" smtClean="0"/>
              <a:t> public </a:t>
            </a:r>
            <a:r>
              <a:rPr lang="cs-CZ" dirty="0" err="1" smtClean="0"/>
              <a:t>offices</a:t>
            </a:r>
            <a:r>
              <a:rPr lang="cs-CZ" dirty="0" smtClean="0"/>
              <a:t> (</a:t>
            </a:r>
            <a:r>
              <a:rPr lang="cs-CZ" dirty="0" err="1" smtClean="0"/>
              <a:t>e.g</a:t>
            </a:r>
            <a:r>
              <a:rPr lang="cs-CZ" dirty="0" smtClean="0"/>
              <a:t>., president) </a:t>
            </a:r>
            <a:r>
              <a:rPr lang="cs-CZ" dirty="0" err="1" smtClean="0"/>
              <a:t>and</a:t>
            </a:r>
            <a:r>
              <a:rPr lang="cs-CZ" dirty="0" smtClean="0"/>
              <a:t> </a:t>
            </a:r>
            <a:r>
              <a:rPr lang="cs-CZ" dirty="0" err="1" smtClean="0"/>
              <a:t>concrete</a:t>
            </a:r>
            <a:r>
              <a:rPr lang="cs-CZ" dirty="0" smtClean="0"/>
              <a:t> </a:t>
            </a:r>
            <a:r>
              <a:rPr lang="cs-CZ" dirty="0" err="1" smtClean="0"/>
              <a:t>persons</a:t>
            </a:r>
            <a:r>
              <a:rPr lang="cs-CZ" dirty="0" smtClean="0"/>
              <a:t> holding these </a:t>
            </a:r>
            <a:r>
              <a:rPr lang="cs-CZ" dirty="0" err="1" smtClean="0"/>
              <a:t>offices</a:t>
            </a:r>
            <a:endParaRPr lang="cs-CZ" dirty="0" smtClean="0"/>
          </a:p>
          <a:p>
            <a:endParaRPr lang="cs-CZ" dirty="0" smtClean="0"/>
          </a:p>
          <a:p>
            <a:r>
              <a:rPr lang="cs-CZ" dirty="0" err="1" smtClean="0"/>
              <a:t>consider</a:t>
            </a:r>
            <a:r>
              <a:rPr lang="cs-CZ" dirty="0" smtClean="0"/>
              <a:t> </a:t>
            </a:r>
            <a:r>
              <a:rPr lang="cs-CZ" dirty="0" err="1" smtClean="0"/>
              <a:t>long</a:t>
            </a:r>
            <a:r>
              <a:rPr lang="cs-CZ" dirty="0" smtClean="0"/>
              <a:t>-term </a:t>
            </a:r>
            <a:r>
              <a:rPr lang="cs-CZ" dirty="0" err="1" smtClean="0"/>
              <a:t>consequences</a:t>
            </a:r>
            <a:r>
              <a:rPr lang="cs-CZ" dirty="0" smtClean="0"/>
              <a:t> </a:t>
            </a:r>
            <a:r>
              <a:rPr lang="cs-CZ" dirty="0" err="1" smtClean="0"/>
              <a:t>of</a:t>
            </a:r>
            <a:r>
              <a:rPr lang="cs-CZ" dirty="0" smtClean="0"/>
              <a:t> </a:t>
            </a:r>
            <a:r>
              <a:rPr lang="cs-CZ" dirty="0" err="1" smtClean="0"/>
              <a:t>law</a:t>
            </a:r>
            <a:r>
              <a:rPr lang="cs-CZ" dirty="0" smtClean="0"/>
              <a:t> </a:t>
            </a:r>
            <a:r>
              <a:rPr lang="cs-CZ" dirty="0" err="1" smtClean="0"/>
              <a:t>and</a:t>
            </a:r>
            <a:r>
              <a:rPr lang="cs-CZ" dirty="0" smtClean="0"/>
              <a:t> </a:t>
            </a:r>
            <a:r>
              <a:rPr lang="cs-CZ" dirty="0" err="1" smtClean="0"/>
              <a:t>other</a:t>
            </a:r>
            <a:r>
              <a:rPr lang="cs-CZ" dirty="0" smtClean="0"/>
              <a:t> </a:t>
            </a:r>
            <a:r>
              <a:rPr lang="cs-CZ" dirty="0" err="1" smtClean="0"/>
              <a:t>social</a:t>
            </a:r>
            <a:r>
              <a:rPr lang="cs-CZ" dirty="0" smtClean="0"/>
              <a:t> </a:t>
            </a:r>
            <a:r>
              <a:rPr lang="cs-CZ" dirty="0" err="1" smtClean="0"/>
              <a:t>norms</a:t>
            </a:r>
            <a:r>
              <a:rPr lang="cs-CZ" dirty="0" smtClean="0"/>
              <a:t>, </a:t>
            </a:r>
            <a:r>
              <a:rPr lang="cs-CZ" dirty="0" err="1" smtClean="0"/>
              <a:t>their</a:t>
            </a:r>
            <a:r>
              <a:rPr lang="cs-CZ" dirty="0" smtClean="0"/>
              <a:t> </a:t>
            </a:r>
            <a:r>
              <a:rPr lang="cs-CZ" dirty="0" err="1" smtClean="0"/>
              <a:t>consistency</a:t>
            </a:r>
            <a:r>
              <a:rPr lang="cs-CZ" dirty="0" smtClean="0"/>
              <a:t> </a:t>
            </a:r>
            <a:r>
              <a:rPr lang="cs-CZ" dirty="0" err="1" smtClean="0"/>
              <a:t>with</a:t>
            </a:r>
            <a:r>
              <a:rPr lang="cs-CZ" dirty="0" smtClean="0"/>
              <a:t> </a:t>
            </a:r>
            <a:r>
              <a:rPr lang="cs-CZ" dirty="0" err="1" smtClean="0"/>
              <a:t>general</a:t>
            </a:r>
            <a:r>
              <a:rPr lang="cs-CZ" dirty="0" smtClean="0"/>
              <a:t> </a:t>
            </a:r>
            <a:r>
              <a:rPr lang="cs-CZ" dirty="0" err="1" smtClean="0"/>
              <a:t>moral</a:t>
            </a:r>
            <a:r>
              <a:rPr lang="cs-CZ" dirty="0" smtClean="0"/>
              <a:t> </a:t>
            </a:r>
            <a:r>
              <a:rPr lang="cs-CZ" dirty="0" err="1" smtClean="0"/>
              <a:t>principles</a:t>
            </a:r>
            <a:r>
              <a:rPr lang="cs-CZ" dirty="0" smtClean="0"/>
              <a:t>, </a:t>
            </a:r>
            <a:r>
              <a:rPr lang="cs-CZ" dirty="0" err="1" smtClean="0"/>
              <a:t>and</a:t>
            </a:r>
            <a:r>
              <a:rPr lang="cs-CZ" dirty="0" smtClean="0"/>
              <a:t> </a:t>
            </a:r>
            <a:r>
              <a:rPr lang="cs-CZ" dirty="0" err="1" smtClean="0"/>
              <a:t>their</a:t>
            </a:r>
            <a:r>
              <a:rPr lang="cs-CZ" dirty="0" smtClean="0"/>
              <a:t> </a:t>
            </a:r>
            <a:r>
              <a:rPr lang="cs-CZ" dirty="0" err="1" smtClean="0"/>
              <a:t>consequeces</a:t>
            </a:r>
            <a:r>
              <a:rPr lang="cs-CZ" dirty="0" smtClean="0"/>
              <a:t> </a:t>
            </a:r>
            <a:r>
              <a:rPr lang="cs-CZ" dirty="0" err="1" smtClean="0"/>
              <a:t>for</a:t>
            </a:r>
            <a:r>
              <a:rPr lang="cs-CZ" dirty="0" smtClean="0"/>
              <a:t> </a:t>
            </a:r>
            <a:r>
              <a:rPr lang="cs-CZ" dirty="0" err="1" smtClean="0"/>
              <a:t>various</a:t>
            </a:r>
            <a:r>
              <a:rPr lang="cs-CZ" dirty="0" smtClean="0"/>
              <a:t> </a:t>
            </a:r>
            <a:r>
              <a:rPr lang="cs-CZ" dirty="0" err="1" smtClean="0"/>
              <a:t>social</a:t>
            </a:r>
            <a:r>
              <a:rPr lang="cs-CZ" dirty="0" smtClean="0"/>
              <a:t> </a:t>
            </a:r>
            <a:r>
              <a:rPr lang="cs-CZ" dirty="0" err="1" smtClean="0"/>
              <a:t>groups</a:t>
            </a:r>
            <a:endParaRPr lang="cs-CZ" dirty="0" smtClean="0"/>
          </a:p>
          <a:p>
            <a:endParaRPr lang="cs-CZ" dirty="0" smtClean="0"/>
          </a:p>
          <a:p>
            <a:r>
              <a:rPr lang="cs-CZ" dirty="0" err="1" smtClean="0"/>
              <a:t>understand</a:t>
            </a:r>
            <a:r>
              <a:rPr lang="cs-CZ" dirty="0" smtClean="0"/>
              <a:t> </a:t>
            </a:r>
            <a:r>
              <a:rPr lang="cs-CZ" dirty="0" err="1" smtClean="0"/>
              <a:t>that</a:t>
            </a:r>
            <a:r>
              <a:rPr lang="cs-CZ" dirty="0" smtClean="0"/>
              <a:t> </a:t>
            </a:r>
            <a:r>
              <a:rPr lang="cs-CZ" dirty="0" err="1" smtClean="0"/>
              <a:t>political</a:t>
            </a:r>
            <a:r>
              <a:rPr lang="cs-CZ" dirty="0" smtClean="0"/>
              <a:t> </a:t>
            </a:r>
            <a:r>
              <a:rPr lang="cs-CZ" dirty="0" err="1" smtClean="0"/>
              <a:t>parties</a:t>
            </a:r>
            <a:r>
              <a:rPr lang="cs-CZ" dirty="0" smtClean="0"/>
              <a:t> </a:t>
            </a:r>
            <a:r>
              <a:rPr lang="cs-CZ" dirty="0" err="1" smtClean="0"/>
              <a:t>represent</a:t>
            </a:r>
            <a:r>
              <a:rPr lang="cs-CZ" dirty="0" smtClean="0"/>
              <a:t> </a:t>
            </a:r>
            <a:r>
              <a:rPr lang="cs-CZ" dirty="0" err="1" smtClean="0"/>
              <a:t>interests</a:t>
            </a:r>
            <a:r>
              <a:rPr lang="cs-CZ" dirty="0" smtClean="0"/>
              <a:t> </a:t>
            </a:r>
            <a:r>
              <a:rPr lang="cs-CZ" dirty="0" err="1" smtClean="0"/>
              <a:t>of</a:t>
            </a:r>
            <a:r>
              <a:rPr lang="cs-CZ" dirty="0" smtClean="0"/>
              <a:t> </a:t>
            </a:r>
            <a:r>
              <a:rPr lang="cs-CZ" dirty="0" err="1" smtClean="0"/>
              <a:t>different</a:t>
            </a:r>
            <a:r>
              <a:rPr lang="cs-CZ" dirty="0" smtClean="0"/>
              <a:t> </a:t>
            </a:r>
            <a:r>
              <a:rPr lang="cs-CZ" dirty="0" err="1" smtClean="0"/>
              <a:t>social</a:t>
            </a:r>
            <a:r>
              <a:rPr lang="cs-CZ" dirty="0" smtClean="0"/>
              <a:t> </a:t>
            </a:r>
            <a:r>
              <a:rPr lang="cs-CZ" dirty="0" err="1" smtClean="0"/>
              <a:t>groups</a:t>
            </a: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And </a:t>
            </a:r>
            <a:r>
              <a:rPr lang="cs-CZ" dirty="0" err="1" smtClean="0"/>
              <a:t>what</a:t>
            </a:r>
            <a:r>
              <a:rPr lang="cs-CZ" dirty="0" smtClean="0"/>
              <a:t> </a:t>
            </a:r>
            <a:r>
              <a:rPr lang="cs-CZ" dirty="0" err="1" smtClean="0"/>
              <a:t>about</a:t>
            </a:r>
            <a:r>
              <a:rPr lang="cs-CZ" dirty="0" smtClean="0"/>
              <a:t> </a:t>
            </a:r>
            <a:r>
              <a:rPr lang="cs-CZ" dirty="0" err="1" smtClean="0"/>
              <a:t>children</a:t>
            </a:r>
            <a:r>
              <a:rPr lang="cs-CZ" dirty="0" smtClean="0"/>
              <a:t>?</a:t>
            </a:r>
            <a:endParaRPr lang="cs-CZ" dirty="0"/>
          </a:p>
        </p:txBody>
      </p:sp>
      <p:sp>
        <p:nvSpPr>
          <p:cNvPr id="3" name="Zástupný symbol pro obsah 2"/>
          <p:cNvSpPr>
            <a:spLocks noGrp="1"/>
          </p:cNvSpPr>
          <p:nvPr>
            <p:ph idx="1"/>
          </p:nvPr>
        </p:nvSpPr>
        <p:spPr>
          <a:xfrm>
            <a:off x="457200" y="1600200"/>
            <a:ext cx="8229600" cy="5043510"/>
          </a:xfrm>
        </p:spPr>
        <p:txBody>
          <a:bodyPr>
            <a:normAutofit lnSpcReduction="10000"/>
          </a:bodyPr>
          <a:lstStyle/>
          <a:p>
            <a:pPr marL="0" indent="0">
              <a:buNone/>
            </a:pPr>
            <a:r>
              <a:rPr lang="cs-CZ" sz="2800" dirty="0" smtClean="0"/>
              <a:t>More </a:t>
            </a:r>
            <a:r>
              <a:rPr lang="cs-CZ" sz="2800" dirty="0" err="1" smtClean="0"/>
              <a:t>general</a:t>
            </a:r>
            <a:r>
              <a:rPr lang="cs-CZ" sz="2800" dirty="0" smtClean="0"/>
              <a:t> </a:t>
            </a:r>
            <a:r>
              <a:rPr lang="cs-CZ" sz="2800" dirty="0" err="1" smtClean="0"/>
              <a:t>theories</a:t>
            </a:r>
            <a:r>
              <a:rPr lang="cs-CZ" sz="2800" dirty="0" smtClean="0"/>
              <a:t> </a:t>
            </a:r>
            <a:r>
              <a:rPr lang="cs-CZ" sz="2800" dirty="0" err="1" smtClean="0"/>
              <a:t>of</a:t>
            </a:r>
            <a:r>
              <a:rPr lang="cs-CZ" sz="2800" dirty="0" smtClean="0"/>
              <a:t> </a:t>
            </a:r>
            <a:r>
              <a:rPr lang="cs-CZ" sz="2800" dirty="0" err="1" smtClean="0"/>
              <a:t>cognitive</a:t>
            </a:r>
            <a:r>
              <a:rPr lang="cs-CZ" sz="2800" dirty="0" smtClean="0"/>
              <a:t> </a:t>
            </a:r>
            <a:r>
              <a:rPr lang="cs-CZ" sz="2800" dirty="0" err="1" smtClean="0"/>
              <a:t>development</a:t>
            </a:r>
            <a:r>
              <a:rPr lang="cs-CZ" sz="2800" dirty="0" smtClean="0"/>
              <a:t>:</a:t>
            </a:r>
          </a:p>
          <a:p>
            <a:pPr marL="0" indent="0">
              <a:buNone/>
            </a:pPr>
            <a:endParaRPr lang="cs-CZ" sz="2800" dirty="0" smtClean="0"/>
          </a:p>
          <a:p>
            <a:pPr marL="0" indent="0">
              <a:buNone/>
            </a:pPr>
            <a:r>
              <a:rPr lang="cs-CZ" sz="2800" b="1" dirty="0" smtClean="0"/>
              <a:t>Jean </a:t>
            </a:r>
            <a:r>
              <a:rPr lang="cs-CZ" sz="2800" b="1" dirty="0" err="1" smtClean="0"/>
              <a:t>Piaget</a:t>
            </a:r>
            <a:endParaRPr lang="cs-CZ" sz="2800" b="1" dirty="0" smtClean="0"/>
          </a:p>
          <a:p>
            <a:pPr marL="714375" indent="0">
              <a:buNone/>
            </a:pPr>
            <a:r>
              <a:rPr lang="cs-CZ" sz="2800" dirty="0" err="1" smtClean="0"/>
              <a:t>we</a:t>
            </a:r>
            <a:r>
              <a:rPr lang="cs-CZ" sz="2800" dirty="0" smtClean="0"/>
              <a:t> </a:t>
            </a:r>
            <a:r>
              <a:rPr lang="cs-CZ" sz="2800" dirty="0" err="1" smtClean="0"/>
              <a:t>become</a:t>
            </a:r>
            <a:r>
              <a:rPr lang="cs-CZ" sz="2800" dirty="0" smtClean="0"/>
              <a:t> </a:t>
            </a:r>
            <a:r>
              <a:rPr lang="cs-CZ" sz="2800" dirty="0" err="1" smtClean="0"/>
              <a:t>able</a:t>
            </a:r>
            <a:r>
              <a:rPr lang="cs-CZ" sz="2800" dirty="0" smtClean="0"/>
              <a:t> to use </a:t>
            </a:r>
            <a:r>
              <a:rPr lang="cs-CZ" sz="2800" dirty="0" err="1" smtClean="0"/>
              <a:t>abstract</a:t>
            </a:r>
            <a:r>
              <a:rPr lang="cs-CZ" sz="2800" dirty="0" smtClean="0"/>
              <a:t> </a:t>
            </a:r>
            <a:r>
              <a:rPr lang="cs-CZ" sz="2800" dirty="0" err="1" smtClean="0"/>
              <a:t>reasoning</a:t>
            </a:r>
            <a:r>
              <a:rPr lang="cs-CZ" sz="2800" dirty="0" smtClean="0"/>
              <a:t> </a:t>
            </a:r>
            <a:r>
              <a:rPr lang="cs-CZ" sz="2800" dirty="0" err="1" smtClean="0"/>
              <a:t>from</a:t>
            </a:r>
            <a:r>
              <a:rPr lang="cs-CZ" sz="2800" dirty="0" smtClean="0"/>
              <a:t> </a:t>
            </a:r>
            <a:r>
              <a:rPr lang="cs-CZ" sz="2800" dirty="0" err="1" smtClean="0"/>
              <a:t>age</a:t>
            </a:r>
            <a:r>
              <a:rPr lang="cs-CZ" sz="2800" dirty="0" smtClean="0"/>
              <a:t> </a:t>
            </a:r>
            <a:r>
              <a:rPr lang="cs-CZ" sz="2800" dirty="0" smtClean="0">
                <a:solidFill>
                  <a:srgbClr val="C00000"/>
                </a:solidFill>
              </a:rPr>
              <a:t>11-12</a:t>
            </a:r>
          </a:p>
          <a:p>
            <a:pPr marL="0" indent="0">
              <a:buNone/>
            </a:pPr>
            <a:r>
              <a:rPr lang="cs-CZ" sz="2800" b="1" dirty="0" smtClean="0"/>
              <a:t>Robert </a:t>
            </a:r>
            <a:r>
              <a:rPr lang="cs-CZ" sz="2800" b="1" dirty="0" err="1" smtClean="0"/>
              <a:t>Selman</a:t>
            </a:r>
            <a:endParaRPr lang="cs-CZ" sz="2800" b="1" dirty="0" smtClean="0"/>
          </a:p>
          <a:p>
            <a:pPr marL="714375" indent="0">
              <a:buNone/>
            </a:pPr>
            <a:r>
              <a:rPr lang="cs-CZ" sz="2800" dirty="0" err="1" smtClean="0"/>
              <a:t>from</a:t>
            </a:r>
            <a:r>
              <a:rPr lang="cs-CZ" sz="2800" dirty="0" smtClean="0"/>
              <a:t> </a:t>
            </a:r>
            <a:r>
              <a:rPr lang="cs-CZ" sz="2800" dirty="0" err="1" smtClean="0"/>
              <a:t>age</a:t>
            </a:r>
            <a:r>
              <a:rPr lang="cs-CZ" sz="2800" dirty="0" smtClean="0"/>
              <a:t> </a:t>
            </a:r>
            <a:r>
              <a:rPr lang="cs-CZ" sz="2800" dirty="0" smtClean="0">
                <a:solidFill>
                  <a:srgbClr val="C00000"/>
                </a:solidFill>
              </a:rPr>
              <a:t>12-14</a:t>
            </a:r>
            <a:r>
              <a:rPr lang="cs-CZ" sz="2800" dirty="0" smtClean="0"/>
              <a:t> </a:t>
            </a:r>
            <a:r>
              <a:rPr lang="cs-CZ" sz="2800" dirty="0" err="1" smtClean="0"/>
              <a:t>we</a:t>
            </a:r>
            <a:r>
              <a:rPr lang="cs-CZ" sz="2800" dirty="0" smtClean="0"/>
              <a:t> </a:t>
            </a:r>
            <a:r>
              <a:rPr lang="cs-CZ" sz="2800" dirty="0" err="1" smtClean="0"/>
              <a:t>become</a:t>
            </a:r>
            <a:r>
              <a:rPr lang="cs-CZ" sz="2800" dirty="0" smtClean="0"/>
              <a:t> </a:t>
            </a:r>
            <a:r>
              <a:rPr lang="cs-CZ" sz="2800" dirty="0" err="1" smtClean="0"/>
              <a:t>able</a:t>
            </a:r>
            <a:r>
              <a:rPr lang="cs-CZ" sz="2800" dirty="0" smtClean="0"/>
              <a:t> to </a:t>
            </a:r>
            <a:r>
              <a:rPr lang="cs-CZ" sz="2800" dirty="0" err="1" smtClean="0"/>
              <a:t>take</a:t>
            </a:r>
            <a:r>
              <a:rPr lang="cs-CZ" sz="2800" dirty="0" smtClean="0"/>
              <a:t> a </a:t>
            </a:r>
            <a:r>
              <a:rPr lang="cs-CZ" sz="2800" dirty="0" err="1" smtClean="0"/>
              <a:t>perspective</a:t>
            </a:r>
            <a:r>
              <a:rPr lang="cs-CZ" sz="2800" dirty="0" smtClean="0"/>
              <a:t> </a:t>
            </a:r>
            <a:r>
              <a:rPr lang="cs-CZ" sz="2800" dirty="0" err="1" smtClean="0"/>
              <a:t>of</a:t>
            </a:r>
            <a:r>
              <a:rPr lang="cs-CZ" sz="2800" dirty="0" smtClean="0"/>
              <a:t> a „</a:t>
            </a:r>
            <a:r>
              <a:rPr lang="cs-CZ" sz="2800" dirty="0" err="1" smtClean="0"/>
              <a:t>third</a:t>
            </a:r>
            <a:r>
              <a:rPr lang="cs-CZ" sz="2800" dirty="0" smtClean="0"/>
              <a:t>“ person</a:t>
            </a:r>
          </a:p>
          <a:p>
            <a:pPr marL="714375" indent="0">
              <a:buNone/>
            </a:pPr>
            <a:r>
              <a:rPr lang="cs-CZ" sz="2800" dirty="0" err="1" smtClean="0"/>
              <a:t>from</a:t>
            </a:r>
            <a:r>
              <a:rPr lang="cs-CZ" sz="2800" dirty="0" smtClean="0"/>
              <a:t> </a:t>
            </a:r>
            <a:r>
              <a:rPr lang="cs-CZ" sz="2800" dirty="0" err="1" smtClean="0"/>
              <a:t>age</a:t>
            </a:r>
            <a:r>
              <a:rPr lang="cs-CZ" sz="2800" dirty="0" smtClean="0"/>
              <a:t> </a:t>
            </a:r>
            <a:r>
              <a:rPr lang="cs-CZ" sz="2800" dirty="0" smtClean="0">
                <a:solidFill>
                  <a:srgbClr val="C00000"/>
                </a:solidFill>
              </a:rPr>
              <a:t>15</a:t>
            </a:r>
            <a:r>
              <a:rPr lang="cs-CZ" sz="2800" dirty="0" smtClean="0"/>
              <a:t> </a:t>
            </a:r>
            <a:r>
              <a:rPr lang="cs-CZ" sz="2800" dirty="0" err="1" smtClean="0"/>
              <a:t>we</a:t>
            </a:r>
            <a:r>
              <a:rPr lang="cs-CZ" sz="2800" dirty="0" smtClean="0"/>
              <a:t> </a:t>
            </a:r>
            <a:r>
              <a:rPr lang="cs-CZ" sz="2800" dirty="0" err="1" smtClean="0"/>
              <a:t>become</a:t>
            </a:r>
            <a:r>
              <a:rPr lang="cs-CZ" sz="2800" dirty="0" smtClean="0"/>
              <a:t> </a:t>
            </a:r>
            <a:r>
              <a:rPr lang="cs-CZ" sz="2800" dirty="0" err="1" smtClean="0"/>
              <a:t>able</a:t>
            </a:r>
            <a:r>
              <a:rPr lang="cs-CZ" sz="2800" dirty="0" smtClean="0"/>
              <a:t> to </a:t>
            </a:r>
            <a:r>
              <a:rPr lang="cs-CZ" sz="2800" dirty="0" err="1" smtClean="0"/>
              <a:t>take</a:t>
            </a:r>
            <a:r>
              <a:rPr lang="cs-CZ" sz="2800" dirty="0" smtClean="0"/>
              <a:t> </a:t>
            </a:r>
            <a:r>
              <a:rPr lang="cs-CZ" sz="2800" dirty="0" err="1" smtClean="0"/>
              <a:t>perspectives</a:t>
            </a:r>
            <a:r>
              <a:rPr lang="cs-CZ" sz="2800" dirty="0" smtClean="0"/>
              <a:t> </a:t>
            </a:r>
            <a:r>
              <a:rPr lang="cs-CZ" sz="2800" dirty="0" err="1" smtClean="0"/>
              <a:t>of</a:t>
            </a:r>
            <a:r>
              <a:rPr lang="cs-CZ" sz="2800" dirty="0" smtClean="0"/>
              <a:t> „</a:t>
            </a:r>
            <a:r>
              <a:rPr lang="cs-CZ" sz="2800" dirty="0" err="1" smtClean="0"/>
              <a:t>third</a:t>
            </a:r>
            <a:r>
              <a:rPr lang="cs-CZ" sz="2800" dirty="0" smtClean="0"/>
              <a:t>“ non-</a:t>
            </a:r>
            <a:r>
              <a:rPr lang="cs-CZ" sz="2800" dirty="0" err="1" smtClean="0"/>
              <a:t>aligned</a:t>
            </a:r>
            <a:r>
              <a:rPr lang="cs-CZ" sz="2800" dirty="0" smtClean="0"/>
              <a:t> </a:t>
            </a:r>
            <a:r>
              <a:rPr lang="cs-CZ" sz="2800" dirty="0" err="1" smtClean="0"/>
              <a:t>persons</a:t>
            </a:r>
            <a:r>
              <a:rPr lang="cs-CZ" sz="2800" dirty="0" smtClean="0"/>
              <a:t> </a:t>
            </a:r>
            <a:r>
              <a:rPr lang="cs-CZ" sz="2800" dirty="0" err="1" smtClean="0"/>
              <a:t>who</a:t>
            </a:r>
            <a:r>
              <a:rPr lang="cs-CZ" sz="2800" dirty="0" smtClean="0"/>
              <a:t> </a:t>
            </a:r>
            <a:r>
              <a:rPr lang="cs-CZ" sz="2800" dirty="0" err="1" smtClean="0"/>
              <a:t>come</a:t>
            </a:r>
            <a:r>
              <a:rPr lang="cs-CZ" sz="2800" dirty="0" smtClean="0"/>
              <a:t> </a:t>
            </a:r>
            <a:r>
              <a:rPr lang="cs-CZ" sz="2800" dirty="0" err="1" smtClean="0"/>
              <a:t>from</a:t>
            </a:r>
            <a:r>
              <a:rPr lang="cs-CZ" sz="2800" dirty="0" smtClean="0"/>
              <a:t> </a:t>
            </a:r>
            <a:r>
              <a:rPr lang="cs-CZ" sz="2800" dirty="0" err="1" smtClean="0"/>
              <a:t>different</a:t>
            </a:r>
            <a:r>
              <a:rPr lang="cs-CZ" sz="2800" dirty="0" smtClean="0"/>
              <a:t> </a:t>
            </a:r>
            <a:r>
              <a:rPr lang="cs-CZ" sz="2800" dirty="0" err="1" smtClean="0"/>
              <a:t>sociocultural</a:t>
            </a:r>
            <a:r>
              <a:rPr lang="cs-CZ" sz="2800" dirty="0" smtClean="0"/>
              <a:t> </a:t>
            </a:r>
            <a:r>
              <a:rPr lang="cs-CZ" sz="2800" dirty="0" err="1" smtClean="0"/>
              <a:t>backgrounds</a:t>
            </a:r>
            <a:endParaRPr lang="cs-CZ"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
        <p:nvSpPr>
          <p:cNvPr id="3" name="Zástupný symbol pro obsah 2"/>
          <p:cNvSpPr>
            <a:spLocks noGrp="1"/>
          </p:cNvSpPr>
          <p:nvPr>
            <p:ph idx="1"/>
          </p:nvPr>
        </p:nvSpPr>
        <p:spPr/>
        <p:txBody>
          <a:bodyPr/>
          <a:lstStyle/>
          <a:p>
            <a:endParaRPr lang="cs-CZ"/>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
        <p:nvSpPr>
          <p:cNvPr id="4" name="Elipsa 3"/>
          <p:cNvSpPr/>
          <p:nvPr/>
        </p:nvSpPr>
        <p:spPr>
          <a:xfrm>
            <a:off x="971600" y="1988840"/>
            <a:ext cx="5976664" cy="35283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6588224" y="4653136"/>
            <a:ext cx="2088232" cy="954107"/>
          </a:xfrm>
          <a:prstGeom prst="rect">
            <a:avLst/>
          </a:prstGeom>
          <a:noFill/>
          <a:ln>
            <a:noFill/>
          </a:ln>
        </p:spPr>
        <p:txBody>
          <a:bodyPr wrap="square" rtlCol="0">
            <a:spAutoFit/>
          </a:bodyPr>
          <a:lstStyle/>
          <a:p>
            <a:r>
              <a:rPr lang="cs-CZ" sz="2800" dirty="0" err="1" smtClean="0">
                <a:solidFill>
                  <a:schemeClr val="tx2"/>
                </a:solidFill>
              </a:rPr>
              <a:t>civic</a:t>
            </a:r>
            <a:r>
              <a:rPr lang="cs-CZ" sz="2800" dirty="0" smtClean="0">
                <a:solidFill>
                  <a:schemeClr val="tx2"/>
                </a:solidFill>
              </a:rPr>
              <a:t> </a:t>
            </a:r>
            <a:r>
              <a:rPr lang="cs-CZ" sz="2800" dirty="0" err="1" smtClean="0">
                <a:solidFill>
                  <a:schemeClr val="tx2"/>
                </a:solidFill>
              </a:rPr>
              <a:t>participation</a:t>
            </a:r>
            <a:endParaRPr lang="cs-CZ" sz="2800" dirty="0">
              <a:solidFill>
                <a:schemeClr val="tx2"/>
              </a:solidFill>
            </a:endParaRPr>
          </a:p>
        </p:txBody>
      </p:sp>
      <p:sp>
        <p:nvSpPr>
          <p:cNvPr id="6" name="Elipsa 5"/>
          <p:cNvSpPr/>
          <p:nvPr/>
        </p:nvSpPr>
        <p:spPr>
          <a:xfrm>
            <a:off x="4716016" y="2420888"/>
            <a:ext cx="1512168" cy="172819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2195736" y="2996952"/>
            <a:ext cx="2448272" cy="954107"/>
          </a:xfrm>
          <a:prstGeom prst="rect">
            <a:avLst/>
          </a:prstGeom>
          <a:noFill/>
          <a:ln>
            <a:noFill/>
          </a:ln>
        </p:spPr>
        <p:txBody>
          <a:bodyPr wrap="square" rtlCol="0">
            <a:spAutoFit/>
          </a:bodyPr>
          <a:lstStyle/>
          <a:p>
            <a:pPr algn="r"/>
            <a:r>
              <a:rPr lang="cs-CZ" sz="2800" dirty="0" err="1" smtClean="0">
                <a:solidFill>
                  <a:srgbClr val="C00000"/>
                </a:solidFill>
              </a:rPr>
              <a:t>political</a:t>
            </a:r>
            <a:r>
              <a:rPr lang="cs-CZ" sz="2800" dirty="0" smtClean="0">
                <a:solidFill>
                  <a:srgbClr val="C00000"/>
                </a:solidFill>
              </a:rPr>
              <a:t> </a:t>
            </a:r>
            <a:r>
              <a:rPr lang="cs-CZ" sz="2800" dirty="0" err="1" smtClean="0">
                <a:solidFill>
                  <a:srgbClr val="C00000"/>
                </a:solidFill>
              </a:rPr>
              <a:t>participation</a:t>
            </a:r>
            <a:endParaRPr lang="cs-CZ" sz="2800" dirty="0">
              <a:solidFill>
                <a:srgbClr val="C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
        <p:nvSpPr>
          <p:cNvPr id="4" name="Elipsa 3"/>
          <p:cNvSpPr/>
          <p:nvPr/>
        </p:nvSpPr>
        <p:spPr>
          <a:xfrm>
            <a:off x="4355976" y="1844824"/>
            <a:ext cx="3744416" cy="25202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6156176" y="4581128"/>
            <a:ext cx="2088232" cy="954107"/>
          </a:xfrm>
          <a:prstGeom prst="rect">
            <a:avLst/>
          </a:prstGeom>
          <a:noFill/>
          <a:ln>
            <a:noFill/>
          </a:ln>
        </p:spPr>
        <p:txBody>
          <a:bodyPr wrap="square" rtlCol="0">
            <a:spAutoFit/>
          </a:bodyPr>
          <a:lstStyle/>
          <a:p>
            <a:r>
              <a:rPr lang="cs-CZ" sz="2800" dirty="0" err="1" smtClean="0">
                <a:solidFill>
                  <a:schemeClr val="tx2"/>
                </a:solidFill>
              </a:rPr>
              <a:t>civic</a:t>
            </a:r>
            <a:r>
              <a:rPr lang="cs-CZ" sz="2800" dirty="0" smtClean="0">
                <a:solidFill>
                  <a:schemeClr val="tx2"/>
                </a:solidFill>
              </a:rPr>
              <a:t> </a:t>
            </a:r>
            <a:r>
              <a:rPr lang="cs-CZ" sz="2800" dirty="0" err="1" smtClean="0">
                <a:solidFill>
                  <a:schemeClr val="tx2"/>
                </a:solidFill>
              </a:rPr>
              <a:t>participation</a:t>
            </a:r>
            <a:endParaRPr lang="cs-CZ" sz="2800" dirty="0">
              <a:solidFill>
                <a:schemeClr val="tx2"/>
              </a:solidFill>
            </a:endParaRPr>
          </a:p>
        </p:txBody>
      </p:sp>
      <p:sp>
        <p:nvSpPr>
          <p:cNvPr id="6" name="Elipsa 5"/>
          <p:cNvSpPr/>
          <p:nvPr/>
        </p:nvSpPr>
        <p:spPr>
          <a:xfrm>
            <a:off x="1187624" y="1916832"/>
            <a:ext cx="3744416" cy="25202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827584" y="4581128"/>
            <a:ext cx="2448272" cy="954107"/>
          </a:xfrm>
          <a:prstGeom prst="rect">
            <a:avLst/>
          </a:prstGeom>
          <a:noFill/>
          <a:ln>
            <a:noFill/>
          </a:ln>
        </p:spPr>
        <p:txBody>
          <a:bodyPr wrap="square" rtlCol="0">
            <a:spAutoFit/>
          </a:bodyPr>
          <a:lstStyle/>
          <a:p>
            <a:pPr algn="r"/>
            <a:r>
              <a:rPr lang="cs-CZ" sz="2800" dirty="0" err="1" smtClean="0">
                <a:solidFill>
                  <a:srgbClr val="C00000"/>
                </a:solidFill>
              </a:rPr>
              <a:t>political</a:t>
            </a:r>
            <a:r>
              <a:rPr lang="cs-CZ" sz="2800" dirty="0" smtClean="0">
                <a:solidFill>
                  <a:srgbClr val="C00000"/>
                </a:solidFill>
              </a:rPr>
              <a:t> </a:t>
            </a:r>
            <a:r>
              <a:rPr lang="cs-CZ" sz="2800" dirty="0" err="1" smtClean="0">
                <a:solidFill>
                  <a:srgbClr val="C00000"/>
                </a:solidFill>
              </a:rPr>
              <a:t>participation</a:t>
            </a:r>
            <a:endParaRPr lang="cs-CZ" sz="2800"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
        <p:nvSpPr>
          <p:cNvPr id="6" name="Elipsa 5"/>
          <p:cNvSpPr/>
          <p:nvPr/>
        </p:nvSpPr>
        <p:spPr>
          <a:xfrm>
            <a:off x="1259632" y="2060848"/>
            <a:ext cx="6120680" cy="27363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1475656" y="5157192"/>
            <a:ext cx="2448272" cy="954107"/>
          </a:xfrm>
          <a:prstGeom prst="rect">
            <a:avLst/>
          </a:prstGeom>
          <a:noFill/>
          <a:ln>
            <a:noFill/>
          </a:ln>
        </p:spPr>
        <p:txBody>
          <a:bodyPr wrap="square" rtlCol="0">
            <a:spAutoFit/>
          </a:bodyPr>
          <a:lstStyle/>
          <a:p>
            <a:pPr algn="r"/>
            <a:r>
              <a:rPr lang="cs-CZ" sz="2800" dirty="0" err="1" smtClean="0">
                <a:solidFill>
                  <a:srgbClr val="C00000"/>
                </a:solidFill>
              </a:rPr>
              <a:t>political</a:t>
            </a:r>
            <a:r>
              <a:rPr lang="cs-CZ" sz="2800" dirty="0" smtClean="0">
                <a:solidFill>
                  <a:srgbClr val="C00000"/>
                </a:solidFill>
              </a:rPr>
              <a:t> </a:t>
            </a:r>
            <a:r>
              <a:rPr lang="cs-CZ" sz="2800" dirty="0" err="1" smtClean="0">
                <a:solidFill>
                  <a:srgbClr val="C00000"/>
                </a:solidFill>
              </a:rPr>
              <a:t>participation</a:t>
            </a:r>
            <a:endParaRPr lang="cs-CZ" sz="2800" dirty="0">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
        <p:nvSpPr>
          <p:cNvPr id="3" name="Zástupný symbol pro obsah 2"/>
          <p:cNvSpPr>
            <a:spLocks noGrp="1"/>
          </p:cNvSpPr>
          <p:nvPr>
            <p:ph idx="1"/>
          </p:nvPr>
        </p:nvSpPr>
        <p:spPr/>
        <p:txBody>
          <a:bodyPr>
            <a:normAutofit/>
          </a:bodyPr>
          <a:lstStyle/>
          <a:p>
            <a:pPr marL="0" indent="0">
              <a:buNone/>
            </a:pPr>
            <a:r>
              <a:rPr lang="cs-CZ" sz="2400" dirty="0" err="1" smtClean="0"/>
              <a:t>different</a:t>
            </a:r>
            <a:r>
              <a:rPr lang="cs-CZ" sz="2400" dirty="0" smtClean="0"/>
              <a:t> </a:t>
            </a:r>
            <a:r>
              <a:rPr lang="cs-CZ" sz="2400" dirty="0" err="1" smtClean="0"/>
              <a:t>definition</a:t>
            </a:r>
            <a:r>
              <a:rPr lang="cs-CZ" sz="2400" dirty="0" smtClean="0"/>
              <a:t> </a:t>
            </a:r>
            <a:r>
              <a:rPr lang="cs-CZ" sz="2400" dirty="0" smtClean="0">
                <a:sym typeface="Wingdings" pitchFamily="2" charset="2"/>
              </a:rPr>
              <a:t> </a:t>
            </a:r>
            <a:r>
              <a:rPr lang="cs-CZ" sz="2400" dirty="0" err="1" smtClean="0">
                <a:sym typeface="Wingdings" pitchFamily="2" charset="2"/>
              </a:rPr>
              <a:t>different</a:t>
            </a:r>
            <a:r>
              <a:rPr lang="cs-CZ" sz="2400" dirty="0" smtClean="0">
                <a:sym typeface="Wingdings" pitchFamily="2" charset="2"/>
              </a:rPr>
              <a:t> </a:t>
            </a:r>
            <a:r>
              <a:rPr lang="cs-CZ" sz="2400" dirty="0" err="1" smtClean="0">
                <a:sym typeface="Wingdings" pitchFamily="2" charset="2"/>
              </a:rPr>
              <a:t>picture</a:t>
            </a:r>
            <a:r>
              <a:rPr lang="cs-CZ" sz="2400" dirty="0" smtClean="0">
                <a:sym typeface="Wingdings" pitchFamily="2" charset="2"/>
              </a:rPr>
              <a:t> </a:t>
            </a:r>
            <a:r>
              <a:rPr lang="cs-CZ" sz="2400" dirty="0" err="1" smtClean="0">
                <a:sym typeface="Wingdings" pitchFamily="2" charset="2"/>
              </a:rPr>
              <a:t>of</a:t>
            </a:r>
            <a:r>
              <a:rPr lang="cs-CZ" sz="2400" dirty="0" smtClean="0">
                <a:sym typeface="Wingdings" pitchFamily="2" charset="2"/>
              </a:rPr>
              <a:t> </a:t>
            </a:r>
            <a:r>
              <a:rPr lang="cs-CZ" sz="2400" dirty="0" err="1" smtClean="0">
                <a:sym typeface="Wingdings" pitchFamily="2" charset="2"/>
              </a:rPr>
              <a:t>current</a:t>
            </a:r>
            <a:r>
              <a:rPr lang="cs-CZ" sz="2400" dirty="0" smtClean="0">
                <a:sym typeface="Wingdings" pitchFamily="2" charset="2"/>
              </a:rPr>
              <a:t> </a:t>
            </a:r>
            <a:r>
              <a:rPr lang="cs-CZ" sz="2400" dirty="0" err="1" smtClean="0">
                <a:sym typeface="Wingdings" pitchFamily="2" charset="2"/>
              </a:rPr>
              <a:t>youth</a:t>
            </a:r>
            <a:endParaRPr lang="cs-CZ"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err="1" smtClean="0"/>
              <a:t>this</a:t>
            </a:r>
            <a:r>
              <a:rPr lang="cs-CZ" dirty="0" smtClean="0"/>
              <a:t> </a:t>
            </a:r>
            <a:r>
              <a:rPr lang="cs-CZ" dirty="0" err="1" smtClean="0"/>
              <a:t>issue</a:t>
            </a:r>
            <a:r>
              <a:rPr lang="cs-CZ" dirty="0" smtClean="0"/>
              <a:t> </a:t>
            </a:r>
            <a:r>
              <a:rPr lang="cs-CZ" dirty="0" err="1" smtClean="0"/>
              <a:t>and</a:t>
            </a:r>
            <a:r>
              <a:rPr lang="cs-CZ" dirty="0" smtClean="0"/>
              <a:t> adolescence?</a:t>
            </a:r>
            <a:endParaRPr lang="cs-CZ" dirty="0"/>
          </a:p>
        </p:txBody>
      </p:sp>
      <p:sp>
        <p:nvSpPr>
          <p:cNvPr id="3" name="Zástupný symbol pro obsah 2"/>
          <p:cNvSpPr>
            <a:spLocks noGrp="1"/>
          </p:cNvSpPr>
          <p:nvPr>
            <p:ph idx="1"/>
          </p:nvPr>
        </p:nvSpPr>
        <p:spPr/>
        <p:txBody>
          <a:bodyPr/>
          <a:lstStyle/>
          <a:p>
            <a:endParaRPr lang="cs-CZ"/>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data</a:t>
            </a:r>
            <a:endParaRPr lang="cs-CZ" dirty="0"/>
          </a:p>
        </p:txBody>
      </p:sp>
      <p:sp>
        <p:nvSpPr>
          <p:cNvPr id="3" name="Zástupný symbol pro obsah 2"/>
          <p:cNvSpPr>
            <a:spLocks noGrp="1"/>
          </p:cNvSpPr>
          <p:nvPr>
            <p:ph idx="1"/>
          </p:nvPr>
        </p:nvSpPr>
        <p:spPr/>
        <p:txBody>
          <a:bodyPr/>
          <a:lstStyle/>
          <a:p>
            <a:pPr>
              <a:buNone/>
            </a:pPr>
            <a:r>
              <a:rPr lang="cs-CZ" dirty="0" smtClean="0"/>
              <a:t>June 2014</a:t>
            </a:r>
          </a:p>
          <a:p>
            <a:pPr>
              <a:buNone/>
            </a:pPr>
            <a:endParaRPr lang="cs-CZ" dirty="0" smtClean="0"/>
          </a:p>
          <a:p>
            <a:pPr marL="0" indent="0">
              <a:buNone/>
            </a:pPr>
            <a:r>
              <a:rPr lang="cs-CZ" dirty="0" err="1" smtClean="0"/>
              <a:t>about</a:t>
            </a:r>
            <a:r>
              <a:rPr lang="cs-CZ" dirty="0" smtClean="0"/>
              <a:t> 2,000 9th and 10th </a:t>
            </a:r>
            <a:r>
              <a:rPr lang="cs-CZ" dirty="0" err="1" smtClean="0"/>
              <a:t>graders</a:t>
            </a:r>
            <a:r>
              <a:rPr lang="cs-CZ" dirty="0" smtClean="0"/>
              <a:t> </a:t>
            </a:r>
            <a:r>
              <a:rPr lang="cs-CZ" dirty="0" smtClean="0"/>
              <a:t>(</a:t>
            </a:r>
            <a:r>
              <a:rPr lang="cs-CZ" dirty="0" err="1" smtClean="0"/>
              <a:t>M</a:t>
            </a:r>
            <a:r>
              <a:rPr lang="cs-CZ" baseline="-25000" dirty="0" err="1" smtClean="0"/>
              <a:t>age</a:t>
            </a:r>
            <a:r>
              <a:rPr lang="cs-CZ" dirty="0" smtClean="0"/>
              <a:t>= 15.7)</a:t>
            </a:r>
            <a:endParaRPr lang="cs-CZ" dirty="0" smtClean="0"/>
          </a:p>
          <a:p>
            <a:pPr marL="0" indent="0">
              <a:buNone/>
            </a:pPr>
            <a:endParaRPr lang="cs-CZ" dirty="0" smtClean="0"/>
          </a:p>
          <a:p>
            <a:pPr marL="0" indent="0">
              <a:buNone/>
            </a:pPr>
            <a:r>
              <a:rPr lang="cs-CZ" dirty="0" err="1" smtClean="0"/>
              <a:t>survey</a:t>
            </a:r>
            <a:r>
              <a:rPr lang="cs-CZ" dirty="0" smtClean="0"/>
              <a:t> </a:t>
            </a:r>
            <a:r>
              <a:rPr lang="cs-CZ" dirty="0" err="1" smtClean="0"/>
              <a:t>research</a:t>
            </a:r>
            <a:r>
              <a:rPr lang="cs-CZ" dirty="0" smtClean="0"/>
              <a:t/>
            </a:r>
            <a:br>
              <a:rPr lang="cs-CZ" dirty="0" smtClean="0"/>
            </a:br>
            <a:r>
              <a:rPr lang="cs-CZ" dirty="0" smtClean="0"/>
              <a:t>in </a:t>
            </a:r>
            <a:r>
              <a:rPr lang="cs-CZ" dirty="0" err="1" smtClean="0"/>
              <a:t>schools</a:t>
            </a:r>
            <a:endParaRPr lang="cs-CZ" dirty="0"/>
          </a:p>
        </p:txBody>
      </p:sp>
      <p:pic>
        <p:nvPicPr>
          <p:cNvPr id="92162" name="Picture 2"/>
          <p:cNvPicPr>
            <a:picLocks noChangeAspect="1" noChangeArrowheads="1"/>
          </p:cNvPicPr>
          <p:nvPr/>
        </p:nvPicPr>
        <p:blipFill>
          <a:blip r:embed="rId2" cstate="print"/>
          <a:srcRect/>
          <a:stretch>
            <a:fillRect/>
          </a:stretch>
        </p:blipFill>
        <p:spPr bwMode="auto">
          <a:xfrm>
            <a:off x="4499992" y="3933056"/>
            <a:ext cx="4381500" cy="25146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 4"/>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07504" y="2132856"/>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107504" y="908720"/>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107504" y="116632"/>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5" name="Graf 4"/>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0"/>
            <a:ext cx="8229600" cy="964703"/>
          </a:xfrm>
        </p:spPr>
        <p:txBody>
          <a:bodyPr>
            <a:normAutofit/>
          </a:bodyPr>
          <a:lstStyle/>
          <a:p>
            <a:pPr marL="457200" indent="-457200">
              <a:buNone/>
            </a:pPr>
            <a:r>
              <a:rPr lang="cs-CZ" sz="2400" dirty="0" err="1" smtClean="0"/>
              <a:t>civic</a:t>
            </a:r>
            <a:r>
              <a:rPr lang="cs-CZ" sz="2400" dirty="0" smtClean="0"/>
              <a:t> engagement </a:t>
            </a:r>
            <a:r>
              <a:rPr lang="cs-CZ" sz="2400" dirty="0" err="1" smtClean="0"/>
              <a:t>is</a:t>
            </a:r>
            <a:r>
              <a:rPr lang="cs-CZ" sz="2400" dirty="0" smtClean="0"/>
              <a:t> </a:t>
            </a:r>
            <a:r>
              <a:rPr lang="cs-CZ" sz="2400" dirty="0" err="1" smtClean="0"/>
              <a:t>closely</a:t>
            </a:r>
            <a:r>
              <a:rPr lang="cs-CZ" sz="2400" dirty="0" smtClean="0"/>
              <a:t> </a:t>
            </a:r>
            <a:r>
              <a:rPr lang="cs-CZ" sz="2400" dirty="0" err="1" smtClean="0"/>
              <a:t>associated</a:t>
            </a:r>
            <a:r>
              <a:rPr lang="cs-CZ" sz="2400" dirty="0" smtClean="0"/>
              <a:t> </a:t>
            </a:r>
            <a:r>
              <a:rPr lang="cs-CZ" sz="2400" dirty="0" err="1" smtClean="0"/>
              <a:t>with</a:t>
            </a:r>
            <a:r>
              <a:rPr lang="cs-CZ" sz="2400" dirty="0" smtClean="0"/>
              <a:t> </a:t>
            </a:r>
            <a:r>
              <a:rPr lang="cs-CZ" sz="2400" dirty="0" err="1" smtClean="0"/>
              <a:t>one</a:t>
            </a:r>
            <a:r>
              <a:rPr lang="cs-CZ" sz="2400" dirty="0" smtClean="0"/>
              <a:t>‘s </a:t>
            </a:r>
            <a:r>
              <a:rPr lang="cs-CZ" sz="2400" dirty="0" err="1" smtClean="0"/>
              <a:t>lifestyle</a:t>
            </a:r>
            <a:endParaRPr lang="cs-CZ" sz="2400" dirty="0" smtClean="0"/>
          </a:p>
          <a:p>
            <a:pPr>
              <a:buNone/>
            </a:pPr>
            <a:endParaRPr lang="cs-CZ" sz="2400" dirty="0"/>
          </a:p>
        </p:txBody>
      </p:sp>
      <p:pic>
        <p:nvPicPr>
          <p:cNvPr id="29700" name="Picture 4" descr="http://feminspire.com/wp-content/uploads/2012/12/bigstock_silhouettes_of_concert_crowd_i_1565261621.jpg"/>
          <p:cNvPicPr>
            <a:picLocks noChangeAspect="1" noChangeArrowheads="1"/>
          </p:cNvPicPr>
          <p:nvPr/>
        </p:nvPicPr>
        <p:blipFill>
          <a:blip r:embed="rId2" cstate="print"/>
          <a:srcRect/>
          <a:stretch>
            <a:fillRect/>
          </a:stretch>
        </p:blipFill>
        <p:spPr bwMode="auto">
          <a:xfrm>
            <a:off x="683568" y="3573016"/>
            <a:ext cx="4320480" cy="2387065"/>
          </a:xfrm>
          <a:prstGeom prst="rect">
            <a:avLst/>
          </a:prstGeom>
          <a:noFill/>
        </p:spPr>
      </p:pic>
      <p:pic>
        <p:nvPicPr>
          <p:cNvPr id="29702" name="Picture 6" descr="http://www.merchandisingplaza.com/images/products/41926/img2.jpg"/>
          <p:cNvPicPr>
            <a:picLocks noChangeAspect="1" noChangeArrowheads="1"/>
          </p:cNvPicPr>
          <p:nvPr/>
        </p:nvPicPr>
        <p:blipFill>
          <a:blip r:embed="rId3" cstate="print"/>
          <a:srcRect/>
          <a:stretch>
            <a:fillRect/>
          </a:stretch>
        </p:blipFill>
        <p:spPr bwMode="auto">
          <a:xfrm>
            <a:off x="4716016" y="3212976"/>
            <a:ext cx="2941737" cy="3037938"/>
          </a:xfrm>
          <a:prstGeom prst="rect">
            <a:avLst/>
          </a:prstGeom>
          <a:noFill/>
        </p:spPr>
      </p:pic>
      <p:pic>
        <p:nvPicPr>
          <p:cNvPr id="29704" name="Picture 8" descr="https://desertpeace.files.wordpress.com/2014/12/boycott-the-boycott-2.png"/>
          <p:cNvPicPr>
            <a:picLocks noChangeAspect="1" noChangeArrowheads="1"/>
          </p:cNvPicPr>
          <p:nvPr/>
        </p:nvPicPr>
        <p:blipFill>
          <a:blip r:embed="rId4" cstate="print"/>
          <a:srcRect/>
          <a:stretch>
            <a:fillRect/>
          </a:stretch>
        </p:blipFill>
        <p:spPr bwMode="auto">
          <a:xfrm>
            <a:off x="7179840" y="4653136"/>
            <a:ext cx="1964160" cy="1964160"/>
          </a:xfrm>
          <a:prstGeom prst="rect">
            <a:avLst/>
          </a:prstGeom>
          <a:noFill/>
        </p:spPr>
      </p:pic>
      <p:sp>
        <p:nvSpPr>
          <p:cNvPr id="7" name="Nadpis 6"/>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07504" y="5805264"/>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107504" y="5373216"/>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107504" y="4581128"/>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5" name="Graf 4"/>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0"/>
            <a:ext cx="8435280" cy="964703"/>
          </a:xfrm>
        </p:spPr>
        <p:txBody>
          <a:bodyPr>
            <a:normAutofit/>
          </a:bodyPr>
          <a:lstStyle/>
          <a:p>
            <a:pPr marL="457200" indent="-457200">
              <a:buNone/>
            </a:pPr>
            <a:r>
              <a:rPr lang="cs-CZ" sz="2400" dirty="0" smtClean="0"/>
              <a:t>most </a:t>
            </a:r>
            <a:r>
              <a:rPr lang="cs-CZ" sz="2400" dirty="0" err="1" smtClean="0"/>
              <a:t>young</a:t>
            </a:r>
            <a:r>
              <a:rPr lang="cs-CZ" sz="2400" dirty="0" smtClean="0"/>
              <a:t> </a:t>
            </a:r>
            <a:r>
              <a:rPr lang="cs-CZ" sz="2400" dirty="0" err="1" smtClean="0"/>
              <a:t>people</a:t>
            </a:r>
            <a:r>
              <a:rPr lang="cs-CZ" sz="2400" dirty="0" smtClean="0"/>
              <a:t> are </a:t>
            </a:r>
            <a:r>
              <a:rPr lang="cs-CZ" sz="2400" dirty="0" err="1" smtClean="0"/>
              <a:t>upset</a:t>
            </a:r>
            <a:r>
              <a:rPr lang="cs-CZ" sz="2400" dirty="0" smtClean="0"/>
              <a:t> </a:t>
            </a:r>
            <a:r>
              <a:rPr lang="cs-CZ" sz="2400" dirty="0" err="1" smtClean="0"/>
              <a:t>with</a:t>
            </a:r>
            <a:r>
              <a:rPr lang="cs-CZ" sz="2400" dirty="0" smtClean="0"/>
              <a:t> </a:t>
            </a:r>
            <a:r>
              <a:rPr lang="cs-CZ" sz="2400" dirty="0" err="1" smtClean="0"/>
              <a:t>everything</a:t>
            </a:r>
            <a:r>
              <a:rPr lang="cs-CZ" sz="2400" dirty="0" smtClean="0"/>
              <a:t> </a:t>
            </a:r>
            <a:r>
              <a:rPr lang="cs-CZ" sz="2400" dirty="0" err="1" smtClean="0"/>
              <a:t>related</a:t>
            </a:r>
            <a:r>
              <a:rPr lang="cs-CZ" sz="2400" dirty="0" smtClean="0"/>
              <a:t> to „</a:t>
            </a:r>
            <a:r>
              <a:rPr lang="cs-CZ" sz="2400" dirty="0" err="1" smtClean="0"/>
              <a:t>politics</a:t>
            </a:r>
            <a:r>
              <a:rPr lang="cs-CZ" sz="2400" dirty="0" smtClean="0"/>
              <a:t>“</a:t>
            </a:r>
          </a:p>
          <a:p>
            <a:pPr>
              <a:buNone/>
            </a:pPr>
            <a:endParaRPr lang="cs-CZ" sz="2400" dirty="0"/>
          </a:p>
        </p:txBody>
      </p:sp>
      <p:sp>
        <p:nvSpPr>
          <p:cNvPr id="7" name="Nadpis 6"/>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pic>
        <p:nvPicPr>
          <p:cNvPr id="8" name="Picture 2" descr="http://www.wackybuttons.com/designcodes/110/1101789.jpg"/>
          <p:cNvPicPr>
            <a:picLocks noChangeAspect="1" noChangeArrowheads="1"/>
          </p:cNvPicPr>
          <p:nvPr/>
        </p:nvPicPr>
        <p:blipFill>
          <a:blip r:embed="rId2" cstate="print"/>
          <a:srcRect/>
          <a:stretch>
            <a:fillRect/>
          </a:stretch>
        </p:blipFill>
        <p:spPr bwMode="auto">
          <a:xfrm>
            <a:off x="2483768" y="2420888"/>
            <a:ext cx="3789040" cy="378904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07504" y="4941168"/>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107504" y="3356992"/>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107504" y="548680"/>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107504" y="3789040"/>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5" name="Graf 4"/>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0"/>
            <a:ext cx="5770984" cy="1540768"/>
          </a:xfrm>
        </p:spPr>
        <p:txBody>
          <a:bodyPr>
            <a:noAutofit/>
          </a:bodyPr>
          <a:lstStyle/>
          <a:p>
            <a:pPr marL="457200" indent="-457200">
              <a:buNone/>
            </a:pPr>
            <a:r>
              <a:rPr lang="cs-CZ" dirty="0" err="1" smtClean="0"/>
              <a:t>it</a:t>
            </a:r>
            <a:r>
              <a:rPr lang="cs-CZ" dirty="0" smtClean="0"/>
              <a:t>‘s not </a:t>
            </a:r>
            <a:r>
              <a:rPr lang="cs-CZ" dirty="0" err="1" smtClean="0"/>
              <a:t>about</a:t>
            </a:r>
            <a:r>
              <a:rPr lang="cs-CZ" dirty="0" smtClean="0"/>
              <a:t> online </a:t>
            </a:r>
            <a:r>
              <a:rPr lang="cs-CZ" dirty="0" err="1" smtClean="0"/>
              <a:t>vs</a:t>
            </a:r>
            <a:r>
              <a:rPr lang="cs-CZ" dirty="0" smtClean="0"/>
              <a:t> offline,</a:t>
            </a:r>
          </a:p>
          <a:p>
            <a:pPr marL="457200" indent="-457200">
              <a:buNone/>
            </a:pPr>
            <a:r>
              <a:rPr lang="cs-CZ" dirty="0" err="1" smtClean="0"/>
              <a:t>it</a:t>
            </a:r>
            <a:r>
              <a:rPr lang="cs-CZ" dirty="0" smtClean="0"/>
              <a:t>‘s </a:t>
            </a:r>
            <a:r>
              <a:rPr lang="cs-CZ" dirty="0" err="1" smtClean="0"/>
              <a:t>about</a:t>
            </a:r>
            <a:r>
              <a:rPr lang="cs-CZ" dirty="0" smtClean="0"/>
              <a:t> „</a:t>
            </a:r>
            <a:r>
              <a:rPr lang="cs-CZ" dirty="0" err="1" smtClean="0"/>
              <a:t>easy</a:t>
            </a:r>
            <a:r>
              <a:rPr lang="cs-CZ" dirty="0" smtClean="0"/>
              <a:t>“ </a:t>
            </a:r>
            <a:r>
              <a:rPr lang="cs-CZ" dirty="0" err="1" smtClean="0"/>
              <a:t>vs</a:t>
            </a:r>
            <a:r>
              <a:rPr lang="cs-CZ" dirty="0" smtClean="0"/>
              <a:t> „</a:t>
            </a:r>
            <a:r>
              <a:rPr lang="cs-CZ" dirty="0" err="1" smtClean="0"/>
              <a:t>difficult</a:t>
            </a:r>
            <a:r>
              <a:rPr lang="cs-CZ" dirty="0" smtClean="0"/>
              <a:t>“</a:t>
            </a:r>
          </a:p>
          <a:p>
            <a:pPr>
              <a:buNone/>
            </a:pPr>
            <a:endParaRPr lang="cs-CZ" dirty="0"/>
          </a:p>
        </p:txBody>
      </p:sp>
      <p:sp>
        <p:nvSpPr>
          <p:cNvPr id="7" name="Nadpis 6"/>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 3"/>
          <p:cNvGraphicFramePr/>
          <p:nvPr/>
        </p:nvGraphicFramePr>
        <p:xfrm>
          <a:off x="395536" y="1271153"/>
          <a:ext cx="8424936" cy="517982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a:off x="323528" y="188640"/>
            <a:ext cx="8496944" cy="830997"/>
          </a:xfrm>
          <a:prstGeom prst="rect">
            <a:avLst/>
          </a:prstGeom>
          <a:noFill/>
        </p:spPr>
        <p:txBody>
          <a:bodyPr wrap="square" rtlCol="0">
            <a:spAutoFit/>
          </a:bodyPr>
          <a:lstStyle/>
          <a:p>
            <a:r>
              <a:rPr lang="cs-CZ" sz="2400" dirty="0" err="1" smtClean="0"/>
              <a:t>Please</a:t>
            </a:r>
            <a:r>
              <a:rPr lang="cs-CZ" sz="2400" dirty="0" smtClean="0"/>
              <a:t> </a:t>
            </a:r>
            <a:r>
              <a:rPr lang="cs-CZ" sz="2400" dirty="0" err="1" smtClean="0"/>
              <a:t>think</a:t>
            </a:r>
            <a:r>
              <a:rPr lang="cs-CZ" sz="2400" dirty="0" smtClean="0"/>
              <a:t> </a:t>
            </a:r>
            <a:r>
              <a:rPr lang="cs-CZ" sz="2400" dirty="0" err="1" smtClean="0"/>
              <a:t>about</a:t>
            </a:r>
            <a:r>
              <a:rPr lang="cs-CZ" sz="2400" dirty="0" smtClean="0"/>
              <a:t> </a:t>
            </a:r>
            <a:r>
              <a:rPr lang="cs-CZ" sz="2400" dirty="0" err="1" smtClean="0"/>
              <a:t>your</a:t>
            </a:r>
            <a:r>
              <a:rPr lang="cs-CZ" sz="2400" dirty="0" smtClean="0"/>
              <a:t> </a:t>
            </a:r>
            <a:r>
              <a:rPr lang="cs-CZ" sz="2400" dirty="0" err="1" smtClean="0"/>
              <a:t>adulthood</a:t>
            </a:r>
            <a:r>
              <a:rPr lang="cs-CZ" sz="2400" dirty="0" smtClean="0"/>
              <a:t> </a:t>
            </a:r>
            <a:r>
              <a:rPr lang="cs-CZ" sz="2400" dirty="0" err="1" smtClean="0"/>
              <a:t>now</a:t>
            </a:r>
            <a:r>
              <a:rPr lang="cs-CZ" sz="2400" dirty="0" smtClean="0"/>
              <a:t>. </a:t>
            </a:r>
            <a:r>
              <a:rPr lang="cs-CZ" sz="2400" dirty="0" err="1" smtClean="0"/>
              <a:t>If</a:t>
            </a:r>
            <a:r>
              <a:rPr lang="cs-CZ" sz="2400" dirty="0" smtClean="0"/>
              <a:t> I </a:t>
            </a:r>
            <a:r>
              <a:rPr lang="cs-CZ" sz="2400" dirty="0" err="1" smtClean="0"/>
              <a:t>thought</a:t>
            </a:r>
            <a:r>
              <a:rPr lang="cs-CZ" sz="2400" dirty="0" smtClean="0"/>
              <a:t> </a:t>
            </a:r>
            <a:r>
              <a:rPr lang="cs-CZ" sz="2400" dirty="0" err="1" smtClean="0"/>
              <a:t>that</a:t>
            </a:r>
            <a:r>
              <a:rPr lang="cs-CZ" sz="2400" dirty="0" smtClean="0"/>
              <a:t> </a:t>
            </a:r>
            <a:r>
              <a:rPr lang="cs-CZ" sz="2400" dirty="0" err="1" smtClean="0"/>
              <a:t>there</a:t>
            </a:r>
            <a:r>
              <a:rPr lang="cs-CZ" sz="2400" dirty="0" smtClean="0"/>
              <a:t> </a:t>
            </a:r>
            <a:r>
              <a:rPr lang="cs-CZ" sz="2400" dirty="0" err="1" smtClean="0"/>
              <a:t>was</a:t>
            </a:r>
            <a:r>
              <a:rPr lang="cs-CZ" sz="2400" dirty="0" smtClean="0"/>
              <a:t> </a:t>
            </a:r>
            <a:r>
              <a:rPr lang="cs-CZ" sz="2400" dirty="0" err="1" smtClean="0"/>
              <a:t>something</a:t>
            </a:r>
            <a:r>
              <a:rPr lang="cs-CZ" sz="2400" dirty="0" smtClean="0"/>
              <a:t> </a:t>
            </a:r>
            <a:r>
              <a:rPr lang="cs-CZ" sz="2400" dirty="0" err="1" smtClean="0"/>
              <a:t>wrong</a:t>
            </a:r>
            <a:r>
              <a:rPr lang="cs-CZ" sz="2400" dirty="0" smtClean="0"/>
              <a:t> in </a:t>
            </a:r>
            <a:r>
              <a:rPr lang="cs-CZ" sz="2400" dirty="0" err="1" smtClean="0"/>
              <a:t>the</a:t>
            </a:r>
            <a:r>
              <a:rPr lang="cs-CZ" sz="2400" dirty="0" smtClean="0"/>
              <a:t> society, I </a:t>
            </a:r>
            <a:r>
              <a:rPr lang="cs-CZ" sz="2400" dirty="0" err="1" smtClean="0"/>
              <a:t>would</a:t>
            </a:r>
            <a:r>
              <a:rPr lang="cs-CZ" sz="2400" dirty="0" smtClean="0"/>
              <a:t> …</a:t>
            </a:r>
            <a:endParaRPr lang="cs-CZ"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0"/>
            <a:ext cx="7931224" cy="1540768"/>
          </a:xfrm>
        </p:spPr>
        <p:txBody>
          <a:bodyPr>
            <a:noAutofit/>
          </a:bodyPr>
          <a:lstStyle/>
          <a:p>
            <a:pPr marL="0" indent="0">
              <a:buNone/>
            </a:pPr>
            <a:r>
              <a:rPr lang="cs-CZ" dirty="0" err="1" smtClean="0"/>
              <a:t>they</a:t>
            </a:r>
            <a:r>
              <a:rPr lang="cs-CZ" dirty="0" smtClean="0"/>
              <a:t> </a:t>
            </a:r>
            <a:r>
              <a:rPr lang="cs-CZ" dirty="0" smtClean="0"/>
              <a:t>are </a:t>
            </a:r>
            <a:r>
              <a:rPr lang="cs-CZ" dirty="0" smtClean="0"/>
              <a:t>far </a:t>
            </a:r>
            <a:r>
              <a:rPr lang="cs-CZ" dirty="0" err="1" smtClean="0"/>
              <a:t>from</a:t>
            </a:r>
            <a:r>
              <a:rPr lang="cs-CZ" dirty="0" smtClean="0"/>
              <a:t> </a:t>
            </a:r>
            <a:r>
              <a:rPr lang="cs-CZ" dirty="0" err="1" smtClean="0"/>
              <a:t>favoring</a:t>
            </a:r>
            <a:r>
              <a:rPr lang="cs-CZ" dirty="0" smtClean="0"/>
              <a:t> non-normative </a:t>
            </a:r>
            <a:r>
              <a:rPr lang="cs-CZ" dirty="0" err="1" smtClean="0"/>
              <a:t>activities</a:t>
            </a:r>
            <a:r>
              <a:rPr lang="cs-CZ" dirty="0" smtClean="0"/>
              <a:t> </a:t>
            </a:r>
            <a:r>
              <a:rPr lang="cs-CZ" dirty="0" err="1" smtClean="0"/>
              <a:t>over</a:t>
            </a:r>
            <a:r>
              <a:rPr lang="cs-CZ" dirty="0" smtClean="0"/>
              <a:t> normative </a:t>
            </a:r>
            <a:r>
              <a:rPr lang="cs-CZ" dirty="0" err="1" smtClean="0"/>
              <a:t>activities</a:t>
            </a:r>
            <a:endParaRPr lang="cs-CZ" dirty="0" smtClean="0"/>
          </a:p>
          <a:p>
            <a:pPr>
              <a:buNone/>
            </a:pPr>
            <a:endParaRPr lang="cs-CZ" dirty="0"/>
          </a:p>
        </p:txBody>
      </p:sp>
      <p:sp>
        <p:nvSpPr>
          <p:cNvPr id="7" name="Nadpis 6"/>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err="1" smtClean="0"/>
              <a:t>this</a:t>
            </a:r>
            <a:r>
              <a:rPr lang="cs-CZ" dirty="0" smtClean="0"/>
              <a:t> </a:t>
            </a:r>
            <a:r>
              <a:rPr lang="cs-CZ" dirty="0" err="1" smtClean="0"/>
              <a:t>issue</a:t>
            </a:r>
            <a:r>
              <a:rPr lang="cs-CZ" dirty="0" smtClean="0"/>
              <a:t> </a:t>
            </a:r>
            <a:r>
              <a:rPr lang="cs-CZ" dirty="0" err="1" smtClean="0"/>
              <a:t>and</a:t>
            </a:r>
            <a:r>
              <a:rPr lang="cs-CZ" dirty="0" smtClean="0"/>
              <a:t> adolescence?</a:t>
            </a:r>
            <a:endParaRPr lang="cs-CZ" dirty="0"/>
          </a:p>
        </p:txBody>
      </p:sp>
      <p:sp>
        <p:nvSpPr>
          <p:cNvPr id="3" name="Zástupný symbol pro obsah 2"/>
          <p:cNvSpPr>
            <a:spLocks noGrp="1"/>
          </p:cNvSpPr>
          <p:nvPr>
            <p:ph idx="1"/>
          </p:nvPr>
        </p:nvSpPr>
        <p:spPr/>
        <p:txBody>
          <a:bodyPr/>
          <a:lstStyle/>
          <a:p>
            <a:r>
              <a:rPr lang="cs-CZ" dirty="0" err="1" smtClean="0"/>
              <a:t>development</a:t>
            </a:r>
            <a:r>
              <a:rPr lang="cs-CZ" dirty="0" smtClean="0"/>
              <a:t> </a:t>
            </a:r>
            <a:r>
              <a:rPr lang="cs-CZ" dirty="0" err="1" smtClean="0"/>
              <a:t>of</a:t>
            </a:r>
            <a:r>
              <a:rPr lang="cs-CZ" dirty="0" smtClean="0"/>
              <a:t> a </a:t>
            </a:r>
            <a:r>
              <a:rPr lang="cs-CZ" dirty="0" err="1" smtClean="0"/>
              <a:t>social</a:t>
            </a:r>
            <a:r>
              <a:rPr lang="cs-CZ" dirty="0" smtClean="0"/>
              <a:t> </a:t>
            </a:r>
            <a:r>
              <a:rPr lang="cs-CZ" dirty="0" err="1" smtClean="0"/>
              <a:t>aspect</a:t>
            </a:r>
            <a:r>
              <a:rPr lang="cs-CZ" dirty="0" smtClean="0"/>
              <a:t> </a:t>
            </a:r>
            <a:r>
              <a:rPr lang="cs-CZ" dirty="0" err="1" smtClean="0"/>
              <a:t>of</a:t>
            </a:r>
            <a:r>
              <a:rPr lang="cs-CZ" dirty="0" smtClean="0"/>
              <a:t> person‘s identity (</a:t>
            </a:r>
            <a:r>
              <a:rPr lang="cs-CZ" dirty="0" err="1" smtClean="0"/>
              <a:t>Erikson</a:t>
            </a:r>
            <a:r>
              <a:rPr lang="cs-CZ" dirty="0" smtClean="0"/>
              <a:t>, 1968)</a:t>
            </a:r>
          </a:p>
          <a:p>
            <a:r>
              <a:rPr lang="cs-CZ" dirty="0" err="1" smtClean="0"/>
              <a:t>social</a:t>
            </a:r>
            <a:r>
              <a:rPr lang="cs-CZ" dirty="0" smtClean="0"/>
              <a:t> </a:t>
            </a:r>
            <a:r>
              <a:rPr lang="cs-CZ" dirty="0" err="1" smtClean="0"/>
              <a:t>and</a:t>
            </a:r>
            <a:r>
              <a:rPr lang="cs-CZ" dirty="0" smtClean="0"/>
              <a:t> </a:t>
            </a:r>
            <a:r>
              <a:rPr lang="cs-CZ" dirty="0" err="1" smtClean="0"/>
              <a:t>institutional</a:t>
            </a:r>
            <a:r>
              <a:rPr lang="cs-CZ" dirty="0" smtClean="0"/>
              <a:t> </a:t>
            </a:r>
            <a:r>
              <a:rPr lang="cs-CZ" dirty="0" err="1" smtClean="0"/>
              <a:t>incentives</a:t>
            </a:r>
            <a:endParaRPr lang="cs-CZ" dirty="0" smtClean="0"/>
          </a:p>
          <a:p>
            <a:pPr lvl="1"/>
            <a:r>
              <a:rPr lang="cs-CZ" dirty="0" err="1" smtClean="0"/>
              <a:t>educational</a:t>
            </a:r>
            <a:r>
              <a:rPr lang="cs-CZ" dirty="0" smtClean="0"/>
              <a:t> </a:t>
            </a:r>
            <a:r>
              <a:rPr lang="cs-CZ" dirty="0" err="1" smtClean="0"/>
              <a:t>system</a:t>
            </a:r>
            <a:r>
              <a:rPr lang="cs-CZ" dirty="0" smtClean="0"/>
              <a:t> </a:t>
            </a:r>
            <a:r>
              <a:rPr lang="en-US" dirty="0" smtClean="0"/>
              <a:t>(</a:t>
            </a:r>
            <a:r>
              <a:rPr lang="en-US" dirty="0" err="1" smtClean="0"/>
              <a:t>Niemi</a:t>
            </a:r>
            <a:r>
              <a:rPr lang="en-US" dirty="0" smtClean="0"/>
              <a:t> &amp; </a:t>
            </a:r>
            <a:r>
              <a:rPr lang="en-US" dirty="0" err="1" smtClean="0"/>
              <a:t>Hepbur</a:t>
            </a:r>
            <a:r>
              <a:rPr lang="cs-CZ" dirty="0" smtClean="0"/>
              <a:t>n</a:t>
            </a:r>
            <a:r>
              <a:rPr lang="en-US" dirty="0" smtClean="0"/>
              <a:t>, 1995)</a:t>
            </a:r>
            <a:endParaRPr lang="cs-CZ" dirty="0" smtClean="0"/>
          </a:p>
          <a:p>
            <a:pPr lvl="1"/>
            <a:r>
              <a:rPr lang="cs-CZ" dirty="0" err="1" smtClean="0"/>
              <a:t>political</a:t>
            </a:r>
            <a:r>
              <a:rPr lang="cs-CZ" dirty="0" smtClean="0"/>
              <a:t> </a:t>
            </a:r>
            <a:r>
              <a:rPr lang="cs-CZ" dirty="0" err="1" smtClean="0"/>
              <a:t>rights</a:t>
            </a:r>
            <a:endParaRPr lang="cs-CZ" dirty="0" smtClean="0"/>
          </a:p>
          <a:p>
            <a:pPr>
              <a:buNone/>
            </a:pPr>
            <a:endParaRPr lang="cs-CZ"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graphicFrame>
        <p:nvGraphicFramePr>
          <p:cNvPr id="4" name="Zástupný symbol pro obsah 3"/>
          <p:cNvGraphicFramePr>
            <a:graphicFrameLocks/>
          </p:cNvGraphicFramePr>
          <p:nvPr/>
        </p:nvGraphicFramePr>
        <p:xfrm>
          <a:off x="457200" y="1571613"/>
          <a:ext cx="8229600" cy="482918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ovéPole 5"/>
          <p:cNvSpPr txBox="1"/>
          <p:nvPr/>
        </p:nvSpPr>
        <p:spPr>
          <a:xfrm>
            <a:off x="6000760" y="6000768"/>
            <a:ext cx="2928926" cy="646331"/>
          </a:xfrm>
          <a:prstGeom prst="rect">
            <a:avLst/>
          </a:prstGeom>
          <a:noFill/>
        </p:spPr>
        <p:txBody>
          <a:bodyPr wrap="square" rtlCol="0">
            <a:spAutoFit/>
          </a:bodyPr>
          <a:lstStyle/>
          <a:p>
            <a:r>
              <a:rPr lang="cs-CZ" b="1" dirty="0" err="1" smtClean="0"/>
              <a:t>Norris</a:t>
            </a:r>
            <a:r>
              <a:rPr lang="cs-CZ" b="1" dirty="0" smtClean="0"/>
              <a:t>, 2003</a:t>
            </a:r>
          </a:p>
          <a:p>
            <a:r>
              <a:rPr lang="cs-CZ" dirty="0" smtClean="0"/>
              <a:t>Data: </a:t>
            </a:r>
            <a:r>
              <a:rPr lang="cs-CZ" dirty="0" err="1" smtClean="0"/>
              <a:t>European</a:t>
            </a:r>
            <a:r>
              <a:rPr lang="cs-CZ" dirty="0" smtClean="0"/>
              <a:t> </a:t>
            </a:r>
            <a:r>
              <a:rPr lang="cs-CZ" dirty="0" err="1" smtClean="0"/>
              <a:t>Social</a:t>
            </a:r>
            <a:r>
              <a:rPr lang="cs-CZ" dirty="0" smtClean="0"/>
              <a:t> </a:t>
            </a:r>
            <a:r>
              <a:rPr lang="cs-CZ" dirty="0" err="1" smtClean="0"/>
              <a:t>Survey</a:t>
            </a:r>
            <a:endParaRPr lang="cs-CZ" dirty="0"/>
          </a:p>
        </p:txBody>
      </p:sp>
      <p:sp>
        <p:nvSpPr>
          <p:cNvPr id="5" name="Obdélník 4"/>
          <p:cNvSpPr/>
          <p:nvPr/>
        </p:nvSpPr>
        <p:spPr>
          <a:xfrm>
            <a:off x="3851920" y="1628800"/>
            <a:ext cx="3888432" cy="4104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3347864" y="5085184"/>
            <a:ext cx="1440160"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graphicFrame>
        <p:nvGraphicFramePr>
          <p:cNvPr id="4" name="Zástupný symbol pro obsah 3"/>
          <p:cNvGraphicFramePr>
            <a:graphicFrameLocks/>
          </p:cNvGraphicFramePr>
          <p:nvPr/>
        </p:nvGraphicFramePr>
        <p:xfrm>
          <a:off x="457200" y="1571613"/>
          <a:ext cx="8229600" cy="482918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ovéPole 5"/>
          <p:cNvSpPr txBox="1"/>
          <p:nvPr/>
        </p:nvSpPr>
        <p:spPr>
          <a:xfrm>
            <a:off x="6000760" y="6000768"/>
            <a:ext cx="2928926" cy="646331"/>
          </a:xfrm>
          <a:prstGeom prst="rect">
            <a:avLst/>
          </a:prstGeom>
          <a:noFill/>
        </p:spPr>
        <p:txBody>
          <a:bodyPr wrap="square" rtlCol="0">
            <a:spAutoFit/>
          </a:bodyPr>
          <a:lstStyle/>
          <a:p>
            <a:r>
              <a:rPr lang="cs-CZ" b="1" dirty="0" err="1" smtClean="0"/>
              <a:t>Norris</a:t>
            </a:r>
            <a:r>
              <a:rPr lang="cs-CZ" b="1" dirty="0" smtClean="0"/>
              <a:t>, 2003</a:t>
            </a:r>
          </a:p>
          <a:p>
            <a:r>
              <a:rPr lang="cs-CZ" dirty="0" smtClean="0"/>
              <a:t>Data: </a:t>
            </a:r>
            <a:r>
              <a:rPr lang="cs-CZ" dirty="0" err="1" smtClean="0"/>
              <a:t>European</a:t>
            </a:r>
            <a:r>
              <a:rPr lang="cs-CZ" dirty="0" smtClean="0"/>
              <a:t> </a:t>
            </a:r>
            <a:r>
              <a:rPr lang="cs-CZ" dirty="0" err="1" smtClean="0"/>
              <a:t>Social</a:t>
            </a:r>
            <a:r>
              <a:rPr lang="cs-CZ" dirty="0" smtClean="0"/>
              <a:t> </a:t>
            </a:r>
            <a:r>
              <a:rPr lang="cs-CZ" dirty="0" err="1" smtClean="0"/>
              <a:t>Survey</a:t>
            </a:r>
            <a:endParaRPr lang="cs-CZ"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1122108" y="1124744"/>
            <a:ext cx="6899784" cy="4525963"/>
          </a:xfrm>
          <a:prstGeom prst="rect">
            <a:avLst/>
          </a:prstGeom>
          <a:noFill/>
          <a:ln w="9525">
            <a:noFill/>
            <a:miter lim="800000"/>
            <a:headEnd/>
            <a:tailEnd/>
          </a:ln>
          <a:effectLst/>
        </p:spPr>
      </p:pic>
      <p:sp>
        <p:nvSpPr>
          <p:cNvPr id="5" name="Nadpis 4"/>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
        <p:nvSpPr>
          <p:cNvPr id="6" name="Obdélník 5"/>
          <p:cNvSpPr/>
          <p:nvPr/>
        </p:nvSpPr>
        <p:spPr>
          <a:xfrm>
            <a:off x="1357290" y="6286520"/>
            <a:ext cx="6500858" cy="369332"/>
          </a:xfrm>
          <a:prstGeom prst="rect">
            <a:avLst/>
          </a:prstGeom>
        </p:spPr>
        <p:txBody>
          <a:bodyPr wrap="square">
            <a:spAutoFit/>
          </a:bodyPr>
          <a:lstStyle/>
          <a:p>
            <a:r>
              <a:rPr lang="en-US" dirty="0" err="1" smtClean="0"/>
              <a:t>Syvertsen</a:t>
            </a:r>
            <a:r>
              <a:rPr lang="en-US" dirty="0" smtClean="0"/>
              <a:t>, Wray-Lake, Flanagan, Osgood, &amp; </a:t>
            </a:r>
            <a:r>
              <a:rPr lang="en-US" dirty="0" err="1" smtClean="0"/>
              <a:t>Briddell</a:t>
            </a:r>
            <a:r>
              <a:rPr lang="en-US" dirty="0" smtClean="0"/>
              <a:t>, 2011</a:t>
            </a:r>
            <a:endParaRPr lang="cs-CZ"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1122108" y="1124744"/>
            <a:ext cx="6899784" cy="4525963"/>
          </a:xfrm>
          <a:prstGeom prst="rect">
            <a:avLst/>
          </a:prstGeom>
          <a:noFill/>
          <a:ln w="9525">
            <a:noFill/>
            <a:miter lim="800000"/>
            <a:headEnd/>
            <a:tailEnd/>
          </a:ln>
          <a:effectLst/>
        </p:spPr>
      </p:pic>
      <p:sp>
        <p:nvSpPr>
          <p:cNvPr id="6" name="Obdélník 5"/>
          <p:cNvSpPr/>
          <p:nvPr/>
        </p:nvSpPr>
        <p:spPr>
          <a:xfrm>
            <a:off x="1357290" y="6286520"/>
            <a:ext cx="6500858" cy="369332"/>
          </a:xfrm>
          <a:prstGeom prst="rect">
            <a:avLst/>
          </a:prstGeom>
        </p:spPr>
        <p:txBody>
          <a:bodyPr wrap="square">
            <a:spAutoFit/>
          </a:bodyPr>
          <a:lstStyle/>
          <a:p>
            <a:r>
              <a:rPr lang="en-US" dirty="0" err="1" smtClean="0"/>
              <a:t>Syvertsen</a:t>
            </a:r>
            <a:r>
              <a:rPr lang="en-US" dirty="0" smtClean="0"/>
              <a:t>, Wray-Lake, Flanagan, Osgood, &amp; </a:t>
            </a:r>
            <a:r>
              <a:rPr lang="en-US" dirty="0" err="1" smtClean="0"/>
              <a:t>Briddell</a:t>
            </a:r>
            <a:r>
              <a:rPr lang="en-US" dirty="0" smtClean="0"/>
              <a:t>, 2011</a:t>
            </a:r>
            <a:endParaRPr lang="cs-CZ" dirty="0"/>
          </a:p>
        </p:txBody>
      </p:sp>
      <p:sp>
        <p:nvSpPr>
          <p:cNvPr id="7" name="Obdélník 6"/>
          <p:cNvSpPr/>
          <p:nvPr/>
        </p:nvSpPr>
        <p:spPr>
          <a:xfrm>
            <a:off x="1763688" y="1412776"/>
            <a:ext cx="2699792" cy="1200329"/>
          </a:xfrm>
          <a:prstGeom prst="rect">
            <a:avLst/>
          </a:prstGeom>
          <a:solidFill>
            <a:srgbClr val="FFFF00"/>
          </a:solidFill>
        </p:spPr>
        <p:txBody>
          <a:bodyPr wrap="square">
            <a:spAutoFit/>
          </a:bodyPr>
          <a:lstStyle/>
          <a:p>
            <a:pPr algn="ctr"/>
            <a:r>
              <a:rPr lang="en-US" dirty="0" smtClean="0"/>
              <a:t>writ</a:t>
            </a:r>
            <a:r>
              <a:rPr lang="cs-CZ" dirty="0" err="1" smtClean="0"/>
              <a:t>ing</a:t>
            </a:r>
            <a:r>
              <a:rPr lang="en-US" dirty="0" smtClean="0"/>
              <a:t> to public officials, </a:t>
            </a:r>
            <a:r>
              <a:rPr lang="en-US" dirty="0" err="1" smtClean="0"/>
              <a:t>giv</a:t>
            </a:r>
            <a:r>
              <a:rPr lang="cs-CZ" dirty="0" err="1" smtClean="0"/>
              <a:t>ing</a:t>
            </a:r>
            <a:r>
              <a:rPr lang="en-US" dirty="0" smtClean="0"/>
              <a:t> money to a candidate, and work</a:t>
            </a:r>
            <a:r>
              <a:rPr lang="cs-CZ" dirty="0" err="1" smtClean="0"/>
              <a:t>ing</a:t>
            </a:r>
            <a:r>
              <a:rPr lang="en-US" dirty="0" smtClean="0"/>
              <a:t> in a political campaign</a:t>
            </a:r>
            <a:endParaRPr lang="cs-CZ" dirty="0"/>
          </a:p>
        </p:txBody>
      </p:sp>
      <p:cxnSp>
        <p:nvCxnSpPr>
          <p:cNvPr id="11" name="Přímá spojovací šipka 10"/>
          <p:cNvCxnSpPr>
            <a:stCxn id="7" idx="2"/>
          </p:cNvCxnSpPr>
          <p:nvPr/>
        </p:nvCxnSpPr>
        <p:spPr>
          <a:xfrm>
            <a:off x="3113584" y="2613105"/>
            <a:ext cx="1890464" cy="1319951"/>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Nadpis 7"/>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1122108" y="1124744"/>
            <a:ext cx="6899784" cy="4525963"/>
          </a:xfrm>
          <a:prstGeom prst="rect">
            <a:avLst/>
          </a:prstGeom>
          <a:noFill/>
          <a:ln w="9525">
            <a:noFill/>
            <a:miter lim="800000"/>
            <a:headEnd/>
            <a:tailEnd/>
          </a:ln>
          <a:effectLst/>
        </p:spPr>
      </p:pic>
      <p:sp>
        <p:nvSpPr>
          <p:cNvPr id="5" name="Nadpis 4"/>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
        <p:nvSpPr>
          <p:cNvPr id="6" name="Obdélník 5"/>
          <p:cNvSpPr/>
          <p:nvPr/>
        </p:nvSpPr>
        <p:spPr>
          <a:xfrm>
            <a:off x="1357290" y="6286520"/>
            <a:ext cx="6500858" cy="369332"/>
          </a:xfrm>
          <a:prstGeom prst="rect">
            <a:avLst/>
          </a:prstGeom>
        </p:spPr>
        <p:txBody>
          <a:bodyPr wrap="square">
            <a:spAutoFit/>
          </a:bodyPr>
          <a:lstStyle/>
          <a:p>
            <a:r>
              <a:rPr lang="en-US" dirty="0" err="1" smtClean="0"/>
              <a:t>Syvertsen</a:t>
            </a:r>
            <a:r>
              <a:rPr lang="en-US" dirty="0" smtClean="0"/>
              <a:t>, Wray-Lake, Flanagan, Osgood, &amp; </a:t>
            </a:r>
            <a:r>
              <a:rPr lang="en-US" dirty="0" err="1" smtClean="0"/>
              <a:t>Briddell</a:t>
            </a:r>
            <a:r>
              <a:rPr lang="en-US" dirty="0" smtClean="0"/>
              <a:t>, 2011</a:t>
            </a:r>
            <a:endParaRPr lang="cs-CZ" dirty="0"/>
          </a:p>
        </p:txBody>
      </p:sp>
      <p:sp>
        <p:nvSpPr>
          <p:cNvPr id="8" name="Obdélník 7"/>
          <p:cNvSpPr/>
          <p:nvPr/>
        </p:nvSpPr>
        <p:spPr>
          <a:xfrm>
            <a:off x="1907704" y="1412776"/>
            <a:ext cx="2915816" cy="1200329"/>
          </a:xfrm>
          <a:prstGeom prst="rect">
            <a:avLst/>
          </a:prstGeom>
          <a:solidFill>
            <a:srgbClr val="92D050"/>
          </a:solidFill>
        </p:spPr>
        <p:txBody>
          <a:bodyPr wrap="square">
            <a:spAutoFit/>
          </a:bodyPr>
          <a:lstStyle/>
          <a:p>
            <a:pPr algn="ctr"/>
            <a:r>
              <a:rPr lang="en-US" dirty="0" smtClean="0"/>
              <a:t>participating in lawful demonstrations and boycotting certain products or stores</a:t>
            </a:r>
            <a:endParaRPr lang="cs-CZ" dirty="0"/>
          </a:p>
        </p:txBody>
      </p:sp>
      <p:cxnSp>
        <p:nvCxnSpPr>
          <p:cNvPr id="10" name="Přímá spojovací šipka 9"/>
          <p:cNvCxnSpPr>
            <a:stCxn id="8" idx="2"/>
          </p:cNvCxnSpPr>
          <p:nvPr/>
        </p:nvCxnSpPr>
        <p:spPr>
          <a:xfrm>
            <a:off x="3365612" y="2613105"/>
            <a:ext cx="1206388" cy="383847"/>
          </a:xfrm>
          <a:prstGeom prst="straightConnector1">
            <a:avLst/>
          </a:prstGeom>
          <a:ln w="7620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1122108" y="1124744"/>
            <a:ext cx="6899784" cy="4525963"/>
          </a:xfrm>
          <a:prstGeom prst="rect">
            <a:avLst/>
          </a:prstGeom>
          <a:noFill/>
          <a:ln w="9525">
            <a:noFill/>
            <a:miter lim="800000"/>
            <a:headEnd/>
            <a:tailEnd/>
          </a:ln>
          <a:effectLst/>
        </p:spPr>
      </p:pic>
      <p:sp>
        <p:nvSpPr>
          <p:cNvPr id="5" name="Nadpis 4"/>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
        <p:nvSpPr>
          <p:cNvPr id="6" name="Obdélník 5"/>
          <p:cNvSpPr/>
          <p:nvPr/>
        </p:nvSpPr>
        <p:spPr>
          <a:xfrm>
            <a:off x="1357290" y="6286520"/>
            <a:ext cx="6500858" cy="369332"/>
          </a:xfrm>
          <a:prstGeom prst="rect">
            <a:avLst/>
          </a:prstGeom>
        </p:spPr>
        <p:txBody>
          <a:bodyPr wrap="square">
            <a:spAutoFit/>
          </a:bodyPr>
          <a:lstStyle/>
          <a:p>
            <a:r>
              <a:rPr lang="en-US" dirty="0" err="1" smtClean="0"/>
              <a:t>Syvertsen</a:t>
            </a:r>
            <a:r>
              <a:rPr lang="en-US" dirty="0" smtClean="0"/>
              <a:t>, Wray-Lake, Flanagan, Osgood, &amp; </a:t>
            </a:r>
            <a:r>
              <a:rPr lang="en-US" dirty="0" err="1" smtClean="0"/>
              <a:t>Briddell</a:t>
            </a:r>
            <a:r>
              <a:rPr lang="en-US" dirty="0" smtClean="0"/>
              <a:t>, 2011</a:t>
            </a:r>
            <a:endParaRPr lang="cs-CZ" dirty="0"/>
          </a:p>
        </p:txBody>
      </p:sp>
      <p:sp>
        <p:nvSpPr>
          <p:cNvPr id="9" name="Obdélník 8"/>
          <p:cNvSpPr/>
          <p:nvPr/>
        </p:nvSpPr>
        <p:spPr>
          <a:xfrm>
            <a:off x="1763688" y="1484784"/>
            <a:ext cx="2987824" cy="646331"/>
          </a:xfrm>
          <a:prstGeom prst="rect">
            <a:avLst/>
          </a:prstGeom>
          <a:solidFill>
            <a:srgbClr val="FFC000"/>
          </a:solidFill>
        </p:spPr>
        <p:txBody>
          <a:bodyPr wrap="square">
            <a:spAutoFit/>
          </a:bodyPr>
          <a:lstStyle/>
          <a:p>
            <a:pPr algn="ctr"/>
            <a:r>
              <a:rPr lang="en-US" dirty="0" smtClean="0"/>
              <a:t>participation in community affairs or </a:t>
            </a:r>
            <a:r>
              <a:rPr lang="en-US" dirty="0" err="1" smtClean="0"/>
              <a:t>volunt</a:t>
            </a:r>
            <a:r>
              <a:rPr lang="cs-CZ" dirty="0" smtClean="0"/>
              <a:t>a</a:t>
            </a:r>
            <a:r>
              <a:rPr lang="en-US" dirty="0" smtClean="0"/>
              <a:t>r</a:t>
            </a:r>
            <a:r>
              <a:rPr lang="cs-CZ" dirty="0" smtClean="0"/>
              <a:t>y</a:t>
            </a:r>
            <a:r>
              <a:rPr lang="en-US" dirty="0" smtClean="0"/>
              <a:t> work</a:t>
            </a:r>
            <a:endParaRPr lang="cs-CZ" dirty="0"/>
          </a:p>
        </p:txBody>
      </p:sp>
      <p:cxnSp>
        <p:nvCxnSpPr>
          <p:cNvPr id="10" name="Přímá spojovací šipka 9"/>
          <p:cNvCxnSpPr>
            <a:stCxn id="9" idx="3"/>
          </p:cNvCxnSpPr>
          <p:nvPr/>
        </p:nvCxnSpPr>
        <p:spPr>
          <a:xfrm>
            <a:off x="4751512" y="1807950"/>
            <a:ext cx="2052736" cy="54093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0"/>
            <a:ext cx="7931224" cy="1540768"/>
          </a:xfrm>
        </p:spPr>
        <p:txBody>
          <a:bodyPr>
            <a:noAutofit/>
          </a:bodyPr>
          <a:lstStyle/>
          <a:p>
            <a:pPr marL="0" indent="0">
              <a:buNone/>
            </a:pPr>
            <a:r>
              <a:rPr lang="cs-CZ" dirty="0" err="1" smtClean="0"/>
              <a:t>they</a:t>
            </a:r>
            <a:r>
              <a:rPr lang="cs-CZ" dirty="0" smtClean="0"/>
              <a:t> </a:t>
            </a:r>
            <a:r>
              <a:rPr lang="cs-CZ" dirty="0" err="1" smtClean="0"/>
              <a:t>tend</a:t>
            </a:r>
            <a:r>
              <a:rPr lang="cs-CZ" dirty="0" smtClean="0"/>
              <a:t> to </a:t>
            </a:r>
            <a:r>
              <a:rPr lang="cs-CZ" dirty="0" err="1" smtClean="0"/>
              <a:t>focus</a:t>
            </a:r>
            <a:r>
              <a:rPr lang="cs-CZ" dirty="0" smtClean="0"/>
              <a:t> on </a:t>
            </a:r>
            <a:r>
              <a:rPr lang="cs-CZ" dirty="0" err="1" smtClean="0"/>
              <a:t>local</a:t>
            </a:r>
            <a:r>
              <a:rPr lang="cs-CZ" dirty="0" smtClean="0"/>
              <a:t> </a:t>
            </a:r>
            <a:r>
              <a:rPr lang="cs-CZ" dirty="0" err="1" smtClean="0"/>
              <a:t>and</a:t>
            </a:r>
            <a:r>
              <a:rPr lang="cs-CZ" dirty="0" smtClean="0"/>
              <a:t> </a:t>
            </a:r>
            <a:r>
              <a:rPr lang="cs-CZ" dirty="0" err="1" smtClean="0"/>
              <a:t>community</a:t>
            </a:r>
            <a:r>
              <a:rPr lang="cs-CZ" dirty="0" smtClean="0"/>
              <a:t> </a:t>
            </a:r>
            <a:r>
              <a:rPr lang="cs-CZ" dirty="0" err="1" smtClean="0"/>
              <a:t>issues</a:t>
            </a:r>
            <a:endParaRPr lang="cs-CZ" dirty="0" smtClean="0"/>
          </a:p>
          <a:p>
            <a:pPr>
              <a:buNone/>
            </a:pPr>
            <a:endParaRPr lang="cs-CZ" dirty="0"/>
          </a:p>
        </p:txBody>
      </p:sp>
      <p:sp>
        <p:nvSpPr>
          <p:cNvPr id="7" name="Nadpis 6"/>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0"/>
            <a:ext cx="7931224" cy="4925144"/>
          </a:xfrm>
        </p:spPr>
        <p:txBody>
          <a:bodyPr>
            <a:noAutofit/>
          </a:bodyPr>
          <a:lstStyle/>
          <a:p>
            <a:pPr marL="0" indent="0">
              <a:buNone/>
            </a:pPr>
            <a:r>
              <a:rPr lang="cs-CZ" dirty="0" err="1" smtClean="0"/>
              <a:t>they</a:t>
            </a:r>
            <a:r>
              <a:rPr lang="cs-CZ" dirty="0" smtClean="0"/>
              <a:t> </a:t>
            </a:r>
            <a:r>
              <a:rPr lang="cs-CZ" dirty="0" err="1" smtClean="0"/>
              <a:t>tend</a:t>
            </a:r>
            <a:r>
              <a:rPr lang="cs-CZ" dirty="0" smtClean="0"/>
              <a:t> to </a:t>
            </a:r>
            <a:r>
              <a:rPr lang="cs-CZ" dirty="0" err="1" smtClean="0"/>
              <a:t>focus</a:t>
            </a:r>
            <a:r>
              <a:rPr lang="cs-CZ" dirty="0" smtClean="0"/>
              <a:t> on </a:t>
            </a:r>
            <a:r>
              <a:rPr lang="cs-CZ" dirty="0" err="1" smtClean="0"/>
              <a:t>local</a:t>
            </a:r>
            <a:r>
              <a:rPr lang="cs-CZ" dirty="0" smtClean="0"/>
              <a:t> </a:t>
            </a:r>
            <a:r>
              <a:rPr lang="cs-CZ" dirty="0" err="1" smtClean="0"/>
              <a:t>and</a:t>
            </a:r>
            <a:r>
              <a:rPr lang="cs-CZ" dirty="0" smtClean="0"/>
              <a:t> </a:t>
            </a:r>
            <a:r>
              <a:rPr lang="cs-CZ" dirty="0" err="1" smtClean="0"/>
              <a:t>community</a:t>
            </a:r>
            <a:r>
              <a:rPr lang="cs-CZ" dirty="0" smtClean="0"/>
              <a:t> </a:t>
            </a:r>
            <a:r>
              <a:rPr lang="cs-CZ" dirty="0" err="1" smtClean="0"/>
              <a:t>issues</a:t>
            </a:r>
            <a:endParaRPr lang="cs-CZ" dirty="0" smtClean="0"/>
          </a:p>
          <a:p>
            <a:pPr marL="0" indent="0">
              <a:buNone/>
            </a:pPr>
            <a:endParaRPr lang="cs-CZ" dirty="0" smtClean="0"/>
          </a:p>
          <a:p>
            <a:pPr marL="0" indent="0">
              <a:buNone/>
            </a:pPr>
            <a:r>
              <a:rPr lang="cs-CZ" dirty="0" smtClean="0">
                <a:solidFill>
                  <a:srgbClr val="C00000"/>
                </a:solidFill>
              </a:rPr>
              <a:t>37% </a:t>
            </a:r>
            <a:r>
              <a:rPr lang="cs-CZ" dirty="0" err="1" smtClean="0">
                <a:solidFill>
                  <a:srgbClr val="C00000"/>
                </a:solidFill>
              </a:rPr>
              <a:t>environment</a:t>
            </a:r>
            <a:r>
              <a:rPr lang="cs-CZ" dirty="0" smtClean="0">
                <a:solidFill>
                  <a:srgbClr val="C00000"/>
                </a:solidFill>
              </a:rPr>
              <a:t> </a:t>
            </a:r>
            <a:r>
              <a:rPr lang="cs-CZ" dirty="0" err="1" smtClean="0">
                <a:solidFill>
                  <a:srgbClr val="C00000"/>
                </a:solidFill>
              </a:rPr>
              <a:t>and</a:t>
            </a:r>
            <a:r>
              <a:rPr lang="cs-CZ" dirty="0" smtClean="0">
                <a:solidFill>
                  <a:srgbClr val="C00000"/>
                </a:solidFill>
              </a:rPr>
              <a:t> </a:t>
            </a:r>
            <a:r>
              <a:rPr lang="cs-CZ" dirty="0" err="1" smtClean="0">
                <a:solidFill>
                  <a:srgbClr val="C00000"/>
                </a:solidFill>
              </a:rPr>
              <a:t>animal</a:t>
            </a:r>
            <a:r>
              <a:rPr lang="cs-CZ" dirty="0" smtClean="0">
                <a:solidFill>
                  <a:srgbClr val="C00000"/>
                </a:solidFill>
              </a:rPr>
              <a:t> </a:t>
            </a:r>
            <a:r>
              <a:rPr lang="cs-CZ" dirty="0" err="1" smtClean="0">
                <a:solidFill>
                  <a:srgbClr val="C00000"/>
                </a:solidFill>
              </a:rPr>
              <a:t>rights</a:t>
            </a:r>
            <a:endParaRPr lang="cs-CZ" dirty="0" smtClean="0">
              <a:solidFill>
                <a:srgbClr val="C00000"/>
              </a:solidFill>
            </a:endParaRPr>
          </a:p>
          <a:p>
            <a:pPr marL="0" indent="0">
              <a:buNone/>
            </a:pPr>
            <a:r>
              <a:rPr lang="cs-CZ" dirty="0" smtClean="0">
                <a:solidFill>
                  <a:srgbClr val="C00000"/>
                </a:solidFill>
              </a:rPr>
              <a:t>28% </a:t>
            </a:r>
            <a:r>
              <a:rPr lang="cs-CZ" dirty="0" err="1" smtClean="0">
                <a:solidFill>
                  <a:srgbClr val="C00000"/>
                </a:solidFill>
              </a:rPr>
              <a:t>local</a:t>
            </a:r>
            <a:r>
              <a:rPr lang="cs-CZ" dirty="0" smtClean="0">
                <a:solidFill>
                  <a:srgbClr val="C00000"/>
                </a:solidFill>
              </a:rPr>
              <a:t> </a:t>
            </a:r>
            <a:r>
              <a:rPr lang="cs-CZ" dirty="0" err="1" smtClean="0">
                <a:solidFill>
                  <a:srgbClr val="C00000"/>
                </a:solidFill>
              </a:rPr>
              <a:t>issue</a:t>
            </a:r>
            <a:endParaRPr lang="cs-CZ" dirty="0" smtClean="0">
              <a:solidFill>
                <a:srgbClr val="C00000"/>
              </a:solidFill>
            </a:endParaRPr>
          </a:p>
          <a:p>
            <a:pPr marL="0" indent="0">
              <a:buNone/>
            </a:pPr>
            <a:r>
              <a:rPr lang="cs-CZ" dirty="0" smtClean="0">
                <a:solidFill>
                  <a:srgbClr val="C00000"/>
                </a:solidFill>
              </a:rPr>
              <a:t>20% </a:t>
            </a:r>
            <a:r>
              <a:rPr lang="cs-CZ" dirty="0" err="1" smtClean="0">
                <a:solidFill>
                  <a:srgbClr val="C00000"/>
                </a:solidFill>
              </a:rPr>
              <a:t>human</a:t>
            </a:r>
            <a:r>
              <a:rPr lang="cs-CZ" dirty="0" smtClean="0">
                <a:solidFill>
                  <a:srgbClr val="C00000"/>
                </a:solidFill>
              </a:rPr>
              <a:t> </a:t>
            </a:r>
            <a:r>
              <a:rPr lang="cs-CZ" dirty="0" err="1" smtClean="0">
                <a:solidFill>
                  <a:srgbClr val="C00000"/>
                </a:solidFill>
              </a:rPr>
              <a:t>rights</a:t>
            </a:r>
            <a:r>
              <a:rPr lang="cs-CZ" dirty="0" smtClean="0">
                <a:solidFill>
                  <a:srgbClr val="C00000"/>
                </a:solidFill>
              </a:rPr>
              <a:t> in </a:t>
            </a:r>
            <a:r>
              <a:rPr lang="cs-CZ" dirty="0" err="1" smtClean="0">
                <a:solidFill>
                  <a:srgbClr val="C00000"/>
                </a:solidFill>
              </a:rPr>
              <a:t>the</a:t>
            </a:r>
            <a:r>
              <a:rPr lang="cs-CZ" dirty="0" smtClean="0">
                <a:solidFill>
                  <a:srgbClr val="C00000"/>
                </a:solidFill>
              </a:rPr>
              <a:t> </a:t>
            </a:r>
            <a:r>
              <a:rPr lang="cs-CZ" dirty="0" err="1" smtClean="0">
                <a:solidFill>
                  <a:srgbClr val="C00000"/>
                </a:solidFill>
              </a:rPr>
              <a:t>Czech</a:t>
            </a:r>
            <a:r>
              <a:rPr lang="cs-CZ" dirty="0" smtClean="0">
                <a:solidFill>
                  <a:srgbClr val="C00000"/>
                </a:solidFill>
              </a:rPr>
              <a:t> </a:t>
            </a:r>
            <a:r>
              <a:rPr lang="cs-CZ" dirty="0" err="1" smtClean="0">
                <a:solidFill>
                  <a:srgbClr val="C00000"/>
                </a:solidFill>
              </a:rPr>
              <a:t>Republic</a:t>
            </a:r>
            <a:endParaRPr lang="cs-CZ" dirty="0" smtClean="0">
              <a:solidFill>
                <a:srgbClr val="C00000"/>
              </a:solidFill>
            </a:endParaRPr>
          </a:p>
          <a:p>
            <a:pPr marL="0" indent="0">
              <a:buNone/>
            </a:pPr>
            <a:r>
              <a:rPr lang="cs-CZ" dirty="0" smtClean="0">
                <a:solidFill>
                  <a:srgbClr val="C00000"/>
                </a:solidFill>
              </a:rPr>
              <a:t>17% </a:t>
            </a:r>
            <a:r>
              <a:rPr lang="cs-CZ" dirty="0" err="1" smtClean="0">
                <a:solidFill>
                  <a:srgbClr val="C00000"/>
                </a:solidFill>
              </a:rPr>
              <a:t>human</a:t>
            </a:r>
            <a:r>
              <a:rPr lang="cs-CZ" dirty="0" smtClean="0">
                <a:solidFill>
                  <a:srgbClr val="C00000"/>
                </a:solidFill>
              </a:rPr>
              <a:t> </a:t>
            </a:r>
            <a:r>
              <a:rPr lang="cs-CZ" dirty="0" err="1" smtClean="0">
                <a:solidFill>
                  <a:srgbClr val="C00000"/>
                </a:solidFill>
              </a:rPr>
              <a:t>rights</a:t>
            </a:r>
            <a:r>
              <a:rPr lang="cs-CZ" dirty="0" smtClean="0">
                <a:solidFill>
                  <a:srgbClr val="C00000"/>
                </a:solidFill>
              </a:rPr>
              <a:t> </a:t>
            </a:r>
            <a:r>
              <a:rPr lang="cs-CZ" dirty="0" err="1" smtClean="0">
                <a:solidFill>
                  <a:srgbClr val="C00000"/>
                </a:solidFill>
              </a:rPr>
              <a:t>abroad</a:t>
            </a:r>
            <a:endParaRPr lang="cs-CZ" dirty="0" smtClean="0">
              <a:solidFill>
                <a:srgbClr val="C00000"/>
              </a:solidFill>
            </a:endParaRPr>
          </a:p>
          <a:p>
            <a:pPr marL="0" indent="0">
              <a:buNone/>
            </a:pPr>
            <a:r>
              <a:rPr lang="cs-CZ" dirty="0" smtClean="0">
                <a:solidFill>
                  <a:srgbClr val="C00000"/>
                </a:solidFill>
              </a:rPr>
              <a:t>11% </a:t>
            </a:r>
            <a:r>
              <a:rPr lang="cs-CZ" dirty="0" err="1" smtClean="0">
                <a:solidFill>
                  <a:srgbClr val="C00000"/>
                </a:solidFill>
              </a:rPr>
              <a:t>politics</a:t>
            </a:r>
            <a:endParaRPr lang="cs-CZ" dirty="0" smtClean="0">
              <a:solidFill>
                <a:srgbClr val="C00000"/>
              </a:solidFill>
            </a:endParaRPr>
          </a:p>
          <a:p>
            <a:pPr marL="0" indent="0">
              <a:buNone/>
            </a:pPr>
            <a:endParaRPr lang="cs-CZ" dirty="0" smtClean="0"/>
          </a:p>
          <a:p>
            <a:pPr marL="0" indent="0">
              <a:buNone/>
            </a:pPr>
            <a:endParaRPr lang="cs-CZ" dirty="0" smtClean="0"/>
          </a:p>
          <a:p>
            <a:pPr marL="0" indent="0">
              <a:buNone/>
            </a:pPr>
            <a:endParaRPr lang="cs-CZ" dirty="0" smtClean="0"/>
          </a:p>
          <a:p>
            <a:pPr marL="0" indent="0">
              <a:buNone/>
            </a:pPr>
            <a:endParaRPr lang="cs-CZ" dirty="0" smtClean="0"/>
          </a:p>
          <a:p>
            <a:pPr>
              <a:buNone/>
            </a:pPr>
            <a:endParaRPr lang="cs-CZ" dirty="0"/>
          </a:p>
        </p:txBody>
      </p:sp>
      <p:sp>
        <p:nvSpPr>
          <p:cNvPr id="7" name="Nadpis 6"/>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sp>
        <p:nvSpPr>
          <p:cNvPr id="4" name="Zástupný symbol pro obsah 3"/>
          <p:cNvSpPr>
            <a:spLocks noGrp="1"/>
          </p:cNvSpPr>
          <p:nvPr>
            <p:ph idx="1"/>
          </p:nvPr>
        </p:nvSpPr>
        <p:spPr/>
        <p:txBody>
          <a:bodyPr/>
          <a:lstStyle/>
          <a:p>
            <a:endParaRPr lang="cs-CZ"/>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sp>
        <p:nvSpPr>
          <p:cNvPr id="3" name="Zástupný symbol pro obsah 2"/>
          <p:cNvSpPr>
            <a:spLocks noGrp="1"/>
          </p:cNvSpPr>
          <p:nvPr>
            <p:ph idx="1"/>
          </p:nvPr>
        </p:nvSpPr>
        <p:spPr/>
        <p:txBody>
          <a:bodyPr>
            <a:normAutofit fontScale="77500" lnSpcReduction="20000"/>
          </a:bodyPr>
          <a:lstStyle/>
          <a:p>
            <a:pPr>
              <a:buNone/>
            </a:pPr>
            <a:r>
              <a:rPr lang="cs-CZ" b="1" dirty="0" err="1" smtClean="0">
                <a:solidFill>
                  <a:srgbClr val="C00000"/>
                </a:solidFill>
              </a:rPr>
              <a:t>Macro</a:t>
            </a:r>
            <a:r>
              <a:rPr lang="cs-CZ" b="1" dirty="0" smtClean="0">
                <a:solidFill>
                  <a:srgbClr val="C00000"/>
                </a:solidFill>
              </a:rPr>
              <a:t>-</a:t>
            </a:r>
            <a:r>
              <a:rPr lang="cs-CZ" b="1" dirty="0" err="1" smtClean="0">
                <a:solidFill>
                  <a:srgbClr val="C00000"/>
                </a:solidFill>
              </a:rPr>
              <a:t>level</a:t>
            </a:r>
            <a:r>
              <a:rPr lang="cs-CZ" b="1" dirty="0" smtClean="0">
                <a:solidFill>
                  <a:srgbClr val="C00000"/>
                </a:solidFill>
              </a:rPr>
              <a:t> </a:t>
            </a:r>
            <a:r>
              <a:rPr lang="cs-CZ" b="1" dirty="0" err="1" smtClean="0">
                <a:solidFill>
                  <a:srgbClr val="C00000"/>
                </a:solidFill>
              </a:rPr>
              <a:t>perspective</a:t>
            </a:r>
            <a:endParaRPr lang="cs-CZ" b="1" dirty="0" smtClean="0">
              <a:solidFill>
                <a:srgbClr val="C00000"/>
              </a:solidFill>
            </a:endParaRPr>
          </a:p>
          <a:p>
            <a:pPr marL="0" indent="0">
              <a:buNone/>
            </a:pPr>
            <a:r>
              <a:rPr lang="en-US" dirty="0" smtClean="0"/>
              <a:t>how societies and political systems maintain their stability by instilling certain values, beliefs, and behavioral norms in their citizens</a:t>
            </a:r>
            <a:r>
              <a:rPr lang="cs-CZ" dirty="0" smtClean="0"/>
              <a:t>?</a:t>
            </a:r>
          </a:p>
          <a:p>
            <a:pPr marL="0" indent="0">
              <a:buNone/>
            </a:pPr>
            <a:endParaRPr lang="cs-CZ" dirty="0" smtClean="0"/>
          </a:p>
          <a:p>
            <a:pPr marL="0" indent="0">
              <a:buNone/>
            </a:pPr>
            <a:r>
              <a:rPr lang="cs-CZ" b="1" dirty="0" err="1" smtClean="0">
                <a:solidFill>
                  <a:schemeClr val="bg1">
                    <a:lumMod val="75000"/>
                  </a:schemeClr>
                </a:solidFill>
              </a:rPr>
              <a:t>Micro</a:t>
            </a:r>
            <a:r>
              <a:rPr lang="cs-CZ" b="1" dirty="0" smtClean="0">
                <a:solidFill>
                  <a:schemeClr val="bg1">
                    <a:lumMod val="75000"/>
                  </a:schemeClr>
                </a:solidFill>
              </a:rPr>
              <a:t>-</a:t>
            </a:r>
            <a:r>
              <a:rPr lang="cs-CZ" b="1" dirty="0" err="1" smtClean="0">
                <a:solidFill>
                  <a:schemeClr val="bg1">
                    <a:lumMod val="75000"/>
                  </a:schemeClr>
                </a:solidFill>
              </a:rPr>
              <a:t>level</a:t>
            </a:r>
            <a:r>
              <a:rPr lang="cs-CZ" b="1" dirty="0" smtClean="0">
                <a:solidFill>
                  <a:schemeClr val="bg1">
                    <a:lumMod val="75000"/>
                  </a:schemeClr>
                </a:solidFill>
              </a:rPr>
              <a:t> </a:t>
            </a:r>
            <a:r>
              <a:rPr lang="cs-CZ" b="1" dirty="0" err="1" smtClean="0">
                <a:solidFill>
                  <a:schemeClr val="bg1">
                    <a:lumMod val="75000"/>
                  </a:schemeClr>
                </a:solidFill>
              </a:rPr>
              <a:t>perspective</a:t>
            </a:r>
            <a:endParaRPr lang="cs-CZ" b="1" dirty="0" smtClean="0">
              <a:solidFill>
                <a:schemeClr val="bg1">
                  <a:lumMod val="75000"/>
                </a:schemeClr>
              </a:solidFill>
            </a:endParaRPr>
          </a:p>
          <a:p>
            <a:pPr marL="0" indent="0">
              <a:buNone/>
            </a:pPr>
            <a:r>
              <a:rPr lang="cs-CZ" dirty="0" smtClean="0">
                <a:solidFill>
                  <a:schemeClr val="bg1">
                    <a:lumMod val="75000"/>
                  </a:schemeClr>
                </a:solidFill>
              </a:rPr>
              <a:t>by </a:t>
            </a:r>
            <a:r>
              <a:rPr lang="cs-CZ" dirty="0" err="1" smtClean="0">
                <a:solidFill>
                  <a:schemeClr val="bg1">
                    <a:lumMod val="75000"/>
                  </a:schemeClr>
                </a:solidFill>
              </a:rPr>
              <a:t>which</a:t>
            </a:r>
            <a:r>
              <a:rPr lang="cs-CZ" dirty="0" smtClean="0">
                <a:solidFill>
                  <a:schemeClr val="bg1">
                    <a:lumMod val="75000"/>
                  </a:schemeClr>
                </a:solidFill>
              </a:rPr>
              <a:t> </a:t>
            </a:r>
            <a:r>
              <a:rPr lang="en-US" dirty="0" smtClean="0">
                <a:solidFill>
                  <a:schemeClr val="bg1">
                    <a:lumMod val="75000"/>
                  </a:schemeClr>
                </a:solidFill>
              </a:rPr>
              <a:t>patterns and processes individuals engage in political</a:t>
            </a:r>
            <a:r>
              <a:rPr lang="cs-CZ" dirty="0" smtClean="0">
                <a:solidFill>
                  <a:schemeClr val="bg1">
                    <a:lumMod val="75000"/>
                  </a:schemeClr>
                </a:solidFill>
              </a:rPr>
              <a:t>/</a:t>
            </a:r>
            <a:r>
              <a:rPr lang="cs-CZ" dirty="0" err="1" smtClean="0">
                <a:solidFill>
                  <a:schemeClr val="bg1">
                    <a:lumMod val="75000"/>
                  </a:schemeClr>
                </a:solidFill>
              </a:rPr>
              <a:t>civic</a:t>
            </a:r>
            <a:r>
              <a:rPr lang="en-US" dirty="0" smtClean="0">
                <a:solidFill>
                  <a:schemeClr val="bg1">
                    <a:lumMod val="75000"/>
                  </a:schemeClr>
                </a:solidFill>
              </a:rPr>
              <a:t> development </a:t>
            </a:r>
            <a:r>
              <a:rPr lang="cs-CZ" dirty="0" smtClean="0">
                <a:solidFill>
                  <a:schemeClr val="bg1">
                    <a:lumMod val="75000"/>
                  </a:schemeClr>
                </a:solidFill>
              </a:rPr>
              <a:t>, </a:t>
            </a:r>
            <a:r>
              <a:rPr lang="en-US" dirty="0" smtClean="0">
                <a:solidFill>
                  <a:schemeClr val="bg1">
                    <a:lumMod val="75000"/>
                  </a:schemeClr>
                </a:solidFill>
              </a:rPr>
              <a:t>learning</a:t>
            </a:r>
            <a:r>
              <a:rPr lang="cs-CZ" dirty="0" smtClean="0">
                <a:solidFill>
                  <a:schemeClr val="bg1">
                    <a:lumMod val="75000"/>
                  </a:schemeClr>
                </a:solidFill>
              </a:rPr>
              <a:t> </a:t>
            </a:r>
            <a:r>
              <a:rPr lang="cs-CZ" dirty="0" err="1" smtClean="0">
                <a:solidFill>
                  <a:schemeClr val="bg1">
                    <a:lumMod val="75000"/>
                  </a:schemeClr>
                </a:solidFill>
              </a:rPr>
              <a:t>and</a:t>
            </a:r>
            <a:r>
              <a:rPr lang="en-US" dirty="0" smtClean="0">
                <a:solidFill>
                  <a:schemeClr val="bg1">
                    <a:lumMod val="75000"/>
                  </a:schemeClr>
                </a:solidFill>
              </a:rPr>
              <a:t> constructing their particular relationships to the political</a:t>
            </a:r>
            <a:r>
              <a:rPr lang="cs-CZ" dirty="0" smtClean="0">
                <a:solidFill>
                  <a:schemeClr val="bg1">
                    <a:lumMod val="75000"/>
                  </a:schemeClr>
                </a:solidFill>
              </a:rPr>
              <a:t>/</a:t>
            </a:r>
            <a:r>
              <a:rPr lang="cs-CZ" dirty="0" err="1" smtClean="0">
                <a:solidFill>
                  <a:schemeClr val="bg1">
                    <a:lumMod val="75000"/>
                  </a:schemeClr>
                </a:solidFill>
              </a:rPr>
              <a:t>civic</a:t>
            </a:r>
            <a:r>
              <a:rPr lang="en-US" dirty="0" smtClean="0">
                <a:solidFill>
                  <a:schemeClr val="bg1">
                    <a:lumMod val="75000"/>
                  </a:schemeClr>
                </a:solidFill>
              </a:rPr>
              <a:t> contexts in which they live</a:t>
            </a:r>
            <a:r>
              <a:rPr lang="cs-CZ" dirty="0" smtClean="0">
                <a:solidFill>
                  <a:schemeClr val="bg1">
                    <a:lumMod val="75000"/>
                  </a:schemeClr>
                </a:solidFill>
              </a:rPr>
              <a:t>?</a:t>
            </a:r>
          </a:p>
          <a:p>
            <a:pPr marL="0" indent="0">
              <a:buNone/>
            </a:pPr>
            <a:endParaRPr lang="cs-CZ" dirty="0" smtClean="0"/>
          </a:p>
          <a:p>
            <a:pPr marL="0" indent="0">
              <a:buNone/>
            </a:pPr>
            <a:r>
              <a:rPr lang="cs-CZ" dirty="0" smtClean="0"/>
              <a:t>(</a:t>
            </a:r>
            <a:r>
              <a:rPr lang="cs-CZ" dirty="0" err="1" smtClean="0"/>
              <a:t>Sapiro</a:t>
            </a:r>
            <a:r>
              <a:rPr lang="cs-CZ" dirty="0" smtClean="0"/>
              <a:t>, 2004)</a:t>
            </a:r>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err="1" smtClean="0"/>
              <a:t>this</a:t>
            </a:r>
            <a:r>
              <a:rPr lang="cs-CZ" dirty="0" smtClean="0"/>
              <a:t> </a:t>
            </a:r>
            <a:r>
              <a:rPr lang="cs-CZ" dirty="0" err="1" smtClean="0"/>
              <a:t>issue</a:t>
            </a:r>
            <a:r>
              <a:rPr lang="cs-CZ" dirty="0" smtClean="0"/>
              <a:t> </a:t>
            </a:r>
            <a:r>
              <a:rPr lang="cs-CZ" dirty="0" err="1" smtClean="0"/>
              <a:t>and</a:t>
            </a:r>
            <a:r>
              <a:rPr lang="cs-CZ" dirty="0" smtClean="0"/>
              <a:t> adolescence?</a:t>
            </a:r>
            <a:endParaRPr lang="cs-CZ" dirty="0"/>
          </a:p>
        </p:txBody>
      </p:sp>
      <p:sp>
        <p:nvSpPr>
          <p:cNvPr id="3" name="Zástupný symbol pro obsah 2"/>
          <p:cNvSpPr>
            <a:spLocks noGrp="1"/>
          </p:cNvSpPr>
          <p:nvPr>
            <p:ph idx="1"/>
          </p:nvPr>
        </p:nvSpPr>
        <p:spPr/>
        <p:txBody>
          <a:bodyPr/>
          <a:lstStyle/>
          <a:p>
            <a:pPr marL="0" indent="0">
              <a:buNone/>
            </a:pPr>
            <a:r>
              <a:rPr lang="cs-CZ" dirty="0" err="1" smtClean="0"/>
              <a:t>Impressionable</a:t>
            </a:r>
            <a:r>
              <a:rPr lang="cs-CZ" dirty="0" smtClean="0"/>
              <a:t> </a:t>
            </a:r>
            <a:r>
              <a:rPr lang="cs-CZ" dirty="0" err="1" smtClean="0"/>
              <a:t>years</a:t>
            </a:r>
            <a:r>
              <a:rPr lang="cs-CZ" dirty="0" smtClean="0"/>
              <a:t> </a:t>
            </a:r>
            <a:r>
              <a:rPr lang="cs-CZ" dirty="0" err="1" smtClean="0"/>
              <a:t>hypothesis</a:t>
            </a:r>
            <a:endParaRPr lang="cs-CZ" dirty="0" smtClean="0"/>
          </a:p>
          <a:p>
            <a:pPr marL="0" indent="0">
              <a:buNone/>
            </a:pPr>
            <a:endParaRPr lang="cs-CZ" dirty="0" smtClean="0"/>
          </a:p>
          <a:p>
            <a:pPr marL="0" indent="0">
              <a:buNone/>
            </a:pPr>
            <a:endParaRPr lang="cs-CZ" dirty="0" smtClean="0"/>
          </a:p>
          <a:p>
            <a:pPr marL="0" indent="0">
              <a:buNone/>
            </a:pPr>
            <a:endParaRPr lang="cs-CZ" dirty="0" smtClean="0"/>
          </a:p>
          <a:p>
            <a:pPr marL="0" indent="0">
              <a:buNone/>
            </a:pPr>
            <a:r>
              <a:rPr lang="cs-CZ" dirty="0" err="1" smtClean="0"/>
              <a:t>Life</a:t>
            </a:r>
            <a:r>
              <a:rPr lang="cs-CZ" dirty="0" smtClean="0"/>
              <a:t>-</a:t>
            </a:r>
            <a:r>
              <a:rPr lang="cs-CZ" dirty="0" err="1" smtClean="0"/>
              <a:t>long</a:t>
            </a:r>
            <a:r>
              <a:rPr lang="cs-CZ" dirty="0" smtClean="0"/>
              <a:t> </a:t>
            </a:r>
            <a:r>
              <a:rPr lang="cs-CZ" dirty="0" err="1" smtClean="0"/>
              <a:t>openness</a:t>
            </a:r>
            <a:endParaRPr lang="cs-CZ" dirty="0"/>
          </a:p>
        </p:txBody>
      </p:sp>
      <p:sp>
        <p:nvSpPr>
          <p:cNvPr id="8" name="Vývojový diagram: paměť s přímým přístupem 7"/>
          <p:cNvSpPr/>
          <p:nvPr/>
        </p:nvSpPr>
        <p:spPr>
          <a:xfrm>
            <a:off x="1000100" y="2357430"/>
            <a:ext cx="2214578" cy="142876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Vývojový diagram: paměť s přímým přístupem 8"/>
          <p:cNvSpPr/>
          <p:nvPr/>
        </p:nvSpPr>
        <p:spPr>
          <a:xfrm>
            <a:off x="2643174" y="2786058"/>
            <a:ext cx="2214578" cy="642942"/>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Vývojový diagram: paměť s přímým přístupem 9"/>
          <p:cNvSpPr/>
          <p:nvPr/>
        </p:nvSpPr>
        <p:spPr>
          <a:xfrm>
            <a:off x="1000100" y="4714884"/>
            <a:ext cx="4143404" cy="142876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1000100" y="2928934"/>
            <a:ext cx="1428760" cy="369332"/>
          </a:xfrm>
          <a:prstGeom prst="rect">
            <a:avLst/>
          </a:prstGeom>
          <a:noFill/>
        </p:spPr>
        <p:txBody>
          <a:bodyPr wrap="square" rtlCol="0">
            <a:spAutoFit/>
          </a:bodyPr>
          <a:lstStyle/>
          <a:p>
            <a:r>
              <a:rPr lang="cs-CZ" b="1" dirty="0" smtClean="0"/>
              <a:t>adolescence</a:t>
            </a:r>
            <a:endParaRPr lang="cs-CZ" b="1" dirty="0"/>
          </a:p>
        </p:txBody>
      </p:sp>
      <p:sp>
        <p:nvSpPr>
          <p:cNvPr id="12" name="TextovéPole 11"/>
          <p:cNvSpPr txBox="1"/>
          <p:nvPr/>
        </p:nvSpPr>
        <p:spPr>
          <a:xfrm>
            <a:off x="2786050" y="2928934"/>
            <a:ext cx="1428760" cy="369332"/>
          </a:xfrm>
          <a:prstGeom prst="rect">
            <a:avLst/>
          </a:prstGeom>
          <a:noFill/>
        </p:spPr>
        <p:txBody>
          <a:bodyPr wrap="square" rtlCol="0">
            <a:spAutoFit/>
          </a:bodyPr>
          <a:lstStyle/>
          <a:p>
            <a:r>
              <a:rPr lang="cs-CZ" b="1" dirty="0" err="1" smtClean="0"/>
              <a:t>adulthood</a:t>
            </a:r>
            <a:endParaRPr lang="cs-CZ" b="1" dirty="0"/>
          </a:p>
        </p:txBody>
      </p:sp>
      <p:sp>
        <p:nvSpPr>
          <p:cNvPr id="13" name="TextovéPole 12"/>
          <p:cNvSpPr txBox="1"/>
          <p:nvPr/>
        </p:nvSpPr>
        <p:spPr>
          <a:xfrm>
            <a:off x="1142976" y="5286388"/>
            <a:ext cx="1428760" cy="369332"/>
          </a:xfrm>
          <a:prstGeom prst="rect">
            <a:avLst/>
          </a:prstGeom>
          <a:noFill/>
        </p:spPr>
        <p:txBody>
          <a:bodyPr wrap="square" rtlCol="0">
            <a:spAutoFit/>
          </a:bodyPr>
          <a:lstStyle/>
          <a:p>
            <a:r>
              <a:rPr lang="cs-CZ" b="1" dirty="0" smtClean="0"/>
              <a:t>adolescence</a:t>
            </a:r>
            <a:endParaRPr lang="cs-CZ" b="1" dirty="0"/>
          </a:p>
        </p:txBody>
      </p:sp>
      <p:sp>
        <p:nvSpPr>
          <p:cNvPr id="14" name="TextovéPole 13"/>
          <p:cNvSpPr txBox="1"/>
          <p:nvPr/>
        </p:nvSpPr>
        <p:spPr>
          <a:xfrm>
            <a:off x="2571736" y="5286388"/>
            <a:ext cx="1428760" cy="369332"/>
          </a:xfrm>
          <a:prstGeom prst="rect">
            <a:avLst/>
          </a:prstGeom>
          <a:noFill/>
        </p:spPr>
        <p:txBody>
          <a:bodyPr wrap="square" rtlCol="0">
            <a:spAutoFit/>
          </a:bodyPr>
          <a:lstStyle/>
          <a:p>
            <a:r>
              <a:rPr lang="cs-CZ" b="1" dirty="0" err="1" smtClean="0"/>
              <a:t>adulthood</a:t>
            </a:r>
            <a:endParaRPr lang="cs-CZ"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sp>
        <p:nvSpPr>
          <p:cNvPr id="3" name="Zástupný symbol pro obsah 2"/>
          <p:cNvSpPr>
            <a:spLocks noGrp="1"/>
          </p:cNvSpPr>
          <p:nvPr>
            <p:ph idx="1"/>
          </p:nvPr>
        </p:nvSpPr>
        <p:spPr/>
        <p:txBody>
          <a:bodyPr>
            <a:normAutofit fontScale="77500" lnSpcReduction="20000"/>
          </a:bodyPr>
          <a:lstStyle/>
          <a:p>
            <a:pPr>
              <a:buNone/>
            </a:pPr>
            <a:r>
              <a:rPr lang="cs-CZ" b="1" dirty="0" err="1" smtClean="0">
                <a:solidFill>
                  <a:schemeClr val="bg1">
                    <a:lumMod val="75000"/>
                  </a:schemeClr>
                </a:solidFill>
              </a:rPr>
              <a:t>Macro</a:t>
            </a:r>
            <a:r>
              <a:rPr lang="cs-CZ" b="1" dirty="0" smtClean="0">
                <a:solidFill>
                  <a:schemeClr val="bg1">
                    <a:lumMod val="75000"/>
                  </a:schemeClr>
                </a:solidFill>
              </a:rPr>
              <a:t>-</a:t>
            </a:r>
            <a:r>
              <a:rPr lang="cs-CZ" b="1" dirty="0" err="1" smtClean="0">
                <a:solidFill>
                  <a:schemeClr val="bg1">
                    <a:lumMod val="75000"/>
                  </a:schemeClr>
                </a:solidFill>
              </a:rPr>
              <a:t>level</a:t>
            </a:r>
            <a:r>
              <a:rPr lang="cs-CZ" b="1" dirty="0" smtClean="0">
                <a:solidFill>
                  <a:schemeClr val="bg1">
                    <a:lumMod val="75000"/>
                  </a:schemeClr>
                </a:solidFill>
              </a:rPr>
              <a:t> </a:t>
            </a:r>
            <a:r>
              <a:rPr lang="cs-CZ" b="1" dirty="0" err="1" smtClean="0">
                <a:solidFill>
                  <a:schemeClr val="bg1">
                    <a:lumMod val="75000"/>
                  </a:schemeClr>
                </a:solidFill>
              </a:rPr>
              <a:t>perspective</a:t>
            </a:r>
            <a:endParaRPr lang="cs-CZ" b="1" dirty="0" smtClean="0">
              <a:solidFill>
                <a:schemeClr val="bg1">
                  <a:lumMod val="75000"/>
                </a:schemeClr>
              </a:solidFill>
            </a:endParaRPr>
          </a:p>
          <a:p>
            <a:pPr marL="0" indent="0">
              <a:buNone/>
            </a:pPr>
            <a:r>
              <a:rPr lang="en-US" dirty="0" smtClean="0">
                <a:solidFill>
                  <a:schemeClr val="bg1">
                    <a:lumMod val="75000"/>
                  </a:schemeClr>
                </a:solidFill>
              </a:rPr>
              <a:t>how societies and political systems maintain their stability by instilling certain values, beliefs, and behavioral norms in their citizens</a:t>
            </a:r>
            <a:r>
              <a:rPr lang="cs-CZ" dirty="0" smtClean="0">
                <a:solidFill>
                  <a:schemeClr val="bg1">
                    <a:lumMod val="75000"/>
                  </a:schemeClr>
                </a:solidFill>
              </a:rPr>
              <a:t>?</a:t>
            </a:r>
          </a:p>
          <a:p>
            <a:pPr marL="0" indent="0">
              <a:buNone/>
            </a:pPr>
            <a:endParaRPr lang="cs-CZ" dirty="0" smtClean="0"/>
          </a:p>
          <a:p>
            <a:pPr marL="0" indent="0">
              <a:buNone/>
            </a:pPr>
            <a:r>
              <a:rPr lang="cs-CZ" b="1" dirty="0" err="1" smtClean="0">
                <a:solidFill>
                  <a:srgbClr val="C00000"/>
                </a:solidFill>
              </a:rPr>
              <a:t>Micro</a:t>
            </a:r>
            <a:r>
              <a:rPr lang="cs-CZ" b="1" dirty="0" smtClean="0">
                <a:solidFill>
                  <a:srgbClr val="C00000"/>
                </a:solidFill>
              </a:rPr>
              <a:t>-</a:t>
            </a:r>
            <a:r>
              <a:rPr lang="cs-CZ" b="1" dirty="0" err="1" smtClean="0">
                <a:solidFill>
                  <a:srgbClr val="C00000"/>
                </a:solidFill>
              </a:rPr>
              <a:t>level</a:t>
            </a:r>
            <a:r>
              <a:rPr lang="cs-CZ" b="1" dirty="0" smtClean="0">
                <a:solidFill>
                  <a:srgbClr val="C00000"/>
                </a:solidFill>
              </a:rPr>
              <a:t> </a:t>
            </a:r>
            <a:r>
              <a:rPr lang="cs-CZ" b="1" dirty="0" err="1" smtClean="0">
                <a:solidFill>
                  <a:srgbClr val="C00000"/>
                </a:solidFill>
              </a:rPr>
              <a:t>perspective</a:t>
            </a:r>
            <a:endParaRPr lang="cs-CZ" b="1" dirty="0" smtClean="0">
              <a:solidFill>
                <a:srgbClr val="C00000"/>
              </a:solidFill>
            </a:endParaRPr>
          </a:p>
          <a:p>
            <a:pPr marL="0" indent="0">
              <a:buNone/>
            </a:pPr>
            <a:r>
              <a:rPr lang="cs-CZ" dirty="0" smtClean="0"/>
              <a:t>by </a:t>
            </a:r>
            <a:r>
              <a:rPr lang="cs-CZ" dirty="0" err="1" smtClean="0"/>
              <a:t>which</a:t>
            </a:r>
            <a:r>
              <a:rPr lang="cs-CZ" dirty="0" smtClean="0"/>
              <a:t> </a:t>
            </a:r>
            <a:r>
              <a:rPr lang="en-US" dirty="0" smtClean="0"/>
              <a:t>patterns and processes individuals engage in political</a:t>
            </a:r>
            <a:r>
              <a:rPr lang="cs-CZ" dirty="0" smtClean="0"/>
              <a:t>/</a:t>
            </a:r>
            <a:r>
              <a:rPr lang="cs-CZ" dirty="0" err="1" smtClean="0"/>
              <a:t>civic</a:t>
            </a:r>
            <a:r>
              <a:rPr lang="en-US" dirty="0" smtClean="0"/>
              <a:t> development </a:t>
            </a:r>
            <a:r>
              <a:rPr lang="cs-CZ" dirty="0" smtClean="0"/>
              <a:t>, </a:t>
            </a:r>
            <a:r>
              <a:rPr lang="en-US" dirty="0" smtClean="0"/>
              <a:t>learning</a:t>
            </a:r>
            <a:r>
              <a:rPr lang="cs-CZ" dirty="0" smtClean="0"/>
              <a:t> </a:t>
            </a:r>
            <a:r>
              <a:rPr lang="cs-CZ" dirty="0" err="1" smtClean="0"/>
              <a:t>and</a:t>
            </a:r>
            <a:r>
              <a:rPr lang="en-US" dirty="0" smtClean="0"/>
              <a:t> constructing their particular relationships to the political</a:t>
            </a:r>
            <a:r>
              <a:rPr lang="cs-CZ" dirty="0" smtClean="0"/>
              <a:t>/</a:t>
            </a:r>
            <a:r>
              <a:rPr lang="cs-CZ" dirty="0" err="1" smtClean="0"/>
              <a:t>civic</a:t>
            </a:r>
            <a:r>
              <a:rPr lang="en-US" dirty="0" smtClean="0"/>
              <a:t> contexts in which they live</a:t>
            </a:r>
            <a:r>
              <a:rPr lang="cs-CZ" dirty="0" smtClean="0"/>
              <a:t>?</a:t>
            </a:r>
          </a:p>
          <a:p>
            <a:pPr marL="0" indent="0">
              <a:buNone/>
            </a:pPr>
            <a:endParaRPr lang="cs-CZ" dirty="0" smtClean="0"/>
          </a:p>
          <a:p>
            <a:pPr marL="0" indent="0">
              <a:buNone/>
            </a:pPr>
            <a:r>
              <a:rPr lang="cs-CZ" dirty="0" smtClean="0"/>
              <a:t>(</a:t>
            </a:r>
            <a:r>
              <a:rPr lang="cs-CZ" dirty="0" err="1" smtClean="0"/>
              <a:t>Sapiro</a:t>
            </a:r>
            <a:r>
              <a:rPr lang="cs-CZ" dirty="0" smtClean="0"/>
              <a:t>, 2004)</a:t>
            </a:r>
            <a:endParaRPr lang="cs-CZ"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pic>
        <p:nvPicPr>
          <p:cNvPr id="3074" name="Picture 2" descr="C:\Program Files (x86)\Microsoft Office\MEDIA\CAGCAT10\j0302953.jpg"/>
          <p:cNvPicPr>
            <a:picLocks noChangeAspect="1" noChangeArrowheads="1"/>
          </p:cNvPicPr>
          <p:nvPr/>
        </p:nvPicPr>
        <p:blipFill>
          <a:blip r:embed="rId2" cstate="print"/>
          <a:srcRect/>
          <a:stretch>
            <a:fillRect/>
          </a:stretch>
        </p:blipFill>
        <p:spPr bwMode="auto">
          <a:xfrm>
            <a:off x="4286248" y="5000636"/>
            <a:ext cx="1029270" cy="1442901"/>
          </a:xfrm>
          <a:prstGeom prst="rect">
            <a:avLst/>
          </a:prstGeom>
          <a:noFill/>
        </p:spPr>
      </p:pic>
      <p:sp>
        <p:nvSpPr>
          <p:cNvPr id="5" name="Elipsa 4"/>
          <p:cNvSpPr/>
          <p:nvPr/>
        </p:nvSpPr>
        <p:spPr>
          <a:xfrm>
            <a:off x="328611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smtClean="0"/>
              <a:t>Family</a:t>
            </a:r>
            <a:endParaRPr lang="cs-CZ" sz="2400" b="1" dirty="0"/>
          </a:p>
        </p:txBody>
      </p:sp>
      <p:sp>
        <p:nvSpPr>
          <p:cNvPr id="6" name="Elipsa 5"/>
          <p:cNvSpPr/>
          <p:nvPr/>
        </p:nvSpPr>
        <p:spPr>
          <a:xfrm>
            <a:off x="507206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smtClean="0"/>
              <a:t>Class</a:t>
            </a:r>
            <a:r>
              <a:rPr lang="cs-CZ" sz="2400" b="1" dirty="0" smtClean="0"/>
              <a:t>-</a:t>
            </a:r>
            <a:r>
              <a:rPr lang="cs-CZ" sz="2400" b="1" dirty="0" err="1" smtClean="0"/>
              <a:t>room</a:t>
            </a:r>
            <a:endParaRPr lang="cs-CZ" sz="2400" b="1" dirty="0"/>
          </a:p>
        </p:txBody>
      </p:sp>
      <p:cxnSp>
        <p:nvCxnSpPr>
          <p:cNvPr id="10" name="Přímá spojovací šipka 9"/>
          <p:cNvCxnSpPr>
            <a:stCxn id="5" idx="5"/>
          </p:cNvCxnSpPr>
          <p:nvPr/>
        </p:nvCxnSpPr>
        <p:spPr>
          <a:xfrm rot="16200000" flipH="1">
            <a:off x="4343634" y="4843708"/>
            <a:ext cx="268418" cy="1883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a:stCxn id="6" idx="3"/>
          </p:cNvCxnSpPr>
          <p:nvPr/>
        </p:nvCxnSpPr>
        <p:spPr>
          <a:xfrm rot="5400000">
            <a:off x="5032014" y="4843711"/>
            <a:ext cx="268420" cy="18831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285720" y="5429264"/>
            <a:ext cx="2500330" cy="523220"/>
          </a:xfrm>
          <a:prstGeom prst="rect">
            <a:avLst/>
          </a:prstGeom>
          <a:noFill/>
        </p:spPr>
        <p:txBody>
          <a:bodyPr wrap="square" rtlCol="0">
            <a:spAutoFit/>
          </a:bodyPr>
          <a:lstStyle/>
          <a:p>
            <a:pPr algn="ctr"/>
            <a:r>
              <a:rPr lang="cs-CZ" sz="2800" b="1" dirty="0" err="1" smtClean="0"/>
              <a:t>microsystem</a:t>
            </a:r>
            <a:endParaRPr lang="cs-CZ" sz="2800" b="1" dirty="0"/>
          </a:p>
        </p:txBody>
      </p:sp>
      <p:sp>
        <p:nvSpPr>
          <p:cNvPr id="15" name="TextovéPole 14"/>
          <p:cNvSpPr txBox="1"/>
          <p:nvPr/>
        </p:nvSpPr>
        <p:spPr>
          <a:xfrm>
            <a:off x="6643702" y="5786454"/>
            <a:ext cx="2285984" cy="646331"/>
          </a:xfrm>
          <a:prstGeom prst="rect">
            <a:avLst/>
          </a:prstGeom>
          <a:noFill/>
        </p:spPr>
        <p:txBody>
          <a:bodyPr wrap="square" rtlCol="0">
            <a:spAutoFit/>
          </a:bodyPr>
          <a:lstStyle/>
          <a:p>
            <a:r>
              <a:rPr lang="en-US" b="1" dirty="0" err="1" smtClean="0"/>
              <a:t>Bronfenbrenner</a:t>
            </a:r>
            <a:r>
              <a:rPr lang="cs-CZ" b="1" dirty="0" smtClean="0"/>
              <a:t>, 1979</a:t>
            </a:r>
          </a:p>
          <a:p>
            <a:r>
              <a:rPr lang="cs-CZ" dirty="0" err="1" smtClean="0"/>
              <a:t>Wilkenfeld</a:t>
            </a:r>
            <a:r>
              <a:rPr lang="cs-CZ" dirty="0" smtClean="0"/>
              <a:t> </a:t>
            </a:r>
            <a:r>
              <a:rPr lang="cs-CZ" dirty="0" err="1" smtClean="0"/>
              <a:t>et</a:t>
            </a:r>
            <a:r>
              <a:rPr lang="cs-CZ" dirty="0" smtClean="0"/>
              <a:t> </a:t>
            </a:r>
            <a:r>
              <a:rPr lang="cs-CZ" dirty="0" err="1" smtClean="0"/>
              <a:t>al</a:t>
            </a:r>
            <a:r>
              <a:rPr lang="cs-CZ" dirty="0" smtClean="0"/>
              <a:t>., 2010</a:t>
            </a:r>
            <a:endParaRPr lang="cs-CZ"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pic>
        <p:nvPicPr>
          <p:cNvPr id="3074" name="Picture 2" descr="C:\Program Files (x86)\Microsoft Office\MEDIA\CAGCAT10\j0302953.jpg"/>
          <p:cNvPicPr>
            <a:picLocks noChangeAspect="1" noChangeArrowheads="1"/>
          </p:cNvPicPr>
          <p:nvPr/>
        </p:nvPicPr>
        <p:blipFill>
          <a:blip r:embed="rId2" cstate="print"/>
          <a:srcRect/>
          <a:stretch>
            <a:fillRect/>
          </a:stretch>
        </p:blipFill>
        <p:spPr bwMode="auto">
          <a:xfrm>
            <a:off x="4286248" y="5000636"/>
            <a:ext cx="1029270" cy="1442901"/>
          </a:xfrm>
          <a:prstGeom prst="rect">
            <a:avLst/>
          </a:prstGeom>
          <a:noFill/>
        </p:spPr>
      </p:pic>
      <p:sp>
        <p:nvSpPr>
          <p:cNvPr id="5" name="Elipsa 4"/>
          <p:cNvSpPr/>
          <p:nvPr/>
        </p:nvSpPr>
        <p:spPr>
          <a:xfrm>
            <a:off x="328611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smtClean="0"/>
              <a:t>Family</a:t>
            </a:r>
            <a:endParaRPr lang="cs-CZ" sz="2400" b="1" dirty="0"/>
          </a:p>
        </p:txBody>
      </p:sp>
      <p:sp>
        <p:nvSpPr>
          <p:cNvPr id="6" name="Elipsa 5"/>
          <p:cNvSpPr/>
          <p:nvPr/>
        </p:nvSpPr>
        <p:spPr>
          <a:xfrm>
            <a:off x="507206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smtClean="0"/>
              <a:t>Class</a:t>
            </a:r>
            <a:r>
              <a:rPr lang="cs-CZ" sz="2400" b="1" dirty="0" smtClean="0"/>
              <a:t>-</a:t>
            </a:r>
            <a:r>
              <a:rPr lang="cs-CZ" sz="2400" b="1" dirty="0" err="1" smtClean="0"/>
              <a:t>room</a:t>
            </a:r>
            <a:endParaRPr lang="cs-CZ" sz="2400" b="1" dirty="0"/>
          </a:p>
        </p:txBody>
      </p:sp>
      <p:cxnSp>
        <p:nvCxnSpPr>
          <p:cNvPr id="10" name="Přímá spojovací šipka 9"/>
          <p:cNvCxnSpPr>
            <a:stCxn id="5" idx="5"/>
          </p:cNvCxnSpPr>
          <p:nvPr/>
        </p:nvCxnSpPr>
        <p:spPr>
          <a:xfrm rot="16200000" flipH="1">
            <a:off x="4343634" y="4843708"/>
            <a:ext cx="268418" cy="1883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a:stCxn id="6" idx="3"/>
          </p:cNvCxnSpPr>
          <p:nvPr/>
        </p:nvCxnSpPr>
        <p:spPr>
          <a:xfrm rot="5400000">
            <a:off x="5032014" y="4843711"/>
            <a:ext cx="268420" cy="18831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285720" y="5429264"/>
            <a:ext cx="2500330" cy="523220"/>
          </a:xfrm>
          <a:prstGeom prst="rect">
            <a:avLst/>
          </a:prstGeom>
          <a:noFill/>
        </p:spPr>
        <p:txBody>
          <a:bodyPr wrap="square" rtlCol="0">
            <a:spAutoFit/>
          </a:bodyPr>
          <a:lstStyle/>
          <a:p>
            <a:pPr algn="ctr"/>
            <a:r>
              <a:rPr lang="cs-CZ" sz="2800" b="1" dirty="0" err="1" smtClean="0"/>
              <a:t>microsystem</a:t>
            </a:r>
            <a:endParaRPr lang="cs-CZ" sz="2800" b="1" dirty="0"/>
          </a:p>
        </p:txBody>
      </p:sp>
      <p:sp>
        <p:nvSpPr>
          <p:cNvPr id="15" name="TextovéPole 14"/>
          <p:cNvSpPr txBox="1"/>
          <p:nvPr/>
        </p:nvSpPr>
        <p:spPr>
          <a:xfrm>
            <a:off x="6643702" y="5786454"/>
            <a:ext cx="2285984" cy="646331"/>
          </a:xfrm>
          <a:prstGeom prst="rect">
            <a:avLst/>
          </a:prstGeom>
          <a:noFill/>
        </p:spPr>
        <p:txBody>
          <a:bodyPr wrap="square" rtlCol="0">
            <a:spAutoFit/>
          </a:bodyPr>
          <a:lstStyle/>
          <a:p>
            <a:r>
              <a:rPr lang="en-US" b="1" dirty="0" err="1" smtClean="0"/>
              <a:t>Bronfenbrenner</a:t>
            </a:r>
            <a:r>
              <a:rPr lang="cs-CZ" b="1" dirty="0" smtClean="0"/>
              <a:t>, 1979</a:t>
            </a:r>
          </a:p>
          <a:p>
            <a:r>
              <a:rPr lang="cs-CZ" dirty="0" err="1" smtClean="0"/>
              <a:t>Wilkenfeld</a:t>
            </a:r>
            <a:r>
              <a:rPr lang="cs-CZ" dirty="0" smtClean="0"/>
              <a:t> </a:t>
            </a:r>
            <a:r>
              <a:rPr lang="cs-CZ" dirty="0" err="1" smtClean="0"/>
              <a:t>et</a:t>
            </a:r>
            <a:r>
              <a:rPr lang="cs-CZ" dirty="0" smtClean="0"/>
              <a:t> </a:t>
            </a:r>
            <a:r>
              <a:rPr lang="cs-CZ" dirty="0" err="1" smtClean="0"/>
              <a:t>al</a:t>
            </a:r>
            <a:r>
              <a:rPr lang="cs-CZ" dirty="0" smtClean="0"/>
              <a:t>., 2010</a:t>
            </a:r>
            <a:endParaRPr lang="cs-CZ" dirty="0"/>
          </a:p>
        </p:txBody>
      </p:sp>
      <p:sp>
        <p:nvSpPr>
          <p:cNvPr id="12" name="TextovéPole 11"/>
          <p:cNvSpPr txBox="1"/>
          <p:nvPr/>
        </p:nvSpPr>
        <p:spPr>
          <a:xfrm>
            <a:off x="285720" y="4786322"/>
            <a:ext cx="2500330" cy="523220"/>
          </a:xfrm>
          <a:prstGeom prst="rect">
            <a:avLst/>
          </a:prstGeom>
          <a:noFill/>
        </p:spPr>
        <p:txBody>
          <a:bodyPr wrap="square" rtlCol="0">
            <a:spAutoFit/>
          </a:bodyPr>
          <a:lstStyle/>
          <a:p>
            <a:pPr algn="ctr"/>
            <a:r>
              <a:rPr lang="cs-CZ" sz="2800" b="1" dirty="0" err="1" smtClean="0"/>
              <a:t>mesosystem</a:t>
            </a:r>
            <a:endParaRPr lang="cs-CZ" sz="2800" b="1" dirty="0"/>
          </a:p>
        </p:txBody>
      </p:sp>
      <p:cxnSp>
        <p:nvCxnSpPr>
          <p:cNvPr id="13" name="Přímá spojovací šipka 12"/>
          <p:cNvCxnSpPr>
            <a:stCxn id="5" idx="6"/>
            <a:endCxn id="6" idx="2"/>
          </p:cNvCxnSpPr>
          <p:nvPr/>
        </p:nvCxnSpPr>
        <p:spPr>
          <a:xfrm>
            <a:off x="4572000" y="4500570"/>
            <a:ext cx="500066" cy="1588"/>
          </a:xfrm>
          <a:prstGeom prst="straightConnector1">
            <a:avLst/>
          </a:prstGeom>
          <a:ln w="3810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pic>
        <p:nvPicPr>
          <p:cNvPr id="3074" name="Picture 2" descr="C:\Program Files (x86)\Microsoft Office\MEDIA\CAGCAT10\j0302953.jpg"/>
          <p:cNvPicPr>
            <a:picLocks noChangeAspect="1" noChangeArrowheads="1"/>
          </p:cNvPicPr>
          <p:nvPr/>
        </p:nvPicPr>
        <p:blipFill>
          <a:blip r:embed="rId2" cstate="print"/>
          <a:srcRect/>
          <a:stretch>
            <a:fillRect/>
          </a:stretch>
        </p:blipFill>
        <p:spPr bwMode="auto">
          <a:xfrm>
            <a:off x="4286248" y="5000636"/>
            <a:ext cx="1029270" cy="1442901"/>
          </a:xfrm>
          <a:prstGeom prst="rect">
            <a:avLst/>
          </a:prstGeom>
          <a:noFill/>
        </p:spPr>
      </p:pic>
      <p:sp>
        <p:nvSpPr>
          <p:cNvPr id="5" name="Elipsa 4"/>
          <p:cNvSpPr/>
          <p:nvPr/>
        </p:nvSpPr>
        <p:spPr>
          <a:xfrm>
            <a:off x="328611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smtClean="0"/>
              <a:t>Family</a:t>
            </a:r>
            <a:endParaRPr lang="cs-CZ" sz="2400" b="1" dirty="0"/>
          </a:p>
        </p:txBody>
      </p:sp>
      <p:sp>
        <p:nvSpPr>
          <p:cNvPr id="6" name="Elipsa 5"/>
          <p:cNvSpPr/>
          <p:nvPr/>
        </p:nvSpPr>
        <p:spPr>
          <a:xfrm>
            <a:off x="507206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smtClean="0"/>
              <a:t>Class</a:t>
            </a:r>
            <a:r>
              <a:rPr lang="cs-CZ" sz="2400" b="1" dirty="0" smtClean="0"/>
              <a:t>-</a:t>
            </a:r>
            <a:r>
              <a:rPr lang="cs-CZ" sz="2400" b="1" dirty="0" err="1" smtClean="0"/>
              <a:t>room</a:t>
            </a:r>
            <a:endParaRPr lang="cs-CZ" sz="2400" b="1" dirty="0"/>
          </a:p>
        </p:txBody>
      </p:sp>
      <p:cxnSp>
        <p:nvCxnSpPr>
          <p:cNvPr id="10" name="Přímá spojovací šipka 9"/>
          <p:cNvCxnSpPr>
            <a:stCxn id="5" idx="5"/>
          </p:cNvCxnSpPr>
          <p:nvPr/>
        </p:nvCxnSpPr>
        <p:spPr>
          <a:xfrm rot="16200000" flipH="1">
            <a:off x="4343634" y="4843708"/>
            <a:ext cx="268418" cy="1883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a:stCxn id="6" idx="3"/>
          </p:cNvCxnSpPr>
          <p:nvPr/>
        </p:nvCxnSpPr>
        <p:spPr>
          <a:xfrm rot="5400000">
            <a:off x="5032014" y="4843711"/>
            <a:ext cx="268420" cy="18831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285720" y="5429264"/>
            <a:ext cx="2500330" cy="523220"/>
          </a:xfrm>
          <a:prstGeom prst="rect">
            <a:avLst/>
          </a:prstGeom>
          <a:noFill/>
        </p:spPr>
        <p:txBody>
          <a:bodyPr wrap="square" rtlCol="0">
            <a:spAutoFit/>
          </a:bodyPr>
          <a:lstStyle/>
          <a:p>
            <a:pPr algn="ctr"/>
            <a:r>
              <a:rPr lang="cs-CZ" sz="2800" b="1" dirty="0" err="1" smtClean="0"/>
              <a:t>microsystem</a:t>
            </a:r>
            <a:endParaRPr lang="cs-CZ" sz="2800" b="1" dirty="0"/>
          </a:p>
        </p:txBody>
      </p:sp>
      <p:sp>
        <p:nvSpPr>
          <p:cNvPr id="15" name="TextovéPole 14"/>
          <p:cNvSpPr txBox="1"/>
          <p:nvPr/>
        </p:nvSpPr>
        <p:spPr>
          <a:xfrm>
            <a:off x="6643702" y="5786454"/>
            <a:ext cx="2285984" cy="646331"/>
          </a:xfrm>
          <a:prstGeom prst="rect">
            <a:avLst/>
          </a:prstGeom>
          <a:noFill/>
        </p:spPr>
        <p:txBody>
          <a:bodyPr wrap="square" rtlCol="0">
            <a:spAutoFit/>
          </a:bodyPr>
          <a:lstStyle/>
          <a:p>
            <a:r>
              <a:rPr lang="en-US" b="1" dirty="0" err="1" smtClean="0"/>
              <a:t>Bronfenbrenner</a:t>
            </a:r>
            <a:r>
              <a:rPr lang="cs-CZ" b="1" dirty="0" smtClean="0"/>
              <a:t>, 1979</a:t>
            </a:r>
          </a:p>
          <a:p>
            <a:r>
              <a:rPr lang="cs-CZ" dirty="0" err="1" smtClean="0"/>
              <a:t>Wilkenfeld</a:t>
            </a:r>
            <a:r>
              <a:rPr lang="cs-CZ" dirty="0" smtClean="0"/>
              <a:t> </a:t>
            </a:r>
            <a:r>
              <a:rPr lang="cs-CZ" dirty="0" err="1" smtClean="0"/>
              <a:t>et</a:t>
            </a:r>
            <a:r>
              <a:rPr lang="cs-CZ" dirty="0" smtClean="0"/>
              <a:t> </a:t>
            </a:r>
            <a:r>
              <a:rPr lang="cs-CZ" dirty="0" err="1" smtClean="0"/>
              <a:t>al</a:t>
            </a:r>
            <a:r>
              <a:rPr lang="cs-CZ" dirty="0" smtClean="0"/>
              <a:t>., 2010</a:t>
            </a:r>
            <a:endParaRPr lang="cs-CZ" dirty="0"/>
          </a:p>
        </p:txBody>
      </p:sp>
      <p:sp>
        <p:nvSpPr>
          <p:cNvPr id="12" name="TextovéPole 11"/>
          <p:cNvSpPr txBox="1"/>
          <p:nvPr/>
        </p:nvSpPr>
        <p:spPr>
          <a:xfrm>
            <a:off x="285720" y="4786322"/>
            <a:ext cx="2500330" cy="523220"/>
          </a:xfrm>
          <a:prstGeom prst="rect">
            <a:avLst/>
          </a:prstGeom>
          <a:noFill/>
        </p:spPr>
        <p:txBody>
          <a:bodyPr wrap="square" rtlCol="0">
            <a:spAutoFit/>
          </a:bodyPr>
          <a:lstStyle/>
          <a:p>
            <a:pPr algn="ctr"/>
            <a:r>
              <a:rPr lang="cs-CZ" sz="2800" b="1" dirty="0" err="1" smtClean="0"/>
              <a:t>mesosystem</a:t>
            </a:r>
            <a:endParaRPr lang="cs-CZ" sz="2800" b="1" dirty="0"/>
          </a:p>
        </p:txBody>
      </p:sp>
      <p:cxnSp>
        <p:nvCxnSpPr>
          <p:cNvPr id="13" name="Přímá spojovací šipka 12"/>
          <p:cNvCxnSpPr>
            <a:stCxn id="5" idx="6"/>
            <a:endCxn id="6" idx="2"/>
          </p:cNvCxnSpPr>
          <p:nvPr/>
        </p:nvCxnSpPr>
        <p:spPr>
          <a:xfrm>
            <a:off x="4572000" y="4500570"/>
            <a:ext cx="500066" cy="1588"/>
          </a:xfrm>
          <a:prstGeom prst="straightConnector1">
            <a:avLst/>
          </a:prstGeom>
          <a:ln w="3810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285720" y="4143380"/>
            <a:ext cx="2500330" cy="523220"/>
          </a:xfrm>
          <a:prstGeom prst="rect">
            <a:avLst/>
          </a:prstGeom>
          <a:noFill/>
        </p:spPr>
        <p:txBody>
          <a:bodyPr wrap="square" rtlCol="0">
            <a:spAutoFit/>
          </a:bodyPr>
          <a:lstStyle/>
          <a:p>
            <a:pPr algn="ctr"/>
            <a:r>
              <a:rPr lang="cs-CZ" sz="2800" b="1" dirty="0" err="1" smtClean="0"/>
              <a:t>exosystem</a:t>
            </a:r>
            <a:endParaRPr lang="cs-CZ" sz="2800" b="1" dirty="0"/>
          </a:p>
        </p:txBody>
      </p:sp>
      <p:sp>
        <p:nvSpPr>
          <p:cNvPr id="18" name="Elipsa 17"/>
          <p:cNvSpPr/>
          <p:nvPr/>
        </p:nvSpPr>
        <p:spPr>
          <a:xfrm>
            <a:off x="2500298" y="2786058"/>
            <a:ext cx="200026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smtClean="0"/>
              <a:t>Workplace</a:t>
            </a:r>
            <a:endParaRPr lang="cs-CZ" sz="2400" b="1" dirty="0"/>
          </a:p>
        </p:txBody>
      </p:sp>
      <p:cxnSp>
        <p:nvCxnSpPr>
          <p:cNvPr id="19" name="Přímá spojovací šipka 18"/>
          <p:cNvCxnSpPr>
            <a:stCxn id="18" idx="4"/>
            <a:endCxn id="5" idx="0"/>
          </p:cNvCxnSpPr>
          <p:nvPr/>
        </p:nvCxnSpPr>
        <p:spPr>
          <a:xfrm rot="16200000" flipH="1">
            <a:off x="3500430" y="3643314"/>
            <a:ext cx="428628" cy="42862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 name="Elipsa 35"/>
          <p:cNvSpPr/>
          <p:nvPr/>
        </p:nvSpPr>
        <p:spPr>
          <a:xfrm>
            <a:off x="5143504" y="2786058"/>
            <a:ext cx="200026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smtClean="0"/>
              <a:t>Boards</a:t>
            </a:r>
            <a:r>
              <a:rPr lang="cs-CZ" sz="2400" b="1" dirty="0" smtClean="0"/>
              <a:t>,</a:t>
            </a:r>
            <a:br>
              <a:rPr lang="cs-CZ" sz="2400" b="1" dirty="0" smtClean="0"/>
            </a:br>
            <a:r>
              <a:rPr lang="cs-CZ" sz="2400" b="1" dirty="0" err="1" smtClean="0"/>
              <a:t>directorate</a:t>
            </a:r>
            <a:endParaRPr lang="cs-CZ" sz="2400" b="1" dirty="0"/>
          </a:p>
        </p:txBody>
      </p:sp>
      <p:cxnSp>
        <p:nvCxnSpPr>
          <p:cNvPr id="37" name="Přímá spojovací šipka 36"/>
          <p:cNvCxnSpPr>
            <a:stCxn id="36" idx="4"/>
            <a:endCxn id="6" idx="0"/>
          </p:cNvCxnSpPr>
          <p:nvPr/>
        </p:nvCxnSpPr>
        <p:spPr>
          <a:xfrm rot="5400000">
            <a:off x="5715008" y="3643314"/>
            <a:ext cx="428628" cy="42862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pic>
        <p:nvPicPr>
          <p:cNvPr id="3074" name="Picture 2" descr="C:\Program Files (x86)\Microsoft Office\MEDIA\CAGCAT10\j0302953.jpg"/>
          <p:cNvPicPr>
            <a:picLocks noChangeAspect="1" noChangeArrowheads="1"/>
          </p:cNvPicPr>
          <p:nvPr/>
        </p:nvPicPr>
        <p:blipFill>
          <a:blip r:embed="rId2" cstate="print"/>
          <a:srcRect/>
          <a:stretch>
            <a:fillRect/>
          </a:stretch>
        </p:blipFill>
        <p:spPr bwMode="auto">
          <a:xfrm>
            <a:off x="4286248" y="5000636"/>
            <a:ext cx="1029270" cy="1442901"/>
          </a:xfrm>
          <a:prstGeom prst="rect">
            <a:avLst/>
          </a:prstGeom>
          <a:noFill/>
        </p:spPr>
      </p:pic>
      <p:sp>
        <p:nvSpPr>
          <p:cNvPr id="5" name="Elipsa 4"/>
          <p:cNvSpPr/>
          <p:nvPr/>
        </p:nvSpPr>
        <p:spPr>
          <a:xfrm>
            <a:off x="328611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smtClean="0"/>
              <a:t>Family</a:t>
            </a:r>
            <a:endParaRPr lang="cs-CZ" sz="2400" b="1" dirty="0"/>
          </a:p>
        </p:txBody>
      </p:sp>
      <p:sp>
        <p:nvSpPr>
          <p:cNvPr id="6" name="Elipsa 5"/>
          <p:cNvSpPr/>
          <p:nvPr/>
        </p:nvSpPr>
        <p:spPr>
          <a:xfrm>
            <a:off x="507206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smtClean="0"/>
              <a:t>Class</a:t>
            </a:r>
            <a:r>
              <a:rPr lang="cs-CZ" sz="2400" b="1" dirty="0" smtClean="0"/>
              <a:t>-</a:t>
            </a:r>
            <a:r>
              <a:rPr lang="cs-CZ" sz="2400" b="1" dirty="0" err="1" smtClean="0"/>
              <a:t>room</a:t>
            </a:r>
            <a:endParaRPr lang="cs-CZ" sz="2400" b="1" dirty="0"/>
          </a:p>
        </p:txBody>
      </p:sp>
      <p:cxnSp>
        <p:nvCxnSpPr>
          <p:cNvPr id="10" name="Přímá spojovací šipka 9"/>
          <p:cNvCxnSpPr>
            <a:stCxn id="5" idx="5"/>
          </p:cNvCxnSpPr>
          <p:nvPr/>
        </p:nvCxnSpPr>
        <p:spPr>
          <a:xfrm rot="16200000" flipH="1">
            <a:off x="4343634" y="4843708"/>
            <a:ext cx="268418" cy="1883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a:stCxn id="6" idx="3"/>
          </p:cNvCxnSpPr>
          <p:nvPr/>
        </p:nvCxnSpPr>
        <p:spPr>
          <a:xfrm rot="5400000">
            <a:off x="5032014" y="4843711"/>
            <a:ext cx="268420" cy="18831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285720" y="5429264"/>
            <a:ext cx="2500330" cy="523220"/>
          </a:xfrm>
          <a:prstGeom prst="rect">
            <a:avLst/>
          </a:prstGeom>
          <a:noFill/>
        </p:spPr>
        <p:txBody>
          <a:bodyPr wrap="square" rtlCol="0">
            <a:spAutoFit/>
          </a:bodyPr>
          <a:lstStyle/>
          <a:p>
            <a:pPr algn="ctr"/>
            <a:r>
              <a:rPr lang="cs-CZ" sz="2800" b="1" dirty="0" err="1" smtClean="0"/>
              <a:t>microsystem</a:t>
            </a:r>
            <a:endParaRPr lang="cs-CZ" sz="2800" b="1" dirty="0"/>
          </a:p>
        </p:txBody>
      </p:sp>
      <p:sp>
        <p:nvSpPr>
          <p:cNvPr id="15" name="TextovéPole 14"/>
          <p:cNvSpPr txBox="1"/>
          <p:nvPr/>
        </p:nvSpPr>
        <p:spPr>
          <a:xfrm>
            <a:off x="6643702" y="5786454"/>
            <a:ext cx="2285984" cy="646331"/>
          </a:xfrm>
          <a:prstGeom prst="rect">
            <a:avLst/>
          </a:prstGeom>
          <a:noFill/>
        </p:spPr>
        <p:txBody>
          <a:bodyPr wrap="square" rtlCol="0">
            <a:spAutoFit/>
          </a:bodyPr>
          <a:lstStyle/>
          <a:p>
            <a:r>
              <a:rPr lang="en-US" b="1" dirty="0" err="1" smtClean="0"/>
              <a:t>Bronfenbrenner</a:t>
            </a:r>
            <a:r>
              <a:rPr lang="cs-CZ" b="1" dirty="0" smtClean="0"/>
              <a:t>, 1979</a:t>
            </a:r>
          </a:p>
          <a:p>
            <a:r>
              <a:rPr lang="cs-CZ" dirty="0" err="1" smtClean="0"/>
              <a:t>Wilkenfeld</a:t>
            </a:r>
            <a:r>
              <a:rPr lang="cs-CZ" dirty="0" smtClean="0"/>
              <a:t> </a:t>
            </a:r>
            <a:r>
              <a:rPr lang="cs-CZ" dirty="0" err="1" smtClean="0"/>
              <a:t>et</a:t>
            </a:r>
            <a:r>
              <a:rPr lang="cs-CZ" dirty="0" smtClean="0"/>
              <a:t> </a:t>
            </a:r>
            <a:r>
              <a:rPr lang="cs-CZ" dirty="0" err="1" smtClean="0"/>
              <a:t>al</a:t>
            </a:r>
            <a:r>
              <a:rPr lang="cs-CZ" dirty="0" smtClean="0"/>
              <a:t>., 2010</a:t>
            </a:r>
            <a:endParaRPr lang="cs-CZ" dirty="0"/>
          </a:p>
        </p:txBody>
      </p:sp>
      <p:sp>
        <p:nvSpPr>
          <p:cNvPr id="12" name="TextovéPole 11"/>
          <p:cNvSpPr txBox="1"/>
          <p:nvPr/>
        </p:nvSpPr>
        <p:spPr>
          <a:xfrm>
            <a:off x="285720" y="4786322"/>
            <a:ext cx="2500330" cy="523220"/>
          </a:xfrm>
          <a:prstGeom prst="rect">
            <a:avLst/>
          </a:prstGeom>
          <a:noFill/>
        </p:spPr>
        <p:txBody>
          <a:bodyPr wrap="square" rtlCol="0">
            <a:spAutoFit/>
          </a:bodyPr>
          <a:lstStyle/>
          <a:p>
            <a:pPr algn="ctr"/>
            <a:r>
              <a:rPr lang="cs-CZ" sz="2800" b="1" dirty="0" err="1" smtClean="0"/>
              <a:t>mesosystem</a:t>
            </a:r>
            <a:endParaRPr lang="cs-CZ" sz="2800" b="1" dirty="0"/>
          </a:p>
        </p:txBody>
      </p:sp>
      <p:cxnSp>
        <p:nvCxnSpPr>
          <p:cNvPr id="13" name="Přímá spojovací šipka 12"/>
          <p:cNvCxnSpPr>
            <a:stCxn id="5" idx="6"/>
            <a:endCxn id="6" idx="2"/>
          </p:cNvCxnSpPr>
          <p:nvPr/>
        </p:nvCxnSpPr>
        <p:spPr>
          <a:xfrm>
            <a:off x="4572000" y="4500570"/>
            <a:ext cx="500066" cy="1588"/>
          </a:xfrm>
          <a:prstGeom prst="straightConnector1">
            <a:avLst/>
          </a:prstGeom>
          <a:ln w="3810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285720" y="4143380"/>
            <a:ext cx="2500330" cy="523220"/>
          </a:xfrm>
          <a:prstGeom prst="rect">
            <a:avLst/>
          </a:prstGeom>
          <a:noFill/>
        </p:spPr>
        <p:txBody>
          <a:bodyPr wrap="square" rtlCol="0">
            <a:spAutoFit/>
          </a:bodyPr>
          <a:lstStyle/>
          <a:p>
            <a:pPr algn="ctr"/>
            <a:r>
              <a:rPr lang="cs-CZ" sz="2800" b="1" dirty="0" err="1" smtClean="0"/>
              <a:t>exosystem</a:t>
            </a:r>
            <a:endParaRPr lang="cs-CZ" sz="2800" b="1" dirty="0"/>
          </a:p>
        </p:txBody>
      </p:sp>
      <p:sp>
        <p:nvSpPr>
          <p:cNvPr id="18" name="Elipsa 17"/>
          <p:cNvSpPr/>
          <p:nvPr/>
        </p:nvSpPr>
        <p:spPr>
          <a:xfrm>
            <a:off x="2500298" y="2786058"/>
            <a:ext cx="200026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smtClean="0"/>
              <a:t>Workplace</a:t>
            </a:r>
            <a:endParaRPr lang="cs-CZ" sz="2400" b="1" dirty="0"/>
          </a:p>
        </p:txBody>
      </p:sp>
      <p:cxnSp>
        <p:nvCxnSpPr>
          <p:cNvPr id="19" name="Přímá spojovací šipka 18"/>
          <p:cNvCxnSpPr>
            <a:stCxn id="18" idx="4"/>
            <a:endCxn id="5" idx="0"/>
          </p:cNvCxnSpPr>
          <p:nvPr/>
        </p:nvCxnSpPr>
        <p:spPr>
          <a:xfrm rot="16200000" flipH="1">
            <a:off x="3500430" y="3643314"/>
            <a:ext cx="428628" cy="42862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 name="Elipsa 35"/>
          <p:cNvSpPr/>
          <p:nvPr/>
        </p:nvSpPr>
        <p:spPr>
          <a:xfrm>
            <a:off x="5143504" y="2786058"/>
            <a:ext cx="200026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smtClean="0"/>
              <a:t>Boards</a:t>
            </a:r>
            <a:r>
              <a:rPr lang="cs-CZ" sz="2400" b="1" dirty="0" smtClean="0"/>
              <a:t>,</a:t>
            </a:r>
            <a:br>
              <a:rPr lang="cs-CZ" sz="2400" b="1" dirty="0" smtClean="0"/>
            </a:br>
            <a:r>
              <a:rPr lang="cs-CZ" sz="2400" b="1" dirty="0" err="1" smtClean="0"/>
              <a:t>directorate</a:t>
            </a:r>
            <a:endParaRPr lang="cs-CZ" sz="2400" b="1" dirty="0"/>
          </a:p>
        </p:txBody>
      </p:sp>
      <p:cxnSp>
        <p:nvCxnSpPr>
          <p:cNvPr id="37" name="Přímá spojovací šipka 36"/>
          <p:cNvCxnSpPr>
            <a:stCxn id="36" idx="4"/>
            <a:endCxn id="6" idx="0"/>
          </p:cNvCxnSpPr>
          <p:nvPr/>
        </p:nvCxnSpPr>
        <p:spPr>
          <a:xfrm rot="5400000">
            <a:off x="5715008" y="3643314"/>
            <a:ext cx="428628" cy="42862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285720" y="3500438"/>
            <a:ext cx="2500330" cy="523220"/>
          </a:xfrm>
          <a:prstGeom prst="rect">
            <a:avLst/>
          </a:prstGeom>
          <a:noFill/>
        </p:spPr>
        <p:txBody>
          <a:bodyPr wrap="square" rtlCol="0">
            <a:spAutoFit/>
          </a:bodyPr>
          <a:lstStyle/>
          <a:p>
            <a:pPr algn="ctr"/>
            <a:r>
              <a:rPr lang="cs-CZ" sz="2800" b="1" dirty="0" err="1" smtClean="0"/>
              <a:t>macrosystem</a:t>
            </a:r>
            <a:endParaRPr lang="cs-CZ" sz="2800" b="1" dirty="0"/>
          </a:p>
        </p:txBody>
      </p:sp>
      <p:sp>
        <p:nvSpPr>
          <p:cNvPr id="22" name="Obdélník 21"/>
          <p:cNvSpPr/>
          <p:nvPr/>
        </p:nvSpPr>
        <p:spPr>
          <a:xfrm>
            <a:off x="642910" y="1500174"/>
            <a:ext cx="8001056" cy="78581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err="1" smtClean="0">
                <a:solidFill>
                  <a:schemeClr val="bg1"/>
                </a:solidFill>
              </a:rPr>
              <a:t>Cultural</a:t>
            </a:r>
            <a:r>
              <a:rPr lang="cs-CZ" sz="2400" b="1" dirty="0" smtClean="0">
                <a:solidFill>
                  <a:schemeClr val="bg1"/>
                </a:solidFill>
              </a:rPr>
              <a:t> </a:t>
            </a:r>
            <a:r>
              <a:rPr lang="cs-CZ" sz="2400" b="1" dirty="0" err="1" smtClean="0">
                <a:solidFill>
                  <a:schemeClr val="bg1"/>
                </a:solidFill>
              </a:rPr>
              <a:t>values</a:t>
            </a:r>
            <a:r>
              <a:rPr lang="cs-CZ" sz="2400" b="1" dirty="0" smtClean="0">
                <a:solidFill>
                  <a:schemeClr val="bg1"/>
                </a:solidFill>
              </a:rPr>
              <a:t>, </a:t>
            </a:r>
            <a:r>
              <a:rPr lang="cs-CZ" sz="2400" b="1" dirty="0" err="1" smtClean="0">
                <a:solidFill>
                  <a:schemeClr val="bg1"/>
                </a:solidFill>
              </a:rPr>
              <a:t>political</a:t>
            </a:r>
            <a:r>
              <a:rPr lang="cs-CZ" sz="2400" b="1" dirty="0" smtClean="0">
                <a:solidFill>
                  <a:schemeClr val="bg1"/>
                </a:solidFill>
              </a:rPr>
              <a:t> </a:t>
            </a:r>
            <a:r>
              <a:rPr lang="cs-CZ" sz="2400" b="1" dirty="0" err="1" smtClean="0">
                <a:solidFill>
                  <a:schemeClr val="bg1"/>
                </a:solidFill>
              </a:rPr>
              <a:t>culture</a:t>
            </a:r>
            <a:r>
              <a:rPr lang="cs-CZ" sz="2400" b="1" dirty="0" smtClean="0">
                <a:solidFill>
                  <a:schemeClr val="bg1"/>
                </a:solidFill>
              </a:rPr>
              <a:t>,  ideology </a:t>
            </a:r>
            <a:r>
              <a:rPr lang="cs-CZ" sz="2400" b="1" dirty="0" err="1" smtClean="0">
                <a:solidFill>
                  <a:schemeClr val="bg1"/>
                </a:solidFill>
              </a:rPr>
              <a:t>underlying</a:t>
            </a:r>
            <a:r>
              <a:rPr lang="cs-CZ" sz="2400" b="1" smtClean="0">
                <a:solidFill>
                  <a:schemeClr val="bg1"/>
                </a:solidFill>
              </a:rPr>
              <a:t> economic</a:t>
            </a:r>
            <a:r>
              <a:rPr lang="cs-CZ" sz="2400" b="1" dirty="0" smtClean="0">
                <a:solidFill>
                  <a:schemeClr val="bg1"/>
                </a:solidFill>
              </a:rPr>
              <a:t> </a:t>
            </a:r>
            <a:r>
              <a:rPr lang="cs-CZ" sz="2400" b="1" dirty="0" err="1" smtClean="0">
                <a:solidFill>
                  <a:schemeClr val="bg1"/>
                </a:solidFill>
              </a:rPr>
              <a:t>or</a:t>
            </a:r>
            <a:r>
              <a:rPr lang="cs-CZ" sz="2400" b="1" dirty="0" smtClean="0">
                <a:solidFill>
                  <a:schemeClr val="bg1"/>
                </a:solidFill>
              </a:rPr>
              <a:t> </a:t>
            </a:r>
            <a:r>
              <a:rPr lang="cs-CZ" sz="2400" b="1" dirty="0" err="1" smtClean="0">
                <a:solidFill>
                  <a:schemeClr val="bg1"/>
                </a:solidFill>
              </a:rPr>
              <a:t>governmental</a:t>
            </a:r>
            <a:r>
              <a:rPr lang="cs-CZ" sz="2400" b="1" dirty="0" smtClean="0">
                <a:solidFill>
                  <a:schemeClr val="bg1"/>
                </a:solidFill>
              </a:rPr>
              <a:t> </a:t>
            </a:r>
            <a:r>
              <a:rPr lang="cs-CZ" sz="2400" b="1" dirty="0" err="1" smtClean="0">
                <a:solidFill>
                  <a:schemeClr val="bg1"/>
                </a:solidFill>
              </a:rPr>
              <a:t>system</a:t>
            </a:r>
            <a:r>
              <a:rPr lang="cs-CZ" sz="2400" b="1" dirty="0" smtClean="0">
                <a:solidFill>
                  <a:schemeClr val="bg1"/>
                </a:solidFill>
              </a:rPr>
              <a:t> …</a:t>
            </a:r>
            <a:endParaRPr lang="cs-CZ" sz="2400" b="1" dirty="0">
              <a:solidFill>
                <a:schemeClr val="bg1"/>
              </a:solidFill>
            </a:endParaRPr>
          </a:p>
        </p:txBody>
      </p:sp>
      <p:cxnSp>
        <p:nvCxnSpPr>
          <p:cNvPr id="23" name="Přímá spojovací šipka 22"/>
          <p:cNvCxnSpPr>
            <a:endCxn id="18" idx="1"/>
          </p:cNvCxnSpPr>
          <p:nvPr/>
        </p:nvCxnSpPr>
        <p:spPr>
          <a:xfrm rot="16200000" flipH="1">
            <a:off x="2298241" y="2416611"/>
            <a:ext cx="625608" cy="36437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Přímá spojovací šipka 25"/>
          <p:cNvCxnSpPr>
            <a:endCxn id="36" idx="7"/>
          </p:cNvCxnSpPr>
          <p:nvPr/>
        </p:nvCxnSpPr>
        <p:spPr>
          <a:xfrm rot="5400000">
            <a:off x="6684498" y="2452330"/>
            <a:ext cx="625608" cy="29293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pic>
        <p:nvPicPr>
          <p:cNvPr id="34819" name="Picture 3" descr="C:\Users\Serek\AppData\Local\Microsoft\Windows\Temporary Internet Files\Content.IE5\K2RX9XUE\MC900358765[1].wmf"/>
          <p:cNvPicPr>
            <a:picLocks noChangeAspect="1" noChangeArrowheads="1"/>
          </p:cNvPicPr>
          <p:nvPr/>
        </p:nvPicPr>
        <p:blipFill>
          <a:blip r:embed="rId2" cstate="print"/>
          <a:srcRect/>
          <a:stretch>
            <a:fillRect/>
          </a:stretch>
        </p:blipFill>
        <p:spPr bwMode="auto">
          <a:xfrm>
            <a:off x="2555776" y="1844824"/>
            <a:ext cx="3354670" cy="3718628"/>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pic>
        <p:nvPicPr>
          <p:cNvPr id="34819" name="Picture 3" descr="C:\Users\Serek\AppData\Local\Microsoft\Windows\Temporary Internet Files\Content.IE5\K2RX9XUE\MC900358765[1].wmf"/>
          <p:cNvPicPr>
            <a:picLocks noChangeAspect="1" noChangeArrowheads="1"/>
          </p:cNvPicPr>
          <p:nvPr/>
        </p:nvPicPr>
        <p:blipFill>
          <a:blip r:embed="rId2" cstate="print"/>
          <a:srcRect/>
          <a:stretch>
            <a:fillRect/>
          </a:stretch>
        </p:blipFill>
        <p:spPr bwMode="auto">
          <a:xfrm>
            <a:off x="2555776" y="1844824"/>
            <a:ext cx="3354670" cy="3718628"/>
          </a:xfrm>
          <a:prstGeom prst="rect">
            <a:avLst/>
          </a:prstGeom>
          <a:noFill/>
        </p:spPr>
      </p:pic>
      <p:sp>
        <p:nvSpPr>
          <p:cNvPr id="7" name="TextovéPole 6"/>
          <p:cNvSpPr txBox="1"/>
          <p:nvPr/>
        </p:nvSpPr>
        <p:spPr>
          <a:xfrm>
            <a:off x="395536" y="1772816"/>
            <a:ext cx="2520280" cy="830997"/>
          </a:xfrm>
          <a:prstGeom prst="rect">
            <a:avLst/>
          </a:prstGeom>
          <a:noFill/>
        </p:spPr>
        <p:txBody>
          <a:bodyPr wrap="square" rtlCol="0">
            <a:spAutoFit/>
          </a:bodyPr>
          <a:lstStyle/>
          <a:p>
            <a:r>
              <a:rPr lang="cs-CZ" sz="2400" dirty="0" err="1" smtClean="0"/>
              <a:t>parents</a:t>
            </a:r>
            <a:r>
              <a:rPr lang="cs-CZ" sz="2400" dirty="0" smtClean="0"/>
              <a:t> are role </a:t>
            </a:r>
            <a:r>
              <a:rPr lang="cs-CZ" sz="2400" dirty="0" err="1" smtClean="0"/>
              <a:t>models</a:t>
            </a:r>
            <a:endParaRPr lang="cs-CZ"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pic>
        <p:nvPicPr>
          <p:cNvPr id="34819" name="Picture 3" descr="C:\Users\Serek\AppData\Local\Microsoft\Windows\Temporary Internet Files\Content.IE5\K2RX9XUE\MC900358765[1].wmf"/>
          <p:cNvPicPr>
            <a:picLocks noChangeAspect="1" noChangeArrowheads="1"/>
          </p:cNvPicPr>
          <p:nvPr/>
        </p:nvPicPr>
        <p:blipFill>
          <a:blip r:embed="rId2" cstate="print"/>
          <a:srcRect/>
          <a:stretch>
            <a:fillRect/>
          </a:stretch>
        </p:blipFill>
        <p:spPr bwMode="auto">
          <a:xfrm>
            <a:off x="2555776" y="1844824"/>
            <a:ext cx="3354670" cy="3718628"/>
          </a:xfrm>
          <a:prstGeom prst="rect">
            <a:avLst/>
          </a:prstGeom>
          <a:noFill/>
        </p:spPr>
      </p:pic>
      <p:sp>
        <p:nvSpPr>
          <p:cNvPr id="7" name="TextovéPole 6"/>
          <p:cNvSpPr txBox="1"/>
          <p:nvPr/>
        </p:nvSpPr>
        <p:spPr>
          <a:xfrm>
            <a:off x="395536" y="1772816"/>
            <a:ext cx="2520280" cy="830997"/>
          </a:xfrm>
          <a:prstGeom prst="rect">
            <a:avLst/>
          </a:prstGeom>
          <a:noFill/>
        </p:spPr>
        <p:txBody>
          <a:bodyPr wrap="square" rtlCol="0">
            <a:spAutoFit/>
          </a:bodyPr>
          <a:lstStyle/>
          <a:p>
            <a:r>
              <a:rPr lang="cs-CZ" sz="2400" dirty="0" err="1" smtClean="0"/>
              <a:t>parents</a:t>
            </a:r>
            <a:r>
              <a:rPr lang="cs-CZ" sz="2400" dirty="0" smtClean="0"/>
              <a:t> are role </a:t>
            </a:r>
            <a:r>
              <a:rPr lang="cs-CZ" sz="2400" dirty="0" err="1" smtClean="0"/>
              <a:t>models</a:t>
            </a:r>
            <a:endParaRPr lang="cs-CZ" sz="2400" dirty="0"/>
          </a:p>
        </p:txBody>
      </p:sp>
      <p:sp>
        <p:nvSpPr>
          <p:cNvPr id="5" name="TextovéPole 4"/>
          <p:cNvSpPr txBox="1"/>
          <p:nvPr/>
        </p:nvSpPr>
        <p:spPr>
          <a:xfrm>
            <a:off x="6084168" y="5157192"/>
            <a:ext cx="2520280" cy="830997"/>
          </a:xfrm>
          <a:prstGeom prst="rect">
            <a:avLst/>
          </a:prstGeom>
          <a:noFill/>
        </p:spPr>
        <p:txBody>
          <a:bodyPr wrap="square" rtlCol="0">
            <a:spAutoFit/>
          </a:bodyPr>
          <a:lstStyle/>
          <a:p>
            <a:r>
              <a:rPr lang="cs-CZ" sz="2400" dirty="0" err="1" smtClean="0"/>
              <a:t>parents</a:t>
            </a:r>
            <a:r>
              <a:rPr lang="cs-CZ" sz="2400" dirty="0" smtClean="0"/>
              <a:t> </a:t>
            </a:r>
            <a:r>
              <a:rPr lang="cs-CZ" sz="2400" dirty="0" err="1" smtClean="0"/>
              <a:t>can</a:t>
            </a:r>
            <a:r>
              <a:rPr lang="cs-CZ" sz="2400" dirty="0" smtClean="0"/>
              <a:t> </a:t>
            </a:r>
            <a:r>
              <a:rPr lang="cs-CZ" sz="2400" dirty="0" err="1" smtClean="0"/>
              <a:t>persuade</a:t>
            </a:r>
            <a:r>
              <a:rPr lang="cs-CZ" sz="2400" dirty="0" smtClean="0"/>
              <a:t> </a:t>
            </a:r>
            <a:r>
              <a:rPr lang="cs-CZ" sz="2400" dirty="0" err="1" smtClean="0"/>
              <a:t>the</a:t>
            </a:r>
            <a:r>
              <a:rPr lang="cs-CZ" sz="2400" dirty="0" smtClean="0"/>
              <a:t> </a:t>
            </a:r>
            <a:r>
              <a:rPr lang="cs-CZ" sz="2400" dirty="0" err="1" smtClean="0"/>
              <a:t>child</a:t>
            </a:r>
            <a:endParaRPr lang="cs-CZ"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pic>
        <p:nvPicPr>
          <p:cNvPr id="34819" name="Picture 3" descr="C:\Users\Serek\AppData\Local\Microsoft\Windows\Temporary Internet Files\Content.IE5\K2RX9XUE\MC900358765[1].wmf"/>
          <p:cNvPicPr>
            <a:picLocks noChangeAspect="1" noChangeArrowheads="1"/>
          </p:cNvPicPr>
          <p:nvPr/>
        </p:nvPicPr>
        <p:blipFill>
          <a:blip r:embed="rId2" cstate="print"/>
          <a:srcRect/>
          <a:stretch>
            <a:fillRect/>
          </a:stretch>
        </p:blipFill>
        <p:spPr bwMode="auto">
          <a:xfrm>
            <a:off x="2555776" y="1844824"/>
            <a:ext cx="3354670" cy="3718628"/>
          </a:xfrm>
          <a:prstGeom prst="rect">
            <a:avLst/>
          </a:prstGeom>
          <a:noFill/>
        </p:spPr>
      </p:pic>
      <p:sp>
        <p:nvSpPr>
          <p:cNvPr id="7" name="TextovéPole 6"/>
          <p:cNvSpPr txBox="1"/>
          <p:nvPr/>
        </p:nvSpPr>
        <p:spPr>
          <a:xfrm>
            <a:off x="395536" y="1772816"/>
            <a:ext cx="2520280" cy="830997"/>
          </a:xfrm>
          <a:prstGeom prst="rect">
            <a:avLst/>
          </a:prstGeom>
          <a:noFill/>
        </p:spPr>
        <p:txBody>
          <a:bodyPr wrap="square" rtlCol="0">
            <a:spAutoFit/>
          </a:bodyPr>
          <a:lstStyle/>
          <a:p>
            <a:r>
              <a:rPr lang="cs-CZ" sz="2400" dirty="0" err="1" smtClean="0"/>
              <a:t>parents</a:t>
            </a:r>
            <a:r>
              <a:rPr lang="cs-CZ" sz="2400" dirty="0" smtClean="0"/>
              <a:t> are role </a:t>
            </a:r>
            <a:r>
              <a:rPr lang="cs-CZ" sz="2400" dirty="0" err="1" smtClean="0"/>
              <a:t>models</a:t>
            </a:r>
            <a:endParaRPr lang="cs-CZ" sz="2400" dirty="0"/>
          </a:p>
        </p:txBody>
      </p:sp>
      <p:sp>
        <p:nvSpPr>
          <p:cNvPr id="5" name="TextovéPole 4"/>
          <p:cNvSpPr txBox="1"/>
          <p:nvPr/>
        </p:nvSpPr>
        <p:spPr>
          <a:xfrm>
            <a:off x="6084168" y="5157192"/>
            <a:ext cx="2520280" cy="830997"/>
          </a:xfrm>
          <a:prstGeom prst="rect">
            <a:avLst/>
          </a:prstGeom>
          <a:noFill/>
        </p:spPr>
        <p:txBody>
          <a:bodyPr wrap="square" rtlCol="0">
            <a:spAutoFit/>
          </a:bodyPr>
          <a:lstStyle/>
          <a:p>
            <a:r>
              <a:rPr lang="cs-CZ" sz="2400" dirty="0" err="1" smtClean="0"/>
              <a:t>parents</a:t>
            </a:r>
            <a:r>
              <a:rPr lang="cs-CZ" sz="2400" dirty="0" smtClean="0"/>
              <a:t> </a:t>
            </a:r>
            <a:r>
              <a:rPr lang="cs-CZ" sz="2400" dirty="0" err="1" smtClean="0"/>
              <a:t>can</a:t>
            </a:r>
            <a:r>
              <a:rPr lang="cs-CZ" sz="2400" dirty="0" smtClean="0"/>
              <a:t> </a:t>
            </a:r>
            <a:r>
              <a:rPr lang="cs-CZ" sz="2400" dirty="0" err="1" smtClean="0"/>
              <a:t>persuade</a:t>
            </a:r>
            <a:r>
              <a:rPr lang="cs-CZ" sz="2400" dirty="0" smtClean="0"/>
              <a:t> </a:t>
            </a:r>
            <a:r>
              <a:rPr lang="cs-CZ" sz="2400" dirty="0" err="1" smtClean="0"/>
              <a:t>the</a:t>
            </a:r>
            <a:r>
              <a:rPr lang="cs-CZ" sz="2400" dirty="0" smtClean="0"/>
              <a:t> </a:t>
            </a:r>
            <a:r>
              <a:rPr lang="cs-CZ" sz="2400" dirty="0" err="1" smtClean="0"/>
              <a:t>child</a:t>
            </a:r>
            <a:endParaRPr lang="cs-CZ" sz="2400" dirty="0"/>
          </a:p>
        </p:txBody>
      </p:sp>
      <p:sp>
        <p:nvSpPr>
          <p:cNvPr id="6" name="TextovéPole 5"/>
          <p:cNvSpPr txBox="1"/>
          <p:nvPr/>
        </p:nvSpPr>
        <p:spPr>
          <a:xfrm>
            <a:off x="6012160" y="1628800"/>
            <a:ext cx="2520280" cy="1569660"/>
          </a:xfrm>
          <a:prstGeom prst="rect">
            <a:avLst/>
          </a:prstGeom>
          <a:noFill/>
        </p:spPr>
        <p:txBody>
          <a:bodyPr wrap="square" rtlCol="0">
            <a:spAutoFit/>
          </a:bodyPr>
          <a:lstStyle/>
          <a:p>
            <a:r>
              <a:rPr lang="cs-CZ" sz="2400" dirty="0" err="1" smtClean="0"/>
              <a:t>parents</a:t>
            </a:r>
            <a:r>
              <a:rPr lang="cs-CZ" sz="2400" dirty="0" smtClean="0"/>
              <a:t> </a:t>
            </a:r>
            <a:r>
              <a:rPr lang="cs-CZ" sz="2400" dirty="0" err="1" smtClean="0"/>
              <a:t>control</a:t>
            </a:r>
            <a:r>
              <a:rPr lang="cs-CZ" sz="2400" dirty="0" smtClean="0"/>
              <a:t> </a:t>
            </a:r>
            <a:r>
              <a:rPr lang="cs-CZ" sz="2400" dirty="0" err="1" smtClean="0"/>
              <a:t>where</a:t>
            </a:r>
            <a:r>
              <a:rPr lang="cs-CZ" sz="2400" dirty="0" smtClean="0"/>
              <a:t> </a:t>
            </a:r>
            <a:r>
              <a:rPr lang="cs-CZ" sz="2400" dirty="0" err="1" smtClean="0"/>
              <a:t>the</a:t>
            </a:r>
            <a:r>
              <a:rPr lang="cs-CZ" sz="2400" dirty="0" smtClean="0"/>
              <a:t> </a:t>
            </a:r>
            <a:r>
              <a:rPr lang="cs-CZ" sz="2400" dirty="0" err="1" smtClean="0"/>
              <a:t>child</a:t>
            </a:r>
            <a:r>
              <a:rPr lang="cs-CZ" sz="2400" dirty="0" smtClean="0"/>
              <a:t> </a:t>
            </a:r>
            <a:r>
              <a:rPr lang="cs-CZ" sz="2400" dirty="0" err="1" smtClean="0"/>
              <a:t>spends</a:t>
            </a:r>
            <a:r>
              <a:rPr lang="cs-CZ" sz="2400" dirty="0" smtClean="0"/>
              <a:t> her </a:t>
            </a:r>
            <a:r>
              <a:rPr lang="cs-CZ" sz="2400" dirty="0" err="1" smtClean="0"/>
              <a:t>or</a:t>
            </a:r>
            <a:r>
              <a:rPr lang="cs-CZ" sz="2400" dirty="0" smtClean="0"/>
              <a:t> his </a:t>
            </a:r>
            <a:r>
              <a:rPr lang="cs-CZ" sz="2400" dirty="0" err="1" smtClean="0"/>
              <a:t>time</a:t>
            </a:r>
            <a:endParaRPr lang="cs-CZ"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pic>
        <p:nvPicPr>
          <p:cNvPr id="34819" name="Picture 3" descr="C:\Users\Serek\AppData\Local\Microsoft\Windows\Temporary Internet Files\Content.IE5\K2RX9XUE\MC900358765[1].wmf"/>
          <p:cNvPicPr>
            <a:picLocks noChangeAspect="1" noChangeArrowheads="1"/>
          </p:cNvPicPr>
          <p:nvPr/>
        </p:nvPicPr>
        <p:blipFill>
          <a:blip r:embed="rId2" cstate="print"/>
          <a:srcRect/>
          <a:stretch>
            <a:fillRect/>
          </a:stretch>
        </p:blipFill>
        <p:spPr bwMode="auto">
          <a:xfrm>
            <a:off x="2555776" y="1844824"/>
            <a:ext cx="3354670" cy="3718628"/>
          </a:xfrm>
          <a:prstGeom prst="rect">
            <a:avLst/>
          </a:prstGeom>
          <a:noFill/>
        </p:spPr>
      </p:pic>
      <p:sp>
        <p:nvSpPr>
          <p:cNvPr id="7" name="TextovéPole 6"/>
          <p:cNvSpPr txBox="1"/>
          <p:nvPr/>
        </p:nvSpPr>
        <p:spPr>
          <a:xfrm>
            <a:off x="395536" y="1772816"/>
            <a:ext cx="2520280" cy="830997"/>
          </a:xfrm>
          <a:prstGeom prst="rect">
            <a:avLst/>
          </a:prstGeom>
          <a:noFill/>
        </p:spPr>
        <p:txBody>
          <a:bodyPr wrap="square" rtlCol="0">
            <a:spAutoFit/>
          </a:bodyPr>
          <a:lstStyle/>
          <a:p>
            <a:r>
              <a:rPr lang="cs-CZ" sz="2400" dirty="0" err="1" smtClean="0"/>
              <a:t>parents</a:t>
            </a:r>
            <a:r>
              <a:rPr lang="cs-CZ" sz="2400" dirty="0" smtClean="0"/>
              <a:t> are role </a:t>
            </a:r>
            <a:r>
              <a:rPr lang="cs-CZ" sz="2400" dirty="0" err="1" smtClean="0"/>
              <a:t>models</a:t>
            </a:r>
            <a:endParaRPr lang="cs-CZ" sz="2400" dirty="0"/>
          </a:p>
        </p:txBody>
      </p:sp>
      <p:sp>
        <p:nvSpPr>
          <p:cNvPr id="5" name="TextovéPole 4"/>
          <p:cNvSpPr txBox="1"/>
          <p:nvPr/>
        </p:nvSpPr>
        <p:spPr>
          <a:xfrm>
            <a:off x="6084168" y="5157192"/>
            <a:ext cx="2520280" cy="830997"/>
          </a:xfrm>
          <a:prstGeom prst="rect">
            <a:avLst/>
          </a:prstGeom>
          <a:noFill/>
        </p:spPr>
        <p:txBody>
          <a:bodyPr wrap="square" rtlCol="0">
            <a:spAutoFit/>
          </a:bodyPr>
          <a:lstStyle/>
          <a:p>
            <a:r>
              <a:rPr lang="cs-CZ" sz="2400" dirty="0" err="1" smtClean="0"/>
              <a:t>parents</a:t>
            </a:r>
            <a:r>
              <a:rPr lang="cs-CZ" sz="2400" dirty="0" smtClean="0"/>
              <a:t> </a:t>
            </a:r>
            <a:r>
              <a:rPr lang="cs-CZ" sz="2400" dirty="0" err="1" smtClean="0"/>
              <a:t>can</a:t>
            </a:r>
            <a:r>
              <a:rPr lang="cs-CZ" sz="2400" dirty="0" smtClean="0"/>
              <a:t> </a:t>
            </a:r>
            <a:r>
              <a:rPr lang="cs-CZ" sz="2400" dirty="0" err="1" smtClean="0"/>
              <a:t>persuade</a:t>
            </a:r>
            <a:r>
              <a:rPr lang="cs-CZ" sz="2400" dirty="0" smtClean="0"/>
              <a:t> </a:t>
            </a:r>
            <a:r>
              <a:rPr lang="cs-CZ" sz="2400" dirty="0" err="1" smtClean="0"/>
              <a:t>the</a:t>
            </a:r>
            <a:r>
              <a:rPr lang="cs-CZ" sz="2400" dirty="0" smtClean="0"/>
              <a:t> </a:t>
            </a:r>
            <a:r>
              <a:rPr lang="cs-CZ" sz="2400" dirty="0" err="1" smtClean="0"/>
              <a:t>child</a:t>
            </a:r>
            <a:endParaRPr lang="cs-CZ" sz="2400" dirty="0"/>
          </a:p>
        </p:txBody>
      </p:sp>
      <p:sp>
        <p:nvSpPr>
          <p:cNvPr id="6" name="TextovéPole 5"/>
          <p:cNvSpPr txBox="1"/>
          <p:nvPr/>
        </p:nvSpPr>
        <p:spPr>
          <a:xfrm>
            <a:off x="6012160" y="1628800"/>
            <a:ext cx="2520280" cy="1569660"/>
          </a:xfrm>
          <a:prstGeom prst="rect">
            <a:avLst/>
          </a:prstGeom>
          <a:noFill/>
        </p:spPr>
        <p:txBody>
          <a:bodyPr wrap="square" rtlCol="0">
            <a:spAutoFit/>
          </a:bodyPr>
          <a:lstStyle/>
          <a:p>
            <a:r>
              <a:rPr lang="cs-CZ" sz="2400" dirty="0" err="1" smtClean="0"/>
              <a:t>parents</a:t>
            </a:r>
            <a:r>
              <a:rPr lang="cs-CZ" sz="2400" dirty="0" smtClean="0"/>
              <a:t> </a:t>
            </a:r>
            <a:r>
              <a:rPr lang="cs-CZ" sz="2400" dirty="0" err="1" smtClean="0"/>
              <a:t>control</a:t>
            </a:r>
            <a:r>
              <a:rPr lang="cs-CZ" sz="2400" dirty="0" smtClean="0"/>
              <a:t> </a:t>
            </a:r>
            <a:r>
              <a:rPr lang="cs-CZ" sz="2400" dirty="0" err="1" smtClean="0"/>
              <a:t>where</a:t>
            </a:r>
            <a:r>
              <a:rPr lang="cs-CZ" sz="2400" dirty="0" smtClean="0"/>
              <a:t> </a:t>
            </a:r>
            <a:r>
              <a:rPr lang="cs-CZ" sz="2400" dirty="0" err="1" smtClean="0"/>
              <a:t>the</a:t>
            </a:r>
            <a:r>
              <a:rPr lang="cs-CZ" sz="2400" dirty="0" smtClean="0"/>
              <a:t> </a:t>
            </a:r>
            <a:r>
              <a:rPr lang="cs-CZ" sz="2400" dirty="0" err="1" smtClean="0"/>
              <a:t>child</a:t>
            </a:r>
            <a:r>
              <a:rPr lang="cs-CZ" sz="2400" dirty="0" smtClean="0"/>
              <a:t> </a:t>
            </a:r>
            <a:r>
              <a:rPr lang="cs-CZ" sz="2400" dirty="0" err="1" smtClean="0"/>
              <a:t>spends</a:t>
            </a:r>
            <a:r>
              <a:rPr lang="cs-CZ" sz="2400" dirty="0" smtClean="0"/>
              <a:t> her </a:t>
            </a:r>
            <a:r>
              <a:rPr lang="cs-CZ" sz="2400" dirty="0" err="1" smtClean="0"/>
              <a:t>or</a:t>
            </a:r>
            <a:r>
              <a:rPr lang="cs-CZ" sz="2400" dirty="0" smtClean="0"/>
              <a:t> his </a:t>
            </a:r>
            <a:r>
              <a:rPr lang="cs-CZ" sz="2400" dirty="0" err="1" smtClean="0"/>
              <a:t>time</a:t>
            </a:r>
            <a:endParaRPr lang="cs-CZ" sz="2400" dirty="0"/>
          </a:p>
        </p:txBody>
      </p:sp>
      <p:sp>
        <p:nvSpPr>
          <p:cNvPr id="8" name="TextovéPole 7"/>
          <p:cNvSpPr txBox="1"/>
          <p:nvPr/>
        </p:nvSpPr>
        <p:spPr>
          <a:xfrm>
            <a:off x="251520" y="5445224"/>
            <a:ext cx="3600400" cy="1200329"/>
          </a:xfrm>
          <a:prstGeom prst="rect">
            <a:avLst/>
          </a:prstGeom>
          <a:noFill/>
        </p:spPr>
        <p:txBody>
          <a:bodyPr wrap="square" rtlCol="0">
            <a:spAutoFit/>
          </a:bodyPr>
          <a:lstStyle/>
          <a:p>
            <a:r>
              <a:rPr lang="cs-CZ" sz="2400" dirty="0" err="1" smtClean="0"/>
              <a:t>parents</a:t>
            </a:r>
            <a:r>
              <a:rPr lang="cs-CZ" sz="2400" dirty="0" smtClean="0"/>
              <a:t> use </a:t>
            </a:r>
            <a:r>
              <a:rPr lang="cs-CZ" sz="2400" dirty="0" err="1" smtClean="0"/>
              <a:t>democratic</a:t>
            </a:r>
            <a:r>
              <a:rPr lang="cs-CZ" sz="2400" dirty="0" smtClean="0"/>
              <a:t>, </a:t>
            </a:r>
            <a:r>
              <a:rPr lang="cs-CZ" sz="2400" dirty="0" err="1" smtClean="0"/>
              <a:t>authoriarian</a:t>
            </a:r>
            <a:r>
              <a:rPr lang="cs-CZ" sz="2400" dirty="0" smtClean="0"/>
              <a:t> </a:t>
            </a:r>
            <a:r>
              <a:rPr lang="cs-CZ" sz="2400" dirty="0" err="1" smtClean="0"/>
              <a:t>etc</a:t>
            </a:r>
            <a:r>
              <a:rPr lang="cs-CZ" sz="2400" dirty="0" smtClean="0"/>
              <a:t>. </a:t>
            </a:r>
            <a:r>
              <a:rPr lang="cs-CZ" sz="2400" dirty="0" err="1" smtClean="0"/>
              <a:t>practices</a:t>
            </a:r>
            <a:r>
              <a:rPr lang="cs-CZ" sz="2400" dirty="0" smtClean="0"/>
              <a:t> </a:t>
            </a:r>
            <a:r>
              <a:rPr lang="cs-CZ" sz="2400" dirty="0" err="1" smtClean="0"/>
              <a:t>towards</a:t>
            </a:r>
            <a:r>
              <a:rPr lang="cs-CZ" sz="2400" dirty="0" smtClean="0"/>
              <a:t> </a:t>
            </a:r>
            <a:r>
              <a:rPr lang="cs-CZ" sz="2400" dirty="0" err="1" smtClean="0"/>
              <a:t>the</a:t>
            </a:r>
            <a:r>
              <a:rPr lang="cs-CZ" sz="2400" dirty="0" smtClean="0"/>
              <a:t> </a:t>
            </a:r>
            <a:r>
              <a:rPr lang="cs-CZ" sz="2400" dirty="0" err="1" smtClean="0"/>
              <a:t>child</a:t>
            </a:r>
            <a:r>
              <a:rPr lang="cs-CZ" sz="2400" dirty="0" smtClean="0"/>
              <a:t> </a:t>
            </a:r>
            <a:endParaRPr lang="cs-CZ"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err="1" smtClean="0"/>
              <a:t>this</a:t>
            </a:r>
            <a:r>
              <a:rPr lang="cs-CZ" dirty="0" smtClean="0"/>
              <a:t> </a:t>
            </a:r>
            <a:r>
              <a:rPr lang="cs-CZ" dirty="0" err="1" smtClean="0"/>
              <a:t>issue</a:t>
            </a:r>
            <a:r>
              <a:rPr lang="cs-CZ" dirty="0" smtClean="0"/>
              <a:t> </a:t>
            </a:r>
            <a:r>
              <a:rPr lang="cs-CZ" dirty="0" err="1" smtClean="0"/>
              <a:t>and</a:t>
            </a:r>
            <a:r>
              <a:rPr lang="cs-CZ" dirty="0" smtClean="0"/>
              <a:t> adolescence?</a:t>
            </a:r>
            <a:endParaRPr lang="cs-CZ" dirty="0"/>
          </a:p>
        </p:txBody>
      </p:sp>
      <p:sp>
        <p:nvSpPr>
          <p:cNvPr id="3" name="Zástupný symbol pro obsah 2"/>
          <p:cNvSpPr>
            <a:spLocks noGrp="1"/>
          </p:cNvSpPr>
          <p:nvPr>
            <p:ph idx="1"/>
          </p:nvPr>
        </p:nvSpPr>
        <p:spPr/>
        <p:txBody>
          <a:bodyPr/>
          <a:lstStyle/>
          <a:p>
            <a:pPr marL="0" indent="0">
              <a:buNone/>
            </a:pPr>
            <a:r>
              <a:rPr lang="cs-CZ" dirty="0" err="1" smtClean="0">
                <a:solidFill>
                  <a:srgbClr val="C00000"/>
                </a:solidFill>
              </a:rPr>
              <a:t>Impressionable</a:t>
            </a:r>
            <a:r>
              <a:rPr lang="cs-CZ" dirty="0" smtClean="0">
                <a:solidFill>
                  <a:srgbClr val="C00000"/>
                </a:solidFill>
              </a:rPr>
              <a:t> </a:t>
            </a:r>
            <a:r>
              <a:rPr lang="cs-CZ" dirty="0" err="1" smtClean="0">
                <a:solidFill>
                  <a:srgbClr val="C00000"/>
                </a:solidFill>
              </a:rPr>
              <a:t>years</a:t>
            </a:r>
            <a:r>
              <a:rPr lang="cs-CZ" dirty="0" smtClean="0">
                <a:solidFill>
                  <a:srgbClr val="C00000"/>
                </a:solidFill>
              </a:rPr>
              <a:t> </a:t>
            </a:r>
            <a:r>
              <a:rPr lang="cs-CZ" dirty="0" err="1" smtClean="0">
                <a:solidFill>
                  <a:srgbClr val="C00000"/>
                </a:solidFill>
              </a:rPr>
              <a:t>hypothesis</a:t>
            </a:r>
            <a:endParaRPr lang="cs-CZ" dirty="0" smtClean="0">
              <a:solidFill>
                <a:srgbClr val="C00000"/>
              </a:solidFill>
            </a:endParaRPr>
          </a:p>
          <a:p>
            <a:pPr marL="0" indent="0">
              <a:buNone/>
            </a:pPr>
            <a:endParaRPr lang="cs-CZ" dirty="0" smtClean="0"/>
          </a:p>
          <a:p>
            <a:pPr marL="0" indent="0">
              <a:buNone/>
            </a:pPr>
            <a:endParaRPr lang="cs-CZ" dirty="0" smtClean="0"/>
          </a:p>
          <a:p>
            <a:pPr marL="0" indent="0">
              <a:buNone/>
            </a:pPr>
            <a:endParaRPr lang="cs-CZ" dirty="0" smtClean="0"/>
          </a:p>
          <a:p>
            <a:pPr marL="0" indent="0">
              <a:buNone/>
            </a:pPr>
            <a:r>
              <a:rPr lang="cs-CZ" dirty="0" err="1" smtClean="0">
                <a:solidFill>
                  <a:schemeClr val="bg1">
                    <a:lumMod val="50000"/>
                  </a:schemeClr>
                </a:solidFill>
              </a:rPr>
              <a:t>Life</a:t>
            </a:r>
            <a:r>
              <a:rPr lang="cs-CZ" dirty="0" smtClean="0">
                <a:solidFill>
                  <a:schemeClr val="bg1">
                    <a:lumMod val="50000"/>
                  </a:schemeClr>
                </a:solidFill>
              </a:rPr>
              <a:t>-</a:t>
            </a:r>
            <a:r>
              <a:rPr lang="cs-CZ" dirty="0" err="1" smtClean="0">
                <a:solidFill>
                  <a:schemeClr val="bg1">
                    <a:lumMod val="50000"/>
                  </a:schemeClr>
                </a:solidFill>
              </a:rPr>
              <a:t>long</a:t>
            </a:r>
            <a:r>
              <a:rPr lang="cs-CZ" dirty="0" smtClean="0">
                <a:solidFill>
                  <a:schemeClr val="bg1">
                    <a:lumMod val="50000"/>
                  </a:schemeClr>
                </a:solidFill>
              </a:rPr>
              <a:t> </a:t>
            </a:r>
            <a:r>
              <a:rPr lang="cs-CZ" dirty="0" err="1" smtClean="0">
                <a:solidFill>
                  <a:schemeClr val="bg1">
                    <a:lumMod val="50000"/>
                  </a:schemeClr>
                </a:solidFill>
              </a:rPr>
              <a:t>openness</a:t>
            </a:r>
            <a:endParaRPr lang="cs-CZ" dirty="0">
              <a:solidFill>
                <a:schemeClr val="bg1">
                  <a:lumMod val="50000"/>
                </a:schemeClr>
              </a:solidFill>
            </a:endParaRPr>
          </a:p>
        </p:txBody>
      </p:sp>
      <p:sp>
        <p:nvSpPr>
          <p:cNvPr id="8" name="Vývojový diagram: paměť s přímým přístupem 7"/>
          <p:cNvSpPr/>
          <p:nvPr/>
        </p:nvSpPr>
        <p:spPr>
          <a:xfrm>
            <a:off x="1000100" y="2357430"/>
            <a:ext cx="2214578" cy="1428760"/>
          </a:xfrm>
          <a:prstGeom prst="flowChartMagneticDrum">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Vývojový diagram: paměť s přímým přístupem 8"/>
          <p:cNvSpPr/>
          <p:nvPr/>
        </p:nvSpPr>
        <p:spPr>
          <a:xfrm>
            <a:off x="2643174" y="2786058"/>
            <a:ext cx="2214578" cy="642942"/>
          </a:xfrm>
          <a:prstGeom prst="flowChartMagneticDrum">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Vývojový diagram: paměť s přímým přístupem 9"/>
          <p:cNvSpPr/>
          <p:nvPr/>
        </p:nvSpPr>
        <p:spPr>
          <a:xfrm>
            <a:off x="1000100" y="4714884"/>
            <a:ext cx="4143404" cy="1428760"/>
          </a:xfrm>
          <a:prstGeom prst="flowChartMagneticDrum">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pic>
        <p:nvPicPr>
          <p:cNvPr id="35843" name="Picture 3" descr="C:\Users\Serek\AppData\Local\Microsoft\Windows\Temporary Internet Files\Content.IE5\HIUB3LAY\MP900438770[1].jpg"/>
          <p:cNvPicPr>
            <a:picLocks noChangeAspect="1" noChangeArrowheads="1"/>
          </p:cNvPicPr>
          <p:nvPr/>
        </p:nvPicPr>
        <p:blipFill>
          <a:blip r:embed="rId2" cstate="print"/>
          <a:srcRect/>
          <a:stretch>
            <a:fillRect/>
          </a:stretch>
        </p:blipFill>
        <p:spPr bwMode="auto">
          <a:xfrm>
            <a:off x="2195736" y="1844824"/>
            <a:ext cx="4572000" cy="45720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pic>
        <p:nvPicPr>
          <p:cNvPr id="35843" name="Picture 3" descr="C:\Users\Serek\AppData\Local\Microsoft\Windows\Temporary Internet Files\Content.IE5\HIUB3LAY\MP900438770[1].jpg"/>
          <p:cNvPicPr>
            <a:picLocks noChangeAspect="1" noChangeArrowheads="1"/>
          </p:cNvPicPr>
          <p:nvPr/>
        </p:nvPicPr>
        <p:blipFill>
          <a:blip r:embed="rId2" cstate="print"/>
          <a:srcRect/>
          <a:stretch>
            <a:fillRect/>
          </a:stretch>
        </p:blipFill>
        <p:spPr bwMode="auto">
          <a:xfrm>
            <a:off x="2195736" y="1844824"/>
            <a:ext cx="4572000" cy="4572000"/>
          </a:xfrm>
          <a:prstGeom prst="rect">
            <a:avLst/>
          </a:prstGeom>
          <a:noFill/>
        </p:spPr>
      </p:pic>
      <p:sp>
        <p:nvSpPr>
          <p:cNvPr id="5" name="TextovéPole 4"/>
          <p:cNvSpPr txBox="1"/>
          <p:nvPr/>
        </p:nvSpPr>
        <p:spPr>
          <a:xfrm>
            <a:off x="323528" y="1268760"/>
            <a:ext cx="3240360" cy="1569660"/>
          </a:xfrm>
          <a:prstGeom prst="rect">
            <a:avLst/>
          </a:prstGeom>
          <a:noFill/>
        </p:spPr>
        <p:txBody>
          <a:bodyPr wrap="square" rtlCol="0">
            <a:spAutoFit/>
          </a:bodyPr>
          <a:lstStyle/>
          <a:p>
            <a:r>
              <a:rPr lang="cs-CZ" sz="2400" dirty="0" err="1" smtClean="0"/>
              <a:t>teachers</a:t>
            </a:r>
            <a:r>
              <a:rPr lang="cs-CZ" sz="2400" dirty="0" smtClean="0"/>
              <a:t> </a:t>
            </a:r>
            <a:r>
              <a:rPr lang="cs-CZ" sz="2400" dirty="0" err="1" smtClean="0"/>
              <a:t>and</a:t>
            </a:r>
            <a:r>
              <a:rPr lang="cs-CZ" sz="2400" dirty="0" smtClean="0"/>
              <a:t> </a:t>
            </a:r>
            <a:r>
              <a:rPr lang="cs-CZ" sz="2400" dirty="0" err="1" smtClean="0"/>
              <a:t>classmates</a:t>
            </a:r>
            <a:r>
              <a:rPr lang="cs-CZ" sz="2400" dirty="0" smtClean="0"/>
              <a:t> are role </a:t>
            </a:r>
            <a:r>
              <a:rPr lang="cs-CZ" sz="2400" dirty="0" err="1" smtClean="0"/>
              <a:t>models</a:t>
            </a:r>
            <a:r>
              <a:rPr lang="cs-CZ" sz="2400" dirty="0" smtClean="0"/>
              <a:t> </a:t>
            </a:r>
            <a:r>
              <a:rPr lang="cs-CZ" sz="2400" dirty="0" err="1" smtClean="0"/>
              <a:t>and</a:t>
            </a:r>
            <a:r>
              <a:rPr lang="cs-CZ" sz="2400" dirty="0" smtClean="0"/>
              <a:t> </a:t>
            </a:r>
            <a:r>
              <a:rPr lang="cs-CZ" sz="2400" dirty="0" err="1" smtClean="0"/>
              <a:t>produce</a:t>
            </a:r>
            <a:r>
              <a:rPr lang="cs-CZ" sz="2400" dirty="0" smtClean="0"/>
              <a:t> </a:t>
            </a:r>
            <a:r>
              <a:rPr lang="cs-CZ" sz="2400" dirty="0" err="1" smtClean="0"/>
              <a:t>social</a:t>
            </a:r>
            <a:r>
              <a:rPr lang="cs-CZ" sz="2400" dirty="0" smtClean="0"/>
              <a:t> </a:t>
            </a:r>
            <a:r>
              <a:rPr lang="cs-CZ" sz="2400" dirty="0" err="1" smtClean="0"/>
              <a:t>influences</a:t>
            </a:r>
            <a:endParaRPr lang="cs-CZ"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pic>
        <p:nvPicPr>
          <p:cNvPr id="35843" name="Picture 3" descr="C:\Users\Serek\AppData\Local\Microsoft\Windows\Temporary Internet Files\Content.IE5\HIUB3LAY\MP900438770[1].jpg"/>
          <p:cNvPicPr>
            <a:picLocks noChangeAspect="1" noChangeArrowheads="1"/>
          </p:cNvPicPr>
          <p:nvPr/>
        </p:nvPicPr>
        <p:blipFill>
          <a:blip r:embed="rId2" cstate="print"/>
          <a:srcRect/>
          <a:stretch>
            <a:fillRect/>
          </a:stretch>
        </p:blipFill>
        <p:spPr bwMode="auto">
          <a:xfrm>
            <a:off x="2195736" y="1844824"/>
            <a:ext cx="4572000" cy="4572000"/>
          </a:xfrm>
          <a:prstGeom prst="rect">
            <a:avLst/>
          </a:prstGeom>
          <a:noFill/>
        </p:spPr>
      </p:pic>
      <p:sp>
        <p:nvSpPr>
          <p:cNvPr id="5" name="TextovéPole 4"/>
          <p:cNvSpPr txBox="1"/>
          <p:nvPr/>
        </p:nvSpPr>
        <p:spPr>
          <a:xfrm>
            <a:off x="323528" y="1268760"/>
            <a:ext cx="3240360" cy="1569660"/>
          </a:xfrm>
          <a:prstGeom prst="rect">
            <a:avLst/>
          </a:prstGeom>
          <a:noFill/>
        </p:spPr>
        <p:txBody>
          <a:bodyPr wrap="square" rtlCol="0">
            <a:spAutoFit/>
          </a:bodyPr>
          <a:lstStyle/>
          <a:p>
            <a:r>
              <a:rPr lang="cs-CZ" sz="2400" dirty="0" err="1" smtClean="0"/>
              <a:t>teachers</a:t>
            </a:r>
            <a:r>
              <a:rPr lang="cs-CZ" sz="2400" dirty="0" smtClean="0"/>
              <a:t> </a:t>
            </a:r>
            <a:r>
              <a:rPr lang="cs-CZ" sz="2400" dirty="0" err="1" smtClean="0"/>
              <a:t>and</a:t>
            </a:r>
            <a:r>
              <a:rPr lang="cs-CZ" sz="2400" dirty="0" smtClean="0"/>
              <a:t> </a:t>
            </a:r>
            <a:r>
              <a:rPr lang="cs-CZ" sz="2400" dirty="0" err="1" smtClean="0"/>
              <a:t>classmates</a:t>
            </a:r>
            <a:r>
              <a:rPr lang="cs-CZ" sz="2400" dirty="0" smtClean="0"/>
              <a:t> are role </a:t>
            </a:r>
            <a:r>
              <a:rPr lang="cs-CZ" sz="2400" dirty="0" err="1" smtClean="0"/>
              <a:t>models</a:t>
            </a:r>
            <a:r>
              <a:rPr lang="cs-CZ" sz="2400" dirty="0" smtClean="0"/>
              <a:t> </a:t>
            </a:r>
            <a:r>
              <a:rPr lang="cs-CZ" sz="2400" dirty="0" err="1" smtClean="0"/>
              <a:t>and</a:t>
            </a:r>
            <a:r>
              <a:rPr lang="cs-CZ" sz="2400" dirty="0" smtClean="0"/>
              <a:t> </a:t>
            </a:r>
            <a:r>
              <a:rPr lang="cs-CZ" sz="2400" dirty="0" err="1" smtClean="0"/>
              <a:t>produce</a:t>
            </a:r>
            <a:r>
              <a:rPr lang="cs-CZ" sz="2400" dirty="0" smtClean="0"/>
              <a:t> </a:t>
            </a:r>
            <a:r>
              <a:rPr lang="cs-CZ" sz="2400" dirty="0" err="1" smtClean="0"/>
              <a:t>social</a:t>
            </a:r>
            <a:r>
              <a:rPr lang="cs-CZ" sz="2400" dirty="0" smtClean="0"/>
              <a:t> </a:t>
            </a:r>
            <a:r>
              <a:rPr lang="cs-CZ" sz="2400" dirty="0" err="1" smtClean="0"/>
              <a:t>influences</a:t>
            </a:r>
            <a:endParaRPr lang="cs-CZ" sz="2400" dirty="0"/>
          </a:p>
        </p:txBody>
      </p:sp>
      <p:sp>
        <p:nvSpPr>
          <p:cNvPr id="6" name="TextovéPole 5"/>
          <p:cNvSpPr txBox="1"/>
          <p:nvPr/>
        </p:nvSpPr>
        <p:spPr>
          <a:xfrm>
            <a:off x="5652120" y="2276872"/>
            <a:ext cx="3240360" cy="830997"/>
          </a:xfrm>
          <a:prstGeom prst="rect">
            <a:avLst/>
          </a:prstGeom>
          <a:noFill/>
        </p:spPr>
        <p:txBody>
          <a:bodyPr wrap="square" rtlCol="0">
            <a:spAutoFit/>
          </a:bodyPr>
          <a:lstStyle/>
          <a:p>
            <a:r>
              <a:rPr lang="cs-CZ" sz="2400" dirty="0" err="1" smtClean="0"/>
              <a:t>civic</a:t>
            </a:r>
            <a:r>
              <a:rPr lang="cs-CZ" sz="2400" dirty="0" smtClean="0"/>
              <a:t>/</a:t>
            </a:r>
            <a:r>
              <a:rPr lang="cs-CZ" sz="2400" dirty="0" err="1" smtClean="0"/>
              <a:t>political</a:t>
            </a:r>
            <a:r>
              <a:rPr lang="cs-CZ" sz="2400" dirty="0" smtClean="0"/>
              <a:t> </a:t>
            </a:r>
            <a:r>
              <a:rPr lang="cs-CZ" sz="2400" dirty="0" err="1" smtClean="0"/>
              <a:t>knowledge</a:t>
            </a:r>
            <a:r>
              <a:rPr lang="cs-CZ" sz="2400" dirty="0" smtClean="0"/>
              <a:t> </a:t>
            </a:r>
            <a:r>
              <a:rPr lang="cs-CZ" sz="2400" dirty="0" err="1" smtClean="0"/>
              <a:t>and</a:t>
            </a:r>
            <a:r>
              <a:rPr lang="cs-CZ" sz="2400" dirty="0" smtClean="0"/>
              <a:t> </a:t>
            </a:r>
            <a:r>
              <a:rPr lang="cs-CZ" sz="2400" dirty="0" err="1" smtClean="0"/>
              <a:t>skills</a:t>
            </a:r>
            <a:r>
              <a:rPr lang="cs-CZ" sz="2400" dirty="0" smtClean="0"/>
              <a:t> </a:t>
            </a:r>
            <a:r>
              <a:rPr lang="cs-CZ" sz="2400" dirty="0" err="1" smtClean="0"/>
              <a:t>can</a:t>
            </a:r>
            <a:r>
              <a:rPr lang="cs-CZ" sz="2400" dirty="0" smtClean="0"/>
              <a:t> </a:t>
            </a:r>
            <a:r>
              <a:rPr lang="cs-CZ" sz="2400" dirty="0" err="1" smtClean="0"/>
              <a:t>be</a:t>
            </a:r>
            <a:r>
              <a:rPr lang="cs-CZ" sz="2400" dirty="0" smtClean="0"/>
              <a:t> </a:t>
            </a:r>
            <a:r>
              <a:rPr lang="cs-CZ" sz="2400" dirty="0" err="1" smtClean="0"/>
              <a:t>learned</a:t>
            </a:r>
            <a:endParaRPr lang="cs-CZ"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pic>
        <p:nvPicPr>
          <p:cNvPr id="35843" name="Picture 3" descr="C:\Users\Serek\AppData\Local\Microsoft\Windows\Temporary Internet Files\Content.IE5\HIUB3LAY\MP900438770[1].jpg"/>
          <p:cNvPicPr>
            <a:picLocks noChangeAspect="1" noChangeArrowheads="1"/>
          </p:cNvPicPr>
          <p:nvPr/>
        </p:nvPicPr>
        <p:blipFill>
          <a:blip r:embed="rId2" cstate="print"/>
          <a:srcRect/>
          <a:stretch>
            <a:fillRect/>
          </a:stretch>
        </p:blipFill>
        <p:spPr bwMode="auto">
          <a:xfrm>
            <a:off x="2195736" y="1844824"/>
            <a:ext cx="4572000" cy="4572000"/>
          </a:xfrm>
          <a:prstGeom prst="rect">
            <a:avLst/>
          </a:prstGeom>
          <a:noFill/>
        </p:spPr>
      </p:pic>
      <p:sp>
        <p:nvSpPr>
          <p:cNvPr id="5" name="TextovéPole 4"/>
          <p:cNvSpPr txBox="1"/>
          <p:nvPr/>
        </p:nvSpPr>
        <p:spPr>
          <a:xfrm>
            <a:off x="323528" y="1268760"/>
            <a:ext cx="3240360" cy="1569660"/>
          </a:xfrm>
          <a:prstGeom prst="rect">
            <a:avLst/>
          </a:prstGeom>
          <a:noFill/>
        </p:spPr>
        <p:txBody>
          <a:bodyPr wrap="square" rtlCol="0">
            <a:spAutoFit/>
          </a:bodyPr>
          <a:lstStyle/>
          <a:p>
            <a:r>
              <a:rPr lang="cs-CZ" sz="2400" dirty="0" err="1" smtClean="0"/>
              <a:t>teachers</a:t>
            </a:r>
            <a:r>
              <a:rPr lang="cs-CZ" sz="2400" dirty="0" smtClean="0"/>
              <a:t> </a:t>
            </a:r>
            <a:r>
              <a:rPr lang="cs-CZ" sz="2400" dirty="0" err="1" smtClean="0"/>
              <a:t>and</a:t>
            </a:r>
            <a:r>
              <a:rPr lang="cs-CZ" sz="2400" dirty="0" smtClean="0"/>
              <a:t> </a:t>
            </a:r>
            <a:r>
              <a:rPr lang="cs-CZ" sz="2400" dirty="0" err="1" smtClean="0"/>
              <a:t>classmates</a:t>
            </a:r>
            <a:r>
              <a:rPr lang="cs-CZ" sz="2400" dirty="0" smtClean="0"/>
              <a:t> are role </a:t>
            </a:r>
            <a:r>
              <a:rPr lang="cs-CZ" sz="2400" dirty="0" err="1" smtClean="0"/>
              <a:t>models</a:t>
            </a:r>
            <a:r>
              <a:rPr lang="cs-CZ" sz="2400" dirty="0" smtClean="0"/>
              <a:t> </a:t>
            </a:r>
            <a:r>
              <a:rPr lang="cs-CZ" sz="2400" dirty="0" err="1" smtClean="0"/>
              <a:t>and</a:t>
            </a:r>
            <a:r>
              <a:rPr lang="cs-CZ" sz="2400" dirty="0" smtClean="0"/>
              <a:t> </a:t>
            </a:r>
            <a:r>
              <a:rPr lang="cs-CZ" sz="2400" dirty="0" err="1" smtClean="0"/>
              <a:t>produce</a:t>
            </a:r>
            <a:r>
              <a:rPr lang="cs-CZ" sz="2400" dirty="0" smtClean="0"/>
              <a:t> </a:t>
            </a:r>
            <a:r>
              <a:rPr lang="cs-CZ" sz="2400" dirty="0" err="1" smtClean="0"/>
              <a:t>social</a:t>
            </a:r>
            <a:r>
              <a:rPr lang="cs-CZ" sz="2400" dirty="0" smtClean="0"/>
              <a:t> </a:t>
            </a:r>
            <a:r>
              <a:rPr lang="cs-CZ" sz="2400" dirty="0" err="1" smtClean="0"/>
              <a:t>influences</a:t>
            </a:r>
            <a:endParaRPr lang="cs-CZ" sz="2400" dirty="0"/>
          </a:p>
        </p:txBody>
      </p:sp>
      <p:sp>
        <p:nvSpPr>
          <p:cNvPr id="6" name="TextovéPole 5"/>
          <p:cNvSpPr txBox="1"/>
          <p:nvPr/>
        </p:nvSpPr>
        <p:spPr>
          <a:xfrm>
            <a:off x="5652120" y="2276872"/>
            <a:ext cx="3240360" cy="830997"/>
          </a:xfrm>
          <a:prstGeom prst="rect">
            <a:avLst/>
          </a:prstGeom>
          <a:noFill/>
        </p:spPr>
        <p:txBody>
          <a:bodyPr wrap="square" rtlCol="0">
            <a:spAutoFit/>
          </a:bodyPr>
          <a:lstStyle/>
          <a:p>
            <a:r>
              <a:rPr lang="cs-CZ" sz="2400" dirty="0" err="1" smtClean="0"/>
              <a:t>civic</a:t>
            </a:r>
            <a:r>
              <a:rPr lang="cs-CZ" sz="2400" dirty="0" smtClean="0"/>
              <a:t>/</a:t>
            </a:r>
            <a:r>
              <a:rPr lang="cs-CZ" sz="2400" dirty="0" err="1" smtClean="0"/>
              <a:t>political</a:t>
            </a:r>
            <a:r>
              <a:rPr lang="cs-CZ" sz="2400" dirty="0" smtClean="0"/>
              <a:t> </a:t>
            </a:r>
            <a:r>
              <a:rPr lang="cs-CZ" sz="2400" dirty="0" err="1" smtClean="0"/>
              <a:t>knowledge</a:t>
            </a:r>
            <a:r>
              <a:rPr lang="cs-CZ" sz="2400" dirty="0" smtClean="0"/>
              <a:t> </a:t>
            </a:r>
            <a:r>
              <a:rPr lang="cs-CZ" sz="2400" dirty="0" err="1" smtClean="0"/>
              <a:t>and</a:t>
            </a:r>
            <a:r>
              <a:rPr lang="cs-CZ" sz="2400" dirty="0" smtClean="0"/>
              <a:t> </a:t>
            </a:r>
            <a:r>
              <a:rPr lang="cs-CZ" sz="2400" dirty="0" err="1" smtClean="0"/>
              <a:t>skills</a:t>
            </a:r>
            <a:r>
              <a:rPr lang="cs-CZ" sz="2400" dirty="0" smtClean="0"/>
              <a:t> </a:t>
            </a:r>
            <a:r>
              <a:rPr lang="cs-CZ" sz="2400" dirty="0" err="1" smtClean="0"/>
              <a:t>can</a:t>
            </a:r>
            <a:r>
              <a:rPr lang="cs-CZ" sz="2400" dirty="0" smtClean="0"/>
              <a:t> </a:t>
            </a:r>
            <a:r>
              <a:rPr lang="cs-CZ" sz="2400" dirty="0" err="1" smtClean="0"/>
              <a:t>be</a:t>
            </a:r>
            <a:r>
              <a:rPr lang="cs-CZ" sz="2400" dirty="0" smtClean="0"/>
              <a:t> </a:t>
            </a:r>
            <a:r>
              <a:rPr lang="cs-CZ" sz="2400" dirty="0" err="1" smtClean="0"/>
              <a:t>learned</a:t>
            </a:r>
            <a:endParaRPr lang="cs-CZ" sz="2400" dirty="0"/>
          </a:p>
        </p:txBody>
      </p:sp>
      <p:sp>
        <p:nvSpPr>
          <p:cNvPr id="7" name="TextovéPole 6"/>
          <p:cNvSpPr txBox="1"/>
          <p:nvPr/>
        </p:nvSpPr>
        <p:spPr>
          <a:xfrm>
            <a:off x="5724128" y="4581128"/>
            <a:ext cx="3240360" cy="1938992"/>
          </a:xfrm>
          <a:prstGeom prst="rect">
            <a:avLst/>
          </a:prstGeom>
          <a:noFill/>
        </p:spPr>
        <p:txBody>
          <a:bodyPr wrap="square" rtlCol="0">
            <a:spAutoFit/>
          </a:bodyPr>
          <a:lstStyle/>
          <a:p>
            <a:pPr algn="r"/>
            <a:r>
              <a:rPr lang="cs-CZ" sz="2400" dirty="0" err="1" smtClean="0"/>
              <a:t>democratic</a:t>
            </a:r>
            <a:r>
              <a:rPr lang="cs-CZ" sz="2400" dirty="0" smtClean="0"/>
              <a:t>, </a:t>
            </a:r>
            <a:r>
              <a:rPr lang="cs-CZ" sz="2400" dirty="0" err="1" smtClean="0"/>
              <a:t>authoritarian</a:t>
            </a:r>
            <a:r>
              <a:rPr lang="cs-CZ" sz="2400" dirty="0" smtClean="0"/>
              <a:t> </a:t>
            </a:r>
            <a:r>
              <a:rPr lang="cs-CZ" sz="2400" dirty="0" err="1" smtClean="0"/>
              <a:t>etc</a:t>
            </a:r>
            <a:r>
              <a:rPr lang="cs-CZ" sz="2400" dirty="0" smtClean="0"/>
              <a:t>. </a:t>
            </a:r>
            <a:r>
              <a:rPr lang="cs-CZ" sz="2400" dirty="0" err="1" smtClean="0"/>
              <a:t>practices</a:t>
            </a:r>
            <a:r>
              <a:rPr lang="cs-CZ" sz="2400" dirty="0" smtClean="0"/>
              <a:t/>
            </a:r>
            <a:br>
              <a:rPr lang="cs-CZ" sz="2400" dirty="0" smtClean="0"/>
            </a:br>
            <a:r>
              <a:rPr lang="cs-CZ" sz="2400" dirty="0" smtClean="0"/>
              <a:t>are </a:t>
            </a:r>
            <a:r>
              <a:rPr lang="cs-CZ" sz="2400" dirty="0" err="1" smtClean="0"/>
              <a:t>used</a:t>
            </a:r>
            <a:r>
              <a:rPr lang="cs-CZ" sz="2400" dirty="0" smtClean="0"/>
              <a:t> in </a:t>
            </a:r>
            <a:r>
              <a:rPr lang="cs-CZ" sz="2400" dirty="0" err="1" smtClean="0"/>
              <a:t>the</a:t>
            </a:r>
            <a:r>
              <a:rPr lang="cs-CZ" sz="2400" dirty="0" smtClean="0"/>
              <a:t> </a:t>
            </a:r>
            <a:r>
              <a:rPr lang="cs-CZ" sz="2400" dirty="0" err="1" smtClean="0"/>
              <a:t>classrooms</a:t>
            </a:r>
            <a:endParaRPr lang="cs-CZ"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sp>
        <p:nvSpPr>
          <p:cNvPr id="6" name="Zástupný symbol pro obsah 5"/>
          <p:cNvSpPr>
            <a:spLocks noGrp="1"/>
          </p:cNvSpPr>
          <p:nvPr>
            <p:ph idx="1"/>
          </p:nvPr>
        </p:nvSpPr>
        <p:spPr/>
        <p:txBody>
          <a:bodyPr/>
          <a:lstStyle/>
          <a:p>
            <a:r>
              <a:rPr lang="cs-CZ" dirty="0" smtClean="0"/>
              <a:t>media</a:t>
            </a:r>
          </a:p>
          <a:p>
            <a:r>
              <a:rPr lang="cs-CZ" dirty="0" err="1" smtClean="0"/>
              <a:t>clubs</a:t>
            </a:r>
            <a:r>
              <a:rPr lang="cs-CZ" dirty="0" smtClean="0"/>
              <a:t>, </a:t>
            </a:r>
            <a:r>
              <a:rPr lang="cs-CZ" dirty="0" err="1" smtClean="0"/>
              <a:t>groups</a:t>
            </a:r>
            <a:r>
              <a:rPr lang="cs-CZ" dirty="0" smtClean="0"/>
              <a:t>, </a:t>
            </a:r>
            <a:r>
              <a:rPr lang="cs-CZ" dirty="0" err="1" smtClean="0"/>
              <a:t>organizations</a:t>
            </a:r>
            <a:endParaRPr lang="cs-CZ" dirty="0" smtClean="0"/>
          </a:p>
          <a:p>
            <a:r>
              <a:rPr lang="cs-CZ" dirty="0" err="1" smtClean="0"/>
              <a:t>friends</a:t>
            </a:r>
            <a:endParaRPr lang="cs-CZ" dirty="0" smtClean="0"/>
          </a:p>
          <a:p>
            <a:r>
              <a:rPr lang="cs-CZ" dirty="0" err="1" smtClean="0"/>
              <a:t>neighborhoods</a:t>
            </a:r>
            <a:endParaRPr lang="cs-CZ" dirty="0" smtClean="0"/>
          </a:p>
          <a:p>
            <a:endParaRPr lang="cs-CZ"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p:txBody>
          <a:bodyPr/>
          <a:lstStyle/>
          <a:p>
            <a:r>
              <a:rPr lang="en-US" dirty="0" smtClean="0"/>
              <a:t>Agency</a:t>
            </a:r>
          </a:p>
          <a:p>
            <a:r>
              <a:rPr lang="en-US" dirty="0" smtClean="0"/>
              <a:t>Directions of influence</a:t>
            </a:r>
          </a:p>
          <a:p>
            <a:r>
              <a:rPr lang="en-US" dirty="0" smtClean="0"/>
              <a:t>Interventions</a:t>
            </a:r>
          </a:p>
          <a:p>
            <a:r>
              <a:rPr lang="en-US" dirty="0" smtClean="0"/>
              <a:t>Multiple contexts and dispositions-environment interactions</a:t>
            </a:r>
          </a:p>
          <a:p>
            <a:endParaRPr lang="cs-CZ" dirty="0" smtClean="0"/>
          </a:p>
          <a:p>
            <a:endParaRPr lang="cs-CZ"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a:xfrm>
            <a:off x="457200" y="1600200"/>
            <a:ext cx="8229600" cy="4829196"/>
          </a:xfrm>
        </p:spPr>
        <p:txBody>
          <a:bodyPr>
            <a:normAutofit lnSpcReduction="10000"/>
          </a:bodyPr>
          <a:lstStyle/>
          <a:p>
            <a:pPr marL="0" indent="0">
              <a:buNone/>
            </a:pPr>
            <a:r>
              <a:rPr lang="cs-CZ" sz="2400" b="1" dirty="0" err="1" smtClean="0">
                <a:solidFill>
                  <a:srgbClr val="C00000"/>
                </a:solidFill>
              </a:rPr>
              <a:t>Agency</a:t>
            </a:r>
            <a:endParaRPr lang="cs-CZ" sz="2400" b="1" dirty="0" smtClean="0">
              <a:solidFill>
                <a:srgbClr val="C00000"/>
              </a:solidFill>
            </a:endParaRPr>
          </a:p>
          <a:p>
            <a:pPr marL="0" indent="0">
              <a:buNone/>
            </a:pPr>
            <a:r>
              <a:rPr lang="cs-CZ" sz="2400" dirty="0" err="1" smtClean="0"/>
              <a:t>child</a:t>
            </a:r>
            <a:r>
              <a:rPr lang="cs-CZ" sz="2400" dirty="0" smtClean="0"/>
              <a:t>/adolescent as </a:t>
            </a:r>
            <a:r>
              <a:rPr lang="cs-CZ" sz="2400" dirty="0" err="1" smtClean="0">
                <a:solidFill>
                  <a:srgbClr val="C00000"/>
                </a:solidFill>
              </a:rPr>
              <a:t>passive</a:t>
            </a:r>
            <a:r>
              <a:rPr lang="cs-CZ" sz="2400" dirty="0" smtClean="0">
                <a:solidFill>
                  <a:srgbClr val="C00000"/>
                </a:solidFill>
              </a:rPr>
              <a:t> recipient </a:t>
            </a:r>
            <a:r>
              <a:rPr lang="cs-CZ" sz="2400" dirty="0" smtClean="0"/>
              <a:t>vs. </a:t>
            </a:r>
            <a:r>
              <a:rPr lang="cs-CZ" sz="2400" dirty="0" err="1" smtClean="0">
                <a:solidFill>
                  <a:srgbClr val="C00000"/>
                </a:solidFill>
              </a:rPr>
              <a:t>active</a:t>
            </a:r>
            <a:r>
              <a:rPr lang="cs-CZ" sz="2400" dirty="0" smtClean="0">
                <a:solidFill>
                  <a:srgbClr val="C00000"/>
                </a:solidFill>
              </a:rPr>
              <a:t> agent</a:t>
            </a:r>
          </a:p>
          <a:p>
            <a:pPr marL="714375" indent="0">
              <a:buNone/>
            </a:pPr>
            <a:r>
              <a:rPr lang="cs-CZ" sz="2400" dirty="0" smtClean="0">
                <a:solidFill>
                  <a:schemeClr val="bg1"/>
                </a:solidFill>
              </a:rPr>
              <a:t>c</a:t>
            </a:r>
            <a:r>
              <a:rPr lang="en-US" sz="2400" dirty="0" err="1" smtClean="0">
                <a:solidFill>
                  <a:schemeClr val="bg1"/>
                </a:solidFill>
              </a:rPr>
              <a:t>urrent</a:t>
            </a:r>
            <a:r>
              <a:rPr lang="en-US" sz="2400" dirty="0" smtClean="0">
                <a:solidFill>
                  <a:schemeClr val="bg1"/>
                </a:solidFill>
              </a:rPr>
              <a:t> theories in developmental psychology stress that the process of socialization cannot be understood as a mere transmission of the environmental influences on a child</a:t>
            </a:r>
            <a:r>
              <a:rPr lang="cs-CZ" sz="2400" dirty="0" smtClean="0">
                <a:solidFill>
                  <a:schemeClr val="bg1"/>
                </a:solidFill>
              </a:rPr>
              <a:t> (</a:t>
            </a:r>
            <a:r>
              <a:rPr lang="cs-CZ" sz="2400" dirty="0" err="1" smtClean="0">
                <a:solidFill>
                  <a:schemeClr val="bg1"/>
                </a:solidFill>
              </a:rPr>
              <a:t>Maccoby</a:t>
            </a:r>
            <a:r>
              <a:rPr lang="cs-CZ" sz="2400" dirty="0" smtClean="0">
                <a:solidFill>
                  <a:schemeClr val="bg1"/>
                </a:solidFill>
              </a:rPr>
              <a:t>, 2007; </a:t>
            </a:r>
            <a:r>
              <a:rPr lang="cs-CZ" sz="2400" dirty="0" err="1" smtClean="0">
                <a:solidFill>
                  <a:schemeClr val="bg1"/>
                </a:solidFill>
              </a:rPr>
              <a:t>Nurmi</a:t>
            </a:r>
            <a:r>
              <a:rPr lang="cs-CZ" sz="2400" dirty="0" smtClean="0">
                <a:solidFill>
                  <a:schemeClr val="bg1"/>
                </a:solidFill>
              </a:rPr>
              <a:t>, 2004)</a:t>
            </a:r>
          </a:p>
          <a:p>
            <a:pPr marL="0" indent="0">
              <a:buNone/>
            </a:pPr>
            <a:r>
              <a:rPr lang="en-US" sz="2400" dirty="0" smtClean="0">
                <a:solidFill>
                  <a:schemeClr val="bg1"/>
                </a:solidFill>
              </a:rPr>
              <a:t>political beliefs held by adolescents reflect rather adolescents’ hypotheses about parental beliefs than parental beliefs as such</a:t>
            </a:r>
            <a:r>
              <a:rPr lang="cs-CZ" sz="2400" dirty="0" smtClean="0">
                <a:solidFill>
                  <a:schemeClr val="bg1"/>
                </a:solidFill>
              </a:rPr>
              <a:t> (</a:t>
            </a:r>
            <a:r>
              <a:rPr lang="cs-CZ" sz="2400" dirty="0" err="1" smtClean="0">
                <a:solidFill>
                  <a:schemeClr val="bg1"/>
                </a:solidFill>
              </a:rPr>
              <a:t>Westholm</a:t>
            </a:r>
            <a:r>
              <a:rPr lang="cs-CZ" sz="2400" dirty="0" smtClean="0">
                <a:solidFill>
                  <a:schemeClr val="bg1"/>
                </a:solidFill>
              </a:rPr>
              <a:t>, 1999)</a:t>
            </a:r>
          </a:p>
          <a:p>
            <a:pPr marL="0" indent="0">
              <a:buNone/>
            </a:pPr>
            <a:r>
              <a:rPr lang="cs-CZ" sz="2400" dirty="0" err="1" smtClean="0">
                <a:solidFill>
                  <a:schemeClr val="bg1"/>
                </a:solidFill>
              </a:rPr>
              <a:t>civic</a:t>
            </a:r>
            <a:r>
              <a:rPr lang="cs-CZ" sz="2400" dirty="0" smtClean="0">
                <a:solidFill>
                  <a:schemeClr val="bg1"/>
                </a:solidFill>
              </a:rPr>
              <a:t>/</a:t>
            </a:r>
            <a:r>
              <a:rPr lang="cs-CZ" sz="2400" dirty="0" err="1" smtClean="0">
                <a:solidFill>
                  <a:schemeClr val="bg1"/>
                </a:solidFill>
              </a:rPr>
              <a:t>political</a:t>
            </a:r>
            <a:r>
              <a:rPr lang="cs-CZ" sz="2400" dirty="0" smtClean="0">
                <a:solidFill>
                  <a:schemeClr val="bg1"/>
                </a:solidFill>
              </a:rPr>
              <a:t> </a:t>
            </a:r>
            <a:r>
              <a:rPr lang="cs-CZ" sz="2400" dirty="0" err="1" smtClean="0">
                <a:solidFill>
                  <a:schemeClr val="bg1"/>
                </a:solidFill>
              </a:rPr>
              <a:t>socialization</a:t>
            </a:r>
            <a:r>
              <a:rPr lang="cs-CZ" sz="2400" dirty="0" smtClean="0">
                <a:solidFill>
                  <a:schemeClr val="bg1"/>
                </a:solidFill>
              </a:rPr>
              <a:t> </a:t>
            </a:r>
            <a:r>
              <a:rPr lang="cs-CZ" sz="2400" dirty="0" err="1" smtClean="0">
                <a:solidFill>
                  <a:schemeClr val="bg1"/>
                </a:solidFill>
              </a:rPr>
              <a:t>is</a:t>
            </a:r>
            <a:r>
              <a:rPr lang="cs-CZ" sz="2400" dirty="0" smtClean="0">
                <a:solidFill>
                  <a:schemeClr val="bg1"/>
                </a:solidFill>
              </a:rPr>
              <a:t> a </a:t>
            </a:r>
            <a:r>
              <a:rPr lang="en-US" sz="2400" dirty="0" smtClean="0">
                <a:solidFill>
                  <a:schemeClr val="bg1"/>
                </a:solidFill>
              </a:rPr>
              <a:t>process by which young people actively ascribe meanings to the world of politics, based on the information and experiences provided by socialization agents (Metzger &amp; Smetana, 2010)</a:t>
            </a:r>
            <a:endParaRPr lang="cs-CZ" sz="2400" dirty="0" smtClean="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a:xfrm>
            <a:off x="457200" y="1600200"/>
            <a:ext cx="8229600" cy="4829196"/>
          </a:xfrm>
        </p:spPr>
        <p:txBody>
          <a:bodyPr>
            <a:normAutofit lnSpcReduction="10000"/>
          </a:bodyPr>
          <a:lstStyle/>
          <a:p>
            <a:pPr marL="0" indent="0">
              <a:buNone/>
            </a:pPr>
            <a:r>
              <a:rPr lang="cs-CZ" sz="2400" b="1" dirty="0" err="1" smtClean="0">
                <a:solidFill>
                  <a:srgbClr val="C00000"/>
                </a:solidFill>
              </a:rPr>
              <a:t>Agency</a:t>
            </a:r>
            <a:endParaRPr lang="cs-CZ" sz="2400" b="1" dirty="0" smtClean="0">
              <a:solidFill>
                <a:srgbClr val="C00000"/>
              </a:solidFill>
            </a:endParaRPr>
          </a:p>
          <a:p>
            <a:pPr marL="0" indent="0">
              <a:buNone/>
            </a:pPr>
            <a:r>
              <a:rPr lang="cs-CZ" sz="2400" dirty="0" err="1" smtClean="0"/>
              <a:t>child</a:t>
            </a:r>
            <a:r>
              <a:rPr lang="cs-CZ" sz="2400" dirty="0" smtClean="0"/>
              <a:t>/adolescent as </a:t>
            </a:r>
            <a:r>
              <a:rPr lang="cs-CZ" sz="2400" dirty="0" err="1" smtClean="0">
                <a:solidFill>
                  <a:srgbClr val="C00000"/>
                </a:solidFill>
              </a:rPr>
              <a:t>passive</a:t>
            </a:r>
            <a:r>
              <a:rPr lang="cs-CZ" sz="2400" dirty="0" smtClean="0">
                <a:solidFill>
                  <a:srgbClr val="C00000"/>
                </a:solidFill>
              </a:rPr>
              <a:t> recipient </a:t>
            </a:r>
            <a:r>
              <a:rPr lang="cs-CZ" sz="2400" dirty="0" smtClean="0"/>
              <a:t>vs. </a:t>
            </a:r>
            <a:r>
              <a:rPr lang="cs-CZ" sz="2400" dirty="0" err="1" smtClean="0">
                <a:solidFill>
                  <a:srgbClr val="C00000"/>
                </a:solidFill>
              </a:rPr>
              <a:t>active</a:t>
            </a:r>
            <a:r>
              <a:rPr lang="cs-CZ" sz="2400" dirty="0" smtClean="0">
                <a:solidFill>
                  <a:srgbClr val="C00000"/>
                </a:solidFill>
              </a:rPr>
              <a:t> agent</a:t>
            </a:r>
            <a:endParaRPr lang="cs-CZ" sz="2400" dirty="0" smtClean="0"/>
          </a:p>
          <a:p>
            <a:pPr marL="714375" indent="0">
              <a:buNone/>
            </a:pPr>
            <a:r>
              <a:rPr lang="cs-CZ" sz="2400" dirty="0" smtClean="0"/>
              <a:t>c</a:t>
            </a:r>
            <a:r>
              <a:rPr lang="en-US" sz="2400" dirty="0" err="1" smtClean="0"/>
              <a:t>urrent</a:t>
            </a:r>
            <a:r>
              <a:rPr lang="en-US" sz="2400" dirty="0" smtClean="0"/>
              <a:t> theories in developmental psychology stress that the process of socialization cannot be understood as a mere transmission of the environmental influences on a child</a:t>
            </a:r>
            <a:r>
              <a:rPr lang="cs-CZ" sz="2400" dirty="0" smtClean="0"/>
              <a:t> (</a:t>
            </a:r>
            <a:r>
              <a:rPr lang="cs-CZ" sz="2400" dirty="0" err="1" smtClean="0"/>
              <a:t>Maccoby</a:t>
            </a:r>
            <a:r>
              <a:rPr lang="cs-CZ" sz="2400" dirty="0" smtClean="0"/>
              <a:t>, 2007; </a:t>
            </a:r>
            <a:r>
              <a:rPr lang="cs-CZ" sz="2400" dirty="0" err="1" smtClean="0"/>
              <a:t>Nurmi</a:t>
            </a:r>
            <a:r>
              <a:rPr lang="cs-CZ" sz="2400" dirty="0" smtClean="0"/>
              <a:t>, 2004)</a:t>
            </a:r>
          </a:p>
          <a:p>
            <a:pPr marL="0" indent="0">
              <a:buNone/>
            </a:pPr>
            <a:r>
              <a:rPr lang="en-US" sz="2400" dirty="0" smtClean="0">
                <a:solidFill>
                  <a:schemeClr val="bg1"/>
                </a:solidFill>
              </a:rPr>
              <a:t>political beliefs held by adolescents reflect rather adolescents’ hypotheses about parental beliefs than parental beliefs as such</a:t>
            </a:r>
            <a:r>
              <a:rPr lang="cs-CZ" sz="2400" dirty="0" smtClean="0">
                <a:solidFill>
                  <a:schemeClr val="bg1"/>
                </a:solidFill>
              </a:rPr>
              <a:t> (</a:t>
            </a:r>
            <a:r>
              <a:rPr lang="cs-CZ" sz="2400" dirty="0" err="1" smtClean="0">
                <a:solidFill>
                  <a:schemeClr val="bg1"/>
                </a:solidFill>
              </a:rPr>
              <a:t>Westholm</a:t>
            </a:r>
            <a:r>
              <a:rPr lang="cs-CZ" sz="2400" dirty="0" smtClean="0">
                <a:solidFill>
                  <a:schemeClr val="bg1"/>
                </a:solidFill>
              </a:rPr>
              <a:t>, 1999)</a:t>
            </a:r>
          </a:p>
          <a:p>
            <a:pPr marL="0" indent="0">
              <a:buNone/>
            </a:pPr>
            <a:r>
              <a:rPr lang="cs-CZ" sz="2400" dirty="0" err="1" smtClean="0">
                <a:solidFill>
                  <a:schemeClr val="bg1"/>
                </a:solidFill>
              </a:rPr>
              <a:t>civic</a:t>
            </a:r>
            <a:r>
              <a:rPr lang="cs-CZ" sz="2400" dirty="0" smtClean="0">
                <a:solidFill>
                  <a:schemeClr val="bg1"/>
                </a:solidFill>
              </a:rPr>
              <a:t>/</a:t>
            </a:r>
            <a:r>
              <a:rPr lang="cs-CZ" sz="2400" dirty="0" err="1" smtClean="0">
                <a:solidFill>
                  <a:schemeClr val="bg1"/>
                </a:solidFill>
              </a:rPr>
              <a:t>political</a:t>
            </a:r>
            <a:r>
              <a:rPr lang="cs-CZ" sz="2400" dirty="0" smtClean="0">
                <a:solidFill>
                  <a:schemeClr val="bg1"/>
                </a:solidFill>
              </a:rPr>
              <a:t> </a:t>
            </a:r>
            <a:r>
              <a:rPr lang="cs-CZ" sz="2400" dirty="0" err="1" smtClean="0">
                <a:solidFill>
                  <a:schemeClr val="bg1"/>
                </a:solidFill>
              </a:rPr>
              <a:t>socialization</a:t>
            </a:r>
            <a:r>
              <a:rPr lang="cs-CZ" sz="2400" dirty="0" smtClean="0">
                <a:solidFill>
                  <a:schemeClr val="bg1"/>
                </a:solidFill>
              </a:rPr>
              <a:t> </a:t>
            </a:r>
            <a:r>
              <a:rPr lang="cs-CZ" sz="2400" dirty="0" err="1" smtClean="0">
                <a:solidFill>
                  <a:schemeClr val="bg1"/>
                </a:solidFill>
              </a:rPr>
              <a:t>is</a:t>
            </a:r>
            <a:r>
              <a:rPr lang="cs-CZ" sz="2400" dirty="0" smtClean="0">
                <a:solidFill>
                  <a:schemeClr val="bg1"/>
                </a:solidFill>
              </a:rPr>
              <a:t> a </a:t>
            </a:r>
            <a:r>
              <a:rPr lang="en-US" sz="2400" dirty="0" smtClean="0">
                <a:solidFill>
                  <a:schemeClr val="bg1"/>
                </a:solidFill>
              </a:rPr>
              <a:t>process by which young people actively ascribe meanings to the world of politics, based on the information and experiences provided by socialization agents (Metzger &amp; Smetana, 2010)</a:t>
            </a:r>
            <a:endParaRPr lang="cs-CZ" sz="2400" dirty="0" smtClean="0">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a:xfrm>
            <a:off x="457200" y="1600200"/>
            <a:ext cx="8229600" cy="4829196"/>
          </a:xfrm>
        </p:spPr>
        <p:txBody>
          <a:bodyPr>
            <a:normAutofit lnSpcReduction="10000"/>
          </a:bodyPr>
          <a:lstStyle/>
          <a:p>
            <a:pPr marL="0" indent="0">
              <a:buNone/>
            </a:pPr>
            <a:r>
              <a:rPr lang="cs-CZ" sz="2400" b="1" dirty="0" err="1" smtClean="0">
                <a:solidFill>
                  <a:srgbClr val="C00000"/>
                </a:solidFill>
              </a:rPr>
              <a:t>Agency</a:t>
            </a:r>
            <a:endParaRPr lang="cs-CZ" sz="2400" b="1" dirty="0" smtClean="0">
              <a:solidFill>
                <a:srgbClr val="C00000"/>
              </a:solidFill>
            </a:endParaRPr>
          </a:p>
          <a:p>
            <a:pPr marL="0" indent="0">
              <a:buNone/>
            </a:pPr>
            <a:r>
              <a:rPr lang="cs-CZ" sz="2400" dirty="0" err="1" smtClean="0"/>
              <a:t>child</a:t>
            </a:r>
            <a:r>
              <a:rPr lang="cs-CZ" sz="2400" dirty="0" smtClean="0"/>
              <a:t>/adolescent as </a:t>
            </a:r>
            <a:r>
              <a:rPr lang="cs-CZ" sz="2400" dirty="0" err="1" smtClean="0">
                <a:solidFill>
                  <a:srgbClr val="C00000"/>
                </a:solidFill>
              </a:rPr>
              <a:t>passive</a:t>
            </a:r>
            <a:r>
              <a:rPr lang="cs-CZ" sz="2400" dirty="0" smtClean="0">
                <a:solidFill>
                  <a:srgbClr val="C00000"/>
                </a:solidFill>
              </a:rPr>
              <a:t> recipient </a:t>
            </a:r>
            <a:r>
              <a:rPr lang="cs-CZ" sz="2400" dirty="0" smtClean="0"/>
              <a:t>vs. </a:t>
            </a:r>
            <a:r>
              <a:rPr lang="cs-CZ" sz="2400" dirty="0" err="1" smtClean="0">
                <a:solidFill>
                  <a:srgbClr val="C00000"/>
                </a:solidFill>
              </a:rPr>
              <a:t>active</a:t>
            </a:r>
            <a:r>
              <a:rPr lang="cs-CZ" sz="2400" dirty="0" smtClean="0">
                <a:solidFill>
                  <a:srgbClr val="C00000"/>
                </a:solidFill>
              </a:rPr>
              <a:t> agent</a:t>
            </a:r>
            <a:endParaRPr lang="cs-CZ" sz="2400" dirty="0" smtClean="0"/>
          </a:p>
          <a:p>
            <a:pPr marL="714375" indent="0">
              <a:buNone/>
            </a:pPr>
            <a:r>
              <a:rPr lang="cs-CZ" sz="2400" dirty="0" smtClean="0"/>
              <a:t>c</a:t>
            </a:r>
            <a:r>
              <a:rPr lang="en-US" sz="2400" dirty="0" err="1" smtClean="0"/>
              <a:t>urrent</a:t>
            </a:r>
            <a:r>
              <a:rPr lang="en-US" sz="2400" dirty="0" smtClean="0"/>
              <a:t> theories in developmental psychology stress that the process of socialization cannot be understood as a mere transmission of the environmental influences on a child</a:t>
            </a:r>
            <a:r>
              <a:rPr lang="cs-CZ" sz="2400" dirty="0" smtClean="0"/>
              <a:t> (</a:t>
            </a:r>
            <a:r>
              <a:rPr lang="cs-CZ" sz="2400" dirty="0" err="1" smtClean="0"/>
              <a:t>Maccoby</a:t>
            </a:r>
            <a:r>
              <a:rPr lang="cs-CZ" sz="2400" dirty="0" smtClean="0"/>
              <a:t>, 2007; </a:t>
            </a:r>
            <a:r>
              <a:rPr lang="cs-CZ" sz="2400" dirty="0" err="1" smtClean="0"/>
              <a:t>Nurmi</a:t>
            </a:r>
            <a:r>
              <a:rPr lang="cs-CZ" sz="2400" dirty="0" smtClean="0"/>
              <a:t>, 2004)</a:t>
            </a:r>
          </a:p>
          <a:p>
            <a:pPr marL="0" indent="0">
              <a:buNone/>
            </a:pPr>
            <a:r>
              <a:rPr lang="en-US" sz="2400" dirty="0" smtClean="0"/>
              <a:t>political beliefs held by adolescents reflect rather adolescents’ hypotheses about parental beliefs than parental beliefs as such</a:t>
            </a:r>
            <a:r>
              <a:rPr lang="cs-CZ" sz="2400" dirty="0" smtClean="0"/>
              <a:t> (</a:t>
            </a:r>
            <a:r>
              <a:rPr lang="cs-CZ" sz="2400" dirty="0" err="1" smtClean="0"/>
              <a:t>Westholm</a:t>
            </a:r>
            <a:r>
              <a:rPr lang="cs-CZ" sz="2400" dirty="0" smtClean="0"/>
              <a:t>, 1999)</a:t>
            </a:r>
          </a:p>
          <a:p>
            <a:pPr marL="0" indent="0">
              <a:buNone/>
            </a:pPr>
            <a:r>
              <a:rPr lang="cs-CZ" sz="2400" dirty="0" err="1" smtClean="0">
                <a:solidFill>
                  <a:schemeClr val="bg1"/>
                </a:solidFill>
              </a:rPr>
              <a:t>civic</a:t>
            </a:r>
            <a:r>
              <a:rPr lang="cs-CZ" sz="2400" dirty="0" smtClean="0">
                <a:solidFill>
                  <a:schemeClr val="bg1"/>
                </a:solidFill>
              </a:rPr>
              <a:t>/</a:t>
            </a:r>
            <a:r>
              <a:rPr lang="cs-CZ" sz="2400" dirty="0" err="1" smtClean="0">
                <a:solidFill>
                  <a:schemeClr val="bg1"/>
                </a:solidFill>
              </a:rPr>
              <a:t>political</a:t>
            </a:r>
            <a:r>
              <a:rPr lang="cs-CZ" sz="2400" dirty="0" smtClean="0">
                <a:solidFill>
                  <a:schemeClr val="bg1"/>
                </a:solidFill>
              </a:rPr>
              <a:t> </a:t>
            </a:r>
            <a:r>
              <a:rPr lang="cs-CZ" sz="2400" dirty="0" err="1" smtClean="0">
                <a:solidFill>
                  <a:schemeClr val="bg1"/>
                </a:solidFill>
              </a:rPr>
              <a:t>socialization</a:t>
            </a:r>
            <a:r>
              <a:rPr lang="cs-CZ" sz="2400" dirty="0" smtClean="0">
                <a:solidFill>
                  <a:schemeClr val="bg1"/>
                </a:solidFill>
              </a:rPr>
              <a:t> </a:t>
            </a:r>
            <a:r>
              <a:rPr lang="cs-CZ" sz="2400" dirty="0" err="1" smtClean="0">
                <a:solidFill>
                  <a:schemeClr val="bg1"/>
                </a:solidFill>
              </a:rPr>
              <a:t>is</a:t>
            </a:r>
            <a:r>
              <a:rPr lang="cs-CZ" sz="2400" dirty="0" smtClean="0">
                <a:solidFill>
                  <a:schemeClr val="bg1"/>
                </a:solidFill>
              </a:rPr>
              <a:t> a </a:t>
            </a:r>
            <a:r>
              <a:rPr lang="en-US" sz="2400" dirty="0" smtClean="0">
                <a:solidFill>
                  <a:schemeClr val="bg1"/>
                </a:solidFill>
              </a:rPr>
              <a:t>process by which young people actively ascribe meanings to the world of politics, based on the information and experiences provided by socialization agents (Metzger &amp; Smetana, 2010)</a:t>
            </a:r>
            <a:endParaRPr lang="cs-CZ" sz="2400" dirty="0" smtClean="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a:xfrm>
            <a:off x="457200" y="1600200"/>
            <a:ext cx="8229600" cy="4829196"/>
          </a:xfrm>
        </p:spPr>
        <p:txBody>
          <a:bodyPr>
            <a:normAutofit lnSpcReduction="10000"/>
          </a:bodyPr>
          <a:lstStyle/>
          <a:p>
            <a:pPr marL="0" indent="0">
              <a:buNone/>
            </a:pPr>
            <a:r>
              <a:rPr lang="cs-CZ" sz="2400" b="1" dirty="0" err="1" smtClean="0">
                <a:solidFill>
                  <a:srgbClr val="C00000"/>
                </a:solidFill>
              </a:rPr>
              <a:t>Agency</a:t>
            </a:r>
            <a:endParaRPr lang="cs-CZ" sz="2400" b="1" dirty="0" smtClean="0">
              <a:solidFill>
                <a:srgbClr val="C00000"/>
              </a:solidFill>
            </a:endParaRPr>
          </a:p>
          <a:p>
            <a:pPr marL="0" indent="0">
              <a:buNone/>
            </a:pPr>
            <a:r>
              <a:rPr lang="cs-CZ" sz="2400" dirty="0" err="1" smtClean="0"/>
              <a:t>child</a:t>
            </a:r>
            <a:r>
              <a:rPr lang="cs-CZ" sz="2400" dirty="0" smtClean="0"/>
              <a:t>/adolescent as </a:t>
            </a:r>
            <a:r>
              <a:rPr lang="cs-CZ" sz="2400" dirty="0" err="1" smtClean="0">
                <a:solidFill>
                  <a:srgbClr val="C00000"/>
                </a:solidFill>
              </a:rPr>
              <a:t>passive</a:t>
            </a:r>
            <a:r>
              <a:rPr lang="cs-CZ" sz="2400" dirty="0" smtClean="0">
                <a:solidFill>
                  <a:srgbClr val="C00000"/>
                </a:solidFill>
              </a:rPr>
              <a:t> recipient </a:t>
            </a:r>
            <a:r>
              <a:rPr lang="cs-CZ" sz="2400" dirty="0" smtClean="0"/>
              <a:t>vs. </a:t>
            </a:r>
            <a:r>
              <a:rPr lang="cs-CZ" sz="2400" dirty="0" err="1" smtClean="0">
                <a:solidFill>
                  <a:srgbClr val="C00000"/>
                </a:solidFill>
              </a:rPr>
              <a:t>active</a:t>
            </a:r>
            <a:r>
              <a:rPr lang="cs-CZ" sz="2400" dirty="0" smtClean="0">
                <a:solidFill>
                  <a:srgbClr val="C00000"/>
                </a:solidFill>
              </a:rPr>
              <a:t> agent</a:t>
            </a:r>
            <a:endParaRPr lang="cs-CZ" sz="2400" dirty="0" smtClean="0"/>
          </a:p>
          <a:p>
            <a:pPr marL="714375" indent="0">
              <a:buNone/>
            </a:pPr>
            <a:r>
              <a:rPr lang="cs-CZ" sz="2400" dirty="0" smtClean="0"/>
              <a:t>c</a:t>
            </a:r>
            <a:r>
              <a:rPr lang="en-US" sz="2400" dirty="0" err="1" smtClean="0"/>
              <a:t>urrent</a:t>
            </a:r>
            <a:r>
              <a:rPr lang="en-US" sz="2400" dirty="0" smtClean="0"/>
              <a:t> theories in developmental psychology stress that the process of socialization cannot be understood as a mere transmission of the environmental influences on a child</a:t>
            </a:r>
            <a:r>
              <a:rPr lang="cs-CZ" sz="2400" dirty="0" smtClean="0"/>
              <a:t> (</a:t>
            </a:r>
            <a:r>
              <a:rPr lang="cs-CZ" sz="2400" dirty="0" err="1" smtClean="0"/>
              <a:t>Maccoby</a:t>
            </a:r>
            <a:r>
              <a:rPr lang="cs-CZ" sz="2400" dirty="0" smtClean="0"/>
              <a:t>, 2007; </a:t>
            </a:r>
            <a:r>
              <a:rPr lang="cs-CZ" sz="2400" dirty="0" err="1" smtClean="0"/>
              <a:t>Nurmi</a:t>
            </a:r>
            <a:r>
              <a:rPr lang="cs-CZ" sz="2400" dirty="0" smtClean="0"/>
              <a:t>, 2004)</a:t>
            </a:r>
          </a:p>
          <a:p>
            <a:pPr marL="0" indent="0">
              <a:buNone/>
            </a:pPr>
            <a:r>
              <a:rPr lang="en-US" sz="2400" dirty="0" smtClean="0"/>
              <a:t>political beliefs held by adolescents reflect rather adolescents’ hypotheses about parental beliefs than parental beliefs as such</a:t>
            </a:r>
            <a:r>
              <a:rPr lang="cs-CZ" sz="2400" dirty="0" smtClean="0"/>
              <a:t> (</a:t>
            </a:r>
            <a:r>
              <a:rPr lang="cs-CZ" sz="2400" dirty="0" err="1" smtClean="0"/>
              <a:t>Westholm</a:t>
            </a:r>
            <a:r>
              <a:rPr lang="cs-CZ" sz="2400" dirty="0" smtClean="0"/>
              <a:t>, 1999)</a:t>
            </a:r>
          </a:p>
          <a:p>
            <a:pPr marL="0" indent="0">
              <a:buNone/>
            </a:pPr>
            <a:r>
              <a:rPr lang="cs-CZ" sz="2400" dirty="0" err="1" smtClean="0"/>
              <a:t>civic</a:t>
            </a:r>
            <a:r>
              <a:rPr lang="cs-CZ" sz="2400" dirty="0" smtClean="0"/>
              <a:t>/</a:t>
            </a:r>
            <a:r>
              <a:rPr lang="cs-CZ" sz="2400" dirty="0" err="1" smtClean="0"/>
              <a:t>political</a:t>
            </a:r>
            <a:r>
              <a:rPr lang="cs-CZ" sz="2400" dirty="0" smtClean="0"/>
              <a:t> </a:t>
            </a:r>
            <a:r>
              <a:rPr lang="cs-CZ" sz="2400" dirty="0" err="1" smtClean="0"/>
              <a:t>socialization</a:t>
            </a:r>
            <a:r>
              <a:rPr lang="cs-CZ" sz="2400" dirty="0" smtClean="0"/>
              <a:t> </a:t>
            </a:r>
            <a:r>
              <a:rPr lang="cs-CZ" sz="2400" dirty="0" err="1" smtClean="0"/>
              <a:t>is</a:t>
            </a:r>
            <a:r>
              <a:rPr lang="cs-CZ" sz="2400" dirty="0" smtClean="0"/>
              <a:t> a </a:t>
            </a:r>
            <a:r>
              <a:rPr lang="en-US" sz="2400" dirty="0" smtClean="0"/>
              <a:t>process by which young people actively ascribe meanings to the world of politics, based on the information and experiences provided by socialization agents (Metzger &amp; Smetana, 2010)</a:t>
            </a:r>
            <a:endParaRPr lang="cs-CZ" sz="2400" dirty="0" smtClean="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err="1" smtClean="0"/>
              <a:t>this</a:t>
            </a:r>
            <a:r>
              <a:rPr lang="cs-CZ" dirty="0" smtClean="0"/>
              <a:t> </a:t>
            </a:r>
            <a:r>
              <a:rPr lang="cs-CZ" dirty="0" err="1" smtClean="0"/>
              <a:t>issue</a:t>
            </a:r>
            <a:r>
              <a:rPr lang="cs-CZ" dirty="0" smtClean="0"/>
              <a:t> </a:t>
            </a:r>
            <a:r>
              <a:rPr lang="cs-CZ" dirty="0" err="1" smtClean="0"/>
              <a:t>and</a:t>
            </a:r>
            <a:r>
              <a:rPr lang="cs-CZ" dirty="0" smtClean="0"/>
              <a:t> adolescence?</a:t>
            </a:r>
            <a:endParaRPr lang="cs-CZ" dirty="0"/>
          </a:p>
        </p:txBody>
      </p:sp>
      <p:sp>
        <p:nvSpPr>
          <p:cNvPr id="3" name="Zástupný symbol pro obsah 2"/>
          <p:cNvSpPr>
            <a:spLocks noGrp="1"/>
          </p:cNvSpPr>
          <p:nvPr>
            <p:ph idx="1"/>
          </p:nvPr>
        </p:nvSpPr>
        <p:spPr>
          <a:xfrm>
            <a:off x="457200" y="1600200"/>
            <a:ext cx="8229600" cy="4972072"/>
          </a:xfrm>
        </p:spPr>
        <p:txBody>
          <a:bodyPr>
            <a:normAutofit/>
          </a:bodyPr>
          <a:lstStyle/>
          <a:p>
            <a:pPr marL="0" indent="0">
              <a:buNone/>
              <a:tabLst>
                <a:tab pos="0" algn="l"/>
              </a:tabLst>
            </a:pPr>
            <a:r>
              <a:rPr lang="cs-CZ" sz="2400" dirty="0" err="1" smtClean="0"/>
              <a:t>Three</a:t>
            </a:r>
            <a:r>
              <a:rPr lang="cs-CZ" sz="2400" dirty="0" smtClean="0"/>
              <a:t> </a:t>
            </a:r>
            <a:r>
              <a:rPr lang="cs-CZ" sz="2400" dirty="0" err="1" smtClean="0"/>
              <a:t>sources</a:t>
            </a:r>
            <a:r>
              <a:rPr lang="cs-CZ" sz="2400" dirty="0" smtClean="0"/>
              <a:t> </a:t>
            </a:r>
            <a:r>
              <a:rPr lang="cs-CZ" sz="2400" dirty="0" err="1" smtClean="0"/>
              <a:t>of</a:t>
            </a:r>
            <a:r>
              <a:rPr lang="cs-CZ" sz="2400" dirty="0" smtClean="0"/>
              <a:t> support </a:t>
            </a:r>
            <a:r>
              <a:rPr lang="cs-CZ" sz="2400" dirty="0" err="1" smtClean="0"/>
              <a:t>for</a:t>
            </a:r>
            <a:r>
              <a:rPr lang="cs-CZ" sz="2400" dirty="0" smtClean="0"/>
              <a:t> </a:t>
            </a:r>
            <a:r>
              <a:rPr lang="cs-CZ" sz="2400" dirty="0" err="1" smtClean="0"/>
              <a:t>impressionable</a:t>
            </a:r>
            <a:r>
              <a:rPr lang="cs-CZ" sz="2400" dirty="0" smtClean="0"/>
              <a:t> </a:t>
            </a:r>
            <a:r>
              <a:rPr lang="cs-CZ" sz="2400" dirty="0" err="1" smtClean="0"/>
              <a:t>years</a:t>
            </a:r>
            <a:r>
              <a:rPr lang="cs-CZ" sz="2400" dirty="0" smtClean="0"/>
              <a:t> </a:t>
            </a:r>
            <a:r>
              <a:rPr lang="cs-CZ" sz="2400" dirty="0" err="1" smtClean="0"/>
              <a:t>hypothesis</a:t>
            </a:r>
            <a:r>
              <a:rPr lang="cs-CZ" sz="2400" dirty="0" smtClean="0"/>
              <a:t>:</a:t>
            </a:r>
          </a:p>
          <a:p>
            <a:pPr>
              <a:buNone/>
            </a:pPr>
            <a:endParaRPr lang="cs-CZ" sz="2400" dirty="0" smtClean="0"/>
          </a:p>
          <a:p>
            <a:pPr marL="514350" indent="-514350">
              <a:buFont typeface="+mj-lt"/>
              <a:buAutoNum type="arabicPeriod"/>
            </a:pPr>
            <a:r>
              <a:rPr lang="en-US" sz="2400" dirty="0" smtClean="0"/>
              <a:t>longitudinal research has found that political orientations have the lowest stability in adolescence and young adulthood, while remaining relatively stable later in the life</a:t>
            </a:r>
            <a:r>
              <a:rPr lang="cs-CZ" sz="2400" dirty="0" smtClean="0"/>
              <a:t> (</a:t>
            </a:r>
            <a:r>
              <a:rPr lang="en-US" sz="2400" dirty="0" err="1" smtClean="0"/>
              <a:t>Krosnick</a:t>
            </a:r>
            <a:r>
              <a:rPr lang="en-US" sz="2400" dirty="0" smtClean="0"/>
              <a:t> &amp; </a:t>
            </a:r>
            <a:r>
              <a:rPr lang="en-US" sz="2400" dirty="0" err="1" smtClean="0"/>
              <a:t>Alwin</a:t>
            </a:r>
            <a:r>
              <a:rPr lang="en-US" sz="2400" dirty="0" smtClean="0"/>
              <a:t>, 1989; Prior, 2010</a:t>
            </a:r>
            <a:r>
              <a:rPr lang="cs-CZ" sz="2400" dirty="0" smtClean="0"/>
              <a:t>; </a:t>
            </a:r>
            <a:r>
              <a:rPr lang="en-US" sz="2400" dirty="0" smtClean="0"/>
              <a:t>Sears &amp; Levy, 2003</a:t>
            </a:r>
            <a:r>
              <a:rPr lang="cs-CZ" sz="2400" dirty="0" smtClean="0"/>
              <a:t>)</a:t>
            </a:r>
            <a:br>
              <a:rPr lang="cs-CZ" sz="2400" dirty="0" smtClean="0"/>
            </a:br>
            <a:r>
              <a:rPr lang="cs-CZ" sz="2400" dirty="0" smtClean="0"/>
              <a:t/>
            </a:r>
            <a:br>
              <a:rPr lang="cs-CZ" sz="2400" dirty="0" smtClean="0"/>
            </a:br>
            <a:r>
              <a:rPr lang="en-US" sz="2400" dirty="0" smtClean="0"/>
              <a:t>Eckstein, </a:t>
            </a:r>
            <a:r>
              <a:rPr lang="en-US" sz="2400" dirty="0" err="1" smtClean="0"/>
              <a:t>Noack</a:t>
            </a:r>
            <a:r>
              <a:rPr lang="en-US" sz="2400" dirty="0" smtClean="0"/>
              <a:t>, &amp; </a:t>
            </a:r>
            <a:r>
              <a:rPr lang="en-US" sz="2400" dirty="0" err="1" smtClean="0"/>
              <a:t>Gniewosz</a:t>
            </a:r>
            <a:r>
              <a:rPr lang="cs-CZ" sz="2400" dirty="0" smtClean="0"/>
              <a:t> (</a:t>
            </a:r>
            <a:r>
              <a:rPr lang="en-US" sz="2400" dirty="0" smtClean="0"/>
              <a:t>201</a:t>
            </a:r>
            <a:r>
              <a:rPr lang="cs-CZ" sz="2400" dirty="0" smtClean="0"/>
              <a:t>2) </a:t>
            </a:r>
            <a:r>
              <a:rPr lang="cs-CZ" sz="2400" dirty="0" err="1" smtClean="0"/>
              <a:t>have</a:t>
            </a:r>
            <a:r>
              <a:rPr lang="cs-CZ" sz="2400" dirty="0" smtClean="0"/>
              <a:t> </a:t>
            </a:r>
            <a:r>
              <a:rPr lang="cs-CZ" sz="2400" dirty="0" err="1" smtClean="0"/>
              <a:t>found</a:t>
            </a:r>
            <a:r>
              <a:rPr lang="cs-CZ" sz="2400" dirty="0" smtClean="0"/>
              <a:t> </a:t>
            </a:r>
            <a:r>
              <a:rPr lang="cs-CZ" sz="2400" dirty="0" err="1" smtClean="0"/>
              <a:t>that</a:t>
            </a:r>
            <a:r>
              <a:rPr lang="cs-CZ" sz="2400" dirty="0" smtClean="0"/>
              <a:t> </a:t>
            </a:r>
            <a:r>
              <a:rPr lang="cs-CZ" sz="2400" dirty="0" err="1" smtClean="0"/>
              <a:t>political</a:t>
            </a:r>
            <a:r>
              <a:rPr lang="cs-CZ" sz="2400" dirty="0" smtClean="0"/>
              <a:t> </a:t>
            </a:r>
            <a:r>
              <a:rPr lang="cs-CZ" sz="2400" dirty="0" err="1" smtClean="0"/>
              <a:t>orientations</a:t>
            </a:r>
            <a:r>
              <a:rPr lang="cs-CZ" sz="2400" dirty="0" smtClean="0"/>
              <a:t> </a:t>
            </a:r>
            <a:r>
              <a:rPr lang="cs-CZ" sz="2400" dirty="0" err="1" smtClean="0"/>
              <a:t>become</a:t>
            </a:r>
            <a:r>
              <a:rPr lang="cs-CZ" sz="2400" dirty="0" smtClean="0"/>
              <a:t> </a:t>
            </a:r>
            <a:r>
              <a:rPr lang="cs-CZ" sz="2400" dirty="0" err="1" smtClean="0"/>
              <a:t>increasingly</a:t>
            </a:r>
            <a:r>
              <a:rPr lang="cs-CZ" sz="2400" dirty="0" smtClean="0"/>
              <a:t> </a:t>
            </a:r>
            <a:r>
              <a:rPr lang="cs-CZ" sz="2400" dirty="0" err="1" smtClean="0"/>
              <a:t>stable</a:t>
            </a:r>
            <a:r>
              <a:rPr lang="cs-CZ" sz="2400" dirty="0" smtClean="0"/>
              <a:t> </a:t>
            </a:r>
            <a:r>
              <a:rPr lang="cs-CZ" sz="2400" dirty="0" err="1" smtClean="0"/>
              <a:t>during</a:t>
            </a:r>
            <a:r>
              <a:rPr lang="cs-CZ" sz="2400" dirty="0" smtClean="0"/>
              <a:t> adolescence</a:t>
            </a:r>
            <a:endParaRPr lang="cs-CZ"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p:txBody>
          <a:bodyPr/>
          <a:lstStyle/>
          <a:p>
            <a:pPr marL="0" indent="0">
              <a:buNone/>
            </a:pPr>
            <a:r>
              <a:rPr lang="cs-CZ" dirty="0" err="1" smtClean="0"/>
              <a:t>what</a:t>
            </a:r>
            <a:r>
              <a:rPr lang="cs-CZ" dirty="0" smtClean="0"/>
              <a:t> </a:t>
            </a:r>
            <a:r>
              <a:rPr lang="cs-CZ" dirty="0" err="1" smtClean="0"/>
              <a:t>is</a:t>
            </a:r>
            <a:r>
              <a:rPr lang="cs-CZ" dirty="0" smtClean="0"/>
              <a:t> </a:t>
            </a:r>
            <a:r>
              <a:rPr lang="cs-CZ" dirty="0" err="1" smtClean="0"/>
              <a:t>the</a:t>
            </a:r>
            <a:r>
              <a:rPr lang="cs-CZ" dirty="0" smtClean="0"/>
              <a:t> </a:t>
            </a:r>
            <a:r>
              <a:rPr lang="cs-CZ" dirty="0" err="1" smtClean="0"/>
              <a:t>directionality</a:t>
            </a:r>
            <a:r>
              <a:rPr lang="cs-CZ" dirty="0" smtClean="0"/>
              <a:t> </a:t>
            </a:r>
            <a:r>
              <a:rPr lang="cs-CZ" dirty="0" err="1" smtClean="0"/>
              <a:t>between</a:t>
            </a:r>
            <a:r>
              <a:rPr lang="cs-CZ" dirty="0" smtClean="0"/>
              <a:t> </a:t>
            </a:r>
            <a:r>
              <a:rPr lang="cs-CZ" dirty="0" err="1" smtClean="0"/>
              <a:t>political</a:t>
            </a:r>
            <a:r>
              <a:rPr lang="cs-CZ" dirty="0" smtClean="0"/>
              <a:t> </a:t>
            </a:r>
            <a:r>
              <a:rPr lang="cs-CZ" dirty="0" err="1" smtClean="0"/>
              <a:t>attitudes</a:t>
            </a:r>
            <a:r>
              <a:rPr lang="cs-CZ" dirty="0" smtClean="0"/>
              <a:t> and </a:t>
            </a:r>
            <a:r>
              <a:rPr lang="cs-CZ" dirty="0" err="1" smtClean="0"/>
              <a:t>participation</a:t>
            </a:r>
            <a:r>
              <a:rPr lang="cs-CZ" dirty="0" smtClean="0"/>
              <a:t>?</a:t>
            </a:r>
            <a:endParaRPr lang="cs-CZ" dirty="0"/>
          </a:p>
        </p:txBody>
      </p:sp>
      <p:sp>
        <p:nvSpPr>
          <p:cNvPr id="4" name="TextovéPole 3"/>
          <p:cNvSpPr txBox="1"/>
          <p:nvPr/>
        </p:nvSpPr>
        <p:spPr>
          <a:xfrm>
            <a:off x="4644008" y="6215082"/>
            <a:ext cx="4499992" cy="400110"/>
          </a:xfrm>
          <a:prstGeom prst="rect">
            <a:avLst/>
          </a:prstGeom>
          <a:noFill/>
        </p:spPr>
        <p:txBody>
          <a:bodyPr wrap="square" rtlCol="0">
            <a:spAutoFit/>
          </a:bodyPr>
          <a:lstStyle/>
          <a:p>
            <a:r>
              <a:rPr lang="cs-CZ" sz="2000" dirty="0" smtClean="0"/>
              <a:t>Šerek, Macháčková &amp; Macek (in </a:t>
            </a:r>
            <a:r>
              <a:rPr lang="cs-CZ" sz="2000" dirty="0" err="1" smtClean="0"/>
              <a:t>press</a:t>
            </a:r>
            <a:r>
              <a:rPr lang="cs-CZ" sz="2000" dirty="0" smtClean="0"/>
              <a:t>)</a:t>
            </a:r>
            <a:endParaRPr lang="cs-CZ" sz="2000" dirty="0"/>
          </a:p>
        </p:txBody>
      </p:sp>
    </p:spTree>
    <p:extLst>
      <p:ext uri="{BB962C8B-B14F-4D97-AF65-F5344CB8AC3E}">
        <p14:creationId xmlns:p14="http://schemas.microsoft.com/office/powerpoint/2010/main" val="37217253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p:txBody>
          <a:bodyPr/>
          <a:lstStyle/>
          <a:p>
            <a:pPr marL="0" indent="0">
              <a:buNone/>
            </a:pPr>
            <a:r>
              <a:rPr lang="en-US" dirty="0" smtClean="0"/>
              <a:t>what is the directionality between political attitudes and participation?</a:t>
            </a:r>
          </a:p>
          <a:p>
            <a:pPr marL="0" indent="0">
              <a:buNone/>
            </a:pPr>
            <a:endParaRPr lang="en-US" dirty="0" smtClean="0"/>
          </a:p>
          <a:p>
            <a:pPr marL="0" indent="0">
              <a:buNone/>
            </a:pPr>
            <a:r>
              <a:rPr lang="en-US" dirty="0" smtClean="0"/>
              <a:t>data from 768 high school students (age</a:t>
            </a:r>
            <a:r>
              <a:rPr lang="cs-CZ" dirty="0" smtClean="0"/>
              <a:t>d</a:t>
            </a:r>
            <a:r>
              <a:rPr lang="en-US" dirty="0" smtClean="0"/>
              <a:t> 14 to 17)</a:t>
            </a:r>
            <a:endParaRPr lang="en-US" dirty="0"/>
          </a:p>
        </p:txBody>
      </p:sp>
      <p:sp>
        <p:nvSpPr>
          <p:cNvPr id="4" name="TextovéPole 3"/>
          <p:cNvSpPr txBox="1"/>
          <p:nvPr/>
        </p:nvSpPr>
        <p:spPr>
          <a:xfrm>
            <a:off x="4644008" y="6215082"/>
            <a:ext cx="4499992" cy="400110"/>
          </a:xfrm>
          <a:prstGeom prst="rect">
            <a:avLst/>
          </a:prstGeom>
          <a:noFill/>
        </p:spPr>
        <p:txBody>
          <a:bodyPr wrap="square" rtlCol="0">
            <a:spAutoFit/>
          </a:bodyPr>
          <a:lstStyle/>
          <a:p>
            <a:r>
              <a:rPr lang="cs-CZ" sz="2000" dirty="0" smtClean="0"/>
              <a:t>Šerek, Macháčková &amp; Macek (in </a:t>
            </a:r>
            <a:r>
              <a:rPr lang="cs-CZ" sz="2000" dirty="0" err="1" smtClean="0"/>
              <a:t>press</a:t>
            </a:r>
            <a:r>
              <a:rPr lang="cs-CZ" sz="2000" dirty="0" smtClean="0"/>
              <a:t>)</a:t>
            </a:r>
            <a:endParaRPr lang="cs-CZ" sz="2000" dirty="0"/>
          </a:p>
        </p:txBody>
      </p:sp>
    </p:spTree>
    <p:extLst>
      <p:ext uri="{BB962C8B-B14F-4D97-AF65-F5344CB8AC3E}">
        <p14:creationId xmlns:p14="http://schemas.microsoft.com/office/powerpoint/2010/main" val="28558934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4" name="TextovéPole 3"/>
          <p:cNvSpPr txBox="1"/>
          <p:nvPr/>
        </p:nvSpPr>
        <p:spPr>
          <a:xfrm>
            <a:off x="4644008" y="6215082"/>
            <a:ext cx="4499992" cy="400110"/>
          </a:xfrm>
          <a:prstGeom prst="rect">
            <a:avLst/>
          </a:prstGeom>
          <a:noFill/>
        </p:spPr>
        <p:txBody>
          <a:bodyPr wrap="square" rtlCol="0">
            <a:spAutoFit/>
          </a:bodyPr>
          <a:lstStyle/>
          <a:p>
            <a:r>
              <a:rPr lang="cs-CZ" sz="2000" dirty="0" smtClean="0"/>
              <a:t>Šerek, Macháčková &amp; Macek (in </a:t>
            </a:r>
            <a:r>
              <a:rPr lang="cs-CZ" sz="2000" dirty="0" err="1" smtClean="0"/>
              <a:t>press</a:t>
            </a:r>
            <a:r>
              <a:rPr lang="cs-CZ" sz="2000" dirty="0" smtClean="0"/>
              <a:t>)</a:t>
            </a:r>
            <a:endParaRPr lang="cs-CZ" sz="2000" dirty="0"/>
          </a:p>
        </p:txBody>
      </p:sp>
      <p:pic>
        <p:nvPicPr>
          <p:cNvPr id="7" name="Zástupný symbol pro obsah 6"/>
          <p:cNvPicPr>
            <a:picLocks noGrp="1"/>
          </p:cNvPicPr>
          <p:nvPr>
            <p:ph idx="1"/>
          </p:nvPr>
        </p:nvPicPr>
        <p:blipFill>
          <a:blip r:embed="rId2"/>
          <a:stretch>
            <a:fillRect/>
          </a:stretch>
        </p:blipFill>
        <p:spPr>
          <a:xfrm>
            <a:off x="1177527" y="1585526"/>
            <a:ext cx="6788945" cy="4525963"/>
          </a:xfrm>
          <a:prstGeom prst="rect">
            <a:avLst/>
          </a:prstGeom>
        </p:spPr>
      </p:pic>
      <p:cxnSp>
        <p:nvCxnSpPr>
          <p:cNvPr id="9" name="Přímá spojnice 8"/>
          <p:cNvCxnSpPr/>
          <p:nvPr/>
        </p:nvCxnSpPr>
        <p:spPr>
          <a:xfrm>
            <a:off x="3779912" y="2564904"/>
            <a:ext cx="1440160" cy="2808312"/>
          </a:xfrm>
          <a:prstGeom prst="line">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4349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4" name="TextovéPole 3"/>
          <p:cNvSpPr txBox="1"/>
          <p:nvPr/>
        </p:nvSpPr>
        <p:spPr>
          <a:xfrm>
            <a:off x="4644008" y="6215082"/>
            <a:ext cx="4499992" cy="400110"/>
          </a:xfrm>
          <a:prstGeom prst="rect">
            <a:avLst/>
          </a:prstGeom>
          <a:noFill/>
        </p:spPr>
        <p:txBody>
          <a:bodyPr wrap="square" rtlCol="0">
            <a:spAutoFit/>
          </a:bodyPr>
          <a:lstStyle/>
          <a:p>
            <a:r>
              <a:rPr lang="cs-CZ" sz="2000" dirty="0" smtClean="0"/>
              <a:t>Šerek, Macháčková &amp; Macek (in </a:t>
            </a:r>
            <a:r>
              <a:rPr lang="cs-CZ" sz="2000" dirty="0" err="1" smtClean="0"/>
              <a:t>press</a:t>
            </a:r>
            <a:r>
              <a:rPr lang="cs-CZ" sz="2000" dirty="0" smtClean="0"/>
              <a:t>)</a:t>
            </a:r>
            <a:endParaRPr lang="cs-CZ" sz="2000" dirty="0"/>
          </a:p>
        </p:txBody>
      </p:sp>
      <p:pic>
        <p:nvPicPr>
          <p:cNvPr id="8" name="Zástupný symbol pro obsah 7"/>
          <p:cNvPicPr>
            <a:picLocks noGrp="1"/>
          </p:cNvPicPr>
          <p:nvPr>
            <p:ph idx="1"/>
          </p:nvPr>
        </p:nvPicPr>
        <p:blipFill>
          <a:blip r:embed="rId2"/>
          <a:stretch>
            <a:fillRect/>
          </a:stretch>
        </p:blipFill>
        <p:spPr>
          <a:xfrm>
            <a:off x="1177527" y="1600200"/>
            <a:ext cx="6788945" cy="4525963"/>
          </a:xfrm>
          <a:prstGeom prst="rect">
            <a:avLst/>
          </a:prstGeom>
        </p:spPr>
      </p:pic>
      <p:cxnSp>
        <p:nvCxnSpPr>
          <p:cNvPr id="9" name="Přímá spojnice 8"/>
          <p:cNvCxnSpPr/>
          <p:nvPr/>
        </p:nvCxnSpPr>
        <p:spPr>
          <a:xfrm>
            <a:off x="3779912" y="2564904"/>
            <a:ext cx="1440160" cy="2880320"/>
          </a:xfrm>
          <a:prstGeom prst="line">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4001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4" name="TextovéPole 3"/>
          <p:cNvSpPr txBox="1"/>
          <p:nvPr/>
        </p:nvSpPr>
        <p:spPr>
          <a:xfrm>
            <a:off x="4644008" y="6215082"/>
            <a:ext cx="4499992" cy="400110"/>
          </a:xfrm>
          <a:prstGeom prst="rect">
            <a:avLst/>
          </a:prstGeom>
          <a:noFill/>
        </p:spPr>
        <p:txBody>
          <a:bodyPr wrap="square" rtlCol="0">
            <a:spAutoFit/>
          </a:bodyPr>
          <a:lstStyle/>
          <a:p>
            <a:r>
              <a:rPr lang="cs-CZ" sz="2000" dirty="0" smtClean="0"/>
              <a:t>Šerek, Macháčková &amp; Macek (in </a:t>
            </a:r>
            <a:r>
              <a:rPr lang="cs-CZ" sz="2000" dirty="0" err="1" smtClean="0"/>
              <a:t>press</a:t>
            </a:r>
            <a:r>
              <a:rPr lang="cs-CZ" sz="2000" dirty="0" smtClean="0"/>
              <a:t>)</a:t>
            </a:r>
            <a:endParaRPr lang="cs-CZ" sz="2000" dirty="0"/>
          </a:p>
        </p:txBody>
      </p:sp>
      <p:pic>
        <p:nvPicPr>
          <p:cNvPr id="6" name="Zástupný symbol pro obsah 5"/>
          <p:cNvPicPr>
            <a:picLocks noGrp="1"/>
          </p:cNvPicPr>
          <p:nvPr>
            <p:ph idx="1"/>
          </p:nvPr>
        </p:nvPicPr>
        <p:blipFill>
          <a:blip r:embed="rId2"/>
          <a:stretch>
            <a:fillRect/>
          </a:stretch>
        </p:blipFill>
        <p:spPr>
          <a:xfrm>
            <a:off x="1177527" y="1600200"/>
            <a:ext cx="6788945" cy="4525963"/>
          </a:xfrm>
          <a:prstGeom prst="rect">
            <a:avLst/>
          </a:prstGeom>
        </p:spPr>
      </p:pic>
      <p:cxnSp>
        <p:nvCxnSpPr>
          <p:cNvPr id="7" name="Přímá spojnice 6"/>
          <p:cNvCxnSpPr/>
          <p:nvPr/>
        </p:nvCxnSpPr>
        <p:spPr>
          <a:xfrm>
            <a:off x="3779912" y="2564904"/>
            <a:ext cx="1440160" cy="2880320"/>
          </a:xfrm>
          <a:prstGeom prst="line">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3779912" y="4149080"/>
            <a:ext cx="1440160" cy="1296144"/>
          </a:xfrm>
          <a:prstGeom prst="line">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0719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4" name="TextovéPole 3"/>
          <p:cNvSpPr txBox="1"/>
          <p:nvPr/>
        </p:nvSpPr>
        <p:spPr>
          <a:xfrm>
            <a:off x="4644008" y="6215082"/>
            <a:ext cx="4499992" cy="400110"/>
          </a:xfrm>
          <a:prstGeom prst="rect">
            <a:avLst/>
          </a:prstGeom>
          <a:noFill/>
        </p:spPr>
        <p:txBody>
          <a:bodyPr wrap="square" rtlCol="0">
            <a:spAutoFit/>
          </a:bodyPr>
          <a:lstStyle/>
          <a:p>
            <a:r>
              <a:rPr lang="cs-CZ" sz="2000" dirty="0" smtClean="0"/>
              <a:t>Šerek, Macháčková &amp; Macek (in </a:t>
            </a:r>
            <a:r>
              <a:rPr lang="cs-CZ" sz="2000" dirty="0" err="1" smtClean="0"/>
              <a:t>press</a:t>
            </a:r>
            <a:r>
              <a:rPr lang="cs-CZ" sz="2000" dirty="0" smtClean="0"/>
              <a:t>)</a:t>
            </a:r>
            <a:endParaRPr lang="cs-CZ" sz="2000" dirty="0"/>
          </a:p>
        </p:txBody>
      </p:sp>
      <p:sp>
        <p:nvSpPr>
          <p:cNvPr id="3" name="Zástupný symbol pro obsah 2"/>
          <p:cNvSpPr>
            <a:spLocks noGrp="1"/>
          </p:cNvSpPr>
          <p:nvPr>
            <p:ph idx="1"/>
          </p:nvPr>
        </p:nvSpPr>
        <p:spPr>
          <a:xfrm>
            <a:off x="457200" y="1600200"/>
            <a:ext cx="8229600" cy="4349079"/>
          </a:xfrm>
        </p:spPr>
        <p:txBody>
          <a:bodyPr/>
          <a:lstStyle/>
          <a:p>
            <a:pPr marL="0" indent="0">
              <a:buNone/>
            </a:pPr>
            <a:r>
              <a:rPr lang="en-US" dirty="0"/>
              <a:t>active participation has the effects on political </a:t>
            </a:r>
            <a:r>
              <a:rPr lang="en-US" dirty="0" smtClean="0"/>
              <a:t>attitudes</a:t>
            </a:r>
            <a:r>
              <a:rPr lang="cs-CZ" dirty="0" smtClean="0"/>
              <a:t> but </a:t>
            </a:r>
            <a:r>
              <a:rPr lang="cs-CZ" dirty="0" err="1" smtClean="0"/>
              <a:t>the</a:t>
            </a:r>
            <a:r>
              <a:rPr lang="cs-CZ" dirty="0" smtClean="0"/>
              <a:t> </a:t>
            </a:r>
            <a:r>
              <a:rPr lang="en-US" dirty="0" smtClean="0"/>
              <a:t>opposite </a:t>
            </a:r>
            <a:r>
              <a:rPr lang="en-US" dirty="0"/>
              <a:t>effects are less </a:t>
            </a:r>
            <a:r>
              <a:rPr lang="en-US" dirty="0" smtClean="0"/>
              <a:t>pronounced</a:t>
            </a:r>
            <a:endParaRPr lang="cs-CZ" dirty="0" smtClean="0"/>
          </a:p>
          <a:p>
            <a:pPr marL="0" indent="0">
              <a:buNone/>
            </a:pPr>
            <a:endParaRPr lang="cs-CZ" dirty="0"/>
          </a:p>
          <a:p>
            <a:pPr marL="0" indent="0">
              <a:buNone/>
            </a:pPr>
            <a:r>
              <a:rPr lang="en-US" dirty="0"/>
              <a:t>through their own political participation, young people form and clarify their political </a:t>
            </a:r>
            <a:r>
              <a:rPr lang="en-US" dirty="0" smtClean="0"/>
              <a:t>attitudes</a:t>
            </a:r>
            <a:endParaRPr lang="cs-CZ" dirty="0" smtClean="0"/>
          </a:p>
          <a:p>
            <a:pPr marL="0" indent="0">
              <a:buNone/>
            </a:pPr>
            <a:endParaRPr lang="cs-CZ" dirty="0"/>
          </a:p>
        </p:txBody>
      </p:sp>
    </p:spTree>
    <p:extLst>
      <p:ext uri="{BB962C8B-B14F-4D97-AF65-F5344CB8AC3E}">
        <p14:creationId xmlns:p14="http://schemas.microsoft.com/office/powerpoint/2010/main" val="1384501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a:xfrm>
            <a:off x="457200" y="1600200"/>
            <a:ext cx="8229600" cy="614354"/>
          </a:xfrm>
        </p:spPr>
        <p:txBody>
          <a:bodyPr>
            <a:normAutofit/>
          </a:bodyPr>
          <a:lstStyle/>
          <a:p>
            <a:pPr marL="0" indent="0">
              <a:buNone/>
            </a:pPr>
            <a:r>
              <a:rPr lang="cs-CZ" sz="2400" b="1" dirty="0" err="1" smtClean="0">
                <a:solidFill>
                  <a:srgbClr val="C00000"/>
                </a:solidFill>
              </a:rPr>
              <a:t>Directions</a:t>
            </a:r>
            <a:r>
              <a:rPr lang="cs-CZ" sz="2400" b="1" dirty="0" smtClean="0">
                <a:solidFill>
                  <a:srgbClr val="C00000"/>
                </a:solidFill>
              </a:rPr>
              <a:t> </a:t>
            </a:r>
            <a:r>
              <a:rPr lang="cs-CZ" sz="2400" b="1" dirty="0" err="1" smtClean="0">
                <a:solidFill>
                  <a:srgbClr val="C00000"/>
                </a:solidFill>
              </a:rPr>
              <a:t>of</a:t>
            </a:r>
            <a:r>
              <a:rPr lang="cs-CZ" sz="2400" b="1" dirty="0" smtClean="0">
                <a:solidFill>
                  <a:srgbClr val="C00000"/>
                </a:solidFill>
              </a:rPr>
              <a:t> influence</a:t>
            </a:r>
          </a:p>
          <a:p>
            <a:pPr marL="0" indent="0">
              <a:buNone/>
            </a:pPr>
            <a:endParaRPr lang="cs-CZ" sz="2400" dirty="0" smtClean="0"/>
          </a:p>
        </p:txBody>
      </p:sp>
      <p:sp>
        <p:nvSpPr>
          <p:cNvPr id="5" name="Obdélník 4"/>
          <p:cNvSpPr/>
          <p:nvPr/>
        </p:nvSpPr>
        <p:spPr>
          <a:xfrm>
            <a:off x="5715008" y="2500306"/>
            <a:ext cx="2857520"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err="1" smtClean="0"/>
              <a:t>Young</a:t>
            </a:r>
            <a:r>
              <a:rPr lang="cs-CZ" sz="2800" dirty="0" smtClean="0"/>
              <a:t> person</a:t>
            </a:r>
            <a:endParaRPr lang="cs-CZ" sz="2800" dirty="0"/>
          </a:p>
        </p:txBody>
      </p:sp>
      <p:sp>
        <p:nvSpPr>
          <p:cNvPr id="6" name="Obdélník 5"/>
          <p:cNvSpPr/>
          <p:nvPr/>
        </p:nvSpPr>
        <p:spPr>
          <a:xfrm>
            <a:off x="928662" y="2500306"/>
            <a:ext cx="2857520"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err="1" smtClean="0"/>
              <a:t>Socialization</a:t>
            </a:r>
            <a:r>
              <a:rPr lang="cs-CZ" sz="2800" dirty="0" smtClean="0"/>
              <a:t> </a:t>
            </a:r>
            <a:r>
              <a:rPr lang="cs-CZ" sz="2800" dirty="0" err="1" smtClean="0"/>
              <a:t>agents</a:t>
            </a:r>
            <a:endParaRPr lang="cs-CZ" sz="2800" dirty="0"/>
          </a:p>
        </p:txBody>
      </p:sp>
      <p:cxnSp>
        <p:nvCxnSpPr>
          <p:cNvPr id="8" name="Přímá spojovací šipka 7"/>
          <p:cNvCxnSpPr>
            <a:stCxn id="6" idx="3"/>
            <a:endCxn id="5" idx="1"/>
          </p:cNvCxnSpPr>
          <p:nvPr/>
        </p:nvCxnSpPr>
        <p:spPr>
          <a:xfrm>
            <a:off x="3786182" y="2964653"/>
            <a:ext cx="1928826"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a:xfrm>
            <a:off x="457200" y="1600200"/>
            <a:ext cx="8229600" cy="614354"/>
          </a:xfrm>
        </p:spPr>
        <p:txBody>
          <a:bodyPr>
            <a:normAutofit/>
          </a:bodyPr>
          <a:lstStyle/>
          <a:p>
            <a:pPr marL="0" indent="0">
              <a:buNone/>
            </a:pPr>
            <a:r>
              <a:rPr lang="cs-CZ" sz="2400" b="1" dirty="0" err="1" smtClean="0">
                <a:solidFill>
                  <a:srgbClr val="C00000"/>
                </a:solidFill>
              </a:rPr>
              <a:t>Directions</a:t>
            </a:r>
            <a:r>
              <a:rPr lang="cs-CZ" sz="2400" b="1" dirty="0" smtClean="0">
                <a:solidFill>
                  <a:srgbClr val="C00000"/>
                </a:solidFill>
              </a:rPr>
              <a:t> </a:t>
            </a:r>
            <a:r>
              <a:rPr lang="cs-CZ" sz="2400" b="1" dirty="0" err="1" smtClean="0">
                <a:solidFill>
                  <a:srgbClr val="C00000"/>
                </a:solidFill>
              </a:rPr>
              <a:t>of</a:t>
            </a:r>
            <a:r>
              <a:rPr lang="cs-CZ" sz="2400" b="1" dirty="0" smtClean="0">
                <a:solidFill>
                  <a:srgbClr val="C00000"/>
                </a:solidFill>
              </a:rPr>
              <a:t> influence</a:t>
            </a:r>
          </a:p>
          <a:p>
            <a:pPr marL="0" indent="0">
              <a:buNone/>
            </a:pPr>
            <a:endParaRPr lang="cs-CZ" sz="2400" dirty="0" smtClean="0"/>
          </a:p>
        </p:txBody>
      </p:sp>
      <p:sp>
        <p:nvSpPr>
          <p:cNvPr id="5" name="Obdélník 4"/>
          <p:cNvSpPr/>
          <p:nvPr/>
        </p:nvSpPr>
        <p:spPr>
          <a:xfrm>
            <a:off x="5715008" y="2500306"/>
            <a:ext cx="2857520"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err="1" smtClean="0"/>
              <a:t>Young</a:t>
            </a:r>
            <a:r>
              <a:rPr lang="cs-CZ" sz="2800" dirty="0" smtClean="0"/>
              <a:t> person</a:t>
            </a:r>
            <a:endParaRPr lang="cs-CZ" sz="2800" dirty="0"/>
          </a:p>
        </p:txBody>
      </p:sp>
      <p:sp>
        <p:nvSpPr>
          <p:cNvPr id="6" name="Obdélník 5"/>
          <p:cNvSpPr/>
          <p:nvPr/>
        </p:nvSpPr>
        <p:spPr>
          <a:xfrm>
            <a:off x="928662" y="2500306"/>
            <a:ext cx="2857520"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err="1" smtClean="0"/>
              <a:t>Socialization</a:t>
            </a:r>
            <a:r>
              <a:rPr lang="cs-CZ" sz="2800" dirty="0" smtClean="0"/>
              <a:t> </a:t>
            </a:r>
            <a:r>
              <a:rPr lang="cs-CZ" sz="2800" dirty="0" err="1" smtClean="0"/>
              <a:t>agents</a:t>
            </a:r>
            <a:endParaRPr lang="cs-CZ" sz="2800" dirty="0"/>
          </a:p>
        </p:txBody>
      </p:sp>
      <p:cxnSp>
        <p:nvCxnSpPr>
          <p:cNvPr id="8" name="Přímá spojovací šipka 7"/>
          <p:cNvCxnSpPr>
            <a:stCxn id="6" idx="3"/>
            <a:endCxn id="5" idx="1"/>
          </p:cNvCxnSpPr>
          <p:nvPr/>
        </p:nvCxnSpPr>
        <p:spPr>
          <a:xfrm>
            <a:off x="3786182" y="2964653"/>
            <a:ext cx="1928826"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Zakřivená spojovací čára 8"/>
          <p:cNvCxnSpPr>
            <a:stCxn id="5" idx="2"/>
            <a:endCxn id="6" idx="2"/>
          </p:cNvCxnSpPr>
          <p:nvPr/>
        </p:nvCxnSpPr>
        <p:spPr>
          <a:xfrm rot="5400000">
            <a:off x="4750595" y="1035827"/>
            <a:ext cx="1588" cy="4786346"/>
          </a:xfrm>
          <a:prstGeom prst="curvedConnector3">
            <a:avLst>
              <a:gd name="adj1" fmla="val 38687858"/>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a:xfrm>
            <a:off x="457200" y="1600200"/>
            <a:ext cx="8229600" cy="614354"/>
          </a:xfrm>
        </p:spPr>
        <p:txBody>
          <a:bodyPr>
            <a:normAutofit/>
          </a:bodyPr>
          <a:lstStyle/>
          <a:p>
            <a:pPr marL="0" indent="0">
              <a:buNone/>
            </a:pPr>
            <a:r>
              <a:rPr lang="cs-CZ" sz="2400" b="1" dirty="0" err="1" smtClean="0">
                <a:solidFill>
                  <a:srgbClr val="C00000"/>
                </a:solidFill>
              </a:rPr>
              <a:t>Directions</a:t>
            </a:r>
            <a:r>
              <a:rPr lang="cs-CZ" sz="2400" b="1" dirty="0" smtClean="0">
                <a:solidFill>
                  <a:srgbClr val="C00000"/>
                </a:solidFill>
              </a:rPr>
              <a:t> </a:t>
            </a:r>
            <a:r>
              <a:rPr lang="cs-CZ" sz="2400" b="1" dirty="0" err="1" smtClean="0">
                <a:solidFill>
                  <a:srgbClr val="C00000"/>
                </a:solidFill>
              </a:rPr>
              <a:t>of</a:t>
            </a:r>
            <a:r>
              <a:rPr lang="cs-CZ" sz="2400" b="1" dirty="0" smtClean="0">
                <a:solidFill>
                  <a:srgbClr val="C00000"/>
                </a:solidFill>
              </a:rPr>
              <a:t> influence</a:t>
            </a:r>
          </a:p>
          <a:p>
            <a:pPr marL="0" indent="0">
              <a:buNone/>
            </a:pPr>
            <a:endParaRPr lang="cs-CZ" sz="2400" dirty="0" smtClean="0"/>
          </a:p>
        </p:txBody>
      </p:sp>
      <p:sp>
        <p:nvSpPr>
          <p:cNvPr id="5" name="Obdélník 4"/>
          <p:cNvSpPr/>
          <p:nvPr/>
        </p:nvSpPr>
        <p:spPr>
          <a:xfrm>
            <a:off x="5715008" y="2500306"/>
            <a:ext cx="2857520"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err="1" smtClean="0"/>
              <a:t>Young</a:t>
            </a:r>
            <a:r>
              <a:rPr lang="cs-CZ" sz="2800" dirty="0" smtClean="0"/>
              <a:t> person</a:t>
            </a:r>
            <a:endParaRPr lang="cs-CZ" sz="2800" dirty="0"/>
          </a:p>
        </p:txBody>
      </p:sp>
      <p:sp>
        <p:nvSpPr>
          <p:cNvPr id="6" name="Obdélník 5"/>
          <p:cNvSpPr/>
          <p:nvPr/>
        </p:nvSpPr>
        <p:spPr>
          <a:xfrm>
            <a:off x="928662" y="2500306"/>
            <a:ext cx="2857520"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err="1" smtClean="0"/>
              <a:t>Socialization</a:t>
            </a:r>
            <a:r>
              <a:rPr lang="cs-CZ" sz="2800" dirty="0" smtClean="0"/>
              <a:t> </a:t>
            </a:r>
            <a:r>
              <a:rPr lang="cs-CZ" sz="2800" dirty="0" err="1" smtClean="0"/>
              <a:t>agents</a:t>
            </a:r>
            <a:endParaRPr lang="cs-CZ" sz="2800" dirty="0"/>
          </a:p>
        </p:txBody>
      </p:sp>
      <p:cxnSp>
        <p:nvCxnSpPr>
          <p:cNvPr id="8" name="Přímá spojovací šipka 7"/>
          <p:cNvCxnSpPr>
            <a:stCxn id="6" idx="3"/>
            <a:endCxn id="5" idx="1"/>
          </p:cNvCxnSpPr>
          <p:nvPr/>
        </p:nvCxnSpPr>
        <p:spPr>
          <a:xfrm>
            <a:off x="3786182" y="2964653"/>
            <a:ext cx="1928826"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Zakřivená spojovací čára 8"/>
          <p:cNvCxnSpPr>
            <a:stCxn id="5" idx="2"/>
            <a:endCxn id="6" idx="2"/>
          </p:cNvCxnSpPr>
          <p:nvPr/>
        </p:nvCxnSpPr>
        <p:spPr>
          <a:xfrm rot="5400000">
            <a:off x="4750595" y="1035827"/>
            <a:ext cx="1588" cy="4786346"/>
          </a:xfrm>
          <a:prstGeom prst="curvedConnector3">
            <a:avLst>
              <a:gd name="adj1" fmla="val 38687858"/>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Zástupný symbol pro obsah 2"/>
          <p:cNvSpPr txBox="1">
            <a:spLocks/>
          </p:cNvSpPr>
          <p:nvPr/>
        </p:nvSpPr>
        <p:spPr>
          <a:xfrm>
            <a:off x="428596" y="4286256"/>
            <a:ext cx="8229600" cy="192882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i="0" u="none" strike="noStrike" kern="1200" cap="none" spc="0" normalizeH="0" baseline="0" noProof="0" dirty="0" err="1" smtClean="0">
                <a:ln>
                  <a:noFill/>
                </a:ln>
                <a:effectLst/>
                <a:uLnTx/>
                <a:uFillTx/>
                <a:latin typeface="+mn-lt"/>
                <a:ea typeface="+mn-ea"/>
                <a:cs typeface="+mn-cs"/>
              </a:rPr>
              <a:t>Main</a:t>
            </a:r>
            <a:r>
              <a:rPr kumimoji="0" lang="cs-CZ" sz="2400" i="0" u="none" strike="noStrike" kern="1200" cap="none" spc="0" normalizeH="0" baseline="0" noProof="0" dirty="0" smtClean="0">
                <a:ln>
                  <a:noFill/>
                </a:ln>
                <a:effectLst/>
                <a:uLnTx/>
                <a:uFillTx/>
                <a:latin typeface="+mn-lt"/>
                <a:ea typeface="+mn-ea"/>
                <a:cs typeface="+mn-cs"/>
              </a:rPr>
              <a:t> </a:t>
            </a:r>
            <a:r>
              <a:rPr kumimoji="0" lang="cs-CZ" sz="2400" i="0" u="none" strike="noStrike" kern="1200" cap="none" spc="0" normalizeH="0" baseline="0" noProof="0" dirty="0" err="1" smtClean="0">
                <a:ln>
                  <a:noFill/>
                </a:ln>
                <a:effectLst/>
                <a:uLnTx/>
                <a:uFillTx/>
                <a:latin typeface="+mn-lt"/>
                <a:ea typeface="+mn-ea"/>
                <a:cs typeface="+mn-cs"/>
              </a:rPr>
              <a:t>concerns</a:t>
            </a:r>
            <a:r>
              <a:rPr kumimoji="0" lang="cs-CZ" sz="2400" i="0" u="none" strike="noStrike" kern="1200" cap="none" spc="0" normalizeH="0" baseline="0" noProof="0" dirty="0" smtClean="0">
                <a:ln>
                  <a:noFill/>
                </a:ln>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cs-CZ" sz="2400" dirty="0" smtClean="0"/>
              <a:t>	</a:t>
            </a:r>
            <a:r>
              <a:rPr lang="cs-CZ" sz="2400" dirty="0" err="1" smtClean="0"/>
              <a:t>new</a:t>
            </a:r>
            <a:r>
              <a:rPr lang="cs-CZ" sz="2400" dirty="0" smtClean="0"/>
              <a:t> </a:t>
            </a:r>
            <a:r>
              <a:rPr lang="cs-CZ" sz="2400" dirty="0" err="1" smtClean="0"/>
              <a:t>research</a:t>
            </a:r>
            <a:r>
              <a:rPr lang="cs-CZ" sz="2400" dirty="0" smtClean="0"/>
              <a:t> (</a:t>
            </a:r>
            <a:r>
              <a:rPr lang="cs-CZ" sz="2400" dirty="0" err="1" smtClean="0"/>
              <a:t>McDevitt</a:t>
            </a:r>
            <a:r>
              <a:rPr lang="cs-CZ" sz="2400" dirty="0" smtClean="0"/>
              <a:t>, 2005)</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i="0" u="none" strike="noStrike" kern="1200" cap="none" spc="0" normalizeH="0" baseline="0" noProof="0" dirty="0" smtClean="0">
                <a:ln>
                  <a:noFill/>
                </a:ln>
                <a:effectLst/>
                <a:uLnTx/>
                <a:uFillTx/>
                <a:latin typeface="+mn-lt"/>
                <a:ea typeface="+mn-ea"/>
                <a:cs typeface="+mn-cs"/>
              </a:rPr>
              <a:t>	internet</a:t>
            </a:r>
            <a:r>
              <a:rPr kumimoji="0" lang="cs-CZ" sz="2400" i="0" u="none" strike="noStrike" kern="1200" cap="none" spc="0" normalizeH="0" noProof="0" dirty="0" smtClean="0">
                <a:ln>
                  <a:noFill/>
                </a:ln>
                <a:effectLst/>
                <a:uLnTx/>
                <a:uFillTx/>
                <a:latin typeface="+mn-lt"/>
                <a:ea typeface="+mn-ea"/>
                <a:cs typeface="+mn-cs"/>
              </a:rPr>
              <a:t> (</a:t>
            </a:r>
            <a:r>
              <a:rPr kumimoji="0" lang="cs-CZ" sz="2400" i="0" u="none" strike="noStrike" kern="1200" cap="none" spc="0" normalizeH="0" noProof="0" dirty="0" err="1" smtClean="0">
                <a:ln>
                  <a:noFill/>
                </a:ln>
                <a:effectLst/>
                <a:uLnTx/>
                <a:uFillTx/>
                <a:latin typeface="+mn-lt"/>
                <a:ea typeface="+mn-ea"/>
                <a:cs typeface="+mn-cs"/>
              </a:rPr>
              <a:t>Dahlgren</a:t>
            </a:r>
            <a:r>
              <a:rPr kumimoji="0" lang="cs-CZ" sz="2400" i="0" u="none" strike="noStrike" kern="1200" cap="none" spc="0" normalizeH="0" noProof="0" dirty="0" smtClean="0">
                <a:ln>
                  <a:noFill/>
                </a:ln>
                <a:effectLst/>
                <a:uLnTx/>
                <a:uFillTx/>
                <a:latin typeface="+mn-lt"/>
                <a:ea typeface="+mn-ea"/>
                <a:cs typeface="+mn-cs"/>
              </a:rPr>
              <a:t>, 2009)</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cs-CZ" sz="2400" baseline="0" dirty="0" smtClean="0"/>
              <a:t>	</a:t>
            </a:r>
            <a:r>
              <a:rPr lang="cs-CZ" sz="2400" baseline="0" dirty="0" err="1" smtClean="0"/>
              <a:t>immigrant</a:t>
            </a:r>
            <a:r>
              <a:rPr lang="cs-CZ" sz="2400" baseline="0" dirty="0" smtClean="0"/>
              <a:t> </a:t>
            </a:r>
            <a:r>
              <a:rPr lang="cs-CZ" sz="2400" baseline="0" dirty="0" err="1" smtClean="0"/>
              <a:t>families</a:t>
            </a:r>
            <a:r>
              <a:rPr kumimoji="0" lang="cs-CZ" sz="2400" i="0" u="none" strike="noStrike" kern="1200" cap="none" spc="0" normalizeH="0" baseline="0" noProof="0" dirty="0" smtClean="0">
                <a:ln>
                  <a:noFill/>
                </a:ln>
                <a:effectLst/>
                <a:uLnTx/>
                <a:uFillTx/>
                <a:latin typeface="+mn-lt"/>
                <a:ea typeface="+mn-ea"/>
                <a:cs typeface="+mn-cs"/>
              </a:rPr>
              <a:t> (</a:t>
            </a:r>
            <a:r>
              <a:rPr kumimoji="0" lang="cs-CZ" sz="2400" i="0" u="none" strike="noStrike" kern="1200" cap="none" spc="0" normalizeH="0" baseline="0" noProof="0" dirty="0" err="1" smtClean="0">
                <a:ln>
                  <a:noFill/>
                </a:ln>
                <a:effectLst/>
                <a:uLnTx/>
                <a:uFillTx/>
                <a:latin typeface="+mn-lt"/>
                <a:ea typeface="+mn-ea"/>
                <a:cs typeface="+mn-cs"/>
              </a:rPr>
              <a:t>Wong</a:t>
            </a:r>
            <a:r>
              <a:rPr kumimoji="0" lang="cs-CZ" sz="2400" i="0" u="none" strike="noStrike" kern="1200" cap="none" spc="0" normalizeH="0" baseline="0" noProof="0" dirty="0" smtClean="0">
                <a:ln>
                  <a:noFill/>
                </a:ln>
                <a:effectLst/>
                <a:uLnTx/>
                <a:uFillTx/>
                <a:latin typeface="+mn-lt"/>
                <a:ea typeface="+mn-ea"/>
                <a:cs typeface="+mn-cs"/>
              </a:rPr>
              <a:t> &amp; </a:t>
            </a:r>
            <a:r>
              <a:rPr kumimoji="0" lang="cs-CZ" sz="2400" i="0" u="none" strike="noStrike" kern="1200" cap="none" spc="0" normalizeH="0" baseline="0" noProof="0" dirty="0" err="1" smtClean="0">
                <a:ln>
                  <a:noFill/>
                </a:ln>
                <a:effectLst/>
                <a:uLnTx/>
                <a:uFillTx/>
                <a:latin typeface="+mn-lt"/>
                <a:ea typeface="+mn-ea"/>
                <a:cs typeface="+mn-cs"/>
              </a:rPr>
              <a:t>Tseng</a:t>
            </a:r>
            <a:r>
              <a:rPr kumimoji="0" lang="cs-CZ" sz="2400" i="0" u="none" strike="noStrike" kern="1200" cap="none" spc="0" normalizeH="0" baseline="0" noProof="0" dirty="0" smtClean="0">
                <a:ln>
                  <a:noFill/>
                </a:ln>
                <a:effectLst/>
                <a:uLnTx/>
                <a:uFillTx/>
                <a:latin typeface="+mn-lt"/>
                <a:ea typeface="+mn-ea"/>
                <a:cs typeface="+mn-cs"/>
              </a:rPr>
              <a:t>, 2008)</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a:xfrm>
            <a:off x="457200" y="1600200"/>
            <a:ext cx="8229600" cy="3686188"/>
          </a:xfrm>
        </p:spPr>
        <p:txBody>
          <a:bodyPr>
            <a:normAutofit/>
          </a:bodyPr>
          <a:lstStyle/>
          <a:p>
            <a:pPr marL="0" indent="0">
              <a:buNone/>
            </a:pPr>
            <a:r>
              <a:rPr lang="cs-CZ" sz="2400" b="1" dirty="0" err="1" smtClean="0">
                <a:solidFill>
                  <a:srgbClr val="C00000"/>
                </a:solidFill>
              </a:rPr>
              <a:t>Interventions</a:t>
            </a:r>
            <a:endParaRPr lang="cs-CZ" sz="2400" b="1" dirty="0" smtClean="0">
              <a:solidFill>
                <a:srgbClr val="C00000"/>
              </a:solidFill>
            </a:endParaRPr>
          </a:p>
          <a:p>
            <a:pPr marL="714375" indent="0">
              <a:buNone/>
            </a:pPr>
            <a:r>
              <a:rPr lang="cs-CZ" sz="2400" dirty="0" err="1" smtClean="0"/>
              <a:t>school</a:t>
            </a:r>
            <a:r>
              <a:rPr lang="cs-CZ" sz="2400" dirty="0" smtClean="0"/>
              <a:t>-</a:t>
            </a:r>
            <a:r>
              <a:rPr lang="cs-CZ" sz="2400" dirty="0" err="1" smtClean="0"/>
              <a:t>based</a:t>
            </a:r>
            <a:r>
              <a:rPr lang="cs-CZ" sz="2400" dirty="0" smtClean="0"/>
              <a:t> </a:t>
            </a:r>
            <a:r>
              <a:rPr lang="cs-CZ" sz="2400" dirty="0" err="1" smtClean="0"/>
              <a:t>programs</a:t>
            </a:r>
            <a:endParaRPr lang="cs-CZ" sz="2400" dirty="0" smtClean="0"/>
          </a:p>
          <a:p>
            <a:pPr marL="1428750" indent="0">
              <a:buNone/>
            </a:pPr>
            <a:r>
              <a:rPr lang="cs-CZ" sz="2400" dirty="0" err="1" smtClean="0"/>
              <a:t>teaching</a:t>
            </a:r>
            <a:endParaRPr lang="cs-CZ" sz="2400" dirty="0" smtClean="0"/>
          </a:p>
          <a:p>
            <a:pPr marL="1428750" indent="0">
              <a:buNone/>
            </a:pPr>
            <a:r>
              <a:rPr lang="cs-CZ" sz="2400" dirty="0" err="1" smtClean="0"/>
              <a:t>practicing</a:t>
            </a:r>
            <a:r>
              <a:rPr lang="cs-CZ" sz="2400" dirty="0" smtClean="0"/>
              <a:t> </a:t>
            </a:r>
            <a:r>
              <a:rPr lang="cs-CZ" sz="2400" dirty="0" err="1" smtClean="0"/>
              <a:t>skills</a:t>
            </a:r>
            <a:endParaRPr lang="cs-CZ" sz="2400" dirty="0" smtClean="0"/>
          </a:p>
          <a:p>
            <a:pPr marL="714375" indent="0">
              <a:buNone/>
              <a:tabLst>
                <a:tab pos="714375" algn="l"/>
              </a:tabLst>
            </a:pPr>
            <a:r>
              <a:rPr lang="cs-CZ" sz="2400" dirty="0" err="1" smtClean="0"/>
              <a:t>organization</a:t>
            </a:r>
            <a:r>
              <a:rPr lang="cs-CZ" sz="2400" dirty="0" smtClean="0"/>
              <a:t>-</a:t>
            </a:r>
            <a:r>
              <a:rPr lang="cs-CZ" sz="2400" dirty="0" err="1" smtClean="0"/>
              <a:t>based</a:t>
            </a:r>
            <a:r>
              <a:rPr lang="cs-CZ" sz="2400" dirty="0" smtClean="0"/>
              <a:t> </a:t>
            </a:r>
            <a:r>
              <a:rPr lang="cs-CZ" sz="2400" dirty="0" err="1" smtClean="0"/>
              <a:t>programs</a:t>
            </a:r>
            <a:r>
              <a:rPr lang="cs-CZ" sz="2400" dirty="0" smtClean="0"/>
              <a:t> </a:t>
            </a:r>
          </a:p>
          <a:p>
            <a:pPr marL="714375" indent="0">
              <a:buNone/>
            </a:pPr>
            <a:r>
              <a:rPr lang="cs-CZ" sz="2400" dirty="0" err="1" smtClean="0"/>
              <a:t>mandatory</a:t>
            </a:r>
            <a:r>
              <a:rPr lang="cs-CZ" sz="2400" dirty="0" smtClean="0"/>
              <a:t> </a:t>
            </a:r>
            <a:r>
              <a:rPr lang="cs-CZ" sz="2400" dirty="0" err="1" smtClean="0"/>
              <a:t>community</a:t>
            </a:r>
            <a:r>
              <a:rPr lang="cs-CZ" sz="2400" dirty="0" smtClean="0"/>
              <a:t> </a:t>
            </a:r>
            <a:r>
              <a:rPr lang="cs-CZ" sz="2400" dirty="0" err="1" smtClean="0"/>
              <a:t>service</a:t>
            </a:r>
            <a:endParaRPr lang="cs-CZ" sz="2400" dirty="0" smtClean="0"/>
          </a:p>
          <a:p>
            <a:pPr marL="0" indent="0">
              <a:buNone/>
            </a:pPr>
            <a:endParaRPr lang="cs-CZ"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err="1" smtClean="0"/>
              <a:t>this</a:t>
            </a:r>
            <a:r>
              <a:rPr lang="cs-CZ" dirty="0" smtClean="0"/>
              <a:t> </a:t>
            </a:r>
            <a:r>
              <a:rPr lang="cs-CZ" dirty="0" err="1" smtClean="0"/>
              <a:t>issue</a:t>
            </a:r>
            <a:r>
              <a:rPr lang="cs-CZ" dirty="0" smtClean="0"/>
              <a:t> </a:t>
            </a:r>
            <a:r>
              <a:rPr lang="cs-CZ" dirty="0" err="1" smtClean="0"/>
              <a:t>and</a:t>
            </a:r>
            <a:r>
              <a:rPr lang="cs-CZ" dirty="0" smtClean="0"/>
              <a:t> adolescence?</a:t>
            </a:r>
            <a:endParaRPr lang="cs-CZ" dirty="0"/>
          </a:p>
        </p:txBody>
      </p:sp>
      <p:sp>
        <p:nvSpPr>
          <p:cNvPr id="3" name="Zástupný symbol pro obsah 2"/>
          <p:cNvSpPr>
            <a:spLocks noGrp="1"/>
          </p:cNvSpPr>
          <p:nvPr>
            <p:ph idx="1"/>
          </p:nvPr>
        </p:nvSpPr>
        <p:spPr>
          <a:xfrm>
            <a:off x="457200" y="1600200"/>
            <a:ext cx="8229600" cy="4972072"/>
          </a:xfrm>
        </p:spPr>
        <p:txBody>
          <a:bodyPr>
            <a:normAutofit/>
          </a:bodyPr>
          <a:lstStyle/>
          <a:p>
            <a:pPr marL="0" indent="0">
              <a:buNone/>
              <a:tabLst>
                <a:tab pos="0" algn="l"/>
              </a:tabLst>
            </a:pPr>
            <a:r>
              <a:rPr lang="cs-CZ" sz="2400" dirty="0" err="1" smtClean="0"/>
              <a:t>Three</a:t>
            </a:r>
            <a:r>
              <a:rPr lang="cs-CZ" sz="2400" dirty="0" smtClean="0"/>
              <a:t> </a:t>
            </a:r>
            <a:r>
              <a:rPr lang="cs-CZ" sz="2400" dirty="0" err="1" smtClean="0"/>
              <a:t>sources</a:t>
            </a:r>
            <a:r>
              <a:rPr lang="cs-CZ" sz="2400" dirty="0" smtClean="0"/>
              <a:t> </a:t>
            </a:r>
            <a:r>
              <a:rPr lang="cs-CZ" sz="2400" dirty="0" err="1" smtClean="0"/>
              <a:t>of</a:t>
            </a:r>
            <a:r>
              <a:rPr lang="cs-CZ" sz="2400" dirty="0" smtClean="0"/>
              <a:t> support </a:t>
            </a:r>
            <a:r>
              <a:rPr lang="cs-CZ" sz="2400" dirty="0" err="1" smtClean="0"/>
              <a:t>for</a:t>
            </a:r>
            <a:r>
              <a:rPr lang="cs-CZ" sz="2400" dirty="0" smtClean="0"/>
              <a:t> </a:t>
            </a:r>
            <a:r>
              <a:rPr lang="cs-CZ" sz="2400" dirty="0" err="1" smtClean="0"/>
              <a:t>impressionable</a:t>
            </a:r>
            <a:r>
              <a:rPr lang="cs-CZ" sz="2400" dirty="0" smtClean="0"/>
              <a:t> </a:t>
            </a:r>
            <a:r>
              <a:rPr lang="cs-CZ" sz="2400" dirty="0" err="1" smtClean="0"/>
              <a:t>years</a:t>
            </a:r>
            <a:r>
              <a:rPr lang="cs-CZ" sz="2400" dirty="0" smtClean="0"/>
              <a:t> </a:t>
            </a:r>
            <a:r>
              <a:rPr lang="cs-CZ" sz="2400" dirty="0" err="1" smtClean="0"/>
              <a:t>hypothesis</a:t>
            </a:r>
            <a:r>
              <a:rPr lang="cs-CZ" sz="2400" dirty="0" smtClean="0"/>
              <a:t>:</a:t>
            </a:r>
          </a:p>
          <a:p>
            <a:pPr>
              <a:buNone/>
            </a:pPr>
            <a:endParaRPr lang="cs-CZ" sz="2400" dirty="0" smtClean="0"/>
          </a:p>
          <a:p>
            <a:pPr marL="514350" indent="-514350">
              <a:buFont typeface="+mj-lt"/>
              <a:buAutoNum type="arabicPeriod" startAt="2"/>
            </a:pPr>
            <a:r>
              <a:rPr lang="cs-CZ" sz="2400" dirty="0" err="1" smtClean="0"/>
              <a:t>the</a:t>
            </a:r>
            <a:r>
              <a:rPr lang="cs-CZ" sz="2400" dirty="0" smtClean="0"/>
              <a:t> </a:t>
            </a:r>
            <a:r>
              <a:rPr lang="cs-CZ" sz="2400" dirty="0" err="1" smtClean="0"/>
              <a:t>same</a:t>
            </a:r>
            <a:r>
              <a:rPr lang="cs-CZ" sz="2400" dirty="0" smtClean="0"/>
              <a:t> </a:t>
            </a:r>
            <a:r>
              <a:rPr lang="cs-CZ" sz="2400" dirty="0" err="1" smtClean="0"/>
              <a:t>pattern</a:t>
            </a:r>
            <a:r>
              <a:rPr lang="cs-CZ" sz="2400" dirty="0" smtClean="0"/>
              <a:t> </a:t>
            </a:r>
            <a:r>
              <a:rPr lang="cs-CZ" sz="2400" dirty="0" err="1" smtClean="0"/>
              <a:t>was</a:t>
            </a:r>
            <a:r>
              <a:rPr lang="cs-CZ" sz="2400" dirty="0" smtClean="0"/>
              <a:t> </a:t>
            </a:r>
            <a:r>
              <a:rPr lang="cs-CZ" sz="2400" dirty="0" err="1" smtClean="0"/>
              <a:t>revealed</a:t>
            </a:r>
            <a:r>
              <a:rPr lang="cs-CZ" sz="2400" dirty="0" smtClean="0"/>
              <a:t> </a:t>
            </a:r>
            <a:r>
              <a:rPr lang="cs-CZ" sz="2400" dirty="0" err="1" smtClean="0"/>
              <a:t>for</a:t>
            </a:r>
            <a:r>
              <a:rPr lang="cs-CZ" sz="2400" dirty="0" smtClean="0"/>
              <a:t> </a:t>
            </a:r>
            <a:r>
              <a:rPr lang="cs-CZ" sz="2400" dirty="0" err="1" smtClean="0"/>
              <a:t>other</a:t>
            </a:r>
            <a:r>
              <a:rPr lang="cs-CZ" sz="2400" dirty="0" smtClean="0"/>
              <a:t> </a:t>
            </a:r>
            <a:r>
              <a:rPr lang="cs-CZ" sz="2400" dirty="0" err="1" smtClean="0"/>
              <a:t>sociopolitical</a:t>
            </a:r>
            <a:r>
              <a:rPr lang="cs-CZ" sz="2400" dirty="0" smtClean="0"/>
              <a:t> </a:t>
            </a:r>
            <a:r>
              <a:rPr lang="cs-CZ" sz="2400" dirty="0" err="1" smtClean="0"/>
              <a:t>attitudes</a:t>
            </a:r>
            <a:r>
              <a:rPr lang="cs-CZ" sz="2400" dirty="0" smtClean="0"/>
              <a:t> </a:t>
            </a:r>
            <a:r>
              <a:rPr lang="cs-CZ" sz="2400" dirty="0" err="1" smtClean="0"/>
              <a:t>related</a:t>
            </a:r>
            <a:r>
              <a:rPr lang="cs-CZ" sz="2400" dirty="0" smtClean="0"/>
              <a:t> to </a:t>
            </a:r>
            <a:r>
              <a:rPr lang="cs-CZ" sz="2400" dirty="0" err="1" smtClean="0"/>
              <a:t>civic</a:t>
            </a:r>
            <a:r>
              <a:rPr lang="cs-CZ" sz="2400" dirty="0" smtClean="0"/>
              <a:t>/</a:t>
            </a:r>
            <a:r>
              <a:rPr lang="cs-CZ" sz="2400" dirty="0" err="1" smtClean="0"/>
              <a:t>political</a:t>
            </a:r>
            <a:r>
              <a:rPr lang="cs-CZ" sz="2400" dirty="0" smtClean="0"/>
              <a:t> </a:t>
            </a:r>
            <a:r>
              <a:rPr lang="cs-CZ" sz="2400" dirty="0" err="1" smtClean="0"/>
              <a:t>behavior</a:t>
            </a:r>
            <a:r>
              <a:rPr lang="cs-CZ" sz="2400" dirty="0" smtClean="0"/>
              <a:t>, such as </a:t>
            </a:r>
            <a:r>
              <a:rPr lang="cs-CZ" sz="2400" dirty="0" err="1" smtClean="0"/>
              <a:t>authoritarianism</a:t>
            </a:r>
            <a:r>
              <a:rPr lang="cs-CZ" sz="2400" dirty="0" smtClean="0"/>
              <a:t>, </a:t>
            </a:r>
            <a:r>
              <a:rPr lang="cs-CZ" sz="2400" dirty="0" err="1" smtClean="0"/>
              <a:t>dogmatism</a:t>
            </a:r>
            <a:r>
              <a:rPr lang="cs-CZ" sz="2400" dirty="0" smtClean="0"/>
              <a:t>, tolerance, </a:t>
            </a:r>
            <a:r>
              <a:rPr lang="cs-CZ" sz="2400" dirty="0" err="1" smtClean="0"/>
              <a:t>ethnocentrism</a:t>
            </a:r>
            <a:r>
              <a:rPr lang="cs-CZ" sz="2400" dirty="0" smtClean="0"/>
              <a:t>, adherence to </a:t>
            </a:r>
            <a:r>
              <a:rPr lang="cs-CZ" sz="2400" dirty="0" err="1" smtClean="0"/>
              <a:t>social</a:t>
            </a:r>
            <a:r>
              <a:rPr lang="cs-CZ" sz="2400" dirty="0" smtClean="0"/>
              <a:t> </a:t>
            </a:r>
            <a:r>
              <a:rPr lang="cs-CZ" sz="2400" dirty="0" err="1" smtClean="0"/>
              <a:t>equality</a:t>
            </a:r>
            <a:r>
              <a:rPr lang="cs-CZ" sz="2400" dirty="0" smtClean="0"/>
              <a:t> </a:t>
            </a:r>
            <a:r>
              <a:rPr lang="cs-CZ" sz="2400" dirty="0" err="1" smtClean="0"/>
              <a:t>etc</a:t>
            </a:r>
            <a:r>
              <a:rPr lang="cs-CZ" sz="2400" dirty="0" smtClean="0"/>
              <a:t>. (</a:t>
            </a:r>
            <a:r>
              <a:rPr lang="cs-CZ" sz="2400" dirty="0" err="1" smtClean="0"/>
              <a:t>Duckitt</a:t>
            </a:r>
            <a:r>
              <a:rPr lang="cs-CZ" sz="2400" dirty="0" smtClean="0"/>
              <a:t>, 2009; </a:t>
            </a:r>
            <a:r>
              <a:rPr lang="en-US" sz="2400" dirty="0" err="1" smtClean="0"/>
              <a:t>Vollebergh</a:t>
            </a:r>
            <a:r>
              <a:rPr lang="en-US" sz="2400" dirty="0" smtClean="0"/>
              <a:t>, </a:t>
            </a:r>
            <a:r>
              <a:rPr lang="en-US" sz="2400" dirty="0" err="1" smtClean="0"/>
              <a:t>Iedema</a:t>
            </a:r>
            <a:r>
              <a:rPr lang="en-US" sz="2400" dirty="0" smtClean="0"/>
              <a:t> &amp; </a:t>
            </a:r>
            <a:r>
              <a:rPr lang="en-US" sz="2400" dirty="0" err="1" smtClean="0"/>
              <a:t>Raaijmakers</a:t>
            </a:r>
            <a:r>
              <a:rPr lang="cs-CZ" sz="2400" dirty="0" smtClean="0"/>
              <a:t>, </a:t>
            </a:r>
            <a:r>
              <a:rPr lang="en-US" sz="2400" dirty="0" smtClean="0"/>
              <a:t>2001</a:t>
            </a:r>
            <a:r>
              <a:rPr lang="cs-CZ" sz="2400" dirty="0" smtClean="0"/>
              <a:t>)</a:t>
            </a:r>
            <a:endParaRPr lang="cs-CZ" sz="2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a:xfrm>
            <a:off x="457200" y="1600200"/>
            <a:ext cx="8229600" cy="4421088"/>
          </a:xfrm>
        </p:spPr>
        <p:txBody>
          <a:bodyPr>
            <a:normAutofit/>
          </a:bodyPr>
          <a:lstStyle/>
          <a:p>
            <a:pPr marL="0" indent="0">
              <a:buNone/>
            </a:pPr>
            <a:r>
              <a:rPr lang="en-US" sz="2400" b="1" dirty="0" smtClean="0">
                <a:solidFill>
                  <a:srgbClr val="C00000"/>
                </a:solidFill>
              </a:rPr>
              <a:t>Multiple contexts and </a:t>
            </a:r>
            <a:r>
              <a:rPr lang="en-US" sz="2400" b="1" dirty="0" smtClean="0">
                <a:solidFill>
                  <a:srgbClr val="C00000"/>
                </a:solidFill>
              </a:rPr>
              <a:t>disposition-environment </a:t>
            </a:r>
            <a:r>
              <a:rPr lang="en-US" sz="2400" b="1" dirty="0" smtClean="0">
                <a:solidFill>
                  <a:srgbClr val="C00000"/>
                </a:solidFill>
              </a:rPr>
              <a:t>interactions</a:t>
            </a:r>
          </a:p>
          <a:p>
            <a:pPr marL="714375" indent="0">
              <a:buNone/>
            </a:pPr>
            <a:r>
              <a:rPr lang="en-US" sz="2400" dirty="0" err="1" smtClean="0"/>
              <a:t>cummulative</a:t>
            </a:r>
            <a:r>
              <a:rPr lang="en-US" sz="2400" dirty="0" smtClean="0"/>
              <a:t> effects of </a:t>
            </a:r>
            <a:r>
              <a:rPr lang="cs-CZ" sz="2400" dirty="0" smtClean="0"/>
              <a:t>multiple </a:t>
            </a:r>
            <a:r>
              <a:rPr lang="en-US" sz="2400" dirty="0" smtClean="0"/>
              <a:t>contexts</a:t>
            </a:r>
          </a:p>
          <a:p>
            <a:pPr marL="714375" indent="0">
              <a:buNone/>
            </a:pPr>
            <a:endParaRPr lang="en-US" sz="2400" dirty="0" smtClean="0"/>
          </a:p>
          <a:p>
            <a:pPr marL="714375" indent="0">
              <a:buNone/>
            </a:pPr>
            <a:r>
              <a:rPr lang="en-US" sz="2400" dirty="0" smtClean="0"/>
              <a:t>it‘s not only about environment but also about one‘s own preferences, beliefs, values, personality traits, cognitive dispositions etc.</a:t>
            </a:r>
          </a:p>
          <a:p>
            <a:pPr marL="714375" indent="0">
              <a:buNone/>
            </a:pPr>
            <a:endParaRPr lang="en-US" sz="2400" dirty="0" smtClean="0"/>
          </a:p>
          <a:p>
            <a:pPr marL="714375" indent="0">
              <a:buNone/>
            </a:pPr>
            <a:r>
              <a:rPr lang="en-US" sz="2400" dirty="0" smtClean="0"/>
              <a:t>young people with different dispositions react differently </a:t>
            </a:r>
            <a:r>
              <a:rPr lang="cs-CZ" sz="2400" dirty="0" smtClean="0"/>
              <a:t>on </a:t>
            </a:r>
            <a:r>
              <a:rPr lang="en-US" sz="2400" dirty="0" smtClean="0"/>
              <a:t>the same environment</a:t>
            </a:r>
          </a:p>
          <a:p>
            <a:pPr marL="0" indent="0">
              <a:buNone/>
            </a:pPr>
            <a:endParaRPr lang="en-US" sz="2400"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p:txBody>
          <a:bodyPr/>
          <a:lstStyle/>
          <a:p>
            <a:pPr marL="0" indent="0">
              <a:buNone/>
            </a:pPr>
            <a:r>
              <a:rPr lang="cs-CZ" dirty="0" err="1" smtClean="0"/>
              <a:t>what</a:t>
            </a:r>
            <a:r>
              <a:rPr lang="cs-CZ" dirty="0" smtClean="0"/>
              <a:t> </a:t>
            </a:r>
            <a:r>
              <a:rPr lang="cs-CZ" dirty="0" err="1" smtClean="0"/>
              <a:t>short</a:t>
            </a:r>
            <a:r>
              <a:rPr lang="cs-CZ" dirty="0" smtClean="0"/>
              <a:t>-term </a:t>
            </a:r>
            <a:r>
              <a:rPr lang="cs-CZ" dirty="0" err="1" smtClean="0"/>
              <a:t>factors</a:t>
            </a:r>
            <a:r>
              <a:rPr lang="cs-CZ" dirty="0" smtClean="0"/>
              <a:t> </a:t>
            </a:r>
            <a:r>
              <a:rPr lang="cs-CZ" dirty="0" err="1" smtClean="0"/>
              <a:t>contribute</a:t>
            </a:r>
            <a:r>
              <a:rPr lang="cs-CZ" dirty="0" smtClean="0"/>
              <a:t> to </a:t>
            </a:r>
            <a:r>
              <a:rPr lang="cs-CZ" dirty="0" err="1" smtClean="0"/>
              <a:t>voting</a:t>
            </a:r>
            <a:r>
              <a:rPr lang="cs-CZ" dirty="0" smtClean="0"/>
              <a:t> </a:t>
            </a:r>
            <a:r>
              <a:rPr lang="cs-CZ" dirty="0" err="1" smtClean="0"/>
              <a:t>turnout</a:t>
            </a:r>
            <a:r>
              <a:rPr lang="cs-CZ" dirty="0" smtClean="0"/>
              <a:t> </a:t>
            </a:r>
            <a:r>
              <a:rPr lang="cs-CZ" dirty="0" err="1" smtClean="0"/>
              <a:t>of</a:t>
            </a:r>
            <a:r>
              <a:rPr lang="cs-CZ" dirty="0" smtClean="0"/>
              <a:t> </a:t>
            </a:r>
            <a:r>
              <a:rPr lang="cs-CZ" dirty="0" err="1" smtClean="0"/>
              <a:t>first</a:t>
            </a:r>
            <a:r>
              <a:rPr lang="cs-CZ" dirty="0" smtClean="0"/>
              <a:t>-</a:t>
            </a:r>
            <a:r>
              <a:rPr lang="cs-CZ" dirty="0" err="1" smtClean="0"/>
              <a:t>time</a:t>
            </a:r>
            <a:r>
              <a:rPr lang="cs-CZ" dirty="0" smtClean="0"/>
              <a:t> </a:t>
            </a:r>
            <a:r>
              <a:rPr lang="cs-CZ" dirty="0" err="1" smtClean="0"/>
              <a:t>voters</a:t>
            </a:r>
            <a:r>
              <a:rPr lang="cs-CZ" dirty="0" smtClean="0"/>
              <a:t>?</a:t>
            </a:r>
          </a:p>
          <a:p>
            <a:endParaRPr lang="cs-CZ" dirty="0" smtClean="0"/>
          </a:p>
          <a:p>
            <a:endParaRPr lang="cs-CZ"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p:txBody>
          <a:bodyPr/>
          <a:lstStyle/>
          <a:p>
            <a:pPr marL="0" indent="0">
              <a:buNone/>
            </a:pPr>
            <a:r>
              <a:rPr lang="cs-CZ" dirty="0" err="1" smtClean="0"/>
              <a:t>what</a:t>
            </a:r>
            <a:r>
              <a:rPr lang="cs-CZ" dirty="0" smtClean="0"/>
              <a:t> </a:t>
            </a:r>
            <a:r>
              <a:rPr lang="cs-CZ" dirty="0" err="1" smtClean="0"/>
              <a:t>short</a:t>
            </a:r>
            <a:r>
              <a:rPr lang="cs-CZ" dirty="0" smtClean="0"/>
              <a:t>-term </a:t>
            </a:r>
            <a:r>
              <a:rPr lang="cs-CZ" dirty="0" err="1" smtClean="0"/>
              <a:t>factors</a:t>
            </a:r>
            <a:r>
              <a:rPr lang="cs-CZ" dirty="0" smtClean="0"/>
              <a:t> </a:t>
            </a:r>
            <a:r>
              <a:rPr lang="cs-CZ" dirty="0" err="1" smtClean="0"/>
              <a:t>contribute</a:t>
            </a:r>
            <a:r>
              <a:rPr lang="cs-CZ" dirty="0" smtClean="0"/>
              <a:t> to </a:t>
            </a:r>
            <a:r>
              <a:rPr lang="cs-CZ" dirty="0" err="1" smtClean="0"/>
              <a:t>voting</a:t>
            </a:r>
            <a:r>
              <a:rPr lang="cs-CZ" dirty="0" smtClean="0"/>
              <a:t> </a:t>
            </a:r>
            <a:r>
              <a:rPr lang="cs-CZ" dirty="0" err="1" smtClean="0"/>
              <a:t>turnout</a:t>
            </a:r>
            <a:r>
              <a:rPr lang="cs-CZ" dirty="0" smtClean="0"/>
              <a:t> </a:t>
            </a:r>
            <a:r>
              <a:rPr lang="cs-CZ" dirty="0" err="1" smtClean="0"/>
              <a:t>of</a:t>
            </a:r>
            <a:r>
              <a:rPr lang="cs-CZ" dirty="0" smtClean="0"/>
              <a:t> </a:t>
            </a:r>
            <a:r>
              <a:rPr lang="cs-CZ" dirty="0" err="1" smtClean="0"/>
              <a:t>first</a:t>
            </a:r>
            <a:r>
              <a:rPr lang="cs-CZ" dirty="0" smtClean="0"/>
              <a:t>-</a:t>
            </a:r>
            <a:r>
              <a:rPr lang="cs-CZ" dirty="0" err="1" smtClean="0"/>
              <a:t>time</a:t>
            </a:r>
            <a:r>
              <a:rPr lang="cs-CZ" dirty="0" smtClean="0"/>
              <a:t> </a:t>
            </a:r>
            <a:r>
              <a:rPr lang="cs-CZ" dirty="0" err="1" smtClean="0"/>
              <a:t>voters</a:t>
            </a:r>
            <a:r>
              <a:rPr lang="cs-CZ" dirty="0" smtClean="0"/>
              <a:t>?</a:t>
            </a:r>
          </a:p>
          <a:p>
            <a:pPr marL="0" indent="0">
              <a:buNone/>
            </a:pPr>
            <a:endParaRPr lang="cs-CZ" dirty="0" smtClean="0"/>
          </a:p>
          <a:p>
            <a:pPr marL="0" indent="0">
              <a:buNone/>
            </a:pPr>
            <a:r>
              <a:rPr lang="cs-CZ" dirty="0" err="1" smtClean="0"/>
              <a:t>longitudinal</a:t>
            </a:r>
            <a:r>
              <a:rPr lang="cs-CZ" dirty="0" smtClean="0"/>
              <a:t> data </a:t>
            </a:r>
            <a:r>
              <a:rPr lang="cs-CZ" dirty="0" err="1" smtClean="0"/>
              <a:t>from</a:t>
            </a:r>
            <a:r>
              <a:rPr lang="cs-CZ" dirty="0" smtClean="0"/>
              <a:t> cca 200 </a:t>
            </a:r>
            <a:r>
              <a:rPr lang="cs-CZ" dirty="0" err="1" smtClean="0"/>
              <a:t>adolescents</a:t>
            </a:r>
            <a:r>
              <a:rPr lang="cs-CZ" dirty="0" smtClean="0"/>
              <a:t> </a:t>
            </a:r>
            <a:r>
              <a:rPr lang="cs-CZ" dirty="0" err="1" smtClean="0"/>
              <a:t>aged</a:t>
            </a:r>
            <a:r>
              <a:rPr lang="cs-CZ" dirty="0" smtClean="0"/>
              <a:t> 18-19</a:t>
            </a:r>
          </a:p>
          <a:p>
            <a:pPr marL="0" indent="0">
              <a:buNone/>
            </a:pPr>
            <a:endParaRPr lang="cs-CZ" dirty="0" smtClean="0"/>
          </a:p>
          <a:p>
            <a:endParaRPr lang="cs-CZ" dirty="0" smtClean="0"/>
          </a:p>
          <a:p>
            <a:endParaRPr lang="cs-CZ"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4" name="TextovéPole 3"/>
          <p:cNvSpPr txBox="1"/>
          <p:nvPr/>
        </p:nvSpPr>
        <p:spPr>
          <a:xfrm>
            <a:off x="5072066" y="6215082"/>
            <a:ext cx="3857652" cy="400110"/>
          </a:xfrm>
          <a:prstGeom prst="rect">
            <a:avLst/>
          </a:prstGeom>
          <a:noFill/>
        </p:spPr>
        <p:txBody>
          <a:bodyPr wrap="square" rtlCol="0">
            <a:spAutoFit/>
          </a:bodyPr>
          <a:lstStyle/>
          <a:p>
            <a:r>
              <a:rPr lang="cs-CZ" sz="2000" dirty="0" smtClean="0"/>
              <a:t>Šerek &amp; </a:t>
            </a:r>
            <a:r>
              <a:rPr lang="cs-CZ" sz="2000" dirty="0" err="1" smtClean="0"/>
              <a:t>Umemura</a:t>
            </a:r>
            <a:r>
              <a:rPr lang="cs-CZ" sz="2000" dirty="0" smtClean="0"/>
              <a:t> (2015)</a:t>
            </a:r>
            <a:endParaRPr lang="cs-CZ" sz="2000" dirty="0"/>
          </a:p>
        </p:txBody>
      </p:sp>
      <p:sp>
        <p:nvSpPr>
          <p:cNvPr id="5" name="Obdélník 4"/>
          <p:cNvSpPr/>
          <p:nvPr/>
        </p:nvSpPr>
        <p:spPr>
          <a:xfrm>
            <a:off x="683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6" name="Obdélník 5"/>
          <p:cNvSpPr/>
          <p:nvPr/>
        </p:nvSpPr>
        <p:spPr>
          <a:xfrm>
            <a:off x="683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7" name="Obdélník 6"/>
          <p:cNvSpPr/>
          <p:nvPr/>
        </p:nvSpPr>
        <p:spPr>
          <a:xfrm>
            <a:off x="683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8" name="Obdélník 7"/>
          <p:cNvSpPr/>
          <p:nvPr/>
        </p:nvSpPr>
        <p:spPr>
          <a:xfrm>
            <a:off x="683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13" name="TextovéPole 12"/>
          <p:cNvSpPr txBox="1"/>
          <p:nvPr/>
        </p:nvSpPr>
        <p:spPr>
          <a:xfrm>
            <a:off x="1115616" y="1556792"/>
            <a:ext cx="1296144" cy="400110"/>
          </a:xfrm>
          <a:prstGeom prst="rect">
            <a:avLst/>
          </a:prstGeom>
          <a:noFill/>
        </p:spPr>
        <p:txBody>
          <a:bodyPr wrap="square" rtlCol="0">
            <a:spAutoFit/>
          </a:bodyPr>
          <a:lstStyle/>
          <a:p>
            <a:r>
              <a:rPr lang="cs-CZ" sz="2000" b="1" dirty="0" err="1" smtClean="0">
                <a:solidFill>
                  <a:srgbClr val="C00000"/>
                </a:solidFill>
              </a:rPr>
              <a:t>February</a:t>
            </a:r>
            <a:endParaRPr lang="cs-CZ" sz="2000" b="1" dirty="0">
              <a:solidFill>
                <a:srgbClr val="C0000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18" name="TextovéPole 17"/>
          <p:cNvSpPr txBox="1"/>
          <p:nvPr/>
        </p:nvSpPr>
        <p:spPr>
          <a:xfrm>
            <a:off x="4932040" y="1556792"/>
            <a:ext cx="1080120" cy="400110"/>
          </a:xfrm>
          <a:prstGeom prst="rect">
            <a:avLst/>
          </a:prstGeom>
          <a:noFill/>
        </p:spPr>
        <p:txBody>
          <a:bodyPr wrap="square" rtlCol="0">
            <a:spAutoFit/>
          </a:bodyPr>
          <a:lstStyle/>
          <a:p>
            <a:r>
              <a:rPr lang="cs-CZ" sz="2000" b="1" dirty="0" smtClean="0">
                <a:solidFill>
                  <a:srgbClr val="C00000"/>
                </a:solidFill>
              </a:rPr>
              <a:t>May</a:t>
            </a:r>
            <a:endParaRPr lang="cs-CZ" sz="2000" b="1" dirty="0">
              <a:solidFill>
                <a:srgbClr val="C00000"/>
              </a:solidFill>
            </a:endParaRPr>
          </a:p>
        </p:txBody>
      </p:sp>
      <p:sp>
        <p:nvSpPr>
          <p:cNvPr id="19" name="TextovéPole 18"/>
          <p:cNvSpPr txBox="1"/>
          <p:nvPr/>
        </p:nvSpPr>
        <p:spPr>
          <a:xfrm>
            <a:off x="5072066" y="6215082"/>
            <a:ext cx="3857652" cy="400110"/>
          </a:xfrm>
          <a:prstGeom prst="rect">
            <a:avLst/>
          </a:prstGeom>
          <a:noFill/>
        </p:spPr>
        <p:txBody>
          <a:bodyPr wrap="square" rtlCol="0">
            <a:spAutoFit/>
          </a:bodyPr>
          <a:lstStyle/>
          <a:p>
            <a:r>
              <a:rPr lang="cs-CZ" sz="2000" dirty="0" smtClean="0"/>
              <a:t>Šerek &amp; </a:t>
            </a:r>
            <a:r>
              <a:rPr lang="cs-CZ" sz="2000" dirty="0" err="1" smtClean="0"/>
              <a:t>Umemura</a:t>
            </a:r>
            <a:r>
              <a:rPr lang="cs-CZ" sz="2000" dirty="0" smtClean="0"/>
              <a:t> (2015)</a:t>
            </a:r>
            <a:endParaRPr lang="cs-CZ" sz="2000" dirty="0"/>
          </a:p>
        </p:txBody>
      </p:sp>
      <p:sp>
        <p:nvSpPr>
          <p:cNvPr id="20" name="Obdélník 19"/>
          <p:cNvSpPr/>
          <p:nvPr/>
        </p:nvSpPr>
        <p:spPr>
          <a:xfrm>
            <a:off x="683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21" name="Obdélník 20"/>
          <p:cNvSpPr/>
          <p:nvPr/>
        </p:nvSpPr>
        <p:spPr>
          <a:xfrm>
            <a:off x="683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22" name="Obdélník 21"/>
          <p:cNvSpPr/>
          <p:nvPr/>
        </p:nvSpPr>
        <p:spPr>
          <a:xfrm>
            <a:off x="683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23" name="Obdélník 22"/>
          <p:cNvSpPr/>
          <p:nvPr/>
        </p:nvSpPr>
        <p:spPr>
          <a:xfrm>
            <a:off x="683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24" name="TextovéPole 23"/>
          <p:cNvSpPr txBox="1"/>
          <p:nvPr/>
        </p:nvSpPr>
        <p:spPr>
          <a:xfrm>
            <a:off x="1115616" y="1556792"/>
            <a:ext cx="1296144" cy="400110"/>
          </a:xfrm>
          <a:prstGeom prst="rect">
            <a:avLst/>
          </a:prstGeom>
          <a:noFill/>
        </p:spPr>
        <p:txBody>
          <a:bodyPr wrap="square" rtlCol="0">
            <a:spAutoFit/>
          </a:bodyPr>
          <a:lstStyle/>
          <a:p>
            <a:r>
              <a:rPr lang="cs-CZ" sz="2000" b="1" dirty="0" err="1" smtClean="0">
                <a:solidFill>
                  <a:srgbClr val="C00000"/>
                </a:solidFill>
              </a:rPr>
              <a:t>February</a:t>
            </a:r>
            <a:endParaRPr lang="cs-CZ" sz="2000" b="1" dirty="0">
              <a:solidFill>
                <a:srgbClr val="C00000"/>
              </a:solidFill>
            </a:endParaRPr>
          </a:p>
        </p:txBody>
      </p:sp>
      <p:sp>
        <p:nvSpPr>
          <p:cNvPr id="27" name="Obdélník 26"/>
          <p:cNvSpPr/>
          <p:nvPr/>
        </p:nvSpPr>
        <p:spPr>
          <a:xfrm>
            <a:off x="4211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28" name="Obdélník 27"/>
          <p:cNvSpPr/>
          <p:nvPr/>
        </p:nvSpPr>
        <p:spPr>
          <a:xfrm>
            <a:off x="4211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29" name="Obdélník 28"/>
          <p:cNvSpPr/>
          <p:nvPr/>
        </p:nvSpPr>
        <p:spPr>
          <a:xfrm>
            <a:off x="4211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30" name="Obdélník 29"/>
          <p:cNvSpPr/>
          <p:nvPr/>
        </p:nvSpPr>
        <p:spPr>
          <a:xfrm>
            <a:off x="4211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19" name="TextovéPole 18"/>
          <p:cNvSpPr txBox="1"/>
          <p:nvPr/>
        </p:nvSpPr>
        <p:spPr>
          <a:xfrm>
            <a:off x="7524328" y="1556792"/>
            <a:ext cx="1080120" cy="400110"/>
          </a:xfrm>
          <a:prstGeom prst="rect">
            <a:avLst/>
          </a:prstGeom>
          <a:noFill/>
        </p:spPr>
        <p:txBody>
          <a:bodyPr wrap="square" rtlCol="0">
            <a:spAutoFit/>
          </a:bodyPr>
          <a:lstStyle/>
          <a:p>
            <a:r>
              <a:rPr lang="cs-CZ" sz="2000" b="1" dirty="0" smtClean="0">
                <a:solidFill>
                  <a:srgbClr val="C00000"/>
                </a:solidFill>
              </a:rPr>
              <a:t>June</a:t>
            </a:r>
            <a:endParaRPr lang="cs-CZ" sz="2000" b="1" dirty="0">
              <a:solidFill>
                <a:srgbClr val="C00000"/>
              </a:solidFill>
            </a:endParaRPr>
          </a:p>
        </p:txBody>
      </p:sp>
      <p:sp>
        <p:nvSpPr>
          <p:cNvPr id="20" name="Obdélník 19"/>
          <p:cNvSpPr/>
          <p:nvPr/>
        </p:nvSpPr>
        <p:spPr>
          <a:xfrm>
            <a:off x="7452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endParaRPr lang="cs-CZ" sz="2000" dirty="0"/>
          </a:p>
        </p:txBody>
      </p:sp>
      <p:sp>
        <p:nvSpPr>
          <p:cNvPr id="21" name="TextovéPole 20"/>
          <p:cNvSpPr txBox="1"/>
          <p:nvPr/>
        </p:nvSpPr>
        <p:spPr>
          <a:xfrm>
            <a:off x="4932040" y="1556792"/>
            <a:ext cx="1080120" cy="400110"/>
          </a:xfrm>
          <a:prstGeom prst="rect">
            <a:avLst/>
          </a:prstGeom>
          <a:noFill/>
        </p:spPr>
        <p:txBody>
          <a:bodyPr wrap="square" rtlCol="0">
            <a:spAutoFit/>
          </a:bodyPr>
          <a:lstStyle/>
          <a:p>
            <a:r>
              <a:rPr lang="cs-CZ" sz="2000" b="1" dirty="0" smtClean="0">
                <a:solidFill>
                  <a:srgbClr val="C00000"/>
                </a:solidFill>
              </a:rPr>
              <a:t>May</a:t>
            </a:r>
            <a:endParaRPr lang="cs-CZ" sz="2000" b="1" dirty="0">
              <a:solidFill>
                <a:srgbClr val="C00000"/>
              </a:solidFill>
            </a:endParaRPr>
          </a:p>
        </p:txBody>
      </p:sp>
      <p:sp>
        <p:nvSpPr>
          <p:cNvPr id="23" name="Obdélník 22"/>
          <p:cNvSpPr/>
          <p:nvPr/>
        </p:nvSpPr>
        <p:spPr>
          <a:xfrm>
            <a:off x="683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24" name="Obdélník 23"/>
          <p:cNvSpPr/>
          <p:nvPr/>
        </p:nvSpPr>
        <p:spPr>
          <a:xfrm>
            <a:off x="683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25" name="Obdélník 24"/>
          <p:cNvSpPr/>
          <p:nvPr/>
        </p:nvSpPr>
        <p:spPr>
          <a:xfrm>
            <a:off x="683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26" name="Obdélník 25"/>
          <p:cNvSpPr/>
          <p:nvPr/>
        </p:nvSpPr>
        <p:spPr>
          <a:xfrm>
            <a:off x="683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27" name="TextovéPole 26"/>
          <p:cNvSpPr txBox="1"/>
          <p:nvPr/>
        </p:nvSpPr>
        <p:spPr>
          <a:xfrm>
            <a:off x="1115616" y="1556792"/>
            <a:ext cx="1296144" cy="400110"/>
          </a:xfrm>
          <a:prstGeom prst="rect">
            <a:avLst/>
          </a:prstGeom>
          <a:noFill/>
        </p:spPr>
        <p:txBody>
          <a:bodyPr wrap="square" rtlCol="0">
            <a:spAutoFit/>
          </a:bodyPr>
          <a:lstStyle/>
          <a:p>
            <a:r>
              <a:rPr lang="cs-CZ" sz="2000" b="1" dirty="0" err="1" smtClean="0">
                <a:solidFill>
                  <a:srgbClr val="C00000"/>
                </a:solidFill>
              </a:rPr>
              <a:t>February</a:t>
            </a:r>
            <a:endParaRPr lang="cs-CZ" sz="2000" b="1" dirty="0">
              <a:solidFill>
                <a:srgbClr val="C00000"/>
              </a:solidFill>
            </a:endParaRPr>
          </a:p>
        </p:txBody>
      </p:sp>
      <p:sp>
        <p:nvSpPr>
          <p:cNvPr id="28" name="Obdélník 27"/>
          <p:cNvSpPr/>
          <p:nvPr/>
        </p:nvSpPr>
        <p:spPr>
          <a:xfrm>
            <a:off x="4211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29" name="Obdélník 28"/>
          <p:cNvSpPr/>
          <p:nvPr/>
        </p:nvSpPr>
        <p:spPr>
          <a:xfrm>
            <a:off x="4211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30" name="Obdélník 29"/>
          <p:cNvSpPr/>
          <p:nvPr/>
        </p:nvSpPr>
        <p:spPr>
          <a:xfrm>
            <a:off x="4211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31" name="Obdélník 30"/>
          <p:cNvSpPr/>
          <p:nvPr/>
        </p:nvSpPr>
        <p:spPr>
          <a:xfrm>
            <a:off x="4211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32" name="TextovéPole 31"/>
          <p:cNvSpPr txBox="1"/>
          <p:nvPr/>
        </p:nvSpPr>
        <p:spPr>
          <a:xfrm>
            <a:off x="5072066" y="6215082"/>
            <a:ext cx="3857652" cy="400110"/>
          </a:xfrm>
          <a:prstGeom prst="rect">
            <a:avLst/>
          </a:prstGeom>
          <a:noFill/>
        </p:spPr>
        <p:txBody>
          <a:bodyPr wrap="square" rtlCol="0">
            <a:spAutoFit/>
          </a:bodyPr>
          <a:lstStyle/>
          <a:p>
            <a:r>
              <a:rPr lang="cs-CZ" sz="2000" dirty="0" smtClean="0"/>
              <a:t>Šerek &amp; </a:t>
            </a:r>
            <a:r>
              <a:rPr lang="cs-CZ" sz="2000" dirty="0" err="1" smtClean="0"/>
              <a:t>Umemura</a:t>
            </a:r>
            <a:r>
              <a:rPr lang="cs-CZ" sz="2000" dirty="0" smtClean="0"/>
              <a:t> (2015)</a:t>
            </a:r>
            <a:endParaRPr lang="cs-CZ" sz="20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cxnSp>
        <p:nvCxnSpPr>
          <p:cNvPr id="21" name="Přímá spojovací šipka 20"/>
          <p:cNvCxnSpPr>
            <a:endCxn id="32" idx="1"/>
          </p:cNvCxnSpPr>
          <p:nvPr/>
        </p:nvCxnSpPr>
        <p:spPr>
          <a:xfrm>
            <a:off x="2987824" y="2558919"/>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Přímá spojovací šipka 26"/>
          <p:cNvCxnSpPr>
            <a:endCxn id="33" idx="1"/>
          </p:cNvCxnSpPr>
          <p:nvPr/>
        </p:nvCxnSpPr>
        <p:spPr>
          <a:xfrm>
            <a:off x="2987824" y="3423015"/>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Přímá spojovací šipka 30"/>
          <p:cNvCxnSpPr>
            <a:endCxn id="35" idx="1"/>
          </p:cNvCxnSpPr>
          <p:nvPr/>
        </p:nvCxnSpPr>
        <p:spPr>
          <a:xfrm>
            <a:off x="2987824" y="4287111"/>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Přímá spojovací šipka 33"/>
          <p:cNvCxnSpPr>
            <a:endCxn id="36" idx="1"/>
          </p:cNvCxnSpPr>
          <p:nvPr/>
        </p:nvCxnSpPr>
        <p:spPr>
          <a:xfrm>
            <a:off x="2987824" y="5163177"/>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ovéPole 21"/>
          <p:cNvSpPr txBox="1"/>
          <p:nvPr/>
        </p:nvSpPr>
        <p:spPr>
          <a:xfrm>
            <a:off x="7524328" y="1556792"/>
            <a:ext cx="1080120" cy="400110"/>
          </a:xfrm>
          <a:prstGeom prst="rect">
            <a:avLst/>
          </a:prstGeom>
          <a:noFill/>
        </p:spPr>
        <p:txBody>
          <a:bodyPr wrap="square" rtlCol="0">
            <a:spAutoFit/>
          </a:bodyPr>
          <a:lstStyle/>
          <a:p>
            <a:r>
              <a:rPr lang="cs-CZ" sz="2000" b="1" dirty="0" smtClean="0">
                <a:solidFill>
                  <a:srgbClr val="C00000"/>
                </a:solidFill>
              </a:rPr>
              <a:t>June</a:t>
            </a:r>
            <a:endParaRPr lang="cs-CZ" sz="2000" b="1" dirty="0">
              <a:solidFill>
                <a:srgbClr val="C00000"/>
              </a:solidFill>
            </a:endParaRPr>
          </a:p>
        </p:txBody>
      </p:sp>
      <p:sp>
        <p:nvSpPr>
          <p:cNvPr id="23" name="Obdélník 22"/>
          <p:cNvSpPr/>
          <p:nvPr/>
        </p:nvSpPr>
        <p:spPr>
          <a:xfrm>
            <a:off x="7452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endParaRPr lang="cs-CZ" sz="2000" dirty="0"/>
          </a:p>
        </p:txBody>
      </p:sp>
      <p:sp>
        <p:nvSpPr>
          <p:cNvPr id="24" name="TextovéPole 23"/>
          <p:cNvSpPr txBox="1"/>
          <p:nvPr/>
        </p:nvSpPr>
        <p:spPr>
          <a:xfrm>
            <a:off x="4932040" y="1556792"/>
            <a:ext cx="1080120" cy="400110"/>
          </a:xfrm>
          <a:prstGeom prst="rect">
            <a:avLst/>
          </a:prstGeom>
          <a:noFill/>
        </p:spPr>
        <p:txBody>
          <a:bodyPr wrap="square" rtlCol="0">
            <a:spAutoFit/>
          </a:bodyPr>
          <a:lstStyle/>
          <a:p>
            <a:r>
              <a:rPr lang="cs-CZ" sz="2000" b="1" dirty="0" smtClean="0">
                <a:solidFill>
                  <a:srgbClr val="C00000"/>
                </a:solidFill>
              </a:rPr>
              <a:t>May</a:t>
            </a:r>
            <a:endParaRPr lang="cs-CZ" sz="2000" b="1" dirty="0">
              <a:solidFill>
                <a:srgbClr val="C00000"/>
              </a:solidFill>
            </a:endParaRPr>
          </a:p>
        </p:txBody>
      </p:sp>
      <p:sp>
        <p:nvSpPr>
          <p:cNvPr id="25" name="Obdélník 24"/>
          <p:cNvSpPr/>
          <p:nvPr/>
        </p:nvSpPr>
        <p:spPr>
          <a:xfrm>
            <a:off x="683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26" name="Obdélník 25"/>
          <p:cNvSpPr/>
          <p:nvPr/>
        </p:nvSpPr>
        <p:spPr>
          <a:xfrm>
            <a:off x="683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28" name="Obdélník 27"/>
          <p:cNvSpPr/>
          <p:nvPr/>
        </p:nvSpPr>
        <p:spPr>
          <a:xfrm>
            <a:off x="683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29" name="Obdélník 28"/>
          <p:cNvSpPr/>
          <p:nvPr/>
        </p:nvSpPr>
        <p:spPr>
          <a:xfrm>
            <a:off x="683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30" name="TextovéPole 29"/>
          <p:cNvSpPr txBox="1"/>
          <p:nvPr/>
        </p:nvSpPr>
        <p:spPr>
          <a:xfrm>
            <a:off x="1115616" y="1556792"/>
            <a:ext cx="1296144" cy="400110"/>
          </a:xfrm>
          <a:prstGeom prst="rect">
            <a:avLst/>
          </a:prstGeom>
          <a:noFill/>
        </p:spPr>
        <p:txBody>
          <a:bodyPr wrap="square" rtlCol="0">
            <a:spAutoFit/>
          </a:bodyPr>
          <a:lstStyle/>
          <a:p>
            <a:r>
              <a:rPr lang="cs-CZ" sz="2000" b="1" dirty="0" err="1" smtClean="0">
                <a:solidFill>
                  <a:srgbClr val="C00000"/>
                </a:solidFill>
              </a:rPr>
              <a:t>February</a:t>
            </a:r>
            <a:endParaRPr lang="cs-CZ" sz="2000" b="1" dirty="0">
              <a:solidFill>
                <a:srgbClr val="C00000"/>
              </a:solidFill>
            </a:endParaRPr>
          </a:p>
        </p:txBody>
      </p:sp>
      <p:sp>
        <p:nvSpPr>
          <p:cNvPr id="32" name="Obdélník 31"/>
          <p:cNvSpPr/>
          <p:nvPr/>
        </p:nvSpPr>
        <p:spPr>
          <a:xfrm>
            <a:off x="4211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33" name="Obdélník 32"/>
          <p:cNvSpPr/>
          <p:nvPr/>
        </p:nvSpPr>
        <p:spPr>
          <a:xfrm>
            <a:off x="4211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35" name="Obdélník 34"/>
          <p:cNvSpPr/>
          <p:nvPr/>
        </p:nvSpPr>
        <p:spPr>
          <a:xfrm>
            <a:off x="4211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36" name="Obdélník 35"/>
          <p:cNvSpPr/>
          <p:nvPr/>
        </p:nvSpPr>
        <p:spPr>
          <a:xfrm>
            <a:off x="4211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37" name="TextovéPole 36"/>
          <p:cNvSpPr txBox="1"/>
          <p:nvPr/>
        </p:nvSpPr>
        <p:spPr>
          <a:xfrm>
            <a:off x="5072066" y="6215082"/>
            <a:ext cx="3857652" cy="400110"/>
          </a:xfrm>
          <a:prstGeom prst="rect">
            <a:avLst/>
          </a:prstGeom>
          <a:noFill/>
        </p:spPr>
        <p:txBody>
          <a:bodyPr wrap="square" rtlCol="0">
            <a:spAutoFit/>
          </a:bodyPr>
          <a:lstStyle/>
          <a:p>
            <a:r>
              <a:rPr lang="cs-CZ" sz="2000" dirty="0" smtClean="0"/>
              <a:t>Šerek &amp; </a:t>
            </a:r>
            <a:r>
              <a:rPr lang="cs-CZ" sz="2000" dirty="0" err="1" smtClean="0"/>
              <a:t>Umemura</a:t>
            </a:r>
            <a:r>
              <a:rPr lang="cs-CZ" sz="2000" dirty="0" smtClean="0"/>
              <a:t> (2015)</a:t>
            </a:r>
            <a:endParaRPr lang="cs-CZ" sz="20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cxnSp>
        <p:nvCxnSpPr>
          <p:cNvPr id="47" name="Přímá spojovací šipka 46"/>
          <p:cNvCxnSpPr>
            <a:endCxn id="59" idx="1"/>
          </p:cNvCxnSpPr>
          <p:nvPr/>
        </p:nvCxnSpPr>
        <p:spPr>
          <a:xfrm>
            <a:off x="2987824" y="2558919"/>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Přímá spojovací šipka 47"/>
          <p:cNvCxnSpPr>
            <a:endCxn id="60" idx="1"/>
          </p:cNvCxnSpPr>
          <p:nvPr/>
        </p:nvCxnSpPr>
        <p:spPr>
          <a:xfrm>
            <a:off x="2987824" y="3423015"/>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Přímá spojovací šipka 48"/>
          <p:cNvCxnSpPr>
            <a:endCxn id="61" idx="1"/>
          </p:cNvCxnSpPr>
          <p:nvPr/>
        </p:nvCxnSpPr>
        <p:spPr>
          <a:xfrm>
            <a:off x="2987824" y="4287111"/>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Přímá spojovací šipka 49"/>
          <p:cNvCxnSpPr>
            <a:endCxn id="62" idx="1"/>
          </p:cNvCxnSpPr>
          <p:nvPr/>
        </p:nvCxnSpPr>
        <p:spPr>
          <a:xfrm>
            <a:off x="2987824" y="5163177"/>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TextovéPole 50"/>
          <p:cNvSpPr txBox="1"/>
          <p:nvPr/>
        </p:nvSpPr>
        <p:spPr>
          <a:xfrm>
            <a:off x="7524328" y="1556792"/>
            <a:ext cx="1080120" cy="400110"/>
          </a:xfrm>
          <a:prstGeom prst="rect">
            <a:avLst/>
          </a:prstGeom>
          <a:noFill/>
        </p:spPr>
        <p:txBody>
          <a:bodyPr wrap="square" rtlCol="0">
            <a:spAutoFit/>
          </a:bodyPr>
          <a:lstStyle/>
          <a:p>
            <a:r>
              <a:rPr lang="cs-CZ" sz="2000" b="1" dirty="0" smtClean="0">
                <a:solidFill>
                  <a:srgbClr val="C00000"/>
                </a:solidFill>
              </a:rPr>
              <a:t>June</a:t>
            </a:r>
            <a:endParaRPr lang="cs-CZ" sz="2000" b="1" dirty="0">
              <a:solidFill>
                <a:srgbClr val="C00000"/>
              </a:solidFill>
            </a:endParaRPr>
          </a:p>
        </p:txBody>
      </p:sp>
      <p:sp>
        <p:nvSpPr>
          <p:cNvPr id="52" name="Obdélník 51"/>
          <p:cNvSpPr/>
          <p:nvPr/>
        </p:nvSpPr>
        <p:spPr>
          <a:xfrm>
            <a:off x="7452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endParaRPr lang="cs-CZ" sz="2000" dirty="0"/>
          </a:p>
        </p:txBody>
      </p:sp>
      <p:sp>
        <p:nvSpPr>
          <p:cNvPr id="53" name="TextovéPole 52"/>
          <p:cNvSpPr txBox="1"/>
          <p:nvPr/>
        </p:nvSpPr>
        <p:spPr>
          <a:xfrm>
            <a:off x="4932040" y="1556792"/>
            <a:ext cx="1080120" cy="400110"/>
          </a:xfrm>
          <a:prstGeom prst="rect">
            <a:avLst/>
          </a:prstGeom>
          <a:noFill/>
        </p:spPr>
        <p:txBody>
          <a:bodyPr wrap="square" rtlCol="0">
            <a:spAutoFit/>
          </a:bodyPr>
          <a:lstStyle/>
          <a:p>
            <a:r>
              <a:rPr lang="cs-CZ" sz="2000" b="1" dirty="0" smtClean="0">
                <a:solidFill>
                  <a:srgbClr val="C00000"/>
                </a:solidFill>
              </a:rPr>
              <a:t>May</a:t>
            </a:r>
            <a:endParaRPr lang="cs-CZ" sz="2000" b="1" dirty="0">
              <a:solidFill>
                <a:srgbClr val="C00000"/>
              </a:solidFill>
            </a:endParaRPr>
          </a:p>
        </p:txBody>
      </p:sp>
      <p:sp>
        <p:nvSpPr>
          <p:cNvPr id="54" name="Obdélník 53"/>
          <p:cNvSpPr/>
          <p:nvPr/>
        </p:nvSpPr>
        <p:spPr>
          <a:xfrm>
            <a:off x="683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55" name="Obdélník 54"/>
          <p:cNvSpPr/>
          <p:nvPr/>
        </p:nvSpPr>
        <p:spPr>
          <a:xfrm>
            <a:off x="683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56" name="Obdélník 55"/>
          <p:cNvSpPr/>
          <p:nvPr/>
        </p:nvSpPr>
        <p:spPr>
          <a:xfrm>
            <a:off x="683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57" name="Obdélník 56"/>
          <p:cNvSpPr/>
          <p:nvPr/>
        </p:nvSpPr>
        <p:spPr>
          <a:xfrm>
            <a:off x="683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58" name="TextovéPole 57"/>
          <p:cNvSpPr txBox="1"/>
          <p:nvPr/>
        </p:nvSpPr>
        <p:spPr>
          <a:xfrm>
            <a:off x="1115616" y="1556792"/>
            <a:ext cx="1296144" cy="400110"/>
          </a:xfrm>
          <a:prstGeom prst="rect">
            <a:avLst/>
          </a:prstGeom>
          <a:noFill/>
        </p:spPr>
        <p:txBody>
          <a:bodyPr wrap="square" rtlCol="0">
            <a:spAutoFit/>
          </a:bodyPr>
          <a:lstStyle/>
          <a:p>
            <a:r>
              <a:rPr lang="cs-CZ" sz="2000" b="1" dirty="0" err="1" smtClean="0">
                <a:solidFill>
                  <a:srgbClr val="C00000"/>
                </a:solidFill>
              </a:rPr>
              <a:t>February</a:t>
            </a:r>
            <a:endParaRPr lang="cs-CZ" sz="2000" b="1" dirty="0">
              <a:solidFill>
                <a:srgbClr val="C00000"/>
              </a:solidFill>
            </a:endParaRPr>
          </a:p>
        </p:txBody>
      </p:sp>
      <p:sp>
        <p:nvSpPr>
          <p:cNvPr id="59" name="Obdélník 58"/>
          <p:cNvSpPr/>
          <p:nvPr/>
        </p:nvSpPr>
        <p:spPr>
          <a:xfrm>
            <a:off x="4211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60" name="Obdélník 59"/>
          <p:cNvSpPr/>
          <p:nvPr/>
        </p:nvSpPr>
        <p:spPr>
          <a:xfrm>
            <a:off x="4211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61" name="Obdélník 60"/>
          <p:cNvSpPr/>
          <p:nvPr/>
        </p:nvSpPr>
        <p:spPr>
          <a:xfrm>
            <a:off x="4211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62" name="Obdélník 61"/>
          <p:cNvSpPr/>
          <p:nvPr/>
        </p:nvSpPr>
        <p:spPr>
          <a:xfrm>
            <a:off x="4211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63" name="TextovéPole 62"/>
          <p:cNvSpPr txBox="1"/>
          <p:nvPr/>
        </p:nvSpPr>
        <p:spPr>
          <a:xfrm>
            <a:off x="5072066" y="6215082"/>
            <a:ext cx="3857652" cy="400110"/>
          </a:xfrm>
          <a:prstGeom prst="rect">
            <a:avLst/>
          </a:prstGeom>
          <a:noFill/>
        </p:spPr>
        <p:txBody>
          <a:bodyPr wrap="square" rtlCol="0">
            <a:spAutoFit/>
          </a:bodyPr>
          <a:lstStyle/>
          <a:p>
            <a:r>
              <a:rPr lang="cs-CZ" sz="2000" dirty="0" smtClean="0"/>
              <a:t>Šerek &amp; </a:t>
            </a:r>
            <a:r>
              <a:rPr lang="cs-CZ" sz="2000" dirty="0" err="1" smtClean="0"/>
              <a:t>Umemura</a:t>
            </a:r>
            <a:r>
              <a:rPr lang="cs-CZ" sz="2000" dirty="0" smtClean="0"/>
              <a:t> (2015)</a:t>
            </a:r>
            <a:endParaRPr lang="cs-CZ" sz="2000" dirty="0"/>
          </a:p>
        </p:txBody>
      </p:sp>
      <p:cxnSp>
        <p:nvCxnSpPr>
          <p:cNvPr id="64" name="Přímá spojovací šipka 63"/>
          <p:cNvCxnSpPr>
            <a:stCxn id="59" idx="3"/>
            <a:endCxn id="52" idx="1"/>
          </p:cNvCxnSpPr>
          <p:nvPr/>
        </p:nvCxnSpPr>
        <p:spPr>
          <a:xfrm>
            <a:off x="6516216" y="2558919"/>
            <a:ext cx="936104"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Přímá spojovací šipka 66"/>
          <p:cNvCxnSpPr>
            <a:stCxn id="60" idx="3"/>
            <a:endCxn id="52" idx="2"/>
          </p:cNvCxnSpPr>
          <p:nvPr/>
        </p:nvCxnSpPr>
        <p:spPr>
          <a:xfrm flipV="1">
            <a:off x="6516216" y="2768958"/>
            <a:ext cx="1476164" cy="654057"/>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Přímá spojovací šipka 69"/>
          <p:cNvCxnSpPr>
            <a:stCxn id="61" idx="3"/>
            <a:endCxn id="52" idx="2"/>
          </p:cNvCxnSpPr>
          <p:nvPr/>
        </p:nvCxnSpPr>
        <p:spPr>
          <a:xfrm flipV="1">
            <a:off x="6516216" y="2768958"/>
            <a:ext cx="1476164" cy="1518153"/>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Přímá spojovací šipka 72"/>
          <p:cNvCxnSpPr>
            <a:stCxn id="62" idx="3"/>
            <a:endCxn id="52" idx="2"/>
          </p:cNvCxnSpPr>
          <p:nvPr/>
        </p:nvCxnSpPr>
        <p:spPr>
          <a:xfrm flipV="1">
            <a:off x="6516216" y="2768958"/>
            <a:ext cx="1476164" cy="2394219"/>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cxnSp>
        <p:nvCxnSpPr>
          <p:cNvPr id="27" name="Přímá spojovací šipka 26"/>
          <p:cNvCxnSpPr>
            <a:endCxn id="37" idx="1"/>
          </p:cNvCxnSpPr>
          <p:nvPr/>
        </p:nvCxnSpPr>
        <p:spPr>
          <a:xfrm>
            <a:off x="2987824" y="2558919"/>
            <a:ext cx="1224136" cy="864096"/>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Přímá spojovací šipka 30"/>
          <p:cNvCxnSpPr>
            <a:endCxn id="38" idx="1"/>
          </p:cNvCxnSpPr>
          <p:nvPr/>
        </p:nvCxnSpPr>
        <p:spPr>
          <a:xfrm>
            <a:off x="2987824" y="2558919"/>
            <a:ext cx="1224136" cy="1728192"/>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Přímá spojovací šipka 33"/>
          <p:cNvCxnSpPr>
            <a:endCxn id="39" idx="1"/>
          </p:cNvCxnSpPr>
          <p:nvPr/>
        </p:nvCxnSpPr>
        <p:spPr>
          <a:xfrm>
            <a:off x="2915816" y="2420888"/>
            <a:ext cx="1296144" cy="274228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ovéPole 24"/>
          <p:cNvSpPr txBox="1"/>
          <p:nvPr/>
        </p:nvSpPr>
        <p:spPr>
          <a:xfrm>
            <a:off x="7524328" y="1556792"/>
            <a:ext cx="1080120" cy="400110"/>
          </a:xfrm>
          <a:prstGeom prst="rect">
            <a:avLst/>
          </a:prstGeom>
          <a:noFill/>
        </p:spPr>
        <p:txBody>
          <a:bodyPr wrap="square" rtlCol="0">
            <a:spAutoFit/>
          </a:bodyPr>
          <a:lstStyle/>
          <a:p>
            <a:r>
              <a:rPr lang="cs-CZ" sz="2000" b="1" dirty="0" smtClean="0">
                <a:solidFill>
                  <a:srgbClr val="C00000"/>
                </a:solidFill>
              </a:rPr>
              <a:t>June</a:t>
            </a:r>
            <a:endParaRPr lang="cs-CZ" sz="2000" b="1" dirty="0">
              <a:solidFill>
                <a:srgbClr val="C00000"/>
              </a:solidFill>
            </a:endParaRPr>
          </a:p>
        </p:txBody>
      </p:sp>
      <p:sp>
        <p:nvSpPr>
          <p:cNvPr id="26" name="Obdélník 25"/>
          <p:cNvSpPr/>
          <p:nvPr/>
        </p:nvSpPr>
        <p:spPr>
          <a:xfrm>
            <a:off x="7452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endParaRPr lang="cs-CZ" sz="2000" dirty="0"/>
          </a:p>
        </p:txBody>
      </p:sp>
      <p:sp>
        <p:nvSpPr>
          <p:cNvPr id="28" name="TextovéPole 27"/>
          <p:cNvSpPr txBox="1"/>
          <p:nvPr/>
        </p:nvSpPr>
        <p:spPr>
          <a:xfrm>
            <a:off x="4932040" y="1556792"/>
            <a:ext cx="1080120" cy="400110"/>
          </a:xfrm>
          <a:prstGeom prst="rect">
            <a:avLst/>
          </a:prstGeom>
          <a:noFill/>
        </p:spPr>
        <p:txBody>
          <a:bodyPr wrap="square" rtlCol="0">
            <a:spAutoFit/>
          </a:bodyPr>
          <a:lstStyle/>
          <a:p>
            <a:r>
              <a:rPr lang="cs-CZ" sz="2000" b="1" dirty="0" smtClean="0">
                <a:solidFill>
                  <a:srgbClr val="C00000"/>
                </a:solidFill>
              </a:rPr>
              <a:t>May</a:t>
            </a:r>
            <a:endParaRPr lang="cs-CZ" sz="2000" b="1" dirty="0">
              <a:solidFill>
                <a:srgbClr val="C00000"/>
              </a:solidFill>
            </a:endParaRPr>
          </a:p>
        </p:txBody>
      </p:sp>
      <p:sp>
        <p:nvSpPr>
          <p:cNvPr id="29" name="Obdélník 28"/>
          <p:cNvSpPr/>
          <p:nvPr/>
        </p:nvSpPr>
        <p:spPr>
          <a:xfrm>
            <a:off x="683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30" name="Obdélník 29"/>
          <p:cNvSpPr/>
          <p:nvPr/>
        </p:nvSpPr>
        <p:spPr>
          <a:xfrm>
            <a:off x="683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32" name="Obdélník 31"/>
          <p:cNvSpPr/>
          <p:nvPr/>
        </p:nvSpPr>
        <p:spPr>
          <a:xfrm>
            <a:off x="683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33" name="Obdélník 32"/>
          <p:cNvSpPr/>
          <p:nvPr/>
        </p:nvSpPr>
        <p:spPr>
          <a:xfrm>
            <a:off x="683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35" name="TextovéPole 34"/>
          <p:cNvSpPr txBox="1"/>
          <p:nvPr/>
        </p:nvSpPr>
        <p:spPr>
          <a:xfrm>
            <a:off x="1115616" y="1556792"/>
            <a:ext cx="1296144" cy="400110"/>
          </a:xfrm>
          <a:prstGeom prst="rect">
            <a:avLst/>
          </a:prstGeom>
          <a:noFill/>
        </p:spPr>
        <p:txBody>
          <a:bodyPr wrap="square" rtlCol="0">
            <a:spAutoFit/>
          </a:bodyPr>
          <a:lstStyle/>
          <a:p>
            <a:r>
              <a:rPr lang="cs-CZ" sz="2000" b="1" dirty="0" err="1" smtClean="0">
                <a:solidFill>
                  <a:srgbClr val="C00000"/>
                </a:solidFill>
              </a:rPr>
              <a:t>February</a:t>
            </a:r>
            <a:endParaRPr lang="cs-CZ" sz="2000" b="1" dirty="0">
              <a:solidFill>
                <a:srgbClr val="C00000"/>
              </a:solidFill>
            </a:endParaRPr>
          </a:p>
        </p:txBody>
      </p:sp>
      <p:sp>
        <p:nvSpPr>
          <p:cNvPr id="36" name="Obdélník 35"/>
          <p:cNvSpPr/>
          <p:nvPr/>
        </p:nvSpPr>
        <p:spPr>
          <a:xfrm>
            <a:off x="4211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37" name="Obdélník 36"/>
          <p:cNvSpPr/>
          <p:nvPr/>
        </p:nvSpPr>
        <p:spPr>
          <a:xfrm>
            <a:off x="4211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38" name="Obdélník 37"/>
          <p:cNvSpPr/>
          <p:nvPr/>
        </p:nvSpPr>
        <p:spPr>
          <a:xfrm>
            <a:off x="4211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39" name="Obdélník 38"/>
          <p:cNvSpPr/>
          <p:nvPr/>
        </p:nvSpPr>
        <p:spPr>
          <a:xfrm>
            <a:off x="4211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47" name="TextovéPole 46"/>
          <p:cNvSpPr txBox="1"/>
          <p:nvPr/>
        </p:nvSpPr>
        <p:spPr>
          <a:xfrm>
            <a:off x="5072066" y="6215082"/>
            <a:ext cx="3857652" cy="400110"/>
          </a:xfrm>
          <a:prstGeom prst="rect">
            <a:avLst/>
          </a:prstGeom>
          <a:noFill/>
        </p:spPr>
        <p:txBody>
          <a:bodyPr wrap="square" rtlCol="0">
            <a:spAutoFit/>
          </a:bodyPr>
          <a:lstStyle/>
          <a:p>
            <a:r>
              <a:rPr lang="cs-CZ" sz="2000" dirty="0" smtClean="0"/>
              <a:t>Šerek &amp; </a:t>
            </a:r>
            <a:r>
              <a:rPr lang="cs-CZ" sz="2000" dirty="0" err="1" smtClean="0"/>
              <a:t>Umemura</a:t>
            </a:r>
            <a:r>
              <a:rPr lang="cs-CZ" sz="2000" dirty="0" smtClean="0"/>
              <a:t> (2015)</a:t>
            </a:r>
            <a:endParaRPr lang="cs-CZ" sz="20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43" name="TextovéPole 42"/>
          <p:cNvSpPr txBox="1"/>
          <p:nvPr/>
        </p:nvSpPr>
        <p:spPr>
          <a:xfrm>
            <a:off x="7524328" y="1556792"/>
            <a:ext cx="1080120" cy="400110"/>
          </a:xfrm>
          <a:prstGeom prst="rect">
            <a:avLst/>
          </a:prstGeom>
          <a:noFill/>
        </p:spPr>
        <p:txBody>
          <a:bodyPr wrap="square" rtlCol="0">
            <a:spAutoFit/>
          </a:bodyPr>
          <a:lstStyle/>
          <a:p>
            <a:r>
              <a:rPr lang="cs-CZ" sz="2000" b="1" dirty="0" smtClean="0">
                <a:solidFill>
                  <a:srgbClr val="C00000"/>
                </a:solidFill>
              </a:rPr>
              <a:t>June</a:t>
            </a:r>
            <a:endParaRPr lang="cs-CZ" sz="2000" b="1" dirty="0">
              <a:solidFill>
                <a:srgbClr val="C00000"/>
              </a:solidFill>
            </a:endParaRPr>
          </a:p>
        </p:txBody>
      </p:sp>
      <p:sp>
        <p:nvSpPr>
          <p:cNvPr id="44" name="Obdélník 43"/>
          <p:cNvSpPr/>
          <p:nvPr/>
        </p:nvSpPr>
        <p:spPr>
          <a:xfrm>
            <a:off x="7452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endParaRPr lang="cs-CZ" sz="2000" dirty="0"/>
          </a:p>
        </p:txBody>
      </p:sp>
      <p:sp>
        <p:nvSpPr>
          <p:cNvPr id="45" name="TextovéPole 44"/>
          <p:cNvSpPr txBox="1"/>
          <p:nvPr/>
        </p:nvSpPr>
        <p:spPr>
          <a:xfrm>
            <a:off x="4932040" y="1556792"/>
            <a:ext cx="1080120" cy="400110"/>
          </a:xfrm>
          <a:prstGeom prst="rect">
            <a:avLst/>
          </a:prstGeom>
          <a:noFill/>
        </p:spPr>
        <p:txBody>
          <a:bodyPr wrap="square" rtlCol="0">
            <a:spAutoFit/>
          </a:bodyPr>
          <a:lstStyle/>
          <a:p>
            <a:r>
              <a:rPr lang="cs-CZ" sz="2000" b="1" dirty="0" smtClean="0">
                <a:solidFill>
                  <a:srgbClr val="C00000"/>
                </a:solidFill>
              </a:rPr>
              <a:t>May</a:t>
            </a:r>
            <a:endParaRPr lang="cs-CZ" sz="2000" b="1" dirty="0">
              <a:solidFill>
                <a:srgbClr val="C00000"/>
              </a:solidFill>
            </a:endParaRPr>
          </a:p>
        </p:txBody>
      </p:sp>
      <p:sp>
        <p:nvSpPr>
          <p:cNvPr id="46" name="Obdélník 45"/>
          <p:cNvSpPr/>
          <p:nvPr/>
        </p:nvSpPr>
        <p:spPr>
          <a:xfrm>
            <a:off x="683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47" name="Obdélník 46"/>
          <p:cNvSpPr/>
          <p:nvPr/>
        </p:nvSpPr>
        <p:spPr>
          <a:xfrm>
            <a:off x="683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48" name="Obdélník 47"/>
          <p:cNvSpPr/>
          <p:nvPr/>
        </p:nvSpPr>
        <p:spPr>
          <a:xfrm>
            <a:off x="683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49" name="Obdélník 48"/>
          <p:cNvSpPr/>
          <p:nvPr/>
        </p:nvSpPr>
        <p:spPr>
          <a:xfrm>
            <a:off x="683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50" name="TextovéPole 49"/>
          <p:cNvSpPr txBox="1"/>
          <p:nvPr/>
        </p:nvSpPr>
        <p:spPr>
          <a:xfrm>
            <a:off x="1115616" y="1556792"/>
            <a:ext cx="1296144" cy="400110"/>
          </a:xfrm>
          <a:prstGeom prst="rect">
            <a:avLst/>
          </a:prstGeom>
          <a:noFill/>
        </p:spPr>
        <p:txBody>
          <a:bodyPr wrap="square" rtlCol="0">
            <a:spAutoFit/>
          </a:bodyPr>
          <a:lstStyle/>
          <a:p>
            <a:r>
              <a:rPr lang="cs-CZ" sz="2000" b="1" dirty="0" err="1" smtClean="0">
                <a:solidFill>
                  <a:srgbClr val="C00000"/>
                </a:solidFill>
              </a:rPr>
              <a:t>February</a:t>
            </a:r>
            <a:endParaRPr lang="cs-CZ" sz="2000" b="1" dirty="0">
              <a:solidFill>
                <a:srgbClr val="C00000"/>
              </a:solidFill>
            </a:endParaRPr>
          </a:p>
        </p:txBody>
      </p:sp>
      <p:sp>
        <p:nvSpPr>
          <p:cNvPr id="51" name="Obdélník 50"/>
          <p:cNvSpPr/>
          <p:nvPr/>
        </p:nvSpPr>
        <p:spPr>
          <a:xfrm>
            <a:off x="4211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52" name="Obdélník 51"/>
          <p:cNvSpPr/>
          <p:nvPr/>
        </p:nvSpPr>
        <p:spPr>
          <a:xfrm>
            <a:off x="4211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53" name="Obdélník 52"/>
          <p:cNvSpPr/>
          <p:nvPr/>
        </p:nvSpPr>
        <p:spPr>
          <a:xfrm>
            <a:off x="4211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54" name="Obdélník 53"/>
          <p:cNvSpPr/>
          <p:nvPr/>
        </p:nvSpPr>
        <p:spPr>
          <a:xfrm>
            <a:off x="4211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55" name="TextovéPole 54"/>
          <p:cNvSpPr txBox="1"/>
          <p:nvPr/>
        </p:nvSpPr>
        <p:spPr>
          <a:xfrm>
            <a:off x="5072066" y="6215082"/>
            <a:ext cx="3857652" cy="400110"/>
          </a:xfrm>
          <a:prstGeom prst="rect">
            <a:avLst/>
          </a:prstGeom>
          <a:noFill/>
        </p:spPr>
        <p:txBody>
          <a:bodyPr wrap="square" rtlCol="0">
            <a:spAutoFit/>
          </a:bodyPr>
          <a:lstStyle/>
          <a:p>
            <a:r>
              <a:rPr lang="cs-CZ" sz="2000" dirty="0" smtClean="0"/>
              <a:t>Šerek &amp; </a:t>
            </a:r>
            <a:r>
              <a:rPr lang="cs-CZ" sz="2000" dirty="0" err="1" smtClean="0"/>
              <a:t>Umemura</a:t>
            </a:r>
            <a:r>
              <a:rPr lang="cs-CZ" sz="2000" dirty="0" smtClean="0"/>
              <a:t> (2015)</a:t>
            </a:r>
            <a:endParaRPr lang="cs-CZ" sz="2000" dirty="0"/>
          </a:p>
        </p:txBody>
      </p:sp>
      <p:sp>
        <p:nvSpPr>
          <p:cNvPr id="62" name="TextovéPole 61"/>
          <p:cNvSpPr txBox="1"/>
          <p:nvPr/>
        </p:nvSpPr>
        <p:spPr>
          <a:xfrm>
            <a:off x="3347864" y="2564904"/>
            <a:ext cx="360040" cy="400110"/>
          </a:xfrm>
          <a:prstGeom prst="rect">
            <a:avLst/>
          </a:prstGeom>
          <a:noFill/>
        </p:spPr>
        <p:txBody>
          <a:bodyPr wrap="square" rtlCol="0">
            <a:spAutoFit/>
          </a:bodyPr>
          <a:lstStyle/>
          <a:p>
            <a:r>
              <a:rPr lang="cs-CZ" sz="2000" b="1" dirty="0" smtClean="0">
                <a:solidFill>
                  <a:srgbClr val="C00000"/>
                </a:solidFill>
              </a:rPr>
              <a:t>?</a:t>
            </a:r>
            <a:endParaRPr lang="cs-CZ" sz="2000" b="1" dirty="0">
              <a:solidFill>
                <a:srgbClr val="C00000"/>
              </a:solidFill>
            </a:endParaRPr>
          </a:p>
        </p:txBody>
      </p:sp>
      <p:cxnSp>
        <p:nvCxnSpPr>
          <p:cNvPr id="63" name="Přímá spojovací šipka 62"/>
          <p:cNvCxnSpPr/>
          <p:nvPr/>
        </p:nvCxnSpPr>
        <p:spPr>
          <a:xfrm flipV="1">
            <a:off x="2987824" y="2558919"/>
            <a:ext cx="1224136" cy="2604258"/>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Přímá spojovací šipka 63"/>
          <p:cNvCxnSpPr/>
          <p:nvPr/>
        </p:nvCxnSpPr>
        <p:spPr>
          <a:xfrm flipV="1">
            <a:off x="2987824" y="2558919"/>
            <a:ext cx="1224136" cy="1728192"/>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Přímá spojovací šipka 64"/>
          <p:cNvCxnSpPr/>
          <p:nvPr/>
        </p:nvCxnSpPr>
        <p:spPr>
          <a:xfrm flipV="1">
            <a:off x="2987824" y="2558919"/>
            <a:ext cx="1224136" cy="864096"/>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ovéPole 65"/>
          <p:cNvSpPr txBox="1"/>
          <p:nvPr/>
        </p:nvSpPr>
        <p:spPr>
          <a:xfrm>
            <a:off x="3275856" y="3212976"/>
            <a:ext cx="360040" cy="400110"/>
          </a:xfrm>
          <a:prstGeom prst="rect">
            <a:avLst/>
          </a:prstGeom>
          <a:noFill/>
        </p:spPr>
        <p:txBody>
          <a:bodyPr wrap="square" rtlCol="0">
            <a:spAutoFit/>
          </a:bodyPr>
          <a:lstStyle/>
          <a:p>
            <a:r>
              <a:rPr lang="cs-CZ" sz="2000" b="1" dirty="0" smtClean="0">
                <a:solidFill>
                  <a:srgbClr val="C00000"/>
                </a:solidFill>
              </a:rPr>
              <a:t>?</a:t>
            </a:r>
            <a:endParaRPr lang="cs-CZ" sz="2000" b="1" dirty="0">
              <a:solidFill>
                <a:srgbClr val="C00000"/>
              </a:solidFill>
            </a:endParaRPr>
          </a:p>
        </p:txBody>
      </p:sp>
      <p:sp>
        <p:nvSpPr>
          <p:cNvPr id="67" name="TextovéPole 66"/>
          <p:cNvSpPr txBox="1"/>
          <p:nvPr/>
        </p:nvSpPr>
        <p:spPr>
          <a:xfrm>
            <a:off x="3635896" y="3717032"/>
            <a:ext cx="360040" cy="400110"/>
          </a:xfrm>
          <a:prstGeom prst="rect">
            <a:avLst/>
          </a:prstGeom>
          <a:noFill/>
        </p:spPr>
        <p:txBody>
          <a:bodyPr wrap="square" rtlCol="0">
            <a:spAutoFit/>
          </a:bodyPr>
          <a:lstStyle/>
          <a:p>
            <a:r>
              <a:rPr lang="cs-CZ" sz="2000" b="1" dirty="0" smtClean="0">
                <a:solidFill>
                  <a:srgbClr val="C00000"/>
                </a:solidFill>
              </a:rPr>
              <a:t>?</a:t>
            </a:r>
            <a:endParaRPr lang="cs-CZ" sz="2000" b="1" dirty="0">
              <a:solidFill>
                <a:srgbClr val="C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err="1" smtClean="0"/>
              <a:t>this</a:t>
            </a:r>
            <a:r>
              <a:rPr lang="cs-CZ" dirty="0" smtClean="0"/>
              <a:t> </a:t>
            </a:r>
            <a:r>
              <a:rPr lang="cs-CZ" dirty="0" err="1" smtClean="0"/>
              <a:t>issue</a:t>
            </a:r>
            <a:r>
              <a:rPr lang="cs-CZ" dirty="0" smtClean="0"/>
              <a:t> </a:t>
            </a:r>
            <a:r>
              <a:rPr lang="cs-CZ" dirty="0" err="1" smtClean="0"/>
              <a:t>and</a:t>
            </a:r>
            <a:r>
              <a:rPr lang="cs-CZ" dirty="0" smtClean="0"/>
              <a:t> adolescence?</a:t>
            </a:r>
            <a:endParaRPr lang="cs-CZ" dirty="0"/>
          </a:p>
        </p:txBody>
      </p:sp>
      <p:sp>
        <p:nvSpPr>
          <p:cNvPr id="3" name="Zástupný symbol pro obsah 2"/>
          <p:cNvSpPr>
            <a:spLocks noGrp="1"/>
          </p:cNvSpPr>
          <p:nvPr>
            <p:ph idx="1"/>
          </p:nvPr>
        </p:nvSpPr>
        <p:spPr>
          <a:xfrm>
            <a:off x="457200" y="1600200"/>
            <a:ext cx="8229600" cy="4972072"/>
          </a:xfrm>
        </p:spPr>
        <p:txBody>
          <a:bodyPr>
            <a:normAutofit/>
          </a:bodyPr>
          <a:lstStyle/>
          <a:p>
            <a:pPr marL="0" indent="0">
              <a:buNone/>
              <a:tabLst>
                <a:tab pos="0" algn="l"/>
              </a:tabLst>
            </a:pPr>
            <a:r>
              <a:rPr lang="cs-CZ" sz="2400" dirty="0" err="1" smtClean="0"/>
              <a:t>Three</a:t>
            </a:r>
            <a:r>
              <a:rPr lang="cs-CZ" sz="2400" dirty="0" smtClean="0"/>
              <a:t> </a:t>
            </a:r>
            <a:r>
              <a:rPr lang="cs-CZ" sz="2400" dirty="0" err="1" smtClean="0"/>
              <a:t>sources</a:t>
            </a:r>
            <a:r>
              <a:rPr lang="cs-CZ" sz="2400" dirty="0" smtClean="0"/>
              <a:t> </a:t>
            </a:r>
            <a:r>
              <a:rPr lang="cs-CZ" sz="2400" dirty="0" err="1" smtClean="0"/>
              <a:t>of</a:t>
            </a:r>
            <a:r>
              <a:rPr lang="cs-CZ" sz="2400" dirty="0" smtClean="0"/>
              <a:t> support </a:t>
            </a:r>
            <a:r>
              <a:rPr lang="cs-CZ" sz="2400" dirty="0" err="1" smtClean="0"/>
              <a:t>for</a:t>
            </a:r>
            <a:r>
              <a:rPr lang="cs-CZ" sz="2400" dirty="0" smtClean="0"/>
              <a:t> </a:t>
            </a:r>
            <a:r>
              <a:rPr lang="cs-CZ" sz="2400" dirty="0" err="1" smtClean="0"/>
              <a:t>impressionable</a:t>
            </a:r>
            <a:r>
              <a:rPr lang="cs-CZ" sz="2400" dirty="0" smtClean="0"/>
              <a:t> </a:t>
            </a:r>
            <a:r>
              <a:rPr lang="cs-CZ" sz="2400" dirty="0" err="1" smtClean="0"/>
              <a:t>years</a:t>
            </a:r>
            <a:r>
              <a:rPr lang="cs-CZ" sz="2400" dirty="0" smtClean="0"/>
              <a:t> </a:t>
            </a:r>
            <a:r>
              <a:rPr lang="cs-CZ" sz="2400" dirty="0" err="1" smtClean="0"/>
              <a:t>hypothesis</a:t>
            </a:r>
            <a:r>
              <a:rPr lang="cs-CZ" sz="2400" dirty="0" smtClean="0"/>
              <a:t>:</a:t>
            </a:r>
          </a:p>
          <a:p>
            <a:pPr>
              <a:buNone/>
            </a:pPr>
            <a:endParaRPr lang="cs-CZ" sz="2400" dirty="0" smtClean="0"/>
          </a:p>
          <a:p>
            <a:pPr marL="514350" indent="-514350">
              <a:buFont typeface="+mj-lt"/>
              <a:buAutoNum type="arabicPeriod" startAt="3"/>
            </a:pPr>
            <a:r>
              <a:rPr lang="en-US" sz="2400" dirty="0" smtClean="0"/>
              <a:t>studies on the collective memory show that people tend to recall from their memory those political events (e.g., democratic transition) that happened in their adolescence or young adulthood rather than the events that happened earlier or later in their lives (Valencia &amp; </a:t>
            </a:r>
            <a:r>
              <a:rPr lang="en-US" sz="2400" dirty="0" err="1" smtClean="0"/>
              <a:t>Páez</a:t>
            </a:r>
            <a:r>
              <a:rPr lang="en-US" sz="2400" dirty="0" smtClean="0"/>
              <a:t>, 1999)</a:t>
            </a:r>
            <a:r>
              <a:rPr lang="cs-CZ" sz="2400" dirty="0" smtClean="0"/>
              <a:t/>
            </a:r>
            <a:br>
              <a:rPr lang="cs-CZ" sz="2400" dirty="0" smtClean="0"/>
            </a:br>
            <a:r>
              <a:rPr lang="cs-CZ" sz="2400" dirty="0" smtClean="0"/>
              <a:t/>
            </a:r>
            <a:br>
              <a:rPr lang="cs-CZ" sz="2400" dirty="0" smtClean="0"/>
            </a:br>
            <a:r>
              <a:rPr lang="cs-CZ" sz="2400" dirty="0" smtClean="0"/>
              <a:t>h</a:t>
            </a:r>
            <a:r>
              <a:rPr lang="en-US" sz="2400" dirty="0" err="1" smtClean="0"/>
              <a:t>istorical</a:t>
            </a:r>
            <a:r>
              <a:rPr lang="en-US" sz="2400" dirty="0" smtClean="0"/>
              <a:t> events have the largest impact on political development of the person if these events occur between adolescence and adulthood (Sears, 2002; Sears &amp; Levy, 2003)</a:t>
            </a:r>
            <a:endParaRPr lang="cs-CZ" sz="24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cxnSp>
        <p:nvCxnSpPr>
          <p:cNvPr id="42" name="Přímá spojovací šipka 41"/>
          <p:cNvCxnSpPr>
            <a:stCxn id="47" idx="3"/>
            <a:endCxn id="51" idx="1"/>
          </p:cNvCxnSpPr>
          <p:nvPr/>
        </p:nvCxnSpPr>
        <p:spPr>
          <a:xfrm flipV="1">
            <a:off x="2987824" y="2558919"/>
            <a:ext cx="1224136" cy="864096"/>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7524328" y="1556792"/>
            <a:ext cx="1080120" cy="400110"/>
          </a:xfrm>
          <a:prstGeom prst="rect">
            <a:avLst/>
          </a:prstGeom>
          <a:noFill/>
        </p:spPr>
        <p:txBody>
          <a:bodyPr wrap="square" rtlCol="0">
            <a:spAutoFit/>
          </a:bodyPr>
          <a:lstStyle/>
          <a:p>
            <a:r>
              <a:rPr lang="cs-CZ" sz="2000" b="1" dirty="0" smtClean="0">
                <a:solidFill>
                  <a:srgbClr val="C00000"/>
                </a:solidFill>
              </a:rPr>
              <a:t>June</a:t>
            </a:r>
            <a:endParaRPr lang="cs-CZ" sz="2000" b="1" dirty="0">
              <a:solidFill>
                <a:srgbClr val="C00000"/>
              </a:solidFill>
            </a:endParaRPr>
          </a:p>
        </p:txBody>
      </p:sp>
      <p:sp>
        <p:nvSpPr>
          <p:cNvPr id="44" name="Obdélník 43"/>
          <p:cNvSpPr/>
          <p:nvPr/>
        </p:nvSpPr>
        <p:spPr>
          <a:xfrm>
            <a:off x="7452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endParaRPr lang="cs-CZ" sz="2000" dirty="0"/>
          </a:p>
        </p:txBody>
      </p:sp>
      <p:sp>
        <p:nvSpPr>
          <p:cNvPr id="45" name="TextovéPole 44"/>
          <p:cNvSpPr txBox="1"/>
          <p:nvPr/>
        </p:nvSpPr>
        <p:spPr>
          <a:xfrm>
            <a:off x="4932040" y="1556792"/>
            <a:ext cx="1080120" cy="400110"/>
          </a:xfrm>
          <a:prstGeom prst="rect">
            <a:avLst/>
          </a:prstGeom>
          <a:noFill/>
        </p:spPr>
        <p:txBody>
          <a:bodyPr wrap="square" rtlCol="0">
            <a:spAutoFit/>
          </a:bodyPr>
          <a:lstStyle/>
          <a:p>
            <a:r>
              <a:rPr lang="cs-CZ" sz="2000" b="1" dirty="0" smtClean="0">
                <a:solidFill>
                  <a:srgbClr val="C00000"/>
                </a:solidFill>
              </a:rPr>
              <a:t>May</a:t>
            </a:r>
            <a:endParaRPr lang="cs-CZ" sz="2000" b="1" dirty="0">
              <a:solidFill>
                <a:srgbClr val="C00000"/>
              </a:solidFill>
            </a:endParaRPr>
          </a:p>
        </p:txBody>
      </p:sp>
      <p:sp>
        <p:nvSpPr>
          <p:cNvPr id="46" name="Obdélník 45"/>
          <p:cNvSpPr/>
          <p:nvPr/>
        </p:nvSpPr>
        <p:spPr>
          <a:xfrm>
            <a:off x="683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47" name="Obdélník 46"/>
          <p:cNvSpPr/>
          <p:nvPr/>
        </p:nvSpPr>
        <p:spPr>
          <a:xfrm>
            <a:off x="683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48" name="Obdélník 47"/>
          <p:cNvSpPr/>
          <p:nvPr/>
        </p:nvSpPr>
        <p:spPr>
          <a:xfrm>
            <a:off x="683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49" name="Obdélník 48"/>
          <p:cNvSpPr/>
          <p:nvPr/>
        </p:nvSpPr>
        <p:spPr>
          <a:xfrm>
            <a:off x="683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50" name="TextovéPole 49"/>
          <p:cNvSpPr txBox="1"/>
          <p:nvPr/>
        </p:nvSpPr>
        <p:spPr>
          <a:xfrm>
            <a:off x="1115616" y="1556792"/>
            <a:ext cx="1296144" cy="400110"/>
          </a:xfrm>
          <a:prstGeom prst="rect">
            <a:avLst/>
          </a:prstGeom>
          <a:noFill/>
        </p:spPr>
        <p:txBody>
          <a:bodyPr wrap="square" rtlCol="0">
            <a:spAutoFit/>
          </a:bodyPr>
          <a:lstStyle/>
          <a:p>
            <a:r>
              <a:rPr lang="cs-CZ" sz="2000" b="1" dirty="0" err="1" smtClean="0">
                <a:solidFill>
                  <a:srgbClr val="C00000"/>
                </a:solidFill>
              </a:rPr>
              <a:t>February</a:t>
            </a:r>
            <a:endParaRPr lang="cs-CZ" sz="2000" b="1" dirty="0">
              <a:solidFill>
                <a:srgbClr val="C00000"/>
              </a:solidFill>
            </a:endParaRPr>
          </a:p>
        </p:txBody>
      </p:sp>
      <p:sp>
        <p:nvSpPr>
          <p:cNvPr id="51" name="Obdélník 50"/>
          <p:cNvSpPr/>
          <p:nvPr/>
        </p:nvSpPr>
        <p:spPr>
          <a:xfrm>
            <a:off x="4211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52" name="Obdélník 51"/>
          <p:cNvSpPr/>
          <p:nvPr/>
        </p:nvSpPr>
        <p:spPr>
          <a:xfrm>
            <a:off x="4211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53" name="Obdélník 52"/>
          <p:cNvSpPr/>
          <p:nvPr/>
        </p:nvSpPr>
        <p:spPr>
          <a:xfrm>
            <a:off x="4211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54" name="Obdélník 53"/>
          <p:cNvSpPr/>
          <p:nvPr/>
        </p:nvSpPr>
        <p:spPr>
          <a:xfrm>
            <a:off x="4211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55" name="TextovéPole 54"/>
          <p:cNvSpPr txBox="1"/>
          <p:nvPr/>
        </p:nvSpPr>
        <p:spPr>
          <a:xfrm>
            <a:off x="5072066" y="6215082"/>
            <a:ext cx="3857652" cy="400110"/>
          </a:xfrm>
          <a:prstGeom prst="rect">
            <a:avLst/>
          </a:prstGeom>
          <a:noFill/>
        </p:spPr>
        <p:txBody>
          <a:bodyPr wrap="square" rtlCol="0">
            <a:spAutoFit/>
          </a:bodyPr>
          <a:lstStyle/>
          <a:p>
            <a:r>
              <a:rPr lang="cs-CZ" sz="2000" dirty="0" smtClean="0"/>
              <a:t>Šerek &amp; </a:t>
            </a:r>
            <a:r>
              <a:rPr lang="cs-CZ" sz="2000" dirty="0" err="1" smtClean="0"/>
              <a:t>Umemura</a:t>
            </a:r>
            <a:r>
              <a:rPr lang="cs-CZ" sz="2000" dirty="0" smtClean="0"/>
              <a:t> (2015)</a:t>
            </a:r>
            <a:endParaRPr lang="cs-CZ" sz="20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cxnSp>
        <p:nvCxnSpPr>
          <p:cNvPr id="41" name="Přímá spojovací šipka 40"/>
          <p:cNvCxnSpPr>
            <a:stCxn id="48" idx="3"/>
            <a:endCxn id="51" idx="1"/>
          </p:cNvCxnSpPr>
          <p:nvPr/>
        </p:nvCxnSpPr>
        <p:spPr>
          <a:xfrm flipV="1">
            <a:off x="2987824" y="2558919"/>
            <a:ext cx="1224136" cy="1728192"/>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Přímá spojovací šipka 41"/>
          <p:cNvCxnSpPr>
            <a:stCxn id="47" idx="3"/>
            <a:endCxn id="51" idx="1"/>
          </p:cNvCxnSpPr>
          <p:nvPr/>
        </p:nvCxnSpPr>
        <p:spPr>
          <a:xfrm flipV="1">
            <a:off x="2987824" y="2558919"/>
            <a:ext cx="1224136" cy="864096"/>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7524328" y="1556792"/>
            <a:ext cx="1080120" cy="400110"/>
          </a:xfrm>
          <a:prstGeom prst="rect">
            <a:avLst/>
          </a:prstGeom>
          <a:noFill/>
        </p:spPr>
        <p:txBody>
          <a:bodyPr wrap="square" rtlCol="0">
            <a:spAutoFit/>
          </a:bodyPr>
          <a:lstStyle/>
          <a:p>
            <a:r>
              <a:rPr lang="cs-CZ" sz="2000" b="1" dirty="0" smtClean="0">
                <a:solidFill>
                  <a:srgbClr val="C00000"/>
                </a:solidFill>
              </a:rPr>
              <a:t>June</a:t>
            </a:r>
            <a:endParaRPr lang="cs-CZ" sz="2000" b="1" dirty="0">
              <a:solidFill>
                <a:srgbClr val="C00000"/>
              </a:solidFill>
            </a:endParaRPr>
          </a:p>
        </p:txBody>
      </p:sp>
      <p:sp>
        <p:nvSpPr>
          <p:cNvPr id="44" name="Obdélník 43"/>
          <p:cNvSpPr/>
          <p:nvPr/>
        </p:nvSpPr>
        <p:spPr>
          <a:xfrm>
            <a:off x="7452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endParaRPr lang="cs-CZ" sz="2000" dirty="0"/>
          </a:p>
        </p:txBody>
      </p:sp>
      <p:sp>
        <p:nvSpPr>
          <p:cNvPr id="45" name="TextovéPole 44"/>
          <p:cNvSpPr txBox="1"/>
          <p:nvPr/>
        </p:nvSpPr>
        <p:spPr>
          <a:xfrm>
            <a:off x="4932040" y="1556792"/>
            <a:ext cx="1080120" cy="400110"/>
          </a:xfrm>
          <a:prstGeom prst="rect">
            <a:avLst/>
          </a:prstGeom>
          <a:noFill/>
        </p:spPr>
        <p:txBody>
          <a:bodyPr wrap="square" rtlCol="0">
            <a:spAutoFit/>
          </a:bodyPr>
          <a:lstStyle/>
          <a:p>
            <a:r>
              <a:rPr lang="cs-CZ" sz="2000" b="1" dirty="0" smtClean="0">
                <a:solidFill>
                  <a:srgbClr val="C00000"/>
                </a:solidFill>
              </a:rPr>
              <a:t>May</a:t>
            </a:r>
            <a:endParaRPr lang="cs-CZ" sz="2000" b="1" dirty="0">
              <a:solidFill>
                <a:srgbClr val="C00000"/>
              </a:solidFill>
            </a:endParaRPr>
          </a:p>
        </p:txBody>
      </p:sp>
      <p:sp>
        <p:nvSpPr>
          <p:cNvPr id="46" name="Obdélník 45"/>
          <p:cNvSpPr/>
          <p:nvPr/>
        </p:nvSpPr>
        <p:spPr>
          <a:xfrm>
            <a:off x="683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47" name="Obdélník 46"/>
          <p:cNvSpPr/>
          <p:nvPr/>
        </p:nvSpPr>
        <p:spPr>
          <a:xfrm>
            <a:off x="683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48" name="Obdélník 47"/>
          <p:cNvSpPr/>
          <p:nvPr/>
        </p:nvSpPr>
        <p:spPr>
          <a:xfrm>
            <a:off x="683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49" name="Obdélník 48"/>
          <p:cNvSpPr/>
          <p:nvPr/>
        </p:nvSpPr>
        <p:spPr>
          <a:xfrm>
            <a:off x="683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50" name="TextovéPole 49"/>
          <p:cNvSpPr txBox="1"/>
          <p:nvPr/>
        </p:nvSpPr>
        <p:spPr>
          <a:xfrm>
            <a:off x="1115616" y="1556792"/>
            <a:ext cx="1296144" cy="400110"/>
          </a:xfrm>
          <a:prstGeom prst="rect">
            <a:avLst/>
          </a:prstGeom>
          <a:noFill/>
        </p:spPr>
        <p:txBody>
          <a:bodyPr wrap="square" rtlCol="0">
            <a:spAutoFit/>
          </a:bodyPr>
          <a:lstStyle/>
          <a:p>
            <a:r>
              <a:rPr lang="cs-CZ" sz="2000" b="1" dirty="0" err="1" smtClean="0">
                <a:solidFill>
                  <a:srgbClr val="C00000"/>
                </a:solidFill>
              </a:rPr>
              <a:t>February</a:t>
            </a:r>
            <a:endParaRPr lang="cs-CZ" sz="2000" b="1" dirty="0">
              <a:solidFill>
                <a:srgbClr val="C00000"/>
              </a:solidFill>
            </a:endParaRPr>
          </a:p>
        </p:txBody>
      </p:sp>
      <p:sp>
        <p:nvSpPr>
          <p:cNvPr id="51" name="Obdélník 50"/>
          <p:cNvSpPr/>
          <p:nvPr/>
        </p:nvSpPr>
        <p:spPr>
          <a:xfrm>
            <a:off x="4211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52" name="Obdélník 51"/>
          <p:cNvSpPr/>
          <p:nvPr/>
        </p:nvSpPr>
        <p:spPr>
          <a:xfrm>
            <a:off x="4211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53" name="Obdélník 52"/>
          <p:cNvSpPr/>
          <p:nvPr/>
        </p:nvSpPr>
        <p:spPr>
          <a:xfrm>
            <a:off x="4211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54" name="Obdélník 53"/>
          <p:cNvSpPr/>
          <p:nvPr/>
        </p:nvSpPr>
        <p:spPr>
          <a:xfrm>
            <a:off x="4211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55" name="TextovéPole 54"/>
          <p:cNvSpPr txBox="1"/>
          <p:nvPr/>
        </p:nvSpPr>
        <p:spPr>
          <a:xfrm>
            <a:off x="5072066" y="6215082"/>
            <a:ext cx="3857652" cy="400110"/>
          </a:xfrm>
          <a:prstGeom prst="rect">
            <a:avLst/>
          </a:prstGeom>
          <a:noFill/>
        </p:spPr>
        <p:txBody>
          <a:bodyPr wrap="square" rtlCol="0">
            <a:spAutoFit/>
          </a:bodyPr>
          <a:lstStyle/>
          <a:p>
            <a:r>
              <a:rPr lang="cs-CZ" sz="2000" dirty="0" smtClean="0"/>
              <a:t>Šerek &amp; </a:t>
            </a:r>
            <a:r>
              <a:rPr lang="cs-CZ" sz="2000" dirty="0" err="1" smtClean="0"/>
              <a:t>Umemura</a:t>
            </a:r>
            <a:r>
              <a:rPr lang="cs-CZ" sz="2000" dirty="0" smtClean="0"/>
              <a:t> (2015)</a:t>
            </a:r>
            <a:endParaRPr lang="cs-CZ" sz="20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cxnSp>
        <p:nvCxnSpPr>
          <p:cNvPr id="41" name="Přímá spojovací šipka 40"/>
          <p:cNvCxnSpPr>
            <a:stCxn id="48" idx="3"/>
            <a:endCxn id="51" idx="1"/>
          </p:cNvCxnSpPr>
          <p:nvPr/>
        </p:nvCxnSpPr>
        <p:spPr>
          <a:xfrm flipV="1">
            <a:off x="2987824" y="2558919"/>
            <a:ext cx="1224136" cy="1728192"/>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Přímá spojovací šipka 41"/>
          <p:cNvCxnSpPr>
            <a:stCxn id="47" idx="3"/>
            <a:endCxn id="51" idx="1"/>
          </p:cNvCxnSpPr>
          <p:nvPr/>
        </p:nvCxnSpPr>
        <p:spPr>
          <a:xfrm flipV="1">
            <a:off x="2987824" y="2558919"/>
            <a:ext cx="1224136" cy="864096"/>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7524328" y="1556792"/>
            <a:ext cx="1080120" cy="400110"/>
          </a:xfrm>
          <a:prstGeom prst="rect">
            <a:avLst/>
          </a:prstGeom>
          <a:noFill/>
        </p:spPr>
        <p:txBody>
          <a:bodyPr wrap="square" rtlCol="0">
            <a:spAutoFit/>
          </a:bodyPr>
          <a:lstStyle/>
          <a:p>
            <a:r>
              <a:rPr lang="cs-CZ" sz="2000" b="1" dirty="0" smtClean="0">
                <a:solidFill>
                  <a:srgbClr val="C00000"/>
                </a:solidFill>
              </a:rPr>
              <a:t>June</a:t>
            </a:r>
            <a:endParaRPr lang="cs-CZ" sz="2000" b="1" dirty="0">
              <a:solidFill>
                <a:srgbClr val="C00000"/>
              </a:solidFill>
            </a:endParaRPr>
          </a:p>
        </p:txBody>
      </p:sp>
      <p:sp>
        <p:nvSpPr>
          <p:cNvPr id="44" name="Obdélník 43"/>
          <p:cNvSpPr/>
          <p:nvPr/>
        </p:nvSpPr>
        <p:spPr>
          <a:xfrm>
            <a:off x="7452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endParaRPr lang="cs-CZ" sz="2000" dirty="0"/>
          </a:p>
        </p:txBody>
      </p:sp>
      <p:sp>
        <p:nvSpPr>
          <p:cNvPr id="45" name="TextovéPole 44"/>
          <p:cNvSpPr txBox="1"/>
          <p:nvPr/>
        </p:nvSpPr>
        <p:spPr>
          <a:xfrm>
            <a:off x="4932040" y="1556792"/>
            <a:ext cx="1080120" cy="400110"/>
          </a:xfrm>
          <a:prstGeom prst="rect">
            <a:avLst/>
          </a:prstGeom>
          <a:noFill/>
        </p:spPr>
        <p:txBody>
          <a:bodyPr wrap="square" rtlCol="0">
            <a:spAutoFit/>
          </a:bodyPr>
          <a:lstStyle/>
          <a:p>
            <a:r>
              <a:rPr lang="cs-CZ" sz="2000" b="1" dirty="0" smtClean="0">
                <a:solidFill>
                  <a:srgbClr val="C00000"/>
                </a:solidFill>
              </a:rPr>
              <a:t>May</a:t>
            </a:r>
            <a:endParaRPr lang="cs-CZ" sz="2000" b="1" dirty="0">
              <a:solidFill>
                <a:srgbClr val="C00000"/>
              </a:solidFill>
            </a:endParaRPr>
          </a:p>
        </p:txBody>
      </p:sp>
      <p:sp>
        <p:nvSpPr>
          <p:cNvPr id="46" name="Obdélník 45"/>
          <p:cNvSpPr/>
          <p:nvPr/>
        </p:nvSpPr>
        <p:spPr>
          <a:xfrm>
            <a:off x="683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47" name="Obdélník 46"/>
          <p:cNvSpPr/>
          <p:nvPr/>
        </p:nvSpPr>
        <p:spPr>
          <a:xfrm>
            <a:off x="683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48" name="Obdélník 47"/>
          <p:cNvSpPr/>
          <p:nvPr/>
        </p:nvSpPr>
        <p:spPr>
          <a:xfrm>
            <a:off x="683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49" name="Obdélník 48"/>
          <p:cNvSpPr/>
          <p:nvPr/>
        </p:nvSpPr>
        <p:spPr>
          <a:xfrm>
            <a:off x="683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50" name="TextovéPole 49"/>
          <p:cNvSpPr txBox="1"/>
          <p:nvPr/>
        </p:nvSpPr>
        <p:spPr>
          <a:xfrm>
            <a:off x="1115616" y="1556792"/>
            <a:ext cx="1296144" cy="400110"/>
          </a:xfrm>
          <a:prstGeom prst="rect">
            <a:avLst/>
          </a:prstGeom>
          <a:noFill/>
        </p:spPr>
        <p:txBody>
          <a:bodyPr wrap="square" rtlCol="0">
            <a:spAutoFit/>
          </a:bodyPr>
          <a:lstStyle/>
          <a:p>
            <a:r>
              <a:rPr lang="cs-CZ" sz="2000" b="1" dirty="0" err="1" smtClean="0">
                <a:solidFill>
                  <a:srgbClr val="C00000"/>
                </a:solidFill>
              </a:rPr>
              <a:t>February</a:t>
            </a:r>
            <a:endParaRPr lang="cs-CZ" sz="2000" b="1" dirty="0">
              <a:solidFill>
                <a:srgbClr val="C00000"/>
              </a:solidFill>
            </a:endParaRPr>
          </a:p>
        </p:txBody>
      </p:sp>
      <p:sp>
        <p:nvSpPr>
          <p:cNvPr id="51" name="Obdélník 50"/>
          <p:cNvSpPr/>
          <p:nvPr/>
        </p:nvSpPr>
        <p:spPr>
          <a:xfrm>
            <a:off x="4211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52" name="Obdélník 51"/>
          <p:cNvSpPr/>
          <p:nvPr/>
        </p:nvSpPr>
        <p:spPr>
          <a:xfrm>
            <a:off x="4211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53" name="Obdélník 52"/>
          <p:cNvSpPr/>
          <p:nvPr/>
        </p:nvSpPr>
        <p:spPr>
          <a:xfrm>
            <a:off x="4211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54" name="Obdélník 53"/>
          <p:cNvSpPr/>
          <p:nvPr/>
        </p:nvSpPr>
        <p:spPr>
          <a:xfrm>
            <a:off x="4211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55" name="TextovéPole 54"/>
          <p:cNvSpPr txBox="1"/>
          <p:nvPr/>
        </p:nvSpPr>
        <p:spPr>
          <a:xfrm>
            <a:off x="5072066" y="6215082"/>
            <a:ext cx="3857652" cy="400110"/>
          </a:xfrm>
          <a:prstGeom prst="rect">
            <a:avLst/>
          </a:prstGeom>
          <a:noFill/>
        </p:spPr>
        <p:txBody>
          <a:bodyPr wrap="square" rtlCol="0">
            <a:spAutoFit/>
          </a:bodyPr>
          <a:lstStyle/>
          <a:p>
            <a:r>
              <a:rPr lang="cs-CZ" sz="2000" dirty="0" smtClean="0"/>
              <a:t>Šerek &amp; </a:t>
            </a:r>
            <a:r>
              <a:rPr lang="cs-CZ" sz="2000" dirty="0" err="1" smtClean="0"/>
              <a:t>Umemura</a:t>
            </a:r>
            <a:r>
              <a:rPr lang="cs-CZ" sz="2000" dirty="0" smtClean="0"/>
              <a:t> (2015)</a:t>
            </a:r>
            <a:endParaRPr lang="cs-CZ" sz="2000" dirty="0"/>
          </a:p>
        </p:txBody>
      </p:sp>
      <p:cxnSp>
        <p:nvCxnSpPr>
          <p:cNvPr id="40" name="Přímá spojovací šipka 39"/>
          <p:cNvCxnSpPr>
            <a:stCxn id="49" idx="3"/>
            <a:endCxn id="51" idx="1"/>
          </p:cNvCxnSpPr>
          <p:nvPr/>
        </p:nvCxnSpPr>
        <p:spPr>
          <a:xfrm flipV="1">
            <a:off x="2987824" y="2558919"/>
            <a:ext cx="1224136" cy="2604258"/>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40" name="TextovéPole 39"/>
          <p:cNvSpPr txBox="1"/>
          <p:nvPr/>
        </p:nvSpPr>
        <p:spPr>
          <a:xfrm>
            <a:off x="7524328" y="1556792"/>
            <a:ext cx="1080120" cy="400110"/>
          </a:xfrm>
          <a:prstGeom prst="rect">
            <a:avLst/>
          </a:prstGeom>
          <a:noFill/>
        </p:spPr>
        <p:txBody>
          <a:bodyPr wrap="square" rtlCol="0">
            <a:spAutoFit/>
          </a:bodyPr>
          <a:lstStyle/>
          <a:p>
            <a:r>
              <a:rPr lang="cs-CZ" sz="2000" b="1" dirty="0" smtClean="0">
                <a:solidFill>
                  <a:srgbClr val="C00000"/>
                </a:solidFill>
              </a:rPr>
              <a:t>June</a:t>
            </a:r>
            <a:endParaRPr lang="cs-CZ" sz="2000" b="1" dirty="0">
              <a:solidFill>
                <a:srgbClr val="C00000"/>
              </a:solidFill>
            </a:endParaRPr>
          </a:p>
        </p:txBody>
      </p:sp>
      <p:sp>
        <p:nvSpPr>
          <p:cNvPr id="41" name="Obdélník 40"/>
          <p:cNvSpPr/>
          <p:nvPr/>
        </p:nvSpPr>
        <p:spPr>
          <a:xfrm>
            <a:off x="7452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endParaRPr lang="cs-CZ" sz="2000" dirty="0"/>
          </a:p>
        </p:txBody>
      </p:sp>
      <p:sp>
        <p:nvSpPr>
          <p:cNvPr id="42" name="TextovéPole 41"/>
          <p:cNvSpPr txBox="1"/>
          <p:nvPr/>
        </p:nvSpPr>
        <p:spPr>
          <a:xfrm>
            <a:off x="4932040" y="1556792"/>
            <a:ext cx="1080120" cy="400110"/>
          </a:xfrm>
          <a:prstGeom prst="rect">
            <a:avLst/>
          </a:prstGeom>
          <a:noFill/>
        </p:spPr>
        <p:txBody>
          <a:bodyPr wrap="square" rtlCol="0">
            <a:spAutoFit/>
          </a:bodyPr>
          <a:lstStyle/>
          <a:p>
            <a:r>
              <a:rPr lang="cs-CZ" sz="2000" b="1" dirty="0" smtClean="0">
                <a:solidFill>
                  <a:srgbClr val="C00000"/>
                </a:solidFill>
              </a:rPr>
              <a:t>May</a:t>
            </a:r>
            <a:endParaRPr lang="cs-CZ" sz="2000" b="1" dirty="0">
              <a:solidFill>
                <a:srgbClr val="C00000"/>
              </a:solidFill>
            </a:endParaRPr>
          </a:p>
        </p:txBody>
      </p:sp>
      <p:sp>
        <p:nvSpPr>
          <p:cNvPr id="43" name="Obdélník 42"/>
          <p:cNvSpPr/>
          <p:nvPr/>
        </p:nvSpPr>
        <p:spPr>
          <a:xfrm>
            <a:off x="683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44" name="Obdélník 43"/>
          <p:cNvSpPr/>
          <p:nvPr/>
        </p:nvSpPr>
        <p:spPr>
          <a:xfrm>
            <a:off x="683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45" name="Obdélník 44"/>
          <p:cNvSpPr/>
          <p:nvPr/>
        </p:nvSpPr>
        <p:spPr>
          <a:xfrm>
            <a:off x="683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46" name="Obdélník 45"/>
          <p:cNvSpPr/>
          <p:nvPr/>
        </p:nvSpPr>
        <p:spPr>
          <a:xfrm>
            <a:off x="683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47" name="TextovéPole 46"/>
          <p:cNvSpPr txBox="1"/>
          <p:nvPr/>
        </p:nvSpPr>
        <p:spPr>
          <a:xfrm>
            <a:off x="1115616" y="1556792"/>
            <a:ext cx="1296144" cy="400110"/>
          </a:xfrm>
          <a:prstGeom prst="rect">
            <a:avLst/>
          </a:prstGeom>
          <a:noFill/>
        </p:spPr>
        <p:txBody>
          <a:bodyPr wrap="square" rtlCol="0">
            <a:spAutoFit/>
          </a:bodyPr>
          <a:lstStyle/>
          <a:p>
            <a:r>
              <a:rPr lang="cs-CZ" sz="2000" b="1" dirty="0" err="1" smtClean="0">
                <a:solidFill>
                  <a:srgbClr val="C00000"/>
                </a:solidFill>
              </a:rPr>
              <a:t>February</a:t>
            </a:r>
            <a:endParaRPr lang="cs-CZ" sz="2000" b="1" dirty="0">
              <a:solidFill>
                <a:srgbClr val="C00000"/>
              </a:solidFill>
            </a:endParaRPr>
          </a:p>
        </p:txBody>
      </p:sp>
      <p:sp>
        <p:nvSpPr>
          <p:cNvPr id="48" name="Obdélník 47"/>
          <p:cNvSpPr/>
          <p:nvPr/>
        </p:nvSpPr>
        <p:spPr>
          <a:xfrm>
            <a:off x="4211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49" name="Obdélník 48"/>
          <p:cNvSpPr/>
          <p:nvPr/>
        </p:nvSpPr>
        <p:spPr>
          <a:xfrm>
            <a:off x="4211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50" name="Obdélník 49"/>
          <p:cNvSpPr/>
          <p:nvPr/>
        </p:nvSpPr>
        <p:spPr>
          <a:xfrm>
            <a:off x="4211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51" name="Obdélník 50"/>
          <p:cNvSpPr/>
          <p:nvPr/>
        </p:nvSpPr>
        <p:spPr>
          <a:xfrm>
            <a:off x="4211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52" name="TextovéPole 51"/>
          <p:cNvSpPr txBox="1"/>
          <p:nvPr/>
        </p:nvSpPr>
        <p:spPr>
          <a:xfrm>
            <a:off x="5072066" y="6215082"/>
            <a:ext cx="3857652" cy="400110"/>
          </a:xfrm>
          <a:prstGeom prst="rect">
            <a:avLst/>
          </a:prstGeom>
          <a:noFill/>
        </p:spPr>
        <p:txBody>
          <a:bodyPr wrap="square" rtlCol="0">
            <a:spAutoFit/>
          </a:bodyPr>
          <a:lstStyle/>
          <a:p>
            <a:r>
              <a:rPr lang="cs-CZ" sz="2000" dirty="0" smtClean="0"/>
              <a:t>Šerek &amp; </a:t>
            </a:r>
            <a:r>
              <a:rPr lang="cs-CZ" sz="2000" dirty="0" err="1" smtClean="0"/>
              <a:t>Umemura</a:t>
            </a:r>
            <a:r>
              <a:rPr lang="cs-CZ" sz="2000" dirty="0" smtClean="0"/>
              <a:t> (2015)</a:t>
            </a:r>
            <a:endParaRPr lang="cs-CZ" sz="2000" dirty="0"/>
          </a:p>
        </p:txBody>
      </p:sp>
      <p:cxnSp>
        <p:nvCxnSpPr>
          <p:cNvPr id="54" name="Přímá spojovací šipka 53"/>
          <p:cNvCxnSpPr>
            <a:stCxn id="45" idx="3"/>
            <a:endCxn id="51" idx="1"/>
          </p:cNvCxnSpPr>
          <p:nvPr/>
        </p:nvCxnSpPr>
        <p:spPr>
          <a:xfrm>
            <a:off x="2987824" y="4287111"/>
            <a:ext cx="1224136" cy="876066"/>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p:txBody>
          <a:bodyPr>
            <a:normAutofit lnSpcReduction="10000"/>
          </a:bodyPr>
          <a:lstStyle/>
          <a:p>
            <a:pPr marL="0" indent="0">
              <a:buNone/>
            </a:pPr>
            <a:r>
              <a:rPr lang="en-US" dirty="0" smtClean="0"/>
              <a:t>adolescents who discussed politics with their peers before the election became more willing to vote</a:t>
            </a:r>
          </a:p>
          <a:p>
            <a:pPr marL="0" indent="0">
              <a:buNone/>
            </a:pPr>
            <a:endParaRPr lang="en-US" dirty="0" smtClean="0"/>
          </a:p>
          <a:p>
            <a:pPr marL="0" indent="0">
              <a:buNone/>
            </a:pPr>
            <a:r>
              <a:rPr lang="en-US" dirty="0" smtClean="0"/>
              <a:t>no such effect was found regarding discussions with parents</a:t>
            </a:r>
          </a:p>
          <a:p>
            <a:pPr marL="0" indent="0">
              <a:buNone/>
            </a:pPr>
            <a:endParaRPr lang="en-US" dirty="0" smtClean="0"/>
          </a:p>
          <a:p>
            <a:pPr marL="0" indent="0">
              <a:buNone/>
            </a:pPr>
            <a:r>
              <a:rPr lang="en-US" dirty="0" smtClean="0"/>
              <a:t>however, discussions with parents can stimulate more discussions with peers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p:txBody>
          <a:bodyPr/>
          <a:lstStyle/>
          <a:p>
            <a:pPr marL="0" indent="0">
              <a:buNone/>
            </a:pPr>
            <a:r>
              <a:rPr lang="cs-CZ" dirty="0" err="1" smtClean="0"/>
              <a:t>both</a:t>
            </a:r>
            <a:r>
              <a:rPr lang="cs-CZ" dirty="0" smtClean="0"/>
              <a:t> </a:t>
            </a:r>
            <a:r>
              <a:rPr lang="cs-CZ" dirty="0" err="1" smtClean="0"/>
              <a:t>parents</a:t>
            </a:r>
            <a:r>
              <a:rPr lang="cs-CZ" dirty="0" smtClean="0"/>
              <a:t> </a:t>
            </a:r>
            <a:r>
              <a:rPr lang="cs-CZ" dirty="0" err="1" smtClean="0"/>
              <a:t>and</a:t>
            </a:r>
            <a:r>
              <a:rPr lang="cs-CZ" dirty="0" smtClean="0"/>
              <a:t> </a:t>
            </a:r>
            <a:r>
              <a:rPr lang="cs-CZ" dirty="0" err="1" smtClean="0"/>
              <a:t>peers</a:t>
            </a:r>
            <a:r>
              <a:rPr lang="cs-CZ" dirty="0" smtClean="0"/>
              <a:t> are </a:t>
            </a:r>
            <a:r>
              <a:rPr lang="cs-CZ" dirty="0" err="1" smtClean="0"/>
              <a:t>important</a:t>
            </a:r>
            <a:r>
              <a:rPr lang="cs-CZ" dirty="0" smtClean="0"/>
              <a:t> </a:t>
            </a:r>
            <a:r>
              <a:rPr lang="cs-CZ" dirty="0" err="1" smtClean="0"/>
              <a:t>but</a:t>
            </a:r>
            <a:r>
              <a:rPr lang="cs-CZ" dirty="0" smtClean="0"/>
              <a:t> in </a:t>
            </a:r>
            <a:r>
              <a:rPr lang="cs-CZ" dirty="0" err="1" smtClean="0"/>
              <a:t>different</a:t>
            </a:r>
            <a:r>
              <a:rPr lang="cs-CZ" dirty="0" smtClean="0"/>
              <a:t> </a:t>
            </a:r>
            <a:r>
              <a:rPr lang="cs-CZ" dirty="0" err="1" smtClean="0"/>
              <a:t>ways</a:t>
            </a:r>
            <a:endParaRPr lang="cs-CZ" dirty="0" smtClean="0"/>
          </a:p>
          <a:p>
            <a:pPr marL="0" indent="0">
              <a:buNone/>
            </a:pPr>
            <a:endParaRPr lang="cs-CZ" dirty="0"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p:txBody>
          <a:bodyPr/>
          <a:lstStyle/>
          <a:p>
            <a:pPr marL="0" indent="0">
              <a:buNone/>
            </a:pPr>
            <a:r>
              <a:rPr lang="cs-CZ" dirty="0" err="1" smtClean="0"/>
              <a:t>both</a:t>
            </a:r>
            <a:r>
              <a:rPr lang="cs-CZ" dirty="0" smtClean="0"/>
              <a:t> </a:t>
            </a:r>
            <a:r>
              <a:rPr lang="cs-CZ" dirty="0" err="1" smtClean="0"/>
              <a:t>parents</a:t>
            </a:r>
            <a:r>
              <a:rPr lang="cs-CZ" dirty="0" smtClean="0"/>
              <a:t> </a:t>
            </a:r>
            <a:r>
              <a:rPr lang="cs-CZ" dirty="0" err="1" smtClean="0"/>
              <a:t>and</a:t>
            </a:r>
            <a:r>
              <a:rPr lang="cs-CZ" dirty="0" smtClean="0"/>
              <a:t> </a:t>
            </a:r>
            <a:r>
              <a:rPr lang="cs-CZ" dirty="0" err="1" smtClean="0"/>
              <a:t>peers</a:t>
            </a:r>
            <a:r>
              <a:rPr lang="cs-CZ" dirty="0" smtClean="0"/>
              <a:t> are </a:t>
            </a:r>
            <a:r>
              <a:rPr lang="cs-CZ" dirty="0" err="1" smtClean="0"/>
              <a:t>important</a:t>
            </a:r>
            <a:r>
              <a:rPr lang="cs-CZ" dirty="0" smtClean="0"/>
              <a:t> </a:t>
            </a:r>
            <a:r>
              <a:rPr lang="cs-CZ" dirty="0" err="1" smtClean="0"/>
              <a:t>but</a:t>
            </a:r>
            <a:r>
              <a:rPr lang="cs-CZ" dirty="0" smtClean="0"/>
              <a:t> in </a:t>
            </a:r>
            <a:r>
              <a:rPr lang="cs-CZ" dirty="0" err="1" smtClean="0"/>
              <a:t>different</a:t>
            </a:r>
            <a:r>
              <a:rPr lang="cs-CZ" dirty="0" smtClean="0"/>
              <a:t> </a:t>
            </a:r>
            <a:r>
              <a:rPr lang="cs-CZ" dirty="0" err="1" smtClean="0"/>
              <a:t>ways</a:t>
            </a:r>
            <a:endParaRPr lang="cs-CZ" dirty="0" smtClean="0"/>
          </a:p>
          <a:p>
            <a:pPr marL="0" indent="0">
              <a:buNone/>
            </a:pPr>
            <a:endParaRPr lang="cs-CZ" dirty="0" smtClean="0"/>
          </a:p>
          <a:p>
            <a:pPr marL="0" indent="0">
              <a:buNone/>
            </a:pPr>
            <a:r>
              <a:rPr lang="cs-CZ" dirty="0" err="1" smtClean="0"/>
              <a:t>why</a:t>
            </a:r>
            <a:r>
              <a:rPr lang="cs-CZ" dirty="0" smtClean="0"/>
              <a:t> </a:t>
            </a:r>
            <a:r>
              <a:rPr lang="cs-CZ" dirty="0" err="1" smtClean="0"/>
              <a:t>peers</a:t>
            </a:r>
            <a:r>
              <a:rPr lang="cs-CZ" dirty="0" smtClean="0"/>
              <a:t>?</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a:xfrm>
            <a:off x="457200" y="1600200"/>
            <a:ext cx="8229600" cy="4853136"/>
          </a:xfrm>
        </p:spPr>
        <p:txBody>
          <a:bodyPr/>
          <a:lstStyle/>
          <a:p>
            <a:pPr marL="0" indent="0">
              <a:buNone/>
            </a:pPr>
            <a:r>
              <a:rPr lang="cs-CZ" dirty="0" err="1" smtClean="0"/>
              <a:t>both</a:t>
            </a:r>
            <a:r>
              <a:rPr lang="cs-CZ" dirty="0" smtClean="0"/>
              <a:t> </a:t>
            </a:r>
            <a:r>
              <a:rPr lang="cs-CZ" dirty="0" err="1" smtClean="0"/>
              <a:t>parents</a:t>
            </a:r>
            <a:r>
              <a:rPr lang="cs-CZ" dirty="0" smtClean="0"/>
              <a:t> </a:t>
            </a:r>
            <a:r>
              <a:rPr lang="cs-CZ" dirty="0" err="1" smtClean="0"/>
              <a:t>and</a:t>
            </a:r>
            <a:r>
              <a:rPr lang="cs-CZ" dirty="0" smtClean="0"/>
              <a:t> </a:t>
            </a:r>
            <a:r>
              <a:rPr lang="cs-CZ" dirty="0" err="1" smtClean="0"/>
              <a:t>peers</a:t>
            </a:r>
            <a:r>
              <a:rPr lang="cs-CZ" dirty="0" smtClean="0"/>
              <a:t> are </a:t>
            </a:r>
            <a:r>
              <a:rPr lang="cs-CZ" dirty="0" err="1" smtClean="0"/>
              <a:t>important</a:t>
            </a:r>
            <a:r>
              <a:rPr lang="cs-CZ" dirty="0" smtClean="0"/>
              <a:t> </a:t>
            </a:r>
            <a:r>
              <a:rPr lang="cs-CZ" dirty="0" err="1" smtClean="0"/>
              <a:t>but</a:t>
            </a:r>
            <a:r>
              <a:rPr lang="cs-CZ" dirty="0" smtClean="0"/>
              <a:t> in </a:t>
            </a:r>
            <a:r>
              <a:rPr lang="cs-CZ" dirty="0" err="1" smtClean="0"/>
              <a:t>different</a:t>
            </a:r>
            <a:r>
              <a:rPr lang="cs-CZ" dirty="0" smtClean="0"/>
              <a:t> </a:t>
            </a:r>
            <a:r>
              <a:rPr lang="cs-CZ" dirty="0" err="1" smtClean="0"/>
              <a:t>ways</a:t>
            </a:r>
            <a:endParaRPr lang="cs-CZ" dirty="0" smtClean="0"/>
          </a:p>
          <a:p>
            <a:pPr marL="0" indent="0">
              <a:buNone/>
            </a:pPr>
            <a:endParaRPr lang="cs-CZ" dirty="0" smtClean="0"/>
          </a:p>
          <a:p>
            <a:pPr marL="0" indent="0">
              <a:buNone/>
            </a:pPr>
            <a:r>
              <a:rPr lang="cs-CZ" dirty="0" err="1" smtClean="0"/>
              <a:t>why</a:t>
            </a:r>
            <a:r>
              <a:rPr lang="cs-CZ" dirty="0" smtClean="0"/>
              <a:t> </a:t>
            </a:r>
            <a:r>
              <a:rPr lang="cs-CZ" dirty="0" err="1" smtClean="0"/>
              <a:t>peers</a:t>
            </a:r>
            <a:r>
              <a:rPr lang="cs-CZ" dirty="0" smtClean="0"/>
              <a:t>?</a:t>
            </a:r>
          </a:p>
          <a:p>
            <a:pPr marL="0" indent="0">
              <a:buNone/>
            </a:pPr>
            <a:r>
              <a:rPr lang="cs-CZ" dirty="0" smtClean="0"/>
              <a:t>	</a:t>
            </a:r>
            <a:r>
              <a:rPr lang="cs-CZ" dirty="0" err="1" smtClean="0"/>
              <a:t>stronger</a:t>
            </a:r>
            <a:r>
              <a:rPr lang="cs-CZ" dirty="0" smtClean="0"/>
              <a:t> </a:t>
            </a:r>
            <a:r>
              <a:rPr lang="cs-CZ" dirty="0" err="1" smtClean="0"/>
              <a:t>social</a:t>
            </a:r>
            <a:r>
              <a:rPr lang="cs-CZ" dirty="0" smtClean="0"/>
              <a:t> influence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a:xfrm>
            <a:off x="457200" y="1600200"/>
            <a:ext cx="8229600" cy="4853136"/>
          </a:xfrm>
        </p:spPr>
        <p:txBody>
          <a:bodyPr/>
          <a:lstStyle/>
          <a:p>
            <a:pPr marL="0" indent="0">
              <a:buNone/>
            </a:pPr>
            <a:r>
              <a:rPr lang="cs-CZ" dirty="0" err="1" smtClean="0"/>
              <a:t>both</a:t>
            </a:r>
            <a:r>
              <a:rPr lang="cs-CZ" dirty="0" smtClean="0"/>
              <a:t> </a:t>
            </a:r>
            <a:r>
              <a:rPr lang="cs-CZ" dirty="0" err="1" smtClean="0"/>
              <a:t>parents</a:t>
            </a:r>
            <a:r>
              <a:rPr lang="cs-CZ" dirty="0" smtClean="0"/>
              <a:t> </a:t>
            </a:r>
            <a:r>
              <a:rPr lang="cs-CZ" dirty="0" err="1" smtClean="0"/>
              <a:t>and</a:t>
            </a:r>
            <a:r>
              <a:rPr lang="cs-CZ" dirty="0" smtClean="0"/>
              <a:t> </a:t>
            </a:r>
            <a:r>
              <a:rPr lang="cs-CZ" dirty="0" err="1" smtClean="0"/>
              <a:t>peers</a:t>
            </a:r>
            <a:r>
              <a:rPr lang="cs-CZ" dirty="0" smtClean="0"/>
              <a:t> are </a:t>
            </a:r>
            <a:r>
              <a:rPr lang="cs-CZ" dirty="0" err="1" smtClean="0"/>
              <a:t>important</a:t>
            </a:r>
            <a:r>
              <a:rPr lang="cs-CZ" dirty="0" smtClean="0"/>
              <a:t> </a:t>
            </a:r>
            <a:r>
              <a:rPr lang="cs-CZ" dirty="0" err="1" smtClean="0"/>
              <a:t>but</a:t>
            </a:r>
            <a:r>
              <a:rPr lang="cs-CZ" dirty="0" smtClean="0"/>
              <a:t> in </a:t>
            </a:r>
            <a:r>
              <a:rPr lang="cs-CZ" dirty="0" err="1" smtClean="0"/>
              <a:t>different</a:t>
            </a:r>
            <a:r>
              <a:rPr lang="cs-CZ" dirty="0" smtClean="0"/>
              <a:t> </a:t>
            </a:r>
            <a:r>
              <a:rPr lang="cs-CZ" dirty="0" err="1" smtClean="0"/>
              <a:t>ways</a:t>
            </a:r>
            <a:endParaRPr lang="cs-CZ" dirty="0" smtClean="0"/>
          </a:p>
          <a:p>
            <a:pPr marL="0" indent="0">
              <a:buNone/>
            </a:pPr>
            <a:endParaRPr lang="cs-CZ" dirty="0" smtClean="0"/>
          </a:p>
          <a:p>
            <a:pPr marL="0" indent="0">
              <a:buNone/>
            </a:pPr>
            <a:r>
              <a:rPr lang="cs-CZ" dirty="0" err="1" smtClean="0"/>
              <a:t>why</a:t>
            </a:r>
            <a:r>
              <a:rPr lang="cs-CZ" dirty="0" smtClean="0"/>
              <a:t> </a:t>
            </a:r>
            <a:r>
              <a:rPr lang="cs-CZ" dirty="0" err="1" smtClean="0"/>
              <a:t>peers</a:t>
            </a:r>
            <a:r>
              <a:rPr lang="cs-CZ" dirty="0" smtClean="0"/>
              <a:t>?</a:t>
            </a:r>
          </a:p>
          <a:p>
            <a:pPr marL="0" indent="0">
              <a:buNone/>
            </a:pPr>
            <a:r>
              <a:rPr lang="cs-CZ" dirty="0" smtClean="0"/>
              <a:t>	</a:t>
            </a:r>
            <a:r>
              <a:rPr lang="cs-CZ" dirty="0" err="1" smtClean="0"/>
              <a:t>stronger</a:t>
            </a:r>
            <a:r>
              <a:rPr lang="cs-CZ" dirty="0" smtClean="0"/>
              <a:t> </a:t>
            </a:r>
            <a:r>
              <a:rPr lang="cs-CZ" dirty="0" err="1" smtClean="0"/>
              <a:t>social</a:t>
            </a:r>
            <a:r>
              <a:rPr lang="cs-CZ" dirty="0" smtClean="0"/>
              <a:t> influence</a:t>
            </a:r>
          </a:p>
          <a:p>
            <a:pPr marL="0" indent="0">
              <a:buNone/>
            </a:pPr>
            <a:r>
              <a:rPr lang="cs-CZ" dirty="0" smtClean="0"/>
              <a:t>	</a:t>
            </a:r>
            <a:r>
              <a:rPr lang="cs-CZ" dirty="0" err="1" smtClean="0"/>
              <a:t>peers</a:t>
            </a:r>
            <a:r>
              <a:rPr lang="cs-CZ" dirty="0" smtClean="0"/>
              <a:t> </a:t>
            </a:r>
            <a:r>
              <a:rPr lang="cs-CZ" dirty="0" err="1" smtClean="0"/>
              <a:t>can</a:t>
            </a:r>
            <a:r>
              <a:rPr lang="cs-CZ" dirty="0" smtClean="0"/>
              <a:t> </a:t>
            </a:r>
            <a:r>
              <a:rPr lang="cs-CZ" dirty="0" err="1" smtClean="0"/>
              <a:t>be</a:t>
            </a:r>
            <a:r>
              <a:rPr lang="cs-CZ" dirty="0" smtClean="0"/>
              <a:t> </a:t>
            </a:r>
            <a:r>
              <a:rPr lang="cs-CZ" dirty="0" err="1" smtClean="0"/>
              <a:t>selected</a:t>
            </a:r>
            <a:r>
              <a:rPr lang="cs-CZ" dirty="0" smtClean="0"/>
              <a:t> by a person</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a:xfrm>
            <a:off x="457200" y="1600200"/>
            <a:ext cx="8229600" cy="4853136"/>
          </a:xfrm>
        </p:spPr>
        <p:txBody>
          <a:bodyPr/>
          <a:lstStyle/>
          <a:p>
            <a:pPr marL="0" indent="0">
              <a:buNone/>
            </a:pPr>
            <a:r>
              <a:rPr lang="cs-CZ" dirty="0" err="1" smtClean="0"/>
              <a:t>both</a:t>
            </a:r>
            <a:r>
              <a:rPr lang="cs-CZ" dirty="0" smtClean="0"/>
              <a:t> </a:t>
            </a:r>
            <a:r>
              <a:rPr lang="cs-CZ" dirty="0" err="1" smtClean="0"/>
              <a:t>parents</a:t>
            </a:r>
            <a:r>
              <a:rPr lang="cs-CZ" dirty="0" smtClean="0"/>
              <a:t> </a:t>
            </a:r>
            <a:r>
              <a:rPr lang="cs-CZ" dirty="0" err="1" smtClean="0"/>
              <a:t>and</a:t>
            </a:r>
            <a:r>
              <a:rPr lang="cs-CZ" dirty="0" smtClean="0"/>
              <a:t> </a:t>
            </a:r>
            <a:r>
              <a:rPr lang="cs-CZ" dirty="0" err="1" smtClean="0"/>
              <a:t>peers</a:t>
            </a:r>
            <a:r>
              <a:rPr lang="cs-CZ" dirty="0" smtClean="0"/>
              <a:t> are </a:t>
            </a:r>
            <a:r>
              <a:rPr lang="cs-CZ" dirty="0" err="1" smtClean="0"/>
              <a:t>important</a:t>
            </a:r>
            <a:r>
              <a:rPr lang="cs-CZ" dirty="0" smtClean="0"/>
              <a:t> </a:t>
            </a:r>
            <a:r>
              <a:rPr lang="cs-CZ" dirty="0" err="1" smtClean="0"/>
              <a:t>but</a:t>
            </a:r>
            <a:r>
              <a:rPr lang="cs-CZ" dirty="0" smtClean="0"/>
              <a:t> in </a:t>
            </a:r>
            <a:r>
              <a:rPr lang="cs-CZ" dirty="0" err="1" smtClean="0"/>
              <a:t>different</a:t>
            </a:r>
            <a:r>
              <a:rPr lang="cs-CZ" dirty="0" smtClean="0"/>
              <a:t> </a:t>
            </a:r>
            <a:r>
              <a:rPr lang="cs-CZ" dirty="0" err="1" smtClean="0"/>
              <a:t>ways</a:t>
            </a:r>
            <a:endParaRPr lang="cs-CZ" dirty="0" smtClean="0"/>
          </a:p>
          <a:p>
            <a:pPr marL="0" indent="0">
              <a:buNone/>
            </a:pPr>
            <a:endParaRPr lang="cs-CZ" dirty="0" smtClean="0"/>
          </a:p>
          <a:p>
            <a:pPr marL="0" indent="0">
              <a:buNone/>
            </a:pPr>
            <a:r>
              <a:rPr lang="cs-CZ" dirty="0" err="1" smtClean="0"/>
              <a:t>why</a:t>
            </a:r>
            <a:r>
              <a:rPr lang="cs-CZ" dirty="0" smtClean="0"/>
              <a:t> </a:t>
            </a:r>
            <a:r>
              <a:rPr lang="cs-CZ" dirty="0" err="1" smtClean="0"/>
              <a:t>peers</a:t>
            </a:r>
            <a:r>
              <a:rPr lang="cs-CZ" dirty="0" smtClean="0"/>
              <a:t>?</a:t>
            </a:r>
          </a:p>
          <a:p>
            <a:pPr marL="0" indent="0">
              <a:buNone/>
            </a:pPr>
            <a:r>
              <a:rPr lang="cs-CZ" dirty="0" smtClean="0"/>
              <a:t>	</a:t>
            </a:r>
            <a:r>
              <a:rPr lang="cs-CZ" dirty="0" err="1" smtClean="0"/>
              <a:t>stronger</a:t>
            </a:r>
            <a:r>
              <a:rPr lang="cs-CZ" dirty="0" smtClean="0"/>
              <a:t> </a:t>
            </a:r>
            <a:r>
              <a:rPr lang="cs-CZ" dirty="0" err="1" smtClean="0"/>
              <a:t>social</a:t>
            </a:r>
            <a:r>
              <a:rPr lang="cs-CZ" dirty="0" smtClean="0"/>
              <a:t> influence</a:t>
            </a:r>
          </a:p>
          <a:p>
            <a:pPr marL="0" indent="0">
              <a:buNone/>
            </a:pPr>
            <a:r>
              <a:rPr lang="cs-CZ" dirty="0" smtClean="0"/>
              <a:t>	</a:t>
            </a:r>
            <a:r>
              <a:rPr lang="cs-CZ" dirty="0" err="1" smtClean="0"/>
              <a:t>peers</a:t>
            </a:r>
            <a:r>
              <a:rPr lang="cs-CZ" dirty="0" smtClean="0"/>
              <a:t> </a:t>
            </a:r>
            <a:r>
              <a:rPr lang="cs-CZ" dirty="0" err="1" smtClean="0"/>
              <a:t>can</a:t>
            </a:r>
            <a:r>
              <a:rPr lang="cs-CZ" dirty="0" smtClean="0"/>
              <a:t> </a:t>
            </a:r>
            <a:r>
              <a:rPr lang="cs-CZ" dirty="0" err="1" smtClean="0"/>
              <a:t>be</a:t>
            </a:r>
            <a:r>
              <a:rPr lang="cs-CZ" dirty="0" smtClean="0"/>
              <a:t> </a:t>
            </a:r>
            <a:r>
              <a:rPr lang="cs-CZ" dirty="0" err="1" smtClean="0"/>
              <a:t>selected</a:t>
            </a:r>
            <a:r>
              <a:rPr lang="cs-CZ" dirty="0" smtClean="0"/>
              <a:t> by a person</a:t>
            </a:r>
          </a:p>
          <a:p>
            <a:pPr marL="893763" indent="0">
              <a:buNone/>
            </a:pPr>
            <a:r>
              <a:rPr lang="cs-CZ" dirty="0" smtClean="0"/>
              <a:t>	more </a:t>
            </a:r>
            <a:r>
              <a:rPr lang="cs-CZ" dirty="0" err="1" smtClean="0"/>
              <a:t>concept</a:t>
            </a:r>
            <a:r>
              <a:rPr lang="cs-CZ" dirty="0" smtClean="0"/>
              <a:t>-</a:t>
            </a:r>
            <a:r>
              <a:rPr lang="cs-CZ" dirty="0" err="1" smtClean="0"/>
              <a:t>oriented</a:t>
            </a:r>
            <a:r>
              <a:rPr lang="cs-CZ" dirty="0" smtClean="0"/>
              <a:t> </a:t>
            </a:r>
            <a:r>
              <a:rPr lang="cs-CZ" dirty="0" err="1" smtClean="0"/>
              <a:t>than</a:t>
            </a:r>
            <a:r>
              <a:rPr lang="cs-CZ" dirty="0" smtClean="0"/>
              <a:t> </a:t>
            </a:r>
            <a:r>
              <a:rPr lang="cs-CZ" dirty="0" err="1" smtClean="0"/>
              <a:t>socio</a:t>
            </a:r>
            <a:r>
              <a:rPr lang="cs-CZ" dirty="0" smtClean="0"/>
              <a:t>-</a:t>
            </a:r>
            <a:r>
              <a:rPr lang="cs-CZ" dirty="0" err="1" smtClean="0"/>
              <a:t>oriented</a:t>
            </a:r>
            <a:r>
              <a:rPr lang="cs-CZ" dirty="0" smtClean="0"/>
              <a:t> </a:t>
            </a:r>
            <a:r>
              <a:rPr lang="cs-CZ" dirty="0" err="1" smtClean="0"/>
              <a:t>communication</a:t>
            </a:r>
            <a:endParaRPr lang="cs-CZ"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And </a:t>
            </a:r>
            <a:r>
              <a:rPr lang="cs-CZ" dirty="0" err="1" smtClean="0"/>
              <a:t>what</a:t>
            </a:r>
            <a:r>
              <a:rPr lang="cs-CZ" dirty="0" smtClean="0"/>
              <a:t> </a:t>
            </a:r>
            <a:r>
              <a:rPr lang="cs-CZ" dirty="0" err="1" smtClean="0"/>
              <a:t>about</a:t>
            </a:r>
            <a:r>
              <a:rPr lang="cs-CZ" dirty="0" smtClean="0"/>
              <a:t> </a:t>
            </a:r>
            <a:r>
              <a:rPr lang="cs-CZ" dirty="0" err="1" smtClean="0"/>
              <a:t>children</a:t>
            </a:r>
            <a:r>
              <a:rPr lang="cs-CZ" dirty="0" smtClean="0"/>
              <a:t>?</a:t>
            </a:r>
            <a:endParaRPr lang="cs-CZ" dirty="0"/>
          </a:p>
        </p:txBody>
      </p:sp>
      <p:sp>
        <p:nvSpPr>
          <p:cNvPr id="3" name="Zástupný symbol pro obsah 2"/>
          <p:cNvSpPr>
            <a:spLocks noGrp="1"/>
          </p:cNvSpPr>
          <p:nvPr>
            <p:ph idx="1"/>
          </p:nvPr>
        </p:nvSpPr>
        <p:spPr/>
        <p:txBody>
          <a:bodyPr/>
          <a:lstStyle/>
          <a:p>
            <a:endParaRPr lang="cs-CZ"/>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2428868"/>
            <a:ext cx="8229600" cy="3520412"/>
          </a:xfrm>
        </p:spPr>
        <p:txBody>
          <a:bodyPr>
            <a:normAutofit/>
          </a:bodyPr>
          <a:lstStyle/>
          <a:p>
            <a:r>
              <a:rPr lang="cs-CZ" dirty="0" err="1" smtClean="0"/>
              <a:t>Questions</a:t>
            </a:r>
            <a:r>
              <a:rPr lang="cs-CZ" dirty="0" smtClean="0"/>
              <a:t>?</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sz="2800" dirty="0" err="1" smtClean="0"/>
              <a:t>serek</a:t>
            </a:r>
            <a:r>
              <a:rPr lang="cs-CZ" sz="2800" dirty="0" smtClean="0"/>
              <a:t>@</a:t>
            </a:r>
            <a:r>
              <a:rPr lang="cs-CZ" sz="2800" dirty="0" err="1" smtClean="0"/>
              <a:t>fss.muni.cz</a:t>
            </a:r>
            <a:endParaRPr lang="cs-CZ"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1750</TotalTime>
  <Words>2357</Words>
  <Application>Microsoft Office PowerPoint</Application>
  <PresentationFormat>Předvádění na obrazovce (4:3)</PresentationFormat>
  <Paragraphs>503</Paragraphs>
  <Slides>90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90</vt:i4>
      </vt:variant>
    </vt:vector>
  </HeadingPairs>
  <TitlesOfParts>
    <vt:vector size="94" baseType="lpstr">
      <vt:lpstr>Arial</vt:lpstr>
      <vt:lpstr>Calibri</vt:lpstr>
      <vt:lpstr>Wingdings</vt:lpstr>
      <vt:lpstr>Motiv sady Office</vt:lpstr>
      <vt:lpstr>Civic and political socialization</vt:lpstr>
      <vt:lpstr>Why this issue and adolescence?</vt:lpstr>
      <vt:lpstr>Why this issue and adolescence?</vt:lpstr>
      <vt:lpstr>Why this issue and adolescence?</vt:lpstr>
      <vt:lpstr>Why this issue and adolescence?</vt:lpstr>
      <vt:lpstr>Why this issue and adolescence?</vt:lpstr>
      <vt:lpstr>Why this issue and adolescence?</vt:lpstr>
      <vt:lpstr>Why this issue and adolescence?</vt:lpstr>
      <vt:lpstr>And what about children?</vt:lpstr>
      <vt:lpstr>And what about children?</vt:lpstr>
      <vt:lpstr>And what about children?</vt:lpstr>
      <vt:lpstr>And what about children?</vt:lpstr>
      <vt:lpstr>And what about children?</vt:lpstr>
      <vt:lpstr>And what about children?</vt:lpstr>
      <vt:lpstr>How do they participate?</vt:lpstr>
      <vt:lpstr>How do they participate?</vt:lpstr>
      <vt:lpstr>How do they participate?</vt:lpstr>
      <vt:lpstr>How do they participate?</vt:lpstr>
      <vt:lpstr>How do they participate?</vt:lpstr>
      <vt:lpstr>Our data</vt:lpstr>
      <vt:lpstr>Prezentace aplikace PowerPoint</vt:lpstr>
      <vt:lpstr>Prezentace aplikace PowerPoint</vt:lpstr>
      <vt:lpstr>How do they participate?</vt:lpstr>
      <vt:lpstr>Prezentace aplikace PowerPoint</vt:lpstr>
      <vt:lpstr>How do they participate?</vt:lpstr>
      <vt:lpstr>Prezentace aplikace PowerPoint</vt:lpstr>
      <vt:lpstr>How do they participate?</vt:lpstr>
      <vt:lpstr>Prezentace aplikace PowerPoint</vt:lpstr>
      <vt:lpstr>How do they participate?</vt:lpstr>
      <vt:lpstr>How do they participate?</vt:lpstr>
      <vt:lpstr>How do they participate?</vt:lpstr>
      <vt:lpstr>How do they participate?</vt:lpstr>
      <vt:lpstr>How do they participate?</vt:lpstr>
      <vt:lpstr>How do they participate?</vt:lpstr>
      <vt:lpstr>How do they participate?</vt:lpstr>
      <vt:lpstr>How do they participate?</vt:lpstr>
      <vt:lpstr>How do they participate?</vt:lpstr>
      <vt:lpstr>What is political/civic socialization?</vt:lpstr>
      <vt:lpstr>What is political/civic socialization?</vt:lpstr>
      <vt:lpstr>What is political/civic socialization?</vt:lpstr>
      <vt:lpstr>What is political/civic socialization?</vt:lpstr>
      <vt:lpstr>What is political/civic socialization?</vt:lpstr>
      <vt:lpstr>What is political/civic socialization?</vt:lpstr>
      <vt:lpstr>What is political/civic socialization?</vt:lpstr>
      <vt:lpstr>Socialization agents</vt:lpstr>
      <vt:lpstr>Socialization agents</vt:lpstr>
      <vt:lpstr>Socialization agents</vt:lpstr>
      <vt:lpstr>Socialization agents</vt:lpstr>
      <vt:lpstr>Socialization agents</vt:lpstr>
      <vt:lpstr>Socialization agents</vt:lpstr>
      <vt:lpstr>Socialization agents</vt:lpstr>
      <vt:lpstr>Socialization agents</vt:lpstr>
      <vt:lpstr>Socialization agents</vt:lpstr>
      <vt:lpstr>Socialization agents</vt:lpstr>
      <vt:lpstr>Main issues &amp; controversies</vt:lpstr>
      <vt:lpstr>Main issues &amp; controversies</vt:lpstr>
      <vt:lpstr>Main issues &amp; controversies</vt:lpstr>
      <vt:lpstr>Main issues &amp; controversies</vt:lpstr>
      <vt:lpstr>Main issues &amp; controversies</vt:lpstr>
      <vt:lpstr>Our research</vt:lpstr>
      <vt:lpstr>Our research</vt:lpstr>
      <vt:lpstr>Our research</vt:lpstr>
      <vt:lpstr>Our research</vt:lpstr>
      <vt:lpstr>Our research</vt:lpstr>
      <vt:lpstr>Our research</vt:lpstr>
      <vt:lpstr>Main issues &amp; controversies</vt:lpstr>
      <vt:lpstr>Main issues &amp; controversies</vt:lpstr>
      <vt:lpstr>Main issues &amp; controversies</vt:lpstr>
      <vt:lpstr>Main issues &amp; controversies</vt:lpstr>
      <vt:lpstr>Main issues &amp; controversies</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Questions?    serek@fss.muni.cz</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Jan Šerek</dc:creator>
  <cp:lastModifiedBy>Jan Šerek</cp:lastModifiedBy>
  <cp:revision>149</cp:revision>
  <dcterms:created xsi:type="dcterms:W3CDTF">2013-04-09T12:50:11Z</dcterms:created>
  <dcterms:modified xsi:type="dcterms:W3CDTF">2017-04-05T13:08:06Z</dcterms:modified>
</cp:coreProperties>
</file>