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82292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4232520"/>
            <a:ext cx="82292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7352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subTitle"/>
          </p:nvPr>
        </p:nvSpPr>
        <p:spPr>
          <a:xfrm>
            <a:off x="457200" y="1704600"/>
            <a:ext cx="8229240" cy="484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subTitle"/>
          </p:nvPr>
        </p:nvSpPr>
        <p:spPr>
          <a:xfrm>
            <a:off x="457200" y="134640"/>
            <a:ext cx="7315200" cy="6409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704600"/>
            <a:ext cx="8229240" cy="4840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67352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4232520"/>
            <a:ext cx="822852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82292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4232520"/>
            <a:ext cx="82292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67352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5720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134640"/>
            <a:ext cx="7315200" cy="6409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4839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3520" y="423252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704600"/>
            <a:ext cx="401544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4232520"/>
            <a:ext cx="8228520" cy="23083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3840" y="244080"/>
            <a:ext cx="3250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55" name="CustomShape 2"/>
          <p:cNvSpPr/>
          <p:nvPr/>
        </p:nvSpPr>
        <p:spPr>
          <a:xfrm>
            <a:off x="223920" y="2810160"/>
            <a:ext cx="2805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33840" y="472680"/>
            <a:ext cx="26665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33840" y="701280"/>
            <a:ext cx="2167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" name="CustomShape 5"/>
          <p:cNvSpPr/>
          <p:nvPr/>
        </p:nvSpPr>
        <p:spPr>
          <a:xfrm>
            <a:off x="33840" y="929880"/>
            <a:ext cx="1862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5" name="CustomShape 6"/>
          <p:cNvSpPr/>
          <p:nvPr/>
        </p:nvSpPr>
        <p:spPr>
          <a:xfrm>
            <a:off x="33840" y="1158480"/>
            <a:ext cx="14896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6" name="CustomShape 7"/>
          <p:cNvSpPr/>
          <p:nvPr/>
        </p:nvSpPr>
        <p:spPr>
          <a:xfrm>
            <a:off x="33840" y="1387080"/>
            <a:ext cx="12189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7" name="CustomShape 8"/>
          <p:cNvSpPr/>
          <p:nvPr/>
        </p:nvSpPr>
        <p:spPr>
          <a:xfrm>
            <a:off x="33840" y="1615680"/>
            <a:ext cx="9903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" name="CustomShape 9"/>
          <p:cNvSpPr/>
          <p:nvPr/>
        </p:nvSpPr>
        <p:spPr>
          <a:xfrm>
            <a:off x="33840" y="1844280"/>
            <a:ext cx="744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" name="CustomShape 10"/>
          <p:cNvSpPr/>
          <p:nvPr/>
        </p:nvSpPr>
        <p:spPr>
          <a:xfrm>
            <a:off x="33840" y="2072880"/>
            <a:ext cx="533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" name="CustomShape 11"/>
          <p:cNvSpPr/>
          <p:nvPr/>
        </p:nvSpPr>
        <p:spPr>
          <a:xfrm>
            <a:off x="33840" y="2301480"/>
            <a:ext cx="262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" name="CustomShape 12"/>
          <p:cNvSpPr/>
          <p:nvPr/>
        </p:nvSpPr>
        <p:spPr>
          <a:xfrm>
            <a:off x="452880" y="2471400"/>
            <a:ext cx="2468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" name="CustomShape 13"/>
          <p:cNvSpPr/>
          <p:nvPr/>
        </p:nvSpPr>
        <p:spPr>
          <a:xfrm>
            <a:off x="684360" y="2022840"/>
            <a:ext cx="2017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" name="CustomShape 14"/>
          <p:cNvSpPr/>
          <p:nvPr/>
        </p:nvSpPr>
        <p:spPr>
          <a:xfrm>
            <a:off x="914400" y="1768680"/>
            <a:ext cx="1763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4" name="CustomShape 15"/>
          <p:cNvSpPr/>
          <p:nvPr/>
        </p:nvSpPr>
        <p:spPr>
          <a:xfrm>
            <a:off x="1144080" y="1573920"/>
            <a:ext cx="1568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5" name="CustomShape 16"/>
          <p:cNvSpPr/>
          <p:nvPr/>
        </p:nvSpPr>
        <p:spPr>
          <a:xfrm>
            <a:off x="1373760" y="1413000"/>
            <a:ext cx="14083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6" name="CustomShape 17"/>
          <p:cNvSpPr/>
          <p:nvPr/>
        </p:nvSpPr>
        <p:spPr>
          <a:xfrm>
            <a:off x="1603800" y="1201320"/>
            <a:ext cx="1196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7" name="CustomShape 18"/>
          <p:cNvSpPr/>
          <p:nvPr/>
        </p:nvSpPr>
        <p:spPr>
          <a:xfrm>
            <a:off x="1833480" y="1049040"/>
            <a:ext cx="1044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8" name="CustomShape 19"/>
          <p:cNvSpPr/>
          <p:nvPr/>
        </p:nvSpPr>
        <p:spPr>
          <a:xfrm>
            <a:off x="2063160" y="879840"/>
            <a:ext cx="879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9" name="CustomShape 20"/>
          <p:cNvSpPr/>
          <p:nvPr/>
        </p:nvSpPr>
        <p:spPr>
          <a:xfrm>
            <a:off x="2293200" y="752760"/>
            <a:ext cx="752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0" name="CustomShape 21"/>
          <p:cNvSpPr/>
          <p:nvPr/>
        </p:nvSpPr>
        <p:spPr>
          <a:xfrm>
            <a:off x="2522880" y="583560"/>
            <a:ext cx="583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1" name="CustomShape 22"/>
          <p:cNvSpPr/>
          <p:nvPr/>
        </p:nvSpPr>
        <p:spPr>
          <a:xfrm>
            <a:off x="2752920" y="397080"/>
            <a:ext cx="396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2" name="CustomShape 23"/>
          <p:cNvSpPr/>
          <p:nvPr/>
        </p:nvSpPr>
        <p:spPr>
          <a:xfrm>
            <a:off x="2982600" y="295560"/>
            <a:ext cx="295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3" name="CustomShape 24"/>
          <p:cNvSpPr/>
          <p:nvPr/>
        </p:nvSpPr>
        <p:spPr>
          <a:xfrm>
            <a:off x="3213000" y="202320"/>
            <a:ext cx="2012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4" name="CustomShape 25"/>
          <p:cNvSpPr/>
          <p:nvPr/>
        </p:nvSpPr>
        <p:spPr>
          <a:xfrm>
            <a:off x="3442320" y="168480"/>
            <a:ext cx="168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5" name="CustomShape 26"/>
          <p:cNvSpPr/>
          <p:nvPr/>
        </p:nvSpPr>
        <p:spPr>
          <a:xfrm>
            <a:off x="9144000" y="6613920"/>
            <a:ext cx="3250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6" name="CustomShape 27"/>
          <p:cNvSpPr/>
          <p:nvPr/>
        </p:nvSpPr>
        <p:spPr>
          <a:xfrm>
            <a:off x="8953920" y="4047840"/>
            <a:ext cx="2805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7" name="CustomShape 28"/>
          <p:cNvSpPr/>
          <p:nvPr/>
        </p:nvSpPr>
        <p:spPr>
          <a:xfrm>
            <a:off x="9144000" y="6385320"/>
            <a:ext cx="26665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8" name="CustomShape 29"/>
          <p:cNvSpPr/>
          <p:nvPr/>
        </p:nvSpPr>
        <p:spPr>
          <a:xfrm>
            <a:off x="9144000" y="6156720"/>
            <a:ext cx="2167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9" name="CustomShape 30"/>
          <p:cNvSpPr/>
          <p:nvPr/>
        </p:nvSpPr>
        <p:spPr>
          <a:xfrm>
            <a:off x="9144000" y="5928120"/>
            <a:ext cx="1862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0" name="CustomShape 31"/>
          <p:cNvSpPr/>
          <p:nvPr/>
        </p:nvSpPr>
        <p:spPr>
          <a:xfrm>
            <a:off x="9144000" y="5699520"/>
            <a:ext cx="14896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1" name="CustomShape 32"/>
          <p:cNvSpPr/>
          <p:nvPr/>
        </p:nvSpPr>
        <p:spPr>
          <a:xfrm>
            <a:off x="9144000" y="5470920"/>
            <a:ext cx="12189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2" name="CustomShape 33"/>
          <p:cNvSpPr/>
          <p:nvPr/>
        </p:nvSpPr>
        <p:spPr>
          <a:xfrm>
            <a:off x="9144000" y="5242320"/>
            <a:ext cx="9903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3" name="CustomShape 34"/>
          <p:cNvSpPr/>
          <p:nvPr/>
        </p:nvSpPr>
        <p:spPr>
          <a:xfrm>
            <a:off x="9144000" y="5013720"/>
            <a:ext cx="744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4" name="CustomShape 35"/>
          <p:cNvSpPr/>
          <p:nvPr/>
        </p:nvSpPr>
        <p:spPr>
          <a:xfrm>
            <a:off x="9144000" y="4785120"/>
            <a:ext cx="533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5" name="CustomShape 36"/>
          <p:cNvSpPr/>
          <p:nvPr/>
        </p:nvSpPr>
        <p:spPr>
          <a:xfrm>
            <a:off x="9144000" y="4556520"/>
            <a:ext cx="262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6" name="CustomShape 37"/>
          <p:cNvSpPr/>
          <p:nvPr/>
        </p:nvSpPr>
        <p:spPr>
          <a:xfrm>
            <a:off x="8724960" y="4386600"/>
            <a:ext cx="2468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7" name="CustomShape 38"/>
          <p:cNvSpPr/>
          <p:nvPr/>
        </p:nvSpPr>
        <p:spPr>
          <a:xfrm>
            <a:off x="8493480" y="4835160"/>
            <a:ext cx="2017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8" name="CustomShape 39"/>
          <p:cNvSpPr/>
          <p:nvPr/>
        </p:nvSpPr>
        <p:spPr>
          <a:xfrm>
            <a:off x="8263440" y="5089320"/>
            <a:ext cx="1763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9" name="CustomShape 40"/>
          <p:cNvSpPr/>
          <p:nvPr/>
        </p:nvSpPr>
        <p:spPr>
          <a:xfrm>
            <a:off x="8033760" y="5284080"/>
            <a:ext cx="1568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0" name="CustomShape 41"/>
          <p:cNvSpPr/>
          <p:nvPr/>
        </p:nvSpPr>
        <p:spPr>
          <a:xfrm>
            <a:off x="7804080" y="5445000"/>
            <a:ext cx="14083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1" name="CustomShape 42"/>
          <p:cNvSpPr/>
          <p:nvPr/>
        </p:nvSpPr>
        <p:spPr>
          <a:xfrm>
            <a:off x="7574040" y="5656680"/>
            <a:ext cx="1196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2" name="CustomShape 43"/>
          <p:cNvSpPr/>
          <p:nvPr/>
        </p:nvSpPr>
        <p:spPr>
          <a:xfrm>
            <a:off x="7344360" y="5808960"/>
            <a:ext cx="1044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3" name="CustomShape 44"/>
          <p:cNvSpPr/>
          <p:nvPr/>
        </p:nvSpPr>
        <p:spPr>
          <a:xfrm>
            <a:off x="7114680" y="5978160"/>
            <a:ext cx="879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4" name="CustomShape 45"/>
          <p:cNvSpPr/>
          <p:nvPr/>
        </p:nvSpPr>
        <p:spPr>
          <a:xfrm>
            <a:off x="6884640" y="6105240"/>
            <a:ext cx="752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5" name="CustomShape 46"/>
          <p:cNvSpPr/>
          <p:nvPr/>
        </p:nvSpPr>
        <p:spPr>
          <a:xfrm>
            <a:off x="6654960" y="6274440"/>
            <a:ext cx="583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6" name="CustomShape 47"/>
          <p:cNvSpPr/>
          <p:nvPr/>
        </p:nvSpPr>
        <p:spPr>
          <a:xfrm>
            <a:off x="6425280" y="6460920"/>
            <a:ext cx="396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7" name="CustomShape 48"/>
          <p:cNvSpPr/>
          <p:nvPr/>
        </p:nvSpPr>
        <p:spPr>
          <a:xfrm>
            <a:off x="6195240" y="6562440"/>
            <a:ext cx="295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8" name="CustomShape 49"/>
          <p:cNvSpPr/>
          <p:nvPr/>
        </p:nvSpPr>
        <p:spPr>
          <a:xfrm>
            <a:off x="5964840" y="6655680"/>
            <a:ext cx="2012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9" name="CustomShape 50"/>
          <p:cNvSpPr/>
          <p:nvPr/>
        </p:nvSpPr>
        <p:spPr>
          <a:xfrm>
            <a:off x="5735520" y="6689520"/>
            <a:ext cx="168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50" name="CustomShape 51"/>
          <p:cNvSpPr/>
          <p:nvPr/>
        </p:nvSpPr>
        <p:spPr>
          <a:xfrm flipH="1">
            <a:off x="-720" y="1334160"/>
            <a:ext cx="187560" cy="4115880"/>
          </a:xfrm>
          <a:prstGeom prst="rect">
            <a:avLst/>
          </a:prstGeom>
          <a:solidFill>
            <a:srgbClr val="AB0101"/>
          </a:solidFill>
        </p:spPr>
      </p:sp>
      <p:sp>
        <p:nvSpPr>
          <p:cNvPr id="51" name="CustomShape 52"/>
          <p:cNvSpPr/>
          <p:nvPr/>
        </p:nvSpPr>
        <p:spPr>
          <a:xfrm flipH="1">
            <a:off x="187200" y="1334160"/>
            <a:ext cx="7126200" cy="4115880"/>
          </a:xfrm>
          <a:prstGeom prst="rect">
            <a:avLst/>
          </a:prstGeom>
          <a:solidFill>
            <a:srgbClr val="0F243E"/>
          </a:solidFill>
        </p:spPr>
      </p:sp>
      <p:sp>
        <p:nvSpPr>
          <p:cNvPr id="52" name="PlaceHolder 53"/>
          <p:cNvSpPr>
            <a:spLocks noGrp="1"/>
          </p:cNvSpPr>
          <p:nvPr>
            <p:ph type="title"/>
          </p:nvPr>
        </p:nvSpPr>
        <p:spPr>
          <a:xfrm>
            <a:off x="685800" y="2266560"/>
            <a:ext cx="6400440" cy="133344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53" name="PlaceHolder 5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3840" y="244080"/>
            <a:ext cx="3250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7" name="CustomShape 2"/>
          <p:cNvSpPr/>
          <p:nvPr/>
        </p:nvSpPr>
        <p:spPr>
          <a:xfrm>
            <a:off x="223920" y="2810160"/>
            <a:ext cx="2805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8" name="CustomShape 3"/>
          <p:cNvSpPr/>
          <p:nvPr/>
        </p:nvSpPr>
        <p:spPr>
          <a:xfrm>
            <a:off x="33840" y="472680"/>
            <a:ext cx="26665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9" name="CustomShape 4"/>
          <p:cNvSpPr/>
          <p:nvPr/>
        </p:nvSpPr>
        <p:spPr>
          <a:xfrm>
            <a:off x="33840" y="701280"/>
            <a:ext cx="2167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0" name="CustomShape 5"/>
          <p:cNvSpPr/>
          <p:nvPr/>
        </p:nvSpPr>
        <p:spPr>
          <a:xfrm>
            <a:off x="33840" y="929880"/>
            <a:ext cx="1862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1" name="CustomShape 6"/>
          <p:cNvSpPr/>
          <p:nvPr/>
        </p:nvSpPr>
        <p:spPr>
          <a:xfrm>
            <a:off x="33840" y="1158480"/>
            <a:ext cx="14896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2" name="CustomShape 7"/>
          <p:cNvSpPr/>
          <p:nvPr/>
        </p:nvSpPr>
        <p:spPr>
          <a:xfrm>
            <a:off x="33840" y="1387080"/>
            <a:ext cx="12189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3" name="CustomShape 8"/>
          <p:cNvSpPr/>
          <p:nvPr/>
        </p:nvSpPr>
        <p:spPr>
          <a:xfrm>
            <a:off x="33840" y="1615680"/>
            <a:ext cx="9903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4" name="CustomShape 9"/>
          <p:cNvSpPr/>
          <p:nvPr/>
        </p:nvSpPr>
        <p:spPr>
          <a:xfrm>
            <a:off x="33840" y="1844280"/>
            <a:ext cx="744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5" name="CustomShape 10"/>
          <p:cNvSpPr/>
          <p:nvPr/>
        </p:nvSpPr>
        <p:spPr>
          <a:xfrm>
            <a:off x="33840" y="2072880"/>
            <a:ext cx="533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6" name="CustomShape 11"/>
          <p:cNvSpPr/>
          <p:nvPr/>
        </p:nvSpPr>
        <p:spPr>
          <a:xfrm>
            <a:off x="33840" y="2301480"/>
            <a:ext cx="262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7" name="CustomShape 12"/>
          <p:cNvSpPr/>
          <p:nvPr/>
        </p:nvSpPr>
        <p:spPr>
          <a:xfrm>
            <a:off x="452880" y="2471400"/>
            <a:ext cx="2468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8" name="CustomShape 13"/>
          <p:cNvSpPr/>
          <p:nvPr/>
        </p:nvSpPr>
        <p:spPr>
          <a:xfrm>
            <a:off x="684360" y="2022840"/>
            <a:ext cx="2017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9" name="CustomShape 14"/>
          <p:cNvSpPr/>
          <p:nvPr/>
        </p:nvSpPr>
        <p:spPr>
          <a:xfrm>
            <a:off x="914400" y="1768680"/>
            <a:ext cx="1763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0" name="CustomShape 15"/>
          <p:cNvSpPr/>
          <p:nvPr/>
        </p:nvSpPr>
        <p:spPr>
          <a:xfrm>
            <a:off x="1144080" y="1573920"/>
            <a:ext cx="1568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1" name="CustomShape 16"/>
          <p:cNvSpPr/>
          <p:nvPr/>
        </p:nvSpPr>
        <p:spPr>
          <a:xfrm>
            <a:off x="1373760" y="1413000"/>
            <a:ext cx="14083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2" name="CustomShape 17"/>
          <p:cNvSpPr/>
          <p:nvPr/>
        </p:nvSpPr>
        <p:spPr>
          <a:xfrm>
            <a:off x="1603800" y="1201320"/>
            <a:ext cx="1196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3" name="CustomShape 18"/>
          <p:cNvSpPr/>
          <p:nvPr/>
        </p:nvSpPr>
        <p:spPr>
          <a:xfrm>
            <a:off x="1833480" y="1049040"/>
            <a:ext cx="1044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4" name="CustomShape 19"/>
          <p:cNvSpPr/>
          <p:nvPr/>
        </p:nvSpPr>
        <p:spPr>
          <a:xfrm>
            <a:off x="2063160" y="879840"/>
            <a:ext cx="879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5" name="CustomShape 20"/>
          <p:cNvSpPr/>
          <p:nvPr/>
        </p:nvSpPr>
        <p:spPr>
          <a:xfrm>
            <a:off x="2293200" y="752760"/>
            <a:ext cx="752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6" name="CustomShape 21"/>
          <p:cNvSpPr/>
          <p:nvPr/>
        </p:nvSpPr>
        <p:spPr>
          <a:xfrm>
            <a:off x="2522880" y="583560"/>
            <a:ext cx="583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7" name="CustomShape 22"/>
          <p:cNvSpPr/>
          <p:nvPr/>
        </p:nvSpPr>
        <p:spPr>
          <a:xfrm>
            <a:off x="2752920" y="397080"/>
            <a:ext cx="396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8" name="CustomShape 23"/>
          <p:cNvSpPr/>
          <p:nvPr/>
        </p:nvSpPr>
        <p:spPr>
          <a:xfrm>
            <a:off x="2982600" y="295560"/>
            <a:ext cx="295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9" name="CustomShape 24"/>
          <p:cNvSpPr/>
          <p:nvPr/>
        </p:nvSpPr>
        <p:spPr>
          <a:xfrm>
            <a:off x="3213000" y="202320"/>
            <a:ext cx="2012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0" name="CustomShape 25"/>
          <p:cNvSpPr/>
          <p:nvPr/>
        </p:nvSpPr>
        <p:spPr>
          <a:xfrm>
            <a:off x="3442320" y="168480"/>
            <a:ext cx="168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1" name="CustomShape 26"/>
          <p:cNvSpPr/>
          <p:nvPr/>
        </p:nvSpPr>
        <p:spPr>
          <a:xfrm>
            <a:off x="9144000" y="6613920"/>
            <a:ext cx="3250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2" name="CustomShape 27"/>
          <p:cNvSpPr/>
          <p:nvPr/>
        </p:nvSpPr>
        <p:spPr>
          <a:xfrm>
            <a:off x="8953920" y="4047840"/>
            <a:ext cx="2805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3" name="CustomShape 28"/>
          <p:cNvSpPr/>
          <p:nvPr/>
        </p:nvSpPr>
        <p:spPr>
          <a:xfrm>
            <a:off x="9144000" y="6385320"/>
            <a:ext cx="26665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4" name="CustomShape 29"/>
          <p:cNvSpPr/>
          <p:nvPr/>
        </p:nvSpPr>
        <p:spPr>
          <a:xfrm>
            <a:off x="9144000" y="6156720"/>
            <a:ext cx="2167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5" name="CustomShape 30"/>
          <p:cNvSpPr/>
          <p:nvPr/>
        </p:nvSpPr>
        <p:spPr>
          <a:xfrm>
            <a:off x="9144000" y="5928120"/>
            <a:ext cx="1862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6" name="CustomShape 31"/>
          <p:cNvSpPr/>
          <p:nvPr/>
        </p:nvSpPr>
        <p:spPr>
          <a:xfrm>
            <a:off x="9144000" y="5699520"/>
            <a:ext cx="14896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7" name="CustomShape 32"/>
          <p:cNvSpPr/>
          <p:nvPr/>
        </p:nvSpPr>
        <p:spPr>
          <a:xfrm>
            <a:off x="9144000" y="5470920"/>
            <a:ext cx="12189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8" name="CustomShape 33"/>
          <p:cNvSpPr/>
          <p:nvPr/>
        </p:nvSpPr>
        <p:spPr>
          <a:xfrm>
            <a:off x="9144000" y="5242320"/>
            <a:ext cx="9903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9" name="CustomShape 34"/>
          <p:cNvSpPr/>
          <p:nvPr/>
        </p:nvSpPr>
        <p:spPr>
          <a:xfrm>
            <a:off x="9144000" y="5013720"/>
            <a:ext cx="744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0" name="CustomShape 35"/>
          <p:cNvSpPr/>
          <p:nvPr/>
        </p:nvSpPr>
        <p:spPr>
          <a:xfrm>
            <a:off x="9144000" y="4785120"/>
            <a:ext cx="533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1" name="CustomShape 36"/>
          <p:cNvSpPr/>
          <p:nvPr/>
        </p:nvSpPr>
        <p:spPr>
          <a:xfrm>
            <a:off x="9144000" y="4556520"/>
            <a:ext cx="262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2" name="CustomShape 37"/>
          <p:cNvSpPr/>
          <p:nvPr/>
        </p:nvSpPr>
        <p:spPr>
          <a:xfrm>
            <a:off x="8724960" y="4386600"/>
            <a:ext cx="2468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3" name="CustomShape 38"/>
          <p:cNvSpPr/>
          <p:nvPr/>
        </p:nvSpPr>
        <p:spPr>
          <a:xfrm>
            <a:off x="8493480" y="4835160"/>
            <a:ext cx="20178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4" name="CustomShape 39"/>
          <p:cNvSpPr/>
          <p:nvPr/>
        </p:nvSpPr>
        <p:spPr>
          <a:xfrm>
            <a:off x="8263440" y="5089320"/>
            <a:ext cx="1763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5" name="CustomShape 40"/>
          <p:cNvSpPr/>
          <p:nvPr/>
        </p:nvSpPr>
        <p:spPr>
          <a:xfrm>
            <a:off x="8033760" y="5284080"/>
            <a:ext cx="1568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6" name="CustomShape 41"/>
          <p:cNvSpPr/>
          <p:nvPr/>
        </p:nvSpPr>
        <p:spPr>
          <a:xfrm>
            <a:off x="7804080" y="5445000"/>
            <a:ext cx="14083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7" name="CustomShape 42"/>
          <p:cNvSpPr/>
          <p:nvPr/>
        </p:nvSpPr>
        <p:spPr>
          <a:xfrm>
            <a:off x="7574040" y="5656680"/>
            <a:ext cx="11962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8" name="CustomShape 43"/>
          <p:cNvSpPr/>
          <p:nvPr/>
        </p:nvSpPr>
        <p:spPr>
          <a:xfrm>
            <a:off x="7344360" y="5808960"/>
            <a:ext cx="1044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9" name="CustomShape 44"/>
          <p:cNvSpPr/>
          <p:nvPr/>
        </p:nvSpPr>
        <p:spPr>
          <a:xfrm>
            <a:off x="7114680" y="5978160"/>
            <a:ext cx="879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0" name="CustomShape 45"/>
          <p:cNvSpPr/>
          <p:nvPr/>
        </p:nvSpPr>
        <p:spPr>
          <a:xfrm>
            <a:off x="6884640" y="6105240"/>
            <a:ext cx="752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1" name="CustomShape 46"/>
          <p:cNvSpPr/>
          <p:nvPr/>
        </p:nvSpPr>
        <p:spPr>
          <a:xfrm>
            <a:off x="6654960" y="6274440"/>
            <a:ext cx="583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2" name="CustomShape 47"/>
          <p:cNvSpPr/>
          <p:nvPr/>
        </p:nvSpPr>
        <p:spPr>
          <a:xfrm>
            <a:off x="6425280" y="6460920"/>
            <a:ext cx="396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3" name="CustomShape 48"/>
          <p:cNvSpPr/>
          <p:nvPr/>
        </p:nvSpPr>
        <p:spPr>
          <a:xfrm>
            <a:off x="6195240" y="6562440"/>
            <a:ext cx="295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4" name="CustomShape 49"/>
          <p:cNvSpPr/>
          <p:nvPr/>
        </p:nvSpPr>
        <p:spPr>
          <a:xfrm>
            <a:off x="5964840" y="6655680"/>
            <a:ext cx="2012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5" name="CustomShape 50"/>
          <p:cNvSpPr/>
          <p:nvPr/>
        </p:nvSpPr>
        <p:spPr>
          <a:xfrm>
            <a:off x="5735520" y="6689520"/>
            <a:ext cx="168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6" name="CustomShape 51"/>
          <p:cNvSpPr/>
          <p:nvPr/>
        </p:nvSpPr>
        <p:spPr>
          <a:xfrm flipH="1">
            <a:off x="-720" y="-12240"/>
            <a:ext cx="187560" cy="1612080"/>
          </a:xfrm>
          <a:prstGeom prst="rect">
            <a:avLst/>
          </a:prstGeom>
          <a:solidFill>
            <a:srgbClr val="AB0101"/>
          </a:solidFill>
        </p:spPr>
      </p:sp>
      <p:sp>
        <p:nvSpPr>
          <p:cNvPr id="137" name="CustomShape 52"/>
          <p:cNvSpPr/>
          <p:nvPr/>
        </p:nvSpPr>
        <p:spPr>
          <a:xfrm flipH="1">
            <a:off x="187560" y="-12240"/>
            <a:ext cx="7817760" cy="1612080"/>
          </a:xfrm>
          <a:prstGeom prst="rect">
            <a:avLst/>
          </a:prstGeom>
          <a:solidFill>
            <a:srgbClr val="0F243E"/>
          </a:solidFill>
        </p:spPr>
      </p:sp>
      <p:sp>
        <p:nvSpPr>
          <p:cNvPr id="138" name="PlaceHolder 53"/>
          <p:cNvSpPr>
            <a:spLocks noGrp="1"/>
          </p:cNvSpPr>
          <p:nvPr>
            <p:ph type="title"/>
          </p:nvPr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39" name="PlaceHolder 54"/>
          <p:cNvSpPr>
            <a:spLocks noGrp="1"/>
          </p:cNvSpPr>
          <p:nvPr>
            <p:ph type="body"/>
          </p:nvPr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buSzPct val="4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685800" y="2266560"/>
            <a:ext cx="6400440" cy="1333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Práce se zakázkou a 
struktura poradenské odpovědi v IP</a:t>
            </a:r>
            <a:endParaRPr/>
          </a:p>
        </p:txBody>
      </p:sp>
      <p:sp>
        <p:nvSpPr>
          <p:cNvPr id="173" name="TextShape 2"/>
          <p:cNvSpPr txBox="1"/>
          <p:nvPr/>
        </p:nvSpPr>
        <p:spPr>
          <a:xfrm>
            <a:off x="459785" y="4094902"/>
            <a:ext cx="6400440" cy="900360"/>
          </a:xfrm>
          <a:prstGeom prst="rect">
            <a:avLst/>
          </a:prstGeom>
        </p:spPr>
        <p:txBody>
          <a:bodyPr tIns="91440" bIns="91440"/>
          <a:lstStyle/>
          <a:p>
            <a:pPr algn="ctr"/>
            <a:endParaRPr dirty="0"/>
          </a:p>
          <a:p>
            <a:r>
              <a:rPr lang="cs-CZ" sz="2400" dirty="0">
                <a:solidFill>
                  <a:srgbClr val="EFEDE2"/>
                </a:solidFill>
              </a:rPr>
              <a:t>Petra Nekulová</a:t>
            </a:r>
            <a:endParaRPr lang="cs-CZ" sz="2400" dirty="0" smtClean="0"/>
          </a:p>
          <a:p>
            <a:pPr>
              <a:lnSpc>
                <a:spcPct val="100000"/>
              </a:lnSpc>
            </a:pPr>
            <a:r>
              <a:rPr lang="cs-CZ" sz="2400" dirty="0" smtClean="0">
                <a:solidFill>
                  <a:srgbClr val="EFEDE2"/>
                </a:solidFill>
                <a:latin typeface="Arial"/>
                <a:ea typeface="Arial"/>
              </a:rPr>
              <a:t>Viera </a:t>
            </a:r>
            <a:r>
              <a:rPr lang="cs-CZ" sz="2400" dirty="0" err="1" smtClean="0">
                <a:solidFill>
                  <a:srgbClr val="EFEDE2"/>
                </a:solidFill>
                <a:latin typeface="Arial"/>
                <a:ea typeface="Arial"/>
              </a:rPr>
              <a:t>Kratkoczka</a:t>
            </a:r>
            <a:endParaRPr lang="cs-CZ" sz="2400" dirty="0" smtClean="0">
              <a:solidFill>
                <a:srgbClr val="EFEDE2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Literatura:</a:t>
            </a:r>
            <a:endParaRPr/>
          </a:p>
        </p:txBody>
      </p:sp>
      <p:sp>
        <p:nvSpPr>
          <p:cNvPr id="199" name="TextShape 2"/>
          <p:cNvSpPr txBox="1"/>
          <p:nvPr/>
        </p:nvSpPr>
        <p:spPr>
          <a:xfrm>
            <a:off x="457200" y="1704600"/>
            <a:ext cx="83948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HORSKÁ, Bohuslava, Andrea LÁSKOVÁ a Ladislav PTÁČEK. Internet jako cesta pomoci: internetové poradenství pro pomáhající profese. Vyd. 1. Praha: Sociologické nakladatelství (SLON), 2010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Lásková, A. Internetové poradenství v kontextu linek důvěry. Přednáška na konferenci. </a:t>
            </a:r>
            <a:endParaRPr/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dostupné z: http://www.ksoc.upol.cz/fileadmin/ksa/veda-vyzkum/sbornik_prispevku_online.pdf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Veselský, P. Hledání kvality- již 10 let na cestě. Přednáška na konferenci. dostupné z http://www.ksoc.upol.cz/fileadmin/ksa/veda-vyzkum/sbornik_prispevku_online.pdf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Struktura odpovědi klientovi</a:t>
            </a:r>
            <a:endParaRPr/>
          </a:p>
        </p:txBody>
      </p:sp>
      <p:sp>
        <p:nvSpPr>
          <p:cNvPr id="175" name="TextShape 2"/>
          <p:cNvSpPr txBox="1"/>
          <p:nvPr/>
        </p:nvSpPr>
        <p:spPr>
          <a:xfrm>
            <a:off x="457200" y="190116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Horská et al (2010) hovoří o "čtyřech pilířích, na kterých je vystavěn text odpovědi"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oslovení klienta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úvodní text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komentující text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zakončení odpovědi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Lásková (2011) tuto strukturu ještě více diferencuje: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pozdrav a oslovení klienta        úvodní text         reakce na zakázku           doplnění důležitých bonusů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         zakončení odpovědi</a:t>
            </a:r>
            <a:endParaRPr/>
          </a:p>
        </p:txBody>
      </p:sp>
      <p:sp>
        <p:nvSpPr>
          <p:cNvPr id="176" name="CustomShape 3"/>
          <p:cNvSpPr/>
          <p:nvPr/>
        </p:nvSpPr>
        <p:spPr>
          <a:xfrm>
            <a:off x="4643280" y="5574600"/>
            <a:ext cx="46404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77" name="CustomShape 4"/>
          <p:cNvSpPr/>
          <p:nvPr/>
        </p:nvSpPr>
        <p:spPr>
          <a:xfrm>
            <a:off x="6928200" y="5574600"/>
            <a:ext cx="42840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78" name="CustomShape 5"/>
          <p:cNvSpPr/>
          <p:nvPr/>
        </p:nvSpPr>
        <p:spPr>
          <a:xfrm>
            <a:off x="2823120" y="5927760"/>
            <a:ext cx="49968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79" name="CustomShape 6"/>
          <p:cNvSpPr/>
          <p:nvPr/>
        </p:nvSpPr>
        <p:spPr>
          <a:xfrm>
            <a:off x="1035720" y="6203520"/>
            <a:ext cx="552960" cy="1764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175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 fill="freeze"/>
                                        <p:tgtEl>
                                          <p:spTgt spid="175">
                                            <p:txEl>
                                              <p:pRg st="8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7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 fill="freeze"/>
                                        <p:tgtEl>
                                          <p:spTgt spid="175">
                                            <p:txEl>
                                              <p:pRg st="87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 fill="freeze"/>
                                        <p:tgtEl>
                                          <p:spTgt spid="175">
                                            <p:txEl>
                                              <p:pRg st="8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05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 fill="freeze"/>
                                        <p:tgtEl>
                                          <p:spTgt spid="175">
                                            <p:txEl>
                                              <p:pRg st="105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17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 fill="freeze"/>
                                        <p:tgtEl>
                                          <p:spTgt spid="175">
                                            <p:txEl>
                                              <p:pRg st="117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34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 fill="freeze"/>
                                        <p:tgtEl>
                                          <p:spTgt spid="175">
                                            <p:txEl>
                                              <p:pRg st="134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53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 fill="freeze"/>
                                        <p:tgtEl>
                                          <p:spTgt spid="175">
                                            <p:txEl>
                                              <p:pRg st="153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54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 fill="freeze"/>
                                        <p:tgtEl>
                                          <p:spTgt spid="175">
                                            <p:txEl>
                                              <p:pRg st="154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08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 fill="freeze"/>
                                        <p:tgtEl>
                                          <p:spTgt spid="175">
                                            <p:txEl>
                                              <p:pRg st="208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09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 fill="freeze"/>
                                        <p:tgtEl>
                                          <p:spTgt spid="175">
                                            <p:txEl>
                                              <p:pRg st="209" end="3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18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 fill="freeze"/>
                                        <p:tgtEl>
                                          <p:spTgt spid="175">
                                            <p:txEl>
                                              <p:pRg st="318" end="3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Zakázka</a:t>
            </a:r>
            <a:endParaRPr/>
          </a:p>
        </p:txBody>
      </p:sp>
      <p:sp>
        <p:nvSpPr>
          <p:cNvPr id="181" name="TextShape 2"/>
          <p:cNvSpPr txBox="1"/>
          <p:nvPr/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Co to je??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Jak ji poznám???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Druhy: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zjevná x skrytá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legitimní x nelegitimní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legitimní avšak nesplnitelná prostřednictvím IP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181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1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 fill="freeze"/>
                                        <p:tgtEl>
                                          <p:spTgt spid="181">
                                            <p:txEl>
                                              <p:pRg st="11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2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 fill="freeze"/>
                                        <p:tgtEl>
                                          <p:spTgt spid="181">
                                            <p:txEl>
                                              <p:pRg st="12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29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 fill="freeze"/>
                                        <p:tgtEl>
                                          <p:spTgt spid="181">
                                            <p:txEl>
                                              <p:pRg st="29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3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 fill="freeze"/>
                                        <p:tgtEl>
                                          <p:spTgt spid="181">
                                            <p:txEl>
                                              <p:pRg st="3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31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 fill="freeze"/>
                                        <p:tgtEl>
                                          <p:spTgt spid="181">
                                            <p:txEl>
                                              <p:pRg st="31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38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 fill="freeze"/>
                                        <p:tgtEl>
                                          <p:spTgt spid="181">
                                            <p:txEl>
                                              <p:pRg st="38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54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2000" fill="freeze"/>
                                        <p:tgtEl>
                                          <p:spTgt spid="181">
                                            <p:txEl>
                                              <p:pRg st="54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78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2000" fill="freeze"/>
                                        <p:tgtEl>
                                          <p:spTgt spid="181">
                                            <p:txEl>
                                              <p:pRg st="78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26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2000" fill="freeze"/>
                                        <p:tgtEl>
                                          <p:spTgt spid="181">
                                            <p:txEl>
                                              <p:pRg st="126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27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2000" fill="freeze"/>
                                        <p:tgtEl>
                                          <p:spTgt spid="181">
                                            <p:txEl>
                                              <p:pRg st="127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Zakázka...</a:t>
            </a:r>
            <a:endParaRPr/>
          </a:p>
        </p:txBody>
      </p:sp>
      <p:sp>
        <p:nvSpPr>
          <p:cNvPr id="183" name="TextShape 2"/>
          <p:cNvSpPr txBox="1"/>
          <p:nvPr/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endParaRPr/>
          </a:p>
          <a:p>
            <a:pPr>
              <a:lnSpc>
                <a:spcPct val="100000"/>
              </a:lnSpc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Jak ji najít...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brainstorming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potřeby klienta jako další vodítko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hypotéza v zakázce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fenomén sdělení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celkové vyznění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....věta s otazníkem není totéž, co zakázka.....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 fill="freeze"/>
                                        <p:tgtEl>
                                          <p:spTgt spid="183">
                                            <p:txEl>
                                              <p:p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 fill="freeze"/>
                                        <p:tgtEl>
                                          <p:spTgt spid="183">
                                            <p:txEl>
                                              <p:pRg st="1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7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 fill="freeze"/>
                                        <p:tgtEl>
                                          <p:spTgt spid="183">
                                            <p:txEl>
                                              <p:pRg st="17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8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 fill="freeze"/>
                                        <p:tgtEl>
                                          <p:spTgt spid="183">
                                            <p:txEl>
                                              <p:pRg st="18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 fill="freeze"/>
                                        <p:tgtEl>
                                          <p:spTgt spid="183">
                                            <p:txEl>
                                              <p:pRg st="3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 fill="freeze"/>
                                        <p:tgtEl>
                                          <p:spTgt spid="183">
                                            <p:txEl>
                                              <p:pRg st="67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8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 fill="freeze"/>
                                        <p:tgtEl>
                                          <p:spTgt spid="183">
                                            <p:txEl>
                                              <p:pRg st="86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02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 fill="freeze"/>
                                        <p:tgtEl>
                                          <p:spTgt spid="183">
                                            <p:txEl>
                                              <p:pRg st="102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18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 fill="freeze"/>
                                        <p:tgtEl>
                                          <p:spTgt spid="183">
                                            <p:txEl>
                                              <p:pRg st="118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1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1000" fill="freeze"/>
                                        <p:tgtEl>
                                          <p:spTgt spid="183">
                                            <p:txEl>
                                              <p:pRg st="119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20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1000" fill="freeze"/>
                                        <p:tgtEl>
                                          <p:spTgt spid="183">
                                            <p:txEl>
                                              <p:pRg st="120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Struktura odpovědi klientovi</a:t>
            </a:r>
            <a:endParaRPr/>
          </a:p>
        </p:txBody>
      </p:sp>
      <p:sp>
        <p:nvSpPr>
          <p:cNvPr id="185" name="TextShape 2"/>
          <p:cNvSpPr txBox="1"/>
          <p:nvPr/>
        </p:nvSpPr>
        <p:spPr>
          <a:xfrm>
            <a:off x="457200" y="190116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Horská et al (2010) hovoří o "čtyřech pilířích, na kterých je vystavěn text odpovědi"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oslovení klienta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úvodní text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komentující text</a:t>
            </a:r>
            <a:endParaRPr/>
          </a:p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zakončení odpovědi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Lásková (2011) tuto strukturu ještě více diferencuje: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pozdrav a oslovení klienta        úvodní text         reakce na zakázku           doplnění důležitých bonusů</a:t>
            </a: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         zakončení odpovědi</a:t>
            </a:r>
            <a:endParaRPr/>
          </a:p>
        </p:txBody>
      </p:sp>
      <p:sp>
        <p:nvSpPr>
          <p:cNvPr id="186" name="CustomShape 3"/>
          <p:cNvSpPr/>
          <p:nvPr/>
        </p:nvSpPr>
        <p:spPr>
          <a:xfrm>
            <a:off x="4643280" y="5574600"/>
            <a:ext cx="46404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87" name="CustomShape 4"/>
          <p:cNvSpPr/>
          <p:nvPr/>
        </p:nvSpPr>
        <p:spPr>
          <a:xfrm>
            <a:off x="6928200" y="5574600"/>
            <a:ext cx="42840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88" name="CustomShape 5"/>
          <p:cNvSpPr/>
          <p:nvPr/>
        </p:nvSpPr>
        <p:spPr>
          <a:xfrm>
            <a:off x="2823120" y="5927760"/>
            <a:ext cx="499680" cy="36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  <p:sp>
        <p:nvSpPr>
          <p:cNvPr id="189" name="CustomShape 6"/>
          <p:cNvSpPr/>
          <p:nvPr/>
        </p:nvSpPr>
        <p:spPr>
          <a:xfrm>
            <a:off x="1035720" y="6203520"/>
            <a:ext cx="552960" cy="17640"/>
          </a:xfrm>
          <a:prstGeom prst="straightConnector1">
            <a:avLst/>
          </a:prstGeom>
          <a:ln w="19080">
            <a:solidFill>
              <a:srgbClr val="1F497D"/>
            </a:solidFill>
            <a:round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185">
                                            <p:txEl>
                                              <p:pRg st="0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8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 fill="freeze"/>
                                        <p:tgtEl>
                                          <p:spTgt spid="185">
                                            <p:txEl>
                                              <p:pRg st="8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87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 fill="freeze"/>
                                        <p:tgtEl>
                                          <p:spTgt spid="185">
                                            <p:txEl>
                                              <p:pRg st="87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8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 fill="freeze"/>
                                        <p:tgtEl>
                                          <p:spTgt spid="185">
                                            <p:txEl>
                                              <p:pRg st="8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05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 fill="freeze"/>
                                        <p:tgtEl>
                                          <p:spTgt spid="185">
                                            <p:txEl>
                                              <p:pRg st="105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17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 fill="freeze"/>
                                        <p:tgtEl>
                                          <p:spTgt spid="185">
                                            <p:txEl>
                                              <p:pRg st="117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34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 fill="freeze"/>
                                        <p:tgtEl>
                                          <p:spTgt spid="185">
                                            <p:txEl>
                                              <p:pRg st="134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53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 fill="freeze"/>
                                        <p:tgtEl>
                                          <p:spTgt spid="185">
                                            <p:txEl>
                                              <p:pRg st="153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54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 fill="freeze"/>
                                        <p:tgtEl>
                                          <p:spTgt spid="185">
                                            <p:txEl>
                                              <p:pRg st="154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08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 fill="freeze"/>
                                        <p:tgtEl>
                                          <p:spTgt spid="185">
                                            <p:txEl>
                                              <p:pRg st="208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09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 fill="freeze"/>
                                        <p:tgtEl>
                                          <p:spTgt spid="185">
                                            <p:txEl>
                                              <p:pRg st="209" end="3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18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 fill="freeze"/>
                                        <p:tgtEl>
                                          <p:spTgt spid="185">
                                            <p:txEl>
                                              <p:pRg st="318" end="3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Typologie e-mailů v poradně</a:t>
            </a:r>
            <a:endParaRPr/>
          </a:p>
        </p:txBody>
      </p:sp>
      <p:sp>
        <p:nvSpPr>
          <p:cNvPr id="191" name="TextShape 2"/>
          <p:cNvSpPr txBox="1"/>
          <p:nvPr/>
        </p:nvSpPr>
        <p:spPr>
          <a:xfrm>
            <a:off x="516960" y="21690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informační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testovací/zneužívací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naléhavé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3000">
                <a:solidFill>
                  <a:srgbClr val="1F497D"/>
                </a:solidFill>
                <a:latin typeface="Arial"/>
                <a:ea typeface="Arial"/>
              </a:rPr>
              <a:t>poradenské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Poradenský dotaz - strategie řešení</a:t>
            </a:r>
            <a:endParaRPr/>
          </a:p>
        </p:txBody>
      </p:sp>
      <p:sp>
        <p:nvSpPr>
          <p:cNvPr id="193" name="TextShape 2"/>
          <p:cNvSpPr txBox="1"/>
          <p:nvPr/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práce s informacemi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respektování zakázky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odpověď adekvátní klientovi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posilování klientových kompetencí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rady a práce s nimi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těžiště pomoci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práce s emocemi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podpora a ocenění klienta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opakované kontakty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hranice a prevence navazování klientů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zdroj: Horská et al, 2010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 fill="freeze"/>
                                        <p:tgtEl>
                                          <p:spTgt spid="193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 fill="freeze"/>
                                        <p:tgtEl>
                                          <p:spTgt spid="193">
                                            <p:txEl>
                                              <p:pRg st="2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4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 fill="freeze"/>
                                        <p:tgtEl>
                                          <p:spTgt spid="193">
                                            <p:txEl>
                                              <p:pRg st="41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69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 fill="freeze"/>
                                        <p:tgtEl>
                                          <p:spTgt spid="193">
                                            <p:txEl>
                                              <p:pRg st="69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03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 fill="freeze"/>
                                        <p:tgtEl>
                                          <p:spTgt spid="193">
                                            <p:txEl>
                                              <p:pRg st="103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23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 fill="freeze"/>
                                        <p:tgtEl>
                                          <p:spTgt spid="193">
                                            <p:txEl>
                                              <p:pRg st="123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38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 fill="freeze"/>
                                        <p:tgtEl>
                                          <p:spTgt spid="193">
                                            <p:txEl>
                                              <p:pRg st="138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54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 fill="freeze"/>
                                        <p:tgtEl>
                                          <p:spTgt spid="193">
                                            <p:txEl>
                                              <p:pRg st="154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80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 fill="freeze"/>
                                        <p:tgtEl>
                                          <p:spTgt spid="193">
                                            <p:txEl>
                                              <p:pRg st="180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99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 fill="freeze"/>
                                        <p:tgtEl>
                                          <p:spTgt spid="193">
                                            <p:txEl>
                                              <p:pRg st="199" end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37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500" fill="freeze"/>
                                        <p:tgtEl>
                                          <p:spTgt spid="193">
                                            <p:txEl>
                                              <p:pRg st="237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38" end="2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500" fill="freeze"/>
                                        <p:tgtEl>
                                          <p:spTgt spid="193">
                                            <p:txEl>
                                              <p:pRg st="238" end="2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endParaRPr/>
          </a:p>
        </p:txBody>
      </p:sp>
      <p:sp>
        <p:nvSpPr>
          <p:cNvPr id="195" name="TextShape 2"/>
          <p:cNvSpPr txBox="1"/>
          <p:nvPr/>
        </p:nvSpPr>
        <p:spPr>
          <a:xfrm>
            <a:off x="453240" y="1866600"/>
            <a:ext cx="8229240" cy="455832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Vodítka aneb máte v odpovědi vše?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oslovení (tykání do 14 let)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ocenění snahy řešit problém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reflektování problému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vyjádření vlastního názoru, postoje, pojetí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doporučení k využití služby s vyšší mírou osobního kontaktu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• závěr s povzbuzením </a:t>
            </a:r>
            <a:endParaRPr/>
          </a:p>
          <a:p>
            <a:pPr>
              <a:lnSpc>
                <a:spcPct val="115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(Veselský, 2011)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Další podněty k zamyšlení..</a:t>
            </a:r>
            <a:endParaRPr/>
          </a:p>
          <a:p>
            <a:pPr>
              <a:lnSpc>
                <a:spcPct val="100000"/>
              </a:lnSpc>
              <a:buSzPct val="124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vykání vs. tykání</a:t>
            </a:r>
            <a:endParaRPr/>
          </a:p>
          <a:p>
            <a:pPr>
              <a:lnSpc>
                <a:spcPct val="100000"/>
              </a:lnSpc>
              <a:buSzPct val="124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podpis klienta, gramatika</a:t>
            </a:r>
            <a:endParaRPr/>
          </a:p>
          <a:p>
            <a:pPr>
              <a:lnSpc>
                <a:spcPct val="100000"/>
              </a:lnSpc>
              <a:buSzPct val="124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tvořivost vs. schematizace...</a:t>
            </a:r>
            <a:endParaRPr/>
          </a:p>
          <a:p>
            <a:pPr>
              <a:lnSpc>
                <a:spcPct val="100000"/>
              </a:lnSpc>
              <a:buSzPct val="124000"/>
              <a:buFont typeface="Arial"/>
              <a:buChar char="•"/>
            </a:pPr>
            <a:r>
              <a:rPr lang="cs-CZ" sz="2400">
                <a:solidFill>
                  <a:srgbClr val="1F497D"/>
                </a:solidFill>
                <a:latin typeface="Arial"/>
                <a:ea typeface="Arial"/>
              </a:rPr>
              <a:t>....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134640"/>
            <a:ext cx="7315200" cy="1351440"/>
          </a:xfrm>
          <a:prstGeom prst="rect">
            <a:avLst/>
          </a:prstGeom>
        </p:spPr>
        <p:txBody>
          <a:bodyPr tIns="91440" bIns="91440" anchor="b"/>
          <a:lstStyle/>
          <a:p>
            <a:pPr>
              <a:lnSpc>
                <a:spcPct val="100000"/>
              </a:lnSpc>
            </a:pPr>
            <a:r>
              <a:rPr lang="cs-CZ" sz="4400">
                <a:solidFill>
                  <a:srgbClr val="EFEDE2"/>
                </a:solidFill>
                <a:latin typeface="Arial"/>
                <a:ea typeface="Arial"/>
              </a:rPr>
              <a:t>Kritéria kvality</a:t>
            </a:r>
            <a:endParaRPr/>
          </a:p>
        </p:txBody>
      </p:sp>
      <p:sp>
        <p:nvSpPr>
          <p:cNvPr id="197" name="TextShape 2"/>
          <p:cNvSpPr txBox="1"/>
          <p:nvPr/>
        </p:nvSpPr>
        <p:spPr>
          <a:xfrm>
            <a:off x="457200" y="1704600"/>
            <a:ext cx="8229240" cy="48398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Veselský (2011) udává následující kritéria kvality poradenské odpovědi,</a:t>
            </a:r>
            <a:endParaRPr/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  odpověď by měla být: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podporující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respektující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seriózní</a:t>
            </a:r>
            <a:endParaRPr/>
          </a:p>
          <a:p>
            <a:pPr>
              <a:lnSpc>
                <a:spcPct val="100000"/>
              </a:lnSpc>
              <a:buSzPct val="166000"/>
              <a:buFont typeface="Arial"/>
              <a:buChar char="•"/>
            </a:pPr>
            <a:r>
              <a:rPr lang="cs-CZ">
                <a:solidFill>
                  <a:srgbClr val="1F497D"/>
                </a:solidFill>
                <a:latin typeface="Arial"/>
                <a:ea typeface="Arial"/>
              </a:rPr>
              <a:t>zangažovaná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Předvádění na obrazovce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DejaVu Sans</vt:lpstr>
      <vt:lpstr>StarSymbol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Ucitel</cp:lastModifiedBy>
  <cp:revision>1</cp:revision>
  <dcterms:modified xsi:type="dcterms:W3CDTF">2017-03-10T12:23:09Z</dcterms:modified>
</cp:coreProperties>
</file>