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78" r:id="rId3"/>
    <p:sldId id="324" r:id="rId4"/>
    <p:sldId id="337" r:id="rId5"/>
    <p:sldId id="329" r:id="rId6"/>
    <p:sldId id="330" r:id="rId7"/>
    <p:sldId id="373" r:id="rId8"/>
    <p:sldId id="361" r:id="rId9"/>
    <p:sldId id="338" r:id="rId10"/>
    <p:sldId id="339" r:id="rId11"/>
    <p:sldId id="340" r:id="rId12"/>
    <p:sldId id="341" r:id="rId13"/>
    <p:sldId id="357" r:id="rId14"/>
    <p:sldId id="358" r:id="rId15"/>
    <p:sldId id="359" r:id="rId16"/>
    <p:sldId id="335" r:id="rId17"/>
    <p:sldId id="336" r:id="rId18"/>
    <p:sldId id="291" r:id="rId19"/>
    <p:sldId id="292" r:id="rId20"/>
    <p:sldId id="294" r:id="rId21"/>
    <p:sldId id="366" r:id="rId22"/>
    <p:sldId id="372" r:id="rId23"/>
    <p:sldId id="370" r:id="rId24"/>
    <p:sldId id="376" r:id="rId25"/>
    <p:sldId id="371" r:id="rId26"/>
    <p:sldId id="346" r:id="rId27"/>
    <p:sldId id="348" r:id="rId28"/>
    <p:sldId id="349" r:id="rId29"/>
    <p:sldId id="363" r:id="rId30"/>
    <p:sldId id="362" r:id="rId31"/>
    <p:sldId id="343" r:id="rId32"/>
    <p:sldId id="344" r:id="rId33"/>
    <p:sldId id="345" r:id="rId34"/>
    <p:sldId id="355" r:id="rId35"/>
    <p:sldId id="356" r:id="rId36"/>
    <p:sldId id="327" r:id="rId3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7" d="100"/>
          <a:sy n="57" d="100"/>
        </p:scale>
        <p:origin x="-1075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EC4DEC-5C36-4E01-A204-2E5782866549}" type="datetimeFigureOut">
              <a:rPr lang="cs-CZ" smtClean="0"/>
              <a:t>13.3.2017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B0E403-2E72-48D8-B575-C1F47D3DE8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7862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3397-4717-4C77-B9D2-45FC32F6764D}" type="datetimeFigureOut">
              <a:rPr lang="cs-CZ" smtClean="0"/>
              <a:t>13.3.2017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784E3-3D4A-4D73-B82E-2CA0D80985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4909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3397-4717-4C77-B9D2-45FC32F6764D}" type="datetimeFigureOut">
              <a:rPr lang="cs-CZ" smtClean="0"/>
              <a:t>13.3.2017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784E3-3D4A-4D73-B82E-2CA0D80985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7947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3397-4717-4C77-B9D2-45FC32F6764D}" type="datetimeFigureOut">
              <a:rPr lang="cs-CZ" smtClean="0"/>
              <a:t>13.3.2017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784E3-3D4A-4D73-B82E-2CA0D80985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3387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D5EB4-750E-4A24-8D5E-233F7A45952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3272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81132-B148-4673-9497-5AF93FD4E66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71123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1A78F5B-0BB0-418F-A714-78CE30B5A7F1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0739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3397-4717-4C77-B9D2-45FC32F6764D}" type="datetimeFigureOut">
              <a:rPr lang="cs-CZ" smtClean="0"/>
              <a:t>13.3.2017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784E3-3D4A-4D73-B82E-2CA0D80985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3232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3397-4717-4C77-B9D2-45FC32F6764D}" type="datetimeFigureOut">
              <a:rPr lang="cs-CZ" smtClean="0"/>
              <a:t>13.3.2017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784E3-3D4A-4D73-B82E-2CA0D80985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6668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3397-4717-4C77-B9D2-45FC32F6764D}" type="datetimeFigureOut">
              <a:rPr lang="cs-CZ" smtClean="0"/>
              <a:t>13.3.2017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784E3-3D4A-4D73-B82E-2CA0D80985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8166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3397-4717-4C77-B9D2-45FC32F6764D}" type="datetimeFigureOut">
              <a:rPr lang="cs-CZ" smtClean="0"/>
              <a:t>13.3.2017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784E3-3D4A-4D73-B82E-2CA0D80985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8657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3397-4717-4C77-B9D2-45FC32F6764D}" type="datetimeFigureOut">
              <a:rPr lang="cs-CZ" smtClean="0"/>
              <a:t>13.3.2017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784E3-3D4A-4D73-B82E-2CA0D80985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4917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3397-4717-4C77-B9D2-45FC32F6764D}" type="datetimeFigureOut">
              <a:rPr lang="cs-CZ" smtClean="0"/>
              <a:t>13.3.2017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784E3-3D4A-4D73-B82E-2CA0D80985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9692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3397-4717-4C77-B9D2-45FC32F6764D}" type="datetimeFigureOut">
              <a:rPr lang="cs-CZ" smtClean="0"/>
              <a:t>13.3.2017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784E3-3D4A-4D73-B82E-2CA0D80985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4369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3397-4717-4C77-B9D2-45FC32F6764D}" type="datetimeFigureOut">
              <a:rPr lang="cs-CZ" smtClean="0"/>
              <a:t>13.3.2017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784E3-3D4A-4D73-B82E-2CA0D80985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3892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C3397-4717-4C77-B9D2-45FC32F6764D}" type="datetimeFigureOut">
              <a:rPr lang="cs-CZ" smtClean="0"/>
              <a:t>13.3.2017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784E3-3D4A-4D73-B82E-2CA0D80985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7013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4" r:id="rId13"/>
    <p:sldLayoutId id="2147483665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ctrTitle"/>
          </p:nvPr>
        </p:nvSpPr>
        <p:spPr>
          <a:xfrm>
            <a:off x="0" y="5085184"/>
            <a:ext cx="9144000" cy="1834996"/>
          </a:xfrm>
        </p:spPr>
        <p:txBody>
          <a:bodyPr/>
          <a:lstStyle/>
          <a:p>
            <a:r>
              <a:rPr lang="cs-CZ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člověk jako centrální idea</a:t>
            </a:r>
            <a:br>
              <a:rPr lang="cs-CZ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cs-CZ" sz="3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san103 (</a:t>
            </a:r>
            <a:r>
              <a:rPr lang="cs-CZ" sz="32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eš</a:t>
            </a:r>
            <a:r>
              <a:rPr lang="cs-CZ" sz="3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cs-CZ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Podnadpis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508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356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cs-CZ" dirty="0" smtClean="0">
                <a:solidFill>
                  <a:srgbClr val="A50021"/>
                </a:solidFill>
                <a:latin typeface="Courier New" pitchFamily="49" charset="0"/>
                <a:cs typeface="Courier New" pitchFamily="49" charset="0"/>
              </a:rPr>
              <a:t>Stefan </a:t>
            </a:r>
            <a:r>
              <a:rPr lang="cs-CZ" dirty="0" err="1" smtClean="0">
                <a:solidFill>
                  <a:srgbClr val="A50021"/>
                </a:solidFill>
                <a:latin typeface="Courier New" pitchFamily="49" charset="0"/>
                <a:cs typeface="Courier New" pitchFamily="49" charset="0"/>
              </a:rPr>
              <a:t>Helmreich</a:t>
            </a:r>
            <a:endParaRPr lang="cs-CZ" dirty="0">
              <a:solidFill>
                <a:srgbClr val="A5002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692696"/>
            <a:ext cx="9144000" cy="4248472"/>
          </a:xfrm>
        </p:spPr>
        <p:txBody>
          <a:bodyPr>
            <a:normAutofit fontScale="70000" lnSpcReduction="20000"/>
          </a:bodyPr>
          <a:lstStyle/>
          <a:p>
            <a:r>
              <a:rPr lang="cs-CZ" sz="3400" dirty="0">
                <a:latin typeface="Courier New" pitchFamily="49" charset="0"/>
                <a:cs typeface="Courier New" pitchFamily="49" charset="0"/>
              </a:rPr>
              <a:t>ž</a:t>
            </a:r>
            <a:r>
              <a:rPr lang="cs-CZ" sz="3400" dirty="0" smtClean="0">
                <a:latin typeface="Courier New" pitchFamily="49" charset="0"/>
                <a:cs typeface="Courier New" pitchFamily="49" charset="0"/>
              </a:rPr>
              <a:t>ivot v extrémních prostředích, </a:t>
            </a:r>
            <a:r>
              <a:rPr lang="cs-CZ" sz="3400" dirty="0" err="1" smtClean="0">
                <a:latin typeface="Courier New" pitchFamily="49" charset="0"/>
                <a:cs typeface="Courier New" pitchFamily="49" charset="0"/>
              </a:rPr>
              <a:t>extremofilní</a:t>
            </a:r>
            <a:r>
              <a:rPr lang="cs-CZ" sz="3400" dirty="0" smtClean="0">
                <a:latin typeface="Courier New" pitchFamily="49" charset="0"/>
                <a:cs typeface="Courier New" pitchFamily="49" charset="0"/>
              </a:rPr>
              <a:t> organismy (hloubky v oceánu, vařící vulkány, vesmír,…)</a:t>
            </a:r>
          </a:p>
          <a:p>
            <a:r>
              <a:rPr lang="cs-CZ" sz="3400" dirty="0">
                <a:latin typeface="Courier New" pitchFamily="49" charset="0"/>
                <a:cs typeface="Courier New" pitchFamily="49" charset="0"/>
              </a:rPr>
              <a:t>h</a:t>
            </a:r>
            <a:r>
              <a:rPr lang="cs-CZ" sz="3400" dirty="0" smtClean="0">
                <a:latin typeface="Courier New" pitchFamily="49" charset="0"/>
                <a:cs typeface="Courier New" pitchFamily="49" charset="0"/>
              </a:rPr>
              <a:t>ranice přírody/života, astrobiologové</a:t>
            </a:r>
          </a:p>
          <a:p>
            <a:r>
              <a:rPr lang="cs-CZ" sz="3400" dirty="0">
                <a:latin typeface="Courier New" pitchFamily="49" charset="0"/>
                <a:cs typeface="Courier New" pitchFamily="49" charset="0"/>
              </a:rPr>
              <a:t>b</a:t>
            </a:r>
            <a:r>
              <a:rPr lang="cs-CZ" sz="3400" dirty="0" smtClean="0">
                <a:latin typeface="Courier New" pitchFamily="49" charset="0"/>
                <a:cs typeface="Courier New" pitchFamily="49" charset="0"/>
              </a:rPr>
              <a:t>iologie – otázka systému (energie, vývoje, </a:t>
            </a:r>
            <a:r>
              <a:rPr lang="cs-CZ" sz="3400" dirty="0" err="1" smtClean="0">
                <a:latin typeface="Courier New" pitchFamily="49" charset="0"/>
                <a:cs typeface="Courier New" pitchFamily="49" charset="0"/>
              </a:rPr>
              <a:t>apod</a:t>
            </a:r>
            <a:r>
              <a:rPr lang="cs-CZ" sz="3400" dirty="0" smtClean="0"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cs-CZ" sz="3400" dirty="0" err="1">
                <a:latin typeface="Courier New" pitchFamily="49" charset="0"/>
                <a:cs typeface="Courier New" pitchFamily="49" charset="0"/>
              </a:rPr>
              <a:t>Artificial</a:t>
            </a:r>
            <a:r>
              <a:rPr lang="cs-CZ" sz="34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cs-CZ" sz="3400" dirty="0" err="1">
                <a:latin typeface="Courier New" pitchFamily="49" charset="0"/>
                <a:cs typeface="Courier New" pitchFamily="49" charset="0"/>
              </a:rPr>
              <a:t>Life</a:t>
            </a:r>
            <a:r>
              <a:rPr lang="cs-CZ" sz="3400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cs-CZ" sz="3400" dirty="0" err="1">
                <a:latin typeface="Courier New" pitchFamily="49" charset="0"/>
                <a:cs typeface="Courier New" pitchFamily="49" charset="0"/>
              </a:rPr>
              <a:t>Signature</a:t>
            </a:r>
            <a:r>
              <a:rPr lang="cs-CZ" sz="34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cs-CZ" sz="3400" dirty="0" err="1">
                <a:latin typeface="Courier New" pitchFamily="49" charset="0"/>
                <a:cs typeface="Courier New" pitchFamily="49" charset="0"/>
              </a:rPr>
              <a:t>of</a:t>
            </a:r>
            <a:r>
              <a:rPr lang="cs-CZ" sz="34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cs-CZ" sz="3400" dirty="0" err="1" smtClean="0">
                <a:latin typeface="Courier New" pitchFamily="49" charset="0"/>
                <a:cs typeface="Courier New" pitchFamily="49" charset="0"/>
              </a:rPr>
              <a:t>Life</a:t>
            </a:r>
            <a:endParaRPr lang="cs-CZ" sz="3400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3400" dirty="0" smtClean="0">
                <a:latin typeface="Courier New" pitchFamily="49" charset="0"/>
                <a:cs typeface="Courier New" pitchFamily="49" charset="0"/>
              </a:rPr>
              <a:t>hardware, software, </a:t>
            </a:r>
            <a:r>
              <a:rPr lang="cs-CZ" sz="3400" dirty="0" err="1" smtClean="0">
                <a:latin typeface="Courier New" pitchFamily="49" charset="0"/>
                <a:cs typeface="Courier New" pitchFamily="49" charset="0"/>
              </a:rPr>
              <a:t>wetware</a:t>
            </a:r>
            <a:endParaRPr lang="cs-CZ" sz="3400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3400" dirty="0" err="1" smtClean="0">
                <a:latin typeface="Courier New" pitchFamily="49" charset="0"/>
                <a:cs typeface="Courier New" pitchFamily="49" charset="0"/>
              </a:rPr>
              <a:t>life</a:t>
            </a:r>
            <a:r>
              <a:rPr lang="cs-CZ" sz="34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cs-CZ" sz="3400" dirty="0" err="1" smtClean="0">
                <a:latin typeface="Courier New" pitchFamily="49" charset="0"/>
                <a:cs typeface="Courier New" pitchFamily="49" charset="0"/>
              </a:rPr>
              <a:t>is</a:t>
            </a:r>
            <a:r>
              <a:rPr lang="cs-CZ" sz="3400" dirty="0" smtClean="0">
                <a:latin typeface="Courier New" pitchFamily="49" charset="0"/>
                <a:cs typeface="Courier New" pitchFamily="49" charset="0"/>
              </a:rPr>
              <a:t> a verb (</a:t>
            </a:r>
            <a:r>
              <a:rPr lang="cs-CZ" sz="3400" dirty="0" err="1" smtClean="0">
                <a:latin typeface="Courier New" pitchFamily="49" charset="0"/>
                <a:cs typeface="Courier New" pitchFamily="49" charset="0"/>
              </a:rPr>
              <a:t>doing</a:t>
            </a:r>
            <a:r>
              <a:rPr lang="cs-CZ" sz="3400" dirty="0" smtClean="0">
                <a:latin typeface="Courier New" pitchFamily="49" charset="0"/>
                <a:cs typeface="Courier New" pitchFamily="49" charset="0"/>
              </a:rPr>
              <a:t>, </a:t>
            </a:r>
            <a:r>
              <a:rPr lang="cs-CZ" sz="3400" dirty="0" err="1" smtClean="0">
                <a:latin typeface="Courier New" pitchFamily="49" charset="0"/>
                <a:cs typeface="Courier New" pitchFamily="49" charset="0"/>
              </a:rPr>
              <a:t>being</a:t>
            </a:r>
            <a:r>
              <a:rPr lang="cs-CZ" sz="3400" dirty="0" smtClean="0">
                <a:latin typeface="Courier New" pitchFamily="49" charset="0"/>
                <a:cs typeface="Courier New" pitchFamily="49" charset="0"/>
              </a:rPr>
              <a:t>, </a:t>
            </a:r>
            <a:r>
              <a:rPr lang="cs-CZ" sz="3400" dirty="0" err="1" smtClean="0">
                <a:latin typeface="Courier New" pitchFamily="49" charset="0"/>
                <a:cs typeface="Courier New" pitchFamily="49" charset="0"/>
              </a:rPr>
              <a:t>becoming</a:t>
            </a:r>
            <a:r>
              <a:rPr lang="cs-CZ" sz="3400" dirty="0" smtClean="0"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cs-CZ" sz="3400" dirty="0">
                <a:latin typeface="Courier New" pitchFamily="49" charset="0"/>
                <a:cs typeface="Courier New" pitchFamily="49" charset="0"/>
              </a:rPr>
              <a:t>n</a:t>
            </a:r>
            <a:r>
              <a:rPr lang="cs-CZ" sz="3400" dirty="0" smtClean="0">
                <a:latin typeface="Courier New" pitchFamily="49" charset="0"/>
                <a:cs typeface="Courier New" pitchFamily="49" charset="0"/>
              </a:rPr>
              <a:t>elineární systémy s mnoha různorodými aktéry</a:t>
            </a:r>
            <a:endParaRPr lang="cs-CZ" sz="3400" dirty="0">
              <a:latin typeface="Courier New" pitchFamily="49" charset="0"/>
              <a:cs typeface="Courier New" pitchFamily="49" charset="0"/>
            </a:endParaRPr>
          </a:p>
          <a:p>
            <a:r>
              <a:rPr lang="cs-CZ" sz="3400" dirty="0">
                <a:latin typeface="Courier New" pitchFamily="49" charset="0"/>
                <a:cs typeface="Courier New" pitchFamily="49" charset="0"/>
              </a:rPr>
              <a:t>život jako </a:t>
            </a:r>
            <a:r>
              <a:rPr lang="cs-CZ" sz="3400" dirty="0" smtClean="0">
                <a:latin typeface="Courier New" pitchFamily="49" charset="0"/>
                <a:cs typeface="Courier New" pitchFamily="49" charset="0"/>
              </a:rPr>
              <a:t>imitace/vytváření </a:t>
            </a:r>
            <a:r>
              <a:rPr lang="cs-CZ" sz="3400" dirty="0">
                <a:latin typeface="Courier New" pitchFamily="49" charset="0"/>
                <a:cs typeface="Courier New" pitchFamily="49" charset="0"/>
              </a:rPr>
              <a:t>přírody </a:t>
            </a:r>
            <a:endParaRPr lang="cs-CZ" sz="3400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3400" dirty="0" smtClean="0">
                <a:latin typeface="Courier New" pitchFamily="49" charset="0"/>
                <a:cs typeface="Courier New" pitchFamily="49" charset="0"/>
              </a:rPr>
              <a:t>mimozemský život – konec antropocentrismu</a:t>
            </a:r>
            <a:endParaRPr lang="cs-CZ" sz="3400" dirty="0">
              <a:latin typeface="Courier New" pitchFamily="49" charset="0"/>
              <a:cs typeface="Courier New" pitchFamily="49" charset="0"/>
            </a:endParaRPr>
          </a:p>
          <a:p>
            <a:endParaRPr lang="cs-CZ" sz="2800" dirty="0" smtClean="0">
              <a:latin typeface="Courier New" pitchFamily="49" charset="0"/>
              <a:cs typeface="Courier New" pitchFamily="49" charset="0"/>
            </a:endParaRPr>
          </a:p>
          <a:p>
            <a:endParaRPr lang="cs-CZ" dirty="0" smtClean="0">
              <a:latin typeface="Courier New" pitchFamily="49" charset="0"/>
              <a:cs typeface="Courier New" pitchFamily="49" charset="0"/>
            </a:endParaRPr>
          </a:p>
          <a:p>
            <a:endParaRPr lang="cs-CZ" dirty="0">
              <a:latin typeface="Courier New" pitchFamily="49" charset="0"/>
              <a:cs typeface="Courier New" pitchFamily="49" charset="0"/>
            </a:endParaRPr>
          </a:p>
          <a:p>
            <a:endParaRPr lang="cs-CZ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7152"/>
            <a:ext cx="9144000" cy="2258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393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77780"/>
            <a:ext cx="6372200" cy="1880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5943977" cy="249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977" y="-99392"/>
            <a:ext cx="3228975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66" y="2348880"/>
            <a:ext cx="6090633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977" y="4221087"/>
            <a:ext cx="3228975" cy="2766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023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875"/>
          </a:xfrm>
        </p:spPr>
        <p:txBody>
          <a:bodyPr>
            <a:normAutofit fontScale="90000"/>
          </a:bodyPr>
          <a:lstStyle/>
          <a:p>
            <a:r>
              <a:rPr lang="cs-CZ" dirty="0" err="1" smtClean="0">
                <a:latin typeface="Courier New" pitchFamily="49" charset="0"/>
                <a:cs typeface="Courier New" pitchFamily="49" charset="0"/>
              </a:rPr>
              <a:t>swarm</a:t>
            </a:r>
            <a:r>
              <a:rPr lang="cs-CZ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cs-CZ" dirty="0" err="1" smtClean="0">
                <a:latin typeface="Courier New" pitchFamily="49" charset="0"/>
                <a:cs typeface="Courier New" pitchFamily="49" charset="0"/>
              </a:rPr>
              <a:t>intelligence</a:t>
            </a:r>
            <a:r>
              <a:rPr lang="cs-CZ" dirty="0" smtClean="0">
                <a:latin typeface="Courier New" pitchFamily="49" charset="0"/>
                <a:cs typeface="Courier New" pitchFamily="49" charset="0"/>
              </a:rPr>
              <a:t/>
            </a:r>
            <a:br>
              <a:rPr lang="cs-CZ" dirty="0" smtClean="0">
                <a:latin typeface="Courier New" pitchFamily="49" charset="0"/>
                <a:cs typeface="Courier New" pitchFamily="49" charset="0"/>
              </a:rPr>
            </a:br>
            <a:r>
              <a:rPr lang="cs-CZ" dirty="0" smtClean="0">
                <a:latin typeface="Courier New" pitchFamily="49" charset="0"/>
                <a:cs typeface="Courier New" pitchFamily="49" charset="0"/>
              </a:rPr>
              <a:t>život </a:t>
            </a:r>
            <a:r>
              <a:rPr lang="cs-CZ" dirty="0" err="1" smtClean="0">
                <a:latin typeface="Courier New" pitchFamily="49" charset="0"/>
                <a:cs typeface="Courier New" pitchFamily="49" charset="0"/>
              </a:rPr>
              <a:t>jakom</a:t>
            </a:r>
            <a:r>
              <a:rPr lang="cs-CZ" dirty="0" smtClean="0">
                <a:latin typeface="Courier New" pitchFamily="49" charset="0"/>
                <a:cs typeface="Courier New" pitchFamily="49" charset="0"/>
              </a:rPr>
              <a:t> systém/síť</a:t>
            </a:r>
          </a:p>
        </p:txBody>
      </p:sp>
      <p:sp>
        <p:nvSpPr>
          <p:cNvPr id="17411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17412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3238"/>
            <a:ext cx="9144000" cy="508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560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5796136" cy="2492896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 err="1">
                <a:solidFill>
                  <a:srgbClr val="A20000"/>
                </a:solidFill>
                <a:latin typeface="Courier New" pitchFamily="49" charset="0"/>
                <a:cs typeface="Courier New" pitchFamily="49" charset="0"/>
              </a:rPr>
              <a:t>l</a:t>
            </a:r>
            <a:r>
              <a:rPr lang="cs-CZ" dirty="0" err="1" smtClean="0">
                <a:solidFill>
                  <a:srgbClr val="A20000"/>
                </a:solidFill>
                <a:latin typeface="Courier New" pitchFamily="49" charset="0"/>
                <a:cs typeface="Courier New" pitchFamily="49" charset="0"/>
              </a:rPr>
              <a:t>iminální</a:t>
            </a:r>
            <a:r>
              <a:rPr lang="cs-CZ" dirty="0" smtClean="0">
                <a:solidFill>
                  <a:srgbClr val="A20000"/>
                </a:solidFill>
                <a:latin typeface="Courier New" pitchFamily="49" charset="0"/>
                <a:cs typeface="Courier New" pitchFamily="49" charset="0"/>
              </a:rPr>
              <a:t> prostory mezi lidským a nelidským</a:t>
            </a:r>
            <a:endParaRPr lang="cs-CZ" dirty="0">
              <a:solidFill>
                <a:srgbClr val="A2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636912"/>
            <a:ext cx="5796136" cy="4221088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A20000"/>
              </a:buClr>
            </a:pPr>
            <a:r>
              <a:rPr lang="cs-CZ" dirty="0">
                <a:latin typeface="Courier New" pitchFamily="49" charset="0"/>
                <a:cs typeface="Courier New" pitchFamily="49" charset="0"/>
              </a:rPr>
              <a:t>h</a:t>
            </a:r>
            <a:r>
              <a:rPr lang="cs-CZ" dirty="0" smtClean="0">
                <a:latin typeface="Courier New" pitchFamily="49" charset="0"/>
                <a:cs typeface="Courier New" pitchFamily="49" charset="0"/>
              </a:rPr>
              <a:t>ranice: člověk – stroj – zvíře/tělo</a:t>
            </a:r>
          </a:p>
          <a:p>
            <a:pPr>
              <a:buClr>
                <a:srgbClr val="A20000"/>
              </a:buClr>
            </a:pPr>
            <a:r>
              <a:rPr lang="cs-CZ" sz="3900" dirty="0" smtClean="0">
                <a:latin typeface="Courier New" pitchFamily="49" charset="0"/>
                <a:cs typeface="Courier New" pitchFamily="49" charset="0"/>
              </a:rPr>
              <a:t>chiméry/</a:t>
            </a:r>
            <a:r>
              <a:rPr lang="cs-CZ" sz="3900" dirty="0" err="1" smtClean="0">
                <a:latin typeface="Courier New" pitchFamily="49" charset="0"/>
                <a:cs typeface="Courier New" pitchFamily="49" charset="0"/>
              </a:rPr>
              <a:t>monstra</a:t>
            </a:r>
            <a:r>
              <a:rPr lang="cs-CZ" dirty="0" err="1" smtClean="0">
                <a:latin typeface="Courier New" pitchFamily="49" charset="0"/>
                <a:cs typeface="Courier New" pitchFamily="49" charset="0"/>
              </a:rPr>
              <a:t>_mezi</a:t>
            </a:r>
            <a:r>
              <a:rPr lang="cs-CZ" dirty="0" smtClean="0">
                <a:latin typeface="Courier New" pitchFamily="49" charset="0"/>
                <a:cs typeface="Courier New" pitchFamily="49" charset="0"/>
              </a:rPr>
              <a:t> bohy, lidmi a zvířaty </a:t>
            </a:r>
            <a:r>
              <a:rPr lang="cs-CZ" sz="2400" dirty="0" smtClean="0">
                <a:latin typeface="Courier New" pitchFamily="49" charset="0"/>
                <a:cs typeface="Courier New" pitchFamily="49" charset="0"/>
              </a:rPr>
              <a:t>Egypt, Sumer, Aztékové, Řecko …</a:t>
            </a:r>
            <a:endParaRPr lang="cs-CZ" dirty="0" smtClean="0">
              <a:latin typeface="Courier New" pitchFamily="49" charset="0"/>
              <a:cs typeface="Courier New" pitchFamily="49" charset="0"/>
            </a:endParaRPr>
          </a:p>
          <a:p>
            <a:pPr marL="457200" lvl="1" indent="0">
              <a:buClr>
                <a:srgbClr val="A20000"/>
              </a:buClr>
              <a:buNone/>
            </a:pPr>
            <a:endParaRPr lang="cs-CZ" dirty="0" smtClean="0">
              <a:latin typeface="Courier New" pitchFamily="49" charset="0"/>
              <a:cs typeface="Courier New" pitchFamily="49" charset="0"/>
            </a:endParaRPr>
          </a:p>
          <a:p>
            <a:pPr>
              <a:buClr>
                <a:srgbClr val="A20000"/>
              </a:buClr>
            </a:pPr>
            <a:r>
              <a:rPr lang="cs-CZ" dirty="0" smtClean="0">
                <a:latin typeface="Courier New" pitchFamily="49" charset="0"/>
                <a:cs typeface="Courier New" pitchFamily="49" charset="0"/>
              </a:rPr>
              <a:t>Golem, </a:t>
            </a:r>
            <a:r>
              <a:rPr lang="cs-CZ" dirty="0" err="1" smtClean="0">
                <a:latin typeface="Courier New" pitchFamily="49" charset="0"/>
                <a:cs typeface="Courier New" pitchFamily="49" charset="0"/>
              </a:rPr>
              <a:t>Frankenstein</a:t>
            </a:r>
            <a:r>
              <a:rPr lang="cs-CZ" dirty="0" smtClean="0">
                <a:latin typeface="Courier New" pitchFamily="49" charset="0"/>
                <a:cs typeface="Courier New" pitchFamily="49" charset="0"/>
              </a:rPr>
              <a:t>, Robot, Kyborg</a:t>
            </a:r>
          </a:p>
          <a:p>
            <a:pPr>
              <a:buClr>
                <a:srgbClr val="A20000"/>
              </a:buClr>
            </a:pPr>
            <a:r>
              <a:rPr lang="cs-CZ" dirty="0" err="1" smtClean="0">
                <a:latin typeface="Courier New" pitchFamily="49" charset="0"/>
                <a:cs typeface="Courier New" pitchFamily="49" charset="0"/>
              </a:rPr>
              <a:t>kyberpunk</a:t>
            </a:r>
            <a:endParaRPr lang="cs-CZ" dirty="0" smtClean="0">
              <a:latin typeface="Courier New" pitchFamily="49" charset="0"/>
              <a:cs typeface="Courier New" pitchFamily="49" charset="0"/>
            </a:endParaRPr>
          </a:p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2400"/>
            <a:ext cx="333070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531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6992"/>
            <a:ext cx="9144000" cy="3496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762" y="0"/>
            <a:ext cx="6583237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60762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571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995738" y="274638"/>
            <a:ext cx="5148262" cy="1143000"/>
          </a:xfrm>
        </p:spPr>
        <p:txBody>
          <a:bodyPr>
            <a:noAutofit/>
          </a:bodyPr>
          <a:lstStyle/>
          <a:p>
            <a:pPr algn="r" eaLnBrk="1" hangingPunct="1"/>
            <a:r>
              <a:rPr lang="cs-CZ" altLang="cs-CZ" sz="3600" dirty="0" smtClean="0">
                <a:solidFill>
                  <a:srgbClr val="800000"/>
                </a:solidFill>
                <a:latin typeface="Courier New" pitchFamily="49" charset="0"/>
                <a:cs typeface="Courier New" pitchFamily="49" charset="0"/>
              </a:rPr>
              <a:t>symbolika těla a vytváření „Druhého“</a:t>
            </a:r>
            <a:r>
              <a:rPr lang="cs-CZ" altLang="cs-CZ" sz="3600" dirty="0" smtClean="0">
                <a:latin typeface="Courier New" pitchFamily="49" charset="0"/>
                <a:cs typeface="Courier New" pitchFamily="49" charset="0"/>
              </a:rPr>
              <a:t> </a:t>
            </a:r>
          </a:p>
        </p:txBody>
      </p:sp>
      <p:pic>
        <p:nvPicPr>
          <p:cNvPr id="4099" name="Picture 3" descr="a0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863975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995738" y="2352675"/>
            <a:ext cx="5148262" cy="4508500"/>
          </a:xfrm>
        </p:spPr>
        <p:txBody>
          <a:bodyPr/>
          <a:lstStyle/>
          <a:p>
            <a:pPr eaLnBrk="1" hangingPunct="1">
              <a:buClr>
                <a:srgbClr val="990000"/>
              </a:buClr>
            </a:pPr>
            <a:r>
              <a:rPr lang="cs-CZ" altLang="cs-CZ" sz="2800" dirty="0" smtClean="0">
                <a:latin typeface="Courier New" pitchFamily="49" charset="0"/>
                <a:cs typeface="Courier New" pitchFamily="49" charset="0"/>
              </a:rPr>
              <a:t>Zobrazení humanoidů z 18. století. </a:t>
            </a:r>
          </a:p>
          <a:p>
            <a:pPr lvl="1" eaLnBrk="1" hangingPunct="1">
              <a:buClr>
                <a:srgbClr val="990000"/>
              </a:buClr>
              <a:buFont typeface="Arial" pitchFamily="34" charset="0"/>
              <a:buChar char="•"/>
            </a:pPr>
            <a:r>
              <a:rPr lang="cs-CZ" altLang="cs-CZ" sz="2400" dirty="0" smtClean="0">
                <a:latin typeface="Courier New" pitchFamily="49" charset="0"/>
                <a:cs typeface="Courier New" pitchFamily="49" charset="0"/>
              </a:rPr>
              <a:t>Podle de </a:t>
            </a:r>
            <a:r>
              <a:rPr lang="cs-CZ" altLang="cs-CZ" sz="2400" dirty="0" err="1" smtClean="0">
                <a:latin typeface="Courier New" pitchFamily="49" charset="0"/>
                <a:cs typeface="Courier New" pitchFamily="49" charset="0"/>
              </a:rPr>
              <a:t>Mailleta</a:t>
            </a:r>
            <a:r>
              <a:rPr lang="cs-CZ" altLang="cs-CZ" sz="2400" dirty="0" smtClean="0">
                <a:latin typeface="Courier New" pitchFamily="49" charset="0"/>
                <a:cs typeface="Courier New" pitchFamily="49" charset="0"/>
              </a:rPr>
              <a:t> pochází lidé z takovýchto vodních stvoření. Zdroj: Bobinet 1768</a:t>
            </a:r>
          </a:p>
          <a:p>
            <a:pPr marL="533400" indent="-533400" eaLnBrk="1" hangingPunct="1"/>
            <a:endParaRPr lang="cs-CZ" alt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214014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txBody>
          <a:bodyPr>
            <a:noAutofit/>
          </a:bodyPr>
          <a:lstStyle/>
          <a:p>
            <a:pPr lvl="1"/>
            <a:r>
              <a:rPr lang="en-GB" sz="4000" dirty="0" err="1" smtClean="0">
                <a:solidFill>
                  <a:srgbClr val="A50021"/>
                </a:solidFill>
                <a:latin typeface="Calibri Light" pitchFamily="34" charset="0"/>
              </a:rPr>
              <a:t>BioART</a:t>
            </a:r>
            <a:r>
              <a:rPr lang="cs-CZ" sz="4000" dirty="0" smtClean="0">
                <a:solidFill>
                  <a:srgbClr val="A50021"/>
                </a:solidFill>
                <a:latin typeface="Calibri Light" pitchFamily="34" charset="0"/>
              </a:rPr>
              <a:t>_</a:t>
            </a:r>
            <a:r>
              <a:rPr lang="en-GB" sz="4000" dirty="0" smtClean="0">
                <a:solidFill>
                  <a:srgbClr val="A50021"/>
                </a:solidFill>
                <a:latin typeface="Calibri Light" pitchFamily="34" charset="0"/>
              </a:rPr>
              <a:t> </a:t>
            </a:r>
            <a:r>
              <a:rPr lang="cs-CZ" sz="4000" dirty="0" smtClean="0">
                <a:solidFill>
                  <a:srgbClr val="A50021"/>
                </a:solidFill>
                <a:latin typeface="Calibri Light" pitchFamily="34" charset="0"/>
              </a:rPr>
              <a:t/>
            </a:r>
            <a:br>
              <a:rPr lang="cs-CZ" sz="4000" dirty="0" smtClean="0">
                <a:solidFill>
                  <a:srgbClr val="A50021"/>
                </a:solidFill>
                <a:latin typeface="Calibri Light" pitchFamily="34" charset="0"/>
              </a:rPr>
            </a:br>
            <a:r>
              <a:rPr lang="cs-CZ" sz="2000" dirty="0" smtClean="0">
                <a:solidFill>
                  <a:srgbClr val="A50021"/>
                </a:solidFill>
                <a:latin typeface="Calibri Light" pitchFamily="34" charset="0"/>
              </a:rPr>
              <a:t>http://www.youtube.com/watch?v=HAM9aG2DPNw&amp;list=PL28C025ABD131E00D</a:t>
            </a:r>
            <a:endParaRPr lang="cs-CZ" sz="1400" dirty="0">
              <a:solidFill>
                <a:srgbClr val="A50021"/>
              </a:solidFill>
              <a:latin typeface="Calibri Light" pitchFamily="34" charset="0"/>
            </a:endParaRPr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5184"/>
            <a:ext cx="9144000" cy="1772816"/>
          </a:xfrm>
        </p:spPr>
      </p:pic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0" y="1412776"/>
            <a:ext cx="9144000" cy="374441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i="1" dirty="0">
                <a:latin typeface="Calibri Light" pitchFamily="34" charset="0"/>
              </a:rPr>
              <a:t>„To be human will mean that the human </a:t>
            </a:r>
            <a:r>
              <a:rPr lang="en-GB" i="1" dirty="0" err="1">
                <a:latin typeface="Calibri Light" pitchFamily="34" charset="0"/>
              </a:rPr>
              <a:t>genom</a:t>
            </a:r>
            <a:r>
              <a:rPr lang="en-GB" i="1" dirty="0">
                <a:latin typeface="Calibri Light" pitchFamily="34" charset="0"/>
              </a:rPr>
              <a:t> is, not a limitation, but our starting point</a:t>
            </a:r>
            <a:r>
              <a:rPr lang="en-GB" i="1" dirty="0" smtClean="0">
                <a:latin typeface="Calibri Light" pitchFamily="34" charset="0"/>
              </a:rPr>
              <a:t>.“</a:t>
            </a:r>
            <a:r>
              <a:rPr lang="cs-CZ" i="1" dirty="0" smtClean="0">
                <a:latin typeface="Calibri Light" pitchFamily="34" charset="0"/>
              </a:rPr>
              <a:t>    </a:t>
            </a:r>
            <a:r>
              <a:rPr lang="en-GB" dirty="0" smtClean="0">
                <a:latin typeface="Calibri Light" pitchFamily="34" charset="0"/>
              </a:rPr>
              <a:t>Eduardo </a:t>
            </a:r>
            <a:r>
              <a:rPr lang="en-GB" dirty="0" err="1" smtClean="0">
                <a:latin typeface="Calibri Light" pitchFamily="34" charset="0"/>
              </a:rPr>
              <a:t>Kac</a:t>
            </a:r>
            <a:endParaRPr lang="cs-CZ" dirty="0" smtClean="0">
              <a:latin typeface="Calibri Light" pitchFamily="34" charset="0"/>
            </a:endParaRPr>
          </a:p>
          <a:p>
            <a:pPr marL="0" indent="0">
              <a:buNone/>
            </a:pPr>
            <a:endParaRPr lang="cs-CZ" dirty="0">
              <a:latin typeface="Calibri Light" pitchFamily="34" charset="0"/>
            </a:endParaRPr>
          </a:p>
          <a:p>
            <a:pPr>
              <a:buClr>
                <a:srgbClr val="A50021"/>
              </a:buClr>
            </a:pPr>
            <a:r>
              <a:rPr lang="cs-CZ" dirty="0" err="1" smtClean="0">
                <a:latin typeface="Calibri Light" pitchFamily="34" charset="0"/>
              </a:rPr>
              <a:t>BioArt</a:t>
            </a:r>
            <a:r>
              <a:rPr lang="cs-CZ" dirty="0" smtClean="0">
                <a:latin typeface="Calibri Light" pitchFamily="34" charset="0"/>
              </a:rPr>
              <a:t> jako imaginativní část </a:t>
            </a:r>
            <a:r>
              <a:rPr lang="cs-CZ" dirty="0" err="1" smtClean="0">
                <a:latin typeface="Calibri Light" pitchFamily="34" charset="0"/>
              </a:rPr>
              <a:t>biomoci</a:t>
            </a:r>
            <a:r>
              <a:rPr lang="cs-CZ" dirty="0" smtClean="0">
                <a:latin typeface="Calibri Light" pitchFamily="34" charset="0"/>
              </a:rPr>
              <a:t>, </a:t>
            </a:r>
            <a:r>
              <a:rPr lang="cs-CZ" dirty="0" err="1" smtClean="0">
                <a:latin typeface="Calibri Light" pitchFamily="34" charset="0"/>
              </a:rPr>
              <a:t>transgenetika</a:t>
            </a:r>
            <a:r>
              <a:rPr lang="cs-CZ" dirty="0" smtClean="0">
                <a:latin typeface="Calibri Light" pitchFamily="34" charset="0"/>
              </a:rPr>
              <a:t>, mutagenní umění, kyborg art</a:t>
            </a:r>
          </a:p>
          <a:p>
            <a:pPr>
              <a:buClr>
                <a:srgbClr val="A50021"/>
              </a:buClr>
            </a:pPr>
            <a:r>
              <a:rPr lang="cs-CZ" dirty="0" smtClean="0">
                <a:latin typeface="Calibri Light" pitchFamily="34" charset="0"/>
              </a:rPr>
              <a:t>Nové bytosti, </a:t>
            </a:r>
            <a:r>
              <a:rPr lang="en-GB" dirty="0" err="1" smtClean="0">
                <a:latin typeface="Calibri Light" pitchFamily="34" charset="0"/>
              </a:rPr>
              <a:t>chim</a:t>
            </a:r>
            <a:r>
              <a:rPr lang="cs-CZ" dirty="0" smtClean="0">
                <a:latin typeface="Calibri Light" pitchFamily="34" charset="0"/>
              </a:rPr>
              <a:t>éry</a:t>
            </a:r>
            <a:r>
              <a:rPr lang="en-GB" dirty="0" smtClean="0">
                <a:latin typeface="Calibri Light" pitchFamily="34" charset="0"/>
              </a:rPr>
              <a:t>,</a:t>
            </a:r>
            <a:r>
              <a:rPr lang="cs-CZ" dirty="0" smtClean="0">
                <a:latin typeface="Calibri Light" pitchFamily="34" charset="0"/>
              </a:rPr>
              <a:t> kyborgové</a:t>
            </a:r>
            <a:r>
              <a:rPr lang="en-GB" dirty="0" smtClean="0">
                <a:latin typeface="Calibri Light" pitchFamily="34" charset="0"/>
              </a:rPr>
              <a:t> </a:t>
            </a:r>
            <a:endParaRPr lang="cs-CZ" dirty="0" smtClean="0">
              <a:latin typeface="Calibri Light" pitchFamily="34" charset="0"/>
            </a:endParaRPr>
          </a:p>
          <a:p>
            <a:pPr>
              <a:buClr>
                <a:srgbClr val="A50021"/>
              </a:buClr>
            </a:pPr>
            <a:r>
              <a:rPr lang="en-GB" i="1" dirty="0" err="1">
                <a:latin typeface="Calibri Light" pitchFamily="34" charset="0"/>
              </a:rPr>
              <a:t>plantimals</a:t>
            </a:r>
            <a:r>
              <a:rPr lang="en-GB" dirty="0">
                <a:latin typeface="Calibri Light" pitchFamily="34" charset="0"/>
              </a:rPr>
              <a:t>: plant with human genetic material, </a:t>
            </a:r>
            <a:r>
              <a:rPr lang="en-GB" i="1" dirty="0" err="1">
                <a:latin typeface="Calibri Light" pitchFamily="34" charset="0"/>
              </a:rPr>
              <a:t>animans</a:t>
            </a:r>
            <a:r>
              <a:rPr lang="en-GB" dirty="0">
                <a:latin typeface="Calibri Light" pitchFamily="34" charset="0"/>
              </a:rPr>
              <a:t>: animals with human genetic information/or humans with animal genetic information, </a:t>
            </a:r>
            <a:r>
              <a:rPr lang="en-GB" i="1" dirty="0" err="1">
                <a:latin typeface="Calibri Light" pitchFamily="34" charset="0"/>
              </a:rPr>
              <a:t>plantibodies</a:t>
            </a:r>
            <a:r>
              <a:rPr lang="en-GB" dirty="0">
                <a:latin typeface="Calibri Light" pitchFamily="34" charset="0"/>
              </a:rPr>
              <a:t>: human genes transplanted to plants</a:t>
            </a:r>
          </a:p>
        </p:txBody>
      </p:sp>
    </p:spTree>
    <p:extLst>
      <p:ext uri="{BB962C8B-B14F-4D97-AF65-F5344CB8AC3E}">
        <p14:creationId xmlns:p14="http://schemas.microsoft.com/office/powerpoint/2010/main" val="74280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700808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>
                <a:solidFill>
                  <a:srgbClr val="990033"/>
                </a:solidFill>
                <a:latin typeface="Calibri Light" panose="020F0302020204030204" pitchFamily="34" charset="0"/>
              </a:rPr>
              <a:t>n</a:t>
            </a:r>
            <a:r>
              <a:rPr lang="cs-CZ" dirty="0" smtClean="0">
                <a:solidFill>
                  <a:srgbClr val="990033"/>
                </a:solidFill>
                <a:latin typeface="Calibri Light" panose="020F0302020204030204" pitchFamily="34" charset="0"/>
              </a:rPr>
              <a:t>ové formy života</a:t>
            </a:r>
            <a:br>
              <a:rPr lang="cs-CZ" dirty="0" smtClean="0">
                <a:solidFill>
                  <a:srgbClr val="990033"/>
                </a:solidFill>
                <a:latin typeface="Calibri Light" panose="020F0302020204030204" pitchFamily="34" charset="0"/>
              </a:rPr>
            </a:br>
            <a:r>
              <a:rPr lang="cs-CZ" dirty="0" smtClean="0">
                <a:solidFill>
                  <a:srgbClr val="990033"/>
                </a:solidFill>
                <a:latin typeface="Calibri Light" panose="020F0302020204030204" pitchFamily="34" charset="0"/>
              </a:rPr>
              <a:t>hranice člověka</a:t>
            </a:r>
            <a:br>
              <a:rPr lang="cs-CZ" dirty="0" smtClean="0">
                <a:solidFill>
                  <a:srgbClr val="990033"/>
                </a:solidFill>
                <a:latin typeface="Calibri Light" panose="020F0302020204030204" pitchFamily="34" charset="0"/>
              </a:rPr>
            </a:br>
            <a:r>
              <a:rPr lang="cs-CZ" dirty="0" err="1" smtClean="0">
                <a:solidFill>
                  <a:srgbClr val="990033"/>
                </a:solidFill>
                <a:latin typeface="Calibri Light" panose="020F0302020204030204" pitchFamily="34" charset="0"/>
              </a:rPr>
              <a:t>BioArt</a:t>
            </a:r>
            <a:endParaRPr lang="cs-CZ" dirty="0">
              <a:solidFill>
                <a:srgbClr val="990033"/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916832"/>
            <a:ext cx="6418263" cy="4941169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990033"/>
              </a:buClr>
            </a:pPr>
            <a:r>
              <a:rPr lang="cs-CZ" sz="2800" dirty="0" err="1" smtClean="0">
                <a:latin typeface="Calibri Light" panose="020F0302020204030204" pitchFamily="34" charset="0"/>
              </a:rPr>
              <a:t>mutagenic</a:t>
            </a:r>
            <a:r>
              <a:rPr lang="cs-CZ" sz="2800" dirty="0" smtClean="0">
                <a:latin typeface="Calibri Light" panose="020F0302020204030204" pitchFamily="34" charset="0"/>
              </a:rPr>
              <a:t> </a:t>
            </a:r>
            <a:r>
              <a:rPr lang="cs-CZ" sz="2800" dirty="0">
                <a:latin typeface="Calibri Light" panose="020F0302020204030204" pitchFamily="34" charset="0"/>
              </a:rPr>
              <a:t>Art (</a:t>
            </a:r>
            <a:r>
              <a:rPr lang="cs-CZ" sz="2800" dirty="0" err="1">
                <a:latin typeface="Calibri Light" panose="020F0302020204030204" pitchFamily="34" charset="0"/>
              </a:rPr>
              <a:t>Teratogenic</a:t>
            </a:r>
            <a:r>
              <a:rPr lang="cs-CZ" sz="2800" dirty="0">
                <a:latin typeface="Calibri Light" panose="020F0302020204030204" pitchFamily="34" charset="0"/>
              </a:rPr>
              <a:t>) – umění založené na </a:t>
            </a:r>
            <a:r>
              <a:rPr lang="cs-CZ" sz="2800" dirty="0" smtClean="0">
                <a:latin typeface="Calibri Light" panose="020F0302020204030204" pitchFamily="34" charset="0"/>
              </a:rPr>
              <a:t>mutagenezi</a:t>
            </a:r>
          </a:p>
          <a:p>
            <a:pPr>
              <a:buClr>
                <a:srgbClr val="990033"/>
              </a:buClr>
            </a:pPr>
            <a:endParaRPr lang="cs-CZ" sz="2800" dirty="0">
              <a:latin typeface="Calibri Light" panose="020F0302020204030204" pitchFamily="34" charset="0"/>
            </a:endParaRPr>
          </a:p>
          <a:p>
            <a:pPr>
              <a:buClr>
                <a:srgbClr val="990033"/>
              </a:buClr>
            </a:pPr>
            <a:r>
              <a:rPr lang="cs-CZ" sz="2800" dirty="0" err="1" smtClean="0">
                <a:latin typeface="Calibri Light" panose="020F0302020204030204" pitchFamily="34" charset="0"/>
              </a:rPr>
              <a:t>transgenic</a:t>
            </a:r>
            <a:r>
              <a:rPr lang="cs-CZ" sz="2800" dirty="0" smtClean="0">
                <a:latin typeface="Calibri Light" panose="020F0302020204030204" pitchFamily="34" charset="0"/>
              </a:rPr>
              <a:t> </a:t>
            </a:r>
            <a:r>
              <a:rPr lang="cs-CZ" sz="2800" dirty="0">
                <a:latin typeface="Calibri Light" panose="020F0302020204030204" pitchFamily="34" charset="0"/>
              </a:rPr>
              <a:t>Art - zahrnuje genetické inženýrství, genové </a:t>
            </a:r>
            <a:r>
              <a:rPr lang="cs-CZ" sz="2800" dirty="0" smtClean="0">
                <a:latin typeface="Calibri Light" panose="020F0302020204030204" pitchFamily="34" charset="0"/>
              </a:rPr>
              <a:t>hybridy</a:t>
            </a:r>
          </a:p>
          <a:p>
            <a:pPr>
              <a:buClr>
                <a:srgbClr val="990033"/>
              </a:buClr>
            </a:pPr>
            <a:endParaRPr lang="cs-CZ" sz="2800" dirty="0">
              <a:latin typeface="Calibri Light" panose="020F0302020204030204" pitchFamily="34" charset="0"/>
            </a:endParaRPr>
          </a:p>
          <a:p>
            <a:pPr>
              <a:buClr>
                <a:srgbClr val="990033"/>
              </a:buClr>
            </a:pPr>
            <a:r>
              <a:rPr lang="cs-CZ" sz="2800" dirty="0" smtClean="0">
                <a:latin typeface="Calibri Light" panose="020F0302020204030204" pitchFamily="34" charset="0"/>
              </a:rPr>
              <a:t>klonování</a:t>
            </a:r>
          </a:p>
          <a:p>
            <a:pPr>
              <a:buClr>
                <a:srgbClr val="990033"/>
              </a:buClr>
            </a:pPr>
            <a:endParaRPr lang="cs-CZ" sz="2800" dirty="0">
              <a:latin typeface="Calibri Light" panose="020F0302020204030204" pitchFamily="34" charset="0"/>
            </a:endParaRPr>
          </a:p>
          <a:p>
            <a:pPr>
              <a:buClr>
                <a:srgbClr val="990033"/>
              </a:buClr>
            </a:pPr>
            <a:r>
              <a:rPr lang="cs-CZ" sz="2800" dirty="0" err="1" smtClean="0">
                <a:latin typeface="Calibri Light" panose="020F0302020204030204" pitchFamily="34" charset="0"/>
              </a:rPr>
              <a:t>tissue</a:t>
            </a:r>
            <a:r>
              <a:rPr lang="cs-CZ" sz="2800" dirty="0" smtClean="0">
                <a:latin typeface="Calibri Light" panose="020F0302020204030204" pitchFamily="34" charset="0"/>
              </a:rPr>
              <a:t> </a:t>
            </a:r>
            <a:r>
              <a:rPr lang="cs-CZ" sz="2800" dirty="0">
                <a:latin typeface="Calibri Light" panose="020F0302020204030204" pitchFamily="34" charset="0"/>
              </a:rPr>
              <a:t>Art – materiálem jsou tkáně, výsledkem sochy, </a:t>
            </a:r>
            <a:r>
              <a:rPr lang="cs-CZ" sz="2800" dirty="0" smtClean="0">
                <a:latin typeface="Calibri Light" panose="020F0302020204030204" pitchFamily="34" charset="0"/>
              </a:rPr>
              <a:t>objekty</a:t>
            </a:r>
          </a:p>
          <a:p>
            <a:pPr>
              <a:buClr>
                <a:srgbClr val="990033"/>
              </a:buClr>
            </a:pPr>
            <a:endParaRPr lang="cs-CZ" sz="2800" dirty="0">
              <a:latin typeface="Calibri Light" panose="020F0302020204030204" pitchFamily="34" charset="0"/>
            </a:endParaRPr>
          </a:p>
          <a:p>
            <a:pPr>
              <a:buClr>
                <a:srgbClr val="990033"/>
              </a:buClr>
            </a:pPr>
            <a:r>
              <a:rPr lang="cs-CZ" sz="2800" dirty="0" err="1" smtClean="0">
                <a:latin typeface="Calibri Light" panose="020F0302020204030204" pitchFamily="34" charset="0"/>
              </a:rPr>
              <a:t>cyborg</a:t>
            </a:r>
            <a:r>
              <a:rPr lang="cs-CZ" sz="2800" dirty="0" smtClean="0">
                <a:latin typeface="Calibri Light" panose="020F0302020204030204" pitchFamily="34" charset="0"/>
              </a:rPr>
              <a:t> </a:t>
            </a:r>
            <a:r>
              <a:rPr lang="cs-CZ" sz="2800" dirty="0">
                <a:latin typeface="Calibri Light" panose="020F0302020204030204" pitchFamily="34" charset="0"/>
              </a:rPr>
              <a:t>Art – propojuje organické a anorganické prvky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263" y="-1"/>
            <a:ext cx="2725737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976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171400"/>
            <a:ext cx="8686800" cy="1152128"/>
          </a:xfrm>
        </p:spPr>
        <p:txBody>
          <a:bodyPr/>
          <a:lstStyle/>
          <a:p>
            <a:pPr algn="l"/>
            <a:r>
              <a:rPr lang="cs-CZ" dirty="0" err="1" smtClean="0">
                <a:solidFill>
                  <a:srgbClr val="990033"/>
                </a:solidFill>
                <a:latin typeface="Calibri Light" panose="020F0302020204030204" pitchFamily="34" charset="0"/>
              </a:rPr>
              <a:t>eduardo</a:t>
            </a:r>
            <a:r>
              <a:rPr lang="cs-CZ" dirty="0" smtClean="0">
                <a:solidFill>
                  <a:srgbClr val="990033"/>
                </a:solidFill>
                <a:latin typeface="Calibri Light" panose="020F0302020204030204" pitchFamily="34" charset="0"/>
              </a:rPr>
              <a:t> </a:t>
            </a:r>
            <a:r>
              <a:rPr lang="cs-CZ" dirty="0" err="1" smtClean="0">
                <a:solidFill>
                  <a:srgbClr val="990033"/>
                </a:solidFill>
                <a:latin typeface="Calibri Light" panose="020F0302020204030204" pitchFamily="34" charset="0"/>
              </a:rPr>
              <a:t>kac</a:t>
            </a:r>
            <a:endParaRPr lang="cs-CZ" dirty="0">
              <a:solidFill>
                <a:srgbClr val="990033"/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583" y="1268760"/>
            <a:ext cx="5299645" cy="5589240"/>
          </a:xfrm>
        </p:spPr>
        <p:txBody>
          <a:bodyPr>
            <a:normAutofit fontScale="77500" lnSpcReduction="20000"/>
          </a:bodyPr>
          <a:lstStyle/>
          <a:p>
            <a:pPr>
              <a:buClr>
                <a:srgbClr val="990033"/>
              </a:buClr>
            </a:pPr>
            <a:r>
              <a:rPr lang="cs-CZ" dirty="0" smtClean="0">
                <a:latin typeface="Calibri Light" panose="020F0302020204030204" pitchFamily="34" charset="0"/>
              </a:rPr>
              <a:t>Na </a:t>
            </a:r>
            <a:r>
              <a:rPr lang="cs-CZ" dirty="0">
                <a:latin typeface="Calibri Light" panose="020F0302020204030204" pitchFamily="34" charset="0"/>
              </a:rPr>
              <a:t>poč. 90.l. se začal zabývat </a:t>
            </a:r>
            <a:r>
              <a:rPr lang="cs-CZ" dirty="0" err="1" smtClean="0">
                <a:latin typeface="Calibri Light" panose="020F0302020204030204" pitchFamily="34" charset="0"/>
              </a:rPr>
              <a:t>biotématy</a:t>
            </a:r>
            <a:endParaRPr lang="cs-CZ" dirty="0">
              <a:latin typeface="Calibri Light" panose="020F0302020204030204" pitchFamily="34" charset="0"/>
            </a:endParaRPr>
          </a:p>
          <a:p>
            <a:pPr>
              <a:buClr>
                <a:srgbClr val="990033"/>
              </a:buClr>
            </a:pPr>
            <a:r>
              <a:rPr lang="cs-CZ" dirty="0" smtClean="0">
                <a:latin typeface="Calibri Light" panose="020F0302020204030204" pitchFamily="34" charset="0"/>
              </a:rPr>
              <a:t> </a:t>
            </a:r>
            <a:r>
              <a:rPr lang="cs-CZ" dirty="0">
                <a:latin typeface="Calibri Light" panose="020F0302020204030204" pitchFamily="34" charset="0"/>
              </a:rPr>
              <a:t>1997 </a:t>
            </a:r>
            <a:r>
              <a:rPr lang="cs-CZ" dirty="0" err="1">
                <a:latin typeface="Calibri Light" panose="020F0302020204030204" pitchFamily="34" charset="0"/>
              </a:rPr>
              <a:t>Time</a:t>
            </a:r>
            <a:r>
              <a:rPr lang="cs-CZ" dirty="0">
                <a:latin typeface="Calibri Light" panose="020F0302020204030204" pitchFamily="34" charset="0"/>
              </a:rPr>
              <a:t> </a:t>
            </a:r>
            <a:r>
              <a:rPr lang="cs-CZ" dirty="0" err="1">
                <a:latin typeface="Calibri Light" panose="020F0302020204030204" pitchFamily="34" charset="0"/>
              </a:rPr>
              <a:t>Capsule</a:t>
            </a:r>
            <a:r>
              <a:rPr lang="cs-CZ" dirty="0">
                <a:latin typeface="Calibri Light" panose="020F0302020204030204" pitchFamily="34" charset="0"/>
              </a:rPr>
              <a:t>: vztah </a:t>
            </a:r>
            <a:r>
              <a:rPr lang="cs-CZ" dirty="0" smtClean="0">
                <a:latin typeface="Calibri Light" panose="020F0302020204030204" pitchFamily="34" charset="0"/>
              </a:rPr>
              <a:t>člověk a technologie</a:t>
            </a:r>
          </a:p>
          <a:p>
            <a:pPr lvl="1"/>
            <a:r>
              <a:rPr lang="cs-CZ" dirty="0" smtClean="0">
                <a:latin typeface="Calibri Light" panose="020F0302020204030204" pitchFamily="34" charset="0"/>
              </a:rPr>
              <a:t>první </a:t>
            </a:r>
            <a:r>
              <a:rPr lang="cs-CZ" dirty="0">
                <a:latin typeface="Calibri Light" panose="020F0302020204030204" pitchFamily="34" charset="0"/>
              </a:rPr>
              <a:t>člověk s čipem v těle</a:t>
            </a:r>
          </a:p>
          <a:p>
            <a:pPr>
              <a:buClr>
                <a:srgbClr val="990033"/>
              </a:buClr>
            </a:pPr>
            <a:r>
              <a:rPr lang="cs-CZ" i="1" dirty="0" err="1" smtClean="0">
                <a:latin typeface="Calibri Light" panose="020F0302020204030204" pitchFamily="34" charset="0"/>
              </a:rPr>
              <a:t>Teleporting</a:t>
            </a:r>
            <a:r>
              <a:rPr lang="cs-CZ" i="1" dirty="0" smtClean="0">
                <a:latin typeface="Calibri Light" panose="020F0302020204030204" pitchFamily="34" charset="0"/>
              </a:rPr>
              <a:t> </a:t>
            </a:r>
            <a:r>
              <a:rPr lang="cs-CZ" i="1" dirty="0" err="1">
                <a:latin typeface="Calibri Light" panose="020F0302020204030204" pitchFamily="34" charset="0"/>
              </a:rPr>
              <a:t>an</a:t>
            </a:r>
            <a:r>
              <a:rPr lang="cs-CZ" i="1" dirty="0">
                <a:latin typeface="Calibri Light" panose="020F0302020204030204" pitchFamily="34" charset="0"/>
              </a:rPr>
              <a:t> </a:t>
            </a:r>
            <a:r>
              <a:rPr lang="cs-CZ" i="1" dirty="0" err="1">
                <a:latin typeface="Calibri Light" panose="020F0302020204030204" pitchFamily="34" charset="0"/>
              </a:rPr>
              <a:t>Unknown</a:t>
            </a:r>
            <a:r>
              <a:rPr lang="cs-CZ" i="1" dirty="0">
                <a:latin typeface="Calibri Light" panose="020F0302020204030204" pitchFamily="34" charset="0"/>
              </a:rPr>
              <a:t> </a:t>
            </a:r>
            <a:r>
              <a:rPr lang="cs-CZ" i="1" dirty="0" err="1">
                <a:latin typeface="Calibri Light" panose="020F0302020204030204" pitchFamily="34" charset="0"/>
              </a:rPr>
              <a:t>State</a:t>
            </a:r>
            <a:r>
              <a:rPr lang="cs-CZ" i="1" dirty="0">
                <a:latin typeface="Calibri Light" panose="020F0302020204030204" pitchFamily="34" charset="0"/>
              </a:rPr>
              <a:t>:</a:t>
            </a:r>
          </a:p>
          <a:p>
            <a:pPr lvl="1"/>
            <a:r>
              <a:rPr lang="cs-CZ" dirty="0">
                <a:latin typeface="Calibri Light" panose="020F0302020204030204" pitchFamily="34" charset="0"/>
              </a:rPr>
              <a:t>rostlina pěstovaná uživateli internetu</a:t>
            </a:r>
          </a:p>
          <a:p>
            <a:pPr>
              <a:buClr>
                <a:srgbClr val="990033"/>
              </a:buClr>
            </a:pPr>
            <a:r>
              <a:rPr lang="es-ES" dirty="0" smtClean="0">
                <a:latin typeface="Calibri Light" panose="020F0302020204030204" pitchFamily="34" charset="0"/>
              </a:rPr>
              <a:t>1998/99 </a:t>
            </a:r>
            <a:r>
              <a:rPr lang="es-ES" dirty="0">
                <a:latin typeface="Calibri Light" panose="020F0302020204030204" pitchFamily="34" charset="0"/>
              </a:rPr>
              <a:t>Genesis: citace z </a:t>
            </a:r>
            <a:r>
              <a:rPr lang="es-ES" dirty="0" smtClean="0">
                <a:latin typeface="Calibri Light" panose="020F0302020204030204" pitchFamily="34" charset="0"/>
              </a:rPr>
              <a:t>Bible</a:t>
            </a:r>
            <a:r>
              <a:rPr lang="cs-CZ" dirty="0" smtClean="0">
                <a:latin typeface="Calibri Light" panose="020F0302020204030204" pitchFamily="34" charset="0"/>
              </a:rPr>
              <a:t>,  morseovka a genetický </a:t>
            </a:r>
            <a:r>
              <a:rPr lang="cs-CZ" dirty="0">
                <a:latin typeface="Calibri Light" panose="020F0302020204030204" pitchFamily="34" charset="0"/>
              </a:rPr>
              <a:t>kód </a:t>
            </a:r>
            <a:r>
              <a:rPr lang="cs-CZ" dirty="0" smtClean="0">
                <a:latin typeface="Calibri Light" panose="020F0302020204030204" pitchFamily="34" charset="0"/>
              </a:rPr>
              <a:t>do bakterie </a:t>
            </a:r>
            <a:r>
              <a:rPr lang="cs-CZ" dirty="0">
                <a:latin typeface="Calibri Light" panose="020F0302020204030204" pitchFamily="34" charset="0"/>
              </a:rPr>
              <a:t>v </a:t>
            </a:r>
            <a:r>
              <a:rPr lang="cs-CZ" dirty="0" err="1">
                <a:latin typeface="Calibri Light" panose="020F0302020204030204" pitchFamily="34" charset="0"/>
              </a:rPr>
              <a:t>Petriho</a:t>
            </a:r>
            <a:r>
              <a:rPr lang="cs-CZ" dirty="0">
                <a:latin typeface="Calibri Light" panose="020F0302020204030204" pitchFamily="34" charset="0"/>
              </a:rPr>
              <a:t> misce </a:t>
            </a:r>
            <a:r>
              <a:rPr lang="cs-CZ" dirty="0" smtClean="0">
                <a:latin typeface="Calibri Light" panose="020F0302020204030204" pitchFamily="34" charset="0"/>
              </a:rPr>
              <a:t>s webkamerou</a:t>
            </a:r>
          </a:p>
          <a:p>
            <a:pPr>
              <a:buClr>
                <a:srgbClr val="990033"/>
              </a:buClr>
            </a:pPr>
            <a:endParaRPr lang="cs-CZ" dirty="0">
              <a:latin typeface="Calibri Light" panose="020F0302020204030204" pitchFamily="34" charset="0"/>
            </a:endParaRPr>
          </a:p>
          <a:p>
            <a:pPr>
              <a:buClr>
                <a:srgbClr val="990033"/>
              </a:buClr>
            </a:pPr>
            <a:r>
              <a:rPr lang="pl-PL" dirty="0" smtClean="0">
                <a:latin typeface="Calibri Light" panose="020F0302020204030204" pitchFamily="34" charset="0"/>
              </a:rPr>
              <a:t>2000 </a:t>
            </a:r>
            <a:r>
              <a:rPr lang="pl-PL" dirty="0">
                <a:latin typeface="Calibri Light" panose="020F0302020204030204" pitchFamily="34" charset="0"/>
              </a:rPr>
              <a:t>Alba: králičí samička s</a:t>
            </a:r>
          </a:p>
          <a:p>
            <a:pPr lvl="1"/>
            <a:r>
              <a:rPr lang="cs-CZ" dirty="0">
                <a:latin typeface="Calibri Light" panose="020F0302020204030204" pitchFamily="34" charset="0"/>
              </a:rPr>
              <a:t>fosforeskujícím proteinem z medúzy</a:t>
            </a:r>
          </a:p>
          <a:p>
            <a:pPr lvl="1"/>
            <a:r>
              <a:rPr lang="cs-CZ" dirty="0" smtClean="0">
                <a:latin typeface="Calibri Light" panose="020F0302020204030204" pitchFamily="34" charset="0"/>
              </a:rPr>
              <a:t>vytváření </a:t>
            </a:r>
            <a:r>
              <a:rPr lang="cs-CZ" dirty="0">
                <a:latin typeface="Calibri Light" panose="020F0302020204030204" pitchFamily="34" charset="0"/>
              </a:rPr>
              <a:t>sociální představy </a:t>
            </a:r>
            <a:r>
              <a:rPr lang="cs-CZ" dirty="0" smtClean="0">
                <a:latin typeface="Calibri Light" panose="020F0302020204030204" pitchFamily="34" charset="0"/>
              </a:rPr>
              <a:t>o odlišnosti</a:t>
            </a:r>
            <a:endParaRPr lang="cs-CZ" dirty="0">
              <a:latin typeface="Calibri Light" panose="020F030202020403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0"/>
            <a:ext cx="1907704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229" y="-27816"/>
            <a:ext cx="188513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96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 err="1" smtClean="0">
                <a:solidFill>
                  <a:srgbClr val="990033"/>
                </a:solidFill>
                <a:latin typeface="Calibri Light" panose="020F0302020204030204" pitchFamily="34" charset="0"/>
              </a:rPr>
              <a:t>stelarc</a:t>
            </a:r>
            <a:endParaRPr lang="cs-CZ" sz="4800" dirty="0">
              <a:solidFill>
                <a:srgbClr val="990033"/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75856" y="1600200"/>
            <a:ext cx="2952328" cy="4525963"/>
          </a:xfrm>
        </p:spPr>
        <p:txBody>
          <a:bodyPr/>
          <a:lstStyle/>
          <a:p>
            <a:pPr>
              <a:buClr>
                <a:srgbClr val="990033"/>
              </a:buClr>
            </a:pPr>
            <a:r>
              <a:rPr lang="cs-CZ" dirty="0">
                <a:latin typeface="Calibri Light" panose="020F0302020204030204" pitchFamily="34" charset="0"/>
              </a:rPr>
              <a:t>g</a:t>
            </a:r>
            <a:r>
              <a:rPr lang="cs-CZ" dirty="0" smtClean="0">
                <a:latin typeface="Calibri Light" panose="020F0302020204030204" pitchFamily="34" charset="0"/>
              </a:rPr>
              <a:t>enesis</a:t>
            </a:r>
          </a:p>
          <a:p>
            <a:pPr>
              <a:buClr>
                <a:srgbClr val="990033"/>
              </a:buClr>
            </a:pPr>
            <a:endParaRPr lang="cs-CZ" dirty="0" smtClean="0">
              <a:latin typeface="Calibri Light" panose="020F0302020204030204" pitchFamily="34" charset="0"/>
            </a:endParaRPr>
          </a:p>
          <a:p>
            <a:pPr>
              <a:buClr>
                <a:srgbClr val="990033"/>
              </a:buClr>
            </a:pPr>
            <a:r>
              <a:rPr lang="cs-CZ" dirty="0">
                <a:latin typeface="Calibri Light" panose="020F0302020204030204" pitchFamily="34" charset="0"/>
              </a:rPr>
              <a:t>u</a:t>
            </a:r>
            <a:r>
              <a:rPr lang="cs-CZ" dirty="0" smtClean="0">
                <a:latin typeface="Calibri Light" panose="020F0302020204030204" pitchFamily="34" charset="0"/>
              </a:rPr>
              <a:t>cho na předloktí</a:t>
            </a:r>
          </a:p>
          <a:p>
            <a:pPr>
              <a:buClr>
                <a:srgbClr val="990033"/>
              </a:buClr>
            </a:pPr>
            <a:endParaRPr lang="cs-CZ" dirty="0" smtClean="0">
              <a:latin typeface="Calibri Light" panose="020F0302020204030204" pitchFamily="34" charset="0"/>
            </a:endParaRPr>
          </a:p>
          <a:p>
            <a:pPr>
              <a:buClr>
                <a:srgbClr val="990033"/>
              </a:buClr>
            </a:pPr>
            <a:r>
              <a:rPr lang="cs-CZ" dirty="0" smtClean="0">
                <a:latin typeface="Calibri Light" panose="020F0302020204030204" pitchFamily="34" charset="0"/>
              </a:rPr>
              <a:t>robotické rameno</a:t>
            </a:r>
            <a:endParaRPr lang="cs-CZ" dirty="0">
              <a:latin typeface="Calibri Light" panose="020F030202020403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624" y="0"/>
            <a:ext cx="2915816" cy="386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914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624" y="3951590"/>
            <a:ext cx="2925376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387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>
              <a:buClr>
                <a:srgbClr val="990000"/>
              </a:buClr>
            </a:pPr>
            <a:r>
              <a:rPr lang="cs-CZ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„člověk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“, vědy o člověku </a:t>
            </a:r>
            <a:endParaRPr lang="cs-CZ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buClr>
                <a:srgbClr val="990000"/>
              </a:buClr>
            </a:pPr>
            <a:r>
              <a:rPr lang="cs-CZ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multispecies</a:t>
            </a:r>
            <a:r>
              <a:rPr lang="cs-CZ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ethnography</a:t>
            </a:r>
            <a:endParaRPr lang="cs-CZ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buClr>
                <a:srgbClr val="990000"/>
              </a:buClr>
            </a:pPr>
            <a:r>
              <a:rPr lang="cs-CZ" dirty="0">
                <a:latin typeface="Courier New" pitchFamily="49" charset="0"/>
                <a:cs typeface="Courier New" panose="02070309020205020404" pitchFamily="49" charset="0"/>
              </a:rPr>
              <a:t>člověk/zvíře, člověk/stroj</a:t>
            </a:r>
          </a:p>
          <a:p>
            <a:pPr>
              <a:buClr>
                <a:srgbClr val="990000"/>
              </a:buClr>
            </a:pPr>
            <a:r>
              <a:rPr lang="cs-CZ" dirty="0" err="1" smtClean="0">
                <a:latin typeface="Courier New" pitchFamily="49" charset="0"/>
                <a:cs typeface="Courier New" pitchFamily="49" charset="0"/>
              </a:rPr>
              <a:t>antropos</a:t>
            </a:r>
            <a:endParaRPr lang="cs-CZ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debata o humanismu</a:t>
            </a:r>
          </a:p>
          <a:p>
            <a:pPr lvl="1"/>
            <a:r>
              <a:rPr lang="cs-CZ" dirty="0" err="1" smtClean="0">
                <a:latin typeface="Courier New" pitchFamily="49" charset="0"/>
                <a:cs typeface="Courier New" pitchFamily="49" charset="0"/>
              </a:rPr>
              <a:t>biosocial</a:t>
            </a:r>
            <a:r>
              <a:rPr lang="cs-CZ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cs-CZ" dirty="0" err="1">
                <a:latin typeface="Courier New" pitchFamily="49" charset="0"/>
                <a:cs typeface="Courier New" pitchFamily="49" charset="0"/>
              </a:rPr>
              <a:t>becomings</a:t>
            </a:r>
            <a:endParaRPr lang="cs-CZ" dirty="0"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cs-CZ" dirty="0" err="1">
                <a:latin typeface="Courier New" pitchFamily="49" charset="0"/>
                <a:cs typeface="Courier New" pitchFamily="49" charset="0"/>
              </a:rPr>
              <a:t>we</a:t>
            </a:r>
            <a:r>
              <a:rPr lang="cs-CZ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cs-CZ" dirty="0" err="1">
                <a:latin typeface="Courier New" pitchFamily="49" charset="0"/>
                <a:cs typeface="Courier New" pitchFamily="49" charset="0"/>
              </a:rPr>
              <a:t>have</a:t>
            </a:r>
            <a:r>
              <a:rPr lang="cs-CZ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cs-CZ" dirty="0" err="1">
                <a:latin typeface="Courier New" pitchFamily="49" charset="0"/>
                <a:cs typeface="Courier New" pitchFamily="49" charset="0"/>
              </a:rPr>
              <a:t>never</a:t>
            </a:r>
            <a:r>
              <a:rPr lang="cs-CZ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cs-CZ" dirty="0" err="1">
                <a:latin typeface="Courier New" pitchFamily="49" charset="0"/>
                <a:cs typeface="Courier New" pitchFamily="49" charset="0"/>
              </a:rPr>
              <a:t>been</a:t>
            </a:r>
            <a:r>
              <a:rPr lang="cs-CZ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cs-CZ" dirty="0" err="1">
                <a:latin typeface="Courier New" pitchFamily="49" charset="0"/>
                <a:cs typeface="Courier New" pitchFamily="49" charset="0"/>
              </a:rPr>
              <a:t>only</a:t>
            </a:r>
            <a:r>
              <a:rPr lang="cs-CZ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cs-CZ" dirty="0" err="1">
                <a:latin typeface="Courier New" pitchFamily="49" charset="0"/>
                <a:cs typeface="Courier New" pitchFamily="49" charset="0"/>
              </a:rPr>
              <a:t>human</a:t>
            </a:r>
            <a:endParaRPr lang="cs-CZ" dirty="0">
              <a:latin typeface="Courier New" pitchFamily="49" charset="0"/>
              <a:cs typeface="Courier New" pitchFamily="49" charset="0"/>
            </a:endParaRPr>
          </a:p>
          <a:p>
            <a:pPr>
              <a:buClr>
                <a:srgbClr val="990033"/>
              </a:buClr>
            </a:pPr>
            <a:r>
              <a:rPr lang="cs-CZ" dirty="0" smtClean="0">
                <a:latin typeface="Courier New" pitchFamily="49" charset="0"/>
                <a:cs typeface="Courier New" pitchFamily="49" charset="0"/>
              </a:rPr>
              <a:t>život</a:t>
            </a:r>
            <a:r>
              <a:rPr lang="cs-CZ" dirty="0">
                <a:latin typeface="Courier New" pitchFamily="49" charset="0"/>
                <a:cs typeface="Courier New" pitchFamily="49" charset="0"/>
              </a:rPr>
              <a:t>, kategorie živého</a:t>
            </a:r>
          </a:p>
          <a:p>
            <a:pPr>
              <a:buClr>
                <a:srgbClr val="990033"/>
              </a:buClr>
            </a:pPr>
            <a:r>
              <a:rPr lang="cs-CZ" dirty="0" smtClean="0">
                <a:latin typeface="Courier New" pitchFamily="49" charset="0"/>
                <a:cs typeface="Courier New" pitchFamily="49" charset="0"/>
              </a:rPr>
              <a:t>nové </a:t>
            </a:r>
            <a:r>
              <a:rPr lang="cs-CZ" dirty="0">
                <a:latin typeface="Courier New" pitchFamily="49" charset="0"/>
                <a:cs typeface="Courier New" pitchFamily="49" charset="0"/>
              </a:rPr>
              <a:t>formy života </a:t>
            </a:r>
            <a:endParaRPr lang="cs-CZ" dirty="0" smtClean="0">
              <a:latin typeface="Courier New" pitchFamily="49" charset="0"/>
              <a:cs typeface="Courier New" pitchFamily="49" charset="0"/>
            </a:endParaRPr>
          </a:p>
          <a:p>
            <a:pPr lvl="1">
              <a:buClr>
                <a:srgbClr val="990033"/>
              </a:buClr>
            </a:pPr>
            <a:r>
              <a:rPr lang="cs-CZ" dirty="0" err="1" smtClean="0">
                <a:latin typeface="Courier New" pitchFamily="49" charset="0"/>
                <a:cs typeface="Courier New" pitchFamily="49" charset="0"/>
              </a:rPr>
              <a:t>transhumanism</a:t>
            </a:r>
            <a:r>
              <a:rPr lang="cs-CZ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post-</a:t>
            </a:r>
            <a:r>
              <a:rPr lang="cs-CZ" dirty="0" err="1">
                <a:latin typeface="Courier New" panose="02070309020205020404" pitchFamily="49" charset="0"/>
                <a:cs typeface="Courier New" panose="02070309020205020404" pitchFamily="49" charset="0"/>
              </a:rPr>
              <a:t>human</a:t>
            </a:r>
            <a:r>
              <a:rPr lang="cs-CZ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cs-CZ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non-</a:t>
            </a:r>
            <a:r>
              <a:rPr lang="cs-CZ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human</a:t>
            </a:r>
            <a:r>
              <a:rPr lang="cs-CZ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cs-CZ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buClr>
                <a:srgbClr val="990033"/>
              </a:buClr>
            </a:pPr>
            <a:r>
              <a:rPr lang="cs-CZ" dirty="0" err="1" smtClean="0">
                <a:latin typeface="Courier New" pitchFamily="49" charset="0"/>
                <a:cs typeface="Courier New" pitchFamily="49" charset="0"/>
              </a:rPr>
              <a:t>bioart</a:t>
            </a:r>
            <a:endParaRPr lang="cs-CZ" dirty="0">
              <a:latin typeface="Courier New" pitchFamily="49" charset="0"/>
              <a:cs typeface="Courier New" pitchFamily="49" charset="0"/>
            </a:endParaRPr>
          </a:p>
          <a:p>
            <a:endParaRPr lang="cs-CZ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56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31" y="0"/>
            <a:ext cx="9123569" cy="1124744"/>
          </a:xfrm>
        </p:spPr>
        <p:txBody>
          <a:bodyPr>
            <a:noAutofit/>
          </a:bodyPr>
          <a:lstStyle/>
          <a:p>
            <a:r>
              <a:rPr lang="cs-CZ" sz="3600" dirty="0" smtClean="0">
                <a:solidFill>
                  <a:srgbClr val="990000"/>
                </a:solidFill>
                <a:latin typeface="Courier New" pitchFamily="49" charset="0"/>
                <a:cs typeface="Courier New" pitchFamily="49" charset="0"/>
              </a:rPr>
              <a:t>kulturní imaginace </a:t>
            </a:r>
            <a:br>
              <a:rPr lang="cs-CZ" sz="3600" dirty="0" smtClean="0">
                <a:solidFill>
                  <a:srgbClr val="99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cs-CZ" sz="3600" dirty="0" smtClean="0">
                <a:solidFill>
                  <a:srgbClr val="990000"/>
                </a:solidFill>
                <a:latin typeface="Courier New" pitchFamily="49" charset="0"/>
                <a:cs typeface="Courier New" pitchFamily="49" charset="0"/>
              </a:rPr>
              <a:t>fantastická zoologie</a:t>
            </a:r>
            <a:endParaRPr lang="cs-CZ" sz="3600" dirty="0">
              <a:solidFill>
                <a:srgbClr val="990000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68" y="3140968"/>
            <a:ext cx="3342305" cy="1944215"/>
          </a:xfrm>
        </p:spPr>
      </p:pic>
      <p:pic>
        <p:nvPicPr>
          <p:cNvPr id="8194" name="Picture 2" descr="C:\Users\Slesingerova\Desktop\IUAES_Manchester\monsters_chimeras_cyborgs\250px-J.F.Bertuch-Fabelwesen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24744"/>
            <a:ext cx="2195736" cy="573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Slesingerova\Desktop\IUAES_Manchester\monsters_chimeras_cyborgs\bunn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46" y="2852936"/>
            <a:ext cx="1769581" cy="400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Slesingerova\Desktop\IUAES_Manchester\monsters_chimeras_cyborgs\fabelwesen-mythological-creatures-1806-friedrich-justin-bertuch-1362335740_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5184"/>
            <a:ext cx="3323446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" y="1124744"/>
            <a:ext cx="5095223" cy="207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414" y="1124744"/>
            <a:ext cx="1847850" cy="5709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102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252520" cy="980728"/>
          </a:xfrm>
        </p:spPr>
        <p:txBody>
          <a:bodyPr>
            <a:normAutofit fontScale="90000"/>
          </a:bodyPr>
          <a:lstStyle/>
          <a:p>
            <a:r>
              <a:rPr lang="cs-CZ" sz="3600" dirty="0" smtClean="0">
                <a:solidFill>
                  <a:srgbClr val="A50021"/>
                </a:solidFill>
                <a:latin typeface="Courier New" pitchFamily="49" charset="0"/>
                <a:cs typeface="Courier New" pitchFamily="49" charset="0"/>
              </a:rPr>
              <a:t>symetrická sociologie/antropologie</a:t>
            </a:r>
            <a:endParaRPr lang="cs-CZ" sz="3600" dirty="0">
              <a:solidFill>
                <a:srgbClr val="A5002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620688"/>
            <a:ext cx="9144000" cy="2994050"/>
          </a:xfrm>
        </p:spPr>
        <p:txBody>
          <a:bodyPr>
            <a:normAutofit fontScale="62500" lnSpcReduction="20000"/>
          </a:bodyPr>
          <a:lstStyle/>
          <a:p>
            <a:pPr>
              <a:buClr>
                <a:srgbClr val="A50021"/>
              </a:buClr>
            </a:pPr>
            <a:endParaRPr lang="cs-CZ" dirty="0" smtClean="0">
              <a:latin typeface="Courier New" pitchFamily="49" charset="0"/>
              <a:cs typeface="Courier New" pitchFamily="49" charset="0"/>
            </a:endParaRPr>
          </a:p>
          <a:p>
            <a:pPr>
              <a:buClr>
                <a:srgbClr val="A50021"/>
              </a:buClr>
            </a:pPr>
            <a:r>
              <a:rPr lang="cs-CZ" sz="3800" dirty="0" smtClean="0">
                <a:latin typeface="Courier New" pitchFamily="49" charset="0"/>
                <a:cs typeface="Courier New" pitchFamily="49" charset="0"/>
              </a:rPr>
              <a:t>Bruno </a:t>
            </a:r>
            <a:r>
              <a:rPr lang="cs-CZ" sz="3800" dirty="0" err="1" smtClean="0">
                <a:latin typeface="Courier New" pitchFamily="49" charset="0"/>
                <a:cs typeface="Courier New" pitchFamily="49" charset="0"/>
              </a:rPr>
              <a:t>Latour</a:t>
            </a:r>
            <a:endParaRPr lang="cs-CZ" sz="3800" dirty="0" smtClean="0">
              <a:latin typeface="Courier New" pitchFamily="49" charset="0"/>
              <a:cs typeface="Courier New" pitchFamily="49" charset="0"/>
            </a:endParaRPr>
          </a:p>
          <a:p>
            <a:pPr>
              <a:buClr>
                <a:srgbClr val="A50021"/>
              </a:buClr>
            </a:pPr>
            <a:endParaRPr lang="cs-CZ" sz="3800" dirty="0" smtClean="0">
              <a:latin typeface="Courier New" pitchFamily="49" charset="0"/>
              <a:cs typeface="Courier New" pitchFamily="49" charset="0"/>
            </a:endParaRPr>
          </a:p>
          <a:p>
            <a:pPr>
              <a:buClr>
                <a:srgbClr val="A50021"/>
              </a:buClr>
            </a:pPr>
            <a:r>
              <a:rPr lang="cs-CZ" sz="3800" dirty="0" smtClean="0">
                <a:latin typeface="Courier New" pitchFamily="49" charset="0"/>
                <a:cs typeface="Courier New" pitchFamily="49" charset="0"/>
              </a:rPr>
              <a:t>non-</a:t>
            </a:r>
            <a:r>
              <a:rPr lang="cs-CZ" sz="3800" dirty="0" err="1" smtClean="0">
                <a:latin typeface="Courier New" pitchFamily="49" charset="0"/>
                <a:cs typeface="Courier New" pitchFamily="49" charset="0"/>
              </a:rPr>
              <a:t>human</a:t>
            </a:r>
            <a:r>
              <a:rPr lang="cs-CZ" sz="3800" dirty="0" smtClean="0">
                <a:latin typeface="Courier New" pitchFamily="49" charset="0"/>
                <a:cs typeface="Courier New" pitchFamily="49" charset="0"/>
              </a:rPr>
              <a:t>/síť aktérů</a:t>
            </a:r>
          </a:p>
          <a:p>
            <a:pPr>
              <a:buClr>
                <a:srgbClr val="A50021"/>
              </a:buClr>
            </a:pPr>
            <a:r>
              <a:rPr lang="cs-CZ" sz="3800" dirty="0" smtClean="0">
                <a:latin typeface="Courier New" pitchFamily="49" charset="0"/>
                <a:cs typeface="Courier New" pitchFamily="49" charset="0"/>
              </a:rPr>
              <a:t>role vědy</a:t>
            </a:r>
            <a:endParaRPr lang="cs-CZ" sz="3800" dirty="0">
              <a:latin typeface="Courier New" pitchFamily="49" charset="0"/>
              <a:cs typeface="Courier New" pitchFamily="49" charset="0"/>
            </a:endParaRPr>
          </a:p>
          <a:p>
            <a:pPr>
              <a:buClr>
                <a:srgbClr val="A50021"/>
              </a:buClr>
            </a:pPr>
            <a:endParaRPr lang="cs-CZ" sz="3800" dirty="0" smtClean="0">
              <a:latin typeface="Courier New" pitchFamily="49" charset="0"/>
              <a:cs typeface="Courier New" pitchFamily="49" charset="0"/>
            </a:endParaRPr>
          </a:p>
          <a:p>
            <a:pPr>
              <a:buClr>
                <a:srgbClr val="A50021"/>
              </a:buClr>
            </a:pPr>
            <a:r>
              <a:rPr lang="cs-CZ" sz="3800" dirty="0" smtClean="0">
                <a:latin typeface="Courier New" pitchFamily="49" charset="0"/>
                <a:cs typeface="Courier New" pitchFamily="49" charset="0"/>
              </a:rPr>
              <a:t>symetrická </a:t>
            </a:r>
            <a:r>
              <a:rPr lang="cs-CZ" sz="3800" dirty="0">
                <a:latin typeface="Courier New" pitchFamily="49" charset="0"/>
                <a:cs typeface="Courier New" pitchFamily="49" charset="0"/>
              </a:rPr>
              <a:t>antropologie (</a:t>
            </a:r>
            <a:r>
              <a:rPr lang="cs-CZ" sz="3800" dirty="0" err="1">
                <a:latin typeface="Courier New" pitchFamily="49" charset="0"/>
                <a:cs typeface="Courier New" pitchFamily="49" charset="0"/>
              </a:rPr>
              <a:t>human</a:t>
            </a:r>
            <a:r>
              <a:rPr lang="cs-CZ" sz="3800" dirty="0">
                <a:latin typeface="Courier New" pitchFamily="49" charset="0"/>
                <a:cs typeface="Courier New" pitchFamily="49" charset="0"/>
              </a:rPr>
              <a:t> i non-</a:t>
            </a:r>
            <a:r>
              <a:rPr lang="cs-CZ" sz="3800" dirty="0" err="1">
                <a:latin typeface="Courier New" pitchFamily="49" charset="0"/>
                <a:cs typeface="Courier New" pitchFamily="49" charset="0"/>
              </a:rPr>
              <a:t>human</a:t>
            </a:r>
            <a:r>
              <a:rPr lang="cs-CZ" sz="3800" dirty="0">
                <a:latin typeface="Courier New" pitchFamily="49" charset="0"/>
                <a:cs typeface="Courier New" pitchFamily="49" charset="0"/>
              </a:rPr>
              <a:t>, sítě, texty, věci, vztahy …)</a:t>
            </a:r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4738"/>
            <a:ext cx="9144000" cy="324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57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0" y="0"/>
            <a:ext cx="4572000" cy="2420888"/>
          </a:xfrm>
        </p:spPr>
        <p:txBody>
          <a:bodyPr>
            <a:normAutofit/>
          </a:bodyPr>
          <a:lstStyle/>
          <a:p>
            <a:pPr algn="r"/>
            <a:r>
              <a:rPr lang="en-GB" dirty="0" err="1">
                <a:solidFill>
                  <a:srgbClr val="A50021"/>
                </a:solidFill>
                <a:latin typeface="Calibri Light" pitchFamily="34" charset="0"/>
              </a:rPr>
              <a:t>BioART</a:t>
            </a:r>
            <a:r>
              <a:rPr lang="cs-CZ" dirty="0">
                <a:solidFill>
                  <a:srgbClr val="A50021"/>
                </a:solidFill>
                <a:latin typeface="Calibri Light" pitchFamily="34" charset="0"/>
              </a:rPr>
              <a:t>_</a:t>
            </a:r>
            <a:r>
              <a:rPr lang="en-GB" dirty="0">
                <a:solidFill>
                  <a:srgbClr val="A50021"/>
                </a:solidFill>
                <a:latin typeface="Calibri Light" pitchFamily="34" charset="0"/>
              </a:rPr>
              <a:t> </a:t>
            </a:r>
            <a:r>
              <a:rPr lang="cs-CZ" dirty="0">
                <a:solidFill>
                  <a:srgbClr val="A50021"/>
                </a:solidFill>
                <a:latin typeface="Calibri Light" pitchFamily="34" charset="0"/>
              </a:rPr>
              <a:t/>
            </a:r>
            <a:br>
              <a:rPr lang="cs-CZ" dirty="0">
                <a:solidFill>
                  <a:srgbClr val="A50021"/>
                </a:solidFill>
                <a:latin typeface="Calibri Light" pitchFamily="34" charset="0"/>
              </a:rPr>
            </a:br>
            <a:r>
              <a:rPr lang="en-GB" dirty="0">
                <a:solidFill>
                  <a:srgbClr val="A50021"/>
                </a:solidFill>
                <a:latin typeface="Calibri Light" pitchFamily="34" charset="0"/>
              </a:rPr>
              <a:t>idea </a:t>
            </a:r>
            <a:r>
              <a:rPr lang="cs-CZ" dirty="0" smtClean="0">
                <a:solidFill>
                  <a:srgbClr val="A50021"/>
                </a:solidFill>
                <a:latin typeface="Calibri Light" pitchFamily="34" charset="0"/>
              </a:rPr>
              <a:t>humanity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4"/>
          </p:nvPr>
        </p:nvSpPr>
        <p:spPr>
          <a:xfrm>
            <a:off x="4644008" y="5013176"/>
            <a:ext cx="4499992" cy="1844824"/>
          </a:xfrm>
        </p:spPr>
        <p:txBody>
          <a:bodyPr/>
          <a:lstStyle/>
          <a:p>
            <a:pPr marL="0" indent="0" algn="r">
              <a:buNone/>
            </a:pPr>
            <a:r>
              <a:rPr lang="en-GB" dirty="0">
                <a:latin typeface="Calibri Light" pitchFamily="34" charset="0"/>
              </a:rPr>
              <a:t>Francois-Joseph </a:t>
            </a:r>
            <a:r>
              <a:rPr lang="en-GB" dirty="0" err="1" smtClean="0">
                <a:latin typeface="Calibri Light" pitchFamily="34" charset="0"/>
              </a:rPr>
              <a:t>Lapo</a:t>
            </a:r>
            <a:r>
              <a:rPr lang="cs-CZ" dirty="0" err="1" smtClean="0">
                <a:latin typeface="Calibri Light" pitchFamily="34" charset="0"/>
              </a:rPr>
              <a:t>inte</a:t>
            </a:r>
            <a:endParaRPr lang="cs-CZ" dirty="0" smtClean="0">
              <a:latin typeface="Calibri Light" pitchFamily="34" charset="0"/>
            </a:endParaRPr>
          </a:p>
          <a:p>
            <a:pPr algn="r">
              <a:buClr>
                <a:srgbClr val="A50021"/>
              </a:buClr>
            </a:pPr>
            <a:r>
              <a:rPr lang="en-GB" sz="3200" i="1" dirty="0" err="1" smtClean="0">
                <a:latin typeface="Calibri Light" pitchFamily="34" charset="0"/>
              </a:rPr>
              <a:t>Metagenomics</a:t>
            </a:r>
            <a:r>
              <a:rPr lang="cs-CZ" sz="3200" dirty="0">
                <a:latin typeface="Calibri Light" pitchFamily="34" charset="0"/>
              </a:rPr>
              <a:t> </a:t>
            </a:r>
            <a:r>
              <a:rPr lang="cs-CZ" sz="3200" dirty="0" err="1" smtClean="0">
                <a:latin typeface="Calibri Light" pitchFamily="34" charset="0"/>
              </a:rPr>
              <a:t>project</a:t>
            </a:r>
            <a:endParaRPr lang="cs-CZ" sz="3200" dirty="0" smtClean="0">
              <a:latin typeface="Calibri Light" pitchFamily="34" charset="0"/>
            </a:endParaRPr>
          </a:p>
          <a:p>
            <a:pPr algn="r">
              <a:buClr>
                <a:srgbClr val="A50021"/>
              </a:buClr>
            </a:pPr>
            <a:r>
              <a:rPr lang="cs-CZ" sz="3200" dirty="0" err="1" smtClean="0">
                <a:latin typeface="Calibri Light" pitchFamily="34" charset="0"/>
              </a:rPr>
              <a:t>Humans</a:t>
            </a:r>
            <a:r>
              <a:rPr lang="cs-CZ" sz="3200" dirty="0" smtClean="0">
                <a:latin typeface="Calibri Light" pitchFamily="34" charset="0"/>
              </a:rPr>
              <a:t> and </a:t>
            </a:r>
            <a:r>
              <a:rPr lang="cs-CZ" sz="3200" dirty="0" err="1" smtClean="0">
                <a:latin typeface="Calibri Light" pitchFamily="34" charset="0"/>
              </a:rPr>
              <a:t>Bacterias</a:t>
            </a:r>
            <a:endParaRPr lang="cs-CZ" sz="3200" dirty="0" smtClean="0">
              <a:latin typeface="Calibri Light" pitchFamily="34" charset="0"/>
            </a:endParaRPr>
          </a:p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802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042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47864" y="0"/>
            <a:ext cx="5796136" cy="1772816"/>
          </a:xfrm>
        </p:spPr>
        <p:txBody>
          <a:bodyPr>
            <a:normAutofit/>
          </a:bodyPr>
          <a:lstStyle/>
          <a:p>
            <a:pPr algn="r"/>
            <a:r>
              <a:rPr lang="cs-CZ" sz="3600" dirty="0" err="1" smtClean="0">
                <a:solidFill>
                  <a:srgbClr val="990033"/>
                </a:solidFill>
                <a:latin typeface="Courier New" pitchFamily="49" charset="0"/>
                <a:cs typeface="Courier New" pitchFamily="49" charset="0"/>
              </a:rPr>
              <a:t>multispecies</a:t>
            </a:r>
            <a:r>
              <a:rPr lang="cs-CZ" sz="3600" dirty="0" smtClean="0">
                <a:solidFill>
                  <a:srgbClr val="990033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cs-CZ" sz="3600" dirty="0" err="1" smtClean="0">
                <a:solidFill>
                  <a:srgbClr val="990033"/>
                </a:solidFill>
                <a:latin typeface="Courier New" pitchFamily="49" charset="0"/>
                <a:cs typeface="Courier New" pitchFamily="49" charset="0"/>
              </a:rPr>
              <a:t>ethnography</a:t>
            </a:r>
            <a:r>
              <a:rPr lang="cs-CZ" sz="3600" dirty="0" smtClean="0">
                <a:solidFill>
                  <a:srgbClr val="990033"/>
                </a:solidFill>
                <a:latin typeface="Courier New" pitchFamily="49" charset="0"/>
                <a:cs typeface="Courier New" pitchFamily="49" charset="0"/>
              </a:rPr>
              <a:t>_</a:t>
            </a:r>
            <a:br>
              <a:rPr lang="cs-CZ" sz="3600" dirty="0" smtClean="0">
                <a:solidFill>
                  <a:srgbClr val="990033"/>
                </a:solidFill>
                <a:latin typeface="Courier New" pitchFamily="49" charset="0"/>
                <a:cs typeface="Courier New" pitchFamily="49" charset="0"/>
              </a:rPr>
            </a:br>
            <a:r>
              <a:rPr lang="cs-CZ" sz="3600" dirty="0" err="1" smtClean="0">
                <a:solidFill>
                  <a:srgbClr val="990033"/>
                </a:solidFill>
                <a:latin typeface="Courier New" pitchFamily="49" charset="0"/>
                <a:cs typeface="Courier New" pitchFamily="49" charset="0"/>
              </a:rPr>
              <a:t>stefan</a:t>
            </a:r>
            <a:r>
              <a:rPr lang="cs-CZ" sz="3600" dirty="0" smtClean="0">
                <a:solidFill>
                  <a:srgbClr val="990033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cs-CZ" sz="3600" dirty="0" err="1" smtClean="0">
                <a:solidFill>
                  <a:srgbClr val="990033"/>
                </a:solidFill>
                <a:latin typeface="Courier New" pitchFamily="49" charset="0"/>
                <a:cs typeface="Courier New" pitchFamily="49" charset="0"/>
              </a:rPr>
              <a:t>helmreich</a:t>
            </a:r>
            <a:endParaRPr lang="cs-CZ" sz="3600" dirty="0">
              <a:solidFill>
                <a:srgbClr val="990033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718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71800" y="1700808"/>
            <a:ext cx="6372200" cy="5256584"/>
          </a:xfrm>
        </p:spPr>
        <p:txBody>
          <a:bodyPr/>
          <a:lstStyle/>
          <a:p>
            <a:pPr>
              <a:buClr>
                <a:srgbClr val="990033"/>
              </a:buClr>
            </a:pPr>
            <a:r>
              <a:rPr lang="cs-CZ" sz="2400" dirty="0" smtClean="0">
                <a:latin typeface="Calibri Light" pitchFamily="34" charset="0"/>
                <a:cs typeface="Courier New" pitchFamily="49" charset="0"/>
              </a:rPr>
              <a:t>antropologie života_ tvárná kategorie</a:t>
            </a:r>
          </a:p>
          <a:p>
            <a:pPr>
              <a:buClr>
                <a:srgbClr val="990033"/>
              </a:buClr>
            </a:pPr>
            <a:r>
              <a:rPr lang="cs-CZ" sz="2400" i="1" dirty="0" err="1" smtClean="0">
                <a:latin typeface="Calibri Light" pitchFamily="34" charset="0"/>
                <a:cs typeface="Courier New" pitchFamily="49" charset="0"/>
              </a:rPr>
              <a:t>becomings</a:t>
            </a:r>
            <a:r>
              <a:rPr lang="cs-CZ" sz="2400" dirty="0" smtClean="0">
                <a:latin typeface="Calibri Light" pitchFamily="34" charset="0"/>
                <a:cs typeface="Courier New" pitchFamily="49" charset="0"/>
              </a:rPr>
              <a:t> – nové druhy </a:t>
            </a:r>
            <a:r>
              <a:rPr lang="cs-CZ" sz="2400" dirty="0" err="1" smtClean="0">
                <a:latin typeface="Calibri Light" pitchFamily="34" charset="0"/>
                <a:cs typeface="Courier New" pitchFamily="49" charset="0"/>
              </a:rPr>
              <a:t>vztahů_nehierarchické</a:t>
            </a:r>
            <a:r>
              <a:rPr lang="cs-CZ" sz="2400" dirty="0" smtClean="0">
                <a:latin typeface="Calibri Light" pitchFamily="34" charset="0"/>
                <a:cs typeface="Courier New" pitchFamily="49" charset="0"/>
              </a:rPr>
              <a:t> aliance, symbiózy, typy-události, objekty  -akce, atd.)</a:t>
            </a:r>
          </a:p>
          <a:p>
            <a:pPr>
              <a:buClr>
                <a:srgbClr val="990033"/>
              </a:buClr>
            </a:pPr>
            <a:r>
              <a:rPr lang="cs-CZ" sz="2400" dirty="0" smtClean="0">
                <a:latin typeface="Calibri Light" pitchFamily="34" charset="0"/>
                <a:cs typeface="Courier New" pitchFamily="49" charset="0"/>
              </a:rPr>
              <a:t>„</a:t>
            </a:r>
            <a:r>
              <a:rPr lang="cs-CZ" sz="2400" i="1" dirty="0" smtClean="0">
                <a:latin typeface="Calibri Light" pitchFamily="34" charset="0"/>
                <a:cs typeface="Courier New" pitchFamily="49" charset="0"/>
              </a:rPr>
              <a:t>nový </a:t>
            </a:r>
            <a:r>
              <a:rPr lang="cs-CZ" sz="2400" i="1" dirty="0" err="1" smtClean="0">
                <a:latin typeface="Calibri Light" pitchFamily="34" charset="0"/>
                <a:cs typeface="Courier New" pitchFamily="49" charset="0"/>
              </a:rPr>
              <a:t>antropos</a:t>
            </a:r>
            <a:r>
              <a:rPr lang="cs-CZ" sz="2400" dirty="0" smtClean="0">
                <a:latin typeface="Calibri Light" pitchFamily="34" charset="0"/>
                <a:cs typeface="Courier New" pitchFamily="49" charset="0"/>
              </a:rPr>
              <a:t>“ generuje nové etické a kulturní otázky</a:t>
            </a:r>
          </a:p>
          <a:p>
            <a:pPr>
              <a:buClr>
                <a:srgbClr val="990033"/>
              </a:buClr>
            </a:pPr>
            <a:r>
              <a:rPr lang="cs-CZ" sz="2400" dirty="0" smtClean="0">
                <a:latin typeface="Calibri Light" pitchFamily="34" charset="0"/>
                <a:cs typeface="Courier New" pitchFamily="49" charset="0"/>
              </a:rPr>
              <a:t>polovina 20.stol (de-</a:t>
            </a:r>
            <a:r>
              <a:rPr lang="cs-CZ" sz="2400" dirty="0" err="1" smtClean="0">
                <a:latin typeface="Calibri Light" pitchFamily="34" charset="0"/>
                <a:cs typeface="Courier New" pitchFamily="49" charset="0"/>
              </a:rPr>
              <a:t>esencializace_gender</a:t>
            </a:r>
            <a:r>
              <a:rPr lang="cs-CZ" sz="2400" dirty="0" smtClean="0">
                <a:latin typeface="Calibri Light" pitchFamily="34" charset="0"/>
                <a:cs typeface="Courier New" pitchFamily="49" charset="0"/>
              </a:rPr>
              <a:t>, rasa, sexualita, etnicita, atd.)_21.stol - + </a:t>
            </a:r>
            <a:r>
              <a:rPr lang="cs-CZ" sz="2400" dirty="0" err="1" smtClean="0">
                <a:latin typeface="Calibri Light" pitchFamily="34" charset="0"/>
                <a:cs typeface="Courier New" pitchFamily="49" charset="0"/>
              </a:rPr>
              <a:t>nonhuman</a:t>
            </a:r>
            <a:endParaRPr lang="cs-CZ" sz="2400" dirty="0" smtClean="0">
              <a:latin typeface="Calibri Light" pitchFamily="34" charset="0"/>
              <a:cs typeface="Courier New" pitchFamily="49" charset="0"/>
            </a:endParaRPr>
          </a:p>
          <a:p>
            <a:pPr>
              <a:buClr>
                <a:srgbClr val="990033"/>
              </a:buClr>
            </a:pPr>
            <a:r>
              <a:rPr lang="cs-CZ" sz="2400" i="1" dirty="0">
                <a:latin typeface="Calibri Light" pitchFamily="34" charset="0"/>
                <a:cs typeface="Courier New" pitchFamily="49" charset="0"/>
              </a:rPr>
              <a:t>z</a:t>
            </a:r>
            <a:r>
              <a:rPr lang="cs-CZ" sz="2400" i="1" dirty="0" smtClean="0">
                <a:latin typeface="Calibri Light" pitchFamily="34" charset="0"/>
                <a:cs typeface="Courier New" pitchFamily="49" charset="0"/>
              </a:rPr>
              <a:t>oo-</a:t>
            </a:r>
            <a:r>
              <a:rPr lang="cs-CZ" sz="2400" i="1" dirty="0" err="1" smtClean="0">
                <a:latin typeface="Calibri Light" pitchFamily="34" charset="0"/>
                <a:cs typeface="Courier New" pitchFamily="49" charset="0"/>
              </a:rPr>
              <a:t>ethnography</a:t>
            </a:r>
            <a:r>
              <a:rPr lang="cs-CZ" sz="2400" dirty="0" smtClean="0">
                <a:latin typeface="Calibri Light" pitchFamily="34" charset="0"/>
                <a:cs typeface="Courier New" pitchFamily="49" charset="0"/>
              </a:rPr>
              <a:t> (zvířata rozrušující hranice)</a:t>
            </a:r>
          </a:p>
          <a:p>
            <a:pPr>
              <a:buClr>
                <a:srgbClr val="990033"/>
              </a:buClr>
            </a:pPr>
            <a:r>
              <a:rPr lang="cs-CZ" sz="2400" dirty="0" err="1" smtClean="0">
                <a:latin typeface="Calibri Light" pitchFamily="34" charset="0"/>
                <a:cs typeface="Courier New" pitchFamily="49" charset="0"/>
              </a:rPr>
              <a:t>Symbiopolitics</a:t>
            </a:r>
            <a:endParaRPr lang="cs-CZ" sz="2400" dirty="0" smtClean="0">
              <a:latin typeface="Calibri Light" pitchFamily="34" charset="0"/>
              <a:cs typeface="Courier New" pitchFamily="49" charset="0"/>
            </a:endParaRPr>
          </a:p>
          <a:p>
            <a:pPr>
              <a:buClr>
                <a:srgbClr val="990033"/>
              </a:buClr>
            </a:pPr>
            <a:r>
              <a:rPr lang="cs-CZ" sz="2400" dirty="0" err="1" smtClean="0">
                <a:latin typeface="Calibri Light" pitchFamily="34" charset="0"/>
                <a:cs typeface="Courier New" pitchFamily="49" charset="0"/>
              </a:rPr>
              <a:t>Haraway_OncoMouseTM</a:t>
            </a:r>
            <a:endParaRPr lang="cs-CZ" sz="2400" dirty="0" smtClean="0">
              <a:latin typeface="Calibri Light" pitchFamily="34" charset="0"/>
              <a:cs typeface="Courier New" pitchFamily="49" charset="0"/>
            </a:endParaRPr>
          </a:p>
          <a:p>
            <a:pPr>
              <a:buClr>
                <a:srgbClr val="990033"/>
              </a:buClr>
            </a:pPr>
            <a:endParaRPr lang="cs-CZ" sz="2400" dirty="0" smtClean="0">
              <a:latin typeface="Calibri Light" pitchFamily="34" charset="0"/>
              <a:cs typeface="Courier New" pitchFamily="49" charset="0"/>
            </a:endParaRPr>
          </a:p>
          <a:p>
            <a:pPr>
              <a:buClr>
                <a:srgbClr val="990033"/>
              </a:buClr>
            </a:pPr>
            <a:endParaRPr lang="cs-CZ" dirty="0" smtClean="0">
              <a:latin typeface="Calibri Light" pitchFamily="34" charset="0"/>
              <a:cs typeface="Courier New" pitchFamily="49" charset="0"/>
            </a:endParaRPr>
          </a:p>
          <a:p>
            <a:pPr>
              <a:buClr>
                <a:srgbClr val="990033"/>
              </a:buClr>
            </a:pPr>
            <a:endParaRPr lang="cs-CZ" dirty="0" smtClean="0">
              <a:latin typeface="Calibri Light" pitchFamily="34" charset="0"/>
              <a:cs typeface="Courier New" pitchFamily="49" charset="0"/>
            </a:endParaRPr>
          </a:p>
          <a:p>
            <a:pPr>
              <a:buClr>
                <a:srgbClr val="990033"/>
              </a:buClr>
            </a:pPr>
            <a:endParaRPr lang="cs-CZ" dirty="0" smtClean="0">
              <a:latin typeface="Calibri Light" pitchFamily="34" charset="0"/>
              <a:cs typeface="Courier New" pitchFamily="49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792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cs-CZ" dirty="0" smtClean="0">
                <a:latin typeface="Courier New" pitchFamily="49" charset="0"/>
                <a:cs typeface="Courier New" pitchFamily="49" charset="0"/>
              </a:rPr>
              <a:t>Helmreich, Kirksey</a:t>
            </a:r>
            <a:endParaRPr lang="cs-CZ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526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600" dirty="0">
                <a:latin typeface="Courier New" pitchFamily="49" charset="0"/>
                <a:cs typeface="Courier New" pitchFamily="49" charset="0"/>
              </a:rPr>
              <a:t>Fischer reminds us, </a:t>
            </a:r>
            <a:r>
              <a:rPr lang="en-US" sz="4000" i="1" dirty="0">
                <a:latin typeface="Courier New" pitchFamily="49" charset="0"/>
                <a:cs typeface="Courier New" pitchFamily="49" charset="0"/>
              </a:rPr>
              <a:t>anthropos </a:t>
            </a:r>
            <a:r>
              <a:rPr lang="en-US" sz="4000" dirty="0">
                <a:latin typeface="Courier New" pitchFamily="49" charset="0"/>
                <a:cs typeface="Courier New" pitchFamily="49" charset="0"/>
              </a:rPr>
              <a:t>was an entity sited between the </a:t>
            </a:r>
            <a:r>
              <a:rPr lang="en-US" sz="4000" dirty="0" smtClean="0">
                <a:latin typeface="Courier New" pitchFamily="49" charset="0"/>
                <a:cs typeface="Courier New" pitchFamily="49" charset="0"/>
              </a:rPr>
              <a:t>divine</a:t>
            </a:r>
            <a:r>
              <a:rPr lang="cs-CZ" sz="4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4000" dirty="0" smtClean="0">
                <a:latin typeface="Courier New" pitchFamily="49" charset="0"/>
                <a:cs typeface="Courier New" pitchFamily="49" charset="0"/>
              </a:rPr>
              <a:t>and </a:t>
            </a:r>
            <a:r>
              <a:rPr lang="en-US" sz="4000" dirty="0">
                <a:latin typeface="Courier New" pitchFamily="49" charset="0"/>
                <a:cs typeface="Courier New" pitchFamily="49" charset="0"/>
              </a:rPr>
              <a:t>bestial, a being that self-reflexively fashioned itself as a member of the </a:t>
            </a:r>
            <a:r>
              <a:rPr lang="en-US" sz="4000" dirty="0" smtClean="0">
                <a:latin typeface="Courier New" pitchFamily="49" charset="0"/>
                <a:cs typeface="Courier New" pitchFamily="49" charset="0"/>
              </a:rPr>
              <a:t>polis</a:t>
            </a:r>
            <a:r>
              <a:rPr lang="cs-CZ" sz="4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36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3600" dirty="0">
                <a:latin typeface="Courier New" pitchFamily="49" charset="0"/>
                <a:cs typeface="Courier New" pitchFamily="49" charset="0"/>
              </a:rPr>
              <a:t>2009:xv–xvi). </a:t>
            </a:r>
            <a:endParaRPr lang="cs-CZ" sz="36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endParaRPr lang="cs-CZ" sz="36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dirty="0" smtClean="0">
                <a:latin typeface="Courier New" pitchFamily="49" charset="0"/>
                <a:cs typeface="Courier New" pitchFamily="49" charset="0"/>
              </a:rPr>
              <a:t>After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Foucault, </a:t>
            </a:r>
            <a:r>
              <a:rPr lang="en-US" sz="4000" i="1" dirty="0">
                <a:latin typeface="Courier New" pitchFamily="49" charset="0"/>
                <a:cs typeface="Courier New" pitchFamily="49" charset="0"/>
              </a:rPr>
              <a:t>anthropos </a:t>
            </a:r>
            <a:r>
              <a:rPr lang="en-US" sz="4000" dirty="0">
                <a:latin typeface="Courier New" pitchFamily="49" charset="0"/>
                <a:cs typeface="Courier New" pitchFamily="49" charset="0"/>
              </a:rPr>
              <a:t>has also become a figure fashioned </a:t>
            </a:r>
            <a:r>
              <a:rPr lang="en-US" sz="4000" dirty="0" smtClean="0">
                <a:latin typeface="Courier New" pitchFamily="49" charset="0"/>
                <a:cs typeface="Courier New" pitchFamily="49" charset="0"/>
              </a:rPr>
              <a:t>by</a:t>
            </a:r>
            <a:r>
              <a:rPr lang="cs-CZ" sz="4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4000" dirty="0" smtClean="0">
                <a:latin typeface="Courier New" pitchFamily="49" charset="0"/>
                <a:cs typeface="Courier New" pitchFamily="49" charset="0"/>
              </a:rPr>
              <a:t>the </a:t>
            </a:r>
            <a:r>
              <a:rPr lang="en-US" sz="4000" dirty="0">
                <a:latin typeface="Courier New" pitchFamily="49" charset="0"/>
                <a:cs typeface="Courier New" pitchFamily="49" charset="0"/>
              </a:rPr>
              <a:t>modern sciences of life, labor, and language—that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is, by biology,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political</a:t>
            </a:r>
            <a:r>
              <a:rPr lang="cs-CZ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economy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, and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linguistics</a:t>
            </a:r>
            <a:r>
              <a:rPr lang="cs-CZ" dirty="0" smtClean="0">
                <a:latin typeface="Courier New" pitchFamily="49" charset="0"/>
                <a:cs typeface="Courier New" pitchFamily="49" charset="0"/>
              </a:rPr>
              <a:t>.</a:t>
            </a:r>
          </a:p>
          <a:p>
            <a:pPr marL="0" indent="0">
              <a:buNone/>
            </a:pPr>
            <a:endParaRPr lang="cs-CZ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dirty="0" smtClean="0">
                <a:latin typeface="Courier New" pitchFamily="49" charset="0"/>
                <a:cs typeface="Courier New" pitchFamily="49" charset="0"/>
              </a:rPr>
              <a:t>And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in the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contemporary</a:t>
            </a:r>
            <a:r>
              <a:rPr lang="cs-CZ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moment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, what counts as living, working, and communicating are under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radical</a:t>
            </a:r>
            <a:r>
              <a:rPr lang="cs-CZ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revision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in the biosciences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.</a:t>
            </a:r>
            <a:endParaRPr lang="cs-CZ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endParaRPr lang="cs-CZ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dirty="0" smtClean="0">
                <a:latin typeface="Courier New" pitchFamily="49" charset="0"/>
                <a:cs typeface="Courier New" pitchFamily="49" charset="0"/>
              </a:rPr>
              <a:t>In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this context, anthropologists have begun to ask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:</a:t>
            </a:r>
            <a:endParaRPr lang="cs-CZ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dirty="0" err="1" smtClean="0">
                <a:latin typeface="Courier New" pitchFamily="49" charset="0"/>
                <a:cs typeface="Courier New" pitchFamily="49" charset="0"/>
              </a:rPr>
              <a:t>What</a:t>
            </a:r>
            <a:r>
              <a:rPr lang="cs-CZ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cs-CZ" dirty="0" err="1">
                <a:latin typeface="Courier New" pitchFamily="49" charset="0"/>
                <a:cs typeface="Courier New" pitchFamily="49" charset="0"/>
              </a:rPr>
              <a:t>is</a:t>
            </a:r>
            <a:r>
              <a:rPr lang="cs-CZ" dirty="0">
                <a:latin typeface="Courier New" pitchFamily="49" charset="0"/>
                <a:cs typeface="Courier New" pitchFamily="49" charset="0"/>
              </a:rPr>
              <a:t> anthropos becoming?</a:t>
            </a:r>
            <a:endParaRPr lang="cs-CZ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71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990033"/>
                </a:solidFill>
                <a:latin typeface="Courier New" pitchFamily="49" charset="0"/>
                <a:cs typeface="Courier New" pitchFamily="49" charset="0"/>
              </a:rPr>
              <a:t>„</a:t>
            </a:r>
            <a:r>
              <a:rPr lang="cs-CZ" dirty="0" err="1" smtClean="0">
                <a:solidFill>
                  <a:srgbClr val="990033"/>
                </a:solidFill>
                <a:latin typeface="Courier New" pitchFamily="49" charset="0"/>
                <a:cs typeface="Courier New" pitchFamily="49" charset="0"/>
              </a:rPr>
              <a:t>metagenomic</a:t>
            </a:r>
            <a:r>
              <a:rPr lang="cs-CZ" dirty="0" smtClean="0">
                <a:solidFill>
                  <a:srgbClr val="990033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cs-CZ" dirty="0" err="1" smtClean="0">
                <a:solidFill>
                  <a:srgbClr val="990033"/>
                </a:solidFill>
                <a:latin typeface="Courier New" pitchFamily="49" charset="0"/>
                <a:cs typeface="Courier New" pitchFamily="49" charset="0"/>
              </a:rPr>
              <a:t>selfie</a:t>
            </a:r>
            <a:r>
              <a:rPr lang="cs-CZ" dirty="0" smtClean="0">
                <a:solidFill>
                  <a:srgbClr val="990033"/>
                </a:solidFill>
                <a:latin typeface="Courier New" pitchFamily="49" charset="0"/>
                <a:cs typeface="Courier New" pitchFamily="49" charset="0"/>
              </a:rPr>
              <a:t>“</a:t>
            </a:r>
            <a:endParaRPr lang="cs-CZ" dirty="0">
              <a:solidFill>
                <a:srgbClr val="990033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872"/>
            <a:ext cx="9144000" cy="458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1835696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797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6588224" cy="1417638"/>
          </a:xfrm>
        </p:spPr>
        <p:txBody>
          <a:bodyPr>
            <a:normAutofit/>
          </a:bodyPr>
          <a:lstStyle/>
          <a:p>
            <a:pPr algn="l"/>
            <a:r>
              <a:rPr lang="cs-CZ" sz="3200" dirty="0" err="1" smtClean="0">
                <a:solidFill>
                  <a:srgbClr val="990033"/>
                </a:solidFill>
                <a:latin typeface="Courier New" pitchFamily="49" charset="0"/>
                <a:cs typeface="Courier New" pitchFamily="49" charset="0"/>
              </a:rPr>
              <a:t>posthumanism</a:t>
            </a:r>
            <a:r>
              <a:rPr lang="cs-CZ" sz="3200" dirty="0" smtClean="0">
                <a:solidFill>
                  <a:srgbClr val="990033"/>
                </a:solidFill>
                <a:latin typeface="Courier New" pitchFamily="49" charset="0"/>
                <a:cs typeface="Courier New" pitchFamily="49" charset="0"/>
              </a:rPr>
              <a:t>/</a:t>
            </a:r>
            <a:r>
              <a:rPr lang="cs-CZ" sz="3200" dirty="0" err="1" smtClean="0">
                <a:solidFill>
                  <a:srgbClr val="990033"/>
                </a:solidFill>
                <a:latin typeface="Courier New" pitchFamily="49" charset="0"/>
                <a:cs typeface="Courier New" pitchFamily="49" charset="0"/>
              </a:rPr>
              <a:t>transhumanism</a:t>
            </a:r>
            <a:endParaRPr lang="cs-CZ" sz="3200" dirty="0">
              <a:solidFill>
                <a:srgbClr val="990033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00200"/>
            <a:ext cx="5940152" cy="5257800"/>
          </a:xfrm>
        </p:spPr>
        <p:txBody>
          <a:bodyPr>
            <a:normAutofit fontScale="85000" lnSpcReduction="20000"/>
          </a:bodyPr>
          <a:lstStyle/>
          <a:p>
            <a:pPr>
              <a:buClr>
                <a:srgbClr val="990033"/>
              </a:buClr>
            </a:pPr>
            <a:r>
              <a:rPr lang="cs-CZ" dirty="0" smtClean="0">
                <a:latin typeface="Courier New" pitchFamily="49" charset="0"/>
                <a:cs typeface="Courier New" pitchFamily="49" charset="0"/>
              </a:rPr>
              <a:t>Kde jsou hranice člověka jako druhu?</a:t>
            </a:r>
          </a:p>
          <a:p>
            <a:pPr>
              <a:buClr>
                <a:srgbClr val="990033"/>
              </a:buClr>
            </a:pPr>
            <a:endParaRPr lang="cs-CZ" dirty="0" smtClean="0">
              <a:latin typeface="Courier New" pitchFamily="49" charset="0"/>
              <a:cs typeface="Courier New" pitchFamily="49" charset="0"/>
            </a:endParaRPr>
          </a:p>
          <a:p>
            <a:pPr>
              <a:buClr>
                <a:srgbClr val="990033"/>
              </a:buClr>
            </a:pPr>
            <a:r>
              <a:rPr lang="cs-CZ" dirty="0">
                <a:latin typeface="Courier New" pitchFamily="49" charset="0"/>
                <a:cs typeface="Courier New" pitchFamily="49" charset="0"/>
              </a:rPr>
              <a:t>p</a:t>
            </a:r>
            <a:r>
              <a:rPr lang="cs-CZ" dirty="0" smtClean="0">
                <a:latin typeface="Courier New" pitchFamily="49" charset="0"/>
                <a:cs typeface="Courier New" pitchFamily="49" charset="0"/>
              </a:rPr>
              <a:t>roces stávání se člověkem</a:t>
            </a:r>
          </a:p>
          <a:p>
            <a:pPr>
              <a:buClr>
                <a:srgbClr val="990033"/>
              </a:buClr>
            </a:pPr>
            <a:endParaRPr lang="cs-CZ" dirty="0" smtClean="0">
              <a:latin typeface="Courier New" pitchFamily="49" charset="0"/>
              <a:cs typeface="Courier New" pitchFamily="49" charset="0"/>
            </a:endParaRPr>
          </a:p>
          <a:p>
            <a:pPr>
              <a:buClr>
                <a:srgbClr val="990033"/>
              </a:buClr>
            </a:pPr>
            <a:r>
              <a:rPr lang="cs-CZ" dirty="0" smtClean="0">
                <a:latin typeface="Courier New" pitchFamily="49" charset="0"/>
                <a:cs typeface="Courier New" pitchFamily="49" charset="0"/>
              </a:rPr>
              <a:t>tělo/duše/stroj</a:t>
            </a:r>
          </a:p>
          <a:p>
            <a:pPr>
              <a:buClr>
                <a:srgbClr val="990033"/>
              </a:buClr>
            </a:pPr>
            <a:endParaRPr lang="cs-CZ" dirty="0" smtClean="0">
              <a:latin typeface="Courier New" pitchFamily="49" charset="0"/>
              <a:cs typeface="Courier New" pitchFamily="49" charset="0"/>
            </a:endParaRPr>
          </a:p>
          <a:p>
            <a:pPr>
              <a:buClr>
                <a:srgbClr val="990033"/>
              </a:buClr>
            </a:pPr>
            <a:r>
              <a:rPr lang="cs-CZ" dirty="0" smtClean="0">
                <a:latin typeface="Courier New" pitchFamily="49" charset="0"/>
                <a:cs typeface="Courier New" pitchFamily="49" charset="0"/>
              </a:rPr>
              <a:t>Descartes, Kant, </a:t>
            </a:r>
            <a:r>
              <a:rPr lang="cs-CZ" dirty="0" err="1" smtClean="0">
                <a:latin typeface="Courier New" pitchFamily="49" charset="0"/>
                <a:cs typeface="Courier New" pitchFamily="49" charset="0"/>
              </a:rPr>
              <a:t>Foucault</a:t>
            </a:r>
            <a:r>
              <a:rPr lang="cs-CZ" dirty="0" smtClean="0">
                <a:latin typeface="Courier New" pitchFamily="49" charset="0"/>
                <a:cs typeface="Courier New" pitchFamily="49" charset="0"/>
              </a:rPr>
              <a:t>, </a:t>
            </a:r>
            <a:r>
              <a:rPr lang="cs-CZ" dirty="0" err="1" smtClean="0">
                <a:latin typeface="Courier New" pitchFamily="49" charset="0"/>
                <a:cs typeface="Courier New" pitchFamily="49" charset="0"/>
              </a:rPr>
              <a:t>Latour</a:t>
            </a:r>
            <a:r>
              <a:rPr lang="cs-CZ" dirty="0" smtClean="0">
                <a:latin typeface="Courier New" pitchFamily="49" charset="0"/>
                <a:cs typeface="Courier New" pitchFamily="49" charset="0"/>
              </a:rPr>
              <a:t>, </a:t>
            </a:r>
            <a:r>
              <a:rPr lang="cs-CZ" dirty="0" err="1" smtClean="0">
                <a:latin typeface="Courier New" pitchFamily="49" charset="0"/>
                <a:cs typeface="Courier New" pitchFamily="49" charset="0"/>
              </a:rPr>
              <a:t>Haraway</a:t>
            </a:r>
            <a:r>
              <a:rPr lang="cs-CZ" dirty="0" smtClean="0">
                <a:latin typeface="Courier New" pitchFamily="49" charset="0"/>
                <a:cs typeface="Courier New" pitchFamily="49" charset="0"/>
              </a:rPr>
              <a:t>, atd.</a:t>
            </a:r>
          </a:p>
          <a:p>
            <a:pPr>
              <a:buClr>
                <a:srgbClr val="990033"/>
              </a:buClr>
            </a:pPr>
            <a:endParaRPr lang="cs-CZ" dirty="0" smtClean="0">
              <a:latin typeface="Courier New" pitchFamily="49" charset="0"/>
              <a:cs typeface="Courier New" pitchFamily="49" charset="0"/>
            </a:endParaRPr>
          </a:p>
          <a:p>
            <a:pPr>
              <a:buClr>
                <a:srgbClr val="990033"/>
              </a:buClr>
            </a:pPr>
            <a:r>
              <a:rPr lang="cs-CZ" dirty="0" smtClean="0">
                <a:latin typeface="Courier New" pitchFamily="49" charset="0"/>
                <a:cs typeface="Courier New" pitchFamily="49" charset="0"/>
              </a:rPr>
              <a:t>kyborgové, kombinace druhů (člověk/zvíře/rostlina/věc)</a:t>
            </a:r>
            <a:endParaRPr lang="cs-CZ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0"/>
            <a:ext cx="25401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245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417638"/>
          </a:xfrm>
        </p:spPr>
        <p:txBody>
          <a:bodyPr>
            <a:normAutofit fontScale="90000"/>
          </a:bodyPr>
          <a:lstStyle/>
          <a:p>
            <a:pPr algn="l"/>
            <a:r>
              <a:rPr lang="cs-CZ" sz="5300" dirty="0" err="1" smtClean="0">
                <a:solidFill>
                  <a:srgbClr val="990033"/>
                </a:solidFill>
                <a:latin typeface="Courier New" pitchFamily="49" charset="0"/>
                <a:cs typeface="Courier New" pitchFamily="49" charset="0"/>
              </a:rPr>
              <a:t>posthumanismus</a:t>
            </a:r>
            <a:r>
              <a:rPr lang="cs-CZ" dirty="0" smtClean="0">
                <a:solidFill>
                  <a:srgbClr val="990033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cs-CZ" dirty="0" smtClean="0">
                <a:solidFill>
                  <a:srgbClr val="990033"/>
                </a:solidFill>
                <a:latin typeface="Courier New" pitchFamily="49" charset="0"/>
                <a:cs typeface="Courier New" pitchFamily="49" charset="0"/>
              </a:rPr>
            </a:br>
            <a:r>
              <a:rPr lang="cs-CZ" dirty="0" smtClean="0">
                <a:solidFill>
                  <a:srgbClr val="990033"/>
                </a:solidFill>
                <a:latin typeface="Courier New" pitchFamily="49" charset="0"/>
                <a:cs typeface="Courier New" pitchFamily="49" charset="0"/>
              </a:rPr>
              <a:t>kritika</a:t>
            </a:r>
            <a:endParaRPr lang="cs-CZ" dirty="0">
              <a:solidFill>
                <a:srgbClr val="990033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412775"/>
            <a:ext cx="9144000" cy="3456385"/>
          </a:xfrm>
        </p:spPr>
        <p:txBody>
          <a:bodyPr>
            <a:noAutofit/>
          </a:bodyPr>
          <a:lstStyle/>
          <a:p>
            <a:pPr>
              <a:buClr>
                <a:srgbClr val="990033"/>
              </a:buClr>
            </a:pPr>
            <a:r>
              <a:rPr lang="cs-CZ" sz="2400" dirty="0" err="1" smtClean="0">
                <a:latin typeface="Courier New" pitchFamily="49" charset="0"/>
                <a:cs typeface="Courier New" pitchFamily="49" charset="0"/>
              </a:rPr>
              <a:t>technopesimismus_dystopie</a:t>
            </a:r>
            <a:endParaRPr lang="cs-CZ" sz="2400" dirty="0" smtClean="0">
              <a:latin typeface="Courier New" pitchFamily="49" charset="0"/>
              <a:cs typeface="Courier New" pitchFamily="49" charset="0"/>
            </a:endParaRPr>
          </a:p>
          <a:p>
            <a:pPr>
              <a:buClr>
                <a:srgbClr val="990033"/>
              </a:buClr>
            </a:pPr>
            <a:r>
              <a:rPr lang="cs-CZ" sz="2400" dirty="0" smtClean="0">
                <a:latin typeface="Courier New" pitchFamily="49" charset="0"/>
                <a:cs typeface="Courier New" pitchFamily="49" charset="0"/>
              </a:rPr>
              <a:t>víra v přirozenost</a:t>
            </a:r>
          </a:p>
          <a:p>
            <a:pPr>
              <a:buClr>
                <a:srgbClr val="990033"/>
              </a:buClr>
            </a:pPr>
            <a:r>
              <a:rPr lang="cs-CZ" sz="2400" dirty="0" smtClean="0">
                <a:latin typeface="Courier New" pitchFamily="49" charset="0"/>
                <a:cs typeface="Courier New" pitchFamily="49" charset="0"/>
              </a:rPr>
              <a:t>inspirace: Čapek, Huxley, </a:t>
            </a:r>
            <a:r>
              <a:rPr lang="cs-CZ" sz="2400" dirty="0" err="1" smtClean="0">
                <a:latin typeface="Courier New" pitchFamily="49" charset="0"/>
                <a:cs typeface="Courier New" pitchFamily="49" charset="0"/>
              </a:rPr>
              <a:t>Orwell</a:t>
            </a:r>
            <a:r>
              <a:rPr lang="cs-CZ" sz="2400" dirty="0" smtClean="0">
                <a:latin typeface="Courier New" pitchFamily="49" charset="0"/>
                <a:cs typeface="Courier New" pitchFamily="49" charset="0"/>
              </a:rPr>
              <a:t>, Matrix …</a:t>
            </a:r>
          </a:p>
          <a:p>
            <a:pPr>
              <a:buClr>
                <a:srgbClr val="990033"/>
              </a:buClr>
            </a:pPr>
            <a:r>
              <a:rPr lang="cs-CZ" sz="2400" dirty="0" smtClean="0">
                <a:latin typeface="Courier New" pitchFamily="49" charset="0"/>
                <a:cs typeface="Courier New" pitchFamily="49" charset="0"/>
              </a:rPr>
              <a:t>problém: ztráta lidství, autonomie, přirozenosti</a:t>
            </a:r>
          </a:p>
          <a:p>
            <a:pPr>
              <a:buClr>
                <a:srgbClr val="990033"/>
              </a:buClr>
            </a:pPr>
            <a:r>
              <a:rPr lang="cs-CZ" sz="2400" dirty="0">
                <a:latin typeface="Courier New" pitchFamily="49" charset="0"/>
                <a:cs typeface="Courier New" pitchFamily="49" charset="0"/>
              </a:rPr>
              <a:t>g</a:t>
            </a:r>
            <a:r>
              <a:rPr lang="cs-CZ" sz="2400" dirty="0" smtClean="0">
                <a:latin typeface="Courier New" pitchFamily="49" charset="0"/>
                <a:cs typeface="Courier New" pitchFamily="49" charset="0"/>
              </a:rPr>
              <a:t>enetické  inženýrství, manipulace s embryi, biotický člověk, nerovnost v přístupu k technologiím</a:t>
            </a:r>
          </a:p>
          <a:p>
            <a:pPr>
              <a:buClr>
                <a:srgbClr val="990033"/>
              </a:buClr>
            </a:pPr>
            <a:endParaRPr lang="cs-CZ" sz="2400" dirty="0" smtClean="0">
              <a:latin typeface="Courier New" pitchFamily="49" charset="0"/>
              <a:cs typeface="Courier New" pitchFamily="49" charset="0"/>
            </a:endParaRPr>
          </a:p>
          <a:p>
            <a:pPr>
              <a:buClr>
                <a:srgbClr val="990033"/>
              </a:buClr>
            </a:pPr>
            <a:r>
              <a:rPr lang="cs-CZ" sz="2400" dirty="0" err="1" smtClean="0">
                <a:latin typeface="Courier New" pitchFamily="49" charset="0"/>
                <a:cs typeface="Courier New" pitchFamily="49" charset="0"/>
              </a:rPr>
              <a:t>bioACTA</a:t>
            </a:r>
            <a:endParaRPr lang="cs-CZ" sz="2400" dirty="0" smtClean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4" y="4941167"/>
            <a:ext cx="4498975" cy="1916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999" y="4941167"/>
            <a:ext cx="4629001" cy="1916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652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1048" y="980728"/>
            <a:ext cx="8892480" cy="332656"/>
          </a:xfrm>
        </p:spPr>
        <p:txBody>
          <a:bodyPr>
            <a:normAutofit fontScale="90000"/>
          </a:bodyPr>
          <a:lstStyle/>
          <a:p>
            <a:pPr algn="l"/>
            <a:r>
              <a:rPr lang="cs-CZ" sz="3600" dirty="0" err="1" smtClean="0">
                <a:solidFill>
                  <a:srgbClr val="990033"/>
                </a:solidFill>
                <a:latin typeface="Courier New" pitchFamily="49" charset="0"/>
                <a:cs typeface="Courier New" pitchFamily="49" charset="0"/>
              </a:rPr>
              <a:t>posthumanismus</a:t>
            </a:r>
            <a:r>
              <a:rPr lang="cs-CZ" sz="3600" dirty="0" smtClean="0">
                <a:solidFill>
                  <a:srgbClr val="990033"/>
                </a:solidFill>
                <a:latin typeface="Courier New" pitchFamily="49" charset="0"/>
                <a:cs typeface="Courier New" pitchFamily="49" charset="0"/>
              </a:rPr>
              <a:t>_</a:t>
            </a:r>
            <a:br>
              <a:rPr lang="cs-CZ" sz="3600" dirty="0" smtClean="0">
                <a:solidFill>
                  <a:srgbClr val="990033"/>
                </a:solidFill>
                <a:latin typeface="Courier New" pitchFamily="49" charset="0"/>
                <a:cs typeface="Courier New" pitchFamily="49" charset="0"/>
              </a:rPr>
            </a:br>
            <a:r>
              <a:rPr lang="cs-CZ" sz="3600" dirty="0" smtClean="0">
                <a:solidFill>
                  <a:srgbClr val="990033"/>
                </a:solidFill>
                <a:latin typeface="Courier New" pitchFamily="49" charset="0"/>
                <a:cs typeface="Courier New" pitchFamily="49" charset="0"/>
              </a:rPr>
              <a:t>člověk jako informa</a:t>
            </a:r>
            <a:r>
              <a:rPr lang="cs-CZ" dirty="0" smtClean="0">
                <a:solidFill>
                  <a:srgbClr val="990033"/>
                </a:solidFill>
                <a:latin typeface="Courier New" pitchFamily="49" charset="0"/>
                <a:cs typeface="Courier New" pitchFamily="49" charset="0"/>
              </a:rPr>
              <a:t>ce</a:t>
            </a:r>
            <a:br>
              <a:rPr lang="cs-CZ" dirty="0" smtClean="0">
                <a:solidFill>
                  <a:srgbClr val="990033"/>
                </a:solidFill>
                <a:latin typeface="Courier New" pitchFamily="49" charset="0"/>
                <a:cs typeface="Courier New" pitchFamily="49" charset="0"/>
              </a:rPr>
            </a:br>
            <a:r>
              <a:rPr lang="cs-CZ" dirty="0" smtClean="0">
                <a:solidFill>
                  <a:srgbClr val="990033"/>
                </a:solidFill>
                <a:latin typeface="Calibri Light" panose="020F0302020204030204" pitchFamily="34" charset="0"/>
              </a:rPr>
              <a:t/>
            </a:r>
            <a:br>
              <a:rPr lang="cs-CZ" dirty="0" smtClean="0">
                <a:solidFill>
                  <a:srgbClr val="990033"/>
                </a:solidFill>
                <a:latin typeface="Calibri Light" panose="020F0302020204030204" pitchFamily="34" charset="0"/>
              </a:rPr>
            </a:br>
            <a:endParaRPr lang="cs-CZ" dirty="0">
              <a:solidFill>
                <a:srgbClr val="990033"/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3240360"/>
          </a:xfrm>
        </p:spPr>
        <p:txBody>
          <a:bodyPr>
            <a:normAutofit fontScale="55000" lnSpcReduction="20000"/>
          </a:bodyPr>
          <a:lstStyle/>
          <a:p>
            <a:pPr>
              <a:buClr>
                <a:srgbClr val="990033"/>
              </a:buClr>
            </a:pPr>
            <a:r>
              <a:rPr lang="cs-CZ" sz="38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Hayles</a:t>
            </a:r>
            <a:r>
              <a:rPr lang="cs-CZ" sz="3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 Katherine. 1999. </a:t>
            </a:r>
            <a:r>
              <a:rPr lang="en-US" sz="3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How </a:t>
            </a:r>
            <a:r>
              <a:rPr lang="en-US" sz="3800" dirty="0">
                <a:latin typeface="Courier New" panose="02070309020205020404" pitchFamily="49" charset="0"/>
                <a:cs typeface="Courier New" panose="02070309020205020404" pitchFamily="49" charset="0"/>
              </a:rPr>
              <a:t>We Became </a:t>
            </a:r>
            <a:r>
              <a:rPr lang="en-US" sz="3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Posthuman</a:t>
            </a:r>
            <a:r>
              <a:rPr lang="en-US" sz="3800" dirty="0">
                <a:latin typeface="Courier New" panose="02070309020205020404" pitchFamily="49" charset="0"/>
                <a:cs typeface="Courier New" panose="02070309020205020404" pitchFamily="49" charset="0"/>
              </a:rPr>
              <a:t>: Virtual Bodies in Cybernetics, Literature and </a:t>
            </a:r>
            <a:r>
              <a:rPr lang="en-US" sz="3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Informatics</a:t>
            </a:r>
            <a:endParaRPr lang="cs-CZ" sz="38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buClr>
                <a:srgbClr val="990033"/>
              </a:buClr>
            </a:pPr>
            <a:r>
              <a:rPr lang="cs-CZ" sz="3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Huxley, Julian. 1957. </a:t>
            </a:r>
            <a:r>
              <a:rPr lang="cs-CZ" sz="38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Transhumanism</a:t>
            </a:r>
            <a:endParaRPr lang="cs-CZ" sz="38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buClr>
                <a:srgbClr val="990033"/>
              </a:buClr>
            </a:pPr>
            <a:r>
              <a:rPr lang="cs-CZ" sz="3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Wolfe, Cary.2010. </a:t>
            </a:r>
            <a:r>
              <a:rPr lang="cs-CZ" sz="38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What</a:t>
            </a:r>
            <a:r>
              <a:rPr lang="cs-CZ" sz="3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sz="38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is</a:t>
            </a:r>
            <a:r>
              <a:rPr lang="cs-CZ" sz="3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sz="38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Posthumanism</a:t>
            </a:r>
            <a:endParaRPr lang="cs-CZ" sz="38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buClr>
                <a:srgbClr val="990033"/>
              </a:buClr>
            </a:pPr>
            <a:endParaRPr lang="cs-CZ" sz="22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buClr>
                <a:srgbClr val="990033"/>
              </a:buClr>
            </a:pPr>
            <a:endParaRPr lang="cs-CZ" dirty="0">
              <a:latin typeface="Calibri Light" panose="020F0302020204030204" pitchFamily="34" charset="0"/>
            </a:endParaRPr>
          </a:p>
          <a:p>
            <a:pPr>
              <a:buClr>
                <a:srgbClr val="990033"/>
              </a:buClr>
            </a:pPr>
            <a:r>
              <a:rPr lang="cs-CZ" sz="3300" dirty="0" smtClean="0">
                <a:latin typeface="Calibri Light" panose="020F0302020204030204" pitchFamily="34" charset="0"/>
              </a:rPr>
              <a:t>informatika/kybernetika, tělo/biologie jako informace, tělo v kontextu informační teorie</a:t>
            </a:r>
          </a:p>
          <a:p>
            <a:pPr>
              <a:buClr>
                <a:srgbClr val="990033"/>
              </a:buClr>
            </a:pPr>
            <a:r>
              <a:rPr lang="cs-CZ" sz="5100" dirty="0" err="1" smtClean="0">
                <a:latin typeface="Calibri Light" panose="020F0302020204030204" pitchFamily="34" charset="0"/>
              </a:rPr>
              <a:t>posttělesnost</a:t>
            </a:r>
            <a:r>
              <a:rPr lang="cs-CZ" sz="5100" dirty="0" smtClean="0">
                <a:latin typeface="Calibri Light" panose="020F0302020204030204" pitchFamily="34" charset="0"/>
              </a:rPr>
              <a:t>, tělo jako síť, tělo bez orgánů, kolektivní tělo</a:t>
            </a:r>
          </a:p>
          <a:p>
            <a:pPr>
              <a:buClr>
                <a:srgbClr val="990033"/>
              </a:buClr>
            </a:pPr>
            <a:endParaRPr lang="cs-CZ" dirty="0">
              <a:latin typeface="Calibri Light" panose="020F030202020403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" y="4221088"/>
            <a:ext cx="9144000" cy="263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361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484784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 err="1" smtClean="0">
                <a:solidFill>
                  <a:srgbClr val="990000"/>
                </a:solidFill>
                <a:latin typeface="Courier New" pitchFamily="49" charset="0"/>
                <a:cs typeface="Courier New" pitchFamily="49" charset="0"/>
              </a:rPr>
              <a:t>Haraway</a:t>
            </a:r>
            <a:r>
              <a:rPr lang="cs-CZ" dirty="0" smtClean="0">
                <a:solidFill>
                  <a:srgbClr val="990000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cs-CZ" dirty="0" smtClean="0">
                <a:solidFill>
                  <a:srgbClr val="99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cs-CZ" sz="6000" dirty="0" err="1" smtClean="0">
                <a:solidFill>
                  <a:srgbClr val="990000"/>
                </a:solidFill>
                <a:latin typeface="Courier New" pitchFamily="49" charset="0"/>
                <a:cs typeface="Courier New" pitchFamily="49" charset="0"/>
              </a:rPr>
              <a:t>cyborg</a:t>
            </a:r>
            <a:endParaRPr lang="cs-CZ" sz="6000" dirty="0">
              <a:solidFill>
                <a:srgbClr val="99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0" y="1600200"/>
            <a:ext cx="5076056" cy="5257800"/>
          </a:xfrm>
        </p:spPr>
        <p:txBody>
          <a:bodyPr>
            <a:normAutofit/>
          </a:bodyPr>
          <a:lstStyle/>
          <a:p>
            <a:pPr>
              <a:buClr>
                <a:srgbClr val="990000"/>
              </a:buClr>
            </a:pP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We all are cyborgs</a:t>
            </a:r>
          </a:p>
          <a:p>
            <a:pPr>
              <a:buClr>
                <a:srgbClr val="990000"/>
              </a:buClr>
            </a:pP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Spaces of fight: 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production,reproduction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 and imagination</a:t>
            </a:r>
          </a:p>
          <a:p>
            <a:pPr>
              <a:buClr>
                <a:srgbClr val="990000"/>
              </a:buClr>
            </a:pP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War of borderlines</a:t>
            </a:r>
          </a:p>
          <a:p>
            <a:pPr>
              <a:buClr>
                <a:srgbClr val="990000"/>
              </a:buClr>
            </a:pP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West mythology of original unity (that must be divided to gender, race, human …)</a:t>
            </a:r>
          </a:p>
          <a:p>
            <a:pPr>
              <a:buClr>
                <a:srgbClr val="990000"/>
              </a:buClr>
            </a:pP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connections through hybridity</a:t>
            </a: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76056" y="0"/>
            <a:ext cx="4067944" cy="6858000"/>
          </a:xfrm>
        </p:spPr>
        <p:txBody>
          <a:bodyPr>
            <a:noAutofit/>
          </a:bodyPr>
          <a:lstStyle/>
          <a:p>
            <a:pPr>
              <a:buClr>
                <a:srgbClr val="990000"/>
              </a:buClr>
            </a:pPr>
            <a:r>
              <a:rPr lang="cs-CZ" sz="2400" dirty="0">
                <a:latin typeface="Courier New" pitchFamily="49" charset="0"/>
                <a:cs typeface="Courier New" pitchFamily="49" charset="0"/>
              </a:rPr>
              <a:t>c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hallenging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 of three borderlines:</a:t>
            </a:r>
          </a:p>
          <a:p>
            <a:pPr>
              <a:buClr>
                <a:srgbClr val="990000"/>
              </a:buClr>
            </a:pPr>
            <a:r>
              <a:rPr lang="en-US" sz="2800" dirty="0" smtClean="0">
                <a:latin typeface="Courier New" pitchFamily="49" charset="0"/>
                <a:cs typeface="Courier New" pitchFamily="49" charset="0"/>
              </a:rPr>
              <a:t>human </a:t>
            </a:r>
            <a:r>
              <a:rPr lang="cs-CZ" sz="2800" dirty="0" smtClean="0">
                <a:latin typeface="Courier New" pitchFamily="49" charset="0"/>
                <a:cs typeface="Courier New" pitchFamily="49" charset="0"/>
              </a:rPr>
              <a:t>and</a:t>
            </a:r>
            <a:r>
              <a:rPr lang="en-US" sz="2800" dirty="0" smtClean="0">
                <a:latin typeface="Courier New" pitchFamily="49" charset="0"/>
                <a:cs typeface="Courier New" pitchFamily="49" charset="0"/>
              </a:rPr>
              <a:t> animal(biological determinism)</a:t>
            </a:r>
          </a:p>
          <a:p>
            <a:pPr>
              <a:buClr>
                <a:srgbClr val="990000"/>
              </a:buClr>
            </a:pPr>
            <a:r>
              <a:rPr lang="en-US" sz="2800" dirty="0" smtClean="0">
                <a:latin typeface="Courier New" pitchFamily="49" charset="0"/>
                <a:cs typeface="Courier New" pitchFamily="49" charset="0"/>
              </a:rPr>
              <a:t>human and machine (bionic)</a:t>
            </a:r>
          </a:p>
          <a:p>
            <a:pPr>
              <a:buClr>
                <a:srgbClr val="990000"/>
              </a:buClr>
            </a:pPr>
            <a:r>
              <a:rPr lang="en-US" sz="2800" dirty="0" smtClean="0">
                <a:latin typeface="Courier New" pitchFamily="49" charset="0"/>
                <a:cs typeface="Courier New" pitchFamily="49" charset="0"/>
              </a:rPr>
              <a:t>material x nonmaterial (</a:t>
            </a:r>
            <a:r>
              <a:rPr lang="en-US" sz="2800" dirty="0" err="1" smtClean="0">
                <a:latin typeface="Courier New" pitchFamily="49" charset="0"/>
                <a:cs typeface="Courier New" pitchFamily="49" charset="0"/>
              </a:rPr>
              <a:t>electromagnetical</a:t>
            </a:r>
            <a:r>
              <a:rPr lang="en-US" sz="2800" dirty="0" smtClean="0">
                <a:latin typeface="Courier New" pitchFamily="49" charset="0"/>
                <a:cs typeface="Courier New" pitchFamily="49" charset="0"/>
              </a:rPr>
              <a:t>/etheric), </a:t>
            </a:r>
            <a:r>
              <a:rPr lang="en-US" sz="2800" dirty="0" err="1" smtClean="0">
                <a:latin typeface="Courier New" pitchFamily="49" charset="0"/>
                <a:cs typeface="Courier New" pitchFamily="49" charset="0"/>
              </a:rPr>
              <a:t>neprostupné</a:t>
            </a:r>
            <a:r>
              <a:rPr lang="en-US" sz="2800" dirty="0" smtClean="0">
                <a:latin typeface="Courier New" pitchFamily="49" charset="0"/>
                <a:cs typeface="Courier New" pitchFamily="49" charset="0"/>
              </a:rPr>
              <a:t>, liquid, 5.element</a:t>
            </a:r>
            <a:endParaRPr lang="en-US" sz="2800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81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417638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 err="1" smtClean="0">
                <a:solidFill>
                  <a:srgbClr val="990000"/>
                </a:solidFill>
                <a:latin typeface="Courier New" pitchFamily="49" charset="0"/>
                <a:cs typeface="Courier New" pitchFamily="49" charset="0"/>
              </a:rPr>
              <a:t>Foucault</a:t>
            </a:r>
            <a:r>
              <a:rPr lang="cs-CZ" dirty="0" smtClean="0">
                <a:solidFill>
                  <a:srgbClr val="990000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cs-CZ" dirty="0" smtClean="0">
                <a:solidFill>
                  <a:srgbClr val="99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cs-CZ" dirty="0" smtClean="0">
                <a:solidFill>
                  <a:srgbClr val="990000"/>
                </a:solidFill>
                <a:latin typeface="Courier New" pitchFamily="49" charset="0"/>
                <a:cs typeface="Courier New" pitchFamily="49" charset="0"/>
              </a:rPr>
              <a:t>slova a věci</a:t>
            </a:r>
            <a:endParaRPr lang="cs-CZ" dirty="0">
              <a:solidFill>
                <a:srgbClr val="99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328592"/>
          </a:xfrm>
        </p:spPr>
        <p:txBody>
          <a:bodyPr>
            <a:normAutofit fontScale="77500" lnSpcReduction="20000"/>
          </a:bodyPr>
          <a:lstStyle/>
          <a:p>
            <a:pPr>
              <a:buClr>
                <a:srgbClr val="990000"/>
              </a:buClr>
            </a:pPr>
            <a:r>
              <a:rPr lang="cs-CZ" dirty="0" smtClean="0">
                <a:latin typeface="Courier New" pitchFamily="49" charset="0"/>
                <a:cs typeface="Courier New" pitchFamily="49" charset="0"/>
              </a:rPr>
              <a:t>Kant _co mohu vědět? </a:t>
            </a:r>
            <a:r>
              <a:rPr lang="cs-CZ" dirty="0">
                <a:latin typeface="Courier New" pitchFamily="49" charset="0"/>
                <a:cs typeface="Courier New" pitchFamily="49" charset="0"/>
              </a:rPr>
              <a:t>c</a:t>
            </a:r>
            <a:r>
              <a:rPr lang="cs-CZ" dirty="0" smtClean="0">
                <a:latin typeface="Courier New" pitchFamily="49" charset="0"/>
                <a:cs typeface="Courier New" pitchFamily="49" charset="0"/>
              </a:rPr>
              <a:t>o mám dělat? v co mohu doufat? </a:t>
            </a:r>
            <a:r>
              <a:rPr lang="cs-CZ" sz="4000" i="1" dirty="0" smtClean="0">
                <a:latin typeface="Courier New" pitchFamily="49" charset="0"/>
                <a:cs typeface="Courier New" pitchFamily="49" charset="0"/>
              </a:rPr>
              <a:t>co je to člověk?</a:t>
            </a:r>
          </a:p>
          <a:p>
            <a:pPr>
              <a:buClr>
                <a:srgbClr val="990000"/>
              </a:buClr>
            </a:pPr>
            <a:r>
              <a:rPr lang="cs-CZ" dirty="0" smtClean="0">
                <a:latin typeface="Courier New" pitchFamily="49" charset="0"/>
                <a:cs typeface="Courier New" pitchFamily="49" charset="0"/>
              </a:rPr>
              <a:t>F. navazuje na osvícenský projekt</a:t>
            </a:r>
          </a:p>
          <a:p>
            <a:pPr>
              <a:buClr>
                <a:srgbClr val="990000"/>
              </a:buClr>
            </a:pPr>
            <a:r>
              <a:rPr lang="cs-CZ" dirty="0" smtClean="0">
                <a:latin typeface="Courier New" pitchFamily="49" charset="0"/>
                <a:cs typeface="Courier New" pitchFamily="49" charset="0"/>
              </a:rPr>
              <a:t>Před 18.stol neexistoval  člověk (subjekt x objektová dubleta)</a:t>
            </a:r>
          </a:p>
          <a:p>
            <a:pPr>
              <a:buClr>
                <a:srgbClr val="990000"/>
              </a:buClr>
            </a:pPr>
            <a:r>
              <a:rPr lang="cs-CZ" dirty="0" smtClean="0">
                <a:latin typeface="Courier New" pitchFamily="49" charset="0"/>
                <a:cs typeface="Courier New" pitchFamily="49" charset="0"/>
              </a:rPr>
              <a:t>humanitní vědy, vědy o člověku (antropologie, sociologie, historie)</a:t>
            </a:r>
          </a:p>
          <a:p>
            <a:pPr lvl="1">
              <a:buClr>
                <a:srgbClr val="990000"/>
              </a:buClr>
            </a:pPr>
            <a:r>
              <a:rPr lang="cs-CZ" dirty="0" smtClean="0">
                <a:latin typeface="Courier New" pitchFamily="49" charset="0"/>
                <a:cs typeface="Courier New" pitchFamily="49" charset="0"/>
              </a:rPr>
              <a:t>kdy se člověk ustavuje jako postava, kterou je potřeba myslet, tvář v písku …</a:t>
            </a:r>
          </a:p>
          <a:p>
            <a:pPr>
              <a:buClr>
                <a:srgbClr val="990000"/>
              </a:buClr>
            </a:pPr>
            <a:r>
              <a:rPr lang="cs-CZ" dirty="0">
                <a:latin typeface="Courier New" pitchFamily="49" charset="0"/>
                <a:cs typeface="Courier New" pitchFamily="49" charset="0"/>
              </a:rPr>
              <a:t>p</a:t>
            </a:r>
            <a:r>
              <a:rPr lang="cs-CZ" dirty="0" smtClean="0">
                <a:latin typeface="Courier New" pitchFamily="49" charset="0"/>
                <a:cs typeface="Courier New" pitchFamily="49" charset="0"/>
              </a:rPr>
              <a:t>ráce (ekonomie), jazyk (filologie), život (biologie)</a:t>
            </a:r>
          </a:p>
          <a:p>
            <a:pPr>
              <a:buClr>
                <a:srgbClr val="990000"/>
              </a:buClr>
            </a:pPr>
            <a:r>
              <a:rPr lang="cs-CZ" dirty="0" smtClean="0">
                <a:latin typeface="Courier New" pitchFamily="49" charset="0"/>
                <a:cs typeface="Courier New" pitchFamily="49" charset="0"/>
              </a:rPr>
              <a:t>antropologický spánek (jak může člověk poznat člověka?)</a:t>
            </a:r>
          </a:p>
          <a:p>
            <a:pPr>
              <a:buClr>
                <a:srgbClr val="990000"/>
              </a:buClr>
            </a:pPr>
            <a:r>
              <a:rPr lang="cs-CZ" sz="4200" dirty="0">
                <a:latin typeface="Courier New" pitchFamily="49" charset="0"/>
                <a:cs typeface="Courier New" pitchFamily="49" charset="0"/>
              </a:rPr>
              <a:t>r</a:t>
            </a:r>
            <a:r>
              <a:rPr lang="cs-CZ" sz="4200" dirty="0" smtClean="0">
                <a:latin typeface="Courier New" pitchFamily="49" charset="0"/>
                <a:cs typeface="Courier New" pitchFamily="49" charset="0"/>
              </a:rPr>
              <a:t>ole nemyšleného _role jiného </a:t>
            </a:r>
            <a:r>
              <a:rPr lang="cs-CZ" dirty="0" smtClean="0">
                <a:latin typeface="Courier New" pitchFamily="49" charset="0"/>
                <a:cs typeface="Courier New" pitchFamily="49" charset="0"/>
              </a:rPr>
              <a:t>(Freud, Marx, </a:t>
            </a:r>
            <a:r>
              <a:rPr lang="cs-CZ" dirty="0" err="1" smtClean="0">
                <a:latin typeface="Courier New" pitchFamily="49" charset="0"/>
                <a:cs typeface="Courier New" pitchFamily="49" charset="0"/>
              </a:rPr>
              <a:t>Hegel</a:t>
            </a:r>
            <a:r>
              <a:rPr lang="cs-CZ" dirty="0" smtClean="0">
                <a:latin typeface="Courier New" pitchFamily="49" charset="0"/>
                <a:cs typeface="Courier New" pitchFamily="49" charset="0"/>
              </a:rPr>
              <a:t>)</a:t>
            </a:r>
            <a:endParaRPr lang="cs-CZ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49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6517558" cy="198884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 err="1">
                <a:latin typeface="Courier New" pitchFamily="49" charset="0"/>
                <a:cs typeface="Courier New" pitchFamily="49" charset="0"/>
              </a:rPr>
              <a:t>Hakken</a:t>
            </a:r>
            <a:r>
              <a:rPr lang="en-US" sz="3600" dirty="0">
                <a:latin typeface="Courier New" pitchFamily="49" charset="0"/>
                <a:cs typeface="Courier New" pitchFamily="49" charset="0"/>
              </a:rPr>
              <a:t>, David. </a:t>
            </a:r>
            <a:r>
              <a:rPr lang="en-US" sz="3600" i="1" dirty="0" err="1">
                <a:latin typeface="Courier New" pitchFamily="49" charset="0"/>
                <a:cs typeface="Courier New" pitchFamily="49" charset="0"/>
              </a:rPr>
              <a:t>Cyborgs@Cyberspace</a:t>
            </a:r>
            <a:r>
              <a:rPr lang="en-US" sz="3600" i="1" dirty="0">
                <a:latin typeface="Courier New" pitchFamily="49" charset="0"/>
                <a:cs typeface="Courier New" pitchFamily="49" charset="0"/>
              </a:rPr>
              <a:t>? </a:t>
            </a:r>
            <a:r>
              <a:rPr lang="en-US" sz="3600" dirty="0">
                <a:latin typeface="Courier New" pitchFamily="49" charset="0"/>
                <a:cs typeface="Courier New" pitchFamily="49" charset="0"/>
              </a:rPr>
              <a:t>An Ethnographer Looks at the Future</a:t>
            </a:r>
            <a:endParaRPr lang="cs-CZ" sz="36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3068960"/>
            <a:ext cx="6372200" cy="305720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dirty="0">
                <a:latin typeface="Courier New" pitchFamily="49" charset="0"/>
                <a:cs typeface="Courier New" pitchFamily="49" charset="0"/>
              </a:rPr>
              <a:t>„Slovem ‚kyborg‘ odkazuji ke všem </a:t>
            </a:r>
            <a:r>
              <a:rPr lang="cs-CZ" dirty="0" smtClean="0">
                <a:latin typeface="Courier New" pitchFamily="49" charset="0"/>
                <a:cs typeface="Courier New" pitchFamily="49" charset="0"/>
              </a:rPr>
              <a:t>entitám</a:t>
            </a:r>
            <a:r>
              <a:rPr lang="cs-CZ" dirty="0">
                <a:latin typeface="Courier New" pitchFamily="49" charset="0"/>
                <a:cs typeface="Courier New" pitchFamily="49" charset="0"/>
              </a:rPr>
              <a:t>, jež nesou lidskou kulturu, protože </a:t>
            </a:r>
            <a:r>
              <a:rPr lang="cs-CZ" dirty="0" smtClean="0">
                <a:latin typeface="Courier New" pitchFamily="49" charset="0"/>
                <a:cs typeface="Courier New" pitchFamily="49" charset="0"/>
              </a:rPr>
              <a:t>jsme </a:t>
            </a:r>
            <a:r>
              <a:rPr lang="pl-PL" dirty="0" smtClean="0">
                <a:latin typeface="Courier New" pitchFamily="49" charset="0"/>
                <a:cs typeface="Courier New" pitchFamily="49" charset="0"/>
              </a:rPr>
              <a:t>vždy </a:t>
            </a:r>
            <a:r>
              <a:rPr lang="pl-PL" dirty="0">
                <a:latin typeface="Courier New" pitchFamily="49" charset="0"/>
                <a:cs typeface="Courier New" pitchFamily="49" charset="0"/>
              </a:rPr>
              <a:t>byli </a:t>
            </a:r>
            <a:r>
              <a:rPr lang="pl-PL" dirty="0" smtClean="0">
                <a:latin typeface="Courier New" pitchFamily="49" charset="0"/>
                <a:cs typeface="Courier New" pitchFamily="49" charset="0"/>
              </a:rPr>
              <a:t>technologičtí </a:t>
            </a:r>
            <a:r>
              <a:rPr lang="pl-PL" dirty="0">
                <a:latin typeface="Courier New" pitchFamily="49" charset="0"/>
                <a:cs typeface="Courier New" pitchFamily="49" charset="0"/>
              </a:rPr>
              <a:t>i </a:t>
            </a:r>
            <a:r>
              <a:rPr lang="pl-PL" dirty="0" smtClean="0">
                <a:latin typeface="Courier New" pitchFamily="49" charset="0"/>
                <a:cs typeface="Courier New" pitchFamily="49" charset="0"/>
              </a:rPr>
              <a:t>biologičtí, </a:t>
            </a:r>
            <a:r>
              <a:rPr lang="pl-PL" dirty="0">
                <a:latin typeface="Courier New" pitchFamily="49" charset="0"/>
                <a:cs typeface="Courier New" pitchFamily="49" charset="0"/>
              </a:rPr>
              <a:t>a tedy </a:t>
            </a:r>
            <a:r>
              <a:rPr lang="pl-PL" dirty="0" smtClean="0">
                <a:latin typeface="Courier New" pitchFamily="49" charset="0"/>
                <a:cs typeface="Courier New" pitchFamily="49" charset="0"/>
              </a:rPr>
              <a:t>kyborgičtí.”</a:t>
            </a:r>
            <a:endParaRPr lang="cs-CZ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72200" y="-15189"/>
            <a:ext cx="2771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301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686800" cy="1800200"/>
          </a:xfrm>
        </p:spPr>
        <p:txBody>
          <a:bodyPr>
            <a:normAutofit fontScale="90000"/>
          </a:bodyPr>
          <a:lstStyle/>
          <a:p>
            <a:pPr algn="l"/>
            <a:r>
              <a:rPr lang="cs-CZ" sz="4900" dirty="0" smtClean="0">
                <a:solidFill>
                  <a:srgbClr val="A50021"/>
                </a:solidFill>
                <a:latin typeface="Courier New" pitchFamily="49" charset="0"/>
                <a:cs typeface="Courier New" pitchFamily="49" charset="0"/>
              </a:rPr>
              <a:t>jinakost</a:t>
            </a:r>
            <a:r>
              <a:rPr lang="cs-CZ" dirty="0" smtClean="0">
                <a:solidFill>
                  <a:srgbClr val="A50021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cs-CZ" dirty="0" smtClean="0">
                <a:solidFill>
                  <a:srgbClr val="A50021"/>
                </a:solidFill>
                <a:latin typeface="Courier New" pitchFamily="49" charset="0"/>
                <a:cs typeface="Courier New" pitchFamily="49" charset="0"/>
              </a:rPr>
            </a:br>
            <a:r>
              <a:rPr lang="cs-CZ" dirty="0" err="1" smtClean="0">
                <a:latin typeface="Courier New" pitchFamily="49" charset="0"/>
                <a:cs typeface="Courier New" pitchFamily="49" charset="0"/>
              </a:rPr>
              <a:t>human</a:t>
            </a:r>
            <a:r>
              <a:rPr lang="cs-CZ" dirty="0" smtClean="0">
                <a:latin typeface="Courier New" pitchFamily="49" charset="0"/>
                <a:cs typeface="Courier New" pitchFamily="49" charset="0"/>
              </a:rPr>
              <a:t> genom </a:t>
            </a:r>
            <a:r>
              <a:rPr lang="cs-CZ" dirty="0" err="1" smtClean="0">
                <a:latin typeface="Courier New" pitchFamily="49" charset="0"/>
                <a:cs typeface="Courier New" pitchFamily="49" charset="0"/>
              </a:rPr>
              <a:t>project</a:t>
            </a:r>
            <a:r>
              <a:rPr lang="cs-CZ" dirty="0" smtClean="0">
                <a:solidFill>
                  <a:srgbClr val="A50021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cs-CZ" dirty="0" smtClean="0">
                <a:solidFill>
                  <a:srgbClr val="A50021"/>
                </a:solidFill>
                <a:latin typeface="Courier New" pitchFamily="49" charset="0"/>
                <a:cs typeface="Courier New" pitchFamily="49" charset="0"/>
              </a:rPr>
            </a:br>
            <a:r>
              <a:rPr lang="cs-CZ" dirty="0">
                <a:solidFill>
                  <a:srgbClr val="A50021"/>
                </a:solidFill>
                <a:latin typeface="Courier New" pitchFamily="49" charset="0"/>
                <a:cs typeface="Courier New" pitchFamily="49" charset="0"/>
              </a:rPr>
              <a:t>P</a:t>
            </a:r>
            <a:r>
              <a:rPr lang="cs-CZ" dirty="0" smtClean="0">
                <a:solidFill>
                  <a:srgbClr val="A50021"/>
                </a:solidFill>
                <a:latin typeface="Courier New" pitchFamily="49" charset="0"/>
                <a:cs typeface="Courier New" pitchFamily="49" charset="0"/>
              </a:rPr>
              <a:t>atricia </a:t>
            </a:r>
            <a:r>
              <a:rPr lang="cs-CZ" dirty="0" err="1" smtClean="0">
                <a:solidFill>
                  <a:srgbClr val="A50021"/>
                </a:solidFill>
                <a:latin typeface="Courier New" pitchFamily="49" charset="0"/>
                <a:cs typeface="Courier New" pitchFamily="49" charset="0"/>
              </a:rPr>
              <a:t>Piccinini</a:t>
            </a:r>
            <a:endParaRPr lang="cs-CZ" dirty="0">
              <a:solidFill>
                <a:srgbClr val="A5002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0" y="2060847"/>
            <a:ext cx="4495800" cy="2692505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A50021"/>
              </a:buClr>
            </a:pPr>
            <a:r>
              <a:rPr lang="cs-CZ" dirty="0" smtClean="0">
                <a:latin typeface="Courier New" pitchFamily="49" charset="0"/>
                <a:cs typeface="Courier New" pitchFamily="49" charset="0"/>
              </a:rPr>
              <a:t>důvěra</a:t>
            </a:r>
          </a:p>
          <a:p>
            <a:pPr>
              <a:buClr>
                <a:srgbClr val="A50021"/>
              </a:buClr>
            </a:pPr>
            <a:r>
              <a:rPr lang="cs-CZ" dirty="0" smtClean="0">
                <a:latin typeface="Courier New" pitchFamily="49" charset="0"/>
                <a:cs typeface="Courier New" pitchFamily="49" charset="0"/>
              </a:rPr>
              <a:t>zodpovědnost a „dobro pro společnost“ </a:t>
            </a:r>
          </a:p>
          <a:p>
            <a:pPr>
              <a:buClr>
                <a:srgbClr val="A50021"/>
              </a:buClr>
            </a:pPr>
            <a:r>
              <a:rPr lang="cs-CZ" dirty="0">
                <a:latin typeface="Courier New" pitchFamily="49" charset="0"/>
                <a:cs typeface="Courier New" pitchFamily="49" charset="0"/>
              </a:rPr>
              <a:t>n</a:t>
            </a:r>
            <a:r>
              <a:rPr lang="cs-CZ" dirty="0" smtClean="0">
                <a:latin typeface="Courier New" pitchFamily="49" charset="0"/>
                <a:cs typeface="Courier New" pitchFamily="49" charset="0"/>
              </a:rPr>
              <a:t>ové bytosti</a:t>
            </a:r>
            <a:endParaRPr lang="cs-CZ" dirty="0">
              <a:latin typeface="Courier New" pitchFamily="49" charset="0"/>
              <a:cs typeface="Courier New" pitchFamily="49" charset="0"/>
            </a:endParaRPr>
          </a:p>
          <a:p>
            <a:pPr>
              <a:buClr>
                <a:srgbClr val="A50021"/>
              </a:buClr>
            </a:pPr>
            <a:r>
              <a:rPr lang="cs-CZ" dirty="0">
                <a:latin typeface="Courier New" pitchFamily="49" charset="0"/>
                <a:cs typeface="Courier New" pitchFamily="49" charset="0"/>
              </a:rPr>
              <a:t>l</a:t>
            </a:r>
            <a:r>
              <a:rPr lang="cs-CZ" dirty="0" smtClean="0">
                <a:latin typeface="Courier New" pitchFamily="49" charset="0"/>
                <a:cs typeface="Courier New" pitchFamily="49" charset="0"/>
              </a:rPr>
              <a:t>áska, </a:t>
            </a:r>
            <a:r>
              <a:rPr lang="cs-CZ" dirty="0" err="1" smtClean="0">
                <a:latin typeface="Courier New" pitchFamily="49" charset="0"/>
                <a:cs typeface="Courier New" pitchFamily="49" charset="0"/>
              </a:rPr>
              <a:t>kinship</a:t>
            </a:r>
            <a:endParaRPr lang="cs-CZ" dirty="0" smtClean="0">
              <a:latin typeface="Courier New" pitchFamily="49" charset="0"/>
              <a:cs typeface="Courier New" pitchFamily="49" charset="0"/>
            </a:endParaRP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53352"/>
            <a:ext cx="91440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777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429000"/>
            <a:ext cx="3707904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5436096" cy="3423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436094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0"/>
            <a:ext cx="370790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132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5941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"/>
            <a:ext cx="457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277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0"/>
            <a:ext cx="8435280" cy="1417638"/>
          </a:xfrm>
        </p:spPr>
        <p:txBody>
          <a:bodyPr/>
          <a:lstStyle/>
          <a:p>
            <a:r>
              <a:rPr lang="cs-CZ" dirty="0">
                <a:solidFill>
                  <a:srgbClr val="A50021"/>
                </a:solidFill>
                <a:latin typeface="Courier New" pitchFamily="49" charset="0"/>
                <a:cs typeface="Courier New" pitchFamily="49" charset="0"/>
              </a:rPr>
              <a:t>p</a:t>
            </a:r>
            <a:r>
              <a:rPr lang="cs-CZ" dirty="0" smtClean="0">
                <a:solidFill>
                  <a:srgbClr val="A50021"/>
                </a:solidFill>
                <a:latin typeface="Courier New" pitchFamily="49" charset="0"/>
                <a:cs typeface="Courier New" pitchFamily="49" charset="0"/>
              </a:rPr>
              <a:t>op </a:t>
            </a:r>
            <a:r>
              <a:rPr lang="cs-CZ" dirty="0" err="1" smtClean="0">
                <a:solidFill>
                  <a:srgbClr val="A50021"/>
                </a:solidFill>
                <a:latin typeface="Courier New" pitchFamily="49" charset="0"/>
                <a:cs typeface="Courier New" pitchFamily="49" charset="0"/>
              </a:rPr>
              <a:t>culture</a:t>
            </a:r>
            <a:endParaRPr lang="cs-CZ" dirty="0">
              <a:solidFill>
                <a:srgbClr val="A5002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0" y="1412777"/>
            <a:ext cx="9144000" cy="2880320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A50021"/>
              </a:buClr>
            </a:pPr>
            <a:r>
              <a:rPr lang="cs-CZ" dirty="0" smtClean="0">
                <a:latin typeface="Courier New" pitchFamily="49" charset="0"/>
                <a:cs typeface="Courier New" pitchFamily="49" charset="0"/>
              </a:rPr>
              <a:t>Matrix</a:t>
            </a:r>
          </a:p>
          <a:p>
            <a:pPr>
              <a:buClr>
                <a:srgbClr val="A50021"/>
              </a:buClr>
            </a:pPr>
            <a:r>
              <a:rPr lang="cs-CZ" dirty="0" smtClean="0">
                <a:latin typeface="Courier New" pitchFamily="49" charset="0"/>
                <a:cs typeface="Courier New" pitchFamily="49" charset="0"/>
              </a:rPr>
              <a:t>Her</a:t>
            </a:r>
          </a:p>
          <a:p>
            <a:pPr>
              <a:buClr>
                <a:srgbClr val="A50021"/>
              </a:buClr>
            </a:pPr>
            <a:r>
              <a:rPr lang="cs-CZ" dirty="0" err="1" smtClean="0">
                <a:latin typeface="Courier New" pitchFamily="49" charset="0"/>
                <a:cs typeface="Courier New" pitchFamily="49" charset="0"/>
              </a:rPr>
              <a:t>Ex_machine</a:t>
            </a:r>
            <a:endParaRPr lang="cs-CZ" dirty="0" smtClean="0">
              <a:latin typeface="Courier New" pitchFamily="49" charset="0"/>
              <a:cs typeface="Courier New" pitchFamily="49" charset="0"/>
            </a:endParaRPr>
          </a:p>
          <a:p>
            <a:pPr>
              <a:buClr>
                <a:srgbClr val="A50021"/>
              </a:buClr>
            </a:pPr>
            <a:r>
              <a:rPr lang="cs-CZ" dirty="0" smtClean="0">
                <a:latin typeface="Courier New" pitchFamily="49" charset="0"/>
                <a:cs typeface="Courier New" pitchFamily="49" charset="0"/>
              </a:rPr>
              <a:t>Transcendence</a:t>
            </a:r>
          </a:p>
          <a:p>
            <a:pPr>
              <a:buClr>
                <a:srgbClr val="A50021"/>
              </a:buClr>
            </a:pPr>
            <a:r>
              <a:rPr lang="cs-CZ" dirty="0" err="1" smtClean="0">
                <a:latin typeface="Courier New" pitchFamily="49" charset="0"/>
                <a:cs typeface="Courier New" pitchFamily="49" charset="0"/>
              </a:rPr>
              <a:t>Tron</a:t>
            </a:r>
            <a:endParaRPr lang="cs-CZ" dirty="0" smtClean="0">
              <a:latin typeface="Courier New" pitchFamily="49" charset="0"/>
              <a:cs typeface="Courier New" pitchFamily="49" charset="0"/>
            </a:endParaRPr>
          </a:p>
          <a:p>
            <a:pPr>
              <a:buClr>
                <a:srgbClr val="A50021"/>
              </a:buClr>
            </a:pPr>
            <a:r>
              <a:rPr lang="cs-CZ" dirty="0" err="1" smtClean="0">
                <a:latin typeface="Courier New" pitchFamily="49" charset="0"/>
                <a:cs typeface="Courier New" pitchFamily="49" charset="0"/>
              </a:rPr>
              <a:t>Battlestar</a:t>
            </a:r>
            <a:r>
              <a:rPr lang="cs-CZ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cs-CZ" dirty="0" err="1" smtClean="0">
                <a:latin typeface="Courier New" pitchFamily="49" charset="0"/>
                <a:cs typeface="Courier New" pitchFamily="49" charset="0"/>
              </a:rPr>
              <a:t>Gallactica</a:t>
            </a:r>
            <a:endParaRPr lang="cs-CZ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292080" y="1484784"/>
            <a:ext cx="3851920" cy="4641379"/>
          </a:xfrm>
        </p:spPr>
        <p:txBody>
          <a:bodyPr>
            <a:normAutofit/>
          </a:bodyPr>
          <a:lstStyle/>
          <a:p>
            <a:pPr>
              <a:buClr>
                <a:srgbClr val="990033"/>
              </a:buClr>
            </a:pPr>
            <a:r>
              <a:rPr lang="cs-CZ" dirty="0" err="1" smtClean="0">
                <a:latin typeface="Courier New" pitchFamily="49" charset="0"/>
                <a:cs typeface="Courier New" pitchFamily="49" charset="0"/>
              </a:rPr>
              <a:t>Gattaca</a:t>
            </a:r>
            <a:endParaRPr lang="cs-CZ" dirty="0" smtClean="0">
              <a:latin typeface="Courier New" pitchFamily="49" charset="0"/>
              <a:cs typeface="Courier New" pitchFamily="49" charset="0"/>
            </a:endParaRPr>
          </a:p>
          <a:p>
            <a:pPr>
              <a:buClr>
                <a:srgbClr val="990033"/>
              </a:buClr>
            </a:pPr>
            <a:r>
              <a:rPr lang="cs-CZ" dirty="0" smtClean="0">
                <a:latin typeface="Courier New" pitchFamily="49" charset="0"/>
                <a:cs typeface="Courier New" pitchFamily="49" charset="0"/>
              </a:rPr>
              <a:t>Island</a:t>
            </a:r>
          </a:p>
          <a:p>
            <a:pPr>
              <a:buClr>
                <a:srgbClr val="990033"/>
              </a:buClr>
            </a:pPr>
            <a:r>
              <a:rPr lang="cs-CZ" dirty="0" smtClean="0">
                <a:latin typeface="Courier New" pitchFamily="49" charset="0"/>
                <a:cs typeface="Courier New" pitchFamily="49" charset="0"/>
              </a:rPr>
              <a:t>Blata</a:t>
            </a:r>
          </a:p>
          <a:p>
            <a:pPr>
              <a:buClr>
                <a:srgbClr val="990033"/>
              </a:buClr>
            </a:pPr>
            <a:r>
              <a:rPr lang="cs-CZ" dirty="0" smtClean="0">
                <a:latin typeface="Courier New" pitchFamily="49" charset="0"/>
                <a:cs typeface="Courier New" pitchFamily="49" charset="0"/>
              </a:rPr>
              <a:t>Atlas mraků</a:t>
            </a:r>
            <a:endParaRPr lang="cs-CZ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3096"/>
            <a:ext cx="9144000" cy="266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525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88992" y="5760"/>
            <a:ext cx="8229600" cy="1143000"/>
          </a:xfrm>
        </p:spPr>
        <p:txBody>
          <a:bodyPr>
            <a:noAutofit/>
          </a:bodyPr>
          <a:lstStyle/>
          <a:p>
            <a:r>
              <a:rPr lang="cs-CZ" sz="4000" dirty="0" err="1">
                <a:solidFill>
                  <a:srgbClr val="990033"/>
                </a:solidFill>
                <a:latin typeface="Courier New" pitchFamily="49" charset="0"/>
                <a:cs typeface="Courier New" pitchFamily="49" charset="0"/>
              </a:rPr>
              <a:t>technogenesis</a:t>
            </a:r>
            <a:r>
              <a:rPr lang="cs-CZ" sz="4000" dirty="0">
                <a:latin typeface="Courier New" pitchFamily="49" charset="0"/>
                <a:cs typeface="Courier New" pitchFamily="49" charset="0"/>
              </a:rPr>
              <a:t/>
            </a:r>
            <a:br>
              <a:rPr lang="cs-CZ" sz="4000" dirty="0">
                <a:latin typeface="Courier New" pitchFamily="49" charset="0"/>
                <a:cs typeface="Courier New" pitchFamily="49" charset="0"/>
              </a:rPr>
            </a:br>
            <a:r>
              <a:rPr lang="en-GB" sz="2000" dirty="0">
                <a:latin typeface="Courier New" pitchFamily="49" charset="0"/>
                <a:cs typeface="Courier New" pitchFamily="49" charset="0"/>
              </a:rPr>
              <a:t>Anker, </a:t>
            </a:r>
            <a:r>
              <a:rPr lang="en-GB" sz="2000" dirty="0" err="1">
                <a:latin typeface="Courier New" pitchFamily="49" charset="0"/>
                <a:cs typeface="Courier New" pitchFamily="49" charset="0"/>
              </a:rPr>
              <a:t>Lindee</a:t>
            </a:r>
            <a:r>
              <a:rPr lang="en-GB" sz="20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GB" sz="2000" dirty="0" err="1">
                <a:latin typeface="Courier New" pitchFamily="49" charset="0"/>
                <a:cs typeface="Courier New" pitchFamily="49" charset="0"/>
              </a:rPr>
              <a:t>Shanken</a:t>
            </a:r>
            <a:r>
              <a:rPr lang="en-GB" sz="20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GB" sz="2000" dirty="0" err="1">
                <a:latin typeface="Courier New" pitchFamily="49" charset="0"/>
                <a:cs typeface="Courier New" pitchFamily="49" charset="0"/>
              </a:rPr>
              <a:t>Nelkin</a:t>
            </a:r>
            <a:r>
              <a:rPr lang="en-GB" sz="2000" dirty="0">
                <a:latin typeface="Courier New" pitchFamily="49" charset="0"/>
                <a:cs typeface="Courier New" pitchFamily="49" charset="0"/>
              </a:rPr>
              <a:t> 2008</a:t>
            </a:r>
            <a:endParaRPr lang="cs-CZ" sz="20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293096"/>
            <a:ext cx="4499992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0" y="1340768"/>
            <a:ext cx="9147800" cy="295232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 smtClean="0">
                <a:latin typeface="Courier New" pitchFamily="49" charset="0"/>
                <a:cs typeface="Courier New" pitchFamily="49" charset="0"/>
              </a:rPr>
              <a:t>„</a:t>
            </a:r>
            <a:r>
              <a:rPr lang="en-GB" dirty="0" smtClean="0">
                <a:latin typeface="Courier New" pitchFamily="49" charset="0"/>
                <a:cs typeface="Courier New" pitchFamily="49" charset="0"/>
              </a:rPr>
              <a:t>The </a:t>
            </a:r>
            <a:r>
              <a:rPr lang="en-GB" dirty="0">
                <a:latin typeface="Courier New" pitchFamily="49" charset="0"/>
                <a:cs typeface="Courier New" pitchFamily="49" charset="0"/>
              </a:rPr>
              <a:t>accelerating dynamic between cultural and genetic evolution produces what can be termed a co-evolution between technical knowledge and living matter“. “And it is this co-evolution between technical expertise and animate matter we term </a:t>
            </a:r>
            <a:r>
              <a:rPr lang="en-GB" i="1" dirty="0" err="1">
                <a:latin typeface="Courier New" pitchFamily="49" charset="0"/>
                <a:cs typeface="Courier New" pitchFamily="49" charset="0"/>
              </a:rPr>
              <a:t>technogenesis</a:t>
            </a:r>
            <a:r>
              <a:rPr lang="en-GB" dirty="0">
                <a:latin typeface="Courier New" pitchFamily="49" charset="0"/>
                <a:cs typeface="Courier New" pitchFamily="49" charset="0"/>
              </a:rPr>
              <a:t>. In other terms, </a:t>
            </a:r>
            <a:r>
              <a:rPr lang="en-GB" i="1" dirty="0" err="1">
                <a:latin typeface="Courier New" pitchFamily="49" charset="0"/>
                <a:cs typeface="Courier New" pitchFamily="49" charset="0"/>
              </a:rPr>
              <a:t>technogenesis</a:t>
            </a:r>
            <a:r>
              <a:rPr lang="en-GB" i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GB" dirty="0">
                <a:latin typeface="Courier New" pitchFamily="49" charset="0"/>
                <a:cs typeface="Courier New" pitchFamily="49" charset="0"/>
              </a:rPr>
              <a:t>is the way in which the interactions between technology and biology impact our understanding of how nature exists, or would be, conceived and reconfigured in the future. …</a:t>
            </a:r>
            <a:r>
              <a:rPr lang="cs-CZ" dirty="0">
                <a:latin typeface="Courier New" pitchFamily="49" charset="0"/>
                <a:cs typeface="Courier New" pitchFamily="49" charset="0"/>
              </a:rPr>
              <a:t>“</a:t>
            </a:r>
          </a:p>
          <a:p>
            <a:endParaRPr lang="cs-CZ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733256"/>
            <a:ext cx="4644008" cy="112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3256"/>
            <a:ext cx="4499992" cy="111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293096"/>
            <a:ext cx="4644008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166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94322"/>
          </a:xfrm>
        </p:spPr>
        <p:txBody>
          <a:bodyPr>
            <a:normAutofit/>
          </a:bodyPr>
          <a:lstStyle/>
          <a:p>
            <a:r>
              <a:rPr lang="cs-CZ" i="1" dirty="0">
                <a:latin typeface="Calibri Light" pitchFamily="34" charset="0"/>
              </a:rPr>
              <a:t>„</a:t>
            </a:r>
            <a:r>
              <a:rPr lang="cs-CZ" i="1" dirty="0" err="1">
                <a:latin typeface="Calibri Light" pitchFamily="34" charset="0"/>
              </a:rPr>
              <a:t>the</a:t>
            </a:r>
            <a:r>
              <a:rPr lang="cs-CZ" i="1" dirty="0">
                <a:latin typeface="Calibri Light" pitchFamily="34" charset="0"/>
              </a:rPr>
              <a:t> </a:t>
            </a:r>
            <a:r>
              <a:rPr lang="cs-CZ" i="1" dirty="0" err="1">
                <a:latin typeface="Calibri Light" pitchFamily="34" charset="0"/>
              </a:rPr>
              <a:t>future</a:t>
            </a:r>
            <a:r>
              <a:rPr lang="cs-CZ" i="1" dirty="0">
                <a:latin typeface="Calibri Light" pitchFamily="34" charset="0"/>
              </a:rPr>
              <a:t> </a:t>
            </a:r>
            <a:r>
              <a:rPr lang="cs-CZ" i="1" dirty="0" err="1">
                <a:latin typeface="Calibri Light" pitchFamily="34" charset="0"/>
              </a:rPr>
              <a:t>belongs</a:t>
            </a:r>
            <a:r>
              <a:rPr lang="cs-CZ" i="1" dirty="0">
                <a:latin typeface="Calibri Light" pitchFamily="34" charset="0"/>
              </a:rPr>
              <a:t> to </a:t>
            </a:r>
            <a:r>
              <a:rPr lang="cs-CZ" i="1" dirty="0" err="1">
                <a:latin typeface="Calibri Light" pitchFamily="34" charset="0"/>
              </a:rPr>
              <a:t>the</a:t>
            </a:r>
            <a:r>
              <a:rPr lang="cs-CZ" i="1" dirty="0">
                <a:latin typeface="Calibri Light" pitchFamily="34" charset="0"/>
              </a:rPr>
              <a:t> </a:t>
            </a:r>
            <a:r>
              <a:rPr lang="cs-CZ" i="1" dirty="0" err="1">
                <a:latin typeface="Calibri Light" pitchFamily="34" charset="0"/>
              </a:rPr>
              <a:t>hybrids</a:t>
            </a:r>
            <a:r>
              <a:rPr lang="cs-CZ" i="1" dirty="0">
                <a:latin typeface="Calibri Light" pitchFamily="34" charset="0"/>
              </a:rPr>
              <a:t>“</a:t>
            </a:r>
            <a:br>
              <a:rPr lang="cs-CZ" i="1" dirty="0">
                <a:latin typeface="Calibri Light" pitchFamily="34" charset="0"/>
              </a:rPr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154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417638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Courier New" pitchFamily="49" charset="0"/>
                <a:cs typeface="Courier New" pitchFamily="49" charset="0"/>
              </a:rPr>
              <a:t>m</a:t>
            </a:r>
            <a:r>
              <a:rPr lang="cs-CZ" dirty="0" smtClean="0">
                <a:latin typeface="Courier New" pitchFamily="49" charset="0"/>
                <a:cs typeface="Courier New" pitchFamily="49" charset="0"/>
              </a:rPr>
              <a:t>oderní </a:t>
            </a:r>
            <a:r>
              <a:rPr lang="cs-CZ" dirty="0" err="1" smtClean="0">
                <a:latin typeface="Courier New" pitchFamily="49" charset="0"/>
                <a:cs typeface="Courier New" pitchFamily="49" charset="0"/>
              </a:rPr>
              <a:t>subjekt_las</a:t>
            </a:r>
            <a:r>
              <a:rPr lang="cs-CZ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cs-CZ" dirty="0" err="1" smtClean="0">
                <a:latin typeface="Courier New" pitchFamily="49" charset="0"/>
                <a:cs typeface="Courier New" pitchFamily="49" charset="0"/>
              </a:rPr>
              <a:t>meninas</a:t>
            </a:r>
            <a:endParaRPr lang="cs-CZ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3999" cy="55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379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86800" cy="1417638"/>
          </a:xfrm>
        </p:spPr>
        <p:txBody>
          <a:bodyPr>
            <a:normAutofit/>
          </a:bodyPr>
          <a:lstStyle/>
          <a:p>
            <a:pPr algn="l"/>
            <a:r>
              <a:rPr lang="cs-CZ" altLang="cs-CZ" sz="4000" dirty="0" smtClean="0">
                <a:solidFill>
                  <a:srgbClr val="99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postava člověka</a:t>
            </a:r>
            <a:br>
              <a:rPr lang="cs-CZ" altLang="cs-CZ" sz="4000" dirty="0" smtClean="0">
                <a:solidFill>
                  <a:srgbClr val="99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cs-CZ" altLang="cs-CZ" sz="4000" dirty="0" smtClean="0">
                <a:solidFill>
                  <a:srgbClr val="99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subjekt</a:t>
            </a:r>
            <a:endParaRPr lang="cs-CZ" altLang="cs-CZ" sz="3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0" y="4114800"/>
            <a:ext cx="8991600" cy="25146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Clr>
                <a:srgbClr val="A50021"/>
              </a:buClr>
            </a:pPr>
            <a:r>
              <a:rPr lang="cs-CZ" altLang="cs-CZ" sz="2800" dirty="0">
                <a:latin typeface="Courier New" pitchFamily="49" charset="0"/>
                <a:cs typeface="Courier New" pitchFamily="49" charset="0"/>
              </a:rPr>
              <a:t>dualita těla (</a:t>
            </a:r>
            <a:r>
              <a:rPr lang="cs-CZ" altLang="cs-CZ" sz="2800" dirty="0" err="1">
                <a:latin typeface="Courier New" pitchFamily="49" charset="0"/>
                <a:cs typeface="Courier New" pitchFamily="49" charset="0"/>
              </a:rPr>
              <a:t>Deskartes</a:t>
            </a:r>
            <a:r>
              <a:rPr lang="cs-CZ" altLang="cs-CZ" sz="2800" dirty="0">
                <a:latin typeface="Courier New" pitchFamily="49" charset="0"/>
                <a:cs typeface="Courier New" pitchFamily="49" charset="0"/>
              </a:rPr>
              <a:t>/Platón)</a:t>
            </a:r>
          </a:p>
          <a:p>
            <a:pPr>
              <a:lnSpc>
                <a:spcPct val="90000"/>
              </a:lnSpc>
              <a:buClr>
                <a:srgbClr val="A50021"/>
              </a:buClr>
            </a:pPr>
            <a:r>
              <a:rPr lang="cs-CZ" altLang="cs-CZ" sz="2800" dirty="0">
                <a:latin typeface="Courier New" pitchFamily="49" charset="0"/>
                <a:cs typeface="Courier New" pitchFamily="49" charset="0"/>
              </a:rPr>
              <a:t>ne pouze antropologie medicíny/filozofie</a:t>
            </a:r>
          </a:p>
          <a:p>
            <a:pPr>
              <a:lnSpc>
                <a:spcPct val="90000"/>
              </a:lnSpc>
              <a:buClr>
                <a:srgbClr val="A50021"/>
              </a:buClr>
            </a:pPr>
            <a:r>
              <a:rPr lang="cs-CZ" altLang="cs-CZ" sz="2800" dirty="0">
                <a:latin typeface="Courier New" pitchFamily="49" charset="0"/>
                <a:cs typeface="Courier New" pitchFamily="49" charset="0"/>
              </a:rPr>
              <a:t>mysl/tělo … individualita/společnost (Západní tradice)</a:t>
            </a:r>
          </a:p>
          <a:p>
            <a:pPr>
              <a:lnSpc>
                <a:spcPct val="90000"/>
              </a:lnSpc>
              <a:buClr>
                <a:srgbClr val="A50021"/>
              </a:buClr>
            </a:pPr>
            <a:r>
              <a:rPr lang="cs-CZ" altLang="cs-CZ" sz="2800" dirty="0">
                <a:latin typeface="Courier New" pitchFamily="49" charset="0"/>
                <a:cs typeface="Courier New" pitchFamily="49" charset="0"/>
              </a:rPr>
              <a:t>konceptualizace</a:t>
            </a:r>
          </a:p>
          <a:p>
            <a:pPr>
              <a:lnSpc>
                <a:spcPct val="90000"/>
              </a:lnSpc>
              <a:buClr>
                <a:srgbClr val="A50021"/>
              </a:buClr>
            </a:pPr>
            <a:r>
              <a:rPr lang="cs-CZ" altLang="cs-CZ" sz="2800" dirty="0">
                <a:latin typeface="Courier New" pitchFamily="49" charset="0"/>
                <a:cs typeface="Courier New" pitchFamily="49" charset="0"/>
              </a:rPr>
              <a:t>emoce</a:t>
            </a:r>
          </a:p>
          <a:p>
            <a:pPr>
              <a:lnSpc>
                <a:spcPct val="90000"/>
              </a:lnSpc>
              <a:buClr>
                <a:srgbClr val="990000"/>
              </a:buClr>
              <a:buFont typeface="Wingdings" pitchFamily="2" charset="2"/>
              <a:buChar char="§"/>
            </a:pPr>
            <a:endParaRPr lang="cs-CZ" altLang="cs-CZ" sz="2800" dirty="0"/>
          </a:p>
          <a:p>
            <a:pPr>
              <a:lnSpc>
                <a:spcPct val="90000"/>
              </a:lnSpc>
              <a:buClr>
                <a:srgbClr val="990000"/>
              </a:buClr>
              <a:buFont typeface="Wingdings" pitchFamily="2" charset="2"/>
              <a:buChar char="§"/>
            </a:pPr>
            <a:endParaRPr lang="cs-CZ" altLang="cs-CZ" sz="2800" dirty="0"/>
          </a:p>
        </p:txBody>
      </p:sp>
      <p:pic>
        <p:nvPicPr>
          <p:cNvPr id="8199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524000"/>
            <a:ext cx="8839200" cy="243840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99967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91600" cy="1340768"/>
          </a:xfrm>
        </p:spPr>
        <p:txBody>
          <a:bodyPr>
            <a:normAutofit fontScale="90000"/>
          </a:bodyPr>
          <a:lstStyle/>
          <a:p>
            <a:pPr algn="r"/>
            <a:r>
              <a:rPr lang="cs-CZ" altLang="cs-CZ" dirty="0">
                <a:solidFill>
                  <a:srgbClr val="9900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subjekt </a:t>
            </a:r>
            <a:r>
              <a:rPr lang="cs-CZ" altLang="cs-CZ" dirty="0"/>
              <a:t/>
            </a:r>
            <a:br>
              <a:rPr lang="cs-CZ" altLang="cs-CZ" dirty="0"/>
            </a:br>
            <a:r>
              <a:rPr lang="cs-CZ" altLang="cs-CZ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mnohočetné </a:t>
            </a:r>
            <a:r>
              <a:rPr lang="cs-CZ" altLang="cs-CZ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identity</a:t>
            </a:r>
            <a:r>
              <a:rPr lang="cs-CZ" altLang="cs-CZ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067944" y="1412776"/>
            <a:ext cx="5076056" cy="544522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buClr>
                <a:srgbClr val="800000"/>
              </a:buClr>
            </a:pPr>
            <a:r>
              <a:rPr lang="cs-CZ" altLang="cs-CZ" sz="2800" dirty="0">
                <a:latin typeface="Courier New" pitchFamily="49" charset="0"/>
                <a:cs typeface="Courier New" pitchFamily="49" charset="0"/>
              </a:rPr>
              <a:t>Západ: jedno konzistentní Já, Dualita rozum a cit</a:t>
            </a:r>
          </a:p>
          <a:p>
            <a:pPr>
              <a:lnSpc>
                <a:spcPct val="90000"/>
              </a:lnSpc>
              <a:buClr>
                <a:srgbClr val="800000"/>
              </a:buClr>
            </a:pPr>
            <a:r>
              <a:rPr lang="cs-CZ" altLang="cs-CZ" sz="2800" dirty="0" err="1">
                <a:latin typeface="Courier New" pitchFamily="49" charset="0"/>
                <a:cs typeface="Courier New" pitchFamily="49" charset="0"/>
              </a:rPr>
              <a:t>Gahuku</a:t>
            </a:r>
            <a:r>
              <a:rPr lang="cs-CZ" altLang="cs-CZ" sz="2800" dirty="0">
                <a:latin typeface="Courier New" pitchFamily="49" charset="0"/>
                <a:cs typeface="Courier New" pitchFamily="49" charset="0"/>
              </a:rPr>
              <a:t>-Gama (části těla)</a:t>
            </a:r>
          </a:p>
          <a:p>
            <a:pPr>
              <a:lnSpc>
                <a:spcPct val="90000"/>
              </a:lnSpc>
              <a:buClr>
                <a:srgbClr val="800000"/>
              </a:buClr>
            </a:pPr>
            <a:r>
              <a:rPr lang="cs-CZ" altLang="cs-CZ" sz="2800" dirty="0" err="1">
                <a:latin typeface="Courier New" pitchFamily="49" charset="0"/>
                <a:cs typeface="Courier New" pitchFamily="49" charset="0"/>
              </a:rPr>
              <a:t>Bororo</a:t>
            </a:r>
            <a:r>
              <a:rPr lang="cs-CZ" altLang="cs-CZ" sz="2800" dirty="0">
                <a:latin typeface="Courier New" pitchFamily="49" charset="0"/>
                <a:cs typeface="Courier New" pitchFamily="49" charset="0"/>
              </a:rPr>
              <a:t> (řada identit: rodiče, přátelé, nepřátelé)</a:t>
            </a:r>
          </a:p>
          <a:p>
            <a:pPr>
              <a:lnSpc>
                <a:spcPct val="90000"/>
              </a:lnSpc>
              <a:buClr>
                <a:srgbClr val="800000"/>
              </a:buClr>
            </a:pPr>
            <a:r>
              <a:rPr lang="cs-CZ" altLang="cs-CZ" sz="2800" dirty="0">
                <a:latin typeface="Courier New" pitchFamily="49" charset="0"/>
                <a:cs typeface="Courier New" pitchFamily="49" charset="0"/>
              </a:rPr>
              <a:t>Cuna Indiáni (8 Já – část těla, intelektuál/hlava, zloděj/ruka, romantik/srdce …)</a:t>
            </a:r>
          </a:p>
          <a:p>
            <a:pPr>
              <a:lnSpc>
                <a:spcPct val="90000"/>
              </a:lnSpc>
              <a:buClr>
                <a:srgbClr val="800000"/>
              </a:buClr>
            </a:pPr>
            <a:r>
              <a:rPr lang="cs-CZ" altLang="cs-CZ" sz="2800" dirty="0" err="1">
                <a:latin typeface="Courier New" pitchFamily="49" charset="0"/>
                <a:cs typeface="Courier New" pitchFamily="49" charset="0"/>
              </a:rPr>
              <a:t>Zinacanteco</a:t>
            </a:r>
            <a:r>
              <a:rPr lang="cs-CZ" altLang="cs-CZ" sz="2800" dirty="0">
                <a:latin typeface="Courier New" pitchFamily="49" charset="0"/>
                <a:cs typeface="Courier New" pitchFamily="49" charset="0"/>
              </a:rPr>
              <a:t> (duše má 13 částí, rezervoár zemřelých duší, ne unikátní bytost, jedinec je fragmentem sociálního světa </a:t>
            </a:r>
            <a:r>
              <a:rPr lang="cs-CZ" altLang="cs-CZ" sz="2800" dirty="0" err="1">
                <a:latin typeface="Courier New" pitchFamily="49" charset="0"/>
                <a:cs typeface="Courier New" pitchFamily="49" charset="0"/>
              </a:rPr>
              <a:t>Zinancanteco</a:t>
            </a:r>
            <a:r>
              <a:rPr lang="cs-CZ" altLang="cs-CZ" sz="2800" dirty="0">
                <a:latin typeface="Courier New" pitchFamily="49" charset="0"/>
                <a:cs typeface="Courier New" pitchFamily="49" charset="0"/>
              </a:rPr>
              <a:t>)</a:t>
            </a:r>
          </a:p>
          <a:p>
            <a:pPr>
              <a:lnSpc>
                <a:spcPct val="90000"/>
              </a:lnSpc>
              <a:buClr>
                <a:srgbClr val="800000"/>
              </a:buClr>
            </a:pPr>
            <a:r>
              <a:rPr lang="cs-CZ" altLang="cs-CZ" sz="2800" dirty="0">
                <a:latin typeface="Courier New" pitchFamily="49" charset="0"/>
                <a:cs typeface="Courier New" pitchFamily="49" charset="0"/>
              </a:rPr>
              <a:t>Antropologie emocí</a:t>
            </a:r>
          </a:p>
          <a:p>
            <a:pPr>
              <a:lnSpc>
                <a:spcPct val="90000"/>
              </a:lnSpc>
            </a:pPr>
            <a:endParaRPr lang="cs-CZ" altLang="cs-CZ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959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ástupný symbol pro obsah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697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6948488" cy="1700808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cs-CZ" sz="3600" dirty="0" smtClean="0">
                <a:solidFill>
                  <a:srgbClr val="990033"/>
                </a:solidFill>
                <a:latin typeface="Courier New" pitchFamily="49" charset="0"/>
                <a:cs typeface="Courier New" pitchFamily="49" charset="0"/>
              </a:rPr>
              <a:t>různá kulturní imaginace týkající se hranic života</a:t>
            </a:r>
            <a:r>
              <a:rPr lang="cs-CZ" dirty="0">
                <a:latin typeface="Calibri Light" pitchFamily="34" charset="0"/>
              </a:rPr>
              <a:t/>
            </a:r>
            <a:br>
              <a:rPr lang="cs-CZ" dirty="0">
                <a:latin typeface="Calibri Light" pitchFamily="34" charset="0"/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484785"/>
            <a:ext cx="7019925" cy="5346228"/>
          </a:xfrm>
        </p:spPr>
        <p:txBody>
          <a:bodyPr>
            <a:normAutofit fontScale="47500" lnSpcReduction="20000"/>
          </a:bodyPr>
          <a:lstStyle/>
          <a:p>
            <a:pPr>
              <a:buClr>
                <a:srgbClr val="990033"/>
              </a:buClr>
              <a:defRPr/>
            </a:pPr>
            <a:r>
              <a:rPr lang="cs-CZ" sz="6700" dirty="0" err="1" smtClean="0">
                <a:latin typeface="Calibri Light" pitchFamily="34" charset="0"/>
              </a:rPr>
              <a:t>trobriand</a:t>
            </a:r>
            <a:r>
              <a:rPr lang="cs-CZ" sz="6700" dirty="0" smtClean="0">
                <a:latin typeface="Calibri Light" pitchFamily="34" charset="0"/>
              </a:rPr>
              <a:t> </a:t>
            </a:r>
            <a:r>
              <a:rPr lang="cs-CZ" sz="6700" dirty="0" err="1" smtClean="0">
                <a:latin typeface="Calibri Light" pitchFamily="34" charset="0"/>
              </a:rPr>
              <a:t>islands</a:t>
            </a:r>
            <a:r>
              <a:rPr lang="cs-CZ" sz="6700" dirty="0">
                <a:latin typeface="Calibri Light" pitchFamily="34" charset="0"/>
              </a:rPr>
              <a:t> </a:t>
            </a:r>
            <a:r>
              <a:rPr lang="cs-CZ" sz="5100" dirty="0">
                <a:latin typeface="Calibri Light" pitchFamily="34" charset="0"/>
              </a:rPr>
              <a:t>– </a:t>
            </a:r>
            <a:r>
              <a:rPr lang="cs-CZ" sz="5100" dirty="0" smtClean="0">
                <a:latin typeface="Calibri Light" pitchFamily="34" charset="0"/>
              </a:rPr>
              <a:t>člověk vzniká, pokud vane dobrý vítr – </a:t>
            </a:r>
            <a:r>
              <a:rPr lang="cs-CZ" sz="5100" dirty="0" err="1" smtClean="0">
                <a:latin typeface="Calibri Light" pitchFamily="34" charset="0"/>
              </a:rPr>
              <a:t>baluna</a:t>
            </a:r>
            <a:r>
              <a:rPr lang="cs-CZ" sz="5100" dirty="0" smtClean="0">
                <a:latin typeface="Calibri Light" pitchFamily="34" charset="0"/>
              </a:rPr>
              <a:t> ze země předků</a:t>
            </a:r>
          </a:p>
          <a:p>
            <a:pPr>
              <a:buClr>
                <a:srgbClr val="990033"/>
              </a:buClr>
              <a:defRPr/>
            </a:pPr>
            <a:endParaRPr lang="cs-CZ" sz="5100" dirty="0" smtClean="0">
              <a:latin typeface="Calibri Light" pitchFamily="34" charset="0"/>
            </a:endParaRPr>
          </a:p>
          <a:p>
            <a:pPr>
              <a:buClr>
                <a:srgbClr val="990033"/>
              </a:buClr>
              <a:defRPr/>
            </a:pPr>
            <a:r>
              <a:rPr lang="cs-CZ" sz="6700" dirty="0" smtClean="0">
                <a:latin typeface="Calibri Light" pitchFamily="34" charset="0"/>
              </a:rPr>
              <a:t>budhismus </a:t>
            </a:r>
            <a:r>
              <a:rPr lang="cs-CZ" sz="6700" i="1" dirty="0" err="1">
                <a:latin typeface="Calibri Light" pitchFamily="34" charset="0"/>
              </a:rPr>
              <a:t>t</a:t>
            </a:r>
            <a:r>
              <a:rPr lang="cs-CZ" sz="6700" i="1" dirty="0" err="1" smtClean="0">
                <a:latin typeface="Calibri Light" pitchFamily="34" charset="0"/>
              </a:rPr>
              <a:t>heravada</a:t>
            </a:r>
            <a:r>
              <a:rPr lang="cs-CZ" sz="6700" dirty="0">
                <a:latin typeface="Calibri Light" pitchFamily="34" charset="0"/>
              </a:rPr>
              <a:t> </a:t>
            </a:r>
            <a:r>
              <a:rPr lang="cs-CZ" sz="5100" dirty="0">
                <a:latin typeface="Calibri Light" pitchFamily="34" charset="0"/>
              </a:rPr>
              <a:t>–</a:t>
            </a:r>
            <a:r>
              <a:rPr lang="cs-CZ" sz="5100" dirty="0" smtClean="0">
                <a:latin typeface="Calibri Light" pitchFamily="34" charset="0"/>
              </a:rPr>
              <a:t> životní síla – </a:t>
            </a:r>
            <a:r>
              <a:rPr lang="cs-CZ" sz="5100" i="1" dirty="0" err="1" smtClean="0">
                <a:latin typeface="Calibri Light" pitchFamily="34" charset="0"/>
              </a:rPr>
              <a:t>viňňana</a:t>
            </a:r>
            <a:r>
              <a:rPr lang="cs-CZ" sz="5100" i="1" dirty="0" smtClean="0">
                <a:latin typeface="Calibri Light" pitchFamily="34" charset="0"/>
              </a:rPr>
              <a:t>, propojení fyzických a metafyzických/spirituálních elementů</a:t>
            </a:r>
            <a:endParaRPr lang="cs-CZ" sz="5100" dirty="0" smtClean="0">
              <a:latin typeface="Calibri Light" pitchFamily="34" charset="0"/>
            </a:endParaRPr>
          </a:p>
          <a:p>
            <a:pPr>
              <a:buClr>
                <a:srgbClr val="990033"/>
              </a:buClr>
              <a:defRPr/>
            </a:pPr>
            <a:endParaRPr lang="cs-CZ" sz="5100" dirty="0">
              <a:latin typeface="Calibri Light" pitchFamily="34" charset="0"/>
            </a:endParaRPr>
          </a:p>
          <a:p>
            <a:pPr>
              <a:buClr>
                <a:srgbClr val="990033"/>
              </a:buClr>
              <a:defRPr/>
            </a:pPr>
            <a:r>
              <a:rPr lang="cs-CZ" sz="7000" dirty="0" err="1" smtClean="0">
                <a:latin typeface="Calibri Light" pitchFamily="34" charset="0"/>
              </a:rPr>
              <a:t>Japansko</a:t>
            </a:r>
            <a:r>
              <a:rPr lang="cs-CZ" sz="7000" dirty="0" smtClean="0">
                <a:latin typeface="Calibri Light" pitchFamily="34" charset="0"/>
              </a:rPr>
              <a:t> </a:t>
            </a:r>
            <a:r>
              <a:rPr lang="cs-CZ" sz="5900" dirty="0" smtClean="0">
                <a:latin typeface="Calibri Light" pitchFamily="34" charset="0"/>
              </a:rPr>
              <a:t>– </a:t>
            </a:r>
            <a:r>
              <a:rPr lang="cs-CZ" sz="5900" i="1" dirty="0" err="1" smtClean="0">
                <a:latin typeface="Calibri Light" pitchFamily="34" charset="0"/>
              </a:rPr>
              <a:t>mottanai</a:t>
            </a:r>
            <a:r>
              <a:rPr lang="cs-CZ" sz="5100" dirty="0" smtClean="0">
                <a:latin typeface="Calibri Light" pitchFamily="34" charset="0"/>
              </a:rPr>
              <a:t>, pohřeb pro embrya jako pro věci (věci mají charakter quasi živých entit) </a:t>
            </a:r>
          </a:p>
          <a:p>
            <a:pPr>
              <a:buClr>
                <a:srgbClr val="990033"/>
              </a:buClr>
              <a:defRPr/>
            </a:pPr>
            <a:endParaRPr lang="cs-CZ" sz="5100" dirty="0" smtClean="0">
              <a:latin typeface="Calibri Light" pitchFamily="34" charset="0"/>
            </a:endParaRPr>
          </a:p>
          <a:p>
            <a:pPr>
              <a:buClr>
                <a:srgbClr val="990033"/>
              </a:buClr>
              <a:defRPr/>
            </a:pPr>
            <a:r>
              <a:rPr lang="cs-CZ" sz="7000" dirty="0" err="1" smtClean="0">
                <a:latin typeface="Calibri Light" pitchFamily="34" charset="0"/>
              </a:rPr>
              <a:t>Equador</a:t>
            </a:r>
            <a:r>
              <a:rPr lang="cs-CZ" sz="6000" dirty="0" smtClean="0">
                <a:latin typeface="Calibri Light" pitchFamily="34" charset="0"/>
              </a:rPr>
              <a:t> </a:t>
            </a:r>
            <a:r>
              <a:rPr lang="cs-CZ" sz="5100" dirty="0">
                <a:latin typeface="Calibri Light" pitchFamily="34" charset="0"/>
              </a:rPr>
              <a:t>– </a:t>
            </a:r>
            <a:r>
              <a:rPr lang="cs-CZ" sz="5100" dirty="0" smtClean="0">
                <a:latin typeface="Calibri Light" pitchFamily="34" charset="0"/>
              </a:rPr>
              <a:t> quasi person </a:t>
            </a:r>
            <a:r>
              <a:rPr lang="cs-CZ" sz="5100" i="1" dirty="0" err="1" smtClean="0">
                <a:latin typeface="Calibri Light" pitchFamily="34" charset="0"/>
              </a:rPr>
              <a:t>euca</a:t>
            </a:r>
            <a:r>
              <a:rPr lang="cs-CZ" sz="5100" i="1" dirty="0" smtClean="0">
                <a:latin typeface="Calibri Light" pitchFamily="34" charset="0"/>
              </a:rPr>
              <a:t> in </a:t>
            </a:r>
            <a:r>
              <a:rPr lang="cs-CZ" sz="5100" i="1" dirty="0" err="1" smtClean="0">
                <a:latin typeface="Calibri Light" pitchFamily="34" charset="0"/>
              </a:rPr>
              <a:t>the</a:t>
            </a:r>
            <a:r>
              <a:rPr lang="cs-CZ" sz="5100" i="1" dirty="0" smtClean="0">
                <a:latin typeface="Calibri Light" pitchFamily="34" charset="0"/>
              </a:rPr>
              <a:t> </a:t>
            </a:r>
            <a:r>
              <a:rPr lang="cs-CZ" sz="5100" i="1" dirty="0" err="1" smtClean="0">
                <a:latin typeface="Calibri Light" pitchFamily="34" charset="0"/>
              </a:rPr>
              <a:t>becoming</a:t>
            </a:r>
            <a:r>
              <a:rPr lang="cs-CZ" sz="5100" i="1" dirty="0" smtClean="0">
                <a:latin typeface="Calibri Light" pitchFamily="34" charset="0"/>
              </a:rPr>
              <a:t> </a:t>
            </a:r>
            <a:r>
              <a:rPr lang="cs-CZ" sz="5100" i="1" dirty="0" err="1" smtClean="0">
                <a:latin typeface="Calibri Light" pitchFamily="34" charset="0"/>
              </a:rPr>
              <a:t>stage</a:t>
            </a:r>
            <a:endParaRPr lang="cs-CZ" sz="5100" i="1" dirty="0" smtClean="0">
              <a:latin typeface="Calibri Light" pitchFamily="34" charset="0"/>
            </a:endParaRPr>
          </a:p>
          <a:p>
            <a:pPr>
              <a:buClr>
                <a:srgbClr val="990033"/>
              </a:buClr>
              <a:defRPr/>
            </a:pPr>
            <a:endParaRPr lang="cs-CZ" sz="5000" i="1" dirty="0" smtClean="0">
              <a:latin typeface="Calibri Light" pitchFamily="34" charset="0"/>
            </a:endParaRPr>
          </a:p>
        </p:txBody>
      </p:sp>
      <p:pic>
        <p:nvPicPr>
          <p:cNvPr id="3072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0"/>
            <a:ext cx="2225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08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5297641" cy="1124744"/>
          </a:xfrm>
        </p:spPr>
        <p:txBody>
          <a:bodyPr>
            <a:noAutofit/>
          </a:bodyPr>
          <a:lstStyle/>
          <a:p>
            <a:pPr algn="l"/>
            <a:r>
              <a:rPr lang="cs-CZ" sz="4000" dirty="0" smtClean="0">
                <a:solidFill>
                  <a:srgbClr val="990033"/>
                </a:solidFill>
                <a:latin typeface="Courier New" pitchFamily="49" charset="0"/>
                <a:cs typeface="Courier New" pitchFamily="49" charset="0"/>
              </a:rPr>
              <a:t>hranice lidství/člověka</a:t>
            </a:r>
            <a:endParaRPr lang="cs-CZ" sz="4000" dirty="0">
              <a:solidFill>
                <a:srgbClr val="A5002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324544" y="1268760"/>
            <a:ext cx="5622185" cy="5589240"/>
          </a:xfrm>
        </p:spPr>
        <p:txBody>
          <a:bodyPr>
            <a:normAutofit fontScale="77500" lnSpcReduction="20000"/>
          </a:bodyPr>
          <a:lstStyle/>
          <a:p>
            <a:pPr lvl="1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3600" i="1" dirty="0" err="1" smtClean="0">
                <a:latin typeface="Courier New" pitchFamily="49" charset="0"/>
                <a:cs typeface="Courier New" pitchFamily="49" charset="0"/>
              </a:rPr>
              <a:t>Geneti</a:t>
            </a:r>
            <a:r>
              <a:rPr lang="cs-CZ" sz="3600" i="1" dirty="0" err="1" smtClean="0">
                <a:latin typeface="Courier New" pitchFamily="49" charset="0"/>
                <a:cs typeface="Courier New" pitchFamily="49" charset="0"/>
              </a:rPr>
              <a:t>ka</a:t>
            </a:r>
            <a:r>
              <a:rPr lang="en-US" sz="31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… </a:t>
            </a:r>
            <a:r>
              <a:rPr lang="cs-CZ" dirty="0" smtClean="0">
                <a:latin typeface="Courier New" pitchFamily="49" charset="0"/>
                <a:cs typeface="Courier New" pitchFamily="49" charset="0"/>
              </a:rPr>
              <a:t>práh života je spojení vajíčka a spermie_ </a:t>
            </a:r>
            <a:r>
              <a:rPr lang="cs-CZ" i="1" dirty="0" smtClean="0">
                <a:latin typeface="Courier New" pitchFamily="49" charset="0"/>
                <a:cs typeface="Courier New" pitchFamily="49" charset="0"/>
              </a:rPr>
              <a:t>unikátní genetický design, vlastní DNA</a:t>
            </a:r>
            <a:endParaRPr lang="en-US" i="1" dirty="0" smtClean="0">
              <a:latin typeface="Courier New" pitchFamily="49" charset="0"/>
              <a:cs typeface="Courier New" pitchFamily="49" charset="0"/>
            </a:endParaRPr>
          </a:p>
          <a:p>
            <a:pPr lvl="1">
              <a:buClr>
                <a:srgbClr val="A50021"/>
              </a:buClr>
              <a:buFont typeface="Arial" pitchFamily="34" charset="0"/>
              <a:buChar char="•"/>
            </a:pPr>
            <a:endParaRPr lang="en-US" dirty="0" smtClean="0">
              <a:latin typeface="Courier New" pitchFamily="49" charset="0"/>
              <a:cs typeface="Courier New" pitchFamily="49" charset="0"/>
            </a:endParaRPr>
          </a:p>
          <a:p>
            <a:pPr lvl="1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3600" i="1" dirty="0" err="1" smtClean="0">
                <a:latin typeface="Courier New" pitchFamily="49" charset="0"/>
                <a:cs typeface="Courier New" pitchFamily="49" charset="0"/>
              </a:rPr>
              <a:t>Embryologi</a:t>
            </a:r>
            <a:r>
              <a:rPr lang="cs-CZ" sz="3600" i="1" dirty="0" smtClean="0">
                <a:latin typeface="Courier New" pitchFamily="49" charset="0"/>
                <a:cs typeface="Courier New" pitchFamily="49" charset="0"/>
              </a:rPr>
              <a:t>e</a:t>
            </a:r>
            <a:r>
              <a:rPr lang="en-US" sz="3100" i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… </a:t>
            </a:r>
            <a:r>
              <a:rPr lang="cs-CZ" dirty="0" smtClean="0">
                <a:latin typeface="Courier New" pitchFamily="49" charset="0"/>
                <a:cs typeface="Courier New" pitchFamily="49" charset="0"/>
              </a:rPr>
              <a:t>práh života je po 14 dnech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_ </a:t>
            </a:r>
            <a:r>
              <a:rPr lang="en-US" i="1" dirty="0" smtClean="0">
                <a:latin typeface="Courier New" pitchFamily="49" charset="0"/>
                <a:cs typeface="Courier New" pitchFamily="49" charset="0"/>
              </a:rPr>
              <a:t>in-</a:t>
            </a:r>
            <a:r>
              <a:rPr lang="en-US" i="1" dirty="0" err="1" smtClean="0">
                <a:latin typeface="Courier New" pitchFamily="49" charset="0"/>
                <a:cs typeface="Courier New" pitchFamily="49" charset="0"/>
              </a:rPr>
              <a:t>dividuum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i="1" dirty="0" smtClean="0">
                <a:latin typeface="Courier New" pitchFamily="49" charset="0"/>
                <a:cs typeface="Courier New" pitchFamily="49" charset="0"/>
              </a:rPr>
              <a:t>in-divisible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, </a:t>
            </a:r>
            <a:r>
              <a:rPr lang="cs-CZ" dirty="0" smtClean="0">
                <a:latin typeface="Courier New" pitchFamily="49" charset="0"/>
                <a:cs typeface="Courier New" pitchFamily="49" charset="0"/>
              </a:rPr>
              <a:t>po tomto čase není možný vývoj dvojčat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…</a:t>
            </a:r>
          </a:p>
          <a:p>
            <a:pPr marL="457200" lvl="1" indent="0">
              <a:buClr>
                <a:srgbClr val="A50021"/>
              </a:buClr>
              <a:buNone/>
            </a:pPr>
            <a:endParaRPr lang="en-US" dirty="0" smtClean="0">
              <a:latin typeface="Courier New" pitchFamily="49" charset="0"/>
              <a:cs typeface="Courier New" pitchFamily="49" charset="0"/>
            </a:endParaRPr>
          </a:p>
          <a:p>
            <a:pPr lvl="1">
              <a:buClr>
                <a:srgbClr val="A50021"/>
              </a:buClr>
              <a:buFont typeface="Arial" pitchFamily="34" charset="0"/>
              <a:buChar char="•"/>
            </a:pPr>
            <a:r>
              <a:rPr lang="en-US" sz="3600" i="1" dirty="0" err="1" smtClean="0">
                <a:latin typeface="Courier New" pitchFamily="49" charset="0"/>
                <a:cs typeface="Courier New" pitchFamily="49" charset="0"/>
              </a:rPr>
              <a:t>Neurolog</a:t>
            </a:r>
            <a:r>
              <a:rPr lang="cs-CZ" sz="3600" i="1" dirty="0" err="1" smtClean="0">
                <a:latin typeface="Courier New" pitchFamily="49" charset="0"/>
                <a:cs typeface="Courier New" pitchFamily="49" charset="0"/>
              </a:rPr>
              <a:t>ie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… </a:t>
            </a:r>
            <a:r>
              <a:rPr lang="cs-CZ" dirty="0" smtClean="0">
                <a:latin typeface="Courier New" pitchFamily="49" charset="0"/>
                <a:cs typeface="Courier New" pitchFamily="49" charset="0"/>
              </a:rPr>
              <a:t>práh života je možnost naměřit EEG, mezi 24tým a 27tým týdnem_ </a:t>
            </a:r>
            <a:r>
              <a:rPr lang="cs-CZ" i="1" dirty="0" smtClean="0">
                <a:latin typeface="Courier New" pitchFamily="49" charset="0"/>
                <a:cs typeface="Courier New" pitchFamily="49" charset="0"/>
              </a:rPr>
              <a:t>aktivita mozku </a:t>
            </a:r>
            <a:endParaRPr lang="en-US" i="1" dirty="0" smtClean="0">
              <a:latin typeface="Courier New" pitchFamily="49" charset="0"/>
              <a:cs typeface="Courier New" pitchFamily="49" charset="0"/>
            </a:endParaRPr>
          </a:p>
          <a:p>
            <a:pPr lvl="1">
              <a:buClr>
                <a:srgbClr val="A50021"/>
              </a:buClr>
              <a:buFont typeface="Arial" pitchFamily="34" charset="0"/>
              <a:buChar char="•"/>
            </a:pPr>
            <a:endParaRPr lang="cs-CZ" dirty="0">
              <a:latin typeface="Courier New" pitchFamily="49" charset="0"/>
              <a:cs typeface="Courier New" pitchFamily="49" charset="0"/>
            </a:endParaRPr>
          </a:p>
          <a:p>
            <a:pPr lvl="1">
              <a:buClr>
                <a:srgbClr val="A50021"/>
              </a:buClr>
              <a:buFont typeface="Arial" pitchFamily="34" charset="0"/>
              <a:buChar char="•"/>
            </a:pPr>
            <a:r>
              <a:rPr lang="cs-CZ" sz="3300" i="1" dirty="0" smtClean="0">
                <a:latin typeface="Courier New" pitchFamily="49" charset="0"/>
                <a:cs typeface="Courier New" pitchFamily="49" charset="0"/>
              </a:rPr>
              <a:t>a … porod</a:t>
            </a:r>
            <a:endParaRPr lang="cs-CZ" sz="3300" i="1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641" y="0"/>
            <a:ext cx="3852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358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99792" y="0"/>
            <a:ext cx="6444208" cy="1678286"/>
          </a:xfrm>
        </p:spPr>
        <p:txBody>
          <a:bodyPr>
            <a:normAutofit fontScale="90000"/>
          </a:bodyPr>
          <a:lstStyle/>
          <a:p>
            <a:pPr algn="r">
              <a:defRPr/>
            </a:pPr>
            <a:r>
              <a:rPr lang="cs-CZ" dirty="0">
                <a:solidFill>
                  <a:srgbClr val="A50021"/>
                </a:solidFill>
                <a:latin typeface="Courier New" pitchFamily="49" charset="0"/>
                <a:cs typeface="Courier New" pitchFamily="49" charset="0"/>
              </a:rPr>
              <a:t>k</a:t>
            </a:r>
            <a:r>
              <a:rPr lang="cs-CZ" dirty="0" smtClean="0">
                <a:solidFill>
                  <a:srgbClr val="A50021"/>
                </a:solidFill>
                <a:latin typeface="Courier New" pitchFamily="49" charset="0"/>
                <a:cs typeface="Courier New" pitchFamily="49" charset="0"/>
              </a:rPr>
              <a:t>oncept života (</a:t>
            </a:r>
            <a:r>
              <a:rPr lang="cs-CZ" dirty="0" err="1" smtClean="0">
                <a:solidFill>
                  <a:srgbClr val="A50021"/>
                </a:solidFill>
                <a:latin typeface="Courier New" pitchFamily="49" charset="0"/>
                <a:cs typeface="Courier New" pitchFamily="49" charset="0"/>
              </a:rPr>
              <a:t>bios</a:t>
            </a:r>
            <a:r>
              <a:rPr lang="cs-CZ" dirty="0" smtClean="0">
                <a:solidFill>
                  <a:srgbClr val="A50021"/>
                </a:solidFill>
                <a:latin typeface="Courier New" pitchFamily="49" charset="0"/>
                <a:cs typeface="Courier New" pitchFamily="49" charset="0"/>
              </a:rPr>
              <a:t>)</a:t>
            </a:r>
            <a:br>
              <a:rPr lang="cs-CZ" dirty="0" smtClean="0">
                <a:solidFill>
                  <a:srgbClr val="A50021"/>
                </a:solidFill>
                <a:latin typeface="Courier New" pitchFamily="49" charset="0"/>
                <a:cs typeface="Courier New" pitchFamily="49" charset="0"/>
              </a:rPr>
            </a:br>
            <a:r>
              <a:rPr lang="cs-CZ" dirty="0" smtClean="0">
                <a:solidFill>
                  <a:srgbClr val="A50021"/>
                </a:solidFill>
                <a:latin typeface="Calibri Light" pitchFamily="34" charset="0"/>
              </a:rPr>
              <a:t> </a:t>
            </a:r>
            <a:endParaRPr lang="cs-CZ" dirty="0">
              <a:solidFill>
                <a:srgbClr val="A50021"/>
              </a:solidFill>
              <a:latin typeface="Calibri Light" pitchFamily="34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idx="1"/>
          </p:nvPr>
        </p:nvSpPr>
        <p:spPr>
          <a:xfrm>
            <a:off x="2843808" y="908720"/>
            <a:ext cx="6300192" cy="5949280"/>
          </a:xfrm>
        </p:spPr>
        <p:txBody>
          <a:bodyPr>
            <a:normAutofit fontScale="85000" lnSpcReduction="20000"/>
          </a:bodyPr>
          <a:lstStyle/>
          <a:p>
            <a:pPr>
              <a:buClr>
                <a:srgbClr val="990033"/>
              </a:buClr>
              <a:defRPr/>
            </a:pPr>
            <a:r>
              <a:rPr lang="cs-CZ" sz="3300" dirty="0">
                <a:latin typeface="Calibri Light" pitchFamily="34" charset="0"/>
              </a:rPr>
              <a:t>k</a:t>
            </a:r>
            <a:r>
              <a:rPr lang="cs-CZ" sz="3300" dirty="0" smtClean="0">
                <a:latin typeface="Calibri Light" pitchFamily="34" charset="0"/>
              </a:rPr>
              <a:t>oncept živého</a:t>
            </a:r>
            <a:endParaRPr lang="cs-CZ" sz="3300" dirty="0">
              <a:latin typeface="Calibri Light" pitchFamily="34" charset="0"/>
            </a:endParaRPr>
          </a:p>
          <a:p>
            <a:pPr>
              <a:buClr>
                <a:srgbClr val="990033"/>
              </a:buClr>
              <a:defRPr/>
            </a:pPr>
            <a:r>
              <a:rPr lang="cs-CZ" sz="2800" dirty="0" smtClean="0">
                <a:latin typeface="Calibri Light" pitchFamily="34" charset="0"/>
              </a:rPr>
              <a:t>filozofie: </a:t>
            </a:r>
            <a:r>
              <a:rPr lang="cs-CZ" sz="2800" dirty="0" err="1" smtClean="0">
                <a:latin typeface="Calibri Light" pitchFamily="34" charset="0"/>
              </a:rPr>
              <a:t>zoe</a:t>
            </a:r>
            <a:r>
              <a:rPr lang="cs-CZ" sz="2800" dirty="0" smtClean="0">
                <a:latin typeface="Calibri Light" pitchFamily="34" charset="0"/>
              </a:rPr>
              <a:t> a </a:t>
            </a:r>
            <a:r>
              <a:rPr lang="cs-CZ" sz="2800" dirty="0" err="1" smtClean="0">
                <a:latin typeface="Calibri Light" pitchFamily="34" charset="0"/>
              </a:rPr>
              <a:t>bios</a:t>
            </a:r>
            <a:endParaRPr lang="cs-CZ" sz="2800" dirty="0" smtClean="0">
              <a:latin typeface="Calibri Light" pitchFamily="34" charset="0"/>
            </a:endParaRPr>
          </a:p>
          <a:p>
            <a:pPr lvl="1">
              <a:buClr>
                <a:srgbClr val="990033"/>
              </a:buClr>
              <a:defRPr/>
            </a:pPr>
            <a:r>
              <a:rPr lang="cs-CZ" sz="2400" dirty="0" err="1" smtClean="0">
                <a:latin typeface="Calibri Light" pitchFamily="34" charset="0"/>
              </a:rPr>
              <a:t>Agamben</a:t>
            </a:r>
            <a:r>
              <a:rPr lang="cs-CZ" sz="2400" dirty="0" smtClean="0">
                <a:latin typeface="Calibri Light" pitchFamily="34" charset="0"/>
              </a:rPr>
              <a:t>, </a:t>
            </a:r>
            <a:r>
              <a:rPr lang="cs-CZ" sz="2400" dirty="0" err="1" smtClean="0">
                <a:latin typeface="Calibri Light" pitchFamily="34" charset="0"/>
              </a:rPr>
              <a:t>Arendt</a:t>
            </a:r>
            <a:r>
              <a:rPr lang="cs-CZ" sz="2400" dirty="0" smtClean="0">
                <a:latin typeface="Calibri Light" pitchFamily="34" charset="0"/>
              </a:rPr>
              <a:t>, </a:t>
            </a:r>
            <a:r>
              <a:rPr lang="cs-CZ" sz="2400" dirty="0" err="1" smtClean="0">
                <a:latin typeface="Calibri Light" pitchFamily="34" charset="0"/>
              </a:rPr>
              <a:t>Foucault</a:t>
            </a:r>
            <a:endParaRPr lang="cs-CZ" sz="2400" dirty="0" smtClean="0">
              <a:latin typeface="Calibri Light" pitchFamily="34" charset="0"/>
            </a:endParaRPr>
          </a:p>
          <a:p>
            <a:pPr lvl="1">
              <a:buClr>
                <a:srgbClr val="990033"/>
              </a:buClr>
              <a:defRPr/>
            </a:pPr>
            <a:r>
              <a:rPr lang="cs-CZ" sz="2400" dirty="0">
                <a:latin typeface="Calibri Light" pitchFamily="34" charset="0"/>
              </a:rPr>
              <a:t> </a:t>
            </a:r>
            <a:r>
              <a:rPr lang="en-US" i="1" dirty="0" err="1" smtClean="0">
                <a:latin typeface="Calibri Light" pitchFamily="34" charset="0"/>
              </a:rPr>
              <a:t>zoe</a:t>
            </a:r>
            <a:r>
              <a:rPr lang="en-US" i="1" dirty="0" smtClean="0">
                <a:latin typeface="Calibri Light" pitchFamily="34" charset="0"/>
              </a:rPr>
              <a:t> </a:t>
            </a:r>
            <a:r>
              <a:rPr lang="en-US" sz="2400" dirty="0">
                <a:latin typeface="Calibri Light" pitchFamily="34" charset="0"/>
              </a:rPr>
              <a:t>(natural life, </a:t>
            </a:r>
            <a:r>
              <a:rPr lang="cs-CZ" sz="2400" dirty="0" smtClean="0">
                <a:latin typeface="Calibri Light" pitchFamily="34" charset="0"/>
              </a:rPr>
              <a:t>fyziologie</a:t>
            </a:r>
            <a:r>
              <a:rPr lang="en-US" sz="2400" dirty="0" smtClean="0">
                <a:latin typeface="Calibri Light" pitchFamily="34" charset="0"/>
              </a:rPr>
              <a:t>)</a:t>
            </a:r>
            <a:endParaRPr lang="cs-CZ" sz="2400" dirty="0" smtClean="0">
              <a:latin typeface="Calibri Light" pitchFamily="34" charset="0"/>
            </a:endParaRPr>
          </a:p>
          <a:p>
            <a:pPr lvl="1">
              <a:buClr>
                <a:srgbClr val="990033"/>
              </a:buClr>
              <a:defRPr/>
            </a:pPr>
            <a:r>
              <a:rPr lang="cs-CZ" sz="2400" dirty="0">
                <a:latin typeface="Calibri Light" pitchFamily="34" charset="0"/>
              </a:rPr>
              <a:t> </a:t>
            </a:r>
            <a:r>
              <a:rPr lang="en-US" i="1" dirty="0" smtClean="0">
                <a:latin typeface="Calibri Light" pitchFamily="34" charset="0"/>
              </a:rPr>
              <a:t>bios</a:t>
            </a:r>
            <a:r>
              <a:rPr lang="en-US" sz="2400" dirty="0" smtClean="0">
                <a:latin typeface="Calibri Light" pitchFamily="34" charset="0"/>
              </a:rPr>
              <a:t> (</a:t>
            </a:r>
            <a:r>
              <a:rPr lang="cs-CZ" sz="2400" dirty="0" smtClean="0">
                <a:latin typeface="Calibri Light" pitchFamily="34" charset="0"/>
              </a:rPr>
              <a:t>žijící osoba v politice</a:t>
            </a:r>
            <a:r>
              <a:rPr lang="en-US" sz="2400" dirty="0" smtClean="0">
                <a:latin typeface="Calibri Light" pitchFamily="34" charset="0"/>
              </a:rPr>
              <a:t>)</a:t>
            </a:r>
            <a:endParaRPr lang="cs-CZ" sz="2400" dirty="0" smtClean="0">
              <a:latin typeface="Calibri Light" pitchFamily="34" charset="0"/>
            </a:endParaRPr>
          </a:p>
          <a:p>
            <a:pPr lvl="1">
              <a:buClr>
                <a:srgbClr val="990033"/>
              </a:buClr>
              <a:defRPr/>
            </a:pPr>
            <a:endParaRPr lang="cs-CZ" sz="2400" dirty="0" smtClean="0">
              <a:latin typeface="Calibri Light" pitchFamily="34" charset="0"/>
            </a:endParaRPr>
          </a:p>
          <a:p>
            <a:pPr>
              <a:buClr>
                <a:srgbClr val="990033"/>
              </a:buClr>
              <a:defRPr/>
            </a:pPr>
            <a:r>
              <a:rPr lang="cs-CZ" sz="2800" dirty="0" smtClean="0">
                <a:latin typeface="Calibri Light" pitchFamily="34" charset="0"/>
              </a:rPr>
              <a:t>dnes: </a:t>
            </a:r>
          </a:p>
          <a:p>
            <a:pPr>
              <a:buClr>
                <a:srgbClr val="990033"/>
              </a:buClr>
              <a:defRPr/>
            </a:pPr>
            <a:r>
              <a:rPr lang="cs-CZ" sz="3800" dirty="0">
                <a:latin typeface="Calibri Light" pitchFamily="34" charset="0"/>
              </a:rPr>
              <a:t>n</a:t>
            </a:r>
            <a:r>
              <a:rPr lang="cs-CZ" sz="3800" dirty="0" smtClean="0">
                <a:latin typeface="Calibri Light" pitchFamily="34" charset="0"/>
              </a:rPr>
              <a:t>on/post/</a:t>
            </a:r>
            <a:r>
              <a:rPr lang="cs-CZ" sz="3800" dirty="0" err="1" smtClean="0">
                <a:latin typeface="Calibri Light" pitchFamily="34" charset="0"/>
              </a:rPr>
              <a:t>human</a:t>
            </a:r>
            <a:endParaRPr lang="cs-CZ" sz="3800" dirty="0" smtClean="0">
              <a:latin typeface="Calibri Light" pitchFamily="34" charset="0"/>
            </a:endParaRPr>
          </a:p>
          <a:p>
            <a:pPr>
              <a:buClr>
                <a:srgbClr val="990033"/>
              </a:buClr>
              <a:defRPr/>
            </a:pPr>
            <a:r>
              <a:rPr lang="cs-CZ" sz="3300" dirty="0" err="1" smtClean="0">
                <a:latin typeface="Calibri Light" pitchFamily="34" charset="0"/>
              </a:rPr>
              <a:t>molekularizace</a:t>
            </a:r>
            <a:r>
              <a:rPr lang="cs-CZ" sz="3300" dirty="0" smtClean="0">
                <a:latin typeface="Calibri Light" pitchFamily="34" charset="0"/>
              </a:rPr>
              <a:t> a </a:t>
            </a:r>
            <a:r>
              <a:rPr lang="cs-CZ" sz="3300" dirty="0" err="1" smtClean="0">
                <a:latin typeface="Calibri Light" pitchFamily="34" charset="0"/>
              </a:rPr>
              <a:t>technologizace</a:t>
            </a:r>
            <a:r>
              <a:rPr lang="cs-CZ" sz="3300" dirty="0" smtClean="0">
                <a:latin typeface="Calibri Light" pitchFamily="34" charset="0"/>
              </a:rPr>
              <a:t> života</a:t>
            </a:r>
          </a:p>
          <a:p>
            <a:pPr>
              <a:buClr>
                <a:srgbClr val="990033"/>
              </a:buClr>
              <a:defRPr/>
            </a:pPr>
            <a:endParaRPr lang="cs-CZ" sz="2800" dirty="0" smtClean="0">
              <a:latin typeface="Calibri Light" pitchFamily="34" charset="0"/>
            </a:endParaRPr>
          </a:p>
          <a:p>
            <a:pPr>
              <a:buClr>
                <a:srgbClr val="990033"/>
              </a:buClr>
              <a:defRPr/>
            </a:pPr>
            <a:r>
              <a:rPr lang="cs-CZ" altLang="zh-CN" sz="3300" dirty="0" err="1">
                <a:solidFill>
                  <a:srgbClr val="000000"/>
                </a:solidFill>
                <a:latin typeface="Calibri Light" pitchFamily="34" charset="0"/>
                <a:ea typeface="SimSun" pitchFamily="2" charset="-122"/>
              </a:rPr>
              <a:t>molekularizace</a:t>
            </a:r>
            <a:r>
              <a:rPr lang="cs-CZ" altLang="zh-CN" sz="3300" dirty="0">
                <a:solidFill>
                  <a:srgbClr val="000000"/>
                </a:solidFill>
                <a:latin typeface="Calibri Light" pitchFamily="34" charset="0"/>
                <a:ea typeface="SimSun" pitchFamily="2" charset="-122"/>
              </a:rPr>
              <a:t> života</a:t>
            </a:r>
            <a:r>
              <a:rPr lang="en-US" altLang="zh-CN" sz="3300" dirty="0">
                <a:solidFill>
                  <a:srgbClr val="000000"/>
                </a:solidFill>
                <a:latin typeface="Calibri Light" pitchFamily="34" charset="0"/>
                <a:ea typeface="SimSun" pitchFamily="2" charset="-122"/>
              </a:rPr>
              <a:t> &amp; </a:t>
            </a:r>
            <a:r>
              <a:rPr lang="cs-CZ" altLang="zh-CN" sz="3300" dirty="0">
                <a:solidFill>
                  <a:srgbClr val="000000"/>
                </a:solidFill>
                <a:latin typeface="Calibri Light" pitchFamily="34" charset="0"/>
                <a:ea typeface="SimSun" pitchFamily="2" charset="-122"/>
              </a:rPr>
              <a:t>tělo jako   </a:t>
            </a:r>
            <a:r>
              <a:rPr lang="cs-CZ" altLang="zh-CN" sz="3300" dirty="0" smtClean="0">
                <a:solidFill>
                  <a:srgbClr val="000000"/>
                </a:solidFill>
                <a:latin typeface="Calibri Light" pitchFamily="34" charset="0"/>
                <a:ea typeface="SimSun" pitchFamily="2" charset="-122"/>
              </a:rPr>
              <a:t>informace, síť</a:t>
            </a:r>
          </a:p>
          <a:p>
            <a:pPr>
              <a:buClr>
                <a:srgbClr val="990033"/>
              </a:buClr>
              <a:defRPr/>
            </a:pPr>
            <a:endParaRPr lang="cs-CZ" altLang="zh-CN" sz="2800" dirty="0" smtClean="0">
              <a:solidFill>
                <a:srgbClr val="000000"/>
              </a:solidFill>
              <a:latin typeface="Calibri Light" pitchFamily="34" charset="0"/>
              <a:ea typeface="SimSun" pitchFamily="2" charset="-122"/>
            </a:endParaRPr>
          </a:p>
          <a:p>
            <a:pPr>
              <a:buClr>
                <a:srgbClr val="990033"/>
              </a:buClr>
              <a:defRPr/>
            </a:pPr>
            <a:r>
              <a:rPr lang="cs-CZ" altLang="zh-CN" sz="3300" dirty="0" smtClean="0">
                <a:solidFill>
                  <a:srgbClr val="000000"/>
                </a:solidFill>
                <a:latin typeface="Calibri Light" pitchFamily="34" charset="0"/>
                <a:ea typeface="SimSun" pitchFamily="2" charset="-122"/>
              </a:rPr>
              <a:t>bio-objekty</a:t>
            </a:r>
            <a:r>
              <a:rPr lang="cs-CZ" altLang="zh-CN" sz="2800" dirty="0" smtClean="0">
                <a:solidFill>
                  <a:srgbClr val="000000"/>
                </a:solidFill>
                <a:latin typeface="Calibri Light" pitchFamily="34" charset="0"/>
                <a:ea typeface="SimSun" pitchFamily="2" charset="-122"/>
              </a:rPr>
              <a:t> (geneticky upravené organismy, transgenní entity, embrya, kmenové buňky, atd.)</a:t>
            </a:r>
            <a:endParaRPr lang="cs-CZ" altLang="zh-CN" sz="2800" dirty="0">
              <a:solidFill>
                <a:srgbClr val="000000"/>
              </a:solidFill>
              <a:latin typeface="Calibri Light" pitchFamily="34" charset="0"/>
              <a:ea typeface="SimSun" pitchFamily="2" charset="-122"/>
            </a:endParaRPr>
          </a:p>
          <a:p>
            <a:pPr>
              <a:buClr>
                <a:srgbClr val="990033"/>
              </a:buClr>
              <a:defRPr/>
            </a:pPr>
            <a:endParaRPr lang="cs-CZ" sz="2800" dirty="0">
              <a:latin typeface="Calibri Light" pitchFamily="34" charset="0"/>
            </a:endParaRPr>
          </a:p>
        </p:txBody>
      </p:sp>
      <p:pic>
        <p:nvPicPr>
          <p:cNvPr id="512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4380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589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</TotalTime>
  <Words>1268</Words>
  <Application>Microsoft Office PowerPoint</Application>
  <PresentationFormat>Předvádění na obrazovce (4:3)</PresentationFormat>
  <Paragraphs>211</Paragraphs>
  <Slides>36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37" baseType="lpstr">
      <vt:lpstr>Motiv systému Office</vt:lpstr>
      <vt:lpstr>člověk jako centrální idea san103 (eš)</vt:lpstr>
      <vt:lpstr>Prezentace aplikace PowerPoint</vt:lpstr>
      <vt:lpstr>Foucault slova a věci</vt:lpstr>
      <vt:lpstr>moderní subjekt_las meninas</vt:lpstr>
      <vt:lpstr>postava člověka subjekt</vt:lpstr>
      <vt:lpstr>subjekt  mnohočetné identity </vt:lpstr>
      <vt:lpstr>různá kulturní imaginace týkající se hranic života </vt:lpstr>
      <vt:lpstr>hranice lidství/člověka</vt:lpstr>
      <vt:lpstr>koncept života (bios)  </vt:lpstr>
      <vt:lpstr>Stefan Helmreich</vt:lpstr>
      <vt:lpstr>Prezentace aplikace PowerPoint</vt:lpstr>
      <vt:lpstr>swarm intelligence život jakom systém/síť</vt:lpstr>
      <vt:lpstr>liminální prostory mezi lidským a nelidským</vt:lpstr>
      <vt:lpstr>Prezentace aplikace PowerPoint</vt:lpstr>
      <vt:lpstr>symbolika těla a vytváření „Druhého“ </vt:lpstr>
      <vt:lpstr>BioART_  http://www.youtube.com/watch?v=HAM9aG2DPNw&amp;list=PL28C025ABD131E00D</vt:lpstr>
      <vt:lpstr>nové formy života hranice člověka BioArt</vt:lpstr>
      <vt:lpstr>eduardo kac</vt:lpstr>
      <vt:lpstr>stelarc</vt:lpstr>
      <vt:lpstr>kulturní imaginace  fantastická zoologie</vt:lpstr>
      <vt:lpstr>symetrická sociologie/antropologie</vt:lpstr>
      <vt:lpstr>BioART_  idea humanity</vt:lpstr>
      <vt:lpstr>multispecies ethnography_ stefan helmreich</vt:lpstr>
      <vt:lpstr>Helmreich, Kirksey</vt:lpstr>
      <vt:lpstr>„metagenomic selfie“</vt:lpstr>
      <vt:lpstr>posthumanism/transhumanism</vt:lpstr>
      <vt:lpstr>posthumanismus kritika</vt:lpstr>
      <vt:lpstr>posthumanismus_ člověk jako informace  </vt:lpstr>
      <vt:lpstr>Haraway cyborg</vt:lpstr>
      <vt:lpstr>Hakken, David. Cyborgs@Cyberspace? An Ethnographer Looks at the Future</vt:lpstr>
      <vt:lpstr>jinakost human genom project Patricia Piccinini</vt:lpstr>
      <vt:lpstr>Prezentace aplikace PowerPoint</vt:lpstr>
      <vt:lpstr>Prezentace aplikace PowerPoint</vt:lpstr>
      <vt:lpstr>pop culture</vt:lpstr>
      <vt:lpstr>technogenesis Anker, Lindee, Shanken, Nelkin 2008</vt:lpstr>
      <vt:lpstr>„the future belongs to the hybrids“ </vt:lpstr>
    </vt:vector>
  </TitlesOfParts>
  <Company>FSS MU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Slesingerova</dc:creator>
  <cp:lastModifiedBy>Slesingerova</cp:lastModifiedBy>
  <cp:revision>47</cp:revision>
  <dcterms:created xsi:type="dcterms:W3CDTF">2015-03-13T10:33:43Z</dcterms:created>
  <dcterms:modified xsi:type="dcterms:W3CDTF">2017-03-13T21:17:44Z</dcterms:modified>
</cp:coreProperties>
</file>