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7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12.png" ContentType="image/png"/>
  <Override PartName="/ppt/media/image11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3.jpeg" ContentType="image/jpe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20880" y="1347120"/>
            <a:ext cx="10222560" cy="8028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0880" y="4299840"/>
            <a:ext cx="10222560" cy="80280"/>
          </a:xfrm>
          <a:prstGeom prst="rect">
            <a:avLst/>
          </a:prstGeom>
          <a:blipFill>
            <a:blip r:embed="rId4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20880" y="1484640"/>
            <a:ext cx="10222560" cy="2742840"/>
          </a:xfrm>
          <a:prstGeom prst="rect">
            <a:avLst/>
          </a:prstGeom>
          <a:blipFill>
            <a:blip r:embed="rId5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649080" y="4069080"/>
            <a:ext cx="1080720" cy="1080720"/>
          </a:xfrm>
          <a:prstGeom prst="ellipse">
            <a:avLst/>
          </a:prstGeom>
          <a:blipFill>
            <a:blip r:embed="rId6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9757440" y="4177080"/>
            <a:ext cx="864360" cy="864360"/>
          </a:xfrm>
          <a:prstGeom prst="ellipse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6600" cy="303552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b="0" lang="en-US" sz="9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cs-CZ" sz="11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13. 3. 2017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9592560" y="4289400"/>
            <a:ext cx="1193400" cy="639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19F92787-D0E6-4A98-915D-85EF9D00A06A}" type="slidenum"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Klikněte pro úpravu formátu textu osnovy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Druhá úroveň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Třetí úroveň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Čtvrtá úroveň osnovy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Pátá úroveň osnovy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Šestá úroveň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Sedmá úroveň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Klikněte pro úpravu formátu textu osnovy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Druhá úroveň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Třetí úroveň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Čtvrtá úroveň osnovy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Pátá úroveň osnovy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Šestá úroveň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Sedmá úroveňClick to edit Master text styles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45720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73152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00584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128016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cs-CZ" sz="11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13. 3. 2017</a:t>
            </a:r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11311200" y="6272640"/>
            <a:ext cx="6397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C35D37E7-0961-4174-B934-81C3FD10ABA4}" type="slidenum">
              <a:rPr b="1" lang="cs-CZ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051560" y="1432080"/>
            <a:ext cx="9966600" cy="303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80000"/>
              </a:lnSpc>
            </a:pPr>
            <a:r>
              <a:rPr b="0" lang="en-US" sz="9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Obecná Sociologická Teorie – SOC103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069920" y="4389120"/>
            <a:ext cx="7890840" cy="106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Seminář akademického psaní</a:t>
            </a:r>
            <a:endParaRPr b="0" lang="cs-CZ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7045200" y="5621400"/>
            <a:ext cx="41968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Mgr. Petr Kubala, Mgr. Ivana Rapošová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14.3.2017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akademické citace?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Přímá citace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text je z původního díla převzat doslovně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včetně typografického zdůraznění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je v uvozovkách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autor a zdroj je ocitován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Ve vlastní práci bychom neměli mít víc než 10% citací. Pokud používáme přímé citace příliš často, působí text roztříštěně, protože každý autor má svůj osobitý styl psaní. Proto jsou vhodnější parafráze.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(https://sites.google.com/site/novaiso690/citace-parafraze)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akademické citace?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PARAFRÁZE = nepřímá citace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text je interpretován vlastními slovy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nemění se jeho význam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nedává se do uvozovek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autor a zdroj je ocitován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zpravidla je kratší než originální text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je vhodnější než citace pasáže, která není výjimečná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Abychom mohli vytvořit parafrázi, musíme originální text dokonale pochopit. Parafráze je zaměřena na základní myšlenku a bývá zpravidla o něco kratší než původní text. Určitě parafrázi nevytvoříme tak, že pouze zaměníme některá slova za synonyma.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(https://sites.google.com/site/novaiso690/citace-parafraze)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akademické citace?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069920" y="2121480"/>
            <a:ext cx="10058040" cy="4399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Příklady citačního odkazu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Dle </a:t>
            </a:r>
            <a:r>
              <a:rPr b="0" lang="en-US" sz="1800" spc="-1" strike="noStrike">
                <a:solidFill>
                  <a:srgbClr val="9b2d1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Pierra Bourdieuho [1998]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člověk svému jednání zpravidla přisuzuje nějaký smysl, naše činy nebývají nevysvětlitelné. Často nás vede nějaký specifický zájem. Pokud vstupujeme do nějaké situace – přistoupíme na něčí hru – předpokládáme, že se nám tato investice vyplatí. Nebo se určitým způsobem chováme, protože uznáváme důležitost daného jednání. To se nám stává přirozeným - jednáme daným způsobem, protože tak nám byl předán v socializaci. Člověku, který nebyl s naší hrou obeznámen, bude naše jednání lhostejné.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Může být ale zcela nezištné? Pokud bychom se i na velmi čisté jednání (jako je například oddanost) dívali jako na snahu o získání symbolického zisku v podobě kapitálu svatosti nebo oblíbenosti, musíme možnost nezištnosti zavrhnout. K nezištným činům ale opravdu dochází. Nesobecké chování zakořenilo zvláště v průběhu výchovy u sociálně výše postavených jedinců – aristokratů a šlechticů. Šlechetnost a nezištnost se od šlechticů v podstatě očekává, stejně jako jejich nezaujetí čistě ekonomickým ziskem </a:t>
            </a:r>
            <a:r>
              <a:rPr b="0" lang="en-US" sz="1800" spc="-1" strike="noStrike">
                <a:solidFill>
                  <a:srgbClr val="9b2d1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[Bourdieu 1998].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Kroky, které popisují vznik habitualizace, přímo vedou ke vzniku institucionalizace, která je vlastně výsledkem „typizace habituálních činností“ </a:t>
            </a:r>
            <a:r>
              <a:rPr b="0" lang="en-US" sz="1800" spc="-1" strike="noStrike">
                <a:solidFill>
                  <a:srgbClr val="9b2d1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[Berger, Luckman 1999: 58].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8609040" y="5486400"/>
            <a:ext cx="586080" cy="28692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 rot="2168400">
            <a:off x="9208080" y="6432480"/>
            <a:ext cx="586080" cy="2322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5"/>
          <p:cNvSpPr/>
          <p:nvPr/>
        </p:nvSpPr>
        <p:spPr>
          <a:xfrm rot="20497800">
            <a:off x="4253040" y="2356560"/>
            <a:ext cx="586080" cy="281160"/>
          </a:xfrm>
          <a:prstGeom prst="leftArrow">
            <a:avLst>
              <a:gd name="adj1" fmla="val 50000"/>
              <a:gd name="adj2" fmla="val 43864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akademické citace?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Příklady bibliografické citace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Knihy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Keller, J. 2005.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Soumrak sociálního státu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 Praha: Sociologické nakladatelství. 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Články v časopisech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Putnam, R. D. 1995. „Bowling Alone: America’s Declining Social Capital.“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Journal of Democracy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6 (1): 65–78.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Filmy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Pelíšky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 [film]. Režie Jan Hřebejk. Česko, 1999.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Podrobněji viď manuál na http://sreview.soc.cas.cz/uploads/file_service/b93c01a31f8da94aff10fbe549818e0c/cs/Citacni_zasady.pdf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Otázky a diskuze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069920" y="2121480"/>
            <a:ext cx="10058040" cy="105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Bylo něco nejasné?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1069920" y="4123440"/>
            <a:ext cx="797040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Pro další podrobnosti o psaní akademického textu využijte publikace o akademickém psaní dostupné v knihovně FSS.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ŠANDEROVÁ, Jadwiga a Alena MILTOVÁ. </a:t>
            </a:r>
            <a:r>
              <a:rPr b="0" i="1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Jak číst a psát odborný text ve společenských vědách: několik zásad pro začátečníky</a:t>
            </a: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 Praha: Sociologické nakladatelství, 2005. Studijní texty. ISBN 80-86429-40-7.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1"/>
          <a:stretch/>
        </p:blipFill>
        <p:spPr>
          <a:xfrm>
            <a:off x="9390960" y="3324960"/>
            <a:ext cx="1737000" cy="27475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Program semináře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Zadání seminárních prací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Jak na argumentaci v akademickém textu?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Jak na formu komparativní akademické eseje?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Jak na akademické citace?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Otázky a diskuze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Zadání 1. seminární prÁce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93" name="Content Placeholder 3" descr=""/>
          <p:cNvPicPr/>
          <p:nvPr/>
        </p:nvPicPr>
        <p:blipFill>
          <a:blip r:embed="rId1"/>
          <a:stretch/>
        </p:blipFill>
        <p:spPr>
          <a:xfrm>
            <a:off x="7075440" y="2124720"/>
            <a:ext cx="1979640" cy="3180960"/>
          </a:xfrm>
          <a:prstGeom prst="rect">
            <a:avLst/>
          </a:prstGeom>
          <a:ln>
            <a:noFill/>
          </a:ln>
        </p:spPr>
      </p:pic>
      <p:sp>
        <p:nvSpPr>
          <p:cNvPr id="94" name="TextShape 2"/>
          <p:cNvSpPr txBox="1"/>
          <p:nvPr/>
        </p:nvSpPr>
        <p:spPr>
          <a:xfrm>
            <a:off x="1069920" y="2121480"/>
            <a:ext cx="5705280" cy="4099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(1) Studující si zvolí jeden z klíčových pojmů knihy Sociální konstrukce reality nebo Teorie jednání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(2) Charakterizuje tento pojem, přičemž se snaží o rekonstrukci toho, jak a v jakém kontextu pracují autoři tímto pojmem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(3) Najde odbornou časopiseckou studii (nebo kapitolu ze sociologické knihy) která zvoleným pojmem pracuje také. Po shrnutí nejdůležitějších témat a argumentů zvoleného textu se soustředí na to, jakým způsobem tento text používá vybraný pojem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(4) V závěru se pokusí o kritické srovnání těchto dvou textů. Rozsah práce cca 9000 znaků včetně mezer tj. 4-5 normostran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95" name="Content Placeholder 6" descr=""/>
          <p:cNvPicPr/>
          <p:nvPr/>
        </p:nvPicPr>
        <p:blipFill>
          <a:blip r:embed="rId2"/>
          <a:stretch/>
        </p:blipFill>
        <p:spPr>
          <a:xfrm>
            <a:off x="9234000" y="2121840"/>
            <a:ext cx="2276640" cy="321408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6897960" y="5591160"/>
            <a:ext cx="4374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Termín odevzdání: 1. 5. 2017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Zadání 2. Seminární práce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69920" y="2121480"/>
            <a:ext cx="524052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(1) Studující si zvolí literární text (povídku, kapitolu z románu apod.) nebo film (nikoli dokumentární) a stručně představí příběh, scénu, motiv apod., jež mu umožní: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(2) následně formulovat sociologický problém, který v textu/filmu (daném příběhu, scéně atd.) nachází, a to pomoci pojmů na základě literatury kurzu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(3) V závěru se pokusí o nástin sociologické interpretace představeného textu. Rozsah práce cca 9000 znaků včetně mezer tj. 4-5 normostran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6897960" y="5591160"/>
            <a:ext cx="4374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Termín odevzdání: 1. 6. 2017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4" descr=""/>
          <p:cNvPicPr/>
          <p:nvPr/>
        </p:nvPicPr>
        <p:blipFill>
          <a:blip r:embed="rId1"/>
          <a:stretch/>
        </p:blipFill>
        <p:spPr>
          <a:xfrm>
            <a:off x="6708960" y="2121480"/>
            <a:ext cx="4752720" cy="317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argumentaci v akademickém textu?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391400" y="2167920"/>
            <a:ext cx="2738880" cy="1333800"/>
          </a:xfrm>
          <a:prstGeom prst="chevron">
            <a:avLst>
              <a:gd name="adj" fmla="val 50000"/>
            </a:avLst>
          </a:prstGeom>
          <a:blipFill>
            <a:blip r:embed="rId1"/>
            <a:tile/>
          </a:blipFill>
          <a:ln>
            <a:noFill/>
          </a:ln>
          <a:effectLst>
            <a:softEdge rad="12700"/>
          </a:effectLst>
        </p:spPr>
        <p:style>
          <a:lnRef idx="0"/>
          <a:fillRef idx="0"/>
          <a:effectRef idx="2"/>
          <a:fontRef idx="minor"/>
        </p:style>
        <p:txBody>
          <a:bodyPr lIns="26640" rIns="0" tIns="13320" bIns="13320" anchor="ctr"/>
          <a:p>
            <a:pPr algn="ctr">
              <a:lnSpc>
                <a:spcPct val="90000"/>
              </a:lnSpc>
            </a:pPr>
            <a:r>
              <a:rPr b="0" lang="cs-CZ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Teze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774600" y="2144160"/>
            <a:ext cx="6964200" cy="138168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0"/>
          <a:fontRef idx="minor"/>
        </p:style>
        <p:txBody>
          <a:bodyPr lIns="23040" rIns="0" tIns="11520" bIns="11520" anchor="ctr"/>
          <a:p>
            <a:pPr algn="ctr">
              <a:lnSpc>
                <a:spcPct val="90000"/>
              </a:lnSpc>
            </a:pPr>
            <a:r>
              <a:rPr b="0" lang="cs-CZ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Současné ženy v západní společnosti vnímají nadbytek tělesné váhy jako znak osobního selhání.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1391400" y="3708000"/>
            <a:ext cx="2738880" cy="1346760"/>
          </a:xfrm>
          <a:prstGeom prst="chevron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softEdge rad="12700"/>
          </a:effectLst>
        </p:spPr>
        <p:style>
          <a:lnRef idx="0"/>
          <a:fillRef idx="0"/>
          <a:effectRef idx="2"/>
          <a:fontRef idx="minor"/>
        </p:style>
        <p:txBody>
          <a:bodyPr lIns="26640" rIns="0" tIns="13320" bIns="13320" anchor="ctr"/>
          <a:p>
            <a:pPr algn="ctr">
              <a:lnSpc>
                <a:spcPct val="90000"/>
              </a:lnSpc>
            </a:pPr>
            <a:r>
              <a:rPr b="0" lang="cs-CZ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Důkaz/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cs-CZ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opora argumentu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774600" y="3679560"/>
            <a:ext cx="2559240" cy="140364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0"/>
          <a:fontRef idx="minor"/>
        </p:style>
        <p:txBody>
          <a:bodyPr lIns="17640" rIns="0" tIns="9000" bIns="9000" anchor="ctr"/>
          <a:p>
            <a:pPr algn="ctr">
              <a:lnSpc>
                <a:spcPct val="90000"/>
              </a:lnSpc>
            </a:pPr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 západní kultuře je tělo vnímané jako odraz vnitřních hodnot.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5825880" y="3696840"/>
            <a:ext cx="2579040" cy="140364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0"/>
          <a:fontRef idx="minor"/>
        </p:style>
        <p:txBody>
          <a:bodyPr lIns="17640" rIns="0" tIns="9000" bIns="9000" anchor="ctr"/>
          <a:p>
            <a:pPr algn="ctr">
              <a:lnSpc>
                <a:spcPct val="90000"/>
              </a:lnSpc>
            </a:pPr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Na ženy je vyvíjen vyšší tlak co se štíhlosti týče, než na muže.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7914600" y="3696840"/>
            <a:ext cx="2848320" cy="140364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0"/>
          <a:fontRef idx="minor"/>
        </p:style>
        <p:txBody>
          <a:bodyPr lIns="17640" rIns="0" tIns="9000" bIns="9000" anchor="ctr"/>
          <a:p>
            <a:pPr algn="ctr">
              <a:lnSpc>
                <a:spcPct val="90000"/>
              </a:lnSpc>
            </a:pPr>
            <a:r>
              <a:rPr b="0"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Odchylky od toho, co je vnímáno jako ideál krásy, jsou společensky považovány za deviantní.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1391400" y="5244480"/>
            <a:ext cx="2738880" cy="1362960"/>
          </a:xfrm>
          <a:prstGeom prst="chevron">
            <a:avLst>
              <a:gd name="adj" fmla="val 50000"/>
            </a:avLst>
          </a:prstGeom>
          <a:blipFill>
            <a:blip r:embed="rId3"/>
            <a:tile/>
          </a:blipFill>
          <a:ln>
            <a:noFill/>
          </a:ln>
          <a:effectLst>
            <a:softEdge rad="12700"/>
          </a:effectLst>
        </p:spPr>
        <p:style>
          <a:lnRef idx="0"/>
          <a:fillRef idx="0"/>
          <a:effectRef idx="2"/>
          <a:fontRef idx="minor"/>
        </p:style>
        <p:txBody>
          <a:bodyPr lIns="26640" rIns="0" tIns="13320" bIns="13320" anchor="ctr"/>
          <a:p>
            <a:pPr algn="ctr">
              <a:lnSpc>
                <a:spcPct val="90000"/>
              </a:lnSpc>
            </a:pPr>
            <a:r>
              <a:rPr b="0" lang="cs-CZ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Syntéza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9"/>
          <p:cNvSpPr/>
          <p:nvPr/>
        </p:nvSpPr>
        <p:spPr>
          <a:xfrm>
            <a:off x="3774600" y="5236920"/>
            <a:ext cx="6913080" cy="137772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/>
          <a:fillRef idx="0"/>
          <a:effectRef idx="0"/>
          <a:fontRef idx="minor"/>
        </p:style>
        <p:txBody>
          <a:bodyPr lIns="20160" rIns="0" tIns="10080" bIns="10080" anchor="ctr"/>
          <a:p>
            <a:pPr algn="ctr">
              <a:lnSpc>
                <a:spcPct val="90000"/>
              </a:lnSpc>
            </a:pPr>
            <a:r>
              <a:rPr b="0" lang="cs-CZ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Ženy vnímají nadváhu jako znak osobního selhání, protože pokud jsou socializovány v kultuře, která vnímá udržování fyzické formy jako cnost a definuje standardy krásy ve vztahu k štíhlosti, odchylky od téhle normy jsou pak vnímány jako znak morální nedostatečnosti.  </a:t>
            </a:r>
            <a:endParaRPr b="0" lang="cs-CZ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argumentaci v akademickém textu?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Cílem argumentace je vytvořit logický příběh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Jako důkaz poslouží: data, výpověď respondenta/ky, teorie, osobní zkušenost,…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Když se zamyslíte nad zadáním a strukturou 1. a 2. seminární práce, která část bude založena na argumentaci?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 poslouží jako opora argumentace?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Argumentační cvičení (15-20 min)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Utvořte trojice.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Každý z trojice obdrží jednu tezi, ze které je potřeba vytvořit argument. Máte 5 minut na přípravu. Argument si rozepište.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Argument prezentujte svým kolegům. Ti pozorně poslouchají a hledají mezery v logickém zdůvodnění.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Argumentační Cvičení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1. teze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Ženy v EÚ vydělávají méně než muži na rovnacích pozicích.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2. teze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Děti z minoritního prostředí dosahují horší výsledky ve vzdělávání na základních školách.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3. teze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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Vstřícní přístup státních institucí k migrantům vplývá na utváření jejich pozitivního obrazu ve společnosti.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formu komparativní akademické eseje?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Název – buďte originální a výstižní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Úvod – proč je dané téma (koncept) zajímavé? Jako se dané téma váže k současné situaci (ve světe, v sociologii, v běžném životě)? Jaká je má motivace zabývat se daným tématem?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Deskriptivní části – stručné nastínění přístupu autorů, představení konceptu, představení hlavní myšlenky. Důraz na aspekt, který bude později komparován, ne na celé dílo.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Analytická část – porovnání zvolených konceptů/sociologická interpretace. </a:t>
            </a:r>
            <a:r>
              <a:rPr b="0" lang="en-US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Jádro seminární práce, ne jen nutný dodatek.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Souběžné odkazování na oba zdroje (cross-referencing). Důraz na argumentaci.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Závěr – stručné shrnutí práce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Bibliografie – pozor na jednotu citačního stylu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5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 Condensed"/>
              </a:rPr>
              <a:t>Jak na akademické citace?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Akademické odkazování jako základní kámen akademické etiky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Vlastní myšlenka/parafráze cizí myšlenky/přímá citace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Když se zamyslíte nad zadáním a strukturou 1. a 2. seminární práce, která část bude založena na reprodukci myšlenek jiných autorů a autorek, a která na vlastní intelektuální práci?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Citační styl uvnitř textu (odkazy v textu) i jako závěrečné shrnutí (bibliografické citace)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 algn="just">
              <a:lnSpc>
                <a:spcPct val="10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Výběr z množství citačních stylů, pro potřeby tohoto kurzu však preferován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citační styl Sociologického časopisu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82880" indent="-182520">
              <a:lnSpc>
                <a:spcPct val="90000"/>
              </a:lnSpc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Manuál dostupný na http://sreview.soc.cas.cz/uploads/file_service/b93c01a31f8da94aff10fbe549818e0c/cs/Citacni_zasady.pdf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276</TotalTime>
  <Application>LibreOffice/5.1.6.2$Linux_x86 LibreOffice_project/10m0$Build-2</Application>
  <Words>963</Words>
  <Paragraphs>102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2017-03-13T06:58:28Z</dcterms:created>
  <dc:creator>Ivana Rapošová</dc:creator>
  <dc:description/>
  <dc:language>cs-CZ</dc:language>
  <cp:lastModifiedBy>Ivana Rapošová</cp:lastModifiedBy>
  <cp:lastPrinted>2017-03-13T11:17:50Z</cp:lastPrinted>
  <dcterms:modified xsi:type="dcterms:W3CDTF">2017-03-13T11:35:06Z</dcterms:modified>
  <cp:revision>18</cp:revision>
  <dc:subject/>
  <dc:title>Obecná Sociologická Teorie – SOC103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15.0031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