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89" r:id="rId3"/>
    <p:sldId id="274" r:id="rId4"/>
    <p:sldId id="290" r:id="rId5"/>
    <p:sldId id="276" r:id="rId6"/>
    <p:sldId id="281" r:id="rId7"/>
    <p:sldId id="273" r:id="rId8"/>
    <p:sldId id="278" r:id="rId9"/>
    <p:sldId id="283" r:id="rId10"/>
    <p:sldId id="285" r:id="rId11"/>
    <p:sldId id="287" r:id="rId12"/>
    <p:sldId id="279" r:id="rId13"/>
    <p:sldId id="267" r:id="rId14"/>
    <p:sldId id="268" r:id="rId15"/>
    <p:sldId id="293" r:id="rId16"/>
    <p:sldId id="294" r:id="rId17"/>
    <p:sldId id="299" r:id="rId18"/>
    <p:sldId id="301" r:id="rId19"/>
    <p:sldId id="295" r:id="rId20"/>
    <p:sldId id="296" r:id="rId21"/>
    <p:sldId id="297" r:id="rId22"/>
    <p:sldId id="303" r:id="rId23"/>
    <p:sldId id="305" r:id="rId24"/>
    <p:sldId id="291"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76" autoAdjust="0"/>
  </p:normalViewPr>
  <p:slideViewPr>
    <p:cSldViewPr>
      <p:cViewPr>
        <p:scale>
          <a:sx n="81" d="100"/>
          <a:sy n="81" d="100"/>
        </p:scale>
        <p:origin x="-834" y="-558"/>
      </p:cViewPr>
      <p:guideLst>
        <p:guide orient="horz" pos="2160"/>
        <p:guide pos="2880"/>
      </p:guideLst>
    </p:cSldViewPr>
  </p:slideViewPr>
  <p:outlineViewPr>
    <p:cViewPr>
      <p:scale>
        <a:sx n="33" d="100"/>
        <a:sy n="33" d="100"/>
      </p:scale>
      <p:origin x="48" y="3147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4F37A8F4-C3D7-411D-B1C4-A0997AF315AC}" type="datetimeFigureOut">
              <a:rPr lang="cs-CZ" smtClean="0">
                <a:solidFill>
                  <a:srgbClr val="1C1C1C"/>
                </a:solidFill>
              </a:rPr>
              <a:pPr/>
              <a:t>3.4.2017</a:t>
            </a:fld>
            <a:endParaRPr lang="cs-CZ">
              <a:solidFill>
                <a:srgbClr val="1C1C1C"/>
              </a:solidFill>
            </a:endParaRPr>
          </a:p>
        </p:txBody>
      </p:sp>
      <p:sp>
        <p:nvSpPr>
          <p:cNvPr id="2" name="Zástupný symbol pro zápatí 1"/>
          <p:cNvSpPr>
            <a:spLocks noGrp="1"/>
          </p:cNvSpPr>
          <p:nvPr>
            <p:ph type="ftr" sz="quarter" idx="11"/>
          </p:nvPr>
        </p:nvSpPr>
        <p:spPr/>
        <p:txBody>
          <a:bodyPr/>
          <a:lstStyle/>
          <a:p>
            <a:endParaRPr lang="cs-CZ">
              <a:solidFill>
                <a:srgbClr val="1C1C1C"/>
              </a:solidFill>
            </a:endParaRPr>
          </a:p>
        </p:txBody>
      </p:sp>
      <p:sp>
        <p:nvSpPr>
          <p:cNvPr id="15" name="Zástupný symbol pro číslo snímku 14"/>
          <p:cNvSpPr>
            <a:spLocks noGrp="1"/>
          </p:cNvSpPr>
          <p:nvPr>
            <p:ph type="sldNum" sz="quarter" idx="12"/>
          </p:nvPr>
        </p:nvSpPr>
        <p:spPr>
          <a:xfrm>
            <a:off x="8229600" y="6473952"/>
            <a:ext cx="758952" cy="246888"/>
          </a:xfrm>
        </p:spPr>
        <p:txBody>
          <a:bodyPr/>
          <a:lstStyle/>
          <a:p>
            <a:fld id="{4046F50C-C384-4B14-B6C3-F49F75E102DE}" type="slidenum">
              <a:rPr lang="cs-CZ" smtClean="0">
                <a:solidFill>
                  <a:srgbClr val="1C1C1C"/>
                </a:solidFill>
              </a:rPr>
              <a:pPr/>
              <a:t>‹#›</a:t>
            </a:fld>
            <a:endParaRPr lang="cs-CZ">
              <a:solidFill>
                <a:srgbClr val="1C1C1C"/>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A2721464-173A-41C3-B96B-6BFF36780345}" type="datetimeFigureOut">
              <a:rPr lang="cs-CZ" smtClean="0">
                <a:solidFill>
                  <a:srgbClr val="000000"/>
                </a:solidFill>
              </a:rPr>
              <a:pPr/>
              <a:t>3.4.2017</a:t>
            </a:fld>
            <a:endParaRPr lang="cs-CZ">
              <a:solidFill>
                <a:srgbClr val="000000"/>
              </a:solidFill>
            </a:endParaRPr>
          </a:p>
        </p:txBody>
      </p:sp>
      <p:sp>
        <p:nvSpPr>
          <p:cNvPr id="5" name="Zástupný symbol pro zápatí 4"/>
          <p:cNvSpPr>
            <a:spLocks noGrp="1"/>
          </p:cNvSpPr>
          <p:nvPr>
            <p:ph type="ftr" sz="quarter" idx="11"/>
          </p:nvPr>
        </p:nvSpPr>
        <p:spPr/>
        <p:txBody>
          <a:bodyPr/>
          <a:lstStyle/>
          <a:p>
            <a:endParaRPr lang="cs-CZ">
              <a:solidFill>
                <a:srgbClr val="000000"/>
              </a:solidFill>
            </a:endParaRPr>
          </a:p>
        </p:txBody>
      </p:sp>
      <p:sp>
        <p:nvSpPr>
          <p:cNvPr id="6" name="Zástupný symbol pro číslo snímku 5"/>
          <p:cNvSpPr>
            <a:spLocks noGrp="1"/>
          </p:cNvSpPr>
          <p:nvPr>
            <p:ph type="sldNum" sz="quarter" idx="12"/>
          </p:nvPr>
        </p:nvSpPr>
        <p:spPr/>
        <p:txBody>
          <a:bodyPr/>
          <a:lstStyle/>
          <a:p>
            <a:fld id="{4787A0D5-78D0-4E6B-A214-79F56BAEB616}" type="slidenum">
              <a:rPr lang="cs-CZ" smtClean="0">
                <a:solidFill>
                  <a:srgbClr val="000000"/>
                </a:solidFill>
              </a:rPr>
              <a:pPr/>
              <a:t>‹#›</a:t>
            </a:fld>
            <a:endParaRPr lang="cs-CZ">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D521C98-E22F-4DD8-A291-4601C7F1AE95}" type="datetimeFigureOut">
              <a:rPr lang="cs-CZ" smtClean="0">
                <a:solidFill>
                  <a:srgbClr val="000000"/>
                </a:solidFill>
              </a:rPr>
              <a:pPr/>
              <a:t>3.4.2017</a:t>
            </a:fld>
            <a:endParaRPr lang="cs-CZ">
              <a:solidFill>
                <a:srgbClr val="000000"/>
              </a:solidFill>
            </a:endParaRPr>
          </a:p>
        </p:txBody>
      </p:sp>
      <p:sp>
        <p:nvSpPr>
          <p:cNvPr id="5" name="Zástupný symbol pro zápatí 4"/>
          <p:cNvSpPr>
            <a:spLocks noGrp="1"/>
          </p:cNvSpPr>
          <p:nvPr>
            <p:ph type="ftr" sz="quarter" idx="11"/>
          </p:nvPr>
        </p:nvSpPr>
        <p:spPr/>
        <p:txBody>
          <a:bodyPr/>
          <a:lstStyle/>
          <a:p>
            <a:endParaRPr lang="cs-CZ">
              <a:solidFill>
                <a:srgbClr val="000000"/>
              </a:solidFill>
            </a:endParaRPr>
          </a:p>
        </p:txBody>
      </p:sp>
      <p:sp>
        <p:nvSpPr>
          <p:cNvPr id="6" name="Zástupný symbol pro číslo snímku 5"/>
          <p:cNvSpPr>
            <a:spLocks noGrp="1"/>
          </p:cNvSpPr>
          <p:nvPr>
            <p:ph type="sldNum" sz="quarter" idx="12"/>
          </p:nvPr>
        </p:nvSpPr>
        <p:spPr/>
        <p:txBody>
          <a:bodyPr/>
          <a:lstStyle/>
          <a:p>
            <a:fld id="{B39282FB-1C0B-4E40-BAA3-F8D8509EB29E}" type="slidenum">
              <a:rPr lang="cs-CZ" smtClean="0">
                <a:solidFill>
                  <a:srgbClr val="000000"/>
                </a:solidFill>
              </a:rPr>
              <a:pPr/>
              <a:t>‹#›</a:t>
            </a:fld>
            <a:endParaRPr lang="cs-CZ">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0FFE243C-7A82-4310-91DD-E300EA4AE6CD}" type="datetimeFigureOut">
              <a:rPr lang="cs-CZ" smtClean="0">
                <a:solidFill>
                  <a:srgbClr val="000000"/>
                </a:solidFill>
              </a:rPr>
              <a:pPr/>
              <a:t>3.4.2017</a:t>
            </a:fld>
            <a:endParaRPr lang="cs-CZ">
              <a:solidFill>
                <a:srgbClr val="000000"/>
              </a:solidFill>
            </a:endParaRPr>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solidFill>
                <a:srgbClr val="000000"/>
              </a:solidFill>
            </a:endParaRPr>
          </a:p>
        </p:txBody>
      </p:sp>
      <p:sp>
        <p:nvSpPr>
          <p:cNvPr id="16" name="Zástupný symbol pro číslo snímku 15"/>
          <p:cNvSpPr>
            <a:spLocks noGrp="1"/>
          </p:cNvSpPr>
          <p:nvPr>
            <p:ph type="sldNum" sz="quarter" idx="12"/>
          </p:nvPr>
        </p:nvSpPr>
        <p:spPr>
          <a:xfrm>
            <a:off x="8229600" y="6473952"/>
            <a:ext cx="758952" cy="246888"/>
          </a:xfrm>
        </p:spPr>
        <p:txBody>
          <a:bodyPr/>
          <a:lstStyle/>
          <a:p>
            <a:fld id="{63B7C02C-ACDF-47C8-B452-FC44005FF0E0}" type="slidenum">
              <a:rPr lang="cs-CZ" smtClean="0">
                <a:solidFill>
                  <a:srgbClr val="000000"/>
                </a:solidFill>
              </a:rPr>
              <a:pPr/>
              <a:t>‹#›</a:t>
            </a:fld>
            <a:endParaRPr lang="cs-CZ">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C33FF54B-B5EE-4A42-9555-24188E0AF94F}" type="datetimeFigureOut">
              <a:rPr lang="cs-CZ" smtClean="0">
                <a:solidFill>
                  <a:srgbClr val="000000"/>
                </a:solidFill>
              </a:rPr>
              <a:pPr/>
              <a:t>3.4.2017</a:t>
            </a:fld>
            <a:endParaRPr lang="cs-CZ">
              <a:solidFill>
                <a:srgbClr val="000000"/>
              </a:solidFill>
            </a:endParaRPr>
          </a:p>
        </p:txBody>
      </p:sp>
      <p:sp>
        <p:nvSpPr>
          <p:cNvPr id="11" name="Zástupný symbol pro zápatí 10"/>
          <p:cNvSpPr>
            <a:spLocks noGrp="1"/>
          </p:cNvSpPr>
          <p:nvPr>
            <p:ph type="ftr" sz="quarter" idx="11"/>
          </p:nvPr>
        </p:nvSpPr>
        <p:spPr/>
        <p:txBody>
          <a:bodyPr/>
          <a:lstStyle/>
          <a:p>
            <a:endParaRPr lang="cs-CZ">
              <a:solidFill>
                <a:srgbClr val="000000"/>
              </a:solidFill>
            </a:endParaRPr>
          </a:p>
        </p:txBody>
      </p:sp>
      <p:sp>
        <p:nvSpPr>
          <p:cNvPr id="16" name="Zástupný symbol pro číslo snímku 15"/>
          <p:cNvSpPr>
            <a:spLocks noGrp="1"/>
          </p:cNvSpPr>
          <p:nvPr>
            <p:ph type="sldNum" sz="quarter" idx="12"/>
          </p:nvPr>
        </p:nvSpPr>
        <p:spPr/>
        <p:txBody>
          <a:bodyPr/>
          <a:lstStyle/>
          <a:p>
            <a:fld id="{EA2CE616-0DE2-4543-91D4-CE609F5D0F79}" type="slidenum">
              <a:rPr lang="cs-CZ" smtClean="0">
                <a:solidFill>
                  <a:srgbClr val="000000"/>
                </a:solidFill>
              </a:rPr>
              <a:pPr/>
              <a:t>‹#›</a:t>
            </a:fld>
            <a:endParaRPr lang="cs-CZ">
              <a:solidFill>
                <a:srgbClr val="000000"/>
              </a:solidFill>
            </a:endParaRPr>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23D37B86-DA03-456E-8005-970DDDCC40DB}" type="datetimeFigureOut">
              <a:rPr lang="cs-CZ" smtClean="0">
                <a:solidFill>
                  <a:srgbClr val="000000"/>
                </a:solidFill>
              </a:rPr>
              <a:pPr/>
              <a:t>3.4.2017</a:t>
            </a:fld>
            <a:endParaRPr lang="cs-CZ">
              <a:solidFill>
                <a:srgbClr val="000000"/>
              </a:solidFill>
            </a:endParaRPr>
          </a:p>
        </p:txBody>
      </p:sp>
      <p:sp>
        <p:nvSpPr>
          <p:cNvPr id="10" name="Zástupný symbol pro zápatí 9"/>
          <p:cNvSpPr>
            <a:spLocks noGrp="1"/>
          </p:cNvSpPr>
          <p:nvPr>
            <p:ph type="ftr" sz="quarter" idx="11"/>
          </p:nvPr>
        </p:nvSpPr>
        <p:spPr/>
        <p:txBody>
          <a:bodyPr/>
          <a:lstStyle/>
          <a:p>
            <a:endParaRPr lang="cs-CZ">
              <a:solidFill>
                <a:srgbClr val="000000"/>
              </a:solidFill>
            </a:endParaRPr>
          </a:p>
        </p:txBody>
      </p:sp>
      <p:sp>
        <p:nvSpPr>
          <p:cNvPr id="31" name="Zástupný symbol pro číslo snímku 30"/>
          <p:cNvSpPr>
            <a:spLocks noGrp="1"/>
          </p:cNvSpPr>
          <p:nvPr>
            <p:ph type="sldNum" sz="quarter" idx="12"/>
          </p:nvPr>
        </p:nvSpPr>
        <p:spPr/>
        <p:txBody>
          <a:bodyPr/>
          <a:lstStyle/>
          <a:p>
            <a:fld id="{13C992B8-92E5-4955-BF47-DD44F3C26FB8}" type="slidenum">
              <a:rPr lang="cs-CZ" smtClean="0">
                <a:solidFill>
                  <a:srgbClr val="000000"/>
                </a:solidFill>
              </a:rPr>
              <a:pPr/>
              <a:t>‹#›</a:t>
            </a:fld>
            <a:endParaRPr lang="cs-CZ">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3E375B75-E55F-49A9-AEE5-E8200A65E2CE}" type="datetimeFigureOut">
              <a:rPr lang="cs-CZ" smtClean="0">
                <a:solidFill>
                  <a:srgbClr val="000000"/>
                </a:solidFill>
              </a:rPr>
              <a:pPr/>
              <a:t>3.4.2017</a:t>
            </a:fld>
            <a:endParaRPr lang="cs-CZ">
              <a:solidFill>
                <a:srgbClr val="000000"/>
              </a:solidFill>
            </a:endParaRPr>
          </a:p>
        </p:txBody>
      </p:sp>
      <p:sp>
        <p:nvSpPr>
          <p:cNvPr id="6" name="Zástupný symbol pro zápatí 5"/>
          <p:cNvSpPr>
            <a:spLocks noGrp="1"/>
          </p:cNvSpPr>
          <p:nvPr>
            <p:ph type="ftr" sz="quarter" idx="11"/>
          </p:nvPr>
        </p:nvSpPr>
        <p:spPr/>
        <p:txBody>
          <a:bodyPr/>
          <a:lstStyle/>
          <a:p>
            <a:endParaRPr lang="cs-CZ">
              <a:solidFill>
                <a:srgbClr val="000000"/>
              </a:solidFill>
            </a:endParaRPr>
          </a:p>
        </p:txBody>
      </p:sp>
      <p:sp>
        <p:nvSpPr>
          <p:cNvPr id="7" name="Zástupný symbol pro číslo snímku 6"/>
          <p:cNvSpPr>
            <a:spLocks noGrp="1"/>
          </p:cNvSpPr>
          <p:nvPr>
            <p:ph type="sldNum" sz="quarter" idx="12"/>
          </p:nvPr>
        </p:nvSpPr>
        <p:spPr>
          <a:xfrm>
            <a:off x="8229600" y="6477000"/>
            <a:ext cx="762000" cy="246888"/>
          </a:xfrm>
        </p:spPr>
        <p:txBody>
          <a:bodyPr/>
          <a:lstStyle/>
          <a:p>
            <a:fld id="{15515470-7FEA-4200-8125-A6D2362C4D83}" type="slidenum">
              <a:rPr lang="cs-CZ" smtClean="0">
                <a:solidFill>
                  <a:srgbClr val="000000"/>
                </a:solidFill>
              </a:rPr>
              <a:pPr/>
              <a:t>‹#›</a:t>
            </a:fld>
            <a:endParaRPr lang="cs-CZ">
              <a:solidFill>
                <a:srgbClr val="000000"/>
              </a:solidFill>
            </a:endParaRPr>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2EACC16F-64EF-4E3C-9660-20C4F0B100B2}" type="datetimeFigureOut">
              <a:rPr lang="cs-CZ" smtClean="0">
                <a:solidFill>
                  <a:srgbClr val="000000"/>
                </a:solidFill>
              </a:rPr>
              <a:pPr/>
              <a:t>3.4.2017</a:t>
            </a:fld>
            <a:endParaRPr lang="cs-CZ">
              <a:solidFill>
                <a:srgbClr val="000000"/>
              </a:solidFill>
            </a:endParaRPr>
          </a:p>
        </p:txBody>
      </p:sp>
      <p:sp>
        <p:nvSpPr>
          <p:cNvPr id="21" name="Zástupný symbol pro zápatí 20"/>
          <p:cNvSpPr>
            <a:spLocks noGrp="1"/>
          </p:cNvSpPr>
          <p:nvPr>
            <p:ph type="ftr" sz="quarter" idx="11"/>
          </p:nvPr>
        </p:nvSpPr>
        <p:spPr/>
        <p:txBody>
          <a:bodyPr/>
          <a:lstStyle/>
          <a:p>
            <a:endParaRPr lang="cs-CZ">
              <a:solidFill>
                <a:srgbClr val="000000"/>
              </a:solidFill>
            </a:endParaRPr>
          </a:p>
        </p:txBody>
      </p:sp>
      <p:sp>
        <p:nvSpPr>
          <p:cNvPr id="6" name="Zástupný symbol pro číslo snímku 5"/>
          <p:cNvSpPr>
            <a:spLocks noGrp="1"/>
          </p:cNvSpPr>
          <p:nvPr>
            <p:ph type="sldNum" sz="quarter" idx="12"/>
          </p:nvPr>
        </p:nvSpPr>
        <p:spPr/>
        <p:txBody>
          <a:bodyPr/>
          <a:lstStyle/>
          <a:p>
            <a:fld id="{23C83506-9E08-42C7-B2FE-DD5DA0F30825}" type="slidenum">
              <a:rPr lang="cs-CZ" smtClean="0">
                <a:solidFill>
                  <a:srgbClr val="000000"/>
                </a:solidFill>
              </a:rPr>
              <a:pPr/>
              <a:t>‹#›</a:t>
            </a:fld>
            <a:endParaRPr lang="cs-CZ">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CF295694-4EC5-4C1D-98D1-CEB78A02EB5D}" type="datetimeFigureOut">
              <a:rPr lang="cs-CZ" smtClean="0">
                <a:solidFill>
                  <a:srgbClr val="000000"/>
                </a:solidFill>
              </a:rPr>
              <a:pPr/>
              <a:t>3.4.2017</a:t>
            </a:fld>
            <a:endParaRPr lang="cs-CZ">
              <a:solidFill>
                <a:srgbClr val="000000"/>
              </a:solidFill>
            </a:endParaRPr>
          </a:p>
        </p:txBody>
      </p:sp>
      <p:sp>
        <p:nvSpPr>
          <p:cNvPr id="24" name="Zástupný symbol pro zápatí 23"/>
          <p:cNvSpPr>
            <a:spLocks noGrp="1"/>
          </p:cNvSpPr>
          <p:nvPr>
            <p:ph type="ftr" sz="quarter" idx="11"/>
          </p:nvPr>
        </p:nvSpPr>
        <p:spPr/>
        <p:txBody>
          <a:bodyPr/>
          <a:lstStyle/>
          <a:p>
            <a:endParaRPr lang="cs-CZ">
              <a:solidFill>
                <a:srgbClr val="000000"/>
              </a:solidFill>
            </a:endParaRPr>
          </a:p>
        </p:txBody>
      </p:sp>
      <p:sp>
        <p:nvSpPr>
          <p:cNvPr id="7" name="Zástupný symbol pro číslo snímku 6"/>
          <p:cNvSpPr>
            <a:spLocks noGrp="1"/>
          </p:cNvSpPr>
          <p:nvPr>
            <p:ph type="sldNum" sz="quarter" idx="12"/>
          </p:nvPr>
        </p:nvSpPr>
        <p:spPr/>
        <p:txBody>
          <a:bodyPr/>
          <a:lstStyle/>
          <a:p>
            <a:fld id="{5FB197A0-B215-4742-8177-34BBFE053B78}" type="slidenum">
              <a:rPr lang="cs-CZ" smtClean="0">
                <a:solidFill>
                  <a:srgbClr val="000000"/>
                </a:solidFill>
              </a:rPr>
              <a:pPr/>
              <a:t>‹#›</a:t>
            </a:fld>
            <a:endParaRPr lang="cs-CZ">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89A166AF-EF26-491B-83A0-0FCD50873C6C}" type="datetimeFigureOut">
              <a:rPr lang="cs-CZ" smtClean="0">
                <a:solidFill>
                  <a:srgbClr val="000000"/>
                </a:solidFill>
              </a:rPr>
              <a:pPr/>
              <a:t>3.4.2017</a:t>
            </a:fld>
            <a:endParaRPr lang="cs-CZ">
              <a:solidFill>
                <a:srgbClr val="000000"/>
              </a:solidFill>
            </a:endParaRPr>
          </a:p>
        </p:txBody>
      </p:sp>
      <p:sp>
        <p:nvSpPr>
          <p:cNvPr id="29" name="Zástupný symbol pro zápatí 28"/>
          <p:cNvSpPr>
            <a:spLocks noGrp="1"/>
          </p:cNvSpPr>
          <p:nvPr>
            <p:ph type="ftr" sz="quarter" idx="11"/>
          </p:nvPr>
        </p:nvSpPr>
        <p:spPr/>
        <p:txBody>
          <a:bodyPr/>
          <a:lstStyle/>
          <a:p>
            <a:endParaRPr lang="cs-CZ">
              <a:solidFill>
                <a:srgbClr val="000000"/>
              </a:solidFill>
            </a:endParaRPr>
          </a:p>
        </p:txBody>
      </p:sp>
      <p:sp>
        <p:nvSpPr>
          <p:cNvPr id="7" name="Zástupný symbol pro číslo snímku 6"/>
          <p:cNvSpPr>
            <a:spLocks noGrp="1"/>
          </p:cNvSpPr>
          <p:nvPr>
            <p:ph type="sldNum" sz="quarter" idx="12"/>
          </p:nvPr>
        </p:nvSpPr>
        <p:spPr/>
        <p:txBody>
          <a:bodyPr/>
          <a:lstStyle/>
          <a:p>
            <a:fld id="{C2FA97CC-FD67-4434-B415-88A1671419FB}" type="slidenum">
              <a:rPr lang="cs-CZ" smtClean="0">
                <a:solidFill>
                  <a:srgbClr val="000000"/>
                </a:solidFill>
              </a:rPr>
              <a:pPr/>
              <a:t>‹#›</a:t>
            </a:fld>
            <a:endParaRPr lang="cs-CZ">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AA47A3C3-BD77-4902-B29F-A63C2662F553}" type="datetimeFigureOut">
              <a:rPr lang="cs-CZ" smtClean="0">
                <a:solidFill>
                  <a:srgbClr val="000000"/>
                </a:solidFill>
              </a:rPr>
              <a:pPr/>
              <a:t>3.4.2017</a:t>
            </a:fld>
            <a:endParaRPr lang="cs-CZ">
              <a:solidFill>
                <a:srgbClr val="000000"/>
              </a:solidFill>
            </a:endParaRPr>
          </a:p>
        </p:txBody>
      </p:sp>
      <p:sp>
        <p:nvSpPr>
          <p:cNvPr id="5" name="Zástupný symbol pro zápatí 4"/>
          <p:cNvSpPr>
            <a:spLocks noGrp="1"/>
          </p:cNvSpPr>
          <p:nvPr>
            <p:ph type="ftr" sz="quarter" idx="11"/>
          </p:nvPr>
        </p:nvSpPr>
        <p:spPr/>
        <p:txBody>
          <a:bodyPr/>
          <a:lstStyle/>
          <a:p>
            <a:endParaRPr lang="cs-CZ">
              <a:solidFill>
                <a:srgbClr val="000000"/>
              </a:solidFill>
            </a:endParaRPr>
          </a:p>
        </p:txBody>
      </p:sp>
      <p:sp>
        <p:nvSpPr>
          <p:cNvPr id="31" name="Zástupný symbol pro číslo snímku 30"/>
          <p:cNvSpPr>
            <a:spLocks noGrp="1"/>
          </p:cNvSpPr>
          <p:nvPr>
            <p:ph type="sldNum" sz="quarter" idx="12"/>
          </p:nvPr>
        </p:nvSpPr>
        <p:spPr/>
        <p:txBody>
          <a:bodyPr/>
          <a:lstStyle/>
          <a:p>
            <a:fld id="{334A962A-2E39-4FE1-82F0-203191D47A7E}" type="slidenum">
              <a:rPr lang="cs-CZ" smtClean="0">
                <a:solidFill>
                  <a:srgbClr val="000000"/>
                </a:solidFill>
              </a:rPr>
              <a:pPr/>
              <a:t>‹#›</a:t>
            </a:fld>
            <a:endParaRPr lang="cs-CZ">
              <a:solidFill>
                <a:srgbClr val="000000"/>
              </a:solidFill>
            </a:endParaRPr>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5EC1D4A-A796-47C3-A63E-CE236FB377E2}" type="datetimeFigureOut">
              <a:rPr lang="cs-CZ" smtClean="0"/>
              <a:pPr/>
              <a:t>3.4.2017</a:t>
            </a:fld>
            <a:endParaRPr lang="cs-CZ" dirty="0"/>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dirty="0"/>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C57A5DF-1266-40EA-9282-1E66B9DE06C0}" type="slidenum">
              <a:rPr lang="cs-CZ" smtClean="0"/>
              <a:pPr/>
              <a:t>‹#›</a:t>
            </a:fld>
            <a:endParaRPr lang="cs-CZ" dirty="0"/>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Logoterapie a existenciální analýza</a:t>
            </a:r>
            <a:endParaRPr lang="cs-CZ" dirty="0"/>
          </a:p>
        </p:txBody>
      </p:sp>
      <p:sp>
        <p:nvSpPr>
          <p:cNvPr id="3" name="Podnadpis 2"/>
          <p:cNvSpPr>
            <a:spLocks noGrp="1"/>
          </p:cNvSpPr>
          <p:nvPr>
            <p:ph type="subTitle" idx="1"/>
          </p:nvPr>
        </p:nvSpPr>
        <p:spPr/>
        <p:txBody>
          <a:bodyPr>
            <a:normAutofit fontScale="25000" lnSpcReduction="20000"/>
          </a:bodyPr>
          <a:lstStyle/>
          <a:p>
            <a:r>
              <a:rPr lang="cs-CZ" dirty="0" smtClean="0"/>
              <a:t>1. Hledání smyslu v práci pracovníků pomáhajících profesí</a:t>
            </a:r>
          </a:p>
          <a:p>
            <a:r>
              <a:rPr lang="cs-CZ" dirty="0" smtClean="0"/>
              <a:t>2. Krizová intervence v kontextu rolové ztráty – ztráty zaměstnání</a:t>
            </a:r>
          </a:p>
          <a:p>
            <a:endParaRPr lang="cs-CZ" dirty="0" smtClean="0"/>
          </a:p>
          <a:p>
            <a:r>
              <a:rPr lang="cs-CZ" dirty="0" smtClean="0"/>
              <a:t> 3. dubna 2017</a:t>
            </a:r>
          </a:p>
          <a:p>
            <a:endParaRPr lang="cs-CZ" dirty="0" smtClean="0"/>
          </a:p>
          <a:p>
            <a:r>
              <a:rPr lang="cs-CZ" dirty="0" smtClean="0"/>
              <a:t>FSS MU Brno</a:t>
            </a:r>
          </a:p>
          <a:p>
            <a:r>
              <a:rPr lang="cs-CZ" dirty="0" smtClean="0"/>
              <a:t>Zdeňka Dohnalová</a:t>
            </a:r>
          </a:p>
          <a:p>
            <a:endParaRPr lang="cs-CZ" dirty="0"/>
          </a:p>
        </p:txBody>
      </p:sp>
    </p:spTree>
    <p:extLst>
      <p:ext uri="{BB962C8B-B14F-4D97-AF65-F5344CB8AC3E}">
        <p14:creationId xmlns:p14="http://schemas.microsoft.com/office/powerpoint/2010/main" xmlns="" val="1286654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Sebepoznání a sebereflexe</a:t>
            </a:r>
            <a:endParaRPr lang="cs-CZ" dirty="0"/>
          </a:p>
        </p:txBody>
      </p:sp>
      <p:sp>
        <p:nvSpPr>
          <p:cNvPr id="3" name="Zástupný symbol pro obsah 2"/>
          <p:cNvSpPr>
            <a:spLocks noGrp="1"/>
          </p:cNvSpPr>
          <p:nvPr>
            <p:ph idx="1"/>
          </p:nvPr>
        </p:nvSpPr>
        <p:spPr/>
        <p:txBody>
          <a:bodyPr>
            <a:normAutofit fontScale="62500" lnSpcReduction="20000"/>
          </a:bodyPr>
          <a:lstStyle/>
          <a:p>
            <a:pPr algn="just"/>
            <a:r>
              <a:rPr lang="cs-CZ" sz="2800" dirty="0"/>
              <a:t>Součástí práce v pomáhajících profesích je rovněž sebepoznání a sebereflexe. </a:t>
            </a:r>
            <a:endParaRPr lang="cs-CZ" sz="2800" dirty="0" smtClean="0"/>
          </a:p>
          <a:p>
            <a:pPr algn="just"/>
            <a:endParaRPr lang="cs-CZ" sz="2800" dirty="0" smtClean="0"/>
          </a:p>
          <a:p>
            <a:pPr algn="just"/>
            <a:r>
              <a:rPr lang="cs-CZ" sz="2800" dirty="0" smtClean="0"/>
              <a:t>V</a:t>
            </a:r>
            <a:r>
              <a:rPr lang="cs-CZ" sz="2800" dirty="0"/>
              <a:t> roce 2009 vydal psycholog Kuneš publikaci o psychoterapeutických principech a postupech sebepoznání. Kniha sice není přímo orientována na pracovníky v pomáhajících profesích, ale tito zde mohou podle mého názoru hledat inspiraci, jak prozkoumávat svůj vnitřní svět a uvědomovat si svoji jedinečnost. To jim může pomoci lépe vnímat své klienty a uvědomovat si jejich jedinečné rysy. Sebepoznání je také mnohdy prevencí toho, aby na klienty promítali své neuvědomované vlastnosti. </a:t>
            </a:r>
            <a:endParaRPr lang="cs-CZ" sz="2800" dirty="0" smtClean="0"/>
          </a:p>
          <a:p>
            <a:pPr algn="just"/>
            <a:endParaRPr lang="cs-CZ" sz="2800" dirty="0" smtClean="0"/>
          </a:p>
          <a:p>
            <a:pPr algn="just"/>
            <a:r>
              <a:rPr lang="cs-CZ" sz="2800" i="1" dirty="0" smtClean="0"/>
              <a:t>„</a:t>
            </a:r>
            <a:r>
              <a:rPr lang="cs-CZ" sz="2800" i="1" dirty="0"/>
              <a:t>Jestliže vím, že druhý člověk je svým osobitým způsobem unikátní, dokážu si také docela snadno odvodit, že postupy a zákonitosti, které mají smysl v mém životě, nemusí nutně platit v jeho světě. Nebudu mu tedy předkládat své osvědčené zkušenosti jako ty ´pravé´, ale spíše jej začnu podporovat v jeho vlastních úsudcích. Rovněž si uvědomím, do jakých kategorií druhého člověka zařazuji, a to mi umožní oprostit se od tohoto schematického vnímání, poodstoupit a více si všímat jeho rozmanitých vlastností“ </a:t>
            </a:r>
            <a:r>
              <a:rPr lang="cs-CZ" sz="2800" dirty="0"/>
              <a:t>(Kuneš, 2009, s. 12 – 13). </a:t>
            </a:r>
          </a:p>
          <a:p>
            <a:endParaRPr lang="cs-CZ" dirty="0"/>
          </a:p>
        </p:txBody>
      </p:sp>
    </p:spTree>
    <p:extLst>
      <p:ext uri="{BB962C8B-B14F-4D97-AF65-F5344CB8AC3E}">
        <p14:creationId xmlns:p14="http://schemas.microsoft.com/office/powerpoint/2010/main" xmlns="" val="1324718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Hledání smyslu práce u pracovníků v pomáhajících profesích</a:t>
            </a:r>
            <a:endParaRPr lang="cs-CZ" sz="2400" dirty="0"/>
          </a:p>
        </p:txBody>
      </p:sp>
      <p:sp>
        <p:nvSpPr>
          <p:cNvPr id="3" name="Zástupný symbol pro obsah 2"/>
          <p:cNvSpPr>
            <a:spLocks noGrp="1"/>
          </p:cNvSpPr>
          <p:nvPr>
            <p:ph idx="1"/>
          </p:nvPr>
        </p:nvSpPr>
        <p:spPr/>
        <p:txBody>
          <a:bodyPr>
            <a:normAutofit fontScale="70000" lnSpcReduction="20000"/>
          </a:bodyPr>
          <a:lstStyle/>
          <a:p>
            <a:pPr algn="just"/>
            <a:r>
              <a:rPr lang="cs-CZ" dirty="0"/>
              <a:t>Společnými znaky pomáhajících profesí jsou tedy </a:t>
            </a:r>
            <a:r>
              <a:rPr lang="cs-CZ" u="sng" dirty="0"/>
              <a:t>mimořádná psychická zátěž, odpovědnost a rizika pro vlastní duševní zdraví osob, které tyto profese vykonávají</a:t>
            </a:r>
            <a:r>
              <a:rPr lang="cs-CZ" dirty="0"/>
              <a:t> (Hartl &amp; Hartlová, 2010). </a:t>
            </a:r>
            <a:endParaRPr lang="cs-CZ" dirty="0" smtClean="0"/>
          </a:p>
          <a:p>
            <a:pPr algn="just"/>
            <a:r>
              <a:rPr lang="cs-CZ" dirty="0" smtClean="0"/>
              <a:t>Vávrová </a:t>
            </a:r>
            <a:r>
              <a:rPr lang="cs-CZ" dirty="0"/>
              <a:t>(2012, s. 10) soudí, že </a:t>
            </a:r>
            <a:r>
              <a:rPr lang="cs-CZ" i="1" dirty="0"/>
              <a:t>„k práci s lidmi a pro lidi nelze přistupovat výhradně jako k zaměstnání, ale spíš jako k poslání.“ </a:t>
            </a:r>
            <a:endParaRPr lang="cs-CZ" i="1" dirty="0" smtClean="0"/>
          </a:p>
          <a:p>
            <a:pPr algn="just"/>
            <a:r>
              <a:rPr lang="cs-CZ" dirty="0" smtClean="0"/>
              <a:t>Podle </a:t>
            </a:r>
            <a:r>
              <a:rPr lang="cs-CZ" dirty="0"/>
              <a:t>Nečasové (2010) bez vnitřního přesvědčení o správnosti poslání sociální práce by pracovník těžko dokázal svoji činnost zvládat. </a:t>
            </a:r>
            <a:endParaRPr lang="cs-CZ" dirty="0" smtClean="0"/>
          </a:p>
          <a:p>
            <a:pPr algn="just"/>
            <a:r>
              <a:rPr lang="cs-CZ" i="1" dirty="0" smtClean="0"/>
              <a:t>„</a:t>
            </a:r>
            <a:r>
              <a:rPr lang="cs-CZ" i="1" dirty="0"/>
              <a:t>Profese orientované na práci s lidmi patří k těm, které mohou nadchnout, které jsou s to angažovat člověka celého. Jsou jednou z možností, jak se vyhnout rozštěpení života na dvě části, kdy jedna část, pracovní, je pouze nezbytnou obětí pro umožnění soukromého života a druhá část je vlastní život, který začíná až po pracovní </a:t>
            </a:r>
            <a:r>
              <a:rPr lang="cs-CZ" i="1" dirty="0" smtClean="0"/>
              <a:t>době.“ </a:t>
            </a:r>
            <a:r>
              <a:rPr lang="cs-CZ" dirty="0"/>
              <a:t>(Švarcová, 2015, s. 28</a:t>
            </a:r>
            <a:r>
              <a:rPr lang="cs-CZ" dirty="0" smtClean="0"/>
              <a:t>)</a:t>
            </a:r>
            <a:endParaRPr lang="cs-CZ" dirty="0"/>
          </a:p>
          <a:p>
            <a:pPr algn="just"/>
            <a:endParaRPr lang="cs-CZ" dirty="0"/>
          </a:p>
        </p:txBody>
      </p:sp>
    </p:spTree>
    <p:extLst>
      <p:ext uri="{BB962C8B-B14F-4D97-AF65-F5344CB8AC3E}">
        <p14:creationId xmlns:p14="http://schemas.microsoft.com/office/powerpoint/2010/main" xmlns="" val="3503029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Profesní zaměření pracovníka</a:t>
            </a:r>
            <a:endParaRPr lang="cs-CZ" sz="2800" dirty="0"/>
          </a:p>
        </p:txBody>
      </p:sp>
      <p:sp>
        <p:nvSpPr>
          <p:cNvPr id="3" name="Zástupný symbol pro obsah 2"/>
          <p:cNvSpPr>
            <a:spLocks noGrp="1"/>
          </p:cNvSpPr>
          <p:nvPr>
            <p:ph idx="1"/>
          </p:nvPr>
        </p:nvSpPr>
        <p:spPr/>
        <p:txBody>
          <a:bodyPr>
            <a:normAutofit fontScale="92500"/>
          </a:bodyPr>
          <a:lstStyle/>
          <a:p>
            <a:pPr algn="just"/>
            <a:r>
              <a:rPr lang="cs-CZ" dirty="0"/>
              <a:t>Záleží i na oblasti naší práce na poli pomáhajících profesí, kterou si zvolíme. </a:t>
            </a:r>
            <a:endParaRPr lang="cs-CZ" dirty="0" smtClean="0"/>
          </a:p>
          <a:p>
            <a:pPr algn="just"/>
            <a:r>
              <a:rPr lang="cs-CZ" dirty="0" smtClean="0"/>
              <a:t>Při </a:t>
            </a:r>
            <a:r>
              <a:rPr lang="cs-CZ" dirty="0"/>
              <a:t>práci se starými, chudými, osamělými a postiženými lidmi hodně záleží na životní filozofii pomáhajícího. Některý z pomáhajících pracovníků by jen těžko hledal smysl v práci se starými lidmi, kteří už ´mají všechno za sebou´, jiný naopak vnímá osamělost ve stáří jako důležitý a dramatický životní zápas (Kopřiva, 1997). </a:t>
            </a:r>
          </a:p>
          <a:p>
            <a:pPr algn="just"/>
            <a:endParaRPr lang="cs-CZ" dirty="0"/>
          </a:p>
        </p:txBody>
      </p:sp>
    </p:spTree>
    <p:extLst>
      <p:ext uri="{BB962C8B-B14F-4D97-AF65-F5344CB8AC3E}">
        <p14:creationId xmlns:p14="http://schemas.microsoft.com/office/powerpoint/2010/main" xmlns="" val="2124391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Smysluplnost práce a syndrom vyhoření</a:t>
            </a:r>
            <a:endParaRPr lang="cs-CZ" dirty="0"/>
          </a:p>
        </p:txBody>
      </p:sp>
      <p:sp>
        <p:nvSpPr>
          <p:cNvPr id="3" name="Zástupný symbol pro obsah 2"/>
          <p:cNvSpPr>
            <a:spLocks noGrp="1"/>
          </p:cNvSpPr>
          <p:nvPr>
            <p:ph idx="1"/>
          </p:nvPr>
        </p:nvSpPr>
        <p:spPr/>
        <p:txBody>
          <a:bodyPr>
            <a:normAutofit fontScale="70000" lnSpcReduction="20000"/>
          </a:bodyPr>
          <a:lstStyle/>
          <a:p>
            <a:pPr algn="just"/>
            <a:r>
              <a:rPr lang="cs-CZ" dirty="0"/>
              <a:t>Slezáčková (2012, s. 130) upozorňuje, že smysluplnost neznamená obětování se. </a:t>
            </a:r>
            <a:r>
              <a:rPr lang="cs-CZ" i="1" dirty="0"/>
              <a:t>„Existuje mnoho lidí, kteří vykonávají nesmírně důležitou a smysluplnou práci – ve zdravotnictví, ošetřovatelství, v oblasti sociální či hospicové péče. Někteří z nich jsou jí natolik oddáni, že zapomínají sami na sebe – na svoje potřeby, zájmy, svoje radosti a touhy. Do života však stejně jako smysl patří i potěšení, radost a zaujetí</a:t>
            </a:r>
            <a:r>
              <a:rPr lang="cs-CZ" i="1" dirty="0" smtClean="0"/>
              <a:t>.“</a:t>
            </a:r>
          </a:p>
          <a:p>
            <a:pPr algn="just"/>
            <a:endParaRPr lang="cs-CZ" i="1" dirty="0" smtClean="0"/>
          </a:p>
          <a:p>
            <a:pPr algn="just"/>
            <a:r>
              <a:rPr lang="cs-CZ" dirty="0" smtClean="0"/>
              <a:t> </a:t>
            </a:r>
            <a:r>
              <a:rPr lang="cs-CZ" dirty="0" err="1"/>
              <a:t>Prieß</a:t>
            </a:r>
            <a:r>
              <a:rPr lang="cs-CZ" dirty="0"/>
              <a:t> (2015) k tomu dodává, že pro nemocné vyhořením je typické, že nevědí, jak vyjadřovat vlastní emoce a jak s nimi nakládat. </a:t>
            </a:r>
            <a:r>
              <a:rPr lang="cs-CZ" i="1" dirty="0"/>
              <a:t>„Nejedná se ovšem jen o chybějící ventil, ale velmi často i o zásadní neschopnost vlastní pocity vůbec </a:t>
            </a:r>
            <a:r>
              <a:rPr lang="cs-CZ" i="1" dirty="0" smtClean="0"/>
              <a:t>vnímat.“ </a:t>
            </a:r>
            <a:r>
              <a:rPr lang="cs-CZ" dirty="0"/>
              <a:t>(</a:t>
            </a:r>
            <a:r>
              <a:rPr lang="cs-CZ" dirty="0" err="1"/>
              <a:t>Prieß</a:t>
            </a:r>
            <a:r>
              <a:rPr lang="cs-CZ" dirty="0"/>
              <a:t>, 2015, s. 71</a:t>
            </a:r>
            <a:r>
              <a:rPr lang="cs-CZ" dirty="0" smtClean="0"/>
              <a:t>)</a:t>
            </a:r>
          </a:p>
          <a:p>
            <a:pPr algn="just"/>
            <a:endParaRPr lang="cs-CZ" dirty="0" smtClean="0"/>
          </a:p>
          <a:p>
            <a:pPr algn="just"/>
            <a:r>
              <a:rPr lang="cs-CZ" i="1" dirty="0" smtClean="0"/>
              <a:t>„</a:t>
            </a:r>
            <a:r>
              <a:rPr lang="cs-CZ" i="1" dirty="0"/>
              <a:t>Hlavním varovným signálem syndromu vyhoření jsou pochybnosti týkající se smyslu vykonávané </a:t>
            </a:r>
            <a:r>
              <a:rPr lang="cs-CZ" i="1" dirty="0" smtClean="0"/>
              <a:t>práce.“ </a:t>
            </a:r>
            <a:r>
              <a:rPr lang="cs-CZ" dirty="0"/>
              <a:t>(Švarcová, 2015, s. 58</a:t>
            </a:r>
            <a:r>
              <a:rPr lang="cs-CZ" dirty="0" smtClean="0"/>
              <a:t>)</a:t>
            </a:r>
            <a:endParaRPr lang="cs-CZ" dirty="0"/>
          </a:p>
          <a:p>
            <a:pPr algn="just"/>
            <a:endParaRPr lang="cs-CZ" dirty="0"/>
          </a:p>
        </p:txBody>
      </p:sp>
    </p:spTree>
    <p:extLst>
      <p:ext uri="{BB962C8B-B14F-4D97-AF65-F5344CB8AC3E}">
        <p14:creationId xmlns:p14="http://schemas.microsoft.com/office/powerpoint/2010/main" xmlns="" val="3372366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t>
            </a:r>
            <a:r>
              <a:rPr lang="cs-CZ" sz="3100" dirty="0" smtClean="0"/>
              <a:t>Sebeobětování“ pracovníků pomáhajících profesí</a:t>
            </a:r>
            <a:endParaRPr lang="cs-CZ" sz="3100" dirty="0"/>
          </a:p>
        </p:txBody>
      </p:sp>
      <p:sp>
        <p:nvSpPr>
          <p:cNvPr id="3" name="Zástupný symbol pro obsah 2"/>
          <p:cNvSpPr>
            <a:spLocks noGrp="1"/>
          </p:cNvSpPr>
          <p:nvPr>
            <p:ph idx="1"/>
          </p:nvPr>
        </p:nvSpPr>
        <p:spPr/>
        <p:txBody>
          <a:bodyPr>
            <a:normAutofit fontScale="62500" lnSpcReduction="20000"/>
          </a:bodyPr>
          <a:lstStyle/>
          <a:p>
            <a:pPr algn="just"/>
            <a:r>
              <a:rPr lang="cs-CZ" dirty="0" smtClean="0"/>
              <a:t>Švarcová (2015) poukazuje </a:t>
            </a:r>
            <a:r>
              <a:rPr lang="cs-CZ" dirty="0"/>
              <a:t>na skutečnost, že mnozí mimořádně schopní lidé, kterých by bylo ve školství nutně zapotřebí, odcházejí do jiných, finančně atraktivnějších profesí. </a:t>
            </a:r>
            <a:endParaRPr lang="cs-CZ" dirty="0" smtClean="0"/>
          </a:p>
          <a:p>
            <a:pPr algn="just"/>
            <a:endParaRPr lang="cs-CZ" dirty="0" smtClean="0"/>
          </a:p>
          <a:p>
            <a:pPr algn="just"/>
            <a:r>
              <a:rPr lang="cs-CZ" i="1" dirty="0" smtClean="0"/>
              <a:t>„</a:t>
            </a:r>
            <a:r>
              <a:rPr lang="cs-CZ" i="1" dirty="0"/>
              <a:t>Na druhé straně se však ve školách setkáváme se skutečnými pedagogickými osobnostmi, které chápou učitelské povolání jako své poslání, kterého se nehodlají za žádných okolností vzdát. Ovšem i toto ´sebeobětování´ má svoje limity. Učitel je denně ve středu pozornosti nejen svých žáků, je hodnocen i jejich rodiči a širší veřejností jako představitel kultury a vzdělanosti. Tomu by měla odpovídat i jeho životní úroveň. Měl by mít možnost žít kulturním životem, cestovat, kupovat si knihy a časopisy, důstojně bydlet a vhodně se oblékat, aby tak představoval pozitivní příklad pro děti a mládež, které </a:t>
            </a:r>
            <a:r>
              <a:rPr lang="cs-CZ" i="1" dirty="0" smtClean="0"/>
              <a:t>vzdělává.“ </a:t>
            </a:r>
            <a:r>
              <a:rPr lang="cs-CZ" dirty="0"/>
              <a:t>(</a:t>
            </a:r>
            <a:r>
              <a:rPr lang="cs-CZ" dirty="0" err="1"/>
              <a:t>ibid</a:t>
            </a:r>
            <a:r>
              <a:rPr lang="cs-CZ" dirty="0"/>
              <a:t>, s. </a:t>
            </a:r>
            <a:r>
              <a:rPr lang="cs-CZ" dirty="0" smtClean="0"/>
              <a:t>39)</a:t>
            </a:r>
          </a:p>
          <a:p>
            <a:pPr algn="just"/>
            <a:endParaRPr lang="cs-CZ" dirty="0" smtClean="0"/>
          </a:p>
          <a:p>
            <a:pPr algn="just"/>
            <a:r>
              <a:rPr lang="cs-CZ" dirty="0" smtClean="0"/>
              <a:t>Také </a:t>
            </a:r>
            <a:r>
              <a:rPr lang="cs-CZ" dirty="0"/>
              <a:t>Kopřiva (1997) připomíná další rozměr práce, který platí v oblasti pomáhajících i ostatních profesí, totiž to, že profesi máme mimo jiné jako prostředek obživy – děláme ji pro peníze.  </a:t>
            </a:r>
          </a:p>
        </p:txBody>
      </p:sp>
    </p:spTree>
    <p:extLst>
      <p:ext uri="{BB962C8B-B14F-4D97-AF65-F5344CB8AC3E}">
        <p14:creationId xmlns:p14="http://schemas.microsoft.com/office/powerpoint/2010/main" xmlns="" val="25620071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Ztráta práce</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a:t>Rotter (1997: 96) připomíná situaci, kdy člověk musí vzít na vědomí své profesní ztroskotání. </a:t>
            </a:r>
            <a:r>
              <a:rPr lang="cs-CZ" i="1" dirty="0"/>
              <a:t>„Zde se mu asi velmi tísnivě klade otázka jeho vlastní hodnoty a dalšího smyslu jeho existence.“ </a:t>
            </a:r>
            <a:endParaRPr lang="cs-CZ" i="1" dirty="0" smtClean="0"/>
          </a:p>
          <a:p>
            <a:pPr algn="just"/>
            <a:endParaRPr lang="cs-CZ" dirty="0"/>
          </a:p>
          <a:p>
            <a:pPr algn="just"/>
            <a:r>
              <a:rPr lang="cs-CZ" dirty="0" smtClean="0"/>
              <a:t>Schneiderová </a:t>
            </a:r>
            <a:r>
              <a:rPr lang="cs-CZ" dirty="0"/>
              <a:t>(2011, s. 86) je toho názoru, že ztratí-li člověk práci, </a:t>
            </a:r>
            <a:r>
              <a:rPr lang="cs-CZ" i="1" dirty="0"/>
              <a:t>„ztratí najednou to, co bylo v jeho životě nosné, smysluplné a oceňované rodinou, sociálním okolím, společností a neposlední řadě i jím samotným.“</a:t>
            </a:r>
          </a:p>
          <a:p>
            <a:pPr algn="just"/>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586819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Rolová ztráta (Schneiderová, 2011)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Představuje ztrátu určité sociální role či specifického místa jedince v sociální síti.</a:t>
            </a:r>
          </a:p>
          <a:p>
            <a:r>
              <a:rPr lang="cs-CZ" dirty="0" smtClean="0"/>
              <a:t>Význam této ztráty je přímo úměrný míře identifikace s danou rolí. </a:t>
            </a:r>
          </a:p>
          <a:p>
            <a:r>
              <a:rPr lang="cs-CZ" dirty="0" smtClean="0"/>
              <a:t>Ztráta zaměstnání, odchod do důchodu, změna pracovního zařazení, sňatek, rozvod…</a:t>
            </a:r>
          </a:p>
          <a:p>
            <a:endParaRPr lang="cs-CZ" dirty="0" smtClean="0"/>
          </a:p>
          <a:p>
            <a:r>
              <a:rPr lang="cs-CZ" sz="2400" dirty="0" smtClean="0"/>
              <a:t>Zaměstnání je jedním </a:t>
            </a:r>
            <a:r>
              <a:rPr lang="cs-CZ" sz="2400" dirty="0"/>
              <a:t>z nejdůležitějších principů pořádajících životní dráhu člověka jsou přechod k ekonomické aktivitě a ukončení této </a:t>
            </a:r>
            <a:r>
              <a:rPr lang="cs-CZ" sz="2400" dirty="0" smtClean="0"/>
              <a:t>aktivity.</a:t>
            </a:r>
            <a:endParaRPr lang="cs-CZ" sz="2400" dirty="0"/>
          </a:p>
          <a:p>
            <a:r>
              <a:rPr lang="cs-CZ" sz="2400" dirty="0" smtClean="0"/>
              <a:t>Cíle</a:t>
            </a:r>
            <a:r>
              <a:rPr lang="cs-CZ" sz="2400" dirty="0"/>
              <a:t>, status, sociální kontakty, struktura našeho života i jednotlivých dnů jsou primárně odvozovány z našeho </a:t>
            </a:r>
            <a:r>
              <a:rPr lang="cs-CZ" sz="2400" dirty="0" smtClean="0"/>
              <a:t>zaměstnání.</a:t>
            </a:r>
            <a:endParaRPr lang="cs-CZ" sz="2400" dirty="0"/>
          </a:p>
          <a:p>
            <a:endParaRPr lang="cs-CZ" dirty="0"/>
          </a:p>
        </p:txBody>
      </p:sp>
    </p:spTree>
    <p:extLst>
      <p:ext uri="{BB962C8B-B14F-4D97-AF65-F5344CB8AC3E}">
        <p14:creationId xmlns:p14="http://schemas.microsoft.com/office/powerpoint/2010/main" xmlns="" val="4355473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57200" y="457200"/>
            <a:ext cx="8686800" cy="838200"/>
          </a:xfrm>
          <a:noFill/>
          <a:ln/>
        </p:spPr>
        <p:txBody>
          <a:bodyPr anchor="ctr">
            <a:normAutofit/>
          </a:bodyPr>
          <a:lstStyle/>
          <a:p>
            <a:pPr fontAlgn="auto">
              <a:spcAft>
                <a:spcPts val="0"/>
              </a:spcAft>
              <a:defRPr/>
            </a:pPr>
            <a:r>
              <a:rPr lang="cs-CZ" sz="3600" kern="1200" cap="all" dirty="0">
                <a:effectLst>
                  <a:reflection blurRad="12700" stA="48000" endA="300" endPos="55000" dir="5400000" sy="-90000" algn="bl" rotWithShape="0"/>
                </a:effectLst>
                <a:latin typeface="+mj-lt"/>
                <a:ea typeface="+mj-ea"/>
                <a:cs typeface="+mj-cs"/>
              </a:rPr>
              <a:t>C</a:t>
            </a:r>
            <a:r>
              <a:rPr lang="cs-CZ" sz="3600" kern="1200" dirty="0">
                <a:effectLst>
                  <a:reflection blurRad="12700" stA="48000" endA="300" endPos="55000" dir="5400000" sy="-90000" algn="bl" rotWithShape="0"/>
                </a:effectLst>
                <a:latin typeface="+mj-lt"/>
                <a:ea typeface="+mj-ea"/>
                <a:cs typeface="+mj-cs"/>
              </a:rPr>
              <a:t>harakteristiky placené práce: </a:t>
            </a:r>
            <a:endParaRPr lang="cs-CZ" sz="3600" kern="1200" cap="all" dirty="0">
              <a:effectLst>
                <a:reflection blurRad="12700" stA="48000" endA="300" endPos="55000" dir="5400000" sy="-90000" algn="bl" rotWithShape="0"/>
              </a:effectLst>
              <a:latin typeface="+mj-lt"/>
              <a:ea typeface="+mj-ea"/>
              <a:cs typeface="+mj-cs"/>
            </a:endParaRPr>
          </a:p>
        </p:txBody>
      </p:sp>
      <p:sp>
        <p:nvSpPr>
          <p:cNvPr id="22530" name="Zástupný symbol pro obsah 2"/>
          <p:cNvSpPr>
            <a:spLocks noGrp="1"/>
          </p:cNvSpPr>
          <p:nvPr>
            <p:ph idx="4294967295"/>
          </p:nvPr>
        </p:nvSpPr>
        <p:spPr>
          <a:xfrm>
            <a:off x="1371600" y="2017713"/>
            <a:ext cx="7772400" cy="4114800"/>
          </a:xfrm>
        </p:spPr>
        <p:txBody>
          <a:bodyPr/>
          <a:lstStyle/>
          <a:p>
            <a:r>
              <a:rPr lang="cs-CZ" u="sng" dirty="0" err="1"/>
              <a:t>Giddens</a:t>
            </a:r>
            <a:r>
              <a:rPr lang="cs-CZ" u="sng" dirty="0"/>
              <a:t> (1989 in Mareš 1994)</a:t>
            </a:r>
          </a:p>
          <a:p>
            <a:r>
              <a:rPr lang="cs-CZ" dirty="0"/>
              <a:t>1. </a:t>
            </a:r>
            <a:r>
              <a:rPr lang="cs-CZ" dirty="0" smtClean="0"/>
              <a:t>peníze,</a:t>
            </a:r>
            <a:endParaRPr lang="cs-CZ" dirty="0"/>
          </a:p>
          <a:p>
            <a:r>
              <a:rPr lang="cs-CZ" dirty="0"/>
              <a:t>2. úroveň </a:t>
            </a:r>
            <a:r>
              <a:rPr lang="cs-CZ" dirty="0" smtClean="0"/>
              <a:t>činností,</a:t>
            </a:r>
            <a:endParaRPr lang="cs-CZ" dirty="0"/>
          </a:p>
          <a:p>
            <a:r>
              <a:rPr lang="cs-CZ" dirty="0"/>
              <a:t>3. rozmanitost žití, </a:t>
            </a:r>
          </a:p>
          <a:p>
            <a:r>
              <a:rPr lang="cs-CZ" dirty="0"/>
              <a:t>4. struktura času, </a:t>
            </a:r>
          </a:p>
          <a:p>
            <a:r>
              <a:rPr lang="cs-CZ" dirty="0"/>
              <a:t>5. sociální kontakt, </a:t>
            </a:r>
          </a:p>
          <a:p>
            <a:r>
              <a:rPr lang="cs-CZ" dirty="0"/>
              <a:t>6. osobní identita </a:t>
            </a:r>
          </a:p>
        </p:txBody>
      </p:sp>
    </p:spTree>
    <p:extLst>
      <p:ext uri="{BB962C8B-B14F-4D97-AF65-F5344CB8AC3E}">
        <p14:creationId xmlns:p14="http://schemas.microsoft.com/office/powerpoint/2010/main" xmlns="" val="3323697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57200" y="457200"/>
            <a:ext cx="8686800" cy="838200"/>
          </a:xfrm>
          <a:noFill/>
          <a:ln/>
        </p:spPr>
        <p:txBody>
          <a:bodyPr anchor="ctr">
            <a:normAutofit/>
          </a:bodyPr>
          <a:lstStyle/>
          <a:p>
            <a:pPr fontAlgn="auto">
              <a:spcAft>
                <a:spcPts val="0"/>
              </a:spcAft>
              <a:defRPr/>
            </a:pPr>
            <a:r>
              <a:rPr lang="cs-CZ" sz="3600" kern="1200" cap="all" dirty="0">
                <a:effectLst>
                  <a:reflection blurRad="12700" stA="48000" endA="300" endPos="55000" dir="5400000" sy="-90000" algn="bl" rotWithShape="0"/>
                </a:effectLst>
                <a:latin typeface="+mj-lt"/>
                <a:ea typeface="+mj-ea"/>
                <a:cs typeface="+mj-cs"/>
              </a:rPr>
              <a:t>N</a:t>
            </a:r>
            <a:r>
              <a:rPr lang="cs-CZ" sz="3600" kern="1200" dirty="0">
                <a:effectLst>
                  <a:reflection blurRad="12700" stA="48000" endA="300" endPos="55000" dir="5400000" sy="-90000" algn="bl" rotWithShape="0"/>
                </a:effectLst>
                <a:latin typeface="+mj-lt"/>
                <a:ea typeface="+mj-ea"/>
                <a:cs typeface="+mj-cs"/>
              </a:rPr>
              <a:t>ezaměstnanost</a:t>
            </a:r>
            <a:endParaRPr lang="cs-CZ" sz="3600" kern="1200" cap="all" dirty="0">
              <a:effectLst>
                <a:reflection blurRad="12700" stA="48000" endA="300" endPos="55000" dir="5400000" sy="-90000" algn="bl" rotWithShape="0"/>
              </a:effectLst>
              <a:latin typeface="+mj-lt"/>
              <a:ea typeface="+mj-ea"/>
              <a:cs typeface="+mj-cs"/>
            </a:endParaRPr>
          </a:p>
        </p:txBody>
      </p:sp>
      <p:sp>
        <p:nvSpPr>
          <p:cNvPr id="3" name="Zástupný symbol pro obsah 2"/>
          <p:cNvSpPr>
            <a:spLocks noGrp="1"/>
          </p:cNvSpPr>
          <p:nvPr>
            <p:ph idx="4294967295"/>
          </p:nvPr>
        </p:nvSpPr>
        <p:spPr>
          <a:xfrm>
            <a:off x="1371600" y="2017713"/>
            <a:ext cx="7772400" cy="4114800"/>
          </a:xfrm>
        </p:spPr>
        <p:txBody>
          <a:bodyPr>
            <a:normAutofit fontScale="92500" lnSpcReduction="10000"/>
          </a:bodyPr>
          <a:lstStyle/>
          <a:p>
            <a:pPr>
              <a:lnSpc>
                <a:spcPct val="90000"/>
              </a:lnSpc>
            </a:pPr>
            <a:r>
              <a:rPr lang="cs-CZ" sz="3000" dirty="0"/>
              <a:t>není vymezena pozitivními atributy, ale negativně jako ztráta zaměstnání, </a:t>
            </a:r>
          </a:p>
          <a:p>
            <a:pPr>
              <a:lnSpc>
                <a:spcPct val="90000"/>
              </a:lnSpc>
            </a:pPr>
            <a:r>
              <a:rPr lang="cs-CZ" sz="3000" dirty="0"/>
              <a:t>v pracovně orientované společnosti je od nezaměstnaných obecně očekáváno, že budou aktivně hledat práci. </a:t>
            </a:r>
          </a:p>
          <a:p>
            <a:pPr>
              <a:lnSpc>
                <a:spcPct val="90000"/>
              </a:lnSpc>
            </a:pPr>
            <a:r>
              <a:rPr lang="cs-CZ" sz="3000" dirty="0" err="1"/>
              <a:t>Callender</a:t>
            </a:r>
            <a:r>
              <a:rPr lang="cs-CZ" sz="3000" dirty="0"/>
              <a:t> (in Mareš 1994): hledání práce je součástí statusu nezaměstnaného, je částí sociálně konstruované identity nezaměstnaných osob. A to nejen jako sociální očekávání, ale i jako morální imperativ. </a:t>
            </a:r>
            <a:endParaRPr lang="cs-CZ" sz="3000" dirty="0" smtClean="0"/>
          </a:p>
          <a:p>
            <a:pPr>
              <a:lnSpc>
                <a:spcPct val="90000"/>
              </a:lnSpc>
            </a:pPr>
            <a:r>
              <a:rPr lang="cs-CZ" sz="3000" dirty="0" smtClean="0"/>
              <a:t>vnímána i jako stigma</a:t>
            </a:r>
            <a:endParaRPr lang="cs-CZ" sz="3000" dirty="0"/>
          </a:p>
        </p:txBody>
      </p:sp>
    </p:spTree>
    <p:extLst>
      <p:ext uri="{BB962C8B-B14F-4D97-AF65-F5344CB8AC3E}">
        <p14:creationId xmlns:p14="http://schemas.microsoft.com/office/powerpoint/2010/main" xmlns="" val="1948517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Ztráta zaměstnání </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cs-CZ" dirty="0" smtClean="0"/>
              <a:t>Může se jednat o tragické vykolejení v životě člověka, zejména jedná-li se o nezaměstnanost nedobrovolnou, a jestliže člověku práce přinášela spokojenost a umožňovala jeho profesní růst. </a:t>
            </a:r>
          </a:p>
          <a:p>
            <a:pPr algn="just"/>
            <a:endParaRPr lang="cs-CZ" dirty="0" smtClean="0"/>
          </a:p>
          <a:p>
            <a:pPr algn="just"/>
            <a:r>
              <a:rPr lang="cs-CZ" dirty="0" smtClean="0"/>
              <a:t>A také, když se hledání nového pracovního uplatnění protahuje. </a:t>
            </a:r>
          </a:p>
          <a:p>
            <a:pPr algn="just"/>
            <a:endParaRPr lang="cs-CZ" dirty="0"/>
          </a:p>
          <a:p>
            <a:pPr algn="just"/>
            <a:r>
              <a:rPr lang="cs-CZ" dirty="0" smtClean="0"/>
              <a:t>Nezaměstnanost nabourává sebevědomí člověka, jeho sebeúctu.</a:t>
            </a:r>
          </a:p>
          <a:p>
            <a:pPr algn="just"/>
            <a:endParaRPr lang="cs-CZ" dirty="0"/>
          </a:p>
          <a:p>
            <a:pPr algn="just"/>
            <a:r>
              <a:rPr lang="cs-CZ" dirty="0" smtClean="0"/>
              <a:t>Další dopady nezaměstnanosti?  </a:t>
            </a:r>
          </a:p>
          <a:p>
            <a:endParaRPr lang="cs-CZ" dirty="0"/>
          </a:p>
        </p:txBody>
      </p:sp>
    </p:spTree>
    <p:extLst>
      <p:ext uri="{BB962C8B-B14F-4D97-AF65-F5344CB8AC3E}">
        <p14:creationId xmlns:p14="http://schemas.microsoft.com/office/powerpoint/2010/main" xmlns="" val="1290360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prezentace</a:t>
            </a:r>
            <a:endParaRPr lang="cs-CZ" dirty="0"/>
          </a:p>
        </p:txBody>
      </p:sp>
      <p:sp>
        <p:nvSpPr>
          <p:cNvPr id="3" name="Zástupný symbol pro obsah 2"/>
          <p:cNvSpPr>
            <a:spLocks noGrp="1"/>
          </p:cNvSpPr>
          <p:nvPr>
            <p:ph idx="1"/>
          </p:nvPr>
        </p:nvSpPr>
        <p:spPr/>
        <p:txBody>
          <a:bodyPr>
            <a:normAutofit fontScale="92500"/>
          </a:bodyPr>
          <a:lstStyle/>
          <a:p>
            <a:pPr algn="just"/>
            <a:r>
              <a:rPr lang="cs-CZ" sz="2800" i="1" dirty="0" smtClean="0">
                <a:latin typeface="Times New Roman"/>
                <a:ea typeface="Calibri"/>
              </a:rPr>
              <a:t>Cíl - shrnutí </a:t>
            </a:r>
            <a:r>
              <a:rPr lang="cs-CZ" sz="2800" i="1" dirty="0">
                <a:latin typeface="Times New Roman"/>
                <a:ea typeface="Calibri"/>
              </a:rPr>
              <a:t>klíčových myšlenek, </a:t>
            </a:r>
            <a:r>
              <a:rPr lang="cs-CZ" sz="2800" i="1" dirty="0" smtClean="0">
                <a:latin typeface="Times New Roman"/>
                <a:ea typeface="Calibri"/>
              </a:rPr>
              <a:t>které </a:t>
            </a:r>
            <a:r>
              <a:rPr lang="cs-CZ" sz="2800" i="1" dirty="0">
                <a:latin typeface="Times New Roman"/>
                <a:ea typeface="Calibri"/>
              </a:rPr>
              <a:t>se vztahují k tématu hledání smyslu v pracovní oblasti života se zaměřením na pracovníky pomáhajících </a:t>
            </a:r>
            <a:r>
              <a:rPr lang="cs-CZ" sz="2800" i="1" dirty="0" smtClean="0">
                <a:latin typeface="Times New Roman"/>
                <a:ea typeface="Calibri"/>
              </a:rPr>
              <a:t>profesí. Zaměření na oblast krizové intervence v případě rolové ztráty, ztráty zaměstnání. </a:t>
            </a:r>
          </a:p>
          <a:p>
            <a:pPr algn="just"/>
            <a:r>
              <a:rPr lang="cs-CZ" sz="2800" i="1" dirty="0" smtClean="0">
                <a:latin typeface="Times New Roman"/>
                <a:ea typeface="Calibri"/>
              </a:rPr>
              <a:t>Nejprve se zaměříme na </a:t>
            </a:r>
            <a:r>
              <a:rPr lang="cs-CZ" sz="2800" i="1" dirty="0">
                <a:latin typeface="Times New Roman"/>
                <a:ea typeface="Calibri"/>
              </a:rPr>
              <a:t>téma smysluplnosti </a:t>
            </a:r>
            <a:r>
              <a:rPr lang="cs-CZ" sz="2800" i="1" dirty="0" smtClean="0">
                <a:latin typeface="Times New Roman"/>
                <a:ea typeface="Calibri"/>
              </a:rPr>
              <a:t>práce, poté na smysluplnost práce v pomáhajících profesích, upozorníme na možná rizika, kterým pracovníci těchto profesí čelí.  </a:t>
            </a:r>
            <a:r>
              <a:rPr lang="cs-CZ" sz="2800" i="1" dirty="0">
                <a:latin typeface="Times New Roman"/>
                <a:ea typeface="Calibri"/>
              </a:rPr>
              <a:t>věnuje se rovněž vymezení a výčtu těchto profesí. </a:t>
            </a:r>
            <a:endParaRPr lang="cs-CZ" sz="2800" i="1" dirty="0" smtClean="0">
              <a:latin typeface="Times New Roman"/>
              <a:ea typeface="Calibri"/>
            </a:endParaRPr>
          </a:p>
          <a:p>
            <a:pPr algn="just"/>
            <a:r>
              <a:rPr lang="cs-CZ" sz="2800" i="1" dirty="0" smtClean="0">
                <a:latin typeface="Times New Roman"/>
              </a:rPr>
              <a:t>Probereme specifika krizové intervence u nezaměstnaných. </a:t>
            </a:r>
            <a:endParaRPr lang="cs-CZ" dirty="0"/>
          </a:p>
        </p:txBody>
      </p:sp>
    </p:spTree>
    <p:extLst>
      <p:ext uri="{BB962C8B-B14F-4D97-AF65-F5344CB8AC3E}">
        <p14:creationId xmlns:p14="http://schemas.microsoft.com/office/powerpoint/2010/main" xmlns="" val="3306656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Proč se lidé obávají nezaměstnanosti?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Lidé pracují proto, aby: </a:t>
            </a:r>
          </a:p>
          <a:p>
            <a:endParaRPr lang="cs-CZ" dirty="0" smtClean="0"/>
          </a:p>
          <a:p>
            <a:pPr lvl="1"/>
            <a:r>
              <a:rPr lang="cs-CZ" dirty="0" smtClean="0"/>
              <a:t>Uspokojili své hmotné potřeby,</a:t>
            </a:r>
          </a:p>
          <a:p>
            <a:pPr lvl="1"/>
            <a:endParaRPr lang="cs-CZ" dirty="0" smtClean="0"/>
          </a:p>
          <a:p>
            <a:pPr lvl="1"/>
            <a:r>
              <a:rPr lang="cs-CZ" dirty="0" smtClean="0"/>
              <a:t>Získali pocit bezpečí a psychosociálního bezpečí,</a:t>
            </a:r>
          </a:p>
          <a:p>
            <a:pPr lvl="1"/>
            <a:endParaRPr lang="cs-CZ" dirty="0" smtClean="0"/>
          </a:p>
          <a:p>
            <a:pPr lvl="1"/>
            <a:r>
              <a:rPr lang="cs-CZ" dirty="0" smtClean="0"/>
              <a:t>Realizovali sociální kontakty,</a:t>
            </a:r>
          </a:p>
          <a:p>
            <a:pPr lvl="1"/>
            <a:endParaRPr lang="cs-CZ" dirty="0" smtClean="0"/>
          </a:p>
          <a:p>
            <a:pPr lvl="1"/>
            <a:r>
              <a:rPr lang="cs-CZ" dirty="0" smtClean="0"/>
              <a:t>Získali a udrželi si sociální postavení,</a:t>
            </a:r>
          </a:p>
          <a:p>
            <a:pPr lvl="1"/>
            <a:endParaRPr lang="cs-CZ" dirty="0" smtClean="0"/>
          </a:p>
          <a:p>
            <a:pPr lvl="1"/>
            <a:r>
              <a:rPr lang="cs-CZ" dirty="0" smtClean="0"/>
              <a:t>Mohli se realizovat, ukázat, co umí, cíleně uspokojovat potřebu smysluplné aktivity. </a:t>
            </a:r>
          </a:p>
        </p:txBody>
      </p:sp>
    </p:spTree>
    <p:extLst>
      <p:ext uri="{BB962C8B-B14F-4D97-AF65-F5344CB8AC3E}">
        <p14:creationId xmlns:p14="http://schemas.microsoft.com/office/powerpoint/2010/main" xmlns="" val="34023157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Ztráta práce jako krize – může být pro: </a:t>
            </a:r>
            <a:endParaRPr lang="cs-CZ" dirty="0"/>
          </a:p>
        </p:txBody>
      </p:sp>
      <p:sp>
        <p:nvSpPr>
          <p:cNvPr id="3" name="Zástupný symbol pro obsah 2"/>
          <p:cNvSpPr>
            <a:spLocks noGrp="1"/>
          </p:cNvSpPr>
          <p:nvPr>
            <p:ph idx="1"/>
          </p:nvPr>
        </p:nvSpPr>
        <p:spPr/>
        <p:txBody>
          <a:bodyPr/>
          <a:lstStyle/>
          <a:p>
            <a:r>
              <a:rPr lang="cs-CZ" dirty="0" smtClean="0"/>
              <a:t>Ty, kteří pracují primárně pro peníze,</a:t>
            </a:r>
          </a:p>
          <a:p>
            <a:r>
              <a:rPr lang="cs-CZ" dirty="0" smtClean="0"/>
              <a:t>Nemají jiný smysl života,</a:t>
            </a:r>
          </a:p>
          <a:p>
            <a:r>
              <a:rPr lang="cs-CZ" dirty="0" smtClean="0"/>
              <a:t>Neumí ztrátu práce nahradit jinou aktivitou,</a:t>
            </a:r>
          </a:p>
          <a:p>
            <a:endParaRPr lang="cs-CZ" dirty="0"/>
          </a:p>
        </p:txBody>
      </p:sp>
    </p:spTree>
    <p:extLst>
      <p:ext uri="{BB962C8B-B14F-4D97-AF65-F5344CB8AC3E}">
        <p14:creationId xmlns:p14="http://schemas.microsoft.com/office/powerpoint/2010/main" xmlns="" val="30606636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cs-CZ"/>
              <a:t>Ztráta zaměstnání jako krize</a:t>
            </a:r>
          </a:p>
        </p:txBody>
      </p:sp>
      <p:sp>
        <p:nvSpPr>
          <p:cNvPr id="53251" name="Rectangle 3"/>
          <p:cNvSpPr>
            <a:spLocks noGrp="1" noChangeArrowheads="1"/>
          </p:cNvSpPr>
          <p:nvPr>
            <p:ph idx="1"/>
          </p:nvPr>
        </p:nvSpPr>
        <p:spPr/>
        <p:txBody>
          <a:bodyPr/>
          <a:lstStyle/>
          <a:p>
            <a:pPr>
              <a:lnSpc>
                <a:spcPct val="90000"/>
              </a:lnSpc>
            </a:pPr>
            <a:r>
              <a:rPr lang="cs-CZ" dirty="0"/>
              <a:t>ne každá ztráta zaměstnání je prožívána jako krize</a:t>
            </a:r>
          </a:p>
          <a:p>
            <a:pPr>
              <a:lnSpc>
                <a:spcPct val="90000"/>
              </a:lnSpc>
            </a:pPr>
            <a:r>
              <a:rPr lang="cs-CZ" dirty="0"/>
              <a:t>v některých případech je chápána jako „vysvobození“</a:t>
            </a:r>
          </a:p>
          <a:p>
            <a:pPr>
              <a:lnSpc>
                <a:spcPct val="90000"/>
              </a:lnSpc>
            </a:pPr>
            <a:r>
              <a:rPr lang="cs-CZ" dirty="0"/>
              <a:t>krizový průběh: pracovník je propuštěn pro nadbytečnost, na základě hodnocení zaměstnanců, které považuje za </a:t>
            </a:r>
            <a:r>
              <a:rPr lang="cs-CZ" dirty="0" smtClean="0"/>
              <a:t>nespravedlivé,… </a:t>
            </a:r>
            <a:endParaRPr lang="cs-CZ" dirty="0"/>
          </a:p>
        </p:txBody>
      </p:sp>
    </p:spTree>
    <p:extLst>
      <p:ext uri="{BB962C8B-B14F-4D97-AF65-F5344CB8AC3E}">
        <p14:creationId xmlns:p14="http://schemas.microsoft.com/office/powerpoint/2010/main" xmlns="" val="16128403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57200" y="457200"/>
            <a:ext cx="8686800" cy="838200"/>
          </a:xfrm>
          <a:noFill/>
          <a:ln/>
        </p:spPr>
        <p:txBody>
          <a:bodyPr anchor="ctr">
            <a:normAutofit/>
          </a:bodyPr>
          <a:lstStyle/>
          <a:p>
            <a:pPr fontAlgn="auto">
              <a:spcAft>
                <a:spcPts val="0"/>
              </a:spcAft>
              <a:defRPr/>
            </a:pPr>
            <a:r>
              <a:rPr lang="cs-CZ" sz="3600" kern="1200" cap="all" dirty="0">
                <a:effectLst>
                  <a:reflection blurRad="12700" stA="48000" endA="300" endPos="55000" dir="5400000" sy="-90000" algn="bl" rotWithShape="0"/>
                </a:effectLst>
                <a:latin typeface="+mj-lt"/>
                <a:ea typeface="+mj-ea"/>
                <a:cs typeface="+mj-cs"/>
              </a:rPr>
              <a:t>K</a:t>
            </a:r>
            <a:r>
              <a:rPr lang="cs-CZ" sz="3600" kern="1200" dirty="0">
                <a:effectLst>
                  <a:reflection blurRad="12700" stA="48000" endA="300" endPos="55000" dir="5400000" sy="-90000" algn="bl" rotWithShape="0"/>
                </a:effectLst>
                <a:latin typeface="+mj-lt"/>
                <a:ea typeface="+mj-ea"/>
                <a:cs typeface="+mj-cs"/>
              </a:rPr>
              <a:t>eller (1997: 75): </a:t>
            </a:r>
            <a:endParaRPr lang="cs-CZ" sz="3600" kern="1200" cap="all" dirty="0">
              <a:effectLst>
                <a:reflection blurRad="12700" stA="48000" endA="300" endPos="55000" dir="5400000" sy="-90000" algn="bl" rotWithShape="0"/>
              </a:effectLst>
              <a:latin typeface="+mj-lt"/>
              <a:ea typeface="+mj-ea"/>
              <a:cs typeface="+mj-cs"/>
            </a:endParaRPr>
          </a:p>
        </p:txBody>
      </p:sp>
      <p:sp>
        <p:nvSpPr>
          <p:cNvPr id="3" name="Zástupný symbol pro obsah 2"/>
          <p:cNvSpPr>
            <a:spLocks noGrp="1"/>
          </p:cNvSpPr>
          <p:nvPr>
            <p:ph idx="4294967295"/>
          </p:nvPr>
        </p:nvSpPr>
        <p:spPr>
          <a:xfrm>
            <a:off x="1371600" y="2017713"/>
            <a:ext cx="7772400" cy="4114800"/>
          </a:xfrm>
        </p:spPr>
        <p:txBody>
          <a:bodyPr>
            <a:normAutofit lnSpcReduction="10000"/>
          </a:bodyPr>
          <a:lstStyle/>
          <a:p>
            <a:pPr>
              <a:lnSpc>
                <a:spcPct val="80000"/>
              </a:lnSpc>
            </a:pPr>
            <a:r>
              <a:rPr lang="cs-CZ" sz="2700" dirty="0"/>
              <a:t>„Společnosti se vyplatí mít své nezaměstnané, a proto si je pečlivě vydržuje na samém okraji nouze za pomoci minimálních sociálních dávek. Nezaměstnaní na oplátku a zcela zdarma a ve svém volném čase, jehož mají nadbytek, názorně předvádějí zaměstnaným, za co vše vděčí milostivému trhu. Nejen za svá auta, za svoje dovolené a za možnost oblékat, obouvat se a vonět vždy podle poslední módy. Zaměstnaní vděčí trhu především za to, že vědí, kým jsou. Jsou řemeslníky, farmáři, advokáty, holiči, autodopravci či alespoň liberálně konzervativními ideology trhu. Nezaměstnaní nejsou nikým“. </a:t>
            </a:r>
          </a:p>
        </p:txBody>
      </p:sp>
    </p:spTree>
    <p:extLst>
      <p:ext uri="{BB962C8B-B14F-4D97-AF65-F5344CB8AC3E}">
        <p14:creationId xmlns:p14="http://schemas.microsoft.com/office/powerpoint/2010/main" xmlns="" val="35705374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Seznam použitých zdrojů – i z minulé přednášky</a:t>
            </a:r>
            <a:endParaRPr lang="cs-CZ" dirty="0"/>
          </a:p>
        </p:txBody>
      </p:sp>
      <p:sp>
        <p:nvSpPr>
          <p:cNvPr id="3" name="Zástupný symbol pro obsah 2"/>
          <p:cNvSpPr>
            <a:spLocks noGrp="1"/>
          </p:cNvSpPr>
          <p:nvPr>
            <p:ph idx="1"/>
          </p:nvPr>
        </p:nvSpPr>
        <p:spPr/>
        <p:txBody>
          <a:bodyPr>
            <a:normAutofit fontScale="25000" lnSpcReduction="20000"/>
          </a:bodyPr>
          <a:lstStyle/>
          <a:p>
            <a:r>
              <a:rPr lang="cs-CZ" dirty="0" err="1"/>
              <a:t>B</a:t>
            </a:r>
            <a:r>
              <a:rPr lang="cs-CZ" sz="3600" dirty="0" err="1"/>
              <a:t>edrnová</a:t>
            </a:r>
            <a:r>
              <a:rPr lang="cs-CZ" sz="3600" dirty="0"/>
              <a:t>, E. &amp;Nový, I. (2002). </a:t>
            </a:r>
            <a:r>
              <a:rPr lang="cs-CZ" sz="3600" i="1" dirty="0"/>
              <a:t>Psychologie a sociologie řízení.</a:t>
            </a:r>
            <a:r>
              <a:rPr lang="cs-CZ" sz="3600" dirty="0"/>
              <a:t> Praha: Management </a:t>
            </a:r>
            <a:r>
              <a:rPr lang="cs-CZ" sz="3600" dirty="0" err="1"/>
              <a:t>Press</a:t>
            </a:r>
            <a:r>
              <a:rPr lang="cs-CZ" sz="3600" dirty="0"/>
              <a:t>.</a:t>
            </a:r>
          </a:p>
          <a:p>
            <a:r>
              <a:rPr lang="cs-CZ" sz="3600" dirty="0" err="1"/>
              <a:t>Beinart</a:t>
            </a:r>
            <a:r>
              <a:rPr lang="cs-CZ" sz="3600" dirty="0"/>
              <a:t>, H. &amp; </a:t>
            </a:r>
            <a:r>
              <a:rPr lang="cs-CZ" sz="3600" dirty="0" err="1"/>
              <a:t>Clohessy</a:t>
            </a:r>
            <a:r>
              <a:rPr lang="cs-CZ" sz="3600" dirty="0"/>
              <a:t>, S. (2017). </a:t>
            </a:r>
            <a:r>
              <a:rPr lang="cs-CZ" sz="3600" i="1" dirty="0" err="1"/>
              <a:t>Effective</a:t>
            </a:r>
            <a:r>
              <a:rPr lang="cs-CZ" sz="3600" i="1" dirty="0"/>
              <a:t> </a:t>
            </a:r>
            <a:r>
              <a:rPr lang="cs-CZ" sz="3600" i="1" dirty="0" err="1"/>
              <a:t>Supervisory</a:t>
            </a:r>
            <a:r>
              <a:rPr lang="cs-CZ" sz="3600" i="1" dirty="0"/>
              <a:t> </a:t>
            </a:r>
            <a:r>
              <a:rPr lang="cs-CZ" sz="3600" i="1" dirty="0" err="1"/>
              <a:t>Relationships</a:t>
            </a:r>
            <a:r>
              <a:rPr lang="cs-CZ" sz="3600" i="1" dirty="0"/>
              <a:t>: Best Evidence and </a:t>
            </a:r>
            <a:r>
              <a:rPr lang="cs-CZ" sz="3600" i="1" dirty="0" err="1"/>
              <a:t>Practice</a:t>
            </a:r>
            <a:r>
              <a:rPr lang="cs-CZ" sz="3600" dirty="0"/>
              <a:t>. </a:t>
            </a:r>
            <a:r>
              <a:rPr lang="cs-CZ" sz="3600" dirty="0" err="1"/>
              <a:t>Hoboken</a:t>
            </a:r>
            <a:r>
              <a:rPr lang="cs-CZ" sz="3600" dirty="0"/>
              <a:t>: </a:t>
            </a:r>
            <a:r>
              <a:rPr lang="cs-CZ" sz="3600" dirty="0" err="1"/>
              <a:t>Wiley</a:t>
            </a:r>
            <a:r>
              <a:rPr lang="cs-CZ" sz="3600" dirty="0"/>
              <a:t> – </a:t>
            </a:r>
            <a:r>
              <a:rPr lang="cs-CZ" sz="3600" dirty="0" err="1"/>
              <a:t>Blackwell</a:t>
            </a:r>
            <a:r>
              <a:rPr lang="cs-CZ" sz="3600" dirty="0"/>
              <a:t>. </a:t>
            </a:r>
          </a:p>
          <a:p>
            <a:r>
              <a:rPr lang="cs-CZ" sz="3600" dirty="0"/>
              <a:t>Blažek, L. (2011). </a:t>
            </a:r>
            <a:r>
              <a:rPr lang="cs-CZ" sz="3600" i="1" dirty="0"/>
              <a:t>Management. Organizování, rozhodování, ovlivňování</a:t>
            </a:r>
            <a:r>
              <a:rPr lang="cs-CZ" sz="3600" dirty="0"/>
              <a:t>. Praha: </a:t>
            </a:r>
            <a:r>
              <a:rPr lang="cs-CZ" sz="3600" dirty="0" err="1"/>
              <a:t>Grada</a:t>
            </a:r>
            <a:r>
              <a:rPr lang="cs-CZ" sz="3600" dirty="0"/>
              <a:t>.</a:t>
            </a:r>
          </a:p>
          <a:p>
            <a:r>
              <a:rPr lang="cs-CZ" sz="3600" dirty="0"/>
              <a:t>Bobek, M. &amp; </a:t>
            </a:r>
            <a:r>
              <a:rPr lang="cs-CZ" sz="3600" dirty="0" err="1"/>
              <a:t>Peniška</a:t>
            </a:r>
            <a:r>
              <a:rPr lang="cs-CZ" sz="3600" dirty="0"/>
              <a:t>, P. (2008). </a:t>
            </a:r>
            <a:r>
              <a:rPr lang="cs-CZ" sz="3600" i="1" dirty="0"/>
              <a:t>Práce s lidmi. Učebnice poradenství, koučování, terapie a socioterapie pro pomáhající profese</a:t>
            </a:r>
            <a:r>
              <a:rPr lang="cs-CZ" sz="3600" dirty="0"/>
              <a:t>. Brno: NC PUBLISHING.</a:t>
            </a:r>
          </a:p>
          <a:p>
            <a:r>
              <a:rPr lang="cs-CZ" sz="3600" dirty="0" err="1" smtClean="0"/>
              <a:t>Frankl</a:t>
            </a:r>
            <a:r>
              <a:rPr lang="cs-CZ" sz="3600" dirty="0"/>
              <a:t>, V. E. (1994). </a:t>
            </a:r>
            <a:r>
              <a:rPr lang="cs-CZ" sz="3600" i="1" dirty="0"/>
              <a:t>Člověk hledá smysl. Úvod do logoterapie</a:t>
            </a:r>
            <a:r>
              <a:rPr lang="cs-CZ" sz="3600" dirty="0"/>
              <a:t>. Praha: Psychoanalytické nakladatelství. </a:t>
            </a:r>
          </a:p>
          <a:p>
            <a:r>
              <a:rPr lang="cs-CZ" sz="3600" dirty="0" err="1"/>
              <a:t>Frankl</a:t>
            </a:r>
            <a:r>
              <a:rPr lang="cs-CZ" sz="3600" dirty="0"/>
              <a:t>, V. E. (1996). </a:t>
            </a:r>
            <a:r>
              <a:rPr lang="cs-CZ" sz="3600" i="1" dirty="0"/>
              <a:t>Lékařská péče o duši. Základy logoterapie a existenciální analýzy</a:t>
            </a:r>
            <a:r>
              <a:rPr lang="cs-CZ" sz="3600" dirty="0"/>
              <a:t>. Brno: Cesta. </a:t>
            </a:r>
          </a:p>
          <a:p>
            <a:r>
              <a:rPr lang="cs-CZ" sz="3600" dirty="0" err="1"/>
              <a:t>Frankl</a:t>
            </a:r>
            <a:r>
              <a:rPr lang="cs-CZ" sz="3600" dirty="0"/>
              <a:t>, V. E. (2006a). </a:t>
            </a:r>
            <a:r>
              <a:rPr lang="cs-CZ" sz="3600" i="1" dirty="0"/>
              <a:t>Vůle ke smyslu</a:t>
            </a:r>
            <a:r>
              <a:rPr lang="cs-CZ" sz="3600" dirty="0"/>
              <a:t>. Brno: Cesta. </a:t>
            </a:r>
          </a:p>
          <a:p>
            <a:r>
              <a:rPr lang="cs-CZ" sz="3600" dirty="0" err="1"/>
              <a:t>Frankl</a:t>
            </a:r>
            <a:r>
              <a:rPr lang="cs-CZ" sz="3600" dirty="0"/>
              <a:t>, V. E. (2006b). </a:t>
            </a:r>
            <a:r>
              <a:rPr lang="cs-CZ" sz="3600" i="1" dirty="0"/>
              <a:t>A přesto říci životu ano. Psycholog prožívá koncentrační tábor</a:t>
            </a:r>
            <a:r>
              <a:rPr lang="cs-CZ" sz="3600" dirty="0"/>
              <a:t>. Praha: Karmelitánské nakladatelství. </a:t>
            </a:r>
          </a:p>
          <a:p>
            <a:r>
              <a:rPr lang="cs-CZ" sz="3600" dirty="0" err="1"/>
              <a:t>Géringová</a:t>
            </a:r>
            <a:r>
              <a:rPr lang="cs-CZ" sz="3600" dirty="0"/>
              <a:t>, J. (2011). </a:t>
            </a:r>
            <a:r>
              <a:rPr lang="cs-CZ" sz="3600" i="1" dirty="0"/>
              <a:t>Pomáhající profese – tvořivé zacházení s odvrácenou stranou</a:t>
            </a:r>
            <a:r>
              <a:rPr lang="cs-CZ" sz="3600" dirty="0"/>
              <a:t>. Praha: Triton. </a:t>
            </a:r>
          </a:p>
          <a:p>
            <a:r>
              <a:rPr lang="cs-CZ" sz="3600" dirty="0"/>
              <a:t>Hartl, P. &amp; Hartlová, H. (2010). </a:t>
            </a:r>
            <a:r>
              <a:rPr lang="cs-CZ" sz="3600" i="1" dirty="0"/>
              <a:t>Velký psychologický slovník</a:t>
            </a:r>
            <a:r>
              <a:rPr lang="cs-CZ" sz="3600" dirty="0"/>
              <a:t>. Praha: Portál. </a:t>
            </a:r>
          </a:p>
          <a:p>
            <a:r>
              <a:rPr lang="cs-CZ" sz="3600" dirty="0"/>
              <a:t>Haškovcová, H. (2007). </a:t>
            </a:r>
            <a:r>
              <a:rPr lang="cs-CZ" sz="3600" i="1" dirty="0"/>
              <a:t>Thanatologie. Nauka o umírání a smrti</a:t>
            </a:r>
            <a:r>
              <a:rPr lang="cs-CZ" sz="3600" dirty="0"/>
              <a:t>. Praha: </a:t>
            </a:r>
            <a:r>
              <a:rPr lang="cs-CZ" sz="3600" dirty="0" err="1"/>
              <a:t>Galén</a:t>
            </a:r>
            <a:r>
              <a:rPr lang="cs-CZ" sz="3600" dirty="0"/>
              <a:t>.</a:t>
            </a:r>
          </a:p>
          <a:p>
            <a:r>
              <a:rPr lang="cs-CZ" sz="3600" dirty="0" smtClean="0"/>
              <a:t>Kopřiva</a:t>
            </a:r>
            <a:r>
              <a:rPr lang="cs-CZ" sz="3600" dirty="0"/>
              <a:t>, K. (1997). </a:t>
            </a:r>
            <a:r>
              <a:rPr lang="cs-CZ" sz="3600" i="1" dirty="0"/>
              <a:t>Lidský vztah jako součást profese</a:t>
            </a:r>
            <a:r>
              <a:rPr lang="cs-CZ" sz="3600" dirty="0"/>
              <a:t>. Praha: Portál.</a:t>
            </a:r>
          </a:p>
          <a:p>
            <a:r>
              <a:rPr lang="cs-CZ" sz="3600" dirty="0"/>
              <a:t>Kubátová, H. (2010). </a:t>
            </a:r>
            <a:r>
              <a:rPr lang="cs-CZ" sz="3600" i="1" dirty="0"/>
              <a:t>Sociologie životního způsobu</a:t>
            </a:r>
            <a:r>
              <a:rPr lang="cs-CZ" sz="3600" dirty="0"/>
              <a:t>. Praha: </a:t>
            </a:r>
            <a:r>
              <a:rPr lang="cs-CZ" sz="3600" dirty="0" err="1"/>
              <a:t>Grada</a:t>
            </a:r>
            <a:r>
              <a:rPr lang="cs-CZ" sz="3600" dirty="0"/>
              <a:t>. </a:t>
            </a:r>
          </a:p>
          <a:p>
            <a:r>
              <a:rPr lang="cs-CZ" sz="3600" dirty="0"/>
              <a:t>Kuneš, D. (2009). </a:t>
            </a:r>
            <a:r>
              <a:rPr lang="cs-CZ" sz="3600" i="1" dirty="0"/>
              <a:t>Sebepoznání. Psychoterapeutické principy a postupy</a:t>
            </a:r>
            <a:r>
              <a:rPr lang="cs-CZ" sz="3600" dirty="0"/>
              <a:t>. Praha: Portál.</a:t>
            </a:r>
          </a:p>
          <a:p>
            <a:r>
              <a:rPr lang="cs-CZ" sz="3600" dirty="0"/>
              <a:t>Mareš, J. (2002). Pozitivní psychologie: Důvod k zamyšlení i výzva. </a:t>
            </a:r>
            <a:r>
              <a:rPr lang="cs-CZ" sz="3600" i="1" dirty="0"/>
              <a:t>Československá psychologie</a:t>
            </a:r>
            <a:r>
              <a:rPr lang="cs-CZ" sz="3600" dirty="0"/>
              <a:t>. XLVI(2), 97 – 117. </a:t>
            </a:r>
          </a:p>
          <a:p>
            <a:r>
              <a:rPr lang="cs-CZ" sz="3600" dirty="0"/>
              <a:t>Mareš, P. (1994). </a:t>
            </a:r>
            <a:r>
              <a:rPr lang="cs-CZ" sz="3600" i="1" dirty="0"/>
              <a:t>Nezaměstnanost jako sociální problém</a:t>
            </a:r>
            <a:r>
              <a:rPr lang="cs-CZ" sz="3600" dirty="0"/>
              <a:t>. Praha: Sociologické nakladatelství. </a:t>
            </a:r>
          </a:p>
          <a:p>
            <a:r>
              <a:rPr lang="cs-CZ" sz="3600" dirty="0"/>
              <a:t>Michalík, M. a kol. (2011). </a:t>
            </a:r>
            <a:r>
              <a:rPr lang="cs-CZ" sz="3600" i="1" dirty="0"/>
              <a:t>Zdravotní postižení a pomáhající profese</a:t>
            </a:r>
            <a:r>
              <a:rPr lang="cs-CZ" sz="3600" dirty="0"/>
              <a:t>. Praha: Portál. </a:t>
            </a:r>
          </a:p>
          <a:p>
            <a:r>
              <a:rPr lang="cs-CZ" sz="3600" dirty="0" err="1"/>
              <a:t>Nakonečný</a:t>
            </a:r>
            <a:r>
              <a:rPr lang="cs-CZ" sz="3600" dirty="0"/>
              <a:t>, M. (2005). </a:t>
            </a:r>
            <a:r>
              <a:rPr lang="cs-CZ" sz="3600" i="1" dirty="0"/>
              <a:t>Sociální psychologie organizace</a:t>
            </a:r>
            <a:r>
              <a:rPr lang="cs-CZ" sz="3600" dirty="0"/>
              <a:t>. Praha: </a:t>
            </a:r>
            <a:r>
              <a:rPr lang="cs-CZ" sz="3600" dirty="0" err="1"/>
              <a:t>Grada</a:t>
            </a:r>
            <a:r>
              <a:rPr lang="cs-CZ" sz="3600" dirty="0"/>
              <a:t>.</a:t>
            </a:r>
          </a:p>
          <a:p>
            <a:r>
              <a:rPr lang="cs-CZ" sz="3600" dirty="0"/>
              <a:t>Nečasová, M. (2010). Profesionalismus a etické kodexy v sociální práci. In Fischer, O. &amp; R. </a:t>
            </a:r>
            <a:r>
              <a:rPr lang="cs-CZ" sz="3600" dirty="0" err="1"/>
              <a:t>Milfait</a:t>
            </a:r>
            <a:r>
              <a:rPr lang="cs-CZ" sz="3600" dirty="0"/>
              <a:t> a kol. </a:t>
            </a:r>
            <a:r>
              <a:rPr lang="cs-CZ" sz="3600" i="1" dirty="0"/>
              <a:t>Etika pro sociální práci</a:t>
            </a:r>
            <a:r>
              <a:rPr lang="cs-CZ" sz="3600" dirty="0"/>
              <a:t> (s. 72 – 94). Praha: JABOK.</a:t>
            </a:r>
          </a:p>
          <a:p>
            <a:r>
              <a:rPr lang="cs-CZ" sz="3600" dirty="0" err="1"/>
              <a:t>Prieß</a:t>
            </a:r>
            <a:r>
              <a:rPr lang="cs-CZ" sz="3600" dirty="0"/>
              <a:t>, M. (2015). </a:t>
            </a:r>
            <a:r>
              <a:rPr lang="cs-CZ" sz="3600" i="1" dirty="0"/>
              <a:t>Jak zvládnout syndrom vyhoření. Najděte cestu zpátky k sobě</a:t>
            </a:r>
            <a:r>
              <a:rPr lang="cs-CZ" sz="3600" dirty="0"/>
              <a:t>. Praha: </a:t>
            </a:r>
            <a:r>
              <a:rPr lang="cs-CZ" sz="3600" dirty="0" err="1"/>
              <a:t>Grada</a:t>
            </a:r>
            <a:r>
              <a:rPr lang="cs-CZ" sz="3600" dirty="0"/>
              <a:t>. </a:t>
            </a:r>
          </a:p>
          <a:p>
            <a:r>
              <a:rPr lang="cs-CZ" sz="3600" cap="all" dirty="0"/>
              <a:t>P</a:t>
            </a:r>
            <a:r>
              <a:rPr lang="cs-CZ" sz="3600" dirty="0"/>
              <a:t>rovazník</a:t>
            </a:r>
            <a:r>
              <a:rPr lang="cs-CZ" sz="3600" cap="all" dirty="0"/>
              <a:t>, V. &amp; K</a:t>
            </a:r>
            <a:r>
              <a:rPr lang="cs-CZ" sz="3600" dirty="0"/>
              <a:t>omárková</a:t>
            </a:r>
            <a:r>
              <a:rPr lang="cs-CZ" sz="3600" cap="all" dirty="0"/>
              <a:t>, R.</a:t>
            </a:r>
            <a:r>
              <a:rPr lang="cs-CZ" sz="3600" dirty="0"/>
              <a:t> (2004). </a:t>
            </a:r>
            <a:r>
              <a:rPr lang="cs-CZ" sz="3600" i="1" dirty="0"/>
              <a:t>Motivace pracovního jednání</a:t>
            </a:r>
            <a:r>
              <a:rPr lang="cs-CZ" sz="3600" dirty="0"/>
              <a:t>. Praha: </a:t>
            </a:r>
            <a:r>
              <a:rPr lang="cs-CZ" sz="3600" dirty="0" err="1"/>
              <a:t>Oeconomica</a:t>
            </a:r>
            <a:r>
              <a:rPr lang="cs-CZ" sz="3600" dirty="0"/>
              <a:t>.</a:t>
            </a:r>
          </a:p>
          <a:p>
            <a:r>
              <a:rPr lang="cs-CZ" sz="3600" dirty="0" err="1"/>
              <a:t>Rolný</a:t>
            </a:r>
            <a:r>
              <a:rPr lang="cs-CZ" sz="3600" dirty="0"/>
              <a:t>, I. (2012). Etika v podnikatelské praxi. In </a:t>
            </a:r>
            <a:r>
              <a:rPr lang="cs-CZ" sz="3600" dirty="0" err="1"/>
              <a:t>Šmajs</a:t>
            </a:r>
            <a:r>
              <a:rPr lang="cs-CZ" sz="3600" dirty="0"/>
              <a:t>, J., B. </a:t>
            </a:r>
            <a:r>
              <a:rPr lang="cs-CZ" sz="3600" dirty="0" err="1"/>
              <a:t>Binka</a:t>
            </a:r>
            <a:r>
              <a:rPr lang="cs-CZ" sz="3600" dirty="0"/>
              <a:t> &amp; I. </a:t>
            </a:r>
            <a:r>
              <a:rPr lang="cs-CZ" sz="3600" dirty="0" err="1"/>
              <a:t>Rolný</a:t>
            </a:r>
            <a:r>
              <a:rPr lang="cs-CZ" sz="3600" dirty="0"/>
              <a:t>. </a:t>
            </a:r>
            <a:r>
              <a:rPr lang="cs-CZ" sz="3600" i="1" dirty="0"/>
              <a:t>Etika, ekonomika, příroda</a:t>
            </a:r>
            <a:r>
              <a:rPr lang="cs-CZ" sz="3600" dirty="0"/>
              <a:t> (s. 125 – 176). Praha: </a:t>
            </a:r>
            <a:r>
              <a:rPr lang="cs-CZ" sz="3600" dirty="0" err="1"/>
              <a:t>Grada</a:t>
            </a:r>
            <a:r>
              <a:rPr lang="cs-CZ" sz="3600" dirty="0"/>
              <a:t>. </a:t>
            </a:r>
          </a:p>
          <a:p>
            <a:r>
              <a:rPr lang="cs-CZ" sz="3600" dirty="0"/>
              <a:t>Rotter, H. (1997). </a:t>
            </a:r>
            <a:r>
              <a:rPr lang="cs-CZ" sz="3600" i="1" dirty="0"/>
              <a:t>Osoba a etika. K základům morální teologie.</a:t>
            </a:r>
            <a:r>
              <a:rPr lang="cs-CZ" sz="3600" dirty="0"/>
              <a:t> Brno: CDK. </a:t>
            </a:r>
          </a:p>
          <a:p>
            <a:r>
              <a:rPr lang="cs-CZ" sz="3600" dirty="0" err="1"/>
              <a:t>Seligman</a:t>
            </a:r>
            <a:r>
              <a:rPr lang="cs-CZ" sz="3600" dirty="0"/>
              <a:t>, M. (2011). </a:t>
            </a:r>
            <a:r>
              <a:rPr lang="cs-CZ" sz="3600" i="1" dirty="0" err="1"/>
              <a:t>Flourisch</a:t>
            </a:r>
            <a:r>
              <a:rPr lang="cs-CZ" sz="3600" dirty="0"/>
              <a:t>. New York: Free </a:t>
            </a:r>
            <a:r>
              <a:rPr lang="cs-CZ" sz="3600" dirty="0" err="1"/>
              <a:t>Press</a:t>
            </a:r>
            <a:r>
              <a:rPr lang="cs-CZ" sz="3600" dirty="0"/>
              <a:t>.</a:t>
            </a:r>
          </a:p>
          <a:p>
            <a:r>
              <a:rPr lang="cs-CZ" sz="3600" dirty="0"/>
              <a:t>Schneiderová, A. (2011). Rolová ztráta. In Špatenková, N. a kol. </a:t>
            </a:r>
            <a:r>
              <a:rPr lang="cs-CZ" sz="3600" i="1" dirty="0"/>
              <a:t>Krizová intervence pro praxi</a:t>
            </a:r>
            <a:r>
              <a:rPr lang="cs-CZ" sz="3600" dirty="0"/>
              <a:t>. Praha: </a:t>
            </a:r>
            <a:r>
              <a:rPr lang="cs-CZ" sz="3600" dirty="0" err="1"/>
              <a:t>Grada</a:t>
            </a:r>
            <a:r>
              <a:rPr lang="cs-CZ" sz="3600" dirty="0"/>
              <a:t>. </a:t>
            </a:r>
          </a:p>
          <a:p>
            <a:r>
              <a:rPr lang="cs-CZ" sz="3600" dirty="0"/>
              <a:t>Slezáčková, A. (2012). </a:t>
            </a:r>
            <a:r>
              <a:rPr lang="cs-CZ" sz="3600" i="1" dirty="0"/>
              <a:t>Průvodce pozitivní psychologií. Nové přístupy, aktuální poznatky, praktické aplikace. </a:t>
            </a:r>
            <a:r>
              <a:rPr lang="cs-CZ" sz="3600" dirty="0"/>
              <a:t>Praha: </a:t>
            </a:r>
            <a:r>
              <a:rPr lang="cs-CZ" sz="3600" dirty="0" err="1"/>
              <a:t>Grada</a:t>
            </a:r>
            <a:r>
              <a:rPr lang="cs-CZ" sz="3600" dirty="0"/>
              <a:t>. </a:t>
            </a:r>
          </a:p>
          <a:p>
            <a:r>
              <a:rPr lang="cs-CZ" sz="3600" dirty="0" err="1"/>
              <a:t>Snyder</a:t>
            </a:r>
            <a:r>
              <a:rPr lang="cs-CZ" sz="3600" dirty="0"/>
              <a:t>, C. R., </a:t>
            </a:r>
            <a:r>
              <a:rPr lang="cs-CZ" sz="3600" dirty="0" err="1"/>
              <a:t>Lopez</a:t>
            </a:r>
            <a:r>
              <a:rPr lang="cs-CZ" sz="3600" dirty="0"/>
              <a:t>, S. J. (2002). </a:t>
            </a:r>
            <a:r>
              <a:rPr lang="cs-CZ" sz="3600" i="1" dirty="0"/>
              <a:t>Handbook </a:t>
            </a:r>
            <a:r>
              <a:rPr lang="cs-CZ" sz="3600" i="1" dirty="0" err="1"/>
              <a:t>of</a:t>
            </a:r>
            <a:r>
              <a:rPr lang="cs-CZ" sz="3600" i="1" dirty="0"/>
              <a:t> positive psychology</a:t>
            </a:r>
            <a:r>
              <a:rPr lang="cs-CZ" sz="3600" dirty="0"/>
              <a:t>. New York: Oxford University </a:t>
            </a:r>
            <a:r>
              <a:rPr lang="cs-CZ" sz="3600" dirty="0" err="1"/>
              <a:t>Press</a:t>
            </a:r>
            <a:r>
              <a:rPr lang="cs-CZ" sz="3600" dirty="0"/>
              <a:t>. </a:t>
            </a:r>
          </a:p>
          <a:p>
            <a:r>
              <a:rPr lang="cs-CZ" sz="3600" dirty="0" smtClean="0"/>
              <a:t>Švarcová</a:t>
            </a:r>
            <a:r>
              <a:rPr lang="cs-CZ" sz="3600" dirty="0"/>
              <a:t>, I. (2015). </a:t>
            </a:r>
            <a:r>
              <a:rPr lang="cs-CZ" sz="3600" i="1" dirty="0"/>
              <a:t>Etika výchovy</a:t>
            </a:r>
            <a:r>
              <a:rPr lang="cs-CZ" sz="3600" dirty="0"/>
              <a:t>. Praha: VŠCHT.	</a:t>
            </a:r>
          </a:p>
          <a:p>
            <a:r>
              <a:rPr lang="cs-CZ" sz="3600" dirty="0"/>
              <a:t>Vávrová, S. (2012). </a:t>
            </a:r>
            <a:r>
              <a:rPr lang="cs-CZ" sz="3600" i="1" dirty="0"/>
              <a:t>Doprovázení v pomáhajících profesích</a:t>
            </a:r>
            <a:r>
              <a:rPr lang="cs-CZ" sz="3600" dirty="0"/>
              <a:t>. Praha: Portál. </a:t>
            </a:r>
          </a:p>
          <a:p>
            <a:endParaRPr lang="cs-CZ" dirty="0"/>
          </a:p>
        </p:txBody>
      </p:sp>
    </p:spTree>
    <p:extLst>
      <p:ext uri="{BB962C8B-B14F-4D97-AF65-F5344CB8AC3E}">
        <p14:creationId xmlns:p14="http://schemas.microsoft.com/office/powerpoint/2010/main" xmlns="" val="3925610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 života</a:t>
            </a:r>
            <a:endParaRPr lang="cs-CZ" dirty="0"/>
          </a:p>
        </p:txBody>
      </p:sp>
      <p:sp>
        <p:nvSpPr>
          <p:cNvPr id="3" name="Zástupný symbol pro obsah 2"/>
          <p:cNvSpPr>
            <a:spLocks noGrp="1"/>
          </p:cNvSpPr>
          <p:nvPr>
            <p:ph idx="1"/>
          </p:nvPr>
        </p:nvSpPr>
        <p:spPr/>
        <p:txBody>
          <a:bodyPr>
            <a:normAutofit/>
          </a:bodyPr>
          <a:lstStyle/>
          <a:p>
            <a:pPr marL="0" indent="0" algn="just">
              <a:buNone/>
            </a:pPr>
            <a:endParaRPr lang="cs-CZ" sz="1600" dirty="0" smtClean="0"/>
          </a:p>
          <a:p>
            <a:pPr algn="just"/>
            <a:r>
              <a:rPr lang="cs-CZ" sz="1600" dirty="0" smtClean="0"/>
              <a:t>Spojován </a:t>
            </a:r>
            <a:r>
              <a:rPr lang="cs-CZ" sz="1600" dirty="0"/>
              <a:t>s kvalitou života, se štěstím a spokojeností se životem (Kubátová, 2010). </a:t>
            </a:r>
            <a:endParaRPr lang="cs-CZ" sz="1600" dirty="0" smtClean="0"/>
          </a:p>
          <a:p>
            <a:pPr algn="just"/>
            <a:endParaRPr lang="cs-CZ" sz="1600" dirty="0"/>
          </a:p>
          <a:p>
            <a:pPr algn="just"/>
            <a:r>
              <a:rPr lang="cs-CZ" sz="1600" dirty="0" smtClean="0">
                <a:latin typeface="Times New Roman"/>
                <a:ea typeface="Calibri"/>
              </a:rPr>
              <a:t>Otázkou </a:t>
            </a:r>
            <a:r>
              <a:rPr lang="cs-CZ" sz="1600" dirty="0">
                <a:latin typeface="Times New Roman"/>
                <a:ea typeface="Calibri"/>
              </a:rPr>
              <a:t>lidského štěstí, smysluplnosti a životního naplnění se lidé zabývají od nepaměti. Například ale vědecká psychologie se těmto otázkám začala cíleně věnovat teprve poměrně nedávno, uvádí v knize o pozitivní psychologii Slezáčková (2012). </a:t>
            </a:r>
            <a:endParaRPr lang="cs-CZ" sz="1600" dirty="0" smtClean="0">
              <a:latin typeface="Times New Roman"/>
              <a:ea typeface="Calibri"/>
            </a:endParaRPr>
          </a:p>
          <a:p>
            <a:pPr algn="just"/>
            <a:endParaRPr lang="cs-CZ" sz="1600" dirty="0" smtClean="0">
              <a:latin typeface="Times New Roman"/>
              <a:ea typeface="Calibri"/>
            </a:endParaRPr>
          </a:p>
          <a:p>
            <a:pPr algn="just"/>
            <a:r>
              <a:rPr lang="cs-CZ" sz="1600" dirty="0"/>
              <a:t>Jedná se o témata spadající na pole </a:t>
            </a:r>
            <a:r>
              <a:rPr lang="cs-CZ" sz="1600" b="1" dirty="0"/>
              <a:t>pozitivní psychologie</a:t>
            </a:r>
            <a:r>
              <a:rPr lang="cs-CZ" sz="1600" dirty="0"/>
              <a:t>, jejímž cílem je podle slov Mareše (2002) </a:t>
            </a:r>
            <a:r>
              <a:rPr lang="cs-CZ" sz="1600" u="sng" dirty="0"/>
              <a:t>péče o zdravý psychický vývoj, kvalitní sociální život, zrání osobnosti, spění k moudrosti a vedení smysluplného života</a:t>
            </a:r>
            <a:r>
              <a:rPr lang="cs-CZ" sz="1600" dirty="0"/>
              <a:t>. </a:t>
            </a:r>
            <a:endParaRPr lang="cs-CZ" sz="1600" dirty="0" smtClean="0"/>
          </a:p>
          <a:p>
            <a:pPr algn="just"/>
            <a:endParaRPr lang="cs-CZ" sz="1600" dirty="0"/>
          </a:p>
          <a:p>
            <a:pPr algn="just"/>
            <a:r>
              <a:rPr lang="cs-CZ" sz="1600" dirty="0" err="1" smtClean="0"/>
              <a:t>Snyder</a:t>
            </a:r>
            <a:r>
              <a:rPr lang="cs-CZ" sz="1600" dirty="0" smtClean="0"/>
              <a:t> </a:t>
            </a:r>
            <a:r>
              <a:rPr lang="cs-CZ" sz="1600" dirty="0"/>
              <a:t>a </a:t>
            </a:r>
            <a:r>
              <a:rPr lang="cs-CZ" sz="1600" dirty="0" err="1"/>
              <a:t>Lopez</a:t>
            </a:r>
            <a:r>
              <a:rPr lang="cs-CZ" sz="1600" dirty="0"/>
              <a:t> (2002) řadí téma hledání smysluplnosti života rovněž do oblasti pozitivní psychologie, konkrétně do sekce </a:t>
            </a:r>
            <a:r>
              <a:rPr lang="cs-CZ" sz="1600" u="sng" dirty="0"/>
              <a:t>speciálních způsobů zvládání životních problémů, konfliktů, </a:t>
            </a:r>
            <a:r>
              <a:rPr lang="cs-CZ" sz="1600" u="sng" dirty="0" err="1"/>
              <a:t>distresů</a:t>
            </a:r>
            <a:r>
              <a:rPr lang="cs-CZ" sz="1600" dirty="0"/>
              <a:t>, kam kromě již jmenovaného počítají ještě humor, meditaci, spiritualitu, vnímání kladných věcí (kladů dění) a růstu (zrání), připomínání si kladných okamžiků, vyprávění a psaní životních zážitků. </a:t>
            </a:r>
            <a:endParaRPr lang="cs-CZ" sz="1600" dirty="0" smtClean="0">
              <a:latin typeface="Times New Roman"/>
              <a:ea typeface="Calibri"/>
            </a:endParaRPr>
          </a:p>
          <a:p>
            <a:pPr algn="just"/>
            <a:endParaRPr lang="cs-CZ" sz="1600" dirty="0" smtClean="0">
              <a:latin typeface="Times New Roman"/>
              <a:ea typeface="Calibri"/>
            </a:endParaRPr>
          </a:p>
          <a:p>
            <a:pPr algn="just"/>
            <a:endParaRPr lang="cs-CZ" sz="1600" dirty="0" smtClean="0"/>
          </a:p>
          <a:p>
            <a:pPr algn="just"/>
            <a:endParaRPr lang="cs-CZ" sz="1600" dirty="0" smtClean="0"/>
          </a:p>
          <a:p>
            <a:pPr algn="just"/>
            <a:endParaRPr lang="cs-CZ" sz="1600" dirty="0"/>
          </a:p>
        </p:txBody>
      </p:sp>
    </p:spTree>
    <p:extLst>
      <p:ext uri="{BB962C8B-B14F-4D97-AF65-F5344CB8AC3E}">
        <p14:creationId xmlns:p14="http://schemas.microsoft.com/office/powerpoint/2010/main" xmlns="" val="1416802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Smysluplnost práce</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cs-CZ" dirty="0" smtClean="0"/>
              <a:t>Faktor přispívající </a:t>
            </a:r>
            <a:r>
              <a:rPr lang="cs-CZ" dirty="0"/>
              <a:t>výrazně ke </a:t>
            </a:r>
            <a:r>
              <a:rPr lang="cs-CZ" b="1" dirty="0"/>
              <a:t>zvýšení kvality života </a:t>
            </a:r>
            <a:r>
              <a:rPr lang="cs-CZ" dirty="0" smtClean="0"/>
              <a:t>pomáhajících (nejen) </a:t>
            </a:r>
            <a:r>
              <a:rPr lang="cs-CZ" dirty="0"/>
              <a:t>pracovníků. </a:t>
            </a:r>
            <a:endParaRPr lang="cs-CZ" dirty="0" smtClean="0"/>
          </a:p>
          <a:p>
            <a:pPr algn="just"/>
            <a:r>
              <a:rPr lang="cs-CZ" dirty="0" err="1" smtClean="0"/>
              <a:t>Seligman</a:t>
            </a:r>
            <a:r>
              <a:rPr lang="cs-CZ" dirty="0" smtClean="0"/>
              <a:t> </a:t>
            </a:r>
            <a:r>
              <a:rPr lang="cs-CZ" dirty="0"/>
              <a:t>(2011) jmenuje prožívanou smysluplnost existence a pracovní (případně i studijní) úspěšnost mezi pěti aspekty </a:t>
            </a:r>
            <a:r>
              <a:rPr lang="cs-CZ" u="sng" dirty="0"/>
              <a:t>šťastného a naplněného života</a:t>
            </a:r>
            <a:r>
              <a:rPr lang="cs-CZ" dirty="0"/>
              <a:t>. </a:t>
            </a:r>
            <a:endParaRPr lang="cs-CZ" dirty="0" smtClean="0"/>
          </a:p>
          <a:p>
            <a:pPr algn="just"/>
            <a:r>
              <a:rPr lang="cs-CZ" dirty="0"/>
              <a:t>M</a:t>
            </a:r>
            <a:r>
              <a:rPr lang="cs-CZ" dirty="0" smtClean="0"/>
              <a:t>ůže </a:t>
            </a:r>
            <a:r>
              <a:rPr lang="cs-CZ" u="sng" dirty="0"/>
              <a:t>zlepšovat profesní působení člověka</a:t>
            </a:r>
            <a:r>
              <a:rPr lang="cs-CZ" dirty="0"/>
              <a:t>. Provazník a Komárková (2004) řadí k nejvýznamnějším obecným pracovním předpokladům výkonnosti pracovníků mimo jiné právě vykonávání smysluplné práce, která má pro organizaci význam, a se kterou se může zaměstnanec identifikovat. </a:t>
            </a:r>
            <a:endParaRPr lang="cs-CZ" dirty="0" smtClean="0"/>
          </a:p>
          <a:p>
            <a:pPr algn="just"/>
            <a:r>
              <a:rPr lang="cs-CZ" dirty="0" smtClean="0"/>
              <a:t>Jedna </a:t>
            </a:r>
            <a:r>
              <a:rPr lang="cs-CZ" dirty="0"/>
              <a:t>z možných </a:t>
            </a:r>
            <a:r>
              <a:rPr lang="cs-CZ" u="sng" dirty="0"/>
              <a:t>bariér bránící vzniku syndromu vyhoření</a:t>
            </a:r>
            <a:r>
              <a:rPr lang="cs-CZ" dirty="0"/>
              <a:t>.  „Se syndromem vyhoření je vždy spojena otázka po smyslu vlastní práce“ (Švarcová, </a:t>
            </a:r>
            <a:r>
              <a:rPr lang="cs-CZ" dirty="0" smtClean="0"/>
              <a:t>2015).</a:t>
            </a:r>
            <a:endParaRPr lang="cs-CZ" dirty="0"/>
          </a:p>
          <a:p>
            <a:endParaRPr lang="cs-CZ" dirty="0"/>
          </a:p>
        </p:txBody>
      </p:sp>
    </p:spTree>
    <p:extLst>
      <p:ext uri="{BB962C8B-B14F-4D97-AF65-F5344CB8AC3E}">
        <p14:creationId xmlns:p14="http://schemas.microsoft.com/office/powerpoint/2010/main" xmlns="" val="1438597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a smysluplnost</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lgn="just">
              <a:buNone/>
            </a:pPr>
            <a:endParaRPr lang="cs-CZ" dirty="0"/>
          </a:p>
          <a:p>
            <a:pPr algn="just"/>
            <a:r>
              <a:rPr lang="cs-CZ" dirty="0"/>
              <a:t>Definic práce je celá řada. „Jinak ji pojímá filosofie, psychologie, fyzika, sociologie nebo ekonomie. V obecné rovině lze práci považovat za cílevědomou lidskou činnost, spojenou s určitou námahou, která se vyznačuje plánovitostí a souvisí s uspokojováním lidských potřeb. Prací se člověk seberealizuje a vytváří svoji kulturu“ (</a:t>
            </a:r>
            <a:r>
              <a:rPr lang="cs-CZ" dirty="0" err="1"/>
              <a:t>Rolný</a:t>
            </a:r>
            <a:r>
              <a:rPr lang="cs-CZ" dirty="0"/>
              <a:t>, 2012, s. 135). </a:t>
            </a:r>
            <a:endParaRPr lang="cs-CZ" dirty="0" smtClean="0"/>
          </a:p>
          <a:p>
            <a:pPr algn="just"/>
            <a:endParaRPr lang="cs-CZ" dirty="0" smtClean="0"/>
          </a:p>
          <a:p>
            <a:pPr algn="just"/>
            <a:r>
              <a:rPr lang="cs-CZ" dirty="0" smtClean="0"/>
              <a:t>Je </a:t>
            </a:r>
            <a:r>
              <a:rPr lang="cs-CZ" dirty="0"/>
              <a:t>ovšem třeba připomenout fakt, na který upozorňuje Mareš (1994), že naší kultuře není důležitá pouhá práce, ale placená práce, práce v zaměstnání. </a:t>
            </a:r>
          </a:p>
          <a:p>
            <a:pPr algn="just"/>
            <a:endParaRPr lang="cs-CZ" i="1" dirty="0"/>
          </a:p>
        </p:txBody>
      </p:sp>
    </p:spTree>
    <p:extLst>
      <p:ext uri="{BB962C8B-B14F-4D97-AF65-F5344CB8AC3E}">
        <p14:creationId xmlns:p14="http://schemas.microsoft.com/office/powerpoint/2010/main" xmlns="" val="4241079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a smysluplnost</a:t>
            </a:r>
            <a:endParaRPr lang="cs-CZ" dirty="0"/>
          </a:p>
        </p:txBody>
      </p:sp>
      <p:sp>
        <p:nvSpPr>
          <p:cNvPr id="3" name="Zástupný symbol pro obsah 2"/>
          <p:cNvSpPr>
            <a:spLocks noGrp="1"/>
          </p:cNvSpPr>
          <p:nvPr>
            <p:ph idx="1"/>
          </p:nvPr>
        </p:nvSpPr>
        <p:spPr/>
        <p:txBody>
          <a:bodyPr>
            <a:normAutofit/>
          </a:bodyPr>
          <a:lstStyle/>
          <a:p>
            <a:pPr algn="just">
              <a:lnSpc>
                <a:spcPct val="150000"/>
              </a:lnSpc>
              <a:spcAft>
                <a:spcPts val="1000"/>
              </a:spcAft>
              <a:tabLst>
                <a:tab pos="1673225" algn="l"/>
              </a:tabLst>
            </a:pPr>
            <a:r>
              <a:rPr lang="cs-CZ" sz="1800" dirty="0">
                <a:latin typeface="Times New Roman"/>
                <a:ea typeface="Calibri"/>
                <a:cs typeface="Times New Roman"/>
              </a:rPr>
              <a:t>Freud (1963 in Mareš, 1994) je toho názoru, že práce je pouto, které nás váže k realitě. Jestliže nemáme povinnost každé ráno vstát a jít do práce, pak se ocitáme v nebezpečí, že nás plně ovládnou fantazie a emoce. </a:t>
            </a:r>
            <a:endParaRPr lang="cs-CZ" sz="1800" dirty="0" smtClean="0">
              <a:latin typeface="Times New Roman"/>
              <a:ea typeface="Calibri"/>
              <a:cs typeface="Times New Roman"/>
            </a:endParaRPr>
          </a:p>
          <a:p>
            <a:pPr algn="just">
              <a:lnSpc>
                <a:spcPct val="150000"/>
              </a:lnSpc>
              <a:spcAft>
                <a:spcPts val="1000"/>
              </a:spcAft>
              <a:tabLst>
                <a:tab pos="1673225" algn="l"/>
              </a:tabLst>
            </a:pPr>
            <a:r>
              <a:rPr lang="cs-CZ" sz="1800" dirty="0" smtClean="0">
                <a:latin typeface="Times New Roman"/>
                <a:ea typeface="Calibri"/>
                <a:cs typeface="Times New Roman"/>
              </a:rPr>
              <a:t>Podle </a:t>
            </a:r>
            <a:r>
              <a:rPr lang="cs-CZ" sz="1800" dirty="0" err="1">
                <a:latin typeface="Times New Roman"/>
                <a:ea typeface="Calibri"/>
                <a:cs typeface="Times New Roman"/>
              </a:rPr>
              <a:t>Frankla</a:t>
            </a:r>
            <a:r>
              <a:rPr lang="cs-CZ" sz="1800" dirty="0">
                <a:latin typeface="Times New Roman"/>
                <a:ea typeface="Calibri"/>
                <a:cs typeface="Times New Roman"/>
              </a:rPr>
              <a:t> (1994) je práce činnost, která potvrzuje jedinečnost člověka ve vztahu ke společnosti. </a:t>
            </a:r>
            <a:endParaRPr lang="cs-CZ" sz="1800" dirty="0" smtClean="0">
              <a:latin typeface="Times New Roman"/>
              <a:ea typeface="Calibri"/>
              <a:cs typeface="Times New Roman"/>
            </a:endParaRPr>
          </a:p>
          <a:p>
            <a:pPr algn="just">
              <a:lnSpc>
                <a:spcPct val="150000"/>
              </a:lnSpc>
              <a:spcAft>
                <a:spcPts val="1000"/>
              </a:spcAft>
              <a:tabLst>
                <a:tab pos="1673225" algn="l"/>
              </a:tabLst>
            </a:pPr>
            <a:r>
              <a:rPr lang="cs-CZ" sz="1800" dirty="0" smtClean="0">
                <a:latin typeface="Times New Roman"/>
                <a:ea typeface="Calibri"/>
                <a:cs typeface="Times New Roman"/>
              </a:rPr>
              <a:t>Slezáčková </a:t>
            </a:r>
            <a:r>
              <a:rPr lang="cs-CZ" sz="1800" dirty="0">
                <a:latin typeface="Times New Roman"/>
                <a:ea typeface="Calibri"/>
                <a:cs typeface="Times New Roman"/>
              </a:rPr>
              <a:t>uvádí, že práce a zaměstnání představuje důležitou stránku našeho života. </a:t>
            </a:r>
            <a:r>
              <a:rPr lang="cs-CZ" sz="1800" u="sng" dirty="0">
                <a:latin typeface="Times New Roman"/>
                <a:ea typeface="Calibri"/>
                <a:cs typeface="Times New Roman"/>
              </a:rPr>
              <a:t>Kromě zdroje našich příjmů je jedinečným prostorem, v němž se uskutečňuje celá škála mezilidských kontaktů, kde můžeme projevit svoje schopnosti a kompetence a v optimálním případě přispívat k něčemu, v čem spatřujeme smysl </a:t>
            </a:r>
            <a:r>
              <a:rPr lang="cs-CZ" sz="1800" dirty="0">
                <a:latin typeface="Times New Roman"/>
                <a:ea typeface="Calibri"/>
                <a:cs typeface="Times New Roman"/>
              </a:rPr>
              <a:t>(Slezáčková, 2012).</a:t>
            </a:r>
            <a:endParaRPr lang="cs-CZ" sz="1600" dirty="0">
              <a:latin typeface="Calibri"/>
              <a:ea typeface="Calibri"/>
              <a:cs typeface="Times New Roman"/>
            </a:endParaRPr>
          </a:p>
          <a:p>
            <a:pPr algn="just"/>
            <a:endParaRPr lang="cs-CZ" sz="1800" b="1" dirty="0"/>
          </a:p>
        </p:txBody>
      </p:sp>
    </p:spTree>
    <p:extLst>
      <p:ext uri="{BB962C8B-B14F-4D97-AF65-F5344CB8AC3E}">
        <p14:creationId xmlns:p14="http://schemas.microsoft.com/office/powerpoint/2010/main" xmlns="" val="2389834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Postoj k práci</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cs-CZ" dirty="0"/>
              <a:t>Psychologové mají podle Slezáčkové za to, že každá práce může být i posláním. </a:t>
            </a:r>
            <a:endParaRPr lang="cs-CZ" dirty="0" smtClean="0"/>
          </a:p>
          <a:p>
            <a:pPr algn="just"/>
            <a:endParaRPr lang="cs-CZ" dirty="0" smtClean="0"/>
          </a:p>
          <a:p>
            <a:pPr algn="just"/>
            <a:r>
              <a:rPr lang="cs-CZ" i="1" dirty="0" smtClean="0"/>
              <a:t>„</a:t>
            </a:r>
            <a:r>
              <a:rPr lang="cs-CZ" i="1" dirty="0"/>
              <a:t>Ať už je náplň práce jakákoli, vždy záleží na postoji daného člověka, na tom, nakolik aktivní a pozitivní vztah si k práci najde. Podstatnou stránkou práce jako poslání je to, pro co se vžil název </a:t>
            </a:r>
            <a:r>
              <a:rPr lang="cs-CZ" i="1" dirty="0" err="1"/>
              <a:t>job</a:t>
            </a:r>
            <a:r>
              <a:rPr lang="cs-CZ" i="1" dirty="0"/>
              <a:t> </a:t>
            </a:r>
            <a:r>
              <a:rPr lang="cs-CZ" i="1" dirty="0" err="1"/>
              <a:t>craftig</a:t>
            </a:r>
            <a:r>
              <a:rPr lang="cs-CZ" i="1" dirty="0"/>
              <a:t>, jakási řemeslnost v nejlepším slova smyslu. Takoví lidé přistupují ke své práci tvořivě a s vlastní iniciativou, nevadí jim občas udělat práci navíc a umějí poradit svým kolegům. Práce jim tedy nepřináší jen pocit smysluplnosti, ale také potěšení, radost a dobrý pocit uspokojení (…).“ </a:t>
            </a:r>
            <a:r>
              <a:rPr lang="cs-CZ" dirty="0"/>
              <a:t>(Slezáčková, 2012: 234). </a:t>
            </a:r>
          </a:p>
          <a:p>
            <a:pPr algn="just"/>
            <a:endParaRPr lang="cs-CZ" dirty="0"/>
          </a:p>
        </p:txBody>
      </p:sp>
    </p:spTree>
    <p:extLst>
      <p:ext uri="{BB962C8B-B14F-4D97-AF65-F5344CB8AC3E}">
        <p14:creationId xmlns:p14="http://schemas.microsoft.com/office/powerpoint/2010/main" xmlns="" val="928410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Hodnotový žebříček</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dirty="0" smtClean="0"/>
              <a:t>Schneiderová </a:t>
            </a:r>
            <a:r>
              <a:rPr lang="cs-CZ" dirty="0"/>
              <a:t>(2011, s. 86) soudí, že </a:t>
            </a:r>
            <a:r>
              <a:rPr lang="cs-CZ" b="1" dirty="0"/>
              <a:t>práce zaujímá v žebříčku hodnot dospělého člověka relativně vysokou pozici</a:t>
            </a:r>
            <a:r>
              <a:rPr lang="cs-CZ" dirty="0"/>
              <a:t>, neboť je aktivitou, </a:t>
            </a:r>
            <a:r>
              <a:rPr lang="cs-CZ" i="1" dirty="0"/>
              <a:t>„které jedinec věnuje mnoho životní energie, je prostorem pro jeho seberealizaci a sebeaktualizaci</a:t>
            </a:r>
            <a:r>
              <a:rPr lang="cs-CZ" i="1" dirty="0" smtClean="0"/>
              <a:t>.“</a:t>
            </a:r>
          </a:p>
          <a:p>
            <a:pPr algn="just"/>
            <a:r>
              <a:rPr lang="cs-CZ" dirty="0" smtClean="0"/>
              <a:t>Potřeby </a:t>
            </a:r>
            <a:r>
              <a:rPr lang="cs-CZ" dirty="0"/>
              <a:t>seberealizace a sebeaktualizace jsou podle Blažka uspokojovány cestou ztotožňování smyslu vykonávané práce se smyslem života daného člověka. Lidé hledají takovou práci, která pro ně není pouhým zaměstnáním, ale stává se pro ně povoláním či přímo posláním (Blažek, 2011).</a:t>
            </a:r>
          </a:p>
          <a:p>
            <a:pPr algn="just"/>
            <a:endParaRPr lang="cs-CZ" dirty="0"/>
          </a:p>
        </p:txBody>
      </p:sp>
    </p:spTree>
    <p:extLst>
      <p:ext uri="{BB962C8B-B14F-4D97-AF65-F5344CB8AC3E}">
        <p14:creationId xmlns:p14="http://schemas.microsoft.com/office/powerpoint/2010/main" xmlns="" val="3611767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Pomáhající profese</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lgn="just">
              <a:lnSpc>
                <a:spcPct val="150000"/>
              </a:lnSpc>
              <a:spcAft>
                <a:spcPts val="1000"/>
              </a:spcAft>
              <a:buNone/>
            </a:pPr>
            <a:r>
              <a:rPr lang="cs-CZ" sz="2800" dirty="0">
                <a:latin typeface="Times New Roman"/>
                <a:ea typeface="Calibri"/>
                <a:cs typeface="Times New Roman"/>
              </a:rPr>
              <a:t>Mezi těmito profesemi můžeme nalézt významné odlišnosti vyplývající např. z rozdílné pracovní náplně, ale i následující shody (Michalík, 2011, s. 30):</a:t>
            </a:r>
            <a:endParaRPr lang="cs-CZ" sz="2400" dirty="0">
              <a:latin typeface="Calibri"/>
              <a:ea typeface="Calibri"/>
              <a:cs typeface="Times New Roman"/>
            </a:endParaRPr>
          </a:p>
          <a:p>
            <a:pPr indent="450215" algn="just">
              <a:lnSpc>
                <a:spcPct val="150000"/>
              </a:lnSpc>
              <a:spcAft>
                <a:spcPts val="1000"/>
              </a:spcAft>
            </a:pPr>
            <a:r>
              <a:rPr lang="cs-CZ" sz="2800" dirty="0">
                <a:latin typeface="Times New Roman"/>
                <a:ea typeface="Calibri"/>
                <a:cs typeface="Times New Roman"/>
                <a:sym typeface="Symbol"/>
              </a:rPr>
              <a:t></a:t>
            </a:r>
            <a:r>
              <a:rPr lang="cs-CZ" sz="2800" dirty="0">
                <a:latin typeface="Times New Roman"/>
                <a:ea typeface="Calibri"/>
                <a:cs typeface="Times New Roman"/>
              </a:rPr>
              <a:t>„Požadavky na speciální či specializované vzdělávání</a:t>
            </a:r>
            <a:endParaRPr lang="cs-CZ" sz="2400" dirty="0">
              <a:latin typeface="Calibri"/>
              <a:ea typeface="Calibri"/>
              <a:cs typeface="Times New Roman"/>
            </a:endParaRPr>
          </a:p>
          <a:p>
            <a:pPr indent="450215" algn="just">
              <a:lnSpc>
                <a:spcPct val="150000"/>
              </a:lnSpc>
              <a:spcAft>
                <a:spcPts val="1000"/>
              </a:spcAft>
            </a:pPr>
            <a:r>
              <a:rPr lang="cs-CZ" sz="2800" dirty="0">
                <a:latin typeface="Times New Roman"/>
                <a:ea typeface="Calibri"/>
                <a:cs typeface="Times New Roman"/>
                <a:sym typeface="Symbol"/>
              </a:rPr>
              <a:t></a:t>
            </a:r>
            <a:r>
              <a:rPr lang="cs-CZ" sz="2800" dirty="0">
                <a:latin typeface="Times New Roman"/>
                <a:ea typeface="Calibri"/>
                <a:cs typeface="Times New Roman"/>
              </a:rPr>
              <a:t>Zaměření na individuální potřeby (problémy) jednotlivce</a:t>
            </a:r>
            <a:endParaRPr lang="cs-CZ" sz="2400" dirty="0">
              <a:latin typeface="Calibri"/>
              <a:ea typeface="Calibri"/>
              <a:cs typeface="Times New Roman"/>
            </a:endParaRPr>
          </a:p>
          <a:p>
            <a:pPr indent="450215" algn="just">
              <a:lnSpc>
                <a:spcPct val="150000"/>
              </a:lnSpc>
              <a:spcAft>
                <a:spcPts val="1000"/>
              </a:spcAft>
            </a:pPr>
            <a:r>
              <a:rPr lang="cs-CZ" sz="2800" dirty="0">
                <a:latin typeface="Times New Roman"/>
                <a:ea typeface="Calibri"/>
                <a:cs typeface="Times New Roman"/>
                <a:sym typeface="Symbol"/>
              </a:rPr>
              <a:t></a:t>
            </a:r>
            <a:r>
              <a:rPr lang="cs-CZ" sz="2800" dirty="0">
                <a:latin typeface="Times New Roman"/>
                <a:ea typeface="Calibri"/>
                <a:cs typeface="Times New Roman"/>
              </a:rPr>
              <a:t>Důležitá role praxe a dalšího vzdělávání</a:t>
            </a:r>
            <a:endParaRPr lang="cs-CZ" sz="2400" dirty="0">
              <a:latin typeface="Calibri"/>
              <a:ea typeface="Calibri"/>
              <a:cs typeface="Times New Roman"/>
            </a:endParaRPr>
          </a:p>
          <a:p>
            <a:pPr indent="450215" algn="just">
              <a:lnSpc>
                <a:spcPct val="150000"/>
              </a:lnSpc>
              <a:spcAft>
                <a:spcPts val="1000"/>
              </a:spcAft>
            </a:pPr>
            <a:r>
              <a:rPr lang="cs-CZ" sz="2800" dirty="0">
                <a:latin typeface="Times New Roman"/>
                <a:ea typeface="Calibri"/>
                <a:cs typeface="Times New Roman"/>
                <a:sym typeface="Symbol"/>
              </a:rPr>
              <a:t></a:t>
            </a:r>
            <a:r>
              <a:rPr lang="cs-CZ" sz="2800" dirty="0">
                <a:latin typeface="Times New Roman"/>
                <a:ea typeface="Calibri"/>
                <a:cs typeface="Times New Roman"/>
              </a:rPr>
              <a:t>Speciální požadavky na strukturu osobnosti pracovníka</a:t>
            </a:r>
            <a:endParaRPr lang="cs-CZ" sz="2400" dirty="0">
              <a:latin typeface="Calibri"/>
              <a:ea typeface="Calibri"/>
              <a:cs typeface="Times New Roman"/>
            </a:endParaRPr>
          </a:p>
          <a:p>
            <a:pPr indent="450215" algn="just">
              <a:lnSpc>
                <a:spcPct val="150000"/>
              </a:lnSpc>
              <a:spcAft>
                <a:spcPts val="1000"/>
              </a:spcAft>
            </a:pPr>
            <a:r>
              <a:rPr lang="cs-CZ" sz="2800" dirty="0">
                <a:latin typeface="Times New Roman"/>
                <a:ea typeface="Calibri"/>
                <a:cs typeface="Times New Roman"/>
                <a:sym typeface="Symbol"/>
              </a:rPr>
              <a:t></a:t>
            </a:r>
            <a:r>
              <a:rPr lang="cs-CZ" sz="2800" dirty="0">
                <a:latin typeface="Times New Roman"/>
                <a:ea typeface="Calibri"/>
                <a:cs typeface="Times New Roman"/>
              </a:rPr>
              <a:t>Vyšší riziko syndromu vyhoření</a:t>
            </a:r>
            <a:endParaRPr lang="cs-CZ" sz="2400" dirty="0">
              <a:latin typeface="Calibri"/>
              <a:ea typeface="Calibri"/>
              <a:cs typeface="Times New Roman"/>
            </a:endParaRPr>
          </a:p>
          <a:p>
            <a:pPr indent="450215" algn="just">
              <a:lnSpc>
                <a:spcPct val="150000"/>
              </a:lnSpc>
              <a:spcAft>
                <a:spcPts val="1000"/>
              </a:spcAft>
            </a:pPr>
            <a:r>
              <a:rPr lang="cs-CZ" sz="2800" dirty="0">
                <a:latin typeface="Times New Roman"/>
                <a:ea typeface="Calibri"/>
                <a:cs typeface="Times New Roman"/>
                <a:sym typeface="Symbol"/>
              </a:rPr>
              <a:t></a:t>
            </a:r>
            <a:r>
              <a:rPr lang="cs-CZ" sz="2800" dirty="0">
                <a:latin typeface="Times New Roman"/>
                <a:ea typeface="Calibri"/>
                <a:cs typeface="Times New Roman"/>
              </a:rPr>
              <a:t>Využívání etických norem</a:t>
            </a:r>
            <a:endParaRPr lang="cs-CZ" sz="2400" dirty="0">
              <a:latin typeface="Calibri"/>
              <a:ea typeface="Calibri"/>
              <a:cs typeface="Times New Roman"/>
            </a:endParaRPr>
          </a:p>
          <a:p>
            <a:pPr indent="450215" algn="just">
              <a:lnSpc>
                <a:spcPct val="150000"/>
              </a:lnSpc>
              <a:spcAft>
                <a:spcPts val="1000"/>
              </a:spcAft>
            </a:pPr>
            <a:r>
              <a:rPr lang="cs-CZ" sz="2800" dirty="0">
                <a:latin typeface="Times New Roman"/>
                <a:ea typeface="Calibri"/>
                <a:cs typeface="Times New Roman"/>
                <a:sym typeface="Symbol"/>
              </a:rPr>
              <a:t></a:t>
            </a:r>
            <a:r>
              <a:rPr lang="cs-CZ" sz="2800" dirty="0">
                <a:latin typeface="Times New Roman"/>
                <a:ea typeface="Calibri"/>
                <a:cs typeface="Times New Roman"/>
              </a:rPr>
              <a:t>Specifické komunikační schopnosti.“</a:t>
            </a:r>
            <a:endParaRPr lang="cs-CZ" sz="2400" dirty="0">
              <a:latin typeface="Calibri"/>
              <a:ea typeface="Calibri"/>
              <a:cs typeface="Times New Roman"/>
            </a:endParaRPr>
          </a:p>
          <a:p>
            <a:pPr marL="0" indent="0">
              <a:buNone/>
            </a:pPr>
            <a:r>
              <a:rPr lang="cs-CZ" dirty="0"/>
              <a:t>Pomáhající profese jsou podle Vávrové (2012, s. 116) specifické mimo jiné tím, že by je měli vykonávat lidé, „kteří jsou společenští, rádi pobývají s druhými a také jsou ochotni podporovat druhé.“</a:t>
            </a:r>
          </a:p>
          <a:p>
            <a:endParaRPr lang="cs-CZ" dirty="0"/>
          </a:p>
        </p:txBody>
      </p:sp>
    </p:spTree>
    <p:extLst>
      <p:ext uri="{BB962C8B-B14F-4D97-AF65-F5344CB8AC3E}">
        <p14:creationId xmlns:p14="http://schemas.microsoft.com/office/powerpoint/2010/main" xmlns="" val="7195815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840</TotalTime>
  <Words>1250</Words>
  <Application>Microsoft Office PowerPoint</Application>
  <PresentationFormat>Předvádění na obrazovce (4:3)</PresentationFormat>
  <Paragraphs>164</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Cesta</vt:lpstr>
      <vt:lpstr>Logoterapie a existenciální analýza</vt:lpstr>
      <vt:lpstr>Struktura prezentace</vt:lpstr>
      <vt:lpstr>Smysl života</vt:lpstr>
      <vt:lpstr>Smysluplnost práce</vt:lpstr>
      <vt:lpstr>Práce a smysluplnost</vt:lpstr>
      <vt:lpstr>Práce a smysluplnost</vt:lpstr>
      <vt:lpstr>Postoj k práci</vt:lpstr>
      <vt:lpstr>Hodnotový žebříček</vt:lpstr>
      <vt:lpstr>Pomáhající profese</vt:lpstr>
      <vt:lpstr>Sebepoznání a sebereflexe</vt:lpstr>
      <vt:lpstr>Hledání smyslu práce u pracovníků v pomáhajících profesích</vt:lpstr>
      <vt:lpstr>Profesní zaměření pracovníka</vt:lpstr>
      <vt:lpstr>Smysluplnost práce a syndrom vyhoření</vt:lpstr>
      <vt:lpstr>„Sebeobětování“ pracovníků pomáhajících profesí</vt:lpstr>
      <vt:lpstr>Ztráta práce</vt:lpstr>
      <vt:lpstr>Rolová ztráta (Schneiderová, 2011)</vt:lpstr>
      <vt:lpstr>Charakteristiky placené práce: </vt:lpstr>
      <vt:lpstr>Nezaměstnanost</vt:lpstr>
      <vt:lpstr>Ztráta zaměstnání </vt:lpstr>
      <vt:lpstr>Proč se lidé obávají nezaměstnanosti? </vt:lpstr>
      <vt:lpstr>Ztráta práce jako krize – může být pro: </vt:lpstr>
      <vt:lpstr>Ztráta zaměstnání jako krize</vt:lpstr>
      <vt:lpstr>Keller (1997: 75): </vt:lpstr>
      <vt:lpstr>Seznam použitých zdrojů – i z minulé přednášky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v práci s lidmi</dc:title>
  <dc:creator>Zdenka</dc:creator>
  <cp:lastModifiedBy>Dohnalová</cp:lastModifiedBy>
  <cp:revision>56</cp:revision>
  <dcterms:created xsi:type="dcterms:W3CDTF">2016-03-12T05:19:48Z</dcterms:created>
  <dcterms:modified xsi:type="dcterms:W3CDTF">2017-04-03T16:46:52Z</dcterms:modified>
</cp:coreProperties>
</file>