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90" r:id="rId2"/>
    <p:sldId id="346" r:id="rId3"/>
    <p:sldId id="352" r:id="rId4"/>
    <p:sldId id="362" r:id="rId5"/>
    <p:sldId id="359" r:id="rId6"/>
    <p:sldId id="361" r:id="rId7"/>
    <p:sldId id="360" r:id="rId8"/>
    <p:sldId id="353" r:id="rId9"/>
    <p:sldId id="370" r:id="rId10"/>
    <p:sldId id="355" r:id="rId11"/>
    <p:sldId id="354" r:id="rId12"/>
    <p:sldId id="363" r:id="rId13"/>
    <p:sldId id="364" r:id="rId14"/>
    <p:sldId id="365" r:id="rId15"/>
    <p:sldId id="366" r:id="rId16"/>
    <p:sldId id="373" r:id="rId17"/>
    <p:sldId id="368" r:id="rId18"/>
    <p:sldId id="369" r:id="rId19"/>
    <p:sldId id="371" r:id="rId20"/>
    <p:sldId id="372" r:id="rId21"/>
    <p:sldId id="347" r:id="rId22"/>
    <p:sldId id="367" r:id="rId23"/>
  </p:sldIdLst>
  <p:sldSz cx="9144000" cy="5143500" type="screen16x9"/>
  <p:notesSz cx="6858000" cy="9144000"/>
  <p:embeddedFontLst>
    <p:embeddedFont>
      <p:font typeface="Open Sans" panose="020B0600000101010101" charset="-127"/>
      <p:regular r:id="rId25"/>
      <p:bold r:id="rId26"/>
      <p:italic r:id="rId27"/>
      <p:boldItalic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973">
          <p15:clr>
            <a:srgbClr val="A4A3A4"/>
          </p15:clr>
        </p15:guide>
        <p15:guide id="4" pos="37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236"/>
    <a:srgbClr val="F55A46"/>
    <a:srgbClr val="FFA088"/>
    <a:srgbClr val="3B3838"/>
    <a:srgbClr val="F0DDD6"/>
    <a:srgbClr val="D8C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1" autoAdjust="0"/>
    <p:restoredTop sz="78009" autoAdjust="0"/>
  </p:normalViewPr>
  <p:slideViewPr>
    <p:cSldViewPr showGuides="1">
      <p:cViewPr varScale="1">
        <p:scale>
          <a:sx n="93" d="100"/>
          <a:sy n="93" d="100"/>
        </p:scale>
        <p:origin x="1410" y="72"/>
      </p:cViewPr>
      <p:guideLst>
        <p:guide orient="horz" pos="1620"/>
        <p:guide pos="2880"/>
        <p:guide pos="197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8F30D7-D68D-414B-A5DD-5ACFF6BC632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DC73DB8-7783-46DB-923A-FFE1C890E457}">
      <dgm:prSet phldrT="[텍스트]" custT="1"/>
      <dgm:spPr>
        <a:ln>
          <a:noFill/>
        </a:ln>
      </dgm:spPr>
      <dgm:t>
        <a:bodyPr/>
        <a:lstStyle/>
        <a:p>
          <a:pPr latinLnBrk="1"/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Stereotype</a:t>
          </a:r>
          <a:endParaRPr lang="ko-KR" altLang="en-US" sz="14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63A5DDFB-9A59-45EC-92BF-C7531AFC164E}" type="parTrans" cxnId="{9DE9A757-81BD-4C1C-AB5F-FBC675514E05}">
      <dgm:prSet/>
      <dgm:spPr/>
      <dgm:t>
        <a:bodyPr/>
        <a:lstStyle/>
        <a:p>
          <a:pPr latinLnBrk="1"/>
          <a:endParaRPr lang="ko-KR" altLang="en-US" sz="28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2BFD5B1-A2FA-4E43-82BB-285C55E7C181}" type="sibTrans" cxnId="{9DE9A757-81BD-4C1C-AB5F-FBC675514E0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/>
          <a:endParaRPr lang="ko-KR" altLang="en-US" sz="105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899302E2-CC4F-4103-841B-97E875A0884A}">
      <dgm:prSet phldrT="[텍스트]" custT="1"/>
      <dgm:spPr>
        <a:ln>
          <a:noFill/>
        </a:ln>
      </dgm:spPr>
      <dgm:t>
        <a:bodyPr/>
        <a:lstStyle/>
        <a:p>
          <a:pPr latinLnBrk="1"/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Pre-</a:t>
          </a:r>
        </a:p>
        <a:p>
          <a:pPr latinLnBrk="1"/>
          <a:r>
            <a:rPr lang="en-US" altLang="ko-KR" sz="1400" dirty="0">
              <a:latin typeface="맑은 고딕" panose="020B0503020000020004" pitchFamily="50" charset="-127"/>
              <a:ea typeface="맑은 고딕" panose="020B0503020000020004" pitchFamily="50" charset="-127"/>
            </a:rPr>
            <a:t>judgment</a:t>
          </a:r>
        </a:p>
      </dgm:t>
    </dgm:pt>
    <dgm:pt modelId="{86042EB7-6627-4A1C-9EB3-9BF924D9523A}" type="parTrans" cxnId="{0913AB1A-1F28-4A49-9893-86C83344F434}">
      <dgm:prSet/>
      <dgm:spPr/>
      <dgm:t>
        <a:bodyPr/>
        <a:lstStyle/>
        <a:p>
          <a:pPr latinLnBrk="1"/>
          <a:endParaRPr lang="ko-KR" altLang="en-US" sz="28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BAE872C-8C00-4AB2-9553-6B8751B2C50A}" type="sibTrans" cxnId="{0913AB1A-1F28-4A49-9893-86C83344F434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/>
          <a:endParaRPr lang="ko-KR" altLang="en-US" sz="105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A3E36743-0AA4-4EFE-8020-7E2CF3DBE7E0}">
      <dgm:prSet phldrT="[텍스트]" custT="1"/>
      <dgm:spPr>
        <a:ln>
          <a:noFill/>
        </a:ln>
      </dgm:spPr>
      <dgm:t>
        <a:bodyPr/>
        <a:lstStyle/>
        <a:p>
          <a:pPr latinLnBrk="1"/>
          <a:r>
            <a:rPr lang="en-US" altLang="ko-KR" sz="1050" dirty="0">
              <a:latin typeface="맑은 고딕" panose="020B0503020000020004" pitchFamily="50" charset="-127"/>
              <a:ea typeface="맑은 고딕" panose="020B0503020000020004" pitchFamily="50" charset="-127"/>
            </a:rPr>
            <a:t>Discrimination</a:t>
          </a:r>
          <a:endParaRPr lang="ko-KR" altLang="en-US" sz="105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D2CC311-5019-4136-9E0F-8084208DF7F1}" type="parTrans" cxnId="{03EEE5C1-195C-4349-95B6-3A82681F337F}">
      <dgm:prSet/>
      <dgm:spPr/>
      <dgm:t>
        <a:bodyPr/>
        <a:lstStyle/>
        <a:p>
          <a:pPr latinLnBrk="1"/>
          <a:endParaRPr lang="ko-KR" altLang="en-US" sz="28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CD0FF118-CEB7-4FED-AC1A-1156D42B2BCB}" type="sibTrans" cxnId="{03EEE5C1-195C-4349-95B6-3A82681F337F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/>
          <a:endParaRPr lang="ko-KR" altLang="en-US" sz="105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05852982-BF86-4DE0-9E61-632AC13E71C8}">
      <dgm:prSet phldrT="[텍스트]" custT="1"/>
      <dgm:spPr>
        <a:ln>
          <a:noFill/>
        </a:ln>
      </dgm:spPr>
      <dgm:t>
        <a:bodyPr/>
        <a:lstStyle/>
        <a:p>
          <a:pPr latinLnBrk="1"/>
          <a:r>
            <a:rPr lang="en-US" altLang="ko-KR" sz="1200" dirty="0">
              <a:latin typeface="맑은 고딕" panose="020B0503020000020004" pitchFamily="50" charset="-127"/>
              <a:ea typeface="맑은 고딕" panose="020B0503020000020004" pitchFamily="50" charset="-127"/>
            </a:rPr>
            <a:t>Oppression</a:t>
          </a:r>
          <a:endParaRPr lang="ko-KR" altLang="en-US" sz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A7DEEE3-783F-49F2-B3DD-82BA822AF713}" type="parTrans" cxnId="{DE009B34-41D6-45B5-9C08-C943FBB1EC05}">
      <dgm:prSet/>
      <dgm:spPr/>
      <dgm:t>
        <a:bodyPr/>
        <a:lstStyle/>
        <a:p>
          <a:pPr latinLnBrk="1"/>
          <a:endParaRPr lang="ko-KR" altLang="en-US" sz="28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E7645E10-3881-4BB7-A939-1F851B13E5FE}" type="sibTrans" cxnId="{DE009B34-41D6-45B5-9C08-C943FBB1EC0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latinLnBrk="1"/>
          <a:endParaRPr lang="ko-KR" altLang="en-US" sz="105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51A22393-23B6-4C5E-A6A1-EC88419F283A}">
      <dgm:prSet phldrT="[텍스트]" custT="1"/>
      <dgm:spPr>
        <a:ln>
          <a:noFill/>
        </a:ln>
      </dgm:spPr>
      <dgm:t>
        <a:bodyPr/>
        <a:lstStyle/>
        <a:p>
          <a:pPr latinLnBrk="1"/>
          <a:r>
            <a:rPr lang="en-US" altLang="ko-KR" sz="1200" i="0" dirty="0">
              <a:latin typeface="맑은 고딕" panose="020B0503020000020004" pitchFamily="50" charset="-127"/>
              <a:ea typeface="맑은 고딕" panose="020B0503020000020004" pitchFamily="50" charset="-127"/>
            </a:rPr>
            <a:t>Internalized</a:t>
          </a:r>
        </a:p>
        <a:p>
          <a:pPr latinLnBrk="1"/>
          <a:r>
            <a:rPr lang="en-US" altLang="ko-KR" sz="1200" i="0" dirty="0">
              <a:latin typeface="맑은 고딕" panose="020B0503020000020004" pitchFamily="50" charset="-127"/>
              <a:ea typeface="맑은 고딕" panose="020B0503020000020004" pitchFamily="50" charset="-127"/>
            </a:rPr>
            <a:t>Oppression</a:t>
          </a:r>
          <a:endParaRPr lang="ko-KR" altLang="en-US" sz="1200" i="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43AF5FEE-D2FB-4C2B-8F84-FB6F588C5219}" type="parTrans" cxnId="{F4954115-D6CB-4F3D-845C-3850C37997F8}">
      <dgm:prSet/>
      <dgm:spPr/>
      <dgm:t>
        <a:bodyPr/>
        <a:lstStyle/>
        <a:p>
          <a:pPr latinLnBrk="1"/>
          <a:endParaRPr lang="ko-KR" altLang="en-US" sz="280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F7D06E03-3246-403A-807F-3F47FAC6AE92}" type="sibTrans" cxnId="{F4954115-D6CB-4F3D-845C-3850C37997F8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endParaRPr lang="ko-KR" altLang="en-US" sz="1050">
            <a:latin typeface="맑은 고딕" panose="020B0503020000020004" pitchFamily="50" charset="-127"/>
            <a:ea typeface="맑은 고딕" panose="020B0503020000020004" pitchFamily="50" charset="-127"/>
          </a:endParaRPr>
        </a:p>
      </dgm:t>
    </dgm:pt>
    <dgm:pt modelId="{DEFA3866-7E55-49EB-B384-F065BF755F1A}" type="pres">
      <dgm:prSet presAssocID="{388F30D7-D68D-414B-A5DD-5ACFF6BC632C}" presName="cycle" presStyleCnt="0">
        <dgm:presLayoutVars>
          <dgm:dir/>
          <dgm:resizeHandles val="exact"/>
        </dgm:presLayoutVars>
      </dgm:prSet>
      <dgm:spPr/>
    </dgm:pt>
    <dgm:pt modelId="{3D73E2F1-DAE9-4517-950E-EF09EA4A599F}" type="pres">
      <dgm:prSet presAssocID="{0DC73DB8-7783-46DB-923A-FFE1C890E457}" presName="node" presStyleLbl="node1" presStyleIdx="0" presStyleCnt="5">
        <dgm:presLayoutVars>
          <dgm:bulletEnabled val="1"/>
        </dgm:presLayoutVars>
      </dgm:prSet>
      <dgm:spPr/>
    </dgm:pt>
    <dgm:pt modelId="{346D5CEE-B54F-4D0A-98DB-CE48610B87B3}" type="pres">
      <dgm:prSet presAssocID="{82BFD5B1-A2FA-4E43-82BB-285C55E7C181}" presName="sibTrans" presStyleLbl="sibTrans2D1" presStyleIdx="0" presStyleCnt="5"/>
      <dgm:spPr/>
    </dgm:pt>
    <dgm:pt modelId="{88D7F14E-0732-4495-B394-76CBA714ED95}" type="pres">
      <dgm:prSet presAssocID="{82BFD5B1-A2FA-4E43-82BB-285C55E7C181}" presName="connectorText" presStyleLbl="sibTrans2D1" presStyleIdx="0" presStyleCnt="5"/>
      <dgm:spPr/>
    </dgm:pt>
    <dgm:pt modelId="{967F7C34-A729-4A5A-8289-C66D6D081D24}" type="pres">
      <dgm:prSet presAssocID="{899302E2-CC4F-4103-841B-97E875A0884A}" presName="node" presStyleLbl="node1" presStyleIdx="1" presStyleCnt="5">
        <dgm:presLayoutVars>
          <dgm:bulletEnabled val="1"/>
        </dgm:presLayoutVars>
      </dgm:prSet>
      <dgm:spPr/>
    </dgm:pt>
    <dgm:pt modelId="{63F2150D-99DB-4FC3-990A-607162AF8F69}" type="pres">
      <dgm:prSet presAssocID="{DBAE872C-8C00-4AB2-9553-6B8751B2C50A}" presName="sibTrans" presStyleLbl="sibTrans2D1" presStyleIdx="1" presStyleCnt="5"/>
      <dgm:spPr/>
    </dgm:pt>
    <dgm:pt modelId="{D99D4772-156D-4637-8382-686510263EAD}" type="pres">
      <dgm:prSet presAssocID="{DBAE872C-8C00-4AB2-9553-6B8751B2C50A}" presName="connectorText" presStyleLbl="sibTrans2D1" presStyleIdx="1" presStyleCnt="5"/>
      <dgm:spPr/>
    </dgm:pt>
    <dgm:pt modelId="{66C1D3EB-D4E1-43CE-A5CE-10F441E37217}" type="pres">
      <dgm:prSet presAssocID="{A3E36743-0AA4-4EFE-8020-7E2CF3DBE7E0}" presName="node" presStyleLbl="node1" presStyleIdx="2" presStyleCnt="5">
        <dgm:presLayoutVars>
          <dgm:bulletEnabled val="1"/>
        </dgm:presLayoutVars>
      </dgm:prSet>
      <dgm:spPr/>
    </dgm:pt>
    <dgm:pt modelId="{0D23662D-39AC-4E7C-839C-3A99E07761E8}" type="pres">
      <dgm:prSet presAssocID="{CD0FF118-CEB7-4FED-AC1A-1156D42B2BCB}" presName="sibTrans" presStyleLbl="sibTrans2D1" presStyleIdx="2" presStyleCnt="5"/>
      <dgm:spPr/>
    </dgm:pt>
    <dgm:pt modelId="{D7BFABF1-53AF-433A-89FA-EDA581FA3F65}" type="pres">
      <dgm:prSet presAssocID="{CD0FF118-CEB7-4FED-AC1A-1156D42B2BCB}" presName="connectorText" presStyleLbl="sibTrans2D1" presStyleIdx="2" presStyleCnt="5"/>
      <dgm:spPr/>
    </dgm:pt>
    <dgm:pt modelId="{CD69F93B-75BE-473C-982D-15AFCCD18B7D}" type="pres">
      <dgm:prSet presAssocID="{05852982-BF86-4DE0-9E61-632AC13E71C8}" presName="node" presStyleLbl="node1" presStyleIdx="3" presStyleCnt="5">
        <dgm:presLayoutVars>
          <dgm:bulletEnabled val="1"/>
        </dgm:presLayoutVars>
      </dgm:prSet>
      <dgm:spPr/>
    </dgm:pt>
    <dgm:pt modelId="{20FCA0AC-F293-418B-86B1-51FC1152AF70}" type="pres">
      <dgm:prSet presAssocID="{E7645E10-3881-4BB7-A939-1F851B13E5FE}" presName="sibTrans" presStyleLbl="sibTrans2D1" presStyleIdx="3" presStyleCnt="5"/>
      <dgm:spPr/>
    </dgm:pt>
    <dgm:pt modelId="{10D8A9DA-8545-44B9-BF1B-75DA5ED17EA0}" type="pres">
      <dgm:prSet presAssocID="{E7645E10-3881-4BB7-A939-1F851B13E5FE}" presName="connectorText" presStyleLbl="sibTrans2D1" presStyleIdx="3" presStyleCnt="5"/>
      <dgm:spPr/>
    </dgm:pt>
    <dgm:pt modelId="{463BE6CD-4F47-40CD-B9A0-4BD0BD956116}" type="pres">
      <dgm:prSet presAssocID="{51A22393-23B6-4C5E-A6A1-EC88419F283A}" presName="node" presStyleLbl="node1" presStyleIdx="4" presStyleCnt="5" custRadScaleRad="92607" custRadScaleInc="-9453">
        <dgm:presLayoutVars>
          <dgm:bulletEnabled val="1"/>
        </dgm:presLayoutVars>
      </dgm:prSet>
      <dgm:spPr/>
    </dgm:pt>
    <dgm:pt modelId="{07672849-9C6D-47C9-A10D-7F5CB27356F0}" type="pres">
      <dgm:prSet presAssocID="{F7D06E03-3246-403A-807F-3F47FAC6AE92}" presName="sibTrans" presStyleLbl="sibTrans2D1" presStyleIdx="4" presStyleCnt="5"/>
      <dgm:spPr/>
    </dgm:pt>
    <dgm:pt modelId="{C2AB6AC8-59F9-4B59-9F04-01EF0861F8BD}" type="pres">
      <dgm:prSet presAssocID="{F7D06E03-3246-403A-807F-3F47FAC6AE92}" presName="connectorText" presStyleLbl="sibTrans2D1" presStyleIdx="4" presStyleCnt="5"/>
      <dgm:spPr/>
    </dgm:pt>
  </dgm:ptLst>
  <dgm:cxnLst>
    <dgm:cxn modelId="{F4954115-D6CB-4F3D-845C-3850C37997F8}" srcId="{388F30D7-D68D-414B-A5DD-5ACFF6BC632C}" destId="{51A22393-23B6-4C5E-A6A1-EC88419F283A}" srcOrd="4" destOrd="0" parTransId="{43AF5FEE-D2FB-4C2B-8F84-FB6F588C5219}" sibTransId="{F7D06E03-3246-403A-807F-3F47FAC6AE92}"/>
    <dgm:cxn modelId="{34DECA16-44FA-4DD8-AC11-FF2B9EFED740}" type="presOf" srcId="{A3E36743-0AA4-4EFE-8020-7E2CF3DBE7E0}" destId="{66C1D3EB-D4E1-43CE-A5CE-10F441E37217}" srcOrd="0" destOrd="0" presId="urn:microsoft.com/office/officeart/2005/8/layout/cycle2"/>
    <dgm:cxn modelId="{0913AB1A-1F28-4A49-9893-86C83344F434}" srcId="{388F30D7-D68D-414B-A5DD-5ACFF6BC632C}" destId="{899302E2-CC4F-4103-841B-97E875A0884A}" srcOrd="1" destOrd="0" parTransId="{86042EB7-6627-4A1C-9EB3-9BF924D9523A}" sibTransId="{DBAE872C-8C00-4AB2-9553-6B8751B2C50A}"/>
    <dgm:cxn modelId="{83A6EA30-4A13-4686-A5E7-683F33EF067B}" type="presOf" srcId="{51A22393-23B6-4C5E-A6A1-EC88419F283A}" destId="{463BE6CD-4F47-40CD-B9A0-4BD0BD956116}" srcOrd="0" destOrd="0" presId="urn:microsoft.com/office/officeart/2005/8/layout/cycle2"/>
    <dgm:cxn modelId="{DE009B34-41D6-45B5-9C08-C943FBB1EC05}" srcId="{388F30D7-D68D-414B-A5DD-5ACFF6BC632C}" destId="{05852982-BF86-4DE0-9E61-632AC13E71C8}" srcOrd="3" destOrd="0" parTransId="{4A7DEEE3-783F-49F2-B3DD-82BA822AF713}" sibTransId="{E7645E10-3881-4BB7-A939-1F851B13E5FE}"/>
    <dgm:cxn modelId="{27D42C3C-9204-419B-8BD6-285101E3516C}" type="presOf" srcId="{899302E2-CC4F-4103-841B-97E875A0884A}" destId="{967F7C34-A729-4A5A-8289-C66D6D081D24}" srcOrd="0" destOrd="0" presId="urn:microsoft.com/office/officeart/2005/8/layout/cycle2"/>
    <dgm:cxn modelId="{BEA2093F-0853-44BB-B282-CAFCAE120700}" type="presOf" srcId="{82BFD5B1-A2FA-4E43-82BB-285C55E7C181}" destId="{346D5CEE-B54F-4D0A-98DB-CE48610B87B3}" srcOrd="0" destOrd="0" presId="urn:microsoft.com/office/officeart/2005/8/layout/cycle2"/>
    <dgm:cxn modelId="{4F9D5140-C976-4148-8573-0EEE8F10701A}" type="presOf" srcId="{05852982-BF86-4DE0-9E61-632AC13E71C8}" destId="{CD69F93B-75BE-473C-982D-15AFCCD18B7D}" srcOrd="0" destOrd="0" presId="urn:microsoft.com/office/officeart/2005/8/layout/cycle2"/>
    <dgm:cxn modelId="{A3AEEF40-8657-4178-B309-9C041D4F45AA}" type="presOf" srcId="{0DC73DB8-7783-46DB-923A-FFE1C890E457}" destId="{3D73E2F1-DAE9-4517-950E-EF09EA4A599F}" srcOrd="0" destOrd="0" presId="urn:microsoft.com/office/officeart/2005/8/layout/cycle2"/>
    <dgm:cxn modelId="{69F0106A-D425-43E1-9FF6-AFD72E46B99D}" type="presOf" srcId="{E7645E10-3881-4BB7-A939-1F851B13E5FE}" destId="{10D8A9DA-8545-44B9-BF1B-75DA5ED17EA0}" srcOrd="1" destOrd="0" presId="urn:microsoft.com/office/officeart/2005/8/layout/cycle2"/>
    <dgm:cxn modelId="{6361A06D-46E5-4E44-8413-AED4E7758952}" type="presOf" srcId="{CD0FF118-CEB7-4FED-AC1A-1156D42B2BCB}" destId="{D7BFABF1-53AF-433A-89FA-EDA581FA3F65}" srcOrd="1" destOrd="0" presId="urn:microsoft.com/office/officeart/2005/8/layout/cycle2"/>
    <dgm:cxn modelId="{9DE9A757-81BD-4C1C-AB5F-FBC675514E05}" srcId="{388F30D7-D68D-414B-A5DD-5ACFF6BC632C}" destId="{0DC73DB8-7783-46DB-923A-FFE1C890E457}" srcOrd="0" destOrd="0" parTransId="{63A5DDFB-9A59-45EC-92BF-C7531AFC164E}" sibTransId="{82BFD5B1-A2FA-4E43-82BB-285C55E7C181}"/>
    <dgm:cxn modelId="{BB58219B-D56C-42CC-A736-F3B98B39D7C4}" type="presOf" srcId="{CD0FF118-CEB7-4FED-AC1A-1156D42B2BCB}" destId="{0D23662D-39AC-4E7C-839C-3A99E07761E8}" srcOrd="0" destOrd="0" presId="urn:microsoft.com/office/officeart/2005/8/layout/cycle2"/>
    <dgm:cxn modelId="{5CD2FFA5-FD1E-4D00-A993-93B85023EAF1}" type="presOf" srcId="{F7D06E03-3246-403A-807F-3F47FAC6AE92}" destId="{07672849-9C6D-47C9-A10D-7F5CB27356F0}" srcOrd="0" destOrd="0" presId="urn:microsoft.com/office/officeart/2005/8/layout/cycle2"/>
    <dgm:cxn modelId="{E3026FB3-7D13-409B-83D0-49432D5578AD}" type="presOf" srcId="{388F30D7-D68D-414B-A5DD-5ACFF6BC632C}" destId="{DEFA3866-7E55-49EB-B384-F065BF755F1A}" srcOrd="0" destOrd="0" presId="urn:microsoft.com/office/officeart/2005/8/layout/cycle2"/>
    <dgm:cxn modelId="{032BB3B7-3C23-43FA-B028-FD31DCC0C9CB}" type="presOf" srcId="{E7645E10-3881-4BB7-A939-1F851B13E5FE}" destId="{20FCA0AC-F293-418B-86B1-51FC1152AF70}" srcOrd="0" destOrd="0" presId="urn:microsoft.com/office/officeart/2005/8/layout/cycle2"/>
    <dgm:cxn modelId="{03EEE5C1-195C-4349-95B6-3A82681F337F}" srcId="{388F30D7-D68D-414B-A5DD-5ACFF6BC632C}" destId="{A3E36743-0AA4-4EFE-8020-7E2CF3DBE7E0}" srcOrd="2" destOrd="0" parTransId="{ED2CC311-5019-4136-9E0F-8084208DF7F1}" sibTransId="{CD0FF118-CEB7-4FED-AC1A-1156D42B2BCB}"/>
    <dgm:cxn modelId="{0C6748C2-2BD6-4626-8916-E8519EE2E48E}" type="presOf" srcId="{82BFD5B1-A2FA-4E43-82BB-285C55E7C181}" destId="{88D7F14E-0732-4495-B394-76CBA714ED95}" srcOrd="1" destOrd="0" presId="urn:microsoft.com/office/officeart/2005/8/layout/cycle2"/>
    <dgm:cxn modelId="{BFA8D0CB-9FDD-421F-87C5-4DC92D3E9397}" type="presOf" srcId="{DBAE872C-8C00-4AB2-9553-6B8751B2C50A}" destId="{63F2150D-99DB-4FC3-990A-607162AF8F69}" srcOrd="0" destOrd="0" presId="urn:microsoft.com/office/officeart/2005/8/layout/cycle2"/>
    <dgm:cxn modelId="{0BCF33DA-6573-4A66-B76B-B8F0AC6565CE}" type="presOf" srcId="{DBAE872C-8C00-4AB2-9553-6B8751B2C50A}" destId="{D99D4772-156D-4637-8382-686510263EAD}" srcOrd="1" destOrd="0" presId="urn:microsoft.com/office/officeart/2005/8/layout/cycle2"/>
    <dgm:cxn modelId="{956DDAED-3C8D-407C-8C0F-D5BF72210D1E}" type="presOf" srcId="{F7D06E03-3246-403A-807F-3F47FAC6AE92}" destId="{C2AB6AC8-59F9-4B59-9F04-01EF0861F8BD}" srcOrd="1" destOrd="0" presId="urn:microsoft.com/office/officeart/2005/8/layout/cycle2"/>
    <dgm:cxn modelId="{82274EC8-42D0-4E2A-A475-F4B8414AFC0A}" type="presParOf" srcId="{DEFA3866-7E55-49EB-B384-F065BF755F1A}" destId="{3D73E2F1-DAE9-4517-950E-EF09EA4A599F}" srcOrd="0" destOrd="0" presId="urn:microsoft.com/office/officeart/2005/8/layout/cycle2"/>
    <dgm:cxn modelId="{43051FA7-48F5-4940-A9FC-D13473318B67}" type="presParOf" srcId="{DEFA3866-7E55-49EB-B384-F065BF755F1A}" destId="{346D5CEE-B54F-4D0A-98DB-CE48610B87B3}" srcOrd="1" destOrd="0" presId="urn:microsoft.com/office/officeart/2005/8/layout/cycle2"/>
    <dgm:cxn modelId="{5155AAA6-BEE7-4105-A8E6-E6402289A4BC}" type="presParOf" srcId="{346D5CEE-B54F-4D0A-98DB-CE48610B87B3}" destId="{88D7F14E-0732-4495-B394-76CBA714ED95}" srcOrd="0" destOrd="0" presId="urn:microsoft.com/office/officeart/2005/8/layout/cycle2"/>
    <dgm:cxn modelId="{5A5045EE-8E95-4CA6-B936-1A23D8731F79}" type="presParOf" srcId="{DEFA3866-7E55-49EB-B384-F065BF755F1A}" destId="{967F7C34-A729-4A5A-8289-C66D6D081D24}" srcOrd="2" destOrd="0" presId="urn:microsoft.com/office/officeart/2005/8/layout/cycle2"/>
    <dgm:cxn modelId="{727A22AA-B34F-407C-B88E-3ECBB857E12D}" type="presParOf" srcId="{DEFA3866-7E55-49EB-B384-F065BF755F1A}" destId="{63F2150D-99DB-4FC3-990A-607162AF8F69}" srcOrd="3" destOrd="0" presId="urn:microsoft.com/office/officeart/2005/8/layout/cycle2"/>
    <dgm:cxn modelId="{AEBCD32A-0FB4-4ACE-ACA9-24A834B14726}" type="presParOf" srcId="{63F2150D-99DB-4FC3-990A-607162AF8F69}" destId="{D99D4772-156D-4637-8382-686510263EAD}" srcOrd="0" destOrd="0" presId="urn:microsoft.com/office/officeart/2005/8/layout/cycle2"/>
    <dgm:cxn modelId="{8454B8FE-C38F-47A8-8614-99706E26664D}" type="presParOf" srcId="{DEFA3866-7E55-49EB-B384-F065BF755F1A}" destId="{66C1D3EB-D4E1-43CE-A5CE-10F441E37217}" srcOrd="4" destOrd="0" presId="urn:microsoft.com/office/officeart/2005/8/layout/cycle2"/>
    <dgm:cxn modelId="{0234F1DF-76BE-49FE-88D6-4BD360BC6776}" type="presParOf" srcId="{DEFA3866-7E55-49EB-B384-F065BF755F1A}" destId="{0D23662D-39AC-4E7C-839C-3A99E07761E8}" srcOrd="5" destOrd="0" presId="urn:microsoft.com/office/officeart/2005/8/layout/cycle2"/>
    <dgm:cxn modelId="{28836248-03B8-4B41-BDAA-CF44C5D7187D}" type="presParOf" srcId="{0D23662D-39AC-4E7C-839C-3A99E07761E8}" destId="{D7BFABF1-53AF-433A-89FA-EDA581FA3F65}" srcOrd="0" destOrd="0" presId="urn:microsoft.com/office/officeart/2005/8/layout/cycle2"/>
    <dgm:cxn modelId="{FE0E27EA-CBF3-458B-829A-5A909EE74837}" type="presParOf" srcId="{DEFA3866-7E55-49EB-B384-F065BF755F1A}" destId="{CD69F93B-75BE-473C-982D-15AFCCD18B7D}" srcOrd="6" destOrd="0" presId="urn:microsoft.com/office/officeart/2005/8/layout/cycle2"/>
    <dgm:cxn modelId="{5CCA734C-3AA1-4CF1-881A-8A91AD03FCD9}" type="presParOf" srcId="{DEFA3866-7E55-49EB-B384-F065BF755F1A}" destId="{20FCA0AC-F293-418B-86B1-51FC1152AF70}" srcOrd="7" destOrd="0" presId="urn:microsoft.com/office/officeart/2005/8/layout/cycle2"/>
    <dgm:cxn modelId="{EBDE0A27-17FB-4E17-A0E7-CBAF1A6AE288}" type="presParOf" srcId="{20FCA0AC-F293-418B-86B1-51FC1152AF70}" destId="{10D8A9DA-8545-44B9-BF1B-75DA5ED17EA0}" srcOrd="0" destOrd="0" presId="urn:microsoft.com/office/officeart/2005/8/layout/cycle2"/>
    <dgm:cxn modelId="{414D86A2-A3E7-4A42-BA4C-161964D71217}" type="presParOf" srcId="{DEFA3866-7E55-49EB-B384-F065BF755F1A}" destId="{463BE6CD-4F47-40CD-B9A0-4BD0BD956116}" srcOrd="8" destOrd="0" presId="urn:microsoft.com/office/officeart/2005/8/layout/cycle2"/>
    <dgm:cxn modelId="{51411E0F-1981-48CA-90D9-77139CD8883B}" type="presParOf" srcId="{DEFA3866-7E55-49EB-B384-F065BF755F1A}" destId="{07672849-9C6D-47C9-A10D-7F5CB27356F0}" srcOrd="9" destOrd="0" presId="urn:microsoft.com/office/officeart/2005/8/layout/cycle2"/>
    <dgm:cxn modelId="{48A17DCE-0D81-4700-83F0-FA1A7DCFC7C5}" type="presParOf" srcId="{07672849-9C6D-47C9-A10D-7F5CB27356F0}" destId="{C2AB6AC8-59F9-4B59-9F04-01EF0861F8B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3E2F1-DAE9-4517-950E-EF09EA4A599F}">
      <dsp:nvSpPr>
        <dsp:cNvPr id="0" name=""/>
        <dsp:cNvSpPr/>
      </dsp:nvSpPr>
      <dsp:spPr>
        <a:xfrm>
          <a:off x="4600575" y="231"/>
          <a:ext cx="1314449" cy="131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Stereotype</a:t>
          </a:r>
          <a:endParaRPr lang="ko-KR" altLang="en-US" sz="14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4793072" y="192728"/>
        <a:ext cx="929455" cy="929455"/>
      </dsp:txXfrm>
    </dsp:sp>
    <dsp:sp modelId="{346D5CEE-B54F-4D0A-98DB-CE48610B87B3}">
      <dsp:nvSpPr>
        <dsp:cNvPr id="0" name=""/>
        <dsp:cNvSpPr/>
      </dsp:nvSpPr>
      <dsp:spPr>
        <a:xfrm rot="2160000">
          <a:off x="5873411" y="1009740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50" kern="120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5883413" y="1067683"/>
        <a:ext cx="244392" cy="266176"/>
      </dsp:txXfrm>
    </dsp:sp>
    <dsp:sp modelId="{967F7C34-A729-4A5A-8289-C66D6D081D24}">
      <dsp:nvSpPr>
        <dsp:cNvPr id="0" name=""/>
        <dsp:cNvSpPr/>
      </dsp:nvSpPr>
      <dsp:spPr>
        <a:xfrm>
          <a:off x="6196918" y="1160042"/>
          <a:ext cx="1314449" cy="131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Pre-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judgment</a:t>
          </a:r>
        </a:p>
      </dsp:txBody>
      <dsp:txXfrm>
        <a:off x="6389415" y="1352539"/>
        <a:ext cx="929455" cy="929455"/>
      </dsp:txXfrm>
    </dsp:sp>
    <dsp:sp modelId="{63F2150D-99DB-4FC3-990A-607162AF8F69}">
      <dsp:nvSpPr>
        <dsp:cNvPr id="0" name=""/>
        <dsp:cNvSpPr/>
      </dsp:nvSpPr>
      <dsp:spPr>
        <a:xfrm rot="6480000">
          <a:off x="6377756" y="2524363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50" kern="120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10800000">
        <a:off x="6446309" y="2563282"/>
        <a:ext cx="244392" cy="266176"/>
      </dsp:txXfrm>
    </dsp:sp>
    <dsp:sp modelId="{66C1D3EB-D4E1-43CE-A5CE-10F441E37217}">
      <dsp:nvSpPr>
        <dsp:cNvPr id="0" name=""/>
        <dsp:cNvSpPr/>
      </dsp:nvSpPr>
      <dsp:spPr>
        <a:xfrm>
          <a:off x="5587169" y="3036656"/>
          <a:ext cx="1314449" cy="131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05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Discrimination</a:t>
          </a:r>
          <a:endParaRPr lang="ko-KR" altLang="en-US" sz="105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5779666" y="3229153"/>
        <a:ext cx="929455" cy="929455"/>
      </dsp:txXfrm>
    </dsp:sp>
    <dsp:sp modelId="{0D23662D-39AC-4E7C-839C-3A99E07761E8}">
      <dsp:nvSpPr>
        <dsp:cNvPr id="0" name=""/>
        <dsp:cNvSpPr/>
      </dsp:nvSpPr>
      <dsp:spPr>
        <a:xfrm rot="10800000">
          <a:off x="5093115" y="3472068"/>
          <a:ext cx="34913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50" kern="120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10800000">
        <a:off x="5197854" y="3560793"/>
        <a:ext cx="244392" cy="266176"/>
      </dsp:txXfrm>
    </dsp:sp>
    <dsp:sp modelId="{CD69F93B-75BE-473C-982D-15AFCCD18B7D}">
      <dsp:nvSpPr>
        <dsp:cNvPr id="0" name=""/>
        <dsp:cNvSpPr/>
      </dsp:nvSpPr>
      <dsp:spPr>
        <a:xfrm>
          <a:off x="3613980" y="3036656"/>
          <a:ext cx="1314449" cy="131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Oppression</a:t>
          </a:r>
          <a:endParaRPr lang="ko-KR" altLang="en-US" sz="120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806477" y="3229153"/>
        <a:ext cx="929455" cy="929455"/>
      </dsp:txXfrm>
    </dsp:sp>
    <dsp:sp modelId="{20FCA0AC-F293-418B-86B1-51FC1152AF70}">
      <dsp:nvSpPr>
        <dsp:cNvPr id="0" name=""/>
        <dsp:cNvSpPr/>
      </dsp:nvSpPr>
      <dsp:spPr>
        <a:xfrm rot="15211152">
          <a:off x="3879359" y="2604572"/>
          <a:ext cx="270396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50" kern="120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 rot="10800000">
        <a:off x="3931425" y="2732190"/>
        <a:ext cx="189277" cy="266176"/>
      </dsp:txXfrm>
    </dsp:sp>
    <dsp:sp modelId="{463BE6CD-4F47-40CD-B9A0-4BD0BD956116}">
      <dsp:nvSpPr>
        <dsp:cNvPr id="0" name=""/>
        <dsp:cNvSpPr/>
      </dsp:nvSpPr>
      <dsp:spPr>
        <a:xfrm>
          <a:off x="3096343" y="1286989"/>
          <a:ext cx="1314449" cy="13144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i="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Internalized</a:t>
          </a:r>
        </a:p>
        <a:p>
          <a:pPr marL="0" lvl="0" indent="0" algn="ctr" defTabSz="5334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200" i="0" kern="1200" dirty="0">
              <a:latin typeface="맑은 고딕" panose="020B0503020000020004" pitchFamily="50" charset="-127"/>
              <a:ea typeface="맑은 고딕" panose="020B0503020000020004" pitchFamily="50" charset="-127"/>
            </a:rPr>
            <a:t>Oppression</a:t>
          </a:r>
          <a:endParaRPr lang="ko-KR" altLang="en-US" sz="1200" i="0" kern="1200" dirty="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3288840" y="1479486"/>
        <a:ext cx="929455" cy="929455"/>
      </dsp:txXfrm>
    </dsp:sp>
    <dsp:sp modelId="{07672849-9C6D-47C9-A10D-7F5CB27356F0}">
      <dsp:nvSpPr>
        <dsp:cNvPr id="0" name=""/>
        <dsp:cNvSpPr/>
      </dsp:nvSpPr>
      <dsp:spPr>
        <a:xfrm rot="19167329">
          <a:off x="4321862" y="1085506"/>
          <a:ext cx="352481" cy="443626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050" kern="1200">
            <a:latin typeface="맑은 고딕" panose="020B0503020000020004" pitchFamily="50" charset="-127"/>
            <a:ea typeface="맑은 고딕" panose="020B0503020000020004" pitchFamily="50" charset="-127"/>
          </a:endParaRPr>
        </a:p>
      </dsp:txBody>
      <dsp:txXfrm>
        <a:off x="4334557" y="1208600"/>
        <a:ext cx="246737" cy="266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C97FD06-8143-4458-9846-45D98545B5C4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5CB483E-322C-4F2E-B081-3FFA6E87F8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.cz/o-nas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.cz/o-na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74CA6-FD1A-4C06-BFDF-B7D0BBD30644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/>
              <a:t>existent but dormant. </a:t>
            </a:r>
          </a:p>
          <a:p>
            <a:pPr eaLnBrk="1" hangingPunct="1"/>
            <a:r>
              <a:rPr lang="en-US" altLang="ko-KR"/>
              <a:t>One may observe</a:t>
            </a:r>
          </a:p>
          <a:p>
            <a:pPr eaLnBrk="1" hangingPunct="1"/>
            <a:r>
              <a:rPr lang="en-US" altLang="ko-KR"/>
              <a:t> a) indifference on the part of non concerned parties and</a:t>
            </a:r>
          </a:p>
          <a:p>
            <a:pPr eaLnBrk="1" hangingPunct="1"/>
            <a:r>
              <a:rPr lang="en-US" altLang="ko-KR"/>
              <a:t> b) deception and lack of trust on the part of parties directly concerned (LGBTs and their organisations). 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This tacit acquiescence to homophobia is nurtured by a number of factors which are peculiar within Greek society. At least six factors may be pointed out: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6 factors which made the tacit acquiescence to homophobia 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 a) the main role of the Greek Orthodox Church in Greek society and its influence in the homophobic stance </a:t>
            </a:r>
          </a:p>
          <a:p>
            <a:pPr eaLnBrk="1" hangingPunct="1"/>
            <a:r>
              <a:rPr lang="en-US" altLang="ko-KR"/>
              <a:t> b) the homophobic stance of the majority of politicians.</a:t>
            </a:r>
          </a:p>
          <a:p>
            <a:pPr eaLnBrk="1" hangingPunct="1"/>
            <a:r>
              <a:rPr lang="en-US" altLang="ko-KR"/>
              <a:t> c) the negative imagery Thematic study Greece 6 put forward by the media, </a:t>
            </a:r>
          </a:p>
          <a:p>
            <a:pPr eaLnBrk="1" hangingPunct="1"/>
            <a:r>
              <a:rPr lang="en-US" altLang="ko-KR"/>
              <a:t>d) the role of the police, </a:t>
            </a:r>
          </a:p>
          <a:p>
            <a:pPr eaLnBrk="1" hangingPunct="1"/>
            <a:r>
              <a:rPr lang="en-US" altLang="ko-KR"/>
              <a:t>e) the absence of sexual education in schools and </a:t>
            </a:r>
          </a:p>
          <a:p>
            <a:pPr eaLnBrk="1" hangingPunct="1"/>
            <a:r>
              <a:rPr lang="en-US" altLang="ko-KR"/>
              <a:t>f) the unwillingness of all the governments to pay attention to substantiated LGBT claims and to legislate in accordance. (Vasilis Hatazopoulos, 2010) </a:t>
            </a:r>
          </a:p>
          <a:p>
            <a:pPr eaLnBrk="1" hangingPunct="1"/>
            <a:r>
              <a:rPr lang="en-US" altLang="ko-KR"/>
              <a:t>put forward by the media,</a:t>
            </a:r>
          </a:p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C6342B-A624-4F3A-8E07-FC525094B3DC}" type="slidenum">
              <a:rPr lang="ko-KR" altLang="en-US" smtClean="0"/>
              <a:pPr>
                <a:defRPr/>
              </a:pPr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/>
              <a:t>existent but dormant. </a:t>
            </a:r>
          </a:p>
          <a:p>
            <a:pPr eaLnBrk="1" hangingPunct="1"/>
            <a:r>
              <a:rPr lang="en-US" altLang="ko-KR"/>
              <a:t>One may observe</a:t>
            </a:r>
          </a:p>
          <a:p>
            <a:pPr eaLnBrk="1" hangingPunct="1"/>
            <a:r>
              <a:rPr lang="en-US" altLang="ko-KR"/>
              <a:t> a) indifference on the part of non concerned parties and</a:t>
            </a:r>
          </a:p>
          <a:p>
            <a:pPr eaLnBrk="1" hangingPunct="1"/>
            <a:r>
              <a:rPr lang="en-US" altLang="ko-KR"/>
              <a:t> b) deception and lack of trust on the part of parties directly concerned (LGBTs and their organisations). 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This tacit acquiescence to homophobia is nurtured by a number of factors which are peculiar within Greek society. At least six factors may be pointed out: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6 factors which made the tacit acquiescence to homophobia 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 a) the main role of the Greek Orthodox Church in Greek society and its influence in the homophobic stance </a:t>
            </a:r>
          </a:p>
          <a:p>
            <a:pPr eaLnBrk="1" hangingPunct="1"/>
            <a:r>
              <a:rPr lang="en-US" altLang="ko-KR"/>
              <a:t> b) the homophobic stance of the majority of politicians.</a:t>
            </a:r>
          </a:p>
          <a:p>
            <a:pPr eaLnBrk="1" hangingPunct="1"/>
            <a:r>
              <a:rPr lang="en-US" altLang="ko-KR"/>
              <a:t> c) the negative imagery Thematic study Greece 6 put forward by the media, </a:t>
            </a:r>
          </a:p>
          <a:p>
            <a:pPr eaLnBrk="1" hangingPunct="1"/>
            <a:r>
              <a:rPr lang="en-US" altLang="ko-KR"/>
              <a:t>d) the role of the police, </a:t>
            </a:r>
          </a:p>
          <a:p>
            <a:pPr eaLnBrk="1" hangingPunct="1"/>
            <a:r>
              <a:rPr lang="en-US" altLang="ko-KR"/>
              <a:t>e) the absence of sexual education in schools and </a:t>
            </a:r>
          </a:p>
          <a:p>
            <a:pPr eaLnBrk="1" hangingPunct="1"/>
            <a:r>
              <a:rPr lang="en-US" altLang="ko-KR"/>
              <a:t>f) the unwillingness of all the governments to pay attention to substantiated LGBT claims and to legislate in accordance. (Vasilis Hatazopoulos, 2010) </a:t>
            </a:r>
          </a:p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857C80-7EFE-4ED4-A160-FBE5FA6A9FF8}" type="slidenum">
              <a:rPr lang="ko-KR" altLang="en-US" smtClean="0"/>
              <a:pPr>
                <a:defRPr/>
              </a:pPr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/>
              <a:t>from </a:t>
            </a:r>
            <a:r>
              <a:rPr lang="en-US" altLang="ko-KR" b="1"/>
              <a:t>1990</a:t>
            </a:r>
            <a:r>
              <a:rPr lang="en-US" altLang="ko-KR"/>
              <a:t> according to the law (Act 175/1990 Sb) </a:t>
            </a:r>
            <a:r>
              <a:rPr lang="en-US" altLang="ko-KR" b="1"/>
              <a:t>homosexuality was  made equal to heterosexuality</a:t>
            </a:r>
            <a:r>
              <a:rPr lang="en-US" altLang="ko-KR"/>
              <a:t> (Procházka, Gaupner 2005)</a:t>
            </a:r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from </a:t>
            </a:r>
            <a:r>
              <a:rPr lang="en-US" altLang="ko-KR" b="1"/>
              <a:t>2006</a:t>
            </a:r>
            <a:r>
              <a:rPr lang="en-US" altLang="ko-KR"/>
              <a:t> </a:t>
            </a:r>
            <a:r>
              <a:rPr lang="en-US" altLang="ko-KR" b="1"/>
              <a:t>was adopted</a:t>
            </a:r>
            <a:r>
              <a:rPr lang="en-US" altLang="ko-KR"/>
              <a:t> the law (Act 115/2006 Sb) about </a:t>
            </a:r>
            <a:r>
              <a:rPr lang="en-US" altLang="ko-KR" b="1"/>
              <a:t>registered patnership</a:t>
            </a:r>
            <a:r>
              <a:rPr lang="en-US" altLang="ko-KR"/>
              <a:t> </a:t>
            </a:r>
          </a:p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A18D7-F88E-4B65-AC5A-80AB152DE83C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r>
              <a:rPr lang="cs" altLang="ko-KR" dirty="0">
                <a:solidFill>
                  <a:schemeClr val="bg2"/>
                </a:solidFill>
              </a:rPr>
              <a:t>The </a:t>
            </a:r>
            <a:r>
              <a:rPr lang="cs" altLang="ko-KR" b="1" dirty="0">
                <a:solidFill>
                  <a:schemeClr val="bg2"/>
                </a:solidFill>
              </a:rPr>
              <a:t>perception of homosexuality</a:t>
            </a:r>
            <a:r>
              <a:rPr lang="cs" altLang="ko-KR" dirty="0">
                <a:solidFill>
                  <a:schemeClr val="bg2"/>
                </a:solidFill>
              </a:rPr>
              <a:t> by Center for Public Opinion Research 2016 (Czech CVVM) are:</a:t>
            </a:r>
          </a:p>
          <a:p>
            <a:pPr marL="457200" indent="-330200" eaLnBrk="1" hangingPunct="1"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cs" altLang="ko-KR" dirty="0">
                <a:solidFill>
                  <a:schemeClr val="bg2"/>
                </a:solidFill>
              </a:rPr>
              <a:t>promotion of homosexuality is the most from people in the ages 15-44 years with education (especially absolvents from college)</a:t>
            </a:r>
          </a:p>
          <a:p>
            <a:pPr marL="457200" indent="-330200" eaLnBrk="1" hangingPunct="1"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cs" altLang="ko-KR" dirty="0">
                <a:solidFill>
                  <a:schemeClr val="bg2"/>
                </a:solidFill>
              </a:rPr>
              <a:t>opponents are usually people over 60 year, retiree, low education and by Roman Catholic religion</a:t>
            </a:r>
          </a:p>
          <a:p>
            <a:pPr marL="457200" indent="-330200" eaLnBrk="1" hangingPunct="1"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cs" altLang="ko-KR" dirty="0">
                <a:solidFill>
                  <a:schemeClr val="bg2"/>
                </a:solidFill>
              </a:rPr>
              <a:t>Since 2008 - 2009 these groups are quite balanced and tolerance of their presence (for example in the neighborhood) since 2008 has increased</a:t>
            </a:r>
          </a:p>
          <a:p>
            <a:pPr eaLnBrk="1" hangingPunct="1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4078F-B1D0-4F46-B431-E6FA9A651E78}" type="slidenum">
              <a:rPr lang="ko-KR" altLang="en-US" smtClean="0"/>
              <a:pPr>
                <a:defRPr/>
              </a:pPr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/>
              <a:t>Social workers should be use a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tools like a participation and 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a view of intersectionality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to understand a social situation those people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and also to support them in struggle to society like stereotypes, prejudices and discrimination in gender view too.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 dirty="0"/>
              <a:t>For example: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 In the Czech  is a non-profit organization called Stud*, which supported all people who fall under LGBT (lesbian, gay, bisexual and transgender) in their rights and equalization. In social work we can see it like a community work, which empowers this group to gain their cohesion, solidarity based on the civil rights. 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In </a:t>
            </a:r>
            <a:r>
              <a:rPr lang="en-US" altLang="ko-KR" dirty="0" err="1"/>
              <a:t>Corea</a:t>
            </a:r>
            <a:r>
              <a:rPr lang="en-US" altLang="ko-KR" dirty="0"/>
              <a:t> ?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In Greece?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/>
          </a:p>
          <a:p>
            <a:pPr eaLnBrk="1" hangingPunct="1">
              <a:spcBef>
                <a:spcPct val="0"/>
              </a:spcBef>
            </a:pPr>
            <a:r>
              <a:rPr lang="en-US" altLang="ko-KR" dirty="0"/>
              <a:t>*link here: </a:t>
            </a:r>
            <a:r>
              <a:rPr lang="en-US" altLang="ko-KR" u="sng" dirty="0">
                <a:solidFill>
                  <a:schemeClr val="hlink"/>
                </a:solidFill>
                <a:hlinkClick r:id="rId3"/>
              </a:rPr>
              <a:t>http://www.stud.cz/o-nas.html</a:t>
            </a:r>
            <a:r>
              <a:rPr lang="en-US" altLang="ko-KR" dirty="0"/>
              <a:t> </a:t>
            </a:r>
          </a:p>
          <a:p>
            <a:pPr eaLnBrk="1" hangingPunct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A2948A-834F-44B7-9E50-79903CA18523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/>
              <a:t>Social workers should be use a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tools like a participation and  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a view of intersectionality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 to understand a social situation those people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 and also to support them in struggle to society like stereotypes, prejudices and discrimination in gender view too.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b="1"/>
              <a:t>For example: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 In the Czech  is a non-profit organization called Stud*, which supported all people who fall under LGBT (lesbian, gay, bisexual and transgender) in their rights and equalization. In social work we can see it like a community work, which empowers this group to gain their cohesion, solidarity based on the civil rights.  </a:t>
            </a:r>
          </a:p>
          <a:p>
            <a:pPr eaLnBrk="1" hangingPunct="1">
              <a:spcBef>
                <a:spcPct val="0"/>
              </a:spcBef>
            </a:pPr>
            <a:endParaRPr lang="en-US" altLang="ko-KR"/>
          </a:p>
          <a:p>
            <a:pPr eaLnBrk="1" hangingPunct="1">
              <a:spcBef>
                <a:spcPct val="0"/>
              </a:spcBef>
            </a:pPr>
            <a:r>
              <a:rPr lang="en-US" altLang="ko-KR"/>
              <a:t>*link here: </a:t>
            </a:r>
            <a:r>
              <a:rPr lang="en-US" altLang="ko-KR" u="sng">
                <a:solidFill>
                  <a:schemeClr val="hlink"/>
                </a:solidFill>
                <a:hlinkClick r:id="rId3"/>
              </a:rPr>
              <a:t>http://www.stud.cz/o-nas.html</a:t>
            </a:r>
            <a:r>
              <a:rPr lang="en-US" altLang="ko-KR"/>
              <a:t> </a:t>
            </a:r>
          </a:p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9060E9-AAB8-4BEE-8F68-E08993F96151}" type="slidenum">
              <a:rPr lang="ko-KR" altLang="en-US" smtClean="0"/>
              <a:pPr>
                <a:defRPr/>
              </a:pPr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9264A9-A4C2-4C10-AF64-A163782C345B}" type="slidenum">
              <a:rPr lang="ko-KR" altLang="en-US" smtClean="0"/>
              <a:pPr>
                <a:defRPr/>
              </a:pPr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4FB297-5272-4DDD-9250-DAE34EF58C91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1FDDCE-9BE9-4620-99E2-B4A706743F15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>
                <a:solidFill>
                  <a:schemeClr val="accent2"/>
                </a:solidFill>
              </a:rPr>
              <a:t>. The diversity that employs social workers is one that is important to society and make a difference in people's lives.</a:t>
            </a:r>
          </a:p>
          <a:p>
            <a:pPr eaLnBrk="1" hangingPunct="1">
              <a:spcBef>
                <a:spcPct val="0"/>
              </a:spcBef>
            </a:pPr>
            <a:endParaRPr lang="en-US" altLang="ko-KR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ko-KR">
                <a:solidFill>
                  <a:schemeClr val="accent2"/>
                </a:solidFill>
              </a:rPr>
              <a:t> BASIC &amp; SECONDARY DIMENSIONS OF DIVERSITY (Loden &amp; Rosener, 1991)</a:t>
            </a:r>
            <a:br>
              <a:rPr lang="en-US" altLang="ko-KR">
                <a:solidFill>
                  <a:schemeClr val="accent2"/>
                </a:solidFill>
              </a:rPr>
            </a:br>
            <a:r>
              <a:rPr lang="en-US" altLang="ko-KR">
                <a:solidFill>
                  <a:schemeClr val="accent2"/>
                </a:solidFill>
              </a:rPr>
              <a:t>	</a:t>
            </a:r>
            <a:r>
              <a:rPr lang="en-US" altLang="ko-KR" b="1">
                <a:solidFill>
                  <a:schemeClr val="accent2"/>
                </a:solidFill>
              </a:rPr>
              <a:t>1.</a:t>
            </a:r>
            <a:r>
              <a:rPr lang="en-US" altLang="ko-KR">
                <a:solidFill>
                  <a:schemeClr val="accent2"/>
                </a:solidFill>
              </a:rPr>
              <a:t> Basic dimensions are elements that have some ability to change. We can also choose whether to reveal or hide these features.</a:t>
            </a:r>
          </a:p>
          <a:p>
            <a:pPr eaLnBrk="1" hangingPunct="1">
              <a:spcBef>
                <a:spcPct val="0"/>
              </a:spcBef>
            </a:pPr>
            <a:br>
              <a:rPr lang="en-US" altLang="ko-KR">
                <a:solidFill>
                  <a:schemeClr val="accent2"/>
                </a:solidFill>
              </a:rPr>
            </a:br>
            <a:r>
              <a:rPr lang="en-US" altLang="ko-KR">
                <a:solidFill>
                  <a:schemeClr val="accent2"/>
                </a:solidFill>
              </a:rPr>
              <a:t>	</a:t>
            </a:r>
            <a:r>
              <a:rPr lang="en-US" altLang="ko-KR" b="1">
                <a:solidFill>
                  <a:schemeClr val="accent2"/>
                </a:solidFill>
              </a:rPr>
              <a:t>2.</a:t>
            </a:r>
            <a:r>
              <a:rPr lang="en-US" altLang="ko-KR">
                <a:solidFill>
                  <a:schemeClr val="accent2"/>
                </a:solidFill>
              </a:rPr>
              <a:t> Secondary dimensions are aspects of ourselves that we can not change. Things that others know about us before we even open our mouths, because it is visible (except sexual orientation).</a:t>
            </a:r>
          </a:p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AA5FD-3B38-4DF1-85CC-41ABA03B5B51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355600" eaLnBrk="1" hangingPunct="1">
              <a:spcBef>
                <a:spcPts val="0"/>
              </a:spcBef>
              <a:buClr>
                <a:schemeClr val="dk1"/>
              </a:buClr>
              <a:buSzPct val="100000"/>
              <a:buFontTx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</a:rPr>
              <a:t>reflects a deeply felt and experienced sense of one’s own gender</a:t>
            </a:r>
          </a:p>
          <a:p>
            <a:pPr marL="457200" indent="-355600" eaLnBrk="1" hangingPunct="1">
              <a:spcBef>
                <a:spcPts val="0"/>
              </a:spcBef>
              <a:buClr>
                <a:schemeClr val="dk1"/>
              </a:buClr>
              <a:buSzPct val="100000"/>
              <a:buFontTx/>
              <a:buChar char="-"/>
              <a:defRPr/>
            </a:pPr>
            <a:r>
              <a:rPr lang="en-US" altLang="ko-KR" dirty="0" err="1">
                <a:solidFill>
                  <a:schemeClr val="dk1"/>
                </a:solidFill>
              </a:rPr>
              <a:t>connsistent</a:t>
            </a:r>
            <a:r>
              <a:rPr lang="en-US" altLang="ko-KR" dirty="0">
                <a:solidFill>
                  <a:schemeClr val="dk1"/>
                </a:solidFill>
              </a:rPr>
              <a:t> with  the sex assigned to them at birth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chemeClr val="dk1"/>
                </a:solidFill>
              </a:rPr>
              <a:t>Trasgender</a:t>
            </a:r>
            <a:r>
              <a:rPr lang="en-US" altLang="ko-KR" b="1" dirty="0">
                <a:solidFill>
                  <a:schemeClr val="dk1"/>
                </a:solidFill>
              </a:rPr>
              <a:t> people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dk1"/>
                </a:solidFill>
              </a:rPr>
              <a:t>For </a:t>
            </a:r>
            <a:r>
              <a:rPr lang="en-US" altLang="ko-KR" dirty="0" err="1">
                <a:solidFill>
                  <a:schemeClr val="dk1"/>
                </a:solidFill>
              </a:rPr>
              <a:t>trasgender</a:t>
            </a:r>
            <a:r>
              <a:rPr lang="en-US" altLang="ko-KR" dirty="0">
                <a:solidFill>
                  <a:schemeClr val="dk1"/>
                </a:solidFill>
              </a:rPr>
              <a:t> people is an inconsistency between their sense of their own gender and the sex they were assigned at birth and  </a:t>
            </a:r>
            <a:r>
              <a:rPr lang="en-US" altLang="ko-KR" dirty="0" err="1">
                <a:solidFill>
                  <a:schemeClr val="dk1"/>
                </a:solidFill>
              </a:rPr>
              <a:t>offten</a:t>
            </a:r>
            <a:r>
              <a:rPr lang="en-US" altLang="ko-KR" dirty="0">
                <a:solidFill>
                  <a:schemeClr val="dk1"/>
                </a:solidFill>
              </a:rPr>
              <a:t> their characteristic may conflict with society’s expectations of gender-normative </a:t>
            </a:r>
            <a:r>
              <a:rPr lang="en-US" altLang="ko-KR" dirty="0" err="1">
                <a:solidFill>
                  <a:schemeClr val="dk1"/>
                </a:solidFill>
              </a:rPr>
              <a:t>behaviour</a:t>
            </a:r>
            <a:r>
              <a:rPr lang="en-US" altLang="ko-KR" dirty="0">
                <a:solidFill>
                  <a:schemeClr val="dk1"/>
                </a:solidFill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solidFill>
                <a:schemeClr val="dk1"/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err="1">
                <a:solidFill>
                  <a:schemeClr val="dk1"/>
                </a:solidFill>
              </a:rPr>
              <a:t>Tranvestite</a:t>
            </a:r>
            <a:r>
              <a:rPr lang="en-US" altLang="ko-KR" b="1" dirty="0">
                <a:solidFill>
                  <a:schemeClr val="dk1"/>
                </a:solidFill>
              </a:rPr>
              <a:t> </a:t>
            </a:r>
            <a:r>
              <a:rPr lang="en-US" altLang="ko-KR" dirty="0">
                <a:solidFill>
                  <a:schemeClr val="dk1"/>
                </a:solidFill>
              </a:rPr>
              <a:t>(in dictionary Miriam Webster - online)</a:t>
            </a:r>
          </a:p>
          <a:p>
            <a:pPr marL="457200" indent="-22860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 person who wears clothes designed for the opposite sex</a:t>
            </a:r>
          </a:p>
          <a:p>
            <a:pPr marL="457200" indent="-228600" eaLnBrk="1" hangingPunct="1">
              <a:spcBef>
                <a:spcPts val="0"/>
              </a:spcBef>
              <a:buClr>
                <a:schemeClr val="dk1"/>
              </a:buClr>
              <a:buFont typeface="Open Sans"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 do not usually identify as transgender—most identify as straight men Laura Erickson-</a:t>
            </a:r>
            <a:r>
              <a:rPr lang="en-US" altLang="ko-KR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Schroth</a:t>
            </a:r>
            <a:r>
              <a:rPr lang="en-US" altLang="ko-KR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eaLnBrk="1" hangingPunct="1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A122CB-7445-42B7-9AF0-4303EF1D1C69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92100" eaLnBrk="1" hangingPunct="1">
              <a:spcBef>
                <a:spcPts val="0"/>
              </a:spcBef>
              <a:buSzPct val="100000"/>
              <a:buFontTx/>
              <a:buChar char="-"/>
              <a:defRPr/>
            </a:pPr>
            <a:endParaRPr lang="en-US" altLang="ko-KR" sz="800" dirty="0"/>
          </a:p>
          <a:p>
            <a:pPr marL="457200" indent="-292100" eaLnBrk="1" hangingPunct="1">
              <a:spcBef>
                <a:spcPts val="0"/>
              </a:spcBef>
              <a:buSzPct val="100000"/>
              <a:buFontTx/>
              <a:buChar char="-"/>
              <a:defRPr/>
            </a:pPr>
            <a:endParaRPr lang="en-US" altLang="ko-KR" sz="800" dirty="0"/>
          </a:p>
          <a:p>
            <a:pPr marL="457200" indent="-292100" eaLnBrk="1" hangingPunct="1">
              <a:spcBef>
                <a:spcPts val="0"/>
              </a:spcBef>
              <a:buSzPct val="100000"/>
              <a:buFontTx/>
              <a:buChar char="-"/>
              <a:defRPr/>
            </a:pPr>
            <a:r>
              <a:rPr lang="en-US" altLang="ko-KR" sz="800" dirty="0"/>
              <a:t> </a:t>
            </a:r>
            <a:r>
              <a:rPr lang="en-US" altLang="ko-KR" dirty="0">
                <a:solidFill>
                  <a:schemeClr val="dk1"/>
                </a:solidFill>
              </a:rPr>
              <a:t>refers to a person’s physical, romantic or emotional attraction towards other people</a:t>
            </a:r>
          </a:p>
          <a:p>
            <a:pPr marL="457200" indent="-228600" eaLnBrk="1" hangingPunct="1">
              <a:spcBef>
                <a:spcPts val="0"/>
              </a:spcBef>
              <a:buClr>
                <a:schemeClr val="dk1"/>
              </a:buClr>
              <a:buFontTx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</a:rPr>
              <a:t>everyone has a sexual orientation, which is integral to a person’s identity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dk1"/>
                </a:solidFill>
              </a:rPr>
              <a:t>Homosexual </a:t>
            </a:r>
          </a:p>
          <a:p>
            <a:pPr marL="457200" indent="-228600" eaLnBrk="1" hangingPunct="1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FontTx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</a:rPr>
              <a:t> are attracted to individuals of the same sex as themselves</a:t>
            </a:r>
          </a:p>
          <a:p>
            <a:pPr eaLnBrk="1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n-US" altLang="ko-KR" b="1" dirty="0">
                <a:solidFill>
                  <a:schemeClr val="dk1"/>
                </a:solidFill>
              </a:rPr>
              <a:t> Heterosexual </a:t>
            </a:r>
            <a:r>
              <a:rPr lang="en-US" altLang="ko-KR" dirty="0">
                <a:solidFill>
                  <a:schemeClr val="dk1"/>
                </a:solidFill>
              </a:rPr>
              <a:t> (sometimes known as ‘straight’) </a:t>
            </a:r>
          </a:p>
          <a:p>
            <a:pPr marL="457200" indent="-22860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</a:rPr>
              <a:t>are attracted to individuals of a different sex from themselves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>
                <a:solidFill>
                  <a:schemeClr val="dk1"/>
                </a:solidFill>
              </a:rPr>
              <a:t>Bisexual</a:t>
            </a:r>
          </a:p>
          <a:p>
            <a:pPr marL="457200" indent="-228600" eaLnBrk="1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Tx/>
              <a:buChar char="-"/>
              <a:defRPr/>
            </a:pPr>
            <a:r>
              <a:rPr lang="en-US" altLang="ko-KR" dirty="0">
                <a:solidFill>
                  <a:schemeClr val="dk1"/>
                </a:solidFill>
              </a:rPr>
              <a:t>may be attracted to individuals of the same or different sex</a:t>
            </a:r>
          </a:p>
          <a:p>
            <a:pPr marL="2743200" eaLnBrk="1" hangingPunct="1">
              <a:spcBef>
                <a:spcPts val="0"/>
              </a:spcBef>
              <a:defRPr/>
            </a:pPr>
            <a:r>
              <a:rPr lang="en-US" altLang="ko-KR" dirty="0">
                <a:solidFill>
                  <a:schemeClr val="dk1"/>
                </a:solidFill>
              </a:rPr>
              <a:t>=&gt;</a:t>
            </a:r>
            <a:r>
              <a:rPr lang="en-US" altLang="ko-KR" b="1" dirty="0">
                <a:solidFill>
                  <a:schemeClr val="dk1"/>
                </a:solidFill>
              </a:rPr>
              <a:t> Sexual orientation is not related to gender identity</a:t>
            </a:r>
          </a:p>
          <a:p>
            <a:pPr eaLnBrk="1" hangingPunct="1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  <a:defRPr/>
            </a:pPr>
            <a:endParaRPr lang="en-US" altLang="ko-KR" dirty="0"/>
          </a:p>
          <a:p>
            <a:pPr eaLnBrk="1" hangingPunct="1"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3FE5B-8778-49D5-994C-76577011BC7B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ko-KR" altLang="ko-KR">
                <a:solidFill>
                  <a:schemeClr val="accent2"/>
                </a:solidFill>
              </a:rPr>
              <a:t>Queer: attracted atoms and two sexes and / or transgendered (transgendered) atoms</a:t>
            </a:r>
            <a:br>
              <a:rPr lang="ko-KR" altLang="ko-KR">
                <a:solidFill>
                  <a:schemeClr val="accent2"/>
                </a:solidFill>
              </a:rPr>
            </a:br>
            <a:r>
              <a:rPr lang="ko-KR" altLang="ko-KR">
                <a:solidFill>
                  <a:schemeClr val="accent2"/>
                </a:solidFill>
              </a:rPr>
              <a:t>Asexuall: does not feel sexual attraction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4F734-8181-451D-B9DD-83994B3FD913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097CC-9EA9-4942-B007-3586C24B31C6}" type="slidenum">
              <a:rPr lang="ko-KR" altLang="en-US" smtClean="0"/>
              <a:pPr>
                <a:defRPr/>
              </a:pPr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2AA96F-6804-4DC3-9F1E-B9EBAB1866AA}" type="slidenum">
              <a:rPr lang="ko-KR" altLang="en-US" smtClean="0"/>
              <a:pPr>
                <a:defRPr/>
              </a:pPr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ko-KR"/>
              <a:t>Hong Seok-cheon is an actor and tv star in Korea. </a:t>
            </a:r>
            <a:endParaRPr lang="ko-KR" altLang="en-US"/>
          </a:p>
          <a:p>
            <a:pPr eaLnBrk="1" hangingPunct="1"/>
            <a:r>
              <a:rPr lang="en-US" altLang="ko-KR"/>
              <a:t>In 2000, Hong was asked a question regarding his sexuality on a variety show, </a:t>
            </a:r>
            <a:endParaRPr lang="ko-KR" altLang="en-US"/>
          </a:p>
          <a:p>
            <a:pPr eaLnBrk="1" hangingPunct="1"/>
            <a:r>
              <a:rPr lang="en-US" altLang="ko-KR"/>
              <a:t>and he chose to answer honestly that he was gay. </a:t>
            </a:r>
            <a:endParaRPr lang="ko-KR" altLang="en-US"/>
          </a:p>
          <a:p>
            <a:pPr eaLnBrk="1" hangingPunct="1"/>
            <a:r>
              <a:rPr lang="en-US" altLang="ko-KR"/>
              <a:t>After Hong revealed his homosexuality, he was fired from his network television programs and advertisements amidst public uproar, and no longer landed any major acting roles.</a:t>
            </a:r>
            <a:endParaRPr lang="ko-KR" altLang="en-US"/>
          </a:p>
          <a:p>
            <a:pPr eaLnBrk="1" hangingPunct="1"/>
            <a:r>
              <a:rPr lang="ko-KR" altLang="en-US"/>
              <a:t> </a:t>
            </a:r>
            <a:r>
              <a:rPr lang="en-US" altLang="ko-KR"/>
              <a:t>He faced massive stigma after becoming the country's first openly gay celebrity,</a:t>
            </a:r>
            <a:endParaRPr lang="ko-KR" altLang="en-US"/>
          </a:p>
          <a:p>
            <a:pPr eaLnBrk="1" hangingPunct="1"/>
            <a:r>
              <a:rPr lang="en-US" altLang="ko-KR"/>
              <a:t>and later said he experienced shunning, verbal abuse and discrimination that he rarely stepped out of his social circle</a:t>
            </a:r>
            <a:endParaRPr lang="ko-KR" altLang="en-US"/>
          </a:p>
          <a:p>
            <a:pPr eaLnBrk="1" hangingPunct="1"/>
            <a:endParaRPr lang="ko-KR" altLang="en-US"/>
          </a:p>
          <a:p>
            <a:pPr eaLnBrk="1" hangingPunct="1"/>
            <a:r>
              <a:rPr lang="en-US" altLang="ko-KR"/>
              <a:t>Nowadays he appears regulary on the TV show again and loved by Korean with a nickname of "Korean top gay".</a:t>
            </a:r>
            <a:endParaRPr lang="ko-KR" altLang="en-US"/>
          </a:p>
          <a:p>
            <a:pPr eaLnBrk="1" hangingPunct="1"/>
            <a:r>
              <a:rPr lang="en-US" altLang="ko-KR"/>
              <a:t>Still he is the first and last celebrity who did "coming out" in Korea.</a:t>
            </a:r>
            <a:endParaRPr lang="ko-KR" altLang="en-US"/>
          </a:p>
          <a:p>
            <a:pPr eaLnBrk="1" hangingPunct="1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CF72D0-E215-4F84-8C41-851E5FFCF909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2ADCE-A0F2-4860-8C46-F77369CB4918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400F-51D9-47AE-B584-BE331BC4A78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236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B30C2-6CB3-41AE-83F3-9363F506F7F7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B40D-02E6-449B-A54B-BA43333A34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898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DABCE-1867-445D-AA14-ED73F43D91DB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06E5-0866-4038-AA50-ED4BC2CAD4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8070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81DCC-7DA9-408C-8BB3-38FBAEF50066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ABAD3-18F3-4EB0-8A3A-D6FAB590B99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55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1389-D47B-413F-B98D-211D599D6C5A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CCBA-3106-421C-ADC3-65E620B099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8427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8BFA3-492A-4544-9DB9-78E7065D46BC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1328-CFE7-4EC6-A789-B3EE04E8048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27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4D000-D155-4DF6-BD2D-F81FD49C1B1B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61A2-9C62-482F-B304-E165BE813A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20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8534-EB83-40E6-9554-BDDF2CC65158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75903-4D22-4E4A-B153-A51EDF3C42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857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9C09A-A9D0-4255-9C21-3DEA5225CFCE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5A5C4-224D-4511-8CDF-6D351F5B4F2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713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BC32-5637-41BB-B8E2-D7706678B23B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85CA-F9B3-4B14-9A44-8886404A35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7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5F61-0273-4DB9-BA72-1025E4EF9CF7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71DA9-0745-4E23-98FD-C4B21E4C13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53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0BD3B80-1C8F-4AC4-B81D-FE043C635398}" type="datetimeFigureOut">
              <a:rPr lang="ko-KR" altLang="en-US"/>
              <a:pPr>
                <a:defRPr/>
              </a:pPr>
              <a:t>2017-04-12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latin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045A974-3E86-4697-A6B9-496F53EEBE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4u4gqRgAa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ds.a.ebscohost.com/eds/ebookviewer/ebook/bmxlYmtfXzgxODI1N19fQU41?sid=4a0728b5-6f1d-479b-aca6-10d2361d044f@sessionmgr4007&amp;vid=1&amp;format=EB&amp;rid=3" TargetMode="External"/><Relationship Id="rId7" Type="http://schemas.openxmlformats.org/officeDocument/2006/relationships/hyperlink" Target="https://www.merriam-webster.com/dictionary/transvesti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vvm.soc.cas.cz/media/com_form2content/documents/c1/a7579/f3/ov160725.pdf" TargetMode="External"/><Relationship Id="rId5" Type="http://schemas.openxmlformats.org/officeDocument/2006/relationships/hyperlink" Target="http://portal.gov.cz/wps/portal/_s.155/701/.cmd/ad/.c/313/.ce/10821/.p/8411/_s.155/701?PC_8411_l=115/2006&amp;PC_8411_ps=10#10821" TargetMode="External"/><Relationship Id="rId4" Type="http://schemas.openxmlformats.org/officeDocument/2006/relationships/hyperlink" Target="http://www.ecn.cz/PRIVATE/logos/pravhist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maHOui33S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5834" y="1058748"/>
            <a:ext cx="4284198" cy="120032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Coming out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And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Homophobia</a:t>
            </a:r>
          </a:p>
        </p:txBody>
      </p:sp>
      <p:cxnSp>
        <p:nvCxnSpPr>
          <p:cNvPr id="8" name="직선 연결선 7"/>
          <p:cNvCxnSpPr>
            <a:cxnSpLocks/>
          </p:cNvCxnSpPr>
          <p:nvPr/>
        </p:nvCxnSpPr>
        <p:spPr>
          <a:xfrm>
            <a:off x="576263" y="973138"/>
            <a:ext cx="3275012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cxnSpLocks/>
          </p:cNvCxnSpPr>
          <p:nvPr/>
        </p:nvCxnSpPr>
        <p:spPr>
          <a:xfrm>
            <a:off x="609600" y="2265363"/>
            <a:ext cx="324167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3259" y="620166"/>
            <a:ext cx="3638312" cy="438582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>
                <a:solidFill>
                  <a:schemeClr val="bg1">
                    <a:lumMod val="85000"/>
                  </a:schemeClr>
                </a:solidFill>
              </a:rPr>
              <a:t>Gender Perspectives in Social Work Practice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5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6176" y="3749846"/>
            <a:ext cx="5500387" cy="1015663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 err="1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나눔고딕 ExtraBold" panose="020D0904000000000000"/>
              </a:rPr>
              <a:t>Gyeongran</a:t>
            </a:r>
            <a:r>
              <a:rPr lang="en-US" altLang="ko-KR" sz="20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나눔고딕 ExtraBold" panose="020D0904000000000000"/>
              </a:rPr>
              <a:t> Kim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" altLang="ko-KR" sz="2000" dirty="0">
                <a:solidFill>
                  <a:schemeClr val="bg1"/>
                </a:solidFill>
              </a:rPr>
              <a:t>Magdaléna Popovičová </a:t>
            </a:r>
            <a:endParaRPr lang="en-US" altLang="ko-KR" sz="2000" dirty="0">
              <a:solidFill>
                <a:schemeClr val="bg1"/>
              </a:solidFill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나눔고딕 ExtraBold" panose="020D0904000000000000"/>
              </a:rPr>
              <a:t>Nikos </a:t>
            </a:r>
            <a:r>
              <a:rPr lang="en-US" altLang="ko-KR" sz="2000" dirty="0" err="1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anose="02030504000101010101" pitchFamily="18" charset="-127"/>
                <a:ea typeface="나눔고딕 ExtraBold" panose="020D0904000000000000"/>
              </a:rPr>
              <a:t>Stamou</a:t>
            </a:r>
            <a:endParaRPr lang="en-US" altLang="ko-KR" sz="10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/>
              </a:solidFill>
              <a:latin typeface="-윤고딕330" panose="02030504000101010101" pitchFamily="18" charset="-127"/>
              <a:ea typeface="나눔고딕 ExtraBold" panose="020D0904000000000000"/>
            </a:endParaRPr>
          </a:p>
        </p:txBody>
      </p:sp>
      <p:sp>
        <p:nvSpPr>
          <p:cNvPr id="3079" name="AutoShape 9" descr="http://cfile22.uf.tistory.com/image/233DD53F55067F660EF52D"/>
          <p:cNvSpPr>
            <a:spLocks noChangeAspect="1" noChangeArrowheads="1"/>
          </p:cNvSpPr>
          <p:nvPr/>
        </p:nvSpPr>
        <p:spPr bwMode="auto">
          <a:xfrm>
            <a:off x="4419600" y="2419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endParaRPr lang="ko-KR" altLang="en-US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>
            <a:cxnSpLocks/>
          </p:cNvCxnSpPr>
          <p:nvPr/>
        </p:nvCxnSpPr>
        <p:spPr>
          <a:xfrm>
            <a:off x="960438" y="1271588"/>
            <a:ext cx="4316412" cy="0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83891" y="843558"/>
            <a:ext cx="4498411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-윤고딕340" panose="02030504000101010101" pitchFamily="18" charset="-127"/>
                <a:ea typeface="-윤고딕340" panose="02030504000101010101" pitchFamily="18" charset="-127"/>
              </a:rPr>
              <a:t>Do you have any acquaintances who are LGBT? (%)</a:t>
            </a:r>
            <a:endParaRPr lang="ko-KR" altLang="en-US" sz="14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-윤고딕340" panose="02030504000101010101" pitchFamily="18" charset="-127"/>
              <a:ea typeface="-윤고딕340" panose="02030504000101010101" pitchFamily="18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6463" y="2405063"/>
            <a:ext cx="4900612" cy="646112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Most of Korean LGBT  </a:t>
            </a:r>
          </a:p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are </a:t>
            </a:r>
            <a:r>
              <a:rPr lang="en-US" altLang="ko-KR" dirty="0">
                <a:solidFill>
                  <a:srgbClr val="FFFF00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afraid</a:t>
            </a:r>
            <a:r>
              <a:rPr lang="en-US" altLang="ko-KR" dirty="0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 of coming-out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40" y="152974"/>
            <a:ext cx="329898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differences-Korea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20486" name="그림 38" descr="스크린샷이(가) 표시된 사진&#10;&#10;매우 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604000"/>
            <a:ext cx="65071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7" name="차트 7"/>
          <p:cNvGraphicFramePr>
            <a:graphicFrameLocks/>
          </p:cNvGraphicFramePr>
          <p:nvPr/>
        </p:nvGraphicFramePr>
        <p:xfrm>
          <a:off x="669925" y="1447800"/>
          <a:ext cx="4491038" cy="314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Chart" r:id="rId4" imgW="4499238" imgH="3151905" progId="Excel.Chart.8">
                  <p:embed/>
                </p:oleObj>
              </mc:Choice>
              <mc:Fallback>
                <p:oleObj name="Chart" r:id="rId4" imgW="4499238" imgH="3151905" progId="Excel.Chart.8">
                  <p:embed/>
                  <p:pic>
                    <p:nvPicPr>
                      <p:cNvPr id="0" name="차트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1447800"/>
                        <a:ext cx="4491038" cy="314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갈매기형 수장 9"/>
          <p:cNvSpPr/>
          <p:nvPr/>
        </p:nvSpPr>
        <p:spPr>
          <a:xfrm>
            <a:off x="5275263" y="2611438"/>
            <a:ext cx="139700" cy="23336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7" name="갈매기형 수장 43"/>
          <p:cNvSpPr/>
          <p:nvPr/>
        </p:nvSpPr>
        <p:spPr>
          <a:xfrm>
            <a:off x="5378450" y="2611438"/>
            <a:ext cx="139700" cy="233362"/>
          </a:xfrm>
          <a:prstGeom prst="chevr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3395663" y="4546600"/>
            <a:ext cx="15446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1200">
                <a:solidFill>
                  <a:schemeClr val="bg1"/>
                </a:solidFill>
              </a:rPr>
              <a:t>(Ipsos global;2015)</a:t>
            </a:r>
            <a:endParaRPr lang="ko-KR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329898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differences-Korea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21507" name="그림 38" descr="스크린샷이(가) 표시된 사진&#10;&#10;매우 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604000"/>
            <a:ext cx="65071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545013" y="700088"/>
            <a:ext cx="5256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Hong Seok-cheon</a:t>
            </a:r>
          </a:p>
          <a:p>
            <a:r>
              <a:rPr lang="en-US" altLang="ko-KR">
                <a:solidFill>
                  <a:schemeClr val="bg1"/>
                </a:solidFill>
                <a:latin typeface="-윤고딕320" panose="02030504000101010101" pitchFamily="18" charset="-127"/>
                <a:ea typeface="-윤고딕320" panose="02030504000101010101" pitchFamily="18" charset="-127"/>
              </a:rPr>
              <a:t>An actor and famous celebrity in Korea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45013" y="1914525"/>
            <a:ext cx="403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Fired from his TV programs and advertisements</a:t>
            </a:r>
            <a:endParaRPr lang="ko-KR" altLang="en-US">
              <a:solidFill>
                <a:schemeClr val="bg1"/>
              </a:solidFill>
            </a:endParaRPr>
          </a:p>
          <a:p>
            <a:endParaRPr lang="en-US" altLang="ko-KR">
              <a:solidFill>
                <a:schemeClr val="bg1"/>
              </a:solidFill>
            </a:endParaRPr>
          </a:p>
          <a:p>
            <a:r>
              <a:rPr lang="en-US" altLang="ko-KR">
                <a:solidFill>
                  <a:schemeClr val="bg1"/>
                </a:solidFill>
              </a:rPr>
              <a:t>No longer landed any major acting roles</a:t>
            </a:r>
          </a:p>
          <a:p>
            <a:endParaRPr lang="en-US" altLang="ko-KR">
              <a:solidFill>
                <a:schemeClr val="bg1"/>
              </a:solidFill>
            </a:endParaRPr>
          </a:p>
          <a:p>
            <a:r>
              <a:rPr lang="en-US" altLang="ko-KR">
                <a:solidFill>
                  <a:schemeClr val="bg1"/>
                </a:solidFill>
              </a:rPr>
              <a:t>Faced massive stigma </a:t>
            </a:r>
            <a:endParaRPr lang="ko-KR" altLang="en-US">
              <a:solidFill>
                <a:schemeClr val="bg1"/>
              </a:solidFill>
            </a:endParaRPr>
          </a:p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4545013" y="149542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After he revealed his homosexuality</a:t>
            </a:r>
          </a:p>
          <a:p>
            <a:endParaRPr lang="en-US" altLang="ko-KR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45013" y="3995738"/>
            <a:ext cx="40322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Still he is </a:t>
            </a:r>
            <a:r>
              <a:rPr lang="en-US" altLang="ko-KR" sz="2000">
                <a:solidFill>
                  <a:srgbClr val="FFFF00"/>
                </a:solidFill>
              </a:rPr>
              <a:t>the first and the last </a:t>
            </a:r>
            <a:r>
              <a:rPr lang="en-US" altLang="ko-KR">
                <a:solidFill>
                  <a:schemeClr val="bg1"/>
                </a:solidFill>
              </a:rPr>
              <a:t>celebrity who did coming out in Korea 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21512" name="그림 2" descr="사람, 벽, 실내, 남자이(가) 표시된 사진&#10;&#10;매우 높은 신뢰도로 생성된 설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44575"/>
            <a:ext cx="4113213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2700338" y="2181225"/>
            <a:ext cx="49672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2400" b="1">
                <a:solidFill>
                  <a:schemeClr val="bg1"/>
                </a:solidFill>
              </a:rPr>
              <a:t>“Existent but dormant”</a:t>
            </a:r>
          </a:p>
          <a:p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7840" y="152974"/>
            <a:ext cx="344543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differences-Greece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074738"/>
            <a:ext cx="5857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31975" y="3332163"/>
            <a:ext cx="7081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/>
              <a:t> </a:t>
            </a:r>
            <a:r>
              <a:rPr lang="en-US" altLang="ko-KR">
                <a:solidFill>
                  <a:schemeClr val="bg1"/>
                </a:solidFill>
              </a:rPr>
              <a:t>a) indifference on the part of non concerned parties </a:t>
            </a:r>
          </a:p>
          <a:p>
            <a:r>
              <a:rPr lang="en-US" altLang="ko-KR">
                <a:solidFill>
                  <a:schemeClr val="bg1"/>
                </a:solidFill>
              </a:rPr>
              <a:t> b) deception and lack of trust on the part of parties </a:t>
            </a:r>
          </a:p>
          <a:p>
            <a:r>
              <a:rPr lang="en-US" altLang="ko-KR">
                <a:solidFill>
                  <a:schemeClr val="bg1"/>
                </a:solidFill>
              </a:rPr>
              <a:t>directly concerned (LGBTs and their organizations). </a:t>
            </a:r>
          </a:p>
          <a:p>
            <a:endParaRPr lang="ko-KR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344543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differences-Greece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0113" y="1595438"/>
            <a:ext cx="72009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+mj-lt"/>
              <a:buAutoNum type="alphaLcPeriod"/>
              <a:defRPr/>
            </a:pPr>
            <a:r>
              <a:rPr lang="en-US" altLang="ko-KR" dirty="0">
                <a:solidFill>
                  <a:schemeClr val="bg1"/>
                </a:solidFill>
              </a:rPr>
              <a:t>The main role of the Greek Orthodox Church in Greek society and its influence in the homophobic stance 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altLang="ko-KR" dirty="0">
                <a:solidFill>
                  <a:schemeClr val="bg1"/>
                </a:solidFill>
              </a:rPr>
              <a:t>The homophobic stance of the majority of politicians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altLang="ko-KR" dirty="0">
                <a:solidFill>
                  <a:schemeClr val="bg1"/>
                </a:solidFill>
              </a:rPr>
              <a:t>The negative imagery Thematic put forward by the media 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altLang="ko-KR" dirty="0">
                <a:solidFill>
                  <a:schemeClr val="bg1"/>
                </a:solidFill>
              </a:rPr>
              <a:t>The role of the police  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altLang="ko-KR" dirty="0">
                <a:solidFill>
                  <a:schemeClr val="bg1"/>
                </a:solidFill>
              </a:rPr>
              <a:t>The absence of sexual education in schools </a:t>
            </a:r>
          </a:p>
          <a:p>
            <a:pPr marL="342900" indent="-342900">
              <a:buFont typeface="+mj-lt"/>
              <a:buAutoNum type="alphaLcPeriod"/>
              <a:defRPr/>
            </a:pPr>
            <a:r>
              <a:rPr lang="en-US" altLang="ko-KR" dirty="0">
                <a:solidFill>
                  <a:schemeClr val="bg1"/>
                </a:solidFill>
              </a:rPr>
              <a:t>The unwillingness of all the governments to pay attention to substantiated LGBT claims and to legislate in accordance. </a:t>
            </a:r>
          </a:p>
          <a:p>
            <a:pPr>
              <a:defRPr/>
            </a:pPr>
            <a:endParaRPr lang="ko-KR" altLang="en-US" dirty="0"/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4787900" y="4043363"/>
            <a:ext cx="3600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1600">
                <a:solidFill>
                  <a:schemeClr val="bg1"/>
                </a:solidFill>
              </a:rPr>
              <a:t>(Vasilis Hatazopoulos, 2010) </a:t>
            </a:r>
          </a:p>
          <a:p>
            <a:endParaRPr lang="ko-KR" altLang="en-US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900113" y="987425"/>
            <a:ext cx="5472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6 factors which made the tacit acquiescence </a:t>
            </a:r>
            <a:endParaRPr lang="ko-KR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343421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differences-Czech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27651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955675"/>
            <a:ext cx="28575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1692275" y="2932113"/>
            <a:ext cx="65214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2"/>
                </a:solidFill>
              </a:rPr>
              <a:t>From </a:t>
            </a:r>
            <a:r>
              <a:rPr lang="en-US" altLang="ko-KR" b="1">
                <a:solidFill>
                  <a:schemeClr val="bg2"/>
                </a:solidFill>
              </a:rPr>
              <a:t>1990</a:t>
            </a:r>
            <a:r>
              <a:rPr lang="en-US" altLang="ko-KR">
                <a:solidFill>
                  <a:schemeClr val="bg2"/>
                </a:solidFill>
              </a:rPr>
              <a:t> according to the law (Act 175/1990 Sb) </a:t>
            </a:r>
            <a:r>
              <a:rPr lang="en-US" altLang="ko-KR" b="1">
                <a:solidFill>
                  <a:srgbClr val="FFFF00"/>
                </a:solidFill>
              </a:rPr>
              <a:t>homosexuality was  made equal to heterosexuality</a:t>
            </a:r>
            <a:endParaRPr lang="en-US" altLang="ko-KR" sz="1600">
              <a:solidFill>
                <a:schemeClr val="bg2"/>
              </a:solidFill>
            </a:endParaRPr>
          </a:p>
          <a:p>
            <a:endParaRPr lang="en-US" altLang="ko-KR">
              <a:solidFill>
                <a:schemeClr val="bg2"/>
              </a:solidFill>
            </a:endParaRPr>
          </a:p>
          <a:p>
            <a:endParaRPr lang="ko-KR" altLang="en-US">
              <a:solidFill>
                <a:schemeClr val="bg2"/>
              </a:solidFill>
            </a:endParaRPr>
          </a:p>
          <a:p>
            <a:r>
              <a:rPr lang="en-US" altLang="ko-KR">
                <a:solidFill>
                  <a:schemeClr val="bg2"/>
                </a:solidFill>
              </a:rPr>
              <a:t>From </a:t>
            </a:r>
            <a:r>
              <a:rPr lang="en-US" altLang="ko-KR" b="1">
                <a:solidFill>
                  <a:schemeClr val="bg2"/>
                </a:solidFill>
              </a:rPr>
              <a:t>2006</a:t>
            </a:r>
            <a:r>
              <a:rPr lang="en-US" altLang="ko-KR">
                <a:solidFill>
                  <a:schemeClr val="bg2"/>
                </a:solidFill>
              </a:rPr>
              <a:t> </a:t>
            </a:r>
            <a:r>
              <a:rPr lang="en-US" altLang="ko-KR" b="1">
                <a:solidFill>
                  <a:schemeClr val="bg2"/>
                </a:solidFill>
              </a:rPr>
              <a:t>was adopted</a:t>
            </a:r>
            <a:r>
              <a:rPr lang="en-US" altLang="ko-KR">
                <a:solidFill>
                  <a:schemeClr val="bg2"/>
                </a:solidFill>
              </a:rPr>
              <a:t> the law (Act 115/2006 Sb) </a:t>
            </a:r>
          </a:p>
          <a:p>
            <a:r>
              <a:rPr lang="en-US" altLang="ko-KR">
                <a:solidFill>
                  <a:schemeClr val="bg2"/>
                </a:solidFill>
              </a:rPr>
              <a:t>about </a:t>
            </a:r>
            <a:r>
              <a:rPr lang="en-US" altLang="ko-KR" b="1">
                <a:solidFill>
                  <a:srgbClr val="FFFF00"/>
                </a:solidFill>
              </a:rPr>
              <a:t>registered patnership</a:t>
            </a:r>
            <a:r>
              <a:rPr lang="en-US" altLang="ko-KR">
                <a:solidFill>
                  <a:srgbClr val="FFFF00"/>
                </a:solidFill>
              </a:rPr>
              <a:t> </a:t>
            </a:r>
          </a:p>
          <a:p>
            <a:endParaRPr lang="ko-KR" altLang="en-US">
              <a:solidFill>
                <a:schemeClr val="bg2"/>
              </a:solidFill>
            </a:endParaRP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5148263" y="3516313"/>
            <a:ext cx="2447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1400">
                <a:solidFill>
                  <a:schemeClr val="bg2"/>
                </a:solidFill>
              </a:rPr>
              <a:t>(Procházka, Gaupner 2005)</a:t>
            </a:r>
          </a:p>
          <a:p>
            <a:endParaRPr lang="ko-KR" altLang="en-US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343421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differences-Czech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9699" name="TextBox 1"/>
          <p:cNvSpPr txBox="1">
            <a:spLocks noChangeArrowheads="1"/>
          </p:cNvSpPr>
          <p:nvPr/>
        </p:nvSpPr>
        <p:spPr bwMode="auto">
          <a:xfrm>
            <a:off x="684213" y="771525"/>
            <a:ext cx="741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ko-KR" altLang="ko-KR">
                <a:solidFill>
                  <a:schemeClr val="bg2"/>
                </a:solidFill>
              </a:rPr>
              <a:t>The </a:t>
            </a:r>
            <a:r>
              <a:rPr lang="ko-KR" altLang="ko-KR" b="1">
                <a:solidFill>
                  <a:schemeClr val="bg2"/>
                </a:solidFill>
              </a:rPr>
              <a:t>perception of homosexuality</a:t>
            </a:r>
            <a:r>
              <a:rPr lang="ko-KR" altLang="ko-KR">
                <a:solidFill>
                  <a:schemeClr val="bg2"/>
                </a:solidFill>
              </a:rPr>
              <a:t> </a:t>
            </a:r>
            <a:endParaRPr lang="en-US" altLang="ko-KR">
              <a:solidFill>
                <a:schemeClr val="bg2"/>
              </a:solidFill>
            </a:endParaRPr>
          </a:p>
          <a:p>
            <a:r>
              <a:rPr lang="ko-KR" altLang="ko-KR">
                <a:solidFill>
                  <a:schemeClr val="bg2"/>
                </a:solidFill>
              </a:rPr>
              <a:t>by Center for Public Opinion Research 2016 (Czech CVVM) 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84213" y="1760538"/>
            <a:ext cx="7127875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12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bg2"/>
                </a:solidFill>
              </a:rPr>
              <a:t>P</a:t>
            </a:r>
            <a:r>
              <a:rPr lang="cs" altLang="ko-KR" dirty="0">
                <a:solidFill>
                  <a:schemeClr val="bg2"/>
                </a:solidFill>
              </a:rPr>
              <a:t>ro</a:t>
            </a:r>
            <a:r>
              <a:rPr lang="en-US" altLang="ko-KR" dirty="0" err="1">
                <a:solidFill>
                  <a:schemeClr val="bg2"/>
                </a:solidFill>
              </a:rPr>
              <a:t>ponent</a:t>
            </a:r>
            <a:r>
              <a:rPr lang="cs" altLang="ko-KR" dirty="0">
                <a:solidFill>
                  <a:schemeClr val="bg2"/>
                </a:solidFill>
              </a:rPr>
              <a:t> of homosexuality is most</a:t>
            </a:r>
            <a:r>
              <a:rPr lang="en-US" altLang="ko-KR" dirty="0" err="1">
                <a:solidFill>
                  <a:schemeClr val="bg2"/>
                </a:solidFill>
              </a:rPr>
              <a:t>ly</a:t>
            </a:r>
            <a:r>
              <a:rPr lang="cs" altLang="ko-KR" dirty="0">
                <a:solidFill>
                  <a:schemeClr val="bg2"/>
                </a:solidFill>
              </a:rPr>
              <a:t> from people </a:t>
            </a:r>
            <a:endParaRPr lang="en-US" altLang="ko-KR" dirty="0">
              <a:solidFill>
                <a:schemeClr val="bg2"/>
              </a:solidFill>
            </a:endParaRPr>
          </a:p>
          <a:p>
            <a:pPr marL="127000">
              <a:spcBef>
                <a:spcPts val="0"/>
              </a:spcBef>
              <a:buSzPct val="100000"/>
              <a:defRPr/>
            </a:pPr>
            <a:r>
              <a:rPr lang="en-US" altLang="ko-KR" dirty="0">
                <a:solidFill>
                  <a:schemeClr val="bg2"/>
                </a:solidFill>
              </a:rPr>
              <a:t>    </a:t>
            </a:r>
            <a:r>
              <a:rPr lang="cs" altLang="ko-KR" dirty="0">
                <a:solidFill>
                  <a:schemeClr val="bg2"/>
                </a:solidFill>
              </a:rPr>
              <a:t>in the ages 15-44 years with education </a:t>
            </a:r>
            <a:endParaRPr lang="en-US" altLang="ko-KR" dirty="0">
              <a:solidFill>
                <a:schemeClr val="bg2"/>
              </a:solidFill>
            </a:endParaRPr>
          </a:p>
          <a:p>
            <a:pPr marL="127000">
              <a:spcBef>
                <a:spcPts val="0"/>
              </a:spcBef>
              <a:buSzPct val="100000"/>
              <a:defRPr/>
            </a:pPr>
            <a:r>
              <a:rPr lang="en-US" altLang="ko-KR" dirty="0">
                <a:solidFill>
                  <a:schemeClr val="bg2"/>
                </a:solidFill>
              </a:rPr>
              <a:t>    </a:t>
            </a:r>
            <a:r>
              <a:rPr lang="cs" altLang="ko-KR" dirty="0">
                <a:solidFill>
                  <a:schemeClr val="bg2"/>
                </a:solidFill>
              </a:rPr>
              <a:t>(especially absolvents from college)</a:t>
            </a:r>
            <a:endParaRPr lang="en-US" altLang="ko-KR" dirty="0">
              <a:solidFill>
                <a:schemeClr val="bg2"/>
              </a:solidFill>
            </a:endParaRPr>
          </a:p>
          <a:p>
            <a:pPr marL="412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cs" altLang="ko-KR" dirty="0">
                <a:solidFill>
                  <a:schemeClr val="bg2"/>
                </a:solidFill>
              </a:rPr>
              <a:t>opponents are usually people over 60 year, retiree, low</a:t>
            </a:r>
            <a:r>
              <a:rPr lang="en-US" altLang="ko-KR" dirty="0">
                <a:solidFill>
                  <a:schemeClr val="bg2"/>
                </a:solidFill>
              </a:rPr>
              <a:t>-waged</a:t>
            </a:r>
            <a:r>
              <a:rPr lang="cs" altLang="ko-KR" dirty="0">
                <a:solidFill>
                  <a:schemeClr val="bg2"/>
                </a:solidFill>
              </a:rPr>
              <a:t> education and by Roman Catholic religion</a:t>
            </a:r>
            <a:endParaRPr lang="en-US" altLang="ko-KR" dirty="0">
              <a:solidFill>
                <a:schemeClr val="bg2"/>
              </a:solidFill>
            </a:endParaRPr>
          </a:p>
          <a:p>
            <a:pPr marL="412750" indent="-28575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cs" altLang="ko-KR" dirty="0">
                <a:solidFill>
                  <a:schemeClr val="bg2"/>
                </a:solidFill>
              </a:rPr>
              <a:t>Since 2008 - 2009 these groups are quite balanced and toleran</a:t>
            </a:r>
            <a:r>
              <a:rPr lang="en-US" altLang="ko-KR" dirty="0">
                <a:solidFill>
                  <a:schemeClr val="bg2"/>
                </a:solidFill>
              </a:rPr>
              <a:t>t</a:t>
            </a:r>
            <a:r>
              <a:rPr lang="cs" altLang="ko-KR" dirty="0">
                <a:solidFill>
                  <a:schemeClr val="bg2"/>
                </a:solidFill>
              </a:rPr>
              <a:t> of their presence (for example in the neighborhood) since 2008 has increased</a:t>
            </a:r>
          </a:p>
          <a:p>
            <a:pPr>
              <a:defRPr/>
            </a:pPr>
            <a:endParaRPr lang="ko-KR" altLang="en-US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https://www.youtube.com/watch?v=h4u4gqRgAag</a:t>
            </a:r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399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1684628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Ⅳ Social work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755650" y="627063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What tools should social workers use ?</a:t>
            </a:r>
            <a:endParaRPr lang="ko-KR" altLang="en-US" b="1">
              <a:solidFill>
                <a:schemeClr val="bg1"/>
              </a:solidFill>
            </a:endParaRPr>
          </a:p>
        </p:txBody>
      </p:sp>
      <p:pic>
        <p:nvPicPr>
          <p:cNvPr id="31748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>
            <a:fillRect/>
          </a:stretch>
        </p:blipFill>
        <p:spPr bwMode="auto">
          <a:xfrm>
            <a:off x="1042988" y="1236663"/>
            <a:ext cx="1419225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>
            <a:fillRect/>
          </a:stretch>
        </p:blipFill>
        <p:spPr bwMode="auto">
          <a:xfrm>
            <a:off x="1042988" y="3506788"/>
            <a:ext cx="1554162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02"/>
          <a:stretch>
            <a:fillRect/>
          </a:stretch>
        </p:blipFill>
        <p:spPr bwMode="auto">
          <a:xfrm>
            <a:off x="6732240" y="2312987"/>
            <a:ext cx="133667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Box 12"/>
          <p:cNvSpPr txBox="1">
            <a:spLocks noChangeArrowheads="1"/>
          </p:cNvSpPr>
          <p:nvPr/>
        </p:nvSpPr>
        <p:spPr bwMode="auto">
          <a:xfrm>
            <a:off x="2627313" y="397192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Support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1752" name="TextBox 14"/>
          <p:cNvSpPr txBox="1">
            <a:spLocks noChangeArrowheads="1"/>
          </p:cNvSpPr>
          <p:nvPr/>
        </p:nvSpPr>
        <p:spPr bwMode="auto">
          <a:xfrm>
            <a:off x="4857402" y="2689225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 dirty="0">
                <a:solidFill>
                  <a:schemeClr val="bg1"/>
                </a:solidFill>
              </a:rPr>
              <a:t>Intersectionality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1753" name="TextBox 15"/>
          <p:cNvSpPr txBox="1">
            <a:spLocks noChangeArrowheads="1"/>
          </p:cNvSpPr>
          <p:nvPr/>
        </p:nvSpPr>
        <p:spPr bwMode="auto">
          <a:xfrm>
            <a:off x="2705100" y="1693863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Participation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31754" name="TextBox 13"/>
          <p:cNvSpPr txBox="1">
            <a:spLocks noChangeArrowheads="1"/>
          </p:cNvSpPr>
          <p:nvPr/>
        </p:nvSpPr>
        <p:spPr bwMode="auto">
          <a:xfrm>
            <a:off x="4089052" y="3035300"/>
            <a:ext cx="34115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</a:rPr>
              <a:t>to understand a social situation </a:t>
            </a:r>
          </a:p>
          <a:p>
            <a:r>
              <a:rPr lang="en-US" altLang="ko-KR" sz="1400">
                <a:solidFill>
                  <a:schemeClr val="bg1"/>
                </a:solidFill>
              </a:rPr>
              <a:t>of those people</a:t>
            </a:r>
          </a:p>
          <a:p>
            <a:endParaRPr lang="ko-KR" altLang="en-US"/>
          </a:p>
        </p:txBody>
      </p:sp>
      <p:sp>
        <p:nvSpPr>
          <p:cNvPr id="31755" name="TextBox 16"/>
          <p:cNvSpPr txBox="1">
            <a:spLocks noChangeArrowheads="1"/>
          </p:cNvSpPr>
          <p:nvPr/>
        </p:nvSpPr>
        <p:spPr bwMode="auto">
          <a:xfrm>
            <a:off x="2597150" y="4338638"/>
            <a:ext cx="525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1400">
                <a:solidFill>
                  <a:schemeClr val="bg1"/>
                </a:solidFill>
              </a:rPr>
              <a:t>in struggle to society like stereotypes, prejudices and discrimination in gender view </a:t>
            </a:r>
            <a:endParaRPr lang="ko-KR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1616148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Ⅴ Conclusion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3795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03325"/>
            <a:ext cx="3914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859338" y="1708150"/>
            <a:ext cx="41052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Non-profit organization</a:t>
            </a:r>
            <a:r>
              <a:rPr lang="ko-KR" altLang="en-US">
                <a:solidFill>
                  <a:schemeClr val="bg1"/>
                </a:solidFill>
              </a:rPr>
              <a:t> </a:t>
            </a:r>
            <a:r>
              <a:rPr lang="en-US" altLang="ko-KR">
                <a:solidFill>
                  <a:schemeClr val="bg1"/>
                </a:solidFill>
              </a:rPr>
              <a:t>which support all people who fall under LGBT in their rights and equalization.</a:t>
            </a:r>
          </a:p>
          <a:p>
            <a:endParaRPr lang="en-US" altLang="ko-KR">
              <a:solidFill>
                <a:schemeClr val="bg1"/>
              </a:solidFill>
            </a:endParaRPr>
          </a:p>
          <a:p>
            <a:r>
              <a:rPr lang="en-US" altLang="ko-KR">
                <a:solidFill>
                  <a:srgbClr val="FFFF00"/>
                </a:solidFill>
              </a:rPr>
              <a:t>Empower</a:t>
            </a:r>
            <a:r>
              <a:rPr lang="en-US" altLang="ko-KR">
                <a:solidFill>
                  <a:schemeClr val="bg1"/>
                </a:solidFill>
              </a:rPr>
              <a:t> this kind of group </a:t>
            </a:r>
          </a:p>
          <a:p>
            <a:r>
              <a:rPr lang="en-US" altLang="ko-KR">
                <a:solidFill>
                  <a:schemeClr val="bg1"/>
                </a:solidFill>
              </a:rPr>
              <a:t>to gain their cohesion, solidarity</a:t>
            </a:r>
          </a:p>
          <a:p>
            <a:r>
              <a:rPr lang="en-US" altLang="ko-KR">
                <a:solidFill>
                  <a:schemeClr val="bg1"/>
                </a:solidFill>
              </a:rPr>
              <a:t>Based on their civil rights. </a:t>
            </a:r>
          </a:p>
        </p:txBody>
      </p:sp>
      <p:sp>
        <p:nvSpPr>
          <p:cNvPr id="33797" name="TextBox 17"/>
          <p:cNvSpPr txBox="1">
            <a:spLocks noChangeArrowheads="1"/>
          </p:cNvSpPr>
          <p:nvPr/>
        </p:nvSpPr>
        <p:spPr bwMode="auto">
          <a:xfrm>
            <a:off x="755650" y="627063"/>
            <a:ext cx="6911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Our suggestion</a:t>
            </a:r>
            <a:endParaRPr lang="ko-KR" alt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1593257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Ⅵ References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5843" name="TextBox 1"/>
          <p:cNvSpPr txBox="1">
            <a:spLocks noChangeArrowheads="1"/>
          </p:cNvSpPr>
          <p:nvPr/>
        </p:nvSpPr>
        <p:spPr bwMode="auto">
          <a:xfrm>
            <a:off x="1258888" y="627063"/>
            <a:ext cx="63373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2984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Clr>
                <a:srgbClr val="000000"/>
              </a:buClr>
              <a:buSzPct val="100000"/>
              <a:buFontTx/>
              <a:buChar char="-"/>
            </a:pP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Healey, J. (2014). </a:t>
            </a:r>
            <a:r>
              <a:rPr lang="ko-KR" altLang="ko-KR" sz="1200" i="1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Sexual Orientation and Gender Identity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. Thirroul, N.S.W.: Spinney Press. link here: </a:t>
            </a:r>
            <a:r>
              <a:rPr lang="ko-KR" altLang="ko-KR" sz="1200" u="sng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3"/>
              </a:rPr>
              <a:t>http://eds.a.ebscohost.com/eds/ebookviewer/ebook/bmxlYmtfXzgxODI1N19fQU41?sid=4a0728b5-6f1d-479b-aca6-10d2361d044f@sessionmgr4007&amp;vid=1&amp;format=EB&amp;rid=3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ko-KR" altLang="ko-KR" sz="1200" b="1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00378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. ISBN 9781922084569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PROCHÁZKA, I., GRAUPNER, H. 2005. Historie právních postojů k homosexualitě.[online] Praha: Econnect. Dostupné z: &lt;</a:t>
            </a:r>
            <a:r>
              <a:rPr lang="ko-KR" altLang="ko-KR" sz="1200" u="sng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4"/>
              </a:rPr>
              <a:t>http://www.ecn.cz/PRIVATE/logos/pravhist.htm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&gt;.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Zákon č. 115/2006 Sb. o registrovaném partnerství a o změně některých souvis. zákonů. [online] Praha: Ministerstvo vnitra. [cit.06. 04. 2017]. Dostupné z: &lt;</a:t>
            </a:r>
            <a:r>
              <a:rPr lang="ko-KR" altLang="ko-KR" sz="1200" u="sng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5"/>
              </a:rPr>
              <a:t>http://portal.gov.cz/wps/portal/_s.155/701/.cmd/ad/.c/313/.ce/10821/.p/8411/_s.155/701?PC_8411_l=115/2006&amp;PC_8411_ps=10#10821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&gt;.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ko-KR" altLang="ko-KR" sz="1200">
                <a:solidFill>
                  <a:schemeClr val="bg1"/>
                </a:solidFill>
              </a:rPr>
              <a:t>Center for Public Opinion Research. 2016. </a:t>
            </a:r>
            <a:r>
              <a:rPr lang="ko-KR" altLang="ko-KR" sz="1200" i="1">
                <a:solidFill>
                  <a:schemeClr val="bg1"/>
                </a:solidFill>
              </a:rPr>
              <a:t>public attitudes to the rights of homosexuals</a:t>
            </a:r>
            <a:r>
              <a:rPr lang="ko-KR" altLang="ko-KR" sz="1200">
                <a:solidFill>
                  <a:schemeClr val="bg1"/>
                </a:solidFill>
              </a:rPr>
              <a:t>.(online).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[cit.06. 04. 2017].link here: </a:t>
            </a:r>
            <a:r>
              <a:rPr lang="ko-KR" altLang="ko-KR" sz="1200" u="sng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6"/>
              </a:rPr>
              <a:t>http://cvvm.soc.cas.cz/media/com_form2content/documents/c1/a7579/f3/ov160725.pdf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“tranvestity” Merriam Webster - dictionary [online].link here: </a:t>
            </a:r>
            <a:r>
              <a:rPr lang="ko-KR" altLang="ko-KR" sz="1200" u="sng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  <a:hlinkClick r:id="rId7"/>
              </a:rPr>
              <a:t>https://www.merriam-webster.com/dictionary/transvestite</a:t>
            </a: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 .  [cit.06. 04. 2017].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-"/>
            </a:pPr>
            <a:r>
              <a:rPr lang="ko-KR" altLang="ko-KR" sz="1200">
                <a:solidFill>
                  <a:schemeClr val="bg1"/>
                </a:solidFill>
                <a:cs typeface="Times New Roman" panose="02020603050405020304" pitchFamily="18" charset="0"/>
                <a:sym typeface="Times New Roman" panose="02020603050405020304" pitchFamily="18" charset="0"/>
              </a:rPr>
              <a:t>Legal Study on Homophobia and Discrimination on Grounds of Sexual Orientation and Gender Identity,Hatzopoulos,V.(2010)file:///C:/Users/N%CE%99%CE%9A%CE%9F%CE%9B%CE%91%CE%9F%CE%A3/Downloads/1352-LGBT-2010_thematic-study_EL.pdf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>
            <a:cxnSpLocks/>
          </p:cNvCxnSpPr>
          <p:nvPr/>
        </p:nvCxnSpPr>
        <p:spPr>
          <a:xfrm flipV="1">
            <a:off x="2124075" y="1914525"/>
            <a:ext cx="4824413" cy="952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>
            <a:cxnSpLocks/>
          </p:cNvCxnSpPr>
          <p:nvPr/>
        </p:nvCxnSpPr>
        <p:spPr>
          <a:xfrm>
            <a:off x="2124075" y="3363913"/>
            <a:ext cx="4824413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5639" y="2165752"/>
            <a:ext cx="1672253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Ⅰ Definition</a:t>
            </a:r>
            <a:endParaRPr lang="ko-KR" altLang="en-US" sz="14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5639" y="2453784"/>
            <a:ext cx="1792607" cy="523220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Ⅱ Cycle of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  Oppression</a:t>
            </a:r>
            <a:endParaRPr lang="ko-KR" altLang="en-US" sz="14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0082" y="2947746"/>
            <a:ext cx="2833661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Ⅲ Cultural differences</a:t>
            </a:r>
            <a:endParaRPr lang="ko-KR" altLang="en-US" sz="14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2201837"/>
            <a:ext cx="1846468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Ⅳ Social work</a:t>
            </a:r>
            <a:endParaRPr lang="ko-KR" altLang="en-US" sz="14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2489869"/>
            <a:ext cx="1773242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Ⅴ Conclusion</a:t>
            </a:r>
            <a:endParaRPr lang="ko-KR" altLang="en-US" sz="14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2777901"/>
            <a:ext cx="1787797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Ⅵ References</a:t>
            </a:r>
            <a:endParaRPr lang="ko-KR" altLang="en-US" sz="14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5338" y="1670050"/>
            <a:ext cx="184150" cy="246063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0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 dirty="0">
                <a:hlinkClick r:id="rId2"/>
              </a:rPr>
              <a:t>https://www.youtube.com/watch?v=fmaHOui33SE</a:t>
            </a:r>
            <a:endParaRPr lang="en-US" altLang="ko-KR" dirty="0"/>
          </a:p>
          <a:p>
            <a:br>
              <a:rPr lang="en-US" altLang="ko-KR" dirty="0"/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6157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990068" y="2207355"/>
            <a:ext cx="1374095" cy="584775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6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Q&amp;A</a:t>
            </a:r>
            <a:endParaRPr lang="ko-KR" altLang="en-US" sz="3200" b="1" spc="6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3779838" y="2066925"/>
            <a:ext cx="15843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cxnSpLocks/>
          </p:cNvCxnSpPr>
          <p:nvPr/>
        </p:nvCxnSpPr>
        <p:spPr>
          <a:xfrm>
            <a:off x="3779838" y="2932113"/>
            <a:ext cx="15843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12421" y="2207355"/>
            <a:ext cx="2929393" cy="584775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200" b="1" spc="6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ko-KR" altLang="en-US" sz="3200" b="1" spc="6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직선 연결선 11"/>
          <p:cNvCxnSpPr>
            <a:cxnSpLocks/>
          </p:cNvCxnSpPr>
          <p:nvPr/>
        </p:nvCxnSpPr>
        <p:spPr>
          <a:xfrm>
            <a:off x="3213100" y="2066925"/>
            <a:ext cx="27987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>
            <a:cxnSpLocks/>
          </p:cNvCxnSpPr>
          <p:nvPr/>
        </p:nvCxnSpPr>
        <p:spPr>
          <a:xfrm>
            <a:off x="3132138" y="2932113"/>
            <a:ext cx="28797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627313" y="617538"/>
            <a:ext cx="4137025" cy="461962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Diversity in general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40" y="152974"/>
            <a:ext cx="148636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Ⅰ Definition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6148" name="그림 6" descr="물건, 개체이(가) 표시된 사진&#10;&#10;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1460500"/>
            <a:ext cx="2638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그림 10" descr="마스크, 의류이(가) 표시된 사진&#10;&#10;매우 높은 신뢰도로 생성된 설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1752600"/>
            <a:ext cx="32019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그림 19" descr="사진, 다른, 음식이(가) 표시된 사진&#10;&#10;매우 높은 신뢰도로 생성된 설명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60500"/>
            <a:ext cx="23796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Box 20"/>
          <p:cNvSpPr txBox="1">
            <a:spLocks noChangeArrowheads="1"/>
          </p:cNvSpPr>
          <p:nvPr/>
        </p:nvSpPr>
        <p:spPr bwMode="auto">
          <a:xfrm>
            <a:off x="1258888" y="421798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Height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152" name="TextBox 48"/>
          <p:cNvSpPr txBox="1">
            <a:spLocks noChangeArrowheads="1"/>
          </p:cNvSpPr>
          <p:nvPr/>
        </p:nvSpPr>
        <p:spPr bwMode="auto">
          <a:xfrm>
            <a:off x="4170363" y="4217988"/>
            <a:ext cx="1512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Eye color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6153" name="TextBox 49"/>
          <p:cNvSpPr txBox="1">
            <a:spLocks noChangeArrowheads="1"/>
          </p:cNvSpPr>
          <p:nvPr/>
        </p:nvSpPr>
        <p:spPr bwMode="auto">
          <a:xfrm>
            <a:off x="7081838" y="4227513"/>
            <a:ext cx="2246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Favorite food</a:t>
            </a:r>
            <a:endParaRPr lang="ko-K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627313" y="617538"/>
            <a:ext cx="4137025" cy="461962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  <a:latin typeface="-윤고딕350" panose="02030504000101010101" pitchFamily="18" charset="-127"/>
                <a:ea typeface="-윤고딕350" panose="02030504000101010101" pitchFamily="18" charset="-127"/>
              </a:rPr>
              <a:t>Diversity in social work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7840" y="152974"/>
            <a:ext cx="148636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Ⅰ Definition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8288" y="1203325"/>
            <a:ext cx="8856662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: Diversity which is important to society and makes a difference in people's lives.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000" dirty="0">
                <a:solidFill>
                  <a:schemeClr val="bg1"/>
                </a:solidFill>
              </a:rPr>
              <a:t>BASIC &amp; SECONDARY DIMENSIONS OF DIVERSITY </a:t>
            </a:r>
            <a:r>
              <a:rPr lang="en-US" altLang="ko-KR" sz="1600" dirty="0">
                <a:solidFill>
                  <a:schemeClr val="bg1"/>
                </a:solidFill>
              </a:rPr>
              <a:t>(</a:t>
            </a:r>
            <a:r>
              <a:rPr lang="en-US" altLang="ko-KR" sz="1600" dirty="0" err="1">
                <a:solidFill>
                  <a:schemeClr val="bg1"/>
                </a:solidFill>
              </a:rPr>
              <a:t>Loden</a:t>
            </a:r>
            <a:r>
              <a:rPr lang="en-US" altLang="ko-KR" sz="1600" dirty="0">
                <a:solidFill>
                  <a:schemeClr val="bg1"/>
                </a:solidFill>
              </a:rPr>
              <a:t> &amp; </a:t>
            </a:r>
            <a:r>
              <a:rPr lang="en-US" altLang="ko-KR" sz="1600" dirty="0" err="1">
                <a:solidFill>
                  <a:schemeClr val="bg1"/>
                </a:solidFill>
              </a:rPr>
              <a:t>Rosener</a:t>
            </a:r>
            <a:r>
              <a:rPr lang="en-US" altLang="ko-KR" sz="1600" dirty="0">
                <a:solidFill>
                  <a:schemeClr val="bg1"/>
                </a:solidFill>
              </a:rPr>
              <a:t>, 1991)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bg1"/>
                </a:solidFill>
              </a:rPr>
              <a:t>Basic dimensions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Changeable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Invisible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altLang="ko-KR" dirty="0">
              <a:solidFill>
                <a:schemeClr val="bg1"/>
              </a:solidFill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bg1"/>
                </a:solidFill>
              </a:rPr>
              <a:t>Secondary dimensions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Unchangeable  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dirty="0">
                <a:solidFill>
                  <a:schemeClr val="bg1"/>
                </a:solidFill>
              </a:rPr>
              <a:t>Visible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en-US" altLang="ko-KR" dirty="0">
                <a:solidFill>
                  <a:schemeClr val="bg1"/>
                </a:solidFill>
              </a:rPr>
              <a:t>(except sexual orientation)</a:t>
            </a:r>
            <a:br>
              <a:rPr lang="en-US" altLang="ko-KR" dirty="0">
                <a:solidFill>
                  <a:schemeClr val="bg1"/>
                </a:solidFill>
              </a:rPr>
            </a:br>
            <a:endParaRPr lang="ko-KR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148636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Ⅰ Definition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0243" name="그림 38" descr="스크린샷이(가) 표시된 사진&#10;&#10;매우 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604000"/>
            <a:ext cx="65071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3413" y="593725"/>
            <a:ext cx="41767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</a:rPr>
              <a:t>Gender Identity </a:t>
            </a: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</a:rPr>
              <a:t>(Healy, 2014)</a:t>
            </a:r>
            <a:endParaRPr lang="ko-KR" alt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325" y="1152525"/>
            <a:ext cx="7920038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45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bg1"/>
                </a:solidFill>
              </a:rPr>
              <a:t>reflects a deeply felt and experienced sense of one’s own gender</a:t>
            </a:r>
          </a:p>
          <a:p>
            <a:pPr marL="444500" indent="-342900">
              <a:spcBef>
                <a:spcPts val="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ko-KR" dirty="0">
                <a:solidFill>
                  <a:schemeClr val="bg1"/>
                </a:solidFill>
              </a:rPr>
              <a:t>consistent with  the sex assigned to them at birth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074863"/>
            <a:ext cx="7064375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bg1"/>
                </a:solidFill>
              </a:rPr>
              <a:t>Transgender People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Inconsistency between </a:t>
            </a:r>
          </a:p>
          <a:p>
            <a:pPr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their sense of their gender and the sex they were assigned at birth.</a:t>
            </a:r>
          </a:p>
          <a:p>
            <a:pPr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Often their characteristic may conflict with society’s expectations                     of gender-normative behavior</a:t>
            </a:r>
          </a:p>
          <a:p>
            <a:pPr>
              <a:defRPr/>
            </a:pPr>
            <a:endParaRPr lang="en-US" altLang="ko-KR" sz="1400" dirty="0">
              <a:solidFill>
                <a:schemeClr val="bg1"/>
              </a:solidFill>
            </a:endParaRPr>
          </a:p>
          <a:p>
            <a:pPr>
              <a:defRPr/>
            </a:pP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784600"/>
            <a:ext cx="6704013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dirty="0">
                <a:solidFill>
                  <a:schemeClr val="bg1"/>
                </a:solidFill>
              </a:rPr>
              <a:t>Transvestite </a:t>
            </a:r>
            <a:r>
              <a:rPr lang="en-US" altLang="ko-KR" sz="1400" dirty="0">
                <a:solidFill>
                  <a:schemeClr val="bg1"/>
                </a:solidFill>
              </a:rPr>
              <a:t>(In dictionary Miriam Webster-online)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A person who wears clothes designed for the opposite sex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ko-KR" sz="1400" dirty="0">
                <a:solidFill>
                  <a:schemeClr val="bg1"/>
                </a:solidFill>
              </a:rPr>
              <a:t>Usually they are identified as straight people</a:t>
            </a:r>
          </a:p>
        </p:txBody>
      </p:sp>
      <p:pic>
        <p:nvPicPr>
          <p:cNvPr id="10248" name="그림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>
            <a:fillRect/>
          </a:stretch>
        </p:blipFill>
        <p:spPr bwMode="auto">
          <a:xfrm>
            <a:off x="684213" y="2174875"/>
            <a:ext cx="1309687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>
            <a:fillRect/>
          </a:stretch>
        </p:blipFill>
        <p:spPr bwMode="auto">
          <a:xfrm>
            <a:off x="625475" y="3590925"/>
            <a:ext cx="14255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148636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Ⅰ Definition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2291" name="그림 38" descr="스크린샷이(가) 표시된 사진&#10;&#10;매우 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604000"/>
            <a:ext cx="65071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958850" y="623888"/>
            <a:ext cx="4176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Sexual Orientation (Healy, 2014)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922338" y="1246188"/>
            <a:ext cx="61928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bg1"/>
                </a:solidFill>
              </a:rPr>
              <a:t>A person’s physical, romantic or emotional attraction toward other people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>
                <a:solidFill>
                  <a:schemeClr val="bg1"/>
                </a:solidFill>
              </a:rPr>
              <a:t>Integral to a person’s identity 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2124075" y="2673350"/>
            <a:ext cx="54006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Heterosexual</a:t>
            </a:r>
          </a:p>
          <a:p>
            <a:r>
              <a:rPr lang="en-US" altLang="ko-KR" sz="1400">
                <a:solidFill>
                  <a:schemeClr val="bg1"/>
                </a:solidFill>
              </a:rPr>
              <a:t>are attracted to individuals of a </a:t>
            </a:r>
            <a:r>
              <a:rPr lang="en-US" altLang="ko-KR" sz="1400">
                <a:solidFill>
                  <a:srgbClr val="FFFF00"/>
                </a:solidFill>
              </a:rPr>
              <a:t>different</a:t>
            </a:r>
            <a:r>
              <a:rPr lang="en-US" altLang="ko-KR" sz="1400">
                <a:solidFill>
                  <a:schemeClr val="bg1"/>
                </a:solidFill>
              </a:rPr>
              <a:t> sex from themselves</a:t>
            </a:r>
          </a:p>
          <a:p>
            <a:endParaRPr lang="ko-KR" altLang="en-US"/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2124075" y="3576638"/>
            <a:ext cx="5400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Homosexual</a:t>
            </a:r>
          </a:p>
          <a:p>
            <a:r>
              <a:rPr lang="en-US" altLang="ko-KR" sz="1400">
                <a:solidFill>
                  <a:schemeClr val="bg1"/>
                </a:solidFill>
              </a:rPr>
              <a:t>are attracted to individuals of the </a:t>
            </a:r>
            <a:r>
              <a:rPr lang="en-US" altLang="ko-KR" sz="1400">
                <a:solidFill>
                  <a:srgbClr val="FFFF00"/>
                </a:solidFill>
              </a:rPr>
              <a:t>same</a:t>
            </a:r>
            <a:r>
              <a:rPr lang="en-US" altLang="ko-KR" sz="1400">
                <a:solidFill>
                  <a:schemeClr val="bg1"/>
                </a:solidFill>
              </a:rPr>
              <a:t> sex from themselves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2296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>
            <a:fillRect/>
          </a:stretch>
        </p:blipFill>
        <p:spPr bwMode="auto">
          <a:xfrm>
            <a:off x="7085013" y="3414713"/>
            <a:ext cx="14049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>
            <a:fillRect/>
          </a:stretch>
        </p:blipFill>
        <p:spPr bwMode="auto">
          <a:xfrm>
            <a:off x="958850" y="2581275"/>
            <a:ext cx="119538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148636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Ⅰ Definition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4339" name="그림 38" descr="스크린샷이(가) 표시된 사진&#10;&#10;매우 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604000"/>
            <a:ext cx="65071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395288" y="430213"/>
            <a:ext cx="3240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</a:rPr>
              <a:t>Sexual Orientation</a:t>
            </a:r>
            <a:endParaRPr lang="ko-KR" altLang="en-US" b="1">
              <a:solidFill>
                <a:schemeClr val="bg1"/>
              </a:solidFill>
            </a:endParaRPr>
          </a:p>
        </p:txBody>
      </p:sp>
      <p:pic>
        <p:nvPicPr>
          <p:cNvPr id="14341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1"/>
          <a:stretch>
            <a:fillRect/>
          </a:stretch>
        </p:blipFill>
        <p:spPr bwMode="auto">
          <a:xfrm>
            <a:off x="885825" y="1087438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2051050" y="1135063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Bisexual</a:t>
            </a:r>
          </a:p>
          <a:p>
            <a:r>
              <a:rPr lang="en-US" altLang="ko-KR" sz="1400">
                <a:solidFill>
                  <a:schemeClr val="bg1"/>
                </a:solidFill>
              </a:rPr>
              <a:t>are attracted to individuals of the </a:t>
            </a:r>
            <a:r>
              <a:rPr lang="en-US" altLang="ko-KR" sz="1400">
                <a:solidFill>
                  <a:srgbClr val="FFFF00"/>
                </a:solidFill>
              </a:rPr>
              <a:t>same or different</a:t>
            </a:r>
            <a:r>
              <a:rPr lang="en-US" altLang="ko-KR" sz="1400">
                <a:solidFill>
                  <a:schemeClr val="bg1"/>
                </a:solidFill>
              </a:rPr>
              <a:t> sex from themselves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4343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1"/>
          <a:stretch>
            <a:fillRect/>
          </a:stretch>
        </p:blipFill>
        <p:spPr bwMode="auto">
          <a:xfrm>
            <a:off x="830263" y="2144713"/>
            <a:ext cx="12938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2051050" y="2366963"/>
            <a:ext cx="6705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Queer</a:t>
            </a:r>
          </a:p>
          <a:p>
            <a:r>
              <a:rPr lang="ko-KR" altLang="ko-KR" sz="1400">
                <a:solidFill>
                  <a:schemeClr val="bg1"/>
                </a:solidFill>
              </a:rPr>
              <a:t>attracted atoms </a:t>
            </a:r>
            <a:r>
              <a:rPr lang="en-US" altLang="ko-KR" sz="1400">
                <a:solidFill>
                  <a:schemeClr val="bg1"/>
                </a:solidFill>
              </a:rPr>
              <a:t>a</a:t>
            </a:r>
            <a:r>
              <a:rPr lang="ko-KR" altLang="ko-KR" sz="1400">
                <a:solidFill>
                  <a:schemeClr val="bg1"/>
                </a:solidFill>
              </a:rPr>
              <a:t>nd two sexes and / or transgendered (transgendered) atoms</a:t>
            </a:r>
            <a:endParaRPr lang="en-US" altLang="ko-KR" sz="1400">
              <a:solidFill>
                <a:schemeClr val="bg1"/>
              </a:solidFill>
            </a:endParaRPr>
          </a:p>
        </p:txBody>
      </p:sp>
      <p:sp>
        <p:nvSpPr>
          <p:cNvPr id="14345" name="TextBox 14"/>
          <p:cNvSpPr txBox="1">
            <a:spLocks noChangeArrowheads="1"/>
          </p:cNvSpPr>
          <p:nvPr/>
        </p:nvSpPr>
        <p:spPr bwMode="auto">
          <a:xfrm>
            <a:off x="2051050" y="3632200"/>
            <a:ext cx="670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</a:rPr>
              <a:t>Asexual</a:t>
            </a:r>
          </a:p>
          <a:p>
            <a:r>
              <a:rPr lang="en-US" altLang="ko-KR" sz="1400">
                <a:solidFill>
                  <a:schemeClr val="bg1"/>
                </a:solidFill>
              </a:rPr>
              <a:t>Does </a:t>
            </a:r>
            <a:r>
              <a:rPr lang="en-US" altLang="ko-KR" sz="1400">
                <a:solidFill>
                  <a:srgbClr val="FFFF00"/>
                </a:solidFill>
              </a:rPr>
              <a:t>not</a:t>
            </a:r>
            <a:r>
              <a:rPr lang="en-US" altLang="ko-KR" sz="1400">
                <a:solidFill>
                  <a:schemeClr val="bg1"/>
                </a:solidFill>
              </a:rPr>
              <a:t> feel sexual attraction</a:t>
            </a:r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4346" name="그림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1"/>
          <a:stretch>
            <a:fillRect/>
          </a:stretch>
        </p:blipFill>
        <p:spPr bwMode="auto">
          <a:xfrm>
            <a:off x="1033463" y="3571875"/>
            <a:ext cx="82867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376408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Ⅱ Cycle of Oppression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graphicFrame>
        <p:nvGraphicFramePr>
          <p:cNvPr id="22" name="내용 개체 틀 3"/>
          <p:cNvGraphicFramePr>
            <a:graphicFrameLocks/>
          </p:cNvGraphicFramePr>
          <p:nvPr/>
        </p:nvGraphicFramePr>
        <p:xfrm>
          <a:off x="-828600" y="6275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0" y="152974"/>
            <a:ext cx="3298980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-윤고딕330" panose="02030504000101010101" pitchFamily="18" charset="-127"/>
                <a:ea typeface="-윤고딕330" panose="02030504000101010101" pitchFamily="18" charset="-127"/>
              </a:rPr>
              <a:t>Ⅲ Cultural differences-Korea</a:t>
            </a:r>
            <a:endParaRPr lang="ko-KR" altLang="en-US" sz="12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-윤고딕330" panose="02030504000101010101" pitchFamily="18" charset="-127"/>
              <a:ea typeface="-윤고딕330" panose="02030504000101010101" pitchFamily="18" charset="-127"/>
            </a:endParaRPr>
          </a:p>
        </p:txBody>
      </p:sp>
      <p:pic>
        <p:nvPicPr>
          <p:cNvPr id="18435" name="그림 38" descr="스크린샷이(가) 표시된 사진&#10;&#10;매우 높은 신뢰도로 생성된 설명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6604000"/>
            <a:ext cx="6507162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2700338" y="2247900"/>
            <a:ext cx="41370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r>
              <a:rPr lang="en-US" altLang="ko-KR" sz="3600">
                <a:solidFill>
                  <a:schemeClr val="bg1"/>
                </a:solidFill>
              </a:rPr>
              <a:t>“Big wall to break”</a:t>
            </a:r>
            <a:endParaRPr lang="ko-KR" altLang="en-US" sz="3600">
              <a:solidFill>
                <a:schemeClr val="bg1"/>
              </a:solidFill>
            </a:endParaRPr>
          </a:p>
        </p:txBody>
      </p:sp>
      <p:pic>
        <p:nvPicPr>
          <p:cNvPr id="8" name="그림 7" descr="건물, 실외이(가) 표시된 사진&#10;&#10;매우 높은 신뢰도로 생성된 설명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1419225"/>
            <a:ext cx="48672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</TotalTime>
  <Words>2157</Words>
  <Application>Microsoft Office PowerPoint</Application>
  <PresentationFormat>화면 슬라이드 쇼(16:9)</PresentationFormat>
  <Paragraphs>250</Paragraphs>
  <Slides>22</Slides>
  <Notes>17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3" baseType="lpstr">
      <vt:lpstr>-윤고딕330</vt:lpstr>
      <vt:lpstr>-윤고딕350</vt:lpstr>
      <vt:lpstr>Times New Roman</vt:lpstr>
      <vt:lpstr>Open Sans</vt:lpstr>
      <vt:lpstr>맑은 고딕</vt:lpstr>
      <vt:lpstr>-윤고딕320</vt:lpstr>
      <vt:lpstr>나눔고딕 ExtraBold</vt:lpstr>
      <vt:lpstr>-윤고딕340</vt:lpstr>
      <vt:lpstr>Arial</vt:lpstr>
      <vt:lpstr>Office 테마</vt:lpstr>
      <vt:lpstr>Chart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이예은</dc:creator>
  <cp:lastModifiedBy>김경란</cp:lastModifiedBy>
  <cp:revision>130</cp:revision>
  <dcterms:created xsi:type="dcterms:W3CDTF">2015-05-30T09:48:37Z</dcterms:created>
  <dcterms:modified xsi:type="dcterms:W3CDTF">2017-04-12T09:38:35Z</dcterms:modified>
</cp:coreProperties>
</file>