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66" r:id="rId8"/>
    <p:sldId id="267" r:id="rId9"/>
    <p:sldId id="279" r:id="rId10"/>
    <p:sldId id="269" r:id="rId11"/>
    <p:sldId id="261" r:id="rId12"/>
    <p:sldId id="281" r:id="rId13"/>
    <p:sldId id="271" r:id="rId14"/>
    <p:sldId id="282" r:id="rId15"/>
    <p:sldId id="28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2BE5-6C37-4435-BA4C-DC9F3FAB62D1}" type="datetimeFigureOut">
              <a:rPr lang="cs-CZ" smtClean="0"/>
              <a:pPr/>
              <a:t>26. 4. 2017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106D8FF-F46D-4A4B-9441-596CFA9F75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2BE5-6C37-4435-BA4C-DC9F3FAB62D1}" type="datetimeFigureOut">
              <a:rPr lang="cs-CZ" smtClean="0"/>
              <a:pPr/>
              <a:t>26. 4. 2017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D8FF-F46D-4A4B-9441-596CFA9F7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2BE5-6C37-4435-BA4C-DC9F3FAB62D1}" type="datetimeFigureOut">
              <a:rPr lang="cs-CZ" smtClean="0"/>
              <a:pPr/>
              <a:t>26. 4. 2017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D8FF-F46D-4A4B-9441-596CFA9F7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2BE5-6C37-4435-BA4C-DC9F3FAB62D1}" type="datetimeFigureOut">
              <a:rPr lang="cs-CZ" smtClean="0"/>
              <a:pPr/>
              <a:t>26. 4. 2017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D8FF-F46D-4A4B-9441-596CFA9F75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2BE5-6C37-4435-BA4C-DC9F3FAB62D1}" type="datetimeFigureOut">
              <a:rPr lang="cs-CZ" smtClean="0"/>
              <a:pPr/>
              <a:t>26. 4. 2017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106D8FF-F46D-4A4B-9441-596CFA9F7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2BE5-6C37-4435-BA4C-DC9F3FAB62D1}" type="datetimeFigureOut">
              <a:rPr lang="cs-CZ" smtClean="0"/>
              <a:pPr/>
              <a:t>26. 4. 2017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D8FF-F46D-4A4B-9441-596CFA9F75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2BE5-6C37-4435-BA4C-DC9F3FAB62D1}" type="datetimeFigureOut">
              <a:rPr lang="cs-CZ" smtClean="0"/>
              <a:pPr/>
              <a:t>26. 4. 2017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D8FF-F46D-4A4B-9441-596CFA9F75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2BE5-6C37-4435-BA4C-DC9F3FAB62D1}" type="datetimeFigureOut">
              <a:rPr lang="cs-CZ" smtClean="0"/>
              <a:pPr/>
              <a:t>26. 4. 2017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D8FF-F46D-4A4B-9441-596CFA9F7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2BE5-6C37-4435-BA4C-DC9F3FAB62D1}" type="datetimeFigureOut">
              <a:rPr lang="cs-CZ" smtClean="0"/>
              <a:pPr/>
              <a:t>26. 4. 2017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D8FF-F46D-4A4B-9441-596CFA9F7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2BE5-6C37-4435-BA4C-DC9F3FAB62D1}" type="datetimeFigureOut">
              <a:rPr lang="cs-CZ" smtClean="0"/>
              <a:pPr/>
              <a:t>26. 4. 2017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D8FF-F46D-4A4B-9441-596CFA9F75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2BE5-6C37-4435-BA4C-DC9F3FAB62D1}" type="datetimeFigureOut">
              <a:rPr lang="cs-CZ" smtClean="0"/>
              <a:pPr/>
              <a:t>26. 4. 2017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106D8FF-F46D-4A4B-9441-596CFA9F75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6B2BE5-6C37-4435-BA4C-DC9F3FAB62D1}" type="datetimeFigureOut">
              <a:rPr lang="cs-CZ" smtClean="0"/>
              <a:pPr/>
              <a:t>26. 4. 2017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106D8FF-F46D-4A4B-9441-596CFA9F7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S6sLI7-Ulh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youtu.be/kian33iQf_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sBeXA-Rh85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Aneta Mácová, Michaela Sošková, Julie Dvořáková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DISABILITY</a:t>
            </a:r>
          </a:p>
        </p:txBody>
      </p:sp>
      <p:pic>
        <p:nvPicPr>
          <p:cNvPr id="5" name="Obrázek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7970" y="3832044"/>
            <a:ext cx="1914525" cy="2381250"/>
          </a:xfrm>
          <a:prstGeom prst="rect">
            <a:avLst/>
          </a:prstGeom>
        </p:spPr>
      </p:pic>
      <p:pic>
        <p:nvPicPr>
          <p:cNvPr id="6" name="Obrázek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8160" y="3716111"/>
            <a:ext cx="4890401" cy="275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2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87829" y="2403566"/>
            <a:ext cx="11181806" cy="2560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8937" y="-378504"/>
            <a:ext cx="10363200" cy="1143000"/>
          </a:xfrm>
        </p:spPr>
        <p:txBody>
          <a:bodyPr/>
          <a:lstStyle/>
          <a:p>
            <a:r>
              <a:rPr lang="cs-CZ" dirty="0"/>
              <a:t>Identity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70263" y="666206"/>
            <a:ext cx="11443063" cy="619179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In </a:t>
            </a:r>
            <a:r>
              <a:rPr lang="cs-CZ" dirty="0" err="1"/>
              <a:t>contexts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differences</a:t>
            </a:r>
            <a:r>
              <a:rPr lang="cs-CZ" dirty="0"/>
              <a:t> are </a:t>
            </a:r>
            <a:r>
              <a:rPr lang="cs-CZ" dirty="0" err="1"/>
              <a:t>visible</a:t>
            </a:r>
            <a:r>
              <a:rPr lang="cs-CZ" dirty="0"/>
              <a:t>, </a:t>
            </a:r>
            <a:r>
              <a:rPr lang="cs-CZ" dirty="0" err="1"/>
              <a:t>persons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disabilities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face stigma. </a:t>
            </a:r>
          </a:p>
          <a:p>
            <a:pPr lvl="2"/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frequently</a:t>
            </a:r>
            <a:r>
              <a:rPr lang="cs-CZ" dirty="0"/>
              <a:t> </a:t>
            </a:r>
            <a:r>
              <a:rPr lang="cs-CZ" dirty="0" err="1"/>
              <a:t>react</a:t>
            </a:r>
            <a:r>
              <a:rPr lang="cs-CZ" dirty="0"/>
              <a:t> to </a:t>
            </a:r>
            <a:r>
              <a:rPr lang="cs-CZ" dirty="0" err="1"/>
              <a:t>disabled</a:t>
            </a:r>
            <a:r>
              <a:rPr lang="cs-CZ" dirty="0"/>
              <a:t> presence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fear</a:t>
            </a:r>
            <a:r>
              <a:rPr lang="cs-CZ" dirty="0"/>
              <a:t>, pity, </a:t>
            </a:r>
            <a:r>
              <a:rPr lang="cs-CZ" dirty="0" err="1"/>
              <a:t>patronization</a:t>
            </a:r>
            <a:r>
              <a:rPr lang="cs-CZ" dirty="0"/>
              <a:t>, </a:t>
            </a:r>
            <a:r>
              <a:rPr lang="cs-CZ" dirty="0" err="1"/>
              <a:t>intrusive</a:t>
            </a:r>
            <a:r>
              <a:rPr lang="cs-CZ" dirty="0"/>
              <a:t> </a:t>
            </a:r>
            <a:r>
              <a:rPr lang="cs-CZ" dirty="0" err="1"/>
              <a:t>gazes</a:t>
            </a:r>
            <a:r>
              <a:rPr lang="cs-CZ" dirty="0"/>
              <a:t>, </a:t>
            </a:r>
            <a:r>
              <a:rPr lang="cs-CZ" dirty="0" err="1"/>
              <a:t>revulsion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disregard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These </a:t>
            </a:r>
            <a:r>
              <a:rPr lang="cs-CZ" dirty="0" err="1"/>
              <a:t>reactions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, and </a:t>
            </a:r>
            <a:r>
              <a:rPr lang="cs-CZ" dirty="0" err="1"/>
              <a:t>often</a:t>
            </a:r>
            <a:r>
              <a:rPr lang="cs-CZ" dirty="0"/>
              <a:t> do, </a:t>
            </a:r>
            <a:r>
              <a:rPr lang="cs-CZ" dirty="0" err="1"/>
              <a:t>exclude</a:t>
            </a:r>
            <a:r>
              <a:rPr lang="cs-CZ" dirty="0"/>
              <a:t> </a:t>
            </a:r>
            <a:r>
              <a:rPr lang="cs-CZ" dirty="0" err="1"/>
              <a:t>persons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disabilities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accessing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spaces</a:t>
            </a:r>
            <a:r>
              <a:rPr lang="cs-CZ" dirty="0"/>
              <a:t> </a:t>
            </a:r>
            <a:r>
              <a:rPr lang="cs-CZ" dirty="0" err="1"/>
              <a:t>along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benefits</a:t>
            </a:r>
            <a:r>
              <a:rPr lang="cs-CZ" dirty="0"/>
              <a:t> and </a:t>
            </a:r>
            <a:r>
              <a:rPr lang="cs-CZ" dirty="0" err="1"/>
              <a:t>resources</a:t>
            </a:r>
            <a:r>
              <a:rPr lang="cs-CZ" dirty="0"/>
              <a:t> these </a:t>
            </a:r>
            <a:r>
              <a:rPr lang="cs-CZ" dirty="0" err="1"/>
              <a:t>spaces</a:t>
            </a:r>
            <a:r>
              <a:rPr lang="cs-CZ" dirty="0"/>
              <a:t> </a:t>
            </a:r>
            <a:r>
              <a:rPr lang="cs-CZ" dirty="0" err="1"/>
              <a:t>provide</a:t>
            </a:r>
            <a:r>
              <a:rPr lang="cs-CZ" dirty="0"/>
              <a:t>.</a:t>
            </a:r>
          </a:p>
          <a:p>
            <a:pPr lvl="2"/>
            <a:endParaRPr lang="cs-CZ" dirty="0"/>
          </a:p>
          <a:p>
            <a:pPr algn="ctr">
              <a:buNone/>
            </a:pPr>
            <a:r>
              <a:rPr lang="cs-CZ" b="1" i="1" dirty="0"/>
              <a:t>“</a:t>
            </a:r>
            <a:r>
              <a:rPr lang="cs-CZ" b="1" i="1" dirty="0" err="1"/>
              <a:t>Going</a:t>
            </a:r>
            <a:r>
              <a:rPr lang="cs-CZ" b="1" i="1" dirty="0"/>
              <a:t> </a:t>
            </a:r>
            <a:r>
              <a:rPr lang="cs-CZ" b="1" i="1" dirty="0" err="1"/>
              <a:t>out</a:t>
            </a:r>
            <a:r>
              <a:rPr lang="cs-CZ" b="1" i="1" dirty="0"/>
              <a:t> in public so </a:t>
            </a:r>
            <a:r>
              <a:rPr lang="cs-CZ" b="1" i="1" dirty="0" err="1"/>
              <a:t>often</a:t>
            </a:r>
            <a:r>
              <a:rPr lang="cs-CZ" b="1" i="1" dirty="0"/>
              <a:t> </a:t>
            </a:r>
            <a:r>
              <a:rPr lang="cs-CZ" b="1" i="1" dirty="0" err="1"/>
              <a:t>takes</a:t>
            </a:r>
            <a:r>
              <a:rPr lang="cs-CZ" b="1" i="1" dirty="0"/>
              <a:t> </a:t>
            </a:r>
            <a:r>
              <a:rPr lang="cs-CZ" b="1" i="1" dirty="0" err="1"/>
              <a:t>courage</a:t>
            </a:r>
            <a:r>
              <a:rPr lang="cs-CZ" b="1" i="1" dirty="0"/>
              <a:t>. </a:t>
            </a:r>
            <a:r>
              <a:rPr lang="cs-CZ" b="1" i="1" dirty="0" err="1"/>
              <a:t>How</a:t>
            </a:r>
            <a:r>
              <a:rPr lang="cs-CZ" b="1" i="1" dirty="0"/>
              <a:t> many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us</a:t>
            </a:r>
            <a:r>
              <a:rPr lang="cs-CZ" b="1" i="1" dirty="0"/>
              <a:t> </a:t>
            </a:r>
            <a:r>
              <a:rPr lang="cs-CZ" b="1" i="1" dirty="0" err="1"/>
              <a:t>find</a:t>
            </a:r>
            <a:r>
              <a:rPr lang="cs-CZ" b="1" i="1" dirty="0"/>
              <a:t> </a:t>
            </a:r>
            <a:r>
              <a:rPr lang="cs-CZ" b="1" i="1" dirty="0" err="1"/>
              <a:t>that</a:t>
            </a:r>
            <a:r>
              <a:rPr lang="cs-CZ" b="1" i="1" dirty="0"/>
              <a:t> </a:t>
            </a:r>
            <a:r>
              <a:rPr lang="cs-CZ" b="1" i="1" dirty="0" err="1"/>
              <a:t>we</a:t>
            </a:r>
            <a:r>
              <a:rPr lang="cs-CZ" b="1" i="1" dirty="0"/>
              <a:t> </a:t>
            </a:r>
            <a:r>
              <a:rPr lang="cs-CZ" b="1" i="1" dirty="0" err="1"/>
              <a:t>can't</a:t>
            </a:r>
            <a:r>
              <a:rPr lang="cs-CZ" b="1" i="1" dirty="0"/>
              <a:t> </a:t>
            </a:r>
            <a:r>
              <a:rPr lang="cs-CZ" b="1" i="1" dirty="0" err="1"/>
              <a:t>dredge</a:t>
            </a:r>
            <a:r>
              <a:rPr lang="cs-CZ" b="1" i="1" dirty="0"/>
              <a:t> up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strength</a:t>
            </a:r>
            <a:r>
              <a:rPr lang="cs-CZ" b="1" i="1" dirty="0"/>
              <a:t> to do </a:t>
            </a:r>
            <a:r>
              <a:rPr lang="cs-CZ" b="1" i="1" dirty="0" err="1"/>
              <a:t>it</a:t>
            </a:r>
            <a:r>
              <a:rPr lang="cs-CZ" b="1" i="1" dirty="0"/>
              <a:t> </a:t>
            </a:r>
            <a:r>
              <a:rPr lang="cs-CZ" b="1" i="1" dirty="0" err="1"/>
              <a:t>day</a:t>
            </a:r>
            <a:r>
              <a:rPr lang="cs-CZ" b="1" i="1" dirty="0"/>
              <a:t> </a:t>
            </a:r>
            <a:r>
              <a:rPr lang="cs-CZ" b="1" i="1" dirty="0" err="1"/>
              <a:t>after</a:t>
            </a:r>
            <a:r>
              <a:rPr lang="cs-CZ" b="1" i="1" dirty="0"/>
              <a:t> </a:t>
            </a:r>
            <a:r>
              <a:rPr lang="cs-CZ" b="1" i="1" dirty="0" err="1"/>
              <a:t>day</a:t>
            </a:r>
            <a:r>
              <a:rPr lang="cs-CZ" b="1" i="1" dirty="0"/>
              <a:t>, </a:t>
            </a:r>
            <a:r>
              <a:rPr lang="cs-CZ" b="1" i="1" dirty="0" err="1"/>
              <a:t>week</a:t>
            </a:r>
            <a:r>
              <a:rPr lang="cs-CZ" b="1" i="1" dirty="0"/>
              <a:t> </a:t>
            </a:r>
            <a:r>
              <a:rPr lang="cs-CZ" b="1" i="1" dirty="0" err="1"/>
              <a:t>after</a:t>
            </a:r>
            <a:r>
              <a:rPr lang="cs-CZ" b="1" i="1" dirty="0"/>
              <a:t> </a:t>
            </a:r>
            <a:r>
              <a:rPr lang="cs-CZ" b="1" i="1" dirty="0" err="1"/>
              <a:t>week</a:t>
            </a:r>
            <a:r>
              <a:rPr lang="cs-CZ" b="1" i="1" dirty="0"/>
              <a:t>, </a:t>
            </a:r>
            <a:r>
              <a:rPr lang="cs-CZ" b="1" i="1" dirty="0" err="1"/>
              <a:t>year</a:t>
            </a:r>
            <a:r>
              <a:rPr lang="cs-CZ" b="1" i="1" dirty="0"/>
              <a:t> </a:t>
            </a:r>
            <a:r>
              <a:rPr lang="cs-CZ" b="1" i="1" dirty="0" err="1"/>
              <a:t>after</a:t>
            </a:r>
            <a:r>
              <a:rPr lang="cs-CZ" b="1" i="1" dirty="0"/>
              <a:t> </a:t>
            </a:r>
            <a:r>
              <a:rPr lang="cs-CZ" b="1" i="1" dirty="0" err="1"/>
              <a:t>year</a:t>
            </a:r>
            <a:r>
              <a:rPr lang="cs-CZ" b="1" i="1" dirty="0"/>
              <a:t>, a </a:t>
            </a:r>
            <a:r>
              <a:rPr lang="cs-CZ" b="1" i="1" dirty="0" err="1"/>
              <a:t>lifetime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rejection</a:t>
            </a:r>
            <a:r>
              <a:rPr lang="cs-CZ" b="1" i="1" dirty="0"/>
              <a:t> and </a:t>
            </a:r>
            <a:r>
              <a:rPr lang="cs-CZ" b="1" i="1" dirty="0" err="1"/>
              <a:t>revulsion</a:t>
            </a:r>
            <a:r>
              <a:rPr lang="cs-CZ" b="1" i="1" dirty="0"/>
              <a:t>? It </a:t>
            </a:r>
            <a:r>
              <a:rPr lang="cs-CZ" b="1" i="1" dirty="0" err="1"/>
              <a:t>is</a:t>
            </a:r>
            <a:r>
              <a:rPr lang="cs-CZ" b="1" i="1" dirty="0"/>
              <a:t> not </a:t>
            </a:r>
            <a:r>
              <a:rPr lang="cs-CZ" b="1" i="1" dirty="0" err="1"/>
              <a:t>only</a:t>
            </a:r>
            <a:r>
              <a:rPr lang="cs-CZ" b="1" i="1" dirty="0"/>
              <a:t> </a:t>
            </a:r>
            <a:r>
              <a:rPr lang="cs-CZ" b="1" i="1" dirty="0" err="1"/>
              <a:t>physical</a:t>
            </a:r>
            <a:r>
              <a:rPr lang="cs-CZ" b="1" i="1" dirty="0"/>
              <a:t> </a:t>
            </a:r>
            <a:r>
              <a:rPr lang="cs-CZ" b="1" i="1" dirty="0" err="1"/>
              <a:t>limitations</a:t>
            </a:r>
            <a:r>
              <a:rPr lang="cs-CZ" b="1" i="1" dirty="0"/>
              <a:t> </a:t>
            </a:r>
            <a:r>
              <a:rPr lang="cs-CZ" b="1" i="1" dirty="0" err="1"/>
              <a:t>that</a:t>
            </a:r>
            <a:r>
              <a:rPr lang="cs-CZ" b="1" i="1" dirty="0"/>
              <a:t> </a:t>
            </a:r>
            <a:r>
              <a:rPr lang="cs-CZ" b="1" i="1" dirty="0" err="1"/>
              <a:t>restrict</a:t>
            </a:r>
            <a:r>
              <a:rPr lang="cs-CZ" b="1" i="1" dirty="0"/>
              <a:t> </a:t>
            </a:r>
            <a:r>
              <a:rPr lang="cs-CZ" b="1" i="1" dirty="0" err="1"/>
              <a:t>us</a:t>
            </a:r>
            <a:r>
              <a:rPr lang="cs-CZ" b="1" i="1" dirty="0"/>
              <a:t> to </a:t>
            </a:r>
            <a:r>
              <a:rPr lang="cs-CZ" b="1" i="1" dirty="0" err="1"/>
              <a:t>our</a:t>
            </a:r>
            <a:r>
              <a:rPr lang="cs-CZ" b="1" i="1" dirty="0"/>
              <a:t> </a:t>
            </a:r>
            <a:r>
              <a:rPr lang="cs-CZ" b="1" i="1" dirty="0" err="1"/>
              <a:t>homes</a:t>
            </a:r>
            <a:r>
              <a:rPr lang="cs-CZ" b="1" i="1" dirty="0"/>
              <a:t> and </a:t>
            </a:r>
            <a:r>
              <a:rPr lang="cs-CZ" b="1" i="1" dirty="0" err="1"/>
              <a:t>those</a:t>
            </a:r>
            <a:r>
              <a:rPr lang="cs-CZ" b="1" i="1" dirty="0"/>
              <a:t> </a:t>
            </a:r>
            <a:r>
              <a:rPr lang="cs-CZ" b="1" i="1" dirty="0" err="1"/>
              <a:t>whom</a:t>
            </a:r>
            <a:r>
              <a:rPr lang="cs-CZ" b="1" i="1" dirty="0"/>
              <a:t> </a:t>
            </a:r>
            <a:r>
              <a:rPr lang="cs-CZ" b="1" i="1" dirty="0" err="1"/>
              <a:t>we</a:t>
            </a:r>
            <a:r>
              <a:rPr lang="cs-CZ" b="1" i="1" dirty="0"/>
              <a:t> </a:t>
            </a:r>
            <a:r>
              <a:rPr lang="cs-CZ" b="1" i="1" dirty="0" err="1"/>
              <a:t>know</a:t>
            </a:r>
            <a:r>
              <a:rPr lang="cs-CZ" b="1" i="1" dirty="0"/>
              <a:t>. It </a:t>
            </a:r>
            <a:r>
              <a:rPr lang="cs-CZ" b="1" i="1" dirty="0" err="1"/>
              <a:t>is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knowledge</a:t>
            </a:r>
            <a:r>
              <a:rPr lang="cs-CZ" b="1" i="1" dirty="0"/>
              <a:t> </a:t>
            </a:r>
            <a:r>
              <a:rPr lang="cs-CZ" b="1" i="1" dirty="0" err="1"/>
              <a:t>that</a:t>
            </a:r>
            <a:r>
              <a:rPr lang="cs-CZ" b="1" i="1" dirty="0"/>
              <a:t> </a:t>
            </a:r>
            <a:r>
              <a:rPr lang="cs-CZ" b="1" i="1" dirty="0" err="1"/>
              <a:t>each</a:t>
            </a:r>
            <a:r>
              <a:rPr lang="cs-CZ" b="1" i="1" dirty="0"/>
              <a:t> </a:t>
            </a:r>
            <a:r>
              <a:rPr lang="cs-CZ" b="1" i="1" dirty="0" err="1"/>
              <a:t>entry</a:t>
            </a:r>
            <a:r>
              <a:rPr lang="cs-CZ" b="1" i="1" dirty="0"/>
              <a:t> </a:t>
            </a:r>
            <a:r>
              <a:rPr lang="cs-CZ" b="1" i="1" dirty="0" err="1"/>
              <a:t>into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public </a:t>
            </a:r>
            <a:r>
              <a:rPr lang="cs-CZ" b="1" i="1" dirty="0" err="1"/>
              <a:t>world</a:t>
            </a:r>
            <a:r>
              <a:rPr lang="cs-CZ" b="1" i="1" dirty="0"/>
              <a:t> </a:t>
            </a:r>
            <a:r>
              <a:rPr lang="cs-CZ" b="1" i="1" dirty="0" err="1"/>
              <a:t>will</a:t>
            </a:r>
            <a:r>
              <a:rPr lang="cs-CZ" b="1" i="1" dirty="0"/>
              <a:t> </a:t>
            </a:r>
            <a:r>
              <a:rPr lang="cs-CZ" b="1" i="1" dirty="0" err="1"/>
              <a:t>be</a:t>
            </a:r>
            <a:r>
              <a:rPr lang="cs-CZ" b="1" i="1" dirty="0"/>
              <a:t> </a:t>
            </a:r>
            <a:r>
              <a:rPr lang="cs-CZ" b="1" i="1" dirty="0" err="1"/>
              <a:t>dominated</a:t>
            </a:r>
            <a:r>
              <a:rPr lang="cs-CZ" b="1" i="1" dirty="0"/>
              <a:t> by </a:t>
            </a:r>
            <a:r>
              <a:rPr lang="cs-CZ" b="1" i="1" dirty="0" err="1"/>
              <a:t>stares</a:t>
            </a:r>
            <a:r>
              <a:rPr lang="cs-CZ" b="1" i="1" dirty="0"/>
              <a:t>, by </a:t>
            </a:r>
            <a:r>
              <a:rPr lang="cs-CZ" b="1" i="1" dirty="0" err="1"/>
              <a:t>condescension</a:t>
            </a:r>
            <a:r>
              <a:rPr lang="cs-CZ" b="1" i="1" dirty="0"/>
              <a:t>, by pity and by </a:t>
            </a:r>
            <a:r>
              <a:rPr lang="cs-CZ" b="1" i="1" dirty="0" err="1"/>
              <a:t>hostility</a:t>
            </a:r>
            <a:r>
              <a:rPr lang="cs-CZ" b="1" i="1" dirty="0"/>
              <a:t>.”</a:t>
            </a:r>
          </a:p>
          <a:p>
            <a:pPr algn="ctr">
              <a:buNone/>
            </a:pPr>
            <a:r>
              <a:rPr lang="cs-CZ" i="1" dirty="0"/>
              <a:t>				 (</a:t>
            </a:r>
            <a:r>
              <a:rPr lang="cs-CZ" i="1" dirty="0" err="1"/>
              <a:t>Jenny</a:t>
            </a:r>
            <a:r>
              <a:rPr lang="cs-CZ" i="1" dirty="0"/>
              <a:t> </a:t>
            </a:r>
            <a:r>
              <a:rPr lang="cs-CZ" i="1" dirty="0" err="1"/>
              <a:t>Morris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personal</a:t>
            </a:r>
            <a:r>
              <a:rPr lang="cs-CZ" i="1" dirty="0"/>
              <a:t> </a:t>
            </a:r>
            <a:r>
              <a:rPr lang="cs-CZ" i="1" dirty="0" err="1"/>
              <a:t>experience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disability</a:t>
            </a:r>
            <a:r>
              <a:rPr lang="cs-CZ" i="1" dirty="0"/>
              <a:t> )</a:t>
            </a:r>
          </a:p>
          <a:p>
            <a:pPr algn="ctr">
              <a:buNone/>
            </a:pPr>
            <a:endParaRPr lang="cs-CZ" i="1" dirty="0"/>
          </a:p>
          <a:p>
            <a:r>
              <a:rPr lang="cs-CZ" dirty="0" err="1"/>
              <a:t>Facing</a:t>
            </a:r>
            <a:r>
              <a:rPr lang="cs-CZ" dirty="0"/>
              <a:t> stigma </a:t>
            </a:r>
            <a:r>
              <a:rPr lang="cs-CZ" dirty="0" err="1"/>
              <a:t>can</a:t>
            </a:r>
            <a:r>
              <a:rPr lang="cs-CZ" dirty="0"/>
              <a:t> cause </a:t>
            </a:r>
            <a:r>
              <a:rPr lang="cs-CZ" dirty="0" err="1"/>
              <a:t>harm</a:t>
            </a:r>
            <a:r>
              <a:rPr lang="cs-CZ" dirty="0"/>
              <a:t> to psycho-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well</a:t>
            </a:r>
            <a:r>
              <a:rPr lang="cs-CZ" dirty="0"/>
              <a:t>-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stigmatized</a:t>
            </a:r>
            <a:r>
              <a:rPr lang="cs-CZ" dirty="0"/>
              <a:t>. </a:t>
            </a:r>
          </a:p>
          <a:p>
            <a:pPr>
              <a:buNone/>
            </a:pPr>
            <a:r>
              <a:rPr lang="cs-CZ" dirty="0">
                <a:sym typeface="Wingdings" pitchFamily="2" charset="2"/>
              </a:rPr>
              <a:t>		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lead</a:t>
            </a:r>
            <a:r>
              <a:rPr lang="cs-CZ" dirty="0"/>
              <a:t> to feeling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dirty="0" err="1"/>
              <a:t>weak</a:t>
            </a:r>
            <a:r>
              <a:rPr lang="cs-CZ" dirty="0"/>
              <a:t>, </a:t>
            </a:r>
            <a:r>
              <a:rPr lang="cs-CZ" dirty="0" err="1"/>
              <a:t>crazy</a:t>
            </a:r>
            <a:r>
              <a:rPr lang="cs-CZ" dirty="0"/>
              <a:t>, </a:t>
            </a:r>
            <a:r>
              <a:rPr lang="cs-CZ" dirty="0" err="1"/>
              <a:t>worthless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	      negative </a:t>
            </a:r>
            <a:r>
              <a:rPr lang="cs-CZ" dirty="0" err="1"/>
              <a:t>attributes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.</a:t>
            </a:r>
          </a:p>
          <a:p>
            <a:pPr algn="ctr">
              <a:buNone/>
            </a:pP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360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9748" y="-222068"/>
            <a:ext cx="10363200" cy="1143000"/>
          </a:xfrm>
        </p:spPr>
        <p:txBody>
          <a:bodyPr/>
          <a:lstStyle/>
          <a:p>
            <a:r>
              <a:rPr lang="cs-CZ" dirty="0" err="1"/>
              <a:t>Stereotypes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26870" y="627017"/>
            <a:ext cx="6918960" cy="6061166"/>
          </a:xfrm>
        </p:spPr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pPr lvl="0" algn="just"/>
            <a:endParaRPr lang="cs-CZ" dirty="0" smtClean="0"/>
          </a:p>
          <a:p>
            <a:pPr lvl="0" algn="just"/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/>
              <a:t>people</a:t>
            </a:r>
            <a:r>
              <a:rPr lang="cs-CZ" dirty="0"/>
              <a:t> are </a:t>
            </a:r>
            <a:r>
              <a:rPr lang="cs-CZ" dirty="0" err="1"/>
              <a:t>Surreal</a:t>
            </a:r>
            <a:r>
              <a:rPr lang="cs-CZ" dirty="0"/>
              <a:t> – film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Eyes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Laura Mars</a:t>
            </a:r>
          </a:p>
          <a:p>
            <a:pPr lvl="0" algn="just"/>
            <a:r>
              <a:rPr lang="cs-CZ" dirty="0"/>
              <a:t>Single </a:t>
            </a:r>
            <a:r>
              <a:rPr lang="cs-CZ" dirty="0" err="1"/>
              <a:t>Episode</a:t>
            </a:r>
            <a:r>
              <a:rPr lang="cs-CZ" dirty="0"/>
              <a:t> Disability</a:t>
            </a:r>
          </a:p>
          <a:p>
            <a:pPr lvl="0" algn="just"/>
            <a:r>
              <a:rPr lang="cs-CZ" dirty="0"/>
              <a:t>Disability </a:t>
            </a:r>
            <a:r>
              <a:rPr lang="cs-CZ" dirty="0" err="1"/>
              <a:t>Superpower</a:t>
            </a:r>
            <a:endParaRPr lang="cs-CZ" dirty="0"/>
          </a:p>
          <a:p>
            <a:pPr lvl="0" algn="just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pity</a:t>
            </a:r>
          </a:p>
          <a:p>
            <a:pPr lvl="0" algn="just"/>
            <a:r>
              <a:rPr lang="cs-CZ" dirty="0" err="1"/>
              <a:t>Sinister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evil</a:t>
            </a:r>
            <a:r>
              <a:rPr lang="cs-CZ" dirty="0"/>
              <a:t> – anti-</a:t>
            </a:r>
            <a:r>
              <a:rPr lang="cs-CZ" dirty="0" err="1"/>
              <a:t>hero</a:t>
            </a:r>
            <a:endParaRPr lang="cs-CZ" dirty="0"/>
          </a:p>
          <a:p>
            <a:pPr lvl="0" algn="just"/>
            <a:r>
              <a:rPr lang="cs-CZ" dirty="0" err="1"/>
              <a:t>Eternal</a:t>
            </a:r>
            <a:r>
              <a:rPr lang="cs-CZ" dirty="0"/>
              <a:t> </a:t>
            </a:r>
            <a:r>
              <a:rPr lang="cs-CZ" dirty="0" err="1"/>
              <a:t>innocence</a:t>
            </a:r>
            <a:r>
              <a:rPr lang="cs-CZ" dirty="0"/>
              <a:t> – </a:t>
            </a:r>
            <a:r>
              <a:rPr lang="cs-CZ" dirty="0" err="1"/>
              <a:t>paired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intellectual</a:t>
            </a:r>
            <a:r>
              <a:rPr lang="cs-CZ" dirty="0"/>
              <a:t> </a:t>
            </a:r>
            <a:r>
              <a:rPr lang="cs-CZ" dirty="0" err="1"/>
              <a:t>disabillities</a:t>
            </a:r>
            <a:r>
              <a:rPr lang="cs-CZ" dirty="0"/>
              <a:t> ( </a:t>
            </a:r>
            <a:r>
              <a:rPr lang="cs-CZ" dirty="0" err="1"/>
              <a:t>Forest</a:t>
            </a:r>
            <a:r>
              <a:rPr lang="cs-CZ" dirty="0"/>
              <a:t> </a:t>
            </a:r>
            <a:r>
              <a:rPr lang="cs-CZ" dirty="0" err="1"/>
              <a:t>Gump</a:t>
            </a:r>
            <a:r>
              <a:rPr lang="cs-CZ" dirty="0"/>
              <a:t>, I </a:t>
            </a:r>
            <a:r>
              <a:rPr lang="cs-CZ" dirty="0" err="1"/>
              <a:t>am</a:t>
            </a:r>
            <a:r>
              <a:rPr lang="cs-CZ" dirty="0"/>
              <a:t> Sam, </a:t>
            </a:r>
            <a:r>
              <a:rPr lang="cs-CZ" dirty="0" err="1"/>
              <a:t>Rainman</a:t>
            </a:r>
            <a:endParaRPr lang="cs-CZ" dirty="0"/>
          </a:p>
          <a:p>
            <a:pPr lvl="0" algn="just"/>
            <a:r>
              <a:rPr lang="cs-CZ" dirty="0" err="1"/>
              <a:t>Asexual</a:t>
            </a:r>
            <a:r>
              <a:rPr lang="cs-CZ" dirty="0"/>
              <a:t>, </a:t>
            </a:r>
            <a:r>
              <a:rPr lang="cs-CZ" dirty="0" err="1"/>
              <a:t>undesirable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incapable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romantic</a:t>
            </a:r>
            <a:r>
              <a:rPr lang="cs-CZ" dirty="0"/>
              <a:t> </a:t>
            </a:r>
            <a:r>
              <a:rPr lang="cs-CZ" dirty="0" err="1"/>
              <a:t>interactions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 – adolescent </a:t>
            </a:r>
            <a:r>
              <a:rPr lang="cs-CZ" dirty="0" err="1"/>
              <a:t>coming</a:t>
            </a:r>
            <a:r>
              <a:rPr lang="cs-CZ" dirty="0"/>
              <a:t>-</a:t>
            </a:r>
            <a:r>
              <a:rPr lang="cs-CZ" dirty="0" err="1"/>
              <a:t>of</a:t>
            </a:r>
            <a:r>
              <a:rPr lang="cs-CZ" dirty="0"/>
              <a:t>-</a:t>
            </a:r>
            <a:r>
              <a:rPr lang="cs-CZ" dirty="0" err="1"/>
              <a:t>age</a:t>
            </a:r>
            <a:r>
              <a:rPr lang="cs-CZ" dirty="0"/>
              <a:t> </a:t>
            </a:r>
            <a:r>
              <a:rPr lang="cs-CZ" dirty="0" err="1"/>
              <a:t>storzlines</a:t>
            </a:r>
            <a:r>
              <a:rPr lang="cs-CZ" dirty="0"/>
              <a:t> and </a:t>
            </a:r>
            <a:r>
              <a:rPr lang="cs-CZ" dirty="0" err="1"/>
              <a:t>teen</a:t>
            </a:r>
            <a:r>
              <a:rPr lang="cs-CZ" dirty="0"/>
              <a:t> </a:t>
            </a:r>
            <a:r>
              <a:rPr lang="cs-CZ" dirty="0" err="1"/>
              <a:t>sick</a:t>
            </a:r>
            <a:r>
              <a:rPr lang="cs-CZ" dirty="0"/>
              <a:t>-lit such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Fault</a:t>
            </a:r>
            <a:r>
              <a:rPr lang="cs-CZ" dirty="0"/>
              <a:t> in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Stars</a:t>
            </a:r>
            <a:endParaRPr lang="cs-CZ" dirty="0"/>
          </a:p>
          <a:p>
            <a:pPr lvl="0" algn="just"/>
            <a:endParaRPr lang="cs-CZ" dirty="0"/>
          </a:p>
          <a:p>
            <a:pPr algn="just"/>
            <a:endParaRPr lang="cs-CZ" dirty="0" smtClean="0"/>
          </a:p>
          <a:p>
            <a:pPr algn="just"/>
            <a:r>
              <a:rPr lang="cs-CZ" dirty="0" smtClean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www.youtube.com/watch?v=S6sLI7-Ulh8</a:t>
            </a:r>
            <a:endParaRPr lang="cs-CZ" dirty="0" smtClean="0"/>
          </a:p>
          <a:p>
            <a:pPr algn="just"/>
            <a:r>
              <a:rPr lang="cs-CZ" dirty="0" smtClean="0"/>
              <a:t>https://www.youtube.com/watch?v=MmWtSF0lWPM</a:t>
            </a:r>
          </a:p>
          <a:p>
            <a:pPr algn="just"/>
            <a:endParaRPr lang="cs-CZ" dirty="0" smtClean="0"/>
          </a:p>
          <a:p>
            <a:pPr algn="just"/>
            <a:endParaRPr lang="cs-CZ" dirty="0"/>
          </a:p>
        </p:txBody>
      </p:sp>
      <p:pic>
        <p:nvPicPr>
          <p:cNvPr id="4" name="Obrázek 3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4308" y="205740"/>
            <a:ext cx="3814355" cy="2145574"/>
          </a:xfrm>
          <a:prstGeom prst="rect">
            <a:avLst/>
          </a:prstGeom>
        </p:spPr>
      </p:pic>
      <p:pic>
        <p:nvPicPr>
          <p:cNvPr id="5" name="Obrázek 4" descr="a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5632" y="4117658"/>
            <a:ext cx="3844694" cy="2518274"/>
          </a:xfrm>
          <a:prstGeom prst="rect">
            <a:avLst/>
          </a:prstGeom>
        </p:spPr>
      </p:pic>
      <p:pic>
        <p:nvPicPr>
          <p:cNvPr id="6" name="Obrázek 5" descr="depositphotos_106341424-stock-photo-equal-or-differ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2336" y="2397679"/>
            <a:ext cx="2214155" cy="164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23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5955" y="-300446"/>
            <a:ext cx="10363200" cy="1143000"/>
          </a:xfrm>
        </p:spPr>
        <p:txBody>
          <a:bodyPr/>
          <a:lstStyle/>
          <a:p>
            <a:pPr algn="r"/>
            <a:r>
              <a:rPr lang="cs-CZ" dirty="0" err="1"/>
              <a:t>Predjudicies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48193" y="757646"/>
            <a:ext cx="8843556" cy="6100354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cs-CZ" dirty="0" err="1"/>
              <a:t>Persons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disabilities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not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desire</a:t>
            </a:r>
            <a:r>
              <a:rPr lang="cs-CZ" dirty="0"/>
              <a:t>,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not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engage</a:t>
            </a:r>
            <a:r>
              <a:rPr lang="cs-CZ" dirty="0"/>
              <a:t> in </a:t>
            </a:r>
            <a:r>
              <a:rPr lang="cs-CZ" dirty="0" err="1"/>
              <a:t>sexual</a:t>
            </a:r>
            <a:r>
              <a:rPr lang="cs-CZ" dirty="0"/>
              <a:t> relations.</a:t>
            </a:r>
          </a:p>
          <a:p>
            <a:pPr lvl="1"/>
            <a:r>
              <a:rPr lang="cs-CZ" dirty="0" err="1"/>
              <a:t>can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“</a:t>
            </a:r>
            <a:r>
              <a:rPr lang="cs-CZ" dirty="0" err="1"/>
              <a:t>reale</a:t>
            </a:r>
            <a:r>
              <a:rPr lang="cs-CZ" dirty="0"/>
              <a:t>“ sex.</a:t>
            </a:r>
          </a:p>
          <a:p>
            <a:pPr lvl="1"/>
            <a:r>
              <a:rPr lang="cs-CZ" dirty="0" err="1"/>
              <a:t>can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romantic</a:t>
            </a:r>
            <a:r>
              <a:rPr lang="cs-CZ" dirty="0"/>
              <a:t> </a:t>
            </a:r>
            <a:r>
              <a:rPr lang="cs-CZ" dirty="0" err="1"/>
              <a:t>partners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target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assaults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are not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grow</a:t>
            </a:r>
            <a:r>
              <a:rPr lang="cs-CZ" dirty="0"/>
              <a:t> </a:t>
            </a:r>
            <a:r>
              <a:rPr lang="cs-CZ" dirty="0" err="1"/>
              <a:t>up</a:t>
            </a:r>
            <a:r>
              <a:rPr lang="cs-CZ" dirty="0"/>
              <a:t> a </a:t>
            </a:r>
            <a:r>
              <a:rPr lang="cs-CZ" dirty="0" err="1"/>
              <a:t>childrens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increased</a:t>
            </a:r>
            <a:r>
              <a:rPr lang="cs-CZ" dirty="0"/>
              <a:t>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reduced</a:t>
            </a:r>
            <a:r>
              <a:rPr lang="cs-CZ" dirty="0"/>
              <a:t>)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instincts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are </a:t>
            </a:r>
            <a:r>
              <a:rPr lang="cs-CZ" dirty="0" err="1"/>
              <a:t>still</a:t>
            </a:r>
            <a:r>
              <a:rPr lang="cs-CZ" dirty="0"/>
              <a:t> a </a:t>
            </a:r>
            <a:r>
              <a:rPr lang="cs-CZ" dirty="0" err="1"/>
              <a:t>children</a:t>
            </a:r>
            <a:r>
              <a:rPr lang="cs-CZ" dirty="0"/>
              <a:t>, </a:t>
            </a:r>
            <a:r>
              <a:rPr lang="cs-CZ" dirty="0" err="1"/>
              <a:t>if</a:t>
            </a:r>
            <a:r>
              <a:rPr lang="cs-CZ" dirty="0"/>
              <a:t> he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taught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instinctes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woke</a:t>
            </a:r>
            <a:r>
              <a:rPr lang="cs-CZ" dirty="0"/>
              <a:t> </a:t>
            </a:r>
            <a:r>
              <a:rPr lang="cs-CZ" dirty="0" err="1"/>
              <a:t>up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are not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educate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mentally</a:t>
            </a:r>
            <a:r>
              <a:rPr lang="cs-CZ" dirty="0"/>
              <a:t> </a:t>
            </a:r>
            <a:r>
              <a:rPr lang="cs-CZ" dirty="0" err="1"/>
              <a:t>handicapped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healthy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in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adversely</a:t>
            </a:r>
            <a:r>
              <a:rPr lang="cs-CZ" dirty="0"/>
              <a:t> </a:t>
            </a:r>
            <a:r>
              <a:rPr lang="cs-CZ" dirty="0" err="1"/>
              <a:t>affects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healthy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are not </a:t>
            </a:r>
            <a:r>
              <a:rPr lang="cs-CZ" dirty="0" err="1"/>
              <a:t>ready</a:t>
            </a:r>
            <a:r>
              <a:rPr lang="cs-CZ" dirty="0"/>
              <a:t> to </a:t>
            </a:r>
            <a:r>
              <a:rPr lang="cs-CZ" dirty="0" err="1"/>
              <a:t>acept</a:t>
            </a:r>
            <a:r>
              <a:rPr lang="cs-CZ" dirty="0"/>
              <a:t> </a:t>
            </a:r>
            <a:r>
              <a:rPr lang="cs-CZ" dirty="0" err="1"/>
              <a:t>disabled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as a </a:t>
            </a:r>
            <a:r>
              <a:rPr lang="cs-CZ" dirty="0" err="1"/>
              <a:t>friend</a:t>
            </a:r>
            <a:r>
              <a:rPr lang="cs-CZ" dirty="0"/>
              <a:t>.</a:t>
            </a:r>
          </a:p>
          <a:p>
            <a:endParaRPr lang="cs-CZ" dirty="0"/>
          </a:p>
          <a:p>
            <a:pPr lvl="1"/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retardacion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job</a:t>
            </a:r>
            <a:r>
              <a:rPr lang="cs-CZ" dirty="0"/>
              <a:t> performance.</a:t>
            </a:r>
          </a:p>
          <a:p>
            <a:pPr lvl="1"/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protected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a </a:t>
            </a:r>
            <a:r>
              <a:rPr lang="cs-CZ" dirty="0" err="1"/>
              <a:t>failure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To </a:t>
            </a:r>
            <a:r>
              <a:rPr lang="cs-CZ" dirty="0" err="1"/>
              <a:t>place</a:t>
            </a:r>
            <a:r>
              <a:rPr lang="cs-CZ" dirty="0"/>
              <a:t> a </a:t>
            </a:r>
            <a:r>
              <a:rPr lang="cs-CZ" dirty="0" err="1"/>
              <a:t>worker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retardation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workplace</a:t>
            </a:r>
            <a:r>
              <a:rPr lang="cs-CZ" dirty="0"/>
              <a:t> are </a:t>
            </a:r>
            <a:r>
              <a:rPr lang="cs-CZ" dirty="0" err="1"/>
              <a:t>necessary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employer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Person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disability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not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alone</a:t>
            </a:r>
            <a:r>
              <a:rPr lang="cs-CZ" dirty="0"/>
              <a:t>.</a:t>
            </a:r>
          </a:p>
          <a:p>
            <a:endParaRPr lang="cs-CZ" dirty="0"/>
          </a:p>
          <a:p>
            <a:pPr lvl="1"/>
            <a:r>
              <a:rPr lang="cs-CZ" dirty="0"/>
              <a:t>are not </a:t>
            </a:r>
            <a:r>
              <a:rPr lang="cs-CZ" dirty="0" err="1"/>
              <a:t>able</a:t>
            </a:r>
            <a:r>
              <a:rPr lang="cs-CZ" dirty="0"/>
              <a:t> to live </a:t>
            </a:r>
            <a:r>
              <a:rPr lang="cs-CZ" dirty="0" err="1"/>
              <a:t>alone</a:t>
            </a:r>
            <a:r>
              <a:rPr lang="cs-CZ" dirty="0"/>
              <a:t>,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care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himself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help.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felling</a:t>
            </a:r>
            <a:r>
              <a:rPr lang="cs-CZ" dirty="0"/>
              <a:t>,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are.</a:t>
            </a:r>
          </a:p>
          <a:p>
            <a:pPr lvl="1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inadequate</a:t>
            </a:r>
            <a:r>
              <a:rPr lang="cs-CZ" dirty="0"/>
              <a:t>, he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decide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himself</a:t>
            </a:r>
            <a:r>
              <a:rPr lang="cs-CZ" dirty="0"/>
              <a:t>, he has no identity </a:t>
            </a:r>
            <a:r>
              <a:rPr lang="cs-CZ" dirty="0" err="1"/>
              <a:t>card</a:t>
            </a:r>
            <a:r>
              <a:rPr lang="cs-CZ" dirty="0"/>
              <a:t>.</a:t>
            </a:r>
          </a:p>
        </p:txBody>
      </p:sp>
      <p:pic>
        <p:nvPicPr>
          <p:cNvPr id="4" name="Obrázek 3" descr="eq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7747" y="2939142"/>
            <a:ext cx="3562996" cy="2521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5874" y="-339634"/>
            <a:ext cx="10363200" cy="1143000"/>
          </a:xfrm>
        </p:spPr>
        <p:txBody>
          <a:bodyPr/>
          <a:lstStyle/>
          <a:p>
            <a:r>
              <a:rPr lang="cs-CZ" dirty="0"/>
              <a:t>Media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8640" y="757647"/>
            <a:ext cx="11033760" cy="59305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 err="1"/>
              <a:t>The</a:t>
            </a:r>
            <a:r>
              <a:rPr lang="cs-CZ" dirty="0"/>
              <a:t> media play a </a:t>
            </a:r>
            <a:r>
              <a:rPr lang="cs-CZ" dirty="0" err="1"/>
              <a:t>significant</a:t>
            </a:r>
            <a:r>
              <a:rPr lang="cs-CZ" dirty="0"/>
              <a:t> role in </a:t>
            </a:r>
            <a:r>
              <a:rPr lang="cs-CZ" dirty="0" err="1"/>
              <a:t>creating</a:t>
            </a:r>
            <a:r>
              <a:rPr lang="cs-CZ" dirty="0"/>
              <a:t> and </a:t>
            </a:r>
            <a:r>
              <a:rPr lang="cs-CZ" dirty="0" err="1"/>
              <a:t>reinforcing</a:t>
            </a:r>
            <a:r>
              <a:rPr lang="cs-CZ" dirty="0"/>
              <a:t> stigma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disability.</a:t>
            </a:r>
          </a:p>
          <a:p>
            <a:pPr lvl="1" algn="just"/>
            <a:r>
              <a:rPr lang="cs-CZ" dirty="0" smtClean="0"/>
              <a:t>Media </a:t>
            </a:r>
            <a:r>
              <a:rPr lang="cs-CZ" dirty="0" err="1"/>
              <a:t>coverage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"negative", "</a:t>
            </a:r>
            <a:r>
              <a:rPr lang="cs-CZ" dirty="0" err="1"/>
              <a:t>unrealistic</a:t>
            </a:r>
            <a:r>
              <a:rPr lang="cs-CZ" dirty="0"/>
              <a:t>",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displays</a:t>
            </a:r>
            <a:r>
              <a:rPr lang="cs-CZ" dirty="0"/>
              <a:t> a preference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"</a:t>
            </a:r>
            <a:r>
              <a:rPr lang="cs-CZ" dirty="0" err="1"/>
              <a:t>pitiful</a:t>
            </a:r>
            <a:r>
              <a:rPr lang="cs-CZ" dirty="0"/>
              <a:t>" </a:t>
            </a:r>
            <a:r>
              <a:rPr lang="cs-CZ" dirty="0" err="1"/>
              <a:t>and</a:t>
            </a:r>
            <a:r>
              <a:rPr lang="cs-CZ" dirty="0"/>
              <a:t> "</a:t>
            </a:r>
            <a:r>
              <a:rPr lang="cs-CZ" dirty="0" err="1"/>
              <a:t>sensationalistic</a:t>
            </a:r>
            <a:r>
              <a:rPr lang="cs-CZ" dirty="0"/>
              <a:t>"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"</a:t>
            </a:r>
            <a:r>
              <a:rPr lang="cs-CZ" dirty="0" err="1"/>
              <a:t>everyday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disability</a:t>
            </a:r>
            <a:r>
              <a:rPr lang="cs-CZ" dirty="0"/>
              <a:t>"</a:t>
            </a:r>
            <a:r>
              <a:rPr lang="cs-CZ" baseline="30000" dirty="0"/>
              <a:t> </a:t>
            </a:r>
            <a:r>
              <a:rPr lang="cs-CZ" dirty="0"/>
              <a:t>are </a:t>
            </a:r>
            <a:r>
              <a:rPr lang="cs-CZ" dirty="0" err="1"/>
              <a:t>identified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dissatisfaction</a:t>
            </a:r>
            <a:r>
              <a:rPr lang="cs-CZ" dirty="0" smtClean="0"/>
              <a:t>.</a:t>
            </a:r>
          </a:p>
          <a:p>
            <a:pPr lvl="1" algn="just"/>
            <a:endParaRPr lang="cs-CZ" dirty="0" smtClean="0"/>
          </a:p>
          <a:p>
            <a:pPr lvl="1" algn="just"/>
            <a:r>
              <a:rPr lang="cs-CZ" dirty="0" smtClean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youtu.be/kian33iQf_o</a:t>
            </a:r>
            <a:endParaRPr lang="cs-CZ" dirty="0" smtClean="0"/>
          </a:p>
          <a:p>
            <a:pPr lvl="1" algn="just">
              <a:buNone/>
            </a:pPr>
            <a:endParaRPr lang="cs-CZ" dirty="0"/>
          </a:p>
          <a:p>
            <a:pPr algn="just">
              <a:buNone/>
            </a:pPr>
            <a:endParaRPr lang="cs-CZ" i="1" dirty="0"/>
          </a:p>
          <a:p>
            <a:pPr algn="just">
              <a:buNone/>
            </a:pPr>
            <a:endParaRPr lang="cs-CZ" i="1" dirty="0" smtClean="0"/>
          </a:p>
          <a:p>
            <a:pPr algn="just">
              <a:buNone/>
            </a:pPr>
            <a:endParaRPr lang="cs-CZ" i="1" dirty="0" smtClean="0"/>
          </a:p>
          <a:p>
            <a:pPr algn="just">
              <a:buNone/>
            </a:pPr>
            <a:endParaRPr lang="cs-CZ" i="1" dirty="0"/>
          </a:p>
          <a:p>
            <a:pPr algn="ctr">
              <a:buNone/>
            </a:pPr>
            <a:r>
              <a:rPr lang="cs-CZ" i="1" dirty="0"/>
              <a:t>„Many </a:t>
            </a:r>
            <a:r>
              <a:rPr lang="cs-CZ" i="1" dirty="0" err="1"/>
              <a:t>people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disabilities</a:t>
            </a:r>
            <a:r>
              <a:rPr lang="cs-CZ" i="1" dirty="0"/>
              <a:t> </a:t>
            </a:r>
            <a:r>
              <a:rPr lang="cs-CZ" i="1" dirty="0" err="1"/>
              <a:t>believe</a:t>
            </a:r>
            <a:r>
              <a:rPr lang="cs-CZ" i="1" dirty="0"/>
              <a:t> </a:t>
            </a:r>
            <a:r>
              <a:rPr lang="cs-CZ" i="1" dirty="0" err="1"/>
              <a:t>mainstream</a:t>
            </a:r>
            <a:r>
              <a:rPr lang="cs-CZ" i="1" dirty="0"/>
              <a:t> </a:t>
            </a:r>
            <a:r>
              <a:rPr lang="cs-CZ" i="1" dirty="0" err="1"/>
              <a:t>journalists</a:t>
            </a:r>
            <a:r>
              <a:rPr lang="cs-CZ" i="1" dirty="0"/>
              <a:t> are </a:t>
            </a:r>
            <a:r>
              <a:rPr lang="cs-CZ" i="1" dirty="0" err="1"/>
              <a:t>incapable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accurately</a:t>
            </a:r>
            <a:r>
              <a:rPr lang="cs-CZ" i="1" dirty="0"/>
              <a:t> </a:t>
            </a:r>
            <a:r>
              <a:rPr lang="cs-CZ" i="1" dirty="0" err="1"/>
              <a:t>covering</a:t>
            </a:r>
            <a:r>
              <a:rPr lang="cs-CZ" i="1" dirty="0"/>
              <a:t> </a:t>
            </a:r>
            <a:r>
              <a:rPr lang="cs-CZ" i="1" dirty="0" err="1"/>
              <a:t>stories</a:t>
            </a:r>
            <a:r>
              <a:rPr lang="cs-CZ" i="1" dirty="0"/>
              <a:t> </a:t>
            </a:r>
            <a:r>
              <a:rPr lang="cs-CZ" i="1" dirty="0" err="1"/>
              <a:t>about</a:t>
            </a:r>
            <a:r>
              <a:rPr lang="cs-CZ" i="1" dirty="0"/>
              <a:t> </a:t>
            </a:r>
            <a:r>
              <a:rPr lang="cs-CZ" i="1" dirty="0" err="1"/>
              <a:t>them</a:t>
            </a:r>
            <a:r>
              <a:rPr lang="cs-CZ" i="1" dirty="0"/>
              <a:t>. </a:t>
            </a:r>
            <a:r>
              <a:rPr lang="cs-CZ" i="1" dirty="0" err="1"/>
              <a:t>Generally</a:t>
            </a:r>
            <a:r>
              <a:rPr lang="cs-CZ" i="1" dirty="0"/>
              <a:t>, </a:t>
            </a:r>
            <a:r>
              <a:rPr lang="cs-CZ" i="1" dirty="0" err="1"/>
              <a:t>journalists</a:t>
            </a:r>
            <a:r>
              <a:rPr lang="cs-CZ" i="1" dirty="0"/>
              <a:t> </a:t>
            </a:r>
            <a:r>
              <a:rPr lang="cs-CZ" i="1" dirty="0" err="1"/>
              <a:t>either</a:t>
            </a:r>
            <a:r>
              <a:rPr lang="cs-CZ" i="1" dirty="0"/>
              <a:t> </a:t>
            </a:r>
            <a:r>
              <a:rPr lang="cs-CZ" i="1" dirty="0" err="1"/>
              <a:t>portray</a:t>
            </a:r>
            <a:r>
              <a:rPr lang="cs-CZ" i="1" dirty="0"/>
              <a:t> </a:t>
            </a:r>
            <a:r>
              <a:rPr lang="cs-CZ" i="1" dirty="0" err="1"/>
              <a:t>us</a:t>
            </a:r>
            <a:r>
              <a:rPr lang="cs-CZ" i="1" dirty="0"/>
              <a:t> as </a:t>
            </a:r>
            <a:r>
              <a:rPr lang="cs-CZ" i="1" dirty="0" err="1"/>
              <a:t>pitiful</a:t>
            </a:r>
            <a:r>
              <a:rPr lang="cs-CZ" i="1" dirty="0"/>
              <a:t> </a:t>
            </a:r>
            <a:r>
              <a:rPr lang="cs-CZ" i="1" dirty="0" err="1"/>
              <a:t>cripples</a:t>
            </a:r>
            <a:r>
              <a:rPr lang="cs-CZ" i="1" dirty="0"/>
              <a:t>, super </a:t>
            </a:r>
            <a:r>
              <a:rPr lang="cs-CZ" i="1" dirty="0" err="1"/>
              <a:t>achievers</a:t>
            </a:r>
            <a:r>
              <a:rPr lang="cs-CZ" i="1" dirty="0"/>
              <a:t>, </a:t>
            </a:r>
            <a:r>
              <a:rPr lang="cs-CZ" i="1" dirty="0" err="1"/>
              <a:t>or</a:t>
            </a:r>
            <a:r>
              <a:rPr lang="cs-CZ" i="1" dirty="0"/>
              <a:t> </a:t>
            </a:r>
            <a:r>
              <a:rPr lang="cs-CZ" i="1" dirty="0" err="1"/>
              <a:t>insane</a:t>
            </a:r>
            <a:r>
              <a:rPr lang="cs-CZ" i="1" dirty="0"/>
              <a:t> </a:t>
            </a:r>
            <a:r>
              <a:rPr lang="cs-CZ" i="1" dirty="0" err="1"/>
              <a:t>mental</a:t>
            </a:r>
            <a:r>
              <a:rPr lang="cs-CZ" i="1" dirty="0"/>
              <a:t> </a:t>
            </a:r>
            <a:r>
              <a:rPr lang="cs-CZ" i="1" dirty="0" err="1"/>
              <a:t>patients</a:t>
            </a:r>
            <a:r>
              <a:rPr lang="cs-CZ" i="1" dirty="0"/>
              <a:t>. These </a:t>
            </a:r>
            <a:r>
              <a:rPr lang="cs-CZ" i="1" dirty="0" err="1"/>
              <a:t>erroneous</a:t>
            </a:r>
            <a:r>
              <a:rPr lang="cs-CZ" i="1" dirty="0"/>
              <a:t> media </a:t>
            </a:r>
            <a:r>
              <a:rPr lang="cs-CZ" i="1" dirty="0" err="1"/>
              <a:t>stereotypes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people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disabilities</a:t>
            </a:r>
            <a:r>
              <a:rPr lang="cs-CZ" i="1" dirty="0"/>
              <a:t> are </a:t>
            </a:r>
            <a:r>
              <a:rPr lang="cs-CZ" i="1" dirty="0" err="1"/>
              <a:t>perpetuated</a:t>
            </a:r>
            <a:r>
              <a:rPr lang="cs-CZ" i="1" dirty="0"/>
              <a:t> </a:t>
            </a:r>
            <a:r>
              <a:rPr lang="cs-CZ" i="1" dirty="0" err="1"/>
              <a:t>because</a:t>
            </a:r>
            <a:r>
              <a:rPr lang="cs-CZ" i="1" dirty="0"/>
              <a:t> </a:t>
            </a:r>
            <a:r>
              <a:rPr lang="cs-CZ" i="1" dirty="0" err="1"/>
              <a:t>journalists</a:t>
            </a:r>
            <a:r>
              <a:rPr lang="cs-CZ" i="1" dirty="0"/>
              <a:t> </a:t>
            </a:r>
            <a:r>
              <a:rPr lang="cs-CZ" i="1" dirty="0" err="1"/>
              <a:t>consistently</a:t>
            </a:r>
            <a:r>
              <a:rPr lang="cs-CZ" i="1" dirty="0"/>
              <a:t> </a:t>
            </a:r>
            <a:r>
              <a:rPr lang="cs-CZ" i="1" dirty="0" err="1"/>
              <a:t>fail</a:t>
            </a:r>
            <a:r>
              <a:rPr lang="cs-CZ" i="1" dirty="0"/>
              <a:t> to </a:t>
            </a:r>
            <a:r>
              <a:rPr lang="cs-CZ" i="1" dirty="0" err="1"/>
              <a:t>understand</a:t>
            </a:r>
            <a:r>
              <a:rPr lang="cs-CZ" i="1" dirty="0"/>
              <a:t> </a:t>
            </a:r>
            <a:r>
              <a:rPr lang="cs-CZ" i="1" dirty="0" err="1"/>
              <a:t>or</a:t>
            </a:r>
            <a:r>
              <a:rPr lang="cs-CZ" i="1" dirty="0"/>
              <a:t> </a:t>
            </a:r>
            <a:r>
              <a:rPr lang="cs-CZ" i="1" dirty="0" err="1"/>
              <a:t>learn</a:t>
            </a:r>
            <a:r>
              <a:rPr lang="cs-CZ" i="1" dirty="0"/>
              <a:t> </a:t>
            </a:r>
            <a:r>
              <a:rPr lang="cs-CZ" i="1" dirty="0" err="1"/>
              <a:t>about</a:t>
            </a:r>
            <a:r>
              <a:rPr lang="cs-CZ" i="1" dirty="0"/>
              <a:t> </a:t>
            </a:r>
            <a:r>
              <a:rPr lang="cs-CZ" i="1" dirty="0" err="1"/>
              <a:t>people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disabilities</a:t>
            </a:r>
            <a:r>
              <a:rPr lang="cs-CZ" i="1" dirty="0"/>
              <a:t>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issues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are </a:t>
            </a:r>
            <a:r>
              <a:rPr lang="cs-CZ" i="1" dirty="0" err="1"/>
              <a:t>important</a:t>
            </a:r>
            <a:r>
              <a:rPr lang="cs-CZ" i="1" dirty="0"/>
              <a:t> to </a:t>
            </a:r>
            <a:r>
              <a:rPr lang="cs-CZ" i="1" dirty="0" err="1"/>
              <a:t>us</a:t>
            </a:r>
            <a:r>
              <a:rPr lang="cs-CZ" i="1" dirty="0"/>
              <a:t>. „</a:t>
            </a:r>
          </a:p>
          <a:p>
            <a:pPr algn="just">
              <a:buNone/>
            </a:pPr>
            <a:r>
              <a:rPr lang="cs-CZ" dirty="0"/>
              <a:t>				</a:t>
            </a:r>
            <a:r>
              <a:rPr lang="cs-CZ" dirty="0" err="1"/>
              <a:t>Journalist</a:t>
            </a:r>
            <a:r>
              <a:rPr lang="cs-CZ" dirty="0"/>
              <a:t> </a:t>
            </a:r>
            <a:r>
              <a:rPr lang="cs-CZ" dirty="0" err="1"/>
              <a:t>Leye</a:t>
            </a:r>
            <a:r>
              <a:rPr lang="cs-CZ" dirty="0"/>
              <a:t> </a:t>
            </a:r>
            <a:r>
              <a:rPr lang="cs-CZ" dirty="0" err="1"/>
              <a:t>Jeannette</a:t>
            </a:r>
            <a:r>
              <a:rPr lang="cs-CZ" dirty="0"/>
              <a:t> </a:t>
            </a:r>
            <a:r>
              <a:rPr lang="cs-CZ" dirty="0" err="1"/>
              <a:t>Chrzanowski</a:t>
            </a:r>
            <a:r>
              <a:rPr lang="cs-CZ" dirty="0"/>
              <a:t>,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uses</a:t>
            </a:r>
            <a:r>
              <a:rPr lang="cs-CZ" dirty="0"/>
              <a:t> a </a:t>
            </a:r>
            <a:r>
              <a:rPr lang="cs-CZ" dirty="0" err="1"/>
              <a:t>wheelchair</a:t>
            </a:r>
            <a:endParaRPr lang="cs-CZ" i="1" dirty="0"/>
          </a:p>
          <a:p>
            <a:pPr lvl="1" algn="just"/>
            <a:endParaRPr lang="cs-CZ" dirty="0"/>
          </a:p>
          <a:p>
            <a:pPr algn="just"/>
            <a:endParaRPr lang="cs-CZ" dirty="0"/>
          </a:p>
        </p:txBody>
      </p:sp>
      <p:pic>
        <p:nvPicPr>
          <p:cNvPr id="4" name="Obrázek 3" descr="rekl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7370" y="2090057"/>
            <a:ext cx="3607933" cy="19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7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References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/>
              <a:t>Mallon, Ron (2014-01-01). </a:t>
            </a:r>
            <a:r>
              <a:rPr lang="en-US" i="1" dirty="0" err="1"/>
              <a:t>Zalta</a:t>
            </a:r>
            <a:r>
              <a:rPr lang="en-US" i="1" dirty="0"/>
              <a:t>, Edward N., ed. Naturalistic Approaches to Social Construction (Winter 2014 ed.).</a:t>
            </a:r>
            <a:endParaRPr lang="cs-CZ" i="1" dirty="0"/>
          </a:p>
          <a:p>
            <a:r>
              <a:rPr lang="en-US" i="1" dirty="0"/>
              <a:t>Weiner, B.; Perry, R. P. &amp; Magnusson, J. (1988). "An attributional analysis of reactions to stigmas". Journal of Personality and Social Psychology.</a:t>
            </a:r>
            <a:endParaRPr lang="cs-CZ" i="1" dirty="0"/>
          </a:p>
          <a:p>
            <a:r>
              <a:rPr lang="en-US" i="1" dirty="0"/>
              <a:t>Shakespeare T (2001). "The social model of disability: An outdated ideology?". Research in Social Science and Disability. </a:t>
            </a:r>
            <a:r>
              <a:rPr lang="en-US" b="1" i="1" dirty="0"/>
              <a:t>2</a:t>
            </a:r>
            <a:r>
              <a:rPr lang="en-US" i="1" dirty="0"/>
              <a:t>: 9–28.</a:t>
            </a:r>
            <a:endParaRPr lang="cs-CZ" i="1" dirty="0"/>
          </a:p>
          <a:p>
            <a:r>
              <a:rPr lang="en-US" i="1" dirty="0"/>
              <a:t>"International Classification of Functioning, Disability and Health". WHO. Retrieved 15 November 2011.</a:t>
            </a:r>
            <a:endParaRPr lang="cs-CZ" i="1"/>
          </a:p>
          <a:p>
            <a:pPr marL="0" indent="0">
              <a:buNone/>
            </a:pPr>
            <a:endParaRPr lang="cs-CZ" i="1" dirty="0"/>
          </a:p>
          <a:p>
            <a:endParaRPr lang="cs-CZ" i="1" dirty="0"/>
          </a:p>
          <a:p>
            <a:endParaRPr lang="cs-CZ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9200" y="3515663"/>
            <a:ext cx="11076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4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8754" y="1317171"/>
            <a:ext cx="10363200" cy="4572000"/>
          </a:xfrm>
        </p:spPr>
        <p:txBody>
          <a:bodyPr/>
          <a:lstStyle/>
          <a:p>
            <a:pPr>
              <a:buNone/>
            </a:pPr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  <p:pic>
        <p:nvPicPr>
          <p:cNvPr id="4" name="Obrázek 3" descr="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192" y="4110385"/>
            <a:ext cx="5451693" cy="2551671"/>
          </a:xfrm>
          <a:prstGeom prst="rect">
            <a:avLst/>
          </a:prstGeom>
        </p:spPr>
      </p:pic>
      <p:pic>
        <p:nvPicPr>
          <p:cNvPr id="5" name="Obrázek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5886" y="3663860"/>
            <a:ext cx="4890401" cy="2750004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4020" y="425631"/>
            <a:ext cx="3660321" cy="2905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613954" y="4767943"/>
            <a:ext cx="1064622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622" y="0"/>
            <a:ext cx="10363200" cy="1143000"/>
          </a:xfrm>
        </p:spPr>
        <p:txBody>
          <a:bodyPr/>
          <a:lstStyle/>
          <a:p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74616" y="1473926"/>
            <a:ext cx="10981509" cy="4926874"/>
          </a:xfrm>
        </p:spPr>
        <p:txBody>
          <a:bodyPr>
            <a:normAutofit/>
          </a:bodyPr>
          <a:lstStyle/>
          <a:p>
            <a:r>
              <a:rPr lang="cs-CZ" dirty="0" err="1"/>
              <a:t>Disability</a:t>
            </a:r>
            <a:endParaRPr lang="cs-CZ" dirty="0"/>
          </a:p>
          <a:p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disability</a:t>
            </a:r>
            <a:endParaRPr lang="cs-CZ" dirty="0"/>
          </a:p>
          <a:p>
            <a:r>
              <a:rPr lang="cs-CZ" dirty="0" err="1" smtClean="0"/>
              <a:t>Categories</a:t>
            </a:r>
            <a:endParaRPr lang="cs-CZ" dirty="0"/>
          </a:p>
          <a:p>
            <a:r>
              <a:rPr lang="cs-CZ" dirty="0" err="1"/>
              <a:t>Stereotypes</a:t>
            </a:r>
            <a:r>
              <a:rPr lang="cs-CZ" dirty="0"/>
              <a:t>, </a:t>
            </a:r>
            <a:r>
              <a:rPr lang="cs-CZ" dirty="0" err="1"/>
              <a:t>prejudicies</a:t>
            </a:r>
            <a:endParaRPr lang="cs-CZ" dirty="0"/>
          </a:p>
          <a:p>
            <a:r>
              <a:rPr lang="cs-CZ" dirty="0" err="1"/>
              <a:t>Intersection</a:t>
            </a:r>
            <a:endParaRPr lang="cs-CZ" dirty="0"/>
          </a:p>
          <a:p>
            <a:r>
              <a:rPr lang="cs-CZ" dirty="0"/>
              <a:t>Media</a:t>
            </a:r>
          </a:p>
          <a:p>
            <a:pPr>
              <a:buNone/>
            </a:pPr>
            <a:endParaRPr lang="cs-CZ" i="1" dirty="0"/>
          </a:p>
          <a:p>
            <a:pPr>
              <a:buNone/>
            </a:pPr>
            <a:endParaRPr lang="cs-CZ" i="1" dirty="0"/>
          </a:p>
          <a:p>
            <a:pPr algn="ctr">
              <a:buNone/>
            </a:pPr>
            <a:r>
              <a:rPr lang="cs-CZ" b="1" i="1" dirty="0" err="1" smtClean="0"/>
              <a:t>What</a:t>
            </a:r>
            <a:r>
              <a:rPr lang="cs-CZ" b="1" i="1" dirty="0" smtClean="0"/>
              <a:t> </a:t>
            </a:r>
            <a:r>
              <a:rPr lang="cs-CZ" b="1" i="1" dirty="0" err="1"/>
              <a:t>come</a:t>
            </a:r>
            <a:r>
              <a:rPr lang="cs-CZ" b="1" i="1" dirty="0"/>
              <a:t> to </a:t>
            </a:r>
            <a:r>
              <a:rPr lang="cs-CZ" b="1" i="1" dirty="0" err="1"/>
              <a:t>your</a:t>
            </a:r>
            <a:r>
              <a:rPr lang="cs-CZ" b="1" i="1" dirty="0"/>
              <a:t> </a:t>
            </a:r>
            <a:r>
              <a:rPr lang="cs-CZ" b="1" i="1" dirty="0" err="1"/>
              <a:t>mind</a:t>
            </a:r>
            <a:r>
              <a:rPr lang="cs-CZ" b="1" i="1" dirty="0"/>
              <a:t> </a:t>
            </a:r>
            <a:r>
              <a:rPr lang="cs-CZ" b="1" i="1" dirty="0" err="1"/>
              <a:t>when</a:t>
            </a:r>
            <a:r>
              <a:rPr lang="cs-CZ" b="1" i="1" dirty="0"/>
              <a:t> </a:t>
            </a:r>
            <a:r>
              <a:rPr lang="cs-CZ" b="1" i="1" dirty="0" err="1"/>
              <a:t>you</a:t>
            </a:r>
            <a:r>
              <a:rPr lang="cs-CZ" b="1" i="1" dirty="0"/>
              <a:t> </a:t>
            </a:r>
            <a:r>
              <a:rPr lang="cs-CZ" b="1" i="1" dirty="0" err="1"/>
              <a:t>hear</a:t>
            </a:r>
            <a:r>
              <a:rPr lang="cs-CZ" b="1" i="1" dirty="0"/>
              <a:t> </a:t>
            </a:r>
            <a:r>
              <a:rPr lang="cs-CZ" b="1" i="1" dirty="0" err="1"/>
              <a:t>this</a:t>
            </a:r>
            <a:r>
              <a:rPr lang="cs-CZ" b="1" i="1" dirty="0"/>
              <a:t> </a:t>
            </a:r>
            <a:r>
              <a:rPr lang="cs-CZ" b="1" i="1" dirty="0" err="1"/>
              <a:t>word</a:t>
            </a:r>
            <a:r>
              <a:rPr lang="cs-CZ" b="1" i="1" dirty="0"/>
              <a:t>? </a:t>
            </a:r>
            <a:r>
              <a:rPr lang="cs-CZ" b="1" i="1" dirty="0" err="1"/>
              <a:t>What</a:t>
            </a:r>
            <a:r>
              <a:rPr lang="cs-CZ" b="1" i="1" dirty="0"/>
              <a:t> do </a:t>
            </a:r>
            <a:r>
              <a:rPr lang="cs-CZ" b="1" i="1" dirty="0" err="1"/>
              <a:t>you</a:t>
            </a:r>
            <a:r>
              <a:rPr lang="cs-CZ" b="1" i="1" dirty="0"/>
              <a:t> </a:t>
            </a:r>
            <a:r>
              <a:rPr lang="cs-CZ" b="1" i="1" dirty="0" err="1"/>
              <a:t>think</a:t>
            </a:r>
            <a:r>
              <a:rPr lang="cs-CZ" b="1" i="1" dirty="0"/>
              <a:t> </a:t>
            </a:r>
            <a:r>
              <a:rPr lang="cs-CZ" b="1" i="1" dirty="0" err="1"/>
              <a:t>that</a:t>
            </a:r>
            <a:r>
              <a:rPr lang="cs-CZ" b="1" i="1" dirty="0"/>
              <a:t> </a:t>
            </a:r>
            <a:r>
              <a:rPr lang="cs-CZ" b="1" i="1" dirty="0" err="1"/>
              <a:t>comes</a:t>
            </a:r>
            <a:r>
              <a:rPr lang="cs-CZ" b="1" i="1" dirty="0"/>
              <a:t> </a:t>
            </a:r>
            <a:r>
              <a:rPr lang="cs-CZ" b="1" i="1" dirty="0" err="1"/>
              <a:t>into</a:t>
            </a:r>
            <a:r>
              <a:rPr lang="cs-CZ" b="1" i="1" dirty="0"/>
              <a:t> </a:t>
            </a:r>
            <a:r>
              <a:rPr lang="cs-CZ" b="1" i="1" dirty="0" err="1"/>
              <a:t>mind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others</a:t>
            </a:r>
            <a:r>
              <a:rPr lang="cs-CZ" b="1" i="1" dirty="0"/>
              <a:t> </a:t>
            </a:r>
            <a:r>
              <a:rPr lang="cs-CZ" b="1" i="1" dirty="0" err="1"/>
              <a:t>people</a:t>
            </a:r>
            <a:r>
              <a:rPr lang="cs-CZ" b="1" i="1" dirty="0"/>
              <a:t>?</a:t>
            </a:r>
          </a:p>
          <a:p>
            <a:pPr algn="ctr">
              <a:buNone/>
            </a:pPr>
            <a:endParaRPr lang="cs-CZ" b="1" i="1" dirty="0"/>
          </a:p>
          <a:p>
            <a:pPr algn="ctr">
              <a:buNone/>
            </a:pPr>
            <a:endParaRPr lang="cs-CZ" b="1" i="1" dirty="0"/>
          </a:p>
          <a:p>
            <a:pPr algn="ctr">
              <a:buNone/>
            </a:pPr>
            <a:endParaRPr lang="cs-CZ" i="1" dirty="0"/>
          </a:p>
          <a:p>
            <a:endParaRPr lang="cs-CZ" dirty="0"/>
          </a:p>
        </p:txBody>
      </p:sp>
      <p:pic>
        <p:nvPicPr>
          <p:cNvPr id="4" name="Obrázek 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6170" y="181385"/>
            <a:ext cx="4885830" cy="2770823"/>
          </a:xfrm>
          <a:prstGeom prst="rect">
            <a:avLst/>
          </a:prstGeom>
        </p:spPr>
      </p:pic>
      <p:pic>
        <p:nvPicPr>
          <p:cNvPr id="5" name="Obrázek 4" descr="5.jpg"/>
          <p:cNvPicPr>
            <a:picLocks noChangeAspect="1"/>
          </p:cNvPicPr>
          <p:nvPr/>
        </p:nvPicPr>
        <p:blipFill>
          <a:blip r:embed="rId3" cstate="print"/>
          <a:srcRect r="5217" b="10860"/>
          <a:stretch>
            <a:fillRect/>
          </a:stretch>
        </p:blipFill>
        <p:spPr>
          <a:xfrm>
            <a:off x="4197531" y="1963511"/>
            <a:ext cx="3101334" cy="26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4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77626" y="3248302"/>
            <a:ext cx="7842477" cy="3309253"/>
          </a:xfrm>
        </p:spPr>
      </p:pic>
      <p:pic>
        <p:nvPicPr>
          <p:cNvPr id="6" name="Obrázek 5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023" y="195037"/>
            <a:ext cx="3367607" cy="2247719"/>
          </a:xfrm>
          <a:prstGeom prst="rect">
            <a:avLst/>
          </a:prstGeom>
        </p:spPr>
      </p:pic>
      <p:pic>
        <p:nvPicPr>
          <p:cNvPr id="7" name="Obrázek 6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2285" y="204379"/>
            <a:ext cx="3016159" cy="2267048"/>
          </a:xfrm>
          <a:prstGeom prst="rect">
            <a:avLst/>
          </a:prstGeom>
        </p:spPr>
      </p:pic>
      <p:pic>
        <p:nvPicPr>
          <p:cNvPr id="8" name="Obrázek 7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8828" y="196669"/>
            <a:ext cx="4344417" cy="2298337"/>
          </a:xfrm>
          <a:prstGeom prst="rect">
            <a:avLst/>
          </a:prstGeom>
        </p:spPr>
      </p:pic>
      <p:pic>
        <p:nvPicPr>
          <p:cNvPr id="9" name="Obrázek 8" descr="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562" y="2575288"/>
            <a:ext cx="3392880" cy="1866084"/>
          </a:xfrm>
          <a:prstGeom prst="rect">
            <a:avLst/>
          </a:prstGeom>
        </p:spPr>
      </p:pic>
      <p:pic>
        <p:nvPicPr>
          <p:cNvPr id="10" name="Obrázek 9" descr="1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44310" y="2605768"/>
            <a:ext cx="2238375" cy="20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4137" y="261258"/>
            <a:ext cx="11116491" cy="4101736"/>
          </a:xfrm>
        </p:spPr>
        <p:txBody>
          <a:bodyPr>
            <a:normAutofit fontScale="70000" lnSpcReduction="20000"/>
          </a:bodyPr>
          <a:lstStyle/>
          <a:p>
            <a:pPr marL="274320" lvl="1" indent="-274320" algn="just">
              <a:spcBef>
                <a:spcPts val="580"/>
              </a:spcBef>
              <a:buClr>
                <a:schemeClr val="accent1"/>
              </a:buClr>
            </a:pPr>
            <a:endParaRPr lang="cs-CZ" sz="2900" i="1" dirty="0" smtClean="0">
              <a:solidFill>
                <a:srgbClr val="FF0000"/>
              </a:solidFill>
            </a:endParaRPr>
          </a:p>
          <a:p>
            <a:pPr marL="274320" lvl="1" indent="-274320" algn="just">
              <a:spcBef>
                <a:spcPts val="580"/>
              </a:spcBef>
              <a:buClr>
                <a:schemeClr val="accent1"/>
              </a:buClr>
            </a:pPr>
            <a:r>
              <a:rPr lang="cs-CZ" sz="2900" i="1" dirty="0" err="1" smtClean="0">
                <a:solidFill>
                  <a:srgbClr val="FF0000"/>
                </a:solidFill>
              </a:rPr>
              <a:t>Disability</a:t>
            </a:r>
            <a:r>
              <a:rPr lang="cs-CZ" sz="2900" i="1" dirty="0" smtClean="0">
                <a:solidFill>
                  <a:srgbClr val="FF0000"/>
                </a:solidFill>
              </a:rPr>
              <a:t> </a:t>
            </a:r>
            <a:r>
              <a:rPr lang="cs-CZ" sz="2900" i="1" dirty="0" err="1" smtClean="0">
                <a:solidFill>
                  <a:srgbClr val="FF0000"/>
                </a:solidFill>
              </a:rPr>
              <a:t>is</a:t>
            </a:r>
            <a:r>
              <a:rPr lang="cs-CZ" sz="2900" i="1" dirty="0" smtClean="0">
                <a:solidFill>
                  <a:srgbClr val="FF0000"/>
                </a:solidFill>
              </a:rPr>
              <a:t> </a:t>
            </a:r>
            <a:r>
              <a:rPr lang="cs-CZ" sz="2900" i="1" dirty="0" err="1" smtClean="0">
                <a:solidFill>
                  <a:srgbClr val="FF0000"/>
                </a:solidFill>
              </a:rPr>
              <a:t>understood</a:t>
            </a:r>
            <a:r>
              <a:rPr lang="cs-CZ" sz="2900" i="1" dirty="0" smtClean="0">
                <a:solidFill>
                  <a:srgbClr val="FF0000"/>
                </a:solidFill>
              </a:rPr>
              <a:t> as </a:t>
            </a:r>
            <a:r>
              <a:rPr lang="cs-CZ" sz="2900" i="1" dirty="0" err="1" smtClean="0">
                <a:solidFill>
                  <a:srgbClr val="FF0000"/>
                </a:solidFill>
              </a:rPr>
              <a:t>the</a:t>
            </a:r>
            <a:r>
              <a:rPr lang="cs-CZ" sz="2900" i="1" dirty="0" smtClean="0">
                <a:solidFill>
                  <a:srgbClr val="FF0000"/>
                </a:solidFill>
              </a:rPr>
              <a:t> </a:t>
            </a:r>
            <a:r>
              <a:rPr lang="cs-CZ" sz="2900" i="1" dirty="0" err="1" smtClean="0">
                <a:solidFill>
                  <a:srgbClr val="FF0000"/>
                </a:solidFill>
              </a:rPr>
              <a:t>consequence</a:t>
            </a:r>
            <a:r>
              <a:rPr lang="cs-CZ" sz="2900" i="1" dirty="0" smtClean="0">
                <a:solidFill>
                  <a:srgbClr val="FF0000"/>
                </a:solidFill>
              </a:rPr>
              <a:t> </a:t>
            </a:r>
            <a:r>
              <a:rPr lang="cs-CZ" sz="2900" i="1" dirty="0" err="1" smtClean="0">
                <a:solidFill>
                  <a:srgbClr val="FF0000"/>
                </a:solidFill>
              </a:rPr>
              <a:t>of</a:t>
            </a:r>
            <a:r>
              <a:rPr lang="cs-CZ" sz="2900" i="1" dirty="0" smtClean="0">
                <a:solidFill>
                  <a:srgbClr val="FF0000"/>
                </a:solidFill>
              </a:rPr>
              <a:t> </a:t>
            </a:r>
            <a:r>
              <a:rPr lang="cs-CZ" sz="2900" i="1" dirty="0" err="1" smtClean="0">
                <a:solidFill>
                  <a:srgbClr val="FF0000"/>
                </a:solidFill>
              </a:rPr>
              <a:t>social</a:t>
            </a:r>
            <a:r>
              <a:rPr lang="cs-CZ" sz="2900" i="1" dirty="0" smtClean="0">
                <a:solidFill>
                  <a:srgbClr val="FF0000"/>
                </a:solidFill>
              </a:rPr>
              <a:t> </a:t>
            </a:r>
            <a:r>
              <a:rPr lang="cs-CZ" sz="2900" i="1" dirty="0" err="1" smtClean="0">
                <a:solidFill>
                  <a:srgbClr val="FF0000"/>
                </a:solidFill>
              </a:rPr>
              <a:t>conditions</a:t>
            </a:r>
            <a:r>
              <a:rPr lang="cs-CZ" sz="2900" i="1" dirty="0" smtClean="0">
                <a:solidFill>
                  <a:srgbClr val="FF0000"/>
                </a:solidFill>
              </a:rPr>
              <a:t> (society, </a:t>
            </a:r>
            <a:r>
              <a:rPr lang="cs-CZ" sz="2900" i="1" dirty="0" err="1" smtClean="0">
                <a:solidFill>
                  <a:srgbClr val="FF0000"/>
                </a:solidFill>
              </a:rPr>
              <a:t>culture</a:t>
            </a:r>
            <a:r>
              <a:rPr lang="cs-CZ" sz="2900" i="1" dirty="0" smtClean="0">
                <a:solidFill>
                  <a:srgbClr val="FF0000"/>
                </a:solidFill>
              </a:rPr>
              <a:t> </a:t>
            </a:r>
            <a:r>
              <a:rPr lang="cs-CZ" sz="2900" i="1" dirty="0" err="1" smtClean="0">
                <a:solidFill>
                  <a:srgbClr val="FF0000"/>
                </a:solidFill>
              </a:rPr>
              <a:t>and</a:t>
            </a:r>
            <a:r>
              <a:rPr lang="cs-CZ" sz="2900" i="1" dirty="0" smtClean="0">
                <a:solidFill>
                  <a:srgbClr val="FF0000"/>
                </a:solidFill>
              </a:rPr>
              <a:t> </a:t>
            </a:r>
            <a:r>
              <a:rPr lang="cs-CZ" sz="2900" i="1" dirty="0" err="1" smtClean="0">
                <a:solidFill>
                  <a:srgbClr val="FF0000"/>
                </a:solidFill>
              </a:rPr>
              <a:t>politic</a:t>
            </a:r>
            <a:r>
              <a:rPr lang="cs-CZ" sz="2900" i="1" dirty="0" smtClean="0">
                <a:solidFill>
                  <a:srgbClr val="FF0000"/>
                </a:solidFill>
              </a:rPr>
              <a:t> </a:t>
            </a:r>
            <a:r>
              <a:rPr lang="cs-CZ" sz="2900" i="1" dirty="0" err="1" smtClean="0">
                <a:solidFill>
                  <a:srgbClr val="FF0000"/>
                </a:solidFill>
              </a:rPr>
              <a:t>phenomen</a:t>
            </a:r>
            <a:r>
              <a:rPr lang="cs-CZ" sz="2900" i="1" dirty="0" smtClean="0">
                <a:solidFill>
                  <a:srgbClr val="FF0000"/>
                </a:solidFill>
              </a:rPr>
              <a:t>) </a:t>
            </a:r>
            <a:r>
              <a:rPr lang="cs-CZ" sz="2900" i="1" dirty="0" err="1" smtClean="0">
                <a:solidFill>
                  <a:srgbClr val="FF0000"/>
                </a:solidFill>
              </a:rPr>
              <a:t>which</a:t>
            </a:r>
            <a:r>
              <a:rPr lang="cs-CZ" sz="2900" i="1" dirty="0" smtClean="0">
                <a:solidFill>
                  <a:srgbClr val="FF0000"/>
                </a:solidFill>
              </a:rPr>
              <a:t> </a:t>
            </a:r>
            <a:r>
              <a:rPr lang="cs-CZ" sz="2900" i="1" dirty="0" err="1" smtClean="0">
                <a:solidFill>
                  <a:srgbClr val="FF0000"/>
                </a:solidFill>
              </a:rPr>
              <a:t>counts</a:t>
            </a:r>
            <a:r>
              <a:rPr lang="cs-CZ" sz="2900" i="1" dirty="0" smtClean="0">
                <a:solidFill>
                  <a:srgbClr val="FF0000"/>
                </a:solidFill>
              </a:rPr>
              <a:t> </a:t>
            </a:r>
            <a:r>
              <a:rPr lang="cs-CZ" sz="2900" i="1" dirty="0" err="1" smtClean="0">
                <a:solidFill>
                  <a:srgbClr val="FF0000"/>
                </a:solidFill>
              </a:rPr>
              <a:t>with</a:t>
            </a:r>
            <a:r>
              <a:rPr lang="cs-CZ" sz="2900" i="1" dirty="0" smtClean="0">
                <a:solidFill>
                  <a:srgbClr val="FF0000"/>
                </a:solidFill>
              </a:rPr>
              <a:t> </a:t>
            </a:r>
            <a:r>
              <a:rPr lang="cs-CZ" sz="2900" i="1" dirty="0" err="1" smtClean="0">
                <a:solidFill>
                  <a:srgbClr val="FF0000"/>
                </a:solidFill>
              </a:rPr>
              <a:t>the</a:t>
            </a:r>
            <a:r>
              <a:rPr lang="cs-CZ" sz="2900" i="1" dirty="0" smtClean="0">
                <a:solidFill>
                  <a:srgbClr val="FF0000"/>
                </a:solidFill>
              </a:rPr>
              <a:t> </a:t>
            </a:r>
            <a:r>
              <a:rPr lang="cs-CZ" sz="2900" i="1" dirty="0" err="1" smtClean="0">
                <a:solidFill>
                  <a:srgbClr val="FF0000"/>
                </a:solidFill>
              </a:rPr>
              <a:t>social</a:t>
            </a:r>
            <a:r>
              <a:rPr lang="cs-CZ" sz="2900" i="1" dirty="0" smtClean="0">
                <a:solidFill>
                  <a:srgbClr val="FF0000"/>
                </a:solidFill>
              </a:rPr>
              <a:t> </a:t>
            </a:r>
            <a:r>
              <a:rPr lang="cs-CZ" sz="2900" i="1" dirty="0" err="1" smtClean="0">
                <a:solidFill>
                  <a:srgbClr val="FF0000"/>
                </a:solidFill>
              </a:rPr>
              <a:t>environment</a:t>
            </a:r>
            <a:endParaRPr lang="cs-CZ" sz="2900" i="1" dirty="0" smtClean="0">
              <a:solidFill>
                <a:srgbClr val="FF0000"/>
              </a:solidFill>
            </a:endParaRPr>
          </a:p>
          <a:p>
            <a:pPr algn="just"/>
            <a:r>
              <a:rPr lang="cs-CZ" dirty="0" err="1" smtClean="0">
                <a:solidFill>
                  <a:srgbClr val="FF0000"/>
                </a:solidFill>
              </a:rPr>
              <a:t>Earlier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was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deficnition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oriented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about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handicap </a:t>
            </a:r>
            <a:r>
              <a:rPr lang="cs-CZ" dirty="0" err="1" smtClean="0">
                <a:solidFill>
                  <a:srgbClr val="FF0000"/>
                </a:solidFill>
              </a:rPr>
              <a:t>and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people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with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impariment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primaryly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defects</a:t>
            </a:r>
            <a:r>
              <a:rPr lang="cs-CZ" dirty="0" smtClean="0">
                <a:solidFill>
                  <a:srgbClr val="FF0000"/>
                </a:solidFill>
              </a:rPr>
              <a:t> as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problem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person. </a:t>
            </a:r>
            <a:r>
              <a:rPr lang="cs-CZ" i="1" dirty="0" err="1" smtClean="0">
                <a:solidFill>
                  <a:srgbClr val="FF0000"/>
                </a:solidFill>
              </a:rPr>
              <a:t>Nowdays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the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concepts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focused</a:t>
            </a:r>
            <a:r>
              <a:rPr lang="cs-CZ" i="1" dirty="0" smtClean="0">
                <a:solidFill>
                  <a:srgbClr val="FF0000"/>
                </a:solidFill>
              </a:rPr>
              <a:t> more </a:t>
            </a:r>
            <a:r>
              <a:rPr lang="cs-CZ" i="1" dirty="0" err="1" smtClean="0">
                <a:solidFill>
                  <a:srgbClr val="FF0000"/>
                </a:solidFill>
              </a:rPr>
              <a:t>for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the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barriers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which</a:t>
            </a:r>
            <a:r>
              <a:rPr lang="cs-CZ" i="1" dirty="0" smtClean="0">
                <a:solidFill>
                  <a:srgbClr val="FF0000"/>
                </a:solidFill>
              </a:rPr>
              <a:t> are </a:t>
            </a:r>
            <a:r>
              <a:rPr lang="cs-CZ" i="1" dirty="0" err="1" smtClean="0">
                <a:solidFill>
                  <a:srgbClr val="FF0000"/>
                </a:solidFill>
              </a:rPr>
              <a:t>caused</a:t>
            </a:r>
            <a:r>
              <a:rPr lang="cs-CZ" i="1" dirty="0" smtClean="0">
                <a:solidFill>
                  <a:srgbClr val="FF0000"/>
                </a:solidFill>
              </a:rPr>
              <a:t> by </a:t>
            </a:r>
            <a:r>
              <a:rPr lang="cs-CZ" i="1" dirty="0" err="1" smtClean="0">
                <a:solidFill>
                  <a:srgbClr val="FF0000"/>
                </a:solidFill>
              </a:rPr>
              <a:t>the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environment</a:t>
            </a:r>
            <a:r>
              <a:rPr lang="cs-CZ" i="1" dirty="0" smtClean="0">
                <a:solidFill>
                  <a:srgbClr val="FF0000"/>
                </a:solidFill>
              </a:rPr>
              <a:t>.</a:t>
            </a:r>
            <a:endParaRPr lang="cs-CZ" b="1" i="1" dirty="0">
              <a:solidFill>
                <a:srgbClr val="FF0000"/>
              </a:solidFill>
            </a:endParaRPr>
          </a:p>
          <a:p>
            <a:pPr lvl="0" algn="just"/>
            <a:endParaRPr lang="cs-CZ" dirty="0"/>
          </a:p>
          <a:p>
            <a:pPr lvl="0" algn="just"/>
            <a:r>
              <a:rPr lang="cs-CZ" b="1" u="sng" dirty="0" err="1"/>
              <a:t>Disability</a:t>
            </a:r>
            <a:r>
              <a:rPr lang="cs-CZ" b="1" u="sng" dirty="0"/>
              <a:t> as a </a:t>
            </a:r>
            <a:r>
              <a:rPr lang="cs-CZ" b="1" u="sng" dirty="0" err="1"/>
              <a:t>studying</a:t>
            </a:r>
            <a:r>
              <a:rPr lang="cs-CZ" b="1" u="sng" dirty="0"/>
              <a:t> </a:t>
            </a:r>
            <a:r>
              <a:rPr lang="cs-CZ" b="1" u="sng" dirty="0" err="1"/>
              <a:t>field</a:t>
            </a:r>
            <a:r>
              <a:rPr lang="cs-CZ" b="1" u="sng" dirty="0"/>
              <a:t> </a:t>
            </a:r>
            <a:r>
              <a:rPr lang="cs-CZ" b="1" u="sng" dirty="0" err="1"/>
              <a:t>is</a:t>
            </a:r>
            <a:r>
              <a:rPr lang="cs-CZ" b="1" u="sng" dirty="0"/>
              <a:t> </a:t>
            </a:r>
            <a:r>
              <a:rPr lang="cs-CZ" b="1" u="sng" dirty="0" err="1"/>
              <a:t>trying</a:t>
            </a:r>
            <a:r>
              <a:rPr lang="cs-CZ" b="1" u="sng" dirty="0"/>
              <a:t> </a:t>
            </a:r>
          </a:p>
          <a:p>
            <a:pPr lvl="1" algn="just"/>
            <a:r>
              <a:rPr lang="cs-CZ" sz="2900" i="1" dirty="0"/>
              <a:t>to </a:t>
            </a:r>
            <a:r>
              <a:rPr lang="cs-CZ" sz="2900" i="1" dirty="0" err="1"/>
              <a:t>describe</a:t>
            </a:r>
            <a:r>
              <a:rPr lang="cs-CZ" sz="2900" i="1" dirty="0"/>
              <a:t> </a:t>
            </a:r>
            <a:r>
              <a:rPr lang="cs-CZ" sz="2900" i="1" dirty="0" err="1"/>
              <a:t>the</a:t>
            </a:r>
            <a:r>
              <a:rPr lang="cs-CZ" sz="2900" i="1" dirty="0"/>
              <a:t> </a:t>
            </a:r>
            <a:r>
              <a:rPr lang="cs-CZ" sz="2900" i="1" dirty="0" err="1"/>
              <a:t>phenomen</a:t>
            </a:r>
            <a:r>
              <a:rPr lang="cs-CZ" sz="2900" i="1" dirty="0"/>
              <a:t> </a:t>
            </a:r>
            <a:r>
              <a:rPr lang="cs-CZ" sz="2900" i="1" dirty="0" err="1"/>
              <a:t>thanks</a:t>
            </a:r>
            <a:r>
              <a:rPr lang="cs-CZ" sz="2900" i="1" dirty="0"/>
              <a:t> to </a:t>
            </a:r>
            <a:r>
              <a:rPr lang="cs-CZ" sz="2900" i="1" dirty="0" err="1"/>
              <a:t>the</a:t>
            </a:r>
            <a:r>
              <a:rPr lang="cs-CZ" sz="2900" i="1" dirty="0"/>
              <a:t> </a:t>
            </a:r>
            <a:r>
              <a:rPr lang="cs-CZ" sz="2900" i="1" dirty="0" err="1"/>
              <a:t>people</a:t>
            </a:r>
            <a:r>
              <a:rPr lang="cs-CZ" sz="2900" i="1" dirty="0"/>
              <a:t> </a:t>
            </a:r>
            <a:r>
              <a:rPr lang="cs-CZ" sz="2900" i="1" dirty="0" err="1"/>
              <a:t>with</a:t>
            </a:r>
            <a:r>
              <a:rPr lang="cs-CZ" sz="2900" i="1" dirty="0"/>
              <a:t> </a:t>
            </a:r>
            <a:r>
              <a:rPr lang="cs-CZ" sz="2900" i="1" dirty="0" err="1"/>
              <a:t>self</a:t>
            </a:r>
            <a:r>
              <a:rPr lang="cs-CZ" sz="2900" i="1" dirty="0"/>
              <a:t> </a:t>
            </a:r>
            <a:r>
              <a:rPr lang="cs-CZ" sz="2900" i="1" dirty="0" err="1"/>
              <a:t>life</a:t>
            </a:r>
            <a:r>
              <a:rPr lang="cs-CZ" sz="2900" i="1" dirty="0"/>
              <a:t> </a:t>
            </a:r>
            <a:r>
              <a:rPr lang="cs-CZ" sz="2900" i="1" dirty="0" err="1"/>
              <a:t>experience</a:t>
            </a:r>
            <a:r>
              <a:rPr lang="cs-CZ" sz="2900" i="1" dirty="0"/>
              <a:t> </a:t>
            </a:r>
            <a:r>
              <a:rPr lang="cs-CZ" sz="2900" i="1" dirty="0" err="1"/>
              <a:t>for</a:t>
            </a:r>
            <a:r>
              <a:rPr lang="cs-CZ" sz="2900" i="1" dirty="0"/>
              <a:t> </a:t>
            </a:r>
            <a:r>
              <a:rPr lang="cs-CZ" sz="2900" i="1" dirty="0" err="1"/>
              <a:t>creating</a:t>
            </a:r>
            <a:r>
              <a:rPr lang="cs-CZ" sz="2900" i="1" dirty="0"/>
              <a:t> </a:t>
            </a:r>
            <a:r>
              <a:rPr lang="cs-CZ" sz="2900" i="1" dirty="0" err="1"/>
              <a:t>the</a:t>
            </a:r>
            <a:r>
              <a:rPr lang="cs-CZ" sz="2900" i="1" dirty="0"/>
              <a:t> </a:t>
            </a:r>
            <a:r>
              <a:rPr lang="cs-CZ" sz="2900" i="1" dirty="0" err="1"/>
              <a:t>space</a:t>
            </a:r>
            <a:r>
              <a:rPr lang="cs-CZ" sz="2900" i="1" dirty="0"/>
              <a:t> </a:t>
            </a:r>
            <a:r>
              <a:rPr lang="cs-CZ" sz="2900" i="1" dirty="0" err="1"/>
              <a:t>which</a:t>
            </a:r>
            <a:r>
              <a:rPr lang="cs-CZ" sz="2900" i="1" dirty="0"/>
              <a:t> </a:t>
            </a:r>
            <a:r>
              <a:rPr lang="cs-CZ" sz="2900" i="1" dirty="0" err="1"/>
              <a:t>is</a:t>
            </a:r>
            <a:r>
              <a:rPr lang="cs-CZ" sz="2900" i="1" dirty="0"/>
              <a:t> </a:t>
            </a:r>
            <a:r>
              <a:rPr lang="cs-CZ" sz="2900" i="1" dirty="0" err="1"/>
              <a:t>without</a:t>
            </a:r>
            <a:r>
              <a:rPr lang="cs-CZ" sz="2900" i="1" dirty="0"/>
              <a:t> </a:t>
            </a:r>
            <a:r>
              <a:rPr lang="cs-CZ" sz="2900" i="1" dirty="0" err="1"/>
              <a:t>bariers</a:t>
            </a:r>
            <a:r>
              <a:rPr lang="cs-CZ" sz="2900" i="1" dirty="0"/>
              <a:t> - </a:t>
            </a:r>
            <a:r>
              <a:rPr lang="cs-CZ" sz="2900" i="1" dirty="0" err="1"/>
              <a:t>social</a:t>
            </a:r>
            <a:r>
              <a:rPr lang="cs-CZ" sz="2900" i="1" dirty="0"/>
              <a:t> </a:t>
            </a:r>
            <a:r>
              <a:rPr lang="cs-CZ" sz="2900" i="1" dirty="0" err="1"/>
              <a:t>exclusion</a:t>
            </a:r>
            <a:r>
              <a:rPr lang="cs-CZ" sz="2900" i="1" dirty="0"/>
              <a:t> </a:t>
            </a:r>
            <a:r>
              <a:rPr lang="cs-CZ" sz="2900" i="1" dirty="0" err="1"/>
              <a:t>and</a:t>
            </a:r>
            <a:r>
              <a:rPr lang="cs-CZ" sz="2900" i="1" dirty="0"/>
              <a:t> </a:t>
            </a:r>
            <a:r>
              <a:rPr lang="cs-CZ" sz="2900" i="1" dirty="0" err="1"/>
              <a:t>prejudicies</a:t>
            </a:r>
            <a:endParaRPr lang="cs-CZ" sz="2900" i="1" dirty="0"/>
          </a:p>
          <a:p>
            <a:pPr lvl="1" algn="just"/>
            <a:r>
              <a:rPr lang="cs-CZ" sz="2900" i="1" dirty="0" err="1" smtClean="0"/>
              <a:t>The</a:t>
            </a:r>
            <a:r>
              <a:rPr lang="cs-CZ" sz="2900" i="1" dirty="0" smtClean="0"/>
              <a:t> </a:t>
            </a:r>
            <a:r>
              <a:rPr lang="cs-CZ" sz="2900" i="1" dirty="0" err="1"/>
              <a:t>experience</a:t>
            </a:r>
            <a:r>
              <a:rPr lang="cs-CZ" sz="2900" i="1" dirty="0"/>
              <a:t> </a:t>
            </a:r>
            <a:r>
              <a:rPr lang="cs-CZ" sz="2900" i="1" dirty="0" err="1"/>
              <a:t>of</a:t>
            </a:r>
            <a:r>
              <a:rPr lang="cs-CZ" sz="2900" i="1" dirty="0"/>
              <a:t> </a:t>
            </a:r>
            <a:r>
              <a:rPr lang="cs-CZ" sz="2900" i="1" dirty="0" err="1"/>
              <a:t>disability</a:t>
            </a:r>
            <a:r>
              <a:rPr lang="cs-CZ" sz="2900" i="1" dirty="0"/>
              <a:t> </a:t>
            </a:r>
            <a:r>
              <a:rPr lang="cs-CZ" sz="2900" i="1" dirty="0" err="1"/>
              <a:t>is</a:t>
            </a:r>
            <a:r>
              <a:rPr lang="cs-CZ" sz="2900" i="1" dirty="0"/>
              <a:t> </a:t>
            </a:r>
            <a:r>
              <a:rPr lang="cs-CZ" sz="2900" i="1" dirty="0" err="1"/>
              <a:t>nontransferable</a:t>
            </a:r>
            <a:r>
              <a:rPr lang="cs-CZ" sz="2900" i="1" dirty="0"/>
              <a:t>, </a:t>
            </a:r>
            <a:r>
              <a:rPr lang="cs-CZ" sz="2900" i="1" dirty="0" err="1"/>
              <a:t>and</a:t>
            </a:r>
            <a:r>
              <a:rPr lang="cs-CZ" sz="2900" i="1" dirty="0"/>
              <a:t> </a:t>
            </a:r>
            <a:r>
              <a:rPr lang="cs-CZ" sz="2900" i="1" dirty="0" err="1"/>
              <a:t>for</a:t>
            </a:r>
            <a:r>
              <a:rPr lang="cs-CZ" sz="2900" i="1" dirty="0"/>
              <a:t> </a:t>
            </a:r>
            <a:r>
              <a:rPr lang="cs-CZ" sz="2900" i="1" dirty="0" err="1"/>
              <a:t>people</a:t>
            </a:r>
            <a:r>
              <a:rPr lang="cs-CZ" sz="2900" i="1" dirty="0"/>
              <a:t> </a:t>
            </a:r>
            <a:r>
              <a:rPr lang="cs-CZ" sz="2900" i="1" dirty="0" err="1"/>
              <a:t>without</a:t>
            </a:r>
            <a:r>
              <a:rPr lang="cs-CZ" sz="2900" i="1" dirty="0"/>
              <a:t> a </a:t>
            </a:r>
            <a:r>
              <a:rPr lang="cs-CZ" sz="2900" i="1" dirty="0" err="1"/>
              <a:t>personal</a:t>
            </a:r>
            <a:r>
              <a:rPr lang="cs-CZ" sz="2900" i="1" dirty="0"/>
              <a:t> </a:t>
            </a:r>
            <a:r>
              <a:rPr lang="cs-CZ" sz="2900" i="1" dirty="0" err="1"/>
              <a:t>experience</a:t>
            </a:r>
            <a:r>
              <a:rPr lang="cs-CZ" sz="2900" i="1" dirty="0"/>
              <a:t> </a:t>
            </a:r>
            <a:r>
              <a:rPr lang="cs-CZ" sz="2900" i="1" dirty="0" err="1"/>
              <a:t>is</a:t>
            </a:r>
            <a:r>
              <a:rPr lang="cs-CZ" sz="2900" i="1" dirty="0"/>
              <a:t> </a:t>
            </a:r>
            <a:r>
              <a:rPr lang="cs-CZ" sz="2900" i="1" dirty="0" err="1"/>
              <a:t>difficult</a:t>
            </a:r>
            <a:r>
              <a:rPr lang="cs-CZ" sz="2900" i="1" dirty="0"/>
              <a:t> to </a:t>
            </a:r>
            <a:r>
              <a:rPr lang="cs-CZ" sz="2900" i="1" dirty="0" err="1"/>
              <a:t>understand</a:t>
            </a:r>
            <a:r>
              <a:rPr lang="cs-CZ" sz="2900" i="1" dirty="0"/>
              <a:t> </a:t>
            </a:r>
            <a:r>
              <a:rPr lang="cs-CZ" sz="2900" i="1" dirty="0" err="1"/>
              <a:t>the</a:t>
            </a:r>
            <a:r>
              <a:rPr lang="cs-CZ" sz="2900" i="1" dirty="0"/>
              <a:t> </a:t>
            </a:r>
            <a:r>
              <a:rPr lang="cs-CZ" sz="2900" i="1" dirty="0" err="1"/>
              <a:t>context</a:t>
            </a:r>
            <a:r>
              <a:rPr lang="cs-CZ" sz="2900" i="1" dirty="0"/>
              <a:t> </a:t>
            </a:r>
            <a:r>
              <a:rPr lang="cs-CZ" sz="2900" i="1" dirty="0" err="1"/>
              <a:t>of</a:t>
            </a:r>
            <a:r>
              <a:rPr lang="cs-CZ" sz="2900" i="1" dirty="0"/>
              <a:t> </a:t>
            </a:r>
            <a:r>
              <a:rPr lang="cs-CZ" sz="2900" i="1" dirty="0" err="1"/>
              <a:t>daily</a:t>
            </a:r>
            <a:r>
              <a:rPr lang="cs-CZ" sz="2900" i="1" dirty="0"/>
              <a:t> </a:t>
            </a:r>
            <a:r>
              <a:rPr lang="cs-CZ" sz="2900" i="1" dirty="0" err="1"/>
              <a:t>life</a:t>
            </a:r>
            <a:r>
              <a:rPr lang="cs-CZ" sz="2900" i="1" dirty="0"/>
              <a:t> </a:t>
            </a:r>
          </a:p>
          <a:p>
            <a:pPr lvl="1" algn="just"/>
            <a:r>
              <a:rPr lang="cs-CZ" sz="2900" dirty="0" smtClean="0"/>
              <a:t>In </a:t>
            </a:r>
            <a:r>
              <a:rPr lang="cs-CZ" sz="2900" dirty="0" err="1"/>
              <a:t>everyday</a:t>
            </a:r>
            <a:r>
              <a:rPr lang="cs-CZ" sz="2900" dirty="0"/>
              <a:t> </a:t>
            </a:r>
            <a:r>
              <a:rPr lang="cs-CZ" sz="2900" dirty="0" err="1"/>
              <a:t>life</a:t>
            </a:r>
            <a:r>
              <a:rPr lang="cs-CZ" sz="2900" dirty="0"/>
              <a:t> </a:t>
            </a:r>
            <a:r>
              <a:rPr lang="cs-CZ" sz="2900" dirty="0" err="1"/>
              <a:t>the</a:t>
            </a:r>
            <a:r>
              <a:rPr lang="cs-CZ" sz="2900" dirty="0"/>
              <a:t> existence </a:t>
            </a:r>
            <a:r>
              <a:rPr lang="cs-CZ" sz="2900" dirty="0" err="1"/>
              <a:t>of</a:t>
            </a:r>
            <a:r>
              <a:rPr lang="cs-CZ" sz="2900" dirty="0"/>
              <a:t> </a:t>
            </a:r>
            <a:r>
              <a:rPr lang="cs-CZ" sz="2900" dirty="0" err="1"/>
              <a:t>people</a:t>
            </a:r>
            <a:r>
              <a:rPr lang="cs-CZ" sz="2900" dirty="0"/>
              <a:t> </a:t>
            </a:r>
            <a:r>
              <a:rPr lang="cs-CZ" sz="2900" dirty="0" err="1"/>
              <a:t>with</a:t>
            </a:r>
            <a:r>
              <a:rPr lang="cs-CZ" sz="2900" dirty="0"/>
              <a:t> </a:t>
            </a:r>
            <a:r>
              <a:rPr lang="cs-CZ" sz="2900" dirty="0" err="1"/>
              <a:t>some</a:t>
            </a:r>
            <a:r>
              <a:rPr lang="cs-CZ" sz="2900" dirty="0"/>
              <a:t> </a:t>
            </a:r>
            <a:r>
              <a:rPr lang="cs-CZ" sz="2900" dirty="0" err="1"/>
              <a:t>disorder</a:t>
            </a:r>
            <a:r>
              <a:rPr lang="cs-CZ" sz="2900" dirty="0"/>
              <a:t> </a:t>
            </a:r>
            <a:r>
              <a:rPr lang="cs-CZ" sz="2900" dirty="0" err="1"/>
              <a:t>is</a:t>
            </a:r>
            <a:r>
              <a:rPr lang="cs-CZ" sz="2900" dirty="0"/>
              <a:t> </a:t>
            </a:r>
            <a:r>
              <a:rPr lang="cs-CZ" sz="2900" dirty="0" err="1"/>
              <a:t>perceived</a:t>
            </a:r>
            <a:r>
              <a:rPr lang="cs-CZ" sz="2900" dirty="0"/>
              <a:t> as a non </a:t>
            </a:r>
            <a:r>
              <a:rPr lang="cs-CZ" sz="2900" dirty="0" err="1"/>
              <a:t>normal</a:t>
            </a:r>
            <a:r>
              <a:rPr lang="cs-CZ" sz="2900" dirty="0"/>
              <a:t> </a:t>
            </a:r>
            <a:r>
              <a:rPr lang="cs-CZ" sz="2900" dirty="0" err="1"/>
              <a:t>phenomenon</a:t>
            </a:r>
            <a:r>
              <a:rPr lang="cs-CZ" sz="2900" dirty="0"/>
              <a:t>, </a:t>
            </a:r>
            <a:r>
              <a:rPr lang="cs-CZ" sz="2900" dirty="0" err="1"/>
              <a:t>although</a:t>
            </a:r>
            <a:r>
              <a:rPr lang="cs-CZ" sz="2900" dirty="0"/>
              <a:t> </a:t>
            </a:r>
            <a:r>
              <a:rPr lang="cs-CZ" sz="2900" dirty="0" err="1"/>
              <a:t>is</a:t>
            </a:r>
            <a:r>
              <a:rPr lang="cs-CZ" sz="2900" dirty="0"/>
              <a:t> </a:t>
            </a:r>
            <a:r>
              <a:rPr lang="cs-CZ" sz="2900" dirty="0" err="1"/>
              <a:t>natural</a:t>
            </a:r>
            <a:r>
              <a:rPr lang="cs-CZ" sz="2900" dirty="0"/>
              <a:t> </a:t>
            </a:r>
            <a:r>
              <a:rPr lang="cs-CZ" sz="2900" dirty="0" err="1"/>
              <a:t>and</a:t>
            </a:r>
            <a:r>
              <a:rPr lang="cs-CZ" sz="2900" dirty="0"/>
              <a:t> </a:t>
            </a:r>
            <a:r>
              <a:rPr lang="cs-CZ" sz="2900" dirty="0" err="1"/>
              <a:t>normal</a:t>
            </a:r>
            <a:r>
              <a:rPr lang="cs-CZ" sz="2900" dirty="0"/>
              <a:t> </a:t>
            </a:r>
            <a:r>
              <a:rPr lang="cs-CZ" sz="2900" dirty="0" err="1"/>
              <a:t>and</a:t>
            </a:r>
            <a:r>
              <a:rPr lang="cs-CZ" sz="2900" dirty="0"/>
              <a:t> has </a:t>
            </a:r>
            <a:r>
              <a:rPr lang="cs-CZ" sz="2900" dirty="0" err="1"/>
              <a:t>been</a:t>
            </a:r>
            <a:r>
              <a:rPr lang="cs-CZ" sz="2900" dirty="0"/>
              <a:t> a part </a:t>
            </a:r>
            <a:r>
              <a:rPr lang="cs-CZ" sz="2900" dirty="0" err="1"/>
              <a:t>of</a:t>
            </a:r>
            <a:r>
              <a:rPr lang="cs-CZ" sz="2900" dirty="0"/>
              <a:t> </a:t>
            </a:r>
            <a:r>
              <a:rPr lang="cs-CZ" sz="2900" dirty="0" err="1"/>
              <a:t>the</a:t>
            </a:r>
            <a:r>
              <a:rPr lang="cs-CZ" sz="2900" dirty="0"/>
              <a:t> </a:t>
            </a:r>
            <a:r>
              <a:rPr lang="cs-CZ" sz="2900" dirty="0" err="1"/>
              <a:t>world</a:t>
            </a:r>
            <a:r>
              <a:rPr lang="cs-CZ" sz="2900" dirty="0"/>
              <a:t> </a:t>
            </a:r>
            <a:r>
              <a:rPr lang="cs-CZ" sz="2900" dirty="0" err="1"/>
              <a:t>since</a:t>
            </a:r>
            <a:r>
              <a:rPr lang="cs-CZ" sz="2900" dirty="0"/>
              <a:t> </a:t>
            </a:r>
            <a:r>
              <a:rPr lang="cs-CZ" sz="2900" dirty="0" err="1"/>
              <a:t>ever</a:t>
            </a:r>
            <a:endParaRPr lang="cs-CZ" sz="2900" dirty="0"/>
          </a:p>
          <a:p>
            <a:pPr lvl="0" algn="just"/>
            <a:endParaRPr lang="cs-CZ" dirty="0"/>
          </a:p>
          <a:p>
            <a:pPr algn="just"/>
            <a:endParaRPr lang="cs-CZ" dirty="0"/>
          </a:p>
        </p:txBody>
      </p:sp>
      <p:pic>
        <p:nvPicPr>
          <p:cNvPr id="5" name="Obrázek 4" descr="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067" y="4306329"/>
            <a:ext cx="5451693" cy="2551671"/>
          </a:xfrm>
          <a:prstGeom prst="rect">
            <a:avLst/>
          </a:prstGeom>
        </p:spPr>
      </p:pic>
      <p:pic>
        <p:nvPicPr>
          <p:cNvPr id="6" name="Obrázek 5" descr="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8775" y="4730522"/>
            <a:ext cx="6283225" cy="2127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22069" y="326570"/>
            <a:ext cx="11743507" cy="6531430"/>
          </a:xfrm>
        </p:spPr>
        <p:txBody>
          <a:bodyPr numCol="1">
            <a:normAutofit fontScale="92500" lnSpcReduction="20000"/>
          </a:bodyPr>
          <a:lstStyle/>
          <a:p>
            <a:pPr lvl="0" algn="just"/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asked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impairment</a:t>
            </a:r>
            <a:r>
              <a:rPr lang="cs-CZ" dirty="0"/>
              <a:t>/handicap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asked</a:t>
            </a:r>
            <a:r>
              <a:rPr lang="cs-CZ" dirty="0"/>
              <a:t> </a:t>
            </a:r>
            <a:r>
              <a:rPr lang="cs-CZ" i="1" dirty="0" err="1"/>
              <a:t>why</a:t>
            </a:r>
            <a:r>
              <a:rPr lang="cs-CZ" i="1" dirty="0"/>
              <a:t> </a:t>
            </a: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cs-CZ" i="1" dirty="0" err="1"/>
              <a:t>need</a:t>
            </a:r>
            <a:r>
              <a:rPr lang="cs-CZ" i="1" dirty="0"/>
              <a:t> to </a:t>
            </a:r>
            <a:r>
              <a:rPr lang="cs-CZ" i="1" dirty="0" err="1"/>
              <a:t>know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endParaRPr lang="cs-CZ" sz="2400" dirty="0"/>
          </a:p>
          <a:p>
            <a:pPr lvl="1"/>
            <a:r>
              <a:rPr lang="cs-CZ" sz="1800" i="1" dirty="0" err="1"/>
              <a:t>Disabled</a:t>
            </a:r>
            <a:r>
              <a:rPr lang="cs-CZ" sz="1800" i="1" dirty="0"/>
              <a:t> </a:t>
            </a:r>
            <a:r>
              <a:rPr lang="cs-CZ" sz="1800" i="1" dirty="0" err="1"/>
              <a:t>people</a:t>
            </a:r>
            <a:r>
              <a:rPr lang="cs-CZ" sz="1800" i="1" dirty="0"/>
              <a:t> are </a:t>
            </a:r>
            <a:r>
              <a:rPr lang="cs-CZ" sz="1800" i="1" dirty="0" err="1"/>
              <a:t>often</a:t>
            </a:r>
            <a:r>
              <a:rPr lang="cs-CZ" sz="1800" i="1" dirty="0"/>
              <a:t> </a:t>
            </a:r>
            <a:r>
              <a:rPr lang="cs-CZ" sz="1800" i="1" dirty="0" err="1"/>
              <a:t>talked</a:t>
            </a:r>
            <a:r>
              <a:rPr lang="cs-CZ" sz="1800" i="1" dirty="0"/>
              <a:t> </a:t>
            </a:r>
            <a:r>
              <a:rPr lang="cs-CZ" sz="1800" i="1" dirty="0" err="1"/>
              <a:t>about</a:t>
            </a:r>
            <a:r>
              <a:rPr lang="cs-CZ" sz="1800" i="1" dirty="0"/>
              <a:t> as </a:t>
            </a:r>
            <a:r>
              <a:rPr lang="cs-CZ" sz="1800" i="1" dirty="0" err="1"/>
              <a:t>though</a:t>
            </a:r>
            <a:r>
              <a:rPr lang="cs-CZ" sz="1800" i="1" dirty="0"/>
              <a:t> </a:t>
            </a:r>
            <a:r>
              <a:rPr lang="cs-CZ" sz="1800" i="1" dirty="0" err="1"/>
              <a:t>they</a:t>
            </a:r>
            <a:r>
              <a:rPr lang="cs-CZ" sz="1800" i="1" dirty="0"/>
              <a:t> </a:t>
            </a:r>
            <a:r>
              <a:rPr lang="cs-CZ" sz="1800" i="1" dirty="0" err="1"/>
              <a:t>form</a:t>
            </a:r>
            <a:r>
              <a:rPr lang="cs-CZ" sz="1800" i="1" dirty="0"/>
              <a:t> </a:t>
            </a:r>
            <a:r>
              <a:rPr lang="cs-CZ" sz="1800" i="1" dirty="0" err="1"/>
              <a:t>one</a:t>
            </a:r>
            <a:r>
              <a:rPr lang="cs-CZ" sz="1800" i="1" dirty="0"/>
              <a:t> </a:t>
            </a:r>
            <a:r>
              <a:rPr lang="cs-CZ" sz="1800" i="1" dirty="0" err="1"/>
              <a:t>group</a:t>
            </a:r>
            <a:r>
              <a:rPr lang="cs-CZ" sz="1800" i="1" dirty="0"/>
              <a:t>, </a:t>
            </a:r>
            <a:r>
              <a:rPr lang="cs-CZ" sz="1800" i="1" dirty="0" err="1"/>
              <a:t>but</a:t>
            </a:r>
            <a:r>
              <a:rPr lang="cs-CZ" sz="1800" i="1" dirty="0"/>
              <a:t> </a:t>
            </a:r>
            <a:r>
              <a:rPr lang="cs-CZ" sz="1800" i="1" dirty="0" err="1"/>
              <a:t>every</a:t>
            </a:r>
            <a:r>
              <a:rPr lang="cs-CZ" sz="1800" i="1" dirty="0"/>
              <a:t> </a:t>
            </a:r>
            <a:r>
              <a:rPr lang="cs-CZ" sz="1800" i="1" dirty="0" err="1"/>
              <a:t>disabled</a:t>
            </a:r>
            <a:r>
              <a:rPr lang="cs-CZ" sz="1800" i="1" dirty="0"/>
              <a:t> person </a:t>
            </a:r>
            <a:r>
              <a:rPr lang="cs-CZ" sz="1800" i="1" dirty="0" err="1"/>
              <a:t>faces</a:t>
            </a:r>
            <a:r>
              <a:rPr lang="cs-CZ" sz="1800" i="1" dirty="0"/>
              <a:t> </a:t>
            </a:r>
            <a:r>
              <a:rPr lang="cs-CZ" sz="1800" i="1" dirty="0" err="1"/>
              <a:t>different</a:t>
            </a:r>
            <a:r>
              <a:rPr lang="cs-CZ" sz="1800" i="1" dirty="0"/>
              <a:t> </a:t>
            </a:r>
            <a:r>
              <a:rPr lang="cs-CZ" sz="1800" i="1" dirty="0" err="1"/>
              <a:t>challenges</a:t>
            </a:r>
            <a:r>
              <a:rPr lang="cs-CZ" sz="1800" i="1" dirty="0"/>
              <a:t> </a:t>
            </a:r>
            <a:r>
              <a:rPr lang="cs-CZ" sz="1800" i="1" dirty="0" err="1"/>
              <a:t>and</a:t>
            </a:r>
            <a:r>
              <a:rPr lang="cs-CZ" sz="1800" i="1" dirty="0"/>
              <a:t> </a:t>
            </a:r>
            <a:r>
              <a:rPr lang="cs-CZ" sz="1800" i="1" dirty="0" err="1"/>
              <a:t>health</a:t>
            </a:r>
            <a:r>
              <a:rPr lang="cs-CZ" sz="1800" i="1" dirty="0"/>
              <a:t> </a:t>
            </a:r>
            <a:r>
              <a:rPr lang="cs-CZ" sz="1800" i="1" dirty="0" err="1"/>
              <a:t>conditions</a:t>
            </a:r>
            <a:r>
              <a:rPr lang="cs-CZ" sz="1800" i="1" dirty="0"/>
              <a:t>.</a:t>
            </a:r>
          </a:p>
          <a:p>
            <a:pPr lvl="1"/>
            <a:r>
              <a:rPr lang="cs-CZ" sz="1800" i="1" dirty="0"/>
              <a:t>Care </a:t>
            </a:r>
            <a:r>
              <a:rPr lang="cs-CZ" sz="1800" i="1" dirty="0" err="1"/>
              <a:t>for</a:t>
            </a:r>
            <a:r>
              <a:rPr lang="cs-CZ" sz="1800" i="1" dirty="0"/>
              <a:t> </a:t>
            </a:r>
            <a:r>
              <a:rPr lang="cs-CZ" sz="1800" i="1" dirty="0" err="1"/>
              <a:t>people</a:t>
            </a:r>
            <a:r>
              <a:rPr lang="cs-CZ" sz="1800" i="1" dirty="0"/>
              <a:t> </a:t>
            </a:r>
            <a:r>
              <a:rPr lang="cs-CZ" sz="1800" i="1" dirty="0" err="1"/>
              <a:t>with</a:t>
            </a:r>
            <a:r>
              <a:rPr lang="cs-CZ" sz="1800" i="1" dirty="0"/>
              <a:t> </a:t>
            </a:r>
            <a:r>
              <a:rPr lang="cs-CZ" sz="1800" i="1" dirty="0" err="1"/>
              <a:t>disability</a:t>
            </a:r>
            <a:r>
              <a:rPr lang="cs-CZ" sz="1800" i="1" dirty="0"/>
              <a:t> </a:t>
            </a:r>
            <a:r>
              <a:rPr lang="cs-CZ" sz="1800" i="1" dirty="0" err="1"/>
              <a:t>therefore</a:t>
            </a:r>
            <a:r>
              <a:rPr lang="cs-CZ" sz="1800" i="1" dirty="0"/>
              <a:t> </a:t>
            </a:r>
            <a:r>
              <a:rPr lang="cs-CZ" sz="1800" i="1" dirty="0" err="1"/>
              <a:t>varies</a:t>
            </a:r>
            <a:r>
              <a:rPr lang="cs-CZ" sz="1800" i="1" dirty="0"/>
              <a:t> </a:t>
            </a:r>
            <a:r>
              <a:rPr lang="cs-CZ" sz="1800" i="1" dirty="0" err="1"/>
              <a:t>greatly</a:t>
            </a:r>
            <a:r>
              <a:rPr lang="cs-CZ" sz="1800" i="1" dirty="0"/>
              <a:t>, </a:t>
            </a:r>
            <a:r>
              <a:rPr lang="cs-CZ" sz="1800" i="1" dirty="0" err="1"/>
              <a:t>and</a:t>
            </a:r>
            <a:r>
              <a:rPr lang="cs-CZ" sz="1800" i="1" dirty="0"/>
              <a:t> </a:t>
            </a:r>
            <a:r>
              <a:rPr lang="cs-CZ" sz="1800" i="1" dirty="0" err="1"/>
              <a:t>finding</a:t>
            </a:r>
            <a:r>
              <a:rPr lang="cs-CZ" sz="1800" i="1" dirty="0"/>
              <a:t> </a:t>
            </a:r>
            <a:r>
              <a:rPr lang="cs-CZ" sz="1800" i="1" dirty="0" err="1"/>
              <a:t>the</a:t>
            </a:r>
            <a:r>
              <a:rPr lang="cs-CZ" sz="1800" i="1" dirty="0"/>
              <a:t> </a:t>
            </a:r>
            <a:r>
              <a:rPr lang="cs-CZ" sz="1800" i="1" dirty="0" err="1"/>
              <a:t>right</a:t>
            </a:r>
            <a:r>
              <a:rPr lang="cs-CZ" sz="1800" i="1" dirty="0"/>
              <a:t> </a:t>
            </a:r>
            <a:r>
              <a:rPr lang="cs-CZ" sz="1800" i="1" dirty="0" err="1"/>
              <a:t>solution</a:t>
            </a:r>
            <a:r>
              <a:rPr lang="cs-CZ" sz="1800" i="1" dirty="0"/>
              <a:t> </a:t>
            </a:r>
            <a:r>
              <a:rPr lang="cs-CZ" sz="1800" i="1" dirty="0" err="1"/>
              <a:t>for</a:t>
            </a:r>
            <a:r>
              <a:rPr lang="cs-CZ" sz="1800" i="1" dirty="0"/>
              <a:t> </a:t>
            </a:r>
            <a:r>
              <a:rPr lang="cs-CZ" sz="1800" i="1" dirty="0" err="1"/>
              <a:t>each</a:t>
            </a:r>
            <a:r>
              <a:rPr lang="cs-CZ" sz="1800" i="1" dirty="0"/>
              <a:t> person </a:t>
            </a:r>
            <a:r>
              <a:rPr lang="cs-CZ" sz="1800" i="1" dirty="0" err="1"/>
              <a:t>will</a:t>
            </a:r>
            <a:r>
              <a:rPr lang="cs-CZ" sz="1800" i="1" dirty="0"/>
              <a:t> </a:t>
            </a:r>
            <a:r>
              <a:rPr lang="cs-CZ" sz="1800" i="1" dirty="0" err="1"/>
              <a:t>need</a:t>
            </a:r>
            <a:r>
              <a:rPr lang="cs-CZ" sz="1800" i="1" dirty="0"/>
              <a:t> </a:t>
            </a:r>
            <a:r>
              <a:rPr lang="cs-CZ" sz="1800" i="1" dirty="0" err="1"/>
              <a:t>careful</a:t>
            </a:r>
            <a:r>
              <a:rPr lang="cs-CZ" sz="1800" i="1" dirty="0"/>
              <a:t> </a:t>
            </a:r>
            <a:r>
              <a:rPr lang="cs-CZ" sz="1800" i="1" dirty="0" err="1"/>
              <a:t>assessment</a:t>
            </a:r>
            <a:r>
              <a:rPr lang="cs-CZ" sz="1800" i="1" dirty="0"/>
              <a:t> </a:t>
            </a:r>
            <a:r>
              <a:rPr lang="cs-CZ" sz="1800" i="1" dirty="0" err="1"/>
              <a:t>and</a:t>
            </a:r>
            <a:r>
              <a:rPr lang="cs-CZ" sz="1800" i="1" dirty="0"/>
              <a:t> </a:t>
            </a:r>
            <a:r>
              <a:rPr lang="cs-CZ" sz="1800" i="1" dirty="0" err="1"/>
              <a:t>review</a:t>
            </a:r>
            <a:r>
              <a:rPr lang="cs-CZ" sz="1800" i="1" dirty="0"/>
              <a:t> </a:t>
            </a:r>
            <a:r>
              <a:rPr lang="cs-CZ" sz="1800" i="1" dirty="0" err="1"/>
              <a:t>of</a:t>
            </a:r>
            <a:r>
              <a:rPr lang="cs-CZ" sz="1800" i="1" dirty="0"/>
              <a:t> </a:t>
            </a:r>
            <a:r>
              <a:rPr lang="cs-CZ" sz="1800" i="1" dirty="0" err="1"/>
              <a:t>available</a:t>
            </a:r>
            <a:r>
              <a:rPr lang="cs-CZ" sz="1800" i="1" dirty="0"/>
              <a:t> </a:t>
            </a:r>
            <a:r>
              <a:rPr lang="cs-CZ" sz="1800" i="1" dirty="0" err="1"/>
              <a:t>resources</a:t>
            </a:r>
            <a:r>
              <a:rPr lang="cs-CZ" sz="1800" dirty="0"/>
              <a:t>.</a:t>
            </a:r>
          </a:p>
          <a:p>
            <a:pPr lvl="0" algn="just"/>
            <a:r>
              <a:rPr lang="cs-CZ" b="1" dirty="0" err="1" smtClean="0"/>
              <a:t>Disability</a:t>
            </a:r>
            <a:r>
              <a:rPr lang="cs-CZ" dirty="0"/>
              <a:t> 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 :</a:t>
            </a:r>
            <a:endParaRPr lang="cs-CZ" sz="2400" dirty="0"/>
          </a:p>
          <a:p>
            <a:pPr lvl="1" algn="just"/>
            <a:r>
              <a:rPr lang="cs-CZ" dirty="0" err="1"/>
              <a:t>Physical</a:t>
            </a:r>
            <a:endParaRPr lang="cs-CZ" dirty="0"/>
          </a:p>
          <a:p>
            <a:pPr lvl="1" algn="just"/>
            <a:r>
              <a:rPr lang="cs-CZ" dirty="0" err="1"/>
              <a:t>Sensory</a:t>
            </a:r>
            <a:endParaRPr lang="cs-CZ" dirty="0"/>
          </a:p>
          <a:p>
            <a:pPr lvl="1" algn="just"/>
            <a:r>
              <a:rPr lang="cs-CZ" dirty="0" err="1"/>
              <a:t>Mental</a:t>
            </a:r>
            <a:endParaRPr lang="cs-CZ" dirty="0"/>
          </a:p>
          <a:p>
            <a:pPr lvl="1" algn="just">
              <a:buNone/>
            </a:pPr>
            <a:r>
              <a:rPr lang="cs-CZ" dirty="0">
                <a:sym typeface="Wingdings" pitchFamily="2" charset="2"/>
              </a:rPr>
              <a:t>--&gt;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combination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these</a:t>
            </a:r>
          </a:p>
          <a:p>
            <a:pPr lvl="1" algn="just">
              <a:buNone/>
            </a:pPr>
            <a:r>
              <a:rPr lang="cs-CZ" dirty="0">
                <a:sym typeface="Wingdings" pitchFamily="2" charset="2"/>
              </a:rPr>
              <a:t>--&gt;</a:t>
            </a:r>
            <a:r>
              <a:rPr lang="cs-CZ" dirty="0" err="1">
                <a:sym typeface="Wingdings" pitchFamily="2" charset="2"/>
              </a:rPr>
              <a:t>I</a:t>
            </a:r>
            <a:r>
              <a:rPr lang="cs-CZ" dirty="0" err="1"/>
              <a:t>t</a:t>
            </a:r>
            <a:r>
              <a:rPr lang="cs-CZ" dirty="0"/>
              <a:t> </a:t>
            </a:r>
            <a:r>
              <a:rPr lang="cs-CZ" dirty="0" err="1"/>
              <a:t>substantially</a:t>
            </a:r>
            <a:r>
              <a:rPr lang="cs-CZ" dirty="0"/>
              <a:t> </a:t>
            </a:r>
            <a:r>
              <a:rPr lang="cs-CZ" dirty="0" err="1"/>
              <a:t>affects</a:t>
            </a:r>
            <a:r>
              <a:rPr lang="cs-CZ" dirty="0"/>
              <a:t> a person's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</a:p>
          <a:p>
            <a:pPr lvl="1" algn="just">
              <a:buNone/>
            </a:pP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occur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a person's </a:t>
            </a:r>
            <a:r>
              <a:rPr lang="cs-CZ" dirty="0" err="1"/>
              <a:t>lifetime</a:t>
            </a:r>
            <a:r>
              <a:rPr lang="cs-CZ" dirty="0"/>
              <a:t>.</a:t>
            </a:r>
          </a:p>
          <a:p>
            <a:pPr lvl="1" algn="just"/>
            <a:endParaRPr lang="cs-CZ" sz="2000" dirty="0"/>
          </a:p>
          <a:p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levels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disability</a:t>
            </a:r>
            <a:r>
              <a:rPr lang="cs-CZ" sz="2800" dirty="0"/>
              <a:t> </a:t>
            </a:r>
            <a:r>
              <a:rPr lang="cs-CZ" sz="2800" dirty="0">
                <a:sym typeface="Wingdings" pitchFamily="2" charset="2"/>
              </a:rPr>
              <a:t> </a:t>
            </a:r>
            <a:r>
              <a:rPr lang="cs-CZ" sz="2800" dirty="0" err="1"/>
              <a:t>Long</a:t>
            </a:r>
            <a:r>
              <a:rPr lang="cs-CZ" sz="2800" dirty="0"/>
              <a:t> term </a:t>
            </a:r>
            <a:r>
              <a:rPr lang="cs-CZ" sz="2800" dirty="0" err="1"/>
              <a:t>adverse</a:t>
            </a:r>
            <a:r>
              <a:rPr lang="cs-CZ" sz="2800" dirty="0"/>
              <a:t> </a:t>
            </a:r>
            <a:r>
              <a:rPr lang="cs-CZ" sz="2800" dirty="0" err="1"/>
              <a:t>effect</a:t>
            </a:r>
            <a:r>
              <a:rPr lang="cs-CZ" sz="2800" dirty="0"/>
              <a:t>:</a:t>
            </a:r>
          </a:p>
          <a:p>
            <a:pPr lvl="4"/>
            <a:r>
              <a:rPr lang="cs-CZ" dirty="0"/>
              <a:t>NONE</a:t>
            </a:r>
            <a:endParaRPr lang="cs-CZ" sz="1800" dirty="0"/>
          </a:p>
          <a:p>
            <a:pPr lvl="4"/>
            <a:r>
              <a:rPr lang="cs-CZ" dirty="0"/>
              <a:t>MILD  </a:t>
            </a:r>
            <a:r>
              <a:rPr lang="cs-CZ" dirty="0">
                <a:sym typeface="Wingdings"/>
              </a:rPr>
              <a:t></a:t>
            </a:r>
            <a:r>
              <a:rPr lang="cs-CZ" dirty="0"/>
              <a:t> I. 35% - 49%</a:t>
            </a:r>
            <a:endParaRPr lang="cs-CZ" sz="1800" dirty="0"/>
          </a:p>
          <a:p>
            <a:pPr lvl="4"/>
            <a:r>
              <a:rPr lang="cs-CZ" dirty="0"/>
              <a:t>MODERATE </a:t>
            </a:r>
            <a:r>
              <a:rPr lang="cs-CZ" dirty="0">
                <a:sym typeface="Wingdings"/>
              </a:rPr>
              <a:t></a:t>
            </a:r>
            <a:r>
              <a:rPr lang="cs-CZ" dirty="0"/>
              <a:t> II. 50% - 69%</a:t>
            </a:r>
            <a:endParaRPr lang="cs-CZ" sz="1800" dirty="0"/>
          </a:p>
          <a:p>
            <a:pPr lvl="4"/>
            <a:r>
              <a:rPr lang="cs-CZ" dirty="0"/>
              <a:t>SEVERE </a:t>
            </a:r>
            <a:r>
              <a:rPr lang="cs-CZ" dirty="0">
                <a:sym typeface="Wingdings"/>
              </a:rPr>
              <a:t></a:t>
            </a:r>
            <a:r>
              <a:rPr lang="cs-CZ" dirty="0"/>
              <a:t> 70%</a:t>
            </a:r>
            <a:endParaRPr lang="cs-CZ" sz="1800" dirty="0"/>
          </a:p>
          <a:p>
            <a:pPr lvl="4"/>
            <a:r>
              <a:rPr lang="cs-CZ" dirty="0"/>
              <a:t>TOTAL</a:t>
            </a:r>
            <a:endParaRPr lang="cs-CZ" sz="1800" dirty="0"/>
          </a:p>
          <a:p>
            <a:pPr lvl="0" algn="just">
              <a:buNone/>
            </a:pPr>
            <a:endParaRPr lang="cs-CZ" sz="2400" dirty="0"/>
          </a:p>
          <a:p>
            <a:pPr algn="just"/>
            <a:endParaRPr lang="cs-CZ" dirty="0"/>
          </a:p>
        </p:txBody>
      </p:sp>
      <p:pic>
        <p:nvPicPr>
          <p:cNvPr id="4" name="Obrázek 1" descr="di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6354" y="2325190"/>
            <a:ext cx="3265715" cy="2377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13510" y="561703"/>
            <a:ext cx="6008913" cy="56152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Functioning</a:t>
            </a:r>
            <a:r>
              <a:rPr lang="cs-CZ" dirty="0"/>
              <a:t>, </a:t>
            </a:r>
            <a:r>
              <a:rPr lang="cs-CZ" dirty="0" err="1"/>
              <a:t>Disability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(ICF), </a:t>
            </a:r>
            <a:r>
              <a:rPr lang="cs-CZ" dirty="0" err="1"/>
              <a:t>produced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 WHO, </a:t>
            </a:r>
            <a:r>
              <a:rPr lang="cs-CZ" dirty="0" err="1"/>
              <a:t>distinguishes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body </a:t>
            </a:r>
            <a:r>
              <a:rPr lang="cs-CZ" dirty="0" err="1"/>
              <a:t>functions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body </a:t>
            </a:r>
            <a:r>
              <a:rPr lang="cs-CZ" dirty="0" err="1"/>
              <a:t>structures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made</a:t>
            </a:r>
            <a:r>
              <a:rPr lang="cs-CZ" dirty="0"/>
              <a:t> a </a:t>
            </a:r>
            <a:r>
              <a:rPr lang="cs-CZ" dirty="0" err="1"/>
              <a:t>lists</a:t>
            </a:r>
            <a:r>
              <a:rPr lang="cs-CZ" dirty="0"/>
              <a:t> </a:t>
            </a:r>
            <a:r>
              <a:rPr lang="cs-CZ" dirty="0" err="1"/>
              <a:t>broad</a:t>
            </a:r>
            <a:r>
              <a:rPr lang="cs-CZ" dirty="0"/>
              <a:t> </a:t>
            </a:r>
            <a:r>
              <a:rPr lang="cs-CZ" dirty="0" err="1"/>
              <a:t>domains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functioning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affected</a:t>
            </a:r>
            <a:r>
              <a:rPr lang="cs-CZ" dirty="0"/>
              <a:t>:</a:t>
            </a:r>
          </a:p>
          <a:p>
            <a:endParaRPr lang="cs-CZ" dirty="0"/>
          </a:p>
          <a:p>
            <a:pPr lvl="1"/>
            <a:r>
              <a:rPr lang="cs-CZ" i="1" dirty="0" err="1"/>
              <a:t>Learning</a:t>
            </a:r>
            <a:r>
              <a:rPr lang="cs-CZ" i="1" dirty="0"/>
              <a:t>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applying</a:t>
            </a:r>
            <a:r>
              <a:rPr lang="cs-CZ" i="1" dirty="0"/>
              <a:t> </a:t>
            </a:r>
            <a:r>
              <a:rPr lang="cs-CZ" i="1" dirty="0" err="1"/>
              <a:t>knowledge</a:t>
            </a:r>
            <a:endParaRPr lang="cs-CZ" i="1" dirty="0"/>
          </a:p>
          <a:p>
            <a:pPr lvl="1"/>
            <a:r>
              <a:rPr lang="cs-CZ" i="1" dirty="0" err="1"/>
              <a:t>General</a:t>
            </a:r>
            <a:r>
              <a:rPr lang="cs-CZ" i="1" dirty="0"/>
              <a:t> </a:t>
            </a:r>
            <a:r>
              <a:rPr lang="cs-CZ" i="1" dirty="0" err="1"/>
              <a:t>tasks</a:t>
            </a:r>
            <a:r>
              <a:rPr lang="cs-CZ" i="1" dirty="0"/>
              <a:t>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demands</a:t>
            </a:r>
            <a:endParaRPr lang="cs-CZ" i="1" dirty="0"/>
          </a:p>
          <a:p>
            <a:pPr lvl="1"/>
            <a:r>
              <a:rPr lang="cs-CZ" i="1" dirty="0" err="1"/>
              <a:t>Communication</a:t>
            </a:r>
            <a:endParaRPr lang="cs-CZ" i="1" dirty="0"/>
          </a:p>
          <a:p>
            <a:pPr lvl="1"/>
            <a:r>
              <a:rPr lang="cs-CZ" i="1" dirty="0"/>
              <a:t>Basic </a:t>
            </a:r>
            <a:r>
              <a:rPr lang="cs-CZ" i="1" dirty="0" err="1"/>
              <a:t>physical</a:t>
            </a:r>
            <a:r>
              <a:rPr lang="cs-CZ" i="1" dirty="0"/>
              <a:t> mobility, </a:t>
            </a:r>
            <a:r>
              <a:rPr lang="cs-CZ" i="1" dirty="0" err="1"/>
              <a:t>Domestic</a:t>
            </a:r>
            <a:r>
              <a:rPr lang="cs-CZ" i="1" dirty="0"/>
              <a:t> </a:t>
            </a:r>
            <a:r>
              <a:rPr lang="cs-CZ" i="1" dirty="0" err="1"/>
              <a:t>life</a:t>
            </a:r>
            <a:r>
              <a:rPr lang="cs-CZ" i="1" dirty="0"/>
              <a:t>,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Self</a:t>
            </a:r>
            <a:r>
              <a:rPr lang="cs-CZ" i="1" dirty="0"/>
              <a:t>-care (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example</a:t>
            </a:r>
            <a:r>
              <a:rPr lang="cs-CZ" i="1" dirty="0"/>
              <a:t>, </a:t>
            </a:r>
            <a:r>
              <a:rPr lang="cs-CZ" i="1" dirty="0" err="1"/>
              <a:t>activities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daily</a:t>
            </a:r>
            <a:r>
              <a:rPr lang="cs-CZ" i="1" dirty="0"/>
              <a:t> </a:t>
            </a:r>
            <a:r>
              <a:rPr lang="cs-CZ" i="1" dirty="0" err="1"/>
              <a:t>living</a:t>
            </a:r>
            <a:r>
              <a:rPr lang="cs-CZ" i="1" dirty="0"/>
              <a:t>)</a:t>
            </a:r>
          </a:p>
          <a:p>
            <a:pPr lvl="1"/>
            <a:r>
              <a:rPr lang="cs-CZ" i="1" dirty="0" err="1"/>
              <a:t>Interpersonal</a:t>
            </a:r>
            <a:r>
              <a:rPr lang="cs-CZ" i="1" dirty="0"/>
              <a:t> </a:t>
            </a:r>
            <a:r>
              <a:rPr lang="cs-CZ" i="1" dirty="0" err="1"/>
              <a:t>interactions</a:t>
            </a:r>
            <a:r>
              <a:rPr lang="cs-CZ" i="1" dirty="0"/>
              <a:t>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relationships</a:t>
            </a:r>
            <a:endParaRPr lang="cs-CZ" i="1" dirty="0"/>
          </a:p>
          <a:p>
            <a:pPr lvl="1"/>
            <a:r>
              <a:rPr lang="cs-CZ" i="1" dirty="0" err="1"/>
              <a:t>Community</a:t>
            </a:r>
            <a:r>
              <a:rPr lang="cs-CZ" i="1" dirty="0"/>
              <a:t>,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civic</a:t>
            </a:r>
            <a:r>
              <a:rPr lang="cs-CZ" i="1" dirty="0"/>
              <a:t> </a:t>
            </a:r>
            <a:r>
              <a:rPr lang="cs-CZ" i="1" dirty="0" err="1"/>
              <a:t>life</a:t>
            </a:r>
            <a:r>
              <a:rPr lang="cs-CZ" i="1" dirty="0"/>
              <a:t>, </a:t>
            </a:r>
            <a:r>
              <a:rPr lang="cs-CZ" i="1" dirty="0" err="1"/>
              <a:t>including</a:t>
            </a:r>
            <a:r>
              <a:rPr lang="cs-CZ" i="1" dirty="0"/>
              <a:t> </a:t>
            </a:r>
            <a:r>
              <a:rPr lang="cs-CZ" i="1" dirty="0" err="1"/>
              <a:t>employment</a:t>
            </a:r>
            <a:endParaRPr lang="cs-CZ" i="1" dirty="0"/>
          </a:p>
          <a:p>
            <a:pPr lvl="1"/>
            <a:r>
              <a:rPr lang="cs-CZ" i="1" dirty="0" err="1"/>
              <a:t>Other</a:t>
            </a:r>
            <a:r>
              <a:rPr lang="cs-CZ" i="1" dirty="0"/>
              <a:t> major </a:t>
            </a:r>
            <a:r>
              <a:rPr lang="cs-CZ" i="1" dirty="0" err="1"/>
              <a:t>life</a:t>
            </a:r>
            <a:r>
              <a:rPr lang="cs-CZ" i="1" dirty="0"/>
              <a:t> </a:t>
            </a:r>
            <a:r>
              <a:rPr lang="cs-CZ" i="1" dirty="0" err="1"/>
              <a:t>areas</a:t>
            </a:r>
            <a:endParaRPr lang="cs-CZ" i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 descr="m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9069" y="1198111"/>
            <a:ext cx="5155890" cy="3426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5874" y="-310243"/>
            <a:ext cx="10363200" cy="1143000"/>
          </a:xfrm>
        </p:spPr>
        <p:txBody>
          <a:bodyPr/>
          <a:lstStyle/>
          <a:p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Disability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820781"/>
            <a:ext cx="6683829" cy="5841275"/>
          </a:xfrm>
        </p:spPr>
        <p:txBody>
          <a:bodyPr>
            <a:normAutofit lnSpcReduction="10000"/>
          </a:bodyPr>
          <a:lstStyle/>
          <a:p>
            <a:pPr algn="just"/>
            <a:endParaRPr lang="cs-CZ" dirty="0"/>
          </a:p>
          <a:p>
            <a:pPr algn="just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medical</a:t>
            </a:r>
            <a:r>
              <a:rPr lang="cs-CZ" b="1" dirty="0"/>
              <a:t> model </a:t>
            </a:r>
            <a:r>
              <a:rPr lang="cs-CZ" dirty="0" err="1"/>
              <a:t>views</a:t>
            </a:r>
            <a:r>
              <a:rPr lang="cs-CZ" dirty="0"/>
              <a:t> disability as a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person, </a:t>
            </a:r>
            <a:r>
              <a:rPr lang="cs-CZ" dirty="0" err="1"/>
              <a:t>directly</a:t>
            </a:r>
            <a:r>
              <a:rPr lang="cs-CZ" dirty="0"/>
              <a:t> </a:t>
            </a:r>
            <a:r>
              <a:rPr lang="cs-CZ" dirty="0" err="1"/>
              <a:t>caused</a:t>
            </a:r>
            <a:r>
              <a:rPr lang="cs-CZ" dirty="0"/>
              <a:t> by </a:t>
            </a:r>
            <a:r>
              <a:rPr lang="cs-CZ" dirty="0" err="1"/>
              <a:t>disease</a:t>
            </a:r>
            <a:r>
              <a:rPr lang="cs-CZ" dirty="0"/>
              <a:t>, trauma,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therefore</a:t>
            </a:r>
            <a:r>
              <a:rPr lang="cs-CZ" dirty="0"/>
              <a:t> </a:t>
            </a:r>
            <a:r>
              <a:rPr lang="cs-CZ" dirty="0" err="1"/>
              <a:t>requires</a:t>
            </a:r>
            <a:r>
              <a:rPr lang="cs-CZ" dirty="0"/>
              <a:t> </a:t>
            </a:r>
            <a:r>
              <a:rPr lang="cs-CZ" dirty="0" err="1"/>
              <a:t>sustained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 care.</a:t>
            </a:r>
          </a:p>
          <a:p>
            <a:pPr algn="just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social</a:t>
            </a:r>
            <a:r>
              <a:rPr lang="cs-CZ" b="1" dirty="0"/>
              <a:t> model </a:t>
            </a:r>
            <a:r>
              <a:rPr lang="cs-CZ" dirty="0" err="1"/>
              <a:t>of</a:t>
            </a:r>
            <a:r>
              <a:rPr lang="cs-CZ" dirty="0"/>
              <a:t> disability </a:t>
            </a:r>
            <a:r>
              <a:rPr lang="cs-CZ" dirty="0" err="1"/>
              <a:t>sees</a:t>
            </a:r>
            <a:r>
              <a:rPr lang="cs-CZ" dirty="0"/>
              <a:t> "disability" as a </a:t>
            </a:r>
            <a:r>
              <a:rPr lang="cs-CZ" dirty="0" err="1"/>
              <a:t>socially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and a </a:t>
            </a:r>
            <a:r>
              <a:rPr lang="cs-CZ" dirty="0" err="1"/>
              <a:t>matter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full </a:t>
            </a:r>
            <a:r>
              <a:rPr lang="cs-CZ" dirty="0" err="1"/>
              <a:t>integration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individuals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society.</a:t>
            </a:r>
          </a:p>
          <a:p>
            <a:pPr algn="just"/>
            <a:r>
              <a:rPr lang="cs-CZ" dirty="0" err="1"/>
              <a:t>The</a:t>
            </a:r>
            <a:r>
              <a:rPr lang="cs-CZ" dirty="0"/>
              <a:t> management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requires</a:t>
            </a:r>
            <a:r>
              <a:rPr lang="cs-CZ" dirty="0"/>
              <a:t> </a:t>
            </a:r>
            <a:r>
              <a:rPr lang="cs-CZ" u="sng" dirty="0" err="1"/>
              <a:t>social</a:t>
            </a:r>
            <a:r>
              <a:rPr lang="cs-CZ" u="sng" dirty="0"/>
              <a:t> </a:t>
            </a:r>
            <a:r>
              <a:rPr lang="cs-CZ" u="sng" dirty="0" err="1" smtClean="0"/>
              <a:t>action</a:t>
            </a:r>
            <a:r>
              <a:rPr lang="cs-CZ" dirty="0" smtClean="0"/>
              <a:t> </a:t>
            </a:r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collective</a:t>
            </a:r>
            <a:r>
              <a:rPr lang="cs-CZ" dirty="0"/>
              <a:t> </a:t>
            </a:r>
            <a:r>
              <a:rPr lang="cs-CZ" dirty="0" err="1"/>
              <a:t>responsibility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society to </a:t>
            </a:r>
            <a:r>
              <a:rPr lang="cs-CZ" dirty="0" err="1"/>
              <a:t>create</a:t>
            </a:r>
            <a:r>
              <a:rPr lang="cs-CZ" dirty="0"/>
              <a:t> a society in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limitations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disabilities</a:t>
            </a:r>
            <a:r>
              <a:rPr lang="cs-CZ" dirty="0"/>
              <a:t> are </a:t>
            </a:r>
            <a:r>
              <a:rPr lang="cs-CZ" dirty="0" err="1"/>
              <a:t>minimal</a:t>
            </a:r>
            <a:r>
              <a:rPr lang="cs-CZ" dirty="0"/>
              <a:t>. </a:t>
            </a:r>
          </a:p>
          <a:p>
            <a:pPr algn="just"/>
            <a:endParaRPr lang="cs-CZ" dirty="0"/>
          </a:p>
        </p:txBody>
      </p:sp>
      <p:pic>
        <p:nvPicPr>
          <p:cNvPr id="4" name="Obrázek 3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9880" y="202066"/>
            <a:ext cx="4169228" cy="2345191"/>
          </a:xfrm>
          <a:prstGeom prst="rect">
            <a:avLst/>
          </a:prstGeom>
        </p:spPr>
      </p:pic>
      <p:pic>
        <p:nvPicPr>
          <p:cNvPr id="5" name="Obrázek 4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7121" y="2053046"/>
            <a:ext cx="3306354" cy="2479765"/>
          </a:xfrm>
          <a:prstGeom prst="rect">
            <a:avLst/>
          </a:prstGeom>
        </p:spPr>
      </p:pic>
      <p:pic>
        <p:nvPicPr>
          <p:cNvPr id="6" name="Obrázek 5" descr="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7911" y="4370191"/>
            <a:ext cx="3017793" cy="226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4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09324"/>
            <a:ext cx="10363200" cy="1143000"/>
          </a:xfrm>
        </p:spPr>
        <p:txBody>
          <a:bodyPr/>
          <a:lstStyle/>
          <a:p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construction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1886" y="1606731"/>
            <a:ext cx="7067006" cy="473964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cs-CZ" dirty="0" smtClean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www.youtube.com/watch?v=sBeXA-Rh85g</a:t>
            </a:r>
            <a:endParaRPr lang="cs-CZ" dirty="0" smtClean="0"/>
          </a:p>
          <a:p>
            <a:pPr algn="just">
              <a:buNone/>
            </a:pPr>
            <a:endParaRPr lang="cs-CZ" dirty="0"/>
          </a:p>
          <a:p>
            <a:pPr lvl="0" algn="just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construction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disability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idea </a:t>
            </a:r>
            <a:r>
              <a:rPr lang="cs-CZ" dirty="0" err="1"/>
              <a:t>that</a:t>
            </a:r>
            <a:r>
              <a:rPr lang="cs-CZ" dirty="0"/>
              <a:t> disability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constructed</a:t>
            </a:r>
            <a:r>
              <a:rPr lang="cs-CZ" dirty="0"/>
              <a:t> by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expectations</a:t>
            </a:r>
            <a:r>
              <a:rPr lang="cs-CZ" dirty="0"/>
              <a:t> and </a:t>
            </a:r>
            <a:r>
              <a:rPr lang="cs-CZ" dirty="0" err="1"/>
              <a:t>institutions</a:t>
            </a:r>
            <a:r>
              <a:rPr lang="cs-CZ" dirty="0"/>
              <a:t> </a:t>
            </a:r>
            <a:r>
              <a:rPr lang="cs-CZ" dirty="0" err="1"/>
              <a:t>rather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biological</a:t>
            </a:r>
            <a:r>
              <a:rPr lang="cs-CZ" dirty="0"/>
              <a:t> </a:t>
            </a:r>
            <a:r>
              <a:rPr lang="cs-CZ" dirty="0" err="1"/>
              <a:t>differences</a:t>
            </a:r>
            <a:r>
              <a:rPr lang="cs-CZ" dirty="0"/>
              <a:t>. </a:t>
            </a:r>
          </a:p>
          <a:p>
            <a:pPr lvl="0" algn="just"/>
            <a:endParaRPr lang="cs-CZ" dirty="0"/>
          </a:p>
          <a:p>
            <a:pPr lvl="0" algn="just"/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construction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disability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argue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medical</a:t>
            </a:r>
            <a:r>
              <a:rPr lang="cs-CZ" dirty="0"/>
              <a:t> model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disability's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 disability as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impairment</a:t>
            </a:r>
            <a:r>
              <a:rPr lang="cs-CZ" dirty="0"/>
              <a:t>, </a:t>
            </a:r>
            <a:r>
              <a:rPr lang="cs-CZ" dirty="0" err="1"/>
              <a:t>restriction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wrong</a:t>
            </a:r>
            <a:r>
              <a:rPr lang="cs-CZ" dirty="0"/>
              <a:t>. </a:t>
            </a:r>
            <a:r>
              <a:rPr lang="cs-CZ" dirty="0" err="1"/>
              <a:t>Instead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seen</a:t>
            </a:r>
            <a:r>
              <a:rPr lang="cs-CZ" dirty="0"/>
              <a:t> as a </a:t>
            </a:r>
            <a:r>
              <a:rPr lang="cs-CZ" dirty="0" err="1"/>
              <a:t>disability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just a </a:t>
            </a:r>
            <a:r>
              <a:rPr lang="cs-CZ" dirty="0" err="1"/>
              <a:t>difference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considered</a:t>
            </a:r>
            <a:r>
              <a:rPr lang="cs-CZ" dirty="0"/>
              <a:t> "</a:t>
            </a:r>
            <a:r>
              <a:rPr lang="cs-CZ" dirty="0" err="1"/>
              <a:t>normal</a:t>
            </a:r>
            <a:r>
              <a:rPr lang="cs-CZ" dirty="0"/>
              <a:t>" in society.</a:t>
            </a:r>
          </a:p>
          <a:p>
            <a:pPr algn="just">
              <a:buNone/>
            </a:pPr>
            <a:endParaRPr lang="cs-CZ" dirty="0"/>
          </a:p>
        </p:txBody>
      </p:sp>
      <p:pic>
        <p:nvPicPr>
          <p:cNvPr id="4" name="Obrázek 3" descr="kk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1669" y="277586"/>
            <a:ext cx="2521132" cy="1890849"/>
          </a:xfrm>
          <a:prstGeom prst="rect">
            <a:avLst/>
          </a:prstGeom>
        </p:spPr>
      </p:pic>
      <p:pic>
        <p:nvPicPr>
          <p:cNvPr id="6" name="Obrázek 5" descr="gra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3029" y="2627632"/>
            <a:ext cx="3953405" cy="3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6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18011" y="248195"/>
            <a:ext cx="11377749" cy="660980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„</a:t>
            </a:r>
            <a:r>
              <a:rPr lang="cs-CZ" dirty="0" err="1"/>
              <a:t>gave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“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handicap to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in maximum, </a:t>
            </a:r>
            <a:r>
              <a:rPr lang="cs-CZ" dirty="0" err="1"/>
              <a:t>its</a:t>
            </a:r>
            <a:r>
              <a:rPr lang="cs-CZ" dirty="0"/>
              <a:t> not </a:t>
            </a:r>
            <a:r>
              <a:rPr lang="cs-CZ" dirty="0" err="1"/>
              <a:t>giving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benefits</a:t>
            </a:r>
            <a:r>
              <a:rPr lang="cs-CZ" dirty="0"/>
              <a:t> to </a:t>
            </a:r>
            <a:r>
              <a:rPr lang="cs-CZ" dirty="0" err="1"/>
              <a:t>them</a:t>
            </a:r>
            <a:r>
              <a:rPr lang="cs-CZ" dirty="0"/>
              <a:t>,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not </a:t>
            </a:r>
            <a:r>
              <a:rPr lang="cs-CZ" dirty="0" err="1"/>
              <a:t>diskrimination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bariers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society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handicaps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long</a:t>
            </a:r>
            <a:r>
              <a:rPr lang="cs-CZ" dirty="0"/>
              <a:t> term </a:t>
            </a:r>
            <a:r>
              <a:rPr lang="cs-CZ" dirty="0" err="1"/>
              <a:t>problems</a:t>
            </a:r>
            <a:r>
              <a:rPr lang="cs-CZ" dirty="0"/>
              <a:t>,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make</a:t>
            </a:r>
            <a:r>
              <a:rPr lang="cs-CZ" dirty="0"/>
              <a:t> </a:t>
            </a:r>
            <a:r>
              <a:rPr lang="cs-CZ" dirty="0" err="1"/>
              <a:t>harder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inclusion</a:t>
            </a:r>
            <a:r>
              <a:rPr lang="cs-CZ" dirty="0"/>
              <a:t> in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prohibition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discrimination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by </a:t>
            </a:r>
            <a:r>
              <a:rPr lang="cs-CZ" dirty="0" err="1"/>
              <a:t>law</a:t>
            </a:r>
            <a:r>
              <a:rPr lang="cs-CZ" dirty="0"/>
              <a:t>  in </a:t>
            </a:r>
            <a:r>
              <a:rPr lang="cs-CZ" dirty="0" err="1"/>
              <a:t>every</a:t>
            </a:r>
            <a:r>
              <a:rPr lang="cs-CZ" dirty="0"/>
              <a:t> country –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importnat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nowdays</a:t>
            </a:r>
            <a:r>
              <a:rPr lang="cs-CZ" dirty="0"/>
              <a:t>  </a:t>
            </a:r>
            <a:r>
              <a:rPr lang="cs-CZ" dirty="0" err="1"/>
              <a:t>contained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Convention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Persons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Disabilitie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discrimination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occure</a:t>
            </a:r>
            <a:r>
              <a:rPr lang="cs-CZ" dirty="0"/>
              <a:t> in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to </a:t>
            </a:r>
            <a:r>
              <a:rPr lang="cs-CZ" dirty="0" err="1"/>
              <a:t>ask</a:t>
            </a:r>
            <a:r>
              <a:rPr lang="cs-CZ" dirty="0"/>
              <a:t> a </a:t>
            </a:r>
            <a:r>
              <a:rPr lang="cs-CZ" dirty="0" err="1"/>
              <a:t>question</a:t>
            </a:r>
            <a:r>
              <a:rPr lang="cs-CZ" dirty="0"/>
              <a:t>: </a:t>
            </a:r>
            <a:r>
              <a:rPr lang="cs-CZ" i="1" dirty="0"/>
              <a:t>"</a:t>
            </a:r>
            <a:r>
              <a:rPr lang="cs-CZ" i="1" dirty="0" err="1"/>
              <a:t>Would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different</a:t>
            </a:r>
            <a:r>
              <a:rPr lang="cs-CZ" i="1" dirty="0"/>
              <a:t> in </a:t>
            </a:r>
            <a:r>
              <a:rPr lang="cs-CZ" i="1" dirty="0" err="1"/>
              <a:t>this</a:t>
            </a:r>
            <a:r>
              <a:rPr lang="cs-CZ" i="1" dirty="0"/>
              <a:t> </a:t>
            </a:r>
            <a:r>
              <a:rPr lang="cs-CZ" i="1" dirty="0" err="1"/>
              <a:t>situation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a person </a:t>
            </a:r>
            <a:r>
              <a:rPr lang="cs-CZ" i="1" dirty="0" err="1"/>
              <a:t>without</a:t>
            </a:r>
            <a:r>
              <a:rPr lang="cs-CZ" i="1" dirty="0"/>
              <a:t> a </a:t>
            </a:r>
            <a:r>
              <a:rPr lang="cs-CZ" i="1" dirty="0" err="1"/>
              <a:t>disability</a:t>
            </a:r>
            <a:r>
              <a:rPr lang="cs-CZ" i="1" dirty="0"/>
              <a:t>?"  </a:t>
            </a:r>
          </a:p>
          <a:p>
            <a:pPr marL="514350" indent="-514350">
              <a:buFont typeface="+mj-lt"/>
              <a:buAutoNum type="arabicPeriod"/>
            </a:pPr>
            <a:endParaRPr lang="cs-CZ" i="1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discrimination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: </a:t>
            </a:r>
            <a:r>
              <a:rPr lang="cs-CZ" dirty="0" err="1"/>
              <a:t>direct</a:t>
            </a:r>
            <a:r>
              <a:rPr lang="cs-CZ" dirty="0"/>
              <a:t>/non </a:t>
            </a:r>
            <a:r>
              <a:rPr lang="cs-CZ" dirty="0" err="1"/>
              <a:t>direct</a:t>
            </a:r>
            <a:r>
              <a:rPr lang="cs-CZ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accessibility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disabilities</a:t>
            </a:r>
            <a:r>
              <a:rPr lang="cs-CZ" dirty="0"/>
              <a:t>. </a:t>
            </a:r>
            <a:r>
              <a:rPr lang="cs-CZ" dirty="0" err="1"/>
              <a:t>Persons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disabilities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in </a:t>
            </a:r>
            <a:r>
              <a:rPr lang="cs-CZ" dirty="0" err="1"/>
              <a:t>particular</a:t>
            </a:r>
            <a:r>
              <a:rPr lang="cs-CZ" dirty="0"/>
              <a:t> to transport,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, </a:t>
            </a:r>
            <a:r>
              <a:rPr lang="cs-CZ" dirty="0" err="1"/>
              <a:t>including</a:t>
            </a:r>
            <a:r>
              <a:rPr lang="cs-CZ" dirty="0"/>
              <a:t> in- </a:t>
            </a:r>
            <a:r>
              <a:rPr lang="cs-CZ" dirty="0" err="1"/>
              <a:t>formation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technologies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, </a:t>
            </a:r>
            <a:r>
              <a:rPr lang="cs-CZ" dirty="0" err="1"/>
              <a:t>and</a:t>
            </a:r>
            <a:r>
              <a:rPr lang="cs-CZ" dirty="0"/>
              <a:t> to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facilities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provided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public. 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effective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remedy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protection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discrimination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. </a:t>
            </a:r>
            <a:r>
              <a:rPr lang="cs-CZ" dirty="0" err="1"/>
              <a:t>Anti</a:t>
            </a:r>
            <a:r>
              <a:rPr lang="cs-CZ" dirty="0"/>
              <a:t>-</a:t>
            </a:r>
            <a:r>
              <a:rPr lang="cs-CZ" dirty="0" err="1"/>
              <a:t>discrimination</a:t>
            </a:r>
            <a:r>
              <a:rPr lang="cs-CZ" dirty="0"/>
              <a:t> </a:t>
            </a:r>
            <a:r>
              <a:rPr lang="cs-CZ" dirty="0" err="1"/>
              <a:t>disputes</a:t>
            </a:r>
            <a:r>
              <a:rPr lang="cs-CZ" dirty="0"/>
              <a:t> are, </a:t>
            </a:r>
            <a:r>
              <a:rPr lang="cs-CZ" dirty="0" err="1"/>
              <a:t>however</a:t>
            </a:r>
            <a:r>
              <a:rPr lang="cs-CZ" dirty="0"/>
              <a:t>, </a:t>
            </a:r>
            <a:r>
              <a:rPr lang="cs-CZ" dirty="0" err="1"/>
              <a:t>complex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uncertain</a:t>
            </a:r>
            <a:r>
              <a:rPr lang="cs-CZ" dirty="0"/>
              <a:t> </a:t>
            </a:r>
            <a:r>
              <a:rPr lang="cs-CZ" dirty="0" err="1"/>
              <a:t>prospect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. To </a:t>
            </a:r>
            <a:r>
              <a:rPr lang="cs-CZ" dirty="0" err="1"/>
              <a:t>manage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successfully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advisable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disabilities</a:t>
            </a:r>
            <a:r>
              <a:rPr lang="cs-CZ" dirty="0"/>
              <a:t> to use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lawyer</a:t>
            </a:r>
            <a:r>
              <a:rPr lang="cs-CZ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 </a:t>
            </a:r>
            <a:r>
              <a:rPr lang="cs-CZ" dirty="0" err="1"/>
              <a:t>universal</a:t>
            </a:r>
            <a:r>
              <a:rPr lang="cs-CZ" dirty="0"/>
              <a:t> </a:t>
            </a:r>
            <a:r>
              <a:rPr lang="cs-CZ" dirty="0" err="1"/>
              <a:t>place</a:t>
            </a:r>
            <a:r>
              <a:rPr lang="cs-CZ" dirty="0"/>
              <a:t> to help </a:t>
            </a:r>
            <a:r>
              <a:rPr lang="cs-CZ" dirty="0" err="1"/>
              <a:t>victims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discrimination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Republic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Public </a:t>
            </a:r>
            <a:r>
              <a:rPr lang="cs-CZ" dirty="0" err="1"/>
              <a:t>Defender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- </a:t>
            </a:r>
            <a:r>
              <a:rPr lang="cs-CZ" dirty="0" err="1"/>
              <a:t>the</a:t>
            </a:r>
            <a:r>
              <a:rPr lang="cs-CZ" dirty="0"/>
              <a:t> Ombudsman,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contacted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assistance</a:t>
            </a:r>
            <a:r>
              <a:rPr lang="cs-CZ" dirty="0"/>
              <a:t> in </a:t>
            </a:r>
            <a:r>
              <a:rPr lang="cs-CZ" dirty="0" err="1"/>
              <a:t>cases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discrimination</a:t>
            </a:r>
            <a:r>
              <a:rPr lang="cs-CZ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Anti</a:t>
            </a:r>
            <a:r>
              <a:rPr lang="cs-CZ" dirty="0"/>
              <a:t>-</a:t>
            </a:r>
            <a:r>
              <a:rPr lang="cs-CZ" dirty="0" err="1"/>
              <a:t>discrimination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defense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discrimination</a:t>
            </a:r>
            <a:r>
              <a:rPr lang="cs-CZ" dirty="0"/>
              <a:t>.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helps</a:t>
            </a:r>
            <a:r>
              <a:rPr lang="cs-CZ" dirty="0"/>
              <a:t> </a:t>
            </a:r>
            <a:r>
              <a:rPr lang="cs-CZ" dirty="0" err="1"/>
              <a:t>negotiation</a:t>
            </a:r>
            <a:r>
              <a:rPr lang="cs-CZ" dirty="0"/>
              <a:t>, </a:t>
            </a:r>
            <a:r>
              <a:rPr lang="cs-CZ" dirty="0" err="1"/>
              <a:t>mediation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dispute</a:t>
            </a:r>
            <a:r>
              <a:rPr lang="cs-CZ" dirty="0"/>
              <a:t> </a:t>
            </a:r>
            <a:r>
              <a:rPr lang="cs-CZ" dirty="0" err="1"/>
              <a:t>resolution</a:t>
            </a:r>
            <a:r>
              <a:rPr lang="cs-CZ" dirty="0"/>
              <a:t> by non-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693</TotalTime>
  <Words>1176</Words>
  <Application>Microsoft Office PowerPoint</Application>
  <PresentationFormat>Vlastní</PresentationFormat>
  <Paragraphs>139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Jmění</vt:lpstr>
      <vt:lpstr>DISABILITY</vt:lpstr>
      <vt:lpstr>Content</vt:lpstr>
      <vt:lpstr>Snímek 3</vt:lpstr>
      <vt:lpstr>Snímek 4</vt:lpstr>
      <vt:lpstr>Snímek 5</vt:lpstr>
      <vt:lpstr>Snímek 6</vt:lpstr>
      <vt:lpstr>Models of Disability</vt:lpstr>
      <vt:lpstr>Social construction</vt:lpstr>
      <vt:lpstr>Snímek 9</vt:lpstr>
      <vt:lpstr>Identity</vt:lpstr>
      <vt:lpstr>Stereotypes</vt:lpstr>
      <vt:lpstr>Predjudicies</vt:lpstr>
      <vt:lpstr>Media</vt:lpstr>
      <vt:lpstr>References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</dc:title>
  <dc:creator>Julie</dc:creator>
  <cp:lastModifiedBy>Michaela.Soskova</cp:lastModifiedBy>
  <cp:revision>46</cp:revision>
  <dcterms:created xsi:type="dcterms:W3CDTF">2017-04-24T17:01:00Z</dcterms:created>
  <dcterms:modified xsi:type="dcterms:W3CDTF">2017-04-26T08:53:57Z</dcterms:modified>
</cp:coreProperties>
</file>