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Playfair Display"/>
      <p:regular r:id="rId37"/>
      <p:bold r:id="rId38"/>
      <p:italic r:id="rId39"/>
      <p:boldItalic r:id="rId40"/>
    </p:embeddedFont>
    <p:embeddedFont>
      <p:font typeface="La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20" Type="http://schemas.openxmlformats.org/officeDocument/2006/relationships/slide" Target="slides/slide16.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8.xml"/><Relationship Id="rId44" Type="http://schemas.openxmlformats.org/officeDocument/2006/relationships/font" Target="fonts/Lato-boldItalic.fntdata"/><Relationship Id="rId21" Type="http://schemas.openxmlformats.org/officeDocument/2006/relationships/slide" Target="slides/slide17.xml"/><Relationship Id="rId43" Type="http://schemas.openxmlformats.org/officeDocument/2006/relationships/font" Target="fonts/Lato-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layfairDisplay-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layfairDisplay-italic.fntdata"/><Relationship Id="rId16" Type="http://schemas.openxmlformats.org/officeDocument/2006/relationships/slide" Target="slides/slide12.xml"/><Relationship Id="rId38" Type="http://schemas.openxmlformats.org/officeDocument/2006/relationships/font" Target="fonts/PlayfairDisplay-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40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40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800"/>
              </a:spcAft>
              <a:buNone/>
            </a:pPr>
            <a:r>
              <a:t/>
            </a:r>
            <a:endParaRPr sz="1200">
              <a:solidFill>
                <a:srgbClr val="333333"/>
              </a:solidFill>
              <a:latin typeface="Georgia"/>
              <a:ea typeface="Georgia"/>
              <a:cs typeface="Georgia"/>
              <a:sym typeface="Georgia"/>
            </a:endParaRP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4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400"/>
              </a:spcAft>
              <a:buNone/>
            </a:pPr>
            <a:r>
              <a:t/>
            </a:r>
            <a:endParaRPr/>
          </a:p>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cxnSp>
        <p:nvCxnSpPr>
          <p:cNvPr id="12" name="Shape 12"/>
          <p:cNvCxnSpPr/>
          <p:nvPr/>
        </p:nvCxnSpPr>
        <p:spPr>
          <a:xfrm>
            <a:off x="733218" y="2235350"/>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36800"/>
            <a:ext cx="7893000" cy="1853700"/>
          </a:xfrm>
          <a:prstGeom prst="rect">
            <a:avLst/>
          </a:prstGeom>
        </p:spPr>
        <p:txBody>
          <a:bodyPr anchorCtr="0" anchor="b" bIns="91425" lIns="91425" rIns="91425"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3228375"/>
            <a:ext cx="7893000" cy="1274100"/>
          </a:xfrm>
          <a:prstGeom prst="rect">
            <a:avLst/>
          </a:prstGeom>
        </p:spPr>
        <p:txBody>
          <a:bodyPr anchorCtr="0" anchor="b" bIns="91425" lIns="91425" rIns="91425"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6"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title"/>
          </p:nvPr>
        </p:nvSpPr>
        <p:spPr>
          <a:xfrm>
            <a:off x="586725" y="1353787"/>
            <a:ext cx="7970700" cy="1538400"/>
          </a:xfrm>
          <a:prstGeom prst="rect">
            <a:avLst/>
          </a:prstGeom>
        </p:spPr>
        <p:txBody>
          <a:bodyPr anchorCtr="0" anchor="ctr" bIns="91425" lIns="91425" rIns="91425"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2968387"/>
            <a:ext cx="79707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 name="Shape 19"/>
          <p:cNvSpPr txBox="1"/>
          <p:nvPr>
            <p:ph type="title"/>
          </p:nvPr>
        </p:nvSpPr>
        <p:spPr>
          <a:xfrm>
            <a:off x="509550" y="1921350"/>
            <a:ext cx="8124900" cy="1300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cxnSp>
        <p:nvCxnSpPr>
          <p:cNvPr id="23" name="Shape 23"/>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417800"/>
            <a:ext cx="8520600" cy="3150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1640350"/>
            <a:ext cx="2808000" cy="2928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8" name="Shape 4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084625"/>
            <a:ext cx="4045200" cy="17070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2845200"/>
            <a:ext cx="4045200" cy="1421700"/>
          </a:xfrm>
          <a:prstGeom prst="rect">
            <a:avLst/>
          </a:prstGeom>
        </p:spPr>
        <p:txBody>
          <a:bodyPr anchorCtr="0" anchor="t" bIns="91425" lIns="91425" rIns="91425"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j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725"/>
            <a:ext cx="8520600" cy="6450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417800"/>
            <a:ext cx="8520600" cy="3150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ja"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0.jpg"/><Relationship Id="rId10" Type="http://schemas.openxmlformats.org/officeDocument/2006/relationships/image" Target="../media/image11.jpg"/><Relationship Id="rId9" Type="http://schemas.openxmlformats.org/officeDocument/2006/relationships/image" Target="../media/image9.png"/><Relationship Id="rId5" Type="http://schemas.openxmlformats.org/officeDocument/2006/relationships/image" Target="../media/image2.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oLt5qSm9U80"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x-5sHglFbO8" TargetMode="Externa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youtu.be/x-5sHglFbO8" TargetMode="External"/><Relationship Id="rId4" Type="http://schemas.openxmlformats.org/officeDocument/2006/relationships/hyperlink" Target="http://www.youtube.com/watch?v=6j_wQQZY-OE" TargetMode="External"/><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jp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mhlw.go.jp/toukei/saikin/hw/jinkou/tokusyu/gaikoku14/dl/03.pdf" TargetMode="External"/><Relationship Id="rId4" Type="http://schemas.openxmlformats.org/officeDocument/2006/relationships/hyperlink" Target="http://www.mhlw.go.jp/toukei/saikin/hw/jinkou/tokusyu/gaikoku14/dl/03.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america.aljazeera.com/articles/2015/9/9/hafu-in-japan-" TargetMode="External"/><Relationship Id="rId4" Type="http://schemas.openxmlformats.org/officeDocument/2006/relationships/hyperlink" Target="http://www.hafujapane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n.wikipedia.org/wiki/Southeast_Asia" TargetMode="External"/><Relationship Id="rId4" Type="http://schemas.openxmlformats.org/officeDocument/2006/relationships/hyperlink" Target="https://en.wikipedia.org/wiki/South_Asia" TargetMode="External"/><Relationship Id="rId11" Type="http://schemas.openxmlformats.org/officeDocument/2006/relationships/hyperlink" Target="https://en.wikipedia.org/wiki/Polynesia" TargetMode="External"/><Relationship Id="rId10" Type="http://schemas.openxmlformats.org/officeDocument/2006/relationships/hyperlink" Target="https://en.wikipedia.org/wiki/Polynesia" TargetMode="External"/><Relationship Id="rId9" Type="http://schemas.openxmlformats.org/officeDocument/2006/relationships/hyperlink" Target="https://en.wikipedia.org/wiki/Melanesia" TargetMode="External"/><Relationship Id="rId5" Type="http://schemas.openxmlformats.org/officeDocument/2006/relationships/hyperlink" Target="https://en.wikipedia.org/wiki/South_Asia" TargetMode="External"/><Relationship Id="rId6" Type="http://schemas.openxmlformats.org/officeDocument/2006/relationships/hyperlink" Target="https://en.wikipedia.org/wiki/Australia_%28continent%29" TargetMode="External"/><Relationship Id="rId7" Type="http://schemas.openxmlformats.org/officeDocument/2006/relationships/hyperlink" Target="https://en.wikipedia.org/wiki/Australia_%28continent%29" TargetMode="External"/><Relationship Id="rId8" Type="http://schemas.openxmlformats.org/officeDocument/2006/relationships/hyperlink" Target="https://en.wikipedia.org/wiki/Melanes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C6xSyRJqIe8"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625500" y="1034400"/>
            <a:ext cx="7893000" cy="1853700"/>
          </a:xfrm>
          <a:prstGeom prst="rect">
            <a:avLst/>
          </a:prstGeom>
        </p:spPr>
        <p:txBody>
          <a:bodyPr anchorCtr="0" anchor="b" bIns="91425" lIns="91425" rIns="91425" tIns="91425">
            <a:noAutofit/>
          </a:bodyPr>
          <a:lstStyle/>
          <a:p>
            <a:pPr lvl="0">
              <a:spcBef>
                <a:spcPts val="0"/>
              </a:spcBef>
              <a:buNone/>
            </a:pPr>
            <a:r>
              <a:rPr lang="ja"/>
              <a:t>Race, Ethnicity and Nationaly</a:t>
            </a:r>
          </a:p>
        </p:txBody>
      </p:sp>
      <p:sp>
        <p:nvSpPr>
          <p:cNvPr id="69" name="Shape 69"/>
          <p:cNvSpPr txBox="1"/>
          <p:nvPr>
            <p:ph idx="1" type="subTitle"/>
          </p:nvPr>
        </p:nvSpPr>
        <p:spPr>
          <a:xfrm>
            <a:off x="311700" y="2834125"/>
            <a:ext cx="8520600" cy="1085400"/>
          </a:xfrm>
          <a:prstGeom prst="rect">
            <a:avLst/>
          </a:prstGeom>
        </p:spPr>
        <p:txBody>
          <a:bodyPr anchorCtr="0" anchor="b" bIns="91425" lIns="91425" rIns="91425" tIns="91425">
            <a:noAutofit/>
          </a:bodyPr>
          <a:lstStyle/>
          <a:p>
            <a:pPr lvl="0">
              <a:spcBef>
                <a:spcPts val="0"/>
              </a:spcBef>
              <a:buNone/>
            </a:pPr>
            <a:r>
              <a:rPr lang="ja"/>
              <a:t>Rana Salman, 464719</a:t>
            </a:r>
          </a:p>
          <a:p>
            <a:pPr lvl="0" algn="l">
              <a:spcBef>
                <a:spcPts val="0"/>
              </a:spcBef>
              <a:buNone/>
            </a:pPr>
            <a:r>
              <a:rPr lang="ja"/>
              <a:t>Yoko Kato,  459032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 type="body"/>
          </p:nvPr>
        </p:nvSpPr>
        <p:spPr>
          <a:xfrm>
            <a:off x="3605450" y="172875"/>
            <a:ext cx="5812500" cy="2191800"/>
          </a:xfrm>
          <a:prstGeom prst="rect">
            <a:avLst/>
          </a:prstGeom>
        </p:spPr>
        <p:txBody>
          <a:bodyPr anchorCtr="0" anchor="t" bIns="91425" lIns="91425" rIns="91425" tIns="91425">
            <a:noAutofit/>
          </a:bodyPr>
          <a:lstStyle/>
          <a:p>
            <a:pPr lvl="0">
              <a:spcBef>
                <a:spcPts val="0"/>
              </a:spcBef>
              <a:buNone/>
            </a:pPr>
            <a:r>
              <a:rPr lang="ja" sz="2200"/>
              <a:t>"Long way to go to embrace the diversity"</a:t>
            </a:r>
          </a:p>
        </p:txBody>
      </p:sp>
      <p:pic>
        <p:nvPicPr>
          <p:cNvPr id="127" name="Shape 127"/>
          <p:cNvPicPr preferRelativeResize="0"/>
          <p:nvPr/>
        </p:nvPicPr>
        <p:blipFill rotWithShape="1">
          <a:blip r:embed="rId3">
            <a:alphaModFix/>
          </a:blip>
          <a:srcRect b="8029" l="0" r="3567" t="0"/>
          <a:stretch/>
        </p:blipFill>
        <p:spPr>
          <a:xfrm>
            <a:off x="282200" y="2760049"/>
            <a:ext cx="2078919" cy="2075074"/>
          </a:xfrm>
          <a:prstGeom prst="rect">
            <a:avLst/>
          </a:prstGeom>
          <a:noFill/>
          <a:ln>
            <a:noFill/>
          </a:ln>
        </p:spPr>
      </p:pic>
      <p:pic>
        <p:nvPicPr>
          <p:cNvPr id="128" name="Shape 128"/>
          <p:cNvPicPr preferRelativeResize="0"/>
          <p:nvPr/>
        </p:nvPicPr>
        <p:blipFill>
          <a:blip r:embed="rId4">
            <a:alphaModFix/>
          </a:blip>
          <a:stretch>
            <a:fillRect/>
          </a:stretch>
        </p:blipFill>
        <p:spPr>
          <a:xfrm>
            <a:off x="445550" y="754100"/>
            <a:ext cx="2408425" cy="1605625"/>
          </a:xfrm>
          <a:prstGeom prst="rect">
            <a:avLst/>
          </a:prstGeom>
          <a:noFill/>
          <a:ln>
            <a:noFill/>
          </a:ln>
        </p:spPr>
      </p:pic>
      <p:pic>
        <p:nvPicPr>
          <p:cNvPr id="129" name="Shape 129"/>
          <p:cNvPicPr preferRelativeResize="0"/>
          <p:nvPr/>
        </p:nvPicPr>
        <p:blipFill>
          <a:blip r:embed="rId5">
            <a:alphaModFix/>
          </a:blip>
          <a:stretch>
            <a:fillRect/>
          </a:stretch>
        </p:blipFill>
        <p:spPr>
          <a:xfrm>
            <a:off x="2589299" y="2760050"/>
            <a:ext cx="2030825" cy="2030825"/>
          </a:xfrm>
          <a:prstGeom prst="rect">
            <a:avLst/>
          </a:prstGeom>
          <a:noFill/>
          <a:ln>
            <a:noFill/>
          </a:ln>
        </p:spPr>
      </p:pic>
      <p:pic>
        <p:nvPicPr>
          <p:cNvPr id="130" name="Shape 130"/>
          <p:cNvPicPr preferRelativeResize="0"/>
          <p:nvPr/>
        </p:nvPicPr>
        <p:blipFill>
          <a:blip r:embed="rId6">
            <a:alphaModFix/>
          </a:blip>
          <a:stretch>
            <a:fillRect/>
          </a:stretch>
        </p:blipFill>
        <p:spPr>
          <a:xfrm>
            <a:off x="3126049" y="754099"/>
            <a:ext cx="3211249" cy="1605624"/>
          </a:xfrm>
          <a:prstGeom prst="rect">
            <a:avLst/>
          </a:prstGeom>
          <a:noFill/>
          <a:ln>
            <a:noFill/>
          </a:ln>
        </p:spPr>
      </p:pic>
      <p:pic>
        <p:nvPicPr>
          <p:cNvPr descr="画像に含まれている可能性があるもの:7人、、スマイル" id="131" name="Shape 131"/>
          <p:cNvPicPr preferRelativeResize="0"/>
          <p:nvPr/>
        </p:nvPicPr>
        <p:blipFill>
          <a:blip r:embed="rId7">
            <a:alphaModFix/>
          </a:blip>
          <a:stretch>
            <a:fillRect/>
          </a:stretch>
        </p:blipFill>
        <p:spPr>
          <a:xfrm>
            <a:off x="4848300" y="2760050"/>
            <a:ext cx="2586999" cy="1940249"/>
          </a:xfrm>
          <a:prstGeom prst="rect">
            <a:avLst/>
          </a:prstGeom>
          <a:noFill/>
          <a:ln>
            <a:noFill/>
          </a:ln>
        </p:spPr>
      </p:pic>
      <p:pic>
        <p:nvPicPr>
          <p:cNvPr id="132" name="Shape 132"/>
          <p:cNvPicPr preferRelativeResize="0"/>
          <p:nvPr/>
        </p:nvPicPr>
        <p:blipFill>
          <a:blip r:embed="rId8">
            <a:alphaModFix/>
          </a:blip>
          <a:stretch>
            <a:fillRect/>
          </a:stretch>
        </p:blipFill>
        <p:spPr>
          <a:xfrm>
            <a:off x="6524350" y="775925"/>
            <a:ext cx="2344450" cy="1561975"/>
          </a:xfrm>
          <a:prstGeom prst="rect">
            <a:avLst/>
          </a:prstGeom>
          <a:noFill/>
          <a:ln>
            <a:noFill/>
          </a:ln>
        </p:spPr>
      </p:pic>
      <p:sp>
        <p:nvSpPr>
          <p:cNvPr id="133" name="Shape 133"/>
          <p:cNvSpPr txBox="1"/>
          <p:nvPr/>
        </p:nvSpPr>
        <p:spPr>
          <a:xfrm>
            <a:off x="269650" y="249675"/>
            <a:ext cx="1428300" cy="1797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34" name="Shape 134"/>
          <p:cNvPicPr preferRelativeResize="0"/>
          <p:nvPr/>
        </p:nvPicPr>
        <p:blipFill>
          <a:blip r:embed="rId9">
            <a:alphaModFix/>
          </a:blip>
          <a:stretch>
            <a:fillRect/>
          </a:stretch>
        </p:blipFill>
        <p:spPr>
          <a:xfrm>
            <a:off x="7543075" y="2760050"/>
            <a:ext cx="1428300" cy="565750"/>
          </a:xfrm>
          <a:prstGeom prst="rect">
            <a:avLst/>
          </a:prstGeom>
          <a:noFill/>
          <a:ln>
            <a:noFill/>
          </a:ln>
        </p:spPr>
      </p:pic>
      <p:pic>
        <p:nvPicPr>
          <p:cNvPr id="135" name="Shape 135"/>
          <p:cNvPicPr preferRelativeResize="0"/>
          <p:nvPr/>
        </p:nvPicPr>
        <p:blipFill>
          <a:blip r:embed="rId10">
            <a:alphaModFix/>
          </a:blip>
          <a:stretch>
            <a:fillRect/>
          </a:stretch>
        </p:blipFill>
        <p:spPr>
          <a:xfrm>
            <a:off x="7663475" y="3495374"/>
            <a:ext cx="1281099" cy="129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372725"/>
            <a:ext cx="8520600" cy="645000"/>
          </a:xfrm>
          <a:prstGeom prst="rect">
            <a:avLst/>
          </a:prstGeom>
        </p:spPr>
        <p:txBody>
          <a:bodyPr anchorCtr="0" anchor="t" bIns="91425" lIns="91425" rIns="91425" tIns="91425">
            <a:noAutofit/>
          </a:bodyPr>
          <a:lstStyle/>
          <a:p>
            <a:pPr lvl="0" algn="just">
              <a:spcBef>
                <a:spcPts val="0"/>
              </a:spcBef>
              <a:buNone/>
            </a:pPr>
            <a:r>
              <a:rPr lang="ja"/>
              <a:t>Being "Hafu" in Japan </a:t>
            </a:r>
          </a:p>
        </p:txBody>
      </p:sp>
      <p:sp>
        <p:nvSpPr>
          <p:cNvPr id="141" name="Shape 141"/>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Hafu (half) ＝ biracial / etnically half Japanese </a:t>
            </a:r>
          </a:p>
          <a:p>
            <a:pPr lvl="0">
              <a:spcBef>
                <a:spcPts val="0"/>
              </a:spcBef>
              <a:buNone/>
            </a:pPr>
            <a:r>
              <a:rPr lang="ja"/>
              <a:t>comes from "Half", indicating the half foreign-ness</a:t>
            </a:r>
          </a:p>
        </p:txBody>
      </p:sp>
      <p:pic>
        <p:nvPicPr>
          <p:cNvPr id="142" name="Shape 142"/>
          <p:cNvPicPr preferRelativeResize="0"/>
          <p:nvPr/>
        </p:nvPicPr>
        <p:blipFill>
          <a:blip r:embed="rId3">
            <a:alphaModFix/>
          </a:blip>
          <a:stretch>
            <a:fillRect/>
          </a:stretch>
        </p:blipFill>
        <p:spPr>
          <a:xfrm>
            <a:off x="311699" y="3176875"/>
            <a:ext cx="2706349" cy="1623800"/>
          </a:xfrm>
          <a:prstGeom prst="rect">
            <a:avLst/>
          </a:prstGeom>
          <a:noFill/>
          <a:ln>
            <a:noFill/>
          </a:ln>
        </p:spPr>
      </p:pic>
      <p:pic>
        <p:nvPicPr>
          <p:cNvPr id="143" name="Shape 143"/>
          <p:cNvPicPr preferRelativeResize="0"/>
          <p:nvPr/>
        </p:nvPicPr>
        <p:blipFill>
          <a:blip r:embed="rId4">
            <a:alphaModFix/>
          </a:blip>
          <a:stretch>
            <a:fillRect/>
          </a:stretch>
        </p:blipFill>
        <p:spPr>
          <a:xfrm>
            <a:off x="3228399" y="3176874"/>
            <a:ext cx="2872859" cy="1623800"/>
          </a:xfrm>
          <a:prstGeom prst="rect">
            <a:avLst/>
          </a:prstGeom>
          <a:noFill/>
          <a:ln>
            <a:noFill/>
          </a:ln>
        </p:spPr>
      </p:pic>
      <p:pic>
        <p:nvPicPr>
          <p:cNvPr id="144" name="Shape 144"/>
          <p:cNvPicPr preferRelativeResize="0"/>
          <p:nvPr/>
        </p:nvPicPr>
        <p:blipFill>
          <a:blip r:embed="rId5">
            <a:alphaModFix/>
          </a:blip>
          <a:stretch>
            <a:fillRect/>
          </a:stretch>
        </p:blipFill>
        <p:spPr>
          <a:xfrm>
            <a:off x="6211225" y="3176874"/>
            <a:ext cx="2430852" cy="1623800"/>
          </a:xfrm>
          <a:prstGeom prst="rect">
            <a:avLst/>
          </a:prstGeom>
          <a:noFill/>
          <a:ln>
            <a:noFill/>
          </a:ln>
        </p:spPr>
      </p:pic>
      <p:pic>
        <p:nvPicPr>
          <p:cNvPr id="145" name="Shape 145"/>
          <p:cNvPicPr preferRelativeResize="0"/>
          <p:nvPr/>
        </p:nvPicPr>
        <p:blipFill>
          <a:blip r:embed="rId6">
            <a:alphaModFix/>
          </a:blip>
          <a:stretch>
            <a:fillRect/>
          </a:stretch>
        </p:blipFill>
        <p:spPr>
          <a:xfrm>
            <a:off x="4670625" y="459725"/>
            <a:ext cx="835950" cy="5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"Hafu"</a:t>
            </a:r>
          </a:p>
        </p:txBody>
      </p:sp>
      <p:sp>
        <p:nvSpPr>
          <p:cNvPr id="151" name="Shape 151"/>
          <p:cNvSpPr txBox="1"/>
          <p:nvPr>
            <p:ph idx="1" type="body"/>
          </p:nvPr>
        </p:nvSpPr>
        <p:spPr>
          <a:xfrm>
            <a:off x="261275" y="1417800"/>
            <a:ext cx="8520600" cy="3150900"/>
          </a:xfrm>
          <a:prstGeom prst="rect">
            <a:avLst/>
          </a:prstGeom>
        </p:spPr>
        <p:txBody>
          <a:bodyPr anchorCtr="0" anchor="t" bIns="91425" lIns="91425" rIns="91425" tIns="91425">
            <a:noAutofit/>
          </a:bodyPr>
          <a:lstStyle/>
          <a:p>
            <a:pPr lvl="0">
              <a:spcBef>
                <a:spcPts val="0"/>
              </a:spcBef>
              <a:buNone/>
            </a:pPr>
            <a:r>
              <a:rPr lang="ja" sz="2400"/>
              <a:t>Emerged in the 1970s in japan </a:t>
            </a:r>
          </a:p>
          <a:p>
            <a:pPr lvl="0">
              <a:spcBef>
                <a:spcPts val="0"/>
              </a:spcBef>
              <a:buNone/>
            </a:pPr>
            <a:r>
              <a:rPr lang="ja" sz="2400"/>
              <a:t>☞ now the most commonly used label, preferred term of      </a:t>
            </a:r>
          </a:p>
          <a:p>
            <a:pPr lvl="0">
              <a:spcBef>
                <a:spcPts val="0"/>
              </a:spcBef>
              <a:buNone/>
            </a:pPr>
            <a:r>
              <a:rPr lang="ja" sz="2400"/>
              <a:t>      self-definition</a:t>
            </a:r>
          </a:p>
          <a:p>
            <a:pPr lvl="0">
              <a:spcBef>
                <a:spcPts val="0"/>
              </a:spcBef>
              <a:buNone/>
            </a:pPr>
            <a:r>
              <a:rPr lang="ja" sz="2400"/>
              <a:t>☞ almost like a nation or an etnic group within Japan</a:t>
            </a:r>
          </a:p>
          <a:p>
            <a:pPr lvl="0">
              <a:spcBef>
                <a:spcPts val="0"/>
              </a:spcBef>
              <a:buNone/>
            </a:pPr>
            <a:r>
              <a:rPr lang="ja" sz="2400"/>
              <a:t>☞ Not only a description, but an entity in itself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descr="Http://www.kenTanakaLovesyou.com Buy  my book here http://goo.gl/Si0TOV  Starring David Takeo Neptune Stella Choe Kat Mcdowell Ken Tanaka Sachiko Ishida Stefhen Bryan Masaki Kusumori  Directed by David Neptune and Ken Tanaka with David Ury  Based on an idea by Stefhen Bryan Written by Ken Tanaka, David Neptune, David Ury DP Catalina  Ausin Sound, Gaffing, Misc. Cody Boesen, Ryoji Kure PA Suzanna" id="156" name="Shape 156" title="But we're speaking Japanese!　日本語喋ってるんだけど">
            <a:hlinkClick r:id="rId3"/>
          </p:cNvPr>
          <p:cNvSpPr/>
          <p:nvPr/>
        </p:nvSpPr>
        <p:spPr>
          <a:xfrm>
            <a:off x="1534015" y="249672"/>
            <a:ext cx="6075975" cy="4556975"/>
          </a:xfrm>
          <a:prstGeom prst="rect">
            <a:avLst/>
          </a:prstGeom>
          <a:blipFill>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"Hafu"in social context </a:t>
            </a:r>
          </a:p>
        </p:txBody>
      </p:sp>
      <p:sp>
        <p:nvSpPr>
          <p:cNvPr id="162" name="Shape 162"/>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latin typeface="Arial"/>
                <a:ea typeface="Arial"/>
                <a:cs typeface="Arial"/>
                <a:sym typeface="Arial"/>
              </a:rPr>
              <a:t>"Hafu" account for a small portion of Japan's population</a:t>
            </a:r>
          </a:p>
          <a:p>
            <a:pPr lvl="0">
              <a:spcBef>
                <a:spcPts val="0"/>
              </a:spcBef>
              <a:buNone/>
            </a:pPr>
            <a:r>
              <a:rPr lang="ja">
                <a:latin typeface="Arial"/>
                <a:ea typeface="Arial"/>
                <a:cs typeface="Arial"/>
                <a:sym typeface="Arial"/>
              </a:rPr>
              <a:t>☞ approximately 36,000 children with a non-japanese parent are born every year </a:t>
            </a:r>
          </a:p>
          <a:p>
            <a:pPr lvl="0">
              <a:spcBef>
                <a:spcPts val="0"/>
              </a:spcBef>
              <a:buNone/>
            </a:pPr>
            <a:r>
              <a:rPr lang="ja">
                <a:latin typeface="Arial"/>
                <a:ea typeface="Arial"/>
                <a:cs typeface="Arial"/>
                <a:sym typeface="Arial"/>
              </a:rPr>
              <a:t>☞ 3 percent of births </a:t>
            </a:r>
          </a:p>
          <a:p>
            <a:pPr lvl="0">
              <a:spcBef>
                <a:spcPts val="0"/>
              </a:spcBef>
              <a:buNone/>
            </a:pPr>
            <a:r>
              <a:t/>
            </a:r>
            <a:endParaRPr>
              <a:latin typeface="Arial"/>
              <a:ea typeface="Arial"/>
              <a:cs typeface="Arial"/>
              <a:sym typeface="Arial"/>
            </a:endParaRPr>
          </a:p>
          <a:p>
            <a:pPr lvl="0">
              <a:spcBef>
                <a:spcPts val="0"/>
              </a:spcBef>
              <a:buNone/>
            </a:pPr>
            <a:r>
              <a:rPr lang="ja">
                <a:latin typeface="Arial"/>
                <a:ea typeface="Arial"/>
                <a:cs typeface="Arial"/>
                <a:sym typeface="Arial"/>
              </a:rPr>
              <a:t>With a rise in international marriage, their numbers are growing </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241200" y="302125"/>
            <a:ext cx="8902800" cy="645000"/>
          </a:xfrm>
          <a:prstGeom prst="rect">
            <a:avLst/>
          </a:prstGeom>
        </p:spPr>
        <p:txBody>
          <a:bodyPr anchorCtr="0" anchor="t" bIns="91425" lIns="91425" rIns="91425" tIns="91425">
            <a:noAutofit/>
          </a:bodyPr>
          <a:lstStyle/>
          <a:p>
            <a:pPr lvl="0">
              <a:spcBef>
                <a:spcPts val="0"/>
              </a:spcBef>
              <a:buNone/>
            </a:pPr>
            <a:r>
              <a:rPr lang="ja"/>
              <a:t>In 2014        </a:t>
            </a:r>
            <a:r>
              <a:rPr b="0" lang="ja" sz="1800">
                <a:latin typeface="Lato"/>
                <a:ea typeface="Lato"/>
                <a:cs typeface="Lato"/>
                <a:sym typeface="Lato"/>
              </a:rPr>
              <a:t>39,511 international marriage = </a:t>
            </a:r>
          </a:p>
          <a:p>
            <a:pPr lvl="0">
              <a:spcBef>
                <a:spcPts val="0"/>
              </a:spcBef>
              <a:buNone/>
            </a:pPr>
            <a:r>
              <a:rPr b="0" lang="ja" sz="1800">
                <a:latin typeface="Lato"/>
                <a:ea typeface="Lato"/>
                <a:cs typeface="Lato"/>
                <a:sym typeface="Lato"/>
              </a:rPr>
              <a:t>                                                                                     accounted for 5.5％ of all marriages in Japan </a:t>
            </a:r>
          </a:p>
          <a:p>
            <a:pPr lvl="0">
              <a:spcBef>
                <a:spcPts val="0"/>
              </a:spcBef>
              <a:buNone/>
            </a:pPr>
            <a:r>
              <a:rPr lang="ja"/>
              <a:t> </a:t>
            </a:r>
          </a:p>
        </p:txBody>
      </p:sp>
      <p:sp>
        <p:nvSpPr>
          <p:cNvPr id="168" name="Shape 168"/>
          <p:cNvSpPr txBox="1"/>
          <p:nvPr>
            <p:ph idx="1" type="body"/>
          </p:nvPr>
        </p:nvSpPr>
        <p:spPr>
          <a:xfrm>
            <a:off x="311700" y="1337100"/>
            <a:ext cx="8520600" cy="3765900"/>
          </a:xfrm>
          <a:prstGeom prst="rect">
            <a:avLst/>
          </a:prstGeom>
        </p:spPr>
        <p:txBody>
          <a:bodyPr anchorCtr="0" anchor="t" bIns="91425" lIns="91425" rIns="91425" tIns="91425">
            <a:noAutofit/>
          </a:bodyPr>
          <a:lstStyle/>
          <a:p>
            <a:pPr lvl="0">
              <a:spcBef>
                <a:spcPts val="0"/>
              </a:spcBef>
              <a:buNone/>
            </a:pPr>
            <a:r>
              <a:rPr lang="ja"/>
              <a:t>Japanese - Chinese  13,019</a:t>
            </a:r>
          </a:p>
          <a:p>
            <a:pPr lvl="0">
              <a:spcBef>
                <a:spcPts val="0"/>
              </a:spcBef>
              <a:buNone/>
            </a:pPr>
            <a:r>
              <a:rPr lang="ja"/>
              <a:t>Japanese - Philippines  8,517</a:t>
            </a:r>
          </a:p>
          <a:p>
            <a:pPr lvl="0">
              <a:spcBef>
                <a:spcPts val="0"/>
              </a:spcBef>
              <a:buNone/>
            </a:pPr>
            <a:r>
              <a:rPr lang="ja"/>
              <a:t>Japanese - Koreans  8,023 </a:t>
            </a:r>
          </a:p>
          <a:p>
            <a:pPr lvl="0">
              <a:spcBef>
                <a:spcPts val="0"/>
              </a:spcBef>
              <a:buNone/>
            </a:pPr>
            <a:r>
              <a:rPr lang="ja"/>
              <a:t>Japanese- American 1.679</a:t>
            </a:r>
          </a:p>
          <a:p>
            <a:pPr lvl="0">
              <a:spcBef>
                <a:spcPts val="0"/>
              </a:spcBef>
              <a:buNone/>
            </a:pPr>
            <a:r>
              <a:rPr lang="ja"/>
              <a:t>Japanese - Brazilian 524</a:t>
            </a:r>
          </a:p>
          <a:p>
            <a:pPr lvl="0">
              <a:spcBef>
                <a:spcPts val="0"/>
              </a:spcBef>
              <a:buNone/>
            </a:pPr>
            <a:r>
              <a:rPr lang="ja"/>
              <a:t>Japanese - British 403</a:t>
            </a:r>
          </a:p>
          <a:p>
            <a:pPr lvl="0">
              <a:spcBef>
                <a:spcPts val="0"/>
              </a:spcBef>
              <a:buNone/>
            </a:pPr>
            <a:r>
              <a:t/>
            </a:r>
            <a:endParaRPr/>
          </a:p>
        </p:txBody>
      </p:sp>
      <p:sp>
        <p:nvSpPr>
          <p:cNvPr id="169" name="Shape 169"/>
          <p:cNvSpPr txBox="1"/>
          <p:nvPr/>
        </p:nvSpPr>
        <p:spPr>
          <a:xfrm>
            <a:off x="3872725" y="2420450"/>
            <a:ext cx="5547000" cy="1371600"/>
          </a:xfrm>
          <a:prstGeom prst="rect">
            <a:avLst/>
          </a:prstGeom>
          <a:noFill/>
          <a:ln>
            <a:noFill/>
          </a:ln>
        </p:spPr>
        <p:txBody>
          <a:bodyPr anchorCtr="0" anchor="t" bIns="91425" lIns="91425" rIns="91425" tIns="91425">
            <a:noAutofit/>
          </a:bodyPr>
          <a:lstStyle/>
          <a:p>
            <a:pPr lvl="0">
              <a:spcBef>
                <a:spcPts val="0"/>
              </a:spcBef>
              <a:buNone/>
            </a:pPr>
            <a:r>
              <a:rPr lang="ja" sz="2400" u="sng">
                <a:solidFill>
                  <a:schemeClr val="dk1"/>
                </a:solidFill>
              </a:rPr>
              <a:t>Visible hafus are minority of minority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idx="1" type="body"/>
          </p:nvPr>
        </p:nvSpPr>
        <p:spPr>
          <a:xfrm>
            <a:off x="4730000" y="544500"/>
            <a:ext cx="4366800" cy="4054500"/>
          </a:xfrm>
          <a:prstGeom prst="rect">
            <a:avLst/>
          </a:prstGeom>
        </p:spPr>
        <p:txBody>
          <a:bodyPr anchorCtr="0" anchor="t" bIns="91425" lIns="91425" rIns="91425" tIns="91425">
            <a:noAutofit/>
          </a:bodyPr>
          <a:lstStyle/>
          <a:p>
            <a:pPr lvl="0">
              <a:spcBef>
                <a:spcPts val="0"/>
              </a:spcBef>
              <a:buNone/>
            </a:pPr>
            <a:r>
              <a:rPr lang="ja" sz="2800"/>
              <a:t>Miss Universe Japan 2015</a:t>
            </a:r>
          </a:p>
          <a:p>
            <a:pPr lvl="0">
              <a:spcBef>
                <a:spcPts val="0"/>
              </a:spcBef>
              <a:buNone/>
            </a:pPr>
            <a:r>
              <a:rPr lang="ja"/>
              <a:t>      </a:t>
            </a:r>
            <a:r>
              <a:rPr lang="ja"/>
              <a:t>Ariana Miyamoto (23)</a:t>
            </a:r>
          </a:p>
          <a:p>
            <a:pPr lvl="0">
              <a:spcBef>
                <a:spcPts val="0"/>
              </a:spcBef>
              <a:buNone/>
            </a:pPr>
            <a:r>
              <a:rPr lang="ja"/>
              <a:t>      Born to a Japanese mother and </a:t>
            </a:r>
          </a:p>
          <a:p>
            <a:pPr lvl="0">
              <a:spcBef>
                <a:spcPts val="0"/>
              </a:spcBef>
              <a:buNone/>
            </a:pPr>
            <a:r>
              <a:rPr lang="ja"/>
              <a:t>      African american fater </a:t>
            </a:r>
          </a:p>
        </p:txBody>
      </p:sp>
      <p:pic>
        <p:nvPicPr>
          <p:cNvPr id="175" name="Shape 175"/>
          <p:cNvPicPr preferRelativeResize="0"/>
          <p:nvPr/>
        </p:nvPicPr>
        <p:blipFill>
          <a:blip r:embed="rId3">
            <a:alphaModFix/>
          </a:blip>
          <a:stretch>
            <a:fillRect/>
          </a:stretch>
        </p:blipFill>
        <p:spPr>
          <a:xfrm>
            <a:off x="210850" y="205050"/>
            <a:ext cx="3470275" cy="2309899"/>
          </a:xfrm>
          <a:prstGeom prst="rect">
            <a:avLst/>
          </a:prstGeom>
          <a:noFill/>
          <a:ln>
            <a:noFill/>
          </a:ln>
        </p:spPr>
      </p:pic>
      <p:pic>
        <p:nvPicPr>
          <p:cNvPr id="176" name="Shape 176"/>
          <p:cNvPicPr preferRelativeResize="0"/>
          <p:nvPr/>
        </p:nvPicPr>
        <p:blipFill>
          <a:blip r:embed="rId4">
            <a:alphaModFix/>
          </a:blip>
          <a:stretch>
            <a:fillRect/>
          </a:stretch>
        </p:blipFill>
        <p:spPr>
          <a:xfrm>
            <a:off x="1790225" y="2645100"/>
            <a:ext cx="2939774" cy="2259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descr="With a Japanese mother and African American father, Ariana Miyamoto has become the first bi-racial woman to be crowned Miss Japan.  The question of whether a person of mixed race should be eligible to win the competition has since provoked a heated argument on social media,  Rupert Wingfield-Hayes reports.  Subscribe to BBC News HERE http://bit.ly/1rbfUog Check out our website: http://www.bbc.com/news  Facebook: http://www.facebook.com/bbcworldnews  Twitter: http://www.twitter.com/bbcworld Instagram: http://instagram.com/bbcnews" id="181" name="Shape 181" title="&quot;People don't believe I am Japanese&quot; says Miss Japan - BBC News">
            <a:hlinkClick r:id="rId3"/>
          </p:cNvPr>
          <p:cNvSpPr/>
          <p:nvPr/>
        </p:nvSpPr>
        <p:spPr>
          <a:xfrm>
            <a:off x="1418650" y="277349"/>
            <a:ext cx="6118400" cy="4588800"/>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lgn="ctr">
              <a:spcBef>
                <a:spcPts val="0"/>
              </a:spcBef>
              <a:buNone/>
            </a:pPr>
            <a:r>
              <a:rPr lang="ja" sz="3000"/>
              <a:t>"I don't think the equivalent word for 'Hafu' exists overseas, but in Japan you need it to explain who you are. " </a:t>
            </a:r>
          </a:p>
          <a:p>
            <a:pPr lvl="0" rtl="0" algn="ctr">
              <a:spcBef>
                <a:spcPts val="0"/>
              </a:spcBef>
              <a:buNone/>
            </a:pPr>
            <a:r>
              <a:rPr lang="ja"/>
              <a:t>-Ariana Miyamoto </a:t>
            </a:r>
          </a:p>
          <a:p>
            <a:pPr lvl="0" algn="ctr">
              <a:spcBef>
                <a:spcPts val="0"/>
              </a:spcBef>
              <a:buNone/>
            </a:pPr>
            <a:r>
              <a:rPr lang="ja"/>
              <a:t>Miss Universe Japan 2015</a:t>
            </a:r>
          </a:p>
          <a:p>
            <a:pPr lvl="0">
              <a:spcBef>
                <a:spcPts val="0"/>
              </a:spcBef>
              <a:buNone/>
            </a:pPr>
            <a:r>
              <a:t/>
            </a:r>
            <a:endParaRP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802150" y="372725"/>
            <a:ext cx="5030100" cy="645000"/>
          </a:xfrm>
          <a:prstGeom prst="rect">
            <a:avLst/>
          </a:prstGeom>
        </p:spPr>
        <p:txBody>
          <a:bodyPr anchorCtr="0" anchor="t" bIns="91425" lIns="91425" rIns="91425" tIns="91425">
            <a:noAutofit/>
          </a:bodyPr>
          <a:lstStyle/>
          <a:p>
            <a:pPr lvl="0">
              <a:spcBef>
                <a:spcPts val="0"/>
              </a:spcBef>
              <a:buNone/>
            </a:pPr>
            <a:r>
              <a:rPr lang="ja"/>
              <a:t>The Hafu project</a:t>
            </a:r>
          </a:p>
        </p:txBody>
      </p:sp>
      <p:sp>
        <p:nvSpPr>
          <p:cNvPr id="192" name="Shape 192"/>
          <p:cNvSpPr txBox="1"/>
          <p:nvPr>
            <p:ph idx="1" type="body"/>
          </p:nvPr>
        </p:nvSpPr>
        <p:spPr>
          <a:xfrm>
            <a:off x="3731550" y="1296800"/>
            <a:ext cx="5153400" cy="3150900"/>
          </a:xfrm>
          <a:prstGeom prst="rect">
            <a:avLst/>
          </a:prstGeom>
        </p:spPr>
        <p:txBody>
          <a:bodyPr anchorCtr="0" anchor="t" bIns="91425" lIns="91425" rIns="91425" tIns="91425">
            <a:noAutofit/>
          </a:bodyPr>
          <a:lstStyle/>
          <a:p>
            <a:pPr lvl="0">
              <a:spcBef>
                <a:spcPts val="0"/>
              </a:spcBef>
              <a:buNone/>
            </a:pPr>
            <a:r>
              <a:rPr lang="ja"/>
              <a:t>Begun in 2009</a:t>
            </a:r>
          </a:p>
          <a:p>
            <a:pPr lvl="0">
              <a:spcBef>
                <a:spcPts val="0"/>
              </a:spcBef>
              <a:buNone/>
            </a:pPr>
            <a:r>
              <a:rPr lang="ja"/>
              <a:t>Aiming to promote </a:t>
            </a:r>
          </a:p>
          <a:p>
            <a:pPr lvl="0">
              <a:lnSpc>
                <a:spcPct val="100000"/>
              </a:lnSpc>
              <a:spcBef>
                <a:spcPts val="0"/>
              </a:spcBef>
              <a:buNone/>
            </a:pPr>
            <a:r>
              <a:rPr lang="ja" sz="2000"/>
              <a:t>"awareness of racial diversity in japan" and </a:t>
            </a:r>
          </a:p>
          <a:p>
            <a:pPr lvl="0">
              <a:lnSpc>
                <a:spcPct val="100000"/>
              </a:lnSpc>
              <a:spcBef>
                <a:spcPts val="0"/>
              </a:spcBef>
              <a:buNone/>
            </a:pPr>
            <a:r>
              <a:rPr lang="ja" sz="2000"/>
              <a:t>"the issues facing those of mixed </a:t>
            </a:r>
            <a:r>
              <a:rPr lang="ja" sz="2000"/>
              <a:t>heritage"</a:t>
            </a:r>
          </a:p>
        </p:txBody>
      </p:sp>
      <p:pic>
        <p:nvPicPr>
          <p:cNvPr id="193" name="Shape 193"/>
          <p:cNvPicPr preferRelativeResize="0"/>
          <p:nvPr/>
        </p:nvPicPr>
        <p:blipFill>
          <a:blip r:embed="rId3">
            <a:alphaModFix/>
          </a:blip>
          <a:stretch>
            <a:fillRect/>
          </a:stretch>
        </p:blipFill>
        <p:spPr>
          <a:xfrm>
            <a:off x="354100" y="307499"/>
            <a:ext cx="3211875" cy="4528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579775"/>
            <a:ext cx="8520600" cy="2952900"/>
          </a:xfrm>
          <a:prstGeom prst="rect">
            <a:avLst/>
          </a:prstGeom>
        </p:spPr>
        <p:txBody>
          <a:bodyPr anchorCtr="0" anchor="t" bIns="91425" lIns="91425" rIns="91425" tIns="91425">
            <a:noAutofit/>
          </a:bodyPr>
          <a:lstStyle/>
          <a:p>
            <a:pPr lvl="0" algn="ctr">
              <a:spcBef>
                <a:spcPts val="0"/>
              </a:spcBef>
              <a:buNone/>
            </a:pPr>
            <a:r>
              <a:t/>
            </a:r>
            <a:endParaRPr/>
          </a:p>
          <a:p>
            <a:pPr lvl="0" algn="ctr">
              <a:spcBef>
                <a:spcPts val="0"/>
              </a:spcBef>
              <a:buNone/>
            </a:pPr>
            <a:r>
              <a:t/>
            </a:r>
            <a:endParaRPr/>
          </a:p>
          <a:p>
            <a:pPr lvl="0" algn="ctr">
              <a:spcBef>
                <a:spcPts val="0"/>
              </a:spcBef>
              <a:buNone/>
            </a:pPr>
            <a:r>
              <a:t/>
            </a:r>
            <a:endParaRPr/>
          </a:p>
          <a:p>
            <a:pPr lvl="0" algn="ctr">
              <a:spcBef>
                <a:spcPts val="0"/>
              </a:spcBef>
              <a:buNone/>
            </a:pPr>
            <a:r>
              <a:rPr lang="ja"/>
              <a:t>Linking race, ethncitiy and nationality in Jelly Beans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311700" y="1417800"/>
            <a:ext cx="8520600" cy="3150900"/>
          </a:xfrm>
          <a:prstGeom prst="rect">
            <a:avLst/>
          </a:prstGeom>
        </p:spPr>
        <p:txBody>
          <a:bodyPr anchorCtr="0" anchor="t" bIns="91425" lIns="91425" rIns="91425" tIns="91425">
            <a:noAutofit/>
          </a:bodyPr>
          <a:lstStyle/>
          <a:p>
            <a:pPr lvl="0" rtl="0">
              <a:spcBef>
                <a:spcPts val="800"/>
              </a:spcBef>
              <a:spcAft>
                <a:spcPts val="0"/>
              </a:spcAft>
              <a:buClr>
                <a:schemeClr val="dk1"/>
              </a:buClr>
              <a:buSzPct val="34375"/>
              <a:buFont typeface="Arial"/>
              <a:buNone/>
            </a:pPr>
            <a:r>
              <a:t/>
            </a:r>
            <a:endParaRPr sz="3200" u="sng">
              <a:solidFill>
                <a:schemeClr val="hlink"/>
              </a:solidFill>
              <a:latin typeface="Calibri"/>
              <a:ea typeface="Calibri"/>
              <a:cs typeface="Calibri"/>
              <a:sym typeface="Calibri"/>
              <a:hlinkClick r:id="rId3"/>
            </a:endParaRPr>
          </a:p>
          <a:p>
            <a:pPr lvl="0">
              <a:spcBef>
                <a:spcPts val="0"/>
              </a:spcBef>
              <a:buNone/>
            </a:pPr>
            <a:r>
              <a:t/>
            </a:r>
            <a:endParaRPr/>
          </a:p>
          <a:p>
            <a:pPr lvl="0">
              <a:spcBef>
                <a:spcPts val="0"/>
              </a:spcBef>
              <a:buNone/>
            </a:pPr>
            <a:r>
              <a:t/>
            </a:r>
            <a:endParaRPr/>
          </a:p>
        </p:txBody>
      </p:sp>
      <p:sp>
        <p:nvSpPr>
          <p:cNvPr descr="DVDの販売が始まりました！DVDs are now on sale. http://hafufilm.com/en/buyandrent/ ストリーミング レンタルは　Watch the film online https://vimeo.com/ondemand/hafufilm  概要 人々が頻繁に世界中を移動する時代となり、日本でもますます人々の移動が盛んになっています。そして、その日本には、両親のどちらかが外国人という人々が多く存在するようになりました。中には外見的に目立つ人もいれば、全く目立たない人もいます。ドキュメンタリー作品『ハーフ』は、このようなハーフたちの複雑な心境や、現代の日本での多文化的な経験を通して、発見の旅へと導きます。本作品は、５人の「ハーフ」たちがかつて単一民族と言われてきた国において、多文化・多人種であるとは、どういうことなのかを探求する日々を追います。ハーフたちの中には日本しか知らない人たちもいれば、日本での生活は全くの未知の世界という人たちもおり、その二つの異なる世界の狭間で生きている人たちもいます。  Synopsis  With an ever increasing movement of people between places in this transnational age, there is a mounting number of mixed-race people in Japan, some visible others not. “Hafu” is the unfolding journey of discovery into the intricacies of mixed-race Japanese and their multicultural experience in modern day Japan. The film follows the lives of five “hafus”–the Japanese term for people who are half-Japanese–as they explore what it means to be multiracial and multicultural in a nation that once proudly proclaimed itself as the mono-ethnic nation. For some of these hafus Japan is the only home they know, for some living in Japan is an entirely new experience, and others are caught somewhere between two different worlds." id="199" name="Shape 199" title="映画『ハーフ』予告編　Hafu: the mixed-race experience in Japan [Official Trailer]">
            <a:hlinkClick r:id="rId4"/>
          </p:cNvPr>
          <p:cNvSpPr/>
          <p:nvPr/>
        </p:nvSpPr>
        <p:spPr>
          <a:xfrm>
            <a:off x="1105350" y="218327"/>
            <a:ext cx="6455100" cy="4841324"/>
          </a:xfrm>
          <a:prstGeom prst="rect">
            <a:avLst/>
          </a:prstGeom>
          <a:blipFill>
            <a:blip r:embed="rId5">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Factors that affect the "hafu" sense of belongingness and identity  assertion</a:t>
            </a:r>
          </a:p>
        </p:txBody>
      </p:sp>
      <p:sp>
        <p:nvSpPr>
          <p:cNvPr id="205" name="Shape 205"/>
          <p:cNvSpPr txBox="1"/>
          <p:nvPr>
            <p:ph idx="1" type="body"/>
          </p:nvPr>
        </p:nvSpPr>
        <p:spPr>
          <a:xfrm>
            <a:off x="311700" y="1538825"/>
            <a:ext cx="8520600" cy="3150900"/>
          </a:xfrm>
          <a:prstGeom prst="rect">
            <a:avLst/>
          </a:prstGeom>
        </p:spPr>
        <p:txBody>
          <a:bodyPr anchorCtr="0" anchor="t" bIns="91425" lIns="91425" rIns="91425" tIns="91425">
            <a:noAutofit/>
          </a:bodyPr>
          <a:lstStyle/>
          <a:p>
            <a:pPr lvl="0">
              <a:spcBef>
                <a:spcPts val="0"/>
              </a:spcBef>
              <a:buNone/>
            </a:pPr>
            <a:r>
              <a:rPr lang="ja"/>
              <a:t>・education </a:t>
            </a:r>
          </a:p>
          <a:p>
            <a:pPr lvl="0">
              <a:spcBef>
                <a:spcPts val="0"/>
              </a:spcBef>
              <a:buNone/>
            </a:pPr>
            <a:r>
              <a:rPr lang="ja"/>
              <a:t>・relationship to family and </a:t>
            </a:r>
            <a:r>
              <a:rPr lang="ja"/>
              <a:t>friends</a:t>
            </a:r>
          </a:p>
          <a:p>
            <a:pPr lvl="0">
              <a:spcBef>
                <a:spcPts val="0"/>
              </a:spcBef>
              <a:buNone/>
            </a:pPr>
            <a:r>
              <a:rPr lang="ja"/>
              <a:t>・where and how they were raised </a:t>
            </a:r>
          </a:p>
          <a:p>
            <a:pPr lvl="0">
              <a:spcBef>
                <a:spcPts val="0"/>
              </a:spcBef>
              <a:buNone/>
            </a:pPr>
            <a:r>
              <a:rPr lang="ja"/>
              <a:t>・personal characteristics</a:t>
            </a:r>
          </a:p>
          <a:p>
            <a:pPr lvl="0">
              <a:spcBef>
                <a:spcPts val="0"/>
              </a:spcBef>
              <a:buNone/>
            </a:pPr>
            <a:r>
              <a:rPr lang="ja"/>
              <a:t>・the ways in which they have been projected by the surrounded society</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Ethnicity and Mental Health</a:t>
            </a:r>
          </a:p>
        </p:txBody>
      </p:sp>
      <p:sp>
        <p:nvSpPr>
          <p:cNvPr id="211" name="Shape 211"/>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a:spcBef>
                <a:spcPts val="0"/>
              </a:spcBef>
              <a:buChar char="➔"/>
            </a:pPr>
            <a:r>
              <a:rPr lang="ja"/>
              <a:t>People from minority ethnic groups experience poorer health due to negative attitudes towards them.</a:t>
            </a:r>
          </a:p>
          <a:p>
            <a:pPr lvl="0">
              <a:spcBef>
                <a:spcPts val="0"/>
              </a:spcBef>
              <a:buNone/>
            </a:pPr>
            <a:r>
              <a:t/>
            </a:r>
            <a:endParaRPr/>
          </a:p>
          <a:p>
            <a:pPr lvl="0">
              <a:spcBef>
                <a:spcPts val="0"/>
              </a:spcBef>
              <a:buNone/>
            </a:pPr>
            <a:r>
              <a:rPr lang="ja"/>
              <a:t>Understanding of the inequalities and disparities in health (equally in mental health), can provide insights into the social processes that underpin these </a:t>
            </a:r>
            <a:r>
              <a:rPr lang="ja"/>
              <a:t>inequalities. 	</a:t>
            </a:r>
          </a:p>
          <a:p>
            <a:pPr lvl="0">
              <a:spcBef>
                <a:spcPts val="0"/>
              </a:spcBef>
              <a:buNone/>
            </a:pPr>
            <a:r>
              <a:rPr lang="ja"/>
              <a:t>And can therefore, form a useful basis for strategies to address or even overcome inequalities in mental health.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261750" y="258575"/>
            <a:ext cx="8520600" cy="645000"/>
          </a:xfrm>
          <a:prstGeom prst="rect">
            <a:avLst/>
          </a:prstGeom>
        </p:spPr>
        <p:txBody>
          <a:bodyPr anchorCtr="0" anchor="t" bIns="91425" lIns="91425" rIns="91425" tIns="91425">
            <a:noAutofit/>
          </a:bodyPr>
          <a:lstStyle/>
          <a:p>
            <a:pPr lvl="0">
              <a:spcBef>
                <a:spcPts val="0"/>
              </a:spcBef>
              <a:buNone/>
            </a:pPr>
            <a:r>
              <a:rPr lang="ja"/>
              <a:t>Risk factors for mental illness in ethnic minorities</a:t>
            </a:r>
          </a:p>
        </p:txBody>
      </p:sp>
      <p:sp>
        <p:nvSpPr>
          <p:cNvPr id="217" name="Shape 217"/>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rtl="0">
              <a:spcBef>
                <a:spcPts val="0"/>
              </a:spcBef>
              <a:buChar char="❖"/>
            </a:pPr>
            <a:r>
              <a:rPr lang="ja"/>
              <a:t>Exlusion from school.</a:t>
            </a:r>
          </a:p>
          <a:p>
            <a:pPr indent="-228600" lvl="0" marL="457200">
              <a:spcBef>
                <a:spcPts val="0"/>
              </a:spcBef>
              <a:buChar char="❖"/>
            </a:pPr>
            <a:r>
              <a:rPr lang="ja"/>
              <a:t>Social deprivation as a result of unemployment.</a:t>
            </a:r>
          </a:p>
          <a:p>
            <a:pPr indent="-228600" lvl="0" marL="457200">
              <a:spcBef>
                <a:spcPts val="0"/>
              </a:spcBef>
              <a:buChar char="❖"/>
            </a:pPr>
            <a:r>
              <a:rPr lang="ja"/>
              <a:t>Prevelance of crime and drug cultures.</a:t>
            </a:r>
          </a:p>
          <a:p>
            <a:pPr indent="-228600" lvl="0" marL="457200" rtl="0">
              <a:spcBef>
                <a:spcPts val="0"/>
              </a:spcBef>
              <a:buChar char="❖"/>
            </a:pPr>
            <a:r>
              <a:rPr lang="ja"/>
              <a:t>Over-representation in prison populations. (White, 2006)</a:t>
            </a:r>
          </a:p>
          <a:p>
            <a:pPr indent="-228600" lvl="0" marL="457200" rtl="0">
              <a:spcBef>
                <a:spcPts val="0"/>
              </a:spcBef>
              <a:buChar char="❖"/>
            </a:pPr>
            <a:r>
              <a:rPr lang="ja"/>
              <a:t>Social and economic inequalities.</a:t>
            </a:r>
          </a:p>
          <a:p>
            <a:pPr indent="-228600" lvl="0" marL="457200">
              <a:spcBef>
                <a:spcPts val="0"/>
              </a:spcBef>
              <a:buChar char="❖"/>
            </a:pPr>
            <a:r>
              <a:rPr lang="ja"/>
              <a:t>Racial harassment and discrimination.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p:nvPr/>
        </p:nvSpPr>
        <p:spPr>
          <a:xfrm>
            <a:off x="2256875" y="107000"/>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3" name="Shape 223"/>
          <p:cNvSpPr/>
          <p:nvPr/>
        </p:nvSpPr>
        <p:spPr>
          <a:xfrm>
            <a:off x="2256875" y="796400"/>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4" name="Shape 224"/>
          <p:cNvSpPr/>
          <p:nvPr/>
        </p:nvSpPr>
        <p:spPr>
          <a:xfrm>
            <a:off x="2256875" y="1561000"/>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5" name="Shape 225"/>
          <p:cNvSpPr/>
          <p:nvPr/>
        </p:nvSpPr>
        <p:spPr>
          <a:xfrm>
            <a:off x="2256875" y="2325600"/>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6" name="Shape 226"/>
          <p:cNvSpPr/>
          <p:nvPr/>
        </p:nvSpPr>
        <p:spPr>
          <a:xfrm>
            <a:off x="2256875" y="3015000"/>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7" name="Shape 227"/>
          <p:cNvSpPr/>
          <p:nvPr/>
        </p:nvSpPr>
        <p:spPr>
          <a:xfrm>
            <a:off x="2256875" y="3658987"/>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8" name="Shape 228"/>
          <p:cNvSpPr/>
          <p:nvPr/>
        </p:nvSpPr>
        <p:spPr>
          <a:xfrm>
            <a:off x="2227050" y="4303000"/>
            <a:ext cx="4701300" cy="492300"/>
          </a:xfrm>
          <a:prstGeom prst="rect">
            <a:avLst/>
          </a:prstGeom>
          <a:solidFill>
            <a:schemeClr val="accent5"/>
          </a:solidFill>
          <a:ln cap="flat" cmpd="sng" w="9525">
            <a:solidFill>
              <a:schemeClr val="accent5"/>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9" name="Shape 229"/>
          <p:cNvSpPr txBox="1"/>
          <p:nvPr/>
        </p:nvSpPr>
        <p:spPr>
          <a:xfrm>
            <a:off x="2285550" y="160200"/>
            <a:ext cx="4584300" cy="363900"/>
          </a:xfrm>
          <a:prstGeom prst="rect">
            <a:avLst/>
          </a:prstGeom>
          <a:noFill/>
          <a:ln>
            <a:noFill/>
          </a:ln>
        </p:spPr>
        <p:txBody>
          <a:bodyPr anchorCtr="0" anchor="t" bIns="91425" lIns="91425" rIns="91425" tIns="91425">
            <a:noAutofit/>
          </a:bodyPr>
          <a:lstStyle/>
          <a:p>
            <a:pPr lvl="0">
              <a:spcBef>
                <a:spcPts val="0"/>
              </a:spcBef>
              <a:buNone/>
            </a:pPr>
            <a:r>
              <a:rPr b="1" lang="ja"/>
              <a:t>Negative Perceptions </a:t>
            </a:r>
            <a:r>
              <a:rPr b="1" lang="ja" sz="1200"/>
              <a:t>(black men+mental health services</a:t>
            </a:r>
          </a:p>
        </p:txBody>
      </p:sp>
      <p:sp>
        <p:nvSpPr>
          <p:cNvPr id="230" name="Shape 230"/>
          <p:cNvSpPr txBox="1"/>
          <p:nvPr/>
        </p:nvSpPr>
        <p:spPr>
          <a:xfrm>
            <a:off x="2315375" y="898200"/>
            <a:ext cx="4584300" cy="363900"/>
          </a:xfrm>
          <a:prstGeom prst="rect">
            <a:avLst/>
          </a:prstGeom>
          <a:noFill/>
          <a:ln>
            <a:noFill/>
          </a:ln>
        </p:spPr>
        <p:txBody>
          <a:bodyPr anchorCtr="0" anchor="t" bIns="91425" lIns="91425" rIns="91425" tIns="91425">
            <a:noAutofit/>
          </a:bodyPr>
          <a:lstStyle/>
          <a:p>
            <a:pPr lvl="0" rtl="0" algn="ctr">
              <a:spcBef>
                <a:spcPts val="0"/>
              </a:spcBef>
              <a:buNone/>
            </a:pPr>
            <a:r>
              <a:rPr b="1" lang="ja"/>
              <a:t>Reluctance to seek help</a:t>
            </a:r>
          </a:p>
        </p:txBody>
      </p:sp>
      <p:sp>
        <p:nvSpPr>
          <p:cNvPr id="231" name="Shape 231"/>
          <p:cNvSpPr txBox="1"/>
          <p:nvPr/>
        </p:nvSpPr>
        <p:spPr>
          <a:xfrm>
            <a:off x="2953400" y="1662175"/>
            <a:ext cx="3360000" cy="276900"/>
          </a:xfrm>
          <a:prstGeom prst="rect">
            <a:avLst/>
          </a:prstGeom>
          <a:noFill/>
          <a:ln>
            <a:noFill/>
          </a:ln>
        </p:spPr>
        <p:txBody>
          <a:bodyPr anchorCtr="0" anchor="t" bIns="91425" lIns="91425" rIns="91425" tIns="91425">
            <a:noAutofit/>
          </a:bodyPr>
          <a:lstStyle/>
          <a:p>
            <a:pPr lvl="0" algn="ctr">
              <a:spcBef>
                <a:spcPts val="0"/>
              </a:spcBef>
              <a:buNone/>
            </a:pPr>
            <a:r>
              <a:rPr b="1" lang="ja"/>
              <a:t>Services not sure how to engage</a:t>
            </a:r>
          </a:p>
        </p:txBody>
      </p:sp>
      <p:sp>
        <p:nvSpPr>
          <p:cNvPr id="232" name="Shape 232"/>
          <p:cNvSpPr txBox="1"/>
          <p:nvPr/>
        </p:nvSpPr>
        <p:spPr>
          <a:xfrm>
            <a:off x="2668075" y="2395700"/>
            <a:ext cx="3559800" cy="276900"/>
          </a:xfrm>
          <a:prstGeom prst="rect">
            <a:avLst/>
          </a:prstGeom>
          <a:noFill/>
          <a:ln>
            <a:noFill/>
          </a:ln>
        </p:spPr>
        <p:txBody>
          <a:bodyPr anchorCtr="0" anchor="t" bIns="91425" lIns="91425" rIns="91425" tIns="91425">
            <a:noAutofit/>
          </a:bodyPr>
          <a:lstStyle/>
          <a:p>
            <a:pPr lvl="0" algn="ctr">
              <a:spcBef>
                <a:spcPts val="0"/>
              </a:spcBef>
              <a:buNone/>
            </a:pPr>
            <a:r>
              <a:rPr b="1" lang="ja"/>
              <a:t>Increased risk of worsening distress</a:t>
            </a:r>
          </a:p>
        </p:txBody>
      </p:sp>
      <p:sp>
        <p:nvSpPr>
          <p:cNvPr id="233" name="Shape 233"/>
          <p:cNvSpPr txBox="1"/>
          <p:nvPr/>
        </p:nvSpPr>
        <p:spPr>
          <a:xfrm>
            <a:off x="2668075" y="3013750"/>
            <a:ext cx="4047000" cy="449400"/>
          </a:xfrm>
          <a:prstGeom prst="rect">
            <a:avLst/>
          </a:prstGeom>
          <a:noFill/>
          <a:ln>
            <a:noFill/>
          </a:ln>
        </p:spPr>
        <p:txBody>
          <a:bodyPr anchorCtr="0" anchor="t" bIns="91425" lIns="91425" rIns="91425" tIns="91425">
            <a:noAutofit/>
          </a:bodyPr>
          <a:lstStyle/>
          <a:p>
            <a:pPr lvl="0" algn="ctr">
              <a:spcBef>
                <a:spcPts val="0"/>
              </a:spcBef>
              <a:buNone/>
            </a:pPr>
            <a:r>
              <a:rPr b="1" lang="ja"/>
              <a:t>Increased likelihood of coercive interventions</a:t>
            </a:r>
          </a:p>
        </p:txBody>
      </p:sp>
      <p:sp>
        <p:nvSpPr>
          <p:cNvPr id="234" name="Shape 234"/>
          <p:cNvSpPr txBox="1"/>
          <p:nvPr/>
        </p:nvSpPr>
        <p:spPr>
          <a:xfrm>
            <a:off x="2772625" y="3723200"/>
            <a:ext cx="3837900" cy="363900"/>
          </a:xfrm>
          <a:prstGeom prst="rect">
            <a:avLst/>
          </a:prstGeom>
          <a:noFill/>
          <a:ln>
            <a:noFill/>
          </a:ln>
        </p:spPr>
        <p:txBody>
          <a:bodyPr anchorCtr="0" anchor="t" bIns="91425" lIns="91425" rIns="91425" tIns="91425">
            <a:noAutofit/>
          </a:bodyPr>
          <a:lstStyle/>
          <a:p>
            <a:pPr lvl="0" algn="ctr">
              <a:spcBef>
                <a:spcPts val="0"/>
              </a:spcBef>
              <a:buNone/>
            </a:pPr>
            <a:r>
              <a:rPr b="1" lang="ja"/>
              <a:t>Reinforcement of negative perceptions</a:t>
            </a:r>
          </a:p>
        </p:txBody>
      </p:sp>
      <p:sp>
        <p:nvSpPr>
          <p:cNvPr id="235" name="Shape 235"/>
          <p:cNvSpPr txBox="1"/>
          <p:nvPr/>
        </p:nvSpPr>
        <p:spPr>
          <a:xfrm>
            <a:off x="3081825" y="4365900"/>
            <a:ext cx="3231600" cy="363900"/>
          </a:xfrm>
          <a:prstGeom prst="rect">
            <a:avLst/>
          </a:prstGeom>
          <a:noFill/>
          <a:ln>
            <a:noFill/>
          </a:ln>
        </p:spPr>
        <p:txBody>
          <a:bodyPr anchorCtr="0" anchor="t" bIns="91425" lIns="91425" rIns="91425" tIns="91425">
            <a:noAutofit/>
          </a:bodyPr>
          <a:lstStyle/>
          <a:p>
            <a:pPr lvl="0">
              <a:spcBef>
                <a:spcPts val="0"/>
              </a:spcBef>
              <a:buNone/>
            </a:pPr>
            <a:r>
              <a:rPr b="1" lang="ja"/>
              <a:t>Continued reluctance to engage</a:t>
            </a:r>
          </a:p>
        </p:txBody>
      </p:sp>
      <p:sp>
        <p:nvSpPr>
          <p:cNvPr id="236" name="Shape 236"/>
          <p:cNvSpPr/>
          <p:nvPr/>
        </p:nvSpPr>
        <p:spPr>
          <a:xfrm>
            <a:off x="354325" y="260075"/>
            <a:ext cx="1869000" cy="898800"/>
          </a:xfrm>
          <a:prstGeom prst="curvedRightArrow">
            <a:avLst>
              <a:gd fmla="val 25000" name="adj1"/>
              <a:gd fmla="val 50000" name="adj2"/>
              <a:gd fmla="val 25000" name="adj3"/>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37" name="Shape 237"/>
          <p:cNvSpPr/>
          <p:nvPr/>
        </p:nvSpPr>
        <p:spPr>
          <a:xfrm>
            <a:off x="354325" y="1197225"/>
            <a:ext cx="1869000" cy="898800"/>
          </a:xfrm>
          <a:prstGeom prst="curvedRightArrow">
            <a:avLst>
              <a:gd fmla="val 25000" name="adj1"/>
              <a:gd fmla="val 50000" name="adj2"/>
              <a:gd fmla="val 25000" name="adj3"/>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38" name="Shape 238"/>
          <p:cNvSpPr/>
          <p:nvPr/>
        </p:nvSpPr>
        <p:spPr>
          <a:xfrm>
            <a:off x="354325" y="1990300"/>
            <a:ext cx="1869000" cy="898800"/>
          </a:xfrm>
          <a:prstGeom prst="curvedRightArrow">
            <a:avLst>
              <a:gd fmla="val 25000" name="adj1"/>
              <a:gd fmla="val 50000" name="adj2"/>
              <a:gd fmla="val 25000" name="adj3"/>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39" name="Shape 239"/>
          <p:cNvSpPr/>
          <p:nvPr/>
        </p:nvSpPr>
        <p:spPr>
          <a:xfrm>
            <a:off x="416550" y="2936200"/>
            <a:ext cx="1869000" cy="898800"/>
          </a:xfrm>
          <a:prstGeom prst="curvedRightArrow">
            <a:avLst>
              <a:gd fmla="val 25000" name="adj1"/>
              <a:gd fmla="val 50000" name="adj2"/>
              <a:gd fmla="val 25000" name="adj3"/>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40" name="Shape 240"/>
          <p:cNvSpPr/>
          <p:nvPr/>
        </p:nvSpPr>
        <p:spPr>
          <a:xfrm>
            <a:off x="446375" y="3882100"/>
            <a:ext cx="1869000" cy="898800"/>
          </a:xfrm>
          <a:prstGeom prst="curvedRightArrow">
            <a:avLst>
              <a:gd fmla="val 25000" name="adj1"/>
              <a:gd fmla="val 50000" name="adj2"/>
              <a:gd fmla="val 25000" name="adj3"/>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241" name="Shape 241"/>
          <p:cNvSpPr txBox="1"/>
          <p:nvPr/>
        </p:nvSpPr>
        <p:spPr>
          <a:xfrm>
            <a:off x="6899675" y="4080600"/>
            <a:ext cx="2674800" cy="934500"/>
          </a:xfrm>
          <a:prstGeom prst="rect">
            <a:avLst/>
          </a:prstGeom>
          <a:noFill/>
          <a:ln>
            <a:noFill/>
          </a:ln>
        </p:spPr>
        <p:txBody>
          <a:bodyPr anchorCtr="0" anchor="t" bIns="91425" lIns="91425" rIns="91425" tIns="91425">
            <a:noAutofit/>
          </a:bodyPr>
          <a:lstStyle/>
          <a:p>
            <a:pPr lvl="0">
              <a:spcBef>
                <a:spcPts val="0"/>
              </a:spcBef>
              <a:buNone/>
            </a:pPr>
            <a:r>
              <a:rPr b="1" lang="ja">
                <a:solidFill>
                  <a:schemeClr val="dk1"/>
                </a:solidFill>
              </a:rPr>
              <a:t>The Spiral of Opression: </a:t>
            </a:r>
          </a:p>
          <a:p>
            <a:pPr lvl="0">
              <a:spcBef>
                <a:spcPts val="0"/>
              </a:spcBef>
              <a:buNone/>
            </a:pPr>
            <a:r>
              <a:rPr b="1" lang="ja">
                <a:solidFill>
                  <a:schemeClr val="dk1"/>
                </a:solidFill>
              </a:rPr>
              <a:t>Keating (2007)</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Alvarado’s racial stereotype theory(1987):</a:t>
            </a:r>
          </a:p>
        </p:txBody>
      </p:sp>
      <p:sp>
        <p:nvSpPr>
          <p:cNvPr id="247" name="Shape 247"/>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latin typeface="Arial"/>
                <a:ea typeface="Arial"/>
                <a:cs typeface="Arial"/>
                <a:sym typeface="Arial"/>
              </a:rPr>
              <a:t>Four key themes in racial representations:</a:t>
            </a:r>
          </a:p>
          <a:p>
            <a:pPr indent="-342900" lvl="0" marL="457200" rtl="0">
              <a:spcBef>
                <a:spcPts val="0"/>
              </a:spcBef>
              <a:spcAft>
                <a:spcPts val="0"/>
              </a:spcAft>
              <a:buClr>
                <a:schemeClr val="dk1"/>
              </a:buClr>
              <a:buSzPct val="100000"/>
              <a:buFont typeface="Arial"/>
              <a:buChar char="❖"/>
            </a:pPr>
            <a:r>
              <a:rPr lang="ja">
                <a:latin typeface="Arial"/>
                <a:ea typeface="Arial"/>
                <a:cs typeface="Arial"/>
                <a:sym typeface="Arial"/>
              </a:rPr>
              <a:t>Exotic</a:t>
            </a:r>
          </a:p>
          <a:p>
            <a:pPr indent="-342900" lvl="0" marL="457200" rtl="0">
              <a:spcBef>
                <a:spcPts val="0"/>
              </a:spcBef>
              <a:spcAft>
                <a:spcPts val="0"/>
              </a:spcAft>
              <a:buClr>
                <a:schemeClr val="dk1"/>
              </a:buClr>
              <a:buSzPct val="100000"/>
              <a:buFont typeface="Arial"/>
              <a:buChar char="❖"/>
            </a:pPr>
            <a:r>
              <a:rPr lang="ja">
                <a:latin typeface="Arial"/>
                <a:ea typeface="Arial"/>
                <a:cs typeface="Arial"/>
                <a:sym typeface="Arial"/>
              </a:rPr>
              <a:t>Dangerous</a:t>
            </a:r>
          </a:p>
          <a:p>
            <a:pPr indent="-342900" lvl="0" marL="457200" rtl="0">
              <a:spcBef>
                <a:spcPts val="0"/>
              </a:spcBef>
              <a:spcAft>
                <a:spcPts val="0"/>
              </a:spcAft>
              <a:buClr>
                <a:schemeClr val="dk1"/>
              </a:buClr>
              <a:buSzPct val="100000"/>
              <a:buFont typeface="Arial"/>
              <a:buChar char="❖"/>
            </a:pPr>
            <a:r>
              <a:rPr lang="ja">
                <a:latin typeface="Arial"/>
                <a:ea typeface="Arial"/>
                <a:cs typeface="Arial"/>
                <a:sym typeface="Arial"/>
              </a:rPr>
              <a:t>Humorous</a:t>
            </a:r>
          </a:p>
          <a:p>
            <a:pPr indent="-342900" lvl="0" marL="457200" rtl="0">
              <a:spcBef>
                <a:spcPts val="0"/>
              </a:spcBef>
              <a:spcAft>
                <a:spcPts val="0"/>
              </a:spcAft>
              <a:buClr>
                <a:schemeClr val="dk1"/>
              </a:buClr>
              <a:buSzPct val="100000"/>
              <a:buFont typeface="Arial"/>
              <a:buChar char="❖"/>
            </a:pPr>
            <a:r>
              <a:rPr lang="ja">
                <a:latin typeface="Arial"/>
                <a:ea typeface="Arial"/>
                <a:cs typeface="Arial"/>
                <a:sym typeface="Arial"/>
              </a:rPr>
              <a:t>Pitied</a:t>
            </a:r>
          </a:p>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Exotic:</a:t>
            </a:r>
          </a:p>
        </p:txBody>
      </p:sp>
      <p:sp>
        <p:nvSpPr>
          <p:cNvPr id="253" name="Shape 253"/>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Certain ethnic groups can be represented as being exotic. This is sometimes portrayed through Latino Americans as they are seen as being sex symbols and are represented as being rather explicit.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Dangerous:</a:t>
            </a:r>
          </a:p>
        </p:txBody>
      </p:sp>
      <p:sp>
        <p:nvSpPr>
          <p:cNvPr id="259" name="Shape 259"/>
          <p:cNvSpPr txBox="1"/>
          <p:nvPr>
            <p:ph idx="1" type="body"/>
          </p:nvPr>
        </p:nvSpPr>
        <p:spPr>
          <a:xfrm>
            <a:off x="243750" y="1266800"/>
            <a:ext cx="8520600" cy="3150900"/>
          </a:xfrm>
          <a:prstGeom prst="rect">
            <a:avLst/>
          </a:prstGeom>
        </p:spPr>
        <p:txBody>
          <a:bodyPr anchorCtr="0" anchor="t" bIns="91425" lIns="91425" rIns="91425" tIns="91425">
            <a:noAutofit/>
          </a:bodyPr>
          <a:lstStyle/>
          <a:p>
            <a:pPr lvl="0">
              <a:spcBef>
                <a:spcPts val="0"/>
              </a:spcBef>
              <a:buNone/>
            </a:pPr>
            <a:r>
              <a:rPr lang="ja"/>
              <a:t>Some ethnic groups can be portrayed as dangerous through the analysis of certain people's behaviour. For example, characters in soaps such as Eastenders with a different ethnic background to others is related to violent and aggressive behaviour e.g. abuse.</a:t>
            </a:r>
          </a:p>
        </p:txBody>
      </p:sp>
      <p:pic>
        <p:nvPicPr>
          <p:cNvPr descr="Image result for yusef khan" id="260" name="Shape 260"/>
          <p:cNvPicPr preferRelativeResize="0"/>
          <p:nvPr/>
        </p:nvPicPr>
        <p:blipFill>
          <a:blip r:embed="rId3">
            <a:alphaModFix/>
          </a:blip>
          <a:stretch>
            <a:fillRect/>
          </a:stretch>
        </p:blipFill>
        <p:spPr>
          <a:xfrm>
            <a:off x="3274850" y="2485874"/>
            <a:ext cx="2959650" cy="2416024"/>
          </a:xfrm>
          <a:prstGeom prst="rect">
            <a:avLst/>
          </a:prstGeom>
          <a:noFill/>
          <a:ln>
            <a:noFill/>
          </a:ln>
        </p:spPr>
      </p:pic>
      <p:pic>
        <p:nvPicPr>
          <p:cNvPr descr="Image result for yusef khan burning his wife" id="261" name="Shape 261"/>
          <p:cNvPicPr preferRelativeResize="0"/>
          <p:nvPr/>
        </p:nvPicPr>
        <p:blipFill>
          <a:blip r:embed="rId4">
            <a:alphaModFix/>
          </a:blip>
          <a:stretch>
            <a:fillRect/>
          </a:stretch>
        </p:blipFill>
        <p:spPr>
          <a:xfrm>
            <a:off x="6578650" y="2485874"/>
            <a:ext cx="2472024" cy="25443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Humorous: </a:t>
            </a:r>
          </a:p>
        </p:txBody>
      </p:sp>
      <p:sp>
        <p:nvSpPr>
          <p:cNvPr id="267" name="Shape 267"/>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Other ethnic groups are represented as being humorous through the use of animation and cartoon characters such as Simpsons. </a:t>
            </a:r>
          </a:p>
        </p:txBody>
      </p:sp>
      <p:pic>
        <p:nvPicPr>
          <p:cNvPr descr="Image result for groundskeeper willie" id="268" name="Shape 268"/>
          <p:cNvPicPr preferRelativeResize="0"/>
          <p:nvPr/>
        </p:nvPicPr>
        <p:blipFill>
          <a:blip r:embed="rId3">
            <a:alphaModFix/>
          </a:blip>
          <a:stretch>
            <a:fillRect/>
          </a:stretch>
        </p:blipFill>
        <p:spPr>
          <a:xfrm>
            <a:off x="5577625" y="2515399"/>
            <a:ext cx="2930025" cy="19485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Pitied:</a:t>
            </a:r>
          </a:p>
        </p:txBody>
      </p:sp>
      <p:sp>
        <p:nvSpPr>
          <p:cNvPr id="274" name="Shape 274"/>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Adverts and documentaries raise awareness for African people and young children who are in need of water and food in order to survive. By doing this not only is it presenting real problems in the world but also creating an atmosphere of pity within the audience which in turn persuades members to pay and portray beneficial methods so they can help these young children in need</a:t>
            </a:r>
          </a:p>
        </p:txBody>
      </p:sp>
      <p:pic>
        <p:nvPicPr>
          <p:cNvPr id="275" name="Shape 275"/>
          <p:cNvPicPr preferRelativeResize="0"/>
          <p:nvPr/>
        </p:nvPicPr>
        <p:blipFill>
          <a:blip r:embed="rId3">
            <a:alphaModFix/>
          </a:blip>
          <a:stretch>
            <a:fillRect/>
          </a:stretch>
        </p:blipFill>
        <p:spPr>
          <a:xfrm>
            <a:off x="6184900" y="2840250"/>
            <a:ext cx="2839499" cy="212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ja"/>
              <a:t>Race</a:t>
            </a:r>
          </a:p>
        </p:txBody>
      </p:sp>
      <p:sp>
        <p:nvSpPr>
          <p:cNvPr id="80" name="Shape 80"/>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A human construct, mode of categorization based on physical appearance. </a:t>
            </a:r>
          </a:p>
          <a:p>
            <a:pPr lvl="0">
              <a:spcBef>
                <a:spcPts val="0"/>
              </a:spcBef>
              <a:buNone/>
            </a:pPr>
            <a:r>
              <a:t/>
            </a:r>
            <a:endParaRPr/>
          </a:p>
          <a:p>
            <a:pPr lvl="0">
              <a:spcBef>
                <a:spcPts val="0"/>
              </a:spcBef>
              <a:buNone/>
            </a:pPr>
            <a:r>
              <a:rPr lang="ja"/>
              <a:t>Race is ascribed that is, people are assigned to racial categories based on what others see.</a:t>
            </a:r>
          </a:p>
          <a:p>
            <a:pPr lvl="0">
              <a:spcBef>
                <a:spcPts val="0"/>
              </a:spcBef>
              <a:buNone/>
            </a:pPr>
            <a:r>
              <a:rPr lang="ja"/>
              <a:t>In the case of Jellybeans, race is color.</a:t>
            </a:r>
          </a:p>
        </p:txBody>
      </p:sp>
      <p:pic>
        <p:nvPicPr>
          <p:cNvPr descr="Image result for jellybeans sorted" id="81" name="Shape 81"/>
          <p:cNvPicPr preferRelativeResize="0"/>
          <p:nvPr/>
        </p:nvPicPr>
        <p:blipFill>
          <a:blip r:embed="rId3">
            <a:alphaModFix/>
          </a:blip>
          <a:stretch>
            <a:fillRect/>
          </a:stretch>
        </p:blipFill>
        <p:spPr>
          <a:xfrm>
            <a:off x="5217075" y="3001024"/>
            <a:ext cx="2838500" cy="18814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Discussion</a:t>
            </a:r>
            <a:r>
              <a:rPr lang="ja"/>
              <a:t> questions</a:t>
            </a:r>
          </a:p>
        </p:txBody>
      </p:sp>
      <p:sp>
        <p:nvSpPr>
          <p:cNvPr id="281" name="Shape 281"/>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Q.  How do the media influence discussions on ‘race’?</a:t>
            </a:r>
          </a:p>
          <a:p>
            <a:pPr lvl="0">
              <a:spcBef>
                <a:spcPts val="0"/>
              </a:spcBef>
              <a:buNone/>
            </a:pPr>
            <a:r>
              <a:t/>
            </a:r>
            <a:endParaRPr/>
          </a:p>
          <a:p>
            <a:pPr lvl="0">
              <a:spcBef>
                <a:spcPts val="0"/>
              </a:spcBef>
              <a:buNone/>
            </a:pPr>
            <a:r>
              <a:rPr lang="ja"/>
              <a:t>Q.Why do you think children from some minority ethnic groups are the highest educational achievers?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References </a:t>
            </a:r>
          </a:p>
          <a:p>
            <a:pPr lvl="0">
              <a:spcBef>
                <a:spcPts val="0"/>
              </a:spcBef>
              <a:buNone/>
            </a:pPr>
            <a:r>
              <a:t/>
            </a:r>
            <a:endParaRPr/>
          </a:p>
        </p:txBody>
      </p:sp>
      <p:sp>
        <p:nvSpPr>
          <p:cNvPr id="287" name="Shape 287"/>
          <p:cNvSpPr txBox="1"/>
          <p:nvPr>
            <p:ph idx="1" type="body"/>
          </p:nvPr>
        </p:nvSpPr>
        <p:spPr>
          <a:xfrm>
            <a:off x="210850" y="1377450"/>
            <a:ext cx="9144000" cy="3150900"/>
          </a:xfrm>
          <a:prstGeom prst="rect">
            <a:avLst/>
          </a:prstGeom>
        </p:spPr>
        <p:txBody>
          <a:bodyPr anchorCtr="0" anchor="t" bIns="91425" lIns="91425" rIns="91425" tIns="91425">
            <a:noAutofit/>
          </a:bodyPr>
          <a:lstStyle/>
          <a:p>
            <a:pPr indent="0" lvl="0" marL="0" rtl="0">
              <a:lnSpc>
                <a:spcPct val="100000"/>
              </a:lnSpc>
              <a:spcBef>
                <a:spcPts val="0"/>
              </a:spcBef>
              <a:buNone/>
            </a:pPr>
            <a:r>
              <a:rPr lang="ja" sz="1400">
                <a:solidFill>
                  <a:srgbClr val="FFFFFF"/>
                </a:solidFill>
              </a:rPr>
              <a:t>Ministry of Health, Labour, and Welfare.  (2014).  Vital statistic report. Retrieved </a:t>
            </a:r>
          </a:p>
          <a:p>
            <a:pPr indent="457200" lvl="0" marL="0" rtl="0">
              <a:lnSpc>
                <a:spcPct val="100000"/>
              </a:lnSpc>
              <a:spcBef>
                <a:spcPts val="0"/>
              </a:spcBef>
              <a:buNone/>
            </a:pPr>
            <a:r>
              <a:rPr lang="ja" sz="1400">
                <a:solidFill>
                  <a:srgbClr val="FFFFFF"/>
                </a:solidFill>
              </a:rPr>
              <a:t>from </a:t>
            </a:r>
            <a:r>
              <a:rPr lang="ja" sz="1400" u="sng">
                <a:solidFill>
                  <a:schemeClr val="hlink"/>
                </a:solidFill>
                <a:hlinkClick r:id="rId3"/>
              </a:rPr>
              <a:t>http://www.mhlw.go.jp/toukei/saikin/hw/jinkou/tokusyu/</a:t>
            </a:r>
          </a:p>
          <a:p>
            <a:pPr indent="457200" lvl="0" marL="0" rtl="0">
              <a:lnSpc>
                <a:spcPct val="100000"/>
              </a:lnSpc>
              <a:spcBef>
                <a:spcPts val="0"/>
              </a:spcBef>
              <a:buNone/>
            </a:pPr>
            <a:r>
              <a:rPr lang="ja" sz="1400" u="sng">
                <a:solidFill>
                  <a:schemeClr val="hlink"/>
                </a:solidFill>
                <a:hlinkClick r:id="rId4"/>
              </a:rPr>
              <a:t>gaikoku14/dl/03.pdf</a:t>
            </a:r>
          </a:p>
          <a:p>
            <a:pPr indent="0" lvl="0" marL="0" rtl="0">
              <a:lnSpc>
                <a:spcPct val="100000"/>
              </a:lnSpc>
              <a:spcBef>
                <a:spcPts val="0"/>
              </a:spcBef>
              <a:buNone/>
            </a:pPr>
            <a:r>
              <a:rPr lang="ja" sz="1400">
                <a:latin typeface="Arial"/>
                <a:ea typeface="Arial"/>
                <a:cs typeface="Arial"/>
                <a:sym typeface="Arial"/>
              </a:rPr>
              <a:t>A. Metraux (1950) "United nations Economic and Security Council Statement by </a:t>
            </a:r>
          </a:p>
          <a:p>
            <a:pPr indent="457200" lvl="0" marL="0" rtl="0">
              <a:lnSpc>
                <a:spcPct val="100000"/>
              </a:lnSpc>
              <a:spcBef>
                <a:spcPts val="0"/>
              </a:spcBef>
              <a:buNone/>
            </a:pPr>
            <a:r>
              <a:rPr lang="ja" sz="1400">
                <a:latin typeface="Arial"/>
                <a:ea typeface="Arial"/>
                <a:cs typeface="Arial"/>
                <a:sym typeface="Arial"/>
              </a:rPr>
              <a:t>Experts on Problems of Race", </a:t>
            </a:r>
            <a:r>
              <a:rPr i="1" lang="ja" sz="1400">
                <a:latin typeface="Arial"/>
                <a:ea typeface="Arial"/>
                <a:cs typeface="Arial"/>
                <a:sym typeface="Arial"/>
              </a:rPr>
              <a:t>American Anthropologist</a:t>
            </a:r>
            <a:r>
              <a:rPr lang="ja" sz="1400">
                <a:latin typeface="Arial"/>
                <a:ea typeface="Arial"/>
                <a:cs typeface="Arial"/>
                <a:sym typeface="Arial"/>
              </a:rPr>
              <a:t> 53(1): 142-145)</a:t>
            </a:r>
          </a:p>
          <a:p>
            <a:pPr lvl="0">
              <a:lnSpc>
                <a:spcPct val="100000"/>
              </a:lnSpc>
              <a:spcBef>
                <a:spcPts val="0"/>
              </a:spcBef>
              <a:buNone/>
            </a:pPr>
            <a:r>
              <a:rPr lang="ja" sz="1400">
                <a:latin typeface="Arial"/>
                <a:ea typeface="Arial"/>
                <a:cs typeface="Arial"/>
                <a:sym typeface="Arial"/>
              </a:rPr>
              <a:t>Craig, G. (2012). </a:t>
            </a:r>
            <a:r>
              <a:rPr i="1" lang="ja" sz="1400">
                <a:latin typeface="Arial"/>
                <a:ea typeface="Arial"/>
                <a:cs typeface="Arial"/>
                <a:sym typeface="Arial"/>
              </a:rPr>
              <a:t>Understanding 'race' and ethnicity: theory, history, policy, </a:t>
            </a:r>
          </a:p>
          <a:p>
            <a:pPr indent="457200" lvl="0">
              <a:lnSpc>
                <a:spcPct val="100000"/>
              </a:lnSpc>
              <a:spcBef>
                <a:spcPts val="0"/>
              </a:spcBef>
              <a:buNone/>
            </a:pPr>
            <a:r>
              <a:rPr i="1" lang="ja" sz="1400">
                <a:latin typeface="Arial"/>
                <a:ea typeface="Arial"/>
                <a:cs typeface="Arial"/>
                <a:sym typeface="Arial"/>
              </a:rPr>
              <a:t>practice</a:t>
            </a:r>
            <a:r>
              <a:rPr lang="ja" sz="1400">
                <a:latin typeface="Arial"/>
                <a:ea typeface="Arial"/>
                <a:cs typeface="Arial"/>
                <a:sym typeface="Arial"/>
              </a:rPr>
              <a:t>. Bristol: Policy.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0" lvl="0" marL="0" rtl="0">
              <a:lnSpc>
                <a:spcPct val="100000"/>
              </a:lnSpc>
              <a:spcBef>
                <a:spcPts val="0"/>
              </a:spcBef>
              <a:buNone/>
            </a:pPr>
            <a:r>
              <a:rPr lang="ja"/>
              <a:t>Roxana Seberi. (2015). Being "hafu" in Japan: MIxed-race people face ridicule,  </a:t>
            </a:r>
          </a:p>
          <a:p>
            <a:pPr indent="0" lvl="0" marL="457200" rtl="0">
              <a:lnSpc>
                <a:spcPct val="100000"/>
              </a:lnSpc>
              <a:spcBef>
                <a:spcPts val="0"/>
              </a:spcBef>
              <a:buNone/>
            </a:pPr>
            <a:r>
              <a:rPr lang="ja"/>
              <a:t>rejection. ALJAZEERA AMERICA. Retrieved from </a:t>
            </a:r>
            <a:r>
              <a:rPr lang="ja" u="sng">
                <a:solidFill>
                  <a:schemeClr val="hlink"/>
                </a:solidFill>
                <a:latin typeface="Arial"/>
                <a:ea typeface="Arial"/>
                <a:cs typeface="Arial"/>
                <a:sym typeface="Arial"/>
                <a:hlinkClick r:id="rId3"/>
              </a:rPr>
              <a:t>http://america.aljazeera.com/articles/2015/9/9/hafu-in-japan-</a:t>
            </a:r>
          </a:p>
          <a:p>
            <a:pPr indent="0" lvl="0" marL="457200" rtl="0">
              <a:lnSpc>
                <a:spcPct val="100000"/>
              </a:lnSpc>
              <a:spcBef>
                <a:spcPts val="0"/>
              </a:spcBef>
              <a:buNone/>
            </a:pPr>
            <a:r>
              <a:rPr lang="ja">
                <a:solidFill>
                  <a:srgbClr val="FFFFFF"/>
                </a:solidFill>
                <a:latin typeface="Arial"/>
                <a:ea typeface="Arial"/>
                <a:cs typeface="Arial"/>
                <a:sym typeface="Arial"/>
              </a:rPr>
              <a:t>mixed-race.html</a:t>
            </a:r>
          </a:p>
          <a:p>
            <a:pPr indent="0" lvl="0" marL="0" rtl="0">
              <a:lnSpc>
                <a:spcPct val="100000"/>
              </a:lnSpc>
              <a:spcBef>
                <a:spcPts val="0"/>
              </a:spcBef>
              <a:buNone/>
            </a:pPr>
            <a:r>
              <a:rPr lang="ja">
                <a:solidFill>
                  <a:srgbClr val="FFFFFF"/>
                </a:solidFill>
                <a:latin typeface="Arial"/>
                <a:ea typeface="Arial"/>
                <a:cs typeface="Arial"/>
                <a:sym typeface="Arial"/>
              </a:rPr>
              <a:t>'Hafu' / Half japanese. (2010) Retrieved from  </a:t>
            </a:r>
            <a:r>
              <a:rPr lang="ja" u="sng">
                <a:solidFill>
                  <a:schemeClr val="hlink"/>
                </a:solidFill>
                <a:latin typeface="Arial"/>
                <a:ea typeface="Arial"/>
                <a:cs typeface="Arial"/>
                <a:sym typeface="Arial"/>
                <a:hlinkClick r:id="rId4"/>
              </a:rPr>
              <a:t>http://www.hafujapanese</a:t>
            </a:r>
          </a:p>
          <a:p>
            <a:pPr indent="457200" lvl="0" marL="0">
              <a:lnSpc>
                <a:spcPct val="100000"/>
              </a:lnSpc>
              <a:spcBef>
                <a:spcPts val="0"/>
              </a:spcBef>
              <a:buNone/>
            </a:pPr>
            <a:r>
              <a:rPr lang="ja">
                <a:solidFill>
                  <a:srgbClr val="FFFFFF"/>
                </a:solidFill>
                <a:latin typeface="Arial"/>
                <a:ea typeface="Arial"/>
                <a:cs typeface="Arial"/>
                <a:sym typeface="Arial"/>
              </a:rPr>
              <a:t>.org/index.html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Race</a:t>
            </a:r>
          </a:p>
        </p:txBody>
      </p:sp>
      <p:sp>
        <p:nvSpPr>
          <p:cNvPr id="87" name="Shape 87"/>
          <p:cNvSpPr txBox="1"/>
          <p:nvPr>
            <p:ph idx="1" type="body"/>
          </p:nvPr>
        </p:nvSpPr>
        <p:spPr>
          <a:xfrm>
            <a:off x="311700" y="1417800"/>
            <a:ext cx="8520600" cy="3150900"/>
          </a:xfrm>
          <a:prstGeom prst="rect">
            <a:avLst/>
          </a:prstGeom>
        </p:spPr>
        <p:txBody>
          <a:bodyPr anchorCtr="0" anchor="t" bIns="91425" lIns="91425" rIns="91425" tIns="91425">
            <a:noAutofit/>
          </a:bodyPr>
          <a:lstStyle/>
          <a:p>
            <a:pPr indent="-228600" lvl="0" marL="457200">
              <a:spcBef>
                <a:spcPts val="0"/>
              </a:spcBef>
              <a:buChar char="❖"/>
            </a:pPr>
            <a:r>
              <a:rPr lang="ja"/>
              <a:t>Caucasian </a:t>
            </a:r>
          </a:p>
          <a:p>
            <a:pPr indent="-228600" lvl="0" marL="457200">
              <a:spcBef>
                <a:spcPts val="0"/>
              </a:spcBef>
              <a:buChar char="❖"/>
            </a:pPr>
            <a:r>
              <a:rPr lang="ja"/>
              <a:t>Mongoloid (Asian)</a:t>
            </a:r>
          </a:p>
          <a:p>
            <a:pPr indent="-228600" lvl="0" marL="457200">
              <a:spcBef>
                <a:spcPts val="0"/>
              </a:spcBef>
              <a:buChar char="❖"/>
            </a:pPr>
            <a:r>
              <a:rPr lang="ja"/>
              <a:t>Negroid (Black)</a:t>
            </a:r>
          </a:p>
          <a:p>
            <a:pPr indent="-228600" lvl="0" marL="457200">
              <a:spcBef>
                <a:spcPts val="0"/>
              </a:spcBef>
              <a:buChar char="❖"/>
            </a:pPr>
            <a:r>
              <a:rPr lang="ja"/>
              <a:t>Australoid. (</a:t>
            </a:r>
            <a:r>
              <a:rPr lang="ja" sz="1100" u="sng">
                <a:solidFill>
                  <a:schemeClr val="hlink"/>
                </a:solidFill>
                <a:latin typeface="Arial"/>
                <a:ea typeface="Arial"/>
                <a:cs typeface="Arial"/>
                <a:sym typeface="Arial"/>
                <a:hlinkClick r:id="rId3"/>
              </a:rPr>
              <a:t>Southeast Asia</a:t>
            </a:r>
            <a:r>
              <a:rPr lang="ja" sz="1100">
                <a:solidFill>
                  <a:srgbClr val="000000"/>
                </a:solidFill>
                <a:latin typeface="Arial"/>
                <a:ea typeface="Arial"/>
                <a:cs typeface="Arial"/>
                <a:sym typeface="Arial"/>
              </a:rPr>
              <a:t>,</a:t>
            </a:r>
            <a:r>
              <a:rPr lang="ja" sz="1100">
                <a:solidFill>
                  <a:srgbClr val="000000"/>
                </a:solidFill>
                <a:latin typeface="Arial"/>
                <a:ea typeface="Arial"/>
                <a:cs typeface="Arial"/>
                <a:sym typeface="Arial"/>
                <a:hlinkClick r:id="rId4"/>
              </a:rPr>
              <a:t> </a:t>
            </a:r>
            <a:r>
              <a:rPr lang="ja" sz="1100" u="sng">
                <a:solidFill>
                  <a:schemeClr val="hlink"/>
                </a:solidFill>
                <a:latin typeface="Arial"/>
                <a:ea typeface="Arial"/>
                <a:cs typeface="Arial"/>
                <a:sym typeface="Arial"/>
                <a:hlinkClick r:id="rId5"/>
              </a:rPr>
              <a:t>South Asia</a:t>
            </a:r>
            <a:r>
              <a:rPr lang="ja" sz="1100">
                <a:solidFill>
                  <a:srgbClr val="000000"/>
                </a:solidFill>
                <a:latin typeface="Arial"/>
                <a:ea typeface="Arial"/>
                <a:cs typeface="Arial"/>
                <a:sym typeface="Arial"/>
              </a:rPr>
              <a:t>,</a:t>
            </a:r>
            <a:r>
              <a:rPr lang="ja" sz="1100">
                <a:solidFill>
                  <a:srgbClr val="000000"/>
                </a:solidFill>
                <a:latin typeface="Arial"/>
                <a:ea typeface="Arial"/>
                <a:cs typeface="Arial"/>
                <a:sym typeface="Arial"/>
                <a:hlinkClick r:id="rId6"/>
              </a:rPr>
              <a:t> </a:t>
            </a:r>
            <a:r>
              <a:rPr lang="ja" sz="1100" u="sng">
                <a:solidFill>
                  <a:schemeClr val="hlink"/>
                </a:solidFill>
                <a:latin typeface="Arial"/>
                <a:ea typeface="Arial"/>
                <a:cs typeface="Arial"/>
                <a:sym typeface="Arial"/>
                <a:hlinkClick r:id="rId7"/>
              </a:rPr>
              <a:t>Australia</a:t>
            </a:r>
            <a:r>
              <a:rPr lang="ja" sz="1100">
                <a:solidFill>
                  <a:srgbClr val="000000"/>
                </a:solidFill>
                <a:latin typeface="Arial"/>
                <a:ea typeface="Arial"/>
                <a:cs typeface="Arial"/>
                <a:sym typeface="Arial"/>
              </a:rPr>
              <a:t>,</a:t>
            </a:r>
            <a:r>
              <a:rPr lang="ja" sz="1100">
                <a:solidFill>
                  <a:srgbClr val="000000"/>
                </a:solidFill>
                <a:latin typeface="Arial"/>
                <a:ea typeface="Arial"/>
                <a:cs typeface="Arial"/>
                <a:sym typeface="Arial"/>
                <a:hlinkClick r:id="rId8"/>
              </a:rPr>
              <a:t> </a:t>
            </a:r>
            <a:r>
              <a:rPr lang="ja" sz="1100" u="sng">
                <a:solidFill>
                  <a:schemeClr val="hlink"/>
                </a:solidFill>
                <a:latin typeface="Arial"/>
                <a:ea typeface="Arial"/>
                <a:cs typeface="Arial"/>
                <a:sym typeface="Arial"/>
                <a:hlinkClick r:id="rId9"/>
              </a:rPr>
              <a:t>Melanesia</a:t>
            </a:r>
            <a:r>
              <a:rPr lang="ja" sz="1100">
                <a:solidFill>
                  <a:srgbClr val="000000"/>
                </a:solidFill>
                <a:latin typeface="Arial"/>
                <a:ea typeface="Arial"/>
                <a:cs typeface="Arial"/>
                <a:sym typeface="Arial"/>
              </a:rPr>
              <a:t>,</a:t>
            </a:r>
            <a:r>
              <a:rPr lang="ja" sz="1100">
                <a:solidFill>
                  <a:srgbClr val="000000"/>
                </a:solidFill>
                <a:latin typeface="Arial"/>
                <a:ea typeface="Arial"/>
                <a:cs typeface="Arial"/>
                <a:sym typeface="Arial"/>
                <a:hlinkClick r:id="rId10"/>
              </a:rPr>
              <a:t> </a:t>
            </a:r>
            <a:r>
              <a:rPr lang="ja" sz="1100" u="sng">
                <a:solidFill>
                  <a:schemeClr val="hlink"/>
                </a:solidFill>
                <a:latin typeface="Arial"/>
                <a:ea typeface="Arial"/>
                <a:cs typeface="Arial"/>
                <a:sym typeface="Arial"/>
                <a:hlinkClick r:id="rId11"/>
              </a:rPr>
              <a:t>Polynesia</a:t>
            </a:r>
            <a:r>
              <a:rPr lang="ja"/>
              <a:t>)</a:t>
            </a:r>
          </a:p>
          <a:p>
            <a:pPr lvl="0">
              <a:spcBef>
                <a:spcPts val="0"/>
              </a:spcBef>
              <a:buNone/>
            </a:pPr>
            <a:r>
              <a:rPr lang="ja"/>
              <a:t>*Classification by Carleston S. Coon in 1962*</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1" type="body"/>
          </p:nvPr>
        </p:nvSpPr>
        <p:spPr>
          <a:xfrm>
            <a:off x="311700" y="1301775"/>
            <a:ext cx="8520600" cy="3150900"/>
          </a:xfrm>
          <a:prstGeom prst="rect">
            <a:avLst/>
          </a:prstGeom>
        </p:spPr>
        <p:txBody>
          <a:bodyPr anchorCtr="0" anchor="t" bIns="91425" lIns="91425" rIns="91425" tIns="91425">
            <a:noAutofit/>
          </a:bodyPr>
          <a:lstStyle/>
          <a:p>
            <a:pPr lvl="0" rtl="0" algn="l">
              <a:spcBef>
                <a:spcPts val="0"/>
              </a:spcBef>
              <a:buNone/>
            </a:pPr>
            <a:r>
              <a:rPr lang="ja" sz="2400">
                <a:solidFill>
                  <a:srgbClr val="FFFF00"/>
                </a:solidFill>
              </a:rPr>
              <a:t>The United Nations has opted to drop the term "race" and replace it with "ethnic groups" instead. </a:t>
            </a:r>
          </a:p>
          <a:p>
            <a:pPr lvl="0" algn="l">
              <a:spcBef>
                <a:spcPts val="0"/>
              </a:spcBef>
              <a:buNone/>
            </a:pPr>
            <a:r>
              <a:rPr lang="ja"/>
              <a:t>"National, religious, geographic, linguistic and cultural groups do not necessarily coincide with racial groups: and the cultural traits of such groups have no demonstrated genetic connection with racial traits. Because serious errors of this kind are habitually committed when the term 'race' is used in popular parlance, it would be better when speaking of human races to drop the term 'race' altogether and speak of 'ethnic groups'.</a:t>
            </a:r>
          </a:p>
        </p:txBody>
      </p:sp>
      <p:sp>
        <p:nvSpPr>
          <p:cNvPr id="93" name="Shape 93"/>
          <p:cNvSpPr txBox="1"/>
          <p:nvPr/>
        </p:nvSpPr>
        <p:spPr>
          <a:xfrm>
            <a:off x="475675" y="245575"/>
            <a:ext cx="6197400" cy="899100"/>
          </a:xfrm>
          <a:prstGeom prst="rect">
            <a:avLst/>
          </a:prstGeom>
          <a:noFill/>
          <a:ln>
            <a:noFill/>
          </a:ln>
        </p:spPr>
        <p:txBody>
          <a:bodyPr anchorCtr="0" anchor="t" bIns="91425" lIns="91425" rIns="91425" tIns="91425">
            <a:noAutofit/>
          </a:bodyPr>
          <a:lstStyle/>
          <a:p>
            <a:pPr lvl="0">
              <a:spcBef>
                <a:spcPts val="0"/>
              </a:spcBef>
              <a:buNone/>
            </a:pPr>
            <a:r>
              <a:rPr b="1" lang="ja" sz="3200">
                <a:solidFill>
                  <a:schemeClr val="dk1"/>
                </a:solidFill>
                <a:latin typeface="Times New Roman"/>
                <a:ea typeface="Times New Roman"/>
                <a:cs typeface="Times New Roman"/>
                <a:sym typeface="Times New Roman"/>
              </a:rPr>
              <a:t>Race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169700"/>
            <a:ext cx="8520600" cy="645000"/>
          </a:xfrm>
          <a:prstGeom prst="rect">
            <a:avLst/>
          </a:prstGeom>
        </p:spPr>
        <p:txBody>
          <a:bodyPr anchorCtr="0" anchor="t" bIns="91425" lIns="91425" rIns="91425" tIns="91425">
            <a:noAutofit/>
          </a:bodyPr>
          <a:lstStyle/>
          <a:p>
            <a:pPr lvl="0" algn="ctr">
              <a:spcBef>
                <a:spcPts val="0"/>
              </a:spcBef>
              <a:buNone/>
            </a:pPr>
            <a:r>
              <a:rPr lang="ja"/>
              <a:t>Ethnicity</a:t>
            </a:r>
          </a:p>
        </p:txBody>
      </p:sp>
      <p:sp>
        <p:nvSpPr>
          <p:cNvPr id="99" name="Shape 99"/>
          <p:cNvSpPr txBox="1"/>
          <p:nvPr>
            <p:ph idx="1" type="body"/>
          </p:nvPr>
        </p:nvSpPr>
        <p:spPr>
          <a:xfrm>
            <a:off x="311700" y="1234200"/>
            <a:ext cx="8520600" cy="3150900"/>
          </a:xfrm>
          <a:prstGeom prst="rect">
            <a:avLst/>
          </a:prstGeom>
        </p:spPr>
        <p:txBody>
          <a:bodyPr anchorCtr="0" anchor="t" bIns="91425" lIns="91425" rIns="91425" tIns="91425">
            <a:noAutofit/>
          </a:bodyPr>
          <a:lstStyle/>
          <a:p>
            <a:pPr lvl="0">
              <a:spcBef>
                <a:spcPts val="0"/>
              </a:spcBef>
              <a:buNone/>
            </a:pPr>
            <a:r>
              <a:rPr lang="ja"/>
              <a:t>A dynamic process involving the negotiation of self-identity in relation to significant others within a particular context:</a:t>
            </a:r>
          </a:p>
          <a:p>
            <a:pPr lvl="0">
              <a:spcBef>
                <a:spcPts val="0"/>
              </a:spcBef>
              <a:buNone/>
            </a:pPr>
            <a:r>
              <a:rPr lang="ja"/>
              <a:t>“as much the product of  internal arguments of identity and contestation as of external objectification”  (</a:t>
            </a:r>
            <a:r>
              <a:rPr lang="ja"/>
              <a:t>Werbner 1 997: 18)</a:t>
            </a:r>
          </a:p>
          <a:p>
            <a:pPr lvl="0">
              <a:spcBef>
                <a:spcPts val="0"/>
              </a:spcBef>
              <a:buNone/>
            </a:pPr>
            <a:r>
              <a:rPr lang="ja"/>
              <a:t>Premised on notions of</a:t>
            </a:r>
            <a:r>
              <a:rPr lang="ja">
                <a:solidFill>
                  <a:srgbClr val="FF0000"/>
                </a:solidFill>
              </a:rPr>
              <a:t> </a:t>
            </a:r>
            <a:r>
              <a:rPr lang="ja">
                <a:solidFill>
                  <a:srgbClr val="FFFF00"/>
                </a:solidFill>
              </a:rPr>
              <a:t>shared descent, heritage and culture.</a:t>
            </a:r>
            <a:r>
              <a:rPr lang="ja">
                <a:solidFill>
                  <a:srgbClr val="FF0000"/>
                </a:solidFill>
              </a:rPr>
              <a:t> </a:t>
            </a:r>
          </a:p>
          <a:p>
            <a:pPr lvl="0">
              <a:spcBef>
                <a:spcPts val="0"/>
              </a:spcBef>
              <a:buNone/>
            </a:pPr>
            <a:r>
              <a:rPr lang="ja"/>
              <a:t>In the case of jelly beans, ethnicity is flavour.  </a:t>
            </a:r>
          </a:p>
        </p:txBody>
      </p:sp>
      <p:pic>
        <p:nvPicPr>
          <p:cNvPr id="100" name="Shape 100"/>
          <p:cNvPicPr preferRelativeResize="0"/>
          <p:nvPr/>
        </p:nvPicPr>
        <p:blipFill>
          <a:blip r:embed="rId3">
            <a:alphaModFix/>
          </a:blip>
          <a:stretch>
            <a:fillRect/>
          </a:stretch>
        </p:blipFill>
        <p:spPr>
          <a:xfrm>
            <a:off x="5240262" y="3481500"/>
            <a:ext cx="3248025" cy="1409700"/>
          </a:xfrm>
          <a:prstGeom prst="rect">
            <a:avLst/>
          </a:prstGeom>
          <a:noFill/>
          <a:ln>
            <a:noFill/>
          </a:ln>
        </p:spPr>
      </p:pic>
      <p:sp>
        <p:nvSpPr>
          <p:cNvPr id="101" name="Shape 101"/>
          <p:cNvSpPr txBox="1"/>
          <p:nvPr/>
        </p:nvSpPr>
        <p:spPr>
          <a:xfrm>
            <a:off x="5319500" y="4472125"/>
            <a:ext cx="908700" cy="183600"/>
          </a:xfrm>
          <a:prstGeom prst="rect">
            <a:avLst/>
          </a:prstGeom>
          <a:noFill/>
          <a:ln>
            <a:noFill/>
          </a:ln>
        </p:spPr>
        <p:txBody>
          <a:bodyPr anchorCtr="0" anchor="t" bIns="91425" lIns="91425" rIns="91425" tIns="91425">
            <a:noAutofit/>
          </a:bodyPr>
          <a:lstStyle/>
          <a:p>
            <a:pPr lvl="0">
              <a:spcBef>
                <a:spcPts val="0"/>
              </a:spcBef>
              <a:buNone/>
            </a:pPr>
            <a:r>
              <a:rPr lang="ja"/>
              <a:t>Cherry</a:t>
            </a:r>
          </a:p>
        </p:txBody>
      </p:sp>
      <p:sp>
        <p:nvSpPr>
          <p:cNvPr id="102" name="Shape 102"/>
          <p:cNvSpPr txBox="1"/>
          <p:nvPr/>
        </p:nvSpPr>
        <p:spPr>
          <a:xfrm>
            <a:off x="6311837" y="4472125"/>
            <a:ext cx="1046400" cy="183600"/>
          </a:xfrm>
          <a:prstGeom prst="rect">
            <a:avLst/>
          </a:prstGeom>
          <a:noFill/>
          <a:ln>
            <a:noFill/>
          </a:ln>
        </p:spPr>
        <p:txBody>
          <a:bodyPr anchorCtr="0" anchor="t" bIns="91425" lIns="91425" rIns="91425" tIns="91425">
            <a:noAutofit/>
          </a:bodyPr>
          <a:lstStyle/>
          <a:p>
            <a:pPr lvl="0" rtl="0">
              <a:spcBef>
                <a:spcPts val="0"/>
              </a:spcBef>
              <a:buNone/>
            </a:pPr>
            <a:r>
              <a:rPr lang="ja"/>
              <a:t>Cinnamon</a:t>
            </a:r>
          </a:p>
        </p:txBody>
      </p:sp>
      <p:sp>
        <p:nvSpPr>
          <p:cNvPr id="103" name="Shape 103"/>
          <p:cNvSpPr txBox="1"/>
          <p:nvPr/>
        </p:nvSpPr>
        <p:spPr>
          <a:xfrm>
            <a:off x="7441900" y="4472125"/>
            <a:ext cx="1046400" cy="183600"/>
          </a:xfrm>
          <a:prstGeom prst="rect">
            <a:avLst/>
          </a:prstGeom>
          <a:noFill/>
          <a:ln>
            <a:noFill/>
          </a:ln>
        </p:spPr>
        <p:txBody>
          <a:bodyPr anchorCtr="0" anchor="t" bIns="91425" lIns="91425" rIns="91425" tIns="91425">
            <a:noAutofit/>
          </a:bodyPr>
          <a:lstStyle/>
          <a:p>
            <a:pPr lvl="0" rtl="0">
              <a:spcBef>
                <a:spcPts val="0"/>
              </a:spcBef>
              <a:buNone/>
            </a:pPr>
            <a:r>
              <a:rPr lang="ja"/>
              <a:t>Strawberry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ja"/>
              <a:t>Ethnicity</a:t>
            </a:r>
          </a:p>
        </p:txBody>
      </p:sp>
      <p:sp>
        <p:nvSpPr>
          <p:cNvPr id="109" name="Shape 109"/>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According to a 1998 study published in the Scientific American, there are more than 5,000 ethnic groups in the world:</a:t>
            </a:r>
          </a:p>
          <a:p>
            <a:pPr indent="-228600" lvl="0" marL="457200" rtl="0">
              <a:spcBef>
                <a:spcPts val="0"/>
              </a:spcBef>
              <a:buChar char="❖"/>
            </a:pPr>
            <a:r>
              <a:rPr lang="ja"/>
              <a:t>Arabs</a:t>
            </a:r>
          </a:p>
          <a:p>
            <a:pPr indent="-228600" lvl="0" marL="457200" rtl="0">
              <a:spcBef>
                <a:spcPts val="0"/>
              </a:spcBef>
              <a:buChar char="❖"/>
            </a:pPr>
            <a:r>
              <a:rPr lang="ja"/>
              <a:t>Kurds</a:t>
            </a:r>
          </a:p>
          <a:p>
            <a:pPr indent="-228600" lvl="0" marL="457200" rtl="0">
              <a:spcBef>
                <a:spcPts val="0"/>
              </a:spcBef>
              <a:buChar char="❖"/>
            </a:pPr>
            <a:r>
              <a:rPr lang="ja"/>
              <a:t>Americans </a:t>
            </a:r>
          </a:p>
          <a:p>
            <a:pPr indent="-228600" lvl="0" marL="457200">
              <a:spcBef>
                <a:spcPts val="0"/>
              </a:spcBef>
              <a:buChar char="❖"/>
            </a:pPr>
            <a:r>
              <a:rPr lang="ja"/>
              <a:t>Japanese</a:t>
            </a:r>
          </a:p>
          <a:p>
            <a:pPr indent="-228600" lvl="0" marL="457200" rtl="0">
              <a:spcBef>
                <a:spcPts val="0"/>
              </a:spcBef>
              <a:buChar char="❖"/>
            </a:pPr>
            <a:r>
              <a:rPr lang="ja"/>
              <a:t>Marathi </a:t>
            </a:r>
          </a:p>
          <a:p>
            <a:pPr indent="-228600" lvl="0" marL="457200">
              <a:spcBef>
                <a:spcPts val="0"/>
              </a:spcBef>
              <a:buChar char="❖"/>
            </a:pPr>
            <a:r>
              <a:rPr lang="ja"/>
              <a:t>etc</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372725"/>
            <a:ext cx="8520600" cy="645000"/>
          </a:xfrm>
          <a:prstGeom prst="rect">
            <a:avLst/>
          </a:prstGeom>
        </p:spPr>
        <p:txBody>
          <a:bodyPr anchorCtr="0" anchor="t" bIns="91425" lIns="91425" rIns="91425" tIns="91425">
            <a:noAutofit/>
          </a:bodyPr>
          <a:lstStyle/>
          <a:p>
            <a:pPr lvl="0" algn="ctr">
              <a:spcBef>
                <a:spcPts val="0"/>
              </a:spcBef>
              <a:buNone/>
            </a:pPr>
            <a:r>
              <a:rPr lang="ja"/>
              <a:t>Nationality </a:t>
            </a:r>
          </a:p>
        </p:txBody>
      </p:sp>
      <p:sp>
        <p:nvSpPr>
          <p:cNvPr id="115" name="Shape 115"/>
          <p:cNvSpPr txBox="1"/>
          <p:nvPr>
            <p:ph idx="1" type="body"/>
          </p:nvPr>
        </p:nvSpPr>
        <p:spPr>
          <a:xfrm>
            <a:off x="311700" y="1417800"/>
            <a:ext cx="8520600" cy="3150900"/>
          </a:xfrm>
          <a:prstGeom prst="rect">
            <a:avLst/>
          </a:prstGeom>
        </p:spPr>
        <p:txBody>
          <a:bodyPr anchorCtr="0" anchor="t" bIns="91425" lIns="91425" rIns="91425" tIns="91425">
            <a:noAutofit/>
          </a:bodyPr>
          <a:lstStyle/>
          <a:p>
            <a:pPr lvl="0">
              <a:spcBef>
                <a:spcPts val="0"/>
              </a:spcBef>
              <a:buNone/>
            </a:pPr>
            <a:r>
              <a:rPr lang="ja"/>
              <a:t>Someone’s national origin. The place where a person holds citizenship.</a:t>
            </a:r>
          </a:p>
          <a:p>
            <a:pPr lvl="0">
              <a:spcBef>
                <a:spcPts val="0"/>
              </a:spcBef>
              <a:buNone/>
            </a:pPr>
            <a:r>
              <a:t/>
            </a:r>
            <a:endParaRPr/>
          </a:p>
          <a:p>
            <a:pPr lvl="0">
              <a:spcBef>
                <a:spcPts val="0"/>
              </a:spcBef>
              <a:buNone/>
            </a:pPr>
            <a:r>
              <a:rPr lang="ja"/>
              <a:t>Nationality is flexible.</a:t>
            </a:r>
          </a:p>
          <a:p>
            <a:pPr lvl="0">
              <a:spcBef>
                <a:spcPts val="0"/>
              </a:spcBef>
              <a:buNone/>
            </a:pPr>
            <a:r>
              <a:t/>
            </a:r>
            <a:endParaRPr/>
          </a:p>
          <a:p>
            <a:pPr lvl="0">
              <a:spcBef>
                <a:spcPts val="0"/>
              </a:spcBef>
              <a:buNone/>
            </a:pPr>
            <a:r>
              <a:rPr lang="ja"/>
              <a:t>In case of Jellybeans, it is the jellybean bag.  </a:t>
            </a:r>
          </a:p>
          <a:p>
            <a:pPr lvl="0">
              <a:spcBef>
                <a:spcPts val="0"/>
              </a:spcBef>
              <a:buNone/>
            </a:pPr>
            <a:r>
              <a:t/>
            </a:r>
            <a:endParaRPr/>
          </a:p>
        </p:txBody>
      </p:sp>
      <p:pic>
        <p:nvPicPr>
          <p:cNvPr id="116" name="Shape 116"/>
          <p:cNvPicPr preferRelativeResize="0"/>
          <p:nvPr/>
        </p:nvPicPr>
        <p:blipFill>
          <a:blip r:embed="rId3">
            <a:alphaModFix/>
          </a:blip>
          <a:stretch>
            <a:fillRect/>
          </a:stretch>
        </p:blipFill>
        <p:spPr>
          <a:xfrm>
            <a:off x="6120512" y="2360662"/>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descr="Hear some straight talk from middle-schoolers about race and what it's like to grow up in such racially charged times.  More from our Being 12 series: http://being12.org/  Subscribe for more WNYC videos: http://bit.ly/13xNzwW" id="121" name="Shape 121" title="&quot;Because I’m Latino, I can’t have money?&quot; Kids on Race">
            <a:hlinkClick r:id="rId3"/>
          </p:cNvPr>
          <p:cNvSpPr/>
          <p:nvPr/>
        </p:nvSpPr>
        <p:spPr>
          <a:xfrm>
            <a:off x="1200800" y="100550"/>
            <a:ext cx="7289850" cy="4853449"/>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