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308" r:id="rId3"/>
    <p:sldId id="307" r:id="rId4"/>
    <p:sldId id="305" r:id="rId5"/>
    <p:sldId id="273" r:id="rId6"/>
    <p:sldId id="291" r:id="rId7"/>
    <p:sldId id="303" r:id="rId8"/>
    <p:sldId id="304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297" r:id="rId21"/>
    <p:sldId id="323" r:id="rId22"/>
    <p:sldId id="309" r:id="rId23"/>
    <p:sldId id="310" r:id="rId24"/>
    <p:sldId id="311" r:id="rId25"/>
    <p:sldId id="313" r:id="rId26"/>
    <p:sldId id="314" r:id="rId27"/>
    <p:sldId id="316" r:id="rId28"/>
    <p:sldId id="317" r:id="rId29"/>
    <p:sldId id="322" r:id="rId30"/>
    <p:sldId id="288" r:id="rId31"/>
    <p:sldId id="271" r:id="rId32"/>
    <p:sldId id="272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3A142-026A-4398-939E-C609403800AD}" type="doc">
      <dgm:prSet loTypeId="urn:microsoft.com/office/officeart/2005/8/layout/cycle7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6864250-035E-4EF2-8EB6-A85F234202A1}">
      <dgm:prSet phldrT="[Text]"/>
      <dgm:spPr/>
      <dgm:t>
        <a:bodyPr/>
        <a:lstStyle/>
        <a:p>
          <a:r>
            <a:rPr lang="cs-CZ" dirty="0" smtClean="0"/>
            <a:t>Místo</a:t>
          </a:r>
          <a:endParaRPr lang="en-GB" dirty="0"/>
        </a:p>
      </dgm:t>
    </dgm:pt>
    <dgm:pt modelId="{FAFAD2F5-7DEA-44E0-8F02-2DC066635213}" type="parTrans" cxnId="{E45A8EBF-E7D9-441D-916E-8E71B4311325}">
      <dgm:prSet/>
      <dgm:spPr/>
      <dgm:t>
        <a:bodyPr/>
        <a:lstStyle/>
        <a:p>
          <a:endParaRPr lang="en-GB"/>
        </a:p>
      </dgm:t>
    </dgm:pt>
    <dgm:pt modelId="{1A758525-B3A9-4D6D-8859-C2AB689A7CE3}" type="sibTrans" cxnId="{E45A8EBF-E7D9-441D-916E-8E71B4311325}">
      <dgm:prSet/>
      <dgm:spPr/>
      <dgm:t>
        <a:bodyPr/>
        <a:lstStyle/>
        <a:p>
          <a:endParaRPr lang="en-GB"/>
        </a:p>
      </dgm:t>
    </dgm:pt>
    <dgm:pt modelId="{DB52CA88-9441-47F9-B22B-95AB9DF0441F}">
      <dgm:prSet phldrT="[Text]"/>
      <dgm:spPr/>
      <dgm:t>
        <a:bodyPr/>
        <a:lstStyle/>
        <a:p>
          <a:r>
            <a:rPr lang="cs-CZ" dirty="0" smtClean="0"/>
            <a:t>Pachatel</a:t>
          </a:r>
          <a:endParaRPr lang="en-GB" dirty="0"/>
        </a:p>
      </dgm:t>
    </dgm:pt>
    <dgm:pt modelId="{4E2EABA4-0191-42D5-90FA-4C3D9E0CB0ED}" type="parTrans" cxnId="{7DC9FEF0-C51C-457E-B8B3-D2F577478972}">
      <dgm:prSet/>
      <dgm:spPr/>
      <dgm:t>
        <a:bodyPr/>
        <a:lstStyle/>
        <a:p>
          <a:endParaRPr lang="en-GB"/>
        </a:p>
      </dgm:t>
    </dgm:pt>
    <dgm:pt modelId="{D2B89C2B-219A-44E2-90F7-E717CC6793E2}" type="sibTrans" cxnId="{7DC9FEF0-C51C-457E-B8B3-D2F577478972}">
      <dgm:prSet/>
      <dgm:spPr/>
      <dgm:t>
        <a:bodyPr/>
        <a:lstStyle/>
        <a:p>
          <a:endParaRPr lang="en-GB"/>
        </a:p>
      </dgm:t>
    </dgm:pt>
    <dgm:pt modelId="{17CB22F8-F0D0-475F-9DF3-E7936D2A0C46}">
      <dgm:prSet phldrT="[Text]"/>
      <dgm:spPr/>
      <dgm:t>
        <a:bodyPr/>
        <a:lstStyle/>
        <a:p>
          <a:r>
            <a:rPr lang="cs-CZ" dirty="0" smtClean="0"/>
            <a:t>Oběť</a:t>
          </a:r>
          <a:endParaRPr lang="en-GB" dirty="0"/>
        </a:p>
      </dgm:t>
    </dgm:pt>
    <dgm:pt modelId="{F7700CC1-3614-447E-A086-99C818FE8910}" type="parTrans" cxnId="{F77131E7-1FFD-4731-A610-155DAC05F49A}">
      <dgm:prSet/>
      <dgm:spPr/>
      <dgm:t>
        <a:bodyPr/>
        <a:lstStyle/>
        <a:p>
          <a:endParaRPr lang="en-GB"/>
        </a:p>
      </dgm:t>
    </dgm:pt>
    <dgm:pt modelId="{10398C44-03DC-4065-A245-C8CA7EAFB978}" type="sibTrans" cxnId="{F77131E7-1FFD-4731-A610-155DAC05F49A}">
      <dgm:prSet/>
      <dgm:spPr/>
      <dgm:t>
        <a:bodyPr/>
        <a:lstStyle/>
        <a:p>
          <a:endParaRPr lang="en-GB"/>
        </a:p>
      </dgm:t>
    </dgm:pt>
    <dgm:pt modelId="{9131DE62-2266-4D2C-A4DC-72B166A04E77}" type="pres">
      <dgm:prSet presAssocID="{F223A142-026A-4398-939E-C609403800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63A6DEA-B230-4C4F-96B7-5C0555D51D2A}" type="pres">
      <dgm:prSet presAssocID="{16864250-035E-4EF2-8EB6-A85F234202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987B5A-E40F-46B5-A490-A4ECE6F725F8}" type="pres">
      <dgm:prSet presAssocID="{1A758525-B3A9-4D6D-8859-C2AB689A7CE3}" presName="sibTrans" presStyleLbl="sibTrans2D1" presStyleIdx="0" presStyleCnt="3"/>
      <dgm:spPr/>
      <dgm:t>
        <a:bodyPr/>
        <a:lstStyle/>
        <a:p>
          <a:endParaRPr lang="cs-CZ"/>
        </a:p>
      </dgm:t>
    </dgm:pt>
    <dgm:pt modelId="{3F941A3D-FF8D-4FBC-8F0A-1035F88C7E12}" type="pres">
      <dgm:prSet presAssocID="{1A758525-B3A9-4D6D-8859-C2AB689A7CE3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2DCF9378-B9CF-4F45-B7A1-C8EC126310CE}" type="pres">
      <dgm:prSet presAssocID="{DB52CA88-9441-47F9-B22B-95AB9DF044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94076E-1C7B-4A06-BB3F-4D62F2D52317}" type="pres">
      <dgm:prSet presAssocID="{D2B89C2B-219A-44E2-90F7-E717CC6793E2}" presName="sibTrans" presStyleLbl="sibTrans2D1" presStyleIdx="1" presStyleCnt="3"/>
      <dgm:spPr/>
      <dgm:t>
        <a:bodyPr/>
        <a:lstStyle/>
        <a:p>
          <a:endParaRPr lang="cs-CZ"/>
        </a:p>
      </dgm:t>
    </dgm:pt>
    <dgm:pt modelId="{E688B76E-A1E9-42A1-A361-F2D25E461F49}" type="pres">
      <dgm:prSet presAssocID="{D2B89C2B-219A-44E2-90F7-E717CC6793E2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BAA7D10B-DB6D-4B60-900A-90905ADA8271}" type="pres">
      <dgm:prSet presAssocID="{17CB22F8-F0D0-475F-9DF3-E7936D2A0C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A11EB4-B6CC-4DBA-8D6E-D1E039ABEE68}" type="pres">
      <dgm:prSet presAssocID="{10398C44-03DC-4065-A245-C8CA7EAFB978}" presName="sibTrans" presStyleLbl="sibTrans2D1" presStyleIdx="2" presStyleCnt="3"/>
      <dgm:spPr/>
      <dgm:t>
        <a:bodyPr/>
        <a:lstStyle/>
        <a:p>
          <a:endParaRPr lang="cs-CZ"/>
        </a:p>
      </dgm:t>
    </dgm:pt>
    <dgm:pt modelId="{F18BCFE9-37CA-438C-851E-53A1AA091C84}" type="pres">
      <dgm:prSet presAssocID="{10398C44-03DC-4065-A245-C8CA7EAFB978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DC9FEF0-C51C-457E-B8B3-D2F577478972}" srcId="{F223A142-026A-4398-939E-C609403800AD}" destId="{DB52CA88-9441-47F9-B22B-95AB9DF0441F}" srcOrd="1" destOrd="0" parTransId="{4E2EABA4-0191-42D5-90FA-4C3D9E0CB0ED}" sibTransId="{D2B89C2B-219A-44E2-90F7-E717CC6793E2}"/>
    <dgm:cxn modelId="{A35A7014-6055-4FB7-BB53-6BC6590B2A0D}" type="presOf" srcId="{F223A142-026A-4398-939E-C609403800AD}" destId="{9131DE62-2266-4D2C-A4DC-72B166A04E77}" srcOrd="0" destOrd="0" presId="urn:microsoft.com/office/officeart/2005/8/layout/cycle7"/>
    <dgm:cxn modelId="{5E906B3E-B9A5-4E49-846A-601DC08E82F0}" type="presOf" srcId="{D2B89C2B-219A-44E2-90F7-E717CC6793E2}" destId="{E688B76E-A1E9-42A1-A361-F2D25E461F49}" srcOrd="1" destOrd="0" presId="urn:microsoft.com/office/officeart/2005/8/layout/cycle7"/>
    <dgm:cxn modelId="{17DDA728-276F-4CEF-8AEB-0194AF402C7B}" type="presOf" srcId="{10398C44-03DC-4065-A245-C8CA7EAFB978}" destId="{52A11EB4-B6CC-4DBA-8D6E-D1E039ABEE68}" srcOrd="0" destOrd="0" presId="urn:microsoft.com/office/officeart/2005/8/layout/cycle7"/>
    <dgm:cxn modelId="{8288F15F-F264-43F2-9E64-09CF5D515F6F}" type="presOf" srcId="{DB52CA88-9441-47F9-B22B-95AB9DF0441F}" destId="{2DCF9378-B9CF-4F45-B7A1-C8EC126310CE}" srcOrd="0" destOrd="0" presId="urn:microsoft.com/office/officeart/2005/8/layout/cycle7"/>
    <dgm:cxn modelId="{D39005C7-5EA8-4306-A0F0-3202755CCBB8}" type="presOf" srcId="{10398C44-03DC-4065-A245-C8CA7EAFB978}" destId="{F18BCFE9-37CA-438C-851E-53A1AA091C84}" srcOrd="1" destOrd="0" presId="urn:microsoft.com/office/officeart/2005/8/layout/cycle7"/>
    <dgm:cxn modelId="{8C721C0C-263E-4423-A812-5CC4C2BE27AC}" type="presOf" srcId="{16864250-035E-4EF2-8EB6-A85F234202A1}" destId="{863A6DEA-B230-4C4F-96B7-5C0555D51D2A}" srcOrd="0" destOrd="0" presId="urn:microsoft.com/office/officeart/2005/8/layout/cycle7"/>
    <dgm:cxn modelId="{539F5304-052B-4D16-B5F2-39CE6A970761}" type="presOf" srcId="{D2B89C2B-219A-44E2-90F7-E717CC6793E2}" destId="{E294076E-1C7B-4A06-BB3F-4D62F2D52317}" srcOrd="0" destOrd="0" presId="urn:microsoft.com/office/officeart/2005/8/layout/cycle7"/>
    <dgm:cxn modelId="{F77131E7-1FFD-4731-A610-155DAC05F49A}" srcId="{F223A142-026A-4398-939E-C609403800AD}" destId="{17CB22F8-F0D0-475F-9DF3-E7936D2A0C46}" srcOrd="2" destOrd="0" parTransId="{F7700CC1-3614-447E-A086-99C818FE8910}" sibTransId="{10398C44-03DC-4065-A245-C8CA7EAFB978}"/>
    <dgm:cxn modelId="{E45A8EBF-E7D9-441D-916E-8E71B4311325}" srcId="{F223A142-026A-4398-939E-C609403800AD}" destId="{16864250-035E-4EF2-8EB6-A85F234202A1}" srcOrd="0" destOrd="0" parTransId="{FAFAD2F5-7DEA-44E0-8F02-2DC066635213}" sibTransId="{1A758525-B3A9-4D6D-8859-C2AB689A7CE3}"/>
    <dgm:cxn modelId="{FAED8972-5D62-4721-856B-54929827F00A}" type="presOf" srcId="{1A758525-B3A9-4D6D-8859-C2AB689A7CE3}" destId="{B8987B5A-E40F-46B5-A490-A4ECE6F725F8}" srcOrd="0" destOrd="0" presId="urn:microsoft.com/office/officeart/2005/8/layout/cycle7"/>
    <dgm:cxn modelId="{8F67AC7B-C3EB-42B5-8EB8-4ABDA273258F}" type="presOf" srcId="{1A758525-B3A9-4D6D-8859-C2AB689A7CE3}" destId="{3F941A3D-FF8D-4FBC-8F0A-1035F88C7E12}" srcOrd="1" destOrd="0" presId="urn:microsoft.com/office/officeart/2005/8/layout/cycle7"/>
    <dgm:cxn modelId="{8C76F465-8656-4043-8EC9-1D95C200C3B3}" type="presOf" srcId="{17CB22F8-F0D0-475F-9DF3-E7936D2A0C46}" destId="{BAA7D10B-DB6D-4B60-900A-90905ADA8271}" srcOrd="0" destOrd="0" presId="urn:microsoft.com/office/officeart/2005/8/layout/cycle7"/>
    <dgm:cxn modelId="{0EC516FB-C2C8-4F06-A036-03569F8F1D6D}" type="presParOf" srcId="{9131DE62-2266-4D2C-A4DC-72B166A04E77}" destId="{863A6DEA-B230-4C4F-96B7-5C0555D51D2A}" srcOrd="0" destOrd="0" presId="urn:microsoft.com/office/officeart/2005/8/layout/cycle7"/>
    <dgm:cxn modelId="{DA357BE5-7DC5-445E-BBC4-91B91387F732}" type="presParOf" srcId="{9131DE62-2266-4D2C-A4DC-72B166A04E77}" destId="{B8987B5A-E40F-46B5-A490-A4ECE6F725F8}" srcOrd="1" destOrd="0" presId="urn:microsoft.com/office/officeart/2005/8/layout/cycle7"/>
    <dgm:cxn modelId="{84E02B4D-E7BD-4A91-9506-CC9619625288}" type="presParOf" srcId="{B8987B5A-E40F-46B5-A490-A4ECE6F725F8}" destId="{3F941A3D-FF8D-4FBC-8F0A-1035F88C7E12}" srcOrd="0" destOrd="0" presId="urn:microsoft.com/office/officeart/2005/8/layout/cycle7"/>
    <dgm:cxn modelId="{1E604847-5AF6-4279-878F-BC3F557019F8}" type="presParOf" srcId="{9131DE62-2266-4D2C-A4DC-72B166A04E77}" destId="{2DCF9378-B9CF-4F45-B7A1-C8EC126310CE}" srcOrd="2" destOrd="0" presId="urn:microsoft.com/office/officeart/2005/8/layout/cycle7"/>
    <dgm:cxn modelId="{81B38418-7FD7-47BA-A80A-5606F0062FEC}" type="presParOf" srcId="{9131DE62-2266-4D2C-A4DC-72B166A04E77}" destId="{E294076E-1C7B-4A06-BB3F-4D62F2D52317}" srcOrd="3" destOrd="0" presId="urn:microsoft.com/office/officeart/2005/8/layout/cycle7"/>
    <dgm:cxn modelId="{451BBB8C-9DC8-4BDB-A5A8-E45986483E11}" type="presParOf" srcId="{E294076E-1C7B-4A06-BB3F-4D62F2D52317}" destId="{E688B76E-A1E9-42A1-A361-F2D25E461F49}" srcOrd="0" destOrd="0" presId="urn:microsoft.com/office/officeart/2005/8/layout/cycle7"/>
    <dgm:cxn modelId="{EC85DCAD-A5DF-4BAC-846B-F4C141F28CDB}" type="presParOf" srcId="{9131DE62-2266-4D2C-A4DC-72B166A04E77}" destId="{BAA7D10B-DB6D-4B60-900A-90905ADA8271}" srcOrd="4" destOrd="0" presId="urn:microsoft.com/office/officeart/2005/8/layout/cycle7"/>
    <dgm:cxn modelId="{1C351734-D789-4606-9AAF-F191D12C60B9}" type="presParOf" srcId="{9131DE62-2266-4D2C-A4DC-72B166A04E77}" destId="{52A11EB4-B6CC-4DBA-8D6E-D1E039ABEE68}" srcOrd="5" destOrd="0" presId="urn:microsoft.com/office/officeart/2005/8/layout/cycle7"/>
    <dgm:cxn modelId="{CD591D3F-0E1B-48A6-94A0-3A791A9F8E5F}" type="presParOf" srcId="{52A11EB4-B6CC-4DBA-8D6E-D1E039ABEE68}" destId="{F18BCFE9-37CA-438C-851E-53A1AA091C8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A6DEA-B230-4C4F-96B7-5C0555D51D2A}">
      <dsp:nvSpPr>
        <dsp:cNvPr id="0" name=""/>
        <dsp:cNvSpPr/>
      </dsp:nvSpPr>
      <dsp:spPr>
        <a:xfrm>
          <a:off x="2959939" y="35"/>
          <a:ext cx="2162728" cy="108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Místo</a:t>
          </a:r>
          <a:endParaRPr lang="en-GB" sz="3300" kern="1200" dirty="0"/>
        </a:p>
      </dsp:txBody>
      <dsp:txXfrm>
        <a:off x="2991611" y="31707"/>
        <a:ext cx="2099384" cy="1018020"/>
      </dsp:txXfrm>
    </dsp:sp>
    <dsp:sp modelId="{B8987B5A-E40F-46B5-A490-A4ECE6F725F8}">
      <dsp:nvSpPr>
        <dsp:cNvPr id="0" name=""/>
        <dsp:cNvSpPr/>
      </dsp:nvSpPr>
      <dsp:spPr>
        <a:xfrm rot="3600000">
          <a:off x="4369852" y="1900345"/>
          <a:ext cx="1131378" cy="3784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483395" y="1976040"/>
        <a:ext cx="904292" cy="227087"/>
      </dsp:txXfrm>
    </dsp:sp>
    <dsp:sp modelId="{2DCF9378-B9CF-4F45-B7A1-C8EC126310CE}">
      <dsp:nvSpPr>
        <dsp:cNvPr id="0" name=""/>
        <dsp:cNvSpPr/>
      </dsp:nvSpPr>
      <dsp:spPr>
        <a:xfrm>
          <a:off x="4748415" y="3097767"/>
          <a:ext cx="2162728" cy="1081364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Pachatel</a:t>
          </a:r>
          <a:endParaRPr lang="en-GB" sz="3300" kern="1200" dirty="0"/>
        </a:p>
      </dsp:txBody>
      <dsp:txXfrm>
        <a:off x="4780087" y="3129439"/>
        <a:ext cx="2099384" cy="1018020"/>
      </dsp:txXfrm>
    </dsp:sp>
    <dsp:sp modelId="{E294076E-1C7B-4A06-BB3F-4D62F2D52317}">
      <dsp:nvSpPr>
        <dsp:cNvPr id="0" name=""/>
        <dsp:cNvSpPr/>
      </dsp:nvSpPr>
      <dsp:spPr>
        <a:xfrm rot="10800000">
          <a:off x="3475614" y="3449211"/>
          <a:ext cx="1131378" cy="3784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589157" y="3524906"/>
        <a:ext cx="904292" cy="227087"/>
      </dsp:txXfrm>
    </dsp:sp>
    <dsp:sp modelId="{BAA7D10B-DB6D-4B60-900A-90905ADA8271}">
      <dsp:nvSpPr>
        <dsp:cNvPr id="0" name=""/>
        <dsp:cNvSpPr/>
      </dsp:nvSpPr>
      <dsp:spPr>
        <a:xfrm>
          <a:off x="1171462" y="3097767"/>
          <a:ext cx="2162728" cy="1081364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Oběť</a:t>
          </a:r>
          <a:endParaRPr lang="en-GB" sz="3300" kern="1200" dirty="0"/>
        </a:p>
      </dsp:txBody>
      <dsp:txXfrm>
        <a:off x="1203134" y="3129439"/>
        <a:ext cx="2099384" cy="1018020"/>
      </dsp:txXfrm>
    </dsp:sp>
    <dsp:sp modelId="{52A11EB4-B6CC-4DBA-8D6E-D1E039ABEE68}">
      <dsp:nvSpPr>
        <dsp:cNvPr id="0" name=""/>
        <dsp:cNvSpPr/>
      </dsp:nvSpPr>
      <dsp:spPr>
        <a:xfrm rot="18000000">
          <a:off x="2581375" y="1900345"/>
          <a:ext cx="1131378" cy="3784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694918" y="1976040"/>
        <a:ext cx="904292" cy="22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F27273E-5585-4CD2-AA76-216DCC6FD6C9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7DBEE9C-3C80-417B-ADF6-910ED8AE1F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09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76E6-4C2E-4B1E-812E-6DCDF94EC86E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214B0-E34A-430B-8D50-7F62A7DA48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6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1346A-953E-4A36-BAAE-D09FB80A7B49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319E-ABEA-489B-814D-EF1A35095D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69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3B938-7403-4E6E-A4F3-D1C59887378A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D0FA-658D-4F88-BB70-226D58C8BC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92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A3617A-0872-43AC-812D-CF4D17934BCA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A66C26D3-C6C4-47D0-AD82-A2724FD4C7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3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218BF-695A-4B18-A64E-04C920C5951B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3AF1-1B1C-41A2-97F0-DB8A5AE35F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44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3B938-7403-4E6E-A4F3-D1C59887378A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D0FA-658D-4F88-BB70-226D58C8BC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2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F5169-5495-4F55-A55D-00B13EA6CDB5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67228-EE68-472C-9826-6A82CEBCA8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9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5DF40-794B-4FAE-A49A-33A72BEA89CC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B5A22-3A53-4EA6-B685-D3ACB85EDE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49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63E21-3C05-4AA7-A561-72CBC6B9EF30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F2F620-3E6D-42A9-ADF4-75F3AFDA39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819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27AEDD5D-130C-4B63-9C27-459AD0CB99E2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310395-8475-46BD-9180-F24606C381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900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453B938-7403-4E6E-A4F3-D1C59887378A}" type="datetimeFigureOut">
              <a:rPr lang="cs-CZ" smtClean="0"/>
              <a:pPr>
                <a:defRPr/>
              </a:pPr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891D0FA-658D-4F88-BB70-226D58C8BC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usiness.center.cz/business/pravo/zakony/trestni-zakonik/cast1h8.aspx" TargetMode="External"/><Relationship Id="rId3" Type="http://schemas.openxmlformats.org/officeDocument/2006/relationships/hyperlink" Target="http://business.center.cz/business/pravo/zakony/trestni-zakonik/cast1h5d1.aspx" TargetMode="External"/><Relationship Id="rId7" Type="http://schemas.openxmlformats.org/officeDocument/2006/relationships/hyperlink" Target="http://business.center.cz/business/pravo/zakony/trestni-zakonik/cast1h7.aspx" TargetMode="External"/><Relationship Id="rId2" Type="http://schemas.openxmlformats.org/officeDocument/2006/relationships/hyperlink" Target="http://business.center.cz/business/pravo/zakony/trestni-zakonik/cast1h3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iness.center.cz/business/pravo/zakony/trestni-zakonik/cast1h6.aspx" TargetMode="External"/><Relationship Id="rId5" Type="http://schemas.openxmlformats.org/officeDocument/2006/relationships/hyperlink" Target="http://business.center.cz/business/pravo/zakony/trestni-zakonik/cast1h5d3.aspx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business.center.cz/business/pravo/zakony/trestni-zakonik/cast1h5d2.aspx" TargetMode="External"/><Relationship Id="rId9" Type="http://schemas.openxmlformats.org/officeDocument/2006/relationships/hyperlink" Target="http://business.center.cz/business/pravo/zakony/trestni-zakonik/cast3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center.cz/business/pravo/zakony/trestni-zakonik/cast1h5d3.aspx" TargetMode="External"/><Relationship Id="rId2" Type="http://schemas.openxmlformats.org/officeDocument/2006/relationships/hyperlink" Target="http://business.center.cz/business/pravo/zakony/trestni-zakonik/cast1h5d2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usiness.center.cz/business/pravo/zakony/trestni-zakonik/cast1h5d3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usiness.center.cz/business/pravo/zakony/trestni-zakonik/cast1h5d2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.vimeo.com/video/15938526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531368" y="1916832"/>
            <a:ext cx="8083550" cy="251968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4000" b="1" cap="none" dirty="0" smtClean="0"/>
              <a:t>Trest – minulost a současnost Prevence kriminality</a:t>
            </a: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1171575" y="4436517"/>
            <a:ext cx="6803136" cy="1150397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160000"/>
              </a:lnSpc>
            </a:pPr>
            <a:r>
              <a:rPr lang="cs-CZ" sz="1800" dirty="0" smtClean="0"/>
              <a:t>Kriminalita a sociální práce s pachateli SPR508, </a:t>
            </a:r>
          </a:p>
          <a:p>
            <a:pPr algn="r" eaLnBrk="1" hangingPunct="1">
              <a:lnSpc>
                <a:spcPct val="160000"/>
              </a:lnSpc>
            </a:pPr>
            <a:r>
              <a:rPr lang="cs-CZ" sz="1800" dirty="0" smtClean="0"/>
              <a:t>Mgr. Petra Horová, Ph.D. 21.3.2017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sz="3600" b="1" smtClean="0"/>
              <a:t>Druhy trestních sankcí platných </a:t>
            </a:r>
            <a:br>
              <a:rPr lang="cs-CZ" sz="3600" b="1" smtClean="0"/>
            </a:br>
            <a:r>
              <a:rPr lang="cs-CZ" sz="3600" b="1" smtClean="0"/>
              <a:t>podle trestního zákona ČR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323850" y="1628775"/>
            <a:ext cx="8640763" cy="4968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1700" b="1" dirty="0" smtClean="0"/>
              <a:t>Zákon č. 40/2009 Sb., trestní </a:t>
            </a:r>
            <a:r>
              <a:rPr lang="cs-CZ" sz="1700" b="1" dirty="0"/>
              <a:t>zákoník </a:t>
            </a:r>
            <a:r>
              <a:rPr lang="cs-CZ" sz="1700" b="1" dirty="0" smtClean="0"/>
              <a:t> </a:t>
            </a:r>
            <a:r>
              <a:rPr lang="cs-CZ" sz="1700" dirty="0" smtClean="0"/>
              <a:t> 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 smtClean="0"/>
              <a:t>Část I. Obecná část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dirty="0" smtClean="0"/>
              <a:t>Hlava 1 Působnost trestních zákonů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dirty="0" smtClean="0"/>
              <a:t>Hlava 2 Trestní odpovědnost  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dirty="0" smtClean="0">
                <a:hlinkClick r:id="rId2"/>
              </a:rPr>
              <a:t>Hlava 3</a:t>
            </a:r>
            <a:r>
              <a:rPr lang="cs-CZ" sz="1500" dirty="0" smtClean="0"/>
              <a:t> Okolnosti vylučující protiprávnost činu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dirty="0" smtClean="0"/>
              <a:t>Hlava 4 Zánik trestní odpovědnosti  </a:t>
            </a:r>
            <a:r>
              <a:rPr lang="cs-CZ" sz="1500" b="1" dirty="0" smtClean="0"/>
              <a:t> </a:t>
            </a:r>
            <a:r>
              <a:rPr lang="cs-CZ" sz="1500" dirty="0" smtClean="0"/>
              <a:t>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2500" b="1" dirty="0" smtClean="0"/>
              <a:t>Hlava 5 </a:t>
            </a:r>
            <a:r>
              <a:rPr lang="cs-CZ" sz="2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Trestní sankce</a:t>
            </a:r>
            <a:r>
              <a:rPr lang="cs-CZ" sz="2500" b="1" dirty="0" smtClean="0"/>
              <a:t>  </a:t>
            </a:r>
          </a:p>
          <a:p>
            <a:pPr marL="1143000" lvl="2">
              <a:lnSpc>
                <a:spcPct val="80000"/>
              </a:lnSpc>
              <a:defRPr/>
            </a:pPr>
            <a:r>
              <a:rPr lang="cs-CZ" sz="2400" b="1" u="sng" dirty="0" smtClean="0">
                <a:hlinkClick r:id="rId3"/>
              </a:rPr>
              <a:t>Díl 1</a:t>
            </a:r>
            <a:r>
              <a:rPr lang="cs-CZ" sz="2400" b="1" dirty="0" smtClean="0"/>
              <a:t> § 36 – 38 Druhy trestních sankcí a obecné zásady pro jejich ukládání  </a:t>
            </a:r>
          </a:p>
          <a:p>
            <a:pPr marL="1143000" lvl="2">
              <a:lnSpc>
                <a:spcPct val="80000"/>
              </a:lnSpc>
              <a:defRPr/>
            </a:pPr>
            <a:r>
              <a:rPr lang="cs-CZ" sz="2400" b="1" u="sng" dirty="0" smtClean="0">
                <a:hlinkClick r:id="rId4"/>
              </a:rPr>
              <a:t>Díl 2</a:t>
            </a:r>
            <a:r>
              <a:rPr lang="cs-CZ" sz="2400" b="1" dirty="0" smtClean="0"/>
              <a:t> § 39 – 95 Tresty  </a:t>
            </a:r>
          </a:p>
          <a:p>
            <a:pPr marL="1143000" lvl="2">
              <a:lnSpc>
                <a:spcPct val="80000"/>
              </a:lnSpc>
              <a:defRPr/>
            </a:pPr>
            <a:r>
              <a:rPr lang="cs-CZ" sz="2400" b="1" u="sng" dirty="0" smtClean="0">
                <a:hlinkClick r:id="rId5"/>
              </a:rPr>
              <a:t>Díl 3</a:t>
            </a:r>
            <a:r>
              <a:rPr lang="cs-CZ" sz="2400" b="1" dirty="0" smtClean="0"/>
              <a:t> § 96 – 104 Ochranná opatření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u="sng" dirty="0" smtClean="0">
                <a:hlinkClick r:id="rId6"/>
              </a:rPr>
              <a:t>Hlava 6</a:t>
            </a:r>
            <a:r>
              <a:rPr lang="cs-CZ" sz="1500" dirty="0" smtClean="0"/>
              <a:t>§ 105 - 106Zahlazení odsouzení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u="sng" dirty="0" smtClean="0">
                <a:hlinkClick r:id="rId7"/>
              </a:rPr>
              <a:t>Hlava 7</a:t>
            </a:r>
            <a:r>
              <a:rPr lang="cs-CZ" sz="1500" dirty="0" smtClean="0"/>
              <a:t>§ 107 - 109Zvláštní ustanovení o některých pachatelích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u="sng" dirty="0" smtClean="0">
                <a:hlinkClick r:id="rId8"/>
              </a:rPr>
              <a:t>Hlava 8</a:t>
            </a:r>
            <a:r>
              <a:rPr lang="cs-CZ" sz="1500" dirty="0" smtClean="0"/>
              <a:t>§ 110 - 139Výkladová ustanovení  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 smtClean="0"/>
              <a:t>Část II. Zvláštní část  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cs-CZ" sz="1500" dirty="0" smtClean="0"/>
              <a:t>Hlava 1 Trestné činy… </a:t>
            </a:r>
            <a:r>
              <a:rPr lang="cs-CZ" sz="1500" u="sng" dirty="0" smtClean="0">
                <a:hlinkClick r:id="rId9"/>
              </a:rPr>
              <a:t>Část III.</a:t>
            </a:r>
            <a:r>
              <a:rPr lang="cs-CZ" sz="1500" dirty="0" smtClean="0"/>
              <a:t>§ 419 - 421Přechodná a závěrečná ustanovení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10"/>
          <a:srcRect l="18307" t="27034" r="52266" b="18620"/>
          <a:stretch>
            <a:fillRect/>
          </a:stretch>
        </p:blipFill>
        <p:spPr bwMode="auto">
          <a:xfrm rot="607408">
            <a:off x="6585924" y="682293"/>
            <a:ext cx="1749437" cy="2586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Hlava V: Trestní sankce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1520" y="1340768"/>
            <a:ext cx="8514655" cy="532859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900" b="1" u="sng" dirty="0" smtClean="0">
                <a:solidFill>
                  <a:schemeClr val="accent2"/>
                </a:solidFill>
              </a:rPr>
              <a:t>Druhy trestních sankcí a obecné zásady pro jejich ukládání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700" b="1" u="sng" dirty="0" smtClean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700" b="1" dirty="0" smtClean="0"/>
              <a:t>§ 36 Druhy trestních sankcí</a:t>
            </a:r>
            <a:endParaRPr lang="cs-CZ" sz="1700" dirty="0" smtClean="0"/>
          </a:p>
          <a:p>
            <a:pPr>
              <a:lnSpc>
                <a:spcPct val="80000"/>
              </a:lnSpc>
            </a:pPr>
            <a:r>
              <a:rPr lang="cs-CZ" sz="1700" dirty="0" smtClean="0"/>
              <a:t>Trestními sankcemi jsou tresty a ochranná opatření.</a:t>
            </a:r>
            <a:br>
              <a:rPr lang="cs-CZ" sz="1700" dirty="0" smtClean="0"/>
            </a:br>
            <a:endParaRPr lang="cs-CZ" sz="17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700" b="1" dirty="0" smtClean="0"/>
              <a:t>§ 37 Obecné ustanovení pro ukládání trestních sankcí</a:t>
            </a:r>
          </a:p>
          <a:p>
            <a:pPr>
              <a:lnSpc>
                <a:spcPct val="80000"/>
              </a:lnSpc>
            </a:pPr>
            <a:r>
              <a:rPr lang="cs-CZ" sz="1700" b="1" dirty="0" smtClean="0"/>
              <a:t>(1)</a:t>
            </a:r>
            <a:r>
              <a:rPr lang="cs-CZ" sz="1700" dirty="0" smtClean="0"/>
              <a:t> Trestní sankce lze ukládat jen na základě trestního zákona.</a:t>
            </a:r>
            <a:br>
              <a:rPr lang="cs-CZ" sz="1700" dirty="0" smtClean="0"/>
            </a:br>
            <a:r>
              <a:rPr lang="cs-CZ" sz="1700" b="1" dirty="0" smtClean="0"/>
              <a:t>(2)</a:t>
            </a:r>
            <a:r>
              <a:rPr lang="cs-CZ" sz="1700" dirty="0" smtClean="0"/>
              <a:t> Pachateli nelze uložit kruté a nepřiměřené trestní sankce. Výkonem trestní sankce nesmí být ponížena lidská důstojnost.</a:t>
            </a:r>
            <a:br>
              <a:rPr lang="cs-CZ" sz="1700" dirty="0" smtClean="0"/>
            </a:br>
            <a:endParaRPr lang="cs-CZ" sz="17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700" b="1" dirty="0" smtClean="0"/>
              <a:t>§ 38 Přiměřenost trestních sankcí</a:t>
            </a:r>
          </a:p>
          <a:p>
            <a:pPr>
              <a:lnSpc>
                <a:spcPct val="80000"/>
              </a:lnSpc>
            </a:pPr>
            <a:r>
              <a:rPr lang="cs-CZ" sz="1700" b="1" dirty="0" smtClean="0"/>
              <a:t>(1)</a:t>
            </a:r>
            <a:r>
              <a:rPr lang="cs-CZ" sz="1700" dirty="0" smtClean="0"/>
              <a:t> Trestní sankce je nutno ukládat s přihlédnutím k </a:t>
            </a:r>
            <a:r>
              <a:rPr lang="cs-CZ" sz="1700" b="1" dirty="0" smtClean="0"/>
              <a:t>povaze a závažnosti spáchaného trestného činu a poměrům pachatele</a:t>
            </a:r>
            <a:r>
              <a:rPr lang="cs-CZ" sz="1700" dirty="0" smtClean="0"/>
              <a:t>.</a:t>
            </a:r>
            <a:br>
              <a:rPr lang="cs-CZ" sz="1700" dirty="0" smtClean="0"/>
            </a:br>
            <a:r>
              <a:rPr lang="cs-CZ" sz="1700" b="1" dirty="0" smtClean="0"/>
              <a:t>(2)</a:t>
            </a:r>
            <a:r>
              <a:rPr lang="cs-CZ" sz="1700" dirty="0" smtClean="0"/>
              <a:t> Tam, </a:t>
            </a:r>
            <a:r>
              <a:rPr lang="cs-CZ" sz="1700" b="1" dirty="0" smtClean="0"/>
              <a:t>kde postačí uložení trestní sankce pachatele méně postihující</a:t>
            </a:r>
            <a:r>
              <a:rPr lang="cs-CZ" sz="1700" dirty="0" smtClean="0"/>
              <a:t>, nesmí být uložena trestní sankce pro pachatele citelnější.</a:t>
            </a:r>
            <a:br>
              <a:rPr lang="cs-CZ" sz="1700" dirty="0" smtClean="0"/>
            </a:br>
            <a:r>
              <a:rPr lang="cs-CZ" sz="1700" b="1" dirty="0" smtClean="0"/>
              <a:t>(3)</a:t>
            </a:r>
            <a:r>
              <a:rPr lang="cs-CZ" sz="1700" dirty="0" smtClean="0"/>
              <a:t> Při ukládání trestních sankcí se přihlédne i k </a:t>
            </a:r>
            <a:r>
              <a:rPr lang="cs-CZ" sz="1700" b="1" dirty="0" smtClean="0"/>
              <a:t>právem chráněným zájmům osob poškozených trestným činem. </a:t>
            </a:r>
          </a:p>
        </p:txBody>
      </p:sp>
      <p:pic>
        <p:nvPicPr>
          <p:cNvPr id="17412" name="Picture 4" descr="MC9004413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-71438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Oddíl 1: Obecné zásady pro ukládání trestů</a:t>
            </a:r>
            <a:r>
              <a:rPr lang="cs-CZ" sz="4000" dirty="0" smtClean="0"/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68313" y="1600200"/>
            <a:ext cx="8297862" cy="51419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200" b="1" smtClean="0"/>
              <a:t>§ 39 </a:t>
            </a:r>
            <a:r>
              <a:rPr lang="cs-CZ" sz="1800" b="1" smtClean="0">
                <a:solidFill>
                  <a:schemeClr val="accent2"/>
                </a:solidFill>
              </a:rPr>
              <a:t>Stanovení druhu a výměry trestu</a:t>
            </a:r>
          </a:p>
          <a:p>
            <a:pPr>
              <a:lnSpc>
                <a:spcPct val="80000"/>
              </a:lnSpc>
            </a:pPr>
            <a:r>
              <a:rPr lang="cs-CZ" sz="1200" b="1" smtClean="0"/>
              <a:t>(1)</a:t>
            </a:r>
            <a:r>
              <a:rPr lang="cs-CZ" sz="1200" smtClean="0"/>
              <a:t> </a:t>
            </a:r>
            <a:r>
              <a:rPr lang="cs-CZ" sz="1600" b="1" smtClean="0"/>
              <a:t>soud přihlédne k povaze a závažnosti spáchaného trestného činu</a:t>
            </a:r>
            <a:r>
              <a:rPr lang="cs-CZ" sz="1200" smtClean="0"/>
              <a:t>, …k osobním, rodinným, majetkovým a jiným poměrům pachatele a k jeho dosavadnímu způsobu života a k možnosti jeho nápravy; dále přihlédne k chování pachatele po činu, zejména k jeho snaze nahradit škodu nebo odstranit jiné škodlivé následky činu, Přihlédne také k účinkům a důsledkům, které lze očekávat od trestu pro budoucí život pachatele.</a:t>
            </a:r>
            <a:br>
              <a:rPr lang="cs-CZ" sz="1200" smtClean="0"/>
            </a:br>
            <a:r>
              <a:rPr lang="cs-CZ" sz="1200" b="1" smtClean="0"/>
              <a:t>(2)</a:t>
            </a:r>
            <a:r>
              <a:rPr lang="cs-CZ" sz="1600" smtClean="0"/>
              <a:t> </a:t>
            </a:r>
            <a:r>
              <a:rPr lang="cs-CZ" sz="1600" b="1" smtClean="0"/>
              <a:t>Povaha a závažnost trestného činu jsou určovány zejména významem chráněného zájmu</a:t>
            </a:r>
            <a:r>
              <a:rPr lang="cs-CZ" sz="1200" smtClean="0"/>
              <a:t>, který byl činem dotčen, způsobem provedení činu a jeho následky, okolnostmi, za kterých byl čin spáchán, osobou pachatele, mírou jeho zavinění a jeho pohnutkou, záměrem nebo cílem.</a:t>
            </a:r>
            <a:br>
              <a:rPr lang="cs-CZ" sz="1200" smtClean="0"/>
            </a:br>
            <a:r>
              <a:rPr lang="cs-CZ" sz="1200" b="1" smtClean="0"/>
              <a:t>(3)</a:t>
            </a:r>
            <a:r>
              <a:rPr lang="cs-CZ" sz="1200" smtClean="0"/>
              <a:t> </a:t>
            </a:r>
            <a:r>
              <a:rPr lang="cs-CZ" sz="1600" b="1" smtClean="0"/>
              <a:t>Při stanovení druhu trestu a jeho výměry soud přihlédne k polehčujícím a přitěžujícím okolnostem</a:t>
            </a:r>
            <a:r>
              <a:rPr lang="cs-CZ" sz="1200" smtClean="0"/>
              <a:t> (</a:t>
            </a:r>
            <a:r>
              <a:rPr lang="cs-CZ" sz="1200" u="sng" smtClean="0">
                <a:hlinkClick r:id="rId2"/>
              </a:rPr>
              <a:t>§ 41</a:t>
            </a:r>
            <a:r>
              <a:rPr lang="cs-CZ" sz="1200" smtClean="0"/>
              <a:t> a </a:t>
            </a:r>
            <a:r>
              <a:rPr lang="cs-CZ" sz="1200" u="sng" smtClean="0">
                <a:hlinkClick r:id="rId2"/>
              </a:rPr>
              <a:t>42</a:t>
            </a:r>
            <a:r>
              <a:rPr lang="cs-CZ" sz="1200" smtClean="0"/>
              <a:t>), k době, která uplynula od spáchání trestného činu, k případné změně situace a k délce trestního řízení, trvalo-li nepřiměřeně dlouhou dobu. Při posouzení přiměřenosti délky trestního řízení soud přihlédne ke složitosti věci, k postupu orgánů činných v trestním řízení, k významu trestního řízení pro pachatele a k jeho jednání, kterým přispěl k průtahům v trestním řízení.</a:t>
            </a:r>
            <a:br>
              <a:rPr lang="cs-CZ" sz="1200" smtClean="0"/>
            </a:br>
            <a:endParaRPr lang="cs-CZ" sz="12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200" b="1" smtClean="0"/>
              <a:t>§ 40 </a:t>
            </a:r>
            <a:r>
              <a:rPr lang="cs-CZ" sz="1800" b="1" smtClean="0">
                <a:solidFill>
                  <a:schemeClr val="accent2"/>
                </a:solidFill>
              </a:rPr>
              <a:t>Ukládání trestu pachateli se zmenšenou příčetností</a:t>
            </a:r>
          </a:p>
          <a:p>
            <a:pPr>
              <a:lnSpc>
                <a:spcPct val="80000"/>
              </a:lnSpc>
            </a:pPr>
            <a:r>
              <a:rPr lang="cs-CZ" sz="1200" b="1" smtClean="0"/>
              <a:t>(1)</a:t>
            </a:r>
            <a:r>
              <a:rPr lang="cs-CZ" sz="1200" smtClean="0"/>
              <a:t> …</a:t>
            </a:r>
            <a:r>
              <a:rPr lang="cs-CZ" sz="1600" smtClean="0"/>
              <a:t>ve stavu zmenšené příčetnosti</a:t>
            </a:r>
            <a:r>
              <a:rPr lang="cs-CZ" sz="1200" smtClean="0"/>
              <a:t>, který si, a to ani z nedbalosti, nepřivodil vlivem návykové látky, přihlédne soud k této okolnosti při stanovení druhu trestu a jeho výměry.</a:t>
            </a:r>
            <a:br>
              <a:rPr lang="cs-CZ" sz="1200" smtClean="0"/>
            </a:br>
            <a:r>
              <a:rPr lang="cs-CZ" sz="1200" b="1" smtClean="0"/>
              <a:t>(2)</a:t>
            </a:r>
            <a:r>
              <a:rPr lang="cs-CZ" sz="1200" smtClean="0"/>
              <a:t> …</a:t>
            </a:r>
            <a:r>
              <a:rPr lang="cs-CZ" sz="1600" smtClean="0"/>
              <a:t>bylo možno za současného uložení ochranného léčení</a:t>
            </a:r>
            <a:r>
              <a:rPr lang="cs-CZ" sz="1200" smtClean="0"/>
              <a:t> (</a:t>
            </a:r>
            <a:r>
              <a:rPr lang="cs-CZ" sz="1200" u="sng" smtClean="0">
                <a:hlinkClick r:id="rId3"/>
              </a:rPr>
              <a:t>§ 99</a:t>
            </a:r>
            <a:r>
              <a:rPr lang="cs-CZ" sz="1200" smtClean="0"/>
              <a:t>) dosáhnout možnosti jeho nápravy i trestem kratšího trvání, sníží trest odnětí svobody pod dolní hranici trestní sazby, (…)a uloží zároveň ochranné léčení.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2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200" b="1" smtClean="0"/>
              <a:t>§ 41 </a:t>
            </a:r>
            <a:r>
              <a:rPr lang="cs-CZ" sz="1800" b="1" smtClean="0">
                <a:solidFill>
                  <a:schemeClr val="accent2"/>
                </a:solidFill>
              </a:rPr>
              <a:t>Polehčující okolnosti</a:t>
            </a:r>
            <a:r>
              <a:rPr lang="cs-CZ" sz="1200" smtClean="0"/>
              <a:t>  (př. spáchal trestný čin poprvé a pod vlivem okolností na něm nezávislých, spáchal trestný čin v silném rozrušení, ze soucitu nebo z nedostatku životních zkušeností,…)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2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200" b="1" smtClean="0"/>
              <a:t>§ 42 </a:t>
            </a:r>
            <a:r>
              <a:rPr lang="cs-CZ" sz="1800" b="1" smtClean="0">
                <a:solidFill>
                  <a:schemeClr val="accent2"/>
                </a:solidFill>
              </a:rPr>
              <a:t>Přitěžující okolnosti</a:t>
            </a:r>
            <a:r>
              <a:rPr lang="cs-CZ" sz="1200" b="1" smtClean="0"/>
              <a:t> </a:t>
            </a:r>
            <a:r>
              <a:rPr lang="cs-CZ" sz="1200" smtClean="0"/>
              <a:t>(př.</a:t>
            </a:r>
            <a:r>
              <a:rPr lang="cs-CZ" sz="1200" b="1" smtClean="0"/>
              <a:t> </a:t>
            </a:r>
            <a:r>
              <a:rPr lang="cs-CZ" sz="1200" smtClean="0"/>
              <a:t>spáchal trestný čin s rozmyslem nebo po předchozím uvážení, spáchal trestný čin ze ziskuchtivosti, z pomsty, z národnostní, rasové, etnické, náboženské,)</a:t>
            </a:r>
          </a:p>
        </p:txBody>
      </p:sp>
      <p:pic>
        <p:nvPicPr>
          <p:cNvPr id="18436" name="Picture 6" descr="MC90024199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476250"/>
            <a:ext cx="14398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b="1" smtClean="0"/>
              <a:t>Oddíl 2: Upuštění od potrestání</a:t>
            </a:r>
            <a:r>
              <a:rPr lang="cs-CZ" smtClean="0"/>
              <a:t> 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1600" b="1" smtClean="0"/>
              <a:t>(1)</a:t>
            </a:r>
            <a:r>
              <a:rPr lang="cs-CZ" sz="1600" smtClean="0"/>
              <a:t> … pachatel spáchání </a:t>
            </a:r>
            <a:r>
              <a:rPr lang="cs-CZ" sz="1600" b="1" smtClean="0"/>
              <a:t>lituje</a:t>
            </a:r>
            <a:r>
              <a:rPr lang="cs-CZ" sz="1600" smtClean="0"/>
              <a:t> a </a:t>
            </a:r>
            <a:r>
              <a:rPr lang="cs-CZ" sz="1600" b="1" smtClean="0"/>
              <a:t>projevuje účinnou snahu po nápravě</a:t>
            </a:r>
            <a:r>
              <a:rPr lang="cs-CZ" sz="1600" smtClean="0"/>
              <a:t> a lze důvodně očekávat, že již pouhé projednání věci postačí k jeho nápravě i k ochraně společnosti. </a:t>
            </a:r>
          </a:p>
          <a:p>
            <a:pPr>
              <a:lnSpc>
                <a:spcPct val="80000"/>
              </a:lnSpc>
            </a:pPr>
            <a:r>
              <a:rPr lang="cs-CZ" sz="1600" b="1" smtClean="0"/>
              <a:t>(4)</a:t>
            </a:r>
            <a:r>
              <a:rPr lang="cs-CZ" sz="1600" smtClean="0"/>
              <a:t> Upustil-li soud od potrestání, hledí se na pachatele, jako by nebyl odsouzen.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000" b="1" smtClean="0"/>
              <a:t>§ 47  </a:t>
            </a:r>
            <a:r>
              <a:rPr lang="cs-CZ" sz="2000" b="1" smtClean="0">
                <a:solidFill>
                  <a:schemeClr val="accent2"/>
                </a:solidFill>
              </a:rPr>
              <a:t>Upuštění od potrestání za současného uložení ochranného léčení nebo zabezpečovací detence</a:t>
            </a:r>
            <a:r>
              <a:rPr lang="cs-CZ" sz="180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1600" smtClean="0"/>
              <a:t>ve stavu zmenšené příčetnosti nebo ve stavu vyvolaném duševní poruchou, a soud má za to, že </a:t>
            </a:r>
            <a:r>
              <a:rPr lang="cs-CZ" sz="1600" b="1" smtClean="0"/>
              <a:t>ochranné léčení</a:t>
            </a:r>
            <a:r>
              <a:rPr lang="cs-CZ" sz="1600" smtClean="0"/>
              <a:t> (</a:t>
            </a:r>
            <a:r>
              <a:rPr lang="cs-CZ" sz="1600" u="sng" smtClean="0">
                <a:hlinkClick r:id="rId2"/>
              </a:rPr>
              <a:t>§ 99</a:t>
            </a:r>
            <a:r>
              <a:rPr lang="cs-CZ" sz="1600" smtClean="0"/>
              <a:t>), které zároveň ukládá, zajistí nápravu pachatele a ochranu společnosti lépe než trest.  </a:t>
            </a:r>
          </a:p>
          <a:p>
            <a:pPr>
              <a:lnSpc>
                <a:spcPct val="80000"/>
              </a:lnSpc>
            </a:pPr>
            <a:r>
              <a:rPr lang="cs-CZ" sz="1600" smtClean="0"/>
              <a:t>soud má za to, že </a:t>
            </a:r>
            <a:r>
              <a:rPr lang="cs-CZ" sz="1600" b="1" smtClean="0"/>
              <a:t>zabezpečovací detence</a:t>
            </a:r>
            <a:r>
              <a:rPr lang="cs-CZ" sz="1600" smtClean="0"/>
              <a:t> (</a:t>
            </a:r>
            <a:r>
              <a:rPr lang="cs-CZ" sz="1600" u="sng" smtClean="0">
                <a:hlinkClick r:id="rId2"/>
              </a:rPr>
              <a:t>§ 100</a:t>
            </a:r>
            <a:r>
              <a:rPr lang="cs-CZ" sz="1600" smtClean="0"/>
              <a:t>), kterou pachateli zároveň ukládá, zajistí ochranu společnosti lépe než trest.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6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000" b="1" smtClean="0"/>
              <a:t>§ 48</a:t>
            </a:r>
            <a:r>
              <a:rPr lang="cs-CZ" sz="1400" b="1" smtClean="0"/>
              <a:t> </a:t>
            </a:r>
            <a:r>
              <a:rPr lang="cs-CZ" sz="2000" b="1" smtClean="0">
                <a:solidFill>
                  <a:schemeClr val="accent2"/>
                </a:solidFill>
              </a:rPr>
              <a:t>Podmíněné upuštění od potrestání s dohledem</a:t>
            </a:r>
            <a:r>
              <a:rPr lang="cs-CZ" sz="160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1600" smtClean="0"/>
              <a:t>stanoví soud zkušební dobu až na jeden rok a zároveň uloží pachateli dohled </a:t>
            </a:r>
          </a:p>
          <a:p>
            <a:pPr>
              <a:lnSpc>
                <a:spcPct val="80000"/>
              </a:lnSpc>
            </a:pPr>
            <a:r>
              <a:rPr lang="cs-CZ" sz="1600" smtClean="0"/>
              <a:t>může soud uložit přiměřená omezení a přiměřené povinnosti směřující k tomu, aby vedl řádný život; zpravidla mu též uloží, aby podle svých sil nahradil škodu nebo odčinil nemajetkovou újmu, kterou trestným činem způsobil, nebo aby vydal bezdůvodné obohacení získané trestným činem.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400" smtClean="0"/>
              <a:t>(Př.  podrobit se výcviku pro získání vhodné pracovní kvalifikace, podrobit se vhodnému programu sociálního výcviku a převýchovy, podrobit se léčení závislosti na návykových látkách, které není ochranným léčením podle tohoto zákona, programům psychologického poradenství, zdržet se návštěv nevhodného prostředí, sportovních, kulturních a jiných společenských akcí a styku s určitými osobami)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b="1" smtClean="0"/>
              <a:t>Oddíl 3: Dohled</a:t>
            </a:r>
            <a:r>
              <a:rPr lang="cs-CZ" smtClean="0"/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 b="1" dirty="0" smtClean="0"/>
              <a:t>§ 49 </a:t>
            </a:r>
            <a:r>
              <a:rPr lang="cs-CZ" sz="1900" b="1" dirty="0" smtClean="0">
                <a:solidFill>
                  <a:schemeClr val="accent2"/>
                </a:solidFill>
              </a:rPr>
              <a:t>Pojem a účel dohledu</a:t>
            </a:r>
          </a:p>
          <a:p>
            <a:pPr>
              <a:lnSpc>
                <a:spcPct val="80000"/>
              </a:lnSpc>
            </a:pPr>
            <a:r>
              <a:rPr lang="cs-CZ" sz="1700" b="1" dirty="0" smtClean="0"/>
              <a:t>(1)</a:t>
            </a:r>
            <a:r>
              <a:rPr lang="cs-CZ" sz="1700" dirty="0" smtClean="0"/>
              <a:t> </a:t>
            </a:r>
            <a:r>
              <a:rPr lang="cs-CZ" sz="1700" dirty="0" smtClean="0">
                <a:latin typeface="Baskerville Old Face" panose="02020602080505020303" pitchFamily="18" charset="0"/>
              </a:rPr>
              <a:t>Dohledem se rozumí pravidelný osobní kontakt pachatele s úředníkem Probační a mediační služby (dále jen "probační úředník"), spolupráce při vytváření a realizaci probačního plánu dohledu ve zkušební době a kontrola dodržování podmínek uložených pachateli soudem nebo vyplývajících ze zákona.</a:t>
            </a:r>
            <a:br>
              <a:rPr lang="cs-CZ" sz="1700" dirty="0" smtClean="0">
                <a:latin typeface="Baskerville Old Face" panose="02020602080505020303" pitchFamily="18" charset="0"/>
              </a:rPr>
            </a:br>
            <a:r>
              <a:rPr lang="cs-CZ" sz="1700" b="1" dirty="0" smtClean="0">
                <a:latin typeface="Baskerville Old Face" panose="02020602080505020303" pitchFamily="18" charset="0"/>
              </a:rPr>
              <a:t>(2)</a:t>
            </a:r>
            <a:r>
              <a:rPr lang="cs-CZ" sz="1700" dirty="0" smtClean="0">
                <a:latin typeface="Baskerville Old Face" panose="02020602080505020303" pitchFamily="18" charset="0"/>
              </a:rPr>
              <a:t> Účelem dohledu je</a:t>
            </a:r>
            <a:br>
              <a:rPr lang="cs-CZ" sz="1700" dirty="0" smtClean="0">
                <a:latin typeface="Baskerville Old Face" panose="02020602080505020303" pitchFamily="18" charset="0"/>
              </a:rPr>
            </a:br>
            <a:r>
              <a:rPr lang="cs-CZ" sz="1700" dirty="0" smtClean="0">
                <a:latin typeface="Baskerville Old Face" panose="02020602080505020303" pitchFamily="18" charset="0"/>
              </a:rPr>
              <a:t>a) sledování a kontrola chování pachatele, čímž je zajišťována ochrana společnosti a snížení možnosti opakování trestné činnosti,</a:t>
            </a:r>
            <a:br>
              <a:rPr lang="cs-CZ" sz="1700" dirty="0" smtClean="0">
                <a:latin typeface="Baskerville Old Face" panose="02020602080505020303" pitchFamily="18" charset="0"/>
              </a:rPr>
            </a:br>
            <a:r>
              <a:rPr lang="cs-CZ" sz="1700" dirty="0" smtClean="0">
                <a:latin typeface="Baskerville Old Face" panose="02020602080505020303" pitchFamily="18" charset="0"/>
              </a:rPr>
              <a:t>b) odborné vedení a pomoc pachateli s cílem zajistit, aby v budoucnu vedl řádný život.</a:t>
            </a:r>
            <a:br>
              <a:rPr lang="cs-CZ" sz="1700" dirty="0" smtClean="0">
                <a:latin typeface="Baskerville Old Face" panose="02020602080505020303" pitchFamily="18" charset="0"/>
              </a:rPr>
            </a:br>
            <a:endParaRPr lang="cs-CZ" sz="1700" b="1" dirty="0" smtClean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700" b="1" dirty="0" smtClean="0">
                <a:latin typeface="Baskerville Old Face" panose="02020602080505020303" pitchFamily="18" charset="0"/>
              </a:rPr>
              <a:t>(3)</a:t>
            </a:r>
            <a:r>
              <a:rPr lang="cs-CZ" sz="1700" dirty="0" smtClean="0">
                <a:latin typeface="Baskerville Old Face" panose="02020602080505020303" pitchFamily="18" charset="0"/>
              </a:rPr>
              <a:t> Dohled nad pachatelem provádí probační úředník.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7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700" b="1" dirty="0" smtClean="0"/>
              <a:t>§ 50 </a:t>
            </a:r>
            <a:r>
              <a:rPr lang="cs-CZ" sz="1900" b="1" dirty="0" smtClean="0">
                <a:solidFill>
                  <a:schemeClr val="accent2"/>
                </a:solidFill>
              </a:rPr>
              <a:t>Povinnosti pachatele</a:t>
            </a:r>
            <a:endParaRPr lang="cs-CZ" sz="19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700" dirty="0" smtClean="0"/>
              <a:t>Pachatel, kterému byl uložen dohled, </a:t>
            </a:r>
            <a:r>
              <a:rPr lang="cs-CZ" sz="1700" u="sng" dirty="0" smtClean="0"/>
              <a:t>je povinen</a:t>
            </a:r>
            <a:br>
              <a:rPr lang="cs-CZ" sz="1700" u="sng" dirty="0" smtClean="0"/>
            </a:br>
            <a:r>
              <a:rPr lang="cs-CZ" sz="1700" dirty="0" smtClean="0"/>
              <a:t>a) </a:t>
            </a:r>
            <a:r>
              <a:rPr lang="cs-CZ" sz="1700" b="1" dirty="0" smtClean="0"/>
              <a:t>spolupracovat </a:t>
            </a:r>
            <a:r>
              <a:rPr lang="cs-CZ" sz="1700" dirty="0" smtClean="0"/>
              <a:t>s probačním úředníkem způsobem, který mu probační úředník stanoví, a plnit probační plán dohledu,</a:t>
            </a:r>
            <a:br>
              <a:rPr lang="cs-CZ" sz="1700" dirty="0" smtClean="0"/>
            </a:br>
            <a:r>
              <a:rPr lang="cs-CZ" sz="1700" dirty="0" smtClean="0"/>
              <a:t>b) </a:t>
            </a:r>
            <a:r>
              <a:rPr lang="cs-CZ" sz="1700" b="1" dirty="0" smtClean="0"/>
              <a:t>dostavovat se</a:t>
            </a:r>
            <a:r>
              <a:rPr lang="cs-CZ" sz="1700" dirty="0" smtClean="0"/>
              <a:t> k probačnímu úředníkovi ve lhůtách, které mu probační úředník stanoví,</a:t>
            </a:r>
            <a:br>
              <a:rPr lang="cs-CZ" sz="1700" dirty="0" smtClean="0"/>
            </a:br>
            <a:r>
              <a:rPr lang="cs-CZ" sz="1700" dirty="0" smtClean="0"/>
              <a:t>c) </a:t>
            </a:r>
            <a:r>
              <a:rPr lang="cs-CZ" sz="1700" b="1" dirty="0" smtClean="0"/>
              <a:t>informovat probačního úředníka</a:t>
            </a:r>
            <a:r>
              <a:rPr lang="cs-CZ" sz="1700" dirty="0" smtClean="0"/>
              <a:t> o svém pobytu, zaměstnání a zdrojích obživy, dodržování soudem uložených přiměřených omezení a přiměřených povinností a jiných důležitých okolnostech pro výkon dohledu určených probačním úředníkem,</a:t>
            </a:r>
            <a:br>
              <a:rPr lang="cs-CZ" sz="1700" dirty="0" smtClean="0"/>
            </a:br>
            <a:r>
              <a:rPr lang="cs-CZ" sz="1700" dirty="0" smtClean="0"/>
              <a:t>d) </a:t>
            </a:r>
            <a:r>
              <a:rPr lang="cs-CZ" sz="1700" b="1" dirty="0" smtClean="0"/>
              <a:t>umožnit probačnímu úředníkovi vstup do obydlí</a:t>
            </a:r>
            <a:r>
              <a:rPr lang="cs-CZ" sz="1700" dirty="0" smtClean="0"/>
              <a:t>, ve kterém se zdržuje.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P900402864[1]"/>
          <p:cNvPicPr>
            <a:picLocks noChangeAspect="1" noChangeArrowheads="1"/>
          </p:cNvPicPr>
          <p:nvPr/>
        </p:nvPicPr>
        <p:blipFill>
          <a:blip r:embed="rId2"/>
          <a:srcRect l="8765" r="11246"/>
          <a:stretch>
            <a:fillRect/>
          </a:stretch>
        </p:blipFill>
        <p:spPr bwMode="auto">
          <a:xfrm>
            <a:off x="6542616" y="1052736"/>
            <a:ext cx="23034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/>
          </p:cNvSpPr>
          <p:nvPr>
            <p:ph type="title"/>
          </p:nvPr>
        </p:nvSpPr>
        <p:spPr>
          <a:xfrm>
            <a:off x="323528" y="38466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Oddíl 4: Druhy trestů a výjimečný trest</a:t>
            </a:r>
            <a:r>
              <a:rPr lang="cs-CZ" sz="4000" dirty="0" smtClean="0"/>
              <a:t> </a:t>
            </a:r>
          </a:p>
        </p:txBody>
      </p:sp>
      <p:sp>
        <p:nvSpPr>
          <p:cNvPr id="21508" name="Rectangle 3"/>
          <p:cNvSpPr>
            <a:spLocks noGrp="1"/>
          </p:cNvSpPr>
          <p:nvPr>
            <p:ph idx="1"/>
          </p:nvPr>
        </p:nvSpPr>
        <p:spPr>
          <a:xfrm>
            <a:off x="179512" y="1600200"/>
            <a:ext cx="8586663" cy="506888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1700" b="1" dirty="0" smtClean="0"/>
              <a:t>§ 52 Druhy trestů</a:t>
            </a:r>
          </a:p>
          <a:p>
            <a:pPr>
              <a:lnSpc>
                <a:spcPct val="80000"/>
              </a:lnSpc>
            </a:pPr>
            <a:r>
              <a:rPr lang="cs-CZ" sz="1700" b="1" dirty="0" smtClean="0"/>
              <a:t>(1)</a:t>
            </a:r>
            <a:r>
              <a:rPr lang="cs-CZ" sz="1700" dirty="0" smtClean="0"/>
              <a:t> Za spáchané trestné činy může soud uložit tresty</a:t>
            </a:r>
            <a:br>
              <a:rPr lang="cs-CZ" sz="1700" dirty="0" smtClean="0"/>
            </a:br>
            <a:r>
              <a:rPr lang="cs-CZ" sz="1700" dirty="0" smtClean="0"/>
              <a:t>a) odnětí svobody,</a:t>
            </a:r>
            <a:br>
              <a:rPr lang="cs-CZ" sz="1700" dirty="0" smtClean="0"/>
            </a:br>
            <a:r>
              <a:rPr lang="cs-CZ" sz="1700" dirty="0" smtClean="0"/>
              <a:t>b) domácí vězení,</a:t>
            </a:r>
            <a:br>
              <a:rPr lang="cs-CZ" sz="1700" dirty="0" smtClean="0"/>
            </a:br>
            <a:r>
              <a:rPr lang="cs-CZ" sz="1700" dirty="0" smtClean="0"/>
              <a:t>c) obecně prospěšné práce,</a:t>
            </a:r>
            <a:br>
              <a:rPr lang="cs-CZ" sz="1700" dirty="0" smtClean="0"/>
            </a:br>
            <a:r>
              <a:rPr lang="cs-CZ" sz="1700" dirty="0" smtClean="0"/>
              <a:t>d) propadnutí majetku,</a:t>
            </a:r>
            <a:br>
              <a:rPr lang="cs-CZ" sz="1700" dirty="0" smtClean="0"/>
            </a:br>
            <a:r>
              <a:rPr lang="cs-CZ" sz="1700" dirty="0" smtClean="0"/>
              <a:t>e) peněžitý trest,</a:t>
            </a:r>
            <a:br>
              <a:rPr lang="cs-CZ" sz="1700" dirty="0" smtClean="0"/>
            </a:br>
            <a:r>
              <a:rPr lang="cs-CZ" sz="1700" dirty="0" smtClean="0"/>
              <a:t>f) propadnutí věci nebo jiné majetkové hodnoty,</a:t>
            </a:r>
            <a:br>
              <a:rPr lang="cs-CZ" sz="1700" dirty="0" smtClean="0"/>
            </a:br>
            <a:r>
              <a:rPr lang="cs-CZ" sz="1700" dirty="0" smtClean="0"/>
              <a:t>g) zákaz činnosti,</a:t>
            </a:r>
            <a:br>
              <a:rPr lang="cs-CZ" sz="1700" dirty="0" smtClean="0"/>
            </a:br>
            <a:r>
              <a:rPr lang="cs-CZ" sz="1700" dirty="0" smtClean="0"/>
              <a:t>h) zákaz pobytu,</a:t>
            </a:r>
            <a:br>
              <a:rPr lang="cs-CZ" sz="1700" dirty="0" smtClean="0"/>
            </a:br>
            <a:r>
              <a:rPr lang="cs-CZ" sz="1700" dirty="0" smtClean="0"/>
              <a:t>i) zákaz vstupu na sportovní, kulturní a jiné společenské akce,</a:t>
            </a:r>
            <a:br>
              <a:rPr lang="cs-CZ" sz="1700" dirty="0" smtClean="0"/>
            </a:br>
            <a:r>
              <a:rPr lang="cs-CZ" sz="1700" dirty="0" smtClean="0"/>
              <a:t>j) ztrátu čestných titulů nebo vyznamenání,</a:t>
            </a:r>
            <a:br>
              <a:rPr lang="cs-CZ" sz="1700" dirty="0" smtClean="0"/>
            </a:br>
            <a:r>
              <a:rPr lang="cs-CZ" sz="1700" dirty="0" smtClean="0"/>
              <a:t>k) ztrátu vojenské hodnosti,</a:t>
            </a:r>
            <a:br>
              <a:rPr lang="cs-CZ" sz="1700" dirty="0" smtClean="0"/>
            </a:br>
            <a:r>
              <a:rPr lang="cs-CZ" sz="1700" dirty="0" smtClean="0"/>
              <a:t>l) vyhoštění.</a:t>
            </a:r>
            <a:br>
              <a:rPr lang="cs-CZ" sz="1700" dirty="0" smtClean="0"/>
            </a:br>
            <a:endParaRPr lang="cs-CZ" sz="1700" b="1" dirty="0" smtClean="0"/>
          </a:p>
          <a:p>
            <a:pPr>
              <a:lnSpc>
                <a:spcPct val="80000"/>
              </a:lnSpc>
            </a:pPr>
            <a:r>
              <a:rPr lang="cs-CZ" sz="1700" b="1" dirty="0" smtClean="0"/>
              <a:t>(2)</a:t>
            </a:r>
            <a:r>
              <a:rPr lang="cs-CZ" sz="1700" dirty="0" smtClean="0"/>
              <a:t> Trestem odnětí svobody se rozumí, nestanoví-li trestní </a:t>
            </a:r>
            <a:r>
              <a:rPr lang="cs-CZ" sz="1700" dirty="0" smtClean="0"/>
              <a:t>zákon                     </a:t>
            </a:r>
            <a:r>
              <a:rPr lang="cs-CZ" sz="1700" dirty="0" smtClean="0"/>
              <a:t>jinak,</a:t>
            </a:r>
            <a:br>
              <a:rPr lang="cs-CZ" sz="1700" dirty="0" smtClean="0"/>
            </a:br>
            <a:r>
              <a:rPr lang="cs-CZ" sz="1700" dirty="0" smtClean="0"/>
              <a:t>a) nepodmíněný trest odnětí svobody,</a:t>
            </a:r>
            <a:br>
              <a:rPr lang="cs-CZ" sz="1700" dirty="0" smtClean="0"/>
            </a:br>
            <a:r>
              <a:rPr lang="cs-CZ" sz="1700" dirty="0" smtClean="0"/>
              <a:t>b) podmíněné odsouzení k trestu odnětí svobody,</a:t>
            </a:r>
            <a:br>
              <a:rPr lang="cs-CZ" sz="1700" dirty="0" smtClean="0"/>
            </a:br>
            <a:r>
              <a:rPr lang="cs-CZ" sz="1700" dirty="0" smtClean="0"/>
              <a:t>c) podmíněné odsouzení k trestu odnětí svobody s dohledem.</a:t>
            </a:r>
            <a:br>
              <a:rPr lang="cs-CZ" sz="1700" dirty="0" smtClean="0"/>
            </a:br>
            <a:endParaRPr lang="cs-CZ" sz="1700" b="1" dirty="0" smtClean="0"/>
          </a:p>
          <a:p>
            <a:pPr>
              <a:lnSpc>
                <a:spcPct val="80000"/>
              </a:lnSpc>
            </a:pPr>
            <a:r>
              <a:rPr lang="cs-CZ" sz="1700" b="1" dirty="0" smtClean="0"/>
              <a:t>(3)</a:t>
            </a:r>
            <a:r>
              <a:rPr lang="cs-CZ" sz="1700" dirty="0" smtClean="0"/>
              <a:t> Zvláštním typem trestu odnětí svobody je výjimečný trest</a:t>
            </a:r>
          </a:p>
        </p:txBody>
      </p:sp>
      <p:pic>
        <p:nvPicPr>
          <p:cNvPr id="21509" name="Picture 7" descr="MP90020220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2673">
            <a:off x="7008260" y="3630725"/>
            <a:ext cx="1736725" cy="26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b="1" smtClean="0"/>
              <a:t>§ 55 Odnětí svobody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611188" y="1989138"/>
            <a:ext cx="8280400" cy="4679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1500" u="sng" smtClean="0"/>
              <a:t>nejvýše na dvacet let</a:t>
            </a:r>
            <a:r>
              <a:rPr lang="cs-CZ" sz="1500" smtClean="0"/>
              <a:t>, jestliže nejde o mimořádné zvýšení trestu odnětí svobody (</a:t>
            </a:r>
            <a:r>
              <a:rPr lang="cs-CZ" sz="1500" u="sng" smtClean="0">
                <a:hlinkClick r:id="rId2"/>
              </a:rPr>
              <a:t>§ 59</a:t>
            </a:r>
            <a:r>
              <a:rPr lang="cs-CZ" sz="1500" smtClean="0"/>
              <a:t>) </a:t>
            </a:r>
          </a:p>
          <a:p>
            <a:pPr>
              <a:lnSpc>
                <a:spcPct val="80000"/>
              </a:lnSpc>
            </a:pPr>
            <a:r>
              <a:rPr lang="cs-CZ" sz="1500" u="sng" smtClean="0"/>
              <a:t>Za trestný čin zanedbání povinné výživy</a:t>
            </a:r>
            <a:r>
              <a:rPr lang="cs-CZ" sz="1500" smtClean="0"/>
              <a:t> lze uložit nepodmíněný trest odnětí svobody jen za podmínky, že uložení takového trestu vyžaduje účinná ochrana společnosti nebo není naděje, že by pachatele bylo možno napravit jiným trestem.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500" smtClean="0"/>
          </a:p>
          <a:p>
            <a:pPr>
              <a:lnSpc>
                <a:spcPct val="80000"/>
              </a:lnSpc>
            </a:pPr>
            <a:r>
              <a:rPr lang="cs-CZ" sz="1700" u="sng" smtClean="0"/>
              <a:t>Nepodmíněný trest odnětí svobody se vykonává diferencovaně ve věznici</a:t>
            </a:r>
            <a:r>
              <a:rPr lang="cs-CZ" sz="1500" u="sng" smtClean="0"/>
              <a:t/>
            </a:r>
            <a:br>
              <a:rPr lang="cs-CZ" sz="1500" u="sng" smtClean="0"/>
            </a:br>
            <a:endParaRPr lang="cs-CZ" sz="1500" u="sng" smtClean="0"/>
          </a:p>
          <a:p>
            <a:pPr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cs-CZ" sz="1700" b="1" smtClean="0"/>
              <a:t>s dohledem</a:t>
            </a:r>
            <a:r>
              <a:rPr lang="cs-CZ" sz="1500" smtClean="0"/>
              <a:t> (trest za přečin spáchaný z nedbalosti a který dosud nebyl ve výkonu trestu pro úmyslný trestný čin) 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cs-CZ" sz="1700" b="1" smtClean="0"/>
              <a:t>s dozorem</a:t>
            </a:r>
            <a:r>
              <a:rPr lang="cs-CZ" sz="1500" smtClean="0"/>
              <a:t> (trest za přečin spáchaný z nedbalosti a který již byl ve výkonu trestu pro úmyslný trestný čin, nebo pachatele, kterému byl uložen trest za úmyslný trestný čin ve výměře nepřevyšující tři léta a který dosud nebyl ve výkonu trestu pro úmyslný trestný čin)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cs-CZ" sz="1700" b="1" smtClean="0"/>
              <a:t>s ostrahou</a:t>
            </a:r>
            <a:r>
              <a:rPr lang="cs-CZ" sz="1500" smtClean="0"/>
              <a:t> (trest uložen za úmyslný trestný čin a nejsou zároveň splněny podmínky pro umístění do věznice s dozorem nebo se zvýšenou ostrahou, a pachatele, který byl odsouzen pro přečin spáchaný z nedbalosti a nebyl zařazen do výkonu trestu odnětí svobody do věznice s dohledem nebo s dozorem) </a:t>
            </a:r>
          </a:p>
          <a:p>
            <a:pPr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cs-CZ" sz="1700" b="1" smtClean="0"/>
              <a:t>se zvýšenou ostrahou</a:t>
            </a:r>
            <a:r>
              <a:rPr lang="cs-CZ" sz="1500" smtClean="0"/>
              <a:t> (výjimečný trest, za trestný čin spáchaný ve prospěch organizované zločinecké skupiny, za zvlášť závažný zločin,  nejméně osmi let, nebo který byl odsouzen za úmyslný trestný čin a v posledních pěti letech uprchl z vazby nebo z výkonu trestu.)</a:t>
            </a:r>
            <a:br>
              <a:rPr lang="cs-CZ" sz="1500" smtClean="0"/>
            </a:br>
            <a:endParaRPr lang="cs-CZ" sz="1500" b="1" smtClean="0"/>
          </a:p>
          <a:p>
            <a:pPr>
              <a:lnSpc>
                <a:spcPct val="80000"/>
              </a:lnSpc>
            </a:pPr>
            <a:r>
              <a:rPr lang="cs-CZ" sz="1500" smtClean="0"/>
              <a:t>Soud může zařadit pachatele do věznice jiného typu…</a:t>
            </a:r>
          </a:p>
        </p:txBody>
      </p:sp>
      <p:pic>
        <p:nvPicPr>
          <p:cNvPr id="22532" name="Picture 4" descr="MP90040748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8913"/>
            <a:ext cx="23828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b="1" smtClean="0"/>
              <a:t>§ 60 Domácí vězení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pPr marL="361950" indent="-361950">
              <a:lnSpc>
                <a:spcPct val="80000"/>
              </a:lnSpc>
            </a:pPr>
            <a:r>
              <a:rPr lang="cs-CZ" sz="1900" smtClean="0"/>
              <a:t>až na dvě léta</a:t>
            </a:r>
            <a:br>
              <a:rPr lang="cs-CZ" sz="1900" smtClean="0"/>
            </a:br>
            <a:endParaRPr lang="cs-CZ" sz="1900" smtClean="0"/>
          </a:p>
          <a:p>
            <a:pPr marL="361950" indent="-361950">
              <a:lnSpc>
                <a:spcPct val="80000"/>
              </a:lnSpc>
              <a:buSzTx/>
              <a:buFont typeface="Wingdings" pitchFamily="2" charset="2"/>
              <a:buAutoNum type="alphaLcParenR"/>
            </a:pPr>
            <a:r>
              <a:rPr lang="cs-CZ" sz="1900" smtClean="0"/>
              <a:t>vzhledem k povaze a závažnosti spáchaného přečinu a osobě a poměrům pachatele, </a:t>
            </a:r>
            <a:r>
              <a:rPr lang="cs-CZ" sz="1900" b="1" smtClean="0"/>
              <a:t>lze mít důvodně za to, že postačí uložení tohoto trestu, a to popřípadě i vedle jiného trestu, a</a:t>
            </a:r>
          </a:p>
          <a:p>
            <a:pPr marL="361950" indent="-361950">
              <a:lnSpc>
                <a:spcPct val="80000"/>
              </a:lnSpc>
              <a:buSzTx/>
              <a:buFont typeface="Wingdings" pitchFamily="2" charset="2"/>
              <a:buAutoNum type="alphaLcParenR"/>
            </a:pPr>
            <a:r>
              <a:rPr lang="cs-CZ" sz="1900" b="1" smtClean="0"/>
              <a:t>pachatel dá písemný slib</a:t>
            </a:r>
            <a:r>
              <a:rPr lang="cs-CZ" sz="1900" smtClean="0"/>
              <a:t>, že se ve stanovené době bude zdržovat v obydlí na určené adrese a při výkonu kontroly poskytne veškerou potřebnou součinnost.</a:t>
            </a:r>
            <a:br>
              <a:rPr lang="cs-CZ" sz="1900" smtClean="0"/>
            </a:br>
            <a:endParaRPr lang="cs-CZ" sz="1900" b="1" smtClean="0"/>
          </a:p>
          <a:p>
            <a:pPr marL="361950" indent="-361950">
              <a:lnSpc>
                <a:spcPct val="80000"/>
              </a:lnSpc>
            </a:pPr>
            <a:r>
              <a:rPr lang="cs-CZ" sz="1900" smtClean="0"/>
              <a:t>spočívá v </a:t>
            </a:r>
            <a:r>
              <a:rPr lang="cs-CZ" sz="1900" b="1" smtClean="0"/>
              <a:t>povinnosti odsouzeného zdržovat se po dobu výkonu tohoto trestu v určeném obydlí</a:t>
            </a:r>
            <a:r>
              <a:rPr lang="cs-CZ" sz="1900" smtClean="0"/>
              <a:t> nebo jeho části v soudem stanoveném časovém období, nebrání-li mu v tom důležité důvody, zejména výkon zaměstnání nebo povolání nebo poskytnutí zdravotních služeb u poskytovatele zdravotních služeb v důsledku jeho onemocnění nebo úrazu; poskytovatel zdravotních služeb je povinen na vyžádání orgánu činného v trestním řízení mu tuto skutečnost sdělit.</a:t>
            </a:r>
            <a:br>
              <a:rPr lang="cs-CZ" sz="1900" smtClean="0"/>
            </a:br>
            <a:endParaRPr lang="cs-CZ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23528" y="362744"/>
            <a:ext cx="6480175" cy="9906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§ 62 Obecně prospěšné práce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68313" y="1600200"/>
            <a:ext cx="8496300" cy="5068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1700" b="1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1600" u="sng" dirty="0" smtClean="0"/>
              <a:t>spočívá</a:t>
            </a:r>
            <a:r>
              <a:rPr lang="cs-CZ" sz="1600" dirty="0" smtClean="0"/>
              <a:t> </a:t>
            </a:r>
            <a:r>
              <a:rPr lang="cs-CZ" sz="1600" b="1" dirty="0" smtClean="0"/>
              <a:t>v povinnosti odsouzeného provést ve stanoveném rozsahu práce k obecně prospěšným účelům spočívající v údržbě veřejných prostranství, úklidu a údržbě veřejných budov a komunikací nebo jiných činnostech ve prospěch obcí, nebo ve prospěch státních nebo jiných obecně prospěšných institucí, které se zabývají vzděláním a vědou, kulturou, školstvím, ochranou zdraví, požární ochranou, ochranou životního prostředí, podporou a ochranou mládeže, ochranou zvířat, humanitární, sociální, charitativní, náboženskou, tělovýchovnou a sportovní činností.</a:t>
            </a:r>
            <a:r>
              <a:rPr lang="cs-CZ" sz="1600" dirty="0" smtClean="0"/>
              <a:t> Práce nesmí sloužit výdělečným účelům odsouzeného.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1600" dirty="0" smtClean="0"/>
              <a:t>Trest obecně prospěšných prací může soud uložit </a:t>
            </a:r>
            <a:r>
              <a:rPr lang="cs-CZ" sz="1600" b="1" dirty="0" smtClean="0"/>
              <a:t>ve výměře od 50 do 300 hodin.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1600" dirty="0" smtClean="0"/>
              <a:t>Obecně prospěšné práce je odsouzený povinen vykonat </a:t>
            </a:r>
            <a:r>
              <a:rPr lang="cs-CZ" sz="1600" b="1" dirty="0" smtClean="0"/>
              <a:t>osobně a bezplatně ve svém volném čase nejpozději do dvou let ode dne</a:t>
            </a:r>
            <a:r>
              <a:rPr lang="cs-CZ" sz="1600" dirty="0" smtClean="0"/>
              <a:t>, kdy soud nařídil výkon tohoto trestu.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sz="16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1400" dirty="0" smtClean="0"/>
              <a:t>Do této doby </a:t>
            </a:r>
            <a:r>
              <a:rPr lang="cs-CZ" sz="1400" b="1" u="sng" dirty="0" smtClean="0"/>
              <a:t>se nezapočítává doba</a:t>
            </a:r>
            <a:r>
              <a:rPr lang="cs-CZ" sz="1400" dirty="0" smtClean="0"/>
              <a:t>, po kterou odsouzený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cs-CZ" sz="1400" dirty="0" smtClean="0"/>
              <a:t>	a) nemohl obecně prospěšné práce vykonávat pro zdravotní nebo zákonné překážky, nebo</a:t>
            </a:r>
            <a:br>
              <a:rPr lang="cs-CZ" sz="1400" dirty="0" smtClean="0"/>
            </a:br>
            <a:r>
              <a:rPr lang="cs-CZ" sz="1400" dirty="0" smtClean="0"/>
              <a:t>b) byl ve vazbě nebo vykonával trest odnětí svobody.</a:t>
            </a:r>
          </a:p>
        </p:txBody>
      </p:sp>
      <p:pic>
        <p:nvPicPr>
          <p:cNvPr id="24580" name="Picture 11" descr="MP90044836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15888"/>
            <a:ext cx="2574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b="1" dirty="0" smtClean="0"/>
              <a:t>Ostatní tresty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2100" b="1" smtClean="0"/>
              <a:t>§ 66 Propadnutí majetku</a:t>
            </a:r>
            <a:r>
              <a:rPr lang="cs-CZ" sz="2100" smtClean="0"/>
              <a:t> - </a:t>
            </a:r>
            <a:r>
              <a:rPr lang="cs-CZ" sz="1100" smtClean="0"/>
              <a:t>Propadnutí majetku postihuje celý majetek odsouzeného nebo tu jeho část, kterou soud určí; propadnutí se však nevztahuje na prostředky nebo věci, jichž je nezbytně třeba k uspokojení životních potřeb odsouzeného nebo osob, o jejichž výživu nebo výchovu je odsouzený podle zákona povinen pečovat; propadlý majetek připadá státu. 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67 Peněžitý trest</a:t>
            </a:r>
            <a:r>
              <a:rPr lang="cs-CZ" sz="2100" smtClean="0"/>
              <a:t> - </a:t>
            </a:r>
            <a:r>
              <a:rPr lang="cs-CZ" sz="1100" smtClean="0"/>
              <a:t>jestliže pachatel pro sebe nebo pro jiného úmyslným trestným činem získal nebo se snažil získat majetkový prospěch. Peněžitý trest se ukládá v denních sazbách a činí nejméně 20 a nejvíce 730 celých denních sazeb.</a:t>
            </a:r>
            <a:br>
              <a:rPr lang="cs-CZ" sz="1100" smtClean="0"/>
            </a:br>
            <a:r>
              <a:rPr lang="cs-CZ" sz="1100" smtClean="0"/>
              <a:t>(2) Denní sazba činí nejméně 100 Kč a nejvíce 50 000 Kč. 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70 Propadnutí věci nebo jiné majetkové hodnoty</a:t>
            </a:r>
            <a:r>
              <a:rPr lang="cs-CZ" sz="2100" smtClean="0"/>
              <a:t> - </a:t>
            </a:r>
            <a:r>
              <a:rPr lang="cs-CZ" sz="1100" smtClean="0"/>
              <a:t>Soud může uložit trest propadnutí věci nebo jiné majetkové hodnoty ( bylo jí užito k spáchání trestného činu, byla k spáchání trestného činu určena, získána trestným činem nebo jako odměna za něj …)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73 Zákaz činnosti</a:t>
            </a:r>
            <a:r>
              <a:rPr lang="cs-CZ" sz="2100" smtClean="0"/>
              <a:t> - </a:t>
            </a:r>
            <a:r>
              <a:rPr lang="cs-CZ" sz="1100" smtClean="0"/>
              <a:t>Soud může uložit trest zákazu činnosti na jeden rok až deset let, dopustil-li se pachatel trestného činu v souvislosti s touto činností. 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75 Zákaz pobytu</a:t>
            </a:r>
            <a:r>
              <a:rPr lang="cs-CZ" sz="2100" smtClean="0"/>
              <a:t> - </a:t>
            </a:r>
            <a:r>
              <a:rPr lang="cs-CZ" sz="1100" smtClean="0"/>
              <a:t>Soud může uložit trest zákazu pobytu na jeden rok až deset let za úmyslný trestný čin, vyžaduje-li to se zřetelem na dosavadní způsob života pachatele a místo spáchání činu ochrana veřejného pořádku, rodiny, zdraví, mravnosti nebo majetku; trest zákazu pobytu se nesmí vztahovat na místo nebo obvod, v němž má pachatel trvalý pobyt. 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76 Zákaz vstupu na sportovní, kulturní a jiné společenské akce</a:t>
            </a:r>
            <a:r>
              <a:rPr lang="cs-CZ" sz="2100" smtClean="0"/>
              <a:t>  - </a:t>
            </a:r>
            <a:r>
              <a:rPr lang="cs-CZ" sz="1100" smtClean="0"/>
              <a:t>až na deset let, dopustil-li se pachatel úmyslného trestného činu v souvislosti s návštěvou takové akce. 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78 Ztráta čestných titulů nebo vyznamenání</a:t>
            </a:r>
            <a:r>
              <a:rPr lang="cs-CZ" sz="2100" smtClean="0"/>
              <a:t> 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79 Ztráta vojenské hodnosti</a:t>
            </a:r>
            <a:r>
              <a:rPr lang="cs-CZ" sz="2100" smtClean="0"/>
              <a:t> </a:t>
            </a:r>
          </a:p>
          <a:p>
            <a:pPr>
              <a:lnSpc>
                <a:spcPct val="90000"/>
              </a:lnSpc>
            </a:pPr>
            <a:r>
              <a:rPr lang="cs-CZ" sz="2100" b="1" smtClean="0"/>
              <a:t>§ 80 Vyhoštění</a:t>
            </a:r>
            <a:r>
              <a:rPr lang="cs-CZ" sz="2100" smtClean="0"/>
              <a:t> - </a:t>
            </a:r>
            <a:r>
              <a:rPr lang="cs-CZ" sz="1100" smtClean="0"/>
              <a:t>pachateli, který není občanem České republiky </a:t>
            </a:r>
          </a:p>
        </p:txBody>
      </p:sp>
      <p:pic>
        <p:nvPicPr>
          <p:cNvPr id="25604" name="Picture 9" descr="MP90038533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88913"/>
            <a:ext cx="9493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MC90001467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52239">
            <a:off x="6516688" y="5157788"/>
            <a:ext cx="118745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MC90044204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0363" y="5373688"/>
            <a:ext cx="8683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Shlédněte film: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Vipassana</a:t>
            </a:r>
            <a:r>
              <a:rPr lang="cs-CZ" dirty="0"/>
              <a:t> (dostupné na: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player.vimeo.com/video/159385266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dirty="0" err="1" smtClean="0"/>
              <a:t>tv</a:t>
            </a:r>
            <a:r>
              <a:rPr lang="cs-CZ" dirty="0" smtClean="0"/>
              <a:t> </a:t>
            </a:r>
            <a:r>
              <a:rPr lang="cs-CZ" dirty="0"/>
              <a:t>pořad Pološero – díl „za katrem“. 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/>
              <a:t>…Vytvořte </a:t>
            </a:r>
            <a:r>
              <a:rPr lang="cs-CZ" sz="2000" b="1" dirty="0"/>
              <a:t>otázky s krátkým komentářem, </a:t>
            </a:r>
            <a:r>
              <a:rPr lang="cs-CZ" sz="2000" b="1" dirty="0" smtClean="0"/>
              <a:t>co </a:t>
            </a:r>
            <a:r>
              <a:rPr lang="cs-CZ" sz="2000" b="1" dirty="0"/>
              <a:t>je třeba zohledňovat při zacházení s  vězni)</a:t>
            </a:r>
          </a:p>
        </p:txBody>
      </p:sp>
    </p:spTree>
    <p:extLst>
      <p:ext uri="{BB962C8B-B14F-4D97-AF65-F5344CB8AC3E}">
        <p14:creationId xmlns:p14="http://schemas.microsoft.com/office/powerpoint/2010/main" val="360391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cs-CZ" sz="2500" b="1" smtClean="0"/>
              <a:t>§ 54 Výjimečný trest</a:t>
            </a:r>
          </a:p>
          <a:p>
            <a:r>
              <a:rPr lang="cs-CZ" sz="2500" b="1" smtClean="0"/>
              <a:t>(1)</a:t>
            </a:r>
            <a:r>
              <a:rPr lang="cs-CZ" sz="2500" smtClean="0"/>
              <a:t> Výjimečným trestem se rozumí jednak trest odnětí svobody nad dvacet až do třiceti let, jednak trest odnětí svobody na doživotí. Výjimečný trest může být uložen jen za zvlášť závažný zločin, u něhož to trestní zákon dovoluje. (spáchání vraždy, zvlášť závažného zločinu obecného ohrožení, vlastizrady, teroristického útoku, teroru, genocidia , útoku proti lidskosti, použití zakázaného bojového prostředku a nedovoleného vedení boje, válečné krutosti…)</a:t>
            </a:r>
          </a:p>
        </p:txBody>
      </p:sp>
      <p:pic>
        <p:nvPicPr>
          <p:cNvPr id="26628" name="Picture 4" descr="MP90040039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4813"/>
            <a:ext cx="20224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Prevence kriminality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50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altLang="cs-CZ" b="1" dirty="0" smtClean="0"/>
              <a:t>Prevence kriminality 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 smtClean="0"/>
              <a:t>= veškeré aktivity směřující k předcházení páchání trestných činů, ke snížení jejich výskytu, cestou zamezení páchání nebo neutralizací příčin a podmínek vzniku trestných činů. 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Je součástí kriminální politiky </a:t>
            </a:r>
          </a:p>
          <a:p>
            <a:pPr marL="742950" lvl="1" indent="-285750">
              <a:lnSpc>
                <a:spcPct val="150000"/>
              </a:lnSpc>
            </a:pPr>
            <a:r>
              <a:rPr lang="cs-CZ" altLang="cs-CZ" dirty="0" smtClean="0"/>
              <a:t>Rodinná politika </a:t>
            </a:r>
            <a:r>
              <a:rPr lang="cs-CZ" altLang="cs-CZ" sz="1200" dirty="0" smtClean="0"/>
              <a:t>(prevence otěhotnění teenagerů, podpora a poradenství pro těhotné,…)</a:t>
            </a:r>
            <a:r>
              <a:rPr lang="cs-CZ" altLang="cs-CZ" dirty="0" smtClean="0"/>
              <a:t> </a:t>
            </a:r>
          </a:p>
          <a:p>
            <a:pPr marL="742950" lvl="1" indent="-285750">
              <a:lnSpc>
                <a:spcPct val="150000"/>
              </a:lnSpc>
            </a:pPr>
            <a:r>
              <a:rPr lang="cs-CZ" altLang="cs-CZ" dirty="0" smtClean="0"/>
              <a:t>Vzdělávací politika </a:t>
            </a:r>
            <a:r>
              <a:rPr lang="cs-CZ" altLang="cs-CZ" sz="1200" dirty="0" smtClean="0"/>
              <a:t>(školní docházka, …)</a:t>
            </a:r>
          </a:p>
          <a:p>
            <a:pPr marL="742950" lvl="1" indent="-285750">
              <a:lnSpc>
                <a:spcPct val="150000"/>
              </a:lnSpc>
            </a:pPr>
            <a:r>
              <a:rPr lang="cs-CZ" altLang="cs-CZ" dirty="0" smtClean="0"/>
              <a:t>Politika týkající se mládeže</a:t>
            </a:r>
          </a:p>
          <a:p>
            <a:pPr marL="742950" lvl="1" indent="-285750">
              <a:lnSpc>
                <a:spcPct val="150000"/>
              </a:lnSpc>
            </a:pPr>
            <a:r>
              <a:rPr lang="cs-CZ" altLang="cs-CZ" dirty="0" smtClean="0"/>
              <a:t>Zaměstnanecká politika </a:t>
            </a:r>
          </a:p>
          <a:p>
            <a:pPr>
              <a:lnSpc>
                <a:spcPct val="150000"/>
              </a:lnSpc>
            </a:pPr>
            <a:r>
              <a:rPr lang="cs-CZ" altLang="cs-CZ" dirty="0" smtClean="0"/>
              <a:t>Kontrola kriminality </a:t>
            </a:r>
          </a:p>
        </p:txBody>
      </p:sp>
    </p:spTree>
    <p:extLst>
      <p:ext uri="{BB962C8B-B14F-4D97-AF65-F5344CB8AC3E}">
        <p14:creationId xmlns:p14="http://schemas.microsoft.com/office/powerpoint/2010/main" val="269055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 b="1" dirty="0" smtClean="0"/>
              <a:t>Strategie kontroly kriminality</a:t>
            </a:r>
            <a:endParaRPr lang="en-GB" altLang="cs-CZ" b="1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>
              <a:buFont typeface="Tw Cen MT" pitchFamily="34" charset="-18"/>
              <a:buAutoNum type="alphaUcPeriod"/>
            </a:pPr>
            <a:r>
              <a:rPr lang="cs-CZ" altLang="cs-CZ" u="sng" dirty="0" smtClean="0"/>
              <a:t>Represivní strategie</a:t>
            </a:r>
          </a:p>
          <a:p>
            <a:pPr marL="835025" lvl="1" indent="-514350"/>
            <a:r>
              <a:rPr lang="cs-CZ" altLang="cs-CZ" dirty="0" smtClean="0"/>
              <a:t>Reakce na již spáchaný trestný čin</a:t>
            </a:r>
          </a:p>
          <a:p>
            <a:pPr marL="835025" lvl="1" indent="-514350"/>
            <a:r>
              <a:rPr lang="cs-CZ" altLang="cs-CZ" dirty="0" smtClean="0"/>
              <a:t>Trestněprávní charakter</a:t>
            </a:r>
          </a:p>
          <a:p>
            <a:pPr marL="835025" lvl="1" indent="-514350"/>
            <a:r>
              <a:rPr lang="cs-CZ" altLang="cs-CZ" dirty="0" smtClean="0"/>
              <a:t>3 základní principy:</a:t>
            </a:r>
          </a:p>
          <a:p>
            <a:pPr marL="1108075" lvl="2" indent="-514350">
              <a:buFont typeface="Tw Cen MT" pitchFamily="34" charset="-18"/>
              <a:buAutoNum type="alphaLcParenR"/>
            </a:pPr>
            <a:r>
              <a:rPr lang="cs-CZ" altLang="cs-CZ" dirty="0" smtClean="0"/>
              <a:t>Odstrašit (individuální  a generální prevence)</a:t>
            </a:r>
          </a:p>
          <a:p>
            <a:pPr marL="1108075" lvl="2" indent="-514350">
              <a:buFont typeface="Tw Cen MT" pitchFamily="34" charset="-18"/>
              <a:buAutoNum type="alphaLcParenR"/>
            </a:pPr>
            <a:r>
              <a:rPr lang="cs-CZ" altLang="cs-CZ" dirty="0" smtClean="0"/>
              <a:t>Zneschopnění pachatele</a:t>
            </a:r>
          </a:p>
          <a:p>
            <a:pPr marL="1108075" lvl="2" indent="-514350">
              <a:buFont typeface="Tw Cen MT" pitchFamily="34" charset="-18"/>
              <a:buAutoNum type="alphaLcParenR"/>
            </a:pPr>
            <a:r>
              <a:rPr lang="cs-CZ" altLang="cs-CZ" dirty="0" smtClean="0"/>
              <a:t>Náprava a resocializace pachatele</a:t>
            </a:r>
          </a:p>
          <a:p>
            <a:pPr marL="514350" indent="-514350">
              <a:buFont typeface="Tw Cen MT" pitchFamily="34" charset="-18"/>
              <a:buAutoNum type="alphaUcPeriod"/>
            </a:pPr>
            <a:r>
              <a:rPr lang="cs-CZ" altLang="cs-CZ" u="sng" dirty="0" smtClean="0"/>
              <a:t>Preventivní strategie</a:t>
            </a:r>
          </a:p>
          <a:p>
            <a:pPr marL="835025" lvl="1" indent="-514350"/>
            <a:r>
              <a:rPr lang="cs-CZ" altLang="cs-CZ" dirty="0" smtClean="0"/>
              <a:t>Aktivní předcházení zločinu</a:t>
            </a:r>
          </a:p>
          <a:p>
            <a:pPr marL="835025" lvl="1" indent="-514350">
              <a:buFont typeface="Wingdings 2" pitchFamily="18" charset="2"/>
              <a:buNone/>
            </a:pPr>
            <a:endParaRPr lang="cs-CZ" altLang="cs-CZ" dirty="0" smtClean="0"/>
          </a:p>
          <a:p>
            <a:pPr marL="835025" lvl="1" indent="-514350" algn="ctr">
              <a:buFont typeface="Wingdings 2" pitchFamily="18" charset="2"/>
              <a:buNone/>
            </a:pPr>
            <a:r>
              <a:rPr lang="cs-CZ" altLang="cs-CZ" dirty="0" smtClean="0"/>
              <a:t>…V </a:t>
            </a:r>
            <a:r>
              <a:rPr lang="cs-CZ" altLang="cs-CZ" dirty="0" smtClean="0"/>
              <a:t>praxi se oba přístupy prolínají</a:t>
            </a:r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27307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altLang="cs-CZ" b="1" dirty="0" smtClean="0"/>
              <a:t>Dělení prevence kriminality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179512" y="1219200"/>
            <a:ext cx="8856983" cy="5378152"/>
          </a:xfrm>
        </p:spPr>
        <p:txBody>
          <a:bodyPr>
            <a:normAutofit lnSpcReduction="10000"/>
          </a:bodyPr>
          <a:lstStyle/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800" dirty="0" smtClean="0"/>
              <a:t>Cílem je </a:t>
            </a:r>
          </a:p>
          <a:p>
            <a:pPr marL="1123950" lvl="2" indent="-4381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cs-CZ" altLang="cs-CZ" sz="1400" dirty="0" smtClean="0"/>
              <a:t>Eliminovat trestnou činnost před jejím započetím </a:t>
            </a:r>
          </a:p>
          <a:p>
            <a:pPr marL="1123950" lvl="2" indent="-4381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cs-CZ" altLang="cs-CZ" sz="1400" dirty="0" smtClean="0"/>
              <a:t>Před jejím pokračováním </a:t>
            </a:r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800" dirty="0" smtClean="0"/>
              <a:t>Dělení podle obsahového zaměření 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Sociální </a:t>
            </a:r>
            <a:r>
              <a:rPr lang="cs-CZ" altLang="cs-CZ" sz="1200" dirty="0" smtClean="0"/>
              <a:t>(sociální politika – školství, zaměstnanost, volný čas,…)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Situační </a:t>
            </a:r>
            <a:r>
              <a:rPr lang="cs-CZ" altLang="cs-CZ" sz="800" dirty="0" smtClean="0"/>
              <a:t>(kriminogenní situace, technického, organizačního a administrativního charakteru)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err="1" smtClean="0"/>
              <a:t>Viktimologickou</a:t>
            </a:r>
            <a:r>
              <a:rPr lang="cs-CZ" altLang="cs-CZ" sz="1500" dirty="0" smtClean="0"/>
              <a:t> </a:t>
            </a:r>
            <a:r>
              <a:rPr lang="cs-CZ" altLang="cs-CZ" sz="900" dirty="0" smtClean="0"/>
              <a:t>(modely chování osob, osvětová a poradenská činnost )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err="1" smtClean="0"/>
              <a:t>Realizovanná</a:t>
            </a:r>
            <a:r>
              <a:rPr lang="cs-CZ" altLang="cs-CZ" sz="1500" dirty="0" smtClean="0"/>
              <a:t> ve společenství </a:t>
            </a:r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800" dirty="0" smtClean="0"/>
              <a:t>Dělení podle adresátů </a:t>
            </a:r>
            <a:r>
              <a:rPr lang="cs-CZ" altLang="cs-CZ" sz="1800" dirty="0" smtClean="0"/>
              <a:t>                                                                              </a:t>
            </a:r>
            <a:r>
              <a:rPr lang="cs-CZ" altLang="cs-CZ" sz="1600" dirty="0" smtClean="0"/>
              <a:t>(</a:t>
            </a:r>
            <a:r>
              <a:rPr lang="cs-CZ" altLang="cs-CZ" sz="1600" dirty="0" smtClean="0"/>
              <a:t>model prevence veřejného zdraví, </a:t>
            </a:r>
            <a:r>
              <a:rPr lang="cs-CZ" altLang="cs-CZ" sz="1600" dirty="0" err="1" smtClean="0"/>
              <a:t>Brantinglam</a:t>
            </a:r>
            <a:r>
              <a:rPr lang="cs-CZ" altLang="cs-CZ" sz="1600" dirty="0" smtClean="0"/>
              <a:t> a Faust 1976)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Prevence primární (nepřímá strategie prevence kriminality)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Prevence sekundární (riziková skupina nebo jedinec)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Prevence terciální (předchází recidivě)</a:t>
            </a:r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900" dirty="0" smtClean="0"/>
              <a:t>Dělení podle úrovní</a:t>
            </a:r>
            <a:r>
              <a:rPr lang="cs-CZ" altLang="cs-CZ" sz="1800" dirty="0" smtClean="0"/>
              <a:t> 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Rezortní úroveň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Mezirezortní úroveň 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500" dirty="0" smtClean="0"/>
              <a:t>Místní úroveň </a:t>
            </a:r>
          </a:p>
        </p:txBody>
      </p:sp>
    </p:spTree>
    <p:extLst>
      <p:ext uri="{BB962C8B-B14F-4D97-AF65-F5344CB8AC3E}">
        <p14:creationId xmlns:p14="http://schemas.microsoft.com/office/powerpoint/2010/main" val="7354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663" cy="990600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/>
              <a:t>Výchozí model prevence kriminality</a:t>
            </a:r>
            <a:endParaRPr lang="en-GB" altLang="cs-CZ" b="1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83567" y="1916832"/>
          <a:ext cx="8082607" cy="417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99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597140" y="332656"/>
            <a:ext cx="8153400" cy="6264696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/>
              <a:t>Sociální prevence </a:t>
            </a:r>
            <a:endParaRPr lang="cs-CZ" altLang="cs-CZ" dirty="0" smtClean="0"/>
          </a:p>
          <a:p>
            <a:r>
              <a:rPr lang="cs-CZ" altLang="cs-CZ" dirty="0" smtClean="0"/>
              <a:t>Působení </a:t>
            </a:r>
            <a:r>
              <a:rPr lang="cs-CZ" altLang="cs-CZ" dirty="0" smtClean="0"/>
              <a:t>společenského prostředí</a:t>
            </a:r>
          </a:p>
          <a:p>
            <a:r>
              <a:rPr lang="cs-CZ" altLang="cs-CZ" dirty="0" smtClean="0"/>
              <a:t>Cílem je zasáhnout příznivě v průběhu jedincova života</a:t>
            </a:r>
          </a:p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r>
              <a:rPr lang="cs-CZ" altLang="cs-CZ" b="1" dirty="0" smtClean="0"/>
              <a:t>Situační </a:t>
            </a:r>
            <a:r>
              <a:rPr lang="cs-CZ" altLang="cs-CZ" b="1" dirty="0"/>
              <a:t>prevence </a:t>
            </a:r>
            <a:endParaRPr lang="cs-CZ" altLang="cs-CZ" b="1" dirty="0" smtClean="0"/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/>
              <a:t>Zaměřuje se na příležitost, místo trestného činu</a:t>
            </a:r>
          </a:p>
          <a:p>
            <a:pPr marL="552450" indent="-552450">
              <a:lnSpc>
                <a:spcPct val="90000"/>
              </a:lnSpc>
            </a:pPr>
            <a:r>
              <a:rPr lang="cs-CZ" altLang="cs-CZ" dirty="0"/>
              <a:t>Zvýšit námahu, kterou pachatel musí vynaložit </a:t>
            </a:r>
          </a:p>
          <a:p>
            <a:pPr marL="862013" lvl="1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cs-CZ" altLang="cs-CZ" sz="1800" dirty="0"/>
              <a:t>„Ztížení cíle“ (bezpečnostní zařízení)</a:t>
            </a:r>
          </a:p>
          <a:p>
            <a:pPr marL="862013" lvl="1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cs-CZ" altLang="cs-CZ" sz="1800" dirty="0"/>
              <a:t>Kontrola přístupu (telefony při vstupu, strojky…)</a:t>
            </a:r>
          </a:p>
          <a:p>
            <a:pPr marL="862013" lvl="1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cs-CZ" altLang="cs-CZ" sz="1800" dirty="0"/>
              <a:t>„Odklon“ pachatelů (dopravní omezení)</a:t>
            </a:r>
          </a:p>
          <a:p>
            <a:pPr marL="862013" lvl="1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cs-CZ" altLang="cs-CZ" sz="1800" dirty="0"/>
              <a:t>Kontrola „podpůrných </a:t>
            </a:r>
            <a:r>
              <a:rPr lang="cs-CZ" altLang="cs-CZ" sz="1800" dirty="0" err="1"/>
              <a:t>prostředků“páchání</a:t>
            </a:r>
            <a:r>
              <a:rPr lang="cs-CZ" altLang="cs-CZ" sz="1800" dirty="0"/>
              <a:t> trestné činnosti (kontroly na letišti) </a:t>
            </a:r>
          </a:p>
          <a:p>
            <a:pPr marL="552450" indent="-552450">
              <a:lnSpc>
                <a:spcPct val="90000"/>
              </a:lnSpc>
            </a:pPr>
            <a:r>
              <a:rPr lang="cs-CZ" altLang="cs-CZ" dirty="0"/>
              <a:t>Zvýšit riziko, že bude dopaden</a:t>
            </a:r>
          </a:p>
          <a:p>
            <a:pPr marL="862013" lvl="1" indent="-495300">
              <a:lnSpc>
                <a:spcPct val="90000"/>
              </a:lnSpc>
            </a:pPr>
            <a:r>
              <a:rPr lang="cs-CZ" altLang="cs-CZ" sz="1800" dirty="0"/>
              <a:t>Formální, neformální, přirozený dohled</a:t>
            </a:r>
          </a:p>
          <a:p>
            <a:pPr marL="552450" indent="-552450">
              <a:lnSpc>
                <a:spcPct val="90000"/>
              </a:lnSpc>
            </a:pPr>
            <a:r>
              <a:rPr lang="cs-CZ" altLang="cs-CZ" dirty="0"/>
              <a:t>Snížit zisk, který mu zločin přinese (fyzické odstranění potencionálních cílů)</a:t>
            </a:r>
          </a:p>
          <a:p>
            <a:pPr marL="0" indent="0">
              <a:buNone/>
            </a:pP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7202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47209" y="908720"/>
            <a:ext cx="8153400" cy="990600"/>
          </a:xfrm>
        </p:spPr>
        <p:txBody>
          <a:bodyPr/>
          <a:lstStyle/>
          <a:p>
            <a:r>
              <a:rPr lang="cs-CZ" altLang="cs-CZ" dirty="0" smtClean="0"/>
              <a:t>Formy přesunu kriminality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552450" indent="-552450"/>
            <a:endParaRPr lang="cs-CZ" altLang="cs-CZ" dirty="0" smtClean="0"/>
          </a:p>
          <a:p>
            <a:pPr marL="552450" indent="-552450">
              <a:buFont typeface="Wingdings" pitchFamily="2" charset="2"/>
              <a:buAutoNum type="arabicPeriod"/>
            </a:pPr>
            <a:r>
              <a:rPr lang="cs-CZ" altLang="cs-CZ" dirty="0" smtClean="0"/>
              <a:t>Teritoriální přesun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cs-CZ" altLang="cs-CZ" dirty="0" smtClean="0"/>
              <a:t>Časový přesun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cs-CZ" altLang="cs-CZ" dirty="0" smtClean="0"/>
              <a:t>Funkční přesun – krádeže nahrazují loupeže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cs-CZ" altLang="cs-CZ" dirty="0" smtClean="0"/>
              <a:t>Přesun v taktice - 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cs-CZ" altLang="cs-CZ" dirty="0" smtClean="0"/>
              <a:t>Přesun v objektech</a:t>
            </a:r>
          </a:p>
        </p:txBody>
      </p:sp>
    </p:spTree>
    <p:extLst>
      <p:ext uri="{BB962C8B-B14F-4D97-AF65-F5344CB8AC3E}">
        <p14:creationId xmlns:p14="http://schemas.microsoft.com/office/powerpoint/2010/main" val="13030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12775" y="1052736"/>
            <a:ext cx="8153400" cy="990600"/>
          </a:xfrm>
        </p:spPr>
        <p:txBody>
          <a:bodyPr/>
          <a:lstStyle/>
          <a:p>
            <a:r>
              <a:rPr lang="cs-CZ" altLang="cs-CZ" b="1" dirty="0" err="1" smtClean="0"/>
              <a:t>Viktimologická</a:t>
            </a:r>
            <a:r>
              <a:rPr lang="cs-CZ" altLang="cs-CZ" b="1" dirty="0" smtClean="0"/>
              <a:t> prevence 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12775" y="2349500"/>
            <a:ext cx="8153400" cy="3776663"/>
          </a:xfrm>
        </p:spPr>
        <p:txBody>
          <a:bodyPr/>
          <a:lstStyle/>
          <a:p>
            <a:r>
              <a:rPr lang="cs-CZ" altLang="cs-CZ" smtClean="0"/>
              <a:t>Podstatou je informační moment (široká osvěta)</a:t>
            </a:r>
          </a:p>
          <a:p>
            <a:r>
              <a:rPr lang="cs-CZ" altLang="cs-CZ" smtClean="0"/>
              <a:t>Apelace na občany – jejich zdraví, život a majetek</a:t>
            </a:r>
          </a:p>
          <a:p>
            <a:r>
              <a:rPr lang="cs-CZ" altLang="cs-CZ" smtClean="0"/>
              <a:t>Důležitá je </a:t>
            </a:r>
            <a:r>
              <a:rPr lang="cs-CZ" altLang="cs-CZ" b="1" smtClean="0"/>
              <a:t>přiměřenost</a:t>
            </a:r>
          </a:p>
          <a:p>
            <a:r>
              <a:rPr lang="cs-CZ" altLang="cs-CZ" b="1" smtClean="0"/>
              <a:t>Opevňovací mentalita</a:t>
            </a:r>
          </a:p>
        </p:txBody>
      </p:sp>
    </p:spTree>
    <p:extLst>
      <p:ext uri="{BB962C8B-B14F-4D97-AF65-F5344CB8AC3E}">
        <p14:creationId xmlns:p14="http://schemas.microsoft.com/office/powerpoint/2010/main" val="253764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a zdroje </a:t>
            </a:r>
            <a:endParaRPr lang="en-GB" altLang="cs-CZ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100" u="sng" smtClean="0"/>
              <a:t>Publikace: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100" smtClean="0"/>
              <a:t>TOMÁŠEK, Jan. </a:t>
            </a:r>
            <a:r>
              <a:rPr lang="cs-CZ" altLang="cs-CZ" sz="2100" i="1" smtClean="0"/>
              <a:t>Úvod do kriminologie :jak studovat zločin</a:t>
            </a:r>
            <a:r>
              <a:rPr lang="cs-CZ" altLang="cs-CZ" sz="2100" smtClean="0"/>
              <a:t>. Vyd. 1. Praha: Grada, 2010. 214 s. ISBN 9788024729824.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100" smtClean="0"/>
              <a:t>PROTIVINSKÝ, Miroslav a Karel KLVAŇA. </a:t>
            </a:r>
            <a:r>
              <a:rPr lang="cs-CZ" altLang="cs-CZ" sz="2100" i="1" smtClean="0"/>
              <a:t>Základy kriminalistiky</a:t>
            </a:r>
            <a:r>
              <a:rPr lang="cs-CZ" altLang="cs-CZ" sz="2100" smtClean="0"/>
              <a:t>. Vyd. 1. Praha: Armex Publishing, 2005, 152 s. ISBN 808679511x.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100" smtClean="0"/>
              <a:t>GRAHAM, John a Trevor BENNETT. </a:t>
            </a:r>
            <a:r>
              <a:rPr lang="cs-CZ" altLang="cs-CZ" sz="2100" i="1" smtClean="0"/>
              <a:t>Strategie prevence kriminality v Evropě a Severní Americe</a:t>
            </a:r>
            <a:r>
              <a:rPr lang="cs-CZ" altLang="cs-CZ" sz="2100" smtClean="0"/>
              <a:t>. Vyd. 1. Praha: Institut pro kriminologii a sociální prevenci, 1996, 215 s. ISBN 8086008231.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100" smtClean="0"/>
              <a:t>VESELÁ, M. Přednáška. Prevence kriminality na místní úrovni .Společně k bezpečí. 2014 </a:t>
            </a:r>
          </a:p>
        </p:txBody>
      </p:sp>
    </p:spTree>
    <p:extLst>
      <p:ext uri="{BB962C8B-B14F-4D97-AF65-F5344CB8AC3E}">
        <p14:creationId xmlns:p14="http://schemas.microsoft.com/office/powerpoint/2010/main" val="31659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Filosofie trestu</a:t>
            </a:r>
          </a:p>
          <a:p>
            <a:r>
              <a:rPr lang="cs-CZ" dirty="0" smtClean="0"/>
              <a:t>Dějiny </a:t>
            </a:r>
            <a:r>
              <a:rPr lang="cs-CZ" dirty="0" err="1" smtClean="0"/>
              <a:t>penitenciárních</a:t>
            </a:r>
            <a:r>
              <a:rPr lang="cs-CZ" dirty="0" smtClean="0"/>
              <a:t> systémů</a:t>
            </a:r>
          </a:p>
          <a:p>
            <a:r>
              <a:rPr lang="cs-CZ" dirty="0" smtClean="0"/>
              <a:t>Druhy trestních sankcí platných podle trestního zákona ČR</a:t>
            </a:r>
          </a:p>
          <a:p>
            <a:r>
              <a:rPr lang="cs-CZ" dirty="0" smtClean="0"/>
              <a:t>Prevence kriminality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206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12775" y="1052736"/>
            <a:ext cx="8153400" cy="990600"/>
          </a:xfrm>
        </p:spPr>
        <p:txBody>
          <a:bodyPr/>
          <a:lstStyle/>
          <a:p>
            <a:r>
              <a:rPr lang="cs-CZ" b="1" dirty="0" smtClean="0"/>
              <a:t>Úkol:</a:t>
            </a:r>
            <a:endParaRPr lang="cs-CZ" b="1" dirty="0" smtClean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612775" y="2420938"/>
            <a:ext cx="8153400" cy="2592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Vytvořte </a:t>
            </a:r>
            <a:r>
              <a:rPr lang="cs-CZ" sz="2400" dirty="0"/>
              <a:t>vlastní návrh práce s obětí a odpovězte na tyto otázky – Jak se s nimi dostat do kontaktu? Jak je oslovit? Jak s nimi pracovat? Jaké otázky s nimi řešit? Jaké principy v komunikaci s nimi uplatňovat? Kontaktovat je s pachatelem? Případně jak? …případné problematické otázky, které vyplynou z vašeho přemýšlení, si připravte pro hosta. </a:t>
            </a: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Literatura a zdroje </a:t>
            </a:r>
            <a:endParaRPr lang="en-GB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eaLnBrk="1" hangingPunct="1">
              <a:buFont typeface="Wingdings" pitchFamily="2" charset="2"/>
              <a:buNone/>
            </a:pPr>
            <a:r>
              <a:rPr lang="cs-CZ" sz="2100" u="sng" smtClean="0"/>
              <a:t>Publikace:</a:t>
            </a:r>
          </a:p>
          <a:p>
            <a:pPr marL="400050" indent="-400050" algn="just" eaLnBrk="1" hangingPunct="1">
              <a:buFont typeface="Wingdings" pitchFamily="2" charset="2"/>
              <a:buAutoNum type="arabicPeriod"/>
            </a:pPr>
            <a:r>
              <a:rPr lang="cs-CZ" sz="2100" b="1" smtClean="0"/>
              <a:t>Zákon č. 40/2009 Sb., trestní zákoník</a:t>
            </a:r>
          </a:p>
          <a:p>
            <a:pPr marL="400050" indent="-400050" algn="just" eaLnBrk="1" hangingPunct="1">
              <a:buFont typeface="Wingdings" pitchFamily="2" charset="2"/>
              <a:buAutoNum type="arabicPeriod"/>
            </a:pPr>
            <a:r>
              <a:rPr lang="cs-CZ" sz="2100" u="sng" smtClean="0"/>
              <a:t>ČERNÍKOVÁ, Vratislava. </a:t>
            </a:r>
            <a:r>
              <a:rPr lang="cs-CZ" sz="2100" i="1" u="sng" smtClean="0"/>
              <a:t>Sociální ochrana</a:t>
            </a:r>
            <a:r>
              <a:rPr lang="cs-CZ" sz="2100" u="sng" smtClean="0"/>
              <a:t>: </a:t>
            </a:r>
            <a:r>
              <a:rPr lang="cs-CZ" sz="2100" i="1" u="sng" smtClean="0"/>
              <a:t>terciární prevence, její možnosti a limity</a:t>
            </a:r>
            <a:r>
              <a:rPr lang="cs-CZ" sz="2100" u="sng" smtClean="0"/>
              <a:t>. Plzeň: Vydavatelství a nakladatelství Aleš Čeněk, 2008, 244 s. ISBN 9788073801380. DAY, Peter. </a:t>
            </a:r>
            <a:r>
              <a:rPr lang="cs-CZ" sz="2100" i="1" u="sng" smtClean="0"/>
              <a:t>Social work and social control</a:t>
            </a:r>
            <a:r>
              <a:rPr lang="cs-CZ" sz="2100" u="sng" smtClean="0"/>
              <a:t>. New York: Taylor &amp; Francis, 1981. </a:t>
            </a:r>
          </a:p>
          <a:p>
            <a:pPr marL="400050" indent="-400050" eaLnBrk="1" hangingPunct="1">
              <a:buFont typeface="Wingdings" pitchFamily="2" charset="2"/>
              <a:buNone/>
            </a:pPr>
            <a:endParaRPr lang="cs-CZ" sz="21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Děkuji za pozornost a přeji hezký den</a:t>
            </a:r>
            <a:endParaRPr lang="en-GB" sz="3600" smtClean="0"/>
          </a:p>
        </p:txBody>
      </p:sp>
      <p:sp>
        <p:nvSpPr>
          <p:cNvPr id="29698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11560" y="329208"/>
            <a:ext cx="7680960" cy="1011560"/>
          </a:xfrm>
        </p:spPr>
        <p:txBody>
          <a:bodyPr/>
          <a:lstStyle/>
          <a:p>
            <a:r>
              <a:rPr lang="cs-CZ" b="1" dirty="0" smtClean="0"/>
              <a:t>Filosofie trestu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31520" y="1700808"/>
            <a:ext cx="8016944" cy="4896544"/>
          </a:xfrm>
        </p:spPr>
        <p:txBody>
          <a:bodyPr anchor="ctr">
            <a:normAutofit lnSpcReduction="10000"/>
          </a:bodyPr>
          <a:lstStyle/>
          <a:p>
            <a:pPr marL="360000">
              <a:spcAft>
                <a:spcPts val="1200"/>
              </a:spcAft>
            </a:pPr>
            <a:r>
              <a:rPr lang="cs-CZ" sz="2800" dirty="0" smtClean="0"/>
              <a:t>Trest = právní následek trestného činu</a:t>
            </a:r>
          </a:p>
          <a:p>
            <a:pPr marL="360000">
              <a:spcAft>
                <a:spcPts val="1200"/>
              </a:spcAft>
            </a:pPr>
            <a:r>
              <a:rPr lang="cs-CZ" sz="2800" dirty="0" smtClean="0"/>
              <a:t>Trest = opatření státního donucení, vyslovení společenského odsouzení</a:t>
            </a:r>
          </a:p>
          <a:p>
            <a:pPr marL="360000">
              <a:spcAft>
                <a:spcPts val="1200"/>
              </a:spcAft>
            </a:pPr>
            <a:r>
              <a:rPr lang="cs-CZ" sz="2800" dirty="0" smtClean="0"/>
              <a:t>Způsob reagování státu – kulturní, ekonomická úroveň společnosti, vztah společnosti k jedinci</a:t>
            </a:r>
            <a:r>
              <a:rPr lang="cs-CZ" sz="2800" dirty="0" smtClean="0"/>
              <a:t>…</a:t>
            </a:r>
          </a:p>
          <a:p>
            <a:pPr marL="177120" indent="0">
              <a:spcAft>
                <a:spcPts val="1200"/>
              </a:spcAft>
              <a:buNone/>
            </a:pPr>
            <a:endParaRPr lang="cs-CZ" sz="2800" dirty="0" smtClean="0"/>
          </a:p>
          <a:p>
            <a:pPr marL="177120" indent="0" algn="r">
              <a:spcAft>
                <a:spcPts val="1200"/>
              </a:spcAft>
              <a:buNone/>
            </a:pPr>
            <a:r>
              <a:rPr lang="cs-CZ" sz="2800" dirty="0" smtClean="0">
                <a:latin typeface="Monotype Corsiva" panose="03010101010201010101" pitchFamily="66" charset="0"/>
              </a:rPr>
              <a:t>"Ukažte </a:t>
            </a:r>
            <a:r>
              <a:rPr lang="cs-CZ" sz="2800" dirty="0">
                <a:latin typeface="Monotype Corsiva" panose="03010101010201010101" pitchFamily="66" charset="0"/>
              </a:rPr>
              <a:t>mi vaše vězení a já vám řeknu, jaká je vaše společnost". Winston Churchill.</a:t>
            </a:r>
            <a:endParaRPr lang="cs-CZ" sz="2800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cs-CZ" b="1" dirty="0" smtClean="0"/>
              <a:t>Filosofie trestu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616624"/>
          </a:xfrm>
        </p:spPr>
        <p:txBody>
          <a:bodyPr>
            <a:normAutofit fontScale="85000" lnSpcReduction="20000"/>
          </a:bodyPr>
          <a:lstStyle/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"/>
            </a:pPr>
            <a:r>
              <a:rPr lang="cs-CZ" sz="1900" b="1" dirty="0">
                <a:solidFill>
                  <a:schemeClr val="hlink"/>
                </a:solidFill>
              </a:rPr>
              <a:t>Pojetí trestu a trestání</a:t>
            </a:r>
          </a:p>
          <a:p>
            <a:pPr marL="862013" lvl="1" indent="-495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u="sng" dirty="0" smtClean="0"/>
              <a:t>Absolutní teorie </a:t>
            </a:r>
            <a:r>
              <a:rPr lang="cs-CZ" sz="1800" dirty="0" smtClean="0"/>
              <a:t>(</a:t>
            </a:r>
            <a:r>
              <a:rPr lang="cs-CZ" sz="1800" dirty="0" err="1" smtClean="0"/>
              <a:t>taliační</a:t>
            </a:r>
            <a:r>
              <a:rPr lang="cs-CZ" sz="1800" dirty="0" smtClean="0"/>
              <a:t>) – požadavek absolutní spravedlnosti (Kant, </a:t>
            </a:r>
            <a:r>
              <a:rPr lang="cs-CZ" sz="1800" dirty="0" err="1" smtClean="0"/>
              <a:t>Hegel</a:t>
            </a:r>
            <a:r>
              <a:rPr lang="cs-CZ" sz="1800" dirty="0" smtClean="0"/>
              <a:t>)</a:t>
            </a:r>
          </a:p>
          <a:p>
            <a:pPr marL="862013" lvl="1" indent="-495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u="sng" dirty="0" smtClean="0"/>
              <a:t>Relativní teorie</a:t>
            </a:r>
            <a:r>
              <a:rPr lang="cs-CZ" sz="1800" dirty="0" smtClean="0"/>
              <a:t> – účelem je ochrana společnosti (např. Feuerbach, </a:t>
            </a:r>
            <a:r>
              <a:rPr lang="cs-CZ" sz="1800" dirty="0" err="1" smtClean="0"/>
              <a:t>Lombrosso</a:t>
            </a:r>
            <a:r>
              <a:rPr lang="cs-CZ" sz="1800" dirty="0" smtClean="0"/>
              <a:t>)</a:t>
            </a:r>
          </a:p>
          <a:p>
            <a:pPr marL="862013" lvl="1" indent="-495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u="sng" dirty="0" smtClean="0"/>
              <a:t>Smíšené teorie</a:t>
            </a:r>
            <a:r>
              <a:rPr lang="cs-CZ" sz="1800" dirty="0" smtClean="0"/>
              <a:t> - předchází prostřednictvím tzv. generální prevence (na této teorii náš trestní zákon)</a:t>
            </a:r>
          </a:p>
          <a:p>
            <a:pPr marL="862013" lvl="1" indent="-4953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endParaRPr lang="cs-CZ" sz="1800" dirty="0" smtClean="0"/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"/>
            </a:pPr>
            <a:r>
              <a:rPr lang="cs-CZ" sz="1900" b="1" dirty="0" smtClean="0">
                <a:solidFill>
                  <a:schemeClr val="hlink"/>
                </a:solidFill>
              </a:rPr>
              <a:t>Účel trestu (dle našeho trestního zákona)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Chránit společnost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Zabránit v dalším páchání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Vychovávat pachatele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Působit výchovně i na ostatní členy společnosti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endParaRPr lang="cs-CZ" sz="1800" dirty="0" smtClean="0"/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"/>
            </a:pPr>
            <a:r>
              <a:rPr lang="cs-CZ" sz="1900" b="1" dirty="0" smtClean="0">
                <a:solidFill>
                  <a:schemeClr val="hlink"/>
                </a:solidFill>
              </a:rPr>
              <a:t>Funkce trestu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dirty="0" smtClean="0"/>
              <a:t>Odplatná funkce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dirty="0" smtClean="0"/>
              <a:t>Regulativní funkce 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dirty="0" smtClean="0"/>
              <a:t>Preventivní funkce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dirty="0" smtClean="0"/>
              <a:t>Represivní funkce</a:t>
            </a:r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endParaRPr lang="cs-CZ" sz="1800" dirty="0" smtClean="0"/>
          </a:p>
          <a:p>
            <a:pPr marL="862013" lvl="1" indent="-4953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53400" cy="1152128"/>
          </a:xfrm>
        </p:spPr>
        <p:txBody>
          <a:bodyPr>
            <a:noAutofit/>
          </a:bodyPr>
          <a:lstStyle/>
          <a:p>
            <a:r>
              <a:rPr lang="cs-CZ" sz="3600" b="1" dirty="0"/>
              <a:t>Trest a trestání v historickém vývoji </a:t>
            </a:r>
            <a:br>
              <a:rPr lang="cs-CZ" sz="3600" b="1" dirty="0"/>
            </a:br>
            <a:r>
              <a:rPr lang="cs-CZ" sz="3600" b="1" dirty="0"/>
              <a:t>(do vzniku penologických systémů)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Starověk </a:t>
            </a:r>
          </a:p>
          <a:p>
            <a:pPr lvl="1"/>
            <a:r>
              <a:rPr lang="cs-CZ" dirty="0" smtClean="0"/>
              <a:t>organizování městských států vede k uplatňování státní autority v trestněprávních věcech</a:t>
            </a:r>
          </a:p>
          <a:p>
            <a:pPr lvl="1"/>
            <a:r>
              <a:rPr lang="cs-CZ" dirty="0" smtClean="0"/>
              <a:t>„oko za oko, zub za zub“</a:t>
            </a:r>
          </a:p>
          <a:p>
            <a:pPr lvl="1"/>
            <a:r>
              <a:rPr lang="cs-CZ" dirty="0" smtClean="0"/>
              <a:t>Trest smrti, trest zmrzačení, tresty majetkové</a:t>
            </a:r>
          </a:p>
          <a:p>
            <a:pPr lvl="1"/>
            <a:r>
              <a:rPr lang="cs-CZ" dirty="0" smtClean="0"/>
              <a:t>Římské právo: otroctví  (pro dluhy, z trestu)</a:t>
            </a:r>
          </a:p>
          <a:p>
            <a:pPr lvl="1"/>
            <a:r>
              <a:rPr lang="cs-CZ" dirty="0" smtClean="0"/>
              <a:t>Vězení jako zajišťovací vazba, trest smrti hladem</a:t>
            </a:r>
          </a:p>
          <a:p>
            <a:r>
              <a:rPr lang="cs-CZ" b="1" dirty="0"/>
              <a:t>Středověk (Feudalismus) </a:t>
            </a:r>
            <a:endParaRPr lang="cs-CZ" b="1" dirty="0"/>
          </a:p>
          <a:p>
            <a:pPr lvl="1"/>
            <a:r>
              <a:rPr lang="cs-CZ" dirty="0"/>
              <a:t>Přežívají obyčeje předstátní společnosti aplikovány </a:t>
            </a:r>
            <a:r>
              <a:rPr lang="cs-CZ" dirty="0" smtClean="0"/>
              <a:t>vládnoucí </a:t>
            </a:r>
            <a:r>
              <a:rPr lang="cs-CZ" dirty="0"/>
              <a:t>třídou </a:t>
            </a:r>
            <a:r>
              <a:rPr lang="cs-CZ" dirty="0" smtClean="0"/>
              <a:t>feudálů</a:t>
            </a:r>
          </a:p>
          <a:p>
            <a:pPr lvl="1"/>
            <a:r>
              <a:rPr lang="cs-CZ" dirty="0" smtClean="0"/>
              <a:t>Soukromá </a:t>
            </a:r>
            <a:r>
              <a:rPr lang="cs-CZ" dirty="0"/>
              <a:t>msta nahrazována placením </a:t>
            </a:r>
            <a:r>
              <a:rPr lang="cs-CZ" dirty="0" smtClean="0"/>
              <a:t>náhrady</a:t>
            </a:r>
          </a:p>
          <a:p>
            <a:pPr lvl="1"/>
            <a:r>
              <a:rPr lang="cs-CZ" dirty="0" smtClean="0"/>
              <a:t>Trest </a:t>
            </a:r>
            <a:r>
              <a:rPr lang="cs-CZ" dirty="0"/>
              <a:t>má účel odstrašení, prevence, plní funkci eliminační, postupně i nápravné </a:t>
            </a:r>
            <a:r>
              <a:rPr lang="cs-CZ" dirty="0" smtClean="0"/>
              <a:t>působení</a:t>
            </a:r>
          </a:p>
          <a:p>
            <a:pPr lvl="1"/>
            <a:r>
              <a:rPr lang="cs-CZ" dirty="0" smtClean="0"/>
              <a:t>Systém </a:t>
            </a:r>
            <a:r>
              <a:rPr lang="cs-CZ" dirty="0"/>
              <a:t>vězení </a:t>
            </a:r>
          </a:p>
          <a:p>
            <a:pPr lvl="2"/>
            <a:r>
              <a:rPr lang="cs-CZ" dirty="0"/>
              <a:t>podle příslušnosti pachatele k stavu a závažnosti provinění – vězení církevní, hradní, vojenská (káznice, trestnice), panská aj.</a:t>
            </a:r>
          </a:p>
          <a:p>
            <a:pPr lvl="2"/>
            <a:r>
              <a:rPr lang="cs-CZ" u="sng" dirty="0"/>
              <a:t>Šlechtická vězení</a:t>
            </a:r>
            <a:r>
              <a:rPr lang="cs-CZ" dirty="0"/>
              <a:t> (Pražský hrad – Daliborka a Černá věž, královské hrady – </a:t>
            </a:r>
            <a:r>
              <a:rPr lang="cs-CZ" dirty="0" err="1"/>
              <a:t>Křivoklád</a:t>
            </a:r>
            <a:r>
              <a:rPr lang="cs-CZ" dirty="0"/>
              <a:t>)</a:t>
            </a:r>
          </a:p>
          <a:p>
            <a:pPr lvl="2"/>
            <a:r>
              <a:rPr lang="cs-CZ" u="sng" dirty="0"/>
              <a:t>Městská vězení </a:t>
            </a:r>
            <a:r>
              <a:rPr lang="cs-CZ" dirty="0"/>
              <a:t>– pro bohaté měšťany (radnice, městské věže), chudina (šatlavy)</a:t>
            </a:r>
          </a:p>
          <a:p>
            <a:pPr lvl="2"/>
            <a:r>
              <a:rPr lang="cs-CZ" u="sng" dirty="0"/>
              <a:t>Dlužnická vězení </a:t>
            </a:r>
          </a:p>
          <a:p>
            <a:pPr lvl="1"/>
            <a:r>
              <a:rPr lang="cs-CZ" dirty="0"/>
              <a:t>Odsouzení jako pracovní síla – nucené práce (kolem roku 1500 galeje, deportace do Ameriky a Austrálie)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cs-CZ" sz="1500" dirty="0"/>
          </a:p>
          <a:p>
            <a:pPr lvl="1"/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3314328" cy="57606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Osvícenství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179512" y="1051718"/>
            <a:ext cx="8964488" cy="5806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Nová ideologie trestání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Požadavek </a:t>
            </a:r>
            <a:r>
              <a:rPr lang="cs-CZ" u="sng" dirty="0" smtClean="0"/>
              <a:t>humanizace</a:t>
            </a:r>
            <a:r>
              <a:rPr lang="cs-CZ" dirty="0" smtClean="0"/>
              <a:t> </a:t>
            </a:r>
            <a:r>
              <a:rPr lang="cs-CZ" dirty="0" smtClean="0"/>
              <a:t>trestání                                        (reformátoři</a:t>
            </a:r>
            <a:r>
              <a:rPr lang="cs-CZ" dirty="0" smtClean="0"/>
              <a:t>: </a:t>
            </a:r>
            <a:r>
              <a:rPr lang="cs-CZ" i="1" dirty="0" err="1" smtClean="0"/>
              <a:t>Bentham</a:t>
            </a:r>
            <a:r>
              <a:rPr lang="cs-CZ" i="1" dirty="0" smtClean="0"/>
              <a:t>, </a:t>
            </a:r>
            <a:r>
              <a:rPr lang="cs-CZ" i="1" dirty="0" err="1" smtClean="0"/>
              <a:t>Beccaria</a:t>
            </a:r>
            <a:r>
              <a:rPr lang="cs-CZ" i="1" dirty="0" smtClean="0"/>
              <a:t>, </a:t>
            </a:r>
            <a:r>
              <a:rPr lang="cs-CZ" i="1" dirty="0" err="1" smtClean="0"/>
              <a:t>Voltair</a:t>
            </a:r>
            <a:r>
              <a:rPr lang="cs-CZ" i="1" dirty="0" smtClean="0"/>
              <a:t> </a:t>
            </a:r>
            <a:r>
              <a:rPr lang="cs-CZ" dirty="0" smtClean="0"/>
              <a:t>aj.)</a:t>
            </a:r>
          </a:p>
          <a:p>
            <a:pPr>
              <a:lnSpc>
                <a:spcPct val="90000"/>
              </a:lnSpc>
            </a:pPr>
            <a:r>
              <a:rPr lang="cs-CZ" i="1" dirty="0" smtClean="0"/>
              <a:t>Thomas More</a:t>
            </a:r>
            <a:r>
              <a:rPr lang="cs-CZ" dirty="0" smtClean="0"/>
              <a:t>: kritika nepřiměřenosti trestů ke společenské nebezpečnosti</a:t>
            </a:r>
          </a:p>
          <a:p>
            <a:pPr>
              <a:lnSpc>
                <a:spcPct val="90000"/>
              </a:lnSpc>
            </a:pPr>
            <a:r>
              <a:rPr lang="cs-CZ" i="1" dirty="0" err="1" smtClean="0"/>
              <a:t>Montesquieu</a:t>
            </a:r>
            <a:r>
              <a:rPr lang="cs-CZ" dirty="0" smtClean="0"/>
              <a:t>: požadavek právní </a:t>
            </a:r>
            <a:r>
              <a:rPr lang="cs-CZ" dirty="0" smtClean="0"/>
              <a:t>jistoty, </a:t>
            </a:r>
            <a:r>
              <a:rPr lang="cs-CZ" dirty="0" smtClean="0"/>
              <a:t>zákonnosti a nezávislých soudců, </a:t>
            </a:r>
            <a:r>
              <a:rPr lang="cs-CZ" b="1" dirty="0" smtClean="0"/>
              <a:t>zásada proporcionality</a:t>
            </a:r>
            <a:r>
              <a:rPr lang="cs-CZ" dirty="0" smtClean="0"/>
              <a:t> a výchovné </a:t>
            </a:r>
            <a:r>
              <a:rPr lang="cs-CZ" dirty="0" smtClean="0"/>
              <a:t>funkce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b="1" dirty="0" smtClean="0"/>
              <a:t>Právo na život</a:t>
            </a:r>
          </a:p>
          <a:p>
            <a:pPr>
              <a:lnSpc>
                <a:spcPct val="90000"/>
              </a:lnSpc>
            </a:pPr>
            <a:r>
              <a:rPr lang="cs-CZ" b="1" dirty="0" smtClean="0"/>
              <a:t>Zásady zákonnosti</a:t>
            </a:r>
            <a:r>
              <a:rPr lang="cs-CZ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Žádný trestný čin bez zákona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Žádný trest bez zákona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cs-CZ" sz="1800" dirty="0" smtClean="0"/>
              <a:t>tzv. klasická škola – </a:t>
            </a:r>
            <a:r>
              <a:rPr lang="cs-CZ" sz="1800" i="1" dirty="0" err="1" smtClean="0"/>
              <a:t>Cessare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Beccaria</a:t>
            </a:r>
            <a:r>
              <a:rPr lang="cs-CZ" sz="1800" i="1" dirty="0" smtClean="0"/>
              <a:t> </a:t>
            </a:r>
            <a:endParaRPr lang="cs-CZ" sz="1800" i="1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Trest </a:t>
            </a:r>
            <a:r>
              <a:rPr lang="cs-CZ" dirty="0"/>
              <a:t>vězení jako možnost převýchovy, též možnost pracovní </a:t>
            </a:r>
            <a:r>
              <a:rPr lang="cs-CZ" dirty="0" smtClean="0"/>
              <a:t>                          síly</a:t>
            </a:r>
            <a:endParaRPr lang="cs-CZ" dirty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cs-CZ" sz="1400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cs-CZ" sz="1400" dirty="0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/>
          <a:srcRect l="24805" t="36942" r="58228" b="35889"/>
          <a:stretch>
            <a:fillRect/>
          </a:stretch>
        </p:blipFill>
        <p:spPr bwMode="auto">
          <a:xfrm>
            <a:off x="5004048" y="3140968"/>
            <a:ext cx="14509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/>
          <a:srcRect l="15352" t="42090" r="50403" b="29411"/>
          <a:stretch>
            <a:fillRect/>
          </a:stretch>
        </p:blipFill>
        <p:spPr bwMode="auto">
          <a:xfrm>
            <a:off x="6156176" y="332656"/>
            <a:ext cx="259238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515620" y="218223"/>
            <a:ext cx="7152724" cy="1093052"/>
          </a:xfrm>
        </p:spPr>
        <p:txBody>
          <a:bodyPr/>
          <a:lstStyle/>
          <a:p>
            <a:r>
              <a:rPr lang="cs-CZ" b="1" dirty="0" smtClean="0"/>
              <a:t>Novodobé pojetí trestu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8563" t="19519" r="60477" b="49348"/>
          <a:stretch>
            <a:fillRect/>
          </a:stretch>
        </p:blipFill>
        <p:spPr>
          <a:xfrm>
            <a:off x="381504" y="1484784"/>
            <a:ext cx="3744912" cy="3198813"/>
          </a:xfrm>
          <a:noFill/>
        </p:spPr>
      </p:pic>
      <p:sp>
        <p:nvSpPr>
          <p:cNvPr id="14340" name="Rectangle 6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752653" cy="54008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1500" dirty="0" smtClean="0"/>
              <a:t>Pojetí uvěznění jako vhodného trestu pro delikventy  </a:t>
            </a:r>
            <a:r>
              <a:rPr lang="cs-CZ" sz="1500" dirty="0" err="1" smtClean="0"/>
              <a:t>jit</a:t>
            </a:r>
            <a:r>
              <a:rPr lang="cs-CZ" sz="1500" dirty="0" smtClean="0"/>
              <a:t> v pol. 16. st.</a:t>
            </a:r>
          </a:p>
          <a:p>
            <a:pPr>
              <a:lnSpc>
                <a:spcPct val="80000"/>
              </a:lnSpc>
            </a:pPr>
            <a:r>
              <a:rPr lang="cs-CZ" sz="1500" dirty="0" smtClean="0"/>
              <a:t>Vztah k hospodářským změnám (Anglie)</a:t>
            </a:r>
          </a:p>
          <a:p>
            <a:pPr>
              <a:lnSpc>
                <a:spcPct val="80000"/>
              </a:lnSpc>
            </a:pPr>
            <a:r>
              <a:rPr lang="cs-CZ" sz="1500" dirty="0" smtClean="0"/>
              <a:t>17.st – vznik internačních budov (</a:t>
            </a:r>
            <a:r>
              <a:rPr lang="cs-CZ" sz="1500" dirty="0" err="1" smtClean="0"/>
              <a:t>tuláci,nemocní</a:t>
            </a:r>
            <a:r>
              <a:rPr lang="cs-CZ" sz="1500" dirty="0" smtClean="0"/>
              <a:t>, osiřelí, postižení aj.)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500" dirty="0" smtClean="0"/>
          </a:p>
          <a:p>
            <a:pPr>
              <a:lnSpc>
                <a:spcPct val="80000"/>
              </a:lnSpc>
            </a:pPr>
            <a:r>
              <a:rPr lang="cs-CZ" sz="1700" b="1" dirty="0" err="1" smtClean="0">
                <a:solidFill>
                  <a:schemeClr val="accent2"/>
                </a:solidFill>
              </a:rPr>
              <a:t>Amsterodámský</a:t>
            </a:r>
            <a:r>
              <a:rPr lang="cs-CZ" sz="1700" b="1" dirty="0" smtClean="0">
                <a:solidFill>
                  <a:schemeClr val="accent2"/>
                </a:solidFill>
              </a:rPr>
              <a:t> model</a:t>
            </a:r>
            <a:r>
              <a:rPr lang="cs-CZ" sz="15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1300" dirty="0" smtClean="0"/>
              <a:t>Povinná společná práce, přísný režim, náboženské čtení</a:t>
            </a:r>
          </a:p>
          <a:p>
            <a:pPr lvl="1">
              <a:lnSpc>
                <a:spcPct val="80000"/>
              </a:lnSpc>
            </a:pPr>
            <a:r>
              <a:rPr lang="cs-CZ" sz="1300" dirty="0" smtClean="0"/>
              <a:t>R. 1603 zvláštní budova pro mládež</a:t>
            </a:r>
          </a:p>
          <a:p>
            <a:pPr lvl="1">
              <a:lnSpc>
                <a:spcPct val="80000"/>
              </a:lnSpc>
            </a:pPr>
            <a:r>
              <a:rPr lang="cs-CZ" sz="1300" dirty="0" smtClean="0"/>
              <a:t>Záměr: mravní výchova, elementární vzdělávání, práce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cs-CZ" sz="1300" dirty="0" smtClean="0"/>
          </a:p>
          <a:p>
            <a:pPr>
              <a:lnSpc>
                <a:spcPct val="80000"/>
              </a:lnSpc>
            </a:pPr>
            <a:r>
              <a:rPr lang="cs-CZ" sz="1500" u="sng" dirty="0" smtClean="0"/>
              <a:t>Reformátor John </a:t>
            </a:r>
            <a:r>
              <a:rPr lang="cs-CZ" sz="1500" u="sng" dirty="0" err="1" smtClean="0"/>
              <a:t>Howard</a:t>
            </a:r>
            <a:r>
              <a:rPr lang="cs-CZ" sz="1500" dirty="0" smtClean="0"/>
              <a:t> (Anglie)</a:t>
            </a:r>
          </a:p>
          <a:p>
            <a:pPr lvl="1">
              <a:lnSpc>
                <a:spcPct val="80000"/>
              </a:lnSpc>
            </a:pPr>
            <a:r>
              <a:rPr lang="cs-CZ" sz="1300" dirty="0" smtClean="0"/>
              <a:t>Prvek izolace</a:t>
            </a:r>
          </a:p>
          <a:p>
            <a:pPr>
              <a:lnSpc>
                <a:spcPct val="80000"/>
              </a:lnSpc>
            </a:pPr>
            <a:r>
              <a:rPr lang="cs-CZ" sz="1500" u="sng" dirty="0" smtClean="0"/>
              <a:t>Reformátor Benjamin Franklin</a:t>
            </a:r>
          </a:p>
          <a:p>
            <a:pPr lvl="1">
              <a:lnSpc>
                <a:spcPct val="80000"/>
              </a:lnSpc>
            </a:pPr>
            <a:r>
              <a:rPr lang="cs-CZ" sz="1300" dirty="0" smtClean="0"/>
              <a:t>Změny ve Spojených státech severoamerických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cs-CZ" sz="1300" dirty="0" smtClean="0"/>
          </a:p>
          <a:p>
            <a:pPr>
              <a:lnSpc>
                <a:spcPct val="80000"/>
              </a:lnSpc>
            </a:pPr>
            <a:r>
              <a:rPr lang="cs-CZ" sz="1500" dirty="0" smtClean="0"/>
              <a:t>Významnější rozšíření trestu vězení 18. a 19. st.             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500" dirty="0" smtClean="0"/>
              <a:t>			</a:t>
            </a:r>
            <a:r>
              <a:rPr lang="cs-CZ" sz="1900" dirty="0" smtClean="0"/>
              <a:t>penologie</a:t>
            </a:r>
          </a:p>
        </p:txBody>
      </p:sp>
      <p:pic>
        <p:nvPicPr>
          <p:cNvPr id="14341" name="Picture 7" descr="MC90034864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96136" y="6021288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53400" cy="990600"/>
          </a:xfrm>
        </p:spPr>
        <p:txBody>
          <a:bodyPr>
            <a:normAutofit/>
          </a:bodyPr>
          <a:lstStyle/>
          <a:p>
            <a:r>
              <a:rPr lang="cs-CZ" b="1" dirty="0" smtClean="0"/>
              <a:t>Dějiny </a:t>
            </a:r>
            <a:r>
              <a:rPr lang="cs-CZ" b="1" dirty="0" err="1" smtClean="0"/>
              <a:t>penitenciárních</a:t>
            </a:r>
            <a:r>
              <a:rPr lang="cs-CZ" b="1" dirty="0" smtClean="0"/>
              <a:t> systémů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251520" y="1179240"/>
            <a:ext cx="8712968" cy="5678759"/>
          </a:xfrm>
        </p:spPr>
        <p:txBody>
          <a:bodyPr>
            <a:normAutofit/>
          </a:bodyPr>
          <a:lstStyle/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eriod"/>
            </a:pPr>
            <a:r>
              <a:rPr lang="cs-CZ" sz="1800" b="1" dirty="0" smtClean="0">
                <a:solidFill>
                  <a:schemeClr val="accent2"/>
                </a:solidFill>
              </a:rPr>
              <a:t>Pensylvánský systém (tzv. izolační)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500" dirty="0" smtClean="0"/>
              <a:t>1786, Philadelphie, izolace vězněného ( každý sám v cele), která měla vést ke zpytování svědomí      negativní duševní a fyzické účinky</a:t>
            </a:r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cs-CZ" sz="1800" b="1" dirty="0" err="1" smtClean="0">
                <a:solidFill>
                  <a:schemeClr val="accent2"/>
                </a:solidFill>
              </a:rPr>
              <a:t>Auburnský</a:t>
            </a:r>
            <a:r>
              <a:rPr lang="cs-CZ" sz="1800" b="1" dirty="0" smtClean="0">
                <a:solidFill>
                  <a:schemeClr val="accent2"/>
                </a:solidFill>
              </a:rPr>
              <a:t> systém (tzv. systém mlčení)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smtClean="0"/>
              <a:t>1823, New York, práce ve společných dílnách při zachování mlčení vynucované těžkými tělesnými tresty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smtClean="0"/>
              <a:t>Evropa: systém </a:t>
            </a:r>
            <a:r>
              <a:rPr lang="cs-CZ" sz="1500" dirty="0" err="1" smtClean="0"/>
              <a:t>genfský</a:t>
            </a:r>
            <a:r>
              <a:rPr lang="cs-CZ" sz="1500" dirty="0" smtClean="0"/>
              <a:t>      vězni režim porušovali,  malá příprava na reálný život</a:t>
            </a:r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cs-CZ" sz="1800" b="1" dirty="0" smtClean="0">
                <a:solidFill>
                  <a:schemeClr val="accent2"/>
                </a:solidFill>
              </a:rPr>
              <a:t>Ženevský (smíšený klasifikační systém)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smtClean="0"/>
              <a:t>kombinace uzavření o samotě a mlčení + rozdělení vězňů podle vnějších znaků (věk, pohlaví, délka trestu, </a:t>
            </a:r>
            <a:r>
              <a:rPr lang="cs-CZ" sz="1500" dirty="0" err="1" smtClean="0"/>
              <a:t>tr</a:t>
            </a:r>
            <a:r>
              <a:rPr lang="cs-CZ" sz="1500" dirty="0" smtClean="0"/>
              <a:t>. čin aj.)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smtClean="0"/>
              <a:t>1833, Ženeva = mlčení, klasifikace kategorií věznic  podle přísnosti, zaměstnávání, návštěvy rodin, výhoda odpuštění části trestu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err="1" smtClean="0"/>
              <a:t>Obermayerovský</a:t>
            </a:r>
            <a:r>
              <a:rPr lang="cs-CZ" sz="1500" dirty="0" smtClean="0"/>
              <a:t> režim = přísný dozor, nepřetržité zaměstnávání, volný čas, pozitivní působení personálu, vzdělávání – cit pro čestnost</a:t>
            </a:r>
          </a:p>
          <a:p>
            <a:pPr marL="552450" indent="-5524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cs-CZ" sz="1800" b="1" dirty="0" smtClean="0">
                <a:solidFill>
                  <a:schemeClr val="accent2"/>
                </a:solidFill>
              </a:rPr>
              <a:t>Progresivní systémy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smtClean="0"/>
              <a:t>Přeřazování z přísnějšího do mírnějšího režimu, zohlednění žádoucích změn chování a odpykané délky trestu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smtClean="0"/>
              <a:t>Anglický a irský systém</a:t>
            </a:r>
          </a:p>
          <a:p>
            <a:pPr marL="881063" lvl="1" indent="-5143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"/>
            </a:pPr>
            <a:r>
              <a:rPr lang="cs-CZ" sz="1500" dirty="0" smtClean="0"/>
              <a:t>Obdobou je bodovací (známkovací systém) – A. </a:t>
            </a:r>
            <a:r>
              <a:rPr lang="cs-CZ" sz="1500" dirty="0" err="1" smtClean="0"/>
              <a:t>Maconochie</a:t>
            </a:r>
            <a:endParaRPr lang="cs-CZ" sz="1500" dirty="0" smtClean="0"/>
          </a:p>
          <a:p>
            <a:pPr marL="552450" indent="-552450">
              <a:lnSpc>
                <a:spcPct val="80000"/>
              </a:lnSpc>
              <a:buFont typeface="Wingdings" pitchFamily="2" charset="2"/>
              <a:buAutoNum type="arabicPeriod"/>
            </a:pPr>
            <a:endParaRPr lang="cs-CZ" sz="1500" dirty="0" smtClean="0"/>
          </a:p>
        </p:txBody>
      </p:sp>
      <p:pic>
        <p:nvPicPr>
          <p:cNvPr id="15364" name="Picture 5" descr="MC900348645[1]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2987824" y="176637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MC900348645[1]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419872" y="2996952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Mýdl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ýd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ýd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4594</TotalTime>
  <Words>1641</Words>
  <Application>Microsoft Office PowerPoint</Application>
  <PresentationFormat>Předvádění na obrazovce (4:3)</PresentationFormat>
  <Paragraphs>272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Baskerville Old Face</vt:lpstr>
      <vt:lpstr>Century Gothic</vt:lpstr>
      <vt:lpstr>Garamond</vt:lpstr>
      <vt:lpstr>Monotype Corsiva</vt:lpstr>
      <vt:lpstr>Tw Cen MT</vt:lpstr>
      <vt:lpstr>Wingdings</vt:lpstr>
      <vt:lpstr>Wingdings 2</vt:lpstr>
      <vt:lpstr>Mýdlo</vt:lpstr>
      <vt:lpstr>Trest – minulost a současnost Prevence kriminality</vt:lpstr>
      <vt:lpstr>Úkol</vt:lpstr>
      <vt:lpstr>Obsah</vt:lpstr>
      <vt:lpstr>Filosofie trestu</vt:lpstr>
      <vt:lpstr>Filosofie trestu</vt:lpstr>
      <vt:lpstr>Trest a trestání v historickém vývoji  (do vzniku penologických systémů)</vt:lpstr>
      <vt:lpstr>Osvícenství</vt:lpstr>
      <vt:lpstr>Novodobé pojetí trestu</vt:lpstr>
      <vt:lpstr>Dějiny penitenciárních systémů</vt:lpstr>
      <vt:lpstr>Druhy trestních sankcí platných  podle trestního zákona ČR</vt:lpstr>
      <vt:lpstr>Hlava V: Trestní sankce</vt:lpstr>
      <vt:lpstr>Oddíl 1: Obecné zásady pro ukládání trestů </vt:lpstr>
      <vt:lpstr>Oddíl 2: Upuštění od potrestání </vt:lpstr>
      <vt:lpstr>Oddíl 3: Dohled </vt:lpstr>
      <vt:lpstr>Oddíl 4: Druhy trestů a výjimečný trest </vt:lpstr>
      <vt:lpstr>§ 55 Odnětí svobody</vt:lpstr>
      <vt:lpstr>§ 60 Domácí vězení</vt:lpstr>
      <vt:lpstr>§ 62 Obecně prospěšné práce</vt:lpstr>
      <vt:lpstr>Ostatní tresty</vt:lpstr>
      <vt:lpstr>Prezentace aplikace PowerPoint</vt:lpstr>
      <vt:lpstr>Prevence kriminality</vt:lpstr>
      <vt:lpstr>Prevence kriminality </vt:lpstr>
      <vt:lpstr>Strategie kontroly kriminality</vt:lpstr>
      <vt:lpstr>Dělení prevence kriminality </vt:lpstr>
      <vt:lpstr>Výchozí model prevence kriminality</vt:lpstr>
      <vt:lpstr>Prezentace aplikace PowerPoint</vt:lpstr>
      <vt:lpstr>Formy přesunu kriminality</vt:lpstr>
      <vt:lpstr>Viktimologická prevence </vt:lpstr>
      <vt:lpstr>Literatura a zdroje </vt:lpstr>
      <vt:lpstr>Úkol:</vt:lpstr>
      <vt:lpstr>Literatura a zdroje </vt:lpstr>
      <vt:lpstr>Děkuji za pozornost a přeji hezký den</vt:lpstr>
    </vt:vector>
  </TitlesOfParts>
  <Company>Název společnosti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„How do inTERPRET SOCIAL WORKERS LIFE SITUATION OF OFFENDERS IN BRNO REGION?</dc:title>
  <dc:creator>Petra Horová</dc:creator>
  <cp:lastModifiedBy>Petra</cp:lastModifiedBy>
  <cp:revision>78</cp:revision>
  <dcterms:created xsi:type="dcterms:W3CDTF">2013-05-01T08:18:41Z</dcterms:created>
  <dcterms:modified xsi:type="dcterms:W3CDTF">2017-03-18T22:54:06Z</dcterms:modified>
</cp:coreProperties>
</file>