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3" r:id="rId2"/>
  </p:sldMasterIdLst>
  <p:notesMasterIdLst>
    <p:notesMasterId r:id="rId35"/>
  </p:notesMasterIdLst>
  <p:handoutMasterIdLst>
    <p:handoutMasterId r:id="rId36"/>
  </p:handoutMasterIdLst>
  <p:sldIdLst>
    <p:sldId id="327" r:id="rId3"/>
    <p:sldId id="328" r:id="rId4"/>
    <p:sldId id="331" r:id="rId5"/>
    <p:sldId id="393" r:id="rId6"/>
    <p:sldId id="333" r:id="rId7"/>
    <p:sldId id="341" r:id="rId8"/>
    <p:sldId id="343" r:id="rId9"/>
    <p:sldId id="401" r:id="rId10"/>
    <p:sldId id="358" r:id="rId11"/>
    <p:sldId id="359" r:id="rId12"/>
    <p:sldId id="394" r:id="rId13"/>
    <p:sldId id="361" r:id="rId14"/>
    <p:sldId id="360" r:id="rId15"/>
    <p:sldId id="362" r:id="rId16"/>
    <p:sldId id="364" r:id="rId17"/>
    <p:sldId id="365" r:id="rId18"/>
    <p:sldId id="366" r:id="rId19"/>
    <p:sldId id="363" r:id="rId20"/>
    <p:sldId id="370" r:id="rId21"/>
    <p:sldId id="403" r:id="rId22"/>
    <p:sldId id="395" r:id="rId23"/>
    <p:sldId id="340" r:id="rId24"/>
    <p:sldId id="398" r:id="rId25"/>
    <p:sldId id="399" r:id="rId26"/>
    <p:sldId id="400" r:id="rId27"/>
    <p:sldId id="371" r:id="rId28"/>
    <p:sldId id="372" r:id="rId29"/>
    <p:sldId id="386" r:id="rId30"/>
    <p:sldId id="387" r:id="rId31"/>
    <p:sldId id="373" r:id="rId32"/>
    <p:sldId id="402" r:id="rId33"/>
    <p:sldId id="397" r:id="rId34"/>
  </p:sldIdLst>
  <p:sldSz cx="9144000" cy="6858000" type="screen4x3"/>
  <p:notesSz cx="9906000" cy="67849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2B5"/>
    <a:srgbClr val="0059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77010-3149-472E-9C49-D21186B0696A}" type="doc">
      <dgm:prSet loTypeId="urn:microsoft.com/office/officeart/2009/3/layout/StepUp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501ABF87-54E2-44AB-A9E0-6C6F07053962}">
      <dgm:prSet phldrT="[Text]" custT="1"/>
      <dgm:spPr/>
      <dgm:t>
        <a:bodyPr/>
        <a:lstStyle/>
        <a:p>
          <a:pPr algn="ctr"/>
          <a:r>
            <a:rPr lang="cs-CZ" sz="1800" b="1" dirty="0" smtClean="0"/>
            <a:t>Šok  </a:t>
          </a:r>
        </a:p>
        <a:p>
          <a:pPr algn="ctr"/>
          <a:r>
            <a:rPr lang="cs-CZ" sz="1800" b="1" dirty="0" smtClean="0"/>
            <a:t>24 hod</a:t>
          </a:r>
          <a:endParaRPr lang="cs-CZ" sz="1800" b="1" dirty="0"/>
        </a:p>
      </dgm:t>
    </dgm:pt>
    <dgm:pt modelId="{431ABD97-B7B8-48C4-A833-A858A79502CF}" type="parTrans" cxnId="{976E31BD-8F3C-4F37-8BFC-D7AD562F6496}">
      <dgm:prSet/>
      <dgm:spPr/>
      <dgm:t>
        <a:bodyPr/>
        <a:lstStyle/>
        <a:p>
          <a:endParaRPr lang="cs-CZ"/>
        </a:p>
      </dgm:t>
    </dgm:pt>
    <dgm:pt modelId="{59C92375-1346-40A9-A5BD-D1A86A747267}" type="sibTrans" cxnId="{976E31BD-8F3C-4F37-8BFC-D7AD562F6496}">
      <dgm:prSet/>
      <dgm:spPr/>
      <dgm:t>
        <a:bodyPr/>
        <a:lstStyle/>
        <a:p>
          <a:endParaRPr lang="cs-CZ"/>
        </a:p>
      </dgm:t>
    </dgm:pt>
    <dgm:pt modelId="{92056837-43DD-4488-A5AA-261765A86FD0}">
      <dgm:prSet phldrT="[Text]" custT="1"/>
      <dgm:spPr/>
      <dgm:t>
        <a:bodyPr/>
        <a:lstStyle/>
        <a:p>
          <a:pPr algn="ctr"/>
          <a:r>
            <a:rPr lang="cs-CZ" sz="1800" b="1" dirty="0" smtClean="0"/>
            <a:t>Akutní reakce</a:t>
          </a:r>
          <a:endParaRPr lang="cs-CZ" sz="1800" b="1" dirty="0"/>
        </a:p>
      </dgm:t>
    </dgm:pt>
    <dgm:pt modelId="{20DAD7CA-E8D9-492E-9CA8-748C10918203}" type="parTrans" cxnId="{B3300E02-78E4-4C5D-BB97-2611DDEA797A}">
      <dgm:prSet/>
      <dgm:spPr/>
      <dgm:t>
        <a:bodyPr/>
        <a:lstStyle/>
        <a:p>
          <a:endParaRPr lang="cs-CZ"/>
        </a:p>
      </dgm:t>
    </dgm:pt>
    <dgm:pt modelId="{FA2C83FA-0F1E-4D16-8FC8-4E5F591BE378}" type="sibTrans" cxnId="{B3300E02-78E4-4C5D-BB97-2611DDEA797A}">
      <dgm:prSet/>
      <dgm:spPr/>
      <dgm:t>
        <a:bodyPr/>
        <a:lstStyle/>
        <a:p>
          <a:endParaRPr lang="cs-CZ"/>
        </a:p>
      </dgm:t>
    </dgm:pt>
    <dgm:pt modelId="{EF3D3749-0154-49DD-9ED5-BFCDA0EB38B4}">
      <dgm:prSet phldrT="[Text]"/>
      <dgm:spPr/>
      <dgm:t>
        <a:bodyPr/>
        <a:lstStyle/>
        <a:p>
          <a:r>
            <a:rPr lang="cs-CZ" b="1" dirty="0" smtClean="0"/>
            <a:t>Poruchy přizpůsobení</a:t>
          </a:r>
          <a:endParaRPr lang="cs-CZ" b="1" dirty="0"/>
        </a:p>
      </dgm:t>
    </dgm:pt>
    <dgm:pt modelId="{500ADEAE-499F-45AD-8EA0-7E36A43CCC4A}" type="parTrans" cxnId="{C89F6D6B-BB51-4C6E-8075-5EB4B2ADDD4F}">
      <dgm:prSet/>
      <dgm:spPr/>
      <dgm:t>
        <a:bodyPr/>
        <a:lstStyle/>
        <a:p>
          <a:endParaRPr lang="cs-CZ"/>
        </a:p>
      </dgm:t>
    </dgm:pt>
    <dgm:pt modelId="{6829410A-0DD0-4098-A066-AD8D2D0C164E}" type="sibTrans" cxnId="{C89F6D6B-BB51-4C6E-8075-5EB4B2ADDD4F}">
      <dgm:prSet/>
      <dgm:spPr/>
      <dgm:t>
        <a:bodyPr/>
        <a:lstStyle/>
        <a:p>
          <a:endParaRPr lang="cs-CZ"/>
        </a:p>
      </dgm:t>
    </dgm:pt>
    <dgm:pt modelId="{72CD3F0A-B4E1-4194-9A83-AACEBA95D6B3}">
      <dgm:prSet phldrT="[Text]"/>
      <dgm:spPr/>
      <dgm:t>
        <a:bodyPr/>
        <a:lstStyle/>
        <a:p>
          <a:r>
            <a:rPr lang="cs-CZ" b="1" dirty="0" smtClean="0"/>
            <a:t>PSSP</a:t>
          </a:r>
          <a:endParaRPr lang="cs-CZ" b="1" dirty="0"/>
        </a:p>
      </dgm:t>
    </dgm:pt>
    <dgm:pt modelId="{5335C39A-EFD6-4034-8D93-3F2128048C2B}" type="parTrans" cxnId="{38457916-51B2-4995-9790-E03013BC61F8}">
      <dgm:prSet/>
      <dgm:spPr/>
      <dgm:t>
        <a:bodyPr/>
        <a:lstStyle/>
        <a:p>
          <a:endParaRPr lang="cs-CZ"/>
        </a:p>
      </dgm:t>
    </dgm:pt>
    <dgm:pt modelId="{C35917DF-C186-40F2-81D8-93229E813D90}" type="sibTrans" cxnId="{38457916-51B2-4995-9790-E03013BC61F8}">
      <dgm:prSet/>
      <dgm:spPr/>
      <dgm:t>
        <a:bodyPr/>
        <a:lstStyle/>
        <a:p>
          <a:endParaRPr lang="cs-CZ"/>
        </a:p>
      </dgm:t>
    </dgm:pt>
    <dgm:pt modelId="{8A5407EB-7934-4F07-98BA-D92570D24594}" type="pres">
      <dgm:prSet presAssocID="{60377010-3149-472E-9C49-D21186B069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F16DA69-A4E7-454D-A6FA-A2673BC573D4}" type="pres">
      <dgm:prSet presAssocID="{501ABF87-54E2-44AB-A9E0-6C6F07053962}" presName="composite" presStyleCnt="0"/>
      <dgm:spPr/>
    </dgm:pt>
    <dgm:pt modelId="{C5E623F9-FE82-4465-ACA4-D27A1826768B}" type="pres">
      <dgm:prSet presAssocID="{501ABF87-54E2-44AB-A9E0-6C6F07053962}" presName="LShape" presStyleLbl="alignNode1" presStyleIdx="0" presStyleCnt="7"/>
      <dgm:spPr/>
    </dgm:pt>
    <dgm:pt modelId="{E873583D-7584-46DC-821B-F7DA8E310325}" type="pres">
      <dgm:prSet presAssocID="{501ABF87-54E2-44AB-A9E0-6C6F07053962}" presName="ParentText" presStyleLbl="revTx" presStyleIdx="0" presStyleCnt="4" custScaleY="64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D327B7-1AE0-4B88-97BD-A2C61E52645C}" type="pres">
      <dgm:prSet presAssocID="{501ABF87-54E2-44AB-A9E0-6C6F07053962}" presName="Triangle" presStyleLbl="alignNode1" presStyleIdx="1" presStyleCnt="7"/>
      <dgm:spPr/>
    </dgm:pt>
    <dgm:pt modelId="{6C1911BC-2178-4BA8-A5E3-A2E42146EE15}" type="pres">
      <dgm:prSet presAssocID="{59C92375-1346-40A9-A5BD-D1A86A747267}" presName="sibTrans" presStyleCnt="0"/>
      <dgm:spPr/>
    </dgm:pt>
    <dgm:pt modelId="{D46CF8D7-3AE8-4FB1-BAFB-842FDF2024EF}" type="pres">
      <dgm:prSet presAssocID="{59C92375-1346-40A9-A5BD-D1A86A747267}" presName="space" presStyleCnt="0"/>
      <dgm:spPr/>
    </dgm:pt>
    <dgm:pt modelId="{134BD40D-A011-4870-9156-EA375FE47601}" type="pres">
      <dgm:prSet presAssocID="{92056837-43DD-4488-A5AA-261765A86FD0}" presName="composite" presStyleCnt="0"/>
      <dgm:spPr/>
    </dgm:pt>
    <dgm:pt modelId="{6467B445-7399-4543-B61E-CA8FFFA83344}" type="pres">
      <dgm:prSet presAssocID="{92056837-43DD-4488-A5AA-261765A86FD0}" presName="LShape" presStyleLbl="alignNode1" presStyleIdx="2" presStyleCnt="7"/>
      <dgm:spPr/>
    </dgm:pt>
    <dgm:pt modelId="{4CEB100D-9901-4D8B-A1B6-1ECE10B35FFE}" type="pres">
      <dgm:prSet presAssocID="{92056837-43DD-4488-A5AA-261765A86FD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4DFE75-FE2F-40ED-AED7-E67B722108EA}" type="pres">
      <dgm:prSet presAssocID="{92056837-43DD-4488-A5AA-261765A86FD0}" presName="Triangle" presStyleLbl="alignNode1" presStyleIdx="3" presStyleCnt="7"/>
      <dgm:spPr/>
    </dgm:pt>
    <dgm:pt modelId="{AE32A937-D996-4289-9912-9954705EDB4E}" type="pres">
      <dgm:prSet presAssocID="{FA2C83FA-0F1E-4D16-8FC8-4E5F591BE378}" presName="sibTrans" presStyleCnt="0"/>
      <dgm:spPr/>
    </dgm:pt>
    <dgm:pt modelId="{6DD735C1-5A4D-4C29-B317-2E75536F8AA9}" type="pres">
      <dgm:prSet presAssocID="{FA2C83FA-0F1E-4D16-8FC8-4E5F591BE378}" presName="space" presStyleCnt="0"/>
      <dgm:spPr/>
    </dgm:pt>
    <dgm:pt modelId="{D3460B08-9486-4CA1-8087-51EC39014A9B}" type="pres">
      <dgm:prSet presAssocID="{EF3D3749-0154-49DD-9ED5-BFCDA0EB38B4}" presName="composite" presStyleCnt="0"/>
      <dgm:spPr/>
    </dgm:pt>
    <dgm:pt modelId="{8B6970F7-30AC-4059-8F73-F474BD4D0D09}" type="pres">
      <dgm:prSet presAssocID="{EF3D3749-0154-49DD-9ED5-BFCDA0EB38B4}" presName="LShape" presStyleLbl="alignNode1" presStyleIdx="4" presStyleCnt="7"/>
      <dgm:spPr/>
    </dgm:pt>
    <dgm:pt modelId="{6302F612-68BE-4BD0-B24B-4449CE8A4E10}" type="pres">
      <dgm:prSet presAssocID="{EF3D3749-0154-49DD-9ED5-BFCDA0EB38B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EDFDD-E0CC-471E-AD29-0D7C79F3CD8E}" type="pres">
      <dgm:prSet presAssocID="{EF3D3749-0154-49DD-9ED5-BFCDA0EB38B4}" presName="Triangle" presStyleLbl="alignNode1" presStyleIdx="5" presStyleCnt="7"/>
      <dgm:spPr/>
    </dgm:pt>
    <dgm:pt modelId="{96579535-545B-430A-9942-CBA29900BDEC}" type="pres">
      <dgm:prSet presAssocID="{6829410A-0DD0-4098-A066-AD8D2D0C164E}" presName="sibTrans" presStyleCnt="0"/>
      <dgm:spPr/>
    </dgm:pt>
    <dgm:pt modelId="{BBC50EBD-CD15-4728-A603-D68FB3019240}" type="pres">
      <dgm:prSet presAssocID="{6829410A-0DD0-4098-A066-AD8D2D0C164E}" presName="space" presStyleCnt="0"/>
      <dgm:spPr/>
    </dgm:pt>
    <dgm:pt modelId="{589536CE-9E76-46F5-A74F-ED0F381DCC90}" type="pres">
      <dgm:prSet presAssocID="{72CD3F0A-B4E1-4194-9A83-AACEBA95D6B3}" presName="composite" presStyleCnt="0"/>
      <dgm:spPr/>
    </dgm:pt>
    <dgm:pt modelId="{B7677C28-FA9F-4F14-9AE5-DD6686463C1A}" type="pres">
      <dgm:prSet presAssocID="{72CD3F0A-B4E1-4194-9A83-AACEBA95D6B3}" presName="LShape" presStyleLbl="alignNode1" presStyleIdx="6" presStyleCnt="7"/>
      <dgm:spPr/>
    </dgm:pt>
    <dgm:pt modelId="{F5F6101B-E1FC-4354-8514-E8DF94E211C1}" type="pres">
      <dgm:prSet presAssocID="{72CD3F0A-B4E1-4194-9A83-AACEBA95D6B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AD7C95-BA5D-4BD0-9D98-666B0AA30DD2}" type="presOf" srcId="{EF3D3749-0154-49DD-9ED5-BFCDA0EB38B4}" destId="{6302F612-68BE-4BD0-B24B-4449CE8A4E10}" srcOrd="0" destOrd="0" presId="urn:microsoft.com/office/officeart/2009/3/layout/StepUpProcess"/>
    <dgm:cxn modelId="{C89F6D6B-BB51-4C6E-8075-5EB4B2ADDD4F}" srcId="{60377010-3149-472E-9C49-D21186B0696A}" destId="{EF3D3749-0154-49DD-9ED5-BFCDA0EB38B4}" srcOrd="2" destOrd="0" parTransId="{500ADEAE-499F-45AD-8EA0-7E36A43CCC4A}" sibTransId="{6829410A-0DD0-4098-A066-AD8D2D0C164E}"/>
    <dgm:cxn modelId="{922F3CA1-F5FA-46DE-85AF-1E2F94C39788}" type="presOf" srcId="{72CD3F0A-B4E1-4194-9A83-AACEBA95D6B3}" destId="{F5F6101B-E1FC-4354-8514-E8DF94E211C1}" srcOrd="0" destOrd="0" presId="urn:microsoft.com/office/officeart/2009/3/layout/StepUpProcess"/>
    <dgm:cxn modelId="{38457916-51B2-4995-9790-E03013BC61F8}" srcId="{60377010-3149-472E-9C49-D21186B0696A}" destId="{72CD3F0A-B4E1-4194-9A83-AACEBA95D6B3}" srcOrd="3" destOrd="0" parTransId="{5335C39A-EFD6-4034-8D93-3F2128048C2B}" sibTransId="{C35917DF-C186-40F2-81D8-93229E813D90}"/>
    <dgm:cxn modelId="{F13B67D3-31E5-4256-AEE9-F9BC87CAC749}" type="presOf" srcId="{501ABF87-54E2-44AB-A9E0-6C6F07053962}" destId="{E873583D-7584-46DC-821B-F7DA8E310325}" srcOrd="0" destOrd="0" presId="urn:microsoft.com/office/officeart/2009/3/layout/StepUpProcess"/>
    <dgm:cxn modelId="{B3300E02-78E4-4C5D-BB97-2611DDEA797A}" srcId="{60377010-3149-472E-9C49-D21186B0696A}" destId="{92056837-43DD-4488-A5AA-261765A86FD0}" srcOrd="1" destOrd="0" parTransId="{20DAD7CA-E8D9-492E-9CA8-748C10918203}" sibTransId="{FA2C83FA-0F1E-4D16-8FC8-4E5F591BE378}"/>
    <dgm:cxn modelId="{976E31BD-8F3C-4F37-8BFC-D7AD562F6496}" srcId="{60377010-3149-472E-9C49-D21186B0696A}" destId="{501ABF87-54E2-44AB-A9E0-6C6F07053962}" srcOrd="0" destOrd="0" parTransId="{431ABD97-B7B8-48C4-A833-A858A79502CF}" sibTransId="{59C92375-1346-40A9-A5BD-D1A86A747267}"/>
    <dgm:cxn modelId="{1CD97439-6AA7-4816-9442-62D1BF47A618}" type="presOf" srcId="{60377010-3149-472E-9C49-D21186B0696A}" destId="{8A5407EB-7934-4F07-98BA-D92570D24594}" srcOrd="0" destOrd="0" presId="urn:microsoft.com/office/officeart/2009/3/layout/StepUpProcess"/>
    <dgm:cxn modelId="{A016DC31-1E20-4784-8BFB-13EEC0CFB6E0}" type="presOf" srcId="{92056837-43DD-4488-A5AA-261765A86FD0}" destId="{4CEB100D-9901-4D8B-A1B6-1ECE10B35FFE}" srcOrd="0" destOrd="0" presId="urn:microsoft.com/office/officeart/2009/3/layout/StepUpProcess"/>
    <dgm:cxn modelId="{08B43A0C-0EB0-4125-A953-0B60781DEFBC}" type="presParOf" srcId="{8A5407EB-7934-4F07-98BA-D92570D24594}" destId="{DF16DA69-A4E7-454D-A6FA-A2673BC573D4}" srcOrd="0" destOrd="0" presId="urn:microsoft.com/office/officeart/2009/3/layout/StepUpProcess"/>
    <dgm:cxn modelId="{E01B84B8-9CBA-41F3-8B9F-070E670A2DF7}" type="presParOf" srcId="{DF16DA69-A4E7-454D-A6FA-A2673BC573D4}" destId="{C5E623F9-FE82-4465-ACA4-D27A1826768B}" srcOrd="0" destOrd="0" presId="urn:microsoft.com/office/officeart/2009/3/layout/StepUpProcess"/>
    <dgm:cxn modelId="{62AD9DEA-13B5-4DF0-B6FD-E3BA9723F439}" type="presParOf" srcId="{DF16DA69-A4E7-454D-A6FA-A2673BC573D4}" destId="{E873583D-7584-46DC-821B-F7DA8E310325}" srcOrd="1" destOrd="0" presId="urn:microsoft.com/office/officeart/2009/3/layout/StepUpProcess"/>
    <dgm:cxn modelId="{7A919238-9D5F-4B76-8E13-5CFC2F04D777}" type="presParOf" srcId="{DF16DA69-A4E7-454D-A6FA-A2673BC573D4}" destId="{7BD327B7-1AE0-4B88-97BD-A2C61E52645C}" srcOrd="2" destOrd="0" presId="urn:microsoft.com/office/officeart/2009/3/layout/StepUpProcess"/>
    <dgm:cxn modelId="{9B65D312-BB4E-418F-9682-00EEF6DDAEFD}" type="presParOf" srcId="{8A5407EB-7934-4F07-98BA-D92570D24594}" destId="{6C1911BC-2178-4BA8-A5E3-A2E42146EE15}" srcOrd="1" destOrd="0" presId="urn:microsoft.com/office/officeart/2009/3/layout/StepUpProcess"/>
    <dgm:cxn modelId="{E2F4B28F-F15F-4AE1-8AC1-49842455BC80}" type="presParOf" srcId="{6C1911BC-2178-4BA8-A5E3-A2E42146EE15}" destId="{D46CF8D7-3AE8-4FB1-BAFB-842FDF2024EF}" srcOrd="0" destOrd="0" presId="urn:microsoft.com/office/officeart/2009/3/layout/StepUpProcess"/>
    <dgm:cxn modelId="{CE003C17-4393-4361-B00A-623FC77ECE90}" type="presParOf" srcId="{8A5407EB-7934-4F07-98BA-D92570D24594}" destId="{134BD40D-A011-4870-9156-EA375FE47601}" srcOrd="2" destOrd="0" presId="urn:microsoft.com/office/officeart/2009/3/layout/StepUpProcess"/>
    <dgm:cxn modelId="{36EA89C1-35E0-493A-AEAF-FEA137432D2C}" type="presParOf" srcId="{134BD40D-A011-4870-9156-EA375FE47601}" destId="{6467B445-7399-4543-B61E-CA8FFFA83344}" srcOrd="0" destOrd="0" presId="urn:microsoft.com/office/officeart/2009/3/layout/StepUpProcess"/>
    <dgm:cxn modelId="{7F586C90-471C-441A-92D2-C96A32D3ADD1}" type="presParOf" srcId="{134BD40D-A011-4870-9156-EA375FE47601}" destId="{4CEB100D-9901-4D8B-A1B6-1ECE10B35FFE}" srcOrd="1" destOrd="0" presId="urn:microsoft.com/office/officeart/2009/3/layout/StepUpProcess"/>
    <dgm:cxn modelId="{5EF52F15-75ED-42FB-A18B-84FFD6717619}" type="presParOf" srcId="{134BD40D-A011-4870-9156-EA375FE47601}" destId="{254DFE75-FE2F-40ED-AED7-E67B722108EA}" srcOrd="2" destOrd="0" presId="urn:microsoft.com/office/officeart/2009/3/layout/StepUpProcess"/>
    <dgm:cxn modelId="{A3D600F2-E965-4FB8-9200-C573141BD5AC}" type="presParOf" srcId="{8A5407EB-7934-4F07-98BA-D92570D24594}" destId="{AE32A937-D996-4289-9912-9954705EDB4E}" srcOrd="3" destOrd="0" presId="urn:microsoft.com/office/officeart/2009/3/layout/StepUpProcess"/>
    <dgm:cxn modelId="{87D79092-5C7E-43BA-B429-D29F70B5B38E}" type="presParOf" srcId="{AE32A937-D996-4289-9912-9954705EDB4E}" destId="{6DD735C1-5A4D-4C29-B317-2E75536F8AA9}" srcOrd="0" destOrd="0" presId="urn:microsoft.com/office/officeart/2009/3/layout/StepUpProcess"/>
    <dgm:cxn modelId="{3BED0366-2B55-4F53-A32D-BE954EA94A2F}" type="presParOf" srcId="{8A5407EB-7934-4F07-98BA-D92570D24594}" destId="{D3460B08-9486-4CA1-8087-51EC39014A9B}" srcOrd="4" destOrd="0" presId="urn:microsoft.com/office/officeart/2009/3/layout/StepUpProcess"/>
    <dgm:cxn modelId="{F9ACD4C7-FC4C-4526-A122-5DBFB97BE175}" type="presParOf" srcId="{D3460B08-9486-4CA1-8087-51EC39014A9B}" destId="{8B6970F7-30AC-4059-8F73-F474BD4D0D09}" srcOrd="0" destOrd="0" presId="urn:microsoft.com/office/officeart/2009/3/layout/StepUpProcess"/>
    <dgm:cxn modelId="{4FB6B9BC-EE83-45F5-8124-66D6BA088F0B}" type="presParOf" srcId="{D3460B08-9486-4CA1-8087-51EC39014A9B}" destId="{6302F612-68BE-4BD0-B24B-4449CE8A4E10}" srcOrd="1" destOrd="0" presId="urn:microsoft.com/office/officeart/2009/3/layout/StepUpProcess"/>
    <dgm:cxn modelId="{75509905-02A4-485C-BC22-440D3494EAD2}" type="presParOf" srcId="{D3460B08-9486-4CA1-8087-51EC39014A9B}" destId="{C28EDFDD-E0CC-471E-AD29-0D7C79F3CD8E}" srcOrd="2" destOrd="0" presId="urn:microsoft.com/office/officeart/2009/3/layout/StepUpProcess"/>
    <dgm:cxn modelId="{27FDC2B3-63E5-4DF1-B072-7418E824F7D6}" type="presParOf" srcId="{8A5407EB-7934-4F07-98BA-D92570D24594}" destId="{96579535-545B-430A-9942-CBA29900BDEC}" srcOrd="5" destOrd="0" presId="urn:microsoft.com/office/officeart/2009/3/layout/StepUpProcess"/>
    <dgm:cxn modelId="{24812E77-E343-4B29-B549-4DABC5D5646B}" type="presParOf" srcId="{96579535-545B-430A-9942-CBA29900BDEC}" destId="{BBC50EBD-CD15-4728-A603-D68FB3019240}" srcOrd="0" destOrd="0" presId="urn:microsoft.com/office/officeart/2009/3/layout/StepUpProcess"/>
    <dgm:cxn modelId="{3DC9877D-999C-494D-A44E-564BCF8AA3A8}" type="presParOf" srcId="{8A5407EB-7934-4F07-98BA-D92570D24594}" destId="{589536CE-9E76-46F5-A74F-ED0F381DCC90}" srcOrd="6" destOrd="0" presId="urn:microsoft.com/office/officeart/2009/3/layout/StepUpProcess"/>
    <dgm:cxn modelId="{95F0ACB7-EEB0-425B-8798-A8929A739820}" type="presParOf" srcId="{589536CE-9E76-46F5-A74F-ED0F381DCC90}" destId="{B7677C28-FA9F-4F14-9AE5-DD6686463C1A}" srcOrd="0" destOrd="0" presId="urn:microsoft.com/office/officeart/2009/3/layout/StepUpProcess"/>
    <dgm:cxn modelId="{C4DFD6C4-FDF8-41A1-86E4-C9CAA7741874}" type="presParOf" srcId="{589536CE-9E76-46F5-A74F-ED0F381DCC90}" destId="{F5F6101B-E1FC-4354-8514-E8DF94E211C1}" srcOrd="1" destOrd="0" presId="urn:microsoft.com/office/officeart/2009/3/layout/StepUpProcess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11813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F24D7B-18A5-4336-AD65-DB82CE21D1E0}" type="datetimeFigureOut">
              <a:rPr lang="cs-CZ"/>
              <a:pPr>
                <a:defRPr/>
              </a:pPr>
              <a:t>21.4.2017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4525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11813" y="6445250"/>
            <a:ext cx="42926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E7964-C67F-4DA1-B324-F5CC14D5467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09588"/>
            <a:ext cx="3390900" cy="254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2625"/>
            <a:ext cx="7924800" cy="305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5250"/>
            <a:ext cx="4292600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45250"/>
            <a:ext cx="4292600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E74086-9FF4-4F39-8EB2-4A49DAAD298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C35075-77F6-4C7B-BDC1-F6A1CB5C703F}" type="slidenum">
              <a:rPr lang="cs-CZ" altLang="cs-CZ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F10F18-3A46-428E-A8B7-D7D5650D7758}" type="slidenum">
              <a:rPr lang="cs-CZ" altLang="cs-CZ">
                <a:solidFill>
                  <a:srgbClr val="000000"/>
                </a:solidFill>
              </a:rPr>
              <a:pPr/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76E463-97DF-4628-BE6D-D82529767B6F}" type="slidenum">
              <a:rPr lang="cs-CZ" altLang="cs-CZ"/>
              <a:pPr/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6B6B39-F102-4EE6-B9AD-0DA1D19ABDAE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36EC9-B36A-43AC-9D7E-70E1CA761D5D}" type="slidenum">
              <a:rPr lang="cs-CZ" altLang="cs-CZ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7BEF3B-CFAE-4AF1-BF92-AD923295B915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926E29-8076-476F-8724-7E8A932E0835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E18EDB-4DFA-4D75-B44B-F00F63878413}" type="slidenum">
              <a:rPr lang="cs-CZ" altLang="cs-CZ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1468BA-CFAB-4A8F-8036-A52DB8A35854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CCDE68-7FF2-4CC7-AF49-347A79C312DF}" type="slidenum">
              <a:rPr lang="cs-CZ" altLang="cs-CZ">
                <a:solidFill>
                  <a:srgbClr val="000000"/>
                </a:solidFill>
              </a:rPr>
              <a:pPr/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00504B-50FD-4CDF-AA75-5DCB0C00F40D}" type="slidenum">
              <a:rPr lang="cs-CZ" altLang="cs-CZ">
                <a:solidFill>
                  <a:srgbClr val="000000"/>
                </a:solidFill>
              </a:rPr>
              <a:pPr/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sty podtis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uc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98888"/>
            <a:ext cx="50768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10"/>
          <p:cNvSpPr txBox="1">
            <a:spLocks noChangeArrowheads="1"/>
          </p:cNvSpPr>
          <p:nvPr userDrawn="1"/>
        </p:nvSpPr>
        <p:spPr bwMode="auto">
          <a:xfrm>
            <a:off x="1547813" y="99060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Projekt Proč zrovna já? CZ.1.04/3.1.00/73.00001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r">
              <a:defRPr sz="2800" b="1">
                <a:solidFill>
                  <a:srgbClr val="00595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3602725"/>
            <a:ext cx="6400800" cy="1752600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0072B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AEF3E4B-CF16-4F01-AAB0-34FE381079B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995D2C8-2004-4E39-862E-0C0FB84158C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A459F58-3FD6-4549-B739-78D29CAD303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DF1586-F8FE-4BF6-907F-DE24043F6A7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19DEC3A-0AC3-4E30-93C2-1E63CBEC44F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1F787FB-9590-400D-B460-72EA47F7A50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8B5EEE7-7277-44F5-81D8-B83780AA1A3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E52E414-7136-482F-BBA8-7A11AADC87B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7E928F-5722-4A81-A715-D87FC6A6C3A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sty podtis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uc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98888"/>
            <a:ext cx="50768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10"/>
          <p:cNvSpPr txBox="1">
            <a:spLocks noChangeArrowheads="1"/>
          </p:cNvSpPr>
          <p:nvPr userDrawn="1"/>
        </p:nvSpPr>
        <p:spPr bwMode="auto">
          <a:xfrm>
            <a:off x="1547813" y="990600"/>
            <a:ext cx="58324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Projekt Proč zrovna já? CZ.1.04/3.1.00/73.00001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r">
              <a:defRPr sz="2800" b="1">
                <a:solidFill>
                  <a:srgbClr val="00595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3602725"/>
            <a:ext cx="6400800" cy="1752600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0072B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49CD08E-A1E4-4401-A956-39F95C692A8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3A1368-E04C-48A1-A7C6-AD3E88F4DAF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523B323-856A-4C26-8ADB-AEB7E1F5B53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576262"/>
          </a:xfrm>
          <a:prstGeom prst="rect">
            <a:avLst/>
          </a:prstGeom>
          <a:solidFill>
            <a:srgbClr val="0072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22113729-0CAB-4111-9E0B-142EA8C44B21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1031" name="Picture 3" descr="mosty podtisk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2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0"/>
            <a:ext cx="8451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rgbClr val="0059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rgbClr val="00595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rgbClr val="00595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>
          <a:solidFill>
            <a:srgbClr val="00595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>
          <a:solidFill>
            <a:srgbClr val="00595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26">
                <a:alpha val="49000"/>
              </a:srgbClr>
            </a:gs>
            <a:gs pos="70000">
              <a:schemeClr val="bg1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576262"/>
          </a:xfrm>
          <a:prstGeom prst="rect">
            <a:avLst/>
          </a:prstGeom>
          <a:solidFill>
            <a:srgbClr val="0072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51436D66-A336-4CFB-BAFC-F09ADE727C82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2055" name="Picture 3" descr="mosty podtisk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ázek 2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9750" y="0"/>
            <a:ext cx="8451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rgbClr val="0059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rgbClr val="00595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rgbClr val="00595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rgbClr val="00595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rgbClr val="00595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pmscr.cz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Nadpis 3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/>
            <a:r>
              <a:rPr lang="cs-CZ" altLang="cs-CZ" sz="5400" smtClean="0"/>
              <a:t>Oběti trestných činů a možnosti pomoci</a:t>
            </a:r>
          </a:p>
        </p:txBody>
      </p:sp>
      <p:sp>
        <p:nvSpPr>
          <p:cNvPr id="17412" name="Podnadpis 2"/>
          <p:cNvSpPr>
            <a:spLocks noGrp="1"/>
          </p:cNvSpPr>
          <p:nvPr>
            <p:ph type="subTitle" idx="1"/>
          </p:nvPr>
        </p:nvSpPr>
        <p:spPr>
          <a:xfrm>
            <a:off x="401638" y="3429000"/>
            <a:ext cx="8056562" cy="1752600"/>
          </a:xfrm>
        </p:spPr>
        <p:txBody>
          <a:bodyPr/>
          <a:lstStyle/>
          <a:p>
            <a:pPr eaLnBrk="1" hangingPunct="1"/>
            <a:endParaRPr lang="cs-CZ" altLang="cs-CZ" sz="1600" smtClean="0">
              <a:solidFill>
                <a:schemeClr val="tx1"/>
              </a:solidFill>
            </a:endParaRPr>
          </a:p>
          <a:p>
            <a:pPr eaLnBrk="1" hangingPunct="1"/>
            <a:endParaRPr lang="cs-CZ" altLang="cs-CZ" sz="160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cs-CZ" altLang="cs-CZ" sz="3200" smtClean="0">
                <a:solidFill>
                  <a:schemeClr val="tx1"/>
                </a:solidFill>
              </a:rPr>
              <a:t>PhDr.Tomáš Kellner</a:t>
            </a:r>
          </a:p>
          <a:p>
            <a:pPr algn="ctr" eaLnBrk="1" hangingPunct="1"/>
            <a:r>
              <a:rPr lang="cs-CZ" altLang="cs-CZ" sz="2000" smtClean="0">
                <a:solidFill>
                  <a:schemeClr val="tx1"/>
                </a:solidFill>
              </a:rPr>
              <a:t>Odborný regionální konzultant</a:t>
            </a:r>
          </a:p>
          <a:p>
            <a:pPr algn="ctr" eaLnBrk="1" hangingPunct="1"/>
            <a:r>
              <a:rPr lang="cs-CZ" altLang="cs-CZ" sz="2000" smtClean="0">
                <a:solidFill>
                  <a:schemeClr val="tx1"/>
                </a:solidFill>
              </a:rPr>
              <a:t>Probační a mediační služba</a:t>
            </a:r>
          </a:p>
          <a:p>
            <a:pPr algn="ctr" eaLnBrk="1" hangingPunct="1"/>
            <a:r>
              <a:rPr lang="cs-CZ" altLang="cs-CZ" sz="2000" smtClean="0">
                <a:solidFill>
                  <a:schemeClr val="tx1"/>
                </a:solidFill>
              </a:rPr>
              <a:t> </a:t>
            </a:r>
            <a:endParaRPr lang="cs-CZ" altLang="cs-CZ" sz="2000" b="0" smtClean="0"/>
          </a:p>
        </p:txBody>
      </p:sp>
      <p:pic>
        <p:nvPicPr>
          <p:cNvPr id="17413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212725"/>
            <a:ext cx="3394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74625"/>
            <a:ext cx="54816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21005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Proces, kdy se osoba stává obětí TČ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Velmi odlišné bezprostřední reakce na čin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cs-CZ" sz="2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</a:rPr>
              <a:t>Osoba pachatele (známý X neznámý)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druh činu (intenzita, nečekanost X dlouhodobost)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naučená bezmoc u případů DN; stockholmský </a:t>
            </a:r>
            <a:r>
              <a:rPr lang="cs-CZ" dirty="0" err="1" smtClean="0">
                <a:solidFill>
                  <a:schemeClr val="tx1"/>
                </a:solidFill>
              </a:rPr>
              <a:t>syndr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osoba obětí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previktimní</a:t>
            </a:r>
            <a:r>
              <a:rPr lang="cs-CZ" sz="2000" dirty="0" smtClean="0">
                <a:solidFill>
                  <a:schemeClr val="tx1"/>
                </a:solidFill>
              </a:rPr>
              <a:t> osobnost věk, zdraví, kondice…)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reakce okolí </a:t>
            </a:r>
            <a:r>
              <a:rPr lang="cs-CZ" sz="2000" dirty="0" smtClean="0">
                <a:solidFill>
                  <a:schemeClr val="tx1"/>
                </a:solidFill>
              </a:rPr>
              <a:t>(pomoc X apatičnost, odsouzení činu, oběti)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schemeClr val="tx1"/>
                </a:solidFill>
                <a:ea typeface="+mn-ea"/>
                <a:cs typeface="+mn-cs"/>
              </a:rPr>
              <a:t>;</a:t>
            </a:r>
          </a:p>
        </p:txBody>
      </p:sp>
      <p:sp>
        <p:nvSpPr>
          <p:cNvPr id="26627" name="Nadpis 10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576263"/>
          </a:xfrm>
        </p:spPr>
        <p:txBody>
          <a:bodyPr/>
          <a:lstStyle/>
          <a:p>
            <a:r>
              <a:rPr lang="cs-CZ" altLang="cs-CZ" smtClean="0"/>
              <a:t>Proces viktimizace – primární viktimizace</a:t>
            </a:r>
          </a:p>
        </p:txBody>
      </p:sp>
      <p:pic>
        <p:nvPicPr>
          <p:cNvPr id="26628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572000"/>
            <a:ext cx="3629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Tomas\Desktop\koncern-domestic-violenc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629150"/>
            <a:ext cx="3714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PMS logo pro w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576262"/>
          </a:xfrm>
        </p:spPr>
        <p:txBody>
          <a:bodyPr anchor="t"/>
          <a:lstStyle/>
          <a:p>
            <a:pPr eaLnBrk="1" hangingPunct="1"/>
            <a:r>
              <a:rPr lang="cs-CZ" altLang="cs-CZ" smtClean="0"/>
              <a:t>Sekundární a opakovaná viktimizace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21005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Proces, kdy je oběť zraňována jevy, které nejsou spjaty s jednáním pachatele – přístup OČTŘ, okolí, médií…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Očerňování, zlehčování újmy (hodnocení chování oběti), svalování viny,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Setkání s pachatelem, délka trestního řízení, necitlivý přístup OČTŘ, nedostatek informací, opakované výslechy (necitlivé otázky)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Fascinace činem, stigmatizace oběti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Některé oběti jsou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    </a:t>
            </a:r>
            <a:r>
              <a:rPr lang="cs-CZ" altLang="cs-CZ" sz="2000" b="1" kern="1200" dirty="0" err="1" smtClean="0">
                <a:solidFill>
                  <a:srgbClr val="000000"/>
                </a:solidFill>
              </a:rPr>
              <a:t>viktimizovány</a:t>
            </a:r>
            <a:r>
              <a:rPr lang="cs-CZ" altLang="cs-CZ" sz="2000" b="1" kern="1200" dirty="0" smtClean="0">
                <a:solidFill>
                  <a:srgbClr val="000000"/>
                </a:solidFill>
              </a:rPr>
              <a:t> opakovaně</a:t>
            </a:r>
          </a:p>
          <a:p>
            <a:pPr marL="800100" lvl="2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1600" b="1" kern="1200" dirty="0" smtClean="0">
                <a:solidFill>
                  <a:srgbClr val="000000"/>
                </a:solidFill>
              </a:rPr>
              <a:t>Jejich chování</a:t>
            </a:r>
          </a:p>
          <a:p>
            <a:pPr marL="800100" lvl="2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1600" b="1" kern="1200" dirty="0" smtClean="0">
                <a:solidFill>
                  <a:srgbClr val="000000"/>
                </a:solidFill>
              </a:rPr>
              <a:t>Zaměření pachatelů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Terciální viktimizace </a:t>
            </a:r>
          </a:p>
          <a:p>
            <a:pPr marL="800100" lvl="2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1600" b="1" kern="1200" dirty="0" smtClean="0">
              <a:solidFill>
                <a:srgbClr val="000000"/>
              </a:solidFill>
            </a:endParaRP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</p:txBody>
      </p:sp>
      <p:pic>
        <p:nvPicPr>
          <p:cNvPr id="27652" name="Picture 4" descr="C:\Users\Tomas\Desktop\2086722-img-policejni-de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1910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21005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sz="2800" b="1" smtClean="0">
                <a:solidFill>
                  <a:schemeClr val="tx1"/>
                </a:solidFill>
              </a:rPr>
              <a:t>Kriminalita, která nebyla oficiálně nahlášena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sz="2800" b="1" smtClean="0">
                <a:solidFill>
                  <a:schemeClr val="tx1"/>
                </a:solidFill>
              </a:rPr>
              <a:t>Různé důvody, proč oběti neohlašují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b="1" smtClean="0">
                <a:solidFill>
                  <a:schemeClr val="tx1"/>
                </a:solidFill>
              </a:rPr>
              <a:t>Obava z pachatele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b="1" smtClean="0">
                <a:solidFill>
                  <a:schemeClr val="tx1"/>
                </a:solidFill>
              </a:rPr>
              <a:t>Strach z reakce OČTŘ, okolí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b="1" smtClean="0">
                <a:solidFill>
                  <a:schemeClr val="tx1"/>
                </a:solidFill>
              </a:rPr>
              <a:t>Šance na vyšetření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b="1" smtClean="0">
                <a:solidFill>
                  <a:schemeClr val="tx1"/>
                </a:solidFill>
              </a:rPr>
              <a:t>Nevnímá se jako oběť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cs-CZ" altLang="cs-CZ" b="1" smtClean="0">
                <a:solidFill>
                  <a:schemeClr val="tx1"/>
                </a:solidFill>
              </a:rPr>
              <a:t>Závažnost činu – viktimologický paradox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cs-CZ" altLang="cs-CZ" b="1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cs-CZ" altLang="cs-CZ" b="1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cs-CZ" altLang="cs-CZ" sz="2800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cs-CZ" altLang="cs-CZ" sz="2000" smtClean="0">
              <a:solidFill>
                <a:schemeClr val="tx1"/>
              </a:solidFill>
            </a:endParaRPr>
          </a:p>
        </p:txBody>
      </p:sp>
      <p:sp>
        <p:nvSpPr>
          <p:cNvPr id="28675" name="Nadpis 10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576263"/>
          </a:xfrm>
        </p:spPr>
        <p:txBody>
          <a:bodyPr/>
          <a:lstStyle/>
          <a:p>
            <a:r>
              <a:rPr lang="cs-CZ" altLang="cs-CZ" smtClean="0"/>
              <a:t>Latentní kriminalita</a:t>
            </a:r>
          </a:p>
        </p:txBody>
      </p:sp>
      <p:pic>
        <p:nvPicPr>
          <p:cNvPr id="28676" name="Picture 2" descr="C:\Users\Tomas\Desktop\APE3acbc7__home_mda_sources_ln_photos_412C2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587875"/>
            <a:ext cx="3429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Obráze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563" y="4613275"/>
            <a:ext cx="40306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2100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Oběť je v porovnání s pachatelem slabá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Nevystavovala se riskantní situaci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Nenese žádný podíl na vzniku zločinu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Nebyla ve vztahu s pachatelem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Pachatel je jednoznačně špatný a silný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SOUCIT VEŘEJNOSTI, OČTŘ, ROLE MÉDIÍ</a:t>
            </a:r>
          </a:p>
          <a:p>
            <a:pPr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cs-CZ" sz="1800" b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9699" name="Nadpis 10"/>
          <p:cNvSpPr>
            <a:spLocks noGrp="1"/>
          </p:cNvSpPr>
          <p:nvPr>
            <p:ph type="title"/>
          </p:nvPr>
        </p:nvSpPr>
        <p:spPr>
          <a:xfrm>
            <a:off x="428625" y="825500"/>
            <a:ext cx="8229600" cy="576263"/>
          </a:xfrm>
        </p:spPr>
        <p:txBody>
          <a:bodyPr/>
          <a:lstStyle/>
          <a:p>
            <a:r>
              <a:rPr lang="cs-CZ" altLang="cs-CZ" smtClean="0"/>
              <a:t>Mýtus ideální, „čisté“ oběti /Nils Christie/</a:t>
            </a:r>
          </a:p>
        </p:txBody>
      </p:sp>
      <p:pic>
        <p:nvPicPr>
          <p:cNvPr id="29700" name="Picture 4" descr="C:\Users\Tomas\Desktop\dite_deti_tyrani_nasili_obet-640x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572000"/>
            <a:ext cx="33131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C:\Users\Tomas\Desktop\0fca070675_98813082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4572000"/>
            <a:ext cx="3849688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cs-CZ" altLang="cs-CZ" smtClean="0"/>
              <a:t>Reakce na trestný čin</a:t>
            </a:r>
            <a:br>
              <a:rPr lang="cs-CZ" altLang="cs-CZ" smtClean="0"/>
            </a:b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i="1" dirty="0" smtClean="0">
                <a:solidFill>
                  <a:schemeClr val="tx1"/>
                </a:solidFill>
                <a:latin typeface="+mj-lt"/>
              </a:rPr>
              <a:t>(obrázky – Bílý kruh bezpečí)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Prožívání velmi rozmanité a osobité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b="1" i="1" dirty="0" smtClean="0">
                <a:solidFill>
                  <a:schemeClr val="tx1"/>
                </a:solidFill>
                <a:latin typeface="+mj-lt"/>
              </a:rPr>
              <a:t>Jakákoliv reakce na takovou nenormální situaci je normální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AKTIVNÍ (obrana, útok) X PASIVNÍ (ustrnutí)</a:t>
            </a:r>
          </a:p>
          <a:p>
            <a:pPr marL="0" eaLnBrk="1" hangingPunct="1">
              <a:buFont typeface="Wingdings" pitchFamily="2" charset="2"/>
              <a:buNone/>
              <a:defRPr/>
            </a:pPr>
            <a:endParaRPr lang="cs-CZ" sz="4000" b="1" dirty="0" smtClean="0"/>
          </a:p>
        </p:txBody>
      </p:sp>
      <p:pic>
        <p:nvPicPr>
          <p:cNvPr id="30724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714500"/>
            <a:ext cx="31718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643063"/>
            <a:ext cx="32972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Obrázek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38"/>
            <a:ext cx="30972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PMS logo pro wor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576262"/>
          </a:xfrm>
        </p:spPr>
        <p:txBody>
          <a:bodyPr anchor="t"/>
          <a:lstStyle/>
          <a:p>
            <a:pPr eaLnBrk="1" hangingPunct="1"/>
            <a:r>
              <a:rPr lang="cs-CZ" altLang="cs-CZ" smtClean="0"/>
              <a:t>Reakce na trestný čin – vývoj v čase</a:t>
            </a:r>
            <a:br>
              <a:rPr lang="cs-CZ" altLang="cs-CZ" smtClean="0"/>
            </a:br>
            <a:r>
              <a:rPr lang="cs-CZ" altLang="cs-CZ" smtClean="0"/>
              <a:t>„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210050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</a:pPr>
            <a:endParaRPr lang="cs-CZ" altLang="cs-CZ" sz="4000" b="1" smtClean="0"/>
          </a:p>
        </p:txBody>
      </p:sp>
      <p:graphicFrame>
        <p:nvGraphicFramePr>
          <p:cNvPr id="4" name="Zástupný symbol pro obsah 2"/>
          <p:cNvGraphicFramePr>
            <a:graphicFrameLocks/>
          </p:cNvGraphicFramePr>
          <p:nvPr/>
        </p:nvGraphicFramePr>
        <p:xfrm>
          <a:off x="571472" y="1643050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3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PMS logo pro wo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cs-CZ" altLang="cs-CZ" smtClean="0"/>
              <a:t>Následky trestného činu – psychická oblast</a:t>
            </a:r>
            <a:br>
              <a:rPr lang="cs-CZ" altLang="cs-CZ" smtClean="0"/>
            </a:b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60851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marL="0" eaLnBrk="1" hangingPunct="1">
              <a:buFont typeface="Wingdings" pitchFamily="2" charset="2"/>
              <a:buNone/>
              <a:defRPr/>
            </a:pPr>
            <a:endParaRPr lang="cs-CZ" sz="4000" b="1" dirty="0" smtClean="0"/>
          </a:p>
        </p:txBody>
      </p:sp>
      <p:sp>
        <p:nvSpPr>
          <p:cNvPr id="2" name="Ovál 1"/>
          <p:cNvSpPr/>
          <p:nvPr/>
        </p:nvSpPr>
        <p:spPr>
          <a:xfrm>
            <a:off x="6357950" y="1571612"/>
            <a:ext cx="2592288" cy="1152128"/>
          </a:xfrm>
          <a:prstGeom prst="ellipse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ln>
                  <a:solidFill>
                    <a:schemeClr val="accent3"/>
                  </a:solidFill>
                </a:ln>
              </a:rPr>
              <a:t>OPUŠTĚNOST</a:t>
            </a:r>
          </a:p>
        </p:txBody>
      </p:sp>
      <p:sp>
        <p:nvSpPr>
          <p:cNvPr id="7" name="Ovál 6"/>
          <p:cNvSpPr/>
          <p:nvPr/>
        </p:nvSpPr>
        <p:spPr>
          <a:xfrm>
            <a:off x="357188" y="1500188"/>
            <a:ext cx="1619250" cy="10096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ÚZKOST</a:t>
            </a:r>
          </a:p>
        </p:txBody>
      </p:sp>
      <p:sp>
        <p:nvSpPr>
          <p:cNvPr id="8" name="Ovál 7"/>
          <p:cNvSpPr/>
          <p:nvPr/>
        </p:nvSpPr>
        <p:spPr>
          <a:xfrm>
            <a:off x="6715125" y="2643188"/>
            <a:ext cx="1682750" cy="10715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STRACH</a:t>
            </a:r>
          </a:p>
        </p:txBody>
      </p:sp>
      <p:sp>
        <p:nvSpPr>
          <p:cNvPr id="9" name="Ovál 8"/>
          <p:cNvSpPr/>
          <p:nvPr/>
        </p:nvSpPr>
        <p:spPr>
          <a:xfrm>
            <a:off x="2000250" y="1571625"/>
            <a:ext cx="1619250" cy="10080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ZLOST</a:t>
            </a:r>
          </a:p>
        </p:txBody>
      </p:sp>
      <p:sp>
        <p:nvSpPr>
          <p:cNvPr id="10" name="Ovál 9"/>
          <p:cNvSpPr/>
          <p:nvPr/>
        </p:nvSpPr>
        <p:spPr>
          <a:xfrm>
            <a:off x="5214938" y="2143125"/>
            <a:ext cx="1619250" cy="10096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PANIKA</a:t>
            </a:r>
          </a:p>
        </p:txBody>
      </p:sp>
      <p:sp>
        <p:nvSpPr>
          <p:cNvPr id="11" name="Ovál 10"/>
          <p:cNvSpPr/>
          <p:nvPr/>
        </p:nvSpPr>
        <p:spPr>
          <a:xfrm>
            <a:off x="3000375" y="3857625"/>
            <a:ext cx="2193925" cy="9191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NEJISTOTA</a:t>
            </a:r>
          </a:p>
        </p:txBody>
      </p:sp>
      <p:sp>
        <p:nvSpPr>
          <p:cNvPr id="12" name="Ovál 11"/>
          <p:cNvSpPr/>
          <p:nvPr/>
        </p:nvSpPr>
        <p:spPr>
          <a:xfrm>
            <a:off x="1000125" y="2714625"/>
            <a:ext cx="2528888" cy="8683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NÁLADOVOST</a:t>
            </a:r>
          </a:p>
        </p:txBody>
      </p:sp>
      <p:sp>
        <p:nvSpPr>
          <p:cNvPr id="14" name="Ovál 13"/>
          <p:cNvSpPr/>
          <p:nvPr/>
        </p:nvSpPr>
        <p:spPr>
          <a:xfrm>
            <a:off x="7285038" y="5072063"/>
            <a:ext cx="1858962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NESKUTEČNOST</a:t>
            </a:r>
          </a:p>
        </p:txBody>
      </p:sp>
      <p:sp>
        <p:nvSpPr>
          <p:cNvPr id="15" name="Ovál 14"/>
          <p:cNvSpPr/>
          <p:nvPr/>
        </p:nvSpPr>
        <p:spPr>
          <a:xfrm>
            <a:off x="3071813" y="3000375"/>
            <a:ext cx="2474912" cy="10080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ZOUFALSTVÍ</a:t>
            </a:r>
          </a:p>
          <a:p>
            <a:pPr algn="ctr">
              <a:defRPr/>
            </a:pP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5143500" y="3357563"/>
            <a:ext cx="1971675" cy="1647825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ZRANITELNOST</a:t>
            </a:r>
          </a:p>
        </p:txBody>
      </p:sp>
      <p:sp>
        <p:nvSpPr>
          <p:cNvPr id="17" name="Ovál 16"/>
          <p:cNvSpPr/>
          <p:nvPr/>
        </p:nvSpPr>
        <p:spPr>
          <a:xfrm>
            <a:off x="3143250" y="4786313"/>
            <a:ext cx="2343150" cy="10128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PROVINĚNÍ</a:t>
            </a:r>
          </a:p>
        </p:txBody>
      </p:sp>
      <p:sp>
        <p:nvSpPr>
          <p:cNvPr id="18" name="Ovál 17"/>
          <p:cNvSpPr/>
          <p:nvPr/>
        </p:nvSpPr>
        <p:spPr>
          <a:xfrm>
            <a:off x="0" y="5429250"/>
            <a:ext cx="3448050" cy="10429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ZTRÁTA  ILUZE O SPRAVEDLNOSTI</a:t>
            </a:r>
          </a:p>
        </p:txBody>
      </p:sp>
      <p:sp>
        <p:nvSpPr>
          <p:cNvPr id="19" name="Ovál 18"/>
          <p:cNvSpPr/>
          <p:nvPr/>
        </p:nvSpPr>
        <p:spPr>
          <a:xfrm>
            <a:off x="3929063" y="5643563"/>
            <a:ext cx="3448050" cy="1041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POCIT IZOLACE</a:t>
            </a:r>
          </a:p>
        </p:txBody>
      </p:sp>
      <p:sp>
        <p:nvSpPr>
          <p:cNvPr id="20" name="Ovál 19"/>
          <p:cNvSpPr/>
          <p:nvPr/>
        </p:nvSpPr>
        <p:spPr>
          <a:xfrm>
            <a:off x="3857625" y="1643063"/>
            <a:ext cx="1619250" cy="100806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ZMAR</a:t>
            </a:r>
          </a:p>
        </p:txBody>
      </p:sp>
      <p:sp>
        <p:nvSpPr>
          <p:cNvPr id="21" name="Ovál 20"/>
          <p:cNvSpPr/>
          <p:nvPr/>
        </p:nvSpPr>
        <p:spPr>
          <a:xfrm>
            <a:off x="-357188" y="3643313"/>
            <a:ext cx="3330576" cy="1501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ZTRÁTA ILUZÍ KONTROLY</a:t>
            </a:r>
          </a:p>
          <a:p>
            <a:pPr algn="ctr">
              <a:defRPr/>
            </a:pPr>
            <a:r>
              <a:rPr lang="cs-CZ" b="1" dirty="0"/>
              <a:t>A ILUZÍ DOBRÉHO SVĚTA</a:t>
            </a:r>
          </a:p>
        </p:txBody>
      </p:sp>
      <p:sp>
        <p:nvSpPr>
          <p:cNvPr id="22" name="Ovál 7"/>
          <p:cNvSpPr/>
          <p:nvPr/>
        </p:nvSpPr>
        <p:spPr>
          <a:xfrm>
            <a:off x="6858000" y="3857625"/>
            <a:ext cx="2286000" cy="1500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POCIT ZNEUCTĚNÍ</a:t>
            </a:r>
            <a:br>
              <a:rPr lang="cs-CZ" b="1" dirty="0"/>
            </a:br>
            <a:r>
              <a:rPr lang="cs-CZ" b="1" dirty="0"/>
              <a:t>A ZTRÁTA DŮSTOJNOSTI</a:t>
            </a:r>
          </a:p>
        </p:txBody>
      </p:sp>
      <p:pic>
        <p:nvPicPr>
          <p:cNvPr id="34836" name="Picture 7" descr="PMS logo pro 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cs-CZ" altLang="cs-CZ" smtClean="0"/>
              <a:t>Následky trestného činu – fyzická oblast</a:t>
            </a:r>
            <a:br>
              <a:rPr lang="cs-CZ" altLang="cs-CZ" smtClean="0"/>
            </a:b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60851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altLang="cs-CZ" sz="2800" kern="1200" dirty="0" smtClean="0">
                <a:solidFill>
                  <a:srgbClr val="000000"/>
                </a:solidFill>
              </a:rPr>
              <a:t>Psychosomatické projevy</a:t>
            </a:r>
          </a:p>
          <a:p>
            <a:pPr marL="0" eaLnBrk="1" hangingPunct="1">
              <a:buFont typeface="Wingdings" pitchFamily="2" charset="2"/>
              <a:buNone/>
              <a:defRPr/>
            </a:pPr>
            <a:endParaRPr lang="cs-CZ" sz="4000" b="1" dirty="0" smtClean="0"/>
          </a:p>
        </p:txBody>
      </p:sp>
      <p:sp>
        <p:nvSpPr>
          <p:cNvPr id="5" name="Ovál 4"/>
          <p:cNvSpPr/>
          <p:nvPr/>
        </p:nvSpPr>
        <p:spPr>
          <a:xfrm>
            <a:off x="6365875" y="3905250"/>
            <a:ext cx="2963863" cy="10080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NECHUTENSTVÍ</a:t>
            </a:r>
          </a:p>
        </p:txBody>
      </p:sp>
      <p:sp>
        <p:nvSpPr>
          <p:cNvPr id="6" name="Ovál 5"/>
          <p:cNvSpPr/>
          <p:nvPr/>
        </p:nvSpPr>
        <p:spPr>
          <a:xfrm>
            <a:off x="4805363" y="5635625"/>
            <a:ext cx="2963862" cy="10080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NESPAVOST</a:t>
            </a:r>
          </a:p>
        </p:txBody>
      </p:sp>
      <p:sp>
        <p:nvSpPr>
          <p:cNvPr id="7" name="Ovál 6"/>
          <p:cNvSpPr/>
          <p:nvPr/>
        </p:nvSpPr>
        <p:spPr>
          <a:xfrm>
            <a:off x="901700" y="3232150"/>
            <a:ext cx="1790700" cy="14763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TŘEPOT</a:t>
            </a:r>
          </a:p>
        </p:txBody>
      </p:sp>
      <p:sp>
        <p:nvSpPr>
          <p:cNvPr id="8" name="Ovál 7"/>
          <p:cNvSpPr/>
          <p:nvPr/>
        </p:nvSpPr>
        <p:spPr>
          <a:xfrm>
            <a:off x="4994275" y="3944938"/>
            <a:ext cx="1319213" cy="11414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PLÁČ</a:t>
            </a:r>
          </a:p>
        </p:txBody>
      </p:sp>
      <p:sp>
        <p:nvSpPr>
          <p:cNvPr id="9" name="Ovál 8"/>
          <p:cNvSpPr/>
          <p:nvPr/>
        </p:nvSpPr>
        <p:spPr>
          <a:xfrm>
            <a:off x="323850" y="5199063"/>
            <a:ext cx="2079625" cy="12874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SLABOST</a:t>
            </a:r>
          </a:p>
        </p:txBody>
      </p:sp>
      <p:sp>
        <p:nvSpPr>
          <p:cNvPr id="10" name="Ovál 9"/>
          <p:cNvSpPr/>
          <p:nvPr/>
        </p:nvSpPr>
        <p:spPr>
          <a:xfrm>
            <a:off x="2584450" y="5014913"/>
            <a:ext cx="2400300" cy="15398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OCHROMENÍ</a:t>
            </a:r>
          </a:p>
        </p:txBody>
      </p:sp>
      <p:sp>
        <p:nvSpPr>
          <p:cNvPr id="11" name="Ovál 10"/>
          <p:cNvSpPr/>
          <p:nvPr/>
        </p:nvSpPr>
        <p:spPr>
          <a:xfrm>
            <a:off x="3257550" y="2716213"/>
            <a:ext cx="1790700" cy="14763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BOLEST HLAVY</a:t>
            </a:r>
          </a:p>
        </p:txBody>
      </p:sp>
      <p:sp>
        <p:nvSpPr>
          <p:cNvPr id="12" name="Ovál 11"/>
          <p:cNvSpPr/>
          <p:nvPr/>
        </p:nvSpPr>
        <p:spPr>
          <a:xfrm>
            <a:off x="5481638" y="2536825"/>
            <a:ext cx="2965450" cy="10080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NEVOLNOST</a:t>
            </a:r>
          </a:p>
        </p:txBody>
      </p:sp>
      <p:pic>
        <p:nvPicPr>
          <p:cNvPr id="36876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cs-CZ" altLang="cs-CZ" smtClean="0"/>
              <a:t>Následky trestného činu</a:t>
            </a:r>
            <a:br>
              <a:rPr lang="cs-CZ" altLang="cs-CZ" smtClean="0"/>
            </a:b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Finanční ztráta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Fyzické zranění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Psychické změny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ociální problémy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raktické starosti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Dopady i v spirituální dimenzi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I malá újma může  zanechat závažné následky!!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marL="0" eaLnBrk="1" hangingPunct="1">
              <a:buFont typeface="Wingdings" pitchFamily="2" charset="2"/>
              <a:buNone/>
              <a:defRPr/>
            </a:pPr>
            <a:endParaRPr lang="cs-CZ" sz="4000" b="1" dirty="0" smtClean="0"/>
          </a:p>
        </p:txBody>
      </p:sp>
      <p:pic>
        <p:nvPicPr>
          <p:cNvPr id="38916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28813"/>
            <a:ext cx="292417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PMS logo pro w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90538" y="957263"/>
            <a:ext cx="8229600" cy="576262"/>
          </a:xfrm>
        </p:spPr>
        <p:txBody>
          <a:bodyPr anchor="t"/>
          <a:lstStyle/>
          <a:p>
            <a:pPr algn="ctr" eaLnBrk="1" hangingPunct="1"/>
            <a:r>
              <a:rPr lang="cs-CZ" altLang="cs-CZ" smtClean="0"/>
              <a:t>PMS a pomoc obětem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90538" y="1533525"/>
            <a:ext cx="8612187" cy="5324475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  <a:defRPr/>
            </a:pPr>
            <a:r>
              <a:rPr lang="cs-CZ" sz="4000" b="1" dirty="0" smtClean="0"/>
              <a:t>Základní zásady práce s oběťmi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1. V počátku pracujeme s příběhem v takové formě, jak ho sděluje klient. Ověřování faktů je věcí policie.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2. Umožníme ventilaci, necháme klienta vyprávět.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3. Poskytujeme </a:t>
            </a:r>
            <a:r>
              <a:rPr lang="cs-CZ" sz="1900" dirty="0" smtClean="0">
                <a:solidFill>
                  <a:schemeClr val="tx1"/>
                </a:solidFill>
                <a:latin typeface="+mj-lt"/>
              </a:rPr>
              <a:t>profesionální podporu</a:t>
            </a:r>
            <a:r>
              <a:rPr lang="cs-CZ" sz="1900" dirty="0">
                <a:solidFill>
                  <a:schemeClr val="tx1"/>
                </a:solidFill>
                <a:latin typeface="+mj-lt"/>
              </a:rPr>
              <a:t>, ptáme se po tom, co nyní klient potřebuje, co ho přivádí k nám (pokud není pozván naší organizací).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4. Neptáme se na detaily příběhu, spíše na pocity, reakce a problémy klienta.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5. Vyjadřujeme účast, empatii.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6. Snažíme se nenechat se fascinovat příběhem (věty typu </a:t>
            </a:r>
            <a:r>
              <a:rPr lang="cs-CZ" sz="1900" i="1" dirty="0">
                <a:solidFill>
                  <a:schemeClr val="tx1"/>
                </a:solidFill>
                <a:latin typeface="+mj-lt"/>
              </a:rPr>
              <a:t>„to je hrozné...“, „jak to bylo dál...“</a:t>
            </a:r>
            <a:r>
              <a:rPr lang="cs-CZ" sz="1900" dirty="0">
                <a:solidFill>
                  <a:schemeClr val="tx1"/>
                </a:solidFill>
                <a:latin typeface="+mj-lt"/>
              </a:rPr>
              <a:t>, nepatří do této situace).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7. Ptáme se po zdraví, obtížích, v případě potřeby doporučíme lékařskou péči.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8. Máme na paměti právní rozměr pomoci, odkazujeme na organizace poskytující právní pomoc.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9. Zjišťujeme, zda někdo v okolí také nepotřebuje pomoc.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900" dirty="0">
                <a:solidFill>
                  <a:schemeClr val="tx1"/>
                </a:solidFill>
                <a:latin typeface="+mj-lt"/>
              </a:rPr>
              <a:t>10. Důležité je řídit se přáním oběti (v rámci reálných možností). Nevnucujeme svou představu o dalším postupu.</a:t>
            </a:r>
            <a:endParaRPr lang="cs-CZ" altLang="cs-CZ" sz="1900" kern="1200" dirty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18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1800" kern="1200" dirty="0" smtClean="0">
              <a:solidFill>
                <a:srgbClr val="000000"/>
              </a:solidFill>
            </a:endParaRPr>
          </a:p>
        </p:txBody>
      </p:sp>
      <p:pic>
        <p:nvPicPr>
          <p:cNvPr id="40964" name="Picture 7" descr="PMS logo pro 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54000"/>
            <a:ext cx="3394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Obsah</a:t>
            </a:r>
          </a:p>
        </p:txBody>
      </p:sp>
      <p:sp>
        <p:nvSpPr>
          <p:cNvPr id="1843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Probační a mediační služba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Viktimologie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Viktimnost - jaké faktory ovlivňují, že se někdo stane obětí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Viktimizace - průběh; co na ni má vliv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Sekundární a opakovaná viktimizace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Oběti a latentní kriminalita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Pomoc obětem - zásady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Průběh poradenství apomoci obětem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Laická pomoc obětem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tx1"/>
                </a:solidFill>
              </a:rPr>
              <a:t>Mýty o obětech</a:t>
            </a:r>
            <a:endParaRPr lang="cs-CZ" altLang="cs-CZ" smtClean="0"/>
          </a:p>
        </p:txBody>
      </p:sp>
      <p:pic>
        <p:nvPicPr>
          <p:cNvPr id="1843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9250"/>
            <a:ext cx="3394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92100"/>
            <a:ext cx="54816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490538" y="957263"/>
            <a:ext cx="8229600" cy="576262"/>
          </a:xfrm>
        </p:spPr>
        <p:txBody>
          <a:bodyPr anchor="t"/>
          <a:lstStyle/>
          <a:p>
            <a:pPr algn="ctr" eaLnBrk="1" hangingPunct="1"/>
            <a:r>
              <a:rPr lang="cs-CZ" altLang="cs-CZ" smtClean="0"/>
              <a:t>Některé „Zlaté“ věty</a:t>
            </a:r>
            <a:br>
              <a:rPr lang="cs-CZ" altLang="cs-CZ" smtClean="0"/>
            </a:b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90538" y="1533525"/>
            <a:ext cx="8612187" cy="5324475"/>
          </a:xfrm>
        </p:spPr>
        <p:txBody>
          <a:bodyPr/>
          <a:lstStyle/>
          <a:p>
            <a:pPr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„Seberte se...“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„Teď se nemůžete hroutit.“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„Vím jak Vám je, vím jak se cítíte.“</a:t>
            </a:r>
          </a:p>
          <a:p>
            <a:pPr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„Udržujte se v aktivitě.“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„Všechny věci pominou.“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„Život jde dál...“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</a:rPr>
              <a:t>→ </a:t>
            </a:r>
            <a:r>
              <a:rPr lang="it-IT" sz="1800" i="1" dirty="0">
                <a:solidFill>
                  <a:schemeClr val="tx1"/>
                </a:solidFill>
              </a:rPr>
              <a:t>„Co se stalo, to se stalo.“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„Nezatěžujte druhé svými problémy.“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„Počkejte, časem se to zlepší.“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„Musíme jít dál.“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„Buďte vděčný (vděčná) za to, že již utrpení skončilo.“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„Buďte vděčný (vděčná), že jste spolu byli tak dlouho.“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„Buďte vděční, že máte ještě další dítě.“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„Najdete si někoho jiného.“</a:t>
            </a: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→ </a:t>
            </a:r>
            <a:r>
              <a:rPr lang="cs-CZ" sz="1800" i="1" dirty="0">
                <a:solidFill>
                  <a:schemeClr val="tx1"/>
                </a:solidFill>
              </a:rPr>
              <a:t>„Vedl (vedla) bohatý život.“</a:t>
            </a:r>
            <a:endParaRPr lang="cs-CZ" altLang="cs-CZ" sz="1800" kern="12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1800" kern="1200" dirty="0" smtClean="0">
              <a:solidFill>
                <a:srgbClr val="000000"/>
              </a:solidFill>
            </a:endParaRPr>
          </a:p>
        </p:txBody>
      </p:sp>
      <p:pic>
        <p:nvPicPr>
          <p:cNvPr id="41988" name="Picture 7" descr="PMS logo pro 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254000"/>
            <a:ext cx="3394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762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cs-CZ" altLang="cs-CZ" dirty="0" smtClean="0"/>
              <a:t>Odborná pomoc - poradna pro oběti TČ</a:t>
            </a:r>
            <a:r>
              <a:rPr lang="cs-CZ" altLang="cs-CZ" sz="1800" kern="1200" dirty="0" smtClean="0">
                <a:solidFill>
                  <a:srgbClr val="000000"/>
                </a:solidFill>
              </a:rPr>
              <a:t/>
            </a:r>
            <a:br>
              <a:rPr lang="cs-CZ" altLang="cs-CZ" sz="1800" kern="1200" dirty="0" smtClean="0">
                <a:solidFill>
                  <a:srgbClr val="000000"/>
                </a:solidFill>
              </a:rPr>
            </a:br>
            <a:r>
              <a:rPr lang="cs-CZ" altLang="cs-CZ" dirty="0" smtClean="0">
                <a:solidFill>
                  <a:srgbClr val="005954"/>
                </a:solidFill>
              </a:rPr>
              <a:t/>
            </a:r>
            <a:br>
              <a:rPr lang="cs-CZ" altLang="cs-CZ" dirty="0" smtClean="0">
                <a:solidFill>
                  <a:srgbClr val="005954"/>
                </a:solidFill>
              </a:rPr>
            </a:br>
            <a:endParaRPr lang="cs-CZ" alt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2100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sz="2800" b="1" kern="1200" dirty="0" smtClean="0">
                <a:solidFill>
                  <a:srgbClr val="000000"/>
                </a:solidFill>
              </a:rPr>
              <a:t>Poradenství (osobní, telefonické, emailové)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Základní právní informace</a:t>
            </a:r>
            <a:endParaRPr lang="cs-CZ" altLang="cs-CZ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Psychosociální podpora (práce s emocemi), </a:t>
            </a: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doprovázení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Zprostředkování dalších služeb (psycholog atd.)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Podporování aktivity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Individuálně dle potřeb a dle fází TŘ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Poskytování bezpečí, </a:t>
            </a:r>
            <a:b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důvěry, empatie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Důraz ne na způsobenou újmu,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	 ale na vzniklé následky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VŠE ANONYMNĚ,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	BEZPLATNĚ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5720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44036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838" y="4071938"/>
            <a:ext cx="37131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 descr="PMS logo pro w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Pomoc obětem TČ</a:t>
            </a:r>
          </a:p>
        </p:txBody>
      </p:sp>
      <p:pic>
        <p:nvPicPr>
          <p:cNvPr id="46083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1908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333375"/>
            <a:ext cx="54816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Shape 124"/>
          <p:cNvPicPr preferRelativeResize="0"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1647825"/>
            <a:ext cx="8642350" cy="521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576263"/>
          </a:xfrm>
        </p:spPr>
        <p:txBody>
          <a:bodyPr anchor="t"/>
          <a:lstStyle/>
          <a:p>
            <a:pPr marL="342900" indent="-342900" algn="ctr" eaLnBrk="1" hangingPunct="1">
              <a:defRPr/>
            </a:pPr>
            <a:r>
              <a:rPr lang="cs-CZ" altLang="cs-CZ" kern="1200" dirty="0" smtClean="0">
                <a:solidFill>
                  <a:srgbClr val="FFFDF9"/>
                </a:solidFill>
                <a:ea typeface="+mn-ea"/>
                <a:cs typeface="+mn-cs"/>
              </a:rPr>
              <a:t>Pomoc při uplatňování práv obětí dle ZOTČ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s-CZ" altLang="cs-CZ" sz="1800" kern="1200" dirty="0" smtClean="0">
                <a:solidFill>
                  <a:srgbClr val="000000"/>
                </a:solidFill>
              </a:rPr>
              <a:t/>
            </a:r>
            <a:br>
              <a:rPr lang="cs-CZ" altLang="cs-CZ" sz="1800" kern="1200" dirty="0" smtClean="0">
                <a:solidFill>
                  <a:srgbClr val="000000"/>
                </a:solidFill>
              </a:rPr>
            </a:br>
            <a:r>
              <a:rPr lang="cs-CZ" altLang="cs-CZ" dirty="0" smtClean="0">
                <a:solidFill>
                  <a:srgbClr val="005954"/>
                </a:solidFill>
              </a:rPr>
              <a:t/>
            </a:r>
            <a:br>
              <a:rPr lang="cs-CZ" altLang="cs-CZ" dirty="0" smtClean="0">
                <a:solidFill>
                  <a:srgbClr val="005954"/>
                </a:solidFill>
              </a:rPr>
            </a:br>
            <a:endParaRPr lang="cs-CZ" altLang="cs-CZ" dirty="0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571500" y="1357313"/>
            <a:ext cx="8229600" cy="523716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b="1" smtClean="0">
                <a:solidFill>
                  <a:srgbClr val="000000"/>
                </a:solidFill>
              </a:rPr>
              <a:t>Právo na odbornou pomoc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smtClean="0">
                <a:solidFill>
                  <a:srgbClr val="000000"/>
                </a:solidFill>
              </a:rPr>
              <a:t>Právní informace, restorativní programy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b="1" smtClean="0">
                <a:solidFill>
                  <a:srgbClr val="000000"/>
                </a:solidFill>
              </a:rPr>
              <a:t>Právo na informace </a:t>
            </a:r>
            <a:r>
              <a:rPr lang="cs-CZ" altLang="cs-CZ" smtClean="0">
                <a:solidFill>
                  <a:srgbClr val="000000"/>
                </a:solidFill>
              </a:rPr>
              <a:t>– </a:t>
            </a:r>
            <a:r>
              <a:rPr lang="cs-CZ" altLang="cs-CZ" u="sng" smtClean="0">
                <a:solidFill>
                  <a:srgbClr val="000000"/>
                </a:solidFill>
              </a:rPr>
              <a:t>SROZUMITELNĚ A VĚCNĚ!</a:t>
            </a:r>
            <a:endParaRPr lang="cs-CZ" altLang="cs-CZ" b="1" smtClean="0">
              <a:solidFill>
                <a:srgbClr val="000000"/>
              </a:solidFill>
            </a:endParaRP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smtClean="0">
                <a:solidFill>
                  <a:srgbClr val="000000"/>
                </a:solidFill>
              </a:rPr>
              <a:t>Práva oběti, práva poškozeného, informace o službách a o trestním řízení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cs-CZ" altLang="cs-CZ" b="1" smtClean="0">
                <a:solidFill>
                  <a:srgbClr val="000000"/>
                </a:solidFill>
              </a:rPr>
              <a:t>Právo na ochranu soukromí</a:t>
            </a:r>
          </a:p>
          <a:p>
            <a:pPr marL="539750" algn="just">
              <a:spcBef>
                <a:spcPct val="0"/>
              </a:spcBef>
              <a:buFont typeface="Wingdings" pitchFamily="2" charset="2"/>
              <a:buNone/>
            </a:pPr>
            <a:endParaRPr lang="cs-CZ" altLang="cs-CZ" sz="1800" i="1" smtClean="0">
              <a:solidFill>
                <a:schemeClr val="tx1"/>
              </a:solidFill>
              <a:cs typeface="Calibri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76263"/>
          </a:xfrm>
        </p:spPr>
        <p:txBody>
          <a:bodyPr anchor="t"/>
          <a:lstStyle/>
          <a:p>
            <a:pPr marL="342900" indent="-342900" algn="ctr" eaLnBrk="1" hangingPunct="1">
              <a:defRPr/>
            </a:pPr>
            <a:r>
              <a:rPr lang="cs-CZ" altLang="cs-CZ" kern="1200" dirty="0" smtClean="0">
                <a:solidFill>
                  <a:srgbClr val="FFFDF9"/>
                </a:solidFill>
                <a:ea typeface="+mn-ea"/>
                <a:cs typeface="+mn-cs"/>
              </a:rPr>
              <a:t>Pomoc při uplatňování práv obětí dle ZOTČ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s-CZ" altLang="cs-CZ" sz="1800" kern="1200" dirty="0" smtClean="0">
                <a:solidFill>
                  <a:srgbClr val="000000"/>
                </a:solidFill>
              </a:rPr>
              <a:t/>
            </a:r>
            <a:br>
              <a:rPr lang="cs-CZ" altLang="cs-CZ" sz="1800" kern="1200" dirty="0" smtClean="0">
                <a:solidFill>
                  <a:srgbClr val="000000"/>
                </a:solidFill>
              </a:rPr>
            </a:br>
            <a:r>
              <a:rPr lang="cs-CZ" altLang="cs-CZ" dirty="0" smtClean="0">
                <a:solidFill>
                  <a:srgbClr val="005954"/>
                </a:solidFill>
              </a:rPr>
              <a:t/>
            </a:r>
            <a:br>
              <a:rPr lang="cs-CZ" altLang="cs-CZ" dirty="0" smtClean="0">
                <a:solidFill>
                  <a:srgbClr val="005954"/>
                </a:solidFill>
              </a:rPr>
            </a:br>
            <a:endParaRPr lang="cs-CZ" alt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28625" y="1341438"/>
            <a:ext cx="8229600" cy="523716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  <a:ea typeface="+mn-ea"/>
                <a:cs typeface="+mn-cs"/>
              </a:rPr>
              <a:t>Právo na ochranu před hrozícím nebezpečím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Informování o institutech a předběžných opatřeních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  <a:ea typeface="+mn-ea"/>
                <a:cs typeface="+mn-cs"/>
              </a:rPr>
              <a:t>Právo na ochranu před druhotnou újmou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Šetrný výslech,</a:t>
            </a:r>
            <a:r>
              <a:rPr lang="cs-CZ" altLang="cs-CZ" sz="2400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osobou stejného či opačného pohlaví; zabránění setkání s pachatelem, 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Doprovod důvěrníkem</a:t>
            </a: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Prohlášení oběti o dopadu trestného činu na její život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  <a:ea typeface="+mn-ea"/>
                <a:cs typeface="+mn-cs"/>
              </a:rPr>
              <a:t>Právo na peněžitou pomoc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576263"/>
          </a:xfrm>
        </p:spPr>
        <p:txBody>
          <a:bodyPr anchor="t"/>
          <a:lstStyle/>
          <a:p>
            <a:pPr marL="342900" indent="-342900" algn="ctr" eaLnBrk="1" hangingPunct="1">
              <a:defRPr/>
            </a:pPr>
            <a:r>
              <a:rPr lang="cs-CZ" altLang="cs-CZ" kern="1200" dirty="0" smtClean="0">
                <a:solidFill>
                  <a:srgbClr val="FFFDF9"/>
                </a:solidFill>
                <a:ea typeface="+mn-ea"/>
                <a:cs typeface="+mn-cs"/>
              </a:rPr>
              <a:t>Pomoc obětem - shrnutí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cs-CZ" altLang="cs-CZ" sz="1800" kern="1200" dirty="0" smtClean="0">
                <a:solidFill>
                  <a:srgbClr val="000000"/>
                </a:solidFill>
              </a:rPr>
              <a:t/>
            </a:r>
            <a:br>
              <a:rPr lang="cs-CZ" altLang="cs-CZ" sz="1800" kern="1200" dirty="0" smtClean="0">
                <a:solidFill>
                  <a:srgbClr val="000000"/>
                </a:solidFill>
              </a:rPr>
            </a:br>
            <a:r>
              <a:rPr lang="cs-CZ" altLang="cs-CZ" dirty="0" smtClean="0">
                <a:solidFill>
                  <a:srgbClr val="005954"/>
                </a:solidFill>
              </a:rPr>
              <a:t/>
            </a:r>
            <a:br>
              <a:rPr lang="cs-CZ" altLang="cs-CZ" dirty="0" smtClean="0">
                <a:solidFill>
                  <a:srgbClr val="005954"/>
                </a:solidFill>
              </a:rPr>
            </a:br>
            <a:endParaRPr lang="cs-CZ" alt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5237163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Potřeby obětí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Komplexní pomoc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právní, praktická i psychosociální podpora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Dle stavu, potřeb oběti a fáze TŘ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Postavení PMS (pachatelé)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 malá újma může mít vážný následek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3000" b="1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Výskyt </a:t>
            </a:r>
            <a:r>
              <a:rPr lang="cs-CZ" altLang="cs-CZ" sz="3000" b="1" kern="1200" dirty="0" err="1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pseudoobětí</a:t>
            </a:r>
            <a:endParaRPr lang="cs-CZ" altLang="cs-CZ" sz="3000" b="1" kern="12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sz="3200" b="1" kern="12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cs-CZ" altLang="cs-CZ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cs-CZ" altLang="cs-CZ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cs-CZ" altLang="cs-CZ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2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b="1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18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914400" lvl="2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b="1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576262"/>
          </a:xfrm>
        </p:spPr>
        <p:txBody>
          <a:bodyPr anchor="t"/>
          <a:lstStyle/>
          <a:p>
            <a:pPr eaLnBrk="1" hangingPunct="1"/>
            <a:r>
              <a:rPr lang="cs-CZ" altLang="cs-CZ" smtClean="0"/>
              <a:t>Laická pomoc ze strany okolí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21005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Bezprostřední okolí (rodina, přátele atd.) má významný vliv na dynamiku prožívání a schopnost překonat vzniklou situaci!</a:t>
            </a: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u="sng" kern="1200" dirty="0" smtClean="0">
                <a:solidFill>
                  <a:srgbClr val="000000"/>
                </a:solidFill>
              </a:rPr>
              <a:t>Mýty 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smtClean="0">
                <a:solidFill>
                  <a:srgbClr val="000000"/>
                </a:solidFill>
              </a:rPr>
              <a:t>Oběť </a:t>
            </a:r>
            <a:r>
              <a:rPr lang="cs-CZ" altLang="cs-CZ" sz="2000" b="1" kern="1200" dirty="0" smtClean="0">
                <a:solidFill>
                  <a:srgbClr val="000000"/>
                </a:solidFill>
              </a:rPr>
              <a:t>je nemocná, potřebuje přístup jako by byla nemocná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sz="2000" b="1" kern="1200" dirty="0" smtClean="0">
                <a:solidFill>
                  <a:srgbClr val="000000"/>
                </a:solidFill>
              </a:rPr>
              <a:t>S obětí se o činu nesmí mluvit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u="sng" kern="1200" dirty="0" smtClean="0">
                <a:solidFill>
                  <a:srgbClr val="000000"/>
                </a:solidFill>
              </a:rPr>
              <a:t>Co lze dělat?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 Zpracování pocitu viny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Normalizace následků a prožívání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Obnova pocitu bezpečí a schopnosti důvěřovat okolí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Podpora při vyjadřování emocí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Obnova víry ve vlastní schopnosti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Praktická asistence – např. důvěrník v rámci trestního řízení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b="1" kern="1200" dirty="0" smtClean="0">
              <a:solidFill>
                <a:srgbClr val="000000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b="1" kern="1200" dirty="0" smtClean="0">
              <a:solidFill>
                <a:srgbClr val="000000"/>
              </a:solidFill>
            </a:endParaRP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</p:txBody>
      </p:sp>
      <p:pic>
        <p:nvPicPr>
          <p:cNvPr id="53252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03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PMS logo pro 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576262"/>
          </a:xfrm>
        </p:spPr>
        <p:txBody>
          <a:bodyPr anchor="t"/>
          <a:lstStyle/>
          <a:p>
            <a:pPr eaLnBrk="1" hangingPunct="1"/>
            <a:r>
              <a:rPr lang="cs-CZ" altLang="cs-CZ" smtClean="0"/>
              <a:t>Jak se vyrovnat s dopady trestného činu?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210050"/>
          </a:xfrm>
        </p:spPr>
        <p:txBody>
          <a:bodyPr/>
          <a:lstStyle/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altLang="cs-CZ" b="1" kern="1200" dirty="0" smtClean="0">
                <a:solidFill>
                  <a:srgbClr val="000000"/>
                </a:solidFill>
              </a:rPr>
              <a:t>Pomůže </a:t>
            </a:r>
            <a:r>
              <a:rPr lang="cs-CZ" altLang="cs-CZ" b="1" kern="1200" dirty="0" smtClean="0">
                <a:solidFill>
                  <a:srgbClr val="000000"/>
                </a:solidFill>
              </a:rPr>
              <a:t>V</a:t>
            </a:r>
            <a:r>
              <a:rPr lang="pt-BR" altLang="cs-CZ" b="1" kern="1200" dirty="0" smtClean="0">
                <a:solidFill>
                  <a:srgbClr val="000000"/>
                </a:solidFill>
              </a:rPr>
              <a:t>ám, pokud si promluvíte o tom, co se </a:t>
            </a:r>
            <a:r>
              <a:rPr lang="cs-CZ" altLang="cs-CZ" b="1" kern="1200" dirty="0" smtClean="0">
                <a:solidFill>
                  <a:srgbClr val="000000"/>
                </a:solidFill>
              </a:rPr>
              <a:t>V</a:t>
            </a:r>
            <a:r>
              <a:rPr lang="pt-BR" altLang="cs-CZ" b="1" kern="1200" dirty="0" smtClean="0">
                <a:solidFill>
                  <a:srgbClr val="000000"/>
                </a:solidFill>
              </a:rPr>
              <a:t>ám stalo s </a:t>
            </a:r>
            <a:r>
              <a:rPr lang="cs-CZ" altLang="cs-CZ" b="1" kern="1200" dirty="0" smtClean="0">
                <a:solidFill>
                  <a:srgbClr val="000000"/>
                </a:solidFill>
              </a:rPr>
              <a:t>V</a:t>
            </a:r>
            <a:r>
              <a:rPr lang="pt-BR" altLang="cs-CZ" b="1" kern="1200" dirty="0" smtClean="0">
                <a:solidFill>
                  <a:srgbClr val="000000"/>
                </a:solidFill>
              </a:rPr>
              <a:t>ašimi blízkými či přáteli</a:t>
            </a:r>
            <a:endParaRPr lang="cs-CZ" altLang="cs-CZ" b="1" kern="1200" dirty="0" smtClean="0">
              <a:solidFill>
                <a:srgbClr val="000000"/>
              </a:solidFill>
            </a:endParaRP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	</a:t>
            </a:r>
            <a:r>
              <a:rPr lang="cs-CZ" altLang="cs-CZ" sz="2000" kern="1200" dirty="0" smtClean="0">
                <a:solidFill>
                  <a:srgbClr val="000000"/>
                </a:solidFill>
              </a:rPr>
              <a:t>sdílení zkušeností, myšlenek a pocitů vám může pomoci lépe porozumět tomu, co se stalo.</a:t>
            </a:r>
            <a:endParaRPr lang="cs-CZ" altLang="cs-CZ" b="1" kern="1200" dirty="0" smtClean="0">
              <a:solidFill>
                <a:srgbClr val="000000"/>
              </a:solidFill>
            </a:endParaRP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Řekněte, jak se cítíte, nebojte se projevit emoce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	</a:t>
            </a:r>
            <a:r>
              <a:rPr lang="cs-CZ" altLang="cs-CZ" sz="2000" kern="1200" dirty="0" smtClean="0">
                <a:solidFill>
                  <a:srgbClr val="000000"/>
                </a:solidFill>
              </a:rPr>
              <a:t>Vysvětlete vašimi blízkým, co se stalo a jak se cítíte. Vaši blízcí nemusí rozumět tomu, proč reagujete jiným způsobem a mohou mít o vás obavy.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Vyhledejte odbornou pomoc – NNO, střediska PMS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Pamatujte na to, že dopady trestného činu mají tendenci se v průběhu doby zmenšovat.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000" kern="1200" dirty="0" smtClean="0">
                <a:solidFill>
                  <a:srgbClr val="000000"/>
                </a:solidFill>
              </a:rPr>
              <a:t>	Většina lidí, kteří se stanou obětí trestného činu, se časem zotaví a vrátí ke svému běžnému stylu života.</a:t>
            </a:r>
            <a:br>
              <a:rPr lang="cs-CZ" altLang="cs-CZ" sz="2000" kern="1200" dirty="0" smtClean="0">
                <a:solidFill>
                  <a:srgbClr val="000000"/>
                </a:solidFill>
              </a:rPr>
            </a:br>
            <a:r>
              <a:rPr lang="cs-CZ" altLang="cs-CZ" sz="2000" kern="1200" dirty="0" smtClean="0">
                <a:solidFill>
                  <a:srgbClr val="000000"/>
                </a:solidFill>
              </a:rPr>
              <a:t>Myslete na to, že vaše reakce na trestný čin se budou postupně zmenšovat až zcela vymizí a vy se zotavíte a vrátíte zpět ke svému každodennímu životu.</a:t>
            </a:r>
            <a:br>
              <a:rPr lang="cs-CZ" altLang="cs-CZ" sz="2000" kern="1200" dirty="0" smtClean="0">
                <a:solidFill>
                  <a:srgbClr val="000000"/>
                </a:solidFill>
              </a:rPr>
            </a:br>
            <a:endParaRPr lang="cs-CZ" altLang="cs-CZ" sz="20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</p:txBody>
      </p:sp>
      <p:pic>
        <p:nvPicPr>
          <p:cNvPr id="54276" name="Picture 7" descr="PMS logo pro 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576263"/>
          </a:xfrm>
        </p:spPr>
        <p:txBody>
          <a:bodyPr/>
          <a:lstStyle/>
          <a:p>
            <a:r>
              <a:rPr lang="cs-CZ" altLang="cs-CZ" smtClean="0"/>
              <a:t>Přehled mýtů o chování oběti</a:t>
            </a:r>
          </a:p>
        </p:txBody>
      </p:sp>
      <p:sp>
        <p:nvSpPr>
          <p:cNvPr id="55299" name="Zástupný symbol pro text 3"/>
          <p:cNvSpPr>
            <a:spLocks noGrp="1"/>
          </p:cNvSpPr>
          <p:nvPr>
            <p:ph type="body" idx="1"/>
          </p:nvPr>
        </p:nvSpPr>
        <p:spPr>
          <a:xfrm>
            <a:off x="468313" y="1443038"/>
            <a:ext cx="4040187" cy="639762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</a:rPr>
              <a:t>Projevy</a:t>
            </a:r>
          </a:p>
        </p:txBody>
      </p:sp>
      <p:sp>
        <p:nvSpPr>
          <p:cNvPr id="55300" name="Zástupný symbol pro obsah 4"/>
          <p:cNvSpPr>
            <a:spLocks noGrp="1"/>
          </p:cNvSpPr>
          <p:nvPr>
            <p:ph sz="half" idx="2"/>
          </p:nvPr>
        </p:nvSpPr>
        <p:spPr>
          <a:xfrm>
            <a:off x="31750" y="1998663"/>
            <a:ext cx="4787900" cy="370522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Chová se, jako by se nic nestalo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Nevzpomíná se na určité události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Nestěžuje si na újmu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Neví si rady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mtClean="0">
                <a:solidFill>
                  <a:schemeClr val="tx1"/>
                </a:solidFill>
              </a:rPr>
              <a:t>Je nemocná</a:t>
            </a:r>
          </a:p>
        </p:txBody>
      </p:sp>
      <p:sp>
        <p:nvSpPr>
          <p:cNvPr id="55301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102225" y="1457325"/>
            <a:ext cx="4041775" cy="639763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</a:rPr>
              <a:t>  Mylná interpretace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5308600" y="1998663"/>
            <a:ext cx="4359275" cy="37052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Vymýšlí si, čin se nestal, lže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Zatajuje důkazy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Čin na ni nezanechal následky, netřeba jí pomoci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Je potřeba rozhodnout za ni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Vyžaduje režim nemocného, klid, izolaci, léky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ousměrná vodorovná šipka 7"/>
          <p:cNvSpPr/>
          <p:nvPr/>
        </p:nvSpPr>
        <p:spPr>
          <a:xfrm>
            <a:off x="4575175" y="2112963"/>
            <a:ext cx="771525" cy="28892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9" name="Obousměrná vodorovná šipka 8"/>
          <p:cNvSpPr/>
          <p:nvPr/>
        </p:nvSpPr>
        <p:spPr>
          <a:xfrm>
            <a:off x="4640263" y="2813050"/>
            <a:ext cx="771525" cy="28892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Obousměrná vodorovná šipka 9"/>
          <p:cNvSpPr/>
          <p:nvPr/>
        </p:nvSpPr>
        <p:spPr>
          <a:xfrm>
            <a:off x="3132138" y="3643313"/>
            <a:ext cx="2176462" cy="17462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1" name="Obousměrná vodorovná šipka 10"/>
          <p:cNvSpPr/>
          <p:nvPr/>
        </p:nvSpPr>
        <p:spPr>
          <a:xfrm>
            <a:off x="1908175" y="4716463"/>
            <a:ext cx="3400425" cy="19526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2" name="Obousměrná vodorovná šipka 11"/>
          <p:cNvSpPr/>
          <p:nvPr/>
        </p:nvSpPr>
        <p:spPr>
          <a:xfrm>
            <a:off x="1908175" y="5461000"/>
            <a:ext cx="3321050" cy="24288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55308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7" descr="PMS logo pro 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457200" y="1039813"/>
            <a:ext cx="8229600" cy="576262"/>
          </a:xfrm>
        </p:spPr>
        <p:txBody>
          <a:bodyPr/>
          <a:lstStyle/>
          <a:p>
            <a:r>
              <a:rPr lang="cs-CZ" altLang="cs-CZ" smtClean="0"/>
              <a:t>Z praxe víme, že…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-180975" y="1627188"/>
            <a:ext cx="8867775" cy="4352925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O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běť </a:t>
            </a: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nikdy nezapomene na trestný čin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I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když situaci nezpůsobila, musí investovat energii do zhojení traumat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Z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vláště </a:t>
            </a: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citlivé jsou okamžiky těsně po činu, po návratu z 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léčení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P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ři </a:t>
            </a: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návratu do práce či </a:t>
            </a: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školy</a:t>
            </a:r>
          </a:p>
          <a:p>
            <a:pPr marL="45720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altLang="cs-CZ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cs-CZ" altLang="cs-CZ" kern="1200" dirty="0">
                <a:solidFill>
                  <a:srgbClr val="000000"/>
                </a:solidFill>
                <a:ea typeface="+mn-ea"/>
                <a:cs typeface="+mn-cs"/>
              </a:rPr>
              <a:t>posttraumatické poruše lze předejít vhodnou pomocí</a:t>
            </a:r>
            <a:endParaRPr lang="cs-CZ" dirty="0"/>
          </a:p>
        </p:txBody>
      </p:sp>
      <p:pic>
        <p:nvPicPr>
          <p:cNvPr id="5632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4370388"/>
            <a:ext cx="34194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2363" y="182563"/>
            <a:ext cx="54816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Probační a mediační služba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buFont typeface="Wingdings" pitchFamily="2" charset="2"/>
              <a:buNone/>
              <a:defRPr/>
            </a:pPr>
            <a:r>
              <a:rPr lang="cs-CZ" sz="3600" b="1" dirty="0"/>
              <a:t>Poslání a cíle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sz="1400" b="1" i="1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>
                <a:solidFill>
                  <a:srgbClr val="000000"/>
                </a:solidFill>
              </a:rPr>
              <a:t>Integrace pachatele</a:t>
            </a:r>
            <a:endParaRPr lang="cs-CZ" altLang="cs-CZ" b="1" kern="1200" dirty="0">
              <a:solidFill>
                <a:srgbClr val="0072B5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>
                <a:solidFill>
                  <a:srgbClr val="000000"/>
                </a:solidFill>
              </a:rPr>
              <a:t>Pomoc obětem</a:t>
            </a:r>
            <a:endParaRPr lang="cs-CZ" altLang="cs-CZ" b="1" kern="1200" dirty="0">
              <a:solidFill>
                <a:srgbClr val="0072B5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>
                <a:solidFill>
                  <a:srgbClr val="000000"/>
                </a:solidFill>
              </a:rPr>
              <a:t>Ochrana společnosti</a:t>
            </a:r>
            <a:endParaRPr lang="cs-CZ" altLang="cs-CZ" b="1" kern="1200" dirty="0">
              <a:solidFill>
                <a:srgbClr val="0072B5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b="1" kern="1200" dirty="0">
              <a:solidFill>
                <a:srgbClr val="0072B5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u="sng" kern="1200" dirty="0">
                <a:solidFill>
                  <a:srgbClr val="000000"/>
                </a:solidFill>
              </a:rPr>
              <a:t>Realizované činnosti </a:t>
            </a:r>
            <a:r>
              <a:rPr lang="cs-CZ" altLang="cs-CZ" b="1" kern="1200" dirty="0">
                <a:solidFill>
                  <a:srgbClr val="000000"/>
                </a:solidFill>
              </a:rPr>
              <a:t>– </a:t>
            </a:r>
            <a:r>
              <a:rPr lang="cs-CZ" altLang="cs-CZ" kern="1200" dirty="0">
                <a:solidFill>
                  <a:srgbClr val="000000"/>
                </a:solidFill>
              </a:rPr>
              <a:t>probace, mediace, </a:t>
            </a:r>
            <a:r>
              <a:rPr lang="cs-CZ" altLang="cs-CZ" kern="1200" dirty="0" err="1">
                <a:solidFill>
                  <a:srgbClr val="000000"/>
                </a:solidFill>
              </a:rPr>
              <a:t>parole</a:t>
            </a:r>
            <a:r>
              <a:rPr lang="cs-CZ" altLang="cs-CZ" kern="1200" dirty="0">
                <a:solidFill>
                  <a:srgbClr val="000000"/>
                </a:solidFill>
              </a:rPr>
              <a:t>, TDV, TZV, OPP, děti a mladiství, pomoc obětem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kern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cs-CZ" altLang="cs-CZ" b="1" kern="1200" dirty="0">
                <a:solidFill>
                  <a:srgbClr val="000000"/>
                </a:solidFill>
              </a:rPr>
              <a:t>Aplikace restorativní justice do praxe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cs-CZ" altLang="cs-CZ" b="1" kern="1200" dirty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sz="1400" kern="1200" dirty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sz="1400" kern="1200" dirty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cs-CZ" altLang="cs-CZ" sz="18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19461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46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12738"/>
            <a:ext cx="54816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576262"/>
          </a:xfrm>
        </p:spPr>
        <p:txBody>
          <a:bodyPr anchor="t"/>
          <a:lstStyle/>
          <a:p>
            <a:pPr eaLnBrk="1" hangingPunct="1"/>
            <a:r>
              <a:rPr lang="cs-CZ" altLang="cs-CZ" smtClean="0"/>
              <a:t>Mýty a fakta znásilnění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21005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Mýtus atraktivní oběti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Mýtus o bránění se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altLang="cs-CZ" b="1" kern="1200" dirty="0" smtClean="0">
                <a:solidFill>
                  <a:srgbClr val="000000"/>
                </a:solidFill>
              </a:rPr>
              <a:t>Mýtus o slušných a neslušných ženách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/>
          <a:srcRect l="909" t="3644" r="2727" b="3424"/>
          <a:stretch>
            <a:fillRect/>
          </a:stretch>
        </p:blipFill>
        <p:spPr bwMode="auto">
          <a:xfrm>
            <a:off x="785813" y="2714625"/>
            <a:ext cx="7572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576262"/>
          </a:xfrm>
        </p:spPr>
        <p:txBody>
          <a:bodyPr anchor="t"/>
          <a:lstStyle/>
          <a:p>
            <a:pPr eaLnBrk="1" hangingPunct="1"/>
            <a:r>
              <a:rPr lang="cs-CZ" altLang="cs-CZ" smtClean="0"/>
              <a:t>Literatura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210050"/>
          </a:xfrm>
        </p:spPr>
        <p:txBody>
          <a:bodyPr/>
          <a:lstStyle/>
          <a:p>
            <a:pPr algn="just">
              <a:buFont typeface="Wingdings" pitchFamily="2" charset="2"/>
              <a:buChar char="ü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Kuchta, J. – Válková, H. a kol.: </a:t>
            </a:r>
            <a:r>
              <a:rPr lang="cs-CZ" altLang="cs-CZ" i="1" dirty="0" smtClean="0">
                <a:solidFill>
                  <a:schemeClr val="tx1"/>
                </a:solidFill>
              </a:rPr>
              <a:t>Základy kriminologie a trestní politiky</a:t>
            </a:r>
            <a:r>
              <a:rPr lang="cs-CZ" altLang="cs-CZ" dirty="0" smtClean="0">
                <a:solidFill>
                  <a:schemeClr val="tx1"/>
                </a:solidFill>
              </a:rPr>
              <a:t>. Praha: C. &amp; H. Beck, 2011.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Tomášek, J.: </a:t>
            </a:r>
            <a:r>
              <a:rPr lang="cs-CZ" altLang="cs-CZ" i="1" dirty="0" smtClean="0">
                <a:solidFill>
                  <a:schemeClr val="tx1"/>
                </a:solidFill>
              </a:rPr>
              <a:t>Úvod do kriminologie. Jak studovat zločin. Praha</a:t>
            </a:r>
            <a:r>
              <a:rPr lang="cs-CZ" altLang="cs-CZ" dirty="0" smtClean="0">
                <a:solidFill>
                  <a:schemeClr val="tx1"/>
                </a:solidFill>
              </a:rPr>
              <a:t>: </a:t>
            </a:r>
            <a:r>
              <a:rPr lang="cs-CZ" altLang="cs-CZ" dirty="0" err="1" smtClean="0">
                <a:solidFill>
                  <a:schemeClr val="tx1"/>
                </a:solidFill>
              </a:rPr>
              <a:t>Grada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Publishing</a:t>
            </a:r>
            <a:r>
              <a:rPr lang="cs-CZ" altLang="cs-CZ" dirty="0" smtClean="0">
                <a:solidFill>
                  <a:schemeClr val="tx1"/>
                </a:solidFill>
              </a:rPr>
              <a:t>, 2010.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altLang="cs-CZ" dirty="0" err="1" smtClean="0">
                <a:solidFill>
                  <a:schemeClr val="tx1"/>
                </a:solidFill>
              </a:rPr>
              <a:t>Zehr</a:t>
            </a:r>
            <a:r>
              <a:rPr lang="cs-CZ" altLang="cs-CZ" dirty="0" smtClean="0">
                <a:solidFill>
                  <a:schemeClr val="tx1"/>
                </a:solidFill>
              </a:rPr>
              <a:t>, H.: </a:t>
            </a:r>
            <a:r>
              <a:rPr lang="cs-CZ" altLang="cs-CZ" i="1" dirty="0" smtClean="0">
                <a:solidFill>
                  <a:schemeClr val="tx1"/>
                </a:solidFill>
              </a:rPr>
              <a:t>Úvod do </a:t>
            </a:r>
            <a:r>
              <a:rPr lang="cs-CZ" altLang="cs-CZ" i="1" dirty="0" err="1" smtClean="0">
                <a:solidFill>
                  <a:schemeClr val="tx1"/>
                </a:solidFill>
              </a:rPr>
              <a:t>restorativní</a:t>
            </a:r>
            <a:r>
              <a:rPr lang="cs-CZ" altLang="cs-CZ" i="1" dirty="0" smtClean="0">
                <a:solidFill>
                  <a:schemeClr val="tx1"/>
                </a:solidFill>
              </a:rPr>
              <a:t> justice</a:t>
            </a:r>
            <a:r>
              <a:rPr lang="cs-CZ" altLang="cs-CZ" dirty="0" smtClean="0">
                <a:solidFill>
                  <a:schemeClr val="tx1"/>
                </a:solidFill>
              </a:rPr>
              <a:t>. Praha: Sdružení pro probaci a mediaci v justici. 2013.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Čírtková, L.: </a:t>
            </a:r>
            <a:r>
              <a:rPr lang="cs-CZ" altLang="cs-CZ" i="1" dirty="0" err="1" smtClean="0">
                <a:solidFill>
                  <a:schemeClr val="tx1"/>
                </a:solidFill>
              </a:rPr>
              <a:t>Viktimologie</a:t>
            </a:r>
            <a:r>
              <a:rPr lang="cs-CZ" altLang="cs-CZ" i="1" dirty="0" smtClean="0">
                <a:solidFill>
                  <a:schemeClr val="tx1"/>
                </a:solidFill>
              </a:rPr>
              <a:t> pro forenzní praxi</a:t>
            </a:r>
            <a:r>
              <a:rPr lang="cs-CZ" altLang="cs-CZ" dirty="0" smtClean="0">
                <a:solidFill>
                  <a:schemeClr val="tx1"/>
                </a:solidFill>
              </a:rPr>
              <a:t>. Praha: Portál, 2014.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Čírtková, L. a kol.: </a:t>
            </a:r>
            <a:r>
              <a:rPr lang="cs-CZ" altLang="cs-CZ" i="1" dirty="0" smtClean="0">
                <a:solidFill>
                  <a:schemeClr val="tx1"/>
                </a:solidFill>
              </a:rPr>
              <a:t>Pomoc obětem (a svědkům) trestných činů</a:t>
            </a:r>
            <a:r>
              <a:rPr lang="cs-CZ" altLang="cs-CZ" dirty="0" smtClean="0">
                <a:solidFill>
                  <a:schemeClr val="tx1"/>
                </a:solidFill>
              </a:rPr>
              <a:t>.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Grada</a:t>
            </a:r>
            <a:r>
              <a:rPr lang="cs-CZ" altLang="cs-CZ" dirty="0" smtClean="0">
                <a:solidFill>
                  <a:schemeClr val="tx1"/>
                </a:solidFill>
              </a:rPr>
              <a:t>, 2007.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altLang="cs-CZ" dirty="0" err="1" smtClean="0">
                <a:solidFill>
                  <a:schemeClr val="tx1"/>
                </a:solidFill>
              </a:rPr>
              <a:t>Velikovská</a:t>
            </a:r>
            <a:r>
              <a:rPr lang="cs-CZ" altLang="cs-CZ" dirty="0" smtClean="0">
                <a:solidFill>
                  <a:schemeClr val="tx1"/>
                </a:solidFill>
              </a:rPr>
              <a:t> M.: </a:t>
            </a:r>
            <a:r>
              <a:rPr lang="cs-CZ" altLang="cs-CZ" i="1" dirty="0" smtClean="0">
                <a:solidFill>
                  <a:schemeClr val="tx1"/>
                </a:solidFill>
              </a:rPr>
              <a:t>Psychologie obětí trestných činů</a:t>
            </a:r>
            <a:r>
              <a:rPr lang="cs-CZ" altLang="cs-CZ" dirty="0" smtClean="0">
                <a:solidFill>
                  <a:schemeClr val="tx1"/>
                </a:solidFill>
              </a:rPr>
              <a:t>.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Grada</a:t>
            </a:r>
            <a:r>
              <a:rPr lang="cs-CZ" altLang="cs-CZ" dirty="0" smtClean="0">
                <a:solidFill>
                  <a:schemeClr val="tx1"/>
                </a:solidFill>
              </a:rPr>
              <a:t>, 2015.</a:t>
            </a:r>
          </a:p>
          <a:p>
            <a:pPr marL="400050" lvl="1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altLang="cs-CZ" sz="2000" b="1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cs-CZ" altLang="cs-CZ" sz="2500" kern="1200" dirty="0" smtClean="0">
              <a:solidFill>
                <a:srgbClr val="000000"/>
              </a:solidFill>
            </a:endParaRPr>
          </a:p>
        </p:txBody>
      </p:sp>
      <p:pic>
        <p:nvPicPr>
          <p:cNvPr id="58372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PMS logo pro 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ru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9525"/>
            <a:ext cx="50768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mosty podti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5" y="365125"/>
            <a:ext cx="6300788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Zástupný symbol pro obsah 2"/>
          <p:cNvSpPr>
            <a:spLocks noGrp="1"/>
          </p:cNvSpPr>
          <p:nvPr>
            <p:ph idx="1"/>
          </p:nvPr>
        </p:nvSpPr>
        <p:spPr>
          <a:xfrm>
            <a:off x="1331913" y="1027113"/>
            <a:ext cx="7648575" cy="5497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4800" b="1" smtClean="0"/>
              <a:t>Děkuji za pozornost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4800" b="1" smtClean="0"/>
              <a:t>Dotazy?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600" b="1" smtClean="0">
                <a:solidFill>
                  <a:schemeClr val="tx1"/>
                </a:solidFill>
              </a:rPr>
              <a:t>PhDr. Tomáš Kellner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>
                <a:solidFill>
                  <a:schemeClr val="tx1"/>
                </a:solidFill>
              </a:rPr>
              <a:t>Kellner.pms@gmail.com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>
                <a:solidFill>
                  <a:schemeClr val="tx1"/>
                </a:solidFill>
                <a:hlinkClick r:id="rId5"/>
              </a:rPr>
              <a:t>www.pmscr.cz</a:t>
            </a:r>
            <a:endParaRPr lang="cs-CZ" altLang="cs-CZ" sz="280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>
                <a:solidFill>
                  <a:schemeClr val="tx1"/>
                </a:solidFill>
              </a:rPr>
              <a:t>www.facebook.com/pomocobetemTC</a:t>
            </a:r>
          </a:p>
        </p:txBody>
      </p:sp>
      <p:pic>
        <p:nvPicPr>
          <p:cNvPr id="5939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134938"/>
            <a:ext cx="31940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7" descr="PMS logo pro wor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15888"/>
            <a:ext cx="54800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946150"/>
            <a:ext cx="9134475" cy="5930900"/>
          </a:xfrm>
        </p:spPr>
      </p:pic>
      <p:pic>
        <p:nvPicPr>
          <p:cNvPr id="20483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46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12738"/>
            <a:ext cx="54816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Retributivní X Restorativní justice</a:t>
            </a:r>
            <a:r>
              <a:rPr lang="cs-CZ" altLang="cs-CZ" smtClean="0">
                <a:solidFill>
                  <a:srgbClr val="005954"/>
                </a:solidFill>
              </a:rPr>
              <a:t/>
            </a:r>
            <a:br>
              <a:rPr lang="cs-CZ" altLang="cs-CZ" smtClean="0">
                <a:solidFill>
                  <a:srgbClr val="005954"/>
                </a:solidFill>
              </a:rPr>
            </a:br>
            <a:endParaRPr lang="cs-CZ" altLang="cs-CZ" smtClean="0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99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solidFill>
                            <a:schemeClr val="tx1"/>
                          </a:solidFill>
                        </a:rPr>
                        <a:t>Retributivní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(trestající, odplatná) justice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solidFill>
                            <a:schemeClr val="tx1"/>
                          </a:solidFill>
                        </a:rPr>
                        <a:t>Restorativní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 (obnovující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) justice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81" marB="45681"/>
                </a:tc>
              </a:tr>
              <a:tr h="6399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Trestný čin</a:t>
                      </a:r>
                      <a:r>
                        <a:rPr lang="cs-CZ" sz="1800" baseline="0" dirty="0" smtClean="0"/>
                        <a:t> – </a:t>
                      </a:r>
                      <a:r>
                        <a:rPr lang="cs-CZ" sz="1800" b="1" baseline="0" dirty="0" smtClean="0"/>
                        <a:t>porušení práva </a:t>
                      </a:r>
                      <a:r>
                        <a:rPr lang="cs-CZ" sz="1800" baseline="0" dirty="0" smtClean="0"/>
                        <a:t>a prohřešek </a:t>
                      </a:r>
                      <a:r>
                        <a:rPr lang="cs-CZ" sz="1800" b="1" baseline="0" dirty="0" smtClean="0"/>
                        <a:t>proti státu</a:t>
                      </a:r>
                      <a:endParaRPr lang="cs-CZ" sz="1800" b="1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Trestný čin – prohřešek proti osobě a narušení </a:t>
                      </a:r>
                      <a:r>
                        <a:rPr lang="cs-CZ" sz="1800" b="1" dirty="0" smtClean="0"/>
                        <a:t>vzájemných vztahů</a:t>
                      </a:r>
                      <a:endParaRPr lang="cs-CZ" sz="1800" b="1" dirty="0"/>
                    </a:p>
                  </a:txBody>
                  <a:tcPr marT="45681" marB="45681"/>
                </a:tc>
              </a:tr>
              <a:tr h="6399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Porušením</a:t>
                      </a:r>
                      <a:r>
                        <a:rPr lang="cs-CZ" sz="1800" baseline="0" dirty="0" smtClean="0"/>
                        <a:t> zákona </a:t>
                      </a:r>
                      <a:r>
                        <a:rPr lang="cs-CZ" sz="1800" b="1" baseline="0" dirty="0" smtClean="0"/>
                        <a:t>vzniká vina</a:t>
                      </a:r>
                      <a:endParaRPr lang="cs-CZ" sz="1800" b="1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Porušením</a:t>
                      </a:r>
                      <a:r>
                        <a:rPr lang="cs-CZ" sz="1800" baseline="0" dirty="0" smtClean="0"/>
                        <a:t> zákona </a:t>
                      </a:r>
                      <a:r>
                        <a:rPr lang="cs-CZ" sz="1800" b="1" baseline="0" dirty="0" smtClean="0"/>
                        <a:t>vznikají závazky a povinnosti</a:t>
                      </a:r>
                      <a:endParaRPr lang="cs-CZ" sz="1800" b="1" dirty="0"/>
                    </a:p>
                  </a:txBody>
                  <a:tcPr marT="45681" marB="45681"/>
                </a:tc>
              </a:tr>
              <a:tr h="118856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Spravedlnost je naplněna skrze </a:t>
                      </a:r>
                      <a:r>
                        <a:rPr lang="cs-CZ" sz="1800" b="1" dirty="0" smtClean="0"/>
                        <a:t>uznání viny a uložení trestu </a:t>
                      </a:r>
                      <a:endParaRPr lang="cs-CZ" sz="1800" b="1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Spravedlnost</a:t>
                      </a:r>
                      <a:r>
                        <a:rPr lang="cs-CZ" sz="1800" baseline="0" dirty="0" smtClean="0"/>
                        <a:t> je naplněna za účasti oběti, pachatele a členů komunity, kteří usilují o </a:t>
                      </a:r>
                      <a:r>
                        <a:rPr lang="cs-CZ" sz="1800" b="1" baseline="0" dirty="0" smtClean="0"/>
                        <a:t>obnovu narušeného stavu a vztahů</a:t>
                      </a:r>
                      <a:endParaRPr lang="cs-CZ" sz="1800" b="1" dirty="0"/>
                    </a:p>
                  </a:txBody>
                  <a:tcPr marT="45681" marB="45681"/>
                </a:tc>
              </a:tr>
              <a:tr h="914265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Hlavní zřetel kladen na potrestání</a:t>
                      </a:r>
                      <a:endParaRPr lang="cs-CZ" sz="1800" b="1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Hlavní zřetel kladen na </a:t>
                      </a:r>
                      <a:r>
                        <a:rPr lang="cs-CZ" sz="1800" b="1" dirty="0" smtClean="0"/>
                        <a:t>potřeby </a:t>
                      </a:r>
                      <a:r>
                        <a:rPr lang="cs-CZ" sz="1800" dirty="0" smtClean="0"/>
                        <a:t>poškozeného a odpovědnost pachatele v procesu </a:t>
                      </a:r>
                      <a:r>
                        <a:rPr lang="cs-CZ" sz="1800" b="1" dirty="0" smtClean="0"/>
                        <a:t>nápravy</a:t>
                      </a:r>
                      <a:endParaRPr lang="cs-CZ" sz="1800" b="1" dirty="0"/>
                    </a:p>
                  </a:txBody>
                  <a:tcPr marT="45681" marB="45681"/>
                </a:tc>
              </a:tr>
            </a:tbl>
          </a:graphicData>
        </a:graphic>
      </p:graphicFrame>
      <p:pic>
        <p:nvPicPr>
          <p:cNvPr id="21528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1908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333375"/>
            <a:ext cx="54816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Oběti trestného činu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chemeClr val="tx1"/>
                </a:solidFill>
              </a:rPr>
              <a:t>Existují faktory, které to ovlivňují, že někdo se obětí stane?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chemeClr val="tx1"/>
                </a:solidFill>
              </a:rPr>
              <a:t>Je náhoda, že se stane někdo opakovaně obětí</a:t>
            </a:r>
            <a:r>
              <a:rPr lang="cs-CZ" sz="2800" b="1" dirty="0" smtClean="0">
                <a:solidFill>
                  <a:schemeClr val="tx1"/>
                </a:solidFill>
              </a:rPr>
              <a:t>?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chemeClr val="tx1"/>
                </a:solidFill>
              </a:rPr>
              <a:t>Co obětem ubližuje</a:t>
            </a:r>
            <a:r>
              <a:rPr lang="cs-CZ" sz="2800" b="1" dirty="0" smtClean="0">
                <a:solidFill>
                  <a:schemeClr val="tx1"/>
                </a:solidFill>
              </a:rPr>
              <a:t>? A co obětem pomáhá?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chemeClr val="tx1"/>
                </a:solidFill>
              </a:rPr>
              <a:t>Jak </a:t>
            </a:r>
            <a:r>
              <a:rPr lang="cs-CZ" sz="2800" b="1" dirty="0" smtClean="0">
                <a:solidFill>
                  <a:schemeClr val="tx1"/>
                </a:solidFill>
              </a:rPr>
              <a:t>lze obětem </a:t>
            </a:r>
            <a:r>
              <a:rPr lang="cs-CZ" sz="2800" b="1" dirty="0">
                <a:solidFill>
                  <a:schemeClr val="tx1"/>
                </a:solidFill>
              </a:rPr>
              <a:t>pomoci?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22533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1908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333375"/>
            <a:ext cx="54816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osty podt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9588"/>
            <a:ext cx="63007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Důležité pojmy</a:t>
            </a:r>
          </a:p>
        </p:txBody>
      </p:sp>
      <p:sp>
        <p:nvSpPr>
          <p:cNvPr id="2355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2100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altLang="cs-CZ" sz="2000" b="1" smtClean="0">
                <a:solidFill>
                  <a:schemeClr val="tx1"/>
                </a:solidFill>
              </a:rPr>
              <a:t>Viktimologie</a:t>
            </a:r>
          </a:p>
          <a:p>
            <a:pPr algn="just">
              <a:buFont typeface="Wingdings" pitchFamily="2" charset="2"/>
              <a:buNone/>
            </a:pPr>
            <a:r>
              <a:rPr lang="cs-CZ" altLang="cs-CZ" sz="2000" smtClean="0">
                <a:solidFill>
                  <a:srgbClr val="444444"/>
                </a:solidFill>
              </a:rPr>
              <a:t>	</a:t>
            </a:r>
            <a:r>
              <a:rPr lang="cs-CZ" altLang="cs-CZ" sz="2000" i="1" smtClean="0">
                <a:solidFill>
                  <a:schemeClr val="tx1"/>
                </a:solidFill>
              </a:rPr>
              <a:t>„Viktimologie (z latinského victima = oběť) je subdisciplína </a:t>
            </a:r>
            <a:r>
              <a:rPr lang="cs-CZ" altLang="cs-CZ" sz="2000" b="1" i="1" smtClean="0">
                <a:solidFill>
                  <a:schemeClr val="tx1"/>
                </a:solidFill>
              </a:rPr>
              <a:t>kriminologie </a:t>
            </a:r>
            <a:r>
              <a:rPr lang="cs-CZ" altLang="cs-CZ" sz="2000" i="1" smtClean="0">
                <a:solidFill>
                  <a:schemeClr val="tx1"/>
                </a:solidFill>
              </a:rPr>
              <a:t>zabývající se obětí a jejími biosociálními a psychologickými charakteristikami, procesy viktimizace, vztahy mezi obětí a pachatelem, rolí obětí v průběhu vyšetřování a soudního projednávání trestného činu, pomocí oběti včetně jejího odškodnění a rehabilitace a v neposlední řadě i prevencí vikmizace, tj. způsoby, jak ochránit potenciální oběti před kriminalitou.“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000" smtClean="0">
                <a:solidFill>
                  <a:srgbClr val="000000"/>
                </a:solidFill>
              </a:rPr>
              <a:t>Historie a původ viktimologie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000" smtClean="0">
                <a:solidFill>
                  <a:srgbClr val="000000"/>
                </a:solidFill>
              </a:rPr>
              <a:t>Různé směry (akademická, kriminalistická, kritická)</a:t>
            </a:r>
          </a:p>
          <a:p>
            <a:pPr algn="just">
              <a:buFont typeface="Wingdings" pitchFamily="2" charset="2"/>
              <a:buNone/>
            </a:pPr>
            <a:endParaRPr lang="cs-CZ" altLang="cs-CZ" sz="2000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altLang="cs-CZ" sz="2000" b="1" smtClean="0">
                <a:solidFill>
                  <a:schemeClr val="tx1"/>
                </a:solidFill>
              </a:rPr>
              <a:t>Viktimnost</a:t>
            </a:r>
          </a:p>
          <a:p>
            <a:pPr>
              <a:buFont typeface="Wingdings" pitchFamily="2" charset="2"/>
              <a:buNone/>
            </a:pPr>
            <a:endParaRPr lang="cs-CZ" altLang="cs-CZ" sz="2000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altLang="cs-CZ" sz="2000" b="1" smtClean="0">
                <a:solidFill>
                  <a:schemeClr val="tx1"/>
                </a:solidFill>
              </a:rPr>
              <a:t>Viktimizace</a:t>
            </a:r>
          </a:p>
          <a:p>
            <a:pPr>
              <a:buFont typeface="Arial" charset="0"/>
              <a:buChar char="•"/>
            </a:pPr>
            <a:endParaRPr lang="cs-CZ" altLang="cs-CZ" sz="160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cs-CZ" altLang="cs-CZ" sz="1600" b="1" smtClean="0">
              <a:solidFill>
                <a:schemeClr val="tx1"/>
              </a:solidFill>
            </a:endParaRPr>
          </a:p>
          <a:p>
            <a:endParaRPr lang="cs-CZ" altLang="cs-CZ" sz="1600" smtClean="0"/>
          </a:p>
        </p:txBody>
      </p:sp>
      <p:pic>
        <p:nvPicPr>
          <p:cNvPr id="23557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1908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333375"/>
            <a:ext cx="54816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411288"/>
            <a:ext cx="8229600" cy="421005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Každý….?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cs-CZ" sz="1800" b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4579" name="Nadpis 10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76263"/>
          </a:xfrm>
        </p:spPr>
        <p:txBody>
          <a:bodyPr/>
          <a:lstStyle/>
          <a:p>
            <a:r>
              <a:rPr lang="cs-CZ" altLang="cs-CZ" smtClean="0"/>
              <a:t>Kdo se může stát obětí TČ?</a:t>
            </a:r>
          </a:p>
        </p:txBody>
      </p:sp>
      <p:pic>
        <p:nvPicPr>
          <p:cNvPr id="24580" name="Obrázek 12" descr="1245245-img-prostitutka-jir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188" y="4221163"/>
            <a:ext cx="38893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PMS logo pro 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Obráze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814513"/>
            <a:ext cx="3671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Obrázek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188" y="1547813"/>
            <a:ext cx="38893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Obrázek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221163"/>
            <a:ext cx="3671888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21005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Rizikové faktory ovlivňující viktimizaci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Míra </a:t>
            </a:r>
            <a:r>
              <a:rPr lang="cs-CZ" sz="2800" b="1" dirty="0" err="1" smtClean="0">
                <a:solidFill>
                  <a:schemeClr val="tx1"/>
                </a:solidFill>
              </a:rPr>
              <a:t>viktimnosti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chemeClr val="tx1"/>
                </a:solidFill>
              </a:rPr>
              <a:t>„Spolupodílení se“ se ze strany oběti a </a:t>
            </a:r>
            <a:r>
              <a:rPr lang="cs-CZ" sz="2000" b="1" dirty="0" smtClean="0">
                <a:solidFill>
                  <a:schemeClr val="tx1"/>
                </a:solidFill>
              </a:rPr>
              <a:t>náchylné (zranitelné) </a:t>
            </a:r>
            <a:r>
              <a:rPr lang="cs-CZ" sz="2000" b="1" dirty="0">
                <a:solidFill>
                  <a:schemeClr val="tx1"/>
                </a:solidFill>
              </a:rPr>
              <a:t>oběti (B. </a:t>
            </a:r>
            <a:r>
              <a:rPr lang="cs-CZ" sz="2000" b="1" dirty="0" err="1">
                <a:solidFill>
                  <a:schemeClr val="tx1"/>
                </a:solidFill>
              </a:rPr>
              <a:t>Mendelsohn</a:t>
            </a:r>
            <a:r>
              <a:rPr lang="cs-CZ" sz="2000" b="1" dirty="0" smtClean="0">
                <a:solidFill>
                  <a:schemeClr val="tx1"/>
                </a:solidFill>
              </a:rPr>
              <a:t>) -  </a:t>
            </a:r>
            <a:r>
              <a:rPr lang="cs-CZ" sz="2000" b="1" dirty="0">
                <a:solidFill>
                  <a:schemeClr val="tx1"/>
                </a:solidFill>
              </a:rPr>
              <a:t>kompletně nevinná </a:t>
            </a:r>
            <a:r>
              <a:rPr lang="cs-CZ" sz="2000" b="1" dirty="0" err="1">
                <a:solidFill>
                  <a:schemeClr val="tx1"/>
                </a:solidFill>
              </a:rPr>
              <a:t>obět</a:t>
            </a:r>
            <a:r>
              <a:rPr lang="cs-CZ" sz="2000" b="1" dirty="0">
                <a:solidFill>
                  <a:schemeClr val="tx1"/>
                </a:solidFill>
              </a:rPr>
              <a:t> X simulující oběť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chemeClr val="tx1"/>
                </a:solidFill>
              </a:rPr>
              <a:t>Statické znaky – vlastnosti oběti (H. Von </a:t>
            </a:r>
            <a:r>
              <a:rPr lang="cs-CZ" sz="2000" b="1" dirty="0" err="1">
                <a:solidFill>
                  <a:schemeClr val="tx1"/>
                </a:solidFill>
              </a:rPr>
              <a:t>Henting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</a:p>
          <a:p>
            <a:pPr marL="742950" lvl="2" indent="-342900">
              <a:buFont typeface="Wingdings" pitchFamily="2" charset="2"/>
              <a:buChar char="ü"/>
              <a:defRPr/>
            </a:pPr>
            <a:r>
              <a:rPr lang="cs-CZ" sz="1600" dirty="0">
                <a:solidFill>
                  <a:schemeClr val="tx1"/>
                </a:solidFill>
              </a:rPr>
              <a:t>Děti, ženy, senioři, minority, osamělí lidé, depresivní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cs-CZ" sz="2000" b="1" dirty="0">
                <a:solidFill>
                  <a:schemeClr val="tx1"/>
                </a:solidFill>
              </a:rPr>
              <a:t>Dynamické znaky – interakce oběti s pachatelem</a:t>
            </a:r>
          </a:p>
          <a:p>
            <a:pPr>
              <a:buFont typeface="Wingdings" pitchFamily="2" charset="2"/>
              <a:buChar char="ü"/>
              <a:defRPr/>
            </a:pPr>
            <a:endParaRPr lang="cs-CZ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Rizikové faktory – podsouvání viny oběti (?)</a:t>
            </a:r>
          </a:p>
          <a:p>
            <a:pPr lvl="1">
              <a:buFont typeface="Wingdings" pitchFamily="2" charset="2"/>
              <a:buNone/>
              <a:defRPr/>
            </a:pPr>
            <a:endParaRPr lang="cs-CZ" sz="1800" b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5603" name="Nadpis 10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76263"/>
          </a:xfrm>
        </p:spPr>
        <p:txBody>
          <a:bodyPr/>
          <a:lstStyle/>
          <a:p>
            <a:r>
              <a:rPr lang="cs-CZ" altLang="cs-CZ" smtClean="0"/>
              <a:t>Kdo se může stát obětí TČ?</a:t>
            </a:r>
          </a:p>
        </p:txBody>
      </p:sp>
      <p:pic>
        <p:nvPicPr>
          <p:cNvPr id="25604" name="Picture 6" descr="https://ci5.googleusercontent.com/proxy/6KEGGqM5ox2j0z-638fuq_7HqCSUmUpWq0cQC9rOJr0BbD4sd1pzm8N0hYNXjM0do_YJWz9FveYaA3kHVs9iro1_b2T3GI8E7BL0ZSCKUJzv1vKN5FxwgIrxh9YBh-bAZ0wTPO-wu8F9b1pZrKxxLCXk4L7hjPcFS7sAAokqZrTGDzrd6p3XFgbPhQTeE0PwHFbQP5gH2Sd5YAFngeRA_UOTCaM9S1JW=s0-d-e1-ft#https://www.esfcr.cz/documents/21802/799076/Logo+OPZ+barevn%C3%A9/d8fa3b25-df28-4abc-adde-b9ecbb4c2430?version=1.0&amp;t=1461918922630&amp;imagePreview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2238"/>
            <a:ext cx="339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PMS logo pro 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8913"/>
            <a:ext cx="49847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MS prezent 01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MS prezent 01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PMS prezent 01</Template>
  <TotalTime>3581</TotalTime>
  <Words>1551</Words>
  <Application>Microsoft Office PowerPoint</Application>
  <PresentationFormat>On-screen Show (4:3)</PresentationFormat>
  <Paragraphs>321</Paragraphs>
  <Slides>32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14</vt:i4>
      </vt:variant>
      <vt:variant>
        <vt:lpstr>Nadpisy snímků</vt:lpstr>
      </vt:variant>
      <vt:variant>
        <vt:i4>32</vt:i4>
      </vt:variant>
    </vt:vector>
  </HeadingPairs>
  <TitlesOfParts>
    <vt:vector size="50" baseType="lpstr">
      <vt:lpstr>Arial</vt:lpstr>
      <vt:lpstr>Wingdings</vt:lpstr>
      <vt:lpstr>Calibri</vt:lpstr>
      <vt:lpstr>Times New Roman</vt:lpstr>
      <vt:lpstr>1_PMS prezent 01</vt:lpstr>
      <vt:lpstr>2_PMS prezent 01</vt:lpstr>
      <vt:lpstr>3_PMS prezent 01</vt:lpstr>
      <vt:lpstr>4_PMS prezent 01</vt:lpstr>
      <vt:lpstr>5_PMS prezent 01</vt:lpstr>
      <vt:lpstr>6_PMS prezent 01</vt:lpstr>
      <vt:lpstr>7_PMS prezent 01</vt:lpstr>
      <vt:lpstr>8_PMS prezent 01</vt:lpstr>
      <vt:lpstr>9_PMS prezent 01</vt:lpstr>
      <vt:lpstr>10_PMS prezent 01</vt:lpstr>
      <vt:lpstr>11_PMS prezent 01</vt:lpstr>
      <vt:lpstr>12_PMS prezent 01</vt:lpstr>
      <vt:lpstr>13_PMS prezent 01</vt:lpstr>
      <vt:lpstr>14_PMS prezent 01</vt:lpstr>
      <vt:lpstr>Oběti trestných činů a možnosti pomoci</vt:lpstr>
      <vt:lpstr>Obsah</vt:lpstr>
      <vt:lpstr> Probační a mediační služba </vt:lpstr>
      <vt:lpstr>Prezentace aplikace PowerPoint</vt:lpstr>
      <vt:lpstr> Retributivní X Restorativní justice </vt:lpstr>
      <vt:lpstr>Oběti trestného činu</vt:lpstr>
      <vt:lpstr>Důležité pojmy</vt:lpstr>
      <vt:lpstr>Kdo se může stát obětí TČ?</vt:lpstr>
      <vt:lpstr>Kdo se může stát obětí TČ?</vt:lpstr>
      <vt:lpstr>Proces viktimizace – primární viktimizace</vt:lpstr>
      <vt:lpstr>Sekundární a opakovaná viktimizace </vt:lpstr>
      <vt:lpstr>Latentní kriminalita</vt:lpstr>
      <vt:lpstr>Mýtus ideální, „čisté“ oběti /Nils Christie/</vt:lpstr>
      <vt:lpstr>Reakce na trestný čin  </vt:lpstr>
      <vt:lpstr>Reakce na trestný čin – vývoj v čase „ </vt:lpstr>
      <vt:lpstr>Následky trestného činu – psychická oblast  </vt:lpstr>
      <vt:lpstr>Následky trestného činu – fyzická oblast  </vt:lpstr>
      <vt:lpstr>Následky trestného činu  </vt:lpstr>
      <vt:lpstr>PMS a pomoc obětem </vt:lpstr>
      <vt:lpstr>Některé „Zlaté“ věty  </vt:lpstr>
      <vt:lpstr>Odborná pomoc - poradna pro oběti TČ  </vt:lpstr>
      <vt:lpstr>Pomoc obětem TČ</vt:lpstr>
      <vt:lpstr>Pomoc při uplatňování práv obětí dle ZOTČ   </vt:lpstr>
      <vt:lpstr>Pomoc při uplatňování práv obětí dle ZOTČ   </vt:lpstr>
      <vt:lpstr>Pomoc obětem - shrnutí   </vt:lpstr>
      <vt:lpstr>Laická pomoc ze strany okolí </vt:lpstr>
      <vt:lpstr>Jak se vyrovnat s dopady trestného činu? </vt:lpstr>
      <vt:lpstr>Přehled mýtů o chování oběti</vt:lpstr>
      <vt:lpstr>Z praxe víme, že…</vt:lpstr>
      <vt:lpstr>Mýty a fakta znásilnění </vt:lpstr>
      <vt:lpstr>Literatura </vt:lpstr>
      <vt:lpstr>Prezentace aplikace PowerPoint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dominantní nadpis</dc:title>
  <dc:creator>Kamila Vasickova</dc:creator>
  <cp:lastModifiedBy>pms</cp:lastModifiedBy>
  <cp:revision>171</cp:revision>
  <cp:lastPrinted>2017-02-20T07:18:43Z</cp:lastPrinted>
  <dcterms:created xsi:type="dcterms:W3CDTF">2012-09-07T08:22:57Z</dcterms:created>
  <dcterms:modified xsi:type="dcterms:W3CDTF">2017-04-10T05:42:55Z</dcterms:modified>
</cp:coreProperties>
</file>