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257" r:id="rId3"/>
    <p:sldId id="313" r:id="rId4"/>
    <p:sldId id="309" r:id="rId5"/>
    <p:sldId id="295" r:id="rId6"/>
    <p:sldId id="301" r:id="rId7"/>
    <p:sldId id="261" r:id="rId8"/>
    <p:sldId id="277" r:id="rId9"/>
    <p:sldId id="262" r:id="rId10"/>
    <p:sldId id="263" r:id="rId11"/>
    <p:sldId id="299" r:id="rId12"/>
    <p:sldId id="264" r:id="rId13"/>
    <p:sldId id="314" r:id="rId14"/>
    <p:sldId id="296" r:id="rId15"/>
    <p:sldId id="279" r:id="rId16"/>
    <p:sldId id="265" r:id="rId17"/>
    <p:sldId id="280" r:id="rId18"/>
    <p:sldId id="266" r:id="rId19"/>
    <p:sldId id="267" r:id="rId20"/>
    <p:sldId id="268" r:id="rId21"/>
    <p:sldId id="310" r:id="rId22"/>
    <p:sldId id="311" r:id="rId23"/>
    <p:sldId id="270" r:id="rId24"/>
    <p:sldId id="275" r:id="rId25"/>
    <p:sldId id="312" r:id="rId26"/>
    <p:sldId id="274" r:id="rId27"/>
    <p:sldId id="278" r:id="rId28"/>
    <p:sldId id="291" r:id="rId29"/>
    <p:sldId id="292" r:id="rId30"/>
    <p:sldId id="304" r:id="rId31"/>
    <p:sldId id="308" r:id="rId32"/>
    <p:sldId id="302" r:id="rId33"/>
    <p:sldId id="300" r:id="rId34"/>
  </p:sldIdLst>
  <p:sldSz cx="9144000" cy="6858000" type="screen4x3"/>
  <p:notesSz cx="6858000" cy="9926638"/>
  <p:defaultTextStyle>
    <a:defPPr>
      <a:defRPr lang="cs-CZ"/>
    </a:defPPr>
    <a:lvl1pPr algn="ctr" rtl="0" fontAlgn="base">
      <a:spcBef>
        <a:spcPct val="0"/>
      </a:spcBef>
      <a:spcAft>
        <a:spcPct val="0"/>
      </a:spcAft>
      <a:defRPr sz="2000" kern="1200">
        <a:solidFill>
          <a:schemeClr val="tx2"/>
        </a:solidFill>
        <a:latin typeface="Arial" charset="0"/>
        <a:ea typeface="+mn-ea"/>
        <a:cs typeface="+mn-cs"/>
      </a:defRPr>
    </a:lvl1pPr>
    <a:lvl2pPr marL="457200" algn="ctr" rtl="0" fontAlgn="base">
      <a:spcBef>
        <a:spcPct val="0"/>
      </a:spcBef>
      <a:spcAft>
        <a:spcPct val="0"/>
      </a:spcAft>
      <a:defRPr sz="2000" kern="1200">
        <a:solidFill>
          <a:schemeClr val="tx2"/>
        </a:solidFill>
        <a:latin typeface="Arial" charset="0"/>
        <a:ea typeface="+mn-ea"/>
        <a:cs typeface="+mn-cs"/>
      </a:defRPr>
    </a:lvl2pPr>
    <a:lvl3pPr marL="914400" algn="ctr" rtl="0" fontAlgn="base">
      <a:spcBef>
        <a:spcPct val="0"/>
      </a:spcBef>
      <a:spcAft>
        <a:spcPct val="0"/>
      </a:spcAft>
      <a:defRPr sz="2000" kern="1200">
        <a:solidFill>
          <a:schemeClr val="tx2"/>
        </a:solidFill>
        <a:latin typeface="Arial" charset="0"/>
        <a:ea typeface="+mn-ea"/>
        <a:cs typeface="+mn-cs"/>
      </a:defRPr>
    </a:lvl3pPr>
    <a:lvl4pPr marL="1371600" algn="ctr" rtl="0" fontAlgn="base">
      <a:spcBef>
        <a:spcPct val="0"/>
      </a:spcBef>
      <a:spcAft>
        <a:spcPct val="0"/>
      </a:spcAft>
      <a:defRPr sz="2000" kern="1200">
        <a:solidFill>
          <a:schemeClr val="tx2"/>
        </a:solidFill>
        <a:latin typeface="Arial" charset="0"/>
        <a:ea typeface="+mn-ea"/>
        <a:cs typeface="+mn-cs"/>
      </a:defRPr>
    </a:lvl4pPr>
    <a:lvl5pPr marL="1828800" algn="ctr" rtl="0" fontAlgn="base">
      <a:spcBef>
        <a:spcPct val="0"/>
      </a:spcBef>
      <a:spcAft>
        <a:spcPct val="0"/>
      </a:spcAft>
      <a:defRPr sz="2000" kern="1200">
        <a:solidFill>
          <a:schemeClr val="tx2"/>
        </a:solidFill>
        <a:latin typeface="Arial" charset="0"/>
        <a:ea typeface="+mn-ea"/>
        <a:cs typeface="+mn-cs"/>
      </a:defRPr>
    </a:lvl5pPr>
    <a:lvl6pPr marL="2286000" algn="l" defTabSz="914400" rtl="0" eaLnBrk="1" latinLnBrk="0" hangingPunct="1">
      <a:defRPr sz="2000" kern="1200">
        <a:solidFill>
          <a:schemeClr val="tx2"/>
        </a:solidFill>
        <a:latin typeface="Arial" charset="0"/>
        <a:ea typeface="+mn-ea"/>
        <a:cs typeface="+mn-cs"/>
      </a:defRPr>
    </a:lvl6pPr>
    <a:lvl7pPr marL="2743200" algn="l" defTabSz="914400" rtl="0" eaLnBrk="1" latinLnBrk="0" hangingPunct="1">
      <a:defRPr sz="2000" kern="1200">
        <a:solidFill>
          <a:schemeClr val="tx2"/>
        </a:solidFill>
        <a:latin typeface="Arial" charset="0"/>
        <a:ea typeface="+mn-ea"/>
        <a:cs typeface="+mn-cs"/>
      </a:defRPr>
    </a:lvl7pPr>
    <a:lvl8pPr marL="3200400" algn="l" defTabSz="914400" rtl="0" eaLnBrk="1" latinLnBrk="0" hangingPunct="1">
      <a:defRPr sz="2000" kern="1200">
        <a:solidFill>
          <a:schemeClr val="tx2"/>
        </a:solidFill>
        <a:latin typeface="Arial" charset="0"/>
        <a:ea typeface="+mn-ea"/>
        <a:cs typeface="+mn-cs"/>
      </a:defRPr>
    </a:lvl8pPr>
    <a:lvl9pPr marL="3657600" algn="l" defTabSz="914400" rtl="0" eaLnBrk="1" latinLnBrk="0" hangingPunct="1">
      <a:defRPr sz="2000" kern="1200">
        <a:solidFill>
          <a:schemeClr val="tx2"/>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17" autoAdjust="0"/>
    <p:restoredTop sz="94660"/>
  </p:normalViewPr>
  <p:slideViewPr>
    <p:cSldViewPr>
      <p:cViewPr varScale="1">
        <p:scale>
          <a:sx n="84" d="100"/>
          <a:sy n="84" d="100"/>
        </p:scale>
        <p:origin x="-560"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B8409F-ED1C-4413-8924-E5C32A8B9BE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cs-CZ"/>
        </a:p>
      </dgm:t>
    </dgm:pt>
    <dgm:pt modelId="{91248FB9-444B-4FAE-BC62-75A613271E6B}">
      <dgm:prSet phldrT="[Text]" custT="1"/>
      <dgm:spPr>
        <a:solidFill>
          <a:srgbClr val="0070C0"/>
        </a:solidFill>
      </dgm:spPr>
      <dgm:t>
        <a:bodyPr/>
        <a:lstStyle/>
        <a:p>
          <a:r>
            <a:rPr lang="cs-CZ" sz="2400" dirty="0" smtClean="0"/>
            <a:t>Objektivní</a:t>
          </a:r>
        </a:p>
        <a:p>
          <a:r>
            <a:rPr lang="cs-CZ" sz="2400" dirty="0" smtClean="0"/>
            <a:t>(expertní)</a:t>
          </a:r>
          <a:endParaRPr lang="cs-CZ" sz="2400" dirty="0"/>
        </a:p>
      </dgm:t>
    </dgm:pt>
    <dgm:pt modelId="{851C0E37-EE6B-4D57-AE57-E10D4B39ECB0}" type="parTrans" cxnId="{88D98273-8145-411A-B8CD-951111EDF7E0}">
      <dgm:prSet/>
      <dgm:spPr/>
      <dgm:t>
        <a:bodyPr/>
        <a:lstStyle/>
        <a:p>
          <a:endParaRPr lang="cs-CZ"/>
        </a:p>
      </dgm:t>
    </dgm:pt>
    <dgm:pt modelId="{12824295-DDF3-4E92-AE81-0C5EDBD11584}" type="sibTrans" cxnId="{88D98273-8145-411A-B8CD-951111EDF7E0}">
      <dgm:prSet/>
      <dgm:spPr/>
      <dgm:t>
        <a:bodyPr/>
        <a:lstStyle/>
        <a:p>
          <a:endParaRPr lang="cs-CZ"/>
        </a:p>
      </dgm:t>
    </dgm:pt>
    <dgm:pt modelId="{1BC40FEB-333E-4021-8815-CDA37B4E7AFC}" type="asst">
      <dgm:prSet phldrT="[Text]" custT="1"/>
      <dgm:spPr>
        <a:solidFill>
          <a:srgbClr val="0070C0"/>
        </a:solidFill>
      </dgm:spPr>
      <dgm:t>
        <a:bodyPr/>
        <a:lstStyle/>
        <a:p>
          <a:r>
            <a:rPr lang="cs-CZ" sz="2400" dirty="0" smtClean="0"/>
            <a:t>Nepřímý</a:t>
          </a:r>
        </a:p>
        <a:p>
          <a:r>
            <a:rPr lang="cs-CZ" sz="2400" dirty="0" smtClean="0"/>
            <a:t>(skrze příjem)</a:t>
          </a:r>
          <a:endParaRPr lang="cs-CZ" sz="2400" dirty="0"/>
        </a:p>
      </dgm:t>
    </dgm:pt>
    <dgm:pt modelId="{EF19A405-D5E4-42F3-9AB2-F840310D5DB6}" type="parTrans" cxnId="{007A1D10-B155-41D2-8369-08ED285034A8}">
      <dgm:prSet/>
      <dgm:spPr/>
      <dgm:t>
        <a:bodyPr/>
        <a:lstStyle/>
        <a:p>
          <a:endParaRPr lang="cs-CZ"/>
        </a:p>
      </dgm:t>
    </dgm:pt>
    <dgm:pt modelId="{0C43833C-0D68-467B-A8E8-5CC0C6B85F94}" type="sibTrans" cxnId="{007A1D10-B155-41D2-8369-08ED285034A8}">
      <dgm:prSet/>
      <dgm:spPr/>
      <dgm:t>
        <a:bodyPr/>
        <a:lstStyle/>
        <a:p>
          <a:endParaRPr lang="cs-CZ"/>
        </a:p>
      </dgm:t>
    </dgm:pt>
    <dgm:pt modelId="{9778B6DD-8F66-401B-A924-799D403B3CA1}" type="asst">
      <dgm:prSet custT="1"/>
      <dgm:spPr>
        <a:solidFill>
          <a:srgbClr val="0070C0"/>
        </a:solidFill>
      </dgm:spPr>
      <dgm:t>
        <a:bodyPr/>
        <a:lstStyle/>
        <a:p>
          <a:r>
            <a:rPr lang="cs-CZ" sz="2400" dirty="0" smtClean="0"/>
            <a:t>Přímý</a:t>
          </a:r>
        </a:p>
        <a:p>
          <a:r>
            <a:rPr lang="cs-CZ" sz="2400" dirty="0" smtClean="0"/>
            <a:t>(skrze spotřebu)</a:t>
          </a:r>
          <a:endParaRPr lang="cs-CZ" sz="2400" dirty="0"/>
        </a:p>
      </dgm:t>
    </dgm:pt>
    <dgm:pt modelId="{2A695D22-AD5F-45E7-8841-4A11D23290F2}" type="parTrans" cxnId="{48B1E095-A29A-4982-BE36-BAA1077B534E}">
      <dgm:prSet/>
      <dgm:spPr/>
      <dgm:t>
        <a:bodyPr/>
        <a:lstStyle/>
        <a:p>
          <a:endParaRPr lang="cs-CZ"/>
        </a:p>
      </dgm:t>
    </dgm:pt>
    <dgm:pt modelId="{768AD1F0-C752-4413-9221-54070B872095}" type="sibTrans" cxnId="{48B1E095-A29A-4982-BE36-BAA1077B534E}">
      <dgm:prSet/>
      <dgm:spPr/>
      <dgm:t>
        <a:bodyPr/>
        <a:lstStyle/>
        <a:p>
          <a:endParaRPr lang="cs-CZ"/>
        </a:p>
      </dgm:t>
    </dgm:pt>
    <dgm:pt modelId="{37D54E02-4877-47A4-A898-05069BFD0510}" type="asst">
      <dgm:prSet custT="1"/>
      <dgm:spPr>
        <a:solidFill>
          <a:srgbClr val="0070C0"/>
        </a:solidFill>
      </dgm:spPr>
      <dgm:t>
        <a:bodyPr/>
        <a:lstStyle/>
        <a:p>
          <a:r>
            <a:rPr lang="cs-CZ" sz="2400" dirty="0" smtClean="0"/>
            <a:t>Relativní:</a:t>
          </a:r>
        </a:p>
        <a:p>
          <a:r>
            <a:rPr lang="cs-CZ" sz="2400" dirty="0" smtClean="0"/>
            <a:t>- Příjmové rozložení</a:t>
          </a:r>
        </a:p>
        <a:p>
          <a:r>
            <a:rPr lang="cs-CZ" sz="2400" dirty="0" smtClean="0"/>
            <a:t>- Minimální standard</a:t>
          </a:r>
          <a:endParaRPr lang="cs-CZ" sz="2400" dirty="0"/>
        </a:p>
      </dgm:t>
    </dgm:pt>
    <dgm:pt modelId="{0CAFFACE-115C-400F-B897-97DF70C5540D}" type="parTrans" cxnId="{DCDFC87D-A198-41C5-9C0D-7380F11B7782}">
      <dgm:prSet/>
      <dgm:spPr/>
      <dgm:t>
        <a:bodyPr/>
        <a:lstStyle/>
        <a:p>
          <a:endParaRPr lang="cs-CZ"/>
        </a:p>
      </dgm:t>
    </dgm:pt>
    <dgm:pt modelId="{5D9F6D0A-262C-482F-95D9-922AA05D7411}" type="sibTrans" cxnId="{DCDFC87D-A198-41C5-9C0D-7380F11B7782}">
      <dgm:prSet/>
      <dgm:spPr/>
      <dgm:t>
        <a:bodyPr/>
        <a:lstStyle/>
        <a:p>
          <a:endParaRPr lang="cs-CZ"/>
        </a:p>
      </dgm:t>
    </dgm:pt>
    <dgm:pt modelId="{B116E4C4-C9D3-4DDA-A7F1-5439F3953270}" type="asst">
      <dgm:prSet custT="1"/>
      <dgm:spPr>
        <a:solidFill>
          <a:srgbClr val="0070C0"/>
        </a:solidFill>
      </dgm:spPr>
      <dgm:t>
        <a:bodyPr/>
        <a:lstStyle/>
        <a:p>
          <a:r>
            <a:rPr lang="cs-CZ" sz="2400" dirty="0" smtClean="0"/>
            <a:t>Absolutní:</a:t>
          </a:r>
        </a:p>
        <a:p>
          <a:r>
            <a:rPr lang="cs-CZ" sz="2400" dirty="0" smtClean="0"/>
            <a:t>- Naplnění potřeb</a:t>
          </a:r>
        </a:p>
        <a:p>
          <a:r>
            <a:rPr lang="cs-CZ" sz="2400" dirty="0" smtClean="0"/>
            <a:t>- Koš zboží</a:t>
          </a:r>
        </a:p>
        <a:p>
          <a:r>
            <a:rPr lang="cs-CZ" sz="2400" dirty="0" smtClean="0"/>
            <a:t>- Výdajová zátěž</a:t>
          </a:r>
          <a:endParaRPr lang="cs-CZ" sz="2400" dirty="0"/>
        </a:p>
      </dgm:t>
    </dgm:pt>
    <dgm:pt modelId="{DE8C35A4-73AB-4809-ABBC-9B6365BC1B03}" type="parTrans" cxnId="{8C1B1CC2-A9F8-4013-994E-568D82D6B655}">
      <dgm:prSet/>
      <dgm:spPr/>
      <dgm:t>
        <a:bodyPr/>
        <a:lstStyle/>
        <a:p>
          <a:endParaRPr lang="cs-CZ"/>
        </a:p>
      </dgm:t>
    </dgm:pt>
    <dgm:pt modelId="{71C49573-A16B-4887-9910-FC58F9DE5C5C}" type="sibTrans" cxnId="{8C1B1CC2-A9F8-4013-994E-568D82D6B655}">
      <dgm:prSet/>
      <dgm:spPr/>
      <dgm:t>
        <a:bodyPr/>
        <a:lstStyle/>
        <a:p>
          <a:endParaRPr lang="cs-CZ"/>
        </a:p>
      </dgm:t>
    </dgm:pt>
    <dgm:pt modelId="{5790F013-97D0-492F-816E-DE158D183662}" type="asst">
      <dgm:prSet custT="1"/>
      <dgm:spPr>
        <a:solidFill>
          <a:srgbClr val="0070C0"/>
        </a:solidFill>
      </dgm:spPr>
      <dgm:t>
        <a:bodyPr/>
        <a:lstStyle/>
        <a:p>
          <a:r>
            <a:rPr lang="cs-CZ" sz="2400" dirty="0" smtClean="0"/>
            <a:t>Relativní:</a:t>
          </a:r>
        </a:p>
        <a:p>
          <a:r>
            <a:rPr lang="cs-CZ" sz="2400" dirty="0" smtClean="0"/>
            <a:t>- Relativní </a:t>
          </a:r>
          <a:r>
            <a:rPr lang="cs-CZ" sz="2400" dirty="0" err="1" smtClean="0"/>
            <a:t>deprivac</a:t>
          </a:r>
          <a:endParaRPr lang="cs-CZ" sz="2400" dirty="0" smtClean="0"/>
        </a:p>
        <a:p>
          <a:r>
            <a:rPr lang="cs-CZ" sz="2400" dirty="0" smtClean="0"/>
            <a:t>- Index deprivace</a:t>
          </a:r>
          <a:endParaRPr lang="cs-CZ" sz="2400" dirty="0"/>
        </a:p>
      </dgm:t>
    </dgm:pt>
    <dgm:pt modelId="{4E03B0EC-F15C-48BC-8CE5-7F5D5BE69F8E}" type="parTrans" cxnId="{625313D0-B918-4EA9-84F4-C38F6B9D7A5F}">
      <dgm:prSet/>
      <dgm:spPr/>
      <dgm:t>
        <a:bodyPr/>
        <a:lstStyle/>
        <a:p>
          <a:endParaRPr lang="cs-CZ"/>
        </a:p>
      </dgm:t>
    </dgm:pt>
    <dgm:pt modelId="{6CE454DE-E945-42B0-B924-787137EDE824}" type="sibTrans" cxnId="{625313D0-B918-4EA9-84F4-C38F6B9D7A5F}">
      <dgm:prSet/>
      <dgm:spPr/>
      <dgm:t>
        <a:bodyPr/>
        <a:lstStyle/>
        <a:p>
          <a:endParaRPr lang="cs-CZ"/>
        </a:p>
      </dgm:t>
    </dgm:pt>
    <dgm:pt modelId="{8ED33BA7-644A-4402-BFB0-9F3DA11FF846}" type="asst">
      <dgm:prSet custT="1"/>
      <dgm:spPr>
        <a:solidFill>
          <a:srgbClr val="0070C0"/>
        </a:solidFill>
      </dgm:spPr>
      <dgm:t>
        <a:bodyPr/>
        <a:lstStyle/>
        <a:p>
          <a:r>
            <a:rPr lang="cs-CZ" sz="2400" dirty="0" smtClean="0"/>
            <a:t>Subjektivní</a:t>
          </a:r>
        </a:p>
        <a:p>
          <a:r>
            <a:rPr lang="cs-CZ" sz="2400" dirty="0" smtClean="0"/>
            <a:t>(samot. chudých)</a:t>
          </a:r>
          <a:endParaRPr lang="cs-CZ" sz="2400" dirty="0"/>
        </a:p>
      </dgm:t>
    </dgm:pt>
    <dgm:pt modelId="{465F24B4-6E6A-40F5-9B8F-01BE783670E6}" type="parTrans" cxnId="{E84E8921-4BC0-45B6-B5AE-E642DB00D446}">
      <dgm:prSet/>
      <dgm:spPr/>
      <dgm:t>
        <a:bodyPr/>
        <a:lstStyle/>
        <a:p>
          <a:endParaRPr lang="cs-CZ"/>
        </a:p>
      </dgm:t>
    </dgm:pt>
    <dgm:pt modelId="{6E7EDD22-E156-46EC-B221-67F349B36F09}" type="sibTrans" cxnId="{E84E8921-4BC0-45B6-B5AE-E642DB00D446}">
      <dgm:prSet/>
      <dgm:spPr/>
      <dgm:t>
        <a:bodyPr/>
        <a:lstStyle/>
        <a:p>
          <a:endParaRPr lang="cs-CZ"/>
        </a:p>
      </dgm:t>
    </dgm:pt>
    <dgm:pt modelId="{19886F17-C8A2-4041-B5FB-3F6FD7F7EDCB}" type="pres">
      <dgm:prSet presAssocID="{C8B8409F-ED1C-4413-8924-E5C32A8B9BE5}" presName="hierChild1" presStyleCnt="0">
        <dgm:presLayoutVars>
          <dgm:orgChart val="1"/>
          <dgm:chPref val="1"/>
          <dgm:dir/>
          <dgm:animOne val="branch"/>
          <dgm:animLvl val="lvl"/>
          <dgm:resizeHandles/>
        </dgm:presLayoutVars>
      </dgm:prSet>
      <dgm:spPr/>
      <dgm:t>
        <a:bodyPr/>
        <a:lstStyle/>
        <a:p>
          <a:endParaRPr lang="cs-CZ"/>
        </a:p>
      </dgm:t>
    </dgm:pt>
    <dgm:pt modelId="{4CB4B1B1-22E8-409B-B98D-0420DDDAF4A4}" type="pres">
      <dgm:prSet presAssocID="{91248FB9-444B-4FAE-BC62-75A613271E6B}" presName="hierRoot1" presStyleCnt="0">
        <dgm:presLayoutVars>
          <dgm:hierBranch val="init"/>
        </dgm:presLayoutVars>
      </dgm:prSet>
      <dgm:spPr/>
    </dgm:pt>
    <dgm:pt modelId="{D7DAC936-D466-4186-84CA-2EA3190ECB33}" type="pres">
      <dgm:prSet presAssocID="{91248FB9-444B-4FAE-BC62-75A613271E6B}" presName="rootComposite1" presStyleCnt="0"/>
      <dgm:spPr/>
    </dgm:pt>
    <dgm:pt modelId="{DBDF10E9-533C-4F1C-89EC-C8BCB51F91BC}" type="pres">
      <dgm:prSet presAssocID="{91248FB9-444B-4FAE-BC62-75A613271E6B}" presName="rootText1" presStyleLbl="node0" presStyleIdx="0" presStyleCnt="1" custScaleX="234123" custScaleY="255211" custLinFactNeighborX="-51216" custLinFactNeighborY="45188">
        <dgm:presLayoutVars>
          <dgm:chPref val="3"/>
        </dgm:presLayoutVars>
      </dgm:prSet>
      <dgm:spPr/>
      <dgm:t>
        <a:bodyPr/>
        <a:lstStyle/>
        <a:p>
          <a:endParaRPr lang="cs-CZ"/>
        </a:p>
      </dgm:t>
    </dgm:pt>
    <dgm:pt modelId="{829F2EC7-D699-4950-B91A-D582B7C12D3E}" type="pres">
      <dgm:prSet presAssocID="{91248FB9-444B-4FAE-BC62-75A613271E6B}" presName="rootConnector1" presStyleLbl="node1" presStyleIdx="0" presStyleCnt="0"/>
      <dgm:spPr/>
      <dgm:t>
        <a:bodyPr/>
        <a:lstStyle/>
        <a:p>
          <a:endParaRPr lang="cs-CZ"/>
        </a:p>
      </dgm:t>
    </dgm:pt>
    <dgm:pt modelId="{FDE2F32E-776A-47E7-A67F-71A23BD44A15}" type="pres">
      <dgm:prSet presAssocID="{91248FB9-444B-4FAE-BC62-75A613271E6B}" presName="hierChild2" presStyleCnt="0"/>
      <dgm:spPr/>
    </dgm:pt>
    <dgm:pt modelId="{FE9E2542-D60B-446D-AC90-9DD93EBDBE2C}" type="pres">
      <dgm:prSet presAssocID="{91248FB9-444B-4FAE-BC62-75A613271E6B}" presName="hierChild3" presStyleCnt="0"/>
      <dgm:spPr/>
    </dgm:pt>
    <dgm:pt modelId="{7CCE9392-C909-4448-B8A5-0BAB7F9D7290}" type="pres">
      <dgm:prSet presAssocID="{EF19A405-D5E4-42F3-9AB2-F840310D5DB6}" presName="Name111" presStyleLbl="parChTrans1D2" presStyleIdx="0" presStyleCnt="2"/>
      <dgm:spPr/>
      <dgm:t>
        <a:bodyPr/>
        <a:lstStyle/>
        <a:p>
          <a:endParaRPr lang="cs-CZ"/>
        </a:p>
      </dgm:t>
    </dgm:pt>
    <dgm:pt modelId="{B8292FDC-A2B8-4B7C-ADE9-ABDE8BB03DA9}" type="pres">
      <dgm:prSet presAssocID="{1BC40FEB-333E-4021-8815-CDA37B4E7AFC}" presName="hierRoot3" presStyleCnt="0">
        <dgm:presLayoutVars>
          <dgm:hierBranch val="init"/>
        </dgm:presLayoutVars>
      </dgm:prSet>
      <dgm:spPr/>
    </dgm:pt>
    <dgm:pt modelId="{D0188945-C90F-4153-AE41-76630646F172}" type="pres">
      <dgm:prSet presAssocID="{1BC40FEB-333E-4021-8815-CDA37B4E7AFC}" presName="rootComposite3" presStyleCnt="0"/>
      <dgm:spPr/>
    </dgm:pt>
    <dgm:pt modelId="{16D1B071-A0A5-4D48-AE0D-F0013AF2AF70}" type="pres">
      <dgm:prSet presAssocID="{1BC40FEB-333E-4021-8815-CDA37B4E7AFC}" presName="rootText3" presStyleLbl="asst1" presStyleIdx="0" presStyleCnt="6" custScaleX="257172" custScaleY="227349" custLinFactY="8726" custLinFactNeighborX="-57889" custLinFactNeighborY="100000">
        <dgm:presLayoutVars>
          <dgm:chPref val="3"/>
        </dgm:presLayoutVars>
      </dgm:prSet>
      <dgm:spPr/>
      <dgm:t>
        <a:bodyPr/>
        <a:lstStyle/>
        <a:p>
          <a:endParaRPr lang="cs-CZ"/>
        </a:p>
      </dgm:t>
    </dgm:pt>
    <dgm:pt modelId="{C0C85510-8EBC-423F-B7E0-62D08B2DF551}" type="pres">
      <dgm:prSet presAssocID="{1BC40FEB-333E-4021-8815-CDA37B4E7AFC}" presName="rootConnector3" presStyleLbl="asst1" presStyleIdx="0" presStyleCnt="6"/>
      <dgm:spPr/>
      <dgm:t>
        <a:bodyPr/>
        <a:lstStyle/>
        <a:p>
          <a:endParaRPr lang="cs-CZ"/>
        </a:p>
      </dgm:t>
    </dgm:pt>
    <dgm:pt modelId="{08424F30-B951-4FC9-A665-2F0E4C0522BB}" type="pres">
      <dgm:prSet presAssocID="{1BC40FEB-333E-4021-8815-CDA37B4E7AFC}" presName="hierChild6" presStyleCnt="0"/>
      <dgm:spPr/>
    </dgm:pt>
    <dgm:pt modelId="{054B34F0-DE56-4133-8459-A938982BFCFE}" type="pres">
      <dgm:prSet presAssocID="{1BC40FEB-333E-4021-8815-CDA37B4E7AFC}" presName="hierChild7" presStyleCnt="0"/>
      <dgm:spPr/>
    </dgm:pt>
    <dgm:pt modelId="{5C6924CB-D99B-4477-A1A6-9593BF895F7D}" type="pres">
      <dgm:prSet presAssocID="{0CAFFACE-115C-400F-B897-97DF70C5540D}" presName="Name111" presStyleLbl="parChTrans1D3" presStyleIdx="0" presStyleCnt="4"/>
      <dgm:spPr/>
      <dgm:t>
        <a:bodyPr/>
        <a:lstStyle/>
        <a:p>
          <a:endParaRPr lang="cs-CZ"/>
        </a:p>
      </dgm:t>
    </dgm:pt>
    <dgm:pt modelId="{6A586BC6-A49E-4BEE-8845-FB0C2E3ED287}" type="pres">
      <dgm:prSet presAssocID="{37D54E02-4877-47A4-A898-05069BFD0510}" presName="hierRoot3" presStyleCnt="0">
        <dgm:presLayoutVars>
          <dgm:hierBranch val="init"/>
        </dgm:presLayoutVars>
      </dgm:prSet>
      <dgm:spPr/>
    </dgm:pt>
    <dgm:pt modelId="{3E19DABF-B3AE-405C-BA9C-565360FF6020}" type="pres">
      <dgm:prSet presAssocID="{37D54E02-4877-47A4-A898-05069BFD0510}" presName="rootComposite3" presStyleCnt="0"/>
      <dgm:spPr/>
    </dgm:pt>
    <dgm:pt modelId="{81884B91-A3FF-4CC3-AE60-0C4A408EE39B}" type="pres">
      <dgm:prSet presAssocID="{37D54E02-4877-47A4-A898-05069BFD0510}" presName="rootText3" presStyleLbl="asst1" presStyleIdx="1" presStyleCnt="6" custScaleX="185729" custScaleY="586366" custLinFactY="100000" custLinFactNeighborX="-102" custLinFactNeighborY="110392">
        <dgm:presLayoutVars>
          <dgm:chPref val="3"/>
        </dgm:presLayoutVars>
      </dgm:prSet>
      <dgm:spPr/>
      <dgm:t>
        <a:bodyPr/>
        <a:lstStyle/>
        <a:p>
          <a:endParaRPr lang="cs-CZ"/>
        </a:p>
      </dgm:t>
    </dgm:pt>
    <dgm:pt modelId="{426F66CF-530F-43C4-940B-3FC1C5686AC0}" type="pres">
      <dgm:prSet presAssocID="{37D54E02-4877-47A4-A898-05069BFD0510}" presName="rootConnector3" presStyleLbl="asst1" presStyleIdx="1" presStyleCnt="6"/>
      <dgm:spPr/>
      <dgm:t>
        <a:bodyPr/>
        <a:lstStyle/>
        <a:p>
          <a:endParaRPr lang="cs-CZ"/>
        </a:p>
      </dgm:t>
    </dgm:pt>
    <dgm:pt modelId="{97C359D3-2AE3-43C3-B3C5-1F23C4D9BCF4}" type="pres">
      <dgm:prSet presAssocID="{37D54E02-4877-47A4-A898-05069BFD0510}" presName="hierChild6" presStyleCnt="0"/>
      <dgm:spPr/>
    </dgm:pt>
    <dgm:pt modelId="{FBA87C7A-B589-46B6-AF4A-B8F5CCDE031F}" type="pres">
      <dgm:prSet presAssocID="{37D54E02-4877-47A4-A898-05069BFD0510}" presName="hierChild7" presStyleCnt="0"/>
      <dgm:spPr/>
    </dgm:pt>
    <dgm:pt modelId="{25B725DA-2E19-4CCE-A2B8-B3D4B86A5B52}" type="pres">
      <dgm:prSet presAssocID="{2A695D22-AD5F-45E7-8841-4A11D23290F2}" presName="Name111" presStyleLbl="parChTrans1D2" presStyleIdx="1" presStyleCnt="2"/>
      <dgm:spPr/>
      <dgm:t>
        <a:bodyPr/>
        <a:lstStyle/>
        <a:p>
          <a:endParaRPr lang="cs-CZ"/>
        </a:p>
      </dgm:t>
    </dgm:pt>
    <dgm:pt modelId="{DB8B3C86-1C2A-4CDC-BDBE-EC8369ED635D}" type="pres">
      <dgm:prSet presAssocID="{9778B6DD-8F66-401B-A924-799D403B3CA1}" presName="hierRoot3" presStyleCnt="0">
        <dgm:presLayoutVars>
          <dgm:hierBranch val="init"/>
        </dgm:presLayoutVars>
      </dgm:prSet>
      <dgm:spPr/>
    </dgm:pt>
    <dgm:pt modelId="{6A885EE4-325D-4DFC-B88A-D9D8228BBE32}" type="pres">
      <dgm:prSet presAssocID="{9778B6DD-8F66-401B-A924-799D403B3CA1}" presName="rootComposite3" presStyleCnt="0"/>
      <dgm:spPr/>
    </dgm:pt>
    <dgm:pt modelId="{F635E75C-33F8-48D2-A309-C09A42DB918A}" type="pres">
      <dgm:prSet presAssocID="{9778B6DD-8F66-401B-A924-799D403B3CA1}" presName="rootText3" presStyleLbl="asst1" presStyleIdx="2" presStyleCnt="6" custScaleX="326360" custScaleY="229059" custLinFactX="-12318" custLinFactY="8726" custLinFactNeighborX="-100000" custLinFactNeighborY="100000">
        <dgm:presLayoutVars>
          <dgm:chPref val="3"/>
        </dgm:presLayoutVars>
      </dgm:prSet>
      <dgm:spPr/>
      <dgm:t>
        <a:bodyPr/>
        <a:lstStyle/>
        <a:p>
          <a:endParaRPr lang="cs-CZ"/>
        </a:p>
      </dgm:t>
    </dgm:pt>
    <dgm:pt modelId="{2D1C2B29-A06D-4802-A6C2-E7A3D3597437}" type="pres">
      <dgm:prSet presAssocID="{9778B6DD-8F66-401B-A924-799D403B3CA1}" presName="rootConnector3" presStyleLbl="asst1" presStyleIdx="2" presStyleCnt="6"/>
      <dgm:spPr/>
      <dgm:t>
        <a:bodyPr/>
        <a:lstStyle/>
        <a:p>
          <a:endParaRPr lang="cs-CZ"/>
        </a:p>
      </dgm:t>
    </dgm:pt>
    <dgm:pt modelId="{3D66462D-B19F-4A29-AD2A-8896EC07E1B0}" type="pres">
      <dgm:prSet presAssocID="{9778B6DD-8F66-401B-A924-799D403B3CA1}" presName="hierChild6" presStyleCnt="0"/>
      <dgm:spPr/>
    </dgm:pt>
    <dgm:pt modelId="{D48EF47C-49BD-4760-BFBB-2AEEF01129A2}" type="pres">
      <dgm:prSet presAssocID="{9778B6DD-8F66-401B-A924-799D403B3CA1}" presName="hierChild7" presStyleCnt="0"/>
      <dgm:spPr/>
    </dgm:pt>
    <dgm:pt modelId="{BCFE2D23-66C0-45B5-B770-25D8D1930D6E}" type="pres">
      <dgm:prSet presAssocID="{DE8C35A4-73AB-4809-ABBC-9B6365BC1B03}" presName="Name111" presStyleLbl="parChTrans1D3" presStyleIdx="1" presStyleCnt="4"/>
      <dgm:spPr/>
      <dgm:t>
        <a:bodyPr/>
        <a:lstStyle/>
        <a:p>
          <a:endParaRPr lang="cs-CZ"/>
        </a:p>
      </dgm:t>
    </dgm:pt>
    <dgm:pt modelId="{853D39BE-C707-4F20-A5CF-9F850852E541}" type="pres">
      <dgm:prSet presAssocID="{B116E4C4-C9D3-4DDA-A7F1-5439F3953270}" presName="hierRoot3" presStyleCnt="0">
        <dgm:presLayoutVars>
          <dgm:hierBranch val="init"/>
        </dgm:presLayoutVars>
      </dgm:prSet>
      <dgm:spPr/>
    </dgm:pt>
    <dgm:pt modelId="{2265ABDA-87DF-4D87-8A98-284EA4BA9875}" type="pres">
      <dgm:prSet presAssocID="{B116E4C4-C9D3-4DDA-A7F1-5439F3953270}" presName="rootComposite3" presStyleCnt="0"/>
      <dgm:spPr/>
    </dgm:pt>
    <dgm:pt modelId="{DB9235B7-CEF7-466C-A7C4-F6673A232F8F}" type="pres">
      <dgm:prSet presAssocID="{B116E4C4-C9D3-4DDA-A7F1-5439F3953270}" presName="rootText3" presStyleLbl="asst1" presStyleIdx="3" presStyleCnt="6" custScaleX="195678" custScaleY="595784" custLinFactY="100000" custLinFactNeighborX="-51080" custLinFactNeighborY="120537">
        <dgm:presLayoutVars>
          <dgm:chPref val="3"/>
        </dgm:presLayoutVars>
      </dgm:prSet>
      <dgm:spPr/>
      <dgm:t>
        <a:bodyPr/>
        <a:lstStyle/>
        <a:p>
          <a:endParaRPr lang="cs-CZ"/>
        </a:p>
      </dgm:t>
    </dgm:pt>
    <dgm:pt modelId="{F40F5A83-D671-4B74-BD43-36B09DC6C760}" type="pres">
      <dgm:prSet presAssocID="{B116E4C4-C9D3-4DDA-A7F1-5439F3953270}" presName="rootConnector3" presStyleLbl="asst1" presStyleIdx="3" presStyleCnt="6"/>
      <dgm:spPr/>
      <dgm:t>
        <a:bodyPr/>
        <a:lstStyle/>
        <a:p>
          <a:endParaRPr lang="cs-CZ"/>
        </a:p>
      </dgm:t>
    </dgm:pt>
    <dgm:pt modelId="{DFAE363F-7022-485A-897A-1DF3ED06514D}" type="pres">
      <dgm:prSet presAssocID="{B116E4C4-C9D3-4DDA-A7F1-5439F3953270}" presName="hierChild6" presStyleCnt="0"/>
      <dgm:spPr/>
    </dgm:pt>
    <dgm:pt modelId="{EC23B3A1-8379-4294-9B92-A151FC184F66}" type="pres">
      <dgm:prSet presAssocID="{B116E4C4-C9D3-4DDA-A7F1-5439F3953270}" presName="hierChild7" presStyleCnt="0"/>
      <dgm:spPr/>
    </dgm:pt>
    <dgm:pt modelId="{29F1A3F2-A1B9-4C45-A502-9384FA1BCDBF}" type="pres">
      <dgm:prSet presAssocID="{4E03B0EC-F15C-48BC-8CE5-7F5D5BE69F8E}" presName="Name111" presStyleLbl="parChTrans1D3" presStyleIdx="2" presStyleCnt="4"/>
      <dgm:spPr/>
      <dgm:t>
        <a:bodyPr/>
        <a:lstStyle/>
        <a:p>
          <a:endParaRPr lang="cs-CZ"/>
        </a:p>
      </dgm:t>
    </dgm:pt>
    <dgm:pt modelId="{0FF6B74E-F724-4CEF-A192-882796DB8E84}" type="pres">
      <dgm:prSet presAssocID="{5790F013-97D0-492F-816E-DE158D183662}" presName="hierRoot3" presStyleCnt="0">
        <dgm:presLayoutVars>
          <dgm:hierBranch val="init"/>
        </dgm:presLayoutVars>
      </dgm:prSet>
      <dgm:spPr/>
    </dgm:pt>
    <dgm:pt modelId="{0B767B83-4CB2-45CA-9213-2852EBB80180}" type="pres">
      <dgm:prSet presAssocID="{5790F013-97D0-492F-816E-DE158D183662}" presName="rootComposite3" presStyleCnt="0"/>
      <dgm:spPr/>
    </dgm:pt>
    <dgm:pt modelId="{E891D38E-8092-4884-B7F4-7F4C9821FD68}" type="pres">
      <dgm:prSet presAssocID="{5790F013-97D0-492F-816E-DE158D183662}" presName="rootText3" presStyleLbl="asst1" presStyleIdx="4" presStyleCnt="6" custScaleX="194875" custScaleY="575339" custLinFactY="100000" custLinFactNeighborX="-41832" custLinFactNeighborY="118755">
        <dgm:presLayoutVars>
          <dgm:chPref val="3"/>
        </dgm:presLayoutVars>
      </dgm:prSet>
      <dgm:spPr/>
      <dgm:t>
        <a:bodyPr/>
        <a:lstStyle/>
        <a:p>
          <a:endParaRPr lang="cs-CZ"/>
        </a:p>
      </dgm:t>
    </dgm:pt>
    <dgm:pt modelId="{2D14CFC0-6FAE-4128-A14F-B54805BAF829}" type="pres">
      <dgm:prSet presAssocID="{5790F013-97D0-492F-816E-DE158D183662}" presName="rootConnector3" presStyleLbl="asst1" presStyleIdx="4" presStyleCnt="6"/>
      <dgm:spPr/>
      <dgm:t>
        <a:bodyPr/>
        <a:lstStyle/>
        <a:p>
          <a:endParaRPr lang="cs-CZ"/>
        </a:p>
      </dgm:t>
    </dgm:pt>
    <dgm:pt modelId="{A8BFE20A-ECC4-4C0B-A496-41C4F7718AB0}" type="pres">
      <dgm:prSet presAssocID="{5790F013-97D0-492F-816E-DE158D183662}" presName="hierChild6" presStyleCnt="0"/>
      <dgm:spPr/>
    </dgm:pt>
    <dgm:pt modelId="{43D79EA5-C92B-4434-A818-E0F573EDAAB6}" type="pres">
      <dgm:prSet presAssocID="{5790F013-97D0-492F-816E-DE158D183662}" presName="hierChild7" presStyleCnt="0"/>
      <dgm:spPr/>
    </dgm:pt>
    <dgm:pt modelId="{5B355A54-4869-47C4-8DE5-95D97D52544A}" type="pres">
      <dgm:prSet presAssocID="{465F24B4-6E6A-40F5-9B8F-01BE783670E6}" presName="Name111" presStyleLbl="parChTrans1D3" presStyleIdx="3" presStyleCnt="4"/>
      <dgm:spPr/>
      <dgm:t>
        <a:bodyPr/>
        <a:lstStyle/>
        <a:p>
          <a:endParaRPr lang="cs-CZ"/>
        </a:p>
      </dgm:t>
    </dgm:pt>
    <dgm:pt modelId="{2E283B48-CE52-45C0-857D-04A63AB7A25E}" type="pres">
      <dgm:prSet presAssocID="{8ED33BA7-644A-4402-BFB0-9F3DA11FF846}" presName="hierRoot3" presStyleCnt="0">
        <dgm:presLayoutVars>
          <dgm:hierBranch val="init"/>
        </dgm:presLayoutVars>
      </dgm:prSet>
      <dgm:spPr/>
    </dgm:pt>
    <dgm:pt modelId="{C5932405-3EEE-43DE-8263-56D579A21707}" type="pres">
      <dgm:prSet presAssocID="{8ED33BA7-644A-4402-BFB0-9F3DA11FF846}" presName="rootComposite3" presStyleCnt="0"/>
      <dgm:spPr/>
    </dgm:pt>
    <dgm:pt modelId="{0A61B14E-BD74-41DB-8B38-3EF43C53DEAA}" type="pres">
      <dgm:prSet presAssocID="{8ED33BA7-644A-4402-BFB0-9F3DA11FF846}" presName="rootText3" presStyleLbl="asst1" presStyleIdx="5" presStyleCnt="6" custScaleX="304745" custScaleY="237049" custLinFactX="100000" custLinFactY="-554436" custLinFactNeighborX="104858" custLinFactNeighborY="-600000">
        <dgm:presLayoutVars>
          <dgm:chPref val="3"/>
        </dgm:presLayoutVars>
      </dgm:prSet>
      <dgm:spPr/>
      <dgm:t>
        <a:bodyPr/>
        <a:lstStyle/>
        <a:p>
          <a:endParaRPr lang="cs-CZ"/>
        </a:p>
      </dgm:t>
    </dgm:pt>
    <dgm:pt modelId="{CDFE79C1-3217-48EB-9706-CE23554F9333}" type="pres">
      <dgm:prSet presAssocID="{8ED33BA7-644A-4402-BFB0-9F3DA11FF846}" presName="rootConnector3" presStyleLbl="asst1" presStyleIdx="5" presStyleCnt="6"/>
      <dgm:spPr/>
      <dgm:t>
        <a:bodyPr/>
        <a:lstStyle/>
        <a:p>
          <a:endParaRPr lang="cs-CZ"/>
        </a:p>
      </dgm:t>
    </dgm:pt>
    <dgm:pt modelId="{2ED7782B-BE3F-468D-94C5-03E3C3708F2E}" type="pres">
      <dgm:prSet presAssocID="{8ED33BA7-644A-4402-BFB0-9F3DA11FF846}" presName="hierChild6" presStyleCnt="0"/>
      <dgm:spPr/>
    </dgm:pt>
    <dgm:pt modelId="{774D8E8B-B52D-4E66-B255-BC308E45FFB5}" type="pres">
      <dgm:prSet presAssocID="{8ED33BA7-644A-4402-BFB0-9F3DA11FF846}" presName="hierChild7" presStyleCnt="0"/>
      <dgm:spPr/>
    </dgm:pt>
  </dgm:ptLst>
  <dgm:cxnLst>
    <dgm:cxn modelId="{625313D0-B918-4EA9-84F4-C38F6B9D7A5F}" srcId="{9778B6DD-8F66-401B-A924-799D403B3CA1}" destId="{5790F013-97D0-492F-816E-DE158D183662}" srcOrd="1" destOrd="0" parTransId="{4E03B0EC-F15C-48BC-8CE5-7F5D5BE69F8E}" sibTransId="{6CE454DE-E945-42B0-B924-787137EDE824}"/>
    <dgm:cxn modelId="{BDD64EC0-29F5-4A01-B433-ED91C8ADD87D}" type="presOf" srcId="{1BC40FEB-333E-4021-8815-CDA37B4E7AFC}" destId="{16D1B071-A0A5-4D48-AE0D-F0013AF2AF70}" srcOrd="0" destOrd="0" presId="urn:microsoft.com/office/officeart/2005/8/layout/orgChart1"/>
    <dgm:cxn modelId="{1F9C4D26-28A9-4606-9057-7F8512CBD532}" type="presOf" srcId="{EF19A405-D5E4-42F3-9AB2-F840310D5DB6}" destId="{7CCE9392-C909-4448-B8A5-0BAB7F9D7290}" srcOrd="0" destOrd="0" presId="urn:microsoft.com/office/officeart/2005/8/layout/orgChart1"/>
    <dgm:cxn modelId="{37C9B483-E4CB-4F85-8B52-ED84CB0B2952}" type="presOf" srcId="{5790F013-97D0-492F-816E-DE158D183662}" destId="{2D14CFC0-6FAE-4128-A14F-B54805BAF829}" srcOrd="1" destOrd="0" presId="urn:microsoft.com/office/officeart/2005/8/layout/orgChart1"/>
    <dgm:cxn modelId="{1549DA3B-D141-495B-848C-EC075FBDE526}" type="presOf" srcId="{DE8C35A4-73AB-4809-ABBC-9B6365BC1B03}" destId="{BCFE2D23-66C0-45B5-B770-25D8D1930D6E}" srcOrd="0" destOrd="0" presId="urn:microsoft.com/office/officeart/2005/8/layout/orgChart1"/>
    <dgm:cxn modelId="{649F8DA1-611A-40D2-B09E-A61A553FCEB2}" type="presOf" srcId="{8ED33BA7-644A-4402-BFB0-9F3DA11FF846}" destId="{0A61B14E-BD74-41DB-8B38-3EF43C53DEAA}" srcOrd="0" destOrd="0" presId="urn:microsoft.com/office/officeart/2005/8/layout/orgChart1"/>
    <dgm:cxn modelId="{1522E9B7-B0CB-4A94-9454-8781CD967A35}" type="presOf" srcId="{4E03B0EC-F15C-48BC-8CE5-7F5D5BE69F8E}" destId="{29F1A3F2-A1B9-4C45-A502-9384FA1BCDBF}" srcOrd="0" destOrd="0" presId="urn:microsoft.com/office/officeart/2005/8/layout/orgChart1"/>
    <dgm:cxn modelId="{5C64F7D4-B8F5-468A-B9F8-4C4E6F7E0B21}" type="presOf" srcId="{37D54E02-4877-47A4-A898-05069BFD0510}" destId="{81884B91-A3FF-4CC3-AE60-0C4A408EE39B}" srcOrd="0" destOrd="0" presId="urn:microsoft.com/office/officeart/2005/8/layout/orgChart1"/>
    <dgm:cxn modelId="{E84E8921-4BC0-45B6-B5AE-E642DB00D446}" srcId="{9778B6DD-8F66-401B-A924-799D403B3CA1}" destId="{8ED33BA7-644A-4402-BFB0-9F3DA11FF846}" srcOrd="2" destOrd="0" parTransId="{465F24B4-6E6A-40F5-9B8F-01BE783670E6}" sibTransId="{6E7EDD22-E156-46EC-B221-67F349B36F09}"/>
    <dgm:cxn modelId="{3EDFD9FD-F012-4069-820F-039CAF48044F}" type="presOf" srcId="{9778B6DD-8F66-401B-A924-799D403B3CA1}" destId="{F635E75C-33F8-48D2-A309-C09A42DB918A}" srcOrd="0" destOrd="0" presId="urn:microsoft.com/office/officeart/2005/8/layout/orgChart1"/>
    <dgm:cxn modelId="{F850D1A3-CF2C-4265-9802-B94F26E37D9A}" type="presOf" srcId="{9778B6DD-8F66-401B-A924-799D403B3CA1}" destId="{2D1C2B29-A06D-4802-A6C2-E7A3D3597437}" srcOrd="1" destOrd="0" presId="urn:microsoft.com/office/officeart/2005/8/layout/orgChart1"/>
    <dgm:cxn modelId="{076925D7-CC79-46A3-B47D-8ABBFC98A173}" type="presOf" srcId="{5790F013-97D0-492F-816E-DE158D183662}" destId="{E891D38E-8092-4884-B7F4-7F4C9821FD68}" srcOrd="0" destOrd="0" presId="urn:microsoft.com/office/officeart/2005/8/layout/orgChart1"/>
    <dgm:cxn modelId="{88D98273-8145-411A-B8CD-951111EDF7E0}" srcId="{C8B8409F-ED1C-4413-8924-E5C32A8B9BE5}" destId="{91248FB9-444B-4FAE-BC62-75A613271E6B}" srcOrd="0" destOrd="0" parTransId="{851C0E37-EE6B-4D57-AE57-E10D4B39ECB0}" sibTransId="{12824295-DDF3-4E92-AE81-0C5EDBD11584}"/>
    <dgm:cxn modelId="{8C1B1CC2-A9F8-4013-994E-568D82D6B655}" srcId="{9778B6DD-8F66-401B-A924-799D403B3CA1}" destId="{B116E4C4-C9D3-4DDA-A7F1-5439F3953270}" srcOrd="0" destOrd="0" parTransId="{DE8C35A4-73AB-4809-ABBC-9B6365BC1B03}" sibTransId="{71C49573-A16B-4887-9910-FC58F9DE5C5C}"/>
    <dgm:cxn modelId="{DCDFC87D-A198-41C5-9C0D-7380F11B7782}" srcId="{1BC40FEB-333E-4021-8815-CDA37B4E7AFC}" destId="{37D54E02-4877-47A4-A898-05069BFD0510}" srcOrd="0" destOrd="0" parTransId="{0CAFFACE-115C-400F-B897-97DF70C5540D}" sibTransId="{5D9F6D0A-262C-482F-95D9-922AA05D7411}"/>
    <dgm:cxn modelId="{84A41E5C-93C6-490C-B833-073DAAD25501}" type="presOf" srcId="{91248FB9-444B-4FAE-BC62-75A613271E6B}" destId="{829F2EC7-D699-4950-B91A-D582B7C12D3E}" srcOrd="1" destOrd="0" presId="urn:microsoft.com/office/officeart/2005/8/layout/orgChart1"/>
    <dgm:cxn modelId="{A6D97569-3218-4318-BFAF-3953B92FE732}" type="presOf" srcId="{465F24B4-6E6A-40F5-9B8F-01BE783670E6}" destId="{5B355A54-4869-47C4-8DE5-95D97D52544A}" srcOrd="0" destOrd="0" presId="urn:microsoft.com/office/officeart/2005/8/layout/orgChart1"/>
    <dgm:cxn modelId="{57999B48-68AF-4C6D-AC72-339854637D37}" type="presOf" srcId="{1BC40FEB-333E-4021-8815-CDA37B4E7AFC}" destId="{C0C85510-8EBC-423F-B7E0-62D08B2DF551}" srcOrd="1" destOrd="0" presId="urn:microsoft.com/office/officeart/2005/8/layout/orgChart1"/>
    <dgm:cxn modelId="{59CFC867-E263-4052-AFDE-543F56C7306C}" type="presOf" srcId="{C8B8409F-ED1C-4413-8924-E5C32A8B9BE5}" destId="{19886F17-C8A2-4041-B5FB-3F6FD7F7EDCB}" srcOrd="0" destOrd="0" presId="urn:microsoft.com/office/officeart/2005/8/layout/orgChart1"/>
    <dgm:cxn modelId="{80397B11-F205-49F5-A029-81D74078B57E}" type="presOf" srcId="{8ED33BA7-644A-4402-BFB0-9F3DA11FF846}" destId="{CDFE79C1-3217-48EB-9706-CE23554F9333}" srcOrd="1" destOrd="0" presId="urn:microsoft.com/office/officeart/2005/8/layout/orgChart1"/>
    <dgm:cxn modelId="{38E555E2-2519-4AEE-8435-2F958EA799BB}" type="presOf" srcId="{2A695D22-AD5F-45E7-8841-4A11D23290F2}" destId="{25B725DA-2E19-4CCE-A2B8-B3D4B86A5B52}" srcOrd="0" destOrd="0" presId="urn:microsoft.com/office/officeart/2005/8/layout/orgChart1"/>
    <dgm:cxn modelId="{18AC53BC-A7B5-4C28-8414-000C82354147}" type="presOf" srcId="{B116E4C4-C9D3-4DDA-A7F1-5439F3953270}" destId="{DB9235B7-CEF7-466C-A7C4-F6673A232F8F}" srcOrd="0" destOrd="0" presId="urn:microsoft.com/office/officeart/2005/8/layout/orgChart1"/>
    <dgm:cxn modelId="{1264FE75-C9E1-49A0-AA69-F6E80172704C}" type="presOf" srcId="{91248FB9-444B-4FAE-BC62-75A613271E6B}" destId="{DBDF10E9-533C-4F1C-89EC-C8BCB51F91BC}" srcOrd="0" destOrd="0" presId="urn:microsoft.com/office/officeart/2005/8/layout/orgChart1"/>
    <dgm:cxn modelId="{007A1D10-B155-41D2-8369-08ED285034A8}" srcId="{91248FB9-444B-4FAE-BC62-75A613271E6B}" destId="{1BC40FEB-333E-4021-8815-CDA37B4E7AFC}" srcOrd="0" destOrd="0" parTransId="{EF19A405-D5E4-42F3-9AB2-F840310D5DB6}" sibTransId="{0C43833C-0D68-467B-A8E8-5CC0C6B85F94}"/>
    <dgm:cxn modelId="{7DF3A329-BBBC-4053-8FA9-BD2544715C15}" type="presOf" srcId="{B116E4C4-C9D3-4DDA-A7F1-5439F3953270}" destId="{F40F5A83-D671-4B74-BD43-36B09DC6C760}" srcOrd="1" destOrd="0" presId="urn:microsoft.com/office/officeart/2005/8/layout/orgChart1"/>
    <dgm:cxn modelId="{8E29964C-67CD-4AEB-B1F4-31708D060F27}" type="presOf" srcId="{0CAFFACE-115C-400F-B897-97DF70C5540D}" destId="{5C6924CB-D99B-4477-A1A6-9593BF895F7D}" srcOrd="0" destOrd="0" presId="urn:microsoft.com/office/officeart/2005/8/layout/orgChart1"/>
    <dgm:cxn modelId="{48B1E095-A29A-4982-BE36-BAA1077B534E}" srcId="{91248FB9-444B-4FAE-BC62-75A613271E6B}" destId="{9778B6DD-8F66-401B-A924-799D403B3CA1}" srcOrd="1" destOrd="0" parTransId="{2A695D22-AD5F-45E7-8841-4A11D23290F2}" sibTransId="{768AD1F0-C752-4413-9221-54070B872095}"/>
    <dgm:cxn modelId="{F8663D9F-9501-4E61-80B5-F3EF13F63270}" type="presOf" srcId="{37D54E02-4877-47A4-A898-05069BFD0510}" destId="{426F66CF-530F-43C4-940B-3FC1C5686AC0}" srcOrd="1" destOrd="0" presId="urn:microsoft.com/office/officeart/2005/8/layout/orgChart1"/>
    <dgm:cxn modelId="{2624614C-1D94-42D9-8594-048511176862}" type="presParOf" srcId="{19886F17-C8A2-4041-B5FB-3F6FD7F7EDCB}" destId="{4CB4B1B1-22E8-409B-B98D-0420DDDAF4A4}" srcOrd="0" destOrd="0" presId="urn:microsoft.com/office/officeart/2005/8/layout/orgChart1"/>
    <dgm:cxn modelId="{3A4BD30B-9492-4CA8-88DE-708CC436CE49}" type="presParOf" srcId="{4CB4B1B1-22E8-409B-B98D-0420DDDAF4A4}" destId="{D7DAC936-D466-4186-84CA-2EA3190ECB33}" srcOrd="0" destOrd="0" presId="urn:microsoft.com/office/officeart/2005/8/layout/orgChart1"/>
    <dgm:cxn modelId="{E1B7142C-3B09-4611-B99F-AB24CACE3D89}" type="presParOf" srcId="{D7DAC936-D466-4186-84CA-2EA3190ECB33}" destId="{DBDF10E9-533C-4F1C-89EC-C8BCB51F91BC}" srcOrd="0" destOrd="0" presId="urn:microsoft.com/office/officeart/2005/8/layout/orgChart1"/>
    <dgm:cxn modelId="{03F27FDC-6FFE-436F-A037-8F5A6E270172}" type="presParOf" srcId="{D7DAC936-D466-4186-84CA-2EA3190ECB33}" destId="{829F2EC7-D699-4950-B91A-D582B7C12D3E}" srcOrd="1" destOrd="0" presId="urn:microsoft.com/office/officeart/2005/8/layout/orgChart1"/>
    <dgm:cxn modelId="{E8B2B05B-E8F2-41A1-9DFA-2561DD1299C7}" type="presParOf" srcId="{4CB4B1B1-22E8-409B-B98D-0420DDDAF4A4}" destId="{FDE2F32E-776A-47E7-A67F-71A23BD44A15}" srcOrd="1" destOrd="0" presId="urn:microsoft.com/office/officeart/2005/8/layout/orgChart1"/>
    <dgm:cxn modelId="{5429D435-D0BD-44DC-97C4-64AA3CCCB40D}" type="presParOf" srcId="{4CB4B1B1-22E8-409B-B98D-0420DDDAF4A4}" destId="{FE9E2542-D60B-446D-AC90-9DD93EBDBE2C}" srcOrd="2" destOrd="0" presId="urn:microsoft.com/office/officeart/2005/8/layout/orgChart1"/>
    <dgm:cxn modelId="{38236920-A61D-4EC8-9260-8095EEE01401}" type="presParOf" srcId="{FE9E2542-D60B-446D-AC90-9DD93EBDBE2C}" destId="{7CCE9392-C909-4448-B8A5-0BAB7F9D7290}" srcOrd="0" destOrd="0" presId="urn:microsoft.com/office/officeart/2005/8/layout/orgChart1"/>
    <dgm:cxn modelId="{C9881DA0-6819-4DA3-8E7E-E4FE1E393DD5}" type="presParOf" srcId="{FE9E2542-D60B-446D-AC90-9DD93EBDBE2C}" destId="{B8292FDC-A2B8-4B7C-ADE9-ABDE8BB03DA9}" srcOrd="1" destOrd="0" presId="urn:microsoft.com/office/officeart/2005/8/layout/orgChart1"/>
    <dgm:cxn modelId="{1525B704-6327-4EB5-B0CF-6E42E79D0924}" type="presParOf" srcId="{B8292FDC-A2B8-4B7C-ADE9-ABDE8BB03DA9}" destId="{D0188945-C90F-4153-AE41-76630646F172}" srcOrd="0" destOrd="0" presId="urn:microsoft.com/office/officeart/2005/8/layout/orgChart1"/>
    <dgm:cxn modelId="{BC382918-23CA-4EAB-B9D1-45BA93B6907E}" type="presParOf" srcId="{D0188945-C90F-4153-AE41-76630646F172}" destId="{16D1B071-A0A5-4D48-AE0D-F0013AF2AF70}" srcOrd="0" destOrd="0" presId="urn:microsoft.com/office/officeart/2005/8/layout/orgChart1"/>
    <dgm:cxn modelId="{761A6BB9-BA59-4B46-9D75-C3C74812ED2E}" type="presParOf" srcId="{D0188945-C90F-4153-AE41-76630646F172}" destId="{C0C85510-8EBC-423F-B7E0-62D08B2DF551}" srcOrd="1" destOrd="0" presId="urn:microsoft.com/office/officeart/2005/8/layout/orgChart1"/>
    <dgm:cxn modelId="{64D5E5F3-D4B2-4A30-A6ED-6C2A5CF5C390}" type="presParOf" srcId="{B8292FDC-A2B8-4B7C-ADE9-ABDE8BB03DA9}" destId="{08424F30-B951-4FC9-A665-2F0E4C0522BB}" srcOrd="1" destOrd="0" presId="urn:microsoft.com/office/officeart/2005/8/layout/orgChart1"/>
    <dgm:cxn modelId="{3C277DBE-9275-418A-9B84-5C106B292101}" type="presParOf" srcId="{B8292FDC-A2B8-4B7C-ADE9-ABDE8BB03DA9}" destId="{054B34F0-DE56-4133-8459-A938982BFCFE}" srcOrd="2" destOrd="0" presId="urn:microsoft.com/office/officeart/2005/8/layout/orgChart1"/>
    <dgm:cxn modelId="{4D649FA6-A780-4CD7-BBD3-36618478096F}" type="presParOf" srcId="{054B34F0-DE56-4133-8459-A938982BFCFE}" destId="{5C6924CB-D99B-4477-A1A6-9593BF895F7D}" srcOrd="0" destOrd="0" presId="urn:microsoft.com/office/officeart/2005/8/layout/orgChart1"/>
    <dgm:cxn modelId="{FACFF695-0272-485D-8566-60F327B5AE7F}" type="presParOf" srcId="{054B34F0-DE56-4133-8459-A938982BFCFE}" destId="{6A586BC6-A49E-4BEE-8845-FB0C2E3ED287}" srcOrd="1" destOrd="0" presId="urn:microsoft.com/office/officeart/2005/8/layout/orgChart1"/>
    <dgm:cxn modelId="{E92FE720-82C7-4ACD-BE98-2B23130457AD}" type="presParOf" srcId="{6A586BC6-A49E-4BEE-8845-FB0C2E3ED287}" destId="{3E19DABF-B3AE-405C-BA9C-565360FF6020}" srcOrd="0" destOrd="0" presId="urn:microsoft.com/office/officeart/2005/8/layout/orgChart1"/>
    <dgm:cxn modelId="{0807FA3F-F223-4858-9C42-25F74C1A5C58}" type="presParOf" srcId="{3E19DABF-B3AE-405C-BA9C-565360FF6020}" destId="{81884B91-A3FF-4CC3-AE60-0C4A408EE39B}" srcOrd="0" destOrd="0" presId="urn:microsoft.com/office/officeart/2005/8/layout/orgChart1"/>
    <dgm:cxn modelId="{1DED70A2-D295-4695-82B1-E90615B42568}" type="presParOf" srcId="{3E19DABF-B3AE-405C-BA9C-565360FF6020}" destId="{426F66CF-530F-43C4-940B-3FC1C5686AC0}" srcOrd="1" destOrd="0" presId="urn:microsoft.com/office/officeart/2005/8/layout/orgChart1"/>
    <dgm:cxn modelId="{0B13B306-48A4-4B9F-B87D-516AF105775C}" type="presParOf" srcId="{6A586BC6-A49E-4BEE-8845-FB0C2E3ED287}" destId="{97C359D3-2AE3-43C3-B3C5-1F23C4D9BCF4}" srcOrd="1" destOrd="0" presId="urn:microsoft.com/office/officeart/2005/8/layout/orgChart1"/>
    <dgm:cxn modelId="{F30178A8-6E3A-452D-AE85-704F0FB82CA7}" type="presParOf" srcId="{6A586BC6-A49E-4BEE-8845-FB0C2E3ED287}" destId="{FBA87C7A-B589-46B6-AF4A-B8F5CCDE031F}" srcOrd="2" destOrd="0" presId="urn:microsoft.com/office/officeart/2005/8/layout/orgChart1"/>
    <dgm:cxn modelId="{B1C3A640-5C1C-4D5F-80C1-862F4F4F60E1}" type="presParOf" srcId="{FE9E2542-D60B-446D-AC90-9DD93EBDBE2C}" destId="{25B725DA-2E19-4CCE-A2B8-B3D4B86A5B52}" srcOrd="2" destOrd="0" presId="urn:microsoft.com/office/officeart/2005/8/layout/orgChart1"/>
    <dgm:cxn modelId="{4E93D01D-F126-4CE3-944A-9C49B6CC96E4}" type="presParOf" srcId="{FE9E2542-D60B-446D-AC90-9DD93EBDBE2C}" destId="{DB8B3C86-1C2A-4CDC-BDBE-EC8369ED635D}" srcOrd="3" destOrd="0" presId="urn:microsoft.com/office/officeart/2005/8/layout/orgChart1"/>
    <dgm:cxn modelId="{C311EF92-3F7A-47EF-BE8A-885B4C64F668}" type="presParOf" srcId="{DB8B3C86-1C2A-4CDC-BDBE-EC8369ED635D}" destId="{6A885EE4-325D-4DFC-B88A-D9D8228BBE32}" srcOrd="0" destOrd="0" presId="urn:microsoft.com/office/officeart/2005/8/layout/orgChart1"/>
    <dgm:cxn modelId="{4D226102-58A9-4D4D-8B7A-6C91FB17BEAD}" type="presParOf" srcId="{6A885EE4-325D-4DFC-B88A-D9D8228BBE32}" destId="{F635E75C-33F8-48D2-A309-C09A42DB918A}" srcOrd="0" destOrd="0" presId="urn:microsoft.com/office/officeart/2005/8/layout/orgChart1"/>
    <dgm:cxn modelId="{464C9B57-A3DC-44DA-88DB-7EF72B8B130D}" type="presParOf" srcId="{6A885EE4-325D-4DFC-B88A-D9D8228BBE32}" destId="{2D1C2B29-A06D-4802-A6C2-E7A3D3597437}" srcOrd="1" destOrd="0" presId="urn:microsoft.com/office/officeart/2005/8/layout/orgChart1"/>
    <dgm:cxn modelId="{9D300455-BBD6-4F3E-A9BD-3C62B58DA655}" type="presParOf" srcId="{DB8B3C86-1C2A-4CDC-BDBE-EC8369ED635D}" destId="{3D66462D-B19F-4A29-AD2A-8896EC07E1B0}" srcOrd="1" destOrd="0" presId="urn:microsoft.com/office/officeart/2005/8/layout/orgChart1"/>
    <dgm:cxn modelId="{77020500-ED81-4C0B-8BC7-F70C38FE35C7}" type="presParOf" srcId="{DB8B3C86-1C2A-4CDC-BDBE-EC8369ED635D}" destId="{D48EF47C-49BD-4760-BFBB-2AEEF01129A2}" srcOrd="2" destOrd="0" presId="urn:microsoft.com/office/officeart/2005/8/layout/orgChart1"/>
    <dgm:cxn modelId="{38416AAB-36C1-418D-88C2-2B73A0545D8C}" type="presParOf" srcId="{D48EF47C-49BD-4760-BFBB-2AEEF01129A2}" destId="{BCFE2D23-66C0-45B5-B770-25D8D1930D6E}" srcOrd="0" destOrd="0" presId="urn:microsoft.com/office/officeart/2005/8/layout/orgChart1"/>
    <dgm:cxn modelId="{8E8BEBB6-B097-4DDC-97DB-471B7CAB80E5}" type="presParOf" srcId="{D48EF47C-49BD-4760-BFBB-2AEEF01129A2}" destId="{853D39BE-C707-4F20-A5CF-9F850852E541}" srcOrd="1" destOrd="0" presId="urn:microsoft.com/office/officeart/2005/8/layout/orgChart1"/>
    <dgm:cxn modelId="{DDDE9254-5C74-4EE5-9B76-C96CFE47D9DD}" type="presParOf" srcId="{853D39BE-C707-4F20-A5CF-9F850852E541}" destId="{2265ABDA-87DF-4D87-8A98-284EA4BA9875}" srcOrd="0" destOrd="0" presId="urn:microsoft.com/office/officeart/2005/8/layout/orgChart1"/>
    <dgm:cxn modelId="{E0972D02-6F24-447A-94F6-0CA0BCE29FEE}" type="presParOf" srcId="{2265ABDA-87DF-4D87-8A98-284EA4BA9875}" destId="{DB9235B7-CEF7-466C-A7C4-F6673A232F8F}" srcOrd="0" destOrd="0" presId="urn:microsoft.com/office/officeart/2005/8/layout/orgChart1"/>
    <dgm:cxn modelId="{540296E7-8514-4FD0-A704-3757A17061A2}" type="presParOf" srcId="{2265ABDA-87DF-4D87-8A98-284EA4BA9875}" destId="{F40F5A83-D671-4B74-BD43-36B09DC6C760}" srcOrd="1" destOrd="0" presId="urn:microsoft.com/office/officeart/2005/8/layout/orgChart1"/>
    <dgm:cxn modelId="{11E872EB-9CAC-4E92-AF08-3AA685B48D5F}" type="presParOf" srcId="{853D39BE-C707-4F20-A5CF-9F850852E541}" destId="{DFAE363F-7022-485A-897A-1DF3ED06514D}" srcOrd="1" destOrd="0" presId="urn:microsoft.com/office/officeart/2005/8/layout/orgChart1"/>
    <dgm:cxn modelId="{C33F831B-9C6C-449B-B287-DF326CBF997E}" type="presParOf" srcId="{853D39BE-C707-4F20-A5CF-9F850852E541}" destId="{EC23B3A1-8379-4294-9B92-A151FC184F66}" srcOrd="2" destOrd="0" presId="urn:microsoft.com/office/officeart/2005/8/layout/orgChart1"/>
    <dgm:cxn modelId="{3C287ABF-9A01-42C2-B497-107BF8D7B671}" type="presParOf" srcId="{D48EF47C-49BD-4760-BFBB-2AEEF01129A2}" destId="{29F1A3F2-A1B9-4C45-A502-9384FA1BCDBF}" srcOrd="2" destOrd="0" presId="urn:microsoft.com/office/officeart/2005/8/layout/orgChart1"/>
    <dgm:cxn modelId="{5F476696-67C8-407B-9AA7-D3E9B451DD6F}" type="presParOf" srcId="{D48EF47C-49BD-4760-BFBB-2AEEF01129A2}" destId="{0FF6B74E-F724-4CEF-A192-882796DB8E84}" srcOrd="3" destOrd="0" presId="urn:microsoft.com/office/officeart/2005/8/layout/orgChart1"/>
    <dgm:cxn modelId="{68E44E65-8792-444F-8449-D29E30239EDF}" type="presParOf" srcId="{0FF6B74E-F724-4CEF-A192-882796DB8E84}" destId="{0B767B83-4CB2-45CA-9213-2852EBB80180}" srcOrd="0" destOrd="0" presId="urn:microsoft.com/office/officeart/2005/8/layout/orgChart1"/>
    <dgm:cxn modelId="{BBC7AC8D-4937-4497-B5C3-F431A3EC2FA3}" type="presParOf" srcId="{0B767B83-4CB2-45CA-9213-2852EBB80180}" destId="{E891D38E-8092-4884-B7F4-7F4C9821FD68}" srcOrd="0" destOrd="0" presId="urn:microsoft.com/office/officeart/2005/8/layout/orgChart1"/>
    <dgm:cxn modelId="{2852352A-595E-445C-9376-AC706737354C}" type="presParOf" srcId="{0B767B83-4CB2-45CA-9213-2852EBB80180}" destId="{2D14CFC0-6FAE-4128-A14F-B54805BAF829}" srcOrd="1" destOrd="0" presId="urn:microsoft.com/office/officeart/2005/8/layout/orgChart1"/>
    <dgm:cxn modelId="{822CE8A5-5A9C-470F-AB9E-AA5D8FC3FAFB}" type="presParOf" srcId="{0FF6B74E-F724-4CEF-A192-882796DB8E84}" destId="{A8BFE20A-ECC4-4C0B-A496-41C4F7718AB0}" srcOrd="1" destOrd="0" presId="urn:microsoft.com/office/officeart/2005/8/layout/orgChart1"/>
    <dgm:cxn modelId="{DA650D72-2140-4599-8950-CE033CEEFDBC}" type="presParOf" srcId="{0FF6B74E-F724-4CEF-A192-882796DB8E84}" destId="{43D79EA5-C92B-4434-A818-E0F573EDAAB6}" srcOrd="2" destOrd="0" presId="urn:microsoft.com/office/officeart/2005/8/layout/orgChart1"/>
    <dgm:cxn modelId="{A1D5531A-AD82-420B-AD45-1CB7E7AD3655}" type="presParOf" srcId="{D48EF47C-49BD-4760-BFBB-2AEEF01129A2}" destId="{5B355A54-4869-47C4-8DE5-95D97D52544A}" srcOrd="4" destOrd="0" presId="urn:microsoft.com/office/officeart/2005/8/layout/orgChart1"/>
    <dgm:cxn modelId="{175512B7-7157-42B0-91C3-2AABE092AC13}" type="presParOf" srcId="{D48EF47C-49BD-4760-BFBB-2AEEF01129A2}" destId="{2E283B48-CE52-45C0-857D-04A63AB7A25E}" srcOrd="5" destOrd="0" presId="urn:microsoft.com/office/officeart/2005/8/layout/orgChart1"/>
    <dgm:cxn modelId="{93411D2F-28DD-4872-B9E6-15AEF5F55AD1}" type="presParOf" srcId="{2E283B48-CE52-45C0-857D-04A63AB7A25E}" destId="{C5932405-3EEE-43DE-8263-56D579A21707}" srcOrd="0" destOrd="0" presId="urn:microsoft.com/office/officeart/2005/8/layout/orgChart1"/>
    <dgm:cxn modelId="{EDE9C7E7-E5BB-4BBB-89E9-8A34B9DC33A9}" type="presParOf" srcId="{C5932405-3EEE-43DE-8263-56D579A21707}" destId="{0A61B14E-BD74-41DB-8B38-3EF43C53DEAA}" srcOrd="0" destOrd="0" presId="urn:microsoft.com/office/officeart/2005/8/layout/orgChart1"/>
    <dgm:cxn modelId="{C576D12A-F9A0-4B29-83CB-1C993D12B2AA}" type="presParOf" srcId="{C5932405-3EEE-43DE-8263-56D579A21707}" destId="{CDFE79C1-3217-48EB-9706-CE23554F9333}" srcOrd="1" destOrd="0" presId="urn:microsoft.com/office/officeart/2005/8/layout/orgChart1"/>
    <dgm:cxn modelId="{90C5EC34-D73D-4E61-A9F9-AD864B8FB922}" type="presParOf" srcId="{2E283B48-CE52-45C0-857D-04A63AB7A25E}" destId="{2ED7782B-BE3F-468D-94C5-03E3C3708F2E}" srcOrd="1" destOrd="0" presId="urn:microsoft.com/office/officeart/2005/8/layout/orgChart1"/>
    <dgm:cxn modelId="{A787D15D-B3A8-4E55-8E42-6679918EFB5D}" type="presParOf" srcId="{2E283B48-CE52-45C0-857D-04A63AB7A25E}" destId="{774D8E8B-B52D-4E66-B255-BC308E45FFB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355A54-4869-47C4-8DE5-95D97D52544A}">
      <dsp:nvSpPr>
        <dsp:cNvPr id="0" name=""/>
        <dsp:cNvSpPr/>
      </dsp:nvSpPr>
      <dsp:spPr>
        <a:xfrm>
          <a:off x="5050863" y="706499"/>
          <a:ext cx="91440" cy="1923650"/>
        </a:xfrm>
        <a:custGeom>
          <a:avLst/>
          <a:gdLst/>
          <a:ahLst/>
          <a:cxnLst/>
          <a:rect l="0" t="0" r="0" b="0"/>
          <a:pathLst>
            <a:path>
              <a:moveTo>
                <a:pt x="45720" y="1923650"/>
              </a:moveTo>
              <a:lnTo>
                <a:pt x="61701"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F1A3F2-A1B9-4C45-A502-9384FA1BCDBF}">
      <dsp:nvSpPr>
        <dsp:cNvPr id="0" name=""/>
        <dsp:cNvSpPr/>
      </dsp:nvSpPr>
      <dsp:spPr>
        <a:xfrm>
          <a:off x="5096583" y="2630149"/>
          <a:ext cx="670270" cy="1819553"/>
        </a:xfrm>
        <a:custGeom>
          <a:avLst/>
          <a:gdLst/>
          <a:ahLst/>
          <a:cxnLst/>
          <a:rect l="0" t="0" r="0" b="0"/>
          <a:pathLst>
            <a:path>
              <a:moveTo>
                <a:pt x="0" y="0"/>
              </a:moveTo>
              <a:lnTo>
                <a:pt x="0" y="1819553"/>
              </a:lnTo>
              <a:lnTo>
                <a:pt x="670270" y="181955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FE2D23-66C0-45B5-B770-25D8D1930D6E}">
      <dsp:nvSpPr>
        <dsp:cNvPr id="0" name=""/>
        <dsp:cNvSpPr/>
      </dsp:nvSpPr>
      <dsp:spPr>
        <a:xfrm>
          <a:off x="4613831" y="2630149"/>
          <a:ext cx="482752" cy="1869230"/>
        </a:xfrm>
        <a:custGeom>
          <a:avLst/>
          <a:gdLst/>
          <a:ahLst/>
          <a:cxnLst/>
          <a:rect l="0" t="0" r="0" b="0"/>
          <a:pathLst>
            <a:path>
              <a:moveTo>
                <a:pt x="482752" y="0"/>
              </a:moveTo>
              <a:lnTo>
                <a:pt x="482752" y="1869230"/>
              </a:lnTo>
              <a:lnTo>
                <a:pt x="0" y="18692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B725DA-2E19-4CCE-A2B8-B3D4B86A5B52}">
      <dsp:nvSpPr>
        <dsp:cNvPr id="0" name=""/>
        <dsp:cNvSpPr/>
      </dsp:nvSpPr>
      <dsp:spPr>
        <a:xfrm>
          <a:off x="2906299" y="1245524"/>
          <a:ext cx="839745" cy="910680"/>
        </a:xfrm>
        <a:custGeom>
          <a:avLst/>
          <a:gdLst/>
          <a:ahLst/>
          <a:cxnLst/>
          <a:rect l="0" t="0" r="0" b="0"/>
          <a:pathLst>
            <a:path>
              <a:moveTo>
                <a:pt x="0" y="0"/>
              </a:moveTo>
              <a:lnTo>
                <a:pt x="0" y="910680"/>
              </a:lnTo>
              <a:lnTo>
                <a:pt x="839745" y="9106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6924CB-D99B-4477-A1A6-9593BF895F7D}">
      <dsp:nvSpPr>
        <dsp:cNvPr id="0" name=""/>
        <dsp:cNvSpPr/>
      </dsp:nvSpPr>
      <dsp:spPr>
        <a:xfrm>
          <a:off x="1699944" y="2623072"/>
          <a:ext cx="391364" cy="1807762"/>
        </a:xfrm>
        <a:custGeom>
          <a:avLst/>
          <a:gdLst/>
          <a:ahLst/>
          <a:cxnLst/>
          <a:rect l="0" t="0" r="0" b="0"/>
          <a:pathLst>
            <a:path>
              <a:moveTo>
                <a:pt x="0" y="0"/>
              </a:moveTo>
              <a:lnTo>
                <a:pt x="391364" y="18077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CE9392-C909-4448-B8A5-0BAB7F9D7290}">
      <dsp:nvSpPr>
        <dsp:cNvPr id="0" name=""/>
        <dsp:cNvSpPr/>
      </dsp:nvSpPr>
      <dsp:spPr>
        <a:xfrm>
          <a:off x="2764169" y="1245524"/>
          <a:ext cx="142130" cy="907142"/>
        </a:xfrm>
        <a:custGeom>
          <a:avLst/>
          <a:gdLst/>
          <a:ahLst/>
          <a:cxnLst/>
          <a:rect l="0" t="0" r="0" b="0"/>
          <a:pathLst>
            <a:path>
              <a:moveTo>
                <a:pt x="142130" y="0"/>
              </a:moveTo>
              <a:lnTo>
                <a:pt x="142130" y="907142"/>
              </a:lnTo>
              <a:lnTo>
                <a:pt x="0" y="9071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DF10E9-533C-4F1C-89EC-C8BCB51F91BC}">
      <dsp:nvSpPr>
        <dsp:cNvPr id="0" name=""/>
        <dsp:cNvSpPr/>
      </dsp:nvSpPr>
      <dsp:spPr>
        <a:xfrm>
          <a:off x="1937455" y="189414"/>
          <a:ext cx="1937688" cy="105611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cs-CZ" sz="2400" kern="1200" dirty="0" smtClean="0"/>
            <a:t>Objektivní</a:t>
          </a:r>
        </a:p>
        <a:p>
          <a:pPr lvl="0" algn="ctr" defTabSz="1066800">
            <a:lnSpc>
              <a:spcPct val="90000"/>
            </a:lnSpc>
            <a:spcBef>
              <a:spcPct val="0"/>
            </a:spcBef>
            <a:spcAft>
              <a:spcPct val="35000"/>
            </a:spcAft>
          </a:pPr>
          <a:r>
            <a:rPr lang="cs-CZ" sz="2400" kern="1200" dirty="0" smtClean="0"/>
            <a:t>(expertní)</a:t>
          </a:r>
          <a:endParaRPr lang="cs-CZ" sz="2400" kern="1200" dirty="0"/>
        </a:p>
      </dsp:txBody>
      <dsp:txXfrm>
        <a:off x="1937455" y="189414"/>
        <a:ext cx="1937688" cy="1056110"/>
      </dsp:txXfrm>
    </dsp:sp>
    <dsp:sp modelId="{16D1B071-A0A5-4D48-AE0D-F0013AF2AF70}">
      <dsp:nvSpPr>
        <dsp:cNvPr id="0" name=""/>
        <dsp:cNvSpPr/>
      </dsp:nvSpPr>
      <dsp:spPr>
        <a:xfrm>
          <a:off x="635718" y="1682260"/>
          <a:ext cx="2128450" cy="940812"/>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cs-CZ" sz="2400" kern="1200" dirty="0" smtClean="0"/>
            <a:t>Nepřímý</a:t>
          </a:r>
        </a:p>
        <a:p>
          <a:pPr lvl="0" algn="ctr" defTabSz="1066800">
            <a:lnSpc>
              <a:spcPct val="90000"/>
            </a:lnSpc>
            <a:spcBef>
              <a:spcPct val="0"/>
            </a:spcBef>
            <a:spcAft>
              <a:spcPct val="35000"/>
            </a:spcAft>
          </a:pPr>
          <a:r>
            <a:rPr lang="cs-CZ" sz="2400" kern="1200" dirty="0" smtClean="0"/>
            <a:t>(skrze příjem)</a:t>
          </a:r>
          <a:endParaRPr lang="cs-CZ" sz="2400" kern="1200" dirty="0"/>
        </a:p>
      </dsp:txBody>
      <dsp:txXfrm>
        <a:off x="635718" y="1682260"/>
        <a:ext cx="2128450" cy="940812"/>
      </dsp:txXfrm>
    </dsp:sp>
    <dsp:sp modelId="{81884B91-A3FF-4CC3-AE60-0C4A408EE39B}">
      <dsp:nvSpPr>
        <dsp:cNvPr id="0" name=""/>
        <dsp:cNvSpPr/>
      </dsp:nvSpPr>
      <dsp:spPr>
        <a:xfrm>
          <a:off x="554146" y="3217589"/>
          <a:ext cx="1537162" cy="2426491"/>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cs-CZ" sz="2400" kern="1200" dirty="0" smtClean="0"/>
            <a:t>Relativní:</a:t>
          </a:r>
        </a:p>
        <a:p>
          <a:pPr lvl="0" algn="ctr" defTabSz="1066800">
            <a:lnSpc>
              <a:spcPct val="90000"/>
            </a:lnSpc>
            <a:spcBef>
              <a:spcPct val="0"/>
            </a:spcBef>
            <a:spcAft>
              <a:spcPct val="35000"/>
            </a:spcAft>
          </a:pPr>
          <a:r>
            <a:rPr lang="cs-CZ" sz="2400" kern="1200" dirty="0" smtClean="0"/>
            <a:t>- Příjmové rozložení</a:t>
          </a:r>
        </a:p>
        <a:p>
          <a:pPr lvl="0" algn="ctr" defTabSz="1066800">
            <a:lnSpc>
              <a:spcPct val="90000"/>
            </a:lnSpc>
            <a:spcBef>
              <a:spcPct val="0"/>
            </a:spcBef>
            <a:spcAft>
              <a:spcPct val="35000"/>
            </a:spcAft>
          </a:pPr>
          <a:r>
            <a:rPr lang="cs-CZ" sz="2400" kern="1200" dirty="0" smtClean="0"/>
            <a:t>- Minimální standard</a:t>
          </a:r>
          <a:endParaRPr lang="cs-CZ" sz="2400" kern="1200" dirty="0"/>
        </a:p>
      </dsp:txBody>
      <dsp:txXfrm>
        <a:off x="554146" y="3217589"/>
        <a:ext cx="1537162" cy="2426491"/>
      </dsp:txXfrm>
    </dsp:sp>
    <dsp:sp modelId="{F635E75C-33F8-48D2-A309-C09A42DB918A}">
      <dsp:nvSpPr>
        <dsp:cNvPr id="0" name=""/>
        <dsp:cNvSpPr/>
      </dsp:nvSpPr>
      <dsp:spPr>
        <a:xfrm>
          <a:off x="3746045" y="1682260"/>
          <a:ext cx="2701076" cy="947888"/>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cs-CZ" sz="2400" kern="1200" dirty="0" smtClean="0"/>
            <a:t>Přímý</a:t>
          </a:r>
        </a:p>
        <a:p>
          <a:pPr lvl="0" algn="ctr" defTabSz="1066800">
            <a:lnSpc>
              <a:spcPct val="90000"/>
            </a:lnSpc>
            <a:spcBef>
              <a:spcPct val="0"/>
            </a:spcBef>
            <a:spcAft>
              <a:spcPct val="35000"/>
            </a:spcAft>
          </a:pPr>
          <a:r>
            <a:rPr lang="cs-CZ" sz="2400" kern="1200" dirty="0" smtClean="0"/>
            <a:t>(skrze spotřebu)</a:t>
          </a:r>
          <a:endParaRPr lang="cs-CZ" sz="2400" kern="1200" dirty="0"/>
        </a:p>
      </dsp:txBody>
      <dsp:txXfrm>
        <a:off x="3746045" y="1682260"/>
        <a:ext cx="2701076" cy="947888"/>
      </dsp:txXfrm>
    </dsp:sp>
    <dsp:sp modelId="{DB9235B7-CEF7-466C-A7C4-F6673A232F8F}">
      <dsp:nvSpPr>
        <dsp:cNvPr id="0" name=""/>
        <dsp:cNvSpPr/>
      </dsp:nvSpPr>
      <dsp:spPr>
        <a:xfrm>
          <a:off x="2994327" y="3266647"/>
          <a:ext cx="1619503" cy="2465464"/>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cs-CZ" sz="2400" kern="1200" dirty="0" smtClean="0"/>
            <a:t>Absolutní:</a:t>
          </a:r>
        </a:p>
        <a:p>
          <a:pPr lvl="0" algn="ctr" defTabSz="1066800">
            <a:lnSpc>
              <a:spcPct val="90000"/>
            </a:lnSpc>
            <a:spcBef>
              <a:spcPct val="0"/>
            </a:spcBef>
            <a:spcAft>
              <a:spcPct val="35000"/>
            </a:spcAft>
          </a:pPr>
          <a:r>
            <a:rPr lang="cs-CZ" sz="2400" kern="1200" dirty="0" smtClean="0"/>
            <a:t>- Naplnění potřeb</a:t>
          </a:r>
        </a:p>
        <a:p>
          <a:pPr lvl="0" algn="ctr" defTabSz="1066800">
            <a:lnSpc>
              <a:spcPct val="90000"/>
            </a:lnSpc>
            <a:spcBef>
              <a:spcPct val="0"/>
            </a:spcBef>
            <a:spcAft>
              <a:spcPct val="35000"/>
            </a:spcAft>
          </a:pPr>
          <a:r>
            <a:rPr lang="cs-CZ" sz="2400" kern="1200" dirty="0" smtClean="0"/>
            <a:t>- Koš zboží</a:t>
          </a:r>
        </a:p>
        <a:p>
          <a:pPr lvl="0" algn="ctr" defTabSz="1066800">
            <a:lnSpc>
              <a:spcPct val="90000"/>
            </a:lnSpc>
            <a:spcBef>
              <a:spcPct val="0"/>
            </a:spcBef>
            <a:spcAft>
              <a:spcPct val="35000"/>
            </a:spcAft>
          </a:pPr>
          <a:r>
            <a:rPr lang="cs-CZ" sz="2400" kern="1200" dirty="0" smtClean="0"/>
            <a:t>- Výdajová zátěž</a:t>
          </a:r>
          <a:endParaRPr lang="cs-CZ" sz="2400" kern="1200" dirty="0"/>
        </a:p>
      </dsp:txBody>
      <dsp:txXfrm>
        <a:off x="2994327" y="3266647"/>
        <a:ext cx="1619503" cy="2465464"/>
      </dsp:txXfrm>
    </dsp:sp>
    <dsp:sp modelId="{E891D38E-8092-4884-B7F4-7F4C9821FD68}">
      <dsp:nvSpPr>
        <dsp:cNvPr id="0" name=""/>
        <dsp:cNvSpPr/>
      </dsp:nvSpPr>
      <dsp:spPr>
        <a:xfrm>
          <a:off x="5766853" y="3259273"/>
          <a:ext cx="1612857" cy="2380859"/>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cs-CZ" sz="2400" kern="1200" dirty="0" smtClean="0"/>
            <a:t>Relativní:</a:t>
          </a:r>
        </a:p>
        <a:p>
          <a:pPr lvl="0" algn="ctr" defTabSz="1066800">
            <a:lnSpc>
              <a:spcPct val="90000"/>
            </a:lnSpc>
            <a:spcBef>
              <a:spcPct val="0"/>
            </a:spcBef>
            <a:spcAft>
              <a:spcPct val="35000"/>
            </a:spcAft>
          </a:pPr>
          <a:r>
            <a:rPr lang="cs-CZ" sz="2400" kern="1200" dirty="0" smtClean="0"/>
            <a:t>- Relativní </a:t>
          </a:r>
          <a:r>
            <a:rPr lang="cs-CZ" sz="2400" kern="1200" dirty="0" err="1" smtClean="0"/>
            <a:t>deprivac</a:t>
          </a:r>
          <a:endParaRPr lang="cs-CZ" sz="2400" kern="1200" dirty="0" smtClean="0"/>
        </a:p>
        <a:p>
          <a:pPr lvl="0" algn="ctr" defTabSz="1066800">
            <a:lnSpc>
              <a:spcPct val="90000"/>
            </a:lnSpc>
            <a:spcBef>
              <a:spcPct val="0"/>
            </a:spcBef>
            <a:spcAft>
              <a:spcPct val="35000"/>
            </a:spcAft>
          </a:pPr>
          <a:r>
            <a:rPr lang="cs-CZ" sz="2400" kern="1200" dirty="0" smtClean="0"/>
            <a:t>- Index deprivace</a:t>
          </a:r>
          <a:endParaRPr lang="cs-CZ" sz="2400" kern="1200" dirty="0"/>
        </a:p>
      </dsp:txBody>
      <dsp:txXfrm>
        <a:off x="5766853" y="3259273"/>
        <a:ext cx="1612857" cy="2380859"/>
      </dsp:txXfrm>
    </dsp:sp>
    <dsp:sp modelId="{0A61B14E-BD74-41DB-8B38-3EF43C53DEAA}">
      <dsp:nvSpPr>
        <dsp:cNvPr id="0" name=""/>
        <dsp:cNvSpPr/>
      </dsp:nvSpPr>
      <dsp:spPr>
        <a:xfrm>
          <a:off x="5112565" y="216022"/>
          <a:ext cx="2522182" cy="980952"/>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cs-CZ" sz="2400" kern="1200" dirty="0" smtClean="0"/>
            <a:t>Subjektivní</a:t>
          </a:r>
        </a:p>
        <a:p>
          <a:pPr lvl="0" algn="ctr" defTabSz="1066800">
            <a:lnSpc>
              <a:spcPct val="90000"/>
            </a:lnSpc>
            <a:spcBef>
              <a:spcPct val="0"/>
            </a:spcBef>
            <a:spcAft>
              <a:spcPct val="35000"/>
            </a:spcAft>
          </a:pPr>
          <a:r>
            <a:rPr lang="cs-CZ" sz="2400" kern="1200" dirty="0" smtClean="0"/>
            <a:t>(samot. chudých)</a:t>
          </a:r>
          <a:endParaRPr lang="cs-CZ" sz="2400" kern="1200" dirty="0"/>
        </a:p>
      </dsp:txBody>
      <dsp:txXfrm>
        <a:off x="5112565" y="216022"/>
        <a:ext cx="2522182" cy="98095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solidFill>
                  <a:schemeClr val="tx1"/>
                </a:solidFill>
              </a:defRPr>
            </a:lvl1pPr>
          </a:lstStyle>
          <a:p>
            <a:pPr>
              <a:defRPr/>
            </a:pPr>
            <a:endParaRPr lang="cs-CZ"/>
          </a:p>
        </p:txBody>
      </p:sp>
      <p:sp>
        <p:nvSpPr>
          <p:cNvPr id="69635" name="Rectangle 3"/>
          <p:cNvSpPr>
            <a:spLocks noGrp="1" noChangeArrowheads="1"/>
          </p:cNvSpPr>
          <p:nvPr>
            <p:ph type="dt" sz="quarter" idx="1"/>
          </p:nvPr>
        </p:nvSpPr>
        <p:spPr bwMode="auto">
          <a:xfrm>
            <a:off x="3884613" y="0"/>
            <a:ext cx="29718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endParaRPr lang="cs-CZ"/>
          </a:p>
        </p:txBody>
      </p:sp>
      <p:sp>
        <p:nvSpPr>
          <p:cNvPr id="69636" name="Rectangle 4"/>
          <p:cNvSpPr>
            <a:spLocks noGrp="1" noChangeArrowheads="1"/>
          </p:cNvSpPr>
          <p:nvPr>
            <p:ph type="ftr" sz="quarter" idx="2"/>
          </p:nvPr>
        </p:nvSpPr>
        <p:spPr bwMode="auto">
          <a:xfrm>
            <a:off x="0" y="9428163"/>
            <a:ext cx="29718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solidFill>
                  <a:schemeClr val="tx1"/>
                </a:solidFill>
              </a:defRPr>
            </a:lvl1pPr>
          </a:lstStyle>
          <a:p>
            <a:pPr>
              <a:defRPr/>
            </a:pPr>
            <a:endParaRPr lang="cs-CZ"/>
          </a:p>
        </p:txBody>
      </p:sp>
      <p:sp>
        <p:nvSpPr>
          <p:cNvPr id="69637" name="Rectangle 5"/>
          <p:cNvSpPr>
            <a:spLocks noGrp="1" noChangeArrowheads="1"/>
          </p:cNvSpPr>
          <p:nvPr>
            <p:ph type="sldNum" sz="quarter" idx="3"/>
          </p:nvPr>
        </p:nvSpPr>
        <p:spPr bwMode="auto">
          <a:xfrm>
            <a:off x="3884613" y="9428163"/>
            <a:ext cx="29718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pPr>
              <a:defRPr/>
            </a:pPr>
            <a:fld id="{4CC70D40-F14B-4FD6-8304-8DD0968E16E2}" type="slidenum">
              <a:rPr lang="cs-CZ"/>
              <a:pPr>
                <a:defRPr/>
              </a:pPr>
              <a:t>‹#›</a:t>
            </a:fld>
            <a:endParaRPr lang="cs-CZ"/>
          </a:p>
        </p:txBody>
      </p:sp>
    </p:spTree>
    <p:extLst>
      <p:ext uri="{BB962C8B-B14F-4D97-AF65-F5344CB8AC3E}">
        <p14:creationId xmlns:p14="http://schemas.microsoft.com/office/powerpoint/2010/main" val="41122362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F2096403-71F3-4F53-983A-46014A5D319E}" type="datetimeFigureOut">
              <a:rPr lang="cs-CZ" smtClean="0"/>
              <a:t>12.4.2016</a:t>
            </a:fld>
            <a:endParaRPr lang="cs-CZ"/>
          </a:p>
        </p:txBody>
      </p:sp>
      <p:sp>
        <p:nvSpPr>
          <p:cNvPr id="4" name="Zástupný symbol pro obrázek snímku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714875"/>
            <a:ext cx="5486400" cy="44672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163"/>
            <a:ext cx="2971800" cy="4968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9428163"/>
            <a:ext cx="2971800" cy="496887"/>
          </a:xfrm>
          <a:prstGeom prst="rect">
            <a:avLst/>
          </a:prstGeom>
        </p:spPr>
        <p:txBody>
          <a:bodyPr vert="horz" lIns="91440" tIns="45720" rIns="91440" bIns="45720" rtlCol="0" anchor="b"/>
          <a:lstStyle>
            <a:lvl1pPr algn="r">
              <a:defRPr sz="1200"/>
            </a:lvl1pPr>
          </a:lstStyle>
          <a:p>
            <a:fld id="{BC82B2FC-48E4-4918-9949-A25083478BE2}" type="slidenum">
              <a:rPr lang="cs-CZ" smtClean="0"/>
              <a:t>‹#›</a:t>
            </a:fld>
            <a:endParaRPr lang="cs-CZ"/>
          </a:p>
        </p:txBody>
      </p:sp>
    </p:spTree>
    <p:extLst>
      <p:ext uri="{BB962C8B-B14F-4D97-AF65-F5344CB8AC3E}">
        <p14:creationId xmlns:p14="http://schemas.microsoft.com/office/powerpoint/2010/main" val="1412135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BC82B2FC-48E4-4918-9949-A25083478BE2}" type="slidenum">
              <a:rPr lang="cs-CZ" smtClean="0"/>
              <a:t>2</a:t>
            </a:fld>
            <a:endParaRPr lang="cs-CZ"/>
          </a:p>
        </p:txBody>
      </p:sp>
    </p:spTree>
    <p:extLst>
      <p:ext uri="{BB962C8B-B14F-4D97-AF65-F5344CB8AC3E}">
        <p14:creationId xmlns:p14="http://schemas.microsoft.com/office/powerpoint/2010/main" val="1185807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7AEA568C-8D83-4E76-9F41-A37A73C3D699}" type="slidenum">
              <a:rPr lang="cs-CZ"/>
              <a:pPr>
                <a:defRPr/>
              </a:pPr>
              <a:t>‹#›</a:t>
            </a:fld>
            <a:endParaRPr lang="cs-CZ"/>
          </a:p>
        </p:txBody>
      </p:sp>
    </p:spTree>
    <p:extLst>
      <p:ext uri="{BB962C8B-B14F-4D97-AF65-F5344CB8AC3E}">
        <p14:creationId xmlns:p14="http://schemas.microsoft.com/office/powerpoint/2010/main" val="154945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622B2058-B537-4BC2-B4AA-FAAB5EAD7450}" type="slidenum">
              <a:rPr lang="cs-CZ"/>
              <a:pPr>
                <a:defRPr/>
              </a:pPr>
              <a:t>‹#›</a:t>
            </a:fld>
            <a:endParaRPr lang="cs-CZ"/>
          </a:p>
        </p:txBody>
      </p:sp>
    </p:spTree>
    <p:extLst>
      <p:ext uri="{BB962C8B-B14F-4D97-AF65-F5344CB8AC3E}">
        <p14:creationId xmlns:p14="http://schemas.microsoft.com/office/powerpoint/2010/main" val="1574592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D3A82F33-48E8-49E1-B886-ECC3A94FD8CB}" type="slidenum">
              <a:rPr lang="cs-CZ"/>
              <a:pPr>
                <a:defRPr/>
              </a:pPr>
              <a:t>‹#›</a:t>
            </a:fld>
            <a:endParaRPr lang="cs-CZ"/>
          </a:p>
        </p:txBody>
      </p:sp>
    </p:spTree>
    <p:extLst>
      <p:ext uri="{BB962C8B-B14F-4D97-AF65-F5344CB8AC3E}">
        <p14:creationId xmlns:p14="http://schemas.microsoft.com/office/powerpoint/2010/main" val="2803064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Kliknutím lze upravit styl.</a:t>
            </a:r>
            <a:endParaRPr lang="cs-CZ"/>
          </a:p>
        </p:txBody>
      </p:sp>
      <p:sp>
        <p:nvSpPr>
          <p:cNvPr id="3" name="Zástupný symbol pro text 2"/>
          <p:cNvSpPr>
            <a:spLocks noGrp="1"/>
          </p:cNvSpPr>
          <p:nvPr>
            <p:ph type="body" sz="half" idx="1"/>
          </p:nvPr>
        </p:nvSpPr>
        <p:spPr>
          <a:xfrm>
            <a:off x="457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4648200" y="1600200"/>
            <a:ext cx="4038600" cy="21859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obsah 4"/>
          <p:cNvSpPr>
            <a:spLocks noGrp="1"/>
          </p:cNvSpPr>
          <p:nvPr>
            <p:ph sz="quarter" idx="3"/>
          </p:nvPr>
        </p:nvSpPr>
        <p:spPr>
          <a:xfrm>
            <a:off x="4648200" y="3938588"/>
            <a:ext cx="4038600" cy="2187575"/>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Rectangle 4"/>
          <p:cNvSpPr>
            <a:spLocks noGrp="1" noChangeArrowheads="1"/>
          </p:cNvSpPr>
          <p:nvPr>
            <p:ph type="dt" sz="half" idx="10"/>
          </p:nvPr>
        </p:nvSpPr>
        <p:spPr>
          <a:ln/>
        </p:spPr>
        <p:txBody>
          <a:bodyPr/>
          <a:lstStyle>
            <a:lvl1pPr>
              <a:defRPr/>
            </a:lvl1pPr>
          </a:lstStyle>
          <a:p>
            <a:pPr>
              <a:defRPr/>
            </a:pPr>
            <a:endParaRPr lang="cs-CZ"/>
          </a:p>
        </p:txBody>
      </p:sp>
      <p:sp>
        <p:nvSpPr>
          <p:cNvPr id="7" name="Rectangle 5"/>
          <p:cNvSpPr>
            <a:spLocks noGrp="1" noChangeArrowheads="1"/>
          </p:cNvSpPr>
          <p:nvPr>
            <p:ph type="ftr" sz="quarter" idx="11"/>
          </p:nvPr>
        </p:nvSpPr>
        <p:spPr>
          <a:ln/>
        </p:spPr>
        <p:txBody>
          <a:bodyPr/>
          <a:lstStyle>
            <a:lvl1pPr>
              <a:defRPr/>
            </a:lvl1pPr>
          </a:lstStyle>
          <a:p>
            <a:pPr>
              <a:defRPr/>
            </a:pPr>
            <a:endParaRPr lang="cs-CZ"/>
          </a:p>
        </p:txBody>
      </p:sp>
      <p:sp>
        <p:nvSpPr>
          <p:cNvPr id="8" name="Rectangle 6"/>
          <p:cNvSpPr>
            <a:spLocks noGrp="1" noChangeArrowheads="1"/>
          </p:cNvSpPr>
          <p:nvPr>
            <p:ph type="sldNum" sz="quarter" idx="12"/>
          </p:nvPr>
        </p:nvSpPr>
        <p:spPr>
          <a:ln/>
        </p:spPr>
        <p:txBody>
          <a:bodyPr/>
          <a:lstStyle>
            <a:lvl1pPr>
              <a:defRPr/>
            </a:lvl1pPr>
          </a:lstStyle>
          <a:p>
            <a:pPr>
              <a:defRPr/>
            </a:pPr>
            <a:fld id="{2D3D300E-800A-4F54-8684-FAC7B67653F8}" type="slidenum">
              <a:rPr lang="cs-CZ"/>
              <a:pPr>
                <a:defRPr/>
              </a:pPr>
              <a:t>‹#›</a:t>
            </a:fld>
            <a:endParaRPr lang="cs-CZ"/>
          </a:p>
        </p:txBody>
      </p:sp>
    </p:spTree>
    <p:extLst>
      <p:ext uri="{BB962C8B-B14F-4D97-AF65-F5344CB8AC3E}">
        <p14:creationId xmlns:p14="http://schemas.microsoft.com/office/powerpoint/2010/main" val="15750654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Kliknutím lze upravit styl.</a:t>
            </a:r>
            <a:endParaRPr lang="cs-CZ"/>
          </a:p>
        </p:txBody>
      </p:sp>
      <p:sp>
        <p:nvSpPr>
          <p:cNvPr id="3" name="Zástupný symbol pro text 2"/>
          <p:cNvSpPr>
            <a:spLocks noGrp="1"/>
          </p:cNvSpPr>
          <p:nvPr>
            <p:ph type="body" sz="half" idx="1"/>
          </p:nvPr>
        </p:nvSpPr>
        <p:spPr>
          <a:xfrm>
            <a:off x="457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BBDF925E-21B7-4540-9077-B6FE9CED3A23}" type="slidenum">
              <a:rPr lang="cs-CZ"/>
              <a:pPr>
                <a:defRPr/>
              </a:pPr>
              <a:t>‹#›</a:t>
            </a:fld>
            <a:endParaRPr lang="cs-CZ"/>
          </a:p>
        </p:txBody>
      </p:sp>
    </p:spTree>
    <p:extLst>
      <p:ext uri="{BB962C8B-B14F-4D97-AF65-F5344CB8AC3E}">
        <p14:creationId xmlns:p14="http://schemas.microsoft.com/office/powerpoint/2010/main" val="2528389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AB6E2248-C2CA-4143-B7A3-0C7B4AAE3B4E}" type="slidenum">
              <a:rPr lang="cs-CZ"/>
              <a:pPr>
                <a:defRPr/>
              </a:pPr>
              <a:t>‹#›</a:t>
            </a:fld>
            <a:endParaRPr lang="cs-CZ"/>
          </a:p>
        </p:txBody>
      </p:sp>
    </p:spTree>
    <p:extLst>
      <p:ext uri="{BB962C8B-B14F-4D97-AF65-F5344CB8AC3E}">
        <p14:creationId xmlns:p14="http://schemas.microsoft.com/office/powerpoint/2010/main" val="2494928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2E47C5DB-D135-468D-BADB-39733EE52614}" type="slidenum">
              <a:rPr lang="cs-CZ"/>
              <a:pPr>
                <a:defRPr/>
              </a:pPr>
              <a:t>‹#›</a:t>
            </a:fld>
            <a:endParaRPr lang="cs-CZ"/>
          </a:p>
        </p:txBody>
      </p:sp>
    </p:spTree>
    <p:extLst>
      <p:ext uri="{BB962C8B-B14F-4D97-AF65-F5344CB8AC3E}">
        <p14:creationId xmlns:p14="http://schemas.microsoft.com/office/powerpoint/2010/main" val="2943549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D21FD816-5199-4FD0-B741-9DB1138AB993}" type="slidenum">
              <a:rPr lang="cs-CZ"/>
              <a:pPr>
                <a:defRPr/>
              </a:pPr>
              <a:t>‹#›</a:t>
            </a:fld>
            <a:endParaRPr lang="cs-CZ"/>
          </a:p>
        </p:txBody>
      </p:sp>
    </p:spTree>
    <p:extLst>
      <p:ext uri="{BB962C8B-B14F-4D97-AF65-F5344CB8AC3E}">
        <p14:creationId xmlns:p14="http://schemas.microsoft.com/office/powerpoint/2010/main" val="2179500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75AF3DE3-E538-47DE-82DB-91C1A36DBE4E}" type="slidenum">
              <a:rPr lang="cs-CZ"/>
              <a:pPr>
                <a:defRPr/>
              </a:pPr>
              <a:t>‹#›</a:t>
            </a:fld>
            <a:endParaRPr lang="cs-CZ"/>
          </a:p>
        </p:txBody>
      </p:sp>
    </p:spTree>
    <p:extLst>
      <p:ext uri="{BB962C8B-B14F-4D97-AF65-F5344CB8AC3E}">
        <p14:creationId xmlns:p14="http://schemas.microsoft.com/office/powerpoint/2010/main" val="4068559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84431EDA-11A4-4395-AF40-7C1E3B7F714D}" type="slidenum">
              <a:rPr lang="cs-CZ"/>
              <a:pPr>
                <a:defRPr/>
              </a:pPr>
              <a:t>‹#›</a:t>
            </a:fld>
            <a:endParaRPr lang="cs-CZ"/>
          </a:p>
        </p:txBody>
      </p:sp>
    </p:spTree>
    <p:extLst>
      <p:ext uri="{BB962C8B-B14F-4D97-AF65-F5344CB8AC3E}">
        <p14:creationId xmlns:p14="http://schemas.microsoft.com/office/powerpoint/2010/main" val="2573227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55A0A462-A4BC-4AFE-B253-AFDA9C942C01}" type="slidenum">
              <a:rPr lang="cs-CZ"/>
              <a:pPr>
                <a:defRPr/>
              </a:pPr>
              <a:t>‹#›</a:t>
            </a:fld>
            <a:endParaRPr lang="cs-CZ"/>
          </a:p>
        </p:txBody>
      </p:sp>
    </p:spTree>
    <p:extLst>
      <p:ext uri="{BB962C8B-B14F-4D97-AF65-F5344CB8AC3E}">
        <p14:creationId xmlns:p14="http://schemas.microsoft.com/office/powerpoint/2010/main" val="1606267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54B713CF-2302-436B-B934-9595E19EF849}" type="slidenum">
              <a:rPr lang="cs-CZ"/>
              <a:pPr>
                <a:defRPr/>
              </a:pPr>
              <a:t>‹#›</a:t>
            </a:fld>
            <a:endParaRPr lang="cs-CZ"/>
          </a:p>
        </p:txBody>
      </p:sp>
    </p:spTree>
    <p:extLst>
      <p:ext uri="{BB962C8B-B14F-4D97-AF65-F5344CB8AC3E}">
        <p14:creationId xmlns:p14="http://schemas.microsoft.com/office/powerpoint/2010/main" val="1426113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E2B41806-CA6B-43A8-851E-00641E42D719}" type="slidenum">
              <a:rPr lang="cs-CZ"/>
              <a:pPr>
                <a:defRPr/>
              </a:pPr>
              <a:t>‹#›</a:t>
            </a:fld>
            <a:endParaRPr lang="cs-CZ"/>
          </a:p>
        </p:txBody>
      </p:sp>
    </p:spTree>
    <p:extLst>
      <p:ext uri="{BB962C8B-B14F-4D97-AF65-F5344CB8AC3E}">
        <p14:creationId xmlns:p14="http://schemas.microsoft.com/office/powerpoint/2010/main" val="2280908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solidFill>
                  <a:schemeClr val="tx1"/>
                </a:solidFill>
              </a:defRPr>
            </a:lvl1pPr>
          </a:lstStyle>
          <a:p>
            <a:pPr>
              <a:defRPr/>
            </a:pPr>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defRPr>
            </a:lvl1pPr>
          </a:lstStyle>
          <a:p>
            <a:pPr>
              <a:defRPr/>
            </a:pPr>
            <a:endParaRPr 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defRPr>
            </a:lvl1pPr>
          </a:lstStyle>
          <a:p>
            <a:pPr>
              <a:defRPr/>
            </a:pPr>
            <a:fld id="{BB3B1BFF-5138-4239-B5B7-B0997F966A9B}"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557338"/>
            <a:ext cx="7772400" cy="1800225"/>
          </a:xfrm>
        </p:spPr>
        <p:txBody>
          <a:bodyPr/>
          <a:lstStyle/>
          <a:p>
            <a:pPr eaLnBrk="1" hangingPunct="1"/>
            <a:r>
              <a:rPr lang="cs-CZ" altLang="cs-CZ" sz="2800" b="1" dirty="0" smtClean="0">
                <a:latin typeface="Calibri" pitchFamily="34" charset="0"/>
              </a:rPr>
              <a:t>VPL 102 Sociální politika </a:t>
            </a:r>
            <a:br>
              <a:rPr lang="cs-CZ" altLang="cs-CZ" sz="2800" b="1" dirty="0" smtClean="0">
                <a:latin typeface="Calibri" pitchFamily="34" charset="0"/>
              </a:rPr>
            </a:br>
            <a:r>
              <a:rPr lang="cs-CZ" altLang="cs-CZ" sz="2000" dirty="0" smtClean="0">
                <a:latin typeface="Calibri" pitchFamily="34" charset="0"/>
              </a:rPr>
              <a:t>- přednáška č. 6 (jaro 2016)</a:t>
            </a:r>
            <a:br>
              <a:rPr lang="cs-CZ" altLang="cs-CZ" sz="2000" dirty="0" smtClean="0">
                <a:latin typeface="Calibri" pitchFamily="34" charset="0"/>
              </a:rPr>
            </a:br>
            <a:r>
              <a:rPr lang="cs-CZ" altLang="cs-CZ" sz="2000" dirty="0" smtClean="0">
                <a:latin typeface="Calibri" pitchFamily="34" charset="0"/>
              </a:rPr>
              <a:t/>
            </a:r>
            <a:br>
              <a:rPr lang="cs-CZ" altLang="cs-CZ" sz="2000" dirty="0" smtClean="0">
                <a:latin typeface="Calibri" pitchFamily="34" charset="0"/>
              </a:rPr>
            </a:br>
            <a:r>
              <a:rPr lang="cs-CZ" altLang="cs-CZ" sz="2000" dirty="0" smtClean="0">
                <a:latin typeface="Calibri" pitchFamily="34" charset="0"/>
              </a:rPr>
              <a:t>Mg</a:t>
            </a:r>
            <a:r>
              <a:rPr lang="en-US" altLang="cs-CZ" sz="2000" dirty="0" smtClean="0">
                <a:latin typeface="Calibri" pitchFamily="34" charset="0"/>
              </a:rPr>
              <a:t>r</a:t>
            </a:r>
            <a:r>
              <a:rPr lang="cs-CZ" altLang="cs-CZ" sz="2000" dirty="0" smtClean="0">
                <a:latin typeface="Calibri" pitchFamily="34" charset="0"/>
              </a:rPr>
              <a:t>. Ondřej Hora, Ph.D.</a:t>
            </a:r>
          </a:p>
        </p:txBody>
      </p:sp>
      <p:sp>
        <p:nvSpPr>
          <p:cNvPr id="2051" name="Rectangle 3"/>
          <p:cNvSpPr>
            <a:spLocks noGrp="1" noChangeArrowheads="1"/>
          </p:cNvSpPr>
          <p:nvPr>
            <p:ph type="subTitle" idx="1"/>
          </p:nvPr>
        </p:nvSpPr>
        <p:spPr/>
        <p:txBody>
          <a:bodyPr/>
          <a:lstStyle/>
          <a:p>
            <a:pPr eaLnBrk="1" hangingPunct="1">
              <a:defRPr/>
            </a:pPr>
            <a:r>
              <a:rPr lang="cs-CZ" altLang="cs-CZ" sz="2800" b="1" dirty="0" smtClean="0">
                <a:latin typeface="Calibri" panose="020F0502020204030204" pitchFamily="34" charset="0"/>
              </a:rPr>
              <a:t>Řešení chudoby – sociální pomoc</a:t>
            </a:r>
          </a:p>
          <a:p>
            <a:pPr marL="342900" indent="-342900" eaLnBrk="1" hangingPunct="1">
              <a:buFontTx/>
              <a:buChar char="-"/>
              <a:defRPr/>
            </a:pPr>
            <a:r>
              <a:rPr lang="cs-CZ" altLang="cs-CZ" sz="2000" dirty="0" smtClean="0">
                <a:latin typeface="Calibri" panose="020F0502020204030204" pitchFamily="34" charset="0"/>
              </a:rPr>
              <a:t>chudoba jako sociální konstrukt</a:t>
            </a:r>
          </a:p>
          <a:p>
            <a:pPr eaLnBrk="1" hangingPunct="1">
              <a:defRPr/>
            </a:pPr>
            <a:r>
              <a:rPr lang="cs-CZ" altLang="cs-CZ" sz="2000" dirty="0" smtClean="0">
                <a:latin typeface="Calibri" panose="020F0502020204030204" pitchFamily="34" charset="0"/>
              </a:rPr>
              <a:t>- měření chudoby</a:t>
            </a:r>
          </a:p>
          <a:p>
            <a:pPr eaLnBrk="1" hangingPunct="1">
              <a:defRPr/>
            </a:pPr>
            <a:r>
              <a:rPr lang="cs-CZ" altLang="cs-CZ" sz="2000" dirty="0" smtClean="0">
                <a:latin typeface="Calibri" panose="020F0502020204030204" pitchFamily="34" charset="0"/>
              </a:rPr>
              <a:t>- systém sociální pomoci</a:t>
            </a:r>
          </a:p>
          <a:p>
            <a:pPr eaLnBrk="1" hangingPunct="1">
              <a:defRPr/>
            </a:pPr>
            <a:r>
              <a:rPr lang="cs-CZ" altLang="cs-CZ" sz="2000" dirty="0" smtClean="0">
                <a:latin typeface="Calibri" panose="020F0502020204030204" pitchFamily="34" charset="0"/>
              </a:rPr>
              <a:t>- </a:t>
            </a:r>
            <a:r>
              <a:rPr lang="cs-CZ" altLang="cs-CZ" sz="2000" dirty="0">
                <a:latin typeface="Calibri" panose="020F0502020204030204" pitchFamily="34" charset="0"/>
              </a:rPr>
              <a:t>c</a:t>
            </a:r>
            <a:r>
              <a:rPr lang="cs-CZ" altLang="cs-CZ" sz="2000" dirty="0" smtClean="0">
                <a:latin typeface="Calibri" panose="020F0502020204030204" pitchFamily="34" charset="0"/>
              </a:rPr>
              <a:t>íle a používané nástroje</a:t>
            </a:r>
          </a:p>
        </p:txBody>
      </p:sp>
      <p:sp>
        <p:nvSpPr>
          <p:cNvPr id="2" name="Zástupný symbol pro číslo snímku 1"/>
          <p:cNvSpPr>
            <a:spLocks noGrp="1"/>
          </p:cNvSpPr>
          <p:nvPr>
            <p:ph type="sldNum" sz="quarter" idx="12"/>
          </p:nvPr>
        </p:nvSpPr>
        <p:spPr/>
        <p:txBody>
          <a:bodyPr/>
          <a:lstStyle/>
          <a:p>
            <a:pPr>
              <a:defRPr/>
            </a:pPr>
            <a:fld id="{7AEA568C-8D83-4E76-9F41-A37A73C3D699}" type="slidenum">
              <a:rPr lang="cs-CZ" smtClean="0"/>
              <a:pPr>
                <a:defRPr/>
              </a:pPr>
              <a:t>1</a:t>
            </a:fld>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455613" y="549275"/>
            <a:ext cx="8229600" cy="5576888"/>
          </a:xfrm>
          <a:noFill/>
        </p:spPr>
        <p:txBody>
          <a:bodyPr/>
          <a:lstStyle/>
          <a:p>
            <a:pPr eaLnBrk="1" hangingPunct="1">
              <a:lnSpc>
                <a:spcPct val="80000"/>
              </a:lnSpc>
              <a:buFontTx/>
              <a:buNone/>
            </a:pPr>
            <a:r>
              <a:rPr lang="cs-CZ" altLang="cs-CZ" sz="2000" b="1" u="sng" dirty="0" smtClean="0">
                <a:latin typeface="Calibri" pitchFamily="34" charset="0"/>
              </a:rPr>
              <a:t>Měření chudoby</a:t>
            </a:r>
          </a:p>
          <a:p>
            <a:pPr eaLnBrk="1" hangingPunct="1">
              <a:lnSpc>
                <a:spcPct val="80000"/>
              </a:lnSpc>
            </a:pPr>
            <a:r>
              <a:rPr lang="cs-CZ" altLang="cs-CZ" sz="2000" dirty="0" smtClean="0">
                <a:latin typeface="Calibri" pitchFamily="34" charset="0"/>
              </a:rPr>
              <a:t>Měříme tedy vždy pouze určitý koncept (pojetí) chudoby a ne chudobu jako takovou.</a:t>
            </a:r>
          </a:p>
          <a:p>
            <a:pPr eaLnBrk="1" hangingPunct="1">
              <a:lnSpc>
                <a:spcPct val="80000"/>
              </a:lnSpc>
            </a:pPr>
            <a:r>
              <a:rPr lang="cs-CZ" altLang="cs-CZ" sz="2000" dirty="0" smtClean="0">
                <a:latin typeface="Calibri" pitchFamily="34" charset="0"/>
              </a:rPr>
              <a:t>Volba konceptu chudoby záleží na účelu měření, co chceme zjistit – např. počet chudých (zpravidla hranice), proč se lidé stávají chudými, určení míry chudoby v mezinárodním srovnání atd.</a:t>
            </a:r>
          </a:p>
          <a:p>
            <a:pPr eaLnBrk="1" hangingPunct="1">
              <a:lnSpc>
                <a:spcPct val="80000"/>
              </a:lnSpc>
            </a:pPr>
            <a:r>
              <a:rPr lang="cs-CZ" altLang="cs-CZ" sz="2000" dirty="0" smtClean="0">
                <a:latin typeface="Calibri" pitchFamily="34" charset="0"/>
              </a:rPr>
              <a:t>Je důležité </a:t>
            </a:r>
            <a:r>
              <a:rPr lang="cs-CZ" altLang="cs-CZ" sz="2000" u="sng" dirty="0" smtClean="0">
                <a:latin typeface="Calibri" pitchFamily="34" charset="0"/>
              </a:rPr>
              <a:t>odlišit hranici chudoby</a:t>
            </a:r>
            <a:r>
              <a:rPr lang="cs-CZ" altLang="cs-CZ" sz="2000" dirty="0" smtClean="0">
                <a:latin typeface="Calibri" pitchFamily="34" charset="0"/>
              </a:rPr>
              <a:t> (sociologický pojem) X (politické) existenční a sociální minimum -&gt; založeno na min. peněžní částce -&gt; odvozování nároků na sociální podporu (je zde možný nesoulad)</a:t>
            </a:r>
            <a:endParaRPr lang="cs-CZ" altLang="cs-CZ" sz="2000" u="sng" dirty="0" smtClean="0">
              <a:latin typeface="Calibri" pitchFamily="34" charset="0"/>
            </a:endParaRPr>
          </a:p>
          <a:p>
            <a:pPr eaLnBrk="1" hangingPunct="1">
              <a:lnSpc>
                <a:spcPct val="80000"/>
              </a:lnSpc>
              <a:buFontTx/>
              <a:buNone/>
            </a:pPr>
            <a:endParaRPr lang="cs-CZ" altLang="cs-CZ" sz="2000" u="sng" dirty="0" smtClean="0">
              <a:latin typeface="Calibri" pitchFamily="34" charset="0"/>
            </a:endParaRPr>
          </a:p>
          <a:p>
            <a:pPr eaLnBrk="1" hangingPunct="1">
              <a:lnSpc>
                <a:spcPct val="80000"/>
              </a:lnSpc>
              <a:buFontTx/>
              <a:buNone/>
            </a:pPr>
            <a:r>
              <a:rPr lang="cs-CZ" altLang="cs-CZ" sz="2000" u="sng" dirty="0" smtClean="0">
                <a:latin typeface="Calibri" pitchFamily="34" charset="0"/>
              </a:rPr>
              <a:t>Konstrukce hranic chudoby</a:t>
            </a:r>
            <a:r>
              <a:rPr lang="cs-CZ" altLang="cs-CZ" sz="2000" dirty="0" smtClean="0">
                <a:latin typeface="Calibri" pitchFamily="34" charset="0"/>
              </a:rPr>
              <a:t> (bez ohledu na koncept) se provádí na základě:</a:t>
            </a:r>
          </a:p>
          <a:p>
            <a:pPr eaLnBrk="1" hangingPunct="1">
              <a:lnSpc>
                <a:spcPct val="80000"/>
              </a:lnSpc>
            </a:pPr>
            <a:r>
              <a:rPr lang="cs-CZ" altLang="cs-CZ" sz="2000" dirty="0" smtClean="0">
                <a:latin typeface="Calibri" pitchFamily="34" charset="0"/>
              </a:rPr>
              <a:t>statistických údajů z různých zemí, nemusí být jejich původním účelem měření chudoby (údaje o příjmech ve společnosti, administrativní data pro vyplácení sociálních dávek)</a:t>
            </a:r>
          </a:p>
          <a:p>
            <a:pPr eaLnBrk="1" hangingPunct="1">
              <a:lnSpc>
                <a:spcPct val="80000"/>
              </a:lnSpc>
            </a:pPr>
            <a:r>
              <a:rPr lang="cs-CZ" altLang="cs-CZ" sz="2000" dirty="0" smtClean="0">
                <a:latin typeface="Calibri" pitchFamily="34" charset="0"/>
              </a:rPr>
              <a:t>podle odhadu expertů – fyziologická potřeba kalorií nutných k životu a její peněžní vyjádření v dostupných potravinách (spotřební koš)</a:t>
            </a:r>
          </a:p>
          <a:p>
            <a:pPr eaLnBrk="1" hangingPunct="1">
              <a:lnSpc>
                <a:spcPct val="80000"/>
              </a:lnSpc>
            </a:pPr>
            <a:r>
              <a:rPr lang="cs-CZ" altLang="cs-CZ" sz="2000" dirty="0">
                <a:latin typeface="Calibri" pitchFamily="34" charset="0"/>
              </a:rPr>
              <a:t>měření výdajů / příjmu domácností v sociologickém </a:t>
            </a:r>
            <a:r>
              <a:rPr lang="cs-CZ" altLang="cs-CZ" sz="2000" dirty="0" smtClean="0">
                <a:latin typeface="Calibri" pitchFamily="34" charset="0"/>
              </a:rPr>
              <a:t>šetření. </a:t>
            </a:r>
            <a:r>
              <a:rPr lang="cs-CZ" altLang="cs-CZ" sz="2000" dirty="0">
                <a:latin typeface="Calibri" pitchFamily="34" charset="0"/>
              </a:rPr>
              <a:t>V ČR opakované celoevropské šetření „Životní podmínky“ (SILC: </a:t>
            </a:r>
            <a:r>
              <a:rPr lang="en-US" altLang="cs-CZ" sz="2000" dirty="0">
                <a:latin typeface="Calibri" pitchFamily="34" charset="0"/>
              </a:rPr>
              <a:t>Statistics on Income and Living Conditions</a:t>
            </a:r>
            <a:r>
              <a:rPr lang="cs-CZ" altLang="cs-CZ" sz="2000" dirty="0">
                <a:latin typeface="Calibri" pitchFamily="34" charset="0"/>
              </a:rPr>
              <a:t>)</a:t>
            </a:r>
          </a:p>
          <a:p>
            <a:pPr eaLnBrk="1" hangingPunct="1">
              <a:lnSpc>
                <a:spcPct val="80000"/>
              </a:lnSpc>
            </a:pPr>
            <a:r>
              <a:rPr lang="cs-CZ" altLang="cs-CZ" sz="2000" dirty="0" smtClean="0">
                <a:latin typeface="Calibri" pitchFamily="34" charset="0"/>
              </a:rPr>
              <a:t>výzkumů veřejného mínění </a:t>
            </a: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10</a:t>
            </a:fld>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455613" y="549275"/>
            <a:ext cx="8229600" cy="5576888"/>
          </a:xfrm>
          <a:noFill/>
        </p:spPr>
        <p:txBody>
          <a:bodyPr/>
          <a:lstStyle/>
          <a:p>
            <a:pPr eaLnBrk="1" hangingPunct="1">
              <a:lnSpc>
                <a:spcPct val="80000"/>
              </a:lnSpc>
              <a:buFontTx/>
              <a:buNone/>
            </a:pPr>
            <a:endParaRPr lang="cs-CZ" altLang="cs-CZ" sz="2000" b="1" u="sng" dirty="0">
              <a:latin typeface="Calibri" pitchFamily="34" charset="0"/>
            </a:endParaRPr>
          </a:p>
          <a:p>
            <a:pPr eaLnBrk="1" hangingPunct="1">
              <a:lnSpc>
                <a:spcPct val="80000"/>
              </a:lnSpc>
              <a:buFontTx/>
              <a:buNone/>
            </a:pPr>
            <a:endParaRPr lang="cs-CZ" altLang="cs-CZ" sz="2000" b="1" u="sng" dirty="0" smtClean="0">
              <a:latin typeface="Calibri" pitchFamily="34" charset="0"/>
            </a:endParaRPr>
          </a:p>
        </p:txBody>
      </p:sp>
      <p:graphicFrame>
        <p:nvGraphicFramePr>
          <p:cNvPr id="2" name="Diagram 1"/>
          <p:cNvGraphicFramePr/>
          <p:nvPr>
            <p:extLst>
              <p:ext uri="{D42A27DB-BD31-4B8C-83A1-F6EECF244321}">
                <p14:modId xmlns:p14="http://schemas.microsoft.com/office/powerpoint/2010/main" val="1393500307"/>
              </p:ext>
            </p:extLst>
          </p:nvPr>
        </p:nvGraphicFramePr>
        <p:xfrm>
          <a:off x="395536" y="548680"/>
          <a:ext cx="8280920"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Přímá spojnice 3"/>
          <p:cNvCxnSpPr/>
          <p:nvPr/>
        </p:nvCxnSpPr>
        <p:spPr bwMode="auto">
          <a:xfrm>
            <a:off x="6228184" y="1484784"/>
            <a:ext cx="72008" cy="360040"/>
          </a:xfrm>
          <a:prstGeom prst="lin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ovéPole 6"/>
          <p:cNvSpPr txBox="1"/>
          <p:nvPr/>
        </p:nvSpPr>
        <p:spPr>
          <a:xfrm>
            <a:off x="611560" y="260688"/>
            <a:ext cx="5904656" cy="400110"/>
          </a:xfrm>
          <a:prstGeom prst="rect">
            <a:avLst/>
          </a:prstGeom>
          <a:noFill/>
        </p:spPr>
        <p:txBody>
          <a:bodyPr wrap="square" rtlCol="0">
            <a:spAutoFit/>
          </a:bodyPr>
          <a:lstStyle/>
          <a:p>
            <a:r>
              <a:rPr lang="cs-CZ" b="1" dirty="0" smtClean="0"/>
              <a:t>Rozdělení přístupů k měření chudoby</a:t>
            </a:r>
            <a:endParaRPr lang="cs-CZ" b="1" dirty="0"/>
          </a:p>
        </p:txBody>
      </p:sp>
      <p:sp>
        <p:nvSpPr>
          <p:cNvPr id="3" name="Zástupný symbol pro číslo snímku 2"/>
          <p:cNvSpPr>
            <a:spLocks noGrp="1"/>
          </p:cNvSpPr>
          <p:nvPr>
            <p:ph type="sldNum" sz="quarter" idx="12"/>
          </p:nvPr>
        </p:nvSpPr>
        <p:spPr/>
        <p:txBody>
          <a:bodyPr/>
          <a:lstStyle/>
          <a:p>
            <a:pPr>
              <a:defRPr/>
            </a:pPr>
            <a:fld id="{AB6E2248-C2CA-4143-B7A3-0C7B4AAE3B4E}" type="slidenum">
              <a:rPr lang="cs-CZ" smtClean="0"/>
              <a:pPr>
                <a:defRPr/>
              </a:pPr>
              <a:t>11</a:t>
            </a:fld>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455613" y="332657"/>
            <a:ext cx="8229600" cy="6696794"/>
          </a:xfrm>
          <a:noFill/>
        </p:spPr>
        <p:txBody>
          <a:bodyPr/>
          <a:lstStyle/>
          <a:p>
            <a:pPr marL="609600" indent="-609600" eaLnBrk="1" hangingPunct="1">
              <a:lnSpc>
                <a:spcPct val="80000"/>
              </a:lnSpc>
              <a:buFontTx/>
              <a:buNone/>
            </a:pPr>
            <a:endParaRPr lang="cs-CZ" altLang="cs-CZ" sz="2000" b="1" u="sng" dirty="0" smtClean="0">
              <a:latin typeface="Calibri" pitchFamily="34" charset="0"/>
            </a:endParaRPr>
          </a:p>
          <a:p>
            <a:pPr marL="609600" indent="-609600" eaLnBrk="1" hangingPunct="1">
              <a:lnSpc>
                <a:spcPct val="80000"/>
              </a:lnSpc>
              <a:buFontTx/>
              <a:buNone/>
            </a:pPr>
            <a:r>
              <a:rPr lang="cs-CZ" altLang="cs-CZ" sz="2000" b="1" u="sng" dirty="0" smtClean="0">
                <a:latin typeface="Calibri" pitchFamily="34" charset="0"/>
              </a:rPr>
              <a:t>Měření chudoby v kontextu příjmů (1/4)</a:t>
            </a:r>
            <a:endParaRPr lang="cs-CZ" altLang="cs-CZ" sz="2000" dirty="0" smtClean="0">
              <a:latin typeface="Calibri" pitchFamily="34" charset="0"/>
            </a:endParaRPr>
          </a:p>
          <a:p>
            <a:pPr marL="609600" indent="-609600" eaLnBrk="1" hangingPunct="1">
              <a:lnSpc>
                <a:spcPct val="80000"/>
              </a:lnSpc>
              <a:buFontTx/>
              <a:buNone/>
            </a:pPr>
            <a:endParaRPr lang="cs-CZ" altLang="cs-CZ" sz="2000" dirty="0" smtClean="0">
              <a:latin typeface="Calibri" pitchFamily="34" charset="0"/>
            </a:endParaRPr>
          </a:p>
          <a:p>
            <a:pPr marL="609600" indent="-609600" eaLnBrk="1" hangingPunct="1">
              <a:lnSpc>
                <a:spcPct val="80000"/>
              </a:lnSpc>
              <a:buFontTx/>
              <a:buNone/>
            </a:pPr>
            <a:r>
              <a:rPr lang="cs-CZ" altLang="cs-CZ" sz="2000" dirty="0" smtClean="0">
                <a:latin typeface="Calibri" pitchFamily="34" charset="0"/>
              </a:rPr>
              <a:t>1) </a:t>
            </a:r>
            <a:r>
              <a:rPr lang="cs-CZ" altLang="cs-CZ" sz="2000" b="1" u="sng" dirty="0" smtClean="0">
                <a:latin typeface="Calibri" pitchFamily="34" charset="0"/>
              </a:rPr>
              <a:t>hranice chudoby ve vztahu k příjmovému rozložení ve společnosti</a:t>
            </a:r>
            <a:r>
              <a:rPr lang="cs-CZ" altLang="cs-CZ" sz="2000" dirty="0" smtClean="0">
                <a:latin typeface="Calibri" pitchFamily="34" charset="0"/>
              </a:rPr>
              <a:t> (v tomto pojetí se jedná o relativní koncept)</a:t>
            </a:r>
          </a:p>
          <a:p>
            <a:pPr marL="609600" indent="-609600" eaLnBrk="1" hangingPunct="1">
              <a:lnSpc>
                <a:spcPct val="80000"/>
              </a:lnSpc>
              <a:buFontTx/>
              <a:buNone/>
            </a:pPr>
            <a:endParaRPr lang="cs-CZ" altLang="cs-CZ" sz="2000" dirty="0" smtClean="0">
              <a:latin typeface="Calibri" pitchFamily="34" charset="0"/>
            </a:endParaRPr>
          </a:p>
          <a:p>
            <a:pPr marL="609600" indent="-609600" eaLnBrk="1" hangingPunct="1">
              <a:lnSpc>
                <a:spcPct val="80000"/>
              </a:lnSpc>
              <a:buFontTx/>
              <a:buNone/>
            </a:pPr>
            <a:r>
              <a:rPr lang="cs-CZ" altLang="cs-CZ" sz="2000" dirty="0" smtClean="0">
                <a:latin typeface="Calibri" pitchFamily="34" charset="0"/>
              </a:rPr>
              <a:t>A) ve vztahu </a:t>
            </a:r>
            <a:r>
              <a:rPr lang="cs-CZ" altLang="cs-CZ" sz="2000" u="sng" dirty="0" smtClean="0">
                <a:latin typeface="Calibri" pitchFamily="34" charset="0"/>
              </a:rPr>
              <a:t>k průměrnému příjmu</a:t>
            </a:r>
            <a:r>
              <a:rPr lang="cs-CZ" altLang="cs-CZ" sz="2000" dirty="0" smtClean="0">
                <a:latin typeface="Calibri" pitchFamily="34" charset="0"/>
              </a:rPr>
              <a:t> (chudoba = méně než 60% tohoto příjmu)</a:t>
            </a:r>
          </a:p>
          <a:p>
            <a:pPr marL="609600" indent="-609600" eaLnBrk="1" hangingPunct="1">
              <a:lnSpc>
                <a:spcPct val="80000"/>
              </a:lnSpc>
              <a:buFontTx/>
              <a:buNone/>
            </a:pPr>
            <a:endParaRPr lang="cs-CZ" altLang="cs-CZ" sz="2000" dirty="0" smtClean="0">
              <a:latin typeface="Calibri" pitchFamily="34" charset="0"/>
            </a:endParaRPr>
          </a:p>
          <a:p>
            <a:pPr marL="271463" indent="-271463" eaLnBrk="1" hangingPunct="1">
              <a:lnSpc>
                <a:spcPct val="80000"/>
              </a:lnSpc>
              <a:buFontTx/>
              <a:buNone/>
            </a:pPr>
            <a:r>
              <a:rPr lang="cs-CZ" altLang="cs-CZ" sz="2000" dirty="0" smtClean="0">
                <a:latin typeface="Calibri" pitchFamily="34" charset="0"/>
              </a:rPr>
              <a:t>B) vztah </a:t>
            </a:r>
            <a:r>
              <a:rPr lang="cs-CZ" altLang="cs-CZ" sz="2000" u="sng" dirty="0" smtClean="0">
                <a:latin typeface="Calibri" pitchFamily="34" charset="0"/>
              </a:rPr>
              <a:t>k mediánu příjmového rozložení</a:t>
            </a:r>
            <a:r>
              <a:rPr lang="cs-CZ" altLang="cs-CZ" sz="2000" dirty="0" smtClean="0">
                <a:latin typeface="Calibri" pitchFamily="34" charset="0"/>
              </a:rPr>
              <a:t> ve společnosti – hranicí chudoby je podíl z mediánu příjmu (nejčastěji hranice 60 % mediánu příjmu v dané zemi). Dále zde hraje roli tzv. ekvivalenční škála a její hodnoty: např. 1 = 1. dospělý, 0,5 = ostatní dospělí, 0,3 = </a:t>
            </a:r>
            <a:r>
              <a:rPr lang="cs-CZ" altLang="cs-CZ" sz="2000" dirty="0" smtClean="0">
                <a:latin typeface="Calibri" pitchFamily="34" charset="0"/>
              </a:rPr>
              <a:t>děti do 13ti let), </a:t>
            </a:r>
            <a:r>
              <a:rPr lang="cs-CZ" altLang="cs-CZ" sz="2000" dirty="0" smtClean="0">
                <a:latin typeface="Calibri" pitchFamily="34" charset="0"/>
              </a:rPr>
              <a:t>jsou tím zahrnuty úspory z množství (např. je levnější vařit pro více lidí</a:t>
            </a:r>
            <a:r>
              <a:rPr lang="cs-CZ" altLang="cs-CZ" sz="2000" dirty="0">
                <a:latin typeface="Calibri" pitchFamily="34" charset="0"/>
              </a:rPr>
              <a:t>). Reziduální přístup: po odečtení nákladů na bydlení.</a:t>
            </a:r>
            <a:endParaRPr lang="cs-CZ" altLang="cs-CZ" sz="2000" dirty="0" smtClean="0">
              <a:latin typeface="Calibri" pitchFamily="34" charset="0"/>
            </a:endParaRPr>
          </a:p>
          <a:p>
            <a:pPr marL="0" indent="0" eaLnBrk="1" hangingPunct="1">
              <a:lnSpc>
                <a:spcPct val="80000"/>
              </a:lnSpc>
              <a:buNone/>
            </a:pPr>
            <a:endParaRPr lang="cs-CZ" altLang="cs-CZ" sz="2000" dirty="0" smtClean="0">
              <a:latin typeface="Calibri" pitchFamily="34" charset="0"/>
            </a:endParaRPr>
          </a:p>
          <a:p>
            <a:pPr marL="180975" indent="-180975" eaLnBrk="1" hangingPunct="1">
              <a:lnSpc>
                <a:spcPct val="80000"/>
              </a:lnSpc>
              <a:buNone/>
            </a:pPr>
            <a:r>
              <a:rPr lang="cs-CZ" altLang="cs-CZ" sz="2000" dirty="0" smtClean="0">
                <a:latin typeface="Calibri" pitchFamily="34" charset="0"/>
              </a:rPr>
              <a:t>C</a:t>
            </a:r>
            <a:r>
              <a:rPr lang="cs-CZ" altLang="cs-CZ" sz="2000" dirty="0">
                <a:latin typeface="Calibri" pitchFamily="34" charset="0"/>
              </a:rPr>
              <a:t>) </a:t>
            </a:r>
            <a:r>
              <a:rPr lang="cs-CZ" altLang="cs-CZ" sz="2000" u="sng" dirty="0">
                <a:latin typeface="Calibri" pitchFamily="34" charset="0"/>
              </a:rPr>
              <a:t>mezera chudoby</a:t>
            </a:r>
            <a:r>
              <a:rPr lang="cs-CZ" altLang="cs-CZ" sz="2000" dirty="0">
                <a:latin typeface="Calibri" pitchFamily="34" charset="0"/>
              </a:rPr>
              <a:t>: rozdíl mezi průměrným příjmem osob pod hranicí chudoby s stanovenou hranicí chudoby. Je vyjádřena jako procento z této hranice.</a:t>
            </a:r>
            <a:endParaRPr lang="cs-CZ" altLang="cs-CZ" sz="1200" dirty="0">
              <a:latin typeface="Calibri" pitchFamily="34" charset="0"/>
            </a:endParaRPr>
          </a:p>
          <a:p>
            <a:pPr eaLnBrk="1" hangingPunct="1">
              <a:lnSpc>
                <a:spcPct val="80000"/>
              </a:lnSpc>
              <a:buFont typeface="Arial" panose="020B0604020202020204" pitchFamily="34" charset="0"/>
              <a:buChar char="•"/>
            </a:pPr>
            <a:endParaRPr lang="cs-CZ" altLang="cs-CZ" sz="2000" dirty="0" smtClean="0">
              <a:latin typeface="Calibri" pitchFamily="34" charset="0"/>
            </a:endParaRPr>
          </a:p>
          <a:p>
            <a:pPr marL="609600" indent="-609600" eaLnBrk="1" hangingPunct="1">
              <a:lnSpc>
                <a:spcPct val="80000"/>
              </a:lnSpc>
              <a:buFontTx/>
              <a:buNone/>
            </a:pPr>
            <a:endParaRPr lang="cs-CZ" altLang="cs-CZ" sz="2000" dirty="0" smtClean="0">
              <a:latin typeface="Calibri" pitchFamily="34" charset="0"/>
            </a:endParaRP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12</a:t>
            </a:fld>
            <a:endParaRPr lang="cs-CZ"/>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455613" y="332657"/>
            <a:ext cx="8229600" cy="6696794"/>
          </a:xfrm>
          <a:noFill/>
        </p:spPr>
        <p:txBody>
          <a:bodyPr/>
          <a:lstStyle/>
          <a:p>
            <a:pPr marL="609600" indent="-609600" eaLnBrk="1" hangingPunct="1">
              <a:lnSpc>
                <a:spcPct val="80000"/>
              </a:lnSpc>
              <a:buFontTx/>
              <a:buNone/>
            </a:pPr>
            <a:endParaRPr lang="cs-CZ" altLang="cs-CZ" sz="2000" b="1" u="sng" dirty="0" smtClean="0">
              <a:latin typeface="Calibri" pitchFamily="34" charset="0"/>
            </a:endParaRPr>
          </a:p>
          <a:p>
            <a:pPr marL="609600" indent="-609600" eaLnBrk="1" hangingPunct="1">
              <a:lnSpc>
                <a:spcPct val="80000"/>
              </a:lnSpc>
              <a:buFontTx/>
              <a:buNone/>
            </a:pPr>
            <a:r>
              <a:rPr lang="cs-CZ" altLang="cs-CZ" sz="2000" b="1" u="sng" dirty="0" smtClean="0">
                <a:latin typeface="Calibri" pitchFamily="34" charset="0"/>
              </a:rPr>
              <a:t>Měření chudoby v kontextu příjmů (2/4)</a:t>
            </a:r>
            <a:endParaRPr lang="cs-CZ" altLang="cs-CZ" sz="2000" dirty="0" smtClean="0">
              <a:latin typeface="Calibri" pitchFamily="34" charset="0"/>
            </a:endParaRPr>
          </a:p>
          <a:p>
            <a:pPr marL="0" indent="0" eaLnBrk="1" hangingPunct="1">
              <a:lnSpc>
                <a:spcPct val="80000"/>
              </a:lnSpc>
              <a:buNone/>
            </a:pPr>
            <a:endParaRPr lang="cs-CZ" altLang="cs-CZ" sz="2000" dirty="0" smtClean="0">
              <a:latin typeface="Calibri" pitchFamily="34" charset="0"/>
            </a:endParaRPr>
          </a:p>
          <a:p>
            <a:pPr marL="609600" indent="-609600" eaLnBrk="1" hangingPunct="1">
              <a:lnSpc>
                <a:spcPct val="80000"/>
              </a:lnSpc>
              <a:buFontTx/>
              <a:buNone/>
            </a:pPr>
            <a:r>
              <a:rPr lang="cs-CZ" altLang="cs-CZ" sz="2000" dirty="0" smtClean="0">
                <a:latin typeface="Calibri" pitchFamily="34" charset="0"/>
              </a:rPr>
              <a:t>Ad B</a:t>
            </a:r>
            <a:r>
              <a:rPr lang="cs-CZ" altLang="cs-CZ" sz="2000" dirty="0" smtClean="0">
                <a:latin typeface="Calibri" pitchFamily="34" charset="0"/>
              </a:rPr>
              <a:t>) = </a:t>
            </a:r>
            <a:r>
              <a:rPr lang="cs-CZ" altLang="cs-CZ" sz="2000" dirty="0" smtClean="0">
                <a:latin typeface="Calibri" pitchFamily="34" charset="0"/>
              </a:rPr>
              <a:t>vztah k mediánu příjmového rozložení</a:t>
            </a:r>
            <a:endParaRPr lang="cs-CZ" altLang="cs-CZ" sz="2000" dirty="0" smtClean="0">
              <a:latin typeface="Calibri" pitchFamily="34" charset="0"/>
            </a:endParaRPr>
          </a:p>
          <a:p>
            <a:pPr eaLnBrk="1" hangingPunct="1">
              <a:lnSpc>
                <a:spcPct val="80000"/>
              </a:lnSpc>
              <a:buFont typeface="Arial" panose="020B0604020202020204" pitchFamily="34" charset="0"/>
              <a:buChar char="•"/>
            </a:pPr>
            <a:r>
              <a:rPr lang="cs-CZ" altLang="cs-CZ" sz="2000" dirty="0">
                <a:latin typeface="Calibri" pitchFamily="34" charset="0"/>
              </a:rPr>
              <a:t>r</a:t>
            </a:r>
            <a:r>
              <a:rPr lang="cs-CZ" altLang="cs-CZ" sz="2000" dirty="0" smtClean="0">
                <a:latin typeface="Calibri" pitchFamily="34" charset="0"/>
              </a:rPr>
              <a:t>iziko příjmové chudoby jako 60 % mediánu příjmu s využitím ekvivalenční škály</a:t>
            </a:r>
          </a:p>
          <a:p>
            <a:pPr eaLnBrk="1" hangingPunct="1">
              <a:lnSpc>
                <a:spcPct val="80000"/>
              </a:lnSpc>
              <a:buFont typeface="Arial" panose="020B0604020202020204" pitchFamily="34" charset="0"/>
              <a:buChar char="•"/>
            </a:pPr>
            <a:r>
              <a:rPr lang="cs-CZ" altLang="cs-CZ" sz="2000" dirty="0">
                <a:latin typeface="Calibri" pitchFamily="34" charset="0"/>
              </a:rPr>
              <a:t>n</a:t>
            </a:r>
            <a:r>
              <a:rPr lang="cs-CZ" altLang="cs-CZ" sz="2000" dirty="0" smtClean="0">
                <a:latin typeface="Calibri" pitchFamily="34" charset="0"/>
              </a:rPr>
              <a:t>ejběžnější indikátor chudoby</a:t>
            </a:r>
          </a:p>
          <a:p>
            <a:pPr eaLnBrk="1" hangingPunct="1">
              <a:lnSpc>
                <a:spcPct val="80000"/>
              </a:lnSpc>
              <a:buFont typeface="Arial" panose="020B0604020202020204" pitchFamily="34" charset="0"/>
              <a:buChar char="•"/>
            </a:pPr>
            <a:r>
              <a:rPr lang="cs-CZ" altLang="cs-CZ" sz="2000" dirty="0">
                <a:latin typeface="Calibri" pitchFamily="34" charset="0"/>
              </a:rPr>
              <a:t>v</a:t>
            </a:r>
            <a:r>
              <a:rPr lang="cs-CZ" altLang="cs-CZ" sz="2000" dirty="0" smtClean="0">
                <a:latin typeface="Calibri" pitchFamily="34" charset="0"/>
              </a:rPr>
              <a:t>yjadřuje podíl z populace, který je ohrožen příjmovou chudobou</a:t>
            </a:r>
          </a:p>
          <a:p>
            <a:pPr eaLnBrk="1" hangingPunct="1">
              <a:lnSpc>
                <a:spcPct val="80000"/>
              </a:lnSpc>
              <a:buFont typeface="Arial" panose="020B0604020202020204" pitchFamily="34" charset="0"/>
              <a:buChar char="•"/>
            </a:pPr>
            <a:r>
              <a:rPr lang="cs-CZ" altLang="cs-CZ" sz="2000" dirty="0" smtClean="0">
                <a:latin typeface="Calibri" pitchFamily="34" charset="0"/>
              </a:rPr>
              <a:t>Celoevropské výzkumné šetření </a:t>
            </a:r>
            <a:r>
              <a:rPr lang="en-US" altLang="cs-CZ" sz="2000" i="1" dirty="0" smtClean="0">
                <a:latin typeface="Calibri" pitchFamily="34" charset="0"/>
              </a:rPr>
              <a:t>EU </a:t>
            </a:r>
            <a:r>
              <a:rPr lang="en-US" altLang="cs-CZ" sz="2000" i="1" dirty="0">
                <a:latin typeface="Calibri" pitchFamily="34" charset="0"/>
              </a:rPr>
              <a:t>statistics on income and living </a:t>
            </a:r>
            <a:r>
              <a:rPr lang="en-US" altLang="cs-CZ" sz="2000" i="1" dirty="0" smtClean="0">
                <a:latin typeface="Calibri" pitchFamily="34" charset="0"/>
              </a:rPr>
              <a:t>conditions</a:t>
            </a:r>
            <a:r>
              <a:rPr lang="cs-CZ" altLang="cs-CZ" sz="2000" i="1" dirty="0" smtClean="0">
                <a:latin typeface="Calibri" pitchFamily="34" charset="0"/>
              </a:rPr>
              <a:t> </a:t>
            </a:r>
            <a:r>
              <a:rPr lang="cs-CZ" altLang="cs-CZ" sz="2000" dirty="0" smtClean="0">
                <a:latin typeface="Calibri" pitchFamily="34" charset="0"/>
              </a:rPr>
              <a:t>(EU-SILC). V ČR pod názvem „Životní podmínky“.</a:t>
            </a:r>
          </a:p>
          <a:p>
            <a:pPr eaLnBrk="1" hangingPunct="1">
              <a:lnSpc>
                <a:spcPct val="80000"/>
              </a:lnSpc>
              <a:buFont typeface="Arial" panose="020B0604020202020204" pitchFamily="34" charset="0"/>
              <a:buChar char="•"/>
            </a:pPr>
            <a:r>
              <a:rPr lang="cs-CZ" altLang="cs-CZ" sz="2000" dirty="0" smtClean="0">
                <a:latin typeface="Calibri" pitchFamily="34" charset="0"/>
              </a:rPr>
              <a:t>V ČR obecně se uvádí riziko relativní příjmové chudoby 8-</a:t>
            </a:r>
            <a:r>
              <a:rPr lang="en-US" altLang="cs-CZ" sz="2000" dirty="0" smtClean="0">
                <a:latin typeface="Calibri" pitchFamily="34" charset="0"/>
              </a:rPr>
              <a:t>1</a:t>
            </a:r>
            <a:r>
              <a:rPr lang="cs-CZ" altLang="cs-CZ" sz="2000" dirty="0" smtClean="0">
                <a:latin typeface="Calibri" pitchFamily="34" charset="0"/>
              </a:rPr>
              <a:t>0 </a:t>
            </a:r>
            <a:r>
              <a:rPr lang="en-US" altLang="cs-CZ" sz="2000" dirty="0" smtClean="0">
                <a:latin typeface="Calibri" pitchFamily="34" charset="0"/>
              </a:rPr>
              <a:t>%</a:t>
            </a:r>
            <a:r>
              <a:rPr lang="cs-CZ" altLang="cs-CZ" sz="2000" dirty="0" smtClean="0">
                <a:latin typeface="Calibri" pitchFamily="34" charset="0"/>
              </a:rPr>
              <a:t>, </a:t>
            </a:r>
          </a:p>
          <a:p>
            <a:pPr eaLnBrk="1" hangingPunct="1">
              <a:lnSpc>
                <a:spcPct val="80000"/>
              </a:lnSpc>
              <a:buFont typeface="Arial" panose="020B0604020202020204" pitchFamily="34" charset="0"/>
              <a:buChar char="•"/>
            </a:pPr>
            <a:r>
              <a:rPr lang="cs-CZ" altLang="cs-CZ" sz="2000" dirty="0" smtClean="0">
                <a:latin typeface="Calibri" pitchFamily="34" charset="0"/>
              </a:rPr>
              <a:t>v roce 2014 = 9,7 % </a:t>
            </a:r>
          </a:p>
          <a:p>
            <a:pPr eaLnBrk="1" hangingPunct="1">
              <a:lnSpc>
                <a:spcPct val="80000"/>
              </a:lnSpc>
              <a:buFont typeface="Arial" panose="020B0604020202020204" pitchFamily="34" charset="0"/>
              <a:buChar char="•"/>
            </a:pPr>
            <a:r>
              <a:rPr lang="cs-CZ" altLang="cs-CZ" sz="2000" dirty="0" smtClean="0">
                <a:latin typeface="Calibri" pitchFamily="34" charset="0"/>
              </a:rPr>
              <a:t>u dětí o něco více (2011 = 15,2 %, 2014 = 14,7 %).</a:t>
            </a:r>
          </a:p>
          <a:p>
            <a:pPr eaLnBrk="1" hangingPunct="1">
              <a:lnSpc>
                <a:spcPct val="80000"/>
              </a:lnSpc>
              <a:buFont typeface="Arial" panose="020B0604020202020204" pitchFamily="34" charset="0"/>
              <a:buChar char="•"/>
            </a:pPr>
            <a:r>
              <a:rPr lang="cs-CZ" altLang="cs-CZ" sz="2000" dirty="0" smtClean="0">
                <a:latin typeface="Calibri" pitchFamily="34" charset="0"/>
              </a:rPr>
              <a:t>Nejvíce ohrožení jsou nezaměstnaní a jednotlivci s dětmi </a:t>
            </a:r>
          </a:p>
          <a:p>
            <a:pPr eaLnBrk="1" hangingPunct="1">
              <a:lnSpc>
                <a:spcPct val="80000"/>
              </a:lnSpc>
              <a:buFont typeface="Arial" panose="020B0604020202020204" pitchFamily="34" charset="0"/>
              <a:buChar char="•"/>
            </a:pPr>
            <a:r>
              <a:rPr lang="cs-CZ" altLang="cs-CZ" sz="2000" dirty="0" smtClean="0">
                <a:latin typeface="Calibri" pitchFamily="34" charset="0"/>
              </a:rPr>
              <a:t>nezaměstnaní 47,8 % v roce 2014.</a:t>
            </a:r>
          </a:p>
          <a:p>
            <a:pPr eaLnBrk="1" hangingPunct="1">
              <a:lnSpc>
                <a:spcPct val="80000"/>
              </a:lnSpc>
              <a:buFont typeface="Arial" panose="020B0604020202020204" pitchFamily="34" charset="0"/>
              <a:buChar char="•"/>
            </a:pPr>
            <a:r>
              <a:rPr lang="cs-CZ" altLang="cs-CZ" sz="2000" dirty="0" smtClean="0">
                <a:latin typeface="Calibri" pitchFamily="34" charset="0"/>
              </a:rPr>
              <a:t>jednotlivci s dětmi cca 35,9 % v roce 2014.</a:t>
            </a:r>
          </a:p>
          <a:p>
            <a:pPr marL="609600" indent="-609600" eaLnBrk="1" hangingPunct="1">
              <a:lnSpc>
                <a:spcPct val="80000"/>
              </a:lnSpc>
              <a:buFontTx/>
              <a:buNone/>
            </a:pPr>
            <a:endParaRPr lang="cs-CZ" altLang="cs-CZ" sz="2000" dirty="0" smtClean="0">
              <a:latin typeface="Calibri" pitchFamily="34" charset="0"/>
            </a:endParaRP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13</a:t>
            </a:fld>
            <a:endParaRPr lang="cs-CZ"/>
          </a:p>
        </p:txBody>
      </p:sp>
    </p:spTree>
    <p:extLst>
      <p:ext uri="{BB962C8B-B14F-4D97-AF65-F5344CB8AC3E}">
        <p14:creationId xmlns:p14="http://schemas.microsoft.com/office/powerpoint/2010/main" val="3865607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455613" y="620688"/>
            <a:ext cx="8229600" cy="6408762"/>
          </a:xfrm>
        </p:spPr>
        <p:txBody>
          <a:bodyPr/>
          <a:lstStyle/>
          <a:p>
            <a:pPr marL="0" indent="0" eaLnBrk="1" hangingPunct="1">
              <a:buFontTx/>
              <a:buNone/>
              <a:defRPr/>
            </a:pPr>
            <a:r>
              <a:rPr lang="cs-CZ" altLang="cs-CZ" sz="2000" b="1" u="sng" dirty="0" smtClean="0">
                <a:latin typeface="Calibri" panose="020F0502020204030204" pitchFamily="34" charset="0"/>
              </a:rPr>
              <a:t>Měření chudoby v kontextu příjmů (3/4)</a:t>
            </a:r>
          </a:p>
          <a:p>
            <a:pPr marL="0" indent="0" eaLnBrk="1" hangingPunct="1">
              <a:buFontTx/>
              <a:buNone/>
              <a:defRPr/>
            </a:pPr>
            <a:endParaRPr lang="cs-CZ" altLang="cs-CZ" sz="2000" dirty="0" smtClean="0">
              <a:latin typeface="Calibri" panose="020F0502020204030204" pitchFamily="34" charset="0"/>
            </a:endParaRPr>
          </a:p>
          <a:p>
            <a:pPr eaLnBrk="1" hangingPunct="1">
              <a:buFont typeface="Arial" panose="020B0604020202020204" pitchFamily="34" charset="0"/>
              <a:buChar char="•"/>
              <a:defRPr/>
            </a:pPr>
            <a:r>
              <a:rPr lang="cs-CZ" altLang="cs-CZ" sz="2000" dirty="0" smtClean="0">
                <a:latin typeface="Calibri" panose="020F0502020204030204" pitchFamily="34" charset="0"/>
              </a:rPr>
              <a:t>Relativní příjmová chudoba záleží na rozložení příjmů ve společnosti.</a:t>
            </a:r>
          </a:p>
          <a:p>
            <a:pPr eaLnBrk="1" hangingPunct="1">
              <a:buFont typeface="Arial" panose="020B0604020202020204" pitchFamily="34" charset="0"/>
              <a:buChar char="•"/>
              <a:defRPr/>
            </a:pPr>
            <a:r>
              <a:rPr lang="cs-CZ" altLang="cs-CZ" sz="2000" dirty="0" smtClean="0">
                <a:latin typeface="Calibri" panose="020F0502020204030204" pitchFamily="34" charset="0"/>
              </a:rPr>
              <a:t>Tento způsob měření nevypovídá téměř nic o reálné úrovni života těch, kdo příjmem disponují – rozdíl potřeb, velikosti a struktury výdajů nebere v potaz. Nejde jen o to kolik je chudých, ale co to znamená být chudý – mezinárodní srovnání – jiná kupní síla obyvatel =) chudoba v bohatých a chudých zemích.</a:t>
            </a:r>
          </a:p>
          <a:p>
            <a:pPr eaLnBrk="1" hangingPunct="1">
              <a:buFont typeface="Arial" panose="020B0604020202020204" pitchFamily="34" charset="0"/>
              <a:buChar char="•"/>
              <a:defRPr/>
            </a:pPr>
            <a:r>
              <a:rPr lang="cs-CZ" altLang="cs-CZ" sz="2000" dirty="0" smtClean="0">
                <a:latin typeface="Calibri" panose="020F0502020204030204" pitchFamily="34" charset="0"/>
              </a:rPr>
              <a:t>Využití jiné hranice než 60 procent (50 procent, 40 procent) či změna ekvivalenční škály značně proměňuje rozsah chudoby.</a:t>
            </a:r>
          </a:p>
          <a:p>
            <a:pPr eaLnBrk="1" hangingPunct="1">
              <a:buFont typeface="Arial" panose="020B0604020202020204" pitchFamily="34" charset="0"/>
              <a:buChar char="•"/>
              <a:defRPr/>
            </a:pPr>
            <a:r>
              <a:rPr lang="cs-CZ" altLang="cs-CZ" sz="2000" dirty="0" smtClean="0">
                <a:latin typeface="Calibri" panose="020F0502020204030204" pitchFamily="34" charset="0"/>
              </a:rPr>
              <a:t>Přináší horší výsledky u některých </a:t>
            </a:r>
            <a:r>
              <a:rPr lang="cs-CZ" altLang="cs-CZ" sz="2000" dirty="0" smtClean="0">
                <a:latin typeface="Calibri" panose="020F0502020204030204" pitchFamily="34" charset="0"/>
              </a:rPr>
              <a:t>kategorií: drobní </a:t>
            </a:r>
            <a:r>
              <a:rPr lang="cs-CZ" altLang="cs-CZ" sz="2000" dirty="0" smtClean="0">
                <a:latin typeface="Calibri" panose="020F0502020204030204" pitchFamily="34" charset="0"/>
              </a:rPr>
              <a:t>podnikatelé, zemědělci – mohou zatajit, jiné </a:t>
            </a:r>
            <a:r>
              <a:rPr lang="cs-CZ" altLang="cs-CZ" sz="2000" dirty="0" smtClean="0">
                <a:latin typeface="Calibri" panose="020F0502020204030204" pitchFamily="34" charset="0"/>
              </a:rPr>
              <a:t>příjmy – (viz např. Večerník a </a:t>
            </a:r>
            <a:r>
              <a:rPr lang="cs-CZ" altLang="cs-CZ" sz="2000" dirty="0" err="1" smtClean="0">
                <a:latin typeface="Calibri" panose="020F0502020204030204" pitchFamily="34" charset="0"/>
              </a:rPr>
              <a:t>Mysiková</a:t>
            </a:r>
            <a:r>
              <a:rPr lang="cs-CZ" altLang="cs-CZ" sz="2000" dirty="0" smtClean="0">
                <a:latin typeface="Calibri" panose="020F0502020204030204" pitchFamily="34" charset="0"/>
              </a:rPr>
              <a:t> 2015)</a:t>
            </a:r>
            <a:endParaRPr lang="cs-CZ" altLang="cs-CZ" sz="2000" dirty="0" smtClean="0">
              <a:latin typeface="Calibri" panose="020F0502020204030204" pitchFamily="34" charset="0"/>
            </a:endParaRPr>
          </a:p>
          <a:p>
            <a:pPr eaLnBrk="1" hangingPunct="1">
              <a:buFont typeface="Arial" panose="020B0604020202020204" pitchFamily="34" charset="0"/>
              <a:buChar char="•"/>
              <a:defRPr/>
            </a:pPr>
            <a:r>
              <a:rPr lang="cs-CZ" altLang="cs-CZ" sz="2000" dirty="0" smtClean="0">
                <a:latin typeface="Calibri" panose="020F0502020204030204" pitchFamily="34" charset="0"/>
              </a:rPr>
              <a:t>Často </a:t>
            </a:r>
            <a:r>
              <a:rPr lang="cs-CZ" altLang="cs-CZ" sz="2000" dirty="0" smtClean="0">
                <a:latin typeface="Calibri" panose="020F0502020204030204" pitchFamily="34" charset="0"/>
              </a:rPr>
              <a:t>není uváděna reálná peněžní hodnota, která může být velmi nízká (118 817 Kč v roce 2014 – ČSÚ).</a:t>
            </a:r>
          </a:p>
          <a:p>
            <a:pPr eaLnBrk="1" hangingPunct="1">
              <a:buFont typeface="Arial" panose="020B0604020202020204" pitchFamily="34" charset="0"/>
              <a:buChar char="•"/>
              <a:defRPr/>
            </a:pPr>
            <a:r>
              <a:rPr lang="cs-CZ" altLang="cs-CZ" sz="2000" dirty="0" smtClean="0">
                <a:latin typeface="Calibri" panose="020F0502020204030204" pitchFamily="34" charset="0"/>
              </a:rPr>
              <a:t>Často není uváděn odhad absolutního počtu chudých (10 % = jeden milion.) </a:t>
            </a:r>
            <a:r>
              <a:rPr lang="cs-CZ" altLang="cs-CZ" sz="2000" dirty="0" smtClean="0">
                <a:latin typeface="Calibri" panose="020F0502020204030204" pitchFamily="34" charset="0"/>
                <a:cs typeface="Times New Roman" pitchFamily="18" charset="0"/>
              </a:rPr>
              <a:t>(1002,3 tisíc v roce 2014 </a:t>
            </a:r>
            <a:r>
              <a:rPr lang="cs-CZ" altLang="cs-CZ" sz="2000" dirty="0" smtClean="0">
                <a:latin typeface="Calibri" panose="020F0502020204030204" pitchFamily="34" charset="0"/>
              </a:rPr>
              <a:t>–</a:t>
            </a:r>
            <a:r>
              <a:rPr lang="cs-CZ" altLang="cs-CZ" sz="2000" dirty="0" smtClean="0">
                <a:latin typeface="Calibri" panose="020F0502020204030204" pitchFamily="34" charset="0"/>
                <a:cs typeface="Times New Roman" pitchFamily="18" charset="0"/>
              </a:rPr>
              <a:t> ČSÚ)</a:t>
            </a: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14</a:t>
            </a:fld>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468313" y="476250"/>
            <a:ext cx="8229600" cy="6381750"/>
          </a:xfrm>
        </p:spPr>
        <p:txBody>
          <a:bodyPr/>
          <a:lstStyle/>
          <a:p>
            <a:pPr eaLnBrk="1" hangingPunct="1">
              <a:lnSpc>
                <a:spcPct val="80000"/>
              </a:lnSpc>
              <a:buFontTx/>
              <a:buNone/>
            </a:pPr>
            <a:r>
              <a:rPr lang="cs-CZ" altLang="cs-CZ" sz="2000" b="1" u="sng" dirty="0" smtClean="0">
                <a:latin typeface="Calibri" pitchFamily="34" charset="0"/>
              </a:rPr>
              <a:t>Měření chudoby v kontextu příjmů (4/4)</a:t>
            </a:r>
          </a:p>
          <a:p>
            <a:pPr eaLnBrk="1" hangingPunct="1">
              <a:lnSpc>
                <a:spcPct val="80000"/>
              </a:lnSpc>
              <a:buFontTx/>
              <a:buNone/>
            </a:pPr>
            <a:endParaRPr lang="cs-CZ" altLang="cs-CZ" sz="2000" dirty="0" smtClean="0">
              <a:latin typeface="Calibri" pitchFamily="34" charset="0"/>
            </a:endParaRPr>
          </a:p>
          <a:p>
            <a:pPr eaLnBrk="1" hangingPunct="1">
              <a:lnSpc>
                <a:spcPct val="80000"/>
              </a:lnSpc>
              <a:buFontTx/>
              <a:buNone/>
            </a:pPr>
            <a:r>
              <a:rPr lang="cs-CZ" altLang="cs-CZ" sz="2000" dirty="0" smtClean="0">
                <a:latin typeface="Calibri" pitchFamily="34" charset="0"/>
              </a:rPr>
              <a:t>2) hranice chudoby </a:t>
            </a:r>
            <a:r>
              <a:rPr lang="cs-CZ" altLang="cs-CZ" sz="2000" u="sng" dirty="0" smtClean="0">
                <a:latin typeface="Calibri" pitchFamily="34" charset="0"/>
              </a:rPr>
              <a:t>ve vztahu k minimálnímu standardu</a:t>
            </a:r>
            <a:endParaRPr lang="cs-CZ" altLang="cs-CZ" sz="2000" dirty="0" smtClean="0">
              <a:latin typeface="Calibri" pitchFamily="34" charset="0"/>
            </a:endParaRPr>
          </a:p>
          <a:p>
            <a:pPr eaLnBrk="1" hangingPunct="1">
              <a:lnSpc>
                <a:spcPct val="80000"/>
              </a:lnSpc>
              <a:buFontTx/>
              <a:buNone/>
            </a:pPr>
            <a:r>
              <a:rPr lang="cs-CZ" altLang="cs-CZ" sz="2000" dirty="0" smtClean="0">
                <a:latin typeface="Calibri" pitchFamily="34" charset="0"/>
              </a:rPr>
              <a:t>	(administrativní pojetí) </a:t>
            </a:r>
            <a:r>
              <a:rPr lang="cs-CZ" altLang="cs-CZ" sz="2000" dirty="0">
                <a:latin typeface="Calibri" pitchFamily="34" charset="0"/>
              </a:rPr>
              <a:t>–</a:t>
            </a:r>
            <a:r>
              <a:rPr lang="cs-CZ" altLang="cs-CZ" sz="2000" dirty="0" smtClean="0">
                <a:latin typeface="Calibri" pitchFamily="34" charset="0"/>
              </a:rPr>
              <a:t> garantovaný minimální příjem sociální pomoci.</a:t>
            </a:r>
          </a:p>
          <a:p>
            <a:pPr eaLnBrk="1" hangingPunct="1">
              <a:lnSpc>
                <a:spcPct val="80000"/>
              </a:lnSpc>
              <a:buFontTx/>
              <a:buNone/>
            </a:pPr>
            <a:r>
              <a:rPr lang="cs-CZ" altLang="cs-CZ" sz="2000" dirty="0" smtClean="0">
                <a:latin typeface="Calibri" pitchFamily="34" charset="0"/>
              </a:rPr>
              <a:t>	A) pomocí hranice jednoho dolaru (</a:t>
            </a:r>
            <a:r>
              <a:rPr lang="en-US" altLang="cs-CZ" sz="2000" dirty="0" smtClean="0">
                <a:latin typeface="Calibri" pitchFamily="34" charset="0"/>
                <a:cs typeface="Times New Roman" pitchFamily="18" charset="0"/>
              </a:rPr>
              <a:t>$</a:t>
            </a:r>
            <a:r>
              <a:rPr lang="cs-CZ" altLang="cs-CZ" sz="2000" dirty="0" smtClean="0">
                <a:latin typeface="Calibri" pitchFamily="34" charset="0"/>
                <a:cs typeface="Times New Roman" pitchFamily="18" charset="0"/>
              </a:rPr>
              <a:t>)</a:t>
            </a:r>
            <a:r>
              <a:rPr lang="cs-CZ" altLang="cs-CZ" sz="2000" dirty="0" smtClean="0">
                <a:latin typeface="Calibri" pitchFamily="34" charset="0"/>
              </a:rPr>
              <a:t> na den (míra využívaná OECD pro rozvojové země), ale problém s inflací =) 1.25 dolaru na den. Upozorňuje na problém extrémní chudoby, ale je také sama příliš extrémní (jen na jídlo, přepočet na národní měny, nepoužitelný pro Evropu).</a:t>
            </a:r>
          </a:p>
          <a:p>
            <a:pPr eaLnBrk="1" hangingPunct="1">
              <a:lnSpc>
                <a:spcPct val="80000"/>
              </a:lnSpc>
              <a:buFontTx/>
              <a:buNone/>
            </a:pPr>
            <a:r>
              <a:rPr lang="cs-CZ" altLang="cs-CZ" sz="2000" dirty="0" smtClean="0">
                <a:latin typeface="Calibri" pitchFamily="34" charset="0"/>
              </a:rPr>
              <a:t>	B) pomocí životního minima (tj. </a:t>
            </a:r>
            <a:r>
              <a:rPr lang="en-US" altLang="cs-CZ" sz="2000" dirty="0" smtClean="0">
                <a:latin typeface="Calibri" pitchFamily="34" charset="0"/>
              </a:rPr>
              <a:t>poverty standard</a:t>
            </a:r>
            <a:r>
              <a:rPr lang="cs-CZ" altLang="cs-CZ" sz="2000" dirty="0" smtClean="0">
                <a:latin typeface="Calibri" pitchFamily="34" charset="0"/>
              </a:rPr>
              <a:t>), který </a:t>
            </a:r>
            <a:r>
              <a:rPr lang="cs-CZ" altLang="cs-CZ" sz="2000" u="sng" dirty="0" smtClean="0">
                <a:latin typeface="Calibri" pitchFamily="34" charset="0"/>
              </a:rPr>
              <a:t>může být</a:t>
            </a:r>
            <a:r>
              <a:rPr lang="cs-CZ" altLang="cs-CZ" sz="2000" dirty="0" smtClean="0">
                <a:latin typeface="Calibri" pitchFamily="34" charset="0"/>
              </a:rPr>
              <a:t> založen na univerzálním spotřebním koši. Standard chudoby může určovat rozsah dávek – násobky minima, které zakládají nárok na dávky (např. nárok do 2,4 násobku životního minima). </a:t>
            </a:r>
          </a:p>
          <a:p>
            <a:pPr eaLnBrk="1" hangingPunct="1">
              <a:lnSpc>
                <a:spcPct val="80000"/>
              </a:lnSpc>
              <a:buFontTx/>
              <a:buNone/>
            </a:pPr>
            <a:endParaRPr lang="cs-CZ" altLang="cs-CZ" sz="2000" dirty="0" smtClean="0">
              <a:latin typeface="Calibri" pitchFamily="34" charset="0"/>
            </a:endParaRPr>
          </a:p>
          <a:p>
            <a:pPr eaLnBrk="1" hangingPunct="1">
              <a:lnSpc>
                <a:spcPct val="80000"/>
              </a:lnSpc>
              <a:buFontTx/>
              <a:buNone/>
            </a:pPr>
            <a:r>
              <a:rPr lang="cs-CZ" altLang="cs-CZ" sz="2000" dirty="0" smtClean="0">
                <a:latin typeface="Calibri" pitchFamily="34" charset="0"/>
              </a:rPr>
              <a:t>Může dobře vyjadřovat chudobu v jedné zemi, ale příliš se k měření chudoby nepoužívá, protože: </a:t>
            </a:r>
          </a:p>
          <a:p>
            <a:pPr eaLnBrk="1" hangingPunct="1">
              <a:lnSpc>
                <a:spcPct val="80000"/>
              </a:lnSpc>
              <a:buFontTx/>
              <a:buNone/>
            </a:pPr>
            <a:r>
              <a:rPr lang="cs-CZ" altLang="cs-CZ" sz="2000" dirty="0" smtClean="0">
                <a:latin typeface="Calibri" pitchFamily="34" charset="0"/>
              </a:rPr>
              <a:t>	a) může být normativní (nemusí být vázán na chudobu, ovlivněn politickými tlaky na podobu sociální politiky), </a:t>
            </a:r>
          </a:p>
          <a:p>
            <a:pPr eaLnBrk="1" hangingPunct="1">
              <a:lnSpc>
                <a:spcPct val="80000"/>
              </a:lnSpc>
              <a:buFontTx/>
              <a:buNone/>
            </a:pPr>
            <a:r>
              <a:rPr lang="cs-CZ" altLang="cs-CZ" sz="2000" dirty="0" smtClean="0">
                <a:latin typeface="Calibri" pitchFamily="34" charset="0"/>
              </a:rPr>
              <a:t>	b) není vhodný pro srovnání v čase (potřeby se mění) ani c) pro mezinárodní srovnání (jsou v různých zemích zcela odlišné, některé země nemají). </a:t>
            </a:r>
          </a:p>
          <a:p>
            <a:pPr eaLnBrk="1" hangingPunct="1">
              <a:lnSpc>
                <a:spcPct val="80000"/>
              </a:lnSpc>
              <a:buFontTx/>
              <a:buNone/>
            </a:pPr>
            <a:r>
              <a:rPr lang="cs-CZ" altLang="cs-CZ" sz="2000" dirty="0" smtClean="0">
                <a:latin typeface="Calibri" pitchFamily="34" charset="0"/>
              </a:rPr>
              <a:t>	d) Relativní hodnota standardu může volně padat a stoupat.</a:t>
            </a: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15</a:t>
            </a:fld>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sz="half" idx="1"/>
          </p:nvPr>
        </p:nvSpPr>
        <p:spPr>
          <a:xfrm>
            <a:off x="455613" y="620713"/>
            <a:ext cx="8291512" cy="5903912"/>
          </a:xfrm>
          <a:noFill/>
        </p:spPr>
        <p:txBody>
          <a:bodyPr/>
          <a:lstStyle/>
          <a:p>
            <a:pPr eaLnBrk="1" hangingPunct="1">
              <a:lnSpc>
                <a:spcPct val="80000"/>
              </a:lnSpc>
              <a:buFontTx/>
              <a:buNone/>
            </a:pPr>
            <a:r>
              <a:rPr lang="cs-CZ" altLang="cs-CZ" sz="2000" b="1" u="sng" dirty="0" smtClean="0">
                <a:latin typeface="Calibri" pitchFamily="34" charset="0"/>
              </a:rPr>
              <a:t>Měření chudoby v kontextu spotřeby a</a:t>
            </a:r>
            <a:r>
              <a:rPr lang="en-US" altLang="cs-CZ" sz="2000" b="1" u="sng" dirty="0" smtClean="0">
                <a:latin typeface="Calibri" pitchFamily="34" charset="0"/>
              </a:rPr>
              <a:t> </a:t>
            </a:r>
            <a:r>
              <a:rPr lang="cs-CZ" altLang="cs-CZ" sz="2000" b="1" u="sng" dirty="0" smtClean="0">
                <a:latin typeface="Calibri" pitchFamily="34" charset="0"/>
              </a:rPr>
              <a:t>výdajů (1/3)</a:t>
            </a:r>
          </a:p>
          <a:p>
            <a:pPr eaLnBrk="1" hangingPunct="1">
              <a:lnSpc>
                <a:spcPct val="80000"/>
              </a:lnSpc>
              <a:buFontTx/>
              <a:buNone/>
            </a:pPr>
            <a:endParaRPr lang="cs-CZ" altLang="cs-CZ" sz="2000" b="1" u="sng" dirty="0" smtClean="0">
              <a:latin typeface="Calibri" pitchFamily="34" charset="0"/>
            </a:endParaRPr>
          </a:p>
          <a:p>
            <a:pPr eaLnBrk="1" hangingPunct="1">
              <a:lnSpc>
                <a:spcPct val="80000"/>
              </a:lnSpc>
              <a:buFontTx/>
              <a:buNone/>
            </a:pPr>
            <a:r>
              <a:rPr lang="cs-CZ" altLang="cs-CZ" sz="2000" b="1" dirty="0" smtClean="0">
                <a:latin typeface="Calibri" pitchFamily="34" charset="0"/>
              </a:rPr>
              <a:t>I) </a:t>
            </a:r>
            <a:r>
              <a:rPr lang="cs-CZ" altLang="cs-CZ" sz="2000" b="1" u="sng" dirty="0" smtClean="0">
                <a:latin typeface="Calibri" pitchFamily="34" charset="0"/>
              </a:rPr>
              <a:t>absolutní míry</a:t>
            </a:r>
          </a:p>
          <a:p>
            <a:pPr eaLnBrk="1" hangingPunct="1">
              <a:lnSpc>
                <a:spcPct val="80000"/>
              </a:lnSpc>
              <a:buFontTx/>
              <a:buNone/>
            </a:pPr>
            <a:r>
              <a:rPr lang="cs-CZ" altLang="cs-CZ" sz="2000" dirty="0" smtClean="0">
                <a:latin typeface="Calibri" pitchFamily="34" charset="0"/>
              </a:rPr>
              <a:t>Příjem není vždy nejpřesnějším indikátorem chudoby.</a:t>
            </a:r>
          </a:p>
          <a:p>
            <a:pPr eaLnBrk="1" hangingPunct="1">
              <a:lnSpc>
                <a:spcPct val="80000"/>
              </a:lnSpc>
              <a:buFontTx/>
              <a:buNone/>
            </a:pPr>
            <a:r>
              <a:rPr lang="cs-CZ" altLang="cs-CZ" sz="2000" u="sng" dirty="0" smtClean="0">
                <a:latin typeface="Calibri" pitchFamily="34" charset="0"/>
              </a:rPr>
              <a:t>Vztahují se přímo k posuzovaným osobám či domácnostem</a:t>
            </a:r>
            <a:r>
              <a:rPr lang="cs-CZ" altLang="cs-CZ" sz="2000" dirty="0" smtClean="0">
                <a:latin typeface="Calibri" pitchFamily="34" charset="0"/>
              </a:rPr>
              <a:t>.</a:t>
            </a:r>
          </a:p>
          <a:p>
            <a:pPr eaLnBrk="1" hangingPunct="1">
              <a:lnSpc>
                <a:spcPct val="80000"/>
              </a:lnSpc>
              <a:buFontTx/>
              <a:buNone/>
            </a:pPr>
            <a:endParaRPr lang="cs-CZ" altLang="cs-CZ" sz="2000" dirty="0" smtClean="0">
              <a:latin typeface="Calibri" pitchFamily="34" charset="0"/>
            </a:endParaRPr>
          </a:p>
          <a:p>
            <a:pPr eaLnBrk="1" hangingPunct="1">
              <a:lnSpc>
                <a:spcPct val="80000"/>
              </a:lnSpc>
              <a:buFontTx/>
              <a:buNone/>
            </a:pPr>
            <a:r>
              <a:rPr lang="cs-CZ" altLang="cs-CZ" sz="2000" dirty="0" smtClean="0">
                <a:latin typeface="Calibri" pitchFamily="34" charset="0"/>
              </a:rPr>
              <a:t>A) přístup k chudobě </a:t>
            </a:r>
            <a:r>
              <a:rPr lang="cs-CZ" altLang="cs-CZ" sz="2000" u="sng" dirty="0" smtClean="0">
                <a:latin typeface="Calibri" pitchFamily="34" charset="0"/>
              </a:rPr>
              <a:t>z hlediska základních potřeb</a:t>
            </a:r>
            <a:r>
              <a:rPr lang="cs-CZ" altLang="cs-CZ" sz="2000" dirty="0" smtClean="0">
                <a:latin typeface="Calibri" pitchFamily="34" charset="0"/>
              </a:rPr>
              <a:t> – jsou ztotožňovány s materiálními </a:t>
            </a:r>
            <a:r>
              <a:rPr lang="cs-CZ" altLang="cs-CZ" sz="2000" dirty="0" smtClean="0">
                <a:latin typeface="Calibri" pitchFamily="34" charset="0"/>
              </a:rPr>
              <a:t>potřebami (ošacení, jídlo). </a:t>
            </a:r>
            <a:r>
              <a:rPr lang="cs-CZ" altLang="cs-CZ" sz="2000" dirty="0">
                <a:latin typeface="Calibri" pitchFamily="34" charset="0"/>
              </a:rPr>
              <a:t>M</a:t>
            </a:r>
            <a:r>
              <a:rPr lang="cs-CZ" altLang="cs-CZ" sz="2000" dirty="0" smtClean="0">
                <a:latin typeface="Calibri" pitchFamily="34" charset="0"/>
              </a:rPr>
              <a:t>ohou </a:t>
            </a:r>
            <a:r>
              <a:rPr lang="cs-CZ" altLang="cs-CZ" sz="2000" dirty="0" smtClean="0">
                <a:latin typeface="Calibri" pitchFamily="34" charset="0"/>
              </a:rPr>
              <a:t>sem však patřit i potřeby sociální, například pozvání na večeři nebo návštěva kina jako součást sociálních kontaktů a zvyklostí ve </a:t>
            </a:r>
            <a:r>
              <a:rPr lang="cs-CZ" altLang="cs-CZ" sz="2000" dirty="0" smtClean="0">
                <a:latin typeface="Calibri" pitchFamily="34" charset="0"/>
              </a:rPr>
              <a:t>společnosti.</a:t>
            </a:r>
            <a:endParaRPr lang="cs-CZ" altLang="cs-CZ" sz="2000" dirty="0" smtClean="0">
              <a:latin typeface="Calibri" pitchFamily="34" charset="0"/>
            </a:endParaRPr>
          </a:p>
          <a:p>
            <a:pPr eaLnBrk="1" hangingPunct="1">
              <a:lnSpc>
                <a:spcPct val="80000"/>
              </a:lnSpc>
              <a:buFontTx/>
              <a:buNone/>
            </a:pPr>
            <a:r>
              <a:rPr lang="cs-CZ" altLang="cs-CZ" sz="2000" dirty="0" smtClean="0">
                <a:latin typeface="Calibri" pitchFamily="34" charset="0"/>
              </a:rPr>
              <a:t>B) </a:t>
            </a:r>
            <a:r>
              <a:rPr lang="cs-CZ" altLang="cs-CZ" sz="2000" u="sng" dirty="0" smtClean="0">
                <a:latin typeface="Calibri" pitchFamily="34" charset="0"/>
              </a:rPr>
              <a:t>přes koš </a:t>
            </a:r>
            <a:r>
              <a:rPr lang="cs-CZ" altLang="cs-CZ" sz="2000" u="sng" dirty="0" smtClean="0">
                <a:latin typeface="Calibri" pitchFamily="34" charset="0"/>
              </a:rPr>
              <a:t>zboží</a:t>
            </a:r>
            <a:endParaRPr lang="cs-CZ" altLang="cs-CZ" sz="2000" dirty="0">
              <a:latin typeface="Calibri" pitchFamily="34" charset="0"/>
            </a:endParaRPr>
          </a:p>
          <a:p>
            <a:pPr eaLnBrk="1" hangingPunct="1">
              <a:lnSpc>
                <a:spcPct val="80000"/>
              </a:lnSpc>
              <a:buFont typeface="Arial" panose="020B0604020202020204" pitchFamily="34" charset="0"/>
              <a:buChar char="•"/>
            </a:pPr>
            <a:r>
              <a:rPr lang="cs-CZ" altLang="cs-CZ" sz="2000" dirty="0" smtClean="0">
                <a:latin typeface="Calibri" pitchFamily="34" charset="0"/>
              </a:rPr>
              <a:t>určení fyziologických potřeb (odhad kalorií – věk, fyzická námaha, pohlaví...), </a:t>
            </a:r>
          </a:p>
          <a:p>
            <a:pPr eaLnBrk="1" hangingPunct="1">
              <a:lnSpc>
                <a:spcPct val="80000"/>
              </a:lnSpc>
              <a:buFont typeface="Arial" panose="020B0604020202020204" pitchFamily="34" charset="0"/>
              <a:buChar char="•"/>
            </a:pPr>
            <a:r>
              <a:rPr lang="cs-CZ" altLang="cs-CZ" sz="2000" dirty="0" smtClean="0">
                <a:latin typeface="Calibri" pitchFamily="34" charset="0"/>
              </a:rPr>
              <a:t>vytvoření seznamu minimálních potřeb pro domácnosti různé velikosti (imaginární koš </a:t>
            </a:r>
            <a:r>
              <a:rPr lang="cs-CZ" altLang="cs-CZ" sz="2000" dirty="0" smtClean="0">
                <a:latin typeface="Calibri" pitchFamily="34" charset="0"/>
              </a:rPr>
              <a:t>zboží, které je třeba koupit). </a:t>
            </a:r>
            <a:endParaRPr lang="cs-CZ" altLang="cs-CZ" sz="2000" dirty="0" smtClean="0">
              <a:latin typeface="Calibri" pitchFamily="34" charset="0"/>
            </a:endParaRPr>
          </a:p>
          <a:p>
            <a:pPr eaLnBrk="1" hangingPunct="1">
              <a:lnSpc>
                <a:spcPct val="80000"/>
              </a:lnSpc>
              <a:buFont typeface="Arial" panose="020B0604020202020204" pitchFamily="34" charset="0"/>
              <a:buChar char="•"/>
            </a:pPr>
            <a:r>
              <a:rPr lang="cs-CZ" altLang="cs-CZ" sz="2000" dirty="0" smtClean="0">
                <a:latin typeface="Calibri" pitchFamily="34" charset="0"/>
              </a:rPr>
              <a:t>Hranice chudoby zde není vyjádřená výčtem statků a služeb pro základní potřeby, ale </a:t>
            </a:r>
            <a:r>
              <a:rPr lang="cs-CZ" altLang="cs-CZ" sz="2000" u="sng" dirty="0" smtClean="0">
                <a:latin typeface="Calibri" pitchFamily="34" charset="0"/>
              </a:rPr>
              <a:t>kalkulací minimálních nákladů.</a:t>
            </a:r>
            <a:endParaRPr lang="cs-CZ" altLang="cs-CZ" sz="2000" dirty="0" smtClean="0">
              <a:latin typeface="Calibri" pitchFamily="34" charset="0"/>
            </a:endParaRPr>
          </a:p>
          <a:p>
            <a:pPr eaLnBrk="1" hangingPunct="1">
              <a:lnSpc>
                <a:spcPct val="80000"/>
              </a:lnSpc>
              <a:buFontTx/>
              <a:buNone/>
            </a:pPr>
            <a:r>
              <a:rPr lang="cs-CZ" altLang="cs-CZ" sz="2000" dirty="0" smtClean="0">
                <a:latin typeface="Calibri" pitchFamily="34" charset="0"/>
              </a:rPr>
              <a:t>	– použití v USA a UK (budget standard), problém mezi názorem expertů a skutečným chováním konzumentů, proto pokusy vycházet z </a:t>
            </a:r>
            <a:r>
              <a:rPr lang="cs-CZ" altLang="cs-CZ" sz="2000" u="sng" dirty="0" smtClean="0">
                <a:latin typeface="Calibri" pitchFamily="34" charset="0"/>
              </a:rPr>
              <a:t>reálných výdajů domácností</a:t>
            </a:r>
            <a:r>
              <a:rPr lang="cs-CZ" altLang="cs-CZ" sz="2000" dirty="0" smtClean="0">
                <a:latin typeface="Calibri" pitchFamily="34" charset="0"/>
              </a:rPr>
              <a:t> s nízkou spotřebou. Problém s mezinárodním srovnáním – podle britského standardu je 90+ % Bulharů chudých.</a:t>
            </a:r>
          </a:p>
        </p:txBody>
      </p:sp>
      <p:sp>
        <p:nvSpPr>
          <p:cNvPr id="2" name="Zástupný symbol pro číslo snímku 1"/>
          <p:cNvSpPr>
            <a:spLocks noGrp="1"/>
          </p:cNvSpPr>
          <p:nvPr>
            <p:ph type="sldNum" sz="quarter" idx="12"/>
          </p:nvPr>
        </p:nvSpPr>
        <p:spPr/>
        <p:txBody>
          <a:bodyPr/>
          <a:lstStyle/>
          <a:p>
            <a:pPr>
              <a:defRPr/>
            </a:pPr>
            <a:fld id="{2D3D300E-800A-4F54-8684-FAC7B67653F8}" type="slidenum">
              <a:rPr lang="cs-CZ" smtClean="0"/>
              <a:pPr>
                <a:defRPr/>
              </a:pPr>
              <a:t>16</a:t>
            </a:fld>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455613" y="333375"/>
            <a:ext cx="8291512" cy="6524625"/>
          </a:xfrm>
          <a:noFill/>
        </p:spPr>
        <p:txBody>
          <a:bodyPr/>
          <a:lstStyle/>
          <a:p>
            <a:pPr marL="609600" indent="-609600" eaLnBrk="1" hangingPunct="1">
              <a:lnSpc>
                <a:spcPct val="80000"/>
              </a:lnSpc>
              <a:buFontTx/>
              <a:buNone/>
            </a:pPr>
            <a:endParaRPr lang="cs-CZ" altLang="cs-CZ" sz="2000" b="1" u="sng" dirty="0" smtClean="0">
              <a:latin typeface="Calibri" pitchFamily="34" charset="0"/>
            </a:endParaRPr>
          </a:p>
          <a:p>
            <a:pPr marL="609600" indent="-609600" eaLnBrk="1" hangingPunct="1">
              <a:lnSpc>
                <a:spcPct val="80000"/>
              </a:lnSpc>
              <a:buFontTx/>
              <a:buNone/>
            </a:pPr>
            <a:r>
              <a:rPr lang="cs-CZ" altLang="cs-CZ" sz="2000" b="1" u="sng" dirty="0" smtClean="0">
                <a:latin typeface="Calibri" pitchFamily="34" charset="0"/>
              </a:rPr>
              <a:t>Měření chudoby v kontextu spotřeby a výdajů (2/3)</a:t>
            </a:r>
            <a:endParaRPr lang="cs-CZ" altLang="cs-CZ" sz="2000" dirty="0" smtClean="0">
              <a:latin typeface="Calibri" pitchFamily="34" charset="0"/>
            </a:endParaRPr>
          </a:p>
          <a:p>
            <a:pPr marL="609600" indent="-609600" eaLnBrk="1" hangingPunct="1">
              <a:lnSpc>
                <a:spcPct val="80000"/>
              </a:lnSpc>
            </a:pPr>
            <a:endParaRPr lang="cs-CZ" altLang="cs-CZ" sz="2000" dirty="0" smtClean="0">
              <a:latin typeface="Calibri" pitchFamily="34" charset="0"/>
            </a:endParaRPr>
          </a:p>
          <a:p>
            <a:pPr marL="609600" indent="-609600" eaLnBrk="1" hangingPunct="1">
              <a:lnSpc>
                <a:spcPct val="80000"/>
              </a:lnSpc>
              <a:buFontTx/>
              <a:buNone/>
            </a:pPr>
            <a:r>
              <a:rPr lang="cs-CZ" altLang="cs-CZ" sz="2000" dirty="0" smtClean="0">
                <a:latin typeface="Calibri" pitchFamily="34" charset="0"/>
              </a:rPr>
              <a:t>C) </a:t>
            </a:r>
            <a:r>
              <a:rPr lang="cs-CZ" altLang="cs-CZ" sz="2000" u="sng" dirty="0" smtClean="0">
                <a:latin typeface="Calibri" pitchFamily="34" charset="0"/>
              </a:rPr>
              <a:t>výdajová zátěž</a:t>
            </a:r>
            <a:r>
              <a:rPr lang="cs-CZ" altLang="cs-CZ" sz="2000" dirty="0" smtClean="0">
                <a:latin typeface="Calibri" pitchFamily="34" charset="0"/>
              </a:rPr>
              <a:t> </a:t>
            </a:r>
            <a:r>
              <a:rPr lang="cs-CZ" altLang="cs-CZ" sz="2000" dirty="0" smtClean="0">
                <a:latin typeface="Calibri" pitchFamily="34" charset="0"/>
              </a:rPr>
              <a:t>– např. podíl </a:t>
            </a:r>
            <a:r>
              <a:rPr lang="cs-CZ" altLang="cs-CZ" sz="2000" dirty="0" smtClean="0">
                <a:latin typeface="Calibri" pitchFamily="34" charset="0"/>
              </a:rPr>
              <a:t>výdajů na stravu v celkových výdajích (v USA – chudý = více než 30% z celkového příjmu na potraviny) – interpretační problém</a:t>
            </a:r>
            <a:r>
              <a:rPr lang="en-US" altLang="cs-CZ" sz="2000" dirty="0" smtClean="0">
                <a:latin typeface="Calibri" pitchFamily="34" charset="0"/>
              </a:rPr>
              <a:t>:</a:t>
            </a:r>
            <a:r>
              <a:rPr lang="cs-CZ" altLang="cs-CZ" sz="2000" dirty="0" smtClean="0">
                <a:latin typeface="Calibri" pitchFamily="34" charset="0"/>
              </a:rPr>
              <a:t> </a:t>
            </a:r>
            <a:r>
              <a:rPr lang="cs-CZ" altLang="cs-CZ" sz="2000" u="sng" dirty="0" smtClean="0">
                <a:latin typeface="Calibri" pitchFamily="34" charset="0"/>
              </a:rPr>
              <a:t>s růstem příjmu se mění struktura výdajů</a:t>
            </a:r>
            <a:r>
              <a:rPr lang="cs-CZ" altLang="cs-CZ" sz="2000" dirty="0" smtClean="0">
                <a:latin typeface="Calibri" pitchFamily="34" charset="0"/>
              </a:rPr>
              <a:t> </a:t>
            </a:r>
            <a:r>
              <a:rPr lang="cs-CZ" altLang="cs-CZ" sz="2000" dirty="0">
                <a:latin typeface="Calibri" pitchFamily="34" charset="0"/>
              </a:rPr>
              <a:t>–</a:t>
            </a:r>
            <a:r>
              <a:rPr lang="cs-CZ" altLang="cs-CZ" sz="2000" dirty="0" smtClean="0">
                <a:latin typeface="Calibri" pitchFamily="34" charset="0"/>
              </a:rPr>
              <a:t> </a:t>
            </a:r>
            <a:r>
              <a:rPr lang="cs-CZ" altLang="cs-CZ" sz="2000" dirty="0" smtClean="0">
                <a:latin typeface="Calibri" pitchFamily="34" charset="0"/>
              </a:rPr>
              <a:t>čím nižší příjem, tím vyšší podíl výdajů za nezbytnosti – ale v určitém bodě s růstem příjmu neroste množství zboží, ale kvalita. Vliv typu domácnosti na výdaje např. závislé děti znamenají jiné výdaje</a:t>
            </a:r>
            <a:r>
              <a:rPr lang="cs-CZ" altLang="cs-CZ" sz="2000" dirty="0" smtClean="0">
                <a:latin typeface="Calibri" pitchFamily="34" charset="0"/>
              </a:rPr>
              <a:t>.</a:t>
            </a:r>
          </a:p>
          <a:p>
            <a:pPr marL="609600" indent="-609600" eaLnBrk="1" hangingPunct="1">
              <a:lnSpc>
                <a:spcPct val="80000"/>
              </a:lnSpc>
              <a:buFontTx/>
              <a:buNone/>
            </a:pPr>
            <a:r>
              <a:rPr lang="cs-CZ" altLang="cs-CZ" sz="2000" dirty="0" smtClean="0">
                <a:latin typeface="Calibri" pitchFamily="34" charset="0"/>
              </a:rPr>
              <a:t>Indikátor </a:t>
            </a:r>
            <a:r>
              <a:rPr lang="cs-CZ" altLang="cs-CZ" sz="2000" dirty="0" smtClean="0">
                <a:latin typeface="Calibri" pitchFamily="34" charset="0"/>
              </a:rPr>
              <a:t>využívaný v EU = více než </a:t>
            </a:r>
            <a:r>
              <a:rPr lang="cs-CZ" altLang="cs-CZ" sz="2000" u="sng" dirty="0" smtClean="0">
                <a:latin typeface="Calibri" pitchFamily="34" charset="0"/>
              </a:rPr>
              <a:t>30 nebo 40 % výdajů za bydlení</a:t>
            </a:r>
            <a:r>
              <a:rPr lang="cs-CZ" altLang="cs-CZ" sz="2000" dirty="0" smtClean="0">
                <a:latin typeface="Calibri" pitchFamily="34" charset="0"/>
              </a:rPr>
              <a:t> (v ČR již 30 % vnímají jako hodně – v nájemním ke 40 %) - viz </a:t>
            </a:r>
            <a:r>
              <a:rPr lang="cs-CZ" altLang="cs-CZ" sz="2000" dirty="0" err="1" smtClean="0">
                <a:latin typeface="Calibri" pitchFamily="34" charset="0"/>
              </a:rPr>
              <a:t>Sirovátka</a:t>
            </a:r>
            <a:r>
              <a:rPr lang="cs-CZ" altLang="cs-CZ" sz="2000" dirty="0" smtClean="0">
                <a:latin typeface="Calibri" pitchFamily="34" charset="0"/>
              </a:rPr>
              <a:t> a kol. (2011).</a:t>
            </a:r>
          </a:p>
          <a:p>
            <a:pPr marL="609600" indent="-609600" eaLnBrk="1" hangingPunct="1">
              <a:lnSpc>
                <a:spcPct val="80000"/>
              </a:lnSpc>
              <a:buFontTx/>
              <a:buNone/>
            </a:pPr>
            <a:endParaRPr lang="cs-CZ" altLang="cs-CZ" sz="2000" dirty="0" smtClean="0">
              <a:latin typeface="Calibri" pitchFamily="34" charset="0"/>
            </a:endParaRPr>
          </a:p>
          <a:p>
            <a:pPr marL="609600" indent="-609600" eaLnBrk="1" hangingPunct="1">
              <a:lnSpc>
                <a:spcPct val="80000"/>
              </a:lnSpc>
              <a:buFontTx/>
              <a:buNone/>
            </a:pPr>
            <a:r>
              <a:rPr lang="cs-CZ" altLang="cs-CZ" sz="2000" b="1" dirty="0" smtClean="0">
                <a:latin typeface="Calibri" pitchFamily="34" charset="0"/>
              </a:rPr>
              <a:t>II) </a:t>
            </a:r>
            <a:r>
              <a:rPr lang="cs-CZ" altLang="cs-CZ" sz="2000" b="1" u="sng" dirty="0" smtClean="0">
                <a:latin typeface="Calibri" pitchFamily="34" charset="0"/>
              </a:rPr>
              <a:t>relativní míry</a:t>
            </a:r>
          </a:p>
          <a:p>
            <a:pPr marL="0" indent="0" eaLnBrk="1" hangingPunct="1">
              <a:lnSpc>
                <a:spcPct val="80000"/>
              </a:lnSpc>
              <a:buFontTx/>
              <a:buNone/>
            </a:pPr>
            <a:r>
              <a:rPr lang="cs-CZ" altLang="cs-CZ" sz="2000" dirty="0" smtClean="0">
                <a:latin typeface="Calibri" pitchFamily="34" charset="0"/>
              </a:rPr>
              <a:t>Relativní  deprivace se vztahuje k nevýhodné  situaci,  pociťované  jednotlivci  či  skupinami  lidí  ve  vztahu  k jejich  okolní  populaci (</a:t>
            </a:r>
            <a:r>
              <a:rPr lang="cs-CZ" altLang="cs-CZ" sz="2000" dirty="0" err="1" smtClean="0">
                <a:latin typeface="Calibri" pitchFamily="34" charset="0"/>
              </a:rPr>
              <a:t>Klufová</a:t>
            </a:r>
            <a:r>
              <a:rPr lang="cs-CZ" altLang="cs-CZ" sz="2000" dirty="0" smtClean="0">
                <a:latin typeface="Calibri" pitchFamily="34" charset="0"/>
              </a:rPr>
              <a:t> 2009). Využívá se např. pro posouzení deprivace v sociálně znevýhodněných lokalitách.</a:t>
            </a:r>
          </a:p>
          <a:p>
            <a:pPr marL="609600" indent="-609600" eaLnBrk="1" hangingPunct="1">
              <a:lnSpc>
                <a:spcPct val="80000"/>
              </a:lnSpc>
              <a:buFontTx/>
              <a:buNone/>
            </a:pPr>
            <a:endParaRPr lang="cs-CZ" altLang="cs-CZ" sz="2000" dirty="0" smtClean="0">
              <a:latin typeface="Calibri" pitchFamily="34" charset="0"/>
            </a:endParaRPr>
          </a:p>
          <a:p>
            <a:pPr marL="609600" indent="-609600" eaLnBrk="1" hangingPunct="1">
              <a:lnSpc>
                <a:spcPct val="80000"/>
              </a:lnSpc>
              <a:buFontTx/>
              <a:buNone/>
            </a:pPr>
            <a:r>
              <a:rPr lang="cs-CZ" altLang="cs-CZ" sz="2000" dirty="0" smtClean="0">
                <a:latin typeface="Calibri" pitchFamily="34" charset="0"/>
              </a:rPr>
              <a:t>Indikátory </a:t>
            </a:r>
            <a:r>
              <a:rPr lang="cs-CZ" altLang="cs-CZ" sz="2000" dirty="0" smtClean="0">
                <a:latin typeface="Calibri" pitchFamily="34" charset="0"/>
              </a:rPr>
              <a:t>deprivace (= chudoby) určují experti a </a:t>
            </a:r>
            <a:r>
              <a:rPr lang="cs-CZ" altLang="cs-CZ" sz="2000" noProof="1" smtClean="0">
                <a:latin typeface="Calibri" pitchFamily="34" charset="0"/>
              </a:rPr>
              <a:t>deprivovaní</a:t>
            </a:r>
            <a:r>
              <a:rPr lang="cs-CZ" altLang="cs-CZ" sz="2000" dirty="0" smtClean="0">
                <a:latin typeface="Calibri" pitchFamily="34" charset="0"/>
              </a:rPr>
              <a:t>.</a:t>
            </a:r>
            <a:endParaRPr lang="cs-CZ" altLang="cs-CZ" sz="2000" noProof="1" smtClean="0">
              <a:latin typeface="Calibri" pitchFamily="34" charset="0"/>
            </a:endParaRPr>
          </a:p>
          <a:p>
            <a:pPr marL="609600" indent="-609600" eaLnBrk="1" hangingPunct="1">
              <a:lnSpc>
                <a:spcPct val="80000"/>
              </a:lnSpc>
              <a:buFontTx/>
              <a:buAutoNum type="alphaLcParenR"/>
            </a:pPr>
            <a:r>
              <a:rPr lang="cs-CZ" altLang="cs-CZ" sz="2000" dirty="0" smtClean="0">
                <a:latin typeface="Calibri" pitchFamily="34" charset="0"/>
              </a:rPr>
              <a:t>měření </a:t>
            </a:r>
            <a:r>
              <a:rPr lang="cs-CZ" altLang="cs-CZ" sz="2000" u="sng" dirty="0" smtClean="0">
                <a:latin typeface="Calibri" pitchFamily="34" charset="0"/>
              </a:rPr>
              <a:t>materiální, psychické i sociální deprivace</a:t>
            </a:r>
            <a:r>
              <a:rPr lang="cs-CZ" altLang="cs-CZ" sz="2000" dirty="0" smtClean="0">
                <a:latin typeface="Calibri" pitchFamily="34" charset="0"/>
              </a:rPr>
              <a:t> (</a:t>
            </a:r>
            <a:r>
              <a:rPr lang="cs-CZ" altLang="cs-CZ" sz="2000" u="sng" dirty="0" smtClean="0">
                <a:latin typeface="Calibri" pitchFamily="34" charset="0"/>
              </a:rPr>
              <a:t>nedostatečná výživa, oblékání</a:t>
            </a:r>
            <a:r>
              <a:rPr lang="cs-CZ" altLang="cs-CZ" sz="2000" dirty="0" smtClean="0">
                <a:latin typeface="Calibri" pitchFamily="34" charset="0"/>
              </a:rPr>
              <a:t>...),</a:t>
            </a:r>
          </a:p>
          <a:p>
            <a:pPr marL="609600" indent="-609600" eaLnBrk="1" hangingPunct="1">
              <a:lnSpc>
                <a:spcPct val="80000"/>
              </a:lnSpc>
              <a:buFontTx/>
              <a:buAutoNum type="alphaLcParenR"/>
            </a:pPr>
            <a:r>
              <a:rPr lang="cs-CZ" altLang="cs-CZ" sz="2000" u="sng" dirty="0" smtClean="0">
                <a:latin typeface="Calibri" pitchFamily="34" charset="0"/>
              </a:rPr>
              <a:t>pokles pod akceptovaný životní standard</a:t>
            </a:r>
            <a:r>
              <a:rPr lang="cs-CZ" altLang="cs-CZ" sz="2000" dirty="0" smtClean="0">
                <a:latin typeface="Calibri" pitchFamily="34" charset="0"/>
              </a:rPr>
              <a:t> (obvyklý</a:t>
            </a:r>
            <a:r>
              <a:rPr lang="cs-CZ" altLang="cs-CZ" sz="2000" dirty="0" smtClean="0">
                <a:latin typeface="Calibri" pitchFamily="34" charset="0"/>
              </a:rPr>
              <a:t>),</a:t>
            </a:r>
            <a:endParaRPr lang="cs-CZ" altLang="cs-CZ" sz="2000" dirty="0" smtClean="0">
              <a:latin typeface="Calibri" pitchFamily="34" charset="0"/>
            </a:endParaRPr>
          </a:p>
          <a:p>
            <a:pPr marL="609600" indent="-609600" eaLnBrk="1" hangingPunct="1">
              <a:lnSpc>
                <a:spcPct val="80000"/>
              </a:lnSpc>
              <a:buFontTx/>
              <a:buAutoNum type="alphaLcParenR"/>
            </a:pPr>
            <a:r>
              <a:rPr lang="cs-CZ" altLang="cs-CZ" sz="2000" dirty="0" smtClean="0">
                <a:latin typeface="Calibri" pitchFamily="34" charset="0"/>
              </a:rPr>
              <a:t>pokles pod to, co </a:t>
            </a:r>
            <a:r>
              <a:rPr lang="cs-CZ" altLang="cs-CZ" sz="2000" u="sng" dirty="0" smtClean="0">
                <a:latin typeface="Calibri" pitchFamily="34" charset="0"/>
              </a:rPr>
              <a:t>bylo standardem většiny při lepší distribuci</a:t>
            </a:r>
            <a:r>
              <a:rPr lang="cs-CZ" altLang="cs-CZ" sz="2000" dirty="0" smtClean="0">
                <a:latin typeface="Calibri" pitchFamily="34" charset="0"/>
              </a:rPr>
              <a:t> (hledisko času).</a:t>
            </a: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17</a:t>
            </a:fld>
            <a:endParaRPr lang="cs-CZ"/>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455613" y="692150"/>
            <a:ext cx="8229600" cy="5832475"/>
          </a:xfrm>
          <a:noFill/>
        </p:spPr>
        <p:txBody>
          <a:bodyPr/>
          <a:lstStyle/>
          <a:p>
            <a:pPr eaLnBrk="1" hangingPunct="1">
              <a:lnSpc>
                <a:spcPct val="80000"/>
              </a:lnSpc>
              <a:buFontTx/>
              <a:buNone/>
            </a:pPr>
            <a:endParaRPr lang="cs-CZ" altLang="cs-CZ" sz="2000" b="1" u="sng" dirty="0" smtClean="0">
              <a:latin typeface="Calibri" pitchFamily="34" charset="0"/>
            </a:endParaRPr>
          </a:p>
          <a:p>
            <a:pPr eaLnBrk="1" hangingPunct="1">
              <a:lnSpc>
                <a:spcPct val="80000"/>
              </a:lnSpc>
              <a:buFontTx/>
              <a:buNone/>
            </a:pPr>
            <a:r>
              <a:rPr lang="cs-CZ" altLang="cs-CZ" sz="2000" b="1" u="sng" dirty="0" smtClean="0">
                <a:latin typeface="Calibri" pitchFamily="34" charset="0"/>
              </a:rPr>
              <a:t>Měření chudoby v kontextu spotřeby a výdajů (3/3)</a:t>
            </a:r>
            <a:endParaRPr lang="cs-CZ" altLang="cs-CZ" sz="2000" dirty="0" smtClean="0">
              <a:latin typeface="Calibri" pitchFamily="34" charset="0"/>
            </a:endParaRPr>
          </a:p>
          <a:p>
            <a:pPr eaLnBrk="1" hangingPunct="1">
              <a:lnSpc>
                <a:spcPct val="80000"/>
              </a:lnSpc>
              <a:buFontTx/>
              <a:buNone/>
            </a:pPr>
            <a:endParaRPr lang="cs-CZ" altLang="cs-CZ" sz="2000" u="sng" dirty="0" smtClean="0">
              <a:latin typeface="Calibri" pitchFamily="34" charset="0"/>
            </a:endParaRPr>
          </a:p>
          <a:p>
            <a:pPr eaLnBrk="1" hangingPunct="1">
              <a:lnSpc>
                <a:spcPct val="80000"/>
              </a:lnSpc>
              <a:buFontTx/>
              <a:buNone/>
            </a:pPr>
            <a:r>
              <a:rPr lang="cs-CZ" altLang="cs-CZ" sz="2000" u="sng" dirty="0" smtClean="0">
                <a:latin typeface="Calibri" pitchFamily="34" charset="0"/>
              </a:rPr>
              <a:t>index deprivace</a:t>
            </a:r>
            <a:r>
              <a:rPr lang="cs-CZ" altLang="cs-CZ" sz="2000" dirty="0" smtClean="0">
                <a:latin typeface="Calibri" pitchFamily="34" charset="0"/>
              </a:rPr>
              <a:t> (většina indikátorů </a:t>
            </a:r>
            <a:r>
              <a:rPr lang="cs-CZ" altLang="cs-CZ" sz="2000" u="sng" dirty="0" smtClean="0">
                <a:latin typeface="Calibri" pitchFamily="34" charset="0"/>
              </a:rPr>
              <a:t>souvisí s příjmem</a:t>
            </a:r>
            <a:r>
              <a:rPr lang="cs-CZ" altLang="cs-CZ" sz="2000" dirty="0" smtClean="0">
                <a:latin typeface="Calibri" pitchFamily="34" charset="0"/>
              </a:rPr>
              <a:t>)</a:t>
            </a:r>
          </a:p>
          <a:p>
            <a:pPr eaLnBrk="1" hangingPunct="1">
              <a:lnSpc>
                <a:spcPct val="80000"/>
              </a:lnSpc>
              <a:buFontTx/>
              <a:buNone/>
            </a:pPr>
            <a:r>
              <a:rPr lang="cs-CZ" altLang="cs-CZ" sz="2000" dirty="0" smtClean="0">
                <a:latin typeface="Calibri" pitchFamily="34" charset="0"/>
              </a:rPr>
              <a:t> - např. materiální deprivace – strava (6 indikátorů), bydlení (8), oblékání (4)...</a:t>
            </a:r>
          </a:p>
          <a:p>
            <a:pPr eaLnBrk="1" hangingPunct="1">
              <a:lnSpc>
                <a:spcPct val="80000"/>
              </a:lnSpc>
              <a:buFontTx/>
              <a:buNone/>
            </a:pPr>
            <a:r>
              <a:rPr lang="cs-CZ" altLang="cs-CZ" sz="2000" dirty="0" smtClean="0">
                <a:latin typeface="Calibri" pitchFamily="34" charset="0"/>
              </a:rPr>
              <a:t> - sociální deprivace – sociální zábava, koníčky (2), soc. aktivity rodiny (4).</a:t>
            </a:r>
          </a:p>
          <a:p>
            <a:pPr eaLnBrk="1" hangingPunct="1">
              <a:lnSpc>
                <a:spcPct val="80000"/>
              </a:lnSpc>
              <a:buFontTx/>
              <a:buNone/>
            </a:pPr>
            <a:r>
              <a:rPr lang="cs-CZ" altLang="cs-CZ" sz="2000" dirty="0" smtClean="0">
                <a:latin typeface="Calibri" pitchFamily="34" charset="0"/>
              </a:rPr>
              <a:t>Určí se experty. </a:t>
            </a:r>
          </a:p>
          <a:p>
            <a:pPr eaLnBrk="1" hangingPunct="1">
              <a:lnSpc>
                <a:spcPct val="80000"/>
              </a:lnSpc>
              <a:buFontTx/>
              <a:buNone/>
            </a:pPr>
            <a:r>
              <a:rPr lang="cs-CZ" altLang="cs-CZ" sz="2000" u="sng" dirty="0" smtClean="0">
                <a:latin typeface="Calibri" pitchFamily="34" charset="0"/>
              </a:rPr>
              <a:t>Jiné pojetí = 4 podmínky</a:t>
            </a:r>
            <a:r>
              <a:rPr lang="cs-CZ" altLang="cs-CZ" sz="2000" dirty="0" smtClean="0">
                <a:latin typeface="Calibri" pitchFamily="34" charset="0"/>
              </a:rPr>
              <a:t>: a) nemají je, b) chtějí je, c) nemohou si je dovolit, d) jsou společností uznány jako nezbytné. </a:t>
            </a:r>
          </a:p>
          <a:p>
            <a:pPr eaLnBrk="1" hangingPunct="1">
              <a:lnSpc>
                <a:spcPct val="80000"/>
              </a:lnSpc>
              <a:buFontTx/>
              <a:buNone/>
            </a:pPr>
            <a:endParaRPr lang="cs-CZ" altLang="cs-CZ" sz="2000" dirty="0" smtClean="0">
              <a:latin typeface="Calibri" pitchFamily="34" charset="0"/>
            </a:endParaRPr>
          </a:p>
          <a:p>
            <a:pPr eaLnBrk="1" hangingPunct="1">
              <a:lnSpc>
                <a:spcPct val="80000"/>
              </a:lnSpc>
              <a:buFontTx/>
              <a:buNone/>
            </a:pPr>
            <a:r>
              <a:rPr lang="cs-CZ" altLang="cs-CZ" sz="2000" u="sng" dirty="0" smtClean="0">
                <a:latin typeface="Calibri" pitchFamily="34" charset="0"/>
              </a:rPr>
              <a:t>hranice chudoby</a:t>
            </a:r>
            <a:r>
              <a:rPr lang="cs-CZ" altLang="cs-CZ" sz="2000" dirty="0" smtClean="0">
                <a:latin typeface="Calibri" pitchFamily="34" charset="0"/>
              </a:rPr>
              <a:t> je stanovena </a:t>
            </a:r>
            <a:r>
              <a:rPr lang="cs-CZ" altLang="cs-CZ" sz="2000" u="sng" dirty="0" smtClean="0">
                <a:latin typeface="Calibri" pitchFamily="34" charset="0"/>
              </a:rPr>
              <a:t>porovnáváním indexu deprivace s příjmem</a:t>
            </a:r>
            <a:r>
              <a:rPr lang="cs-CZ" altLang="cs-CZ" sz="2000" dirty="0" smtClean="0">
                <a:latin typeface="Calibri" pitchFamily="34" charset="0"/>
              </a:rPr>
              <a:t> (násobek nároku na sociální podporu). Standardem např. chybí 4 věci.</a:t>
            </a:r>
            <a:endParaRPr lang="cs-CZ" altLang="cs-CZ" sz="2000" u="sng" dirty="0" smtClean="0">
              <a:latin typeface="Calibri" pitchFamily="34" charset="0"/>
            </a:endParaRPr>
          </a:p>
          <a:p>
            <a:pPr eaLnBrk="1" hangingPunct="1">
              <a:lnSpc>
                <a:spcPct val="80000"/>
              </a:lnSpc>
              <a:buFontTx/>
              <a:buNone/>
            </a:pPr>
            <a:endParaRPr lang="cs-CZ" altLang="cs-CZ" sz="2000" u="sng" dirty="0" smtClean="0">
              <a:latin typeface="Calibri" pitchFamily="34" charset="0"/>
            </a:endParaRPr>
          </a:p>
          <a:p>
            <a:pPr eaLnBrk="1" hangingPunct="1">
              <a:lnSpc>
                <a:spcPct val="80000"/>
              </a:lnSpc>
              <a:buFontTx/>
              <a:buNone/>
            </a:pPr>
            <a:r>
              <a:rPr lang="cs-CZ" altLang="cs-CZ" sz="2000" u="sng" dirty="0" smtClean="0">
                <a:latin typeface="Calibri" pitchFamily="34" charset="0"/>
              </a:rPr>
              <a:t>práh deprivace</a:t>
            </a:r>
            <a:r>
              <a:rPr lang="cs-CZ" altLang="cs-CZ" sz="2000" dirty="0" smtClean="0">
                <a:latin typeface="Calibri" pitchFamily="34" charset="0"/>
              </a:rPr>
              <a:t> – bod, pod kterým deprivace neproporcionálně rychle roste (rychleji než klesá příjem). Zjišťováno např. výběrovým šetřením, kde popisují respondenti míru nezbytnosti statků pro index deprivace.</a:t>
            </a:r>
          </a:p>
          <a:p>
            <a:pPr eaLnBrk="1" hangingPunct="1">
              <a:lnSpc>
                <a:spcPct val="80000"/>
              </a:lnSpc>
              <a:buFontTx/>
              <a:buNone/>
            </a:pPr>
            <a:endParaRPr lang="cs-CZ" altLang="cs-CZ" sz="2000" dirty="0" smtClean="0">
              <a:latin typeface="Calibri" pitchFamily="34" charset="0"/>
            </a:endParaRPr>
          </a:p>
          <a:p>
            <a:pPr eaLnBrk="1" hangingPunct="1">
              <a:lnSpc>
                <a:spcPct val="80000"/>
              </a:lnSpc>
              <a:buFontTx/>
              <a:buNone/>
            </a:pPr>
            <a:r>
              <a:rPr lang="cs-CZ" altLang="cs-CZ" sz="2000" dirty="0" smtClean="0">
                <a:latin typeface="Calibri" pitchFamily="34" charset="0"/>
              </a:rPr>
              <a:t>Problém je také posouzení </a:t>
            </a:r>
            <a:r>
              <a:rPr lang="cs-CZ" altLang="cs-CZ" sz="2000" u="sng" dirty="0" smtClean="0">
                <a:latin typeface="Calibri" pitchFamily="34" charset="0"/>
              </a:rPr>
              <a:t>kvality předmětů</a:t>
            </a:r>
            <a:r>
              <a:rPr lang="cs-CZ" altLang="cs-CZ" sz="2000" dirty="0" smtClean="0">
                <a:latin typeface="Calibri" pitchFamily="34" charset="0"/>
              </a:rPr>
              <a:t>.</a:t>
            </a: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18</a:t>
            </a:fld>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467544" y="764704"/>
            <a:ext cx="8229600" cy="5502275"/>
          </a:xfrm>
          <a:noFill/>
        </p:spPr>
        <p:txBody>
          <a:bodyPr/>
          <a:lstStyle/>
          <a:p>
            <a:pPr eaLnBrk="1" hangingPunct="1">
              <a:lnSpc>
                <a:spcPct val="80000"/>
              </a:lnSpc>
              <a:buFontTx/>
              <a:buNone/>
            </a:pPr>
            <a:r>
              <a:rPr lang="cs-CZ" altLang="cs-CZ" sz="2000" b="1" u="sng" dirty="0" smtClean="0">
                <a:latin typeface="Calibri" pitchFamily="34" charset="0"/>
              </a:rPr>
              <a:t>Měření chudoby založené na subjektivních výpovědích (1/1)</a:t>
            </a:r>
          </a:p>
          <a:p>
            <a:pPr eaLnBrk="1" hangingPunct="1">
              <a:lnSpc>
                <a:spcPct val="80000"/>
              </a:lnSpc>
              <a:buFontTx/>
              <a:buNone/>
            </a:pPr>
            <a:endParaRPr lang="cs-CZ" altLang="cs-CZ" sz="2000" dirty="0" smtClean="0">
              <a:latin typeface="Calibri" pitchFamily="34" charset="0"/>
            </a:endParaRPr>
          </a:p>
          <a:p>
            <a:pPr eaLnBrk="1" hangingPunct="1">
              <a:lnSpc>
                <a:spcPct val="80000"/>
              </a:lnSpc>
              <a:buFontTx/>
              <a:buNone/>
            </a:pPr>
            <a:r>
              <a:rPr lang="cs-CZ" altLang="cs-CZ" sz="2000" dirty="0" smtClean="0">
                <a:latin typeface="Calibri" pitchFamily="34" charset="0"/>
              </a:rPr>
              <a:t>Subjektivní chudoba – měření založené na dotazování, jak lidé vycházejí s příjmy..., zjišťuje se přes </a:t>
            </a:r>
            <a:r>
              <a:rPr lang="cs-CZ" altLang="cs-CZ" sz="2000" i="1" dirty="0" smtClean="0">
                <a:latin typeface="Calibri" pitchFamily="34" charset="0"/>
              </a:rPr>
              <a:t>sekundární chudobu</a:t>
            </a:r>
            <a:r>
              <a:rPr lang="cs-CZ" altLang="cs-CZ" sz="2000" dirty="0" smtClean="0">
                <a:latin typeface="Calibri" pitchFamily="34" charset="0"/>
              </a:rPr>
              <a:t> – vyplývá ze schopnosti zacházet s příjmy a výše životních nákladů – </a:t>
            </a:r>
            <a:r>
              <a:rPr lang="cs-CZ" altLang="cs-CZ" sz="2000" u="sng" dirty="0" smtClean="0">
                <a:latin typeface="Calibri" pitchFamily="34" charset="0"/>
              </a:rPr>
              <a:t>jde o názory lidí na potřebnou výši příjmu</a:t>
            </a:r>
            <a:r>
              <a:rPr lang="cs-CZ" altLang="cs-CZ" sz="2000" dirty="0" smtClean="0">
                <a:latin typeface="Calibri" pitchFamily="34" charset="0"/>
              </a:rPr>
              <a:t> (lidé chudobu nejlépe posoudí, protože s ní mají zkušenost). 	</a:t>
            </a:r>
          </a:p>
          <a:p>
            <a:pPr eaLnBrk="1" hangingPunct="1">
              <a:lnSpc>
                <a:spcPct val="80000"/>
              </a:lnSpc>
              <a:buFontTx/>
              <a:buNone/>
            </a:pPr>
            <a:r>
              <a:rPr lang="cs-CZ" altLang="cs-CZ" sz="2000" dirty="0" smtClean="0">
                <a:latin typeface="Calibri" pitchFamily="34" charset="0"/>
              </a:rPr>
              <a:t>např. otázky: </a:t>
            </a:r>
          </a:p>
          <a:p>
            <a:pPr eaLnBrk="1" hangingPunct="1">
              <a:lnSpc>
                <a:spcPct val="80000"/>
              </a:lnSpc>
              <a:buFont typeface="Arial" panose="020B0604020202020204" pitchFamily="34" charset="0"/>
              <a:buChar char="•"/>
            </a:pPr>
            <a:r>
              <a:rPr lang="cs-CZ" altLang="cs-CZ" sz="2000" dirty="0" smtClean="0">
                <a:latin typeface="Calibri" pitchFamily="34" charset="0"/>
              </a:rPr>
              <a:t>Považujete svou příjmovou situaci za dobrou či špatnou? </a:t>
            </a:r>
          </a:p>
          <a:p>
            <a:pPr eaLnBrk="1" hangingPunct="1">
              <a:lnSpc>
                <a:spcPct val="80000"/>
              </a:lnSpc>
              <a:buFont typeface="Arial" panose="020B0604020202020204" pitchFamily="34" charset="0"/>
              <a:buChar char="•"/>
            </a:pPr>
            <a:r>
              <a:rPr lang="cs-CZ" altLang="cs-CZ" sz="2000" dirty="0" smtClean="0">
                <a:latin typeface="Calibri" pitchFamily="34" charset="0"/>
              </a:rPr>
              <a:t>Jak vycházíte s příjmem? </a:t>
            </a:r>
          </a:p>
          <a:p>
            <a:pPr eaLnBrk="1" hangingPunct="1">
              <a:lnSpc>
                <a:spcPct val="80000"/>
              </a:lnSpc>
              <a:buFont typeface="Arial" panose="020B0604020202020204" pitchFamily="34" charset="0"/>
              <a:buChar char="•"/>
            </a:pPr>
            <a:r>
              <a:rPr lang="cs-CZ" altLang="cs-CZ" sz="2000" noProof="1" smtClean="0">
                <a:latin typeface="Calibri" pitchFamily="34" charset="0"/>
              </a:rPr>
              <a:t>sebezařazením</a:t>
            </a:r>
            <a:r>
              <a:rPr lang="cs-CZ" altLang="cs-CZ" sz="2000" dirty="0" smtClean="0">
                <a:latin typeface="Calibri" pitchFamily="34" charset="0"/>
              </a:rPr>
              <a:t> na škále: (bohatý) 1 2 3 4 5 6 7 8 9 10 (chudý). </a:t>
            </a:r>
          </a:p>
          <a:p>
            <a:pPr eaLnBrk="1" hangingPunct="1">
              <a:lnSpc>
                <a:spcPct val="80000"/>
              </a:lnSpc>
              <a:buFont typeface="Arial" panose="020B0604020202020204" pitchFamily="34" charset="0"/>
              <a:buChar char="•"/>
            </a:pPr>
            <a:r>
              <a:rPr lang="cs-CZ" altLang="cs-CZ" sz="2000" dirty="0" smtClean="0">
                <a:latin typeface="Calibri" pitchFamily="34" charset="0"/>
              </a:rPr>
              <a:t>Někdy se doplňuje o výskyt nepříznivých událostí (Stalo se, že nezaplatil nájem?). </a:t>
            </a:r>
          </a:p>
          <a:p>
            <a:pPr eaLnBrk="1" hangingPunct="1">
              <a:lnSpc>
                <a:spcPct val="80000"/>
              </a:lnSpc>
              <a:buFontTx/>
              <a:buNone/>
            </a:pPr>
            <a:r>
              <a:rPr lang="cs-CZ" altLang="cs-CZ" sz="2000" dirty="0" smtClean="0">
                <a:latin typeface="Calibri" pitchFamily="34" charset="0"/>
              </a:rPr>
              <a:t>	Stanovuje se subjektivní </a:t>
            </a:r>
            <a:r>
              <a:rPr lang="cs-CZ" altLang="cs-CZ" sz="2000" u="sng" dirty="0" smtClean="0">
                <a:latin typeface="Calibri" pitchFamily="34" charset="0"/>
              </a:rPr>
              <a:t>hranice chudoby</a:t>
            </a:r>
            <a:r>
              <a:rPr lang="cs-CZ" altLang="cs-CZ" sz="2000" dirty="0" smtClean="0">
                <a:latin typeface="Calibri" pitchFamily="34" charset="0"/>
              </a:rPr>
              <a:t> -&gt; cílem je </a:t>
            </a:r>
            <a:r>
              <a:rPr lang="cs-CZ" altLang="cs-CZ" sz="2000" u="sng" dirty="0" smtClean="0">
                <a:latin typeface="Calibri" pitchFamily="34" charset="0"/>
              </a:rPr>
              <a:t>určit minimální množství peněz potřebné pro chod domácnosti pro uspokojení základních potřeb</a:t>
            </a:r>
            <a:r>
              <a:rPr lang="cs-CZ" altLang="cs-CZ" sz="2000" dirty="0" smtClean="0">
                <a:latin typeface="Calibri" pitchFamily="34" charset="0"/>
              </a:rPr>
              <a:t> (může korigovat jiné způsoby určení chudoby – významné např. pro životní minimum). 	</a:t>
            </a:r>
          </a:p>
          <a:p>
            <a:pPr eaLnBrk="1" hangingPunct="1">
              <a:lnSpc>
                <a:spcPct val="80000"/>
              </a:lnSpc>
              <a:buFontTx/>
              <a:buNone/>
            </a:pPr>
            <a:r>
              <a:rPr lang="cs-CZ" altLang="cs-CZ" sz="2000" dirty="0" smtClean="0">
                <a:latin typeface="Calibri" pitchFamily="34" charset="0"/>
              </a:rPr>
              <a:t>	Takto zjišťovaný počet chudých bývá často vyšší než u objektivních hranic chudoby. Důležitý je názor expertů (výzkum se může objektivizovat např. podle velikosti a struktury rodiny, regionu).</a:t>
            </a:r>
          </a:p>
          <a:p>
            <a:pPr eaLnBrk="1" hangingPunct="1">
              <a:lnSpc>
                <a:spcPct val="80000"/>
              </a:lnSpc>
              <a:buFontTx/>
              <a:buNone/>
            </a:pPr>
            <a:endParaRPr lang="cs-CZ" altLang="cs-CZ" sz="2000" dirty="0" smtClean="0">
              <a:latin typeface="Times New Roman" pitchFamily="18" charset="0"/>
            </a:endParaRP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19</a:t>
            </a:fld>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468313" y="476673"/>
            <a:ext cx="8229600" cy="5976516"/>
          </a:xfrm>
        </p:spPr>
        <p:txBody>
          <a:bodyPr/>
          <a:lstStyle/>
          <a:p>
            <a:pPr marL="609600" indent="-609600" eaLnBrk="1" hangingPunct="1">
              <a:lnSpc>
                <a:spcPct val="80000"/>
              </a:lnSpc>
              <a:buFontTx/>
              <a:buNone/>
              <a:defRPr/>
            </a:pPr>
            <a:r>
              <a:rPr lang="cs-CZ" altLang="cs-CZ" sz="2000" b="1" u="sng" dirty="0" smtClean="0">
                <a:latin typeface="Calibri" panose="020F0502020204030204" pitchFamily="34" charset="0"/>
              </a:rPr>
              <a:t>Co to je chudoba a jak j</a:t>
            </a:r>
            <a:r>
              <a:rPr lang="en-US" altLang="cs-CZ" sz="2000" b="1" u="sng" dirty="0" err="1" smtClean="0">
                <a:latin typeface="Calibri" panose="020F0502020204030204" pitchFamily="34" charset="0"/>
              </a:rPr>
              <a:t>i</a:t>
            </a:r>
            <a:r>
              <a:rPr lang="cs-CZ" altLang="cs-CZ" sz="2000" b="1" u="sng" dirty="0" smtClean="0">
                <a:latin typeface="Calibri" panose="020F0502020204030204" pitchFamily="34" charset="0"/>
              </a:rPr>
              <a:t> rozpoznat (případně měřit)? </a:t>
            </a:r>
          </a:p>
          <a:p>
            <a:pPr eaLnBrk="1" hangingPunct="1">
              <a:lnSpc>
                <a:spcPct val="80000"/>
              </a:lnSpc>
              <a:buFont typeface="Arial" panose="020B0604020202020204" pitchFamily="34" charset="0"/>
              <a:buChar char="•"/>
              <a:defRPr/>
            </a:pPr>
            <a:endParaRPr lang="cs-CZ" altLang="cs-CZ" sz="2000" dirty="0" smtClean="0">
              <a:latin typeface="Calibri" panose="020F0502020204030204" pitchFamily="34" charset="0"/>
            </a:endParaRPr>
          </a:p>
          <a:p>
            <a:pPr eaLnBrk="1" hangingPunct="1">
              <a:lnSpc>
                <a:spcPct val="80000"/>
              </a:lnSpc>
              <a:buFont typeface="Arial" panose="020B0604020202020204" pitchFamily="34" charset="0"/>
              <a:buChar char="•"/>
              <a:defRPr/>
            </a:pPr>
            <a:r>
              <a:rPr lang="cs-CZ" altLang="cs-CZ" sz="2000" dirty="0" smtClean="0">
                <a:latin typeface="Calibri" panose="020F0502020204030204" pitchFamily="34" charset="0"/>
              </a:rPr>
              <a:t>Chudoba je ve společnosti zažitý pojem = představa o jevu. </a:t>
            </a:r>
          </a:p>
          <a:p>
            <a:pPr eaLnBrk="1" hangingPunct="1">
              <a:lnSpc>
                <a:spcPct val="80000"/>
              </a:lnSpc>
              <a:buFont typeface="Arial" panose="020B0604020202020204" pitchFamily="34" charset="0"/>
              <a:buChar char="•"/>
              <a:defRPr/>
            </a:pPr>
            <a:r>
              <a:rPr lang="cs-CZ" altLang="cs-CZ" sz="2000" dirty="0" smtClean="0">
                <a:latin typeface="Calibri" panose="020F0502020204030204" pitchFamily="34" charset="0"/>
              </a:rPr>
              <a:t>Neexistuje definice chudoby ani způsob měření, u nichž by se dosáhlo úplného konsenzu </a:t>
            </a:r>
          </a:p>
          <a:p>
            <a:pPr eaLnBrk="1" hangingPunct="1">
              <a:lnSpc>
                <a:spcPct val="80000"/>
              </a:lnSpc>
              <a:buFont typeface="Arial" panose="020B0604020202020204" pitchFamily="34" charset="0"/>
              <a:buChar char="•"/>
              <a:defRPr/>
            </a:pPr>
            <a:r>
              <a:rPr lang="cs-CZ" altLang="cs-CZ" sz="2000" dirty="0" smtClean="0">
                <a:latin typeface="Calibri" panose="020F0502020204030204" pitchFamily="34" charset="0"/>
              </a:rPr>
              <a:t>Jsou více a méně používané způsoby – dnes více standardizováno v rámci EU), rozdílný pohled na chudobu v mimoevropských zemích, např. problém pitné vody, míra dětské úmrtnosti…).</a:t>
            </a:r>
          </a:p>
          <a:p>
            <a:pPr eaLnBrk="1" hangingPunct="1">
              <a:lnSpc>
                <a:spcPct val="80000"/>
              </a:lnSpc>
              <a:buFont typeface="Arial" panose="020B0604020202020204" pitchFamily="34" charset="0"/>
              <a:buChar char="•"/>
              <a:defRPr/>
            </a:pPr>
            <a:r>
              <a:rPr lang="cs-CZ" altLang="cs-CZ" sz="2000" dirty="0">
                <a:latin typeface="Calibri" panose="020F0502020204030204" pitchFamily="34" charset="0"/>
              </a:rPr>
              <a:t>D</a:t>
            </a:r>
            <a:r>
              <a:rPr lang="cs-CZ" altLang="cs-CZ" sz="2000" dirty="0" smtClean="0">
                <a:latin typeface="Calibri" panose="020F0502020204030204" pitchFamily="34" charset="0"/>
              </a:rPr>
              <a:t>efinice chudoby má rozdílné účely:</a:t>
            </a:r>
          </a:p>
          <a:p>
            <a:pPr marL="0" indent="0" eaLnBrk="1" hangingPunct="1">
              <a:lnSpc>
                <a:spcPct val="80000"/>
              </a:lnSpc>
              <a:buNone/>
              <a:defRPr/>
            </a:pPr>
            <a:endParaRPr lang="cs-CZ" altLang="cs-CZ" sz="2000" dirty="0">
              <a:latin typeface="Calibri" panose="020F0502020204030204" pitchFamily="34" charset="0"/>
            </a:endParaRPr>
          </a:p>
          <a:p>
            <a:pPr marL="0" indent="0" eaLnBrk="1" hangingPunct="1">
              <a:lnSpc>
                <a:spcPct val="80000"/>
              </a:lnSpc>
              <a:buNone/>
              <a:defRPr/>
            </a:pPr>
            <a:endParaRPr lang="cs-CZ" altLang="cs-CZ" sz="2000" dirty="0" smtClean="0">
              <a:latin typeface="Calibri" panose="020F0502020204030204" pitchFamily="34" charset="0"/>
            </a:endParaRPr>
          </a:p>
          <a:p>
            <a:pPr marL="0" indent="0" eaLnBrk="1" hangingPunct="1">
              <a:lnSpc>
                <a:spcPct val="80000"/>
              </a:lnSpc>
              <a:buNone/>
              <a:defRPr/>
            </a:pPr>
            <a:endParaRPr lang="cs-CZ" altLang="cs-CZ" sz="2000" dirty="0" smtClean="0">
              <a:latin typeface="Calibri" panose="020F0502020204030204" pitchFamily="34" charset="0"/>
            </a:endParaRPr>
          </a:p>
          <a:p>
            <a:pPr marL="0" indent="0" eaLnBrk="1" hangingPunct="1">
              <a:lnSpc>
                <a:spcPct val="80000"/>
              </a:lnSpc>
              <a:buNone/>
              <a:defRPr/>
            </a:pPr>
            <a:endParaRPr lang="cs-CZ" altLang="cs-CZ" sz="2000" dirty="0" smtClean="0">
              <a:latin typeface="Times New Roman" pitchFamily="18" charset="0"/>
            </a:endParaRP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2</a:t>
            </a:fld>
            <a:endParaRPr lang="cs-CZ"/>
          </a:p>
        </p:txBody>
      </p:sp>
      <p:graphicFrame>
        <p:nvGraphicFramePr>
          <p:cNvPr id="4" name="Tabulka 3"/>
          <p:cNvGraphicFramePr>
            <a:graphicFrameLocks noGrp="1"/>
          </p:cNvGraphicFramePr>
          <p:nvPr>
            <p:extLst>
              <p:ext uri="{D42A27DB-BD31-4B8C-83A1-F6EECF244321}">
                <p14:modId xmlns:p14="http://schemas.microsoft.com/office/powerpoint/2010/main" val="2043672383"/>
              </p:ext>
            </p:extLst>
          </p:nvPr>
        </p:nvGraphicFramePr>
        <p:xfrm>
          <a:off x="1547664" y="3443930"/>
          <a:ext cx="6000328" cy="3330201"/>
        </p:xfrm>
        <a:graphic>
          <a:graphicData uri="http://schemas.openxmlformats.org/drawingml/2006/table">
            <a:tbl>
              <a:tblPr firstRow="1" bandRow="1">
                <a:tableStyleId>{5C22544A-7EE6-4342-B048-85BDC9FD1C3A}</a:tableStyleId>
              </a:tblPr>
              <a:tblGrid>
                <a:gridCol w="3000164"/>
                <a:gridCol w="3000164"/>
              </a:tblGrid>
              <a:tr h="350793">
                <a:tc>
                  <a:txBody>
                    <a:bodyPr/>
                    <a:lstStyle/>
                    <a:p>
                      <a:r>
                        <a:rPr lang="cs-CZ" dirty="0" smtClean="0"/>
                        <a:t>účel</a:t>
                      </a:r>
                      <a:endParaRPr lang="cs-CZ" dirty="0"/>
                    </a:p>
                  </a:txBody>
                  <a:tcPr>
                    <a:solidFill>
                      <a:srgbClr val="00B0F0"/>
                    </a:solidFill>
                  </a:tcPr>
                </a:tc>
                <a:tc>
                  <a:txBody>
                    <a:bodyPr/>
                    <a:lstStyle/>
                    <a:p>
                      <a:r>
                        <a:rPr lang="cs-CZ" dirty="0" smtClean="0"/>
                        <a:t>otázky např.:</a:t>
                      </a:r>
                      <a:endParaRPr lang="cs-CZ" dirty="0"/>
                    </a:p>
                  </a:txBody>
                  <a:tcPr>
                    <a:solidFill>
                      <a:srgbClr val="00B0F0"/>
                    </a:solidFill>
                  </a:tcPr>
                </a:tc>
              </a:tr>
              <a:tr h="876982">
                <a:tc>
                  <a:txBody>
                    <a:bodyPr/>
                    <a:lstStyle/>
                    <a:p>
                      <a:r>
                        <a:rPr lang="cs-CZ" altLang="cs-CZ" sz="1800" dirty="0" smtClean="0">
                          <a:latin typeface="Calibri" panose="020F0502020204030204" pitchFamily="34" charset="0"/>
                        </a:rPr>
                        <a:t>porozumět chudobě</a:t>
                      </a:r>
                      <a:endParaRPr lang="cs-CZ" dirty="0"/>
                    </a:p>
                  </a:txBody>
                  <a:tcPr/>
                </a:tc>
                <a:tc>
                  <a:txBody>
                    <a:bodyPr/>
                    <a:lstStyle/>
                    <a:p>
                      <a:r>
                        <a:rPr lang="cs-CZ" altLang="cs-CZ" sz="1800" dirty="0" smtClean="0">
                          <a:latin typeface="Calibri" panose="020F0502020204030204" pitchFamily="34" charset="0"/>
                        </a:rPr>
                        <a:t>Co je chudoba? </a:t>
                      </a:r>
                    </a:p>
                    <a:p>
                      <a:r>
                        <a:rPr lang="cs-CZ" altLang="cs-CZ" sz="1800" dirty="0" smtClean="0">
                          <a:latin typeface="Calibri" panose="020F0502020204030204" pitchFamily="34" charset="0"/>
                        </a:rPr>
                        <a:t>Jak se pozná, že je někdo chudý?</a:t>
                      </a:r>
                      <a:endParaRPr lang="cs-CZ" dirty="0"/>
                    </a:p>
                  </a:txBody>
                  <a:tcPr/>
                </a:tc>
              </a:tr>
              <a:tr h="6138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altLang="cs-CZ" sz="1800" dirty="0" smtClean="0">
                          <a:latin typeface="Calibri" panose="020F0502020204030204" pitchFamily="34" charset="0"/>
                        </a:rPr>
                        <a:t>upozornit na problém chudoby</a:t>
                      </a:r>
                    </a:p>
                  </a:txBody>
                  <a:tcPr/>
                </a:tc>
                <a:tc>
                  <a:txBody>
                    <a:bodyPr/>
                    <a:lstStyle/>
                    <a:p>
                      <a:r>
                        <a:rPr lang="cs-CZ" altLang="cs-CZ" sz="1800" dirty="0" smtClean="0">
                          <a:latin typeface="Calibri" panose="020F0502020204030204" pitchFamily="34" charset="0"/>
                        </a:rPr>
                        <a:t>Proč bychom se měli zabývat chudobou?</a:t>
                      </a:r>
                      <a:endParaRPr lang="cs-CZ" dirty="0"/>
                    </a:p>
                  </a:txBody>
                  <a:tcPr/>
                </a:tc>
              </a:tr>
              <a:tr h="613887">
                <a:tc>
                  <a:txBody>
                    <a:bodyPr/>
                    <a:lstStyle/>
                    <a:p>
                      <a:r>
                        <a:rPr lang="cs-CZ" altLang="cs-CZ" sz="1800" dirty="0" smtClean="0">
                          <a:latin typeface="Calibri" panose="020F0502020204030204" pitchFamily="34" charset="0"/>
                        </a:rPr>
                        <a:t>dovoluje měřit rozsah chudoby</a:t>
                      </a:r>
                      <a:endParaRPr lang="cs-CZ" dirty="0"/>
                    </a:p>
                  </a:txBody>
                  <a:tcPr/>
                </a:tc>
                <a:tc>
                  <a:txBody>
                    <a:bodyPr/>
                    <a:lstStyle/>
                    <a:p>
                      <a:r>
                        <a:rPr lang="cs-CZ" altLang="cs-CZ" sz="1800" dirty="0" smtClean="0">
                          <a:latin typeface="Calibri" panose="020F0502020204030204" pitchFamily="34" charset="0"/>
                        </a:rPr>
                        <a:t>Kolik je chudých?</a:t>
                      </a:r>
                      <a:endParaRPr lang="cs-CZ" dirty="0"/>
                    </a:p>
                  </a:txBody>
                  <a:tcPr/>
                </a:tc>
              </a:tr>
              <a:tr h="7698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altLang="cs-CZ" sz="1800" dirty="0" smtClean="0">
                          <a:latin typeface="Calibri" panose="020F0502020204030204" pitchFamily="34" charset="0"/>
                        </a:rPr>
                        <a:t>určuje rozsah oprávnění chudých vůči státu</a:t>
                      </a:r>
                    </a:p>
                  </a:txBody>
                  <a:tcPr/>
                </a:tc>
                <a:tc>
                  <a:txBody>
                    <a:bodyPr/>
                    <a:lstStyle/>
                    <a:p>
                      <a:r>
                        <a:rPr lang="cs-CZ" altLang="cs-CZ" sz="1800" dirty="0" smtClean="0">
                          <a:latin typeface="Calibri" panose="020F0502020204030204" pitchFamily="34" charset="0"/>
                        </a:rPr>
                        <a:t>Jak chudým pomoci?</a:t>
                      </a:r>
                      <a:endParaRPr lang="cs-CZ" dirty="0"/>
                    </a:p>
                  </a:txBody>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457200" y="692150"/>
            <a:ext cx="8229600" cy="5976938"/>
          </a:xfrm>
          <a:noFill/>
        </p:spPr>
        <p:txBody>
          <a:bodyPr/>
          <a:lstStyle/>
          <a:p>
            <a:pPr marL="609600" indent="-609600" eaLnBrk="1" hangingPunct="1">
              <a:lnSpc>
                <a:spcPct val="80000"/>
              </a:lnSpc>
              <a:buFontTx/>
              <a:buNone/>
            </a:pPr>
            <a:r>
              <a:rPr lang="cs-CZ" altLang="cs-CZ" sz="2000" b="1" u="sng" dirty="0" smtClean="0">
                <a:latin typeface="Calibri" pitchFamily="34" charset="0"/>
              </a:rPr>
              <a:t>Metodologické a interpretační problémy měření chudoby</a:t>
            </a:r>
          </a:p>
          <a:p>
            <a:pPr marL="609600" indent="-609600" eaLnBrk="1" hangingPunct="1">
              <a:lnSpc>
                <a:spcPct val="80000"/>
              </a:lnSpc>
              <a:buFontTx/>
              <a:buNone/>
            </a:pPr>
            <a:endParaRPr lang="cs-CZ" altLang="cs-CZ" sz="2000" b="1" u="sng" dirty="0" smtClean="0">
              <a:latin typeface="Calibri" pitchFamily="34" charset="0"/>
            </a:endParaRPr>
          </a:p>
          <a:p>
            <a:pPr marL="609600" indent="-609600" eaLnBrk="1" hangingPunct="1">
              <a:lnSpc>
                <a:spcPct val="80000"/>
              </a:lnSpc>
              <a:buFontTx/>
              <a:buNone/>
            </a:pPr>
            <a:r>
              <a:rPr lang="cs-CZ" altLang="cs-CZ" sz="2000" dirty="0" smtClean="0">
                <a:latin typeface="Calibri" pitchFamily="34" charset="0"/>
              </a:rPr>
              <a:t>1) Měření chudoby nám často </a:t>
            </a:r>
            <a:r>
              <a:rPr lang="cs-CZ" altLang="cs-CZ" sz="2000" u="sng" dirty="0" smtClean="0">
                <a:latin typeface="Calibri" pitchFamily="34" charset="0"/>
              </a:rPr>
              <a:t>poskytuje neúplný obraz</a:t>
            </a:r>
            <a:r>
              <a:rPr lang="cs-CZ" altLang="cs-CZ" sz="2000" dirty="0" smtClean="0">
                <a:latin typeface="Calibri" pitchFamily="34" charset="0"/>
              </a:rPr>
              <a:t> o problému chudoby (často např. chybějící kontext, neznáme životní situaci chudých)</a:t>
            </a:r>
          </a:p>
          <a:p>
            <a:pPr marL="609600" indent="-609600" eaLnBrk="1" hangingPunct="1">
              <a:lnSpc>
                <a:spcPct val="80000"/>
              </a:lnSpc>
              <a:buFontTx/>
              <a:buNone/>
            </a:pPr>
            <a:r>
              <a:rPr lang="cs-CZ" altLang="cs-CZ" sz="2000" dirty="0" smtClean="0">
                <a:latin typeface="Calibri" pitchFamily="34" charset="0"/>
              </a:rPr>
              <a:t>2) Výsledek (jaký je v zemi rozsah chudoby) </a:t>
            </a:r>
            <a:r>
              <a:rPr lang="cs-CZ" altLang="cs-CZ" sz="2000" u="sng" dirty="0" smtClean="0">
                <a:latin typeface="Calibri" pitchFamily="34" charset="0"/>
              </a:rPr>
              <a:t>se může lišit</a:t>
            </a:r>
            <a:r>
              <a:rPr lang="cs-CZ" altLang="cs-CZ" sz="2000" dirty="0" smtClean="0">
                <a:latin typeface="Calibri" pitchFamily="34" charset="0"/>
              </a:rPr>
              <a:t> vzhledem k různým pojetím příjmu, podle délky sledovaného období, různými měřící</a:t>
            </a:r>
            <a:r>
              <a:rPr lang="en-US" altLang="cs-CZ" sz="2000" dirty="0" smtClean="0">
                <a:latin typeface="Calibri" pitchFamily="34" charset="0"/>
              </a:rPr>
              <a:t>mi</a:t>
            </a:r>
            <a:r>
              <a:rPr lang="cs-CZ" altLang="cs-CZ" sz="2000" dirty="0" smtClean="0">
                <a:latin typeface="Calibri" pitchFamily="34" charset="0"/>
              </a:rPr>
              <a:t> škálami v jednotlivých zemích atd. – dnes je sice v Evropě poměrně standardizováno (zajišťuje </a:t>
            </a:r>
            <a:r>
              <a:rPr lang="cs-CZ" altLang="cs-CZ" sz="2000" noProof="1" smtClean="0">
                <a:latin typeface="Calibri" pitchFamily="34" charset="0"/>
              </a:rPr>
              <a:t>Eurostat</a:t>
            </a:r>
            <a:r>
              <a:rPr lang="cs-CZ" altLang="cs-CZ" sz="2000" dirty="0" smtClean="0">
                <a:latin typeface="Calibri" pitchFamily="34" charset="0"/>
              </a:rPr>
              <a:t>), ale stále je to často srovnávání rozdílného (např. problémy sběru dat).</a:t>
            </a:r>
          </a:p>
          <a:p>
            <a:pPr marL="609600" indent="-609600" eaLnBrk="1" hangingPunct="1">
              <a:lnSpc>
                <a:spcPct val="80000"/>
              </a:lnSpc>
              <a:buFontTx/>
              <a:buNone/>
            </a:pPr>
            <a:r>
              <a:rPr lang="cs-CZ" altLang="cs-CZ" sz="2000" dirty="0" smtClean="0">
                <a:latin typeface="Calibri" pitchFamily="34" charset="0"/>
              </a:rPr>
              <a:t>3) Samotná definice chudoby je často určována vzhledem k </a:t>
            </a:r>
            <a:r>
              <a:rPr lang="cs-CZ" altLang="cs-CZ" sz="2000" u="sng" dirty="0" smtClean="0">
                <a:latin typeface="Calibri" pitchFamily="34" charset="0"/>
              </a:rPr>
              <a:t>ekonomickému stavu země</a:t>
            </a:r>
            <a:r>
              <a:rPr lang="cs-CZ" altLang="cs-CZ" sz="2000" dirty="0" smtClean="0">
                <a:latin typeface="Calibri" pitchFamily="34" charset="0"/>
              </a:rPr>
              <a:t>, chudoba je také ovlivněna vlivem ideologií a politickými rozhodnutími o redistribuci.</a:t>
            </a:r>
          </a:p>
          <a:p>
            <a:pPr marL="609600" indent="-609600" eaLnBrk="1" hangingPunct="1">
              <a:lnSpc>
                <a:spcPct val="80000"/>
              </a:lnSpc>
              <a:buFontTx/>
              <a:buNone/>
            </a:pPr>
            <a:r>
              <a:rPr lang="cs-CZ" altLang="cs-CZ" sz="2000" dirty="0" smtClean="0">
                <a:latin typeface="Calibri" pitchFamily="34" charset="0"/>
              </a:rPr>
              <a:t>4) </a:t>
            </a:r>
            <a:r>
              <a:rPr lang="cs-CZ" altLang="cs-CZ" sz="2000" u="sng" dirty="0" smtClean="0">
                <a:latin typeface="Calibri" pitchFamily="34" charset="0"/>
              </a:rPr>
              <a:t>Skrytá chudoba</a:t>
            </a:r>
            <a:r>
              <a:rPr lang="cs-CZ" altLang="cs-CZ" sz="2000" dirty="0" smtClean="0">
                <a:latin typeface="Calibri" pitchFamily="34" charset="0"/>
              </a:rPr>
              <a:t> – týká se lidí, kteří nejsou zahrnutí do statistik</a:t>
            </a:r>
            <a:r>
              <a:rPr lang="en-US" altLang="cs-CZ" sz="2000" dirty="0" smtClean="0">
                <a:latin typeface="Calibri" pitchFamily="34" charset="0"/>
              </a:rPr>
              <a:t>,</a:t>
            </a:r>
            <a:r>
              <a:rPr lang="cs-CZ" altLang="cs-CZ" sz="2000" dirty="0" smtClean="0">
                <a:latin typeface="Calibri" pitchFamily="34" charset="0"/>
              </a:rPr>
              <a:t> protože jsou výzkumně obtížně dostupní (např. bezdomovci, lidé na ubytovnách, lidé v ústavní péči).</a:t>
            </a:r>
          </a:p>
          <a:p>
            <a:pPr marL="609600" indent="-609600" eaLnBrk="1" hangingPunct="1">
              <a:lnSpc>
                <a:spcPct val="80000"/>
              </a:lnSpc>
              <a:buFontTx/>
              <a:buNone/>
            </a:pPr>
            <a:r>
              <a:rPr lang="cs-CZ" altLang="cs-CZ" sz="2000" dirty="0" smtClean="0">
                <a:latin typeface="Calibri" pitchFamily="34" charset="0"/>
              </a:rPr>
              <a:t>5) </a:t>
            </a:r>
            <a:r>
              <a:rPr lang="cs-CZ" altLang="cs-CZ" sz="2000" u="sng" dirty="0" smtClean="0">
                <a:latin typeface="Calibri" pitchFamily="34" charset="0"/>
              </a:rPr>
              <a:t>Nevýhody různých pojetí</a:t>
            </a:r>
            <a:r>
              <a:rPr lang="cs-CZ" altLang="cs-CZ" sz="2000" dirty="0" smtClean="0">
                <a:latin typeface="Calibri" pitchFamily="34" charset="0"/>
              </a:rPr>
              <a:t> – </a:t>
            </a:r>
            <a:r>
              <a:rPr lang="cs-CZ" altLang="cs-CZ" sz="2000" dirty="0">
                <a:latin typeface="Calibri" pitchFamily="34" charset="0"/>
              </a:rPr>
              <a:t>Malý průnik příjmového a výdajového pojetí (Večerník a Myslíková 2015</a:t>
            </a:r>
            <a:r>
              <a:rPr lang="cs-CZ" altLang="cs-CZ" sz="2000" dirty="0" smtClean="0">
                <a:latin typeface="Calibri" pitchFamily="34" charset="0"/>
              </a:rPr>
              <a:t>)</a:t>
            </a:r>
            <a:endParaRPr lang="cs-CZ" altLang="cs-CZ" sz="2000" dirty="0" smtClean="0">
              <a:latin typeface="Calibri" pitchFamily="34" charset="0"/>
            </a:endParaRPr>
          </a:p>
          <a:p>
            <a:pPr marL="609600" indent="-609600" eaLnBrk="1" hangingPunct="1">
              <a:lnSpc>
                <a:spcPct val="80000"/>
              </a:lnSpc>
              <a:buFontTx/>
              <a:buNone/>
            </a:pPr>
            <a:r>
              <a:rPr lang="cs-CZ" altLang="cs-CZ" sz="2000" dirty="0" smtClean="0">
                <a:latin typeface="Calibri" pitchFamily="34" charset="0"/>
              </a:rPr>
              <a:t>	relativní </a:t>
            </a:r>
            <a:r>
              <a:rPr lang="cs-CZ" altLang="cs-CZ" sz="2000" dirty="0" smtClean="0">
                <a:latin typeface="Calibri" pitchFamily="34" charset="0"/>
              </a:rPr>
              <a:t>pojetí je citlivé na rozložení příjmu v populaci (hladomor v banánové republice), minimalistické absolutní pojetí (</a:t>
            </a:r>
            <a:r>
              <a:rPr lang="en-US" altLang="cs-CZ" sz="2000" dirty="0">
                <a:latin typeface="Calibri" pitchFamily="34" charset="0"/>
                <a:cs typeface="Times New Roman" pitchFamily="18" charset="0"/>
              </a:rPr>
              <a:t>$</a:t>
            </a:r>
            <a:r>
              <a:rPr lang="cs-CZ" altLang="cs-CZ" sz="2000" dirty="0">
                <a:latin typeface="Calibri" pitchFamily="34" charset="0"/>
                <a:cs typeface="Times New Roman" pitchFamily="18" charset="0"/>
              </a:rPr>
              <a:t>)</a:t>
            </a:r>
            <a:r>
              <a:rPr lang="cs-CZ" altLang="cs-CZ" sz="2000" dirty="0">
                <a:latin typeface="Calibri" pitchFamily="34" charset="0"/>
              </a:rPr>
              <a:t> není </a:t>
            </a:r>
            <a:r>
              <a:rPr lang="cs-CZ" altLang="cs-CZ" sz="2000" dirty="0" smtClean="0">
                <a:latin typeface="Calibri" pitchFamily="34" charset="0"/>
              </a:rPr>
              <a:t>příliš vhodné pro rozvinuté země (nutné brát ohled na aspekt potřeby sociální participace). Velké rozdíly mezi bohatšími a chudšími zeměmi ve vztahu těchto dvou indikátorů (rozdílná ekonomická úroveň). </a:t>
            </a:r>
            <a:endParaRPr lang="cs-CZ" altLang="cs-CZ" sz="2000" dirty="0" smtClean="0">
              <a:latin typeface="Calibri" pitchFamily="34" charset="0"/>
            </a:endParaRPr>
          </a:p>
          <a:p>
            <a:pPr marL="609600" indent="-609600" eaLnBrk="1" hangingPunct="1">
              <a:lnSpc>
                <a:spcPct val="80000"/>
              </a:lnSpc>
              <a:buFontTx/>
              <a:buNone/>
            </a:pPr>
            <a:endParaRPr lang="cs-CZ" altLang="cs-CZ" sz="2000" dirty="0" smtClean="0">
              <a:latin typeface="Calibri" pitchFamily="34" charset="0"/>
            </a:endParaRP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20</a:t>
            </a:fld>
            <a:endParaRPr lang="cs-CZ"/>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57200" y="549275"/>
            <a:ext cx="8229600" cy="5975350"/>
          </a:xfrm>
        </p:spPr>
        <p:txBody>
          <a:bodyPr/>
          <a:lstStyle/>
          <a:p>
            <a:pPr marL="609600" indent="-609600" eaLnBrk="1" hangingPunct="1">
              <a:lnSpc>
                <a:spcPct val="80000"/>
              </a:lnSpc>
              <a:buFontTx/>
              <a:buNone/>
            </a:pPr>
            <a:endParaRPr lang="cs-CZ" altLang="cs-CZ" sz="2000" u="sng" dirty="0" smtClean="0">
              <a:latin typeface="Calibri" pitchFamily="34" charset="0"/>
            </a:endParaRPr>
          </a:p>
          <a:p>
            <a:pPr marL="609600" indent="-609600" eaLnBrk="1" hangingPunct="1">
              <a:lnSpc>
                <a:spcPct val="80000"/>
              </a:lnSpc>
              <a:buFontTx/>
              <a:buNone/>
            </a:pPr>
            <a:r>
              <a:rPr lang="cs-CZ" altLang="cs-CZ" sz="2000" b="1" u="sng" dirty="0" smtClean="0">
                <a:latin typeface="Calibri" pitchFamily="34" charset="0"/>
              </a:rPr>
              <a:t>„Příčiny chudoby“ </a:t>
            </a:r>
            <a:r>
              <a:rPr lang="cs-CZ" altLang="cs-CZ" sz="2000" b="1" u="sng" dirty="0">
                <a:latin typeface="Calibri" pitchFamily="34" charset="0"/>
              </a:rPr>
              <a:t>–</a:t>
            </a:r>
            <a:r>
              <a:rPr lang="cs-CZ" altLang="cs-CZ" sz="2000" b="1" u="sng" dirty="0" smtClean="0">
                <a:latin typeface="Calibri" pitchFamily="34" charset="0"/>
              </a:rPr>
              <a:t> </a:t>
            </a:r>
            <a:r>
              <a:rPr lang="cs-CZ" altLang="cs-CZ" sz="2000" b="1" u="sng" dirty="0">
                <a:latin typeface="Calibri" pitchFamily="34" charset="0"/>
              </a:rPr>
              <a:t>z</a:t>
            </a:r>
            <a:r>
              <a:rPr lang="cs-CZ" altLang="cs-CZ" sz="2000" b="1" u="sng" dirty="0" smtClean="0">
                <a:latin typeface="Calibri" pitchFamily="34" charset="0"/>
              </a:rPr>
              <a:t>kušenosti z výzkumů realizovaných v ČR</a:t>
            </a:r>
            <a:r>
              <a:rPr lang="cs-CZ" altLang="cs-CZ" sz="2000" dirty="0" smtClean="0">
                <a:latin typeface="Calibri" pitchFamily="34" charset="0"/>
              </a:rPr>
              <a:t> </a:t>
            </a:r>
          </a:p>
          <a:p>
            <a:pPr marL="609600" indent="-609600" eaLnBrk="1" hangingPunct="1">
              <a:lnSpc>
                <a:spcPct val="80000"/>
              </a:lnSpc>
              <a:buFontTx/>
              <a:buNone/>
            </a:pPr>
            <a:r>
              <a:rPr lang="cs-CZ" altLang="cs-CZ" sz="2000" dirty="0" smtClean="0">
                <a:latin typeface="Calibri" pitchFamily="34" charset="0"/>
              </a:rPr>
              <a:t>(např. Šimíková 2011, </a:t>
            </a:r>
            <a:r>
              <a:rPr lang="cs-CZ" altLang="cs-CZ" sz="2000" dirty="0" err="1" smtClean="0">
                <a:latin typeface="Calibri" pitchFamily="34" charset="0"/>
              </a:rPr>
              <a:t>Sirovátka</a:t>
            </a:r>
            <a:r>
              <a:rPr lang="cs-CZ" altLang="cs-CZ" sz="2000" dirty="0" smtClean="0">
                <a:latin typeface="Calibri" pitchFamily="34" charset="0"/>
              </a:rPr>
              <a:t> a kol. 2011, Horáková a kol. 2013)</a:t>
            </a:r>
          </a:p>
          <a:p>
            <a:pPr marL="609600" indent="-609600" eaLnBrk="1" hangingPunct="1">
              <a:lnSpc>
                <a:spcPct val="80000"/>
              </a:lnSpc>
              <a:buFontTx/>
              <a:buNone/>
            </a:pPr>
            <a:endParaRPr lang="cs-CZ" altLang="cs-CZ" sz="2000" u="sng" dirty="0" smtClean="0">
              <a:latin typeface="Calibri" pitchFamily="34" charset="0"/>
            </a:endParaRPr>
          </a:p>
          <a:p>
            <a:pPr marL="609600" indent="-609600" eaLnBrk="1" hangingPunct="1">
              <a:lnSpc>
                <a:spcPct val="80000"/>
              </a:lnSpc>
              <a:buFontTx/>
              <a:buNone/>
            </a:pPr>
            <a:r>
              <a:rPr lang="cs-CZ" altLang="cs-CZ" sz="2000" dirty="0" smtClean="0">
                <a:latin typeface="Calibri" pitchFamily="34" charset="0"/>
              </a:rPr>
              <a:t>Chudoba je chápána jako problém: </a:t>
            </a:r>
          </a:p>
          <a:p>
            <a:pPr marL="0" indent="0" eaLnBrk="1" hangingPunct="1">
              <a:lnSpc>
                <a:spcPct val="80000"/>
              </a:lnSpc>
              <a:buNone/>
            </a:pPr>
            <a:endParaRPr lang="cs-CZ" altLang="cs-CZ" sz="2000" u="sng" dirty="0" smtClean="0">
              <a:latin typeface="Calibri" pitchFamily="34" charset="0"/>
            </a:endParaRPr>
          </a:p>
          <a:p>
            <a:pPr marL="0" indent="0" eaLnBrk="1" hangingPunct="1">
              <a:lnSpc>
                <a:spcPct val="80000"/>
              </a:lnSpc>
              <a:buNone/>
            </a:pPr>
            <a:r>
              <a:rPr lang="cs-CZ" altLang="cs-CZ" sz="2000" u="sng" dirty="0" smtClean="0">
                <a:latin typeface="Calibri" pitchFamily="34" charset="0"/>
              </a:rPr>
              <a:t>možností pracovního uplatnění</a:t>
            </a:r>
            <a:r>
              <a:rPr lang="cs-CZ" altLang="cs-CZ" sz="2000" dirty="0" smtClean="0">
                <a:latin typeface="Calibri" pitchFamily="34" charset="0"/>
              </a:rPr>
              <a:t>: </a:t>
            </a:r>
          </a:p>
          <a:p>
            <a:pPr eaLnBrk="1" hangingPunct="1">
              <a:lnSpc>
                <a:spcPct val="80000"/>
              </a:lnSpc>
              <a:buFont typeface="Arial" panose="020B0604020202020204" pitchFamily="34" charset="0"/>
              <a:buChar char="•"/>
            </a:pPr>
            <a:r>
              <a:rPr lang="cs-CZ" altLang="cs-CZ" sz="2000" dirty="0" smtClean="0">
                <a:latin typeface="Calibri" pitchFamily="34" charset="0"/>
              </a:rPr>
              <a:t>geografické vlivy (nabídka práce v regionech)</a:t>
            </a:r>
          </a:p>
          <a:p>
            <a:pPr eaLnBrk="1" hangingPunct="1">
              <a:lnSpc>
                <a:spcPct val="80000"/>
              </a:lnSpc>
              <a:buFont typeface="Arial" panose="020B0604020202020204" pitchFamily="34" charset="0"/>
              <a:buChar char="•"/>
            </a:pPr>
            <a:r>
              <a:rPr lang="cs-CZ" altLang="cs-CZ" sz="2000" dirty="0" smtClean="0">
                <a:latin typeface="Calibri" pitchFamily="34" charset="0"/>
              </a:rPr>
              <a:t>individuální charakteristiky a situace: např. základní vzdělání – více než 30 procent </a:t>
            </a:r>
            <a:r>
              <a:rPr lang="cs-CZ" altLang="cs-CZ" sz="2000" dirty="0" smtClean="0">
                <a:latin typeface="Calibri" pitchFamily="34" charset="0"/>
              </a:rPr>
              <a:t>RPP, </a:t>
            </a:r>
            <a:r>
              <a:rPr lang="cs-CZ" altLang="cs-CZ" sz="2000" dirty="0" smtClean="0">
                <a:latin typeface="Calibri" pitchFamily="34" charset="0"/>
              </a:rPr>
              <a:t>dále nemoc, invalidita III. stupně) =)</a:t>
            </a:r>
          </a:p>
          <a:p>
            <a:pPr eaLnBrk="1" hangingPunct="1">
              <a:lnSpc>
                <a:spcPct val="80000"/>
              </a:lnSpc>
              <a:buFont typeface="Arial" panose="020B0604020202020204" pitchFamily="34" charset="0"/>
              <a:buChar char="•"/>
            </a:pPr>
            <a:r>
              <a:rPr lang="cs-CZ" altLang="cs-CZ" sz="2000" dirty="0" smtClean="0">
                <a:latin typeface="Calibri" pitchFamily="34" charset="0"/>
              </a:rPr>
              <a:t>osoby bez příjmu, nezaměstnanost (téměř 50 procent nezaměstnaných v RPP, 90 procent příjemců dávek hmotné nouze je bez pracovního příjmu),</a:t>
            </a:r>
          </a:p>
          <a:p>
            <a:pPr eaLnBrk="1" hangingPunct="1">
              <a:lnSpc>
                <a:spcPct val="80000"/>
              </a:lnSpc>
              <a:buFont typeface="Arial" panose="020B0604020202020204" pitchFamily="34" charset="0"/>
              <a:buChar char="•"/>
            </a:pPr>
            <a:r>
              <a:rPr lang="cs-CZ" altLang="cs-CZ" sz="2000" dirty="0" smtClean="0">
                <a:latin typeface="Calibri" pitchFamily="34" charset="0"/>
              </a:rPr>
              <a:t>nízká intenzita (počet odpracovaných hodin), kvalita a dočasnost zaměstnání (tzv. chudí pracující) </a:t>
            </a:r>
            <a:r>
              <a:rPr lang="cs-CZ" altLang="cs-CZ" sz="2000" dirty="0" smtClean="0">
                <a:latin typeface="Calibri" pitchFamily="34" charset="0"/>
              </a:rPr>
              <a:t>– tvoří </a:t>
            </a:r>
            <a:r>
              <a:rPr lang="cs-CZ" altLang="cs-CZ" sz="2000" dirty="0" smtClean="0">
                <a:latin typeface="Calibri" pitchFamily="34" charset="0"/>
              </a:rPr>
              <a:t>většinu chudých i když jejich riziko jako populace je nízké + ne až do systému hmotné nouze</a:t>
            </a:r>
          </a:p>
          <a:p>
            <a:pPr eaLnBrk="1" hangingPunct="1">
              <a:lnSpc>
                <a:spcPct val="80000"/>
              </a:lnSpc>
              <a:buFont typeface="Arial" panose="020B0604020202020204" pitchFamily="34" charset="0"/>
              <a:buChar char="•"/>
            </a:pPr>
            <a:r>
              <a:rPr lang="cs-CZ" altLang="cs-CZ" sz="2000" dirty="0" smtClean="0">
                <a:latin typeface="Calibri" pitchFamily="34" charset="0"/>
              </a:rPr>
              <a:t>jiné zdroje příjmu</a:t>
            </a:r>
          </a:p>
          <a:p>
            <a:pPr marL="609600" indent="-609600" eaLnBrk="1" hangingPunct="1">
              <a:lnSpc>
                <a:spcPct val="80000"/>
              </a:lnSpc>
              <a:buFontTx/>
              <a:buNone/>
            </a:pPr>
            <a:endParaRPr lang="cs-CZ" altLang="cs-CZ" sz="2000" dirty="0" smtClean="0">
              <a:latin typeface="Calibri" pitchFamily="34" charset="0"/>
            </a:endParaRP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21</a:t>
            </a:fld>
            <a:endParaRPr lang="cs-CZ"/>
          </a:p>
        </p:txBody>
      </p:sp>
    </p:spTree>
    <p:extLst>
      <p:ext uri="{BB962C8B-B14F-4D97-AF65-F5344CB8AC3E}">
        <p14:creationId xmlns:p14="http://schemas.microsoft.com/office/powerpoint/2010/main" val="3499702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57200" y="549275"/>
            <a:ext cx="8229600" cy="5975350"/>
          </a:xfrm>
        </p:spPr>
        <p:txBody>
          <a:bodyPr/>
          <a:lstStyle/>
          <a:p>
            <a:pPr marL="0" indent="0" eaLnBrk="1" hangingPunct="1">
              <a:lnSpc>
                <a:spcPct val="80000"/>
              </a:lnSpc>
              <a:buNone/>
            </a:pPr>
            <a:r>
              <a:rPr lang="cs-CZ" altLang="cs-CZ" sz="2000" u="sng" dirty="0" smtClean="0">
                <a:latin typeface="Calibri" pitchFamily="34" charset="0"/>
              </a:rPr>
              <a:t>složení </a:t>
            </a:r>
            <a:r>
              <a:rPr lang="cs-CZ" altLang="cs-CZ" sz="2000" u="sng" dirty="0" smtClean="0">
                <a:latin typeface="Calibri" pitchFamily="34" charset="0"/>
              </a:rPr>
              <a:t>rodiny a životních nákladů</a:t>
            </a:r>
            <a:r>
              <a:rPr lang="cs-CZ" altLang="cs-CZ" sz="2000" dirty="0" smtClean="0">
                <a:latin typeface="Calibri" pitchFamily="34" charset="0"/>
              </a:rPr>
              <a:t>: </a:t>
            </a:r>
          </a:p>
          <a:p>
            <a:pPr eaLnBrk="1" hangingPunct="1">
              <a:lnSpc>
                <a:spcPct val="80000"/>
              </a:lnSpc>
              <a:buFont typeface="Arial" panose="020B0604020202020204" pitchFamily="34" charset="0"/>
              <a:buChar char="•"/>
            </a:pPr>
            <a:r>
              <a:rPr lang="cs-CZ" altLang="cs-CZ" sz="2000" dirty="0" smtClean="0">
                <a:latin typeface="Calibri" pitchFamily="34" charset="0"/>
              </a:rPr>
              <a:t>vyšší </a:t>
            </a:r>
            <a:r>
              <a:rPr lang="cs-CZ" altLang="cs-CZ" sz="2000" dirty="0" smtClean="0">
                <a:latin typeface="Calibri" pitchFamily="34" charset="0"/>
              </a:rPr>
              <a:t>RPP u </a:t>
            </a:r>
            <a:r>
              <a:rPr lang="cs-CZ" altLang="cs-CZ" sz="2000" dirty="0" smtClean="0">
                <a:latin typeface="Calibri" pitchFamily="34" charset="0"/>
              </a:rPr>
              <a:t>jednotlivců zvláště u žen, více chudých (většina příjemců dávek </a:t>
            </a:r>
            <a:r>
              <a:rPr lang="cs-CZ" altLang="cs-CZ" sz="2000" dirty="0" err="1" smtClean="0">
                <a:latin typeface="Calibri" pitchFamily="34" charset="0"/>
              </a:rPr>
              <a:t>HmN</a:t>
            </a:r>
            <a:r>
              <a:rPr lang="cs-CZ" altLang="cs-CZ" sz="2000" dirty="0" smtClean="0">
                <a:latin typeface="Calibri" pitchFamily="34" charset="0"/>
              </a:rPr>
              <a:t>, z toho ale 64 procent muži) – nemohou uplatnit úspory z rozsahu</a:t>
            </a:r>
          </a:p>
          <a:p>
            <a:pPr eaLnBrk="1" hangingPunct="1">
              <a:lnSpc>
                <a:spcPct val="80000"/>
              </a:lnSpc>
              <a:buFont typeface="Arial" panose="020B0604020202020204" pitchFamily="34" charset="0"/>
              <a:buChar char="•"/>
            </a:pPr>
            <a:r>
              <a:rPr lang="cs-CZ" altLang="cs-CZ" sz="2000" dirty="0" smtClean="0">
                <a:latin typeface="Calibri" pitchFamily="34" charset="0"/>
              </a:rPr>
              <a:t>vyšší </a:t>
            </a:r>
            <a:r>
              <a:rPr lang="cs-CZ" altLang="cs-CZ" sz="2000" dirty="0" smtClean="0">
                <a:latin typeface="Calibri" pitchFamily="34" charset="0"/>
              </a:rPr>
              <a:t>RPP u </a:t>
            </a:r>
            <a:r>
              <a:rPr lang="cs-CZ" altLang="cs-CZ" sz="2000" dirty="0" smtClean="0">
                <a:latin typeface="Calibri" pitchFamily="34" charset="0"/>
              </a:rPr>
              <a:t>dětí než u dospělých, </a:t>
            </a:r>
          </a:p>
          <a:p>
            <a:pPr eaLnBrk="1" hangingPunct="1">
              <a:lnSpc>
                <a:spcPct val="80000"/>
              </a:lnSpc>
              <a:buFont typeface="Arial" panose="020B0604020202020204" pitchFamily="34" charset="0"/>
              <a:buChar char="•"/>
            </a:pPr>
            <a:r>
              <a:rPr lang="cs-CZ" altLang="cs-CZ" sz="2000" dirty="0" smtClean="0">
                <a:latin typeface="Calibri" pitchFamily="34" charset="0"/>
              </a:rPr>
              <a:t>jednotlivci bez partnera s dětmi (rozvodovost), i u pracujících</a:t>
            </a:r>
          </a:p>
          <a:p>
            <a:pPr eaLnBrk="1" hangingPunct="1">
              <a:lnSpc>
                <a:spcPct val="80000"/>
              </a:lnSpc>
              <a:buFont typeface="Arial" panose="020B0604020202020204" pitchFamily="34" charset="0"/>
              <a:buChar char="•"/>
            </a:pPr>
            <a:r>
              <a:rPr lang="cs-CZ" altLang="cs-CZ" sz="2000" dirty="0" smtClean="0">
                <a:latin typeface="Calibri" pitchFamily="34" charset="0"/>
              </a:rPr>
              <a:t>mnohočlenné rodiny (se třemi a více dětmi),</a:t>
            </a:r>
          </a:p>
          <a:p>
            <a:pPr eaLnBrk="1" hangingPunct="1">
              <a:lnSpc>
                <a:spcPct val="80000"/>
              </a:lnSpc>
              <a:buFont typeface="Arial" panose="020B0604020202020204" pitchFamily="34" charset="0"/>
              <a:buChar char="•"/>
            </a:pPr>
            <a:r>
              <a:rPr lang="cs-CZ" altLang="cs-CZ" sz="2000" dirty="0" smtClean="0">
                <a:latin typeface="Calibri" pitchFamily="34" charset="0"/>
              </a:rPr>
              <a:t>náklady na bydlení zátěží, zvláště tržní nájemní bydlení a ubytovny (narůstá </a:t>
            </a:r>
            <a:r>
              <a:rPr lang="cs-CZ" altLang="cs-CZ" sz="2000" dirty="0" smtClean="0">
                <a:latin typeface="Calibri" pitchFamily="34" charset="0"/>
              </a:rPr>
              <a:t>– </a:t>
            </a:r>
            <a:r>
              <a:rPr lang="cs-CZ" altLang="cs-CZ" sz="2000" dirty="0" smtClean="0">
                <a:latin typeface="Calibri" pitchFamily="34" charset="0"/>
              </a:rPr>
              <a:t>deregulace + sociální bydlení) =  cca dvojnásobné náklady (</a:t>
            </a:r>
            <a:r>
              <a:rPr lang="cs-CZ" altLang="cs-CZ" sz="2000" dirty="0" err="1" smtClean="0">
                <a:latin typeface="Calibri" pitchFamily="34" charset="0"/>
              </a:rPr>
              <a:t>Sirovátka</a:t>
            </a:r>
            <a:r>
              <a:rPr lang="cs-CZ" altLang="cs-CZ" sz="2000" dirty="0" smtClean="0">
                <a:latin typeface="Calibri" pitchFamily="34" charset="0"/>
              </a:rPr>
              <a:t> a kol. 2011). 55 procent osob v </a:t>
            </a:r>
            <a:r>
              <a:rPr lang="cs-CZ" altLang="cs-CZ" sz="2000" dirty="0" err="1" smtClean="0">
                <a:latin typeface="Calibri" pitchFamily="34" charset="0"/>
              </a:rPr>
              <a:t>Hmn</a:t>
            </a:r>
            <a:r>
              <a:rPr lang="cs-CZ" altLang="cs-CZ" sz="2000" dirty="0" smtClean="0">
                <a:latin typeface="Calibri" pitchFamily="34" charset="0"/>
              </a:rPr>
              <a:t> nájemní forma bydlení, 40 </a:t>
            </a:r>
            <a:r>
              <a:rPr lang="cs-CZ" altLang="cs-CZ" sz="2000" dirty="0">
                <a:latin typeface="Calibri" pitchFamily="34" charset="0"/>
              </a:rPr>
              <a:t>procent </a:t>
            </a:r>
            <a:r>
              <a:rPr lang="cs-CZ" altLang="cs-CZ" sz="2000" dirty="0" smtClean="0">
                <a:latin typeface="Calibri" pitchFamily="34" charset="0"/>
              </a:rPr>
              <a:t>v </a:t>
            </a:r>
            <a:r>
              <a:rPr lang="cs-CZ" altLang="cs-CZ" sz="2000" dirty="0" err="1">
                <a:latin typeface="Calibri" pitchFamily="34" charset="0"/>
              </a:rPr>
              <a:t>HmN</a:t>
            </a:r>
            <a:r>
              <a:rPr lang="cs-CZ" altLang="cs-CZ" sz="2000" dirty="0">
                <a:latin typeface="Calibri" pitchFamily="34" charset="0"/>
              </a:rPr>
              <a:t> jiná forma </a:t>
            </a:r>
            <a:r>
              <a:rPr lang="cs-CZ" altLang="cs-CZ" sz="2000" dirty="0" smtClean="0">
                <a:latin typeface="Calibri" pitchFamily="34" charset="0"/>
              </a:rPr>
              <a:t>bydlení – Šimíková (2011)</a:t>
            </a:r>
          </a:p>
          <a:p>
            <a:pPr marL="0" indent="0" eaLnBrk="1" hangingPunct="1">
              <a:lnSpc>
                <a:spcPct val="80000"/>
              </a:lnSpc>
              <a:buNone/>
            </a:pPr>
            <a:endParaRPr lang="cs-CZ" altLang="cs-CZ" sz="2000" u="sng" dirty="0" smtClean="0">
              <a:latin typeface="Calibri" pitchFamily="34" charset="0"/>
            </a:endParaRPr>
          </a:p>
          <a:p>
            <a:pPr marL="0" indent="0" eaLnBrk="1" hangingPunct="1">
              <a:lnSpc>
                <a:spcPct val="80000"/>
              </a:lnSpc>
              <a:buNone/>
            </a:pPr>
            <a:r>
              <a:rPr lang="cs-CZ" altLang="cs-CZ" sz="2000" u="sng" dirty="0" smtClean="0">
                <a:latin typeface="Calibri" pitchFamily="34" charset="0"/>
              </a:rPr>
              <a:t>redistribuce</a:t>
            </a:r>
            <a:r>
              <a:rPr lang="cs-CZ" altLang="cs-CZ" sz="2000" dirty="0" smtClean="0">
                <a:latin typeface="Calibri" pitchFamily="34" charset="0"/>
              </a:rPr>
              <a:t>: </a:t>
            </a:r>
          </a:p>
          <a:p>
            <a:pPr eaLnBrk="1" hangingPunct="1">
              <a:lnSpc>
                <a:spcPct val="80000"/>
              </a:lnSpc>
              <a:buFont typeface="Arial" panose="020B0604020202020204" pitchFamily="34" charset="0"/>
              <a:buChar char="•"/>
            </a:pPr>
            <a:r>
              <a:rPr lang="cs-CZ" altLang="cs-CZ" sz="2000" dirty="0" smtClean="0">
                <a:latin typeface="Calibri" pitchFamily="34" charset="0"/>
              </a:rPr>
              <a:t>nakolik sociální dávky a nastavení daňového systému (např. daňové úlevy) zabraňují propadu do chudoby u jednotlivých kategorií – proto se měří před transfery a po transferech</a:t>
            </a:r>
          </a:p>
          <a:p>
            <a:pPr eaLnBrk="1" hangingPunct="1">
              <a:lnSpc>
                <a:spcPct val="80000"/>
              </a:lnSpc>
              <a:buFont typeface="Arial" panose="020B0604020202020204" pitchFamily="34" charset="0"/>
              <a:buChar char="•"/>
            </a:pPr>
            <a:r>
              <a:rPr lang="cs-CZ" altLang="cs-CZ" sz="2000" dirty="0">
                <a:latin typeface="Calibri" pitchFamily="34" charset="0"/>
              </a:rPr>
              <a:t>V ČR je v mezinárodním srovnání relativně účinný a levný systém – tj. nejen hmotná </a:t>
            </a:r>
            <a:r>
              <a:rPr lang="cs-CZ" altLang="cs-CZ" sz="2000" dirty="0" smtClean="0">
                <a:latin typeface="Calibri" pitchFamily="34" charset="0"/>
              </a:rPr>
              <a:t>nouze, ale též např. starobní důchody – dokáže </a:t>
            </a:r>
            <a:r>
              <a:rPr lang="cs-CZ" altLang="cs-CZ" sz="2000" dirty="0">
                <a:latin typeface="Calibri" pitchFamily="34" charset="0"/>
              </a:rPr>
              <a:t>významnou část chudoby </a:t>
            </a:r>
            <a:r>
              <a:rPr lang="cs-CZ" altLang="cs-CZ" sz="2000" dirty="0" smtClean="0">
                <a:latin typeface="Calibri" pitchFamily="34" charset="0"/>
              </a:rPr>
              <a:t>eliminovat (např. ze 40 na 8 procent).</a:t>
            </a:r>
          </a:p>
          <a:p>
            <a:pPr eaLnBrk="1" hangingPunct="1">
              <a:lnSpc>
                <a:spcPct val="80000"/>
              </a:lnSpc>
              <a:buFont typeface="Arial" panose="020B0604020202020204" pitchFamily="34" charset="0"/>
              <a:buChar char="•"/>
            </a:pPr>
            <a:r>
              <a:rPr lang="cs-CZ" altLang="cs-CZ" sz="2000" dirty="0" smtClean="0">
                <a:latin typeface="Calibri" pitchFamily="34" charset="0"/>
              </a:rPr>
              <a:t>Nicméně </a:t>
            </a:r>
            <a:r>
              <a:rPr lang="cs-CZ" altLang="cs-CZ" sz="2000" dirty="0">
                <a:latin typeface="Calibri" pitchFamily="34" charset="0"/>
              </a:rPr>
              <a:t>problém u specifických kategorií: děti, nezaměstnaní). + menší účinnost v rodinách s dětmi.</a:t>
            </a:r>
          </a:p>
          <a:p>
            <a:pPr eaLnBrk="1" hangingPunct="1">
              <a:lnSpc>
                <a:spcPct val="80000"/>
              </a:lnSpc>
              <a:buFont typeface="Arial" panose="020B0604020202020204" pitchFamily="34" charset="0"/>
              <a:buChar char="•"/>
            </a:pPr>
            <a:r>
              <a:rPr lang="cs-CZ" altLang="cs-CZ" sz="2000" dirty="0" smtClean="0">
                <a:latin typeface="Calibri" pitchFamily="34" charset="0"/>
              </a:rPr>
              <a:t>nečerpání sociálních dávek</a:t>
            </a:r>
            <a:r>
              <a:rPr lang="cs-CZ" altLang="cs-CZ" sz="2000" dirty="0" smtClean="0">
                <a:latin typeface="Calibri" pitchFamily="34" charset="0"/>
              </a:rPr>
              <a:t>.</a:t>
            </a:r>
            <a:endParaRPr lang="cs-CZ" altLang="cs-CZ" sz="2000" dirty="0" smtClean="0">
              <a:latin typeface="Calibri" pitchFamily="34" charset="0"/>
            </a:endParaRP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22</a:t>
            </a:fld>
            <a:endParaRPr lang="cs-CZ"/>
          </a:p>
        </p:txBody>
      </p:sp>
    </p:spTree>
    <p:extLst>
      <p:ext uri="{BB962C8B-B14F-4D97-AF65-F5344CB8AC3E}">
        <p14:creationId xmlns:p14="http://schemas.microsoft.com/office/powerpoint/2010/main" val="18494407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455613" y="476672"/>
            <a:ext cx="8229600" cy="6192416"/>
          </a:xfrm>
          <a:noFill/>
        </p:spPr>
        <p:txBody>
          <a:bodyPr/>
          <a:lstStyle/>
          <a:p>
            <a:pPr marL="609600" indent="-609600" eaLnBrk="1" hangingPunct="1">
              <a:lnSpc>
                <a:spcPct val="80000"/>
              </a:lnSpc>
              <a:buFontTx/>
              <a:buNone/>
            </a:pPr>
            <a:r>
              <a:rPr lang="cs-CZ" altLang="cs-CZ" sz="2000" b="1" u="sng" dirty="0" smtClean="0">
                <a:latin typeface="Calibri" pitchFamily="34" charset="0"/>
              </a:rPr>
              <a:t>Sociální pomoc (sociální péče, hmotná nouze)</a:t>
            </a:r>
          </a:p>
          <a:p>
            <a:pPr marL="609600" indent="-609600" eaLnBrk="1" hangingPunct="1">
              <a:lnSpc>
                <a:spcPct val="80000"/>
              </a:lnSpc>
              <a:buFontTx/>
              <a:buNone/>
            </a:pPr>
            <a:endParaRPr lang="cs-CZ" altLang="cs-CZ" sz="2000" dirty="0" smtClean="0">
              <a:latin typeface="Calibri" pitchFamily="34" charset="0"/>
            </a:endParaRPr>
          </a:p>
          <a:p>
            <a:pPr marL="609600" indent="-609600" eaLnBrk="1" hangingPunct="1">
              <a:lnSpc>
                <a:spcPct val="80000"/>
              </a:lnSpc>
              <a:buFontTx/>
              <a:buNone/>
            </a:pPr>
            <a:r>
              <a:rPr lang="cs-CZ" altLang="cs-CZ" sz="2000" dirty="0" smtClean="0">
                <a:latin typeface="Calibri" pitchFamily="34" charset="0"/>
              </a:rPr>
              <a:t>Reaguje na stav hmotné a sociální nouze: </a:t>
            </a:r>
          </a:p>
          <a:p>
            <a:pPr eaLnBrk="1" hangingPunct="1">
              <a:lnSpc>
                <a:spcPct val="80000"/>
              </a:lnSpc>
              <a:buFont typeface="Arial" panose="020B0604020202020204" pitchFamily="34" charset="0"/>
              <a:buChar char="•"/>
            </a:pPr>
            <a:r>
              <a:rPr lang="cs-CZ" altLang="cs-CZ" sz="2000" u="sng" dirty="0" smtClean="0">
                <a:latin typeface="Calibri" pitchFamily="34" charset="0"/>
              </a:rPr>
              <a:t>hmotná nouze</a:t>
            </a:r>
            <a:r>
              <a:rPr lang="cs-CZ" altLang="cs-CZ" sz="2000" dirty="0" smtClean="0">
                <a:latin typeface="Calibri" pitchFamily="34" charset="0"/>
              </a:rPr>
              <a:t> – z důvodu nedostatečného příjmu chybí základní 	materiální prostředky, též nedostatek prostředků na </a:t>
            </a:r>
            <a:r>
              <a:rPr lang="cs-CZ" altLang="cs-CZ" sz="2000" dirty="0" err="1" smtClean="0">
                <a:latin typeface="Calibri" pitchFamily="34" charset="0"/>
              </a:rPr>
              <a:t>spec</a:t>
            </a:r>
            <a:r>
              <a:rPr lang="cs-CZ" altLang="cs-CZ" sz="2000" dirty="0" smtClean="0">
                <a:latin typeface="Calibri" pitchFamily="34" charset="0"/>
              </a:rPr>
              <a:t>. potřeby</a:t>
            </a:r>
          </a:p>
          <a:p>
            <a:pPr eaLnBrk="1" hangingPunct="1">
              <a:lnSpc>
                <a:spcPct val="80000"/>
              </a:lnSpc>
              <a:buFont typeface="Arial" panose="020B0604020202020204" pitchFamily="34" charset="0"/>
              <a:buChar char="•"/>
            </a:pPr>
            <a:r>
              <a:rPr lang="cs-CZ" altLang="cs-CZ" sz="2000" u="sng" dirty="0" smtClean="0">
                <a:latin typeface="Calibri" pitchFamily="34" charset="0"/>
              </a:rPr>
              <a:t>sociální nouze</a:t>
            </a:r>
            <a:r>
              <a:rPr lang="cs-CZ" altLang="cs-CZ" sz="2000" dirty="0" smtClean="0">
                <a:latin typeface="Calibri" pitchFamily="34" charset="0"/>
              </a:rPr>
              <a:t> – situace, kdy nejsou zabezpečeny životní nebo sociální potřeby z důvodu věku, </a:t>
            </a:r>
            <a:r>
              <a:rPr lang="cs-CZ" altLang="cs-CZ" sz="2000" noProof="1" smtClean="0">
                <a:latin typeface="Calibri" pitchFamily="34" charset="0"/>
              </a:rPr>
              <a:t>disfunkce</a:t>
            </a:r>
            <a:r>
              <a:rPr lang="cs-CZ" altLang="cs-CZ" sz="2000" dirty="0" smtClean="0">
                <a:latin typeface="Calibri" pitchFamily="34" charset="0"/>
              </a:rPr>
              <a:t> rodiny apod. (i když třeba jsou dostatečné finanční prostředky) = není to jen o sociálních dávkách.</a:t>
            </a:r>
          </a:p>
          <a:p>
            <a:pPr marL="609600" indent="-609600" eaLnBrk="1" hangingPunct="1">
              <a:lnSpc>
                <a:spcPct val="80000"/>
              </a:lnSpc>
              <a:buFontTx/>
              <a:buNone/>
            </a:pPr>
            <a:endParaRPr lang="cs-CZ" altLang="cs-CZ" sz="2000" dirty="0" smtClean="0">
              <a:latin typeface="Calibri" pitchFamily="34" charset="0"/>
            </a:endParaRPr>
          </a:p>
          <a:p>
            <a:pPr marL="609600" indent="-609600" eaLnBrk="1" hangingPunct="1">
              <a:lnSpc>
                <a:spcPct val="80000"/>
              </a:lnSpc>
              <a:buFontTx/>
              <a:buNone/>
            </a:pPr>
            <a:r>
              <a:rPr lang="cs-CZ" altLang="cs-CZ" sz="2000" dirty="0" smtClean="0">
                <a:latin typeface="Calibri" pitchFamily="34" charset="0"/>
              </a:rPr>
              <a:t>Typické situace: nezaměstnanost, ztráta živitele, ztráta partnera, živelná událost, zdravotní problémy, ztráta bydlení, snížená soběstačnost. </a:t>
            </a:r>
          </a:p>
          <a:p>
            <a:pPr marL="609600" indent="-609600" eaLnBrk="1" hangingPunct="1">
              <a:lnSpc>
                <a:spcPct val="80000"/>
              </a:lnSpc>
              <a:buFontTx/>
              <a:buNone/>
            </a:pPr>
            <a:r>
              <a:rPr lang="cs-CZ" altLang="cs-CZ" sz="2000" dirty="0" smtClean="0">
                <a:latin typeface="Calibri" pitchFamily="34" charset="0"/>
              </a:rPr>
              <a:t>Sociální pomoc tzv. </a:t>
            </a:r>
            <a:r>
              <a:rPr lang="cs-CZ" altLang="cs-CZ" sz="2000" u="sng" dirty="0" smtClean="0">
                <a:latin typeface="Calibri" pitchFamily="34" charset="0"/>
              </a:rPr>
              <a:t>tvoří základ (v opačné logice dno) sociální sítě</a:t>
            </a:r>
            <a:r>
              <a:rPr lang="cs-CZ" altLang="cs-CZ" sz="2000" dirty="0" smtClean="0">
                <a:latin typeface="Calibri" pitchFamily="34" charset="0"/>
              </a:rPr>
              <a:t>, je určena pro uspokojení potřeb v základním rozsahu. V ČR dnes jako více subsystémů (řadu situací řeší jiné dávky, také </a:t>
            </a:r>
            <a:r>
              <a:rPr lang="cs-CZ" altLang="cs-CZ" sz="2000" dirty="0" smtClean="0">
                <a:latin typeface="Calibri" pitchFamily="34" charset="0"/>
              </a:rPr>
              <a:t>S. Pom. </a:t>
            </a:r>
            <a:r>
              <a:rPr lang="cs-CZ" altLang="cs-CZ" sz="2000" dirty="0" smtClean="0">
                <a:latin typeface="Calibri" pitchFamily="34" charset="0"/>
              </a:rPr>
              <a:t>řeší více dávek).</a:t>
            </a:r>
          </a:p>
          <a:p>
            <a:pPr marL="609600" indent="-609600" eaLnBrk="1" hangingPunct="1">
              <a:lnSpc>
                <a:spcPct val="80000"/>
              </a:lnSpc>
              <a:buNone/>
            </a:pPr>
            <a:r>
              <a:rPr lang="cs-CZ" altLang="cs-CZ" sz="2000" u="sng" dirty="0">
                <a:latin typeface="Calibri" pitchFamily="34" charset="0"/>
              </a:rPr>
              <a:t>Určuje politicky definovaný práh chudoby</a:t>
            </a:r>
            <a:r>
              <a:rPr lang="cs-CZ" altLang="cs-CZ" sz="2000" dirty="0">
                <a:latin typeface="Calibri" pitchFamily="34" charset="0"/>
              </a:rPr>
              <a:t> – minimální hranice příjmu, pod níž nastává společensky uznaný stav hmotné nouze. Pokud příjmy nedosahují životního minima, lze žádat pomoc formou dávek pomoci v hmotné nouzi.</a:t>
            </a:r>
          </a:p>
          <a:p>
            <a:pPr marL="609600" indent="-609600" eaLnBrk="1" hangingPunct="1">
              <a:lnSpc>
                <a:spcPct val="80000"/>
              </a:lnSpc>
              <a:buFontTx/>
              <a:buNone/>
            </a:pPr>
            <a:r>
              <a:rPr lang="cs-CZ" altLang="cs-CZ" sz="2000" dirty="0" smtClean="0">
                <a:latin typeface="Calibri" pitchFamily="34" charset="0"/>
              </a:rPr>
              <a:t>V současnosti se stále realizuje také pomocí charity, obcí, NGO, ale také </a:t>
            </a:r>
            <a:r>
              <a:rPr lang="cs-CZ" altLang="cs-CZ" sz="2000" u="sng" dirty="0" smtClean="0">
                <a:latin typeface="Calibri" pitchFamily="34" charset="0"/>
              </a:rPr>
              <a:t>stát zaručuje lidem</a:t>
            </a:r>
            <a:r>
              <a:rPr lang="cs-CZ" altLang="cs-CZ" sz="2000" dirty="0" smtClean="0">
                <a:latin typeface="Calibri" pitchFamily="34" charset="0"/>
              </a:rPr>
              <a:t> (při splnění určitých podmínek) </a:t>
            </a:r>
            <a:r>
              <a:rPr lang="cs-CZ" altLang="cs-CZ" sz="2000" u="sng" dirty="0" smtClean="0">
                <a:latin typeface="Calibri" pitchFamily="34" charset="0"/>
              </a:rPr>
              <a:t>právo</a:t>
            </a:r>
            <a:r>
              <a:rPr lang="cs-CZ" altLang="cs-CZ" sz="2000" dirty="0" smtClean="0">
                <a:latin typeface="Calibri" pitchFamily="34" charset="0"/>
              </a:rPr>
              <a:t> na sociální pomoc. Právo na sociální pomoc je zakotveno také v Listině základních práv a svobod (hlava IV čl. 26/3) a  v mezinárodních dokumentech (Evropská sociální charta čl. 12).</a:t>
            </a: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23</a:t>
            </a:fld>
            <a:endParaRPr lang="cs-CZ"/>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457200" y="692150"/>
            <a:ext cx="8229600" cy="5832475"/>
          </a:xfrm>
          <a:noFill/>
        </p:spPr>
        <p:txBody>
          <a:bodyPr/>
          <a:lstStyle/>
          <a:p>
            <a:pPr eaLnBrk="1" hangingPunct="1">
              <a:lnSpc>
                <a:spcPct val="80000"/>
              </a:lnSpc>
              <a:buFontTx/>
              <a:buNone/>
            </a:pPr>
            <a:r>
              <a:rPr lang="cs-CZ" altLang="cs-CZ" sz="2000" b="1" u="sng" dirty="0" smtClean="0">
                <a:latin typeface="Calibri" pitchFamily="34" charset="0"/>
              </a:rPr>
              <a:t>Cíle sociální pomoci </a:t>
            </a:r>
          </a:p>
          <a:p>
            <a:pPr eaLnBrk="1" hangingPunct="1">
              <a:lnSpc>
                <a:spcPct val="80000"/>
              </a:lnSpc>
              <a:buFontTx/>
              <a:buNone/>
            </a:pPr>
            <a:endParaRPr lang="cs-CZ" altLang="cs-CZ" sz="2000" b="1" u="sng" dirty="0" smtClean="0">
              <a:latin typeface="Calibri" pitchFamily="34" charset="0"/>
            </a:endParaRPr>
          </a:p>
          <a:p>
            <a:pPr eaLnBrk="1" hangingPunct="1">
              <a:lnSpc>
                <a:spcPct val="80000"/>
              </a:lnSpc>
              <a:buFontTx/>
              <a:buNone/>
            </a:pPr>
            <a:r>
              <a:rPr lang="cs-CZ" altLang="cs-CZ" sz="2000" dirty="0" smtClean="0">
                <a:latin typeface="Calibri" pitchFamily="34" charset="0"/>
              </a:rPr>
              <a:t>Vycházejí z funkcí sociální pomoci – východiskem je, že každý občan nese odpovědnost sám za sebe, ale přesto se může ocitnout v tíživé situaci.</a:t>
            </a:r>
          </a:p>
          <a:p>
            <a:pPr eaLnBrk="1" hangingPunct="1">
              <a:lnSpc>
                <a:spcPct val="80000"/>
              </a:lnSpc>
              <a:buFontTx/>
              <a:buNone/>
            </a:pPr>
            <a:endParaRPr lang="cs-CZ" altLang="cs-CZ" sz="2000" u="sng" dirty="0" smtClean="0">
              <a:latin typeface="Calibri" pitchFamily="34" charset="0"/>
            </a:endParaRPr>
          </a:p>
          <a:p>
            <a:pPr eaLnBrk="1" hangingPunct="1">
              <a:lnSpc>
                <a:spcPct val="80000"/>
              </a:lnSpc>
              <a:buFontTx/>
              <a:buNone/>
            </a:pPr>
            <a:r>
              <a:rPr lang="cs-CZ" altLang="cs-CZ" sz="2000" dirty="0" smtClean="0">
                <a:latin typeface="Calibri" pitchFamily="34" charset="0"/>
              </a:rPr>
              <a:t>1) Zajistit občanům právo na sociální ochranu tím, že jim bude garantován příjem na úrovni společensky uznaného životního minima v případě, že sami nemají dostatečné příjmy (Winkler 2000)</a:t>
            </a:r>
          </a:p>
          <a:p>
            <a:pPr eaLnBrk="1" hangingPunct="1">
              <a:lnSpc>
                <a:spcPct val="80000"/>
              </a:lnSpc>
              <a:buFontTx/>
              <a:buNone/>
            </a:pPr>
            <a:r>
              <a:rPr lang="cs-CZ" altLang="cs-CZ" sz="2000" dirty="0" smtClean="0">
                <a:latin typeface="Calibri" pitchFamily="34" charset="0"/>
              </a:rPr>
              <a:t>	- </a:t>
            </a:r>
            <a:r>
              <a:rPr lang="cs-CZ" altLang="cs-CZ" sz="2000" u="sng" dirty="0" smtClean="0">
                <a:latin typeface="Calibri" pitchFamily="34" charset="0"/>
              </a:rPr>
              <a:t>zabezpečení sociální a hmotné nouze</a:t>
            </a:r>
            <a:r>
              <a:rPr lang="cs-CZ" altLang="cs-CZ" sz="2000" dirty="0" smtClean="0">
                <a:latin typeface="Calibri" pitchFamily="34" charset="0"/>
              </a:rPr>
              <a:t> – důležité je individuální posouzení situace člověka (rozlišení hmotné a sociální nouze) – např. podpora při povodních (kde spát, potřeba psychologa, odklízet trosky)</a:t>
            </a:r>
          </a:p>
          <a:p>
            <a:pPr eaLnBrk="1" hangingPunct="1">
              <a:lnSpc>
                <a:spcPct val="80000"/>
              </a:lnSpc>
              <a:buFontTx/>
              <a:buNone/>
            </a:pPr>
            <a:r>
              <a:rPr lang="cs-CZ" altLang="cs-CZ" sz="2000" dirty="0" smtClean="0">
                <a:latin typeface="Calibri" pitchFamily="34" charset="0"/>
              </a:rPr>
              <a:t>2) </a:t>
            </a:r>
            <a:r>
              <a:rPr lang="cs-CZ" altLang="cs-CZ" sz="2000" u="sng" dirty="0" smtClean="0">
                <a:latin typeface="Calibri" pitchFamily="34" charset="0"/>
              </a:rPr>
              <a:t>navrátit občanu sociální suverenitu</a:t>
            </a:r>
            <a:r>
              <a:rPr lang="cs-CZ" altLang="cs-CZ" sz="2000" dirty="0" smtClean="0">
                <a:latin typeface="Calibri" pitchFamily="34" charset="0"/>
              </a:rPr>
              <a:t> – problémy v sociálně-ekonomickém postavení občanů jsou často </a:t>
            </a:r>
            <a:r>
              <a:rPr lang="cs-CZ" altLang="cs-CZ" sz="2000" u="sng" dirty="0" smtClean="0">
                <a:latin typeface="Calibri" pitchFamily="34" charset="0"/>
              </a:rPr>
              <a:t>náhlé a přechodného charakteru</a:t>
            </a:r>
            <a:r>
              <a:rPr lang="cs-CZ" altLang="cs-CZ" sz="2000" dirty="0" smtClean="0">
                <a:latin typeface="Calibri" pitchFamily="34" charset="0"/>
              </a:rPr>
              <a:t>. Proto je důležité pomoci lidem v obtížné situaci, aby mohli opět převzít plnou odpovědnost sám za sebe (je-li to možné).</a:t>
            </a:r>
            <a:endParaRPr lang="cs-CZ" altLang="cs-CZ" sz="2000" u="sng" dirty="0" smtClean="0">
              <a:latin typeface="Calibri" pitchFamily="34" charset="0"/>
            </a:endParaRPr>
          </a:p>
          <a:p>
            <a:pPr eaLnBrk="1" hangingPunct="1">
              <a:lnSpc>
                <a:spcPct val="80000"/>
              </a:lnSpc>
              <a:buFontTx/>
              <a:buNone/>
            </a:pPr>
            <a:r>
              <a:rPr lang="cs-CZ" altLang="cs-CZ" sz="2000" dirty="0" smtClean="0">
                <a:latin typeface="Calibri" pitchFamily="34" charset="0"/>
              </a:rPr>
              <a:t>3) V širším pojetí je cílem </a:t>
            </a:r>
            <a:r>
              <a:rPr lang="cs-CZ" altLang="cs-CZ" sz="2000" u="sng" dirty="0" smtClean="0">
                <a:latin typeface="Calibri" pitchFamily="34" charset="0"/>
              </a:rPr>
              <a:t>eliminace chudoby a sociálního vyloučení</a:t>
            </a:r>
            <a:r>
              <a:rPr lang="cs-CZ" altLang="cs-CZ" sz="2000" dirty="0" smtClean="0">
                <a:latin typeface="Calibri" pitchFamily="34" charset="0"/>
              </a:rPr>
              <a:t> – důležitá je jak sociální ochrana (i závislých osob), dostupnost základních institucí (zdravotní péče) a aspekt participace.</a:t>
            </a:r>
            <a:r>
              <a:rPr lang="cs-CZ" altLang="cs-CZ" sz="2000" dirty="0">
                <a:latin typeface="Calibri" pitchFamily="34" charset="0"/>
              </a:rPr>
              <a:t> </a:t>
            </a:r>
            <a:endParaRPr lang="cs-CZ" altLang="cs-CZ" sz="2000" dirty="0" smtClean="0">
              <a:latin typeface="Calibri" pitchFamily="34" charset="0"/>
            </a:endParaRPr>
          </a:p>
          <a:p>
            <a:pPr indent="12700" eaLnBrk="1" hangingPunct="1">
              <a:lnSpc>
                <a:spcPct val="80000"/>
              </a:lnSpc>
              <a:buFontTx/>
              <a:buNone/>
            </a:pPr>
            <a:r>
              <a:rPr lang="cs-CZ" altLang="cs-CZ" sz="2000" dirty="0" smtClean="0">
                <a:latin typeface="Calibri" pitchFamily="34" charset="0"/>
              </a:rPr>
              <a:t>Zvláštní </a:t>
            </a:r>
            <a:r>
              <a:rPr lang="cs-CZ" altLang="cs-CZ" sz="2000" dirty="0" smtClean="0">
                <a:latin typeface="Calibri" pitchFamily="34" charset="0"/>
              </a:rPr>
              <a:t>důraz je kladen na </a:t>
            </a:r>
            <a:r>
              <a:rPr lang="cs-CZ" altLang="cs-CZ" sz="2000" u="sng" dirty="0" smtClean="0">
                <a:latin typeface="Calibri" pitchFamily="34" charset="0"/>
              </a:rPr>
              <a:t>eliminaci dětské chudoby</a:t>
            </a:r>
            <a:r>
              <a:rPr lang="cs-CZ" altLang="cs-CZ" sz="2000" dirty="0" smtClean="0">
                <a:latin typeface="Calibri" pitchFamily="34" charset="0"/>
              </a:rPr>
              <a:t> -</a:t>
            </a:r>
            <a:r>
              <a:rPr lang="cs-CZ" altLang="cs-CZ" sz="2000" u="sng" dirty="0" smtClean="0">
                <a:latin typeface="Calibri" pitchFamily="34" charset="0"/>
              </a:rPr>
              <a:t> </a:t>
            </a:r>
            <a:r>
              <a:rPr lang="cs-CZ" altLang="cs-CZ" sz="2000" dirty="0" smtClean="0">
                <a:latin typeface="Calibri" pitchFamily="34" charset="0"/>
              </a:rPr>
              <a:t>bývá </a:t>
            </a:r>
            <a:r>
              <a:rPr lang="cs-CZ" altLang="cs-CZ" sz="2000" dirty="0">
                <a:latin typeface="Calibri" pitchFamily="34" charset="0"/>
              </a:rPr>
              <a:t>problém</a:t>
            </a:r>
            <a:r>
              <a:rPr lang="en-US" altLang="cs-CZ" sz="2000" dirty="0">
                <a:latin typeface="Calibri" pitchFamily="34" charset="0"/>
              </a:rPr>
              <a:t>,</a:t>
            </a:r>
            <a:r>
              <a:rPr lang="cs-CZ" altLang="cs-CZ" sz="2000" dirty="0">
                <a:latin typeface="Calibri" pitchFamily="34" charset="0"/>
              </a:rPr>
              <a:t> protože se často vyskytuje v rodinách s mnoha dětmi (pak je dětská chudoba vyšší než průměrná chudoba).</a:t>
            </a:r>
          </a:p>
          <a:p>
            <a:pPr eaLnBrk="1" hangingPunct="1">
              <a:lnSpc>
                <a:spcPct val="80000"/>
              </a:lnSpc>
              <a:buFontTx/>
              <a:buNone/>
            </a:pPr>
            <a:endParaRPr lang="cs-CZ" altLang="cs-CZ" sz="2000" u="sng" dirty="0" smtClean="0">
              <a:latin typeface="Calibri" pitchFamily="34" charset="0"/>
            </a:endParaRP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24</a:t>
            </a:fld>
            <a:endParaRPr lang="cs-CZ"/>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457200" y="765175"/>
            <a:ext cx="8229600" cy="5903913"/>
          </a:xfrm>
          <a:noFill/>
        </p:spPr>
        <p:txBody>
          <a:bodyPr/>
          <a:lstStyle/>
          <a:p>
            <a:pPr eaLnBrk="1" hangingPunct="1">
              <a:lnSpc>
                <a:spcPct val="80000"/>
              </a:lnSpc>
              <a:buFontTx/>
              <a:buNone/>
            </a:pPr>
            <a:endParaRPr lang="cs-CZ" altLang="cs-CZ" sz="2000" b="1" u="sng" dirty="0" smtClean="0">
              <a:latin typeface="Calibri" pitchFamily="34" charset="0"/>
            </a:endParaRPr>
          </a:p>
          <a:p>
            <a:pPr eaLnBrk="1" hangingPunct="1">
              <a:lnSpc>
                <a:spcPct val="80000"/>
              </a:lnSpc>
              <a:buFontTx/>
              <a:buNone/>
            </a:pPr>
            <a:r>
              <a:rPr lang="cs-CZ" altLang="cs-CZ" sz="2000" b="1" u="sng" dirty="0" smtClean="0">
                <a:latin typeface="Calibri" pitchFamily="34" charset="0"/>
              </a:rPr>
              <a:t>Formy boje proti chudobě (nejen systém sociální pomoci)</a:t>
            </a:r>
          </a:p>
          <a:p>
            <a:pPr eaLnBrk="1" hangingPunct="1">
              <a:lnSpc>
                <a:spcPct val="80000"/>
              </a:lnSpc>
              <a:buFontTx/>
              <a:buNone/>
            </a:pPr>
            <a:endParaRPr lang="cs-CZ" altLang="cs-CZ" sz="2000" dirty="0" smtClean="0">
              <a:latin typeface="Calibri" pitchFamily="34" charset="0"/>
            </a:endParaRPr>
          </a:p>
          <a:p>
            <a:pPr eaLnBrk="1" hangingPunct="1">
              <a:lnSpc>
                <a:spcPct val="80000"/>
              </a:lnSpc>
              <a:buFontTx/>
              <a:buNone/>
            </a:pPr>
            <a:r>
              <a:rPr lang="cs-CZ" altLang="cs-CZ" sz="2000" dirty="0" smtClean="0">
                <a:latin typeface="Calibri" pitchFamily="34" charset="0"/>
              </a:rPr>
              <a:t>Důraz je kladen na </a:t>
            </a:r>
            <a:r>
              <a:rPr lang="cs-CZ" altLang="cs-CZ" sz="2000" u="sng" dirty="0" smtClean="0">
                <a:latin typeface="Calibri" pitchFamily="34" charset="0"/>
              </a:rPr>
              <a:t>prevenci</a:t>
            </a:r>
            <a:r>
              <a:rPr lang="cs-CZ" altLang="cs-CZ" sz="2000" dirty="0" smtClean="0">
                <a:latin typeface="Calibri" pitchFamily="34" charset="0"/>
              </a:rPr>
              <a:t> (humánnější, účinnější, levnější) – největší roli by měla mít adekvátní vzdělávací politika (výchova a vzdělávání dětí), politika sociálního zabezpečení, politika zaměstnanosti a rodinná politika.</a:t>
            </a:r>
          </a:p>
          <a:p>
            <a:pPr eaLnBrk="1" hangingPunct="1">
              <a:lnSpc>
                <a:spcPct val="80000"/>
              </a:lnSpc>
              <a:buFontTx/>
              <a:buNone/>
            </a:pPr>
            <a:endParaRPr lang="cs-CZ" altLang="cs-CZ" sz="2000" dirty="0" smtClean="0">
              <a:latin typeface="Calibri" pitchFamily="34" charset="0"/>
            </a:endParaRPr>
          </a:p>
          <a:p>
            <a:pPr eaLnBrk="1" hangingPunct="1">
              <a:lnSpc>
                <a:spcPct val="80000"/>
              </a:lnSpc>
              <a:buFontTx/>
              <a:buNone/>
            </a:pPr>
            <a:r>
              <a:rPr lang="cs-CZ" altLang="cs-CZ" sz="2000" dirty="0" smtClean="0">
                <a:latin typeface="Calibri" pitchFamily="34" charset="0"/>
              </a:rPr>
              <a:t>Nelze ale pominout </a:t>
            </a:r>
            <a:r>
              <a:rPr lang="cs-CZ" altLang="cs-CZ" sz="2000" u="sng" dirty="0" smtClean="0">
                <a:latin typeface="Calibri" pitchFamily="34" charset="0"/>
              </a:rPr>
              <a:t>řešení následků</a:t>
            </a:r>
            <a:r>
              <a:rPr lang="cs-CZ" altLang="cs-CZ" sz="2000" dirty="0" smtClean="0">
                <a:latin typeface="Calibri" pitchFamily="34" charset="0"/>
              </a:rPr>
              <a:t>:</a:t>
            </a:r>
          </a:p>
          <a:p>
            <a:pPr eaLnBrk="1" hangingPunct="1">
              <a:lnSpc>
                <a:spcPct val="80000"/>
              </a:lnSpc>
              <a:buFontTx/>
              <a:buNone/>
            </a:pPr>
            <a:r>
              <a:rPr lang="cs-CZ" altLang="cs-CZ" sz="2000" dirty="0" smtClean="0">
                <a:latin typeface="Calibri" pitchFamily="34" charset="0"/>
              </a:rPr>
              <a:t>	- snížená sazba daně nebo stanovení negativní daně (daňové kredity) – dobré řešení pro pracující chudé</a:t>
            </a:r>
          </a:p>
          <a:p>
            <a:pPr eaLnBrk="1" hangingPunct="1">
              <a:lnSpc>
                <a:spcPct val="80000"/>
              </a:lnSpc>
              <a:buFontTx/>
              <a:buNone/>
            </a:pPr>
            <a:r>
              <a:rPr lang="cs-CZ" altLang="cs-CZ" sz="2000" dirty="0" smtClean="0">
                <a:latin typeface="Calibri" pitchFamily="34" charset="0"/>
              </a:rPr>
              <a:t>	- stanovení minimálního příjmu (sociální, existenční minimum, veřejná sociální pomoc, minimální starobní důchod)</a:t>
            </a:r>
          </a:p>
          <a:p>
            <a:pPr eaLnBrk="1" hangingPunct="1">
              <a:lnSpc>
                <a:spcPct val="80000"/>
              </a:lnSpc>
              <a:buFontTx/>
              <a:buNone/>
            </a:pPr>
            <a:r>
              <a:rPr lang="cs-CZ" altLang="cs-CZ" sz="2000" dirty="0" smtClean="0">
                <a:latin typeface="Calibri" pitchFamily="34" charset="0"/>
              </a:rPr>
              <a:t>	- vyrovnávání příjmu u specifických kategorií (např. přídavky na děti)</a:t>
            </a:r>
          </a:p>
          <a:p>
            <a:pPr eaLnBrk="1" hangingPunct="1">
              <a:lnSpc>
                <a:spcPct val="80000"/>
              </a:lnSpc>
              <a:buFontTx/>
              <a:buNone/>
            </a:pPr>
            <a:endParaRPr lang="cs-CZ" altLang="cs-CZ" sz="2000" dirty="0">
              <a:latin typeface="Calibri" pitchFamily="34" charset="0"/>
            </a:endParaRPr>
          </a:p>
          <a:p>
            <a:pPr eaLnBrk="1" hangingPunct="1">
              <a:lnSpc>
                <a:spcPct val="80000"/>
              </a:lnSpc>
              <a:buNone/>
            </a:pPr>
            <a:r>
              <a:rPr lang="cs-CZ" altLang="cs-CZ" sz="2000" dirty="0">
                <a:latin typeface="Calibri" pitchFamily="34" charset="0"/>
              </a:rPr>
              <a:t>Pozornost na jevy </a:t>
            </a:r>
            <a:r>
              <a:rPr lang="cs-CZ" altLang="cs-CZ" sz="2000" u="sng" dirty="0">
                <a:latin typeface="Calibri" pitchFamily="34" charset="0"/>
              </a:rPr>
              <a:t>vyvolávající sekundární chudobu</a:t>
            </a:r>
            <a:r>
              <a:rPr lang="cs-CZ" altLang="cs-CZ" sz="2000" dirty="0">
                <a:latin typeface="Calibri" pitchFamily="34" charset="0"/>
              </a:rPr>
              <a:t> (drogy, alkohol, automaty, lichvářské půjčky).</a:t>
            </a:r>
          </a:p>
          <a:p>
            <a:pPr eaLnBrk="1" hangingPunct="1">
              <a:lnSpc>
                <a:spcPct val="80000"/>
              </a:lnSpc>
              <a:buFontTx/>
              <a:buNone/>
            </a:pPr>
            <a:endParaRPr lang="cs-CZ" altLang="cs-CZ" sz="2000" dirty="0" smtClean="0">
              <a:latin typeface="Calibri" pitchFamily="34" charset="0"/>
            </a:endParaRPr>
          </a:p>
          <a:p>
            <a:pPr eaLnBrk="1" hangingPunct="1">
              <a:lnSpc>
                <a:spcPct val="80000"/>
              </a:lnSpc>
              <a:buFontTx/>
              <a:buNone/>
            </a:pPr>
            <a:endParaRPr lang="cs-CZ" altLang="cs-CZ" sz="2000" dirty="0" smtClean="0">
              <a:latin typeface="Calibri" pitchFamily="34" charset="0"/>
            </a:endParaRP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25</a:t>
            </a:fld>
            <a:endParaRPr lang="cs-CZ"/>
          </a:p>
        </p:txBody>
      </p:sp>
    </p:spTree>
    <p:extLst>
      <p:ext uri="{BB962C8B-B14F-4D97-AF65-F5344CB8AC3E}">
        <p14:creationId xmlns:p14="http://schemas.microsoft.com/office/powerpoint/2010/main" val="21059707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457200" y="765175"/>
            <a:ext cx="8229600" cy="6092825"/>
          </a:xfrm>
          <a:noFill/>
        </p:spPr>
        <p:txBody>
          <a:bodyPr/>
          <a:lstStyle/>
          <a:p>
            <a:pPr marL="609600" indent="-609600" eaLnBrk="1" hangingPunct="1">
              <a:lnSpc>
                <a:spcPct val="80000"/>
              </a:lnSpc>
              <a:buFontTx/>
              <a:buNone/>
            </a:pPr>
            <a:r>
              <a:rPr lang="cs-CZ" altLang="cs-CZ" sz="2000" b="1" u="sng" dirty="0" smtClean="0">
                <a:latin typeface="Calibri" pitchFamily="34" charset="0"/>
              </a:rPr>
              <a:t>Nástroje sociální pomoci</a:t>
            </a:r>
            <a:endParaRPr lang="cs-CZ" altLang="cs-CZ" sz="2000" dirty="0" smtClean="0">
              <a:latin typeface="Calibri" pitchFamily="34" charset="0"/>
            </a:endParaRPr>
          </a:p>
          <a:p>
            <a:pPr marL="609600" indent="-609600" eaLnBrk="1" hangingPunct="1">
              <a:lnSpc>
                <a:spcPct val="80000"/>
              </a:lnSpc>
              <a:buFontTx/>
              <a:buNone/>
            </a:pPr>
            <a:endParaRPr lang="cs-CZ" altLang="cs-CZ" sz="2000" dirty="0" smtClean="0">
              <a:latin typeface="Calibri" pitchFamily="34" charset="0"/>
            </a:endParaRPr>
          </a:p>
          <a:p>
            <a:pPr marL="609600" indent="-609600" eaLnBrk="1" hangingPunct="1">
              <a:lnSpc>
                <a:spcPct val="80000"/>
              </a:lnSpc>
              <a:buFontTx/>
              <a:buNone/>
            </a:pPr>
            <a:r>
              <a:rPr lang="cs-CZ" altLang="cs-CZ" sz="2000" dirty="0" smtClean="0">
                <a:latin typeface="Calibri" pitchFamily="34" charset="0"/>
              </a:rPr>
              <a:t>1) </a:t>
            </a:r>
            <a:r>
              <a:rPr lang="cs-CZ" altLang="cs-CZ" sz="2000" u="sng" dirty="0" smtClean="0">
                <a:latin typeface="Calibri" pitchFamily="34" charset="0"/>
              </a:rPr>
              <a:t>informační nástroje (poradenství)</a:t>
            </a:r>
            <a:r>
              <a:rPr lang="cs-CZ" altLang="cs-CZ" sz="2000" dirty="0" smtClean="0">
                <a:latin typeface="Calibri" pitchFamily="34" charset="0"/>
              </a:rPr>
              <a:t> </a:t>
            </a:r>
            <a:r>
              <a:rPr lang="cs-CZ" altLang="cs-CZ" sz="2000" dirty="0" smtClean="0">
                <a:latin typeface="Calibri" pitchFamily="34" charset="0"/>
              </a:rPr>
              <a:t>– </a:t>
            </a:r>
            <a:r>
              <a:rPr lang="cs-CZ" altLang="cs-CZ" sz="2000" dirty="0" smtClean="0">
                <a:latin typeface="Calibri" pitchFamily="34" charset="0"/>
              </a:rPr>
              <a:t>pomoc při řešení obtížných situací, do nichž se lidé dostávají, poradenství zahrnuje preventivní část (odstraňování příčin, nepříznivých podmínek), tak část nápravnou (řešení problémů, zmínění důsledků), týká se všech oblastí </a:t>
            </a:r>
            <a:r>
              <a:rPr lang="cs-CZ" altLang="cs-CZ" sz="2000" dirty="0" smtClean="0">
                <a:latin typeface="Calibri" pitchFamily="34" charset="0"/>
              </a:rPr>
              <a:t>života,</a:t>
            </a:r>
            <a:endParaRPr lang="cs-CZ" altLang="cs-CZ" sz="2000" dirty="0" smtClean="0">
              <a:latin typeface="Calibri" pitchFamily="34" charset="0"/>
            </a:endParaRPr>
          </a:p>
          <a:p>
            <a:pPr marL="609600" indent="-609600" eaLnBrk="1" hangingPunct="1">
              <a:lnSpc>
                <a:spcPct val="80000"/>
              </a:lnSpc>
              <a:buFontTx/>
              <a:buNone/>
            </a:pPr>
            <a:r>
              <a:rPr lang="cs-CZ" altLang="cs-CZ" sz="2000" dirty="0" smtClean="0">
                <a:latin typeface="Calibri" pitchFamily="34" charset="0"/>
              </a:rPr>
              <a:t>2) </a:t>
            </a:r>
            <a:r>
              <a:rPr lang="cs-CZ" altLang="cs-CZ" sz="2000" u="sng" dirty="0" smtClean="0">
                <a:latin typeface="Calibri" pitchFamily="34" charset="0"/>
              </a:rPr>
              <a:t>sociálně-právní ochrana</a:t>
            </a:r>
            <a:r>
              <a:rPr lang="cs-CZ" altLang="cs-CZ" sz="2000" dirty="0" smtClean="0">
                <a:latin typeface="Calibri" pitchFamily="34" charset="0"/>
              </a:rPr>
              <a:t> </a:t>
            </a:r>
            <a:r>
              <a:rPr lang="cs-CZ" altLang="cs-CZ" sz="2000" dirty="0" smtClean="0">
                <a:latin typeface="Calibri" pitchFamily="34" charset="0"/>
              </a:rPr>
              <a:t>– </a:t>
            </a:r>
            <a:r>
              <a:rPr lang="cs-CZ" altLang="cs-CZ" sz="2000" dirty="0" smtClean="0">
                <a:latin typeface="Calibri" pitchFamily="34" charset="0"/>
              </a:rPr>
              <a:t>nezletilým dětem a občanům bez způsobilosti k právním úkonům, zároveň aktivní vyhledávací činnost v rámci prevence sociálně-patologických jevů – předcházení rizikového vývoje dětí a </a:t>
            </a:r>
            <a:r>
              <a:rPr lang="cs-CZ" altLang="cs-CZ" sz="2000" dirty="0" smtClean="0">
                <a:latin typeface="Calibri" pitchFamily="34" charset="0"/>
              </a:rPr>
              <a:t>mládeže,</a:t>
            </a:r>
            <a:endParaRPr lang="cs-CZ" altLang="cs-CZ" sz="2000" dirty="0" smtClean="0">
              <a:latin typeface="Calibri" pitchFamily="34" charset="0"/>
            </a:endParaRPr>
          </a:p>
          <a:p>
            <a:pPr marL="609600" indent="-609600" eaLnBrk="1" hangingPunct="1">
              <a:lnSpc>
                <a:spcPct val="80000"/>
              </a:lnSpc>
              <a:buFontTx/>
              <a:buNone/>
            </a:pPr>
            <a:r>
              <a:rPr lang="cs-CZ" altLang="cs-CZ" sz="2000" dirty="0" smtClean="0">
                <a:latin typeface="Calibri" pitchFamily="34" charset="0"/>
              </a:rPr>
              <a:t>3) </a:t>
            </a:r>
            <a:r>
              <a:rPr lang="cs-CZ" altLang="cs-CZ" sz="2000" u="sng" dirty="0" smtClean="0">
                <a:latin typeface="Calibri" pitchFamily="34" charset="0"/>
              </a:rPr>
              <a:t>sociální služby</a:t>
            </a:r>
            <a:r>
              <a:rPr lang="cs-CZ" altLang="cs-CZ" sz="2000" dirty="0" smtClean="0">
                <a:latin typeface="Calibri" pitchFamily="34" charset="0"/>
              </a:rPr>
              <a:t> </a:t>
            </a:r>
            <a:r>
              <a:rPr lang="cs-CZ" altLang="cs-CZ" sz="2000" dirty="0">
                <a:latin typeface="Calibri" pitchFamily="34" charset="0"/>
              </a:rPr>
              <a:t>–</a:t>
            </a:r>
            <a:r>
              <a:rPr lang="cs-CZ" altLang="cs-CZ" sz="2000" dirty="0" smtClean="0">
                <a:latin typeface="Calibri" pitchFamily="34" charset="0"/>
              </a:rPr>
              <a:t> </a:t>
            </a:r>
            <a:r>
              <a:rPr lang="cs-CZ" altLang="cs-CZ" sz="2000" dirty="0" smtClean="0">
                <a:latin typeface="Calibri" pitchFamily="34" charset="0"/>
              </a:rPr>
              <a:t>domovy pro seniory, ústavy sociální péče pro dospělé a pro mládež, pečovatelská služba, azylová zařízení</a:t>
            </a:r>
            <a:r>
              <a:rPr lang="en-US" altLang="cs-CZ" sz="2000" dirty="0" smtClean="0">
                <a:latin typeface="Calibri" pitchFamily="34" charset="0"/>
              </a:rPr>
              <a:t>, </a:t>
            </a:r>
            <a:r>
              <a:rPr lang="cs-CZ" altLang="cs-CZ" sz="2000" dirty="0" smtClean="0">
                <a:latin typeface="Calibri" pitchFamily="34" charset="0"/>
              </a:rPr>
              <a:t>atd</a:t>
            </a:r>
            <a:r>
              <a:rPr lang="cs-CZ" altLang="cs-CZ" sz="2000" dirty="0" smtClean="0">
                <a:latin typeface="Calibri" pitchFamily="34" charset="0"/>
              </a:rPr>
              <a:t>.,</a:t>
            </a:r>
            <a:endParaRPr lang="cs-CZ" altLang="cs-CZ" sz="2000" dirty="0" smtClean="0">
              <a:latin typeface="Calibri" pitchFamily="34" charset="0"/>
            </a:endParaRPr>
          </a:p>
          <a:p>
            <a:pPr marL="609600" indent="-609600" eaLnBrk="1" hangingPunct="1">
              <a:lnSpc>
                <a:spcPct val="80000"/>
              </a:lnSpc>
              <a:buFontTx/>
              <a:buNone/>
            </a:pPr>
            <a:r>
              <a:rPr lang="cs-CZ" altLang="cs-CZ" sz="2000" dirty="0" smtClean="0">
                <a:latin typeface="Calibri" pitchFamily="34" charset="0"/>
              </a:rPr>
              <a:t>4) </a:t>
            </a:r>
            <a:r>
              <a:rPr lang="cs-CZ" altLang="cs-CZ" sz="2000" u="sng" dirty="0" smtClean="0">
                <a:latin typeface="Calibri" pitchFamily="34" charset="0"/>
              </a:rPr>
              <a:t>dávky sociální pomoci (hmotné nouze)</a:t>
            </a:r>
            <a:r>
              <a:rPr lang="cs-CZ" altLang="cs-CZ" sz="2000" dirty="0" smtClean="0">
                <a:latin typeface="Calibri" pitchFamily="34" charset="0"/>
              </a:rPr>
              <a:t> </a:t>
            </a:r>
            <a:r>
              <a:rPr lang="cs-CZ" altLang="cs-CZ" sz="2000" dirty="0">
                <a:latin typeface="Calibri" pitchFamily="34" charset="0"/>
              </a:rPr>
              <a:t>–</a:t>
            </a:r>
            <a:r>
              <a:rPr lang="cs-CZ" altLang="cs-CZ" sz="2000" dirty="0" smtClean="0">
                <a:latin typeface="Calibri" pitchFamily="34" charset="0"/>
              </a:rPr>
              <a:t> </a:t>
            </a:r>
            <a:r>
              <a:rPr lang="cs-CZ" altLang="cs-CZ" sz="2000" dirty="0" smtClean="0">
                <a:latin typeface="Calibri" pitchFamily="34" charset="0"/>
              </a:rPr>
              <a:t>příjemci jsou často neúplné rodiny, mladí nezaměstnaní, rodiny s nezaměstnaným členem, se zdravotním postižením =&gt; často se jedná o kumulaci 2 nebo více nepříznivých sociálních situací (zdravotní postižení s nezaměstnaností), sociální pomoc řeší individuální důsledky možných kumulací + </a:t>
            </a:r>
            <a:r>
              <a:rPr lang="cs-CZ" altLang="cs-CZ" sz="2000" u="sng" dirty="0" smtClean="0">
                <a:latin typeface="Calibri" pitchFamily="34" charset="0"/>
              </a:rPr>
              <a:t>dávky sociální péče pro zdravotně postižené</a:t>
            </a:r>
          </a:p>
          <a:p>
            <a:pPr marL="609600" indent="-609600" eaLnBrk="1" hangingPunct="1">
              <a:lnSpc>
                <a:spcPct val="80000"/>
              </a:lnSpc>
              <a:buFontTx/>
              <a:buNone/>
            </a:pPr>
            <a:endParaRPr lang="cs-CZ" altLang="cs-CZ" sz="2000" dirty="0" smtClean="0">
              <a:latin typeface="Calibri" pitchFamily="34" charset="0"/>
            </a:endParaRPr>
          </a:p>
          <a:p>
            <a:pPr marL="609600" indent="-609600" eaLnBrk="1" hangingPunct="1">
              <a:lnSpc>
                <a:spcPct val="80000"/>
              </a:lnSpc>
              <a:buFontTx/>
              <a:buNone/>
            </a:pPr>
            <a:r>
              <a:rPr lang="cs-CZ" altLang="cs-CZ" sz="2000" dirty="0" smtClean="0">
                <a:latin typeface="Calibri" pitchFamily="34" charset="0"/>
              </a:rPr>
              <a:t>Klíčová </a:t>
            </a:r>
            <a:r>
              <a:rPr lang="cs-CZ" altLang="cs-CZ" sz="2000" dirty="0" smtClean="0">
                <a:latin typeface="Calibri" pitchFamily="34" charset="0"/>
              </a:rPr>
              <a:t>role sociální práce (viz Winkler 2000)</a:t>
            </a:r>
          </a:p>
          <a:p>
            <a:pPr marL="609600" indent="-609600" eaLnBrk="1" hangingPunct="1">
              <a:lnSpc>
                <a:spcPct val="80000"/>
              </a:lnSpc>
            </a:pPr>
            <a:endParaRPr lang="cs-CZ" altLang="cs-CZ" sz="2000" u="sng" dirty="0" smtClean="0">
              <a:latin typeface="Times New Roman" pitchFamily="18" charset="0"/>
            </a:endParaRPr>
          </a:p>
          <a:p>
            <a:pPr marL="609600" indent="-609600" eaLnBrk="1" hangingPunct="1">
              <a:lnSpc>
                <a:spcPct val="80000"/>
              </a:lnSpc>
              <a:buFontTx/>
              <a:buNone/>
            </a:pPr>
            <a:endParaRPr lang="cs-CZ" altLang="cs-CZ" sz="2000" u="sng" dirty="0" smtClean="0">
              <a:latin typeface="Times New Roman" pitchFamily="18" charset="0"/>
            </a:endParaRP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26</a:t>
            </a:fld>
            <a:endParaRPr lang="cs-CZ"/>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457200" y="908050"/>
            <a:ext cx="8229600" cy="5100638"/>
          </a:xfrm>
          <a:noFill/>
        </p:spPr>
        <p:txBody>
          <a:bodyPr/>
          <a:lstStyle/>
          <a:p>
            <a:pPr marL="609600" indent="-609600" eaLnBrk="1" hangingPunct="1">
              <a:lnSpc>
                <a:spcPct val="90000"/>
              </a:lnSpc>
              <a:buFontTx/>
              <a:buNone/>
            </a:pPr>
            <a:r>
              <a:rPr lang="cs-CZ" altLang="cs-CZ" sz="2000" b="1" u="sng" dirty="0" smtClean="0">
                <a:latin typeface="Calibri" pitchFamily="34" charset="0"/>
              </a:rPr>
              <a:t>Dávky systému sociální pomoci</a:t>
            </a:r>
          </a:p>
          <a:p>
            <a:pPr marL="609600" indent="-609600" eaLnBrk="1" hangingPunct="1">
              <a:lnSpc>
                <a:spcPct val="90000"/>
              </a:lnSpc>
              <a:buFontTx/>
              <a:buNone/>
            </a:pPr>
            <a:endParaRPr lang="cs-CZ" altLang="cs-CZ" sz="2000" dirty="0" smtClean="0">
              <a:latin typeface="Calibri" pitchFamily="34" charset="0"/>
            </a:endParaRPr>
          </a:p>
          <a:p>
            <a:pPr marL="609600" indent="-609600" eaLnBrk="1" hangingPunct="1">
              <a:lnSpc>
                <a:spcPct val="90000"/>
              </a:lnSpc>
              <a:buFontTx/>
              <a:buAutoNum type="arabicParenR"/>
            </a:pPr>
            <a:r>
              <a:rPr lang="cs-CZ" altLang="cs-CZ" sz="2000" dirty="0" smtClean="0">
                <a:latin typeface="Calibri" pitchFamily="34" charset="0"/>
              </a:rPr>
              <a:t>Opakované dávky zajišťující </a:t>
            </a:r>
            <a:r>
              <a:rPr lang="cs-CZ" altLang="cs-CZ" sz="2000" u="sng" dirty="0" smtClean="0">
                <a:latin typeface="Calibri" pitchFamily="34" charset="0"/>
              </a:rPr>
              <a:t>příjem na úrovni garantovaného minima</a:t>
            </a:r>
            <a:r>
              <a:rPr lang="cs-CZ" altLang="cs-CZ" sz="2000" dirty="0" smtClean="0">
                <a:latin typeface="Calibri" pitchFamily="34" charset="0"/>
              </a:rPr>
              <a:t> </a:t>
            </a:r>
            <a:r>
              <a:rPr lang="cs-CZ" altLang="cs-CZ" sz="2000" dirty="0" smtClean="0">
                <a:latin typeface="Calibri" pitchFamily="34" charset="0"/>
              </a:rPr>
              <a:t>(pomoc v hmotné nouzi)</a:t>
            </a:r>
          </a:p>
          <a:p>
            <a:pPr marL="609600" indent="-609600" eaLnBrk="1" hangingPunct="1">
              <a:lnSpc>
                <a:spcPct val="90000"/>
              </a:lnSpc>
              <a:buFontTx/>
              <a:buAutoNum type="arabicParenR"/>
            </a:pPr>
            <a:r>
              <a:rPr lang="cs-CZ" altLang="cs-CZ" sz="2000" u="sng" dirty="0" smtClean="0">
                <a:latin typeface="Calibri" pitchFamily="34" charset="0"/>
              </a:rPr>
              <a:t>Mimořádná okamžitá pomoc</a:t>
            </a:r>
            <a:r>
              <a:rPr lang="cs-CZ" altLang="cs-CZ" sz="2000" dirty="0" smtClean="0">
                <a:latin typeface="Calibri" pitchFamily="34" charset="0"/>
              </a:rPr>
              <a:t> (často jednorázové dávky – pokud hrozí újma zdraví, osobám bez přístřeší (při ztrátě dokladů), </a:t>
            </a:r>
            <a:r>
              <a:rPr lang="cs-CZ" altLang="cs-CZ" sz="2000" dirty="0" smtClean="0">
                <a:latin typeface="Calibri" pitchFamily="34" charset="0"/>
              </a:rPr>
              <a:t>na opravy předmětů </a:t>
            </a:r>
            <a:r>
              <a:rPr lang="cs-CZ" altLang="cs-CZ" sz="2000" dirty="0" smtClean="0">
                <a:latin typeface="Calibri" pitchFamily="34" charset="0"/>
              </a:rPr>
              <a:t>dlouhodobé </a:t>
            </a:r>
            <a:r>
              <a:rPr lang="cs-CZ" altLang="cs-CZ" sz="2000" dirty="0" smtClean="0">
                <a:latin typeface="Calibri" pitchFamily="34" charset="0"/>
              </a:rPr>
              <a:t>spotřeby, dětem </a:t>
            </a:r>
            <a:r>
              <a:rPr lang="cs-CZ" altLang="cs-CZ" sz="2000" dirty="0" smtClean="0">
                <a:latin typeface="Calibri" pitchFamily="34" charset="0"/>
              </a:rPr>
              <a:t>na školní potřeby a zájmovou </a:t>
            </a:r>
            <a:r>
              <a:rPr lang="cs-CZ" altLang="cs-CZ" sz="2000" dirty="0" smtClean="0">
                <a:latin typeface="Calibri" pitchFamily="34" charset="0"/>
              </a:rPr>
              <a:t>činnost, </a:t>
            </a:r>
            <a:r>
              <a:rPr lang="cs-CZ" altLang="cs-CZ" sz="2000" dirty="0" smtClean="0">
                <a:latin typeface="Calibri" pitchFamily="34" charset="0"/>
              </a:rPr>
              <a:t>lidem po výkonu trestu, mladý dospělým odcházejícím z dětského domova atd.</a:t>
            </a:r>
          </a:p>
          <a:p>
            <a:pPr marL="609600" indent="-609600" eaLnBrk="1" hangingPunct="1">
              <a:lnSpc>
                <a:spcPct val="90000"/>
              </a:lnSpc>
              <a:buFontTx/>
              <a:buNone/>
            </a:pPr>
            <a:r>
              <a:rPr lang="cs-CZ" altLang="cs-CZ" sz="2000" dirty="0" smtClean="0">
                <a:latin typeface="Calibri" pitchFamily="34" charset="0"/>
              </a:rPr>
              <a:t>3)	Dávky sociální péče </a:t>
            </a:r>
            <a:r>
              <a:rPr lang="cs-CZ" altLang="cs-CZ" sz="2000" u="sng" dirty="0" smtClean="0">
                <a:latin typeface="Calibri" pitchFamily="34" charset="0"/>
              </a:rPr>
              <a:t>pro osoby se zdravotním postižením</a:t>
            </a:r>
            <a:r>
              <a:rPr lang="cs-CZ" altLang="cs-CZ" sz="2000" dirty="0" smtClean="0">
                <a:latin typeface="Calibri" pitchFamily="34" charset="0"/>
              </a:rPr>
              <a:t> (na dopravu, zdravotní pomůcky, úprava bydlení atd.)</a:t>
            </a:r>
          </a:p>
          <a:p>
            <a:pPr marL="609600" indent="-609600" eaLnBrk="1" hangingPunct="1">
              <a:lnSpc>
                <a:spcPct val="90000"/>
              </a:lnSpc>
              <a:buFontTx/>
              <a:buNone/>
            </a:pPr>
            <a:r>
              <a:rPr lang="cs-CZ" altLang="cs-CZ" sz="2000" dirty="0" smtClean="0">
                <a:latin typeface="Calibri" pitchFamily="34" charset="0"/>
              </a:rPr>
              <a:t>4)	</a:t>
            </a:r>
            <a:r>
              <a:rPr lang="cs-CZ" altLang="cs-CZ" sz="2000" u="sng" dirty="0" smtClean="0">
                <a:latin typeface="Calibri" pitchFamily="34" charset="0"/>
              </a:rPr>
              <a:t>Příspěvek na péči</a:t>
            </a:r>
            <a:r>
              <a:rPr lang="cs-CZ" altLang="cs-CZ" sz="2000" dirty="0" smtClean="0">
                <a:latin typeface="Calibri" pitchFamily="34" charset="0"/>
              </a:rPr>
              <a:t> – mohou to být senioři i děti (péče je nutná z důvodu bezmocnosti či zdravotního postižení)</a:t>
            </a:r>
          </a:p>
          <a:p>
            <a:pPr marL="609600" indent="-609600" eaLnBrk="1" hangingPunct="1">
              <a:lnSpc>
                <a:spcPct val="90000"/>
              </a:lnSpc>
              <a:buFontTx/>
              <a:buAutoNum type="arabicParenR" startAt="5"/>
            </a:pPr>
            <a:endParaRPr lang="cs-CZ" altLang="cs-CZ" sz="2000" dirty="0" smtClean="0">
              <a:latin typeface="Times New Roman" pitchFamily="18" charset="0"/>
            </a:endParaRP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27</a:t>
            </a:fld>
            <a:endParaRPr lang="cs-CZ"/>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sz="half" idx="1"/>
          </p:nvPr>
        </p:nvSpPr>
        <p:spPr>
          <a:xfrm>
            <a:off x="457200" y="908050"/>
            <a:ext cx="4691063" cy="6192838"/>
          </a:xfrm>
          <a:noFill/>
        </p:spPr>
        <p:txBody>
          <a:bodyPr/>
          <a:lstStyle/>
          <a:p>
            <a:pPr eaLnBrk="1" hangingPunct="1">
              <a:lnSpc>
                <a:spcPct val="80000"/>
              </a:lnSpc>
              <a:buFontTx/>
              <a:buNone/>
            </a:pPr>
            <a:r>
              <a:rPr lang="cs-CZ" altLang="cs-CZ" sz="2000" b="1" u="sng" dirty="0" smtClean="0">
                <a:latin typeface="Calibri" pitchFamily="34" charset="0"/>
              </a:rPr>
              <a:t>Konstrukce dávek pomoci v hmotné nouzi v ČR (1/2):</a:t>
            </a:r>
            <a:r>
              <a:rPr lang="cs-CZ" altLang="cs-CZ" sz="2000" b="1" dirty="0" smtClean="0">
                <a:latin typeface="Calibri" pitchFamily="34" charset="0"/>
              </a:rPr>
              <a:t> </a:t>
            </a:r>
            <a:r>
              <a:rPr lang="cs-CZ" altLang="cs-CZ" sz="2000" dirty="0" smtClean="0">
                <a:latin typeface="Calibri" pitchFamily="34" charset="0"/>
              </a:rPr>
              <a:t>(od 1.1. 2007)</a:t>
            </a:r>
          </a:p>
          <a:p>
            <a:pPr eaLnBrk="1" hangingPunct="1">
              <a:lnSpc>
                <a:spcPct val="80000"/>
              </a:lnSpc>
              <a:buFontTx/>
              <a:buNone/>
            </a:pPr>
            <a:endParaRPr lang="cs-CZ" altLang="cs-CZ" sz="2000" dirty="0" smtClean="0">
              <a:latin typeface="Calibri" pitchFamily="34" charset="0"/>
            </a:endParaRPr>
          </a:p>
          <a:p>
            <a:pPr eaLnBrk="1" hangingPunct="1">
              <a:lnSpc>
                <a:spcPct val="80000"/>
              </a:lnSpc>
              <a:buFontTx/>
              <a:buNone/>
            </a:pPr>
            <a:r>
              <a:rPr lang="cs-CZ" altLang="cs-CZ" sz="2000" dirty="0" smtClean="0">
                <a:latin typeface="Calibri" pitchFamily="34" charset="0"/>
              </a:rPr>
              <a:t>1. část: </a:t>
            </a:r>
            <a:r>
              <a:rPr lang="cs-CZ" altLang="cs-CZ" sz="2000" u="sng" dirty="0" smtClean="0">
                <a:latin typeface="Calibri" pitchFamily="34" charset="0"/>
              </a:rPr>
              <a:t>příspěvek na živobytí</a:t>
            </a:r>
            <a:r>
              <a:rPr lang="cs-CZ" altLang="cs-CZ" sz="2000" dirty="0" smtClean="0">
                <a:latin typeface="Calibri" pitchFamily="34" charset="0"/>
              </a:rPr>
              <a:t> – doplatek, pokud příjem nedosahuje částky živobytí = součtu částek životního (existenčního) minima pro jednotlivce nebo rodiny.</a:t>
            </a:r>
          </a:p>
          <a:p>
            <a:pPr eaLnBrk="1" hangingPunct="1">
              <a:lnSpc>
                <a:spcPct val="80000"/>
              </a:lnSpc>
              <a:buFontTx/>
              <a:buNone/>
            </a:pPr>
            <a:r>
              <a:rPr lang="cs-CZ" altLang="cs-CZ" sz="2000" dirty="0" smtClean="0">
                <a:latin typeface="Calibri" pitchFamily="34" charset="0"/>
              </a:rPr>
              <a:t>Je založeno na </a:t>
            </a:r>
            <a:r>
              <a:rPr lang="cs-CZ" altLang="cs-CZ" sz="2000" u="sng" dirty="0" smtClean="0">
                <a:latin typeface="Calibri" pitchFamily="34" charset="0"/>
              </a:rPr>
              <a:t>skladebním principu</a:t>
            </a:r>
            <a:r>
              <a:rPr lang="cs-CZ" altLang="cs-CZ" sz="2000" dirty="0" smtClean="0">
                <a:latin typeface="Calibri" pitchFamily="34" charset="0"/>
              </a:rPr>
              <a:t> – celková částka živobytí je součtem všech částek pro jednotlivé členy domácnosti – jednotlivé částky jsou určeny podle věku a pořadí osoby v rámci domácnosti.</a:t>
            </a:r>
          </a:p>
          <a:p>
            <a:pPr eaLnBrk="1" hangingPunct="1">
              <a:lnSpc>
                <a:spcPct val="80000"/>
              </a:lnSpc>
              <a:buFontTx/>
              <a:buNone/>
            </a:pPr>
            <a:endParaRPr lang="cs-CZ" altLang="cs-CZ" sz="2000" dirty="0" smtClean="0">
              <a:latin typeface="Calibri" pitchFamily="34" charset="0"/>
            </a:endParaRPr>
          </a:p>
          <a:p>
            <a:pPr eaLnBrk="1" hangingPunct="1">
              <a:lnSpc>
                <a:spcPct val="80000"/>
              </a:lnSpc>
              <a:buFontTx/>
              <a:buNone/>
            </a:pPr>
            <a:r>
              <a:rPr lang="cs-CZ" altLang="cs-CZ" sz="2000" dirty="0" smtClean="0">
                <a:latin typeface="Calibri" pitchFamily="34" charset="0"/>
              </a:rPr>
              <a:t>ŽM platí u dětí (30-40 % příjemců), u ostatních závisí na další situaci. Existenční minimum, ale může se navýšit do životního minima (ne má-li majetek, neplatí výživné, v lék. péči).</a:t>
            </a:r>
          </a:p>
          <a:p>
            <a:pPr eaLnBrk="1" hangingPunct="1">
              <a:lnSpc>
                <a:spcPct val="80000"/>
              </a:lnSpc>
              <a:buFontTx/>
              <a:buNone/>
            </a:pPr>
            <a:r>
              <a:rPr lang="cs-CZ" altLang="cs-CZ" sz="2000" dirty="0" smtClean="0">
                <a:latin typeface="Calibri" pitchFamily="34" charset="0"/>
              </a:rPr>
              <a:t>Navýšení z důvodu dietního stravování.</a:t>
            </a:r>
          </a:p>
        </p:txBody>
      </p:sp>
      <p:graphicFrame>
        <p:nvGraphicFramePr>
          <p:cNvPr id="60529" name="Group 113"/>
          <p:cNvGraphicFramePr>
            <a:graphicFrameLocks noGrp="1"/>
          </p:cNvGraphicFramePr>
          <p:nvPr>
            <p:ph sz="half" idx="2"/>
            <p:extLst>
              <p:ext uri="{D42A27DB-BD31-4B8C-83A1-F6EECF244321}">
                <p14:modId xmlns:p14="http://schemas.microsoft.com/office/powerpoint/2010/main" val="1861058038"/>
              </p:ext>
            </p:extLst>
          </p:nvPr>
        </p:nvGraphicFramePr>
        <p:xfrm>
          <a:off x="5435600" y="1268413"/>
          <a:ext cx="3251200" cy="5405439"/>
        </p:xfrm>
        <a:graphic>
          <a:graphicData uri="http://schemas.openxmlformats.org/drawingml/2006/table">
            <a:tbl>
              <a:tblPr/>
              <a:tblGrid>
                <a:gridCol w="1512888"/>
                <a:gridCol w="1738312"/>
              </a:tblGrid>
              <a:tr h="746125">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cs-CZ" sz="2000" b="0" i="0" u="none" strike="noStrike" cap="none" normalizeH="0" baseline="0" dirty="0" smtClean="0">
                          <a:ln>
                            <a:noFill/>
                          </a:ln>
                          <a:solidFill>
                            <a:schemeClr val="tx1"/>
                          </a:solidFill>
                          <a:effectLst/>
                          <a:latin typeface="Calibri" panose="020F0502020204030204" pitchFamily="34" charset="0"/>
                        </a:rPr>
                        <a:t>životní minimum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Calibri" panose="020F0502020204030204" pitchFamily="34" charset="0"/>
                        </a:rPr>
                        <a:t>částka na osobu</a:t>
                      </a:r>
                      <a:endParaRPr kumimoji="0" lang="cs-CZ" sz="2000" b="0" i="0" u="none" strike="noStrike" cap="none" normalizeH="0" baseline="0" dirty="0" smtClean="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6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Calibri" panose="020F0502020204030204" pitchFamily="34" charset="0"/>
                        </a:rPr>
                        <a:t>jednotlivec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Calibri" panose="020F0502020204030204" pitchFamily="34" charset="0"/>
                        </a:rPr>
                        <a:t>3410 Kč</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2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Calibri" panose="020F0502020204030204" pitchFamily="34" charset="0"/>
                        </a:rPr>
                        <a:t>1. osoba v domácnosti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Calibri" panose="020F0502020204030204" pitchFamily="34" charset="0"/>
                        </a:rPr>
                        <a:t>3140 Kč</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67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Calibri" panose="020F0502020204030204" pitchFamily="34" charset="0"/>
                        </a:rPr>
                        <a:t>2. osoba v domácnosti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Calibri" panose="020F0502020204030204" pitchFamily="34" charset="0"/>
                        </a:rPr>
                        <a:t>2830 Kč</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1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Calibri" panose="020F0502020204030204" pitchFamily="34" charset="0"/>
                        </a:rPr>
                        <a:t>dítě do 6 let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Calibri" panose="020F0502020204030204" pitchFamily="34" charset="0"/>
                        </a:rPr>
                        <a:t>1740 Kč</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6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Calibri" panose="020F0502020204030204" pitchFamily="34" charset="0"/>
                        </a:rPr>
                        <a:t>dítě 6-15 let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Calibri" panose="020F0502020204030204" pitchFamily="34" charset="0"/>
                        </a:rPr>
                        <a:t>2140 Kč</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6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Calibri" panose="020F0502020204030204" pitchFamily="34" charset="0"/>
                        </a:rPr>
                        <a:t>dítě 15-26 let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Calibri" panose="020F0502020204030204" pitchFamily="34" charset="0"/>
                        </a:rPr>
                        <a:t>2450 Kč</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8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Calibri" panose="020F0502020204030204" pitchFamily="34" charset="0"/>
                        </a:rPr>
                        <a:t>exist. min.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dirty="0" smtClean="0">
                          <a:ln>
                            <a:noFill/>
                          </a:ln>
                          <a:solidFill>
                            <a:schemeClr val="tx1"/>
                          </a:solidFill>
                          <a:effectLst/>
                          <a:latin typeface="Calibri" panose="020F0502020204030204" pitchFamily="34" charset="0"/>
                        </a:rPr>
                        <a:t>2200 </a:t>
                      </a:r>
                      <a:r>
                        <a:rPr kumimoji="0" lang="cs-CZ" sz="2000" b="0" i="0" u="none" strike="noStrike" cap="none" normalizeH="0" baseline="0" dirty="0" smtClean="0">
                          <a:ln>
                            <a:noFill/>
                          </a:ln>
                          <a:solidFill>
                            <a:schemeClr val="tx1"/>
                          </a:solidFill>
                          <a:effectLst/>
                          <a:latin typeface="Calibri" panose="020F0502020204030204" pitchFamily="34" charset="0"/>
                        </a:rPr>
                        <a:t>Kč</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Zástupný symbol pro číslo snímku 1"/>
          <p:cNvSpPr>
            <a:spLocks noGrp="1"/>
          </p:cNvSpPr>
          <p:nvPr>
            <p:ph type="sldNum" sz="quarter" idx="12"/>
          </p:nvPr>
        </p:nvSpPr>
        <p:spPr/>
        <p:txBody>
          <a:bodyPr/>
          <a:lstStyle/>
          <a:p>
            <a:pPr>
              <a:defRPr/>
            </a:pPr>
            <a:fld id="{BBDF925E-21B7-4540-9077-B6FE9CED3A23}" type="slidenum">
              <a:rPr lang="cs-CZ" smtClean="0"/>
              <a:pPr>
                <a:defRPr/>
              </a:pPr>
              <a:t>28</a:t>
            </a:fld>
            <a:endParaRPr lang="cs-CZ"/>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467544" y="620688"/>
            <a:ext cx="7488237" cy="6237312"/>
          </a:xfrm>
          <a:noFill/>
        </p:spPr>
        <p:txBody>
          <a:bodyPr/>
          <a:lstStyle/>
          <a:p>
            <a:pPr eaLnBrk="1" hangingPunct="1">
              <a:buFontTx/>
              <a:buNone/>
            </a:pPr>
            <a:r>
              <a:rPr lang="cs-CZ" altLang="cs-CZ" sz="2000" b="1" u="sng" dirty="0" smtClean="0">
                <a:latin typeface="Calibri" pitchFamily="34" charset="0"/>
              </a:rPr>
              <a:t>Konstrukce dávek pomoci v hmotné nouzi v ČR (2/2):</a:t>
            </a:r>
            <a:endParaRPr lang="cs-CZ" altLang="cs-CZ" sz="2000" b="1" dirty="0" smtClean="0">
              <a:latin typeface="Calibri" pitchFamily="34" charset="0"/>
            </a:endParaRPr>
          </a:p>
          <a:p>
            <a:pPr eaLnBrk="1" hangingPunct="1">
              <a:buFontTx/>
              <a:buNone/>
            </a:pPr>
            <a:r>
              <a:rPr lang="cs-CZ" altLang="cs-CZ" sz="2000" dirty="0" smtClean="0">
                <a:latin typeface="Calibri" pitchFamily="34" charset="0"/>
              </a:rPr>
              <a:t>2. </a:t>
            </a:r>
            <a:r>
              <a:rPr lang="cs-CZ" altLang="cs-CZ" sz="2000" dirty="0" smtClean="0">
                <a:latin typeface="Calibri" pitchFamily="34" charset="0"/>
              </a:rPr>
              <a:t>část</a:t>
            </a:r>
            <a:r>
              <a:rPr lang="en-US" altLang="cs-CZ" sz="2000" dirty="0" smtClean="0">
                <a:latin typeface="Calibri" pitchFamily="34" charset="0"/>
              </a:rPr>
              <a:t>:</a:t>
            </a:r>
            <a:r>
              <a:rPr lang="cs-CZ" altLang="cs-CZ" sz="2000" dirty="0" smtClean="0">
                <a:latin typeface="Calibri" pitchFamily="34" charset="0"/>
              </a:rPr>
              <a:t> </a:t>
            </a:r>
            <a:r>
              <a:rPr lang="cs-CZ" altLang="cs-CZ" sz="2000" u="sng" dirty="0" smtClean="0">
                <a:latin typeface="Calibri" pitchFamily="34" charset="0"/>
              </a:rPr>
              <a:t>doplatek na bydlení</a:t>
            </a:r>
            <a:r>
              <a:rPr lang="cs-CZ" altLang="cs-CZ" sz="2000" dirty="0" smtClean="0">
                <a:latin typeface="Calibri" pitchFamily="34" charset="0"/>
              </a:rPr>
              <a:t> </a:t>
            </a:r>
            <a:endParaRPr lang="cs-CZ" altLang="cs-CZ" sz="2000" dirty="0">
              <a:latin typeface="Calibri" pitchFamily="34" charset="0"/>
            </a:endParaRPr>
          </a:p>
          <a:p>
            <a:pPr eaLnBrk="1" hangingPunct="1">
              <a:buFont typeface="Arial" panose="020B0604020202020204" pitchFamily="34" charset="0"/>
              <a:buChar char="•"/>
            </a:pPr>
            <a:r>
              <a:rPr lang="cs-CZ" altLang="cs-CZ" sz="2000" dirty="0" smtClean="0">
                <a:latin typeface="Calibri" pitchFamily="34" charset="0"/>
              </a:rPr>
              <a:t>výše doplatku na bydlení je stanovena tak, aby po zaplacení odůvodněných nákladů na bydlení (tj. nájmu, služeb spojených s bydlením a nákladů za dodávku energií) </a:t>
            </a:r>
            <a:r>
              <a:rPr lang="cs-CZ" altLang="cs-CZ" sz="2000" dirty="0" smtClean="0">
                <a:latin typeface="Calibri" pitchFamily="34" charset="0"/>
              </a:rPr>
              <a:t>osobě/společně </a:t>
            </a:r>
            <a:r>
              <a:rPr lang="cs-CZ" altLang="cs-CZ" sz="2000" dirty="0" smtClean="0">
                <a:latin typeface="Calibri" pitchFamily="34" charset="0"/>
              </a:rPr>
              <a:t>posuzovaným osobám </a:t>
            </a:r>
            <a:r>
              <a:rPr lang="cs-CZ" altLang="cs-CZ" sz="2000" u="sng" dirty="0">
                <a:latin typeface="Calibri" pitchFamily="34" charset="0"/>
              </a:rPr>
              <a:t>zůstala částka </a:t>
            </a:r>
            <a:r>
              <a:rPr lang="cs-CZ" altLang="cs-CZ" sz="2000" u="sng" dirty="0" smtClean="0">
                <a:latin typeface="Calibri" pitchFamily="34" charset="0"/>
              </a:rPr>
              <a:t>živobytí</a:t>
            </a:r>
            <a:r>
              <a:rPr lang="cs-CZ" altLang="cs-CZ" sz="2000" dirty="0" smtClean="0">
                <a:latin typeface="Calibri" pitchFamily="34" charset="0"/>
              </a:rPr>
              <a:t>.</a:t>
            </a:r>
            <a:endParaRPr lang="cs-CZ" altLang="cs-CZ" sz="2000" dirty="0" smtClean="0">
              <a:latin typeface="Calibri" pitchFamily="34" charset="0"/>
            </a:endParaRPr>
          </a:p>
          <a:p>
            <a:pPr eaLnBrk="1" hangingPunct="1">
              <a:buFont typeface="Arial" panose="020B0604020202020204" pitchFamily="34" charset="0"/>
              <a:buChar char="•"/>
            </a:pPr>
            <a:r>
              <a:rPr lang="cs-CZ" altLang="cs-CZ" sz="2000" dirty="0" smtClean="0">
                <a:latin typeface="Calibri" pitchFamily="34" charset="0"/>
              </a:rPr>
              <a:t>Doplatek na bydlení je vázán na uplatnění nároku na příspěvek na bydlení, příspěvek na živobytí (až do 1,3 částky živobytí). </a:t>
            </a:r>
          </a:p>
          <a:p>
            <a:pPr eaLnBrk="1" hangingPunct="1">
              <a:buFont typeface="Arial" panose="020B0604020202020204" pitchFamily="34" charset="0"/>
              <a:buChar char="•"/>
            </a:pPr>
            <a:r>
              <a:rPr lang="cs-CZ" altLang="cs-CZ" sz="2000" dirty="0" smtClean="0">
                <a:latin typeface="Calibri" pitchFamily="34" charset="0"/>
              </a:rPr>
              <a:t>Od částky odůvodněných nákladů na bydlení připadajících na kalendářní měsíc (snížené o příspěvek na bydlení náležející za předchozí kalendářní měsíc) se odečte částka, o kterou příjem osoby/společně posuzovaných osob (včetně vyplaceného příspěvku na živobytí) převyšuje částku živobytí osoby/společně posuzovaných osob.</a:t>
            </a:r>
          </a:p>
          <a:p>
            <a:pPr eaLnBrk="1" hangingPunct="1">
              <a:buFont typeface="Arial" panose="020B0604020202020204" pitchFamily="34" charset="0"/>
              <a:buChar char="•"/>
            </a:pPr>
            <a:r>
              <a:rPr lang="cs-CZ" altLang="cs-CZ" sz="2000" dirty="0" smtClean="0">
                <a:latin typeface="Calibri" pitchFamily="34" charset="0"/>
              </a:rPr>
              <a:t>Omezení pobírání na dobu 84 měsíců.</a:t>
            </a:r>
          </a:p>
          <a:p>
            <a:pPr eaLnBrk="1" hangingPunct="1">
              <a:buFont typeface="Arial" panose="020B0604020202020204" pitchFamily="34" charset="0"/>
              <a:buChar char="•"/>
            </a:pPr>
            <a:r>
              <a:rPr lang="cs-CZ" altLang="cs-CZ" sz="2000" dirty="0" smtClean="0">
                <a:latin typeface="Calibri" pitchFamily="34" charset="0"/>
              </a:rPr>
              <a:t>V roce 2011 asi čtvrtina domácností s příspěvkem na živobytí (Šimíková 2011).</a:t>
            </a:r>
          </a:p>
          <a:p>
            <a:pPr eaLnBrk="1" hangingPunct="1">
              <a:buFontTx/>
              <a:buNone/>
            </a:pPr>
            <a:endParaRPr lang="cs-CZ" altLang="cs-CZ" sz="2000" dirty="0" smtClean="0">
              <a:latin typeface="Times New Roman" pitchFamily="18" charset="0"/>
            </a:endParaRPr>
          </a:p>
          <a:p>
            <a:pPr eaLnBrk="1" hangingPunct="1">
              <a:buFontTx/>
              <a:buNone/>
            </a:pPr>
            <a:endParaRPr lang="cs-CZ" altLang="cs-CZ" sz="2000" b="1" dirty="0" smtClean="0">
              <a:latin typeface="Times New Roman" pitchFamily="18" charset="0"/>
            </a:endParaRP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29</a:t>
            </a:fld>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468313" y="476673"/>
            <a:ext cx="8229600" cy="5976516"/>
          </a:xfrm>
        </p:spPr>
        <p:txBody>
          <a:bodyPr/>
          <a:lstStyle/>
          <a:p>
            <a:pPr marL="609600" indent="-609600" eaLnBrk="1" hangingPunct="1">
              <a:lnSpc>
                <a:spcPct val="80000"/>
              </a:lnSpc>
              <a:buFontTx/>
              <a:buNone/>
              <a:defRPr/>
            </a:pPr>
            <a:endParaRPr lang="cs-CZ" altLang="cs-CZ" sz="2000" b="1" u="sng" dirty="0" smtClean="0">
              <a:latin typeface="Calibri" panose="020F0502020204030204" pitchFamily="34" charset="0"/>
            </a:endParaRPr>
          </a:p>
          <a:p>
            <a:pPr marL="609600" indent="-609600" eaLnBrk="1" hangingPunct="1">
              <a:lnSpc>
                <a:spcPct val="80000"/>
              </a:lnSpc>
              <a:buFontTx/>
              <a:buNone/>
              <a:defRPr/>
            </a:pPr>
            <a:r>
              <a:rPr lang="cs-CZ" altLang="cs-CZ" sz="2000" b="1" u="sng" dirty="0" smtClean="0">
                <a:latin typeface="Calibri" panose="020F0502020204030204" pitchFamily="34" charset="0"/>
              </a:rPr>
              <a:t>Co to je chudoba a jak j</a:t>
            </a:r>
            <a:r>
              <a:rPr lang="en-US" altLang="cs-CZ" sz="2000" b="1" u="sng" dirty="0" err="1" smtClean="0">
                <a:latin typeface="Calibri" panose="020F0502020204030204" pitchFamily="34" charset="0"/>
              </a:rPr>
              <a:t>i</a:t>
            </a:r>
            <a:r>
              <a:rPr lang="cs-CZ" altLang="cs-CZ" sz="2000" b="1" u="sng" dirty="0" smtClean="0">
                <a:latin typeface="Calibri" panose="020F0502020204030204" pitchFamily="34" charset="0"/>
              </a:rPr>
              <a:t> rozpoznat (případně měřit)? </a:t>
            </a:r>
          </a:p>
          <a:p>
            <a:pPr eaLnBrk="1" hangingPunct="1">
              <a:lnSpc>
                <a:spcPct val="80000"/>
              </a:lnSpc>
              <a:buFont typeface="Arial" panose="020B0604020202020204" pitchFamily="34" charset="0"/>
              <a:buChar char="•"/>
              <a:defRPr/>
            </a:pPr>
            <a:endParaRPr lang="cs-CZ" altLang="cs-CZ" sz="2000" dirty="0" smtClean="0">
              <a:latin typeface="Calibri" panose="020F0502020204030204" pitchFamily="34" charset="0"/>
            </a:endParaRPr>
          </a:p>
          <a:p>
            <a:pPr marL="0" indent="0" eaLnBrk="1" hangingPunct="1">
              <a:lnSpc>
                <a:spcPct val="80000"/>
              </a:lnSpc>
              <a:buNone/>
              <a:defRPr/>
            </a:pPr>
            <a:r>
              <a:rPr lang="cs-CZ" altLang="cs-CZ" sz="2000" dirty="0" smtClean="0">
                <a:latin typeface="Calibri" panose="020F0502020204030204" pitchFamily="34" charset="0"/>
              </a:rPr>
              <a:t>Stav, kdy uspokojení </a:t>
            </a:r>
            <a:r>
              <a:rPr lang="cs-CZ" altLang="cs-CZ" sz="2000" u="sng" dirty="0" smtClean="0">
                <a:latin typeface="Calibri" panose="020F0502020204030204" pitchFamily="34" charset="0"/>
              </a:rPr>
              <a:t>základních životních potřeb</a:t>
            </a:r>
            <a:r>
              <a:rPr lang="cs-CZ" altLang="cs-CZ" sz="2000" dirty="0" smtClean="0">
                <a:latin typeface="Calibri" panose="020F0502020204030204" pitchFamily="34" charset="0"/>
              </a:rPr>
              <a:t> není v dostatečné míře zabezpečeno zdroji tedy: </a:t>
            </a:r>
          </a:p>
          <a:p>
            <a:pPr marL="0" indent="0" eaLnBrk="1" hangingPunct="1">
              <a:lnSpc>
                <a:spcPct val="80000"/>
              </a:lnSpc>
              <a:buNone/>
              <a:defRPr/>
            </a:pPr>
            <a:r>
              <a:rPr lang="cs-CZ" altLang="cs-CZ" sz="2000" dirty="0">
                <a:latin typeface="Calibri" panose="020F0502020204030204" pitchFamily="34" charset="0"/>
              </a:rPr>
              <a:t>	</a:t>
            </a:r>
            <a:r>
              <a:rPr lang="cs-CZ" altLang="cs-CZ" sz="2000" dirty="0" smtClean="0">
                <a:latin typeface="Calibri" panose="020F0502020204030204" pitchFamily="34" charset="0"/>
              </a:rPr>
              <a:t>příjmy (např. ze zaměstnání, ze sociálních dávek…)</a:t>
            </a:r>
          </a:p>
          <a:p>
            <a:pPr marL="0" indent="0" eaLnBrk="1" hangingPunct="1">
              <a:lnSpc>
                <a:spcPct val="80000"/>
              </a:lnSpc>
              <a:buNone/>
              <a:defRPr/>
            </a:pPr>
            <a:r>
              <a:rPr lang="cs-CZ" altLang="cs-CZ" sz="2000" dirty="0">
                <a:latin typeface="Calibri" panose="020F0502020204030204" pitchFamily="34" charset="0"/>
              </a:rPr>
              <a:t>	</a:t>
            </a:r>
            <a:r>
              <a:rPr lang="cs-CZ" altLang="cs-CZ" sz="2000" dirty="0" smtClean="0">
                <a:latin typeface="Calibri" panose="020F0502020204030204" pitchFamily="34" charset="0"/>
              </a:rPr>
              <a:t>statky (majetkem, výnosy z majetku…)</a:t>
            </a:r>
          </a:p>
          <a:p>
            <a:pPr marL="0" indent="0" eaLnBrk="1" hangingPunct="1">
              <a:lnSpc>
                <a:spcPct val="80000"/>
              </a:lnSpc>
              <a:buNone/>
              <a:defRPr/>
            </a:pPr>
            <a:endParaRPr lang="cs-CZ" altLang="cs-CZ" sz="2000" dirty="0" smtClean="0">
              <a:latin typeface="Calibri" panose="020F0502020204030204" pitchFamily="34" charset="0"/>
            </a:endParaRPr>
          </a:p>
          <a:p>
            <a:pPr marL="0" indent="0" eaLnBrk="1" hangingPunct="1">
              <a:lnSpc>
                <a:spcPct val="80000"/>
              </a:lnSpc>
              <a:buNone/>
              <a:defRPr/>
            </a:pPr>
            <a:r>
              <a:rPr lang="cs-CZ" altLang="cs-CZ" sz="2000" dirty="0" smtClean="0">
                <a:latin typeface="Calibri" panose="020F0502020204030204" pitchFamily="34" charset="0"/>
              </a:rPr>
              <a:t>Hlavním faktorem vzniku chudoby v Evropě 21. století je </a:t>
            </a:r>
            <a:r>
              <a:rPr lang="cs-CZ" altLang="cs-CZ" sz="2000" u="sng" dirty="0" smtClean="0">
                <a:latin typeface="Calibri" panose="020F0502020204030204" pitchFamily="34" charset="0"/>
              </a:rPr>
              <a:t>příjmová nerovnost</a:t>
            </a:r>
            <a:r>
              <a:rPr lang="cs-CZ" altLang="cs-CZ" sz="2000" dirty="0" smtClean="0">
                <a:latin typeface="Calibri" panose="020F0502020204030204" pitchFamily="34" charset="0"/>
              </a:rPr>
              <a:t> (nerovný přístup k bohatství společnosti, nerovné sdílení bohatství), </a:t>
            </a:r>
          </a:p>
          <a:p>
            <a:pPr marL="0" indent="0" eaLnBrk="1" hangingPunct="1">
              <a:lnSpc>
                <a:spcPct val="80000"/>
              </a:lnSpc>
              <a:buNone/>
              <a:defRPr/>
            </a:pPr>
            <a:r>
              <a:rPr lang="cs-CZ" altLang="cs-CZ" sz="2000" dirty="0" smtClean="0">
                <a:latin typeface="Calibri" panose="020F0502020204030204" pitchFamily="34" charset="0"/>
              </a:rPr>
              <a:t>+</a:t>
            </a:r>
          </a:p>
          <a:p>
            <a:pPr marL="0" indent="0" eaLnBrk="1" hangingPunct="1">
              <a:lnSpc>
                <a:spcPct val="80000"/>
              </a:lnSpc>
              <a:buNone/>
              <a:defRPr/>
            </a:pPr>
            <a:r>
              <a:rPr lang="cs-CZ" altLang="cs-CZ" sz="2000" dirty="0" smtClean="0">
                <a:latin typeface="Calibri" panose="020F0502020204030204" pitchFamily="34" charset="0"/>
              </a:rPr>
              <a:t>též </a:t>
            </a:r>
            <a:r>
              <a:rPr lang="cs-CZ" altLang="cs-CZ" sz="2000" u="sng" dirty="0" smtClean="0">
                <a:latin typeface="Calibri" panose="020F0502020204030204" pitchFamily="34" charset="0"/>
              </a:rPr>
              <a:t>nerovnost spotřeby</a:t>
            </a:r>
            <a:r>
              <a:rPr lang="cs-CZ" altLang="cs-CZ" sz="2000" dirty="0" smtClean="0">
                <a:latin typeface="Calibri" panose="020F0502020204030204" pitchFamily="34" charset="0"/>
              </a:rPr>
              <a:t>, </a:t>
            </a:r>
            <a:r>
              <a:rPr lang="cs-CZ" altLang="cs-CZ" sz="2000" u="sng" dirty="0" smtClean="0">
                <a:latin typeface="Calibri" panose="020F0502020204030204" pitchFamily="34" charset="0"/>
              </a:rPr>
              <a:t>životních stylů </a:t>
            </a:r>
            <a:r>
              <a:rPr lang="cs-CZ" altLang="cs-CZ" sz="2000" dirty="0" smtClean="0">
                <a:latin typeface="Calibri" panose="020F0502020204030204" pitchFamily="34" charset="0"/>
              </a:rPr>
              <a:t>a </a:t>
            </a:r>
            <a:r>
              <a:rPr lang="cs-CZ" altLang="cs-CZ" sz="2000" u="sng" dirty="0" smtClean="0">
                <a:latin typeface="Calibri" panose="020F0502020204030204" pitchFamily="34" charset="0"/>
              </a:rPr>
              <a:t>životních šancí</a:t>
            </a:r>
            <a:r>
              <a:rPr lang="cs-CZ" altLang="cs-CZ" sz="2000" dirty="0" smtClean="0">
                <a:latin typeface="Calibri" panose="020F0502020204030204" pitchFamily="34" charset="0"/>
              </a:rPr>
              <a:t> (Mareš 1999).</a:t>
            </a:r>
          </a:p>
          <a:p>
            <a:pPr marL="0" indent="0" eaLnBrk="1" hangingPunct="1">
              <a:lnSpc>
                <a:spcPct val="80000"/>
              </a:lnSpc>
              <a:buNone/>
              <a:defRPr/>
            </a:pPr>
            <a:endParaRPr lang="cs-CZ" altLang="cs-CZ" sz="2000" u="sng" dirty="0" smtClean="0">
              <a:latin typeface="Calibri" pitchFamily="34" charset="0"/>
            </a:endParaRPr>
          </a:p>
          <a:p>
            <a:pPr marL="0" indent="0" eaLnBrk="1" hangingPunct="1">
              <a:lnSpc>
                <a:spcPct val="80000"/>
              </a:lnSpc>
              <a:buNone/>
              <a:defRPr/>
            </a:pPr>
            <a:r>
              <a:rPr lang="cs-CZ" altLang="cs-CZ" sz="2000" u="sng" dirty="0" smtClean="0">
                <a:latin typeface="Calibri" pitchFamily="34" charset="0"/>
              </a:rPr>
              <a:t>Možné další důsledky </a:t>
            </a:r>
            <a:r>
              <a:rPr lang="cs-CZ" altLang="cs-CZ" sz="2000" u="sng" dirty="0">
                <a:latin typeface="Calibri" pitchFamily="34" charset="0"/>
              </a:rPr>
              <a:t>chudoby</a:t>
            </a:r>
            <a:r>
              <a:rPr lang="cs-CZ" altLang="cs-CZ" sz="2000" dirty="0">
                <a:latin typeface="Calibri" panose="020F0502020204030204" pitchFamily="34" charset="0"/>
              </a:rPr>
              <a:t>: </a:t>
            </a:r>
            <a:endParaRPr lang="cs-CZ" altLang="cs-CZ" sz="2000" dirty="0" smtClean="0">
              <a:latin typeface="Calibri" panose="020F0502020204030204" pitchFamily="34" charset="0"/>
            </a:endParaRPr>
          </a:p>
          <a:p>
            <a:pPr eaLnBrk="1" hangingPunct="1">
              <a:lnSpc>
                <a:spcPct val="80000"/>
              </a:lnSpc>
              <a:buFont typeface="Arial" panose="020B0604020202020204" pitchFamily="34" charset="0"/>
              <a:buChar char="•"/>
              <a:defRPr/>
            </a:pPr>
            <a:r>
              <a:rPr lang="cs-CZ" altLang="cs-CZ" sz="2000" dirty="0" smtClean="0">
                <a:latin typeface="Calibri" panose="020F0502020204030204" pitchFamily="34" charset="0"/>
              </a:rPr>
              <a:t>nemůže žít stejně jako ostatní (nemá na dovolenou), </a:t>
            </a:r>
          </a:p>
          <a:p>
            <a:pPr eaLnBrk="1" hangingPunct="1">
              <a:lnSpc>
                <a:spcPct val="80000"/>
              </a:lnSpc>
              <a:buFont typeface="Arial" panose="020B0604020202020204" pitchFamily="34" charset="0"/>
              <a:buChar char="•"/>
              <a:defRPr/>
            </a:pPr>
            <a:r>
              <a:rPr lang="cs-CZ" altLang="cs-CZ" sz="2000" dirty="0" smtClean="0">
                <a:latin typeface="Calibri" panose="020F0502020204030204" pitchFamily="34" charset="0"/>
              </a:rPr>
              <a:t>nízká </a:t>
            </a:r>
            <a:r>
              <a:rPr lang="cs-CZ" altLang="cs-CZ" sz="2000" dirty="0">
                <a:latin typeface="Calibri" panose="020F0502020204030204" pitchFamily="34" charset="0"/>
              </a:rPr>
              <a:t>možnost tvořit rezervy  (není schopna zaplatit neočekávaný výdaj</a:t>
            </a:r>
            <a:r>
              <a:rPr lang="cs-CZ" altLang="cs-CZ" sz="2000" dirty="0" smtClean="0">
                <a:latin typeface="Calibri" panose="020F0502020204030204" pitchFamily="34" charset="0"/>
              </a:rPr>
              <a:t>), problémy zadlužení, </a:t>
            </a:r>
          </a:p>
          <a:p>
            <a:pPr eaLnBrk="1" hangingPunct="1">
              <a:lnSpc>
                <a:spcPct val="80000"/>
              </a:lnSpc>
              <a:buFont typeface="Arial" panose="020B0604020202020204" pitchFamily="34" charset="0"/>
              <a:buChar char="•"/>
              <a:defRPr/>
            </a:pPr>
            <a:r>
              <a:rPr lang="cs-CZ" altLang="cs-CZ" sz="2000" dirty="0" smtClean="0">
                <a:latin typeface="Calibri" panose="020F0502020204030204" pitchFamily="34" charset="0"/>
              </a:rPr>
              <a:t>nízká </a:t>
            </a:r>
            <a:r>
              <a:rPr lang="cs-CZ" altLang="cs-CZ" sz="2000" dirty="0">
                <a:latin typeface="Calibri" panose="020F0502020204030204" pitchFamily="34" charset="0"/>
              </a:rPr>
              <a:t>kvalita bydlení, ztráta bydlení (bezdomovectví), </a:t>
            </a:r>
            <a:endParaRPr lang="cs-CZ" altLang="cs-CZ" sz="2000" dirty="0" smtClean="0">
              <a:latin typeface="Calibri" panose="020F0502020204030204" pitchFamily="34" charset="0"/>
            </a:endParaRPr>
          </a:p>
          <a:p>
            <a:pPr eaLnBrk="1" hangingPunct="1">
              <a:lnSpc>
                <a:spcPct val="80000"/>
              </a:lnSpc>
              <a:buFont typeface="Arial" panose="020B0604020202020204" pitchFamily="34" charset="0"/>
              <a:buChar char="•"/>
              <a:defRPr/>
            </a:pPr>
            <a:r>
              <a:rPr lang="cs-CZ" altLang="cs-CZ" sz="2000" dirty="0" smtClean="0">
                <a:latin typeface="Calibri" panose="020F0502020204030204" pitchFamily="34" charset="0"/>
              </a:rPr>
              <a:t>ohrožení </a:t>
            </a:r>
            <a:r>
              <a:rPr lang="cs-CZ" altLang="cs-CZ" sz="2000" dirty="0">
                <a:latin typeface="Calibri" panose="020F0502020204030204" pitchFamily="34" charset="0"/>
              </a:rPr>
              <a:t>kriminalitou, </a:t>
            </a:r>
            <a:endParaRPr lang="cs-CZ" altLang="cs-CZ" sz="2000" dirty="0" smtClean="0">
              <a:latin typeface="Calibri" panose="020F0502020204030204" pitchFamily="34" charset="0"/>
            </a:endParaRPr>
          </a:p>
          <a:p>
            <a:pPr eaLnBrk="1" hangingPunct="1">
              <a:lnSpc>
                <a:spcPct val="80000"/>
              </a:lnSpc>
              <a:buFont typeface="Arial" panose="020B0604020202020204" pitchFamily="34" charset="0"/>
              <a:buChar char="•"/>
              <a:defRPr/>
            </a:pPr>
            <a:r>
              <a:rPr lang="cs-CZ" altLang="cs-CZ" sz="2000" dirty="0" smtClean="0">
                <a:latin typeface="Calibri" panose="020F0502020204030204" pitchFamily="34" charset="0"/>
              </a:rPr>
              <a:t>zhoršení </a:t>
            </a:r>
            <a:r>
              <a:rPr lang="cs-CZ" altLang="cs-CZ" sz="2000" dirty="0">
                <a:latin typeface="Calibri" panose="020F0502020204030204" pitchFamily="34" charset="0"/>
              </a:rPr>
              <a:t>zdravotního stavu, </a:t>
            </a:r>
            <a:endParaRPr lang="cs-CZ" altLang="cs-CZ" sz="2000" dirty="0" smtClean="0">
              <a:latin typeface="Calibri" panose="020F0502020204030204" pitchFamily="34" charset="0"/>
            </a:endParaRPr>
          </a:p>
          <a:p>
            <a:pPr eaLnBrk="1" hangingPunct="1">
              <a:lnSpc>
                <a:spcPct val="80000"/>
              </a:lnSpc>
              <a:buFont typeface="Arial" panose="020B0604020202020204" pitchFamily="34" charset="0"/>
              <a:buChar char="•"/>
              <a:defRPr/>
            </a:pPr>
            <a:r>
              <a:rPr lang="cs-CZ" altLang="cs-CZ" sz="2000" dirty="0" smtClean="0">
                <a:latin typeface="Calibri" panose="020F0502020204030204" pitchFamily="34" charset="0"/>
              </a:rPr>
              <a:t>riziko </a:t>
            </a:r>
            <a:r>
              <a:rPr lang="cs-CZ" altLang="cs-CZ" sz="2000" dirty="0">
                <a:latin typeface="Calibri" panose="020F0502020204030204" pitchFamily="34" charset="0"/>
              </a:rPr>
              <a:t>odebrání dětí z rodiny….</a:t>
            </a:r>
          </a:p>
          <a:p>
            <a:pPr marL="609600" indent="-609600" eaLnBrk="1" hangingPunct="1">
              <a:lnSpc>
                <a:spcPct val="80000"/>
              </a:lnSpc>
              <a:buFontTx/>
              <a:buNone/>
              <a:defRPr/>
            </a:pPr>
            <a:endParaRPr lang="cs-CZ" altLang="cs-CZ" sz="2000" dirty="0" smtClean="0">
              <a:latin typeface="Times New Roman" pitchFamily="18" charset="0"/>
            </a:endParaRP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3</a:t>
            </a:fld>
            <a:endParaRPr lang="cs-CZ"/>
          </a:p>
        </p:txBody>
      </p:sp>
    </p:spTree>
    <p:extLst>
      <p:ext uri="{BB962C8B-B14F-4D97-AF65-F5344CB8AC3E}">
        <p14:creationId xmlns:p14="http://schemas.microsoft.com/office/powerpoint/2010/main" val="17059949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a:xfrm>
            <a:off x="457200" y="1600200"/>
            <a:ext cx="4691063" cy="4525963"/>
          </a:xfrm>
        </p:spPr>
        <p:txBody>
          <a:bodyPr/>
          <a:lstStyle/>
          <a:p>
            <a:pPr eaLnBrk="1" hangingPunct="1">
              <a:buFontTx/>
              <a:buNone/>
            </a:pPr>
            <a:r>
              <a:rPr lang="cs-CZ" altLang="cs-CZ" sz="2000" u="sng" dirty="0" smtClean="0">
                <a:latin typeface="Calibri" pitchFamily="34" charset="0"/>
              </a:rPr>
              <a:t>Jednoduchý příklad výpočtu</a:t>
            </a:r>
            <a:r>
              <a:rPr lang="cs-CZ" altLang="cs-CZ" sz="2000" dirty="0" smtClean="0">
                <a:latin typeface="Calibri" pitchFamily="34" charset="0"/>
              </a:rPr>
              <a:t>:</a:t>
            </a:r>
          </a:p>
          <a:p>
            <a:pPr eaLnBrk="1" hangingPunct="1">
              <a:buFontTx/>
              <a:buNone/>
            </a:pPr>
            <a:endParaRPr lang="cs-CZ" altLang="cs-CZ" sz="2000" dirty="0" smtClean="0">
              <a:latin typeface="Calibri" pitchFamily="34" charset="0"/>
            </a:endParaRPr>
          </a:p>
          <a:p>
            <a:pPr eaLnBrk="1" hangingPunct="1">
              <a:buFontTx/>
              <a:buNone/>
            </a:pPr>
            <a:r>
              <a:rPr lang="cs-CZ" altLang="cs-CZ" sz="2000" dirty="0" smtClean="0">
                <a:latin typeface="Calibri" pitchFamily="34" charset="0"/>
              </a:rPr>
              <a:t>Doplatek na bydlení (B) = Skutečné náklady na bydlení (A) - dávka SSP „příspěvek na bydlení“ (C) - (příjem rodiny (D) </a:t>
            </a:r>
            <a:r>
              <a:rPr lang="cs-CZ" altLang="cs-CZ" sz="2000" dirty="0" smtClean="0">
                <a:latin typeface="Calibri" pitchFamily="34" charset="0"/>
              </a:rPr>
              <a:t>– část vyšší než </a:t>
            </a:r>
            <a:r>
              <a:rPr lang="cs-CZ" altLang="cs-CZ" sz="2000" dirty="0" smtClean="0">
                <a:latin typeface="Calibri" pitchFamily="34" charset="0"/>
              </a:rPr>
              <a:t>částka živobytí (E)).</a:t>
            </a:r>
          </a:p>
          <a:p>
            <a:pPr eaLnBrk="1" hangingPunct="1">
              <a:buFontTx/>
              <a:buNone/>
            </a:pPr>
            <a:endParaRPr lang="cs-CZ" altLang="cs-CZ" sz="2000" dirty="0" smtClean="0">
              <a:latin typeface="Times New Roman" pitchFamily="18" charset="0"/>
            </a:endParaRPr>
          </a:p>
          <a:p>
            <a:pPr eaLnBrk="1" hangingPunct="1">
              <a:buFontTx/>
              <a:buNone/>
            </a:pPr>
            <a:endParaRPr lang="cs-CZ" altLang="cs-CZ" sz="2000" dirty="0" smtClean="0">
              <a:latin typeface="Times New Roman" pitchFamily="18" charset="0"/>
            </a:endParaRPr>
          </a:p>
          <a:p>
            <a:pPr eaLnBrk="1" hangingPunct="1">
              <a:buFontTx/>
              <a:buNone/>
            </a:pPr>
            <a:endParaRPr lang="cs-CZ" altLang="cs-CZ" sz="2000" dirty="0" smtClean="0">
              <a:latin typeface="Times New Roman" pitchFamily="18" charset="0"/>
            </a:endParaRPr>
          </a:p>
          <a:p>
            <a:pPr eaLnBrk="1" hangingPunct="1"/>
            <a:endParaRPr lang="cs-CZ" altLang="cs-CZ" dirty="0" smtClean="0"/>
          </a:p>
        </p:txBody>
      </p:sp>
      <p:pic>
        <p:nvPicPr>
          <p:cNvPr id="31747" name="Picture 5" descr="doplatek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3800" y="1557338"/>
            <a:ext cx="3671888"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30</a:t>
            </a:fld>
            <a:endParaRPr lang="cs-CZ"/>
          </a:p>
        </p:txBody>
      </p:sp>
    </p:spTree>
    <p:extLst>
      <p:ext uri="{BB962C8B-B14F-4D97-AF65-F5344CB8AC3E}">
        <p14:creationId xmlns:p14="http://schemas.microsoft.com/office/powerpoint/2010/main" val="9517002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a:xfrm>
            <a:off x="457200" y="765175"/>
            <a:ext cx="8229600" cy="5903913"/>
          </a:xfrm>
        </p:spPr>
        <p:txBody>
          <a:bodyPr/>
          <a:lstStyle/>
          <a:p>
            <a:pPr eaLnBrk="1" hangingPunct="1">
              <a:lnSpc>
                <a:spcPct val="80000"/>
              </a:lnSpc>
              <a:buFontTx/>
              <a:buNone/>
            </a:pPr>
            <a:r>
              <a:rPr lang="cs-CZ" altLang="cs-CZ" sz="2000" b="1" u="sng" dirty="0" smtClean="0">
                <a:latin typeface="Calibri" pitchFamily="34" charset="0"/>
              </a:rPr>
              <a:t>Základní sledované charakteristiky dávek řešících hmotnou nouzi</a:t>
            </a:r>
          </a:p>
          <a:p>
            <a:pPr eaLnBrk="1" hangingPunct="1">
              <a:lnSpc>
                <a:spcPct val="80000"/>
              </a:lnSpc>
              <a:buFontTx/>
              <a:buNone/>
            </a:pPr>
            <a:endParaRPr lang="cs-CZ" altLang="cs-CZ" sz="2000" u="sng" dirty="0" smtClean="0">
              <a:latin typeface="Calibri" pitchFamily="34" charset="0"/>
            </a:endParaRPr>
          </a:p>
          <a:p>
            <a:pPr eaLnBrk="1" hangingPunct="1">
              <a:lnSpc>
                <a:spcPct val="80000"/>
              </a:lnSpc>
              <a:buFontTx/>
              <a:buNone/>
            </a:pPr>
            <a:r>
              <a:rPr lang="cs-CZ" altLang="cs-CZ" sz="2000" u="sng" dirty="0" smtClean="0">
                <a:latin typeface="Calibri" pitchFamily="34" charset="0"/>
              </a:rPr>
              <a:t>Výše dávek</a:t>
            </a:r>
            <a:endParaRPr lang="cs-CZ" altLang="cs-CZ" sz="2000" dirty="0" smtClean="0">
              <a:latin typeface="Calibri" pitchFamily="34" charset="0"/>
            </a:endParaRPr>
          </a:p>
          <a:p>
            <a:pPr eaLnBrk="1" hangingPunct="1">
              <a:lnSpc>
                <a:spcPct val="80000"/>
              </a:lnSpc>
              <a:buFontTx/>
              <a:buNone/>
            </a:pPr>
            <a:r>
              <a:rPr lang="cs-CZ" altLang="cs-CZ" sz="2000" dirty="0" smtClean="0">
                <a:latin typeface="Calibri" pitchFamily="34" charset="0"/>
              </a:rPr>
              <a:t>Určuje efektivnost systému při řešení chudoby (hmotné nouze) pro různé kategorizace populace (staří lidé, handicapovaní, neúplné rodiny, nezaměstnaní, chudoba dětí). </a:t>
            </a:r>
          </a:p>
          <a:p>
            <a:pPr eaLnBrk="1" hangingPunct="1">
              <a:lnSpc>
                <a:spcPct val="80000"/>
              </a:lnSpc>
              <a:buFontTx/>
              <a:buNone/>
            </a:pPr>
            <a:r>
              <a:rPr lang="cs-CZ" altLang="cs-CZ" sz="2000" dirty="0" smtClean="0">
                <a:latin typeface="Calibri" pitchFamily="34" charset="0"/>
              </a:rPr>
              <a:t>Je často poměřována pomocí </a:t>
            </a:r>
            <a:r>
              <a:rPr lang="cs-CZ" altLang="cs-CZ" sz="2000" u="sng" dirty="0" smtClean="0">
                <a:latin typeface="Calibri" pitchFamily="34" charset="0"/>
              </a:rPr>
              <a:t>poměrů náhrady příjmu</a:t>
            </a:r>
            <a:r>
              <a:rPr lang="cs-CZ" altLang="cs-CZ" sz="2000" dirty="0" smtClean="0">
                <a:latin typeface="Calibri" pitchFamily="34" charset="0"/>
              </a:rPr>
              <a:t>. Poměr náhrady není vždy dobrým indikátorem příjmové situace – původní příjem mohl být nízký (alternativně indikace mírou chudoby).</a:t>
            </a:r>
          </a:p>
          <a:p>
            <a:pPr eaLnBrk="1" hangingPunct="1">
              <a:lnSpc>
                <a:spcPct val="80000"/>
              </a:lnSpc>
              <a:buFontTx/>
              <a:buNone/>
            </a:pPr>
            <a:r>
              <a:rPr lang="cs-CZ" altLang="cs-CZ" sz="2000" dirty="0" smtClean="0">
                <a:latin typeface="Calibri" pitchFamily="34" charset="0"/>
              </a:rPr>
              <a:t>Významným mechanismem změny reálné hodnoty (kupní síly) dávek je valorizace dávek – záleží na vývoji ekonomiky (především inflace) a na valorizaci (viz např. Šimíková 2011). I při zachování výše může reálná hodnota dávky klesat.</a:t>
            </a:r>
          </a:p>
          <a:p>
            <a:pPr eaLnBrk="1" hangingPunct="1">
              <a:lnSpc>
                <a:spcPct val="80000"/>
              </a:lnSpc>
              <a:buFontTx/>
              <a:buNone/>
            </a:pPr>
            <a:endParaRPr lang="cs-CZ" altLang="cs-CZ" sz="2000" dirty="0">
              <a:latin typeface="Calibri" pitchFamily="34" charset="0"/>
            </a:endParaRPr>
          </a:p>
          <a:p>
            <a:pPr eaLnBrk="1" hangingPunct="1">
              <a:lnSpc>
                <a:spcPct val="80000"/>
              </a:lnSpc>
              <a:buFontTx/>
              <a:buNone/>
              <a:defRPr/>
            </a:pPr>
            <a:r>
              <a:rPr lang="cs-CZ" altLang="cs-CZ" sz="2000" u="sng" dirty="0" smtClean="0">
                <a:latin typeface="Calibri" panose="020F0502020204030204" pitchFamily="34" charset="0"/>
              </a:rPr>
              <a:t>Aktivace</a:t>
            </a:r>
            <a:r>
              <a:rPr lang="cs-CZ" altLang="cs-CZ" sz="2000" dirty="0">
                <a:latin typeface="Calibri" pitchFamily="34" charset="0"/>
              </a:rPr>
              <a:t>: </a:t>
            </a:r>
          </a:p>
          <a:p>
            <a:pPr eaLnBrk="1" hangingPunct="1">
              <a:lnSpc>
                <a:spcPct val="80000"/>
              </a:lnSpc>
              <a:buFont typeface="Arial" panose="020B0604020202020204" pitchFamily="34" charset="0"/>
              <a:buChar char="•"/>
              <a:defRPr/>
            </a:pPr>
            <a:r>
              <a:rPr lang="cs-CZ" altLang="cs-CZ" sz="2000" dirty="0">
                <a:latin typeface="Calibri" pitchFamily="34" charset="0"/>
              </a:rPr>
              <a:t>p</a:t>
            </a:r>
            <a:r>
              <a:rPr lang="cs-CZ" altLang="cs-CZ" sz="2000" dirty="0" smtClean="0">
                <a:latin typeface="Calibri" pitchFamily="34" charset="0"/>
              </a:rPr>
              <a:t>odmínka registrace na Úřadu práce</a:t>
            </a:r>
          </a:p>
          <a:p>
            <a:pPr eaLnBrk="1" hangingPunct="1">
              <a:lnSpc>
                <a:spcPct val="80000"/>
              </a:lnSpc>
              <a:buFont typeface="Arial" panose="020B0604020202020204" pitchFamily="34" charset="0"/>
              <a:buChar char="•"/>
              <a:defRPr/>
            </a:pPr>
            <a:r>
              <a:rPr lang="cs-CZ" altLang="cs-CZ" sz="2000" dirty="0" smtClean="0">
                <a:latin typeface="Calibri" pitchFamily="34" charset="0"/>
              </a:rPr>
              <a:t>snaha </a:t>
            </a:r>
            <a:r>
              <a:rPr lang="cs-CZ" altLang="cs-CZ" sz="2000" dirty="0">
                <a:latin typeface="Calibri" pitchFamily="34" charset="0"/>
              </a:rPr>
              <a:t>propojit vyplácení sociálních dávek s individuální pomocí lidem (např. poradenství přes úřad práce) – propojení dávek a aktivity</a:t>
            </a:r>
          </a:p>
          <a:p>
            <a:pPr eaLnBrk="1" hangingPunct="1">
              <a:lnSpc>
                <a:spcPct val="80000"/>
              </a:lnSpc>
              <a:buFont typeface="Arial" panose="020B0604020202020204" pitchFamily="34" charset="0"/>
              <a:buChar char="•"/>
              <a:defRPr/>
            </a:pPr>
            <a:r>
              <a:rPr lang="cs-CZ" altLang="cs-CZ" sz="2000" dirty="0">
                <a:latin typeface="Calibri" pitchFamily="34" charset="0"/>
              </a:rPr>
              <a:t>větší trend k uplatňování sankcí při nespolupráci (existenční minimum), vytlačování na trh práce (strategie „</a:t>
            </a:r>
            <a:r>
              <a:rPr lang="cs-CZ" altLang="cs-CZ" sz="2000" dirty="0" err="1">
                <a:latin typeface="Calibri" pitchFamily="34" charset="0"/>
              </a:rPr>
              <a:t>workfare</a:t>
            </a:r>
            <a:r>
              <a:rPr lang="cs-CZ" altLang="cs-CZ" sz="2000" dirty="0" smtClean="0">
                <a:latin typeface="Calibri" pitchFamily="34" charset="0"/>
              </a:rPr>
              <a:t>“, případně veřejná služba)</a:t>
            </a:r>
            <a:endParaRPr lang="cs-CZ" altLang="cs-CZ" sz="2000" dirty="0">
              <a:latin typeface="Calibri" pitchFamily="34" charset="0"/>
            </a:endParaRPr>
          </a:p>
          <a:p>
            <a:pPr eaLnBrk="1" hangingPunct="1">
              <a:lnSpc>
                <a:spcPct val="80000"/>
              </a:lnSpc>
              <a:buFont typeface="Arial" panose="020B0604020202020204" pitchFamily="34" charset="0"/>
              <a:buChar char="•"/>
              <a:defRPr/>
            </a:pPr>
            <a:r>
              <a:rPr lang="cs-CZ" altLang="cs-CZ" sz="2000" dirty="0">
                <a:latin typeface="Calibri" pitchFamily="34" charset="0"/>
              </a:rPr>
              <a:t>psychosociální pomoc (proti odrazení, špatný psychický stav</a:t>
            </a:r>
            <a:r>
              <a:rPr lang="cs-CZ" altLang="cs-CZ" sz="2000" dirty="0" smtClean="0">
                <a:latin typeface="Calibri" pitchFamily="34" charset="0"/>
              </a:rPr>
              <a:t>)</a:t>
            </a:r>
            <a:endParaRPr lang="cs-CZ" altLang="cs-CZ" sz="2000" dirty="0" smtClean="0">
              <a:latin typeface="Calibri" pitchFamily="34" charset="0"/>
            </a:endParaRPr>
          </a:p>
          <a:p>
            <a:pPr eaLnBrk="1" hangingPunct="1">
              <a:lnSpc>
                <a:spcPct val="80000"/>
              </a:lnSpc>
              <a:buFontTx/>
              <a:buNone/>
            </a:pPr>
            <a:endParaRPr lang="cs-CZ" altLang="cs-CZ" sz="2000" dirty="0" smtClean="0">
              <a:latin typeface="Calibri" pitchFamily="34" charset="0"/>
            </a:endParaRP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31</a:t>
            </a:fld>
            <a:endParaRPr lang="cs-CZ"/>
          </a:p>
        </p:txBody>
      </p:sp>
    </p:spTree>
    <p:extLst>
      <p:ext uri="{BB962C8B-B14F-4D97-AF65-F5344CB8AC3E}">
        <p14:creationId xmlns:p14="http://schemas.microsoft.com/office/powerpoint/2010/main" val="13105070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a:xfrm>
            <a:off x="457200" y="404664"/>
            <a:ext cx="8229600" cy="6264425"/>
          </a:xfrm>
        </p:spPr>
        <p:txBody>
          <a:bodyPr/>
          <a:lstStyle/>
          <a:p>
            <a:pPr eaLnBrk="1" hangingPunct="1">
              <a:lnSpc>
                <a:spcPct val="80000"/>
              </a:lnSpc>
              <a:buFontTx/>
              <a:buNone/>
            </a:pPr>
            <a:r>
              <a:rPr lang="cs-CZ" altLang="cs-CZ" sz="2000" b="1" u="sng" dirty="0" smtClean="0">
                <a:latin typeface="Calibri" pitchFamily="34" charset="0"/>
              </a:rPr>
              <a:t>Adresnost dávek</a:t>
            </a:r>
            <a:r>
              <a:rPr lang="cs-CZ" altLang="cs-CZ" sz="2000" b="1" dirty="0">
                <a:latin typeface="Calibri" pitchFamily="34" charset="0"/>
              </a:rPr>
              <a:t> </a:t>
            </a:r>
            <a:r>
              <a:rPr lang="cs-CZ" altLang="cs-CZ" sz="2000" dirty="0" smtClean="0">
                <a:latin typeface="Calibri" pitchFamily="34" charset="0"/>
              </a:rPr>
              <a:t>(viz např. Šimíková 2011)</a:t>
            </a:r>
          </a:p>
          <a:p>
            <a:pPr eaLnBrk="1" hangingPunct="1">
              <a:lnSpc>
                <a:spcPct val="80000"/>
              </a:lnSpc>
              <a:buFontTx/>
              <a:buNone/>
            </a:pPr>
            <a:r>
              <a:rPr lang="cs-CZ" altLang="cs-CZ" sz="2000" dirty="0" smtClean="0">
                <a:latin typeface="Calibri" pitchFamily="34" charset="0"/>
              </a:rPr>
              <a:t>Dnes je sociální pomoc často poskytována rezidentům. Není to ale chápáno jako automatický nárok, nýbrž dochází k posuzování </a:t>
            </a:r>
            <a:r>
              <a:rPr lang="cs-CZ" altLang="cs-CZ" sz="2000" u="sng" dirty="0" smtClean="0">
                <a:latin typeface="Calibri" pitchFamily="34" charset="0"/>
              </a:rPr>
              <a:t>potřebnosti a oprávněnosti nároku</a:t>
            </a:r>
            <a:r>
              <a:rPr lang="cs-CZ" altLang="cs-CZ" sz="2000" dirty="0" smtClean="0">
                <a:latin typeface="Calibri" pitchFamily="34" charset="0"/>
              </a:rPr>
              <a:t> – hlediska:</a:t>
            </a:r>
          </a:p>
          <a:p>
            <a:pPr eaLnBrk="1" hangingPunct="1">
              <a:lnSpc>
                <a:spcPct val="80000"/>
              </a:lnSpc>
              <a:buFont typeface="Arial" panose="020B0604020202020204" pitchFamily="34" charset="0"/>
              <a:buChar char="•"/>
            </a:pPr>
            <a:r>
              <a:rPr lang="cs-CZ" altLang="cs-CZ" sz="2000" u="sng" dirty="0" smtClean="0">
                <a:latin typeface="Calibri" pitchFamily="34" charset="0"/>
              </a:rPr>
              <a:t>sociální událost</a:t>
            </a:r>
            <a:r>
              <a:rPr lang="cs-CZ" altLang="cs-CZ" sz="2000" dirty="0" smtClean="0">
                <a:latin typeface="Calibri" pitchFamily="34" charset="0"/>
              </a:rPr>
              <a:t> – např. </a:t>
            </a:r>
            <a:r>
              <a:rPr lang="cs-CZ" altLang="cs-CZ" sz="2000" dirty="0">
                <a:latin typeface="Calibri" pitchFamily="34" charset="0"/>
              </a:rPr>
              <a:t>mimořádná okamžitá pomoc při povodní</a:t>
            </a:r>
            <a:r>
              <a:rPr lang="cs-CZ" altLang="cs-CZ" sz="2000" u="sng" dirty="0">
                <a:latin typeface="Calibri" pitchFamily="34" charset="0"/>
              </a:rPr>
              <a:t> </a:t>
            </a:r>
            <a:endParaRPr lang="cs-CZ" altLang="cs-CZ" sz="2000" u="sng" dirty="0" smtClean="0">
              <a:latin typeface="Calibri" pitchFamily="34" charset="0"/>
            </a:endParaRPr>
          </a:p>
          <a:p>
            <a:pPr eaLnBrk="1" hangingPunct="1">
              <a:lnSpc>
                <a:spcPct val="80000"/>
              </a:lnSpc>
              <a:buFont typeface="Arial" panose="020B0604020202020204" pitchFamily="34" charset="0"/>
              <a:buChar char="•"/>
            </a:pPr>
            <a:r>
              <a:rPr lang="cs-CZ" altLang="cs-CZ" sz="2000" u="sng" dirty="0" smtClean="0">
                <a:latin typeface="Calibri" pitchFamily="34" charset="0"/>
              </a:rPr>
              <a:t>účelová vázanost</a:t>
            </a:r>
            <a:r>
              <a:rPr lang="cs-CZ" altLang="cs-CZ" sz="2000" dirty="0" smtClean="0">
                <a:latin typeface="Calibri" pitchFamily="34" charset="0"/>
              </a:rPr>
              <a:t> – např. u doplatku na bydlení na nájem, energie, fond oprav, dávky pro zdravotně handicapované</a:t>
            </a:r>
          </a:p>
          <a:p>
            <a:pPr eaLnBrk="1" hangingPunct="1">
              <a:lnSpc>
                <a:spcPct val="80000"/>
              </a:lnSpc>
              <a:buFont typeface="Arial" panose="020B0604020202020204" pitchFamily="34" charset="0"/>
              <a:buChar char="•"/>
            </a:pPr>
            <a:r>
              <a:rPr lang="cs-CZ" altLang="cs-CZ" sz="2000" u="sng" dirty="0" smtClean="0">
                <a:latin typeface="Calibri" pitchFamily="34" charset="0"/>
              </a:rPr>
              <a:t>testování funkčního potenciálu</a:t>
            </a:r>
            <a:r>
              <a:rPr lang="cs-CZ" altLang="cs-CZ" sz="2000" dirty="0" smtClean="0">
                <a:latin typeface="Calibri" pitchFamily="34" charset="0"/>
              </a:rPr>
              <a:t> </a:t>
            </a:r>
            <a:r>
              <a:rPr lang="cs-CZ" altLang="cs-CZ" sz="2000" dirty="0">
                <a:latin typeface="Calibri" pitchFamily="34" charset="0"/>
              </a:rPr>
              <a:t>– </a:t>
            </a:r>
            <a:r>
              <a:rPr lang="cs-CZ" altLang="cs-CZ" sz="2000" dirty="0" smtClean="0">
                <a:latin typeface="Calibri" pitchFamily="34" charset="0"/>
              </a:rPr>
              <a:t>stupně </a:t>
            </a:r>
            <a:r>
              <a:rPr lang="cs-CZ" altLang="cs-CZ" sz="2000" dirty="0">
                <a:latin typeface="Calibri" pitchFamily="34" charset="0"/>
              </a:rPr>
              <a:t>závislosti na pomoci (zdravotní stav</a:t>
            </a:r>
            <a:r>
              <a:rPr lang="cs-CZ" altLang="cs-CZ" sz="2000" dirty="0" smtClean="0">
                <a:latin typeface="Calibri" pitchFamily="34" charset="0"/>
              </a:rPr>
              <a:t>)</a:t>
            </a:r>
            <a:endParaRPr lang="cs-CZ" altLang="cs-CZ" sz="2000" dirty="0">
              <a:latin typeface="Calibri" pitchFamily="34" charset="0"/>
            </a:endParaRPr>
          </a:p>
          <a:p>
            <a:pPr eaLnBrk="1" hangingPunct="1">
              <a:lnSpc>
                <a:spcPct val="80000"/>
              </a:lnSpc>
              <a:buFont typeface="Arial" panose="020B0604020202020204" pitchFamily="34" charset="0"/>
              <a:buChar char="•"/>
            </a:pPr>
            <a:r>
              <a:rPr lang="cs-CZ" altLang="cs-CZ" sz="2000" u="sng" dirty="0" smtClean="0">
                <a:latin typeface="Calibri" pitchFamily="34" charset="0"/>
              </a:rPr>
              <a:t>testování příjmů</a:t>
            </a:r>
            <a:r>
              <a:rPr lang="cs-CZ" altLang="cs-CZ" sz="2000" dirty="0">
                <a:latin typeface="Calibri" pitchFamily="34" charset="0"/>
              </a:rPr>
              <a:t> – </a:t>
            </a:r>
            <a:r>
              <a:rPr lang="cs-CZ" altLang="cs-CZ" sz="2000" u="sng" dirty="0" smtClean="0">
                <a:latin typeface="Calibri" pitchFamily="34" charset="0"/>
              </a:rPr>
              <a:t> </a:t>
            </a:r>
            <a:r>
              <a:rPr lang="cs-CZ" altLang="cs-CZ" sz="2000" dirty="0">
                <a:latin typeface="Calibri" pitchFamily="34" charset="0"/>
              </a:rPr>
              <a:t>ř</a:t>
            </a:r>
            <a:r>
              <a:rPr lang="cs-CZ" altLang="cs-CZ" sz="2000" dirty="0" smtClean="0">
                <a:latin typeface="Calibri" pitchFamily="34" charset="0"/>
              </a:rPr>
              <a:t>ada </a:t>
            </a:r>
            <a:r>
              <a:rPr lang="cs-CZ" altLang="cs-CZ" sz="2000" dirty="0">
                <a:latin typeface="Calibri" pitchFamily="34" charset="0"/>
              </a:rPr>
              <a:t>systémů odhlíží od určité výše příjmů ze zaměstnání, aby byli lidé více motivování pracovat (ČR pouze do určité míry).</a:t>
            </a:r>
            <a:endParaRPr lang="cs-CZ" altLang="cs-CZ" sz="2000" u="sng" dirty="0" smtClean="0">
              <a:latin typeface="Calibri" pitchFamily="34" charset="0"/>
            </a:endParaRPr>
          </a:p>
          <a:p>
            <a:pPr eaLnBrk="1" hangingPunct="1">
              <a:lnSpc>
                <a:spcPct val="80000"/>
              </a:lnSpc>
              <a:buFont typeface="Arial" panose="020B0604020202020204" pitchFamily="34" charset="0"/>
              <a:buChar char="•"/>
            </a:pPr>
            <a:r>
              <a:rPr lang="cs-CZ" altLang="cs-CZ" sz="2000" u="sng" dirty="0" smtClean="0">
                <a:latin typeface="Calibri" pitchFamily="34" charset="0"/>
              </a:rPr>
              <a:t>testování prostředků (majetku)</a:t>
            </a:r>
            <a:r>
              <a:rPr lang="cs-CZ" altLang="cs-CZ" sz="2000" dirty="0" smtClean="0">
                <a:latin typeface="Calibri" pitchFamily="34" charset="0"/>
              </a:rPr>
              <a:t> – nadstandardní vybavení domácnosti, automobil, spoření – mohou být nucení nejprve je prodat (Šimíková 2011)</a:t>
            </a:r>
          </a:p>
          <a:p>
            <a:pPr eaLnBrk="1" hangingPunct="1">
              <a:lnSpc>
                <a:spcPct val="80000"/>
              </a:lnSpc>
              <a:buFont typeface="Arial" panose="020B0604020202020204" pitchFamily="34" charset="0"/>
              <a:buChar char="•"/>
            </a:pPr>
            <a:r>
              <a:rPr lang="cs-CZ" altLang="cs-CZ" sz="2000" u="sng" dirty="0">
                <a:latin typeface="Calibri" pitchFamily="34" charset="0"/>
              </a:rPr>
              <a:t>s</a:t>
            </a:r>
            <a:r>
              <a:rPr lang="cs-CZ" altLang="cs-CZ" sz="2000" u="sng" dirty="0" smtClean="0">
                <a:latin typeface="Calibri" pitchFamily="34" charset="0"/>
              </a:rPr>
              <a:t>ituace </a:t>
            </a:r>
            <a:r>
              <a:rPr lang="cs-CZ" altLang="cs-CZ" sz="2000" u="sng" dirty="0" smtClean="0">
                <a:latin typeface="Calibri" pitchFamily="34" charset="0"/>
              </a:rPr>
              <a:t>rodiny (komu </a:t>
            </a:r>
            <a:r>
              <a:rPr lang="cs-CZ" altLang="cs-CZ" sz="2000" u="sng" dirty="0">
                <a:latin typeface="Calibri" pitchFamily="34" charset="0"/>
              </a:rPr>
              <a:t>je dávka </a:t>
            </a:r>
            <a:r>
              <a:rPr lang="cs-CZ" altLang="cs-CZ" sz="2000" u="sng" dirty="0" smtClean="0">
                <a:latin typeface="Calibri" pitchFamily="34" charset="0"/>
              </a:rPr>
              <a:t>určena)</a:t>
            </a:r>
            <a:r>
              <a:rPr lang="cs-CZ" altLang="cs-CZ" sz="2000" dirty="0" smtClean="0">
                <a:latin typeface="Calibri" pitchFamily="34" charset="0"/>
              </a:rPr>
              <a:t> </a:t>
            </a:r>
            <a:r>
              <a:rPr lang="cs-CZ" altLang="cs-CZ" sz="2000" dirty="0">
                <a:latin typeface="Calibri" pitchFamily="34" charset="0"/>
              </a:rPr>
              <a:t>a které kategorie se společně posuzují (jednotlivec X rodina X domácnost). Je-li pro přiznání dávky posuzován společný příjem nebo i společný majetek rodiny. </a:t>
            </a:r>
          </a:p>
          <a:p>
            <a:pPr eaLnBrk="1" hangingPunct="1">
              <a:lnSpc>
                <a:spcPct val="80000"/>
              </a:lnSpc>
              <a:buFont typeface="Arial" panose="020B0604020202020204" pitchFamily="34" charset="0"/>
              <a:buChar char="•"/>
            </a:pPr>
            <a:r>
              <a:rPr lang="cs-CZ" altLang="cs-CZ" sz="2000" u="sng" dirty="0" smtClean="0">
                <a:latin typeface="Calibri" pitchFamily="34" charset="0"/>
              </a:rPr>
              <a:t>testování ochoty </a:t>
            </a:r>
            <a:r>
              <a:rPr lang="cs-CZ" altLang="cs-CZ" sz="2000" u="sng" dirty="0">
                <a:latin typeface="Calibri" pitchFamily="34" charset="0"/>
              </a:rPr>
              <a:t>pracovat</a:t>
            </a:r>
            <a:r>
              <a:rPr lang="cs-CZ" altLang="cs-CZ" sz="2000" dirty="0">
                <a:latin typeface="Calibri" pitchFamily="34" charset="0"/>
              </a:rPr>
              <a:t> </a:t>
            </a:r>
            <a:r>
              <a:rPr lang="cs-CZ" altLang="cs-CZ" sz="2000" dirty="0" smtClean="0">
                <a:latin typeface="Calibri" pitchFamily="34" charset="0"/>
              </a:rPr>
              <a:t>– (</a:t>
            </a:r>
            <a:r>
              <a:rPr lang="cs-CZ" altLang="cs-CZ" sz="2000" dirty="0">
                <a:latin typeface="Calibri" pitchFamily="34" charset="0"/>
              </a:rPr>
              <a:t>je-li to možné – netestuje se např. u seniorů a dětí) – t</a:t>
            </a:r>
            <a:r>
              <a:rPr lang="cs-CZ" altLang="cs-CZ" sz="2000" dirty="0" smtClean="0">
                <a:latin typeface="Calibri" pitchFamily="34" charset="0"/>
              </a:rPr>
              <a:t>i, kdo jsou vnímáni jako problematičtí, mají sníženou dávku.</a:t>
            </a:r>
          </a:p>
          <a:p>
            <a:pPr eaLnBrk="1" hangingPunct="1">
              <a:lnSpc>
                <a:spcPct val="80000"/>
              </a:lnSpc>
              <a:buFont typeface="Arial" panose="020B0604020202020204" pitchFamily="34" charset="0"/>
              <a:buChar char="•"/>
              <a:defRPr/>
            </a:pPr>
            <a:r>
              <a:rPr lang="cs-CZ" altLang="cs-CZ" sz="2000" u="sng" dirty="0">
                <a:latin typeface="Calibri" panose="020F0502020204030204" pitchFamily="34" charset="0"/>
              </a:rPr>
              <a:t>k</a:t>
            </a:r>
            <a:r>
              <a:rPr lang="cs-CZ" altLang="cs-CZ" sz="2000" u="sng" dirty="0" smtClean="0">
                <a:latin typeface="Calibri" panose="020F0502020204030204" pitchFamily="34" charset="0"/>
              </a:rPr>
              <a:t>ontrola </a:t>
            </a:r>
            <a:r>
              <a:rPr lang="cs-CZ" altLang="cs-CZ" sz="2000" u="sng" dirty="0">
                <a:latin typeface="Calibri" panose="020F0502020204030204" pitchFamily="34" charset="0"/>
              </a:rPr>
              <a:t>zacházení s příjmem</a:t>
            </a:r>
            <a:r>
              <a:rPr lang="cs-CZ" altLang="cs-CZ" sz="2000" dirty="0">
                <a:latin typeface="Calibri" panose="020F0502020204030204" pitchFamily="34" charset="0"/>
              </a:rPr>
              <a:t>: s</a:t>
            </a:r>
            <a:r>
              <a:rPr lang="cs-CZ" altLang="cs-CZ" sz="2000" dirty="0" smtClean="0">
                <a:latin typeface="Calibri" panose="020F0502020204030204" pitchFamily="34" charset="0"/>
              </a:rPr>
              <a:t>naha </a:t>
            </a:r>
            <a:r>
              <a:rPr lang="cs-CZ" altLang="cs-CZ" sz="2000" dirty="0">
                <a:latin typeface="Calibri" panose="020F0502020204030204" pitchFamily="34" charset="0"/>
              </a:rPr>
              <a:t>vyplácet pomoc v hmotné nouzi více pro jejich deklarovaný účel. Věcné a poukázkové formy </a:t>
            </a:r>
            <a:r>
              <a:rPr lang="cs-CZ" altLang="cs-CZ" sz="2000" dirty="0" smtClean="0">
                <a:latin typeface="Calibri" panose="020F0502020204030204" pitchFamily="34" charset="0"/>
              </a:rPr>
              <a:t>podpory.</a:t>
            </a:r>
          </a:p>
          <a:p>
            <a:pPr eaLnBrk="1" hangingPunct="1">
              <a:lnSpc>
                <a:spcPct val="80000"/>
              </a:lnSpc>
              <a:buFont typeface="Arial" panose="020B0604020202020204" pitchFamily="34" charset="0"/>
              <a:buChar char="•"/>
              <a:defRPr/>
            </a:pPr>
            <a:r>
              <a:rPr lang="cs-CZ" altLang="cs-CZ" sz="2000" u="sng" dirty="0">
                <a:latin typeface="Calibri" panose="020F0502020204030204" pitchFamily="34" charset="0"/>
              </a:rPr>
              <a:t>k</a:t>
            </a:r>
            <a:r>
              <a:rPr lang="cs-CZ" altLang="cs-CZ" sz="2000" u="sng" dirty="0" smtClean="0">
                <a:latin typeface="Calibri" panose="020F0502020204030204" pitchFamily="34" charset="0"/>
              </a:rPr>
              <a:t>ontrola </a:t>
            </a:r>
            <a:r>
              <a:rPr lang="cs-CZ" altLang="cs-CZ" sz="2000" u="sng" dirty="0">
                <a:latin typeface="Calibri" panose="020F0502020204030204" pitchFamily="34" charset="0"/>
              </a:rPr>
              <a:t>dalšího chování</a:t>
            </a:r>
            <a:r>
              <a:rPr lang="cs-CZ" altLang="cs-CZ" sz="2000" dirty="0">
                <a:latin typeface="Calibri" panose="020F0502020204030204" pitchFamily="34" charset="0"/>
              </a:rPr>
              <a:t>: kdo neplatí alimenty, neposílá děti do školy, dluží, problémy v předchozím zaměstnání</a:t>
            </a:r>
            <a:endParaRPr lang="cs-CZ" altLang="cs-CZ" sz="2000" dirty="0" smtClean="0">
              <a:latin typeface="Calibri" pitchFamily="34" charset="0"/>
            </a:endParaRPr>
          </a:p>
          <a:p>
            <a:pPr eaLnBrk="1" hangingPunct="1">
              <a:lnSpc>
                <a:spcPct val="80000"/>
              </a:lnSpc>
              <a:buFontTx/>
              <a:buNone/>
            </a:pPr>
            <a:endParaRPr lang="cs-CZ" altLang="cs-CZ" sz="2000" u="sng" dirty="0" smtClean="0">
              <a:latin typeface="Calibri" pitchFamily="34" charset="0"/>
            </a:endParaRP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32</a:t>
            </a:fld>
            <a:endParaRPr lang="cs-CZ"/>
          </a:p>
        </p:txBody>
      </p:sp>
    </p:spTree>
    <p:extLst>
      <p:ext uri="{BB962C8B-B14F-4D97-AF65-F5344CB8AC3E}">
        <p14:creationId xmlns:p14="http://schemas.microsoft.com/office/powerpoint/2010/main" val="33516079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457200" y="908050"/>
            <a:ext cx="8002588" cy="5949950"/>
          </a:xfrm>
        </p:spPr>
        <p:txBody>
          <a:bodyPr/>
          <a:lstStyle/>
          <a:p>
            <a:pPr eaLnBrk="1" hangingPunct="1">
              <a:lnSpc>
                <a:spcPct val="80000"/>
              </a:lnSpc>
              <a:buFontTx/>
              <a:buNone/>
            </a:pPr>
            <a:r>
              <a:rPr lang="cs-CZ" altLang="cs-CZ" sz="2000" dirty="0" smtClean="0">
                <a:latin typeface="Calibri" pitchFamily="34" charset="0"/>
              </a:rPr>
              <a:t>Literatura:</a:t>
            </a:r>
          </a:p>
          <a:p>
            <a:pPr eaLnBrk="1" hangingPunct="1">
              <a:lnSpc>
                <a:spcPct val="80000"/>
              </a:lnSpc>
              <a:buFontTx/>
              <a:buNone/>
            </a:pPr>
            <a:r>
              <a:rPr lang="cs-CZ" altLang="cs-CZ" sz="2000" dirty="0" smtClean="0">
                <a:latin typeface="Calibri" pitchFamily="34" charset="0"/>
              </a:rPr>
              <a:t>Mareš, Petr (1999). </a:t>
            </a:r>
            <a:r>
              <a:rPr lang="cs-CZ" altLang="cs-CZ" sz="2000" i="1" dirty="0" smtClean="0">
                <a:latin typeface="Calibri" pitchFamily="34" charset="0"/>
              </a:rPr>
              <a:t>Sociologie nerovnosti a chudoby</a:t>
            </a:r>
            <a:r>
              <a:rPr lang="cs-CZ" altLang="cs-CZ" sz="2000" dirty="0" smtClean="0">
                <a:latin typeface="Calibri" pitchFamily="34" charset="0"/>
              </a:rPr>
              <a:t>. Sociologické Nakladatelství: Praha.</a:t>
            </a:r>
          </a:p>
          <a:p>
            <a:pPr eaLnBrk="1" hangingPunct="1">
              <a:lnSpc>
                <a:spcPct val="80000"/>
              </a:lnSpc>
              <a:buFontTx/>
              <a:buNone/>
            </a:pPr>
            <a:r>
              <a:rPr lang="cs-CZ" altLang="cs-CZ" sz="2000" dirty="0" smtClean="0">
                <a:latin typeface="Calibri" pitchFamily="34" charset="0"/>
              </a:rPr>
              <a:t>Mareš, Petr (2006). </a:t>
            </a:r>
            <a:r>
              <a:rPr lang="cs-CZ" altLang="cs-CZ" sz="2000" i="1" dirty="0" smtClean="0">
                <a:latin typeface="Calibri" pitchFamily="34" charset="0"/>
              </a:rPr>
              <a:t>Faktory sociálního vyloučení</a:t>
            </a:r>
            <a:r>
              <a:rPr lang="cs-CZ" altLang="cs-CZ" sz="2000" dirty="0" smtClean="0">
                <a:latin typeface="Calibri" pitchFamily="34" charset="0"/>
              </a:rPr>
              <a:t>. VÚPSV: Praha.</a:t>
            </a:r>
          </a:p>
          <a:p>
            <a:pPr eaLnBrk="1" hangingPunct="1">
              <a:lnSpc>
                <a:spcPct val="80000"/>
              </a:lnSpc>
              <a:buFontTx/>
              <a:buNone/>
            </a:pPr>
            <a:r>
              <a:rPr lang="cs-CZ" altLang="cs-CZ" sz="2000" dirty="0" smtClean="0">
                <a:latin typeface="Calibri" pitchFamily="34" charset="0"/>
              </a:rPr>
              <a:t>Hora, Ondřej (2013). „Sociální vyloučení a sociální začleňování“. In </a:t>
            </a:r>
            <a:r>
              <a:rPr lang="cs-CZ" altLang="cs-CZ" sz="2000" i="1" dirty="0" smtClean="0">
                <a:latin typeface="Calibri" pitchFamily="34" charset="0"/>
              </a:rPr>
              <a:t>Encyklopedie sociální práce</a:t>
            </a:r>
            <a:r>
              <a:rPr lang="cs-CZ" altLang="cs-CZ" sz="2000" dirty="0" smtClean="0">
                <a:latin typeface="Calibri" pitchFamily="34" charset="0"/>
              </a:rPr>
              <a:t>. Portál: Praha.</a:t>
            </a:r>
          </a:p>
          <a:p>
            <a:pPr eaLnBrk="1" hangingPunct="1">
              <a:lnSpc>
                <a:spcPct val="80000"/>
              </a:lnSpc>
              <a:buFontTx/>
              <a:buNone/>
            </a:pPr>
            <a:r>
              <a:rPr lang="cs-CZ" altLang="cs-CZ" sz="2000" dirty="0" smtClean="0">
                <a:latin typeface="Calibri" pitchFamily="34" charset="0"/>
              </a:rPr>
              <a:t>Horáková, </a:t>
            </a:r>
            <a:r>
              <a:rPr lang="cs-CZ" altLang="cs-CZ" sz="2000" dirty="0">
                <a:latin typeface="Calibri" pitchFamily="34" charset="0"/>
              </a:rPr>
              <a:t>Markéta </a:t>
            </a:r>
            <a:r>
              <a:rPr lang="cs-CZ" altLang="cs-CZ" sz="2000" dirty="0" smtClean="0">
                <a:latin typeface="Calibri" pitchFamily="34" charset="0"/>
              </a:rPr>
              <a:t>a kol. (2013). </a:t>
            </a:r>
            <a:r>
              <a:rPr lang="cs-CZ" altLang="cs-CZ" sz="2000" i="1" dirty="0" smtClean="0">
                <a:latin typeface="Calibri" pitchFamily="34" charset="0"/>
              </a:rPr>
              <a:t>Příjmová </a:t>
            </a:r>
            <a:r>
              <a:rPr lang="cs-CZ" altLang="cs-CZ" sz="2000" i="1" dirty="0">
                <a:latin typeface="Calibri" pitchFamily="34" charset="0"/>
              </a:rPr>
              <a:t>chudoba a materiální deprivace v České republice podle indikátorů EU - vývoj v důsledku krize, fiskální konsolidace a sociální </a:t>
            </a:r>
            <a:r>
              <a:rPr lang="cs-CZ" altLang="cs-CZ" sz="2000" i="1" dirty="0" smtClean="0">
                <a:latin typeface="Calibri" pitchFamily="34" charset="0"/>
              </a:rPr>
              <a:t>reformy</a:t>
            </a:r>
            <a:r>
              <a:rPr lang="cs-CZ" altLang="cs-CZ" sz="2000" dirty="0" smtClean="0">
                <a:latin typeface="Calibri" pitchFamily="34" charset="0"/>
              </a:rPr>
              <a:t>. VÚPSV: Praha.</a:t>
            </a:r>
          </a:p>
          <a:p>
            <a:pPr eaLnBrk="1" hangingPunct="1">
              <a:lnSpc>
                <a:spcPct val="80000"/>
              </a:lnSpc>
              <a:buFontTx/>
              <a:buNone/>
            </a:pPr>
            <a:r>
              <a:rPr lang="cs-CZ" altLang="cs-CZ" sz="2000" dirty="0" smtClean="0">
                <a:latin typeface="Calibri" pitchFamily="34" charset="0"/>
              </a:rPr>
              <a:t>Šimíková, Ivana (2011</a:t>
            </a:r>
            <a:r>
              <a:rPr lang="cs-CZ" altLang="cs-CZ" sz="2000" i="1" dirty="0" smtClean="0">
                <a:latin typeface="Calibri" pitchFamily="34" charset="0"/>
              </a:rPr>
              <a:t>). Analýza databáze příjemců dávek hmotné nouze</a:t>
            </a:r>
            <a:r>
              <a:rPr lang="cs-CZ" altLang="cs-CZ" sz="2000" dirty="0" smtClean="0">
                <a:latin typeface="Calibri" pitchFamily="34" charset="0"/>
              </a:rPr>
              <a:t>. VÚPSV: Praha.</a:t>
            </a:r>
          </a:p>
          <a:p>
            <a:pPr eaLnBrk="1" hangingPunct="1">
              <a:lnSpc>
                <a:spcPct val="80000"/>
              </a:lnSpc>
              <a:buFontTx/>
              <a:buNone/>
            </a:pPr>
            <a:r>
              <a:rPr lang="cs-CZ" altLang="cs-CZ" sz="2000" dirty="0" err="1" smtClean="0">
                <a:latin typeface="Calibri" pitchFamily="34" charset="0"/>
              </a:rPr>
              <a:t>Sirovátka</a:t>
            </a:r>
            <a:r>
              <a:rPr lang="cs-CZ" altLang="cs-CZ" sz="2000" dirty="0" smtClean="0">
                <a:latin typeface="Calibri" pitchFamily="34" charset="0"/>
              </a:rPr>
              <a:t>, Tomáš a kol. (2011). </a:t>
            </a:r>
            <a:r>
              <a:rPr lang="cs-CZ" altLang="cs-CZ" sz="2000" i="1" dirty="0" smtClean="0">
                <a:latin typeface="Calibri" pitchFamily="34" charset="0"/>
              </a:rPr>
              <a:t>Rizika příjmové chudoby a materiální deprivace v </a:t>
            </a:r>
            <a:r>
              <a:rPr lang="cs-CZ" altLang="cs-CZ" sz="2000" i="1" dirty="0">
                <a:latin typeface="Calibri" pitchFamily="34" charset="0"/>
              </a:rPr>
              <a:t>Č</a:t>
            </a:r>
            <a:r>
              <a:rPr lang="cs-CZ" altLang="cs-CZ" sz="2000" i="1" dirty="0" smtClean="0">
                <a:latin typeface="Calibri" pitchFamily="34" charset="0"/>
              </a:rPr>
              <a:t>eské republice</a:t>
            </a:r>
            <a:r>
              <a:rPr lang="cs-CZ" altLang="cs-CZ" sz="2000" dirty="0" smtClean="0">
                <a:latin typeface="Calibri" pitchFamily="34" charset="0"/>
              </a:rPr>
              <a:t>. VÚPSV: Praha</a:t>
            </a:r>
            <a:r>
              <a:rPr lang="cs-CZ" altLang="cs-CZ" sz="2000" dirty="0" smtClean="0">
                <a:latin typeface="Calibri" pitchFamily="34" charset="0"/>
              </a:rPr>
              <a:t>.</a:t>
            </a:r>
          </a:p>
          <a:p>
            <a:pPr eaLnBrk="1" hangingPunct="1">
              <a:lnSpc>
                <a:spcPct val="80000"/>
              </a:lnSpc>
              <a:buFontTx/>
              <a:buNone/>
            </a:pPr>
            <a:r>
              <a:rPr lang="cs-CZ" altLang="cs-CZ" sz="2000" dirty="0" smtClean="0">
                <a:latin typeface="Calibri" pitchFamily="34" charset="0"/>
              </a:rPr>
              <a:t>Večerník, Jiří, Myslíková, Martina (2015). </a:t>
            </a:r>
            <a:r>
              <a:rPr lang="cs-CZ" altLang="cs-CZ" sz="2000" i="1" dirty="0" smtClean="0">
                <a:latin typeface="Calibri" pitchFamily="34" charset="0"/>
              </a:rPr>
              <a:t>Chudoba v České republice: kritický pohled na evropské ukazatele</a:t>
            </a:r>
            <a:r>
              <a:rPr lang="cs-CZ" altLang="cs-CZ" sz="2000" dirty="0" smtClean="0">
                <a:latin typeface="Calibri" pitchFamily="34" charset="0"/>
              </a:rPr>
              <a:t>. Sociologický ústav akademie věd: Praha. </a:t>
            </a:r>
            <a:endParaRPr lang="cs-CZ" altLang="cs-CZ" sz="2000" dirty="0" smtClean="0">
              <a:latin typeface="Calibri" pitchFamily="34" charset="0"/>
            </a:endParaRPr>
          </a:p>
          <a:p>
            <a:pPr eaLnBrk="1" hangingPunct="1">
              <a:lnSpc>
                <a:spcPct val="80000"/>
              </a:lnSpc>
              <a:buFontTx/>
              <a:buNone/>
            </a:pPr>
            <a:r>
              <a:rPr lang="cs-CZ" altLang="cs-CZ" sz="2000" dirty="0" smtClean="0">
                <a:latin typeface="Calibri" pitchFamily="34" charset="0"/>
              </a:rPr>
              <a:t>	</a:t>
            </a:r>
          </a:p>
          <a:p>
            <a:pPr eaLnBrk="1" hangingPunct="1">
              <a:lnSpc>
                <a:spcPct val="80000"/>
              </a:lnSpc>
              <a:buFontTx/>
              <a:buNone/>
            </a:pPr>
            <a:endParaRPr lang="cs-CZ" altLang="cs-CZ" sz="2000" dirty="0" smtClean="0">
              <a:latin typeface="Times New Roman" pitchFamily="18" charset="0"/>
            </a:endParaRP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33</a:t>
            </a:fld>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457200" y="836613"/>
            <a:ext cx="8229600" cy="5289550"/>
          </a:xfrm>
        </p:spPr>
        <p:txBody>
          <a:bodyPr/>
          <a:lstStyle/>
          <a:p>
            <a:pPr marL="381000" indent="-381000" eaLnBrk="1" hangingPunct="1">
              <a:lnSpc>
                <a:spcPct val="80000"/>
              </a:lnSpc>
              <a:buNone/>
              <a:defRPr/>
            </a:pPr>
            <a:r>
              <a:rPr lang="cs-CZ" altLang="cs-CZ" sz="2000" b="1" u="sng" dirty="0">
                <a:latin typeface="Calibri" pitchFamily="34" charset="0"/>
              </a:rPr>
              <a:t>Teoretická východiska:</a:t>
            </a:r>
          </a:p>
          <a:p>
            <a:pPr marL="381000" indent="-381000" eaLnBrk="1" hangingPunct="1">
              <a:lnSpc>
                <a:spcPct val="80000"/>
              </a:lnSpc>
              <a:buFontTx/>
              <a:buNone/>
              <a:defRPr/>
            </a:pPr>
            <a:endParaRPr lang="cs-CZ" altLang="cs-CZ" sz="2000" b="1" u="sng" dirty="0" smtClean="0">
              <a:latin typeface="Calibri" pitchFamily="34" charset="0"/>
            </a:endParaRPr>
          </a:p>
          <a:p>
            <a:pPr marL="381000" indent="-381000" eaLnBrk="1" hangingPunct="1">
              <a:lnSpc>
                <a:spcPct val="80000"/>
              </a:lnSpc>
              <a:buFontTx/>
              <a:buNone/>
              <a:defRPr/>
            </a:pPr>
            <a:r>
              <a:rPr lang="cs-CZ" altLang="cs-CZ" sz="2000" b="1" u="sng" dirty="0" smtClean="0">
                <a:latin typeface="Calibri" pitchFamily="34" charset="0"/>
              </a:rPr>
              <a:t>Sociální vyloučení</a:t>
            </a:r>
            <a:r>
              <a:rPr lang="cs-CZ" altLang="cs-CZ" sz="2000" b="1" dirty="0" smtClean="0">
                <a:latin typeface="Calibri" pitchFamily="34" charset="0"/>
              </a:rPr>
              <a:t> </a:t>
            </a:r>
            <a:r>
              <a:rPr lang="cs-CZ" altLang="cs-CZ" sz="2000" dirty="0">
                <a:latin typeface="Calibri" pitchFamily="34" charset="0"/>
              </a:rPr>
              <a:t>(sociální </a:t>
            </a:r>
            <a:r>
              <a:rPr lang="cs-CZ" altLang="cs-CZ" sz="2000" noProof="1">
                <a:latin typeface="Calibri" pitchFamily="34" charset="0"/>
              </a:rPr>
              <a:t>exkluze</a:t>
            </a:r>
            <a:r>
              <a:rPr lang="cs-CZ" altLang="cs-CZ" sz="2000" dirty="0">
                <a:latin typeface="Calibri" pitchFamily="34" charset="0"/>
              </a:rPr>
              <a:t>)</a:t>
            </a:r>
            <a:endParaRPr lang="cs-CZ" altLang="cs-CZ" sz="2000" u="sng" dirty="0" smtClean="0">
              <a:latin typeface="Calibri" pitchFamily="34" charset="0"/>
            </a:endParaRPr>
          </a:p>
          <a:p>
            <a:pPr marL="381000" indent="-381000" eaLnBrk="1" hangingPunct="1">
              <a:lnSpc>
                <a:spcPct val="80000"/>
              </a:lnSpc>
              <a:buFontTx/>
              <a:buNone/>
              <a:defRPr/>
            </a:pPr>
            <a:r>
              <a:rPr lang="cs-CZ" altLang="cs-CZ" sz="2000" dirty="0" smtClean="0">
                <a:latin typeface="Calibri" pitchFamily="34" charset="0"/>
              </a:rPr>
              <a:t>(viz např. </a:t>
            </a:r>
            <a:r>
              <a:rPr lang="cs-CZ" altLang="cs-CZ" sz="2000" dirty="0" err="1" smtClean="0">
                <a:latin typeface="Calibri" pitchFamily="34" charset="0"/>
              </a:rPr>
              <a:t>Mares</a:t>
            </a:r>
            <a:r>
              <a:rPr lang="cs-CZ" altLang="cs-CZ" sz="2000" dirty="0" smtClean="0">
                <a:latin typeface="Calibri" pitchFamily="34" charset="0"/>
              </a:rPr>
              <a:t> 2006, Hora 2013) </a:t>
            </a:r>
            <a:endParaRPr lang="cs-CZ" altLang="cs-CZ" sz="2000" dirty="0">
              <a:latin typeface="Calibri" pitchFamily="34" charset="0"/>
            </a:endParaRPr>
          </a:p>
          <a:p>
            <a:pPr eaLnBrk="1" hangingPunct="1">
              <a:lnSpc>
                <a:spcPct val="80000"/>
              </a:lnSpc>
              <a:buFont typeface="Arial" panose="020B0604020202020204" pitchFamily="34" charset="0"/>
              <a:buChar char="•"/>
              <a:defRPr/>
            </a:pPr>
            <a:endParaRPr lang="cs-CZ" altLang="cs-CZ" sz="2000" dirty="0" smtClean="0">
              <a:latin typeface="Calibri" pitchFamily="34" charset="0"/>
            </a:endParaRPr>
          </a:p>
          <a:p>
            <a:pPr eaLnBrk="1" hangingPunct="1">
              <a:lnSpc>
                <a:spcPct val="80000"/>
              </a:lnSpc>
              <a:buFont typeface="Arial" panose="020B0604020202020204" pitchFamily="34" charset="0"/>
              <a:buChar char="•"/>
              <a:defRPr/>
            </a:pPr>
            <a:r>
              <a:rPr lang="cs-CZ" altLang="cs-CZ" sz="2000" dirty="0" smtClean="0">
                <a:latin typeface="Calibri" pitchFamily="34" charset="0"/>
              </a:rPr>
              <a:t>Jde </a:t>
            </a:r>
            <a:r>
              <a:rPr lang="cs-CZ" altLang="cs-CZ" sz="2000" dirty="0">
                <a:latin typeface="Calibri" pitchFamily="34" charset="0"/>
              </a:rPr>
              <a:t>o znevýhodnění v přístupu k </a:t>
            </a:r>
            <a:r>
              <a:rPr lang="cs-CZ" altLang="cs-CZ" sz="2000" u="sng" dirty="0">
                <a:latin typeface="Calibri" pitchFamily="34" charset="0"/>
              </a:rPr>
              <a:t>životním </a:t>
            </a:r>
            <a:r>
              <a:rPr lang="cs-CZ" altLang="cs-CZ" sz="2000" u="sng" dirty="0" smtClean="0">
                <a:latin typeface="Calibri" pitchFamily="34" charset="0"/>
              </a:rPr>
              <a:t>možnostem a zdrojům</a:t>
            </a:r>
            <a:r>
              <a:rPr lang="cs-CZ" altLang="cs-CZ" sz="2000" dirty="0" smtClean="0">
                <a:latin typeface="Calibri" pitchFamily="34" charset="0"/>
              </a:rPr>
              <a:t> </a:t>
            </a:r>
            <a:r>
              <a:rPr lang="cs-CZ" altLang="cs-CZ" sz="2000" dirty="0">
                <a:latin typeface="Calibri" pitchFamily="34" charset="0"/>
              </a:rPr>
              <a:t>(k práci, k bydlení…) a k </a:t>
            </a:r>
            <a:r>
              <a:rPr lang="cs-CZ" altLang="cs-CZ" sz="2000" u="sng" dirty="0">
                <a:latin typeface="Calibri" pitchFamily="34" charset="0"/>
              </a:rPr>
              <a:t>sociálním institucím</a:t>
            </a:r>
            <a:r>
              <a:rPr lang="cs-CZ" altLang="cs-CZ" sz="2000" dirty="0">
                <a:latin typeface="Calibri" pitchFamily="34" charset="0"/>
              </a:rPr>
              <a:t> (vzdělávací systém, sociální pojištění, zdravotní systém...), které za normálních okolností zvětšují životní šance na plnohodnotnou participaci ve společnosti =&gt; vzniká problém vylučování (a existence tzv. na okraji společnosti).</a:t>
            </a:r>
            <a:endParaRPr lang="cs-CZ" altLang="cs-CZ" sz="2000" dirty="0" smtClean="0">
              <a:latin typeface="Calibri" pitchFamily="34" charset="0"/>
            </a:endParaRPr>
          </a:p>
          <a:p>
            <a:pPr eaLnBrk="1" hangingPunct="1">
              <a:lnSpc>
                <a:spcPct val="80000"/>
              </a:lnSpc>
              <a:buFont typeface="Arial" panose="020B0604020202020204" pitchFamily="34" charset="0"/>
              <a:buChar char="•"/>
              <a:defRPr/>
            </a:pPr>
            <a:r>
              <a:rPr lang="cs-CZ" altLang="cs-CZ" sz="2000" dirty="0">
                <a:latin typeface="Calibri" pitchFamily="34" charset="0"/>
              </a:rPr>
              <a:t>jednou z dimenzí může být </a:t>
            </a:r>
            <a:r>
              <a:rPr lang="cs-CZ" altLang="cs-CZ" sz="2000" u="sng" dirty="0">
                <a:latin typeface="Calibri" pitchFamily="34" charset="0"/>
              </a:rPr>
              <a:t>prostorové vyloučení</a:t>
            </a:r>
            <a:r>
              <a:rPr lang="cs-CZ" altLang="cs-CZ" sz="2000" dirty="0">
                <a:latin typeface="Calibri" pitchFamily="34" charset="0"/>
              </a:rPr>
              <a:t> (vytváření ghett či tzv. getrifikace – vysídlování)</a:t>
            </a:r>
          </a:p>
          <a:p>
            <a:pPr eaLnBrk="1" hangingPunct="1">
              <a:lnSpc>
                <a:spcPct val="80000"/>
              </a:lnSpc>
              <a:buFont typeface="Arial" panose="020B0604020202020204" pitchFamily="34" charset="0"/>
              <a:buChar char="•"/>
              <a:defRPr/>
            </a:pPr>
            <a:r>
              <a:rPr lang="cs-CZ" altLang="cs-CZ" sz="2000" dirty="0">
                <a:latin typeface="Calibri" pitchFamily="34" charset="0"/>
              </a:rPr>
              <a:t>v extrémní podobě jako odebírání práv, uzavírání do ghett, perzekuce…</a:t>
            </a:r>
            <a:endParaRPr lang="cs-CZ" altLang="cs-CZ" sz="2000" dirty="0" smtClean="0">
              <a:latin typeface="Calibri" pitchFamily="34" charset="0"/>
            </a:endParaRPr>
          </a:p>
          <a:p>
            <a:pPr eaLnBrk="1" hangingPunct="1">
              <a:lnSpc>
                <a:spcPct val="80000"/>
              </a:lnSpc>
              <a:buFont typeface="Arial" panose="020B0604020202020204" pitchFamily="34" charset="0"/>
              <a:buChar char="•"/>
              <a:defRPr/>
            </a:pPr>
            <a:endParaRPr lang="cs-CZ" altLang="cs-CZ" sz="2000" dirty="0" smtClean="0">
              <a:latin typeface="Calibri" pitchFamily="34" charset="0"/>
            </a:endParaRPr>
          </a:p>
          <a:p>
            <a:pPr eaLnBrk="1" hangingPunct="1">
              <a:lnSpc>
                <a:spcPct val="80000"/>
              </a:lnSpc>
              <a:buFont typeface="Arial" panose="020B0604020202020204" pitchFamily="34" charset="0"/>
              <a:buChar char="•"/>
              <a:defRPr/>
            </a:pPr>
            <a:r>
              <a:rPr lang="cs-CZ" altLang="cs-CZ" sz="2000" dirty="0" smtClean="0">
                <a:latin typeface="Calibri" pitchFamily="34" charset="0"/>
              </a:rPr>
              <a:t>jedná </a:t>
            </a:r>
            <a:r>
              <a:rPr lang="cs-CZ" altLang="cs-CZ" sz="2000" dirty="0">
                <a:latin typeface="Calibri" pitchFamily="34" charset="0"/>
              </a:rPr>
              <a:t>se o širší pojetí nerovností než u diskuze příjmové chudoby</a:t>
            </a:r>
          </a:p>
          <a:p>
            <a:pPr eaLnBrk="1" hangingPunct="1">
              <a:lnSpc>
                <a:spcPct val="80000"/>
              </a:lnSpc>
              <a:buFont typeface="Arial" panose="020B0604020202020204" pitchFamily="34" charset="0"/>
              <a:buChar char="•"/>
              <a:defRPr/>
            </a:pPr>
            <a:r>
              <a:rPr lang="cs-CZ" altLang="cs-CZ" sz="2000" dirty="0" smtClean="0">
                <a:latin typeface="Calibri" pitchFamily="34" charset="0"/>
              </a:rPr>
              <a:t>zajímá se více o mechanismy (jak se to stane) než o výsledky distribuce zdrojů</a:t>
            </a:r>
          </a:p>
          <a:p>
            <a:pPr eaLnBrk="1" hangingPunct="1">
              <a:lnSpc>
                <a:spcPct val="80000"/>
              </a:lnSpc>
              <a:buFont typeface="Arial" panose="020B0604020202020204" pitchFamily="34" charset="0"/>
              <a:buChar char="•"/>
              <a:defRPr/>
            </a:pPr>
            <a:r>
              <a:rPr lang="cs-CZ" altLang="cs-CZ" sz="2000" dirty="0" smtClean="0">
                <a:latin typeface="Calibri" pitchFamily="34" charset="0"/>
              </a:rPr>
              <a:t>Někdy je zdůrazňováno též </a:t>
            </a:r>
            <a:r>
              <a:rPr lang="cs-CZ" altLang="cs-CZ" sz="2000" u="sng" dirty="0" smtClean="0">
                <a:latin typeface="Calibri" pitchFamily="34" charset="0"/>
              </a:rPr>
              <a:t>symbolické vyloučení</a:t>
            </a:r>
            <a:r>
              <a:rPr lang="cs-CZ" altLang="cs-CZ" sz="2000" dirty="0" smtClean="0">
                <a:latin typeface="Calibri" pitchFamily="34" charset="0"/>
              </a:rPr>
              <a:t> aspekt „</a:t>
            </a:r>
            <a:r>
              <a:rPr lang="cs-CZ" altLang="cs-CZ" sz="2000" noProof="1" smtClean="0">
                <a:latin typeface="Calibri" pitchFamily="34" charset="0"/>
              </a:rPr>
              <a:t>labelingu</a:t>
            </a:r>
            <a:r>
              <a:rPr lang="cs-CZ" altLang="cs-CZ" sz="2000" dirty="0" smtClean="0">
                <a:latin typeface="Calibri" pitchFamily="34" charset="0"/>
              </a:rPr>
              <a:t>“ (společnost má odtažitý postoj) a </a:t>
            </a:r>
            <a:r>
              <a:rPr lang="cs-CZ" altLang="cs-CZ" sz="2000" dirty="0">
                <a:latin typeface="Calibri" pitchFamily="34" charset="0"/>
              </a:rPr>
              <a:t>diskriminace…existence odlišujících charakteristik (etnická příslušnost) může vést k </a:t>
            </a:r>
            <a:r>
              <a:rPr lang="cs-CZ" altLang="cs-CZ" sz="2000" dirty="0" smtClean="0">
                <a:latin typeface="Calibri" pitchFamily="34" charset="0"/>
              </a:rPr>
              <a:t>vyloučení „od pohledu“</a:t>
            </a:r>
            <a:endParaRPr lang="cs-CZ" altLang="cs-CZ" sz="2000" dirty="0">
              <a:latin typeface="Calibri" pitchFamily="34" charset="0"/>
            </a:endParaRPr>
          </a:p>
          <a:p>
            <a:pPr eaLnBrk="1" hangingPunct="1">
              <a:lnSpc>
                <a:spcPct val="80000"/>
              </a:lnSpc>
              <a:buFont typeface="Arial" panose="020B0604020202020204" pitchFamily="34" charset="0"/>
              <a:buChar char="•"/>
              <a:defRPr/>
            </a:pPr>
            <a:r>
              <a:rPr lang="cs-CZ" altLang="cs-CZ" sz="2000" dirty="0">
                <a:latin typeface="Calibri" pitchFamily="34" charset="0"/>
              </a:rPr>
              <a:t>či naopak dobrovolné </a:t>
            </a:r>
            <a:r>
              <a:rPr lang="cs-CZ" altLang="cs-CZ" sz="2000" noProof="1">
                <a:latin typeface="Calibri" pitchFamily="34" charset="0"/>
              </a:rPr>
              <a:t>exkluze</a:t>
            </a:r>
            <a:r>
              <a:rPr lang="cs-CZ" altLang="cs-CZ" sz="2000" dirty="0">
                <a:latin typeface="Calibri" pitchFamily="34" charset="0"/>
              </a:rPr>
              <a:t> (nezájem bohatých i chudých o společnost).</a:t>
            </a:r>
          </a:p>
          <a:p>
            <a:pPr eaLnBrk="1" hangingPunct="1">
              <a:lnSpc>
                <a:spcPct val="80000"/>
              </a:lnSpc>
              <a:buFont typeface="Arial" panose="020B0604020202020204" pitchFamily="34" charset="0"/>
              <a:buChar char="•"/>
              <a:defRPr/>
            </a:pPr>
            <a:endParaRPr lang="cs-CZ" altLang="cs-CZ" sz="2000" dirty="0">
              <a:latin typeface="Calibri" pitchFamily="34" charset="0"/>
            </a:endParaRPr>
          </a:p>
          <a:p>
            <a:pPr eaLnBrk="1" hangingPunct="1">
              <a:lnSpc>
                <a:spcPct val="80000"/>
              </a:lnSpc>
              <a:buFont typeface="Arial" panose="020B0604020202020204" pitchFamily="34" charset="0"/>
              <a:buChar char="•"/>
              <a:defRPr/>
            </a:pPr>
            <a:endParaRPr lang="cs-CZ" altLang="cs-CZ" sz="2000" dirty="0" smtClean="0">
              <a:latin typeface="Calibri" pitchFamily="34" charset="0"/>
            </a:endParaRP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4</a:t>
            </a:fld>
            <a:endParaRPr lang="cs-CZ"/>
          </a:p>
        </p:txBody>
      </p:sp>
    </p:spTree>
    <p:extLst>
      <p:ext uri="{BB962C8B-B14F-4D97-AF65-F5344CB8AC3E}">
        <p14:creationId xmlns:p14="http://schemas.microsoft.com/office/powerpoint/2010/main" val="3002553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457200" y="476672"/>
            <a:ext cx="8229600" cy="6047953"/>
          </a:xfrm>
        </p:spPr>
        <p:txBody>
          <a:bodyPr/>
          <a:lstStyle/>
          <a:p>
            <a:pPr marL="609600" indent="-609600" eaLnBrk="1" hangingPunct="1">
              <a:lnSpc>
                <a:spcPct val="90000"/>
              </a:lnSpc>
              <a:buFontTx/>
              <a:buNone/>
            </a:pPr>
            <a:r>
              <a:rPr lang="cs-CZ" altLang="cs-CZ" sz="2000" b="1" u="sng" dirty="0" smtClean="0">
                <a:latin typeface="Calibri" pitchFamily="34" charset="0"/>
              </a:rPr>
              <a:t>Cyklus deprivace</a:t>
            </a:r>
            <a:endParaRPr lang="cs-CZ" altLang="cs-CZ" sz="2000" u="sng" dirty="0" smtClean="0">
              <a:latin typeface="Calibri" pitchFamily="34" charset="0"/>
            </a:endParaRPr>
          </a:p>
          <a:p>
            <a:pPr marL="609600" indent="-609600" eaLnBrk="1" hangingPunct="1">
              <a:lnSpc>
                <a:spcPct val="90000"/>
              </a:lnSpc>
              <a:buFontTx/>
              <a:buNone/>
            </a:pPr>
            <a:endParaRPr lang="cs-CZ" altLang="cs-CZ" sz="2000" dirty="0" smtClean="0">
              <a:latin typeface="Calibri" pitchFamily="34" charset="0"/>
            </a:endParaRPr>
          </a:p>
          <a:p>
            <a:pPr marL="609600" indent="-609600" eaLnBrk="1" hangingPunct="1">
              <a:lnSpc>
                <a:spcPct val="90000"/>
              </a:lnSpc>
              <a:buFontTx/>
              <a:buNone/>
            </a:pPr>
            <a:r>
              <a:rPr lang="cs-CZ" altLang="cs-CZ" sz="2000" dirty="0" smtClean="0">
                <a:latin typeface="Calibri" pitchFamily="34" charset="0"/>
              </a:rPr>
              <a:t>Základem teorie je poznatek, že významným faktorem vzniku chudoby v dospělosti je chudoba v dětství.</a:t>
            </a:r>
          </a:p>
          <a:p>
            <a:pPr marL="609600" indent="-609600" eaLnBrk="1" hangingPunct="1">
              <a:lnSpc>
                <a:spcPct val="90000"/>
              </a:lnSpc>
              <a:buFontTx/>
              <a:buNone/>
            </a:pPr>
            <a:r>
              <a:rPr lang="cs-CZ" altLang="cs-CZ" sz="2000" dirty="0" smtClean="0">
                <a:latin typeface="Calibri" pitchFamily="34" charset="0"/>
              </a:rPr>
              <a:t>V americkém prostředí jako tzv. „kultura chudoby“, Oscar </a:t>
            </a:r>
            <a:r>
              <a:rPr lang="en-GB" altLang="cs-CZ" sz="2000" dirty="0" smtClean="0">
                <a:latin typeface="Calibri" pitchFamily="34" charset="0"/>
              </a:rPr>
              <a:t>Lewis</a:t>
            </a:r>
            <a:r>
              <a:rPr lang="cs-CZ" altLang="cs-CZ" sz="2000" dirty="0" smtClean="0">
                <a:latin typeface="Calibri" pitchFamily="34" charset="0"/>
              </a:rPr>
              <a:t> (1961) - kniha „</a:t>
            </a:r>
            <a:r>
              <a:rPr lang="en-US" altLang="cs-CZ" sz="2000" i="1" dirty="0" smtClean="0">
                <a:latin typeface="Calibri" pitchFamily="34" charset="0"/>
              </a:rPr>
              <a:t>The children of Sanchez</a:t>
            </a:r>
            <a:r>
              <a:rPr lang="cs-CZ" altLang="cs-CZ" sz="2000" dirty="0" smtClean="0">
                <a:latin typeface="Calibri" pitchFamily="34" charset="0"/>
              </a:rPr>
              <a:t>“ – antropologický obraz mexické rodiny. </a:t>
            </a:r>
          </a:p>
          <a:p>
            <a:pPr marL="609600" indent="-609600" eaLnBrk="1" hangingPunct="1">
              <a:lnSpc>
                <a:spcPct val="90000"/>
              </a:lnSpc>
              <a:buFontTx/>
              <a:buNone/>
            </a:pPr>
            <a:r>
              <a:rPr lang="cs-CZ" altLang="cs-CZ" sz="2000" dirty="0" smtClean="0">
                <a:latin typeface="Calibri" pitchFamily="34" charset="0"/>
              </a:rPr>
              <a:t>K mezigeneračnímu přetrvávání chudoby dochází tím, že možnosti přijmu a spotřeby jsou určeny přístupy ke vzdělání, bydlení, zaměstnání -&gt; dále determinuje kvalitu bydlení -&gt; zdraví atd. </a:t>
            </a:r>
            <a:r>
              <a:rPr lang="cs-CZ" altLang="cs-CZ" sz="2000" dirty="0">
                <a:latin typeface="Calibri" pitchFamily="34" charset="0"/>
              </a:rPr>
              <a:t> </a:t>
            </a:r>
            <a:r>
              <a:rPr lang="cs-CZ" altLang="cs-CZ" sz="2000" dirty="0" smtClean="0">
                <a:latin typeface="Calibri" pitchFamily="34" charset="0"/>
              </a:rPr>
              <a:t>Lidé kteří vyrůstají v nepříznivých podmínkách se nemohou dostatečně rozvíjet a společensky uplatnit. </a:t>
            </a:r>
          </a:p>
          <a:p>
            <a:pPr marL="609600" indent="-609600" eaLnBrk="1" hangingPunct="1">
              <a:lnSpc>
                <a:spcPct val="90000"/>
              </a:lnSpc>
              <a:buFontTx/>
              <a:buNone/>
            </a:pPr>
            <a:r>
              <a:rPr lang="cs-CZ" altLang="cs-CZ" sz="2000" dirty="0" smtClean="0">
                <a:latin typeface="Calibri" pitchFamily="34" charset="0"/>
              </a:rPr>
              <a:t>Mareš (2006) uvádí tyto faktory: a) neosvojí si potřebné hodnoty a způsoby chování, b) nezískají potřebný lidský a sociální kapitál, c) nemají potřebné vzory, d) nedůvěřují institucím majoritní společnosti, e) nemají aspirace (rezignují).</a:t>
            </a:r>
          </a:p>
          <a:p>
            <a:pPr marL="609600" indent="-609600" eaLnBrk="1" hangingPunct="1">
              <a:lnSpc>
                <a:spcPct val="90000"/>
              </a:lnSpc>
              <a:buFontTx/>
              <a:buNone/>
            </a:pPr>
            <a:endParaRPr lang="cs-CZ" altLang="cs-CZ" sz="2000" dirty="0" smtClean="0">
              <a:latin typeface="Calibri" pitchFamily="34" charset="0"/>
            </a:endParaRPr>
          </a:p>
          <a:p>
            <a:pPr marL="609600" indent="-609600" eaLnBrk="1" hangingPunct="1">
              <a:lnSpc>
                <a:spcPct val="90000"/>
              </a:lnSpc>
              <a:buFontTx/>
              <a:buNone/>
            </a:pPr>
            <a:r>
              <a:rPr lang="cs-CZ" altLang="cs-CZ" sz="2000" dirty="0" smtClean="0">
                <a:latin typeface="Calibri" pitchFamily="34" charset="0"/>
              </a:rPr>
              <a:t>Ve Velké Británii kniha </a:t>
            </a:r>
            <a:r>
              <a:rPr lang="en-US" altLang="cs-CZ" sz="2000" i="1" dirty="0" smtClean="0">
                <a:latin typeface="Calibri" pitchFamily="34" charset="0"/>
              </a:rPr>
              <a:t>Cycles of Disadvantage</a:t>
            </a:r>
            <a:r>
              <a:rPr lang="cs-CZ" altLang="cs-CZ" sz="2000" i="1" dirty="0" smtClean="0">
                <a:latin typeface="Calibri" pitchFamily="34" charset="0"/>
              </a:rPr>
              <a:t> </a:t>
            </a:r>
            <a:r>
              <a:rPr lang="cs-CZ" altLang="cs-CZ" sz="2000" dirty="0" smtClean="0">
                <a:latin typeface="Calibri" pitchFamily="34" charset="0"/>
              </a:rPr>
              <a:t>(1976) od M. </a:t>
            </a:r>
            <a:r>
              <a:rPr lang="cs-CZ" altLang="cs-CZ" sz="2000" dirty="0" err="1" smtClean="0">
                <a:latin typeface="Calibri" pitchFamily="34" charset="0"/>
              </a:rPr>
              <a:t>Rutter</a:t>
            </a:r>
            <a:r>
              <a:rPr lang="cs-CZ" altLang="cs-CZ" sz="2000" dirty="0" smtClean="0">
                <a:latin typeface="Calibri" pitchFamily="34" charset="0"/>
              </a:rPr>
              <a:t> a N. </a:t>
            </a:r>
            <a:r>
              <a:rPr lang="cs-CZ" altLang="cs-CZ" sz="2000" dirty="0" err="1" smtClean="0">
                <a:latin typeface="Calibri" pitchFamily="34" charset="0"/>
              </a:rPr>
              <a:t>Madge</a:t>
            </a:r>
            <a:r>
              <a:rPr lang="cs-CZ" altLang="cs-CZ" sz="2000" dirty="0" smtClean="0">
                <a:latin typeface="Calibri" pitchFamily="34" charset="0"/>
              </a:rPr>
              <a:t>. Větší důraz na strukturální vysvětlení než na chování. Kritika těchto konceptů především z hlediska přílišného determinismu a fatalismu. </a:t>
            </a: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5</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457200" y="548680"/>
            <a:ext cx="8229600" cy="5577483"/>
          </a:xfrm>
        </p:spPr>
        <p:txBody>
          <a:bodyPr/>
          <a:lstStyle/>
          <a:p>
            <a:pPr marL="381000" indent="-381000" eaLnBrk="1" hangingPunct="1">
              <a:lnSpc>
                <a:spcPct val="80000"/>
              </a:lnSpc>
              <a:buFontTx/>
              <a:buNone/>
            </a:pPr>
            <a:r>
              <a:rPr lang="cs-CZ" altLang="cs-CZ" sz="2000" b="1" u="sng" dirty="0" smtClean="0">
                <a:latin typeface="Calibri" pitchFamily="34" charset="0"/>
              </a:rPr>
              <a:t>Past nezaměstnanosti a past chudoby</a:t>
            </a:r>
          </a:p>
          <a:p>
            <a:pPr marL="381000" indent="-381000" eaLnBrk="1" hangingPunct="1">
              <a:lnSpc>
                <a:spcPct val="80000"/>
              </a:lnSpc>
              <a:buFontTx/>
              <a:buNone/>
            </a:pPr>
            <a:endParaRPr lang="cs-CZ" altLang="cs-CZ" sz="2000" b="1" u="sng" dirty="0">
              <a:latin typeface="Calibri" pitchFamily="34" charset="0"/>
            </a:endParaRPr>
          </a:p>
          <a:p>
            <a:pPr marL="381000" indent="-381000" eaLnBrk="1" hangingPunct="1">
              <a:lnSpc>
                <a:spcPct val="80000"/>
              </a:lnSpc>
              <a:buFontTx/>
              <a:buNone/>
            </a:pPr>
            <a:r>
              <a:rPr lang="cs-CZ" altLang="cs-CZ" sz="2000" dirty="0" smtClean="0">
                <a:latin typeface="Calibri" pitchFamily="34" charset="0"/>
              </a:rPr>
              <a:t>Vychází z ekonomie, především z tzv. „konceptu racionální volby“</a:t>
            </a:r>
          </a:p>
          <a:p>
            <a:pPr marL="381000" indent="-381000" eaLnBrk="1" hangingPunct="1">
              <a:lnSpc>
                <a:spcPct val="80000"/>
              </a:lnSpc>
              <a:buFontTx/>
              <a:buNone/>
            </a:pPr>
            <a:endParaRPr lang="cs-CZ" altLang="cs-CZ" sz="2000" dirty="0" smtClean="0">
              <a:latin typeface="Calibri" pitchFamily="34" charset="0"/>
            </a:endParaRPr>
          </a:p>
          <a:p>
            <a:pPr marL="381000" indent="-381000" eaLnBrk="1" hangingPunct="1">
              <a:lnSpc>
                <a:spcPct val="80000"/>
              </a:lnSpc>
              <a:buFontTx/>
              <a:buNone/>
            </a:pPr>
            <a:r>
              <a:rPr lang="cs-CZ" altLang="cs-CZ" sz="2000" u="sng" dirty="0" smtClean="0">
                <a:latin typeface="Calibri" pitchFamily="34" charset="0"/>
              </a:rPr>
              <a:t>Past nezaměstnanosti:</a:t>
            </a:r>
          </a:p>
          <a:p>
            <a:pPr eaLnBrk="1" hangingPunct="1">
              <a:lnSpc>
                <a:spcPct val="80000"/>
              </a:lnSpc>
              <a:buFont typeface="Arial" panose="020B0604020202020204" pitchFamily="34" charset="0"/>
              <a:buChar char="•"/>
            </a:pPr>
            <a:r>
              <a:rPr lang="cs-CZ" altLang="cs-CZ" sz="2000" dirty="0" smtClean="0">
                <a:latin typeface="Calibri" pitchFamily="34" charset="0"/>
              </a:rPr>
              <a:t>Situace, v níž je příjem ze sociálních dávek stejný nebo vyšší než příjem z dostupných nabídek zaměstnání. </a:t>
            </a:r>
          </a:p>
          <a:p>
            <a:pPr eaLnBrk="1" hangingPunct="1">
              <a:lnSpc>
                <a:spcPct val="80000"/>
              </a:lnSpc>
              <a:buFont typeface="Arial" panose="020B0604020202020204" pitchFamily="34" charset="0"/>
              <a:buChar char="•"/>
            </a:pPr>
            <a:r>
              <a:rPr lang="cs-CZ" altLang="cs-CZ" sz="2000" dirty="0" smtClean="0">
                <a:latin typeface="Calibri" pitchFamily="34" charset="0"/>
              </a:rPr>
              <a:t>Předpoklad, že lidé čekají na výhodnou nabídku, nechtějí pracovat za stejnou mzdu jako jsou sociální dávky (vyšší vymíněná mzda).</a:t>
            </a:r>
          </a:p>
          <a:p>
            <a:pPr marL="381000" indent="-381000" eaLnBrk="1" hangingPunct="1">
              <a:lnSpc>
                <a:spcPct val="80000"/>
              </a:lnSpc>
              <a:buFontTx/>
              <a:buNone/>
            </a:pPr>
            <a:endParaRPr lang="cs-CZ" altLang="cs-CZ" sz="2000" dirty="0" smtClean="0">
              <a:latin typeface="Calibri" pitchFamily="34" charset="0"/>
            </a:endParaRPr>
          </a:p>
          <a:p>
            <a:pPr marL="381000" indent="-381000" eaLnBrk="1" hangingPunct="1">
              <a:lnSpc>
                <a:spcPct val="80000"/>
              </a:lnSpc>
              <a:buFontTx/>
              <a:buNone/>
            </a:pPr>
            <a:r>
              <a:rPr lang="cs-CZ" altLang="cs-CZ" sz="2000" u="sng" dirty="0" smtClean="0">
                <a:latin typeface="Calibri" pitchFamily="34" charset="0"/>
              </a:rPr>
              <a:t>Past chudoby:</a:t>
            </a:r>
            <a:endParaRPr lang="cs-CZ" altLang="cs-CZ" sz="2000" dirty="0" smtClean="0">
              <a:latin typeface="Calibri" pitchFamily="34" charset="0"/>
            </a:endParaRPr>
          </a:p>
          <a:p>
            <a:pPr eaLnBrk="1" hangingPunct="1">
              <a:lnSpc>
                <a:spcPct val="80000"/>
              </a:lnSpc>
              <a:buFont typeface="Arial" panose="020B0604020202020204" pitchFamily="34" charset="0"/>
              <a:buChar char="•"/>
            </a:pPr>
            <a:r>
              <a:rPr lang="cs-CZ" altLang="cs-CZ" sz="2000" dirty="0" smtClean="0">
                <a:latin typeface="Calibri" pitchFamily="34" charset="0"/>
              </a:rPr>
              <a:t>Situace, v níž růst jednoho zdroje příjmu v rodině </a:t>
            </a:r>
            <a:r>
              <a:rPr lang="cs-CZ" altLang="cs-CZ" sz="2000" u="sng" dirty="0" smtClean="0">
                <a:latin typeface="Calibri" pitchFamily="34" charset="0"/>
              </a:rPr>
              <a:t>vede k poklesu</a:t>
            </a:r>
            <a:r>
              <a:rPr lang="cs-CZ" altLang="cs-CZ" sz="2000" dirty="0" smtClean="0">
                <a:latin typeface="Calibri" pitchFamily="34" charset="0"/>
              </a:rPr>
              <a:t> jiného zdroje, efekt příjmu je tak „znehodnocen“, takže nedochází ke zlepšení ekonomické situace rodiny. (Např. malý růst příjmu ze zaměstnání vede k většímu poklesu příjmu z dávek sociální pomoci).</a:t>
            </a:r>
          </a:p>
          <a:p>
            <a:pPr eaLnBrk="1" hangingPunct="1">
              <a:lnSpc>
                <a:spcPct val="80000"/>
              </a:lnSpc>
              <a:buFont typeface="Arial" panose="020B0604020202020204" pitchFamily="34" charset="0"/>
              <a:buChar char="•"/>
            </a:pPr>
            <a:r>
              <a:rPr lang="cs-CZ" altLang="cs-CZ" sz="2000" dirty="0" smtClean="0">
                <a:latin typeface="Calibri" pitchFamily="34" charset="0"/>
              </a:rPr>
              <a:t>což může </a:t>
            </a:r>
            <a:r>
              <a:rPr lang="cs-CZ" altLang="cs-CZ" sz="2000" noProof="1" smtClean="0">
                <a:latin typeface="Calibri" pitchFamily="34" charset="0"/>
              </a:rPr>
              <a:t>demotivovat</a:t>
            </a:r>
            <a:r>
              <a:rPr lang="cs-CZ" altLang="cs-CZ" sz="2000" dirty="0" smtClean="0">
                <a:latin typeface="Calibri" pitchFamily="34" charset="0"/>
              </a:rPr>
              <a:t> úsilí vymanit se z chudoby</a:t>
            </a:r>
          </a:p>
          <a:p>
            <a:pPr eaLnBrk="1" hangingPunct="1">
              <a:lnSpc>
                <a:spcPct val="80000"/>
              </a:lnSpc>
              <a:buFont typeface="Arial" panose="020B0604020202020204" pitchFamily="34" charset="0"/>
              <a:buChar char="•"/>
            </a:pPr>
            <a:r>
              <a:rPr lang="cs-CZ" altLang="cs-CZ" sz="2000" dirty="0" smtClean="0">
                <a:latin typeface="Calibri" pitchFamily="34" charset="0"/>
              </a:rPr>
              <a:t>Podmínky osob v úzkém pásmu nad oficiální hranicí chudoby se příliš neliší od podmínek těch, kteří mají příjmy pod touto hranicí (což je ovlivněno také výší mezd + dodatečnými náklady na školku, dojíždění, stravování…).</a:t>
            </a:r>
          </a:p>
          <a:p>
            <a:pPr marL="381000" indent="-381000" eaLnBrk="1" hangingPunct="1">
              <a:lnSpc>
                <a:spcPct val="80000"/>
              </a:lnSpc>
              <a:buFontTx/>
              <a:buNone/>
            </a:pPr>
            <a:endParaRPr lang="cs-CZ" altLang="cs-CZ" sz="2000" dirty="0">
              <a:latin typeface="Calibri" pitchFamily="34" charset="0"/>
            </a:endParaRPr>
          </a:p>
          <a:p>
            <a:pPr marL="381000" indent="-381000" eaLnBrk="1" hangingPunct="1">
              <a:lnSpc>
                <a:spcPct val="80000"/>
              </a:lnSpc>
              <a:buFontTx/>
              <a:buNone/>
            </a:pPr>
            <a:r>
              <a:rPr lang="cs-CZ" altLang="cs-CZ" sz="2000" dirty="0">
                <a:latin typeface="Calibri" pitchFamily="34" charset="0"/>
              </a:rPr>
              <a:t>Toto je obtížné </a:t>
            </a:r>
            <a:r>
              <a:rPr lang="cs-CZ" altLang="cs-CZ" sz="2000" dirty="0" smtClean="0">
                <a:latin typeface="Calibri" pitchFamily="34" charset="0"/>
              </a:rPr>
              <a:t>nastavit v rámci systému sociálních dávek, </a:t>
            </a:r>
            <a:r>
              <a:rPr lang="cs-CZ" altLang="cs-CZ" sz="2000" dirty="0">
                <a:latin typeface="Calibri" pitchFamily="34" charset="0"/>
              </a:rPr>
              <a:t>proto dnes větší důraz na integraci (podporu a aktivaci).</a:t>
            </a:r>
            <a:endParaRPr lang="cs-CZ" altLang="cs-CZ" sz="2000" dirty="0" smtClean="0">
              <a:latin typeface="Calibri" pitchFamily="34" charset="0"/>
            </a:endParaRP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6</a:t>
            </a:fld>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57200" y="692150"/>
            <a:ext cx="8229600" cy="6165850"/>
          </a:xfrm>
        </p:spPr>
        <p:txBody>
          <a:bodyPr/>
          <a:lstStyle/>
          <a:p>
            <a:pPr marL="609600" indent="-609600" eaLnBrk="1" hangingPunct="1">
              <a:lnSpc>
                <a:spcPct val="80000"/>
              </a:lnSpc>
              <a:buFontTx/>
              <a:buNone/>
              <a:defRPr/>
            </a:pPr>
            <a:r>
              <a:rPr lang="cs-CZ" altLang="cs-CZ" sz="2000" b="1" dirty="0" smtClean="0">
                <a:latin typeface="Calibri" panose="020F0502020204030204" pitchFamily="34" charset="0"/>
              </a:rPr>
              <a:t>A) </a:t>
            </a:r>
            <a:r>
              <a:rPr lang="cs-CZ" altLang="cs-CZ" sz="2000" b="1" u="sng" dirty="0" smtClean="0">
                <a:latin typeface="Calibri" panose="020F0502020204030204" pitchFamily="34" charset="0"/>
              </a:rPr>
              <a:t>Absolutní vs. relativní chudoba:</a:t>
            </a:r>
          </a:p>
          <a:p>
            <a:pPr marL="609600" indent="-609600" eaLnBrk="1" hangingPunct="1">
              <a:lnSpc>
                <a:spcPct val="80000"/>
              </a:lnSpc>
              <a:buFontTx/>
              <a:buNone/>
              <a:defRPr/>
            </a:pPr>
            <a:endParaRPr lang="cs-CZ" altLang="cs-CZ" sz="2000" u="sng" dirty="0" smtClean="0">
              <a:latin typeface="Calibri" panose="020F0502020204030204" pitchFamily="34" charset="0"/>
            </a:endParaRPr>
          </a:p>
          <a:p>
            <a:pPr eaLnBrk="1" hangingPunct="1">
              <a:lnSpc>
                <a:spcPct val="80000"/>
              </a:lnSpc>
              <a:buFont typeface="Arial" panose="020B0604020202020204" pitchFamily="34" charset="0"/>
              <a:buChar char="•"/>
              <a:defRPr/>
            </a:pPr>
            <a:r>
              <a:rPr lang="cs-CZ" altLang="cs-CZ" sz="2000" u="sng" dirty="0" smtClean="0">
                <a:latin typeface="Calibri" panose="020F0502020204030204" pitchFamily="34" charset="0"/>
              </a:rPr>
              <a:t>absolutní koncept:</a:t>
            </a:r>
            <a:r>
              <a:rPr lang="cs-CZ" altLang="cs-CZ" sz="2000" dirty="0" smtClean="0">
                <a:latin typeface="Calibri" panose="020F0502020204030204" pitchFamily="34" charset="0"/>
              </a:rPr>
              <a:t> </a:t>
            </a:r>
            <a:r>
              <a:rPr lang="cs-CZ" altLang="cs-CZ" sz="2000" dirty="0" err="1" smtClean="0">
                <a:latin typeface="Calibri" panose="020F0502020204030204" pitchFamily="34" charset="0"/>
              </a:rPr>
              <a:t>Seebohm</a:t>
            </a:r>
            <a:r>
              <a:rPr lang="cs-CZ" altLang="cs-CZ" sz="2000" dirty="0" smtClean="0">
                <a:latin typeface="Calibri" panose="020F0502020204030204" pitchFamily="34" charset="0"/>
              </a:rPr>
              <a:t> </a:t>
            </a:r>
            <a:r>
              <a:rPr lang="cs-CZ" altLang="cs-CZ" sz="2000" dirty="0" err="1" smtClean="0">
                <a:latin typeface="Calibri" panose="020F0502020204030204" pitchFamily="34" charset="0"/>
              </a:rPr>
              <a:t>Rowntree</a:t>
            </a:r>
            <a:r>
              <a:rPr lang="cs-CZ" altLang="cs-CZ" sz="2000" dirty="0" smtClean="0">
                <a:latin typeface="Calibri" panose="020F0502020204030204" pitchFamily="34" charset="0"/>
              </a:rPr>
              <a:t> (1901) </a:t>
            </a:r>
            <a:r>
              <a:rPr lang="en-US" sz="2000" i="1" dirty="0">
                <a:latin typeface="Calibri" panose="020F0502020204030204" pitchFamily="34" charset="0"/>
              </a:rPr>
              <a:t>Poverty, A Study of Town </a:t>
            </a:r>
            <a:r>
              <a:rPr lang="en-US" sz="2000" i="1" dirty="0" smtClean="0">
                <a:latin typeface="Calibri" panose="020F0502020204030204" pitchFamily="34" charset="0"/>
              </a:rPr>
              <a:t>Life</a:t>
            </a:r>
            <a:r>
              <a:rPr lang="cs-CZ" sz="2000" dirty="0" smtClean="0">
                <a:latin typeface="Calibri" panose="020F0502020204030204" pitchFamily="34" charset="0"/>
              </a:rPr>
              <a:t> – </a:t>
            </a:r>
            <a:r>
              <a:rPr lang="cs-CZ" altLang="cs-CZ" sz="2000" dirty="0" smtClean="0">
                <a:latin typeface="Calibri" panose="020F0502020204030204" pitchFamily="34" charset="0"/>
              </a:rPr>
              <a:t>chudoba v Yorku – </a:t>
            </a:r>
            <a:r>
              <a:rPr lang="cs-CZ" altLang="cs-CZ" sz="2000" u="sng" dirty="0" smtClean="0">
                <a:latin typeface="Calibri" panose="020F0502020204030204" pitchFamily="34" charset="0"/>
              </a:rPr>
              <a:t>nedostatek prostředků k uspokojení základních potřeb vedoucí k ohrožení života</a:t>
            </a:r>
            <a:r>
              <a:rPr lang="cs-CZ" altLang="cs-CZ" sz="2000" dirty="0" smtClean="0">
                <a:latin typeface="Calibri" panose="020F0502020204030204" pitchFamily="34" charset="0"/>
              </a:rPr>
              <a:t> =&gt; minimální životní úroveň, její hranice se příliš nemění se změnou standardu života (byť to může hrát roli, protože vždy existuje nějaká norma). Je nutné definovat základní potřeby (stanovuje se koš základních potřeb) – je důležité zaměřit se i na zboží, které rozšiřuje způsobilost jedince – jeho nedostatek vede ke „zkušenosti hanby“. Celkově typický pro politickou pravici – chudoba jako omezený problém.</a:t>
            </a:r>
          </a:p>
          <a:p>
            <a:pPr eaLnBrk="1" hangingPunct="1">
              <a:lnSpc>
                <a:spcPct val="80000"/>
              </a:lnSpc>
              <a:buFont typeface="Arial" panose="020B0604020202020204" pitchFamily="34" charset="0"/>
              <a:buChar char="•"/>
              <a:defRPr/>
            </a:pPr>
            <a:endParaRPr lang="cs-CZ" altLang="cs-CZ" sz="2000" u="sng" dirty="0" smtClean="0">
              <a:latin typeface="Calibri" panose="020F0502020204030204" pitchFamily="34" charset="0"/>
            </a:endParaRPr>
          </a:p>
          <a:p>
            <a:pPr eaLnBrk="1" hangingPunct="1">
              <a:lnSpc>
                <a:spcPct val="80000"/>
              </a:lnSpc>
              <a:buFont typeface="Arial" panose="020B0604020202020204" pitchFamily="34" charset="0"/>
              <a:buChar char="•"/>
              <a:defRPr/>
            </a:pPr>
            <a:r>
              <a:rPr lang="cs-CZ" altLang="cs-CZ" sz="2000" u="sng" dirty="0" smtClean="0">
                <a:latin typeface="Calibri" panose="020F0502020204030204" pitchFamily="34" charset="0"/>
              </a:rPr>
              <a:t>relativní koncept:</a:t>
            </a:r>
            <a:r>
              <a:rPr lang="cs-CZ" altLang="cs-CZ" sz="2000" dirty="0" smtClean="0">
                <a:latin typeface="Calibri" panose="020F0502020204030204" pitchFamily="34" charset="0"/>
              </a:rPr>
              <a:t> Peter </a:t>
            </a:r>
            <a:r>
              <a:rPr lang="cs-CZ" altLang="cs-CZ" sz="2000" dirty="0" err="1" smtClean="0">
                <a:latin typeface="Calibri" panose="020F0502020204030204" pitchFamily="34" charset="0"/>
              </a:rPr>
              <a:t>Townsend</a:t>
            </a:r>
            <a:r>
              <a:rPr lang="cs-CZ" altLang="cs-CZ" sz="2000" dirty="0" smtClean="0">
                <a:latin typeface="Calibri" panose="020F0502020204030204" pitchFamily="34" charset="0"/>
              </a:rPr>
              <a:t> (1954) </a:t>
            </a:r>
            <a:r>
              <a:rPr lang="en-US" altLang="cs-CZ" sz="2000" i="1" dirty="0" smtClean="0">
                <a:latin typeface="Calibri" panose="020F0502020204030204" pitchFamily="34" charset="0"/>
              </a:rPr>
              <a:t>Measuring Poverty</a:t>
            </a:r>
            <a:r>
              <a:rPr lang="cs-CZ" altLang="cs-CZ" sz="2000" dirty="0" smtClean="0">
                <a:latin typeface="Calibri" panose="020F0502020204030204" pitchFamily="34" charset="0"/>
              </a:rPr>
              <a:t> – chudoba je </a:t>
            </a:r>
            <a:r>
              <a:rPr lang="cs-CZ" altLang="cs-CZ" sz="2000" u="sng" dirty="0" smtClean="0">
                <a:latin typeface="Calibri" panose="020F0502020204030204" pitchFamily="34" charset="0"/>
              </a:rPr>
              <a:t>poměřována vůči kvalitě života v dané zemi</a:t>
            </a:r>
            <a:r>
              <a:rPr lang="cs-CZ" altLang="cs-CZ" sz="2000" dirty="0" smtClean="0">
                <a:latin typeface="Calibri" panose="020F0502020204030204" pitchFamily="34" charset="0"/>
              </a:rPr>
              <a:t> (sebeúcta, aspirace, očekávání lidí = relativní pozice ve vztahu ke společnosti)</a:t>
            </a:r>
            <a:r>
              <a:rPr lang="en-US" altLang="cs-CZ" sz="2000" dirty="0" smtClean="0">
                <a:latin typeface="Calibri" panose="020F0502020204030204" pitchFamily="34" charset="0"/>
              </a:rPr>
              <a:t>;</a:t>
            </a:r>
            <a:r>
              <a:rPr lang="cs-CZ" altLang="cs-CZ" sz="2000" dirty="0" smtClean="0">
                <a:latin typeface="Calibri" panose="020F0502020204030204" pitchFamily="34" charset="0"/>
              </a:rPr>
              <a:t> v ekonomicky vyspělých zemích -&gt; být chudý = žít na dně profesních, vlastnických, konzumních vztahů = porovnávání životních standardů (způsobů života) chudých a bohatších – chudí jsou vyloučení ze životních zvyklostí, vyloučeni ze sociálního života, ze spotřebitelského standardu – relativní chudoba je identifikována s příjmovou nerovností. I v bohatých zemích se vyskytuje mnoho relativní chudoby. Lidé jsou relativně v nouzi ve srovnání se svými kolegy, sousedy, obyvateli stejné obce.</a:t>
            </a:r>
          </a:p>
          <a:p>
            <a:pPr eaLnBrk="1" hangingPunct="1">
              <a:lnSpc>
                <a:spcPct val="80000"/>
              </a:lnSpc>
              <a:buFont typeface="Arial" panose="020B0604020202020204" pitchFamily="34" charset="0"/>
              <a:buChar char="•"/>
              <a:defRPr/>
            </a:pPr>
            <a:endParaRPr lang="cs-CZ" altLang="cs-CZ" sz="2000" dirty="0" smtClean="0">
              <a:latin typeface="Calibri" panose="020F0502020204030204" pitchFamily="34" charset="0"/>
            </a:endParaRP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7</a:t>
            </a:fld>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457200" y="333375"/>
            <a:ext cx="8229600" cy="5792788"/>
          </a:xfrm>
        </p:spPr>
        <p:txBody>
          <a:bodyPr/>
          <a:lstStyle/>
          <a:p>
            <a:pPr eaLnBrk="1" hangingPunct="1">
              <a:lnSpc>
                <a:spcPct val="80000"/>
              </a:lnSpc>
              <a:buFontTx/>
              <a:buNone/>
              <a:defRPr/>
            </a:pPr>
            <a:endParaRPr lang="cs-CZ" altLang="cs-CZ" sz="2000" b="1" u="sng" dirty="0" smtClean="0">
              <a:latin typeface="Calibri" panose="020F0502020204030204" pitchFamily="34" charset="0"/>
            </a:endParaRPr>
          </a:p>
          <a:p>
            <a:pPr eaLnBrk="1" hangingPunct="1">
              <a:lnSpc>
                <a:spcPct val="80000"/>
              </a:lnSpc>
              <a:buFontTx/>
              <a:buNone/>
              <a:defRPr/>
            </a:pPr>
            <a:endParaRPr lang="cs-CZ" altLang="cs-CZ" sz="2000" b="1" u="sng" dirty="0">
              <a:latin typeface="Calibri" panose="020F0502020204030204" pitchFamily="34" charset="0"/>
            </a:endParaRPr>
          </a:p>
          <a:p>
            <a:pPr eaLnBrk="1" hangingPunct="1">
              <a:lnSpc>
                <a:spcPct val="80000"/>
              </a:lnSpc>
              <a:buFontTx/>
              <a:buNone/>
              <a:defRPr/>
            </a:pPr>
            <a:r>
              <a:rPr lang="cs-CZ" altLang="cs-CZ" sz="2000" b="1" dirty="0" smtClean="0">
                <a:latin typeface="Calibri" panose="020F0502020204030204" pitchFamily="34" charset="0"/>
              </a:rPr>
              <a:t>B) </a:t>
            </a:r>
            <a:r>
              <a:rPr lang="cs-CZ" altLang="cs-CZ" sz="2000" b="1" u="sng" dirty="0" smtClean="0">
                <a:latin typeface="Calibri" panose="020F0502020204030204" pitchFamily="34" charset="0"/>
              </a:rPr>
              <a:t>Přímý vs. nepřímý přístup k chudobě</a:t>
            </a:r>
            <a:r>
              <a:rPr lang="cs-CZ" altLang="cs-CZ" sz="2000" b="1" dirty="0" smtClean="0">
                <a:latin typeface="Calibri" panose="020F0502020204030204" pitchFamily="34" charset="0"/>
              </a:rPr>
              <a:t> (1/2)</a:t>
            </a:r>
          </a:p>
          <a:p>
            <a:pPr eaLnBrk="1" hangingPunct="1">
              <a:lnSpc>
                <a:spcPct val="80000"/>
              </a:lnSpc>
              <a:buFontTx/>
              <a:buNone/>
              <a:defRPr/>
            </a:pPr>
            <a:endParaRPr lang="cs-CZ" altLang="cs-CZ" sz="2000" u="sng" dirty="0" smtClean="0">
              <a:latin typeface="Calibri" panose="020F0502020204030204" pitchFamily="34" charset="0"/>
            </a:endParaRPr>
          </a:p>
          <a:p>
            <a:pPr marL="0" indent="0" eaLnBrk="1" hangingPunct="1">
              <a:lnSpc>
                <a:spcPct val="80000"/>
              </a:lnSpc>
              <a:buFontTx/>
              <a:buNone/>
              <a:defRPr/>
            </a:pPr>
            <a:r>
              <a:rPr lang="cs-CZ" altLang="cs-CZ" sz="2000" u="sng" dirty="0" smtClean="0">
                <a:latin typeface="Calibri" panose="020F0502020204030204" pitchFamily="34" charset="0"/>
              </a:rPr>
              <a:t>nepřímý koncept</a:t>
            </a:r>
            <a:r>
              <a:rPr lang="cs-CZ" altLang="cs-CZ" sz="2000" dirty="0" smtClean="0">
                <a:latin typeface="Calibri" panose="020F0502020204030204" pitchFamily="34" charset="0"/>
              </a:rPr>
              <a:t> – chudoba není zjišťována přímo, ale je odvozována od příjmu domácnosti (tzv. </a:t>
            </a:r>
            <a:r>
              <a:rPr lang="cs-CZ" altLang="cs-CZ" sz="2000" u="sng" dirty="0" smtClean="0">
                <a:latin typeface="Calibri" panose="020F0502020204030204" pitchFamily="34" charset="0"/>
              </a:rPr>
              <a:t>příjmová chudoba</a:t>
            </a:r>
            <a:r>
              <a:rPr lang="cs-CZ" altLang="cs-CZ" sz="2000" dirty="0" smtClean="0">
                <a:latin typeface="Calibri" panose="020F0502020204030204" pitchFamily="34" charset="0"/>
              </a:rPr>
              <a:t>) – výhodou je, že je to jednoduché (zpravidla 1 číslo) a umožňuje to srovnání. Někdy je ale zdůrazňováno, že samotné příjmy jsou nedostačujícím indikátorem chudoby, protože:</a:t>
            </a:r>
          </a:p>
          <a:p>
            <a:pPr eaLnBrk="1" hangingPunct="1">
              <a:lnSpc>
                <a:spcPct val="80000"/>
              </a:lnSpc>
              <a:buFont typeface="Arial" panose="020B0604020202020204" pitchFamily="34" charset="0"/>
              <a:buChar char="•"/>
              <a:defRPr/>
            </a:pPr>
            <a:r>
              <a:rPr lang="cs-CZ" altLang="cs-CZ" sz="2000" dirty="0" smtClean="0">
                <a:latin typeface="Calibri" panose="020F0502020204030204" pitchFamily="34" charset="0"/>
              </a:rPr>
              <a:t>záleží na </a:t>
            </a:r>
            <a:r>
              <a:rPr lang="cs-CZ" altLang="cs-CZ" sz="2000" u="sng" dirty="0" smtClean="0">
                <a:latin typeface="Calibri" panose="020F0502020204030204" pitchFamily="34" charset="0"/>
              </a:rPr>
              <a:t>kupní síle peněz</a:t>
            </a:r>
            <a:r>
              <a:rPr lang="cs-CZ" altLang="cs-CZ" sz="2000" dirty="0" smtClean="0">
                <a:latin typeface="Calibri" panose="020F0502020204030204" pitchFamily="34" charset="0"/>
              </a:rPr>
              <a:t> (co si mohu koupit) – výdaje, ceny se mohou regionálně lišit (typicky u cen bydlení značný vliv, ale i ceny potravin)</a:t>
            </a:r>
          </a:p>
          <a:p>
            <a:pPr eaLnBrk="1" hangingPunct="1">
              <a:lnSpc>
                <a:spcPct val="80000"/>
              </a:lnSpc>
              <a:buFont typeface="Arial" panose="020B0604020202020204" pitchFamily="34" charset="0"/>
              <a:buChar char="•"/>
              <a:defRPr/>
            </a:pPr>
            <a:r>
              <a:rPr lang="cs-CZ" altLang="cs-CZ" sz="2000" dirty="0" smtClean="0">
                <a:latin typeface="Calibri" panose="020F0502020204030204" pitchFamily="34" charset="0"/>
              </a:rPr>
              <a:t>spotřeba není určována pouze příjmem, část spotřeby plyne i </a:t>
            </a:r>
            <a:r>
              <a:rPr lang="cs-CZ" altLang="cs-CZ" sz="2000" u="sng" dirty="0" smtClean="0">
                <a:latin typeface="Calibri" panose="020F0502020204030204" pitchFamily="34" charset="0"/>
              </a:rPr>
              <a:t>z hmotných darů a podpor</a:t>
            </a:r>
            <a:r>
              <a:rPr lang="cs-CZ" altLang="cs-CZ" sz="2000" dirty="0" smtClean="0">
                <a:latin typeface="Calibri" panose="020F0502020204030204" pitchFamily="34" charset="0"/>
              </a:rPr>
              <a:t>, ze </a:t>
            </a:r>
            <a:r>
              <a:rPr lang="cs-CZ" altLang="cs-CZ" sz="2000" u="sng" dirty="0" smtClean="0">
                <a:latin typeface="Calibri" panose="020F0502020204030204" pitchFamily="34" charset="0"/>
              </a:rPr>
              <a:t>služeb sociálního státu</a:t>
            </a:r>
            <a:r>
              <a:rPr lang="cs-CZ" altLang="cs-CZ" sz="2000" dirty="0" smtClean="0">
                <a:latin typeface="Calibri" panose="020F0502020204030204" pitchFamily="34" charset="0"/>
              </a:rPr>
              <a:t> nebo </a:t>
            </a:r>
            <a:r>
              <a:rPr lang="cs-CZ" altLang="cs-CZ" sz="2000" u="sng" dirty="0" smtClean="0">
                <a:latin typeface="Calibri" panose="020F0502020204030204" pitchFamily="34" charset="0"/>
              </a:rPr>
              <a:t>z vlastní produkce</a:t>
            </a:r>
            <a:r>
              <a:rPr lang="cs-CZ" altLang="cs-CZ" sz="2000" dirty="0" smtClean="0">
                <a:latin typeface="Calibri" panose="020F0502020204030204" pitchFamily="34" charset="0"/>
              </a:rPr>
              <a:t> (zelenina, domácí zvířata) nebo z majetku</a:t>
            </a:r>
            <a:endParaRPr lang="cs-CZ" altLang="cs-CZ" sz="2000" u="sng" dirty="0">
              <a:latin typeface="Calibri" panose="020F0502020204030204" pitchFamily="34" charset="0"/>
            </a:endParaRPr>
          </a:p>
          <a:p>
            <a:pPr eaLnBrk="1" hangingPunct="1">
              <a:lnSpc>
                <a:spcPct val="80000"/>
              </a:lnSpc>
              <a:buFont typeface="Arial" panose="020B0604020202020204" pitchFamily="34" charset="0"/>
              <a:buChar char="•"/>
              <a:defRPr/>
            </a:pPr>
            <a:r>
              <a:rPr lang="cs-CZ" altLang="cs-CZ" sz="2000" dirty="0" smtClean="0">
                <a:latin typeface="Calibri" panose="020F0502020204030204" pitchFamily="34" charset="0"/>
              </a:rPr>
              <a:t>koncept </a:t>
            </a:r>
            <a:r>
              <a:rPr lang="cs-CZ" altLang="cs-CZ" sz="2000" u="sng" dirty="0" smtClean="0">
                <a:latin typeface="Calibri" panose="020F0502020204030204" pitchFamily="34" charset="0"/>
              </a:rPr>
              <a:t>sekundární chudoby</a:t>
            </a:r>
            <a:r>
              <a:rPr lang="cs-CZ" altLang="cs-CZ" sz="2000" dirty="0" smtClean="0">
                <a:latin typeface="Calibri" panose="020F0502020204030204" pitchFamily="34" charset="0"/>
              </a:rPr>
              <a:t> (tedy chudoby, která není způsobena nedostatečnými příjmy, ale špatným hospodařením s nimi)</a:t>
            </a:r>
          </a:p>
          <a:p>
            <a:pPr eaLnBrk="1" hangingPunct="1">
              <a:lnSpc>
                <a:spcPct val="80000"/>
              </a:lnSpc>
              <a:buFont typeface="Arial" panose="020B0604020202020204" pitchFamily="34" charset="0"/>
              <a:buChar char="•"/>
              <a:defRPr/>
            </a:pPr>
            <a:r>
              <a:rPr lang="cs-CZ" altLang="cs-CZ" sz="2000" dirty="0" smtClean="0">
                <a:latin typeface="Calibri" panose="020F0502020204030204" pitchFamily="34" charset="0"/>
              </a:rPr>
              <a:t>mohou existovat další okolnosti, které vedou k dodatečnému </a:t>
            </a:r>
            <a:r>
              <a:rPr lang="cs-CZ" altLang="cs-CZ" sz="2000" u="sng" dirty="0" smtClean="0">
                <a:latin typeface="Calibri" panose="020F0502020204030204" pitchFamily="34" charset="0"/>
              </a:rPr>
              <a:t>snížení či vázání určité části příjmu</a:t>
            </a:r>
            <a:r>
              <a:rPr lang="cs-CZ" altLang="cs-CZ" sz="2000" dirty="0" smtClean="0">
                <a:latin typeface="Calibri" panose="020F0502020204030204" pitchFamily="34" charset="0"/>
              </a:rPr>
              <a:t> na specifický účel (předchozí zadlužení, výživné na děti)</a:t>
            </a:r>
          </a:p>
          <a:p>
            <a:pPr eaLnBrk="1" hangingPunct="1">
              <a:lnSpc>
                <a:spcPct val="80000"/>
              </a:lnSpc>
              <a:buFont typeface="Arial" panose="020B0604020202020204" pitchFamily="34" charset="0"/>
              <a:buChar char="•"/>
              <a:defRPr/>
            </a:pPr>
            <a:r>
              <a:rPr lang="cs-CZ" altLang="cs-CZ" sz="2000" dirty="0" smtClean="0">
                <a:latin typeface="Calibri" panose="020F0502020204030204" pitchFamily="34" charset="0"/>
              </a:rPr>
              <a:t>lidé často své příjmy ve výzkumech neuvedou nebo </a:t>
            </a:r>
            <a:r>
              <a:rPr lang="cs-CZ" altLang="cs-CZ" sz="2000" u="sng" dirty="0" smtClean="0">
                <a:latin typeface="Calibri" panose="020F0502020204030204" pitchFamily="34" charset="0"/>
              </a:rPr>
              <a:t>podhodnocují</a:t>
            </a:r>
            <a:r>
              <a:rPr lang="cs-CZ" altLang="cs-CZ" sz="2000" dirty="0" smtClean="0">
                <a:latin typeface="Calibri" panose="020F0502020204030204" pitchFamily="34" charset="0"/>
              </a:rPr>
              <a:t> (citlivé téma, práce na černo) </a:t>
            </a: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8</a:t>
            </a:fld>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457200" y="765175"/>
            <a:ext cx="8229600" cy="5759450"/>
          </a:xfrm>
        </p:spPr>
        <p:txBody>
          <a:bodyPr/>
          <a:lstStyle/>
          <a:p>
            <a:pPr eaLnBrk="1" hangingPunct="1">
              <a:lnSpc>
                <a:spcPct val="80000"/>
              </a:lnSpc>
              <a:buFontTx/>
              <a:buNone/>
            </a:pPr>
            <a:r>
              <a:rPr lang="cs-CZ" altLang="cs-CZ" sz="2000" b="1" dirty="0" smtClean="0">
                <a:latin typeface="Calibri" pitchFamily="34" charset="0"/>
              </a:rPr>
              <a:t>B) </a:t>
            </a:r>
            <a:r>
              <a:rPr lang="cs-CZ" altLang="cs-CZ" sz="2000" b="1" u="sng" dirty="0" smtClean="0">
                <a:latin typeface="Calibri" pitchFamily="34" charset="0"/>
              </a:rPr>
              <a:t>Přímý versus nepřímý přístup k chudobě</a:t>
            </a:r>
            <a:r>
              <a:rPr lang="cs-CZ" altLang="cs-CZ" sz="2000" b="1" dirty="0" smtClean="0">
                <a:latin typeface="Calibri" pitchFamily="34" charset="0"/>
              </a:rPr>
              <a:t> (2/2)</a:t>
            </a:r>
          </a:p>
          <a:p>
            <a:pPr eaLnBrk="1" hangingPunct="1">
              <a:lnSpc>
                <a:spcPct val="80000"/>
              </a:lnSpc>
              <a:buFontTx/>
              <a:buNone/>
            </a:pPr>
            <a:endParaRPr lang="cs-CZ" altLang="cs-CZ" sz="2000" u="sng" dirty="0" smtClean="0">
              <a:latin typeface="Calibri" pitchFamily="34" charset="0"/>
            </a:endParaRPr>
          </a:p>
          <a:p>
            <a:pPr eaLnBrk="1" hangingPunct="1">
              <a:lnSpc>
                <a:spcPct val="80000"/>
              </a:lnSpc>
              <a:buFontTx/>
              <a:buNone/>
            </a:pPr>
            <a:r>
              <a:rPr lang="cs-CZ" altLang="cs-CZ" sz="2000" dirty="0" smtClean="0">
                <a:latin typeface="Calibri" pitchFamily="34" charset="0"/>
              </a:rPr>
              <a:t>B2) </a:t>
            </a:r>
            <a:r>
              <a:rPr lang="cs-CZ" altLang="cs-CZ" sz="2000" u="sng" dirty="0" smtClean="0">
                <a:latin typeface="Calibri" pitchFamily="34" charset="0"/>
              </a:rPr>
              <a:t>přímý koncept</a:t>
            </a:r>
            <a:r>
              <a:rPr lang="cs-CZ" altLang="cs-CZ" sz="2000" dirty="0" smtClean="0">
                <a:latin typeface="Calibri" pitchFamily="34" charset="0"/>
              </a:rPr>
              <a:t> (např. koncept </a:t>
            </a:r>
            <a:r>
              <a:rPr lang="cs-CZ" altLang="cs-CZ" sz="2000" u="sng" dirty="0" smtClean="0">
                <a:latin typeface="Calibri" pitchFamily="34" charset="0"/>
              </a:rPr>
              <a:t>materiální deprivace</a:t>
            </a:r>
            <a:r>
              <a:rPr lang="cs-CZ" altLang="cs-CZ" sz="2000" dirty="0" smtClean="0">
                <a:latin typeface="Calibri" pitchFamily="34" charset="0"/>
              </a:rPr>
              <a:t>) – založený na měření chudoby až po transformaci příjmů do spotřeby – měření v jednotlivých oblastech (kvalita bydlení, předměty dlouhodobé spotřeby, základní potraviny, možnosti sociální participace) – přímé pojetí se tedy snaží postihnout nejen míru adekvátnosti příjmu, ale je založené na spotřebě statků a kvalitě života (a případné materiální či sociální deprivaci). Někdy ale ani spotřeba nevyjadřuje reálnou situaci (preference, dobrovolná skromnost – starší lidé např. často nemají automobil nebo mobilní telefon).</a:t>
            </a:r>
            <a:endParaRPr lang="cs-CZ" altLang="cs-CZ" sz="2000" b="1" u="sng" dirty="0" smtClean="0">
              <a:latin typeface="Calibri" pitchFamily="34" charset="0"/>
            </a:endParaRPr>
          </a:p>
          <a:p>
            <a:pPr eaLnBrk="1" hangingPunct="1">
              <a:lnSpc>
                <a:spcPct val="80000"/>
              </a:lnSpc>
              <a:buFontTx/>
              <a:buNone/>
            </a:pPr>
            <a:endParaRPr lang="cs-CZ" altLang="cs-CZ" sz="2000" u="sng" dirty="0" smtClean="0">
              <a:latin typeface="Calibri" pitchFamily="34" charset="0"/>
            </a:endParaRPr>
          </a:p>
          <a:p>
            <a:pPr eaLnBrk="1" hangingPunct="1">
              <a:lnSpc>
                <a:spcPct val="80000"/>
              </a:lnSpc>
              <a:buFontTx/>
              <a:buNone/>
            </a:pPr>
            <a:r>
              <a:rPr lang="cs-CZ" altLang="cs-CZ" sz="2000" b="1" dirty="0" smtClean="0">
                <a:latin typeface="Calibri" pitchFamily="34" charset="0"/>
              </a:rPr>
              <a:t>C) </a:t>
            </a:r>
            <a:r>
              <a:rPr lang="cs-CZ" altLang="cs-CZ" sz="2000" b="1" u="sng" dirty="0" smtClean="0">
                <a:latin typeface="Calibri" pitchFamily="34" charset="0"/>
              </a:rPr>
              <a:t>Subjektivní versus objektivní přístup k chudobě</a:t>
            </a:r>
            <a:r>
              <a:rPr lang="cs-CZ" altLang="cs-CZ" sz="2000" b="1" dirty="0" smtClean="0">
                <a:latin typeface="Calibri" pitchFamily="34" charset="0"/>
              </a:rPr>
              <a:t> </a:t>
            </a:r>
          </a:p>
          <a:p>
            <a:pPr eaLnBrk="1" hangingPunct="1">
              <a:lnSpc>
                <a:spcPct val="80000"/>
              </a:lnSpc>
              <a:buFontTx/>
              <a:buNone/>
            </a:pPr>
            <a:endParaRPr lang="cs-CZ" altLang="cs-CZ" sz="2000" b="1" dirty="0" smtClean="0">
              <a:latin typeface="Calibri" pitchFamily="34" charset="0"/>
            </a:endParaRPr>
          </a:p>
          <a:p>
            <a:pPr eaLnBrk="1" hangingPunct="1">
              <a:lnSpc>
                <a:spcPct val="80000"/>
              </a:lnSpc>
              <a:buFontTx/>
              <a:buNone/>
            </a:pPr>
            <a:r>
              <a:rPr lang="cs-CZ" altLang="cs-CZ" sz="2000" dirty="0" smtClean="0">
                <a:latin typeface="Calibri" pitchFamily="34" charset="0"/>
              </a:rPr>
              <a:t>1) „</a:t>
            </a:r>
            <a:r>
              <a:rPr lang="cs-CZ" altLang="cs-CZ" sz="2000" u="sng" dirty="0" smtClean="0">
                <a:latin typeface="Calibri" pitchFamily="34" charset="0"/>
              </a:rPr>
              <a:t>objektivní</a:t>
            </a:r>
            <a:r>
              <a:rPr lang="cs-CZ" altLang="cs-CZ" sz="2000" dirty="0" smtClean="0">
                <a:latin typeface="Calibri" pitchFamily="34" charset="0"/>
              </a:rPr>
              <a:t>“ – vychází z příjmů nebo z výdajů – hranice je stanovena technicky a normativně (experty) tak</a:t>
            </a:r>
            <a:r>
              <a:rPr lang="en-US" altLang="cs-CZ" sz="2000" dirty="0" smtClean="0">
                <a:latin typeface="Calibri" pitchFamily="34" charset="0"/>
              </a:rPr>
              <a:t>,</a:t>
            </a:r>
            <a:r>
              <a:rPr lang="cs-CZ" altLang="cs-CZ" sz="2000" dirty="0" smtClean="0">
                <a:latin typeface="Calibri" pitchFamily="34" charset="0"/>
              </a:rPr>
              <a:t> aby pro všechny lidi (kategorie lidí) byl</a:t>
            </a:r>
            <a:r>
              <a:rPr lang="en-US" altLang="cs-CZ" sz="2000" dirty="0" smtClean="0">
                <a:latin typeface="Calibri" pitchFamily="34" charset="0"/>
              </a:rPr>
              <a:t>a</a:t>
            </a:r>
            <a:r>
              <a:rPr lang="cs-CZ" altLang="cs-CZ" sz="2000" dirty="0" smtClean="0">
                <a:latin typeface="Calibri" pitchFamily="34" charset="0"/>
              </a:rPr>
              <a:t> shodná</a:t>
            </a:r>
            <a:endParaRPr lang="cs-CZ" altLang="cs-CZ" sz="2000" u="sng" dirty="0" smtClean="0">
              <a:latin typeface="Calibri" pitchFamily="34" charset="0"/>
            </a:endParaRPr>
          </a:p>
          <a:p>
            <a:pPr eaLnBrk="1" hangingPunct="1">
              <a:lnSpc>
                <a:spcPct val="80000"/>
              </a:lnSpc>
              <a:buFontTx/>
              <a:buNone/>
            </a:pPr>
            <a:r>
              <a:rPr lang="cs-CZ" altLang="cs-CZ" sz="2000" dirty="0" smtClean="0">
                <a:latin typeface="Calibri" pitchFamily="34" charset="0"/>
              </a:rPr>
              <a:t>2) „</a:t>
            </a:r>
            <a:r>
              <a:rPr lang="cs-CZ" altLang="cs-CZ" sz="2000" u="sng" dirty="0" smtClean="0">
                <a:latin typeface="Calibri" pitchFamily="34" charset="0"/>
              </a:rPr>
              <a:t>subjektivní</a:t>
            </a:r>
            <a:r>
              <a:rPr lang="cs-CZ" altLang="cs-CZ" sz="2000" dirty="0" smtClean="0">
                <a:latin typeface="Calibri" pitchFamily="34" charset="0"/>
              </a:rPr>
              <a:t>“ – chudoba je sociálně konstruovanou kategorií. Zajímáme se prožívání a postoje chudých. Lidé jsou sami experty na vlastní životní situaci (vypovídají o svých pocitech). Někdo, kdo je (podle příjmu) chudší</a:t>
            </a:r>
            <a:r>
              <a:rPr lang="en-US" altLang="cs-CZ" sz="2000" dirty="0" smtClean="0">
                <a:latin typeface="Calibri" pitchFamily="34" charset="0"/>
              </a:rPr>
              <a:t>,</a:t>
            </a:r>
            <a:r>
              <a:rPr lang="cs-CZ" altLang="cs-CZ" sz="2000" dirty="0" smtClean="0">
                <a:latin typeface="Calibri" pitchFamily="34" charset="0"/>
              </a:rPr>
              <a:t> se ale může cítit lépe než bohatší. </a:t>
            </a:r>
          </a:p>
        </p:txBody>
      </p:sp>
      <p:sp>
        <p:nvSpPr>
          <p:cNvPr id="2" name="Zástupný symbol pro číslo snímku 1"/>
          <p:cNvSpPr>
            <a:spLocks noGrp="1"/>
          </p:cNvSpPr>
          <p:nvPr>
            <p:ph type="sldNum" sz="quarter" idx="12"/>
          </p:nvPr>
        </p:nvSpPr>
        <p:spPr/>
        <p:txBody>
          <a:bodyPr/>
          <a:lstStyle/>
          <a:p>
            <a:pPr>
              <a:defRPr/>
            </a:pPr>
            <a:fld id="{AB6E2248-C2CA-4143-B7A3-0C7B4AAE3B4E}" type="slidenum">
              <a:rPr lang="cs-CZ" smtClean="0"/>
              <a:pPr>
                <a:defRPr/>
              </a:pPr>
              <a:t>9</a:t>
            </a:fld>
            <a:endParaRPr lang="cs-CZ"/>
          </a:p>
        </p:txBody>
      </p:sp>
    </p:spTree>
  </p:cSld>
  <p:clrMapOvr>
    <a:masterClrMapping/>
  </p:clrMapOvr>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20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2000" b="0" i="0" u="none" strike="noStrike" cap="none" normalizeH="0" baseline="0" smtClean="0">
            <a:ln>
              <a:noFill/>
            </a:ln>
            <a:solidFill>
              <a:schemeClr val="tx2"/>
            </a:solidFill>
            <a:effectLst/>
            <a:latin typeface="Arial" charset="0"/>
          </a:defRPr>
        </a:defPPr>
      </a:lstStyle>
    </a:lnDef>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5399</TotalTime>
  <Words>3580</Words>
  <Application>Microsoft Office PowerPoint</Application>
  <PresentationFormat>Předvádění na obrazovce (4:3)</PresentationFormat>
  <Paragraphs>399</Paragraphs>
  <Slides>33</Slides>
  <Notes>1</Notes>
  <HiddenSlides>0</HiddenSlides>
  <MMClips>0</MMClips>
  <ScaleCrop>false</ScaleCrop>
  <HeadingPairs>
    <vt:vector size="4" baseType="variant">
      <vt:variant>
        <vt:lpstr>Motiv</vt:lpstr>
      </vt:variant>
      <vt:variant>
        <vt:i4>1</vt:i4>
      </vt:variant>
      <vt:variant>
        <vt:lpstr>Nadpisy snímků</vt:lpstr>
      </vt:variant>
      <vt:variant>
        <vt:i4>33</vt:i4>
      </vt:variant>
    </vt:vector>
  </HeadingPairs>
  <TitlesOfParts>
    <vt:vector size="34" baseType="lpstr">
      <vt:lpstr>Výchozí návrh</vt:lpstr>
      <vt:lpstr>VPL 102 Sociální politika  - přednáška č. 6 (jaro 2016)  Mgr. Ondřej Hora, Ph.D.</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SPP 312 Sociální politika  – přednáška č. 3</dc:title>
  <dc:creator>hora</dc:creator>
  <cp:lastModifiedBy>Ondřej Hora</cp:lastModifiedBy>
  <cp:revision>865</cp:revision>
  <cp:lastPrinted>2014-03-24T13:59:26Z</cp:lastPrinted>
  <dcterms:created xsi:type="dcterms:W3CDTF">2006-03-06T08:17:51Z</dcterms:created>
  <dcterms:modified xsi:type="dcterms:W3CDTF">2016-04-12T14:22:29Z</dcterms:modified>
</cp:coreProperties>
</file>