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6" r:id="rId2"/>
    <p:sldId id="305" r:id="rId3"/>
    <p:sldId id="294" r:id="rId4"/>
    <p:sldId id="293" r:id="rId5"/>
    <p:sldId id="301" r:id="rId6"/>
    <p:sldId id="331" r:id="rId7"/>
    <p:sldId id="325" r:id="rId8"/>
    <p:sldId id="326" r:id="rId9"/>
    <p:sldId id="328" r:id="rId10"/>
    <p:sldId id="330" r:id="rId11"/>
    <p:sldId id="336" r:id="rId12"/>
    <p:sldId id="304" r:id="rId13"/>
    <p:sldId id="303" r:id="rId14"/>
    <p:sldId id="315" r:id="rId15"/>
    <p:sldId id="319" r:id="rId16"/>
    <p:sldId id="312" r:id="rId17"/>
    <p:sldId id="323" r:id="rId18"/>
    <p:sldId id="318" r:id="rId19"/>
    <p:sldId id="306" r:id="rId20"/>
    <p:sldId id="268" r:id="rId21"/>
    <p:sldId id="322" r:id="rId22"/>
    <p:sldId id="275" r:id="rId23"/>
    <p:sldId id="269" r:id="rId24"/>
    <p:sldId id="302" r:id="rId25"/>
    <p:sldId id="307" r:id="rId26"/>
    <p:sldId id="337" r:id="rId27"/>
    <p:sldId id="311" r:id="rId28"/>
    <p:sldId id="310" r:id="rId29"/>
    <p:sldId id="335" r:id="rId30"/>
    <p:sldId id="320" r:id="rId31"/>
    <p:sldId id="333" r:id="rId32"/>
    <p:sldId id="321" r:id="rId33"/>
    <p:sldId id="332" r:id="rId34"/>
    <p:sldId id="343" r:id="rId35"/>
    <p:sldId id="346" r:id="rId36"/>
    <p:sldId id="347" r:id="rId37"/>
    <p:sldId id="348" r:id="rId38"/>
    <p:sldId id="349" r:id="rId39"/>
    <p:sldId id="352" r:id="rId40"/>
    <p:sldId id="354" r:id="rId41"/>
    <p:sldId id="355" r:id="rId42"/>
    <p:sldId id="356" r:id="rId43"/>
    <p:sldId id="357" r:id="rId44"/>
    <p:sldId id="364" r:id="rId45"/>
    <p:sldId id="367" r:id="rId46"/>
    <p:sldId id="369" r:id="rId47"/>
  </p:sldIdLst>
  <p:sldSz cx="10333038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2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>
        <p:scale>
          <a:sx n="85" d="100"/>
          <a:sy n="85" d="100"/>
        </p:scale>
        <p:origin x="-336" y="216"/>
      </p:cViewPr>
      <p:guideLst>
        <p:guide orient="horz" pos="2160"/>
        <p:guide pos="32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C3FD1-86E0-46FE-9561-EF610D2DDC3A}" type="datetimeFigureOut">
              <a:rPr lang="cs-CZ" smtClean="0"/>
              <a:t>24.3.2017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46138" y="685800"/>
            <a:ext cx="51657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FDD9B-BB12-4579-8EF2-EB2FEE06C1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320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1630" y="1122363"/>
            <a:ext cx="7749779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91630" y="3602038"/>
            <a:ext cx="774977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2CCB1-BEDD-40E2-8B84-F5D53DB43732}" type="datetimeFigureOut">
              <a:rPr lang="cs-CZ" smtClean="0"/>
              <a:t>24.3.2017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3027E-F2FF-459D-9F76-77DB1382A1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33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2CCB1-BEDD-40E2-8B84-F5D53DB43732}" type="datetimeFigureOut">
              <a:rPr lang="cs-CZ" smtClean="0"/>
              <a:t>24.3.2017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3027E-F2FF-459D-9F76-77DB1382A1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20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4580" y="365125"/>
            <a:ext cx="2228061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10396" y="365125"/>
            <a:ext cx="6555021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2CCB1-BEDD-40E2-8B84-F5D53DB43732}" type="datetimeFigureOut">
              <a:rPr lang="cs-CZ" smtClean="0"/>
              <a:t>24.3.2017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3027E-F2FF-459D-9F76-77DB1382A1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873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2CCB1-BEDD-40E2-8B84-F5D53DB43732}" type="datetimeFigureOut">
              <a:rPr lang="cs-CZ" smtClean="0"/>
              <a:t>24.3.2017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3027E-F2FF-459D-9F76-77DB1382A1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284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015" y="1709739"/>
            <a:ext cx="891224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5015" y="4589464"/>
            <a:ext cx="891224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2CCB1-BEDD-40E2-8B84-F5D53DB43732}" type="datetimeFigureOut">
              <a:rPr lang="cs-CZ" smtClean="0"/>
              <a:t>24.3.2017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3027E-F2FF-459D-9F76-77DB1382A1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709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10396" y="1825625"/>
            <a:ext cx="4391541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31101" y="1825625"/>
            <a:ext cx="4391541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2CCB1-BEDD-40E2-8B84-F5D53DB43732}" type="datetimeFigureOut">
              <a:rPr lang="cs-CZ" smtClean="0"/>
              <a:t>24.3.2017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3027E-F2FF-459D-9F76-77DB1382A1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2230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1742" y="365126"/>
            <a:ext cx="8912245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11743" y="1681163"/>
            <a:ext cx="437135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11743" y="2505075"/>
            <a:ext cx="4371359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231100" y="1681163"/>
            <a:ext cx="43928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231100" y="2505075"/>
            <a:ext cx="43928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2CCB1-BEDD-40E2-8B84-F5D53DB43732}" type="datetimeFigureOut">
              <a:rPr lang="cs-CZ" smtClean="0"/>
              <a:t>24.3.2017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3027E-F2FF-459D-9F76-77DB1382A1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842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2CCB1-BEDD-40E2-8B84-F5D53DB43732}" type="datetimeFigureOut">
              <a:rPr lang="cs-CZ" smtClean="0"/>
              <a:t>24.3.2017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3027E-F2FF-459D-9F76-77DB1382A1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855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2CCB1-BEDD-40E2-8B84-F5D53DB43732}" type="datetimeFigureOut">
              <a:rPr lang="cs-CZ" smtClean="0"/>
              <a:t>24.3.2017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3027E-F2FF-459D-9F76-77DB1382A1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3557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1743" y="457200"/>
            <a:ext cx="33326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92887" y="987426"/>
            <a:ext cx="52311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11743" y="2057400"/>
            <a:ext cx="33326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2CCB1-BEDD-40E2-8B84-F5D53DB43732}" type="datetimeFigureOut">
              <a:rPr lang="cs-CZ" smtClean="0"/>
              <a:t>24.3.2017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3027E-F2FF-459D-9F76-77DB1382A1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223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1743" y="457200"/>
            <a:ext cx="33326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392887" y="987426"/>
            <a:ext cx="52311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11743" y="2057400"/>
            <a:ext cx="33326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2CCB1-BEDD-40E2-8B84-F5D53DB43732}" type="datetimeFigureOut">
              <a:rPr lang="cs-CZ" smtClean="0"/>
              <a:t>24.3.2017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3027E-F2FF-459D-9F76-77DB1382A1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345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10397" y="365126"/>
            <a:ext cx="891224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10397" y="1825625"/>
            <a:ext cx="891224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10396" y="6356351"/>
            <a:ext cx="23249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2CCB1-BEDD-40E2-8B84-F5D53DB43732}" type="datetimeFigureOut">
              <a:rPr lang="cs-CZ" smtClean="0"/>
              <a:t>24.3.2017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422819" y="6356351"/>
            <a:ext cx="348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297708" y="6356351"/>
            <a:ext cx="23249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3027E-F2FF-459D-9F76-77DB1382A1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07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1630" y="1122363"/>
            <a:ext cx="7749779" cy="3521826"/>
          </a:xfrm>
        </p:spPr>
        <p:txBody>
          <a:bodyPr>
            <a:normAutofit/>
          </a:bodyPr>
          <a:lstStyle/>
          <a:p>
            <a:r>
              <a:rPr lang="cs-CZ" sz="4500" b="1" dirty="0" smtClean="0">
                <a:latin typeface="+mn-lt"/>
              </a:rPr>
              <a:t>Procesní evaluace (I,II)</a:t>
            </a:r>
            <a:r>
              <a:rPr lang="cs-CZ" sz="4500" dirty="0" smtClean="0">
                <a:latin typeface="+mn-lt"/>
              </a:rPr>
              <a:t/>
            </a:r>
            <a:br>
              <a:rPr lang="cs-CZ" sz="4500" dirty="0" smtClean="0">
                <a:latin typeface="+mn-lt"/>
              </a:rPr>
            </a:br>
            <a:r>
              <a:rPr lang="cs-CZ" sz="2200" dirty="0" smtClean="0">
                <a:latin typeface="+mn-lt"/>
              </a:rPr>
              <a:t>význam procesní evaluace,</a:t>
            </a:r>
            <a:r>
              <a:rPr lang="cs-CZ" sz="4500" dirty="0" smtClean="0">
                <a:latin typeface="+mn-lt"/>
              </a:rPr>
              <a:t/>
            </a:r>
            <a:br>
              <a:rPr lang="cs-CZ" sz="4500" dirty="0" smtClean="0">
                <a:latin typeface="+mn-lt"/>
              </a:rPr>
            </a:br>
            <a:r>
              <a:rPr lang="cs-CZ" sz="2000" dirty="0" smtClean="0">
                <a:latin typeface="+mn-lt"/>
              </a:rPr>
              <a:t>cíle procesní evaluace,</a:t>
            </a:r>
            <a:br>
              <a:rPr lang="cs-CZ" sz="2000" dirty="0" smtClean="0">
                <a:latin typeface="+mn-lt"/>
              </a:rPr>
            </a:br>
            <a:r>
              <a:rPr lang="cs-CZ" sz="2000" dirty="0" smtClean="0">
                <a:latin typeface="+mn-lt"/>
              </a:rPr>
              <a:t>základní přístupy k procesní evaluaci</a:t>
            </a:r>
            <a:br>
              <a:rPr lang="cs-CZ" sz="2000" dirty="0" smtClean="0">
                <a:latin typeface="+mn-lt"/>
              </a:rPr>
            </a:br>
            <a:r>
              <a:rPr lang="cs-CZ" sz="2000" dirty="0" smtClean="0">
                <a:latin typeface="+mn-lt"/>
              </a:rPr>
              <a:t/>
            </a:r>
            <a:br>
              <a:rPr lang="cs-CZ" sz="2000" dirty="0" smtClean="0">
                <a:latin typeface="+mn-lt"/>
              </a:rPr>
            </a:br>
            <a:endParaRPr lang="cs-CZ" sz="2000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Ondřej Hora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877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0397" y="119922"/>
            <a:ext cx="8912245" cy="1570768"/>
          </a:xfrm>
        </p:spPr>
        <p:txBody>
          <a:bodyPr/>
          <a:lstStyle/>
          <a:p>
            <a:r>
              <a:rPr lang="cs-CZ" sz="2800" b="1" dirty="0" smtClean="0">
                <a:latin typeface="+mn-lt"/>
              </a:rPr>
              <a:t>Kritická místa monitorování postupu</a:t>
            </a:r>
            <a:br>
              <a:rPr lang="cs-CZ" sz="2800" b="1" dirty="0" smtClean="0">
                <a:latin typeface="+mn-lt"/>
              </a:rPr>
            </a:br>
            <a:r>
              <a:rPr lang="cs-CZ" sz="2000" b="1" dirty="0" smtClean="0">
                <a:latin typeface="+mn-lt"/>
              </a:rPr>
              <a:t>(</a:t>
            </a:r>
            <a:r>
              <a:rPr lang="cs-CZ" sz="2000" b="1" dirty="0" err="1" smtClean="0">
                <a:latin typeface="+mn-lt"/>
              </a:rPr>
              <a:t>Rossi</a:t>
            </a:r>
            <a:r>
              <a:rPr lang="cs-CZ" sz="2000" b="1" dirty="0" smtClean="0">
                <a:latin typeface="+mn-lt"/>
              </a:rPr>
              <a:t> et al. 1999, </a:t>
            </a:r>
            <a:r>
              <a:rPr lang="cs-CZ" sz="2000" b="1" dirty="0" err="1" smtClean="0">
                <a:latin typeface="+mn-lt"/>
              </a:rPr>
              <a:t>Fitzpatrick</a:t>
            </a:r>
            <a:r>
              <a:rPr lang="cs-CZ" sz="2000" b="1" dirty="0" smtClean="0">
                <a:latin typeface="+mn-lt"/>
              </a:rPr>
              <a:t> et al. 2004)</a:t>
            </a:r>
            <a:endParaRPr lang="cs-CZ" sz="20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97" y="1328928"/>
            <a:ext cx="8912245" cy="541324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Evaluace může přehlížet významné aspekty nedefinované v cílech</a:t>
            </a:r>
          </a:p>
          <a:p>
            <a:r>
              <a:rPr lang="cs-CZ" dirty="0" smtClean="0"/>
              <a:t>Cíle se mohou modifikovat během implementačního procesu (Horák 2005)</a:t>
            </a:r>
            <a:endParaRPr lang="cs-CZ" dirty="0"/>
          </a:p>
          <a:p>
            <a:r>
              <a:rPr lang="cs-CZ" dirty="0" smtClean="0"/>
              <a:t>Měla by zhodnotit vhodnost využívaných indikátorů vzhledem k měřeným konceptům. Zpravidla se jedná o koncepty abstraktní povahy. Jak velká je mezera mezi konceptem a indikátorem.</a:t>
            </a:r>
          </a:p>
          <a:p>
            <a:r>
              <a:rPr lang="cs-CZ" dirty="0" smtClean="0"/>
              <a:t>Musí být jasné, jak pracovat s mírou dosažení/nedosažení cílů</a:t>
            </a:r>
          </a:p>
          <a:p>
            <a:r>
              <a:rPr lang="cs-CZ" dirty="0"/>
              <a:t>Aktéři mohou mít tendenci volit si snadno dosažitelné indikátory nebo měnit postupy, tak aby těchto indikátorů dosáhli </a:t>
            </a:r>
            <a:r>
              <a:rPr lang="cs-CZ" dirty="0" smtClean="0"/>
              <a:t>= naruší </a:t>
            </a:r>
            <a:r>
              <a:rPr lang="cs-CZ" dirty="0"/>
              <a:t>někde </a:t>
            </a:r>
            <a:r>
              <a:rPr lang="cs-CZ" dirty="0" smtClean="0"/>
              <a:t>jinde (př. automobilový průmysl)</a:t>
            </a:r>
            <a:endParaRPr lang="cs-CZ" dirty="0"/>
          </a:p>
          <a:p>
            <a:r>
              <a:rPr lang="cs-CZ" dirty="0" smtClean="0"/>
              <a:t>Může </a:t>
            </a:r>
            <a:r>
              <a:rPr lang="cs-CZ" dirty="0"/>
              <a:t>být </a:t>
            </a:r>
            <a:r>
              <a:rPr lang="cs-CZ" u="sng" dirty="0"/>
              <a:t>nutná změna</a:t>
            </a:r>
            <a:r>
              <a:rPr lang="cs-CZ" dirty="0"/>
              <a:t> během programu (zvláště mladý program, lokální implementace národního </a:t>
            </a:r>
            <a:r>
              <a:rPr lang="cs-CZ" dirty="0" smtClean="0"/>
              <a:t>programu. </a:t>
            </a:r>
          </a:p>
          <a:p>
            <a:r>
              <a:rPr lang="cs-CZ" dirty="0" smtClean="0"/>
              <a:t>Provokativní pohled: </a:t>
            </a:r>
            <a:r>
              <a:rPr lang="cs-CZ" dirty="0" err="1" smtClean="0"/>
              <a:t>Scriven</a:t>
            </a:r>
            <a:r>
              <a:rPr lang="cs-CZ" dirty="0" smtClean="0"/>
              <a:t> (1972) </a:t>
            </a:r>
            <a:r>
              <a:rPr lang="cs-CZ" dirty="0" err="1" smtClean="0"/>
              <a:t>Goal</a:t>
            </a:r>
            <a:r>
              <a:rPr lang="cs-CZ" dirty="0"/>
              <a:t>-</a:t>
            </a:r>
            <a:r>
              <a:rPr lang="cs-CZ" dirty="0" smtClean="0"/>
              <a:t>free </a:t>
            </a:r>
            <a:r>
              <a:rPr lang="cs-CZ" dirty="0" err="1" smtClean="0"/>
              <a:t>evaluation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8372007" y="254833"/>
            <a:ext cx="1588955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CÍL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8184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0397" y="365127"/>
            <a:ext cx="8912245" cy="902200"/>
          </a:xfrm>
        </p:spPr>
        <p:txBody>
          <a:bodyPr/>
          <a:lstStyle/>
          <a:p>
            <a:r>
              <a:rPr lang="cs-CZ" sz="2800" b="1" dirty="0" smtClean="0">
                <a:latin typeface="+mn-lt"/>
              </a:rPr>
              <a:t>Monitorování postupu k dosažení cíle (výsledku)</a:t>
            </a:r>
            <a:endParaRPr lang="cs-CZ" sz="28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97" y="1328928"/>
            <a:ext cx="8912245" cy="541324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Dva do značné míry komplementární přístupy.</a:t>
            </a:r>
          </a:p>
          <a:p>
            <a:r>
              <a:rPr lang="cs-CZ" sz="2400" dirty="0" smtClean="0"/>
              <a:t>Zaměřený na dosažení cílů nebo na dodržení programové teorie – viz níže (</a:t>
            </a:r>
            <a:r>
              <a:rPr lang="cs-CZ" sz="2400" dirty="0" err="1" smtClean="0"/>
              <a:t>Freichling</a:t>
            </a:r>
            <a:r>
              <a:rPr lang="cs-CZ" sz="2400" dirty="0" smtClean="0"/>
              <a:t> et al. 2010).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350270"/>
              </p:ext>
            </p:extLst>
          </p:nvPr>
        </p:nvGraphicFramePr>
        <p:xfrm>
          <a:off x="1154782" y="2897177"/>
          <a:ext cx="6888692" cy="30965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4690"/>
                <a:gridCol w="5234002"/>
              </a:tblGrid>
              <a:tr h="44483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Cíle/</a:t>
                      </a:r>
                    </a:p>
                    <a:p>
                      <a:r>
                        <a:rPr lang="cs-CZ" dirty="0" smtClean="0"/>
                        <a:t>požadované</a:t>
                      </a:r>
                      <a:r>
                        <a:rPr lang="cs-CZ" baseline="0" dirty="0" smtClean="0"/>
                        <a:t> standardy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0" smtClean="0"/>
                        <a:t>Nakolik program </a:t>
                      </a:r>
                      <a:r>
                        <a:rPr lang="cs-CZ" u="sng" dirty="0" smtClean="0"/>
                        <a:t>naplnil své programové cíle</a:t>
                      </a:r>
                      <a:r>
                        <a:rPr lang="cs-CZ" dirty="0" smtClean="0"/>
                        <a:t>?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cs-CZ" dirty="0" smtClean="0"/>
                        <a:t>Nakolik jednotlivé fáze či komponenty </a:t>
                      </a:r>
                      <a:r>
                        <a:rPr lang="cs-CZ" u="sng" dirty="0" smtClean="0"/>
                        <a:t>přispěly k postupu</a:t>
                      </a:r>
                      <a:r>
                        <a:rPr lang="cs-CZ" dirty="0" smtClean="0"/>
                        <a:t> směrem k naplnění cíle?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Programová</a:t>
                      </a:r>
                      <a:r>
                        <a:rPr lang="cs-CZ" baseline="0" dirty="0" smtClean="0"/>
                        <a:t> teorie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cs-CZ" dirty="0" smtClean="0"/>
                        <a:t>Nakolik jednotlivé fáze či komponenty </a:t>
                      </a:r>
                      <a:r>
                        <a:rPr lang="cs-CZ" u="sng" dirty="0" smtClean="0"/>
                        <a:t>proběhly podle očekávání</a:t>
                      </a:r>
                      <a:r>
                        <a:rPr lang="cs-CZ" dirty="0" smtClean="0"/>
                        <a:t> (program dosáhl jednotlivých kroků/etap a případně jak se odchýlil)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cs-CZ" dirty="0" smtClean="0"/>
                        <a:t>Co bylo</a:t>
                      </a:r>
                      <a:r>
                        <a:rPr lang="cs-CZ" baseline="0" dirty="0" smtClean="0"/>
                        <a:t> vlastně implementováno, pokud se program lišil?</a:t>
                      </a:r>
                      <a:endParaRPr lang="cs-CZ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cs-CZ" dirty="0" smtClean="0"/>
                        <a:t>Zjištění vztahu mezi částmi programu a výsledkem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vál 4"/>
          <p:cNvSpPr/>
          <p:nvPr/>
        </p:nvSpPr>
        <p:spPr>
          <a:xfrm>
            <a:off x="8372007" y="254833"/>
            <a:ext cx="1588955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CÍL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68016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0397" y="365126"/>
            <a:ext cx="8912245" cy="725737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+mn-lt"/>
              </a:rPr>
              <a:t>      Role teorie při procesní evaluaci</a:t>
            </a:r>
            <a:endParaRPr lang="cs-CZ" sz="28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6991" y="1074821"/>
            <a:ext cx="9181484" cy="57831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Deduktivní přístup, induktivní přístup a participativní přístup (Patton 1997) – mohou se kombinovat.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Role teorie v procesní evaluaci:</a:t>
            </a:r>
          </a:p>
          <a:p>
            <a:r>
              <a:rPr lang="cs-CZ" dirty="0" smtClean="0"/>
              <a:t>obecné „vědecké“ teorie o fungování světa: příklad klíčové prvky pracovní adaptace</a:t>
            </a:r>
          </a:p>
          <a:p>
            <a:r>
              <a:rPr lang="cs-CZ" dirty="0" smtClean="0"/>
              <a:t>programová teorie: jak se očekává, že má program fungovat</a:t>
            </a:r>
          </a:p>
          <a:p>
            <a:r>
              <a:rPr lang="cs-CZ" dirty="0" smtClean="0"/>
              <a:t>teorie metodologie sociálně-vědního výzkumu</a:t>
            </a:r>
          </a:p>
          <a:p>
            <a:r>
              <a:rPr lang="cs-CZ" dirty="0" smtClean="0"/>
              <a:t>teorie jako prostředek pro interpretaci dat</a:t>
            </a:r>
          </a:p>
          <a:p>
            <a:r>
              <a:rPr lang="cs-CZ" dirty="0" smtClean="0"/>
              <a:t>teorie jako prostředek pro přenos poznatků (nová teorie, která vznikla při evaluaci programu, teorie jako prostředek obhájení výsledků) </a:t>
            </a:r>
          </a:p>
        </p:txBody>
      </p:sp>
      <p:sp>
        <p:nvSpPr>
          <p:cNvPr id="4" name="Osmicípá hvězda 3"/>
          <p:cNvSpPr/>
          <p:nvPr/>
        </p:nvSpPr>
        <p:spPr>
          <a:xfrm>
            <a:off x="209862" y="269824"/>
            <a:ext cx="914400" cy="9144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/>
              <a:t>2</a:t>
            </a:r>
          </a:p>
        </p:txBody>
      </p:sp>
      <p:sp>
        <p:nvSpPr>
          <p:cNvPr id="5" name="Ovál 4"/>
          <p:cNvSpPr/>
          <p:nvPr/>
        </p:nvSpPr>
        <p:spPr>
          <a:xfrm>
            <a:off x="8222105" y="254835"/>
            <a:ext cx="1851285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TEORIE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586928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0397" y="365126"/>
            <a:ext cx="8912245" cy="725737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+mn-lt"/>
              </a:rPr>
              <a:t>Role programové teorie při procesní evaluaci</a:t>
            </a:r>
            <a:endParaRPr lang="cs-CZ" sz="28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6991" y="1074821"/>
            <a:ext cx="9181484" cy="5783179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Logický model (</a:t>
            </a:r>
            <a:r>
              <a:rPr lang="cs-CZ" dirty="0" err="1" smtClean="0"/>
              <a:t>logic</a:t>
            </a:r>
            <a:r>
              <a:rPr lang="cs-CZ" dirty="0" smtClean="0"/>
              <a:t> model) a programová teorie jsou blízké přístupy</a:t>
            </a:r>
          </a:p>
          <a:p>
            <a:r>
              <a:rPr lang="cs-CZ" dirty="0" smtClean="0"/>
              <a:t>Programová teorie = teoretická představa o fungování programu (design) – např. v pojetí podle </a:t>
            </a:r>
            <a:r>
              <a:rPr lang="cs-CZ" dirty="0" err="1" smtClean="0"/>
              <a:t>Chena</a:t>
            </a:r>
            <a:r>
              <a:rPr lang="cs-CZ" dirty="0" smtClean="0"/>
              <a:t> (1990)</a:t>
            </a:r>
          </a:p>
          <a:p>
            <a:r>
              <a:rPr lang="cs-CZ" dirty="0" smtClean="0"/>
              <a:t>Evaluátor </a:t>
            </a:r>
            <a:r>
              <a:rPr lang="cs-CZ" dirty="0"/>
              <a:t>si programovou teorii nevymýšlí, ale získává jí od realizátorů programu (z dokumentů)</a:t>
            </a:r>
          </a:p>
          <a:p>
            <a:r>
              <a:rPr lang="cs-CZ" dirty="0" smtClean="0"/>
              <a:t>Vymezení </a:t>
            </a:r>
            <a:r>
              <a:rPr lang="cs-CZ" dirty="0"/>
              <a:t>podstatných částí programu (komponent) od nichž je očekáván efekt směrem k dosažení cíle programu a případně dílčích cílů pro jednotlivé fáze (Patton 1997</a:t>
            </a:r>
            <a:r>
              <a:rPr lang="cs-CZ" dirty="0" smtClean="0"/>
              <a:t>).</a:t>
            </a:r>
          </a:p>
          <a:p>
            <a:r>
              <a:rPr lang="cs-CZ" dirty="0"/>
              <a:t>Evaluátor musí znát cíle, obsah a strukturu programu</a:t>
            </a:r>
          </a:p>
          <a:p>
            <a:r>
              <a:rPr lang="cs-CZ" dirty="0"/>
              <a:t>Obsahuje zásadní předpoklady (více) o fungování (částí programu) (Patton 1997)</a:t>
            </a:r>
          </a:p>
          <a:p>
            <a:r>
              <a:rPr lang="cs-CZ" dirty="0" smtClean="0"/>
              <a:t>Pokud </a:t>
            </a:r>
            <a:r>
              <a:rPr lang="cs-CZ" dirty="0"/>
              <a:t>jsou stanoveny teoretické předpoklady o fungování programu, měly by být jednoznačně a „správně“ definovány.</a:t>
            </a:r>
          </a:p>
          <a:p>
            <a:r>
              <a:rPr lang="cs-CZ" dirty="0" smtClean="0"/>
              <a:t>Je </a:t>
            </a:r>
            <a:r>
              <a:rPr lang="cs-CZ" dirty="0"/>
              <a:t>dobré znát teorie o tom, </a:t>
            </a:r>
            <a:r>
              <a:rPr lang="cs-CZ" dirty="0" smtClean="0"/>
              <a:t>jak a proč by měl program přinést očekávané efekty = mechanismus </a:t>
            </a:r>
            <a:r>
              <a:rPr lang="cs-CZ" dirty="0"/>
              <a:t>(např. signální </a:t>
            </a:r>
            <a:r>
              <a:rPr lang="cs-CZ" dirty="0" smtClean="0"/>
              <a:t>teorie, teorie hledání zaměstnání…)</a:t>
            </a:r>
            <a:endParaRPr lang="cs-CZ" dirty="0"/>
          </a:p>
          <a:p>
            <a:r>
              <a:rPr lang="cs-CZ" dirty="0" smtClean="0"/>
              <a:t>Určení </a:t>
            </a:r>
            <a:r>
              <a:rPr lang="cs-CZ" dirty="0"/>
              <a:t>klíčových aktérů (stakeholderů) z hlediska realizace (jsou účastníky programu, ovlivňují nebo jsou ovlivňováni</a:t>
            </a:r>
            <a:r>
              <a:rPr lang="cs-CZ" dirty="0" smtClean="0"/>
              <a:t>).</a:t>
            </a:r>
          </a:p>
        </p:txBody>
      </p:sp>
      <p:sp>
        <p:nvSpPr>
          <p:cNvPr id="4" name="Ovál 3"/>
          <p:cNvSpPr/>
          <p:nvPr/>
        </p:nvSpPr>
        <p:spPr>
          <a:xfrm>
            <a:off x="8319540" y="164896"/>
            <a:ext cx="1851285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TEORIE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21195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0397" y="365126"/>
            <a:ext cx="8912245" cy="725737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+mn-lt"/>
              </a:rPr>
              <a:t>Role programové teorie při procesní evaluaci</a:t>
            </a:r>
            <a:endParaRPr lang="cs-CZ" sz="28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6991" y="1074821"/>
            <a:ext cx="9181484" cy="5783179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Umožňuje, aby programová teorie vyplula na světlo</a:t>
            </a:r>
          </a:p>
          <a:p>
            <a:r>
              <a:rPr lang="cs-CZ" dirty="0" smtClean="0"/>
              <a:t>Umožňuje porovnat programovou teorii a konkrétní realizaci (implementaci programu) (</a:t>
            </a:r>
            <a:r>
              <a:rPr lang="cs-CZ" dirty="0" err="1" smtClean="0"/>
              <a:t>Chen</a:t>
            </a:r>
            <a:r>
              <a:rPr lang="cs-CZ" dirty="0" smtClean="0"/>
              <a:t> 2005). </a:t>
            </a:r>
          </a:p>
          <a:p>
            <a:r>
              <a:rPr lang="cs-CZ" dirty="0" smtClean="0"/>
              <a:t>Otázka </a:t>
            </a:r>
            <a:r>
              <a:rPr lang="cs-CZ" u="sng" dirty="0" smtClean="0"/>
              <a:t>Program </a:t>
            </a:r>
            <a:r>
              <a:rPr lang="en-US" u="sng" dirty="0" smtClean="0"/>
              <a:t>fidelity</a:t>
            </a:r>
            <a:r>
              <a:rPr lang="cs-CZ" dirty="0" smtClean="0"/>
              <a:t> (přesnost, věrnost):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cs-CZ" dirty="0" smtClean="0"/>
              <a:t>Přítomnost klíčových předpokladů v programové teorii </a:t>
            </a:r>
            <a:r>
              <a:rPr lang="cs-CZ" dirty="0"/>
              <a:t>(</a:t>
            </a:r>
            <a:r>
              <a:rPr lang="cs-CZ" dirty="0" err="1"/>
              <a:t>Morra-Imas</a:t>
            </a:r>
            <a:r>
              <a:rPr lang="cs-CZ" dirty="0"/>
              <a:t> a </a:t>
            </a:r>
            <a:r>
              <a:rPr lang="cs-CZ" dirty="0" err="1"/>
              <a:t>Rist</a:t>
            </a:r>
            <a:r>
              <a:rPr lang="cs-CZ" dirty="0"/>
              <a:t> 2009)</a:t>
            </a:r>
            <a:endParaRPr lang="cs-CZ" dirty="0" smtClean="0"/>
          </a:p>
          <a:p>
            <a:r>
              <a:rPr lang="cs-CZ" dirty="0" smtClean="0"/>
              <a:t>Je třeba určit klíčové předpoklady, které musí být ověřeny (</a:t>
            </a:r>
            <a:r>
              <a:rPr lang="cs-CZ" dirty="0" err="1" smtClean="0"/>
              <a:t>Morra-Imas</a:t>
            </a:r>
            <a:r>
              <a:rPr lang="cs-CZ" dirty="0" smtClean="0"/>
              <a:t> a </a:t>
            </a:r>
            <a:r>
              <a:rPr lang="cs-CZ" dirty="0" err="1" smtClean="0"/>
              <a:t>Rist</a:t>
            </a:r>
            <a:r>
              <a:rPr lang="cs-CZ" dirty="0" smtClean="0"/>
              <a:t> 2009)</a:t>
            </a:r>
            <a:endParaRPr lang="cs-CZ" dirty="0"/>
          </a:p>
          <a:p>
            <a:r>
              <a:rPr lang="cs-CZ" dirty="0" smtClean="0"/>
              <a:t>Posoudit, zda a  proč nebyla programová teorie v konkrétních případech dodržena.</a:t>
            </a:r>
          </a:p>
          <a:p>
            <a:r>
              <a:rPr lang="cs-CZ" dirty="0" smtClean="0"/>
              <a:t>Posoudit, zda to vadí, že nebyla dodržena.</a:t>
            </a:r>
          </a:p>
          <a:p>
            <a:r>
              <a:rPr lang="cs-CZ" dirty="0" smtClean="0"/>
              <a:t>Umožňuje identifikovat „díry“ v programové teorii</a:t>
            </a:r>
          </a:p>
          <a:p>
            <a:r>
              <a:rPr lang="cs-CZ" dirty="0" smtClean="0"/>
              <a:t>Možná </a:t>
            </a:r>
            <a:r>
              <a:rPr lang="cs-CZ" dirty="0"/>
              <a:t>u</a:t>
            </a:r>
            <a:r>
              <a:rPr lang="cs-CZ" dirty="0" smtClean="0"/>
              <a:t>káže, </a:t>
            </a:r>
            <a:r>
              <a:rPr lang="cs-CZ" dirty="0"/>
              <a:t>které </a:t>
            </a:r>
            <a:r>
              <a:rPr lang="cs-CZ" dirty="0" smtClean="0"/>
              <a:t>teorií vymezené aktivity </a:t>
            </a:r>
            <a:r>
              <a:rPr lang="cs-CZ" dirty="0"/>
              <a:t>jsou pro výsledky programu nejpřínosnější.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Ovál 3"/>
          <p:cNvSpPr/>
          <p:nvPr/>
        </p:nvSpPr>
        <p:spPr>
          <a:xfrm>
            <a:off x="8222105" y="254835"/>
            <a:ext cx="1851285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TEORIE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34527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0397" y="119922"/>
            <a:ext cx="8912245" cy="1570768"/>
          </a:xfrm>
        </p:spPr>
        <p:txBody>
          <a:bodyPr/>
          <a:lstStyle/>
          <a:p>
            <a:r>
              <a:rPr lang="cs-CZ" sz="2800" b="1" dirty="0" smtClean="0">
                <a:latin typeface="+mn-lt"/>
              </a:rPr>
              <a:t>(Ne)soulad mezi programovou teorií a programem </a:t>
            </a:r>
            <a:br>
              <a:rPr lang="cs-CZ" sz="2800" b="1" dirty="0" smtClean="0">
                <a:latin typeface="+mn-lt"/>
              </a:rPr>
            </a:br>
            <a:r>
              <a:rPr lang="cs-CZ" sz="2000" b="1" dirty="0" smtClean="0">
                <a:latin typeface="+mn-lt"/>
              </a:rPr>
              <a:t>Patton (1997)</a:t>
            </a:r>
            <a:r>
              <a:rPr lang="cs-CZ" sz="2800" b="1" dirty="0" smtClean="0">
                <a:latin typeface="+mn-lt"/>
              </a:rPr>
              <a:t/>
            </a:r>
            <a:br>
              <a:rPr lang="cs-CZ" sz="2800" b="1" dirty="0" smtClean="0">
                <a:latin typeface="+mn-lt"/>
              </a:rPr>
            </a:br>
            <a:endParaRPr lang="cs-CZ" sz="20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97" y="1328928"/>
            <a:ext cx="8912245" cy="5413248"/>
          </a:xfrm>
        </p:spPr>
        <p:txBody>
          <a:bodyPr>
            <a:normAutofit/>
          </a:bodyPr>
          <a:lstStyle/>
          <a:p>
            <a:r>
              <a:rPr lang="cs-CZ" dirty="0"/>
              <a:t>Programová teorie by měla mít obecně přijímanou verzi.</a:t>
            </a:r>
            <a:endParaRPr lang="cs-CZ" dirty="0" smtClean="0"/>
          </a:p>
          <a:p>
            <a:r>
              <a:rPr lang="cs-CZ" dirty="0" smtClean="0"/>
              <a:t>Často ten, kdo rozhodl o existenci programu, není tím, kdo rozhoduje o jeho programové teorii (nějak to udělejte).</a:t>
            </a:r>
          </a:p>
          <a:p>
            <a:r>
              <a:rPr lang="cs-CZ" dirty="0" smtClean="0"/>
              <a:t>Lze očekávat rozdíl mezi programovou teorií a realitou (není vždy špatně)</a:t>
            </a:r>
          </a:p>
          <a:p>
            <a:r>
              <a:rPr lang="cs-CZ" dirty="0"/>
              <a:t>Programová teorie by měla být nahlížena kriticky</a:t>
            </a:r>
            <a:endParaRPr lang="cs-CZ" dirty="0" smtClean="0"/>
          </a:p>
          <a:p>
            <a:r>
              <a:rPr lang="cs-CZ" dirty="0"/>
              <a:t>Riziko nízké aktuálnosti programové teorie (první plán)</a:t>
            </a:r>
            <a:endParaRPr lang="cs-CZ" dirty="0" smtClean="0"/>
          </a:p>
          <a:p>
            <a:r>
              <a:rPr lang="cs-CZ" dirty="0" smtClean="0"/>
              <a:t>Příčiny změny: nepoužitelnost plánu, rozdílné osoby designují a implementují (např. nedorozumění, rezistence), změna kontextu, poznatky z implementační praxe, zpětná vazba od účastníků programu vedla ke změně, důsledek evaluace</a:t>
            </a:r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8357017" y="254835"/>
            <a:ext cx="1851285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TEORIE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7588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97" y="1034321"/>
            <a:ext cx="8912245" cy="5500591"/>
          </a:xfrm>
        </p:spPr>
        <p:txBody>
          <a:bodyPr>
            <a:normAutofit/>
          </a:bodyPr>
          <a:lstStyle/>
          <a:p>
            <a:endParaRPr lang="cs-CZ" sz="2400" dirty="0" smtClean="0"/>
          </a:p>
          <a:p>
            <a:r>
              <a:rPr lang="cs-CZ" sz="2400" dirty="0"/>
              <a:t>d</a:t>
            </a:r>
            <a:r>
              <a:rPr lang="cs-CZ" sz="2400" dirty="0" smtClean="0"/>
              <a:t>efinice klíčových částí programu</a:t>
            </a:r>
          </a:p>
          <a:p>
            <a:r>
              <a:rPr lang="cs-CZ" sz="2400" dirty="0"/>
              <a:t>o</a:t>
            </a:r>
            <a:r>
              <a:rPr lang="cs-CZ" sz="2400" dirty="0" smtClean="0"/>
              <a:t>tázky vztahující se k jednotlivým částem programu</a:t>
            </a:r>
          </a:p>
          <a:p>
            <a:r>
              <a:rPr lang="cs-CZ" sz="2400" dirty="0"/>
              <a:t>t</a:t>
            </a:r>
            <a:r>
              <a:rPr lang="cs-CZ" sz="2400" dirty="0" smtClean="0"/>
              <a:t>zv. manažerská </a:t>
            </a:r>
            <a:r>
              <a:rPr lang="cs-CZ" sz="2400" dirty="0"/>
              <a:t>evaluace umožnuje klást si otázku na cokoliv = </a:t>
            </a:r>
            <a:r>
              <a:rPr lang="cs-CZ" sz="2400" dirty="0" smtClean="0"/>
              <a:t>např. organizační </a:t>
            </a:r>
            <a:r>
              <a:rPr lang="cs-CZ" sz="2400" dirty="0"/>
              <a:t>kultura</a:t>
            </a:r>
            <a:r>
              <a:rPr lang="cs-CZ" sz="2400" dirty="0" smtClean="0"/>
              <a:t>…</a:t>
            </a:r>
          </a:p>
          <a:p>
            <a:r>
              <a:rPr lang="cs-CZ" sz="2400" dirty="0"/>
              <a:t>n</a:t>
            </a:r>
            <a:r>
              <a:rPr lang="cs-CZ" sz="2400" dirty="0" smtClean="0"/>
              <a:t>amísto komplexní evaluace se může zabývat velmi malou částí programu</a:t>
            </a:r>
          </a:p>
          <a:p>
            <a:r>
              <a:rPr lang="cs-CZ" sz="2400" dirty="0"/>
              <a:t>o</a:t>
            </a:r>
            <a:r>
              <a:rPr lang="cs-CZ" sz="2400" dirty="0" smtClean="0"/>
              <a:t>tázky, které jsou klíčové pro rozhodování nebo které významně redukují nejistotu.</a:t>
            </a:r>
          </a:p>
          <a:p>
            <a:r>
              <a:rPr lang="cs-CZ" sz="2400" dirty="0" smtClean="0"/>
              <a:t>otázka programu realizovaného na více místech (</a:t>
            </a:r>
            <a:r>
              <a:rPr lang="cs-CZ" sz="2400" dirty="0" err="1" smtClean="0"/>
              <a:t>multi-site</a:t>
            </a:r>
            <a:r>
              <a:rPr lang="cs-CZ" sz="2400" dirty="0" smtClean="0"/>
              <a:t> </a:t>
            </a:r>
            <a:r>
              <a:rPr lang="cs-CZ" sz="2400" dirty="0" err="1" smtClean="0"/>
              <a:t>evaluation</a:t>
            </a:r>
            <a:r>
              <a:rPr lang="cs-CZ" sz="2400" dirty="0" smtClean="0"/>
              <a:t>)</a:t>
            </a:r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719530" y="420441"/>
            <a:ext cx="86942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     </a:t>
            </a:r>
            <a:r>
              <a:rPr lang="en-US" sz="2800" b="1" dirty="0" smtClean="0"/>
              <a:t>Component analysis</a:t>
            </a:r>
            <a:r>
              <a:rPr lang="cs-CZ" sz="2800" b="1" dirty="0" smtClean="0"/>
              <a:t> (analýza částí)</a:t>
            </a:r>
            <a:endParaRPr lang="en-US" sz="2800" b="1" dirty="0"/>
          </a:p>
        </p:txBody>
      </p:sp>
      <p:sp>
        <p:nvSpPr>
          <p:cNvPr id="4" name="Osmicípá hvězda 3"/>
          <p:cNvSpPr/>
          <p:nvPr/>
        </p:nvSpPr>
        <p:spPr>
          <a:xfrm>
            <a:off x="187378" y="224851"/>
            <a:ext cx="914400" cy="9144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/>
              <a:t>3</a:t>
            </a:r>
          </a:p>
        </p:txBody>
      </p:sp>
      <p:sp>
        <p:nvSpPr>
          <p:cNvPr id="5" name="Ovál 4"/>
          <p:cNvSpPr/>
          <p:nvPr/>
        </p:nvSpPr>
        <p:spPr>
          <a:xfrm>
            <a:off x="8222105" y="254835"/>
            <a:ext cx="1851285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ČÁSTI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5195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97" y="1034321"/>
            <a:ext cx="8912245" cy="5500591"/>
          </a:xfrm>
        </p:spPr>
        <p:txBody>
          <a:bodyPr>
            <a:normAutofit/>
          </a:bodyPr>
          <a:lstStyle/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07848"/>
              </p:ext>
            </p:extLst>
          </p:nvPr>
        </p:nvGraphicFramePr>
        <p:xfrm>
          <a:off x="481921" y="1401581"/>
          <a:ext cx="9304420" cy="4531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0847"/>
                <a:gridCol w="5953573"/>
              </a:tblGrid>
              <a:tr h="599606">
                <a:tc>
                  <a:txBody>
                    <a:bodyPr/>
                    <a:lstStyle/>
                    <a:p>
                      <a:r>
                        <a:rPr lang="cs-CZ" dirty="0" smtClean="0"/>
                        <a:t>Části</a:t>
                      </a:r>
                      <a:r>
                        <a:rPr lang="cs-CZ" baseline="0" dirty="0" smtClean="0"/>
                        <a:t> programu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Příklady otázek</a:t>
                      </a:r>
                      <a:endParaRPr lang="cs-CZ" dirty="0"/>
                    </a:p>
                  </a:txBody>
                  <a:tcPr/>
                </a:tc>
              </a:tr>
              <a:tr h="504189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Cíle programu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 jaký problém se program</a:t>
                      </a:r>
                      <a:r>
                        <a:rPr lang="cs-CZ" baseline="0" dirty="0" smtClean="0"/>
                        <a:t> zaměřuje?</a:t>
                      </a:r>
                      <a:endParaRPr lang="cs-CZ" dirty="0" smtClean="0"/>
                    </a:p>
                    <a:p>
                      <a:r>
                        <a:rPr lang="cs-CZ" dirty="0" smtClean="0"/>
                        <a:t>Jsou cíle formulovány jednoznačně?</a:t>
                      </a:r>
                    </a:p>
                  </a:txBody>
                  <a:tcPr/>
                </a:tc>
              </a:tr>
              <a:tr h="870243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Programová teorie (plán fungování programu)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Jaké jsou hlavní programové aktivity?</a:t>
                      </a:r>
                    </a:p>
                    <a:p>
                      <a:r>
                        <a:rPr lang="cs-CZ" baseline="0" dirty="0" smtClean="0"/>
                        <a:t>Byl program dobře naplánován?</a:t>
                      </a:r>
                    </a:p>
                    <a:p>
                      <a:r>
                        <a:rPr lang="cs-CZ" baseline="0" dirty="0" smtClean="0"/>
                        <a:t>Byla zvažována alternativní řešení?</a:t>
                      </a:r>
                    </a:p>
                    <a:p>
                      <a:r>
                        <a:rPr lang="cs-CZ" baseline="0" dirty="0" smtClean="0"/>
                        <a:t>Nakolik program proběhl podle plánu?</a:t>
                      </a:r>
                      <a:endParaRPr lang="cs-CZ" dirty="0"/>
                    </a:p>
                  </a:txBody>
                  <a:tcPr/>
                </a:tc>
              </a:tr>
              <a:tr h="8702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Cílová populace a skupina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Byl program poskytnut cílové populaci?</a:t>
                      </a:r>
                    </a:p>
                    <a:p>
                      <a:r>
                        <a:rPr lang="cs-CZ" dirty="0" smtClean="0"/>
                        <a:t>Nakolik</a:t>
                      </a:r>
                      <a:r>
                        <a:rPr lang="cs-CZ" baseline="0" dirty="0" smtClean="0"/>
                        <a:t> dostupný byl program pro cílovou populaci?</a:t>
                      </a:r>
                    </a:p>
                    <a:p>
                      <a:r>
                        <a:rPr lang="cs-CZ" baseline="0" dirty="0" smtClean="0"/>
                        <a:t>Jaké jsou charakteristiky účastníků programu?</a:t>
                      </a:r>
                    </a:p>
                    <a:p>
                      <a:r>
                        <a:rPr lang="cs-CZ" baseline="0" dirty="0" smtClean="0"/>
                        <a:t>Kdo program dokončil a kdo ne?</a:t>
                      </a:r>
                      <a:endParaRPr lang="cs-CZ" dirty="0"/>
                    </a:p>
                  </a:txBody>
                  <a:tcPr/>
                </a:tc>
              </a:tr>
              <a:tr h="8702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Kontext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 jakém politickém</a:t>
                      </a:r>
                      <a:r>
                        <a:rPr lang="cs-CZ" baseline="0" dirty="0" smtClean="0"/>
                        <a:t>, ekonomickém kontextu se program odehrává?</a:t>
                      </a:r>
                    </a:p>
                    <a:p>
                      <a:r>
                        <a:rPr lang="cs-CZ" baseline="0" dirty="0" smtClean="0"/>
                        <a:t>Jaké kritické vnější faktory ovlivnily implementaci programu?</a:t>
                      </a:r>
                      <a:endParaRPr lang="cs-CZ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719529" y="269822"/>
            <a:ext cx="86942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Component analysis</a:t>
            </a:r>
            <a:r>
              <a:rPr lang="cs-CZ" sz="2800" b="1" dirty="0" smtClean="0"/>
              <a:t> (analýza částí)</a:t>
            </a:r>
            <a:endParaRPr lang="en-US" sz="2800" b="1" dirty="0"/>
          </a:p>
        </p:txBody>
      </p:sp>
      <p:sp>
        <p:nvSpPr>
          <p:cNvPr id="5" name="Ovál 4"/>
          <p:cNvSpPr/>
          <p:nvPr/>
        </p:nvSpPr>
        <p:spPr>
          <a:xfrm>
            <a:off x="8222105" y="254835"/>
            <a:ext cx="1851285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ČÁSTI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6428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97" y="1584961"/>
            <a:ext cx="8912245" cy="5160613"/>
          </a:xfrm>
        </p:spPr>
        <p:txBody>
          <a:bodyPr>
            <a:normAutofit/>
          </a:bodyPr>
          <a:lstStyle/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1517"/>
              </p:ext>
            </p:extLst>
          </p:nvPr>
        </p:nvGraphicFramePr>
        <p:xfrm>
          <a:off x="470613" y="247338"/>
          <a:ext cx="9304420" cy="5903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0847"/>
                <a:gridCol w="5953573"/>
              </a:tblGrid>
              <a:tr h="599606">
                <a:tc>
                  <a:txBody>
                    <a:bodyPr/>
                    <a:lstStyle/>
                    <a:p>
                      <a:r>
                        <a:rPr lang="cs-CZ" dirty="0" smtClean="0"/>
                        <a:t>Části</a:t>
                      </a:r>
                      <a:r>
                        <a:rPr lang="cs-CZ" baseline="0" dirty="0" smtClean="0"/>
                        <a:t> programu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Příklady otázek</a:t>
                      </a:r>
                      <a:endParaRPr lang="cs-CZ" dirty="0"/>
                    </a:p>
                  </a:txBody>
                  <a:tcPr/>
                </a:tc>
              </a:tr>
              <a:tr h="504189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Aktéři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Kdo</a:t>
                      </a:r>
                      <a:r>
                        <a:rPr lang="cs-CZ" baseline="0" dirty="0" smtClean="0"/>
                        <a:t> je klíčovým aktérem programu?</a:t>
                      </a:r>
                    </a:p>
                    <a:p>
                      <a:r>
                        <a:rPr lang="cs-CZ" baseline="0" dirty="0" smtClean="0"/>
                        <a:t>Jaká je organizace, která program realizuje?</a:t>
                      </a:r>
                    </a:p>
                    <a:p>
                      <a:r>
                        <a:rPr lang="cs-CZ" dirty="0" smtClean="0"/>
                        <a:t>Kdo se zapojil do programu? </a:t>
                      </a:r>
                    </a:p>
                    <a:p>
                      <a:r>
                        <a:rPr lang="cs-CZ" dirty="0" smtClean="0"/>
                        <a:t>Co</a:t>
                      </a:r>
                      <a:r>
                        <a:rPr lang="cs-CZ" baseline="0" dirty="0" smtClean="0"/>
                        <a:t> dělají realizátoři programu?</a:t>
                      </a:r>
                      <a:endParaRPr lang="cs-CZ" dirty="0" smtClean="0"/>
                    </a:p>
                    <a:p>
                      <a:r>
                        <a:rPr lang="cs-CZ" dirty="0" smtClean="0"/>
                        <a:t>Jak probíhala spolupráce?</a:t>
                      </a:r>
                      <a:endParaRPr lang="cs-CZ" dirty="0"/>
                    </a:p>
                  </a:txBody>
                  <a:tcPr/>
                </a:tc>
              </a:tr>
              <a:tr h="870243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Programové aktivity/procesy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Jaké jsou hlavní programové aktivity?</a:t>
                      </a:r>
                    </a:p>
                    <a:p>
                      <a:r>
                        <a:rPr lang="cs-CZ" dirty="0" smtClean="0"/>
                        <a:t>Jak dlouho program trvá?</a:t>
                      </a:r>
                    </a:p>
                    <a:p>
                      <a:r>
                        <a:rPr lang="cs-CZ" dirty="0" smtClean="0"/>
                        <a:t>Má program</a:t>
                      </a:r>
                      <a:r>
                        <a:rPr lang="cs-CZ" baseline="0" dirty="0" smtClean="0"/>
                        <a:t> všechny požadované části?</a:t>
                      </a:r>
                      <a:endParaRPr lang="cs-CZ" dirty="0" smtClean="0"/>
                    </a:p>
                    <a:p>
                      <a:r>
                        <a:rPr lang="cs-CZ" dirty="0" smtClean="0"/>
                        <a:t>Jak program (jednotlivé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aktivity) proběhly</a:t>
                      </a:r>
                      <a:r>
                        <a:rPr lang="cs-CZ" baseline="0" dirty="0" smtClean="0"/>
                        <a:t>?</a:t>
                      </a:r>
                    </a:p>
                    <a:p>
                      <a:r>
                        <a:rPr lang="cs-CZ" baseline="0" dirty="0" smtClean="0"/>
                        <a:t>Ověření stálé kvality (standardu) programu?</a:t>
                      </a:r>
                    </a:p>
                    <a:p>
                      <a:r>
                        <a:rPr lang="cs-CZ" baseline="0" dirty="0" smtClean="0"/>
                        <a:t>Liší se program pro jednotlivé účastníky?</a:t>
                      </a:r>
                    </a:p>
                  </a:txBody>
                  <a:tcPr/>
                </a:tc>
              </a:tr>
              <a:tr h="870243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Zdroje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Jaké jsou podpůrné funkce v programu (marketing, účetnictví?)</a:t>
                      </a:r>
                    </a:p>
                    <a:p>
                      <a:r>
                        <a:rPr lang="cs-CZ" baseline="0" dirty="0" smtClean="0"/>
                        <a:t>Jsou finanční prostředky přiměřené pro realizaci programu?</a:t>
                      </a:r>
                    </a:p>
                    <a:p>
                      <a:r>
                        <a:rPr lang="cs-CZ" baseline="0" dirty="0" smtClean="0"/>
                        <a:t>Byly finanční prostředky účelně využity?</a:t>
                      </a:r>
                    </a:p>
                  </a:txBody>
                  <a:tcPr/>
                </a:tc>
              </a:tr>
              <a:tr h="252095">
                <a:tc>
                  <a:txBody>
                    <a:bodyPr/>
                    <a:lstStyle/>
                    <a:p>
                      <a:r>
                        <a:rPr lang="cs-CZ" dirty="0" smtClean="0"/>
                        <a:t>Výsledky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Byl již program dříve</a:t>
                      </a:r>
                      <a:r>
                        <a:rPr lang="cs-CZ" baseline="0" dirty="0" smtClean="0"/>
                        <a:t> hodnocen?</a:t>
                      </a:r>
                      <a:endParaRPr lang="cs-CZ" dirty="0" smtClean="0"/>
                    </a:p>
                    <a:p>
                      <a:r>
                        <a:rPr lang="cs-CZ" dirty="0" smtClean="0"/>
                        <a:t>Proč program (ne)dosáhl</a:t>
                      </a:r>
                      <a:r>
                        <a:rPr lang="cs-CZ" baseline="0" dirty="0" smtClean="0"/>
                        <a:t> očekávaných výsledků?</a:t>
                      </a:r>
                    </a:p>
                    <a:p>
                      <a:r>
                        <a:rPr lang="cs-CZ" baseline="0" dirty="0" smtClean="0"/>
                        <a:t>Vztah mezi konkrétní částí programu a výsledkem?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218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>
                <a:latin typeface="+mn-lt"/>
              </a:rPr>
              <a:t>    Přístupy </a:t>
            </a:r>
            <a:r>
              <a:rPr lang="cs-CZ" sz="2800" b="1" dirty="0">
                <a:latin typeface="+mn-lt"/>
              </a:rPr>
              <a:t>založené na identifikaci kauzálních </a:t>
            </a:r>
            <a:r>
              <a:rPr lang="cs-CZ" sz="2800" b="1" dirty="0" smtClean="0">
                <a:latin typeface="+mn-lt"/>
              </a:rPr>
              <a:t>vztahů</a:t>
            </a:r>
            <a:br>
              <a:rPr lang="cs-CZ" sz="2800" b="1" dirty="0" smtClean="0">
                <a:latin typeface="+mn-lt"/>
              </a:rPr>
            </a:br>
            <a:r>
              <a:rPr lang="cs-CZ" sz="2800" b="1" dirty="0" smtClean="0">
                <a:latin typeface="+mn-lt"/>
              </a:rPr>
              <a:t>    </a:t>
            </a:r>
            <a:r>
              <a:rPr lang="cs-CZ" sz="2000" dirty="0" smtClean="0"/>
              <a:t>(</a:t>
            </a:r>
            <a:r>
              <a:rPr lang="cs-CZ" sz="2000" dirty="0" err="1"/>
              <a:t>Miles</a:t>
            </a:r>
            <a:r>
              <a:rPr lang="cs-CZ" sz="2000" dirty="0"/>
              <a:t> a </a:t>
            </a:r>
            <a:r>
              <a:rPr lang="cs-CZ" sz="2000" dirty="0" err="1"/>
              <a:t>Huberman</a:t>
            </a:r>
            <a:r>
              <a:rPr lang="cs-CZ" sz="2000" dirty="0"/>
              <a:t> 1994, </a:t>
            </a:r>
            <a:r>
              <a:rPr lang="cs-CZ" sz="2000" dirty="0" err="1"/>
              <a:t>Reid</a:t>
            </a:r>
            <a:r>
              <a:rPr lang="cs-CZ" sz="2000" dirty="0"/>
              <a:t> </a:t>
            </a:r>
            <a:r>
              <a:rPr lang="cs-CZ" sz="2000" dirty="0" smtClean="0"/>
              <a:t>1990, přednáška </a:t>
            </a:r>
            <a:r>
              <a:rPr lang="cs-CZ" sz="2000" dirty="0" err="1" smtClean="0"/>
              <a:t>Suchanec</a:t>
            </a:r>
            <a:r>
              <a:rPr lang="cs-CZ" sz="2000" dirty="0" smtClean="0"/>
              <a:t>)</a:t>
            </a:r>
            <a:endParaRPr lang="cs-CZ" sz="20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97" y="1328928"/>
            <a:ext cx="8912245" cy="54132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sz="2000" dirty="0" smtClean="0"/>
          </a:p>
          <a:p>
            <a:r>
              <a:rPr lang="cs-CZ" dirty="0" smtClean="0"/>
              <a:t>Zpravidla jsou vedeny teoreticky (pracují s teoreticky vymezenými faktory)</a:t>
            </a:r>
          </a:p>
          <a:p>
            <a:r>
              <a:rPr lang="cs-CZ" dirty="0"/>
              <a:t>n</a:t>
            </a:r>
            <a:r>
              <a:rPr lang="cs-CZ" dirty="0" smtClean="0"/>
              <a:t>apř. „</a:t>
            </a:r>
            <a:r>
              <a:rPr lang="en-US" dirty="0" smtClean="0"/>
              <a:t>Theory based impact evaluation</a:t>
            </a:r>
            <a:r>
              <a:rPr lang="cs-CZ" dirty="0" smtClean="0"/>
              <a:t>“</a:t>
            </a:r>
            <a:r>
              <a:rPr lang="en-US" dirty="0" smtClean="0"/>
              <a:t> </a:t>
            </a:r>
            <a:r>
              <a:rPr lang="cs-CZ" dirty="0" smtClean="0"/>
              <a:t>(vlastně dopadová)</a:t>
            </a:r>
          </a:p>
          <a:p>
            <a:r>
              <a:rPr lang="cs-CZ" dirty="0" smtClean="0"/>
              <a:t>Zajímají se o vztah mezi aspekty a výsledky programu</a:t>
            </a:r>
          </a:p>
          <a:p>
            <a:r>
              <a:rPr lang="cs-CZ" dirty="0"/>
              <a:t>Cílem je přesvědčit se o </a:t>
            </a:r>
            <a:r>
              <a:rPr lang="cs-CZ" dirty="0" smtClean="0"/>
              <a:t>(ne)existenci logického řetězce dopadu</a:t>
            </a:r>
            <a:endParaRPr lang="cs-CZ" dirty="0"/>
          </a:p>
          <a:p>
            <a:r>
              <a:rPr lang="cs-CZ" dirty="0" smtClean="0"/>
              <a:t>Nejde primárně jen o porovnávání s programovou teorií.</a:t>
            </a:r>
          </a:p>
          <a:p>
            <a:r>
              <a:rPr lang="cs-CZ" dirty="0" smtClean="0"/>
              <a:t>Jsou založeny na analytické indukci v konkrétních případech (případové studie) = nejde vlastně jen o program</a:t>
            </a:r>
          </a:p>
          <a:p>
            <a:r>
              <a:rPr lang="cs-CZ" dirty="0" smtClean="0"/>
              <a:t>Pracují s přítomností nebo nepřítomností charakteristik či událostí (střípky kauzálního řetězce) které vedou nebo </a:t>
            </a:r>
            <a:r>
              <a:rPr lang="cs-CZ" dirty="0"/>
              <a:t>nevedou k výsledku (též chtěný/nechtěný)</a:t>
            </a:r>
            <a:endParaRPr lang="cs-CZ" dirty="0" smtClean="0"/>
          </a:p>
          <a:p>
            <a:r>
              <a:rPr lang="cs-CZ" dirty="0" smtClean="0"/>
              <a:t>Nejde o prokázání souvislosti ve statistickém smyslu, ale o porozumění (a vysvětlení)</a:t>
            </a:r>
          </a:p>
          <a:p>
            <a:r>
              <a:rPr lang="cs-CZ" dirty="0" smtClean="0"/>
              <a:t>Užitečné akademicky, při obhajobě funkčnosti a při přenosu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smicípá hvězda 3"/>
          <p:cNvSpPr/>
          <p:nvPr/>
        </p:nvSpPr>
        <p:spPr>
          <a:xfrm>
            <a:off x="112426" y="374755"/>
            <a:ext cx="914400" cy="9144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/>
              <a:t>4</a:t>
            </a:r>
          </a:p>
        </p:txBody>
      </p:sp>
      <p:sp>
        <p:nvSpPr>
          <p:cNvPr id="5" name="Ovál 4"/>
          <p:cNvSpPr/>
          <p:nvPr/>
        </p:nvSpPr>
        <p:spPr>
          <a:xfrm>
            <a:off x="8222105" y="914402"/>
            <a:ext cx="1851285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DOPAD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45550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8310" y="853574"/>
            <a:ext cx="9466290" cy="57377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u="sng" dirty="0" smtClean="0"/>
              <a:t>Procesní evaluace jako analýza procesů</a:t>
            </a:r>
            <a:r>
              <a:rPr lang="cs-CZ" sz="2400" b="1" dirty="0" smtClean="0"/>
              <a:t>: </a:t>
            </a:r>
          </a:p>
          <a:p>
            <a:endParaRPr lang="cs-CZ" sz="2400" dirty="0" smtClean="0"/>
          </a:p>
          <a:p>
            <a:r>
              <a:rPr lang="cs-CZ" sz="2400" dirty="0" smtClean="0"/>
              <a:t>Zabývá se již existujícími programy (zpravidla fáze při realizaci)</a:t>
            </a:r>
          </a:p>
          <a:p>
            <a:r>
              <a:rPr lang="cs-CZ" sz="2400" dirty="0" smtClean="0"/>
              <a:t>Odlišuje se jednoznačně od evaluací před programem (ex-ante evaluace, analýza potřeb, evaluací kontextu) a od evaluací dopadu (poslední blok výuky)</a:t>
            </a:r>
          </a:p>
          <a:p>
            <a:r>
              <a:rPr lang="cs-CZ" sz="2400" dirty="0" smtClean="0"/>
              <a:t>není vhodné využívat procesní evaluaci pro zjišťování dopadu</a:t>
            </a:r>
          </a:p>
          <a:p>
            <a:r>
              <a:rPr lang="cs-CZ" sz="2400" dirty="0" smtClean="0"/>
              <a:t>nejsou zde pokryty ani komplexní přístupy k evaluaci (sledují vše včetně situace před programem a kontextu) – např. </a:t>
            </a:r>
            <a:r>
              <a:rPr lang="cs-CZ" sz="2400" dirty="0"/>
              <a:t>CIPP </a:t>
            </a:r>
            <a:r>
              <a:rPr lang="cs-CZ" sz="2400" dirty="0" smtClean="0"/>
              <a:t>(</a:t>
            </a:r>
            <a:r>
              <a:rPr lang="en-US" sz="2400" dirty="0" smtClean="0"/>
              <a:t>Context-Input-Process-Product</a:t>
            </a:r>
            <a:r>
              <a:rPr lang="cs-CZ" sz="2400" dirty="0" smtClean="0"/>
              <a:t>) evaluační model (</a:t>
            </a:r>
            <a:r>
              <a:rPr lang="cs-CZ" sz="2400" dirty="0" err="1" smtClean="0"/>
              <a:t>Schufflebeam</a:t>
            </a:r>
            <a:r>
              <a:rPr lang="cs-CZ" sz="2400" dirty="0" smtClean="0"/>
              <a:t> 2003)</a:t>
            </a:r>
          </a:p>
          <a:p>
            <a:r>
              <a:rPr lang="cs-CZ" sz="2400" dirty="0"/>
              <a:t>j</a:t>
            </a:r>
            <a:r>
              <a:rPr lang="cs-CZ" sz="2400" dirty="0" smtClean="0"/>
              <a:t>ak je program implementován, jak probíhá</a:t>
            </a:r>
          </a:p>
          <a:p>
            <a:r>
              <a:rPr lang="cs-CZ" sz="2400" dirty="0"/>
              <a:t>d</a:t>
            </a:r>
            <a:r>
              <a:rPr lang="cs-CZ" sz="2400" dirty="0" smtClean="0"/>
              <a:t>efinice přirozeného běhu programu</a:t>
            </a:r>
          </a:p>
          <a:p>
            <a:r>
              <a:rPr lang="cs-CZ" sz="2400" dirty="0"/>
              <a:t>z</a:t>
            </a:r>
            <a:r>
              <a:rPr lang="cs-CZ" sz="2400" dirty="0" smtClean="0"/>
              <a:t>de identifikujeme stavy nebo procesy</a:t>
            </a:r>
          </a:p>
          <a:p>
            <a:r>
              <a:rPr lang="cs-CZ" sz="2400" dirty="0" smtClean="0"/>
              <a:t>často </a:t>
            </a:r>
            <a:r>
              <a:rPr lang="cs-CZ" sz="2400" dirty="0"/>
              <a:t>je dnes evaluace již nedílnou součástí designu programu</a:t>
            </a:r>
            <a:r>
              <a:rPr lang="cs-CZ" sz="2400" dirty="0" smtClean="0"/>
              <a:t>.</a:t>
            </a:r>
          </a:p>
        </p:txBody>
      </p:sp>
      <p:sp>
        <p:nvSpPr>
          <p:cNvPr id="4" name="Ovál 3"/>
          <p:cNvSpPr/>
          <p:nvPr/>
        </p:nvSpPr>
        <p:spPr>
          <a:xfrm>
            <a:off x="7764905" y="254833"/>
            <a:ext cx="2353456" cy="9144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VÝCHODISKA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7289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7931" y="177749"/>
            <a:ext cx="8912245" cy="1325563"/>
          </a:xfrm>
        </p:spPr>
        <p:txBody>
          <a:bodyPr/>
          <a:lstStyle/>
          <a:p>
            <a:r>
              <a:rPr lang="cs-CZ" sz="2800" b="1" dirty="0" smtClean="0">
                <a:latin typeface="+mn-lt"/>
              </a:rPr>
              <a:t>      Faktorová (procesní) evaluace</a:t>
            </a:r>
            <a:endParaRPr lang="cs-CZ" sz="28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97" y="1328929"/>
            <a:ext cx="8912245" cy="5439130"/>
          </a:xfrm>
        </p:spPr>
        <p:txBody>
          <a:bodyPr>
            <a:normAutofit/>
          </a:bodyPr>
          <a:lstStyle/>
          <a:p>
            <a:r>
              <a:rPr lang="cs-CZ" dirty="0" smtClean="0"/>
              <a:t>Procesní evaluace podle Patton (1997)</a:t>
            </a:r>
          </a:p>
          <a:p>
            <a:r>
              <a:rPr lang="cs-CZ" dirty="0" smtClean="0"/>
              <a:t>Proč program dosáhl či nedosáhl výsledku?</a:t>
            </a:r>
          </a:p>
          <a:p>
            <a:r>
              <a:rPr lang="cs-CZ" dirty="0" smtClean="0"/>
              <a:t>Jaké byly </a:t>
            </a:r>
            <a:r>
              <a:rPr lang="cs-CZ" u="sng" dirty="0" smtClean="0"/>
              <a:t>zásadní změny</a:t>
            </a:r>
            <a:r>
              <a:rPr lang="cs-CZ" dirty="0" smtClean="0"/>
              <a:t> během programu?</a:t>
            </a:r>
          </a:p>
          <a:p>
            <a:r>
              <a:rPr lang="cs-CZ" u="sng" dirty="0" smtClean="0"/>
              <a:t>Jaké faktory</a:t>
            </a:r>
            <a:r>
              <a:rPr lang="cs-CZ" dirty="0" smtClean="0"/>
              <a:t> ovlivnily úspěšnost programu?</a:t>
            </a:r>
          </a:p>
          <a:p>
            <a:r>
              <a:rPr lang="cs-CZ" dirty="0" smtClean="0"/>
              <a:t>Preferuje induktivní přístup.</a:t>
            </a:r>
          </a:p>
          <a:p>
            <a:r>
              <a:rPr lang="cs-CZ" dirty="0" smtClean="0"/>
              <a:t>Sleduje každodenní fungování programu.</a:t>
            </a:r>
          </a:p>
          <a:p>
            <a:r>
              <a:rPr lang="cs-CZ" dirty="0" smtClean="0"/>
              <a:t>Klíčovým zdrojem informací jsou aktéři.</a:t>
            </a:r>
          </a:p>
          <a:p>
            <a:r>
              <a:rPr lang="cs-CZ" dirty="0" smtClean="0"/>
              <a:t>Zajímá se i o nečekané a neformální věci.</a:t>
            </a:r>
          </a:p>
          <a:p>
            <a:r>
              <a:rPr lang="cs-CZ" dirty="0" smtClean="0"/>
              <a:t>Tento typ evaluace velmi pracuje se sociálním kontextem realizace programu</a:t>
            </a:r>
          </a:p>
          <a:p>
            <a:endParaRPr lang="cs-CZ" dirty="0" smtClean="0"/>
          </a:p>
        </p:txBody>
      </p:sp>
      <p:sp>
        <p:nvSpPr>
          <p:cNvPr id="5" name="Osmicípá hvězda 4"/>
          <p:cNvSpPr/>
          <p:nvPr/>
        </p:nvSpPr>
        <p:spPr>
          <a:xfrm>
            <a:off x="202367" y="374755"/>
            <a:ext cx="914400" cy="9144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5</a:t>
            </a:r>
            <a:endParaRPr lang="cs-CZ" sz="3600" dirty="0"/>
          </a:p>
        </p:txBody>
      </p:sp>
      <p:sp>
        <p:nvSpPr>
          <p:cNvPr id="6" name="Ovál 5"/>
          <p:cNvSpPr/>
          <p:nvPr/>
        </p:nvSpPr>
        <p:spPr>
          <a:xfrm>
            <a:off x="8222105" y="254835"/>
            <a:ext cx="1851285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FAKTOR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27254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7931" y="177749"/>
            <a:ext cx="8912245" cy="1325563"/>
          </a:xfrm>
        </p:spPr>
        <p:txBody>
          <a:bodyPr/>
          <a:lstStyle/>
          <a:p>
            <a:r>
              <a:rPr lang="cs-CZ" sz="2800" b="1" dirty="0" smtClean="0">
                <a:latin typeface="+mn-lt"/>
              </a:rPr>
              <a:t>Procesní evaluace: Identifikace </a:t>
            </a:r>
            <a:r>
              <a:rPr lang="cs-CZ" sz="2800" b="1" dirty="0">
                <a:latin typeface="+mn-lt"/>
              </a:rPr>
              <a:t>faktorů uvnitř a vně programu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350515"/>
              </p:ext>
            </p:extLst>
          </p:nvPr>
        </p:nvGraphicFramePr>
        <p:xfrm>
          <a:off x="1332428" y="3433758"/>
          <a:ext cx="6888693" cy="274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6231"/>
                <a:gridCol w="2296231"/>
                <a:gridCol w="2296231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Vnitřní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Vnější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Úspěch (napomáhá)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velmi kvalitní kompetence lektora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otevření továrny v místě programu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Neúspěch (překáží)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nedostatek finančních prostředků či lidských zdrojů z důvodu špatného odhadu finanční náročnosti programu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konkurence jiného programu (zaměstnavatelé)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0397" y="1618938"/>
            <a:ext cx="8912245" cy="4558025"/>
          </a:xfrm>
        </p:spPr>
        <p:txBody>
          <a:bodyPr/>
          <a:lstStyle/>
          <a:p>
            <a:r>
              <a:rPr lang="cs-CZ" sz="2400" dirty="0"/>
              <a:t>Odlišují se </a:t>
            </a:r>
            <a:r>
              <a:rPr lang="cs-CZ" sz="2400" u="sng" dirty="0"/>
              <a:t>vnitřní faktory</a:t>
            </a:r>
            <a:r>
              <a:rPr lang="cs-CZ" sz="2400" dirty="0"/>
              <a:t> (uvnitř programu) a </a:t>
            </a:r>
            <a:r>
              <a:rPr lang="cs-CZ" sz="2400" u="sng" dirty="0"/>
              <a:t>vnější faktory</a:t>
            </a:r>
            <a:r>
              <a:rPr lang="cs-CZ" sz="2400" dirty="0"/>
              <a:t> (mimo program</a:t>
            </a:r>
            <a:r>
              <a:rPr lang="cs-CZ" sz="2400" dirty="0" smtClean="0"/>
              <a:t>)</a:t>
            </a:r>
          </a:p>
          <a:p>
            <a:r>
              <a:rPr lang="cs-CZ" sz="2400" dirty="0"/>
              <a:t>Odlišují se faktory, které </a:t>
            </a:r>
            <a:r>
              <a:rPr lang="cs-CZ" sz="2400" u="sng" dirty="0"/>
              <a:t>napomohly realizaci</a:t>
            </a:r>
            <a:r>
              <a:rPr lang="cs-CZ" sz="2400" dirty="0"/>
              <a:t> programu (</a:t>
            </a:r>
            <a:r>
              <a:rPr lang="en-US" sz="2400" dirty="0"/>
              <a:t>drivers</a:t>
            </a:r>
            <a:r>
              <a:rPr lang="cs-CZ" sz="2400" dirty="0"/>
              <a:t>) a ty, které byly </a:t>
            </a:r>
            <a:r>
              <a:rPr lang="cs-CZ" sz="2400" u="sng" dirty="0"/>
              <a:t>překážkou v realizaci</a:t>
            </a:r>
            <a:r>
              <a:rPr lang="cs-CZ" sz="2400" dirty="0"/>
              <a:t> programu (</a:t>
            </a:r>
            <a:r>
              <a:rPr lang="en-US" sz="2400" dirty="0"/>
              <a:t>barriers, obstacles</a:t>
            </a:r>
            <a:r>
              <a:rPr lang="cs-CZ" sz="2400" dirty="0"/>
              <a:t>).</a:t>
            </a:r>
          </a:p>
          <a:p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8379502" y="254835"/>
            <a:ext cx="1851285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FAKTOR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527341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0397" y="119922"/>
            <a:ext cx="8912245" cy="1570768"/>
          </a:xfrm>
        </p:spPr>
        <p:txBody>
          <a:bodyPr/>
          <a:lstStyle/>
          <a:p>
            <a:r>
              <a:rPr lang="cs-CZ" sz="2800" b="1" dirty="0" smtClean="0">
                <a:latin typeface="+mn-lt"/>
              </a:rPr>
              <a:t>Příčiny selhání při implementaci programu (příklady)</a:t>
            </a:r>
            <a:br>
              <a:rPr lang="cs-CZ" sz="2800" b="1" dirty="0" smtClean="0">
                <a:latin typeface="+mn-lt"/>
              </a:rPr>
            </a:br>
            <a:r>
              <a:rPr lang="cs-CZ" sz="2000" b="1" dirty="0" err="1" smtClean="0">
                <a:latin typeface="+mn-lt"/>
              </a:rPr>
              <a:t>Rossi</a:t>
            </a:r>
            <a:r>
              <a:rPr lang="cs-CZ" sz="2000" b="1" dirty="0" smtClean="0">
                <a:latin typeface="+mn-lt"/>
              </a:rPr>
              <a:t> et al. (1999), Patton (1997)</a:t>
            </a:r>
            <a:endParaRPr lang="cs-CZ" sz="20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97" y="1460500"/>
            <a:ext cx="8912245" cy="531505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Proč programy selhávají?</a:t>
            </a:r>
          </a:p>
          <a:p>
            <a:r>
              <a:rPr lang="cs-CZ" dirty="0" smtClean="0"/>
              <a:t>Chybné plány, předpoklady, nerealistická očekávání</a:t>
            </a:r>
          </a:p>
          <a:p>
            <a:r>
              <a:rPr lang="cs-CZ" dirty="0"/>
              <a:t>Malá adaptace programu na kontext: např. chyba při přenosu programu do jiných podmínek</a:t>
            </a:r>
          </a:p>
          <a:p>
            <a:r>
              <a:rPr lang="cs-CZ" dirty="0" smtClean="0"/>
              <a:t>Nedostatečnost </a:t>
            </a:r>
            <a:r>
              <a:rPr lang="cs-CZ" dirty="0"/>
              <a:t>intervence </a:t>
            </a:r>
            <a:r>
              <a:rPr lang="cs-CZ" dirty="0" smtClean="0"/>
              <a:t>(nebyl realizován, malý </a:t>
            </a:r>
            <a:r>
              <a:rPr lang="cs-CZ" dirty="0"/>
              <a:t>rozsah </a:t>
            </a:r>
            <a:r>
              <a:rPr lang="cs-CZ" dirty="0" smtClean="0"/>
              <a:t>a intenzita programu, nevhodné nástroje, prostředky využity na něco jiného)</a:t>
            </a:r>
          </a:p>
          <a:p>
            <a:r>
              <a:rPr lang="cs-CZ" dirty="0"/>
              <a:t>Problémy v řízení </a:t>
            </a:r>
            <a:r>
              <a:rPr lang="cs-CZ" dirty="0" smtClean="0"/>
              <a:t>programu</a:t>
            </a:r>
          </a:p>
          <a:p>
            <a:r>
              <a:rPr lang="cs-CZ" dirty="0" smtClean="0"/>
              <a:t>Malé schopnosti realizátorů programu</a:t>
            </a:r>
          </a:p>
          <a:p>
            <a:r>
              <a:rPr lang="cs-CZ" dirty="0" smtClean="0"/>
              <a:t>Nespolupráce </a:t>
            </a:r>
            <a:r>
              <a:rPr lang="cs-CZ" dirty="0"/>
              <a:t>aktérů: konfliktní zájmy (resistence), malý zájem o realizaci programu (neúčast, </a:t>
            </a:r>
            <a:r>
              <a:rPr lang="en-US" dirty="0" err="1"/>
              <a:t>lemplování</a:t>
            </a:r>
            <a:r>
              <a:rPr lang="cs-CZ" dirty="0"/>
              <a:t>)</a:t>
            </a:r>
          </a:p>
          <a:p>
            <a:r>
              <a:rPr lang="cs-CZ" dirty="0" smtClean="0"/>
              <a:t>Nejasná, benevolentní pravidla v programu.</a:t>
            </a:r>
          </a:p>
          <a:p>
            <a:r>
              <a:rPr lang="cs-CZ" dirty="0"/>
              <a:t>Nekontrolovatelná variabilita intervence </a:t>
            </a:r>
            <a:r>
              <a:rPr lang="cs-CZ" dirty="0" smtClean="0"/>
              <a:t>(nejasný obsah programu, řešení ad hoc, spoléhání </a:t>
            </a:r>
            <a:r>
              <a:rPr lang="cs-CZ" dirty="0"/>
              <a:t>na kolegy a na náhodu)</a:t>
            </a:r>
            <a:endParaRPr lang="cs-CZ" dirty="0" smtClean="0"/>
          </a:p>
          <a:p>
            <a:r>
              <a:rPr lang="cs-CZ" dirty="0" smtClean="0"/>
              <a:t>Nedostatečné zdroje vyhrazené na program.</a:t>
            </a:r>
          </a:p>
        </p:txBody>
      </p:sp>
      <p:sp>
        <p:nvSpPr>
          <p:cNvPr id="4" name="Ovál 3"/>
          <p:cNvSpPr/>
          <p:nvPr/>
        </p:nvSpPr>
        <p:spPr>
          <a:xfrm>
            <a:off x="8364510" y="899413"/>
            <a:ext cx="1851285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FAKTOR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96979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2901" y="87807"/>
            <a:ext cx="8912245" cy="1325563"/>
          </a:xfrm>
        </p:spPr>
        <p:txBody>
          <a:bodyPr/>
          <a:lstStyle/>
          <a:p>
            <a:r>
              <a:rPr lang="cs-CZ" sz="2800" b="1" dirty="0" smtClean="0">
                <a:latin typeface="+mn-lt"/>
              </a:rPr>
              <a:t>     Hodnocení kvality v programu</a:t>
            </a:r>
            <a:endParaRPr lang="cs-CZ" sz="28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97" y="1236689"/>
            <a:ext cx="8912245" cy="5418944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h</a:t>
            </a:r>
            <a:r>
              <a:rPr lang="cs-CZ" dirty="0" smtClean="0"/>
              <a:t>odnocení snahy (</a:t>
            </a:r>
            <a:r>
              <a:rPr lang="cs-CZ" dirty="0" err="1" smtClean="0"/>
              <a:t>effort</a:t>
            </a:r>
            <a:r>
              <a:rPr lang="cs-CZ" dirty="0" smtClean="0"/>
              <a:t>) podle Patton (1997)</a:t>
            </a:r>
          </a:p>
          <a:p>
            <a:r>
              <a:rPr lang="en-US" dirty="0" smtClean="0"/>
              <a:t>quality control and quality assurance </a:t>
            </a:r>
            <a:r>
              <a:rPr lang="cs-CZ" dirty="0" smtClean="0"/>
              <a:t>(</a:t>
            </a:r>
            <a:r>
              <a:rPr lang="cs-CZ" dirty="0" err="1" smtClean="0"/>
              <a:t>Fitzpatrick</a:t>
            </a:r>
            <a:r>
              <a:rPr lang="cs-CZ" dirty="0" smtClean="0"/>
              <a:t> et al. 2004)</a:t>
            </a:r>
          </a:p>
          <a:p>
            <a:r>
              <a:rPr lang="cs-CZ" dirty="0" smtClean="0"/>
              <a:t>hlediska: kvalita v programu, standardy, procesy a výsledky</a:t>
            </a:r>
          </a:p>
          <a:p>
            <a:r>
              <a:rPr lang="cs-CZ" dirty="0"/>
              <a:t>definice </a:t>
            </a:r>
            <a:r>
              <a:rPr lang="cs-CZ" dirty="0" smtClean="0"/>
              <a:t>standardu nebo referenční hodnoty (minulý stav)</a:t>
            </a:r>
          </a:p>
          <a:p>
            <a:r>
              <a:rPr lang="cs-CZ" dirty="0"/>
              <a:t>k</a:t>
            </a:r>
            <a:r>
              <a:rPr lang="cs-CZ" dirty="0" smtClean="0"/>
              <a:t>líčové je a) jaký je standard a b) kdo ho určuje (</a:t>
            </a:r>
            <a:r>
              <a:rPr lang="cs-CZ" dirty="0" err="1" smtClean="0"/>
              <a:t>Morra</a:t>
            </a:r>
            <a:r>
              <a:rPr lang="cs-CZ" dirty="0" smtClean="0"/>
              <a:t> </a:t>
            </a:r>
            <a:r>
              <a:rPr lang="cs-CZ" dirty="0" err="1" smtClean="0"/>
              <a:t>Imas</a:t>
            </a:r>
            <a:r>
              <a:rPr lang="cs-CZ" dirty="0" smtClean="0"/>
              <a:t> a </a:t>
            </a:r>
            <a:r>
              <a:rPr lang="cs-CZ" dirty="0" err="1" smtClean="0"/>
              <a:t>Rist</a:t>
            </a:r>
            <a:r>
              <a:rPr lang="cs-CZ" dirty="0" smtClean="0"/>
              <a:t> 2009)</a:t>
            </a:r>
            <a:endParaRPr lang="cs-CZ" dirty="0"/>
          </a:p>
          <a:p>
            <a:r>
              <a:rPr lang="cs-CZ" dirty="0"/>
              <a:t>u</a:t>
            </a:r>
            <a:r>
              <a:rPr lang="cs-CZ" dirty="0" smtClean="0"/>
              <a:t>možňuje identifikaci silných a slabých stránek v programu</a:t>
            </a:r>
          </a:p>
          <a:p>
            <a:r>
              <a:rPr lang="cs-CZ" dirty="0"/>
              <a:t>n</a:t>
            </a:r>
            <a:r>
              <a:rPr lang="cs-CZ" dirty="0" smtClean="0"/>
              <a:t>ehodnotí se, co a jak přispělo k fungování, ale jaké to je</a:t>
            </a:r>
          </a:p>
          <a:p>
            <a:r>
              <a:rPr lang="cs-CZ" dirty="0" smtClean="0"/>
              <a:t>může </a:t>
            </a:r>
            <a:r>
              <a:rPr lang="cs-CZ" dirty="0"/>
              <a:t>být pojato kvantitativně i kvalitativně</a:t>
            </a:r>
          </a:p>
          <a:p>
            <a:r>
              <a:rPr lang="cs-CZ" dirty="0"/>
              <a:t>j</a:t>
            </a:r>
            <a:r>
              <a:rPr lang="cs-CZ" dirty="0" smtClean="0"/>
              <a:t>ednou variantou je expertní hodnocení (akreditace, recenzní řízení…)</a:t>
            </a:r>
          </a:p>
          <a:p>
            <a:r>
              <a:rPr lang="cs-CZ" dirty="0" smtClean="0"/>
              <a:t>často </a:t>
            </a:r>
            <a:r>
              <a:rPr lang="cs-CZ" dirty="0"/>
              <a:t>jsou využívány zpětné reakce účastníků </a:t>
            </a:r>
            <a:r>
              <a:rPr lang="cs-CZ" dirty="0" smtClean="0"/>
              <a:t>programu</a:t>
            </a:r>
          </a:p>
          <a:p>
            <a:r>
              <a:rPr lang="cs-CZ" dirty="0"/>
              <a:t>ú</a:t>
            </a:r>
            <a:r>
              <a:rPr lang="cs-CZ" dirty="0" smtClean="0"/>
              <a:t>spěch či neúspěch programu je vnímán skrze hodnoty různých účastníků programu</a:t>
            </a:r>
            <a:endParaRPr lang="cs-CZ" dirty="0"/>
          </a:p>
          <a:p>
            <a:r>
              <a:rPr lang="cs-CZ" dirty="0"/>
              <a:t>n</a:t>
            </a:r>
            <a:r>
              <a:rPr lang="cs-CZ" dirty="0" smtClean="0"/>
              <a:t>ěkdy se sledují osobní přínosy účasti v programu (něco se naučil, s někým se seznámil, skupinová dynamika…)</a:t>
            </a:r>
          </a:p>
          <a:p>
            <a:r>
              <a:rPr lang="cs-CZ" dirty="0"/>
              <a:t>m</a:t>
            </a:r>
            <a:r>
              <a:rPr lang="cs-CZ" dirty="0" smtClean="0"/>
              <a:t>ůže sem být teoreticky zařazena i určitá forma analýzy naplnění potřeb</a:t>
            </a:r>
          </a:p>
          <a:p>
            <a:endParaRPr lang="cs-CZ" dirty="0" smtClean="0"/>
          </a:p>
        </p:txBody>
      </p:sp>
      <p:sp>
        <p:nvSpPr>
          <p:cNvPr id="4" name="Osmicípá hvězda 3"/>
          <p:cNvSpPr/>
          <p:nvPr/>
        </p:nvSpPr>
        <p:spPr>
          <a:xfrm>
            <a:off x="179882" y="299804"/>
            <a:ext cx="914400" cy="9144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6</a:t>
            </a:r>
            <a:endParaRPr lang="cs-CZ" sz="3600" dirty="0"/>
          </a:p>
        </p:txBody>
      </p:sp>
      <p:sp>
        <p:nvSpPr>
          <p:cNvPr id="5" name="Ovál 4"/>
          <p:cNvSpPr/>
          <p:nvPr/>
        </p:nvSpPr>
        <p:spPr>
          <a:xfrm>
            <a:off x="8072203" y="254835"/>
            <a:ext cx="2001187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KVALITA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654938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>
                <a:latin typeface="+mn-lt"/>
              </a:rPr>
              <a:t>Hodnocení kvality programu</a:t>
            </a:r>
            <a:endParaRPr lang="cs-CZ" sz="28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97" y="1328929"/>
            <a:ext cx="8912245" cy="4848035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obsah </a:t>
            </a:r>
            <a:r>
              <a:rPr lang="cs-CZ" dirty="0"/>
              <a:t>kurzu (vhodný, srozumitelný, užitečný…)</a:t>
            </a:r>
            <a:endParaRPr lang="cs-CZ" dirty="0" smtClean="0"/>
          </a:p>
          <a:p>
            <a:r>
              <a:rPr lang="cs-CZ" dirty="0"/>
              <a:t>v</a:t>
            </a:r>
            <a:r>
              <a:rPr lang="cs-CZ" dirty="0" smtClean="0"/>
              <a:t>yužité metody</a:t>
            </a:r>
          </a:p>
          <a:p>
            <a:r>
              <a:rPr lang="cs-CZ" dirty="0" smtClean="0"/>
              <a:t>lektor </a:t>
            </a:r>
          </a:p>
          <a:p>
            <a:r>
              <a:rPr lang="cs-CZ" dirty="0" smtClean="0"/>
              <a:t>intenzita výuky (nestíhají tempo, dostatečný počet hodin na to, aby se to naučili, dostatek času na domácí přípravu)</a:t>
            </a:r>
          </a:p>
          <a:p>
            <a:r>
              <a:rPr lang="cs-CZ" dirty="0" smtClean="0"/>
              <a:t>též možná kontrola dosažení standardu (např. výuky)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Ovál 3"/>
          <p:cNvSpPr/>
          <p:nvPr/>
        </p:nvSpPr>
        <p:spPr>
          <a:xfrm>
            <a:off x="8147155" y="254835"/>
            <a:ext cx="1926236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KVALITA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289417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0397" y="0"/>
            <a:ext cx="8912245" cy="1325563"/>
          </a:xfrm>
        </p:spPr>
        <p:txBody>
          <a:bodyPr>
            <a:normAutofit/>
          </a:bodyPr>
          <a:lstStyle/>
          <a:p>
            <a:r>
              <a:rPr lang="cs-CZ" sz="2600" b="1" dirty="0" smtClean="0">
                <a:latin typeface="+mn-lt"/>
              </a:rPr>
              <a:t>Hodnocení tzv. na úrovni reakce</a:t>
            </a:r>
            <a:endParaRPr lang="cs-CZ" sz="26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97" y="1130300"/>
            <a:ext cx="8912245" cy="5495842"/>
          </a:xfrm>
        </p:spPr>
        <p:txBody>
          <a:bodyPr>
            <a:normAutofit/>
          </a:bodyPr>
          <a:lstStyle/>
          <a:p>
            <a:endParaRPr lang="cs-CZ" sz="2400" dirty="0" smtClean="0"/>
          </a:p>
          <a:p>
            <a:r>
              <a:rPr lang="cs-CZ" sz="2400" dirty="0" smtClean="0"/>
              <a:t>Často hodnocení tzv. na úrovni reakce (</a:t>
            </a:r>
            <a:r>
              <a:rPr lang="cs-CZ" sz="2400" dirty="0" err="1" smtClean="0"/>
              <a:t>Kirkpatrickův</a:t>
            </a:r>
            <a:r>
              <a:rPr lang="cs-CZ" sz="2400" dirty="0" smtClean="0"/>
              <a:t> model) = co si o tom lidé myslí, co nám o tom říkají, jak se jim to líbí….</a:t>
            </a:r>
          </a:p>
          <a:p>
            <a:r>
              <a:rPr lang="cs-CZ" sz="2400" dirty="0" smtClean="0"/>
              <a:t>„subjektivní posouzení kvality“</a:t>
            </a:r>
          </a:p>
          <a:p>
            <a:r>
              <a:rPr lang="cs-CZ" sz="2400" dirty="0" smtClean="0"/>
              <a:t>různá hlediska: potřeby</a:t>
            </a:r>
            <a:r>
              <a:rPr lang="cs-CZ" sz="2400" dirty="0"/>
              <a:t>, přínosy, spokojenost apod.</a:t>
            </a:r>
          </a:p>
          <a:p>
            <a:r>
              <a:rPr lang="cs-CZ" sz="2400" dirty="0" smtClean="0"/>
              <a:t>významná </a:t>
            </a:r>
            <a:r>
              <a:rPr lang="cs-CZ" sz="2400" dirty="0"/>
              <a:t>je role jazyka při porozumění v procesu komunikace</a:t>
            </a:r>
            <a:endParaRPr lang="cs-CZ" sz="2400" dirty="0" smtClean="0"/>
          </a:p>
          <a:p>
            <a:r>
              <a:rPr lang="cs-CZ" sz="2400" dirty="0" smtClean="0"/>
              <a:t>Hlavní </a:t>
            </a:r>
            <a:r>
              <a:rPr lang="cs-CZ" sz="2400" dirty="0"/>
              <a:t>je </a:t>
            </a:r>
            <a:r>
              <a:rPr lang="cs-CZ" sz="2400" dirty="0" smtClean="0"/>
              <a:t>účel, </a:t>
            </a:r>
            <a:r>
              <a:rPr lang="cs-CZ" sz="2400" dirty="0"/>
              <a:t>k němuž </a:t>
            </a:r>
            <a:r>
              <a:rPr lang="cs-CZ" sz="2400" dirty="0" smtClean="0"/>
              <a:t>to využijeme</a:t>
            </a:r>
            <a:r>
              <a:rPr lang="cs-CZ" sz="2400" dirty="0"/>
              <a:t>.</a:t>
            </a:r>
          </a:p>
          <a:p>
            <a:r>
              <a:rPr lang="cs-CZ" sz="2400" dirty="0" smtClean="0"/>
              <a:t>Evaluační přínos je v možnosti zlepšit a též v porozumění osobám z hlediska jednání aktérů v konkrétních situacích</a:t>
            </a:r>
          </a:p>
          <a:p>
            <a:r>
              <a:rPr lang="cs-CZ" sz="2400" dirty="0" smtClean="0"/>
              <a:t>Časté pozitivní výsledky výzkumů spokojenosti (Shaw 1999) </a:t>
            </a:r>
          </a:p>
          <a:p>
            <a:r>
              <a:rPr lang="cs-CZ" sz="2400" dirty="0"/>
              <a:t>Obtížně nahradí dopadovou evaluaci a jiné metody zaměřené na výsledky (některé evaluace to tak dělají, ale není to dobré).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  <p:sp>
        <p:nvSpPr>
          <p:cNvPr id="4" name="Ovál 3"/>
          <p:cNvSpPr/>
          <p:nvPr/>
        </p:nvSpPr>
        <p:spPr>
          <a:xfrm>
            <a:off x="8117175" y="164894"/>
            <a:ext cx="1956216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KVALITA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472228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0397" y="0"/>
            <a:ext cx="8912245" cy="1325563"/>
          </a:xfrm>
        </p:spPr>
        <p:txBody>
          <a:bodyPr>
            <a:normAutofit/>
          </a:bodyPr>
          <a:lstStyle/>
          <a:p>
            <a:r>
              <a:rPr lang="cs-CZ" sz="2600" b="1" dirty="0" smtClean="0">
                <a:latin typeface="+mn-lt"/>
              </a:rPr>
              <a:t/>
            </a:r>
            <a:br>
              <a:rPr lang="cs-CZ" sz="2600" b="1" dirty="0" smtClean="0">
                <a:latin typeface="+mn-lt"/>
              </a:rPr>
            </a:br>
            <a:r>
              <a:rPr lang="cs-CZ" sz="2600" b="1" dirty="0" smtClean="0">
                <a:latin typeface="+mn-lt"/>
              </a:rPr>
              <a:t>Hodnocení tzv. na úrovni reakce</a:t>
            </a:r>
            <a:endParaRPr lang="cs-CZ" sz="26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97" y="1130300"/>
            <a:ext cx="8912245" cy="5495842"/>
          </a:xfrm>
        </p:spPr>
        <p:txBody>
          <a:bodyPr>
            <a:normAutofit/>
          </a:bodyPr>
          <a:lstStyle/>
          <a:p>
            <a:endParaRPr lang="cs-CZ" sz="2400" dirty="0" smtClean="0"/>
          </a:p>
          <a:p>
            <a:r>
              <a:rPr lang="cs-CZ" sz="2400" dirty="0" smtClean="0"/>
              <a:t>Riziko zkreslení výsledku z důvodu stylizace respondentů a snahy ochránit realizátory programu (často jsou v podřízeném postavení nebo mají zájem na výsledku = mohou i lhát…) </a:t>
            </a:r>
            <a:endParaRPr lang="cs-CZ" sz="2400" dirty="0"/>
          </a:p>
          <a:p>
            <a:r>
              <a:rPr lang="cs-CZ" sz="2400" dirty="0" smtClean="0"/>
              <a:t>indikátorem jsou protichůdná tvrzení nebo rozdílné informace od různých osob, řešením je doptat se (může být nedostatkem informací o komplexním jevu nebo i nedorozumění).</a:t>
            </a:r>
          </a:p>
          <a:p>
            <a:r>
              <a:rPr lang="cs-CZ" sz="2400" dirty="0"/>
              <a:t>Stejný problém platí pro pozorování </a:t>
            </a:r>
            <a:r>
              <a:rPr lang="cs-CZ" sz="2400" dirty="0" smtClean="0"/>
              <a:t>stylizovaných aktivit </a:t>
            </a:r>
            <a:r>
              <a:rPr lang="cs-CZ" sz="2400" dirty="0"/>
              <a:t>evaluátorem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Nemusí být schopní rozpoznat přínosy programu (děti, drogově závislí)</a:t>
            </a:r>
            <a:endParaRPr lang="cs-CZ" sz="2400" dirty="0"/>
          </a:p>
          <a:p>
            <a:r>
              <a:rPr lang="cs-CZ" sz="2400" dirty="0" smtClean="0"/>
              <a:t>Ochrana anonymity a </a:t>
            </a:r>
            <a:r>
              <a:rPr lang="cs-CZ" sz="2400" dirty="0" err="1" smtClean="0"/>
              <a:t>konfidentality</a:t>
            </a:r>
            <a:r>
              <a:rPr lang="cs-CZ" sz="2400" dirty="0" smtClean="0"/>
              <a:t> respondentů (obtížné u malých programů).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  <p:sp>
        <p:nvSpPr>
          <p:cNvPr id="4" name="Ovál 3"/>
          <p:cNvSpPr/>
          <p:nvPr/>
        </p:nvSpPr>
        <p:spPr>
          <a:xfrm>
            <a:off x="8117175" y="164894"/>
            <a:ext cx="1956216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KVALITA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230007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7813" y="259114"/>
            <a:ext cx="8912245" cy="1325563"/>
          </a:xfrm>
        </p:spPr>
        <p:txBody>
          <a:bodyPr>
            <a:normAutofit/>
          </a:bodyPr>
          <a:lstStyle/>
          <a:p>
            <a:r>
              <a:rPr lang="cs-CZ" sz="2600" b="1" dirty="0" smtClean="0">
                <a:latin typeface="+mn-lt"/>
              </a:rPr>
              <a:t>     Participativní přístupy</a:t>
            </a:r>
            <a:endParaRPr lang="cs-CZ" sz="26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97" y="1475233"/>
            <a:ext cx="8912245" cy="5487698"/>
          </a:xfrm>
        </p:spPr>
        <p:txBody>
          <a:bodyPr>
            <a:normAutofit fontScale="85000" lnSpcReduction="10000"/>
          </a:bodyPr>
          <a:lstStyle/>
          <a:p>
            <a:r>
              <a:rPr lang="cs-CZ" sz="2400" dirty="0" smtClean="0"/>
              <a:t>Široká skupina různých přístupů (např. </a:t>
            </a:r>
            <a:r>
              <a:rPr lang="en-US" sz="2400" dirty="0" smtClean="0"/>
              <a:t>empowerment </a:t>
            </a:r>
            <a:r>
              <a:rPr lang="cs-CZ" sz="2400" dirty="0" smtClean="0"/>
              <a:t>evaluace, naturalistická </a:t>
            </a:r>
            <a:r>
              <a:rPr lang="cs-CZ" sz="2400" dirty="0"/>
              <a:t>evaluace podle </a:t>
            </a:r>
            <a:r>
              <a:rPr lang="cs-CZ" sz="2400" dirty="0" err="1"/>
              <a:t>Guba</a:t>
            </a:r>
            <a:r>
              <a:rPr lang="cs-CZ" sz="2400" dirty="0"/>
              <a:t> a Lincoln </a:t>
            </a:r>
            <a:r>
              <a:rPr lang="cs-CZ" sz="2400" dirty="0" smtClean="0"/>
              <a:t>1989)</a:t>
            </a:r>
          </a:p>
          <a:p>
            <a:r>
              <a:rPr lang="cs-CZ" sz="2400" dirty="0" smtClean="0"/>
              <a:t>Může se velmi lišit role evaluátora (tradiční vs. přímá účast)</a:t>
            </a:r>
          </a:p>
          <a:p>
            <a:r>
              <a:rPr lang="cs-CZ" sz="2400" dirty="0" smtClean="0"/>
              <a:t>Evaluátor je zprostředkovatelem, spolupracovníkem a učitelem, který pomáhá lidem provést jejich evaluaci (Patton 1997)</a:t>
            </a:r>
          </a:p>
          <a:p>
            <a:r>
              <a:rPr lang="cs-CZ" sz="2400" dirty="0" smtClean="0"/>
              <a:t>Účastníci jsou přímo zapojeni do evaluace</a:t>
            </a:r>
          </a:p>
          <a:p>
            <a:r>
              <a:rPr lang="cs-CZ" sz="2400" dirty="0" smtClean="0"/>
              <a:t>Evaluace jsou často založené na induktivním usuzování (co se děje)</a:t>
            </a:r>
          </a:p>
          <a:p>
            <a:r>
              <a:rPr lang="cs-CZ" sz="2400" dirty="0" smtClean="0"/>
              <a:t>Využívají skupinovou dynamiku: </a:t>
            </a:r>
            <a:r>
              <a:rPr lang="cs-CZ" sz="2400" dirty="0" err="1" smtClean="0"/>
              <a:t>forming</a:t>
            </a:r>
            <a:r>
              <a:rPr lang="cs-CZ" sz="2400" dirty="0" smtClean="0"/>
              <a:t> (formulace), </a:t>
            </a:r>
            <a:r>
              <a:rPr lang="cs-CZ" sz="2400" dirty="0" err="1" smtClean="0"/>
              <a:t>storming</a:t>
            </a:r>
            <a:r>
              <a:rPr lang="cs-CZ" sz="2400" dirty="0" smtClean="0"/>
              <a:t> (dohadování), </a:t>
            </a:r>
            <a:r>
              <a:rPr lang="cs-CZ" sz="2400" dirty="0" err="1" smtClean="0"/>
              <a:t>norming</a:t>
            </a:r>
            <a:r>
              <a:rPr lang="cs-CZ" sz="2400" dirty="0" smtClean="0"/>
              <a:t> (domluva) and </a:t>
            </a:r>
            <a:r>
              <a:rPr lang="cs-CZ" sz="2400" dirty="0" err="1" smtClean="0"/>
              <a:t>performing</a:t>
            </a:r>
            <a:r>
              <a:rPr lang="cs-CZ" sz="2400" dirty="0" smtClean="0"/>
              <a:t> (akce) (</a:t>
            </a:r>
            <a:r>
              <a:rPr lang="cs-CZ" sz="2400" dirty="0" err="1" smtClean="0"/>
              <a:t>Morra</a:t>
            </a:r>
            <a:r>
              <a:rPr lang="cs-CZ" sz="2400" dirty="0" smtClean="0"/>
              <a:t> </a:t>
            </a:r>
            <a:r>
              <a:rPr lang="cs-CZ" sz="2400" dirty="0" err="1" smtClean="0"/>
              <a:t>Imas</a:t>
            </a:r>
            <a:r>
              <a:rPr lang="cs-CZ" sz="2400" dirty="0" smtClean="0"/>
              <a:t> a </a:t>
            </a:r>
            <a:r>
              <a:rPr lang="cs-CZ" sz="2400" dirty="0" err="1" smtClean="0"/>
              <a:t>Rist</a:t>
            </a:r>
            <a:r>
              <a:rPr lang="cs-CZ" sz="2400" dirty="0" smtClean="0"/>
              <a:t> 2009)</a:t>
            </a:r>
          </a:p>
          <a:p>
            <a:r>
              <a:rPr lang="cs-CZ" sz="2400" dirty="0" smtClean="0"/>
              <a:t>Jde především o vnitřní zhodnocení (sebehodnocení)</a:t>
            </a:r>
          </a:p>
          <a:p>
            <a:r>
              <a:rPr lang="cs-CZ" sz="2400" dirty="0" smtClean="0"/>
              <a:t>Lidé se učí v procesu evaluace (odlišnost)</a:t>
            </a:r>
          </a:p>
          <a:p>
            <a:r>
              <a:rPr lang="cs-CZ" sz="2400" dirty="0" smtClean="0"/>
              <a:t>Sbírají data z různých zdrojů, sledují různé perspektivy </a:t>
            </a:r>
          </a:p>
          <a:p>
            <a:r>
              <a:rPr lang="cs-CZ" sz="2400" dirty="0" smtClean="0"/>
              <a:t>Připouští že může být obtížné nalézt pravdu, spíše prezentují různé perspektivy</a:t>
            </a:r>
          </a:p>
          <a:p>
            <a:r>
              <a:rPr lang="cs-CZ" sz="2400" dirty="0" smtClean="0"/>
              <a:t>Cílem je často podrobný vhled do zkoumaného programu</a:t>
            </a:r>
          </a:p>
          <a:p>
            <a:r>
              <a:rPr lang="cs-CZ" sz="2400" dirty="0" smtClean="0"/>
              <a:t>Riziko </a:t>
            </a:r>
            <a:r>
              <a:rPr lang="cs-CZ" sz="2400" dirty="0"/>
              <a:t>= kritika participativního výzkumu jako příliš </a:t>
            </a:r>
            <a:r>
              <a:rPr lang="cs-CZ" sz="2400" dirty="0" smtClean="0"/>
              <a:t>intuitivního </a:t>
            </a:r>
            <a:r>
              <a:rPr lang="cs-CZ" sz="2400" dirty="0"/>
              <a:t>a naivního (Shaw 1999)</a:t>
            </a:r>
          </a:p>
          <a:p>
            <a:endParaRPr lang="cs-CZ" sz="2400" dirty="0"/>
          </a:p>
        </p:txBody>
      </p:sp>
      <p:sp>
        <p:nvSpPr>
          <p:cNvPr id="4" name="Osmicípá hvězda 3"/>
          <p:cNvSpPr/>
          <p:nvPr/>
        </p:nvSpPr>
        <p:spPr>
          <a:xfrm>
            <a:off x="232348" y="464696"/>
            <a:ext cx="914400" cy="9144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7</a:t>
            </a:r>
            <a:endParaRPr lang="cs-CZ" sz="3600" dirty="0"/>
          </a:p>
        </p:txBody>
      </p:sp>
      <p:sp>
        <p:nvSpPr>
          <p:cNvPr id="5" name="Ovál 4"/>
          <p:cNvSpPr/>
          <p:nvPr/>
        </p:nvSpPr>
        <p:spPr>
          <a:xfrm>
            <a:off x="7869836" y="254835"/>
            <a:ext cx="2203555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ÚČATNÍCI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365768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600" b="1" dirty="0" smtClean="0">
                <a:latin typeface="+mn-lt"/>
              </a:rPr>
              <a:t>Akční výzkum (a rozvojová evaluace)</a:t>
            </a:r>
            <a:endParaRPr lang="cs-CZ" sz="26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97" y="1475233"/>
            <a:ext cx="8912245" cy="5067974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Cyklický proces, který zahrnuje a) zhodnocení problémové situace, b) naplánování intervence, c) implementaci a d) vyhodnocení výsledků</a:t>
            </a:r>
          </a:p>
          <a:p>
            <a:r>
              <a:rPr lang="cs-CZ" sz="2400" dirty="0" smtClean="0"/>
              <a:t>Je založen na zapojení stakeholderů </a:t>
            </a:r>
            <a:r>
              <a:rPr lang="cs-CZ" sz="2400" dirty="0" smtClean="0"/>
              <a:t>a </a:t>
            </a:r>
            <a:r>
              <a:rPr lang="cs-CZ" sz="2400" dirty="0" smtClean="0"/>
              <a:t>na vzájemné spolupráci při řešení praktických problémů</a:t>
            </a:r>
            <a:endParaRPr lang="cs-CZ" sz="2400" dirty="0"/>
          </a:p>
          <a:p>
            <a:r>
              <a:rPr lang="cs-CZ" sz="2400" dirty="0" smtClean="0"/>
              <a:t>Cílem evaluace je podpořit informované rozhodování </a:t>
            </a:r>
            <a:r>
              <a:rPr lang="cs-CZ" sz="2400" dirty="0"/>
              <a:t>o</a:t>
            </a:r>
            <a:r>
              <a:rPr lang="cs-CZ" sz="2400" dirty="0" smtClean="0"/>
              <a:t> podobě intervencí a o jejich možné změně na základě předchozí úspěšnosti.</a:t>
            </a:r>
          </a:p>
          <a:p>
            <a:r>
              <a:rPr lang="cs-CZ" sz="2400" dirty="0" smtClean="0"/>
              <a:t>Evaluátor či skupina evaluátorů je členem skupiny, která se aktivně podílí na změně (členové nejsou jen respondenty jako v běžné evaluaci, role evaluátora experta může být oslabena)</a:t>
            </a:r>
          </a:p>
          <a:p>
            <a:r>
              <a:rPr lang="cs-CZ" sz="2400" dirty="0"/>
              <a:t>Významným kladem může být větší vhled do problému.</a:t>
            </a:r>
          </a:p>
          <a:p>
            <a:r>
              <a:rPr lang="cs-CZ" sz="2400" dirty="0" smtClean="0"/>
              <a:t>Obdobně uvažuje též rozvojový přístup k evaluaci (zkusíme, když to nepomůže, zkusíme něco jiného)…(</a:t>
            </a:r>
            <a:r>
              <a:rPr lang="cs-CZ" sz="2400" dirty="0" err="1" smtClean="0"/>
              <a:t>Reid</a:t>
            </a:r>
            <a:r>
              <a:rPr lang="cs-CZ" sz="2400" dirty="0" smtClean="0"/>
              <a:t> in Shaw 1999)</a:t>
            </a:r>
          </a:p>
          <a:p>
            <a:r>
              <a:rPr lang="cs-CZ" sz="2400" dirty="0" smtClean="0"/>
              <a:t>Patton (1997) spojuje rozvojovou evaluaci s organizačním rozvojem (OD)</a:t>
            </a:r>
          </a:p>
          <a:p>
            <a:r>
              <a:rPr lang="cs-CZ" sz="2400" dirty="0" smtClean="0"/>
              <a:t>Je významně odlišné od tradičního proudu evaluace (viz Patton 1997: 112)</a:t>
            </a:r>
          </a:p>
          <a:p>
            <a:endParaRPr lang="cs-CZ" sz="2400" dirty="0" smtClean="0"/>
          </a:p>
        </p:txBody>
      </p:sp>
      <p:sp>
        <p:nvSpPr>
          <p:cNvPr id="5" name="Ovál 4"/>
          <p:cNvSpPr/>
          <p:nvPr/>
        </p:nvSpPr>
        <p:spPr>
          <a:xfrm>
            <a:off x="7869836" y="254835"/>
            <a:ext cx="2203555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ÚČATNÍCI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298390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0397" y="119922"/>
            <a:ext cx="8912245" cy="1452848"/>
          </a:xfrm>
        </p:spPr>
        <p:txBody>
          <a:bodyPr/>
          <a:lstStyle/>
          <a:p>
            <a:r>
              <a:rPr lang="cs-CZ" sz="2400" b="1" dirty="0" smtClean="0">
                <a:latin typeface="+mn-lt"/>
              </a:rPr>
              <a:t>Praktický postup počátku procesní evaluace</a:t>
            </a:r>
            <a:endParaRPr lang="cs-CZ" sz="24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97" y="1199214"/>
            <a:ext cx="8912245" cy="520908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u="sng" dirty="0" smtClean="0"/>
          </a:p>
          <a:p>
            <a:r>
              <a:rPr lang="cs-CZ" sz="2400" dirty="0" smtClean="0"/>
              <a:t>Principy</a:t>
            </a:r>
            <a:r>
              <a:rPr lang="cs-CZ" sz="2400" dirty="0"/>
              <a:t>: aktivita, reaktivita, adaptivita (Patton 1997)</a:t>
            </a:r>
            <a:endParaRPr lang="cs-CZ" sz="2400" u="sng" dirty="0" smtClean="0"/>
          </a:p>
          <a:p>
            <a:r>
              <a:rPr lang="cs-CZ" sz="2400" dirty="0" smtClean="0"/>
              <a:t>Představa o řešeném problému a o programu musí být natolik jasná, aby evaluátor mohl popsat výzkumný problém a vyvodit výzkumné otázky.</a:t>
            </a:r>
          </a:p>
          <a:p>
            <a:r>
              <a:rPr lang="cs-CZ" sz="2400" dirty="0"/>
              <a:t>Hlediska vysokého významu informace a vysoké nejistoty (</a:t>
            </a:r>
            <a:r>
              <a:rPr lang="cs-CZ" sz="2400" dirty="0" err="1"/>
              <a:t>Crombach</a:t>
            </a:r>
            <a:r>
              <a:rPr lang="cs-CZ" sz="2400" dirty="0"/>
              <a:t> et al. </a:t>
            </a:r>
            <a:r>
              <a:rPr lang="cs-CZ" sz="2400" dirty="0" smtClean="0"/>
              <a:t>1980)</a:t>
            </a:r>
          </a:p>
          <a:p>
            <a:r>
              <a:rPr lang="cs-CZ" sz="2400" u="sng" dirty="0" smtClean="0"/>
              <a:t>Objednávka</a:t>
            </a:r>
            <a:r>
              <a:rPr lang="cs-CZ" sz="2400" dirty="0"/>
              <a:t>: vyjasnit si po dohodě se zadavatelem jednoznačně (ideálně písemné zadání): jaký typ evaluace se očekává, co se má evaluací zjistit – jaké bude využití </a:t>
            </a:r>
            <a:r>
              <a:rPr lang="cs-CZ" sz="2400" dirty="0" smtClean="0"/>
              <a:t>výsledků.</a:t>
            </a:r>
          </a:p>
          <a:p>
            <a:r>
              <a:rPr lang="cs-CZ" sz="2400" dirty="0" smtClean="0"/>
              <a:t>Evaluátor </a:t>
            </a:r>
            <a:r>
              <a:rPr lang="cs-CZ" sz="2400" dirty="0"/>
              <a:t>se rozhoduje, zda přijmout objednávku (podmínky, etické otázky, kontext…).</a:t>
            </a:r>
            <a:endParaRPr lang="cs-CZ" sz="2400" dirty="0" smtClean="0"/>
          </a:p>
          <a:p>
            <a:endParaRPr lang="cs-CZ" sz="2200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7869836" y="254835"/>
            <a:ext cx="2203555" cy="91440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POSTUP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21022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6432" y="49251"/>
            <a:ext cx="8912245" cy="1325563"/>
          </a:xfrm>
        </p:spPr>
        <p:txBody>
          <a:bodyPr>
            <a:normAutofit/>
          </a:bodyPr>
          <a:lstStyle/>
          <a:p>
            <a:r>
              <a:rPr lang="cs-CZ" sz="2600" b="1" dirty="0" smtClean="0">
                <a:latin typeface="+mn-lt"/>
              </a:rPr>
              <a:t>Význam procesní evaluace</a:t>
            </a:r>
            <a:endParaRPr lang="cs-CZ" sz="26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4755" y="839449"/>
            <a:ext cx="9511258" cy="6018551"/>
          </a:xfrm>
        </p:spPr>
        <p:txBody>
          <a:bodyPr>
            <a:normAutofit fontScale="92500" lnSpcReduction="10000"/>
          </a:bodyPr>
          <a:lstStyle/>
          <a:p>
            <a:endParaRPr lang="cs-CZ" sz="2400" dirty="0" smtClean="0"/>
          </a:p>
          <a:p>
            <a:r>
              <a:rPr lang="cs-CZ" sz="2400" dirty="0" smtClean="0"/>
              <a:t>Může </a:t>
            </a:r>
            <a:r>
              <a:rPr lang="cs-CZ" sz="2400" dirty="0"/>
              <a:t>být formativní i </a:t>
            </a:r>
            <a:r>
              <a:rPr lang="cs-CZ" sz="2400" dirty="0" smtClean="0"/>
              <a:t>sumativní. Tradičně zaměření evaluace na výsledky a dopady…tvrdá evidence (spíše sumativní přístup k evaluaci),</a:t>
            </a:r>
            <a:r>
              <a:rPr lang="cs-CZ" sz="2400" dirty="0"/>
              <a:t> </a:t>
            </a:r>
            <a:r>
              <a:rPr lang="cs-CZ" sz="2400" dirty="0" smtClean="0"/>
              <a:t>ale často nevíme jak program funguje nebo co neúspěch či úspěch způsobilo.</a:t>
            </a:r>
          </a:p>
          <a:p>
            <a:r>
              <a:rPr lang="cs-CZ" sz="2400" dirty="0"/>
              <a:t>Procesní evaluace je blíže k formativní evaluaci (</a:t>
            </a:r>
            <a:r>
              <a:rPr lang="cs-CZ" sz="2400" dirty="0" err="1"/>
              <a:t>Scriven</a:t>
            </a:r>
            <a:r>
              <a:rPr lang="cs-CZ" sz="2400" dirty="0"/>
              <a:t> 1967): Hlavním záměrem je poskytnout zpětnou vazbu lidem, kteří je snaží něco zlepšit (a jsou odpovědní za rozhodování o programu).</a:t>
            </a:r>
          </a:p>
          <a:p>
            <a:r>
              <a:rPr lang="cs-CZ" sz="2400" dirty="0" smtClean="0"/>
              <a:t>fungování programu je ovlivňováno vnitřními i vnějšími faktory</a:t>
            </a:r>
          </a:p>
          <a:p>
            <a:r>
              <a:rPr lang="cs-CZ" sz="2400" dirty="0"/>
              <a:t>smyslem procesní evaluace je často odkrýt pomyslnou „černou skříňku“ (</a:t>
            </a:r>
            <a:r>
              <a:rPr lang="cs-CZ" sz="2400" dirty="0" err="1"/>
              <a:t>Rossi</a:t>
            </a:r>
            <a:r>
              <a:rPr lang="cs-CZ" sz="2400" dirty="0"/>
              <a:t> et al. 1999) – ta obsahuje aktivity, které se udály během programu – chceme zjistit, co se událo během realizace programu</a:t>
            </a:r>
            <a:r>
              <a:rPr lang="cs-CZ" sz="2400" dirty="0" smtClean="0"/>
              <a:t>. </a:t>
            </a:r>
          </a:p>
          <a:p>
            <a:r>
              <a:rPr lang="cs-CZ" sz="2400" dirty="0" smtClean="0"/>
              <a:t>to umožňuje např.: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- ověřit vztah mezi programem a jeho výsledkem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- posoudit kvalitu implementace programu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- identifikovat faktory, které ovlivňují úspěšnost programu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- zjistit neočekávané a nezáměrné okolnosti a výsledky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- identifikovat silné a slabé stránky programu</a:t>
            </a:r>
          </a:p>
        </p:txBody>
      </p:sp>
      <p:sp>
        <p:nvSpPr>
          <p:cNvPr id="4" name="Ovál 3"/>
          <p:cNvSpPr/>
          <p:nvPr/>
        </p:nvSpPr>
        <p:spPr>
          <a:xfrm>
            <a:off x="7764905" y="254833"/>
            <a:ext cx="2353456" cy="9144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VÝCHODISKA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1397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0397" y="-74950"/>
            <a:ext cx="8912245" cy="1765640"/>
          </a:xfrm>
        </p:spPr>
        <p:txBody>
          <a:bodyPr>
            <a:normAutofit/>
          </a:bodyPr>
          <a:lstStyle/>
          <a:p>
            <a:r>
              <a:rPr lang="cs-CZ" sz="2600" b="1" dirty="0" smtClean="0">
                <a:latin typeface="+mn-lt"/>
              </a:rPr>
              <a:t>Volba konkrétního přístupu k evaluaci</a:t>
            </a:r>
            <a:endParaRPr lang="cs-CZ" sz="26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97" y="1281658"/>
            <a:ext cx="8912245" cy="53814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Základem je </a:t>
            </a:r>
            <a:r>
              <a:rPr lang="cs-CZ" sz="2400" dirty="0" err="1" smtClean="0"/>
              <a:t>Cronbachův</a:t>
            </a:r>
            <a:r>
              <a:rPr lang="cs-CZ" sz="2400" dirty="0" smtClean="0"/>
              <a:t> (1982) postup: </a:t>
            </a:r>
          </a:p>
          <a:p>
            <a:pPr marL="0" indent="0">
              <a:buNone/>
            </a:pPr>
            <a:r>
              <a:rPr lang="cs-CZ" sz="2400" b="1" dirty="0" smtClean="0"/>
              <a:t>a) vypsat si všechny možné evaluační otázky (divergence)</a:t>
            </a:r>
            <a:endParaRPr lang="cs-CZ" sz="2400" b="1" dirty="0"/>
          </a:p>
          <a:p>
            <a:pPr>
              <a:buFontTx/>
              <a:buChar char="-"/>
            </a:pPr>
            <a:r>
              <a:rPr lang="cs-CZ" sz="2400" dirty="0" smtClean="0"/>
              <a:t>zdrojem </a:t>
            </a:r>
            <a:r>
              <a:rPr lang="cs-CZ" sz="2400" dirty="0"/>
              <a:t>otázek pro evaluaci jsou stakeholdeři</a:t>
            </a:r>
            <a:r>
              <a:rPr lang="cs-CZ" sz="2400" dirty="0" smtClean="0"/>
              <a:t>.</a:t>
            </a:r>
          </a:p>
          <a:p>
            <a:pPr>
              <a:buFontTx/>
              <a:buChar char="-"/>
            </a:pPr>
            <a:r>
              <a:rPr lang="cs-CZ" sz="2400" dirty="0"/>
              <a:t>s</a:t>
            </a:r>
            <a:r>
              <a:rPr lang="cs-CZ" sz="2400" dirty="0" smtClean="0"/>
              <a:t>takeholdeři mají různé názory na program </a:t>
            </a:r>
          </a:p>
          <a:p>
            <a:pPr>
              <a:buFontTx/>
              <a:buChar char="-"/>
            </a:pPr>
            <a:r>
              <a:rPr lang="cs-CZ" sz="2400" dirty="0"/>
              <a:t>a</a:t>
            </a:r>
            <a:r>
              <a:rPr lang="cs-CZ" sz="2400" dirty="0" smtClean="0"/>
              <a:t>) příznivci/odpůrci, </a:t>
            </a:r>
          </a:p>
          <a:p>
            <a:pPr>
              <a:buFontTx/>
              <a:buChar char="-"/>
            </a:pPr>
            <a:r>
              <a:rPr lang="cs-CZ" sz="2400" dirty="0"/>
              <a:t>b</a:t>
            </a:r>
            <a:r>
              <a:rPr lang="cs-CZ" sz="2400" dirty="0" smtClean="0"/>
              <a:t>) jiný důraz, co je významné, </a:t>
            </a:r>
          </a:p>
          <a:p>
            <a:pPr>
              <a:buFontTx/>
              <a:buChar char="-"/>
            </a:pPr>
            <a:r>
              <a:rPr lang="cs-CZ" sz="2400" dirty="0"/>
              <a:t>c</a:t>
            </a:r>
            <a:r>
              <a:rPr lang="cs-CZ" sz="2400" dirty="0" smtClean="0"/>
              <a:t>) tajné záměry (zrušit)</a:t>
            </a:r>
          </a:p>
          <a:p>
            <a:pPr>
              <a:buFontTx/>
              <a:buChar char="-"/>
            </a:pPr>
            <a:r>
              <a:rPr lang="cs-CZ" sz="2400" dirty="0"/>
              <a:t>p</a:t>
            </a:r>
            <a:r>
              <a:rPr lang="cs-CZ" sz="2400" dirty="0" smtClean="0"/>
              <a:t>orozumění významu jednotlivých otázek (obsah, důsledky pro design)</a:t>
            </a:r>
          </a:p>
          <a:p>
            <a:pPr>
              <a:buFontTx/>
              <a:buChar char="-"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Tři typy otázek: 1) popisné, 2) normativní a 3) </a:t>
            </a:r>
            <a:r>
              <a:rPr lang="cs-CZ" sz="2400" dirty="0"/>
              <a:t>příčina-následek </a:t>
            </a:r>
            <a:r>
              <a:rPr lang="cs-CZ" sz="2400" dirty="0" smtClean="0"/>
              <a:t>(vysvětlující) (</a:t>
            </a:r>
            <a:r>
              <a:rPr lang="cs-CZ" sz="2400" dirty="0" err="1" smtClean="0"/>
              <a:t>Morra</a:t>
            </a:r>
            <a:r>
              <a:rPr lang="cs-CZ" sz="2400" dirty="0" smtClean="0"/>
              <a:t> </a:t>
            </a:r>
            <a:r>
              <a:rPr lang="cs-CZ" sz="2400" dirty="0" err="1"/>
              <a:t>Imas</a:t>
            </a:r>
            <a:r>
              <a:rPr lang="cs-CZ" sz="2400" dirty="0"/>
              <a:t> a </a:t>
            </a:r>
            <a:r>
              <a:rPr lang="cs-CZ" sz="2400" dirty="0" err="1"/>
              <a:t>Rist</a:t>
            </a:r>
            <a:r>
              <a:rPr lang="cs-CZ" sz="2400" dirty="0"/>
              <a:t> </a:t>
            </a:r>
            <a:r>
              <a:rPr lang="cs-CZ" sz="2400" dirty="0" smtClean="0"/>
              <a:t>2009)</a:t>
            </a: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</p:txBody>
      </p:sp>
      <p:sp>
        <p:nvSpPr>
          <p:cNvPr id="5" name="Ovál 4"/>
          <p:cNvSpPr/>
          <p:nvPr/>
        </p:nvSpPr>
        <p:spPr>
          <a:xfrm>
            <a:off x="7869836" y="254835"/>
            <a:ext cx="2203555" cy="91440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POSTUP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287931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0397" y="-74950"/>
            <a:ext cx="8912245" cy="1765640"/>
          </a:xfrm>
        </p:spPr>
        <p:txBody>
          <a:bodyPr>
            <a:normAutofit/>
          </a:bodyPr>
          <a:lstStyle/>
          <a:p>
            <a:r>
              <a:rPr lang="cs-CZ" sz="2600" b="1" dirty="0" smtClean="0">
                <a:latin typeface="+mn-lt"/>
              </a:rPr>
              <a:t>Volba konkrétního přístupu k evaluaci</a:t>
            </a:r>
            <a:endParaRPr lang="cs-CZ" sz="26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97" y="1281658"/>
            <a:ext cx="8912245" cy="53814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b) identifikovat významné </a:t>
            </a:r>
            <a:r>
              <a:rPr lang="cs-CZ" sz="2400" b="1" dirty="0"/>
              <a:t>otázky </a:t>
            </a:r>
            <a:r>
              <a:rPr lang="cs-CZ" sz="2400" b="1" dirty="0" smtClean="0"/>
              <a:t>(</a:t>
            </a:r>
            <a:r>
              <a:rPr lang="cs-CZ" sz="2400" b="1" dirty="0" err="1" smtClean="0"/>
              <a:t>convergence</a:t>
            </a:r>
            <a:r>
              <a:rPr lang="cs-CZ" sz="2400" b="1" dirty="0" smtClean="0"/>
              <a:t>)</a:t>
            </a:r>
          </a:p>
          <a:p>
            <a:pPr>
              <a:buFontTx/>
              <a:buChar char="-"/>
            </a:pPr>
            <a:r>
              <a:rPr lang="cs-CZ" sz="2400" dirty="0" smtClean="0"/>
              <a:t>redukce komplexnosti – a) nejprve </a:t>
            </a:r>
            <a:r>
              <a:rPr lang="cs-CZ" sz="2400" dirty="0"/>
              <a:t>každá otázka zvlášť, </a:t>
            </a:r>
            <a:r>
              <a:rPr lang="cs-CZ" sz="2400" dirty="0" smtClean="0"/>
              <a:t>b) pak </a:t>
            </a:r>
            <a:r>
              <a:rPr lang="cs-CZ" sz="2400" dirty="0"/>
              <a:t>zhodnotit celek</a:t>
            </a: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vzhledem k užitečnosti (viz </a:t>
            </a:r>
            <a:r>
              <a:rPr lang="cs-CZ" sz="2400" dirty="0" err="1" smtClean="0"/>
              <a:t>Fitzpatrick</a:t>
            </a:r>
            <a:r>
              <a:rPr lang="cs-CZ" sz="2400" dirty="0" smtClean="0"/>
              <a:t> et al. 2004: 249).</a:t>
            </a:r>
          </a:p>
          <a:p>
            <a:pPr>
              <a:buFontTx/>
              <a:buChar char="-"/>
            </a:pPr>
            <a:r>
              <a:rPr lang="cs-CZ" sz="2400" dirty="0"/>
              <a:t>profesionální úsudek evaluátora + konzultace (stakeholders, znalec obsahu)</a:t>
            </a:r>
          </a:p>
          <a:p>
            <a:pPr>
              <a:buFontTx/>
              <a:buChar char="-"/>
            </a:pPr>
            <a:r>
              <a:rPr lang="cs-CZ" sz="2400" dirty="0"/>
              <a:t>zabránit zmanipulování cílů</a:t>
            </a: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identifikovat, co jsou klíčové části problému (úmrtnost dětí na dětském hřišti nebo na přechodu)</a:t>
            </a:r>
          </a:p>
          <a:p>
            <a:pPr>
              <a:buFontTx/>
              <a:buChar char="-"/>
            </a:pPr>
            <a:r>
              <a:rPr lang="cs-CZ" sz="2400" dirty="0"/>
              <a:t>relevance otázek vzhledem k programovému cyklu a typu evaluace</a:t>
            </a:r>
          </a:p>
          <a:p>
            <a:pPr>
              <a:buFontTx/>
              <a:buChar char="-"/>
            </a:pPr>
            <a:r>
              <a:rPr lang="cs-CZ" sz="2400" dirty="0" smtClean="0"/>
              <a:t>proveditelnost (?)</a:t>
            </a:r>
          </a:p>
          <a:p>
            <a:pPr>
              <a:buFontTx/>
              <a:buChar char="-"/>
            </a:pPr>
            <a:r>
              <a:rPr lang="cs-CZ" sz="2400" dirty="0"/>
              <a:t>vyžadovaný evaluační standard (?) = publikum</a:t>
            </a:r>
            <a:endParaRPr lang="cs-CZ" sz="2400" dirty="0" smtClean="0"/>
          </a:p>
          <a:p>
            <a:pPr>
              <a:buFontTx/>
              <a:buChar char="-"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</p:txBody>
      </p:sp>
      <p:sp>
        <p:nvSpPr>
          <p:cNvPr id="5" name="Ovál 4"/>
          <p:cNvSpPr/>
          <p:nvPr/>
        </p:nvSpPr>
        <p:spPr>
          <a:xfrm>
            <a:off x="7869836" y="254835"/>
            <a:ext cx="2203555" cy="91440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POSTUP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437296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0397" y="164892"/>
            <a:ext cx="8912245" cy="1525797"/>
          </a:xfrm>
        </p:spPr>
        <p:txBody>
          <a:bodyPr>
            <a:normAutofit/>
          </a:bodyPr>
          <a:lstStyle/>
          <a:p>
            <a:r>
              <a:rPr lang="cs-CZ" sz="2600" b="1" dirty="0" smtClean="0">
                <a:latin typeface="+mn-lt"/>
              </a:rPr>
              <a:t>Volba přístupu k procesní evaluaci</a:t>
            </a:r>
            <a:endParaRPr lang="cs-CZ" sz="26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97" y="1281659"/>
            <a:ext cx="8912245" cy="48953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c) vytvořit pro tyto otázky evaluační kritéria</a:t>
            </a:r>
          </a:p>
          <a:p>
            <a:pPr>
              <a:buFontTx/>
              <a:buChar char="-"/>
            </a:pPr>
            <a:r>
              <a:rPr lang="cs-CZ" sz="2400" dirty="0" smtClean="0"/>
              <a:t>Porozumět obsahu otázek vzhledem ke kontextu hodnocení</a:t>
            </a:r>
          </a:p>
          <a:p>
            <a:pPr>
              <a:buFontTx/>
              <a:buChar char="-"/>
            </a:pPr>
            <a:r>
              <a:rPr lang="cs-CZ" sz="2400" dirty="0" smtClean="0"/>
              <a:t>Co jsou klíčové prvky hodnocení?</a:t>
            </a:r>
          </a:p>
          <a:p>
            <a:pPr>
              <a:buFontTx/>
              <a:buChar char="-"/>
            </a:pPr>
            <a:r>
              <a:rPr lang="cs-CZ" sz="2400" dirty="0" smtClean="0"/>
              <a:t>Může být více dílčích prvků pod jedním kritériem.</a:t>
            </a:r>
          </a:p>
          <a:p>
            <a:pPr>
              <a:buFontTx/>
              <a:buChar char="-"/>
            </a:pPr>
            <a:r>
              <a:rPr lang="cs-CZ" sz="2400" dirty="0" smtClean="0"/>
              <a:t>Můžeme definovat dílčí evaluační otázky?</a:t>
            </a:r>
          </a:p>
          <a:p>
            <a:pPr>
              <a:buFontTx/>
              <a:buChar char="-"/>
            </a:pPr>
            <a:r>
              <a:rPr lang="cs-CZ" sz="2400" dirty="0" smtClean="0"/>
              <a:t>Definování standardu pro dosažení klíčových prvků.</a:t>
            </a:r>
          </a:p>
          <a:p>
            <a:pPr>
              <a:buFontTx/>
              <a:buChar char="-"/>
            </a:pPr>
            <a:r>
              <a:rPr lang="cs-CZ" sz="2400" dirty="0" smtClean="0"/>
              <a:t>Jak se rozezná, zda byla otázka odpovězena?</a:t>
            </a:r>
          </a:p>
          <a:p>
            <a:pPr>
              <a:buFontTx/>
              <a:buChar char="-"/>
            </a:pPr>
            <a:r>
              <a:rPr lang="cs-CZ" sz="2400" dirty="0" smtClean="0"/>
              <a:t>Definování standardu je zrádné, ale mj. pomáhá redukovat budoucí manipulaci s výsledkem.</a:t>
            </a:r>
          </a:p>
          <a:p>
            <a:pPr>
              <a:buFontTx/>
              <a:buChar char="-"/>
            </a:pPr>
            <a:r>
              <a:rPr lang="cs-CZ" sz="2400" dirty="0" smtClean="0"/>
              <a:t>Absolutní standard (kolik?), vnitřní relativní standard (o kolik?) a vnější relativní standard (tolik?)</a:t>
            </a:r>
          </a:p>
          <a:p>
            <a:pPr>
              <a:buFontTx/>
              <a:buChar char="-"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</p:txBody>
      </p:sp>
      <p:sp>
        <p:nvSpPr>
          <p:cNvPr id="5" name="Ovál 4"/>
          <p:cNvSpPr/>
          <p:nvPr/>
        </p:nvSpPr>
        <p:spPr>
          <a:xfrm>
            <a:off x="7869836" y="254835"/>
            <a:ext cx="2203555" cy="91440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POSTUP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84153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0397" y="164892"/>
            <a:ext cx="8912245" cy="1525797"/>
          </a:xfrm>
        </p:spPr>
        <p:txBody>
          <a:bodyPr>
            <a:normAutofit/>
          </a:bodyPr>
          <a:lstStyle/>
          <a:p>
            <a:r>
              <a:rPr lang="cs-CZ" sz="2600" b="1" dirty="0" smtClean="0">
                <a:latin typeface="+mn-lt"/>
              </a:rPr>
              <a:t>Volba přístupu k procesní evaluaci</a:t>
            </a:r>
            <a:endParaRPr lang="cs-CZ" sz="26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97" y="1281659"/>
            <a:ext cx="8912245" cy="51716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/>
              <a:t>D</a:t>
            </a:r>
            <a:r>
              <a:rPr lang="cs-CZ" sz="2400" dirty="0" smtClean="0"/>
              <a:t>) najít vhodný design evaluace </a:t>
            </a:r>
          </a:p>
          <a:p>
            <a:pPr>
              <a:buFontTx/>
              <a:buChar char="-"/>
            </a:pPr>
            <a:r>
              <a:rPr lang="cs-CZ" sz="2400" dirty="0" smtClean="0"/>
              <a:t>Co to je vhodný(?) design (?) evaluace (?) </a:t>
            </a:r>
          </a:p>
          <a:p>
            <a:pPr>
              <a:buFontTx/>
              <a:buChar char="-"/>
            </a:pPr>
            <a:r>
              <a:rPr lang="cs-CZ" sz="2400" dirty="0" smtClean="0"/>
              <a:t>Různé otázky mohou vyžadovat různé designy</a:t>
            </a:r>
          </a:p>
          <a:p>
            <a:pPr>
              <a:buFontTx/>
              <a:buChar char="-"/>
            </a:pPr>
            <a:r>
              <a:rPr lang="cs-CZ" sz="2400" dirty="0" smtClean="0"/>
              <a:t>Zvážit možnosti alternativních designů (klady a očekávané limity)</a:t>
            </a:r>
          </a:p>
          <a:p>
            <a:pPr>
              <a:buFontTx/>
              <a:buChar char="-"/>
            </a:pPr>
            <a:r>
              <a:rPr lang="cs-CZ" sz="2400" dirty="0" smtClean="0"/>
              <a:t>Konzultovat potenciální design evaluace se stakeholdery</a:t>
            </a:r>
          </a:p>
          <a:p>
            <a:pPr>
              <a:buFontTx/>
              <a:buChar char="-"/>
            </a:pPr>
            <a:r>
              <a:rPr lang="cs-CZ" sz="2400" dirty="0" smtClean="0"/>
              <a:t>Posoudit očekávané přínosy evaluace jako celku.</a:t>
            </a:r>
          </a:p>
          <a:p>
            <a:pPr>
              <a:buFontTx/>
              <a:buChar char="-"/>
            </a:pPr>
            <a:r>
              <a:rPr lang="cs-CZ" sz="2400" dirty="0" smtClean="0"/>
              <a:t>Šíře a hloubka evaluace (Patton 1997) = co je užitečné a reálné (praktické limity evaluace: finance, evaluační kapacita, adekvátnost k cílům evaluace (efektivní), včasná potřeba výsledků, čas)</a:t>
            </a:r>
          </a:p>
          <a:p>
            <a:pPr>
              <a:buFontTx/>
              <a:buChar char="-"/>
            </a:pPr>
            <a:r>
              <a:rPr lang="cs-CZ" sz="2400" dirty="0" smtClean="0"/>
              <a:t>Posoudit nároky na metodologickou kvalitu evaluace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Je možné vytvořit evaluační matrix podle potřeb evaluátora (</a:t>
            </a:r>
            <a:r>
              <a:rPr lang="en-US" sz="2400" dirty="0" err="1" smtClean="0"/>
              <a:t>Gelmon</a:t>
            </a:r>
            <a:r>
              <a:rPr lang="en-US" sz="2400" dirty="0"/>
              <a:t>, </a:t>
            </a:r>
            <a:r>
              <a:rPr lang="en-US" sz="2400" dirty="0" err="1"/>
              <a:t>Foucek</a:t>
            </a:r>
            <a:r>
              <a:rPr lang="en-US" sz="2400" dirty="0"/>
              <a:t> a Waterbury </a:t>
            </a:r>
            <a:r>
              <a:rPr lang="en-US" sz="2400" dirty="0" smtClean="0"/>
              <a:t>2005</a:t>
            </a:r>
            <a:r>
              <a:rPr lang="cs-CZ" sz="2400" dirty="0" smtClean="0"/>
              <a:t>, </a:t>
            </a:r>
            <a:r>
              <a:rPr lang="cs-CZ" sz="2400" dirty="0" err="1" smtClean="0"/>
              <a:t>Morra</a:t>
            </a:r>
            <a:r>
              <a:rPr lang="cs-CZ" sz="2400" dirty="0" smtClean="0"/>
              <a:t> </a:t>
            </a:r>
            <a:r>
              <a:rPr lang="cs-CZ" sz="2400" dirty="0" err="1" smtClean="0"/>
              <a:t>Imas</a:t>
            </a:r>
            <a:r>
              <a:rPr lang="cs-CZ" sz="2400" dirty="0" smtClean="0"/>
              <a:t> a </a:t>
            </a:r>
            <a:r>
              <a:rPr lang="cs-CZ" sz="2400" dirty="0" err="1" smtClean="0"/>
              <a:t>Rist</a:t>
            </a:r>
            <a:r>
              <a:rPr lang="cs-CZ" sz="2400" dirty="0" smtClean="0"/>
              <a:t> 2009)</a:t>
            </a:r>
          </a:p>
          <a:p>
            <a:pPr marL="0" indent="0">
              <a:buNone/>
            </a:pPr>
            <a:endParaRPr lang="cs-CZ" sz="2400" dirty="0" smtClean="0"/>
          </a:p>
        </p:txBody>
      </p:sp>
      <p:sp>
        <p:nvSpPr>
          <p:cNvPr id="5" name="Ovál 4"/>
          <p:cNvSpPr/>
          <p:nvPr/>
        </p:nvSpPr>
        <p:spPr>
          <a:xfrm>
            <a:off x="7869836" y="254835"/>
            <a:ext cx="2203555" cy="91440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POSTUP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667203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0292" y="0"/>
            <a:ext cx="8912245" cy="1325563"/>
          </a:xfrm>
        </p:spPr>
        <p:txBody>
          <a:bodyPr>
            <a:normAutofit/>
          </a:bodyPr>
          <a:lstStyle/>
          <a:p>
            <a:r>
              <a:rPr lang="cs-CZ" sz="2600" b="1" dirty="0" smtClean="0">
                <a:latin typeface="+mn-lt"/>
              </a:rPr>
              <a:t/>
            </a:r>
            <a:br>
              <a:rPr lang="cs-CZ" sz="2600" b="1" dirty="0" smtClean="0">
                <a:latin typeface="+mn-lt"/>
              </a:rPr>
            </a:br>
            <a:r>
              <a:rPr lang="cs-CZ" sz="2600" b="1" dirty="0" smtClean="0">
                <a:latin typeface="+mn-lt"/>
              </a:rPr>
              <a:t>Role evaluátora při evaluaci</a:t>
            </a:r>
            <a:endParaRPr lang="cs-CZ" sz="26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97" y="1171074"/>
            <a:ext cx="8912245" cy="5686926"/>
          </a:xfrm>
        </p:spPr>
        <p:txBody>
          <a:bodyPr>
            <a:normAutofit fontScale="92500" lnSpcReduction="10000"/>
          </a:bodyPr>
          <a:lstStyle/>
          <a:p>
            <a:endParaRPr lang="cs-CZ" sz="2400" dirty="0" smtClean="0"/>
          </a:p>
          <a:p>
            <a:r>
              <a:rPr lang="cs-CZ" sz="2400" dirty="0" smtClean="0"/>
              <a:t>různé role</a:t>
            </a:r>
            <a:r>
              <a:rPr lang="cs-CZ" sz="2400" dirty="0"/>
              <a:t>: neutrální, mediátor, advokát, hledá obecný prospěch…</a:t>
            </a:r>
          </a:p>
          <a:p>
            <a:r>
              <a:rPr lang="cs-CZ" sz="2400" u="sng" dirty="0" smtClean="0"/>
              <a:t>obtížnost </a:t>
            </a:r>
            <a:r>
              <a:rPr lang="cs-CZ" sz="2400" u="sng" dirty="0"/>
              <a:t>nestranné role evaluátora</a:t>
            </a:r>
            <a:r>
              <a:rPr lang="cs-CZ" sz="2400" dirty="0"/>
              <a:t> (důvěrné informace, etická dilemata, přílišná blízkost evaluátora k některým osobám, konflikt zájmů, riziko zneužití role a manipulace s účastníky)</a:t>
            </a:r>
          </a:p>
          <a:p>
            <a:r>
              <a:rPr lang="cs-CZ" sz="2400" dirty="0" smtClean="0"/>
              <a:t>rizika </a:t>
            </a:r>
            <a:r>
              <a:rPr lang="cs-CZ" sz="2400" dirty="0"/>
              <a:t>ideologického hodnocení programu – potvrdit co chci, aby vyšlo, sentimentalita – obcházení po špičkách…(Shaw 1999</a:t>
            </a:r>
            <a:r>
              <a:rPr lang="cs-CZ" sz="2400" dirty="0" smtClean="0"/>
              <a:t>).</a:t>
            </a:r>
          </a:p>
          <a:p>
            <a:r>
              <a:rPr lang="cs-CZ" sz="2400" dirty="0"/>
              <a:t>úkolem evaluátora je především přednostně zajistit evaluaci. </a:t>
            </a:r>
          </a:p>
          <a:p>
            <a:r>
              <a:rPr lang="cs-CZ" sz="2400" dirty="0"/>
              <a:t>měl by přinést expertní znalost hodnocení</a:t>
            </a:r>
          </a:p>
          <a:p>
            <a:r>
              <a:rPr lang="cs-CZ" sz="2400" dirty="0"/>
              <a:t>kompetence: znalost problematiky, znalost evaluace, umět komunikovat</a:t>
            </a:r>
          </a:p>
          <a:p>
            <a:r>
              <a:rPr lang="cs-CZ" sz="2400" dirty="0"/>
              <a:t>co jsou evaluační úkoly a kdy mají být splněny.</a:t>
            </a:r>
          </a:p>
          <a:p>
            <a:r>
              <a:rPr lang="cs-CZ" sz="2400" dirty="0"/>
              <a:t>konflikt realizace programu a evaluace – zajistit, aby evaluátor pokud možno nenarušoval chod programu a nenarušoval vztahy mezi stakeholdery</a:t>
            </a:r>
          </a:p>
          <a:p>
            <a:r>
              <a:rPr lang="cs-CZ" sz="2400" dirty="0"/>
              <a:t>ověřovat validitu dat – tendence vylepšovat, kontrola lze asi jen namátkově…</a:t>
            </a:r>
          </a:p>
          <a:p>
            <a:endParaRPr lang="cs-CZ" sz="2400" dirty="0" smtClean="0"/>
          </a:p>
          <a:p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</p:txBody>
      </p:sp>
      <p:sp>
        <p:nvSpPr>
          <p:cNvPr id="4" name="Ovál 3"/>
          <p:cNvSpPr/>
          <p:nvPr/>
        </p:nvSpPr>
        <p:spPr>
          <a:xfrm>
            <a:off x="7719934" y="524656"/>
            <a:ext cx="2143593" cy="9144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EVALUÁTOR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3271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0397" y="277318"/>
            <a:ext cx="8912245" cy="1413371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+mn-lt"/>
              </a:rPr>
              <a:t>Role evaluačního plánu při procesní evaluaci</a:t>
            </a:r>
            <a:br>
              <a:rPr lang="cs-CZ" sz="2800" b="1" dirty="0" smtClean="0">
                <a:latin typeface="+mn-lt"/>
              </a:rPr>
            </a:br>
            <a:r>
              <a:rPr lang="cs-CZ" sz="2000" b="1" dirty="0" smtClean="0">
                <a:latin typeface="+mn-lt"/>
              </a:rPr>
              <a:t>(</a:t>
            </a:r>
            <a:r>
              <a:rPr lang="cs-CZ" sz="2000" b="1" dirty="0" err="1" smtClean="0">
                <a:latin typeface="+mn-lt"/>
              </a:rPr>
              <a:t>Fitzpatrick</a:t>
            </a:r>
            <a:r>
              <a:rPr lang="cs-CZ" sz="2000" b="1" dirty="0" smtClean="0">
                <a:latin typeface="+mn-lt"/>
              </a:rPr>
              <a:t> et al. 2004)</a:t>
            </a:r>
            <a:endParaRPr lang="cs-CZ" sz="20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97" y="1487424"/>
            <a:ext cx="8912245" cy="517570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Doporučuje se vytvořit evaluační design a plán</a:t>
            </a:r>
          </a:p>
          <a:p>
            <a:r>
              <a:rPr lang="cs-CZ" dirty="0"/>
              <a:t>Evaluační plán vychází z evaluačních kritérií a volby vhodného designu studie</a:t>
            </a:r>
          </a:p>
          <a:p>
            <a:r>
              <a:rPr lang="cs-CZ" dirty="0" smtClean="0"/>
              <a:t>Určení klíčových aktérů (stakeholderů) z hlediska evaluace (viz </a:t>
            </a:r>
            <a:r>
              <a:rPr lang="cs-CZ" dirty="0" err="1" smtClean="0"/>
              <a:t>Fitzpatrick</a:t>
            </a:r>
            <a:r>
              <a:rPr lang="cs-CZ" dirty="0" smtClean="0"/>
              <a:t> et al. 2004: 202)</a:t>
            </a:r>
          </a:p>
          <a:p>
            <a:r>
              <a:rPr lang="cs-CZ" dirty="0" smtClean="0"/>
              <a:t>A) Vytvořit ve spolupráci se stakeholdery anebo B) alespoň seznámit s ním stakeholdery = snížit riziko, že evaluaci později odmítnou</a:t>
            </a:r>
          </a:p>
          <a:p>
            <a:r>
              <a:rPr lang="cs-CZ" dirty="0" smtClean="0"/>
              <a:t>Rozdělení evaluačního plánu na vstupy, aktivity, výstupy a výsledky.</a:t>
            </a:r>
          </a:p>
          <a:p>
            <a:r>
              <a:rPr lang="cs-CZ" dirty="0" smtClean="0"/>
              <a:t>Určit časovou osu evaluace v návaznosti na programovou teorii</a:t>
            </a:r>
          </a:p>
          <a:p>
            <a:r>
              <a:rPr lang="cs-CZ" dirty="0" smtClean="0"/>
              <a:t>Určit všechny nezbytné aspekty hodnocení</a:t>
            </a:r>
          </a:p>
          <a:p>
            <a:r>
              <a:rPr lang="cs-CZ" dirty="0" smtClean="0"/>
              <a:t>Informace a data se často musí sbírat průběžně a evaluátor se k nim dostává i zpětně. Určit, kdo ta data bude shromažďovat.</a:t>
            </a:r>
          </a:p>
          <a:p>
            <a:r>
              <a:rPr lang="cs-CZ" dirty="0" smtClean="0"/>
              <a:t>Naplnění evaluačního plánu je nutné průběžně kontrolovat. </a:t>
            </a:r>
          </a:p>
          <a:p>
            <a:r>
              <a:rPr lang="cs-CZ" dirty="0" smtClean="0"/>
              <a:t>Evaluační plán není tolik třeba u některých specifických typů procesních evaluací.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7899816" y="524656"/>
            <a:ext cx="1963711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EV. PLÁN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650698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5407" y="132779"/>
            <a:ext cx="8912245" cy="1325563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+mn-lt"/>
              </a:rPr>
              <a:t>Evaluační otázky před začátkem realizace hodnocení</a:t>
            </a:r>
            <a:br>
              <a:rPr lang="cs-CZ" sz="2800" b="1" dirty="0" smtClean="0">
                <a:latin typeface="+mn-lt"/>
              </a:rPr>
            </a:br>
            <a:r>
              <a:rPr lang="cs-CZ" sz="2000" b="1" dirty="0" smtClean="0">
                <a:latin typeface="+mn-lt"/>
              </a:rPr>
              <a:t>(</a:t>
            </a:r>
            <a:r>
              <a:rPr lang="cs-CZ" sz="2000" b="1" dirty="0" err="1" smtClean="0">
                <a:latin typeface="+mn-lt"/>
              </a:rPr>
              <a:t>Fitzpatrick</a:t>
            </a:r>
            <a:r>
              <a:rPr lang="cs-CZ" sz="2000" b="1" dirty="0" smtClean="0">
                <a:latin typeface="+mn-lt"/>
              </a:rPr>
              <a:t> et al. 2004, str</a:t>
            </a:r>
            <a:r>
              <a:rPr lang="cs-CZ" sz="2000" b="1" dirty="0">
                <a:latin typeface="+mn-lt"/>
              </a:rPr>
              <a:t>. 276-277</a:t>
            </a:r>
            <a:r>
              <a:rPr lang="cs-CZ" sz="2000" b="1" dirty="0" smtClean="0">
                <a:latin typeface="+mn-lt"/>
              </a:rPr>
              <a:t>)</a:t>
            </a:r>
            <a:endParaRPr lang="cs-CZ" sz="20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7912" y="1319134"/>
            <a:ext cx="8912245" cy="553886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Co je smyslem hodnocení?</a:t>
            </a:r>
          </a:p>
          <a:p>
            <a:r>
              <a:rPr lang="cs-CZ" dirty="0" smtClean="0"/>
              <a:t>Co má být hodnoceno? (program – základní reflexe: cíle, odpovědnost aktérů, programová teorie, politický kontext, určení konkrétního prostředí = </a:t>
            </a:r>
            <a:r>
              <a:rPr lang="cs-CZ" dirty="0" err="1" smtClean="0"/>
              <a:t>settingu</a:t>
            </a:r>
            <a:r>
              <a:rPr lang="cs-CZ" dirty="0" smtClean="0"/>
              <a:t>, kritické události atd.)</a:t>
            </a:r>
          </a:p>
          <a:p>
            <a:r>
              <a:rPr lang="cs-CZ" dirty="0"/>
              <a:t>Jaké informace je nutné </a:t>
            </a:r>
            <a:r>
              <a:rPr lang="cs-CZ" dirty="0" smtClean="0"/>
              <a:t>zachytit?</a:t>
            </a:r>
            <a:endParaRPr lang="cs-CZ" dirty="0"/>
          </a:p>
          <a:p>
            <a:r>
              <a:rPr lang="cs-CZ" dirty="0" smtClean="0"/>
              <a:t>Vlastnosti čeho či koho mají být zjišťovány? </a:t>
            </a:r>
          </a:p>
          <a:p>
            <a:r>
              <a:rPr lang="cs-CZ" dirty="0"/>
              <a:t>Jak budou vybráni hodnocení? </a:t>
            </a:r>
            <a:endParaRPr lang="cs-CZ" dirty="0" smtClean="0"/>
          </a:p>
          <a:p>
            <a:r>
              <a:rPr lang="cs-CZ" dirty="0" smtClean="0"/>
              <a:t>Je třeba využít specifický způsob výběru vzorku? = viz např. </a:t>
            </a:r>
            <a:r>
              <a:rPr lang="cs-CZ" dirty="0" err="1" smtClean="0"/>
              <a:t>Rubin</a:t>
            </a:r>
            <a:r>
              <a:rPr lang="cs-CZ" dirty="0" smtClean="0"/>
              <a:t> (2008)</a:t>
            </a:r>
          </a:p>
          <a:p>
            <a:r>
              <a:rPr lang="cs-CZ" dirty="0" smtClean="0"/>
              <a:t>Kdo má být do evaluace zapojen?</a:t>
            </a:r>
          </a:p>
          <a:p>
            <a:r>
              <a:rPr lang="cs-CZ" dirty="0" smtClean="0"/>
              <a:t>Jaké metody a nástroje využijeme ke sběru dat?</a:t>
            </a:r>
          </a:p>
          <a:p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8147153" y="771994"/>
            <a:ext cx="1963711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EV. PLÁN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086697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5407" y="132779"/>
            <a:ext cx="8912245" cy="1325563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+mn-lt"/>
              </a:rPr>
              <a:t>Evaluační otázky před začátkem realizace hodnocení</a:t>
            </a:r>
            <a:br>
              <a:rPr lang="cs-CZ" sz="2800" b="1" dirty="0" smtClean="0">
                <a:latin typeface="+mn-lt"/>
              </a:rPr>
            </a:br>
            <a:r>
              <a:rPr lang="cs-CZ" sz="2000" b="1" dirty="0" smtClean="0">
                <a:latin typeface="+mn-lt"/>
              </a:rPr>
              <a:t>(</a:t>
            </a:r>
            <a:r>
              <a:rPr lang="cs-CZ" sz="2000" b="1" dirty="0" err="1" smtClean="0">
                <a:latin typeface="+mn-lt"/>
              </a:rPr>
              <a:t>Fitzpatrick</a:t>
            </a:r>
            <a:r>
              <a:rPr lang="cs-CZ" sz="2000" b="1" dirty="0" smtClean="0">
                <a:latin typeface="+mn-lt"/>
              </a:rPr>
              <a:t> et al. 2004, str. 276-277)</a:t>
            </a:r>
            <a:endParaRPr lang="cs-CZ" sz="20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7912" y="1319134"/>
            <a:ext cx="8912245" cy="553886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Jaká </a:t>
            </a:r>
            <a:r>
              <a:rPr lang="cs-CZ" dirty="0"/>
              <a:t>data se musí průběžně </a:t>
            </a:r>
            <a:r>
              <a:rPr lang="cs-CZ" dirty="0" smtClean="0"/>
              <a:t>sbírat?</a:t>
            </a:r>
            <a:endParaRPr lang="cs-CZ" dirty="0"/>
          </a:p>
          <a:p>
            <a:r>
              <a:rPr lang="cs-CZ" dirty="0" smtClean="0"/>
              <a:t>Jaké jsou zdroje dat?</a:t>
            </a:r>
          </a:p>
          <a:p>
            <a:r>
              <a:rPr lang="cs-CZ" dirty="0" smtClean="0"/>
              <a:t>Kdy, kde a jak budou sbírána data?</a:t>
            </a:r>
          </a:p>
          <a:p>
            <a:r>
              <a:rPr lang="cs-CZ" dirty="0"/>
              <a:t>Jsou hodnotitelé proškolení, mají </a:t>
            </a:r>
            <a:r>
              <a:rPr lang="cs-CZ" dirty="0" smtClean="0"/>
              <a:t>dostatečné zdroje a přístupy potřebné k evaluaci?</a:t>
            </a:r>
            <a:endParaRPr lang="cs-CZ" dirty="0"/>
          </a:p>
          <a:p>
            <a:r>
              <a:rPr lang="cs-CZ" dirty="0" smtClean="0"/>
              <a:t>Kdo je zodpovědný za jednotlivé evaluační úkoly? (kompetence)</a:t>
            </a:r>
          </a:p>
          <a:p>
            <a:r>
              <a:rPr lang="cs-CZ" dirty="0" smtClean="0"/>
              <a:t>Jak budou data uchovávána, analyzována?</a:t>
            </a:r>
          </a:p>
          <a:p>
            <a:r>
              <a:rPr lang="cs-CZ" dirty="0"/>
              <a:t>Jak na sebe jednotlivé evaluační úkoly navazují?</a:t>
            </a:r>
            <a:endParaRPr lang="cs-CZ" dirty="0" smtClean="0"/>
          </a:p>
          <a:p>
            <a:r>
              <a:rPr lang="cs-CZ" dirty="0" smtClean="0"/>
              <a:t>Jaké jsou náklady a zdroje na evaluaci? </a:t>
            </a:r>
          </a:p>
          <a:p>
            <a:r>
              <a:rPr lang="cs-CZ" dirty="0" smtClean="0"/>
              <a:t>Jaká je časová náročnost evaluace?</a:t>
            </a:r>
          </a:p>
          <a:p>
            <a:r>
              <a:rPr lang="cs-CZ" dirty="0" smtClean="0"/>
              <a:t>Jak budou data využita?</a:t>
            </a:r>
          </a:p>
          <a:p>
            <a:r>
              <a:rPr lang="cs-CZ" dirty="0" smtClean="0"/>
              <a:t>Kdy bude potřeba mít evaluační zprávu (prezentovat výsledky)?</a:t>
            </a:r>
          </a:p>
          <a:p>
            <a:endParaRPr lang="cs-CZ" dirty="0"/>
          </a:p>
        </p:txBody>
      </p:sp>
      <p:sp>
        <p:nvSpPr>
          <p:cNvPr id="4" name="Šipka nahoru 3"/>
          <p:cNvSpPr/>
          <p:nvPr/>
        </p:nvSpPr>
        <p:spPr>
          <a:xfrm>
            <a:off x="6315881" y="5014210"/>
            <a:ext cx="484632" cy="8769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8244589" y="727023"/>
            <a:ext cx="1963711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EV. PLÁN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271194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5407" y="132779"/>
            <a:ext cx="8912245" cy="1325563"/>
          </a:xfrm>
        </p:spPr>
        <p:txBody>
          <a:bodyPr>
            <a:normAutofit/>
          </a:bodyPr>
          <a:lstStyle/>
          <a:p>
            <a:r>
              <a:rPr lang="cs-CZ" sz="2800" b="1" dirty="0" err="1" smtClean="0">
                <a:latin typeface="+mn-lt"/>
              </a:rPr>
              <a:t>Gantt</a:t>
            </a:r>
            <a:r>
              <a:rPr lang="cs-CZ" sz="2800" b="1" dirty="0" smtClean="0">
                <a:latin typeface="+mn-lt"/>
              </a:rPr>
              <a:t> graf</a:t>
            </a:r>
            <a:br>
              <a:rPr lang="cs-CZ" sz="2800" b="1" dirty="0" smtClean="0">
                <a:latin typeface="+mn-lt"/>
              </a:rPr>
            </a:br>
            <a:r>
              <a:rPr lang="cs-CZ" sz="2000" b="1" dirty="0" smtClean="0">
                <a:latin typeface="+mn-lt"/>
              </a:rPr>
              <a:t>(</a:t>
            </a:r>
            <a:r>
              <a:rPr lang="cs-CZ" sz="2000" b="1" dirty="0" err="1" smtClean="0">
                <a:latin typeface="+mn-lt"/>
              </a:rPr>
              <a:t>Fitzpatrick</a:t>
            </a:r>
            <a:r>
              <a:rPr lang="cs-CZ" sz="2000" b="1" dirty="0" smtClean="0">
                <a:latin typeface="+mn-lt"/>
              </a:rPr>
              <a:t> et al. 2004, str. 280)</a:t>
            </a:r>
            <a:endParaRPr lang="cs-CZ" sz="20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7912" y="1319134"/>
            <a:ext cx="8912245" cy="5538866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587" y="1257299"/>
            <a:ext cx="8461947" cy="5068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ál 4"/>
          <p:cNvSpPr/>
          <p:nvPr/>
        </p:nvSpPr>
        <p:spPr>
          <a:xfrm>
            <a:off x="8109678" y="357889"/>
            <a:ext cx="1963711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EV. PLÁN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201864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5387" y="72818"/>
            <a:ext cx="8912245" cy="1325563"/>
          </a:xfrm>
        </p:spPr>
        <p:txBody>
          <a:bodyPr>
            <a:normAutofit/>
          </a:bodyPr>
          <a:lstStyle/>
          <a:p>
            <a:r>
              <a:rPr lang="cs-CZ" sz="2600" b="1" dirty="0" smtClean="0">
                <a:latin typeface="+mn-lt"/>
              </a:rPr>
              <a:t>Volba metody vhodné pro procesní evaluaci (i více)</a:t>
            </a:r>
            <a:endParaRPr lang="cs-CZ" sz="26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97" y="1116767"/>
            <a:ext cx="8912245" cy="5484559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Očekává se využití sociálně vědních metod (znalost)</a:t>
            </a:r>
          </a:p>
          <a:p>
            <a:r>
              <a:rPr lang="cs-CZ" sz="2400" dirty="0"/>
              <a:t>Očekává se vedení příslušné evidence o postupu výzkumu</a:t>
            </a:r>
          </a:p>
          <a:p>
            <a:r>
              <a:rPr lang="cs-CZ" sz="2400" dirty="0" smtClean="0"/>
              <a:t>Limitované zdroje nebo evaluační kontext mohou bránit využití některých metod.</a:t>
            </a:r>
          </a:p>
          <a:p>
            <a:r>
              <a:rPr lang="cs-CZ" sz="2400" dirty="0" smtClean="0"/>
              <a:t>Snaha využít stávající data (pak ověřit = jako sekundární analýza)</a:t>
            </a:r>
          </a:p>
          <a:p>
            <a:r>
              <a:rPr lang="cs-CZ" sz="2400" dirty="0"/>
              <a:t>Ověřit/zajistit, za jaké období (časový úsek) jsou data.</a:t>
            </a:r>
          </a:p>
          <a:p>
            <a:r>
              <a:rPr lang="cs-CZ" sz="2400" dirty="0" smtClean="0"/>
              <a:t>Rozhodnout, zda potřebuji strukturovaná, případně porovnatelná data (např. z dotazníků)</a:t>
            </a:r>
          </a:p>
          <a:p>
            <a:r>
              <a:rPr lang="cs-CZ" sz="2400" dirty="0"/>
              <a:t>Těžko si lze představit procesní hodnocení zcela bez využití kvalitativních dat (rozdíl monitoring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Zásadní výhodou je rozvíjející se (vícečetný) výzkum (např. doptávání…)</a:t>
            </a:r>
            <a:endParaRPr lang="cs-CZ" sz="2400" dirty="0"/>
          </a:p>
          <a:p>
            <a:r>
              <a:rPr lang="cs-CZ" sz="2400" dirty="0" smtClean="0"/>
              <a:t>Zvážit hledisko „vtíravosti“ (narušování) jednotlivých metod (zda vadí)</a:t>
            </a:r>
          </a:p>
          <a:p>
            <a:r>
              <a:rPr lang="cs-CZ" sz="2400" dirty="0"/>
              <a:t>Rizika spojená s platností výsledků (např. retrospektivní rozhovory</a:t>
            </a:r>
            <a:r>
              <a:rPr lang="cs-CZ" sz="2400" dirty="0" smtClean="0"/>
              <a:t>)</a:t>
            </a:r>
          </a:p>
          <a:p>
            <a:r>
              <a:rPr lang="cs-CZ" sz="2400" dirty="0"/>
              <a:t>Limity na straně účastníků (nemají čas, dotazník by nevyplnili, rozhovor neposkytnou</a:t>
            </a:r>
            <a:r>
              <a:rPr lang="cs-CZ" sz="2400" dirty="0" smtClean="0"/>
              <a:t>).</a:t>
            </a:r>
            <a:endParaRPr lang="cs-CZ" sz="2400" dirty="0"/>
          </a:p>
          <a:p>
            <a:endParaRPr lang="cs-CZ" sz="2400" dirty="0" smtClean="0"/>
          </a:p>
          <a:p>
            <a:endParaRPr lang="cs-CZ" sz="2400" dirty="0" smtClean="0"/>
          </a:p>
        </p:txBody>
      </p:sp>
      <p:sp>
        <p:nvSpPr>
          <p:cNvPr id="4" name="Ovál 3"/>
          <p:cNvSpPr/>
          <p:nvPr/>
        </p:nvSpPr>
        <p:spPr>
          <a:xfrm>
            <a:off x="8274569" y="194873"/>
            <a:ext cx="1806315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METODY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44490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0397" y="119922"/>
            <a:ext cx="8912245" cy="1452848"/>
          </a:xfrm>
        </p:spPr>
        <p:txBody>
          <a:bodyPr/>
          <a:lstStyle/>
          <a:p>
            <a:r>
              <a:rPr lang="cs-CZ" sz="2400" b="1" dirty="0" smtClean="0">
                <a:latin typeface="+mn-lt"/>
              </a:rPr>
              <a:t>Aplikační cíle (praktický význam) procesní evaluace</a:t>
            </a:r>
            <a:endParaRPr lang="cs-CZ" sz="24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97" y="1199214"/>
            <a:ext cx="8912245" cy="5209082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Jde </a:t>
            </a:r>
            <a:r>
              <a:rPr lang="cs-CZ" sz="2400" dirty="0"/>
              <a:t>tedy zpravidla o prakticky aplikovatelnou dovednost (o program)</a:t>
            </a:r>
          </a:p>
          <a:p>
            <a:r>
              <a:rPr lang="cs-CZ" sz="2400" dirty="0" smtClean="0"/>
              <a:t>Dobrá </a:t>
            </a:r>
            <a:r>
              <a:rPr lang="cs-CZ" sz="2400" dirty="0"/>
              <a:t>procesní evaluace </a:t>
            </a:r>
            <a:r>
              <a:rPr lang="cs-CZ" sz="2400" u="sng" dirty="0"/>
              <a:t>snižuje nejistotu aktérů</a:t>
            </a:r>
            <a:r>
              <a:rPr lang="cs-CZ" sz="2400" dirty="0"/>
              <a:t> v oblasti jejich dalšího jednání (Patton 1997).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Aplikačním cílem je např.: </a:t>
            </a:r>
          </a:p>
          <a:p>
            <a:r>
              <a:rPr lang="cs-CZ" sz="2400" u="sng" dirty="0" smtClean="0"/>
              <a:t>rozhodnutí o programu</a:t>
            </a:r>
            <a:r>
              <a:rPr lang="cs-CZ" sz="2400" dirty="0" smtClean="0"/>
              <a:t>: zrušit program, rozšířit program, změnit program, inovovat program, zlepšit program.</a:t>
            </a:r>
          </a:p>
          <a:p>
            <a:r>
              <a:rPr lang="cs-CZ" sz="2400" u="sng" dirty="0"/>
              <a:t>t</a:t>
            </a:r>
            <a:r>
              <a:rPr lang="cs-CZ" sz="2400" u="sng" dirty="0" smtClean="0"/>
              <a:t>estování </a:t>
            </a:r>
            <a:r>
              <a:rPr lang="cs-CZ" sz="2400" u="sng" dirty="0"/>
              <a:t>intervence</a:t>
            </a:r>
            <a:r>
              <a:rPr lang="cs-CZ" sz="2400" dirty="0"/>
              <a:t> u mladých programů – funkčnost? Ověřování prototypu před zavedením do masové praxe (ušetřit </a:t>
            </a:r>
            <a:r>
              <a:rPr lang="cs-CZ" sz="2400" dirty="0" smtClean="0"/>
              <a:t>kapacity, čas a peníze pokud </a:t>
            </a:r>
            <a:r>
              <a:rPr lang="cs-CZ" sz="2400" dirty="0"/>
              <a:t>by nefungovalo)</a:t>
            </a:r>
          </a:p>
          <a:p>
            <a:r>
              <a:rPr lang="cs-CZ" sz="2400" u="sng" dirty="0"/>
              <a:t>p</a:t>
            </a:r>
            <a:r>
              <a:rPr lang="cs-CZ" sz="2400" u="sng" dirty="0" smtClean="0"/>
              <a:t>řenos </a:t>
            </a:r>
            <a:r>
              <a:rPr lang="cs-CZ" sz="2400" u="sng" dirty="0"/>
              <a:t>programu</a:t>
            </a:r>
            <a:r>
              <a:rPr lang="cs-CZ" sz="2400" dirty="0"/>
              <a:t> do nového prostředí (jiné podmínky</a:t>
            </a:r>
            <a:r>
              <a:rPr lang="cs-CZ" sz="2400" dirty="0" smtClean="0"/>
              <a:t>)</a:t>
            </a:r>
          </a:p>
          <a:p>
            <a:r>
              <a:rPr lang="cs-CZ" sz="2400" u="sng" dirty="0"/>
              <a:t>g</a:t>
            </a:r>
            <a:r>
              <a:rPr lang="cs-CZ" sz="2400" u="sng" dirty="0" smtClean="0"/>
              <a:t>enerování obecné znalosti </a:t>
            </a:r>
            <a:r>
              <a:rPr lang="cs-CZ" sz="2400" dirty="0" smtClean="0"/>
              <a:t>o programu (akademický výzkum, snaha pochopit jak obecně programy fungují, meta-evaluace, cílem např. tvorba programové teorie)</a:t>
            </a:r>
            <a:endParaRPr lang="cs-CZ" sz="2400" dirty="0"/>
          </a:p>
          <a:p>
            <a:r>
              <a:rPr lang="cs-CZ" sz="2400" dirty="0"/>
              <a:t>p</a:t>
            </a:r>
            <a:r>
              <a:rPr lang="cs-CZ" sz="2400" dirty="0" smtClean="0"/>
              <a:t>otvrzení </a:t>
            </a:r>
            <a:r>
              <a:rPr lang="cs-CZ" sz="2400" dirty="0"/>
              <a:t>funkčnosti programu může </a:t>
            </a:r>
            <a:r>
              <a:rPr lang="cs-CZ" sz="2400" u="sng" dirty="0"/>
              <a:t>posílit jeho legitimitu</a:t>
            </a:r>
            <a:r>
              <a:rPr lang="cs-CZ" sz="2400" dirty="0"/>
              <a:t> (Winkler 2005</a:t>
            </a:r>
            <a:r>
              <a:rPr lang="cs-CZ" sz="2400" dirty="0" smtClean="0"/>
              <a:t>).</a:t>
            </a:r>
          </a:p>
          <a:p>
            <a:r>
              <a:rPr lang="cs-CZ" sz="2400" u="sng" dirty="0"/>
              <a:t>n</a:t>
            </a:r>
            <a:r>
              <a:rPr lang="cs-CZ" sz="2400" u="sng" dirty="0" smtClean="0"/>
              <a:t>elegitimní </a:t>
            </a:r>
            <a:r>
              <a:rPr lang="cs-CZ" sz="2400" u="sng" dirty="0"/>
              <a:t>cíle</a:t>
            </a:r>
            <a:r>
              <a:rPr lang="cs-CZ" sz="2400" dirty="0"/>
              <a:t>: potvrdit a prosadit to co chci (ideologie), pochválit se</a:t>
            </a:r>
            <a:r>
              <a:rPr lang="cs-CZ" sz="2400" dirty="0" smtClean="0"/>
              <a:t>…</a:t>
            </a:r>
          </a:p>
          <a:p>
            <a:endParaRPr lang="cs-CZ" sz="2000" dirty="0"/>
          </a:p>
          <a:p>
            <a:endParaRPr lang="cs-CZ" sz="2000" dirty="0" smtClean="0"/>
          </a:p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7764905" y="254833"/>
            <a:ext cx="2353456" cy="9144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VÝCHODISKA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261358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046027"/>
              </p:ext>
            </p:extLst>
          </p:nvPr>
        </p:nvGraphicFramePr>
        <p:xfrm>
          <a:off x="304800" y="239028"/>
          <a:ext cx="9119937" cy="6549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4421"/>
                <a:gridCol w="3500030"/>
                <a:gridCol w="3935486"/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 smtClean="0"/>
                        <a:t>Metody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Charakteristika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Příklady využití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u="none" dirty="0" smtClean="0"/>
                        <a:t>Dotazníky</a:t>
                      </a:r>
                      <a:endParaRPr lang="cs-CZ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poskytují strukturovaná, standardizovaná data (ale mohou i nestandardizovaná) od</a:t>
                      </a:r>
                      <a:r>
                        <a:rPr lang="cs-CZ" sz="1800" baseline="0" dirty="0" smtClean="0"/>
                        <a:t> více lidí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demografické otázky,</a:t>
                      </a:r>
                      <a:r>
                        <a:rPr lang="cs-CZ" baseline="0" dirty="0" smtClean="0"/>
                        <a:t> otázky na chování,</a:t>
                      </a:r>
                    </a:p>
                    <a:p>
                      <a:r>
                        <a:rPr lang="cs-CZ" baseline="0" dirty="0" smtClean="0"/>
                        <a:t>názory, postoje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u="none" dirty="0" smtClean="0"/>
                        <a:t>Nezúčastněné pozorování</a:t>
                      </a:r>
                      <a:endParaRPr lang="cs-CZ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zpravidla</a:t>
                      </a:r>
                      <a:r>
                        <a:rPr lang="cs-CZ" baseline="0" dirty="0" smtClean="0"/>
                        <a:t> nereaktivní, </a:t>
                      </a:r>
                      <a:r>
                        <a:rPr lang="cs-CZ" sz="1800" baseline="0" dirty="0" smtClean="0"/>
                        <a:t>při akci, 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sz="1800" dirty="0" smtClean="0"/>
                        <a:t>průběžné zapisování mohou dělat i realizátoři programu a pak předat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terénní</a:t>
                      </a:r>
                      <a:r>
                        <a:rPr lang="cs-CZ" baseline="0" dirty="0" smtClean="0"/>
                        <a:t> poznámky (informace, názory, chování, aktivity)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u="none" dirty="0" smtClean="0"/>
                        <a:t>Zúčastněné pozorování</a:t>
                      </a:r>
                      <a:endParaRPr lang="cs-CZ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zpravidla reaktivní</a:t>
                      </a:r>
                      <a:r>
                        <a:rPr lang="cs-CZ" sz="1800" dirty="0" smtClean="0"/>
                        <a:t>, </a:t>
                      </a:r>
                      <a:r>
                        <a:rPr lang="cs-CZ" sz="1800" baseline="0" dirty="0" smtClean="0"/>
                        <a:t>při akci, </a:t>
                      </a:r>
                      <a:r>
                        <a:rPr lang="cs-CZ" sz="1800" dirty="0" smtClean="0"/>
                        <a:t>obtížné z hlediska plnění více rolí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terénní</a:t>
                      </a:r>
                      <a:r>
                        <a:rPr lang="cs-CZ" baseline="0" dirty="0" smtClean="0"/>
                        <a:t> poznámky (reakce, informace, názory, chování, aktivity)</a:t>
                      </a:r>
                      <a:endParaRPr lang="cs-CZ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u="none" dirty="0" smtClean="0"/>
                        <a:t>Individuální rozhovory</a:t>
                      </a:r>
                      <a:endParaRPr lang="cs-CZ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spíše méně,</a:t>
                      </a:r>
                      <a:r>
                        <a:rPr lang="cs-CZ" sz="1800" baseline="0" dirty="0" smtClean="0"/>
                        <a:t> osoby, </a:t>
                      </a:r>
                      <a:r>
                        <a:rPr lang="cs-CZ" sz="1800" dirty="0" smtClean="0"/>
                        <a:t>časově náročné, najít správný moment, interpretace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zkušenosti,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názory, informace, argumenty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u="none" dirty="0" smtClean="0"/>
                        <a:t>Ohniskové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u="none" dirty="0" smtClean="0"/>
                        <a:t>(fokusní)</a:t>
                      </a:r>
                      <a:r>
                        <a:rPr lang="cs-CZ" sz="1800" u="none" baseline="0" dirty="0" smtClean="0"/>
                        <a:t> </a:t>
                      </a:r>
                      <a:r>
                        <a:rPr lang="cs-CZ" sz="1800" u="none" dirty="0" smtClean="0"/>
                        <a:t>skupiny</a:t>
                      </a:r>
                      <a:r>
                        <a:rPr lang="cs-CZ" sz="1800" u="none" baseline="0" dirty="0" smtClean="0"/>
                        <a:t> / (komunitní setkání = větší)</a:t>
                      </a:r>
                      <a:endParaRPr lang="cs-CZ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6-12 osob+ moderátor,</a:t>
                      </a:r>
                      <a:r>
                        <a:rPr lang="cs-CZ" sz="1800" baseline="0" dirty="0" smtClean="0"/>
                        <a:t> </a:t>
                      </a:r>
                      <a:r>
                        <a:rPr lang="cs-CZ" sz="1800" dirty="0" smtClean="0"/>
                        <a:t>výhodou dynamika rozhovoru, nevýhody: nemluvní, nevhodné pro intimní informace, nevhodné</a:t>
                      </a:r>
                      <a:r>
                        <a:rPr lang="cs-CZ" sz="1800" baseline="0" dirty="0" smtClean="0"/>
                        <a:t> pro příliš rozdílné osoby</a:t>
                      </a:r>
                      <a:endParaRPr lang="cs-CZ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doplněné informace,</a:t>
                      </a:r>
                      <a:r>
                        <a:rPr lang="cs-CZ" baseline="0" dirty="0" smtClean="0"/>
                        <a:t> rozvíjející se argumenty, konflikty…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u="none" dirty="0" smtClean="0"/>
                        <a:t>Analýza dokumentů:</a:t>
                      </a:r>
                      <a:endParaRPr lang="cs-CZ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vnitrofiremní dokumenty, výroční,  evaluační zprávy,</a:t>
                      </a:r>
                      <a:r>
                        <a:rPr lang="cs-CZ" sz="1800" baseline="0" dirty="0" smtClean="0"/>
                        <a:t> kasuistiky klientů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programová teorie, kontext, interní informace..</a:t>
                      </a:r>
                      <a:endParaRPr lang="cs-CZ" dirty="0"/>
                    </a:p>
                  </a:txBody>
                  <a:tcPr/>
                </a:tc>
              </a:tr>
              <a:tr h="972151">
                <a:tc>
                  <a:txBody>
                    <a:bodyPr/>
                    <a:lstStyle/>
                    <a:p>
                      <a:r>
                        <a:rPr lang="cs-CZ" sz="1800" u="none" dirty="0" smtClean="0"/>
                        <a:t>Analýza kvantitativních ukazatelů:</a:t>
                      </a:r>
                      <a:endParaRPr lang="cs-CZ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Převážně číselnou formou. Zpravidla se sbírají informace skrze informační systém.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Průběžné sbírání (sledování) informací o struktuře programů a o průběhu programů.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04245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0291" y="68347"/>
            <a:ext cx="8912245" cy="1325563"/>
          </a:xfrm>
        </p:spPr>
        <p:txBody>
          <a:bodyPr>
            <a:normAutofit/>
          </a:bodyPr>
          <a:lstStyle/>
          <a:p>
            <a:r>
              <a:rPr lang="cs-CZ" sz="2600" b="1" dirty="0" smtClean="0">
                <a:latin typeface="+mn-lt"/>
              </a:rPr>
              <a:t>Role databázových systémů</a:t>
            </a:r>
            <a:endParaRPr lang="cs-CZ" sz="26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97" y="1171074"/>
            <a:ext cx="8912245" cy="5461374"/>
          </a:xfrm>
        </p:spPr>
        <p:txBody>
          <a:bodyPr>
            <a:normAutofit/>
          </a:bodyPr>
          <a:lstStyle/>
          <a:p>
            <a:r>
              <a:rPr lang="cs-CZ" sz="2400" dirty="0"/>
              <a:t>p</a:t>
            </a:r>
            <a:r>
              <a:rPr lang="cs-CZ" sz="2400" dirty="0" smtClean="0"/>
              <a:t>otřeba využít stávající data (identifikovat zdroje dat, zeptat se)</a:t>
            </a:r>
          </a:p>
          <a:p>
            <a:r>
              <a:rPr lang="cs-CZ" sz="2400" dirty="0"/>
              <a:t>d</a:t>
            </a:r>
            <a:r>
              <a:rPr lang="cs-CZ" sz="2400" dirty="0" smtClean="0"/>
              <a:t>nes mají zpravidla elektronickou formu (databáze)</a:t>
            </a:r>
          </a:p>
          <a:p>
            <a:r>
              <a:rPr lang="cs-CZ" sz="2400" dirty="0" smtClean="0"/>
              <a:t>existují různá rozhraní pro vkládání, správu (třídění, úpravu) a výstupy z dat</a:t>
            </a:r>
          </a:p>
          <a:p>
            <a:r>
              <a:rPr lang="cs-CZ" sz="2400" dirty="0"/>
              <a:t>u</a:t>
            </a:r>
            <a:r>
              <a:rPr lang="cs-CZ" sz="2400" dirty="0" smtClean="0"/>
              <a:t>možňují mnoha-prostorové uspořádání dat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okud nové, pak zajistit, aby se do systému vkládala ta správná data ve vhodném formátu a aby bylo možné je dále využít</a:t>
            </a:r>
          </a:p>
          <a:p>
            <a:r>
              <a:rPr lang="cs-CZ" sz="2400" dirty="0"/>
              <a:t>b</a:t>
            </a:r>
            <a:r>
              <a:rPr lang="cs-CZ" sz="2400" dirty="0" smtClean="0"/>
              <a:t>ariérou je zdrojová (lidská, časová) náročnost, ale často jsou k dispozici, protože je to vyžadováno</a:t>
            </a:r>
          </a:p>
          <a:p>
            <a:r>
              <a:rPr lang="cs-CZ" sz="2400" dirty="0" smtClean="0"/>
              <a:t>rizika v podmínkách ČR: nespolehlivá nebo nekompletní data (reprezentativnost), nedodržování metodologických standardů 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ozor na legální limity přístupu k datům, uchování a využití dat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ozor na riziko ztráty dat (nemá záložní kopie)</a:t>
            </a:r>
            <a:endParaRPr lang="cs-CZ" sz="2400" dirty="0"/>
          </a:p>
        </p:txBody>
      </p:sp>
      <p:sp>
        <p:nvSpPr>
          <p:cNvPr id="4" name="Ovál 3"/>
          <p:cNvSpPr/>
          <p:nvPr/>
        </p:nvSpPr>
        <p:spPr>
          <a:xfrm>
            <a:off x="8342025" y="179882"/>
            <a:ext cx="1806315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METODY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3767682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2289" y="-337278"/>
            <a:ext cx="9571219" cy="1334124"/>
          </a:xfrm>
        </p:spPr>
        <p:txBody>
          <a:bodyPr>
            <a:normAutofit/>
          </a:bodyPr>
          <a:lstStyle/>
          <a:p>
            <a:r>
              <a:rPr lang="cs-CZ" sz="2600" b="1" dirty="0" smtClean="0">
                <a:latin typeface="+mn-lt"/>
              </a:rPr>
              <a:t>Etika při procesní evaluaci </a:t>
            </a:r>
            <a:r>
              <a:rPr lang="cs-CZ" sz="2000" b="1" dirty="0" smtClean="0">
                <a:latin typeface="+mn-lt"/>
              </a:rPr>
              <a:t>(Eisner 1991, House 1993, Shaw 1999, Patton 1997…</a:t>
            </a:r>
            <a:endParaRPr lang="cs-CZ" sz="20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97" y="1130300"/>
            <a:ext cx="8912245" cy="5495842"/>
          </a:xfrm>
        </p:spPr>
        <p:txBody>
          <a:bodyPr>
            <a:normAutofit/>
          </a:bodyPr>
          <a:lstStyle/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94202"/>
              </p:ext>
            </p:extLst>
          </p:nvPr>
        </p:nvGraphicFramePr>
        <p:xfrm>
          <a:off x="305601" y="534566"/>
          <a:ext cx="9872720" cy="622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5738"/>
                <a:gridCol w="4334546"/>
                <a:gridCol w="4262436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Rizika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Aktivity pro etický</a:t>
                      </a:r>
                      <a:r>
                        <a:rPr lang="cs-CZ" baseline="0" dirty="0" smtClean="0"/>
                        <a:t> přístup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nepoškodit</a:t>
                      </a:r>
                      <a:r>
                        <a:rPr lang="cs-CZ" baseline="0" dirty="0" smtClean="0"/>
                        <a:t> účastníky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 smtClean="0"/>
                        <a:t>poškození účastníků programu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 smtClean="0"/>
                        <a:t>přílišná</a:t>
                      </a:r>
                      <a:r>
                        <a:rPr lang="cs-CZ" sz="1800" baseline="0" dirty="0" smtClean="0"/>
                        <a:t> náročnost pro účastníky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aseline="0" dirty="0" smtClean="0"/>
                        <a:t>role „dvojitého agenta“</a:t>
                      </a:r>
                      <a:endParaRPr lang="cs-CZ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 smtClean="0"/>
                        <a:t>souhlas autorit (vedení)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 smtClean="0"/>
                        <a:t>vzájemný respekt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 smtClean="0"/>
                        <a:t>vyhnutí se manipulaci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ochrana soukromí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 smtClean="0"/>
                        <a:t>narušení soukromí účastníků programu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 smtClean="0"/>
                        <a:t>ohrožující</a:t>
                      </a:r>
                      <a:r>
                        <a:rPr lang="cs-CZ" sz="1800" baseline="0" dirty="0" smtClean="0"/>
                        <a:t> prostředí výzkumu (rozhovoru)</a:t>
                      </a:r>
                      <a:endParaRPr lang="cs-CZ" sz="18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 smtClean="0"/>
                        <a:t>nejasný evaluační</a:t>
                      </a:r>
                      <a:r>
                        <a:rPr lang="cs-CZ" sz="1800" baseline="0" dirty="0" smtClean="0"/>
                        <a:t> rámec (kdy jde o sběr dat, které informace lze využít)</a:t>
                      </a:r>
                      <a:endParaRPr lang="cs-CZ" sz="18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 smtClean="0"/>
                        <a:t>zveřejnění</a:t>
                      </a:r>
                      <a:r>
                        <a:rPr lang="cs-CZ" sz="1800" baseline="0" dirty="0" smtClean="0"/>
                        <a:t> citlivých údajů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800" dirty="0" smtClean="0"/>
                        <a:t>konfidentalita (důvěrnost): je otázkou, nakolik je to možné v evaluačním výzkumu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800" dirty="0" smtClean="0"/>
                        <a:t>vždy zvážit</a:t>
                      </a:r>
                      <a:r>
                        <a:rPr lang="cs-CZ" sz="1800" baseline="0" dirty="0" smtClean="0"/>
                        <a:t> v konkrétních případech právo evaluátora zveřejnit citlivé informace</a:t>
                      </a:r>
                      <a:endParaRPr lang="cs-CZ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svobodná</a:t>
                      </a:r>
                      <a:r>
                        <a:rPr lang="cs-CZ" baseline="0" dirty="0" smtClean="0"/>
                        <a:t> účast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vynucená</a:t>
                      </a:r>
                      <a:r>
                        <a:rPr lang="cs-CZ" baseline="0" dirty="0" smtClean="0"/>
                        <a:t> účast na evaluaci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800" dirty="0" smtClean="0"/>
                        <a:t>zatajení informací</a:t>
                      </a:r>
                      <a:r>
                        <a:rPr lang="cs-CZ" sz="1800" baseline="0" dirty="0" smtClean="0"/>
                        <a:t> o využití evaluace programu</a:t>
                      </a:r>
                      <a:endParaRPr lang="cs-CZ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cs-CZ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 smtClean="0"/>
                        <a:t>otevřená evaluace (bez zastírání záměrů)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 smtClean="0"/>
                        <a:t>svobodná vůle účastnit se (omezení donucování, možnost přerušit rozhovor)</a:t>
                      </a:r>
                      <a:endParaRPr lang="cs-CZ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800" dirty="0" smtClean="0"/>
                        <a:t>informovaný souhlas: účel výzkumu, podmínky rozhovoru, využití dat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výsledky</a:t>
                      </a:r>
                      <a:r>
                        <a:rPr lang="cs-CZ" baseline="0" dirty="0" smtClean="0"/>
                        <a:t> evaluace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800" dirty="0" smtClean="0"/>
                        <a:t>nízká kvalita (odfláknuté)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800" dirty="0" smtClean="0"/>
                        <a:t>zneužívání informací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800" dirty="0" smtClean="0"/>
                        <a:t>neetické</a:t>
                      </a:r>
                      <a:r>
                        <a:rPr lang="cs-CZ" sz="1800" baseline="0" dirty="0" smtClean="0"/>
                        <a:t> interpretace</a:t>
                      </a:r>
                      <a:endParaRPr lang="cs-CZ" sz="180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800" dirty="0" smtClean="0"/>
                        <a:t>zatajení informací o výsledcích evaluace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800" dirty="0" smtClean="0"/>
                        <a:t>upření</a:t>
                      </a:r>
                      <a:r>
                        <a:rPr lang="cs-CZ" sz="1800" baseline="0" dirty="0" smtClean="0"/>
                        <a:t> přínosu účastníkům programu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800" baseline="0" dirty="0" smtClean="0"/>
                        <a:t>„</a:t>
                      </a:r>
                      <a:r>
                        <a:rPr lang="en-US" sz="1800" i="1" baseline="0" noProof="0" dirty="0" smtClean="0"/>
                        <a:t>Going native</a:t>
                      </a:r>
                      <a:r>
                        <a:rPr lang="cs-CZ" sz="1800" baseline="0" dirty="0" smtClean="0"/>
                        <a:t>“ (ztotožnění)</a:t>
                      </a:r>
                      <a:endParaRPr lang="cs-CZ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právo</a:t>
                      </a:r>
                      <a:r>
                        <a:rPr lang="cs-CZ" baseline="0" dirty="0" smtClean="0"/>
                        <a:t> účastníků znát výsledky evaluace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právo účastníků vyjádřit se k výsledkům před zveřejněním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pravdivé a férové výsledky (zadavatel často musí věřit)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001105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0397" y="157398"/>
            <a:ext cx="8912245" cy="1533292"/>
          </a:xfrm>
        </p:spPr>
        <p:txBody>
          <a:bodyPr>
            <a:normAutofit/>
          </a:bodyPr>
          <a:lstStyle/>
          <a:p>
            <a:r>
              <a:rPr lang="cs-CZ" sz="2600" b="1" dirty="0" smtClean="0">
                <a:latin typeface="+mn-lt"/>
              </a:rPr>
              <a:t>Časové hledisko při procesní evaluaci </a:t>
            </a:r>
            <a:endParaRPr lang="cs-CZ" sz="26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97" y="1289154"/>
            <a:ext cx="8912245" cy="5343294"/>
          </a:xfrm>
        </p:spPr>
        <p:txBody>
          <a:bodyPr>
            <a:normAutofit fontScale="92500"/>
          </a:bodyPr>
          <a:lstStyle/>
          <a:p>
            <a:r>
              <a:rPr lang="cs-CZ" sz="2400" dirty="0" smtClean="0"/>
              <a:t>Procesní evaluace je časově náročná aktivita a vyžaduje přítomnost evaluátora nebo delegované osoby na místě a častý kontakt s realizátory programu.</a:t>
            </a:r>
          </a:p>
          <a:p>
            <a:r>
              <a:rPr lang="cs-CZ" sz="2400" dirty="0" smtClean="0"/>
              <a:t>Je třeba mít čas na komunikaci, rizikem prostorová vzdálenost.</a:t>
            </a:r>
          </a:p>
          <a:p>
            <a:r>
              <a:rPr lang="cs-CZ" sz="2400" dirty="0" smtClean="0"/>
              <a:t>Velké </a:t>
            </a:r>
            <a:r>
              <a:rPr lang="cs-CZ" sz="2400" u="sng" dirty="0" smtClean="0"/>
              <a:t>riziko selhání</a:t>
            </a:r>
            <a:r>
              <a:rPr lang="cs-CZ" sz="2400" dirty="0" smtClean="0"/>
              <a:t> </a:t>
            </a:r>
            <a:r>
              <a:rPr lang="cs-CZ" sz="2400" dirty="0"/>
              <a:t>při evaluaci </a:t>
            </a:r>
            <a:r>
              <a:rPr lang="cs-CZ" sz="2400" dirty="0" smtClean="0"/>
              <a:t>postavené na jednorázovém kontaktu.</a:t>
            </a:r>
          </a:p>
          <a:p>
            <a:r>
              <a:rPr lang="cs-CZ" sz="2400" dirty="0" smtClean="0"/>
              <a:t>Identifikovat časové body sběru dat hned na začátku (a limity získání dat)</a:t>
            </a:r>
            <a:endParaRPr lang="cs-CZ" sz="2400" dirty="0"/>
          </a:p>
          <a:p>
            <a:r>
              <a:rPr lang="cs-CZ" sz="2400" u="sng" dirty="0" smtClean="0"/>
              <a:t>Časové </a:t>
            </a:r>
            <a:r>
              <a:rPr lang="cs-CZ" sz="2400" u="sng" dirty="0"/>
              <a:t>hledisko evaluace</a:t>
            </a:r>
            <a:r>
              <a:rPr lang="cs-CZ" sz="2400" dirty="0"/>
              <a:t> – často je příliš krátké vzhledem k posunům v realizaci projektu (např. prázdniny, dovolené, zahlceni jinými úkoly</a:t>
            </a:r>
            <a:r>
              <a:rPr lang="cs-CZ" sz="2400" dirty="0" smtClean="0"/>
              <a:t>), 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 praxi hrozí riziko, že výsledky jsou sledovány a představeny příliš brzy nebo pozdě…(našel si práci po týdnu?)</a:t>
            </a:r>
          </a:p>
          <a:p>
            <a:r>
              <a:rPr lang="cs-CZ" sz="2400" u="sng" dirty="0" smtClean="0"/>
              <a:t>Riziko </a:t>
            </a:r>
            <a:r>
              <a:rPr lang="cs-CZ" sz="2400" u="sng" dirty="0"/>
              <a:t>z </a:t>
            </a:r>
            <a:r>
              <a:rPr lang="cs-CZ" sz="2400" u="sng" dirty="0" smtClean="0"/>
              <a:t>prodlení nebo nepřítomnosti</a:t>
            </a:r>
            <a:r>
              <a:rPr lang="cs-CZ" sz="2400" dirty="0" smtClean="0"/>
              <a:t> </a:t>
            </a:r>
            <a:r>
              <a:rPr lang="cs-CZ" sz="2400" dirty="0"/>
              <a:t>(čas plyne a aktivity se dějí)  </a:t>
            </a:r>
            <a:r>
              <a:rPr lang="cs-CZ" sz="2400" dirty="0" smtClean="0"/>
              <a:t>– </a:t>
            </a:r>
            <a:r>
              <a:rPr lang="cs-CZ" sz="2400" dirty="0"/>
              <a:t>dobře naplánovat na </a:t>
            </a:r>
            <a:r>
              <a:rPr lang="cs-CZ" sz="2400" dirty="0" smtClean="0"/>
              <a:t>začátku</a:t>
            </a:r>
          </a:p>
          <a:p>
            <a:r>
              <a:rPr lang="cs-CZ" sz="2400" u="sng" dirty="0"/>
              <a:t>Mění se podoba aktivit</a:t>
            </a:r>
            <a:r>
              <a:rPr lang="cs-CZ" sz="2400" dirty="0"/>
              <a:t> nebo jednotliví aktéři. Být </a:t>
            </a:r>
            <a:r>
              <a:rPr lang="cs-CZ" sz="2400" dirty="0" smtClean="0"/>
              <a:t>včas informován </a:t>
            </a:r>
            <a:r>
              <a:rPr lang="cs-CZ" sz="2400" dirty="0"/>
              <a:t>o změnách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  <p:sp>
        <p:nvSpPr>
          <p:cNvPr id="4" name="Ovál 3"/>
          <p:cNvSpPr/>
          <p:nvPr/>
        </p:nvSpPr>
        <p:spPr>
          <a:xfrm>
            <a:off x="8064709" y="179882"/>
            <a:ext cx="2083632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PROVEDENÍ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077277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2902" y="1"/>
            <a:ext cx="8912245" cy="1570768"/>
          </a:xfrm>
        </p:spPr>
        <p:txBody>
          <a:bodyPr>
            <a:normAutofit/>
          </a:bodyPr>
          <a:lstStyle/>
          <a:p>
            <a:r>
              <a:rPr lang="cs-CZ" sz="2600" b="1" dirty="0" smtClean="0">
                <a:latin typeface="+mn-lt"/>
              </a:rPr>
              <a:t>Obtíže v interpretaci informací a dosažení výsledků</a:t>
            </a:r>
            <a:endParaRPr lang="cs-CZ" sz="26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97" y="1281659"/>
            <a:ext cx="8912245" cy="5523875"/>
          </a:xfrm>
        </p:spPr>
        <p:txBody>
          <a:bodyPr>
            <a:normAutofit fontScale="92500" lnSpcReduction="20000"/>
          </a:bodyPr>
          <a:lstStyle/>
          <a:p>
            <a:endParaRPr lang="cs-CZ" sz="2400" dirty="0" smtClean="0"/>
          </a:p>
          <a:p>
            <a:r>
              <a:rPr lang="cs-CZ" sz="2400" dirty="0"/>
              <a:t>Analýza rozhovorů je klíčovou dovedností při procesní evaluaci</a:t>
            </a:r>
          </a:p>
          <a:p>
            <a:r>
              <a:rPr lang="cs-CZ" sz="2400" dirty="0" smtClean="0"/>
              <a:t>Obtížnost </a:t>
            </a:r>
            <a:r>
              <a:rPr lang="cs-CZ" sz="2400" dirty="0"/>
              <a:t>vztahu mezi daty (informacemi, důkazy) a vyvozenými závěry</a:t>
            </a:r>
            <a:endParaRPr lang="cs-CZ" sz="2400" dirty="0" smtClean="0"/>
          </a:p>
          <a:p>
            <a:r>
              <a:rPr lang="cs-CZ" sz="2400" dirty="0" smtClean="0"/>
              <a:t>Vyhradit si na analýzu dat dostatek času</a:t>
            </a:r>
          </a:p>
          <a:p>
            <a:r>
              <a:rPr lang="cs-CZ" sz="2400" dirty="0" smtClean="0"/>
              <a:t>Evaluace musí být založena na datech (bohužel ne vždy je)</a:t>
            </a:r>
          </a:p>
          <a:p>
            <a:r>
              <a:rPr lang="cs-CZ" sz="2400" dirty="0" smtClean="0"/>
              <a:t>Procesní evaluace může být vedena jak deduktivními, tak induktivními procesy (co čeká publikum?)</a:t>
            </a:r>
          </a:p>
          <a:p>
            <a:r>
              <a:rPr lang="cs-CZ" sz="2400" dirty="0" smtClean="0"/>
              <a:t>Protichůdné </a:t>
            </a:r>
            <a:r>
              <a:rPr lang="cs-CZ" sz="2400" dirty="0"/>
              <a:t>výsledky kvantitativních a kvalitativní metod</a:t>
            </a:r>
          </a:p>
          <a:p>
            <a:r>
              <a:rPr lang="cs-CZ" sz="2400" dirty="0" smtClean="0"/>
              <a:t>Data </a:t>
            </a:r>
            <a:r>
              <a:rPr lang="cs-CZ" sz="2400" dirty="0"/>
              <a:t>mají </a:t>
            </a:r>
            <a:r>
              <a:rPr lang="cs-CZ" sz="2400" dirty="0" smtClean="0"/>
              <a:t>často </a:t>
            </a:r>
            <a:r>
              <a:rPr lang="cs-CZ" sz="2400" dirty="0"/>
              <a:t>kvalitativní </a:t>
            </a:r>
            <a:r>
              <a:rPr lang="cs-CZ" sz="2400" dirty="0" smtClean="0"/>
              <a:t>charakter (specifikum, otázka jazyka (moc, hodně, dost…), obtížné interpretace, citlivé, zraňující…)</a:t>
            </a:r>
            <a:endParaRPr lang="cs-CZ" sz="2400" dirty="0"/>
          </a:p>
          <a:p>
            <a:r>
              <a:rPr lang="cs-CZ" sz="2400" dirty="0" smtClean="0"/>
              <a:t>Při procesní evaluaci je pro interpretaci nutné znát kontext</a:t>
            </a:r>
          </a:p>
          <a:p>
            <a:r>
              <a:rPr lang="cs-CZ" sz="2400" dirty="0"/>
              <a:t>Data, výsledky, závěry, doporučení (viz též Patton 1997: 307)</a:t>
            </a:r>
          </a:p>
          <a:p>
            <a:r>
              <a:rPr lang="cs-CZ" sz="2400" dirty="0"/>
              <a:t>Interpretace je vedena nejprve na základě kritérií hodnocení: </a:t>
            </a:r>
            <a:r>
              <a:rPr lang="en-US" sz="2400" dirty="0"/>
              <a:t>Indicative</a:t>
            </a:r>
            <a:r>
              <a:rPr lang="cs-CZ" sz="2400" dirty="0"/>
              <a:t> (obsah, metody), utility (užitečnost) a </a:t>
            </a:r>
            <a:r>
              <a:rPr lang="en-US" sz="2400" dirty="0"/>
              <a:t>value</a:t>
            </a:r>
            <a:r>
              <a:rPr lang="cs-CZ" sz="2400" dirty="0"/>
              <a:t> (hodnota</a:t>
            </a:r>
            <a:r>
              <a:rPr lang="cs-CZ" sz="2400" dirty="0" smtClean="0"/>
              <a:t>)</a:t>
            </a:r>
          </a:p>
          <a:p>
            <a:r>
              <a:rPr lang="cs-CZ" sz="2400" dirty="0"/>
              <a:t>Brzké řešení diskuzí překvapivých a neplánovaných výsledků (žádný, nikoho, nikdy</a:t>
            </a:r>
            <a:r>
              <a:rPr lang="cs-CZ" sz="2400" dirty="0" smtClean="0"/>
              <a:t>…)</a:t>
            </a:r>
            <a:endParaRPr lang="cs-CZ" sz="2400" dirty="0"/>
          </a:p>
        </p:txBody>
      </p:sp>
      <p:sp>
        <p:nvSpPr>
          <p:cNvPr id="4" name="Ovál 3"/>
          <p:cNvSpPr/>
          <p:nvPr/>
        </p:nvSpPr>
        <p:spPr>
          <a:xfrm>
            <a:off x="8064709" y="179882"/>
            <a:ext cx="2083632" cy="9144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ANALÝZA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664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4755" y="98426"/>
            <a:ext cx="9247888" cy="1018341"/>
          </a:xfrm>
        </p:spPr>
        <p:txBody>
          <a:bodyPr>
            <a:normAutofit/>
          </a:bodyPr>
          <a:lstStyle/>
          <a:p>
            <a:r>
              <a:rPr lang="cs-CZ" sz="2600" b="1" dirty="0" smtClean="0">
                <a:latin typeface="+mn-lt"/>
              </a:rPr>
              <a:t>Evaluační zpráva (celkový pohled) </a:t>
            </a:r>
            <a:r>
              <a:rPr lang="cs-CZ" sz="2000" b="1" dirty="0" smtClean="0">
                <a:latin typeface="+mn-lt"/>
              </a:rPr>
              <a:t>(Shaw 1999, </a:t>
            </a:r>
            <a:r>
              <a:rPr lang="cs-CZ" sz="2000" b="1" dirty="0" err="1" smtClean="0">
                <a:latin typeface="+mn-lt"/>
              </a:rPr>
              <a:t>Fitzpartick</a:t>
            </a:r>
            <a:r>
              <a:rPr lang="cs-CZ" sz="2000" b="1" dirty="0" smtClean="0">
                <a:latin typeface="+mn-lt"/>
              </a:rPr>
              <a:t> et al. 2004)</a:t>
            </a:r>
            <a:endParaRPr lang="cs-CZ" sz="20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4735" y="1041816"/>
            <a:ext cx="9217908" cy="5943600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písemný </a:t>
            </a:r>
            <a:r>
              <a:rPr lang="cs-CZ" sz="2400" dirty="0"/>
              <a:t>výstup z procesního hodnocení (text evaluační zprávy</a:t>
            </a:r>
            <a:r>
              <a:rPr lang="cs-CZ" sz="2400" dirty="0" smtClean="0"/>
              <a:t>).</a:t>
            </a:r>
          </a:p>
          <a:p>
            <a:r>
              <a:rPr lang="cs-CZ" sz="2400" dirty="0"/>
              <a:t>veřejné a </a:t>
            </a:r>
            <a:r>
              <a:rPr lang="cs-CZ" sz="2400" dirty="0" smtClean="0"/>
              <a:t>neveřejné (nesmí se zveřejnit) evaluace</a:t>
            </a:r>
          </a:p>
          <a:p>
            <a:r>
              <a:rPr lang="cs-CZ" sz="2400" dirty="0" smtClean="0"/>
              <a:t>výhody </a:t>
            </a:r>
            <a:r>
              <a:rPr lang="cs-CZ" sz="2400" dirty="0"/>
              <a:t>a nevýhody evaluační zprávy (podrobné/nečtou) (Patton 1997)</a:t>
            </a:r>
          </a:p>
          <a:p>
            <a:r>
              <a:rPr lang="cs-CZ" sz="2400" dirty="0" smtClean="0"/>
              <a:t>doplňkem či alternativou </a:t>
            </a:r>
            <a:r>
              <a:rPr lang="cs-CZ" sz="2400" dirty="0"/>
              <a:t>jsou „manažerská shrnutí</a:t>
            </a:r>
            <a:r>
              <a:rPr lang="cs-CZ" sz="2400" dirty="0" smtClean="0"/>
              <a:t>“ (1-4 strany)</a:t>
            </a:r>
          </a:p>
          <a:p>
            <a:r>
              <a:rPr lang="cs-CZ" sz="2400" dirty="0" smtClean="0"/>
              <a:t>minimálně </a:t>
            </a:r>
            <a:r>
              <a:rPr lang="cs-CZ" sz="2400" dirty="0"/>
              <a:t>charakteristika programu, vysvětlení výsledků, závěry, doporučení </a:t>
            </a:r>
          </a:p>
          <a:p>
            <a:r>
              <a:rPr lang="cs-CZ" sz="2400" dirty="0" smtClean="0"/>
              <a:t>příklad </a:t>
            </a:r>
            <a:r>
              <a:rPr lang="cs-CZ" sz="2400" dirty="0"/>
              <a:t>struktury kompletní </a:t>
            </a:r>
            <a:r>
              <a:rPr lang="cs-CZ" sz="2400" dirty="0" smtClean="0"/>
              <a:t>evaluační zprávy </a:t>
            </a:r>
            <a:r>
              <a:rPr lang="cs-CZ" sz="2400" dirty="0"/>
              <a:t>viz </a:t>
            </a:r>
            <a:r>
              <a:rPr lang="cs-CZ" sz="2400" dirty="0" err="1"/>
              <a:t>Fitzpatrick</a:t>
            </a:r>
            <a:r>
              <a:rPr lang="cs-CZ" sz="2400" dirty="0"/>
              <a:t> et al. (2004, str. 383)</a:t>
            </a:r>
          </a:p>
          <a:p>
            <a:r>
              <a:rPr lang="cs-CZ" sz="2400" dirty="0"/>
              <a:t>r</a:t>
            </a:r>
            <a:r>
              <a:rPr lang="cs-CZ" sz="2400" dirty="0" smtClean="0"/>
              <a:t>ole evaluátorů při tvorbě závěrečné zprávy (role, nutnost shody)</a:t>
            </a:r>
            <a:endParaRPr lang="cs-CZ" sz="2400" dirty="0"/>
          </a:p>
          <a:p>
            <a:r>
              <a:rPr lang="cs-CZ" sz="2400" dirty="0" smtClean="0"/>
              <a:t>je </a:t>
            </a:r>
            <a:r>
              <a:rPr lang="cs-CZ" sz="2400" dirty="0"/>
              <a:t>významné být schopen vidět program jako celek (</a:t>
            </a:r>
            <a:r>
              <a:rPr lang="cs-CZ" sz="2400" dirty="0" err="1"/>
              <a:t>Stake</a:t>
            </a:r>
            <a:r>
              <a:rPr lang="cs-CZ" sz="2400" dirty="0"/>
              <a:t> 1991)</a:t>
            </a:r>
          </a:p>
          <a:p>
            <a:r>
              <a:rPr lang="cs-CZ" sz="2400" dirty="0"/>
              <a:t>brát v úvahu evaluační kontext (realizační, politický…)</a:t>
            </a:r>
          </a:p>
          <a:p>
            <a:r>
              <a:rPr lang="cs-CZ" sz="2400" dirty="0" smtClean="0"/>
              <a:t>očekávaný dopad evaluace: potěší nebo poděsí?</a:t>
            </a:r>
          </a:p>
          <a:p>
            <a:r>
              <a:rPr lang="cs-CZ" sz="2400" dirty="0" smtClean="0"/>
              <a:t>mít </a:t>
            </a:r>
            <a:r>
              <a:rPr lang="cs-CZ" sz="2400" dirty="0"/>
              <a:t>odvahu prezentovat i to, co nebude </a:t>
            </a:r>
            <a:r>
              <a:rPr lang="cs-CZ" sz="2400" dirty="0" smtClean="0"/>
              <a:t>populární </a:t>
            </a:r>
          </a:p>
          <a:p>
            <a:r>
              <a:rPr lang="cs-CZ" sz="2400" dirty="0"/>
              <a:t>r</a:t>
            </a:r>
            <a:r>
              <a:rPr lang="cs-CZ" sz="2400" dirty="0" smtClean="0"/>
              <a:t>ůzné revize evaluační zprávy (připomínky vítány)</a:t>
            </a:r>
            <a:endParaRPr lang="cs-CZ" sz="2400" dirty="0"/>
          </a:p>
          <a:p>
            <a:endParaRPr lang="cs-CZ" sz="2400" dirty="0"/>
          </a:p>
        </p:txBody>
      </p:sp>
      <p:sp>
        <p:nvSpPr>
          <p:cNvPr id="4" name="Ovál 3"/>
          <p:cNvSpPr/>
          <p:nvPr/>
        </p:nvSpPr>
        <p:spPr>
          <a:xfrm>
            <a:off x="8881671" y="179882"/>
            <a:ext cx="1064303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VÝSL.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6434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2883" y="-390135"/>
            <a:ext cx="8912245" cy="1325563"/>
          </a:xfrm>
        </p:spPr>
        <p:txBody>
          <a:bodyPr>
            <a:normAutofit/>
          </a:bodyPr>
          <a:lstStyle/>
          <a:p>
            <a:r>
              <a:rPr lang="cs-CZ" sz="2600" b="1" dirty="0" smtClean="0">
                <a:latin typeface="+mn-lt"/>
              </a:rPr>
              <a:t/>
            </a:r>
            <a:br>
              <a:rPr lang="cs-CZ" sz="2600" b="1" dirty="0" smtClean="0">
                <a:latin typeface="+mn-lt"/>
              </a:rPr>
            </a:br>
            <a:r>
              <a:rPr lang="cs-CZ" sz="2600" b="1" dirty="0" smtClean="0">
                <a:latin typeface="+mn-lt"/>
              </a:rPr>
              <a:t>Představení výsledků</a:t>
            </a:r>
            <a:endParaRPr lang="cs-CZ" sz="26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97" y="774700"/>
            <a:ext cx="8912245" cy="6180736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určit vhodnou osobu pro prezentaci</a:t>
            </a:r>
            <a:endParaRPr lang="cs-CZ" sz="2400" dirty="0"/>
          </a:p>
          <a:p>
            <a:r>
              <a:rPr lang="cs-CZ" sz="2400" dirty="0" smtClean="0"/>
              <a:t>role evaluátora při prezentaci: neutrální, poziční, mediátor (viz Shaw 1999)</a:t>
            </a:r>
          </a:p>
          <a:p>
            <a:r>
              <a:rPr lang="cs-CZ" sz="2400" dirty="0" smtClean="0"/>
              <a:t>musí </a:t>
            </a:r>
            <a:r>
              <a:rPr lang="cs-CZ" sz="2400" dirty="0"/>
              <a:t>být </a:t>
            </a:r>
            <a:r>
              <a:rPr lang="cs-CZ" sz="2400" i="1" dirty="0"/>
              <a:t>připraven</a:t>
            </a:r>
            <a:r>
              <a:rPr lang="cs-CZ" sz="2400" dirty="0"/>
              <a:t> hájit jednotlivé evaluační závěry</a:t>
            </a:r>
          </a:p>
          <a:p>
            <a:r>
              <a:rPr lang="cs-CZ" sz="2400" dirty="0" smtClean="0"/>
              <a:t>hledisko autentičnosti, průkaznosti, podmíněné závislosti (</a:t>
            </a:r>
            <a:r>
              <a:rPr lang="en-US" sz="2400" dirty="0" smtClean="0"/>
              <a:t>dependability</a:t>
            </a:r>
            <a:r>
              <a:rPr lang="cs-CZ" sz="2400" dirty="0" smtClean="0"/>
              <a:t>) a ověřitelnosti výsledků (jak pracovat s daty, jaký je vztah mezi daty a vyvozenými závěry) (e. g. </a:t>
            </a:r>
            <a:r>
              <a:rPr lang="cs-CZ" sz="2400" dirty="0" err="1" smtClean="0"/>
              <a:t>Bitsch</a:t>
            </a:r>
            <a:r>
              <a:rPr lang="cs-CZ" sz="2400" dirty="0" smtClean="0"/>
              <a:t> 2005)</a:t>
            </a:r>
          </a:p>
          <a:p>
            <a:r>
              <a:rPr lang="cs-CZ" sz="2400" dirty="0"/>
              <a:t>e</a:t>
            </a:r>
            <a:r>
              <a:rPr lang="cs-CZ" sz="2400" dirty="0" smtClean="0"/>
              <a:t>valuátor musí v záloze originální evaluační nástroje a data (</a:t>
            </a:r>
            <a:r>
              <a:rPr lang="cs-CZ" sz="2400" dirty="0" err="1" smtClean="0"/>
              <a:t>Fitzpatrick</a:t>
            </a:r>
            <a:r>
              <a:rPr lang="cs-CZ" sz="2400" dirty="0" smtClean="0"/>
              <a:t> et al. 2004)</a:t>
            </a:r>
          </a:p>
          <a:p>
            <a:r>
              <a:rPr lang="cs-CZ" sz="2400" dirty="0" smtClean="0"/>
              <a:t>metodologické problémy = nízká důvěra ve výsledky (</a:t>
            </a:r>
            <a:r>
              <a:rPr lang="cs-CZ" sz="2400" dirty="0" err="1" smtClean="0"/>
              <a:t>credibility</a:t>
            </a:r>
            <a:r>
              <a:rPr lang="cs-CZ" sz="2400" dirty="0" smtClean="0"/>
              <a:t>)</a:t>
            </a:r>
          </a:p>
          <a:p>
            <a:r>
              <a:rPr lang="cs-CZ" sz="2400" dirty="0"/>
              <a:t>b</a:t>
            </a:r>
            <a:r>
              <a:rPr lang="cs-CZ" sz="2400" dirty="0" smtClean="0"/>
              <a:t>rát při výkladu </a:t>
            </a:r>
            <a:r>
              <a:rPr lang="cs-CZ" sz="2400" dirty="0"/>
              <a:t>v úvahu evaluační </a:t>
            </a:r>
            <a:r>
              <a:rPr lang="cs-CZ" sz="2400" dirty="0" smtClean="0"/>
              <a:t>kontext (realizační, politický…)</a:t>
            </a:r>
          </a:p>
          <a:p>
            <a:r>
              <a:rPr lang="cs-CZ" sz="2400" dirty="0" smtClean="0"/>
              <a:t>obtížnost </a:t>
            </a:r>
            <a:r>
              <a:rPr lang="cs-CZ" sz="2400" dirty="0"/>
              <a:t>veřejného představení výsledků – různé skupiny (realizátoři, objednatel, publikum) = někdy více verzí.</a:t>
            </a:r>
          </a:p>
          <a:p>
            <a:r>
              <a:rPr lang="cs-CZ" sz="2400" dirty="0" smtClean="0"/>
              <a:t>pro určité skupiny jsou lepší jednoduché prezentace (</a:t>
            </a:r>
            <a:r>
              <a:rPr lang="cs-CZ" sz="2400" dirty="0" err="1" smtClean="0"/>
              <a:t>Powerpoint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grafy jsou lepší než tabulky (umožňují snazší vhled v omezeném čase)</a:t>
            </a:r>
          </a:p>
          <a:p>
            <a:r>
              <a:rPr lang="cs-CZ" sz="2400" dirty="0" smtClean="0"/>
              <a:t>pokud </a:t>
            </a:r>
            <a:r>
              <a:rPr lang="cs-CZ" sz="2400" dirty="0"/>
              <a:t>je to možné, měla by se říci hodnota dosaženého </a:t>
            </a:r>
            <a:r>
              <a:rPr lang="cs-CZ" sz="2400" dirty="0" smtClean="0"/>
              <a:t>výsledku</a:t>
            </a:r>
          </a:p>
          <a:p>
            <a:r>
              <a:rPr lang="cs-CZ" sz="2400" dirty="0"/>
              <a:t>stakeholdeři nechtějí být překvapeni (veřejně, silné reakce)</a:t>
            </a:r>
          </a:p>
          <a:p>
            <a:endParaRPr lang="cs-CZ" sz="2400" dirty="0"/>
          </a:p>
        </p:txBody>
      </p:sp>
      <p:sp>
        <p:nvSpPr>
          <p:cNvPr id="4" name="Ovál 3"/>
          <p:cNvSpPr/>
          <p:nvPr/>
        </p:nvSpPr>
        <p:spPr>
          <a:xfrm>
            <a:off x="8372007" y="104931"/>
            <a:ext cx="1776334" cy="9144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VÝSLEDKY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3994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0397" y="127416"/>
            <a:ext cx="8912245" cy="1445353"/>
          </a:xfrm>
        </p:spPr>
        <p:txBody>
          <a:bodyPr/>
          <a:lstStyle/>
          <a:p>
            <a:r>
              <a:rPr lang="cs-CZ" sz="2800" b="1" dirty="0" smtClean="0">
                <a:latin typeface="+mn-lt"/>
              </a:rPr>
              <a:t>Evaluační kritéria </a:t>
            </a:r>
            <a:br>
              <a:rPr lang="cs-CZ" sz="2800" b="1" dirty="0" smtClean="0">
                <a:latin typeface="+mn-lt"/>
              </a:rPr>
            </a:br>
            <a:r>
              <a:rPr lang="cs-CZ" sz="2000" dirty="0" smtClean="0">
                <a:latin typeface="+mn-lt"/>
              </a:rPr>
              <a:t>(</a:t>
            </a:r>
            <a:r>
              <a:rPr lang="cs-CZ" sz="2000" dirty="0" err="1" smtClean="0">
                <a:latin typeface="+mn-lt"/>
              </a:rPr>
              <a:t>Fitzpatrick</a:t>
            </a:r>
            <a:r>
              <a:rPr lang="cs-CZ" sz="2000" dirty="0" smtClean="0">
                <a:latin typeface="+mn-lt"/>
              </a:rPr>
              <a:t> et al. 2004)</a:t>
            </a:r>
            <a:endParaRPr lang="cs-CZ" sz="20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97" y="1206708"/>
            <a:ext cx="8912245" cy="5490871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/>
              <a:t>Evaluační výzkum </a:t>
            </a:r>
            <a:r>
              <a:rPr lang="cs-CZ" sz="2400" u="sng" dirty="0" smtClean="0"/>
              <a:t>celkově</a:t>
            </a:r>
            <a:r>
              <a:rPr lang="cs-CZ" sz="2400" dirty="0" smtClean="0"/>
              <a:t> zpravidla </a:t>
            </a:r>
            <a:r>
              <a:rPr lang="cs-CZ" sz="2400" dirty="0"/>
              <a:t>není o prostém popisu programu.</a:t>
            </a:r>
          </a:p>
          <a:p>
            <a:r>
              <a:rPr lang="cs-CZ" sz="2400" dirty="0" smtClean="0"/>
              <a:t>Kritéria představují jasně určená (relevantní, obhajitelná), vymezená (před evaluací) a konzistentní hlediska hodnocení programu (jedno či více).</a:t>
            </a:r>
          </a:p>
          <a:p>
            <a:r>
              <a:rPr lang="cs-CZ" sz="2400" dirty="0" smtClean="0"/>
              <a:t>Kritéria </a:t>
            </a:r>
            <a:r>
              <a:rPr lang="cs-CZ" sz="2400" dirty="0"/>
              <a:t>jsou vázána na evaluační problém </a:t>
            </a:r>
            <a:r>
              <a:rPr lang="cs-CZ" sz="2400" dirty="0" smtClean="0"/>
              <a:t>a na </a:t>
            </a:r>
            <a:r>
              <a:rPr lang="cs-CZ" sz="2400" dirty="0"/>
              <a:t>nejdůležitější evaluační otázky.</a:t>
            </a:r>
          </a:p>
          <a:p>
            <a:r>
              <a:rPr lang="cs-CZ" sz="2400" dirty="0" smtClean="0"/>
              <a:t>Zdrojem evaluačních kritérií mohou být a) teorie oboru, b) programová teorie, c) nastavený standard, d) objednávka či e) vlastní úsudek evaluátora.</a:t>
            </a:r>
          </a:p>
          <a:p>
            <a:r>
              <a:rPr lang="cs-CZ" sz="2400" dirty="0"/>
              <a:t>Evaluační </a:t>
            </a:r>
            <a:r>
              <a:rPr lang="cs-CZ" sz="2400" dirty="0" smtClean="0"/>
              <a:t>kritéria vychází z cílů evaluace, definují význam a obsah hodnocení (určují očekávaný způsob indikace relevantních dat) a standardy pro rozpoznání různých forem výzkumných výsledků.</a:t>
            </a:r>
          </a:p>
          <a:p>
            <a:r>
              <a:rPr lang="cs-CZ" sz="2400" dirty="0" smtClean="0"/>
              <a:t>Nemusí se vázat na programové cíle = evaluace osvobozená od cílů (</a:t>
            </a:r>
            <a:r>
              <a:rPr lang="cs-CZ" sz="2400" dirty="0" err="1" smtClean="0"/>
              <a:t>Scriven</a:t>
            </a:r>
            <a:r>
              <a:rPr lang="cs-CZ" sz="2400" dirty="0" smtClean="0"/>
              <a:t> 1986)</a:t>
            </a:r>
            <a:endParaRPr lang="cs-CZ" sz="2400" dirty="0"/>
          </a:p>
          <a:p>
            <a:r>
              <a:rPr lang="cs-CZ" sz="2400" dirty="0"/>
              <a:t>D</a:t>
            </a:r>
            <a:r>
              <a:rPr lang="cs-CZ" sz="2400" dirty="0" smtClean="0"/>
              <a:t>vě základní oblasti hodnocení jsou programový design a implementace programu.</a:t>
            </a:r>
          </a:p>
          <a:p>
            <a:r>
              <a:rPr lang="cs-CZ" sz="2400" dirty="0" smtClean="0"/>
              <a:t>Kritérium např.: zvládání pracovních úkolů, adaptace na podnikovou kulturu, zjištění příčiny neúspěchu programu….</a:t>
            </a:r>
          </a:p>
          <a:p>
            <a:r>
              <a:rPr lang="cs-CZ" sz="2400" dirty="0" smtClean="0"/>
              <a:t>Stanovení dílčích výzkumných otázek</a:t>
            </a:r>
          </a:p>
          <a:p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7764905" y="254833"/>
            <a:ext cx="2353456" cy="9144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VÝCHODISKA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14859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5387" y="-82446"/>
            <a:ext cx="8912245" cy="1623234"/>
          </a:xfrm>
        </p:spPr>
        <p:txBody>
          <a:bodyPr/>
          <a:lstStyle/>
          <a:p>
            <a:r>
              <a:rPr lang="cs-CZ" sz="2800" b="1" dirty="0" smtClean="0">
                <a:latin typeface="+mn-lt"/>
              </a:rPr>
              <a:t>Základní přístupy k procesní evaluaci</a:t>
            </a:r>
            <a:endParaRPr lang="cs-CZ" sz="28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5406" y="1236689"/>
            <a:ext cx="8912245" cy="53065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Neexistuje univerzální evaluační model (nelze, např. konfliktní cíle).</a:t>
            </a:r>
          </a:p>
          <a:p>
            <a:pPr marL="0" indent="0">
              <a:buNone/>
            </a:pPr>
            <a:r>
              <a:rPr lang="cs-CZ" sz="2400" dirty="0" smtClean="0"/>
              <a:t>Kolik autorů, tolik přístupů, ale snaha nalézt určité podobnosti (skupiny podobných)</a:t>
            </a:r>
          </a:p>
          <a:p>
            <a:pPr marL="0" indent="0">
              <a:buNone/>
            </a:pPr>
            <a:r>
              <a:rPr lang="cs-CZ" sz="2400" dirty="0" smtClean="0"/>
              <a:t>Evaluátor musí zvolit jeden přístup (skupinu komplementárních)</a:t>
            </a:r>
          </a:p>
          <a:p>
            <a:pPr marL="0" indent="0">
              <a:buNone/>
            </a:pPr>
            <a:r>
              <a:rPr lang="cs-CZ" sz="2400" dirty="0" smtClean="0"/>
              <a:t>Je též spojeno s otázkou výzkumného designu. Měl by tvořit logickou vazbu mezi cílem výzkumu, použitými metodami, daty a výsledky (zodpovězení cíle výzkumu).</a:t>
            </a:r>
          </a:p>
          <a:p>
            <a:pPr marL="0" indent="0">
              <a:buNone/>
            </a:pPr>
            <a:r>
              <a:rPr lang="cs-CZ" sz="2400" dirty="0" smtClean="0"/>
              <a:t>Eklekticismus jako alternativa ke striktnímu využití přístupu (pozor na logiku)</a:t>
            </a:r>
          </a:p>
          <a:p>
            <a:pPr marL="0" indent="0">
              <a:buNone/>
            </a:pPr>
            <a:r>
              <a:rPr lang="cs-CZ" sz="2400" dirty="0"/>
              <a:t>Rizika: a) neví, že dělá evaluaci, b) nekontrolovaně smíchá různé perspektivy (neví o tom)</a:t>
            </a:r>
            <a:endParaRPr lang="cs-CZ" sz="2400" i="1" dirty="0"/>
          </a:p>
          <a:p>
            <a:pPr marL="0" indent="0">
              <a:buNone/>
            </a:pPr>
            <a:r>
              <a:rPr lang="cs-CZ" sz="2400" dirty="0" smtClean="0"/>
              <a:t>Případová studie: typ výzkumu, který sleduje velmi podrobně jeden nebo několik málo případů, jejich vazby, kontext atd.</a:t>
            </a:r>
          </a:p>
          <a:p>
            <a:pPr marL="0" indent="0">
              <a:buNone/>
            </a:pPr>
            <a:r>
              <a:rPr lang="cs-CZ" sz="2400" dirty="0" smtClean="0"/>
              <a:t>Jedná se o „ideální“ modely evaluace </a:t>
            </a:r>
          </a:p>
        </p:txBody>
      </p:sp>
      <p:sp>
        <p:nvSpPr>
          <p:cNvPr id="4" name="Ovál 3"/>
          <p:cNvSpPr/>
          <p:nvPr/>
        </p:nvSpPr>
        <p:spPr>
          <a:xfrm>
            <a:off x="7555043" y="254833"/>
            <a:ext cx="2405919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PŘÍSTUPY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83497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0397" y="147769"/>
            <a:ext cx="8912245" cy="902200"/>
          </a:xfrm>
        </p:spPr>
        <p:txBody>
          <a:bodyPr/>
          <a:lstStyle/>
          <a:p>
            <a:r>
              <a:rPr lang="cs-CZ" sz="2800" b="1" dirty="0" smtClean="0">
                <a:latin typeface="+mn-lt"/>
              </a:rPr>
              <a:t>      Monitorování postupu k dosažení cíle</a:t>
            </a:r>
            <a:endParaRPr lang="cs-CZ" sz="28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97" y="1094282"/>
            <a:ext cx="8912245" cy="5647894"/>
          </a:xfrm>
        </p:spPr>
        <p:txBody>
          <a:bodyPr>
            <a:normAutofit/>
          </a:bodyPr>
          <a:lstStyle/>
          <a:p>
            <a:r>
              <a:rPr lang="cs-CZ" sz="2400" dirty="0"/>
              <a:t>d</a:t>
            </a:r>
            <a:r>
              <a:rPr lang="cs-CZ" sz="2400" dirty="0" smtClean="0"/>
              <a:t>efinovat celkové a operační cíle a sledovat míru jejich naplnění</a:t>
            </a:r>
          </a:p>
          <a:p>
            <a:r>
              <a:rPr lang="cs-CZ" sz="2400" dirty="0" smtClean="0"/>
              <a:t>typická pro přístup k implementaci shora dolů</a:t>
            </a:r>
          </a:p>
          <a:p>
            <a:r>
              <a:rPr lang="cs-CZ" sz="2400" dirty="0"/>
              <a:t>s</a:t>
            </a:r>
            <a:r>
              <a:rPr lang="cs-CZ" sz="2400" dirty="0" smtClean="0"/>
              <a:t>ystematické sledování série událostí (jednorázové, s určitou periodicitou = trendy)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rogram je chápán jako soubor procedur a procesů</a:t>
            </a:r>
          </a:p>
          <a:p>
            <a:r>
              <a:rPr lang="cs-CZ" sz="2400" dirty="0"/>
              <a:t>j</a:t>
            </a:r>
            <a:r>
              <a:rPr lang="cs-CZ" sz="2400" dirty="0" smtClean="0"/>
              <a:t>de především o to pochopit, jak je program realizován</a:t>
            </a:r>
          </a:p>
          <a:p>
            <a:r>
              <a:rPr lang="cs-CZ" sz="2400" dirty="0" smtClean="0"/>
              <a:t>jsou definovány klíčové aktivity (události) a jejich indikátory</a:t>
            </a:r>
          </a:p>
          <a:p>
            <a:r>
              <a:rPr lang="cs-CZ" sz="2400" dirty="0"/>
              <a:t>d</a:t>
            </a:r>
            <a:r>
              <a:rPr lang="cs-CZ" sz="2400" dirty="0" smtClean="0"/>
              <a:t>ata pro indikátory jsou systematicky shromažďována v MIS</a:t>
            </a:r>
          </a:p>
          <a:p>
            <a:r>
              <a:rPr lang="cs-CZ" sz="2400" dirty="0" smtClean="0"/>
              <a:t>může </a:t>
            </a:r>
            <a:r>
              <a:rPr lang="cs-CZ" sz="2400" dirty="0"/>
              <a:t>hodnotit též dosažený </a:t>
            </a:r>
            <a:r>
              <a:rPr lang="cs-CZ" sz="2400" dirty="0" smtClean="0"/>
              <a:t>výsledek</a:t>
            </a:r>
          </a:p>
          <a:p>
            <a:r>
              <a:rPr lang="cs-CZ" sz="2400" dirty="0"/>
              <a:t>j</a:t>
            </a:r>
            <a:r>
              <a:rPr lang="cs-CZ" sz="2400" dirty="0" smtClean="0"/>
              <a:t>de o posouzení blízkosti nebo odlišnosti od cílů 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</p:txBody>
      </p:sp>
      <p:sp>
        <p:nvSpPr>
          <p:cNvPr id="4" name="Osmicípá hvězda 3"/>
          <p:cNvSpPr/>
          <p:nvPr/>
        </p:nvSpPr>
        <p:spPr>
          <a:xfrm>
            <a:off x="209862" y="179883"/>
            <a:ext cx="914400" cy="914400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1</a:t>
            </a:r>
            <a:endParaRPr lang="cs-CZ" sz="3600" dirty="0"/>
          </a:p>
        </p:txBody>
      </p:sp>
      <p:sp>
        <p:nvSpPr>
          <p:cNvPr id="6" name="Ovál 5"/>
          <p:cNvSpPr/>
          <p:nvPr/>
        </p:nvSpPr>
        <p:spPr>
          <a:xfrm>
            <a:off x="8372007" y="254833"/>
            <a:ext cx="1588955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CÍL</a:t>
            </a:r>
            <a:endParaRPr lang="cs-CZ" sz="28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752464"/>
              </p:ext>
            </p:extLst>
          </p:nvPr>
        </p:nvGraphicFramePr>
        <p:xfrm>
          <a:off x="1124262" y="5441608"/>
          <a:ext cx="7682458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1229"/>
                <a:gridCol w="3841229"/>
              </a:tblGrid>
              <a:tr h="0"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vstup (input):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500 000 Kč na jeden běh programu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výstup (output):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 program dokončilo/10 nedokončilo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výsledek (</a:t>
                      </a:r>
                      <a:r>
                        <a:rPr lang="cs-CZ" dirty="0" err="1" smtClean="0"/>
                        <a:t>outcome</a:t>
                      </a:r>
                      <a:r>
                        <a:rPr lang="cs-CZ" dirty="0" smtClean="0"/>
                        <a:t>):</a:t>
                      </a:r>
                      <a:endParaRPr lang="cs-CZ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 si našlo zaměstnání/20 nenašlo.</a:t>
                      </a:r>
                      <a:endParaRPr lang="cs-CZ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7585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0397" y="67456"/>
            <a:ext cx="8912245" cy="1623233"/>
          </a:xfrm>
        </p:spPr>
        <p:txBody>
          <a:bodyPr/>
          <a:lstStyle/>
          <a:p>
            <a:r>
              <a:rPr lang="cs-CZ" sz="2800" b="1" dirty="0">
                <a:latin typeface="+mn-lt"/>
              </a:rPr>
              <a:t>Lineární model evaluace podle </a:t>
            </a:r>
            <a:r>
              <a:rPr lang="cs-CZ" sz="2800" b="1" dirty="0" err="1">
                <a:latin typeface="+mn-lt"/>
              </a:rPr>
              <a:t>Tylera</a:t>
            </a:r>
            <a:r>
              <a:rPr lang="cs-CZ" sz="2800" b="1" dirty="0">
                <a:latin typeface="+mn-lt"/>
              </a:rPr>
              <a:t> a kolegů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97" y="1328928"/>
            <a:ext cx="8912245" cy="5413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Rozlišují mezi obecnými cíli (</a:t>
            </a:r>
            <a:r>
              <a:rPr lang="cs-CZ" dirty="0" err="1" smtClean="0"/>
              <a:t>goals</a:t>
            </a:r>
            <a:r>
              <a:rPr lang="cs-CZ" dirty="0" smtClean="0"/>
              <a:t>) a specifickými cíli (</a:t>
            </a:r>
            <a:r>
              <a:rPr lang="cs-CZ" dirty="0" err="1" smtClean="0"/>
              <a:t>objectives</a:t>
            </a:r>
            <a:r>
              <a:rPr lang="cs-CZ" dirty="0" smtClean="0"/>
              <a:t>)</a:t>
            </a:r>
          </a:p>
          <a:p>
            <a:r>
              <a:rPr lang="cs-CZ" dirty="0" smtClean="0"/>
              <a:t>Obecná definice cílů programu (</a:t>
            </a:r>
            <a:r>
              <a:rPr lang="en-US" dirty="0" smtClean="0"/>
              <a:t>goals and objectives</a:t>
            </a:r>
            <a:r>
              <a:rPr lang="cs-CZ" dirty="0" smtClean="0"/>
              <a:t>)</a:t>
            </a:r>
          </a:p>
          <a:p>
            <a:r>
              <a:rPr lang="cs-CZ" dirty="0" smtClean="0"/>
              <a:t>Utřídění cílů programu</a:t>
            </a:r>
          </a:p>
          <a:p>
            <a:r>
              <a:rPr lang="cs-CZ" dirty="0" smtClean="0"/>
              <a:t>Definováni cílů v pozorovatelné formě</a:t>
            </a:r>
          </a:p>
          <a:p>
            <a:r>
              <a:rPr lang="cs-CZ" dirty="0" smtClean="0"/>
              <a:t>Nalezení situací, v nich může být pozorováno dosažení cílů</a:t>
            </a:r>
          </a:p>
          <a:p>
            <a:r>
              <a:rPr lang="cs-CZ" dirty="0" smtClean="0"/>
              <a:t>Volba a vývoj pozorovacích technik</a:t>
            </a:r>
          </a:p>
          <a:p>
            <a:r>
              <a:rPr lang="cs-CZ" dirty="0" smtClean="0"/>
              <a:t>Sběr dat</a:t>
            </a:r>
          </a:p>
          <a:p>
            <a:r>
              <a:rPr lang="cs-CZ" dirty="0" smtClean="0"/>
              <a:t>Porovnání dat z hlediska dosažení cílů v pozorovatelné formě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8372007" y="254833"/>
            <a:ext cx="1588955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CÍL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75691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0397" y="119922"/>
            <a:ext cx="8912245" cy="1570768"/>
          </a:xfrm>
        </p:spPr>
        <p:txBody>
          <a:bodyPr/>
          <a:lstStyle/>
          <a:p>
            <a:r>
              <a:rPr lang="cs-CZ" sz="2800" b="1" dirty="0" smtClean="0">
                <a:latin typeface="+mn-lt"/>
              </a:rPr>
              <a:t>Kritická místa monitorování postupu</a:t>
            </a:r>
            <a:br>
              <a:rPr lang="cs-CZ" sz="2800" b="1" dirty="0" smtClean="0">
                <a:latin typeface="+mn-lt"/>
              </a:rPr>
            </a:br>
            <a:r>
              <a:rPr lang="cs-CZ" sz="2000" b="1" dirty="0" smtClean="0">
                <a:latin typeface="+mn-lt"/>
              </a:rPr>
              <a:t>(</a:t>
            </a:r>
            <a:r>
              <a:rPr lang="cs-CZ" sz="2000" b="1" dirty="0" err="1" smtClean="0">
                <a:latin typeface="+mn-lt"/>
              </a:rPr>
              <a:t>Rossi</a:t>
            </a:r>
            <a:r>
              <a:rPr lang="cs-CZ" sz="2000" b="1" dirty="0" smtClean="0">
                <a:latin typeface="+mn-lt"/>
              </a:rPr>
              <a:t> et al. 1999, </a:t>
            </a:r>
            <a:r>
              <a:rPr lang="cs-CZ" sz="2000" b="1" dirty="0" err="1" smtClean="0">
                <a:latin typeface="+mn-lt"/>
              </a:rPr>
              <a:t>Fitzpatrick</a:t>
            </a:r>
            <a:r>
              <a:rPr lang="cs-CZ" sz="2000" b="1" dirty="0" smtClean="0">
                <a:latin typeface="+mn-lt"/>
              </a:rPr>
              <a:t> et al. 2004)</a:t>
            </a:r>
            <a:endParaRPr lang="cs-CZ" sz="20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0397" y="1328928"/>
            <a:ext cx="8912245" cy="5413248"/>
          </a:xfrm>
        </p:spPr>
        <p:txBody>
          <a:bodyPr>
            <a:normAutofit/>
          </a:bodyPr>
          <a:lstStyle/>
          <a:p>
            <a:r>
              <a:rPr lang="cs-CZ" dirty="0" smtClean="0"/>
              <a:t>Je třeba vzít v úvahu vhodnost originálního designu programu. </a:t>
            </a:r>
          </a:p>
          <a:p>
            <a:r>
              <a:rPr lang="cs-CZ" dirty="0" smtClean="0"/>
              <a:t>Riziko monitorováni nevhodných či nesmyslných cílů.</a:t>
            </a:r>
          </a:p>
          <a:p>
            <a:r>
              <a:rPr lang="cs-CZ" dirty="0" smtClean="0"/>
              <a:t>Riziko tvorby očekávání o programu podle cílů.</a:t>
            </a:r>
          </a:p>
          <a:p>
            <a:r>
              <a:rPr lang="cs-CZ" dirty="0" smtClean="0"/>
              <a:t>Kritická místa: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a) </a:t>
            </a:r>
            <a:r>
              <a:rPr lang="cs-CZ" dirty="0"/>
              <a:t>n</a:t>
            </a:r>
            <a:r>
              <a:rPr lang="cs-CZ" dirty="0" smtClean="0"/>
              <a:t>ejasné </a:t>
            </a:r>
            <a:r>
              <a:rPr lang="cs-CZ" dirty="0"/>
              <a:t>cíle programu,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b) nedostatek </a:t>
            </a:r>
            <a:r>
              <a:rPr lang="cs-CZ" dirty="0"/>
              <a:t>shody na cílech programu,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c) neadekvátní </a:t>
            </a:r>
            <a:r>
              <a:rPr lang="cs-CZ" dirty="0"/>
              <a:t>(např. příliš ambiciózní) cíle </a:t>
            </a:r>
            <a:r>
              <a:rPr lang="cs-CZ" dirty="0" smtClean="0"/>
              <a:t>programu,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d) posouzení očekávaných výsledků,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e) posouzení zásadních strukturálních překážek 	dosažení.</a:t>
            </a:r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8372007" y="254833"/>
            <a:ext cx="1588955" cy="9144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CÍL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693627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4534</TotalTime>
  <Words>5234</Words>
  <Application>Microsoft Office PowerPoint</Application>
  <PresentationFormat>Vlastní</PresentationFormat>
  <Paragraphs>631</Paragraphs>
  <Slides>46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47" baseType="lpstr">
      <vt:lpstr>Motiv Office</vt:lpstr>
      <vt:lpstr>Procesní evaluace (I,II) význam procesní evaluace, cíle procesní evaluace, základní přístupy k procesní evaluaci  </vt:lpstr>
      <vt:lpstr>Prezentace aplikace PowerPoint</vt:lpstr>
      <vt:lpstr>Význam procesní evaluace</vt:lpstr>
      <vt:lpstr>Aplikační cíle (praktický význam) procesní evaluace</vt:lpstr>
      <vt:lpstr>Evaluační kritéria  (Fitzpatrick et al. 2004)</vt:lpstr>
      <vt:lpstr>Základní přístupy k procesní evaluaci</vt:lpstr>
      <vt:lpstr>      Monitorování postupu k dosažení cíle</vt:lpstr>
      <vt:lpstr>Lineární model evaluace podle Tylera a kolegů</vt:lpstr>
      <vt:lpstr>Kritická místa monitorování postupu (Rossi et al. 1999, Fitzpatrick et al. 2004)</vt:lpstr>
      <vt:lpstr>Kritická místa monitorování postupu (Rossi et al. 1999, Fitzpatrick et al. 2004)</vt:lpstr>
      <vt:lpstr>Monitorování postupu k dosažení cíle (výsledku)</vt:lpstr>
      <vt:lpstr>      Role teorie při procesní evaluaci</vt:lpstr>
      <vt:lpstr>Role programové teorie při procesní evaluaci</vt:lpstr>
      <vt:lpstr>Role programové teorie při procesní evaluaci</vt:lpstr>
      <vt:lpstr>(Ne)soulad mezi programovou teorií a programem  Patton (1997) </vt:lpstr>
      <vt:lpstr>Prezentace aplikace PowerPoint</vt:lpstr>
      <vt:lpstr>Prezentace aplikace PowerPoint</vt:lpstr>
      <vt:lpstr>Prezentace aplikace PowerPoint</vt:lpstr>
      <vt:lpstr>    Přístupy založené na identifikaci kauzálních vztahů     (Miles a Huberman 1994, Reid 1990, přednáška Suchanec)</vt:lpstr>
      <vt:lpstr>      Faktorová (procesní) evaluace</vt:lpstr>
      <vt:lpstr>Procesní evaluace: Identifikace faktorů uvnitř a vně programu</vt:lpstr>
      <vt:lpstr>Příčiny selhání při implementaci programu (příklady) Rossi et al. (1999), Patton (1997)</vt:lpstr>
      <vt:lpstr>     Hodnocení kvality v programu</vt:lpstr>
      <vt:lpstr>Hodnocení kvality programu</vt:lpstr>
      <vt:lpstr>Hodnocení tzv. na úrovni reakce</vt:lpstr>
      <vt:lpstr> Hodnocení tzv. na úrovni reakce</vt:lpstr>
      <vt:lpstr>     Participativní přístupy</vt:lpstr>
      <vt:lpstr>Akční výzkum (a rozvojová evaluace)</vt:lpstr>
      <vt:lpstr>Praktický postup počátku procesní evaluace</vt:lpstr>
      <vt:lpstr>Volba konkrétního přístupu k evaluaci</vt:lpstr>
      <vt:lpstr>Volba konkrétního přístupu k evaluaci</vt:lpstr>
      <vt:lpstr>Volba přístupu k procesní evaluaci</vt:lpstr>
      <vt:lpstr>Volba přístupu k procesní evaluaci</vt:lpstr>
      <vt:lpstr> Role evaluátora při evaluaci</vt:lpstr>
      <vt:lpstr>Role evaluačního plánu při procesní evaluaci (Fitzpatrick et al. 2004)</vt:lpstr>
      <vt:lpstr>Evaluační otázky před začátkem realizace hodnocení (Fitzpatrick et al. 2004, str. 276-277)</vt:lpstr>
      <vt:lpstr>Evaluační otázky před začátkem realizace hodnocení (Fitzpatrick et al. 2004, str. 276-277)</vt:lpstr>
      <vt:lpstr>Gantt graf (Fitzpatrick et al. 2004, str. 280)</vt:lpstr>
      <vt:lpstr>Volba metody vhodné pro procesní evaluaci (i více)</vt:lpstr>
      <vt:lpstr>Prezentace aplikace PowerPoint</vt:lpstr>
      <vt:lpstr>Role databázových systémů</vt:lpstr>
      <vt:lpstr>Etika při procesní evaluaci (Eisner 1991, House 1993, Shaw 1999, Patton 1997…</vt:lpstr>
      <vt:lpstr>Časové hledisko při procesní evaluaci </vt:lpstr>
      <vt:lpstr>Obtíže v interpretaci informací a dosažení výsledků</vt:lpstr>
      <vt:lpstr>Evaluační zpráva (celkový pohled) (Shaw 1999, Fitzpartick et al. 2004)</vt:lpstr>
      <vt:lpstr> Představení výsledků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Petra</dc:creator>
  <cp:lastModifiedBy>Ondřej Hora</cp:lastModifiedBy>
  <cp:revision>692</cp:revision>
  <dcterms:created xsi:type="dcterms:W3CDTF">2015-10-28T11:15:07Z</dcterms:created>
  <dcterms:modified xsi:type="dcterms:W3CDTF">2017-03-24T16:14:10Z</dcterms:modified>
</cp:coreProperties>
</file>