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82" r:id="rId5"/>
    <p:sldId id="262" r:id="rId6"/>
    <p:sldId id="263" r:id="rId7"/>
    <p:sldId id="264" r:id="rId8"/>
    <p:sldId id="265" r:id="rId9"/>
    <p:sldId id="266" r:id="rId10"/>
    <p:sldId id="267" r:id="rId11"/>
    <p:sldId id="284" r:id="rId12"/>
    <p:sldId id="285" r:id="rId13"/>
    <p:sldId id="286" r:id="rId14"/>
    <p:sldId id="268" r:id="rId15"/>
    <p:sldId id="270" r:id="rId16"/>
    <p:sldId id="271" r:id="rId17"/>
    <p:sldId id="283" r:id="rId18"/>
    <p:sldId id="272" r:id="rId19"/>
    <p:sldId id="273" r:id="rId20"/>
    <p:sldId id="275" r:id="rId21"/>
    <p:sldId id="276" r:id="rId22"/>
    <p:sldId id="277" r:id="rId23"/>
    <p:sldId id="278" r:id="rId24"/>
    <p:sldId id="280" r:id="rId25"/>
    <p:sldId id="281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46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53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81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30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8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17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89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73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1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45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7BCD9-C751-4650-8A48-D7DB5B3054CE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8003D-F23D-448C-BA1E-C1772CD4E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47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4683"/>
          </a:xfrm>
        </p:spPr>
        <p:txBody>
          <a:bodyPr/>
          <a:lstStyle/>
          <a:p>
            <a:r>
              <a:rPr lang="cs-CZ" dirty="0" smtClean="0"/>
              <a:t>Evaluace dopadu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976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5921"/>
          </a:xfrm>
        </p:spPr>
        <p:txBody>
          <a:bodyPr/>
          <a:lstStyle/>
          <a:p>
            <a:r>
              <a:rPr lang="cs-CZ" dirty="0" smtClean="0"/>
              <a:t>Problémy s konstrukcí </a:t>
            </a:r>
            <a:r>
              <a:rPr lang="cs-CZ" dirty="0" err="1" smtClean="0"/>
              <a:t>kontrafaktuálu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1046"/>
            <a:ext cx="10515600" cy="5035917"/>
          </a:xfrm>
        </p:spPr>
        <p:txBody>
          <a:bodyPr/>
          <a:lstStyle/>
          <a:p>
            <a:r>
              <a:rPr lang="cs-CZ" dirty="0" smtClean="0"/>
              <a:t>Jednoskupinový design:</a:t>
            </a:r>
          </a:p>
          <a:p>
            <a:pPr lvl="1"/>
            <a:r>
              <a:rPr lang="cs-CZ" dirty="0" smtClean="0"/>
              <a:t>Nemožnost eliminace třetích (externích faktorů) měnících se v čase</a:t>
            </a:r>
          </a:p>
          <a:p>
            <a:pPr lvl="2"/>
            <a:r>
              <a:rPr lang="cs-CZ" dirty="0" smtClean="0"/>
              <a:t>Př. </a:t>
            </a:r>
            <a:r>
              <a:rPr lang="cs-CZ" dirty="0" err="1" smtClean="0"/>
              <a:t>Pretest</a:t>
            </a:r>
            <a:r>
              <a:rPr lang="cs-CZ" dirty="0" smtClean="0"/>
              <a:t> – (nová fabrika?) – </a:t>
            </a:r>
            <a:r>
              <a:rPr lang="cs-CZ" dirty="0" err="1" smtClean="0"/>
              <a:t>posttest</a:t>
            </a:r>
            <a:endParaRPr lang="cs-CZ" dirty="0" smtClean="0"/>
          </a:p>
          <a:p>
            <a:r>
              <a:rPr lang="cs-CZ" dirty="0" smtClean="0"/>
              <a:t>Více skupinové designy:</a:t>
            </a:r>
          </a:p>
          <a:p>
            <a:pPr lvl="1"/>
            <a:r>
              <a:rPr lang="cs-CZ" dirty="0" smtClean="0"/>
              <a:t>Problém s eliminací třetích faktorů, které jsou jinak rozložené v obou skupinách tzv. „selekce“ (hrozba tzv. „interní validity“ tj. kauzální podstaty vztahu mezi programem a výsledkem)</a:t>
            </a:r>
          </a:p>
          <a:p>
            <a:pPr lvl="2"/>
            <a:r>
              <a:rPr lang="cs-CZ" dirty="0" smtClean="0"/>
              <a:t>Př. Účastníci motivovanější než neúčastníci</a:t>
            </a:r>
          </a:p>
          <a:p>
            <a:pPr lvl="2"/>
            <a:r>
              <a:rPr lang="cs-CZ" dirty="0" smtClean="0"/>
              <a:t>Co s tím? Snaha o vybalancování rozdílů mezi účastníky a neúčastníky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64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1"/>
            <a:ext cx="8229600" cy="334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/>
              <a:t>Hrozby interní validity 1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914401"/>
            <a:ext cx="8229600" cy="5516563"/>
          </a:xfrm>
        </p:spPr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cs-CZ" altLang="cs-CZ" sz="2000" dirty="0"/>
              <a:t>Historie – událost mezi </a:t>
            </a:r>
            <a:r>
              <a:rPr lang="cs-CZ" altLang="cs-CZ" sz="2000" dirty="0" err="1"/>
              <a:t>pre</a:t>
            </a:r>
            <a:r>
              <a:rPr lang="cs-CZ" altLang="cs-CZ" sz="2000" dirty="0"/>
              <a:t> a post testem 	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př. účastník APZ</a:t>
            </a:r>
            <a:r>
              <a:rPr lang="cs-CZ" sz="2000" dirty="0"/>
              <a:t> souběžně absolvoval i jiný program, který by    	zvýšil jeho šanci na nalezení zaměstnání, popřípadě by 	například získal práci přes svého známého.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2.     </a:t>
            </a:r>
            <a:r>
              <a:rPr lang="cs-CZ" altLang="cs-CZ" sz="2000" dirty="0"/>
              <a:t>Zrání – přirozené procesy (stárnutí, růst)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Př.</a:t>
            </a:r>
            <a:r>
              <a:rPr lang="cs-CZ" sz="2000" dirty="0"/>
              <a:t> Účastník APZ se právě nachází v období, kdy je již obvyklé, že si uchazeč najde práci, a tudíž by si ji našel i bez programu. Alternativně, uchazeč se postupem času může stávat zkušenější v hledání práce.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3. Testování – </a:t>
            </a:r>
            <a:r>
              <a:rPr lang="cs-CZ" altLang="cs-CZ" sz="2000" dirty="0" err="1"/>
              <a:t>pre</a:t>
            </a:r>
            <a:r>
              <a:rPr lang="cs-CZ" altLang="cs-CZ" sz="2000" dirty="0"/>
              <a:t>-test ovlivňuje post-test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př. </a:t>
            </a:r>
            <a:r>
              <a:rPr lang="cs-CZ" sz="2000" dirty="0"/>
              <a:t>V případě, že je test stejný, může se účastník test naučit, popřípadě první test ho může motivovat k tomu, aby v druhém testu dosáhl lepšího výsledku. </a:t>
            </a:r>
            <a:endParaRPr lang="cs-CZ" altLang="cs-CZ" sz="2000" dirty="0"/>
          </a:p>
          <a:p>
            <a:pPr marL="609600" indent="-609600"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3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762001"/>
            <a:ext cx="8229600" cy="5364163"/>
          </a:xfrm>
        </p:spPr>
        <p:txBody>
          <a:bodyPr/>
          <a:lstStyle/>
          <a:p>
            <a:pPr marL="457200" indent="-457200">
              <a:buFontTx/>
              <a:buAutoNum type="arabicPeriod" startAt="4"/>
              <a:defRPr/>
            </a:pPr>
            <a:r>
              <a:rPr lang="cs-CZ" altLang="cs-CZ" sz="2400" dirty="0"/>
              <a:t>Instrumentace – změna v nástroji měření nebo výzkumníka (struktura dotazníku, změna pozorovatele)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př. </a:t>
            </a:r>
            <a:r>
              <a:rPr lang="cs-CZ" sz="2400" dirty="0"/>
              <a:t>změna lektorů, kdy jejich hodnocení bude 	ovlivněno jejich subjektivními a vzájemně se lišícími 	metodami. </a:t>
            </a:r>
          </a:p>
          <a:p>
            <a:pPr marL="0" indent="0">
              <a:buNone/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/>
              <a:t>5. Úmrtnost – nenáhodné „odpadávání“ ze studie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př. Nemotivovaní opustí program a míra motivace zároveň ovlivňuje úspěšnost na trhu práce</a:t>
            </a:r>
          </a:p>
          <a:p>
            <a:pPr marL="0" indent="0">
              <a:buNone/>
              <a:defRPr/>
            </a:pPr>
            <a:endParaRPr lang="cs-CZ" dirty="0" smtClean="0"/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2133600" y="228601"/>
            <a:ext cx="8229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tx2"/>
                </a:solidFill>
              </a:rPr>
              <a:t>Hrozby interní validity </a:t>
            </a:r>
            <a:r>
              <a:rPr lang="cs-CZ" altLang="cs-CZ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23382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dirty="0"/>
              <a:t>6</a:t>
            </a:r>
            <a:r>
              <a:rPr lang="cs-CZ" altLang="cs-CZ" sz="2400" dirty="0"/>
              <a:t>. Regrese k průměru – nenáhodný vzorek který podrobíme programu (např. žáci s nejhoršími výsledky) bude v post-testu blíže k průměru než v </a:t>
            </a:r>
            <a:r>
              <a:rPr lang="cs-CZ" altLang="cs-CZ" sz="2400" dirty="0" err="1"/>
              <a:t>pre</a:t>
            </a:r>
            <a:r>
              <a:rPr lang="cs-CZ" altLang="cs-CZ" sz="2400" dirty="0"/>
              <a:t>-testu (podmínkou je normální distribuce populace)</a:t>
            </a:r>
          </a:p>
          <a:p>
            <a:pPr marL="0" indent="0">
              <a:buNone/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/>
              <a:t>7. Selekce – kontrolní vs. programová skupina 	nejsou stejné a tyto různosti zahrnují faktory jež 	ovlivňují výsledek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př. zdroje selekce: a) </a:t>
            </a:r>
            <a:r>
              <a:rPr lang="cs-CZ" sz="2400" dirty="0"/>
              <a:t>absence </a:t>
            </a:r>
            <a:r>
              <a:rPr lang="cs-CZ" sz="2400" dirty="0" err="1"/>
              <a:t>randomizačního</a:t>
            </a:r>
            <a:r>
              <a:rPr lang="cs-CZ" sz="2400" dirty="0"/>
              <a:t> procesu, b) 	</a:t>
            </a:r>
            <a:r>
              <a:rPr lang="cs-CZ" sz="2400" dirty="0" err="1"/>
              <a:t>samovýběr</a:t>
            </a:r>
            <a:r>
              <a:rPr lang="cs-CZ" sz="2400" dirty="0"/>
              <a:t>, c) existence určitých výběrových kritérií 	pro přijetí do programu, která souvisí s úspěšností 	programu, (např. výběr nejvíce znevýhodněných 	nezaměstnaných). </a:t>
            </a:r>
          </a:p>
          <a:p>
            <a:pPr marL="0" indent="0"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/>
          <a:lstStyle/>
          <a:p>
            <a:pPr eaLnBrk="1" hangingPunct="1"/>
            <a:r>
              <a:rPr lang="cs-CZ" altLang="cs-CZ" sz="2800"/>
              <a:t>Hrozby interní validity </a:t>
            </a:r>
            <a:r>
              <a:rPr lang="cs-CZ" altLang="cs-CZ" sz="32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7735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7091" y="242277"/>
            <a:ext cx="11267831" cy="797169"/>
          </a:xfrm>
        </p:spPr>
        <p:txBody>
          <a:bodyPr>
            <a:normAutofit fontScale="90000"/>
          </a:bodyPr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cs-CZ" sz="4000" dirty="0"/>
              <a:t>V</a:t>
            </a:r>
            <a:r>
              <a:rPr lang="cs-CZ" sz="4000" dirty="0" smtClean="0"/>
              <a:t>ybalancování rozdílů mezi účastníky a neúčastníky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2215"/>
            <a:ext cx="10515600" cy="525474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</a:t>
            </a:r>
            <a:r>
              <a:rPr lang="cs-CZ" dirty="0" err="1" smtClean="0"/>
              <a:t>předdesignové</a:t>
            </a:r>
            <a:r>
              <a:rPr lang="cs-CZ" dirty="0" smtClean="0"/>
              <a:t> fázi:</a:t>
            </a:r>
          </a:p>
          <a:p>
            <a:pPr lvl="1"/>
            <a:r>
              <a:rPr lang="cs-CZ" dirty="0" smtClean="0"/>
              <a:t>Skrze náhodný výběr z populace (náhodný vzorek)</a:t>
            </a:r>
          </a:p>
          <a:p>
            <a:pPr lvl="2"/>
            <a:r>
              <a:rPr lang="cs-CZ" dirty="0" smtClean="0"/>
              <a:t>+ externí validita</a:t>
            </a:r>
          </a:p>
          <a:p>
            <a:pPr lvl="2"/>
            <a:r>
              <a:rPr lang="cs-CZ" dirty="0" smtClean="0"/>
              <a:t>- proveditelnost</a:t>
            </a:r>
          </a:p>
          <a:p>
            <a:pPr lvl="1"/>
            <a:r>
              <a:rPr lang="cs-CZ" dirty="0" smtClean="0"/>
              <a:t>Skrze náhodné rozdělení do skupin</a:t>
            </a:r>
          </a:p>
          <a:p>
            <a:pPr lvl="2"/>
            <a:r>
              <a:rPr lang="cs-CZ" dirty="0" smtClean="0"/>
              <a:t>+interní validita</a:t>
            </a:r>
          </a:p>
          <a:p>
            <a:pPr lvl="2"/>
            <a:r>
              <a:rPr lang="cs-CZ" dirty="0" smtClean="0"/>
              <a:t>-proveditelnost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postdesignové</a:t>
            </a:r>
            <a:r>
              <a:rPr lang="cs-CZ" dirty="0" smtClean="0"/>
              <a:t> fázi:</a:t>
            </a:r>
          </a:p>
          <a:p>
            <a:pPr lvl="1"/>
            <a:r>
              <a:rPr lang="cs-CZ" dirty="0" smtClean="0"/>
              <a:t>Párování účastníků a neúčastníků</a:t>
            </a:r>
          </a:p>
          <a:p>
            <a:pPr lvl="2"/>
            <a:r>
              <a:rPr lang="cs-CZ" dirty="0" smtClean="0"/>
              <a:t>+ eliminuje selekci na pozorovaných proměnných</a:t>
            </a:r>
          </a:p>
          <a:p>
            <a:pPr lvl="2"/>
            <a:r>
              <a:rPr lang="cs-CZ" dirty="0" smtClean="0"/>
              <a:t>- většinou neeliminuje selekci na nepozorovaných proměnných</a:t>
            </a:r>
          </a:p>
          <a:p>
            <a:r>
              <a:rPr lang="cs-CZ" dirty="0" smtClean="0"/>
              <a:t>Ve fázi analýzy dat:</a:t>
            </a:r>
          </a:p>
          <a:p>
            <a:pPr lvl="1"/>
            <a:r>
              <a:rPr lang="cs-CZ" dirty="0" smtClean="0"/>
              <a:t>Dodatečnou kontrolou vlivu třetích faktorů (zahrnutí kontrolních proměnných do modelu) 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85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53" y="185372"/>
            <a:ext cx="10515600" cy="744660"/>
          </a:xfrm>
        </p:spPr>
        <p:txBody>
          <a:bodyPr/>
          <a:lstStyle/>
          <a:p>
            <a:r>
              <a:rPr lang="cs-CZ" dirty="0" smtClean="0"/>
              <a:t>……..Běžné způsoby měření dopadu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9446"/>
            <a:ext cx="10515600" cy="513751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1) </a:t>
            </a:r>
            <a:r>
              <a:rPr lang="cs-CZ" dirty="0" err="1" smtClean="0"/>
              <a:t>kontrafaktuální</a:t>
            </a:r>
            <a:r>
              <a:rPr lang="cs-CZ" dirty="0" smtClean="0"/>
              <a:t>, kvantitativní: </a:t>
            </a:r>
          </a:p>
          <a:p>
            <a:pPr lvl="1"/>
            <a:r>
              <a:rPr lang="cs-CZ" dirty="0" smtClean="0"/>
              <a:t>Design: kvazi-</a:t>
            </a:r>
            <a:r>
              <a:rPr lang="cs-CZ" dirty="0" err="1" smtClean="0"/>
              <a:t>experimetnální</a:t>
            </a:r>
            <a:r>
              <a:rPr lang="cs-CZ" dirty="0" smtClean="0"/>
              <a:t> (ex-post) design</a:t>
            </a:r>
          </a:p>
          <a:p>
            <a:pPr lvl="1"/>
            <a:r>
              <a:rPr lang="cs-CZ" dirty="0" smtClean="0"/>
              <a:t>Sběr: administrativní data, dotazníky</a:t>
            </a:r>
          </a:p>
          <a:p>
            <a:pPr lvl="1"/>
            <a:r>
              <a:rPr lang="cs-CZ" dirty="0" smtClean="0"/>
              <a:t>Analýza: statistická </a:t>
            </a:r>
          </a:p>
          <a:p>
            <a:r>
              <a:rPr lang="cs-CZ" dirty="0" smtClean="0"/>
              <a:t>2) </a:t>
            </a:r>
            <a:r>
              <a:rPr lang="cs-CZ" dirty="0" err="1" smtClean="0"/>
              <a:t>kontrafaktuální</a:t>
            </a:r>
            <a:r>
              <a:rPr lang="cs-CZ" dirty="0" smtClean="0"/>
              <a:t>, kvalitativní: </a:t>
            </a:r>
          </a:p>
          <a:p>
            <a:pPr lvl="1"/>
            <a:r>
              <a:rPr lang="cs-CZ" dirty="0" smtClean="0"/>
              <a:t>Design: také možnost kvazi-</a:t>
            </a:r>
            <a:r>
              <a:rPr lang="cs-CZ" dirty="0" err="1" smtClean="0"/>
              <a:t>experimetnálního</a:t>
            </a:r>
            <a:r>
              <a:rPr lang="cs-CZ" dirty="0" smtClean="0"/>
              <a:t> designu (spíše však jednorázové studie)</a:t>
            </a:r>
          </a:p>
          <a:p>
            <a:pPr lvl="1"/>
            <a:r>
              <a:rPr lang="cs-CZ" dirty="0" smtClean="0"/>
              <a:t>Sběr: rozhovory</a:t>
            </a:r>
          </a:p>
          <a:p>
            <a:pPr lvl="1"/>
            <a:r>
              <a:rPr lang="cs-CZ" dirty="0" smtClean="0"/>
              <a:t>Analýza: kvalitativní metody</a:t>
            </a:r>
          </a:p>
          <a:p>
            <a:r>
              <a:rPr lang="cs-CZ" dirty="0" smtClean="0"/>
              <a:t>3) </a:t>
            </a:r>
            <a:r>
              <a:rPr lang="cs-CZ" dirty="0" err="1" smtClean="0"/>
              <a:t>nekontrafaktuální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Design: spíše jednorázový (retrospektivní)</a:t>
            </a:r>
          </a:p>
          <a:p>
            <a:pPr lvl="1"/>
            <a:r>
              <a:rPr lang="cs-CZ" dirty="0" smtClean="0"/>
              <a:t>Statistiky, sekundární data, ročenky, dotazníky, rozhovory (možné cokoli)</a:t>
            </a:r>
          </a:p>
          <a:p>
            <a:pPr lvl="1"/>
            <a:r>
              <a:rPr lang="cs-CZ" dirty="0" smtClean="0"/>
              <a:t>matematická analýza (1 a 0), kvalitativní (např. narativní)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135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526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1) </a:t>
            </a:r>
            <a:r>
              <a:rPr lang="cs-CZ" dirty="0" err="1" smtClean="0"/>
              <a:t>kontrafaktuální</a:t>
            </a:r>
            <a:r>
              <a:rPr lang="cs-CZ" dirty="0" smtClean="0"/>
              <a:t>, kvantitativní: metody analýzy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5754"/>
            <a:ext cx="10515600" cy="4981209"/>
          </a:xfrm>
        </p:spPr>
        <p:txBody>
          <a:bodyPr/>
          <a:lstStyle/>
          <a:p>
            <a:r>
              <a:rPr lang="cs-CZ" dirty="0" smtClean="0"/>
              <a:t>A) </a:t>
            </a:r>
            <a:r>
              <a:rPr lang="cs-CZ" dirty="0" err="1" smtClean="0"/>
              <a:t>Pretest-posttest</a:t>
            </a:r>
            <a:r>
              <a:rPr lang="cs-CZ" dirty="0" smtClean="0"/>
              <a:t> </a:t>
            </a:r>
            <a:r>
              <a:rPr lang="cs-CZ" dirty="0" err="1" smtClean="0"/>
              <a:t>desing</a:t>
            </a:r>
            <a:endParaRPr lang="cs-CZ" dirty="0" smtClean="0"/>
          </a:p>
          <a:p>
            <a:pPr lvl="1"/>
            <a:r>
              <a:rPr lang="cs-CZ" dirty="0" smtClean="0"/>
              <a:t>Párový t-test pro průměry, párový t-test pro proporce, binomický test</a:t>
            </a:r>
          </a:p>
          <a:p>
            <a:endParaRPr lang="cs-CZ" dirty="0" smtClean="0"/>
          </a:p>
          <a:p>
            <a:r>
              <a:rPr lang="cs-CZ" dirty="0" smtClean="0"/>
              <a:t>B) Průřezový </a:t>
            </a:r>
            <a:r>
              <a:rPr lang="cs-CZ" dirty="0" err="1" smtClean="0"/>
              <a:t>estimátor</a:t>
            </a:r>
            <a:endParaRPr lang="cs-CZ" dirty="0" smtClean="0"/>
          </a:p>
          <a:p>
            <a:pPr lvl="1"/>
            <a:r>
              <a:rPr lang="cs-CZ" dirty="0" smtClean="0"/>
              <a:t>T-test pro nezávislé skupiny, jednoduchá OLS regrese, podíly šancí (kontingenční tabulky)</a:t>
            </a:r>
          </a:p>
          <a:p>
            <a:pPr lvl="2"/>
            <a:r>
              <a:rPr lang="cs-CZ" dirty="0" smtClean="0"/>
              <a:t>- neeliminuje efekt selekce</a:t>
            </a:r>
          </a:p>
          <a:p>
            <a:pPr lvl="1"/>
            <a:r>
              <a:rPr lang="cs-CZ" dirty="0" smtClean="0"/>
              <a:t>ANCOVA, vícerozměrná OLS regrese, binární logistická regrese</a:t>
            </a:r>
          </a:p>
          <a:p>
            <a:pPr lvl="2"/>
            <a:r>
              <a:rPr lang="cs-CZ" dirty="0" smtClean="0"/>
              <a:t>Y = a + b1x +b2x2…</a:t>
            </a:r>
          </a:p>
          <a:p>
            <a:pPr lvl="3"/>
            <a:r>
              <a:rPr lang="cs-CZ" dirty="0" smtClean="0"/>
              <a:t>(y=predikovaná hodnota </a:t>
            </a:r>
            <a:r>
              <a:rPr lang="cs-CZ" dirty="0" err="1" smtClean="0"/>
              <a:t>posttestu</a:t>
            </a:r>
            <a:r>
              <a:rPr lang="cs-CZ" dirty="0" smtClean="0"/>
              <a:t>, x1=účastníci vs. neúčastníci, x2=kontrolní proměnná)</a:t>
            </a:r>
          </a:p>
          <a:p>
            <a:pPr lvl="2"/>
            <a:r>
              <a:rPr lang="cs-CZ" dirty="0" smtClean="0"/>
              <a:t>+částečně eliminuje selekci na pozorovaných proměnných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294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Kauzalita vs. korelace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3 podmínky kauzality:</a:t>
            </a:r>
          </a:p>
          <a:p>
            <a:pPr marL="0" indent="0">
              <a:buNone/>
            </a:pPr>
            <a:r>
              <a:rPr lang="cs-CZ" dirty="0" smtClean="0"/>
              <a:t>	1) korelace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2) časová následnost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3) neexistence alternativních příčin (tzv. třetí faktory)</a:t>
            </a:r>
          </a:p>
        </p:txBody>
      </p:sp>
    </p:spTree>
    <p:extLst>
      <p:ext uri="{BB962C8B-B14F-4D97-AF65-F5344CB8AC3E}">
        <p14:creationId xmlns:p14="http://schemas.microsoft.com/office/powerpoint/2010/main" val="3005032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</a:t>
            </a:r>
            <a:r>
              <a:rPr lang="cs-CZ" dirty="0" err="1" smtClean="0"/>
              <a:t>kontrafaktuální</a:t>
            </a:r>
            <a:r>
              <a:rPr lang="cs-CZ" dirty="0" smtClean="0"/>
              <a:t>, kvantitativní: metody analýzy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C) experimentální design s </a:t>
            </a:r>
            <a:r>
              <a:rPr lang="cs-CZ" dirty="0" err="1" smtClean="0"/>
              <a:t>posttestem</a:t>
            </a:r>
            <a:endParaRPr lang="cs-CZ" dirty="0" smtClean="0"/>
          </a:p>
          <a:p>
            <a:pPr lvl="1"/>
            <a:r>
              <a:rPr lang="cs-CZ" dirty="0" smtClean="0"/>
              <a:t>T-test pro nezávislé výběry</a:t>
            </a:r>
          </a:p>
          <a:p>
            <a:r>
              <a:rPr lang="cs-CZ" dirty="0" smtClean="0"/>
              <a:t>D) </a:t>
            </a:r>
            <a:r>
              <a:rPr lang="cs-CZ" dirty="0" err="1" smtClean="0"/>
              <a:t>posttest</a:t>
            </a:r>
            <a:r>
              <a:rPr lang="cs-CZ" dirty="0" smtClean="0"/>
              <a:t> design s </a:t>
            </a:r>
            <a:r>
              <a:rPr lang="cs-CZ" dirty="0" err="1" smtClean="0"/>
              <a:t>napárovanou</a:t>
            </a:r>
            <a:r>
              <a:rPr lang="cs-CZ" dirty="0" smtClean="0"/>
              <a:t> kontrolní skupinou</a:t>
            </a:r>
          </a:p>
          <a:p>
            <a:pPr lvl="1"/>
            <a:r>
              <a:rPr lang="cs-CZ" dirty="0" smtClean="0"/>
              <a:t>Vytvoření párů: každému účastníkovi přiřadíme neúčastníka se stejnou pravděpodobností účasti v programu </a:t>
            </a:r>
          </a:p>
          <a:p>
            <a:pPr lvl="1"/>
            <a:r>
              <a:rPr lang="cs-CZ" dirty="0" smtClean="0"/>
              <a:t>t-test, OLS, logistická regrese pouze s vytvořenými páry</a:t>
            </a:r>
          </a:p>
          <a:p>
            <a:pPr lvl="1"/>
            <a:r>
              <a:rPr lang="cs-CZ" dirty="0" smtClean="0"/>
              <a:t>+eliminuje selekci na pozorovaných proměnných a částečně i nepozorovaných proměnných  </a:t>
            </a:r>
          </a:p>
          <a:p>
            <a:r>
              <a:rPr lang="cs-CZ" dirty="0" smtClean="0"/>
              <a:t>E) DID </a:t>
            </a:r>
            <a:r>
              <a:rPr lang="cs-CZ" dirty="0" err="1" smtClean="0"/>
              <a:t>estimátor</a:t>
            </a:r>
            <a:r>
              <a:rPr lang="cs-CZ" dirty="0" smtClean="0"/>
              <a:t> (rozdíl v rozdílu)</a:t>
            </a:r>
          </a:p>
          <a:p>
            <a:pPr lvl="1"/>
            <a:r>
              <a:rPr lang="cs-CZ" dirty="0" smtClean="0"/>
              <a:t>Spočítat rozdíly (přírůstky) mezi </a:t>
            </a:r>
            <a:r>
              <a:rPr lang="cs-CZ" dirty="0" err="1" smtClean="0"/>
              <a:t>pretestem</a:t>
            </a:r>
            <a:r>
              <a:rPr lang="cs-CZ" dirty="0" smtClean="0"/>
              <a:t> a </a:t>
            </a:r>
            <a:r>
              <a:rPr lang="cs-CZ" dirty="0" err="1" smtClean="0"/>
              <a:t>posttestem</a:t>
            </a:r>
            <a:r>
              <a:rPr lang="cs-CZ" dirty="0" smtClean="0"/>
              <a:t> u obou skupin a provést t-test pro nezávislé výběry na těchto rozdílech</a:t>
            </a:r>
          </a:p>
          <a:p>
            <a:pPr lvl="1"/>
            <a:r>
              <a:rPr lang="cs-CZ" dirty="0" smtClean="0"/>
              <a:t>Nebo Y = a + b1x1 + b2x2 + b3(x1*x2) + b4x3</a:t>
            </a:r>
          </a:p>
          <a:p>
            <a:pPr lvl="2"/>
            <a:r>
              <a:rPr lang="cs-CZ" dirty="0" smtClean="0"/>
              <a:t>b3=rozdíl v rozdílu</a:t>
            </a:r>
          </a:p>
          <a:p>
            <a:pPr lvl="2"/>
            <a:r>
              <a:rPr lang="cs-CZ" dirty="0" smtClean="0"/>
              <a:t>+eliminuje celkovou selekci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859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</a:t>
            </a:r>
            <a:r>
              <a:rPr lang="cs-CZ" dirty="0" err="1" smtClean="0"/>
              <a:t>kontrafaktuální</a:t>
            </a:r>
            <a:r>
              <a:rPr lang="cs-CZ" dirty="0" smtClean="0"/>
              <a:t>, kvalitativní: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1046"/>
            <a:ext cx="10515600" cy="5035917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cs-CZ" sz="2800" dirty="0" smtClean="0"/>
              <a:t>Otázky rozhovoru: „Co vám program přinesl?“, „Představte si, že byste v programu nebyl, jak by se vám teď vedlo?“, „Získali byste práci i bez programu?“</a:t>
            </a:r>
          </a:p>
          <a:p>
            <a:r>
              <a:rPr lang="cs-CZ" dirty="0" smtClean="0"/>
              <a:t>Důsledná snaha o eliminaci třetích faktorů: „Co ještě kromě programu vám k získání práce pomohlo“, „Co bylo podle Vás nejdůležitější/rozhodující?“ </a:t>
            </a:r>
          </a:p>
          <a:p>
            <a:r>
              <a:rPr lang="cs-CZ" dirty="0" smtClean="0"/>
              <a:t>NEBO</a:t>
            </a:r>
          </a:p>
          <a:p>
            <a:r>
              <a:rPr lang="cs-CZ" dirty="0" smtClean="0"/>
              <a:t>„Vzpomeňte jak jste se ucházela o práci před programem, jak se vám vedlo?“ „Co byl problém?“ , „Zlepšilo se v tomto ohledu něco?“, „Jak vám v tomto program pomohl?“</a:t>
            </a:r>
          </a:p>
          <a:p>
            <a:r>
              <a:rPr lang="cs-CZ" dirty="0" smtClean="0"/>
              <a:t>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71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(</a:t>
            </a:r>
            <a:r>
              <a:rPr lang="cs-CZ" dirty="0" err="1" smtClean="0"/>
              <a:t>outcome</a:t>
            </a:r>
            <a:r>
              <a:rPr lang="cs-CZ" dirty="0" smtClean="0"/>
              <a:t>) vs. dopad (</a:t>
            </a:r>
            <a:r>
              <a:rPr lang="cs-CZ" dirty="0" err="1" smtClean="0"/>
              <a:t>impact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Dvě části výsledku – připsatelná programu=dopad (kauzální efekt)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                 - připsatelná jiným externím faktorům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Tedy dopad = kauzální vztah mezi výstupem a výsledkem</a:t>
            </a:r>
          </a:p>
        </p:txBody>
      </p:sp>
    </p:spTree>
    <p:extLst>
      <p:ext uri="{BB962C8B-B14F-4D97-AF65-F5344CB8AC3E}">
        <p14:creationId xmlns:p14="http://schemas.microsoft.com/office/powerpoint/2010/main" val="2390646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5847"/>
            <a:ext cx="10515600" cy="4731116"/>
          </a:xfrm>
        </p:spPr>
        <p:txBody>
          <a:bodyPr/>
          <a:lstStyle/>
          <a:p>
            <a:r>
              <a:rPr lang="cs-CZ" dirty="0" smtClean="0"/>
              <a:t>Nepoužívá </a:t>
            </a:r>
            <a:r>
              <a:rPr lang="cs-CZ" dirty="0" err="1" smtClean="0"/>
              <a:t>kontrafaktuál</a:t>
            </a:r>
            <a:endParaRPr lang="cs-CZ" dirty="0" smtClean="0"/>
          </a:p>
          <a:p>
            <a:r>
              <a:rPr lang="cs-CZ" dirty="0" smtClean="0"/>
              <a:t>Nepoužívá statistickou analýzu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/>
              <a:t>Otázky rozhovoru</a:t>
            </a:r>
            <a:r>
              <a:rPr lang="cs-CZ" sz="2800" dirty="0" smtClean="0"/>
              <a:t>: „Co vám program přinesl?“, „Jakým způsobem vám program prospěl?“, „Co se dělo poté co jste do programu vstoupila?“, „Co z toho bylo zásadní z hlediska toho, že jste později nalezla zaměstnání?“, „Jak přesně se to stalo, že jste práci získala?“, „Co tomu předcházelo?“</a:t>
            </a:r>
          </a:p>
          <a:p>
            <a:pPr marL="0" lvl="1" indent="0">
              <a:spcBef>
                <a:spcPts val="1000"/>
              </a:spcBef>
              <a:buNone/>
            </a:pPr>
            <a:endParaRPr lang="cs-CZ" sz="28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90600" y="517525"/>
            <a:ext cx="10515600" cy="803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3) </a:t>
            </a:r>
            <a:r>
              <a:rPr lang="cs-CZ" dirty="0" err="1" smtClean="0"/>
              <a:t>nekontrafaktuální</a:t>
            </a:r>
            <a:r>
              <a:rPr lang="cs-CZ" dirty="0" smtClean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696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1) Kvalitativní (konfigurační) komparativní analýza: </a:t>
            </a:r>
            <a:r>
              <a:rPr lang="cs-CZ" dirty="0" err="1" smtClean="0"/>
              <a:t>Booleho</a:t>
            </a:r>
            <a:r>
              <a:rPr lang="cs-CZ" dirty="0" smtClean="0"/>
              <a:t> přístup 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583207"/>
              </p:ext>
            </p:extLst>
          </p:nvPr>
        </p:nvGraphicFramePr>
        <p:xfrm>
          <a:off x="476248" y="3180861"/>
          <a:ext cx="10877552" cy="3539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388"/>
                <a:gridCol w="2719388"/>
                <a:gridCol w="2719388"/>
                <a:gridCol w="2719388"/>
              </a:tblGrid>
              <a:tr h="613601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</a:tr>
              <a:tr h="333425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33425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33425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33425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33425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33425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33425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33425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515816" y="1445847"/>
            <a:ext cx="10722708" cy="1609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Postup: 1) Na základě pravdivostní tabulky zjistíme, které </a:t>
            </a:r>
            <a:r>
              <a:rPr lang="cs-CZ" dirty="0" err="1" smtClean="0"/>
              <a:t>konfiguracevedou</a:t>
            </a:r>
            <a:r>
              <a:rPr lang="cs-CZ" dirty="0" smtClean="0"/>
              <a:t> ke kýženému cíli.</a:t>
            </a:r>
          </a:p>
          <a:p>
            <a:pPr lvl="1"/>
            <a:r>
              <a:rPr lang="cs-CZ" dirty="0" smtClean="0"/>
              <a:t>Výsledek: událost nastane v pěti konfiguracích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87584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614127"/>
              </p:ext>
            </p:extLst>
          </p:nvPr>
        </p:nvGraphicFramePr>
        <p:xfrm>
          <a:off x="476248" y="3461483"/>
          <a:ext cx="1087755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388"/>
                <a:gridCol w="2719388"/>
                <a:gridCol w="2719388"/>
                <a:gridCol w="27193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78692" y="234462"/>
            <a:ext cx="10875108" cy="317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Postup: 2) V procesu minimalizace redukujeme prostřednictvím </a:t>
            </a:r>
            <a:r>
              <a:rPr lang="cs-CZ" dirty="0" err="1" smtClean="0"/>
              <a:t>Millovy</a:t>
            </a:r>
            <a:r>
              <a:rPr lang="cs-CZ" dirty="0" smtClean="0"/>
              <a:t> metody shody počet podmínek na tzv. „primární podmínky“</a:t>
            </a:r>
          </a:p>
          <a:p>
            <a:r>
              <a:rPr lang="cs-CZ" dirty="0" smtClean="0"/>
              <a:t>Př. Z konfigurace ABC a ABĆ vznikne primární konfigurace AB neboť C je redundantní (událost nastane bez ohledu na to zda C je či není) </a:t>
            </a:r>
          </a:p>
          <a:p>
            <a:r>
              <a:rPr lang="cs-CZ" dirty="0" smtClean="0"/>
              <a:t>Tedy Á´BĆ a ÁBĆ=ÁĆ,  dále ÁBĆ a ÁBC = ÁB a konečně ABĆ a ABC  = AB</a:t>
            </a:r>
          </a:p>
          <a:p>
            <a:r>
              <a:rPr lang="cs-CZ" dirty="0" smtClean="0"/>
              <a:t>Dále ÁĆ + ÁB + AB = ÁĆ + B</a:t>
            </a:r>
          </a:p>
        </p:txBody>
      </p:sp>
    </p:spTree>
    <p:extLst>
      <p:ext uri="{BB962C8B-B14F-4D97-AF65-F5344CB8AC3E}">
        <p14:creationId xmlns:p14="http://schemas.microsoft.com/office/powerpoint/2010/main" val="1853826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78692" y="234462"/>
            <a:ext cx="10875108" cy="31730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Postup 3): zbývá vyhodnotit nezbytné a dostatečné faktory</a:t>
            </a:r>
          </a:p>
          <a:p>
            <a:r>
              <a:rPr lang="cs-CZ" dirty="0" smtClean="0"/>
              <a:t>Možnosti: dostatečné a nezbytné, dostatečné nebo nezbytné nebo ani jedno.</a:t>
            </a:r>
          </a:p>
          <a:p>
            <a:r>
              <a:rPr lang="cs-CZ" dirty="0" smtClean="0"/>
              <a:t>ÁĆ + ÁB + AB = ÁĆ + B</a:t>
            </a:r>
          </a:p>
          <a:p>
            <a:r>
              <a:rPr lang="cs-CZ" dirty="0" smtClean="0"/>
              <a:t>Podmínka B je dostačující (sama o sobě postačuje ke vzniku události) ale nikoli nezbytná (existuje alternativní cesta ÁĆ)</a:t>
            </a:r>
          </a:p>
          <a:p>
            <a:r>
              <a:rPr lang="cs-CZ" dirty="0" smtClean="0"/>
              <a:t>Podmínka Á a stejně tak Ć nejsou ani dostačující (Á potřebuje Ć a naopak) ani nezbytné (existuje alternativní cesta B)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61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62CE95-41FB-44D4-932D-24297B762F9F}" type="slidenum">
              <a:rPr lang="cs-CZ" altLang="cs-CZ" smtClean="0"/>
              <a:pPr/>
              <a:t>24</a:t>
            </a:fld>
            <a:endParaRPr lang="cs-CZ" altLang="cs-CZ" smtClean="0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323424"/>
              </p:ext>
            </p:extLst>
          </p:nvPr>
        </p:nvGraphicFramePr>
        <p:xfrm>
          <a:off x="1516187" y="-7807"/>
          <a:ext cx="8923215" cy="6865797"/>
        </p:xfrm>
        <a:graphic>
          <a:graphicData uri="http://schemas.openxmlformats.org/drawingml/2006/table">
            <a:tbl>
              <a:tblPr firstRow="1" firstCol="1" bandRow="1" bandCol="1">
                <a:effectLst/>
                <a:tableStyleId>{5C22544A-7EE6-4342-B048-85BDC9FD1C3A}</a:tableStyleId>
              </a:tblPr>
              <a:tblGrid>
                <a:gridCol w="1452404"/>
                <a:gridCol w="1867955"/>
                <a:gridCol w="717586"/>
                <a:gridCol w="718601"/>
                <a:gridCol w="718601"/>
                <a:gridCol w="718601"/>
                <a:gridCol w="717586"/>
                <a:gridCol w="1006447"/>
                <a:gridCol w="1005434"/>
              </a:tblGrid>
              <a:tr h="5566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Číslo kombinace charakteristik nezaměstnaných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 Obsah kombinace charakteristik nezaměstnaných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T - C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T / C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Poměr rizik (a)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Poměr rizik (b)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žena </a:t>
                      </a:r>
                      <a:r>
                        <a:rPr lang="cs-CZ" sz="1200" b="1" kern="50" dirty="0">
                          <a:solidFill>
                            <a:srgbClr val="FF0000"/>
                          </a:solidFill>
                          <a:effectLst/>
                        </a:rPr>
                        <a:t>SŠ dobrý 19-24</a:t>
                      </a:r>
                      <a:endParaRPr lang="cs-CZ" sz="12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701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181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kern="5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cs-CZ" sz="1200" b="1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1,51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0,81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0,81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žena </a:t>
                      </a:r>
                      <a:r>
                        <a:rPr lang="cs-CZ" sz="1200" b="1" kern="50" dirty="0">
                          <a:solidFill>
                            <a:srgbClr val="FF0000"/>
                          </a:solidFill>
                          <a:effectLst/>
                        </a:rPr>
                        <a:t>VŠ dobrý 19-24</a:t>
                      </a:r>
                      <a:endParaRPr lang="cs-CZ" sz="12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126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kern="5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cs-CZ" sz="1200" b="1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1,31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1,01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1,04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muž </a:t>
                      </a:r>
                      <a:r>
                        <a:rPr lang="cs-CZ" sz="1200" b="1" kern="50" dirty="0">
                          <a:solidFill>
                            <a:srgbClr val="FF0000"/>
                          </a:solidFill>
                          <a:effectLst/>
                        </a:rPr>
                        <a:t>VŠ dobrý 19-24</a:t>
                      </a:r>
                      <a:endParaRPr lang="cs-CZ" sz="12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kern="5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cs-CZ" sz="12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1,17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0,97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0,95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muž </a:t>
                      </a:r>
                      <a:r>
                        <a:rPr lang="cs-CZ" sz="1200" b="1" kern="50" dirty="0">
                          <a:solidFill>
                            <a:srgbClr val="FF0000"/>
                          </a:solidFill>
                          <a:effectLst/>
                        </a:rPr>
                        <a:t>SŠ dobrý 19-24</a:t>
                      </a:r>
                      <a:endParaRPr lang="cs-CZ" sz="12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626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kern="50" dirty="0">
                          <a:solidFill>
                            <a:srgbClr val="FF0000"/>
                          </a:solidFill>
                          <a:effectLst/>
                        </a:rPr>
                        <a:t>-1</a:t>
                      </a:r>
                      <a:endParaRPr lang="cs-CZ" sz="12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0,99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1,07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1,07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rgbClr val="FFFF00"/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SŠ dobrý 25-34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1396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169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179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0,94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1,18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1,18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muž ZŠ dobrý 19-24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560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176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-35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1,29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1,27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UČ dobrý </a:t>
                      </a:r>
                      <a:r>
                        <a:rPr lang="cs-CZ" sz="1100" b="0" kern="50" dirty="0">
                          <a:solidFill>
                            <a:schemeClr val="tx2"/>
                          </a:solidFill>
                          <a:effectLst/>
                        </a:rPr>
                        <a:t>50+</a:t>
                      </a:r>
                      <a:endParaRPr lang="cs-CZ" sz="1100" b="0" kern="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725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191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248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-57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0,77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1,36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1,34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muž UČ dobrý 25-34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1386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116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154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-38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0,75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1,42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1,41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muž SŠ dobrý 50+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646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169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228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-59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0,74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1,39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1,38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UČ dobrý 25-34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1126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177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239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-62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0,74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1,31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1,32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VŠ ID 50+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441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715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-274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0,62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1,10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1,05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ZŠ dobrý 25-34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467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226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368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-142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0,61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1,42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1,42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VŠ dobrý 35-49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371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183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317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-134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0,58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1,63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1,60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muž ZŠ dobrý 25-34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578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267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-117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0,56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1,63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1,60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SŠ ID 50+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309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556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-247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0,56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1,64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1,63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ZŠ JIZ 19-24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239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451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-212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0,53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1,23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1,28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UČ ID 25-34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447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881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-434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0,51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1,45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1,39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muž ZŠ dobry 35-49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453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196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430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-234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0,46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1,96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1,98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muž SŠ JIZ </a:t>
                      </a:r>
                      <a:r>
                        <a:rPr lang="cs-CZ" sz="1100" b="1" kern="50" dirty="0">
                          <a:solidFill>
                            <a:schemeClr val="tx1"/>
                          </a:solidFill>
                          <a:effectLst/>
                        </a:rPr>
                        <a:t>50+</a:t>
                      </a:r>
                      <a:endParaRPr lang="cs-CZ" sz="1100" b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113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317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730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-413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0,43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1,81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1,81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>
                          <a:solidFill>
                            <a:schemeClr val="tx1"/>
                          </a:solidFill>
                          <a:effectLst/>
                        </a:rPr>
                        <a:t>muž UČ JIZ 25-34</a:t>
                      </a:r>
                      <a:endParaRPr lang="cs-CZ" sz="11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159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453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-294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0,35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2,34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2,46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ZŠ ID </a:t>
                      </a:r>
                      <a:r>
                        <a:rPr lang="cs-CZ" sz="1100" b="1" kern="50" dirty="0">
                          <a:solidFill>
                            <a:schemeClr val="tx1"/>
                          </a:solidFill>
                          <a:effectLst/>
                        </a:rPr>
                        <a:t>50+</a:t>
                      </a:r>
                      <a:endParaRPr lang="cs-CZ" sz="1100" b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345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986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-641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0,35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2,11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2,14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muž SŠ ID 35-49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196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659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-463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2,19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2,16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muž ZŠ ID 50+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399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1365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-966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0,29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2,18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2,26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UČ JIZ 35-49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451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287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1027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-740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0,28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2,12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2,11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UČ ID 50+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249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357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1333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-976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0,27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2,29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2,26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žena ZŠ JIZ 25-34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385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1446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-1061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0,27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1,82</a:t>
                      </a:r>
                      <a:endParaRPr lang="cs-CZ" sz="1200" b="0" i="0" kern="5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1,81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>
                          <a:solidFill>
                            <a:schemeClr val="tx1"/>
                          </a:solidFill>
                          <a:effectLst/>
                        </a:rPr>
                        <a:t>muž UČ ID 50+</a:t>
                      </a:r>
                      <a:endParaRPr lang="cs-CZ" sz="11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318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1014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-764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0,25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2,63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2,64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b="0" kern="50" dirty="0">
                          <a:solidFill>
                            <a:schemeClr val="tx1"/>
                          </a:solidFill>
                          <a:effectLst/>
                        </a:rPr>
                        <a:t>muž UČ ID 35-49</a:t>
                      </a:r>
                      <a:endParaRPr lang="cs-CZ" sz="11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203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196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834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-638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0,24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2,56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2,53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žena ZŠ JIZ 50+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137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385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3083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-2698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0,12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2,92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2,88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muž ZŠ JIZ 50+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282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2715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-2433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2,64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2,70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žena ZŠ JIZ 35-49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154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391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3978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-3587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3,46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3,53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cs-CZ" sz="11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muž ZŠ JIZ 25-34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255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2782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-2527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0,09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3,47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3,58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muž ZŠ JIZ 35-49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5185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-4785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0,08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3,68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3,71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cs-CZ" sz="11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muž ZŠ ID 35-49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224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3910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>
                          <a:solidFill>
                            <a:schemeClr val="tx1"/>
                          </a:solidFill>
                          <a:effectLst/>
                        </a:rPr>
                        <a:t>-3686</a:t>
                      </a:r>
                      <a:endParaRPr lang="cs-CZ" sz="1200" b="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0" kern="50" dirty="0">
                          <a:solidFill>
                            <a:schemeClr val="tx1"/>
                          </a:solidFill>
                          <a:effectLst/>
                        </a:rPr>
                        <a:t>0,06</a:t>
                      </a:r>
                      <a:endParaRPr lang="cs-CZ" sz="1200" b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3,37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i="0" kern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3,34</a:t>
                      </a:r>
                      <a:endParaRPr lang="cs-CZ" sz="1200" b="0" i="0" kern="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70" marR="3787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62975" y="6553200"/>
            <a:ext cx="2133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37B7F9-6153-491A-99C4-BAA1615B913F}" type="slidenum">
              <a:rPr lang="cs-CZ" altLang="cs-CZ" smtClean="0"/>
              <a:pPr/>
              <a:t>25</a:t>
            </a:fld>
            <a:endParaRPr lang="cs-CZ" altLang="cs-CZ" smtClean="0"/>
          </a:p>
        </p:txBody>
      </p:sp>
      <p:sp>
        <p:nvSpPr>
          <p:cNvPr id="5" name="Obdélník 4"/>
          <p:cNvSpPr/>
          <p:nvPr/>
        </p:nvSpPr>
        <p:spPr>
          <a:xfrm>
            <a:off x="1905000" y="228601"/>
            <a:ext cx="8382000" cy="569436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cs-CZ" altLang="cs-CZ" sz="2800">
                <a:ea typeface="Calibri" panose="020F0502020204030204" pitchFamily="34" charset="0"/>
                <a:cs typeface="Calibri" panose="020F0502020204030204" pitchFamily="34" charset="0"/>
              </a:rPr>
              <a:t>….k zápornému či nulovému dopadu rekvalifikace jsou nezbytnými podmínkami kombinace dobrého vzdělání, dobrého zdravotního stavu a nízkého věku</a:t>
            </a:r>
          </a:p>
          <a:p>
            <a:pPr algn="just"/>
            <a:endParaRPr lang="cs-CZ" altLang="cs-CZ" sz="280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altLang="cs-CZ" sz="280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altLang="cs-CZ" sz="2800">
                <a:ea typeface="Calibri" panose="020F0502020204030204" pitchFamily="34" charset="0"/>
                <a:cs typeface="Calibri" panose="020F0502020204030204" pitchFamily="34" charset="0"/>
              </a:rPr>
              <a:t>…k vysoce pozitivnímu dopadu rekvalifikace jsou nezbytné kombinace alespoň dvou rizikových faktorů, např. nízkého vzdělání a špatného zdravotního stavu</a:t>
            </a:r>
          </a:p>
          <a:p>
            <a:pPr algn="just"/>
            <a:endParaRPr lang="cs-CZ" altLang="cs-CZ" sz="280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altLang="cs-CZ" sz="280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altLang="cs-CZ" sz="2800">
                <a:ea typeface="Calibri" panose="020F0502020204030204" pitchFamily="34" charset="0"/>
                <a:cs typeface="Calibri" panose="020F0502020204030204" pitchFamily="34" charset="0"/>
              </a:rPr>
              <a:t>…k pozitivnímu výsledku dostačují faktory nízkého vzdělání nebo špatného zdravotního stavu nebo vysokého věku.</a:t>
            </a: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24751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5711"/>
            <a:ext cx="10515600" cy="6274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Kauzalita a její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1386"/>
            <a:ext cx="10515600" cy="4965577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38200" y="976923"/>
            <a:ext cx="10595708" cy="5416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Faktická (</a:t>
            </a:r>
            <a:r>
              <a:rPr lang="cs-CZ" dirty="0" err="1" smtClean="0"/>
              <a:t>kontrafaktuální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vztah mezi fakty (př. fakt že propuštěný vězeň měl stabilní zaměstnání způsobil fakt, že </a:t>
            </a:r>
            <a:r>
              <a:rPr lang="cs-CZ" dirty="0" err="1" smtClean="0"/>
              <a:t>nezrecidivoval</a:t>
            </a:r>
            <a:r>
              <a:rPr lang="cs-CZ" dirty="0" smtClean="0"/>
              <a:t>) (chybí přímá vazba, chybí proč?)</a:t>
            </a:r>
          </a:p>
          <a:p>
            <a:r>
              <a:rPr lang="cs-CZ" dirty="0" smtClean="0"/>
              <a:t>Fyzická (fyzikální, mechanická)</a:t>
            </a:r>
          </a:p>
          <a:p>
            <a:pPr lvl="1"/>
            <a:r>
              <a:rPr lang="cs-CZ" dirty="0" smtClean="0"/>
              <a:t>vztah mezi událostmi v přirozeném světě (př. auto sjelo ze silnice a porazilo lampu)</a:t>
            </a:r>
          </a:p>
          <a:p>
            <a:pPr lvl="1"/>
            <a:r>
              <a:rPr lang="cs-CZ" dirty="0" smtClean="0"/>
              <a:t>důsledek a příčina jako vztah </a:t>
            </a:r>
            <a:r>
              <a:rPr lang="cs-CZ" dirty="0"/>
              <a:t>mezi pohybem a silami, které pohyb </a:t>
            </a:r>
            <a:r>
              <a:rPr lang="cs-CZ" dirty="0" smtClean="0"/>
              <a:t>způsobují</a:t>
            </a:r>
          </a:p>
          <a:p>
            <a:pPr lvl="1"/>
            <a:r>
              <a:rPr lang="cs-CZ" dirty="0" smtClean="0"/>
              <a:t>Evaluace dopadu: hledání tzv. stop - (tzv. </a:t>
            </a:r>
            <a:r>
              <a:rPr lang="en-US" dirty="0" smtClean="0"/>
              <a:t>“modus </a:t>
            </a:r>
            <a:r>
              <a:rPr lang="en-US" dirty="0"/>
              <a:t>operandi”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cs-CZ" dirty="0"/>
              <a:t>„sledování procesu</a:t>
            </a:r>
            <a:r>
              <a:rPr lang="en-US" dirty="0"/>
              <a:t>”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cs-CZ" dirty="0"/>
              <a:t>„hledání vzorců”)</a:t>
            </a:r>
          </a:p>
          <a:p>
            <a:pPr lvl="2"/>
            <a:r>
              <a:rPr lang="cs-CZ" dirty="0" smtClean="0"/>
              <a:t>př</a:t>
            </a:r>
            <a:r>
              <a:rPr lang="cs-CZ" dirty="0"/>
              <a:t>. </a:t>
            </a:r>
            <a:r>
              <a:rPr lang="cs-CZ" dirty="0" smtClean="0"/>
              <a:t>odhalení </a:t>
            </a:r>
            <a:r>
              <a:rPr lang="cs-CZ" dirty="0"/>
              <a:t>pachatelů na základě jejich typických vzorců </a:t>
            </a:r>
            <a:r>
              <a:rPr lang="cs-CZ" dirty="0" smtClean="0"/>
              <a:t>chování (tzv. „modus </a:t>
            </a:r>
            <a:r>
              <a:rPr lang="cs-CZ" dirty="0" err="1"/>
              <a:t>operandi</a:t>
            </a:r>
            <a:r>
              <a:rPr lang="cs-CZ" dirty="0"/>
              <a:t>“ </a:t>
            </a:r>
            <a:r>
              <a:rPr lang="cs-CZ" dirty="0" smtClean="0"/>
              <a:t>/postup činnosti), zvyků </a:t>
            </a:r>
            <a:r>
              <a:rPr lang="cs-CZ" dirty="0"/>
              <a:t>a </a:t>
            </a:r>
            <a:r>
              <a:rPr lang="cs-CZ" dirty="0" smtClean="0"/>
              <a:t>vlastností </a:t>
            </a:r>
          </a:p>
          <a:p>
            <a:pPr lvl="2"/>
            <a:r>
              <a:rPr lang="cs-CZ" dirty="0" smtClean="0"/>
              <a:t>při </a:t>
            </a:r>
            <a:r>
              <a:rPr lang="cs-CZ" dirty="0"/>
              <a:t>rozhovorech hledání „operativního důvodu“ jako fyzické příčiny chování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61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260"/>
          </a:xfrm>
        </p:spPr>
        <p:txBody>
          <a:bodyPr/>
          <a:lstStyle/>
          <a:p>
            <a:r>
              <a:rPr lang="cs-CZ" dirty="0" smtClean="0"/>
              <a:t>Kauzalita a její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8954"/>
            <a:ext cx="10515600" cy="4778009"/>
          </a:xfrm>
        </p:spPr>
        <p:txBody>
          <a:bodyPr/>
          <a:lstStyle/>
          <a:p>
            <a:r>
              <a:rPr lang="cs-CZ" dirty="0" err="1" smtClean="0"/>
              <a:t>Jednofaktorová</a:t>
            </a:r>
            <a:r>
              <a:rPr lang="cs-CZ" dirty="0" smtClean="0"/>
              <a:t> (tradiční): snaha izolovat vliv jednoho faktoru na výsledek</a:t>
            </a:r>
          </a:p>
          <a:p>
            <a:pPr lvl="1"/>
            <a:r>
              <a:rPr lang="cs-CZ" dirty="0" err="1" smtClean="0"/>
              <a:t>Millova</a:t>
            </a:r>
            <a:r>
              <a:rPr lang="cs-CZ" dirty="0" smtClean="0"/>
              <a:t> metoda diference</a:t>
            </a:r>
            <a:endParaRPr lang="cs-CZ" dirty="0"/>
          </a:p>
          <a:p>
            <a:pPr lvl="1"/>
            <a:r>
              <a:rPr lang="cs-CZ" dirty="0" smtClean="0"/>
              <a:t>Přes tzv. </a:t>
            </a:r>
            <a:r>
              <a:rPr lang="cs-CZ" dirty="0" err="1" smtClean="0"/>
              <a:t>kontrafaktuál</a:t>
            </a:r>
            <a:r>
              <a:rPr lang="cs-CZ" dirty="0" smtClean="0"/>
              <a:t> (jak by se vedlo účastníkům programu, kdyby se bývali programu neúčastnili)</a:t>
            </a:r>
          </a:p>
          <a:p>
            <a:r>
              <a:rPr lang="cs-CZ" dirty="0" smtClean="0"/>
              <a:t>Komplexní (konfigurační):  soubor dostačujících a/nebo  nutných podmínek k vzniku kýženého výsledku</a:t>
            </a:r>
          </a:p>
          <a:p>
            <a:pPr lvl="1"/>
            <a:r>
              <a:rPr lang="cs-CZ" dirty="0" smtClean="0"/>
              <a:t>Jaké soubory podmínek vedou k pozitivnímu výsledku programu?</a:t>
            </a:r>
          </a:p>
          <a:p>
            <a:pPr lvl="1"/>
            <a:r>
              <a:rPr lang="cs-CZ" dirty="0" smtClean="0"/>
              <a:t>Jaká je významnost (nutnost a/nebo dostatečnost) jednotlivých faktorů uvnitř těchto sad?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4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2230" y="263525"/>
            <a:ext cx="10515600" cy="697767"/>
          </a:xfrm>
        </p:spPr>
        <p:txBody>
          <a:bodyPr/>
          <a:lstStyle/>
          <a:p>
            <a:r>
              <a:rPr lang="cs-CZ" dirty="0" smtClean="0"/>
              <a:t>Přístupy k dopadové evaluaci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8523"/>
            <a:ext cx="10515600" cy="5098440"/>
          </a:xfrm>
        </p:spPr>
        <p:txBody>
          <a:bodyPr/>
          <a:lstStyle/>
          <a:p>
            <a:r>
              <a:rPr lang="cs-CZ" dirty="0" smtClean="0"/>
              <a:t>1) založené na </a:t>
            </a:r>
            <a:r>
              <a:rPr lang="cs-CZ" dirty="0" err="1" smtClean="0"/>
              <a:t>kontrafaktuálu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a) tradiční přístup, </a:t>
            </a:r>
            <a:r>
              <a:rPr lang="cs-CZ" dirty="0" err="1" smtClean="0"/>
              <a:t>jednofaktorové</a:t>
            </a:r>
            <a:r>
              <a:rPr lang="cs-CZ" dirty="0" smtClean="0"/>
              <a:t> pojetí kauzality, kvantitativně měřený </a:t>
            </a:r>
            <a:r>
              <a:rPr lang="cs-CZ" dirty="0" err="1" smtClean="0"/>
              <a:t>kontrafaktuál</a:t>
            </a:r>
            <a:r>
              <a:rPr lang="cs-CZ" dirty="0" smtClean="0"/>
              <a:t>, kvazi-experimentální design</a:t>
            </a:r>
          </a:p>
          <a:p>
            <a:pPr lvl="1"/>
            <a:r>
              <a:rPr lang="cs-CZ" dirty="0" smtClean="0"/>
              <a:t>b) kvalitativně měřený </a:t>
            </a:r>
            <a:r>
              <a:rPr lang="cs-CZ" dirty="0" err="1" smtClean="0"/>
              <a:t>kontrafaktuál</a:t>
            </a:r>
            <a:r>
              <a:rPr lang="cs-CZ" dirty="0" smtClean="0"/>
              <a:t> – „Co vám program přinesl?“, „Jak by se vám bez programu vedlo?“, „Získali byste práci i bez programu?“</a:t>
            </a:r>
          </a:p>
          <a:p>
            <a:pPr lvl="2"/>
            <a:r>
              <a:rPr lang="cs-CZ" dirty="0"/>
              <a:t>m</a:t>
            </a:r>
            <a:r>
              <a:rPr lang="cs-CZ" dirty="0" smtClean="0"/>
              <a:t>ožná redefinice „objektivního dopadu“ (pozitivistické paradigma) na „subjektivní přínos“ (</a:t>
            </a:r>
            <a:r>
              <a:rPr lang="cs-CZ" dirty="0" err="1" smtClean="0"/>
              <a:t>interpretativní</a:t>
            </a:r>
            <a:r>
              <a:rPr lang="cs-CZ" dirty="0" smtClean="0"/>
              <a:t> paradigma)</a:t>
            </a:r>
          </a:p>
          <a:p>
            <a:pPr lvl="8"/>
            <a:endParaRPr lang="cs-CZ" dirty="0" smtClean="0"/>
          </a:p>
          <a:p>
            <a:r>
              <a:rPr lang="cs-CZ" dirty="0" smtClean="0"/>
              <a:t>2) </a:t>
            </a:r>
            <a:r>
              <a:rPr lang="cs-CZ" dirty="0" err="1" smtClean="0"/>
              <a:t>nekontrafaktuální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Komplexní (konfigurační) pojetí kauzality, srovnávání případů</a:t>
            </a:r>
          </a:p>
          <a:p>
            <a:pPr lvl="1"/>
            <a:r>
              <a:rPr lang="cs-CZ" dirty="0"/>
              <a:t>hledání </a:t>
            </a:r>
            <a:r>
              <a:rPr lang="cs-CZ" dirty="0" smtClean="0"/>
              <a:t>stop, vzorců (viz fyzická kauzalita)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66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53" y="185372"/>
            <a:ext cx="10515600" cy="744660"/>
          </a:xfrm>
        </p:spPr>
        <p:txBody>
          <a:bodyPr/>
          <a:lstStyle/>
          <a:p>
            <a:r>
              <a:rPr lang="cs-CZ" dirty="0" smtClean="0"/>
              <a:t>Běžné způsoby měření dopadu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9446"/>
            <a:ext cx="10515600" cy="513751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1) </a:t>
            </a:r>
            <a:r>
              <a:rPr lang="cs-CZ" dirty="0" err="1" smtClean="0"/>
              <a:t>kontrafaktuální</a:t>
            </a:r>
            <a:r>
              <a:rPr lang="cs-CZ" dirty="0" smtClean="0"/>
              <a:t>, kvantitativní: </a:t>
            </a:r>
          </a:p>
          <a:p>
            <a:pPr lvl="1"/>
            <a:r>
              <a:rPr lang="cs-CZ" dirty="0" smtClean="0"/>
              <a:t>Design: kvazi-</a:t>
            </a:r>
            <a:r>
              <a:rPr lang="cs-CZ" dirty="0" err="1" smtClean="0"/>
              <a:t>experimetnální</a:t>
            </a:r>
            <a:r>
              <a:rPr lang="cs-CZ" dirty="0" smtClean="0"/>
              <a:t> (ex-post) design</a:t>
            </a:r>
          </a:p>
          <a:p>
            <a:pPr lvl="1"/>
            <a:r>
              <a:rPr lang="cs-CZ" dirty="0" smtClean="0"/>
              <a:t>Sběr: administrativní data, dotazníky</a:t>
            </a:r>
          </a:p>
          <a:p>
            <a:pPr lvl="1"/>
            <a:r>
              <a:rPr lang="cs-CZ" dirty="0" smtClean="0"/>
              <a:t>Analýza: statistická </a:t>
            </a:r>
          </a:p>
          <a:p>
            <a:r>
              <a:rPr lang="cs-CZ" dirty="0" smtClean="0"/>
              <a:t>2) </a:t>
            </a:r>
            <a:r>
              <a:rPr lang="cs-CZ" dirty="0" err="1" smtClean="0"/>
              <a:t>kontrafaktuální</a:t>
            </a:r>
            <a:r>
              <a:rPr lang="cs-CZ" dirty="0" smtClean="0"/>
              <a:t>, kvalitativní: </a:t>
            </a:r>
          </a:p>
          <a:p>
            <a:pPr lvl="1"/>
            <a:r>
              <a:rPr lang="cs-CZ" dirty="0" smtClean="0"/>
              <a:t>Design: také možnost kvazi-</a:t>
            </a:r>
            <a:r>
              <a:rPr lang="cs-CZ" dirty="0" err="1" smtClean="0"/>
              <a:t>experimetnálního</a:t>
            </a:r>
            <a:r>
              <a:rPr lang="cs-CZ" dirty="0" smtClean="0"/>
              <a:t> designu (spíše však jednorázové studie)</a:t>
            </a:r>
          </a:p>
          <a:p>
            <a:pPr lvl="1"/>
            <a:r>
              <a:rPr lang="cs-CZ" dirty="0" smtClean="0"/>
              <a:t>Sběr: rozhovory</a:t>
            </a:r>
          </a:p>
          <a:p>
            <a:pPr lvl="1"/>
            <a:r>
              <a:rPr lang="cs-CZ" dirty="0" smtClean="0"/>
              <a:t>Analýza: kvalitativní metody</a:t>
            </a:r>
          </a:p>
          <a:p>
            <a:r>
              <a:rPr lang="cs-CZ" dirty="0" smtClean="0"/>
              <a:t>3) </a:t>
            </a:r>
            <a:r>
              <a:rPr lang="cs-CZ" dirty="0" err="1" smtClean="0"/>
              <a:t>nekontrafaktuální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Design: spíše jednorázový</a:t>
            </a:r>
          </a:p>
          <a:p>
            <a:pPr lvl="1"/>
            <a:r>
              <a:rPr lang="cs-CZ" dirty="0" smtClean="0"/>
              <a:t>Statistiky, sekundární data, ročenky, dotazníky, rozhovory (možné cokoli)</a:t>
            </a:r>
          </a:p>
          <a:p>
            <a:pPr lvl="1"/>
            <a:r>
              <a:rPr lang="cs-CZ" dirty="0" smtClean="0"/>
              <a:t> matematická analýza (1 a 0), jednorázové studie, hledání stop (viz fyzická kauzalita)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19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752"/>
          </a:xfrm>
        </p:spPr>
        <p:txBody>
          <a:bodyPr/>
          <a:lstStyle/>
          <a:p>
            <a:r>
              <a:rPr lang="cs-CZ" dirty="0" err="1" smtClean="0"/>
              <a:t>Kontrafaktuální</a:t>
            </a:r>
            <a:r>
              <a:rPr lang="cs-CZ" dirty="0" smtClean="0"/>
              <a:t> definice dopadu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9292"/>
            <a:ext cx="10515600" cy="4707671"/>
          </a:xfrm>
        </p:spPr>
        <p:txBody>
          <a:bodyPr/>
          <a:lstStyle/>
          <a:p>
            <a:r>
              <a:rPr lang="cs-CZ" dirty="0" smtClean="0"/>
              <a:t>Jak by se Honzovi vedlo bez rekvalifikace?</a:t>
            </a:r>
          </a:p>
          <a:p>
            <a:r>
              <a:rPr lang="cs-CZ" dirty="0" smtClean="0"/>
              <a:t>Skutečný dopad = rozdíl mezi: jak se vede Honzovi např. měsíc po rekvalifikaci a jak se mu vede ve stejném okamžiku bez ní.</a:t>
            </a:r>
          </a:p>
          <a:p>
            <a:pPr lvl="1"/>
            <a:r>
              <a:rPr lang="cs-CZ" dirty="0" smtClean="0"/>
              <a:t>Problém? Nelze aby Honza zároveň a zároveň nebyl v programu, tudíž nelze pozorovat</a:t>
            </a:r>
          </a:p>
          <a:p>
            <a:pPr lvl="1"/>
            <a:r>
              <a:rPr lang="cs-CZ" dirty="0" err="1" smtClean="0"/>
              <a:t>Kontrafaktuál</a:t>
            </a:r>
            <a:r>
              <a:rPr lang="cs-CZ" dirty="0" smtClean="0"/>
              <a:t> = jak by se Honzovi vedlo bez rekvalifikace</a:t>
            </a:r>
          </a:p>
          <a:p>
            <a:r>
              <a:rPr lang="cs-CZ" dirty="0" smtClean="0"/>
              <a:t> Skutečný dopad lze pouze odhadnout (kvalifikovaně) jako rozdíl mezi pozorovaným stavem (jak se Honzovi vede) a </a:t>
            </a:r>
            <a:r>
              <a:rPr lang="cs-CZ" dirty="0" err="1" smtClean="0"/>
              <a:t>kontrafaktuálem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45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0454" y="255711"/>
            <a:ext cx="10515600" cy="5101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Konstrukce </a:t>
            </a:r>
            <a:r>
              <a:rPr lang="cs-CZ" dirty="0" err="1" smtClean="0"/>
              <a:t>kontrafaktuálu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765908"/>
            <a:ext cx="10791092" cy="5713046"/>
          </a:xfrm>
        </p:spPr>
        <p:txBody>
          <a:bodyPr/>
          <a:lstStyle/>
          <a:p>
            <a:r>
              <a:rPr lang="cs-CZ" dirty="0" smtClean="0"/>
              <a:t>Jednoskupinový design</a:t>
            </a:r>
          </a:p>
          <a:p>
            <a:pPr lvl="1"/>
            <a:r>
              <a:rPr lang="cs-CZ" dirty="0" err="1" smtClean="0"/>
              <a:t>Kontrafaktuál</a:t>
            </a:r>
            <a:r>
              <a:rPr lang="cs-CZ" dirty="0" smtClean="0"/>
              <a:t> = </a:t>
            </a:r>
            <a:r>
              <a:rPr lang="cs-CZ" dirty="0" err="1" smtClean="0"/>
              <a:t>pretest</a:t>
            </a:r>
            <a:r>
              <a:rPr lang="cs-CZ" dirty="0" smtClean="0"/>
              <a:t> u účastníků</a:t>
            </a:r>
          </a:p>
          <a:p>
            <a:pPr lvl="2"/>
            <a:r>
              <a:rPr lang="cs-CZ" dirty="0" smtClean="0"/>
              <a:t>Více měření v čase u jediné skupiny (změna u účastníků)</a:t>
            </a:r>
          </a:p>
          <a:p>
            <a:pPr lvl="2"/>
            <a:r>
              <a:rPr lang="cs-CZ" dirty="0" smtClean="0"/>
              <a:t>Odhadovaný dopad = </a:t>
            </a:r>
            <a:r>
              <a:rPr lang="cs-CZ" dirty="0" err="1" smtClean="0"/>
              <a:t>posttest</a:t>
            </a:r>
            <a:r>
              <a:rPr lang="cs-CZ" dirty="0" smtClean="0"/>
              <a:t> u účastníků – </a:t>
            </a:r>
            <a:r>
              <a:rPr lang="cs-CZ" dirty="0" err="1" smtClean="0"/>
              <a:t>pretest</a:t>
            </a:r>
            <a:r>
              <a:rPr lang="cs-CZ" dirty="0" smtClean="0"/>
              <a:t> u účastníků</a:t>
            </a:r>
          </a:p>
          <a:p>
            <a:pPr lvl="1"/>
            <a:r>
              <a:rPr lang="cs-CZ" dirty="0" err="1" smtClean="0"/>
              <a:t>Kontrafaktuál</a:t>
            </a:r>
            <a:r>
              <a:rPr lang="cs-CZ" dirty="0" smtClean="0"/>
              <a:t> = </a:t>
            </a:r>
            <a:r>
              <a:rPr lang="cs-CZ" dirty="0" err="1" smtClean="0"/>
              <a:t>posttest</a:t>
            </a:r>
            <a:r>
              <a:rPr lang="cs-CZ" dirty="0" smtClean="0"/>
              <a:t> u neúčastníků (kontrolní skupina)</a:t>
            </a:r>
          </a:p>
          <a:p>
            <a:pPr lvl="2"/>
            <a:r>
              <a:rPr lang="cs-CZ" dirty="0" smtClean="0"/>
              <a:t>Měření v jednom čase u více skupin </a:t>
            </a:r>
          </a:p>
          <a:p>
            <a:pPr lvl="2"/>
            <a:r>
              <a:rPr lang="cs-CZ" dirty="0" smtClean="0"/>
              <a:t>Odhadovaný dopad = </a:t>
            </a:r>
            <a:r>
              <a:rPr lang="cs-CZ" dirty="0" err="1" smtClean="0"/>
              <a:t>posttest</a:t>
            </a:r>
            <a:r>
              <a:rPr lang="cs-CZ" dirty="0" smtClean="0"/>
              <a:t> u účastníků – </a:t>
            </a:r>
            <a:r>
              <a:rPr lang="cs-CZ" dirty="0" err="1" smtClean="0"/>
              <a:t>posttest</a:t>
            </a:r>
            <a:r>
              <a:rPr lang="cs-CZ" dirty="0" smtClean="0"/>
              <a:t> u neúčastníků</a:t>
            </a:r>
          </a:p>
          <a:p>
            <a:r>
              <a:rPr lang="cs-CZ" dirty="0" err="1" smtClean="0"/>
              <a:t>Víceskupinové</a:t>
            </a:r>
            <a:r>
              <a:rPr lang="cs-CZ" dirty="0" smtClean="0"/>
              <a:t> designy</a:t>
            </a:r>
          </a:p>
          <a:p>
            <a:pPr lvl="1"/>
            <a:r>
              <a:rPr lang="cs-CZ" dirty="0" err="1" smtClean="0"/>
              <a:t>Kontrafaktuál</a:t>
            </a:r>
            <a:r>
              <a:rPr lang="cs-CZ" dirty="0" smtClean="0"/>
              <a:t> = změna u neúčastníků</a:t>
            </a:r>
          </a:p>
          <a:p>
            <a:pPr lvl="2"/>
            <a:r>
              <a:rPr lang="cs-CZ" dirty="0" smtClean="0"/>
              <a:t>Více měření v čase u více skupin</a:t>
            </a:r>
          </a:p>
          <a:p>
            <a:pPr lvl="2"/>
            <a:r>
              <a:rPr lang="cs-CZ" dirty="0" smtClean="0"/>
              <a:t>Odhadovaný dopad = (</a:t>
            </a:r>
            <a:r>
              <a:rPr lang="cs-CZ" dirty="0" err="1" smtClean="0"/>
              <a:t>posttest</a:t>
            </a:r>
            <a:r>
              <a:rPr lang="cs-CZ" dirty="0" smtClean="0"/>
              <a:t> – </a:t>
            </a:r>
            <a:r>
              <a:rPr lang="cs-CZ" dirty="0" err="1" smtClean="0"/>
              <a:t>pretest</a:t>
            </a:r>
            <a:r>
              <a:rPr lang="cs-CZ" dirty="0" smtClean="0"/>
              <a:t> u účastníků) – (</a:t>
            </a:r>
            <a:r>
              <a:rPr lang="cs-CZ" dirty="0" err="1" smtClean="0"/>
              <a:t>posttest-pretest</a:t>
            </a:r>
            <a:r>
              <a:rPr lang="cs-CZ" dirty="0" smtClean="0"/>
              <a:t> u neúčastníků)</a:t>
            </a:r>
          </a:p>
          <a:p>
            <a:endParaRPr lang="cs-CZ" dirty="0" smtClean="0"/>
          </a:p>
          <a:p>
            <a:r>
              <a:rPr lang="cs-CZ" dirty="0" smtClean="0"/>
              <a:t>Při měření dopadu tedy VŽDY srovnáváme dva stavy (situace)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78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</p:spPr>
        <p:txBody>
          <a:bodyPr/>
          <a:lstStyle/>
          <a:p>
            <a:r>
              <a:rPr lang="cs-CZ" dirty="0" smtClean="0"/>
              <a:t>Dobrý </a:t>
            </a:r>
            <a:r>
              <a:rPr lang="cs-CZ" dirty="0" err="1" smtClean="0"/>
              <a:t>kontrafaktuál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2308"/>
            <a:ext cx="10515600" cy="5004655"/>
          </a:xfrm>
        </p:spPr>
        <p:txBody>
          <a:bodyPr/>
          <a:lstStyle/>
          <a:p>
            <a:r>
              <a:rPr lang="cs-CZ" dirty="0" smtClean="0"/>
              <a:t>Při měření dopadu tedy VŽDY srovnáváme dva stavy (situace)</a:t>
            </a:r>
          </a:p>
          <a:p>
            <a:r>
              <a:rPr lang="cs-CZ" dirty="0" smtClean="0"/>
              <a:t>Dobrý </a:t>
            </a:r>
            <a:r>
              <a:rPr lang="cs-CZ" dirty="0" err="1" smtClean="0"/>
              <a:t>kontrafaktuál</a:t>
            </a:r>
            <a:r>
              <a:rPr lang="cs-CZ" dirty="0" smtClean="0"/>
              <a:t> = obě situace jsou identické (identické faktory, vlastnosti) vyjma přítomnosti programu (ano/ne)</a:t>
            </a:r>
          </a:p>
          <a:p>
            <a:pPr lvl="1"/>
            <a:r>
              <a:rPr lang="cs-CZ" dirty="0" smtClean="0"/>
              <a:t>Takto dojde k eliminaci (kontrole) vlivu třetích (externích) faktorů, jejichž působení bychom mylně považovali za efekt programu</a:t>
            </a:r>
          </a:p>
          <a:p>
            <a:pPr lvl="1"/>
            <a:r>
              <a:rPr lang="cs-CZ" dirty="0" smtClean="0"/>
              <a:t>(Metoda diference)</a:t>
            </a:r>
          </a:p>
        </p:txBody>
      </p:sp>
    </p:spTree>
    <p:extLst>
      <p:ext uri="{BB962C8B-B14F-4D97-AF65-F5344CB8AC3E}">
        <p14:creationId xmlns:p14="http://schemas.microsoft.com/office/powerpoint/2010/main" val="12354013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2144</Words>
  <Application>Microsoft Office PowerPoint</Application>
  <PresentationFormat>Širokoúhlá obrazovka</PresentationFormat>
  <Paragraphs>578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Evaluace dopadu</vt:lpstr>
      <vt:lpstr>Výsledek (outcome) vs. dopad (impact)</vt:lpstr>
      <vt:lpstr>Kauzalita a její pojetí</vt:lpstr>
      <vt:lpstr>Kauzalita a její pojetí</vt:lpstr>
      <vt:lpstr>Přístupy k dopadové evaluaci</vt:lpstr>
      <vt:lpstr>Běžné způsoby měření dopadu  </vt:lpstr>
      <vt:lpstr>Kontrafaktuální definice dopadu</vt:lpstr>
      <vt:lpstr>Konstrukce kontrafaktuálu</vt:lpstr>
      <vt:lpstr>Dobrý kontrafaktuál</vt:lpstr>
      <vt:lpstr>Problémy s konstrukcí kontrafaktuálu </vt:lpstr>
      <vt:lpstr>Hrozby interní validity 1</vt:lpstr>
      <vt:lpstr>Prezentace aplikace PowerPoint</vt:lpstr>
      <vt:lpstr>Hrozby interní validity 3</vt:lpstr>
      <vt:lpstr>Vybalancování rozdílů mezi účastníky a neúčastníky </vt:lpstr>
      <vt:lpstr>……..Běžné způsoby měření dopadu  </vt:lpstr>
      <vt:lpstr>1) kontrafaktuální, kvantitativní: metody analýzy </vt:lpstr>
      <vt:lpstr>Kauzalita vs. korelace</vt:lpstr>
      <vt:lpstr>1) kontrafaktuální, kvantitativní: metody analýzy</vt:lpstr>
      <vt:lpstr>2) kontrafaktuální, kvalitativní:  </vt:lpstr>
      <vt:lpstr>Prezentace aplikace PowerPoint</vt:lpstr>
      <vt:lpstr>1) Kvalitativní (konfigurační) komparativní analýza: Booleho přístup  </vt:lpstr>
      <vt:lpstr> </vt:lpstr>
      <vt:lpstr> </vt:lpstr>
      <vt:lpstr>Prezentace aplikace PowerPoint</vt:lpstr>
      <vt:lpstr>Prezentace aplikace PowerPoint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Miroslav Suchanec</dc:creator>
  <cp:lastModifiedBy>Miroslav Suchanec</cp:lastModifiedBy>
  <cp:revision>46</cp:revision>
  <dcterms:created xsi:type="dcterms:W3CDTF">2014-11-07T12:09:15Z</dcterms:created>
  <dcterms:modified xsi:type="dcterms:W3CDTF">2016-12-08T15:18:14Z</dcterms:modified>
</cp:coreProperties>
</file>