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2.jpg" ContentType="image/pn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09" r:id="rId3"/>
    <p:sldMasterId id="2147483721" r:id="rId4"/>
  </p:sldMasterIdLst>
  <p:notesMasterIdLst>
    <p:notesMasterId r:id="rId40"/>
  </p:notesMasterIdLst>
  <p:handoutMasterIdLst>
    <p:handoutMasterId r:id="rId41"/>
  </p:handoutMasterIdLst>
  <p:sldIdLst>
    <p:sldId id="422" r:id="rId5"/>
    <p:sldId id="259" r:id="rId6"/>
    <p:sldId id="344" r:id="rId7"/>
    <p:sldId id="414" r:id="rId8"/>
    <p:sldId id="346" r:id="rId9"/>
    <p:sldId id="415" r:id="rId10"/>
    <p:sldId id="416" r:id="rId11"/>
    <p:sldId id="417" r:id="rId12"/>
    <p:sldId id="418" r:id="rId13"/>
    <p:sldId id="423" r:id="rId14"/>
    <p:sldId id="424" r:id="rId15"/>
    <p:sldId id="386" r:id="rId16"/>
    <p:sldId id="426" r:id="rId17"/>
    <p:sldId id="388" r:id="rId18"/>
    <p:sldId id="389" r:id="rId19"/>
    <p:sldId id="390" r:id="rId20"/>
    <p:sldId id="391" r:id="rId21"/>
    <p:sldId id="427" r:id="rId22"/>
    <p:sldId id="429" r:id="rId23"/>
    <p:sldId id="392" r:id="rId24"/>
    <p:sldId id="394" r:id="rId25"/>
    <p:sldId id="393" r:id="rId26"/>
    <p:sldId id="395" r:id="rId27"/>
    <p:sldId id="396" r:id="rId28"/>
    <p:sldId id="397" r:id="rId29"/>
    <p:sldId id="398" r:id="rId30"/>
    <p:sldId id="399" r:id="rId31"/>
    <p:sldId id="400" r:id="rId32"/>
    <p:sldId id="401" r:id="rId33"/>
    <p:sldId id="402" r:id="rId34"/>
    <p:sldId id="403" r:id="rId35"/>
    <p:sldId id="404" r:id="rId36"/>
    <p:sldId id="419" r:id="rId37"/>
    <p:sldId id="406" r:id="rId38"/>
    <p:sldId id="421" r:id="rId39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0000"/>
    <a:srgbClr val="00B3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017" autoAdjust="0"/>
    <p:restoredTop sz="91830" autoAdjust="0"/>
  </p:normalViewPr>
  <p:slideViewPr>
    <p:cSldViewPr>
      <p:cViewPr varScale="1">
        <p:scale>
          <a:sx n="107" d="100"/>
          <a:sy n="107" d="100"/>
        </p:scale>
        <p:origin x="135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4C6C9-5C56-42A6-870D-E8880FEFF0C0}" type="datetimeFigureOut">
              <a:rPr lang="cs-CZ" smtClean="0"/>
              <a:pPr/>
              <a:t>21.3.2017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B914D-5D37-46CA-A59D-B18C358A7B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242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AC02F-BE93-4DE2-BEA9-F59D70ABDCBA}" type="datetimeFigureOut">
              <a:rPr lang="cs-CZ" smtClean="0"/>
              <a:pPr/>
              <a:t>21.3.2017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4129E-B9F3-4FF4-9646-F90ABCB0EEC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9232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3851098" y="9428242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69BD433A-1640-42AC-94BF-301916009A31}" type="slidenum">
              <a:rPr lang="ru-RU" altLang="cs-CZ" sz="1200"/>
              <a:pPr algn="r" eaLnBrk="1" hangingPunct="1"/>
              <a:t>1</a:t>
            </a:fld>
            <a:endParaRPr lang="ru-RU" altLang="cs-CZ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102114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BFDC8D1-9719-4D2E-9F78-18DDEFFEA290}" type="slidenum">
              <a:rPr lang="ru-RU" altLang="cs-CZ" sz="1200"/>
              <a:pPr algn="r" eaLnBrk="1" hangingPunct="1"/>
              <a:t>3</a:t>
            </a:fld>
            <a:endParaRPr lang="ru-RU" altLang="cs-CZ" sz="120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125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 txBox="1">
            <a:spLocks noGrp="1" noChangeArrowheads="1"/>
          </p:cNvSpPr>
          <p:nvPr/>
        </p:nvSpPr>
        <p:spPr bwMode="auto">
          <a:xfrm>
            <a:off x="3851098" y="9428242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DCE05B7A-89AE-48B1-9277-467E38B2CF28}" type="slidenum">
              <a:rPr lang="ru-RU" altLang="cs-CZ" sz="1200" smtClean="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altLang="cs-CZ" sz="12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722194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 txBox="1">
            <a:spLocks noGrp="1" noChangeArrowheads="1"/>
          </p:cNvSpPr>
          <p:nvPr/>
        </p:nvSpPr>
        <p:spPr bwMode="auto">
          <a:xfrm>
            <a:off x="3851098" y="9428242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05B9E308-1104-4019-84A8-15E04E7BFF25}" type="slidenum">
              <a:rPr lang="ru-RU" altLang="cs-CZ" sz="1200" smtClean="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 altLang="cs-CZ" sz="12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015638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21.3.2017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377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21.3.2017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634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21.3.2017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879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21.3.2017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9858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21.3.2017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3777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21.3.2017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9858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21.3.2017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4205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21.3.2017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4195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21.3.2017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2165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21.3.2017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652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21.3.2017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4205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21.3.2017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0116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21.3.2017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75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21.3.2017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7834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21.3.2017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6343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21.3.2017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8798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21.3.2017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3777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21.3.2017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9858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21.3.2017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4205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21.3.2017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4195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21.3.2017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216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21.3.2017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4195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21.3.2017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6529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21.3.2017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0116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21.3.2017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75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21.3.2017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7834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21.3.2017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6343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21.3.2017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87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21.3.2017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216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21.3.2017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652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21.3.2017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01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21.3.2017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21.3.2017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78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930C-588A-4F43-B402-CFFA93129F26}" type="datetimeFigureOut">
              <a:rPr lang="cs-CZ" smtClean="0"/>
              <a:pPr/>
              <a:t>21.3.2017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71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styly předlohy textu.</a:t>
            </a:r>
          </a:p>
          <a:p>
            <a:pPr lvl="1"/>
            <a:r>
              <a:rPr lang="ru-RU" altLang="cs-CZ" smtClean="0"/>
              <a:t>Druhá úroveň</a:t>
            </a:r>
          </a:p>
          <a:p>
            <a:pPr lvl="2"/>
            <a:r>
              <a:rPr lang="ru-RU" altLang="cs-CZ" smtClean="0"/>
              <a:t>Třetí úroveň</a:t>
            </a:r>
          </a:p>
          <a:p>
            <a:pPr lvl="3"/>
            <a:r>
              <a:rPr lang="ru-RU" altLang="cs-CZ" smtClean="0"/>
              <a:t>Čtvrtá úroveň</a:t>
            </a:r>
          </a:p>
          <a:p>
            <a:pPr lvl="4"/>
            <a:r>
              <a:rPr lang="ru-RU" altLang="cs-CZ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 sz="2400"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21.3.2017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71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21.3.2017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71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obe.com/products/digitaleditions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blogs.adobe.com/digitalpublishing/supported-devices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index.php?sekce=31&amp;podsekce=97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ezdroje.php?podsekce=37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zdroje@fss.muni.cz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azancov@fss.muni.cz" TargetMode="External"/><Relationship Id="rId4" Type="http://schemas.openxmlformats.org/officeDocument/2006/relationships/hyperlink" Target="mailto:jkriz@fss.muni.cz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kb.muni.cz/kuk/animace/eiz/discovery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 flipV="1">
            <a:off x="0" y="-46038"/>
            <a:ext cx="9144000" cy="46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99219" y="1844824"/>
            <a:ext cx="8929687" cy="1584325"/>
          </a:xfrm>
          <a:noFill/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cs-CZ" altLang="cs-CZ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altLang="cs-CZ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altLang="cs-CZ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Základy </a:t>
            </a:r>
            <a:r>
              <a:rPr lang="cs-CZ" alt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práce s informačními zdroji pro </a:t>
            </a:r>
            <a:r>
              <a:rPr lang="cs-CZ" altLang="cs-CZ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bc.</a:t>
            </a:r>
            <a:r>
              <a:rPr lang="cs-CZ" alt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studenty ZUR</a:t>
            </a:r>
            <a:br>
              <a:rPr lang="cs-CZ" alt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uk-UA" altLang="cs-CZ" sz="3000" dirty="0" smtClean="0">
              <a:solidFill>
                <a:schemeClr val="bg1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44475" y="5062538"/>
            <a:ext cx="4319588" cy="1441450"/>
          </a:xfrm>
        </p:spPr>
        <p:txBody>
          <a:bodyPr/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endParaRPr lang="cs-CZ" altLang="cs-CZ" sz="2000" b="1" dirty="0" smtClean="0">
              <a:solidFill>
                <a:schemeClr val="bg1"/>
              </a:solidFill>
            </a:endParaRPr>
          </a:p>
          <a:p>
            <a:pPr marL="0" indent="0" algn="ctr" eaLnBrk="1" hangingPunct="1">
              <a:lnSpc>
                <a:spcPct val="100000"/>
              </a:lnSpc>
              <a:buFontTx/>
              <a:buNone/>
            </a:pPr>
            <a:endParaRPr lang="cs-CZ" altLang="cs-CZ" sz="28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ctr" eaLnBrk="1" hangingPunct="1">
              <a:lnSpc>
                <a:spcPct val="100000"/>
              </a:lnSpc>
              <a:buFontTx/>
              <a:buNone/>
            </a:pPr>
            <a:r>
              <a:rPr lang="cs-CZ" altLang="cs-CZ" sz="2800" b="1" dirty="0" smtClean="0">
                <a:solidFill>
                  <a:schemeClr val="bg1"/>
                </a:solidFill>
                <a:latin typeface="Calibri" pitchFamily="34" charset="0"/>
              </a:rPr>
              <a:t>Mgr</a:t>
            </a:r>
            <a:r>
              <a:rPr lang="cs-CZ" altLang="cs-CZ" sz="2800" b="1" dirty="0" smtClean="0">
                <a:solidFill>
                  <a:schemeClr val="bg1"/>
                </a:solidFill>
                <a:latin typeface="Calibri" pitchFamily="34" charset="0"/>
              </a:rPr>
              <a:t>. Dana Mazancová, </a:t>
            </a:r>
            <a:r>
              <a:rPr lang="cs-CZ" altLang="cs-CZ" sz="2800" b="1" dirty="0" err="1" smtClean="0">
                <a:solidFill>
                  <a:schemeClr val="bg1"/>
                </a:solidFill>
                <a:latin typeface="Calibri" pitchFamily="34" charset="0"/>
              </a:rPr>
              <a:t>DiS</a:t>
            </a:r>
            <a:r>
              <a:rPr lang="cs-CZ" altLang="cs-CZ" sz="2800" b="1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4691285" y="5959554"/>
            <a:ext cx="43376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cs-CZ" altLang="cs-CZ" sz="2800" b="1" dirty="0">
                <a:solidFill>
                  <a:schemeClr val="bg1"/>
                </a:solidFill>
                <a:latin typeface="Calibri" pitchFamily="34" charset="0"/>
              </a:rPr>
              <a:t>Brno, </a:t>
            </a:r>
            <a:r>
              <a:rPr lang="cs-CZ" altLang="cs-CZ" sz="2800" b="1" dirty="0" smtClean="0">
                <a:solidFill>
                  <a:schemeClr val="bg1"/>
                </a:solidFill>
                <a:latin typeface="Calibri" pitchFamily="34" charset="0"/>
              </a:rPr>
              <a:t>21. a 22.</a:t>
            </a:r>
            <a:r>
              <a:rPr lang="cs-CZ" altLang="cs-CZ" sz="2800" b="1" dirty="0" smtClean="0">
                <a:solidFill>
                  <a:schemeClr val="bg1"/>
                </a:solidFill>
                <a:latin typeface="Calibri" pitchFamily="34" charset="0"/>
              </a:rPr>
              <a:t> března 2017</a:t>
            </a:r>
            <a:endParaRPr lang="cs-CZ" altLang="cs-CZ" sz="28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65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214313"/>
            <a:ext cx="8786812" cy="508000"/>
          </a:xfrm>
        </p:spPr>
        <p:txBody>
          <a:bodyPr/>
          <a:lstStyle/>
          <a:p>
            <a:r>
              <a:rPr lang="cs-CZ" altLang="cs-CZ" sz="3000" dirty="0" smtClean="0"/>
              <a:t>Seznam dostupných časopisů a knih na MU</a:t>
            </a:r>
          </a:p>
        </p:txBody>
      </p:sp>
      <p:pic>
        <p:nvPicPr>
          <p:cNvPr id="56323" name="Obrázek 5" descr="soc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15188"/>
            <a:ext cx="9144000" cy="571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7667625" cy="5784861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899592" y="3284984"/>
            <a:ext cx="6552728" cy="785813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419872" y="419723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b="1" dirty="0">
                <a:solidFill>
                  <a:srgbClr val="CC3300"/>
                </a:solidFill>
              </a:rPr>
              <a:t>Zadání </a:t>
            </a:r>
            <a:r>
              <a:rPr lang="cs-CZ" altLang="cs-CZ" b="1" dirty="0" smtClean="0">
                <a:solidFill>
                  <a:srgbClr val="CC3300"/>
                </a:solidFill>
              </a:rPr>
              <a:t>údajů o časopisu/knize (titul, téma nebo ISSN/ISBN)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4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214313"/>
            <a:ext cx="8786812" cy="508000"/>
          </a:xfrm>
        </p:spPr>
        <p:txBody>
          <a:bodyPr/>
          <a:lstStyle/>
          <a:p>
            <a:r>
              <a:rPr lang="cs-CZ" altLang="cs-CZ" sz="3000" dirty="0" smtClean="0"/>
              <a:t>Seznam dostupných časopisů a knih na MU</a:t>
            </a:r>
          </a:p>
        </p:txBody>
      </p:sp>
      <p:pic>
        <p:nvPicPr>
          <p:cNvPr id="56323" name="Obrázek 5" descr="soc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15188"/>
            <a:ext cx="9144000" cy="571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375413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2915816" y="2967495"/>
            <a:ext cx="3744416" cy="1037569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858000" y="3140277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b="1" dirty="0" smtClean="0">
                <a:solidFill>
                  <a:srgbClr val="CC3300"/>
                </a:solidFill>
              </a:rPr>
              <a:t>Seznam vyhledaných výsledků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367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14313"/>
            <a:ext cx="8929688" cy="508000"/>
          </a:xfrm>
        </p:spPr>
        <p:txBody>
          <a:bodyPr/>
          <a:lstStyle/>
          <a:p>
            <a:r>
              <a:rPr lang="cs-CZ" altLang="cs-CZ" sz="3000" dirty="0" smtClean="0"/>
              <a:t>Seznam dostupných časopisů a knih na MU</a:t>
            </a:r>
          </a:p>
        </p:txBody>
      </p:sp>
      <p:sp>
        <p:nvSpPr>
          <p:cNvPr id="57347" name="Text Box 7"/>
          <p:cNvSpPr txBox="1">
            <a:spLocks noChangeArrowheads="1"/>
          </p:cNvSpPr>
          <p:nvPr/>
        </p:nvSpPr>
        <p:spPr bwMode="auto">
          <a:xfrm>
            <a:off x="6659563" y="1196975"/>
            <a:ext cx="24844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cs-CZ" altLang="cs-CZ" smtClean="0">
              <a:solidFill>
                <a:srgbClr val="111111"/>
              </a:solidFill>
              <a:latin typeface="Arial" charset="0"/>
            </a:endParaRPr>
          </a:p>
        </p:txBody>
      </p:sp>
      <p:sp>
        <p:nvSpPr>
          <p:cNvPr id="57348" name="TextovéPole 3"/>
          <p:cNvSpPr txBox="1">
            <a:spLocks noChangeArrowheads="1"/>
          </p:cNvSpPr>
          <p:nvPr/>
        </p:nvSpPr>
        <p:spPr bwMode="auto">
          <a:xfrm>
            <a:off x="6500813" y="1196975"/>
            <a:ext cx="26431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altLang="cs-CZ" sz="3000" smtClean="0">
              <a:solidFill>
                <a:srgbClr val="111111"/>
              </a:solidFill>
            </a:endParaRPr>
          </a:p>
        </p:txBody>
      </p:sp>
      <p:sp>
        <p:nvSpPr>
          <p:cNvPr id="57349" name="TextovéPole 3"/>
          <p:cNvSpPr txBox="1">
            <a:spLocks noChangeArrowheads="1"/>
          </p:cNvSpPr>
          <p:nvPr/>
        </p:nvSpPr>
        <p:spPr bwMode="auto">
          <a:xfrm>
            <a:off x="6500813" y="1196975"/>
            <a:ext cx="26431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altLang="cs-CZ" sz="3000" smtClean="0">
              <a:solidFill>
                <a:srgbClr val="111111"/>
              </a:solidFill>
            </a:endParaRPr>
          </a:p>
        </p:txBody>
      </p:sp>
      <p:sp>
        <p:nvSpPr>
          <p:cNvPr id="57350" name="Text Box 10"/>
          <p:cNvSpPr txBox="1">
            <a:spLocks noChangeArrowheads="1"/>
          </p:cNvSpPr>
          <p:nvPr/>
        </p:nvSpPr>
        <p:spPr bwMode="auto">
          <a:xfrm>
            <a:off x="6084888" y="9117013"/>
            <a:ext cx="27003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cs-CZ" altLang="cs-CZ" sz="3000" smtClean="0">
              <a:solidFill>
                <a:srgbClr val="11111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25" y="836712"/>
            <a:ext cx="8267700" cy="602128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940152" y="551723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b="1" dirty="0" smtClean="0">
                <a:solidFill>
                  <a:srgbClr val="CC3300"/>
                </a:solidFill>
              </a:rPr>
              <a:t>Plné texty časopisu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14313"/>
            <a:ext cx="8929688" cy="642937"/>
          </a:xfrm>
        </p:spPr>
        <p:txBody>
          <a:bodyPr/>
          <a:lstStyle/>
          <a:p>
            <a:r>
              <a:rPr lang="cs-CZ" altLang="cs-CZ" sz="3200" dirty="0" smtClean="0"/>
              <a:t>Seznam dostupných časopisů a knih na MU– ukázka kniha</a:t>
            </a:r>
          </a:p>
        </p:txBody>
      </p:sp>
      <p:sp>
        <p:nvSpPr>
          <p:cNvPr id="58371" name="Text Box 7"/>
          <p:cNvSpPr txBox="1">
            <a:spLocks noChangeArrowheads="1"/>
          </p:cNvSpPr>
          <p:nvPr/>
        </p:nvSpPr>
        <p:spPr bwMode="auto">
          <a:xfrm>
            <a:off x="6659563" y="1196975"/>
            <a:ext cx="24844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cs-CZ" altLang="cs-CZ" smtClean="0">
              <a:solidFill>
                <a:srgbClr val="111111"/>
              </a:solidFill>
              <a:latin typeface="Arial" charset="0"/>
            </a:endParaRPr>
          </a:p>
        </p:txBody>
      </p:sp>
      <p:sp>
        <p:nvSpPr>
          <p:cNvPr id="58372" name="TextovéPole 3"/>
          <p:cNvSpPr txBox="1">
            <a:spLocks noChangeArrowheads="1"/>
          </p:cNvSpPr>
          <p:nvPr/>
        </p:nvSpPr>
        <p:spPr bwMode="auto">
          <a:xfrm>
            <a:off x="6500813" y="1196975"/>
            <a:ext cx="26431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altLang="cs-CZ" sz="3000" smtClean="0">
              <a:solidFill>
                <a:srgbClr val="111111"/>
              </a:solidFill>
            </a:endParaRPr>
          </a:p>
        </p:txBody>
      </p:sp>
      <p:sp>
        <p:nvSpPr>
          <p:cNvPr id="58373" name="TextovéPole 3"/>
          <p:cNvSpPr txBox="1">
            <a:spLocks noChangeArrowheads="1"/>
          </p:cNvSpPr>
          <p:nvPr/>
        </p:nvSpPr>
        <p:spPr bwMode="auto">
          <a:xfrm>
            <a:off x="6500813" y="1196975"/>
            <a:ext cx="26431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altLang="cs-CZ" sz="3000" smtClean="0">
              <a:solidFill>
                <a:srgbClr val="111111"/>
              </a:solidFill>
            </a:endParaRPr>
          </a:p>
        </p:txBody>
      </p:sp>
      <p:sp>
        <p:nvSpPr>
          <p:cNvPr id="58374" name="Text Box 10"/>
          <p:cNvSpPr txBox="1">
            <a:spLocks noChangeArrowheads="1"/>
          </p:cNvSpPr>
          <p:nvPr/>
        </p:nvSpPr>
        <p:spPr bwMode="auto">
          <a:xfrm>
            <a:off x="6084888" y="9117013"/>
            <a:ext cx="27003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cs-CZ" altLang="cs-CZ" sz="3000" smtClean="0">
              <a:solidFill>
                <a:srgbClr val="111111"/>
              </a:solidFill>
            </a:endParaRPr>
          </a:p>
        </p:txBody>
      </p:sp>
      <p:sp>
        <p:nvSpPr>
          <p:cNvPr id="58375" name="TextovéPole 10"/>
          <p:cNvSpPr txBox="1">
            <a:spLocks noChangeArrowheads="1"/>
          </p:cNvSpPr>
          <p:nvPr/>
        </p:nvSpPr>
        <p:spPr bwMode="auto">
          <a:xfrm>
            <a:off x="4786313" y="2571750"/>
            <a:ext cx="3500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111111"/>
              </a:solidFill>
              <a:latin typeface="Arial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5630"/>
            <a:ext cx="9144000" cy="5772370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1331640" y="1196974"/>
            <a:ext cx="4824536" cy="93588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07504" y="4149080"/>
            <a:ext cx="1728192" cy="50405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2411760" y="5805264"/>
            <a:ext cx="3600400" cy="55607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2113" y="333375"/>
            <a:ext cx="8358187" cy="1214438"/>
          </a:xfrm>
        </p:spPr>
        <p:txBody>
          <a:bodyPr/>
          <a:lstStyle/>
          <a:p>
            <a:r>
              <a:rPr lang="cs-CZ" altLang="cs-CZ" sz="3200" dirty="0" smtClean="0"/>
              <a:t>Seznam dostupných časopisů a knih  na MU - ukázka kniha - </a:t>
            </a:r>
            <a:r>
              <a:rPr lang="cs-CZ" altLang="cs-CZ" sz="3200" dirty="0" err="1" smtClean="0"/>
              <a:t>prolinkování</a:t>
            </a:r>
            <a:r>
              <a:rPr lang="cs-CZ" altLang="cs-CZ" sz="3200" dirty="0" smtClean="0"/>
              <a:t> do databáze EBSCO </a:t>
            </a:r>
            <a:r>
              <a:rPr lang="cs-CZ" altLang="cs-CZ" sz="3200" dirty="0" err="1" smtClean="0"/>
              <a:t>eBook</a:t>
            </a:r>
            <a:r>
              <a:rPr lang="cs-CZ" altLang="cs-CZ" sz="3200" dirty="0" smtClean="0"/>
              <a:t> AC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9144000" cy="424686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636912"/>
            <a:ext cx="1809750" cy="2495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68313" y="1628775"/>
            <a:ext cx="8281987" cy="2881313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smtClean="0">
                <a:solidFill>
                  <a:schemeClr val="bg1"/>
                </a:solidFill>
              </a:rPr>
              <a:t>Elektronické knihy</a:t>
            </a:r>
            <a:endParaRPr lang="uk-UA" altLang="cs-CZ" sz="7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700213"/>
            <a:ext cx="7777163" cy="292100"/>
          </a:xfrm>
        </p:spPr>
        <p:txBody>
          <a:bodyPr/>
          <a:lstStyle/>
          <a:p>
            <a:r>
              <a:rPr lang="cs-CZ" altLang="cs-CZ" sz="3200" smtClean="0"/>
              <a:t>EBSCO eBook Academic Collection</a:t>
            </a:r>
            <a:br>
              <a:rPr lang="cs-CZ" altLang="cs-CZ" sz="3200" smtClean="0"/>
            </a:br>
            <a:endParaRPr lang="cs-CZ" altLang="cs-CZ" sz="320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2420938"/>
            <a:ext cx="8712200" cy="547211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cs-CZ" altLang="cs-CZ" dirty="0" smtClean="0">
                <a:latin typeface="Calibri" pitchFamily="34" charset="0"/>
              </a:rPr>
              <a:t>Multioborová kolekce e-</a:t>
            </a:r>
            <a:r>
              <a:rPr lang="cs-CZ" altLang="cs-CZ" dirty="0" err="1" smtClean="0">
                <a:latin typeface="Calibri" pitchFamily="34" charset="0"/>
              </a:rPr>
              <a:t>books</a:t>
            </a:r>
            <a:r>
              <a:rPr lang="cs-CZ" altLang="cs-CZ" dirty="0" smtClean="0">
                <a:latin typeface="Calibri" pitchFamily="34" charset="0"/>
              </a:rPr>
              <a:t> pro MU na rok </a:t>
            </a:r>
            <a:r>
              <a:rPr lang="cs-CZ" altLang="cs-CZ" dirty="0" smtClean="0">
                <a:latin typeface="Calibri" pitchFamily="34" charset="0"/>
              </a:rPr>
              <a:t>2017</a:t>
            </a:r>
            <a:endParaRPr lang="cs-CZ" altLang="cs-CZ" dirty="0" smtClean="0">
              <a:latin typeface="Calibri" pitchFamily="34" charset="0"/>
            </a:endParaRPr>
          </a:p>
          <a:p>
            <a:pPr lvl="1"/>
            <a:r>
              <a:rPr lang="cs-CZ" altLang="cs-CZ" sz="3000" b="1" dirty="0" smtClean="0">
                <a:latin typeface="Calibri" pitchFamily="34" charset="0"/>
              </a:rPr>
              <a:t>Více než 140.000 e-knih</a:t>
            </a:r>
          </a:p>
          <a:p>
            <a:pPr lvl="1"/>
            <a:r>
              <a:rPr lang="cs-CZ" altLang="cs-CZ" sz="3000" dirty="0" smtClean="0">
                <a:latin typeface="Calibri" pitchFamily="34" charset="0"/>
              </a:rPr>
              <a:t>Ukládání do složky (pro trvalé uložení je zapotřebí si založit účet v </a:t>
            </a:r>
            <a:r>
              <a:rPr lang="cs-CZ" altLang="cs-CZ" sz="3000" dirty="0" err="1" smtClean="0">
                <a:latin typeface="Calibri" pitchFamily="34" charset="0"/>
              </a:rPr>
              <a:t>db</a:t>
            </a:r>
            <a:r>
              <a:rPr lang="cs-CZ" altLang="cs-CZ" sz="3000" dirty="0" smtClean="0">
                <a:latin typeface="Calibri" pitchFamily="34" charset="0"/>
              </a:rPr>
              <a:t> EBSCO)</a:t>
            </a:r>
          </a:p>
          <a:p>
            <a:pPr lvl="1"/>
            <a:r>
              <a:rPr lang="cs-CZ" altLang="cs-CZ" sz="3000" dirty="0" err="1" smtClean="0">
                <a:latin typeface="Calibri" pitchFamily="34" charset="0"/>
              </a:rPr>
              <a:t>Offline</a:t>
            </a:r>
            <a:r>
              <a:rPr lang="cs-CZ" altLang="cs-CZ" sz="3000" dirty="0" smtClean="0">
                <a:latin typeface="Calibri" pitchFamily="34" charset="0"/>
              </a:rPr>
              <a:t> čtení přes Adobe Digital </a:t>
            </a:r>
            <a:r>
              <a:rPr lang="cs-CZ" altLang="cs-CZ" sz="3000" dirty="0" err="1" smtClean="0">
                <a:latin typeface="Calibri" pitchFamily="34" charset="0"/>
              </a:rPr>
              <a:t>Editions</a:t>
            </a:r>
            <a:endParaRPr lang="cs-CZ" altLang="cs-CZ" sz="3000" dirty="0" smtClean="0">
              <a:latin typeface="Calibri" pitchFamily="34" charset="0"/>
            </a:endParaRPr>
          </a:p>
          <a:p>
            <a:pPr lvl="1"/>
            <a:r>
              <a:rPr lang="cs-CZ" altLang="cs-CZ" sz="3000" dirty="0" smtClean="0">
                <a:latin typeface="Calibri" pitchFamily="34" charset="0"/>
              </a:rPr>
              <a:t>Sdílení s dalšími uživateli</a:t>
            </a:r>
          </a:p>
          <a:p>
            <a:pPr lvl="1"/>
            <a:r>
              <a:rPr lang="cs-CZ" altLang="cs-CZ" sz="3000" dirty="0" smtClean="0">
                <a:latin typeface="Calibri" pitchFamily="34" charset="0"/>
              </a:rPr>
              <a:t>Import do Citace.com a </a:t>
            </a:r>
            <a:r>
              <a:rPr lang="cs-CZ" altLang="cs-CZ" sz="3000" dirty="0" err="1" smtClean="0">
                <a:latin typeface="Calibri" pitchFamily="34" charset="0"/>
              </a:rPr>
              <a:t>EndNote</a:t>
            </a:r>
            <a:r>
              <a:rPr lang="cs-CZ" altLang="cs-CZ" sz="3000" dirty="0" smtClean="0">
                <a:latin typeface="Calibri" pitchFamily="34" charset="0"/>
              </a:rPr>
              <a:t> Web</a:t>
            </a:r>
          </a:p>
          <a:p>
            <a:pPr lvl="1">
              <a:buFont typeface="Wingdings" pitchFamily="2" charset="2"/>
              <a:buNone/>
            </a:pPr>
            <a:endParaRPr lang="cs-CZ" altLang="cs-CZ" b="1" dirty="0" smtClean="0"/>
          </a:p>
          <a:p>
            <a:pPr eaLnBrk="1" hangingPunct="1">
              <a:buFontTx/>
              <a:buNone/>
            </a:pPr>
            <a:endParaRPr lang="cs-CZ" altLang="cs-CZ" sz="2400" dirty="0" smtClean="0"/>
          </a:p>
          <a:p>
            <a:pPr eaLnBrk="1" hangingPunct="1">
              <a:buFontTx/>
              <a:buNone/>
            </a:pPr>
            <a:endParaRPr lang="cs-CZ" altLang="cs-CZ" sz="2400" dirty="0" smtClean="0"/>
          </a:p>
          <a:p>
            <a:pPr lvl="1" eaLnBrk="1" hangingPunct="1">
              <a:buFont typeface="Wingdings" pitchFamily="2" charset="2"/>
              <a:buNone/>
            </a:pPr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Obrázek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47750"/>
            <a:ext cx="7486650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Obrázek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6650" y="7938"/>
            <a:ext cx="15525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Obrázek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650" y="3019425"/>
            <a:ext cx="116205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7667625" y="3019425"/>
            <a:ext cx="1476375" cy="38385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0" y="1017588"/>
            <a:ext cx="2195513" cy="32750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Obrázek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47750"/>
            <a:ext cx="7486650" cy="58102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2467" name="Obrázek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6650" y="7938"/>
            <a:ext cx="15525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élník 9"/>
          <p:cNvSpPr/>
          <p:nvPr/>
        </p:nvSpPr>
        <p:spPr>
          <a:xfrm>
            <a:off x="0" y="1017588"/>
            <a:ext cx="2195513" cy="6112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74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3695"/>
            <a:ext cx="9144000" cy="3589687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107504" y="2996952"/>
            <a:ext cx="1152128" cy="16379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8072119" y="1157049"/>
            <a:ext cx="1043608" cy="6480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175303" y="1916832"/>
            <a:ext cx="2987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Počet stran, které je možné vytisknout se liší dle vydavatele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35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1412776"/>
            <a:ext cx="8568952" cy="4085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Práce s EIZ</a:t>
            </a:r>
            <a:endParaRPr lang="cs-CZ" alt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500" dirty="0" smtClean="0"/>
              <a:t>kontrola </a:t>
            </a:r>
            <a:r>
              <a:rPr lang="cs-CZ" altLang="cs-CZ" sz="2500" dirty="0" smtClean="0"/>
              <a:t>úkolů a diskuse</a:t>
            </a:r>
            <a:endParaRPr lang="cs-CZ" altLang="cs-CZ" sz="2500" dirty="0" smtClean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500" dirty="0" smtClean="0"/>
              <a:t>EBSCO </a:t>
            </a:r>
            <a:r>
              <a:rPr lang="cs-CZ" altLang="cs-CZ" sz="2500" dirty="0" err="1"/>
              <a:t>Discovery</a:t>
            </a:r>
            <a:r>
              <a:rPr lang="cs-CZ" altLang="cs-CZ" sz="2500" dirty="0"/>
              <a:t> </a:t>
            </a:r>
            <a:r>
              <a:rPr lang="cs-CZ" altLang="cs-CZ" sz="2500" dirty="0" err="1"/>
              <a:t>Service</a:t>
            </a:r>
            <a:r>
              <a:rPr lang="cs-CZ" altLang="cs-CZ" sz="2500" dirty="0"/>
              <a:t> a další nadstavbové </a:t>
            </a:r>
            <a:r>
              <a:rPr lang="cs-CZ" altLang="cs-CZ" sz="2500" dirty="0" smtClean="0"/>
              <a:t>nástroje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500" dirty="0"/>
              <a:t>l</a:t>
            </a:r>
            <a:r>
              <a:rPr lang="cs-CZ" altLang="cs-CZ" sz="2500" dirty="0" smtClean="0"/>
              <a:t>icencované databáze elektronických knih</a:t>
            </a:r>
          </a:p>
          <a:p>
            <a:pPr marL="800100" lvl="1" indent="-342900">
              <a:lnSpc>
                <a:spcPct val="150000"/>
              </a:lnSpc>
            </a:pPr>
            <a:endParaRPr lang="cs-CZ" altLang="cs-CZ" sz="2500" dirty="0"/>
          </a:p>
          <a:p>
            <a:pPr lvl="1">
              <a:lnSpc>
                <a:spcPct val="150000"/>
              </a:lnSpc>
            </a:pPr>
            <a:endParaRPr lang="cs-CZ" altLang="cs-CZ" sz="2500" dirty="0"/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71074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adpis 1"/>
          <p:cNvSpPr>
            <a:spLocks noGrp="1"/>
          </p:cNvSpPr>
          <p:nvPr>
            <p:ph type="title" idx="4294967295"/>
          </p:nvPr>
        </p:nvSpPr>
        <p:spPr>
          <a:xfrm>
            <a:off x="323850" y="1412875"/>
            <a:ext cx="8591550" cy="508000"/>
          </a:xfrm>
        </p:spPr>
        <p:txBody>
          <a:bodyPr/>
          <a:lstStyle/>
          <a:p>
            <a:r>
              <a:rPr lang="cs-CZ" altLang="cs-CZ" sz="3200" smtClean="0"/>
              <a:t>Výpůjčka e-knih - Adobe Digital Editions</a:t>
            </a:r>
          </a:p>
        </p:txBody>
      </p:sp>
      <p:sp>
        <p:nvSpPr>
          <p:cNvPr id="63491" name="Zástupný symbol pro obsah 2"/>
          <p:cNvSpPr>
            <a:spLocks noGrp="1"/>
          </p:cNvSpPr>
          <p:nvPr>
            <p:ph idx="4294967295"/>
          </p:nvPr>
        </p:nvSpPr>
        <p:spPr>
          <a:xfrm>
            <a:off x="323850" y="2420938"/>
            <a:ext cx="7777163" cy="4176712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cs-CZ" altLang="cs-CZ" smtClean="0">
                <a:latin typeface="Calibri" pitchFamily="34" charset="0"/>
              </a:rPr>
              <a:t>Ke stažení (vypůjčení) e-knih je potřebné nainstalovat do počítače  </a:t>
            </a:r>
            <a:r>
              <a:rPr lang="cs-CZ" altLang="cs-CZ" smtClean="0">
                <a:latin typeface="Calibri" pitchFamily="34" charset="0"/>
                <a:hlinkClick r:id="rId3"/>
              </a:rPr>
              <a:t>Adobe® Digital Editions</a:t>
            </a:r>
            <a:r>
              <a:rPr lang="cs-CZ" altLang="cs-CZ" smtClean="0">
                <a:latin typeface="Calibri" pitchFamily="34" charset="0"/>
              </a:rPr>
              <a:t> a aktivovat AdobeID </a:t>
            </a:r>
          </a:p>
          <a:p>
            <a:pPr>
              <a:buFont typeface="Wingdings" pitchFamily="2" charset="2"/>
              <a:buChar char="q"/>
            </a:pPr>
            <a:r>
              <a:rPr lang="cs-CZ" altLang="cs-CZ" smtClean="0">
                <a:latin typeface="Calibri" pitchFamily="34" charset="0"/>
              </a:rPr>
              <a:t>E-knihy lze stáhnout do kteréhokoliv </a:t>
            </a:r>
            <a:r>
              <a:rPr lang="cs-CZ" altLang="cs-CZ" smtClean="0">
                <a:latin typeface="Calibri" pitchFamily="34" charset="0"/>
                <a:hlinkClick r:id="rId4"/>
              </a:rPr>
              <a:t>zařízení, které podporuje Adobe® Digital Editions</a:t>
            </a:r>
            <a:r>
              <a:rPr lang="cs-CZ" altLang="cs-CZ" b="1" smtClean="0">
                <a:latin typeface="Calibri" pitchFamily="34" charset="0"/>
              </a:rPr>
              <a:t> </a:t>
            </a:r>
            <a:endParaRPr lang="cs-CZ" altLang="cs-CZ" smtClean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altLang="cs-CZ" smtClean="0">
                <a:latin typeface="Calibri" pitchFamily="34" charset="0"/>
              </a:rPr>
              <a:t>Možnost číst knihy na zařízení s OS Android (android market) a iPad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Nadpis 1"/>
          <p:cNvSpPr>
            <a:spLocks noGrp="1"/>
          </p:cNvSpPr>
          <p:nvPr>
            <p:ph type="title" idx="4294967295"/>
          </p:nvPr>
        </p:nvSpPr>
        <p:spPr>
          <a:xfrm>
            <a:off x="107950" y="115888"/>
            <a:ext cx="7777163" cy="508000"/>
          </a:xfrm>
        </p:spPr>
        <p:txBody>
          <a:bodyPr/>
          <a:lstStyle/>
          <a:p>
            <a:r>
              <a:rPr lang="cs-CZ" altLang="cs-CZ" smtClean="0"/>
              <a:t>Adobe Digital Editions</a:t>
            </a:r>
          </a:p>
        </p:txBody>
      </p:sp>
      <p:pic>
        <p:nvPicPr>
          <p:cNvPr id="65539" name="Obrázek 4" descr="ADE verze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88"/>
            <a:ext cx="9144000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Nadpis 1"/>
          <p:cNvSpPr>
            <a:spLocks noGrp="1"/>
          </p:cNvSpPr>
          <p:nvPr>
            <p:ph type="title" idx="4294967295"/>
          </p:nvPr>
        </p:nvSpPr>
        <p:spPr>
          <a:xfrm>
            <a:off x="179388" y="404813"/>
            <a:ext cx="8669337" cy="508000"/>
          </a:xfrm>
        </p:spPr>
        <p:txBody>
          <a:bodyPr/>
          <a:lstStyle/>
          <a:p>
            <a:r>
              <a:rPr lang="cs-CZ" altLang="cs-CZ" sz="3200" smtClean="0"/>
              <a:t>Adobe Digital Editions - otevřená kniha</a:t>
            </a:r>
          </a:p>
        </p:txBody>
      </p:sp>
      <p:pic>
        <p:nvPicPr>
          <p:cNvPr id="64515" name="Obrázek 4" descr="ADE verze 2 otevrena kniha (1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357313"/>
            <a:ext cx="8215312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412875"/>
            <a:ext cx="7777162" cy="508000"/>
          </a:xfrm>
        </p:spPr>
        <p:txBody>
          <a:bodyPr/>
          <a:lstStyle/>
          <a:p>
            <a:r>
              <a:rPr lang="cs-CZ" altLang="cs-CZ" sz="3200" smtClean="0"/>
              <a:t>Taylor </a:t>
            </a:r>
            <a:r>
              <a:rPr lang="en-US" altLang="cs-CZ" sz="3200" smtClean="0"/>
              <a:t>&amp; Francis</a:t>
            </a:r>
            <a:endParaRPr lang="cs-CZ" altLang="cs-CZ" sz="320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492375"/>
            <a:ext cx="7777162" cy="547211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cs-CZ" altLang="cs-CZ" smtClean="0">
                <a:latin typeface="Calibri" pitchFamily="34" charset="0"/>
              </a:rPr>
              <a:t>Odborné e-knihy zaměřené na žurnalistiku</a:t>
            </a:r>
          </a:p>
          <a:p>
            <a:pPr lvl="1">
              <a:buFont typeface="Wingdings" pitchFamily="2" charset="2"/>
              <a:buNone/>
            </a:pPr>
            <a:endParaRPr lang="cs-CZ" altLang="cs-CZ" smtClean="0"/>
          </a:p>
          <a:p>
            <a:pPr lvl="1">
              <a:buFont typeface="Wingdings" pitchFamily="2" charset="2"/>
              <a:buNone/>
            </a:pPr>
            <a:endParaRPr lang="cs-CZ" altLang="cs-CZ" b="1" smtClean="0"/>
          </a:p>
          <a:p>
            <a:pPr eaLnBrk="1" hangingPunct="1">
              <a:buFontTx/>
              <a:buNone/>
            </a:pPr>
            <a:endParaRPr lang="cs-CZ" altLang="cs-CZ" sz="2400" smtClean="0"/>
          </a:p>
          <a:p>
            <a:pPr eaLnBrk="1" hangingPunct="1">
              <a:buFontTx/>
              <a:buNone/>
            </a:pPr>
            <a:endParaRPr lang="cs-CZ" altLang="cs-CZ" sz="2400" smtClean="0"/>
          </a:p>
          <a:p>
            <a:pPr lvl="1" eaLnBrk="1" hangingPunct="1">
              <a:buFont typeface="Wingdings" pitchFamily="2" charset="2"/>
              <a:buNone/>
            </a:pP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Obrázek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9563"/>
            <a:ext cx="9144000" cy="623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412875"/>
            <a:ext cx="7777162" cy="508000"/>
          </a:xfrm>
        </p:spPr>
        <p:txBody>
          <a:bodyPr/>
          <a:lstStyle/>
          <a:p>
            <a:r>
              <a:rPr lang="cs-CZ" altLang="cs-CZ" sz="3200" smtClean="0"/>
              <a:t>eReading.cz – trvalá výpůjčka e-knih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349500"/>
            <a:ext cx="8280400" cy="547211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cs-CZ" altLang="cs-CZ" smtClean="0">
                <a:latin typeface="Calibri" pitchFamily="34" charset="0"/>
              </a:rPr>
              <a:t>České odborné e-knihy</a:t>
            </a:r>
          </a:p>
          <a:p>
            <a:pPr lvl="1"/>
            <a:r>
              <a:rPr lang="cs-CZ" altLang="cs-CZ" sz="2600" smtClean="0">
                <a:latin typeface="Calibri" pitchFamily="34" charset="0"/>
              </a:rPr>
              <a:t>Seznam dostupných českých eknih a návod na využití služby naleznete na stránkách </a:t>
            </a:r>
            <a:r>
              <a:rPr lang="cs-CZ" altLang="cs-CZ" sz="2600" smtClean="0">
                <a:latin typeface="Calibri" pitchFamily="34" charset="0"/>
                <a:hlinkClick r:id="rId3"/>
              </a:rPr>
              <a:t>knihovny FSS</a:t>
            </a:r>
            <a:endParaRPr lang="cs-CZ" altLang="cs-CZ" sz="2600" smtClean="0">
              <a:latin typeface="Calibri" pitchFamily="34" charset="0"/>
            </a:endParaRPr>
          </a:p>
          <a:p>
            <a:pPr lvl="1"/>
            <a:r>
              <a:rPr lang="cs-CZ" altLang="cs-CZ" sz="2600" smtClean="0">
                <a:latin typeface="Calibri" pitchFamily="34" charset="0"/>
              </a:rPr>
              <a:t>Podmínka pro využití je registrace čtenáře na portálu eReading.cz</a:t>
            </a:r>
          </a:p>
          <a:p>
            <a:pPr lvl="1"/>
            <a:r>
              <a:rPr lang="cs-CZ" altLang="cs-CZ" sz="2600" smtClean="0">
                <a:latin typeface="Calibri" pitchFamily="34" charset="0"/>
              </a:rPr>
              <a:t>Podporované formáty knih: pdf, kindle, epub</a:t>
            </a:r>
          </a:p>
          <a:p>
            <a:pPr lvl="1">
              <a:buFont typeface="Wingdings" pitchFamily="2" charset="2"/>
              <a:buNone/>
            </a:pPr>
            <a:endParaRPr lang="cs-CZ" altLang="cs-CZ" smtClean="0"/>
          </a:p>
          <a:p>
            <a:pPr lvl="1">
              <a:buFont typeface="Wingdings" pitchFamily="2" charset="2"/>
              <a:buNone/>
            </a:pPr>
            <a:endParaRPr lang="cs-CZ" altLang="cs-CZ" b="1" smtClean="0"/>
          </a:p>
          <a:p>
            <a:pPr eaLnBrk="1" hangingPunct="1">
              <a:buFontTx/>
              <a:buNone/>
            </a:pPr>
            <a:endParaRPr lang="cs-CZ" altLang="cs-CZ" sz="2400" smtClean="0"/>
          </a:p>
          <a:p>
            <a:pPr eaLnBrk="1" hangingPunct="1">
              <a:buFontTx/>
              <a:buNone/>
            </a:pPr>
            <a:endParaRPr lang="cs-CZ" altLang="cs-CZ" sz="2400" smtClean="0"/>
          </a:p>
          <a:p>
            <a:pPr lvl="1" eaLnBrk="1" hangingPunct="1">
              <a:buFont typeface="Wingdings" pitchFamily="2" charset="2"/>
              <a:buNone/>
            </a:pP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5885"/>
            <a:ext cx="9144000" cy="4846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412875"/>
            <a:ext cx="7777162" cy="508000"/>
          </a:xfrm>
        </p:spPr>
        <p:txBody>
          <a:bodyPr/>
          <a:lstStyle/>
          <a:p>
            <a:r>
              <a:rPr lang="cs-CZ" altLang="cs-CZ" sz="3200" smtClean="0"/>
              <a:t>Gale Virtual Reference Library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492375"/>
            <a:ext cx="7777162" cy="547211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cs-CZ" altLang="cs-CZ" smtClean="0">
                <a:latin typeface="Calibri" pitchFamily="34" charset="0"/>
              </a:rPr>
              <a:t>Knihy převážně encyklopedického charakteru</a:t>
            </a:r>
          </a:p>
          <a:p>
            <a:pPr lvl="1"/>
            <a:r>
              <a:rPr lang="cs-CZ" altLang="cs-CZ" sz="2600" smtClean="0">
                <a:latin typeface="Calibri" pitchFamily="34" charset="0"/>
              </a:rPr>
              <a:t>Cca 40 e-knih</a:t>
            </a:r>
          </a:p>
          <a:p>
            <a:pPr lvl="1">
              <a:buFont typeface="Wingdings" pitchFamily="2" charset="2"/>
              <a:buNone/>
            </a:pPr>
            <a:endParaRPr lang="cs-CZ" altLang="cs-CZ" smtClean="0"/>
          </a:p>
          <a:p>
            <a:pPr lvl="1">
              <a:buFont typeface="Wingdings" pitchFamily="2" charset="2"/>
              <a:buNone/>
            </a:pPr>
            <a:endParaRPr lang="cs-CZ" altLang="cs-CZ" b="1" smtClean="0"/>
          </a:p>
          <a:p>
            <a:pPr eaLnBrk="1" hangingPunct="1">
              <a:buFontTx/>
              <a:buNone/>
            </a:pPr>
            <a:endParaRPr lang="cs-CZ" altLang="cs-CZ" sz="2400" smtClean="0"/>
          </a:p>
          <a:p>
            <a:pPr eaLnBrk="1" hangingPunct="1">
              <a:buFontTx/>
              <a:buNone/>
            </a:pPr>
            <a:endParaRPr lang="cs-CZ" altLang="cs-CZ" sz="2400" smtClean="0"/>
          </a:p>
          <a:p>
            <a:pPr lvl="1" eaLnBrk="1" hangingPunct="1">
              <a:buFont typeface="Wingdings" pitchFamily="2" charset="2"/>
              <a:buNone/>
            </a:pP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Obrázek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6550"/>
            <a:ext cx="9144000" cy="618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23850" y="1989138"/>
            <a:ext cx="8281988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smtClean="0">
                <a:solidFill>
                  <a:schemeClr val="bg1"/>
                </a:solidFill>
              </a:rPr>
              <a:t>Shrnutí</a:t>
            </a:r>
            <a:endParaRPr lang="uk-UA" altLang="cs-CZ" sz="7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ázek 2" descr="ED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196975"/>
            <a:ext cx="4038600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ovéPole 3"/>
          <p:cNvSpPr txBox="1">
            <a:spLocks noChangeArrowheads="1"/>
          </p:cNvSpPr>
          <p:nvPr/>
        </p:nvSpPr>
        <p:spPr bwMode="auto">
          <a:xfrm>
            <a:off x="2124075" y="5589588"/>
            <a:ext cx="5643563" cy="862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5000" b="1" dirty="0">
                <a:latin typeface="Calibri" panose="020F0502020204030204" pitchFamily="34" charset="0"/>
              </a:rPr>
              <a:t>discovery.muni.cz</a:t>
            </a:r>
          </a:p>
        </p:txBody>
      </p:sp>
    </p:spTree>
    <p:extLst>
      <p:ext uri="{BB962C8B-B14F-4D97-AF65-F5344CB8AC3E}">
        <p14:creationId xmlns:p14="http://schemas.microsoft.com/office/powerpoint/2010/main" val="302236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2300" y="1916113"/>
            <a:ext cx="8342188" cy="6215062"/>
          </a:xfrm>
        </p:spPr>
        <p:txBody>
          <a:bodyPr/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cs-CZ" altLang="cs-CZ" sz="2800" dirty="0" smtClean="0">
                <a:latin typeface="Calibri" pitchFamily="34" charset="0"/>
              </a:rPr>
              <a:t>Umožňuje vyhledávat ve více zdrojích současně</a:t>
            </a:r>
          </a:p>
          <a:p>
            <a:pPr lvl="1">
              <a:lnSpc>
                <a:spcPct val="130000"/>
              </a:lnSpc>
              <a:buFont typeface="Wingdings" pitchFamily="2" charset="2"/>
              <a:buChar char="q"/>
            </a:pPr>
            <a:endParaRPr lang="cs-CZ" altLang="cs-CZ" sz="2800" dirty="0" smtClean="0">
              <a:latin typeface="Calibri" pitchFamily="34" charset="0"/>
            </a:endParaRP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q"/>
            </a:pPr>
            <a:r>
              <a:rPr lang="cs-CZ" altLang="cs-CZ" sz="2800" b="1" dirty="0" smtClean="0">
                <a:latin typeface="Calibri" pitchFamily="34" charset="0"/>
              </a:rPr>
              <a:t>Seznam dostupných časopisů a knih na MU </a:t>
            </a:r>
            <a:r>
              <a:rPr lang="cs-CZ" altLang="cs-CZ" sz="2800" dirty="0" smtClean="0">
                <a:latin typeface="Calibri" pitchFamily="34" charset="0"/>
              </a:rPr>
              <a:t>- ověření, zda MU má přístup k zadanému titulu časopisu nebo knihy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q"/>
            </a:pPr>
            <a:endParaRPr lang="cs-CZ" altLang="cs-CZ" sz="2800" dirty="0" smtClean="0">
              <a:latin typeface="Calibri" pitchFamily="34" charset="0"/>
            </a:endParaRP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q"/>
            </a:pPr>
            <a:r>
              <a:rPr lang="cs-CZ" altLang="cs-CZ" sz="2800" b="1" dirty="0" smtClean="0">
                <a:latin typeface="Calibri" pitchFamily="34" charset="0"/>
              </a:rPr>
              <a:t>EBSCO Full Text </a:t>
            </a:r>
            <a:r>
              <a:rPr lang="cs-CZ" altLang="cs-CZ" sz="2800" b="1" dirty="0" err="1" smtClean="0">
                <a:latin typeface="Calibri" pitchFamily="34" charset="0"/>
              </a:rPr>
              <a:t>Finder</a:t>
            </a:r>
            <a:r>
              <a:rPr lang="cs-CZ" altLang="cs-CZ" sz="2800" b="1" dirty="0" smtClean="0">
                <a:latin typeface="Calibri" pitchFamily="34" charset="0"/>
              </a:rPr>
              <a:t> </a:t>
            </a:r>
            <a:r>
              <a:rPr lang="cs-CZ" altLang="cs-CZ" sz="2800" dirty="0" smtClean="0">
                <a:latin typeface="Calibri" pitchFamily="34" charset="0"/>
              </a:rPr>
              <a:t>– umožňuje </a:t>
            </a:r>
            <a:r>
              <a:rPr lang="cs-CZ" altLang="cs-CZ" sz="2800" dirty="0" err="1" smtClean="0">
                <a:latin typeface="Calibri" pitchFamily="34" charset="0"/>
              </a:rPr>
              <a:t>prolinkování</a:t>
            </a:r>
            <a:r>
              <a:rPr lang="cs-CZ" altLang="cs-CZ" sz="2800" dirty="0" smtClean="0">
                <a:latin typeface="Calibri" pitchFamily="34" charset="0"/>
              </a:rPr>
              <a:t> k plnému textu</a:t>
            </a:r>
          </a:p>
          <a:p>
            <a:pPr lvl="1">
              <a:buFont typeface="Wingdings" pitchFamily="2" charset="2"/>
              <a:buNone/>
            </a:pPr>
            <a:endParaRPr lang="cs-CZ" altLang="cs-CZ" b="1" dirty="0" smtClean="0"/>
          </a:p>
          <a:p>
            <a:pPr lvl="1">
              <a:buFont typeface="Wingdings" pitchFamily="2" charset="2"/>
              <a:buNone/>
            </a:pPr>
            <a:endParaRPr lang="cs-CZ" altLang="cs-CZ" i="1" dirty="0" smtClean="0"/>
          </a:p>
          <a:p>
            <a:pPr lvl="1">
              <a:buFont typeface="Wingdings" pitchFamily="2" charset="2"/>
              <a:buNone/>
            </a:pPr>
            <a:endParaRPr lang="cs-CZ" altLang="cs-CZ" sz="1500" b="1" i="1" dirty="0" smtClean="0"/>
          </a:p>
          <a:p>
            <a:pPr lvl="1">
              <a:buFont typeface="Wingdings" pitchFamily="2" charset="2"/>
              <a:buNone/>
            </a:pPr>
            <a:endParaRPr lang="cs-CZ" altLang="cs-CZ" b="1" i="1" dirty="0" smtClean="0"/>
          </a:p>
          <a:p>
            <a:pPr lvl="1">
              <a:buFont typeface="Wingdings" pitchFamily="2" charset="2"/>
              <a:buNone/>
            </a:pPr>
            <a:endParaRPr lang="cs-CZ" altLang="cs-CZ" sz="2800" dirty="0" smtClean="0"/>
          </a:p>
          <a:p>
            <a:pPr lvl="1"/>
            <a:endParaRPr lang="cs-CZ" altLang="cs-CZ" sz="2800" dirty="0" smtClean="0"/>
          </a:p>
          <a:p>
            <a:pPr lvl="1" eaLnBrk="1" hangingPunct="1">
              <a:buFont typeface="Wingdings" pitchFamily="2" charset="2"/>
              <a:buNone/>
            </a:pPr>
            <a:endParaRPr lang="cs-CZ" altLang="cs-CZ" sz="2800" dirty="0" smtClean="0"/>
          </a:p>
        </p:txBody>
      </p:sp>
      <p:sp>
        <p:nvSpPr>
          <p:cNvPr id="3" name="TextovéPole 2"/>
          <p:cNvSpPr txBox="1"/>
          <p:nvPr/>
        </p:nvSpPr>
        <p:spPr>
          <a:xfrm>
            <a:off x="468313" y="1196975"/>
            <a:ext cx="6840537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sz="3000" b="1" dirty="0">
                <a:solidFill>
                  <a:srgbClr val="111111"/>
                </a:solidFill>
              </a:rPr>
              <a:t>EBSCO </a:t>
            </a:r>
            <a:r>
              <a:rPr lang="cs-CZ" altLang="cs-CZ" sz="3000" b="1" dirty="0" err="1">
                <a:solidFill>
                  <a:srgbClr val="111111"/>
                </a:solidFill>
              </a:rPr>
              <a:t>Discovery</a:t>
            </a:r>
            <a:r>
              <a:rPr lang="cs-CZ" altLang="cs-CZ" sz="3000" b="1" dirty="0">
                <a:solidFill>
                  <a:srgbClr val="111111"/>
                </a:solidFill>
              </a:rPr>
              <a:t> </a:t>
            </a:r>
            <a:r>
              <a:rPr lang="cs-CZ" altLang="cs-CZ" sz="3000" b="1" dirty="0" err="1">
                <a:solidFill>
                  <a:srgbClr val="111111"/>
                </a:solidFill>
              </a:rPr>
              <a:t>Service</a:t>
            </a:r>
            <a:endParaRPr lang="cs-CZ" altLang="cs-CZ" sz="3000" b="1" dirty="0">
              <a:solidFill>
                <a:srgbClr val="111111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 dirty="0">
              <a:solidFill>
                <a:srgbClr val="11111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412875"/>
            <a:ext cx="8567737" cy="6215063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 typeface="Wingdings" pitchFamily="2" charset="2"/>
              <a:buChar char="q"/>
            </a:pPr>
            <a:r>
              <a:rPr lang="cs-CZ" altLang="cs-CZ" sz="2600" b="1" dirty="0" smtClean="0">
                <a:latin typeface="Calibri" pitchFamily="34" charset="0"/>
              </a:rPr>
              <a:t>EBSCO </a:t>
            </a:r>
            <a:r>
              <a:rPr lang="cs-CZ" altLang="cs-CZ" sz="2600" b="1" dirty="0" err="1" smtClean="0">
                <a:latin typeface="Calibri" pitchFamily="34" charset="0"/>
              </a:rPr>
              <a:t>eBook</a:t>
            </a:r>
            <a:r>
              <a:rPr lang="cs-CZ" altLang="cs-CZ" sz="2600" b="1" dirty="0" smtClean="0">
                <a:latin typeface="Calibri" pitchFamily="34" charset="0"/>
              </a:rPr>
              <a:t> </a:t>
            </a:r>
            <a:r>
              <a:rPr lang="cs-CZ" altLang="cs-CZ" sz="2600" b="1" dirty="0" err="1" smtClean="0">
                <a:latin typeface="Calibri" pitchFamily="34" charset="0"/>
              </a:rPr>
              <a:t>Academic</a:t>
            </a:r>
            <a:r>
              <a:rPr lang="cs-CZ" altLang="cs-CZ" sz="2600" b="1" dirty="0" smtClean="0">
                <a:latin typeface="Calibri" pitchFamily="34" charset="0"/>
              </a:rPr>
              <a:t> </a:t>
            </a:r>
            <a:r>
              <a:rPr lang="cs-CZ" altLang="cs-CZ" sz="2600" b="1" dirty="0" err="1" smtClean="0">
                <a:latin typeface="Calibri" pitchFamily="34" charset="0"/>
              </a:rPr>
              <a:t>Collection</a:t>
            </a:r>
            <a:endParaRPr lang="cs-CZ" altLang="cs-CZ" sz="2600" b="1" dirty="0" smtClean="0">
              <a:latin typeface="Calibri" pitchFamily="34" charset="0"/>
            </a:endParaRPr>
          </a:p>
          <a:p>
            <a:pPr lvl="1">
              <a:lnSpc>
                <a:spcPct val="130000"/>
              </a:lnSpc>
            </a:pPr>
            <a:r>
              <a:rPr lang="cs-CZ" altLang="cs-CZ" sz="2600" dirty="0" smtClean="0">
                <a:latin typeface="Calibri" pitchFamily="34" charset="0"/>
              </a:rPr>
              <a:t>Multioborová databáze, více jak 140.000 e-knih</a:t>
            </a:r>
          </a:p>
          <a:p>
            <a:pPr lvl="1">
              <a:lnSpc>
                <a:spcPct val="130000"/>
              </a:lnSpc>
              <a:buFont typeface="Wingdings" pitchFamily="2" charset="2"/>
              <a:buChar char="q"/>
            </a:pPr>
            <a:endParaRPr lang="cs-CZ" altLang="cs-CZ" sz="2600" dirty="0" smtClean="0">
              <a:latin typeface="Calibri" pitchFamily="34" charset="0"/>
            </a:endParaRP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q"/>
            </a:pPr>
            <a:r>
              <a:rPr lang="cs-CZ" altLang="cs-CZ" sz="2600" b="1" dirty="0" err="1" smtClean="0">
                <a:latin typeface="Calibri" pitchFamily="34" charset="0"/>
              </a:rPr>
              <a:t>Taylor</a:t>
            </a:r>
            <a:r>
              <a:rPr lang="cs-CZ" altLang="cs-CZ" sz="2600" b="1" dirty="0" smtClean="0">
                <a:latin typeface="Calibri" pitchFamily="34" charset="0"/>
              </a:rPr>
              <a:t> </a:t>
            </a:r>
            <a:r>
              <a:rPr lang="en-US" altLang="cs-CZ" sz="2600" b="1" dirty="0" smtClean="0">
                <a:latin typeface="Calibri" pitchFamily="34" charset="0"/>
              </a:rPr>
              <a:t>&amp;</a:t>
            </a:r>
            <a:r>
              <a:rPr lang="cs-CZ" altLang="cs-CZ" sz="2600" b="1" dirty="0" smtClean="0">
                <a:latin typeface="Calibri" pitchFamily="34" charset="0"/>
              </a:rPr>
              <a:t> Francis</a:t>
            </a:r>
          </a:p>
          <a:p>
            <a:pPr lvl="1">
              <a:lnSpc>
                <a:spcPct val="130000"/>
              </a:lnSpc>
            </a:pPr>
            <a:r>
              <a:rPr lang="cs-CZ" altLang="cs-CZ" sz="2600" dirty="0" smtClean="0">
                <a:latin typeface="Calibri" pitchFamily="34" charset="0"/>
              </a:rPr>
              <a:t>E-knihy zaměřené na mediální studia a žurnalistiku</a:t>
            </a:r>
          </a:p>
          <a:p>
            <a:pPr lvl="1">
              <a:lnSpc>
                <a:spcPct val="130000"/>
              </a:lnSpc>
              <a:buFont typeface="Wingdings" pitchFamily="2" charset="2"/>
              <a:buChar char="q"/>
            </a:pPr>
            <a:endParaRPr lang="cs-CZ" altLang="cs-CZ" sz="2600" dirty="0" smtClean="0">
              <a:latin typeface="Calibri" pitchFamily="34" charset="0"/>
            </a:endParaRP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q"/>
            </a:pPr>
            <a:r>
              <a:rPr lang="cs-CZ" altLang="cs-CZ" sz="2600" b="1" dirty="0" err="1" smtClean="0">
                <a:latin typeface="Calibri" pitchFamily="34" charset="0"/>
              </a:rPr>
              <a:t>Sage</a:t>
            </a:r>
            <a:r>
              <a:rPr lang="cs-CZ" altLang="cs-CZ" sz="2600" b="1" dirty="0" smtClean="0">
                <a:latin typeface="Calibri" pitchFamily="34" charset="0"/>
              </a:rPr>
              <a:t> </a:t>
            </a:r>
            <a:r>
              <a:rPr lang="cs-CZ" altLang="cs-CZ" sz="2600" b="1" dirty="0" err="1" smtClean="0">
                <a:latin typeface="Calibri" pitchFamily="34" charset="0"/>
              </a:rPr>
              <a:t>Knowledge</a:t>
            </a:r>
            <a:endParaRPr lang="cs-CZ" altLang="cs-CZ" sz="2600" b="1" dirty="0" smtClean="0">
              <a:latin typeface="Calibri" pitchFamily="34" charset="0"/>
            </a:endParaRPr>
          </a:p>
          <a:p>
            <a:pPr lvl="1">
              <a:lnSpc>
                <a:spcPct val="130000"/>
              </a:lnSpc>
            </a:pPr>
            <a:r>
              <a:rPr lang="cs-CZ" altLang="cs-CZ" sz="2600" dirty="0" smtClean="0">
                <a:latin typeface="Calibri" pitchFamily="34" charset="0"/>
              </a:rPr>
              <a:t>Více než 800 e-knih od vydavatele </a:t>
            </a:r>
            <a:r>
              <a:rPr lang="cs-CZ" altLang="cs-CZ" sz="2600" dirty="0" err="1" smtClean="0">
                <a:latin typeface="Calibri" pitchFamily="34" charset="0"/>
              </a:rPr>
              <a:t>Sage</a:t>
            </a:r>
            <a:r>
              <a:rPr lang="cs-CZ" altLang="cs-CZ" sz="2600" dirty="0" smtClean="0">
                <a:latin typeface="Calibri" pitchFamily="34" charset="0"/>
              </a:rPr>
              <a:t> </a:t>
            </a:r>
            <a:r>
              <a:rPr lang="cs-CZ" altLang="cs-CZ" sz="2600" dirty="0" err="1" smtClean="0">
                <a:latin typeface="Calibri" pitchFamily="34" charset="0"/>
              </a:rPr>
              <a:t>Publications</a:t>
            </a:r>
            <a:endParaRPr lang="cs-CZ" altLang="cs-CZ" sz="2600" dirty="0" smtClean="0">
              <a:latin typeface="Calibri" pitchFamily="34" charset="0"/>
            </a:endParaRPr>
          </a:p>
          <a:p>
            <a:pPr lvl="1">
              <a:lnSpc>
                <a:spcPct val="130000"/>
              </a:lnSpc>
              <a:buFont typeface="Wingdings" pitchFamily="2" charset="2"/>
              <a:buNone/>
            </a:pPr>
            <a:endParaRPr lang="cs-CZ" altLang="cs-CZ" sz="2200" dirty="0" smtClean="0"/>
          </a:p>
          <a:p>
            <a:pPr lvl="1">
              <a:buFont typeface="Wingdings" pitchFamily="2" charset="2"/>
              <a:buNone/>
            </a:pPr>
            <a:endParaRPr lang="cs-CZ" altLang="cs-CZ" sz="2200" b="1" dirty="0" smtClean="0"/>
          </a:p>
          <a:p>
            <a:pPr lvl="1">
              <a:buFont typeface="Wingdings" pitchFamily="2" charset="2"/>
              <a:buNone/>
            </a:pPr>
            <a:endParaRPr lang="cs-CZ" altLang="cs-CZ" sz="2200" i="1" dirty="0" smtClean="0"/>
          </a:p>
          <a:p>
            <a:pPr lvl="1">
              <a:buFont typeface="Wingdings" pitchFamily="2" charset="2"/>
              <a:buNone/>
            </a:pPr>
            <a:endParaRPr lang="cs-CZ" altLang="cs-CZ" sz="2200" b="1" i="1" dirty="0" smtClean="0"/>
          </a:p>
          <a:p>
            <a:pPr lvl="1">
              <a:buFont typeface="Wingdings" pitchFamily="2" charset="2"/>
              <a:buNone/>
            </a:pPr>
            <a:endParaRPr lang="cs-CZ" altLang="cs-CZ" sz="2200" b="1" i="1" dirty="0" smtClean="0"/>
          </a:p>
          <a:p>
            <a:pPr lvl="1">
              <a:buFont typeface="Wingdings" pitchFamily="2" charset="2"/>
              <a:buNone/>
            </a:pPr>
            <a:endParaRPr lang="cs-CZ" altLang="cs-CZ" sz="2200" dirty="0" smtClean="0"/>
          </a:p>
          <a:p>
            <a:pPr lvl="1"/>
            <a:endParaRPr lang="cs-CZ" altLang="cs-CZ" sz="2200" dirty="0" smtClean="0"/>
          </a:p>
          <a:p>
            <a:pPr lvl="1" eaLnBrk="1" hangingPunct="1">
              <a:buFont typeface="Wingdings" pitchFamily="2" charset="2"/>
              <a:buNone/>
            </a:pPr>
            <a:endParaRPr lang="cs-CZ" alt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052513"/>
            <a:ext cx="7929562" cy="6215062"/>
          </a:xfrm>
        </p:spPr>
        <p:txBody>
          <a:bodyPr/>
          <a:lstStyle/>
          <a:p>
            <a:pPr lvl="1">
              <a:lnSpc>
                <a:spcPct val="130000"/>
              </a:lnSpc>
              <a:buFont typeface="Wingdings" pitchFamily="2" charset="2"/>
              <a:buNone/>
            </a:pPr>
            <a:endParaRPr lang="cs-CZ" altLang="cs-CZ" sz="2200" smtClean="0"/>
          </a:p>
          <a:p>
            <a:pPr eaLnBrk="1" hangingPunct="1">
              <a:lnSpc>
                <a:spcPct val="130000"/>
              </a:lnSpc>
              <a:buFont typeface="Wingdings" pitchFamily="2" charset="2"/>
              <a:buBlip>
                <a:blip r:embed="rId3"/>
              </a:buBlip>
            </a:pPr>
            <a:r>
              <a:rPr lang="cs-CZ" altLang="cs-CZ" sz="2400" b="1" smtClean="0"/>
              <a:t>Gale Virtual Reference Library</a:t>
            </a:r>
          </a:p>
          <a:p>
            <a:pPr lvl="1">
              <a:lnSpc>
                <a:spcPct val="130000"/>
              </a:lnSpc>
            </a:pPr>
            <a:r>
              <a:rPr lang="cs-CZ" altLang="cs-CZ" smtClean="0"/>
              <a:t>Multioborová databáze, cca 40 e-knih</a:t>
            </a:r>
          </a:p>
          <a:p>
            <a:pPr lvl="1">
              <a:lnSpc>
                <a:spcPct val="130000"/>
              </a:lnSpc>
              <a:buFont typeface="Wingdings" pitchFamily="2" charset="2"/>
              <a:buNone/>
            </a:pPr>
            <a:endParaRPr lang="cs-CZ" altLang="cs-CZ" smtClean="0"/>
          </a:p>
          <a:p>
            <a:pPr eaLnBrk="1" hangingPunct="1">
              <a:lnSpc>
                <a:spcPct val="130000"/>
              </a:lnSpc>
              <a:buFont typeface="Wingdings" pitchFamily="2" charset="2"/>
              <a:buBlip>
                <a:blip r:embed="rId3"/>
              </a:buBlip>
            </a:pPr>
            <a:r>
              <a:rPr lang="cs-CZ" altLang="cs-CZ" sz="2400" b="1" smtClean="0"/>
              <a:t>eReading.cz</a:t>
            </a:r>
          </a:p>
          <a:p>
            <a:pPr lvl="1">
              <a:lnSpc>
                <a:spcPct val="130000"/>
              </a:lnSpc>
            </a:pPr>
            <a:r>
              <a:rPr lang="cs-CZ" altLang="cs-CZ" smtClean="0"/>
              <a:t>e-knihy v češtině</a:t>
            </a:r>
          </a:p>
          <a:p>
            <a:pPr lvl="1">
              <a:buFont typeface="Wingdings" pitchFamily="2" charset="2"/>
              <a:buNone/>
            </a:pPr>
            <a:endParaRPr lang="cs-CZ" altLang="cs-CZ" sz="2200" b="1" smtClean="0"/>
          </a:p>
          <a:p>
            <a:pPr lvl="1">
              <a:buFont typeface="Wingdings" pitchFamily="2" charset="2"/>
              <a:buNone/>
            </a:pPr>
            <a:endParaRPr lang="cs-CZ" altLang="cs-CZ" sz="2200" i="1" smtClean="0"/>
          </a:p>
          <a:p>
            <a:pPr lvl="1">
              <a:buFont typeface="Wingdings" pitchFamily="2" charset="2"/>
              <a:buNone/>
            </a:pPr>
            <a:endParaRPr lang="cs-CZ" altLang="cs-CZ" sz="2200" b="1" i="1" smtClean="0"/>
          </a:p>
          <a:p>
            <a:pPr lvl="1">
              <a:buFont typeface="Wingdings" pitchFamily="2" charset="2"/>
              <a:buNone/>
            </a:pPr>
            <a:endParaRPr lang="cs-CZ" altLang="cs-CZ" sz="2200" b="1" i="1" smtClean="0"/>
          </a:p>
          <a:p>
            <a:pPr lvl="1">
              <a:buFont typeface="Wingdings" pitchFamily="2" charset="2"/>
              <a:buNone/>
            </a:pPr>
            <a:endParaRPr lang="cs-CZ" altLang="cs-CZ" sz="2200" smtClean="0"/>
          </a:p>
          <a:p>
            <a:pPr lvl="1"/>
            <a:endParaRPr lang="cs-CZ" altLang="cs-CZ" sz="2200" smtClean="0"/>
          </a:p>
          <a:p>
            <a:pPr lvl="1" eaLnBrk="1" hangingPunct="1">
              <a:buFont typeface="Wingdings" pitchFamily="2" charset="2"/>
              <a:buNone/>
            </a:pPr>
            <a:endParaRPr lang="cs-CZ" altLang="cs-CZ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2636912"/>
            <a:ext cx="8568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altLang="cs-CZ" sz="3200" dirty="0" smtClean="0"/>
              <a:t> STEINEROVÁ, Jela; GREŠKOVÁ, Mirka; ILAVSKÁ, Jana. </a:t>
            </a:r>
            <a:r>
              <a:rPr lang="cs-CZ" altLang="cs-CZ" sz="3200" i="1" dirty="0" err="1" smtClean="0"/>
              <a:t>Informačné</a:t>
            </a:r>
            <a:r>
              <a:rPr lang="cs-CZ" altLang="cs-CZ" sz="3200" i="1" dirty="0" smtClean="0"/>
              <a:t> </a:t>
            </a:r>
            <a:r>
              <a:rPr lang="cs-CZ" altLang="cs-CZ" sz="3200" i="1" dirty="0" err="1" smtClean="0"/>
              <a:t>stratégie</a:t>
            </a:r>
            <a:r>
              <a:rPr lang="cs-CZ" altLang="cs-CZ" sz="3200" i="1" dirty="0" smtClean="0"/>
              <a:t> v </a:t>
            </a:r>
            <a:r>
              <a:rPr lang="cs-CZ" altLang="cs-CZ" sz="3200" i="1" dirty="0" err="1" smtClean="0"/>
              <a:t>elektronickom</a:t>
            </a:r>
            <a:r>
              <a:rPr lang="cs-CZ" altLang="cs-CZ" sz="3200" i="1" dirty="0" smtClean="0"/>
              <a:t> </a:t>
            </a:r>
            <a:r>
              <a:rPr lang="cs-CZ" altLang="cs-CZ" sz="3200" i="1" dirty="0" err="1" smtClean="0"/>
              <a:t>prostredí</a:t>
            </a:r>
            <a:r>
              <a:rPr lang="cs-CZ" altLang="cs-CZ" sz="3200" dirty="0" smtClean="0"/>
              <a:t>. 1. </a:t>
            </a:r>
            <a:r>
              <a:rPr lang="cs-CZ" altLang="cs-CZ" sz="3200" dirty="0" err="1" smtClean="0"/>
              <a:t>vyd</a:t>
            </a:r>
            <a:r>
              <a:rPr lang="cs-CZ" altLang="cs-CZ" sz="3200" dirty="0" smtClean="0"/>
              <a:t>. Bratislava: Univerzita Komenského v Bratislavě, 2010, 190 s. ISBN 9788022328487.</a:t>
            </a:r>
            <a:endParaRPr lang="cs-CZ" altLang="cs-CZ" sz="3200" dirty="0" smtClean="0">
              <a:latin typeface="Arial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9512" y="1412776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32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Literatura</a:t>
            </a:r>
            <a:endParaRPr lang="cs-CZ" altLang="cs-CZ" sz="3200" b="1" dirty="0" smtClean="0">
              <a:solidFill>
                <a:srgbClr val="11111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341438"/>
            <a:ext cx="7777162" cy="508000"/>
          </a:xfrm>
        </p:spPr>
        <p:txBody>
          <a:bodyPr/>
          <a:lstStyle/>
          <a:p>
            <a:r>
              <a:rPr lang="cs-CZ" altLang="cs-CZ" sz="3200" smtClean="0"/>
              <a:t>Literatura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412875"/>
            <a:ext cx="7777162" cy="417671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cs-CZ" altLang="cs-CZ" sz="2000" dirty="0" smtClean="0"/>
          </a:p>
          <a:p>
            <a:pPr eaLnBrk="1" hangingPunct="1">
              <a:buFontTx/>
              <a:buNone/>
              <a:defRPr/>
            </a:pPr>
            <a:endParaRPr lang="cs-CZ" altLang="cs-CZ" sz="2000" dirty="0" smtClean="0"/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cs-CZ" altLang="cs-CZ" sz="2400" dirty="0" smtClean="0">
                <a:latin typeface="Calibri" panose="020F0502020204030204" pitchFamily="34" charset="0"/>
              </a:rPr>
              <a:t>Návod eReading.cz </a:t>
            </a:r>
            <a:r>
              <a:rPr lang="cs-CZ" altLang="cs-CZ" sz="2400" dirty="0" smtClean="0">
                <a:latin typeface="Calibri" panose="020F0502020204030204" pitchFamily="34" charset="0"/>
                <a:cs typeface="Times New Roman" pitchFamily="18" charset="0"/>
              </a:rPr>
              <a:t>[online]</a:t>
            </a:r>
            <a:r>
              <a:rPr lang="cs-CZ" altLang="cs-CZ" sz="2400" dirty="0" smtClean="0">
                <a:latin typeface="Calibri" panose="020F0502020204030204" pitchFamily="34" charset="0"/>
              </a:rPr>
              <a:t>. </a:t>
            </a:r>
            <a:r>
              <a:rPr lang="cs-CZ" altLang="cs-CZ" sz="2400" dirty="0" smtClean="0">
                <a:latin typeface="Calibri" panose="020F0502020204030204" pitchFamily="34" charset="0"/>
                <a:cs typeface="Times New Roman" pitchFamily="18" charset="0"/>
              </a:rPr>
              <a:t>[cit. 22-10-2013]. Dostupný z:</a:t>
            </a:r>
            <a:r>
              <a:rPr lang="cs-CZ" altLang="cs-CZ" sz="2400" dirty="0" smtClean="0">
                <a:latin typeface="Calibri" panose="020F0502020204030204" pitchFamily="34" charset="0"/>
              </a:rPr>
              <a:t> </a:t>
            </a:r>
            <a:r>
              <a:rPr lang="cs-CZ" altLang="cs-CZ" sz="2400" dirty="0" smtClean="0">
                <a:latin typeface="Calibri" panose="020F0502020204030204" pitchFamily="34" charset="0"/>
                <a:hlinkClick r:id="rId3"/>
              </a:rPr>
              <a:t>http://knihovna.fss.muni.cz/ezdroje.php?podsekce=37</a:t>
            </a:r>
            <a:endParaRPr lang="cs-CZ" altLang="cs-CZ" sz="2400" dirty="0" smtClean="0">
              <a:latin typeface="Calibri" panose="020F050202020403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cs-CZ" altLang="cs-CZ" sz="2400" dirty="0" smtClean="0"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cs-CZ" altLang="cs-CZ" sz="2400" dirty="0" smtClean="0">
                <a:latin typeface="Calibri" panose="020F0502020204030204" pitchFamily="34" charset="0"/>
              </a:rPr>
              <a:t>Informace z portálu ezdroje.muni.cz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79512" y="1196752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2913" indent="-442913" algn="ctr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tabLst>
                <a:tab pos="442913" algn="l"/>
              </a:tabLst>
            </a:pPr>
            <a:r>
              <a:rPr lang="cs-CZ" altLang="cs-CZ" sz="4000" b="1" dirty="0" smtClean="0">
                <a:solidFill>
                  <a:srgbClr val="111111"/>
                </a:solidFill>
                <a:latin typeface="Calibri" pitchFamily="34" charset="0"/>
              </a:rPr>
              <a:t>Děkuj</a:t>
            </a:r>
            <a:r>
              <a:rPr lang="en-US" altLang="cs-CZ" sz="4000" b="1" dirty="0" err="1" smtClean="0">
                <a:solidFill>
                  <a:srgbClr val="111111"/>
                </a:solidFill>
                <a:latin typeface="Calibri" pitchFamily="34" charset="0"/>
              </a:rPr>
              <a:t>eme</a:t>
            </a:r>
            <a:r>
              <a:rPr lang="cs-CZ" altLang="cs-CZ" sz="4000" b="1" dirty="0" smtClean="0">
                <a:solidFill>
                  <a:srgbClr val="111111"/>
                </a:solidFill>
                <a:latin typeface="Calibri" pitchFamily="34" charset="0"/>
              </a:rPr>
              <a:t> Vám za pozornost</a:t>
            </a:r>
            <a:endParaRPr lang="en-US" altLang="cs-CZ" sz="4000" b="1" dirty="0" smtClean="0">
              <a:solidFill>
                <a:srgbClr val="111111"/>
              </a:solidFill>
              <a:latin typeface="Calibri" pitchFamily="34" charset="0"/>
            </a:endParaRPr>
          </a:p>
        </p:txBody>
      </p:sp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2267744" y="1978504"/>
            <a:ext cx="4929187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cs-CZ" sz="3500" b="1" dirty="0" smtClean="0">
                <a:solidFill>
                  <a:srgbClr val="111111"/>
                </a:solidFill>
                <a:latin typeface="Calibri" pitchFamily="34" charset="0"/>
                <a:hlinkClick r:id="rId3"/>
              </a:rPr>
              <a:t>infozdroje@fss.muni.cz</a:t>
            </a:r>
            <a:endParaRPr lang="cs-CZ" altLang="cs-CZ" sz="3500" dirty="0" smtClean="0">
              <a:solidFill>
                <a:srgbClr val="111111"/>
              </a:solidFill>
              <a:latin typeface="Calibri" pitchFamily="34" charset="0"/>
            </a:endParaRPr>
          </a:p>
        </p:txBody>
      </p:sp>
      <p:sp>
        <p:nvSpPr>
          <p:cNvPr id="7" name="TextovéPole 3"/>
          <p:cNvSpPr txBox="1">
            <a:spLocks noChangeArrowheads="1"/>
          </p:cNvSpPr>
          <p:nvPr/>
        </p:nvSpPr>
        <p:spPr bwMode="auto">
          <a:xfrm>
            <a:off x="2699792" y="2996952"/>
            <a:ext cx="3543300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800" b="1" dirty="0" smtClean="0">
                <a:solidFill>
                  <a:srgbClr val="111111"/>
                </a:solidFill>
                <a:latin typeface="Calibri" pitchFamily="34" charset="0"/>
              </a:rPr>
              <a:t>Jan Kříž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800" b="1" dirty="0" err="1" smtClean="0">
                <a:solidFill>
                  <a:srgbClr val="111111"/>
                </a:solidFill>
                <a:latin typeface="Calibri" pitchFamily="34" charset="0"/>
                <a:hlinkClick r:id="rId4"/>
              </a:rPr>
              <a:t>jkriz</a:t>
            </a:r>
            <a:r>
              <a:rPr lang="en-US" altLang="cs-CZ" sz="2800" b="1" dirty="0" smtClean="0">
                <a:solidFill>
                  <a:srgbClr val="111111"/>
                </a:solidFill>
                <a:latin typeface="Calibri" pitchFamily="34" charset="0"/>
                <a:hlinkClick r:id="rId4"/>
              </a:rPr>
              <a:t>@fss.muni.cz</a:t>
            </a:r>
            <a:endParaRPr lang="en-US" altLang="cs-CZ" sz="2800" b="1" dirty="0" smtClean="0">
              <a:solidFill>
                <a:srgbClr val="111111"/>
              </a:solidFill>
              <a:latin typeface="Calibri" pitchFamily="34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cs-CZ" sz="2800" b="1" dirty="0" smtClean="0">
              <a:solidFill>
                <a:srgbClr val="111111"/>
              </a:solidFill>
              <a:latin typeface="Calibri" pitchFamily="34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800" b="1" dirty="0" smtClean="0">
                <a:solidFill>
                  <a:srgbClr val="111111"/>
                </a:solidFill>
                <a:latin typeface="Calibri" pitchFamily="34" charset="0"/>
              </a:rPr>
              <a:t>Dana Mazancová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800" dirty="0" err="1" smtClean="0">
                <a:solidFill>
                  <a:srgbClr val="111111"/>
                </a:solidFill>
                <a:latin typeface="Calibri" pitchFamily="34" charset="0"/>
                <a:hlinkClick r:id="rId5"/>
              </a:rPr>
              <a:t>mazancov</a:t>
            </a:r>
            <a:r>
              <a:rPr lang="en-US" altLang="cs-CZ" sz="2800" dirty="0" smtClean="0">
                <a:solidFill>
                  <a:srgbClr val="111111"/>
                </a:solidFill>
                <a:latin typeface="Calibri" pitchFamily="34" charset="0"/>
                <a:hlinkClick r:id="rId5"/>
              </a:rPr>
              <a:t>@</a:t>
            </a:r>
            <a:r>
              <a:rPr lang="cs-CZ" altLang="cs-CZ" sz="2800" dirty="0" err="1" smtClean="0">
                <a:solidFill>
                  <a:srgbClr val="111111"/>
                </a:solidFill>
                <a:latin typeface="Calibri" pitchFamily="34" charset="0"/>
                <a:hlinkClick r:id="rId5"/>
              </a:rPr>
              <a:t>fss.muni.cz</a:t>
            </a:r>
            <a:endParaRPr lang="cs-CZ" altLang="cs-CZ" sz="2800" dirty="0" smtClean="0">
              <a:solidFill>
                <a:srgbClr val="111111"/>
              </a:solidFill>
              <a:latin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dirty="0" smtClean="0">
              <a:solidFill>
                <a:srgbClr val="11111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2636912"/>
            <a:ext cx="7992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2800" dirty="0" smtClean="0">
                <a:latin typeface="Calibri" panose="020F0502020204030204" pitchFamily="34" charset="0"/>
              </a:rPr>
              <a:t> Na základě jednoho vyhledávacího  dotazu umožňuje prohledávat více zdrojů současně v rámci jednoho rozhraní</a:t>
            </a:r>
          </a:p>
          <a:p>
            <a:pPr>
              <a:buFont typeface="Wingdings" panose="05000000000000000000" pitchFamily="2" charset="2"/>
              <a:buChar char="q"/>
            </a:pPr>
            <a:endParaRPr lang="cs-CZ" altLang="cs-CZ" sz="28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800" dirty="0" smtClean="0">
                <a:latin typeface="Calibri" panose="020F0502020204030204" pitchFamily="34" charset="0"/>
              </a:rPr>
              <a:t> Podpora vzdáleného přístupu</a:t>
            </a:r>
          </a:p>
          <a:p>
            <a:pPr>
              <a:buFont typeface="Wingdings" panose="05000000000000000000" pitchFamily="2" charset="2"/>
              <a:buChar char="q"/>
            </a:pPr>
            <a:endParaRPr lang="cs-CZ" altLang="cs-CZ" sz="28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800" dirty="0" smtClean="0">
                <a:latin typeface="Calibri" panose="020F0502020204030204" pitchFamily="34" charset="0"/>
              </a:rPr>
              <a:t> Producent fa EBSCO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2000" dirty="0" smtClean="0">
              <a:solidFill>
                <a:srgbClr val="111111"/>
              </a:solidFill>
              <a:latin typeface="Arial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544" y="141277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EBSCO </a:t>
            </a:r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Discovery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</a:t>
            </a:r>
            <a:endParaRPr lang="cs-CZ" altLang="cs-CZ" sz="3200" b="1" dirty="0" smtClean="0">
              <a:solidFill>
                <a:srgbClr val="11111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341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4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2348880"/>
            <a:ext cx="8568952" cy="4252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3200" dirty="0" smtClean="0">
                <a:latin typeface="Calibri" panose="020F0502020204030204" pitchFamily="34" charset="0"/>
              </a:rPr>
              <a:t> Umožňuje prohledávání:</a:t>
            </a:r>
          </a:p>
          <a:p>
            <a:pPr lvl="1">
              <a:spcBef>
                <a:spcPts val="1020"/>
              </a:spcBef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 souborného katalogu knihoven MU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 univerzitních databází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 databází elektronických knih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 závěrečných prací MU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 volně dostupných zdrojů</a:t>
            </a:r>
          </a:p>
          <a:p>
            <a:pPr lvl="1"/>
            <a:endParaRPr lang="cs-CZ" altLang="cs-CZ" sz="3000" dirty="0"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dirty="0" smtClean="0">
                <a:latin typeface="Calibri" panose="020F0502020204030204" pitchFamily="34" charset="0"/>
              </a:rPr>
              <a:t>Obsahuje 76 zdrojů (EBSCO, 2015)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2000" dirty="0" smtClean="0">
              <a:solidFill>
                <a:srgbClr val="111111"/>
              </a:solidFill>
              <a:latin typeface="Arial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544" y="141277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32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EBSCO </a:t>
            </a:r>
            <a:r>
              <a:rPr lang="cs-CZ" altLang="cs-CZ" sz="3200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Discovery</a:t>
            </a:r>
            <a:r>
              <a:rPr lang="cs-CZ" altLang="cs-CZ" sz="32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200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</a:t>
            </a:r>
            <a:endParaRPr lang="cs-CZ" altLang="cs-CZ" sz="3200" b="1" dirty="0" smtClean="0">
              <a:solidFill>
                <a:srgbClr val="11111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2636912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3200" dirty="0" smtClean="0">
                <a:latin typeface="Calibri" panose="020F0502020204030204" pitchFamily="34" charset="0"/>
              </a:rPr>
              <a:t> Můžete využít např. tento </a:t>
            </a:r>
            <a:r>
              <a:rPr lang="cs-CZ" altLang="cs-CZ" sz="3200" dirty="0" smtClean="0">
                <a:latin typeface="Calibri" panose="020F0502020204030204" pitchFamily="34" charset="0"/>
                <a:hlinkClick r:id="rId3"/>
              </a:rPr>
              <a:t>interaktivní tutoriál</a:t>
            </a:r>
            <a:endParaRPr lang="cs-CZ" altLang="cs-CZ" sz="3200" dirty="0" smtClean="0">
              <a:latin typeface="Calibri" panose="020F050202020403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544" y="141277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Více informací o EDS</a:t>
            </a:r>
            <a:endParaRPr lang="cs-CZ" altLang="cs-CZ" sz="3200" b="1" dirty="0" smtClean="0">
              <a:solidFill>
                <a:srgbClr val="11111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2636912"/>
            <a:ext cx="85689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3200" dirty="0" smtClean="0">
                <a:latin typeface="Calibri" panose="020F0502020204030204" pitchFamily="34" charset="0"/>
              </a:rPr>
              <a:t> Pokud v databázi není obsažen plný text dokumentu, tak je prostřednictvím této služby nabídnuto jeho dohledání v jiném zdroji (databázi, katalogu, vyhledávači)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2000" dirty="0" smtClean="0">
              <a:solidFill>
                <a:srgbClr val="111111"/>
              </a:solidFill>
              <a:latin typeface="Arial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544" y="141277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Full Text </a:t>
            </a:r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Finder</a:t>
            </a:r>
            <a:endParaRPr lang="cs-CZ" altLang="cs-CZ" sz="3200" b="1" dirty="0" smtClean="0">
              <a:solidFill>
                <a:srgbClr val="11111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2636912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3200" dirty="0" smtClean="0">
                <a:latin typeface="Calibri" panose="020F0502020204030204" pitchFamily="34" charset="0"/>
              </a:rPr>
              <a:t> Umožňuje zjistit, zda má MU přístup k elektronické verzi zadaného časopisu nebo knihy</a:t>
            </a:r>
          </a:p>
          <a:p>
            <a:endParaRPr lang="cs-CZ" altLang="cs-CZ" sz="3200" dirty="0" smtClean="0">
              <a:latin typeface="Calibri" panose="020F050202020403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7504" y="1412776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Seznam dostupných časopisů a knih na MU</a:t>
            </a:r>
            <a:endParaRPr lang="cs-CZ" altLang="cs-CZ" sz="3200" b="1" dirty="0" smtClean="0">
              <a:solidFill>
                <a:srgbClr val="11111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1779</TotalTime>
  <Words>570</Words>
  <Application>Microsoft Office PowerPoint</Application>
  <PresentationFormat>Předvádění na obrazovce (4:3)</PresentationFormat>
  <Paragraphs>133</Paragraphs>
  <Slides>35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35</vt:i4>
      </vt:variant>
    </vt:vector>
  </HeadingPairs>
  <TitlesOfParts>
    <vt:vector size="45" baseType="lpstr">
      <vt:lpstr>Arial</vt:lpstr>
      <vt:lpstr>Calibri</vt:lpstr>
      <vt:lpstr>Tahoma</vt:lpstr>
      <vt:lpstr>Times New Roman</vt:lpstr>
      <vt:lpstr>Verdana</vt:lpstr>
      <vt:lpstr>Wingdings</vt:lpstr>
      <vt:lpstr>Motiv systému Office</vt:lpstr>
      <vt:lpstr>template</vt:lpstr>
      <vt:lpstr>4_Motiv systému Office</vt:lpstr>
      <vt:lpstr>5_Motiv systému Office</vt:lpstr>
      <vt:lpstr> Základy práce s informačními zdroji pro bc. studenty ZUR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Seznam dostupných časopisů a knih na MU</vt:lpstr>
      <vt:lpstr>Seznam dostupných časopisů a knih na MU</vt:lpstr>
      <vt:lpstr>Seznam dostupných časopisů a knih na MU</vt:lpstr>
      <vt:lpstr>Seznam dostupných časopisů a knih na MU– ukázka kniha</vt:lpstr>
      <vt:lpstr>Seznam dostupných časopisů a knih  na MU - ukázka kniha - prolinkování do databáze EBSCO eBook AC</vt:lpstr>
      <vt:lpstr>Elektronické knihy</vt:lpstr>
      <vt:lpstr>EBSCO eBook Academic Collection </vt:lpstr>
      <vt:lpstr>Prezentace aplikace PowerPoint</vt:lpstr>
      <vt:lpstr>Prezentace aplikace PowerPoint</vt:lpstr>
      <vt:lpstr>Prezentace aplikace PowerPoint</vt:lpstr>
      <vt:lpstr>Výpůjčka e-knih - Adobe Digital Editions</vt:lpstr>
      <vt:lpstr>Adobe Digital Editions</vt:lpstr>
      <vt:lpstr>Adobe Digital Editions - otevřená kniha</vt:lpstr>
      <vt:lpstr>Taylor &amp; Francis</vt:lpstr>
      <vt:lpstr>Prezentace aplikace PowerPoint</vt:lpstr>
      <vt:lpstr>eReading.cz – trvalá výpůjčka e-knih</vt:lpstr>
      <vt:lpstr>Prezentace aplikace PowerPoint</vt:lpstr>
      <vt:lpstr>Gale Virtual Reference Library</vt:lpstr>
      <vt:lpstr>Prezentace aplikace PowerPoint</vt:lpstr>
      <vt:lpstr>Shrnutí</vt:lpstr>
      <vt:lpstr>Prezentace aplikace PowerPoint</vt:lpstr>
      <vt:lpstr>Prezentace aplikace PowerPoint</vt:lpstr>
      <vt:lpstr>Prezentace aplikace PowerPoint</vt:lpstr>
      <vt:lpstr>Prezentace aplikace PowerPoint</vt:lpstr>
      <vt:lpstr>Literatura</vt:lpstr>
      <vt:lpstr>Prezentace aplikace PowerPoint</vt:lpstr>
    </vt:vector>
  </TitlesOfParts>
  <Company>CIKT FSS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ProQuest Central Představení databáze</dc:title>
  <dc:creator>Aneta Pilátová</dc:creator>
  <cp:lastModifiedBy>Dana Mazancová</cp:lastModifiedBy>
  <cp:revision>149</cp:revision>
  <cp:lastPrinted>2015-10-27T10:38:28Z</cp:lastPrinted>
  <dcterms:created xsi:type="dcterms:W3CDTF">2015-08-18T07:57:33Z</dcterms:created>
  <dcterms:modified xsi:type="dcterms:W3CDTF">2017-03-21T08:24:56Z</dcterms:modified>
</cp:coreProperties>
</file>