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9" r:id="rId3"/>
    <p:sldId id="265" r:id="rId4"/>
    <p:sldId id="257" r:id="rId5"/>
    <p:sldId id="266" r:id="rId6"/>
    <p:sldId id="267" r:id="rId7"/>
    <p:sldId id="312" r:id="rId8"/>
    <p:sldId id="268" r:id="rId9"/>
    <p:sldId id="269" r:id="rId10"/>
    <p:sldId id="291" r:id="rId11"/>
    <p:sldId id="270" r:id="rId12"/>
    <p:sldId id="271" r:id="rId13"/>
    <p:sldId id="274" r:id="rId14"/>
    <p:sldId id="275" r:id="rId15"/>
    <p:sldId id="273" r:id="rId16"/>
    <p:sldId id="276" r:id="rId17"/>
    <p:sldId id="272" r:id="rId18"/>
    <p:sldId id="304" r:id="rId19"/>
    <p:sldId id="278" r:id="rId20"/>
    <p:sldId id="305" r:id="rId21"/>
    <p:sldId id="280" r:id="rId22"/>
    <p:sldId id="292" r:id="rId23"/>
    <p:sldId id="281" r:id="rId24"/>
    <p:sldId id="282" r:id="rId25"/>
    <p:sldId id="307" r:id="rId26"/>
    <p:sldId id="283" r:id="rId27"/>
    <p:sldId id="284" r:id="rId28"/>
    <p:sldId id="285" r:id="rId29"/>
    <p:sldId id="286" r:id="rId30"/>
    <p:sldId id="311" r:id="rId31"/>
    <p:sldId id="287" r:id="rId32"/>
    <p:sldId id="309" r:id="rId33"/>
    <p:sldId id="289" r:id="rId34"/>
    <p:sldId id="290" r:id="rId35"/>
    <p:sldId id="296" r:id="rId36"/>
    <p:sldId id="294" r:id="rId37"/>
    <p:sldId id="293" r:id="rId38"/>
    <p:sldId id="297" r:id="rId39"/>
    <p:sldId id="299" r:id="rId40"/>
    <p:sldId id="298" r:id="rId41"/>
    <p:sldId id="300" r:id="rId42"/>
    <p:sldId id="301" r:id="rId43"/>
    <p:sldId id="302" r:id="rId44"/>
    <p:sldId id="303" r:id="rId45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B3B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85338" autoAdjust="0"/>
  </p:normalViewPr>
  <p:slideViewPr>
    <p:cSldViewPr>
      <p:cViewPr varScale="1">
        <p:scale>
          <a:sx n="99" d="100"/>
          <a:sy n="99" d="100"/>
        </p:scale>
        <p:origin x="26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4C6C9-5C56-42A6-870D-E8880FEFF0C0}" type="datetimeFigureOut">
              <a:rPr lang="cs-CZ" smtClean="0"/>
              <a:t>15.3.2017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B914D-5D37-46CA-A59D-B18C358A7B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242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AC02F-BE93-4DE2-BEA9-F59D70ABDCBA}" type="datetimeFigureOut">
              <a:rPr lang="cs-CZ" smtClean="0"/>
              <a:t>15.3.2017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4129E-B9F3-4FF4-9646-F90ABCB0E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232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4129E-B9F3-4FF4-9646-F90ABCB0EE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396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4129E-B9F3-4FF4-9646-F90ABCB0EEC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915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4129E-B9F3-4FF4-9646-F90ABCB0EEC9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3018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4129E-B9F3-4FF4-9646-F90ABCB0EEC9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322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4129E-B9F3-4FF4-9646-F90ABCB0EEC9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2216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15.3.2017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15.3.2017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15.3.2017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15.3.2017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15.3.2017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15.3.2017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15.3.2017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15.3.2017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15.3.2017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15.3.2017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15.3.2017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t>15.3.2017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6-OXKKngN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edzur.fss.muni.cz/informace-pro-studenty/bakalarske-a-diplomove-prac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WMkzGGxqp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osefk.svi.econ.muni.cz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heses.cz/" TargetMode="External"/><Relationship Id="rId4" Type="http://schemas.openxmlformats.org/officeDocument/2006/relationships/hyperlink" Target="http://is.muni.cz/thesi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knihovna.fss.muni.cz/ezdroje.php" TargetMode="External"/><Relationship Id="rId3" Type="http://schemas.openxmlformats.org/officeDocument/2006/relationships/hyperlink" Target="http://knihovna.fss.muni.cz/jaksipujcit.php?podsekce=1" TargetMode="External"/><Relationship Id="rId7" Type="http://schemas.openxmlformats.org/officeDocument/2006/relationships/hyperlink" Target="http://knihovna.fss.muni.cz/jaksipujcit.php?podsekce=6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nihovna.fss.muni.cz/sluzby.php?podsekce=36" TargetMode="External"/><Relationship Id="rId5" Type="http://schemas.openxmlformats.org/officeDocument/2006/relationships/hyperlink" Target="http://knihovna.fss.muni.cz/jaksipujcit.php?podsekce=65" TargetMode="External"/><Relationship Id="rId4" Type="http://schemas.openxmlformats.org/officeDocument/2006/relationships/hyperlink" Target="http://knihovna.fss.muni.cz/jaksipujcit.php?podsekce=5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psr.umich.edu/files/instructors/How_to_Read_a_Journal_Article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ezdroj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zdroje.muni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vzdaleny_pristup/?lang=c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discovery.muni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oaj.org/" TargetMode="External"/><Relationship Id="rId7" Type="http://schemas.openxmlformats.org/officeDocument/2006/relationships/hyperlink" Target="http://www.jib.cz/V?RN=69789050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eph22.nkp.cz/F/?func=file&amp;file_name=find-b&amp;local_base=anl" TargetMode="External"/><Relationship Id="rId5" Type="http://schemas.openxmlformats.org/officeDocument/2006/relationships/hyperlink" Target="http://www.degruyter.com/" TargetMode="External"/><Relationship Id="rId4" Type="http://schemas.openxmlformats.org/officeDocument/2006/relationships/hyperlink" Target="http://cejsh.icm.edu.pl/cejsh/search/article.action?cid=b4602adc-496e-4c5f-8674-2f4d8c7fcf52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nihovna.fss.muni.cz/ezdroje.php?podsekce=&amp;ukol=2&amp;subukol=1&amp;id=61" TargetMode="External"/><Relationship Id="rId3" Type="http://schemas.openxmlformats.org/officeDocument/2006/relationships/hyperlink" Target="https://aleph.muni.cz/F" TargetMode="External"/><Relationship Id="rId7" Type="http://schemas.openxmlformats.org/officeDocument/2006/relationships/hyperlink" Target="http://discovery.muni.cz/" TargetMode="External"/><Relationship Id="rId12" Type="http://schemas.openxmlformats.org/officeDocument/2006/relationships/hyperlink" Target="http://www.ereading.cz/c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eph.nkp.cz/F/?func=file&amp;file_name=find-b&amp;local_base=skcm" TargetMode="External"/><Relationship Id="rId11" Type="http://schemas.openxmlformats.org/officeDocument/2006/relationships/hyperlink" Target="http://knowledge.sagepub.com/" TargetMode="External"/><Relationship Id="rId5" Type="http://schemas.openxmlformats.org/officeDocument/2006/relationships/hyperlink" Target="http://www.jib.cz/" TargetMode="External"/><Relationship Id="rId10" Type="http://schemas.openxmlformats.org/officeDocument/2006/relationships/hyperlink" Target="http://www.tandfebooks.com/" TargetMode="External"/><Relationship Id="rId4" Type="http://schemas.openxmlformats.org/officeDocument/2006/relationships/hyperlink" Target="https://vufind.mzk.cz/" TargetMode="External"/><Relationship Id="rId9" Type="http://schemas.openxmlformats.org/officeDocument/2006/relationships/hyperlink" Target="http://web.b.ebscohost.com/ehost/search/basic?sid=89619be9-7654-4a8e-b016-45cb9610e006@sessionmgr104&amp;vid=0&amp;tid=2003EB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apen.org/home?brand=oape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ooks.google.com/" TargetMode="External"/><Relationship Id="rId4" Type="http://schemas.openxmlformats.org/officeDocument/2006/relationships/hyperlink" Target="http://doabooks.org/doab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uj.anopress.cz/Search/PagesAuth/My_Search.aspx?f=3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infotrac.galegroup.com/itweb/masaryk?db=GVR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so.cz/csu/redakce.nsf/i/statistik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c.europa.eu/eurostat/data/browse-statistics-by-theme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rn.com/e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cholar.google.com/" TargetMode="External"/><Relationship Id="rId4" Type="http://schemas.openxmlformats.org/officeDocument/2006/relationships/hyperlink" Target="http://www.icpsr.umich.edu/icpsrweb/landing.jsp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josefk.svi.econ.muni.cz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icpsr.umich.edu/files/instructors/How_to_Read_a_Journal_Article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KWMkzGGxqpA" TargetMode="External"/><Relationship Id="rId5" Type="http://schemas.openxmlformats.org/officeDocument/2006/relationships/hyperlink" Target="https://www.youtube.com/watch?v=C6-OXKKngNo" TargetMode="External"/><Relationship Id="rId4" Type="http://schemas.openxmlformats.org/officeDocument/2006/relationships/hyperlink" Target="http://cathryno.global2.vic.edu.au/2010/05/08/deep-web-vs-surface-web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cernova@fss.muni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zdroje@fss.muni.cz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953" y="2132856"/>
            <a:ext cx="8892480" cy="1872208"/>
          </a:xfrm>
        </p:spPr>
        <p:txBody>
          <a:bodyPr>
            <a:normAutofit fontScale="90000"/>
          </a:bodyPr>
          <a:lstStyle/>
          <a:p>
            <a:pPr marL="0" indent="0"/>
            <a:r>
              <a:rPr 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Základy práce </a:t>
            </a:r>
            <a:br>
              <a:rPr 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informačními zdroji</a:t>
            </a:r>
            <a:br>
              <a:rPr 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ZUR163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7347" y="5733256"/>
            <a:ext cx="4248472" cy="792088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Ing. Martina Nedomová</a:t>
            </a:r>
            <a:endParaRPr lang="uk-UA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cs-CZ" altLang="cs-CZ" sz="2400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380330" y="5877272"/>
            <a:ext cx="424847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cs-CZ" altLang="cs-CZ"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27. února </a:t>
            </a: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  <a:endParaRPr lang="cs-CZ" alt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27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87624" y="1916832"/>
            <a:ext cx="6696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>
                <a:solidFill>
                  <a:schemeClr val="bg1"/>
                </a:solidFill>
              </a:rPr>
              <a:t>Psaní odborných (závěrečných) prací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87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99592" y="2852936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Propagační 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video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Západočeské univerzity v Plzni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8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41277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Metodika psaní odborných prací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162177"/>
            <a:ext cx="799288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342900">
              <a:buFont typeface="Wingdings" panose="05000000000000000000" pitchFamily="2" charset="2"/>
              <a:buChar char="q"/>
            </a:pPr>
            <a:r>
              <a:rPr lang="cs-CZ" altLang="cs-CZ" sz="3000" dirty="0"/>
              <a:t>Dostatek času</a:t>
            </a:r>
            <a:r>
              <a:rPr lang="cs-CZ" altLang="cs-CZ" sz="3000" b="1" dirty="0"/>
              <a:t> </a:t>
            </a:r>
            <a:r>
              <a:rPr lang="cs-CZ" altLang="cs-CZ" sz="3000" dirty="0"/>
              <a:t>pro vyhledání a nastudovaní příslušné literatury</a:t>
            </a:r>
          </a:p>
          <a:p>
            <a:pPr marL="43200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Vypracování námětu závěrečné práce</a:t>
            </a:r>
          </a:p>
          <a:p>
            <a:pPr marL="43200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Vymezení času potřebného k sepsání textu</a:t>
            </a:r>
          </a:p>
          <a:p>
            <a:pPr marL="43200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Dodržení všech předepsaných formálních a odborných náležitostí</a:t>
            </a:r>
          </a:p>
          <a:p>
            <a:pPr marL="43200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 </a:t>
            </a:r>
            <a:r>
              <a:rPr lang="cs-CZ" altLang="cs-CZ" sz="2400" dirty="0">
                <a:hlinkClick r:id="rId3"/>
              </a:rPr>
              <a:t>Pokyny pro vypracování závěrečné práce (KMSZ)</a:t>
            </a:r>
            <a:endParaRPr lang="cs-CZ" alt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484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75556" y="1417663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etapy přípravy písemné práce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108520" y="2276872"/>
            <a:ext cx="77048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b="1" dirty="0"/>
              <a:t>Volba tématu a strategie přípravy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b="1" dirty="0"/>
              <a:t>Informační průzkum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Zpracování výsledků průzkumu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Výzkum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Tvorba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b="1" dirty="0"/>
              <a:t>Příprava dokumentace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Příprava konečné verze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Odevzdání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Obhajoba – prezentace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238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01648" y="1236385"/>
            <a:ext cx="8352928" cy="4868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cs-CZ" altLang="cs-CZ" sz="2800" b="1" dirty="0"/>
              <a:t> Volba tématu a strategie přípravy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Časový plán 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Volba tématu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Příprava na informační průzkum</a:t>
            </a:r>
          </a:p>
          <a:p>
            <a:pPr>
              <a:lnSpc>
                <a:spcPct val="150000"/>
              </a:lnSpc>
              <a:spcBef>
                <a:spcPct val="30000"/>
              </a:spcBef>
              <a:buClr>
                <a:schemeClr val="tx1"/>
              </a:buClr>
              <a:buFont typeface="Verdana" panose="020B0604030504040204" pitchFamily="34" charset="0"/>
              <a:buAutoNum type="arabicPeriod" startAt="2"/>
            </a:pPr>
            <a:r>
              <a:rPr lang="cs-CZ" altLang="cs-CZ" sz="2800" b="1" dirty="0"/>
              <a:t> Informační průzkum</a:t>
            </a:r>
            <a:endParaRPr lang="cs-CZ" altLang="cs-CZ" sz="2800" b="1" i="1" dirty="0"/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Bibliografický průzkum 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Knihovny</a:t>
            </a:r>
          </a:p>
          <a:p>
            <a:pPr>
              <a:lnSpc>
                <a:spcPct val="150000"/>
              </a:lnSpc>
              <a:spcBef>
                <a:spcPct val="30000"/>
              </a:spcBef>
              <a:buClr>
                <a:schemeClr val="tx1"/>
              </a:buClr>
              <a:buFont typeface="Verdana" panose="020B0604030504040204" pitchFamily="34" charset="0"/>
              <a:buAutoNum type="arabicPeriod" startAt="3"/>
            </a:pPr>
            <a:r>
              <a:rPr lang="cs-CZ" altLang="cs-CZ" sz="2800" b="1" dirty="0"/>
              <a:t> Zpracování výsledků průzkumu</a:t>
            </a:r>
            <a:endParaRPr lang="cs-CZ" altLang="cs-CZ" sz="2800" b="1" i="1" dirty="0"/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Studium 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Excerpování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6468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8352928" cy="509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 startAt="4"/>
            </a:pPr>
            <a:r>
              <a:rPr lang="cs-CZ" altLang="cs-CZ" sz="2800" b="1" dirty="0"/>
              <a:t> Výzkum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>
              <a:lnSpc>
                <a:spcPct val="150000"/>
              </a:lnSpc>
              <a:spcBef>
                <a:spcPct val="30000"/>
              </a:spcBef>
              <a:buClr>
                <a:schemeClr val="tx1"/>
              </a:buClr>
              <a:buFont typeface="Verdana" panose="020B0604030504040204" pitchFamily="34" charset="0"/>
              <a:buAutoNum type="arabicPeriod" startAt="5"/>
            </a:pPr>
            <a:r>
              <a:rPr lang="cs-CZ" altLang="cs-CZ" sz="2800" b="1" dirty="0"/>
              <a:t> Tvorba práce</a:t>
            </a:r>
            <a:endParaRPr lang="cs-CZ" altLang="cs-CZ" sz="2800" b="1" i="1" dirty="0"/>
          </a:p>
          <a:p>
            <a:pPr marL="742950" lvl="1" indent="-28575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Definitivní osnova </a:t>
            </a:r>
          </a:p>
          <a:p>
            <a:pPr marL="742950" lvl="1" indent="-28575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Uspořádání materiálu</a:t>
            </a:r>
          </a:p>
          <a:p>
            <a:pPr marL="742950" lvl="1" indent="-28575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Tvorba textu</a:t>
            </a:r>
          </a:p>
          <a:p>
            <a:pPr>
              <a:lnSpc>
                <a:spcPct val="150000"/>
              </a:lnSpc>
              <a:spcBef>
                <a:spcPct val="30000"/>
              </a:spcBef>
              <a:buClr>
                <a:schemeClr val="tx1"/>
              </a:buClr>
              <a:buFont typeface="Verdana" panose="020B0604030504040204" pitchFamily="34" charset="0"/>
              <a:buAutoNum type="arabicPeriod" startAt="6"/>
            </a:pPr>
            <a:r>
              <a:rPr lang="cs-CZ" altLang="cs-CZ" sz="2800" b="1" dirty="0"/>
              <a:t> Příprava dokumentace</a:t>
            </a:r>
            <a:endParaRPr lang="cs-CZ" altLang="cs-CZ" sz="2800" b="1" i="1" dirty="0"/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Seznam bibliografických citací 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Odkazy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Obrázky, tabulky, přílohy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Průvodní materiál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127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64339" y="1527704"/>
            <a:ext cx="8280920" cy="3070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 startAt="7"/>
            </a:pPr>
            <a:r>
              <a:rPr lang="cs-CZ" altLang="cs-CZ" sz="2800" b="1" dirty="0"/>
              <a:t> Příprava konečné verze práce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Psaní čistopisu 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Závěrečná redakce</a:t>
            </a:r>
          </a:p>
          <a:p>
            <a:pPr>
              <a:lnSpc>
                <a:spcPct val="150000"/>
              </a:lnSpc>
              <a:spcBef>
                <a:spcPct val="30000"/>
              </a:spcBef>
              <a:buClr>
                <a:schemeClr val="tx1"/>
              </a:buClr>
              <a:buFont typeface="Verdana" panose="020B0604030504040204" pitchFamily="34" charset="0"/>
              <a:buAutoNum type="arabicPeriod" startAt="8"/>
            </a:pPr>
            <a:r>
              <a:rPr lang="cs-CZ" altLang="cs-CZ" sz="2800" b="1" dirty="0"/>
              <a:t> Odevzdání práce</a:t>
            </a:r>
            <a:endParaRPr lang="cs-CZ" altLang="cs-CZ" sz="2800" dirty="0"/>
          </a:p>
          <a:p>
            <a:pPr>
              <a:lnSpc>
                <a:spcPct val="150000"/>
              </a:lnSpc>
              <a:spcBef>
                <a:spcPct val="30000"/>
              </a:spcBef>
              <a:buClr>
                <a:schemeClr val="tx1"/>
              </a:buClr>
              <a:buFont typeface="Verdana" panose="020B0604030504040204" pitchFamily="34" charset="0"/>
              <a:buAutoNum type="arabicPeriod" startAt="9"/>
            </a:pPr>
            <a:r>
              <a:rPr lang="cs-CZ" altLang="cs-CZ" sz="2800" b="1" dirty="0"/>
              <a:t> Obhajoba – prezentace práce</a:t>
            </a:r>
            <a:endParaRPr lang="cs-CZ" altLang="cs-CZ" sz="2800" b="1" i="1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984268" y="594928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i="1" dirty="0">
                <a:latin typeface="Arial" panose="020B0604020202020204" pitchFamily="34" charset="0"/>
              </a:rPr>
              <a:t>Zdroj: </a:t>
            </a:r>
            <a:r>
              <a:rPr lang="cs-CZ" altLang="cs-CZ" i="1" dirty="0" err="1">
                <a:latin typeface="Arial" panose="020B0604020202020204" pitchFamily="34" charset="0"/>
              </a:rPr>
              <a:t>Katuščák</a:t>
            </a:r>
            <a:endParaRPr lang="cs-CZ" altLang="cs-CZ" i="1" dirty="0"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89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331640" y="2852936"/>
            <a:ext cx="626469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2800" b="1" dirty="0">
                <a:hlinkClick r:id="rId3"/>
              </a:rPr>
              <a:t>10 rad, jak napsat a obhájit kvalitní diplomovou práci</a:t>
            </a:r>
            <a:endParaRPr lang="cs-CZ" altLang="cs-CZ" sz="2800" b="1" dirty="0"/>
          </a:p>
          <a:p>
            <a:pPr algn="ctr"/>
            <a:endParaRPr lang="cs-CZ" altLang="cs-CZ" sz="2800" b="1" dirty="0"/>
          </a:p>
          <a:p>
            <a:pPr algn="ctr"/>
            <a:r>
              <a:rPr lang="cs-CZ" altLang="cs-CZ" sz="2800" b="1" dirty="0">
                <a:hlinkClick r:id="rId4"/>
              </a:rPr>
              <a:t>Příběh výzkumníka Jozefa K.</a:t>
            </a:r>
            <a:endParaRPr lang="cs-CZ" altLang="cs-CZ" sz="28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678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75556" y="1417663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etapy přípravy písemné práce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108520" y="2276872"/>
            <a:ext cx="77048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b="1" dirty="0"/>
              <a:t>Volba tématu a strategie přípravy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Informační průzkum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Zpracování výsledků průzkumu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Výzkum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Tvorba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Příprava dokumentace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Příprava konečné verze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Odevzdání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Obhajoba – prezentace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848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412776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Volba tématu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2348880"/>
            <a:ext cx="78488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dirty="0"/>
              <a:t>Podívat se do </a:t>
            </a:r>
            <a:r>
              <a:rPr lang="cs-CZ" altLang="cs-CZ" sz="2800" dirty="0">
                <a:hlinkClick r:id="rId4"/>
              </a:rPr>
              <a:t>Archivu závěrečných prací IS MU</a:t>
            </a:r>
            <a:endParaRPr lang="cs-CZ" altLang="cs-CZ" sz="28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endParaRPr lang="cs-CZ" altLang="cs-CZ" sz="28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dirty="0"/>
              <a:t>Případně na práce jiných univerzit: </a:t>
            </a:r>
            <a:r>
              <a:rPr lang="cs-CZ" altLang="cs-CZ" sz="2800" dirty="0">
                <a:hlinkClick r:id="rId5"/>
              </a:rPr>
              <a:t>Vysokoškolské kvalifikační práce </a:t>
            </a:r>
            <a:endParaRPr lang="cs-CZ" altLang="cs-CZ" sz="2800" dirty="0"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865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133356"/>
            <a:ext cx="856895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Osnova kurzu</a:t>
            </a:r>
          </a:p>
          <a:p>
            <a:endParaRPr lang="cs-CZ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altLang="cs-CZ" sz="2400" b="1" dirty="0"/>
              <a:t>Práce s informacemi, základy EIZ, psaní odborných (závěrečných) prací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400" b="1" dirty="0"/>
              <a:t>Práce s elektronickými informačními zdroji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000" dirty="0"/>
              <a:t>základy vyhledávacích technik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000" dirty="0"/>
              <a:t>tvorba rešeršního dotazu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000" dirty="0"/>
              <a:t>praktické vyhledávání v oborových databázích</a:t>
            </a:r>
            <a:endParaRPr lang="cs-CZ" altLang="cs-CZ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400" b="1" dirty="0"/>
              <a:t>Citace, citování, plagiátorství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000" dirty="0"/>
              <a:t>základní terminologie, citační styly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000" dirty="0"/>
              <a:t>základy citování jednotlivých druhů dokumentů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000" dirty="0"/>
              <a:t>citační software, zvláštnosti citování</a:t>
            </a:r>
          </a:p>
          <a:p>
            <a:endParaRPr lang="cs-CZ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altLang="cs-CZ" sz="2400" b="1" dirty="0"/>
              <a:t>Práce s elektronickými informačními zdroji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000" dirty="0"/>
              <a:t>nadstavbové nástroje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000" dirty="0"/>
              <a:t>databáze elektronických knih, čtečky e-knih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0742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75556" y="1417663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etapy přípravy písemné práce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108520" y="2276872"/>
            <a:ext cx="77048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Volba tématu a strategie přípravy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b="1" dirty="0"/>
              <a:t>Informační průzkum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Zpracování výsledků průzkumu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Výzkum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Tvorba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Příprava dokumentace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Příprava konečné verze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Odevzdání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Obhajoba – prezentace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183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097629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průzkum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810464"/>
            <a:ext cx="7920880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cs-CZ" altLang="cs-CZ" sz="2800" dirty="0"/>
              <a:t> Práce s informačními zdroji 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hledání dokumentů, které souvisí se zvoleným tématem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800" dirty="0"/>
              <a:t> Získání dokumentů*: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>
                <a:hlinkClick r:id="rId3"/>
              </a:rPr>
              <a:t>Výpůjčka z knihovny</a:t>
            </a:r>
            <a:endParaRPr lang="cs-CZ" altLang="cs-CZ" sz="2400" dirty="0"/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>
                <a:hlinkClick r:id="rId4"/>
              </a:rPr>
              <a:t>Výpůjčka/dodání dokumentu z jiné knihovny v ČR/zahraničí – MVS, MMVS</a:t>
            </a:r>
            <a:endParaRPr lang="cs-CZ" altLang="cs-CZ" sz="2400" dirty="0"/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>
                <a:hlinkClick r:id="rId5"/>
              </a:rPr>
              <a:t>E-</a:t>
            </a:r>
            <a:r>
              <a:rPr lang="cs-CZ" altLang="cs-CZ" sz="2400" dirty="0" err="1">
                <a:hlinkClick r:id="rId5"/>
              </a:rPr>
              <a:t>prezenčka</a:t>
            </a:r>
            <a:r>
              <a:rPr lang="cs-CZ" altLang="cs-CZ" sz="2400" dirty="0">
                <a:hlinkClick r:id="rId6"/>
              </a:rPr>
              <a:t>,</a:t>
            </a:r>
            <a:r>
              <a:rPr lang="cs-CZ" altLang="cs-CZ" sz="2400" dirty="0"/>
              <a:t> </a:t>
            </a:r>
            <a:r>
              <a:rPr lang="cs-CZ" altLang="cs-CZ" sz="2400" dirty="0">
                <a:hlinkClick r:id="rId7"/>
              </a:rPr>
              <a:t>Copy on </a:t>
            </a:r>
            <a:r>
              <a:rPr lang="cs-CZ" altLang="cs-CZ" sz="2400" dirty="0" err="1">
                <a:hlinkClick r:id="rId7"/>
              </a:rPr>
              <a:t>Demand</a:t>
            </a:r>
            <a:r>
              <a:rPr lang="cs-CZ" altLang="cs-CZ" sz="2400" dirty="0">
                <a:hlinkClick r:id="rId7"/>
              </a:rPr>
              <a:t> (</a:t>
            </a:r>
            <a:r>
              <a:rPr lang="cs-CZ" altLang="cs-CZ" sz="2400" dirty="0" err="1">
                <a:hlinkClick r:id="rId7"/>
              </a:rPr>
              <a:t>CoD</a:t>
            </a:r>
            <a:r>
              <a:rPr lang="cs-CZ" altLang="cs-CZ" sz="2400" dirty="0">
                <a:hlinkClick r:id="rId7"/>
              </a:rPr>
              <a:t>)</a:t>
            </a:r>
            <a:endParaRPr lang="cs-CZ" altLang="cs-CZ" sz="2400" dirty="0"/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>
                <a:hlinkClick r:id="rId8"/>
              </a:rPr>
              <a:t>Licencované databáze</a:t>
            </a:r>
            <a:endParaRPr lang="cs-CZ" altLang="cs-CZ" sz="2400" dirty="0"/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Internet</a:t>
            </a:r>
          </a:p>
          <a:p>
            <a:pPr marL="709613" lvl="1">
              <a:defRPr/>
            </a:pPr>
            <a:endParaRPr lang="cs-CZ" altLang="cs-CZ" sz="1200" dirty="0"/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cs-CZ" altLang="cs-CZ" sz="1400" dirty="0"/>
              <a:t>*jako dokument budeme pro potřeby naší výuky označovat texty, obrázky, fotky, videa tj. jakoukoli formu grafického znázornění informací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371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3500436"/>
            <a:ext cx="4499993" cy="3375669"/>
          </a:xfrm>
          <a:prstGeom prst="rect">
            <a:avLst/>
          </a:prstGeom>
        </p:spPr>
      </p:pic>
      <p:pic>
        <p:nvPicPr>
          <p:cNvPr id="28676" name="Picture 2" descr="m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00438"/>
            <a:ext cx="464400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41" y="-33850"/>
            <a:ext cx="4493757" cy="3534287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818"/>
            <a:ext cx="4644009" cy="3529255"/>
          </a:xfrm>
          <a:prstGeom prst="rect">
            <a:avLst/>
          </a:prstGeom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-1242729" y="836712"/>
            <a:ext cx="7129463" cy="200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6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6000" b="1" dirty="0">
                <a:solidFill>
                  <a:srgbClr val="FFFF00"/>
                </a:solidFill>
                <a:latin typeface="Tahoma" panose="020B0604030504040204" pitchFamily="34" charset="0"/>
              </a:rPr>
              <a:t>Informační</a:t>
            </a:r>
          </a:p>
          <a:p>
            <a:pPr algn="ctr" eaLnBrk="1" hangingPunct="1">
              <a:lnSpc>
                <a:spcPct val="100000"/>
              </a:lnSpc>
              <a:spcBef>
                <a:spcPts val="500"/>
              </a:spcBef>
              <a:buFontTx/>
              <a:buNone/>
            </a:pPr>
            <a:r>
              <a:rPr lang="cs-CZ" altLang="cs-CZ" sz="6000" b="1" dirty="0">
                <a:solidFill>
                  <a:srgbClr val="FFFF00"/>
                </a:solidFill>
                <a:latin typeface="Tahoma" panose="020B0604030504040204" pitchFamily="34" charset="0"/>
              </a:rPr>
              <a:t> zdroje</a:t>
            </a:r>
          </a:p>
        </p:txBody>
      </p:sp>
    </p:spTree>
    <p:extLst>
      <p:ext uri="{BB962C8B-B14F-4D97-AF65-F5344CB8AC3E}">
        <p14:creationId xmlns:p14="http://schemas.microsoft.com/office/powerpoint/2010/main" val="109786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zdroje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011687"/>
            <a:ext cx="8136904" cy="4819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Knihy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Periodika</a:t>
            </a:r>
            <a:r>
              <a:rPr lang="cs-CZ" altLang="cs-CZ" sz="2800" dirty="0"/>
              <a:t> 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odborné časopisy, magazíny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Referenční díla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encyklopedie, slovníky, tezaury, mapy, atlasy, bibliografie, adresáře, ročenky       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Další zdroje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závěrečné práce, materiály z konferencí, vládní publikace, šedá literatura, noviny, </a:t>
            </a:r>
            <a:r>
              <a:rPr lang="cs-CZ" altLang="cs-CZ" sz="2400" dirty="0" err="1"/>
              <a:t>newslettery</a:t>
            </a:r>
            <a:r>
              <a:rPr lang="cs-CZ" altLang="cs-CZ" sz="2400" dirty="0"/>
              <a:t>)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Internet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25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87624" y="1168404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cs typeface="Tahoma" panose="020B0604030504040204" pitchFamily="34" charset="0"/>
              </a:rPr>
              <a:t>Web x </a:t>
            </a:r>
            <a:r>
              <a:rPr lang="cs-CZ" altLang="cs-CZ" sz="3200" b="1" dirty="0" err="1">
                <a:latin typeface="Tahoma" panose="020B0604030504040204" pitchFamily="34" charset="0"/>
                <a:cs typeface="Tahoma" panose="020B0604030504040204" pitchFamily="34" charset="0"/>
              </a:rPr>
              <a:t>Deep</a:t>
            </a:r>
            <a:r>
              <a:rPr lang="cs-CZ" altLang="cs-CZ" sz="3200" b="1" dirty="0">
                <a:latin typeface="Tahoma" panose="020B0604030504040204" pitchFamily="34" charset="0"/>
                <a:cs typeface="Tahoma" panose="020B0604030504040204" pitchFamily="34" charset="0"/>
              </a:rPr>
              <a:t> web (</a:t>
            </a:r>
            <a:r>
              <a:rPr lang="cs-CZ" altLang="cs-CZ" sz="3200" b="1" dirty="0" err="1">
                <a:latin typeface="Tahoma" panose="020B0604030504040204" pitchFamily="34" charset="0"/>
                <a:cs typeface="Tahoma" panose="020B0604030504040204" pitchFamily="34" charset="0"/>
              </a:rPr>
              <a:t>Invisible</a:t>
            </a:r>
            <a:r>
              <a:rPr lang="cs-CZ" altLang="cs-CZ" sz="3200" b="1" dirty="0">
                <a:latin typeface="Tahoma" panose="020B0604030504040204" pitchFamily="34" charset="0"/>
                <a:cs typeface="Tahoma" panose="020B0604030504040204" pitchFamily="34" charset="0"/>
              </a:rPr>
              <a:t> web)</a:t>
            </a:r>
            <a:endParaRPr lang="cs-CZ" sz="3200" dirty="0"/>
          </a:p>
        </p:txBody>
      </p:sp>
      <p:pic>
        <p:nvPicPr>
          <p:cNvPr id="4" name="Picture 5" descr="deep 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46053"/>
            <a:ext cx="7759700" cy="511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6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19672" y="2564904"/>
            <a:ext cx="6480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3"/>
              </a:rPr>
              <a:t>How  to  Read  (and  Understand) </a:t>
            </a:r>
          </a:p>
          <a:p>
            <a:r>
              <a:rPr lang="en-US" sz="3500" b="1" dirty="0">
                <a:hlinkClick r:id="rId3"/>
              </a:rPr>
              <a:t>a  Social  Science  Journal  </a:t>
            </a:r>
            <a:r>
              <a:rPr lang="en-US" sz="3500" b="1" dirty="0" err="1">
                <a:hlinkClick r:id="rId3"/>
              </a:rPr>
              <a:t>Articl</a:t>
            </a:r>
            <a:r>
              <a:rPr lang="cs-CZ" sz="3500" b="1" dirty="0">
                <a:hlinkClick r:id="rId3"/>
              </a:rPr>
              <a:t>e</a:t>
            </a:r>
            <a:endParaRPr lang="en-US" sz="35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803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39390" y="148478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Licencované zdroje 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2348880"/>
            <a:ext cx="799288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další výrazy - komerční zdroje/databáze, elektronické informační zdroje, </a:t>
            </a:r>
            <a:r>
              <a:rPr lang="cs-CZ" altLang="cs-CZ" sz="2800" b="1" dirty="0"/>
              <a:t>e-zdroje, EIZ, </a:t>
            </a:r>
            <a:r>
              <a:rPr lang="cs-CZ" altLang="cs-CZ" sz="2800" dirty="0"/>
              <a:t>databáze, dokumenty v elektronické podobě</a:t>
            </a:r>
          </a:p>
          <a:p>
            <a:endParaRPr lang="en-US" altLang="cs-CZ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dostupné prostřednictvím </a:t>
            </a:r>
            <a:r>
              <a:rPr lang="cs-CZ" altLang="cs-CZ" sz="2800" b="1" dirty="0"/>
              <a:t>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b="1" dirty="0"/>
              <a:t>volně dostupné</a:t>
            </a:r>
            <a:r>
              <a:rPr lang="cs-CZ" altLang="cs-CZ" sz="2800" dirty="0"/>
              <a:t>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b="1" dirty="0"/>
              <a:t>komerční (licencované)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333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Databáze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872020"/>
            <a:ext cx="8208912" cy="5350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altLang="cs-CZ" sz="2800" b="1" dirty="0"/>
              <a:t>Bibliografické</a:t>
            </a:r>
            <a:r>
              <a:rPr lang="cs-CZ" altLang="cs-CZ" sz="2800" dirty="0"/>
              <a:t> – pouze základní  "identifikační" údaje o dokumentech (název, autor, rok vydání atd.) + abstrakt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altLang="cs-CZ" sz="2800" b="1" dirty="0"/>
              <a:t>Fulltextové</a:t>
            </a:r>
            <a:r>
              <a:rPr lang="cs-CZ" altLang="cs-CZ" sz="2800" dirty="0"/>
              <a:t> – plné texty dokumentů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altLang="cs-CZ" sz="2800" b="1" dirty="0"/>
              <a:t>Citační</a:t>
            </a:r>
            <a:r>
              <a:rPr lang="cs-CZ" altLang="cs-CZ" sz="2800" dirty="0"/>
              <a:t> – WOS, </a:t>
            </a:r>
            <a:r>
              <a:rPr lang="cs-CZ" altLang="cs-CZ" sz="2800" dirty="0" err="1"/>
              <a:t>Scopus</a:t>
            </a:r>
            <a:endParaRPr lang="cs-CZ" altLang="cs-CZ" sz="2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2800" b="1" dirty="0"/>
              <a:t>Multioborové </a:t>
            </a:r>
            <a:r>
              <a:rPr lang="cs-CZ" altLang="cs-CZ" sz="2800" dirty="0"/>
              <a:t>– dokumenty z různých oborů </a:t>
            </a:r>
          </a:p>
          <a:p>
            <a:pPr marL="800100" lvl="1" indent="-342900"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400" dirty="0"/>
              <a:t>rozsáhlé databáze – např. </a:t>
            </a:r>
            <a:r>
              <a:rPr lang="cs-CZ" altLang="cs-CZ" sz="2400" b="1" dirty="0" err="1"/>
              <a:t>ProQuest</a:t>
            </a:r>
            <a:r>
              <a:rPr lang="cs-CZ" altLang="cs-CZ" sz="2400" b="1" dirty="0"/>
              <a:t>, </a:t>
            </a:r>
            <a:r>
              <a:rPr lang="cs-CZ" altLang="cs-CZ" sz="2400" b="1" dirty="0" err="1"/>
              <a:t>Wiley</a:t>
            </a:r>
            <a:r>
              <a:rPr lang="cs-CZ" altLang="cs-CZ" sz="2400" b="1" dirty="0"/>
              <a:t>, EBSCO</a:t>
            </a:r>
          </a:p>
          <a:p>
            <a:pPr marL="800100" lvl="1" indent="-342900"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400" dirty="0"/>
              <a:t>není možné mít zaplacený přístup ke všem kolekcím, tj. ke všem fulltextům</a:t>
            </a:r>
          </a:p>
          <a:p>
            <a:pPr marL="324000" lvl="1" indent="-342900"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cs-CZ" altLang="cs-CZ" sz="2800" b="1" dirty="0"/>
              <a:t>Specializované</a:t>
            </a:r>
          </a:p>
          <a:p>
            <a:pPr marL="324000" lvl="1" indent="-342900"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q"/>
            </a:pPr>
            <a:endParaRPr lang="cs-CZ" alt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5298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340768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Licencované zdroje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2204864"/>
            <a:ext cx="8208912" cy="357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dirty="0"/>
              <a:t>za úplatu – </a:t>
            </a:r>
            <a:r>
              <a:rPr lang="cs-CZ" altLang="cs-CZ" sz="2800" b="1" dirty="0">
                <a:solidFill>
                  <a:srgbClr val="FF0000"/>
                </a:solidFill>
              </a:rPr>
              <a:t>pro studenty MU zdarma </a:t>
            </a:r>
            <a:r>
              <a:rPr lang="cs-CZ" altLang="cs-CZ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sz="2800" dirty="0"/>
              <a:t>informace jsou </a:t>
            </a:r>
            <a:r>
              <a:rPr lang="cs-CZ" altLang="cs-CZ" sz="2800" b="1" dirty="0">
                <a:solidFill>
                  <a:srgbClr val="FF0000"/>
                </a:solidFill>
              </a:rPr>
              <a:t>prověřené</a:t>
            </a:r>
            <a:r>
              <a:rPr lang="cs-CZ" altLang="cs-CZ" sz="2800" dirty="0"/>
              <a:t> (prochází recenzním řízením)</a:t>
            </a:r>
          </a:p>
          <a:p>
            <a:pPr marL="457200" indent="-457200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sz="2800" dirty="0"/>
              <a:t>články většinou dostupné dříve než v tištěné podobě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>
                <a:solidFill>
                  <a:srgbClr val="FF0000"/>
                </a:solidFill>
              </a:rPr>
              <a:t>doporučený zdroj pro psaní seminárních a závěrečných prací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977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se dostanu k licencovaným zdrojům?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2708920"/>
            <a:ext cx="8208912" cy="386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sz="2800" b="1" dirty="0"/>
              <a:t>stránky knihovny</a:t>
            </a:r>
            <a:r>
              <a:rPr lang="cs-CZ" altLang="cs-CZ" sz="2800" dirty="0"/>
              <a:t> - </a:t>
            </a:r>
            <a:r>
              <a:rPr lang="cs-CZ" altLang="cs-CZ" sz="3200" b="1" dirty="0">
                <a:hlinkClick r:id="rId3"/>
              </a:rPr>
              <a:t>http://knihovna.fss.muni.cz/ezdroje</a:t>
            </a:r>
            <a:endParaRPr lang="cs-CZ" altLang="cs-CZ" sz="3200" b="1" dirty="0"/>
          </a:p>
          <a:p>
            <a:pPr marL="1257300" lvl="2" indent="-342900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cs-CZ" altLang="cs-CZ" sz="2300" i="1" dirty="0"/>
              <a:t> </a:t>
            </a:r>
            <a:r>
              <a:rPr lang="cs-CZ" altLang="cs-CZ" sz="2400" dirty="0"/>
              <a:t>databáze k oborům vyučovaným na FSS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2300" i="1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sz="2800" b="1" dirty="0"/>
              <a:t>Portál elektronických informačních zdrojů MU</a:t>
            </a:r>
            <a:r>
              <a:rPr lang="cs-CZ" altLang="cs-CZ" sz="2800" dirty="0"/>
              <a:t> - </a:t>
            </a:r>
            <a:r>
              <a:rPr lang="cs-CZ" altLang="cs-CZ" sz="3200" b="1" dirty="0">
                <a:hlinkClick r:id="rId4"/>
              </a:rPr>
              <a:t>http://ezdroje.muni.cz/</a:t>
            </a:r>
            <a:endParaRPr lang="cs-CZ" altLang="cs-CZ" sz="3200" b="1" dirty="0"/>
          </a:p>
          <a:p>
            <a:pPr marL="1257300" lvl="2" indent="-342900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databáze i z dalších oborů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23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2923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196752"/>
            <a:ext cx="8568952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Podmínky absolvování předmětu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cs-CZ" altLang="cs-CZ" sz="2600" b="1" dirty="0"/>
              <a:t>Zápočet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400" b="1" u="sng" dirty="0"/>
              <a:t>účast</a:t>
            </a:r>
            <a:r>
              <a:rPr lang="cs-CZ" altLang="cs-CZ" sz="2400" dirty="0"/>
              <a:t> na všech přednáškách a seminářích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vypracování praktického </a:t>
            </a:r>
            <a:r>
              <a:rPr lang="cs-CZ" altLang="cs-CZ" sz="2400" b="1" u="sng" dirty="0"/>
              <a:t>úkolu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splnění písemného </a:t>
            </a:r>
            <a:r>
              <a:rPr lang="cs-CZ" altLang="cs-CZ" sz="2400" b="1" u="sng" dirty="0"/>
              <a:t>testu</a:t>
            </a:r>
          </a:p>
          <a:p>
            <a:pPr>
              <a:buFontTx/>
              <a:buNone/>
              <a:defRPr/>
            </a:pPr>
            <a:endParaRPr lang="cs-CZ" altLang="cs-CZ" sz="2400" dirty="0"/>
          </a:p>
          <a:p>
            <a:pPr>
              <a:defRPr/>
            </a:pPr>
            <a:r>
              <a:rPr lang="cs-CZ" altLang="cs-CZ" sz="2400" b="1" dirty="0">
                <a:solidFill>
                  <a:srgbClr val="FF0000"/>
                </a:solidFill>
              </a:rPr>
              <a:t>Další termíny kurzu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000" dirty="0">
                <a:solidFill>
                  <a:srgbClr val="FF0000"/>
                </a:solidFill>
              </a:rPr>
              <a:t>út   7. 3.	      9:45 – 11:15	PC54 - seminář ZUR163/01 </a:t>
            </a:r>
          </a:p>
          <a:p>
            <a:pPr lvl="1">
              <a:defRPr/>
            </a:pPr>
            <a:r>
              <a:rPr lang="cs-CZ" altLang="cs-CZ" sz="2000" dirty="0">
                <a:solidFill>
                  <a:srgbClr val="FF0000"/>
                </a:solidFill>
              </a:rPr>
              <a:t>      st    8. 3.	      9:45 – 11:15 	PC54 - seminář ZUR163/02 </a:t>
            </a:r>
          </a:p>
          <a:p>
            <a:pPr lvl="1">
              <a:defRPr/>
            </a:pPr>
            <a:r>
              <a:rPr lang="cs-CZ" altLang="cs-CZ" sz="2000" dirty="0">
                <a:solidFill>
                  <a:srgbClr val="FF0000"/>
                </a:solidFill>
              </a:rPr>
              <a:t>      st    8. 3.	    11:30 – 13:00	PC25 - seminář ZUR163/03      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000" dirty="0">
                <a:solidFill>
                  <a:srgbClr val="FF0000"/>
                </a:solidFill>
              </a:rPr>
              <a:t>po 13. 3.      13:30 – 15:00	AVC   - přednáška 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000" dirty="0">
                <a:solidFill>
                  <a:srgbClr val="FF0000"/>
                </a:solidFill>
              </a:rPr>
              <a:t>út  21. 3.	      9:45 – 11:15	PC54 - seminář ZUR163/03 </a:t>
            </a:r>
          </a:p>
          <a:p>
            <a:pPr lvl="1">
              <a:defRPr/>
            </a:pPr>
            <a:r>
              <a:rPr lang="cs-CZ" altLang="cs-CZ" sz="2000" dirty="0">
                <a:solidFill>
                  <a:srgbClr val="FF0000"/>
                </a:solidFill>
              </a:rPr>
              <a:t>      st   22. 3.	      9:45 – 11:15 	PC54 - seminář ZUR163/02 </a:t>
            </a:r>
          </a:p>
          <a:p>
            <a:pPr lvl="1">
              <a:defRPr/>
            </a:pPr>
            <a:r>
              <a:rPr lang="cs-CZ" altLang="cs-CZ" sz="2000" dirty="0">
                <a:solidFill>
                  <a:srgbClr val="FF0000"/>
                </a:solidFill>
              </a:rPr>
              <a:t>      st   22. 3.	    11:30 – 13:00	PC25 - seminář ZUR163/01 </a:t>
            </a:r>
            <a:r>
              <a:rPr lang="cs-CZ" altLang="cs-CZ" dirty="0">
                <a:solidFill>
                  <a:srgbClr val="FF0000"/>
                </a:solidFill>
              </a:rPr>
              <a:t>	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53240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se dostanu k licencovaným zdrojům mimo počítačovou síť MU?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2708920"/>
            <a:ext cx="8208912" cy="319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sz="3000" dirty="0"/>
              <a:t>Nastavte si na počítači </a:t>
            </a:r>
            <a:r>
              <a:rPr lang="cs-CZ" altLang="cs-CZ" sz="3000" b="1" dirty="0">
                <a:hlinkClick r:id="rId3"/>
              </a:rPr>
              <a:t>vzdálený přístup</a:t>
            </a:r>
            <a:r>
              <a:rPr lang="cs-CZ" altLang="cs-CZ" sz="3000" b="1" dirty="0"/>
              <a:t>:</a:t>
            </a:r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/>
              <a:t>OpenVPN</a:t>
            </a:r>
            <a:endParaRPr lang="cs-CZ" altLang="cs-CZ" sz="3000" b="1" dirty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/>
              <a:t>Shibboleth</a:t>
            </a:r>
            <a:endParaRPr lang="cs-CZ" altLang="cs-CZ" sz="3000" b="1" dirty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/>
              <a:t>EZproxy</a:t>
            </a:r>
            <a:endParaRPr lang="cs-CZ" altLang="cs-CZ" sz="3000" b="1" dirty="0"/>
          </a:p>
          <a:p>
            <a:pPr lvl="1"/>
            <a:endParaRPr lang="cs-CZ" altLang="cs-CZ" sz="2800" b="1" dirty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3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82559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8064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</a:rPr>
              <a:t>Kde hledat odborné časopisy I.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2087463"/>
            <a:ext cx="828092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b="1" dirty="0"/>
              <a:t>EBSCO</a:t>
            </a:r>
            <a:r>
              <a:rPr lang="cs-CZ" altLang="cs-CZ" sz="2800" b="1" dirty="0">
                <a:latin typeface="Arial" panose="020B0604020202020204" pitchFamily="34" charset="0"/>
              </a:rPr>
              <a:t> 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/>
              <a:t>JSTOR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ProQuest</a:t>
            </a:r>
            <a:endParaRPr lang="cs-CZ" altLang="cs-CZ" sz="2800" b="1" dirty="0"/>
          </a:p>
          <a:p>
            <a:pPr marL="457200" indent="-457200">
              <a:spcBef>
                <a:spcPts val="7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Sage</a:t>
            </a:r>
            <a:r>
              <a:rPr lang="cs-CZ" altLang="cs-CZ" sz="2800" b="1" dirty="0"/>
              <a:t> </a:t>
            </a:r>
            <a:r>
              <a:rPr lang="cs-CZ" altLang="cs-CZ" sz="2800" b="1" dirty="0" err="1"/>
              <a:t>Journals</a:t>
            </a:r>
            <a:r>
              <a:rPr lang="cs-CZ" altLang="cs-CZ" sz="2800" b="1" dirty="0"/>
              <a:t> Online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ScienceDirect</a:t>
            </a:r>
            <a:endParaRPr lang="cs-CZ" altLang="cs-CZ" sz="2800" b="1" dirty="0"/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SpringerLink</a:t>
            </a:r>
            <a:endParaRPr lang="cs-CZ" altLang="cs-CZ" sz="2800" b="1" dirty="0"/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Wiley</a:t>
            </a:r>
            <a:r>
              <a:rPr lang="cs-CZ" altLang="cs-CZ" sz="2800" b="1" dirty="0"/>
              <a:t> Online </a:t>
            </a:r>
            <a:r>
              <a:rPr lang="cs-CZ" altLang="cs-CZ" sz="2800" b="1" dirty="0" err="1"/>
              <a:t>Library</a:t>
            </a:r>
            <a:endParaRPr lang="cs-CZ" altLang="cs-CZ" sz="2800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Výbuch 1 4"/>
          <p:cNvSpPr/>
          <p:nvPr/>
        </p:nvSpPr>
        <p:spPr>
          <a:xfrm>
            <a:off x="4355976" y="3140968"/>
            <a:ext cx="4608512" cy="3254774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998486" y="517058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b="1" i="1" dirty="0"/>
              <a:t>        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283968" y="4005064"/>
            <a:ext cx="54726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i="1" dirty="0"/>
              <a:t>Multioborové databáze jsou dobrým                </a:t>
            </a:r>
          </a:p>
          <a:p>
            <a:r>
              <a:rPr lang="cs-CZ" altLang="cs-CZ" sz="2400" i="1" dirty="0"/>
              <a:t>startovním místem pro vyhledávání</a:t>
            </a:r>
          </a:p>
          <a:p>
            <a:endParaRPr lang="cs-CZ" altLang="cs-CZ" sz="2400" i="1" dirty="0"/>
          </a:p>
          <a:p>
            <a:r>
              <a:rPr lang="cs-CZ" altLang="cs-CZ" sz="2400" i="1" dirty="0"/>
              <a:t>Můžete je prohledávat hromadně prostřednictvím </a:t>
            </a:r>
            <a:r>
              <a:rPr lang="cs-CZ" altLang="cs-CZ" sz="2400" i="1" dirty="0" err="1">
                <a:hlinkClick r:id="rId3" action="ppaction://hlinkfile"/>
              </a:rPr>
              <a:t>discovery</a:t>
            </a:r>
            <a:endParaRPr lang="cs-CZ" altLang="cs-CZ" sz="24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90822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83529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odborné časopisy II. </a:t>
            </a:r>
            <a: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volně dostupné zdroje</a:t>
            </a:r>
            <a:endParaRPr lang="cs-CZ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872020"/>
            <a:ext cx="82089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600" b="1" dirty="0" err="1">
                <a:hlinkClick r:id="rId3"/>
              </a:rPr>
              <a:t>Directory</a:t>
            </a:r>
            <a:r>
              <a:rPr lang="cs-CZ" sz="2600" b="1" dirty="0">
                <a:hlinkClick r:id="rId3"/>
              </a:rPr>
              <a:t> </a:t>
            </a:r>
            <a:r>
              <a:rPr lang="cs-CZ" sz="2600" b="1" dirty="0" err="1">
                <a:hlinkClick r:id="rId3"/>
              </a:rPr>
              <a:t>of</a:t>
            </a:r>
            <a:r>
              <a:rPr lang="cs-CZ" sz="2600" b="1" dirty="0">
                <a:hlinkClick r:id="rId3"/>
              </a:rPr>
              <a:t> Open Access </a:t>
            </a:r>
            <a:r>
              <a:rPr lang="cs-CZ" sz="2600" b="1" dirty="0" err="1">
                <a:hlinkClick r:id="rId3"/>
              </a:rPr>
              <a:t>Journals</a:t>
            </a:r>
            <a:r>
              <a:rPr lang="cs-CZ" sz="2600" b="1" dirty="0">
                <a:hlinkClick r:id="rId3"/>
              </a:rPr>
              <a:t> (DOAJ)</a:t>
            </a:r>
            <a:r>
              <a:rPr lang="cs-CZ" sz="2600" b="1" dirty="0"/>
              <a:t> - </a:t>
            </a:r>
            <a:r>
              <a:rPr lang="cs-CZ" sz="2600" dirty="0"/>
              <a:t>přes 9.000 časopisů s otevřeným přístupem ze všech vědních oborů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1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600" b="1" dirty="0" err="1">
                <a:hlinkClick r:id="rId4"/>
              </a:rPr>
              <a:t>Central</a:t>
            </a:r>
            <a:r>
              <a:rPr lang="cs-CZ" sz="2600" b="1" dirty="0">
                <a:hlinkClick r:id="rId4"/>
              </a:rPr>
              <a:t> </a:t>
            </a:r>
            <a:r>
              <a:rPr lang="cs-CZ" sz="2600" b="1" dirty="0" err="1">
                <a:hlinkClick r:id="rId4"/>
              </a:rPr>
              <a:t>European</a:t>
            </a:r>
            <a:r>
              <a:rPr lang="cs-CZ" sz="2600" b="1" dirty="0">
                <a:hlinkClick r:id="rId4"/>
              </a:rPr>
              <a:t> </a:t>
            </a:r>
            <a:r>
              <a:rPr lang="cs-CZ" sz="2600" b="1" dirty="0" err="1">
                <a:hlinkClick r:id="rId4"/>
              </a:rPr>
              <a:t>Journal</a:t>
            </a:r>
            <a:r>
              <a:rPr lang="cs-CZ" sz="2600" b="1" dirty="0">
                <a:hlinkClick r:id="rId4"/>
              </a:rPr>
              <a:t> </a:t>
            </a:r>
            <a:r>
              <a:rPr lang="cs-CZ" sz="2600" b="1" dirty="0" err="1">
                <a:hlinkClick r:id="rId4"/>
              </a:rPr>
              <a:t>of</a:t>
            </a:r>
            <a:r>
              <a:rPr lang="cs-CZ" sz="2600" b="1" dirty="0">
                <a:hlinkClick r:id="rId4"/>
              </a:rPr>
              <a:t> Social </a:t>
            </a:r>
            <a:r>
              <a:rPr lang="cs-CZ" sz="2600" b="1" dirty="0" err="1">
                <a:hlinkClick r:id="rId4"/>
              </a:rPr>
              <a:t>Sciences</a:t>
            </a:r>
            <a:r>
              <a:rPr lang="cs-CZ" sz="2600" b="1" dirty="0">
                <a:hlinkClick r:id="rId4"/>
              </a:rPr>
              <a:t> and </a:t>
            </a:r>
            <a:r>
              <a:rPr lang="cs-CZ" sz="2600" b="1" dirty="0" err="1">
                <a:hlinkClick r:id="rId4"/>
              </a:rPr>
              <a:t>Humanities</a:t>
            </a:r>
            <a:r>
              <a:rPr lang="cs-CZ" sz="2600" b="1" dirty="0">
                <a:hlinkClick r:id="rId4"/>
              </a:rPr>
              <a:t> (CEJSH) </a:t>
            </a:r>
            <a:r>
              <a:rPr lang="cs-CZ" sz="2600" b="1" dirty="0"/>
              <a:t>- </a:t>
            </a:r>
            <a:r>
              <a:rPr lang="cs-CZ" sz="2600" dirty="0"/>
              <a:t>databáze abstraktů článků/plných textů uveřejněných ve vědeckých časopisech z oblasti humanitních a společenských věd vycházejících v ČR, SR, v Maďarsku a Polsku (přes 1200 čas.)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1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600" b="1" dirty="0">
                <a:hlinkClick r:id="rId5"/>
              </a:rPr>
              <a:t>De </a:t>
            </a:r>
            <a:r>
              <a:rPr lang="cs-CZ" sz="2600" b="1" dirty="0" err="1">
                <a:hlinkClick r:id="rId5"/>
              </a:rPr>
              <a:t>Gruyter</a:t>
            </a:r>
            <a:r>
              <a:rPr lang="cs-CZ" sz="2600" b="1" dirty="0">
                <a:hlinkClick r:id="rId5"/>
              </a:rPr>
              <a:t> Online</a:t>
            </a:r>
            <a:r>
              <a:rPr lang="cs-CZ" sz="2600" b="1" dirty="0"/>
              <a:t> - </a:t>
            </a:r>
            <a:r>
              <a:rPr lang="cs-CZ" sz="2600" dirty="0"/>
              <a:t>volně dostupný multioborový zdroj, přes 400 odborných časopisů.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10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České články časopisy – </a:t>
            </a:r>
            <a:r>
              <a:rPr lang="cs-CZ" sz="2800" b="1" dirty="0">
                <a:hlinkClick r:id="rId6"/>
              </a:rPr>
              <a:t>SK ČR</a:t>
            </a:r>
            <a:r>
              <a:rPr lang="cs-CZ" sz="2800" b="1" dirty="0"/>
              <a:t> (NKP), </a:t>
            </a:r>
            <a:r>
              <a:rPr lang="cs-CZ" sz="2800" b="1" dirty="0">
                <a:hlinkClick r:id="rId7"/>
              </a:rPr>
              <a:t>JIB</a:t>
            </a:r>
            <a:endParaRPr lang="cs-CZ" sz="2800" b="1" dirty="0"/>
          </a:p>
          <a:p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01955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9512" y="1225689"/>
            <a:ext cx="8352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knihy I.</a:t>
            </a:r>
            <a:endParaRPr lang="cs-CZ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1987100"/>
            <a:ext cx="8784976" cy="474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600" b="1" dirty="0"/>
              <a:t>Katalogy</a:t>
            </a:r>
          </a:p>
          <a:p>
            <a:pPr marL="914400" lvl="1" indent="-457200">
              <a:buFont typeface="Wingdings" panose="05000000000000000000" pitchFamily="2" charset="2"/>
              <a:buChar char="v"/>
              <a:defRPr/>
            </a:pPr>
            <a:r>
              <a:rPr lang="cs-CZ" altLang="cs-CZ" sz="2200" b="1" dirty="0">
                <a:hlinkClick r:id="rId3"/>
              </a:rPr>
              <a:t>Katalog MU </a:t>
            </a:r>
            <a:r>
              <a:rPr lang="cs-CZ" altLang="cs-CZ" sz="2200" b="1" dirty="0" err="1">
                <a:hlinkClick r:id="rId3"/>
              </a:rPr>
              <a:t>Aleph</a:t>
            </a:r>
            <a:endParaRPr lang="cs-CZ" altLang="cs-CZ" sz="2200" b="1" dirty="0"/>
          </a:p>
          <a:p>
            <a:pPr marL="914400" lvl="1" indent="-457200">
              <a:buFont typeface="Wingdings" panose="05000000000000000000" pitchFamily="2" charset="2"/>
              <a:buChar char="v"/>
              <a:defRPr/>
            </a:pPr>
            <a:r>
              <a:rPr lang="cs-CZ" altLang="cs-CZ" sz="2200" b="1" dirty="0">
                <a:hlinkClick r:id="rId4"/>
              </a:rPr>
              <a:t>Katalog MZK</a:t>
            </a:r>
            <a:endParaRPr lang="cs-CZ" altLang="cs-CZ" sz="22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200" dirty="0"/>
              <a:t>Souborné katalogy – </a:t>
            </a:r>
            <a:r>
              <a:rPr lang="cs-CZ" altLang="cs-CZ" sz="2200" b="1" dirty="0">
                <a:hlinkClick r:id="rId5"/>
              </a:rPr>
              <a:t>JIB,</a:t>
            </a:r>
            <a:r>
              <a:rPr lang="cs-CZ" altLang="cs-CZ" sz="2200" b="1" dirty="0"/>
              <a:t> </a:t>
            </a:r>
            <a:r>
              <a:rPr lang="cs-CZ" altLang="cs-CZ" sz="2200" b="1" dirty="0">
                <a:hlinkClick r:id="rId6"/>
              </a:rPr>
              <a:t>CASLIN</a:t>
            </a:r>
            <a:r>
              <a:rPr lang="cs-CZ" altLang="cs-CZ" sz="2200" b="1" dirty="0"/>
              <a:t> (SK ČR)</a:t>
            </a:r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200" b="1" dirty="0">
                <a:hlinkClick r:id="rId7"/>
              </a:rPr>
              <a:t>Ebsco </a:t>
            </a:r>
            <a:r>
              <a:rPr lang="cs-CZ" altLang="cs-CZ" sz="2200" b="1" dirty="0" err="1">
                <a:hlinkClick r:id="rId7"/>
              </a:rPr>
              <a:t>Discovery</a:t>
            </a:r>
            <a:r>
              <a:rPr lang="cs-CZ" altLang="cs-CZ" sz="2200" b="1" dirty="0">
                <a:hlinkClick r:id="rId7"/>
              </a:rPr>
              <a:t> </a:t>
            </a:r>
            <a:r>
              <a:rPr lang="cs-CZ" altLang="cs-CZ" sz="2200" b="1" dirty="0" err="1">
                <a:hlinkClick r:id="rId7"/>
              </a:rPr>
              <a:t>Service</a:t>
            </a:r>
            <a:endParaRPr lang="cs-CZ" altLang="cs-CZ" sz="2200" b="1" dirty="0"/>
          </a:p>
          <a:p>
            <a:pPr marL="709613" lvl="1">
              <a:defRPr/>
            </a:pPr>
            <a:endParaRPr lang="cs-CZ" altLang="cs-CZ" sz="10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600" b="1" dirty="0"/>
              <a:t>Licencované databáze </a:t>
            </a:r>
          </a:p>
          <a:p>
            <a:pPr marL="914400" lvl="1" indent="-457200">
              <a:buFont typeface="Wingdings" panose="05000000000000000000" pitchFamily="2" charset="2"/>
              <a:buChar char="v"/>
              <a:defRPr/>
            </a:pPr>
            <a:r>
              <a:rPr lang="cs-CZ" altLang="cs-CZ" sz="2200" b="1" dirty="0">
                <a:hlinkClick r:id="rId8"/>
              </a:rPr>
              <a:t>Ebsco </a:t>
            </a:r>
            <a:r>
              <a:rPr lang="cs-CZ" altLang="cs-CZ" sz="2200" b="1" dirty="0" err="1">
                <a:hlinkClick r:id="rId8"/>
              </a:rPr>
              <a:t>eBooks</a:t>
            </a:r>
            <a:r>
              <a:rPr lang="cs-CZ" altLang="cs-CZ" sz="2200" b="1" dirty="0"/>
              <a:t>/</a:t>
            </a:r>
            <a:r>
              <a:rPr lang="cs-CZ" altLang="cs-CZ" sz="2200" b="1" dirty="0">
                <a:hlinkClick r:id="rId9"/>
              </a:rPr>
              <a:t>Ebsco </a:t>
            </a:r>
            <a:r>
              <a:rPr lang="cs-CZ" altLang="cs-CZ" sz="2200" b="1" dirty="0" err="1" smtClean="0">
                <a:hlinkClick r:id="rId9"/>
              </a:rPr>
              <a:t>eBooks</a:t>
            </a:r>
            <a:r>
              <a:rPr lang="cs-CZ" altLang="cs-CZ" sz="2200" b="1" dirty="0" smtClean="0">
                <a:hlinkClick r:id="rId9"/>
              </a:rPr>
              <a:t> </a:t>
            </a:r>
            <a:r>
              <a:rPr lang="cs-CZ" altLang="cs-CZ" sz="2200" b="1" dirty="0" err="1" smtClean="0">
                <a:hlinkClick r:id="rId9"/>
              </a:rPr>
              <a:t>Academic</a:t>
            </a:r>
            <a:r>
              <a:rPr lang="cs-CZ" altLang="cs-CZ" sz="2200" b="1" dirty="0" smtClean="0">
                <a:hlinkClick r:id="rId9"/>
              </a:rPr>
              <a:t> </a:t>
            </a:r>
            <a:r>
              <a:rPr lang="cs-CZ" altLang="cs-CZ" sz="2200" b="1" dirty="0" err="1">
                <a:hlinkClick r:id="rId9"/>
              </a:rPr>
              <a:t>Collection</a:t>
            </a:r>
            <a:r>
              <a:rPr lang="cs-CZ" altLang="cs-CZ" sz="2200" b="1" dirty="0">
                <a:hlinkClick r:id="rId9"/>
              </a:rPr>
              <a:t> </a:t>
            </a:r>
            <a:endParaRPr lang="cs-CZ" altLang="cs-CZ" sz="22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200" b="1" dirty="0" err="1">
                <a:hlinkClick r:id="rId10"/>
              </a:rPr>
              <a:t>Taylor&amp;Francis</a:t>
            </a:r>
            <a:r>
              <a:rPr lang="cs-CZ" altLang="cs-CZ" sz="2200" b="1" dirty="0">
                <a:hlinkClick r:id="rId10"/>
              </a:rPr>
              <a:t> </a:t>
            </a:r>
            <a:r>
              <a:rPr lang="cs-CZ" altLang="cs-CZ" sz="2200" b="1" dirty="0" err="1">
                <a:hlinkClick r:id="rId10"/>
              </a:rPr>
              <a:t>eBooks</a:t>
            </a:r>
            <a:r>
              <a:rPr lang="cs-CZ" altLang="cs-CZ" sz="2200" b="1" dirty="0"/>
              <a:t> </a:t>
            </a:r>
            <a:r>
              <a:rPr lang="cs-CZ" altLang="cs-CZ" sz="2600" b="1" dirty="0" smtClean="0"/>
              <a:t>- </a:t>
            </a:r>
            <a:r>
              <a:rPr lang="cs-CZ" altLang="cs-CZ" sz="2000" b="1" dirty="0"/>
              <a:t>80 vybraných </a:t>
            </a:r>
            <a:r>
              <a:rPr lang="cs-CZ" altLang="cs-CZ" sz="2000" b="1" dirty="0" err="1"/>
              <a:t>eknih</a:t>
            </a:r>
            <a:r>
              <a:rPr lang="cs-CZ" altLang="cs-CZ" sz="2000" b="1" dirty="0"/>
              <a:t> z </a:t>
            </a:r>
            <a:r>
              <a:rPr lang="cs-CZ" altLang="cs-CZ" sz="2000" b="1" dirty="0" smtClean="0"/>
              <a:t>oboru </a:t>
            </a:r>
            <a:r>
              <a:rPr lang="cs-CZ" altLang="cs-CZ" sz="2000" b="1" dirty="0" err="1" smtClean="0"/>
              <a:t>environmen</a:t>
            </a:r>
            <a:r>
              <a:rPr lang="cs-CZ" altLang="cs-CZ" sz="2000" b="1" dirty="0"/>
              <a:t>. a mediálních studií, žurnalistiky </a:t>
            </a:r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200" b="1" dirty="0" err="1">
                <a:hlinkClick r:id="rId11"/>
              </a:rPr>
              <a:t>Sage</a:t>
            </a:r>
            <a:r>
              <a:rPr lang="cs-CZ" altLang="cs-CZ" sz="2200" b="1" dirty="0">
                <a:hlinkClick r:id="rId11"/>
              </a:rPr>
              <a:t> </a:t>
            </a:r>
            <a:r>
              <a:rPr lang="cs-CZ" altLang="cs-CZ" sz="2200" b="1" dirty="0" err="1">
                <a:hlinkClick r:id="rId11"/>
              </a:rPr>
              <a:t>Knowledge</a:t>
            </a:r>
            <a:r>
              <a:rPr lang="cs-CZ" altLang="cs-CZ" sz="2200" b="1" dirty="0"/>
              <a:t> </a:t>
            </a:r>
            <a:r>
              <a:rPr lang="cs-CZ" altLang="cs-CZ" sz="2200" b="1" dirty="0" smtClean="0"/>
              <a:t>- </a:t>
            </a:r>
            <a:r>
              <a:rPr lang="cs-CZ" altLang="cs-CZ" sz="2000" b="1" dirty="0" smtClean="0"/>
              <a:t>digitální </a:t>
            </a:r>
            <a:r>
              <a:rPr lang="cs-CZ" altLang="cs-CZ" sz="2000" b="1" dirty="0"/>
              <a:t>knihovny s přístupem do asi 800 </a:t>
            </a:r>
            <a:r>
              <a:rPr lang="cs-CZ" altLang="cs-CZ" sz="2000" b="1" dirty="0" err="1"/>
              <a:t>eknih</a:t>
            </a:r>
            <a:r>
              <a:rPr lang="cs-CZ" altLang="cs-CZ" sz="2000" b="1" dirty="0"/>
              <a:t> (psychologie, sociologie, politika, </a:t>
            </a:r>
            <a:r>
              <a:rPr lang="cs-CZ" altLang="cs-CZ" sz="2000" b="1" dirty="0" err="1"/>
              <a:t>mezin</a:t>
            </a:r>
            <a:r>
              <a:rPr lang="cs-CZ" altLang="cs-CZ" sz="2000" b="1" dirty="0"/>
              <a:t>. v</a:t>
            </a:r>
            <a:r>
              <a:rPr lang="cs-CZ" altLang="cs-CZ" sz="2000" b="1" dirty="0" smtClean="0"/>
              <a:t>ztahy</a:t>
            </a:r>
            <a:r>
              <a:rPr lang="cs-CZ" altLang="cs-CZ" sz="2000" b="1" dirty="0"/>
              <a:t>)</a:t>
            </a:r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sz="2200" b="1" dirty="0">
                <a:hlinkClick r:id="rId12"/>
              </a:rPr>
              <a:t>eReading.cz</a:t>
            </a:r>
            <a:endParaRPr lang="cs-CZ" alt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165086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34076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knihy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204864"/>
            <a:ext cx="7776864" cy="4575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/>
              <a:t>Další zdroje</a:t>
            </a: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800" b="1" dirty="0">
                <a:hlinkClick r:id="rId3"/>
              </a:rPr>
              <a:t>OAPEN </a:t>
            </a:r>
            <a:r>
              <a:rPr lang="cs-CZ" altLang="cs-CZ" sz="2800" b="1" dirty="0" err="1">
                <a:hlinkClick r:id="rId3"/>
              </a:rPr>
              <a:t>Library</a:t>
            </a:r>
            <a:r>
              <a:rPr lang="cs-CZ" altLang="cs-CZ" sz="2800" b="1" dirty="0"/>
              <a:t> </a:t>
            </a:r>
            <a:r>
              <a:rPr lang="cs-CZ" altLang="cs-CZ" sz="2400" b="1" dirty="0"/>
              <a:t>- </a:t>
            </a:r>
            <a:r>
              <a:rPr lang="cs-CZ" sz="2400" dirty="0"/>
              <a:t>volně přístupné akademické knihy, zejména z oblasti humanitních a sociálních věd</a:t>
            </a:r>
            <a:endParaRPr lang="cs-CZ" altLang="cs-CZ" sz="2400" b="1" dirty="0">
              <a:hlinkClick r:id="rId4"/>
            </a:endParaRP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800" b="1" dirty="0">
                <a:hlinkClick r:id="rId4"/>
              </a:rPr>
              <a:t>Directory </a:t>
            </a:r>
            <a:r>
              <a:rPr lang="cs-CZ" altLang="cs-CZ" sz="2800" b="1" dirty="0" err="1">
                <a:hlinkClick r:id="rId4"/>
              </a:rPr>
              <a:t>of</a:t>
            </a:r>
            <a:r>
              <a:rPr lang="cs-CZ" altLang="cs-CZ" sz="2800" b="1" dirty="0">
                <a:hlinkClick r:id="rId4"/>
              </a:rPr>
              <a:t> Open Access </a:t>
            </a:r>
            <a:r>
              <a:rPr lang="cs-CZ" altLang="cs-CZ" sz="2800" b="1" dirty="0" err="1">
                <a:hlinkClick r:id="rId4"/>
              </a:rPr>
              <a:t>Books</a:t>
            </a:r>
            <a:r>
              <a:rPr lang="cs-CZ" altLang="cs-CZ" sz="2800" b="1" dirty="0">
                <a:hlinkClick r:id="rId4"/>
              </a:rPr>
              <a:t> (DOAB)</a:t>
            </a:r>
            <a:r>
              <a:rPr lang="cs-CZ" altLang="cs-CZ" sz="2800" b="1" dirty="0"/>
              <a:t> </a:t>
            </a:r>
            <a:r>
              <a:rPr lang="cs-CZ" altLang="cs-CZ" sz="2400" b="1" dirty="0"/>
              <a:t>– </a:t>
            </a:r>
            <a:r>
              <a:rPr lang="cs-CZ" altLang="cs-CZ" sz="2400" dirty="0"/>
              <a:t>seznam</a:t>
            </a:r>
            <a:r>
              <a:rPr lang="cs-CZ" altLang="cs-CZ" sz="2400" b="1" dirty="0"/>
              <a:t> </a:t>
            </a:r>
            <a:r>
              <a:rPr lang="cs-CZ" sz="2400" dirty="0"/>
              <a:t>recenzovaných knih vydané v rámci OA, odkazy na FT</a:t>
            </a:r>
            <a:endParaRPr lang="cs-CZ" altLang="cs-CZ" sz="2400" b="1" dirty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800" b="1" dirty="0">
                <a:hlinkClick r:id="rId5"/>
              </a:rPr>
              <a:t>Google </a:t>
            </a:r>
            <a:r>
              <a:rPr lang="cs-CZ" altLang="cs-CZ" sz="2800" b="1" dirty="0" err="1">
                <a:hlinkClick r:id="rId5"/>
              </a:rPr>
              <a:t>Books</a:t>
            </a:r>
            <a:endParaRPr lang="cs-CZ" altLang="cs-CZ" sz="2800" b="1" dirty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endParaRPr lang="cs-CZ" altLang="cs-CZ" sz="2800" b="1" dirty="0"/>
          </a:p>
          <a:p>
            <a:pPr lvl="1">
              <a:defRPr/>
            </a:pPr>
            <a:endParaRPr lang="cs-CZ" altLang="cs-CZ" sz="2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471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287245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informace z médií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2276872"/>
            <a:ext cx="7848872" cy="4457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dirty="0">
                <a:latin typeface="Tahoma" panose="020B0604030504040204" pitchFamily="34" charset="0"/>
              </a:rPr>
              <a:t>Denní tisk, TV a rozhlasové vysílání</a:t>
            </a: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800" b="1" dirty="0" err="1">
                <a:hlinkClick r:id="rId4"/>
              </a:rPr>
              <a:t>Anopress</a:t>
            </a:r>
            <a:r>
              <a:rPr lang="cs-CZ" altLang="cs-CZ" sz="2800" b="1" dirty="0">
                <a:hlinkClick r:id="rId4"/>
              </a:rPr>
              <a:t> Monitoring Online</a:t>
            </a:r>
            <a:r>
              <a:rPr lang="cs-CZ" altLang="cs-CZ" sz="2800" b="1" dirty="0"/>
              <a:t> – </a:t>
            </a:r>
            <a:r>
              <a:rPr lang="cs-CZ" altLang="cs-CZ" sz="2800" dirty="0"/>
              <a:t>fultextové informace z českých médií</a:t>
            </a: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endParaRPr lang="cs-CZ" altLang="cs-CZ" sz="2800" b="1" dirty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800" b="1" dirty="0"/>
              <a:t>ČTK (pouze ÚK FSS, PC54) - </a:t>
            </a:r>
            <a:r>
              <a:rPr lang="cs-CZ" altLang="cs-CZ" sz="2600" dirty="0"/>
              <a:t>soubor databází aktuálního zpravodajství ČTK</a:t>
            </a:r>
          </a:p>
          <a:p>
            <a:pPr lvl="1">
              <a:spcBef>
                <a:spcPts val="1000"/>
              </a:spcBef>
              <a:defRPr/>
            </a:pPr>
            <a:endParaRPr lang="cs-CZ" altLang="cs-CZ" sz="2800" b="1" dirty="0"/>
          </a:p>
          <a:p>
            <a:pPr lvl="1">
              <a:spcBef>
                <a:spcPts val="1000"/>
              </a:spcBef>
              <a:defRPr/>
            </a:pPr>
            <a:endParaRPr lang="cs-CZ" altLang="cs-CZ" sz="28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339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412776"/>
            <a:ext cx="85689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referenční díla</a:t>
            </a:r>
            <a:r>
              <a:rPr lang="cs-CZ" altLang="cs-CZ" dirty="0">
                <a:solidFill>
                  <a:srgbClr val="FF0000"/>
                </a:solidFill>
              </a:rPr>
              <a:t>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2564904"/>
            <a:ext cx="78488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>
                <a:hlinkClick r:id="rId3"/>
              </a:rPr>
              <a:t>Gale </a:t>
            </a:r>
            <a:r>
              <a:rPr lang="cs-CZ" altLang="cs-CZ" sz="3000" b="1" dirty="0" err="1">
                <a:hlinkClick r:id="rId3"/>
              </a:rPr>
              <a:t>Virtual</a:t>
            </a:r>
            <a:r>
              <a:rPr lang="cs-CZ" altLang="cs-CZ" sz="3000" b="1" dirty="0">
                <a:hlinkClick r:id="rId3"/>
              </a:rPr>
              <a:t> Reference </a:t>
            </a:r>
            <a:r>
              <a:rPr lang="cs-CZ" altLang="cs-CZ" sz="3000" b="1" dirty="0" err="1">
                <a:hlinkClick r:id="rId3"/>
              </a:rPr>
              <a:t>Library</a:t>
            </a:r>
            <a:r>
              <a:rPr lang="cs-CZ" altLang="cs-CZ" sz="3000" b="1" dirty="0"/>
              <a:t> </a:t>
            </a:r>
            <a:r>
              <a:rPr lang="cs-CZ" alt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kolekce vybraných encyklopedických knih z nakl. Gale z oblasti  sociálních věd, obchodu, práva, vzdělávání atd. </a:t>
            </a:r>
          </a:p>
          <a:p>
            <a:pPr>
              <a:defRPr/>
            </a:pPr>
            <a:endParaRPr lang="cs-CZ" altLang="cs-CZ" sz="3000" b="1" dirty="0"/>
          </a:p>
        </p:txBody>
      </p:sp>
    </p:spTree>
    <p:extLst>
      <p:ext uri="{BB962C8B-B14F-4D97-AF65-F5344CB8AC3E}">
        <p14:creationId xmlns:p14="http://schemas.microsoft.com/office/powerpoint/2010/main" val="255074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41277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statistické údaje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276872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>
                <a:hlinkClick r:id="rId3"/>
              </a:rPr>
              <a:t>Český statistický úřad</a:t>
            </a:r>
            <a:endParaRPr lang="cs-CZ" altLang="cs-CZ" sz="3000" b="1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altLang="cs-CZ" sz="3000" b="1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 err="1">
                <a:hlinkClick r:id="rId4"/>
              </a:rPr>
              <a:t>Eurostat</a:t>
            </a:r>
            <a:endParaRPr lang="cs-CZ" altLang="cs-CZ" sz="30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129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340768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další zdroje 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204864"/>
            <a:ext cx="792088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b="1" dirty="0">
                <a:hlinkClick r:id="rId3"/>
              </a:rPr>
              <a:t>Social Science </a:t>
            </a:r>
            <a:r>
              <a:rPr lang="cs-CZ" sz="2800" b="1" dirty="0" err="1">
                <a:hlinkClick r:id="rId3"/>
              </a:rPr>
              <a:t>Research</a:t>
            </a:r>
            <a:r>
              <a:rPr lang="cs-CZ" sz="2800" b="1" dirty="0">
                <a:hlinkClick r:id="rId3"/>
              </a:rPr>
              <a:t> Network</a:t>
            </a:r>
            <a:r>
              <a:rPr lang="cs-CZ" sz="2800" b="1" dirty="0"/>
              <a:t> </a:t>
            </a:r>
            <a:r>
              <a:rPr lang="cs-CZ" sz="2800" dirty="0"/>
              <a:t>- </a:t>
            </a:r>
            <a:r>
              <a:rPr lang="cs-CZ" sz="2800" dirty="0" smtClean="0"/>
              <a:t>brána </a:t>
            </a:r>
            <a:r>
              <a:rPr lang="cs-CZ" sz="2800" dirty="0"/>
              <a:t>k informačním zdrojům pro oblast sociálních věd</a:t>
            </a:r>
          </a:p>
          <a:p>
            <a:endParaRPr lang="cs-CZ" sz="16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b="1" dirty="0">
                <a:hlinkClick r:id="rId4"/>
              </a:rPr>
              <a:t>ICPSR (Inter-university </a:t>
            </a:r>
            <a:r>
              <a:rPr lang="cs-CZ" sz="2800" b="1" dirty="0" err="1">
                <a:hlinkClick r:id="rId4"/>
              </a:rPr>
              <a:t>Consortium</a:t>
            </a:r>
            <a:r>
              <a:rPr lang="cs-CZ" sz="2800" b="1" dirty="0">
                <a:hlinkClick r:id="rId4"/>
              </a:rPr>
              <a:t> </a:t>
            </a:r>
            <a:r>
              <a:rPr lang="cs-CZ" sz="2800" b="1" dirty="0" err="1">
                <a:hlinkClick r:id="rId4"/>
              </a:rPr>
              <a:t>for</a:t>
            </a:r>
            <a:r>
              <a:rPr lang="cs-CZ" sz="2800" b="1" dirty="0">
                <a:hlinkClick r:id="rId4"/>
              </a:rPr>
              <a:t> </a:t>
            </a:r>
            <a:r>
              <a:rPr lang="cs-CZ" sz="2800" b="1" dirty="0" err="1">
                <a:hlinkClick r:id="rId4"/>
              </a:rPr>
              <a:t>Political</a:t>
            </a:r>
            <a:r>
              <a:rPr lang="cs-CZ" sz="2800" b="1" dirty="0">
                <a:hlinkClick r:id="rId4"/>
              </a:rPr>
              <a:t> and Social </a:t>
            </a:r>
            <a:r>
              <a:rPr lang="cs-CZ" sz="2800" b="1" dirty="0" err="1">
                <a:hlinkClick r:id="rId4"/>
              </a:rPr>
              <a:t>Research</a:t>
            </a:r>
            <a:r>
              <a:rPr lang="cs-CZ" sz="2800" b="1" dirty="0">
                <a:hlinkClick r:id="rId4"/>
              </a:rPr>
              <a:t>) </a:t>
            </a:r>
            <a:r>
              <a:rPr lang="cs-CZ" sz="2800" dirty="0"/>
              <a:t>– </a:t>
            </a:r>
            <a:r>
              <a:rPr lang="cs-CZ" sz="2800" dirty="0" err="1"/>
              <a:t>sociálněvědný</a:t>
            </a:r>
            <a:r>
              <a:rPr lang="cs-CZ" sz="2800" dirty="0"/>
              <a:t> datový archiv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sz="1600" dirty="0"/>
          </a:p>
          <a:p>
            <a:endParaRPr lang="cs-CZ" sz="16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b="1" dirty="0">
                <a:hlinkClick r:id="rId5"/>
              </a:rPr>
              <a:t>Google </a:t>
            </a:r>
            <a:r>
              <a:rPr lang="cs-CZ" altLang="cs-CZ" sz="2800" b="1" dirty="0" err="1">
                <a:hlinkClick r:id="rId5"/>
              </a:rPr>
              <a:t>Scholar</a:t>
            </a:r>
            <a:r>
              <a:rPr lang="cs-CZ" altLang="cs-CZ" sz="2800" b="1" dirty="0"/>
              <a:t> </a:t>
            </a:r>
            <a:r>
              <a:rPr lang="cs-CZ" altLang="cs-CZ" sz="2800" dirty="0">
                <a:sym typeface="Wingdings" panose="05000000000000000000" pitchFamily="2" charset="2"/>
              </a:rPr>
              <a:t>;)</a:t>
            </a:r>
          </a:p>
          <a:p>
            <a:endParaRPr lang="cs-CZ" sz="2800" dirty="0"/>
          </a:p>
          <a:p>
            <a:endParaRPr lang="cs-CZ" sz="2800" dirty="0"/>
          </a:p>
          <a:p>
            <a:endParaRPr lang="cs-CZ" sz="3200" dirty="0"/>
          </a:p>
          <a:p>
            <a:endParaRPr lang="cs-CZ" sz="3000" dirty="0"/>
          </a:p>
          <a:p>
            <a:endParaRPr lang="cs-CZ" altLang="cs-CZ" sz="3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96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46566" y="2683381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Shrnutí</a:t>
            </a:r>
          </a:p>
        </p:txBody>
      </p:sp>
    </p:spTree>
    <p:extLst>
      <p:ext uri="{BB962C8B-B14F-4D97-AF65-F5344CB8AC3E}">
        <p14:creationId xmlns:p14="http://schemas.microsoft.com/office/powerpoint/2010/main" val="42524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87624" y="1916832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informacemi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9161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Psaní odborných (závěrečných) prací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2636912"/>
            <a:ext cx="856895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Volba tématu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Kontrola v Archivu závěrečných prací IS MU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Informační průzkum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Katalogy knihoven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Licencované zdroje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Veřejné dostupné zdroje</a:t>
            </a:r>
          </a:p>
          <a:p>
            <a:pPr lvl="2">
              <a:buFont typeface="Wingdings" panose="05000000000000000000" pitchFamily="2" charset="2"/>
              <a:buNone/>
            </a:pPr>
            <a:endParaRPr lang="cs-CZ" altLang="cs-CZ" dirty="0"/>
          </a:p>
          <a:p>
            <a:pPr lvl="1"/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196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3528" y="1340768"/>
            <a:ext cx="8568952" cy="567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Pro vyhledávání odborných informací </a:t>
            </a:r>
            <a:r>
              <a:rPr lang="cs-CZ" altLang="cs-CZ" sz="3000" dirty="0"/>
              <a:t>používejte </a:t>
            </a:r>
            <a:r>
              <a:rPr lang="cs-CZ" altLang="cs-CZ" sz="3000" b="1" dirty="0"/>
              <a:t>licencované informační zdroje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Ověřené, kvalitní, jedinečné informace</a:t>
            </a:r>
            <a:endParaRPr lang="cs-CZ" altLang="cs-CZ" sz="2800" b="1" dirty="0"/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3000" b="1" dirty="0"/>
              <a:t>Seznam 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Stránky knihovny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Portál elektronických informačních zdrojů</a:t>
            </a:r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3000" b="1" dirty="0"/>
              <a:t>Mimo počítačovou síť MU </a:t>
            </a:r>
            <a:r>
              <a:rPr lang="cs-CZ" altLang="cs-CZ" sz="3000" dirty="0"/>
              <a:t>si nastavte</a:t>
            </a:r>
            <a:r>
              <a:rPr lang="cs-CZ" altLang="cs-CZ" sz="3000" b="1" dirty="0"/>
              <a:t> vzdálený přístup</a:t>
            </a:r>
            <a:endParaRPr lang="cs-CZ" altLang="cs-CZ" sz="3000" dirty="0"/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Např. </a:t>
            </a:r>
            <a:r>
              <a:rPr lang="cs-CZ" altLang="cs-CZ" sz="2800" dirty="0" err="1"/>
              <a:t>OpenVPN</a:t>
            </a:r>
            <a:r>
              <a:rPr lang="cs-CZ" altLang="cs-CZ" sz="2800" dirty="0"/>
              <a:t>, </a:t>
            </a:r>
            <a:r>
              <a:rPr lang="cs-CZ" altLang="cs-CZ" sz="2800" dirty="0" err="1"/>
              <a:t>Shibboleth</a:t>
            </a:r>
            <a:endParaRPr lang="cs-CZ" altLang="cs-CZ" sz="2800" dirty="0"/>
          </a:p>
          <a:p>
            <a:pPr lvl="2">
              <a:buFont typeface="Wingdings" panose="05000000000000000000" pitchFamily="2" charset="2"/>
              <a:buNone/>
            </a:pPr>
            <a:endParaRPr lang="cs-CZ" altLang="cs-CZ" dirty="0"/>
          </a:p>
          <a:p>
            <a:pPr lvl="1"/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55615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2204864"/>
            <a:ext cx="856895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altLang="cs-CZ" sz="2400" dirty="0"/>
              <a:t>KATUŠČÁK, D., B. DROBÍKOVÁ, R. PAPÍK. </a:t>
            </a:r>
            <a:r>
              <a:rPr lang="cs-CZ" altLang="cs-CZ" sz="2400" i="1" dirty="0"/>
              <a:t>Jak psát závěrečné a kvalifikační práce.</a:t>
            </a:r>
            <a:r>
              <a:rPr lang="cs-CZ" altLang="cs-CZ" sz="2400" dirty="0"/>
              <a:t> Nitra: Enigma, 2008, 161 s. ISBN 978-80-89132-70-6.</a:t>
            </a:r>
          </a:p>
          <a:p>
            <a:pPr>
              <a:defRPr/>
            </a:pPr>
            <a:endParaRPr lang="cs-CZ" altLang="cs-CZ" sz="24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400" dirty="0"/>
              <a:t>BOTHMA, Theo. </a:t>
            </a:r>
            <a:r>
              <a:rPr lang="en-US" sz="2400" i="1" dirty="0"/>
              <a:t>Navigating information literacy: your information society survival toolkit</a:t>
            </a:r>
            <a:r>
              <a:rPr lang="en-US" sz="2400" dirty="0"/>
              <a:t>. 3rd ed. Cape Town: Pearson Education, 2011, 208 s. ISBN 9781775782278. </a:t>
            </a:r>
            <a:endParaRPr lang="cs-CZ" altLang="cs-CZ" sz="2400" dirty="0">
              <a:solidFill>
                <a:srgbClr val="FF0000"/>
              </a:solidFill>
            </a:endParaRPr>
          </a:p>
          <a:p>
            <a:pPr lvl="1"/>
            <a:endParaRPr lang="cs-CZ" altLang="cs-CZ" dirty="0"/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34076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Literatura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1508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07504" y="1196752"/>
            <a:ext cx="8928992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altLang="cs-CZ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Obrázky</a:t>
            </a:r>
          </a:p>
          <a:p>
            <a:pPr marL="342900" indent="-34290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Deep Web vs Surface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In: </a:t>
            </a:r>
            <a:r>
              <a:rPr lang="cs-CZ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Discovery2.0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[online]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08. 05.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2010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cit. 2017-02-27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Dostupné z: </a:t>
            </a:r>
            <a:r>
              <a:rPr lang="cs-CZ" altLang="cs-CZ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</a:t>
            </a:r>
            <a:r>
              <a:rPr lang="cs-CZ" altLang="cs-CZ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://</a:t>
            </a:r>
            <a:r>
              <a:rPr lang="cs-CZ" altLang="cs-CZ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cathryno.global2.vic.edu.au/2010/05/08/</a:t>
            </a:r>
            <a:r>
              <a:rPr lang="cs-CZ" altLang="cs-CZ" sz="16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deep</a:t>
            </a:r>
            <a:r>
              <a:rPr lang="cs-CZ" altLang="cs-CZ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-web-</a:t>
            </a:r>
            <a:r>
              <a:rPr lang="cs-CZ" altLang="cs-CZ" sz="16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vs</a:t>
            </a:r>
            <a:r>
              <a:rPr lang="cs-CZ" altLang="cs-CZ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-</a:t>
            </a:r>
            <a:r>
              <a:rPr lang="cs-CZ" altLang="cs-CZ" sz="16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surface</a:t>
            </a:r>
            <a:r>
              <a:rPr lang="cs-CZ" altLang="cs-CZ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-web</a:t>
            </a:r>
            <a:r>
              <a:rPr lang="cs-CZ" alt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cs-CZ" altLang="cs-C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Videa</a:t>
            </a:r>
            <a:endParaRPr lang="cs-CZ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Pepina – diplomka a citace. 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6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Youtube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[online]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18. 01. 2012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cit. 2017-02-27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Dostupné z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https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://www.youtube.com/</a:t>
            </a:r>
            <a:r>
              <a:rPr lang="cs-CZ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watch?v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=C6-OXKKngNo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Propagační video Západočeské univerzity v Plzni.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 </a:t>
            </a:r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</a:t>
            </a:r>
            <a:r>
              <a:rPr lang="cs-CZ" alt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napsat a obhájit kvalitní diplomovou práci. 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In: </a:t>
            </a:r>
            <a:r>
              <a:rPr lang="cs-CZ" sz="16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Youtube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[online] 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10. 11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2013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cit. 2017-02-27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Dostupné z: 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https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://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www.youtube.com/</a:t>
            </a:r>
            <a:r>
              <a:rPr lang="cs-CZ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watch?v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=</a:t>
            </a:r>
            <a:r>
              <a:rPr lang="cs-CZ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KWMkzGGxqpA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Video KISK MU, namluveno PhDr. Ivou Zadražilovou.</a:t>
            </a:r>
            <a:endParaRPr lang="cs-CZ" altLang="cs-C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1200"/>
              </a:spcAft>
            </a:pPr>
            <a:r>
              <a:rPr lang="cs-CZ" altLang="cs-CZ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LAUBEPIN, </a:t>
            </a:r>
            <a:r>
              <a:rPr lang="cs-CZ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Frederique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6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 to  Read  (and  Understand)</a:t>
            </a:r>
            <a:r>
              <a:rPr lang="cs-CZ" sz="16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 Science  Journal </a:t>
            </a:r>
            <a:r>
              <a:rPr lang="en-US" sz="1600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Articl</a:t>
            </a:r>
            <a:r>
              <a:rPr lang="cs-CZ" sz="16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 In: </a:t>
            </a:r>
            <a:r>
              <a:rPr lang="cs-CZ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ICPSR</a:t>
            </a:r>
            <a:r>
              <a:rPr lang="cs-CZ" sz="16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online]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2013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cit. 2017-02-27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cs-CZ" sz="16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Dostupné z: 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http://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www.icpsr.umich.edu/</a:t>
            </a:r>
            <a:r>
              <a:rPr lang="cs-CZ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files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/</a:t>
            </a:r>
            <a:r>
              <a:rPr lang="cs-CZ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instructors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/How_to_Read_a_Journal_Article.pdf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cs-CZ" sz="1600" kern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NEKUDA, Jaroslav. </a:t>
            </a:r>
            <a:r>
              <a:rPr lang="cs-CZ" sz="1600" i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Příběh </a:t>
            </a:r>
            <a:r>
              <a:rPr lang="cs-CZ" sz="1600" i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výzkumníka Jozefa </a:t>
            </a:r>
            <a:r>
              <a:rPr lang="cs-CZ" sz="1600" i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K. aneb jak nikam nechodit a provádět výzkum přímo od vlastního stolu: k</a:t>
            </a:r>
            <a:r>
              <a:rPr lang="pl-PL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apitola </a:t>
            </a:r>
            <a:r>
              <a:rPr lang="pl-PL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 propagace elektronických </a:t>
            </a:r>
            <a:r>
              <a:rPr lang="pl-PL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informací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[online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Brno: SVI ESF MU.</a:t>
            </a:r>
            <a: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cit. 2017-02-27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Dostupné z: 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/>
              </a:rPr>
              <a:t>http://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/>
              </a:rPr>
              <a:t>josefk.svi.econ.muni.cz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cs-CZ" altLang="cs-CZ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1506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2060848"/>
            <a:ext cx="77048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Vám za pozornost</a:t>
            </a:r>
            <a:endParaRPr lang="en-US" alt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123728" y="3284984"/>
            <a:ext cx="475252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3500" b="1" dirty="0"/>
              <a:t>Ing. Martina Nedomová</a:t>
            </a:r>
          </a:p>
          <a:p>
            <a:pPr algn="ctr">
              <a:spcBef>
                <a:spcPct val="0"/>
              </a:spcBef>
            </a:pPr>
            <a:r>
              <a:rPr lang="cs-CZ" altLang="cs-CZ" sz="3500" b="1" dirty="0">
                <a:hlinkClick r:id="rId3"/>
              </a:rPr>
              <a:t>nedomova@fss.muni.cz</a:t>
            </a:r>
            <a:endParaRPr lang="cs-CZ" altLang="cs-CZ" sz="3500" b="1" dirty="0"/>
          </a:p>
          <a:p>
            <a:pPr algn="ctr">
              <a:spcBef>
                <a:spcPct val="0"/>
              </a:spcBef>
            </a:pPr>
            <a:endParaRPr lang="cs-CZ" altLang="cs-CZ" sz="3500" b="1" dirty="0"/>
          </a:p>
          <a:p>
            <a:pPr algn="ctr">
              <a:spcBef>
                <a:spcPct val="0"/>
              </a:spcBef>
            </a:pPr>
            <a:r>
              <a:rPr lang="cs-CZ" altLang="cs-CZ" sz="3500" b="1" dirty="0" err="1">
                <a:hlinkClick r:id="rId4"/>
              </a:rPr>
              <a:t>infozdroje</a:t>
            </a:r>
            <a:r>
              <a:rPr lang="en-US" altLang="cs-CZ" sz="3500" b="1" dirty="0">
                <a:hlinkClick r:id="rId4"/>
              </a:rPr>
              <a:t>@</a:t>
            </a:r>
            <a:r>
              <a:rPr lang="cs-CZ" altLang="cs-CZ" sz="3500" b="1" dirty="0">
                <a:hlinkClick r:id="rId4"/>
              </a:rPr>
              <a:t>fss.muni.cz</a:t>
            </a:r>
            <a:endParaRPr lang="cs-CZ" altLang="cs-CZ" sz="3500" b="1" dirty="0"/>
          </a:p>
          <a:p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311116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5881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Osnova</a:t>
            </a:r>
          </a:p>
          <a:p>
            <a:pPr>
              <a:defRPr/>
            </a:pPr>
            <a:endParaRPr lang="cs-CZ" altLang="cs-CZ" dirty="0"/>
          </a:p>
          <a:p>
            <a:pPr marL="342900" indent="-342900">
              <a:buSzPct val="100000"/>
              <a:buFont typeface="Wingdings" panose="05000000000000000000" pitchFamily="2" charset="2"/>
              <a:buChar char="q"/>
              <a:defRPr/>
            </a:pPr>
            <a:r>
              <a:rPr lang="cs-CZ" altLang="cs-CZ" sz="2600" dirty="0"/>
              <a:t>Práce s informacemi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dirty="0"/>
              <a:t>informační společnost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dirty="0"/>
              <a:t>informační gramotnost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600" dirty="0"/>
              <a:t>Psaní odborných (závěrečných) prací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600" dirty="0"/>
              <a:t>Informační zdroje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dirty="0"/>
              <a:t>typy informačních zdrojů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dirty="0"/>
              <a:t>licencované zdroje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dirty="0"/>
              <a:t>kde hledat knihy, odborné časopisy, informace z médií, závěrečné práce, referenční díla, statistické údaje, oborové brány</a:t>
            </a:r>
          </a:p>
          <a:p>
            <a:pPr marL="709613" lvl="1">
              <a:defRPr/>
            </a:pPr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7278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2996952"/>
            <a:ext cx="77048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4000" b="1" i="1" dirty="0"/>
              <a:t>„</a:t>
            </a:r>
            <a:r>
              <a:rPr lang="cs-CZ" altLang="cs-CZ" sz="4000" b="1" i="1" dirty="0" err="1"/>
              <a:t>Knowledge</a:t>
            </a:r>
            <a:r>
              <a:rPr lang="cs-CZ" altLang="cs-CZ" sz="4000" b="1" i="1" dirty="0"/>
              <a:t> </a:t>
            </a:r>
            <a:r>
              <a:rPr lang="cs-CZ" altLang="cs-CZ" sz="4000" b="1" i="1" dirty="0" err="1"/>
              <a:t>is</a:t>
            </a:r>
            <a:r>
              <a:rPr lang="cs-CZ" altLang="cs-CZ" sz="4000" b="1" i="1" dirty="0"/>
              <a:t> </a:t>
            </a:r>
            <a:r>
              <a:rPr lang="cs-CZ" altLang="cs-CZ" sz="4000" b="1" i="1" dirty="0" err="1"/>
              <a:t>power</a:t>
            </a:r>
            <a:r>
              <a:rPr lang="cs-CZ" altLang="cs-CZ" sz="4000" b="1" i="1" dirty="0"/>
              <a:t>“.</a:t>
            </a:r>
          </a:p>
          <a:p>
            <a:pPr lvl="8" algn="ctr"/>
            <a:r>
              <a:rPr lang="cs-CZ" altLang="cs-CZ" sz="4000" dirty="0"/>
              <a:t>                                                                     Francis Bacon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1391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412776"/>
            <a:ext cx="4767485" cy="48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08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87869" y="115290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87869" y="1268905"/>
            <a:ext cx="4798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společnost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87869" y="2276872"/>
            <a:ext cx="7776864" cy="3652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založená na informacích a znalostech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zásadní role přístupu k informacím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cs-CZ" altLang="cs-CZ" sz="3000" dirty="0"/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problémy při práci s informacemi: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 velké množství 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 snadná dostupnost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 kvalita</a:t>
            </a:r>
          </a:p>
          <a:p>
            <a:pPr>
              <a:spcBef>
                <a:spcPts val="12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5730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313668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gramotnost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11222" y="2276872"/>
            <a:ext cx="7920880" cy="382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/>
              <a:t>Rozpoznání informační potřeby</a:t>
            </a:r>
            <a:endParaRPr lang="cs-CZ" altLang="cs-CZ" sz="3000" dirty="0"/>
          </a:p>
          <a:p>
            <a:pPr>
              <a:defRPr/>
            </a:pPr>
            <a:endParaRPr lang="cs-CZ" altLang="cs-CZ" sz="3000" dirty="0"/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Schopnost </a:t>
            </a:r>
            <a:r>
              <a:rPr lang="cs-CZ" altLang="cs-CZ" sz="3000" b="1" dirty="0"/>
              <a:t>informaci: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nalézt</a:t>
            </a:r>
            <a:r>
              <a:rPr lang="cs-CZ" altLang="cs-CZ" sz="3000" dirty="0"/>
              <a:t> – znalost informačních zdrojů a vyhledávacích strategií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vyhodnotit</a:t>
            </a:r>
            <a:r>
              <a:rPr lang="cs-CZ" altLang="cs-CZ" sz="3000" dirty="0"/>
              <a:t> – užitečnost/relevance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použít</a:t>
            </a:r>
            <a:r>
              <a:rPr lang="cs-CZ" altLang="cs-CZ" sz="3000" dirty="0"/>
              <a:t> – pro daný účel, znalost autorského zákona, problematiky citování a plagiátorství</a:t>
            </a:r>
          </a:p>
        </p:txBody>
      </p:sp>
    </p:spTree>
    <p:extLst>
      <p:ext uri="{BB962C8B-B14F-4D97-AF65-F5344CB8AC3E}">
        <p14:creationId xmlns:p14="http://schemas.microsoft.com/office/powerpoint/2010/main" val="58436959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2777</TotalTime>
  <Words>1366</Words>
  <Application>Microsoft Office PowerPoint</Application>
  <PresentationFormat>Předvádění na obrazovce (4:3)</PresentationFormat>
  <Paragraphs>326</Paragraphs>
  <Slides>44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0" baseType="lpstr">
      <vt:lpstr>Arial</vt:lpstr>
      <vt:lpstr>Calibri</vt:lpstr>
      <vt:lpstr>Tahoma</vt:lpstr>
      <vt:lpstr>Verdana</vt:lpstr>
      <vt:lpstr>Wingdings</vt:lpstr>
      <vt:lpstr>Motiv systému Office</vt:lpstr>
      <vt:lpstr>Základy práce  s informačními zdroji  ZUR163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CIKT FSS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ProQuest Central Představení databáze</dc:title>
  <dc:creator>Aneta Pilátová</dc:creator>
  <cp:lastModifiedBy>Martina Nedomová</cp:lastModifiedBy>
  <cp:revision>139</cp:revision>
  <cp:lastPrinted>2017-02-10T12:06:52Z</cp:lastPrinted>
  <dcterms:created xsi:type="dcterms:W3CDTF">2015-08-18T07:57:33Z</dcterms:created>
  <dcterms:modified xsi:type="dcterms:W3CDTF">2017-03-15T06:42:57Z</dcterms:modified>
</cp:coreProperties>
</file>