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slides/slide142.xml" ContentType="application/vnd.openxmlformats-officedocument.presentationml.slide+xml"/>
  <Override PartName="/ppt/notesSlides/notesSlide2.xml" ContentType="application/vnd.openxmlformats-officedocument.presentationml.notesSlide+xml"/>
  <Override PartName="/ppt/notesSlides/notesSlide105.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s/slide120.xml" ContentType="application/vnd.openxmlformats-officedocument.presentationml.slide+xml"/>
  <Override PartName="/ppt/slides/slide131.xml" ContentType="application/vnd.openxmlformats-officedocument.presentationml.slide+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notesSlides/notesSlide85.xml" ContentType="application/vnd.openxmlformats-officedocument.presentationml.notesSlide+xml"/>
  <Override PartName="/ppt/notesSlides/notesSlide96.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74.xml" ContentType="application/vnd.openxmlformats-officedocument.presentationml.notesSlide+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63.xml" ContentType="application/vnd.openxmlformats-officedocument.presentationml.notesSlide+xml"/>
  <Override PartName="/ppt/slides/slide169.xml" ContentType="application/vnd.openxmlformats-officedocument.presentationml.slide+xml"/>
  <Override PartName="/ppt/tableStyles.xml" ContentType="application/vnd.openxmlformats-officedocument.presentationml.tableStyles+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slides/slide147.xml" ContentType="application/vnd.openxmlformats-officedocument.presentationml.slide+xml"/>
  <Override PartName="/ppt/slides/slide158.xml" ContentType="application/vnd.openxmlformats-officedocument.presentationml.slide+xml"/>
  <Override PartName="/ppt/notesSlides/notesSlide30.xml" ContentType="application/vnd.openxmlformats-officedocument.presentationml.notesSlide+xml"/>
  <Override PartName="/ppt/slides/slide99.xml" ContentType="application/vnd.openxmlformats-officedocument.presentationml.slide+xml"/>
  <Override PartName="/ppt/slides/slide136.xml" ContentType="application/vnd.openxmlformats-officedocument.presentationml.slide+xml"/>
  <Override PartName="/ppt/notesSlides/notesSlide7.xml" ContentType="application/vnd.openxmlformats-officedocument.presentationml.notesSlide+xml"/>
  <Override PartName="/ppt/slides/slide77.xml" ContentType="application/vnd.openxmlformats-officedocument.presentationml.slide+xml"/>
  <Override PartName="/ppt/slides/slide88.xml" ContentType="application/vnd.openxmlformats-officedocument.presentationml.slide+xml"/>
  <Override PartName="/ppt/slides/slide125.xml" ContentType="application/vnd.openxmlformats-officedocument.presentationml.slide+xml"/>
  <Override PartName="/ppt/slides/slide172.xml" ContentType="application/vnd.openxmlformats-officedocument.presentationml.slide+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s/slide150.xml" ContentType="application/vnd.openxmlformats-officedocument.presentationml.slide+xml"/>
  <Override PartName="/ppt/slides/slide161.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68.xml" ContentType="application/vnd.openxmlformats-officedocument.presentationml.notesSlide+xml"/>
  <Override PartName="/ppt/notesSlides/notesSlide79.xml" ContentType="application/vnd.openxmlformats-officedocument.presentationml.notesSlide+xml"/>
  <Override PartName="/ppt/slides/slide55.xml" ContentType="application/vnd.openxmlformats-officedocument.presentationml.slide+xml"/>
  <Override PartName="/ppt/theme/theme2.xml" ContentType="application/vnd.openxmlformats-officedocument.theme+xml"/>
  <Override PartName="/ppt/notesSlides/notesSlide57.xml" ContentType="application/vnd.openxmlformats-officedocument.presentationml.notesSlide+xml"/>
  <Override PartName="/ppt/notesSlides/notesSlide102.xml" ContentType="application/vnd.openxmlformats-officedocument.presentationml.notesSlide+xml"/>
  <Override PartName="/ppt/slides/slide33.xml" ContentType="application/vnd.openxmlformats-officedocument.presentationml.slide+xml"/>
  <Override PartName="/ppt/slides/slide44.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notesSlides/notesSlide46.xml" ContentType="application/vnd.openxmlformats-officedocument.presentationml.notesSlide+xml"/>
  <Override PartName="/ppt/notesSlides/notesSlide93.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71.xml" ContentType="application/vnd.openxmlformats-officedocument.presentationml.notesSlide+xml"/>
  <Override PartName="/ppt/notesSlides/notesSlide82.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notesSlides/notesSlide13.xml" ContentType="application/vnd.openxmlformats-officedocument.presentationml.notesSlide+xml"/>
  <Override PartName="/ppt/notesSlides/notesSlide60.xml" ContentType="application/vnd.openxmlformats-officedocument.presentationml.notesSlide+xml"/>
  <Override PartName="/ppt/slides/slide119.xml" ContentType="application/vnd.openxmlformats-officedocument.presentationml.slide+xml"/>
  <Override PartName="/ppt/slides/slide166.xml" ContentType="application/vnd.openxmlformats-officedocument.presentationml.slide+xml"/>
  <Override PartName="/ppt/slides/slide177.xml" ContentType="application/vnd.openxmlformats-officedocument.presentationml.slide+xml"/>
  <Override PartName="/ppt/slideLayouts/slideLayout10.xml" ContentType="application/vnd.openxmlformats-officedocument.presentationml.slideLayout+xml"/>
  <Override PartName="/ppt/slides/slide108.xml" ContentType="application/vnd.openxmlformats-officedocument.presentationml.slide+xml"/>
  <Override PartName="/ppt/slides/slide155.xml" ContentType="application/vnd.openxmlformats-officedocument.presentationml.slide+xml"/>
  <Override PartName="/ppt/slides/slide49.xml" ContentType="application/vnd.openxmlformats-officedocument.presentationml.slide+xml"/>
  <Override PartName="/ppt/slides/slide96.xml" ContentType="application/vnd.openxmlformats-officedocument.presentationml.slide+xml"/>
  <Override PartName="/ppt/slides/slide144.xml" ContentType="application/vnd.openxmlformats-officedocument.presentationml.slide+xml"/>
  <Override PartName="/ppt/notesSlides/notesSlide4.xml" ContentType="application/vnd.openxmlformats-officedocument.presentationml.notesSlide+xml"/>
  <Override PartName="/ppt/slides/slide38.xml" ContentType="application/vnd.openxmlformats-officedocument.presentationml.slide+xml"/>
  <Override PartName="/ppt/slides/slide85.xml" ContentType="application/vnd.openxmlformats-officedocument.presentationml.slide+xml"/>
  <Override PartName="/ppt/slides/slide122.xml" ContentType="application/vnd.openxmlformats-officedocument.presentationml.slide+xml"/>
  <Override PartName="/ppt/slides/slide133.xml" ContentType="application/vnd.openxmlformats-officedocument.presentationml.slide+xml"/>
  <Override PartName="/ppt/notesSlides/notesSlide87.xml" ContentType="application/vnd.openxmlformats-officedocument.presentationml.notesSlide+xml"/>
  <Override PartName="/ppt/notesSlides/notesSlide98.xml" ContentType="application/vnd.openxmlformats-officedocument.presentationml.notesSlide+xml"/>
  <Override PartName="/ppt/slides/slide27.xml" ContentType="application/vnd.openxmlformats-officedocument.presentationml.slide+xml"/>
  <Override PartName="/ppt/slides/slide74.xml" ContentType="application/vnd.openxmlformats-officedocument.presentationml.slide+xml"/>
  <Override PartName="/ppt/slides/slide111.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notesSlides/notesSlide76.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100.xml" ContentType="application/vnd.openxmlformats-officedocument.presentationml.slide+xml"/>
  <Override PartName="/ppt/notesSlides/notesSlide18.xml" ContentType="application/vnd.openxmlformats-officedocument.presentationml.notesSlide+xml"/>
  <Default Extension="wmf" ContentType="image/x-wmf"/>
  <Override PartName="/ppt/notesSlides/notesSlide65.xml" ContentType="application/vnd.openxmlformats-officedocument.presentationml.notesSlide+xml"/>
  <Override PartName="/ppt/slides/slide41.xml" ContentType="application/vnd.openxmlformats-officedocument.presentationml.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notesSlides/notesSlide90.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s/slide149.xml" ContentType="application/vnd.openxmlformats-officedocument.presentationml.slide+xml"/>
  <Override PartName="/ppt/slides/slide178.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61.xml" ContentType="application/vnd.openxmlformats-officedocument.presentationml.notesSlide+xml"/>
  <Override PartName="/ppt/slides/slide138.xml" ContentType="application/vnd.openxmlformats-officedocument.presentationml.slide+xml"/>
  <Override PartName="/ppt/slides/slide167.xml" ContentType="application/vnd.openxmlformats-officedocument.presentationml.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slides/slide79.xml" ContentType="application/vnd.openxmlformats-officedocument.presentationml.slide+xml"/>
  <Override PartName="/ppt/slides/slide109.xml" ContentType="application/vnd.openxmlformats-officedocument.presentationml.slide+xml"/>
  <Override PartName="/ppt/slides/slide127.xml" ContentType="application/vnd.openxmlformats-officedocument.presentationml.slide+xml"/>
  <Override PartName="/ppt/slides/slide145.xml" ContentType="application/vnd.openxmlformats-officedocument.presentationml.slide+xml"/>
  <Override PartName="/ppt/slides/slide156.xml" ContentType="application/vnd.openxmlformats-officedocument.presentationml.slide+xml"/>
  <Override PartName="/ppt/slides/slide174.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s/slide134.xml" ContentType="application/vnd.openxmlformats-officedocument.presentationml.slide+xml"/>
  <Override PartName="/ppt/slides/slide163.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notesSlides/notesSlide99.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slides/slide123.xml" ContentType="application/vnd.openxmlformats-officedocument.presentationml.slide+xml"/>
  <Override PartName="/ppt/slides/slide141.xml" ContentType="application/vnd.openxmlformats-officedocument.presentationml.slide+xml"/>
  <Override PartName="/ppt/slides/slide152.xml" ContentType="application/vnd.openxmlformats-officedocument.presentationml.slide+xml"/>
  <Override PartName="/ppt/slides/slide170.xml" ContentType="application/vnd.openxmlformats-officedocument.presentationml.slide+xml"/>
  <Override PartName="/ppt/notesSlides/notesSlide1.xml" ContentType="application/vnd.openxmlformats-officedocument.presentationml.notesSlide+xml"/>
  <Override PartName="/ppt/notesSlides/notesSlide59.xml" ContentType="application/vnd.openxmlformats-officedocument.presentationml.notesSlide+xml"/>
  <Override PartName="/ppt/notesSlides/notesSlide88.xml" ContentType="application/vnd.openxmlformats-officedocument.presentationml.notesSlide+xml"/>
  <Override PartName="/ppt/notesSlides/notesSlide104.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s/slide130.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notesSlides/notesSlide66.xml" ContentType="application/vnd.openxmlformats-officedocument.presentationml.notesSlide+xml"/>
  <Override PartName="/ppt/notesSlides/notesSlide77.xml" ContentType="application/vnd.openxmlformats-officedocument.presentationml.notesSlide+xml"/>
  <Override PartName="/ppt/notesSlides/notesSlide95.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notesSlides/notesSlide37.xml" ContentType="application/vnd.openxmlformats-officedocument.presentationml.notesSlide+xml"/>
  <Override PartName="/ppt/notesSlides/notesSlide55.xml" ContentType="application/vnd.openxmlformats-officedocument.presentationml.notesSlide+xml"/>
  <Override PartName="/ppt/notesSlides/notesSlide84.xml" ContentType="application/vnd.openxmlformats-officedocument.presentationml.notesSlide+xml"/>
  <Override PartName="/ppt/notesSlides/notesSlide100.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notesSlides/notesSlide62.xml" ContentType="application/vnd.openxmlformats-officedocument.presentationml.notesSlide+xml"/>
  <Override PartName="/ppt/notesSlides/notesSlide73.xml" ContentType="application/vnd.openxmlformats-officedocument.presentationml.notesSlide+xml"/>
  <Override PartName="/ppt/notesSlides/notesSlide91.xml" ContentType="application/vnd.openxmlformats-officedocument.presentationml.notesSlide+xml"/>
  <Override PartName="/ppt/slides/slide20.xml" ContentType="application/vnd.openxmlformats-officedocument.presentationml.slide+xml"/>
  <Override PartName="/ppt/slides/slide168.xml" ContentType="application/vnd.openxmlformats-officedocument.presentationml.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notesSlides/notesSlide80.xml" ContentType="application/vnd.openxmlformats-officedocument.presentationml.notesSlide+xml"/>
  <Override PartName="/ppt/slides/slide139.xml" ContentType="application/vnd.openxmlformats-officedocument.presentationml.slide+xml"/>
  <Override PartName="/ppt/slides/slide157.xml" ContentType="application/vnd.openxmlformats-officedocument.presentationml.slide+xml"/>
  <Override PartName="/ppt/notesSlides/notesSlide11.xml" ContentType="application/vnd.openxmlformats-officedocument.presentationml.notesSlide+xml"/>
  <Override PartName="/ppt/notesSlides/notesSlide40.xml" ContentType="application/vnd.openxmlformats-officedocument.presentationml.notesSlide+xml"/>
  <Override PartName="/ppt/slides/slide98.xml" ContentType="application/vnd.openxmlformats-officedocument.presentationml.slide+xml"/>
  <Override PartName="/ppt/slides/slide117.xml" ContentType="application/vnd.openxmlformats-officedocument.presentationml.slide+xml"/>
  <Override PartName="/ppt/slides/slide128.xml" ContentType="application/vnd.openxmlformats-officedocument.presentationml.slide+xml"/>
  <Override PartName="/ppt/slides/slide146.xml" ContentType="application/vnd.openxmlformats-officedocument.presentationml.slide+xml"/>
  <Override PartName="/ppt/slides/slide164.xml" ContentType="application/vnd.openxmlformats-officedocument.presentationml.slide+xml"/>
  <Override PartName="/ppt/slides/slide175.xml" ContentType="application/vnd.openxmlformats-officedocument.presentationml.slide+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slides/slide124.xml" ContentType="application/vnd.openxmlformats-officedocument.presentationml.slide+xml"/>
  <Override PartName="/ppt/slides/slide135.xml" ContentType="application/vnd.openxmlformats-officedocument.presentationml.slide+xml"/>
  <Override PartName="/ppt/slides/slide153.xml" ContentType="application/vnd.openxmlformats-officedocument.presentationml.slide+xml"/>
  <Override PartName="/ppt/slides/slide171.xml" ContentType="application/vnd.openxmlformats-officedocument.presentationml.slide+xml"/>
  <Override PartName="/ppt/notesSlides/notesSlide89.xml" ContentType="application/vnd.openxmlformats-officedocument.presentationml.notesSlide+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slides/slide160.xml" ContentType="application/vnd.openxmlformats-officedocument.presentationml.slide+xml"/>
  <Override PartName="/ppt/notesSlides/notesSlide78.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notesSlides/notesSlide67.xml" ContentType="application/vnd.openxmlformats-officedocument.presentationml.notesSlide+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notesSlides/notesSlide92.xml" ContentType="application/vnd.openxmlformats-officedocument.presentationml.notesSlide+xml"/>
  <Override PartName="/ppt/notesSlides/notesSlide101.xml" ContentType="application/vnd.openxmlformats-officedocument.presentationml.notesSlide+xml"/>
  <Override PartName="/ppt/slides/slide32.xml" ContentType="application/vnd.openxmlformats-officedocument.presentationml.slide+xml"/>
  <Override PartName="/ppt/notesSlides/notesSlide34.xml" ContentType="application/vnd.openxmlformats-officedocument.presentationml.notesSlide+xml"/>
  <Override PartName="/ppt/notesSlides/notesSlide81.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notesSlides/notesSlide23.xml" ContentType="application/vnd.openxmlformats-officedocument.presentationml.notesSlide+xml"/>
  <Override PartName="/ppt/notesSlides/notesSlide70.xml" ContentType="application/vnd.openxmlformats-officedocument.presentationml.notesSlide+xml"/>
  <Override PartName="/ppt/slides/slide129.xml" ContentType="application/vnd.openxmlformats-officedocument.presentationml.slide+xml"/>
  <Override PartName="/ppt/slides/slide176.xml" ContentType="application/vnd.openxmlformats-officedocument.presentationml.slide+xml"/>
  <Override PartName="/ppt/notesSlides/notesSlide12.xml" ContentType="application/vnd.openxmlformats-officedocument.presentationml.notesSlide+xml"/>
  <Override PartName="/ppt/slides/slide118.xml" ContentType="application/vnd.openxmlformats-officedocument.presentationml.slide+xml"/>
  <Override PartName="/ppt/slides/slide165.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slides/slide143.xml" ContentType="application/vnd.openxmlformats-officedocument.presentationml.slide+xml"/>
  <Override PartName="/ppt/slides/slide154.xml" ContentType="application/vnd.openxmlformats-officedocument.presentationml.slide+xml"/>
  <Override PartName="/ppt/viewProps.xml" ContentType="application/vnd.openxmlformats-officedocument.presentationml.viewProps+xml"/>
  <Override PartName="/ppt/slides/slide48.xml" ContentType="application/vnd.openxmlformats-officedocument.presentationml.slide+xml"/>
  <Override PartName="/ppt/slides/slide95.xml" ContentType="application/vnd.openxmlformats-officedocument.presentationml.slide+xml"/>
  <Override PartName="/ppt/slides/slide132.xml" ContentType="application/vnd.openxmlformats-officedocument.presentationml.slide+xml"/>
  <Override PartName="/ppt/notesSlides/notesSlide3.xml" ContentType="application/vnd.openxmlformats-officedocument.presentationml.notesSlide+xml"/>
  <Default Extension="bin" ContentType="application/vnd.openxmlformats-officedocument.oleObject"/>
  <Override PartName="/ppt/notesSlides/notesSlide97.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notesSlides/notesSlide39.xml" ContentType="application/vnd.openxmlformats-officedocument.presentationml.notesSlide+xml"/>
  <Override PartName="/ppt/notesSlides/notesSlide86.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64.xml" ContentType="application/vnd.openxmlformats-officedocument.presentationml.notesSlide+xml"/>
  <Override PartName="/ppt/notesSlides/notesSlide75.xml" ContentType="application/vnd.openxmlformats-officedocument.presentationml.notesSlide+xml"/>
  <Override PartName="/ppt/slides/slide51.xml" ContentType="application/vnd.openxmlformats-officedocument.presentationml.slide+xml"/>
  <Override PartName="/ppt/notesSlides/notesSlide53.xml" ContentType="application/vnd.openxmlformats-officedocument.presentationml.notesSlide+xml"/>
  <Override PartName="/ppt/slides/slide40.xml" ContentType="application/vnd.openxmlformats-officedocument.presentationml.slide+xml"/>
  <Override PartName="/ppt/slides/slide159.xml" ContentType="application/vnd.openxmlformats-officedocument.presentationml.slide+xml"/>
  <Override PartName="/ppt/notesSlides/notesSlide42.xml" ContentType="application/vnd.openxmlformats-officedocument.presentationml.notesSlide+xml"/>
  <Override PartName="/ppt/slides/slide148.xml" ContentType="application/vnd.openxmlformats-officedocument.presentationml.slide+xml"/>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Default Extension="vml" ContentType="application/vnd.openxmlformats-officedocument.vmlDrawing"/>
  <Default Extension="gif" ContentType="image/gif"/>
  <Override PartName="/ppt/slides/slide89.xml" ContentType="application/vnd.openxmlformats-officedocument.presentationml.slide+xml"/>
  <Override PartName="/ppt/slides/slide126.xml" ContentType="application/vnd.openxmlformats-officedocument.presentationml.slide+xml"/>
  <Override PartName="/ppt/slides/slide137.xml" ContentType="application/vnd.openxmlformats-officedocument.presentationml.slide+xml"/>
  <Override PartName="/ppt/slides/slide173.xml" ContentType="application/vnd.openxmlformats-officedocument.presentationml.slide+xml"/>
  <Override PartName="/ppt/slides/slide78.xml" ContentType="application/vnd.openxmlformats-officedocument.presentationml.slide+xml"/>
  <Override PartName="/ppt/slides/slide115.xml" ContentType="application/vnd.openxmlformats-officedocument.presentationml.slide+xml"/>
  <Override PartName="/ppt/slides/slide162.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104.xml" ContentType="application/vnd.openxmlformats-officedocument.presentationml.slide+xml"/>
  <Override PartName="/ppt/slides/slide151.xml" ContentType="application/vnd.openxmlformats-officedocument.presentationml.slide+xml"/>
  <Override PartName="/ppt/slideLayouts/slideLayout8.xml" ContentType="application/vnd.openxmlformats-officedocument.presentationml.slideLayout+xml"/>
  <Override PartName="/ppt/notesSlides/notesSlide69.xml" ContentType="application/vnd.openxmlformats-officedocument.presentationml.notesSlide+xml"/>
  <Override PartName="/ppt/slideMasters/slideMaster1.xml" ContentType="application/vnd.openxmlformats-officedocument.presentationml.slideMaster+xml"/>
  <Override PartName="/ppt/slides/slide45.xml" ContentType="application/vnd.openxmlformats-officedocument.presentationml.slide+xml"/>
  <Override PartName="/ppt/slides/slide92.xml" ContentType="application/vnd.openxmlformats-officedocument.presentationml.slide+xml"/>
  <Override PartName="/ppt/slides/slide140.xml" ContentType="application/vnd.openxmlformats-officedocument.presentationml.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notesSlides/notesSlide94.xml" ContentType="application/vnd.openxmlformats-officedocument.presentationml.notesSlide+xml"/>
  <Override PartName="/ppt/notesSlides/notesSlide103.xml" ContentType="application/vnd.openxmlformats-officedocument.presentationml.notesSlide+xml"/>
  <Override PartName="/ppt/slides/slide34.xml" ContentType="application/vnd.openxmlformats-officedocument.presentationml.slide+xml"/>
  <Override PartName="/ppt/slides/slide81.xml" ContentType="application/vnd.openxmlformats-officedocument.presentationml.slide+xml"/>
  <Override PartName="/ppt/notesSlides/notesSlide36.xml" ContentType="application/vnd.openxmlformats-officedocument.presentationml.notesSlide+xml"/>
  <Override PartName="/ppt/notesSlides/notesSlide83.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notesSlides/notesSlide72.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0"/>
  </p:notesMasterIdLst>
  <p:sldIdLst>
    <p:sldId id="268" r:id="rId2"/>
    <p:sldId id="296" r:id="rId3"/>
    <p:sldId id="262" r:id="rId4"/>
    <p:sldId id="424" r:id="rId5"/>
    <p:sldId id="260" r:id="rId6"/>
    <p:sldId id="263" r:id="rId7"/>
    <p:sldId id="261" r:id="rId8"/>
    <p:sldId id="264" r:id="rId9"/>
    <p:sldId id="269" r:id="rId10"/>
    <p:sldId id="270" r:id="rId11"/>
    <p:sldId id="271" r:id="rId12"/>
    <p:sldId id="272" r:id="rId13"/>
    <p:sldId id="273" r:id="rId14"/>
    <p:sldId id="297" r:id="rId15"/>
    <p:sldId id="298" r:id="rId16"/>
    <p:sldId id="299" r:id="rId17"/>
    <p:sldId id="275" r:id="rId18"/>
    <p:sldId id="276" r:id="rId19"/>
    <p:sldId id="277" r:id="rId20"/>
    <p:sldId id="278" r:id="rId21"/>
    <p:sldId id="301" r:id="rId22"/>
    <p:sldId id="302" r:id="rId23"/>
    <p:sldId id="303" r:id="rId24"/>
    <p:sldId id="304" r:id="rId25"/>
    <p:sldId id="305" r:id="rId26"/>
    <p:sldId id="306" r:id="rId27"/>
    <p:sldId id="307" r:id="rId28"/>
    <p:sldId id="314" r:id="rId29"/>
    <p:sldId id="315" r:id="rId30"/>
    <p:sldId id="316" r:id="rId31"/>
    <p:sldId id="317" r:id="rId32"/>
    <p:sldId id="318" r:id="rId33"/>
    <p:sldId id="319" r:id="rId34"/>
    <p:sldId id="320" r:id="rId35"/>
    <p:sldId id="321" r:id="rId36"/>
    <p:sldId id="322" r:id="rId37"/>
    <p:sldId id="323" r:id="rId38"/>
    <p:sldId id="324" r:id="rId39"/>
    <p:sldId id="325" r:id="rId40"/>
    <p:sldId id="326" r:id="rId41"/>
    <p:sldId id="327" r:id="rId42"/>
    <p:sldId id="328" r:id="rId43"/>
    <p:sldId id="329" r:id="rId44"/>
    <p:sldId id="330" r:id="rId45"/>
    <p:sldId id="331" r:id="rId46"/>
    <p:sldId id="332" r:id="rId47"/>
    <p:sldId id="333" r:id="rId48"/>
    <p:sldId id="334" r:id="rId49"/>
    <p:sldId id="335" r:id="rId50"/>
    <p:sldId id="336" r:id="rId51"/>
    <p:sldId id="337" r:id="rId52"/>
    <p:sldId id="338" r:id="rId53"/>
    <p:sldId id="339" r:id="rId54"/>
    <p:sldId id="340" r:id="rId55"/>
    <p:sldId id="341" r:id="rId56"/>
    <p:sldId id="342" r:id="rId57"/>
    <p:sldId id="343" r:id="rId58"/>
    <p:sldId id="344" r:id="rId59"/>
    <p:sldId id="345" r:id="rId60"/>
    <p:sldId id="346" r:id="rId61"/>
    <p:sldId id="347" r:id="rId62"/>
    <p:sldId id="348" r:id="rId63"/>
    <p:sldId id="349" r:id="rId64"/>
    <p:sldId id="350" r:id="rId65"/>
    <p:sldId id="351" r:id="rId66"/>
    <p:sldId id="352" r:id="rId67"/>
    <p:sldId id="353" r:id="rId68"/>
    <p:sldId id="354" r:id="rId69"/>
    <p:sldId id="355" r:id="rId70"/>
    <p:sldId id="356" r:id="rId71"/>
    <p:sldId id="357" r:id="rId72"/>
    <p:sldId id="358" r:id="rId73"/>
    <p:sldId id="359" r:id="rId74"/>
    <p:sldId id="360" r:id="rId75"/>
    <p:sldId id="361" r:id="rId76"/>
    <p:sldId id="362" r:id="rId77"/>
    <p:sldId id="363" r:id="rId78"/>
    <p:sldId id="364" r:id="rId79"/>
    <p:sldId id="365" r:id="rId80"/>
    <p:sldId id="366" r:id="rId81"/>
    <p:sldId id="367" r:id="rId82"/>
    <p:sldId id="368" r:id="rId83"/>
    <p:sldId id="369" r:id="rId84"/>
    <p:sldId id="370" r:id="rId85"/>
    <p:sldId id="371" r:id="rId86"/>
    <p:sldId id="372" r:id="rId87"/>
    <p:sldId id="373" r:id="rId88"/>
    <p:sldId id="375" r:id="rId89"/>
    <p:sldId id="376" r:id="rId90"/>
    <p:sldId id="377" r:id="rId91"/>
    <p:sldId id="378" r:id="rId92"/>
    <p:sldId id="379" r:id="rId93"/>
    <p:sldId id="380" r:id="rId94"/>
    <p:sldId id="381" r:id="rId95"/>
    <p:sldId id="382" r:id="rId96"/>
    <p:sldId id="384" r:id="rId97"/>
    <p:sldId id="385" r:id="rId98"/>
    <p:sldId id="386" r:id="rId99"/>
    <p:sldId id="387" r:id="rId100"/>
    <p:sldId id="388" r:id="rId101"/>
    <p:sldId id="389" r:id="rId102"/>
    <p:sldId id="390" r:id="rId103"/>
    <p:sldId id="391" r:id="rId104"/>
    <p:sldId id="280" r:id="rId105"/>
    <p:sldId id="281" r:id="rId106"/>
    <p:sldId id="282" r:id="rId107"/>
    <p:sldId id="392" r:id="rId108"/>
    <p:sldId id="393" r:id="rId109"/>
    <p:sldId id="394" r:id="rId110"/>
    <p:sldId id="395" r:id="rId111"/>
    <p:sldId id="421" r:id="rId112"/>
    <p:sldId id="396" r:id="rId113"/>
    <p:sldId id="397" r:id="rId114"/>
    <p:sldId id="398" r:id="rId115"/>
    <p:sldId id="399" r:id="rId116"/>
    <p:sldId id="400" r:id="rId117"/>
    <p:sldId id="401" r:id="rId118"/>
    <p:sldId id="402" r:id="rId119"/>
    <p:sldId id="403" r:id="rId120"/>
    <p:sldId id="408" r:id="rId121"/>
    <p:sldId id="409" r:id="rId122"/>
    <p:sldId id="410" r:id="rId123"/>
    <p:sldId id="411" r:id="rId124"/>
    <p:sldId id="412" r:id="rId125"/>
    <p:sldId id="413" r:id="rId126"/>
    <p:sldId id="419" r:id="rId127"/>
    <p:sldId id="284" r:id="rId128"/>
    <p:sldId id="420" r:id="rId129"/>
    <p:sldId id="285" r:id="rId130"/>
    <p:sldId id="286" r:id="rId131"/>
    <p:sldId id="287" r:id="rId132"/>
    <p:sldId id="422" r:id="rId133"/>
    <p:sldId id="423" r:id="rId134"/>
    <p:sldId id="289" r:id="rId135"/>
    <p:sldId id="290" r:id="rId136"/>
    <p:sldId id="291" r:id="rId137"/>
    <p:sldId id="265" r:id="rId138"/>
    <p:sldId id="425" r:id="rId139"/>
    <p:sldId id="427" r:id="rId140"/>
    <p:sldId id="428" r:id="rId141"/>
    <p:sldId id="429" r:id="rId142"/>
    <p:sldId id="432" r:id="rId143"/>
    <p:sldId id="266" r:id="rId144"/>
    <p:sldId id="288" r:id="rId145"/>
    <p:sldId id="267" r:id="rId146"/>
    <p:sldId id="433" r:id="rId147"/>
    <p:sldId id="434" r:id="rId148"/>
    <p:sldId id="435" r:id="rId149"/>
    <p:sldId id="436" r:id="rId150"/>
    <p:sldId id="437" r:id="rId151"/>
    <p:sldId id="438" r:id="rId152"/>
    <p:sldId id="439" r:id="rId153"/>
    <p:sldId id="440" r:id="rId154"/>
    <p:sldId id="462" r:id="rId155"/>
    <p:sldId id="441" r:id="rId156"/>
    <p:sldId id="442" r:id="rId157"/>
    <p:sldId id="443" r:id="rId158"/>
    <p:sldId id="444" r:id="rId159"/>
    <p:sldId id="445" r:id="rId160"/>
    <p:sldId id="446" r:id="rId161"/>
    <p:sldId id="459" r:id="rId162"/>
    <p:sldId id="447" r:id="rId163"/>
    <p:sldId id="448" r:id="rId164"/>
    <p:sldId id="449" r:id="rId165"/>
    <p:sldId id="450" r:id="rId166"/>
    <p:sldId id="451" r:id="rId167"/>
    <p:sldId id="461" r:id="rId168"/>
    <p:sldId id="452" r:id="rId169"/>
    <p:sldId id="453" r:id="rId170"/>
    <p:sldId id="460" r:id="rId171"/>
    <p:sldId id="454" r:id="rId172"/>
    <p:sldId id="455" r:id="rId173"/>
    <p:sldId id="456" r:id="rId174"/>
    <p:sldId id="457" r:id="rId175"/>
    <p:sldId id="458" r:id="rId176"/>
    <p:sldId id="463" r:id="rId177"/>
    <p:sldId id="464" r:id="rId178"/>
    <p:sldId id="465" r:id="rId179"/>
  </p:sldIdLst>
  <p:sldSz cx="9144000" cy="6858000" type="screen4x3"/>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p:cViewPr varScale="1">
        <p:scale>
          <a:sx n="89" d="100"/>
          <a:sy n="89" d="100"/>
        </p:scale>
        <p:origin x="-1458" y="-90"/>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slide" Target="slides/slide158.xml"/><Relationship Id="rId175" Type="http://schemas.openxmlformats.org/officeDocument/2006/relationships/slide" Target="slides/slide174.xml"/><Relationship Id="rId170" Type="http://schemas.openxmlformats.org/officeDocument/2006/relationships/slide" Target="slides/slide169.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181" Type="http://schemas.openxmlformats.org/officeDocument/2006/relationships/presProps" Target="pres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slide" Target="slides/slide175.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4" Type="http://schemas.openxmlformats.org/officeDocument/2006/relationships/slide" Target="slides/slide3.xml"/><Relationship Id="rId9" Type="http://schemas.openxmlformats.org/officeDocument/2006/relationships/slide" Target="slides/slide8.xml"/><Relationship Id="rId172" Type="http://schemas.openxmlformats.org/officeDocument/2006/relationships/slide" Target="slides/slide171.xml"/><Relationship Id="rId180" Type="http://schemas.openxmlformats.org/officeDocument/2006/relationships/notesMaster" Target="notesMasters/notesMaster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theme" Target="theme/theme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tableStyles" Target="tableStyle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6.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1.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5.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EDC8F84-A4BF-4974-A7AC-8BB05A11E945}" type="datetimeFigureOut">
              <a:rPr lang="cs-CZ" smtClean="0"/>
              <a:pPr/>
              <a:t>30.12.2015</a:t>
            </a:fld>
            <a:endParaRPr lang="cs-CZ"/>
          </a:p>
        </p:txBody>
      </p:sp>
      <p:sp>
        <p:nvSpPr>
          <p:cNvPr id="4" name="Zástupný symbol pro obrázek snímku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6" name="Zástupný symbol pro zápatí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BC8904F-EC8E-4C08-A606-8DECD350B5D0}" type="slidenum">
              <a:rPr lang="cs-CZ" smtClean="0"/>
              <a:pPr/>
              <a:t>‹#›</a:t>
            </a:fld>
            <a:endParaRPr lang="cs-CZ"/>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2" name="Zástupný symbol pro obrázek snímku 1"/>
          <p:cNvSpPr>
            <a:spLocks noGrp="1" noRot="1" noChangeAspect="1" noTextEdit="1"/>
          </p:cNvSpPr>
          <p:nvPr>
            <p:ph type="sldImg"/>
          </p:nvPr>
        </p:nvSpPr>
        <p:spPr bwMode="auto">
          <a:noFill/>
          <a:ln>
            <a:solidFill>
              <a:srgbClr val="000000"/>
            </a:solidFill>
            <a:miter lim="800000"/>
            <a:headEnd/>
            <a:tailEnd/>
          </a:ln>
        </p:spPr>
      </p:sp>
      <p:sp>
        <p:nvSpPr>
          <p:cNvPr id="291843" name="Zástupný symbol pro poznámky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sk-SK" altLang="sk-SK" smtClean="0"/>
          </a:p>
        </p:txBody>
      </p:sp>
      <p:sp>
        <p:nvSpPr>
          <p:cNvPr id="291844" name="Zástupný symbol pro číslo snímku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B1B75E4-BD3B-4CE0-9601-66F6381C8D44}" type="slidenum">
              <a:rPr lang="cs-CZ" altLang="sk-SK" smtClean="0">
                <a:latin typeface="Arial" pitchFamily="34" charset="0"/>
              </a:rPr>
              <a:pPr/>
              <a:t>14</a:t>
            </a:fld>
            <a:endParaRPr lang="cs-CZ" altLang="sk-SK" smtClean="0">
              <a:latin typeface="Arial"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6" name="Zástupný symbol pro obrázek snímku 1"/>
          <p:cNvSpPr>
            <a:spLocks noGrp="1" noRot="1" noChangeAspect="1" noTextEdit="1"/>
          </p:cNvSpPr>
          <p:nvPr>
            <p:ph type="sldImg"/>
          </p:nvPr>
        </p:nvSpPr>
        <p:spPr bwMode="auto">
          <a:noFill/>
          <a:ln>
            <a:solidFill>
              <a:srgbClr val="000000"/>
            </a:solidFill>
            <a:miter lim="800000"/>
            <a:headEnd/>
            <a:tailEnd/>
          </a:ln>
        </p:spPr>
      </p:sp>
      <p:sp>
        <p:nvSpPr>
          <p:cNvPr id="303107" name="Zástupný symbol pro poznámky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sk-SK" altLang="sk-SK" smtClean="0"/>
          </a:p>
        </p:txBody>
      </p:sp>
      <p:sp>
        <p:nvSpPr>
          <p:cNvPr id="303108" name="Zástupný symbol pro číslo snímku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3B950BD-37DC-4846-91B0-7F7050B6FAA1}" type="slidenum">
              <a:rPr lang="cs-CZ" altLang="sk-SK" smtClean="0">
                <a:latin typeface="Arial" pitchFamily="34" charset="0"/>
              </a:rPr>
              <a:pPr/>
              <a:t>27</a:t>
            </a:fld>
            <a:endParaRPr lang="cs-CZ" altLang="sk-SK" smtClean="0">
              <a:latin typeface="Arial" pitchFamily="34" charset="0"/>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Zástupný symbol pro obrázek snímku 1"/>
          <p:cNvSpPr>
            <a:spLocks noGrp="1" noRot="1" noChangeAspect="1" noTextEdit="1"/>
          </p:cNvSpPr>
          <p:nvPr>
            <p:ph type="sldImg"/>
          </p:nvPr>
        </p:nvSpPr>
        <p:spPr bwMode="auto">
          <a:noFill/>
          <a:ln>
            <a:solidFill>
              <a:srgbClr val="000000"/>
            </a:solidFill>
            <a:miter lim="800000"/>
            <a:headEnd/>
            <a:tailEnd/>
          </a:ln>
        </p:spPr>
      </p:sp>
      <p:sp>
        <p:nvSpPr>
          <p:cNvPr id="52227" name="Zástupný symbol pro poznámky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cs-CZ" smtClean="0"/>
          </a:p>
        </p:txBody>
      </p:sp>
      <p:sp>
        <p:nvSpPr>
          <p:cNvPr id="52228" name="Zástupný symbol pro číslo snímku 3"/>
          <p:cNvSpPr>
            <a:spLocks noGrp="1"/>
          </p:cNvSpPr>
          <p:nvPr>
            <p:ph type="sldNum" sz="quarter" idx="5"/>
          </p:nvPr>
        </p:nvSpPr>
        <p:spPr bwMode="auto">
          <a:extLst>
            <a:ext uri="{909E8E84-426E-40DD-AFC4-6F175D3DCCD1}"/>
            <a:ext uri="{91240B29-F687-4F45-9708-019B960494DF}"/>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C162A112-0AF8-47E5-80AA-8096EB11F8F1}" type="slidenum">
              <a:rPr lang="cs-CZ" smtClean="0"/>
              <a:pPr fontAlgn="base">
                <a:spcBef>
                  <a:spcPct val="0"/>
                </a:spcBef>
                <a:spcAft>
                  <a:spcPct val="0"/>
                </a:spcAft>
                <a:defRPr/>
              </a:pPr>
              <a:t>121</a:t>
            </a:fld>
            <a:endParaRPr lang="cs-CZ" smtClean="0"/>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Zástupný symbol pro obrázek snímku 1"/>
          <p:cNvSpPr>
            <a:spLocks noGrp="1" noRot="1" noChangeAspect="1" noTextEdit="1"/>
          </p:cNvSpPr>
          <p:nvPr>
            <p:ph type="sldImg"/>
          </p:nvPr>
        </p:nvSpPr>
        <p:spPr bwMode="auto">
          <a:noFill/>
          <a:ln>
            <a:solidFill>
              <a:srgbClr val="000000"/>
            </a:solidFill>
            <a:miter lim="800000"/>
            <a:headEnd/>
            <a:tailEnd/>
          </a:ln>
        </p:spPr>
      </p:sp>
      <p:sp>
        <p:nvSpPr>
          <p:cNvPr id="53251" name="Zástupný symbol pro poznámky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cs-CZ" smtClean="0"/>
          </a:p>
        </p:txBody>
      </p:sp>
      <p:sp>
        <p:nvSpPr>
          <p:cNvPr id="53252" name="Zástupný symbol pro číslo snímku 3"/>
          <p:cNvSpPr>
            <a:spLocks noGrp="1"/>
          </p:cNvSpPr>
          <p:nvPr>
            <p:ph type="sldNum" sz="quarter" idx="5"/>
          </p:nvPr>
        </p:nvSpPr>
        <p:spPr bwMode="auto">
          <a:extLst>
            <a:ext uri="{909E8E84-426E-40DD-AFC4-6F175D3DCCD1}"/>
            <a:ext uri="{91240B29-F687-4F45-9708-019B960494DF}"/>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0B0F16C6-0656-45E1-A691-B5F916BFE6A1}" type="slidenum">
              <a:rPr lang="cs-CZ" smtClean="0"/>
              <a:pPr fontAlgn="base">
                <a:spcBef>
                  <a:spcPct val="0"/>
                </a:spcBef>
                <a:spcAft>
                  <a:spcPct val="0"/>
                </a:spcAft>
                <a:defRPr/>
              </a:pPr>
              <a:t>122</a:t>
            </a:fld>
            <a:endParaRPr lang="cs-CZ" smtClean="0"/>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Zástupný symbol pro obrázek snímku 1"/>
          <p:cNvSpPr>
            <a:spLocks noGrp="1" noRot="1" noChangeAspect="1" noTextEdit="1"/>
          </p:cNvSpPr>
          <p:nvPr>
            <p:ph type="sldImg"/>
          </p:nvPr>
        </p:nvSpPr>
        <p:spPr bwMode="auto">
          <a:noFill/>
          <a:ln>
            <a:solidFill>
              <a:srgbClr val="000000"/>
            </a:solidFill>
            <a:miter lim="800000"/>
            <a:headEnd/>
            <a:tailEnd/>
          </a:ln>
        </p:spPr>
      </p:sp>
      <p:sp>
        <p:nvSpPr>
          <p:cNvPr id="54275" name="Zástupný symbol pro poznámky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cs-CZ" smtClean="0"/>
          </a:p>
        </p:txBody>
      </p:sp>
      <p:sp>
        <p:nvSpPr>
          <p:cNvPr id="54276" name="Zástupný symbol pro číslo snímku 3"/>
          <p:cNvSpPr>
            <a:spLocks noGrp="1"/>
          </p:cNvSpPr>
          <p:nvPr>
            <p:ph type="sldNum" sz="quarter" idx="5"/>
          </p:nvPr>
        </p:nvSpPr>
        <p:spPr bwMode="auto">
          <a:extLst>
            <a:ext uri="{909E8E84-426E-40DD-AFC4-6F175D3DCCD1}"/>
            <a:ext uri="{91240B29-F687-4F45-9708-019B960494DF}"/>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DA8E58D3-E089-481A-8138-9148B1EA05C7}" type="slidenum">
              <a:rPr lang="cs-CZ" smtClean="0"/>
              <a:pPr fontAlgn="base">
                <a:spcBef>
                  <a:spcPct val="0"/>
                </a:spcBef>
                <a:spcAft>
                  <a:spcPct val="0"/>
                </a:spcAft>
                <a:defRPr/>
              </a:pPr>
              <a:t>123</a:t>
            </a:fld>
            <a:endParaRPr lang="cs-CZ" smtClean="0"/>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Zástupný symbol pro obrázek snímku 1"/>
          <p:cNvSpPr>
            <a:spLocks noGrp="1" noRot="1" noChangeAspect="1" noTextEdit="1"/>
          </p:cNvSpPr>
          <p:nvPr>
            <p:ph type="sldImg"/>
          </p:nvPr>
        </p:nvSpPr>
        <p:spPr bwMode="auto">
          <a:noFill/>
          <a:ln>
            <a:solidFill>
              <a:srgbClr val="000000"/>
            </a:solidFill>
            <a:miter lim="800000"/>
            <a:headEnd/>
            <a:tailEnd/>
          </a:ln>
        </p:spPr>
      </p:sp>
      <p:sp>
        <p:nvSpPr>
          <p:cNvPr id="55299" name="Zástupný symbol pro poznámky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cs-CZ" smtClean="0"/>
          </a:p>
        </p:txBody>
      </p:sp>
      <p:sp>
        <p:nvSpPr>
          <p:cNvPr id="55300" name="Zástupný symbol pro číslo snímku 3"/>
          <p:cNvSpPr>
            <a:spLocks noGrp="1"/>
          </p:cNvSpPr>
          <p:nvPr>
            <p:ph type="sldNum" sz="quarter" idx="5"/>
          </p:nvPr>
        </p:nvSpPr>
        <p:spPr bwMode="auto">
          <a:extLst>
            <a:ext uri="{909E8E84-426E-40DD-AFC4-6F175D3DCCD1}"/>
            <a:ext uri="{91240B29-F687-4F45-9708-019B960494DF}"/>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CAA48849-A5EA-4924-AFE3-30DD465E648E}" type="slidenum">
              <a:rPr lang="cs-CZ" smtClean="0"/>
              <a:pPr fontAlgn="base">
                <a:spcBef>
                  <a:spcPct val="0"/>
                </a:spcBef>
                <a:spcAft>
                  <a:spcPct val="0"/>
                </a:spcAft>
                <a:defRPr/>
              </a:pPr>
              <a:t>124</a:t>
            </a:fld>
            <a:endParaRPr lang="cs-CZ" smtClean="0"/>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Zástupný symbol pro obrázek snímku 1"/>
          <p:cNvSpPr>
            <a:spLocks noGrp="1" noRot="1" noChangeAspect="1" noTextEdit="1"/>
          </p:cNvSpPr>
          <p:nvPr>
            <p:ph type="sldImg"/>
          </p:nvPr>
        </p:nvSpPr>
        <p:spPr bwMode="auto">
          <a:noFill/>
          <a:ln>
            <a:solidFill>
              <a:srgbClr val="000000"/>
            </a:solidFill>
            <a:miter lim="800000"/>
            <a:headEnd/>
            <a:tailEnd/>
          </a:ln>
        </p:spPr>
      </p:sp>
      <p:sp>
        <p:nvSpPr>
          <p:cNvPr id="56323" name="Zástupný symbol pro poznámky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cs-CZ" smtClean="0"/>
          </a:p>
        </p:txBody>
      </p:sp>
      <p:sp>
        <p:nvSpPr>
          <p:cNvPr id="56324" name="Zástupný symbol pro číslo snímku 3"/>
          <p:cNvSpPr>
            <a:spLocks noGrp="1"/>
          </p:cNvSpPr>
          <p:nvPr>
            <p:ph type="sldNum" sz="quarter" idx="5"/>
          </p:nvPr>
        </p:nvSpPr>
        <p:spPr bwMode="auto">
          <a:extLst>
            <a:ext uri="{909E8E84-426E-40DD-AFC4-6F175D3DCCD1}"/>
            <a:ext uri="{91240B29-F687-4F45-9708-019B960494DF}"/>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54B325AB-2B05-480B-86BD-8298E922C04A}" type="slidenum">
              <a:rPr lang="cs-CZ" smtClean="0"/>
              <a:pPr fontAlgn="base">
                <a:spcBef>
                  <a:spcPct val="0"/>
                </a:spcBef>
                <a:spcAft>
                  <a:spcPct val="0"/>
                </a:spcAft>
                <a:defRPr/>
              </a:pPr>
              <a:t>125</a:t>
            </a:fld>
            <a:endParaRPr lang="cs-CZ" smtClean="0"/>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Zástupný symbol pro obrázek snímku 1"/>
          <p:cNvSpPr>
            <a:spLocks noGrp="1" noRot="1" noChangeAspect="1" noTextEdit="1"/>
          </p:cNvSpPr>
          <p:nvPr>
            <p:ph type="sldImg"/>
          </p:nvPr>
        </p:nvSpPr>
        <p:spPr bwMode="auto">
          <a:noFill/>
          <a:ln>
            <a:solidFill>
              <a:srgbClr val="000000"/>
            </a:solidFill>
            <a:miter lim="800000"/>
            <a:headEnd/>
            <a:tailEnd/>
          </a:ln>
        </p:spPr>
      </p:sp>
      <p:sp>
        <p:nvSpPr>
          <p:cNvPr id="62467" name="Zástupný symbol pro poznámky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cs-CZ" smtClean="0"/>
          </a:p>
        </p:txBody>
      </p:sp>
      <p:sp>
        <p:nvSpPr>
          <p:cNvPr id="62468" name="Zástupný symbol pro číslo snímku 3"/>
          <p:cNvSpPr>
            <a:spLocks noGrp="1"/>
          </p:cNvSpPr>
          <p:nvPr>
            <p:ph type="sldNum" sz="quarter" idx="5"/>
          </p:nvPr>
        </p:nvSpPr>
        <p:spPr bwMode="auto">
          <a:extLst>
            <a:ext uri="{909E8E84-426E-40DD-AFC4-6F175D3DCCD1}"/>
            <a:ext uri="{91240B29-F687-4F45-9708-019B960494DF}"/>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84009512-8E09-42A2-B1C6-40B2CBA86F75}" type="slidenum">
              <a:rPr lang="cs-CZ" smtClean="0"/>
              <a:pPr fontAlgn="base">
                <a:spcBef>
                  <a:spcPct val="0"/>
                </a:spcBef>
                <a:spcAft>
                  <a:spcPct val="0"/>
                </a:spcAft>
                <a:defRPr/>
              </a:pPr>
              <a:t>126</a:t>
            </a:fld>
            <a:endParaRPr lang="cs-CZ"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4" name="Rectangle 2"/>
          <p:cNvSpPr>
            <a:spLocks noGrp="1" noRot="1" noChangeAspect="1" noTextEdit="1"/>
          </p:cNvSpPr>
          <p:nvPr>
            <p:ph type="sldImg"/>
          </p:nvPr>
        </p:nvSpPr>
        <p:spPr bwMode="auto">
          <a:noFill/>
          <a:ln>
            <a:solidFill>
              <a:srgbClr val="000000"/>
            </a:solidFill>
            <a:miter lim="800000"/>
            <a:headEnd/>
            <a:tailEnd/>
          </a:ln>
        </p:spPr>
      </p:sp>
      <p:sp>
        <p:nvSpPr>
          <p:cNvPr id="310275" name="Rectangle 3"/>
          <p:cNvSpPr>
            <a:spLocks noGrp="1"/>
          </p:cNvSpPr>
          <p:nvPr>
            <p:ph type="body" idx="1"/>
          </p:nvPr>
        </p:nvSpPr>
        <p:spPr bwMode="auto">
          <a:noFill/>
        </p:spPr>
        <p:txBody>
          <a:bodyPr wrap="square" numCol="1" anchor="t" anchorCtr="0" compatLnSpc="1">
            <a:prstTxWarp prst="textNoShape">
              <a:avLst/>
            </a:prstTxWarp>
          </a:bodyPr>
          <a:lstStyle/>
          <a:p>
            <a:endParaRPr lang="sk-SK" altLang="sk-SK"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8" name="Rectangle 2"/>
          <p:cNvSpPr>
            <a:spLocks noGrp="1" noRot="1" noChangeAspect="1" noTextEdit="1"/>
          </p:cNvSpPr>
          <p:nvPr>
            <p:ph type="sldImg"/>
          </p:nvPr>
        </p:nvSpPr>
        <p:spPr bwMode="auto">
          <a:noFill/>
          <a:ln>
            <a:solidFill>
              <a:srgbClr val="000000"/>
            </a:solidFill>
            <a:miter lim="800000"/>
            <a:headEnd/>
            <a:tailEnd/>
          </a:ln>
        </p:spPr>
      </p:sp>
      <p:sp>
        <p:nvSpPr>
          <p:cNvPr id="311299" name="Rectangle 3"/>
          <p:cNvSpPr>
            <a:spLocks noGrp="1"/>
          </p:cNvSpPr>
          <p:nvPr>
            <p:ph type="body" idx="1"/>
          </p:nvPr>
        </p:nvSpPr>
        <p:spPr bwMode="auto">
          <a:noFill/>
        </p:spPr>
        <p:txBody>
          <a:bodyPr wrap="square" numCol="1" anchor="t" anchorCtr="0" compatLnSpc="1">
            <a:prstTxWarp prst="textNoShape">
              <a:avLst/>
            </a:prstTxWarp>
          </a:bodyPr>
          <a:lstStyle/>
          <a:p>
            <a:endParaRPr lang="sk-SK" altLang="sk-SK"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2" name="Rectangle 2"/>
          <p:cNvSpPr>
            <a:spLocks noGrp="1" noRot="1" noChangeAspect="1" noTextEdit="1"/>
          </p:cNvSpPr>
          <p:nvPr>
            <p:ph type="sldImg"/>
          </p:nvPr>
        </p:nvSpPr>
        <p:spPr bwMode="auto">
          <a:noFill/>
          <a:ln>
            <a:solidFill>
              <a:srgbClr val="000000"/>
            </a:solidFill>
            <a:miter lim="800000"/>
            <a:headEnd/>
            <a:tailEnd/>
          </a:ln>
        </p:spPr>
      </p:sp>
      <p:sp>
        <p:nvSpPr>
          <p:cNvPr id="312323" name="Rectangle 3"/>
          <p:cNvSpPr>
            <a:spLocks noGrp="1"/>
          </p:cNvSpPr>
          <p:nvPr>
            <p:ph type="body" idx="1"/>
          </p:nvPr>
        </p:nvSpPr>
        <p:spPr bwMode="auto">
          <a:noFill/>
        </p:spPr>
        <p:txBody>
          <a:bodyPr wrap="square" numCol="1" anchor="t" anchorCtr="0" compatLnSpc="1">
            <a:prstTxWarp prst="textNoShape">
              <a:avLst/>
            </a:prstTxWarp>
          </a:bodyPr>
          <a:lstStyle/>
          <a:p>
            <a:endParaRPr lang="sk-SK" altLang="sk-SK"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6" name="Rectangle 2"/>
          <p:cNvSpPr>
            <a:spLocks noGrp="1" noRot="1" noChangeAspect="1" noTextEdit="1"/>
          </p:cNvSpPr>
          <p:nvPr>
            <p:ph type="sldImg"/>
          </p:nvPr>
        </p:nvSpPr>
        <p:spPr bwMode="auto">
          <a:noFill/>
          <a:ln>
            <a:solidFill>
              <a:srgbClr val="000000"/>
            </a:solidFill>
            <a:miter lim="800000"/>
            <a:headEnd/>
            <a:tailEnd/>
          </a:ln>
        </p:spPr>
      </p:sp>
      <p:sp>
        <p:nvSpPr>
          <p:cNvPr id="313347" name="Rectangle 3"/>
          <p:cNvSpPr>
            <a:spLocks noGrp="1"/>
          </p:cNvSpPr>
          <p:nvPr>
            <p:ph type="body" idx="1"/>
          </p:nvPr>
        </p:nvSpPr>
        <p:spPr bwMode="auto">
          <a:noFill/>
        </p:spPr>
        <p:txBody>
          <a:bodyPr wrap="square" numCol="1" anchor="t" anchorCtr="0" compatLnSpc="1">
            <a:prstTxWarp prst="textNoShape">
              <a:avLst/>
            </a:prstTxWarp>
          </a:bodyPr>
          <a:lstStyle/>
          <a:p>
            <a:endParaRPr lang="sk-SK" altLang="sk-SK"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70" name="Rectangle 2"/>
          <p:cNvSpPr>
            <a:spLocks noGrp="1" noRot="1" noChangeAspect="1" noTextEdit="1"/>
          </p:cNvSpPr>
          <p:nvPr>
            <p:ph type="sldImg"/>
          </p:nvPr>
        </p:nvSpPr>
        <p:spPr bwMode="auto">
          <a:noFill/>
          <a:ln>
            <a:solidFill>
              <a:srgbClr val="000000"/>
            </a:solidFill>
            <a:miter lim="800000"/>
            <a:headEnd/>
            <a:tailEnd/>
          </a:ln>
        </p:spPr>
      </p:sp>
      <p:sp>
        <p:nvSpPr>
          <p:cNvPr id="314371" name="Rectangle 3"/>
          <p:cNvSpPr>
            <a:spLocks noGrp="1"/>
          </p:cNvSpPr>
          <p:nvPr>
            <p:ph type="body" idx="1"/>
          </p:nvPr>
        </p:nvSpPr>
        <p:spPr bwMode="auto">
          <a:noFill/>
        </p:spPr>
        <p:txBody>
          <a:bodyPr wrap="square" numCol="1" anchor="t" anchorCtr="0" compatLnSpc="1">
            <a:prstTxWarp prst="textNoShape">
              <a:avLst/>
            </a:prstTxWarp>
          </a:bodyPr>
          <a:lstStyle/>
          <a:p>
            <a:endParaRPr lang="sk-SK" altLang="sk-SK"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4" name="Rectangle 2"/>
          <p:cNvSpPr>
            <a:spLocks noGrp="1" noRot="1" noChangeAspect="1" noTextEdit="1"/>
          </p:cNvSpPr>
          <p:nvPr>
            <p:ph type="sldImg"/>
          </p:nvPr>
        </p:nvSpPr>
        <p:spPr bwMode="auto">
          <a:noFill/>
          <a:ln>
            <a:solidFill>
              <a:srgbClr val="000000"/>
            </a:solidFill>
            <a:miter lim="800000"/>
            <a:headEnd/>
            <a:tailEnd/>
          </a:ln>
        </p:spPr>
      </p:sp>
      <p:sp>
        <p:nvSpPr>
          <p:cNvPr id="315395" name="Rectangle 3"/>
          <p:cNvSpPr>
            <a:spLocks noGrp="1"/>
          </p:cNvSpPr>
          <p:nvPr>
            <p:ph type="body" idx="1"/>
          </p:nvPr>
        </p:nvSpPr>
        <p:spPr bwMode="auto">
          <a:noFill/>
        </p:spPr>
        <p:txBody>
          <a:bodyPr wrap="square" numCol="1" anchor="t" anchorCtr="0" compatLnSpc="1">
            <a:prstTxWarp prst="textNoShape">
              <a:avLst/>
            </a:prstTxWarp>
          </a:bodyPr>
          <a:lstStyle/>
          <a:p>
            <a:endParaRPr lang="sk-SK" altLang="sk-SK"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8" name="Rectangle 2"/>
          <p:cNvSpPr>
            <a:spLocks noGrp="1" noRot="1" noChangeAspect="1" noTextEdit="1"/>
          </p:cNvSpPr>
          <p:nvPr>
            <p:ph type="sldImg"/>
          </p:nvPr>
        </p:nvSpPr>
        <p:spPr bwMode="auto">
          <a:noFill/>
          <a:ln>
            <a:solidFill>
              <a:srgbClr val="000000"/>
            </a:solidFill>
            <a:miter lim="800000"/>
            <a:headEnd/>
            <a:tailEnd/>
          </a:ln>
        </p:spPr>
      </p:sp>
      <p:sp>
        <p:nvSpPr>
          <p:cNvPr id="316419" name="Rectangle 3"/>
          <p:cNvSpPr>
            <a:spLocks noGrp="1"/>
          </p:cNvSpPr>
          <p:nvPr>
            <p:ph type="body" idx="1"/>
          </p:nvPr>
        </p:nvSpPr>
        <p:spPr bwMode="auto">
          <a:noFill/>
        </p:spPr>
        <p:txBody>
          <a:bodyPr wrap="square" numCol="1" anchor="t" anchorCtr="0" compatLnSpc="1">
            <a:prstTxWarp prst="textNoShape">
              <a:avLst/>
            </a:prstTxWarp>
          </a:bodyPr>
          <a:lstStyle/>
          <a:p>
            <a:endParaRPr lang="sk-SK" altLang="sk-SK"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2" name="Zástupný symbol pro obrázek snímku 1"/>
          <p:cNvSpPr>
            <a:spLocks noGrp="1" noRot="1" noChangeAspect="1" noTextEdit="1"/>
          </p:cNvSpPr>
          <p:nvPr>
            <p:ph type="sldImg"/>
          </p:nvPr>
        </p:nvSpPr>
        <p:spPr bwMode="auto">
          <a:noFill/>
          <a:ln>
            <a:solidFill>
              <a:srgbClr val="000000"/>
            </a:solidFill>
            <a:miter lim="800000"/>
            <a:headEnd/>
            <a:tailEnd/>
          </a:ln>
        </p:spPr>
      </p:sp>
      <p:sp>
        <p:nvSpPr>
          <p:cNvPr id="317443" name="Zástupný symbol pro poznámky 2"/>
          <p:cNvSpPr>
            <a:spLocks noGrp="1"/>
          </p:cNvSpPr>
          <p:nvPr>
            <p:ph type="body" idx="1"/>
          </p:nvPr>
        </p:nvSpPr>
        <p:spPr bwMode="auto">
          <a:noFill/>
        </p:spPr>
        <p:txBody>
          <a:bodyPr wrap="square" numCol="1" anchor="t" anchorCtr="0" compatLnSpc="1">
            <a:prstTxWarp prst="textNoShape">
              <a:avLst/>
            </a:prstTxWarp>
          </a:bodyPr>
          <a:lstStyle/>
          <a:p>
            <a:endParaRPr lang="sk-SK" altLang="sk-SK" smtClean="0"/>
          </a:p>
        </p:txBody>
      </p:sp>
      <p:sp>
        <p:nvSpPr>
          <p:cNvPr id="317444" name="Zástupný symbol pro číslo snímku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33CB1F7-FCB6-4FE2-8D30-27AC3CCE488C}" type="slidenum">
              <a:rPr lang="cs-CZ" altLang="sk-SK" smtClean="0">
                <a:latin typeface="Arial" pitchFamily="34" charset="0"/>
              </a:rPr>
              <a:pPr/>
              <a:t>35</a:t>
            </a:fld>
            <a:endParaRPr lang="cs-CZ" altLang="sk-SK" smtClean="0">
              <a:latin typeface="Arial"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6" name="Rectangle 2"/>
          <p:cNvSpPr>
            <a:spLocks noGrp="1" noRot="1" noChangeAspect="1" noTextEdit="1"/>
          </p:cNvSpPr>
          <p:nvPr>
            <p:ph type="sldImg"/>
          </p:nvPr>
        </p:nvSpPr>
        <p:spPr bwMode="auto">
          <a:noFill/>
          <a:ln>
            <a:solidFill>
              <a:srgbClr val="000000"/>
            </a:solidFill>
            <a:miter lim="800000"/>
            <a:headEnd/>
            <a:tailEnd/>
          </a:ln>
        </p:spPr>
      </p:sp>
      <p:sp>
        <p:nvSpPr>
          <p:cNvPr id="318467" name="Rectangle 3"/>
          <p:cNvSpPr>
            <a:spLocks noGrp="1"/>
          </p:cNvSpPr>
          <p:nvPr>
            <p:ph type="body" idx="1"/>
          </p:nvPr>
        </p:nvSpPr>
        <p:spPr bwMode="auto">
          <a:noFill/>
        </p:spPr>
        <p:txBody>
          <a:bodyPr wrap="square" numCol="1" anchor="t" anchorCtr="0" compatLnSpc="1">
            <a:prstTxWarp prst="textNoShape">
              <a:avLst/>
            </a:prstTxWarp>
          </a:bodyPr>
          <a:lstStyle/>
          <a:p>
            <a:endParaRPr lang="sk-SK" altLang="sk-SK"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6" name="Zástupný symbol pro obrázek snímku 1"/>
          <p:cNvSpPr>
            <a:spLocks noGrp="1" noRot="1" noChangeAspect="1" noTextEdit="1"/>
          </p:cNvSpPr>
          <p:nvPr>
            <p:ph type="sldImg"/>
          </p:nvPr>
        </p:nvSpPr>
        <p:spPr bwMode="auto">
          <a:noFill/>
          <a:ln>
            <a:solidFill>
              <a:srgbClr val="000000"/>
            </a:solidFill>
            <a:miter lim="800000"/>
            <a:headEnd/>
            <a:tailEnd/>
          </a:ln>
        </p:spPr>
      </p:sp>
      <p:sp>
        <p:nvSpPr>
          <p:cNvPr id="292867" name="Zástupný symbol pro poznámky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sk-SK" altLang="sk-SK" smtClean="0"/>
          </a:p>
        </p:txBody>
      </p:sp>
      <p:sp>
        <p:nvSpPr>
          <p:cNvPr id="292868" name="Zástupný symbol pro číslo snímku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5AC5094A-2720-4619-A17E-29302327CD30}" type="slidenum">
              <a:rPr lang="cs-CZ" altLang="sk-SK" smtClean="0">
                <a:latin typeface="Arial" pitchFamily="34" charset="0"/>
              </a:rPr>
              <a:pPr/>
              <a:t>15</a:t>
            </a:fld>
            <a:endParaRPr lang="cs-CZ" altLang="sk-SK" smtClean="0">
              <a:latin typeface="Arial"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90" name="Rectangle 2"/>
          <p:cNvSpPr>
            <a:spLocks noGrp="1" noRot="1" noChangeAspect="1" noTextEdit="1"/>
          </p:cNvSpPr>
          <p:nvPr>
            <p:ph type="sldImg"/>
          </p:nvPr>
        </p:nvSpPr>
        <p:spPr bwMode="auto">
          <a:noFill/>
          <a:ln>
            <a:solidFill>
              <a:srgbClr val="000000"/>
            </a:solidFill>
            <a:miter lim="800000"/>
            <a:headEnd/>
            <a:tailEnd/>
          </a:ln>
        </p:spPr>
      </p:sp>
      <p:sp>
        <p:nvSpPr>
          <p:cNvPr id="319491" name="Rectangle 3"/>
          <p:cNvSpPr>
            <a:spLocks noGrp="1"/>
          </p:cNvSpPr>
          <p:nvPr>
            <p:ph type="body" idx="1"/>
          </p:nvPr>
        </p:nvSpPr>
        <p:spPr bwMode="auto">
          <a:noFill/>
        </p:spPr>
        <p:txBody>
          <a:bodyPr wrap="square" numCol="1" anchor="t" anchorCtr="0" compatLnSpc="1">
            <a:prstTxWarp prst="textNoShape">
              <a:avLst/>
            </a:prstTxWarp>
          </a:bodyPr>
          <a:lstStyle/>
          <a:p>
            <a:endParaRPr lang="sk-SK" altLang="sk-SK"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4" name="Rectangle 2"/>
          <p:cNvSpPr>
            <a:spLocks noGrp="1" noRot="1" noChangeAspect="1" noTextEdit="1"/>
          </p:cNvSpPr>
          <p:nvPr>
            <p:ph type="sldImg"/>
          </p:nvPr>
        </p:nvSpPr>
        <p:spPr bwMode="auto">
          <a:noFill/>
          <a:ln>
            <a:solidFill>
              <a:srgbClr val="000000"/>
            </a:solidFill>
            <a:miter lim="800000"/>
            <a:headEnd/>
            <a:tailEnd/>
          </a:ln>
        </p:spPr>
      </p:sp>
      <p:sp>
        <p:nvSpPr>
          <p:cNvPr id="320515" name="Rectangle 3"/>
          <p:cNvSpPr>
            <a:spLocks noGrp="1"/>
          </p:cNvSpPr>
          <p:nvPr>
            <p:ph type="body" idx="1"/>
          </p:nvPr>
        </p:nvSpPr>
        <p:spPr bwMode="auto">
          <a:noFill/>
        </p:spPr>
        <p:txBody>
          <a:bodyPr wrap="square" numCol="1" anchor="t" anchorCtr="0" compatLnSpc="1">
            <a:prstTxWarp prst="textNoShape">
              <a:avLst/>
            </a:prstTxWarp>
          </a:bodyPr>
          <a:lstStyle/>
          <a:p>
            <a:endParaRPr lang="sk-SK" altLang="sk-SK"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8" name="Rectangle 2"/>
          <p:cNvSpPr>
            <a:spLocks noGrp="1" noRot="1" noChangeAspect="1" noTextEdit="1"/>
          </p:cNvSpPr>
          <p:nvPr>
            <p:ph type="sldImg"/>
          </p:nvPr>
        </p:nvSpPr>
        <p:spPr bwMode="auto">
          <a:noFill/>
          <a:ln>
            <a:solidFill>
              <a:srgbClr val="000000"/>
            </a:solidFill>
            <a:miter lim="800000"/>
            <a:headEnd/>
            <a:tailEnd/>
          </a:ln>
        </p:spPr>
      </p:sp>
      <p:sp>
        <p:nvSpPr>
          <p:cNvPr id="321539" name="Rectangle 3"/>
          <p:cNvSpPr>
            <a:spLocks noGrp="1"/>
          </p:cNvSpPr>
          <p:nvPr>
            <p:ph type="body" idx="1"/>
          </p:nvPr>
        </p:nvSpPr>
        <p:spPr bwMode="auto">
          <a:noFill/>
        </p:spPr>
        <p:txBody>
          <a:bodyPr wrap="square" numCol="1" anchor="t" anchorCtr="0" compatLnSpc="1">
            <a:prstTxWarp prst="textNoShape">
              <a:avLst/>
            </a:prstTxWarp>
          </a:bodyPr>
          <a:lstStyle/>
          <a:p>
            <a:endParaRPr lang="sk-SK" altLang="sk-SK"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2" name="Rectangle 2"/>
          <p:cNvSpPr>
            <a:spLocks noGrp="1" noRot="1" noChangeAspect="1" noTextEdit="1"/>
          </p:cNvSpPr>
          <p:nvPr>
            <p:ph type="sldImg"/>
          </p:nvPr>
        </p:nvSpPr>
        <p:spPr bwMode="auto">
          <a:noFill/>
          <a:ln>
            <a:solidFill>
              <a:srgbClr val="000000"/>
            </a:solidFill>
            <a:miter lim="800000"/>
            <a:headEnd/>
            <a:tailEnd/>
          </a:ln>
        </p:spPr>
      </p:sp>
      <p:sp>
        <p:nvSpPr>
          <p:cNvPr id="322563" name="Rectangle 3"/>
          <p:cNvSpPr>
            <a:spLocks noGrp="1"/>
          </p:cNvSpPr>
          <p:nvPr>
            <p:ph type="body" idx="1"/>
          </p:nvPr>
        </p:nvSpPr>
        <p:spPr bwMode="auto">
          <a:noFill/>
        </p:spPr>
        <p:txBody>
          <a:bodyPr wrap="square" numCol="1" anchor="t" anchorCtr="0" compatLnSpc="1">
            <a:prstTxWarp prst="textNoShape">
              <a:avLst/>
            </a:prstTxWarp>
          </a:bodyPr>
          <a:lstStyle/>
          <a:p>
            <a:endParaRPr lang="sk-SK" altLang="sk-SK"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6" name="Rectangle 2"/>
          <p:cNvSpPr>
            <a:spLocks noGrp="1" noRot="1" noChangeAspect="1" noTextEdit="1"/>
          </p:cNvSpPr>
          <p:nvPr>
            <p:ph type="sldImg"/>
          </p:nvPr>
        </p:nvSpPr>
        <p:spPr bwMode="auto">
          <a:noFill/>
          <a:ln>
            <a:solidFill>
              <a:srgbClr val="000000"/>
            </a:solidFill>
            <a:miter lim="800000"/>
            <a:headEnd/>
            <a:tailEnd/>
          </a:ln>
        </p:spPr>
      </p:sp>
      <p:sp>
        <p:nvSpPr>
          <p:cNvPr id="323587" name="Rectangle 3"/>
          <p:cNvSpPr>
            <a:spLocks noGrp="1"/>
          </p:cNvSpPr>
          <p:nvPr>
            <p:ph type="body" idx="1"/>
          </p:nvPr>
        </p:nvSpPr>
        <p:spPr bwMode="auto">
          <a:noFill/>
        </p:spPr>
        <p:txBody>
          <a:bodyPr wrap="square" numCol="1" anchor="t" anchorCtr="0" compatLnSpc="1">
            <a:prstTxWarp prst="textNoShape">
              <a:avLst/>
            </a:prstTxWarp>
          </a:bodyPr>
          <a:lstStyle/>
          <a:p>
            <a:endParaRPr lang="sk-SK" altLang="sk-SK"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10" name="Rectangle 2"/>
          <p:cNvSpPr>
            <a:spLocks noGrp="1" noRot="1" noChangeAspect="1" noTextEdit="1"/>
          </p:cNvSpPr>
          <p:nvPr>
            <p:ph type="sldImg"/>
          </p:nvPr>
        </p:nvSpPr>
        <p:spPr bwMode="auto">
          <a:noFill/>
          <a:ln>
            <a:solidFill>
              <a:srgbClr val="000000"/>
            </a:solidFill>
            <a:miter lim="800000"/>
            <a:headEnd/>
            <a:tailEnd/>
          </a:ln>
        </p:spPr>
      </p:sp>
      <p:sp>
        <p:nvSpPr>
          <p:cNvPr id="324611" name="Rectangle 3"/>
          <p:cNvSpPr>
            <a:spLocks noGrp="1"/>
          </p:cNvSpPr>
          <p:nvPr>
            <p:ph type="body" idx="1"/>
          </p:nvPr>
        </p:nvSpPr>
        <p:spPr bwMode="auto">
          <a:noFill/>
        </p:spPr>
        <p:txBody>
          <a:bodyPr wrap="square" numCol="1" anchor="t" anchorCtr="0" compatLnSpc="1">
            <a:prstTxWarp prst="textNoShape">
              <a:avLst/>
            </a:prstTxWarp>
          </a:bodyPr>
          <a:lstStyle/>
          <a:p>
            <a:endParaRPr lang="sk-SK" altLang="sk-SK"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4" name="Rectangle 2"/>
          <p:cNvSpPr>
            <a:spLocks noGrp="1" noRot="1" noChangeAspect="1" noTextEdit="1"/>
          </p:cNvSpPr>
          <p:nvPr>
            <p:ph type="sldImg"/>
          </p:nvPr>
        </p:nvSpPr>
        <p:spPr bwMode="auto">
          <a:noFill/>
          <a:ln>
            <a:solidFill>
              <a:srgbClr val="000000"/>
            </a:solidFill>
            <a:miter lim="800000"/>
            <a:headEnd/>
            <a:tailEnd/>
          </a:ln>
        </p:spPr>
      </p:sp>
      <p:sp>
        <p:nvSpPr>
          <p:cNvPr id="325635" name="Rectangle 3"/>
          <p:cNvSpPr>
            <a:spLocks noGrp="1"/>
          </p:cNvSpPr>
          <p:nvPr>
            <p:ph type="body" idx="1"/>
          </p:nvPr>
        </p:nvSpPr>
        <p:spPr bwMode="auto">
          <a:noFill/>
        </p:spPr>
        <p:txBody>
          <a:bodyPr wrap="square" numCol="1" anchor="t" anchorCtr="0" compatLnSpc="1">
            <a:prstTxWarp prst="textNoShape">
              <a:avLst/>
            </a:prstTxWarp>
          </a:bodyPr>
          <a:lstStyle/>
          <a:p>
            <a:endParaRPr lang="sk-SK" altLang="sk-SK"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6" name="Zástupný symbol pro obrázek snímku 1"/>
          <p:cNvSpPr>
            <a:spLocks noGrp="1" noRot="1" noChangeAspect="1" noTextEdit="1"/>
          </p:cNvSpPr>
          <p:nvPr>
            <p:ph type="sldImg"/>
          </p:nvPr>
        </p:nvSpPr>
        <p:spPr bwMode="auto">
          <a:noFill/>
          <a:ln>
            <a:solidFill>
              <a:srgbClr val="000000"/>
            </a:solidFill>
            <a:miter lim="800000"/>
            <a:headEnd/>
            <a:tailEnd/>
          </a:ln>
        </p:spPr>
      </p:sp>
      <p:sp>
        <p:nvSpPr>
          <p:cNvPr id="328707" name="Zástupný symbol pro poznámky 2"/>
          <p:cNvSpPr>
            <a:spLocks noGrp="1"/>
          </p:cNvSpPr>
          <p:nvPr>
            <p:ph type="body" idx="1"/>
          </p:nvPr>
        </p:nvSpPr>
        <p:spPr bwMode="auto">
          <a:noFill/>
        </p:spPr>
        <p:txBody>
          <a:bodyPr wrap="square" numCol="1" anchor="t" anchorCtr="0" compatLnSpc="1">
            <a:prstTxWarp prst="textNoShape">
              <a:avLst/>
            </a:prstTxWarp>
          </a:bodyPr>
          <a:lstStyle/>
          <a:p>
            <a:endParaRPr lang="sk-SK" altLang="sk-SK" smtClean="0"/>
          </a:p>
        </p:txBody>
      </p:sp>
      <p:sp>
        <p:nvSpPr>
          <p:cNvPr id="328708" name="Zástupný symbol pro číslo snímku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4BC7958-79D8-4447-B765-75AE00EDE048}" type="slidenum">
              <a:rPr lang="cs-CZ" altLang="sk-SK" smtClean="0">
                <a:latin typeface="Arial" pitchFamily="34" charset="0"/>
              </a:rPr>
              <a:pPr/>
              <a:t>44</a:t>
            </a:fld>
            <a:endParaRPr lang="cs-CZ" altLang="sk-SK" smtClean="0">
              <a:latin typeface="Arial"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30" name="Zástupný symbol pro obrázek snímku 1"/>
          <p:cNvSpPr>
            <a:spLocks noGrp="1" noRot="1" noChangeAspect="1" noTextEdit="1"/>
          </p:cNvSpPr>
          <p:nvPr>
            <p:ph type="sldImg"/>
          </p:nvPr>
        </p:nvSpPr>
        <p:spPr bwMode="auto">
          <a:noFill/>
          <a:ln>
            <a:solidFill>
              <a:srgbClr val="000000"/>
            </a:solidFill>
            <a:miter lim="800000"/>
            <a:headEnd/>
            <a:tailEnd/>
          </a:ln>
        </p:spPr>
      </p:sp>
      <p:sp>
        <p:nvSpPr>
          <p:cNvPr id="329731" name="Zástupný symbol pro poznámky 2"/>
          <p:cNvSpPr>
            <a:spLocks noGrp="1"/>
          </p:cNvSpPr>
          <p:nvPr>
            <p:ph type="body" idx="1"/>
          </p:nvPr>
        </p:nvSpPr>
        <p:spPr bwMode="auto">
          <a:noFill/>
        </p:spPr>
        <p:txBody>
          <a:bodyPr wrap="square" numCol="1" anchor="t" anchorCtr="0" compatLnSpc="1">
            <a:prstTxWarp prst="textNoShape">
              <a:avLst/>
            </a:prstTxWarp>
          </a:bodyPr>
          <a:lstStyle/>
          <a:p>
            <a:endParaRPr lang="sk-SK" altLang="sk-SK" smtClean="0"/>
          </a:p>
        </p:txBody>
      </p:sp>
      <p:sp>
        <p:nvSpPr>
          <p:cNvPr id="329732" name="Zástupný symbol pro číslo snímku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EC97D881-C5D5-423B-8769-5038D47097D9}" type="slidenum">
              <a:rPr lang="cs-CZ" altLang="sk-SK" smtClean="0">
                <a:latin typeface="Arial" pitchFamily="34" charset="0"/>
              </a:rPr>
              <a:pPr/>
              <a:t>45</a:t>
            </a:fld>
            <a:endParaRPr lang="cs-CZ" altLang="sk-SK" smtClean="0">
              <a:latin typeface="Arial"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4" name="Zástupný symbol pro obrázek snímku 1"/>
          <p:cNvSpPr>
            <a:spLocks noGrp="1" noRot="1" noChangeAspect="1" noTextEdit="1"/>
          </p:cNvSpPr>
          <p:nvPr>
            <p:ph type="sldImg"/>
          </p:nvPr>
        </p:nvSpPr>
        <p:spPr bwMode="auto">
          <a:noFill/>
          <a:ln>
            <a:solidFill>
              <a:srgbClr val="000000"/>
            </a:solidFill>
            <a:miter lim="800000"/>
            <a:headEnd/>
            <a:tailEnd/>
          </a:ln>
        </p:spPr>
      </p:sp>
      <p:sp>
        <p:nvSpPr>
          <p:cNvPr id="330755" name="Zástupný symbol pro poznámky 2"/>
          <p:cNvSpPr>
            <a:spLocks noGrp="1"/>
          </p:cNvSpPr>
          <p:nvPr>
            <p:ph type="body" idx="1"/>
          </p:nvPr>
        </p:nvSpPr>
        <p:spPr bwMode="auto">
          <a:noFill/>
        </p:spPr>
        <p:txBody>
          <a:bodyPr wrap="square" numCol="1" anchor="t" anchorCtr="0" compatLnSpc="1">
            <a:prstTxWarp prst="textNoShape">
              <a:avLst/>
            </a:prstTxWarp>
          </a:bodyPr>
          <a:lstStyle/>
          <a:p>
            <a:endParaRPr lang="sk-SK" altLang="sk-SK" smtClean="0"/>
          </a:p>
        </p:txBody>
      </p:sp>
      <p:sp>
        <p:nvSpPr>
          <p:cNvPr id="330756" name="Zástupný symbol pro číslo snímku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EA9575A8-38EE-4728-993E-58BEA1670301}" type="slidenum">
              <a:rPr lang="cs-CZ" altLang="sk-SK" smtClean="0">
                <a:latin typeface="Arial" pitchFamily="34" charset="0"/>
              </a:rPr>
              <a:pPr/>
              <a:t>46</a:t>
            </a:fld>
            <a:endParaRPr lang="cs-CZ" altLang="sk-SK" smtClean="0">
              <a:latin typeface="Arial"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90" name="Zástupný symbol pro obrázek snímku 1"/>
          <p:cNvSpPr>
            <a:spLocks noGrp="1" noRot="1" noChangeAspect="1" noTextEdit="1"/>
          </p:cNvSpPr>
          <p:nvPr>
            <p:ph type="sldImg"/>
          </p:nvPr>
        </p:nvSpPr>
        <p:spPr bwMode="auto">
          <a:noFill/>
          <a:ln>
            <a:solidFill>
              <a:srgbClr val="000000"/>
            </a:solidFill>
            <a:miter lim="800000"/>
            <a:headEnd/>
            <a:tailEnd/>
          </a:ln>
        </p:spPr>
      </p:sp>
      <p:sp>
        <p:nvSpPr>
          <p:cNvPr id="293891" name="Zástupný symbol pro poznámky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sk-SK" altLang="sk-SK" smtClean="0"/>
          </a:p>
        </p:txBody>
      </p:sp>
      <p:sp>
        <p:nvSpPr>
          <p:cNvPr id="293892" name="Zástupný symbol pro číslo snímku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4E5B9D6-589E-4B83-8044-7CA5868CAFCF}" type="slidenum">
              <a:rPr lang="cs-CZ" altLang="sk-SK" smtClean="0">
                <a:latin typeface="Arial" pitchFamily="34" charset="0"/>
              </a:rPr>
              <a:pPr/>
              <a:t>16</a:t>
            </a:fld>
            <a:endParaRPr lang="cs-CZ" altLang="sk-SK" smtClean="0">
              <a:latin typeface="Arial"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8" name="Zástupný symbol pro obrázek snímku 1"/>
          <p:cNvSpPr>
            <a:spLocks noGrp="1" noRot="1" noChangeAspect="1" noTextEdit="1"/>
          </p:cNvSpPr>
          <p:nvPr>
            <p:ph type="sldImg"/>
          </p:nvPr>
        </p:nvSpPr>
        <p:spPr bwMode="auto">
          <a:noFill/>
          <a:ln>
            <a:solidFill>
              <a:srgbClr val="000000"/>
            </a:solidFill>
            <a:miter lim="800000"/>
            <a:headEnd/>
            <a:tailEnd/>
          </a:ln>
        </p:spPr>
      </p:sp>
      <p:sp>
        <p:nvSpPr>
          <p:cNvPr id="331779" name="Zástupný symbol pro poznámky 2"/>
          <p:cNvSpPr>
            <a:spLocks noGrp="1"/>
          </p:cNvSpPr>
          <p:nvPr>
            <p:ph type="body" idx="1"/>
          </p:nvPr>
        </p:nvSpPr>
        <p:spPr bwMode="auto">
          <a:noFill/>
        </p:spPr>
        <p:txBody>
          <a:bodyPr wrap="square" numCol="1" anchor="t" anchorCtr="0" compatLnSpc="1">
            <a:prstTxWarp prst="textNoShape">
              <a:avLst/>
            </a:prstTxWarp>
          </a:bodyPr>
          <a:lstStyle/>
          <a:p>
            <a:endParaRPr lang="sk-SK" altLang="sk-SK" smtClean="0"/>
          </a:p>
        </p:txBody>
      </p:sp>
      <p:sp>
        <p:nvSpPr>
          <p:cNvPr id="331780" name="Zástupný symbol pro číslo snímku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05D6A61-6E2B-4736-AC54-1B84D0B78558}" type="slidenum">
              <a:rPr lang="cs-CZ" altLang="sk-SK" smtClean="0">
                <a:latin typeface="Arial" pitchFamily="34" charset="0"/>
              </a:rPr>
              <a:pPr/>
              <a:t>47</a:t>
            </a:fld>
            <a:endParaRPr lang="cs-CZ" altLang="sk-SK" smtClean="0">
              <a:latin typeface="Arial"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2" name="Zástupný symbol pro obrázek snímku 1"/>
          <p:cNvSpPr>
            <a:spLocks noGrp="1" noRot="1" noChangeAspect="1" noTextEdit="1"/>
          </p:cNvSpPr>
          <p:nvPr>
            <p:ph type="sldImg"/>
          </p:nvPr>
        </p:nvSpPr>
        <p:spPr bwMode="auto">
          <a:noFill/>
          <a:ln>
            <a:solidFill>
              <a:srgbClr val="000000"/>
            </a:solidFill>
            <a:miter lim="800000"/>
            <a:headEnd/>
            <a:tailEnd/>
          </a:ln>
        </p:spPr>
      </p:sp>
      <p:sp>
        <p:nvSpPr>
          <p:cNvPr id="332803" name="Zástupný symbol pro poznámky 2"/>
          <p:cNvSpPr>
            <a:spLocks noGrp="1"/>
          </p:cNvSpPr>
          <p:nvPr>
            <p:ph type="body" idx="1"/>
          </p:nvPr>
        </p:nvSpPr>
        <p:spPr bwMode="auto">
          <a:noFill/>
        </p:spPr>
        <p:txBody>
          <a:bodyPr wrap="square" numCol="1" anchor="t" anchorCtr="0" compatLnSpc="1">
            <a:prstTxWarp prst="textNoShape">
              <a:avLst/>
            </a:prstTxWarp>
          </a:bodyPr>
          <a:lstStyle/>
          <a:p>
            <a:endParaRPr lang="sk-SK" altLang="sk-SK" smtClean="0"/>
          </a:p>
        </p:txBody>
      </p:sp>
      <p:sp>
        <p:nvSpPr>
          <p:cNvPr id="332804" name="Zástupný symbol pro číslo snímku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CAC400A-35BA-4DB4-A368-74CE93E77027}" type="slidenum">
              <a:rPr lang="cs-CZ" altLang="sk-SK" smtClean="0">
                <a:latin typeface="Arial" pitchFamily="34" charset="0"/>
              </a:rPr>
              <a:pPr/>
              <a:t>48</a:t>
            </a:fld>
            <a:endParaRPr lang="cs-CZ" altLang="sk-SK" smtClean="0">
              <a:latin typeface="Arial" pitchFamily="3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6" name="Zástupný symbol pro obrázek snímku 1"/>
          <p:cNvSpPr>
            <a:spLocks noGrp="1" noRot="1" noChangeAspect="1" noTextEdit="1"/>
          </p:cNvSpPr>
          <p:nvPr>
            <p:ph type="sldImg"/>
          </p:nvPr>
        </p:nvSpPr>
        <p:spPr bwMode="auto">
          <a:noFill/>
          <a:ln>
            <a:solidFill>
              <a:srgbClr val="000000"/>
            </a:solidFill>
            <a:miter lim="800000"/>
            <a:headEnd/>
            <a:tailEnd/>
          </a:ln>
        </p:spPr>
      </p:sp>
      <p:sp>
        <p:nvSpPr>
          <p:cNvPr id="333827" name="Zástupný symbol pro poznámky 2"/>
          <p:cNvSpPr>
            <a:spLocks noGrp="1"/>
          </p:cNvSpPr>
          <p:nvPr>
            <p:ph type="body" idx="1"/>
          </p:nvPr>
        </p:nvSpPr>
        <p:spPr bwMode="auto">
          <a:noFill/>
        </p:spPr>
        <p:txBody>
          <a:bodyPr wrap="square" numCol="1" anchor="t" anchorCtr="0" compatLnSpc="1">
            <a:prstTxWarp prst="textNoShape">
              <a:avLst/>
            </a:prstTxWarp>
          </a:bodyPr>
          <a:lstStyle/>
          <a:p>
            <a:endParaRPr lang="sk-SK" altLang="sk-SK" smtClean="0"/>
          </a:p>
        </p:txBody>
      </p:sp>
      <p:sp>
        <p:nvSpPr>
          <p:cNvPr id="333828" name="Zástupný symbol pro číslo snímku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B3FB7CE-7EB4-42A3-9DC0-22C0966423B7}" type="slidenum">
              <a:rPr lang="cs-CZ" altLang="sk-SK" smtClean="0">
                <a:latin typeface="Arial" pitchFamily="34" charset="0"/>
              </a:rPr>
              <a:pPr/>
              <a:t>49</a:t>
            </a:fld>
            <a:endParaRPr lang="cs-CZ" altLang="sk-SK" smtClean="0">
              <a:latin typeface="Arial" pitchFamily="34"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50" name="Zástupný symbol pro obrázek snímku 1"/>
          <p:cNvSpPr>
            <a:spLocks noGrp="1" noRot="1" noChangeAspect="1" noTextEdit="1"/>
          </p:cNvSpPr>
          <p:nvPr>
            <p:ph type="sldImg"/>
          </p:nvPr>
        </p:nvSpPr>
        <p:spPr bwMode="auto">
          <a:noFill/>
          <a:ln>
            <a:solidFill>
              <a:srgbClr val="000000"/>
            </a:solidFill>
            <a:miter lim="800000"/>
            <a:headEnd/>
            <a:tailEnd/>
          </a:ln>
        </p:spPr>
      </p:sp>
      <p:sp>
        <p:nvSpPr>
          <p:cNvPr id="334851" name="Zástupný symbol pro poznámky 2"/>
          <p:cNvSpPr>
            <a:spLocks noGrp="1"/>
          </p:cNvSpPr>
          <p:nvPr>
            <p:ph type="body" idx="1"/>
          </p:nvPr>
        </p:nvSpPr>
        <p:spPr bwMode="auto">
          <a:noFill/>
        </p:spPr>
        <p:txBody>
          <a:bodyPr wrap="square" numCol="1" anchor="t" anchorCtr="0" compatLnSpc="1">
            <a:prstTxWarp prst="textNoShape">
              <a:avLst/>
            </a:prstTxWarp>
          </a:bodyPr>
          <a:lstStyle/>
          <a:p>
            <a:endParaRPr lang="sk-SK" altLang="sk-SK" smtClean="0"/>
          </a:p>
        </p:txBody>
      </p:sp>
      <p:sp>
        <p:nvSpPr>
          <p:cNvPr id="334852" name="Zástupný symbol pro číslo snímku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7B0C887-11B5-4C3B-907B-20C087FA5745}" type="slidenum">
              <a:rPr lang="cs-CZ" altLang="sk-SK" smtClean="0">
                <a:latin typeface="Arial" pitchFamily="34" charset="0"/>
              </a:rPr>
              <a:pPr/>
              <a:t>50</a:t>
            </a:fld>
            <a:endParaRPr lang="cs-CZ" altLang="sk-SK" smtClean="0">
              <a:latin typeface="Arial" pitchFamily="34"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4" name="Zástupný symbol pro obrázek snímku 1"/>
          <p:cNvSpPr>
            <a:spLocks noGrp="1" noRot="1" noChangeAspect="1" noTextEdit="1"/>
          </p:cNvSpPr>
          <p:nvPr>
            <p:ph type="sldImg"/>
          </p:nvPr>
        </p:nvSpPr>
        <p:spPr bwMode="auto">
          <a:noFill/>
          <a:ln>
            <a:solidFill>
              <a:srgbClr val="000000"/>
            </a:solidFill>
            <a:miter lim="800000"/>
            <a:headEnd/>
            <a:tailEnd/>
          </a:ln>
        </p:spPr>
      </p:sp>
      <p:sp>
        <p:nvSpPr>
          <p:cNvPr id="335875" name="Zástupný symbol pro poznámky 2"/>
          <p:cNvSpPr>
            <a:spLocks noGrp="1"/>
          </p:cNvSpPr>
          <p:nvPr>
            <p:ph type="body" idx="1"/>
          </p:nvPr>
        </p:nvSpPr>
        <p:spPr bwMode="auto">
          <a:noFill/>
        </p:spPr>
        <p:txBody>
          <a:bodyPr wrap="square" numCol="1" anchor="t" anchorCtr="0" compatLnSpc="1">
            <a:prstTxWarp prst="textNoShape">
              <a:avLst/>
            </a:prstTxWarp>
          </a:bodyPr>
          <a:lstStyle/>
          <a:p>
            <a:endParaRPr lang="sk-SK" altLang="sk-SK" smtClean="0"/>
          </a:p>
        </p:txBody>
      </p:sp>
      <p:sp>
        <p:nvSpPr>
          <p:cNvPr id="335876" name="Zástupný symbol pro číslo snímku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4C76359C-EA7F-43A0-8453-5EC6C9081B31}" type="slidenum">
              <a:rPr lang="cs-CZ" altLang="sk-SK" smtClean="0">
                <a:latin typeface="Arial" pitchFamily="34" charset="0"/>
              </a:rPr>
              <a:pPr/>
              <a:t>51</a:t>
            </a:fld>
            <a:endParaRPr lang="cs-CZ" altLang="sk-SK" smtClean="0">
              <a:latin typeface="Arial" pitchFamily="34"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8" name="Zástupný symbol pro obrázek snímku 1"/>
          <p:cNvSpPr>
            <a:spLocks noGrp="1" noRot="1" noChangeAspect="1" noTextEdit="1"/>
          </p:cNvSpPr>
          <p:nvPr>
            <p:ph type="sldImg"/>
          </p:nvPr>
        </p:nvSpPr>
        <p:spPr bwMode="auto">
          <a:noFill/>
          <a:ln>
            <a:solidFill>
              <a:srgbClr val="000000"/>
            </a:solidFill>
            <a:miter lim="800000"/>
            <a:headEnd/>
            <a:tailEnd/>
          </a:ln>
        </p:spPr>
      </p:sp>
      <p:sp>
        <p:nvSpPr>
          <p:cNvPr id="336899" name="Zástupný symbol pro poznámky 2"/>
          <p:cNvSpPr>
            <a:spLocks noGrp="1"/>
          </p:cNvSpPr>
          <p:nvPr>
            <p:ph type="body" idx="1"/>
          </p:nvPr>
        </p:nvSpPr>
        <p:spPr bwMode="auto">
          <a:noFill/>
        </p:spPr>
        <p:txBody>
          <a:bodyPr wrap="square" numCol="1" anchor="t" anchorCtr="0" compatLnSpc="1">
            <a:prstTxWarp prst="textNoShape">
              <a:avLst/>
            </a:prstTxWarp>
          </a:bodyPr>
          <a:lstStyle/>
          <a:p>
            <a:endParaRPr lang="sk-SK" altLang="sk-SK" smtClean="0"/>
          </a:p>
        </p:txBody>
      </p:sp>
      <p:sp>
        <p:nvSpPr>
          <p:cNvPr id="336900" name="Zástupný symbol pro číslo snímku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4BC3999D-E26C-4B20-8E99-36090D42B597}" type="slidenum">
              <a:rPr lang="cs-CZ" altLang="sk-SK" smtClean="0">
                <a:latin typeface="Arial" pitchFamily="34" charset="0"/>
              </a:rPr>
              <a:pPr/>
              <a:t>52</a:t>
            </a:fld>
            <a:endParaRPr lang="cs-CZ" altLang="sk-SK" smtClean="0">
              <a:latin typeface="Arial" pitchFamily="34"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2" name="Zástupný symbol pro obrázek snímku 1"/>
          <p:cNvSpPr>
            <a:spLocks noGrp="1" noRot="1" noChangeAspect="1" noTextEdit="1"/>
          </p:cNvSpPr>
          <p:nvPr>
            <p:ph type="sldImg"/>
          </p:nvPr>
        </p:nvSpPr>
        <p:spPr bwMode="auto">
          <a:noFill/>
          <a:ln>
            <a:solidFill>
              <a:srgbClr val="000000"/>
            </a:solidFill>
            <a:miter lim="800000"/>
            <a:headEnd/>
            <a:tailEnd/>
          </a:ln>
        </p:spPr>
      </p:sp>
      <p:sp>
        <p:nvSpPr>
          <p:cNvPr id="337923" name="Zástupný symbol pro poznámky 2"/>
          <p:cNvSpPr>
            <a:spLocks noGrp="1"/>
          </p:cNvSpPr>
          <p:nvPr>
            <p:ph type="body" idx="1"/>
          </p:nvPr>
        </p:nvSpPr>
        <p:spPr bwMode="auto">
          <a:noFill/>
        </p:spPr>
        <p:txBody>
          <a:bodyPr wrap="square" numCol="1" anchor="t" anchorCtr="0" compatLnSpc="1">
            <a:prstTxWarp prst="textNoShape">
              <a:avLst/>
            </a:prstTxWarp>
          </a:bodyPr>
          <a:lstStyle/>
          <a:p>
            <a:endParaRPr lang="sk-SK" altLang="sk-SK" smtClean="0"/>
          </a:p>
        </p:txBody>
      </p:sp>
      <p:sp>
        <p:nvSpPr>
          <p:cNvPr id="337924" name="Zástupný symbol pro číslo snímku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34EE065-D52E-41BF-9743-1DDB25B7AE87}" type="slidenum">
              <a:rPr lang="cs-CZ" altLang="sk-SK" smtClean="0">
                <a:latin typeface="Arial" pitchFamily="34" charset="0"/>
              </a:rPr>
              <a:pPr/>
              <a:t>53</a:t>
            </a:fld>
            <a:endParaRPr lang="cs-CZ" altLang="sk-SK" smtClean="0">
              <a:latin typeface="Arial" pitchFamily="34"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6" name="Zástupný symbol pro obrázek snímku 1"/>
          <p:cNvSpPr>
            <a:spLocks noGrp="1" noRot="1" noChangeAspect="1" noTextEdit="1"/>
          </p:cNvSpPr>
          <p:nvPr>
            <p:ph type="sldImg"/>
          </p:nvPr>
        </p:nvSpPr>
        <p:spPr bwMode="auto">
          <a:noFill/>
          <a:ln>
            <a:solidFill>
              <a:srgbClr val="000000"/>
            </a:solidFill>
            <a:miter lim="800000"/>
            <a:headEnd/>
            <a:tailEnd/>
          </a:ln>
        </p:spPr>
      </p:sp>
      <p:sp>
        <p:nvSpPr>
          <p:cNvPr id="338947" name="Zástupný symbol pro poznámky 2"/>
          <p:cNvSpPr>
            <a:spLocks noGrp="1"/>
          </p:cNvSpPr>
          <p:nvPr>
            <p:ph type="body" idx="1"/>
          </p:nvPr>
        </p:nvSpPr>
        <p:spPr bwMode="auto">
          <a:noFill/>
        </p:spPr>
        <p:txBody>
          <a:bodyPr wrap="square" numCol="1" anchor="t" anchorCtr="0" compatLnSpc="1">
            <a:prstTxWarp prst="textNoShape">
              <a:avLst/>
            </a:prstTxWarp>
          </a:bodyPr>
          <a:lstStyle/>
          <a:p>
            <a:endParaRPr lang="sk-SK" altLang="sk-SK" smtClean="0"/>
          </a:p>
        </p:txBody>
      </p:sp>
      <p:sp>
        <p:nvSpPr>
          <p:cNvPr id="338948" name="Zástupný symbol pro číslo snímku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4DDFCD3-CDBB-44E1-B9D8-EA1C2CC49358}" type="slidenum">
              <a:rPr lang="cs-CZ" altLang="sk-SK" smtClean="0">
                <a:latin typeface="Arial" pitchFamily="34" charset="0"/>
              </a:rPr>
              <a:pPr/>
              <a:t>54</a:t>
            </a:fld>
            <a:endParaRPr lang="cs-CZ" altLang="sk-SK" smtClean="0">
              <a:latin typeface="Arial" pitchFamily="34"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70" name="Zástupný symbol pro obrázek snímku 1"/>
          <p:cNvSpPr>
            <a:spLocks noGrp="1" noRot="1" noChangeAspect="1" noTextEdit="1"/>
          </p:cNvSpPr>
          <p:nvPr>
            <p:ph type="sldImg"/>
          </p:nvPr>
        </p:nvSpPr>
        <p:spPr bwMode="auto">
          <a:noFill/>
          <a:ln>
            <a:solidFill>
              <a:srgbClr val="000000"/>
            </a:solidFill>
            <a:miter lim="800000"/>
            <a:headEnd/>
            <a:tailEnd/>
          </a:ln>
        </p:spPr>
      </p:sp>
      <p:sp>
        <p:nvSpPr>
          <p:cNvPr id="339971" name="Zástupný symbol pro poznámky 2"/>
          <p:cNvSpPr>
            <a:spLocks noGrp="1"/>
          </p:cNvSpPr>
          <p:nvPr>
            <p:ph type="body" idx="1"/>
          </p:nvPr>
        </p:nvSpPr>
        <p:spPr bwMode="auto">
          <a:noFill/>
        </p:spPr>
        <p:txBody>
          <a:bodyPr wrap="square" numCol="1" anchor="t" anchorCtr="0" compatLnSpc="1">
            <a:prstTxWarp prst="textNoShape">
              <a:avLst/>
            </a:prstTxWarp>
          </a:bodyPr>
          <a:lstStyle/>
          <a:p>
            <a:endParaRPr lang="sk-SK" altLang="sk-SK" smtClean="0"/>
          </a:p>
        </p:txBody>
      </p:sp>
      <p:sp>
        <p:nvSpPr>
          <p:cNvPr id="339972" name="Zástupný symbol pro číslo snímku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44ADAD3-C4B5-4265-AA0F-6BE182B5F981}" type="slidenum">
              <a:rPr lang="cs-CZ" altLang="sk-SK" smtClean="0">
                <a:latin typeface="Arial" pitchFamily="34" charset="0"/>
              </a:rPr>
              <a:pPr/>
              <a:t>55</a:t>
            </a:fld>
            <a:endParaRPr lang="cs-CZ" altLang="sk-SK" smtClean="0">
              <a:latin typeface="Arial" pitchFamily="34"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4" name="Zástupný symbol pro obrázek snímku 1"/>
          <p:cNvSpPr>
            <a:spLocks noGrp="1" noRot="1" noChangeAspect="1" noTextEdit="1"/>
          </p:cNvSpPr>
          <p:nvPr>
            <p:ph type="sldImg"/>
          </p:nvPr>
        </p:nvSpPr>
        <p:spPr bwMode="auto">
          <a:noFill/>
          <a:ln>
            <a:solidFill>
              <a:srgbClr val="000000"/>
            </a:solidFill>
            <a:miter lim="800000"/>
            <a:headEnd/>
            <a:tailEnd/>
          </a:ln>
        </p:spPr>
      </p:sp>
      <p:sp>
        <p:nvSpPr>
          <p:cNvPr id="340995" name="Zástupný symbol pro poznámky 2"/>
          <p:cNvSpPr>
            <a:spLocks noGrp="1"/>
          </p:cNvSpPr>
          <p:nvPr>
            <p:ph type="body" idx="1"/>
          </p:nvPr>
        </p:nvSpPr>
        <p:spPr bwMode="auto">
          <a:noFill/>
        </p:spPr>
        <p:txBody>
          <a:bodyPr wrap="square" numCol="1" anchor="t" anchorCtr="0" compatLnSpc="1">
            <a:prstTxWarp prst="textNoShape">
              <a:avLst/>
            </a:prstTxWarp>
          </a:bodyPr>
          <a:lstStyle/>
          <a:p>
            <a:endParaRPr lang="sk-SK" altLang="sk-SK" smtClean="0"/>
          </a:p>
        </p:txBody>
      </p:sp>
      <p:sp>
        <p:nvSpPr>
          <p:cNvPr id="340996" name="Zástupný symbol pro číslo snímku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0D0ACD1C-F320-4EC4-8F55-451D5332AE7A}" type="slidenum">
              <a:rPr lang="cs-CZ" altLang="sk-SK" smtClean="0">
                <a:latin typeface="Arial" pitchFamily="34" charset="0"/>
              </a:rPr>
              <a:pPr/>
              <a:t>56</a:t>
            </a:fld>
            <a:endParaRPr lang="cs-CZ" altLang="sk-SK" smtClean="0">
              <a:latin typeface="Arial"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2" name="Zástupný symbol pro obrázek snímku 1"/>
          <p:cNvSpPr>
            <a:spLocks noGrp="1" noRot="1" noChangeAspect="1" noTextEdit="1"/>
          </p:cNvSpPr>
          <p:nvPr>
            <p:ph type="sldImg"/>
          </p:nvPr>
        </p:nvSpPr>
        <p:spPr bwMode="auto">
          <a:noFill/>
          <a:ln>
            <a:solidFill>
              <a:srgbClr val="000000"/>
            </a:solidFill>
            <a:miter lim="800000"/>
            <a:headEnd/>
            <a:tailEnd/>
          </a:ln>
        </p:spPr>
      </p:sp>
      <p:sp>
        <p:nvSpPr>
          <p:cNvPr id="296963" name="Zástupný symbol pro poznámky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sk-SK" altLang="sk-SK" smtClean="0"/>
          </a:p>
        </p:txBody>
      </p:sp>
      <p:sp>
        <p:nvSpPr>
          <p:cNvPr id="296964" name="Zástupný symbol pro číslo snímku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B3C33F8-A8B2-4CC1-A15A-A8659DDC0D85}" type="slidenum">
              <a:rPr lang="cs-CZ" altLang="sk-SK" smtClean="0">
                <a:latin typeface="Arial" pitchFamily="34" charset="0"/>
              </a:rPr>
              <a:pPr/>
              <a:t>21</a:t>
            </a:fld>
            <a:endParaRPr lang="cs-CZ" altLang="sk-SK" smtClean="0">
              <a:latin typeface="Arial" pitchFamily="34"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8" name="Zástupný symbol pro obrázek snímku 1"/>
          <p:cNvSpPr>
            <a:spLocks noGrp="1" noRot="1" noChangeAspect="1" noTextEdit="1"/>
          </p:cNvSpPr>
          <p:nvPr>
            <p:ph type="sldImg"/>
          </p:nvPr>
        </p:nvSpPr>
        <p:spPr bwMode="auto">
          <a:noFill/>
          <a:ln>
            <a:solidFill>
              <a:srgbClr val="000000"/>
            </a:solidFill>
            <a:miter lim="800000"/>
            <a:headEnd/>
            <a:tailEnd/>
          </a:ln>
        </p:spPr>
      </p:sp>
      <p:sp>
        <p:nvSpPr>
          <p:cNvPr id="342019" name="Zástupný symbol pro poznámky 2"/>
          <p:cNvSpPr>
            <a:spLocks noGrp="1"/>
          </p:cNvSpPr>
          <p:nvPr>
            <p:ph type="body" idx="1"/>
          </p:nvPr>
        </p:nvSpPr>
        <p:spPr bwMode="auto">
          <a:noFill/>
        </p:spPr>
        <p:txBody>
          <a:bodyPr wrap="square" numCol="1" anchor="t" anchorCtr="0" compatLnSpc="1">
            <a:prstTxWarp prst="textNoShape">
              <a:avLst/>
            </a:prstTxWarp>
          </a:bodyPr>
          <a:lstStyle/>
          <a:p>
            <a:endParaRPr lang="sk-SK" altLang="sk-SK" smtClean="0"/>
          </a:p>
        </p:txBody>
      </p:sp>
      <p:sp>
        <p:nvSpPr>
          <p:cNvPr id="342020" name="Zástupný symbol pro číslo snímku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4A8D45C7-A5E6-45EA-9FEE-AEB8D77ED589}" type="slidenum">
              <a:rPr lang="cs-CZ" altLang="sk-SK" smtClean="0">
                <a:latin typeface="Arial" pitchFamily="34" charset="0"/>
              </a:rPr>
              <a:pPr/>
              <a:t>57</a:t>
            </a:fld>
            <a:endParaRPr lang="cs-CZ" altLang="sk-SK" smtClean="0">
              <a:latin typeface="Arial" pitchFamily="34"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2" name="Zástupný symbol pro obrázek snímku 1"/>
          <p:cNvSpPr>
            <a:spLocks noGrp="1" noRot="1" noChangeAspect="1" noTextEdit="1"/>
          </p:cNvSpPr>
          <p:nvPr>
            <p:ph type="sldImg"/>
          </p:nvPr>
        </p:nvSpPr>
        <p:spPr bwMode="auto">
          <a:noFill/>
          <a:ln>
            <a:solidFill>
              <a:srgbClr val="000000"/>
            </a:solidFill>
            <a:miter lim="800000"/>
            <a:headEnd/>
            <a:tailEnd/>
          </a:ln>
        </p:spPr>
      </p:sp>
      <p:sp>
        <p:nvSpPr>
          <p:cNvPr id="343043" name="Zástupný symbol pro poznámky 2"/>
          <p:cNvSpPr>
            <a:spLocks noGrp="1"/>
          </p:cNvSpPr>
          <p:nvPr>
            <p:ph type="body" idx="1"/>
          </p:nvPr>
        </p:nvSpPr>
        <p:spPr bwMode="auto">
          <a:noFill/>
        </p:spPr>
        <p:txBody>
          <a:bodyPr wrap="square" numCol="1" anchor="t" anchorCtr="0" compatLnSpc="1">
            <a:prstTxWarp prst="textNoShape">
              <a:avLst/>
            </a:prstTxWarp>
          </a:bodyPr>
          <a:lstStyle/>
          <a:p>
            <a:endParaRPr lang="sk-SK" altLang="sk-SK" smtClean="0"/>
          </a:p>
        </p:txBody>
      </p:sp>
      <p:sp>
        <p:nvSpPr>
          <p:cNvPr id="343044" name="Zástupný symbol pro číslo snímku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554654B-7881-403F-847B-3C543DE1CF2F}" type="slidenum">
              <a:rPr lang="cs-CZ" altLang="sk-SK" smtClean="0">
                <a:latin typeface="Arial" pitchFamily="34" charset="0"/>
              </a:rPr>
              <a:pPr/>
              <a:t>58</a:t>
            </a:fld>
            <a:endParaRPr lang="cs-CZ" altLang="sk-SK" smtClean="0">
              <a:latin typeface="Arial" pitchFamily="34"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6" name="Zástupný symbol pro obrázek snímku 1"/>
          <p:cNvSpPr>
            <a:spLocks noGrp="1" noRot="1" noChangeAspect="1" noTextEdit="1"/>
          </p:cNvSpPr>
          <p:nvPr>
            <p:ph type="sldImg"/>
          </p:nvPr>
        </p:nvSpPr>
        <p:spPr bwMode="auto">
          <a:noFill/>
          <a:ln>
            <a:solidFill>
              <a:srgbClr val="000000"/>
            </a:solidFill>
            <a:miter lim="800000"/>
            <a:headEnd/>
            <a:tailEnd/>
          </a:ln>
        </p:spPr>
      </p:sp>
      <p:sp>
        <p:nvSpPr>
          <p:cNvPr id="344067" name="Zástupný symbol pro poznámky 2"/>
          <p:cNvSpPr>
            <a:spLocks noGrp="1"/>
          </p:cNvSpPr>
          <p:nvPr>
            <p:ph type="body" idx="1"/>
          </p:nvPr>
        </p:nvSpPr>
        <p:spPr bwMode="auto">
          <a:noFill/>
        </p:spPr>
        <p:txBody>
          <a:bodyPr wrap="square" numCol="1" anchor="t" anchorCtr="0" compatLnSpc="1">
            <a:prstTxWarp prst="textNoShape">
              <a:avLst/>
            </a:prstTxWarp>
          </a:bodyPr>
          <a:lstStyle/>
          <a:p>
            <a:endParaRPr lang="sk-SK" altLang="sk-SK" smtClean="0"/>
          </a:p>
        </p:txBody>
      </p:sp>
      <p:sp>
        <p:nvSpPr>
          <p:cNvPr id="344068" name="Zástupný symbol pro číslo snímku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1147226-C49A-43B6-B057-2635D0127159}" type="slidenum">
              <a:rPr lang="cs-CZ" altLang="sk-SK" smtClean="0">
                <a:latin typeface="Arial" pitchFamily="34" charset="0"/>
              </a:rPr>
              <a:pPr/>
              <a:t>59</a:t>
            </a:fld>
            <a:endParaRPr lang="cs-CZ" altLang="sk-SK" smtClean="0">
              <a:latin typeface="Arial" pitchFamily="34"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90" name="Zástupný symbol pro obrázek snímku 1"/>
          <p:cNvSpPr>
            <a:spLocks noGrp="1" noRot="1" noChangeAspect="1" noTextEdit="1"/>
          </p:cNvSpPr>
          <p:nvPr>
            <p:ph type="sldImg"/>
          </p:nvPr>
        </p:nvSpPr>
        <p:spPr bwMode="auto">
          <a:noFill/>
          <a:ln>
            <a:solidFill>
              <a:srgbClr val="000000"/>
            </a:solidFill>
            <a:miter lim="800000"/>
            <a:headEnd/>
            <a:tailEnd/>
          </a:ln>
        </p:spPr>
      </p:sp>
      <p:sp>
        <p:nvSpPr>
          <p:cNvPr id="345091" name="Zástupný symbol pro poznámky 2"/>
          <p:cNvSpPr>
            <a:spLocks noGrp="1"/>
          </p:cNvSpPr>
          <p:nvPr>
            <p:ph type="body" idx="1"/>
          </p:nvPr>
        </p:nvSpPr>
        <p:spPr bwMode="auto">
          <a:noFill/>
        </p:spPr>
        <p:txBody>
          <a:bodyPr wrap="square" numCol="1" anchor="t" anchorCtr="0" compatLnSpc="1">
            <a:prstTxWarp prst="textNoShape">
              <a:avLst/>
            </a:prstTxWarp>
          </a:bodyPr>
          <a:lstStyle/>
          <a:p>
            <a:endParaRPr lang="sk-SK" altLang="sk-SK" smtClean="0"/>
          </a:p>
        </p:txBody>
      </p:sp>
      <p:sp>
        <p:nvSpPr>
          <p:cNvPr id="345092" name="Zástupný symbol pro číslo snímku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C41D264-5186-4B1F-A336-AEE5B77AEA17}" type="slidenum">
              <a:rPr lang="cs-CZ" altLang="sk-SK" smtClean="0">
                <a:latin typeface="Arial" pitchFamily="34" charset="0"/>
              </a:rPr>
              <a:pPr/>
              <a:t>60</a:t>
            </a:fld>
            <a:endParaRPr lang="cs-CZ" altLang="sk-SK" smtClean="0">
              <a:latin typeface="Arial" pitchFamily="34"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4" name="Zástupný symbol pro obrázek snímku 1"/>
          <p:cNvSpPr>
            <a:spLocks noGrp="1" noRot="1" noChangeAspect="1" noTextEdit="1"/>
          </p:cNvSpPr>
          <p:nvPr>
            <p:ph type="sldImg"/>
          </p:nvPr>
        </p:nvSpPr>
        <p:spPr bwMode="auto">
          <a:noFill/>
          <a:ln>
            <a:solidFill>
              <a:srgbClr val="000000"/>
            </a:solidFill>
            <a:miter lim="800000"/>
            <a:headEnd/>
            <a:tailEnd/>
          </a:ln>
        </p:spPr>
      </p:sp>
      <p:sp>
        <p:nvSpPr>
          <p:cNvPr id="346115" name="Zástupný symbol pro poznámky 2"/>
          <p:cNvSpPr>
            <a:spLocks noGrp="1"/>
          </p:cNvSpPr>
          <p:nvPr>
            <p:ph type="body" idx="1"/>
          </p:nvPr>
        </p:nvSpPr>
        <p:spPr bwMode="auto">
          <a:noFill/>
        </p:spPr>
        <p:txBody>
          <a:bodyPr wrap="square" numCol="1" anchor="t" anchorCtr="0" compatLnSpc="1">
            <a:prstTxWarp prst="textNoShape">
              <a:avLst/>
            </a:prstTxWarp>
          </a:bodyPr>
          <a:lstStyle/>
          <a:p>
            <a:endParaRPr lang="sk-SK" altLang="sk-SK" smtClean="0"/>
          </a:p>
        </p:txBody>
      </p:sp>
      <p:sp>
        <p:nvSpPr>
          <p:cNvPr id="346116" name="Zástupný symbol pro číslo snímku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7436FB3-DF3C-4CDC-92FA-60A17DDE3EEC}" type="slidenum">
              <a:rPr lang="cs-CZ" altLang="sk-SK" smtClean="0">
                <a:latin typeface="Arial" pitchFamily="34" charset="0"/>
              </a:rPr>
              <a:pPr/>
              <a:t>61</a:t>
            </a:fld>
            <a:endParaRPr lang="cs-CZ" altLang="sk-SK" smtClean="0">
              <a:latin typeface="Arial" pitchFamily="34"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8" name="Zástupný symbol pro obrázek snímku 1"/>
          <p:cNvSpPr>
            <a:spLocks noGrp="1" noRot="1" noChangeAspect="1" noTextEdit="1"/>
          </p:cNvSpPr>
          <p:nvPr>
            <p:ph type="sldImg"/>
          </p:nvPr>
        </p:nvSpPr>
        <p:spPr bwMode="auto">
          <a:noFill/>
          <a:ln>
            <a:solidFill>
              <a:srgbClr val="000000"/>
            </a:solidFill>
            <a:miter lim="800000"/>
            <a:headEnd/>
            <a:tailEnd/>
          </a:ln>
        </p:spPr>
      </p:sp>
      <p:sp>
        <p:nvSpPr>
          <p:cNvPr id="347139" name="Zástupný symbol pro poznámky 2"/>
          <p:cNvSpPr>
            <a:spLocks noGrp="1"/>
          </p:cNvSpPr>
          <p:nvPr>
            <p:ph type="body" idx="1"/>
          </p:nvPr>
        </p:nvSpPr>
        <p:spPr bwMode="auto">
          <a:noFill/>
        </p:spPr>
        <p:txBody>
          <a:bodyPr wrap="square" numCol="1" anchor="t" anchorCtr="0" compatLnSpc="1">
            <a:prstTxWarp prst="textNoShape">
              <a:avLst/>
            </a:prstTxWarp>
          </a:bodyPr>
          <a:lstStyle/>
          <a:p>
            <a:endParaRPr lang="sk-SK" altLang="sk-SK" smtClean="0"/>
          </a:p>
        </p:txBody>
      </p:sp>
      <p:sp>
        <p:nvSpPr>
          <p:cNvPr id="347140" name="Zástupný symbol pro číslo snímku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0FC48318-77A5-4D3D-BB1D-57832397133B}" type="slidenum">
              <a:rPr lang="cs-CZ" altLang="sk-SK" smtClean="0">
                <a:latin typeface="Arial" pitchFamily="34" charset="0"/>
              </a:rPr>
              <a:pPr/>
              <a:t>62</a:t>
            </a:fld>
            <a:endParaRPr lang="cs-CZ" altLang="sk-SK" smtClean="0">
              <a:latin typeface="Arial" pitchFamily="34"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2" name="Zástupný symbol pro obrázek snímku 1"/>
          <p:cNvSpPr>
            <a:spLocks noGrp="1" noRot="1" noChangeAspect="1" noTextEdit="1"/>
          </p:cNvSpPr>
          <p:nvPr>
            <p:ph type="sldImg"/>
          </p:nvPr>
        </p:nvSpPr>
        <p:spPr bwMode="auto">
          <a:noFill/>
          <a:ln>
            <a:solidFill>
              <a:srgbClr val="000000"/>
            </a:solidFill>
            <a:miter lim="800000"/>
            <a:headEnd/>
            <a:tailEnd/>
          </a:ln>
        </p:spPr>
      </p:sp>
      <p:sp>
        <p:nvSpPr>
          <p:cNvPr id="348163" name="Zástupný symbol pro poznámky 2"/>
          <p:cNvSpPr>
            <a:spLocks noGrp="1"/>
          </p:cNvSpPr>
          <p:nvPr>
            <p:ph type="body" idx="1"/>
          </p:nvPr>
        </p:nvSpPr>
        <p:spPr bwMode="auto">
          <a:noFill/>
        </p:spPr>
        <p:txBody>
          <a:bodyPr wrap="square" numCol="1" anchor="t" anchorCtr="0" compatLnSpc="1">
            <a:prstTxWarp prst="textNoShape">
              <a:avLst/>
            </a:prstTxWarp>
          </a:bodyPr>
          <a:lstStyle/>
          <a:p>
            <a:endParaRPr lang="sk-SK" altLang="sk-SK" smtClean="0"/>
          </a:p>
        </p:txBody>
      </p:sp>
      <p:sp>
        <p:nvSpPr>
          <p:cNvPr id="348164" name="Zástupný symbol pro číslo snímku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E226DBD3-4A59-4CDB-9DA7-82454502BB69}" type="slidenum">
              <a:rPr lang="cs-CZ" altLang="sk-SK" smtClean="0">
                <a:latin typeface="Arial" pitchFamily="34" charset="0"/>
              </a:rPr>
              <a:pPr/>
              <a:t>63</a:t>
            </a:fld>
            <a:endParaRPr lang="cs-CZ" altLang="sk-SK" smtClean="0">
              <a:latin typeface="Arial" pitchFamily="34"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6" name="Zástupný symbol pro obrázek snímku 1"/>
          <p:cNvSpPr>
            <a:spLocks noGrp="1" noRot="1" noChangeAspect="1" noTextEdit="1"/>
          </p:cNvSpPr>
          <p:nvPr>
            <p:ph type="sldImg"/>
          </p:nvPr>
        </p:nvSpPr>
        <p:spPr bwMode="auto">
          <a:noFill/>
          <a:ln>
            <a:solidFill>
              <a:srgbClr val="000000"/>
            </a:solidFill>
            <a:miter lim="800000"/>
            <a:headEnd/>
            <a:tailEnd/>
          </a:ln>
        </p:spPr>
      </p:sp>
      <p:sp>
        <p:nvSpPr>
          <p:cNvPr id="349187" name="Zástupný symbol pro poznámky 2"/>
          <p:cNvSpPr>
            <a:spLocks noGrp="1"/>
          </p:cNvSpPr>
          <p:nvPr>
            <p:ph type="body" idx="1"/>
          </p:nvPr>
        </p:nvSpPr>
        <p:spPr bwMode="auto">
          <a:noFill/>
        </p:spPr>
        <p:txBody>
          <a:bodyPr wrap="square" numCol="1" anchor="t" anchorCtr="0" compatLnSpc="1">
            <a:prstTxWarp prst="textNoShape">
              <a:avLst/>
            </a:prstTxWarp>
          </a:bodyPr>
          <a:lstStyle/>
          <a:p>
            <a:endParaRPr lang="sk-SK" altLang="sk-SK" smtClean="0"/>
          </a:p>
        </p:txBody>
      </p:sp>
      <p:sp>
        <p:nvSpPr>
          <p:cNvPr id="349188" name="Zástupný symbol pro číslo snímku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0008CE6B-B15C-40B3-A866-403FDB052CE3}" type="slidenum">
              <a:rPr lang="cs-CZ" altLang="sk-SK" smtClean="0">
                <a:latin typeface="Arial" pitchFamily="34" charset="0"/>
              </a:rPr>
              <a:pPr/>
              <a:t>64</a:t>
            </a:fld>
            <a:endParaRPr lang="cs-CZ" altLang="sk-SK" smtClean="0">
              <a:latin typeface="Arial" pitchFamily="34"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10" name="Zástupný symbol pro obrázek snímku 1"/>
          <p:cNvSpPr>
            <a:spLocks noGrp="1" noRot="1" noChangeAspect="1" noTextEdit="1"/>
          </p:cNvSpPr>
          <p:nvPr>
            <p:ph type="sldImg"/>
          </p:nvPr>
        </p:nvSpPr>
        <p:spPr bwMode="auto">
          <a:noFill/>
          <a:ln>
            <a:solidFill>
              <a:srgbClr val="000000"/>
            </a:solidFill>
            <a:miter lim="800000"/>
            <a:headEnd/>
            <a:tailEnd/>
          </a:ln>
        </p:spPr>
      </p:sp>
      <p:sp>
        <p:nvSpPr>
          <p:cNvPr id="350211" name="Zástupný symbol pro poznámky 2"/>
          <p:cNvSpPr>
            <a:spLocks noGrp="1"/>
          </p:cNvSpPr>
          <p:nvPr>
            <p:ph type="body" idx="1"/>
          </p:nvPr>
        </p:nvSpPr>
        <p:spPr bwMode="auto">
          <a:noFill/>
        </p:spPr>
        <p:txBody>
          <a:bodyPr wrap="square" numCol="1" anchor="t" anchorCtr="0" compatLnSpc="1">
            <a:prstTxWarp prst="textNoShape">
              <a:avLst/>
            </a:prstTxWarp>
          </a:bodyPr>
          <a:lstStyle/>
          <a:p>
            <a:endParaRPr lang="sk-SK" altLang="sk-SK" smtClean="0"/>
          </a:p>
        </p:txBody>
      </p:sp>
      <p:sp>
        <p:nvSpPr>
          <p:cNvPr id="350212" name="Zástupný symbol pro číslo snímku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2FD07F4-6664-4FD4-AFE3-52E45A0E6CC1}" type="slidenum">
              <a:rPr lang="cs-CZ" altLang="sk-SK" smtClean="0">
                <a:latin typeface="Arial" pitchFamily="34" charset="0"/>
              </a:rPr>
              <a:pPr/>
              <a:t>65</a:t>
            </a:fld>
            <a:endParaRPr lang="cs-CZ" altLang="sk-SK" smtClean="0">
              <a:latin typeface="Arial" pitchFamily="34"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4" name="Zástupný symbol pro obrázek snímku 1"/>
          <p:cNvSpPr>
            <a:spLocks noGrp="1" noRot="1" noChangeAspect="1" noTextEdit="1"/>
          </p:cNvSpPr>
          <p:nvPr>
            <p:ph type="sldImg"/>
          </p:nvPr>
        </p:nvSpPr>
        <p:spPr bwMode="auto">
          <a:noFill/>
          <a:ln>
            <a:solidFill>
              <a:srgbClr val="000000"/>
            </a:solidFill>
            <a:miter lim="800000"/>
            <a:headEnd/>
            <a:tailEnd/>
          </a:ln>
        </p:spPr>
      </p:sp>
      <p:sp>
        <p:nvSpPr>
          <p:cNvPr id="351235" name="Zástupný symbol pro poznámky 2"/>
          <p:cNvSpPr>
            <a:spLocks noGrp="1"/>
          </p:cNvSpPr>
          <p:nvPr>
            <p:ph type="body" idx="1"/>
          </p:nvPr>
        </p:nvSpPr>
        <p:spPr bwMode="auto">
          <a:noFill/>
        </p:spPr>
        <p:txBody>
          <a:bodyPr wrap="square" numCol="1" anchor="t" anchorCtr="0" compatLnSpc="1">
            <a:prstTxWarp prst="textNoShape">
              <a:avLst/>
            </a:prstTxWarp>
          </a:bodyPr>
          <a:lstStyle/>
          <a:p>
            <a:endParaRPr lang="sk-SK" altLang="sk-SK" smtClean="0"/>
          </a:p>
        </p:txBody>
      </p:sp>
      <p:sp>
        <p:nvSpPr>
          <p:cNvPr id="351236" name="Zástupný symbol pro číslo snímku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4F28777-8581-4CF6-ABCB-DF90576E4C23}" type="slidenum">
              <a:rPr lang="cs-CZ" altLang="sk-SK" smtClean="0">
                <a:latin typeface="Arial" pitchFamily="34" charset="0"/>
              </a:rPr>
              <a:pPr/>
              <a:t>66</a:t>
            </a:fld>
            <a:endParaRPr lang="cs-CZ" altLang="sk-SK" smtClean="0">
              <a:latin typeface="Arial"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6" name="Zástupný symbol pro obrázek snímku 1"/>
          <p:cNvSpPr>
            <a:spLocks noGrp="1" noRot="1" noChangeAspect="1" noTextEdit="1"/>
          </p:cNvSpPr>
          <p:nvPr>
            <p:ph type="sldImg"/>
          </p:nvPr>
        </p:nvSpPr>
        <p:spPr bwMode="auto">
          <a:noFill/>
          <a:ln>
            <a:solidFill>
              <a:srgbClr val="000000"/>
            </a:solidFill>
            <a:miter lim="800000"/>
            <a:headEnd/>
            <a:tailEnd/>
          </a:ln>
        </p:spPr>
      </p:sp>
      <p:sp>
        <p:nvSpPr>
          <p:cNvPr id="297987" name="Zástupný symbol pro poznámky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sk-SK" altLang="sk-SK" smtClean="0"/>
          </a:p>
        </p:txBody>
      </p:sp>
      <p:sp>
        <p:nvSpPr>
          <p:cNvPr id="297988" name="Zástupný symbol pro číslo snímku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A722EAC-01FA-43DA-8980-8E42A2B67B52}" type="slidenum">
              <a:rPr lang="cs-CZ" altLang="sk-SK" smtClean="0">
                <a:latin typeface="Arial" pitchFamily="34" charset="0"/>
              </a:rPr>
              <a:pPr/>
              <a:t>22</a:t>
            </a:fld>
            <a:endParaRPr lang="cs-CZ" altLang="sk-SK" smtClean="0">
              <a:latin typeface="Arial" pitchFamily="34"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8" name="Zástupný symbol pro obrázek snímku 1"/>
          <p:cNvSpPr>
            <a:spLocks noGrp="1" noRot="1" noChangeAspect="1" noTextEdit="1"/>
          </p:cNvSpPr>
          <p:nvPr>
            <p:ph type="sldImg"/>
          </p:nvPr>
        </p:nvSpPr>
        <p:spPr bwMode="auto">
          <a:noFill/>
          <a:ln>
            <a:solidFill>
              <a:srgbClr val="000000"/>
            </a:solidFill>
            <a:miter lim="800000"/>
            <a:headEnd/>
            <a:tailEnd/>
          </a:ln>
        </p:spPr>
      </p:sp>
      <p:sp>
        <p:nvSpPr>
          <p:cNvPr id="352259" name="Zástupný symbol pro poznámky 2"/>
          <p:cNvSpPr>
            <a:spLocks noGrp="1"/>
          </p:cNvSpPr>
          <p:nvPr>
            <p:ph type="body" idx="1"/>
          </p:nvPr>
        </p:nvSpPr>
        <p:spPr bwMode="auto">
          <a:noFill/>
        </p:spPr>
        <p:txBody>
          <a:bodyPr wrap="square" numCol="1" anchor="t" anchorCtr="0" compatLnSpc="1">
            <a:prstTxWarp prst="textNoShape">
              <a:avLst/>
            </a:prstTxWarp>
          </a:bodyPr>
          <a:lstStyle/>
          <a:p>
            <a:endParaRPr lang="sk-SK" altLang="sk-SK" smtClean="0"/>
          </a:p>
        </p:txBody>
      </p:sp>
      <p:sp>
        <p:nvSpPr>
          <p:cNvPr id="352260" name="Zástupný symbol pro číslo snímku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1A2388C-C047-4EA5-B5BB-CC1681F48155}" type="slidenum">
              <a:rPr lang="cs-CZ" altLang="sk-SK" smtClean="0">
                <a:latin typeface="Arial" pitchFamily="34" charset="0"/>
              </a:rPr>
              <a:pPr/>
              <a:t>67</a:t>
            </a:fld>
            <a:endParaRPr lang="cs-CZ" altLang="sk-SK" smtClean="0">
              <a:latin typeface="Arial" pitchFamily="34"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2" name="Zástupný symbol pro obrázek snímku 1"/>
          <p:cNvSpPr>
            <a:spLocks noGrp="1" noRot="1" noChangeAspect="1" noTextEdit="1"/>
          </p:cNvSpPr>
          <p:nvPr>
            <p:ph type="sldImg"/>
          </p:nvPr>
        </p:nvSpPr>
        <p:spPr bwMode="auto">
          <a:noFill/>
          <a:ln>
            <a:solidFill>
              <a:srgbClr val="000000"/>
            </a:solidFill>
            <a:miter lim="800000"/>
            <a:headEnd/>
            <a:tailEnd/>
          </a:ln>
        </p:spPr>
      </p:sp>
      <p:sp>
        <p:nvSpPr>
          <p:cNvPr id="353283" name="Zástupný symbol pro poznámky 2"/>
          <p:cNvSpPr>
            <a:spLocks noGrp="1"/>
          </p:cNvSpPr>
          <p:nvPr>
            <p:ph type="body" idx="1"/>
          </p:nvPr>
        </p:nvSpPr>
        <p:spPr bwMode="auto">
          <a:noFill/>
        </p:spPr>
        <p:txBody>
          <a:bodyPr wrap="square" numCol="1" anchor="t" anchorCtr="0" compatLnSpc="1">
            <a:prstTxWarp prst="textNoShape">
              <a:avLst/>
            </a:prstTxWarp>
          </a:bodyPr>
          <a:lstStyle/>
          <a:p>
            <a:endParaRPr lang="sk-SK" altLang="sk-SK" smtClean="0"/>
          </a:p>
        </p:txBody>
      </p:sp>
      <p:sp>
        <p:nvSpPr>
          <p:cNvPr id="353284" name="Zástupný symbol pro číslo snímku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4669CA1E-09D5-46C2-BCF6-899C120A3CE0}" type="slidenum">
              <a:rPr lang="cs-CZ" altLang="sk-SK" smtClean="0">
                <a:latin typeface="Arial" pitchFamily="34" charset="0"/>
              </a:rPr>
              <a:pPr/>
              <a:t>68</a:t>
            </a:fld>
            <a:endParaRPr lang="cs-CZ" altLang="sk-SK" smtClean="0">
              <a:latin typeface="Arial" pitchFamily="34"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6" name="Zástupný symbol pro obrázek snímku 1"/>
          <p:cNvSpPr>
            <a:spLocks noGrp="1" noRot="1" noChangeAspect="1" noTextEdit="1"/>
          </p:cNvSpPr>
          <p:nvPr>
            <p:ph type="sldImg"/>
          </p:nvPr>
        </p:nvSpPr>
        <p:spPr bwMode="auto">
          <a:noFill/>
          <a:ln>
            <a:solidFill>
              <a:srgbClr val="000000"/>
            </a:solidFill>
            <a:miter lim="800000"/>
            <a:headEnd/>
            <a:tailEnd/>
          </a:ln>
        </p:spPr>
      </p:sp>
      <p:sp>
        <p:nvSpPr>
          <p:cNvPr id="354307" name="Zástupný symbol pro poznámky 2"/>
          <p:cNvSpPr>
            <a:spLocks noGrp="1"/>
          </p:cNvSpPr>
          <p:nvPr>
            <p:ph type="body" idx="1"/>
          </p:nvPr>
        </p:nvSpPr>
        <p:spPr bwMode="auto">
          <a:noFill/>
        </p:spPr>
        <p:txBody>
          <a:bodyPr wrap="square" numCol="1" anchor="t" anchorCtr="0" compatLnSpc="1">
            <a:prstTxWarp prst="textNoShape">
              <a:avLst/>
            </a:prstTxWarp>
          </a:bodyPr>
          <a:lstStyle/>
          <a:p>
            <a:endParaRPr lang="sk-SK" altLang="sk-SK" smtClean="0"/>
          </a:p>
        </p:txBody>
      </p:sp>
      <p:sp>
        <p:nvSpPr>
          <p:cNvPr id="354308" name="Zástupný symbol pro číslo snímku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55F6B7E-5DC5-4D80-BB10-8D0ED44775DF}" type="slidenum">
              <a:rPr lang="cs-CZ" altLang="sk-SK" smtClean="0">
                <a:latin typeface="Arial" pitchFamily="34" charset="0"/>
              </a:rPr>
              <a:pPr/>
              <a:t>69</a:t>
            </a:fld>
            <a:endParaRPr lang="cs-CZ" altLang="sk-SK" smtClean="0">
              <a:latin typeface="Arial" pitchFamily="34"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330" name="Zástupný symbol pro obrázek snímku 1"/>
          <p:cNvSpPr>
            <a:spLocks noGrp="1" noRot="1" noChangeAspect="1" noTextEdit="1"/>
          </p:cNvSpPr>
          <p:nvPr>
            <p:ph type="sldImg"/>
          </p:nvPr>
        </p:nvSpPr>
        <p:spPr bwMode="auto">
          <a:noFill/>
          <a:ln>
            <a:solidFill>
              <a:srgbClr val="000000"/>
            </a:solidFill>
            <a:miter lim="800000"/>
            <a:headEnd/>
            <a:tailEnd/>
          </a:ln>
        </p:spPr>
      </p:sp>
      <p:sp>
        <p:nvSpPr>
          <p:cNvPr id="355331" name="Zástupný symbol pro poznámky 2"/>
          <p:cNvSpPr>
            <a:spLocks noGrp="1"/>
          </p:cNvSpPr>
          <p:nvPr>
            <p:ph type="body" idx="1"/>
          </p:nvPr>
        </p:nvSpPr>
        <p:spPr bwMode="auto">
          <a:noFill/>
        </p:spPr>
        <p:txBody>
          <a:bodyPr wrap="square" numCol="1" anchor="t" anchorCtr="0" compatLnSpc="1">
            <a:prstTxWarp prst="textNoShape">
              <a:avLst/>
            </a:prstTxWarp>
          </a:bodyPr>
          <a:lstStyle/>
          <a:p>
            <a:endParaRPr lang="sk-SK" altLang="sk-SK" smtClean="0"/>
          </a:p>
        </p:txBody>
      </p:sp>
      <p:sp>
        <p:nvSpPr>
          <p:cNvPr id="355332" name="Zástupný symbol pro číslo snímku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E3D92A8-76D6-4BD4-B2FF-E93A14D5D471}" type="slidenum">
              <a:rPr lang="cs-CZ" altLang="sk-SK" smtClean="0">
                <a:latin typeface="Arial" pitchFamily="34" charset="0"/>
              </a:rPr>
              <a:pPr/>
              <a:t>70</a:t>
            </a:fld>
            <a:endParaRPr lang="cs-CZ" altLang="sk-SK" smtClean="0">
              <a:latin typeface="Arial" pitchFamily="34"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54" name="Zástupný symbol pro obrázek snímku 1"/>
          <p:cNvSpPr>
            <a:spLocks noGrp="1" noRot="1" noChangeAspect="1" noTextEdit="1"/>
          </p:cNvSpPr>
          <p:nvPr>
            <p:ph type="sldImg"/>
          </p:nvPr>
        </p:nvSpPr>
        <p:spPr bwMode="auto">
          <a:noFill/>
          <a:ln>
            <a:solidFill>
              <a:srgbClr val="000000"/>
            </a:solidFill>
            <a:miter lim="800000"/>
            <a:headEnd/>
            <a:tailEnd/>
          </a:ln>
        </p:spPr>
      </p:sp>
      <p:sp>
        <p:nvSpPr>
          <p:cNvPr id="356355" name="Zástupný symbol pro poznámky 2"/>
          <p:cNvSpPr>
            <a:spLocks noGrp="1"/>
          </p:cNvSpPr>
          <p:nvPr>
            <p:ph type="body" idx="1"/>
          </p:nvPr>
        </p:nvSpPr>
        <p:spPr bwMode="auto">
          <a:noFill/>
        </p:spPr>
        <p:txBody>
          <a:bodyPr wrap="square" numCol="1" anchor="t" anchorCtr="0" compatLnSpc="1">
            <a:prstTxWarp prst="textNoShape">
              <a:avLst/>
            </a:prstTxWarp>
          </a:bodyPr>
          <a:lstStyle/>
          <a:p>
            <a:endParaRPr lang="sk-SK" altLang="sk-SK" smtClean="0"/>
          </a:p>
        </p:txBody>
      </p:sp>
      <p:sp>
        <p:nvSpPr>
          <p:cNvPr id="356356" name="Zástupný symbol pro číslo snímku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81C2B8A-4B83-45A9-8391-64378AD8CC19}" type="slidenum">
              <a:rPr lang="cs-CZ" altLang="sk-SK" smtClean="0">
                <a:latin typeface="Arial" pitchFamily="34" charset="0"/>
              </a:rPr>
              <a:pPr/>
              <a:t>71</a:t>
            </a:fld>
            <a:endParaRPr lang="cs-CZ" altLang="sk-SK" smtClean="0">
              <a:latin typeface="Arial" pitchFamily="34"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8" name="Zástupný symbol pro obrázek snímku 1"/>
          <p:cNvSpPr>
            <a:spLocks noGrp="1" noRot="1" noChangeAspect="1" noTextEdit="1"/>
          </p:cNvSpPr>
          <p:nvPr>
            <p:ph type="sldImg"/>
          </p:nvPr>
        </p:nvSpPr>
        <p:spPr bwMode="auto">
          <a:noFill/>
          <a:ln>
            <a:solidFill>
              <a:srgbClr val="000000"/>
            </a:solidFill>
            <a:miter lim="800000"/>
            <a:headEnd/>
            <a:tailEnd/>
          </a:ln>
        </p:spPr>
      </p:sp>
      <p:sp>
        <p:nvSpPr>
          <p:cNvPr id="357379" name="Zástupný symbol pro poznámky 2"/>
          <p:cNvSpPr>
            <a:spLocks noGrp="1"/>
          </p:cNvSpPr>
          <p:nvPr>
            <p:ph type="body" idx="1"/>
          </p:nvPr>
        </p:nvSpPr>
        <p:spPr bwMode="auto">
          <a:noFill/>
        </p:spPr>
        <p:txBody>
          <a:bodyPr wrap="square" numCol="1" anchor="t" anchorCtr="0" compatLnSpc="1">
            <a:prstTxWarp prst="textNoShape">
              <a:avLst/>
            </a:prstTxWarp>
          </a:bodyPr>
          <a:lstStyle/>
          <a:p>
            <a:endParaRPr lang="sk-SK" altLang="sk-SK" smtClean="0"/>
          </a:p>
        </p:txBody>
      </p:sp>
      <p:sp>
        <p:nvSpPr>
          <p:cNvPr id="357380" name="Zástupný symbol pro číslo snímku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7610814-AE68-4038-8B4A-2A3840682776}" type="slidenum">
              <a:rPr lang="cs-CZ" altLang="sk-SK" smtClean="0">
                <a:latin typeface="Arial" pitchFamily="34" charset="0"/>
              </a:rPr>
              <a:pPr/>
              <a:t>72</a:t>
            </a:fld>
            <a:endParaRPr lang="cs-CZ" altLang="sk-SK" smtClean="0">
              <a:latin typeface="Arial" pitchFamily="34"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2" name="Zástupný symbol pro obrázek snímku 1"/>
          <p:cNvSpPr>
            <a:spLocks noGrp="1" noRot="1" noChangeAspect="1" noTextEdit="1"/>
          </p:cNvSpPr>
          <p:nvPr>
            <p:ph type="sldImg"/>
          </p:nvPr>
        </p:nvSpPr>
        <p:spPr bwMode="auto">
          <a:noFill/>
          <a:ln>
            <a:solidFill>
              <a:srgbClr val="000000"/>
            </a:solidFill>
            <a:miter lim="800000"/>
            <a:headEnd/>
            <a:tailEnd/>
          </a:ln>
        </p:spPr>
      </p:sp>
      <p:sp>
        <p:nvSpPr>
          <p:cNvPr id="358403" name="Zástupný symbol pro poznámky 2"/>
          <p:cNvSpPr>
            <a:spLocks noGrp="1"/>
          </p:cNvSpPr>
          <p:nvPr>
            <p:ph type="body" idx="1"/>
          </p:nvPr>
        </p:nvSpPr>
        <p:spPr bwMode="auto">
          <a:noFill/>
        </p:spPr>
        <p:txBody>
          <a:bodyPr wrap="square" numCol="1" anchor="t" anchorCtr="0" compatLnSpc="1">
            <a:prstTxWarp prst="textNoShape">
              <a:avLst/>
            </a:prstTxWarp>
          </a:bodyPr>
          <a:lstStyle/>
          <a:p>
            <a:endParaRPr lang="sk-SK" altLang="sk-SK" smtClean="0"/>
          </a:p>
        </p:txBody>
      </p:sp>
      <p:sp>
        <p:nvSpPr>
          <p:cNvPr id="358404" name="Zástupný symbol pro číslo snímku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27246A2D-34C3-4929-8490-5462EB6AD93B}" type="slidenum">
              <a:rPr lang="cs-CZ" altLang="sk-SK" smtClean="0">
                <a:latin typeface="Arial" pitchFamily="34" charset="0"/>
              </a:rPr>
              <a:pPr/>
              <a:t>73</a:t>
            </a:fld>
            <a:endParaRPr lang="cs-CZ" altLang="sk-SK" smtClean="0">
              <a:latin typeface="Arial" pitchFamily="34"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6" name="Zástupný symbol pro obrázek snímku 1"/>
          <p:cNvSpPr>
            <a:spLocks noGrp="1" noRot="1" noChangeAspect="1" noTextEdit="1"/>
          </p:cNvSpPr>
          <p:nvPr>
            <p:ph type="sldImg"/>
          </p:nvPr>
        </p:nvSpPr>
        <p:spPr bwMode="auto">
          <a:noFill/>
          <a:ln>
            <a:solidFill>
              <a:srgbClr val="000000"/>
            </a:solidFill>
            <a:miter lim="800000"/>
            <a:headEnd/>
            <a:tailEnd/>
          </a:ln>
        </p:spPr>
      </p:sp>
      <p:sp>
        <p:nvSpPr>
          <p:cNvPr id="359427" name="Zástupný symbol pro poznámky 2"/>
          <p:cNvSpPr>
            <a:spLocks noGrp="1"/>
          </p:cNvSpPr>
          <p:nvPr>
            <p:ph type="body" idx="1"/>
          </p:nvPr>
        </p:nvSpPr>
        <p:spPr bwMode="auto">
          <a:noFill/>
        </p:spPr>
        <p:txBody>
          <a:bodyPr wrap="square" numCol="1" anchor="t" anchorCtr="0" compatLnSpc="1">
            <a:prstTxWarp prst="textNoShape">
              <a:avLst/>
            </a:prstTxWarp>
          </a:bodyPr>
          <a:lstStyle/>
          <a:p>
            <a:endParaRPr lang="sk-SK" altLang="sk-SK" smtClean="0"/>
          </a:p>
        </p:txBody>
      </p:sp>
      <p:sp>
        <p:nvSpPr>
          <p:cNvPr id="359428" name="Zástupný symbol pro číslo snímku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09504546-B61F-4EC0-BF3A-BDC7A899880C}" type="slidenum">
              <a:rPr lang="cs-CZ" altLang="sk-SK" smtClean="0">
                <a:latin typeface="Arial" pitchFamily="34" charset="0"/>
              </a:rPr>
              <a:pPr/>
              <a:t>74</a:t>
            </a:fld>
            <a:endParaRPr lang="cs-CZ" altLang="sk-SK" smtClean="0">
              <a:latin typeface="Arial" pitchFamily="34"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50" name="Zástupný symbol pro obrázek snímku 1"/>
          <p:cNvSpPr>
            <a:spLocks noGrp="1" noRot="1" noChangeAspect="1" noTextEdit="1"/>
          </p:cNvSpPr>
          <p:nvPr>
            <p:ph type="sldImg"/>
          </p:nvPr>
        </p:nvSpPr>
        <p:spPr bwMode="auto">
          <a:noFill/>
          <a:ln>
            <a:solidFill>
              <a:srgbClr val="000000"/>
            </a:solidFill>
            <a:miter lim="800000"/>
            <a:headEnd/>
            <a:tailEnd/>
          </a:ln>
        </p:spPr>
      </p:sp>
      <p:sp>
        <p:nvSpPr>
          <p:cNvPr id="360451" name="Zástupný symbol pro poznámky 2"/>
          <p:cNvSpPr>
            <a:spLocks noGrp="1"/>
          </p:cNvSpPr>
          <p:nvPr>
            <p:ph type="body" idx="1"/>
          </p:nvPr>
        </p:nvSpPr>
        <p:spPr bwMode="auto">
          <a:noFill/>
        </p:spPr>
        <p:txBody>
          <a:bodyPr wrap="square" numCol="1" anchor="t" anchorCtr="0" compatLnSpc="1">
            <a:prstTxWarp prst="textNoShape">
              <a:avLst/>
            </a:prstTxWarp>
          </a:bodyPr>
          <a:lstStyle/>
          <a:p>
            <a:endParaRPr lang="sk-SK" altLang="sk-SK" smtClean="0"/>
          </a:p>
        </p:txBody>
      </p:sp>
      <p:sp>
        <p:nvSpPr>
          <p:cNvPr id="360452" name="Zástupný symbol pro číslo snímku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C6F7B43-3625-4F93-BBE5-BC6967C3F867}" type="slidenum">
              <a:rPr lang="cs-CZ" altLang="sk-SK" smtClean="0">
                <a:latin typeface="Arial" pitchFamily="34" charset="0"/>
              </a:rPr>
              <a:pPr/>
              <a:t>75</a:t>
            </a:fld>
            <a:endParaRPr lang="cs-CZ" altLang="sk-SK" smtClean="0">
              <a:latin typeface="Arial" pitchFamily="34"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474" name="Zástupný symbol pro obrázek snímku 1"/>
          <p:cNvSpPr>
            <a:spLocks noGrp="1" noRot="1" noChangeAspect="1" noTextEdit="1"/>
          </p:cNvSpPr>
          <p:nvPr>
            <p:ph type="sldImg"/>
          </p:nvPr>
        </p:nvSpPr>
        <p:spPr bwMode="auto">
          <a:noFill/>
          <a:ln>
            <a:solidFill>
              <a:srgbClr val="000000"/>
            </a:solidFill>
            <a:miter lim="800000"/>
            <a:headEnd/>
            <a:tailEnd/>
          </a:ln>
        </p:spPr>
      </p:sp>
      <p:sp>
        <p:nvSpPr>
          <p:cNvPr id="361475" name="Zástupný symbol pro poznámky 2"/>
          <p:cNvSpPr>
            <a:spLocks noGrp="1"/>
          </p:cNvSpPr>
          <p:nvPr>
            <p:ph type="body" idx="1"/>
          </p:nvPr>
        </p:nvSpPr>
        <p:spPr bwMode="auto">
          <a:noFill/>
        </p:spPr>
        <p:txBody>
          <a:bodyPr wrap="square" numCol="1" anchor="t" anchorCtr="0" compatLnSpc="1">
            <a:prstTxWarp prst="textNoShape">
              <a:avLst/>
            </a:prstTxWarp>
          </a:bodyPr>
          <a:lstStyle/>
          <a:p>
            <a:endParaRPr lang="sk-SK" altLang="sk-SK" smtClean="0"/>
          </a:p>
        </p:txBody>
      </p:sp>
      <p:sp>
        <p:nvSpPr>
          <p:cNvPr id="361476" name="Zástupný symbol pro číslo snímku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AFB3A73-33DA-4FE7-842F-B1C50C632153}" type="slidenum">
              <a:rPr lang="cs-CZ" altLang="sk-SK" smtClean="0">
                <a:latin typeface="Arial" pitchFamily="34" charset="0"/>
              </a:rPr>
              <a:pPr/>
              <a:t>76</a:t>
            </a:fld>
            <a:endParaRPr lang="cs-CZ" altLang="sk-SK" smtClean="0">
              <a:latin typeface="Arial"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10" name="Zástupný symbol pro obrázek snímku 1"/>
          <p:cNvSpPr>
            <a:spLocks noGrp="1" noRot="1" noChangeAspect="1" noTextEdit="1"/>
          </p:cNvSpPr>
          <p:nvPr>
            <p:ph type="sldImg"/>
          </p:nvPr>
        </p:nvSpPr>
        <p:spPr bwMode="auto">
          <a:noFill/>
          <a:ln>
            <a:solidFill>
              <a:srgbClr val="000000"/>
            </a:solidFill>
            <a:miter lim="800000"/>
            <a:headEnd/>
            <a:tailEnd/>
          </a:ln>
        </p:spPr>
      </p:sp>
      <p:sp>
        <p:nvSpPr>
          <p:cNvPr id="299011" name="Zástupný symbol pro poznámky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sk-SK" altLang="sk-SK" smtClean="0"/>
          </a:p>
        </p:txBody>
      </p:sp>
      <p:sp>
        <p:nvSpPr>
          <p:cNvPr id="299012" name="Zástupný symbol pro číslo snímku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E7C63E39-722A-45FD-933D-D4DA1B931A65}" type="slidenum">
              <a:rPr lang="cs-CZ" altLang="sk-SK" smtClean="0">
                <a:latin typeface="Arial" pitchFamily="34" charset="0"/>
              </a:rPr>
              <a:pPr/>
              <a:t>23</a:t>
            </a:fld>
            <a:endParaRPr lang="cs-CZ" altLang="sk-SK" smtClean="0">
              <a:latin typeface="Arial" pitchFamily="34"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8" name="Zástupný symbol pro obrázek snímku 1"/>
          <p:cNvSpPr>
            <a:spLocks noGrp="1" noRot="1" noChangeAspect="1" noTextEdit="1"/>
          </p:cNvSpPr>
          <p:nvPr>
            <p:ph type="sldImg"/>
          </p:nvPr>
        </p:nvSpPr>
        <p:spPr bwMode="auto">
          <a:noFill/>
          <a:ln>
            <a:solidFill>
              <a:srgbClr val="000000"/>
            </a:solidFill>
            <a:miter lim="800000"/>
            <a:headEnd/>
            <a:tailEnd/>
          </a:ln>
        </p:spPr>
      </p:sp>
      <p:sp>
        <p:nvSpPr>
          <p:cNvPr id="362499" name="Zástupný symbol pro poznámky 2"/>
          <p:cNvSpPr>
            <a:spLocks noGrp="1"/>
          </p:cNvSpPr>
          <p:nvPr>
            <p:ph type="body" idx="1"/>
          </p:nvPr>
        </p:nvSpPr>
        <p:spPr bwMode="auto">
          <a:noFill/>
        </p:spPr>
        <p:txBody>
          <a:bodyPr wrap="square" numCol="1" anchor="t" anchorCtr="0" compatLnSpc="1">
            <a:prstTxWarp prst="textNoShape">
              <a:avLst/>
            </a:prstTxWarp>
          </a:bodyPr>
          <a:lstStyle/>
          <a:p>
            <a:endParaRPr lang="sk-SK" altLang="sk-SK" smtClean="0"/>
          </a:p>
        </p:txBody>
      </p:sp>
      <p:sp>
        <p:nvSpPr>
          <p:cNvPr id="362500" name="Zástupný symbol pro číslo snímku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660FB69-7BC3-433D-A518-5497108D6C81}" type="slidenum">
              <a:rPr lang="cs-CZ" altLang="sk-SK" smtClean="0">
                <a:latin typeface="Arial" pitchFamily="34" charset="0"/>
              </a:rPr>
              <a:pPr/>
              <a:t>77</a:t>
            </a:fld>
            <a:endParaRPr lang="cs-CZ" altLang="sk-SK" smtClean="0">
              <a:latin typeface="Arial" pitchFamily="34"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Zástupný symbol pro obrázek snímku 1"/>
          <p:cNvSpPr>
            <a:spLocks noGrp="1" noRot="1" noChangeAspect="1" noTextEdit="1"/>
          </p:cNvSpPr>
          <p:nvPr>
            <p:ph type="sldImg"/>
          </p:nvPr>
        </p:nvSpPr>
        <p:spPr bwMode="auto">
          <a:noFill/>
          <a:ln>
            <a:solidFill>
              <a:srgbClr val="000000"/>
            </a:solidFill>
            <a:miter lim="800000"/>
            <a:headEnd/>
            <a:tailEnd/>
          </a:ln>
        </p:spPr>
      </p:sp>
      <p:sp>
        <p:nvSpPr>
          <p:cNvPr id="363523" name="Zástupný symbol pro poznámky 2"/>
          <p:cNvSpPr>
            <a:spLocks noGrp="1"/>
          </p:cNvSpPr>
          <p:nvPr>
            <p:ph type="body" idx="1"/>
          </p:nvPr>
        </p:nvSpPr>
        <p:spPr bwMode="auto">
          <a:noFill/>
        </p:spPr>
        <p:txBody>
          <a:bodyPr wrap="square" numCol="1" anchor="t" anchorCtr="0" compatLnSpc="1">
            <a:prstTxWarp prst="textNoShape">
              <a:avLst/>
            </a:prstTxWarp>
          </a:bodyPr>
          <a:lstStyle/>
          <a:p>
            <a:endParaRPr lang="sk-SK" altLang="sk-SK" smtClean="0"/>
          </a:p>
        </p:txBody>
      </p:sp>
      <p:sp>
        <p:nvSpPr>
          <p:cNvPr id="363524" name="Zástupný symbol pro číslo snímku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86DBD02-9A23-49C5-8801-400B12263B60}" type="slidenum">
              <a:rPr lang="cs-CZ" altLang="sk-SK" smtClean="0">
                <a:latin typeface="Arial" pitchFamily="34" charset="0"/>
              </a:rPr>
              <a:pPr/>
              <a:t>78</a:t>
            </a:fld>
            <a:endParaRPr lang="cs-CZ" altLang="sk-SK" smtClean="0">
              <a:latin typeface="Arial" pitchFamily="34"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6" name="Zástupný symbol pro obrázek snímku 1"/>
          <p:cNvSpPr>
            <a:spLocks noGrp="1" noRot="1" noChangeAspect="1" noTextEdit="1"/>
          </p:cNvSpPr>
          <p:nvPr>
            <p:ph type="sldImg"/>
          </p:nvPr>
        </p:nvSpPr>
        <p:spPr bwMode="auto">
          <a:noFill/>
          <a:ln>
            <a:solidFill>
              <a:srgbClr val="000000"/>
            </a:solidFill>
            <a:miter lim="800000"/>
            <a:headEnd/>
            <a:tailEnd/>
          </a:ln>
        </p:spPr>
      </p:sp>
      <p:sp>
        <p:nvSpPr>
          <p:cNvPr id="364547" name="Zástupný symbol pro poznámky 2"/>
          <p:cNvSpPr>
            <a:spLocks noGrp="1"/>
          </p:cNvSpPr>
          <p:nvPr>
            <p:ph type="body" idx="1"/>
          </p:nvPr>
        </p:nvSpPr>
        <p:spPr bwMode="auto">
          <a:noFill/>
        </p:spPr>
        <p:txBody>
          <a:bodyPr wrap="square" numCol="1" anchor="t" anchorCtr="0" compatLnSpc="1">
            <a:prstTxWarp prst="textNoShape">
              <a:avLst/>
            </a:prstTxWarp>
          </a:bodyPr>
          <a:lstStyle/>
          <a:p>
            <a:endParaRPr lang="sk-SK" altLang="sk-SK" smtClean="0"/>
          </a:p>
        </p:txBody>
      </p:sp>
      <p:sp>
        <p:nvSpPr>
          <p:cNvPr id="364548" name="Zástupný symbol pro číslo snímku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45B6BAAB-DB2A-44E2-9065-48F705701640}" type="slidenum">
              <a:rPr lang="cs-CZ" altLang="sk-SK" smtClean="0">
                <a:latin typeface="Arial" pitchFamily="34" charset="0"/>
              </a:rPr>
              <a:pPr/>
              <a:t>79</a:t>
            </a:fld>
            <a:endParaRPr lang="cs-CZ" altLang="sk-SK" smtClean="0">
              <a:latin typeface="Arial" pitchFamily="34"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570" name="Zástupný symbol pro obrázek snímku 1"/>
          <p:cNvSpPr>
            <a:spLocks noGrp="1" noRot="1" noChangeAspect="1" noTextEdit="1"/>
          </p:cNvSpPr>
          <p:nvPr>
            <p:ph type="sldImg"/>
          </p:nvPr>
        </p:nvSpPr>
        <p:spPr bwMode="auto">
          <a:noFill/>
          <a:ln>
            <a:solidFill>
              <a:srgbClr val="000000"/>
            </a:solidFill>
            <a:miter lim="800000"/>
            <a:headEnd/>
            <a:tailEnd/>
          </a:ln>
        </p:spPr>
      </p:sp>
      <p:sp>
        <p:nvSpPr>
          <p:cNvPr id="365571" name="Zástupný symbol pro poznámky 2"/>
          <p:cNvSpPr>
            <a:spLocks noGrp="1"/>
          </p:cNvSpPr>
          <p:nvPr>
            <p:ph type="body" idx="1"/>
          </p:nvPr>
        </p:nvSpPr>
        <p:spPr bwMode="auto">
          <a:noFill/>
        </p:spPr>
        <p:txBody>
          <a:bodyPr wrap="square" numCol="1" anchor="t" anchorCtr="0" compatLnSpc="1">
            <a:prstTxWarp prst="textNoShape">
              <a:avLst/>
            </a:prstTxWarp>
          </a:bodyPr>
          <a:lstStyle/>
          <a:p>
            <a:endParaRPr lang="sk-SK" altLang="sk-SK" smtClean="0"/>
          </a:p>
        </p:txBody>
      </p:sp>
      <p:sp>
        <p:nvSpPr>
          <p:cNvPr id="365572" name="Zástupný symbol pro číslo snímku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4ADC413-4123-4887-A55F-A9DAEE3D8C5B}" type="slidenum">
              <a:rPr lang="cs-CZ" altLang="sk-SK" smtClean="0">
                <a:latin typeface="Arial" pitchFamily="34" charset="0"/>
              </a:rPr>
              <a:pPr/>
              <a:t>80</a:t>
            </a:fld>
            <a:endParaRPr lang="cs-CZ" altLang="sk-SK" smtClean="0">
              <a:latin typeface="Arial" pitchFamily="34"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594" name="Zástupný symbol pro obrázek snímku 1"/>
          <p:cNvSpPr>
            <a:spLocks noGrp="1" noRot="1" noChangeAspect="1" noTextEdit="1"/>
          </p:cNvSpPr>
          <p:nvPr>
            <p:ph type="sldImg"/>
          </p:nvPr>
        </p:nvSpPr>
        <p:spPr bwMode="auto">
          <a:noFill/>
          <a:ln>
            <a:solidFill>
              <a:srgbClr val="000000"/>
            </a:solidFill>
            <a:miter lim="800000"/>
            <a:headEnd/>
            <a:tailEnd/>
          </a:ln>
        </p:spPr>
      </p:sp>
      <p:sp>
        <p:nvSpPr>
          <p:cNvPr id="366595" name="Zástupný symbol pro poznámky 2"/>
          <p:cNvSpPr>
            <a:spLocks noGrp="1"/>
          </p:cNvSpPr>
          <p:nvPr>
            <p:ph type="body" idx="1"/>
          </p:nvPr>
        </p:nvSpPr>
        <p:spPr bwMode="auto">
          <a:noFill/>
        </p:spPr>
        <p:txBody>
          <a:bodyPr wrap="square" numCol="1" anchor="t" anchorCtr="0" compatLnSpc="1">
            <a:prstTxWarp prst="textNoShape">
              <a:avLst/>
            </a:prstTxWarp>
          </a:bodyPr>
          <a:lstStyle/>
          <a:p>
            <a:endParaRPr lang="sk-SK" altLang="sk-SK" smtClean="0"/>
          </a:p>
        </p:txBody>
      </p:sp>
      <p:sp>
        <p:nvSpPr>
          <p:cNvPr id="366596" name="Zástupný symbol pro číslo snímku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54C941E9-B59A-45C0-A72C-E417F21B1F10}" type="slidenum">
              <a:rPr lang="cs-CZ" altLang="sk-SK" smtClean="0">
                <a:latin typeface="Arial" pitchFamily="34" charset="0"/>
              </a:rPr>
              <a:pPr/>
              <a:t>81</a:t>
            </a:fld>
            <a:endParaRPr lang="cs-CZ" altLang="sk-SK" smtClean="0">
              <a:latin typeface="Arial" pitchFamily="34"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18" name="Zástupný symbol pro obrázek snímku 1"/>
          <p:cNvSpPr>
            <a:spLocks noGrp="1" noRot="1" noChangeAspect="1" noTextEdit="1"/>
          </p:cNvSpPr>
          <p:nvPr>
            <p:ph type="sldImg"/>
          </p:nvPr>
        </p:nvSpPr>
        <p:spPr bwMode="auto">
          <a:noFill/>
          <a:ln>
            <a:solidFill>
              <a:srgbClr val="000000"/>
            </a:solidFill>
            <a:miter lim="800000"/>
            <a:headEnd/>
            <a:tailEnd/>
          </a:ln>
        </p:spPr>
      </p:sp>
      <p:sp>
        <p:nvSpPr>
          <p:cNvPr id="367619" name="Zástupný symbol pro poznámky 2"/>
          <p:cNvSpPr>
            <a:spLocks noGrp="1"/>
          </p:cNvSpPr>
          <p:nvPr>
            <p:ph type="body" idx="1"/>
          </p:nvPr>
        </p:nvSpPr>
        <p:spPr bwMode="auto">
          <a:noFill/>
        </p:spPr>
        <p:txBody>
          <a:bodyPr wrap="square" numCol="1" anchor="t" anchorCtr="0" compatLnSpc="1">
            <a:prstTxWarp prst="textNoShape">
              <a:avLst/>
            </a:prstTxWarp>
          </a:bodyPr>
          <a:lstStyle/>
          <a:p>
            <a:endParaRPr lang="sk-SK" altLang="sk-SK" smtClean="0"/>
          </a:p>
        </p:txBody>
      </p:sp>
      <p:sp>
        <p:nvSpPr>
          <p:cNvPr id="367620" name="Zástupný symbol pro číslo snímku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626FD66-6CA0-4E16-A1ED-F4F99D116174}" type="slidenum">
              <a:rPr lang="cs-CZ" altLang="sk-SK" smtClean="0">
                <a:latin typeface="Arial" pitchFamily="34" charset="0"/>
              </a:rPr>
              <a:pPr/>
              <a:t>82</a:t>
            </a:fld>
            <a:endParaRPr lang="cs-CZ" altLang="sk-SK" smtClean="0">
              <a:latin typeface="Arial" pitchFamily="34"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2" name="Zástupný symbol pro obrázek snímku 1"/>
          <p:cNvSpPr>
            <a:spLocks noGrp="1" noRot="1" noChangeAspect="1" noTextEdit="1"/>
          </p:cNvSpPr>
          <p:nvPr>
            <p:ph type="sldImg"/>
          </p:nvPr>
        </p:nvSpPr>
        <p:spPr bwMode="auto">
          <a:noFill/>
          <a:ln>
            <a:solidFill>
              <a:srgbClr val="000000"/>
            </a:solidFill>
            <a:miter lim="800000"/>
            <a:headEnd/>
            <a:tailEnd/>
          </a:ln>
        </p:spPr>
      </p:sp>
      <p:sp>
        <p:nvSpPr>
          <p:cNvPr id="368643" name="Zástupný symbol pro poznámky 2"/>
          <p:cNvSpPr>
            <a:spLocks noGrp="1"/>
          </p:cNvSpPr>
          <p:nvPr>
            <p:ph type="body" idx="1"/>
          </p:nvPr>
        </p:nvSpPr>
        <p:spPr bwMode="auto">
          <a:noFill/>
        </p:spPr>
        <p:txBody>
          <a:bodyPr wrap="square" numCol="1" anchor="t" anchorCtr="0" compatLnSpc="1">
            <a:prstTxWarp prst="textNoShape">
              <a:avLst/>
            </a:prstTxWarp>
          </a:bodyPr>
          <a:lstStyle/>
          <a:p>
            <a:endParaRPr lang="sk-SK" altLang="sk-SK" smtClean="0"/>
          </a:p>
        </p:txBody>
      </p:sp>
      <p:sp>
        <p:nvSpPr>
          <p:cNvPr id="368644" name="Zástupný symbol pro číslo snímku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0A9A2EE-191F-4B5F-9895-9B9C94201761}" type="slidenum">
              <a:rPr lang="cs-CZ" altLang="sk-SK" smtClean="0">
                <a:latin typeface="Arial" pitchFamily="34" charset="0"/>
              </a:rPr>
              <a:pPr/>
              <a:t>83</a:t>
            </a:fld>
            <a:endParaRPr lang="cs-CZ" altLang="sk-SK" smtClean="0">
              <a:latin typeface="Arial" pitchFamily="34"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6" name="Zástupný symbol pro obrázek snímku 1"/>
          <p:cNvSpPr>
            <a:spLocks noGrp="1" noRot="1" noChangeAspect="1" noTextEdit="1"/>
          </p:cNvSpPr>
          <p:nvPr>
            <p:ph type="sldImg"/>
          </p:nvPr>
        </p:nvSpPr>
        <p:spPr bwMode="auto">
          <a:noFill/>
          <a:ln>
            <a:solidFill>
              <a:srgbClr val="000000"/>
            </a:solidFill>
            <a:miter lim="800000"/>
            <a:headEnd/>
            <a:tailEnd/>
          </a:ln>
        </p:spPr>
      </p:sp>
      <p:sp>
        <p:nvSpPr>
          <p:cNvPr id="369667" name="Zástupný symbol pro poznámky 2"/>
          <p:cNvSpPr>
            <a:spLocks noGrp="1"/>
          </p:cNvSpPr>
          <p:nvPr>
            <p:ph type="body" idx="1"/>
          </p:nvPr>
        </p:nvSpPr>
        <p:spPr bwMode="auto">
          <a:noFill/>
        </p:spPr>
        <p:txBody>
          <a:bodyPr wrap="square" numCol="1" anchor="t" anchorCtr="0" compatLnSpc="1">
            <a:prstTxWarp prst="textNoShape">
              <a:avLst/>
            </a:prstTxWarp>
          </a:bodyPr>
          <a:lstStyle/>
          <a:p>
            <a:endParaRPr lang="sk-SK" altLang="sk-SK" smtClean="0"/>
          </a:p>
        </p:txBody>
      </p:sp>
      <p:sp>
        <p:nvSpPr>
          <p:cNvPr id="369668" name="Zástupný symbol pro číslo snímku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6EA689C-A16E-4002-A1AD-FB4E6DC3C80C}" type="slidenum">
              <a:rPr lang="cs-CZ" altLang="sk-SK" smtClean="0">
                <a:latin typeface="Arial" pitchFamily="34" charset="0"/>
              </a:rPr>
              <a:pPr/>
              <a:t>84</a:t>
            </a:fld>
            <a:endParaRPr lang="cs-CZ" altLang="sk-SK" smtClean="0">
              <a:latin typeface="Arial" pitchFamily="34"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690" name="Zástupný symbol pro obrázek snímku 1"/>
          <p:cNvSpPr>
            <a:spLocks noGrp="1" noRot="1" noChangeAspect="1" noTextEdit="1"/>
          </p:cNvSpPr>
          <p:nvPr>
            <p:ph type="sldImg"/>
          </p:nvPr>
        </p:nvSpPr>
        <p:spPr bwMode="auto">
          <a:noFill/>
          <a:ln>
            <a:solidFill>
              <a:srgbClr val="000000"/>
            </a:solidFill>
            <a:miter lim="800000"/>
            <a:headEnd/>
            <a:tailEnd/>
          </a:ln>
        </p:spPr>
      </p:sp>
      <p:sp>
        <p:nvSpPr>
          <p:cNvPr id="370691" name="Zástupný symbol pro poznámky 2"/>
          <p:cNvSpPr>
            <a:spLocks noGrp="1"/>
          </p:cNvSpPr>
          <p:nvPr>
            <p:ph type="body" idx="1"/>
          </p:nvPr>
        </p:nvSpPr>
        <p:spPr bwMode="auto">
          <a:noFill/>
        </p:spPr>
        <p:txBody>
          <a:bodyPr wrap="square" numCol="1" anchor="t" anchorCtr="0" compatLnSpc="1">
            <a:prstTxWarp prst="textNoShape">
              <a:avLst/>
            </a:prstTxWarp>
          </a:bodyPr>
          <a:lstStyle/>
          <a:p>
            <a:endParaRPr lang="sk-SK" altLang="sk-SK" smtClean="0"/>
          </a:p>
        </p:txBody>
      </p:sp>
      <p:sp>
        <p:nvSpPr>
          <p:cNvPr id="370692" name="Zástupný symbol pro číslo snímku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4916FAD9-DA5D-4093-98B9-0E9DB0F1C92A}" type="slidenum">
              <a:rPr lang="cs-CZ" altLang="sk-SK" smtClean="0">
                <a:latin typeface="Arial" pitchFamily="34" charset="0"/>
              </a:rPr>
              <a:pPr/>
              <a:t>85</a:t>
            </a:fld>
            <a:endParaRPr lang="cs-CZ" altLang="sk-SK" smtClean="0">
              <a:latin typeface="Arial" pitchFamily="34"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714" name="Zástupný symbol pro obrázek snímku 1"/>
          <p:cNvSpPr>
            <a:spLocks noGrp="1" noRot="1" noChangeAspect="1" noTextEdit="1"/>
          </p:cNvSpPr>
          <p:nvPr>
            <p:ph type="sldImg"/>
          </p:nvPr>
        </p:nvSpPr>
        <p:spPr bwMode="auto">
          <a:noFill/>
          <a:ln>
            <a:solidFill>
              <a:srgbClr val="000000"/>
            </a:solidFill>
            <a:miter lim="800000"/>
            <a:headEnd/>
            <a:tailEnd/>
          </a:ln>
        </p:spPr>
      </p:sp>
      <p:sp>
        <p:nvSpPr>
          <p:cNvPr id="371715" name="Zástupný symbol pro poznámky 2"/>
          <p:cNvSpPr>
            <a:spLocks noGrp="1"/>
          </p:cNvSpPr>
          <p:nvPr>
            <p:ph type="body" idx="1"/>
          </p:nvPr>
        </p:nvSpPr>
        <p:spPr bwMode="auto">
          <a:noFill/>
        </p:spPr>
        <p:txBody>
          <a:bodyPr wrap="square" numCol="1" anchor="t" anchorCtr="0" compatLnSpc="1">
            <a:prstTxWarp prst="textNoShape">
              <a:avLst/>
            </a:prstTxWarp>
          </a:bodyPr>
          <a:lstStyle/>
          <a:p>
            <a:endParaRPr lang="sk-SK" altLang="sk-SK" smtClean="0"/>
          </a:p>
        </p:txBody>
      </p:sp>
      <p:sp>
        <p:nvSpPr>
          <p:cNvPr id="371716" name="Zástupný symbol pro číslo snímku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27084D9C-7EE6-486C-8C87-DBF8BC85CAF2}" type="slidenum">
              <a:rPr lang="cs-CZ" altLang="sk-SK" smtClean="0">
                <a:latin typeface="Arial" pitchFamily="34" charset="0"/>
              </a:rPr>
              <a:pPr/>
              <a:t>86</a:t>
            </a:fld>
            <a:endParaRPr lang="cs-CZ" altLang="sk-SK" smtClean="0">
              <a:latin typeface="Arial"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4" name="Zástupný symbol pro obrázek snímku 1"/>
          <p:cNvSpPr>
            <a:spLocks noGrp="1" noRot="1" noChangeAspect="1" noTextEdit="1"/>
          </p:cNvSpPr>
          <p:nvPr>
            <p:ph type="sldImg"/>
          </p:nvPr>
        </p:nvSpPr>
        <p:spPr bwMode="auto">
          <a:noFill/>
          <a:ln>
            <a:solidFill>
              <a:srgbClr val="000000"/>
            </a:solidFill>
            <a:miter lim="800000"/>
            <a:headEnd/>
            <a:tailEnd/>
          </a:ln>
        </p:spPr>
      </p:sp>
      <p:sp>
        <p:nvSpPr>
          <p:cNvPr id="300035" name="Zástupný symbol pro poznámky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sk-SK" altLang="sk-SK" smtClean="0"/>
          </a:p>
        </p:txBody>
      </p:sp>
      <p:sp>
        <p:nvSpPr>
          <p:cNvPr id="300036" name="Zástupný symbol pro číslo snímku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2575CD1-94C0-4FE9-9571-07AB3FB24847}" type="slidenum">
              <a:rPr lang="cs-CZ" altLang="sk-SK" smtClean="0">
                <a:latin typeface="Arial" pitchFamily="34" charset="0"/>
              </a:rPr>
              <a:pPr/>
              <a:t>24</a:t>
            </a:fld>
            <a:endParaRPr lang="cs-CZ" altLang="sk-SK" smtClean="0">
              <a:latin typeface="Arial" pitchFamily="34"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8" name="Zástupný symbol pro obrázek snímku 1"/>
          <p:cNvSpPr>
            <a:spLocks noGrp="1" noRot="1" noChangeAspect="1" noTextEdit="1"/>
          </p:cNvSpPr>
          <p:nvPr>
            <p:ph type="sldImg"/>
          </p:nvPr>
        </p:nvSpPr>
        <p:spPr bwMode="auto">
          <a:noFill/>
          <a:ln>
            <a:solidFill>
              <a:srgbClr val="000000"/>
            </a:solidFill>
            <a:miter lim="800000"/>
            <a:headEnd/>
            <a:tailEnd/>
          </a:ln>
        </p:spPr>
      </p:sp>
      <p:sp>
        <p:nvSpPr>
          <p:cNvPr id="372739" name="Zástupný symbol pro poznámky 2"/>
          <p:cNvSpPr>
            <a:spLocks noGrp="1"/>
          </p:cNvSpPr>
          <p:nvPr>
            <p:ph type="body" idx="1"/>
          </p:nvPr>
        </p:nvSpPr>
        <p:spPr bwMode="auto">
          <a:noFill/>
        </p:spPr>
        <p:txBody>
          <a:bodyPr wrap="square" numCol="1" anchor="t" anchorCtr="0" compatLnSpc="1">
            <a:prstTxWarp prst="textNoShape">
              <a:avLst/>
            </a:prstTxWarp>
          </a:bodyPr>
          <a:lstStyle/>
          <a:p>
            <a:endParaRPr lang="sk-SK" altLang="sk-SK" smtClean="0"/>
          </a:p>
        </p:txBody>
      </p:sp>
      <p:sp>
        <p:nvSpPr>
          <p:cNvPr id="372740" name="Zástupný symbol pro číslo snímku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E0AB4007-2C24-4D12-BCD1-D4AD2FBBA99E}" type="slidenum">
              <a:rPr lang="cs-CZ" altLang="sk-SK" smtClean="0">
                <a:latin typeface="Arial" pitchFamily="34" charset="0"/>
              </a:rPr>
              <a:pPr/>
              <a:t>87</a:t>
            </a:fld>
            <a:endParaRPr lang="cs-CZ" altLang="sk-SK" smtClean="0">
              <a:latin typeface="Arial" pitchFamily="34"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786" name="Zástupný symbol pro obrázek snímku 1"/>
          <p:cNvSpPr>
            <a:spLocks noGrp="1" noRot="1" noChangeAspect="1" noTextEdit="1"/>
          </p:cNvSpPr>
          <p:nvPr>
            <p:ph type="sldImg"/>
          </p:nvPr>
        </p:nvSpPr>
        <p:spPr bwMode="auto">
          <a:noFill/>
          <a:ln>
            <a:solidFill>
              <a:srgbClr val="000000"/>
            </a:solidFill>
            <a:miter lim="800000"/>
            <a:headEnd/>
            <a:tailEnd/>
          </a:ln>
        </p:spPr>
      </p:sp>
      <p:sp>
        <p:nvSpPr>
          <p:cNvPr id="374787" name="Zástupný symbol pro poznámky 2"/>
          <p:cNvSpPr>
            <a:spLocks noGrp="1"/>
          </p:cNvSpPr>
          <p:nvPr>
            <p:ph type="body" idx="1"/>
          </p:nvPr>
        </p:nvSpPr>
        <p:spPr bwMode="auto">
          <a:noFill/>
        </p:spPr>
        <p:txBody>
          <a:bodyPr wrap="square" numCol="1" anchor="t" anchorCtr="0" compatLnSpc="1">
            <a:prstTxWarp prst="textNoShape">
              <a:avLst/>
            </a:prstTxWarp>
          </a:bodyPr>
          <a:lstStyle/>
          <a:p>
            <a:endParaRPr lang="sk-SK" altLang="sk-SK" smtClean="0"/>
          </a:p>
        </p:txBody>
      </p:sp>
      <p:sp>
        <p:nvSpPr>
          <p:cNvPr id="374788" name="Zástupný symbol pro číslo snímku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E4256B69-FEC2-44CA-9517-432D85218AAE}" type="slidenum">
              <a:rPr lang="cs-CZ" altLang="sk-SK" smtClean="0">
                <a:latin typeface="Arial" pitchFamily="34" charset="0"/>
              </a:rPr>
              <a:pPr/>
              <a:t>88</a:t>
            </a:fld>
            <a:endParaRPr lang="cs-CZ" altLang="sk-SK" smtClean="0">
              <a:latin typeface="Arial" pitchFamily="34"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10" name="Zástupný symbol pro obrázek snímku 1"/>
          <p:cNvSpPr>
            <a:spLocks noGrp="1" noRot="1" noChangeAspect="1" noTextEdit="1"/>
          </p:cNvSpPr>
          <p:nvPr>
            <p:ph type="sldImg"/>
          </p:nvPr>
        </p:nvSpPr>
        <p:spPr bwMode="auto">
          <a:noFill/>
          <a:ln>
            <a:solidFill>
              <a:srgbClr val="000000"/>
            </a:solidFill>
            <a:miter lim="800000"/>
            <a:headEnd/>
            <a:tailEnd/>
          </a:ln>
        </p:spPr>
      </p:sp>
      <p:sp>
        <p:nvSpPr>
          <p:cNvPr id="375811" name="Zástupný symbol pro poznámky 2"/>
          <p:cNvSpPr>
            <a:spLocks noGrp="1"/>
          </p:cNvSpPr>
          <p:nvPr>
            <p:ph type="body" idx="1"/>
          </p:nvPr>
        </p:nvSpPr>
        <p:spPr bwMode="auto">
          <a:noFill/>
        </p:spPr>
        <p:txBody>
          <a:bodyPr wrap="square" numCol="1" anchor="t" anchorCtr="0" compatLnSpc="1">
            <a:prstTxWarp prst="textNoShape">
              <a:avLst/>
            </a:prstTxWarp>
          </a:bodyPr>
          <a:lstStyle/>
          <a:p>
            <a:endParaRPr lang="sk-SK" altLang="sk-SK" smtClean="0"/>
          </a:p>
        </p:txBody>
      </p:sp>
      <p:sp>
        <p:nvSpPr>
          <p:cNvPr id="375812" name="Zástupný symbol pro číslo snímku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D547B0E-28D1-4F97-B277-7E37D1CD4063}" type="slidenum">
              <a:rPr lang="cs-CZ" altLang="sk-SK" smtClean="0">
                <a:latin typeface="Arial" pitchFamily="34" charset="0"/>
              </a:rPr>
              <a:pPr/>
              <a:t>89</a:t>
            </a:fld>
            <a:endParaRPr lang="cs-CZ" altLang="sk-SK" smtClean="0">
              <a:latin typeface="Arial" pitchFamily="34"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834" name="Zástupný symbol pro obrázek snímku 1"/>
          <p:cNvSpPr>
            <a:spLocks noGrp="1" noRot="1" noChangeAspect="1" noTextEdit="1"/>
          </p:cNvSpPr>
          <p:nvPr>
            <p:ph type="sldImg"/>
          </p:nvPr>
        </p:nvSpPr>
        <p:spPr bwMode="auto">
          <a:noFill/>
          <a:ln>
            <a:solidFill>
              <a:srgbClr val="000000"/>
            </a:solidFill>
            <a:miter lim="800000"/>
            <a:headEnd/>
            <a:tailEnd/>
          </a:ln>
        </p:spPr>
      </p:sp>
      <p:sp>
        <p:nvSpPr>
          <p:cNvPr id="376835" name="Zástupný symbol pro poznámky 2"/>
          <p:cNvSpPr>
            <a:spLocks noGrp="1"/>
          </p:cNvSpPr>
          <p:nvPr>
            <p:ph type="body" idx="1"/>
          </p:nvPr>
        </p:nvSpPr>
        <p:spPr bwMode="auto">
          <a:noFill/>
        </p:spPr>
        <p:txBody>
          <a:bodyPr wrap="square" numCol="1" anchor="t" anchorCtr="0" compatLnSpc="1">
            <a:prstTxWarp prst="textNoShape">
              <a:avLst/>
            </a:prstTxWarp>
          </a:bodyPr>
          <a:lstStyle/>
          <a:p>
            <a:endParaRPr lang="sk-SK" altLang="sk-SK" smtClean="0"/>
          </a:p>
        </p:txBody>
      </p:sp>
      <p:sp>
        <p:nvSpPr>
          <p:cNvPr id="376836" name="Zástupný symbol pro číslo snímku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841D333-D5F3-49BE-82E6-053F0FD06196}" type="slidenum">
              <a:rPr lang="cs-CZ" altLang="sk-SK" smtClean="0">
                <a:latin typeface="Arial" pitchFamily="34" charset="0"/>
              </a:rPr>
              <a:pPr/>
              <a:t>90</a:t>
            </a:fld>
            <a:endParaRPr lang="cs-CZ" altLang="sk-SK" smtClean="0">
              <a:latin typeface="Arial" pitchFamily="34"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8" name="Zástupný symbol pro obrázek snímku 1"/>
          <p:cNvSpPr>
            <a:spLocks noGrp="1" noRot="1" noChangeAspect="1" noTextEdit="1"/>
          </p:cNvSpPr>
          <p:nvPr>
            <p:ph type="sldImg"/>
          </p:nvPr>
        </p:nvSpPr>
        <p:spPr bwMode="auto">
          <a:noFill/>
          <a:ln>
            <a:solidFill>
              <a:srgbClr val="000000"/>
            </a:solidFill>
            <a:miter lim="800000"/>
            <a:headEnd/>
            <a:tailEnd/>
          </a:ln>
        </p:spPr>
      </p:sp>
      <p:sp>
        <p:nvSpPr>
          <p:cNvPr id="377859" name="Zástupný symbol pro poznámky 2"/>
          <p:cNvSpPr>
            <a:spLocks noGrp="1"/>
          </p:cNvSpPr>
          <p:nvPr>
            <p:ph type="body" idx="1"/>
          </p:nvPr>
        </p:nvSpPr>
        <p:spPr bwMode="auto">
          <a:noFill/>
        </p:spPr>
        <p:txBody>
          <a:bodyPr wrap="square" numCol="1" anchor="t" anchorCtr="0" compatLnSpc="1">
            <a:prstTxWarp prst="textNoShape">
              <a:avLst/>
            </a:prstTxWarp>
          </a:bodyPr>
          <a:lstStyle/>
          <a:p>
            <a:endParaRPr lang="sk-SK" altLang="sk-SK" smtClean="0"/>
          </a:p>
        </p:txBody>
      </p:sp>
      <p:sp>
        <p:nvSpPr>
          <p:cNvPr id="377860" name="Zástupný symbol pro číslo snímku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A983001-2D13-4381-A03E-DD989C9210D2}" type="slidenum">
              <a:rPr lang="cs-CZ" altLang="sk-SK" smtClean="0">
                <a:latin typeface="Arial" pitchFamily="34" charset="0"/>
              </a:rPr>
              <a:pPr/>
              <a:t>91</a:t>
            </a:fld>
            <a:endParaRPr lang="cs-CZ" altLang="sk-SK" smtClean="0">
              <a:latin typeface="Arial" pitchFamily="34"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2" name="Zástupný symbol pro obrázek snímku 1"/>
          <p:cNvSpPr>
            <a:spLocks noGrp="1" noRot="1" noChangeAspect="1" noTextEdit="1"/>
          </p:cNvSpPr>
          <p:nvPr>
            <p:ph type="sldImg"/>
          </p:nvPr>
        </p:nvSpPr>
        <p:spPr bwMode="auto">
          <a:noFill/>
          <a:ln>
            <a:solidFill>
              <a:srgbClr val="000000"/>
            </a:solidFill>
            <a:miter lim="800000"/>
            <a:headEnd/>
            <a:tailEnd/>
          </a:ln>
        </p:spPr>
      </p:sp>
      <p:sp>
        <p:nvSpPr>
          <p:cNvPr id="378883" name="Zástupný symbol pro poznámky 2"/>
          <p:cNvSpPr>
            <a:spLocks noGrp="1"/>
          </p:cNvSpPr>
          <p:nvPr>
            <p:ph type="body" idx="1"/>
          </p:nvPr>
        </p:nvSpPr>
        <p:spPr bwMode="auto">
          <a:noFill/>
        </p:spPr>
        <p:txBody>
          <a:bodyPr wrap="square" numCol="1" anchor="t" anchorCtr="0" compatLnSpc="1">
            <a:prstTxWarp prst="textNoShape">
              <a:avLst/>
            </a:prstTxWarp>
          </a:bodyPr>
          <a:lstStyle/>
          <a:p>
            <a:endParaRPr lang="sk-SK" altLang="sk-SK" smtClean="0"/>
          </a:p>
        </p:txBody>
      </p:sp>
      <p:sp>
        <p:nvSpPr>
          <p:cNvPr id="378884" name="Zástupný symbol pro číslo snímku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C03FCC2-BDBA-4D26-9D8E-CA612BEED350}" type="slidenum">
              <a:rPr lang="cs-CZ" altLang="sk-SK" smtClean="0">
                <a:latin typeface="Arial" pitchFamily="34" charset="0"/>
              </a:rPr>
              <a:pPr/>
              <a:t>92</a:t>
            </a:fld>
            <a:endParaRPr lang="cs-CZ" altLang="sk-SK" smtClean="0">
              <a:latin typeface="Arial" pitchFamily="34"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906" name="Zástupný symbol pro obrázek snímku 1"/>
          <p:cNvSpPr>
            <a:spLocks noGrp="1" noRot="1" noChangeAspect="1" noTextEdit="1"/>
          </p:cNvSpPr>
          <p:nvPr>
            <p:ph type="sldImg"/>
          </p:nvPr>
        </p:nvSpPr>
        <p:spPr bwMode="auto">
          <a:noFill/>
          <a:ln>
            <a:solidFill>
              <a:srgbClr val="000000"/>
            </a:solidFill>
            <a:miter lim="800000"/>
            <a:headEnd/>
            <a:tailEnd/>
          </a:ln>
        </p:spPr>
      </p:sp>
      <p:sp>
        <p:nvSpPr>
          <p:cNvPr id="379907" name="Zástupný symbol pro poznámky 2"/>
          <p:cNvSpPr>
            <a:spLocks noGrp="1"/>
          </p:cNvSpPr>
          <p:nvPr>
            <p:ph type="body" idx="1"/>
          </p:nvPr>
        </p:nvSpPr>
        <p:spPr bwMode="auto">
          <a:noFill/>
        </p:spPr>
        <p:txBody>
          <a:bodyPr wrap="square" numCol="1" anchor="t" anchorCtr="0" compatLnSpc="1">
            <a:prstTxWarp prst="textNoShape">
              <a:avLst/>
            </a:prstTxWarp>
          </a:bodyPr>
          <a:lstStyle/>
          <a:p>
            <a:endParaRPr lang="sk-SK" altLang="sk-SK" smtClean="0"/>
          </a:p>
        </p:txBody>
      </p:sp>
      <p:sp>
        <p:nvSpPr>
          <p:cNvPr id="379908" name="Zástupný symbol pro číslo snímku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FB3EB3C-5FEA-4380-9FA8-5F0147784EC3}" type="slidenum">
              <a:rPr lang="cs-CZ" altLang="sk-SK" smtClean="0">
                <a:latin typeface="Arial" pitchFamily="34" charset="0"/>
              </a:rPr>
              <a:pPr/>
              <a:t>93</a:t>
            </a:fld>
            <a:endParaRPr lang="cs-CZ" altLang="sk-SK" smtClean="0">
              <a:latin typeface="Arial" pitchFamily="34"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30" name="Zástupný symbol pro obrázek snímku 1"/>
          <p:cNvSpPr>
            <a:spLocks noGrp="1" noRot="1" noChangeAspect="1" noTextEdit="1"/>
          </p:cNvSpPr>
          <p:nvPr>
            <p:ph type="sldImg"/>
          </p:nvPr>
        </p:nvSpPr>
        <p:spPr bwMode="auto">
          <a:noFill/>
          <a:ln>
            <a:solidFill>
              <a:srgbClr val="000000"/>
            </a:solidFill>
            <a:miter lim="800000"/>
            <a:headEnd/>
            <a:tailEnd/>
          </a:ln>
        </p:spPr>
      </p:sp>
      <p:sp>
        <p:nvSpPr>
          <p:cNvPr id="380931" name="Zástupný symbol pro poznámky 2"/>
          <p:cNvSpPr>
            <a:spLocks noGrp="1"/>
          </p:cNvSpPr>
          <p:nvPr>
            <p:ph type="body" idx="1"/>
          </p:nvPr>
        </p:nvSpPr>
        <p:spPr bwMode="auto">
          <a:noFill/>
        </p:spPr>
        <p:txBody>
          <a:bodyPr wrap="square" numCol="1" anchor="t" anchorCtr="0" compatLnSpc="1">
            <a:prstTxWarp prst="textNoShape">
              <a:avLst/>
            </a:prstTxWarp>
          </a:bodyPr>
          <a:lstStyle/>
          <a:p>
            <a:endParaRPr lang="sk-SK" altLang="sk-SK" smtClean="0"/>
          </a:p>
        </p:txBody>
      </p:sp>
      <p:sp>
        <p:nvSpPr>
          <p:cNvPr id="380932" name="Zástupný symbol pro číslo snímku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2E208102-0C61-46C5-8154-A0504C3A9F89}" type="slidenum">
              <a:rPr lang="cs-CZ" altLang="sk-SK" smtClean="0">
                <a:latin typeface="Arial" pitchFamily="34" charset="0"/>
              </a:rPr>
              <a:pPr/>
              <a:t>94</a:t>
            </a:fld>
            <a:endParaRPr lang="cs-CZ" altLang="sk-SK" smtClean="0">
              <a:latin typeface="Arial" pitchFamily="34" charset="0"/>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954" name="Zástupný symbol pro obrázek snímku 1"/>
          <p:cNvSpPr>
            <a:spLocks noGrp="1" noRot="1" noChangeAspect="1" noTextEdit="1"/>
          </p:cNvSpPr>
          <p:nvPr>
            <p:ph type="sldImg"/>
          </p:nvPr>
        </p:nvSpPr>
        <p:spPr bwMode="auto">
          <a:noFill/>
          <a:ln>
            <a:solidFill>
              <a:srgbClr val="000000"/>
            </a:solidFill>
            <a:miter lim="800000"/>
            <a:headEnd/>
            <a:tailEnd/>
          </a:ln>
        </p:spPr>
      </p:sp>
      <p:sp>
        <p:nvSpPr>
          <p:cNvPr id="381955" name="Zástupný symbol pro poznámky 2"/>
          <p:cNvSpPr>
            <a:spLocks noGrp="1"/>
          </p:cNvSpPr>
          <p:nvPr>
            <p:ph type="body" idx="1"/>
          </p:nvPr>
        </p:nvSpPr>
        <p:spPr bwMode="auto">
          <a:noFill/>
        </p:spPr>
        <p:txBody>
          <a:bodyPr wrap="square" numCol="1" anchor="t" anchorCtr="0" compatLnSpc="1">
            <a:prstTxWarp prst="textNoShape">
              <a:avLst/>
            </a:prstTxWarp>
          </a:bodyPr>
          <a:lstStyle/>
          <a:p>
            <a:endParaRPr lang="sk-SK" altLang="sk-SK" smtClean="0"/>
          </a:p>
        </p:txBody>
      </p:sp>
      <p:sp>
        <p:nvSpPr>
          <p:cNvPr id="381956" name="Zástupný symbol pro číslo snímku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503A8D2-556C-41A8-BE3C-6A1FF5C75922}" type="slidenum">
              <a:rPr lang="cs-CZ" altLang="sk-SK" smtClean="0">
                <a:latin typeface="Arial" pitchFamily="34" charset="0"/>
              </a:rPr>
              <a:pPr/>
              <a:t>95</a:t>
            </a:fld>
            <a:endParaRPr lang="cs-CZ" altLang="sk-SK" smtClean="0">
              <a:latin typeface="Arial" pitchFamily="34" charset="0"/>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2" name="Zástupný symbol pro obrázek snímku 1"/>
          <p:cNvSpPr>
            <a:spLocks noGrp="1" noRot="1" noChangeAspect="1" noTextEdit="1"/>
          </p:cNvSpPr>
          <p:nvPr>
            <p:ph type="sldImg"/>
          </p:nvPr>
        </p:nvSpPr>
        <p:spPr bwMode="auto">
          <a:noFill/>
          <a:ln>
            <a:solidFill>
              <a:srgbClr val="000000"/>
            </a:solidFill>
            <a:miter lim="800000"/>
            <a:headEnd/>
            <a:tailEnd/>
          </a:ln>
        </p:spPr>
      </p:sp>
      <p:sp>
        <p:nvSpPr>
          <p:cNvPr id="384003" name="Zástupný symbol pro poznámky 2"/>
          <p:cNvSpPr>
            <a:spLocks noGrp="1"/>
          </p:cNvSpPr>
          <p:nvPr>
            <p:ph type="body" idx="1"/>
          </p:nvPr>
        </p:nvSpPr>
        <p:spPr bwMode="auto">
          <a:noFill/>
        </p:spPr>
        <p:txBody>
          <a:bodyPr wrap="square" numCol="1" anchor="t" anchorCtr="0" compatLnSpc="1">
            <a:prstTxWarp prst="textNoShape">
              <a:avLst/>
            </a:prstTxWarp>
          </a:bodyPr>
          <a:lstStyle/>
          <a:p>
            <a:endParaRPr lang="sk-SK" altLang="sk-SK" smtClean="0"/>
          </a:p>
        </p:txBody>
      </p:sp>
      <p:sp>
        <p:nvSpPr>
          <p:cNvPr id="384004" name="Zástupný symbol pro číslo snímku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59C22A1-CF8B-4ADD-AAA5-7E66A8FE9311}" type="slidenum">
              <a:rPr lang="cs-CZ" altLang="sk-SK" smtClean="0">
                <a:latin typeface="Arial" pitchFamily="34" charset="0"/>
              </a:rPr>
              <a:pPr/>
              <a:t>96</a:t>
            </a:fld>
            <a:endParaRPr lang="cs-CZ" altLang="sk-SK" smtClean="0">
              <a:latin typeface="Arial"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8" name="Zástupný symbol pro obrázek snímku 1"/>
          <p:cNvSpPr>
            <a:spLocks noGrp="1" noRot="1" noChangeAspect="1" noTextEdit="1"/>
          </p:cNvSpPr>
          <p:nvPr>
            <p:ph type="sldImg"/>
          </p:nvPr>
        </p:nvSpPr>
        <p:spPr bwMode="auto">
          <a:noFill/>
          <a:ln>
            <a:solidFill>
              <a:srgbClr val="000000"/>
            </a:solidFill>
            <a:miter lim="800000"/>
            <a:headEnd/>
            <a:tailEnd/>
          </a:ln>
        </p:spPr>
      </p:sp>
      <p:sp>
        <p:nvSpPr>
          <p:cNvPr id="301059" name="Zástupný symbol pro poznámky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sk-SK" altLang="sk-SK" smtClean="0"/>
          </a:p>
        </p:txBody>
      </p:sp>
      <p:sp>
        <p:nvSpPr>
          <p:cNvPr id="301060" name="Zástupný symbol pro číslo snímku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0EA0CE11-3E34-4790-94B4-59942932EF59}" type="slidenum">
              <a:rPr lang="cs-CZ" altLang="sk-SK" smtClean="0">
                <a:latin typeface="Arial" pitchFamily="34" charset="0"/>
              </a:rPr>
              <a:pPr/>
              <a:t>25</a:t>
            </a:fld>
            <a:endParaRPr lang="cs-CZ" altLang="sk-SK" smtClean="0">
              <a:latin typeface="Arial" pitchFamily="34" charset="0"/>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6" name="Zástupný symbol pro obrázek snímku 1"/>
          <p:cNvSpPr>
            <a:spLocks noGrp="1" noRot="1" noChangeAspect="1" noTextEdit="1"/>
          </p:cNvSpPr>
          <p:nvPr>
            <p:ph type="sldImg"/>
          </p:nvPr>
        </p:nvSpPr>
        <p:spPr bwMode="auto">
          <a:noFill/>
          <a:ln>
            <a:solidFill>
              <a:srgbClr val="000000"/>
            </a:solidFill>
            <a:miter lim="800000"/>
            <a:headEnd/>
            <a:tailEnd/>
          </a:ln>
        </p:spPr>
      </p:sp>
      <p:sp>
        <p:nvSpPr>
          <p:cNvPr id="385027" name="Zástupný symbol pro poznámky 2"/>
          <p:cNvSpPr>
            <a:spLocks noGrp="1"/>
          </p:cNvSpPr>
          <p:nvPr>
            <p:ph type="body" idx="1"/>
          </p:nvPr>
        </p:nvSpPr>
        <p:spPr bwMode="auto">
          <a:noFill/>
        </p:spPr>
        <p:txBody>
          <a:bodyPr wrap="square" numCol="1" anchor="t" anchorCtr="0" compatLnSpc="1">
            <a:prstTxWarp prst="textNoShape">
              <a:avLst/>
            </a:prstTxWarp>
          </a:bodyPr>
          <a:lstStyle/>
          <a:p>
            <a:endParaRPr lang="sk-SK" altLang="sk-SK" smtClean="0"/>
          </a:p>
        </p:txBody>
      </p:sp>
      <p:sp>
        <p:nvSpPr>
          <p:cNvPr id="385028" name="Zástupný symbol pro číslo snímku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DDD6A81-E603-4831-9002-1F1C823BFA4D}" type="slidenum">
              <a:rPr lang="cs-CZ" altLang="sk-SK" smtClean="0">
                <a:latin typeface="Arial" pitchFamily="34" charset="0"/>
              </a:rPr>
              <a:pPr/>
              <a:t>97</a:t>
            </a:fld>
            <a:endParaRPr lang="cs-CZ" altLang="sk-SK" smtClean="0">
              <a:latin typeface="Arial" pitchFamily="34" charset="0"/>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050" name="Zástupný symbol pro obrázek snímku 1"/>
          <p:cNvSpPr>
            <a:spLocks noGrp="1" noRot="1" noChangeAspect="1" noTextEdit="1"/>
          </p:cNvSpPr>
          <p:nvPr>
            <p:ph type="sldImg"/>
          </p:nvPr>
        </p:nvSpPr>
        <p:spPr bwMode="auto">
          <a:noFill/>
          <a:ln>
            <a:solidFill>
              <a:srgbClr val="000000"/>
            </a:solidFill>
            <a:miter lim="800000"/>
            <a:headEnd/>
            <a:tailEnd/>
          </a:ln>
        </p:spPr>
      </p:sp>
      <p:sp>
        <p:nvSpPr>
          <p:cNvPr id="386051" name="Zástupný symbol pro poznámky 2"/>
          <p:cNvSpPr>
            <a:spLocks noGrp="1"/>
          </p:cNvSpPr>
          <p:nvPr>
            <p:ph type="body" idx="1"/>
          </p:nvPr>
        </p:nvSpPr>
        <p:spPr bwMode="auto">
          <a:noFill/>
        </p:spPr>
        <p:txBody>
          <a:bodyPr wrap="square" numCol="1" anchor="t" anchorCtr="0" compatLnSpc="1">
            <a:prstTxWarp prst="textNoShape">
              <a:avLst/>
            </a:prstTxWarp>
          </a:bodyPr>
          <a:lstStyle/>
          <a:p>
            <a:endParaRPr lang="sk-SK" altLang="sk-SK" smtClean="0"/>
          </a:p>
        </p:txBody>
      </p:sp>
      <p:sp>
        <p:nvSpPr>
          <p:cNvPr id="386052" name="Zástupný symbol pro číslo snímku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E236F1E0-05C4-4D25-AF4C-F2949B2610D3}" type="slidenum">
              <a:rPr lang="cs-CZ" altLang="sk-SK" smtClean="0">
                <a:latin typeface="Arial" pitchFamily="34" charset="0"/>
              </a:rPr>
              <a:pPr/>
              <a:t>98</a:t>
            </a:fld>
            <a:endParaRPr lang="cs-CZ" altLang="sk-SK" smtClean="0">
              <a:latin typeface="Arial" pitchFamily="34" charset="0"/>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074" name="Zástupný symbol pro obrázek snímku 1"/>
          <p:cNvSpPr>
            <a:spLocks noGrp="1" noRot="1" noChangeAspect="1" noTextEdit="1"/>
          </p:cNvSpPr>
          <p:nvPr>
            <p:ph type="sldImg"/>
          </p:nvPr>
        </p:nvSpPr>
        <p:spPr bwMode="auto">
          <a:noFill/>
          <a:ln>
            <a:solidFill>
              <a:srgbClr val="000000"/>
            </a:solidFill>
            <a:miter lim="800000"/>
            <a:headEnd/>
            <a:tailEnd/>
          </a:ln>
        </p:spPr>
      </p:sp>
      <p:sp>
        <p:nvSpPr>
          <p:cNvPr id="387075" name="Zástupný symbol pro poznámky 2"/>
          <p:cNvSpPr>
            <a:spLocks noGrp="1"/>
          </p:cNvSpPr>
          <p:nvPr>
            <p:ph type="body" idx="1"/>
          </p:nvPr>
        </p:nvSpPr>
        <p:spPr bwMode="auto">
          <a:noFill/>
        </p:spPr>
        <p:txBody>
          <a:bodyPr wrap="square" numCol="1" anchor="t" anchorCtr="0" compatLnSpc="1">
            <a:prstTxWarp prst="textNoShape">
              <a:avLst/>
            </a:prstTxWarp>
          </a:bodyPr>
          <a:lstStyle/>
          <a:p>
            <a:endParaRPr lang="sk-SK" altLang="sk-SK" smtClean="0"/>
          </a:p>
        </p:txBody>
      </p:sp>
      <p:sp>
        <p:nvSpPr>
          <p:cNvPr id="387076" name="Zástupný symbol pro číslo snímku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54D041E5-DBAD-43BF-8468-0BE175840CB0}" type="slidenum">
              <a:rPr lang="cs-CZ" altLang="sk-SK" smtClean="0">
                <a:latin typeface="Arial" pitchFamily="34" charset="0"/>
              </a:rPr>
              <a:pPr/>
              <a:t>99</a:t>
            </a:fld>
            <a:endParaRPr lang="cs-CZ" altLang="sk-SK" smtClean="0">
              <a:latin typeface="Arial" pitchFamily="34" charset="0"/>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8098" name="Zástupný symbol pro obrázek snímku 1"/>
          <p:cNvSpPr>
            <a:spLocks noGrp="1" noRot="1" noChangeAspect="1" noTextEdit="1"/>
          </p:cNvSpPr>
          <p:nvPr>
            <p:ph type="sldImg"/>
          </p:nvPr>
        </p:nvSpPr>
        <p:spPr bwMode="auto">
          <a:noFill/>
          <a:ln>
            <a:solidFill>
              <a:srgbClr val="000000"/>
            </a:solidFill>
            <a:miter lim="800000"/>
            <a:headEnd/>
            <a:tailEnd/>
          </a:ln>
        </p:spPr>
      </p:sp>
      <p:sp>
        <p:nvSpPr>
          <p:cNvPr id="388099" name="Zástupný symbol pro poznámky 2"/>
          <p:cNvSpPr>
            <a:spLocks noGrp="1"/>
          </p:cNvSpPr>
          <p:nvPr>
            <p:ph type="body" idx="1"/>
          </p:nvPr>
        </p:nvSpPr>
        <p:spPr bwMode="auto">
          <a:noFill/>
        </p:spPr>
        <p:txBody>
          <a:bodyPr wrap="square" numCol="1" anchor="t" anchorCtr="0" compatLnSpc="1">
            <a:prstTxWarp prst="textNoShape">
              <a:avLst/>
            </a:prstTxWarp>
          </a:bodyPr>
          <a:lstStyle/>
          <a:p>
            <a:endParaRPr lang="sk-SK" altLang="sk-SK" smtClean="0"/>
          </a:p>
        </p:txBody>
      </p:sp>
      <p:sp>
        <p:nvSpPr>
          <p:cNvPr id="388100" name="Zástupný symbol pro číslo snímku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1268C6A-0C9C-4A43-AA3A-5CF3DACB660A}" type="slidenum">
              <a:rPr lang="cs-CZ" altLang="sk-SK" smtClean="0">
                <a:latin typeface="Arial" pitchFamily="34" charset="0"/>
              </a:rPr>
              <a:pPr/>
              <a:t>100</a:t>
            </a:fld>
            <a:endParaRPr lang="cs-CZ" altLang="sk-SK" smtClean="0">
              <a:latin typeface="Arial" pitchFamily="34" charset="0"/>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22" name="Zástupný symbol pro obrázek snímku 1"/>
          <p:cNvSpPr>
            <a:spLocks noGrp="1" noRot="1" noChangeAspect="1" noTextEdit="1"/>
          </p:cNvSpPr>
          <p:nvPr>
            <p:ph type="sldImg"/>
          </p:nvPr>
        </p:nvSpPr>
        <p:spPr bwMode="auto">
          <a:noFill/>
          <a:ln>
            <a:solidFill>
              <a:srgbClr val="000000"/>
            </a:solidFill>
            <a:miter lim="800000"/>
            <a:headEnd/>
            <a:tailEnd/>
          </a:ln>
        </p:spPr>
      </p:sp>
      <p:sp>
        <p:nvSpPr>
          <p:cNvPr id="389123" name="Zástupný symbol pro poznámky 2"/>
          <p:cNvSpPr>
            <a:spLocks noGrp="1"/>
          </p:cNvSpPr>
          <p:nvPr>
            <p:ph type="body" idx="1"/>
          </p:nvPr>
        </p:nvSpPr>
        <p:spPr bwMode="auto">
          <a:noFill/>
        </p:spPr>
        <p:txBody>
          <a:bodyPr wrap="square" numCol="1" anchor="t" anchorCtr="0" compatLnSpc="1">
            <a:prstTxWarp prst="textNoShape">
              <a:avLst/>
            </a:prstTxWarp>
          </a:bodyPr>
          <a:lstStyle/>
          <a:p>
            <a:endParaRPr lang="sk-SK" altLang="sk-SK" smtClean="0"/>
          </a:p>
        </p:txBody>
      </p:sp>
      <p:sp>
        <p:nvSpPr>
          <p:cNvPr id="389124" name="Zástupný symbol pro číslo snímku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6555B18-FF67-4DFB-9E9F-77AC4C2F6294}" type="slidenum">
              <a:rPr lang="cs-CZ" altLang="sk-SK" smtClean="0">
                <a:latin typeface="Arial" pitchFamily="34" charset="0"/>
              </a:rPr>
              <a:pPr/>
              <a:t>101</a:t>
            </a:fld>
            <a:endParaRPr lang="cs-CZ" altLang="sk-SK" smtClean="0">
              <a:latin typeface="Arial" pitchFamily="34" charset="0"/>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146" name="Zástupný symbol pro obrázek snímku 1"/>
          <p:cNvSpPr>
            <a:spLocks noGrp="1" noRot="1" noChangeAspect="1" noTextEdit="1"/>
          </p:cNvSpPr>
          <p:nvPr>
            <p:ph type="sldImg"/>
          </p:nvPr>
        </p:nvSpPr>
        <p:spPr bwMode="auto">
          <a:noFill/>
          <a:ln>
            <a:solidFill>
              <a:srgbClr val="000000"/>
            </a:solidFill>
            <a:miter lim="800000"/>
            <a:headEnd/>
            <a:tailEnd/>
          </a:ln>
        </p:spPr>
      </p:sp>
      <p:sp>
        <p:nvSpPr>
          <p:cNvPr id="390147" name="Zástupný symbol pro poznámky 2"/>
          <p:cNvSpPr>
            <a:spLocks noGrp="1"/>
          </p:cNvSpPr>
          <p:nvPr>
            <p:ph type="body" idx="1"/>
          </p:nvPr>
        </p:nvSpPr>
        <p:spPr bwMode="auto">
          <a:noFill/>
        </p:spPr>
        <p:txBody>
          <a:bodyPr wrap="square" numCol="1" anchor="t" anchorCtr="0" compatLnSpc="1">
            <a:prstTxWarp prst="textNoShape">
              <a:avLst/>
            </a:prstTxWarp>
          </a:bodyPr>
          <a:lstStyle/>
          <a:p>
            <a:endParaRPr lang="sk-SK" altLang="sk-SK" smtClean="0"/>
          </a:p>
        </p:txBody>
      </p:sp>
      <p:sp>
        <p:nvSpPr>
          <p:cNvPr id="390148" name="Zástupný symbol pro číslo snímku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4D66C658-D47A-4A40-A748-8E9F83E4AF2B}" type="slidenum">
              <a:rPr lang="cs-CZ" altLang="sk-SK" smtClean="0">
                <a:latin typeface="Arial" pitchFamily="34" charset="0"/>
              </a:rPr>
              <a:pPr/>
              <a:t>102</a:t>
            </a:fld>
            <a:endParaRPr lang="cs-CZ" altLang="sk-SK" smtClean="0">
              <a:latin typeface="Arial" pitchFamily="34" charset="0"/>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170" name="Zástupný symbol pro obrázek snímku 1"/>
          <p:cNvSpPr>
            <a:spLocks noGrp="1" noRot="1" noChangeAspect="1" noTextEdit="1"/>
          </p:cNvSpPr>
          <p:nvPr>
            <p:ph type="sldImg"/>
          </p:nvPr>
        </p:nvSpPr>
        <p:spPr bwMode="auto">
          <a:noFill/>
          <a:ln>
            <a:solidFill>
              <a:srgbClr val="000000"/>
            </a:solidFill>
            <a:miter lim="800000"/>
            <a:headEnd/>
            <a:tailEnd/>
          </a:ln>
        </p:spPr>
      </p:sp>
      <p:sp>
        <p:nvSpPr>
          <p:cNvPr id="391171" name="Zástupný symbol pro poznámky 2"/>
          <p:cNvSpPr>
            <a:spLocks noGrp="1"/>
          </p:cNvSpPr>
          <p:nvPr>
            <p:ph type="body" idx="1"/>
          </p:nvPr>
        </p:nvSpPr>
        <p:spPr bwMode="auto">
          <a:noFill/>
        </p:spPr>
        <p:txBody>
          <a:bodyPr wrap="square" numCol="1" anchor="t" anchorCtr="0" compatLnSpc="1">
            <a:prstTxWarp prst="textNoShape">
              <a:avLst/>
            </a:prstTxWarp>
          </a:bodyPr>
          <a:lstStyle/>
          <a:p>
            <a:endParaRPr lang="sk-SK" altLang="sk-SK" smtClean="0"/>
          </a:p>
        </p:txBody>
      </p:sp>
      <p:sp>
        <p:nvSpPr>
          <p:cNvPr id="391172" name="Zástupný symbol pro číslo snímku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DB54C6E-B4E9-46F7-8D06-71DB80FAEB65}" type="slidenum">
              <a:rPr lang="cs-CZ" altLang="sk-SK" smtClean="0">
                <a:latin typeface="Arial" pitchFamily="34" charset="0"/>
              </a:rPr>
              <a:pPr/>
              <a:t>103</a:t>
            </a:fld>
            <a:endParaRPr lang="cs-CZ" altLang="sk-SK" smtClean="0">
              <a:latin typeface="Arial" pitchFamily="34" charset="0"/>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Zástupný symbol pro obrázek snímku 1"/>
          <p:cNvSpPr>
            <a:spLocks noGrp="1" noRot="1" noChangeAspect="1" noTextEdit="1"/>
          </p:cNvSpPr>
          <p:nvPr>
            <p:ph type="sldImg"/>
          </p:nvPr>
        </p:nvSpPr>
        <p:spPr bwMode="auto">
          <a:noFill/>
          <a:ln>
            <a:solidFill>
              <a:srgbClr val="000000"/>
            </a:solidFill>
            <a:miter lim="800000"/>
            <a:headEnd/>
            <a:tailEnd/>
          </a:ln>
        </p:spPr>
      </p:sp>
      <p:sp>
        <p:nvSpPr>
          <p:cNvPr id="34819" name="Zástupný symbol pro poznámky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cs-CZ" smtClean="0"/>
          </a:p>
        </p:txBody>
      </p:sp>
      <p:sp>
        <p:nvSpPr>
          <p:cNvPr id="34820" name="Zástupný symbol pro číslo snímku 3"/>
          <p:cNvSpPr>
            <a:spLocks noGrp="1"/>
          </p:cNvSpPr>
          <p:nvPr>
            <p:ph type="sldNum" sz="quarter" idx="5"/>
          </p:nvPr>
        </p:nvSpPr>
        <p:spPr bwMode="auto">
          <a:extLst>
            <a:ext uri="{909E8E84-426E-40DD-AFC4-6F175D3DCCD1}"/>
            <a:ext uri="{91240B29-F687-4F45-9708-019B960494DF}"/>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768F4C37-EC3B-4147-A43E-AA7DAC587651}" type="slidenum">
              <a:rPr lang="cs-CZ" smtClean="0"/>
              <a:pPr fontAlgn="base">
                <a:spcBef>
                  <a:spcPct val="0"/>
                </a:spcBef>
                <a:spcAft>
                  <a:spcPct val="0"/>
                </a:spcAft>
                <a:defRPr/>
              </a:pPr>
              <a:t>107</a:t>
            </a:fld>
            <a:endParaRPr lang="cs-CZ" smtClean="0"/>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Zástupný symbol pro obrázek snímku 1"/>
          <p:cNvSpPr>
            <a:spLocks noGrp="1" noRot="1" noChangeAspect="1" noTextEdit="1"/>
          </p:cNvSpPr>
          <p:nvPr>
            <p:ph type="sldImg"/>
          </p:nvPr>
        </p:nvSpPr>
        <p:spPr bwMode="auto">
          <a:noFill/>
          <a:ln>
            <a:solidFill>
              <a:srgbClr val="000000"/>
            </a:solidFill>
            <a:miter lim="800000"/>
            <a:headEnd/>
            <a:tailEnd/>
          </a:ln>
        </p:spPr>
      </p:sp>
      <p:sp>
        <p:nvSpPr>
          <p:cNvPr id="35843" name="Zástupný symbol pro poznámky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cs-CZ" smtClean="0"/>
          </a:p>
        </p:txBody>
      </p:sp>
      <p:sp>
        <p:nvSpPr>
          <p:cNvPr id="35844" name="Zástupný symbol pro číslo snímku 3"/>
          <p:cNvSpPr>
            <a:spLocks noGrp="1"/>
          </p:cNvSpPr>
          <p:nvPr>
            <p:ph type="sldNum" sz="quarter" idx="5"/>
          </p:nvPr>
        </p:nvSpPr>
        <p:spPr bwMode="auto">
          <a:extLst>
            <a:ext uri="{909E8E84-426E-40DD-AFC4-6F175D3DCCD1}"/>
            <a:ext uri="{91240B29-F687-4F45-9708-019B960494DF}"/>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A46A97F2-868E-42EF-838E-8A6F15578059}" type="slidenum">
              <a:rPr lang="cs-CZ" smtClean="0"/>
              <a:pPr fontAlgn="base">
                <a:spcBef>
                  <a:spcPct val="0"/>
                </a:spcBef>
                <a:spcAft>
                  <a:spcPct val="0"/>
                </a:spcAft>
                <a:defRPr/>
              </a:pPr>
              <a:t>108</a:t>
            </a:fld>
            <a:endParaRPr lang="cs-CZ" smtClean="0"/>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Zástupný symbol pro obrázek snímku 1"/>
          <p:cNvSpPr>
            <a:spLocks noGrp="1" noRot="1" noChangeAspect="1" noTextEdit="1"/>
          </p:cNvSpPr>
          <p:nvPr>
            <p:ph type="sldImg"/>
          </p:nvPr>
        </p:nvSpPr>
        <p:spPr bwMode="auto">
          <a:noFill/>
          <a:ln>
            <a:solidFill>
              <a:srgbClr val="000000"/>
            </a:solidFill>
            <a:miter lim="800000"/>
            <a:headEnd/>
            <a:tailEnd/>
          </a:ln>
        </p:spPr>
      </p:sp>
      <p:sp>
        <p:nvSpPr>
          <p:cNvPr id="36867" name="Zástupný symbol pro poznámky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cs-CZ" smtClean="0"/>
          </a:p>
        </p:txBody>
      </p:sp>
      <p:sp>
        <p:nvSpPr>
          <p:cNvPr id="36868" name="Zástupný symbol pro číslo snímku 3"/>
          <p:cNvSpPr>
            <a:spLocks noGrp="1"/>
          </p:cNvSpPr>
          <p:nvPr>
            <p:ph type="sldNum" sz="quarter" idx="5"/>
          </p:nvPr>
        </p:nvSpPr>
        <p:spPr bwMode="auto">
          <a:extLst>
            <a:ext uri="{909E8E84-426E-40DD-AFC4-6F175D3DCCD1}"/>
            <a:ext uri="{91240B29-F687-4F45-9708-019B960494DF}"/>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C599A460-4201-4880-B10A-2AC4CBA5CD0E}" type="slidenum">
              <a:rPr lang="cs-CZ" smtClean="0"/>
              <a:pPr fontAlgn="base">
                <a:spcBef>
                  <a:spcPct val="0"/>
                </a:spcBef>
                <a:spcAft>
                  <a:spcPct val="0"/>
                </a:spcAft>
                <a:defRPr/>
              </a:pPr>
              <a:t>109</a:t>
            </a:fld>
            <a:endParaRPr lang="cs-CZ"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2" name="Zástupný symbol pro obrázek snímku 1"/>
          <p:cNvSpPr>
            <a:spLocks noGrp="1" noRot="1" noChangeAspect="1" noTextEdit="1"/>
          </p:cNvSpPr>
          <p:nvPr>
            <p:ph type="sldImg"/>
          </p:nvPr>
        </p:nvSpPr>
        <p:spPr bwMode="auto">
          <a:noFill/>
          <a:ln>
            <a:solidFill>
              <a:srgbClr val="000000"/>
            </a:solidFill>
            <a:miter lim="800000"/>
            <a:headEnd/>
            <a:tailEnd/>
          </a:ln>
        </p:spPr>
      </p:sp>
      <p:sp>
        <p:nvSpPr>
          <p:cNvPr id="302083" name="Zástupný symbol pro poznámky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sk-SK" altLang="sk-SK" smtClean="0"/>
          </a:p>
        </p:txBody>
      </p:sp>
      <p:sp>
        <p:nvSpPr>
          <p:cNvPr id="302084" name="Zástupný symbol pro číslo snímku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D3847D5-ED4F-4123-82CC-B82EED3A285D}" type="slidenum">
              <a:rPr lang="cs-CZ" altLang="sk-SK" smtClean="0">
                <a:latin typeface="Arial" pitchFamily="34" charset="0"/>
              </a:rPr>
              <a:pPr/>
              <a:t>26</a:t>
            </a:fld>
            <a:endParaRPr lang="cs-CZ" altLang="sk-SK" smtClean="0">
              <a:latin typeface="Arial" pitchFamily="34" charset="0"/>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Zástupný symbol pro obrázek snímku 1"/>
          <p:cNvSpPr>
            <a:spLocks noGrp="1" noRot="1" noChangeAspect="1" noTextEdit="1"/>
          </p:cNvSpPr>
          <p:nvPr>
            <p:ph type="sldImg"/>
          </p:nvPr>
        </p:nvSpPr>
        <p:spPr bwMode="auto">
          <a:noFill/>
          <a:ln>
            <a:solidFill>
              <a:srgbClr val="000000"/>
            </a:solidFill>
            <a:miter lim="800000"/>
            <a:headEnd/>
            <a:tailEnd/>
          </a:ln>
        </p:spPr>
      </p:sp>
      <p:sp>
        <p:nvSpPr>
          <p:cNvPr id="37891" name="Zástupný symbol pro poznámky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cs-CZ" smtClean="0"/>
          </a:p>
        </p:txBody>
      </p:sp>
      <p:sp>
        <p:nvSpPr>
          <p:cNvPr id="37892" name="Zástupný symbol pro číslo snímku 3"/>
          <p:cNvSpPr>
            <a:spLocks noGrp="1"/>
          </p:cNvSpPr>
          <p:nvPr>
            <p:ph type="sldNum" sz="quarter" idx="5"/>
          </p:nvPr>
        </p:nvSpPr>
        <p:spPr bwMode="auto">
          <a:extLst>
            <a:ext uri="{909E8E84-426E-40DD-AFC4-6F175D3DCCD1}"/>
            <a:ext uri="{91240B29-F687-4F45-9708-019B960494DF}"/>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502CEF78-E352-404A-BAD1-B8C122092D51}" type="slidenum">
              <a:rPr lang="cs-CZ" smtClean="0"/>
              <a:pPr fontAlgn="base">
                <a:spcBef>
                  <a:spcPct val="0"/>
                </a:spcBef>
                <a:spcAft>
                  <a:spcPct val="0"/>
                </a:spcAft>
                <a:defRPr/>
              </a:pPr>
              <a:t>110</a:t>
            </a:fld>
            <a:endParaRPr lang="cs-CZ" smtClean="0"/>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Zástupný symbol pro obrázek snímku 1"/>
          <p:cNvSpPr>
            <a:spLocks noGrp="1" noRot="1" noChangeAspect="1" noTextEdit="1"/>
          </p:cNvSpPr>
          <p:nvPr>
            <p:ph type="sldImg"/>
          </p:nvPr>
        </p:nvSpPr>
        <p:spPr bwMode="auto">
          <a:noFill/>
          <a:ln>
            <a:solidFill>
              <a:srgbClr val="000000"/>
            </a:solidFill>
            <a:miter lim="800000"/>
            <a:headEnd/>
            <a:tailEnd/>
          </a:ln>
        </p:spPr>
      </p:sp>
      <p:sp>
        <p:nvSpPr>
          <p:cNvPr id="38915" name="Zástupný symbol pro poznámky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cs-CZ" smtClean="0"/>
          </a:p>
        </p:txBody>
      </p:sp>
      <p:sp>
        <p:nvSpPr>
          <p:cNvPr id="38916" name="Zástupný symbol pro číslo snímku 3"/>
          <p:cNvSpPr>
            <a:spLocks noGrp="1"/>
          </p:cNvSpPr>
          <p:nvPr>
            <p:ph type="sldNum" sz="quarter" idx="5"/>
          </p:nvPr>
        </p:nvSpPr>
        <p:spPr bwMode="auto">
          <a:extLst>
            <a:ext uri="{909E8E84-426E-40DD-AFC4-6F175D3DCCD1}"/>
            <a:ext uri="{91240B29-F687-4F45-9708-019B960494DF}"/>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E4DEAF0A-F98F-4553-B02F-8F8DE82A9B19}" type="slidenum">
              <a:rPr lang="cs-CZ" smtClean="0"/>
              <a:pPr fontAlgn="base">
                <a:spcBef>
                  <a:spcPct val="0"/>
                </a:spcBef>
                <a:spcAft>
                  <a:spcPct val="0"/>
                </a:spcAft>
                <a:defRPr/>
              </a:pPr>
              <a:t>112</a:t>
            </a:fld>
            <a:endParaRPr lang="cs-CZ" smtClean="0"/>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Zástupný symbol pro obrázek snímku 1"/>
          <p:cNvSpPr>
            <a:spLocks noGrp="1" noRot="1" noChangeAspect="1" noTextEdit="1"/>
          </p:cNvSpPr>
          <p:nvPr>
            <p:ph type="sldImg"/>
          </p:nvPr>
        </p:nvSpPr>
        <p:spPr bwMode="auto">
          <a:noFill/>
          <a:ln>
            <a:solidFill>
              <a:srgbClr val="000000"/>
            </a:solidFill>
            <a:miter lim="800000"/>
            <a:headEnd/>
            <a:tailEnd/>
          </a:ln>
        </p:spPr>
      </p:sp>
      <p:sp>
        <p:nvSpPr>
          <p:cNvPr id="39939" name="Zástupný symbol pro poznámky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cs-CZ" smtClean="0"/>
          </a:p>
        </p:txBody>
      </p:sp>
      <p:sp>
        <p:nvSpPr>
          <p:cNvPr id="39940" name="Zástupný symbol pro číslo snímku 3"/>
          <p:cNvSpPr>
            <a:spLocks noGrp="1"/>
          </p:cNvSpPr>
          <p:nvPr>
            <p:ph type="sldNum" sz="quarter" idx="5"/>
          </p:nvPr>
        </p:nvSpPr>
        <p:spPr bwMode="auto">
          <a:extLst>
            <a:ext uri="{909E8E84-426E-40DD-AFC4-6F175D3DCCD1}"/>
            <a:ext uri="{91240B29-F687-4F45-9708-019B960494DF}"/>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2DBE4112-80B0-484F-AF14-ED5C06EF1A05}" type="slidenum">
              <a:rPr lang="cs-CZ" smtClean="0"/>
              <a:pPr fontAlgn="base">
                <a:spcBef>
                  <a:spcPct val="0"/>
                </a:spcBef>
                <a:spcAft>
                  <a:spcPct val="0"/>
                </a:spcAft>
                <a:defRPr/>
              </a:pPr>
              <a:t>113</a:t>
            </a:fld>
            <a:endParaRPr lang="cs-CZ" smtClean="0"/>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Zástupný symbol pro obrázek snímku 1"/>
          <p:cNvSpPr>
            <a:spLocks noGrp="1" noRot="1" noChangeAspect="1" noTextEdit="1"/>
          </p:cNvSpPr>
          <p:nvPr>
            <p:ph type="sldImg"/>
          </p:nvPr>
        </p:nvSpPr>
        <p:spPr bwMode="auto">
          <a:noFill/>
          <a:ln>
            <a:solidFill>
              <a:srgbClr val="000000"/>
            </a:solidFill>
            <a:miter lim="800000"/>
            <a:headEnd/>
            <a:tailEnd/>
          </a:ln>
        </p:spPr>
      </p:sp>
      <p:sp>
        <p:nvSpPr>
          <p:cNvPr id="40963" name="Zástupný symbol pro poznámky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cs-CZ" smtClean="0"/>
          </a:p>
        </p:txBody>
      </p:sp>
      <p:sp>
        <p:nvSpPr>
          <p:cNvPr id="40964" name="Zástupný symbol pro číslo snímku 3"/>
          <p:cNvSpPr>
            <a:spLocks noGrp="1"/>
          </p:cNvSpPr>
          <p:nvPr>
            <p:ph type="sldNum" sz="quarter" idx="5"/>
          </p:nvPr>
        </p:nvSpPr>
        <p:spPr bwMode="auto">
          <a:extLst>
            <a:ext uri="{909E8E84-426E-40DD-AFC4-6F175D3DCCD1}"/>
            <a:ext uri="{91240B29-F687-4F45-9708-019B960494DF}"/>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1EF66F2D-8646-4D44-94C1-74A81060D2C8}" type="slidenum">
              <a:rPr lang="cs-CZ" smtClean="0"/>
              <a:pPr fontAlgn="base">
                <a:spcBef>
                  <a:spcPct val="0"/>
                </a:spcBef>
                <a:spcAft>
                  <a:spcPct val="0"/>
                </a:spcAft>
                <a:defRPr/>
              </a:pPr>
              <a:t>114</a:t>
            </a:fld>
            <a:endParaRPr lang="cs-CZ" smtClean="0"/>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Zástupný symbol pro obrázek snímku 1"/>
          <p:cNvSpPr>
            <a:spLocks noGrp="1" noRot="1" noChangeAspect="1" noTextEdit="1"/>
          </p:cNvSpPr>
          <p:nvPr>
            <p:ph type="sldImg"/>
          </p:nvPr>
        </p:nvSpPr>
        <p:spPr bwMode="auto">
          <a:noFill/>
          <a:ln>
            <a:solidFill>
              <a:srgbClr val="000000"/>
            </a:solidFill>
            <a:miter lim="800000"/>
            <a:headEnd/>
            <a:tailEnd/>
          </a:ln>
        </p:spPr>
      </p:sp>
      <p:sp>
        <p:nvSpPr>
          <p:cNvPr id="41987" name="Zástupný symbol pro poznámky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cs-CZ" smtClean="0"/>
          </a:p>
        </p:txBody>
      </p:sp>
      <p:sp>
        <p:nvSpPr>
          <p:cNvPr id="41988" name="Zástupný symbol pro číslo snímku 3"/>
          <p:cNvSpPr>
            <a:spLocks noGrp="1"/>
          </p:cNvSpPr>
          <p:nvPr>
            <p:ph type="sldNum" sz="quarter" idx="5"/>
          </p:nvPr>
        </p:nvSpPr>
        <p:spPr bwMode="auto">
          <a:extLst>
            <a:ext uri="{909E8E84-426E-40DD-AFC4-6F175D3DCCD1}"/>
            <a:ext uri="{91240B29-F687-4F45-9708-019B960494DF}"/>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2FD291EE-1DDE-4C20-85FB-969CA69C2E98}" type="slidenum">
              <a:rPr lang="cs-CZ" smtClean="0"/>
              <a:pPr fontAlgn="base">
                <a:spcBef>
                  <a:spcPct val="0"/>
                </a:spcBef>
                <a:spcAft>
                  <a:spcPct val="0"/>
                </a:spcAft>
                <a:defRPr/>
              </a:pPr>
              <a:t>115</a:t>
            </a:fld>
            <a:endParaRPr lang="cs-CZ" smtClean="0"/>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Zástupný symbol pro obrázek snímku 1"/>
          <p:cNvSpPr>
            <a:spLocks noGrp="1" noRot="1" noChangeAspect="1" noTextEdit="1"/>
          </p:cNvSpPr>
          <p:nvPr>
            <p:ph type="sldImg"/>
          </p:nvPr>
        </p:nvSpPr>
        <p:spPr bwMode="auto">
          <a:noFill/>
          <a:ln>
            <a:solidFill>
              <a:srgbClr val="000000"/>
            </a:solidFill>
            <a:miter lim="800000"/>
            <a:headEnd/>
            <a:tailEnd/>
          </a:ln>
        </p:spPr>
      </p:sp>
      <p:sp>
        <p:nvSpPr>
          <p:cNvPr id="43011" name="Zástupný symbol pro poznámky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cs-CZ" smtClean="0"/>
          </a:p>
        </p:txBody>
      </p:sp>
      <p:sp>
        <p:nvSpPr>
          <p:cNvPr id="43012" name="Zástupný symbol pro číslo snímku 3"/>
          <p:cNvSpPr>
            <a:spLocks noGrp="1"/>
          </p:cNvSpPr>
          <p:nvPr>
            <p:ph type="sldNum" sz="quarter" idx="5"/>
          </p:nvPr>
        </p:nvSpPr>
        <p:spPr bwMode="auto">
          <a:extLst>
            <a:ext uri="{909E8E84-426E-40DD-AFC4-6F175D3DCCD1}"/>
            <a:ext uri="{91240B29-F687-4F45-9708-019B960494DF}"/>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9175DF12-538F-4B89-9D38-EB952BCEC6EF}" type="slidenum">
              <a:rPr lang="cs-CZ" smtClean="0"/>
              <a:pPr fontAlgn="base">
                <a:spcBef>
                  <a:spcPct val="0"/>
                </a:spcBef>
                <a:spcAft>
                  <a:spcPct val="0"/>
                </a:spcAft>
                <a:defRPr/>
              </a:pPr>
              <a:t>116</a:t>
            </a:fld>
            <a:endParaRPr lang="cs-CZ" smtClean="0"/>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Zástupný symbol pro obrázek snímku 1"/>
          <p:cNvSpPr>
            <a:spLocks noGrp="1" noRot="1" noChangeAspect="1" noTextEdit="1"/>
          </p:cNvSpPr>
          <p:nvPr>
            <p:ph type="sldImg"/>
          </p:nvPr>
        </p:nvSpPr>
        <p:spPr bwMode="auto">
          <a:noFill/>
          <a:ln>
            <a:solidFill>
              <a:srgbClr val="000000"/>
            </a:solidFill>
            <a:miter lim="800000"/>
            <a:headEnd/>
            <a:tailEnd/>
          </a:ln>
        </p:spPr>
      </p:sp>
      <p:sp>
        <p:nvSpPr>
          <p:cNvPr id="44035" name="Zástupný symbol pro poznámky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cs-CZ" smtClean="0"/>
          </a:p>
        </p:txBody>
      </p:sp>
      <p:sp>
        <p:nvSpPr>
          <p:cNvPr id="44036" name="Zástupný symbol pro číslo snímku 3"/>
          <p:cNvSpPr>
            <a:spLocks noGrp="1"/>
          </p:cNvSpPr>
          <p:nvPr>
            <p:ph type="sldNum" sz="quarter" idx="5"/>
          </p:nvPr>
        </p:nvSpPr>
        <p:spPr bwMode="auto">
          <a:extLst>
            <a:ext uri="{909E8E84-426E-40DD-AFC4-6F175D3DCCD1}"/>
            <a:ext uri="{91240B29-F687-4F45-9708-019B960494DF}"/>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C3B2008D-DA50-4FBF-A9CB-0D2EA4BDD72E}" type="slidenum">
              <a:rPr lang="cs-CZ" smtClean="0"/>
              <a:pPr fontAlgn="base">
                <a:spcBef>
                  <a:spcPct val="0"/>
                </a:spcBef>
                <a:spcAft>
                  <a:spcPct val="0"/>
                </a:spcAft>
                <a:defRPr/>
              </a:pPr>
              <a:t>117</a:t>
            </a:fld>
            <a:endParaRPr lang="cs-CZ" smtClean="0"/>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Zástupný symbol pro obrázek snímku 1"/>
          <p:cNvSpPr>
            <a:spLocks noGrp="1" noRot="1" noChangeAspect="1" noTextEdit="1"/>
          </p:cNvSpPr>
          <p:nvPr>
            <p:ph type="sldImg"/>
          </p:nvPr>
        </p:nvSpPr>
        <p:spPr bwMode="auto">
          <a:noFill/>
          <a:ln>
            <a:solidFill>
              <a:srgbClr val="000000"/>
            </a:solidFill>
            <a:miter lim="800000"/>
            <a:headEnd/>
            <a:tailEnd/>
          </a:ln>
        </p:spPr>
      </p:sp>
      <p:sp>
        <p:nvSpPr>
          <p:cNvPr id="45059" name="Zástupný symbol pro poznámky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cs-CZ" smtClean="0"/>
          </a:p>
        </p:txBody>
      </p:sp>
      <p:sp>
        <p:nvSpPr>
          <p:cNvPr id="45060" name="Zástupný symbol pro číslo snímku 3"/>
          <p:cNvSpPr>
            <a:spLocks noGrp="1"/>
          </p:cNvSpPr>
          <p:nvPr>
            <p:ph type="sldNum" sz="quarter" idx="5"/>
          </p:nvPr>
        </p:nvSpPr>
        <p:spPr bwMode="auto">
          <a:extLst>
            <a:ext uri="{909E8E84-426E-40DD-AFC4-6F175D3DCCD1}"/>
            <a:ext uri="{91240B29-F687-4F45-9708-019B960494DF}"/>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FC2DE424-9932-4E9B-9934-D3281C18DA5B}" type="slidenum">
              <a:rPr lang="cs-CZ" smtClean="0"/>
              <a:pPr fontAlgn="base">
                <a:spcBef>
                  <a:spcPct val="0"/>
                </a:spcBef>
                <a:spcAft>
                  <a:spcPct val="0"/>
                </a:spcAft>
                <a:defRPr/>
              </a:pPr>
              <a:t>118</a:t>
            </a:fld>
            <a:endParaRPr lang="cs-CZ" smtClean="0"/>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Zástupný symbol pro obrázek snímku 1"/>
          <p:cNvSpPr>
            <a:spLocks noGrp="1" noRot="1" noChangeAspect="1" noTextEdit="1"/>
          </p:cNvSpPr>
          <p:nvPr>
            <p:ph type="sldImg"/>
          </p:nvPr>
        </p:nvSpPr>
        <p:spPr bwMode="auto">
          <a:noFill/>
          <a:ln>
            <a:solidFill>
              <a:srgbClr val="000000"/>
            </a:solidFill>
            <a:miter lim="800000"/>
            <a:headEnd/>
            <a:tailEnd/>
          </a:ln>
        </p:spPr>
      </p:sp>
      <p:sp>
        <p:nvSpPr>
          <p:cNvPr id="46083" name="Zástupný symbol pro poznámky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cs-CZ" smtClean="0"/>
          </a:p>
        </p:txBody>
      </p:sp>
      <p:sp>
        <p:nvSpPr>
          <p:cNvPr id="46084" name="Zástupný symbol pro číslo snímku 3"/>
          <p:cNvSpPr>
            <a:spLocks noGrp="1"/>
          </p:cNvSpPr>
          <p:nvPr>
            <p:ph type="sldNum" sz="quarter" idx="5"/>
          </p:nvPr>
        </p:nvSpPr>
        <p:spPr bwMode="auto">
          <a:extLst>
            <a:ext uri="{909E8E84-426E-40DD-AFC4-6F175D3DCCD1}"/>
            <a:ext uri="{91240B29-F687-4F45-9708-019B960494DF}"/>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8AA2FDAB-2B1D-4E2F-82F1-136AF38B667C}" type="slidenum">
              <a:rPr lang="cs-CZ" smtClean="0"/>
              <a:pPr fontAlgn="base">
                <a:spcBef>
                  <a:spcPct val="0"/>
                </a:spcBef>
                <a:spcAft>
                  <a:spcPct val="0"/>
                </a:spcAft>
                <a:defRPr/>
              </a:pPr>
              <a:t>119</a:t>
            </a:fld>
            <a:endParaRPr lang="cs-CZ" smtClean="0"/>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Zástupný symbol pro obrázek snímku 1"/>
          <p:cNvSpPr>
            <a:spLocks noGrp="1" noRot="1" noChangeAspect="1" noTextEdit="1"/>
          </p:cNvSpPr>
          <p:nvPr>
            <p:ph type="sldImg"/>
          </p:nvPr>
        </p:nvSpPr>
        <p:spPr bwMode="auto">
          <a:noFill/>
          <a:ln>
            <a:solidFill>
              <a:srgbClr val="000000"/>
            </a:solidFill>
            <a:miter lim="800000"/>
            <a:headEnd/>
            <a:tailEnd/>
          </a:ln>
        </p:spPr>
      </p:sp>
      <p:sp>
        <p:nvSpPr>
          <p:cNvPr id="51203" name="Zástupný symbol pro poznámky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cs-CZ" smtClean="0"/>
          </a:p>
        </p:txBody>
      </p:sp>
      <p:sp>
        <p:nvSpPr>
          <p:cNvPr id="51204" name="Zástupný symbol pro číslo snímku 3"/>
          <p:cNvSpPr>
            <a:spLocks noGrp="1"/>
          </p:cNvSpPr>
          <p:nvPr>
            <p:ph type="sldNum" sz="quarter" idx="5"/>
          </p:nvPr>
        </p:nvSpPr>
        <p:spPr bwMode="auto">
          <a:extLst>
            <a:ext uri="{909E8E84-426E-40DD-AFC4-6F175D3DCCD1}"/>
            <a:ext uri="{91240B29-F687-4F45-9708-019B960494DF}"/>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53D892AD-49A7-4968-B727-A3E2C26313FA}" type="slidenum">
              <a:rPr lang="cs-CZ" smtClean="0"/>
              <a:pPr fontAlgn="base">
                <a:spcBef>
                  <a:spcPct val="0"/>
                </a:spcBef>
                <a:spcAft>
                  <a:spcPct val="0"/>
                </a:spcAft>
                <a:defRPr/>
              </a:pPr>
              <a:t>120</a:t>
            </a:fld>
            <a:endParaRPr lang="cs-CZ"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smtClean="0"/>
              <a:t>Klepnutím lze upravit styl předlohy nadpisů.</a:t>
            </a:r>
            <a:endParaRPr lang="cs-CZ"/>
          </a:p>
        </p:txBody>
      </p:sp>
      <p:sp>
        <p:nvSpPr>
          <p:cNvPr id="3" name="Podnadpis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smtClean="0"/>
              <a:t>Klepnutím lze upravit styl předlohy podnadpisů.</a:t>
            </a:r>
            <a:endParaRPr lang="cs-CZ"/>
          </a:p>
        </p:txBody>
      </p:sp>
      <p:sp>
        <p:nvSpPr>
          <p:cNvPr id="4" name="Zástupný symbol pro datum 3"/>
          <p:cNvSpPr>
            <a:spLocks noGrp="1"/>
          </p:cNvSpPr>
          <p:nvPr>
            <p:ph type="dt" sz="half" idx="10"/>
          </p:nvPr>
        </p:nvSpPr>
        <p:spPr/>
        <p:txBody>
          <a:bodyPr/>
          <a:lstStyle/>
          <a:p>
            <a:fld id="{88873ECA-85A4-4A6C-BD8A-37A1450E4A57}" type="datetimeFigureOut">
              <a:rPr lang="cs-CZ" smtClean="0"/>
              <a:pPr/>
              <a:t>30.12.2015</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8A068EC0-B368-44FF-AFBB-69059EF77735}" type="slidenum">
              <a:rPr lang="cs-CZ" smtClean="0"/>
              <a:pPr/>
              <a:t>‹#›</a:t>
            </a:fld>
            <a:endParaRPr lang="cs-CZ"/>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svislý text 2"/>
          <p:cNvSpPr>
            <a:spLocks noGrp="1"/>
          </p:cNvSpPr>
          <p:nvPr>
            <p:ph type="body" orient="vert" idx="1"/>
          </p:nvPr>
        </p:nvSpPr>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88873ECA-85A4-4A6C-BD8A-37A1450E4A57}" type="datetimeFigureOut">
              <a:rPr lang="cs-CZ" smtClean="0"/>
              <a:pPr/>
              <a:t>30.12.2015</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8A068EC0-B368-44FF-AFBB-69059EF77735}" type="slidenum">
              <a:rPr lang="cs-CZ" smtClean="0"/>
              <a:pPr/>
              <a:t>‹#›</a:t>
            </a:fld>
            <a:endParaRPr lang="cs-CZ"/>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smtClean="0"/>
              <a:t>Klepnutím lze upravit styl předlohy nadpisů.</a:t>
            </a:r>
            <a:endParaRPr lang="cs-CZ"/>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88873ECA-85A4-4A6C-BD8A-37A1450E4A57}" type="datetimeFigureOut">
              <a:rPr lang="cs-CZ" smtClean="0"/>
              <a:pPr/>
              <a:t>30.12.2015</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8A068EC0-B368-44FF-AFBB-69059EF77735}" type="slidenum">
              <a:rPr lang="cs-CZ" smtClean="0"/>
              <a:pPr/>
              <a:t>‹#›</a:t>
            </a:fld>
            <a:endParaRPr lang="cs-CZ"/>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obsah 2"/>
          <p:cNvSpPr>
            <a:spLocks noGrp="1"/>
          </p:cNvSpPr>
          <p:nvPr>
            <p:ph idx="1"/>
          </p:nvPr>
        </p:nvSpPr>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88873ECA-85A4-4A6C-BD8A-37A1450E4A57}" type="datetimeFigureOut">
              <a:rPr lang="cs-CZ" smtClean="0"/>
              <a:pPr/>
              <a:t>30.12.2015</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8A068EC0-B368-44FF-AFBB-69059EF77735}" type="slidenum">
              <a:rPr lang="cs-CZ" smtClean="0"/>
              <a:pPr/>
              <a:t>‹#›</a:t>
            </a:fld>
            <a:endParaRPr lang="cs-CZ"/>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smtClean="0"/>
              <a:t>Klepnutím lze upravit styl předlohy nadpisů.</a:t>
            </a:r>
            <a:endParaRPr lang="cs-CZ"/>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smtClean="0"/>
              <a:t>Klepnutím lze upravit styly předlohy textu.</a:t>
            </a:r>
          </a:p>
        </p:txBody>
      </p:sp>
      <p:sp>
        <p:nvSpPr>
          <p:cNvPr id="4" name="Zástupný symbol pro datum 3"/>
          <p:cNvSpPr>
            <a:spLocks noGrp="1"/>
          </p:cNvSpPr>
          <p:nvPr>
            <p:ph type="dt" sz="half" idx="10"/>
          </p:nvPr>
        </p:nvSpPr>
        <p:spPr/>
        <p:txBody>
          <a:bodyPr/>
          <a:lstStyle/>
          <a:p>
            <a:fld id="{88873ECA-85A4-4A6C-BD8A-37A1450E4A57}" type="datetimeFigureOut">
              <a:rPr lang="cs-CZ" smtClean="0"/>
              <a:pPr/>
              <a:t>30.12.2015</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8A068EC0-B368-44FF-AFBB-69059EF77735}" type="slidenum">
              <a:rPr lang="cs-CZ" smtClean="0"/>
              <a:pPr/>
              <a:t>‹#›</a:t>
            </a:fld>
            <a:endParaRPr lang="cs-CZ"/>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datum 4"/>
          <p:cNvSpPr>
            <a:spLocks noGrp="1"/>
          </p:cNvSpPr>
          <p:nvPr>
            <p:ph type="dt" sz="half" idx="10"/>
          </p:nvPr>
        </p:nvSpPr>
        <p:spPr/>
        <p:txBody>
          <a:bodyPr/>
          <a:lstStyle/>
          <a:p>
            <a:fld id="{88873ECA-85A4-4A6C-BD8A-37A1450E4A57}" type="datetimeFigureOut">
              <a:rPr lang="cs-CZ" smtClean="0"/>
              <a:pPr/>
              <a:t>30.12.2015</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8A068EC0-B368-44FF-AFBB-69059EF77735}" type="slidenum">
              <a:rPr lang="cs-CZ" smtClean="0"/>
              <a:pPr/>
              <a:t>‹#›</a:t>
            </a:fld>
            <a:endParaRPr lang="cs-CZ"/>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smtClean="0"/>
              <a:t>Klepnutím lze upravit styl předlohy nadpisů.</a:t>
            </a:r>
            <a:endParaRPr lang="cs-CZ"/>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Zástupný symbol pro datum 6"/>
          <p:cNvSpPr>
            <a:spLocks noGrp="1"/>
          </p:cNvSpPr>
          <p:nvPr>
            <p:ph type="dt" sz="half" idx="10"/>
          </p:nvPr>
        </p:nvSpPr>
        <p:spPr/>
        <p:txBody>
          <a:bodyPr/>
          <a:lstStyle/>
          <a:p>
            <a:fld id="{88873ECA-85A4-4A6C-BD8A-37A1450E4A57}" type="datetimeFigureOut">
              <a:rPr lang="cs-CZ" smtClean="0"/>
              <a:pPr/>
              <a:t>30.12.2015</a:t>
            </a:fld>
            <a:endParaRPr lang="cs-CZ"/>
          </a:p>
        </p:txBody>
      </p:sp>
      <p:sp>
        <p:nvSpPr>
          <p:cNvPr id="8" name="Zástupný symbol pro zápatí 7"/>
          <p:cNvSpPr>
            <a:spLocks noGrp="1"/>
          </p:cNvSpPr>
          <p:nvPr>
            <p:ph type="ftr" sz="quarter" idx="11"/>
          </p:nvPr>
        </p:nvSpPr>
        <p:spPr/>
        <p:txBody>
          <a:bodyPr/>
          <a:lstStyle/>
          <a:p>
            <a:endParaRPr lang="cs-CZ"/>
          </a:p>
        </p:txBody>
      </p:sp>
      <p:sp>
        <p:nvSpPr>
          <p:cNvPr id="9" name="Zástupný symbol pro číslo snímku 8"/>
          <p:cNvSpPr>
            <a:spLocks noGrp="1"/>
          </p:cNvSpPr>
          <p:nvPr>
            <p:ph type="sldNum" sz="quarter" idx="12"/>
          </p:nvPr>
        </p:nvSpPr>
        <p:spPr/>
        <p:txBody>
          <a:bodyPr/>
          <a:lstStyle/>
          <a:p>
            <a:fld id="{8A068EC0-B368-44FF-AFBB-69059EF77735}" type="slidenum">
              <a:rPr lang="cs-CZ" smtClean="0"/>
              <a:pPr/>
              <a:t>‹#›</a:t>
            </a:fld>
            <a:endParaRPr lang="cs-CZ"/>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datum 2"/>
          <p:cNvSpPr>
            <a:spLocks noGrp="1"/>
          </p:cNvSpPr>
          <p:nvPr>
            <p:ph type="dt" sz="half" idx="10"/>
          </p:nvPr>
        </p:nvSpPr>
        <p:spPr/>
        <p:txBody>
          <a:bodyPr/>
          <a:lstStyle/>
          <a:p>
            <a:fld id="{88873ECA-85A4-4A6C-BD8A-37A1450E4A57}" type="datetimeFigureOut">
              <a:rPr lang="cs-CZ" smtClean="0"/>
              <a:pPr/>
              <a:t>30.12.2015</a:t>
            </a:fld>
            <a:endParaRPr lang="cs-CZ"/>
          </a:p>
        </p:txBody>
      </p:sp>
      <p:sp>
        <p:nvSpPr>
          <p:cNvPr id="4" name="Zástupný symbol pro zápatí 3"/>
          <p:cNvSpPr>
            <a:spLocks noGrp="1"/>
          </p:cNvSpPr>
          <p:nvPr>
            <p:ph type="ftr" sz="quarter" idx="11"/>
          </p:nvPr>
        </p:nvSpPr>
        <p:spPr/>
        <p:txBody>
          <a:bodyPr/>
          <a:lstStyle/>
          <a:p>
            <a:endParaRPr lang="cs-CZ"/>
          </a:p>
        </p:txBody>
      </p:sp>
      <p:sp>
        <p:nvSpPr>
          <p:cNvPr id="5" name="Zástupný symbol pro číslo snímku 4"/>
          <p:cNvSpPr>
            <a:spLocks noGrp="1"/>
          </p:cNvSpPr>
          <p:nvPr>
            <p:ph type="sldNum" sz="quarter" idx="12"/>
          </p:nvPr>
        </p:nvSpPr>
        <p:spPr/>
        <p:txBody>
          <a:bodyPr/>
          <a:lstStyle/>
          <a:p>
            <a:fld id="{8A068EC0-B368-44FF-AFBB-69059EF77735}" type="slidenum">
              <a:rPr lang="cs-CZ" smtClean="0"/>
              <a:pPr/>
              <a:t>‹#›</a:t>
            </a:fld>
            <a:endParaRPr lang="cs-CZ"/>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88873ECA-85A4-4A6C-BD8A-37A1450E4A57}" type="datetimeFigureOut">
              <a:rPr lang="cs-CZ" smtClean="0"/>
              <a:pPr/>
              <a:t>30.12.2015</a:t>
            </a:fld>
            <a:endParaRPr lang="cs-CZ"/>
          </a:p>
        </p:txBody>
      </p:sp>
      <p:sp>
        <p:nvSpPr>
          <p:cNvPr id="3" name="Zástupný symbol pro zápatí 2"/>
          <p:cNvSpPr>
            <a:spLocks noGrp="1"/>
          </p:cNvSpPr>
          <p:nvPr>
            <p:ph type="ftr" sz="quarter" idx="11"/>
          </p:nvPr>
        </p:nvSpPr>
        <p:spPr/>
        <p:txBody>
          <a:bodyPr/>
          <a:lstStyle/>
          <a:p>
            <a:endParaRPr lang="cs-CZ"/>
          </a:p>
        </p:txBody>
      </p:sp>
      <p:sp>
        <p:nvSpPr>
          <p:cNvPr id="4" name="Zástupný symbol pro číslo snímku 3"/>
          <p:cNvSpPr>
            <a:spLocks noGrp="1"/>
          </p:cNvSpPr>
          <p:nvPr>
            <p:ph type="sldNum" sz="quarter" idx="12"/>
          </p:nvPr>
        </p:nvSpPr>
        <p:spPr/>
        <p:txBody>
          <a:bodyPr/>
          <a:lstStyle/>
          <a:p>
            <a:fld id="{8A068EC0-B368-44FF-AFBB-69059EF77735}" type="slidenum">
              <a:rPr lang="cs-CZ" smtClean="0"/>
              <a:pPr/>
              <a:t>‹#›</a:t>
            </a:fld>
            <a:endParaRPr lang="cs-CZ"/>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smtClean="0"/>
              <a:t>Klepnutím lze upravit styl předlohy nadpisů.</a:t>
            </a:r>
            <a:endParaRPr lang="cs-CZ"/>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
        <p:nvSpPr>
          <p:cNvPr id="5" name="Zástupný symbol pro datum 4"/>
          <p:cNvSpPr>
            <a:spLocks noGrp="1"/>
          </p:cNvSpPr>
          <p:nvPr>
            <p:ph type="dt" sz="half" idx="10"/>
          </p:nvPr>
        </p:nvSpPr>
        <p:spPr/>
        <p:txBody>
          <a:bodyPr/>
          <a:lstStyle/>
          <a:p>
            <a:fld id="{88873ECA-85A4-4A6C-BD8A-37A1450E4A57}" type="datetimeFigureOut">
              <a:rPr lang="cs-CZ" smtClean="0"/>
              <a:pPr/>
              <a:t>30.12.2015</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8A068EC0-B368-44FF-AFBB-69059EF77735}" type="slidenum">
              <a:rPr lang="cs-CZ" smtClean="0"/>
              <a:pPr/>
              <a:t>‹#›</a:t>
            </a:fld>
            <a:endParaRPr lang="cs-CZ"/>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smtClean="0"/>
              <a:t>Klepnutím lze upravit styl předlohy nadpisů.</a:t>
            </a:r>
            <a:endParaRPr lang="cs-CZ"/>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
        <p:nvSpPr>
          <p:cNvPr id="5" name="Zástupný symbol pro datum 4"/>
          <p:cNvSpPr>
            <a:spLocks noGrp="1"/>
          </p:cNvSpPr>
          <p:nvPr>
            <p:ph type="dt" sz="half" idx="10"/>
          </p:nvPr>
        </p:nvSpPr>
        <p:spPr/>
        <p:txBody>
          <a:bodyPr/>
          <a:lstStyle/>
          <a:p>
            <a:fld id="{88873ECA-85A4-4A6C-BD8A-37A1450E4A57}" type="datetimeFigureOut">
              <a:rPr lang="cs-CZ" smtClean="0"/>
              <a:pPr/>
              <a:t>30.12.2015</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8A068EC0-B368-44FF-AFBB-69059EF77735}" type="slidenum">
              <a:rPr lang="cs-CZ" smtClean="0"/>
              <a:pPr/>
              <a:t>‹#›</a:t>
            </a:fld>
            <a:endParaRPr lang="cs-CZ"/>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cs-CZ" smtClean="0"/>
              <a:t>Klepnutím lze upravit styl předlohy nadpisů.</a:t>
            </a:r>
            <a:endParaRPr lang="cs-CZ"/>
          </a:p>
        </p:txBody>
      </p:sp>
      <p:sp>
        <p:nvSpPr>
          <p:cNvPr id="3" name="Zástupný symbol pro tex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8873ECA-85A4-4A6C-BD8A-37A1450E4A57}" type="datetimeFigureOut">
              <a:rPr lang="cs-CZ" smtClean="0"/>
              <a:pPr/>
              <a:t>30.12.2015</a:t>
            </a:fld>
            <a:endParaRPr lang="cs-CZ"/>
          </a:p>
        </p:txBody>
      </p:sp>
      <p:sp>
        <p:nvSpPr>
          <p:cNvPr id="5" name="Zástupný symbol pro zápatí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A068EC0-B368-44FF-AFBB-69059EF77735}" type="slidenum">
              <a:rPr lang="cs-CZ" smtClean="0"/>
              <a:pPr/>
              <a:t>‹#›</a:t>
            </a:fld>
            <a:endParaRPr lang="cs-CZ"/>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 Target="slide1.xml"/><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85.xml"/><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86.xml"/><Relationship Id="rId1" Type="http://schemas.openxmlformats.org/officeDocument/2006/relationships/slideLayout" Target="../slideLayouts/slideLayout7.xml"/><Relationship Id="rId4" Type="http://schemas.openxmlformats.org/officeDocument/2006/relationships/image" Target="../media/image63.jpeg"/></Relationships>
</file>

<file path=ppt/slides/_rels/slide104.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87.xml"/><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88.xml"/><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 Target="slide1.xml"/><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90.xml"/><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91.xml"/><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92.xml"/><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94.xml"/><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95.xml"/><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98.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 Target="slide1.xml"/><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99.xml"/><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01.xml"/><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02.xml"/><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03.xml"/><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04.xml"/><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05.xml"/><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7.xml"/></Relationships>
</file>

<file path=ppt/slides/_rels/slide144.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7.xml"/></Relationships>
</file>

<file path=ppt/slides/_rels/slide148.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7.xml"/></Relationships>
</file>

<file path=ppt/slides/_rels/slide149.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2.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7.xml"/></Relationships>
</file>

<file path=ppt/slides/_rels/slide153.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7.xml"/></Relationships>
</file>

<file path=ppt/slides/_rels/slide154.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7.xml"/></Relationships>
</file>

<file path=ppt/slides/_rels/slide155.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7.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7.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7.xml"/></Relationships>
</file>

<file path=ppt/slides/_rels/slide158.xml.rels><?xml version="1.0" encoding="UTF-8" standalone="yes"?>
<Relationships xmlns="http://schemas.openxmlformats.org/package/2006/relationships"><Relationship Id="rId2" Type="http://schemas.openxmlformats.org/officeDocument/2006/relationships/image" Target="../media/image108.gif"/><Relationship Id="rId1" Type="http://schemas.openxmlformats.org/officeDocument/2006/relationships/slideLayout" Target="../slideLayouts/slideLayout7.xml"/></Relationships>
</file>

<file path=ppt/slides/_rels/slide159.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60.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7.xml"/></Relationships>
</file>

<file path=ppt/slides/_rels/slide161.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162.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7.xml"/></Relationships>
</file>

<file path=ppt/slides/_rels/slide163.xml.rels><?xml version="1.0" encoding="UTF-8" standalone="yes"?>
<Relationships xmlns="http://schemas.openxmlformats.org/package/2006/relationships"><Relationship Id="rId2" Type="http://schemas.openxmlformats.org/officeDocument/2006/relationships/image" Target="../media/image113.gif"/><Relationship Id="rId1" Type="http://schemas.openxmlformats.org/officeDocument/2006/relationships/slideLayout" Target="../slideLayouts/slideLayout7.xml"/></Relationships>
</file>

<file path=ppt/slides/_rels/slide164.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7.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6.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7.xml"/></Relationships>
</file>

<file path=ppt/slides/_rels/slide167.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7.xml"/></Relationships>
</file>

<file path=ppt/slides/_rels/slide168.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7.xml"/></Relationships>
</file>

<file path=ppt/slides/_rels/slide169.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slide" Target="slide1.xml"/><Relationship Id="rId1" Type="http://schemas.openxmlformats.org/officeDocument/2006/relationships/slideLayout" Target="../slideLayouts/slideLayout7.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1.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7.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3.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7.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5.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7.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8.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slide" Target="slide1.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 Target="slide1.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35.jpeg"/></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oleObject" Target="../embeddings/oleObject1.bin"/></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file:///K:\DOKUMENT\HOTELOVA%20SKOLA\2_rocnik_studenti_MK_2005\MARKETING__2_ROC_NOVE\www_2_RO&#268;N&#205;K_vsh\My%20Webs\psycho8.jpg" TargetMode="Externa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7.xml"/><Relationship Id="rId1" Type="http://schemas.openxmlformats.org/officeDocument/2006/relationships/vmlDrawing" Target="../drawings/vmlDrawing2.vml"/><Relationship Id="rId4" Type="http://schemas.openxmlformats.org/officeDocument/2006/relationships/oleObject" Target="../embeddings/oleObject2.bin"/></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hyperlink" Target="http://www.marketingovenoviny.cz/" TargetMode="External"/><Relationship Id="rId2" Type="http://schemas.openxmlformats.org/officeDocument/2006/relationships/notesSlide" Target="../notesSlides/notesSlide45.xml"/><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65.xml"/><Relationship Id="rId1" Type="http://schemas.openxmlformats.org/officeDocument/2006/relationships/slideLayout" Target="../slideLayouts/slideLayout7.xml"/><Relationship Id="rId4" Type="http://schemas.openxmlformats.org/officeDocument/2006/relationships/image" Target="../media/image52.jpeg"/></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notesSlide" Target="../notesSlides/notesSlide69.xml"/><Relationship Id="rId2" Type="http://schemas.openxmlformats.org/officeDocument/2006/relationships/slideLayout" Target="../slideLayouts/slideLayout7.xml"/><Relationship Id="rId1" Type="http://schemas.openxmlformats.org/officeDocument/2006/relationships/vmlDrawing" Target="../drawings/vmlDrawing3.vml"/><Relationship Id="rId4" Type="http://schemas.openxmlformats.org/officeDocument/2006/relationships/oleObject" Target="../embeddings/oleObject3.bin"/></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75.xml"/><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76.xml"/><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81.xml"/><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82.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357158" y="714356"/>
            <a:ext cx="8358246" cy="1508105"/>
          </a:xfrm>
          <a:prstGeom prst="rect">
            <a:avLst/>
          </a:prstGeom>
          <a:noFill/>
        </p:spPr>
        <p:txBody>
          <a:bodyPr wrap="square" rtlCol="0">
            <a:spAutoFit/>
          </a:bodyPr>
          <a:lstStyle/>
          <a:p>
            <a:pPr algn="ctr"/>
            <a:r>
              <a:rPr lang="cs-CZ" dirty="0" smtClean="0"/>
              <a:t>Fakulta sociálních studií MU Brno</a:t>
            </a:r>
          </a:p>
          <a:p>
            <a:pPr algn="ctr"/>
            <a:r>
              <a:rPr lang="cs-CZ" dirty="0"/>
              <a:t>d</a:t>
            </a:r>
            <a:r>
              <a:rPr lang="cs-CZ" dirty="0" smtClean="0"/>
              <a:t>oc. Mgr. Peter Stoličný, </a:t>
            </a:r>
            <a:r>
              <a:rPr lang="cs-CZ" dirty="0" err="1" smtClean="0"/>
              <a:t>ArtD</a:t>
            </a:r>
            <a:r>
              <a:rPr lang="cs-CZ" dirty="0"/>
              <a:t>.</a:t>
            </a:r>
            <a:endParaRPr lang="cs-CZ" dirty="0" smtClean="0"/>
          </a:p>
          <a:p>
            <a:pPr algn="ctr"/>
            <a:r>
              <a:rPr lang="cs-CZ" sz="2800" b="1" dirty="0" smtClean="0">
                <a:solidFill>
                  <a:srgbClr val="FF0000"/>
                </a:solidFill>
              </a:rPr>
              <a:t>Marketingová </a:t>
            </a:r>
            <a:r>
              <a:rPr lang="cs-CZ" sz="2800" b="1" dirty="0">
                <a:solidFill>
                  <a:srgbClr val="FF0000"/>
                </a:solidFill>
              </a:rPr>
              <a:t>komunikace v mediální </a:t>
            </a:r>
            <a:r>
              <a:rPr lang="cs-CZ" sz="2800" b="1" dirty="0" smtClean="0">
                <a:solidFill>
                  <a:srgbClr val="FF0000"/>
                </a:solidFill>
              </a:rPr>
              <a:t>praxi</a:t>
            </a:r>
          </a:p>
          <a:p>
            <a:pPr algn="ctr"/>
            <a:r>
              <a:rPr lang="cs-CZ" sz="2800" dirty="0" smtClean="0"/>
              <a:t>(ZUR375)</a:t>
            </a:r>
          </a:p>
        </p:txBody>
      </p:sp>
      <p:pic>
        <p:nvPicPr>
          <p:cNvPr id="1026" name="Picture 2" descr="http://www.synext.cz/images/image/mk_3.jpg"/>
          <p:cNvPicPr>
            <a:picLocks noChangeAspect="1" noChangeArrowheads="1"/>
          </p:cNvPicPr>
          <p:nvPr/>
        </p:nvPicPr>
        <p:blipFill>
          <a:blip r:embed="rId2"/>
          <a:srcRect/>
          <a:stretch>
            <a:fillRect/>
          </a:stretch>
        </p:blipFill>
        <p:spPr bwMode="auto">
          <a:xfrm>
            <a:off x="2071670" y="2314574"/>
            <a:ext cx="4714875" cy="4543426"/>
          </a:xfrm>
          <a:prstGeom prst="rect">
            <a:avLst/>
          </a:prstGeom>
          <a:noFill/>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285720" y="428604"/>
            <a:ext cx="4143404" cy="6494085"/>
          </a:xfrm>
          <a:prstGeom prst="rect">
            <a:avLst/>
          </a:prstGeom>
          <a:noFill/>
        </p:spPr>
        <p:txBody>
          <a:bodyPr wrap="square" rtlCol="0">
            <a:spAutoFit/>
          </a:bodyPr>
          <a:lstStyle/>
          <a:p>
            <a:r>
              <a:rPr lang="cs-CZ" altLang="sk-SK" sz="3200" b="1" dirty="0" smtClean="0">
                <a:solidFill>
                  <a:srgbClr val="FF0000"/>
                </a:solidFill>
              </a:rPr>
              <a:t>Terminologie</a:t>
            </a:r>
          </a:p>
          <a:p>
            <a:endParaRPr lang="cs-CZ" altLang="sk-SK" dirty="0" smtClean="0"/>
          </a:p>
          <a:p>
            <a:r>
              <a:rPr lang="cs-CZ" altLang="sk-SK" dirty="0" smtClean="0"/>
              <a:t>Dříve než se pustíme do studia čehokoliv, je dobré ozřejmit si termíny. Učiňme tak i nyní:</a:t>
            </a:r>
            <a:endParaRPr lang="cs-CZ" altLang="sk-SK" b="1" dirty="0" smtClean="0"/>
          </a:p>
          <a:p>
            <a:r>
              <a:rPr lang="cs-CZ" altLang="sk-SK" dirty="0" smtClean="0"/>
              <a:t>Většina odborných publikací se dívá na marketing především optikou ekonomie. Slovníky cizích slov uvádějí nejčastěji termín </a:t>
            </a:r>
            <a:r>
              <a:rPr lang="cs-CZ" altLang="sk-SK" b="1" i="1" dirty="0" smtClean="0"/>
              <a:t>marketing</a:t>
            </a:r>
            <a:r>
              <a:rPr lang="cs-CZ" altLang="sk-SK" dirty="0" smtClean="0"/>
              <a:t> jako </a:t>
            </a:r>
            <a:r>
              <a:rPr lang="cs-CZ" altLang="sk-SK" i="1" dirty="0" smtClean="0"/>
              <a:t>koncepci obchodní a výrobní politiky firmy.</a:t>
            </a:r>
            <a:r>
              <a:rPr lang="cs-CZ" altLang="sk-SK" dirty="0" smtClean="0"/>
              <a:t> </a:t>
            </a:r>
            <a:r>
              <a:rPr lang="cs-CZ" altLang="sk-SK" dirty="0" smtClean="0">
                <a:hlinkClick r:id="rId2" action="ppaction://hlinksldjump"/>
              </a:rPr>
              <a:t>[1]</a:t>
            </a:r>
            <a:r>
              <a:rPr lang="cs-CZ" altLang="sk-SK" dirty="0" smtClean="0"/>
              <a:t> Pokud bychom se tedy zmiňovali také o </a:t>
            </a:r>
            <a:r>
              <a:rPr lang="cs-CZ" altLang="sk-SK" i="1" dirty="0" smtClean="0"/>
              <a:t>komunikaci </a:t>
            </a:r>
            <a:r>
              <a:rPr lang="cs-CZ" altLang="sk-SK" dirty="0" smtClean="0"/>
              <a:t>jako o samostatném a svébytném  oboru, bez jakýchkoliv vazeb,  bylo by vše jasné a v podnikových strukturách zřejmé. Ovšem ve chvíli kdy k termínu </a:t>
            </a:r>
            <a:r>
              <a:rPr lang="cs-CZ" altLang="sk-SK" i="1" dirty="0" smtClean="0"/>
              <a:t>marketing</a:t>
            </a:r>
            <a:r>
              <a:rPr lang="cs-CZ" altLang="sk-SK" dirty="0" smtClean="0"/>
              <a:t> přiřadíme termín </a:t>
            </a:r>
            <a:r>
              <a:rPr lang="cs-CZ" altLang="sk-SK" i="1" dirty="0" smtClean="0"/>
              <a:t>komunikace</a:t>
            </a:r>
            <a:r>
              <a:rPr lang="cs-CZ" altLang="sk-SK" dirty="0" smtClean="0"/>
              <a:t>, již vše tak jednoznačné není. </a:t>
            </a:r>
            <a:endParaRPr lang="cs-CZ" altLang="sk-SK" b="1" dirty="0" smtClean="0"/>
          </a:p>
          <a:p>
            <a:r>
              <a:rPr lang="cs-CZ" altLang="sk-SK" dirty="0" smtClean="0"/>
              <a:t/>
            </a:r>
            <a:br>
              <a:rPr lang="cs-CZ" altLang="sk-SK" dirty="0" smtClean="0"/>
            </a:br>
            <a:endParaRPr lang="cs-CZ" altLang="sk-SK" dirty="0" smtClean="0"/>
          </a:p>
          <a:p>
            <a:endParaRPr lang="cs-CZ" altLang="sk-SK" sz="1400" dirty="0" smtClean="0">
              <a:hlinkClick r:id="rId2" action="ppaction://hlinksldjump"/>
            </a:endParaRPr>
          </a:p>
          <a:p>
            <a:r>
              <a:rPr lang="cs-CZ" altLang="sk-SK" sz="1400" dirty="0" smtClean="0">
                <a:hlinkClick r:id="rId2" action="ppaction://hlinksldjump"/>
              </a:rPr>
              <a:t>[1]</a:t>
            </a:r>
            <a:r>
              <a:rPr lang="cs-CZ" altLang="sk-SK" sz="1400" dirty="0" smtClean="0"/>
              <a:t> Kolektiv, Slovník cizích slov, Encyklopedický dům, 2009</a:t>
            </a:r>
          </a:p>
          <a:p>
            <a:endParaRPr lang="cs-CZ" dirty="0"/>
          </a:p>
        </p:txBody>
      </p:sp>
      <p:pic>
        <p:nvPicPr>
          <p:cNvPr id="254978" name="Picture 2" descr="https://encrypted-tbn2.gstatic.com/images?q=tbn:ANd9GcShgd87EyCxLg1ICpVENTafmQcvvMMdJ9j8Fc58hrUkgbo_Tp77"/>
          <p:cNvPicPr>
            <a:picLocks noChangeAspect="1" noChangeArrowheads="1"/>
          </p:cNvPicPr>
          <p:nvPr/>
        </p:nvPicPr>
        <p:blipFill>
          <a:blip r:embed="rId3"/>
          <a:srcRect/>
          <a:stretch>
            <a:fillRect/>
          </a:stretch>
        </p:blipFill>
        <p:spPr bwMode="auto">
          <a:xfrm>
            <a:off x="4357687" y="2928934"/>
            <a:ext cx="4786314" cy="3699111"/>
          </a:xfrm>
          <a:prstGeom prst="rect">
            <a:avLst/>
          </a:prstGeom>
          <a:noFill/>
        </p:spPr>
      </p:pic>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Text Box 2"/>
          <p:cNvSpPr txBox="1">
            <a:spLocks noChangeArrowheads="1"/>
          </p:cNvSpPr>
          <p:nvPr/>
        </p:nvSpPr>
        <p:spPr bwMode="auto">
          <a:xfrm>
            <a:off x="179388" y="188913"/>
            <a:ext cx="8713787" cy="6770687"/>
          </a:xfrm>
          <a:prstGeom prst="rect">
            <a:avLst/>
          </a:prstGeom>
          <a:noFill/>
          <a:ln>
            <a:noFill/>
          </a:ln>
          <a:effectLst/>
          <a:extLst>
            <a:ext uri="{909E8E84-426E-40DD-AFC4-6F175D3DCCD1}"/>
            <a:ext uri="{91240B29-F687-4F45-9708-019B960494DF}"/>
            <a:ext uri="{AF507438-7753-43E0-B8FC-AC1667EBCBE1}"/>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defRPr/>
            </a:pPr>
            <a:r>
              <a:rPr lang="cs-CZ" dirty="0" smtClean="0">
                <a:solidFill>
                  <a:srgbClr val="000000"/>
                </a:solidFill>
                <a:latin typeface="+mn-lt"/>
                <a:cs typeface="Times New Roman" pitchFamily="18" charset="0"/>
              </a:rPr>
              <a:t>Rychlý rozvoj internetu a dalších digitálních  technologií způsobil, že firmy mohou získávat informace o individuálních zákaznících a obchodních partnerech (dodavatelé, odběratelé, maloobchodníci). Tím se současně staly zkušenějšími v individualizaci svých pro­duktů a služeb.  Je třeba rozlišoval dvě základní formy individualizace a přizpůsobení potřebám zákazníků,  </a:t>
            </a:r>
            <a:r>
              <a:rPr lang="cs-CZ" b="1" dirty="0" smtClean="0">
                <a:solidFill>
                  <a:srgbClr val="000000"/>
                </a:solidFill>
                <a:latin typeface="+mn-lt"/>
                <a:cs typeface="Times New Roman" pitchFamily="18" charset="0"/>
              </a:rPr>
              <a:t>"</a:t>
            </a:r>
            <a:r>
              <a:rPr lang="cs-CZ" b="1" dirty="0" err="1" smtClean="0">
                <a:solidFill>
                  <a:srgbClr val="000000"/>
                </a:solidFill>
                <a:latin typeface="+mn-lt"/>
                <a:cs typeface="Times New Roman" pitchFamily="18" charset="0"/>
              </a:rPr>
              <a:t>kastomizaci</a:t>
            </a:r>
            <a:r>
              <a:rPr lang="cs-CZ" b="1" dirty="0" smtClean="0">
                <a:solidFill>
                  <a:srgbClr val="000000"/>
                </a:solidFill>
                <a:latin typeface="+mn-lt"/>
                <a:cs typeface="Times New Roman" pitchFamily="18" charset="0"/>
              </a:rPr>
              <a:t>"</a:t>
            </a:r>
            <a:r>
              <a:rPr lang="cs-CZ" dirty="0" smtClean="0">
                <a:solidFill>
                  <a:srgbClr val="000000"/>
                </a:solidFill>
                <a:latin typeface="+mn-lt"/>
                <a:cs typeface="Times New Roman" pitchFamily="18" charset="0"/>
              </a:rPr>
              <a:t> </a:t>
            </a:r>
            <a:r>
              <a:rPr lang="cs-CZ" i="1" dirty="0" smtClean="0">
                <a:solidFill>
                  <a:srgbClr val="000000"/>
                </a:solidFill>
                <a:latin typeface="+mn-lt"/>
                <a:cs typeface="Times New Roman" pitchFamily="18" charset="0"/>
              </a:rPr>
              <a:t>(</a:t>
            </a:r>
            <a:r>
              <a:rPr lang="cs-CZ" i="1" dirty="0" err="1" smtClean="0">
                <a:solidFill>
                  <a:srgbClr val="000000"/>
                </a:solidFill>
                <a:latin typeface="+mn-lt"/>
                <a:cs typeface="Times New Roman" pitchFamily="18" charset="0"/>
              </a:rPr>
              <a:t>customition</a:t>
            </a:r>
            <a:r>
              <a:rPr lang="cs-CZ" i="1" dirty="0" smtClean="0">
                <a:solidFill>
                  <a:srgbClr val="000000"/>
                </a:solidFill>
                <a:latin typeface="+mn-lt"/>
                <a:cs typeface="Times New Roman" pitchFamily="18" charset="0"/>
              </a:rPr>
              <a:t>) </a:t>
            </a:r>
            <a:r>
              <a:rPr lang="cs-CZ" dirty="0" smtClean="0">
                <a:solidFill>
                  <a:srgbClr val="000000"/>
                </a:solidFill>
                <a:latin typeface="+mn-lt"/>
                <a:cs typeface="Times New Roman" pitchFamily="18" charset="0"/>
              </a:rPr>
              <a:t>a tzv. </a:t>
            </a:r>
            <a:r>
              <a:rPr lang="cs-CZ" b="1" dirty="0" smtClean="0">
                <a:solidFill>
                  <a:srgbClr val="000000"/>
                </a:solidFill>
                <a:latin typeface="+mn-lt"/>
                <a:cs typeface="Times New Roman" pitchFamily="18" charset="0"/>
              </a:rPr>
              <a:t>"</a:t>
            </a:r>
            <a:r>
              <a:rPr lang="cs-CZ" b="1" dirty="0" err="1" smtClean="0">
                <a:solidFill>
                  <a:srgbClr val="000000"/>
                </a:solidFill>
                <a:latin typeface="+mn-lt"/>
                <a:cs typeface="Times New Roman" pitchFamily="18" charset="0"/>
              </a:rPr>
              <a:t>kastomerizaci</a:t>
            </a:r>
            <a:r>
              <a:rPr lang="cs-CZ" b="1" dirty="0" smtClean="0">
                <a:solidFill>
                  <a:srgbClr val="000000"/>
                </a:solidFill>
                <a:latin typeface="+mn-lt"/>
                <a:cs typeface="Times New Roman" pitchFamily="18" charset="0"/>
              </a:rPr>
              <a:t>" </a:t>
            </a:r>
            <a:r>
              <a:rPr lang="cs-CZ" i="1" dirty="0" smtClean="0">
                <a:solidFill>
                  <a:srgbClr val="000000"/>
                </a:solidFill>
                <a:latin typeface="+mn-lt"/>
                <a:cs typeface="Times New Roman" pitchFamily="18" charset="0"/>
              </a:rPr>
              <a:t>(</a:t>
            </a:r>
            <a:r>
              <a:rPr lang="cs-CZ" i="1" dirty="0" err="1" smtClean="0">
                <a:solidFill>
                  <a:srgbClr val="000000"/>
                </a:solidFill>
                <a:latin typeface="+mn-lt"/>
                <a:cs typeface="Times New Roman" pitchFamily="18" charset="0"/>
              </a:rPr>
              <a:t>customitation</a:t>
            </a:r>
            <a:r>
              <a:rPr lang="cs-CZ" i="1" dirty="0" smtClean="0">
                <a:solidFill>
                  <a:srgbClr val="000000"/>
                </a:solidFill>
                <a:latin typeface="+mn-lt"/>
                <a:cs typeface="Times New Roman" pitchFamily="18" charset="0"/>
              </a:rPr>
              <a:t>), </a:t>
            </a:r>
            <a:r>
              <a:rPr lang="cs-CZ" dirty="0" smtClean="0">
                <a:solidFill>
                  <a:srgbClr val="000000"/>
                </a:solidFill>
                <a:latin typeface="+mn-lt"/>
                <a:cs typeface="Times New Roman" pitchFamily="18" charset="0"/>
              </a:rPr>
              <a:t>což </a:t>
            </a:r>
            <a:r>
              <a:rPr lang="cs-CZ" i="1" dirty="0" smtClean="0">
                <a:solidFill>
                  <a:srgbClr val="000000"/>
                </a:solidFill>
                <a:latin typeface="+mn-lt"/>
                <a:cs typeface="Times New Roman" pitchFamily="18" charset="0"/>
              </a:rPr>
              <a:t> </a:t>
            </a:r>
            <a:r>
              <a:rPr lang="cs-CZ" dirty="0" smtClean="0">
                <a:solidFill>
                  <a:srgbClr val="000000"/>
                </a:solidFill>
                <a:latin typeface="+mn-lt"/>
                <a:cs typeface="Times New Roman" pitchFamily="18" charset="0"/>
              </a:rPr>
              <a:t>znamená přizpůsobení standardní nabídky zákazníkovi.. </a:t>
            </a:r>
            <a:r>
              <a:rPr lang="cs-CZ" dirty="0" err="1" smtClean="0">
                <a:solidFill>
                  <a:srgbClr val="000000"/>
                </a:solidFill>
                <a:latin typeface="+mn-lt"/>
                <a:cs typeface="Times New Roman" pitchFamily="18" charset="0"/>
              </a:rPr>
              <a:t>Kastomizace</a:t>
            </a:r>
            <a:r>
              <a:rPr lang="cs-CZ" dirty="0" smtClean="0">
                <a:solidFill>
                  <a:srgbClr val="000000"/>
                </a:solidFill>
                <a:latin typeface="+mn-lt"/>
                <a:cs typeface="Times New Roman" pitchFamily="18" charset="0"/>
              </a:rPr>
              <a:t> je přizpůsobení výrobku, služby zákazníkovi. Může jít o úpravu oděvu na míru stejně, jako o individuální složení turistického zájezdu podle konkrétní objednávky.</a:t>
            </a:r>
          </a:p>
          <a:p>
            <a:pPr eaLnBrk="1" hangingPunct="1">
              <a:spcBef>
                <a:spcPct val="50000"/>
              </a:spcBef>
              <a:defRPr/>
            </a:pPr>
            <a:endParaRPr lang="cs-CZ" dirty="0" smtClean="0">
              <a:solidFill>
                <a:srgbClr val="000000"/>
              </a:solidFill>
              <a:latin typeface="Times New Roman" pitchFamily="18" charset="0"/>
              <a:cs typeface="Times New Roman" pitchFamily="18" charset="0"/>
            </a:endParaRPr>
          </a:p>
          <a:p>
            <a:pPr eaLnBrk="1" hangingPunct="1">
              <a:spcBef>
                <a:spcPct val="50000"/>
              </a:spcBef>
              <a:defRPr/>
            </a:pPr>
            <a:endParaRPr lang="cs-CZ" dirty="0" smtClean="0">
              <a:solidFill>
                <a:srgbClr val="000000"/>
              </a:solidFill>
              <a:latin typeface="Times New Roman" pitchFamily="18" charset="0"/>
              <a:cs typeface="Times New Roman" pitchFamily="18" charset="0"/>
            </a:endParaRPr>
          </a:p>
          <a:p>
            <a:pPr eaLnBrk="1" hangingPunct="1">
              <a:spcBef>
                <a:spcPct val="50000"/>
              </a:spcBef>
              <a:defRPr/>
            </a:pPr>
            <a:endParaRPr lang="cs-CZ" dirty="0" smtClean="0">
              <a:solidFill>
                <a:srgbClr val="000000"/>
              </a:solidFill>
              <a:latin typeface="Times New Roman" pitchFamily="18" charset="0"/>
              <a:cs typeface="Times New Roman" pitchFamily="18" charset="0"/>
            </a:endParaRPr>
          </a:p>
          <a:p>
            <a:pPr eaLnBrk="1" hangingPunct="1">
              <a:spcBef>
                <a:spcPct val="50000"/>
              </a:spcBef>
              <a:defRPr/>
            </a:pPr>
            <a:endParaRPr lang="cs-CZ" dirty="0" smtClean="0">
              <a:solidFill>
                <a:srgbClr val="000000"/>
              </a:solidFill>
              <a:latin typeface="Times New Roman" pitchFamily="18" charset="0"/>
              <a:cs typeface="Times New Roman" pitchFamily="18" charset="0"/>
            </a:endParaRPr>
          </a:p>
          <a:p>
            <a:pPr eaLnBrk="1" hangingPunct="1">
              <a:spcBef>
                <a:spcPct val="50000"/>
              </a:spcBef>
              <a:defRPr/>
            </a:pPr>
            <a:endParaRPr lang="cs-CZ" dirty="0" smtClean="0">
              <a:solidFill>
                <a:srgbClr val="000000"/>
              </a:solidFill>
              <a:latin typeface="Arial Unicode MS" pitchFamily="34" charset="-128"/>
              <a:ea typeface="Arial Unicode MS" pitchFamily="34" charset="-128"/>
              <a:cs typeface="Arial Unicode MS" pitchFamily="34" charset="-128"/>
            </a:endParaRPr>
          </a:p>
          <a:p>
            <a:pPr eaLnBrk="1" hangingPunct="1">
              <a:spcBef>
                <a:spcPct val="50000"/>
              </a:spcBef>
              <a:defRPr/>
            </a:pPr>
            <a:r>
              <a:rPr lang="cs-CZ" dirty="0" err="1" smtClean="0">
                <a:cs typeface="Times New Roman" pitchFamily="18" charset="0"/>
              </a:rPr>
              <a:t>Kastomerizace</a:t>
            </a:r>
            <a:r>
              <a:rPr lang="cs-CZ" dirty="0" smtClean="0">
                <a:cs typeface="Times New Roman" pitchFamily="18" charset="0"/>
              </a:rPr>
              <a:t> jde dál. Zde firma nechá na zákazníkovi, aby si sám „sestavil“ svou objednávku z nabídnutých parametrů. Takové firmy se stávají pouze prováděcím místem (</a:t>
            </a:r>
            <a:r>
              <a:rPr lang="cs-CZ" dirty="0" err="1" smtClean="0">
                <a:cs typeface="Times New Roman" pitchFamily="18" charset="0"/>
              </a:rPr>
              <a:t>faciliators</a:t>
            </a:r>
            <a:r>
              <a:rPr lang="cs-CZ" dirty="0" smtClean="0">
                <a:cs typeface="Times New Roman" pitchFamily="18" charset="0"/>
              </a:rPr>
              <a:t>) a jejich zákazníci se stávají místem ústředním (</a:t>
            </a:r>
            <a:r>
              <a:rPr lang="cs-CZ" dirty="0" err="1" smtClean="0">
                <a:cs typeface="Times New Roman" pitchFamily="18" charset="0"/>
              </a:rPr>
              <a:t>prosumers</a:t>
            </a:r>
            <a:r>
              <a:rPr lang="cs-CZ" dirty="0" smtClean="0">
                <a:cs typeface="Times New Roman" pitchFamily="18" charset="0"/>
              </a:rPr>
              <a:t>). </a:t>
            </a:r>
            <a:r>
              <a:rPr lang="cs-CZ" u="sng" dirty="0" smtClean="0">
                <a:solidFill>
                  <a:srgbClr val="800080"/>
                </a:solidFill>
                <a:cs typeface="Times New Roman" pitchFamily="18" charset="0"/>
                <a:hlinkClick r:id="" action="ppaction://noaction"/>
              </a:rPr>
              <a:t>[1]</a:t>
            </a:r>
            <a:r>
              <a:rPr lang="cs-CZ" dirty="0" smtClean="0"/>
              <a:t> </a:t>
            </a:r>
            <a:br>
              <a:rPr lang="cs-CZ" dirty="0" smtClean="0"/>
            </a:br>
            <a:endParaRPr lang="cs-CZ" dirty="0" smtClean="0"/>
          </a:p>
          <a:p>
            <a:pPr eaLnBrk="1" hangingPunct="1">
              <a:spcBef>
                <a:spcPct val="50000"/>
              </a:spcBef>
              <a:defRPr/>
            </a:pPr>
            <a:r>
              <a:rPr lang="cs-CZ" sz="1400" u="sng" dirty="0" smtClean="0">
                <a:solidFill>
                  <a:srgbClr val="800080"/>
                </a:solidFill>
                <a:latin typeface="Arial Unicode MS" pitchFamily="34" charset="-128"/>
                <a:ea typeface="Arial Unicode MS" pitchFamily="34" charset="-128"/>
                <a:cs typeface="Arial Unicode MS" pitchFamily="34" charset="-128"/>
                <a:hlinkClick r:id="" action="ppaction://noaction"/>
              </a:rPr>
              <a:t>[1]</a:t>
            </a:r>
            <a:r>
              <a:rPr lang="cs-CZ" sz="1400" dirty="0" smtClean="0">
                <a:solidFill>
                  <a:srgbClr val="000000"/>
                </a:solidFill>
                <a:latin typeface="Arial Unicode MS" pitchFamily="34" charset="-128"/>
                <a:ea typeface="Arial Unicode MS" pitchFamily="34" charset="-128"/>
                <a:cs typeface="Arial Unicode MS" pitchFamily="34" charset="-128"/>
              </a:rPr>
              <a:t> Volně podle: </a:t>
            </a:r>
            <a:r>
              <a:rPr lang="cs-CZ" sz="1400" dirty="0" err="1" smtClean="0">
                <a:solidFill>
                  <a:srgbClr val="000000"/>
                </a:solidFill>
                <a:latin typeface="Arial Unicode MS" pitchFamily="34" charset="-128"/>
                <a:ea typeface="Arial Unicode MS" pitchFamily="34" charset="-128"/>
                <a:cs typeface="Arial Unicode MS" pitchFamily="34" charset="-128"/>
              </a:rPr>
              <a:t>Kolet</a:t>
            </a:r>
            <a:r>
              <a:rPr lang="cs-CZ" sz="1400" dirty="0" smtClean="0">
                <a:solidFill>
                  <a:srgbClr val="000000"/>
                </a:solidFill>
                <a:latin typeface="Arial Unicode MS" pitchFamily="34" charset="-128"/>
                <a:ea typeface="Arial Unicode MS" pitchFamily="34" charset="-128"/>
                <a:cs typeface="Arial Unicode MS" pitchFamily="34" charset="-128"/>
              </a:rPr>
              <a:t> P., Armstrong G., </a:t>
            </a:r>
            <a:r>
              <a:rPr lang="cs-CZ" sz="1400" dirty="0" err="1" smtClean="0">
                <a:solidFill>
                  <a:srgbClr val="000000"/>
                </a:solidFill>
                <a:latin typeface="Arial Unicode MS" pitchFamily="34" charset="-128"/>
                <a:ea typeface="Arial Unicode MS" pitchFamily="34" charset="-128"/>
                <a:cs typeface="Arial Unicode MS" pitchFamily="34" charset="-128"/>
              </a:rPr>
              <a:t>Markerting</a:t>
            </a:r>
            <a:r>
              <a:rPr lang="cs-CZ" sz="1400" dirty="0" smtClean="0">
                <a:solidFill>
                  <a:srgbClr val="000000"/>
                </a:solidFill>
                <a:latin typeface="Arial Unicode MS" pitchFamily="34" charset="-128"/>
                <a:ea typeface="Arial Unicode MS" pitchFamily="34" charset="-128"/>
                <a:cs typeface="Arial Unicode MS" pitchFamily="34" charset="-128"/>
              </a:rPr>
              <a:t>, </a:t>
            </a:r>
            <a:r>
              <a:rPr lang="cs-CZ" sz="1400" dirty="0" err="1" smtClean="0">
                <a:solidFill>
                  <a:srgbClr val="000000"/>
                </a:solidFill>
                <a:latin typeface="Arial Unicode MS" pitchFamily="34" charset="-128"/>
                <a:ea typeface="Arial Unicode MS" pitchFamily="34" charset="-128"/>
                <a:cs typeface="Arial Unicode MS" pitchFamily="34" charset="-128"/>
              </a:rPr>
              <a:t>Grada</a:t>
            </a:r>
            <a:r>
              <a:rPr lang="cs-CZ" sz="1400" dirty="0" smtClean="0">
                <a:solidFill>
                  <a:srgbClr val="000000"/>
                </a:solidFill>
                <a:latin typeface="Arial Unicode MS" pitchFamily="34" charset="-128"/>
                <a:ea typeface="Arial Unicode MS" pitchFamily="34" charset="-128"/>
                <a:cs typeface="Arial Unicode MS" pitchFamily="34" charset="-128"/>
              </a:rPr>
              <a:t>, Praha 2004 s</a:t>
            </a:r>
            <a:r>
              <a:rPr lang="cs-CZ" sz="1400" dirty="0" smtClean="0">
                <a:solidFill>
                  <a:srgbClr val="000000"/>
                </a:solidFill>
                <a:ea typeface="Arial Unicode MS" pitchFamily="34" charset="-128"/>
                <a:cs typeface="Arial Unicode MS" pitchFamily="34" charset="-128"/>
              </a:rPr>
              <a:t> </a:t>
            </a:r>
            <a:r>
              <a:rPr lang="cs-CZ" sz="1400" dirty="0" smtClean="0">
                <a:solidFill>
                  <a:srgbClr val="000000"/>
                </a:solidFill>
                <a:latin typeface="Arial Unicode MS" pitchFamily="34" charset="-128"/>
                <a:ea typeface="Arial Unicode MS" pitchFamily="34" charset="-128"/>
                <a:cs typeface="Arial Unicode MS" pitchFamily="34" charset="-128"/>
              </a:rPr>
              <a:t>použit</a:t>
            </a:r>
            <a:r>
              <a:rPr lang="cs-CZ" sz="1400" dirty="0" smtClean="0">
                <a:solidFill>
                  <a:srgbClr val="000000"/>
                </a:solidFill>
                <a:ea typeface="Arial Unicode MS" pitchFamily="34" charset="-128"/>
                <a:cs typeface="Arial Unicode MS" pitchFamily="34" charset="-128"/>
              </a:rPr>
              <a:t>í</a:t>
            </a:r>
            <a:r>
              <a:rPr lang="cs-CZ" sz="1400" dirty="0" smtClean="0">
                <a:solidFill>
                  <a:srgbClr val="000000"/>
                </a:solidFill>
                <a:latin typeface="Arial Unicode MS" pitchFamily="34" charset="-128"/>
                <a:ea typeface="Arial Unicode MS" pitchFamily="34" charset="-128"/>
                <a:cs typeface="Arial Unicode MS" pitchFamily="34" charset="-128"/>
              </a:rPr>
              <a:t>m Steel J., Reklama, </a:t>
            </a:r>
            <a:r>
              <a:rPr lang="cs-CZ" sz="1400" dirty="0" err="1" smtClean="0">
                <a:solidFill>
                  <a:srgbClr val="000000"/>
                </a:solidFill>
                <a:latin typeface="Arial Unicode MS" pitchFamily="34" charset="-128"/>
                <a:ea typeface="Arial Unicode MS" pitchFamily="34" charset="-128"/>
                <a:cs typeface="Arial Unicode MS" pitchFamily="34" charset="-128"/>
              </a:rPr>
              <a:t>ComputerPres</a:t>
            </a:r>
            <a:r>
              <a:rPr lang="cs-CZ" sz="1400" dirty="0" smtClean="0">
                <a:solidFill>
                  <a:srgbClr val="000000"/>
                </a:solidFill>
                <a:latin typeface="Arial Unicode MS" pitchFamily="34" charset="-128"/>
                <a:ea typeface="Arial Unicode MS" pitchFamily="34" charset="-128"/>
                <a:cs typeface="Arial Unicode MS" pitchFamily="34" charset="-128"/>
              </a:rPr>
              <a:t>, Brno 2003 </a:t>
            </a:r>
          </a:p>
          <a:p>
            <a:pPr eaLnBrk="1" hangingPunct="1">
              <a:spcBef>
                <a:spcPct val="50000"/>
              </a:spcBef>
              <a:defRPr/>
            </a:pPr>
            <a:endParaRPr lang="cs-CZ" sz="1400" dirty="0" smtClean="0"/>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Text Box 2"/>
          <p:cNvSpPr txBox="1">
            <a:spLocks noChangeArrowheads="1"/>
          </p:cNvSpPr>
          <p:nvPr/>
        </p:nvSpPr>
        <p:spPr bwMode="auto">
          <a:xfrm>
            <a:off x="107950" y="0"/>
            <a:ext cx="6696075" cy="6355586"/>
          </a:xfrm>
          <a:prstGeom prst="rect">
            <a:avLst/>
          </a:prstGeom>
          <a:noFill/>
          <a:ln w="9525">
            <a:noFill/>
            <a:miter lim="800000"/>
            <a:headEnd/>
            <a:tailEnd/>
          </a:ln>
        </p:spPr>
        <p:txBody>
          <a:bodyPr>
            <a:spAutoFit/>
          </a:bodyPr>
          <a:lstStyle/>
          <a:p>
            <a:pPr>
              <a:spcBef>
                <a:spcPct val="50000"/>
              </a:spcBef>
            </a:pPr>
            <a:r>
              <a:rPr lang="cs-CZ" altLang="sk-SK" sz="2000" b="1" dirty="0" smtClean="0">
                <a:solidFill>
                  <a:schemeClr val="hlink"/>
                </a:solidFill>
                <a:latin typeface="Times New Roman" pitchFamily="18" charset="0"/>
                <a:cs typeface="Times New Roman" pitchFamily="18" charset="0"/>
              </a:rPr>
              <a:t>Značka/Výrobek</a:t>
            </a:r>
            <a:endParaRPr lang="cs-CZ" altLang="sk-SK" sz="2000" dirty="0">
              <a:solidFill>
                <a:schemeClr val="hlink"/>
              </a:solidFill>
              <a:latin typeface="Arial Unicode MS" pitchFamily="34" charset="-128"/>
              <a:ea typeface="Arial Unicode MS" pitchFamily="34" charset="-128"/>
              <a:cs typeface="Arial Unicode MS" pitchFamily="34" charset="-128"/>
            </a:endParaRPr>
          </a:p>
          <a:p>
            <a:pPr>
              <a:spcBef>
                <a:spcPct val="50000"/>
              </a:spcBef>
            </a:pPr>
            <a:r>
              <a:rPr lang="cs-CZ" altLang="sk-SK" dirty="0">
                <a:cs typeface="Times New Roman" pitchFamily="18" charset="0"/>
              </a:rPr>
              <a:t/>
            </a:r>
            <a:br>
              <a:rPr lang="cs-CZ" altLang="sk-SK" dirty="0">
                <a:cs typeface="Times New Roman" pitchFamily="18" charset="0"/>
              </a:rPr>
            </a:br>
            <a:r>
              <a:rPr lang="cs-CZ" altLang="sk-SK" dirty="0">
                <a:cs typeface="Times New Roman" pitchFamily="18" charset="0"/>
              </a:rPr>
              <a:t>a) </a:t>
            </a:r>
            <a:r>
              <a:rPr lang="cs-CZ" altLang="sk-SK" b="1" dirty="0">
                <a:solidFill>
                  <a:schemeClr val="hlink"/>
                </a:solidFill>
                <a:cs typeface="Times New Roman" pitchFamily="18" charset="0"/>
              </a:rPr>
              <a:t>Vlastnosti </a:t>
            </a:r>
            <a:r>
              <a:rPr lang="cs-CZ" altLang="sk-SK" dirty="0">
                <a:cs typeface="Times New Roman" pitchFamily="18" charset="0"/>
              </a:rPr>
              <a:t>:"Co to je" Základní fyzikální a funkční charakteristiky výrobku.</a:t>
            </a:r>
            <a:br>
              <a:rPr lang="cs-CZ" altLang="sk-SK" dirty="0">
                <a:cs typeface="Times New Roman" pitchFamily="18" charset="0"/>
              </a:rPr>
            </a:br>
            <a:r>
              <a:rPr lang="cs-CZ" altLang="sk-SK" dirty="0">
                <a:cs typeface="Times New Roman" pitchFamily="18" charset="0"/>
              </a:rPr>
              <a:t>O jaký výrobek jde, jak pracuje, jak vypadá, jak je balen – cokoli, co by se pravděpodobnému zákazníkovi mohlo zdát důležité.</a:t>
            </a:r>
            <a:br>
              <a:rPr lang="cs-CZ" altLang="sk-SK" dirty="0">
                <a:cs typeface="Times New Roman" pitchFamily="18" charset="0"/>
              </a:rPr>
            </a:br>
            <a:r>
              <a:rPr lang="cs-CZ" altLang="sk-SK" dirty="0">
                <a:cs typeface="Times New Roman" pitchFamily="18" charset="0"/>
              </a:rPr>
              <a:t>b) </a:t>
            </a:r>
            <a:r>
              <a:rPr lang="cs-CZ" altLang="sk-SK" b="1" dirty="0">
                <a:solidFill>
                  <a:schemeClr val="hlink"/>
                </a:solidFill>
                <a:cs typeface="Times New Roman" pitchFamily="18" charset="0"/>
              </a:rPr>
              <a:t>Přednosti / Užitek</a:t>
            </a:r>
            <a:r>
              <a:rPr lang="cs-CZ" altLang="sk-SK" dirty="0">
                <a:cs typeface="Times New Roman" pitchFamily="18" charset="0"/>
              </a:rPr>
              <a:t>: "Co výrobek dává" Základní výhody plynoucí zákazníkovi z těchto vlastností výrobku.</a:t>
            </a:r>
            <a:br>
              <a:rPr lang="cs-CZ" altLang="sk-SK" dirty="0">
                <a:cs typeface="Times New Roman" pitchFamily="18" charset="0"/>
              </a:rPr>
            </a:br>
            <a:r>
              <a:rPr lang="cs-CZ" altLang="sk-SK" dirty="0">
                <a:cs typeface="Times New Roman" pitchFamily="18" charset="0"/>
              </a:rPr>
              <a:t>Co značka pro zákazníka dělá (racionálně i emocionálně). Jaké potřeby zákazníka výrobek uspokojuje?</a:t>
            </a:r>
            <a:br>
              <a:rPr lang="cs-CZ" altLang="sk-SK" dirty="0">
                <a:cs typeface="Times New Roman" pitchFamily="18" charset="0"/>
              </a:rPr>
            </a:br>
            <a:r>
              <a:rPr lang="cs-CZ" altLang="sk-SK" dirty="0">
                <a:cs typeface="Times New Roman" pitchFamily="18" charset="0"/>
              </a:rPr>
              <a:t>Jaké problémy výrobek spotřebiteli řeší.</a:t>
            </a:r>
            <a:br>
              <a:rPr lang="cs-CZ" altLang="sk-SK" dirty="0">
                <a:cs typeface="Times New Roman" pitchFamily="18" charset="0"/>
              </a:rPr>
            </a:br>
            <a:r>
              <a:rPr lang="cs-CZ" altLang="sk-SK" dirty="0">
                <a:cs typeface="Times New Roman" pitchFamily="18" charset="0"/>
              </a:rPr>
              <a:t>c) </a:t>
            </a:r>
            <a:r>
              <a:rPr lang="cs-CZ" altLang="sk-SK" b="1" dirty="0">
                <a:solidFill>
                  <a:schemeClr val="hlink"/>
                </a:solidFill>
                <a:cs typeface="Times New Roman" pitchFamily="18" charset="0"/>
              </a:rPr>
              <a:t>Které z těchto nejvýraznějších rysů značky dávají náskok před konkurencí.</a:t>
            </a:r>
            <a:br>
              <a:rPr lang="cs-CZ" altLang="sk-SK" b="1" dirty="0">
                <a:solidFill>
                  <a:schemeClr val="hlink"/>
                </a:solidFill>
                <a:cs typeface="Times New Roman" pitchFamily="18" charset="0"/>
              </a:rPr>
            </a:br>
            <a:r>
              <a:rPr lang="cs-CZ" altLang="sk-SK" dirty="0">
                <a:cs typeface="Times New Roman" pitchFamily="18" charset="0"/>
              </a:rPr>
              <a:t>Tato část analyzuje vlastnosti a výhody značky, aby bylo možné určit, která z nich je z pohledu potencionálního zákazníka výhodnější.</a:t>
            </a:r>
            <a:br>
              <a:rPr lang="cs-CZ" altLang="sk-SK" dirty="0">
                <a:cs typeface="Times New Roman" pitchFamily="18" charset="0"/>
              </a:rPr>
            </a:br>
            <a:r>
              <a:rPr lang="cs-CZ" altLang="sk-SK" dirty="0">
                <a:cs typeface="Times New Roman" pitchFamily="18" charset="0"/>
              </a:rPr>
              <a:t>Jaké vlastnosti nebo výhody výrobku jsou ve srovnání s konkurencí nejvýhodnější.</a:t>
            </a:r>
            <a:br>
              <a:rPr lang="cs-CZ" altLang="sk-SK" dirty="0">
                <a:cs typeface="Times New Roman" pitchFamily="18" charset="0"/>
              </a:rPr>
            </a:br>
            <a:r>
              <a:rPr lang="cs-CZ" altLang="sk-SK" dirty="0">
                <a:cs typeface="Times New Roman" pitchFamily="18" charset="0"/>
              </a:rPr>
              <a:t>Potřeby, přání a problémy spotřebitele.</a:t>
            </a:r>
            <a:br>
              <a:rPr lang="cs-CZ" altLang="sk-SK" dirty="0">
                <a:cs typeface="Times New Roman" pitchFamily="18" charset="0"/>
              </a:rPr>
            </a:br>
            <a:r>
              <a:rPr lang="cs-CZ" altLang="sk-SK" dirty="0">
                <a:cs typeface="Times New Roman" pitchFamily="18" charset="0"/>
              </a:rPr>
              <a:t>Jak dalece se váš výrobek liší od konkurenčního a to bud' ve skutečnosti nebo ve způsobu vnímání zákazníkem.</a:t>
            </a:r>
            <a:br>
              <a:rPr lang="cs-CZ" altLang="sk-SK" dirty="0">
                <a:cs typeface="Times New Roman" pitchFamily="18" charset="0"/>
              </a:rPr>
            </a:br>
            <a:r>
              <a:rPr lang="cs-CZ" altLang="sk-SK" dirty="0">
                <a:cs typeface="Times New Roman" pitchFamily="18" charset="0"/>
              </a:rPr>
              <a:t>(Příklad: kreditní karty VISA jsou u nás přijímány na více místech než karty </a:t>
            </a:r>
            <a:r>
              <a:rPr lang="cs-CZ" altLang="sk-SK" dirty="0" err="1">
                <a:cs typeface="Times New Roman" pitchFamily="18" charset="0"/>
              </a:rPr>
              <a:t>American</a:t>
            </a:r>
            <a:r>
              <a:rPr lang="cs-CZ" altLang="sk-SK" dirty="0">
                <a:cs typeface="Times New Roman" pitchFamily="18" charset="0"/>
              </a:rPr>
              <a:t> Express.)</a:t>
            </a:r>
            <a:r>
              <a:rPr lang="cs-CZ" altLang="sk-SK" dirty="0"/>
              <a:t> </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Text Box 2"/>
          <p:cNvSpPr txBox="1">
            <a:spLocks noChangeArrowheads="1"/>
          </p:cNvSpPr>
          <p:nvPr/>
        </p:nvSpPr>
        <p:spPr bwMode="auto">
          <a:xfrm>
            <a:off x="228600" y="457200"/>
            <a:ext cx="5414970" cy="6386364"/>
          </a:xfrm>
          <a:prstGeom prst="rect">
            <a:avLst/>
          </a:prstGeom>
          <a:noFill/>
          <a:ln w="9525">
            <a:noFill/>
            <a:miter lim="800000"/>
            <a:headEnd/>
            <a:tailEnd/>
          </a:ln>
        </p:spPr>
        <p:txBody>
          <a:bodyPr wrap="square">
            <a:spAutoFit/>
          </a:bodyPr>
          <a:lstStyle/>
          <a:p>
            <a:pPr>
              <a:spcBef>
                <a:spcPct val="50000"/>
              </a:spcBef>
            </a:pPr>
            <a:r>
              <a:rPr lang="cs-CZ" altLang="sk-SK" sz="3200" b="1" dirty="0" smtClean="0">
                <a:solidFill>
                  <a:srgbClr val="FF0000"/>
                </a:solidFill>
                <a:latin typeface="Times New Roman" pitchFamily="18" charset="0"/>
                <a:cs typeface="Times New Roman" pitchFamily="18" charset="0"/>
              </a:rPr>
              <a:t>Využit</a:t>
            </a:r>
            <a:r>
              <a:rPr lang="cs-CZ" altLang="sk-SK" sz="3200" b="1" dirty="0" smtClean="0">
                <a:solidFill>
                  <a:srgbClr val="FF0000"/>
                </a:solidFill>
                <a:cs typeface="Times New Roman" pitchFamily="18" charset="0"/>
              </a:rPr>
              <a:t>í</a:t>
            </a:r>
            <a:r>
              <a:rPr lang="cs-CZ" altLang="sk-SK" sz="3200" b="1" dirty="0" smtClean="0">
                <a:solidFill>
                  <a:srgbClr val="FF0000"/>
                </a:solidFill>
                <a:latin typeface="Times New Roman" pitchFamily="18" charset="0"/>
                <a:cs typeface="Times New Roman" pitchFamily="18" charset="0"/>
              </a:rPr>
              <a:t> </a:t>
            </a:r>
            <a:r>
              <a:rPr lang="cs-CZ" altLang="sk-SK" sz="3200" b="1" dirty="0">
                <a:solidFill>
                  <a:srgbClr val="FF0000"/>
                </a:solidFill>
                <a:latin typeface="Times New Roman" pitchFamily="18" charset="0"/>
                <a:cs typeface="Times New Roman" pitchFamily="18" charset="0"/>
              </a:rPr>
              <a:t>energie marketingových komunikaci </a:t>
            </a:r>
            <a:endParaRPr lang="cs-CZ" altLang="sk-SK" sz="3200" dirty="0">
              <a:solidFill>
                <a:srgbClr val="FF0000"/>
              </a:solidFill>
              <a:latin typeface="Arial Unicode MS" pitchFamily="34" charset="-128"/>
              <a:ea typeface="Arial Unicode MS" pitchFamily="34" charset="-128"/>
              <a:cs typeface="Arial Unicode MS" pitchFamily="34" charset="-128"/>
            </a:endParaRPr>
          </a:p>
          <a:p>
            <a:pPr>
              <a:spcBef>
                <a:spcPct val="50000"/>
              </a:spcBef>
            </a:pPr>
            <a:r>
              <a:rPr lang="cs-CZ" altLang="sk-SK" dirty="0">
                <a:latin typeface="+mj-lt"/>
                <a:cs typeface="Times New Roman" pitchFamily="18" charset="0"/>
              </a:rPr>
              <a:t>Třebaže stále zdůrazňujeme, že marketingové komunikace – to je cesta k zákazníkovi a ne cesta k přímému zisku, (protože ten plyne až z kvalitní a perspektivní MK.) je nutné uvažovat také o tom, které směry, orientace MK jsou perspektivní a které nikoliv. Protože každá energetická spotřeba něco stojí. Jak víme z fyziky, hmota je nezničitelná a my můžeme parafrázovat: Peníze se mění na energii a energie na peníze, přičemž u každé proměny musíme počítat s „tepelnou“ ztrátou.  S energií, která unikne „do vzduchu“. Aby byl ten únik co nejnižší, je nutné uvážlivě rozhodovat na základě již získaných (třeba i cizích) zkušeností. </a:t>
            </a:r>
            <a:r>
              <a:rPr lang="cs-CZ" altLang="sk-SK" u="sng" dirty="0">
                <a:solidFill>
                  <a:srgbClr val="800080"/>
                </a:solidFill>
                <a:latin typeface="+mj-lt"/>
                <a:cs typeface="Times New Roman" pitchFamily="18" charset="0"/>
                <a:hlinkClick r:id="" action="ppaction://noaction"/>
              </a:rPr>
              <a:t>[1]</a:t>
            </a:r>
            <a:r>
              <a:rPr lang="cs-CZ" altLang="sk-SK" dirty="0">
                <a:latin typeface="+mj-lt"/>
                <a:cs typeface="Times New Roman" pitchFamily="18" charset="0"/>
              </a:rPr>
              <a:t> </a:t>
            </a:r>
            <a:r>
              <a:rPr lang="cs-CZ" altLang="sk-SK" dirty="0"/>
              <a:t/>
            </a:r>
            <a:br>
              <a:rPr lang="cs-CZ" altLang="sk-SK" dirty="0"/>
            </a:br>
            <a:endParaRPr lang="cs-CZ" altLang="sk-SK" dirty="0"/>
          </a:p>
          <a:p>
            <a:pPr>
              <a:spcBef>
                <a:spcPct val="50000"/>
              </a:spcBef>
            </a:pPr>
            <a:r>
              <a:rPr lang="cs-CZ" altLang="sk-SK" sz="1400" u="sng" dirty="0">
                <a:solidFill>
                  <a:srgbClr val="800080"/>
                </a:solidFill>
                <a:latin typeface="Arial Unicode MS" pitchFamily="34" charset="-128"/>
                <a:ea typeface="Arial Unicode MS" pitchFamily="34" charset="-128"/>
                <a:cs typeface="Arial Unicode MS" pitchFamily="34" charset="-128"/>
                <a:hlinkClick r:id="" action="ppaction://noaction"/>
              </a:rPr>
              <a:t>[1]</a:t>
            </a:r>
            <a:r>
              <a:rPr lang="cs-CZ" altLang="sk-SK" sz="1400" dirty="0">
                <a:solidFill>
                  <a:srgbClr val="000000"/>
                </a:solidFill>
                <a:latin typeface="Arial Unicode MS" pitchFamily="34" charset="-128"/>
                <a:ea typeface="Arial Unicode MS" pitchFamily="34" charset="-128"/>
                <a:cs typeface="Arial Unicode MS" pitchFamily="34" charset="-128"/>
              </a:rPr>
              <a:t> V</a:t>
            </a:r>
            <a:r>
              <a:rPr lang="cs-CZ" altLang="sk-SK" sz="1400" dirty="0">
                <a:solidFill>
                  <a:srgbClr val="000000"/>
                </a:solidFill>
                <a:ea typeface="Arial Unicode MS" pitchFamily="34" charset="-128"/>
                <a:cs typeface="Arial Unicode MS" pitchFamily="34" charset="-128"/>
              </a:rPr>
              <a:t> </a:t>
            </a:r>
            <a:r>
              <a:rPr lang="cs-CZ" altLang="sk-SK" sz="1400" dirty="0">
                <a:solidFill>
                  <a:srgbClr val="000000"/>
                </a:solidFill>
                <a:latin typeface="Arial Unicode MS" pitchFamily="34" charset="-128"/>
                <a:ea typeface="Arial Unicode MS" pitchFamily="34" charset="-128"/>
                <a:cs typeface="Arial Unicode MS" pitchFamily="34" charset="-128"/>
              </a:rPr>
              <a:t>na</a:t>
            </a:r>
            <a:r>
              <a:rPr lang="cs-CZ" altLang="sk-SK" sz="1400" dirty="0">
                <a:solidFill>
                  <a:srgbClr val="000000"/>
                </a:solidFill>
                <a:ea typeface="Arial Unicode MS" pitchFamily="34" charset="-128"/>
                <a:cs typeface="Arial Unicode MS" pitchFamily="34" charset="-128"/>
              </a:rPr>
              <a:t>š</a:t>
            </a:r>
            <a:r>
              <a:rPr lang="cs-CZ" altLang="sk-SK" sz="1400" dirty="0">
                <a:solidFill>
                  <a:srgbClr val="000000"/>
                </a:solidFill>
                <a:latin typeface="Arial Unicode MS" pitchFamily="34" charset="-128"/>
                <a:ea typeface="Arial Unicode MS" pitchFamily="34" charset="-128"/>
                <a:cs typeface="Arial Unicode MS" pitchFamily="34" charset="-128"/>
              </a:rPr>
              <a:t>em př</a:t>
            </a:r>
            <a:r>
              <a:rPr lang="cs-CZ" altLang="sk-SK" sz="1400" dirty="0">
                <a:solidFill>
                  <a:srgbClr val="000000"/>
                </a:solidFill>
                <a:ea typeface="Arial Unicode MS" pitchFamily="34" charset="-128"/>
                <a:cs typeface="Arial Unicode MS" pitchFamily="34" charset="-128"/>
              </a:rPr>
              <a:t>í</a:t>
            </a:r>
            <a:r>
              <a:rPr lang="cs-CZ" altLang="sk-SK" sz="1400" dirty="0">
                <a:solidFill>
                  <a:srgbClr val="000000"/>
                </a:solidFill>
                <a:latin typeface="Arial Unicode MS" pitchFamily="34" charset="-128"/>
                <a:ea typeface="Arial Unicode MS" pitchFamily="34" charset="-128"/>
                <a:cs typeface="Arial Unicode MS" pitchFamily="34" charset="-128"/>
              </a:rPr>
              <a:t>padě budeme citovat z</a:t>
            </a:r>
            <a:r>
              <a:rPr lang="cs-CZ" altLang="sk-SK" sz="1400" dirty="0">
                <a:solidFill>
                  <a:srgbClr val="000000"/>
                </a:solidFill>
                <a:ea typeface="Arial Unicode MS" pitchFamily="34" charset="-128"/>
                <a:cs typeface="Arial Unicode MS" pitchFamily="34" charset="-128"/>
              </a:rPr>
              <a:t> </a:t>
            </a:r>
            <a:r>
              <a:rPr lang="cs-CZ" altLang="sk-SK" sz="1400" dirty="0">
                <a:solidFill>
                  <a:srgbClr val="000000"/>
                </a:solidFill>
                <a:latin typeface="Arial Unicode MS" pitchFamily="34" charset="-128"/>
                <a:ea typeface="Arial Unicode MS" pitchFamily="34" charset="-128"/>
                <a:cs typeface="Arial Unicode MS" pitchFamily="34" charset="-128"/>
              </a:rPr>
              <a:t>pr</a:t>
            </a:r>
            <a:r>
              <a:rPr lang="cs-CZ" altLang="sk-SK" sz="1400" dirty="0">
                <a:solidFill>
                  <a:srgbClr val="000000"/>
                </a:solidFill>
                <a:ea typeface="Arial Unicode MS" pitchFamily="34" charset="-128"/>
                <a:cs typeface="Arial Unicode MS" pitchFamily="34" charset="-128"/>
              </a:rPr>
              <a:t>á</a:t>
            </a:r>
            <a:r>
              <a:rPr lang="cs-CZ" altLang="sk-SK" sz="1400" dirty="0">
                <a:solidFill>
                  <a:srgbClr val="000000"/>
                </a:solidFill>
                <a:latin typeface="Arial Unicode MS" pitchFamily="34" charset="-128"/>
                <a:ea typeface="Arial Unicode MS" pitchFamily="34" charset="-128"/>
                <a:cs typeface="Arial Unicode MS" pitchFamily="34" charset="-128"/>
              </a:rPr>
              <a:t>ce americk</a:t>
            </a:r>
            <a:r>
              <a:rPr lang="cs-CZ" altLang="sk-SK" sz="1400" dirty="0">
                <a:solidFill>
                  <a:srgbClr val="000000"/>
                </a:solidFill>
                <a:ea typeface="Arial Unicode MS" pitchFamily="34" charset="-128"/>
                <a:cs typeface="Arial Unicode MS" pitchFamily="34" charset="-128"/>
              </a:rPr>
              <a:t>é</a:t>
            </a:r>
            <a:r>
              <a:rPr lang="cs-CZ" altLang="sk-SK" sz="1400" dirty="0">
                <a:solidFill>
                  <a:srgbClr val="000000"/>
                </a:solidFill>
                <a:latin typeface="Arial Unicode MS" pitchFamily="34" charset="-128"/>
                <a:ea typeface="Arial Unicode MS" pitchFamily="34" charset="-128"/>
                <a:cs typeface="Arial Unicode MS" pitchFamily="34" charset="-128"/>
              </a:rPr>
              <a:t>ho reklamn</a:t>
            </a:r>
            <a:r>
              <a:rPr lang="cs-CZ" altLang="sk-SK" sz="1400" dirty="0">
                <a:solidFill>
                  <a:srgbClr val="000000"/>
                </a:solidFill>
                <a:ea typeface="Arial Unicode MS" pitchFamily="34" charset="-128"/>
                <a:cs typeface="Arial Unicode MS" pitchFamily="34" charset="-128"/>
              </a:rPr>
              <a:t>í</a:t>
            </a:r>
            <a:r>
              <a:rPr lang="cs-CZ" altLang="sk-SK" sz="1400" dirty="0">
                <a:solidFill>
                  <a:srgbClr val="000000"/>
                </a:solidFill>
                <a:latin typeface="Arial Unicode MS" pitchFamily="34" charset="-128"/>
                <a:ea typeface="Arial Unicode MS" pitchFamily="34" charset="-128"/>
                <a:cs typeface="Arial Unicode MS" pitchFamily="34" charset="-128"/>
              </a:rPr>
              <a:t>ho specialisty, </a:t>
            </a:r>
            <a:r>
              <a:rPr lang="cs-CZ" altLang="sk-SK" sz="1400" dirty="0">
                <a:solidFill>
                  <a:srgbClr val="000000"/>
                </a:solidFill>
                <a:ea typeface="Arial Unicode MS" pitchFamily="34" charset="-128"/>
                <a:cs typeface="Arial Unicode MS" pitchFamily="34" charset="-128"/>
              </a:rPr>
              <a:t>šé</a:t>
            </a:r>
            <a:r>
              <a:rPr lang="cs-CZ" altLang="sk-SK" sz="1400" dirty="0">
                <a:solidFill>
                  <a:srgbClr val="000000"/>
                </a:solidFill>
                <a:latin typeface="Arial Unicode MS" pitchFamily="34" charset="-128"/>
                <a:ea typeface="Arial Unicode MS" pitchFamily="34" charset="-128"/>
                <a:cs typeface="Arial Unicode MS" pitchFamily="34" charset="-128"/>
              </a:rPr>
              <a:t>fa marketingu  firmy </a:t>
            </a:r>
            <a:r>
              <a:rPr lang="cs-CZ" altLang="sk-SK" sz="1400" dirty="0" err="1">
                <a:solidFill>
                  <a:srgbClr val="000000"/>
                </a:solidFill>
                <a:latin typeface="Arial Unicode MS" pitchFamily="34" charset="-128"/>
                <a:ea typeface="Arial Unicode MS" pitchFamily="34" charset="-128"/>
                <a:cs typeface="Arial Unicode MS" pitchFamily="34" charset="-128"/>
              </a:rPr>
              <a:t>CocaColla</a:t>
            </a:r>
            <a:r>
              <a:rPr lang="cs-CZ" altLang="sk-SK" sz="1400" dirty="0">
                <a:solidFill>
                  <a:srgbClr val="000000"/>
                </a:solidFill>
                <a:latin typeface="Arial Unicode MS" pitchFamily="34" charset="-128"/>
                <a:ea typeface="Arial Unicode MS" pitchFamily="34" charset="-128"/>
                <a:cs typeface="Arial Unicode MS" pitchFamily="34" charset="-128"/>
              </a:rPr>
              <a:t>, </a:t>
            </a:r>
            <a:r>
              <a:rPr lang="cs-CZ" altLang="sk-SK" sz="1400" dirty="0" err="1">
                <a:solidFill>
                  <a:srgbClr val="000000"/>
                </a:solidFill>
                <a:latin typeface="Arial Unicode MS" pitchFamily="34" charset="-128"/>
                <a:ea typeface="Arial Unicode MS" pitchFamily="34" charset="-128"/>
                <a:cs typeface="Arial Unicode MS" pitchFamily="34" charset="-128"/>
              </a:rPr>
              <a:t>Zymana</a:t>
            </a:r>
            <a:r>
              <a:rPr lang="cs-CZ" altLang="sk-SK" sz="1400" dirty="0">
                <a:solidFill>
                  <a:srgbClr val="000000"/>
                </a:solidFill>
                <a:latin typeface="Arial Unicode MS" pitchFamily="34" charset="-128"/>
                <a:ea typeface="Arial Unicode MS" pitchFamily="34" charset="-128"/>
                <a:cs typeface="Arial Unicode MS" pitchFamily="34" charset="-128"/>
              </a:rPr>
              <a:t> (kapitola 10.8.) :  Konec reklamy, jak jsme ji dosud znali, Management </a:t>
            </a:r>
            <a:r>
              <a:rPr lang="cs-CZ" altLang="sk-SK" sz="1400" dirty="0" err="1">
                <a:solidFill>
                  <a:srgbClr val="000000"/>
                </a:solidFill>
                <a:latin typeface="Arial Unicode MS" pitchFamily="34" charset="-128"/>
                <a:ea typeface="Arial Unicode MS" pitchFamily="34" charset="-128"/>
                <a:cs typeface="Arial Unicode MS" pitchFamily="34" charset="-128"/>
              </a:rPr>
              <a:t>press</a:t>
            </a:r>
            <a:r>
              <a:rPr lang="cs-CZ" altLang="sk-SK" sz="1400" dirty="0">
                <a:solidFill>
                  <a:srgbClr val="000000"/>
                </a:solidFill>
                <a:latin typeface="Arial Unicode MS" pitchFamily="34" charset="-128"/>
                <a:ea typeface="Arial Unicode MS" pitchFamily="34" charset="-128"/>
                <a:cs typeface="Arial Unicode MS" pitchFamily="34" charset="-128"/>
              </a:rPr>
              <a:t> Praha, 2004</a:t>
            </a:r>
          </a:p>
          <a:p>
            <a:pPr>
              <a:spcBef>
                <a:spcPct val="50000"/>
              </a:spcBef>
            </a:pPr>
            <a:endParaRPr lang="cs-CZ" altLang="sk-SK" sz="1400" dirty="0"/>
          </a:p>
        </p:txBody>
      </p:sp>
      <p:pic>
        <p:nvPicPr>
          <p:cNvPr id="203780" name="Picture 4" descr="http://knihy.abz.cz/imgs/products/img_325547_orig.jpg"/>
          <p:cNvPicPr>
            <a:picLocks noChangeAspect="1" noChangeArrowheads="1"/>
          </p:cNvPicPr>
          <p:nvPr/>
        </p:nvPicPr>
        <p:blipFill>
          <a:blip r:embed="rId3"/>
          <a:srcRect/>
          <a:stretch>
            <a:fillRect/>
          </a:stretch>
        </p:blipFill>
        <p:spPr bwMode="auto">
          <a:xfrm>
            <a:off x="5715008" y="1848960"/>
            <a:ext cx="3276598" cy="4818526"/>
          </a:xfrm>
          <a:prstGeom prst="rect">
            <a:avLst/>
          </a:prstGeom>
          <a:noFill/>
        </p:spPr>
      </p:pic>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Text Box 2"/>
          <p:cNvSpPr txBox="1">
            <a:spLocks noChangeArrowheads="1"/>
          </p:cNvSpPr>
          <p:nvPr/>
        </p:nvSpPr>
        <p:spPr bwMode="auto">
          <a:xfrm>
            <a:off x="228600" y="533400"/>
            <a:ext cx="8686800" cy="3832225"/>
          </a:xfrm>
          <a:prstGeom prst="rect">
            <a:avLst/>
          </a:prstGeom>
          <a:noFill/>
          <a:ln w="9525">
            <a:noFill/>
            <a:miter lim="800000"/>
            <a:headEnd/>
            <a:tailEnd/>
          </a:ln>
        </p:spPr>
        <p:txBody>
          <a:bodyPr>
            <a:spAutoFit/>
          </a:bodyPr>
          <a:lstStyle/>
          <a:p>
            <a:pPr>
              <a:spcBef>
                <a:spcPct val="50000"/>
              </a:spcBef>
            </a:pPr>
            <a:r>
              <a:rPr lang="cs-CZ" altLang="sk-SK" sz="2000" b="1" dirty="0" smtClean="0">
                <a:solidFill>
                  <a:schemeClr val="hlink"/>
                </a:solidFill>
                <a:latin typeface="Times New Roman" pitchFamily="18" charset="0"/>
                <a:cs typeface="Times New Roman" pitchFamily="18" charset="0"/>
              </a:rPr>
              <a:t>O</a:t>
            </a:r>
            <a:r>
              <a:rPr lang="cs-CZ" altLang="sk-SK" sz="2000" b="1" dirty="0" smtClean="0">
                <a:solidFill>
                  <a:schemeClr val="hlink"/>
                </a:solidFill>
                <a:cs typeface="Times New Roman" pitchFamily="18" charset="0"/>
              </a:rPr>
              <a:t>š</a:t>
            </a:r>
            <a:r>
              <a:rPr lang="cs-CZ" altLang="sk-SK" sz="2000" b="1" dirty="0" smtClean="0">
                <a:solidFill>
                  <a:schemeClr val="hlink"/>
                </a:solidFill>
                <a:latin typeface="Times New Roman" pitchFamily="18" charset="0"/>
                <a:cs typeface="Times New Roman" pitchFamily="18" charset="0"/>
              </a:rPr>
              <a:t>idn</a:t>
            </a:r>
            <a:r>
              <a:rPr lang="cs-CZ" altLang="sk-SK" sz="2000" b="1" dirty="0" smtClean="0">
                <a:solidFill>
                  <a:schemeClr val="hlink"/>
                </a:solidFill>
                <a:cs typeface="Times New Roman" pitchFamily="18" charset="0"/>
              </a:rPr>
              <a:t>á</a:t>
            </a:r>
            <a:r>
              <a:rPr lang="cs-CZ" altLang="sk-SK" sz="2000" b="1" dirty="0" smtClean="0">
                <a:solidFill>
                  <a:schemeClr val="hlink"/>
                </a:solidFill>
                <a:latin typeface="Times New Roman" pitchFamily="18" charset="0"/>
                <a:cs typeface="Times New Roman" pitchFamily="18" charset="0"/>
              </a:rPr>
              <a:t> </a:t>
            </a:r>
            <a:r>
              <a:rPr lang="cs-CZ" altLang="sk-SK" sz="2000" b="1" dirty="0">
                <a:solidFill>
                  <a:schemeClr val="hlink"/>
                </a:solidFill>
                <a:latin typeface="Times New Roman" pitchFamily="18" charset="0"/>
                <a:cs typeface="Times New Roman" pitchFamily="18" charset="0"/>
              </a:rPr>
              <a:t>procenta </a:t>
            </a:r>
            <a:endParaRPr lang="cs-CZ" altLang="sk-SK" sz="2000" dirty="0">
              <a:solidFill>
                <a:schemeClr val="hlink"/>
              </a:solidFill>
              <a:latin typeface="Arial Unicode MS" pitchFamily="34" charset="-128"/>
              <a:ea typeface="Arial Unicode MS" pitchFamily="34" charset="-128"/>
              <a:cs typeface="Arial Unicode MS" pitchFamily="34" charset="-128"/>
            </a:endParaRPr>
          </a:p>
          <a:p>
            <a:pPr>
              <a:spcBef>
                <a:spcPct val="50000"/>
              </a:spcBef>
            </a:pPr>
            <a:r>
              <a:rPr lang="cs-CZ" altLang="sk-SK" dirty="0">
                <a:solidFill>
                  <a:srgbClr val="000000"/>
                </a:solidFill>
                <a:latin typeface="Arial Unicode MS" pitchFamily="34" charset="-128"/>
                <a:ea typeface="Arial Unicode MS" pitchFamily="34" charset="-128"/>
                <a:cs typeface="Arial Unicode MS" pitchFamily="34" charset="-128"/>
              </a:rPr>
              <a:t>Osmdes</a:t>
            </a:r>
            <a:r>
              <a:rPr lang="cs-CZ" altLang="sk-SK" dirty="0">
                <a:solidFill>
                  <a:srgbClr val="000000"/>
                </a:solidFill>
                <a:ea typeface="Arial Unicode MS" pitchFamily="34" charset="-128"/>
                <a:cs typeface="Arial Unicode MS" pitchFamily="34" charset="-128"/>
              </a:rPr>
              <a:t>á</a:t>
            </a:r>
            <a:r>
              <a:rPr lang="cs-CZ" altLang="sk-SK" dirty="0">
                <a:solidFill>
                  <a:srgbClr val="000000"/>
                </a:solidFill>
                <a:latin typeface="Arial Unicode MS" pitchFamily="34" charset="-128"/>
                <a:ea typeface="Arial Unicode MS" pitchFamily="34" charset="-128"/>
                <a:cs typeface="Arial Unicode MS" pitchFamily="34" charset="-128"/>
              </a:rPr>
              <a:t>t procent va</a:t>
            </a:r>
            <a:r>
              <a:rPr lang="cs-CZ" altLang="sk-SK" dirty="0">
                <a:solidFill>
                  <a:srgbClr val="000000"/>
                </a:solidFill>
                <a:ea typeface="Arial Unicode MS" pitchFamily="34" charset="-128"/>
                <a:cs typeface="Arial Unicode MS" pitchFamily="34" charset="-128"/>
              </a:rPr>
              <a:t>š</a:t>
            </a:r>
            <a:r>
              <a:rPr lang="cs-CZ" altLang="sk-SK" dirty="0">
                <a:solidFill>
                  <a:srgbClr val="000000"/>
                </a:solidFill>
                <a:latin typeface="Arial Unicode MS" pitchFamily="34" charset="-128"/>
                <a:ea typeface="Arial Unicode MS" pitchFamily="34" charset="-128"/>
                <a:cs typeface="Arial Unicode MS" pitchFamily="34" charset="-128"/>
              </a:rPr>
              <a:t>ich tržeb děl</a:t>
            </a:r>
            <a:r>
              <a:rPr lang="cs-CZ" altLang="sk-SK" dirty="0">
                <a:solidFill>
                  <a:srgbClr val="000000"/>
                </a:solidFill>
                <a:ea typeface="Arial Unicode MS" pitchFamily="34" charset="-128"/>
                <a:cs typeface="Arial Unicode MS" pitchFamily="34" charset="-128"/>
              </a:rPr>
              <a:t>á</a:t>
            </a:r>
            <a:r>
              <a:rPr lang="cs-CZ" altLang="sk-SK" dirty="0">
                <a:solidFill>
                  <a:srgbClr val="000000"/>
                </a:solidFill>
                <a:latin typeface="Arial Unicode MS" pitchFamily="34" charset="-128"/>
                <a:ea typeface="Arial Unicode MS" pitchFamily="34" charset="-128"/>
                <a:cs typeface="Arial Unicode MS" pitchFamily="34" charset="-128"/>
              </a:rPr>
              <a:t> pouze 20 až 30 procent va</a:t>
            </a:r>
            <a:r>
              <a:rPr lang="cs-CZ" altLang="sk-SK" dirty="0">
                <a:solidFill>
                  <a:srgbClr val="000000"/>
                </a:solidFill>
                <a:ea typeface="Arial Unicode MS" pitchFamily="34" charset="-128"/>
                <a:cs typeface="Arial Unicode MS" pitchFamily="34" charset="-128"/>
              </a:rPr>
              <a:t>š</a:t>
            </a:r>
            <a:r>
              <a:rPr lang="cs-CZ" altLang="sk-SK" dirty="0">
                <a:solidFill>
                  <a:srgbClr val="000000"/>
                </a:solidFill>
                <a:latin typeface="Arial Unicode MS" pitchFamily="34" charset="-128"/>
                <a:ea typeface="Arial Unicode MS" pitchFamily="34" charset="-128"/>
                <a:cs typeface="Arial Unicode MS" pitchFamily="34" charset="-128"/>
              </a:rPr>
              <a:t>ich z</a:t>
            </a:r>
            <a:r>
              <a:rPr lang="cs-CZ" altLang="sk-SK" dirty="0">
                <a:solidFill>
                  <a:srgbClr val="000000"/>
                </a:solidFill>
                <a:ea typeface="Arial Unicode MS" pitchFamily="34" charset="-128"/>
                <a:cs typeface="Arial Unicode MS" pitchFamily="34" charset="-128"/>
              </a:rPr>
              <a:t>á</a:t>
            </a:r>
            <a:r>
              <a:rPr lang="cs-CZ" altLang="sk-SK" dirty="0">
                <a:solidFill>
                  <a:srgbClr val="000000"/>
                </a:solidFill>
                <a:latin typeface="Arial Unicode MS" pitchFamily="34" charset="-128"/>
                <a:ea typeface="Arial Unicode MS" pitchFamily="34" charset="-128"/>
                <a:cs typeface="Arial Unicode MS" pitchFamily="34" charset="-128"/>
              </a:rPr>
              <a:t>kazn</a:t>
            </a:r>
            <a:r>
              <a:rPr lang="cs-CZ" altLang="sk-SK" dirty="0">
                <a:solidFill>
                  <a:srgbClr val="000000"/>
                </a:solidFill>
                <a:ea typeface="Arial Unicode MS" pitchFamily="34" charset="-128"/>
                <a:cs typeface="Arial Unicode MS" pitchFamily="34" charset="-128"/>
              </a:rPr>
              <a:t>í­</a:t>
            </a:r>
            <a:r>
              <a:rPr lang="cs-CZ" altLang="sk-SK" dirty="0">
                <a:solidFill>
                  <a:srgbClr val="000000"/>
                </a:solidFill>
                <a:latin typeface="Arial Unicode MS" pitchFamily="34" charset="-128"/>
                <a:ea typeface="Arial Unicode MS" pitchFamily="34" charset="-128"/>
                <a:cs typeface="Arial Unicode MS" pitchFamily="34" charset="-128"/>
              </a:rPr>
              <a:t>k</a:t>
            </a:r>
            <a:r>
              <a:rPr lang="cs-CZ" altLang="sk-SK" dirty="0" err="1">
                <a:solidFill>
                  <a:srgbClr val="000000"/>
                </a:solidFill>
                <a:latin typeface="Arial Unicode MS" pitchFamily="34" charset="-128"/>
                <a:ea typeface="Arial Unicode MS" pitchFamily="34" charset="-128"/>
                <a:cs typeface="Arial Unicode MS" pitchFamily="34" charset="-128"/>
              </a:rPr>
              <a:t>ů</a:t>
            </a:r>
            <a:r>
              <a:rPr lang="cs-CZ" altLang="sk-SK" dirty="0">
                <a:solidFill>
                  <a:srgbClr val="000000"/>
                </a:solidFill>
                <a:latin typeface="Arial Unicode MS" pitchFamily="34" charset="-128"/>
                <a:ea typeface="Arial Unicode MS" pitchFamily="34" charset="-128"/>
                <a:cs typeface="Arial Unicode MS" pitchFamily="34" charset="-128"/>
              </a:rPr>
              <a:t>. O těchto z</a:t>
            </a:r>
            <a:r>
              <a:rPr lang="cs-CZ" altLang="sk-SK" dirty="0">
                <a:solidFill>
                  <a:srgbClr val="000000"/>
                </a:solidFill>
                <a:ea typeface="Arial Unicode MS" pitchFamily="34" charset="-128"/>
                <a:cs typeface="Arial Unicode MS" pitchFamily="34" charset="-128"/>
              </a:rPr>
              <a:t>á</a:t>
            </a:r>
            <a:r>
              <a:rPr lang="cs-CZ" altLang="sk-SK" dirty="0">
                <a:solidFill>
                  <a:srgbClr val="000000"/>
                </a:solidFill>
                <a:latin typeface="Arial Unicode MS" pitchFamily="34" charset="-128"/>
                <a:ea typeface="Arial Unicode MS" pitchFamily="34" charset="-128"/>
                <a:cs typeface="Arial Unicode MS" pitchFamily="34" charset="-128"/>
              </a:rPr>
              <a:t>kazn</a:t>
            </a:r>
            <a:r>
              <a:rPr lang="cs-CZ" altLang="sk-SK" dirty="0">
                <a:solidFill>
                  <a:srgbClr val="000000"/>
                </a:solidFill>
                <a:ea typeface="Arial Unicode MS" pitchFamily="34" charset="-128"/>
                <a:cs typeface="Arial Unicode MS" pitchFamily="34" charset="-128"/>
              </a:rPr>
              <a:t>í</a:t>
            </a:r>
            <a:r>
              <a:rPr lang="cs-CZ" altLang="sk-SK" dirty="0">
                <a:solidFill>
                  <a:srgbClr val="000000"/>
                </a:solidFill>
                <a:latin typeface="Arial Unicode MS" pitchFamily="34" charset="-128"/>
                <a:ea typeface="Arial Unicode MS" pitchFamily="34" charset="-128"/>
                <a:cs typeface="Arial Unicode MS" pitchFamily="34" charset="-128"/>
              </a:rPr>
              <a:t>c</a:t>
            </a:r>
            <a:r>
              <a:rPr lang="cs-CZ" altLang="sk-SK" dirty="0">
                <a:solidFill>
                  <a:srgbClr val="000000"/>
                </a:solidFill>
                <a:ea typeface="Arial Unicode MS" pitchFamily="34" charset="-128"/>
                <a:cs typeface="Arial Unicode MS" pitchFamily="34" charset="-128"/>
              </a:rPr>
              <a:t>í</a:t>
            </a:r>
            <a:r>
              <a:rPr lang="cs-CZ" altLang="sk-SK" dirty="0">
                <a:solidFill>
                  <a:srgbClr val="000000"/>
                </a:solidFill>
                <a:latin typeface="Arial Unicode MS" pitchFamily="34" charset="-128"/>
                <a:ea typeface="Arial Unicode MS" pitchFamily="34" charset="-128"/>
                <a:cs typeface="Arial Unicode MS" pitchFamily="34" charset="-128"/>
              </a:rPr>
              <a:t>ch se v odvětv</a:t>
            </a:r>
            <a:r>
              <a:rPr lang="cs-CZ" altLang="sk-SK" dirty="0">
                <a:solidFill>
                  <a:srgbClr val="000000"/>
                </a:solidFill>
                <a:ea typeface="Arial Unicode MS" pitchFamily="34" charset="-128"/>
                <a:cs typeface="Arial Unicode MS" pitchFamily="34" charset="-128"/>
              </a:rPr>
              <a:t>í</a:t>
            </a:r>
            <a:r>
              <a:rPr lang="cs-CZ" altLang="sk-SK" dirty="0">
                <a:solidFill>
                  <a:srgbClr val="000000"/>
                </a:solidFill>
                <a:latin typeface="Arial Unicode MS" pitchFamily="34" charset="-128"/>
                <a:ea typeface="Arial Unicode MS" pitchFamily="34" charset="-128"/>
                <a:cs typeface="Arial Unicode MS" pitchFamily="34" charset="-128"/>
              </a:rPr>
              <a:t>ch rychl</a:t>
            </a:r>
            <a:r>
              <a:rPr lang="cs-CZ" altLang="sk-SK" dirty="0">
                <a:solidFill>
                  <a:srgbClr val="000000"/>
                </a:solidFill>
                <a:ea typeface="Arial Unicode MS" pitchFamily="34" charset="-128"/>
                <a:cs typeface="Arial Unicode MS" pitchFamily="34" charset="-128"/>
              </a:rPr>
              <a:t>é</a:t>
            </a:r>
            <a:r>
              <a:rPr lang="cs-CZ" altLang="sk-SK" dirty="0">
                <a:solidFill>
                  <a:srgbClr val="000000"/>
                </a:solidFill>
                <a:latin typeface="Arial Unicode MS" pitchFamily="34" charset="-128"/>
                <a:ea typeface="Arial Unicode MS" pitchFamily="34" charset="-128"/>
                <a:cs typeface="Arial Unicode MS" pitchFamily="34" charset="-128"/>
              </a:rPr>
              <a:t>ho občerstven</a:t>
            </a:r>
            <a:r>
              <a:rPr lang="cs-CZ" altLang="sk-SK" dirty="0">
                <a:solidFill>
                  <a:srgbClr val="000000"/>
                </a:solidFill>
                <a:ea typeface="Arial Unicode MS" pitchFamily="34" charset="-128"/>
                <a:cs typeface="Arial Unicode MS" pitchFamily="34" charset="-128"/>
              </a:rPr>
              <a:t>í</a:t>
            </a:r>
            <a:r>
              <a:rPr lang="cs-CZ" altLang="sk-SK" dirty="0">
                <a:solidFill>
                  <a:srgbClr val="000000"/>
                </a:solidFill>
                <a:latin typeface="Arial Unicode MS" pitchFamily="34" charset="-128"/>
                <a:ea typeface="Arial Unicode MS" pitchFamily="34" charset="-128"/>
                <a:cs typeface="Arial Unicode MS" pitchFamily="34" charset="-128"/>
              </a:rPr>
              <a:t> a výrobků  hro</a:t>
            </a:r>
            <a:r>
              <a:rPr lang="cs-CZ" altLang="sk-SK" dirty="0">
                <a:solidFill>
                  <a:srgbClr val="000000"/>
                </a:solidFill>
                <a:ea typeface="Arial Unicode MS" pitchFamily="34" charset="-128"/>
                <a:cs typeface="Arial Unicode MS" pitchFamily="34" charset="-128"/>
              </a:rPr>
              <a:t>­</a:t>
            </a:r>
            <a:r>
              <a:rPr lang="cs-CZ" altLang="sk-SK" dirty="0">
                <a:solidFill>
                  <a:srgbClr val="000000"/>
                </a:solidFill>
                <a:latin typeface="Arial Unicode MS" pitchFamily="34" charset="-128"/>
                <a:ea typeface="Arial Unicode MS" pitchFamily="34" charset="-128"/>
                <a:cs typeface="Arial Unicode MS" pitchFamily="34" charset="-128"/>
              </a:rPr>
              <a:t>madn</a:t>
            </a:r>
            <a:r>
              <a:rPr lang="cs-CZ" altLang="sk-SK" dirty="0">
                <a:solidFill>
                  <a:srgbClr val="000000"/>
                </a:solidFill>
                <a:ea typeface="Arial Unicode MS" pitchFamily="34" charset="-128"/>
                <a:cs typeface="Arial Unicode MS" pitchFamily="34" charset="-128"/>
              </a:rPr>
              <a:t>é</a:t>
            </a:r>
            <a:r>
              <a:rPr lang="cs-CZ" altLang="sk-SK" dirty="0">
                <a:solidFill>
                  <a:srgbClr val="000000"/>
                </a:solidFill>
                <a:latin typeface="Arial Unicode MS" pitchFamily="34" charset="-128"/>
                <a:ea typeface="Arial Unicode MS" pitchFamily="34" charset="-128"/>
                <a:cs typeface="Arial Unicode MS" pitchFamily="34" charset="-128"/>
              </a:rPr>
              <a:t> spotřeby hovoř</a:t>
            </a:r>
            <a:r>
              <a:rPr lang="cs-CZ" altLang="sk-SK" dirty="0">
                <a:solidFill>
                  <a:srgbClr val="000000"/>
                </a:solidFill>
                <a:ea typeface="Arial Unicode MS" pitchFamily="34" charset="-128"/>
                <a:cs typeface="Arial Unicode MS" pitchFamily="34" charset="-128"/>
              </a:rPr>
              <a:t>í</a:t>
            </a:r>
            <a:r>
              <a:rPr lang="cs-CZ" altLang="sk-SK" dirty="0">
                <a:solidFill>
                  <a:srgbClr val="000000"/>
                </a:solidFill>
                <a:latin typeface="Arial Unicode MS" pitchFamily="34" charset="-128"/>
                <a:ea typeface="Arial Unicode MS" pitchFamily="34" charset="-128"/>
                <a:cs typeface="Arial Unicode MS" pitchFamily="34" charset="-128"/>
              </a:rPr>
              <a:t> jako o "častých uživatel</a:t>
            </a:r>
            <a:r>
              <a:rPr lang="cs-CZ" altLang="sk-SK" dirty="0">
                <a:solidFill>
                  <a:srgbClr val="000000"/>
                </a:solidFill>
                <a:ea typeface="Arial Unicode MS" pitchFamily="34" charset="-128"/>
                <a:cs typeface="Arial Unicode MS" pitchFamily="34" charset="-128"/>
              </a:rPr>
              <a:t>í</a:t>
            </a:r>
            <a:r>
              <a:rPr lang="cs-CZ" altLang="sk-SK" dirty="0">
                <a:solidFill>
                  <a:srgbClr val="000000"/>
                </a:solidFill>
                <a:latin typeface="Arial Unicode MS" pitchFamily="34" charset="-128"/>
                <a:ea typeface="Arial Unicode MS" pitchFamily="34" charset="-128"/>
                <a:cs typeface="Arial Unicode MS" pitchFamily="34" charset="-128"/>
              </a:rPr>
              <a:t>ch". </a:t>
            </a:r>
          </a:p>
          <a:p>
            <a:pPr>
              <a:spcBef>
                <a:spcPct val="50000"/>
              </a:spcBef>
            </a:pPr>
            <a:r>
              <a:rPr lang="cs-CZ" altLang="sk-SK" dirty="0">
                <a:solidFill>
                  <a:srgbClr val="000000"/>
                </a:solidFill>
                <a:latin typeface="Arial Unicode MS" pitchFamily="34" charset="-128"/>
                <a:ea typeface="Arial Unicode MS" pitchFamily="34" charset="-128"/>
                <a:cs typeface="Arial Unicode MS" pitchFamily="34" charset="-128"/>
              </a:rPr>
              <a:t>Sto procent va</a:t>
            </a:r>
            <a:r>
              <a:rPr lang="cs-CZ" altLang="sk-SK" dirty="0">
                <a:solidFill>
                  <a:srgbClr val="000000"/>
                </a:solidFill>
                <a:ea typeface="Arial Unicode MS" pitchFamily="34" charset="-128"/>
                <a:cs typeface="Arial Unicode MS" pitchFamily="34" charset="-128"/>
              </a:rPr>
              <a:t>š</a:t>
            </a:r>
            <a:r>
              <a:rPr lang="cs-CZ" altLang="sk-SK" dirty="0">
                <a:solidFill>
                  <a:srgbClr val="000000"/>
                </a:solidFill>
                <a:latin typeface="Arial Unicode MS" pitchFamily="34" charset="-128"/>
                <a:ea typeface="Arial Unicode MS" pitchFamily="34" charset="-128"/>
                <a:cs typeface="Arial Unicode MS" pitchFamily="34" charset="-128"/>
              </a:rPr>
              <a:t>ich zisků přin</a:t>
            </a:r>
            <a:r>
              <a:rPr lang="cs-CZ" altLang="sk-SK" dirty="0">
                <a:solidFill>
                  <a:srgbClr val="000000"/>
                </a:solidFill>
                <a:ea typeface="Arial Unicode MS" pitchFamily="34" charset="-128"/>
                <a:cs typeface="Arial Unicode MS" pitchFamily="34" charset="-128"/>
              </a:rPr>
              <a:t>áší</a:t>
            </a:r>
            <a:r>
              <a:rPr lang="cs-CZ" altLang="sk-SK" dirty="0">
                <a:solidFill>
                  <a:srgbClr val="000000"/>
                </a:solidFill>
                <a:latin typeface="Arial Unicode MS" pitchFamily="34" charset="-128"/>
                <a:ea typeface="Arial Unicode MS" pitchFamily="34" charset="-128"/>
                <a:cs typeface="Arial Unicode MS" pitchFamily="34" charset="-128"/>
              </a:rPr>
              <a:t> těchto 20 až 30 procent nejčastěj</a:t>
            </a:r>
            <a:r>
              <a:rPr lang="cs-CZ" altLang="sk-SK" dirty="0">
                <a:solidFill>
                  <a:srgbClr val="000000"/>
                </a:solidFill>
                <a:ea typeface="Arial Unicode MS" pitchFamily="34" charset="-128"/>
                <a:cs typeface="Arial Unicode MS" pitchFamily="34" charset="-128"/>
              </a:rPr>
              <a:t>ší</a:t>
            </a:r>
            <a:r>
              <a:rPr lang="cs-CZ" altLang="sk-SK" dirty="0">
                <a:solidFill>
                  <a:srgbClr val="000000"/>
                </a:solidFill>
                <a:latin typeface="Arial Unicode MS" pitchFamily="34" charset="-128"/>
                <a:ea typeface="Arial Unicode MS" pitchFamily="34" charset="-128"/>
                <a:cs typeface="Arial Unicode MS" pitchFamily="34" charset="-128"/>
              </a:rPr>
              <a:t>ch uživa</a:t>
            </a:r>
            <a:r>
              <a:rPr lang="cs-CZ" altLang="sk-SK" dirty="0">
                <a:solidFill>
                  <a:srgbClr val="000000"/>
                </a:solidFill>
                <a:ea typeface="Arial Unicode MS" pitchFamily="34" charset="-128"/>
                <a:cs typeface="Arial Unicode MS" pitchFamily="34" charset="-128"/>
              </a:rPr>
              <a:t>­</a:t>
            </a:r>
            <a:r>
              <a:rPr lang="cs-CZ" altLang="sk-SK" dirty="0">
                <a:solidFill>
                  <a:srgbClr val="000000"/>
                </a:solidFill>
                <a:latin typeface="Arial Unicode MS" pitchFamily="34" charset="-128"/>
                <a:ea typeface="Arial Unicode MS" pitchFamily="34" charset="-128"/>
                <a:cs typeface="Arial Unicode MS" pitchFamily="34" charset="-128"/>
              </a:rPr>
              <a:t>telů va</a:t>
            </a:r>
            <a:r>
              <a:rPr lang="cs-CZ" altLang="sk-SK" dirty="0">
                <a:solidFill>
                  <a:srgbClr val="000000"/>
                </a:solidFill>
                <a:ea typeface="Arial Unicode MS" pitchFamily="34" charset="-128"/>
                <a:cs typeface="Arial Unicode MS" pitchFamily="34" charset="-128"/>
              </a:rPr>
              <a:t>š</a:t>
            </a:r>
            <a:r>
              <a:rPr lang="cs-CZ" altLang="sk-SK" dirty="0">
                <a:solidFill>
                  <a:srgbClr val="000000"/>
                </a:solidFill>
                <a:latin typeface="Arial Unicode MS" pitchFamily="34" charset="-128"/>
                <a:ea typeface="Arial Unicode MS" pitchFamily="34" charset="-128"/>
                <a:cs typeface="Arial Unicode MS" pitchFamily="34" charset="-128"/>
              </a:rPr>
              <a:t>ich produktů. </a:t>
            </a:r>
          </a:p>
          <a:p>
            <a:pPr>
              <a:spcBef>
                <a:spcPct val="50000"/>
              </a:spcBef>
            </a:pPr>
            <a:r>
              <a:rPr lang="cs-CZ" altLang="sk-SK" dirty="0">
                <a:cs typeface="Times New Roman" pitchFamily="18" charset="0"/>
              </a:rPr>
              <a:t>Osmdesát procent svých výdajů spojených s prodejem vynakládáte na ob­sluhu těch nejméně důležitých 20 procent svých zákazníků. Můžete tomu říkat třeba převrácený marketing nebo také hloupý marketing, je to prostě totéž: Své peníze nevynakládáte na to, abyste lidi, kteří od vás hodně naku­pují, přiměli k tomu, aby nakupovali ještě více. Místo toho utrácíte spousty peněz ve snaze obrátit na víru velké skupiny spotřebitelů, kteří o to vůbec nestojí.</a:t>
            </a:r>
            <a:r>
              <a:rPr lang="cs-CZ" altLang="sk-SK" dirty="0"/>
              <a:t> </a:t>
            </a:r>
          </a:p>
        </p:txBody>
      </p:sp>
      <p:pic>
        <p:nvPicPr>
          <p:cNvPr id="201730" name="Picture 2" descr="http://www.jakzhubnout.eu/img/80-20-v.jpg"/>
          <p:cNvPicPr>
            <a:picLocks noChangeAspect="1" noChangeArrowheads="1"/>
          </p:cNvPicPr>
          <p:nvPr/>
        </p:nvPicPr>
        <p:blipFill>
          <a:blip r:embed="rId3"/>
          <a:srcRect/>
          <a:stretch>
            <a:fillRect/>
          </a:stretch>
        </p:blipFill>
        <p:spPr bwMode="auto">
          <a:xfrm>
            <a:off x="214282" y="4357694"/>
            <a:ext cx="2857500" cy="2371726"/>
          </a:xfrm>
          <a:prstGeom prst="rect">
            <a:avLst/>
          </a:prstGeom>
          <a:noFill/>
        </p:spPr>
      </p:pic>
      <p:pic>
        <p:nvPicPr>
          <p:cNvPr id="201732" name="Picture 4" descr="http://image.slidesharecdn.com/nzorovvdci-130705112831-phpapp02/95/nzorov-vdci-opinion-leaders-22-638.jpg?cb=1373023892"/>
          <p:cNvPicPr>
            <a:picLocks noChangeAspect="1" noChangeArrowheads="1"/>
          </p:cNvPicPr>
          <p:nvPr/>
        </p:nvPicPr>
        <p:blipFill>
          <a:blip r:embed="rId4"/>
          <a:srcRect/>
          <a:stretch>
            <a:fillRect/>
          </a:stretch>
        </p:blipFill>
        <p:spPr bwMode="auto">
          <a:xfrm>
            <a:off x="5429256" y="4073958"/>
            <a:ext cx="3505182" cy="2631634"/>
          </a:xfrm>
          <a:prstGeom prst="rect">
            <a:avLst/>
          </a:prstGeom>
          <a:noFill/>
        </p:spPr>
      </p:pic>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142844" y="357166"/>
            <a:ext cx="8786874" cy="6463308"/>
          </a:xfrm>
          <a:prstGeom prst="rect">
            <a:avLst/>
          </a:prstGeom>
          <a:noFill/>
        </p:spPr>
        <p:txBody>
          <a:bodyPr wrap="square" rtlCol="0">
            <a:spAutoFit/>
          </a:bodyPr>
          <a:lstStyle/>
          <a:p>
            <a:r>
              <a:rPr lang="cs-CZ" sz="3600" b="1" dirty="0" smtClean="0">
                <a:solidFill>
                  <a:srgbClr val="FF0000"/>
                </a:solidFill>
              </a:rPr>
              <a:t>Definice (marketingové) komunikace </a:t>
            </a:r>
          </a:p>
          <a:p>
            <a:endParaRPr lang="cs-CZ" dirty="0" smtClean="0"/>
          </a:p>
          <a:p>
            <a:r>
              <a:rPr lang="cs-CZ" dirty="0" smtClean="0"/>
              <a:t>Pojem </a:t>
            </a:r>
            <a:r>
              <a:rPr lang="cs-CZ" dirty="0" smtClean="0"/>
              <a:t>komunikace vznikl z latinského </a:t>
            </a:r>
            <a:r>
              <a:rPr lang="cs-CZ" i="1" dirty="0" err="1" smtClean="0"/>
              <a:t>communicare</a:t>
            </a:r>
            <a:r>
              <a:rPr lang="cs-CZ" i="1" dirty="0" smtClean="0"/>
              <a:t>, což v překladu znamená činit něco společným, společně sdílet.2 Během několika století prošla komunikace vývojem, a ačkoli se dostávala i do období dynamických změn, její podstata zůstala stále stejná. Jak uvádí </a:t>
            </a:r>
            <a:r>
              <a:rPr lang="cs-CZ" i="1" dirty="0" err="1" smtClean="0"/>
              <a:t>Kunczik</a:t>
            </a:r>
            <a:r>
              <a:rPr lang="cs-CZ" i="1" dirty="0" smtClean="0"/>
              <a:t>, komunikace je jednáním, jehož cílem je z hlediska komunikátora přenos sdělení jedné či více osobám prostřednictvím symbolů.3 Komunikaci lze také vnímat jako proces, jímž lidé předávají informaci, ideje, postoje a emoce k jiným lidem</a:t>
            </a:r>
            <a:r>
              <a:rPr lang="cs-CZ" i="1" dirty="0" smtClean="0"/>
              <a:t>. /1/</a:t>
            </a:r>
          </a:p>
          <a:p>
            <a:endParaRPr lang="cs-CZ" i="1" dirty="0" smtClean="0"/>
          </a:p>
          <a:p>
            <a:endParaRPr lang="cs-CZ" i="1" dirty="0" smtClean="0"/>
          </a:p>
          <a:p>
            <a:endParaRPr lang="cs-CZ" i="1" dirty="0" smtClean="0"/>
          </a:p>
          <a:p>
            <a:endParaRPr lang="cs-CZ" i="1" dirty="0" smtClean="0"/>
          </a:p>
          <a:p>
            <a:endParaRPr lang="cs-CZ" i="1" dirty="0" smtClean="0"/>
          </a:p>
          <a:p>
            <a:endParaRPr lang="cs-CZ" i="1" dirty="0" smtClean="0"/>
          </a:p>
          <a:p>
            <a:endParaRPr lang="cs-CZ" i="1" dirty="0" smtClean="0"/>
          </a:p>
          <a:p>
            <a:endParaRPr lang="cs-CZ" i="1" dirty="0" smtClean="0"/>
          </a:p>
          <a:p>
            <a:endParaRPr lang="cs-CZ" i="1" dirty="0" smtClean="0"/>
          </a:p>
          <a:p>
            <a:endParaRPr lang="cs-CZ" i="1" dirty="0" smtClean="0"/>
          </a:p>
          <a:p>
            <a:endParaRPr lang="cs-CZ" i="1" dirty="0" smtClean="0"/>
          </a:p>
          <a:p>
            <a:endParaRPr lang="cs-CZ" i="1" dirty="0" smtClean="0"/>
          </a:p>
          <a:p>
            <a:endParaRPr lang="cs-CZ" i="1" dirty="0" smtClean="0"/>
          </a:p>
          <a:p>
            <a:r>
              <a:rPr lang="cs-CZ" i="1" dirty="0" smtClean="0"/>
              <a:t>/1/ </a:t>
            </a:r>
            <a:r>
              <a:rPr lang="cs-CZ" dirty="0" smtClean="0"/>
              <a:t>KUNCZIK, M. </a:t>
            </a:r>
            <a:r>
              <a:rPr lang="cs-CZ" i="1" dirty="0" smtClean="0"/>
              <a:t>Základy masové komunikace, </a:t>
            </a:r>
            <a:endParaRPr lang="cs-CZ" dirty="0"/>
          </a:p>
        </p:txBody>
      </p:sp>
      <p:pic>
        <p:nvPicPr>
          <p:cNvPr id="199682" name="Picture 2" descr="http://files.frey-consulting.cz/system_preview_detail_200000177-24d2925ca8/five-finger-story.jpg"/>
          <p:cNvPicPr>
            <a:picLocks noChangeAspect="1" noChangeArrowheads="1"/>
          </p:cNvPicPr>
          <p:nvPr/>
        </p:nvPicPr>
        <p:blipFill>
          <a:blip r:embed="rId2"/>
          <a:srcRect/>
          <a:stretch>
            <a:fillRect/>
          </a:stretch>
        </p:blipFill>
        <p:spPr bwMode="auto">
          <a:xfrm>
            <a:off x="5500694" y="3134154"/>
            <a:ext cx="3643306" cy="3866716"/>
          </a:xfrm>
          <a:prstGeom prst="rect">
            <a:avLst/>
          </a:prstGeom>
          <a:noFill/>
        </p:spPr>
      </p:pic>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214282" y="474345"/>
            <a:ext cx="8643998" cy="3139321"/>
          </a:xfrm>
          <a:prstGeom prst="rect">
            <a:avLst/>
          </a:prstGeom>
        </p:spPr>
        <p:txBody>
          <a:bodyPr wrap="square">
            <a:spAutoFit/>
          </a:bodyPr>
          <a:lstStyle/>
          <a:p>
            <a:r>
              <a:rPr lang="cs-CZ" b="1" dirty="0" smtClean="0">
                <a:solidFill>
                  <a:srgbClr val="FF0000"/>
                </a:solidFill>
              </a:rPr>
              <a:t>Marketingová komunikace </a:t>
            </a:r>
            <a:r>
              <a:rPr lang="cs-CZ" dirty="0" smtClean="0"/>
              <a:t>pak označuje prostředky, jimiž se firmy pokoušejí informovat a přesvědčovat spotřebitele a připomínat jim výrobky a značky, které prodávají. V jistém smyslu je „hlasem“ značky a prostředkem, jímž lze podnítit dialog a vytvářet vztahy se spotřebiteli.5 Ve srovnání s klasickou komunikací nejde u marketingové komunikace pouze o přenos informačního sdělení, postojů a idejí; měla by být především strategicky orientována. Jejím cílem je přispívat k naplňování podnikových cílů, budovat značku, posilovat firemní image, zdůrazňovat hodnotu pro zákazníka a vytvořením či stimulaci poptávky zvyšovat podniku tržby.6 </a:t>
            </a:r>
          </a:p>
          <a:p>
            <a:r>
              <a:rPr lang="cs-CZ" dirty="0" smtClean="0"/>
              <a:t>Marketingová komunikace je součástí klasického marketingového mixu, který vytvořil </a:t>
            </a:r>
            <a:r>
              <a:rPr lang="cs-CZ" dirty="0" err="1" smtClean="0"/>
              <a:t>Jerom</a:t>
            </a:r>
            <a:r>
              <a:rPr lang="cs-CZ" dirty="0" smtClean="0"/>
              <a:t> </a:t>
            </a:r>
            <a:r>
              <a:rPr lang="cs-CZ" dirty="0" err="1" smtClean="0"/>
              <a:t>McCarthy</a:t>
            </a:r>
            <a:r>
              <a:rPr lang="cs-CZ" dirty="0" smtClean="0"/>
              <a:t> v roce 1960. Tento mix obsahuje klasifikaci nejrůznějších marketingových nástrojů, které jsou rozděleny do čtyř kategorií, označovaných jako </a:t>
            </a:r>
            <a:r>
              <a:rPr lang="cs-CZ" dirty="0" smtClean="0"/>
              <a:t>4P.</a:t>
            </a:r>
            <a:endParaRPr lang="cs-CZ" dirty="0"/>
          </a:p>
        </p:txBody>
      </p:sp>
      <p:pic>
        <p:nvPicPr>
          <p:cNvPr id="198660" name="Picture 4" descr="http://www.novavizia.com/wp-content/uploads/novite-4-p-v-marketinga.jpg"/>
          <p:cNvPicPr>
            <a:picLocks noChangeAspect="1" noChangeArrowheads="1"/>
          </p:cNvPicPr>
          <p:nvPr/>
        </p:nvPicPr>
        <p:blipFill>
          <a:blip r:embed="rId2"/>
          <a:srcRect/>
          <a:stretch>
            <a:fillRect/>
          </a:stretch>
        </p:blipFill>
        <p:spPr bwMode="auto">
          <a:xfrm>
            <a:off x="5857884" y="3861914"/>
            <a:ext cx="2738440" cy="2705579"/>
          </a:xfrm>
          <a:prstGeom prst="rect">
            <a:avLst/>
          </a:prstGeom>
          <a:noFill/>
        </p:spPr>
      </p:pic>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0" y="428604"/>
            <a:ext cx="9001156" cy="6463308"/>
          </a:xfrm>
          <a:prstGeom prst="rect">
            <a:avLst/>
          </a:prstGeom>
          <a:noFill/>
        </p:spPr>
        <p:txBody>
          <a:bodyPr wrap="square" rtlCol="0">
            <a:spAutoFit/>
          </a:bodyPr>
          <a:lstStyle/>
          <a:p>
            <a:r>
              <a:rPr lang="cs-CZ" dirty="0" smtClean="0"/>
              <a:t>Dle </a:t>
            </a:r>
            <a:r>
              <a:rPr lang="cs-CZ" dirty="0" err="1" smtClean="0"/>
              <a:t>Pelsmackera</a:t>
            </a:r>
            <a:r>
              <a:rPr lang="cs-CZ" dirty="0" smtClean="0"/>
              <a:t> je dobrý marketing takový, který je integrovaný, což znamená, že jsou jednotlivé nástroje zvoleny tak, že působí stejným směrem.33 Základním rysem integrované (jednotné) marketingové komunikace (z anglického </a:t>
            </a:r>
            <a:r>
              <a:rPr lang="cs-CZ" i="1" dirty="0" err="1" smtClean="0"/>
              <a:t>integrated</a:t>
            </a:r>
            <a:r>
              <a:rPr lang="cs-CZ" i="1" dirty="0" smtClean="0"/>
              <a:t> marketing </a:t>
            </a:r>
            <a:r>
              <a:rPr lang="cs-CZ" i="1" dirty="0" err="1" smtClean="0"/>
              <a:t>communication</a:t>
            </a:r>
            <a:r>
              <a:rPr lang="cs-CZ" i="1" dirty="0" smtClean="0"/>
              <a:t>, IMC) je tedy snaha sladit a koordinovat veškeré firemní komunikační aktivity tak, aby byly jasné, konzistentní, nekonfliktní a přesvědčivé.34 Prakticky lze tohoto dosáhnout komunikací v „jednom duchu“, a to jak z hlediska myšlenkového, tak z hlediska vizuálního. Z hlediska myšlenkového jde o komunikaci, která obsahuje určitou ideu, která je stanovena s ohledem na firemní strategii, tak, aby bylo komunikačními aktivitami dosahováno požadovaných cílů. Z hlediska vizuálního jde o komunikaci v duchu jednotné identity, prosazování jednotného vizuálního stylu </a:t>
            </a:r>
            <a:r>
              <a:rPr lang="cs-CZ" i="1" dirty="0" err="1" smtClean="0"/>
              <a:t>korporátních</a:t>
            </a:r>
            <a:r>
              <a:rPr lang="cs-CZ" i="1" dirty="0" smtClean="0"/>
              <a:t> komunikačních materiálů, tvořených tak, aby respektovaly jednotný firemní design. </a:t>
            </a:r>
            <a:r>
              <a:rPr lang="cs-CZ" i="1" dirty="0" smtClean="0"/>
              <a:t>/1/</a:t>
            </a:r>
          </a:p>
          <a:p>
            <a:endParaRPr lang="cs-CZ" i="1" dirty="0" smtClean="0"/>
          </a:p>
          <a:p>
            <a:endParaRPr lang="cs-CZ" i="1" dirty="0" smtClean="0"/>
          </a:p>
          <a:p>
            <a:endParaRPr lang="cs-CZ" i="1" dirty="0" smtClean="0"/>
          </a:p>
          <a:p>
            <a:endParaRPr lang="cs-CZ" i="1" dirty="0" smtClean="0"/>
          </a:p>
          <a:p>
            <a:endParaRPr lang="cs-CZ" i="1" dirty="0" smtClean="0"/>
          </a:p>
          <a:p>
            <a:endParaRPr lang="cs-CZ" i="1" dirty="0" smtClean="0"/>
          </a:p>
          <a:p>
            <a:endParaRPr lang="cs-CZ" i="1" dirty="0" smtClean="0"/>
          </a:p>
          <a:p>
            <a:endParaRPr lang="cs-CZ" i="1" dirty="0" smtClean="0"/>
          </a:p>
          <a:p>
            <a:endParaRPr lang="cs-CZ" i="1" dirty="0" smtClean="0"/>
          </a:p>
          <a:p>
            <a:endParaRPr lang="cs-CZ" i="1" dirty="0" smtClean="0"/>
          </a:p>
          <a:p>
            <a:endParaRPr lang="cs-CZ" i="1" dirty="0" smtClean="0"/>
          </a:p>
          <a:p>
            <a:r>
              <a:rPr lang="cs-CZ" i="1" dirty="0" smtClean="0"/>
              <a:t>/1/ </a:t>
            </a:r>
            <a:r>
              <a:rPr lang="cs-CZ" dirty="0" smtClean="0"/>
              <a:t>PELSMACKER, P. </a:t>
            </a:r>
            <a:r>
              <a:rPr lang="cs-CZ" i="1" dirty="0" smtClean="0"/>
              <a:t>Marketingová komunikace, </a:t>
            </a:r>
            <a:endParaRPr lang="cs-CZ" dirty="0"/>
          </a:p>
        </p:txBody>
      </p:sp>
      <p:pic>
        <p:nvPicPr>
          <p:cNvPr id="197634" name="Picture 2" descr="http://www.martinus.cz/data/tovar/_l/144/l144283.jpg"/>
          <p:cNvPicPr>
            <a:picLocks noChangeAspect="1" noChangeArrowheads="1"/>
          </p:cNvPicPr>
          <p:nvPr/>
        </p:nvPicPr>
        <p:blipFill>
          <a:blip r:embed="rId2"/>
          <a:srcRect/>
          <a:stretch>
            <a:fillRect/>
          </a:stretch>
        </p:blipFill>
        <p:spPr bwMode="auto">
          <a:xfrm>
            <a:off x="6643702" y="3500438"/>
            <a:ext cx="1941143" cy="3143272"/>
          </a:xfrm>
          <a:prstGeom prst="rect">
            <a:avLst/>
          </a:prstGeom>
          <a:noFill/>
        </p:spPr>
      </p:pic>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ovéPole 1"/>
          <p:cNvSpPr txBox="1">
            <a:spLocks noChangeArrowheads="1"/>
          </p:cNvSpPr>
          <p:nvPr/>
        </p:nvSpPr>
        <p:spPr bwMode="auto">
          <a:xfrm>
            <a:off x="357158" y="2143116"/>
            <a:ext cx="8353425" cy="1077912"/>
          </a:xfrm>
          <a:prstGeom prst="rect">
            <a:avLst/>
          </a:prstGeom>
          <a:noFill/>
          <a:ln w="9525">
            <a:noFill/>
            <a:miter lim="800000"/>
            <a:headEnd/>
            <a:tailEnd/>
          </a:ln>
        </p:spPr>
        <p:txBody>
          <a:bodyPr>
            <a:spAutoFit/>
          </a:bodyPr>
          <a:lstStyle/>
          <a:p>
            <a:pPr algn="ctr"/>
            <a:endParaRPr lang="cs-CZ" sz="1600" dirty="0">
              <a:solidFill>
                <a:srgbClr val="FF0000"/>
              </a:solidFill>
            </a:endParaRPr>
          </a:p>
          <a:p>
            <a:pPr algn="ctr"/>
            <a:r>
              <a:rPr lang="cs-CZ" sz="4800" dirty="0">
                <a:solidFill>
                  <a:srgbClr val="FF0000"/>
                </a:solidFill>
              </a:rPr>
              <a:t>ZNALOSTNÍ MANAGEMENT </a:t>
            </a:r>
          </a:p>
        </p:txBody>
      </p:sp>
      <p:pic>
        <p:nvPicPr>
          <p:cNvPr id="2051" name="Picture 3"/>
          <p:cNvPicPr>
            <a:picLocks noChangeAspect="1" noChangeArrowheads="1"/>
          </p:cNvPicPr>
          <p:nvPr/>
        </p:nvPicPr>
        <p:blipFill>
          <a:blip r:embed="rId3"/>
          <a:srcRect/>
          <a:stretch>
            <a:fillRect/>
          </a:stretch>
        </p:blipFill>
        <p:spPr bwMode="auto">
          <a:xfrm>
            <a:off x="1692275" y="3450638"/>
            <a:ext cx="4522799" cy="3264487"/>
          </a:xfrm>
          <a:prstGeom prst="rect">
            <a:avLst/>
          </a:prstGeom>
          <a:noFill/>
          <a:ln w="9525">
            <a:noFill/>
            <a:miter lim="800000"/>
            <a:headEnd/>
            <a:tailEnd/>
          </a:ln>
        </p:spPr>
      </p:pic>
      <p:sp>
        <p:nvSpPr>
          <p:cNvPr id="4" name="TextovéPole 3"/>
          <p:cNvSpPr txBox="1"/>
          <p:nvPr/>
        </p:nvSpPr>
        <p:spPr>
          <a:xfrm>
            <a:off x="428596" y="571480"/>
            <a:ext cx="8215370" cy="1384995"/>
          </a:xfrm>
          <a:prstGeom prst="rect">
            <a:avLst/>
          </a:prstGeom>
          <a:noFill/>
        </p:spPr>
        <p:txBody>
          <a:bodyPr wrap="square" rtlCol="0">
            <a:spAutoFit/>
          </a:bodyPr>
          <a:lstStyle/>
          <a:p>
            <a:pPr algn="ctr"/>
            <a:r>
              <a:rPr lang="cs-CZ" sz="2800" dirty="0" smtClean="0"/>
              <a:t>Marketingová komunikace, především v  mediální oblasti, se musí opírat o nové metody sběru a šíření informací, které souhrnně nazýváme:</a:t>
            </a:r>
            <a:endParaRPr lang="cs-CZ" sz="2800" dirty="0"/>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extovéPole 1"/>
          <p:cNvSpPr txBox="1">
            <a:spLocks noChangeArrowheads="1"/>
          </p:cNvSpPr>
          <p:nvPr/>
        </p:nvSpPr>
        <p:spPr bwMode="auto">
          <a:xfrm>
            <a:off x="179388" y="188913"/>
            <a:ext cx="5400675" cy="6154737"/>
          </a:xfrm>
          <a:prstGeom prst="rect">
            <a:avLst/>
          </a:prstGeom>
          <a:noFill/>
          <a:ln w="9525">
            <a:noFill/>
            <a:miter lim="800000"/>
            <a:headEnd/>
            <a:tailEnd/>
          </a:ln>
        </p:spPr>
        <p:txBody>
          <a:bodyPr>
            <a:spAutoFit/>
          </a:bodyPr>
          <a:lstStyle/>
          <a:p>
            <a:r>
              <a:rPr lang="pl-PL" sz="2400" b="1" dirty="0" smtClean="0">
                <a:solidFill>
                  <a:srgbClr val="FF0000"/>
                </a:solidFill>
              </a:rPr>
              <a:t>Informační </a:t>
            </a:r>
            <a:r>
              <a:rPr lang="pl-PL" sz="2400" b="1" dirty="0">
                <a:solidFill>
                  <a:srgbClr val="FF0000"/>
                </a:solidFill>
              </a:rPr>
              <a:t>a znalostní spolecnost</a:t>
            </a:r>
          </a:p>
          <a:p>
            <a:endParaRPr lang="pl-PL" sz="1000" b="1" dirty="0">
              <a:solidFill>
                <a:srgbClr val="FF0000"/>
              </a:solidFill>
            </a:endParaRPr>
          </a:p>
          <a:p>
            <a:r>
              <a:rPr lang="cs-CZ" dirty="0"/>
              <a:t>Moderní lidská společnost se musí stále pružněji přizpůsobovat novým trendům, kulturním vlnám a globalizovanému turbulentnímu prostředí. Její vývoj se pokusil pomocí vln, tendencí a vlivu, vysvětlit americký vizionář </a:t>
            </a:r>
            <a:r>
              <a:rPr lang="cs-CZ" dirty="0" err="1"/>
              <a:t>Alvin</a:t>
            </a:r>
            <a:r>
              <a:rPr lang="cs-CZ" dirty="0"/>
              <a:t> Toffler11. Charakterizoval tři hlavní revoluční vlny: první, která znamenala přechod na zemědělskou a usedlou civilizaci, postupně společnost (převážné v Evropě) měnila svou podobu a nedokázala si vystačit s tím, co dokázala získat z přírody, vznikla civilizace industriální. Dnešní postindustriální společnost je charakterizována třetí vlnou, informační. Ve spojení se stále pokročilejší technologií tvorby, ukládání a sdílení informací se nacházíme v období přechodu od informační společnosti ke společnosti znalostní. </a:t>
            </a:r>
            <a:r>
              <a:rPr lang="cs-CZ" i="1" dirty="0"/>
              <a:t>Informační </a:t>
            </a:r>
            <a:r>
              <a:rPr lang="cs-CZ" i="1" dirty="0" err="1"/>
              <a:t>spolecností</a:t>
            </a:r>
            <a:r>
              <a:rPr lang="cs-CZ" dirty="0"/>
              <a:t> se obvykle rozumí společnost, kde kvalita života </a:t>
            </a:r>
          </a:p>
          <a:p>
            <a:r>
              <a:rPr lang="cs-CZ" dirty="0"/>
              <a:t>i perspektiva sociálních změn a ekonomického rozvoje v rostoucí míre závisí na informacích.</a:t>
            </a:r>
          </a:p>
          <a:p>
            <a:r>
              <a:rPr lang="cs-CZ" dirty="0"/>
              <a:t>Společnost chápe význam informací jako klíčového zdroje rozvoje společenského života.</a:t>
            </a:r>
          </a:p>
        </p:txBody>
      </p:sp>
      <p:pic>
        <p:nvPicPr>
          <p:cNvPr id="3075" name="Picture 3"/>
          <p:cNvPicPr>
            <a:picLocks noChangeAspect="1" noChangeArrowheads="1"/>
          </p:cNvPicPr>
          <p:nvPr/>
        </p:nvPicPr>
        <p:blipFill>
          <a:blip r:embed="rId3"/>
          <a:srcRect/>
          <a:stretch>
            <a:fillRect/>
          </a:stretch>
        </p:blipFill>
        <p:spPr bwMode="auto">
          <a:xfrm>
            <a:off x="5795963" y="2020888"/>
            <a:ext cx="3289300" cy="4692650"/>
          </a:xfrm>
          <a:prstGeom prst="rect">
            <a:avLst/>
          </a:prstGeom>
          <a:noFill/>
          <a:ln w="9525">
            <a:noFill/>
            <a:miter lim="800000"/>
            <a:headEnd/>
            <a:tailEnd/>
          </a:ln>
        </p:spPr>
      </p:pic>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ovéPole 1"/>
          <p:cNvSpPr txBox="1">
            <a:spLocks noChangeArrowheads="1"/>
          </p:cNvSpPr>
          <p:nvPr/>
        </p:nvSpPr>
        <p:spPr bwMode="auto">
          <a:xfrm>
            <a:off x="323850" y="549275"/>
            <a:ext cx="8496300" cy="5538788"/>
          </a:xfrm>
          <a:prstGeom prst="rect">
            <a:avLst/>
          </a:prstGeom>
          <a:noFill/>
          <a:ln w="9525">
            <a:noFill/>
            <a:miter lim="800000"/>
            <a:headEnd/>
            <a:tailEnd/>
          </a:ln>
        </p:spPr>
        <p:txBody>
          <a:bodyPr>
            <a:spAutoFit/>
          </a:bodyPr>
          <a:lstStyle/>
          <a:p>
            <a:r>
              <a:rPr lang="cs-CZ" sz="2800">
                <a:solidFill>
                  <a:srgbClr val="FF0000"/>
                </a:solidFill>
              </a:rPr>
              <a:t>Hlavním faktorem úspěchu v moderní společnosti je spolehlivý a rychlý přístup k informacím. </a:t>
            </a:r>
          </a:p>
          <a:p>
            <a:endParaRPr lang="cs-CZ" sz="2800">
              <a:solidFill>
                <a:srgbClr val="FF0000"/>
              </a:solidFill>
            </a:endParaRPr>
          </a:p>
          <a:p>
            <a:r>
              <a:rPr lang="cs-CZ"/>
              <a:t>Je důležitý nejen pro jednotlivce, ale mnohem více pro organizace, které musejí tyto informace řídit. Nutnost informačního managementu v souvislosti s rozvojem informačních technologií znamenal výrazný posun vpřed a dal vzniknout novým oborům, které se nalézají na pomezí výpočetní techniky, administrativy, managementu</a:t>
            </a:r>
          </a:p>
          <a:p>
            <a:r>
              <a:rPr lang="cs-CZ"/>
              <a:t>a ekonomiky. Evoluce informačního managementu ke znalostnímu managementu se posléze stala hnací sílou dynamického rozvoje znalostního managementu jako metody, která pracuje s </a:t>
            </a:r>
            <a:r>
              <a:rPr lang="cs-CZ" i="1"/>
              <a:t>intelektuálním kapitálem organizace </a:t>
            </a:r>
            <a:r>
              <a:rPr lang="cs-CZ"/>
              <a:t>a zvyšuje jeho produktivitu. Zhodnocuje znalosti uložené v organizačních dokumentech i hlavách pracovníku k zajištění konkurenceschopnosti. Informace jsou hnací silou znalostního</a:t>
            </a:r>
          </a:p>
          <a:p>
            <a:r>
              <a:rPr lang="cs-CZ"/>
              <a:t>managementu. Uvědomování si klíčové úlohy znalostí jako rozhodujícího faktoru v současném globálním prostředí, je projevem přechodu od informační společnosti ve </a:t>
            </a:r>
            <a:r>
              <a:rPr lang="cs-CZ" i="1"/>
              <a:t>společnost znalostní. </a:t>
            </a:r>
          </a:p>
          <a:p>
            <a:endParaRPr lang="cs-CZ" i="1"/>
          </a:p>
          <a:p>
            <a:r>
              <a:rPr lang="cs-CZ" b="1">
                <a:solidFill>
                  <a:srgbClr val="FF0000"/>
                </a:solidFill>
              </a:rPr>
              <a:t>V organizacích se od lidského kapitálu, tj. pracovní síly, odděluje specifická oblast intelektuálního kapitálu.</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357158" y="357166"/>
            <a:ext cx="5929354" cy="6617196"/>
          </a:xfrm>
          <a:prstGeom prst="rect">
            <a:avLst/>
          </a:prstGeom>
          <a:noFill/>
        </p:spPr>
        <p:txBody>
          <a:bodyPr wrap="square" rtlCol="0">
            <a:spAutoFit/>
          </a:bodyPr>
          <a:lstStyle/>
          <a:p>
            <a:r>
              <a:rPr lang="cs-CZ" altLang="sk-SK" sz="4000" b="1" dirty="0" smtClean="0">
                <a:solidFill>
                  <a:srgbClr val="FF0000"/>
                </a:solidFill>
              </a:rPr>
              <a:t>Komunikace</a:t>
            </a:r>
            <a:r>
              <a:rPr lang="cs-CZ" altLang="sk-SK" dirty="0" smtClean="0"/>
              <a:t> obecně je </a:t>
            </a:r>
            <a:r>
              <a:rPr lang="cs-CZ" altLang="sk-SK" i="1" dirty="0" smtClean="0"/>
              <a:t>sociální interakce prostřednictvím sdělení</a:t>
            </a:r>
            <a:r>
              <a:rPr lang="cs-CZ" altLang="sk-SK" dirty="0" smtClean="0"/>
              <a:t>.</a:t>
            </a:r>
            <a:r>
              <a:rPr lang="cs-CZ" altLang="sk-SK" dirty="0" smtClean="0">
                <a:hlinkClick r:id="rId2" action="ppaction://hlinksldjump"/>
              </a:rPr>
              <a:t>[1]</a:t>
            </a:r>
            <a:r>
              <a:rPr lang="cs-CZ" altLang="sk-SK" dirty="0" smtClean="0"/>
              <a:t> Je to </a:t>
            </a:r>
            <a:r>
              <a:rPr lang="cs-CZ" altLang="sk-SK" i="1" dirty="0" smtClean="0"/>
              <a:t>sdělování, přenos informací,</a:t>
            </a:r>
            <a:r>
              <a:rPr lang="cs-CZ" altLang="sk-SK" dirty="0" smtClean="0"/>
              <a:t> </a:t>
            </a:r>
            <a:r>
              <a:rPr lang="cs-CZ" altLang="sk-SK" i="1" dirty="0" smtClean="0"/>
              <a:t>výměna informací</a:t>
            </a:r>
            <a:r>
              <a:rPr lang="cs-CZ" altLang="sk-SK" dirty="0" smtClean="0"/>
              <a:t>, </a:t>
            </a:r>
            <a:r>
              <a:rPr lang="cs-CZ" altLang="sk-SK" i="1" dirty="0" smtClean="0"/>
              <a:t>verbálními a nonverbálními kanály, prostřednictvím nástrojů komunikace.</a:t>
            </a:r>
            <a:r>
              <a:rPr lang="cs-CZ" altLang="sk-SK" b="1" i="1" dirty="0" smtClean="0">
                <a:hlinkClick r:id="rId2" action="ppaction://hlinksldjump"/>
              </a:rPr>
              <a:t>[2]</a:t>
            </a:r>
            <a:r>
              <a:rPr lang="cs-CZ" altLang="sk-SK" dirty="0" smtClean="0"/>
              <a:t> Nástroje komunikace mohou být </a:t>
            </a:r>
            <a:r>
              <a:rPr lang="cs-CZ" altLang="sk-SK" i="1" dirty="0" smtClean="0"/>
              <a:t>fyziologické</a:t>
            </a:r>
            <a:r>
              <a:rPr lang="cs-CZ" altLang="sk-SK" dirty="0" smtClean="0"/>
              <a:t> (lidský hlas, gesto) nebo </a:t>
            </a:r>
            <a:r>
              <a:rPr lang="cs-CZ" altLang="sk-SK" i="1" dirty="0" smtClean="0"/>
              <a:t>technické</a:t>
            </a:r>
            <a:r>
              <a:rPr lang="cs-CZ" altLang="sk-SK" dirty="0" smtClean="0"/>
              <a:t> (analogový přenos, digitální technologie atp.) Ovšem ve chvíli, kdy vstupuje </a:t>
            </a:r>
            <a:r>
              <a:rPr lang="cs-CZ" altLang="sk-SK" i="1" dirty="0" smtClean="0"/>
              <a:t>komunikace</a:t>
            </a:r>
            <a:r>
              <a:rPr lang="cs-CZ" altLang="sk-SK" dirty="0" smtClean="0"/>
              <a:t> do oblasti </a:t>
            </a:r>
            <a:r>
              <a:rPr lang="cs-CZ" altLang="sk-SK" i="1" dirty="0" smtClean="0"/>
              <a:t>marketingu</a:t>
            </a:r>
            <a:r>
              <a:rPr lang="cs-CZ" altLang="sk-SK" dirty="0" smtClean="0"/>
              <a:t>, vytvářejí se také nutné přesahy této komunikace mimo marketing. Například </a:t>
            </a:r>
            <a:r>
              <a:rPr lang="cs-CZ" altLang="sk-SK" i="1" dirty="0" smtClean="0"/>
              <a:t>reklama</a:t>
            </a:r>
            <a:r>
              <a:rPr lang="cs-CZ" altLang="sk-SK" dirty="0" smtClean="0"/>
              <a:t> je </a:t>
            </a:r>
            <a:r>
              <a:rPr lang="cs-CZ" altLang="sk-SK" i="1" dirty="0" smtClean="0"/>
              <a:t>nástrojem marketingu</a:t>
            </a:r>
            <a:r>
              <a:rPr lang="cs-CZ" altLang="sk-SK" dirty="0" smtClean="0"/>
              <a:t>, ovšem </a:t>
            </a:r>
            <a:r>
              <a:rPr lang="cs-CZ" altLang="sk-SK" i="1" dirty="0" smtClean="0"/>
              <a:t>Public Relations</a:t>
            </a:r>
            <a:r>
              <a:rPr lang="cs-CZ" altLang="sk-SK" dirty="0" smtClean="0"/>
              <a:t> je </a:t>
            </a:r>
            <a:r>
              <a:rPr lang="cs-CZ" altLang="sk-SK" i="1" dirty="0" smtClean="0"/>
              <a:t>nástrojem managementu</a:t>
            </a:r>
            <a:r>
              <a:rPr lang="cs-CZ" altLang="sk-SK" dirty="0" smtClean="0"/>
              <a:t>. Stojí tedy o stupeň výše v podnikové hierarchické struktuře, vytváří kromě pyramidálních strukturálních systémů, které jsou v řízení firem převládající, také různá vertikální propojení. Podobné je to v oblasti řízení lidských zdrojů, nebo v oblasti   krizového managementu. Ve všech těchto nástrojích podnikového řízení a řízení vztahů podniku s vnějším světem má komunikace nezbytnou, dokonce klíčovou a při tom velmi různorodou pozici.</a:t>
            </a:r>
          </a:p>
          <a:p>
            <a:endParaRPr lang="cs-CZ" altLang="sk-SK" dirty="0" smtClean="0"/>
          </a:p>
          <a:p>
            <a:r>
              <a:rPr lang="cs-CZ" altLang="sk-SK" sz="1400" dirty="0" smtClean="0">
                <a:hlinkClick r:id="rId2" action="ppaction://hlinksldjump"/>
              </a:rPr>
              <a:t>[1]</a:t>
            </a:r>
            <a:r>
              <a:rPr lang="cs-CZ" altLang="sk-SK" sz="1400" dirty="0" smtClean="0"/>
              <a:t> </a:t>
            </a:r>
            <a:r>
              <a:rPr lang="cs-CZ" altLang="sk-SK" sz="1400" dirty="0" err="1" smtClean="0"/>
              <a:t>Gerberova</a:t>
            </a:r>
            <a:r>
              <a:rPr lang="cs-CZ" altLang="sk-SK" sz="1400" dirty="0" smtClean="0"/>
              <a:t> definice  in: </a:t>
            </a:r>
            <a:r>
              <a:rPr lang="cs-CZ" altLang="sk-SK" sz="1400" dirty="0" err="1" smtClean="0"/>
              <a:t>McQuail</a:t>
            </a:r>
            <a:r>
              <a:rPr lang="cs-CZ" altLang="sk-SK" sz="1400" dirty="0" smtClean="0"/>
              <a:t> D. Úvod do teorie masové komunikace, Portál, Praha 1999</a:t>
            </a:r>
            <a:endParaRPr lang="cs-CZ" altLang="sk-SK" sz="1400" dirty="0" smtClean="0">
              <a:hlinkClick r:id="rId2" action="ppaction://hlinksldjump"/>
            </a:endParaRPr>
          </a:p>
          <a:p>
            <a:r>
              <a:rPr lang="cs-CZ" altLang="sk-SK" sz="1400" dirty="0" smtClean="0">
                <a:hlinkClick r:id="rId2" action="ppaction://hlinksldjump"/>
              </a:rPr>
              <a:t>[2]</a:t>
            </a:r>
            <a:r>
              <a:rPr lang="cs-CZ" altLang="sk-SK" sz="1400" dirty="0" smtClean="0"/>
              <a:t> Stoličný P., CD-ROM Mediální komunikace, </a:t>
            </a:r>
            <a:r>
              <a:rPr lang="cs-CZ" altLang="sk-SK" sz="1400" dirty="0" err="1" smtClean="0"/>
              <a:t>LibriS</a:t>
            </a:r>
            <a:r>
              <a:rPr lang="cs-CZ" altLang="sk-SK" sz="1400" dirty="0" smtClean="0"/>
              <a:t> Brno 1999</a:t>
            </a:r>
          </a:p>
          <a:p>
            <a:endParaRPr lang="cs-CZ" dirty="0"/>
          </a:p>
        </p:txBody>
      </p:sp>
      <p:pic>
        <p:nvPicPr>
          <p:cNvPr id="253954" name="Picture 2" descr="http://www.designingdigitally.com/sites/default/files/Marketingto%20youremployees-DDINC.png"/>
          <p:cNvPicPr>
            <a:picLocks noChangeAspect="1" noChangeArrowheads="1"/>
          </p:cNvPicPr>
          <p:nvPr/>
        </p:nvPicPr>
        <p:blipFill>
          <a:blip r:embed="rId3"/>
          <a:srcRect/>
          <a:stretch>
            <a:fillRect/>
          </a:stretch>
        </p:blipFill>
        <p:spPr bwMode="auto">
          <a:xfrm>
            <a:off x="6215074" y="2379227"/>
            <a:ext cx="2485282" cy="4159669"/>
          </a:xfrm>
          <a:prstGeom prst="rect">
            <a:avLst/>
          </a:prstGeom>
          <a:noFill/>
        </p:spPr>
      </p:pic>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ovéPole 1"/>
          <p:cNvSpPr txBox="1">
            <a:spLocks noChangeArrowheads="1"/>
          </p:cNvSpPr>
          <p:nvPr/>
        </p:nvSpPr>
        <p:spPr bwMode="auto">
          <a:xfrm>
            <a:off x="179388" y="476250"/>
            <a:ext cx="8713787" cy="5786438"/>
          </a:xfrm>
          <a:prstGeom prst="rect">
            <a:avLst/>
          </a:prstGeom>
          <a:noFill/>
          <a:ln w="9525">
            <a:noFill/>
            <a:miter lim="800000"/>
            <a:headEnd/>
            <a:tailEnd/>
          </a:ln>
        </p:spPr>
        <p:txBody>
          <a:bodyPr>
            <a:spAutoFit/>
          </a:bodyPr>
          <a:lstStyle/>
          <a:p>
            <a:r>
              <a:rPr lang="cs-CZ" sz="4000" b="1">
                <a:solidFill>
                  <a:srgbClr val="FF0000"/>
                </a:solidFill>
              </a:rPr>
              <a:t>Základy znalostního managementu</a:t>
            </a:r>
          </a:p>
          <a:p>
            <a:endParaRPr lang="cs-CZ" sz="4000" b="1">
              <a:solidFill>
                <a:srgbClr val="FF0000"/>
              </a:solidFill>
            </a:endParaRPr>
          </a:p>
          <a:p>
            <a:endParaRPr lang="cs-CZ" sz="4000" b="1">
              <a:solidFill>
                <a:srgbClr val="FF0000"/>
              </a:solidFill>
            </a:endParaRPr>
          </a:p>
          <a:p>
            <a:endParaRPr lang="cs-CZ" sz="4000" b="1">
              <a:solidFill>
                <a:srgbClr val="FF0000"/>
              </a:solidFill>
            </a:endParaRPr>
          </a:p>
          <a:p>
            <a:endParaRPr lang="cs-CZ" sz="4000" b="1">
              <a:solidFill>
                <a:srgbClr val="FF0000"/>
              </a:solidFill>
            </a:endParaRPr>
          </a:p>
          <a:p>
            <a:endParaRPr lang="cs-CZ" sz="4000" b="1">
              <a:solidFill>
                <a:srgbClr val="FF0000"/>
              </a:solidFill>
            </a:endParaRPr>
          </a:p>
          <a:p>
            <a:endParaRPr lang="cs-CZ" sz="4000" b="1">
              <a:solidFill>
                <a:srgbClr val="FF0000"/>
              </a:solidFill>
            </a:endParaRPr>
          </a:p>
          <a:p>
            <a:r>
              <a:rPr lang="cs-CZ"/>
              <a:t>Znalostní management je neodmyslitelné spojen s lidským jednáním. Každá organizace ke své činnosti potřebuje lidský kapitál, avšak nejen jeho fyzické projevy, ale stále více duševní schopnosti a dovednosti. Proto je potřeba nahlížet na lidskou práci jako na harmonické spojení fyzických i psychických dovedností a znalostí. Tomuto pojetí odpovídá termín intelektuální kapitál.</a:t>
            </a:r>
          </a:p>
        </p:txBody>
      </p:sp>
      <p:pic>
        <p:nvPicPr>
          <p:cNvPr id="5123" name="Picture 3"/>
          <p:cNvPicPr>
            <a:picLocks noChangeAspect="1" noChangeArrowheads="1"/>
          </p:cNvPicPr>
          <p:nvPr/>
        </p:nvPicPr>
        <p:blipFill>
          <a:blip r:embed="rId3"/>
          <a:srcRect/>
          <a:stretch>
            <a:fillRect/>
          </a:stretch>
        </p:blipFill>
        <p:spPr bwMode="auto">
          <a:xfrm>
            <a:off x="242888" y="1125538"/>
            <a:ext cx="3436937" cy="3527425"/>
          </a:xfrm>
          <a:prstGeom prst="rect">
            <a:avLst/>
          </a:prstGeom>
          <a:noFill/>
          <a:ln w="9525">
            <a:noFill/>
            <a:miter lim="800000"/>
            <a:headEnd/>
            <a:tailEnd/>
          </a:ln>
        </p:spPr>
      </p:pic>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285688" y="2428868"/>
            <a:ext cx="8858312" cy="4247317"/>
          </a:xfrm>
          <a:prstGeom prst="rect">
            <a:avLst/>
          </a:prstGeom>
          <a:noFill/>
        </p:spPr>
        <p:txBody>
          <a:bodyPr wrap="square" rtlCol="0">
            <a:spAutoFit/>
          </a:bodyPr>
          <a:lstStyle/>
          <a:p>
            <a:r>
              <a:rPr lang="cs-CZ" sz="3600" dirty="0" err="1" smtClean="0">
                <a:solidFill>
                  <a:srgbClr val="FF0000"/>
                </a:solidFill>
              </a:rPr>
              <a:t>Tacitní</a:t>
            </a:r>
            <a:r>
              <a:rPr lang="cs-CZ" sz="3600" dirty="0" smtClean="0">
                <a:solidFill>
                  <a:srgbClr val="FF0000"/>
                </a:solidFill>
              </a:rPr>
              <a:t> znalost </a:t>
            </a:r>
            <a:endParaRPr lang="cs-CZ" sz="3600" dirty="0" smtClean="0">
              <a:solidFill>
                <a:srgbClr val="FF0000"/>
              </a:solidFill>
            </a:endParaRPr>
          </a:p>
          <a:p>
            <a:r>
              <a:rPr lang="cs-CZ" dirty="0" smtClean="0"/>
              <a:t>je </a:t>
            </a:r>
            <a:r>
              <a:rPr lang="cs-CZ" dirty="0" smtClean="0"/>
              <a:t>skrytá, nevyslovená a nezaznamenaná znalost, která je silně svázána s činností, postupy, rutinami, idejemi, nápady, hodnotami a emocemi konkrétního člověka. Je to </a:t>
            </a:r>
            <a:r>
              <a:rPr lang="cs-CZ" dirty="0" err="1" smtClean="0"/>
              <a:t>soubordovedností</a:t>
            </a:r>
            <a:r>
              <a:rPr lang="cs-CZ" dirty="0" smtClean="0"/>
              <a:t>, zkušeností, intuice, pravidel, principů, mentálních modelů a osobních představ každého z nás. Proto je téměř nemožné je vyjádřit a sdílet. Mají vysoce osobní charakter a dotyčný zaměstnanec nemusí ani o jejich existenci vědět. </a:t>
            </a:r>
            <a:r>
              <a:rPr lang="cs-CZ" dirty="0" err="1" smtClean="0"/>
              <a:t>Tacitní</a:t>
            </a:r>
            <a:r>
              <a:rPr lang="cs-CZ" dirty="0" smtClean="0"/>
              <a:t> znalosti nejsou vrozené. Každý jedinec si je vytváří sám. Jsou to osobní znalosti zahrnuté v individuální zkušenosti a obsahující nehmotné faktory jako jsou osobní přesvědčení, náhledy, je to znalost nevědomá, skrytá, neverbalizovaná. Je rovněž definována jako praktické </a:t>
            </a:r>
            <a:r>
              <a:rPr lang="cs-CZ" dirty="0" err="1" smtClean="0"/>
              <a:t>know</a:t>
            </a:r>
            <a:r>
              <a:rPr lang="cs-CZ" dirty="0" smtClean="0"/>
              <a:t>-</a:t>
            </a:r>
            <a:r>
              <a:rPr lang="cs-CZ" dirty="0" err="1" smtClean="0"/>
              <a:t>how</a:t>
            </a:r>
            <a:r>
              <a:rPr lang="cs-CZ" dirty="0" smtClean="0"/>
              <a:t> získané prostřednictvím zkušeností (nepřesně se jím říká intuice).Vlastnictví </a:t>
            </a:r>
            <a:r>
              <a:rPr lang="cs-CZ" dirty="0" err="1" smtClean="0"/>
              <a:t>tacitních</a:t>
            </a:r>
            <a:r>
              <a:rPr lang="cs-CZ" dirty="0" smtClean="0"/>
              <a:t> znalostí umožňuje vyvarovat se příliš brzkému či příliš pozdnímu rozhodnutí. Rozhodování tak díky </a:t>
            </a:r>
            <a:r>
              <a:rPr lang="cs-CZ" dirty="0" err="1" smtClean="0"/>
              <a:t>tacitním</a:t>
            </a:r>
            <a:r>
              <a:rPr lang="cs-CZ" dirty="0" smtClean="0"/>
              <a:t> znalostem s větší pravděpodobností povede k úspěšnému vyřešení problému a probíhá rychleji.</a:t>
            </a:r>
            <a:r>
              <a:rPr lang="cs-CZ" dirty="0" err="1" smtClean="0"/>
              <a:t>Tacitní</a:t>
            </a:r>
            <a:r>
              <a:rPr lang="cs-CZ" dirty="0" smtClean="0"/>
              <a:t> znalosti zaměstnanců jsou tak hlavním předpokladem úspěchu jedince a organizace.</a:t>
            </a:r>
            <a:endParaRPr lang="cs-CZ" dirty="0"/>
          </a:p>
        </p:txBody>
      </p:sp>
      <p:pic>
        <p:nvPicPr>
          <p:cNvPr id="280578" name="Picture 2" descr="http://www.inflow.cz/files/redakce/image010.png"/>
          <p:cNvPicPr>
            <a:picLocks noChangeAspect="1" noChangeArrowheads="1"/>
          </p:cNvPicPr>
          <p:nvPr/>
        </p:nvPicPr>
        <p:blipFill>
          <a:blip r:embed="rId2"/>
          <a:srcRect/>
          <a:stretch>
            <a:fillRect/>
          </a:stretch>
        </p:blipFill>
        <p:spPr bwMode="auto">
          <a:xfrm>
            <a:off x="6072198" y="357166"/>
            <a:ext cx="2419350" cy="2343151"/>
          </a:xfrm>
          <a:prstGeom prst="rect">
            <a:avLst/>
          </a:prstGeom>
          <a:noFill/>
        </p:spPr>
      </p:pic>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ovéPole 1"/>
          <p:cNvSpPr txBox="1">
            <a:spLocks noChangeArrowheads="1"/>
          </p:cNvSpPr>
          <p:nvPr/>
        </p:nvSpPr>
        <p:spPr bwMode="auto">
          <a:xfrm>
            <a:off x="3276600" y="115888"/>
            <a:ext cx="5759450" cy="6678612"/>
          </a:xfrm>
          <a:prstGeom prst="rect">
            <a:avLst/>
          </a:prstGeom>
          <a:noFill/>
          <a:ln w="9525">
            <a:noFill/>
            <a:miter lim="800000"/>
            <a:headEnd/>
            <a:tailEnd/>
          </a:ln>
        </p:spPr>
        <p:txBody>
          <a:bodyPr>
            <a:spAutoFit/>
          </a:bodyPr>
          <a:lstStyle/>
          <a:p>
            <a:r>
              <a:rPr lang="cs-CZ" sz="3200" b="1">
                <a:solidFill>
                  <a:srgbClr val="FF0000"/>
                </a:solidFill>
              </a:rPr>
              <a:t>Intelektuální kapitál</a:t>
            </a:r>
          </a:p>
          <a:p>
            <a:endParaRPr lang="cs-CZ" b="1"/>
          </a:p>
          <a:p>
            <a:r>
              <a:rPr lang="cs-CZ" b="1"/>
              <a:t>Intelektuální kapitál </a:t>
            </a:r>
            <a:r>
              <a:rPr lang="cs-CZ"/>
              <a:t>vyjadřuje soubor hodnot a schopností rozvíjení znalostí. Představuje znalosti a informace uložené v hlavách jednotlivých pracovníku, informace v transakčních a analytických databázích informačních systému, zabudované a fungující procesy v procesně orientovaných aplikacích, pravidla logiky podnikových aplikací a vnímání zákazníku a jejich znalosti o organizaci.</a:t>
            </a:r>
          </a:p>
          <a:p>
            <a:r>
              <a:rPr lang="cs-CZ"/>
              <a:t>Na </a:t>
            </a:r>
            <a:r>
              <a:rPr lang="cs-CZ" b="1"/>
              <a:t>intelektuální kapitál </a:t>
            </a:r>
            <a:r>
              <a:rPr lang="cs-CZ"/>
              <a:t>můžeme nahlížet z hlediska </a:t>
            </a:r>
            <a:r>
              <a:rPr lang="cs-CZ" i="1"/>
              <a:t>inovačního</a:t>
            </a:r>
            <a:r>
              <a:rPr lang="cs-CZ"/>
              <a:t>, tzn. náklady na výzkum a vývoj k celkovým nákladům, podíl inovativních pracovníku; </a:t>
            </a:r>
            <a:r>
              <a:rPr lang="cs-CZ" i="1"/>
              <a:t>zákaznického, </a:t>
            </a:r>
            <a:r>
              <a:rPr lang="cs-CZ"/>
              <a:t>tj. procento zcela spokojených zákazníku, opakované zakázky a délka kontraktu, což znamená podíl stabilizovaných a zdokumentovaných procesů</a:t>
            </a:r>
          </a:p>
          <a:p>
            <a:r>
              <a:rPr lang="cs-CZ" b="1"/>
              <a:t>Lidský kapitál </a:t>
            </a:r>
            <a:r>
              <a:rPr lang="cs-CZ"/>
              <a:t>se omezuje na aktivity zahrnující pohyb pracovníku, náklady na vzdělávání, spokojenost a loajalitu zaměstnanců. Intelektuální kapitál organizací je nutné procesně řídit a využívat jej jako jeden z nástrojů konkurenceschopnosti. Z tohoto důvodu se v oblasti managementu objevuje nový směr, který se zabývá nejen informacemi, ale zvláště pak znalostmi, které jsou klíčovým faktorem rozvoje, inovací a životaschopnosti organizací.</a:t>
            </a:r>
          </a:p>
        </p:txBody>
      </p:sp>
      <p:pic>
        <p:nvPicPr>
          <p:cNvPr id="6147" name="Picture 3"/>
          <p:cNvPicPr>
            <a:picLocks noChangeAspect="1" noChangeArrowheads="1"/>
          </p:cNvPicPr>
          <p:nvPr/>
        </p:nvPicPr>
        <p:blipFill>
          <a:blip r:embed="rId3"/>
          <a:srcRect/>
          <a:stretch>
            <a:fillRect/>
          </a:stretch>
        </p:blipFill>
        <p:spPr bwMode="auto">
          <a:xfrm>
            <a:off x="179388" y="2346325"/>
            <a:ext cx="3097212" cy="4448175"/>
          </a:xfrm>
          <a:prstGeom prst="rect">
            <a:avLst/>
          </a:prstGeom>
          <a:noFill/>
          <a:ln w="9525">
            <a:noFill/>
            <a:miter lim="800000"/>
            <a:headEnd/>
            <a:tailEnd/>
          </a:ln>
        </p:spPr>
      </p:pic>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107950" y="404813"/>
            <a:ext cx="8785225" cy="3694112"/>
          </a:xfrm>
          <a:prstGeom prst="rect">
            <a:avLst/>
          </a:prstGeom>
          <a:noFill/>
        </p:spPr>
        <p:txBody>
          <a:bodyPr>
            <a:spAutoFit/>
          </a:bodyPr>
          <a:lstStyle/>
          <a:p>
            <a:pPr fontAlgn="auto">
              <a:spcBef>
                <a:spcPts val="0"/>
              </a:spcBef>
              <a:spcAft>
                <a:spcPts val="0"/>
              </a:spcAft>
              <a:defRPr/>
            </a:pPr>
            <a:r>
              <a:rPr lang="cs-CZ" sz="3600" b="1" dirty="0">
                <a:solidFill>
                  <a:srgbClr val="FF0000"/>
                </a:solidFill>
                <a:latin typeface="+mn-lt"/>
                <a:cs typeface="+mn-cs"/>
              </a:rPr>
              <a:t>Data, informace, znalost</a:t>
            </a:r>
          </a:p>
          <a:p>
            <a:pPr fontAlgn="auto">
              <a:spcBef>
                <a:spcPts val="0"/>
              </a:spcBef>
              <a:spcAft>
                <a:spcPts val="0"/>
              </a:spcAft>
              <a:defRPr/>
            </a:pPr>
            <a:r>
              <a:rPr lang="cs-CZ" dirty="0">
                <a:latin typeface="+mn-lt"/>
                <a:cs typeface="+mn-cs"/>
              </a:rPr>
              <a:t>Abychom se mohli správné pracovat s pojmy znalostního managementu, musíme si nejprve definovat prvky, ze kterých se znalost skládá a vytváří.</a:t>
            </a:r>
          </a:p>
          <a:p>
            <a:pPr fontAlgn="auto">
              <a:spcBef>
                <a:spcPts val="0"/>
              </a:spcBef>
              <a:spcAft>
                <a:spcPts val="0"/>
              </a:spcAft>
              <a:defRPr/>
            </a:pPr>
            <a:r>
              <a:rPr lang="cs-CZ" b="1" dirty="0">
                <a:latin typeface="+mn-lt"/>
                <a:cs typeface="+mn-cs"/>
              </a:rPr>
              <a:t>Hierarchie a definice znalostí</a:t>
            </a:r>
          </a:p>
          <a:p>
            <a:pPr fontAlgn="auto">
              <a:spcBef>
                <a:spcPts val="0"/>
              </a:spcBef>
              <a:spcAft>
                <a:spcPts val="0"/>
              </a:spcAft>
              <a:defRPr/>
            </a:pPr>
            <a:r>
              <a:rPr lang="cs-CZ" dirty="0">
                <a:latin typeface="+mn-lt"/>
                <a:cs typeface="+mn-cs"/>
              </a:rPr>
              <a:t>Pro hlubší pochopení procesu vzniku znalostí je nutné charakterizovat pojmy, z nichž se skládá. Obecně lze vymezit tři základní úrovně:</a:t>
            </a:r>
          </a:p>
          <a:p>
            <a:pPr marL="342900" indent="-342900" fontAlgn="auto">
              <a:spcBef>
                <a:spcPts val="0"/>
              </a:spcBef>
              <a:spcAft>
                <a:spcPts val="0"/>
              </a:spcAft>
              <a:buFont typeface="+mj-lt"/>
              <a:buAutoNum type="arabicPeriod"/>
              <a:defRPr/>
            </a:pPr>
            <a:r>
              <a:rPr lang="cs-CZ" i="1" dirty="0">
                <a:latin typeface="+mn-lt"/>
                <a:cs typeface="+mn-cs"/>
              </a:rPr>
              <a:t>data </a:t>
            </a:r>
            <a:r>
              <a:rPr lang="cs-CZ" dirty="0">
                <a:latin typeface="+mn-lt"/>
                <a:cs typeface="+mn-cs"/>
              </a:rPr>
              <a:t>charakterizovaná fakty, obrázky a zvuky. Přidáním interpretace a významu se dostáváme na další stupen,</a:t>
            </a:r>
          </a:p>
          <a:p>
            <a:pPr marL="342900" indent="-342900" fontAlgn="auto">
              <a:spcBef>
                <a:spcPts val="0"/>
              </a:spcBef>
              <a:spcAft>
                <a:spcPts val="0"/>
              </a:spcAft>
              <a:buFont typeface="+mj-lt"/>
              <a:buAutoNum type="arabicPeriod"/>
              <a:defRPr/>
            </a:pPr>
            <a:r>
              <a:rPr lang="cs-CZ" i="1" dirty="0">
                <a:latin typeface="+mn-lt"/>
                <a:cs typeface="+mn-cs"/>
              </a:rPr>
              <a:t>informace </a:t>
            </a:r>
            <a:r>
              <a:rPr lang="cs-CZ" dirty="0">
                <a:latin typeface="+mn-lt"/>
                <a:cs typeface="+mn-cs"/>
              </a:rPr>
              <a:t>jsou tedy formátovaná, filtrovaná a sumarizovaná data. Obohacením informací o dlící akce a aplikace získáme znalosti,</a:t>
            </a:r>
          </a:p>
          <a:p>
            <a:pPr marL="342900" indent="-342900" fontAlgn="auto">
              <a:spcBef>
                <a:spcPts val="0"/>
              </a:spcBef>
              <a:spcAft>
                <a:spcPts val="0"/>
              </a:spcAft>
              <a:buFont typeface="+mj-lt"/>
              <a:buAutoNum type="arabicPeriod"/>
              <a:defRPr/>
            </a:pPr>
            <a:r>
              <a:rPr lang="cs-CZ" i="1" dirty="0">
                <a:latin typeface="+mn-lt"/>
                <a:cs typeface="+mn-cs"/>
              </a:rPr>
              <a:t>znalosti </a:t>
            </a:r>
            <a:r>
              <a:rPr lang="cs-CZ" dirty="0">
                <a:latin typeface="+mn-lt"/>
                <a:cs typeface="+mn-cs"/>
              </a:rPr>
              <a:t>mají podobu instinktu, idejí, pravidel a procedur, které vedou akce a rozhodnutí.</a:t>
            </a:r>
          </a:p>
          <a:p>
            <a:pPr fontAlgn="auto">
              <a:spcBef>
                <a:spcPts val="0"/>
              </a:spcBef>
              <a:spcAft>
                <a:spcPts val="0"/>
              </a:spcAft>
              <a:defRPr/>
            </a:pPr>
            <a:endParaRPr lang="cs-CZ" dirty="0">
              <a:latin typeface="+mn-lt"/>
              <a:cs typeface="+mn-cs"/>
            </a:endParaRPr>
          </a:p>
        </p:txBody>
      </p:sp>
      <p:pic>
        <p:nvPicPr>
          <p:cNvPr id="7171" name="Picture 3"/>
          <p:cNvPicPr>
            <a:picLocks noChangeAspect="1" noChangeArrowheads="1"/>
          </p:cNvPicPr>
          <p:nvPr/>
        </p:nvPicPr>
        <p:blipFill>
          <a:blip r:embed="rId3"/>
          <a:srcRect/>
          <a:stretch>
            <a:fillRect/>
          </a:stretch>
        </p:blipFill>
        <p:spPr bwMode="auto">
          <a:xfrm>
            <a:off x="107950" y="4005263"/>
            <a:ext cx="6380163" cy="2441575"/>
          </a:xfrm>
          <a:prstGeom prst="rect">
            <a:avLst/>
          </a:prstGeom>
          <a:noFill/>
          <a:ln w="9525">
            <a:noFill/>
            <a:miter lim="800000"/>
            <a:headEnd/>
            <a:tailEnd/>
          </a:ln>
        </p:spPr>
      </p:pic>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250825" y="260350"/>
            <a:ext cx="8713788" cy="6278563"/>
          </a:xfrm>
          <a:prstGeom prst="rect">
            <a:avLst/>
          </a:prstGeom>
          <a:noFill/>
        </p:spPr>
        <p:txBody>
          <a:bodyPr>
            <a:spAutoFit/>
          </a:bodyPr>
          <a:lstStyle/>
          <a:p>
            <a:pPr fontAlgn="auto">
              <a:spcBef>
                <a:spcPts val="0"/>
              </a:spcBef>
              <a:spcAft>
                <a:spcPts val="0"/>
              </a:spcAft>
              <a:defRPr/>
            </a:pPr>
            <a:r>
              <a:rPr lang="cs-CZ" sz="2800" dirty="0">
                <a:solidFill>
                  <a:srgbClr val="FF0000"/>
                </a:solidFill>
                <a:latin typeface="+mn-lt"/>
                <a:cs typeface="+mn-cs"/>
              </a:rPr>
              <a:t>Významný ekonom James </a:t>
            </a:r>
            <a:r>
              <a:rPr lang="cs-CZ" sz="2800" dirty="0" err="1">
                <a:solidFill>
                  <a:srgbClr val="FF0000"/>
                </a:solidFill>
                <a:latin typeface="+mn-lt"/>
                <a:cs typeface="+mn-cs"/>
              </a:rPr>
              <a:t>Tobin</a:t>
            </a:r>
            <a:r>
              <a:rPr lang="cs-CZ" sz="2800" dirty="0">
                <a:solidFill>
                  <a:srgbClr val="FF0000"/>
                </a:solidFill>
                <a:latin typeface="+mn-lt"/>
                <a:cs typeface="+mn-cs"/>
              </a:rPr>
              <a:t> (1996) přidal k této hierarchii další vyšší úroveň, moudrost. </a:t>
            </a:r>
          </a:p>
          <a:p>
            <a:pPr fontAlgn="auto">
              <a:spcBef>
                <a:spcPts val="0"/>
              </a:spcBef>
              <a:spcAft>
                <a:spcPts val="0"/>
              </a:spcAft>
              <a:defRPr/>
            </a:pPr>
            <a:r>
              <a:rPr lang="cs-CZ" dirty="0">
                <a:latin typeface="+mn-lt"/>
                <a:cs typeface="+mn-cs"/>
              </a:rPr>
              <a:t>Základním stupněm jsou data. Informace představují relevantní data, která mají jasné daný účel. Znalost vzniká </a:t>
            </a:r>
            <a:r>
              <a:rPr lang="cs-CZ" dirty="0" err="1">
                <a:latin typeface="+mn-lt"/>
                <a:cs typeface="+mn-cs"/>
              </a:rPr>
              <a:t>pri</a:t>
            </a:r>
            <a:r>
              <a:rPr lang="cs-CZ" dirty="0">
                <a:latin typeface="+mn-lt"/>
                <a:cs typeface="+mn-cs"/>
              </a:rPr>
              <a:t> vědomé aplikaci informací. Znalosti rozšířené o zkušenosti a intuici vedou ke vzniku moudrosti. Je to nejvyšší stupen vedení. </a:t>
            </a:r>
          </a:p>
          <a:p>
            <a:pPr fontAlgn="auto">
              <a:spcBef>
                <a:spcPts val="0"/>
              </a:spcBef>
              <a:spcAft>
                <a:spcPts val="0"/>
              </a:spcAft>
              <a:defRPr/>
            </a:pPr>
            <a:endParaRPr lang="cs-CZ" dirty="0">
              <a:latin typeface="+mn-lt"/>
              <a:cs typeface="+mn-cs"/>
            </a:endParaRPr>
          </a:p>
          <a:p>
            <a:pPr fontAlgn="auto">
              <a:spcBef>
                <a:spcPts val="0"/>
              </a:spcBef>
              <a:spcAft>
                <a:spcPts val="0"/>
              </a:spcAft>
              <a:defRPr/>
            </a:pPr>
            <a:r>
              <a:rPr lang="cs-CZ" sz="2000" b="1" dirty="0">
                <a:solidFill>
                  <a:srgbClr val="FF0000"/>
                </a:solidFill>
                <a:latin typeface="+mn-lt"/>
                <a:cs typeface="+mn-cs"/>
              </a:rPr>
              <a:t>Detailnější hierarchii uvádí Thomas </a:t>
            </a:r>
            <a:r>
              <a:rPr lang="cs-CZ" sz="2000" b="1" dirty="0" err="1">
                <a:solidFill>
                  <a:srgbClr val="FF0000"/>
                </a:solidFill>
                <a:latin typeface="+mn-lt"/>
                <a:cs typeface="+mn-cs"/>
              </a:rPr>
              <a:t>Beckman</a:t>
            </a:r>
            <a:r>
              <a:rPr lang="cs-CZ" sz="2000" b="1" dirty="0">
                <a:solidFill>
                  <a:srgbClr val="FF0000"/>
                </a:solidFill>
                <a:latin typeface="+mn-lt"/>
                <a:cs typeface="+mn-cs"/>
              </a:rPr>
              <a:t> (1997), která má pět stupňů. </a:t>
            </a:r>
          </a:p>
          <a:p>
            <a:pPr fontAlgn="auto">
              <a:spcBef>
                <a:spcPts val="0"/>
              </a:spcBef>
              <a:spcAft>
                <a:spcPts val="0"/>
              </a:spcAft>
              <a:defRPr/>
            </a:pPr>
            <a:endParaRPr lang="cs-CZ" sz="2000" b="1" dirty="0">
              <a:solidFill>
                <a:srgbClr val="FF0000"/>
              </a:solidFill>
              <a:latin typeface="+mn-lt"/>
              <a:cs typeface="+mn-cs"/>
            </a:endParaRPr>
          </a:p>
          <a:p>
            <a:pPr fontAlgn="auto">
              <a:spcBef>
                <a:spcPts val="0"/>
              </a:spcBef>
              <a:spcAft>
                <a:spcPts val="0"/>
              </a:spcAft>
              <a:defRPr/>
            </a:pPr>
            <a:r>
              <a:rPr lang="cs-CZ" dirty="0">
                <a:latin typeface="+mn-lt"/>
                <a:cs typeface="+mn-cs"/>
              </a:rPr>
              <a:t>Znalosti jsou postupně zhodnocovány a převáděny na vyšší úroveň.</a:t>
            </a:r>
          </a:p>
          <a:p>
            <a:pPr marL="342900" indent="-342900" fontAlgn="auto">
              <a:spcBef>
                <a:spcPts val="0"/>
              </a:spcBef>
              <a:spcAft>
                <a:spcPts val="0"/>
              </a:spcAft>
              <a:buFont typeface="+mj-lt"/>
              <a:buAutoNum type="arabicPeriod"/>
              <a:defRPr/>
            </a:pPr>
            <a:r>
              <a:rPr lang="pt-BR" i="1" dirty="0">
                <a:latin typeface="+mn-lt"/>
                <a:cs typeface="+mn-cs"/>
              </a:rPr>
              <a:t>Data </a:t>
            </a:r>
            <a:r>
              <a:rPr lang="pt-BR" dirty="0">
                <a:latin typeface="+mn-lt"/>
                <a:cs typeface="+mn-cs"/>
              </a:rPr>
              <a:t>ve forme textu, faktu, kódu, obrazu, zvuku, která se nabytím významu a usporádáním do urcité</a:t>
            </a:r>
            <a:r>
              <a:rPr lang="cs-CZ" dirty="0">
                <a:latin typeface="+mn-lt"/>
                <a:cs typeface="+mn-cs"/>
              </a:rPr>
              <a:t> struktury stávají informacemi.</a:t>
            </a:r>
          </a:p>
          <a:p>
            <a:pPr marL="342900" indent="-342900" fontAlgn="auto">
              <a:spcBef>
                <a:spcPts val="0"/>
              </a:spcBef>
              <a:spcAft>
                <a:spcPts val="0"/>
              </a:spcAft>
              <a:buFont typeface="+mj-lt"/>
              <a:buAutoNum type="arabicPeriod"/>
              <a:defRPr/>
            </a:pPr>
            <a:r>
              <a:rPr lang="cs-CZ" i="1" dirty="0">
                <a:latin typeface="+mn-lt"/>
                <a:cs typeface="+mn-cs"/>
              </a:rPr>
              <a:t>Informace </a:t>
            </a:r>
            <a:r>
              <a:rPr lang="cs-CZ" dirty="0">
                <a:latin typeface="+mn-lt"/>
                <a:cs typeface="+mn-cs"/>
              </a:rPr>
              <a:t>jsou organizovaná, strukturovaná, interpretovaná a sumarizovaná data. Uvažováním, abstrakcí, vytvořením vztahu a následnou aplikací dojdeme na úroveň znalosti.</a:t>
            </a:r>
          </a:p>
          <a:p>
            <a:pPr marL="342900" indent="-342900" fontAlgn="auto">
              <a:spcBef>
                <a:spcPts val="0"/>
              </a:spcBef>
              <a:spcAft>
                <a:spcPts val="0"/>
              </a:spcAft>
              <a:buFont typeface="+mj-lt"/>
              <a:buAutoNum type="arabicPeriod"/>
              <a:defRPr/>
            </a:pPr>
            <a:r>
              <a:rPr lang="cs-CZ" i="1" dirty="0">
                <a:latin typeface="+mn-lt"/>
                <a:cs typeface="+mn-cs"/>
              </a:rPr>
              <a:t>Znalost </a:t>
            </a:r>
            <a:r>
              <a:rPr lang="cs-CZ" dirty="0">
                <a:latin typeface="+mn-lt"/>
                <a:cs typeface="+mn-cs"/>
              </a:rPr>
              <a:t>muže nabývat podoby případu, pravidla, procesu </a:t>
            </a:r>
            <a:r>
              <a:rPr lang="cs-CZ" dirty="0" err="1">
                <a:latin typeface="+mn-lt"/>
                <a:cs typeface="+mn-cs"/>
              </a:rPr>
              <a:t>ci</a:t>
            </a:r>
            <a:r>
              <a:rPr lang="cs-CZ" dirty="0">
                <a:latin typeface="+mn-lt"/>
                <a:cs typeface="+mn-cs"/>
              </a:rPr>
              <a:t> modelu. Vybrané znalosti obohacené o zkušenosti a principy spolu se schopností </a:t>
            </a:r>
            <a:r>
              <a:rPr lang="cs-CZ" dirty="0" err="1">
                <a:latin typeface="+mn-lt"/>
                <a:cs typeface="+mn-cs"/>
              </a:rPr>
              <a:t>ucení</a:t>
            </a:r>
            <a:r>
              <a:rPr lang="cs-CZ" dirty="0">
                <a:latin typeface="+mn-lt"/>
                <a:cs typeface="+mn-cs"/>
              </a:rPr>
              <a:t> se umožnují vznik expertíze.</a:t>
            </a:r>
          </a:p>
          <a:p>
            <a:pPr marL="342900" indent="-342900" fontAlgn="auto">
              <a:spcBef>
                <a:spcPts val="0"/>
              </a:spcBef>
              <a:spcAft>
                <a:spcPts val="0"/>
              </a:spcAft>
              <a:buFont typeface="+mj-lt"/>
              <a:buAutoNum type="arabicPeriod"/>
              <a:defRPr/>
            </a:pPr>
            <a:r>
              <a:rPr lang="cs-CZ" i="1" dirty="0">
                <a:latin typeface="+mn-lt"/>
                <a:cs typeface="+mn-cs"/>
              </a:rPr>
              <a:t>Expertíza </a:t>
            </a:r>
            <a:r>
              <a:rPr lang="cs-CZ" dirty="0">
                <a:latin typeface="+mn-lt"/>
                <a:cs typeface="+mn-cs"/>
              </a:rPr>
              <a:t>je rychlá a přesná rada, vysvětlení a potvrzení výsledku a uvažování nad ním. Včlenění, rozšíření a přesné určení expertíz posunuje znalost na úroveň způsobilosti.</a:t>
            </a:r>
          </a:p>
          <a:p>
            <a:pPr marL="342900" indent="-342900" fontAlgn="auto">
              <a:spcBef>
                <a:spcPts val="0"/>
              </a:spcBef>
              <a:spcAft>
                <a:spcPts val="0"/>
              </a:spcAft>
              <a:buFont typeface="+mj-lt"/>
              <a:buAutoNum type="arabicPeriod"/>
              <a:defRPr/>
            </a:pPr>
            <a:r>
              <a:rPr lang="cs-CZ" i="1" dirty="0">
                <a:latin typeface="+mn-lt"/>
                <a:cs typeface="+mn-cs"/>
              </a:rPr>
              <a:t>Způsobilost </a:t>
            </a:r>
            <a:r>
              <a:rPr lang="cs-CZ" dirty="0">
                <a:latin typeface="+mn-lt"/>
                <a:cs typeface="+mn-cs"/>
              </a:rPr>
              <a:t>můžeme charakterizovat jako organizační expertízu, v podobě znalostního repositáře, integrované systému pro podporu výkonnosti nebo zásadní kompetence.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107950" y="115888"/>
            <a:ext cx="8712200" cy="6680200"/>
          </a:xfrm>
          <a:prstGeom prst="rect">
            <a:avLst/>
          </a:prstGeom>
          <a:noFill/>
        </p:spPr>
        <p:txBody>
          <a:bodyPr>
            <a:spAutoFit/>
          </a:bodyPr>
          <a:lstStyle/>
          <a:p>
            <a:pPr fontAlgn="auto">
              <a:spcBef>
                <a:spcPts val="0"/>
              </a:spcBef>
              <a:spcAft>
                <a:spcPts val="0"/>
              </a:spcAft>
              <a:defRPr/>
            </a:pPr>
            <a:r>
              <a:rPr lang="cs-CZ" sz="3200" b="1" dirty="0">
                <a:solidFill>
                  <a:srgbClr val="FF0000"/>
                </a:solidFill>
                <a:latin typeface="+mn-lt"/>
                <a:cs typeface="+mn-cs"/>
              </a:rPr>
              <a:t>Typologie znalostí</a:t>
            </a:r>
          </a:p>
          <a:p>
            <a:pPr fontAlgn="auto">
              <a:spcBef>
                <a:spcPts val="0"/>
              </a:spcBef>
              <a:spcAft>
                <a:spcPts val="0"/>
              </a:spcAft>
              <a:defRPr/>
            </a:pPr>
            <a:r>
              <a:rPr lang="cs-CZ" dirty="0">
                <a:latin typeface="+mn-lt"/>
                <a:cs typeface="+mn-cs"/>
              </a:rPr>
              <a:t>Na základe předchozích přístupu ke znalostem je nutné blíže specifikovat jednotlivé typy znalostí pro</a:t>
            </a:r>
          </a:p>
          <a:p>
            <a:pPr fontAlgn="auto">
              <a:spcBef>
                <a:spcPts val="0"/>
              </a:spcBef>
              <a:spcAft>
                <a:spcPts val="0"/>
              </a:spcAft>
              <a:defRPr/>
            </a:pPr>
            <a:r>
              <a:rPr lang="cs-CZ" dirty="0">
                <a:latin typeface="+mn-lt"/>
                <a:cs typeface="+mn-cs"/>
              </a:rPr>
              <a:t>účely dalšího zkoumání. Autoři </a:t>
            </a:r>
            <a:r>
              <a:rPr lang="cs-CZ" dirty="0" err="1">
                <a:latin typeface="+mn-lt"/>
                <a:cs typeface="+mn-cs"/>
              </a:rPr>
              <a:t>Nonaka</a:t>
            </a:r>
            <a:r>
              <a:rPr lang="cs-CZ" dirty="0">
                <a:latin typeface="+mn-lt"/>
                <a:cs typeface="+mn-cs"/>
              </a:rPr>
              <a:t> a </a:t>
            </a:r>
            <a:r>
              <a:rPr lang="cs-CZ" dirty="0" err="1">
                <a:latin typeface="+mn-lt"/>
                <a:cs typeface="+mn-cs"/>
              </a:rPr>
              <a:t>Takeuchi</a:t>
            </a:r>
            <a:r>
              <a:rPr lang="cs-CZ" dirty="0">
                <a:latin typeface="+mn-lt"/>
                <a:cs typeface="+mn-cs"/>
              </a:rPr>
              <a:t> (1995) porovnávají základní charakteristiky nevyslovené a explicitní znalosti z pohledu jak a kdy se projevují a odkud pocházejí.</a:t>
            </a:r>
          </a:p>
          <a:p>
            <a:pPr fontAlgn="auto">
              <a:spcBef>
                <a:spcPts val="0"/>
              </a:spcBef>
              <a:spcAft>
                <a:spcPts val="0"/>
              </a:spcAft>
              <a:defRPr/>
            </a:pPr>
            <a:endParaRPr lang="cs-CZ" dirty="0">
              <a:latin typeface="+mn-lt"/>
              <a:cs typeface="+mn-cs"/>
            </a:endParaRPr>
          </a:p>
          <a:p>
            <a:pPr fontAlgn="auto">
              <a:spcBef>
                <a:spcPts val="0"/>
              </a:spcBef>
              <a:spcAft>
                <a:spcPts val="0"/>
              </a:spcAft>
              <a:defRPr/>
            </a:pPr>
            <a:endParaRPr lang="cs-CZ" dirty="0">
              <a:latin typeface="+mn-lt"/>
              <a:cs typeface="+mn-cs"/>
            </a:endParaRPr>
          </a:p>
          <a:p>
            <a:pPr fontAlgn="auto">
              <a:spcBef>
                <a:spcPts val="0"/>
              </a:spcBef>
              <a:spcAft>
                <a:spcPts val="0"/>
              </a:spcAft>
              <a:defRPr/>
            </a:pPr>
            <a:endParaRPr lang="cs-CZ" dirty="0">
              <a:latin typeface="+mn-lt"/>
              <a:cs typeface="+mn-cs"/>
            </a:endParaRPr>
          </a:p>
          <a:p>
            <a:pPr fontAlgn="auto">
              <a:spcBef>
                <a:spcPts val="0"/>
              </a:spcBef>
              <a:spcAft>
                <a:spcPts val="0"/>
              </a:spcAft>
              <a:defRPr/>
            </a:pPr>
            <a:endParaRPr lang="cs-CZ" dirty="0">
              <a:latin typeface="+mn-lt"/>
              <a:cs typeface="+mn-cs"/>
            </a:endParaRPr>
          </a:p>
          <a:p>
            <a:pPr fontAlgn="auto">
              <a:spcBef>
                <a:spcPts val="0"/>
              </a:spcBef>
              <a:spcAft>
                <a:spcPts val="0"/>
              </a:spcAft>
              <a:defRPr/>
            </a:pPr>
            <a:endParaRPr lang="cs-CZ" dirty="0">
              <a:latin typeface="+mn-lt"/>
              <a:cs typeface="+mn-cs"/>
            </a:endParaRPr>
          </a:p>
          <a:p>
            <a:pPr fontAlgn="auto">
              <a:spcBef>
                <a:spcPts val="0"/>
              </a:spcBef>
              <a:spcAft>
                <a:spcPts val="0"/>
              </a:spcAft>
              <a:defRPr/>
            </a:pPr>
            <a:endParaRPr lang="cs-CZ" dirty="0">
              <a:latin typeface="+mn-lt"/>
              <a:cs typeface="+mn-cs"/>
            </a:endParaRPr>
          </a:p>
          <a:p>
            <a:pPr fontAlgn="auto">
              <a:spcBef>
                <a:spcPts val="0"/>
              </a:spcBef>
              <a:spcAft>
                <a:spcPts val="0"/>
              </a:spcAft>
              <a:defRPr/>
            </a:pPr>
            <a:endParaRPr lang="cs-CZ" dirty="0">
              <a:latin typeface="+mn-lt"/>
              <a:cs typeface="+mn-cs"/>
            </a:endParaRPr>
          </a:p>
          <a:p>
            <a:pPr fontAlgn="auto">
              <a:spcBef>
                <a:spcPts val="0"/>
              </a:spcBef>
              <a:spcAft>
                <a:spcPts val="0"/>
              </a:spcAft>
              <a:defRPr/>
            </a:pPr>
            <a:endParaRPr lang="cs-CZ" dirty="0">
              <a:latin typeface="+mn-lt"/>
              <a:cs typeface="+mn-cs"/>
            </a:endParaRPr>
          </a:p>
          <a:p>
            <a:pPr fontAlgn="auto">
              <a:spcBef>
                <a:spcPts val="0"/>
              </a:spcBef>
              <a:spcAft>
                <a:spcPts val="0"/>
              </a:spcAft>
              <a:defRPr/>
            </a:pPr>
            <a:endParaRPr lang="cs-CZ" dirty="0">
              <a:latin typeface="+mn-lt"/>
              <a:cs typeface="+mn-cs"/>
            </a:endParaRPr>
          </a:p>
          <a:p>
            <a:pPr fontAlgn="auto">
              <a:spcBef>
                <a:spcPts val="0"/>
              </a:spcBef>
              <a:spcAft>
                <a:spcPts val="0"/>
              </a:spcAft>
              <a:defRPr/>
            </a:pPr>
            <a:r>
              <a:rPr lang="cs-CZ" dirty="0">
                <a:latin typeface="+mn-lt"/>
                <a:cs typeface="+mn-cs"/>
              </a:rPr>
              <a:t>Prakticky orientovanou typologii navrhl </a:t>
            </a:r>
            <a:r>
              <a:rPr lang="cs-CZ" dirty="0" err="1">
                <a:latin typeface="+mn-lt"/>
                <a:cs typeface="+mn-cs"/>
              </a:rPr>
              <a:t>Quinn</a:t>
            </a:r>
            <a:r>
              <a:rPr lang="cs-CZ" dirty="0">
                <a:latin typeface="+mn-lt"/>
                <a:cs typeface="+mn-cs"/>
              </a:rPr>
              <a:t> (1996). Za nejdůležitější faktor považuje efektivní aplikaci informací a znalostí v organizaci. Vychází z potřeby dosažení co nejvyšší přidané hodnoty. Typologie je založena na účelu a použití jednotlivých znalostí:</a:t>
            </a:r>
          </a:p>
          <a:p>
            <a:pPr marL="285750" indent="-285750" fontAlgn="auto">
              <a:spcBef>
                <a:spcPts val="0"/>
              </a:spcBef>
              <a:spcAft>
                <a:spcPts val="0"/>
              </a:spcAft>
              <a:buFont typeface="Arial" pitchFamily="34" charset="0"/>
              <a:buChar char="•"/>
              <a:defRPr/>
            </a:pPr>
            <a:r>
              <a:rPr lang="cs-CZ" dirty="0" err="1">
                <a:latin typeface="+mn-lt"/>
                <a:cs typeface="+mn-cs"/>
              </a:rPr>
              <a:t>know-what</a:t>
            </a:r>
            <a:r>
              <a:rPr lang="cs-CZ" dirty="0">
                <a:latin typeface="+mn-lt"/>
                <a:cs typeface="+mn-cs"/>
              </a:rPr>
              <a:t> (vedet co),</a:t>
            </a:r>
          </a:p>
          <a:p>
            <a:pPr marL="285750" indent="-285750" fontAlgn="auto">
              <a:spcBef>
                <a:spcPts val="0"/>
              </a:spcBef>
              <a:spcAft>
                <a:spcPts val="0"/>
              </a:spcAft>
              <a:buFont typeface="Arial" pitchFamily="34" charset="0"/>
              <a:buChar char="•"/>
              <a:defRPr/>
            </a:pPr>
            <a:r>
              <a:rPr lang="cs-CZ" dirty="0">
                <a:latin typeface="+mn-lt"/>
                <a:cs typeface="+mn-cs"/>
              </a:rPr>
              <a:t>know-how (vedet jak),</a:t>
            </a:r>
          </a:p>
          <a:p>
            <a:pPr marL="285750" indent="-285750" fontAlgn="auto">
              <a:spcBef>
                <a:spcPts val="0"/>
              </a:spcBef>
              <a:spcAft>
                <a:spcPts val="0"/>
              </a:spcAft>
              <a:buFont typeface="Arial" pitchFamily="34" charset="0"/>
              <a:buChar char="•"/>
              <a:defRPr/>
            </a:pPr>
            <a:r>
              <a:rPr lang="cs-CZ" dirty="0" err="1">
                <a:latin typeface="+mn-lt"/>
                <a:cs typeface="+mn-cs"/>
              </a:rPr>
              <a:t>know-where</a:t>
            </a:r>
            <a:r>
              <a:rPr lang="cs-CZ" dirty="0">
                <a:latin typeface="+mn-lt"/>
                <a:cs typeface="+mn-cs"/>
              </a:rPr>
              <a:t> (vedet kde),</a:t>
            </a:r>
          </a:p>
          <a:p>
            <a:pPr marL="285750" indent="-285750" fontAlgn="auto">
              <a:spcBef>
                <a:spcPts val="0"/>
              </a:spcBef>
              <a:spcAft>
                <a:spcPts val="0"/>
              </a:spcAft>
              <a:buFont typeface="Arial" pitchFamily="34" charset="0"/>
              <a:buChar char="•"/>
              <a:defRPr/>
            </a:pPr>
            <a:r>
              <a:rPr lang="cs-CZ" dirty="0" err="1">
                <a:latin typeface="+mn-lt"/>
                <a:cs typeface="+mn-cs"/>
              </a:rPr>
              <a:t>know-why</a:t>
            </a:r>
            <a:r>
              <a:rPr lang="cs-CZ" dirty="0">
                <a:latin typeface="+mn-lt"/>
                <a:cs typeface="+mn-cs"/>
              </a:rPr>
              <a:t> (vedet </a:t>
            </a:r>
            <a:r>
              <a:rPr lang="cs-CZ" dirty="0" err="1">
                <a:latin typeface="+mn-lt"/>
                <a:cs typeface="+mn-cs"/>
              </a:rPr>
              <a:t>proc</a:t>
            </a:r>
            <a:r>
              <a:rPr lang="cs-CZ" dirty="0">
                <a:latin typeface="+mn-lt"/>
                <a:cs typeface="+mn-cs"/>
              </a:rPr>
              <a:t>),</a:t>
            </a:r>
          </a:p>
          <a:p>
            <a:pPr marL="285750" indent="-285750" fontAlgn="auto">
              <a:spcBef>
                <a:spcPts val="0"/>
              </a:spcBef>
              <a:spcAft>
                <a:spcPts val="0"/>
              </a:spcAft>
              <a:buFont typeface="Arial" pitchFamily="34" charset="0"/>
              <a:buChar char="•"/>
              <a:defRPr/>
            </a:pPr>
            <a:r>
              <a:rPr lang="en-US" dirty="0">
                <a:latin typeface="+mn-lt"/>
                <a:cs typeface="+mn-cs"/>
              </a:rPr>
              <a:t>care-why (</a:t>
            </a:r>
            <a:r>
              <a:rPr lang="en-US" dirty="0" err="1">
                <a:latin typeface="+mn-lt"/>
                <a:cs typeface="+mn-cs"/>
              </a:rPr>
              <a:t>zajímat</a:t>
            </a:r>
            <a:r>
              <a:rPr lang="en-US" dirty="0">
                <a:latin typeface="+mn-lt"/>
                <a:cs typeface="+mn-cs"/>
              </a:rPr>
              <a:t> se </a:t>
            </a:r>
            <a:r>
              <a:rPr lang="en-US" dirty="0" err="1">
                <a:latin typeface="+mn-lt"/>
                <a:cs typeface="+mn-cs"/>
              </a:rPr>
              <a:t>proc</a:t>
            </a:r>
            <a:r>
              <a:rPr lang="en-US" dirty="0">
                <a:latin typeface="+mn-lt"/>
                <a:cs typeface="+mn-cs"/>
              </a:rPr>
              <a:t>).</a:t>
            </a:r>
            <a:endParaRPr lang="cs-CZ" dirty="0">
              <a:latin typeface="+mn-lt"/>
              <a:cs typeface="+mn-cs"/>
            </a:endParaRPr>
          </a:p>
        </p:txBody>
      </p:sp>
      <p:pic>
        <p:nvPicPr>
          <p:cNvPr id="9219" name="Picture 3"/>
          <p:cNvPicPr>
            <a:picLocks noChangeAspect="1" noChangeArrowheads="1"/>
          </p:cNvPicPr>
          <p:nvPr/>
        </p:nvPicPr>
        <p:blipFill>
          <a:blip r:embed="rId3"/>
          <a:srcRect/>
          <a:stretch>
            <a:fillRect/>
          </a:stretch>
        </p:blipFill>
        <p:spPr bwMode="auto">
          <a:xfrm>
            <a:off x="2601913" y="1700213"/>
            <a:ext cx="4586287" cy="2881312"/>
          </a:xfrm>
          <a:prstGeom prst="rect">
            <a:avLst/>
          </a:prstGeom>
          <a:noFill/>
          <a:ln w="9525">
            <a:noFill/>
            <a:miter lim="800000"/>
            <a:headEnd/>
            <a:tailEnd/>
          </a:ln>
        </p:spPr>
      </p:pic>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ovéPole 1"/>
          <p:cNvSpPr txBox="1">
            <a:spLocks noChangeArrowheads="1"/>
          </p:cNvSpPr>
          <p:nvPr/>
        </p:nvSpPr>
        <p:spPr bwMode="auto">
          <a:xfrm>
            <a:off x="179388" y="115888"/>
            <a:ext cx="8713787" cy="6556375"/>
          </a:xfrm>
          <a:prstGeom prst="rect">
            <a:avLst/>
          </a:prstGeom>
          <a:noFill/>
          <a:ln w="9525">
            <a:noFill/>
            <a:miter lim="800000"/>
            <a:headEnd/>
            <a:tailEnd/>
          </a:ln>
        </p:spPr>
        <p:txBody>
          <a:bodyPr>
            <a:spAutoFit/>
          </a:bodyPr>
          <a:lstStyle/>
          <a:p>
            <a:r>
              <a:rPr lang="cs-CZ" sz="4000" b="1">
                <a:solidFill>
                  <a:srgbClr val="FF0000"/>
                </a:solidFill>
              </a:rPr>
              <a:t>Knowledge management</a:t>
            </a:r>
          </a:p>
          <a:p>
            <a:endParaRPr lang="cs-CZ" sz="4000" b="1">
              <a:solidFill>
                <a:srgbClr val="FF0000"/>
              </a:solidFill>
            </a:endParaRPr>
          </a:p>
          <a:p>
            <a:endParaRPr lang="cs-CZ" sz="4000" b="1">
              <a:solidFill>
                <a:srgbClr val="FF0000"/>
              </a:solidFill>
            </a:endParaRPr>
          </a:p>
          <a:p>
            <a:endParaRPr lang="cs-CZ" sz="4000" b="1">
              <a:solidFill>
                <a:srgbClr val="FF0000"/>
              </a:solidFill>
            </a:endParaRPr>
          </a:p>
          <a:p>
            <a:endParaRPr lang="cs-CZ" sz="4000" b="1">
              <a:solidFill>
                <a:srgbClr val="FF0000"/>
              </a:solidFill>
            </a:endParaRPr>
          </a:p>
          <a:p>
            <a:endParaRPr lang="cs-CZ" sz="4000" b="1">
              <a:solidFill>
                <a:srgbClr val="FF0000"/>
              </a:solidFill>
            </a:endParaRPr>
          </a:p>
          <a:p>
            <a:endParaRPr lang="cs-CZ"/>
          </a:p>
          <a:p>
            <a:r>
              <a:rPr lang="cs-CZ"/>
              <a:t>V češtině znalostní řízení, příp.. znalostní řízení, se dnes většinou používá v překladu znalostní management.</a:t>
            </a:r>
          </a:p>
          <a:p>
            <a:r>
              <a:rPr lang="cs-CZ"/>
              <a:t>Někteří autoři významové oddělují znalostní management, jako obecnou oblast managementu, a management znalostí jako oblast managementu zaměřenou na řízení dat, informací a znalostí s podporou informačních technologií.</a:t>
            </a:r>
            <a:endParaRPr lang="cs-CZ" b="1"/>
          </a:p>
          <a:p>
            <a:r>
              <a:rPr lang="cs-CZ"/>
              <a:t>Vznik moderního pojetí znalostního managementu souvisí s rozvojem zdrojů dat, informací a znalostí. Kritickými faktory jsou relevantnost, rychlost, množství a bezpečnost. Systémový přístup a kvalita projektu tvorby znalostního managementu násobí účinnost ostatních faktoru úspešnosti podniku.</a:t>
            </a:r>
          </a:p>
        </p:txBody>
      </p:sp>
      <p:pic>
        <p:nvPicPr>
          <p:cNvPr id="10243" name="Picture 3"/>
          <p:cNvPicPr>
            <a:picLocks noChangeAspect="1" noChangeArrowheads="1"/>
          </p:cNvPicPr>
          <p:nvPr/>
        </p:nvPicPr>
        <p:blipFill>
          <a:blip r:embed="rId3"/>
          <a:srcRect/>
          <a:stretch>
            <a:fillRect/>
          </a:stretch>
        </p:blipFill>
        <p:spPr bwMode="auto">
          <a:xfrm>
            <a:off x="323850" y="908050"/>
            <a:ext cx="5257800" cy="2952750"/>
          </a:xfrm>
          <a:prstGeom prst="rect">
            <a:avLst/>
          </a:prstGeom>
          <a:noFill/>
          <a:ln w="9525">
            <a:noFill/>
            <a:miter lim="800000"/>
            <a:headEnd/>
            <a:tailEnd/>
          </a:ln>
        </p:spPr>
      </p:pic>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ovéPole 1"/>
          <p:cNvSpPr txBox="1">
            <a:spLocks noChangeArrowheads="1"/>
          </p:cNvSpPr>
          <p:nvPr/>
        </p:nvSpPr>
        <p:spPr bwMode="auto">
          <a:xfrm>
            <a:off x="179388" y="188913"/>
            <a:ext cx="8713787" cy="6000750"/>
          </a:xfrm>
          <a:prstGeom prst="rect">
            <a:avLst/>
          </a:prstGeom>
          <a:noFill/>
          <a:ln w="9525">
            <a:noFill/>
            <a:miter lim="800000"/>
            <a:headEnd/>
            <a:tailEnd/>
          </a:ln>
        </p:spPr>
        <p:txBody>
          <a:bodyPr>
            <a:spAutoFit/>
          </a:bodyPr>
          <a:lstStyle/>
          <a:p>
            <a:r>
              <a:rPr lang="cs-CZ" dirty="0"/>
              <a:t>Rozvoj znalostního managementu se netýká jen podniku, ale samozřejmě také vzdělávacích institucí a spolupráce mezi nimi a podniky. Je nutné současné rozvíjet intelektuální kapitál a relevantní informační technologie. Podporovat vhodnou organizační kulturu zaměřenou na sdílení informací, zlepšování pracovního prostředí a v neposlední radě pečovat o budování důvěry uvnitř i vně společnosti.</a:t>
            </a:r>
          </a:p>
          <a:p>
            <a:r>
              <a:rPr lang="cs-CZ" dirty="0"/>
              <a:t>Znalosti se nesčítají, ale postupně obohacují. Je to typický proces v mnoha směrech odlišný od známých procesu integrace a agregace informací. Hodnota znalostí je z velké části závislá na kontextu, který je obtížně měřitelný a jehož vizualizace také není snadná. Současná lidská civilizace je charakteristická doslova rostoucí záplavou informací a musí celit velmi náročnému vyhledávání, rozhodování a výběru správných zdrojů, což vyžaduje velké množství energie a casu pro vytřídění takového množství údajů a vybrat pouze ty, které jsou skutečně potřeba.</a:t>
            </a:r>
          </a:p>
          <a:p>
            <a:r>
              <a:rPr lang="cs-CZ" dirty="0"/>
              <a:t>Na množství v mnoha případech nezáleží. Nepotřebujeme a ani nechceme více informací, avšak jejich rychlá, poměrně jednoduchá dostupnost nás nutí k hledání subjektivně lepších a úplnějších informací.</a:t>
            </a:r>
          </a:p>
          <a:p>
            <a:endParaRPr lang="cs-CZ" dirty="0"/>
          </a:p>
          <a:p>
            <a:r>
              <a:rPr lang="cs-CZ" sz="3200" dirty="0">
                <a:solidFill>
                  <a:srgbClr val="FF0000"/>
                </a:solidFill>
              </a:rPr>
              <a:t>Znalosti i informace zde </a:t>
            </a:r>
            <a:r>
              <a:rPr lang="cs-CZ" sz="3200" dirty="0" smtClean="0">
                <a:solidFill>
                  <a:srgbClr val="FF0000"/>
                </a:solidFill>
              </a:rPr>
              <a:t>musí </a:t>
            </a:r>
            <a:r>
              <a:rPr lang="cs-CZ" sz="3200" dirty="0">
                <a:solidFill>
                  <a:srgbClr val="FF0000"/>
                </a:solidFill>
              </a:rPr>
              <a:t>být ve správnou dobu, ve správné struktuře a ve správném kontextu.</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107950" y="260350"/>
            <a:ext cx="8785225" cy="6464300"/>
          </a:xfrm>
          <a:prstGeom prst="rect">
            <a:avLst/>
          </a:prstGeom>
          <a:noFill/>
        </p:spPr>
        <p:txBody>
          <a:bodyPr>
            <a:spAutoFit/>
          </a:bodyPr>
          <a:lstStyle/>
          <a:p>
            <a:pPr fontAlgn="auto">
              <a:spcBef>
                <a:spcPts val="0"/>
              </a:spcBef>
              <a:spcAft>
                <a:spcPts val="0"/>
              </a:spcAft>
              <a:defRPr/>
            </a:pPr>
            <a:r>
              <a:rPr lang="cs-CZ" sz="3600" b="1" dirty="0">
                <a:solidFill>
                  <a:srgbClr val="FF0000"/>
                </a:solidFill>
                <a:latin typeface="+mn-lt"/>
                <a:cs typeface="+mn-cs"/>
              </a:rPr>
              <a:t>Definice znalostního managementu</a:t>
            </a:r>
          </a:p>
          <a:p>
            <a:pPr fontAlgn="auto">
              <a:spcBef>
                <a:spcPts val="0"/>
              </a:spcBef>
              <a:spcAft>
                <a:spcPts val="0"/>
              </a:spcAft>
              <a:defRPr/>
            </a:pPr>
            <a:r>
              <a:rPr lang="cs-CZ" dirty="0">
                <a:latin typeface="+mn-lt"/>
                <a:cs typeface="+mn-cs"/>
              </a:rPr>
              <a:t>Znalostní management je mladší disciplína. Tento pojem zavedl v roce 1986 Karl </a:t>
            </a:r>
            <a:r>
              <a:rPr lang="cs-CZ" dirty="0" err="1">
                <a:latin typeface="+mn-lt"/>
                <a:cs typeface="+mn-cs"/>
              </a:rPr>
              <a:t>Wiig</a:t>
            </a:r>
            <a:r>
              <a:rPr lang="cs-CZ" dirty="0">
                <a:latin typeface="+mn-lt"/>
                <a:cs typeface="+mn-cs"/>
              </a:rPr>
              <a:t>, konzultant a odborník na aplikace metod umělé inteligence. Od doby jeho vzniku provází znalostní management</a:t>
            </a:r>
          </a:p>
          <a:p>
            <a:pPr fontAlgn="auto">
              <a:spcBef>
                <a:spcPts val="0"/>
              </a:spcBef>
              <a:spcAft>
                <a:spcPts val="0"/>
              </a:spcAft>
              <a:defRPr/>
            </a:pPr>
            <a:r>
              <a:rPr lang="cs-CZ" dirty="0">
                <a:latin typeface="+mn-lt"/>
                <a:cs typeface="+mn-cs"/>
              </a:rPr>
              <a:t>nejasnosti kolem jeho jednotné definice. Uvádíme zde několik definicí znalostního managementu (ZM):</a:t>
            </a:r>
          </a:p>
          <a:p>
            <a:pPr marL="285750" indent="-285750" fontAlgn="auto">
              <a:spcBef>
                <a:spcPts val="0"/>
              </a:spcBef>
              <a:spcAft>
                <a:spcPts val="0"/>
              </a:spcAft>
              <a:buFont typeface="Arial" pitchFamily="34" charset="0"/>
              <a:buChar char="•"/>
              <a:defRPr/>
            </a:pPr>
            <a:r>
              <a:rPr lang="cs-CZ" dirty="0">
                <a:latin typeface="+mn-lt"/>
                <a:cs typeface="+mn-cs"/>
              </a:rPr>
              <a:t>ZM znamená dát pravé znalosti pravým lidem v pravý </a:t>
            </a:r>
            <a:r>
              <a:rPr lang="cs-CZ" dirty="0"/>
              <a:t>č</a:t>
            </a:r>
            <a:r>
              <a:rPr lang="cs-CZ" dirty="0" smtClean="0">
                <a:latin typeface="+mn-lt"/>
                <a:cs typeface="+mn-cs"/>
              </a:rPr>
              <a:t>as </a:t>
            </a:r>
            <a:r>
              <a:rPr lang="cs-CZ" dirty="0">
                <a:latin typeface="+mn-lt"/>
                <a:cs typeface="+mn-cs"/>
              </a:rPr>
              <a:t>tak, aby mohli </a:t>
            </a:r>
            <a:r>
              <a:rPr lang="cs-CZ" dirty="0" smtClean="0">
                <a:latin typeface="+mn-lt"/>
                <a:cs typeface="+mn-cs"/>
              </a:rPr>
              <a:t>učinit </a:t>
            </a:r>
            <a:r>
              <a:rPr lang="cs-CZ" dirty="0">
                <a:latin typeface="+mn-lt"/>
                <a:cs typeface="+mn-cs"/>
              </a:rPr>
              <a:t>nejlepší rozhodnutí. </a:t>
            </a:r>
            <a:r>
              <a:rPr lang="cs-CZ" dirty="0">
                <a:latin typeface="+mn-lt"/>
                <a:cs typeface="+mn-cs"/>
              </a:rPr>
              <a:t>(</a:t>
            </a:r>
            <a:r>
              <a:rPr lang="cs-CZ" dirty="0" err="1">
                <a:latin typeface="+mn-lt"/>
                <a:cs typeface="+mn-cs"/>
              </a:rPr>
              <a:t>Petrash</a:t>
            </a:r>
            <a:r>
              <a:rPr lang="cs-CZ" dirty="0">
                <a:latin typeface="+mn-lt"/>
                <a:cs typeface="+mn-cs"/>
              </a:rPr>
              <a:t>, 1996)</a:t>
            </a:r>
          </a:p>
          <a:p>
            <a:pPr marL="285750" indent="-285750" fontAlgn="auto">
              <a:spcBef>
                <a:spcPts val="0"/>
              </a:spcBef>
              <a:spcAft>
                <a:spcPts val="0"/>
              </a:spcAft>
              <a:buFont typeface="Arial" pitchFamily="34" charset="0"/>
              <a:buChar char="•"/>
              <a:defRPr/>
            </a:pPr>
            <a:r>
              <a:rPr lang="cs-CZ" dirty="0">
                <a:latin typeface="+mn-lt"/>
                <a:cs typeface="+mn-cs"/>
              </a:rPr>
              <a:t>ZM využívá systematických přístupu k nalezení, pochopení a použití znalostí k </a:t>
            </a:r>
            <a:r>
              <a:rPr lang="cs-CZ" dirty="0" smtClean="0">
                <a:latin typeface="+mn-lt"/>
                <a:cs typeface="+mn-cs"/>
              </a:rPr>
              <a:t>vytváření </a:t>
            </a:r>
            <a:r>
              <a:rPr lang="cs-CZ" dirty="0">
                <a:latin typeface="+mn-lt"/>
                <a:cs typeface="+mn-cs"/>
              </a:rPr>
              <a:t>hodnot. </a:t>
            </a:r>
            <a:r>
              <a:rPr lang="cs-CZ" dirty="0">
                <a:latin typeface="+mn-lt"/>
                <a:cs typeface="+mn-cs"/>
              </a:rPr>
              <a:t>(</a:t>
            </a:r>
            <a:r>
              <a:rPr lang="cs-CZ" dirty="0" err="1">
                <a:latin typeface="+mn-lt"/>
                <a:cs typeface="+mn-cs"/>
              </a:rPr>
              <a:t>O‘Dell</a:t>
            </a:r>
            <a:r>
              <a:rPr lang="cs-CZ" dirty="0">
                <a:latin typeface="+mn-lt"/>
                <a:cs typeface="+mn-cs"/>
              </a:rPr>
              <a:t>, 1996)</a:t>
            </a:r>
          </a:p>
          <a:p>
            <a:pPr marL="285750" indent="-285750" fontAlgn="auto">
              <a:spcBef>
                <a:spcPts val="0"/>
              </a:spcBef>
              <a:spcAft>
                <a:spcPts val="0"/>
              </a:spcAft>
              <a:buFont typeface="Arial" pitchFamily="34" charset="0"/>
              <a:buChar char="•"/>
              <a:defRPr/>
            </a:pPr>
            <a:r>
              <a:rPr lang="cs-CZ" dirty="0">
                <a:latin typeface="+mn-lt"/>
                <a:cs typeface="+mn-cs"/>
              </a:rPr>
              <a:t>ZM je formalizace a současně přístup ke zkušenostem, znalostem a expertíze, který vede k vytváření nových schopností, k umožnění vysoké výkonnosti, k podněcování inovací a k povýšení hodnoty pro zákazníky. (</a:t>
            </a:r>
            <a:r>
              <a:rPr lang="cs-CZ" dirty="0" err="1">
                <a:latin typeface="+mn-lt"/>
                <a:cs typeface="+mn-cs"/>
              </a:rPr>
              <a:t>Beckman</a:t>
            </a:r>
            <a:r>
              <a:rPr lang="cs-CZ" dirty="0">
                <a:latin typeface="+mn-lt"/>
                <a:cs typeface="+mn-cs"/>
              </a:rPr>
              <a:t>, 1997)</a:t>
            </a:r>
          </a:p>
          <a:p>
            <a:pPr marL="285750" indent="-285750" fontAlgn="auto">
              <a:spcBef>
                <a:spcPts val="0"/>
              </a:spcBef>
              <a:spcAft>
                <a:spcPts val="0"/>
              </a:spcAft>
              <a:buFont typeface="Arial" pitchFamily="34" charset="0"/>
              <a:buChar char="•"/>
              <a:defRPr/>
            </a:pPr>
            <a:r>
              <a:rPr lang="cs-CZ" dirty="0">
                <a:latin typeface="+mn-lt"/>
                <a:cs typeface="+mn-cs"/>
              </a:rPr>
              <a:t>ZM zahrnuje jednoznačné a nezávislé procesy tvorby, uchovávání a vyhledávání, přenosu a aplikace znalostí. (</a:t>
            </a:r>
            <a:r>
              <a:rPr lang="cs-CZ" dirty="0" err="1">
                <a:latin typeface="+mn-lt"/>
                <a:cs typeface="+mn-cs"/>
              </a:rPr>
              <a:t>Alavi</a:t>
            </a:r>
            <a:r>
              <a:rPr lang="cs-CZ" dirty="0">
                <a:latin typeface="+mn-lt"/>
                <a:cs typeface="+mn-cs"/>
              </a:rPr>
              <a:t> and </a:t>
            </a:r>
            <a:r>
              <a:rPr lang="cs-CZ" dirty="0" err="1">
                <a:latin typeface="+mn-lt"/>
                <a:cs typeface="+mn-cs"/>
              </a:rPr>
              <a:t>Leidner</a:t>
            </a:r>
            <a:r>
              <a:rPr lang="cs-CZ" dirty="0">
                <a:latin typeface="+mn-lt"/>
                <a:cs typeface="+mn-cs"/>
              </a:rPr>
              <a:t>, 2001)</a:t>
            </a:r>
          </a:p>
          <a:p>
            <a:pPr marL="285750" indent="-285750" fontAlgn="auto">
              <a:spcBef>
                <a:spcPts val="0"/>
              </a:spcBef>
              <a:spcAft>
                <a:spcPts val="0"/>
              </a:spcAft>
              <a:buFont typeface="Arial" pitchFamily="34" charset="0"/>
              <a:buChar char="•"/>
              <a:defRPr/>
            </a:pPr>
            <a:r>
              <a:rPr lang="cs-CZ" dirty="0">
                <a:latin typeface="+mn-lt"/>
                <a:cs typeface="+mn-cs"/>
              </a:rPr>
              <a:t>ZM jsou systematické a úmyslné snahy entity k rozšiřování, kultivování a používání dostupných znalostí tak, aby dané </a:t>
            </a:r>
            <a:r>
              <a:rPr lang="cs-CZ" dirty="0" smtClean="0">
                <a:latin typeface="+mn-lt"/>
                <a:cs typeface="+mn-cs"/>
              </a:rPr>
              <a:t>entitě </a:t>
            </a:r>
            <a:r>
              <a:rPr lang="cs-CZ" dirty="0">
                <a:latin typeface="+mn-lt"/>
                <a:cs typeface="+mn-cs"/>
              </a:rPr>
              <a:t>přidali žádanou hodnotu ve smyslu pozitivních výsledku při dosahování jejich cílů a naplňování svých záměrů. </a:t>
            </a:r>
            <a:r>
              <a:rPr lang="cs-CZ" dirty="0">
                <a:latin typeface="+mn-lt"/>
                <a:cs typeface="+mn-cs"/>
              </a:rPr>
              <a:t>(</a:t>
            </a:r>
            <a:r>
              <a:rPr lang="cs-CZ" dirty="0" err="1">
                <a:latin typeface="+mn-lt"/>
                <a:cs typeface="+mn-cs"/>
              </a:rPr>
              <a:t>Holsapple</a:t>
            </a:r>
            <a:r>
              <a:rPr lang="cs-CZ" dirty="0">
                <a:latin typeface="+mn-lt"/>
                <a:cs typeface="+mn-cs"/>
              </a:rPr>
              <a:t> and </a:t>
            </a:r>
            <a:r>
              <a:rPr lang="cs-CZ" dirty="0" err="1">
                <a:latin typeface="+mn-lt"/>
                <a:cs typeface="+mn-cs"/>
              </a:rPr>
              <a:t>Joshi</a:t>
            </a:r>
            <a:r>
              <a:rPr lang="cs-CZ" dirty="0">
                <a:latin typeface="+mn-lt"/>
                <a:cs typeface="+mn-cs"/>
              </a:rPr>
              <a:t>, 2004)</a:t>
            </a:r>
          </a:p>
          <a:p>
            <a:pPr marL="285750" indent="-285750" fontAlgn="auto">
              <a:spcBef>
                <a:spcPts val="0"/>
              </a:spcBef>
              <a:spcAft>
                <a:spcPts val="0"/>
              </a:spcAft>
              <a:buFont typeface="Arial" pitchFamily="34" charset="0"/>
              <a:buChar char="•"/>
              <a:defRPr/>
            </a:pPr>
            <a:r>
              <a:rPr lang="cs-CZ" dirty="0">
                <a:latin typeface="+mn-lt"/>
                <a:cs typeface="+mn-cs"/>
              </a:rPr>
              <a:t>Na ZM lze nahlížet jako na metodu selektující znalost vyplývající ze zkušeností z minulých, současných a budoucích rozhodovacích procesu k okamžitému zlepšování organizační efektivity. (</a:t>
            </a:r>
            <a:r>
              <a:rPr lang="cs-CZ" dirty="0" err="1">
                <a:latin typeface="+mn-lt"/>
                <a:cs typeface="+mn-cs"/>
              </a:rPr>
              <a:t>Jennex</a:t>
            </a:r>
            <a:r>
              <a:rPr lang="cs-CZ" dirty="0">
                <a:latin typeface="+mn-lt"/>
                <a:cs typeface="+mn-cs"/>
              </a:rPr>
              <a:t>, 2005)</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ovéPole 1"/>
          <p:cNvSpPr txBox="1">
            <a:spLocks noChangeArrowheads="1"/>
          </p:cNvSpPr>
          <p:nvPr/>
        </p:nvSpPr>
        <p:spPr bwMode="auto">
          <a:xfrm>
            <a:off x="323850" y="476250"/>
            <a:ext cx="8424863" cy="6278563"/>
          </a:xfrm>
          <a:prstGeom prst="rect">
            <a:avLst/>
          </a:prstGeom>
          <a:noFill/>
          <a:ln w="9525">
            <a:noFill/>
            <a:miter lim="800000"/>
            <a:headEnd/>
            <a:tailEnd/>
          </a:ln>
        </p:spPr>
        <p:txBody>
          <a:bodyPr>
            <a:spAutoFit/>
          </a:bodyPr>
          <a:lstStyle/>
          <a:p>
            <a:r>
              <a:rPr lang="cs-CZ" sz="2400">
                <a:solidFill>
                  <a:srgbClr val="FF0000"/>
                </a:solidFill>
              </a:rPr>
              <a:t>Obecně lze znalostní management charakterizovat jako obor </a:t>
            </a:r>
            <a:r>
              <a:rPr lang="cs-CZ"/>
              <a:t>zabývající se vznikem, formalizací, transformací, způsobu ukládání do paměti, výběru, zpracování, </a:t>
            </a:r>
            <a:r>
              <a:rPr lang="cs-CZ" i="1"/>
              <a:t>šíření, rozvíjení, </a:t>
            </a:r>
            <a:r>
              <a:rPr lang="cs-CZ"/>
              <a:t>využívání a hodnocení účinnosti vynakládaných nákladu na </a:t>
            </a:r>
            <a:r>
              <a:rPr lang="cs-CZ" i="1"/>
              <a:t>rozvoj znalostí. </a:t>
            </a:r>
            <a:r>
              <a:rPr lang="cs-CZ"/>
              <a:t>Prioritním cílem znalostního managementu je dosažení vyšší prosperity podniku.</a:t>
            </a:r>
          </a:p>
          <a:p>
            <a:endParaRPr lang="cs-CZ"/>
          </a:p>
          <a:p>
            <a:endParaRPr lang="cs-CZ"/>
          </a:p>
          <a:p>
            <a:endParaRPr lang="cs-CZ"/>
          </a:p>
          <a:p>
            <a:endParaRPr lang="cs-CZ"/>
          </a:p>
          <a:p>
            <a:endParaRPr lang="cs-CZ"/>
          </a:p>
          <a:p>
            <a:endParaRPr lang="cs-CZ"/>
          </a:p>
          <a:p>
            <a:endParaRPr lang="cs-CZ"/>
          </a:p>
          <a:p>
            <a:endParaRPr lang="cs-CZ"/>
          </a:p>
          <a:p>
            <a:endParaRPr lang="cs-CZ"/>
          </a:p>
          <a:p>
            <a:endParaRPr lang="cs-CZ"/>
          </a:p>
          <a:p>
            <a:endParaRPr lang="cs-CZ"/>
          </a:p>
          <a:p>
            <a:endParaRPr lang="cs-CZ"/>
          </a:p>
          <a:p>
            <a:endParaRPr lang="cs-CZ"/>
          </a:p>
          <a:p>
            <a:endParaRPr lang="cs-CZ"/>
          </a:p>
          <a:p>
            <a:endParaRPr lang="cs-CZ"/>
          </a:p>
          <a:p>
            <a:endParaRPr lang="cs-CZ"/>
          </a:p>
          <a:p>
            <a:endParaRPr lang="cs-CZ"/>
          </a:p>
        </p:txBody>
      </p:sp>
      <p:pic>
        <p:nvPicPr>
          <p:cNvPr id="13315" name="Picture 3"/>
          <p:cNvPicPr>
            <a:picLocks noChangeAspect="1" noChangeArrowheads="1"/>
          </p:cNvPicPr>
          <p:nvPr/>
        </p:nvPicPr>
        <p:blipFill>
          <a:blip r:embed="rId3"/>
          <a:srcRect/>
          <a:stretch>
            <a:fillRect/>
          </a:stretch>
        </p:blipFill>
        <p:spPr bwMode="auto">
          <a:xfrm>
            <a:off x="1547813" y="1922463"/>
            <a:ext cx="5903912" cy="4557712"/>
          </a:xfrm>
          <a:prstGeom prst="rect">
            <a:avLst/>
          </a:prstGeom>
          <a:noFill/>
          <a:ln w="9525">
            <a:noFill/>
            <a:miter lim="800000"/>
            <a:headEnd/>
            <a:tailEnd/>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4929190" y="357166"/>
            <a:ext cx="3929090" cy="6524863"/>
          </a:xfrm>
          <a:prstGeom prst="rect">
            <a:avLst/>
          </a:prstGeom>
          <a:noFill/>
        </p:spPr>
        <p:txBody>
          <a:bodyPr wrap="square" rtlCol="0">
            <a:spAutoFit/>
          </a:bodyPr>
          <a:lstStyle/>
          <a:p>
            <a:r>
              <a:rPr lang="cs-CZ" altLang="sk-SK" b="1" i="1" dirty="0" smtClean="0"/>
              <a:t>Medialita</a:t>
            </a:r>
            <a:r>
              <a:rPr lang="cs-CZ" altLang="sk-SK" dirty="0" smtClean="0"/>
              <a:t> je zprostředkování, šíření sdělení, prostřednictvím veřejné služby, privátní i veřejnoprávní. </a:t>
            </a:r>
            <a:r>
              <a:rPr lang="cs-CZ" altLang="sk-SK" b="1" i="1" dirty="0" smtClean="0"/>
              <a:t>Masová komunikace </a:t>
            </a:r>
            <a:r>
              <a:rPr lang="cs-CZ" altLang="sk-SK" dirty="0" smtClean="0"/>
              <a:t> zahrnuje </a:t>
            </a:r>
            <a:r>
              <a:rPr lang="cs-CZ" altLang="sk-SK" i="1" dirty="0" smtClean="0"/>
              <a:t>instituce a postupy, jimiž specializované skupiny využívají technické prostředky</a:t>
            </a:r>
            <a:r>
              <a:rPr lang="cs-CZ" altLang="sk-SK" dirty="0" smtClean="0"/>
              <a:t> (tisk, rozhlas, film apod.) </a:t>
            </a:r>
            <a:r>
              <a:rPr lang="cs-CZ" altLang="sk-SK" i="1" dirty="0" smtClean="0"/>
              <a:t>pro šíření symbolického obsahu směrem k rozsáhlému, nesourodému a široce rozptýlenému publiku.</a:t>
            </a:r>
            <a:r>
              <a:rPr lang="cs-CZ" altLang="sk-SK" b="1" i="1" dirty="0" smtClean="0">
                <a:hlinkClick r:id="rId2" action="ppaction://hlinksldjump"/>
              </a:rPr>
              <a:t>[1]</a:t>
            </a:r>
            <a:endParaRPr lang="cs-CZ" altLang="sk-SK" b="1" dirty="0" smtClean="0"/>
          </a:p>
          <a:p>
            <a:r>
              <a:rPr lang="cs-CZ" altLang="sk-SK" i="1" dirty="0" smtClean="0"/>
              <a:t> </a:t>
            </a:r>
            <a:r>
              <a:rPr lang="cs-CZ" altLang="sk-SK" dirty="0" smtClean="0"/>
              <a:t>Ovšem v oblasti marketingové komunikace není medialita až tak bezbřehá a můžeme se opírat i o mantinely, které nám určují principy marketingu. </a:t>
            </a:r>
          </a:p>
          <a:p>
            <a:endParaRPr lang="cs-CZ" altLang="sk-SK" dirty="0" smtClean="0"/>
          </a:p>
          <a:p>
            <a:endParaRPr lang="cs-CZ" altLang="sk-SK" dirty="0" smtClean="0"/>
          </a:p>
          <a:p>
            <a:endParaRPr lang="cs-CZ" altLang="sk-SK" dirty="0" smtClean="0"/>
          </a:p>
          <a:p>
            <a:endParaRPr lang="cs-CZ" altLang="sk-SK" dirty="0" smtClean="0"/>
          </a:p>
          <a:p>
            <a:endParaRPr lang="cs-CZ" altLang="sk-SK" dirty="0" smtClean="0"/>
          </a:p>
          <a:p>
            <a:r>
              <a:rPr lang="cs-CZ" altLang="sk-SK" dirty="0" smtClean="0"/>
              <a:t/>
            </a:r>
            <a:br>
              <a:rPr lang="cs-CZ" altLang="sk-SK" dirty="0" smtClean="0"/>
            </a:br>
            <a:r>
              <a:rPr lang="cs-CZ" altLang="sk-SK" sz="1100" dirty="0" smtClean="0">
                <a:hlinkClick r:id="rId2" action="ppaction://hlinksldjump"/>
              </a:rPr>
              <a:t>[1]</a:t>
            </a:r>
            <a:r>
              <a:rPr lang="cs-CZ" altLang="sk-SK" sz="1100" dirty="0" smtClean="0"/>
              <a:t> </a:t>
            </a:r>
            <a:r>
              <a:rPr lang="cs-CZ" altLang="sk-SK" sz="1100" dirty="0" err="1" smtClean="0"/>
              <a:t>Janowitz</a:t>
            </a:r>
            <a:r>
              <a:rPr lang="cs-CZ" altLang="sk-SK" sz="1100" dirty="0" smtClean="0"/>
              <a:t> M. </a:t>
            </a:r>
            <a:r>
              <a:rPr lang="cs-CZ" altLang="sk-SK" sz="1100" dirty="0" err="1" smtClean="0"/>
              <a:t>International</a:t>
            </a:r>
            <a:r>
              <a:rPr lang="cs-CZ" altLang="sk-SK" sz="1100" dirty="0" smtClean="0"/>
              <a:t> </a:t>
            </a:r>
            <a:r>
              <a:rPr lang="cs-CZ" altLang="sk-SK" sz="1100" dirty="0" err="1" smtClean="0"/>
              <a:t>Encyclopedia</a:t>
            </a:r>
            <a:r>
              <a:rPr lang="cs-CZ" altLang="sk-SK" sz="1100" dirty="0" smtClean="0"/>
              <a:t> </a:t>
            </a:r>
            <a:r>
              <a:rPr lang="cs-CZ" altLang="sk-SK" sz="1100" dirty="0" err="1" smtClean="0"/>
              <a:t>of</a:t>
            </a:r>
            <a:r>
              <a:rPr lang="cs-CZ" altLang="sk-SK" sz="1100" dirty="0" smtClean="0"/>
              <a:t> </a:t>
            </a:r>
            <a:r>
              <a:rPr lang="cs-CZ" altLang="sk-SK" sz="1100" dirty="0" err="1" smtClean="0"/>
              <a:t>the</a:t>
            </a:r>
            <a:r>
              <a:rPr lang="cs-CZ" altLang="sk-SK" sz="1100" dirty="0" smtClean="0"/>
              <a:t> </a:t>
            </a:r>
            <a:r>
              <a:rPr lang="cs-CZ" altLang="sk-SK" sz="1100" dirty="0" err="1" smtClean="0"/>
              <a:t>Social</a:t>
            </a:r>
            <a:r>
              <a:rPr lang="cs-CZ" altLang="sk-SK" sz="1100" dirty="0" smtClean="0"/>
              <a:t> </a:t>
            </a:r>
            <a:r>
              <a:rPr lang="cs-CZ" altLang="sk-SK" sz="1100" dirty="0" err="1" smtClean="0"/>
              <a:t>Sciences</a:t>
            </a:r>
            <a:r>
              <a:rPr lang="cs-CZ" altLang="sk-SK" sz="1100" dirty="0" smtClean="0"/>
              <a:t>, </a:t>
            </a:r>
            <a:r>
              <a:rPr lang="cs-CZ" altLang="sk-SK" sz="1100" dirty="0" err="1" smtClean="0"/>
              <a:t>Macmillan</a:t>
            </a:r>
            <a:r>
              <a:rPr lang="cs-CZ" altLang="sk-SK" sz="1100" dirty="0" smtClean="0"/>
              <a:t> </a:t>
            </a:r>
            <a:r>
              <a:rPr lang="cs-CZ" altLang="sk-SK" sz="1100" dirty="0" err="1" smtClean="0"/>
              <a:t>and</a:t>
            </a:r>
            <a:r>
              <a:rPr lang="cs-CZ" altLang="sk-SK" sz="1100" dirty="0" smtClean="0"/>
              <a:t>. Free </a:t>
            </a:r>
            <a:r>
              <a:rPr lang="cs-CZ" altLang="sk-SK" sz="1100" dirty="0" err="1" smtClean="0"/>
              <a:t>Press</a:t>
            </a:r>
            <a:r>
              <a:rPr lang="cs-CZ" altLang="sk-SK" sz="1100" dirty="0" smtClean="0"/>
              <a:t>, N.Y. 1968</a:t>
            </a:r>
          </a:p>
          <a:p>
            <a:endParaRPr lang="cs-CZ" dirty="0"/>
          </a:p>
        </p:txBody>
      </p:sp>
      <p:pic>
        <p:nvPicPr>
          <p:cNvPr id="252930" name="Picture 2" descr="http://www.nysatec.com/wp-content/uploads/2014/12/marketing_digital_01.png"/>
          <p:cNvPicPr>
            <a:picLocks noChangeAspect="1" noChangeArrowheads="1"/>
          </p:cNvPicPr>
          <p:nvPr/>
        </p:nvPicPr>
        <p:blipFill>
          <a:blip r:embed="rId3"/>
          <a:srcRect/>
          <a:stretch>
            <a:fillRect/>
          </a:stretch>
        </p:blipFill>
        <p:spPr bwMode="auto">
          <a:xfrm>
            <a:off x="214282" y="2571744"/>
            <a:ext cx="4795410" cy="3929572"/>
          </a:xfrm>
          <a:prstGeom prst="rect">
            <a:avLst/>
          </a:prstGeom>
          <a:noFill/>
        </p:spPr>
      </p:pic>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250825" y="4005263"/>
            <a:ext cx="8569325" cy="2584450"/>
          </a:xfrm>
          <a:prstGeom prst="rect">
            <a:avLst/>
          </a:prstGeom>
          <a:noFill/>
        </p:spPr>
        <p:txBody>
          <a:bodyPr>
            <a:spAutoFit/>
          </a:bodyPr>
          <a:lstStyle/>
          <a:p>
            <a:pPr fontAlgn="auto">
              <a:spcBef>
                <a:spcPts val="0"/>
              </a:spcBef>
              <a:spcAft>
                <a:spcPts val="0"/>
              </a:spcAft>
              <a:defRPr/>
            </a:pPr>
            <a:r>
              <a:rPr lang="cs-CZ" dirty="0" err="1">
                <a:latin typeface="+mn-lt"/>
                <a:cs typeface="+mn-cs"/>
              </a:rPr>
              <a:t>Davenport</a:t>
            </a:r>
            <a:r>
              <a:rPr lang="cs-CZ" dirty="0">
                <a:latin typeface="+mn-lt"/>
                <a:cs typeface="+mn-cs"/>
              </a:rPr>
              <a:t> a </a:t>
            </a:r>
            <a:r>
              <a:rPr lang="cs-CZ" dirty="0" err="1">
                <a:latin typeface="+mn-lt"/>
                <a:cs typeface="+mn-cs"/>
              </a:rPr>
              <a:t>Prusak</a:t>
            </a:r>
            <a:r>
              <a:rPr lang="cs-CZ" dirty="0">
                <a:latin typeface="+mn-lt"/>
                <a:cs typeface="+mn-cs"/>
              </a:rPr>
              <a:t> (1998) provedli významnou práci týkající se identifikace důležitých rolí ve znalostním managementu. </a:t>
            </a:r>
          </a:p>
          <a:p>
            <a:pPr fontAlgn="auto">
              <a:spcBef>
                <a:spcPts val="0"/>
              </a:spcBef>
              <a:spcAft>
                <a:spcPts val="0"/>
              </a:spcAft>
              <a:defRPr/>
            </a:pPr>
            <a:endParaRPr lang="cs-CZ" dirty="0">
              <a:latin typeface="+mn-lt"/>
              <a:cs typeface="+mn-cs"/>
            </a:endParaRPr>
          </a:p>
          <a:p>
            <a:pPr fontAlgn="auto">
              <a:spcBef>
                <a:spcPts val="0"/>
              </a:spcBef>
              <a:spcAft>
                <a:spcPts val="0"/>
              </a:spcAft>
              <a:defRPr/>
            </a:pPr>
            <a:r>
              <a:rPr lang="cs-CZ" b="1" dirty="0">
                <a:latin typeface="+mn-lt"/>
                <a:cs typeface="+mn-cs"/>
              </a:rPr>
              <a:t>Uvádějí čtyři základní kategorie: </a:t>
            </a:r>
          </a:p>
          <a:p>
            <a:pPr marL="285750" indent="-285750" fontAlgn="auto">
              <a:spcBef>
                <a:spcPts val="0"/>
              </a:spcBef>
              <a:spcAft>
                <a:spcPts val="0"/>
              </a:spcAft>
              <a:buFont typeface="Arial" pitchFamily="34" charset="0"/>
              <a:buChar char="•"/>
              <a:defRPr/>
            </a:pPr>
            <a:r>
              <a:rPr lang="cs-CZ" dirty="0">
                <a:solidFill>
                  <a:schemeClr val="tx2">
                    <a:lumMod val="60000"/>
                    <a:lumOff val="40000"/>
                  </a:schemeClr>
                </a:solidFill>
                <a:latin typeface="+mn-lt"/>
                <a:cs typeface="+mn-cs"/>
              </a:rPr>
              <a:t>znalostně orientovaný personál, </a:t>
            </a:r>
          </a:p>
          <a:p>
            <a:pPr marL="285750" indent="-285750" fontAlgn="auto">
              <a:spcBef>
                <a:spcPts val="0"/>
              </a:spcBef>
              <a:spcAft>
                <a:spcPts val="0"/>
              </a:spcAft>
              <a:buFont typeface="Arial" pitchFamily="34" charset="0"/>
              <a:buChar char="•"/>
              <a:defRPr/>
            </a:pPr>
            <a:r>
              <a:rPr lang="cs-CZ" dirty="0">
                <a:solidFill>
                  <a:schemeClr val="tx2">
                    <a:lumMod val="60000"/>
                    <a:lumOff val="40000"/>
                  </a:schemeClr>
                </a:solidFill>
                <a:latin typeface="+mn-lt"/>
                <a:cs typeface="+mn-cs"/>
              </a:rPr>
              <a:t>specialisté pro znalostní management, </a:t>
            </a:r>
          </a:p>
          <a:p>
            <a:pPr marL="285750" indent="-285750" fontAlgn="auto">
              <a:spcBef>
                <a:spcPts val="0"/>
              </a:spcBef>
              <a:spcAft>
                <a:spcPts val="0"/>
              </a:spcAft>
              <a:buFont typeface="Arial" pitchFamily="34" charset="0"/>
              <a:buChar char="•"/>
              <a:defRPr/>
            </a:pPr>
            <a:r>
              <a:rPr lang="cs-CZ" dirty="0">
                <a:solidFill>
                  <a:schemeClr val="tx2">
                    <a:lumMod val="60000"/>
                    <a:lumOff val="40000"/>
                  </a:schemeClr>
                </a:solidFill>
                <a:latin typeface="+mn-lt"/>
                <a:cs typeface="+mn-cs"/>
              </a:rPr>
              <a:t>manažer znalostních </a:t>
            </a:r>
            <a:r>
              <a:rPr lang="de-DE" dirty="0" err="1">
                <a:solidFill>
                  <a:schemeClr val="tx2">
                    <a:lumMod val="60000"/>
                    <a:lumOff val="40000"/>
                  </a:schemeClr>
                </a:solidFill>
                <a:latin typeface="+mn-lt"/>
                <a:cs typeface="+mn-cs"/>
              </a:rPr>
              <a:t>projekt</a:t>
            </a:r>
            <a:r>
              <a:rPr lang="cs-CZ" dirty="0">
                <a:solidFill>
                  <a:schemeClr val="tx2">
                    <a:lumMod val="60000"/>
                    <a:lumOff val="40000"/>
                  </a:schemeClr>
                </a:solidFill>
                <a:latin typeface="+mn-lt"/>
                <a:cs typeface="+mn-cs"/>
              </a:rPr>
              <a:t>ů</a:t>
            </a:r>
            <a:r>
              <a:rPr lang="de-DE" dirty="0">
                <a:solidFill>
                  <a:schemeClr val="tx2">
                    <a:lumMod val="60000"/>
                    <a:lumOff val="40000"/>
                  </a:schemeClr>
                </a:solidFill>
                <a:latin typeface="+mn-lt"/>
                <a:cs typeface="+mn-cs"/>
              </a:rPr>
              <a:t>, </a:t>
            </a:r>
            <a:endParaRPr lang="cs-CZ" dirty="0">
              <a:solidFill>
                <a:schemeClr val="tx2">
                  <a:lumMod val="60000"/>
                  <a:lumOff val="40000"/>
                </a:schemeClr>
              </a:solidFill>
              <a:latin typeface="+mn-lt"/>
              <a:cs typeface="+mn-cs"/>
            </a:endParaRPr>
          </a:p>
          <a:p>
            <a:pPr marL="285750" indent="-285750" fontAlgn="auto">
              <a:spcBef>
                <a:spcPts val="0"/>
              </a:spcBef>
              <a:spcAft>
                <a:spcPts val="0"/>
              </a:spcAft>
              <a:buFont typeface="Arial" pitchFamily="34" charset="0"/>
              <a:buChar char="•"/>
              <a:defRPr/>
            </a:pPr>
            <a:r>
              <a:rPr lang="cs-CZ" dirty="0">
                <a:solidFill>
                  <a:schemeClr val="tx2">
                    <a:lumMod val="60000"/>
                    <a:lumOff val="40000"/>
                  </a:schemeClr>
                </a:solidFill>
                <a:latin typeface="+mn-lt"/>
                <a:cs typeface="+mn-cs"/>
              </a:rPr>
              <a:t>ředit</a:t>
            </a:r>
            <a:r>
              <a:rPr lang="de-DE" dirty="0" err="1">
                <a:solidFill>
                  <a:schemeClr val="tx2">
                    <a:lumMod val="60000"/>
                    <a:lumOff val="40000"/>
                  </a:schemeClr>
                </a:solidFill>
                <a:latin typeface="+mn-lt"/>
                <a:cs typeface="+mn-cs"/>
              </a:rPr>
              <a:t>el</a:t>
            </a:r>
            <a:r>
              <a:rPr lang="de-DE" dirty="0">
                <a:solidFill>
                  <a:schemeClr val="tx2">
                    <a:lumMod val="60000"/>
                    <a:lumOff val="40000"/>
                  </a:schemeClr>
                </a:solidFill>
                <a:latin typeface="+mn-lt"/>
                <a:cs typeface="+mn-cs"/>
              </a:rPr>
              <a:t> pro </a:t>
            </a:r>
            <a:r>
              <a:rPr lang="de-DE" dirty="0" err="1">
                <a:solidFill>
                  <a:schemeClr val="tx2">
                    <a:lumMod val="60000"/>
                    <a:lumOff val="40000"/>
                  </a:schemeClr>
                </a:solidFill>
                <a:latin typeface="+mn-lt"/>
                <a:cs typeface="+mn-cs"/>
              </a:rPr>
              <a:t>znalostní</a:t>
            </a:r>
            <a:r>
              <a:rPr lang="de-DE" dirty="0">
                <a:solidFill>
                  <a:schemeClr val="tx2">
                    <a:lumMod val="60000"/>
                    <a:lumOff val="40000"/>
                  </a:schemeClr>
                </a:solidFill>
                <a:latin typeface="+mn-lt"/>
                <a:cs typeface="+mn-cs"/>
              </a:rPr>
              <a:t> </a:t>
            </a:r>
            <a:r>
              <a:rPr lang="de-DE" dirty="0" err="1">
                <a:solidFill>
                  <a:schemeClr val="tx2">
                    <a:lumMod val="60000"/>
                    <a:lumOff val="40000"/>
                  </a:schemeClr>
                </a:solidFill>
                <a:latin typeface="+mn-lt"/>
                <a:cs typeface="+mn-cs"/>
              </a:rPr>
              <a:t>management</a:t>
            </a:r>
            <a:r>
              <a:rPr lang="de-DE" dirty="0">
                <a:solidFill>
                  <a:schemeClr val="tx2">
                    <a:lumMod val="60000"/>
                    <a:lumOff val="40000"/>
                  </a:schemeClr>
                </a:solidFill>
                <a:latin typeface="+mn-lt"/>
                <a:cs typeface="+mn-cs"/>
              </a:rPr>
              <a:t>.</a:t>
            </a:r>
            <a:endParaRPr lang="cs-CZ" dirty="0">
              <a:solidFill>
                <a:schemeClr val="tx2">
                  <a:lumMod val="60000"/>
                  <a:lumOff val="40000"/>
                </a:schemeClr>
              </a:solidFill>
              <a:latin typeface="+mn-lt"/>
              <a:cs typeface="+mn-cs"/>
            </a:endParaRPr>
          </a:p>
          <a:p>
            <a:pPr fontAlgn="auto">
              <a:spcBef>
                <a:spcPts val="0"/>
              </a:spcBef>
              <a:spcAft>
                <a:spcPts val="0"/>
              </a:spcAft>
              <a:defRPr/>
            </a:pPr>
            <a:endParaRPr lang="cs-CZ" dirty="0">
              <a:latin typeface="+mn-lt"/>
              <a:cs typeface="+mn-cs"/>
            </a:endParaRPr>
          </a:p>
        </p:txBody>
      </p:sp>
      <p:pic>
        <p:nvPicPr>
          <p:cNvPr id="18435" name="Picture 3"/>
          <p:cNvPicPr>
            <a:picLocks noChangeAspect="1" noChangeArrowheads="1"/>
          </p:cNvPicPr>
          <p:nvPr/>
        </p:nvPicPr>
        <p:blipFill>
          <a:blip r:embed="rId3"/>
          <a:srcRect/>
          <a:stretch>
            <a:fillRect/>
          </a:stretch>
        </p:blipFill>
        <p:spPr bwMode="auto">
          <a:xfrm>
            <a:off x="611188" y="225425"/>
            <a:ext cx="3673475" cy="3378200"/>
          </a:xfrm>
          <a:prstGeom prst="rect">
            <a:avLst/>
          </a:prstGeom>
          <a:noFill/>
          <a:ln w="9525">
            <a:noFill/>
            <a:miter lim="800000"/>
            <a:headEnd/>
            <a:tailEnd/>
          </a:ln>
        </p:spPr>
      </p:pic>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ovéPole 1"/>
          <p:cNvSpPr txBox="1">
            <a:spLocks noChangeArrowheads="1"/>
          </p:cNvSpPr>
          <p:nvPr/>
        </p:nvSpPr>
        <p:spPr bwMode="auto">
          <a:xfrm>
            <a:off x="250825" y="260350"/>
            <a:ext cx="8713788" cy="6310313"/>
          </a:xfrm>
          <a:prstGeom prst="rect">
            <a:avLst/>
          </a:prstGeom>
          <a:noFill/>
          <a:ln w="9525">
            <a:noFill/>
            <a:miter lim="800000"/>
            <a:headEnd/>
            <a:tailEnd/>
          </a:ln>
        </p:spPr>
        <p:txBody>
          <a:bodyPr>
            <a:spAutoFit/>
          </a:bodyPr>
          <a:lstStyle/>
          <a:p>
            <a:r>
              <a:rPr lang="cs-CZ" sz="4000" b="1">
                <a:solidFill>
                  <a:srgbClr val="FF0000"/>
                </a:solidFill>
              </a:rPr>
              <a:t>IT podpora znalostního managementu</a:t>
            </a:r>
          </a:p>
          <a:p>
            <a:endParaRPr lang="cs-CZ" sz="4000" b="1">
              <a:solidFill>
                <a:srgbClr val="FF0000"/>
              </a:solidFill>
            </a:endParaRPr>
          </a:p>
          <a:p>
            <a:r>
              <a:rPr lang="cs-CZ"/>
              <a:t>Informační podpora podnikových procesu v podobě managementu informací a dat, který nebývá tak efektivní, aby se investice do informačních technologií vrátily. Ještě méně organizací věnuje pozornost informačních procesu v rámci strategického a taktického plánování. Řízení získávání, přenosu a sdílení znalostí v organizaci je taktéž málo rozvinuté. Sofistikované informační systémy nejsou zárukou fungujícího a efektivního managementu znalostí a informací. Informace musejí být uloženy v v kontextu a spojeny kauzálními vazbami, které tvoří danou znalostní bázi. Což vyžaduje složité kontextové systémy, nejen relační databáze a dostatečný prostor na úložištích nazývaných </a:t>
            </a:r>
            <a:r>
              <a:rPr lang="cs-CZ" i="1"/>
              <a:t>média pro uchovávání znalostí. </a:t>
            </a:r>
            <a:r>
              <a:rPr lang="cs-CZ"/>
              <a:t>Mezi média, na kterých lze znalosti uchovávat, patří kupř.. lidská paměť, organizace, dokument, nebo počítač. Znalost v lidské paměti je často těžko dostupná; organizační znalost je často rozptýlená a distribuovaná; znalosti z dokumentu mohou mít formu od volného textu až po vysoce strukturované tabulky či diagramy. Znalost</a:t>
            </a:r>
          </a:p>
          <a:p>
            <a:r>
              <a:rPr lang="cs-CZ"/>
              <a:t>uchovaná v počítací je formalizovaná, dá se sdílet a často je dobré strukturovaná a organizovaná.</a:t>
            </a:r>
          </a:p>
          <a:p>
            <a:r>
              <a:rPr lang="cs-CZ"/>
              <a:t>Rozvoj digitálních technologií je významným prostředníkem pro využití potenciálu informací, avšak základem je podpora těchto iniciativy lidí a jejich přístupu ke sdělování a ukládání informací. Důraz musí být kladem na vizi a strategií rozvoje informačních technologií ve firme a postavení IT oddělení.</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ovéPole 1"/>
          <p:cNvSpPr txBox="1">
            <a:spLocks noChangeArrowheads="1"/>
          </p:cNvSpPr>
          <p:nvPr/>
        </p:nvSpPr>
        <p:spPr bwMode="auto">
          <a:xfrm>
            <a:off x="179388" y="333375"/>
            <a:ext cx="8713787" cy="1354138"/>
          </a:xfrm>
          <a:prstGeom prst="rect">
            <a:avLst/>
          </a:prstGeom>
          <a:noFill/>
          <a:ln w="9525">
            <a:noFill/>
            <a:miter lim="800000"/>
            <a:headEnd/>
            <a:tailEnd/>
          </a:ln>
        </p:spPr>
        <p:txBody>
          <a:bodyPr>
            <a:spAutoFit/>
          </a:bodyPr>
          <a:lstStyle/>
          <a:p>
            <a:r>
              <a:rPr lang="cs-CZ" sz="2800" b="1">
                <a:solidFill>
                  <a:srgbClr val="FF0000"/>
                </a:solidFill>
              </a:rPr>
              <a:t>Základní principy zavádění znalostního managementu</a:t>
            </a:r>
          </a:p>
          <a:p>
            <a:r>
              <a:rPr lang="cs-CZ"/>
              <a:t>Základní principy znalostního managementu jsou pro úspěšný rozvoj podniku nepostradatelné. Rozdíl však nastává, při zvážení komplexního pojedí sdílení a řízení znalostí s podporou sofistikovaných informačních technologií.</a:t>
            </a:r>
          </a:p>
        </p:txBody>
      </p:sp>
      <p:pic>
        <p:nvPicPr>
          <p:cNvPr id="20483" name="Picture 3"/>
          <p:cNvPicPr>
            <a:picLocks noChangeAspect="1" noChangeArrowheads="1"/>
          </p:cNvPicPr>
          <p:nvPr/>
        </p:nvPicPr>
        <p:blipFill>
          <a:blip r:embed="rId3"/>
          <a:srcRect/>
          <a:stretch>
            <a:fillRect/>
          </a:stretch>
        </p:blipFill>
        <p:spPr bwMode="auto">
          <a:xfrm>
            <a:off x="1714500" y="2060575"/>
            <a:ext cx="5715000" cy="4286250"/>
          </a:xfrm>
          <a:prstGeom prst="rect">
            <a:avLst/>
          </a:prstGeom>
          <a:noFill/>
          <a:ln w="9525">
            <a:noFill/>
            <a:miter lim="800000"/>
            <a:headEnd/>
            <a:tailEnd/>
          </a:ln>
        </p:spPr>
      </p:pic>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ovéPole 1"/>
          <p:cNvSpPr txBox="1">
            <a:spLocks noChangeArrowheads="1"/>
          </p:cNvSpPr>
          <p:nvPr/>
        </p:nvSpPr>
        <p:spPr bwMode="auto">
          <a:xfrm>
            <a:off x="250825" y="476250"/>
            <a:ext cx="8713788" cy="2308225"/>
          </a:xfrm>
          <a:prstGeom prst="rect">
            <a:avLst/>
          </a:prstGeom>
          <a:noFill/>
          <a:ln w="9525">
            <a:noFill/>
            <a:miter lim="800000"/>
            <a:headEnd/>
            <a:tailEnd/>
          </a:ln>
        </p:spPr>
        <p:txBody>
          <a:bodyPr>
            <a:spAutoFit/>
          </a:bodyPr>
          <a:lstStyle/>
          <a:p>
            <a:r>
              <a:rPr lang="cs-CZ" sz="3600">
                <a:solidFill>
                  <a:srgbClr val="FF0000"/>
                </a:solidFill>
              </a:rPr>
              <a:t>Moderní pojetí znalostního managementu </a:t>
            </a:r>
            <a:r>
              <a:rPr lang="cs-CZ"/>
              <a:t>pracuje s podporou vrcholového vedení a maticovou organizační strukturou, které významně ovlivňují transfer dat,</a:t>
            </a:r>
          </a:p>
          <a:p>
            <a:r>
              <a:rPr lang="cs-CZ"/>
              <a:t>informací a znalostí. Otázka zřizování stálé podnikové funkce, tzn. znalostního manažera, musí být podrobena diskusi. Jeho role při zavádění je však nesmírné důležitá. Následně by se však jeho pravomoci mely přenést na jednotlivce, aby celý systém fungoval bez formálního dohledu, tzn. samořízením.</a:t>
            </a:r>
          </a:p>
        </p:txBody>
      </p:sp>
      <p:pic>
        <p:nvPicPr>
          <p:cNvPr id="21507" name="Picture 3"/>
          <p:cNvPicPr>
            <a:picLocks noChangeAspect="1" noChangeArrowheads="1"/>
          </p:cNvPicPr>
          <p:nvPr/>
        </p:nvPicPr>
        <p:blipFill>
          <a:blip r:embed="rId3"/>
          <a:srcRect/>
          <a:stretch>
            <a:fillRect/>
          </a:stretch>
        </p:blipFill>
        <p:spPr bwMode="auto">
          <a:xfrm>
            <a:off x="2051050" y="3213100"/>
            <a:ext cx="4783138" cy="3078163"/>
          </a:xfrm>
          <a:prstGeom prst="rect">
            <a:avLst/>
          </a:prstGeom>
          <a:noFill/>
          <a:ln w="9525">
            <a:noFill/>
            <a:miter lim="800000"/>
            <a:headEnd/>
            <a:tailEnd/>
          </a:ln>
        </p:spPr>
      </p:pic>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ovéPole 1"/>
          <p:cNvSpPr txBox="1">
            <a:spLocks noChangeArrowheads="1"/>
          </p:cNvSpPr>
          <p:nvPr/>
        </p:nvSpPr>
        <p:spPr bwMode="auto">
          <a:xfrm>
            <a:off x="179388" y="115888"/>
            <a:ext cx="4248150" cy="10096500"/>
          </a:xfrm>
          <a:prstGeom prst="rect">
            <a:avLst/>
          </a:prstGeom>
          <a:noFill/>
          <a:ln w="9525">
            <a:noFill/>
            <a:miter lim="800000"/>
            <a:headEnd/>
            <a:tailEnd/>
          </a:ln>
        </p:spPr>
        <p:txBody>
          <a:bodyPr>
            <a:spAutoFit/>
          </a:bodyPr>
          <a:lstStyle/>
          <a:p>
            <a:r>
              <a:rPr lang="cs-CZ" sz="2800" b="1">
                <a:solidFill>
                  <a:srgbClr val="FF0000"/>
                </a:solidFill>
              </a:rPr>
              <a:t>Zahájení tvorby znalostního managementu</a:t>
            </a:r>
          </a:p>
          <a:p>
            <a:endParaRPr lang="cs-CZ"/>
          </a:p>
          <a:p>
            <a:r>
              <a:rPr lang="cs-CZ"/>
              <a:t>Pomoc při tvorbě a zavádění znalostního managementu můžeme najít u mnoha poradenských firem, které s nimi mají dlouholeté zkušenosti. Musíme však pamatovat na návratnost takovýchto zakázek, které patří k tem náročnějším z hlediska rozpočtu i organizace práce. Své produkty nabízejí také softwarové firmy, které se zabývají tvorbou a zaváděním IT produktu jakou jsou relační databáze, podnikové systémy, intranet, virtuální pracoviště, podnikové portály aj. Jedná se však jen o prostředky k rozvoji znalostního managementu, nikoliv o komplexní projekt. Pomohou však zajistit lepší kontrolu, využívání a přístup dosavadním podnikovým datum a také k externím zdrojům informací.</a:t>
            </a:r>
          </a:p>
          <a:p>
            <a:endParaRPr lang="cs-CZ"/>
          </a:p>
          <a:p>
            <a:endParaRPr lang="cs-CZ"/>
          </a:p>
          <a:p>
            <a:endParaRPr lang="cs-CZ"/>
          </a:p>
          <a:p>
            <a:endParaRPr lang="cs-CZ"/>
          </a:p>
          <a:p>
            <a:endParaRPr lang="cs-CZ"/>
          </a:p>
          <a:p>
            <a:endParaRPr lang="cs-CZ"/>
          </a:p>
          <a:p>
            <a:endParaRPr lang="cs-CZ"/>
          </a:p>
          <a:p>
            <a:endParaRPr lang="cs-CZ"/>
          </a:p>
          <a:p>
            <a:endParaRPr lang="cs-CZ"/>
          </a:p>
          <a:p>
            <a:r>
              <a:rPr lang="cs-CZ"/>
              <a:t>Při zavádění znalostního managementu organizací je nezbytné brát v úvahu i </a:t>
            </a:r>
            <a:r>
              <a:rPr lang="cs-CZ" i="1"/>
              <a:t>psychické a sociální faktory, </a:t>
            </a:r>
            <a:r>
              <a:rPr lang="cs-CZ"/>
              <a:t>protože nositeli znalostí jsou vždy lidé. At už jako jednotlivci, týmy, nebo komunity.</a:t>
            </a:r>
          </a:p>
        </p:txBody>
      </p:sp>
      <p:pic>
        <p:nvPicPr>
          <p:cNvPr id="22531" name="Picture 3"/>
          <p:cNvPicPr>
            <a:picLocks noChangeAspect="1" noChangeArrowheads="1"/>
          </p:cNvPicPr>
          <p:nvPr/>
        </p:nvPicPr>
        <p:blipFill>
          <a:blip r:embed="rId3"/>
          <a:srcRect/>
          <a:stretch>
            <a:fillRect/>
          </a:stretch>
        </p:blipFill>
        <p:spPr bwMode="auto">
          <a:xfrm>
            <a:off x="4381500" y="1844675"/>
            <a:ext cx="4762500" cy="4762500"/>
          </a:xfrm>
          <a:prstGeom prst="rect">
            <a:avLst/>
          </a:prstGeom>
          <a:noFill/>
          <a:ln w="9525">
            <a:noFill/>
            <a:miter lim="800000"/>
            <a:headEnd/>
            <a:tailEnd/>
          </a:ln>
        </p:spPr>
      </p:pic>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ovéPole 1"/>
          <p:cNvSpPr txBox="1">
            <a:spLocks noChangeArrowheads="1"/>
          </p:cNvSpPr>
          <p:nvPr/>
        </p:nvSpPr>
        <p:spPr bwMode="auto">
          <a:xfrm>
            <a:off x="395288" y="333375"/>
            <a:ext cx="8353425" cy="6616700"/>
          </a:xfrm>
          <a:prstGeom prst="rect">
            <a:avLst/>
          </a:prstGeom>
          <a:noFill/>
          <a:ln w="9525">
            <a:noFill/>
            <a:miter lim="800000"/>
            <a:headEnd/>
            <a:tailEnd/>
          </a:ln>
        </p:spPr>
        <p:txBody>
          <a:bodyPr>
            <a:spAutoFit/>
          </a:bodyPr>
          <a:lstStyle/>
          <a:p>
            <a:r>
              <a:rPr lang="cs-CZ" sz="3200" b="1">
                <a:solidFill>
                  <a:srgbClr val="FF0000"/>
                </a:solidFill>
              </a:rPr>
              <a:t>Outsourcing * znalostního managementu</a:t>
            </a:r>
          </a:p>
          <a:p>
            <a:endParaRPr lang="cs-CZ" b="1"/>
          </a:p>
          <a:p>
            <a:r>
              <a:rPr lang="cs-CZ"/>
              <a:t>Inovační projekty úspěšných podniku jsou stále více předmětem outsourcingu. Vzhledem k vysoké náročnosti projektu zavádění znalostního managementu </a:t>
            </a:r>
            <a:r>
              <a:rPr lang="cs-CZ" i="1"/>
              <a:t>přibývá smluv o outsourcingu i v této oblasti.</a:t>
            </a:r>
          </a:p>
          <a:p>
            <a:endParaRPr lang="cs-CZ" i="1"/>
          </a:p>
          <a:p>
            <a:endParaRPr lang="cs-CZ" i="1"/>
          </a:p>
          <a:p>
            <a:endParaRPr lang="cs-CZ" i="1"/>
          </a:p>
          <a:p>
            <a:endParaRPr lang="cs-CZ" i="1"/>
          </a:p>
          <a:p>
            <a:endParaRPr lang="cs-CZ" i="1"/>
          </a:p>
          <a:p>
            <a:endParaRPr lang="cs-CZ" i="1"/>
          </a:p>
          <a:p>
            <a:endParaRPr lang="cs-CZ" i="1"/>
          </a:p>
          <a:p>
            <a:endParaRPr lang="cs-CZ" i="1"/>
          </a:p>
          <a:p>
            <a:endParaRPr lang="cs-CZ" i="1"/>
          </a:p>
          <a:p>
            <a:endParaRPr lang="cs-CZ" i="1"/>
          </a:p>
          <a:p>
            <a:endParaRPr lang="cs-CZ" i="1"/>
          </a:p>
          <a:p>
            <a:endParaRPr lang="cs-CZ" i="1"/>
          </a:p>
          <a:p>
            <a:endParaRPr lang="cs-CZ" i="1"/>
          </a:p>
          <a:p>
            <a:r>
              <a:rPr lang="cs-CZ"/>
              <a:t>Znalosti a systém řízení jsou chápány jako strategický významné oblasti každého podniku. Musí proto podléhat vysokému zabezpečení a kontrole možnému úniku a zneužití.</a:t>
            </a:r>
          </a:p>
          <a:p>
            <a:r>
              <a:rPr lang="cs-CZ"/>
              <a:t>* </a:t>
            </a:r>
            <a:r>
              <a:rPr lang="cs-CZ" sz="1600"/>
              <a:t>Outsourcing – externí služba, externí zajištění</a:t>
            </a:r>
          </a:p>
        </p:txBody>
      </p:sp>
      <p:pic>
        <p:nvPicPr>
          <p:cNvPr id="23555" name="Picture 3"/>
          <p:cNvPicPr>
            <a:picLocks noChangeAspect="1" noChangeArrowheads="1"/>
          </p:cNvPicPr>
          <p:nvPr/>
        </p:nvPicPr>
        <p:blipFill>
          <a:blip r:embed="rId3"/>
          <a:srcRect/>
          <a:stretch>
            <a:fillRect/>
          </a:stretch>
        </p:blipFill>
        <p:spPr bwMode="auto">
          <a:xfrm>
            <a:off x="611188" y="2060575"/>
            <a:ext cx="3238500" cy="3371850"/>
          </a:xfrm>
          <a:prstGeom prst="rect">
            <a:avLst/>
          </a:prstGeom>
          <a:noFill/>
          <a:ln w="9525">
            <a:noFill/>
            <a:miter lim="800000"/>
            <a:headEnd/>
            <a:tailEnd/>
          </a:ln>
        </p:spPr>
      </p:pic>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extovéPole 1"/>
          <p:cNvSpPr txBox="1">
            <a:spLocks noChangeArrowheads="1"/>
          </p:cNvSpPr>
          <p:nvPr/>
        </p:nvSpPr>
        <p:spPr bwMode="auto">
          <a:xfrm>
            <a:off x="179388" y="115888"/>
            <a:ext cx="4248150" cy="6370975"/>
          </a:xfrm>
          <a:prstGeom prst="rect">
            <a:avLst/>
          </a:prstGeom>
          <a:noFill/>
          <a:ln w="9525">
            <a:noFill/>
            <a:miter lim="800000"/>
            <a:headEnd/>
            <a:tailEnd/>
          </a:ln>
        </p:spPr>
        <p:txBody>
          <a:bodyPr>
            <a:spAutoFit/>
          </a:bodyPr>
          <a:lstStyle/>
          <a:p>
            <a:r>
              <a:rPr lang="cs-CZ" sz="4000" b="1" dirty="0">
                <a:solidFill>
                  <a:srgbClr val="FF0000"/>
                </a:solidFill>
              </a:rPr>
              <a:t>Znalostní management</a:t>
            </a:r>
          </a:p>
          <a:p>
            <a:endParaRPr lang="cs-CZ" sz="4000" b="1" dirty="0">
              <a:solidFill>
                <a:srgbClr val="FF0000"/>
              </a:solidFill>
            </a:endParaRPr>
          </a:p>
          <a:p>
            <a:r>
              <a:rPr lang="cs-CZ" dirty="0" smtClean="0"/>
              <a:t>Je </a:t>
            </a:r>
            <a:r>
              <a:rPr lang="cs-CZ" dirty="0"/>
              <a:t>jedním z prioritních programů moderního vedení firem.  Informační společnost musí aktivně využívat všech znalostí, které mohou přispět k úspěšnému vedení podniku. V dnešním (a především budoucím) konkurenčním prostředí bude úspěšný jenom takový podnik, který dokáže chytře a pružně reagovat na změny trhu a na personální pohyb v podnicích stejného zaměření.  Pro obory cestovního ruchu to tedy platí stejně, jako pro výrobní podnikly.</a:t>
            </a:r>
          </a:p>
          <a:p>
            <a:r>
              <a:rPr lang="cs-CZ" dirty="0"/>
              <a:t>Znalostní management je tedy nevyhnutný. Nejde o nějaký módní trendy, ale o systém, díky kterému může být management firem úspěšný.</a:t>
            </a:r>
          </a:p>
          <a:p>
            <a:endParaRPr lang="cs-CZ" dirty="0"/>
          </a:p>
        </p:txBody>
      </p:sp>
      <p:pic>
        <p:nvPicPr>
          <p:cNvPr id="29699" name="Picture 3"/>
          <p:cNvPicPr>
            <a:picLocks noChangeAspect="1" noChangeArrowheads="1"/>
          </p:cNvPicPr>
          <p:nvPr/>
        </p:nvPicPr>
        <p:blipFill>
          <a:blip r:embed="rId3"/>
          <a:srcRect/>
          <a:stretch>
            <a:fillRect/>
          </a:stretch>
        </p:blipFill>
        <p:spPr bwMode="auto">
          <a:xfrm>
            <a:off x="4749800" y="1989138"/>
            <a:ext cx="4130675" cy="4438650"/>
          </a:xfrm>
          <a:prstGeom prst="rect">
            <a:avLst/>
          </a:prstGeom>
          <a:noFill/>
          <a:ln w="9525">
            <a:noFill/>
            <a:miter lim="800000"/>
            <a:headEnd/>
            <a:tailEnd/>
          </a:ln>
        </p:spPr>
      </p:pic>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3643306" y="210026"/>
            <a:ext cx="5357850" cy="6647974"/>
          </a:xfrm>
          <a:prstGeom prst="rect">
            <a:avLst/>
          </a:prstGeom>
          <a:noFill/>
        </p:spPr>
        <p:txBody>
          <a:bodyPr wrap="square" rtlCol="0">
            <a:spAutoFit/>
          </a:bodyPr>
          <a:lstStyle/>
          <a:p>
            <a:r>
              <a:rPr lang="cs-CZ" sz="2800" dirty="0" smtClean="0">
                <a:solidFill>
                  <a:srgbClr val="FF0000"/>
                </a:solidFill>
              </a:rPr>
              <a:t>Znalostní management přímo navazuje svou strukturou na kvalitní marketingovou komunikaci. </a:t>
            </a:r>
          </a:p>
          <a:p>
            <a:r>
              <a:rPr lang="cs-CZ" dirty="0" smtClean="0"/>
              <a:t>Ta patří </a:t>
            </a:r>
            <a:r>
              <a:rPr lang="cs-CZ" dirty="0" smtClean="0"/>
              <a:t>mezi základní pilíře dlouhodobě prosperujícího, konkurenceschopného podniku, neboť je hlavním prostředkem pro získávání a udržování vztahů nejen se </a:t>
            </a:r>
            <a:r>
              <a:rPr lang="cs-CZ" dirty="0" smtClean="0"/>
              <a:t>zákazníky, s odběrateli informací, tedy s klienty, s recipienty, kteří </a:t>
            </a:r>
            <a:r>
              <a:rPr lang="cs-CZ" dirty="0" smtClean="0"/>
              <a:t>zajišťují jeho dlouhodobou životaschopnost. Komunikace by měla být v souladu s vizí a misí podniku; hlavní myšlenky by měly vznikat na úrovni vrcholového managementu. Měla by být také „ve stejném duchu“ s podnikovou identitou a kulturou, aby podporovala hodnoty, na kterých si podnik zakládá. </a:t>
            </a:r>
          </a:p>
          <a:p>
            <a:r>
              <a:rPr lang="cs-CZ" dirty="0" smtClean="0"/>
              <a:t>Je tudíž třeba dbát na to, aby byla pojata strategicky a aby přispívala k naplňování podnikových cílů. Pokud se jí budu do jisté míry zabývat všichni manažeři a zaměstnanci a budou respektovat pravidla, která podnik pro svou komunikaci nastaví, může se mu podařit dosáhnout efektu jednotnosti a nekonfliktnosti komunikačních aktivit, které budou (díky efektu integrované marketingové komunikace) působit synergicky a budou prostupovat podnikem jako celkem.</a:t>
            </a:r>
            <a:endParaRPr lang="cs-CZ" dirty="0"/>
          </a:p>
        </p:txBody>
      </p:sp>
      <p:pic>
        <p:nvPicPr>
          <p:cNvPr id="195586" name="Picture 2" descr="http://www.myslenkove-mapy.cz/res/WLX.Content.Library/img/QOPC1BVx/shutterstock_72431215m.jpg"/>
          <p:cNvPicPr>
            <a:picLocks noChangeAspect="1" noChangeArrowheads="1"/>
          </p:cNvPicPr>
          <p:nvPr/>
        </p:nvPicPr>
        <p:blipFill>
          <a:blip r:embed="rId2"/>
          <a:srcRect/>
          <a:stretch>
            <a:fillRect/>
          </a:stretch>
        </p:blipFill>
        <p:spPr bwMode="auto">
          <a:xfrm>
            <a:off x="-214346" y="3637434"/>
            <a:ext cx="3929090" cy="3220566"/>
          </a:xfrm>
          <a:prstGeom prst="rect">
            <a:avLst/>
          </a:prstGeom>
          <a:noFill/>
        </p:spPr>
      </p:pic>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357158" y="214290"/>
            <a:ext cx="8643998" cy="6955750"/>
          </a:xfrm>
          <a:prstGeom prst="rect">
            <a:avLst/>
          </a:prstGeom>
          <a:noFill/>
        </p:spPr>
        <p:txBody>
          <a:bodyPr wrap="square" rtlCol="0">
            <a:spAutoFit/>
          </a:bodyPr>
          <a:lstStyle/>
          <a:p>
            <a:r>
              <a:rPr lang="cs-CZ" sz="3200" b="1" dirty="0" smtClean="0">
                <a:solidFill>
                  <a:srgbClr val="FF0000"/>
                </a:solidFill>
              </a:rPr>
              <a:t>Tvrdé a měkké dovednosti a marketingové praxi</a:t>
            </a:r>
          </a:p>
          <a:p>
            <a:endParaRPr lang="cs-CZ" b="1" dirty="0" smtClean="0"/>
          </a:p>
          <a:p>
            <a:r>
              <a:rPr lang="cs-CZ" b="1" dirty="0" err="1" smtClean="0"/>
              <a:t>Hard</a:t>
            </a:r>
            <a:r>
              <a:rPr lang="cs-CZ" b="1" dirty="0" smtClean="0"/>
              <a:t> </a:t>
            </a:r>
            <a:r>
              <a:rPr lang="cs-CZ" b="1" dirty="0" err="1" smtClean="0"/>
              <a:t>skills</a:t>
            </a:r>
            <a:r>
              <a:rPr lang="cs-CZ" b="1" dirty="0" smtClean="0"/>
              <a:t> (tvrdé dovednosti)</a:t>
            </a:r>
            <a:endParaRPr lang="cs-CZ" dirty="0" smtClean="0"/>
          </a:p>
          <a:p>
            <a:r>
              <a:rPr lang="cs-CZ" dirty="0" smtClean="0"/>
              <a:t>Dají se poměrně dobře naučit, jejich ovládání jde snadno změřit - lze předpřipravit modelové řešení.</a:t>
            </a:r>
          </a:p>
          <a:p>
            <a:r>
              <a:rPr lang="cs-CZ" dirty="0" smtClean="0"/>
              <a:t>Patří sem jazykové, vědomostní a technické dovednosti - schopnost řízení auta a zvládnutí silničního provozu, práce s </a:t>
            </a:r>
            <a:r>
              <a:rPr lang="cs-CZ" dirty="0" smtClean="0"/>
              <a:t>programy, třeba zalamování časopisu.</a:t>
            </a:r>
          </a:p>
          <a:p>
            <a:endParaRPr lang="cs-CZ" dirty="0" smtClean="0"/>
          </a:p>
          <a:p>
            <a:endParaRPr lang="cs-CZ" dirty="0" smtClean="0"/>
          </a:p>
          <a:p>
            <a:endParaRPr lang="cs-CZ" dirty="0" smtClean="0"/>
          </a:p>
          <a:p>
            <a:endParaRPr lang="cs-CZ" dirty="0" smtClean="0"/>
          </a:p>
          <a:p>
            <a:endParaRPr lang="cs-CZ" dirty="0" smtClean="0"/>
          </a:p>
          <a:p>
            <a:endParaRPr lang="cs-CZ" dirty="0" smtClean="0"/>
          </a:p>
          <a:p>
            <a:endParaRPr lang="cs-CZ" dirty="0" smtClean="0"/>
          </a:p>
          <a:p>
            <a:endParaRPr lang="cs-CZ" dirty="0" smtClean="0"/>
          </a:p>
          <a:p>
            <a:endParaRPr lang="cs-CZ" dirty="0" smtClean="0"/>
          </a:p>
          <a:p>
            <a:r>
              <a:rPr lang="cs-CZ" dirty="0" smtClean="0"/>
              <a:t/>
            </a:r>
            <a:br>
              <a:rPr lang="cs-CZ" dirty="0" smtClean="0"/>
            </a:br>
            <a:r>
              <a:rPr lang="cs-CZ" dirty="0" smtClean="0"/>
              <a:t/>
            </a:r>
            <a:br>
              <a:rPr lang="cs-CZ" dirty="0" smtClean="0"/>
            </a:br>
            <a:r>
              <a:rPr lang="cs-CZ" b="1" dirty="0" smtClean="0"/>
              <a:t>Soft </a:t>
            </a:r>
            <a:r>
              <a:rPr lang="cs-CZ" b="1" dirty="0" err="1" smtClean="0"/>
              <a:t>skills</a:t>
            </a:r>
            <a:r>
              <a:rPr lang="cs-CZ" b="1" dirty="0" smtClean="0"/>
              <a:t> (měkké dovednosti)</a:t>
            </a:r>
            <a:endParaRPr lang="cs-CZ" dirty="0" smtClean="0"/>
          </a:p>
          <a:p>
            <a:r>
              <a:rPr lang="cs-CZ" dirty="0" smtClean="0"/>
              <a:t>Schopnosti jít příkladem - komunikační dovednosti - verbální i neverbální, písemné i ústní, individuální i týmové, vedení týmu, koncepční myšlení, odolnost vůči stresu, zdravé sebevědomí, tolerantnost, uznávání morálních i etických hodnot.</a:t>
            </a:r>
          </a:p>
          <a:p>
            <a:r>
              <a:rPr lang="cs-CZ" dirty="0" smtClean="0"/>
              <a:t>Dají se daleko hůře měřit a jsou méně hmatatelné, ale jsou však neméně důležité. </a:t>
            </a:r>
          </a:p>
          <a:p>
            <a:endParaRPr lang="cs-CZ" dirty="0"/>
          </a:p>
        </p:txBody>
      </p:sp>
      <p:pic>
        <p:nvPicPr>
          <p:cNvPr id="279554" name="Picture 2" descr="http://js.pencdn.cz/acimage/w680-h374/280702.jpg"/>
          <p:cNvPicPr>
            <a:picLocks noChangeAspect="1" noChangeArrowheads="1"/>
          </p:cNvPicPr>
          <p:nvPr/>
        </p:nvPicPr>
        <p:blipFill>
          <a:blip r:embed="rId2"/>
          <a:srcRect/>
          <a:stretch>
            <a:fillRect/>
          </a:stretch>
        </p:blipFill>
        <p:spPr bwMode="auto">
          <a:xfrm>
            <a:off x="4572000" y="3000372"/>
            <a:ext cx="4286280" cy="2357455"/>
          </a:xfrm>
          <a:prstGeom prst="rect">
            <a:avLst/>
          </a:prstGeom>
          <a:noFill/>
        </p:spPr>
      </p:pic>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62" name="Picture 2" descr="http://www.m-journal.cz/files/2014%20Petr/zari/phub/mkti_8_hard%20skills.jpg"/>
          <p:cNvPicPr>
            <a:picLocks noChangeAspect="1" noChangeArrowheads="1"/>
          </p:cNvPicPr>
          <p:nvPr/>
        </p:nvPicPr>
        <p:blipFill>
          <a:blip r:embed="rId2"/>
          <a:srcRect/>
          <a:stretch>
            <a:fillRect/>
          </a:stretch>
        </p:blipFill>
        <p:spPr bwMode="auto">
          <a:xfrm>
            <a:off x="107034" y="428604"/>
            <a:ext cx="9036966" cy="6215106"/>
          </a:xfrm>
          <a:prstGeom prst="rect">
            <a:avLst/>
          </a:prstGeom>
          <a:noFill/>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214282" y="428604"/>
            <a:ext cx="8643998" cy="2462213"/>
          </a:xfrm>
          <a:prstGeom prst="rect">
            <a:avLst/>
          </a:prstGeom>
          <a:noFill/>
        </p:spPr>
        <p:txBody>
          <a:bodyPr wrap="square" rtlCol="0">
            <a:spAutoFit/>
          </a:bodyPr>
          <a:lstStyle/>
          <a:p>
            <a:r>
              <a:rPr lang="cs-CZ" altLang="sk-SK" dirty="0" smtClean="0"/>
              <a:t>Když propojíme atributy: </a:t>
            </a:r>
            <a:r>
              <a:rPr lang="cs-CZ" altLang="sk-SK" sz="3200" b="1" i="1" dirty="0" smtClean="0">
                <a:solidFill>
                  <a:srgbClr val="FF0000"/>
                </a:solidFill>
              </a:rPr>
              <a:t>marketing– </a:t>
            </a:r>
            <a:r>
              <a:rPr lang="cs-CZ" altLang="sk-SK" sz="3200" b="1" i="1" dirty="0" err="1" smtClean="0">
                <a:solidFill>
                  <a:srgbClr val="FF0000"/>
                </a:solidFill>
              </a:rPr>
              <a:t>medialia</a:t>
            </a:r>
            <a:r>
              <a:rPr lang="cs-CZ" altLang="sk-SK" sz="3200" b="1" i="1" dirty="0" smtClean="0">
                <a:solidFill>
                  <a:srgbClr val="FF0000"/>
                </a:solidFill>
              </a:rPr>
              <a:t> - komunikace</a:t>
            </a:r>
            <a:r>
              <a:rPr lang="cs-CZ" altLang="sk-SK" b="1" dirty="0" smtClean="0"/>
              <a:t>,</a:t>
            </a:r>
            <a:r>
              <a:rPr lang="cs-CZ" altLang="sk-SK" dirty="0" smtClean="0"/>
              <a:t> vzniká svébytný obor, ve kterém díky vzájemným vazbám vznikají také specifické situace. Na jedné straně shodné s obecnými pravidly jednotlivých samostatně stojících disciplín, na druhé straně přece jenom v mnohém odlišné, právě proto, že se vzájemně v horizontální i vertikální struktuře ovlivňují.  Lze říci, že jde o jakýsi </a:t>
            </a:r>
            <a:r>
              <a:rPr lang="cs-CZ" altLang="sk-SK" sz="3200" dirty="0" smtClean="0">
                <a:solidFill>
                  <a:srgbClr val="FF0000"/>
                </a:solidFill>
              </a:rPr>
              <a:t>„</a:t>
            </a:r>
            <a:r>
              <a:rPr lang="cs-CZ" altLang="sk-SK" sz="3200" i="1" dirty="0" err="1" smtClean="0">
                <a:solidFill>
                  <a:srgbClr val="FF0000"/>
                </a:solidFill>
              </a:rPr>
              <a:t>cross</a:t>
            </a:r>
            <a:r>
              <a:rPr lang="cs-CZ" altLang="sk-SK" sz="3200" i="1" dirty="0" smtClean="0">
                <a:solidFill>
                  <a:srgbClr val="FF0000"/>
                </a:solidFill>
              </a:rPr>
              <a:t> </a:t>
            </a:r>
            <a:r>
              <a:rPr lang="cs-CZ" altLang="sk-SK" sz="3200" i="1" dirty="0" err="1" smtClean="0">
                <a:solidFill>
                  <a:srgbClr val="FF0000"/>
                </a:solidFill>
              </a:rPr>
              <a:t>relationships</a:t>
            </a:r>
            <a:r>
              <a:rPr lang="cs-CZ" altLang="sk-SK" sz="3200" dirty="0" smtClean="0">
                <a:solidFill>
                  <a:srgbClr val="FF0000"/>
                </a:solidFill>
              </a:rPr>
              <a:t>“ </a:t>
            </a:r>
            <a:r>
              <a:rPr lang="cs-CZ" altLang="sk-SK" dirty="0" smtClean="0"/>
              <a:t>v oblasti uspokojování potřeb poskytovatelů i spotřebitelů. </a:t>
            </a:r>
          </a:p>
          <a:p>
            <a:endParaRPr lang="cs-CZ" dirty="0"/>
          </a:p>
        </p:txBody>
      </p:sp>
      <p:pic>
        <p:nvPicPr>
          <p:cNvPr id="251908" name="Picture 4" descr="http://www.mediaguru.cz/wp-content/uploads/2012/07/PR-1.jpg"/>
          <p:cNvPicPr>
            <a:picLocks noChangeAspect="1" noChangeArrowheads="1"/>
          </p:cNvPicPr>
          <p:nvPr/>
        </p:nvPicPr>
        <p:blipFill>
          <a:blip r:embed="rId2"/>
          <a:srcRect/>
          <a:stretch>
            <a:fillRect/>
          </a:stretch>
        </p:blipFill>
        <p:spPr bwMode="auto">
          <a:xfrm>
            <a:off x="285720" y="3353082"/>
            <a:ext cx="6715172" cy="3147737"/>
          </a:xfrm>
          <a:prstGeom prst="rect">
            <a:avLst/>
          </a:prstGeom>
          <a:noFill/>
        </p:spPr>
      </p:pic>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214282" y="285728"/>
            <a:ext cx="8572560" cy="2462213"/>
          </a:xfrm>
          <a:prstGeom prst="rect">
            <a:avLst/>
          </a:prstGeom>
          <a:noFill/>
        </p:spPr>
        <p:txBody>
          <a:bodyPr wrap="square" rtlCol="0">
            <a:spAutoFit/>
          </a:bodyPr>
          <a:lstStyle/>
          <a:p>
            <a:r>
              <a:rPr lang="cs-CZ" sz="3200" dirty="0" smtClean="0">
                <a:solidFill>
                  <a:srgbClr val="FF0000"/>
                </a:solidFill>
              </a:rPr>
              <a:t>Žurnalistika je typickým příkladem prolínání a nedělitelné vazby tvrdých a měkkých dovednosti.</a:t>
            </a:r>
          </a:p>
          <a:p>
            <a:r>
              <a:rPr lang="cs-CZ" dirty="0" smtClean="0"/>
              <a:t>Novinář musí být znalý technik a technologií, od středně pokročilé obsluhy PC a multimediální komunikace, po formy zálohování dat, metod </a:t>
            </a:r>
            <a:r>
              <a:rPr lang="cs-CZ" dirty="0" err="1" smtClean="0"/>
              <a:t>cloudingu</a:t>
            </a:r>
            <a:r>
              <a:rPr lang="cs-CZ" dirty="0" smtClean="0"/>
              <a:t>, šifrování, práce s trezory, po měkké psychologické a sociologické znalosti, empatii, společenskou a politickou citlivost, včetně vysokého mravního kreditu, protože slouží společnosti a má sílu názory společnosti ovlivňovat.</a:t>
            </a:r>
            <a:endParaRPr lang="cs-CZ" dirty="0"/>
          </a:p>
        </p:txBody>
      </p:sp>
      <p:pic>
        <p:nvPicPr>
          <p:cNvPr id="193538" name="Picture 2" descr="http://www.inosfera.cz/wp-content/uploads/M%C5%AFza-a-v%C4%9Bdec-zm-550x310.jpg"/>
          <p:cNvPicPr>
            <a:picLocks noChangeAspect="1" noChangeArrowheads="1"/>
          </p:cNvPicPr>
          <p:nvPr/>
        </p:nvPicPr>
        <p:blipFill>
          <a:blip r:embed="rId2"/>
          <a:srcRect/>
          <a:stretch>
            <a:fillRect/>
          </a:stretch>
        </p:blipFill>
        <p:spPr bwMode="auto">
          <a:xfrm>
            <a:off x="2000232" y="2744494"/>
            <a:ext cx="6453196" cy="3637257"/>
          </a:xfrm>
          <a:prstGeom prst="rect">
            <a:avLst/>
          </a:prstGeom>
          <a:noFill/>
        </p:spPr>
      </p:pic>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142844" y="285728"/>
            <a:ext cx="8786874" cy="2862322"/>
          </a:xfrm>
          <a:prstGeom prst="rect">
            <a:avLst/>
          </a:prstGeom>
          <a:noFill/>
        </p:spPr>
        <p:txBody>
          <a:bodyPr wrap="square" rtlCol="0">
            <a:spAutoFit/>
          </a:bodyPr>
          <a:lstStyle/>
          <a:p>
            <a:r>
              <a:rPr lang="cs-CZ" sz="3600" dirty="0" smtClean="0">
                <a:solidFill>
                  <a:srgbClr val="FF0000"/>
                </a:solidFill>
              </a:rPr>
              <a:t>Marketingová komunikace : dva pohledy</a:t>
            </a:r>
          </a:p>
          <a:p>
            <a:endParaRPr lang="cs-CZ" sz="3600" dirty="0" smtClean="0">
              <a:solidFill>
                <a:srgbClr val="FF0000"/>
              </a:solidFill>
            </a:endParaRPr>
          </a:p>
          <a:p>
            <a:r>
              <a:rPr lang="cs-CZ" dirty="0" smtClean="0"/>
              <a:t>A/ Pohled marketéra, tedy prodejce zboží a služeb. Účastníci jsou výrobci, distributoři, prodejci.</a:t>
            </a:r>
          </a:p>
          <a:p>
            <a:endParaRPr lang="cs-CZ" dirty="0" smtClean="0"/>
          </a:p>
          <a:p>
            <a:r>
              <a:rPr lang="cs-CZ" dirty="0" smtClean="0"/>
              <a:t>B/ Pohled účastníka komunikace, tedy mediálního domu (tisk, rozhlas, TV, IT), novinářů, distributorů mediálních sdělení, na konci řetězce jsou recipienti, přijímatelé mediálních sdělení.</a:t>
            </a:r>
            <a:endParaRPr lang="cs-CZ" dirty="0"/>
          </a:p>
        </p:txBody>
      </p:sp>
      <p:pic>
        <p:nvPicPr>
          <p:cNvPr id="192514" name="Picture 2" descr="http://www.ereachconsulting.com/wp-content/uploads/2012/12/Social-Media-Management.png"/>
          <p:cNvPicPr>
            <a:picLocks noChangeAspect="1" noChangeArrowheads="1"/>
          </p:cNvPicPr>
          <p:nvPr/>
        </p:nvPicPr>
        <p:blipFill>
          <a:blip r:embed="rId2"/>
          <a:srcRect/>
          <a:stretch>
            <a:fillRect/>
          </a:stretch>
        </p:blipFill>
        <p:spPr bwMode="auto">
          <a:xfrm>
            <a:off x="2357422" y="3286125"/>
            <a:ext cx="5715000" cy="3571875"/>
          </a:xfrm>
          <a:prstGeom prst="rect">
            <a:avLst/>
          </a:prstGeom>
          <a:noFill/>
        </p:spPr>
      </p:pic>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214282" y="428604"/>
            <a:ext cx="8643998" cy="2585323"/>
          </a:xfrm>
          <a:prstGeom prst="rect">
            <a:avLst/>
          </a:prstGeom>
          <a:noFill/>
        </p:spPr>
        <p:txBody>
          <a:bodyPr wrap="square" rtlCol="0">
            <a:spAutoFit/>
          </a:bodyPr>
          <a:lstStyle/>
          <a:p>
            <a:r>
              <a:rPr lang="cs-CZ" sz="3600" dirty="0" smtClean="0">
                <a:solidFill>
                  <a:srgbClr val="FF0000"/>
                </a:solidFill>
              </a:rPr>
              <a:t>M</a:t>
            </a:r>
            <a:r>
              <a:rPr lang="cs-CZ" sz="3600" dirty="0" smtClean="0">
                <a:solidFill>
                  <a:srgbClr val="FF0000"/>
                </a:solidFill>
              </a:rPr>
              <a:t>ediální komunikace: dva </a:t>
            </a:r>
            <a:r>
              <a:rPr lang="cs-CZ" sz="3600" dirty="0" err="1" smtClean="0">
                <a:solidFill>
                  <a:srgbClr val="FF0000"/>
                </a:solidFill>
              </a:rPr>
              <a:t>pohlady</a:t>
            </a:r>
            <a:endParaRPr lang="cs-CZ" sz="3600" dirty="0" smtClean="0">
              <a:solidFill>
                <a:srgbClr val="FF0000"/>
              </a:solidFill>
            </a:endParaRPr>
          </a:p>
          <a:p>
            <a:endParaRPr lang="cs-CZ" dirty="0" smtClean="0"/>
          </a:p>
          <a:p>
            <a:r>
              <a:rPr lang="cs-CZ" dirty="0" smtClean="0"/>
              <a:t>Bez ohledu na to, jde li o snahu nabízet výrobky a služby, nebo nabízet informace a zábavu, vždy se nějakým, způsobem musí dostat k recipientovi, že je tato informace nabízena.</a:t>
            </a:r>
          </a:p>
          <a:p>
            <a:r>
              <a:rPr lang="cs-CZ" dirty="0" smtClean="0"/>
              <a:t>Nabídka je realizovaná mediálními (technickými) prostředky s využitím technologií mediálních kanálů.</a:t>
            </a:r>
          </a:p>
          <a:p>
            <a:r>
              <a:rPr lang="cs-CZ" dirty="0" smtClean="0"/>
              <a:t>( Například výrobek pomocí reklamy, program pomocí upoutávky v TV vysílání, nebo prostřednictvím internetu.) </a:t>
            </a:r>
            <a:endParaRPr lang="cs-CZ" dirty="0"/>
          </a:p>
        </p:txBody>
      </p:sp>
      <p:pic>
        <p:nvPicPr>
          <p:cNvPr id="283650" name="Picture 2" descr="https://encrypted-tbn1.gstatic.com/images?q=tbn:ANd9GcTbd0Os_ZsMBvph-1OIcnwu8bHEXIsz-ZnRn_heWMZDxNoNyu0T"/>
          <p:cNvPicPr>
            <a:picLocks noChangeAspect="1" noChangeArrowheads="1"/>
          </p:cNvPicPr>
          <p:nvPr/>
        </p:nvPicPr>
        <p:blipFill>
          <a:blip r:embed="rId2"/>
          <a:srcRect/>
          <a:stretch>
            <a:fillRect/>
          </a:stretch>
        </p:blipFill>
        <p:spPr bwMode="auto">
          <a:xfrm>
            <a:off x="4500562" y="2623210"/>
            <a:ext cx="4014801" cy="4234790"/>
          </a:xfrm>
          <a:prstGeom prst="rect">
            <a:avLst/>
          </a:prstGeom>
          <a:noFill/>
        </p:spPr>
      </p:pic>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142844" y="428604"/>
            <a:ext cx="8501122" cy="5909310"/>
          </a:xfrm>
          <a:prstGeom prst="rect">
            <a:avLst/>
          </a:prstGeom>
          <a:noFill/>
        </p:spPr>
        <p:txBody>
          <a:bodyPr wrap="square" rtlCol="0">
            <a:spAutoFit/>
          </a:bodyPr>
          <a:lstStyle/>
          <a:p>
            <a:r>
              <a:rPr lang="cs-CZ" dirty="0" smtClean="0"/>
              <a:t>Abychom si nepletly pojmy (…a nezaměňovali je s dojmy)</a:t>
            </a:r>
          </a:p>
          <a:p>
            <a:r>
              <a:rPr lang="cs-CZ" b="1" dirty="0" smtClean="0">
                <a:solidFill>
                  <a:srgbClr val="FF0000"/>
                </a:solidFill>
              </a:rPr>
              <a:t>MARKETINGOVÁ KOMUINIKACE </a:t>
            </a:r>
            <a:r>
              <a:rPr lang="cs-CZ" dirty="0" smtClean="0"/>
              <a:t>je vše, co komunikuje vně i uvnitř firem za účelem zprostředkování informací o výrobcích a službách. (Žurnalistika je také služba.)</a:t>
            </a:r>
          </a:p>
          <a:p>
            <a:r>
              <a:rPr lang="cs-CZ" b="1" dirty="0" smtClean="0">
                <a:solidFill>
                  <a:srgbClr val="FF0000"/>
                </a:solidFill>
              </a:rPr>
              <a:t>MEDIÁLNÍ KOMUNIKACE </a:t>
            </a:r>
            <a:r>
              <a:rPr lang="cs-CZ" dirty="0" smtClean="0"/>
              <a:t>je vše, co komunikuje vně i uvnitř firem (mediálních domů) formou mediálních (multimediálních) sdělení.</a:t>
            </a:r>
          </a:p>
          <a:p>
            <a:endParaRPr lang="cs-CZ" dirty="0" smtClean="0"/>
          </a:p>
          <a:p>
            <a:endParaRPr lang="cs-CZ" dirty="0" smtClean="0"/>
          </a:p>
          <a:p>
            <a:endParaRPr lang="cs-CZ" dirty="0" smtClean="0"/>
          </a:p>
          <a:p>
            <a:endParaRPr lang="cs-CZ" dirty="0" smtClean="0"/>
          </a:p>
          <a:p>
            <a:endParaRPr lang="cs-CZ" dirty="0" smtClean="0"/>
          </a:p>
          <a:p>
            <a:endParaRPr lang="cs-CZ" dirty="0" smtClean="0"/>
          </a:p>
          <a:p>
            <a:endParaRPr lang="cs-CZ" dirty="0" smtClean="0"/>
          </a:p>
          <a:p>
            <a:endParaRPr lang="cs-CZ" dirty="0" smtClean="0"/>
          </a:p>
          <a:p>
            <a:endParaRPr lang="cs-CZ" dirty="0" smtClean="0"/>
          </a:p>
          <a:p>
            <a:endParaRPr lang="cs-CZ" dirty="0" smtClean="0"/>
          </a:p>
          <a:p>
            <a:endParaRPr lang="cs-CZ" dirty="0" smtClean="0"/>
          </a:p>
          <a:p>
            <a:endParaRPr lang="cs-CZ" dirty="0" smtClean="0"/>
          </a:p>
          <a:p>
            <a:r>
              <a:rPr lang="cs-CZ" sz="2400" dirty="0" smtClean="0">
                <a:solidFill>
                  <a:srgbClr val="FF0000"/>
                </a:solidFill>
              </a:rPr>
              <a:t>TO ZNAMENÁ že </a:t>
            </a:r>
            <a:r>
              <a:rPr lang="cs-CZ" sz="2400" b="1" dirty="0" smtClean="0">
                <a:solidFill>
                  <a:srgbClr val="FF0000"/>
                </a:solidFill>
              </a:rPr>
              <a:t>marketingová komunikace </a:t>
            </a:r>
            <a:r>
              <a:rPr lang="cs-CZ" sz="2400" dirty="0" smtClean="0">
                <a:solidFill>
                  <a:srgbClr val="FF0000"/>
                </a:solidFill>
              </a:rPr>
              <a:t>je pojem širší, </a:t>
            </a:r>
            <a:r>
              <a:rPr lang="cs-CZ" sz="2400" b="1" dirty="0" smtClean="0">
                <a:solidFill>
                  <a:srgbClr val="FF0000"/>
                </a:solidFill>
              </a:rPr>
              <a:t>mediální komunikace </a:t>
            </a:r>
            <a:r>
              <a:rPr lang="cs-CZ" sz="2400" dirty="0" smtClean="0">
                <a:solidFill>
                  <a:srgbClr val="FF0000"/>
                </a:solidFill>
              </a:rPr>
              <a:t>je pojem užší, týká se jenom šíření informací, zábavy, edukace, prostřednictvím médií. </a:t>
            </a:r>
            <a:endParaRPr lang="cs-CZ" sz="2400" dirty="0">
              <a:solidFill>
                <a:srgbClr val="FF0000"/>
              </a:solidFill>
            </a:endParaRPr>
          </a:p>
        </p:txBody>
      </p:sp>
      <p:pic>
        <p:nvPicPr>
          <p:cNvPr id="282626" name="Picture 2" descr="http://www.rafichowdhury.com/wp-content/uploads/2015/09/build-a-platform.jpg?b97b8a"/>
          <p:cNvPicPr>
            <a:picLocks noChangeAspect="1" noChangeArrowheads="1"/>
          </p:cNvPicPr>
          <p:nvPr/>
        </p:nvPicPr>
        <p:blipFill>
          <a:blip r:embed="rId2"/>
          <a:srcRect/>
          <a:stretch>
            <a:fillRect/>
          </a:stretch>
        </p:blipFill>
        <p:spPr bwMode="auto">
          <a:xfrm>
            <a:off x="0" y="1928802"/>
            <a:ext cx="4429156" cy="3128092"/>
          </a:xfrm>
          <a:prstGeom prst="rect">
            <a:avLst/>
          </a:prstGeom>
          <a:noFill/>
        </p:spPr>
      </p:pic>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142844" y="285728"/>
            <a:ext cx="8858312" cy="6124754"/>
          </a:xfrm>
          <a:prstGeom prst="rect">
            <a:avLst/>
          </a:prstGeom>
          <a:noFill/>
        </p:spPr>
        <p:txBody>
          <a:bodyPr wrap="square" rtlCol="0">
            <a:spAutoFit/>
          </a:bodyPr>
          <a:lstStyle/>
          <a:p>
            <a:r>
              <a:rPr lang="cs-CZ" sz="3200" dirty="0" smtClean="0">
                <a:solidFill>
                  <a:srgbClr val="FF0000"/>
                </a:solidFill>
              </a:rPr>
              <a:t>Velmi stručně o historii marketingové komunikace</a:t>
            </a:r>
          </a:p>
          <a:p>
            <a:endParaRPr lang="cs-CZ" dirty="0" smtClean="0"/>
          </a:p>
          <a:p>
            <a:r>
              <a:rPr lang="cs-CZ" dirty="0" smtClean="0"/>
              <a:t>Ve </a:t>
            </a:r>
            <a:r>
              <a:rPr lang="cs-CZ" dirty="0" smtClean="0"/>
              <a:t>čtyřicátých letech XX. století v USA, vzhledem k velkému rozmachu </a:t>
            </a:r>
            <a:r>
              <a:rPr lang="cs-CZ" dirty="0" err="1" smtClean="0"/>
              <a:t>medálních</a:t>
            </a:r>
            <a:r>
              <a:rPr lang="cs-CZ" dirty="0" smtClean="0"/>
              <a:t> sdělení (telegraf, telefon, rozhlas) vytvořili N. </a:t>
            </a:r>
            <a:r>
              <a:rPr lang="cs-CZ" dirty="0" err="1" smtClean="0"/>
              <a:t>Wiener</a:t>
            </a:r>
            <a:r>
              <a:rPr lang="cs-CZ" dirty="0" smtClean="0"/>
              <a:t> a C. Shannon lineární teorii komunikace, které zahrnovala:</a:t>
            </a:r>
          </a:p>
          <a:p>
            <a:r>
              <a:rPr lang="cs-CZ" dirty="0" smtClean="0"/>
              <a:t>zdroj </a:t>
            </a:r>
            <a:r>
              <a:rPr lang="cs-CZ" dirty="0" smtClean="0"/>
              <a:t>informace (původce sdělení), vysílač, který mění sdělení na signál, </a:t>
            </a:r>
            <a:endParaRPr lang="cs-CZ" dirty="0" smtClean="0"/>
          </a:p>
          <a:p>
            <a:r>
              <a:rPr lang="cs-CZ" dirty="0" smtClean="0"/>
              <a:t>kanál</a:t>
            </a:r>
            <a:r>
              <a:rPr lang="cs-CZ" dirty="0" smtClean="0"/>
              <a:t>, nímž se sdělení přenáší, </a:t>
            </a:r>
            <a:endParaRPr lang="cs-CZ" dirty="0" smtClean="0"/>
          </a:p>
          <a:p>
            <a:r>
              <a:rPr lang="cs-CZ" dirty="0" smtClean="0"/>
              <a:t>přijímač</a:t>
            </a:r>
            <a:r>
              <a:rPr lang="cs-CZ" dirty="0" smtClean="0"/>
              <a:t>, jenž mění signál na sdělení, </a:t>
            </a:r>
            <a:endParaRPr lang="cs-CZ" dirty="0" smtClean="0"/>
          </a:p>
          <a:p>
            <a:r>
              <a:rPr lang="cs-CZ" dirty="0" smtClean="0"/>
              <a:t>šumy</a:t>
            </a:r>
            <a:r>
              <a:rPr lang="cs-CZ" dirty="0" smtClean="0"/>
              <a:t>, které mohou sdělení zkreslit nebo přerušit signál během přenosu.  </a:t>
            </a:r>
            <a:endParaRPr lang="cs-CZ" dirty="0" smtClean="0"/>
          </a:p>
          <a:p>
            <a:endParaRPr lang="cs-CZ" dirty="0" smtClean="0"/>
          </a:p>
          <a:p>
            <a:r>
              <a:rPr lang="cs-CZ" dirty="0" smtClean="0"/>
              <a:t>Škola </a:t>
            </a:r>
            <a:r>
              <a:rPr lang="cs-CZ" dirty="0" smtClean="0"/>
              <a:t>Palo </a:t>
            </a:r>
            <a:r>
              <a:rPr lang="cs-CZ" dirty="0" err="1" smtClean="0"/>
              <a:t>Alto</a:t>
            </a:r>
            <a:r>
              <a:rPr lang="cs-CZ" dirty="0" smtClean="0"/>
              <a:t> (nazvaná podle místa vzniku v Kalifornii)  ústy teoretiků (</a:t>
            </a:r>
            <a:r>
              <a:rPr lang="cs-CZ" dirty="0" err="1" smtClean="0"/>
              <a:t>Betson</a:t>
            </a:r>
            <a:r>
              <a:rPr lang="cs-CZ" dirty="0" smtClean="0"/>
              <a:t>, </a:t>
            </a:r>
            <a:r>
              <a:rPr lang="cs-CZ" dirty="0" err="1" smtClean="0"/>
              <a:t>Watzslawick</a:t>
            </a:r>
            <a:r>
              <a:rPr lang="cs-CZ" dirty="0" smtClean="0"/>
              <a:t>, </a:t>
            </a:r>
            <a:r>
              <a:rPr lang="cs-CZ" dirty="0" err="1" smtClean="0"/>
              <a:t>Haley</a:t>
            </a:r>
            <a:r>
              <a:rPr lang="cs-CZ" dirty="0" smtClean="0"/>
              <a:t>, </a:t>
            </a:r>
            <a:r>
              <a:rPr lang="cs-CZ" dirty="0" err="1" smtClean="0"/>
              <a:t>Jacskon</a:t>
            </a:r>
            <a:r>
              <a:rPr lang="cs-CZ" dirty="0" smtClean="0"/>
              <a:t>) odmítla původní lineární koncepci, protože je příliš technická. Do teorie komunikace zvou sociology, psychology, etnology, protože přijímatel informace je živý organizmus – člověk. Od něj se musí odvíjet metody i potřeby komunikace. </a:t>
            </a:r>
            <a:endParaRPr lang="cs-CZ" dirty="0" smtClean="0"/>
          </a:p>
          <a:p>
            <a:endParaRPr lang="cs-CZ" dirty="0" smtClean="0"/>
          </a:p>
          <a:p>
            <a:r>
              <a:rPr lang="cs-CZ" dirty="0" smtClean="0"/>
              <a:t>Kromě </a:t>
            </a:r>
            <a:r>
              <a:rPr lang="cs-CZ" dirty="0" smtClean="0"/>
              <a:t>jazykových znaků vchází do komunikace (především do té současné, kdy v komunikaci nacházíme i obraz a zvuk) přichází nutnost sledovat obor - sémiotiku - výraz, obsah, znak. (Více o tématu na: http://www.</a:t>
            </a:r>
            <a:r>
              <a:rPr lang="cs-CZ" dirty="0" err="1" smtClean="0"/>
              <a:t>semiotika.zcu.cz</a:t>
            </a:r>
            <a:r>
              <a:rPr lang="cs-CZ" dirty="0" smtClean="0"/>
              <a:t>/) </a:t>
            </a:r>
            <a:endParaRPr lang="cs-CZ" dirty="0" smtClean="0"/>
          </a:p>
          <a:p>
            <a:r>
              <a:rPr lang="cs-CZ" dirty="0" smtClean="0"/>
              <a:t>Tak </a:t>
            </a:r>
            <a:r>
              <a:rPr lang="cs-CZ" dirty="0" smtClean="0"/>
              <a:t>vznikly komplexnější teorie komunikace, které berou v potaz jak technickou stránku, tak stránku obecně nazvanou humanitní.</a:t>
            </a:r>
          </a:p>
          <a:p>
            <a:endParaRPr lang="cs-CZ" dirty="0"/>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214282" y="357166"/>
            <a:ext cx="8643998" cy="6001643"/>
          </a:xfrm>
          <a:prstGeom prst="rect">
            <a:avLst/>
          </a:prstGeom>
          <a:noFill/>
        </p:spPr>
        <p:txBody>
          <a:bodyPr wrap="square" rtlCol="0">
            <a:spAutoFit/>
          </a:bodyPr>
          <a:lstStyle/>
          <a:p>
            <a:r>
              <a:rPr lang="cs-CZ" sz="2400" dirty="0" smtClean="0">
                <a:solidFill>
                  <a:srgbClr val="FF0000"/>
                </a:solidFill>
              </a:rPr>
              <a:t>Komunikace obecně je sociální interakce prostřednictvím sdělení</a:t>
            </a:r>
            <a:r>
              <a:rPr lang="cs-CZ" dirty="0" smtClean="0"/>
              <a:t>. </a:t>
            </a:r>
            <a:endParaRPr lang="cs-CZ" dirty="0" smtClean="0"/>
          </a:p>
          <a:p>
            <a:endParaRPr lang="cs-CZ" dirty="0" smtClean="0"/>
          </a:p>
          <a:p>
            <a:endParaRPr lang="cs-CZ" dirty="0" smtClean="0"/>
          </a:p>
          <a:p>
            <a:endParaRPr lang="cs-CZ" dirty="0" smtClean="0"/>
          </a:p>
          <a:p>
            <a:endParaRPr lang="cs-CZ" dirty="0" smtClean="0"/>
          </a:p>
          <a:p>
            <a:endParaRPr lang="cs-CZ" dirty="0" smtClean="0"/>
          </a:p>
          <a:p>
            <a:endParaRPr lang="cs-CZ" dirty="0" smtClean="0"/>
          </a:p>
          <a:p>
            <a:endParaRPr lang="cs-CZ" dirty="0" smtClean="0"/>
          </a:p>
          <a:p>
            <a:endParaRPr lang="cs-CZ" dirty="0" smtClean="0"/>
          </a:p>
          <a:p>
            <a:endParaRPr lang="cs-CZ" dirty="0" smtClean="0"/>
          </a:p>
          <a:p>
            <a:r>
              <a:rPr lang="cs-CZ" dirty="0" smtClean="0"/>
              <a:t>Je </a:t>
            </a:r>
            <a:r>
              <a:rPr lang="cs-CZ" dirty="0" smtClean="0"/>
              <a:t>to sdělování, přenos informací, výměna informací, verbálními a nonverbálními kanály, prostřednictvím nástrojů komunikace. </a:t>
            </a:r>
            <a:endParaRPr lang="cs-CZ" dirty="0" smtClean="0"/>
          </a:p>
          <a:p>
            <a:r>
              <a:rPr lang="cs-CZ" dirty="0" smtClean="0"/>
              <a:t>Nástroje </a:t>
            </a:r>
            <a:r>
              <a:rPr lang="cs-CZ" dirty="0" smtClean="0"/>
              <a:t>komunikace mohou být fyziologické (lidský hlas, gesto) nebo technické (analogový přenos, digitální technologie atp.) </a:t>
            </a:r>
            <a:endParaRPr lang="cs-CZ" dirty="0" smtClean="0"/>
          </a:p>
          <a:p>
            <a:r>
              <a:rPr lang="cs-CZ" dirty="0" smtClean="0"/>
              <a:t>Ovšem </a:t>
            </a:r>
            <a:r>
              <a:rPr lang="cs-CZ" dirty="0" smtClean="0"/>
              <a:t>ve chvíli, kdy vstupuje komunikace do oblasti marketingu, vytvářejí se také nutné přesahy této komunikace mimo marketing. </a:t>
            </a:r>
            <a:endParaRPr lang="cs-CZ" dirty="0" smtClean="0"/>
          </a:p>
          <a:p>
            <a:r>
              <a:rPr lang="cs-CZ" dirty="0" smtClean="0"/>
              <a:t>Například </a:t>
            </a:r>
            <a:r>
              <a:rPr lang="cs-CZ" dirty="0" smtClean="0"/>
              <a:t>reklama je nástrojem marketingu, ovšem Public Relations je nástrojem nejenom marketingu, ale také managementu. Stojí o stupeň výše v podnikové hierarchické struktuře, vytváří kromě pyramidálních strukturálních systémů, které jsou v řízení firem převládající, také různá vertikální propojení. (tiskový mluvčí, „sedící vedle“ manažera podniku) Podobné je to v oblasti řízení lidských zdrojů, nebo v oblasti  krizového managementu.</a:t>
            </a:r>
            <a:endParaRPr lang="cs-CZ" dirty="0"/>
          </a:p>
        </p:txBody>
      </p:sp>
      <p:pic>
        <p:nvPicPr>
          <p:cNvPr id="189442" name="Picture 2" descr="https://encrypted-tbn1.gstatic.com/images?q=tbn:ANd9GcRga0Ge3YAh8a8vDPmMdS4sb86dm_SP650myM6HMZ-ZL88epesN"/>
          <p:cNvPicPr>
            <a:picLocks noChangeAspect="1" noChangeArrowheads="1"/>
          </p:cNvPicPr>
          <p:nvPr/>
        </p:nvPicPr>
        <p:blipFill>
          <a:blip r:embed="rId2"/>
          <a:srcRect/>
          <a:stretch>
            <a:fillRect/>
          </a:stretch>
        </p:blipFill>
        <p:spPr bwMode="auto">
          <a:xfrm>
            <a:off x="285720" y="830806"/>
            <a:ext cx="2357454" cy="2264804"/>
          </a:xfrm>
          <a:prstGeom prst="rect">
            <a:avLst/>
          </a:prstGeom>
          <a:noFill/>
        </p:spPr>
      </p:pic>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142844" y="428604"/>
            <a:ext cx="8643998" cy="6463308"/>
          </a:xfrm>
          <a:prstGeom prst="rect">
            <a:avLst/>
          </a:prstGeom>
          <a:noFill/>
        </p:spPr>
        <p:txBody>
          <a:bodyPr wrap="square" rtlCol="0">
            <a:spAutoFit/>
          </a:bodyPr>
          <a:lstStyle/>
          <a:p>
            <a:r>
              <a:rPr lang="cs-CZ" dirty="0" smtClean="0"/>
              <a:t>Když propojíme atributy: marketing – </a:t>
            </a:r>
            <a:r>
              <a:rPr lang="cs-CZ" dirty="0" smtClean="0"/>
              <a:t>medialita </a:t>
            </a:r>
            <a:r>
              <a:rPr lang="cs-CZ" dirty="0" smtClean="0"/>
              <a:t>- komunikace, vzniká svébytný obor, ve kterém díky vzájemným vazbám vznikají také specifické situace. </a:t>
            </a:r>
            <a:endParaRPr lang="cs-CZ" dirty="0" smtClean="0"/>
          </a:p>
          <a:p>
            <a:r>
              <a:rPr lang="cs-CZ" dirty="0" smtClean="0"/>
              <a:t>Na </a:t>
            </a:r>
            <a:r>
              <a:rPr lang="cs-CZ" dirty="0" smtClean="0"/>
              <a:t>jedné straně shodné s obecnými pravidly jednotlivých samostatně stojících disciplín, na druhé straně přece jenom v mnohém odlišné, právě proto, že se vzájemně v horizontální i vertikální struktuře ovlivňují.  </a:t>
            </a:r>
            <a:endParaRPr lang="cs-CZ" dirty="0" smtClean="0"/>
          </a:p>
          <a:p>
            <a:r>
              <a:rPr lang="cs-CZ" dirty="0" smtClean="0"/>
              <a:t>Lze </a:t>
            </a:r>
            <a:r>
              <a:rPr lang="cs-CZ" dirty="0" smtClean="0"/>
              <a:t>říci, že jde o jakýsi „</a:t>
            </a:r>
            <a:r>
              <a:rPr lang="cs-CZ" dirty="0" err="1" smtClean="0"/>
              <a:t>cross</a:t>
            </a:r>
            <a:r>
              <a:rPr lang="cs-CZ" dirty="0" smtClean="0"/>
              <a:t> </a:t>
            </a:r>
            <a:r>
              <a:rPr lang="cs-CZ" dirty="0" err="1" smtClean="0"/>
              <a:t>relationships</a:t>
            </a:r>
            <a:r>
              <a:rPr lang="cs-CZ" dirty="0" smtClean="0"/>
              <a:t>“  (přesahující vztahy) v oblasti uspokojování potřeb poskytovatelů i spotřebitelů. </a:t>
            </a:r>
          </a:p>
          <a:p>
            <a:r>
              <a:rPr lang="cs-CZ" dirty="0" smtClean="0"/>
              <a:t>V současné době globální nabídky a poptávky žádný podnik nemůže existovat na trhu bez patřičného komunikačního vybavení. Počínaje kvalitní webovou stránkou, promyšlenou reklamou, vhodnými nástroji Public Relations, obecně řečeno, prosazováním svého produktu na trhu prostřednictvím vhodného výběru nástrojů marketingové komunikace</a:t>
            </a:r>
            <a:r>
              <a:rPr lang="cs-CZ" dirty="0" smtClean="0"/>
              <a:t>.</a:t>
            </a:r>
          </a:p>
          <a:p>
            <a:endParaRPr lang="cs-CZ" dirty="0" smtClean="0"/>
          </a:p>
          <a:p>
            <a:endParaRPr lang="cs-CZ" dirty="0" smtClean="0"/>
          </a:p>
          <a:p>
            <a:endParaRPr lang="cs-CZ" dirty="0" smtClean="0"/>
          </a:p>
          <a:p>
            <a:endParaRPr lang="cs-CZ" dirty="0" smtClean="0"/>
          </a:p>
          <a:p>
            <a:endParaRPr lang="cs-CZ" dirty="0" smtClean="0"/>
          </a:p>
          <a:p>
            <a:endParaRPr lang="cs-CZ" dirty="0" smtClean="0"/>
          </a:p>
          <a:p>
            <a:endParaRPr lang="cs-CZ" dirty="0" smtClean="0"/>
          </a:p>
          <a:p>
            <a:endParaRPr lang="cs-CZ" dirty="0" smtClean="0"/>
          </a:p>
          <a:p>
            <a:r>
              <a:rPr lang="cs-CZ" dirty="0" smtClean="0"/>
              <a:t>Každá oblast mediálního sdělování, včetně žurnalistiky je produktem tvůrčí činnosti, je také službou v chápání marketingové terminologie. Pro </a:t>
            </a:r>
            <a:r>
              <a:rPr lang="cs-CZ" dirty="0" smtClean="0"/>
              <a:t>žurnalistiku p</a:t>
            </a:r>
            <a:r>
              <a:rPr lang="cs-CZ" dirty="0" smtClean="0"/>
              <a:t>latí tedy tatáž pravidla mediálního sdělování, jako pro jiné oblasti tvorby produktů.</a:t>
            </a:r>
            <a:endParaRPr lang="cs-CZ" dirty="0" smtClean="0"/>
          </a:p>
          <a:p>
            <a:endParaRPr lang="cs-CZ" dirty="0"/>
          </a:p>
        </p:txBody>
      </p:sp>
      <p:pic>
        <p:nvPicPr>
          <p:cNvPr id="188418" name="Picture 2" descr="http://chcipracovat.info/wp-content/uploads/2014/09/pastelky.jpg"/>
          <p:cNvPicPr>
            <a:picLocks noChangeAspect="1" noChangeArrowheads="1"/>
          </p:cNvPicPr>
          <p:nvPr/>
        </p:nvPicPr>
        <p:blipFill>
          <a:blip r:embed="rId2"/>
          <a:srcRect/>
          <a:stretch>
            <a:fillRect/>
          </a:stretch>
        </p:blipFill>
        <p:spPr bwMode="auto">
          <a:xfrm>
            <a:off x="6357950" y="3591162"/>
            <a:ext cx="2207497" cy="1909516"/>
          </a:xfrm>
          <a:prstGeom prst="rect">
            <a:avLst/>
          </a:prstGeom>
          <a:noFill/>
        </p:spPr>
      </p:pic>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142844" y="285728"/>
            <a:ext cx="8786874" cy="2677656"/>
          </a:xfrm>
          <a:prstGeom prst="rect">
            <a:avLst/>
          </a:prstGeom>
          <a:noFill/>
        </p:spPr>
        <p:txBody>
          <a:bodyPr wrap="square" rtlCol="0">
            <a:spAutoFit/>
          </a:bodyPr>
          <a:lstStyle/>
          <a:p>
            <a:r>
              <a:rPr lang="cs-CZ" sz="2400" b="1" dirty="0" smtClean="0">
                <a:solidFill>
                  <a:srgbClr val="FF0000"/>
                </a:solidFill>
              </a:rPr>
              <a:t>Komunikační mix  - Přímá marketingová komunikace</a:t>
            </a:r>
            <a:endParaRPr lang="cs-CZ" sz="2400" dirty="0" smtClean="0">
              <a:solidFill>
                <a:srgbClr val="FF0000"/>
              </a:solidFill>
            </a:endParaRPr>
          </a:p>
          <a:p>
            <a:r>
              <a:rPr lang="cs-CZ" dirty="0" smtClean="0"/>
              <a:t>Jde především o </a:t>
            </a:r>
            <a:r>
              <a:rPr lang="x-none" smtClean="0"/>
              <a:t>osobní kontakt s konkrétními zákazníky komunikačními nástroji. Metody přímého marketingu mohou být pružné a nemusí být tak nákladné, jako například aktivity v oblasti reklamy. Telemarketing, reklama s kupónem pro zpětnou odpověď</a:t>
            </a:r>
            <a:r>
              <a:rPr lang="cs-CZ" dirty="0" smtClean="0"/>
              <a:t>, </a:t>
            </a:r>
            <a:r>
              <a:rPr lang="x-none" smtClean="0"/>
              <a:t>slevové kupony, věrnostní kupony, direct marketing pro vybrané skupiny podle profesních, demografických, sociálních skupin,  </a:t>
            </a:r>
            <a:r>
              <a:rPr lang="cs-CZ" dirty="0" smtClean="0"/>
              <a:t>t</a:t>
            </a:r>
            <a:r>
              <a:rPr lang="x-none" smtClean="0"/>
              <a:t>o vše patří do přímého marketingu a účinně může pomoci prosadit výrobek nebo službu. </a:t>
            </a:r>
            <a:r>
              <a:rPr lang="cs-CZ" dirty="0" smtClean="0"/>
              <a:t>Na základě konkrétních příkladů z praxe se studenti seznámí s fungováním přímé marketingové komunikace.</a:t>
            </a:r>
            <a:endParaRPr lang="cs-CZ" i="1" dirty="0" smtClean="0"/>
          </a:p>
          <a:p>
            <a:endParaRPr lang="cs-CZ" dirty="0"/>
          </a:p>
        </p:txBody>
      </p:sp>
      <p:pic>
        <p:nvPicPr>
          <p:cNvPr id="187394" name="Picture 2" descr="http://www.halek.info/www/prezentace/marketing-prednasky6/obrazky/prvky_komunikacniho_procesu.png"/>
          <p:cNvPicPr>
            <a:picLocks noChangeAspect="1" noChangeArrowheads="1"/>
          </p:cNvPicPr>
          <p:nvPr/>
        </p:nvPicPr>
        <p:blipFill>
          <a:blip r:embed="rId2"/>
          <a:srcRect/>
          <a:stretch>
            <a:fillRect/>
          </a:stretch>
        </p:blipFill>
        <p:spPr bwMode="auto">
          <a:xfrm>
            <a:off x="357158" y="3055363"/>
            <a:ext cx="8001024" cy="3802637"/>
          </a:xfrm>
          <a:prstGeom prst="rect">
            <a:avLst/>
          </a:prstGeom>
          <a:noFill/>
        </p:spPr>
      </p:pic>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214282" y="357166"/>
            <a:ext cx="8715436" cy="6401753"/>
          </a:xfrm>
          <a:prstGeom prst="rect">
            <a:avLst/>
          </a:prstGeom>
          <a:noFill/>
        </p:spPr>
        <p:txBody>
          <a:bodyPr wrap="square" rtlCol="0">
            <a:spAutoFit/>
          </a:bodyPr>
          <a:lstStyle/>
          <a:p>
            <a:r>
              <a:rPr lang="cs-CZ" sz="3200" b="1" dirty="0" smtClean="0">
                <a:solidFill>
                  <a:srgbClr val="FF0000"/>
                </a:solidFill>
              </a:rPr>
              <a:t>Komunikační mix - Sponzoring a Public Relations</a:t>
            </a:r>
            <a:endParaRPr lang="cs-CZ" sz="3200" dirty="0" smtClean="0">
              <a:solidFill>
                <a:srgbClr val="FF0000"/>
              </a:solidFill>
            </a:endParaRPr>
          </a:p>
          <a:p>
            <a:r>
              <a:rPr lang="cs-CZ" dirty="0" smtClean="0"/>
              <a:t>Je uměním správně volit nástroje marketingové komunikace tak, aby byly výrobek nebo služba účelně prosazeni na trhu. Kromě různých forem reklamy, které byl věnován dost velký prostor v minulém semestru, v předmětu Marketing, jsou zde další komunikační nástroje: Sponzor (výrobce, prodejce, poskytovatel služeb) poskytuje fondy, zboží, služby nebo </a:t>
            </a:r>
            <a:r>
              <a:rPr lang="cs-CZ" dirty="0" err="1" smtClean="0"/>
              <a:t>know</a:t>
            </a:r>
            <a:r>
              <a:rPr lang="cs-CZ" dirty="0" smtClean="0"/>
              <a:t>–</a:t>
            </a:r>
            <a:r>
              <a:rPr lang="cs-CZ" dirty="0" err="1" smtClean="0"/>
              <a:t>how</a:t>
            </a:r>
            <a:r>
              <a:rPr lang="cs-CZ" dirty="0" smtClean="0"/>
              <a:t> a sponzorovaný mu pomáhá k dosažení marketingových cílů.  PR je vytváření povědomí o značce a o podniku. Cílem je seznámit studenty s těmito atributy</a:t>
            </a:r>
            <a:r>
              <a:rPr lang="cs-CZ" dirty="0" smtClean="0"/>
              <a:t>.</a:t>
            </a:r>
          </a:p>
          <a:p>
            <a:endParaRPr lang="cs-CZ" dirty="0" smtClean="0"/>
          </a:p>
          <a:p>
            <a:endParaRPr lang="cs-CZ" dirty="0" smtClean="0"/>
          </a:p>
          <a:p>
            <a:endParaRPr lang="cs-CZ" dirty="0" smtClean="0"/>
          </a:p>
          <a:p>
            <a:r>
              <a:rPr lang="cs-CZ" sz="3600" b="1" dirty="0" smtClean="0">
                <a:solidFill>
                  <a:srgbClr val="FF0000"/>
                </a:solidFill>
              </a:rPr>
              <a:t>Komunikační mix  - Inovativní marketing</a:t>
            </a:r>
            <a:endParaRPr lang="cs-CZ" sz="3600" dirty="0" smtClean="0">
              <a:solidFill>
                <a:srgbClr val="FF0000"/>
              </a:solidFill>
            </a:endParaRPr>
          </a:p>
          <a:p>
            <a:r>
              <a:rPr lang="cs-CZ" dirty="0" smtClean="0"/>
              <a:t>Komunikační technologie současnosti umožňují jednoduchou zpětnou vazbu a svobodný pochyb v komunikační oblasti obou subjektů, prodávajícího i kupujícího. Vzniká vzájemná komunikace pomocí mediálních nosičů, výsledkem pak může být „na míru ušitý“ produkt, nabízený v reálném čase. Typickým příkladem takové aktivity je Internet.  Cílem informací o inovativním marketingu je, alespoň nahlédnout do rozsáhlé problematiky, která se stále vyvíjí a tak vše, co je jenom rok v této oblasti staré, začíná být zastaralé. Proto lze počítat s tím, že se v této oblasti posluchači dozví a takové informace, které ještě v samotné učebnici zaznamenány nejsou. </a:t>
            </a:r>
          </a:p>
          <a:p>
            <a:r>
              <a:rPr lang="cs-CZ" dirty="0" smtClean="0"/>
              <a:t> </a:t>
            </a:r>
            <a:endParaRPr lang="cs-CZ" dirty="0" smtClean="0"/>
          </a:p>
          <a:p>
            <a:endParaRPr lang="cs-CZ" dirty="0"/>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214282" y="357166"/>
            <a:ext cx="8643998" cy="2739211"/>
          </a:xfrm>
          <a:prstGeom prst="rect">
            <a:avLst/>
          </a:prstGeom>
          <a:noFill/>
        </p:spPr>
        <p:txBody>
          <a:bodyPr wrap="square" rtlCol="0">
            <a:spAutoFit/>
          </a:bodyPr>
          <a:lstStyle/>
          <a:p>
            <a:r>
              <a:rPr lang="cs-CZ" sz="3200" b="1" dirty="0" smtClean="0">
                <a:solidFill>
                  <a:srgbClr val="FF0000"/>
                </a:solidFill>
              </a:rPr>
              <a:t>Marketing a informační technologie. </a:t>
            </a:r>
            <a:endParaRPr lang="cs-CZ" sz="3200" b="1" dirty="0" smtClean="0">
              <a:solidFill>
                <a:srgbClr val="FF0000"/>
              </a:solidFill>
            </a:endParaRPr>
          </a:p>
          <a:p>
            <a:endParaRPr lang="cs-CZ" sz="3200" dirty="0" smtClean="0">
              <a:solidFill>
                <a:srgbClr val="FF0000"/>
              </a:solidFill>
            </a:endParaRPr>
          </a:p>
          <a:p>
            <a:r>
              <a:rPr lang="cs-CZ" dirty="0" smtClean="0"/>
              <a:t>Oblasti IT je velmi široká a v oboru marketingové komunikace se nelze zabývat vším. Proto jsou vybrány jenom takové oblasti, které úzce souvisí s marketingem. Nebude zde tedy řeš o hardwaru,  nebudeme se podrobně zabývat softwarovými produkty. Nás bude spíše zajímat, jak funguje IT v oblasti komunikace jako takové a jaký to má dopad na marketingové aktivity firem. </a:t>
            </a:r>
          </a:p>
          <a:p>
            <a:endParaRPr lang="cs-CZ" dirty="0"/>
          </a:p>
        </p:txBody>
      </p:sp>
      <p:pic>
        <p:nvPicPr>
          <p:cNvPr id="285698" name="Picture 2" descr="http://dntsys.cz/web/wp-content/themes/Trends/images/default-slides/it.jpg"/>
          <p:cNvPicPr>
            <a:picLocks noChangeAspect="1" noChangeArrowheads="1"/>
          </p:cNvPicPr>
          <p:nvPr/>
        </p:nvPicPr>
        <p:blipFill>
          <a:blip r:embed="rId2"/>
          <a:srcRect/>
          <a:stretch>
            <a:fillRect/>
          </a:stretch>
        </p:blipFill>
        <p:spPr bwMode="auto">
          <a:xfrm>
            <a:off x="142844" y="3540368"/>
            <a:ext cx="8886856" cy="2484196"/>
          </a:xfrm>
          <a:prstGeom prst="rect">
            <a:avLst/>
          </a:prstGeom>
          <a:noFill/>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 Box 4"/>
          <p:cNvSpPr txBox="1">
            <a:spLocks noChangeArrowheads="1"/>
          </p:cNvSpPr>
          <p:nvPr/>
        </p:nvSpPr>
        <p:spPr bwMode="auto">
          <a:xfrm>
            <a:off x="250825" y="260350"/>
            <a:ext cx="8569325" cy="6559550"/>
          </a:xfrm>
          <a:prstGeom prst="rect">
            <a:avLst/>
          </a:prstGeom>
          <a:noFill/>
          <a:ln w="9525">
            <a:noFill/>
            <a:miter lim="800000"/>
            <a:headEnd/>
            <a:tailEnd/>
          </a:ln>
        </p:spPr>
        <p:txBody>
          <a:bodyPr>
            <a:spAutoFit/>
          </a:bodyPr>
          <a:lstStyle/>
          <a:p>
            <a:r>
              <a:rPr lang="cs-CZ" altLang="sk-SK" b="1" dirty="0"/>
              <a:t>Definice: </a:t>
            </a:r>
            <a:r>
              <a:rPr lang="cs-CZ" altLang="sk-SK" dirty="0"/>
              <a:t>Marketing je metoda usměrňování a aktivního ovlivňování konkrétní činnosti. Nepatří jenom do oblasti hospodářské a tržní. Stejně v umění, v jakékoliv medializaci jakéhokoliv angelmatu platí marketingové teorie. Zvlášť důležité jsou v oblasti uspokojování potřeb obyvatel, které se realizují prostřednictvím služeb. </a:t>
            </a:r>
            <a:r>
              <a:rPr lang="cs-CZ" altLang="sk-SK" dirty="0">
                <a:hlinkClick r:id="" action="ppaction://noaction"/>
              </a:rPr>
              <a:t>[1]</a:t>
            </a:r>
            <a:endParaRPr lang="cs-CZ" altLang="sk-SK" b="1" dirty="0"/>
          </a:p>
          <a:p>
            <a:r>
              <a:rPr lang="cs-CZ" altLang="sk-SK" b="1" dirty="0"/>
              <a:t>Definice</a:t>
            </a:r>
            <a:r>
              <a:rPr lang="cs-CZ" altLang="sk-SK" dirty="0"/>
              <a:t>: Marketing obecně</a:t>
            </a:r>
            <a:r>
              <a:rPr lang="cs-CZ" altLang="sk-SK" i="1" dirty="0"/>
              <a:t> </a:t>
            </a:r>
            <a:r>
              <a:rPr lang="cs-CZ" altLang="sk-SK" dirty="0"/>
              <a:t>je souhrn technik a dovedností, pomocí kterých uspokojujeme potřeby zákazníka a přesvědčíme ho, že právě náš výrobek, služba, jeho potřebám plně vyhovuje. Je to cílový a ucelený systém řízení podnikatelských aktivit, zaměřených na trh, metoda usměrňování a aktivního ovlivňování konkrétní činnosti. </a:t>
            </a:r>
            <a:r>
              <a:rPr lang="cs-CZ" altLang="sk-SK" dirty="0">
                <a:hlinkClick r:id="" action="ppaction://noaction"/>
              </a:rPr>
              <a:t>[2]</a:t>
            </a:r>
            <a:endParaRPr lang="cs-CZ" altLang="sk-SK" dirty="0"/>
          </a:p>
          <a:p>
            <a:endParaRPr lang="cs-CZ" altLang="sk-SK" dirty="0"/>
          </a:p>
          <a:p>
            <a:endParaRPr lang="cs-CZ" altLang="sk-SK" dirty="0"/>
          </a:p>
          <a:p>
            <a:endParaRPr lang="cs-CZ" altLang="sk-SK" dirty="0"/>
          </a:p>
          <a:p>
            <a:endParaRPr lang="cs-CZ" altLang="sk-SK" dirty="0"/>
          </a:p>
          <a:p>
            <a:endParaRPr lang="cs-CZ" altLang="sk-SK" dirty="0"/>
          </a:p>
          <a:p>
            <a:endParaRPr lang="cs-CZ" altLang="sk-SK" dirty="0"/>
          </a:p>
          <a:p>
            <a:endParaRPr lang="cs-CZ" altLang="sk-SK" dirty="0"/>
          </a:p>
          <a:p>
            <a:endParaRPr lang="cs-CZ" altLang="sk-SK" dirty="0"/>
          </a:p>
          <a:p>
            <a:endParaRPr lang="cs-CZ" altLang="sk-SK" dirty="0"/>
          </a:p>
          <a:p>
            <a:endParaRPr lang="cs-CZ" altLang="sk-SK" dirty="0"/>
          </a:p>
          <a:p>
            <a:endParaRPr lang="cs-CZ" altLang="sk-SK" dirty="0"/>
          </a:p>
          <a:p>
            <a:endParaRPr lang="cs-CZ" altLang="sk-SK" dirty="0"/>
          </a:p>
          <a:p>
            <a:r>
              <a:rPr lang="cs-CZ" altLang="sk-SK" dirty="0"/>
              <a:t/>
            </a:r>
            <a:br>
              <a:rPr lang="cs-CZ" altLang="sk-SK" dirty="0"/>
            </a:br>
            <a:r>
              <a:rPr lang="cs-CZ" altLang="sk-SK" sz="1400" dirty="0">
                <a:hlinkClick r:id="" action="ppaction://noaction"/>
              </a:rPr>
              <a:t>[1]</a:t>
            </a:r>
            <a:r>
              <a:rPr lang="cs-CZ" altLang="sk-SK" sz="1400" dirty="0"/>
              <a:t> Stoličný </a:t>
            </a:r>
            <a:r>
              <a:rPr lang="cs-CZ" altLang="sk-SK" sz="1400" dirty="0" smtClean="0"/>
              <a:t>P. Marketingová komunikace, VŠOH Brno 2012</a:t>
            </a:r>
            <a:endParaRPr lang="cs-CZ" altLang="sk-SK" sz="1400" dirty="0">
              <a:hlinkClick r:id="" action="ppaction://noaction"/>
            </a:endParaRPr>
          </a:p>
          <a:p>
            <a:r>
              <a:rPr lang="cs-CZ" altLang="sk-SK" sz="1400" dirty="0">
                <a:hlinkClick r:id="" action="ppaction://noaction"/>
              </a:rPr>
              <a:t>[2]</a:t>
            </a:r>
            <a:r>
              <a:rPr lang="cs-CZ" altLang="sk-SK" sz="1400" dirty="0"/>
              <a:t> Krácená definice Americké marketingové asociace AMA, (www.</a:t>
            </a:r>
            <a:r>
              <a:rPr lang="cs-CZ" altLang="sk-SK" sz="1400" dirty="0" err="1"/>
              <a:t>marketingpower.com</a:t>
            </a:r>
            <a:r>
              <a:rPr lang="cs-CZ" altLang="sk-SK" sz="1400" dirty="0"/>
              <a:t>)</a:t>
            </a:r>
          </a:p>
        </p:txBody>
      </p:sp>
      <p:pic>
        <p:nvPicPr>
          <p:cNvPr id="12291" name="Picture 3"/>
          <p:cNvPicPr>
            <a:picLocks noChangeAspect="1" noChangeArrowheads="1"/>
          </p:cNvPicPr>
          <p:nvPr/>
        </p:nvPicPr>
        <p:blipFill>
          <a:blip r:embed="rId3"/>
          <a:srcRect/>
          <a:stretch>
            <a:fillRect/>
          </a:stretch>
        </p:blipFill>
        <p:spPr bwMode="auto">
          <a:xfrm>
            <a:off x="642910" y="2643182"/>
            <a:ext cx="3143272" cy="3034220"/>
          </a:xfrm>
          <a:prstGeom prst="rect">
            <a:avLst/>
          </a:prstGeom>
          <a:noFill/>
          <a:ln w="9525">
            <a:noFill/>
            <a:miter lim="800000"/>
            <a:headEnd/>
            <a:tailEnd/>
          </a:ln>
        </p:spPr>
      </p:pic>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214282" y="428604"/>
            <a:ext cx="8501122" cy="3016210"/>
          </a:xfrm>
          <a:prstGeom prst="rect">
            <a:avLst/>
          </a:prstGeom>
          <a:noFill/>
        </p:spPr>
        <p:txBody>
          <a:bodyPr wrap="square" rtlCol="0">
            <a:spAutoFit/>
          </a:bodyPr>
          <a:lstStyle/>
          <a:p>
            <a:r>
              <a:rPr lang="cs-CZ" sz="3200" b="1" dirty="0" smtClean="0">
                <a:solidFill>
                  <a:srgbClr val="FF0000"/>
                </a:solidFill>
              </a:rPr>
              <a:t>Zpětná vazba, výzkum trhu a kontrola marketingových aktivit</a:t>
            </a:r>
            <a:endParaRPr lang="cs-CZ" sz="3200" dirty="0" smtClean="0">
              <a:solidFill>
                <a:srgbClr val="FF0000"/>
              </a:solidFill>
            </a:endParaRPr>
          </a:p>
          <a:p>
            <a:r>
              <a:rPr lang="cs-CZ" dirty="0" smtClean="0"/>
              <a:t>Nejde jenom o to, komunikovat se zákazníkem, odběratelem, za účelem prodeje produktu. </a:t>
            </a:r>
            <a:r>
              <a:rPr lang="cs-CZ" dirty="0" err="1" smtClean="0"/>
              <a:t>Manažéři</a:t>
            </a:r>
            <a:r>
              <a:rPr lang="cs-CZ" dirty="0" smtClean="0"/>
              <a:t> podniku musí svého zákazníka znát, musí umět uspokojit jeho potřeby. Proto je v rámci komunikace důležitá také zpětná vazba, výzkum trhu, který změří, jak jsme na trhu s výrobkem nebo službou uspěli. Tento, trochu v praxi opomíjený nástroj marketingové komunikace si zasluhuje pozornost a ve studiu se mu proto budeme dostatečně věnovat.</a:t>
            </a:r>
          </a:p>
          <a:p>
            <a:endParaRPr lang="cs-CZ" dirty="0"/>
          </a:p>
        </p:txBody>
      </p:sp>
      <p:pic>
        <p:nvPicPr>
          <p:cNvPr id="284674" name="Picture 2" descr="http://us.123rf.com/450wm/Krisdog/Krisdog1109/Krisdog110900049/10675245-kovov%C3%A9-kreslen%C3%BD-maskot-charakter-pr%C5%AFzkumu-zp%C4%9Btn%C3%A1-vazba-koncepce.jpg"/>
          <p:cNvPicPr>
            <a:picLocks noChangeAspect="1" noChangeArrowheads="1"/>
          </p:cNvPicPr>
          <p:nvPr/>
        </p:nvPicPr>
        <p:blipFill>
          <a:blip r:embed="rId2"/>
          <a:srcRect/>
          <a:stretch>
            <a:fillRect/>
          </a:stretch>
        </p:blipFill>
        <p:spPr bwMode="auto">
          <a:xfrm>
            <a:off x="3214678" y="3339937"/>
            <a:ext cx="5929322" cy="3518064"/>
          </a:xfrm>
          <a:prstGeom prst="rect">
            <a:avLst/>
          </a:prstGeom>
          <a:noFill/>
        </p:spPr>
      </p:pic>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214282" y="357166"/>
            <a:ext cx="8715436" cy="6032421"/>
          </a:xfrm>
          <a:prstGeom prst="rect">
            <a:avLst/>
          </a:prstGeom>
          <a:noFill/>
        </p:spPr>
        <p:txBody>
          <a:bodyPr wrap="square" rtlCol="0">
            <a:spAutoFit/>
          </a:bodyPr>
          <a:lstStyle/>
          <a:p>
            <a:r>
              <a:rPr lang="cs-CZ" sz="4400" b="1" dirty="0" smtClean="0">
                <a:solidFill>
                  <a:srgbClr val="FF0000"/>
                </a:solidFill>
              </a:rPr>
              <a:t>Reklama</a:t>
            </a:r>
            <a:r>
              <a:rPr lang="cs-CZ" dirty="0" smtClean="0"/>
              <a:t> </a:t>
            </a:r>
            <a:endParaRPr lang="cs-CZ" dirty="0" smtClean="0"/>
          </a:p>
          <a:p>
            <a:r>
              <a:rPr lang="cs-CZ" dirty="0" smtClean="0"/>
              <a:t>je placená</a:t>
            </a:r>
            <a:r>
              <a:rPr lang="cs-CZ" dirty="0" smtClean="0"/>
              <a:t> propagace výrobku, služby, společnosti, obchodní značky nebo myšlenky, mající obvykle za cíl zvýšení prodeje. </a:t>
            </a:r>
            <a:endParaRPr lang="cs-CZ" dirty="0" smtClean="0"/>
          </a:p>
          <a:p>
            <a:r>
              <a:rPr lang="cs-CZ" dirty="0" smtClean="0"/>
              <a:t>Podle nosičů rozlišuje</a:t>
            </a:r>
            <a:r>
              <a:rPr lang="cs-CZ" dirty="0" smtClean="0"/>
              <a:t> televizní, </a:t>
            </a:r>
            <a:r>
              <a:rPr lang="cs-CZ" dirty="0" smtClean="0"/>
              <a:t>novinová a jiná tištěná,internetová</a:t>
            </a:r>
            <a:r>
              <a:rPr lang="cs-CZ" dirty="0" smtClean="0"/>
              <a:t>, rozhlasová, plakátová  </a:t>
            </a:r>
            <a:r>
              <a:rPr lang="cs-CZ" dirty="0" smtClean="0"/>
              <a:t>a reklama vnikající na nových digitálních nosičích (např. </a:t>
            </a:r>
            <a:r>
              <a:rPr lang="cs-CZ" dirty="0" err="1" smtClean="0"/>
              <a:t>smasrtfony</a:t>
            </a:r>
            <a:r>
              <a:rPr lang="cs-CZ" dirty="0" smtClean="0"/>
              <a:t>). </a:t>
            </a:r>
          </a:p>
          <a:p>
            <a:r>
              <a:rPr lang="cs-CZ" dirty="0" smtClean="0"/>
              <a:t>Slovo </a:t>
            </a:r>
            <a:r>
              <a:rPr lang="cs-CZ" dirty="0" smtClean="0"/>
              <a:t>reklama vzniklo z latinského „</a:t>
            </a:r>
            <a:r>
              <a:rPr lang="cs-CZ" dirty="0" err="1" smtClean="0"/>
              <a:t>clamare</a:t>
            </a:r>
            <a:r>
              <a:rPr lang="cs-CZ" dirty="0" smtClean="0"/>
              <a:t>“ (křičet, volat). </a:t>
            </a:r>
            <a:endParaRPr lang="cs-CZ" dirty="0" smtClean="0"/>
          </a:p>
          <a:p>
            <a:r>
              <a:rPr lang="cs-CZ" dirty="0" smtClean="0"/>
              <a:t>Definice </a:t>
            </a:r>
            <a:r>
              <a:rPr lang="cs-CZ" dirty="0" smtClean="0"/>
              <a:t>reklamy, schválená Parlamentem České republiky v roce 1995, říká, že </a:t>
            </a:r>
            <a:r>
              <a:rPr lang="cs-CZ" b="1" dirty="0" smtClean="0">
                <a:solidFill>
                  <a:srgbClr val="FF0000"/>
                </a:solidFill>
              </a:rPr>
              <a:t>„reklamou se rozumí přesvědčovací proces, kterým jsou hledáni uživatelé zboží, služeb nebo myšlenek prostřednictvím komunikačních médií</a:t>
            </a:r>
            <a:r>
              <a:rPr lang="cs-CZ" b="1" dirty="0" smtClean="0">
                <a:solidFill>
                  <a:srgbClr val="FF0000"/>
                </a:solidFill>
              </a:rPr>
              <a:t>“.</a:t>
            </a:r>
          </a:p>
          <a:p>
            <a:endParaRPr lang="cs-CZ" b="1" dirty="0" smtClean="0">
              <a:solidFill>
                <a:srgbClr val="FF0000"/>
              </a:solidFill>
            </a:endParaRPr>
          </a:p>
          <a:p>
            <a:endParaRPr lang="cs-CZ" b="1" dirty="0" smtClean="0">
              <a:solidFill>
                <a:srgbClr val="FF0000"/>
              </a:solidFill>
            </a:endParaRPr>
          </a:p>
          <a:p>
            <a:endParaRPr lang="cs-CZ" b="1" dirty="0" smtClean="0">
              <a:solidFill>
                <a:srgbClr val="FF0000"/>
              </a:solidFill>
            </a:endParaRPr>
          </a:p>
          <a:p>
            <a:endParaRPr lang="cs-CZ" b="1" dirty="0" smtClean="0">
              <a:solidFill>
                <a:srgbClr val="FF0000"/>
              </a:solidFill>
            </a:endParaRPr>
          </a:p>
          <a:p>
            <a:endParaRPr lang="cs-CZ" b="1" dirty="0" smtClean="0">
              <a:solidFill>
                <a:srgbClr val="FF0000"/>
              </a:solidFill>
            </a:endParaRPr>
          </a:p>
          <a:p>
            <a:endParaRPr lang="cs-CZ" b="1" dirty="0" smtClean="0">
              <a:solidFill>
                <a:srgbClr val="FF0000"/>
              </a:solidFill>
            </a:endParaRPr>
          </a:p>
          <a:p>
            <a:endParaRPr lang="cs-CZ" b="1" dirty="0" smtClean="0">
              <a:solidFill>
                <a:srgbClr val="FF0000"/>
              </a:solidFill>
            </a:endParaRPr>
          </a:p>
          <a:p>
            <a:endParaRPr lang="cs-CZ" b="1" dirty="0" smtClean="0">
              <a:solidFill>
                <a:srgbClr val="FF0000"/>
              </a:solidFill>
            </a:endParaRPr>
          </a:p>
          <a:p>
            <a:endParaRPr lang="cs-CZ" b="1" dirty="0" smtClean="0">
              <a:solidFill>
                <a:srgbClr val="FF0000"/>
              </a:solidFill>
            </a:endParaRPr>
          </a:p>
          <a:p>
            <a:r>
              <a:rPr lang="cs-CZ" b="1" dirty="0" smtClean="0">
                <a:solidFill>
                  <a:srgbClr val="FF0000"/>
                </a:solidFill>
              </a:rPr>
              <a:t>Reklamou se zabývá na této fakultě samostatný předmět, prezentační soubory na toto téma lze dohledat v IS FSS MU. </a:t>
            </a:r>
            <a:endParaRPr lang="cs-CZ" b="1" dirty="0">
              <a:solidFill>
                <a:srgbClr val="FF0000"/>
              </a:solidFill>
            </a:endParaRPr>
          </a:p>
        </p:txBody>
      </p:sp>
      <p:pic>
        <p:nvPicPr>
          <p:cNvPr id="290818" name="Picture 2" descr="http://nd05.jxs.cz/481/981/3fce80d49e_78358975_o2.jpg"/>
          <p:cNvPicPr>
            <a:picLocks noChangeAspect="1" noChangeArrowheads="1"/>
          </p:cNvPicPr>
          <p:nvPr/>
        </p:nvPicPr>
        <p:blipFill>
          <a:blip r:embed="rId2"/>
          <a:srcRect/>
          <a:stretch>
            <a:fillRect/>
          </a:stretch>
        </p:blipFill>
        <p:spPr bwMode="auto">
          <a:xfrm>
            <a:off x="357158" y="3397309"/>
            <a:ext cx="3000396" cy="2265300"/>
          </a:xfrm>
          <a:prstGeom prst="rect">
            <a:avLst/>
          </a:prstGeom>
          <a:noFill/>
        </p:spPr>
      </p:pic>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285720" y="357166"/>
            <a:ext cx="8501122" cy="6186309"/>
          </a:xfrm>
          <a:prstGeom prst="rect">
            <a:avLst/>
          </a:prstGeom>
          <a:noFill/>
        </p:spPr>
        <p:txBody>
          <a:bodyPr wrap="square" rtlCol="0">
            <a:spAutoFit/>
          </a:bodyPr>
          <a:lstStyle/>
          <a:p>
            <a:r>
              <a:rPr lang="cs-CZ" sz="3600" dirty="0" smtClean="0">
                <a:solidFill>
                  <a:srgbClr val="FF0000"/>
                </a:solidFill>
              </a:rPr>
              <a:t>REKLAMA</a:t>
            </a:r>
          </a:p>
          <a:p>
            <a:r>
              <a:rPr lang="cs-CZ" dirty="0" smtClean="0"/>
              <a:t>Je nejsilnější nástroj propagace zboží, služeb a myšlenek. V posledním desetiletí prožívá reklama různé metamorfózy, hledají se další nosiče a formy rekla</a:t>
            </a:r>
            <a:r>
              <a:rPr lang="cs-CZ" dirty="0" smtClean="0"/>
              <a:t>m</a:t>
            </a:r>
            <a:r>
              <a:rPr lang="cs-CZ" dirty="0" smtClean="0"/>
              <a:t>y, protože recipient je unaven a znechucen tím, že jej reklama pronásleduje na každém kroku </a:t>
            </a:r>
          </a:p>
          <a:p>
            <a:endParaRPr lang="cs-CZ" dirty="0" smtClean="0"/>
          </a:p>
          <a:p>
            <a:endParaRPr lang="cs-CZ" dirty="0" smtClean="0"/>
          </a:p>
          <a:p>
            <a:endParaRPr lang="cs-CZ" dirty="0" smtClean="0"/>
          </a:p>
          <a:p>
            <a:endParaRPr lang="cs-CZ" dirty="0" smtClean="0"/>
          </a:p>
          <a:p>
            <a:endParaRPr lang="cs-CZ" dirty="0" smtClean="0"/>
          </a:p>
          <a:p>
            <a:endParaRPr lang="cs-CZ" dirty="0" smtClean="0"/>
          </a:p>
          <a:p>
            <a:endParaRPr lang="cs-CZ" dirty="0" smtClean="0"/>
          </a:p>
          <a:p>
            <a:r>
              <a:rPr lang="cs-CZ" dirty="0" smtClean="0"/>
              <a:t>Literatura, ve které se na malé ploše dozvíte o reklamě nejvíce. </a:t>
            </a:r>
          </a:p>
          <a:p>
            <a:r>
              <a:rPr lang="cs-CZ" dirty="0" smtClean="0"/>
              <a:t>Ing. </a:t>
            </a:r>
            <a:r>
              <a:rPr lang="cs-CZ" dirty="0" err="1" smtClean="0"/>
              <a:t>Vysekalová</a:t>
            </a:r>
            <a:r>
              <a:rPr lang="cs-CZ" dirty="0" smtClean="0"/>
              <a:t> je psycholožka zabývající se reklamou. Ing. </a:t>
            </a:r>
            <a:endParaRPr lang="cs-CZ" dirty="0" smtClean="0"/>
          </a:p>
          <a:p>
            <a:r>
              <a:rPr lang="cs-CZ" dirty="0" smtClean="0"/>
              <a:t>Mikeš je snad nejerudovanější odborník na reklamu v ČR.</a:t>
            </a:r>
          </a:p>
          <a:p>
            <a:r>
              <a:rPr lang="cs-CZ" dirty="0" smtClean="0"/>
              <a:t>(Zakladatel a dlouholetý předseda AKA - Asociace </a:t>
            </a:r>
          </a:p>
          <a:p>
            <a:r>
              <a:rPr lang="cs-CZ" dirty="0" smtClean="0"/>
              <a:t>komunikačních agentur.)</a:t>
            </a:r>
            <a:endParaRPr lang="cs-CZ" dirty="0" smtClean="0"/>
          </a:p>
          <a:p>
            <a:endParaRPr lang="cs-CZ" dirty="0" smtClean="0"/>
          </a:p>
          <a:p>
            <a:endParaRPr lang="cs-CZ" dirty="0" smtClean="0"/>
          </a:p>
          <a:p>
            <a:endParaRPr lang="cs-CZ" dirty="0" smtClean="0"/>
          </a:p>
          <a:p>
            <a:endParaRPr lang="cs-CZ" dirty="0" smtClean="0"/>
          </a:p>
          <a:p>
            <a:r>
              <a:rPr lang="cs-CZ" dirty="0" smtClean="0"/>
              <a:t>Mnohem účinnější začíná být jiná forma propagace výrobků a služeb – Public Relations</a:t>
            </a:r>
            <a:endParaRPr lang="cs-CZ" dirty="0"/>
          </a:p>
        </p:txBody>
      </p:sp>
      <p:pic>
        <p:nvPicPr>
          <p:cNvPr id="292866" name="Picture 2" descr="http://www.corelclub.cz/knihy/reklama.jpg"/>
          <p:cNvPicPr>
            <a:picLocks noChangeAspect="1" noChangeArrowheads="1"/>
          </p:cNvPicPr>
          <p:nvPr/>
        </p:nvPicPr>
        <p:blipFill>
          <a:blip r:embed="rId2"/>
          <a:srcRect/>
          <a:stretch>
            <a:fillRect/>
          </a:stretch>
        </p:blipFill>
        <p:spPr bwMode="auto">
          <a:xfrm>
            <a:off x="6429388" y="2055589"/>
            <a:ext cx="2357454" cy="3659427"/>
          </a:xfrm>
          <a:prstGeom prst="rect">
            <a:avLst/>
          </a:prstGeom>
          <a:noFill/>
        </p:spPr>
      </p:pic>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6370" name="Picture 2" descr="http://www.mediaguru.cz/wp-content/uploads/2011/07/media-mix_I_VI_12.png"/>
          <p:cNvPicPr>
            <a:picLocks noChangeAspect="1" noChangeArrowheads="1"/>
          </p:cNvPicPr>
          <p:nvPr/>
        </p:nvPicPr>
        <p:blipFill>
          <a:blip r:embed="rId2"/>
          <a:srcRect/>
          <a:stretch>
            <a:fillRect/>
          </a:stretch>
        </p:blipFill>
        <p:spPr bwMode="auto">
          <a:xfrm>
            <a:off x="1285852" y="0"/>
            <a:ext cx="6786610" cy="5491242"/>
          </a:xfrm>
          <a:prstGeom prst="rect">
            <a:avLst/>
          </a:prstGeom>
          <a:noFill/>
        </p:spPr>
      </p:pic>
      <p:sp>
        <p:nvSpPr>
          <p:cNvPr id="3" name="TextovéPole 2"/>
          <p:cNvSpPr txBox="1"/>
          <p:nvPr/>
        </p:nvSpPr>
        <p:spPr>
          <a:xfrm>
            <a:off x="357158" y="5857892"/>
            <a:ext cx="8786842" cy="646331"/>
          </a:xfrm>
          <a:prstGeom prst="rect">
            <a:avLst/>
          </a:prstGeom>
          <a:noFill/>
        </p:spPr>
        <p:txBody>
          <a:bodyPr wrap="square" rtlCol="0">
            <a:spAutoFit/>
          </a:bodyPr>
          <a:lstStyle/>
          <a:p>
            <a:r>
              <a:rPr lang="cs-CZ" dirty="0" smtClean="0"/>
              <a:t>Zde je údaj ČSÚ z roku 2012, ale rozložení výdajů se již 5 let téměř nemění, mírně narůstá internetová reklama na úkor tisku.</a:t>
            </a:r>
            <a:endParaRPr lang="cs-CZ" dirty="0"/>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1489" name="Picture 5" descr="Popis: J:\DOKUMENT\HOTELOVA SKOLA\MATERIALY_DO STUDIA\R_PR.jpg"/>
          <p:cNvPicPr>
            <a:picLocks noChangeAspect="1" noChangeArrowheads="1"/>
          </p:cNvPicPr>
          <p:nvPr/>
        </p:nvPicPr>
        <p:blipFill>
          <a:blip r:embed="rId2"/>
          <a:srcRect/>
          <a:stretch>
            <a:fillRect/>
          </a:stretch>
        </p:blipFill>
        <p:spPr bwMode="auto">
          <a:xfrm>
            <a:off x="128437" y="2143116"/>
            <a:ext cx="8731651" cy="4267214"/>
          </a:xfrm>
          <a:prstGeom prst="rect">
            <a:avLst/>
          </a:prstGeom>
          <a:noFill/>
          <a:ln w="9525">
            <a:noFill/>
            <a:miter lim="800000"/>
            <a:headEnd/>
            <a:tailEnd/>
          </a:ln>
        </p:spPr>
      </p:pic>
      <p:sp>
        <p:nvSpPr>
          <p:cNvPr id="3" name="TextovéPole 2"/>
          <p:cNvSpPr txBox="1"/>
          <p:nvPr/>
        </p:nvSpPr>
        <p:spPr>
          <a:xfrm>
            <a:off x="142844" y="357166"/>
            <a:ext cx="8786874" cy="923330"/>
          </a:xfrm>
          <a:prstGeom prst="rect">
            <a:avLst/>
          </a:prstGeom>
          <a:noFill/>
        </p:spPr>
        <p:txBody>
          <a:bodyPr wrap="square" rtlCol="0">
            <a:spAutoFit/>
          </a:bodyPr>
          <a:lstStyle/>
          <a:p>
            <a:r>
              <a:rPr lang="cs-CZ" dirty="0" smtClean="0"/>
              <a:t>Obyčejně se říká jedním dechem: </a:t>
            </a:r>
            <a:r>
              <a:rPr lang="cs-CZ" b="1" dirty="0" smtClean="0">
                <a:solidFill>
                  <a:srgbClr val="FF0000"/>
                </a:solidFill>
              </a:rPr>
              <a:t>„Reklama a Public Relations“. </a:t>
            </a:r>
            <a:r>
              <a:rPr lang="cs-CZ" dirty="0" smtClean="0"/>
              <a:t>Ale zde vzniká nejčastější omyl v chápání funkci obou pojmů. Reklama a PR jsou opravdu odlišné nástroje propagace. Rozdíl je PŘEDVŠÍM ve vztahu k finančním nákladům.</a:t>
            </a:r>
            <a:endParaRPr lang="cs-CZ" dirty="0"/>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214282" y="285728"/>
            <a:ext cx="8572560" cy="3693319"/>
          </a:xfrm>
          <a:prstGeom prst="rect">
            <a:avLst/>
          </a:prstGeom>
          <a:noFill/>
        </p:spPr>
        <p:txBody>
          <a:bodyPr wrap="square" rtlCol="0">
            <a:spAutoFit/>
          </a:bodyPr>
          <a:lstStyle/>
          <a:p>
            <a:r>
              <a:rPr lang="x-none" sz="3600" b="1" smtClean="0">
                <a:solidFill>
                  <a:srgbClr val="FF0000"/>
                </a:solidFill>
              </a:rPr>
              <a:t>Public relations (PR</a:t>
            </a:r>
            <a:r>
              <a:rPr lang="x-none" sz="3600" b="1" smtClean="0">
                <a:solidFill>
                  <a:srgbClr val="FF0000"/>
                </a:solidFill>
              </a:rPr>
              <a:t>) </a:t>
            </a:r>
            <a:endParaRPr lang="cs-CZ" sz="3600" b="1" dirty="0" smtClean="0">
              <a:solidFill>
                <a:srgbClr val="FF0000"/>
              </a:solidFill>
            </a:endParaRPr>
          </a:p>
          <a:p>
            <a:endParaRPr lang="cs-CZ" sz="3600" b="1" dirty="0" smtClean="0">
              <a:solidFill>
                <a:srgbClr val="FF0000"/>
              </a:solidFill>
            </a:endParaRPr>
          </a:p>
          <a:p>
            <a:endParaRPr lang="cs-CZ" sz="3600" b="1" dirty="0" smtClean="0">
              <a:solidFill>
                <a:srgbClr val="FF0000"/>
              </a:solidFill>
            </a:endParaRPr>
          </a:p>
          <a:p>
            <a:r>
              <a:rPr lang="cs-CZ" dirty="0" smtClean="0"/>
              <a:t>Zahrnují všechny činnosti, které utvářejí pozitivní vztahy firmy k veřejnosti. PR se realizuje především prostřednictvím nosičů masové komunikace (tisk, rozhlas, televize)  ale také fyzickým kontaktem (tiskové konference). Osobní reference.</a:t>
            </a:r>
            <a:r>
              <a:rPr lang="cs-CZ" i="1" dirty="0" smtClean="0"/>
              <a:t>*(na další stránce)</a:t>
            </a:r>
            <a:r>
              <a:rPr lang="cs-CZ" dirty="0" smtClean="0"/>
              <a:t>Vytváření nových značek prostřednictvím PR trvá déle a vyžaduje větší vyna­lézavost, ale v konečném důsledku může být výsledek lepší než v případě "bom­bastické" reklamní kampaně. </a:t>
            </a:r>
          </a:p>
          <a:p>
            <a:endParaRPr lang="cs-CZ" dirty="0"/>
          </a:p>
        </p:txBody>
      </p:sp>
      <p:pic>
        <p:nvPicPr>
          <p:cNvPr id="185348" name="Picture 4" descr="http://nolimitma.com/wp-content/uploads/2014/04/med-public-relations.jpg"/>
          <p:cNvPicPr>
            <a:picLocks noChangeAspect="1" noChangeArrowheads="1"/>
          </p:cNvPicPr>
          <p:nvPr/>
        </p:nvPicPr>
        <p:blipFill>
          <a:blip r:embed="rId2"/>
          <a:srcRect/>
          <a:stretch>
            <a:fillRect/>
          </a:stretch>
        </p:blipFill>
        <p:spPr bwMode="auto">
          <a:xfrm>
            <a:off x="428596" y="3771335"/>
            <a:ext cx="6072230" cy="3086665"/>
          </a:xfrm>
          <a:prstGeom prst="rect">
            <a:avLst/>
          </a:prstGeom>
          <a:noFill/>
        </p:spPr>
      </p:pic>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428596" y="428604"/>
            <a:ext cx="8358246" cy="4308872"/>
          </a:xfrm>
          <a:prstGeom prst="rect">
            <a:avLst/>
          </a:prstGeom>
          <a:noFill/>
        </p:spPr>
        <p:txBody>
          <a:bodyPr wrap="square" rtlCol="0">
            <a:spAutoFit/>
          </a:bodyPr>
          <a:lstStyle/>
          <a:p>
            <a:r>
              <a:rPr lang="cs-CZ" sz="2400" dirty="0" smtClean="0">
                <a:solidFill>
                  <a:srgbClr val="FF0000"/>
                </a:solidFill>
              </a:rPr>
              <a:t>V dnešním podnikatelském prostředí, kdy komunikuje naprosto </a:t>
            </a:r>
            <a:r>
              <a:rPr lang="cs-CZ" sz="2400" i="1" dirty="0" smtClean="0">
                <a:solidFill>
                  <a:srgbClr val="FF0000"/>
                </a:solidFill>
              </a:rPr>
              <a:t>vše, </a:t>
            </a:r>
            <a:r>
              <a:rPr lang="cs-CZ" sz="2400" dirty="0" smtClean="0">
                <a:solidFill>
                  <a:srgbClr val="FF0000"/>
                </a:solidFill>
              </a:rPr>
              <a:t>je také vše, co se činí (nebo nečiní), příležitostí, která utváří značku</a:t>
            </a:r>
            <a:r>
              <a:rPr lang="cs-CZ" sz="2800" dirty="0" smtClean="0">
                <a:solidFill>
                  <a:srgbClr val="FF0000"/>
                </a:solidFill>
              </a:rPr>
              <a:t>. </a:t>
            </a:r>
            <a:endParaRPr lang="cs-CZ" sz="2800" dirty="0" smtClean="0">
              <a:solidFill>
                <a:srgbClr val="FF0000"/>
              </a:solidFill>
            </a:endParaRPr>
          </a:p>
          <a:p>
            <a:r>
              <a:rPr lang="cs-CZ" dirty="0" smtClean="0"/>
              <a:t>Navzdory starému </a:t>
            </a:r>
            <a:r>
              <a:rPr lang="cs-CZ" dirty="0" smtClean="0"/>
              <a:t>úsloví, že dobrá je každá publicita, je pravda taková, že dostat jméno své firmy do novin nebo do večerních televizních zpráv nemusí být vždy tím, oč by musela firma tolik stát. Bezplatná publicita v médiích je jen výjimečně zdarma; možná nebude stát žádné peníze, ale pokud nebude správně </a:t>
            </a:r>
            <a:r>
              <a:rPr lang="cs-CZ" dirty="0" smtClean="0"/>
              <a:t>usměrňována</a:t>
            </a:r>
            <a:r>
              <a:rPr lang="cs-CZ" dirty="0" smtClean="0"/>
              <a:t>, její důsledky mohou přijít neuvěřitelně draho.</a:t>
            </a:r>
            <a:r>
              <a:rPr lang="cs-CZ" i="1" dirty="0" smtClean="0"/>
              <a:t> </a:t>
            </a:r>
            <a:endParaRPr lang="cs-CZ" dirty="0" smtClean="0"/>
          </a:p>
          <a:p>
            <a:r>
              <a:rPr lang="x-none" smtClean="0"/>
              <a:t>Publicita, které se dostalo firmě Microsoft díky ministerstvu spra­vedlnosti USA byla publicitou negativní, i když o Microsoftu psal  celý svět. Nebo pozornost médií, kterou si v Evropě vysloužila Coca-Cola kvůli hrozbě, že její výrobky mohou být otráveny? Ve všech takových případech šlo o zcela bezplatnou publicitu, a co nic nestojí, nestojí za nic.</a:t>
            </a:r>
            <a:endParaRPr lang="cs-CZ" dirty="0" smtClean="0"/>
          </a:p>
          <a:p>
            <a:endParaRPr lang="cs-CZ" dirty="0"/>
          </a:p>
        </p:txBody>
      </p:sp>
      <p:pic>
        <p:nvPicPr>
          <p:cNvPr id="313346" name="Picture 2" descr="https://encrypted-tbn1.gstatic.com/images?q=tbn:ANd9GcQESQN39ha1ZJLYxAEx2sUjtt4yXVlru11TrC540b9MvYffV4QgLw"/>
          <p:cNvPicPr>
            <a:picLocks noChangeAspect="1" noChangeArrowheads="1"/>
          </p:cNvPicPr>
          <p:nvPr/>
        </p:nvPicPr>
        <p:blipFill>
          <a:blip r:embed="rId2"/>
          <a:srcRect/>
          <a:stretch>
            <a:fillRect/>
          </a:stretch>
        </p:blipFill>
        <p:spPr bwMode="auto">
          <a:xfrm>
            <a:off x="5000628" y="4100773"/>
            <a:ext cx="4143372" cy="2757227"/>
          </a:xfrm>
          <a:prstGeom prst="rect">
            <a:avLst/>
          </a:prstGeom>
          <a:noFill/>
        </p:spPr>
      </p:pic>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142844" y="214290"/>
            <a:ext cx="8643998" cy="3170099"/>
          </a:xfrm>
          <a:prstGeom prst="rect">
            <a:avLst/>
          </a:prstGeom>
          <a:noFill/>
        </p:spPr>
        <p:txBody>
          <a:bodyPr wrap="square" rtlCol="0">
            <a:spAutoFit/>
          </a:bodyPr>
          <a:lstStyle/>
          <a:p>
            <a:r>
              <a:rPr lang="cs-CZ" sz="2800" dirty="0" smtClean="0">
                <a:solidFill>
                  <a:srgbClr val="FF0000"/>
                </a:solidFill>
              </a:rPr>
              <a:t>PR bývají vymezovány jako systematické zlepšování vzájemného porozumění mezi organizací a veřejností. </a:t>
            </a:r>
            <a:endParaRPr lang="cs-CZ" sz="2800" dirty="0" smtClean="0">
              <a:solidFill>
                <a:srgbClr val="FF0000"/>
              </a:solidFill>
            </a:endParaRPr>
          </a:p>
          <a:p>
            <a:r>
              <a:rPr lang="cs-CZ" dirty="0" smtClean="0"/>
              <a:t>PR </a:t>
            </a:r>
            <a:r>
              <a:rPr lang="cs-CZ" dirty="0" smtClean="0"/>
              <a:t>se ve Spojených státech rozvinuly hlavně na konci 40. a na začátku 50. let.. PR jsou fenoménem 20 století, fenoménem, jehož kořeny sahají hluboko do historie. V jiném smyslu jsou tak staré, jako sama lidská komunikace. V tak úspěšných civilizacích jako Babylónie, Řecko a Řím byli lidé přesvědčováni, aby uctívali autoritu vlády a církve takovými technikami, které se používají dodnes: mezilidská komunikace, projevy, umělecké produkce, publicita a další podobné nástroje. Žádné z těchto snah se samozřejmě nenazývaly PR, ale jejich účel a efekt byl podobný jako u těch dnešních. </a:t>
            </a:r>
          </a:p>
          <a:p>
            <a:endParaRPr lang="cs-CZ" dirty="0"/>
          </a:p>
        </p:txBody>
      </p:sp>
      <p:pic>
        <p:nvPicPr>
          <p:cNvPr id="312322" name="Picture 2" descr="http://pimajted.org/wp-content/uploads/2014/04/Public-Relations-mics-680x320.jpg"/>
          <p:cNvPicPr>
            <a:picLocks noChangeAspect="1" noChangeArrowheads="1"/>
          </p:cNvPicPr>
          <p:nvPr/>
        </p:nvPicPr>
        <p:blipFill>
          <a:blip r:embed="rId2"/>
          <a:srcRect/>
          <a:stretch>
            <a:fillRect/>
          </a:stretch>
        </p:blipFill>
        <p:spPr bwMode="auto">
          <a:xfrm>
            <a:off x="1000100" y="3571876"/>
            <a:ext cx="6477000" cy="3048001"/>
          </a:xfrm>
          <a:prstGeom prst="rect">
            <a:avLst/>
          </a:prstGeom>
          <a:noFill/>
        </p:spPr>
      </p:pic>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214282" y="285728"/>
            <a:ext cx="8643998" cy="6740307"/>
          </a:xfrm>
          <a:prstGeom prst="rect">
            <a:avLst/>
          </a:prstGeom>
          <a:noFill/>
        </p:spPr>
        <p:txBody>
          <a:bodyPr wrap="square" rtlCol="0">
            <a:spAutoFit/>
          </a:bodyPr>
          <a:lstStyle/>
          <a:p>
            <a:r>
              <a:rPr lang="cs-CZ" dirty="0" smtClean="0"/>
              <a:t>PR je možné definovat jako „řídící funkce, které hodnotí postoj veřejnosti, ztotožňuje politiku a postupy organizace se zájmy veřejnosti a uskutečňuje plánované činnosti (a komunikaci), aby si zasloužila porozumění a souhlas veřejnosti.“ Toto ovšem není jediná definice PR. PR podobně jako tolik dalších oborů lidské činnosti trpí přímo přemírou definic. Jeden ze zakladatelů vzdělávání v PR </a:t>
            </a:r>
            <a:r>
              <a:rPr lang="cs-CZ" dirty="0" err="1" smtClean="0"/>
              <a:t>Rex</a:t>
            </a:r>
            <a:r>
              <a:rPr lang="cs-CZ" dirty="0" smtClean="0"/>
              <a:t> </a:t>
            </a:r>
            <a:r>
              <a:rPr lang="cs-CZ" dirty="0" err="1" smtClean="0"/>
              <a:t>Harlow</a:t>
            </a:r>
            <a:r>
              <a:rPr lang="cs-CZ" dirty="0" smtClean="0"/>
              <a:t>  nashromáždil 500 definic z téměř stejně početných zdrojů. </a:t>
            </a:r>
            <a:r>
              <a:rPr lang="cs-CZ" dirty="0" smtClean="0"/>
              <a:t>/1/ 2/</a:t>
            </a:r>
          </a:p>
          <a:p>
            <a:endParaRPr lang="cs-CZ" dirty="0" smtClean="0"/>
          </a:p>
          <a:p>
            <a:endParaRPr lang="cs-CZ" dirty="0" smtClean="0"/>
          </a:p>
          <a:p>
            <a:endParaRPr lang="cs-CZ" dirty="0" smtClean="0"/>
          </a:p>
          <a:p>
            <a:endParaRPr lang="cs-CZ" dirty="0" smtClean="0"/>
          </a:p>
          <a:p>
            <a:endParaRPr lang="cs-CZ" dirty="0" smtClean="0"/>
          </a:p>
          <a:p>
            <a:endParaRPr lang="cs-CZ" dirty="0" smtClean="0"/>
          </a:p>
          <a:p>
            <a:endParaRPr lang="cs-CZ" dirty="0" smtClean="0"/>
          </a:p>
          <a:p>
            <a:endParaRPr lang="cs-CZ" dirty="0" smtClean="0"/>
          </a:p>
          <a:p>
            <a:endParaRPr lang="cs-CZ" dirty="0" smtClean="0"/>
          </a:p>
          <a:p>
            <a:endParaRPr lang="cs-CZ" dirty="0" smtClean="0"/>
          </a:p>
          <a:p>
            <a:endParaRPr lang="cs-CZ" dirty="0" smtClean="0"/>
          </a:p>
          <a:p>
            <a:endParaRPr lang="cs-CZ" dirty="0" smtClean="0"/>
          </a:p>
          <a:p>
            <a:endParaRPr lang="cs-CZ" dirty="0" smtClean="0"/>
          </a:p>
          <a:p>
            <a:endParaRPr lang="cs-CZ" dirty="0" smtClean="0"/>
          </a:p>
          <a:p>
            <a:r>
              <a:rPr lang="cs-CZ" dirty="0" smtClean="0"/>
              <a:t>/1/ </a:t>
            </a:r>
            <a:r>
              <a:rPr lang="x-none" smtClean="0"/>
              <a:t>Denny</a:t>
            </a:r>
            <a:r>
              <a:rPr lang="x-none" smtClean="0"/>
              <a:t>, G. in PUBLIC RELATIONS - Strategies and Tactics, Kolektiv autorů, Harper Collins Publisher 1989</a:t>
            </a:r>
            <a:endParaRPr lang="cs-CZ" dirty="0" smtClean="0"/>
          </a:p>
          <a:p>
            <a:r>
              <a:rPr lang="cs-CZ" dirty="0" smtClean="0"/>
              <a:t>/2/ </a:t>
            </a:r>
            <a:r>
              <a:rPr lang="x-none" smtClean="0"/>
              <a:t>Harlow</a:t>
            </a:r>
            <a:r>
              <a:rPr lang="x-none" smtClean="0"/>
              <a:t>, R.F. Building a public relations definition. Public Relations Review 1976</a:t>
            </a:r>
            <a:endParaRPr lang="cs-CZ" dirty="0" smtClean="0"/>
          </a:p>
          <a:p>
            <a:endParaRPr lang="cs-CZ" dirty="0"/>
          </a:p>
        </p:txBody>
      </p:sp>
      <p:pic>
        <p:nvPicPr>
          <p:cNvPr id="311298" name="Picture 2" descr="http://www.bachelorsdegreeonline.com/wp-content/uploads/2011/11/public-relations.jpg"/>
          <p:cNvPicPr>
            <a:picLocks noChangeAspect="1" noChangeArrowheads="1"/>
          </p:cNvPicPr>
          <p:nvPr/>
        </p:nvPicPr>
        <p:blipFill>
          <a:blip r:embed="rId2"/>
          <a:srcRect/>
          <a:stretch>
            <a:fillRect/>
          </a:stretch>
        </p:blipFill>
        <p:spPr bwMode="auto">
          <a:xfrm>
            <a:off x="428596" y="2428868"/>
            <a:ext cx="6000750" cy="2533651"/>
          </a:xfrm>
          <a:prstGeom prst="rect">
            <a:avLst/>
          </a:prstGeom>
          <a:noFill/>
        </p:spPr>
      </p:pic>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214282" y="357166"/>
            <a:ext cx="8572560" cy="6678751"/>
          </a:xfrm>
          <a:prstGeom prst="rect">
            <a:avLst/>
          </a:prstGeom>
          <a:noFill/>
        </p:spPr>
        <p:txBody>
          <a:bodyPr wrap="square" rtlCol="0">
            <a:spAutoFit/>
          </a:bodyPr>
          <a:lstStyle/>
          <a:p>
            <a:r>
              <a:rPr lang="cs-CZ" sz="3200" dirty="0" smtClean="0">
                <a:solidFill>
                  <a:srgbClr val="FF0000"/>
                </a:solidFill>
              </a:rPr>
              <a:t>Důležité je také vnímat rozdíly PR oproti reklamě. </a:t>
            </a:r>
            <a:r>
              <a:rPr lang="cs-CZ" dirty="0" smtClean="0"/>
              <a:t>Zatímco reklama se snaží hlavně o krátkodobý prodej určitého produktu nebo služby, PR se soustředí na dlouhodobé cíle jako je image, vztahy a komunikace s cílovými skupinami. Reklama i PR působí na širokou veřejnost, ale reklama pro svou komunikaci s veřejností využívá zásadně masových médií (televize, tisk, rozhlas, internet, venkovní reklama), zatímco PR komunikuje i jinými prostředky.</a:t>
            </a:r>
          </a:p>
          <a:p>
            <a:endParaRPr lang="cs-CZ" dirty="0" smtClean="0"/>
          </a:p>
          <a:p>
            <a:endParaRPr lang="cs-CZ" dirty="0" smtClean="0"/>
          </a:p>
          <a:p>
            <a:endParaRPr lang="cs-CZ" dirty="0" smtClean="0"/>
          </a:p>
          <a:p>
            <a:endParaRPr lang="cs-CZ" dirty="0" smtClean="0"/>
          </a:p>
          <a:p>
            <a:endParaRPr lang="cs-CZ" dirty="0" smtClean="0"/>
          </a:p>
          <a:p>
            <a:endParaRPr lang="cs-CZ" dirty="0" smtClean="0"/>
          </a:p>
          <a:p>
            <a:endParaRPr lang="cs-CZ" dirty="0" smtClean="0"/>
          </a:p>
          <a:p>
            <a:endParaRPr lang="cs-CZ" dirty="0" smtClean="0"/>
          </a:p>
          <a:p>
            <a:endParaRPr lang="cs-CZ" dirty="0" smtClean="0"/>
          </a:p>
          <a:p>
            <a:endParaRPr lang="cs-CZ" dirty="0" smtClean="0"/>
          </a:p>
          <a:p>
            <a:endParaRPr lang="cs-CZ" dirty="0" smtClean="0"/>
          </a:p>
          <a:p>
            <a:endParaRPr lang="cs-CZ" dirty="0" smtClean="0"/>
          </a:p>
          <a:p>
            <a:r>
              <a:rPr lang="cs-CZ" dirty="0" smtClean="0"/>
              <a:t>Reklamu </a:t>
            </a:r>
            <a:r>
              <a:rPr lang="cs-CZ" dirty="0" smtClean="0"/>
              <a:t>zadává výrobce, </a:t>
            </a:r>
            <a:r>
              <a:rPr lang="cs-CZ" dirty="0" smtClean="0"/>
              <a:t>prodejce, </a:t>
            </a:r>
            <a:r>
              <a:rPr lang="cs-CZ" dirty="0" smtClean="0"/>
              <a:t>většinou komunikační agentuře. I když existují specializované agentury na realizaci PR aktivit, většinu Public Relations firem realizují podniky samy, nebo v spolupráci s agenturami</a:t>
            </a:r>
            <a:r>
              <a:rPr lang="cs-CZ" dirty="0" smtClean="0"/>
              <a:t>.(Například </a:t>
            </a:r>
            <a:r>
              <a:rPr lang="cs-CZ" dirty="0" smtClean="0"/>
              <a:t>„event“ akce, o kterých bude řeč později.) </a:t>
            </a:r>
          </a:p>
          <a:p>
            <a:endParaRPr lang="cs-CZ" dirty="0"/>
          </a:p>
        </p:txBody>
      </p:sp>
      <p:pic>
        <p:nvPicPr>
          <p:cNvPr id="310276" name="Picture 4" descr="https://socialmediafish.files.wordpress.com/2011/09/socialmediatictactoe.jpg"/>
          <p:cNvPicPr>
            <a:picLocks noChangeAspect="1" noChangeArrowheads="1"/>
          </p:cNvPicPr>
          <p:nvPr/>
        </p:nvPicPr>
        <p:blipFill>
          <a:blip r:embed="rId2"/>
          <a:srcRect/>
          <a:stretch>
            <a:fillRect/>
          </a:stretch>
        </p:blipFill>
        <p:spPr bwMode="auto">
          <a:xfrm>
            <a:off x="5286380" y="1987382"/>
            <a:ext cx="3571860" cy="3107518"/>
          </a:xfrm>
          <a:prstGeom prst="rect">
            <a:avLst/>
          </a:prstGeom>
          <a:noFill/>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 Box 4"/>
          <p:cNvSpPr txBox="1">
            <a:spLocks noChangeArrowheads="1"/>
          </p:cNvSpPr>
          <p:nvPr/>
        </p:nvSpPr>
        <p:spPr bwMode="auto">
          <a:xfrm>
            <a:off x="0" y="260350"/>
            <a:ext cx="8569325" cy="6497638"/>
          </a:xfrm>
          <a:prstGeom prst="rect">
            <a:avLst/>
          </a:prstGeom>
          <a:noFill/>
          <a:ln w="9525">
            <a:noFill/>
            <a:miter lim="800000"/>
            <a:headEnd/>
            <a:tailEnd/>
          </a:ln>
        </p:spPr>
        <p:txBody>
          <a:bodyPr>
            <a:spAutoFit/>
          </a:bodyPr>
          <a:lstStyle/>
          <a:p>
            <a:r>
              <a:rPr lang="cs-CZ" altLang="sk-SK" b="1" dirty="0"/>
              <a:t>Definice: </a:t>
            </a:r>
            <a:r>
              <a:rPr lang="cs-CZ" altLang="sk-SK" dirty="0"/>
              <a:t>Marketing je společenský a řídící proces, jehož pomocí jednotlivci a skupiny získávají to, co chtějí a potřebují, prostřednictvím vytváření a výměny výrobků a hodnot s druhými. </a:t>
            </a:r>
            <a:r>
              <a:rPr lang="cs-CZ" altLang="sk-SK" dirty="0">
                <a:hlinkClick r:id="" action="ppaction://noaction"/>
              </a:rPr>
              <a:t>[1]</a:t>
            </a:r>
            <a:endParaRPr lang="cs-CZ" altLang="sk-SK" b="1" dirty="0"/>
          </a:p>
          <a:p>
            <a:r>
              <a:rPr lang="cs-CZ" altLang="sk-SK" b="1" dirty="0"/>
              <a:t>Definice:</a:t>
            </a:r>
            <a:r>
              <a:rPr lang="cs-CZ" altLang="sk-SK" dirty="0"/>
              <a:t> Poctivě a solidně pojatý marketing se snaží vytvořit hodnotné, uspokojivé zboží a služby, které budou zákazníci kupovat.</a:t>
            </a:r>
            <a:r>
              <a:rPr lang="cs-CZ" altLang="sk-SK" dirty="0">
                <a:hlinkClick r:id="" action="ppaction://noaction"/>
              </a:rPr>
              <a:t>[2]</a:t>
            </a:r>
            <a:endParaRPr lang="cs-CZ" altLang="sk-SK" dirty="0"/>
          </a:p>
          <a:p>
            <a:endParaRPr lang="cs-CZ" altLang="sk-SK" dirty="0"/>
          </a:p>
          <a:p>
            <a:endParaRPr lang="cs-CZ" altLang="sk-SK" dirty="0"/>
          </a:p>
          <a:p>
            <a:endParaRPr lang="cs-CZ" altLang="sk-SK" dirty="0"/>
          </a:p>
          <a:p>
            <a:endParaRPr lang="cs-CZ" altLang="sk-SK" dirty="0"/>
          </a:p>
          <a:p>
            <a:endParaRPr lang="cs-CZ" altLang="sk-SK" dirty="0"/>
          </a:p>
          <a:p>
            <a:endParaRPr lang="cs-CZ" altLang="sk-SK" dirty="0"/>
          </a:p>
          <a:p>
            <a:endParaRPr lang="cs-CZ" altLang="sk-SK" dirty="0"/>
          </a:p>
          <a:p>
            <a:endParaRPr lang="cs-CZ" altLang="sk-SK" dirty="0"/>
          </a:p>
          <a:p>
            <a:endParaRPr lang="cs-CZ" altLang="sk-SK" dirty="0"/>
          </a:p>
          <a:p>
            <a:endParaRPr lang="cs-CZ" altLang="sk-SK" dirty="0"/>
          </a:p>
          <a:p>
            <a:endParaRPr lang="cs-CZ" altLang="sk-SK" dirty="0"/>
          </a:p>
          <a:p>
            <a:endParaRPr lang="cs-CZ" altLang="sk-SK" dirty="0"/>
          </a:p>
          <a:p>
            <a:r>
              <a:rPr lang="cs-CZ" altLang="sk-SK" b="1" dirty="0" smtClean="0"/>
              <a:t>Definice</a:t>
            </a:r>
            <a:r>
              <a:rPr lang="cs-CZ" altLang="sk-SK" b="1" dirty="0"/>
              <a:t>: </a:t>
            </a:r>
            <a:r>
              <a:rPr lang="cs-CZ" altLang="sk-SK" dirty="0"/>
              <a:t>Marketing  je mnohem širší záležitost než prodej, ale není vůbec žádnou specializovanou aktivitou. Je přítomen v celém podniku. Je to celý podnik viděný z pohledu konečného výsledku, tedy z pohledu zákazníka. </a:t>
            </a:r>
            <a:r>
              <a:rPr lang="cs-CZ" altLang="sk-SK" dirty="0">
                <a:hlinkClick r:id="" action="ppaction://noaction"/>
              </a:rPr>
              <a:t>[3]</a:t>
            </a:r>
            <a:r>
              <a:rPr lang="cs-CZ" altLang="sk-SK" dirty="0"/>
              <a:t>  </a:t>
            </a:r>
            <a:endParaRPr lang="cs-CZ" altLang="sk-SK" dirty="0" smtClean="0"/>
          </a:p>
          <a:p>
            <a:r>
              <a:rPr lang="cs-CZ" altLang="sk-SK" dirty="0"/>
              <a:t/>
            </a:r>
            <a:br>
              <a:rPr lang="cs-CZ" altLang="sk-SK" dirty="0"/>
            </a:br>
            <a:r>
              <a:rPr lang="cs-CZ" altLang="sk-SK" sz="1400" dirty="0">
                <a:hlinkClick r:id="" action="ppaction://noaction"/>
              </a:rPr>
              <a:t>[1]</a:t>
            </a:r>
            <a:r>
              <a:rPr lang="cs-CZ" altLang="sk-SK" sz="1400" dirty="0"/>
              <a:t> </a:t>
            </a:r>
            <a:r>
              <a:rPr lang="cs-CZ" altLang="sk-SK" sz="1400" i="1" dirty="0" err="1"/>
              <a:t>Kotler</a:t>
            </a:r>
            <a:r>
              <a:rPr lang="cs-CZ" altLang="sk-SK" sz="1400" i="1" dirty="0"/>
              <a:t> P., </a:t>
            </a:r>
            <a:r>
              <a:rPr lang="cs-CZ" altLang="sk-SK" sz="1400" i="1" dirty="0" err="1"/>
              <a:t>Strategic</a:t>
            </a:r>
            <a:r>
              <a:rPr lang="cs-CZ" altLang="sk-SK" sz="1400" i="1" dirty="0"/>
              <a:t> Marketing, </a:t>
            </a:r>
            <a:r>
              <a:rPr lang="cs-CZ" altLang="sk-SK" sz="1400" i="1" dirty="0" err="1"/>
              <a:t>Prentice</a:t>
            </a:r>
            <a:r>
              <a:rPr lang="cs-CZ" altLang="sk-SK" sz="1400" i="1" dirty="0"/>
              <a:t>-</a:t>
            </a:r>
            <a:r>
              <a:rPr lang="cs-CZ" altLang="sk-SK" sz="1400" i="1" dirty="0" err="1"/>
              <a:t>Hall</a:t>
            </a:r>
            <a:r>
              <a:rPr lang="cs-CZ" altLang="sk-SK" sz="1400" i="1" dirty="0"/>
              <a:t>,  London 1994</a:t>
            </a:r>
            <a:endParaRPr lang="cs-CZ" altLang="sk-SK" sz="1400" dirty="0">
              <a:hlinkClick r:id="" action="ppaction://noaction"/>
            </a:endParaRPr>
          </a:p>
          <a:p>
            <a:r>
              <a:rPr lang="cs-CZ" altLang="sk-SK" sz="1400" dirty="0">
                <a:hlinkClick r:id="" action="ppaction://noaction"/>
              </a:rPr>
              <a:t>[2]</a:t>
            </a:r>
            <a:r>
              <a:rPr lang="cs-CZ" altLang="sk-SK" sz="1400" dirty="0"/>
              <a:t> </a:t>
            </a:r>
            <a:r>
              <a:rPr lang="cs-CZ" altLang="sk-SK" sz="1400" dirty="0" err="1"/>
              <a:t>Levitt</a:t>
            </a:r>
            <a:r>
              <a:rPr lang="cs-CZ" altLang="sk-SK" sz="1400" dirty="0"/>
              <a:t> T., </a:t>
            </a:r>
            <a:r>
              <a:rPr lang="cs-CZ" altLang="sk-SK" sz="1400" dirty="0" err="1"/>
              <a:t>The</a:t>
            </a:r>
            <a:r>
              <a:rPr lang="cs-CZ" altLang="sk-SK" sz="1400" dirty="0"/>
              <a:t> Marketing </a:t>
            </a:r>
            <a:r>
              <a:rPr lang="cs-CZ" altLang="sk-SK" sz="1400" dirty="0" err="1"/>
              <a:t>Imagination</a:t>
            </a:r>
            <a:r>
              <a:rPr lang="cs-CZ" altLang="sk-SK" sz="1400" dirty="0"/>
              <a:t>, Free Pres New York, 1986</a:t>
            </a:r>
            <a:endParaRPr lang="cs-CZ" altLang="sk-SK" sz="1400" dirty="0">
              <a:hlinkClick r:id="" action="ppaction://noaction"/>
            </a:endParaRPr>
          </a:p>
          <a:p>
            <a:r>
              <a:rPr lang="cs-CZ" altLang="sk-SK" sz="1400" dirty="0">
                <a:hlinkClick r:id="" action="ppaction://noaction"/>
              </a:rPr>
              <a:t>[3]</a:t>
            </a:r>
            <a:r>
              <a:rPr lang="cs-CZ" altLang="sk-SK" sz="1400" dirty="0"/>
              <a:t> </a:t>
            </a:r>
            <a:r>
              <a:rPr lang="cs-CZ" altLang="sk-SK" sz="1400" dirty="0" err="1"/>
              <a:t>Drucker</a:t>
            </a:r>
            <a:r>
              <a:rPr lang="cs-CZ" altLang="sk-SK" sz="1400" dirty="0"/>
              <a:t> P.F., </a:t>
            </a:r>
            <a:r>
              <a:rPr lang="cs-CZ" altLang="sk-SK" sz="1400" dirty="0" err="1"/>
              <a:t>The</a:t>
            </a:r>
            <a:r>
              <a:rPr lang="cs-CZ" altLang="sk-SK" sz="1400" dirty="0"/>
              <a:t> </a:t>
            </a:r>
            <a:r>
              <a:rPr lang="cs-CZ" altLang="sk-SK" sz="1400" dirty="0" err="1"/>
              <a:t>Practive</a:t>
            </a:r>
            <a:r>
              <a:rPr lang="cs-CZ" altLang="sk-SK" sz="1400" dirty="0"/>
              <a:t> </a:t>
            </a:r>
            <a:r>
              <a:rPr lang="cs-CZ" altLang="sk-SK" sz="1400" dirty="0" err="1"/>
              <a:t>of</a:t>
            </a:r>
            <a:r>
              <a:rPr lang="cs-CZ" altLang="sk-SK" sz="1400" dirty="0"/>
              <a:t> Management, </a:t>
            </a:r>
            <a:r>
              <a:rPr lang="cs-CZ" altLang="sk-SK" sz="1400" dirty="0" err="1"/>
              <a:t>Heineman</a:t>
            </a:r>
            <a:r>
              <a:rPr lang="cs-CZ" altLang="sk-SK" sz="1400" dirty="0"/>
              <a:t>, London 1969</a:t>
            </a:r>
          </a:p>
        </p:txBody>
      </p:sp>
      <p:pic>
        <p:nvPicPr>
          <p:cNvPr id="227330" name="Picture 2" descr="http://avanca.cz/Content/userfiles/image/marketing.jpg"/>
          <p:cNvPicPr>
            <a:picLocks noChangeAspect="1" noChangeArrowheads="1"/>
          </p:cNvPicPr>
          <p:nvPr/>
        </p:nvPicPr>
        <p:blipFill>
          <a:blip r:embed="rId3"/>
          <a:srcRect/>
          <a:stretch>
            <a:fillRect/>
          </a:stretch>
        </p:blipFill>
        <p:spPr bwMode="auto">
          <a:xfrm>
            <a:off x="0" y="1785926"/>
            <a:ext cx="4762500" cy="3181350"/>
          </a:xfrm>
          <a:prstGeom prst="rect">
            <a:avLst/>
          </a:prstGeom>
          <a:noFill/>
        </p:spPr>
      </p:pic>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142844" y="214290"/>
            <a:ext cx="8715436" cy="6617196"/>
          </a:xfrm>
          <a:prstGeom prst="rect">
            <a:avLst/>
          </a:prstGeom>
          <a:noFill/>
        </p:spPr>
        <p:txBody>
          <a:bodyPr wrap="square" rtlCol="0">
            <a:spAutoFit/>
          </a:bodyPr>
          <a:lstStyle/>
          <a:p>
            <a:r>
              <a:rPr lang="cs-CZ" sz="3600" b="1" dirty="0" smtClean="0">
                <a:solidFill>
                  <a:srgbClr val="FF0000"/>
                </a:solidFill>
              </a:rPr>
              <a:t>Nástroje PR </a:t>
            </a:r>
            <a:endParaRPr lang="cs-CZ" sz="3600" b="1" dirty="0" smtClean="0">
              <a:solidFill>
                <a:srgbClr val="FF0000"/>
              </a:solidFill>
            </a:endParaRPr>
          </a:p>
          <a:p>
            <a:endParaRPr lang="cs-CZ" sz="3600" dirty="0" smtClean="0">
              <a:solidFill>
                <a:srgbClr val="FF0000"/>
              </a:solidFill>
            </a:endParaRPr>
          </a:p>
          <a:p>
            <a:pPr lvl="0"/>
            <a:r>
              <a:rPr lang="cs-CZ" dirty="0" smtClean="0"/>
              <a:t>Všeobecné informace určené široké veřejnosti – motivy pro novináře ve formě stručných a přesných tiskových správ. </a:t>
            </a:r>
            <a:endParaRPr lang="cs-CZ" dirty="0" smtClean="0"/>
          </a:p>
          <a:p>
            <a:pPr lvl="0"/>
            <a:endParaRPr lang="cs-CZ" sz="800" dirty="0" smtClean="0"/>
          </a:p>
          <a:p>
            <a:pPr lvl="0"/>
            <a:r>
              <a:rPr lang="cs-CZ" dirty="0" smtClean="0"/>
              <a:t>Exkluzivní tiskové informace. Buď pro vybranou skupinu novinářů, nebo pro vybranou skupinu adresní (odborné informace patřící do odborných médií)</a:t>
            </a:r>
          </a:p>
          <a:p>
            <a:pPr lvl="0"/>
            <a:r>
              <a:rPr lang="cs-CZ" dirty="0" smtClean="0"/>
              <a:t>Interview </a:t>
            </a:r>
            <a:endParaRPr lang="cs-CZ" dirty="0" smtClean="0"/>
          </a:p>
          <a:p>
            <a:pPr lvl="0"/>
            <a:endParaRPr lang="cs-CZ" sz="800" dirty="0" smtClean="0"/>
          </a:p>
          <a:p>
            <a:pPr lvl="0"/>
            <a:r>
              <a:rPr lang="cs-CZ" dirty="0" smtClean="0"/>
              <a:t>Kontaktní akce (dny otevřených dveří, oslavy kulatého výročí firmy atp.) </a:t>
            </a:r>
            <a:endParaRPr lang="cs-CZ" dirty="0" smtClean="0"/>
          </a:p>
          <a:p>
            <a:pPr lvl="0"/>
            <a:endParaRPr lang="cs-CZ" sz="800" dirty="0" smtClean="0"/>
          </a:p>
          <a:p>
            <a:pPr lvl="0"/>
            <a:r>
              <a:rPr lang="cs-CZ" dirty="0" smtClean="0"/>
              <a:t>Přednášky – především pro odbornou novinářskou veřejnost (například Microsoft představuje nový produkt.) </a:t>
            </a:r>
            <a:endParaRPr lang="cs-CZ" dirty="0" smtClean="0"/>
          </a:p>
          <a:p>
            <a:pPr lvl="0"/>
            <a:endParaRPr lang="cs-CZ" sz="800" dirty="0" smtClean="0"/>
          </a:p>
          <a:p>
            <a:pPr lvl="0"/>
            <a:r>
              <a:rPr lang="cs-CZ" dirty="0" smtClean="0"/>
              <a:t>Účast na výstavách a veletrzích </a:t>
            </a:r>
            <a:endParaRPr lang="cs-CZ" dirty="0" smtClean="0"/>
          </a:p>
          <a:p>
            <a:pPr lvl="0"/>
            <a:endParaRPr lang="cs-CZ" sz="800" dirty="0" smtClean="0"/>
          </a:p>
          <a:p>
            <a:pPr lvl="0"/>
            <a:r>
              <a:rPr lang="cs-CZ" dirty="0" smtClean="0"/>
              <a:t>Tiskoviny (brožury, zákaznické noviny, jubilejní tiskoviny, hospodářské zprávy) </a:t>
            </a:r>
            <a:endParaRPr lang="cs-CZ" dirty="0" smtClean="0"/>
          </a:p>
          <a:p>
            <a:pPr lvl="0"/>
            <a:endParaRPr lang="cs-CZ" sz="800" dirty="0" smtClean="0"/>
          </a:p>
          <a:p>
            <a:pPr lvl="0"/>
            <a:r>
              <a:rPr lang="cs-CZ" dirty="0" smtClean="0"/>
              <a:t>Exkurze </a:t>
            </a:r>
            <a:endParaRPr lang="cs-CZ" dirty="0" smtClean="0"/>
          </a:p>
          <a:p>
            <a:pPr lvl="0"/>
            <a:endParaRPr lang="cs-CZ" sz="800" dirty="0" smtClean="0"/>
          </a:p>
          <a:p>
            <a:pPr lvl="0"/>
            <a:r>
              <a:rPr lang="cs-CZ" dirty="0" smtClean="0"/>
              <a:t>Dobročinnost – někdy označovaná jako charita. Charita je však výlučně křesťanská dobročinnost.  (Podpora sociálních, kulturních, sportovních aktivit – nepřesně označovaná jako sponzoring) </a:t>
            </a:r>
            <a:endParaRPr lang="cs-CZ" dirty="0" smtClean="0"/>
          </a:p>
          <a:p>
            <a:pPr lvl="0"/>
            <a:endParaRPr lang="cs-CZ" sz="800" dirty="0" smtClean="0"/>
          </a:p>
          <a:p>
            <a:pPr lvl="0"/>
            <a:r>
              <a:rPr lang="cs-CZ" dirty="0" smtClean="0"/>
              <a:t>Sponzoring – je finanční nebo věcnou investicí – ne  charitou. </a:t>
            </a:r>
          </a:p>
          <a:p>
            <a:endParaRPr lang="cs-CZ" dirty="0"/>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214282" y="357166"/>
            <a:ext cx="8786874" cy="5909310"/>
          </a:xfrm>
          <a:prstGeom prst="rect">
            <a:avLst/>
          </a:prstGeom>
          <a:noFill/>
        </p:spPr>
        <p:txBody>
          <a:bodyPr wrap="square" rtlCol="0">
            <a:spAutoFit/>
          </a:bodyPr>
          <a:lstStyle/>
          <a:p>
            <a:r>
              <a:rPr lang="x-none" b="1" smtClean="0"/>
              <a:t>Tiskový mluvčí v prostoru PR</a:t>
            </a:r>
            <a:endParaRPr lang="cs-CZ" b="1" dirty="0" smtClean="0"/>
          </a:p>
          <a:p>
            <a:r>
              <a:rPr lang="cs-CZ" dirty="0" smtClean="0"/>
              <a:t>Osobnost tiskového mluvčího firmy je nezastupitelná. Vždy je přesně informován o aktuální situaci ve firmě, snaží se pozitivně a zajímavě formulovat názory vedení firmy a je přímým komunikátem s médii. Tiskový mluvčí musí vytvářet důvěryhodnost firmy. Je  u něj důležitý přiměřený vzhled, vystupování, od </a:t>
            </a:r>
            <a:r>
              <a:rPr lang="cs-CZ" dirty="0" err="1" smtClean="0"/>
              <a:t>gestiky</a:t>
            </a:r>
            <a:r>
              <a:rPr lang="cs-CZ" dirty="0" smtClean="0"/>
              <a:t> po spisovní mluvu. Musí mít vytříbený vkus a smysl pro etické i estetické společenské sounáležitost v daných podmínkách. Problém bývá často v tom, že  je tiskový mluvčí často před novinářskou veřejností jako zástupce někoho jiného (firmy) a při tom musí vystupovat jako fyzická osoba sám za sebe.  Někdy si neuvědomuje tuto dvojí pozici a nemá „zrcadlo“, ve kterém by viděl případné chyby v medializaci. </a:t>
            </a:r>
            <a:r>
              <a:rPr lang="cs-CZ" i="1" dirty="0" smtClean="0"/>
              <a:t>„</a:t>
            </a:r>
            <a:r>
              <a:rPr lang="cs-CZ" i="1" dirty="0" err="1" smtClean="0"/>
              <a:t>Aliter</a:t>
            </a:r>
            <a:r>
              <a:rPr lang="cs-CZ" i="1" dirty="0" smtClean="0"/>
              <a:t> de </a:t>
            </a:r>
            <a:r>
              <a:rPr lang="cs-CZ" i="1" dirty="0" err="1" smtClean="0"/>
              <a:t>aliis</a:t>
            </a:r>
            <a:r>
              <a:rPr lang="cs-CZ" i="1" dirty="0" smtClean="0"/>
              <a:t> </a:t>
            </a:r>
            <a:r>
              <a:rPr lang="cs-CZ" i="1" dirty="0" err="1" smtClean="0"/>
              <a:t>ac</a:t>
            </a:r>
            <a:r>
              <a:rPr lang="cs-CZ" i="1" dirty="0" smtClean="0"/>
              <a:t> de </a:t>
            </a:r>
            <a:r>
              <a:rPr lang="cs-CZ" i="1" dirty="0" err="1" smtClean="0"/>
              <a:t>nobis</a:t>
            </a:r>
            <a:r>
              <a:rPr lang="cs-CZ" i="1" dirty="0" smtClean="0"/>
              <a:t> </a:t>
            </a:r>
            <a:r>
              <a:rPr lang="cs-CZ" i="1" dirty="0" err="1" smtClean="0"/>
              <a:t>iudicamus</a:t>
            </a:r>
            <a:r>
              <a:rPr lang="cs-CZ" i="1" dirty="0" smtClean="0"/>
              <a:t>“ </a:t>
            </a:r>
            <a:r>
              <a:rPr lang="cs-CZ" dirty="0" smtClean="0"/>
              <a:t>Omyly, kterých se tiskový mluvčí dopustí, mohou mít při tom nedozírné následky. V osobě tiskového mluvčího může být firma velmi zranitelná.</a:t>
            </a:r>
          </a:p>
          <a:p>
            <a:r>
              <a:rPr lang="cs-CZ" dirty="0" smtClean="0"/>
              <a:t>Tiskový mluvčí nejenom že osobně vystupuje před novináři a vede tiskové konference, ale připravuje sám, nebo se svým týmem tiskové zprávy pro média. Jde tedy ve vztahu k médiím o dvě polohy:</a:t>
            </a:r>
          </a:p>
          <a:p>
            <a:pPr lvl="0"/>
            <a:r>
              <a:rPr lang="cs-CZ" dirty="0" smtClean="0"/>
              <a:t>Fyzický kontakt s konkrétními novináři</a:t>
            </a:r>
          </a:p>
          <a:p>
            <a:pPr lvl="0"/>
            <a:r>
              <a:rPr lang="cs-CZ" dirty="0" smtClean="0"/>
              <a:t>Písemný kontakt, rozesílání tiskových zpráv</a:t>
            </a:r>
          </a:p>
          <a:p>
            <a:r>
              <a:rPr lang="x-none" smtClean="0"/>
              <a:t>Bez ohledu na to, zda je to šéf týmu tiskového oddělení velké firmy,  nebo dcera majitele malé restaurace. </a:t>
            </a:r>
            <a:endParaRPr lang="cs-CZ" dirty="0" smtClean="0"/>
          </a:p>
          <a:p>
            <a:r>
              <a:rPr lang="x-none" smtClean="0"/>
              <a:t>  Jinak posuzujeme jiné a jinak sebe.</a:t>
            </a:r>
            <a:endParaRPr lang="cs-CZ" dirty="0" smtClean="0"/>
          </a:p>
          <a:p>
            <a:endParaRPr lang="cs-CZ" dirty="0"/>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214282" y="357166"/>
            <a:ext cx="8786874" cy="5232202"/>
          </a:xfrm>
          <a:prstGeom prst="rect">
            <a:avLst/>
          </a:prstGeom>
          <a:noFill/>
        </p:spPr>
        <p:txBody>
          <a:bodyPr wrap="square" rtlCol="0">
            <a:spAutoFit/>
          </a:bodyPr>
          <a:lstStyle/>
          <a:p>
            <a:r>
              <a:rPr lang="x-none" sz="2800" b="1" smtClean="0">
                <a:solidFill>
                  <a:srgbClr val="FF0000"/>
                </a:solidFill>
              </a:rPr>
              <a:t>Fyzický kontakt </a:t>
            </a:r>
            <a:endParaRPr lang="cs-CZ" sz="2800" b="1" dirty="0" smtClean="0">
              <a:solidFill>
                <a:srgbClr val="FF0000"/>
              </a:solidFill>
            </a:endParaRPr>
          </a:p>
          <a:p>
            <a:r>
              <a:rPr lang="cs-CZ" b="1" i="1" dirty="0" smtClean="0"/>
              <a:t>Tiskové informace – Media relations (Vztahy s médií) </a:t>
            </a:r>
            <a:r>
              <a:rPr lang="cs-CZ" dirty="0" smtClean="0"/>
              <a:t>Často zaměňovaný pojem s Public Relations. Jde o součást PR. Média – tisk, TV, Rozhlas, elektronická média, agenturní kanceláře. Pro ně vytváří tiskový mluvčí textové informace (obyčejně dodávané v papírové formě na tiskových konferencích, současně však jsou zaslány na e–</a:t>
            </a:r>
            <a:r>
              <a:rPr lang="cs-CZ" dirty="0" err="1" smtClean="0"/>
              <a:t>mailové</a:t>
            </a:r>
            <a:r>
              <a:rPr lang="cs-CZ" dirty="0" smtClean="0"/>
              <a:t> adresy novinářů.) Tiskový mluvčí, nebo jiný pracovník PR podniku vytváří tyto zprávy pro redaktory v takové formě, aby byly vhodné k přímému použití do tisku.</a:t>
            </a:r>
          </a:p>
          <a:p>
            <a:r>
              <a:rPr lang="cs-CZ" dirty="0" smtClean="0"/>
              <a:t> </a:t>
            </a:r>
            <a:endParaRPr lang="cs-CZ" dirty="0" smtClean="0"/>
          </a:p>
          <a:p>
            <a:endParaRPr lang="cs-CZ" dirty="0" smtClean="0"/>
          </a:p>
          <a:p>
            <a:endParaRPr lang="cs-CZ" dirty="0" smtClean="0"/>
          </a:p>
          <a:p>
            <a:endParaRPr lang="cs-CZ" dirty="0" smtClean="0"/>
          </a:p>
          <a:p>
            <a:endParaRPr lang="cs-CZ" dirty="0" smtClean="0"/>
          </a:p>
          <a:p>
            <a:endParaRPr lang="cs-CZ" dirty="0" smtClean="0"/>
          </a:p>
          <a:p>
            <a:endParaRPr lang="cs-CZ" dirty="0" smtClean="0"/>
          </a:p>
          <a:p>
            <a:endParaRPr lang="cs-CZ" dirty="0" smtClean="0"/>
          </a:p>
          <a:p>
            <a:endParaRPr lang="cs-CZ" dirty="0" smtClean="0"/>
          </a:p>
          <a:p>
            <a:endParaRPr lang="cs-CZ" dirty="0" smtClean="0"/>
          </a:p>
          <a:p>
            <a:endParaRPr lang="cs-CZ" dirty="0"/>
          </a:p>
        </p:txBody>
      </p:sp>
      <p:pic>
        <p:nvPicPr>
          <p:cNvPr id="307202" name="Picture 2" descr="http://midas-pr.com/wp-content/uploads/2014/07/microphonemedium.jpg"/>
          <p:cNvPicPr>
            <a:picLocks noChangeAspect="1" noChangeArrowheads="1"/>
          </p:cNvPicPr>
          <p:nvPr/>
        </p:nvPicPr>
        <p:blipFill>
          <a:blip r:embed="rId2"/>
          <a:srcRect/>
          <a:stretch>
            <a:fillRect/>
          </a:stretch>
        </p:blipFill>
        <p:spPr bwMode="auto">
          <a:xfrm>
            <a:off x="142844" y="2928934"/>
            <a:ext cx="8575278" cy="3429024"/>
          </a:xfrm>
          <a:prstGeom prst="rect">
            <a:avLst/>
          </a:prstGeom>
          <a:noFill/>
        </p:spPr>
      </p:pic>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214282" y="214290"/>
            <a:ext cx="8643998" cy="6740307"/>
          </a:xfrm>
          <a:prstGeom prst="rect">
            <a:avLst/>
          </a:prstGeom>
          <a:noFill/>
        </p:spPr>
        <p:txBody>
          <a:bodyPr wrap="square" rtlCol="0">
            <a:spAutoFit/>
          </a:bodyPr>
          <a:lstStyle/>
          <a:p>
            <a:r>
              <a:rPr lang="cs-CZ" dirty="0" smtClean="0"/>
              <a:t>Většina </a:t>
            </a:r>
            <a:r>
              <a:rPr lang="cs-CZ" dirty="0" smtClean="0"/>
              <a:t>agenturních zdrojů pochází od firemních PR, od tiskových mluvčích,  ne od redaktorů, kteří by si informaci sami našli. Stan </a:t>
            </a:r>
            <a:r>
              <a:rPr lang="cs-CZ" dirty="0" err="1" smtClean="0"/>
              <a:t>Le</a:t>
            </a:r>
            <a:r>
              <a:rPr lang="cs-CZ" dirty="0" smtClean="0"/>
              <a:t> </a:t>
            </a:r>
            <a:r>
              <a:rPr lang="cs-CZ" dirty="0" err="1" smtClean="0"/>
              <a:t>Roy</a:t>
            </a:r>
            <a:r>
              <a:rPr lang="cs-CZ" dirty="0" smtClean="0"/>
              <a:t> Wilson ve svém Úvodu do médií píše: </a:t>
            </a:r>
            <a:r>
              <a:rPr lang="cs-CZ" i="1" dirty="0" smtClean="0"/>
              <a:t>Jedno typické vydání deníku </a:t>
            </a:r>
            <a:r>
              <a:rPr lang="cs-CZ" i="1" dirty="0" err="1" smtClean="0"/>
              <a:t>Wall</a:t>
            </a:r>
            <a:r>
              <a:rPr lang="cs-CZ" i="1" dirty="0" smtClean="0"/>
              <a:t> </a:t>
            </a:r>
            <a:r>
              <a:rPr lang="cs-CZ" i="1" dirty="0" err="1" smtClean="0"/>
              <a:t>Streed</a:t>
            </a:r>
            <a:r>
              <a:rPr lang="cs-CZ" i="1" dirty="0" smtClean="0"/>
              <a:t> </a:t>
            </a:r>
            <a:r>
              <a:rPr lang="cs-CZ" i="1" dirty="0" err="1" smtClean="0"/>
              <a:t>Journal</a:t>
            </a:r>
            <a:r>
              <a:rPr lang="cs-CZ" i="1" dirty="0" smtClean="0"/>
              <a:t> obsahuje 55 zpráv, které jsou založeny na firmami publikovaných tiskových zprávách. Téměř doslova je převzato 32 zpráv.  A 20 z těchto 32 zpráv je podepsaných konkrétním redaktorem WSJ.</a:t>
            </a:r>
            <a:endParaRPr lang="cs-CZ" dirty="0" smtClean="0"/>
          </a:p>
          <a:p>
            <a:r>
              <a:rPr lang="x-none" smtClean="0"/>
              <a:t>Vy jste zprávy – vy jste tématem, o kterém mají média </a:t>
            </a:r>
            <a:r>
              <a:rPr lang="x-none" smtClean="0"/>
              <a:t>psát</a:t>
            </a:r>
            <a:r>
              <a:rPr lang="x-none" smtClean="0"/>
              <a:t>.</a:t>
            </a:r>
            <a:r>
              <a:rPr lang="cs-CZ" dirty="0" smtClean="0"/>
              <a:t> /1/</a:t>
            </a:r>
          </a:p>
          <a:p>
            <a:endParaRPr lang="cs-CZ" dirty="0" smtClean="0"/>
          </a:p>
          <a:p>
            <a:endParaRPr lang="cs-CZ" dirty="0" smtClean="0"/>
          </a:p>
          <a:p>
            <a:endParaRPr lang="cs-CZ" dirty="0" smtClean="0"/>
          </a:p>
          <a:p>
            <a:endParaRPr lang="cs-CZ" dirty="0" smtClean="0"/>
          </a:p>
          <a:p>
            <a:endParaRPr lang="cs-CZ" dirty="0" smtClean="0"/>
          </a:p>
          <a:p>
            <a:endParaRPr lang="cs-CZ" dirty="0" smtClean="0"/>
          </a:p>
          <a:p>
            <a:endParaRPr lang="cs-CZ" dirty="0" smtClean="0"/>
          </a:p>
          <a:p>
            <a:endParaRPr lang="cs-CZ" dirty="0" smtClean="0"/>
          </a:p>
          <a:p>
            <a:endParaRPr lang="cs-CZ" dirty="0" smtClean="0"/>
          </a:p>
          <a:p>
            <a:endParaRPr lang="cs-CZ" dirty="0" smtClean="0"/>
          </a:p>
          <a:p>
            <a:endParaRPr lang="cs-CZ" dirty="0" smtClean="0"/>
          </a:p>
          <a:p>
            <a:endParaRPr lang="cs-CZ" dirty="0" smtClean="0"/>
          </a:p>
          <a:p>
            <a:endParaRPr lang="cs-CZ" dirty="0" smtClean="0"/>
          </a:p>
          <a:p>
            <a:endParaRPr lang="cs-CZ" dirty="0" smtClean="0"/>
          </a:p>
          <a:p>
            <a:endParaRPr lang="cs-CZ" dirty="0" smtClean="0"/>
          </a:p>
          <a:p>
            <a:endParaRPr lang="cs-CZ" dirty="0" smtClean="0"/>
          </a:p>
          <a:p>
            <a:r>
              <a:rPr lang="cs-CZ" dirty="0" smtClean="0"/>
              <a:t>/1/ </a:t>
            </a:r>
            <a:r>
              <a:rPr lang="x-none" smtClean="0"/>
              <a:t>Wilson </a:t>
            </a:r>
            <a:r>
              <a:rPr lang="x-none" smtClean="0"/>
              <a:t>S.R., Induction od Media, New York Universum Publishing 1993</a:t>
            </a:r>
            <a:endParaRPr lang="cs-CZ" dirty="0" smtClean="0"/>
          </a:p>
          <a:p>
            <a:endParaRPr lang="cs-CZ" dirty="0"/>
          </a:p>
        </p:txBody>
      </p:sp>
      <p:pic>
        <p:nvPicPr>
          <p:cNvPr id="306178" name="Picture 2" descr="http://www.mujmac.cz/old-idif/images2/wsj_page.jpg"/>
          <p:cNvPicPr>
            <a:picLocks noChangeAspect="1" noChangeArrowheads="1"/>
          </p:cNvPicPr>
          <p:nvPr/>
        </p:nvPicPr>
        <p:blipFill>
          <a:blip r:embed="rId2"/>
          <a:srcRect/>
          <a:stretch>
            <a:fillRect/>
          </a:stretch>
        </p:blipFill>
        <p:spPr bwMode="auto">
          <a:xfrm>
            <a:off x="285720" y="2143116"/>
            <a:ext cx="5381625" cy="3810000"/>
          </a:xfrm>
          <a:prstGeom prst="rect">
            <a:avLst/>
          </a:prstGeom>
          <a:noFill/>
        </p:spPr>
      </p:pic>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214282" y="357166"/>
            <a:ext cx="8572560" cy="1138773"/>
          </a:xfrm>
          <a:prstGeom prst="rect">
            <a:avLst/>
          </a:prstGeom>
          <a:noFill/>
        </p:spPr>
        <p:txBody>
          <a:bodyPr wrap="square" rtlCol="0">
            <a:spAutoFit/>
          </a:bodyPr>
          <a:lstStyle/>
          <a:p>
            <a:r>
              <a:rPr lang="cs-CZ" sz="4400" i="1" dirty="0" smtClean="0">
                <a:solidFill>
                  <a:srgbClr val="FF0000"/>
                </a:solidFill>
              </a:rPr>
              <a:t>Kontradiktornosti </a:t>
            </a:r>
            <a:r>
              <a:rPr lang="cs-CZ" sz="2400" i="1" dirty="0" smtClean="0">
                <a:solidFill>
                  <a:srgbClr val="FF0000"/>
                </a:solidFill>
              </a:rPr>
              <a:t>– </a:t>
            </a:r>
          </a:p>
          <a:p>
            <a:r>
              <a:rPr lang="cs-CZ" sz="2400" b="1" i="1" dirty="0" err="1" smtClean="0">
                <a:solidFill>
                  <a:srgbClr val="FF0000"/>
                </a:solidFill>
              </a:rPr>
              <a:t>audiatur</a:t>
            </a:r>
            <a:r>
              <a:rPr lang="cs-CZ" sz="2400" b="1" i="1" dirty="0" smtClean="0">
                <a:solidFill>
                  <a:srgbClr val="FF0000"/>
                </a:solidFill>
              </a:rPr>
              <a:t> </a:t>
            </a:r>
            <a:r>
              <a:rPr lang="cs-CZ" sz="2400" b="1" i="1" dirty="0" err="1" smtClean="0">
                <a:solidFill>
                  <a:srgbClr val="FF0000"/>
                </a:solidFill>
              </a:rPr>
              <a:t>et</a:t>
            </a:r>
            <a:r>
              <a:rPr lang="cs-CZ" sz="2400" b="1" i="1" dirty="0" smtClean="0">
                <a:solidFill>
                  <a:srgbClr val="FF0000"/>
                </a:solidFill>
              </a:rPr>
              <a:t> </a:t>
            </a:r>
            <a:r>
              <a:rPr lang="cs-CZ" sz="2400" b="1" i="1" dirty="0" err="1" smtClean="0">
                <a:solidFill>
                  <a:srgbClr val="FF0000"/>
                </a:solidFill>
              </a:rPr>
              <a:t>altera</a:t>
            </a:r>
            <a:r>
              <a:rPr lang="cs-CZ" sz="2400" b="1" i="1" dirty="0" smtClean="0">
                <a:solidFill>
                  <a:srgbClr val="FF0000"/>
                </a:solidFill>
              </a:rPr>
              <a:t> – vyslyšet druhou stranu</a:t>
            </a:r>
            <a:endParaRPr lang="cs-CZ" sz="2400" dirty="0">
              <a:solidFill>
                <a:srgbClr val="FF0000"/>
              </a:solidFill>
            </a:endParaRPr>
          </a:p>
        </p:txBody>
      </p:sp>
      <p:sp>
        <p:nvSpPr>
          <p:cNvPr id="3" name="TextovéPole 2"/>
          <p:cNvSpPr txBox="1"/>
          <p:nvPr/>
        </p:nvSpPr>
        <p:spPr>
          <a:xfrm>
            <a:off x="214282" y="1643050"/>
            <a:ext cx="8001056" cy="2923877"/>
          </a:xfrm>
          <a:prstGeom prst="rect">
            <a:avLst/>
          </a:prstGeom>
          <a:noFill/>
        </p:spPr>
        <p:txBody>
          <a:bodyPr wrap="square" rtlCol="0">
            <a:spAutoFit/>
          </a:bodyPr>
          <a:lstStyle/>
          <a:p>
            <a:r>
              <a:rPr lang="cs-CZ" dirty="0" smtClean="0"/>
              <a:t>Tato zásada, kterou snad poprvé vyslovil </a:t>
            </a:r>
            <a:r>
              <a:rPr lang="cs-CZ" dirty="0" err="1" smtClean="0"/>
              <a:t>Sofokles</a:t>
            </a:r>
            <a:r>
              <a:rPr lang="cs-CZ" dirty="0" smtClean="0"/>
              <a:t> ve svém dramatu </a:t>
            </a:r>
            <a:r>
              <a:rPr lang="cs-CZ" dirty="0" err="1" smtClean="0"/>
              <a:t>Electra</a:t>
            </a:r>
            <a:r>
              <a:rPr lang="cs-CZ" dirty="0" smtClean="0"/>
              <a:t>,  ovšem je také  připomenuta v islámském právu, zde se nazývá HADITH - </a:t>
            </a:r>
            <a:r>
              <a:rPr lang="cs-CZ" dirty="0" smtClean="0"/>
              <a:t> </a:t>
            </a:r>
            <a:r>
              <a:rPr lang="cs-CZ" dirty="0" smtClean="0"/>
              <a:t>označuje, </a:t>
            </a:r>
            <a:r>
              <a:rPr lang="cs-CZ" dirty="0" smtClean="0"/>
              <a:t>že v  </a:t>
            </a:r>
            <a:r>
              <a:rPr lang="cs-CZ" dirty="0" smtClean="0"/>
              <a:t>jakémkoliv sporu musí být slyšet obě strany. Je nutné se seznámit s </a:t>
            </a:r>
            <a:r>
              <a:rPr lang="cs-CZ" dirty="0" err="1" smtClean="0"/>
              <a:t>protichodnými</a:t>
            </a:r>
            <a:r>
              <a:rPr lang="cs-CZ" dirty="0" smtClean="0"/>
              <a:t> pohledy</a:t>
            </a:r>
            <a:endParaRPr lang="cs-CZ" dirty="0" smtClean="0"/>
          </a:p>
          <a:p>
            <a:r>
              <a:rPr lang="cs-CZ" sz="2800" dirty="0" smtClean="0">
                <a:solidFill>
                  <a:srgbClr val="FF0000"/>
                </a:solidFill>
              </a:rPr>
              <a:t>Podívejme se tedy na fungování Public Relations, ne ze strany žurnalistiky, ale ze strany zadavatele PR, tedy podniku, který chce PR využít na propagaci své značky, výrobku nebo služby.</a:t>
            </a:r>
            <a:endParaRPr lang="cs-CZ" sz="2800" dirty="0">
              <a:solidFill>
                <a:srgbClr val="FF0000"/>
              </a:solidFill>
            </a:endParaRPr>
          </a:p>
        </p:txBody>
      </p:sp>
      <p:pic>
        <p:nvPicPr>
          <p:cNvPr id="323586" name="Picture 2" descr="http://knihy.abz.cz/imgs/products/img_241671_main.jpg"/>
          <p:cNvPicPr>
            <a:picLocks noChangeAspect="1" noChangeArrowheads="1"/>
          </p:cNvPicPr>
          <p:nvPr/>
        </p:nvPicPr>
        <p:blipFill>
          <a:blip r:embed="rId2"/>
          <a:srcRect/>
          <a:stretch>
            <a:fillRect/>
          </a:stretch>
        </p:blipFill>
        <p:spPr bwMode="auto">
          <a:xfrm>
            <a:off x="6858016" y="4000504"/>
            <a:ext cx="1806463" cy="2857496"/>
          </a:xfrm>
          <a:prstGeom prst="rect">
            <a:avLst/>
          </a:prstGeom>
          <a:noFill/>
        </p:spPr>
      </p:pic>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0" y="214290"/>
            <a:ext cx="8929718" cy="6709529"/>
          </a:xfrm>
          <a:prstGeom prst="rect">
            <a:avLst/>
          </a:prstGeom>
          <a:noFill/>
        </p:spPr>
        <p:txBody>
          <a:bodyPr wrap="square" rtlCol="0">
            <a:spAutoFit/>
          </a:bodyPr>
          <a:lstStyle/>
          <a:p>
            <a:r>
              <a:rPr lang="x-none" sz="2800" b="1" smtClean="0">
                <a:solidFill>
                  <a:srgbClr val="FF0000"/>
                </a:solidFill>
              </a:rPr>
              <a:t>Zásady pracovníka PR při styku s médii a </a:t>
            </a:r>
            <a:r>
              <a:rPr lang="x-none" sz="2800" b="1" smtClean="0">
                <a:solidFill>
                  <a:srgbClr val="FF0000"/>
                </a:solidFill>
              </a:rPr>
              <a:t>typy </a:t>
            </a:r>
            <a:r>
              <a:rPr lang="x-none" sz="2800" b="1" smtClean="0">
                <a:solidFill>
                  <a:srgbClr val="FF0000"/>
                </a:solidFill>
              </a:rPr>
              <a:t>komunikace</a:t>
            </a:r>
            <a:endParaRPr lang="cs-CZ" sz="2800" b="1" dirty="0" smtClean="0">
              <a:solidFill>
                <a:srgbClr val="FF0000"/>
              </a:solidFill>
            </a:endParaRPr>
          </a:p>
          <a:p>
            <a:endParaRPr lang="cs-CZ" sz="2800" b="1" dirty="0" smtClean="0">
              <a:solidFill>
                <a:srgbClr val="FF0000"/>
              </a:solidFill>
            </a:endParaRPr>
          </a:p>
          <a:p>
            <a:endParaRPr lang="cs-CZ" sz="2800" b="1" dirty="0" smtClean="0">
              <a:solidFill>
                <a:srgbClr val="FF0000"/>
              </a:solidFill>
            </a:endParaRPr>
          </a:p>
          <a:p>
            <a:endParaRPr lang="cs-CZ" sz="2800" b="1" dirty="0" smtClean="0">
              <a:solidFill>
                <a:srgbClr val="FF0000"/>
              </a:solidFill>
            </a:endParaRPr>
          </a:p>
          <a:p>
            <a:endParaRPr lang="cs-CZ" sz="2800" b="1" dirty="0" smtClean="0">
              <a:solidFill>
                <a:srgbClr val="FF0000"/>
              </a:solidFill>
            </a:endParaRPr>
          </a:p>
          <a:p>
            <a:endParaRPr lang="cs-CZ" sz="2800" b="1" dirty="0" smtClean="0">
              <a:solidFill>
                <a:srgbClr val="FF0000"/>
              </a:solidFill>
            </a:endParaRPr>
          </a:p>
          <a:p>
            <a:endParaRPr lang="cs-CZ" sz="2800" b="1" dirty="0" smtClean="0">
              <a:solidFill>
                <a:srgbClr val="FF0000"/>
              </a:solidFill>
            </a:endParaRPr>
          </a:p>
          <a:p>
            <a:pPr>
              <a:buFont typeface="Arial" pitchFamily="34" charset="0"/>
              <a:buChar char="•"/>
            </a:pPr>
            <a:r>
              <a:rPr lang="cs-CZ" dirty="0" smtClean="0"/>
              <a:t>Neschovávat </a:t>
            </a:r>
            <a:r>
              <a:rPr lang="cs-CZ" dirty="0" smtClean="0"/>
              <a:t>se za oddělení PR. Rozdat číslo mobilu, stát se kdykoliv kdekoliv </a:t>
            </a:r>
            <a:r>
              <a:rPr lang="cs-CZ" dirty="0" smtClean="0"/>
              <a:t>přístupným</a:t>
            </a:r>
          </a:p>
          <a:p>
            <a:pPr>
              <a:buFont typeface="Arial" pitchFamily="34" charset="0"/>
              <a:buChar char="•"/>
            </a:pPr>
            <a:r>
              <a:rPr lang="cs-CZ" dirty="0" smtClean="0"/>
              <a:t>Sjednotit </a:t>
            </a:r>
            <a:r>
              <a:rPr lang="cs-CZ" dirty="0" smtClean="0"/>
              <a:t>celé oddělení PR. Nesmí se stát že podaná informace je různá podle toho, kdo z PR ji „distribuuje“. Vždy by to měl být tiskový mluvčí </a:t>
            </a:r>
            <a:r>
              <a:rPr lang="cs-CZ" dirty="0" smtClean="0"/>
              <a:t>podniku.</a:t>
            </a:r>
          </a:p>
          <a:p>
            <a:pPr>
              <a:buFont typeface="Arial" pitchFamily="34" charset="0"/>
              <a:buChar char="•"/>
            </a:pPr>
            <a:r>
              <a:rPr lang="cs-CZ" dirty="0" smtClean="0"/>
              <a:t>Písemný kontakt</a:t>
            </a:r>
          </a:p>
          <a:p>
            <a:pPr>
              <a:buFont typeface="Arial" pitchFamily="34" charset="0"/>
              <a:buChar char="•"/>
            </a:pPr>
            <a:r>
              <a:rPr lang="cs-CZ" dirty="0" smtClean="0"/>
              <a:t>Tiskový </a:t>
            </a:r>
            <a:r>
              <a:rPr lang="cs-CZ" dirty="0" smtClean="0"/>
              <a:t>mluvčí připravuje předem, před tiskovou konferencí tiskové zprávy. Pokud si to situace naléhavě nevyžaduje, zůstává kontakt s médii jenom na úrovni rozesílaných tiskových zpráv. Ve zprávě se nemá používat „</a:t>
            </a:r>
            <a:r>
              <a:rPr lang="cs-CZ" dirty="0" err="1" smtClean="0"/>
              <a:t>ich</a:t>
            </a:r>
            <a:r>
              <a:rPr lang="cs-CZ" dirty="0" smtClean="0"/>
              <a:t> forma“, kterou pracovník PR zastupuje firmu. Naopak je žádaná „přímá řeč“, kdy je citován významný pracovník firmy, nebo nějaká jiná, obecně známá autorita. (s její svolením – samozřejmě</a:t>
            </a:r>
            <a:r>
              <a:rPr lang="cs-CZ" dirty="0" smtClean="0"/>
              <a:t>).</a:t>
            </a:r>
          </a:p>
          <a:p>
            <a:pPr>
              <a:buFont typeface="Arial" pitchFamily="34" charset="0"/>
              <a:buChar char="•"/>
            </a:pPr>
            <a:r>
              <a:rPr lang="x-none" smtClean="0"/>
              <a:t>Pořádat </a:t>
            </a:r>
            <a:r>
              <a:rPr lang="x-none" smtClean="0"/>
              <a:t>„tiskovky“ příliš často – i tehdy, kdy není co důležitého sdělit, se nevyplácí. Novináři postřehnou, že se koná „tiskovka pro tiskovku“ a příště nepřijdou, i když půjde o důležitá sdělení. </a:t>
            </a:r>
            <a:endParaRPr lang="cs-CZ" dirty="0" smtClean="0"/>
          </a:p>
          <a:p>
            <a:endParaRPr lang="cs-CZ" dirty="0"/>
          </a:p>
        </p:txBody>
      </p:sp>
      <p:pic>
        <p:nvPicPr>
          <p:cNvPr id="305154" name="Picture 2" descr="http://www.prconversations.com/wp-content/uploads/2010/11/megaphone.jpg"/>
          <p:cNvPicPr>
            <a:picLocks noChangeAspect="1" noChangeArrowheads="1"/>
          </p:cNvPicPr>
          <p:nvPr/>
        </p:nvPicPr>
        <p:blipFill>
          <a:blip r:embed="rId2" cstate="print"/>
          <a:srcRect/>
          <a:stretch>
            <a:fillRect/>
          </a:stretch>
        </p:blipFill>
        <p:spPr bwMode="auto">
          <a:xfrm>
            <a:off x="0" y="928670"/>
            <a:ext cx="3159109" cy="2369332"/>
          </a:xfrm>
          <a:prstGeom prst="rect">
            <a:avLst/>
          </a:prstGeom>
          <a:noFill/>
        </p:spPr>
      </p:pic>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p:cNvSpPr txBox="1"/>
          <p:nvPr/>
        </p:nvSpPr>
        <p:spPr>
          <a:xfrm>
            <a:off x="142844" y="357166"/>
            <a:ext cx="8715436" cy="6370975"/>
          </a:xfrm>
          <a:prstGeom prst="rect">
            <a:avLst/>
          </a:prstGeom>
          <a:noFill/>
        </p:spPr>
        <p:txBody>
          <a:bodyPr wrap="square" rtlCol="0">
            <a:spAutoFit/>
          </a:bodyPr>
          <a:lstStyle/>
          <a:p>
            <a:r>
              <a:rPr lang="cs-CZ" sz="2400" b="1" dirty="0" smtClean="0"/>
              <a:t>Jak psát tiskové správy, to by měl být ( a možná v rámci některých seminárních cvičení je) součástí výuky žurnalistiky. </a:t>
            </a:r>
          </a:p>
          <a:p>
            <a:r>
              <a:rPr lang="cs-CZ" sz="2400" b="1" dirty="0" smtClean="0"/>
              <a:t>Zde připomínáme jenom několik zásad:</a:t>
            </a:r>
          </a:p>
          <a:p>
            <a:endParaRPr lang="cs-CZ" sz="2400" b="1" dirty="0" smtClean="0"/>
          </a:p>
          <a:p>
            <a:endParaRPr lang="cs-CZ" sz="2400" b="1" dirty="0" smtClean="0"/>
          </a:p>
          <a:p>
            <a:endParaRPr lang="cs-CZ" b="1" dirty="0" smtClean="0"/>
          </a:p>
          <a:p>
            <a:r>
              <a:rPr lang="x-none" b="1" smtClean="0"/>
              <a:t>Tiskový </a:t>
            </a:r>
            <a:r>
              <a:rPr lang="x-none" b="1" smtClean="0"/>
              <a:t>zpráva, článek  </a:t>
            </a:r>
            <a:endParaRPr lang="cs-CZ" b="1" dirty="0" smtClean="0"/>
          </a:p>
          <a:p>
            <a:r>
              <a:rPr lang="cs-CZ" dirty="0" smtClean="0"/>
              <a:t>„Zpráva musí být příběhem.“  Uvedeme jednoduchý příklad, který napoví víc než rozsáhlý opis:</a:t>
            </a:r>
          </a:p>
          <a:p>
            <a:r>
              <a:rPr lang="cs-CZ" b="1" dirty="0" smtClean="0">
                <a:solidFill>
                  <a:srgbClr val="FF0000"/>
                </a:solidFill>
              </a:rPr>
              <a:t>Špatně</a:t>
            </a:r>
            <a:r>
              <a:rPr lang="cs-CZ" dirty="0" smtClean="0"/>
              <a:t>: Náš výrobek je velmi dobrý, protože vyrábíme jen z kvalitních materiálů a výstupní kontrola tuto kvalitu neustále hlídá, aby…</a:t>
            </a:r>
          </a:p>
          <a:p>
            <a:r>
              <a:rPr lang="cs-CZ" b="1" dirty="0" smtClean="0">
                <a:solidFill>
                  <a:srgbClr val="FF0000"/>
                </a:solidFill>
              </a:rPr>
              <a:t>Dobře: </a:t>
            </a:r>
            <a:r>
              <a:rPr lang="cs-CZ" dirty="0" err="1" smtClean="0"/>
              <a:t>Himalájská</a:t>
            </a:r>
            <a:r>
              <a:rPr lang="cs-CZ" dirty="0" smtClean="0"/>
              <a:t> expedice XY ověřila náš výrobek v extrémních podmínkách. Horolezec YX využil chvíli odpočinku ve výšce 8100 metrů, </a:t>
            </a:r>
            <a:r>
              <a:rPr lang="cs-CZ" dirty="0" smtClean="0"/>
              <a:t>aby věřil…..</a:t>
            </a:r>
          </a:p>
          <a:p>
            <a:endParaRPr lang="cs-CZ" dirty="0" smtClean="0"/>
          </a:p>
          <a:p>
            <a:r>
              <a:rPr lang="cs-CZ" dirty="0" smtClean="0"/>
              <a:t>Zpráva musí mít atraktivní</a:t>
            </a:r>
            <a:r>
              <a:rPr lang="cs-CZ" b="1" dirty="0" smtClean="0">
                <a:solidFill>
                  <a:srgbClr val="FF0000"/>
                </a:solidFill>
              </a:rPr>
              <a:t> nápis </a:t>
            </a:r>
            <a:r>
              <a:rPr lang="cs-CZ" dirty="0" smtClean="0"/>
              <a:t>– Nepodceňujme však novináře. Nápis nesmí být nafouklou bublinou (bombastický nápis, uvnitř nic</a:t>
            </a:r>
            <a:r>
              <a:rPr lang="cs-CZ" dirty="0" smtClean="0"/>
              <a:t>)</a:t>
            </a:r>
          </a:p>
          <a:p>
            <a:endParaRPr lang="cs-CZ" dirty="0" smtClean="0"/>
          </a:p>
          <a:p>
            <a:r>
              <a:rPr lang="cs-CZ" b="1" dirty="0" smtClean="0">
                <a:solidFill>
                  <a:srgbClr val="FF0000"/>
                </a:solidFill>
              </a:rPr>
              <a:t>Nápis</a:t>
            </a:r>
            <a:r>
              <a:rPr lang="cs-CZ" dirty="0" smtClean="0"/>
              <a:t> může být otázkou. (Jsou opravdu výrobky firmy Alfa tak dobré?) Může mít dramatické jádro. (Přistoupili k distribuci se strachem) V tom případě vlastně obsah zprávy navazuje dialog s nadpisem. (Ano, báli se, že je zákazník nebude chtít, opak byl však pravdou)</a:t>
            </a:r>
          </a:p>
          <a:p>
            <a:endParaRPr lang="cs-CZ" dirty="0"/>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142844" y="357166"/>
            <a:ext cx="8715436" cy="6401753"/>
          </a:xfrm>
          <a:prstGeom prst="rect">
            <a:avLst/>
          </a:prstGeom>
          <a:noFill/>
        </p:spPr>
        <p:txBody>
          <a:bodyPr wrap="square" rtlCol="0">
            <a:spAutoFit/>
          </a:bodyPr>
          <a:lstStyle/>
          <a:p>
            <a:r>
              <a:rPr lang="x-none" sz="3200" b="1" smtClean="0">
                <a:solidFill>
                  <a:srgbClr val="FF0000"/>
                </a:solidFill>
              </a:rPr>
              <a:t>Problémy s </a:t>
            </a:r>
            <a:r>
              <a:rPr lang="x-none" sz="3200" b="1" smtClean="0">
                <a:solidFill>
                  <a:srgbClr val="FF0000"/>
                </a:solidFill>
              </a:rPr>
              <a:t>PR </a:t>
            </a:r>
            <a:endParaRPr lang="cs-CZ" sz="3200" b="1" dirty="0" smtClean="0">
              <a:solidFill>
                <a:srgbClr val="FF0000"/>
              </a:solidFill>
            </a:endParaRPr>
          </a:p>
          <a:p>
            <a:r>
              <a:rPr lang="cs-CZ" b="1" dirty="0" smtClean="0"/>
              <a:t>Reklama</a:t>
            </a:r>
            <a:r>
              <a:rPr lang="cs-CZ" dirty="0" smtClean="0"/>
              <a:t> </a:t>
            </a:r>
            <a:r>
              <a:rPr lang="cs-CZ" dirty="0" smtClean="0"/>
              <a:t>je cosi, co máte téměř naprosto pod kontrolou (na rozdíl od aktivit PR). V případě větši­ny forem reklamy – tisková a elektronická reklama, balení, sponzoring, využití známých osobností v roli "mluvčích" značky a tak dále – je pod kontrolou celý obsah. </a:t>
            </a:r>
            <a:r>
              <a:rPr lang="cs-CZ" b="1" i="1" dirty="0" smtClean="0"/>
              <a:t>Zadavatel</a:t>
            </a:r>
            <a:r>
              <a:rPr lang="cs-CZ" dirty="0" smtClean="0"/>
              <a:t> rozhoduje, co ponese jméno výrobku nebo služby a jak toho bude využito, </a:t>
            </a:r>
            <a:r>
              <a:rPr lang="cs-CZ" b="1" i="1" dirty="0" smtClean="0"/>
              <a:t>zadavatel</a:t>
            </a:r>
            <a:r>
              <a:rPr lang="cs-CZ" i="1" dirty="0" smtClean="0"/>
              <a:t> </a:t>
            </a:r>
            <a:r>
              <a:rPr lang="cs-CZ" dirty="0" smtClean="0"/>
              <a:t>schvaluje reklamy, </a:t>
            </a:r>
            <a:r>
              <a:rPr lang="cs-CZ" b="1" i="1" dirty="0" smtClean="0"/>
              <a:t>zadavatel</a:t>
            </a:r>
            <a:r>
              <a:rPr lang="cs-CZ" dirty="0" smtClean="0"/>
              <a:t> navrhuje celkové balení produk­tu, </a:t>
            </a:r>
            <a:r>
              <a:rPr lang="cs-CZ" b="1" i="1" dirty="0" smtClean="0"/>
              <a:t>zadavatel</a:t>
            </a:r>
            <a:r>
              <a:rPr lang="cs-CZ" dirty="0" smtClean="0"/>
              <a:t> je tím, kdo umístí své jméno nad vchod do sportovního stadiónu, a </a:t>
            </a:r>
            <a:r>
              <a:rPr lang="cs-CZ" b="1" i="1" dirty="0" smtClean="0"/>
              <a:t>zadavatel</a:t>
            </a:r>
            <a:r>
              <a:rPr lang="cs-CZ" dirty="0" smtClean="0"/>
              <a:t> najímá "mluvčí" svých značek. Zkrátka, marketing je čistě ofenzivní záležitostí</a:t>
            </a:r>
            <a:r>
              <a:rPr lang="cs-CZ" dirty="0" smtClean="0"/>
              <a:t>.</a:t>
            </a:r>
            <a:endParaRPr lang="cs-CZ" b="1" dirty="0" smtClean="0"/>
          </a:p>
          <a:p>
            <a:endParaRPr lang="cs-CZ" b="1" dirty="0" smtClean="0"/>
          </a:p>
          <a:p>
            <a:endParaRPr lang="cs-CZ" b="1" dirty="0" smtClean="0"/>
          </a:p>
          <a:p>
            <a:endParaRPr lang="cs-CZ" b="1" dirty="0" smtClean="0"/>
          </a:p>
          <a:p>
            <a:endParaRPr lang="cs-CZ" b="1" dirty="0" smtClean="0"/>
          </a:p>
          <a:p>
            <a:endParaRPr lang="cs-CZ" b="1" dirty="0" smtClean="0"/>
          </a:p>
          <a:p>
            <a:endParaRPr lang="cs-CZ" b="1" dirty="0" smtClean="0"/>
          </a:p>
          <a:p>
            <a:endParaRPr lang="cs-CZ" b="1" dirty="0" smtClean="0"/>
          </a:p>
          <a:p>
            <a:endParaRPr lang="cs-CZ" b="1" dirty="0" smtClean="0"/>
          </a:p>
          <a:p>
            <a:endParaRPr lang="cs-CZ" dirty="0" smtClean="0"/>
          </a:p>
          <a:p>
            <a:r>
              <a:rPr lang="cs-CZ" b="1" dirty="0" smtClean="0"/>
              <a:t>Publicita jako součást PR</a:t>
            </a:r>
            <a:r>
              <a:rPr lang="cs-CZ" dirty="0" smtClean="0"/>
              <a:t> </a:t>
            </a:r>
            <a:r>
              <a:rPr lang="cs-CZ" dirty="0" smtClean="0"/>
              <a:t>je záležitostí cílevědomého řízení – nebo přinejmenším </a:t>
            </a:r>
            <a:r>
              <a:rPr lang="cs-CZ" dirty="0" smtClean="0"/>
              <a:t>pokusu </a:t>
            </a:r>
            <a:r>
              <a:rPr lang="cs-CZ" dirty="0" smtClean="0"/>
              <a:t>o ně – </a:t>
            </a:r>
            <a:r>
              <a:rPr lang="cs-CZ" dirty="0" smtClean="0"/>
              <a:t>pokusu a kvalitní image </a:t>
            </a:r>
            <a:r>
              <a:rPr lang="cs-CZ" dirty="0" smtClean="0"/>
              <a:t>firmy, jehož nejvyšším cílem je vybudovat si dobré jméno. Stejně jako v případě reklamy jde o naprosto ofenzivní úsilí, o publicitu, která vychází od zadavatele. </a:t>
            </a:r>
            <a:r>
              <a:rPr lang="cs-CZ" b="1" i="1" dirty="0" smtClean="0"/>
              <a:t>Nemá ale publicitu pod </a:t>
            </a:r>
            <a:r>
              <a:rPr lang="cs-CZ" b="1" i="1" dirty="0" smtClean="0"/>
              <a:t>takovou kontrolou, jako v oblasti reklamy. </a:t>
            </a:r>
            <a:r>
              <a:rPr lang="cs-CZ" dirty="0" smtClean="0"/>
              <a:t>  </a:t>
            </a:r>
            <a:endParaRPr lang="cs-CZ" dirty="0" smtClean="0"/>
          </a:p>
          <a:p>
            <a:endParaRPr lang="cs-CZ" dirty="0"/>
          </a:p>
        </p:txBody>
      </p:sp>
      <p:pic>
        <p:nvPicPr>
          <p:cNvPr id="303106" name="Picture 2" descr="http://www.alisonmaypr.com/wp-content/uploads/2015/03/pr.jpg"/>
          <p:cNvPicPr>
            <a:picLocks noChangeAspect="1" noChangeArrowheads="1"/>
          </p:cNvPicPr>
          <p:nvPr/>
        </p:nvPicPr>
        <p:blipFill>
          <a:blip r:embed="rId2"/>
          <a:srcRect/>
          <a:stretch>
            <a:fillRect/>
          </a:stretch>
        </p:blipFill>
        <p:spPr bwMode="auto">
          <a:xfrm>
            <a:off x="285720" y="3286124"/>
            <a:ext cx="3199121" cy="1733541"/>
          </a:xfrm>
          <a:prstGeom prst="rect">
            <a:avLst/>
          </a:prstGeom>
          <a:noFill/>
        </p:spPr>
      </p:pic>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214282" y="357166"/>
            <a:ext cx="8643998" cy="2923877"/>
          </a:xfrm>
          <a:prstGeom prst="rect">
            <a:avLst/>
          </a:prstGeom>
          <a:noFill/>
        </p:spPr>
        <p:txBody>
          <a:bodyPr wrap="square" rtlCol="0">
            <a:spAutoFit/>
          </a:bodyPr>
          <a:lstStyle/>
          <a:p>
            <a:r>
              <a:rPr lang="cs-CZ" sz="4000" dirty="0" smtClean="0">
                <a:solidFill>
                  <a:srgbClr val="FF0000"/>
                </a:solidFill>
              </a:rPr>
              <a:t>Musí být PR defenzivní…?</a:t>
            </a:r>
          </a:p>
          <a:p>
            <a:r>
              <a:rPr lang="cs-CZ" dirty="0" smtClean="0"/>
              <a:t>To</a:t>
            </a:r>
            <a:r>
              <a:rPr lang="cs-CZ" dirty="0" smtClean="0"/>
              <a:t>, jak bude téma zpracováno a článek napsán, jak reportér pokroutí slova vyslovená zástupcem firmy a zda recenze bude příznivá, je v těchto případech zcela mimo kontrolu firmy, která je propagována formou PR. Zde se uplatňuje defenzivní stránka public relations. V zásadě platí, že kdykoli se ocitáte v situaci, že musíte </a:t>
            </a:r>
            <a:r>
              <a:rPr lang="cs-CZ" i="1" dirty="0" smtClean="0"/>
              <a:t>reagovat, </a:t>
            </a:r>
            <a:r>
              <a:rPr lang="cs-CZ" dirty="0" smtClean="0"/>
              <a:t>jde o public relations.</a:t>
            </a:r>
            <a:r>
              <a:rPr lang="cs-CZ" b="1" i="1" dirty="0" smtClean="0"/>
              <a:t> Jednou z nejdůležitějších funkcí public relations je ve skutečnosti krizový management.</a:t>
            </a:r>
            <a:r>
              <a:rPr lang="cs-CZ" dirty="0" smtClean="0"/>
              <a:t> Je nutné umět dodávat informace tak, aby se PR o firmě neobrátila v „antireklamu“. </a:t>
            </a:r>
          </a:p>
          <a:p>
            <a:endParaRPr lang="cs-CZ" dirty="0"/>
          </a:p>
        </p:txBody>
      </p:sp>
      <p:pic>
        <p:nvPicPr>
          <p:cNvPr id="302082" name="Picture 2" descr="http://marketingland.com/wp-content/ml-loads/2015/06/email-pr-inbound-content-ss-800x600.gif"/>
          <p:cNvPicPr>
            <a:picLocks noChangeAspect="1" noChangeArrowheads="1"/>
          </p:cNvPicPr>
          <p:nvPr/>
        </p:nvPicPr>
        <p:blipFill>
          <a:blip r:embed="rId2"/>
          <a:srcRect/>
          <a:stretch>
            <a:fillRect/>
          </a:stretch>
        </p:blipFill>
        <p:spPr bwMode="auto">
          <a:xfrm>
            <a:off x="4429124" y="3571876"/>
            <a:ext cx="3833786" cy="2875340"/>
          </a:xfrm>
          <a:prstGeom prst="rect">
            <a:avLst/>
          </a:prstGeom>
          <a:noFill/>
        </p:spPr>
      </p:pic>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142844" y="214290"/>
            <a:ext cx="8786874" cy="4555093"/>
          </a:xfrm>
          <a:prstGeom prst="rect">
            <a:avLst/>
          </a:prstGeom>
          <a:noFill/>
        </p:spPr>
        <p:txBody>
          <a:bodyPr wrap="square" rtlCol="0">
            <a:spAutoFit/>
          </a:bodyPr>
          <a:lstStyle/>
          <a:p>
            <a:r>
              <a:rPr lang="cs-CZ" sz="3200" dirty="0" smtClean="0">
                <a:solidFill>
                  <a:srgbClr val="FF0000"/>
                </a:solidFill>
              </a:rPr>
              <a:t>Jeden z největších rozdílů mezi reklamou, vytvářením publicity a činnostmi ve smyslu public relations představuje způsob, jak na ně spotřebitelé </a:t>
            </a:r>
            <a:r>
              <a:rPr lang="cs-CZ" sz="3200" dirty="0" smtClean="0">
                <a:solidFill>
                  <a:srgbClr val="FF0000"/>
                </a:solidFill>
              </a:rPr>
              <a:t>reagují</a:t>
            </a:r>
            <a:r>
              <a:rPr lang="cs-CZ" sz="3200" dirty="0" smtClean="0">
                <a:solidFill>
                  <a:srgbClr val="FF0000"/>
                </a:solidFill>
              </a:rPr>
              <a:t>.</a:t>
            </a:r>
            <a:endParaRPr lang="cs-CZ" sz="3200" dirty="0" smtClean="0">
              <a:solidFill>
                <a:srgbClr val="FF0000"/>
              </a:solidFill>
            </a:endParaRPr>
          </a:p>
          <a:p>
            <a:r>
              <a:rPr lang="cs-CZ" dirty="0" smtClean="0"/>
              <a:t>Lidé </a:t>
            </a:r>
            <a:r>
              <a:rPr lang="cs-CZ" dirty="0" smtClean="0"/>
              <a:t>jsou obecně náramně cyničtí a každému často přisuzují ty nejhorší záměry a vlastnosti. Vědí, že firmy za reklamu platí, i to, že různé události sponzorsky podporují jen proto, aby se jejich jméno dostalo do tisku. To samozřejmě znamená, že lidé mají k oběma těmto aktivitám podezíravý vztah. Když je ovšem nějaká informace zveřejněna domněle neutrální třetí stranou, lidé ji s daleko větší pravděpodobností uvěří: To, co o vás říkají média, má na vaši věc často daleko větší vliv než téměř cokoli jiného. Právě proto je tak důležité udržovat si kontrolu nad celým dialogem, být spíše v ofenzivě než v defenzivě, </a:t>
            </a:r>
            <a:r>
              <a:rPr lang="cs-CZ" b="1" dirty="0" smtClean="0">
                <a:solidFill>
                  <a:srgbClr val="FF0000"/>
                </a:solidFill>
              </a:rPr>
              <a:t>řídit vztahy s médii, aby média nemohla řídit vás. </a:t>
            </a:r>
            <a:endParaRPr lang="cs-CZ" dirty="0" smtClean="0">
              <a:solidFill>
                <a:srgbClr val="FF0000"/>
              </a:solidFill>
            </a:endParaRPr>
          </a:p>
          <a:p>
            <a:endParaRPr lang="cs-CZ" dirty="0"/>
          </a:p>
        </p:txBody>
      </p:sp>
      <p:pic>
        <p:nvPicPr>
          <p:cNvPr id="301058" name="Picture 2" descr="http://contentmarketinginstitute.com/wp-content/uploads/2014/06/PR-fuels-content-marketing-success-337x230.jpg"/>
          <p:cNvPicPr>
            <a:picLocks noChangeAspect="1" noChangeArrowheads="1"/>
          </p:cNvPicPr>
          <p:nvPr/>
        </p:nvPicPr>
        <p:blipFill>
          <a:blip r:embed="rId2"/>
          <a:srcRect/>
          <a:stretch>
            <a:fillRect/>
          </a:stretch>
        </p:blipFill>
        <p:spPr bwMode="auto">
          <a:xfrm>
            <a:off x="5286380" y="4214818"/>
            <a:ext cx="3209925" cy="2190750"/>
          </a:xfrm>
          <a:prstGeom prst="rect">
            <a:avLst/>
          </a:prstGeom>
          <a:noFill/>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 Box 4"/>
          <p:cNvSpPr txBox="1">
            <a:spLocks noChangeArrowheads="1"/>
          </p:cNvSpPr>
          <p:nvPr/>
        </p:nvSpPr>
        <p:spPr bwMode="auto">
          <a:xfrm>
            <a:off x="179388" y="0"/>
            <a:ext cx="8964612" cy="6772275"/>
          </a:xfrm>
          <a:prstGeom prst="rect">
            <a:avLst/>
          </a:prstGeom>
          <a:noFill/>
          <a:ln w="9525">
            <a:noFill/>
            <a:miter lim="800000"/>
            <a:headEnd/>
            <a:tailEnd/>
          </a:ln>
        </p:spPr>
        <p:txBody>
          <a:bodyPr>
            <a:spAutoFit/>
          </a:bodyPr>
          <a:lstStyle/>
          <a:p>
            <a:r>
              <a:rPr lang="cs-CZ" altLang="sk-SK" b="1" dirty="0"/>
              <a:t>Definice</a:t>
            </a:r>
            <a:r>
              <a:rPr lang="cs-CZ" altLang="sk-SK" dirty="0"/>
              <a:t>: Marketing podle Institutu Marketingu ve Velké Británii je:…ziskové zjišťování a uspokojování potřeb zákazníka.</a:t>
            </a:r>
            <a:r>
              <a:rPr lang="cs-CZ" altLang="sk-SK" dirty="0">
                <a:hlinkClick r:id="" action="ppaction://noaction"/>
              </a:rPr>
              <a:t>[1]</a:t>
            </a:r>
            <a:endParaRPr lang="cs-CZ" altLang="sk-SK" b="1" dirty="0"/>
          </a:p>
          <a:p>
            <a:r>
              <a:rPr lang="cs-CZ" altLang="sk-SK" b="1" dirty="0"/>
              <a:t>Definice: </a:t>
            </a:r>
            <a:r>
              <a:rPr lang="cs-CZ" altLang="sk-SK" dirty="0"/>
              <a:t>Marketing lidé poměrně často zaměňují s prodejem. Přitom marketing a prodej jsou téměř protiklady. Výraz „prodejně zaměřený marketing“ si pro­tiřeč</a:t>
            </a:r>
            <a:r>
              <a:rPr lang="cs-CZ" altLang="sk-SK" dirty="0" err="1"/>
              <a:t>í</a:t>
            </a:r>
            <a:r>
              <a:rPr lang="cs-CZ" altLang="sk-SK" dirty="0"/>
              <a:t>. </a:t>
            </a:r>
            <a:r>
              <a:rPr lang="cs-CZ" altLang="sk-SK" dirty="0">
                <a:hlinkClick r:id="" action="ppaction://noaction"/>
              </a:rPr>
              <a:t>[2]</a:t>
            </a:r>
            <a:endParaRPr lang="cs-CZ" altLang="sk-SK" b="1" dirty="0"/>
          </a:p>
          <a:p>
            <a:r>
              <a:rPr lang="cs-CZ" altLang="sk-SK" dirty="0" err="1"/>
              <a:t>Philip</a:t>
            </a:r>
            <a:r>
              <a:rPr lang="cs-CZ" altLang="sk-SK" dirty="0"/>
              <a:t> </a:t>
            </a:r>
            <a:r>
              <a:rPr lang="cs-CZ" altLang="sk-SK" dirty="0" err="1"/>
              <a:t>Kotler</a:t>
            </a:r>
            <a:r>
              <a:rPr lang="cs-CZ" altLang="sk-SK" dirty="0"/>
              <a:t> prohlásil:</a:t>
            </a:r>
            <a:r>
              <a:rPr lang="cs-CZ" altLang="sk-SK" i="1" dirty="0"/>
              <a:t> „Marketing není uměním, jehož cílem je najít chytrý způsob, jak se zbavit toho, co vyrobíte. Marketing je uměním, jak </a:t>
            </a:r>
            <a:r>
              <a:rPr lang="cs-CZ" altLang="sk-SK" i="1" dirty="0" smtClean="0"/>
              <a:t>vytvářet </a:t>
            </a:r>
            <a:r>
              <a:rPr lang="cs-CZ" altLang="sk-SK" i="1" dirty="0"/>
              <a:t>skutečnou hodnotu pro zákazníka. Je to umění pomáhat zákazníkům, aby na tom byli lépe. Základními hesly marketingu jsou jakost, služby a hodnota.“ </a:t>
            </a:r>
            <a:r>
              <a:rPr lang="cs-CZ" altLang="sk-SK" b="1" i="1" dirty="0">
                <a:hlinkClick r:id="" action="ppaction://noaction"/>
              </a:rPr>
              <a:t>[3]</a:t>
            </a:r>
            <a:endParaRPr lang="cs-CZ" altLang="sk-SK" b="1" dirty="0"/>
          </a:p>
          <a:p>
            <a:r>
              <a:rPr lang="cs-CZ" altLang="sk-SK" b="1" dirty="0"/>
              <a:t>Definice</a:t>
            </a:r>
            <a:r>
              <a:rPr lang="cs-CZ" altLang="sk-SK" dirty="0"/>
              <a:t>: Lze tedy konstatovat, že MARKETING je proces uvnitř podniku, avšak proces orientovaný směrem vně, na zákazníka, na kupujícího, na spotřebitele. Ke svému úspěchu využívá tři základní a navzájem propojené metody: </a:t>
            </a:r>
          </a:p>
          <a:p>
            <a:endParaRPr lang="cs-CZ" altLang="sk-SK" dirty="0"/>
          </a:p>
          <a:p>
            <a:endParaRPr lang="cs-CZ" altLang="sk-SK" dirty="0"/>
          </a:p>
          <a:p>
            <a:endParaRPr lang="cs-CZ" altLang="sk-SK" dirty="0"/>
          </a:p>
          <a:p>
            <a:endParaRPr lang="cs-CZ" altLang="sk-SK" dirty="0"/>
          </a:p>
          <a:p>
            <a:endParaRPr lang="cs-CZ" altLang="sk-SK" dirty="0"/>
          </a:p>
          <a:p>
            <a:endParaRPr lang="cs-CZ" altLang="sk-SK" dirty="0"/>
          </a:p>
          <a:p>
            <a:endParaRPr lang="cs-CZ" altLang="sk-SK" dirty="0"/>
          </a:p>
          <a:p>
            <a:endParaRPr lang="cs-CZ" altLang="sk-SK" dirty="0"/>
          </a:p>
          <a:p>
            <a:endParaRPr lang="cs-CZ" altLang="sk-SK" dirty="0"/>
          </a:p>
          <a:p>
            <a:endParaRPr lang="cs-CZ" altLang="sk-SK" b="1" dirty="0"/>
          </a:p>
          <a:p>
            <a:r>
              <a:rPr lang="cs-CZ" altLang="sk-SK" dirty="0"/>
              <a:t/>
            </a:r>
            <a:br>
              <a:rPr lang="cs-CZ" altLang="sk-SK" dirty="0"/>
            </a:br>
            <a:r>
              <a:rPr lang="cs-CZ" altLang="sk-SK" sz="1400" dirty="0">
                <a:hlinkClick r:id="" action="ppaction://noaction"/>
              </a:rPr>
              <a:t>[1]</a:t>
            </a:r>
            <a:r>
              <a:rPr lang="cs-CZ" altLang="sk-SK" sz="1400" dirty="0"/>
              <a:t> </a:t>
            </a:r>
            <a:r>
              <a:rPr lang="cs-CZ" altLang="sk-SK" sz="1400" dirty="0" err="1"/>
              <a:t>Horner</a:t>
            </a:r>
            <a:r>
              <a:rPr lang="cs-CZ" altLang="sk-SK" sz="1400" dirty="0"/>
              <a:t> S, </a:t>
            </a:r>
            <a:r>
              <a:rPr lang="cs-CZ" altLang="sk-SK" sz="1400" dirty="0" err="1"/>
              <a:t>Swarbrooke</a:t>
            </a:r>
            <a:r>
              <a:rPr lang="cs-CZ" altLang="sk-SK" sz="1400" dirty="0"/>
              <a:t> J., Cestovní ruch, ubytování, stravování, využití volného času, </a:t>
            </a:r>
            <a:r>
              <a:rPr lang="cs-CZ" altLang="sk-SK" sz="1400" dirty="0" err="1"/>
              <a:t>Grada</a:t>
            </a:r>
            <a:r>
              <a:rPr lang="cs-CZ" altLang="sk-SK" sz="1400" dirty="0"/>
              <a:t>, Praha, 2003</a:t>
            </a:r>
            <a:endParaRPr lang="cs-CZ" altLang="sk-SK" sz="1400" dirty="0">
              <a:hlinkClick r:id="" action="ppaction://noaction"/>
            </a:endParaRPr>
          </a:p>
          <a:p>
            <a:r>
              <a:rPr lang="cs-CZ" altLang="sk-SK" sz="1400" dirty="0">
                <a:hlinkClick r:id="" action="ppaction://noaction"/>
              </a:rPr>
              <a:t>[2]</a:t>
            </a:r>
            <a:r>
              <a:rPr lang="cs-CZ" altLang="sk-SK" sz="1400" dirty="0"/>
              <a:t> Stoličný P. CD-ROM Mediální komunikace, </a:t>
            </a:r>
            <a:r>
              <a:rPr lang="cs-CZ" altLang="sk-SK" sz="1400" dirty="0" err="1"/>
              <a:t>LibriS</a:t>
            </a:r>
            <a:r>
              <a:rPr lang="cs-CZ" altLang="sk-SK" sz="1400" dirty="0"/>
              <a:t>, Brno 1999</a:t>
            </a:r>
            <a:endParaRPr lang="cs-CZ" altLang="sk-SK" sz="1400" dirty="0">
              <a:hlinkClick r:id="" action="ppaction://noaction"/>
            </a:endParaRPr>
          </a:p>
          <a:p>
            <a:r>
              <a:rPr lang="cs-CZ" altLang="sk-SK" sz="1400" dirty="0">
                <a:hlinkClick r:id="" action="ppaction://noaction"/>
              </a:rPr>
              <a:t>[3]</a:t>
            </a:r>
            <a:r>
              <a:rPr lang="cs-CZ" altLang="sk-SK" sz="1400" dirty="0"/>
              <a:t> </a:t>
            </a:r>
            <a:r>
              <a:rPr lang="cs-CZ" altLang="sk-SK" sz="1400" i="1" dirty="0" err="1"/>
              <a:t>Kotler</a:t>
            </a:r>
            <a:r>
              <a:rPr lang="cs-CZ" altLang="sk-SK" sz="1400" i="1" dirty="0"/>
              <a:t> P., Marketing o A po Z, </a:t>
            </a:r>
            <a:r>
              <a:rPr lang="cs-CZ" altLang="sk-SK" sz="1400" i="1" dirty="0" err="1"/>
              <a:t>Managment</a:t>
            </a:r>
            <a:r>
              <a:rPr lang="cs-CZ" altLang="sk-SK" sz="1400" i="1" dirty="0"/>
              <a:t> </a:t>
            </a:r>
            <a:r>
              <a:rPr lang="cs-CZ" altLang="sk-SK" sz="1400" i="1" dirty="0" err="1"/>
              <a:t>Press</a:t>
            </a:r>
            <a:r>
              <a:rPr lang="cs-CZ" altLang="sk-SK" sz="1400" i="1" dirty="0"/>
              <a:t>, Praha 2003)</a:t>
            </a:r>
          </a:p>
        </p:txBody>
      </p:sp>
      <p:pic>
        <p:nvPicPr>
          <p:cNvPr id="225282" name="Picture 2" descr="http://cdn.business2community.com/wp-content/uploads/2014/04/160910423-1.jpg"/>
          <p:cNvPicPr>
            <a:picLocks noChangeAspect="1" noChangeArrowheads="1"/>
          </p:cNvPicPr>
          <p:nvPr/>
        </p:nvPicPr>
        <p:blipFill>
          <a:blip r:embed="rId3" cstate="print"/>
          <a:srcRect/>
          <a:stretch>
            <a:fillRect/>
          </a:stretch>
        </p:blipFill>
        <p:spPr bwMode="auto">
          <a:xfrm>
            <a:off x="4929190" y="2857496"/>
            <a:ext cx="3942987" cy="3071834"/>
          </a:xfrm>
          <a:prstGeom prst="rect">
            <a:avLst/>
          </a:prstGeom>
          <a:noFill/>
        </p:spPr>
      </p:pic>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0" y="214290"/>
            <a:ext cx="8786842" cy="2462213"/>
          </a:xfrm>
          <a:prstGeom prst="rect">
            <a:avLst/>
          </a:prstGeom>
          <a:noFill/>
        </p:spPr>
        <p:txBody>
          <a:bodyPr wrap="square" rtlCol="0">
            <a:spAutoFit/>
          </a:bodyPr>
          <a:lstStyle/>
          <a:p>
            <a:r>
              <a:rPr lang="x-none" sz="2800" b="1" smtClean="0">
                <a:solidFill>
                  <a:srgbClr val="FF0000"/>
                </a:solidFill>
              </a:rPr>
              <a:t>Mediální plán </a:t>
            </a:r>
            <a:endParaRPr lang="cs-CZ" sz="2800" b="1" dirty="0" smtClean="0">
              <a:solidFill>
                <a:srgbClr val="FF0000"/>
              </a:solidFill>
            </a:endParaRPr>
          </a:p>
          <a:p>
            <a:r>
              <a:rPr lang="x-none" smtClean="0"/>
              <a:t>Ve své nejjednodušší podobě by měl obsahovat odpovědi na tytéž otázky jako celkový reklamní plán: Co chcete říci a komu to chcete říci? Co chcete, aby si o vás lidé mysleli? Vaše výroční zprávy jsou například určeny investorům nebo potenciálním investorům, zatímco prostřednictvím podnikového časopisu oslovujete vlastní zaměstnance. (Výroční zprávy a pod­nikové časopisy uvádím proto, že jak výroční zprávy, tak i různé podnikové časopisy jsou významnými nástroji přenosu důležitých sdělení o vaší firmě a řízení jejího image.</a:t>
            </a:r>
            <a:endParaRPr lang="cs-CZ" dirty="0" smtClean="0"/>
          </a:p>
          <a:p>
            <a:endParaRPr lang="cs-CZ" dirty="0"/>
          </a:p>
        </p:txBody>
      </p:sp>
      <p:pic>
        <p:nvPicPr>
          <p:cNvPr id="300034" name="Picture 2" descr="http://www.mediaguru.cz/wp-content/uploads/2011/02/illu-medial.jpg"/>
          <p:cNvPicPr>
            <a:picLocks noChangeAspect="1" noChangeArrowheads="1"/>
          </p:cNvPicPr>
          <p:nvPr/>
        </p:nvPicPr>
        <p:blipFill>
          <a:blip r:embed="rId2"/>
          <a:srcRect/>
          <a:stretch>
            <a:fillRect/>
          </a:stretch>
        </p:blipFill>
        <p:spPr bwMode="auto">
          <a:xfrm>
            <a:off x="4483495" y="2428868"/>
            <a:ext cx="4660505" cy="4429132"/>
          </a:xfrm>
          <a:prstGeom prst="rect">
            <a:avLst/>
          </a:prstGeom>
          <a:noFill/>
        </p:spPr>
      </p:pic>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www.vladimirmatula.zjihlavy.cz/images/marketingove-planovani.jpg"/>
          <p:cNvPicPr>
            <a:picLocks noChangeAspect="1" noChangeArrowheads="1"/>
          </p:cNvPicPr>
          <p:nvPr/>
        </p:nvPicPr>
        <p:blipFill>
          <a:blip r:embed="rId2"/>
          <a:srcRect/>
          <a:stretch>
            <a:fillRect/>
          </a:stretch>
        </p:blipFill>
        <p:spPr bwMode="auto">
          <a:xfrm>
            <a:off x="2714612" y="642918"/>
            <a:ext cx="6272717" cy="6076697"/>
          </a:xfrm>
          <a:prstGeom prst="rect">
            <a:avLst/>
          </a:prstGeom>
          <a:noFill/>
        </p:spPr>
      </p:pic>
      <p:sp>
        <p:nvSpPr>
          <p:cNvPr id="3" name="TextovéPole 2"/>
          <p:cNvSpPr txBox="1"/>
          <p:nvPr/>
        </p:nvSpPr>
        <p:spPr>
          <a:xfrm>
            <a:off x="142844" y="214290"/>
            <a:ext cx="2857520" cy="2308324"/>
          </a:xfrm>
          <a:prstGeom prst="rect">
            <a:avLst/>
          </a:prstGeom>
          <a:noFill/>
        </p:spPr>
        <p:txBody>
          <a:bodyPr wrap="square" rtlCol="0">
            <a:spAutoFit/>
          </a:bodyPr>
          <a:lstStyle/>
          <a:p>
            <a:r>
              <a:rPr lang="cs-CZ" dirty="0" smtClean="0"/>
              <a:t>Začít musíme u POSLÁNÍ, abychom mohli dál rozvíjet to, čemu se v staroegyptské kultuře </a:t>
            </a:r>
            <a:r>
              <a:rPr lang="cs-CZ" dirty="0" smtClean="0"/>
              <a:t>ř</a:t>
            </a:r>
            <a:r>
              <a:rPr lang="cs-CZ" dirty="0" smtClean="0"/>
              <a:t>íká UROBOROS -</a:t>
            </a:r>
          </a:p>
          <a:p>
            <a:r>
              <a:rPr lang="cs-CZ" dirty="0" smtClean="0"/>
              <a:t>h</a:t>
            </a:r>
            <a:r>
              <a:rPr lang="cs-CZ" dirty="0" smtClean="0"/>
              <a:t>ad, zakousnutý do vlastního ocasu, symbol cyklického běhu života.</a:t>
            </a:r>
          </a:p>
          <a:p>
            <a:endParaRPr lang="cs-CZ" dirty="0"/>
          </a:p>
        </p:txBody>
      </p:sp>
      <p:pic>
        <p:nvPicPr>
          <p:cNvPr id="320516" name="Picture 4" descr="https://upload.wikimedia.org/wikipedia/commons/thumb/f/fa/Ouroboros.png/200px-Ouroboros.png"/>
          <p:cNvPicPr>
            <a:picLocks noChangeAspect="1" noChangeArrowheads="1"/>
          </p:cNvPicPr>
          <p:nvPr/>
        </p:nvPicPr>
        <p:blipFill>
          <a:blip r:embed="rId3"/>
          <a:srcRect/>
          <a:stretch>
            <a:fillRect/>
          </a:stretch>
        </p:blipFill>
        <p:spPr bwMode="auto">
          <a:xfrm>
            <a:off x="285720" y="2428868"/>
            <a:ext cx="2224012" cy="2357454"/>
          </a:xfrm>
          <a:prstGeom prst="rect">
            <a:avLst/>
          </a:prstGeom>
          <a:noFill/>
        </p:spPr>
      </p:pic>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142844" y="285728"/>
            <a:ext cx="8715436" cy="2585323"/>
          </a:xfrm>
          <a:prstGeom prst="rect">
            <a:avLst/>
          </a:prstGeom>
          <a:noFill/>
        </p:spPr>
        <p:txBody>
          <a:bodyPr wrap="square" rtlCol="0">
            <a:spAutoFit/>
          </a:bodyPr>
          <a:lstStyle/>
          <a:p>
            <a:r>
              <a:rPr lang="cs-CZ" b="1" dirty="0" smtClean="0">
                <a:solidFill>
                  <a:srgbClr val="FF0000"/>
                </a:solidFill>
              </a:rPr>
              <a:t>1. Mějme na paměti, že všechno komunikuje</a:t>
            </a:r>
            <a:r>
              <a:rPr lang="cs-CZ" dirty="0" smtClean="0"/>
              <a:t>. To je ten nejkritičtější krok.  Nikdy na něj nezapomínejme a postarejme se o to, aby na něj nikdy nezapo­mínali ani všichni ostatní lidé v organizaci – od </a:t>
            </a:r>
            <a:r>
              <a:rPr lang="cs-CZ" dirty="0" err="1" smtClean="0"/>
              <a:t>chlapíka</a:t>
            </a:r>
            <a:r>
              <a:rPr lang="cs-CZ" dirty="0" smtClean="0"/>
              <a:t>, který zame­tá podlahy, až po toho nejvyššího představitele firmy v čele správní rady. </a:t>
            </a:r>
          </a:p>
          <a:p>
            <a:r>
              <a:rPr lang="cs-CZ" b="1" dirty="0" smtClean="0">
                <a:solidFill>
                  <a:srgbClr val="FF0000"/>
                </a:solidFill>
              </a:rPr>
              <a:t>2. Je nutné pověřit jenom jedinou osobu</a:t>
            </a:r>
            <a:r>
              <a:rPr lang="cs-CZ" dirty="0" smtClean="0">
                <a:solidFill>
                  <a:srgbClr val="FF0000"/>
                </a:solidFill>
              </a:rPr>
              <a:t> </a:t>
            </a:r>
            <a:r>
              <a:rPr lang="cs-CZ" dirty="0" smtClean="0"/>
              <a:t>odpovědností za všechny činnosti, které nějak sou­visejí s médii. Pokud budou různí zaměstnanci komunikovat s médii, budou komunikovat různě a budou udávat různá fakta. To je největší chyba, které se dopouští hodně firem. </a:t>
            </a:r>
            <a:r>
              <a:rPr lang="cs-CZ" b="1" dirty="0" smtClean="0"/>
              <a:t>  </a:t>
            </a:r>
            <a:endParaRPr lang="cs-CZ" dirty="0" smtClean="0"/>
          </a:p>
          <a:p>
            <a:endParaRPr lang="cs-CZ" dirty="0"/>
          </a:p>
        </p:txBody>
      </p:sp>
      <p:pic>
        <p:nvPicPr>
          <p:cNvPr id="299010" name="Picture 2" descr="https://fbcdn-photos-h-a.akamaihd.net/hphotos-ak-xap1/v/t1.0-0/s480x480/10451325_821999277893023_5566291004042495661_n.png?oh=09958e53d3467ba03d2268d8186f225f&amp;oe=56C26CEB&amp;__gda__=1454743477_b5e0a92a99c45b103eabad0c90792ee9"/>
          <p:cNvPicPr>
            <a:picLocks noChangeAspect="1" noChangeArrowheads="1"/>
          </p:cNvPicPr>
          <p:nvPr/>
        </p:nvPicPr>
        <p:blipFill>
          <a:blip r:embed="rId2"/>
          <a:srcRect/>
          <a:stretch>
            <a:fillRect/>
          </a:stretch>
        </p:blipFill>
        <p:spPr bwMode="auto">
          <a:xfrm>
            <a:off x="3214678" y="2555968"/>
            <a:ext cx="5929322" cy="4125820"/>
          </a:xfrm>
          <a:prstGeom prst="rect">
            <a:avLst/>
          </a:prstGeom>
          <a:noFill/>
        </p:spPr>
      </p:pic>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142844" y="357166"/>
            <a:ext cx="8715436" cy="3970318"/>
          </a:xfrm>
          <a:prstGeom prst="rect">
            <a:avLst/>
          </a:prstGeom>
          <a:noFill/>
        </p:spPr>
        <p:txBody>
          <a:bodyPr wrap="square" rtlCol="0">
            <a:spAutoFit/>
          </a:bodyPr>
          <a:lstStyle/>
          <a:p>
            <a:r>
              <a:rPr lang="cs-CZ" b="1" dirty="0" smtClean="0">
                <a:solidFill>
                  <a:srgbClr val="FF0000"/>
                </a:solidFill>
              </a:rPr>
              <a:t>3. Svá sdělení je nutné zacílit.</a:t>
            </a:r>
            <a:r>
              <a:rPr lang="cs-CZ" dirty="0" smtClean="0">
                <a:solidFill>
                  <a:srgbClr val="FF0000"/>
                </a:solidFill>
              </a:rPr>
              <a:t> </a:t>
            </a:r>
            <a:r>
              <a:rPr lang="cs-CZ" dirty="0" smtClean="0"/>
              <a:t>Je úplně zbytečné rozesílat tiskové zprávy bezhlavě na všechny možné adresy. Muže to připadat jako samozřejmé, ale velké množství firem rozesílá stovky tiskových sdělení a </a:t>
            </a:r>
            <a:r>
              <a:rPr lang="cs-CZ" dirty="0" smtClean="0"/>
              <a:t>uskutečňuje </a:t>
            </a:r>
            <a:r>
              <a:rPr lang="cs-CZ" dirty="0" smtClean="0"/>
              <a:t>tisíce následných telefonátů – rozesílá je a volá naprosto nevhodným a nepříslušným lidem na naprosto nevhodných a nepříslušných místech ve snaze, aby se jejich jménu nebo jménu jejich značky nebo jejich výrobku či službě dostalo zmínky všude a vždy. Ale to jen ohromná ztráta času a peněz. Vyhnout se hloupým chybám tohoto druhu je neuvěřitelně snadné. Vyža­duje to pouze to, aby se úsilí o vyvolání publicity lépe cílilo.  </a:t>
            </a:r>
            <a:endParaRPr lang="cs-CZ" dirty="0" smtClean="0"/>
          </a:p>
          <a:p>
            <a:endParaRPr lang="cs-CZ" dirty="0" smtClean="0"/>
          </a:p>
          <a:p>
            <a:r>
              <a:rPr lang="cs-CZ" b="1" dirty="0" smtClean="0">
                <a:solidFill>
                  <a:srgbClr val="FF0000"/>
                </a:solidFill>
              </a:rPr>
              <a:t>4. Vyvolávejme publicitu. </a:t>
            </a:r>
            <a:r>
              <a:rPr lang="cs-CZ" dirty="0" smtClean="0"/>
              <a:t>Je dobré využít každé přirozené příležitosti, která může značce přinést publicitu. Pokud existuje něco, co by o firmě lidé měli vědět, avšak nedostává se přirozené příležitosti k tomu, aby jim to bylo sděleno, musí se taková příležitost vytvořit.. Kouzlo samozřejmě spočívá v tom, že si ji firma připraví tak, aby byla zajímavá. </a:t>
            </a:r>
          </a:p>
          <a:p>
            <a:endParaRPr lang="cs-CZ" dirty="0"/>
          </a:p>
        </p:txBody>
      </p:sp>
      <p:pic>
        <p:nvPicPr>
          <p:cNvPr id="297986" name="Picture 2" descr="http://www.brandsoftheworld.com/sites/default/files/styles/logo-thumbnail/public/0021/5332/brand.gif?itok=QOXX9_B-"/>
          <p:cNvPicPr>
            <a:picLocks noChangeAspect="1" noChangeArrowheads="1"/>
          </p:cNvPicPr>
          <p:nvPr/>
        </p:nvPicPr>
        <p:blipFill>
          <a:blip r:embed="rId2"/>
          <a:srcRect/>
          <a:stretch>
            <a:fillRect/>
          </a:stretch>
        </p:blipFill>
        <p:spPr bwMode="auto">
          <a:xfrm>
            <a:off x="5929322" y="4095744"/>
            <a:ext cx="2762256" cy="2762256"/>
          </a:xfrm>
          <a:prstGeom prst="rect">
            <a:avLst/>
          </a:prstGeom>
          <a:noFill/>
        </p:spPr>
      </p:pic>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142844" y="357166"/>
            <a:ext cx="8786874" cy="5632311"/>
          </a:xfrm>
          <a:prstGeom prst="rect">
            <a:avLst/>
          </a:prstGeom>
          <a:noFill/>
        </p:spPr>
        <p:txBody>
          <a:bodyPr wrap="square" rtlCol="0">
            <a:spAutoFit/>
          </a:bodyPr>
          <a:lstStyle/>
          <a:p>
            <a:r>
              <a:rPr lang="cs-CZ" sz="3600" dirty="0" smtClean="0">
                <a:solidFill>
                  <a:srgbClr val="FF0000"/>
                </a:solidFill>
              </a:rPr>
              <a:t>PR agentury </a:t>
            </a:r>
          </a:p>
          <a:p>
            <a:r>
              <a:rPr lang="cs-CZ" dirty="0" smtClean="0"/>
              <a:t>(Jsou zastřešeny APR )</a:t>
            </a:r>
          </a:p>
          <a:p>
            <a:endParaRPr lang="cs-CZ" dirty="0" smtClean="0"/>
          </a:p>
          <a:p>
            <a:endParaRPr lang="cs-CZ" dirty="0" smtClean="0"/>
          </a:p>
          <a:p>
            <a:endParaRPr lang="cs-CZ" dirty="0" smtClean="0"/>
          </a:p>
          <a:p>
            <a:endParaRPr lang="cs-CZ" dirty="0" smtClean="0"/>
          </a:p>
          <a:p>
            <a:endParaRPr lang="cs-CZ" dirty="0" smtClean="0"/>
          </a:p>
          <a:p>
            <a:endParaRPr lang="cs-CZ" dirty="0" smtClean="0"/>
          </a:p>
          <a:p>
            <a:endParaRPr lang="cs-CZ" dirty="0" smtClean="0"/>
          </a:p>
          <a:p>
            <a:endParaRPr lang="cs-CZ" dirty="0" smtClean="0"/>
          </a:p>
          <a:p>
            <a:endParaRPr lang="cs-CZ" dirty="0" smtClean="0"/>
          </a:p>
          <a:p>
            <a:endParaRPr lang="cs-CZ" dirty="0" smtClean="0"/>
          </a:p>
          <a:p>
            <a:endParaRPr lang="cs-CZ" dirty="0" smtClean="0"/>
          </a:p>
          <a:p>
            <a:r>
              <a:rPr lang="cs-CZ" dirty="0" smtClean="0"/>
              <a:t>Ze </a:t>
            </a:r>
            <a:r>
              <a:rPr lang="cs-CZ" dirty="0" smtClean="0"/>
              <a:t>spojení médií lačných po novinkách a sektoru prahnoucího po zájmu veřejnosti vzešla zcela nová kategorie podniků: PR agentury specializující se na obor vyspělých technologií – firmy, které nedělaly nic jiného, než že vydávaly tisková sdělení, jež zpravovala o každém kýchnutí jejich klientů, ve snaze udržet je v hledáčku kamer. Celý tento přístup byl nápadně úspěšný. </a:t>
            </a:r>
          </a:p>
          <a:p>
            <a:endParaRPr lang="cs-CZ" dirty="0"/>
          </a:p>
        </p:txBody>
      </p:sp>
      <p:pic>
        <p:nvPicPr>
          <p:cNvPr id="296962" name="Picture 2" descr="http://img.firmy.cz/logo/medium/201202/2416/b6/4f47be13b68c46703d240000?v=1"/>
          <p:cNvPicPr>
            <a:picLocks noChangeAspect="1" noChangeArrowheads="1"/>
          </p:cNvPicPr>
          <p:nvPr/>
        </p:nvPicPr>
        <p:blipFill>
          <a:blip r:embed="rId2"/>
          <a:srcRect/>
          <a:stretch>
            <a:fillRect/>
          </a:stretch>
        </p:blipFill>
        <p:spPr bwMode="auto">
          <a:xfrm>
            <a:off x="285720" y="1357298"/>
            <a:ext cx="2857517" cy="2857520"/>
          </a:xfrm>
          <a:prstGeom prst="rect">
            <a:avLst/>
          </a:prstGeom>
          <a:noFill/>
        </p:spPr>
      </p:pic>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142844" y="357166"/>
            <a:ext cx="8715436" cy="7294305"/>
          </a:xfrm>
          <a:prstGeom prst="rect">
            <a:avLst/>
          </a:prstGeom>
          <a:noFill/>
        </p:spPr>
        <p:txBody>
          <a:bodyPr wrap="square" rtlCol="0">
            <a:spAutoFit/>
          </a:bodyPr>
          <a:lstStyle/>
          <a:p>
            <a:r>
              <a:rPr lang="cs-CZ" b="1" dirty="0" smtClean="0">
                <a:solidFill>
                  <a:srgbClr val="FF0000"/>
                </a:solidFill>
              </a:rPr>
              <a:t>5. Důležité je připravit také krizový plán.</a:t>
            </a:r>
            <a:r>
              <a:rPr lang="cs-CZ" dirty="0" smtClean="0">
                <a:solidFill>
                  <a:srgbClr val="FF0000"/>
                </a:solidFill>
              </a:rPr>
              <a:t> </a:t>
            </a:r>
            <a:r>
              <a:rPr lang="cs-CZ" dirty="0" smtClean="0"/>
              <a:t>Každé firmě se mohou přihodit neočeká­vané a někdy dokonce i hrozné věci, a přestože se nejspíše nebudete sami snažit je vyvolávat, nedokážete jim ani vždy zabránit. Můžeme mít ale pod kontrolou to, jak na ně budeme reagovat. Pokud situaci pod kontrolou mít nebudeme, jediná špatně zvládnutá krize v oblasti public relations může ze dne na den zničit značku nebo i firmu. V případě krizové situace se sou­střeďujeme na tyto důležité kroky: </a:t>
            </a:r>
          </a:p>
          <a:p>
            <a:endParaRPr lang="cs-CZ" dirty="0" smtClean="0"/>
          </a:p>
          <a:p>
            <a:r>
              <a:rPr lang="cs-CZ" dirty="0" smtClean="0"/>
              <a:t>A/ </a:t>
            </a:r>
            <a:r>
              <a:rPr lang="cs-CZ" dirty="0" smtClean="0"/>
              <a:t>Reakce firmy musí vycházet z nejvyšších míst. Když se přihodí něco opravdu ošklivého – když se výrobek například stane příčinou úmrtí nebo vážného onemocnění – lidé chtějí, aby se k tomu vyjádřil někdo z vede­ní </a:t>
            </a:r>
            <a:r>
              <a:rPr lang="cs-CZ" dirty="0" smtClean="0"/>
              <a:t>firmy</a:t>
            </a:r>
          </a:p>
          <a:p>
            <a:endParaRPr lang="cs-CZ" dirty="0" smtClean="0"/>
          </a:p>
          <a:p>
            <a:r>
              <a:rPr lang="cs-CZ" dirty="0" smtClean="0"/>
              <a:t>B/</a:t>
            </a:r>
            <a:r>
              <a:rPr lang="cs-CZ" dirty="0" smtClean="0"/>
              <a:t>Říkejme pravdu, řekněme ji celou a řekněme ji co nejdříve. Jinými slovy, převezměme kontrolu nad dialogem. Když jakýsi cvok otrávil lékovky s pří­pravkem </a:t>
            </a:r>
            <a:r>
              <a:rPr lang="cs-CZ" dirty="0" err="1" smtClean="0"/>
              <a:t>Tylenol</a:t>
            </a:r>
            <a:r>
              <a:rPr lang="cs-CZ" dirty="0" smtClean="0"/>
              <a:t> a způsobil smrt několika lidí, okamžitě na to reagoval generální ředitel firmy, přiznal problém a předložil plán, jak se s ním firma chce </a:t>
            </a:r>
            <a:r>
              <a:rPr lang="cs-CZ" dirty="0" smtClean="0"/>
              <a:t>vypořádat</a:t>
            </a:r>
          </a:p>
          <a:p>
            <a:endParaRPr lang="cs-CZ" dirty="0" smtClean="0"/>
          </a:p>
          <a:p>
            <a:r>
              <a:rPr lang="cs-CZ" dirty="0" smtClean="0"/>
              <a:t>C/</a:t>
            </a:r>
            <a:r>
              <a:rPr lang="cs-CZ" dirty="0" smtClean="0"/>
              <a:t>Existuje staré rčení, že "nezáleží na tom, co říkáte, pokud to říkáte jako první". Přestože to samozřejmě není úplná pravda, smyslem toho rčení je, že je nutné reagovat rychle. Pokud jde o podnikové krize, žádná zpráva je s konečnou platností totéž jako špatná zpráva. </a:t>
            </a:r>
            <a:endParaRPr lang="cs-CZ" dirty="0" smtClean="0"/>
          </a:p>
          <a:p>
            <a:endParaRPr lang="cs-CZ" dirty="0" smtClean="0"/>
          </a:p>
          <a:p>
            <a:r>
              <a:rPr lang="cs-CZ" dirty="0" smtClean="0"/>
              <a:t>D/ </a:t>
            </a:r>
            <a:r>
              <a:rPr lang="cs-CZ" dirty="0" smtClean="0"/>
              <a:t>Dělejme něco pro nápravu situace. Omluvme se, nabídněme vyrovnání, projevme lítost a především vyjádřeme soucit a porozumění. </a:t>
            </a:r>
            <a:endParaRPr lang="cs-CZ" dirty="0" smtClean="0"/>
          </a:p>
          <a:p>
            <a:endParaRPr lang="cs-CZ" dirty="0" smtClean="0"/>
          </a:p>
          <a:p>
            <a:endParaRPr lang="cs-CZ" dirty="0" smtClean="0"/>
          </a:p>
          <a:p>
            <a:endParaRPr lang="cs-CZ" dirty="0" smtClean="0"/>
          </a:p>
          <a:p>
            <a:endParaRPr lang="cs-CZ" dirty="0"/>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142844" y="500042"/>
            <a:ext cx="8715436" cy="4801314"/>
          </a:xfrm>
          <a:prstGeom prst="rect">
            <a:avLst/>
          </a:prstGeom>
          <a:noFill/>
        </p:spPr>
        <p:txBody>
          <a:bodyPr wrap="square" rtlCol="0">
            <a:spAutoFit/>
          </a:bodyPr>
          <a:lstStyle/>
          <a:p>
            <a:r>
              <a:rPr lang="cs-CZ" dirty="0" smtClean="0"/>
              <a:t>E/  Mějme připravené vlastní téma a držme se svého scénáře. Tiskový mluvčí by měli vždy naprosto přesně vědět, co chceme veřejnosti sdělit. Úkolem je snažit se v té největší možné míře o to, aby se rozhovor držel plánované formy distribuce tématu a jeho bodů. V krizových situacích se média mohou snažit vložit do úst svá slova a zástupce firmy bude muset usměrňovat debatu tak, aby se vyvíjela, jak chce firma, ne média. </a:t>
            </a:r>
          </a:p>
          <a:p>
            <a:endParaRPr lang="cs-CZ" dirty="0" smtClean="0"/>
          </a:p>
          <a:p>
            <a:r>
              <a:rPr lang="cs-CZ" dirty="0" smtClean="0"/>
              <a:t>F/Tiskový mluvčí firmy by měl vědět, kdy je vhodnější mlčet. Na otázky nesmí </a:t>
            </a:r>
            <a:r>
              <a:rPr lang="cs-CZ" dirty="0" smtClean="0"/>
              <a:t>odpovídat </a:t>
            </a:r>
            <a:r>
              <a:rPr lang="cs-CZ" dirty="0" smtClean="0"/>
              <a:t>zbrkle a bez přípravy. Pokud něco neví, přizná to, a tázajícímu se, ať je to kdokoli, také poví, kdy přesně mu budete moci na jeho otázku odpovědět. Jen velice málo lidí dokáže přemýšlet tak rychle, aby okamžitě a inteligentně odpověděli na naprosto neočekávanou otázku</a:t>
            </a:r>
          </a:p>
          <a:p>
            <a:endParaRPr lang="cs-CZ" dirty="0" smtClean="0"/>
          </a:p>
          <a:p>
            <a:r>
              <a:rPr lang="cs-CZ" dirty="0" smtClean="0"/>
              <a:t>G/ </a:t>
            </a:r>
            <a:r>
              <a:rPr lang="x-none" smtClean="0"/>
              <a:t>Někdy </a:t>
            </a:r>
            <a:r>
              <a:rPr lang="x-none" smtClean="0"/>
              <a:t>je lepší zaplatit reklamu. Bez ohledu na to, jak dokonale je zvládnuta krizová situace,  mohou nastat chvíle, kdy přesto nebude možné překonat pro­blém v oblasti PR jen díky bezplatné publicitě v médiích. V takových přípa­dech se možná bude  muset  firma uchýlit k placené inzerci, aby dokázala če­lit negativnímu ohlasu v médiích. </a:t>
            </a:r>
            <a:endParaRPr lang="cs-CZ" dirty="0" smtClean="0"/>
          </a:p>
          <a:p>
            <a:endParaRPr lang="cs-CZ" dirty="0"/>
          </a:p>
        </p:txBody>
      </p:sp>
      <p:pic>
        <p:nvPicPr>
          <p:cNvPr id="294914" name="Picture 2" descr="http://www.posunemevasvys.cz/wp-content/uploads/2014/04/4works_KRIZOVA_KOMUNIKACE.png"/>
          <p:cNvPicPr>
            <a:picLocks noChangeAspect="1" noChangeArrowheads="1"/>
          </p:cNvPicPr>
          <p:nvPr/>
        </p:nvPicPr>
        <p:blipFill>
          <a:blip r:embed="rId2"/>
          <a:srcRect/>
          <a:stretch>
            <a:fillRect/>
          </a:stretch>
        </p:blipFill>
        <p:spPr bwMode="auto">
          <a:xfrm>
            <a:off x="6215074" y="4902958"/>
            <a:ext cx="2928926" cy="1955041"/>
          </a:xfrm>
          <a:prstGeom prst="rect">
            <a:avLst/>
          </a:prstGeom>
          <a:noFill/>
        </p:spPr>
      </p:pic>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357158" y="285728"/>
            <a:ext cx="8643998" cy="2031325"/>
          </a:xfrm>
          <a:prstGeom prst="rect">
            <a:avLst/>
          </a:prstGeom>
          <a:noFill/>
        </p:spPr>
        <p:txBody>
          <a:bodyPr wrap="square" rtlCol="0">
            <a:spAutoFit/>
          </a:bodyPr>
          <a:lstStyle/>
          <a:p>
            <a:r>
              <a:rPr lang="cs-CZ" b="1" dirty="0" smtClean="0">
                <a:solidFill>
                  <a:srgbClr val="FF0000"/>
                </a:solidFill>
              </a:rPr>
              <a:t>6. </a:t>
            </a:r>
            <a:r>
              <a:rPr lang="cs-CZ" b="1" dirty="0" smtClean="0">
                <a:solidFill>
                  <a:srgbClr val="FF0000"/>
                </a:solidFill>
              </a:rPr>
              <a:t>Výsledky veškeré PR činnosti je nutné měřit</a:t>
            </a:r>
            <a:r>
              <a:rPr lang="cs-CZ" dirty="0" smtClean="0">
                <a:solidFill>
                  <a:srgbClr val="FF0000"/>
                </a:solidFill>
              </a:rPr>
              <a:t>. </a:t>
            </a:r>
            <a:r>
              <a:rPr lang="cs-CZ" dirty="0" smtClean="0"/>
              <a:t>Bezplatná publicita v </a:t>
            </a:r>
            <a:r>
              <a:rPr lang="cs-CZ" dirty="0" smtClean="0"/>
              <a:t>médiích </a:t>
            </a:r>
            <a:r>
              <a:rPr lang="cs-CZ" dirty="0" smtClean="0"/>
              <a:t>není nikdy opravdu zdarma. Přestože přítomnost v médiích sama o sobě nebude firmu nic stát, řízení vlastní mediální publicity a public </a:t>
            </a:r>
            <a:r>
              <a:rPr lang="cs-CZ" dirty="0" smtClean="0"/>
              <a:t>relations </a:t>
            </a:r>
            <a:r>
              <a:rPr lang="cs-CZ" dirty="0" smtClean="0"/>
              <a:t>určitě ano. Přinejmenším se musí najmout lidi, a to buď na práci v rámci vlastního vnitropodnikového útvaru, nebo lidi ze specializova­né agentury, aby firma zůstala pánem situace. Nestačí měřit četnost PR vstupů do médií.  Důležité je měřit kvalitu, pozitiva pro firmu. </a:t>
            </a:r>
          </a:p>
          <a:p>
            <a:endParaRPr lang="cs-CZ" dirty="0"/>
          </a:p>
        </p:txBody>
      </p:sp>
      <p:pic>
        <p:nvPicPr>
          <p:cNvPr id="322562" name="Picture 2" descr="http://www.mladiinfo.cz/wp-content/uploads/2015/11/we-love-pr.jpg"/>
          <p:cNvPicPr>
            <a:picLocks noChangeAspect="1" noChangeArrowheads="1"/>
          </p:cNvPicPr>
          <p:nvPr/>
        </p:nvPicPr>
        <p:blipFill>
          <a:blip r:embed="rId2"/>
          <a:srcRect/>
          <a:stretch>
            <a:fillRect/>
          </a:stretch>
        </p:blipFill>
        <p:spPr bwMode="auto">
          <a:xfrm>
            <a:off x="4929190" y="2214554"/>
            <a:ext cx="3638544" cy="4378587"/>
          </a:xfrm>
          <a:prstGeom prst="rect">
            <a:avLst/>
          </a:prstGeom>
          <a:noFill/>
        </p:spPr>
      </p:pic>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142844" y="214290"/>
            <a:ext cx="8715436" cy="6832640"/>
          </a:xfrm>
          <a:prstGeom prst="rect">
            <a:avLst/>
          </a:prstGeom>
          <a:noFill/>
        </p:spPr>
        <p:txBody>
          <a:bodyPr wrap="square" rtlCol="0">
            <a:spAutoFit/>
          </a:bodyPr>
          <a:lstStyle/>
          <a:p>
            <a:r>
              <a:rPr lang="cs-CZ" sz="2800" b="1" dirty="0" smtClean="0">
                <a:solidFill>
                  <a:srgbClr val="FF0000"/>
                </a:solidFill>
              </a:rPr>
              <a:t>Co je to </a:t>
            </a:r>
            <a:r>
              <a:rPr lang="cs-CZ" sz="2800" b="1" dirty="0" err="1" smtClean="0">
                <a:solidFill>
                  <a:srgbClr val="FF0000"/>
                </a:solidFill>
              </a:rPr>
              <a:t>virální</a:t>
            </a:r>
            <a:r>
              <a:rPr lang="cs-CZ" sz="2800" b="1" dirty="0" smtClean="0">
                <a:solidFill>
                  <a:srgbClr val="FF0000"/>
                </a:solidFill>
              </a:rPr>
              <a:t>, nebo virový marketing?</a:t>
            </a:r>
          </a:p>
          <a:p>
            <a:endParaRPr lang="cs-CZ" sz="2800" b="1" dirty="0" smtClean="0">
              <a:solidFill>
                <a:srgbClr val="FF0000"/>
              </a:solidFill>
            </a:endParaRPr>
          </a:p>
          <a:p>
            <a:endParaRPr lang="cs-CZ" sz="2800" b="1" dirty="0" smtClean="0">
              <a:solidFill>
                <a:srgbClr val="FF0000"/>
              </a:solidFill>
            </a:endParaRPr>
          </a:p>
          <a:p>
            <a:endParaRPr lang="cs-CZ" sz="2800" b="1" dirty="0" smtClean="0">
              <a:solidFill>
                <a:srgbClr val="FF0000"/>
              </a:solidFill>
            </a:endParaRPr>
          </a:p>
          <a:p>
            <a:endParaRPr lang="cs-CZ" sz="2800" b="1" dirty="0" smtClean="0">
              <a:solidFill>
                <a:srgbClr val="FF0000"/>
              </a:solidFill>
            </a:endParaRPr>
          </a:p>
          <a:p>
            <a:endParaRPr lang="cs-CZ" sz="2800" b="1" dirty="0" smtClean="0">
              <a:solidFill>
                <a:srgbClr val="FF0000"/>
              </a:solidFill>
            </a:endParaRPr>
          </a:p>
          <a:p>
            <a:endParaRPr lang="cs-CZ" b="1" dirty="0" smtClean="0"/>
          </a:p>
          <a:p>
            <a:r>
              <a:rPr lang="cs-CZ" b="1" dirty="0" smtClean="0"/>
              <a:t>Je </a:t>
            </a:r>
            <a:r>
              <a:rPr lang="cs-CZ" b="1" dirty="0" smtClean="0"/>
              <a:t>zbytečné bojovat proti  "virovému" marketingu</a:t>
            </a:r>
            <a:r>
              <a:rPr lang="cs-CZ" dirty="0" smtClean="0"/>
              <a:t>. Říkáme tak celkem obrazně zprávě, která se šíří „od ucha k uchu“ docela sama a bez kontroly. A šíří se tak informace pozitivní i negativní. (Negativní mnohem rychleji,  podle některých zdrojů 10 x rychleji než informace positivní – to je už zakódované v podstatě lidství.) Jednou z nejdůležitějších věcí, které přinesl internet, je to, že strhl obrovské komunikační bariéry. Díky mnohým možnostem, které poskytuje, se stal otevřeným systémem, jenž lidem ode­všad umožňuje komunikovat téměř o čemkoli v reálném čase. Znamená to, že zpráva – dobrá i špatná – se šíří rychle a to, co se na ni nabaluje, ještě rychleji. Našli se lidé, kteří přišli s </a:t>
            </a:r>
            <a:r>
              <a:rPr lang="cs-CZ" dirty="0" err="1" smtClean="0"/>
              <a:t>potrhlým</a:t>
            </a:r>
            <a:r>
              <a:rPr lang="cs-CZ" dirty="0" smtClean="0"/>
              <a:t> nápadem, že by mohli tento</a:t>
            </a:r>
            <a:r>
              <a:rPr lang="cs-CZ" i="1" dirty="0" smtClean="0"/>
              <a:t> </a:t>
            </a:r>
            <a:r>
              <a:rPr lang="cs-CZ" dirty="0" smtClean="0"/>
              <a:t>informační tok kontrolovat a využít jej ve svůj prospěch. Byl to ale omyl. K "virovému" marketingu dochází zcela samovolně, a jakmile se jednou dá do pohybu, existuje jen velice malá možnost, jak jej zastavit. </a:t>
            </a:r>
            <a:r>
              <a:rPr lang="x-none" smtClean="0"/>
              <a:t>  V poslední době se rozšiřuje termín „virální marketing“. Je to totéž, ovšem není žádný důvod nahrazovat „virový“ za „virální“.  Šíří-li se  </a:t>
            </a:r>
            <a:r>
              <a:rPr lang="x-none" i="1" smtClean="0"/>
              <a:t>jako virus</a:t>
            </a:r>
            <a:r>
              <a:rPr lang="x-none" smtClean="0"/>
              <a:t>, tedy informace se podáváním z úst do úst prudce rozšiřuje, chová se jako virus. </a:t>
            </a:r>
            <a:endParaRPr lang="cs-CZ" dirty="0" smtClean="0"/>
          </a:p>
          <a:p>
            <a:endParaRPr lang="cs-CZ" dirty="0"/>
          </a:p>
        </p:txBody>
      </p:sp>
      <p:pic>
        <p:nvPicPr>
          <p:cNvPr id="293890" name="Picture 2" descr="http://st.depositphotos.com/2801893/4444/v/950/depositphotos_44448363-Viral-Marketing-word-of-mouth.jpg"/>
          <p:cNvPicPr>
            <a:picLocks noChangeAspect="1" noChangeArrowheads="1"/>
          </p:cNvPicPr>
          <p:nvPr/>
        </p:nvPicPr>
        <p:blipFill>
          <a:blip r:embed="rId2" cstate="print"/>
          <a:srcRect/>
          <a:stretch>
            <a:fillRect/>
          </a:stretch>
        </p:blipFill>
        <p:spPr bwMode="auto">
          <a:xfrm>
            <a:off x="6072198" y="714356"/>
            <a:ext cx="2871373" cy="2214578"/>
          </a:xfrm>
          <a:prstGeom prst="rect">
            <a:avLst/>
          </a:prstGeom>
          <a:noFill/>
        </p:spPr>
      </p:pic>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214282" y="357166"/>
            <a:ext cx="8572560" cy="1754326"/>
          </a:xfrm>
          <a:prstGeom prst="rect">
            <a:avLst/>
          </a:prstGeom>
          <a:noFill/>
        </p:spPr>
        <p:txBody>
          <a:bodyPr wrap="square" rtlCol="0">
            <a:spAutoFit/>
          </a:bodyPr>
          <a:lstStyle/>
          <a:p>
            <a:r>
              <a:rPr lang="cs-CZ" dirty="0" smtClean="0"/>
              <a:t>Pokud byl virový marketing kdysi okrajovou záležitostí mediální kultury, dnes je to silný a někdy velmi nebezpečný nástroj konkurenčního boje a záměrného  </a:t>
            </a:r>
            <a:r>
              <a:rPr lang="cs-CZ" dirty="0" err="1" smtClean="0"/>
              <a:t>hoaxu</a:t>
            </a:r>
            <a:r>
              <a:rPr lang="cs-CZ" dirty="0" smtClean="0"/>
              <a:t>. /1/</a:t>
            </a:r>
            <a:r>
              <a:rPr lang="cs-CZ" dirty="0" smtClean="0"/>
              <a:t> </a:t>
            </a:r>
            <a:r>
              <a:rPr lang="cs-CZ" dirty="0" smtClean="0"/>
              <a:t>Sociální sítě šíří informační virus neuvěřitelně rychle a může vyvolat i davovou psychózu. P,latí to především v oblasti společenské, politické, v oblasti šíření společenské  xenofobie. Náš běžný recipient není velmi bystrý, často nemá dostatečné vzdělání a vlastní úsudek a lehce virovému marketingu podléhá. Následky mohou být někdy pro společnost  katastrofální.</a:t>
            </a:r>
            <a:endParaRPr lang="cs-CZ" dirty="0"/>
          </a:p>
        </p:txBody>
      </p:sp>
      <p:sp>
        <p:nvSpPr>
          <p:cNvPr id="4" name="TextovéPole 3"/>
          <p:cNvSpPr txBox="1"/>
          <p:nvPr/>
        </p:nvSpPr>
        <p:spPr>
          <a:xfrm>
            <a:off x="142844" y="5214950"/>
            <a:ext cx="8715436" cy="1477328"/>
          </a:xfrm>
          <a:prstGeom prst="rect">
            <a:avLst/>
          </a:prstGeom>
          <a:noFill/>
        </p:spPr>
        <p:txBody>
          <a:bodyPr wrap="square" rtlCol="0">
            <a:spAutoFit/>
          </a:bodyPr>
          <a:lstStyle/>
          <a:p>
            <a:r>
              <a:rPr lang="cs-CZ" dirty="0" smtClean="0"/>
              <a:t>/1/ Anglické</a:t>
            </a:r>
            <a:r>
              <a:rPr lang="cs-CZ" dirty="0" smtClean="0"/>
              <a:t> slovo </a:t>
            </a:r>
            <a:r>
              <a:rPr lang="cs-CZ" b="1" dirty="0" smtClean="0"/>
              <a:t>hoax</a:t>
            </a:r>
            <a:r>
              <a:rPr lang="cs-CZ" dirty="0" smtClean="0"/>
              <a:t> (ze 17. století) obecně označuje podvod, mystifikaci či žertovnou klamnou zprávu. V elektronické komunikaci je </a:t>
            </a:r>
            <a:r>
              <a:rPr lang="cs-CZ" dirty="0" smtClean="0"/>
              <a:t>hoax nevyžádaná</a:t>
            </a:r>
            <a:r>
              <a:rPr lang="cs-CZ" dirty="0" smtClean="0"/>
              <a:t> </a:t>
            </a:r>
            <a:r>
              <a:rPr lang="cs-CZ" dirty="0" smtClean="0"/>
              <a:t>zpráva</a:t>
            </a:r>
            <a:r>
              <a:rPr lang="cs-CZ" dirty="0" smtClean="0"/>
              <a:t>, která uživatele varuje před nějakým </a:t>
            </a:r>
            <a:r>
              <a:rPr lang="cs-CZ" dirty="0" smtClean="0"/>
              <a:t>virem, </a:t>
            </a:r>
            <a:r>
              <a:rPr lang="cs-CZ" dirty="0" smtClean="0"/>
              <a:t>informuje o </a:t>
            </a:r>
            <a:r>
              <a:rPr lang="cs-CZ" dirty="0" smtClean="0"/>
              <a:t>pomyslném nebezpečí. Hoax </a:t>
            </a:r>
            <a:r>
              <a:rPr lang="cs-CZ" dirty="0" smtClean="0"/>
              <a:t>většinou obsahuje i výzvu žádající další rozeslání </a:t>
            </a:r>
            <a:r>
              <a:rPr lang="cs-CZ" dirty="0" err="1" smtClean="0"/>
              <a:t>hoaxu</a:t>
            </a:r>
            <a:r>
              <a:rPr lang="cs-CZ" dirty="0" smtClean="0"/>
              <a:t> mezi přátele, příp. na co největší množství dalších adres, proto se někdy označuje také jako </a:t>
            </a:r>
            <a:r>
              <a:rPr lang="cs-CZ" b="1" dirty="0" smtClean="0"/>
              <a:t>řetězový e-mail</a:t>
            </a:r>
            <a:r>
              <a:rPr lang="cs-CZ" dirty="0" smtClean="0"/>
              <a:t>.</a:t>
            </a:r>
            <a:endParaRPr lang="cs-CZ" dirty="0"/>
          </a:p>
        </p:txBody>
      </p:sp>
      <p:pic>
        <p:nvPicPr>
          <p:cNvPr id="319492" name="Picture 4" descr="http://www.z3live.com/wp-content/uploads/2015/03/Viral-marketing-guide.jpg"/>
          <p:cNvPicPr>
            <a:picLocks noChangeAspect="1" noChangeArrowheads="1"/>
          </p:cNvPicPr>
          <p:nvPr/>
        </p:nvPicPr>
        <p:blipFill>
          <a:blip r:embed="rId2"/>
          <a:srcRect/>
          <a:stretch>
            <a:fillRect/>
          </a:stretch>
        </p:blipFill>
        <p:spPr bwMode="auto">
          <a:xfrm>
            <a:off x="4786314" y="2285992"/>
            <a:ext cx="3895719" cy="2935452"/>
          </a:xfrm>
          <a:prstGeom prst="rect">
            <a:avLst/>
          </a:prstGeom>
          <a:noFill/>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142844" y="214290"/>
            <a:ext cx="8715436" cy="6632585"/>
          </a:xfrm>
          <a:prstGeom prst="rect">
            <a:avLst/>
          </a:prstGeom>
          <a:noFill/>
        </p:spPr>
        <p:txBody>
          <a:bodyPr wrap="square" rtlCol="0">
            <a:spAutoFit/>
          </a:bodyPr>
          <a:lstStyle/>
          <a:p>
            <a:r>
              <a:rPr lang="cs-CZ" altLang="sk-SK" b="1" dirty="0" smtClean="0">
                <a:solidFill>
                  <a:schemeClr val="hlink"/>
                </a:solidFill>
              </a:rPr>
              <a:t>A nakonec zásadní a asi </a:t>
            </a:r>
          </a:p>
          <a:p>
            <a:r>
              <a:rPr lang="cs-CZ" altLang="sk-SK" b="1" dirty="0" smtClean="0">
                <a:solidFill>
                  <a:schemeClr val="hlink"/>
                </a:solidFill>
              </a:rPr>
              <a:t>nejpřesnější definice : </a:t>
            </a:r>
          </a:p>
          <a:p>
            <a:endParaRPr lang="cs-CZ" altLang="sk-SK" dirty="0" smtClean="0"/>
          </a:p>
          <a:p>
            <a:r>
              <a:rPr lang="cs-CZ" altLang="sk-SK" dirty="0" smtClean="0"/>
              <a:t>Marketing je podnikatelskou funkcí, která rozpoznává nenaplněné potřeby a touhy, určuje a měří jejich rozsah a potencionální ziskovost, rozhoduje o tom, kterým cílovým trhům by podnik dokázal sloužit nejlépe, vybírá pro tyto trhy vhodné výrobky, služby a programy a vyžaduje od každého pracovníka organizace, aby měl neustále na paměti zákazníka a sloužil mu. </a:t>
            </a:r>
            <a:r>
              <a:rPr lang="cs-CZ" altLang="sk-SK" dirty="0" smtClean="0">
                <a:hlinkClick r:id="rId2" action="ppaction://hlinksldjump"/>
              </a:rPr>
              <a:t>[1]</a:t>
            </a:r>
            <a:endParaRPr lang="cs-CZ" altLang="sk-SK" dirty="0" smtClean="0"/>
          </a:p>
          <a:p>
            <a:endParaRPr lang="cs-CZ" altLang="sk-SK" dirty="0" smtClean="0"/>
          </a:p>
          <a:p>
            <a:endParaRPr lang="cs-CZ" altLang="sk-SK" dirty="0" smtClean="0"/>
          </a:p>
          <a:p>
            <a:endParaRPr lang="cs-CZ" altLang="sk-SK" dirty="0" smtClean="0"/>
          </a:p>
          <a:p>
            <a:endParaRPr lang="cs-CZ" altLang="sk-SK" dirty="0" smtClean="0"/>
          </a:p>
          <a:p>
            <a:endParaRPr lang="cs-CZ" altLang="sk-SK" dirty="0" smtClean="0"/>
          </a:p>
          <a:p>
            <a:endParaRPr lang="cs-CZ" altLang="sk-SK" dirty="0" smtClean="0"/>
          </a:p>
          <a:p>
            <a:endParaRPr lang="cs-CZ" altLang="sk-SK" dirty="0" smtClean="0"/>
          </a:p>
          <a:p>
            <a:endParaRPr lang="cs-CZ" altLang="sk-SK" dirty="0" smtClean="0"/>
          </a:p>
          <a:p>
            <a:endParaRPr lang="cs-CZ" altLang="sk-SK" dirty="0" smtClean="0"/>
          </a:p>
          <a:p>
            <a:endParaRPr lang="cs-CZ" altLang="sk-SK" dirty="0" smtClean="0"/>
          </a:p>
          <a:p>
            <a:endParaRPr lang="cs-CZ" altLang="sk-SK" dirty="0" smtClean="0"/>
          </a:p>
          <a:p>
            <a:endParaRPr lang="cs-CZ" altLang="sk-SK" dirty="0" smtClean="0"/>
          </a:p>
          <a:p>
            <a:endParaRPr lang="cs-CZ" altLang="sk-SK" dirty="0" smtClean="0"/>
          </a:p>
          <a:p>
            <a:r>
              <a:rPr lang="cs-CZ" altLang="sk-SK" dirty="0" smtClean="0"/>
              <a:t/>
            </a:r>
            <a:br>
              <a:rPr lang="cs-CZ" altLang="sk-SK" dirty="0" smtClean="0"/>
            </a:br>
            <a:r>
              <a:rPr lang="cs-CZ" altLang="sk-SK" sz="1100" dirty="0" smtClean="0">
                <a:hlinkClick r:id="rId2" action="ppaction://hlinksldjump"/>
              </a:rPr>
              <a:t>[1]</a:t>
            </a:r>
            <a:r>
              <a:rPr lang="cs-CZ" altLang="sk-SK" sz="1100" dirty="0" smtClean="0"/>
              <a:t> </a:t>
            </a:r>
            <a:r>
              <a:rPr lang="cs-CZ" altLang="sk-SK" sz="1100" i="1" dirty="0" smtClean="0"/>
              <a:t>(</a:t>
            </a:r>
            <a:r>
              <a:rPr lang="cs-CZ" altLang="sk-SK" sz="1100" i="1" dirty="0" err="1" smtClean="0"/>
              <a:t>Kotler</a:t>
            </a:r>
            <a:r>
              <a:rPr lang="cs-CZ" altLang="sk-SK" sz="1100" i="1" dirty="0" smtClean="0"/>
              <a:t> P. Marketing o A po Z, </a:t>
            </a:r>
            <a:r>
              <a:rPr lang="cs-CZ" altLang="sk-SK" sz="1100" i="1" dirty="0" err="1" smtClean="0"/>
              <a:t>Managment</a:t>
            </a:r>
            <a:r>
              <a:rPr lang="cs-CZ" altLang="sk-SK" sz="1100" i="1" dirty="0" smtClean="0"/>
              <a:t> </a:t>
            </a:r>
            <a:r>
              <a:rPr lang="cs-CZ" altLang="sk-SK" sz="1100" i="1" dirty="0" err="1" smtClean="0"/>
              <a:t>Press</a:t>
            </a:r>
            <a:r>
              <a:rPr lang="cs-CZ" altLang="sk-SK" sz="1100" i="1" dirty="0" smtClean="0"/>
              <a:t>, Praha 2013)</a:t>
            </a:r>
          </a:p>
          <a:p>
            <a:endParaRPr lang="cs-CZ" dirty="0"/>
          </a:p>
        </p:txBody>
      </p:sp>
      <p:pic>
        <p:nvPicPr>
          <p:cNvPr id="250882" name="Picture 2" descr="http://i2.wp.com/real-leaders.com/wp-content/uploads/2013/02/Philip-Kotler-Interview.jpg"/>
          <p:cNvPicPr>
            <a:picLocks noChangeAspect="1" noChangeArrowheads="1"/>
          </p:cNvPicPr>
          <p:nvPr/>
        </p:nvPicPr>
        <p:blipFill>
          <a:blip r:embed="rId3"/>
          <a:srcRect/>
          <a:stretch>
            <a:fillRect/>
          </a:stretch>
        </p:blipFill>
        <p:spPr bwMode="auto">
          <a:xfrm>
            <a:off x="214282" y="2500306"/>
            <a:ext cx="7059520" cy="3171829"/>
          </a:xfrm>
          <a:prstGeom prst="rect">
            <a:avLst/>
          </a:prstGeom>
          <a:noFill/>
        </p:spPr>
      </p:pic>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214282" y="357166"/>
            <a:ext cx="8786874" cy="7048083"/>
          </a:xfrm>
          <a:prstGeom prst="rect">
            <a:avLst/>
          </a:prstGeom>
          <a:noFill/>
        </p:spPr>
        <p:txBody>
          <a:bodyPr wrap="square" rtlCol="0">
            <a:spAutoFit/>
          </a:bodyPr>
          <a:lstStyle/>
          <a:p>
            <a:r>
              <a:rPr lang="x-none" sz="2800" b="1" smtClean="0">
                <a:solidFill>
                  <a:srgbClr val="FF0000"/>
                </a:solidFill>
              </a:rPr>
              <a:t>Události </a:t>
            </a:r>
            <a:r>
              <a:rPr lang="x-none" sz="2800" b="1" smtClean="0">
                <a:solidFill>
                  <a:srgbClr val="FF0000"/>
                </a:solidFill>
              </a:rPr>
              <a:t>(Events</a:t>
            </a:r>
            <a:r>
              <a:rPr lang="x-none" sz="2800" b="1" smtClean="0">
                <a:solidFill>
                  <a:srgbClr val="FF0000"/>
                </a:solidFill>
              </a:rPr>
              <a:t>)</a:t>
            </a:r>
            <a:r>
              <a:rPr lang="x-none" sz="2800" b="1" u="sng" smtClean="0">
                <a:solidFill>
                  <a:srgbClr val="FF0000"/>
                </a:solidFill>
              </a:rPr>
              <a:t> </a:t>
            </a:r>
            <a:endParaRPr lang="cs-CZ" sz="2800" b="1" u="sng" dirty="0" smtClean="0">
              <a:solidFill>
                <a:srgbClr val="FF0000"/>
              </a:solidFill>
            </a:endParaRPr>
          </a:p>
          <a:p>
            <a:r>
              <a:rPr lang="cs-CZ" sz="2800" b="1" u="sng" dirty="0" smtClean="0">
                <a:solidFill>
                  <a:srgbClr val="FF0000"/>
                </a:solidFill>
              </a:rPr>
              <a:t>Marketing akcí</a:t>
            </a:r>
            <a:endParaRPr lang="cs-CZ" sz="2800" b="1" dirty="0" smtClean="0">
              <a:solidFill>
                <a:srgbClr val="FF0000"/>
              </a:solidFill>
            </a:endParaRPr>
          </a:p>
          <a:p>
            <a:r>
              <a:rPr lang="cs-CZ" dirty="0" smtClean="0"/>
              <a:t>Firmy využívají vnější a vnitřní události k úspěšnému PR. </a:t>
            </a:r>
          </a:p>
          <a:p>
            <a:r>
              <a:rPr lang="cs-CZ" b="1" i="1" dirty="0" smtClean="0"/>
              <a:t>Vnější události</a:t>
            </a:r>
            <a:r>
              <a:rPr lang="cs-CZ" dirty="0" smtClean="0"/>
              <a:t> jsou různá společenská výročí. Od svátku Valentýna, po Mikuláše, každá taková událost je dobrou příčinou k oslavám a oslavy, byť něco stojí, působí na veřejnost pozitivně. Lidé prostě rádi slaví. </a:t>
            </a:r>
          </a:p>
          <a:p>
            <a:r>
              <a:rPr lang="cs-CZ" b="1" i="1" dirty="0" smtClean="0"/>
              <a:t>Vnitřní události </a:t>
            </a:r>
            <a:r>
              <a:rPr lang="cs-CZ" dirty="0" smtClean="0"/>
              <a:t>mohou být různé – a často nenápadně uměle vytvářené. Deset let existence firmy stejně, jako sto let od postavení budovy sídla firmy. Tvorba vnitřních události výrazně napomáhá dobrému image firmy, správně orientovaná a zveřejněná může být dobrým základem pro mnohé a různé aktivity v oblasti PR. (dětský den ve firmě, soutěžený den, prohlídka jinak nepřístupných prostor firmy ve výroční den, atp.) </a:t>
            </a:r>
            <a:endParaRPr lang="cs-CZ" dirty="0" smtClean="0"/>
          </a:p>
          <a:p>
            <a:endParaRPr lang="cs-CZ" dirty="0" smtClean="0"/>
          </a:p>
          <a:p>
            <a:r>
              <a:rPr lang="cs-CZ" dirty="0" smtClean="0"/>
              <a:t>Pojem </a:t>
            </a:r>
            <a:r>
              <a:rPr lang="cs-CZ" b="1" dirty="0" smtClean="0">
                <a:solidFill>
                  <a:srgbClr val="FF0000"/>
                </a:solidFill>
              </a:rPr>
              <a:t>event marketing </a:t>
            </a:r>
            <a:r>
              <a:rPr lang="cs-CZ" dirty="0" smtClean="0"/>
              <a:t>se poprvé objevil v marketingové literatuře v 90. letech 20. století, přičemž byl znám jako forma komunikace již v antickém Římě. Například když se významní vojevůdci vraceli z úspěšného válečného tažení, tak bývaly na jejich počest uspořádávány několikadenní slavnosti s náboženskými </a:t>
            </a:r>
            <a:r>
              <a:rPr lang="cs-CZ" dirty="0" smtClean="0"/>
              <a:t>rituály</a:t>
            </a:r>
            <a:r>
              <a:rPr lang="cs-CZ" dirty="0" smtClean="0"/>
              <a:t>.</a:t>
            </a:r>
          </a:p>
          <a:p>
            <a:r>
              <a:rPr lang="cs-CZ" dirty="0" smtClean="0"/>
              <a:t>Základem event marketingu je slovo </a:t>
            </a:r>
            <a:r>
              <a:rPr lang="cs-CZ" b="1" dirty="0" smtClean="0"/>
              <a:t>event,</a:t>
            </a:r>
            <a:r>
              <a:rPr lang="cs-CZ" dirty="0" smtClean="0"/>
              <a:t> které se překládá jako událost, prožitek, zážitek, příhoda nebo představení. Je však důležité uvědomit si, že každé představení nemůže být považováno za event a zároveň ne každý, kdo event organizuje, dělá právě event marketing. Event se většinou chápe jako konkrétní nástroj komunikace, zatímco event marketing je považován za dlouhodobější formu komunikace, která vychází z předem stanovené firemní </a:t>
            </a:r>
            <a:r>
              <a:rPr lang="cs-CZ" dirty="0" smtClean="0"/>
              <a:t>strategie</a:t>
            </a:r>
            <a:endParaRPr lang="cs-CZ" dirty="0" smtClean="0"/>
          </a:p>
          <a:p>
            <a:endParaRPr lang="cs-CZ" dirty="0" smtClean="0"/>
          </a:p>
          <a:p>
            <a:endParaRPr lang="cs-CZ" dirty="0"/>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8468" name="Picture 4" descr="http://thumbs.dreamstime.com/z/eventmarketing-concept-event-marketing-involves-studying-intricacies-brand-identifying-target-audience-devising-36009062.jpg"/>
          <p:cNvPicPr>
            <a:picLocks noChangeAspect="1" noChangeArrowheads="1"/>
          </p:cNvPicPr>
          <p:nvPr/>
        </p:nvPicPr>
        <p:blipFill>
          <a:blip r:embed="rId2"/>
          <a:srcRect/>
          <a:stretch>
            <a:fillRect/>
          </a:stretch>
        </p:blipFill>
        <p:spPr bwMode="auto">
          <a:xfrm>
            <a:off x="500034" y="785794"/>
            <a:ext cx="8072494" cy="6497615"/>
          </a:xfrm>
          <a:prstGeom prst="rect">
            <a:avLst/>
          </a:prstGeom>
          <a:noFill/>
        </p:spPr>
      </p:pic>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142844" y="357166"/>
            <a:ext cx="8786874" cy="5909310"/>
          </a:xfrm>
          <a:prstGeom prst="rect">
            <a:avLst/>
          </a:prstGeom>
          <a:noFill/>
        </p:spPr>
        <p:txBody>
          <a:bodyPr wrap="square" rtlCol="0">
            <a:spAutoFit/>
          </a:bodyPr>
          <a:lstStyle/>
          <a:p>
            <a:r>
              <a:rPr lang="cs-CZ" b="1" dirty="0" smtClean="0">
                <a:solidFill>
                  <a:srgbClr val="FF0000"/>
                </a:solidFill>
              </a:rPr>
              <a:t>Bohatá nabídka vytváří nutnost </a:t>
            </a:r>
            <a:r>
              <a:rPr lang="cs-CZ" b="1" dirty="0" err="1" smtClean="0">
                <a:solidFill>
                  <a:srgbClr val="FF0000"/>
                </a:solidFill>
              </a:rPr>
              <a:t>eventů</a:t>
            </a:r>
            <a:endParaRPr lang="cs-CZ" b="1" dirty="0" smtClean="0">
              <a:solidFill>
                <a:srgbClr val="FF0000"/>
              </a:solidFill>
            </a:endParaRPr>
          </a:p>
          <a:p>
            <a:r>
              <a:rPr lang="cs-CZ" dirty="0" smtClean="0"/>
              <a:t>Zákazník </a:t>
            </a:r>
            <a:r>
              <a:rPr lang="cs-CZ" dirty="0" smtClean="0"/>
              <a:t>už dnes nezažívá dobrodružství, při němž se brodil proti proudu šuntu k prameni kvality. Dnes je na trhu kvalitních značek spousta. Zákazníkovi však dobrodružství chybí a hrozí, že se začne nudit. Výrobci, obchodníci a marketing se tak musejí zaměřit na jeho emoce. Kvalitně ušité boty, výkonný vysavač či salám z masa už samy o sobě nestačí - jejich koupi teď musejí předcházet zážitky. Na to pamatuje </a:t>
            </a:r>
            <a:r>
              <a:rPr lang="cs-CZ" dirty="0" smtClean="0"/>
              <a:t>event.</a:t>
            </a:r>
          </a:p>
          <a:p>
            <a:endParaRPr lang="cs-CZ" dirty="0" smtClean="0">
              <a:solidFill>
                <a:srgbClr val="FF0000"/>
              </a:solidFill>
            </a:endParaRPr>
          </a:p>
          <a:p>
            <a:endParaRPr lang="cs-CZ" dirty="0" smtClean="0">
              <a:solidFill>
                <a:srgbClr val="FF0000"/>
              </a:solidFill>
            </a:endParaRPr>
          </a:p>
          <a:p>
            <a:endParaRPr lang="cs-CZ" dirty="0" smtClean="0">
              <a:solidFill>
                <a:srgbClr val="FF0000"/>
              </a:solidFill>
            </a:endParaRPr>
          </a:p>
          <a:p>
            <a:endParaRPr lang="cs-CZ" dirty="0" smtClean="0">
              <a:solidFill>
                <a:srgbClr val="FF0000"/>
              </a:solidFill>
            </a:endParaRPr>
          </a:p>
          <a:p>
            <a:r>
              <a:rPr lang="cs-CZ" b="1" dirty="0" smtClean="0">
                <a:solidFill>
                  <a:srgbClr val="FF0000"/>
                </a:solidFill>
              </a:rPr>
              <a:t>Šeptanda je nejlepší reklamou</a:t>
            </a:r>
            <a:endParaRPr lang="cs-CZ" dirty="0" smtClean="0">
              <a:solidFill>
                <a:srgbClr val="FF0000"/>
              </a:solidFill>
            </a:endParaRPr>
          </a:p>
          <a:p>
            <a:r>
              <a:rPr lang="cs-CZ" dirty="0" smtClean="0"/>
              <a:t>Výstavy, zábavné a interaktivní akce, které v obchodních centrech přitáhnou zájem jednotlivců i celých rodin, mají výhodu, že je zpravidla provází „Word </a:t>
            </a:r>
            <a:r>
              <a:rPr lang="cs-CZ" dirty="0" err="1" smtClean="0"/>
              <a:t>of</a:t>
            </a:r>
            <a:r>
              <a:rPr lang="cs-CZ" dirty="0" smtClean="0"/>
              <a:t> </a:t>
            </a:r>
            <a:r>
              <a:rPr lang="cs-CZ" dirty="0" err="1" smtClean="0"/>
              <a:t>Mouth</a:t>
            </a:r>
            <a:r>
              <a:rPr lang="cs-CZ" dirty="0" smtClean="0"/>
              <a:t>“, </a:t>
            </a:r>
            <a:r>
              <a:rPr lang="cs-CZ" dirty="0" err="1" smtClean="0"/>
              <a:t>chceteli</a:t>
            </a:r>
            <a:r>
              <a:rPr lang="cs-CZ" dirty="0" smtClean="0"/>
              <a:t> „šeptanda“, což je jev, který je tou nejlepší reklamou. Na druhou stranu je férové připomenout, že z podobných akcí netěží stejným dílem všechny nájemní jednotky v OC. Podle slov šéfa Zlatého jablka ve Zlíně se po zahájení zajímavého </a:t>
            </a:r>
            <a:r>
              <a:rPr lang="cs-CZ" dirty="0" err="1" smtClean="0"/>
              <a:t>eventu</a:t>
            </a:r>
            <a:r>
              <a:rPr lang="cs-CZ" dirty="0" smtClean="0"/>
              <a:t> zpočátku zvedne návštěvnost OC o 25 až 30 procent, postupně se nárůst snižuje. Obecně se však dá říci, že se obchodním centrům vyplatí investovat do delších akcí - třeba čtrnácti a vícedenních - než do krátkých, jedno nebo dvoudenních </a:t>
            </a:r>
            <a:r>
              <a:rPr lang="cs-CZ" dirty="0" err="1" smtClean="0"/>
              <a:t>eventů</a:t>
            </a:r>
            <a:r>
              <a:rPr lang="cs-CZ" dirty="0" smtClean="0"/>
              <a:t>. Z hlediska tržeb pak z podobných akcí nejvíce profitují kavárny, restaurace, hračkářství, papírnictví aj. </a:t>
            </a:r>
          </a:p>
          <a:p>
            <a:endParaRPr lang="cs-CZ" dirty="0"/>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214282" y="285728"/>
            <a:ext cx="8715436" cy="6463308"/>
          </a:xfrm>
          <a:prstGeom prst="rect">
            <a:avLst/>
          </a:prstGeom>
          <a:noFill/>
        </p:spPr>
        <p:txBody>
          <a:bodyPr wrap="square" rtlCol="0">
            <a:spAutoFit/>
          </a:bodyPr>
          <a:lstStyle/>
          <a:p>
            <a:r>
              <a:rPr lang="x-none" b="1" smtClean="0">
                <a:solidFill>
                  <a:srgbClr val="FF0000"/>
                </a:solidFill>
              </a:rPr>
              <a:t>Identifikační média (Identity media</a:t>
            </a:r>
            <a:r>
              <a:rPr lang="x-none" b="1" smtClean="0">
                <a:solidFill>
                  <a:srgbClr val="FF0000"/>
                </a:solidFill>
              </a:rPr>
              <a:t>)</a:t>
            </a:r>
            <a:r>
              <a:rPr lang="x-none" b="1" u="sng" smtClean="0">
                <a:solidFill>
                  <a:srgbClr val="FF0000"/>
                </a:solidFill>
              </a:rPr>
              <a:t> </a:t>
            </a:r>
            <a:r>
              <a:rPr lang="x-none" b="1" smtClean="0">
                <a:solidFill>
                  <a:srgbClr val="FF0000"/>
                </a:solidFill>
              </a:rPr>
              <a:t> </a:t>
            </a:r>
            <a:endParaRPr lang="cs-CZ" b="1" dirty="0" smtClean="0">
              <a:solidFill>
                <a:srgbClr val="FF0000"/>
              </a:solidFill>
            </a:endParaRPr>
          </a:p>
          <a:p>
            <a:endParaRPr lang="cs-CZ" b="1" dirty="0" smtClean="0">
              <a:solidFill>
                <a:srgbClr val="FF0000"/>
              </a:solidFill>
            </a:endParaRPr>
          </a:p>
          <a:p>
            <a:endParaRPr lang="cs-CZ" b="1" dirty="0" smtClean="0">
              <a:solidFill>
                <a:srgbClr val="FF0000"/>
              </a:solidFill>
            </a:endParaRPr>
          </a:p>
          <a:p>
            <a:endParaRPr lang="cs-CZ" b="1" dirty="0" smtClean="0">
              <a:solidFill>
                <a:srgbClr val="FF0000"/>
              </a:solidFill>
            </a:endParaRPr>
          </a:p>
          <a:p>
            <a:endParaRPr lang="cs-CZ" b="1" dirty="0" smtClean="0">
              <a:solidFill>
                <a:srgbClr val="FF0000"/>
              </a:solidFill>
            </a:endParaRPr>
          </a:p>
          <a:p>
            <a:endParaRPr lang="cs-CZ" b="1" dirty="0" smtClean="0">
              <a:solidFill>
                <a:srgbClr val="FF0000"/>
              </a:solidFill>
            </a:endParaRPr>
          </a:p>
          <a:p>
            <a:endParaRPr lang="cs-CZ" b="1" dirty="0" smtClean="0">
              <a:solidFill>
                <a:srgbClr val="FF0000"/>
              </a:solidFill>
            </a:endParaRPr>
          </a:p>
          <a:p>
            <a:endParaRPr lang="cs-CZ" b="1" dirty="0" smtClean="0">
              <a:solidFill>
                <a:srgbClr val="FF0000"/>
              </a:solidFill>
            </a:endParaRPr>
          </a:p>
          <a:p>
            <a:endParaRPr lang="cs-CZ" b="1" dirty="0" smtClean="0">
              <a:solidFill>
                <a:srgbClr val="FF0000"/>
              </a:solidFill>
            </a:endParaRPr>
          </a:p>
          <a:p>
            <a:endParaRPr lang="cs-CZ" b="1" dirty="0" smtClean="0">
              <a:solidFill>
                <a:srgbClr val="FF0000"/>
              </a:solidFill>
            </a:endParaRPr>
          </a:p>
          <a:p>
            <a:endParaRPr lang="cs-CZ" b="1" dirty="0" smtClean="0">
              <a:solidFill>
                <a:srgbClr val="FF0000"/>
              </a:solidFill>
            </a:endParaRPr>
          </a:p>
          <a:p>
            <a:endParaRPr lang="cs-CZ" b="1" dirty="0" smtClean="0">
              <a:solidFill>
                <a:srgbClr val="FF0000"/>
              </a:solidFill>
            </a:endParaRPr>
          </a:p>
          <a:p>
            <a:endParaRPr lang="cs-CZ" b="1" dirty="0" smtClean="0">
              <a:solidFill>
                <a:srgbClr val="FF0000"/>
              </a:solidFill>
            </a:endParaRPr>
          </a:p>
          <a:p>
            <a:endParaRPr lang="cs-CZ" b="1" dirty="0" smtClean="0">
              <a:solidFill>
                <a:srgbClr val="FF0000"/>
              </a:solidFill>
            </a:endParaRPr>
          </a:p>
          <a:p>
            <a:r>
              <a:rPr lang="cs-CZ" dirty="0" smtClean="0"/>
              <a:t>Vztahy PR a médií nesmí nikdy obsahovat přímou reklamu. (Už proto ne, že to zakazuje Tiskový zákon – reklama musí být v médiích nezaměnitelně označena, že jde o placený reklamní vstup). Média tištěná, </a:t>
            </a:r>
            <a:r>
              <a:rPr lang="cs-CZ" dirty="0" err="1" smtClean="0"/>
              <a:t>audická</a:t>
            </a:r>
            <a:r>
              <a:rPr lang="cs-CZ" dirty="0" smtClean="0"/>
              <a:t> i vizuální však mohou být nositeli zajímavých informací o aktivitách firmy. Tedy ne o výrobku či službě, o způsobu použití včetně místa prodeje a ceny. V podstatě jde o to, že se nepropaguje produkt, ale firma. Pozitiva firmy právě v environmentálním prostředí, vklad firmy do školství, zdravotnictví, do ochrany přírody.   Takové PR práce (články, rozhlasové a televizní šoty – shoty, tedy stručné zpravodajství, nezaměňovat za spoty, čili krátká reklamní díla), ale také rozsáhlejší mediální žánry, reportáže, rozhovory, </a:t>
            </a:r>
            <a:r>
              <a:rPr lang="cs-CZ" dirty="0" err="1" smtClean="0"/>
              <a:t>fíčry</a:t>
            </a:r>
            <a:endParaRPr lang="cs-CZ" dirty="0"/>
          </a:p>
        </p:txBody>
      </p:sp>
      <p:pic>
        <p:nvPicPr>
          <p:cNvPr id="316418" name="Picture 2" descr="http://data.vaseakademie.cz/blog/blog_127/blogobr_size4.jpg"/>
          <p:cNvPicPr>
            <a:picLocks noChangeAspect="1" noChangeArrowheads="1"/>
          </p:cNvPicPr>
          <p:nvPr/>
        </p:nvPicPr>
        <p:blipFill>
          <a:blip r:embed="rId2"/>
          <a:srcRect/>
          <a:stretch>
            <a:fillRect/>
          </a:stretch>
        </p:blipFill>
        <p:spPr bwMode="auto">
          <a:xfrm>
            <a:off x="285720" y="1063614"/>
            <a:ext cx="6286544" cy="2655890"/>
          </a:xfrm>
          <a:prstGeom prst="rect">
            <a:avLst/>
          </a:prstGeom>
          <a:noFill/>
        </p:spPr>
      </p:pic>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214282" y="357166"/>
            <a:ext cx="8643998" cy="6463308"/>
          </a:xfrm>
          <a:prstGeom prst="rect">
            <a:avLst/>
          </a:prstGeom>
          <a:noFill/>
        </p:spPr>
        <p:txBody>
          <a:bodyPr wrap="square" rtlCol="0">
            <a:spAutoFit/>
          </a:bodyPr>
          <a:lstStyle/>
          <a:p>
            <a:r>
              <a:rPr lang="cs-CZ" sz="3600" b="1" dirty="0" smtClean="0">
                <a:solidFill>
                  <a:srgbClr val="FF0000"/>
                </a:solidFill>
              </a:rPr>
              <a:t>Kam kráčí aktivity v PR </a:t>
            </a:r>
            <a:r>
              <a:rPr lang="cs-CZ" sz="3600" b="1" dirty="0" smtClean="0">
                <a:solidFill>
                  <a:srgbClr val="FF0000"/>
                </a:solidFill>
              </a:rPr>
              <a:t>?</a:t>
            </a:r>
          </a:p>
          <a:p>
            <a:r>
              <a:rPr lang="cs-CZ" dirty="0" smtClean="0"/>
              <a:t>Stálým </a:t>
            </a:r>
            <a:r>
              <a:rPr lang="cs-CZ" dirty="0" smtClean="0"/>
              <a:t>rozšiřováním mediální gramotnosti a stále se rozšiřujícím SW a HW mezi běžnými konzumenty výrobků a služeb se postupně mění i Public Relations firem. Reklama a PR se nám dostávají do mobilních přístrojů (tablety, chytré telefony) Zjednodušují a zkracují způsoby platby (například stále rozšířenější platby prostřednictvím SMS) a tak se flexibilita celé marketingové komunikace odráží v samotném marketingu, který musí nové technologie reflektovat. Už to v budoucnu nebude „jenom“ Public Relations Ve chvíli, kdy na tuto aktivitu bude navázán i přímý platební systém, zásadně to změní rozhodovací postoj ke koupě. Technologie se mezi sebou prolínají, poslání mísí. PR se postupně stává i reklamní aktivitou, což bylo v minulosti zásadně odděleno. (reklama – </a:t>
            </a:r>
            <a:r>
              <a:rPr lang="cs-CZ" dirty="0" err="1" smtClean="0"/>
              <a:t>nadlinková</a:t>
            </a:r>
            <a:r>
              <a:rPr lang="cs-CZ" dirty="0" smtClean="0"/>
              <a:t> placená služba, PR </a:t>
            </a:r>
            <a:r>
              <a:rPr lang="cs-CZ" dirty="0" err="1" smtClean="0"/>
              <a:t>podlinková</a:t>
            </a:r>
            <a:r>
              <a:rPr lang="cs-CZ" dirty="0" smtClean="0"/>
              <a:t> a v základní principu neplacená služba – i když PR vždy něco stojí). Budování positivního vztahu s veřejností se dostává do stále intimnější oblasti, marketingové aktivity se dostávají „pod kůži“ všem účastníkům marketinkových procesů. Propojením </a:t>
            </a:r>
            <a:r>
              <a:rPr lang="cs-CZ" dirty="0" smtClean="0"/>
              <a:t>CRM /1/ </a:t>
            </a:r>
            <a:r>
              <a:rPr lang="cs-CZ" dirty="0" smtClean="0"/>
              <a:t>a PR s reklamou vznikají nové integrované systémy marketingové komunikace</a:t>
            </a:r>
            <a:r>
              <a:rPr lang="cs-CZ" dirty="0" smtClean="0"/>
              <a:t>.</a:t>
            </a:r>
          </a:p>
          <a:p>
            <a:endParaRPr lang="cs-CZ" dirty="0" smtClean="0"/>
          </a:p>
          <a:p>
            <a:endParaRPr lang="cs-CZ" dirty="0" smtClean="0"/>
          </a:p>
          <a:p>
            <a:endParaRPr lang="cs-CZ" dirty="0" smtClean="0"/>
          </a:p>
          <a:p>
            <a:endParaRPr lang="cs-CZ" dirty="0" smtClean="0"/>
          </a:p>
          <a:p>
            <a:endParaRPr lang="cs-CZ" dirty="0" smtClean="0"/>
          </a:p>
          <a:p>
            <a:r>
              <a:rPr lang="cs-CZ" dirty="0" smtClean="0"/>
              <a:t>1/ CRM - </a:t>
            </a:r>
            <a:r>
              <a:rPr lang="cs-CZ" dirty="0" err="1" smtClean="0"/>
              <a:t>Customer</a:t>
            </a:r>
            <a:r>
              <a:rPr lang="cs-CZ" dirty="0" smtClean="0"/>
              <a:t> </a:t>
            </a:r>
            <a:r>
              <a:rPr lang="cs-CZ" dirty="0" err="1" smtClean="0"/>
              <a:t>relationship</a:t>
            </a:r>
            <a:r>
              <a:rPr lang="cs-CZ" dirty="0" smtClean="0"/>
              <a:t> management (též  řízení vztahů se zákazníky)</a:t>
            </a:r>
          </a:p>
          <a:p>
            <a:endParaRPr lang="cs-CZ" dirty="0"/>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214282" y="357166"/>
            <a:ext cx="8501122" cy="3631763"/>
          </a:xfrm>
          <a:prstGeom prst="rect">
            <a:avLst/>
          </a:prstGeom>
          <a:noFill/>
        </p:spPr>
        <p:txBody>
          <a:bodyPr wrap="square" rtlCol="0">
            <a:spAutoFit/>
          </a:bodyPr>
          <a:lstStyle/>
          <a:p>
            <a:r>
              <a:rPr lang="cs-CZ" sz="3200" dirty="0" smtClean="0">
                <a:solidFill>
                  <a:srgbClr val="FF0000"/>
                </a:solidFill>
              </a:rPr>
              <a:t>Kam dál..?</a:t>
            </a:r>
          </a:p>
          <a:p>
            <a:r>
              <a:rPr lang="cs-CZ" dirty="0" smtClean="0"/>
              <a:t>Mezi nástroje marketingové komunikace ještě patří obor: </a:t>
            </a:r>
          </a:p>
          <a:p>
            <a:r>
              <a:rPr lang="cs-CZ" dirty="0" smtClean="0"/>
              <a:t>Výstavy a veletrhy </a:t>
            </a:r>
          </a:p>
          <a:p>
            <a:r>
              <a:rPr lang="cs-CZ" dirty="0" smtClean="0"/>
              <a:t>Interaktivní marketing</a:t>
            </a:r>
          </a:p>
          <a:p>
            <a:r>
              <a:rPr lang="cs-CZ" dirty="0" smtClean="0"/>
              <a:t>Marketingové komunikace prostřednictvím informačních technologií (internet a další novější technologie) </a:t>
            </a:r>
          </a:p>
          <a:p>
            <a:r>
              <a:rPr lang="cs-CZ" dirty="0" smtClean="0"/>
              <a:t>Marketingový výzkum a zpětná vazba</a:t>
            </a:r>
          </a:p>
          <a:p>
            <a:r>
              <a:rPr lang="cs-CZ" dirty="0" smtClean="0"/>
              <a:t>Ekonomické aspekty marketingové komunikace</a:t>
            </a:r>
          </a:p>
          <a:p>
            <a:r>
              <a:rPr lang="cs-CZ" dirty="0" smtClean="0"/>
              <a:t>Právní aspekty marketingové komunikace. </a:t>
            </a:r>
          </a:p>
          <a:p>
            <a:r>
              <a:rPr lang="cs-CZ" dirty="0" smtClean="0"/>
              <a:t>Do jednoho semestru se však víc než v této prezentaci zmiňované atributy marketingové komunikace nevejdou. Všechna další fakta lze nastudovat s přiloženého přehledu doporučené literatury. </a:t>
            </a:r>
            <a:endParaRPr lang="cs-CZ" dirty="0"/>
          </a:p>
        </p:txBody>
      </p:sp>
      <p:pic>
        <p:nvPicPr>
          <p:cNvPr id="314370" name="Picture 2" descr="http://www.redring.cz/wp-content/uploads/marketingovy_mix.jpg"/>
          <p:cNvPicPr>
            <a:picLocks noChangeAspect="1" noChangeArrowheads="1"/>
          </p:cNvPicPr>
          <p:nvPr/>
        </p:nvPicPr>
        <p:blipFill>
          <a:blip r:embed="rId2"/>
          <a:srcRect/>
          <a:stretch>
            <a:fillRect/>
          </a:stretch>
        </p:blipFill>
        <p:spPr bwMode="auto">
          <a:xfrm>
            <a:off x="4357686" y="3793335"/>
            <a:ext cx="4643430" cy="3064665"/>
          </a:xfrm>
          <a:prstGeom prst="rect">
            <a:avLst/>
          </a:prstGeom>
          <a:noFill/>
        </p:spPr>
      </p:pic>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142844" y="285728"/>
            <a:ext cx="8786874" cy="6463308"/>
          </a:xfrm>
          <a:prstGeom prst="rect">
            <a:avLst/>
          </a:prstGeom>
          <a:noFill/>
        </p:spPr>
        <p:txBody>
          <a:bodyPr wrap="square" rtlCol="0">
            <a:spAutoFit/>
          </a:bodyPr>
          <a:lstStyle/>
          <a:p>
            <a:r>
              <a:rPr lang="cs-CZ" dirty="0" smtClean="0"/>
              <a:t>Literatura</a:t>
            </a:r>
          </a:p>
          <a:p>
            <a:r>
              <a:rPr lang="cs-CZ" dirty="0" smtClean="0"/>
              <a:t>EARLS M. 7 principů masového marketingu, C </a:t>
            </a:r>
            <a:r>
              <a:rPr lang="cs-CZ" dirty="0" err="1" smtClean="0"/>
              <a:t>Press</a:t>
            </a:r>
            <a:r>
              <a:rPr lang="cs-CZ" dirty="0" smtClean="0"/>
              <a:t> Brno 2008, ISBN 978-80-251-1911-2</a:t>
            </a:r>
          </a:p>
          <a:p>
            <a:r>
              <a:rPr lang="cs-CZ" dirty="0" smtClean="0"/>
              <a:t>JANDA Patrik, Vnitrofiremní komunikace, </a:t>
            </a:r>
            <a:r>
              <a:rPr lang="cs-CZ" dirty="0" err="1" smtClean="0"/>
              <a:t>Grada</a:t>
            </a:r>
            <a:r>
              <a:rPr lang="cs-CZ" dirty="0" smtClean="0"/>
              <a:t>, Praha 2004, ISBN 80–247–0781–0</a:t>
            </a:r>
          </a:p>
          <a:p>
            <a:r>
              <a:rPr lang="cs-CZ" dirty="0" smtClean="0"/>
              <a:t>JANEČKOVÁ J., VAŠÍKOVÁ M., Marketing služeb, </a:t>
            </a:r>
            <a:r>
              <a:rPr lang="cs-CZ" dirty="0" err="1" smtClean="0"/>
              <a:t>Grada</a:t>
            </a:r>
            <a:r>
              <a:rPr lang="cs-CZ" dirty="0" smtClean="0"/>
              <a:t>, Praha 2000, ISBN 80–7169–995–0 </a:t>
            </a:r>
          </a:p>
          <a:p>
            <a:r>
              <a:rPr lang="cs-CZ" dirty="0" smtClean="0"/>
              <a:t>JANOUCH V. Internetový marketing, C </a:t>
            </a:r>
            <a:r>
              <a:rPr lang="cs-CZ" dirty="0" err="1" smtClean="0"/>
              <a:t>Press</a:t>
            </a:r>
            <a:r>
              <a:rPr lang="cs-CZ" dirty="0" smtClean="0"/>
              <a:t> Brno 2010, ISBN 978-80-251-2795-7 </a:t>
            </a:r>
          </a:p>
          <a:p>
            <a:r>
              <a:rPr lang="cs-CZ" dirty="0" smtClean="0"/>
              <a:t>JOBBER D, LANCASTER G., Management prodeje, </a:t>
            </a:r>
            <a:r>
              <a:rPr lang="cs-CZ" dirty="0" err="1" smtClean="0"/>
              <a:t>Computer</a:t>
            </a:r>
            <a:r>
              <a:rPr lang="cs-CZ" dirty="0" smtClean="0"/>
              <a:t> </a:t>
            </a:r>
            <a:r>
              <a:rPr lang="cs-CZ" dirty="0" err="1" smtClean="0"/>
              <a:t>Press</a:t>
            </a:r>
            <a:r>
              <a:rPr lang="cs-CZ" dirty="0" smtClean="0"/>
              <a:t>, Brno, 2001, ISBN 80–7226–533–4 </a:t>
            </a:r>
          </a:p>
          <a:p>
            <a:r>
              <a:rPr lang="cs-CZ" dirty="0" smtClean="0"/>
              <a:t>KALKA R., MASSEN A., Marketing .– Klíč k rozhodování co prodávat, komu a jak, </a:t>
            </a:r>
            <a:r>
              <a:rPr lang="cs-CZ" dirty="0" err="1" smtClean="0"/>
              <a:t>Grada</a:t>
            </a:r>
            <a:r>
              <a:rPr lang="cs-CZ" dirty="0" smtClean="0"/>
              <a:t>, Praha 2003, ISBN 80– 230–0541–4</a:t>
            </a:r>
          </a:p>
          <a:p>
            <a:r>
              <a:rPr lang="cs-CZ" dirty="0" smtClean="0"/>
              <a:t>KASHANI K. Proč už neplatí tradiční </a:t>
            </a:r>
            <a:r>
              <a:rPr lang="cs-CZ" dirty="0" err="1" smtClean="0"/>
              <a:t>marketinbg</a:t>
            </a:r>
            <a:r>
              <a:rPr lang="cs-CZ" dirty="0" smtClean="0"/>
              <a:t>, C </a:t>
            </a:r>
            <a:r>
              <a:rPr lang="cs-CZ" dirty="0" err="1" smtClean="0"/>
              <a:t>Press</a:t>
            </a:r>
            <a:r>
              <a:rPr lang="cs-CZ" dirty="0" smtClean="0"/>
              <a:t> Brno 2007, ISBN 978-80-251-1536-7</a:t>
            </a:r>
          </a:p>
          <a:p>
            <a:r>
              <a:rPr lang="cs-CZ" dirty="0" smtClean="0"/>
              <a:t>KELLER K.L., Strategické řízení značky, </a:t>
            </a:r>
            <a:r>
              <a:rPr lang="cs-CZ" dirty="0" err="1" smtClean="0"/>
              <a:t>Grada</a:t>
            </a:r>
            <a:r>
              <a:rPr lang="cs-CZ" dirty="0" smtClean="0"/>
              <a:t> Praha 2007, ISBN 978-80-247-1481-3</a:t>
            </a:r>
          </a:p>
          <a:p>
            <a:r>
              <a:rPr lang="cs-CZ" dirty="0" smtClean="0"/>
              <a:t>KOTLER P. , Marketing od A do Z, Management </a:t>
            </a:r>
            <a:r>
              <a:rPr lang="cs-CZ" dirty="0" err="1" smtClean="0"/>
              <a:t>Press</a:t>
            </a:r>
            <a:r>
              <a:rPr lang="cs-CZ" dirty="0" smtClean="0"/>
              <a:t>, Praha 2003, ISBN 80–7261–082–1 </a:t>
            </a:r>
          </a:p>
          <a:p>
            <a:r>
              <a:rPr lang="cs-CZ" dirty="0" smtClean="0"/>
              <a:t>KOTLER P., 10 smrtelných marketingových hříchů, </a:t>
            </a:r>
            <a:r>
              <a:rPr lang="cs-CZ" dirty="0" err="1" smtClean="0"/>
              <a:t>Grada</a:t>
            </a:r>
            <a:r>
              <a:rPr lang="cs-CZ" dirty="0" smtClean="0"/>
              <a:t>, Praha 2004, ISBN 80–247–0969–4</a:t>
            </a:r>
          </a:p>
          <a:p>
            <a:r>
              <a:rPr lang="cs-CZ" dirty="0" smtClean="0"/>
              <a:t>KOTLER P., Inovativní marketing, </a:t>
            </a:r>
            <a:r>
              <a:rPr lang="cs-CZ" dirty="0" err="1" smtClean="0"/>
              <a:t>Grada</a:t>
            </a:r>
            <a:r>
              <a:rPr lang="cs-CZ" dirty="0" smtClean="0"/>
              <a:t>, Praha, 2004, ISBN 80–247–0921–X</a:t>
            </a:r>
          </a:p>
          <a:p>
            <a:r>
              <a:rPr lang="cs-CZ" dirty="0" smtClean="0"/>
              <a:t>KOTLER P., Marketing, </a:t>
            </a:r>
            <a:r>
              <a:rPr lang="cs-CZ" dirty="0" err="1" smtClean="0"/>
              <a:t>Grada</a:t>
            </a:r>
            <a:r>
              <a:rPr lang="cs-CZ" dirty="0" smtClean="0"/>
              <a:t>, Praha 2002, ISDN 80–247–0513–3</a:t>
            </a:r>
          </a:p>
          <a:p>
            <a:r>
              <a:rPr lang="cs-CZ" dirty="0" smtClean="0"/>
              <a:t>KOTLER P., Marketing Management,10. rozšířené vydání, </a:t>
            </a:r>
            <a:r>
              <a:rPr lang="cs-CZ" dirty="0" err="1" smtClean="0"/>
              <a:t>Grada</a:t>
            </a:r>
            <a:r>
              <a:rPr lang="cs-CZ" dirty="0" smtClean="0"/>
              <a:t>,Praha 2005, ISBN 80–247–0016–6</a:t>
            </a:r>
          </a:p>
          <a:p>
            <a:r>
              <a:rPr lang="cs-CZ" dirty="0" smtClean="0"/>
              <a:t>MASEN A., Marketing, </a:t>
            </a:r>
            <a:r>
              <a:rPr lang="cs-CZ" dirty="0" err="1" smtClean="0"/>
              <a:t>Grada</a:t>
            </a:r>
            <a:r>
              <a:rPr lang="cs-CZ" dirty="0" smtClean="0"/>
              <a:t>, Praha 2003, ISBN 80–247–0413–7 </a:t>
            </a:r>
          </a:p>
          <a:p>
            <a:r>
              <a:rPr lang="cs-CZ" dirty="0" smtClean="0"/>
              <a:t>MUSEL  J., Elektronická média v informační  společnosti, </a:t>
            </a:r>
            <a:r>
              <a:rPr lang="cs-CZ" dirty="0" err="1" smtClean="0"/>
              <a:t>Votobia</a:t>
            </a:r>
            <a:r>
              <a:rPr lang="cs-CZ" dirty="0" smtClean="0"/>
              <a:t>, Praha, 2003, ISBN 80–7220–157–3</a:t>
            </a:r>
          </a:p>
          <a:p>
            <a:r>
              <a:rPr lang="cs-CZ" dirty="0" smtClean="0"/>
              <a:t>NIEL A. – RASSEL J  Marketing, Portál Praha 2005, 80-7367-008-9</a:t>
            </a:r>
          </a:p>
          <a:p>
            <a:r>
              <a:rPr lang="cs-CZ" dirty="0" smtClean="0"/>
              <a:t>OGILVY D., O reklamě, Management </a:t>
            </a:r>
            <a:r>
              <a:rPr lang="cs-CZ" dirty="0" err="1" smtClean="0"/>
              <a:t>Press</a:t>
            </a:r>
            <a:r>
              <a:rPr lang="cs-CZ" dirty="0" smtClean="0"/>
              <a:t>, Praha 2001, ISBN 80–7261–047–3 </a:t>
            </a:r>
          </a:p>
          <a:p>
            <a:endParaRPr lang="cs-CZ" dirty="0"/>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285720" y="428604"/>
            <a:ext cx="8643998" cy="6740307"/>
          </a:xfrm>
          <a:prstGeom prst="rect">
            <a:avLst/>
          </a:prstGeom>
          <a:noFill/>
        </p:spPr>
        <p:txBody>
          <a:bodyPr wrap="square" rtlCol="0">
            <a:spAutoFit/>
          </a:bodyPr>
          <a:lstStyle/>
          <a:p>
            <a:r>
              <a:rPr lang="cs-CZ" dirty="0" smtClean="0"/>
              <a:t>PELSMACKER De. P., GEUENS  M., BERGH J. Van den., Marketingová komunikace, </a:t>
            </a:r>
            <a:r>
              <a:rPr lang="cs-CZ" dirty="0" err="1" smtClean="0"/>
              <a:t>Grada</a:t>
            </a:r>
            <a:r>
              <a:rPr lang="cs-CZ" dirty="0" smtClean="0"/>
              <a:t>, Praha 2003, ISBN 80–247–0254–1 </a:t>
            </a:r>
          </a:p>
          <a:p>
            <a:r>
              <a:rPr lang="cs-CZ" dirty="0" smtClean="0"/>
              <a:t>POSPÍŠIL P., Efektivní Public Relations, Business </a:t>
            </a:r>
            <a:r>
              <a:rPr lang="cs-CZ" dirty="0" err="1" smtClean="0"/>
              <a:t>books</a:t>
            </a:r>
            <a:r>
              <a:rPr lang="cs-CZ" dirty="0" smtClean="0"/>
              <a:t>, Praha 2002, ISBN 80–7226–832–6</a:t>
            </a:r>
          </a:p>
          <a:p>
            <a:r>
              <a:rPr lang="cs-CZ" dirty="0" smtClean="0"/>
              <a:t>PŘIKRYLOVÁ J., Jahodová H., Moderní marketingová komunikace, </a:t>
            </a:r>
            <a:r>
              <a:rPr lang="cs-CZ" dirty="0" err="1" smtClean="0"/>
              <a:t>Grada</a:t>
            </a:r>
            <a:r>
              <a:rPr lang="cs-CZ" dirty="0" smtClean="0"/>
              <a:t> Praha 2010, ISBN 978-80-247-3622-8</a:t>
            </a:r>
          </a:p>
          <a:p>
            <a:r>
              <a:rPr lang="cs-CZ" dirty="0" smtClean="0"/>
              <a:t>SMITH</a:t>
            </a:r>
            <a:r>
              <a:rPr lang="cs-CZ" dirty="0" smtClean="0"/>
              <a:t>, P. Moderní marketing, Praha,  </a:t>
            </a:r>
            <a:r>
              <a:rPr lang="cs-CZ" dirty="0" err="1" smtClean="0"/>
              <a:t>Computer</a:t>
            </a:r>
            <a:r>
              <a:rPr lang="cs-CZ" dirty="0" smtClean="0"/>
              <a:t> </a:t>
            </a:r>
            <a:r>
              <a:rPr lang="cs-CZ" dirty="0" err="1" smtClean="0"/>
              <a:t>Press</a:t>
            </a:r>
            <a:r>
              <a:rPr lang="cs-CZ" dirty="0" smtClean="0"/>
              <a:t>, 2000,  ISBN 807226252.</a:t>
            </a:r>
          </a:p>
          <a:p>
            <a:r>
              <a:rPr lang="cs-CZ" dirty="0" smtClean="0"/>
              <a:t>STOLIČNÝ  </a:t>
            </a:r>
            <a:r>
              <a:rPr lang="cs-CZ" dirty="0" err="1" smtClean="0"/>
              <a:t>P.Marketingové</a:t>
            </a:r>
            <a:r>
              <a:rPr lang="cs-CZ" dirty="0" smtClean="0"/>
              <a:t> komunikace v oboru služeb, skripta VSH, Praha 2005, ISBN 80–86578–48–8 </a:t>
            </a:r>
          </a:p>
          <a:p>
            <a:r>
              <a:rPr lang="cs-CZ" dirty="0" smtClean="0"/>
              <a:t>STEHL </a:t>
            </a:r>
            <a:r>
              <a:rPr lang="cs-CZ" dirty="0" smtClean="0"/>
              <a:t>J., Reklama, </a:t>
            </a:r>
            <a:r>
              <a:rPr lang="cs-CZ" dirty="0" err="1" smtClean="0"/>
              <a:t>Computer</a:t>
            </a:r>
            <a:r>
              <a:rPr lang="cs-CZ" dirty="0" smtClean="0"/>
              <a:t> </a:t>
            </a:r>
            <a:r>
              <a:rPr lang="cs-CZ" dirty="0" err="1" smtClean="0"/>
              <a:t>Press</a:t>
            </a:r>
            <a:r>
              <a:rPr lang="cs-CZ" dirty="0" smtClean="0"/>
              <a:t>, Brno 2003, ISBN 80–251–0065–0</a:t>
            </a:r>
          </a:p>
          <a:p>
            <a:r>
              <a:rPr lang="cs-CZ" dirty="0" smtClean="0"/>
              <a:t>STUCHLÍK  P., DVOŘÁČEK M., Reklama na Internetu, </a:t>
            </a:r>
            <a:r>
              <a:rPr lang="cs-CZ" dirty="0" err="1" smtClean="0"/>
              <a:t>Grada</a:t>
            </a:r>
            <a:r>
              <a:rPr lang="cs-CZ" dirty="0" smtClean="0"/>
              <a:t>, Praha 2002, ISBN 80–247–0201–9</a:t>
            </a:r>
          </a:p>
          <a:p>
            <a:r>
              <a:rPr lang="cs-CZ" dirty="0" smtClean="0"/>
              <a:t>SVOBODA V. Public relations, </a:t>
            </a:r>
            <a:r>
              <a:rPr lang="cs-CZ" dirty="0" err="1" smtClean="0"/>
              <a:t>Grada</a:t>
            </a:r>
            <a:r>
              <a:rPr lang="cs-CZ" dirty="0" smtClean="0"/>
              <a:t>, Praha 2006, ISBN 80–247–0564–8</a:t>
            </a:r>
          </a:p>
          <a:p>
            <a:r>
              <a:rPr lang="cs-CZ" dirty="0" smtClean="0"/>
              <a:t>SZYMANEK  K., Umění argumentace, Univerzita Palackého v Olomouci, 2003, ISBN 80–244–0699–3 </a:t>
            </a:r>
          </a:p>
          <a:p>
            <a:r>
              <a:rPr lang="cs-CZ" dirty="0" smtClean="0"/>
              <a:t>ŠINDLER  P., Event </a:t>
            </a:r>
            <a:r>
              <a:rPr lang="cs-CZ" dirty="0" err="1" smtClean="0"/>
              <a:t>markerting</a:t>
            </a:r>
            <a:r>
              <a:rPr lang="cs-CZ" dirty="0" smtClean="0"/>
              <a:t>, </a:t>
            </a:r>
            <a:r>
              <a:rPr lang="cs-CZ" dirty="0" err="1" smtClean="0"/>
              <a:t>Grada</a:t>
            </a:r>
            <a:r>
              <a:rPr lang="cs-CZ" dirty="0" smtClean="0"/>
              <a:t>, Praha 2003, ISBN 80–247–0646–6</a:t>
            </a:r>
          </a:p>
          <a:p>
            <a:r>
              <a:rPr lang="cs-CZ" dirty="0" smtClean="0"/>
              <a:t>VYSEKALOVÁ, J.; MIKEŠ, J.. Image a firemní identita, Praha, </a:t>
            </a:r>
            <a:r>
              <a:rPr lang="cs-CZ" dirty="0" err="1" smtClean="0"/>
              <a:t>Grada</a:t>
            </a:r>
            <a:r>
              <a:rPr lang="cs-CZ" dirty="0" smtClean="0"/>
              <a:t>, 2009,  ISBN 9788024727905.</a:t>
            </a:r>
          </a:p>
          <a:p>
            <a:r>
              <a:rPr lang="cs-CZ" dirty="0" smtClean="0"/>
              <a:t>VYSEKALOVÁ  J. KOMÁRKOVÁ  R., Psychologie reklamy, </a:t>
            </a:r>
            <a:r>
              <a:rPr lang="cs-CZ" dirty="0" err="1" smtClean="0"/>
              <a:t>Grada</a:t>
            </a:r>
            <a:r>
              <a:rPr lang="cs-CZ" dirty="0" smtClean="0"/>
              <a:t>, Praha 2000 ISBN 80–247–9067–X </a:t>
            </a:r>
          </a:p>
          <a:p>
            <a:r>
              <a:rPr lang="cs-CZ" dirty="0" smtClean="0"/>
              <a:t>VYSEKALOVÁ  J., STRNAD  P., VYDROVÁ  J., Základy marketingu, Fortuna Praha, 2003, ISBN 80–7168–668–9 </a:t>
            </a:r>
          </a:p>
          <a:p>
            <a:r>
              <a:rPr lang="cs-CZ" dirty="0" smtClean="0"/>
              <a:t>ZYMAN S. Konec reklamy, jak jsme ji dosud znali, </a:t>
            </a:r>
            <a:r>
              <a:rPr lang="cs-CZ" dirty="0" err="1" smtClean="0"/>
              <a:t>Managment</a:t>
            </a:r>
            <a:r>
              <a:rPr lang="cs-CZ" dirty="0" smtClean="0"/>
              <a:t> </a:t>
            </a:r>
            <a:r>
              <a:rPr lang="cs-CZ" dirty="0" err="1" smtClean="0"/>
              <a:t>Press</a:t>
            </a:r>
            <a:r>
              <a:rPr lang="cs-CZ" dirty="0" smtClean="0"/>
              <a:t>, Praha 2004, ISBN 80–7261–107–00</a:t>
            </a:r>
          </a:p>
          <a:p>
            <a:endParaRPr lang="cs-CZ" dirty="0"/>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428596" y="500042"/>
            <a:ext cx="8365432" cy="5693866"/>
          </a:xfrm>
          <a:prstGeom prst="rect">
            <a:avLst/>
          </a:prstGeom>
          <a:noFill/>
        </p:spPr>
        <p:txBody>
          <a:bodyPr wrap="none" rtlCol="0">
            <a:spAutoFit/>
          </a:bodyPr>
          <a:lstStyle/>
          <a:p>
            <a:pPr algn="ctr"/>
            <a:r>
              <a:rPr lang="cs-CZ" sz="2800" b="1" dirty="0" smtClean="0">
                <a:solidFill>
                  <a:srgbClr val="FF0000"/>
                </a:solidFill>
              </a:rPr>
              <a:t>Děkuji za pozornost.</a:t>
            </a:r>
          </a:p>
          <a:p>
            <a:pPr algn="ctr"/>
            <a:endParaRPr lang="cs-CZ" sz="2800" dirty="0" smtClean="0"/>
          </a:p>
          <a:p>
            <a:pPr algn="ctr"/>
            <a:endParaRPr lang="cs-CZ" sz="2800" dirty="0" smtClean="0"/>
          </a:p>
          <a:p>
            <a:pPr algn="ctr"/>
            <a:endParaRPr lang="cs-CZ" sz="2800" dirty="0" smtClean="0"/>
          </a:p>
          <a:p>
            <a:pPr algn="ctr"/>
            <a:endParaRPr lang="cs-CZ" sz="2800" dirty="0" smtClean="0"/>
          </a:p>
          <a:p>
            <a:pPr algn="ctr"/>
            <a:endParaRPr lang="cs-CZ" sz="2800" dirty="0" smtClean="0"/>
          </a:p>
          <a:p>
            <a:pPr algn="ctr"/>
            <a:endParaRPr lang="cs-CZ" sz="2800" dirty="0" smtClean="0"/>
          </a:p>
          <a:p>
            <a:pPr algn="ctr"/>
            <a:endParaRPr lang="cs-CZ" sz="2800" dirty="0" smtClean="0"/>
          </a:p>
          <a:p>
            <a:pPr algn="ctr"/>
            <a:endParaRPr lang="cs-CZ" sz="2800" dirty="0" smtClean="0"/>
          </a:p>
          <a:p>
            <a:pPr algn="ctr"/>
            <a:endParaRPr lang="cs-CZ" sz="2800" dirty="0" smtClean="0"/>
          </a:p>
          <a:p>
            <a:pPr algn="ctr"/>
            <a:endParaRPr lang="cs-CZ" sz="2800" dirty="0" smtClean="0"/>
          </a:p>
          <a:p>
            <a:pPr algn="ctr"/>
            <a:r>
              <a:rPr lang="cs-CZ" sz="2800" dirty="0" smtClean="0"/>
              <a:t>Na jakékoliv dotazy rád odpovím – neostýchejte se ptát: </a:t>
            </a:r>
          </a:p>
          <a:p>
            <a:pPr algn="ctr"/>
            <a:r>
              <a:rPr lang="cs-CZ" sz="2800" dirty="0" err="1" smtClean="0"/>
              <a:t>stolicny</a:t>
            </a:r>
            <a:r>
              <a:rPr lang="cs-CZ" sz="2800" dirty="0" smtClean="0"/>
              <a:t>@</a:t>
            </a:r>
            <a:r>
              <a:rPr lang="cs-CZ" sz="2800" dirty="0" err="1" smtClean="0"/>
              <a:t>gmail.com</a:t>
            </a:r>
            <a:endParaRPr lang="cs-CZ" sz="2800" dirty="0"/>
          </a:p>
        </p:txBody>
      </p:sp>
      <p:pic>
        <p:nvPicPr>
          <p:cNvPr id="324610" name="Picture 2" descr="C:\Users\Lenovo\Desktop\Stoličný foto.jpg"/>
          <p:cNvPicPr>
            <a:picLocks noChangeAspect="1" noChangeArrowheads="1"/>
          </p:cNvPicPr>
          <p:nvPr/>
        </p:nvPicPr>
        <p:blipFill>
          <a:blip r:embed="rId2" cstate="print"/>
          <a:srcRect/>
          <a:stretch>
            <a:fillRect/>
          </a:stretch>
        </p:blipFill>
        <p:spPr bwMode="auto">
          <a:xfrm>
            <a:off x="3357554" y="1928802"/>
            <a:ext cx="2487595" cy="2516812"/>
          </a:xfrm>
          <a:prstGeom prst="rect">
            <a:avLst/>
          </a:prstGeom>
          <a:noFill/>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142844" y="142852"/>
            <a:ext cx="8786874" cy="6924973"/>
          </a:xfrm>
          <a:prstGeom prst="rect">
            <a:avLst/>
          </a:prstGeom>
          <a:noFill/>
        </p:spPr>
        <p:txBody>
          <a:bodyPr wrap="square" rtlCol="0">
            <a:spAutoFit/>
          </a:bodyPr>
          <a:lstStyle/>
          <a:p>
            <a:r>
              <a:rPr lang="cs-CZ" altLang="sk-SK" sz="2400" b="1" dirty="0" smtClean="0">
                <a:solidFill>
                  <a:srgbClr val="FF0000"/>
                </a:solidFill>
              </a:rPr>
              <a:t>Podnikové řízení a místo marketingové koncepce v tomto řízení</a:t>
            </a:r>
            <a:endParaRPr lang="cs-CZ" altLang="sk-SK" sz="2400" dirty="0" smtClean="0">
              <a:solidFill>
                <a:srgbClr val="FF0000"/>
              </a:solidFill>
            </a:endParaRPr>
          </a:p>
          <a:p>
            <a:r>
              <a:rPr lang="cs-CZ" altLang="sk-SK" dirty="0" smtClean="0"/>
              <a:t>Základními kameny podnikového řízení je několik koncepcí. Zde je stručně popisujeme proto, aby bylo zřejmé, v jaké „společnosti“ se marketingová koncepce nachází:</a:t>
            </a:r>
          </a:p>
          <a:p>
            <a:endParaRPr lang="cs-CZ" altLang="sk-SK" b="1" dirty="0" smtClean="0"/>
          </a:p>
          <a:p>
            <a:r>
              <a:rPr lang="cs-CZ" altLang="sk-SK" b="1" dirty="0" smtClean="0">
                <a:solidFill>
                  <a:schemeClr val="hlink"/>
                </a:solidFill>
              </a:rPr>
              <a:t>Výrobní koncepce</a:t>
            </a:r>
            <a:r>
              <a:rPr lang="cs-CZ" altLang="sk-SK" b="1" dirty="0" smtClean="0"/>
              <a:t> </a:t>
            </a:r>
            <a:r>
              <a:rPr lang="cs-CZ" altLang="sk-SK" dirty="0" smtClean="0"/>
              <a:t>je založena na technologiích, kde je zřejmé, že cena je přímo úměrná výši nákladu a technologické náročnosti a náročnosti pracovních procesů.</a:t>
            </a:r>
          </a:p>
          <a:p>
            <a:endParaRPr lang="cs-CZ" altLang="sk-SK" b="1" dirty="0" smtClean="0"/>
          </a:p>
          <a:p>
            <a:r>
              <a:rPr lang="cs-CZ" altLang="sk-SK" b="1" dirty="0" smtClean="0">
                <a:solidFill>
                  <a:schemeClr val="hlink"/>
                </a:solidFill>
              </a:rPr>
              <a:t>Prodejní koncepce</a:t>
            </a:r>
            <a:r>
              <a:rPr lang="cs-CZ" altLang="sk-SK" dirty="0" smtClean="0"/>
              <a:t> se věnuje tomu, co bylo vyrobeno, a hledá optimální způsob prodeje výrobků a služeb.</a:t>
            </a:r>
          </a:p>
          <a:p>
            <a:endParaRPr lang="cs-CZ" altLang="sk-SK" b="1" dirty="0" smtClean="0"/>
          </a:p>
          <a:p>
            <a:r>
              <a:rPr lang="cs-CZ" altLang="sk-SK" b="1" dirty="0" smtClean="0">
                <a:solidFill>
                  <a:schemeClr val="hlink"/>
                </a:solidFill>
              </a:rPr>
              <a:t>Výrobková koncepce</a:t>
            </a:r>
            <a:r>
              <a:rPr lang="cs-CZ" altLang="sk-SK" dirty="0" smtClean="0"/>
              <a:t> klade důraz na kvalitu a jedinečnost (platí také pro služby).  Ovšem samozřejmostí je vyšší cena.</a:t>
            </a:r>
          </a:p>
          <a:p>
            <a:endParaRPr lang="cs-CZ" altLang="sk-SK" b="1" dirty="0" smtClean="0"/>
          </a:p>
          <a:p>
            <a:r>
              <a:rPr lang="cs-CZ" altLang="sk-SK" b="1" dirty="0" smtClean="0">
                <a:solidFill>
                  <a:schemeClr val="hlink"/>
                </a:solidFill>
              </a:rPr>
              <a:t>Sociální koncepce</a:t>
            </a:r>
            <a:r>
              <a:rPr lang="cs-CZ" altLang="sk-SK" b="1" dirty="0" smtClean="0"/>
              <a:t> </a:t>
            </a:r>
            <a:r>
              <a:rPr lang="cs-CZ" altLang="sk-SK" b="1" dirty="0" smtClean="0">
                <a:hlinkClick r:id="rId2" action="ppaction://hlinksldjump"/>
              </a:rPr>
              <a:t>[1]</a:t>
            </a:r>
            <a:r>
              <a:rPr lang="cs-CZ" altLang="sk-SK" b="1" dirty="0" smtClean="0"/>
              <a:t> </a:t>
            </a:r>
            <a:r>
              <a:rPr lang="cs-CZ" altLang="sk-SK" dirty="0" smtClean="0"/>
              <a:t>vychází z požadavku, aby činnost výrobců, prodejců i spotřebitelů neměla negativní vliv na kvalitu životního prostředí a kvalitu fungování lidské společnosti. </a:t>
            </a:r>
          </a:p>
          <a:p>
            <a:endParaRPr lang="cs-CZ" altLang="sk-SK" b="1" dirty="0" smtClean="0"/>
          </a:p>
          <a:p>
            <a:r>
              <a:rPr lang="cs-CZ" altLang="sk-SK" b="1" dirty="0" smtClean="0">
                <a:solidFill>
                  <a:schemeClr val="hlink"/>
                </a:solidFill>
              </a:rPr>
              <a:t>Marketingová koncepce</a:t>
            </a:r>
            <a:r>
              <a:rPr lang="cs-CZ" altLang="sk-SK" dirty="0" smtClean="0"/>
              <a:t> se orientuje na trh. Na cílové skupiny spotřebitelů a na uspokojování jejich potřeb, </a:t>
            </a:r>
            <a:r>
              <a:rPr lang="cs-CZ" altLang="sk-SK" b="1" dirty="0" smtClean="0"/>
              <a:t>přičemž integruje do své podstaty vše důležité, co bylo v koncepcích podnikového řízení.</a:t>
            </a:r>
          </a:p>
          <a:p>
            <a:endParaRPr lang="cs-CZ" altLang="sk-SK" b="1" dirty="0" smtClean="0"/>
          </a:p>
          <a:p>
            <a:endParaRPr lang="cs-CZ" altLang="sk-SK" b="1" dirty="0" smtClean="0"/>
          </a:p>
          <a:p>
            <a:r>
              <a:rPr lang="cs-CZ" altLang="sk-SK" sz="1400" dirty="0" smtClean="0">
                <a:hlinkClick r:id="rId2" action="ppaction://hlinksldjump"/>
              </a:rPr>
              <a:t>[1]</a:t>
            </a:r>
            <a:r>
              <a:rPr lang="cs-CZ" altLang="sk-SK" sz="1400" dirty="0" smtClean="0"/>
              <a:t> S tímto termínem se  setkáváme především v posledních letech. I když jde o nepřesný název, je nutné brát její atributy v úvahu. Zde je čerpáno z: </a:t>
            </a:r>
            <a:r>
              <a:rPr lang="cs-CZ" altLang="sk-SK" sz="1400" dirty="0" err="1" smtClean="0"/>
              <a:t>Fort</a:t>
            </a:r>
            <a:r>
              <a:rPr lang="cs-CZ" altLang="sk-SK" sz="1400" dirty="0" smtClean="0"/>
              <a:t> M., Procházka P., Urbánek T., Marketing – základní principy, </a:t>
            </a:r>
            <a:r>
              <a:rPr lang="cs-CZ" altLang="sk-SK" sz="1400" dirty="0" err="1" smtClean="0"/>
              <a:t>Computer</a:t>
            </a:r>
            <a:r>
              <a:rPr lang="cs-CZ" altLang="sk-SK" sz="1400" dirty="0" smtClean="0"/>
              <a:t> </a:t>
            </a:r>
            <a:r>
              <a:rPr lang="cs-CZ" altLang="sk-SK" sz="1400" dirty="0" err="1" smtClean="0"/>
              <a:t>Press</a:t>
            </a:r>
            <a:r>
              <a:rPr lang="cs-CZ" altLang="sk-SK" sz="1400" dirty="0" smtClean="0"/>
              <a:t>, Brno, 2005</a:t>
            </a:r>
          </a:p>
          <a:p>
            <a:endParaRPr lang="cs-CZ"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0" y="214290"/>
            <a:ext cx="8929718" cy="6771084"/>
          </a:xfrm>
          <a:prstGeom prst="rect">
            <a:avLst/>
          </a:prstGeom>
          <a:noFill/>
        </p:spPr>
        <p:txBody>
          <a:bodyPr wrap="square" rtlCol="0">
            <a:spAutoFit/>
          </a:bodyPr>
          <a:lstStyle/>
          <a:p>
            <a:r>
              <a:rPr lang="cs-CZ" altLang="sk-SK" dirty="0" smtClean="0"/>
              <a:t>Z tohoto jednoduchého výčtu je snad zřejmé, proč se v současnosti věnuje tolik pozornosti právě marketingové koncepci. Neznamená to, že se zbavíme výrobní nebo výrobkové koncepce. Jenom je musíme vytvářet v souladu s koncepcí marketingovou, která v sobě zahrnuje několik základních nástrojů, které mnozí autoři </a:t>
            </a:r>
            <a:r>
              <a:rPr lang="cs-CZ" altLang="sk-SK" dirty="0" smtClean="0">
                <a:hlinkClick r:id="rId2" action="ppaction://hlinksldjump"/>
              </a:rPr>
              <a:t>[1]</a:t>
            </a:r>
            <a:r>
              <a:rPr lang="cs-CZ" altLang="sk-SK" dirty="0" smtClean="0"/>
              <a:t> ne zcela přesně nazývají </a:t>
            </a:r>
          </a:p>
          <a:p>
            <a:r>
              <a:rPr lang="cs-CZ" altLang="sk-SK" dirty="0" smtClean="0"/>
              <a:t>politikou: </a:t>
            </a:r>
            <a:r>
              <a:rPr lang="cs-CZ" altLang="sk-SK" dirty="0" smtClean="0">
                <a:hlinkClick r:id="rId2" action="ppaction://hlinksldjump"/>
              </a:rPr>
              <a:t>[2]</a:t>
            </a:r>
            <a:r>
              <a:rPr lang="cs-CZ" altLang="sk-SK" dirty="0" smtClean="0"/>
              <a:t> Jde jednoduše o to, volit takovou politiku, </a:t>
            </a:r>
            <a:r>
              <a:rPr lang="cs-CZ" altLang="sk-SK" b="1" dirty="0" smtClean="0">
                <a:solidFill>
                  <a:srgbClr val="FF0000"/>
                </a:solidFill>
              </a:rPr>
              <a:t>abychom byli lepší, než konkurence</a:t>
            </a:r>
            <a:r>
              <a:rPr lang="cs-CZ" altLang="sk-SK" dirty="0" smtClean="0"/>
              <a:t>.</a:t>
            </a:r>
          </a:p>
          <a:p>
            <a:r>
              <a:rPr lang="cs-CZ" altLang="sk-SK" b="1" dirty="0" smtClean="0"/>
              <a:t>Výrobková politika </a:t>
            </a:r>
            <a:r>
              <a:rPr lang="cs-CZ" altLang="sk-SK" dirty="0" smtClean="0"/>
              <a:t>– které produkty a služby na trhu nabízet</a:t>
            </a:r>
          </a:p>
          <a:p>
            <a:r>
              <a:rPr lang="cs-CZ" altLang="sk-SK" b="1" dirty="0" smtClean="0"/>
              <a:t>Distribuční politika </a:t>
            </a:r>
            <a:r>
              <a:rPr lang="cs-CZ" altLang="sk-SK" dirty="0" smtClean="0"/>
              <a:t>– kde a jakou cestou produkt nabízet a prodávat</a:t>
            </a:r>
          </a:p>
          <a:p>
            <a:r>
              <a:rPr lang="cs-CZ" altLang="sk-SK" b="1" dirty="0" smtClean="0"/>
              <a:t>Cenová politika </a:t>
            </a:r>
            <a:r>
              <a:rPr lang="cs-CZ" altLang="sk-SK" dirty="0" smtClean="0"/>
              <a:t>– za jakou cenu produkt nabízet, případně za jakých cenových podmínek</a:t>
            </a:r>
          </a:p>
          <a:p>
            <a:r>
              <a:rPr lang="cs-CZ" altLang="sk-SK" b="1" dirty="0" smtClean="0"/>
              <a:t>Komunikační politika </a:t>
            </a:r>
            <a:r>
              <a:rPr lang="cs-CZ" altLang="sk-SK" dirty="0" smtClean="0"/>
              <a:t>– jaké informace a jak poskytovat, \aby se produkt lépe prodával </a:t>
            </a:r>
          </a:p>
          <a:p>
            <a:endParaRPr lang="cs-CZ" altLang="sk-SK" dirty="0" smtClean="0"/>
          </a:p>
          <a:p>
            <a:endParaRPr lang="cs-CZ" altLang="sk-SK" dirty="0" smtClean="0"/>
          </a:p>
          <a:p>
            <a:endParaRPr lang="cs-CZ" altLang="sk-SK" dirty="0" smtClean="0"/>
          </a:p>
          <a:p>
            <a:endParaRPr lang="cs-CZ" altLang="sk-SK" dirty="0" smtClean="0"/>
          </a:p>
          <a:p>
            <a:endParaRPr lang="cs-CZ" altLang="sk-SK" dirty="0" smtClean="0"/>
          </a:p>
          <a:p>
            <a:endParaRPr lang="cs-CZ" altLang="sk-SK" dirty="0" smtClean="0"/>
          </a:p>
          <a:p>
            <a:endParaRPr lang="cs-CZ" altLang="sk-SK" dirty="0" smtClean="0"/>
          </a:p>
          <a:p>
            <a:endParaRPr lang="cs-CZ" altLang="sk-SK" dirty="0" smtClean="0"/>
          </a:p>
          <a:p>
            <a:endParaRPr lang="cs-CZ" altLang="sk-SK" dirty="0" smtClean="0"/>
          </a:p>
          <a:p>
            <a:endParaRPr lang="cs-CZ" altLang="sk-SK" dirty="0" smtClean="0"/>
          </a:p>
          <a:p>
            <a:r>
              <a:rPr lang="cs-CZ" altLang="sk-SK" dirty="0" smtClean="0"/>
              <a:t/>
            </a:r>
            <a:br>
              <a:rPr lang="cs-CZ" altLang="sk-SK" dirty="0" smtClean="0"/>
            </a:br>
            <a:r>
              <a:rPr lang="cs-CZ" altLang="sk-SK" sz="1400" dirty="0" smtClean="0">
                <a:hlinkClick r:id="rId2" action="ppaction://hlinksldjump"/>
              </a:rPr>
              <a:t>[1]</a:t>
            </a:r>
            <a:r>
              <a:rPr lang="cs-CZ" altLang="sk-SK" sz="1400" dirty="0" smtClean="0"/>
              <a:t> Například P. </a:t>
            </a:r>
            <a:r>
              <a:rPr lang="cs-CZ" altLang="sk-SK" sz="1400" dirty="0" err="1" smtClean="0"/>
              <a:t>Kotler</a:t>
            </a:r>
            <a:r>
              <a:rPr lang="cs-CZ" altLang="sk-SK" sz="1400" dirty="0" smtClean="0"/>
              <a:t> ve všech svých  publikacích (uvedeno v seznamu literatury) nebo  </a:t>
            </a:r>
            <a:r>
              <a:rPr lang="cs-CZ" altLang="sk-SK" sz="1400" dirty="0" err="1" smtClean="0"/>
              <a:t>Kalka</a:t>
            </a:r>
            <a:r>
              <a:rPr lang="cs-CZ" altLang="sk-SK" sz="1400" dirty="0" smtClean="0"/>
              <a:t> R., Masen A., Marketing, </a:t>
            </a:r>
            <a:r>
              <a:rPr lang="cs-CZ" altLang="sk-SK" sz="1400" dirty="0" err="1" smtClean="0"/>
              <a:t>Grada</a:t>
            </a:r>
            <a:r>
              <a:rPr lang="cs-CZ" altLang="sk-SK" sz="1400" dirty="0" smtClean="0"/>
              <a:t> </a:t>
            </a:r>
            <a:r>
              <a:rPr lang="cs-CZ" altLang="sk-SK" sz="1400" dirty="0" err="1" smtClean="0"/>
              <a:t>publishing</a:t>
            </a:r>
            <a:r>
              <a:rPr lang="cs-CZ" altLang="sk-SK" sz="1400" dirty="0" smtClean="0"/>
              <a:t>, Praha 2003</a:t>
            </a:r>
            <a:endParaRPr lang="cs-CZ" altLang="sk-SK" sz="1400" dirty="0" smtClean="0">
              <a:hlinkClick r:id="rId2" action="ppaction://hlinksldjump"/>
            </a:endParaRPr>
          </a:p>
          <a:p>
            <a:r>
              <a:rPr lang="cs-CZ" altLang="sk-SK" sz="1400" dirty="0" smtClean="0">
                <a:hlinkClick r:id="rId2" action="ppaction://hlinksldjump"/>
              </a:rPr>
              <a:t>[2]</a:t>
            </a:r>
            <a:r>
              <a:rPr lang="cs-CZ" altLang="sk-SK" sz="1400" dirty="0" smtClean="0"/>
              <a:t> Politikou se myslí péče o záležitosti jistého oboru, i když původně se termín spojoval jenom s řízením státu.(od řeckého polis – stát) </a:t>
            </a:r>
          </a:p>
          <a:p>
            <a:endParaRPr lang="cs-CZ" dirty="0"/>
          </a:p>
        </p:txBody>
      </p:sp>
      <p:pic>
        <p:nvPicPr>
          <p:cNvPr id="248834" name="Picture 2" descr="Výsledek obrázku pro marketingová politika"/>
          <p:cNvPicPr>
            <a:picLocks noChangeAspect="1" noChangeArrowheads="1"/>
          </p:cNvPicPr>
          <p:nvPr/>
        </p:nvPicPr>
        <p:blipFill>
          <a:blip r:embed="rId3"/>
          <a:srcRect/>
          <a:stretch>
            <a:fillRect/>
          </a:stretch>
        </p:blipFill>
        <p:spPr bwMode="auto">
          <a:xfrm>
            <a:off x="928662" y="3071810"/>
            <a:ext cx="3578548" cy="2166941"/>
          </a:xfrm>
          <a:prstGeom prst="rect">
            <a:avLst/>
          </a:prstGeom>
          <a:noFill/>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142844" y="0"/>
            <a:ext cx="8715436" cy="6894195"/>
          </a:xfrm>
          <a:prstGeom prst="rect">
            <a:avLst/>
          </a:prstGeom>
          <a:noFill/>
        </p:spPr>
        <p:txBody>
          <a:bodyPr wrap="square" rtlCol="0">
            <a:spAutoFit/>
          </a:bodyPr>
          <a:lstStyle/>
          <a:p>
            <a:r>
              <a:rPr lang="cs-CZ" sz="3200" dirty="0" smtClean="0">
                <a:solidFill>
                  <a:srgbClr val="FF0000"/>
                </a:solidFill>
              </a:rPr>
              <a:t>Jak na to…</a:t>
            </a:r>
          </a:p>
          <a:p>
            <a:endParaRPr lang="cs-CZ" sz="3200" dirty="0" smtClean="0">
              <a:solidFill>
                <a:srgbClr val="FF0000"/>
              </a:solidFill>
            </a:endParaRPr>
          </a:p>
          <a:p>
            <a:endParaRPr lang="cs-CZ" sz="3200" dirty="0" smtClean="0">
              <a:solidFill>
                <a:srgbClr val="FF0000"/>
              </a:solidFill>
            </a:endParaRPr>
          </a:p>
          <a:p>
            <a:endParaRPr lang="cs-CZ" sz="3200" dirty="0" smtClean="0">
              <a:solidFill>
                <a:srgbClr val="FF0000"/>
              </a:solidFill>
            </a:endParaRPr>
          </a:p>
          <a:p>
            <a:endParaRPr lang="cs-CZ" sz="3200" dirty="0" smtClean="0">
              <a:solidFill>
                <a:srgbClr val="FF0000"/>
              </a:solidFill>
            </a:endParaRPr>
          </a:p>
          <a:p>
            <a:endParaRPr lang="cs-CZ" dirty="0" smtClean="0"/>
          </a:p>
          <a:p>
            <a:r>
              <a:rPr lang="cs-CZ" dirty="0" smtClean="0"/>
              <a:t>Studium probíhá kombinací přednášek a diskusí. Od poloviny semestru k tomu přibude představování studentských marketingových projektů.</a:t>
            </a:r>
          </a:p>
          <a:p>
            <a:r>
              <a:rPr lang="cs-CZ" dirty="0" smtClean="0"/>
              <a:t>Semestru je ukončen zápočtem – každý student musí mít absolvován marketingový projekt. Připraví jej sám, nebo ve skupině max. tří studentů.</a:t>
            </a:r>
          </a:p>
          <a:p>
            <a:r>
              <a:rPr lang="cs-CZ" sz="2400" dirty="0" smtClean="0">
                <a:solidFill>
                  <a:srgbClr val="FF0000"/>
                </a:solidFill>
              </a:rPr>
              <a:t>Forma marketingového projektu:</a:t>
            </a:r>
          </a:p>
          <a:p>
            <a:r>
              <a:rPr lang="cs-CZ" dirty="0" smtClean="0"/>
              <a:t>Představování před studenty, formou datové komunikace, PDF, PPT, Word, nebo jiný software.</a:t>
            </a:r>
          </a:p>
          <a:p>
            <a:r>
              <a:rPr lang="cs-CZ" sz="2400" dirty="0" smtClean="0">
                <a:solidFill>
                  <a:srgbClr val="FF0000"/>
                </a:solidFill>
              </a:rPr>
              <a:t>Obsah projektu:</a:t>
            </a:r>
          </a:p>
          <a:p>
            <a:r>
              <a:rPr lang="cs-CZ" dirty="0" smtClean="0"/>
              <a:t>Návrh uvedení nového výrobku nebo služby na trh.</a:t>
            </a:r>
          </a:p>
          <a:p>
            <a:r>
              <a:rPr lang="cs-CZ" dirty="0" smtClean="0"/>
              <a:t>1/ Situace na trhu vzhledem k navrhovanému produktu</a:t>
            </a:r>
          </a:p>
          <a:p>
            <a:r>
              <a:rPr lang="cs-CZ" dirty="0" smtClean="0"/>
              <a:t>2/ Forma </a:t>
            </a:r>
            <a:r>
              <a:rPr lang="cs-CZ" dirty="0" err="1" smtClean="0"/>
              <a:t>full</a:t>
            </a:r>
            <a:r>
              <a:rPr lang="cs-CZ" dirty="0" smtClean="0"/>
              <a:t> marketingové kampaně, včetně představy o nákladovosti</a:t>
            </a:r>
          </a:p>
          <a:p>
            <a:r>
              <a:rPr lang="cs-CZ" dirty="0" smtClean="0"/>
              <a:t>3/ Cesta produktu od výrobce ke spotřebiteli</a:t>
            </a:r>
          </a:p>
          <a:p>
            <a:r>
              <a:rPr lang="cs-CZ" dirty="0" smtClean="0"/>
              <a:t>4/ Forma zpětné vazby</a:t>
            </a:r>
          </a:p>
          <a:p>
            <a:endParaRPr lang="cs-CZ" dirty="0"/>
          </a:p>
        </p:txBody>
      </p:sp>
      <p:pic>
        <p:nvPicPr>
          <p:cNvPr id="1026" name="Picture 2" descr="http://www.ijv.cz/images/pomaturitni-studium-banner-bg.jpg"/>
          <p:cNvPicPr>
            <a:picLocks noChangeAspect="1" noChangeArrowheads="1"/>
          </p:cNvPicPr>
          <p:nvPr/>
        </p:nvPicPr>
        <p:blipFill>
          <a:blip r:embed="rId2"/>
          <a:srcRect/>
          <a:stretch>
            <a:fillRect/>
          </a:stretch>
        </p:blipFill>
        <p:spPr bwMode="auto">
          <a:xfrm>
            <a:off x="1857356" y="428604"/>
            <a:ext cx="6858000" cy="2095501"/>
          </a:xfrm>
          <a:prstGeom prst="rect">
            <a:avLst/>
          </a:prstGeom>
          <a:noFill/>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142844" y="428604"/>
            <a:ext cx="8715436" cy="1569660"/>
          </a:xfrm>
          <a:prstGeom prst="rect">
            <a:avLst/>
          </a:prstGeom>
          <a:noFill/>
        </p:spPr>
        <p:txBody>
          <a:bodyPr wrap="square" rtlCol="0">
            <a:spAutoFit/>
          </a:bodyPr>
          <a:lstStyle/>
          <a:p>
            <a:r>
              <a:rPr lang="cs-CZ" sz="2400" dirty="0" smtClean="0">
                <a:solidFill>
                  <a:srgbClr val="FF0000"/>
                </a:solidFill>
              </a:rPr>
              <a:t>Marketing se tedy stává nedílnou součástí podnikového soukolí. </a:t>
            </a:r>
          </a:p>
          <a:p>
            <a:r>
              <a:rPr lang="cs-CZ" dirty="0" smtClean="0"/>
              <a:t>To na rozdíl od samotného marketingu (a marketingové komunikace) musí brát v potaz veškeré atributy vnitřního i vnějšího prostředí.  </a:t>
            </a:r>
          </a:p>
          <a:p>
            <a:r>
              <a:rPr lang="cs-CZ" dirty="0" smtClean="0"/>
              <a:t>Jenom tak je možné zvolit vhodnou podnikovou koncepci, od které se budou odvíjet i marketingové aktivity.</a:t>
            </a:r>
            <a:endParaRPr lang="cs-CZ" dirty="0"/>
          </a:p>
        </p:txBody>
      </p:sp>
      <p:pic>
        <p:nvPicPr>
          <p:cNvPr id="247810" name="Picture 2" descr="http://halek.info/www/prezentace/marketing-prednasky5/obrazky/01_zaklady_marketingove_koncepce.png"/>
          <p:cNvPicPr>
            <a:picLocks noChangeAspect="1" noChangeArrowheads="1"/>
          </p:cNvPicPr>
          <p:nvPr/>
        </p:nvPicPr>
        <p:blipFill>
          <a:blip r:embed="rId2"/>
          <a:srcRect/>
          <a:stretch>
            <a:fillRect/>
          </a:stretch>
        </p:blipFill>
        <p:spPr bwMode="auto">
          <a:xfrm>
            <a:off x="4214810" y="2127968"/>
            <a:ext cx="4929190" cy="4730032"/>
          </a:xfrm>
          <a:prstGeom prst="rect">
            <a:avLst/>
          </a:prstGeom>
          <a:noFill/>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 Box 4"/>
          <p:cNvSpPr txBox="1">
            <a:spLocks noChangeArrowheads="1"/>
          </p:cNvSpPr>
          <p:nvPr/>
        </p:nvSpPr>
        <p:spPr bwMode="auto">
          <a:xfrm>
            <a:off x="107950" y="115888"/>
            <a:ext cx="5113338" cy="6586537"/>
          </a:xfrm>
          <a:prstGeom prst="rect">
            <a:avLst/>
          </a:prstGeom>
          <a:noFill/>
          <a:ln w="9525">
            <a:noFill/>
            <a:miter lim="800000"/>
            <a:headEnd/>
            <a:tailEnd/>
          </a:ln>
        </p:spPr>
        <p:txBody>
          <a:bodyPr>
            <a:spAutoFit/>
          </a:bodyPr>
          <a:lstStyle/>
          <a:p>
            <a:r>
              <a:rPr lang="cs-CZ" altLang="sk-SK" dirty="0"/>
              <a:t>Z tohoto jednoduchého výčtu je snad zřejmé, proč se v současnosti věnuje tolik pozornosti právě marketingové koncepci. Neznamená to, že se zbavíme výrobní nebo výrobkové koncepce. Jenom je musíme vytvářet v souladu s koncepcí marketingovou, která v sobě zahrnuje několik základních nástrojů, které mnozí autoři </a:t>
            </a:r>
            <a:r>
              <a:rPr lang="cs-CZ" altLang="sk-SK" dirty="0">
                <a:hlinkClick r:id="" action="ppaction://noaction"/>
              </a:rPr>
              <a:t>[1]</a:t>
            </a:r>
            <a:r>
              <a:rPr lang="cs-CZ" altLang="sk-SK" dirty="0"/>
              <a:t> ne zcela přesně nazývají politikou: </a:t>
            </a:r>
            <a:r>
              <a:rPr lang="cs-CZ" altLang="sk-SK" dirty="0">
                <a:hlinkClick r:id="" action="ppaction://noaction"/>
              </a:rPr>
              <a:t>[2]</a:t>
            </a:r>
            <a:endParaRPr lang="cs-CZ" altLang="sk-SK" dirty="0"/>
          </a:p>
          <a:p>
            <a:r>
              <a:rPr lang="cs-CZ" altLang="sk-SK" b="1" dirty="0"/>
              <a:t>Výrobková politika </a:t>
            </a:r>
            <a:r>
              <a:rPr lang="cs-CZ" altLang="sk-SK" dirty="0"/>
              <a:t>– které produkty a služby na trhu nabízet</a:t>
            </a:r>
          </a:p>
          <a:p>
            <a:r>
              <a:rPr lang="cs-CZ" altLang="sk-SK" b="1" dirty="0"/>
              <a:t>Distribuční politika </a:t>
            </a:r>
            <a:r>
              <a:rPr lang="cs-CZ" altLang="sk-SK" dirty="0"/>
              <a:t>– kde a jakou cestou produkt nabízet a prodávat</a:t>
            </a:r>
          </a:p>
          <a:p>
            <a:r>
              <a:rPr lang="cs-CZ" altLang="sk-SK" b="1" dirty="0"/>
              <a:t>Cenová politika </a:t>
            </a:r>
            <a:r>
              <a:rPr lang="cs-CZ" altLang="sk-SK" dirty="0"/>
              <a:t>– za jakou cenu produkt nabízet, případně za jakých cenových podmínek</a:t>
            </a:r>
          </a:p>
          <a:p>
            <a:r>
              <a:rPr lang="cs-CZ" altLang="sk-SK" b="1" dirty="0"/>
              <a:t>Komunikační politika </a:t>
            </a:r>
            <a:r>
              <a:rPr lang="cs-CZ" altLang="sk-SK" dirty="0"/>
              <a:t>– jaké informace a jak poskytovat, \aby se produkt lépe prodával </a:t>
            </a:r>
          </a:p>
          <a:p>
            <a:endParaRPr lang="cs-CZ" altLang="sk-SK" dirty="0"/>
          </a:p>
          <a:p>
            <a:r>
              <a:rPr lang="cs-CZ" altLang="sk-SK" dirty="0"/>
              <a:t/>
            </a:r>
            <a:br>
              <a:rPr lang="cs-CZ" altLang="sk-SK" dirty="0"/>
            </a:br>
            <a:r>
              <a:rPr lang="cs-CZ" altLang="sk-SK" sz="1400" dirty="0">
                <a:hlinkClick r:id="" action="ppaction://noaction"/>
              </a:rPr>
              <a:t>[1]</a:t>
            </a:r>
            <a:r>
              <a:rPr lang="cs-CZ" altLang="sk-SK" sz="1400" dirty="0"/>
              <a:t> Například P. </a:t>
            </a:r>
            <a:r>
              <a:rPr lang="cs-CZ" altLang="sk-SK" sz="1400" dirty="0" err="1"/>
              <a:t>Kotler</a:t>
            </a:r>
            <a:r>
              <a:rPr lang="cs-CZ" altLang="sk-SK" sz="1400" dirty="0"/>
              <a:t> ve všech svých  publikacích (uvedeno v seznamu literatury) nebo  </a:t>
            </a:r>
            <a:r>
              <a:rPr lang="cs-CZ" altLang="sk-SK" sz="1400" dirty="0" err="1"/>
              <a:t>Kalka</a:t>
            </a:r>
            <a:r>
              <a:rPr lang="cs-CZ" altLang="sk-SK" sz="1400" dirty="0"/>
              <a:t> R., Masen A., Marketing, </a:t>
            </a:r>
            <a:r>
              <a:rPr lang="cs-CZ" altLang="sk-SK" sz="1400" dirty="0" err="1"/>
              <a:t>Grada</a:t>
            </a:r>
            <a:r>
              <a:rPr lang="cs-CZ" altLang="sk-SK" sz="1400" dirty="0"/>
              <a:t> </a:t>
            </a:r>
            <a:r>
              <a:rPr lang="cs-CZ" altLang="sk-SK" sz="1400" dirty="0" err="1"/>
              <a:t>publishing</a:t>
            </a:r>
            <a:r>
              <a:rPr lang="cs-CZ" altLang="sk-SK" sz="1400" dirty="0"/>
              <a:t>, Praha 2003</a:t>
            </a:r>
            <a:endParaRPr lang="cs-CZ" altLang="sk-SK" sz="1400" dirty="0">
              <a:hlinkClick r:id="" action="ppaction://noaction"/>
            </a:endParaRPr>
          </a:p>
          <a:p>
            <a:r>
              <a:rPr lang="cs-CZ" altLang="sk-SK" sz="1400" dirty="0">
                <a:hlinkClick r:id="" action="ppaction://noaction"/>
              </a:rPr>
              <a:t>[2]</a:t>
            </a:r>
            <a:r>
              <a:rPr lang="cs-CZ" altLang="sk-SK" sz="1400" dirty="0"/>
              <a:t> Politikou se myslí péče o záležitosti jistého oboru, i když původně se termín spojoval jenom s řízením státu.(od řeckého polis – stát) </a:t>
            </a:r>
          </a:p>
        </p:txBody>
      </p:sp>
      <p:pic>
        <p:nvPicPr>
          <p:cNvPr id="17411" name="Picture 3"/>
          <p:cNvPicPr>
            <a:picLocks noChangeAspect="1" noChangeArrowheads="1"/>
          </p:cNvPicPr>
          <p:nvPr/>
        </p:nvPicPr>
        <p:blipFill>
          <a:blip r:embed="rId3"/>
          <a:srcRect/>
          <a:stretch>
            <a:fillRect/>
          </a:stretch>
        </p:blipFill>
        <p:spPr bwMode="auto">
          <a:xfrm>
            <a:off x="4978669" y="1928802"/>
            <a:ext cx="4165332" cy="4621221"/>
          </a:xfrm>
          <a:prstGeom prst="rect">
            <a:avLst/>
          </a:prstGeom>
          <a:noFill/>
          <a:ln w="9525">
            <a:noFill/>
            <a:miter lim="800000"/>
            <a:headEnd/>
            <a:tailEnd/>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 Box 4"/>
          <p:cNvSpPr txBox="1">
            <a:spLocks noChangeArrowheads="1"/>
          </p:cNvSpPr>
          <p:nvPr/>
        </p:nvSpPr>
        <p:spPr bwMode="auto">
          <a:xfrm>
            <a:off x="0" y="0"/>
            <a:ext cx="9144000" cy="6678751"/>
          </a:xfrm>
          <a:prstGeom prst="rect">
            <a:avLst/>
          </a:prstGeom>
          <a:noFill/>
          <a:ln w="9525">
            <a:noFill/>
            <a:miter lim="800000"/>
            <a:headEnd/>
            <a:tailEnd/>
          </a:ln>
        </p:spPr>
        <p:txBody>
          <a:bodyPr>
            <a:spAutoFit/>
          </a:bodyPr>
          <a:lstStyle/>
          <a:p>
            <a:r>
              <a:rPr lang="cs-CZ" altLang="sk-SK" sz="3600" b="1" dirty="0">
                <a:solidFill>
                  <a:srgbClr val="FF0000"/>
                </a:solidFill>
              </a:rPr>
              <a:t>Konkurenční strategie v podnikání </a:t>
            </a:r>
            <a:r>
              <a:rPr lang="cs-CZ" altLang="sk-SK" dirty="0">
                <a:hlinkClick r:id="" action="ppaction://noaction"/>
              </a:rPr>
              <a:t>[1]</a:t>
            </a:r>
            <a:endParaRPr lang="cs-CZ" altLang="sk-SK" dirty="0"/>
          </a:p>
          <a:p>
            <a:r>
              <a:rPr lang="cs-CZ" altLang="sk-SK" dirty="0"/>
              <a:t>První je zřejmě rozhodnutí, v jaké oblasti budeme podnikat.  Budeme jediní na trhu? Budeme jenom po trošce ujídat z „koláče, který je již rozdělen?“ Musíme si uvědomit, v jaké pozici náš výrobek, naše služba je. Tato pozice je měnitelná, ovšem jenom po jistém čase. A bude záležet nejenom na nás, ale také na obchodním prostředí, ve kterém se nacházíme. Podívejme se tedy, jaké typy konkurenčních strategií nás mohou očekávat: </a:t>
            </a:r>
          </a:p>
          <a:p>
            <a:endParaRPr lang="cs-CZ" altLang="sk-SK" dirty="0"/>
          </a:p>
          <a:p>
            <a:endParaRPr lang="cs-CZ" altLang="sk-SK" dirty="0"/>
          </a:p>
          <a:p>
            <a:endParaRPr lang="cs-CZ" altLang="sk-SK" dirty="0"/>
          </a:p>
          <a:p>
            <a:endParaRPr lang="cs-CZ" altLang="sk-SK" dirty="0"/>
          </a:p>
          <a:p>
            <a:endParaRPr lang="cs-CZ" altLang="sk-SK" dirty="0" smtClean="0"/>
          </a:p>
          <a:p>
            <a:endParaRPr lang="cs-CZ" altLang="sk-SK" dirty="0" smtClean="0"/>
          </a:p>
          <a:p>
            <a:endParaRPr lang="cs-CZ" altLang="sk-SK" dirty="0"/>
          </a:p>
          <a:p>
            <a:endParaRPr lang="cs-CZ" altLang="sk-SK" dirty="0"/>
          </a:p>
          <a:p>
            <a:r>
              <a:rPr lang="cs-CZ" altLang="sk-SK" b="1" dirty="0" smtClean="0">
                <a:solidFill>
                  <a:srgbClr val="FF0000"/>
                </a:solidFill>
              </a:rPr>
              <a:t>A </a:t>
            </a:r>
            <a:r>
              <a:rPr lang="cs-CZ" altLang="sk-SK" b="1" dirty="0">
                <a:solidFill>
                  <a:srgbClr val="FF0000"/>
                </a:solidFill>
              </a:rPr>
              <a:t>– Strategie širokého pronikání na trh (</a:t>
            </a:r>
            <a:r>
              <a:rPr lang="cs-CZ" altLang="sk-SK" b="1" dirty="0" err="1">
                <a:solidFill>
                  <a:srgbClr val="FF0000"/>
                </a:solidFill>
              </a:rPr>
              <a:t>Penetration</a:t>
            </a:r>
            <a:r>
              <a:rPr lang="cs-CZ" altLang="sk-SK" b="1" dirty="0">
                <a:solidFill>
                  <a:srgbClr val="FF0000"/>
                </a:solidFill>
              </a:rPr>
              <a:t> </a:t>
            </a:r>
            <a:r>
              <a:rPr lang="cs-CZ" altLang="sk-SK" b="1" dirty="0" err="1">
                <a:solidFill>
                  <a:srgbClr val="FF0000"/>
                </a:solidFill>
              </a:rPr>
              <a:t>Strategy</a:t>
            </a:r>
            <a:r>
              <a:rPr lang="cs-CZ" altLang="sk-SK" b="1" dirty="0">
                <a:solidFill>
                  <a:srgbClr val="FF0000"/>
                </a:solidFill>
              </a:rPr>
              <a:t>) </a:t>
            </a:r>
            <a:endParaRPr lang="cs-CZ" altLang="sk-SK" dirty="0">
              <a:solidFill>
                <a:srgbClr val="FF0000"/>
              </a:solidFill>
            </a:endParaRPr>
          </a:p>
          <a:p>
            <a:r>
              <a:rPr lang="cs-CZ" altLang="sk-SK" dirty="0"/>
              <a:t>je typická pro řadu globálních firem. Díky velkosériové výrobě a uplatnění výrobku na mezinárodních trzích realizují firmy úspory z rozsahu. Jejich konkurenční výhoda spočívá v nízkých nákladech, a tudíž v konkurenceschopných cenách. Tato strategie byla typická pro japonské výrobce elektroniky a malých automobilů, v sou­časně době ji úspěšně aplikují například korejské a čínské firmy. </a:t>
            </a:r>
            <a:endParaRPr lang="cs-CZ" altLang="sk-SK" dirty="0" smtClean="0"/>
          </a:p>
          <a:p>
            <a:endParaRPr lang="cs-CZ" altLang="sk-SK" dirty="0"/>
          </a:p>
          <a:p>
            <a:r>
              <a:rPr lang="cs-CZ" altLang="sk-SK" dirty="0"/>
              <a:t/>
            </a:r>
            <a:br>
              <a:rPr lang="cs-CZ" altLang="sk-SK" dirty="0"/>
            </a:br>
            <a:r>
              <a:rPr lang="cs-CZ" altLang="sk-SK" sz="1400" dirty="0">
                <a:hlinkClick r:id="" action="ppaction://noaction"/>
              </a:rPr>
              <a:t>[1]</a:t>
            </a:r>
            <a:r>
              <a:rPr lang="cs-CZ" altLang="sk-SK" sz="1400" dirty="0"/>
              <a:t> Volně podle: </a:t>
            </a:r>
            <a:r>
              <a:rPr lang="cs-CZ" altLang="sk-SK" sz="1400" dirty="0" err="1"/>
              <a:t>Machková</a:t>
            </a:r>
            <a:r>
              <a:rPr lang="cs-CZ" altLang="sk-SK" sz="1400" dirty="0"/>
              <a:t> H., </a:t>
            </a:r>
            <a:r>
              <a:rPr lang="cs-CZ" altLang="sk-SK" sz="1400" dirty="0" err="1"/>
              <a:t>Sato</a:t>
            </a:r>
            <a:r>
              <a:rPr lang="cs-CZ" altLang="sk-SK" sz="1400" dirty="0"/>
              <a:t> A., </a:t>
            </a:r>
            <a:r>
              <a:rPr lang="cs-CZ" altLang="sk-SK" sz="1400" dirty="0" err="1"/>
              <a:t>Zamykalová</a:t>
            </a:r>
            <a:r>
              <a:rPr lang="cs-CZ" altLang="sk-SK" sz="1400" dirty="0"/>
              <a:t> M., Mezinárodní obchod a marketing, </a:t>
            </a:r>
            <a:r>
              <a:rPr lang="cs-CZ" altLang="sk-SK" sz="1400" dirty="0" err="1"/>
              <a:t>Grada</a:t>
            </a:r>
            <a:r>
              <a:rPr lang="cs-CZ" altLang="sk-SK" sz="1400" dirty="0"/>
              <a:t>, Praha 2002</a:t>
            </a:r>
          </a:p>
        </p:txBody>
      </p:sp>
      <p:pic>
        <p:nvPicPr>
          <p:cNvPr id="219138" name="Picture 2" descr="https://encrypted-tbn0.gstatic.com/images?q=tbn:ANd9GcSVmoB8guvdNcvn3vHO3yU-NHDu1adkDuN40Q3CK6ZSXFUZs5BV"/>
          <p:cNvPicPr>
            <a:picLocks noChangeAspect="1" noChangeArrowheads="1"/>
          </p:cNvPicPr>
          <p:nvPr/>
        </p:nvPicPr>
        <p:blipFill>
          <a:blip r:embed="rId3"/>
          <a:srcRect/>
          <a:stretch>
            <a:fillRect/>
          </a:stretch>
        </p:blipFill>
        <p:spPr bwMode="auto">
          <a:xfrm>
            <a:off x="6000760" y="1643050"/>
            <a:ext cx="2950049" cy="2570584"/>
          </a:xfrm>
          <a:prstGeom prst="rect">
            <a:avLst/>
          </a:prstGeom>
          <a:noFill/>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4"/>
          <p:cNvSpPr txBox="1">
            <a:spLocks noChangeArrowheads="1"/>
          </p:cNvSpPr>
          <p:nvPr/>
        </p:nvSpPr>
        <p:spPr bwMode="auto">
          <a:xfrm>
            <a:off x="179388" y="260350"/>
            <a:ext cx="8713787" cy="6408738"/>
          </a:xfrm>
          <a:prstGeom prst="rect">
            <a:avLst/>
          </a:prstGeom>
          <a:noFill/>
          <a:ln w="9525">
            <a:noFill/>
            <a:miter lim="800000"/>
            <a:headEnd/>
            <a:tailEnd/>
          </a:ln>
        </p:spPr>
        <p:txBody>
          <a:bodyPr>
            <a:spAutoFit/>
          </a:bodyPr>
          <a:lstStyle/>
          <a:p>
            <a:r>
              <a:rPr lang="cs-CZ" altLang="sk-SK" b="1" dirty="0">
                <a:solidFill>
                  <a:srgbClr val="FF0000"/>
                </a:solidFill>
              </a:rPr>
              <a:t>B – Strategie diferenciace (</a:t>
            </a:r>
            <a:r>
              <a:rPr lang="cs-CZ" altLang="sk-SK" b="1" dirty="0" err="1">
                <a:solidFill>
                  <a:srgbClr val="FF0000"/>
                </a:solidFill>
              </a:rPr>
              <a:t>Differentiation</a:t>
            </a:r>
            <a:r>
              <a:rPr lang="cs-CZ" altLang="sk-SK" b="1" dirty="0">
                <a:solidFill>
                  <a:srgbClr val="FF0000"/>
                </a:solidFill>
              </a:rPr>
              <a:t> </a:t>
            </a:r>
            <a:r>
              <a:rPr lang="cs-CZ" altLang="sk-SK" b="1" dirty="0" err="1">
                <a:solidFill>
                  <a:srgbClr val="FF0000"/>
                </a:solidFill>
              </a:rPr>
              <a:t>Strategy</a:t>
            </a:r>
            <a:r>
              <a:rPr lang="cs-CZ" altLang="sk-SK" b="1" dirty="0">
                <a:solidFill>
                  <a:srgbClr val="FF0000"/>
                </a:solidFill>
              </a:rPr>
              <a:t>) </a:t>
            </a:r>
            <a:endParaRPr lang="cs-CZ" altLang="sk-SK" dirty="0">
              <a:solidFill>
                <a:srgbClr val="FF0000"/>
              </a:solidFill>
            </a:endParaRPr>
          </a:p>
          <a:p>
            <a:r>
              <a:rPr lang="cs-CZ" altLang="sk-SK" dirty="0"/>
              <a:t>spočívá ve získání konkurenční výhody díky odlišnosti od konkurenč­ních nabídek. Je typická pro úspěšné firmy z vyspělých zemí, které nabízejí výrobky za vyšší ceny, ale zároveň s výrobkem nabízejí celou řadu služeb, které dodávají vyšší užit­nou hodnotu, popřípadě výrobek sám má takové vlastnosti, které konkurenční výrobky ne­maj</a:t>
            </a:r>
            <a:r>
              <a:rPr lang="cs-CZ" altLang="sk-SK" dirty="0" err="1"/>
              <a:t>í</a:t>
            </a:r>
            <a:r>
              <a:rPr lang="cs-CZ" altLang="sk-SK" dirty="0"/>
              <a:t>. V oblasti spotřebních výrobků uvedla například firma </a:t>
            </a:r>
            <a:r>
              <a:rPr lang="cs-CZ" altLang="sk-SK" dirty="0" err="1"/>
              <a:t>Danone</a:t>
            </a:r>
            <a:r>
              <a:rPr lang="cs-CZ" altLang="sk-SK" dirty="0"/>
              <a:t> na mezinárodní trh </a:t>
            </a:r>
            <a:r>
              <a:rPr lang="cs-CZ" altLang="sk-SK" dirty="0" err="1"/>
              <a:t>Ac­timel</a:t>
            </a:r>
            <a:r>
              <a:rPr lang="cs-CZ" altLang="sk-SK" dirty="0"/>
              <a:t> – výrobek, který chrání zdraví. I když se jedná o relativně drahý výrobek, setkal se na všech trzích, na které byl uveden, s velmi dobrou odezvou. Strategie diferenciace je typická pro technologicky náročné výrobky a pro služby. </a:t>
            </a:r>
          </a:p>
          <a:p>
            <a:endParaRPr lang="cs-CZ" altLang="sk-SK" dirty="0"/>
          </a:p>
          <a:p>
            <a:endParaRPr lang="cs-CZ" altLang="sk-SK" dirty="0"/>
          </a:p>
          <a:p>
            <a:endParaRPr lang="cs-CZ" altLang="sk-SK" dirty="0"/>
          </a:p>
          <a:p>
            <a:endParaRPr lang="cs-CZ" altLang="sk-SK" b="1" dirty="0"/>
          </a:p>
          <a:p>
            <a:r>
              <a:rPr lang="cs-CZ" altLang="sk-SK" b="1" dirty="0">
                <a:solidFill>
                  <a:srgbClr val="FF0000"/>
                </a:solidFill>
              </a:rPr>
              <a:t> D – Strategie úzké specializace (</a:t>
            </a:r>
            <a:r>
              <a:rPr lang="cs-CZ" altLang="sk-SK" b="1" dirty="0" err="1">
                <a:solidFill>
                  <a:srgbClr val="FF0000"/>
                </a:solidFill>
              </a:rPr>
              <a:t>Concentration</a:t>
            </a:r>
            <a:r>
              <a:rPr lang="cs-CZ" altLang="sk-SK" b="1" dirty="0">
                <a:solidFill>
                  <a:srgbClr val="FF0000"/>
                </a:solidFill>
              </a:rPr>
              <a:t> </a:t>
            </a:r>
            <a:r>
              <a:rPr lang="cs-CZ" altLang="sk-SK" b="1" dirty="0" err="1">
                <a:solidFill>
                  <a:srgbClr val="FF0000"/>
                </a:solidFill>
              </a:rPr>
              <a:t>Strategy</a:t>
            </a:r>
            <a:r>
              <a:rPr lang="cs-CZ" altLang="sk-SK" b="1" dirty="0">
                <a:solidFill>
                  <a:srgbClr val="FF0000"/>
                </a:solidFill>
              </a:rPr>
              <a:t>) </a:t>
            </a:r>
            <a:endParaRPr lang="cs-CZ" altLang="sk-SK" dirty="0">
              <a:solidFill>
                <a:srgbClr val="FF0000"/>
              </a:solidFill>
            </a:endParaRPr>
          </a:p>
          <a:p>
            <a:r>
              <a:rPr lang="cs-CZ" altLang="sk-SK" dirty="0"/>
              <a:t>Strategie tržních mezer je využívána firmami s úzkou specializací. Někdy je v odborné lite­ratuře označována jako strategie koncentrace. Konkurenční výhoda spočívá v tom, že díky úzké specializaci a omezenému počtu kupujících může firma realizovat poměrně vysoké marže. Díky koncentraci může firma získat i dominantní postavení ve svém segmentu na světovém trhu. Tato strategie je typická pro výrobce luxusního zboží (drahé parfémy, šper­ky) nebo pro firmy, které se specializují na ojedinělé dodávky pro potřeby některých prů­myslových odvětví (například výroba specializované technologie pro jaderné elektrárny).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 Box 4"/>
          <p:cNvSpPr txBox="1">
            <a:spLocks noChangeArrowheads="1"/>
          </p:cNvSpPr>
          <p:nvPr/>
        </p:nvSpPr>
        <p:spPr bwMode="auto">
          <a:xfrm>
            <a:off x="179388" y="333375"/>
            <a:ext cx="8713787" cy="6408738"/>
          </a:xfrm>
          <a:prstGeom prst="rect">
            <a:avLst/>
          </a:prstGeom>
          <a:noFill/>
          <a:ln w="9525">
            <a:noFill/>
            <a:miter lim="800000"/>
            <a:headEnd/>
            <a:tailEnd/>
          </a:ln>
        </p:spPr>
        <p:txBody>
          <a:bodyPr>
            <a:spAutoFit/>
          </a:bodyPr>
          <a:lstStyle/>
          <a:p>
            <a:r>
              <a:rPr lang="cs-CZ" altLang="sk-SK" b="1" dirty="0">
                <a:solidFill>
                  <a:srgbClr val="FF0000"/>
                </a:solidFill>
              </a:rPr>
              <a:t>E – Strategie vedoucí firmy na trhu (Leader </a:t>
            </a:r>
            <a:r>
              <a:rPr lang="cs-CZ" altLang="sk-SK" b="1" dirty="0" err="1">
                <a:solidFill>
                  <a:srgbClr val="FF0000"/>
                </a:solidFill>
              </a:rPr>
              <a:t>Strategy</a:t>
            </a:r>
            <a:r>
              <a:rPr lang="cs-CZ" altLang="sk-SK" b="1" dirty="0">
                <a:solidFill>
                  <a:srgbClr val="FF0000"/>
                </a:solidFill>
              </a:rPr>
              <a:t>) </a:t>
            </a:r>
            <a:endParaRPr lang="cs-CZ" altLang="sk-SK" dirty="0">
              <a:solidFill>
                <a:srgbClr val="FF0000"/>
              </a:solidFill>
            </a:endParaRPr>
          </a:p>
          <a:p>
            <a:r>
              <a:rPr lang="cs-CZ" altLang="sk-SK" dirty="0"/>
              <a:t>Cílem  tzv. leadera je zvýšení podílu na globálním trhu a získání do­minantního postavení. V silně konkurenčním prostředí světového trhu jsou multinacionální firmy nuceny využívat pro udržení vedoucí pozice řadu nástrojů. Nejčastěji se jedná o ne­ustálé inovace díky značným investicím do výzkumu a vývoje, o snahu o pokrytí všech trž­ních segmentů širokou nabídkou. Příkladem může být Microsoft. </a:t>
            </a:r>
          </a:p>
          <a:p>
            <a:endParaRPr lang="cs-CZ" altLang="sk-SK" dirty="0"/>
          </a:p>
          <a:p>
            <a:endParaRPr lang="cs-CZ" altLang="sk-SK" dirty="0"/>
          </a:p>
          <a:p>
            <a:endParaRPr lang="cs-CZ" altLang="sk-SK" dirty="0"/>
          </a:p>
          <a:p>
            <a:endParaRPr lang="cs-CZ" altLang="sk-SK" dirty="0"/>
          </a:p>
          <a:p>
            <a:endParaRPr lang="cs-CZ" altLang="sk-SK" dirty="0"/>
          </a:p>
          <a:p>
            <a:endParaRPr lang="cs-CZ" altLang="sk-SK" dirty="0"/>
          </a:p>
          <a:p>
            <a:endParaRPr lang="cs-CZ" altLang="sk-SK" dirty="0"/>
          </a:p>
          <a:p>
            <a:endParaRPr lang="cs-CZ" altLang="sk-SK" dirty="0"/>
          </a:p>
          <a:p>
            <a:endParaRPr lang="cs-CZ" altLang="sk-SK" b="1" dirty="0">
              <a:solidFill>
                <a:srgbClr val="FF0000"/>
              </a:solidFill>
            </a:endParaRPr>
          </a:p>
          <a:p>
            <a:r>
              <a:rPr lang="cs-CZ" altLang="sk-SK" b="1" dirty="0">
                <a:solidFill>
                  <a:srgbClr val="FF0000"/>
                </a:solidFill>
              </a:rPr>
              <a:t> F – Strategie druhé největší firmy na trhu (</a:t>
            </a:r>
            <a:r>
              <a:rPr lang="cs-CZ" altLang="sk-SK" b="1" dirty="0" err="1">
                <a:solidFill>
                  <a:srgbClr val="FF0000"/>
                </a:solidFill>
              </a:rPr>
              <a:t>Challenger</a:t>
            </a:r>
            <a:r>
              <a:rPr lang="cs-CZ" altLang="sk-SK" b="1" dirty="0">
                <a:solidFill>
                  <a:srgbClr val="FF0000"/>
                </a:solidFill>
              </a:rPr>
              <a:t> </a:t>
            </a:r>
            <a:r>
              <a:rPr lang="cs-CZ" altLang="sk-SK" b="1" dirty="0" err="1">
                <a:solidFill>
                  <a:srgbClr val="FF0000"/>
                </a:solidFill>
              </a:rPr>
              <a:t>Strategy</a:t>
            </a:r>
            <a:r>
              <a:rPr lang="cs-CZ" altLang="sk-SK" b="1" dirty="0">
                <a:solidFill>
                  <a:srgbClr val="FF0000"/>
                </a:solidFill>
              </a:rPr>
              <a:t>) </a:t>
            </a:r>
            <a:endParaRPr lang="cs-CZ" altLang="sk-SK" dirty="0">
              <a:solidFill>
                <a:srgbClr val="FF0000"/>
              </a:solidFill>
            </a:endParaRPr>
          </a:p>
          <a:p>
            <a:r>
              <a:rPr lang="cs-CZ" altLang="sk-SK" dirty="0"/>
              <a:t>Tzv. </a:t>
            </a:r>
            <a:r>
              <a:rPr lang="cs-CZ" altLang="sk-SK" dirty="0" err="1"/>
              <a:t>challenger</a:t>
            </a:r>
            <a:r>
              <a:rPr lang="cs-CZ" altLang="sk-SK" dirty="0"/>
              <a:t> (vyzyvatel) se obvykle snaží oslabit postavení největší firmy na trhu a získat část jejího tržního podílu. Pro oslabení vedoucí firmy může využívat kombinaci různých marketingových nástrojů: účinnou cenovou politiku (nižší ceny, výhodnější platební pod­mínky), intenzivní komunikační politiku (vysoké investice do reklamy), uvádění inovací na mezinárodní trhy či zdokonalování poskytovaných služeb. (Když už jsme se zmínili o oboru IT, tak Leader je Microsoft, </a:t>
            </a:r>
            <a:r>
              <a:rPr lang="cs-CZ" altLang="sk-SK" dirty="0" err="1"/>
              <a:t>Chalenger</a:t>
            </a:r>
            <a:r>
              <a:rPr lang="cs-CZ" altLang="sk-SK" dirty="0"/>
              <a:t> je </a:t>
            </a:r>
            <a:r>
              <a:rPr lang="cs-CZ" altLang="sk-SK" dirty="0" err="1"/>
              <a:t>Aple</a:t>
            </a:r>
            <a:r>
              <a:rPr lang="cs-CZ" altLang="sk-SK" dirty="0"/>
              <a:t>.) </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 Box 4"/>
          <p:cNvSpPr txBox="1">
            <a:spLocks noChangeArrowheads="1"/>
          </p:cNvSpPr>
          <p:nvPr/>
        </p:nvSpPr>
        <p:spPr bwMode="auto">
          <a:xfrm>
            <a:off x="250825" y="333375"/>
            <a:ext cx="8642350" cy="5909310"/>
          </a:xfrm>
          <a:prstGeom prst="rect">
            <a:avLst/>
          </a:prstGeom>
          <a:noFill/>
          <a:ln w="9525">
            <a:noFill/>
            <a:miter lim="800000"/>
            <a:headEnd/>
            <a:tailEnd/>
          </a:ln>
        </p:spPr>
        <p:txBody>
          <a:bodyPr>
            <a:spAutoFit/>
          </a:bodyPr>
          <a:lstStyle/>
          <a:p>
            <a:r>
              <a:rPr lang="cs-CZ" altLang="sk-SK" b="1" dirty="0">
                <a:solidFill>
                  <a:srgbClr val="FF0000"/>
                </a:solidFill>
              </a:rPr>
              <a:t> G – Strategie firem, které napodobují velké firmy (</a:t>
            </a:r>
            <a:r>
              <a:rPr lang="cs-CZ" altLang="sk-SK" b="1" dirty="0" err="1">
                <a:solidFill>
                  <a:srgbClr val="FF0000"/>
                </a:solidFill>
              </a:rPr>
              <a:t>Follower</a:t>
            </a:r>
            <a:r>
              <a:rPr lang="cs-CZ" altLang="sk-SK" b="1" dirty="0">
                <a:solidFill>
                  <a:srgbClr val="FF0000"/>
                </a:solidFill>
              </a:rPr>
              <a:t> </a:t>
            </a:r>
            <a:r>
              <a:rPr lang="cs-CZ" altLang="sk-SK" b="1" dirty="0" err="1">
                <a:solidFill>
                  <a:srgbClr val="FF0000"/>
                </a:solidFill>
              </a:rPr>
              <a:t>Strategy</a:t>
            </a:r>
            <a:r>
              <a:rPr lang="cs-CZ" altLang="sk-SK" b="1" dirty="0">
                <a:solidFill>
                  <a:srgbClr val="FF0000"/>
                </a:solidFill>
              </a:rPr>
              <a:t>) </a:t>
            </a:r>
            <a:endParaRPr lang="cs-CZ" altLang="sk-SK" dirty="0">
              <a:solidFill>
                <a:srgbClr val="FF0000"/>
              </a:solidFill>
            </a:endParaRPr>
          </a:p>
          <a:p>
            <a:r>
              <a:rPr lang="cs-CZ" altLang="sk-SK" dirty="0"/>
              <a:t>Obvykle se jedná o malé a střední podniky, jejichž hlavním cílem je udržet si získaný podíl na trhu, udržet si věrné zákazníky. I tyto firmy mají na trhu své nezastupitelné místo a často mohou být ve svém segmentu velmi úspěšné. Vzhledem k tomu, že nemají na trhu silné po­stavení, musí nabízet kvalitní výrobky za přijatelné ceny. Jejich výhodou jsou zejména malé investice do výzkumu a vývoje. Strategie napodobování velkých firem je typická například pro některé východoasijské firmy, které využívají (a někdy i zneužívají) nedokonalé mezi­národní legislativy v oblasti ochrany duševního vlastnictví a které kopírují vynálezy jiných firem, popřípadě využívají konkurenční výhodu nízkých výrobních nákladů. V některých případech tyto firmy </a:t>
            </a:r>
            <a:r>
              <a:rPr lang="cs-CZ" altLang="sk-SK" dirty="0" err="1"/>
              <a:t>dokáží</a:t>
            </a:r>
            <a:r>
              <a:rPr lang="cs-CZ" altLang="sk-SK" dirty="0"/>
              <a:t> získanou technologii také zdokonalit. </a:t>
            </a:r>
          </a:p>
          <a:p>
            <a:endParaRPr lang="cs-CZ" altLang="sk-SK" b="1" dirty="0" smtClean="0"/>
          </a:p>
          <a:p>
            <a:endParaRPr lang="cs-CZ" altLang="sk-SK" b="1" dirty="0" smtClean="0"/>
          </a:p>
          <a:p>
            <a:endParaRPr lang="cs-CZ" altLang="sk-SK" b="1" dirty="0"/>
          </a:p>
          <a:p>
            <a:r>
              <a:rPr lang="cs-CZ" altLang="sk-SK" b="1" dirty="0">
                <a:solidFill>
                  <a:srgbClr val="FF0000"/>
                </a:solidFill>
              </a:rPr>
              <a:t>H – Strategie firem, které se zaměřují na </a:t>
            </a:r>
            <a:r>
              <a:rPr lang="cs-CZ" altLang="sk-SK" b="1" dirty="0" err="1">
                <a:solidFill>
                  <a:srgbClr val="FF0000"/>
                </a:solidFill>
              </a:rPr>
              <a:t>mikrosegmenty</a:t>
            </a:r>
            <a:r>
              <a:rPr lang="cs-CZ" altLang="sk-SK" b="1" dirty="0">
                <a:solidFill>
                  <a:srgbClr val="FF0000"/>
                </a:solidFill>
              </a:rPr>
              <a:t> (</a:t>
            </a:r>
            <a:r>
              <a:rPr lang="cs-CZ" altLang="sk-SK" b="1" dirty="0" err="1">
                <a:solidFill>
                  <a:srgbClr val="FF0000"/>
                </a:solidFill>
              </a:rPr>
              <a:t>Strategy</a:t>
            </a:r>
            <a:r>
              <a:rPr lang="cs-CZ" altLang="sk-SK" b="1" dirty="0">
                <a:solidFill>
                  <a:srgbClr val="FF0000"/>
                </a:solidFill>
              </a:rPr>
              <a:t> </a:t>
            </a:r>
            <a:r>
              <a:rPr lang="cs-CZ" altLang="sk-SK" b="1" dirty="0" err="1">
                <a:solidFill>
                  <a:srgbClr val="FF0000"/>
                </a:solidFill>
              </a:rPr>
              <a:t>of</a:t>
            </a:r>
            <a:r>
              <a:rPr lang="cs-CZ" altLang="sk-SK" b="1" dirty="0">
                <a:solidFill>
                  <a:srgbClr val="FF0000"/>
                </a:solidFill>
              </a:rPr>
              <a:t> Market </a:t>
            </a:r>
            <a:r>
              <a:rPr lang="cs-CZ" altLang="sk-SK" b="1" dirty="0" err="1">
                <a:solidFill>
                  <a:srgbClr val="FF0000"/>
                </a:solidFill>
              </a:rPr>
              <a:t>Niche</a:t>
            </a:r>
            <a:r>
              <a:rPr lang="cs-CZ" altLang="sk-SK" b="1" dirty="0">
                <a:solidFill>
                  <a:srgbClr val="FF0000"/>
                </a:solidFill>
              </a:rPr>
              <a:t>) </a:t>
            </a:r>
            <a:endParaRPr lang="cs-CZ" altLang="sk-SK" dirty="0">
              <a:solidFill>
                <a:srgbClr val="FF0000"/>
              </a:solidFill>
            </a:endParaRPr>
          </a:p>
          <a:p>
            <a:r>
              <a:rPr lang="cs-CZ" altLang="sk-SK" dirty="0"/>
              <a:t>Spočívá v zaměření na úzký segment, o který nemá konkurence zájem. Firmy, které používají tuto strategii, většinou nejsou přímými konkurenty velkých firem a zaměřují na tzv. </a:t>
            </a:r>
            <a:r>
              <a:rPr lang="cs-CZ" altLang="sk-SK" dirty="0" err="1"/>
              <a:t>mikro</a:t>
            </a:r>
            <a:r>
              <a:rPr lang="cs-CZ" altLang="sk-SK" dirty="0"/>
              <a:t> segmenty (tržní mezery). Často využívají možnosti přímých kontaktů se zákazní­ky v menších městech a nabízejí specializované služby, které by pro velké firmy nebyly ren­tabiln</a:t>
            </a:r>
            <a:r>
              <a:rPr lang="cs-CZ" altLang="sk-SK" dirty="0" err="1"/>
              <a:t>í</a:t>
            </a:r>
            <a:r>
              <a:rPr lang="cs-CZ" altLang="sk-SK" dirty="0"/>
              <a:t>. Bývá to často úzká specializace výrobků za vysoké ceny (například součástky pro plachetnice). Výhodou může být rozvoj aktivit v mezinárod­ním prostředí, který může příznivě ovlivnit rentabilitu firmy.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 Box 4"/>
          <p:cNvSpPr txBox="1">
            <a:spLocks noChangeArrowheads="1"/>
          </p:cNvSpPr>
          <p:nvPr/>
        </p:nvSpPr>
        <p:spPr bwMode="auto">
          <a:xfrm>
            <a:off x="250825" y="0"/>
            <a:ext cx="8713788" cy="6771084"/>
          </a:xfrm>
          <a:prstGeom prst="rect">
            <a:avLst/>
          </a:prstGeom>
          <a:noFill/>
          <a:ln w="9525">
            <a:noFill/>
            <a:miter lim="800000"/>
            <a:headEnd/>
            <a:tailEnd/>
          </a:ln>
        </p:spPr>
        <p:txBody>
          <a:bodyPr>
            <a:spAutoFit/>
          </a:bodyPr>
          <a:lstStyle/>
          <a:p>
            <a:r>
              <a:rPr lang="cs-CZ" altLang="sk-SK" sz="4800" b="1" dirty="0" smtClean="0">
                <a:solidFill>
                  <a:srgbClr val="FF0000"/>
                </a:solidFill>
              </a:rPr>
              <a:t>Marketingové </a:t>
            </a:r>
            <a:r>
              <a:rPr lang="cs-CZ" altLang="sk-SK" sz="4800" b="1" dirty="0">
                <a:solidFill>
                  <a:srgbClr val="FF0000"/>
                </a:solidFill>
              </a:rPr>
              <a:t>nástroje</a:t>
            </a:r>
          </a:p>
          <a:p>
            <a:endParaRPr lang="cs-CZ" altLang="sk-SK" sz="2000" b="1" dirty="0">
              <a:solidFill>
                <a:schemeClr val="hlink"/>
              </a:solidFill>
            </a:endParaRPr>
          </a:p>
          <a:p>
            <a:r>
              <a:rPr lang="cs-CZ" altLang="sk-SK" b="1" dirty="0" smtClean="0">
                <a:solidFill>
                  <a:srgbClr val="FF0000"/>
                </a:solidFill>
              </a:rPr>
              <a:t>Plánování</a:t>
            </a:r>
            <a:endParaRPr lang="cs-CZ" altLang="sk-SK" dirty="0">
              <a:solidFill>
                <a:srgbClr val="FF0000"/>
              </a:solidFill>
            </a:endParaRPr>
          </a:p>
          <a:p>
            <a:r>
              <a:rPr lang="cs-CZ" altLang="sk-SK" dirty="0"/>
              <a:t>Osou marketingových nástrojů je </a:t>
            </a:r>
            <a:r>
              <a:rPr lang="cs-CZ" altLang="sk-SK" b="1" dirty="0"/>
              <a:t>plánování</a:t>
            </a:r>
            <a:r>
              <a:rPr lang="cs-CZ" altLang="sk-SK" dirty="0"/>
              <a:t>. </a:t>
            </a:r>
            <a:r>
              <a:rPr lang="cs-CZ" altLang="sk-SK" b="1" dirty="0"/>
              <a:t>Strategické</a:t>
            </a:r>
            <a:r>
              <a:rPr lang="cs-CZ" altLang="sk-SK" dirty="0"/>
              <a:t> (dlouhodobé) s výhledem na 3 – 20 let a </a:t>
            </a:r>
            <a:r>
              <a:rPr lang="cs-CZ" altLang="sk-SK" b="1" dirty="0"/>
              <a:t>operativní</a:t>
            </a:r>
            <a:r>
              <a:rPr lang="cs-CZ" altLang="sk-SK" dirty="0"/>
              <a:t> zpracovávané na 1 – 2 roky.</a:t>
            </a:r>
            <a:r>
              <a:rPr lang="cs-CZ" altLang="sk-SK" dirty="0">
                <a:hlinkClick r:id="" action="ppaction://noaction"/>
              </a:rPr>
              <a:t>[1]</a:t>
            </a:r>
            <a:r>
              <a:rPr lang="cs-CZ" altLang="sk-SK" dirty="0"/>
              <a:t> Kromě plánování se marketingový management podniků musí opírat o specifické nástroje marketingového mixu a marketingové strategie.</a:t>
            </a:r>
          </a:p>
          <a:p>
            <a:endParaRPr lang="cs-CZ" altLang="sk-SK" dirty="0"/>
          </a:p>
          <a:p>
            <a:endParaRPr lang="cs-CZ" altLang="sk-SK" dirty="0"/>
          </a:p>
          <a:p>
            <a:endParaRPr lang="cs-CZ" altLang="sk-SK" dirty="0"/>
          </a:p>
          <a:p>
            <a:endParaRPr lang="cs-CZ" altLang="sk-SK" dirty="0"/>
          </a:p>
          <a:p>
            <a:endParaRPr lang="cs-CZ" altLang="sk-SK" dirty="0"/>
          </a:p>
          <a:p>
            <a:endParaRPr lang="cs-CZ" altLang="sk-SK" dirty="0"/>
          </a:p>
          <a:p>
            <a:endParaRPr lang="cs-CZ" altLang="sk-SK" dirty="0"/>
          </a:p>
          <a:p>
            <a:endParaRPr lang="cs-CZ" altLang="sk-SK" dirty="0"/>
          </a:p>
          <a:p>
            <a:endParaRPr lang="cs-CZ" altLang="sk-SK" dirty="0"/>
          </a:p>
          <a:p>
            <a:r>
              <a:rPr lang="cs-CZ" altLang="sk-SK" dirty="0"/>
              <a:t/>
            </a:r>
            <a:br>
              <a:rPr lang="cs-CZ" altLang="sk-SK" dirty="0"/>
            </a:br>
            <a:r>
              <a:rPr lang="cs-CZ" altLang="sk-SK" sz="1600" dirty="0">
                <a:hlinkClick r:id="" action="ppaction://noaction"/>
              </a:rPr>
              <a:t>[1]</a:t>
            </a:r>
            <a:r>
              <a:rPr lang="cs-CZ" altLang="sk-SK" sz="1600" dirty="0"/>
              <a:t> Původní představy, že dlouhodobé plánování je jenom nástrojem socialistické ekonomie a v pružném tržním světě nemá své místo, se ukázaly jako liché. Dnes světoví i naši autoři uznávají, že bez něj nelze budovat perspektivní podnik. (</a:t>
            </a:r>
            <a:r>
              <a:rPr lang="cs-CZ" altLang="sk-SK" sz="1600" dirty="0" err="1"/>
              <a:t>Vysekalová</a:t>
            </a:r>
            <a:r>
              <a:rPr lang="cs-CZ" altLang="sk-SK" sz="1600" dirty="0"/>
              <a:t> J. Strnad P., Marketing, Fortuna, Praha 2000) Starší literatura uvádí tři vrstvy plánování: strategické, taktické a operativní. Nebo také dlouhodobé, </a:t>
            </a:r>
            <a:r>
              <a:rPr lang="cs-CZ" altLang="sk-SK" sz="1600" dirty="0" err="1"/>
              <a:t>středodobé</a:t>
            </a:r>
            <a:r>
              <a:rPr lang="cs-CZ" altLang="sk-SK" sz="1600" dirty="0"/>
              <a:t> a krátkodobé. Záleží od charakteru produktu, služby, jaká struktura plánování bude výhodnější.</a:t>
            </a:r>
          </a:p>
        </p:txBody>
      </p:sp>
      <p:pic>
        <p:nvPicPr>
          <p:cNvPr id="210946" name="Picture 2" descr="http://www.av-institut.cz/sites/default/files/u4/marketingov%C3%A9%20pl%C3%A1nov%C3%A1n%C3%AD_postupn%C3%BD%20pl%C3%A1n.jpg"/>
          <p:cNvPicPr>
            <a:picLocks noChangeAspect="1" noChangeArrowheads="1"/>
          </p:cNvPicPr>
          <p:nvPr/>
        </p:nvPicPr>
        <p:blipFill>
          <a:blip r:embed="rId3"/>
          <a:srcRect/>
          <a:stretch>
            <a:fillRect/>
          </a:stretch>
        </p:blipFill>
        <p:spPr bwMode="auto">
          <a:xfrm>
            <a:off x="3760970" y="2143116"/>
            <a:ext cx="5240186" cy="3071834"/>
          </a:xfrm>
          <a:prstGeom prst="rect">
            <a:avLst/>
          </a:prstGeom>
          <a:noFill/>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 Box 4"/>
          <p:cNvSpPr txBox="1">
            <a:spLocks noChangeArrowheads="1"/>
          </p:cNvSpPr>
          <p:nvPr/>
        </p:nvSpPr>
        <p:spPr bwMode="auto">
          <a:xfrm>
            <a:off x="179388" y="260350"/>
            <a:ext cx="8785225" cy="6647974"/>
          </a:xfrm>
          <a:prstGeom prst="rect">
            <a:avLst/>
          </a:prstGeom>
          <a:noFill/>
          <a:ln w="9525">
            <a:noFill/>
            <a:miter lim="800000"/>
            <a:headEnd/>
            <a:tailEnd/>
          </a:ln>
        </p:spPr>
        <p:txBody>
          <a:bodyPr>
            <a:spAutoFit/>
          </a:bodyPr>
          <a:lstStyle/>
          <a:p>
            <a:pPr marL="342900" indent="-342900"/>
            <a:endParaRPr lang="cs-CZ" altLang="sk-SK" b="1" dirty="0"/>
          </a:p>
          <a:p>
            <a:pPr marL="342900" indent="-342900"/>
            <a:r>
              <a:rPr lang="cs-CZ" altLang="sk-SK" sz="3200" b="1" dirty="0" smtClean="0">
                <a:solidFill>
                  <a:srgbClr val="FF0000"/>
                </a:solidFill>
              </a:rPr>
              <a:t>Marketingový </a:t>
            </a:r>
            <a:r>
              <a:rPr lang="cs-CZ" altLang="sk-SK" sz="3200" b="1" dirty="0">
                <a:solidFill>
                  <a:srgbClr val="FF0000"/>
                </a:solidFill>
              </a:rPr>
              <a:t>mix</a:t>
            </a:r>
          </a:p>
          <a:p>
            <a:pPr marL="342900" indent="-342900"/>
            <a:endParaRPr lang="cs-CZ" altLang="sk-SK" sz="2000" dirty="0"/>
          </a:p>
          <a:p>
            <a:pPr marL="342900" indent="-342900"/>
            <a:r>
              <a:rPr lang="cs-CZ" altLang="sk-SK" dirty="0" smtClean="0"/>
              <a:t>Základním </a:t>
            </a:r>
            <a:r>
              <a:rPr lang="cs-CZ" altLang="sk-SK" dirty="0"/>
              <a:t>nástrojem této kapitoly by měl být </a:t>
            </a:r>
            <a:r>
              <a:rPr lang="cs-CZ" altLang="sk-SK" b="1" dirty="0"/>
              <a:t>marketingový mix</a:t>
            </a:r>
            <a:r>
              <a:rPr lang="cs-CZ" altLang="sk-SK" dirty="0"/>
              <a:t>. Ovšem je to oblast  </a:t>
            </a:r>
            <a:r>
              <a:rPr lang="cs-CZ" altLang="sk-SK" dirty="0" smtClean="0"/>
              <a:t>tak</a:t>
            </a:r>
          </a:p>
          <a:p>
            <a:pPr marL="342900" indent="-342900"/>
            <a:r>
              <a:rPr lang="cs-CZ" altLang="sk-SK" dirty="0" smtClean="0"/>
              <a:t>rozsáhlá</a:t>
            </a:r>
            <a:r>
              <a:rPr lang="cs-CZ" altLang="sk-SK" dirty="0"/>
              <a:t>, že jí budeme věnovat zcela samostatnou kapitolu. Zde si tedy pro pořádek </a:t>
            </a:r>
            <a:r>
              <a:rPr lang="cs-CZ" altLang="sk-SK" dirty="0" smtClean="0"/>
              <a:t>jenom</a:t>
            </a:r>
          </a:p>
          <a:p>
            <a:pPr marL="342900" indent="-342900"/>
            <a:r>
              <a:rPr lang="cs-CZ" altLang="sk-SK" dirty="0" smtClean="0"/>
              <a:t>v</a:t>
            </a:r>
            <a:r>
              <a:rPr lang="cs-CZ" altLang="sk-SK" dirty="0"/>
              <a:t> heslech připomeneme, co do marketingového mixu (zkratka MM) patří. Podle anglických </a:t>
            </a:r>
            <a:endParaRPr lang="cs-CZ" altLang="sk-SK" dirty="0" smtClean="0"/>
          </a:p>
          <a:p>
            <a:pPr marL="342900" indent="-342900"/>
            <a:r>
              <a:rPr lang="cs-CZ" altLang="sk-SK" dirty="0" smtClean="0"/>
              <a:t>názvů </a:t>
            </a:r>
            <a:r>
              <a:rPr lang="cs-CZ" altLang="sk-SK" dirty="0"/>
              <a:t>říkáme, že se MM skládá z 4P. </a:t>
            </a:r>
            <a:r>
              <a:rPr lang="cs-CZ" altLang="sk-SK" dirty="0">
                <a:hlinkClick r:id="" action="ppaction://noaction"/>
              </a:rPr>
              <a:t>[1]</a:t>
            </a:r>
            <a:endParaRPr lang="cs-CZ" altLang="sk-SK" dirty="0"/>
          </a:p>
          <a:p>
            <a:pPr marL="342900" indent="-342900"/>
            <a:endParaRPr lang="cs-CZ" altLang="sk-SK" dirty="0"/>
          </a:p>
          <a:p>
            <a:pPr marL="342900" indent="-342900"/>
            <a:r>
              <a:rPr lang="cs-CZ" altLang="sk-SK" dirty="0"/>
              <a:t>Co budeme prodávat? Výrobek – službu –  </a:t>
            </a:r>
            <a:r>
              <a:rPr lang="cs-CZ" altLang="sk-SK" b="1" dirty="0">
                <a:solidFill>
                  <a:srgbClr val="0070C0"/>
                </a:solidFill>
              </a:rPr>
              <a:t>PRODUCT</a:t>
            </a:r>
          </a:p>
          <a:p>
            <a:pPr marL="342900" indent="-342900"/>
            <a:endParaRPr lang="cs-CZ" altLang="sk-SK" dirty="0"/>
          </a:p>
          <a:p>
            <a:pPr marL="342900" indent="-342900"/>
            <a:r>
              <a:rPr lang="cs-CZ" altLang="sk-SK" dirty="0"/>
              <a:t>Za kolik budeme prodávat? Cena – </a:t>
            </a:r>
            <a:r>
              <a:rPr lang="cs-CZ" altLang="sk-SK" b="1" dirty="0">
                <a:solidFill>
                  <a:srgbClr val="0070C0"/>
                </a:solidFill>
              </a:rPr>
              <a:t>PRICE</a:t>
            </a:r>
          </a:p>
          <a:p>
            <a:pPr marL="342900" indent="-342900"/>
            <a:endParaRPr lang="cs-CZ" altLang="sk-SK" dirty="0"/>
          </a:p>
          <a:p>
            <a:pPr marL="342900" indent="-342900"/>
            <a:r>
              <a:rPr lang="cs-CZ" altLang="sk-SK" dirty="0"/>
              <a:t>Kde budeme prodávat? Místo –  </a:t>
            </a:r>
            <a:r>
              <a:rPr lang="cs-CZ" altLang="sk-SK" b="1" dirty="0">
                <a:solidFill>
                  <a:srgbClr val="0070C0"/>
                </a:solidFill>
              </a:rPr>
              <a:t>PLACE</a:t>
            </a:r>
          </a:p>
          <a:p>
            <a:pPr marL="342900" indent="-342900"/>
            <a:endParaRPr lang="cs-CZ" altLang="sk-SK" dirty="0"/>
          </a:p>
          <a:p>
            <a:pPr marL="342900" indent="-342900"/>
            <a:r>
              <a:rPr lang="cs-CZ" altLang="sk-SK" dirty="0"/>
              <a:t>Jak to řekneme zákazníkům? Propagace – </a:t>
            </a:r>
            <a:r>
              <a:rPr lang="cs-CZ" altLang="sk-SK" b="1" dirty="0">
                <a:solidFill>
                  <a:srgbClr val="0070C0"/>
                </a:solidFill>
              </a:rPr>
              <a:t>PROMOTION</a:t>
            </a:r>
          </a:p>
          <a:p>
            <a:pPr marL="342900" indent="-342900"/>
            <a:endParaRPr lang="cs-CZ" altLang="sk-SK" dirty="0"/>
          </a:p>
          <a:p>
            <a:pPr marL="342900" indent="-342900"/>
            <a:endParaRPr lang="cs-CZ" altLang="sk-SK" dirty="0"/>
          </a:p>
          <a:p>
            <a:pPr marL="342900" indent="-342900"/>
            <a:endParaRPr lang="cs-CZ" altLang="sk-SK" dirty="0"/>
          </a:p>
          <a:p>
            <a:pPr marL="342900" indent="-342900"/>
            <a:endParaRPr lang="cs-CZ" altLang="sk-SK" dirty="0"/>
          </a:p>
          <a:p>
            <a:pPr marL="342900" indent="-342900"/>
            <a:endParaRPr lang="cs-CZ" altLang="sk-SK" dirty="0"/>
          </a:p>
          <a:p>
            <a:pPr marL="342900" indent="-342900"/>
            <a:endParaRPr lang="cs-CZ" altLang="sk-SK" dirty="0"/>
          </a:p>
          <a:p>
            <a:pPr marL="342900" indent="-342900"/>
            <a:r>
              <a:rPr lang="cs-CZ" altLang="sk-SK" dirty="0"/>
              <a:t/>
            </a:r>
            <a:br>
              <a:rPr lang="cs-CZ" altLang="sk-SK" dirty="0"/>
            </a:br>
            <a:r>
              <a:rPr lang="cs-CZ" altLang="sk-SK" sz="1400" dirty="0">
                <a:hlinkClick r:id="" action="ppaction://noaction"/>
              </a:rPr>
              <a:t>[1]</a:t>
            </a:r>
            <a:r>
              <a:rPr lang="cs-CZ" altLang="sk-SK" sz="1400" dirty="0"/>
              <a:t>  </a:t>
            </a:r>
            <a:r>
              <a:rPr lang="cs-CZ" altLang="sk-SK" sz="1400" dirty="0" err="1"/>
              <a:t>Kotler</a:t>
            </a:r>
            <a:r>
              <a:rPr lang="cs-CZ" altLang="sk-SK" sz="1400" dirty="0"/>
              <a:t> P. Armstrong G., Marketing, </a:t>
            </a:r>
            <a:r>
              <a:rPr lang="cs-CZ" altLang="sk-SK" sz="1400" dirty="0" err="1"/>
              <a:t>Grada</a:t>
            </a:r>
            <a:r>
              <a:rPr lang="cs-CZ" altLang="sk-SK" sz="1400" dirty="0"/>
              <a:t> </a:t>
            </a:r>
            <a:r>
              <a:rPr lang="cs-CZ" altLang="sk-SK" sz="1400" dirty="0" err="1"/>
              <a:t>Publishing</a:t>
            </a:r>
            <a:r>
              <a:rPr lang="cs-CZ" altLang="sk-SK" sz="1400" dirty="0"/>
              <a:t>, Praha </a:t>
            </a:r>
            <a:r>
              <a:rPr lang="cs-CZ" altLang="sk-SK" sz="1400" dirty="0" smtClean="0"/>
              <a:t>2014</a:t>
            </a:r>
            <a:r>
              <a:rPr lang="cs-CZ" altLang="sk-SK" sz="1400" dirty="0"/>
              <a:t>.</a:t>
            </a:r>
          </a:p>
        </p:txBody>
      </p:sp>
      <p:pic>
        <p:nvPicPr>
          <p:cNvPr id="208898" name="Picture 2" descr="http://www.rokiconsulting.com/wp-content/uploads/2015/01/4ps.png"/>
          <p:cNvPicPr>
            <a:picLocks noChangeAspect="1" noChangeArrowheads="1"/>
          </p:cNvPicPr>
          <p:nvPr/>
        </p:nvPicPr>
        <p:blipFill>
          <a:blip r:embed="rId3"/>
          <a:srcRect/>
          <a:stretch>
            <a:fillRect/>
          </a:stretch>
        </p:blipFill>
        <p:spPr bwMode="auto">
          <a:xfrm>
            <a:off x="5676900" y="2786058"/>
            <a:ext cx="3467100" cy="3495675"/>
          </a:xfrm>
          <a:prstGeom prst="rect">
            <a:avLst/>
          </a:prstGeom>
          <a:noFill/>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ext Box 2"/>
          <p:cNvSpPr txBox="1">
            <a:spLocks noChangeArrowheads="1"/>
          </p:cNvSpPr>
          <p:nvPr/>
        </p:nvSpPr>
        <p:spPr bwMode="auto">
          <a:xfrm>
            <a:off x="228600" y="304800"/>
            <a:ext cx="4629152" cy="6878806"/>
          </a:xfrm>
          <a:prstGeom prst="rect">
            <a:avLst/>
          </a:prstGeom>
          <a:noFill/>
          <a:ln w="9525">
            <a:noFill/>
            <a:miter lim="800000"/>
            <a:headEnd/>
            <a:tailEnd/>
          </a:ln>
        </p:spPr>
        <p:txBody>
          <a:bodyPr wrap="square">
            <a:spAutoFit/>
          </a:bodyPr>
          <a:lstStyle/>
          <a:p>
            <a:pPr>
              <a:spcBef>
                <a:spcPct val="50000"/>
              </a:spcBef>
            </a:pPr>
            <a:r>
              <a:rPr lang="cs-CZ" altLang="sk-SK" sz="3600" b="1" dirty="0" smtClean="0">
                <a:solidFill>
                  <a:srgbClr val="FF0000"/>
                </a:solidFill>
                <a:latin typeface="Arial Unicode MS" pitchFamily="34" charset="-128"/>
                <a:ea typeface="Arial Unicode MS" pitchFamily="34" charset="-128"/>
                <a:cs typeface="Arial Unicode MS" pitchFamily="34" charset="-128"/>
              </a:rPr>
              <a:t>Marketingov</a:t>
            </a:r>
            <a:r>
              <a:rPr lang="cs-CZ" altLang="sk-SK" sz="3600" b="1" dirty="0" smtClean="0">
                <a:solidFill>
                  <a:srgbClr val="FF0000"/>
                </a:solidFill>
                <a:ea typeface="Arial Unicode MS" pitchFamily="34" charset="-128"/>
                <a:cs typeface="Arial Unicode MS" pitchFamily="34" charset="-128"/>
              </a:rPr>
              <a:t>é</a:t>
            </a:r>
            <a:r>
              <a:rPr lang="cs-CZ" altLang="sk-SK" sz="3600" b="1" dirty="0" smtClean="0">
                <a:solidFill>
                  <a:srgbClr val="FF0000"/>
                </a:solidFill>
                <a:latin typeface="Arial Unicode MS" pitchFamily="34" charset="-128"/>
                <a:ea typeface="Arial Unicode MS" pitchFamily="34" charset="-128"/>
                <a:cs typeface="Arial Unicode MS" pitchFamily="34" charset="-128"/>
              </a:rPr>
              <a:t> </a:t>
            </a:r>
            <a:r>
              <a:rPr lang="cs-CZ" altLang="sk-SK" sz="3600" b="1" dirty="0">
                <a:solidFill>
                  <a:srgbClr val="FF0000"/>
                </a:solidFill>
                <a:latin typeface="Arial Unicode MS" pitchFamily="34" charset="-128"/>
                <a:ea typeface="Arial Unicode MS" pitchFamily="34" charset="-128"/>
                <a:cs typeface="Arial Unicode MS" pitchFamily="34" charset="-128"/>
              </a:rPr>
              <a:t>n</a:t>
            </a:r>
            <a:r>
              <a:rPr lang="cs-CZ" altLang="sk-SK" sz="3600" b="1" dirty="0">
                <a:solidFill>
                  <a:srgbClr val="FF0000"/>
                </a:solidFill>
                <a:ea typeface="Arial Unicode MS" pitchFamily="34" charset="-128"/>
                <a:cs typeface="Arial Unicode MS" pitchFamily="34" charset="-128"/>
              </a:rPr>
              <a:t>á</a:t>
            </a:r>
            <a:r>
              <a:rPr lang="cs-CZ" altLang="sk-SK" sz="3600" b="1" dirty="0">
                <a:solidFill>
                  <a:srgbClr val="FF0000"/>
                </a:solidFill>
                <a:latin typeface="Arial Unicode MS" pitchFamily="34" charset="-128"/>
                <a:ea typeface="Arial Unicode MS" pitchFamily="34" charset="-128"/>
                <a:cs typeface="Arial Unicode MS" pitchFamily="34" charset="-128"/>
              </a:rPr>
              <a:t>stroje</a:t>
            </a:r>
            <a:endParaRPr lang="cs-CZ" altLang="sk-SK" sz="3600" dirty="0">
              <a:solidFill>
                <a:srgbClr val="FF0000"/>
              </a:solidFill>
              <a:latin typeface="Arial Unicode MS" pitchFamily="34" charset="-128"/>
              <a:ea typeface="Arial Unicode MS" pitchFamily="34" charset="-128"/>
              <a:cs typeface="Arial Unicode MS" pitchFamily="34" charset="-128"/>
            </a:endParaRPr>
          </a:p>
          <a:p>
            <a:pPr>
              <a:spcBef>
                <a:spcPct val="50000"/>
              </a:spcBef>
            </a:pPr>
            <a:r>
              <a:rPr lang="cs-CZ" altLang="sk-SK" b="1" dirty="0" smtClean="0">
                <a:solidFill>
                  <a:schemeClr val="hlink"/>
                </a:solidFill>
                <a:latin typeface="Arial Unicode MS" pitchFamily="34" charset="-128"/>
                <a:ea typeface="Arial Unicode MS" pitchFamily="34" charset="-128"/>
                <a:cs typeface="Arial Unicode MS" pitchFamily="34" charset="-128"/>
              </a:rPr>
              <a:t>Pl</a:t>
            </a:r>
            <a:r>
              <a:rPr lang="cs-CZ" altLang="sk-SK" b="1" dirty="0" smtClean="0">
                <a:solidFill>
                  <a:schemeClr val="hlink"/>
                </a:solidFill>
                <a:ea typeface="Arial Unicode MS" pitchFamily="34" charset="-128"/>
                <a:cs typeface="Arial Unicode MS" pitchFamily="34" charset="-128"/>
              </a:rPr>
              <a:t>á</a:t>
            </a:r>
            <a:r>
              <a:rPr lang="cs-CZ" altLang="sk-SK" b="1" dirty="0" smtClean="0">
                <a:solidFill>
                  <a:schemeClr val="hlink"/>
                </a:solidFill>
                <a:latin typeface="Arial Unicode MS" pitchFamily="34" charset="-128"/>
                <a:ea typeface="Arial Unicode MS" pitchFamily="34" charset="-128"/>
                <a:cs typeface="Arial Unicode MS" pitchFamily="34" charset="-128"/>
              </a:rPr>
              <a:t>nov</a:t>
            </a:r>
            <a:r>
              <a:rPr lang="cs-CZ" altLang="sk-SK" b="1" dirty="0" smtClean="0">
                <a:solidFill>
                  <a:schemeClr val="hlink"/>
                </a:solidFill>
                <a:ea typeface="Arial Unicode MS" pitchFamily="34" charset="-128"/>
                <a:cs typeface="Arial Unicode MS" pitchFamily="34" charset="-128"/>
              </a:rPr>
              <a:t>á</a:t>
            </a:r>
            <a:r>
              <a:rPr lang="cs-CZ" altLang="sk-SK" b="1" dirty="0" smtClean="0">
                <a:solidFill>
                  <a:schemeClr val="hlink"/>
                </a:solidFill>
                <a:latin typeface="Arial Unicode MS" pitchFamily="34" charset="-128"/>
                <a:ea typeface="Arial Unicode MS" pitchFamily="34" charset="-128"/>
                <a:cs typeface="Arial Unicode MS" pitchFamily="34" charset="-128"/>
              </a:rPr>
              <a:t>n</a:t>
            </a:r>
            <a:r>
              <a:rPr lang="cs-CZ" altLang="sk-SK" b="1" dirty="0" smtClean="0">
                <a:solidFill>
                  <a:schemeClr val="hlink"/>
                </a:solidFill>
                <a:ea typeface="Arial Unicode MS" pitchFamily="34" charset="-128"/>
                <a:cs typeface="Arial Unicode MS" pitchFamily="34" charset="-128"/>
              </a:rPr>
              <a:t>í</a:t>
            </a:r>
            <a:endParaRPr lang="cs-CZ" altLang="sk-SK" dirty="0">
              <a:solidFill>
                <a:schemeClr val="hlink"/>
              </a:solidFill>
              <a:latin typeface="Arial Unicode MS" pitchFamily="34" charset="-128"/>
              <a:ea typeface="Arial Unicode MS" pitchFamily="34" charset="-128"/>
              <a:cs typeface="Arial Unicode MS" pitchFamily="34" charset="-128"/>
            </a:endParaRPr>
          </a:p>
          <a:p>
            <a:pPr>
              <a:spcBef>
                <a:spcPct val="50000"/>
              </a:spcBef>
            </a:pPr>
            <a:r>
              <a:rPr lang="cs-CZ" altLang="sk-SK" dirty="0">
                <a:cs typeface="Times New Roman" pitchFamily="18" charset="0"/>
              </a:rPr>
              <a:t>Osou marketingových nástrojů je </a:t>
            </a:r>
            <a:r>
              <a:rPr lang="cs-CZ" altLang="sk-SK" b="1" dirty="0">
                <a:cs typeface="Times New Roman" pitchFamily="18" charset="0"/>
              </a:rPr>
              <a:t>plánování</a:t>
            </a:r>
            <a:r>
              <a:rPr lang="cs-CZ" altLang="sk-SK" dirty="0">
                <a:cs typeface="Times New Roman" pitchFamily="18" charset="0"/>
              </a:rPr>
              <a:t>. </a:t>
            </a:r>
            <a:r>
              <a:rPr lang="cs-CZ" altLang="sk-SK" b="1" dirty="0">
                <a:cs typeface="Times New Roman" pitchFamily="18" charset="0"/>
              </a:rPr>
              <a:t>Strategické</a:t>
            </a:r>
            <a:r>
              <a:rPr lang="cs-CZ" altLang="sk-SK" dirty="0">
                <a:cs typeface="Times New Roman" pitchFamily="18" charset="0"/>
              </a:rPr>
              <a:t> (dlouhodobé) s výhledem na 3 – 20 let a </a:t>
            </a:r>
            <a:r>
              <a:rPr lang="cs-CZ" altLang="sk-SK" b="1" dirty="0">
                <a:cs typeface="Times New Roman" pitchFamily="18" charset="0"/>
              </a:rPr>
              <a:t>operativní</a:t>
            </a:r>
            <a:r>
              <a:rPr lang="cs-CZ" altLang="sk-SK" dirty="0">
                <a:cs typeface="Times New Roman" pitchFamily="18" charset="0"/>
              </a:rPr>
              <a:t> zpracovávané na 1 – 2 roky</a:t>
            </a:r>
            <a:r>
              <a:rPr lang="cs-CZ" altLang="sk-SK" dirty="0" smtClean="0">
                <a:cs typeface="Times New Roman" pitchFamily="18" charset="0"/>
              </a:rPr>
              <a:t>. </a:t>
            </a:r>
            <a:r>
              <a:rPr lang="cs-CZ" altLang="sk-SK" dirty="0">
                <a:cs typeface="Times New Roman" pitchFamily="18" charset="0"/>
              </a:rPr>
              <a:t>Kromě plánování se marketingový management podniků musí opírat o specifické nástroje marketingového mixu a marketingové strategie.</a:t>
            </a:r>
            <a:r>
              <a:rPr lang="cs-CZ" altLang="sk-SK" dirty="0"/>
              <a:t> </a:t>
            </a:r>
            <a:br>
              <a:rPr lang="cs-CZ" altLang="sk-SK" dirty="0"/>
            </a:br>
            <a:r>
              <a:rPr lang="cs-CZ" altLang="sk-SK" dirty="0" smtClean="0">
                <a:solidFill>
                  <a:srgbClr val="000000"/>
                </a:solidFill>
                <a:latin typeface="Arial Unicode MS" pitchFamily="34" charset="-128"/>
                <a:ea typeface="Arial Unicode MS" pitchFamily="34" charset="-128"/>
                <a:cs typeface="Arial Unicode MS" pitchFamily="34" charset="-128"/>
              </a:rPr>
              <a:t>Původn</a:t>
            </a:r>
            <a:r>
              <a:rPr lang="cs-CZ" altLang="sk-SK" dirty="0" smtClean="0">
                <a:solidFill>
                  <a:srgbClr val="000000"/>
                </a:solidFill>
                <a:ea typeface="Arial Unicode MS" pitchFamily="34" charset="-128"/>
                <a:cs typeface="Arial Unicode MS" pitchFamily="34" charset="-128"/>
              </a:rPr>
              <a:t>í</a:t>
            </a:r>
            <a:r>
              <a:rPr lang="cs-CZ" altLang="sk-SK" dirty="0" smtClean="0">
                <a:solidFill>
                  <a:srgbClr val="000000"/>
                </a:solidFill>
                <a:latin typeface="Arial Unicode MS" pitchFamily="34" charset="-128"/>
                <a:ea typeface="Arial Unicode MS" pitchFamily="34" charset="-128"/>
                <a:cs typeface="Arial Unicode MS" pitchFamily="34" charset="-128"/>
              </a:rPr>
              <a:t> </a:t>
            </a:r>
            <a:r>
              <a:rPr lang="cs-CZ" altLang="sk-SK" dirty="0">
                <a:solidFill>
                  <a:srgbClr val="000000"/>
                </a:solidFill>
                <a:latin typeface="Arial Unicode MS" pitchFamily="34" charset="-128"/>
                <a:ea typeface="Arial Unicode MS" pitchFamily="34" charset="-128"/>
                <a:cs typeface="Arial Unicode MS" pitchFamily="34" charset="-128"/>
              </a:rPr>
              <a:t>představy, že dlouhodob</a:t>
            </a:r>
            <a:r>
              <a:rPr lang="cs-CZ" altLang="sk-SK" dirty="0">
                <a:solidFill>
                  <a:srgbClr val="000000"/>
                </a:solidFill>
                <a:ea typeface="Arial Unicode MS" pitchFamily="34" charset="-128"/>
                <a:cs typeface="Arial Unicode MS" pitchFamily="34" charset="-128"/>
              </a:rPr>
              <a:t>é</a:t>
            </a:r>
            <a:r>
              <a:rPr lang="cs-CZ" altLang="sk-SK" dirty="0">
                <a:solidFill>
                  <a:srgbClr val="000000"/>
                </a:solidFill>
                <a:latin typeface="Arial Unicode MS" pitchFamily="34" charset="-128"/>
                <a:ea typeface="Arial Unicode MS" pitchFamily="34" charset="-128"/>
                <a:cs typeface="Arial Unicode MS" pitchFamily="34" charset="-128"/>
              </a:rPr>
              <a:t> pl</a:t>
            </a:r>
            <a:r>
              <a:rPr lang="cs-CZ" altLang="sk-SK" dirty="0">
                <a:solidFill>
                  <a:srgbClr val="000000"/>
                </a:solidFill>
                <a:ea typeface="Arial Unicode MS" pitchFamily="34" charset="-128"/>
                <a:cs typeface="Arial Unicode MS" pitchFamily="34" charset="-128"/>
              </a:rPr>
              <a:t>á</a:t>
            </a:r>
            <a:r>
              <a:rPr lang="cs-CZ" altLang="sk-SK" dirty="0">
                <a:solidFill>
                  <a:srgbClr val="000000"/>
                </a:solidFill>
                <a:latin typeface="Arial Unicode MS" pitchFamily="34" charset="-128"/>
                <a:ea typeface="Arial Unicode MS" pitchFamily="34" charset="-128"/>
                <a:cs typeface="Arial Unicode MS" pitchFamily="34" charset="-128"/>
              </a:rPr>
              <a:t>nov</a:t>
            </a:r>
            <a:r>
              <a:rPr lang="cs-CZ" altLang="sk-SK" dirty="0">
                <a:solidFill>
                  <a:srgbClr val="000000"/>
                </a:solidFill>
                <a:ea typeface="Arial Unicode MS" pitchFamily="34" charset="-128"/>
                <a:cs typeface="Arial Unicode MS" pitchFamily="34" charset="-128"/>
              </a:rPr>
              <a:t>á</a:t>
            </a:r>
            <a:r>
              <a:rPr lang="cs-CZ" altLang="sk-SK" dirty="0">
                <a:solidFill>
                  <a:srgbClr val="000000"/>
                </a:solidFill>
                <a:latin typeface="Arial Unicode MS" pitchFamily="34" charset="-128"/>
                <a:ea typeface="Arial Unicode MS" pitchFamily="34" charset="-128"/>
                <a:cs typeface="Arial Unicode MS" pitchFamily="34" charset="-128"/>
              </a:rPr>
              <a:t>n</a:t>
            </a:r>
            <a:r>
              <a:rPr lang="cs-CZ" altLang="sk-SK" dirty="0">
                <a:solidFill>
                  <a:srgbClr val="000000"/>
                </a:solidFill>
                <a:ea typeface="Arial Unicode MS" pitchFamily="34" charset="-128"/>
                <a:cs typeface="Arial Unicode MS" pitchFamily="34" charset="-128"/>
              </a:rPr>
              <a:t>í</a:t>
            </a:r>
            <a:r>
              <a:rPr lang="cs-CZ" altLang="sk-SK" dirty="0">
                <a:solidFill>
                  <a:srgbClr val="000000"/>
                </a:solidFill>
                <a:latin typeface="Arial Unicode MS" pitchFamily="34" charset="-128"/>
                <a:ea typeface="Arial Unicode MS" pitchFamily="34" charset="-128"/>
                <a:cs typeface="Arial Unicode MS" pitchFamily="34" charset="-128"/>
              </a:rPr>
              <a:t> je jenom n</a:t>
            </a:r>
            <a:r>
              <a:rPr lang="cs-CZ" altLang="sk-SK" dirty="0">
                <a:solidFill>
                  <a:srgbClr val="000000"/>
                </a:solidFill>
                <a:ea typeface="Arial Unicode MS" pitchFamily="34" charset="-128"/>
                <a:cs typeface="Arial Unicode MS" pitchFamily="34" charset="-128"/>
              </a:rPr>
              <a:t>á</a:t>
            </a:r>
            <a:r>
              <a:rPr lang="cs-CZ" altLang="sk-SK" dirty="0">
                <a:solidFill>
                  <a:srgbClr val="000000"/>
                </a:solidFill>
                <a:latin typeface="Arial Unicode MS" pitchFamily="34" charset="-128"/>
                <a:ea typeface="Arial Unicode MS" pitchFamily="34" charset="-128"/>
                <a:cs typeface="Arial Unicode MS" pitchFamily="34" charset="-128"/>
              </a:rPr>
              <a:t>strojem socialistick</a:t>
            </a:r>
            <a:r>
              <a:rPr lang="cs-CZ" altLang="sk-SK" dirty="0">
                <a:solidFill>
                  <a:srgbClr val="000000"/>
                </a:solidFill>
                <a:ea typeface="Arial Unicode MS" pitchFamily="34" charset="-128"/>
                <a:cs typeface="Arial Unicode MS" pitchFamily="34" charset="-128"/>
              </a:rPr>
              <a:t>é</a:t>
            </a:r>
            <a:r>
              <a:rPr lang="cs-CZ" altLang="sk-SK" dirty="0">
                <a:solidFill>
                  <a:srgbClr val="000000"/>
                </a:solidFill>
                <a:latin typeface="Arial Unicode MS" pitchFamily="34" charset="-128"/>
                <a:ea typeface="Arial Unicode MS" pitchFamily="34" charset="-128"/>
                <a:cs typeface="Arial Unicode MS" pitchFamily="34" charset="-128"/>
              </a:rPr>
              <a:t> ekonomie a v</a:t>
            </a:r>
            <a:r>
              <a:rPr lang="cs-CZ" altLang="sk-SK" dirty="0">
                <a:solidFill>
                  <a:srgbClr val="000000"/>
                </a:solidFill>
                <a:ea typeface="Arial Unicode MS" pitchFamily="34" charset="-128"/>
                <a:cs typeface="Arial Unicode MS" pitchFamily="34" charset="-128"/>
              </a:rPr>
              <a:t> </a:t>
            </a:r>
            <a:r>
              <a:rPr lang="cs-CZ" altLang="sk-SK" dirty="0">
                <a:solidFill>
                  <a:srgbClr val="000000"/>
                </a:solidFill>
                <a:latin typeface="Arial Unicode MS" pitchFamily="34" charset="-128"/>
                <a:ea typeface="Arial Unicode MS" pitchFamily="34" charset="-128"/>
                <a:cs typeface="Arial Unicode MS" pitchFamily="34" charset="-128"/>
              </a:rPr>
              <a:t>pružn</a:t>
            </a:r>
            <a:r>
              <a:rPr lang="cs-CZ" altLang="sk-SK" dirty="0">
                <a:solidFill>
                  <a:srgbClr val="000000"/>
                </a:solidFill>
                <a:ea typeface="Arial Unicode MS" pitchFamily="34" charset="-128"/>
                <a:cs typeface="Arial Unicode MS" pitchFamily="34" charset="-128"/>
              </a:rPr>
              <a:t>é</a:t>
            </a:r>
            <a:r>
              <a:rPr lang="cs-CZ" altLang="sk-SK" dirty="0">
                <a:solidFill>
                  <a:srgbClr val="000000"/>
                </a:solidFill>
                <a:latin typeface="Arial Unicode MS" pitchFamily="34" charset="-128"/>
                <a:ea typeface="Arial Unicode MS" pitchFamily="34" charset="-128"/>
                <a:cs typeface="Arial Unicode MS" pitchFamily="34" charset="-128"/>
              </a:rPr>
              <a:t>m tržn</a:t>
            </a:r>
            <a:r>
              <a:rPr lang="cs-CZ" altLang="sk-SK" dirty="0">
                <a:solidFill>
                  <a:srgbClr val="000000"/>
                </a:solidFill>
                <a:ea typeface="Arial Unicode MS" pitchFamily="34" charset="-128"/>
                <a:cs typeface="Arial Unicode MS" pitchFamily="34" charset="-128"/>
              </a:rPr>
              <a:t>í</a:t>
            </a:r>
            <a:r>
              <a:rPr lang="cs-CZ" altLang="sk-SK" dirty="0">
                <a:solidFill>
                  <a:srgbClr val="000000"/>
                </a:solidFill>
                <a:latin typeface="Arial Unicode MS" pitchFamily="34" charset="-128"/>
                <a:ea typeface="Arial Unicode MS" pitchFamily="34" charset="-128"/>
                <a:cs typeface="Arial Unicode MS" pitchFamily="34" charset="-128"/>
              </a:rPr>
              <a:t>m světě nem</a:t>
            </a:r>
            <a:r>
              <a:rPr lang="cs-CZ" altLang="sk-SK" dirty="0">
                <a:solidFill>
                  <a:srgbClr val="000000"/>
                </a:solidFill>
                <a:ea typeface="Arial Unicode MS" pitchFamily="34" charset="-128"/>
                <a:cs typeface="Arial Unicode MS" pitchFamily="34" charset="-128"/>
              </a:rPr>
              <a:t>á</a:t>
            </a:r>
            <a:r>
              <a:rPr lang="cs-CZ" altLang="sk-SK" dirty="0">
                <a:solidFill>
                  <a:srgbClr val="000000"/>
                </a:solidFill>
                <a:latin typeface="Arial Unicode MS" pitchFamily="34" charset="-128"/>
                <a:ea typeface="Arial Unicode MS" pitchFamily="34" charset="-128"/>
                <a:cs typeface="Arial Unicode MS" pitchFamily="34" charset="-128"/>
              </a:rPr>
              <a:t> sv</a:t>
            </a:r>
            <a:r>
              <a:rPr lang="cs-CZ" altLang="sk-SK" dirty="0">
                <a:solidFill>
                  <a:srgbClr val="000000"/>
                </a:solidFill>
                <a:ea typeface="Arial Unicode MS" pitchFamily="34" charset="-128"/>
                <a:cs typeface="Arial Unicode MS" pitchFamily="34" charset="-128"/>
              </a:rPr>
              <a:t>é</a:t>
            </a:r>
            <a:r>
              <a:rPr lang="cs-CZ" altLang="sk-SK" dirty="0">
                <a:solidFill>
                  <a:srgbClr val="000000"/>
                </a:solidFill>
                <a:latin typeface="Arial Unicode MS" pitchFamily="34" charset="-128"/>
                <a:ea typeface="Arial Unicode MS" pitchFamily="34" charset="-128"/>
                <a:cs typeface="Arial Unicode MS" pitchFamily="34" charset="-128"/>
              </a:rPr>
              <a:t> m</a:t>
            </a:r>
            <a:r>
              <a:rPr lang="cs-CZ" altLang="sk-SK" dirty="0">
                <a:solidFill>
                  <a:srgbClr val="000000"/>
                </a:solidFill>
                <a:ea typeface="Arial Unicode MS" pitchFamily="34" charset="-128"/>
                <a:cs typeface="Arial Unicode MS" pitchFamily="34" charset="-128"/>
              </a:rPr>
              <a:t>í</a:t>
            </a:r>
            <a:r>
              <a:rPr lang="cs-CZ" altLang="sk-SK" dirty="0">
                <a:solidFill>
                  <a:srgbClr val="000000"/>
                </a:solidFill>
                <a:latin typeface="Arial Unicode MS" pitchFamily="34" charset="-128"/>
                <a:ea typeface="Arial Unicode MS" pitchFamily="34" charset="-128"/>
                <a:cs typeface="Arial Unicode MS" pitchFamily="34" charset="-128"/>
              </a:rPr>
              <a:t>sto, se uk</a:t>
            </a:r>
            <a:r>
              <a:rPr lang="cs-CZ" altLang="sk-SK" dirty="0">
                <a:solidFill>
                  <a:srgbClr val="000000"/>
                </a:solidFill>
                <a:ea typeface="Arial Unicode MS" pitchFamily="34" charset="-128"/>
                <a:cs typeface="Arial Unicode MS" pitchFamily="34" charset="-128"/>
              </a:rPr>
              <a:t>á</a:t>
            </a:r>
            <a:r>
              <a:rPr lang="cs-CZ" altLang="sk-SK" dirty="0">
                <a:solidFill>
                  <a:srgbClr val="000000"/>
                </a:solidFill>
                <a:latin typeface="Arial Unicode MS" pitchFamily="34" charset="-128"/>
                <a:ea typeface="Arial Unicode MS" pitchFamily="34" charset="-128"/>
                <a:cs typeface="Arial Unicode MS" pitchFamily="34" charset="-128"/>
              </a:rPr>
              <a:t>zaly jako lich</a:t>
            </a:r>
            <a:r>
              <a:rPr lang="cs-CZ" altLang="sk-SK" dirty="0">
                <a:solidFill>
                  <a:srgbClr val="000000"/>
                </a:solidFill>
                <a:ea typeface="Arial Unicode MS" pitchFamily="34" charset="-128"/>
                <a:cs typeface="Arial Unicode MS" pitchFamily="34" charset="-128"/>
              </a:rPr>
              <a:t>é</a:t>
            </a:r>
            <a:r>
              <a:rPr lang="cs-CZ" altLang="sk-SK" dirty="0">
                <a:solidFill>
                  <a:srgbClr val="000000"/>
                </a:solidFill>
                <a:latin typeface="Arial Unicode MS" pitchFamily="34" charset="-128"/>
                <a:ea typeface="Arial Unicode MS" pitchFamily="34" charset="-128"/>
                <a:cs typeface="Arial Unicode MS" pitchFamily="34" charset="-128"/>
              </a:rPr>
              <a:t>. Dnes světov</a:t>
            </a:r>
            <a:r>
              <a:rPr lang="cs-CZ" altLang="sk-SK" dirty="0">
                <a:solidFill>
                  <a:srgbClr val="000000"/>
                </a:solidFill>
                <a:ea typeface="Arial Unicode MS" pitchFamily="34" charset="-128"/>
                <a:cs typeface="Arial Unicode MS" pitchFamily="34" charset="-128"/>
              </a:rPr>
              <a:t>í</a:t>
            </a:r>
            <a:r>
              <a:rPr lang="cs-CZ" altLang="sk-SK" dirty="0">
                <a:solidFill>
                  <a:srgbClr val="000000"/>
                </a:solidFill>
                <a:latin typeface="Arial Unicode MS" pitchFamily="34" charset="-128"/>
                <a:ea typeface="Arial Unicode MS" pitchFamily="34" charset="-128"/>
                <a:cs typeface="Arial Unicode MS" pitchFamily="34" charset="-128"/>
              </a:rPr>
              <a:t> i na</a:t>
            </a:r>
            <a:r>
              <a:rPr lang="cs-CZ" altLang="sk-SK" dirty="0">
                <a:solidFill>
                  <a:srgbClr val="000000"/>
                </a:solidFill>
                <a:ea typeface="Arial Unicode MS" pitchFamily="34" charset="-128"/>
                <a:cs typeface="Arial Unicode MS" pitchFamily="34" charset="-128"/>
              </a:rPr>
              <a:t>š</a:t>
            </a:r>
            <a:r>
              <a:rPr lang="cs-CZ" altLang="sk-SK" dirty="0">
                <a:solidFill>
                  <a:srgbClr val="000000"/>
                </a:solidFill>
                <a:latin typeface="Arial Unicode MS" pitchFamily="34" charset="-128"/>
                <a:ea typeface="Arial Unicode MS" pitchFamily="34" charset="-128"/>
                <a:cs typeface="Arial Unicode MS" pitchFamily="34" charset="-128"/>
              </a:rPr>
              <a:t>i autoři uzn</a:t>
            </a:r>
            <a:r>
              <a:rPr lang="cs-CZ" altLang="sk-SK" dirty="0">
                <a:solidFill>
                  <a:srgbClr val="000000"/>
                </a:solidFill>
                <a:ea typeface="Arial Unicode MS" pitchFamily="34" charset="-128"/>
                <a:cs typeface="Arial Unicode MS" pitchFamily="34" charset="-128"/>
              </a:rPr>
              <a:t>á</a:t>
            </a:r>
            <a:r>
              <a:rPr lang="cs-CZ" altLang="sk-SK" dirty="0">
                <a:solidFill>
                  <a:srgbClr val="000000"/>
                </a:solidFill>
                <a:latin typeface="Arial Unicode MS" pitchFamily="34" charset="-128"/>
                <a:ea typeface="Arial Unicode MS" pitchFamily="34" charset="-128"/>
                <a:cs typeface="Arial Unicode MS" pitchFamily="34" charset="-128"/>
              </a:rPr>
              <a:t>vaj</a:t>
            </a:r>
            <a:r>
              <a:rPr lang="cs-CZ" altLang="sk-SK" dirty="0">
                <a:solidFill>
                  <a:srgbClr val="000000"/>
                </a:solidFill>
                <a:ea typeface="Arial Unicode MS" pitchFamily="34" charset="-128"/>
                <a:cs typeface="Arial Unicode MS" pitchFamily="34" charset="-128"/>
              </a:rPr>
              <a:t>í</a:t>
            </a:r>
            <a:r>
              <a:rPr lang="cs-CZ" altLang="sk-SK" dirty="0">
                <a:solidFill>
                  <a:srgbClr val="000000"/>
                </a:solidFill>
                <a:latin typeface="Arial Unicode MS" pitchFamily="34" charset="-128"/>
                <a:ea typeface="Arial Unicode MS" pitchFamily="34" charset="-128"/>
                <a:cs typeface="Arial Unicode MS" pitchFamily="34" charset="-128"/>
              </a:rPr>
              <a:t>, že bez něj nelze budovat perspektivn</a:t>
            </a:r>
            <a:r>
              <a:rPr lang="cs-CZ" altLang="sk-SK" dirty="0">
                <a:solidFill>
                  <a:srgbClr val="000000"/>
                </a:solidFill>
                <a:ea typeface="Arial Unicode MS" pitchFamily="34" charset="-128"/>
                <a:cs typeface="Arial Unicode MS" pitchFamily="34" charset="-128"/>
              </a:rPr>
              <a:t>í</a:t>
            </a:r>
            <a:r>
              <a:rPr lang="cs-CZ" altLang="sk-SK" dirty="0">
                <a:solidFill>
                  <a:srgbClr val="000000"/>
                </a:solidFill>
                <a:latin typeface="Arial Unicode MS" pitchFamily="34" charset="-128"/>
                <a:ea typeface="Arial Unicode MS" pitchFamily="34" charset="-128"/>
                <a:cs typeface="Arial Unicode MS" pitchFamily="34" charset="-128"/>
              </a:rPr>
              <a:t> podnik. (</a:t>
            </a:r>
            <a:r>
              <a:rPr lang="cs-CZ" altLang="sk-SK" dirty="0" err="1">
                <a:solidFill>
                  <a:srgbClr val="000000"/>
                </a:solidFill>
                <a:latin typeface="Arial Unicode MS" pitchFamily="34" charset="-128"/>
                <a:ea typeface="Arial Unicode MS" pitchFamily="34" charset="-128"/>
                <a:cs typeface="Arial Unicode MS" pitchFamily="34" charset="-128"/>
              </a:rPr>
              <a:t>Vysekalov</a:t>
            </a:r>
            <a:r>
              <a:rPr lang="cs-CZ" altLang="sk-SK" dirty="0" err="1">
                <a:solidFill>
                  <a:srgbClr val="000000"/>
                </a:solidFill>
                <a:ea typeface="Arial Unicode MS" pitchFamily="34" charset="-128"/>
                <a:cs typeface="Arial Unicode MS" pitchFamily="34" charset="-128"/>
              </a:rPr>
              <a:t>á</a:t>
            </a:r>
            <a:r>
              <a:rPr lang="cs-CZ" altLang="sk-SK" dirty="0">
                <a:solidFill>
                  <a:srgbClr val="000000"/>
                </a:solidFill>
                <a:latin typeface="Arial Unicode MS" pitchFamily="34" charset="-128"/>
                <a:ea typeface="Arial Unicode MS" pitchFamily="34" charset="-128"/>
                <a:cs typeface="Arial Unicode MS" pitchFamily="34" charset="-128"/>
              </a:rPr>
              <a:t> J. Strnad P., Marketing, Fortuna, Praha 2000) Star</a:t>
            </a:r>
            <a:r>
              <a:rPr lang="cs-CZ" altLang="sk-SK" dirty="0">
                <a:solidFill>
                  <a:srgbClr val="000000"/>
                </a:solidFill>
                <a:ea typeface="Arial Unicode MS" pitchFamily="34" charset="-128"/>
                <a:cs typeface="Arial Unicode MS" pitchFamily="34" charset="-128"/>
              </a:rPr>
              <a:t>ší</a:t>
            </a:r>
            <a:r>
              <a:rPr lang="cs-CZ" altLang="sk-SK" dirty="0">
                <a:solidFill>
                  <a:srgbClr val="000000"/>
                </a:solidFill>
                <a:latin typeface="Arial Unicode MS" pitchFamily="34" charset="-128"/>
                <a:ea typeface="Arial Unicode MS" pitchFamily="34" charset="-128"/>
                <a:cs typeface="Arial Unicode MS" pitchFamily="34" charset="-128"/>
              </a:rPr>
              <a:t> literatura uv</a:t>
            </a:r>
            <a:r>
              <a:rPr lang="cs-CZ" altLang="sk-SK" dirty="0">
                <a:solidFill>
                  <a:srgbClr val="000000"/>
                </a:solidFill>
                <a:ea typeface="Arial Unicode MS" pitchFamily="34" charset="-128"/>
                <a:cs typeface="Arial Unicode MS" pitchFamily="34" charset="-128"/>
              </a:rPr>
              <a:t>á</a:t>
            </a:r>
            <a:r>
              <a:rPr lang="cs-CZ" altLang="sk-SK" dirty="0">
                <a:solidFill>
                  <a:srgbClr val="000000"/>
                </a:solidFill>
                <a:latin typeface="Arial Unicode MS" pitchFamily="34" charset="-128"/>
                <a:ea typeface="Arial Unicode MS" pitchFamily="34" charset="-128"/>
                <a:cs typeface="Arial Unicode MS" pitchFamily="34" charset="-128"/>
              </a:rPr>
              <a:t>d</a:t>
            </a:r>
            <a:r>
              <a:rPr lang="cs-CZ" altLang="sk-SK" dirty="0">
                <a:solidFill>
                  <a:srgbClr val="000000"/>
                </a:solidFill>
                <a:ea typeface="Arial Unicode MS" pitchFamily="34" charset="-128"/>
                <a:cs typeface="Arial Unicode MS" pitchFamily="34" charset="-128"/>
              </a:rPr>
              <a:t>í</a:t>
            </a:r>
            <a:r>
              <a:rPr lang="cs-CZ" altLang="sk-SK" dirty="0">
                <a:solidFill>
                  <a:srgbClr val="000000"/>
                </a:solidFill>
                <a:latin typeface="Arial Unicode MS" pitchFamily="34" charset="-128"/>
                <a:ea typeface="Arial Unicode MS" pitchFamily="34" charset="-128"/>
                <a:cs typeface="Arial Unicode MS" pitchFamily="34" charset="-128"/>
              </a:rPr>
              <a:t> tři vrstvy pl</a:t>
            </a:r>
            <a:r>
              <a:rPr lang="cs-CZ" altLang="sk-SK" dirty="0">
                <a:solidFill>
                  <a:srgbClr val="000000"/>
                </a:solidFill>
                <a:ea typeface="Arial Unicode MS" pitchFamily="34" charset="-128"/>
                <a:cs typeface="Arial Unicode MS" pitchFamily="34" charset="-128"/>
              </a:rPr>
              <a:t>á</a:t>
            </a:r>
            <a:r>
              <a:rPr lang="cs-CZ" altLang="sk-SK" dirty="0">
                <a:solidFill>
                  <a:srgbClr val="000000"/>
                </a:solidFill>
                <a:latin typeface="Arial Unicode MS" pitchFamily="34" charset="-128"/>
                <a:ea typeface="Arial Unicode MS" pitchFamily="34" charset="-128"/>
                <a:cs typeface="Arial Unicode MS" pitchFamily="34" charset="-128"/>
              </a:rPr>
              <a:t>nov</a:t>
            </a:r>
            <a:r>
              <a:rPr lang="cs-CZ" altLang="sk-SK" dirty="0">
                <a:solidFill>
                  <a:srgbClr val="000000"/>
                </a:solidFill>
                <a:ea typeface="Arial Unicode MS" pitchFamily="34" charset="-128"/>
                <a:cs typeface="Arial Unicode MS" pitchFamily="34" charset="-128"/>
              </a:rPr>
              <a:t>á</a:t>
            </a:r>
            <a:r>
              <a:rPr lang="cs-CZ" altLang="sk-SK" dirty="0">
                <a:solidFill>
                  <a:srgbClr val="000000"/>
                </a:solidFill>
                <a:latin typeface="Arial Unicode MS" pitchFamily="34" charset="-128"/>
                <a:ea typeface="Arial Unicode MS" pitchFamily="34" charset="-128"/>
                <a:cs typeface="Arial Unicode MS" pitchFamily="34" charset="-128"/>
              </a:rPr>
              <a:t>n</a:t>
            </a:r>
            <a:r>
              <a:rPr lang="cs-CZ" altLang="sk-SK" dirty="0">
                <a:solidFill>
                  <a:srgbClr val="000000"/>
                </a:solidFill>
                <a:ea typeface="Arial Unicode MS" pitchFamily="34" charset="-128"/>
                <a:cs typeface="Arial Unicode MS" pitchFamily="34" charset="-128"/>
              </a:rPr>
              <a:t>í</a:t>
            </a:r>
            <a:r>
              <a:rPr lang="cs-CZ" altLang="sk-SK" dirty="0">
                <a:solidFill>
                  <a:srgbClr val="000000"/>
                </a:solidFill>
                <a:latin typeface="Arial Unicode MS" pitchFamily="34" charset="-128"/>
                <a:ea typeface="Arial Unicode MS" pitchFamily="34" charset="-128"/>
                <a:cs typeface="Arial Unicode MS" pitchFamily="34" charset="-128"/>
              </a:rPr>
              <a:t>: strategick</a:t>
            </a:r>
            <a:r>
              <a:rPr lang="cs-CZ" altLang="sk-SK" dirty="0">
                <a:solidFill>
                  <a:srgbClr val="000000"/>
                </a:solidFill>
                <a:ea typeface="Arial Unicode MS" pitchFamily="34" charset="-128"/>
                <a:cs typeface="Arial Unicode MS" pitchFamily="34" charset="-128"/>
              </a:rPr>
              <a:t>é</a:t>
            </a:r>
            <a:r>
              <a:rPr lang="cs-CZ" altLang="sk-SK" dirty="0">
                <a:solidFill>
                  <a:srgbClr val="000000"/>
                </a:solidFill>
                <a:latin typeface="Arial Unicode MS" pitchFamily="34" charset="-128"/>
                <a:ea typeface="Arial Unicode MS" pitchFamily="34" charset="-128"/>
                <a:cs typeface="Arial Unicode MS" pitchFamily="34" charset="-128"/>
              </a:rPr>
              <a:t>, taktick</a:t>
            </a:r>
            <a:r>
              <a:rPr lang="cs-CZ" altLang="sk-SK" dirty="0">
                <a:solidFill>
                  <a:srgbClr val="000000"/>
                </a:solidFill>
                <a:ea typeface="Arial Unicode MS" pitchFamily="34" charset="-128"/>
                <a:cs typeface="Arial Unicode MS" pitchFamily="34" charset="-128"/>
              </a:rPr>
              <a:t>é</a:t>
            </a:r>
            <a:r>
              <a:rPr lang="cs-CZ" altLang="sk-SK" dirty="0">
                <a:solidFill>
                  <a:srgbClr val="000000"/>
                </a:solidFill>
                <a:latin typeface="Arial Unicode MS" pitchFamily="34" charset="-128"/>
                <a:ea typeface="Arial Unicode MS" pitchFamily="34" charset="-128"/>
                <a:cs typeface="Arial Unicode MS" pitchFamily="34" charset="-128"/>
              </a:rPr>
              <a:t> a operativn</a:t>
            </a:r>
            <a:r>
              <a:rPr lang="cs-CZ" altLang="sk-SK" dirty="0">
                <a:solidFill>
                  <a:srgbClr val="000000"/>
                </a:solidFill>
                <a:ea typeface="Arial Unicode MS" pitchFamily="34" charset="-128"/>
                <a:cs typeface="Arial Unicode MS" pitchFamily="34" charset="-128"/>
              </a:rPr>
              <a:t>í</a:t>
            </a:r>
            <a:r>
              <a:rPr lang="cs-CZ" altLang="sk-SK" dirty="0">
                <a:solidFill>
                  <a:srgbClr val="000000"/>
                </a:solidFill>
                <a:latin typeface="Arial Unicode MS" pitchFamily="34" charset="-128"/>
                <a:ea typeface="Arial Unicode MS" pitchFamily="34" charset="-128"/>
                <a:cs typeface="Arial Unicode MS" pitchFamily="34" charset="-128"/>
              </a:rPr>
              <a:t>. Nebo tak</a:t>
            </a:r>
            <a:r>
              <a:rPr lang="cs-CZ" altLang="sk-SK" dirty="0">
                <a:solidFill>
                  <a:srgbClr val="000000"/>
                </a:solidFill>
                <a:ea typeface="Arial Unicode MS" pitchFamily="34" charset="-128"/>
                <a:cs typeface="Arial Unicode MS" pitchFamily="34" charset="-128"/>
              </a:rPr>
              <a:t>é</a:t>
            </a:r>
            <a:r>
              <a:rPr lang="cs-CZ" altLang="sk-SK" dirty="0">
                <a:solidFill>
                  <a:srgbClr val="000000"/>
                </a:solidFill>
                <a:latin typeface="Arial Unicode MS" pitchFamily="34" charset="-128"/>
                <a:ea typeface="Arial Unicode MS" pitchFamily="34" charset="-128"/>
                <a:cs typeface="Arial Unicode MS" pitchFamily="34" charset="-128"/>
              </a:rPr>
              <a:t> dlouhodob</a:t>
            </a:r>
            <a:r>
              <a:rPr lang="cs-CZ" altLang="sk-SK" dirty="0">
                <a:solidFill>
                  <a:srgbClr val="000000"/>
                </a:solidFill>
                <a:ea typeface="Arial Unicode MS" pitchFamily="34" charset="-128"/>
                <a:cs typeface="Arial Unicode MS" pitchFamily="34" charset="-128"/>
              </a:rPr>
              <a:t>é</a:t>
            </a:r>
            <a:r>
              <a:rPr lang="cs-CZ" altLang="sk-SK" dirty="0">
                <a:solidFill>
                  <a:srgbClr val="000000"/>
                </a:solidFill>
                <a:latin typeface="Arial Unicode MS" pitchFamily="34" charset="-128"/>
                <a:ea typeface="Arial Unicode MS" pitchFamily="34" charset="-128"/>
                <a:cs typeface="Arial Unicode MS" pitchFamily="34" charset="-128"/>
              </a:rPr>
              <a:t>, </a:t>
            </a:r>
            <a:r>
              <a:rPr lang="cs-CZ" altLang="sk-SK" dirty="0" err="1">
                <a:solidFill>
                  <a:srgbClr val="000000"/>
                </a:solidFill>
                <a:latin typeface="Arial Unicode MS" pitchFamily="34" charset="-128"/>
                <a:ea typeface="Arial Unicode MS" pitchFamily="34" charset="-128"/>
                <a:cs typeface="Arial Unicode MS" pitchFamily="34" charset="-128"/>
              </a:rPr>
              <a:t>středodob</a:t>
            </a:r>
            <a:r>
              <a:rPr lang="cs-CZ" altLang="sk-SK" dirty="0" err="1">
                <a:solidFill>
                  <a:srgbClr val="000000"/>
                </a:solidFill>
                <a:ea typeface="Arial Unicode MS" pitchFamily="34" charset="-128"/>
                <a:cs typeface="Arial Unicode MS" pitchFamily="34" charset="-128"/>
              </a:rPr>
              <a:t>é</a:t>
            </a:r>
            <a:r>
              <a:rPr lang="cs-CZ" altLang="sk-SK" dirty="0">
                <a:solidFill>
                  <a:srgbClr val="000000"/>
                </a:solidFill>
                <a:latin typeface="Arial Unicode MS" pitchFamily="34" charset="-128"/>
                <a:ea typeface="Arial Unicode MS" pitchFamily="34" charset="-128"/>
                <a:cs typeface="Arial Unicode MS" pitchFamily="34" charset="-128"/>
              </a:rPr>
              <a:t> a kr</a:t>
            </a:r>
            <a:r>
              <a:rPr lang="cs-CZ" altLang="sk-SK" dirty="0">
                <a:solidFill>
                  <a:srgbClr val="000000"/>
                </a:solidFill>
                <a:ea typeface="Arial Unicode MS" pitchFamily="34" charset="-128"/>
                <a:cs typeface="Arial Unicode MS" pitchFamily="34" charset="-128"/>
              </a:rPr>
              <a:t>á</a:t>
            </a:r>
            <a:r>
              <a:rPr lang="cs-CZ" altLang="sk-SK" dirty="0">
                <a:solidFill>
                  <a:srgbClr val="000000"/>
                </a:solidFill>
                <a:latin typeface="Arial Unicode MS" pitchFamily="34" charset="-128"/>
                <a:ea typeface="Arial Unicode MS" pitchFamily="34" charset="-128"/>
                <a:cs typeface="Arial Unicode MS" pitchFamily="34" charset="-128"/>
              </a:rPr>
              <a:t>tkodob</a:t>
            </a:r>
            <a:r>
              <a:rPr lang="cs-CZ" altLang="sk-SK" dirty="0">
                <a:solidFill>
                  <a:srgbClr val="000000"/>
                </a:solidFill>
                <a:ea typeface="Arial Unicode MS" pitchFamily="34" charset="-128"/>
                <a:cs typeface="Arial Unicode MS" pitchFamily="34" charset="-128"/>
              </a:rPr>
              <a:t>é</a:t>
            </a:r>
            <a:r>
              <a:rPr lang="cs-CZ" altLang="sk-SK" dirty="0">
                <a:solidFill>
                  <a:srgbClr val="000000"/>
                </a:solidFill>
                <a:latin typeface="Arial Unicode MS" pitchFamily="34" charset="-128"/>
                <a:ea typeface="Arial Unicode MS" pitchFamily="34" charset="-128"/>
                <a:cs typeface="Arial Unicode MS" pitchFamily="34" charset="-128"/>
              </a:rPr>
              <a:t>. Z</a:t>
            </a:r>
            <a:r>
              <a:rPr lang="cs-CZ" altLang="sk-SK" dirty="0">
                <a:solidFill>
                  <a:srgbClr val="000000"/>
                </a:solidFill>
                <a:ea typeface="Arial Unicode MS" pitchFamily="34" charset="-128"/>
                <a:cs typeface="Arial Unicode MS" pitchFamily="34" charset="-128"/>
              </a:rPr>
              <a:t>á</a:t>
            </a:r>
            <a:r>
              <a:rPr lang="cs-CZ" altLang="sk-SK" dirty="0">
                <a:solidFill>
                  <a:srgbClr val="000000"/>
                </a:solidFill>
                <a:latin typeface="Arial Unicode MS" pitchFamily="34" charset="-128"/>
                <a:ea typeface="Arial Unicode MS" pitchFamily="34" charset="-128"/>
                <a:cs typeface="Arial Unicode MS" pitchFamily="34" charset="-128"/>
              </a:rPr>
              <a:t>lež</a:t>
            </a:r>
            <a:r>
              <a:rPr lang="cs-CZ" altLang="sk-SK" dirty="0">
                <a:solidFill>
                  <a:srgbClr val="000000"/>
                </a:solidFill>
                <a:ea typeface="Arial Unicode MS" pitchFamily="34" charset="-128"/>
                <a:cs typeface="Arial Unicode MS" pitchFamily="34" charset="-128"/>
              </a:rPr>
              <a:t>í</a:t>
            </a:r>
            <a:r>
              <a:rPr lang="cs-CZ" altLang="sk-SK" dirty="0">
                <a:solidFill>
                  <a:srgbClr val="000000"/>
                </a:solidFill>
                <a:latin typeface="Arial Unicode MS" pitchFamily="34" charset="-128"/>
                <a:ea typeface="Arial Unicode MS" pitchFamily="34" charset="-128"/>
                <a:cs typeface="Arial Unicode MS" pitchFamily="34" charset="-128"/>
              </a:rPr>
              <a:t> od charakteru produktu, služby, jak</a:t>
            </a:r>
            <a:r>
              <a:rPr lang="cs-CZ" altLang="sk-SK" dirty="0">
                <a:solidFill>
                  <a:srgbClr val="000000"/>
                </a:solidFill>
                <a:ea typeface="Arial Unicode MS" pitchFamily="34" charset="-128"/>
                <a:cs typeface="Arial Unicode MS" pitchFamily="34" charset="-128"/>
              </a:rPr>
              <a:t>á</a:t>
            </a:r>
            <a:r>
              <a:rPr lang="cs-CZ" altLang="sk-SK" dirty="0">
                <a:solidFill>
                  <a:srgbClr val="000000"/>
                </a:solidFill>
                <a:latin typeface="Arial Unicode MS" pitchFamily="34" charset="-128"/>
                <a:ea typeface="Arial Unicode MS" pitchFamily="34" charset="-128"/>
                <a:cs typeface="Arial Unicode MS" pitchFamily="34" charset="-128"/>
              </a:rPr>
              <a:t> struktura pl</a:t>
            </a:r>
            <a:r>
              <a:rPr lang="cs-CZ" altLang="sk-SK" dirty="0">
                <a:solidFill>
                  <a:srgbClr val="000000"/>
                </a:solidFill>
                <a:ea typeface="Arial Unicode MS" pitchFamily="34" charset="-128"/>
                <a:cs typeface="Arial Unicode MS" pitchFamily="34" charset="-128"/>
              </a:rPr>
              <a:t>á</a:t>
            </a:r>
            <a:r>
              <a:rPr lang="cs-CZ" altLang="sk-SK" dirty="0">
                <a:solidFill>
                  <a:srgbClr val="000000"/>
                </a:solidFill>
                <a:latin typeface="Arial Unicode MS" pitchFamily="34" charset="-128"/>
                <a:ea typeface="Arial Unicode MS" pitchFamily="34" charset="-128"/>
                <a:cs typeface="Arial Unicode MS" pitchFamily="34" charset="-128"/>
              </a:rPr>
              <a:t>nov</a:t>
            </a:r>
            <a:r>
              <a:rPr lang="cs-CZ" altLang="sk-SK" dirty="0">
                <a:solidFill>
                  <a:srgbClr val="000000"/>
                </a:solidFill>
                <a:ea typeface="Arial Unicode MS" pitchFamily="34" charset="-128"/>
                <a:cs typeface="Arial Unicode MS" pitchFamily="34" charset="-128"/>
              </a:rPr>
              <a:t>á</a:t>
            </a:r>
            <a:r>
              <a:rPr lang="cs-CZ" altLang="sk-SK" dirty="0">
                <a:solidFill>
                  <a:srgbClr val="000000"/>
                </a:solidFill>
                <a:latin typeface="Arial Unicode MS" pitchFamily="34" charset="-128"/>
                <a:ea typeface="Arial Unicode MS" pitchFamily="34" charset="-128"/>
                <a:cs typeface="Arial Unicode MS" pitchFamily="34" charset="-128"/>
              </a:rPr>
              <a:t>n</a:t>
            </a:r>
            <a:r>
              <a:rPr lang="cs-CZ" altLang="sk-SK" dirty="0">
                <a:solidFill>
                  <a:srgbClr val="000000"/>
                </a:solidFill>
                <a:ea typeface="Arial Unicode MS" pitchFamily="34" charset="-128"/>
                <a:cs typeface="Arial Unicode MS" pitchFamily="34" charset="-128"/>
              </a:rPr>
              <a:t>í</a:t>
            </a:r>
            <a:r>
              <a:rPr lang="cs-CZ" altLang="sk-SK" dirty="0">
                <a:solidFill>
                  <a:srgbClr val="000000"/>
                </a:solidFill>
                <a:latin typeface="Arial Unicode MS" pitchFamily="34" charset="-128"/>
                <a:ea typeface="Arial Unicode MS" pitchFamily="34" charset="-128"/>
                <a:cs typeface="Arial Unicode MS" pitchFamily="34" charset="-128"/>
              </a:rPr>
              <a:t> bude výhodněj</a:t>
            </a:r>
            <a:r>
              <a:rPr lang="cs-CZ" altLang="sk-SK" dirty="0">
                <a:solidFill>
                  <a:srgbClr val="000000"/>
                </a:solidFill>
                <a:ea typeface="Arial Unicode MS" pitchFamily="34" charset="-128"/>
                <a:cs typeface="Arial Unicode MS" pitchFamily="34" charset="-128"/>
              </a:rPr>
              <a:t>ší</a:t>
            </a:r>
            <a:r>
              <a:rPr lang="cs-CZ" altLang="sk-SK" dirty="0">
                <a:solidFill>
                  <a:srgbClr val="000000"/>
                </a:solidFill>
                <a:latin typeface="Arial Unicode MS" pitchFamily="34" charset="-128"/>
                <a:ea typeface="Arial Unicode MS" pitchFamily="34" charset="-128"/>
                <a:cs typeface="Arial Unicode MS" pitchFamily="34" charset="-128"/>
              </a:rPr>
              <a:t>.</a:t>
            </a:r>
          </a:p>
          <a:p>
            <a:pPr>
              <a:spcBef>
                <a:spcPct val="50000"/>
              </a:spcBef>
            </a:pPr>
            <a:endParaRPr lang="cs-CZ" altLang="sk-SK" dirty="0"/>
          </a:p>
        </p:txBody>
      </p:sp>
      <p:pic>
        <p:nvPicPr>
          <p:cNvPr id="194562" name="Picture 2" descr="http://propagace-firem.cz/wp-content/uploads/2014/11/analyza-Seo-web1.jpeg"/>
          <p:cNvPicPr>
            <a:picLocks noChangeAspect="1" noChangeArrowheads="1"/>
          </p:cNvPicPr>
          <p:nvPr/>
        </p:nvPicPr>
        <p:blipFill>
          <a:blip r:embed="rId3"/>
          <a:srcRect/>
          <a:stretch>
            <a:fillRect/>
          </a:stretch>
        </p:blipFill>
        <p:spPr bwMode="auto">
          <a:xfrm>
            <a:off x="4714876" y="3000372"/>
            <a:ext cx="4429124" cy="3429000"/>
          </a:xfrm>
          <a:prstGeom prst="rect">
            <a:avLst/>
          </a:prstGeom>
          <a:noFill/>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ext Box 2"/>
          <p:cNvSpPr txBox="1">
            <a:spLocks noChangeArrowheads="1"/>
          </p:cNvSpPr>
          <p:nvPr/>
        </p:nvSpPr>
        <p:spPr bwMode="auto">
          <a:xfrm>
            <a:off x="142844" y="304800"/>
            <a:ext cx="8772556" cy="6643688"/>
          </a:xfrm>
          <a:prstGeom prst="rect">
            <a:avLst/>
          </a:prstGeom>
          <a:noFill/>
          <a:ln w="9525">
            <a:noFill/>
            <a:miter lim="800000"/>
            <a:headEnd/>
            <a:tailEnd/>
          </a:ln>
        </p:spPr>
        <p:txBody>
          <a:bodyPr wrap="square">
            <a:spAutoFit/>
          </a:bodyPr>
          <a:lstStyle/>
          <a:p>
            <a:pPr>
              <a:spcBef>
                <a:spcPct val="50000"/>
              </a:spcBef>
            </a:pPr>
            <a:r>
              <a:rPr lang="cs-CZ" altLang="sk-SK" b="1" dirty="0" smtClean="0">
                <a:solidFill>
                  <a:schemeClr val="hlink"/>
                </a:solidFill>
                <a:latin typeface="Arial Unicode MS" pitchFamily="34" charset="-128"/>
                <a:ea typeface="Arial Unicode MS" pitchFamily="34" charset="-128"/>
                <a:cs typeface="Arial Unicode MS" pitchFamily="34" charset="-128"/>
              </a:rPr>
              <a:t>Marketingový </a:t>
            </a:r>
            <a:r>
              <a:rPr lang="cs-CZ" altLang="sk-SK" b="1" dirty="0">
                <a:solidFill>
                  <a:schemeClr val="hlink"/>
                </a:solidFill>
                <a:latin typeface="Arial Unicode MS" pitchFamily="34" charset="-128"/>
                <a:ea typeface="Arial Unicode MS" pitchFamily="34" charset="-128"/>
                <a:cs typeface="Arial Unicode MS" pitchFamily="34" charset="-128"/>
              </a:rPr>
              <a:t>mix</a:t>
            </a:r>
            <a:endParaRPr lang="cs-CZ" altLang="sk-SK" dirty="0">
              <a:solidFill>
                <a:schemeClr val="hlink"/>
              </a:solidFill>
              <a:latin typeface="Arial Unicode MS" pitchFamily="34" charset="-128"/>
              <a:ea typeface="Arial Unicode MS" pitchFamily="34" charset="-128"/>
              <a:cs typeface="Arial Unicode MS" pitchFamily="34" charset="-128"/>
            </a:endParaRPr>
          </a:p>
          <a:p>
            <a:pPr>
              <a:spcBef>
                <a:spcPct val="50000"/>
              </a:spcBef>
            </a:pPr>
            <a:r>
              <a:rPr lang="cs-CZ" altLang="sk-SK" dirty="0">
                <a:solidFill>
                  <a:srgbClr val="000000"/>
                </a:solidFill>
                <a:latin typeface="Arial Unicode MS" pitchFamily="34" charset="-128"/>
                <a:ea typeface="Arial Unicode MS" pitchFamily="34" charset="-128"/>
                <a:cs typeface="Arial Unicode MS" pitchFamily="34" charset="-128"/>
              </a:rPr>
              <a:t>Z</a:t>
            </a:r>
            <a:r>
              <a:rPr lang="cs-CZ" altLang="sk-SK" dirty="0">
                <a:solidFill>
                  <a:srgbClr val="000000"/>
                </a:solidFill>
                <a:ea typeface="Arial Unicode MS" pitchFamily="34" charset="-128"/>
                <a:cs typeface="Arial Unicode MS" pitchFamily="34" charset="-128"/>
              </a:rPr>
              <a:t>á</a:t>
            </a:r>
            <a:r>
              <a:rPr lang="cs-CZ" altLang="sk-SK" dirty="0">
                <a:solidFill>
                  <a:srgbClr val="000000"/>
                </a:solidFill>
                <a:latin typeface="Arial Unicode MS" pitchFamily="34" charset="-128"/>
                <a:ea typeface="Arial Unicode MS" pitchFamily="34" charset="-128"/>
                <a:cs typeface="Arial Unicode MS" pitchFamily="34" charset="-128"/>
              </a:rPr>
              <a:t>kladn</a:t>
            </a:r>
            <a:r>
              <a:rPr lang="cs-CZ" altLang="sk-SK" dirty="0">
                <a:solidFill>
                  <a:srgbClr val="000000"/>
                </a:solidFill>
                <a:ea typeface="Arial Unicode MS" pitchFamily="34" charset="-128"/>
                <a:cs typeface="Arial Unicode MS" pitchFamily="34" charset="-128"/>
              </a:rPr>
              <a:t>í</a:t>
            </a:r>
            <a:r>
              <a:rPr lang="cs-CZ" altLang="sk-SK" dirty="0">
                <a:solidFill>
                  <a:srgbClr val="000000"/>
                </a:solidFill>
                <a:latin typeface="Arial Unicode MS" pitchFamily="34" charset="-128"/>
                <a:ea typeface="Arial Unicode MS" pitchFamily="34" charset="-128"/>
                <a:cs typeface="Arial Unicode MS" pitchFamily="34" charset="-128"/>
              </a:rPr>
              <a:t>m n</a:t>
            </a:r>
            <a:r>
              <a:rPr lang="cs-CZ" altLang="sk-SK" dirty="0">
                <a:solidFill>
                  <a:srgbClr val="000000"/>
                </a:solidFill>
                <a:ea typeface="Arial Unicode MS" pitchFamily="34" charset="-128"/>
                <a:cs typeface="Arial Unicode MS" pitchFamily="34" charset="-128"/>
              </a:rPr>
              <a:t>á</a:t>
            </a:r>
            <a:r>
              <a:rPr lang="cs-CZ" altLang="sk-SK" dirty="0">
                <a:solidFill>
                  <a:srgbClr val="000000"/>
                </a:solidFill>
                <a:latin typeface="Arial Unicode MS" pitchFamily="34" charset="-128"/>
                <a:ea typeface="Arial Unicode MS" pitchFamily="34" charset="-128"/>
                <a:cs typeface="Arial Unicode MS" pitchFamily="34" charset="-128"/>
              </a:rPr>
              <a:t>strojem t</a:t>
            </a:r>
            <a:r>
              <a:rPr lang="cs-CZ" altLang="sk-SK" dirty="0">
                <a:solidFill>
                  <a:srgbClr val="000000"/>
                </a:solidFill>
                <a:ea typeface="Arial Unicode MS" pitchFamily="34" charset="-128"/>
                <a:cs typeface="Arial Unicode MS" pitchFamily="34" charset="-128"/>
              </a:rPr>
              <a:t>é</a:t>
            </a:r>
            <a:r>
              <a:rPr lang="cs-CZ" altLang="sk-SK" dirty="0">
                <a:solidFill>
                  <a:srgbClr val="000000"/>
                </a:solidFill>
                <a:latin typeface="Arial Unicode MS" pitchFamily="34" charset="-128"/>
                <a:ea typeface="Arial Unicode MS" pitchFamily="34" charset="-128"/>
                <a:cs typeface="Arial Unicode MS" pitchFamily="34" charset="-128"/>
              </a:rPr>
              <a:t>to kapitoly by měl být </a:t>
            </a:r>
            <a:r>
              <a:rPr lang="cs-CZ" altLang="sk-SK" b="1" dirty="0">
                <a:solidFill>
                  <a:srgbClr val="000000"/>
                </a:solidFill>
                <a:latin typeface="Arial Unicode MS" pitchFamily="34" charset="-128"/>
                <a:ea typeface="Arial Unicode MS" pitchFamily="34" charset="-128"/>
                <a:cs typeface="Arial Unicode MS" pitchFamily="34" charset="-128"/>
              </a:rPr>
              <a:t>marketingový mix</a:t>
            </a:r>
            <a:r>
              <a:rPr lang="cs-CZ" altLang="sk-SK" dirty="0">
                <a:solidFill>
                  <a:srgbClr val="000000"/>
                </a:solidFill>
                <a:latin typeface="Arial Unicode MS" pitchFamily="34" charset="-128"/>
                <a:ea typeface="Arial Unicode MS" pitchFamily="34" charset="-128"/>
                <a:cs typeface="Arial Unicode MS" pitchFamily="34" charset="-128"/>
              </a:rPr>
              <a:t>. Ov</a:t>
            </a:r>
            <a:r>
              <a:rPr lang="cs-CZ" altLang="sk-SK" dirty="0">
                <a:solidFill>
                  <a:srgbClr val="000000"/>
                </a:solidFill>
                <a:ea typeface="Arial Unicode MS" pitchFamily="34" charset="-128"/>
                <a:cs typeface="Arial Unicode MS" pitchFamily="34" charset="-128"/>
              </a:rPr>
              <a:t>š</a:t>
            </a:r>
            <a:r>
              <a:rPr lang="cs-CZ" altLang="sk-SK" dirty="0">
                <a:solidFill>
                  <a:srgbClr val="000000"/>
                </a:solidFill>
                <a:latin typeface="Arial Unicode MS" pitchFamily="34" charset="-128"/>
                <a:ea typeface="Arial Unicode MS" pitchFamily="34" charset="-128"/>
                <a:cs typeface="Arial Unicode MS" pitchFamily="34" charset="-128"/>
              </a:rPr>
              <a:t>em je to oblast tak rozs</a:t>
            </a:r>
            <a:r>
              <a:rPr lang="cs-CZ" altLang="sk-SK" dirty="0">
                <a:solidFill>
                  <a:srgbClr val="000000"/>
                </a:solidFill>
                <a:ea typeface="Arial Unicode MS" pitchFamily="34" charset="-128"/>
                <a:cs typeface="Arial Unicode MS" pitchFamily="34" charset="-128"/>
              </a:rPr>
              <a:t>á</a:t>
            </a:r>
            <a:r>
              <a:rPr lang="cs-CZ" altLang="sk-SK" dirty="0">
                <a:solidFill>
                  <a:srgbClr val="000000"/>
                </a:solidFill>
                <a:latin typeface="Arial Unicode MS" pitchFamily="34" charset="-128"/>
                <a:ea typeface="Arial Unicode MS" pitchFamily="34" charset="-128"/>
                <a:cs typeface="Arial Unicode MS" pitchFamily="34" charset="-128"/>
              </a:rPr>
              <a:t>hl</a:t>
            </a:r>
            <a:r>
              <a:rPr lang="cs-CZ" altLang="sk-SK" dirty="0">
                <a:solidFill>
                  <a:srgbClr val="000000"/>
                </a:solidFill>
                <a:ea typeface="Arial Unicode MS" pitchFamily="34" charset="-128"/>
                <a:cs typeface="Arial Unicode MS" pitchFamily="34" charset="-128"/>
              </a:rPr>
              <a:t>á</a:t>
            </a:r>
            <a:r>
              <a:rPr lang="cs-CZ" altLang="sk-SK" dirty="0">
                <a:solidFill>
                  <a:srgbClr val="000000"/>
                </a:solidFill>
                <a:latin typeface="Arial Unicode MS" pitchFamily="34" charset="-128"/>
                <a:ea typeface="Arial Unicode MS" pitchFamily="34" charset="-128"/>
                <a:cs typeface="Arial Unicode MS" pitchFamily="34" charset="-128"/>
              </a:rPr>
              <a:t>, že j</a:t>
            </a:r>
            <a:r>
              <a:rPr lang="cs-CZ" altLang="sk-SK" dirty="0">
                <a:solidFill>
                  <a:srgbClr val="000000"/>
                </a:solidFill>
                <a:ea typeface="Arial Unicode MS" pitchFamily="34" charset="-128"/>
                <a:cs typeface="Arial Unicode MS" pitchFamily="34" charset="-128"/>
              </a:rPr>
              <a:t>í</a:t>
            </a:r>
            <a:r>
              <a:rPr lang="cs-CZ" altLang="sk-SK" dirty="0">
                <a:solidFill>
                  <a:srgbClr val="000000"/>
                </a:solidFill>
                <a:latin typeface="Arial Unicode MS" pitchFamily="34" charset="-128"/>
                <a:ea typeface="Arial Unicode MS" pitchFamily="34" charset="-128"/>
                <a:cs typeface="Arial Unicode MS" pitchFamily="34" charset="-128"/>
              </a:rPr>
              <a:t> budeme věnovat zcela samostatnou kapitolu. Zde si tedy pro poř</a:t>
            </a:r>
            <a:r>
              <a:rPr lang="cs-CZ" altLang="sk-SK" dirty="0">
                <a:solidFill>
                  <a:srgbClr val="000000"/>
                </a:solidFill>
                <a:ea typeface="Arial Unicode MS" pitchFamily="34" charset="-128"/>
                <a:cs typeface="Arial Unicode MS" pitchFamily="34" charset="-128"/>
              </a:rPr>
              <a:t>á</a:t>
            </a:r>
            <a:r>
              <a:rPr lang="cs-CZ" altLang="sk-SK" dirty="0">
                <a:solidFill>
                  <a:srgbClr val="000000"/>
                </a:solidFill>
                <a:latin typeface="Arial Unicode MS" pitchFamily="34" charset="-128"/>
                <a:ea typeface="Arial Unicode MS" pitchFamily="34" charset="-128"/>
                <a:cs typeface="Arial Unicode MS" pitchFamily="34" charset="-128"/>
              </a:rPr>
              <a:t>dek jenom v</a:t>
            </a:r>
            <a:r>
              <a:rPr lang="cs-CZ" altLang="sk-SK" dirty="0">
                <a:solidFill>
                  <a:srgbClr val="000000"/>
                </a:solidFill>
                <a:ea typeface="Arial Unicode MS" pitchFamily="34" charset="-128"/>
                <a:cs typeface="Arial Unicode MS" pitchFamily="34" charset="-128"/>
              </a:rPr>
              <a:t> </a:t>
            </a:r>
            <a:r>
              <a:rPr lang="cs-CZ" altLang="sk-SK" dirty="0">
                <a:solidFill>
                  <a:srgbClr val="000000"/>
                </a:solidFill>
                <a:latin typeface="Arial Unicode MS" pitchFamily="34" charset="-128"/>
                <a:ea typeface="Arial Unicode MS" pitchFamily="34" charset="-128"/>
                <a:cs typeface="Arial Unicode MS" pitchFamily="34" charset="-128"/>
              </a:rPr>
              <a:t>heslech připomeneme, co do marketingov</a:t>
            </a:r>
            <a:r>
              <a:rPr lang="cs-CZ" altLang="sk-SK" dirty="0">
                <a:solidFill>
                  <a:srgbClr val="000000"/>
                </a:solidFill>
                <a:ea typeface="Arial Unicode MS" pitchFamily="34" charset="-128"/>
                <a:cs typeface="Arial Unicode MS" pitchFamily="34" charset="-128"/>
              </a:rPr>
              <a:t>é</a:t>
            </a:r>
            <a:r>
              <a:rPr lang="cs-CZ" altLang="sk-SK" dirty="0">
                <a:solidFill>
                  <a:srgbClr val="000000"/>
                </a:solidFill>
                <a:latin typeface="Arial Unicode MS" pitchFamily="34" charset="-128"/>
                <a:ea typeface="Arial Unicode MS" pitchFamily="34" charset="-128"/>
                <a:cs typeface="Arial Unicode MS" pitchFamily="34" charset="-128"/>
              </a:rPr>
              <a:t>ho mixu (zkratka MM) patř</a:t>
            </a:r>
            <a:r>
              <a:rPr lang="cs-CZ" altLang="sk-SK" dirty="0">
                <a:solidFill>
                  <a:srgbClr val="000000"/>
                </a:solidFill>
                <a:ea typeface="Arial Unicode MS" pitchFamily="34" charset="-128"/>
                <a:cs typeface="Arial Unicode MS" pitchFamily="34" charset="-128"/>
              </a:rPr>
              <a:t>í</a:t>
            </a:r>
            <a:r>
              <a:rPr lang="cs-CZ" altLang="sk-SK" dirty="0">
                <a:solidFill>
                  <a:srgbClr val="000000"/>
                </a:solidFill>
                <a:latin typeface="Arial Unicode MS" pitchFamily="34" charset="-128"/>
                <a:ea typeface="Arial Unicode MS" pitchFamily="34" charset="-128"/>
                <a:cs typeface="Arial Unicode MS" pitchFamily="34" charset="-128"/>
              </a:rPr>
              <a:t>. Podle anglických n</a:t>
            </a:r>
            <a:r>
              <a:rPr lang="cs-CZ" altLang="sk-SK" dirty="0">
                <a:solidFill>
                  <a:srgbClr val="000000"/>
                </a:solidFill>
                <a:ea typeface="Arial Unicode MS" pitchFamily="34" charset="-128"/>
                <a:cs typeface="Arial Unicode MS" pitchFamily="34" charset="-128"/>
              </a:rPr>
              <a:t>á</a:t>
            </a:r>
            <a:r>
              <a:rPr lang="cs-CZ" altLang="sk-SK" dirty="0">
                <a:solidFill>
                  <a:srgbClr val="000000"/>
                </a:solidFill>
                <a:latin typeface="Arial Unicode MS" pitchFamily="34" charset="-128"/>
                <a:ea typeface="Arial Unicode MS" pitchFamily="34" charset="-128"/>
                <a:cs typeface="Arial Unicode MS" pitchFamily="34" charset="-128"/>
              </a:rPr>
              <a:t>zvů ř</a:t>
            </a:r>
            <a:r>
              <a:rPr lang="cs-CZ" altLang="sk-SK" dirty="0">
                <a:solidFill>
                  <a:srgbClr val="000000"/>
                </a:solidFill>
                <a:ea typeface="Arial Unicode MS" pitchFamily="34" charset="-128"/>
                <a:cs typeface="Arial Unicode MS" pitchFamily="34" charset="-128"/>
              </a:rPr>
              <a:t>í</a:t>
            </a:r>
            <a:r>
              <a:rPr lang="cs-CZ" altLang="sk-SK" dirty="0">
                <a:solidFill>
                  <a:srgbClr val="000000"/>
                </a:solidFill>
                <a:latin typeface="Arial Unicode MS" pitchFamily="34" charset="-128"/>
                <a:ea typeface="Arial Unicode MS" pitchFamily="34" charset="-128"/>
                <a:cs typeface="Arial Unicode MS" pitchFamily="34" charset="-128"/>
              </a:rPr>
              <a:t>k</a:t>
            </a:r>
            <a:r>
              <a:rPr lang="cs-CZ" altLang="sk-SK" dirty="0">
                <a:solidFill>
                  <a:srgbClr val="000000"/>
                </a:solidFill>
                <a:ea typeface="Arial Unicode MS" pitchFamily="34" charset="-128"/>
                <a:cs typeface="Arial Unicode MS" pitchFamily="34" charset="-128"/>
              </a:rPr>
              <a:t>á</a:t>
            </a:r>
            <a:r>
              <a:rPr lang="cs-CZ" altLang="sk-SK" dirty="0">
                <a:solidFill>
                  <a:srgbClr val="000000"/>
                </a:solidFill>
                <a:latin typeface="Arial Unicode MS" pitchFamily="34" charset="-128"/>
                <a:ea typeface="Arial Unicode MS" pitchFamily="34" charset="-128"/>
                <a:cs typeface="Arial Unicode MS" pitchFamily="34" charset="-128"/>
              </a:rPr>
              <a:t>me, že se MM skl</a:t>
            </a:r>
            <a:r>
              <a:rPr lang="cs-CZ" altLang="sk-SK" dirty="0">
                <a:solidFill>
                  <a:srgbClr val="000000"/>
                </a:solidFill>
                <a:ea typeface="Arial Unicode MS" pitchFamily="34" charset="-128"/>
                <a:cs typeface="Arial Unicode MS" pitchFamily="34" charset="-128"/>
              </a:rPr>
              <a:t>á</a:t>
            </a:r>
            <a:r>
              <a:rPr lang="cs-CZ" altLang="sk-SK" dirty="0">
                <a:solidFill>
                  <a:srgbClr val="000000"/>
                </a:solidFill>
                <a:latin typeface="Arial Unicode MS" pitchFamily="34" charset="-128"/>
                <a:ea typeface="Arial Unicode MS" pitchFamily="34" charset="-128"/>
                <a:cs typeface="Arial Unicode MS" pitchFamily="34" charset="-128"/>
              </a:rPr>
              <a:t>d</a:t>
            </a:r>
            <a:r>
              <a:rPr lang="cs-CZ" altLang="sk-SK" dirty="0">
                <a:solidFill>
                  <a:srgbClr val="000000"/>
                </a:solidFill>
                <a:ea typeface="Arial Unicode MS" pitchFamily="34" charset="-128"/>
                <a:cs typeface="Arial Unicode MS" pitchFamily="34" charset="-128"/>
              </a:rPr>
              <a:t>á</a:t>
            </a:r>
            <a:r>
              <a:rPr lang="cs-CZ" altLang="sk-SK" dirty="0">
                <a:solidFill>
                  <a:srgbClr val="000000"/>
                </a:solidFill>
                <a:latin typeface="Arial Unicode MS" pitchFamily="34" charset="-128"/>
                <a:ea typeface="Arial Unicode MS" pitchFamily="34" charset="-128"/>
                <a:cs typeface="Arial Unicode MS" pitchFamily="34" charset="-128"/>
              </a:rPr>
              <a:t> z</a:t>
            </a:r>
            <a:r>
              <a:rPr lang="cs-CZ" altLang="sk-SK" dirty="0">
                <a:solidFill>
                  <a:srgbClr val="000000"/>
                </a:solidFill>
                <a:ea typeface="Arial Unicode MS" pitchFamily="34" charset="-128"/>
                <a:cs typeface="Arial Unicode MS" pitchFamily="34" charset="-128"/>
              </a:rPr>
              <a:t> </a:t>
            </a:r>
            <a:r>
              <a:rPr lang="cs-CZ" altLang="sk-SK" dirty="0">
                <a:solidFill>
                  <a:srgbClr val="000000"/>
                </a:solidFill>
                <a:latin typeface="Arial Unicode MS" pitchFamily="34" charset="-128"/>
                <a:ea typeface="Arial Unicode MS" pitchFamily="34" charset="-128"/>
                <a:cs typeface="Arial Unicode MS" pitchFamily="34" charset="-128"/>
              </a:rPr>
              <a:t>4P. </a:t>
            </a:r>
            <a:r>
              <a:rPr lang="cs-CZ" altLang="sk-SK" u="sng" dirty="0">
                <a:solidFill>
                  <a:srgbClr val="800080"/>
                </a:solidFill>
                <a:latin typeface="Arial Unicode MS" pitchFamily="34" charset="-128"/>
                <a:ea typeface="Arial Unicode MS" pitchFamily="34" charset="-128"/>
                <a:cs typeface="Arial Unicode MS" pitchFamily="34" charset="-128"/>
                <a:hlinkClick r:id="" action="ppaction://noaction"/>
              </a:rPr>
              <a:t>[1]</a:t>
            </a:r>
            <a:endParaRPr lang="cs-CZ" altLang="sk-SK" dirty="0">
              <a:solidFill>
                <a:srgbClr val="000000"/>
              </a:solidFill>
              <a:latin typeface="Arial Unicode MS" pitchFamily="34" charset="-128"/>
              <a:ea typeface="Arial Unicode MS" pitchFamily="34" charset="-128"/>
              <a:cs typeface="Arial Unicode MS" pitchFamily="34" charset="-128"/>
            </a:endParaRPr>
          </a:p>
          <a:p>
            <a:pPr>
              <a:spcBef>
                <a:spcPct val="50000"/>
              </a:spcBef>
            </a:pPr>
            <a:r>
              <a:rPr lang="cs-CZ" altLang="sk-SK" dirty="0">
                <a:solidFill>
                  <a:srgbClr val="000000"/>
                </a:solidFill>
                <a:latin typeface="Arial Unicode MS" pitchFamily="34" charset="-128"/>
                <a:ea typeface="Arial Unicode MS" pitchFamily="34" charset="-128"/>
                <a:cs typeface="Arial Unicode MS" pitchFamily="34" charset="-128"/>
              </a:rPr>
              <a:t>1.</a:t>
            </a:r>
            <a:r>
              <a:rPr lang="cs-CZ" altLang="sk-SK" dirty="0">
                <a:solidFill>
                  <a:srgbClr val="000000"/>
                </a:solidFill>
                <a:cs typeface="Times New Roman" pitchFamily="18" charset="0"/>
              </a:rPr>
              <a:t>     </a:t>
            </a:r>
            <a:r>
              <a:rPr lang="cs-CZ" altLang="sk-SK" dirty="0">
                <a:solidFill>
                  <a:srgbClr val="000000"/>
                </a:solidFill>
                <a:latin typeface="Times New Roman" pitchFamily="18" charset="0"/>
                <a:cs typeface="Times New Roman" pitchFamily="18" charset="0"/>
              </a:rPr>
              <a:t> </a:t>
            </a:r>
            <a:r>
              <a:rPr lang="cs-CZ" altLang="sk-SK" dirty="0">
                <a:solidFill>
                  <a:srgbClr val="000000"/>
                </a:solidFill>
                <a:latin typeface="Arial Unicode MS" pitchFamily="34" charset="-128"/>
                <a:ea typeface="Arial Unicode MS" pitchFamily="34" charset="-128"/>
                <a:cs typeface="Arial Unicode MS" pitchFamily="34" charset="-128"/>
              </a:rPr>
              <a:t>Co budeme prod</a:t>
            </a:r>
            <a:r>
              <a:rPr lang="cs-CZ" altLang="sk-SK" dirty="0">
                <a:solidFill>
                  <a:srgbClr val="000000"/>
                </a:solidFill>
                <a:ea typeface="Arial Unicode MS" pitchFamily="34" charset="-128"/>
                <a:cs typeface="Arial Unicode MS" pitchFamily="34" charset="-128"/>
              </a:rPr>
              <a:t>á</a:t>
            </a:r>
            <a:r>
              <a:rPr lang="cs-CZ" altLang="sk-SK" dirty="0">
                <a:solidFill>
                  <a:srgbClr val="000000"/>
                </a:solidFill>
                <a:latin typeface="Arial Unicode MS" pitchFamily="34" charset="-128"/>
                <a:ea typeface="Arial Unicode MS" pitchFamily="34" charset="-128"/>
                <a:cs typeface="Arial Unicode MS" pitchFamily="34" charset="-128"/>
              </a:rPr>
              <a:t>vat? Výrobek </a:t>
            </a:r>
            <a:r>
              <a:rPr lang="cs-CZ" altLang="sk-SK" dirty="0">
                <a:solidFill>
                  <a:srgbClr val="000000"/>
                </a:solidFill>
                <a:ea typeface="Arial Unicode MS" pitchFamily="34" charset="-128"/>
                <a:cs typeface="Arial Unicode MS" pitchFamily="34" charset="-128"/>
              </a:rPr>
              <a:t>–</a:t>
            </a:r>
            <a:r>
              <a:rPr lang="cs-CZ" altLang="sk-SK" dirty="0">
                <a:solidFill>
                  <a:srgbClr val="000000"/>
                </a:solidFill>
                <a:latin typeface="Arial Unicode MS" pitchFamily="34" charset="-128"/>
                <a:ea typeface="Arial Unicode MS" pitchFamily="34" charset="-128"/>
                <a:cs typeface="Arial Unicode MS" pitchFamily="34" charset="-128"/>
              </a:rPr>
              <a:t> službu </a:t>
            </a:r>
            <a:r>
              <a:rPr lang="cs-CZ" altLang="sk-SK" dirty="0">
                <a:solidFill>
                  <a:srgbClr val="000000"/>
                </a:solidFill>
                <a:ea typeface="Arial Unicode MS" pitchFamily="34" charset="-128"/>
                <a:cs typeface="Arial Unicode MS" pitchFamily="34" charset="-128"/>
              </a:rPr>
              <a:t>–</a:t>
            </a:r>
            <a:r>
              <a:rPr lang="cs-CZ" altLang="sk-SK" dirty="0">
                <a:solidFill>
                  <a:srgbClr val="000000"/>
                </a:solidFill>
                <a:latin typeface="Arial Unicode MS" pitchFamily="34" charset="-128"/>
                <a:ea typeface="Arial Unicode MS" pitchFamily="34" charset="-128"/>
                <a:cs typeface="Arial Unicode MS" pitchFamily="34" charset="-128"/>
              </a:rPr>
              <a:t>  </a:t>
            </a:r>
            <a:r>
              <a:rPr lang="cs-CZ" altLang="sk-SK" b="1" dirty="0">
                <a:solidFill>
                  <a:srgbClr val="FF0000"/>
                </a:solidFill>
                <a:latin typeface="Arial Unicode MS" pitchFamily="34" charset="-128"/>
                <a:ea typeface="Arial Unicode MS" pitchFamily="34" charset="-128"/>
                <a:cs typeface="Arial Unicode MS" pitchFamily="34" charset="-128"/>
              </a:rPr>
              <a:t>PRODUCT</a:t>
            </a:r>
          </a:p>
          <a:p>
            <a:pPr>
              <a:spcBef>
                <a:spcPct val="50000"/>
              </a:spcBef>
            </a:pPr>
            <a:r>
              <a:rPr lang="cs-CZ" altLang="sk-SK" dirty="0">
                <a:solidFill>
                  <a:srgbClr val="000000"/>
                </a:solidFill>
                <a:latin typeface="Arial Unicode MS" pitchFamily="34" charset="-128"/>
                <a:ea typeface="Arial Unicode MS" pitchFamily="34" charset="-128"/>
                <a:cs typeface="Arial Unicode MS" pitchFamily="34" charset="-128"/>
              </a:rPr>
              <a:t>2.</a:t>
            </a:r>
            <a:r>
              <a:rPr lang="cs-CZ" altLang="sk-SK" dirty="0">
                <a:solidFill>
                  <a:srgbClr val="000000"/>
                </a:solidFill>
                <a:cs typeface="Times New Roman" pitchFamily="18" charset="0"/>
              </a:rPr>
              <a:t>     </a:t>
            </a:r>
            <a:r>
              <a:rPr lang="cs-CZ" altLang="sk-SK" dirty="0">
                <a:solidFill>
                  <a:srgbClr val="000000"/>
                </a:solidFill>
                <a:latin typeface="Times New Roman" pitchFamily="18" charset="0"/>
                <a:cs typeface="Times New Roman" pitchFamily="18" charset="0"/>
              </a:rPr>
              <a:t> </a:t>
            </a:r>
            <a:r>
              <a:rPr lang="cs-CZ" altLang="sk-SK" dirty="0">
                <a:solidFill>
                  <a:srgbClr val="000000"/>
                </a:solidFill>
                <a:latin typeface="Arial Unicode MS" pitchFamily="34" charset="-128"/>
                <a:ea typeface="Arial Unicode MS" pitchFamily="34" charset="-128"/>
                <a:cs typeface="Arial Unicode MS" pitchFamily="34" charset="-128"/>
              </a:rPr>
              <a:t>Za kolik budeme prod</a:t>
            </a:r>
            <a:r>
              <a:rPr lang="cs-CZ" altLang="sk-SK" dirty="0">
                <a:solidFill>
                  <a:srgbClr val="000000"/>
                </a:solidFill>
                <a:ea typeface="Arial Unicode MS" pitchFamily="34" charset="-128"/>
                <a:cs typeface="Arial Unicode MS" pitchFamily="34" charset="-128"/>
              </a:rPr>
              <a:t>á</a:t>
            </a:r>
            <a:r>
              <a:rPr lang="cs-CZ" altLang="sk-SK" dirty="0">
                <a:solidFill>
                  <a:srgbClr val="000000"/>
                </a:solidFill>
                <a:latin typeface="Arial Unicode MS" pitchFamily="34" charset="-128"/>
                <a:ea typeface="Arial Unicode MS" pitchFamily="34" charset="-128"/>
                <a:cs typeface="Arial Unicode MS" pitchFamily="34" charset="-128"/>
              </a:rPr>
              <a:t>vat? Cena </a:t>
            </a:r>
            <a:r>
              <a:rPr lang="cs-CZ" altLang="sk-SK" dirty="0">
                <a:solidFill>
                  <a:srgbClr val="000000"/>
                </a:solidFill>
                <a:ea typeface="Arial Unicode MS" pitchFamily="34" charset="-128"/>
                <a:cs typeface="Arial Unicode MS" pitchFamily="34" charset="-128"/>
              </a:rPr>
              <a:t>–</a:t>
            </a:r>
            <a:r>
              <a:rPr lang="cs-CZ" altLang="sk-SK" dirty="0">
                <a:solidFill>
                  <a:srgbClr val="000000"/>
                </a:solidFill>
                <a:latin typeface="Arial Unicode MS" pitchFamily="34" charset="-128"/>
                <a:ea typeface="Arial Unicode MS" pitchFamily="34" charset="-128"/>
                <a:cs typeface="Arial Unicode MS" pitchFamily="34" charset="-128"/>
              </a:rPr>
              <a:t> </a:t>
            </a:r>
            <a:r>
              <a:rPr lang="cs-CZ" altLang="sk-SK" b="1" dirty="0">
                <a:solidFill>
                  <a:srgbClr val="FF0000"/>
                </a:solidFill>
                <a:latin typeface="Arial Unicode MS" pitchFamily="34" charset="-128"/>
                <a:ea typeface="Arial Unicode MS" pitchFamily="34" charset="-128"/>
                <a:cs typeface="Arial Unicode MS" pitchFamily="34" charset="-128"/>
              </a:rPr>
              <a:t>PRICE</a:t>
            </a:r>
          </a:p>
          <a:p>
            <a:pPr>
              <a:spcBef>
                <a:spcPct val="50000"/>
              </a:spcBef>
            </a:pPr>
            <a:r>
              <a:rPr lang="cs-CZ" altLang="sk-SK" dirty="0">
                <a:solidFill>
                  <a:srgbClr val="000000"/>
                </a:solidFill>
                <a:latin typeface="Arial Unicode MS" pitchFamily="34" charset="-128"/>
                <a:ea typeface="Arial Unicode MS" pitchFamily="34" charset="-128"/>
                <a:cs typeface="Arial Unicode MS" pitchFamily="34" charset="-128"/>
              </a:rPr>
              <a:t>3.</a:t>
            </a:r>
            <a:r>
              <a:rPr lang="cs-CZ" altLang="sk-SK" dirty="0">
                <a:solidFill>
                  <a:srgbClr val="000000"/>
                </a:solidFill>
                <a:cs typeface="Times New Roman" pitchFamily="18" charset="0"/>
              </a:rPr>
              <a:t>     </a:t>
            </a:r>
            <a:r>
              <a:rPr lang="cs-CZ" altLang="sk-SK" dirty="0">
                <a:solidFill>
                  <a:srgbClr val="000000"/>
                </a:solidFill>
                <a:latin typeface="Times New Roman" pitchFamily="18" charset="0"/>
                <a:cs typeface="Times New Roman" pitchFamily="18" charset="0"/>
              </a:rPr>
              <a:t> </a:t>
            </a:r>
            <a:r>
              <a:rPr lang="cs-CZ" altLang="sk-SK" dirty="0">
                <a:solidFill>
                  <a:srgbClr val="000000"/>
                </a:solidFill>
                <a:latin typeface="Arial Unicode MS" pitchFamily="34" charset="-128"/>
                <a:ea typeface="Arial Unicode MS" pitchFamily="34" charset="-128"/>
                <a:cs typeface="Arial Unicode MS" pitchFamily="34" charset="-128"/>
              </a:rPr>
              <a:t>Kde budeme prod</a:t>
            </a:r>
            <a:r>
              <a:rPr lang="cs-CZ" altLang="sk-SK" dirty="0">
                <a:solidFill>
                  <a:srgbClr val="000000"/>
                </a:solidFill>
                <a:ea typeface="Arial Unicode MS" pitchFamily="34" charset="-128"/>
                <a:cs typeface="Arial Unicode MS" pitchFamily="34" charset="-128"/>
              </a:rPr>
              <a:t>á</a:t>
            </a:r>
            <a:r>
              <a:rPr lang="cs-CZ" altLang="sk-SK" dirty="0">
                <a:solidFill>
                  <a:srgbClr val="000000"/>
                </a:solidFill>
                <a:latin typeface="Arial Unicode MS" pitchFamily="34" charset="-128"/>
                <a:ea typeface="Arial Unicode MS" pitchFamily="34" charset="-128"/>
                <a:cs typeface="Arial Unicode MS" pitchFamily="34" charset="-128"/>
              </a:rPr>
              <a:t>vat? M</a:t>
            </a:r>
            <a:r>
              <a:rPr lang="cs-CZ" altLang="sk-SK" dirty="0">
                <a:solidFill>
                  <a:srgbClr val="000000"/>
                </a:solidFill>
                <a:ea typeface="Arial Unicode MS" pitchFamily="34" charset="-128"/>
                <a:cs typeface="Arial Unicode MS" pitchFamily="34" charset="-128"/>
              </a:rPr>
              <a:t>í</a:t>
            </a:r>
            <a:r>
              <a:rPr lang="cs-CZ" altLang="sk-SK" dirty="0">
                <a:solidFill>
                  <a:srgbClr val="000000"/>
                </a:solidFill>
                <a:latin typeface="Arial Unicode MS" pitchFamily="34" charset="-128"/>
                <a:ea typeface="Arial Unicode MS" pitchFamily="34" charset="-128"/>
                <a:cs typeface="Arial Unicode MS" pitchFamily="34" charset="-128"/>
              </a:rPr>
              <a:t>sto </a:t>
            </a:r>
            <a:r>
              <a:rPr lang="cs-CZ" altLang="sk-SK" dirty="0">
                <a:solidFill>
                  <a:srgbClr val="000000"/>
                </a:solidFill>
                <a:ea typeface="Arial Unicode MS" pitchFamily="34" charset="-128"/>
                <a:cs typeface="Arial Unicode MS" pitchFamily="34" charset="-128"/>
              </a:rPr>
              <a:t>–</a:t>
            </a:r>
            <a:r>
              <a:rPr lang="cs-CZ" altLang="sk-SK" dirty="0">
                <a:solidFill>
                  <a:srgbClr val="000000"/>
                </a:solidFill>
                <a:latin typeface="Arial Unicode MS" pitchFamily="34" charset="-128"/>
                <a:ea typeface="Arial Unicode MS" pitchFamily="34" charset="-128"/>
                <a:cs typeface="Arial Unicode MS" pitchFamily="34" charset="-128"/>
              </a:rPr>
              <a:t> </a:t>
            </a:r>
            <a:r>
              <a:rPr lang="cs-CZ" altLang="sk-SK" b="1" dirty="0">
                <a:solidFill>
                  <a:srgbClr val="FF0000"/>
                </a:solidFill>
                <a:latin typeface="Arial Unicode MS" pitchFamily="34" charset="-128"/>
                <a:ea typeface="Arial Unicode MS" pitchFamily="34" charset="-128"/>
                <a:cs typeface="Arial Unicode MS" pitchFamily="34" charset="-128"/>
              </a:rPr>
              <a:t> PLACE</a:t>
            </a:r>
          </a:p>
          <a:p>
            <a:pPr>
              <a:spcBef>
                <a:spcPct val="50000"/>
              </a:spcBef>
            </a:pPr>
            <a:r>
              <a:rPr lang="cs-CZ" altLang="sk-SK" dirty="0">
                <a:cs typeface="Times New Roman" pitchFamily="18" charset="0"/>
              </a:rPr>
              <a:t>4.      Jak to řekneme zákazníkům? Propagace – </a:t>
            </a:r>
            <a:r>
              <a:rPr lang="cs-CZ" altLang="sk-SK" b="1" dirty="0">
                <a:solidFill>
                  <a:srgbClr val="FF0000"/>
                </a:solidFill>
                <a:cs typeface="Times New Roman" pitchFamily="18" charset="0"/>
              </a:rPr>
              <a:t>PROMOTION</a:t>
            </a:r>
            <a:r>
              <a:rPr lang="cs-CZ" altLang="sk-SK" dirty="0"/>
              <a:t> </a:t>
            </a:r>
            <a:br>
              <a:rPr lang="cs-CZ" altLang="sk-SK" dirty="0"/>
            </a:br>
            <a:endParaRPr lang="cs-CZ" altLang="sk-SK" dirty="0"/>
          </a:p>
          <a:p>
            <a:pPr>
              <a:spcBef>
                <a:spcPct val="50000"/>
              </a:spcBef>
            </a:pPr>
            <a:endParaRPr lang="cs-CZ" altLang="sk-SK" dirty="0"/>
          </a:p>
          <a:p>
            <a:pPr>
              <a:spcBef>
                <a:spcPct val="50000"/>
              </a:spcBef>
            </a:pPr>
            <a:endParaRPr lang="cs-CZ" altLang="sk-SK" dirty="0"/>
          </a:p>
          <a:p>
            <a:pPr>
              <a:spcBef>
                <a:spcPct val="50000"/>
              </a:spcBef>
            </a:pPr>
            <a:endParaRPr lang="cs-CZ" altLang="sk-SK" dirty="0"/>
          </a:p>
          <a:p>
            <a:pPr>
              <a:spcBef>
                <a:spcPct val="50000"/>
              </a:spcBef>
            </a:pPr>
            <a:endParaRPr lang="cs-CZ" altLang="sk-SK" dirty="0"/>
          </a:p>
          <a:p>
            <a:pPr>
              <a:spcBef>
                <a:spcPct val="50000"/>
              </a:spcBef>
            </a:pPr>
            <a:endParaRPr lang="cs-CZ" altLang="sk-SK" dirty="0"/>
          </a:p>
          <a:p>
            <a:pPr>
              <a:spcBef>
                <a:spcPct val="50000"/>
              </a:spcBef>
            </a:pPr>
            <a:endParaRPr lang="cs-CZ" altLang="sk-SK" dirty="0"/>
          </a:p>
          <a:p>
            <a:pPr>
              <a:spcBef>
                <a:spcPct val="50000"/>
              </a:spcBef>
            </a:pPr>
            <a:r>
              <a:rPr lang="cs-CZ" altLang="sk-SK" sz="1400" u="sng" dirty="0">
                <a:solidFill>
                  <a:srgbClr val="800080"/>
                </a:solidFill>
                <a:latin typeface="Arial Unicode MS" pitchFamily="34" charset="-128"/>
                <a:ea typeface="Arial Unicode MS" pitchFamily="34" charset="-128"/>
                <a:cs typeface="Arial Unicode MS" pitchFamily="34" charset="-128"/>
                <a:hlinkClick r:id="" action="ppaction://noaction"/>
              </a:rPr>
              <a:t>[1]</a:t>
            </a:r>
            <a:r>
              <a:rPr lang="cs-CZ" altLang="sk-SK" sz="1400" dirty="0">
                <a:solidFill>
                  <a:srgbClr val="000000"/>
                </a:solidFill>
                <a:latin typeface="Arial Unicode MS" pitchFamily="34" charset="-128"/>
                <a:ea typeface="Arial Unicode MS" pitchFamily="34" charset="-128"/>
                <a:cs typeface="Arial Unicode MS" pitchFamily="34" charset="-128"/>
              </a:rPr>
              <a:t>  </a:t>
            </a:r>
            <a:r>
              <a:rPr lang="cs-CZ" altLang="sk-SK" sz="1400" dirty="0" err="1">
                <a:solidFill>
                  <a:srgbClr val="000000"/>
                </a:solidFill>
                <a:latin typeface="Arial Unicode MS" pitchFamily="34" charset="-128"/>
                <a:ea typeface="Arial Unicode MS" pitchFamily="34" charset="-128"/>
                <a:cs typeface="Arial Unicode MS" pitchFamily="34" charset="-128"/>
              </a:rPr>
              <a:t>Kotler</a:t>
            </a:r>
            <a:r>
              <a:rPr lang="cs-CZ" altLang="sk-SK" sz="1400" dirty="0">
                <a:solidFill>
                  <a:srgbClr val="000000"/>
                </a:solidFill>
                <a:latin typeface="Arial Unicode MS" pitchFamily="34" charset="-128"/>
                <a:ea typeface="Arial Unicode MS" pitchFamily="34" charset="-128"/>
                <a:cs typeface="Arial Unicode MS" pitchFamily="34" charset="-128"/>
              </a:rPr>
              <a:t> P. Armstrong G., </a:t>
            </a:r>
            <a:r>
              <a:rPr lang="cs-CZ" altLang="sk-SK" sz="1400" dirty="0" smtClean="0">
                <a:solidFill>
                  <a:srgbClr val="000000"/>
                </a:solidFill>
                <a:latin typeface="Arial Unicode MS" pitchFamily="34" charset="-128"/>
                <a:ea typeface="Arial Unicode MS" pitchFamily="34" charset="-128"/>
                <a:cs typeface="Arial Unicode MS" pitchFamily="34" charset="-128"/>
              </a:rPr>
              <a:t>Marketing management, </a:t>
            </a:r>
            <a:r>
              <a:rPr lang="cs-CZ" altLang="sk-SK" sz="1400" dirty="0" err="1">
                <a:solidFill>
                  <a:srgbClr val="000000"/>
                </a:solidFill>
                <a:latin typeface="Arial Unicode MS" pitchFamily="34" charset="-128"/>
                <a:ea typeface="Arial Unicode MS" pitchFamily="34" charset="-128"/>
                <a:cs typeface="Arial Unicode MS" pitchFamily="34" charset="-128"/>
              </a:rPr>
              <a:t>Grada</a:t>
            </a:r>
            <a:r>
              <a:rPr lang="cs-CZ" altLang="sk-SK" sz="1400" dirty="0">
                <a:solidFill>
                  <a:srgbClr val="000000"/>
                </a:solidFill>
                <a:latin typeface="Arial Unicode MS" pitchFamily="34" charset="-128"/>
                <a:ea typeface="Arial Unicode MS" pitchFamily="34" charset="-128"/>
                <a:cs typeface="Arial Unicode MS" pitchFamily="34" charset="-128"/>
              </a:rPr>
              <a:t> </a:t>
            </a:r>
            <a:r>
              <a:rPr lang="cs-CZ" altLang="sk-SK" sz="1400" dirty="0" err="1">
                <a:solidFill>
                  <a:srgbClr val="000000"/>
                </a:solidFill>
                <a:latin typeface="Arial Unicode MS" pitchFamily="34" charset="-128"/>
                <a:ea typeface="Arial Unicode MS" pitchFamily="34" charset="-128"/>
                <a:cs typeface="Arial Unicode MS" pitchFamily="34" charset="-128"/>
              </a:rPr>
              <a:t>Publishing</a:t>
            </a:r>
            <a:r>
              <a:rPr lang="cs-CZ" altLang="sk-SK" sz="1400" dirty="0">
                <a:solidFill>
                  <a:srgbClr val="000000"/>
                </a:solidFill>
                <a:latin typeface="Arial Unicode MS" pitchFamily="34" charset="-128"/>
                <a:ea typeface="Arial Unicode MS" pitchFamily="34" charset="-128"/>
                <a:cs typeface="Arial Unicode MS" pitchFamily="34" charset="-128"/>
              </a:rPr>
              <a:t>, Praha </a:t>
            </a:r>
            <a:r>
              <a:rPr lang="cs-CZ" altLang="sk-SK" sz="1400" dirty="0" smtClean="0">
                <a:solidFill>
                  <a:srgbClr val="000000"/>
                </a:solidFill>
                <a:latin typeface="Arial Unicode MS" pitchFamily="34" charset="-128"/>
                <a:ea typeface="Arial Unicode MS" pitchFamily="34" charset="-128"/>
                <a:cs typeface="Arial Unicode MS" pitchFamily="34" charset="-128"/>
              </a:rPr>
              <a:t>2012.</a:t>
            </a:r>
            <a:endParaRPr lang="cs-CZ" altLang="sk-SK" sz="1400" dirty="0">
              <a:solidFill>
                <a:srgbClr val="000000"/>
              </a:solidFill>
              <a:latin typeface="Arial Unicode MS" pitchFamily="34" charset="-128"/>
              <a:ea typeface="Arial Unicode MS" pitchFamily="34" charset="-128"/>
              <a:cs typeface="Arial Unicode MS" pitchFamily="34" charset="-128"/>
            </a:endParaRPr>
          </a:p>
          <a:p>
            <a:pPr>
              <a:spcBef>
                <a:spcPct val="50000"/>
              </a:spcBef>
            </a:pPr>
            <a:endParaRPr lang="cs-CZ" altLang="sk-SK" sz="1400" dirty="0"/>
          </a:p>
        </p:txBody>
      </p:sp>
      <p:pic>
        <p:nvPicPr>
          <p:cNvPr id="192514" name="Picture 2" descr="http://www.foreveryone.cz/data/editor/image/shutterstock_74777761%20(zmeneno).jpg"/>
          <p:cNvPicPr>
            <a:picLocks noChangeAspect="1" noChangeArrowheads="1"/>
          </p:cNvPicPr>
          <p:nvPr/>
        </p:nvPicPr>
        <p:blipFill>
          <a:blip r:embed="rId3"/>
          <a:srcRect/>
          <a:stretch>
            <a:fillRect/>
          </a:stretch>
        </p:blipFill>
        <p:spPr bwMode="auto">
          <a:xfrm>
            <a:off x="4286248" y="3571876"/>
            <a:ext cx="4643470" cy="2740409"/>
          </a:xfrm>
          <a:prstGeom prst="rect">
            <a:avLst/>
          </a:prstGeom>
          <a:noFill/>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www.openoffice.cz/uploads/gallery/original/1928.jpg"/>
          <p:cNvPicPr>
            <a:picLocks noChangeAspect="1" noChangeArrowheads="1"/>
          </p:cNvPicPr>
          <p:nvPr/>
        </p:nvPicPr>
        <p:blipFill>
          <a:blip r:embed="rId2"/>
          <a:srcRect/>
          <a:stretch>
            <a:fillRect/>
          </a:stretch>
        </p:blipFill>
        <p:spPr bwMode="auto">
          <a:xfrm>
            <a:off x="5357818" y="142851"/>
            <a:ext cx="3619502" cy="5170717"/>
          </a:xfrm>
          <a:prstGeom prst="rect">
            <a:avLst/>
          </a:prstGeom>
          <a:noFill/>
        </p:spPr>
      </p:pic>
      <p:pic>
        <p:nvPicPr>
          <p:cNvPr id="7170" name="Picture 2" descr="https://im9.cz/iR/importprodukt-orig/393/3934cc25db55275035a0c614194122af.jpg"/>
          <p:cNvPicPr>
            <a:picLocks noChangeAspect="1" noChangeArrowheads="1"/>
          </p:cNvPicPr>
          <p:nvPr/>
        </p:nvPicPr>
        <p:blipFill>
          <a:blip r:embed="rId3"/>
          <a:srcRect/>
          <a:stretch>
            <a:fillRect/>
          </a:stretch>
        </p:blipFill>
        <p:spPr bwMode="auto">
          <a:xfrm>
            <a:off x="500034" y="214290"/>
            <a:ext cx="3786214" cy="5111390"/>
          </a:xfrm>
          <a:prstGeom prst="rect">
            <a:avLst/>
          </a:prstGeom>
          <a:noFill/>
        </p:spPr>
      </p:pic>
      <p:sp>
        <p:nvSpPr>
          <p:cNvPr id="4" name="TextovéPole 3"/>
          <p:cNvSpPr txBox="1"/>
          <p:nvPr/>
        </p:nvSpPr>
        <p:spPr>
          <a:xfrm>
            <a:off x="357158" y="5500702"/>
            <a:ext cx="8572560" cy="646331"/>
          </a:xfrm>
          <a:prstGeom prst="rect">
            <a:avLst/>
          </a:prstGeom>
          <a:noFill/>
        </p:spPr>
        <p:txBody>
          <a:bodyPr wrap="square" rtlCol="0">
            <a:spAutoFit/>
          </a:bodyPr>
          <a:lstStyle/>
          <a:p>
            <a:pPr algn="ctr"/>
            <a:r>
              <a:rPr lang="cs-CZ" dirty="0" smtClean="0"/>
              <a:t>Dva tituly, které jsou základem pro objasnění , jaké má marketingová komunikace zásady </a:t>
            </a:r>
          </a:p>
          <a:p>
            <a:pPr algn="ctr"/>
            <a:r>
              <a:rPr lang="cs-CZ" dirty="0" smtClean="0"/>
              <a:t>a poslání</a:t>
            </a:r>
            <a:endParaRPr lang="cs-CZ"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ext Box 2"/>
          <p:cNvSpPr txBox="1">
            <a:spLocks noChangeArrowheads="1"/>
          </p:cNvSpPr>
          <p:nvPr/>
        </p:nvSpPr>
        <p:spPr bwMode="auto">
          <a:xfrm>
            <a:off x="142844" y="188913"/>
            <a:ext cx="9001156" cy="7032694"/>
          </a:xfrm>
          <a:prstGeom prst="rect">
            <a:avLst/>
          </a:prstGeom>
          <a:noFill/>
          <a:ln w="9525">
            <a:noFill/>
            <a:miter lim="800000"/>
            <a:headEnd/>
            <a:tailEnd/>
          </a:ln>
        </p:spPr>
        <p:txBody>
          <a:bodyPr wrap="square">
            <a:spAutoFit/>
          </a:bodyPr>
          <a:lstStyle/>
          <a:p>
            <a:pPr>
              <a:spcBef>
                <a:spcPct val="50000"/>
              </a:spcBef>
            </a:pPr>
            <a:r>
              <a:rPr lang="cs-CZ" altLang="sk-SK" b="1" dirty="0" smtClean="0">
                <a:solidFill>
                  <a:schemeClr val="hlink"/>
                </a:solidFill>
                <a:latin typeface="Arial Unicode MS" pitchFamily="34" charset="-128"/>
                <a:ea typeface="Arial Unicode MS" pitchFamily="34" charset="-128"/>
                <a:cs typeface="Arial Unicode MS" pitchFamily="34" charset="-128"/>
              </a:rPr>
              <a:t>Marketingov</a:t>
            </a:r>
            <a:r>
              <a:rPr lang="cs-CZ" altLang="sk-SK" b="1" dirty="0" smtClean="0">
                <a:solidFill>
                  <a:schemeClr val="hlink"/>
                </a:solidFill>
                <a:ea typeface="Arial Unicode MS" pitchFamily="34" charset="-128"/>
                <a:cs typeface="Arial Unicode MS" pitchFamily="34" charset="-128"/>
              </a:rPr>
              <a:t>é</a:t>
            </a:r>
            <a:r>
              <a:rPr lang="cs-CZ" altLang="sk-SK" b="1" dirty="0" smtClean="0">
                <a:solidFill>
                  <a:schemeClr val="hlink"/>
                </a:solidFill>
                <a:latin typeface="Arial Unicode MS" pitchFamily="34" charset="-128"/>
                <a:ea typeface="Arial Unicode MS" pitchFamily="34" charset="-128"/>
                <a:cs typeface="Arial Unicode MS" pitchFamily="34" charset="-128"/>
              </a:rPr>
              <a:t> </a:t>
            </a:r>
            <a:r>
              <a:rPr lang="cs-CZ" altLang="sk-SK" b="1" dirty="0">
                <a:solidFill>
                  <a:schemeClr val="hlink"/>
                </a:solidFill>
                <a:latin typeface="Arial Unicode MS" pitchFamily="34" charset="-128"/>
                <a:ea typeface="Arial Unicode MS" pitchFamily="34" charset="-128"/>
                <a:cs typeface="Arial Unicode MS" pitchFamily="34" charset="-128"/>
              </a:rPr>
              <a:t>strategie</a:t>
            </a:r>
            <a:r>
              <a:rPr lang="cs-CZ" altLang="sk-SK" b="1" dirty="0">
                <a:solidFill>
                  <a:srgbClr val="000000"/>
                </a:solidFill>
                <a:latin typeface="Arial Unicode MS" pitchFamily="34" charset="-128"/>
                <a:ea typeface="Arial Unicode MS" pitchFamily="34" charset="-128"/>
                <a:cs typeface="Arial Unicode MS" pitchFamily="34" charset="-128"/>
              </a:rPr>
              <a:t> </a:t>
            </a:r>
            <a:r>
              <a:rPr lang="cs-CZ" altLang="sk-SK" b="1" u="sng" dirty="0">
                <a:solidFill>
                  <a:srgbClr val="800080"/>
                </a:solidFill>
                <a:latin typeface="Arial Unicode MS" pitchFamily="34" charset="-128"/>
                <a:ea typeface="Arial Unicode MS" pitchFamily="34" charset="-128"/>
                <a:cs typeface="Arial Unicode MS" pitchFamily="34" charset="-128"/>
                <a:hlinkClick r:id="" action="ppaction://noaction"/>
              </a:rPr>
              <a:t>[1]</a:t>
            </a:r>
            <a:endParaRPr lang="cs-CZ" altLang="sk-SK" dirty="0">
              <a:solidFill>
                <a:srgbClr val="000000"/>
              </a:solidFill>
              <a:latin typeface="Arial Unicode MS" pitchFamily="34" charset="-128"/>
              <a:ea typeface="Arial Unicode MS" pitchFamily="34" charset="-128"/>
              <a:cs typeface="Arial Unicode MS" pitchFamily="34" charset="-128"/>
            </a:endParaRPr>
          </a:p>
          <a:p>
            <a:pPr>
              <a:spcBef>
                <a:spcPct val="50000"/>
              </a:spcBef>
            </a:pPr>
            <a:r>
              <a:rPr lang="cs-CZ" altLang="sk-SK" dirty="0">
                <a:solidFill>
                  <a:srgbClr val="000000"/>
                </a:solidFill>
                <a:latin typeface="Arial Unicode MS" pitchFamily="34" charset="-128"/>
                <a:ea typeface="Arial Unicode MS" pitchFamily="34" charset="-128"/>
                <a:cs typeface="Arial Unicode MS" pitchFamily="34" charset="-128"/>
              </a:rPr>
              <a:t>Podnik m</a:t>
            </a:r>
            <a:r>
              <a:rPr lang="cs-CZ" altLang="sk-SK" dirty="0">
                <a:solidFill>
                  <a:srgbClr val="000000"/>
                </a:solidFill>
                <a:ea typeface="Arial Unicode MS" pitchFamily="34" charset="-128"/>
                <a:cs typeface="Arial Unicode MS" pitchFamily="34" charset="-128"/>
              </a:rPr>
              <a:t>á</a:t>
            </a:r>
            <a:r>
              <a:rPr lang="cs-CZ" altLang="sk-SK" dirty="0">
                <a:solidFill>
                  <a:srgbClr val="000000"/>
                </a:solidFill>
                <a:latin typeface="Arial Unicode MS" pitchFamily="34" charset="-128"/>
                <a:ea typeface="Arial Unicode MS" pitchFamily="34" charset="-128"/>
                <a:cs typeface="Arial Unicode MS" pitchFamily="34" charset="-128"/>
              </a:rPr>
              <a:t> možnost volby z</a:t>
            </a:r>
            <a:r>
              <a:rPr lang="cs-CZ" altLang="sk-SK" dirty="0">
                <a:solidFill>
                  <a:srgbClr val="000000"/>
                </a:solidFill>
                <a:ea typeface="Arial Unicode MS" pitchFamily="34" charset="-128"/>
                <a:cs typeface="Arial Unicode MS" pitchFamily="34" charset="-128"/>
              </a:rPr>
              <a:t> </a:t>
            </a:r>
            <a:r>
              <a:rPr lang="cs-CZ" altLang="sk-SK" dirty="0">
                <a:solidFill>
                  <a:srgbClr val="000000"/>
                </a:solidFill>
                <a:latin typeface="Arial Unicode MS" pitchFamily="34" charset="-128"/>
                <a:ea typeface="Arial Unicode MS" pitchFamily="34" charset="-128"/>
                <a:cs typeface="Arial Unicode MS" pitchFamily="34" charset="-128"/>
              </a:rPr>
              <a:t>několika strategi</a:t>
            </a:r>
            <a:r>
              <a:rPr lang="cs-CZ" altLang="sk-SK" dirty="0">
                <a:solidFill>
                  <a:srgbClr val="000000"/>
                </a:solidFill>
                <a:ea typeface="Arial Unicode MS" pitchFamily="34" charset="-128"/>
                <a:cs typeface="Arial Unicode MS" pitchFamily="34" charset="-128"/>
              </a:rPr>
              <a:t>í</a:t>
            </a:r>
            <a:r>
              <a:rPr lang="cs-CZ" altLang="sk-SK" dirty="0">
                <a:solidFill>
                  <a:srgbClr val="000000"/>
                </a:solidFill>
                <a:latin typeface="Arial Unicode MS" pitchFamily="34" charset="-128"/>
                <a:ea typeface="Arial Unicode MS" pitchFamily="34" charset="-128"/>
                <a:cs typeface="Arial Unicode MS" pitchFamily="34" charset="-128"/>
              </a:rPr>
              <a:t>. Vět</a:t>
            </a:r>
            <a:r>
              <a:rPr lang="cs-CZ" altLang="sk-SK" dirty="0">
                <a:solidFill>
                  <a:srgbClr val="000000"/>
                </a:solidFill>
                <a:ea typeface="Arial Unicode MS" pitchFamily="34" charset="-128"/>
                <a:cs typeface="Arial Unicode MS" pitchFamily="34" charset="-128"/>
              </a:rPr>
              <a:t>š</a:t>
            </a:r>
            <a:r>
              <a:rPr lang="cs-CZ" altLang="sk-SK" dirty="0">
                <a:solidFill>
                  <a:srgbClr val="000000"/>
                </a:solidFill>
                <a:latin typeface="Arial Unicode MS" pitchFamily="34" charset="-128"/>
                <a:ea typeface="Arial Unicode MS" pitchFamily="34" charset="-128"/>
                <a:cs typeface="Arial Unicode MS" pitchFamily="34" charset="-128"/>
              </a:rPr>
              <a:t>inou v</a:t>
            </a:r>
            <a:r>
              <a:rPr lang="cs-CZ" altLang="sk-SK" dirty="0">
                <a:solidFill>
                  <a:srgbClr val="000000"/>
                </a:solidFill>
                <a:ea typeface="Arial Unicode MS" pitchFamily="34" charset="-128"/>
                <a:cs typeface="Arial Unicode MS" pitchFamily="34" charset="-128"/>
              </a:rPr>
              <a:t>š</a:t>
            </a:r>
            <a:r>
              <a:rPr lang="cs-CZ" altLang="sk-SK" dirty="0">
                <a:solidFill>
                  <a:srgbClr val="000000"/>
                </a:solidFill>
                <a:latin typeface="Arial Unicode MS" pitchFamily="34" charset="-128"/>
                <a:ea typeface="Arial Unicode MS" pitchFamily="34" charset="-128"/>
                <a:cs typeface="Arial Unicode MS" pitchFamily="34" charset="-128"/>
              </a:rPr>
              <a:t>ak jde při spr</a:t>
            </a:r>
            <a:r>
              <a:rPr lang="cs-CZ" altLang="sk-SK" dirty="0">
                <a:solidFill>
                  <a:srgbClr val="000000"/>
                </a:solidFill>
                <a:ea typeface="Arial Unicode MS" pitchFamily="34" charset="-128"/>
                <a:cs typeface="Arial Unicode MS" pitchFamily="34" charset="-128"/>
              </a:rPr>
              <a:t>á</a:t>
            </a:r>
            <a:r>
              <a:rPr lang="cs-CZ" altLang="sk-SK" dirty="0">
                <a:solidFill>
                  <a:srgbClr val="000000"/>
                </a:solidFill>
                <a:latin typeface="Arial Unicode MS" pitchFamily="34" charset="-128"/>
                <a:ea typeface="Arial Unicode MS" pitchFamily="34" charset="-128"/>
                <a:cs typeface="Arial Unicode MS" pitchFamily="34" charset="-128"/>
              </a:rPr>
              <a:t>vn</a:t>
            </a:r>
            <a:r>
              <a:rPr lang="cs-CZ" altLang="sk-SK" dirty="0">
                <a:solidFill>
                  <a:srgbClr val="000000"/>
                </a:solidFill>
                <a:ea typeface="Arial Unicode MS" pitchFamily="34" charset="-128"/>
                <a:cs typeface="Arial Unicode MS" pitchFamily="34" charset="-128"/>
              </a:rPr>
              <a:t>é</a:t>
            </a:r>
            <a:r>
              <a:rPr lang="cs-CZ" altLang="sk-SK" dirty="0">
                <a:solidFill>
                  <a:srgbClr val="000000"/>
                </a:solidFill>
                <a:latin typeface="Arial Unicode MS" pitchFamily="34" charset="-128"/>
                <a:ea typeface="Arial Unicode MS" pitchFamily="34" charset="-128"/>
                <a:cs typeface="Arial Unicode MS" pitchFamily="34" charset="-128"/>
              </a:rPr>
              <a:t> volbě o vyv</a:t>
            </a:r>
            <a:r>
              <a:rPr lang="cs-CZ" altLang="sk-SK" dirty="0">
                <a:solidFill>
                  <a:srgbClr val="000000"/>
                </a:solidFill>
                <a:ea typeface="Arial Unicode MS" pitchFamily="34" charset="-128"/>
                <a:cs typeface="Arial Unicode MS" pitchFamily="34" charset="-128"/>
              </a:rPr>
              <a:t>á</a:t>
            </a:r>
            <a:r>
              <a:rPr lang="cs-CZ" altLang="sk-SK" dirty="0">
                <a:solidFill>
                  <a:srgbClr val="000000"/>
                </a:solidFill>
                <a:latin typeface="Arial Unicode MS" pitchFamily="34" charset="-128"/>
                <a:ea typeface="Arial Unicode MS" pitchFamily="34" charset="-128"/>
                <a:cs typeface="Arial Unicode MS" pitchFamily="34" charset="-128"/>
              </a:rPr>
              <a:t>žený mix několika strategických metod. Pod</a:t>
            </a:r>
            <a:r>
              <a:rPr lang="cs-CZ" altLang="sk-SK" dirty="0">
                <a:solidFill>
                  <a:srgbClr val="000000"/>
                </a:solidFill>
                <a:ea typeface="Arial Unicode MS" pitchFamily="34" charset="-128"/>
                <a:cs typeface="Arial Unicode MS" pitchFamily="34" charset="-128"/>
              </a:rPr>
              <a:t>í</a:t>
            </a:r>
            <a:r>
              <a:rPr lang="cs-CZ" altLang="sk-SK" dirty="0">
                <a:solidFill>
                  <a:srgbClr val="000000"/>
                </a:solidFill>
                <a:latin typeface="Arial Unicode MS" pitchFamily="34" charset="-128"/>
                <a:ea typeface="Arial Unicode MS" pitchFamily="34" charset="-128"/>
                <a:cs typeface="Arial Unicode MS" pitchFamily="34" charset="-128"/>
              </a:rPr>
              <a:t>vejme se tedy co obsahuj</a:t>
            </a:r>
            <a:r>
              <a:rPr lang="cs-CZ" altLang="sk-SK" dirty="0">
                <a:solidFill>
                  <a:srgbClr val="000000"/>
                </a:solidFill>
                <a:ea typeface="Arial Unicode MS" pitchFamily="34" charset="-128"/>
                <a:cs typeface="Arial Unicode MS" pitchFamily="34" charset="-128"/>
              </a:rPr>
              <a:t>í</a:t>
            </a:r>
            <a:r>
              <a:rPr lang="cs-CZ" altLang="sk-SK" dirty="0">
                <a:solidFill>
                  <a:srgbClr val="000000"/>
                </a:solidFill>
                <a:latin typeface="Arial Unicode MS" pitchFamily="34" charset="-128"/>
                <a:ea typeface="Arial Unicode MS" pitchFamily="34" charset="-128"/>
                <a:cs typeface="Arial Unicode MS" pitchFamily="34" charset="-128"/>
              </a:rPr>
              <a:t>:</a:t>
            </a:r>
          </a:p>
          <a:p>
            <a:pPr>
              <a:spcBef>
                <a:spcPct val="50000"/>
              </a:spcBef>
            </a:pPr>
            <a:r>
              <a:rPr lang="cs-CZ" altLang="sk-SK" b="1" dirty="0">
                <a:solidFill>
                  <a:schemeClr val="hlink"/>
                </a:solidFill>
                <a:latin typeface="Arial Unicode MS" pitchFamily="34" charset="-128"/>
                <a:ea typeface="Arial Unicode MS" pitchFamily="34" charset="-128"/>
                <a:cs typeface="Arial Unicode MS" pitchFamily="34" charset="-128"/>
              </a:rPr>
              <a:t>Strategie minim</a:t>
            </a:r>
            <a:r>
              <a:rPr lang="cs-CZ" altLang="sk-SK" b="1" dirty="0">
                <a:solidFill>
                  <a:schemeClr val="hlink"/>
                </a:solidFill>
                <a:ea typeface="Arial Unicode MS" pitchFamily="34" charset="-128"/>
                <a:cs typeface="Arial Unicode MS" pitchFamily="34" charset="-128"/>
              </a:rPr>
              <a:t>á</a:t>
            </a:r>
            <a:r>
              <a:rPr lang="cs-CZ" altLang="sk-SK" b="1" dirty="0">
                <a:solidFill>
                  <a:schemeClr val="hlink"/>
                </a:solidFill>
                <a:latin typeface="Arial Unicode MS" pitchFamily="34" charset="-128"/>
                <a:ea typeface="Arial Unicode MS" pitchFamily="34" charset="-128"/>
                <a:cs typeface="Arial Unicode MS" pitchFamily="34" charset="-128"/>
              </a:rPr>
              <a:t>ln</a:t>
            </a:r>
            <a:r>
              <a:rPr lang="cs-CZ" altLang="sk-SK" b="1" dirty="0">
                <a:solidFill>
                  <a:schemeClr val="hlink"/>
                </a:solidFill>
                <a:ea typeface="Arial Unicode MS" pitchFamily="34" charset="-128"/>
                <a:cs typeface="Arial Unicode MS" pitchFamily="34" charset="-128"/>
              </a:rPr>
              <a:t>í</a:t>
            </a:r>
            <a:r>
              <a:rPr lang="cs-CZ" altLang="sk-SK" b="1" dirty="0">
                <a:solidFill>
                  <a:schemeClr val="hlink"/>
                </a:solidFill>
                <a:latin typeface="Arial Unicode MS" pitchFamily="34" charset="-128"/>
                <a:ea typeface="Arial Unicode MS" pitchFamily="34" charset="-128"/>
                <a:cs typeface="Arial Unicode MS" pitchFamily="34" charset="-128"/>
              </a:rPr>
              <a:t>ch n</a:t>
            </a:r>
            <a:r>
              <a:rPr lang="cs-CZ" altLang="sk-SK" b="1" dirty="0">
                <a:solidFill>
                  <a:schemeClr val="hlink"/>
                </a:solidFill>
                <a:ea typeface="Arial Unicode MS" pitchFamily="34" charset="-128"/>
                <a:cs typeface="Arial Unicode MS" pitchFamily="34" charset="-128"/>
              </a:rPr>
              <a:t>á</a:t>
            </a:r>
            <a:r>
              <a:rPr lang="cs-CZ" altLang="sk-SK" b="1" dirty="0">
                <a:solidFill>
                  <a:schemeClr val="hlink"/>
                </a:solidFill>
                <a:latin typeface="Arial Unicode MS" pitchFamily="34" charset="-128"/>
                <a:ea typeface="Arial Unicode MS" pitchFamily="34" charset="-128"/>
                <a:cs typeface="Arial Unicode MS" pitchFamily="34" charset="-128"/>
              </a:rPr>
              <a:t>kladů.</a:t>
            </a:r>
            <a:r>
              <a:rPr lang="cs-CZ" altLang="sk-SK" dirty="0">
                <a:solidFill>
                  <a:srgbClr val="000000"/>
                </a:solidFill>
                <a:latin typeface="Arial Unicode MS" pitchFamily="34" charset="-128"/>
                <a:ea typeface="Arial Unicode MS" pitchFamily="34" charset="-128"/>
                <a:cs typeface="Arial Unicode MS" pitchFamily="34" charset="-128"/>
              </a:rPr>
              <a:t> Podnik c</a:t>
            </a:r>
            <a:r>
              <a:rPr lang="cs-CZ" altLang="sk-SK" dirty="0">
                <a:solidFill>
                  <a:srgbClr val="000000"/>
                </a:solidFill>
                <a:ea typeface="Arial Unicode MS" pitchFamily="34" charset="-128"/>
                <a:cs typeface="Arial Unicode MS" pitchFamily="34" charset="-128"/>
              </a:rPr>
              <a:t>í</a:t>
            </a:r>
            <a:r>
              <a:rPr lang="cs-CZ" altLang="sk-SK" dirty="0">
                <a:solidFill>
                  <a:srgbClr val="000000"/>
                </a:solidFill>
                <a:latin typeface="Arial Unicode MS" pitchFamily="34" charset="-128"/>
                <a:ea typeface="Arial Unicode MS" pitchFamily="34" charset="-128"/>
                <a:cs typeface="Arial Unicode MS" pitchFamily="34" charset="-128"/>
              </a:rPr>
              <a:t>leně usiluje o to, aby dos</a:t>
            </a:r>
            <a:r>
              <a:rPr lang="cs-CZ" altLang="sk-SK" dirty="0">
                <a:solidFill>
                  <a:srgbClr val="000000"/>
                </a:solidFill>
                <a:ea typeface="Arial Unicode MS" pitchFamily="34" charset="-128"/>
                <a:cs typeface="Arial Unicode MS" pitchFamily="34" charset="-128"/>
              </a:rPr>
              <a:t>á</a:t>
            </a:r>
            <a:r>
              <a:rPr lang="cs-CZ" altLang="sk-SK" dirty="0">
                <a:solidFill>
                  <a:srgbClr val="000000"/>
                </a:solidFill>
                <a:latin typeface="Arial Unicode MS" pitchFamily="34" charset="-128"/>
                <a:ea typeface="Arial Unicode MS" pitchFamily="34" charset="-128"/>
                <a:cs typeface="Arial Unicode MS" pitchFamily="34" charset="-128"/>
              </a:rPr>
              <a:t>hl co nejniž</a:t>
            </a:r>
            <a:r>
              <a:rPr lang="cs-CZ" altLang="sk-SK" dirty="0">
                <a:solidFill>
                  <a:srgbClr val="000000"/>
                </a:solidFill>
                <a:ea typeface="Arial Unicode MS" pitchFamily="34" charset="-128"/>
                <a:cs typeface="Arial Unicode MS" pitchFamily="34" charset="-128"/>
              </a:rPr>
              <a:t>ší</a:t>
            </a:r>
            <a:r>
              <a:rPr lang="cs-CZ" altLang="sk-SK" dirty="0">
                <a:solidFill>
                  <a:srgbClr val="000000"/>
                </a:solidFill>
                <a:latin typeface="Arial Unicode MS" pitchFamily="34" charset="-128"/>
                <a:ea typeface="Arial Unicode MS" pitchFamily="34" charset="-128"/>
                <a:cs typeface="Arial Unicode MS" pitchFamily="34" charset="-128"/>
              </a:rPr>
              <a:t>ch n</a:t>
            </a:r>
            <a:r>
              <a:rPr lang="cs-CZ" altLang="sk-SK" dirty="0">
                <a:solidFill>
                  <a:srgbClr val="000000"/>
                </a:solidFill>
                <a:ea typeface="Arial Unicode MS" pitchFamily="34" charset="-128"/>
                <a:cs typeface="Arial Unicode MS" pitchFamily="34" charset="-128"/>
              </a:rPr>
              <a:t>á</a:t>
            </a:r>
            <a:r>
              <a:rPr lang="cs-CZ" altLang="sk-SK" dirty="0">
                <a:solidFill>
                  <a:srgbClr val="000000"/>
                </a:solidFill>
                <a:latin typeface="Arial Unicode MS" pitchFamily="34" charset="-128"/>
                <a:ea typeface="Arial Unicode MS" pitchFamily="34" charset="-128"/>
                <a:cs typeface="Arial Unicode MS" pitchFamily="34" charset="-128"/>
              </a:rPr>
              <a:t>kladů na výrobu nebo službu, aby mohl konkurovat v</a:t>
            </a:r>
            <a:r>
              <a:rPr lang="cs-CZ" altLang="sk-SK" dirty="0">
                <a:solidFill>
                  <a:srgbClr val="000000"/>
                </a:solidFill>
                <a:ea typeface="Arial Unicode MS" pitchFamily="34" charset="-128"/>
                <a:cs typeface="Arial Unicode MS" pitchFamily="34" charset="-128"/>
              </a:rPr>
              <a:t> </a:t>
            </a:r>
            <a:r>
              <a:rPr lang="cs-CZ" altLang="sk-SK" dirty="0">
                <a:solidFill>
                  <a:srgbClr val="000000"/>
                </a:solidFill>
                <a:latin typeface="Arial Unicode MS" pitchFamily="34" charset="-128"/>
                <a:ea typeface="Arial Unicode MS" pitchFamily="34" charset="-128"/>
                <a:cs typeface="Arial Unicode MS" pitchFamily="34" charset="-128"/>
              </a:rPr>
              <a:t>tržn</a:t>
            </a:r>
            <a:r>
              <a:rPr lang="cs-CZ" altLang="sk-SK" dirty="0">
                <a:solidFill>
                  <a:srgbClr val="000000"/>
                </a:solidFill>
                <a:ea typeface="Arial Unicode MS" pitchFamily="34" charset="-128"/>
                <a:cs typeface="Arial Unicode MS" pitchFamily="34" charset="-128"/>
              </a:rPr>
              <a:t>í</a:t>
            </a:r>
            <a:r>
              <a:rPr lang="cs-CZ" altLang="sk-SK" dirty="0">
                <a:solidFill>
                  <a:srgbClr val="000000"/>
                </a:solidFill>
                <a:latin typeface="Arial Unicode MS" pitchFamily="34" charset="-128"/>
                <a:ea typeface="Arial Unicode MS" pitchFamily="34" charset="-128"/>
                <a:cs typeface="Arial Unicode MS" pitchFamily="34" charset="-128"/>
              </a:rPr>
              <a:t>m prostřed</a:t>
            </a:r>
            <a:r>
              <a:rPr lang="cs-CZ" altLang="sk-SK" dirty="0">
                <a:solidFill>
                  <a:srgbClr val="000000"/>
                </a:solidFill>
                <a:ea typeface="Arial Unicode MS" pitchFamily="34" charset="-128"/>
                <a:cs typeface="Arial Unicode MS" pitchFamily="34" charset="-128"/>
              </a:rPr>
              <a:t>í</a:t>
            </a:r>
            <a:r>
              <a:rPr lang="cs-CZ" altLang="sk-SK" dirty="0">
                <a:solidFill>
                  <a:srgbClr val="000000"/>
                </a:solidFill>
                <a:latin typeface="Arial Unicode MS" pitchFamily="34" charset="-128"/>
                <a:ea typeface="Arial Unicode MS" pitchFamily="34" charset="-128"/>
                <a:cs typeface="Arial Unicode MS" pitchFamily="34" charset="-128"/>
              </a:rPr>
              <a:t> nab</a:t>
            </a:r>
            <a:r>
              <a:rPr lang="cs-CZ" altLang="sk-SK" dirty="0">
                <a:solidFill>
                  <a:srgbClr val="000000"/>
                </a:solidFill>
                <a:ea typeface="Arial Unicode MS" pitchFamily="34" charset="-128"/>
                <a:cs typeface="Arial Unicode MS" pitchFamily="34" charset="-128"/>
              </a:rPr>
              <a:t>í</a:t>
            </a:r>
            <a:r>
              <a:rPr lang="cs-CZ" altLang="sk-SK" dirty="0">
                <a:solidFill>
                  <a:srgbClr val="000000"/>
                </a:solidFill>
                <a:latin typeface="Arial Unicode MS" pitchFamily="34" charset="-128"/>
                <a:ea typeface="Arial Unicode MS" pitchFamily="34" charset="-128"/>
                <a:cs typeface="Arial Unicode MS" pitchFamily="34" charset="-128"/>
              </a:rPr>
              <a:t>zenou cenou. Tuto taktiku mohou uplatnit předev</a:t>
            </a:r>
            <a:r>
              <a:rPr lang="cs-CZ" altLang="sk-SK" dirty="0">
                <a:solidFill>
                  <a:srgbClr val="000000"/>
                </a:solidFill>
                <a:ea typeface="Arial Unicode MS" pitchFamily="34" charset="-128"/>
                <a:cs typeface="Arial Unicode MS" pitchFamily="34" charset="-128"/>
              </a:rPr>
              <a:t>ší</a:t>
            </a:r>
            <a:r>
              <a:rPr lang="cs-CZ" altLang="sk-SK" dirty="0">
                <a:solidFill>
                  <a:srgbClr val="000000"/>
                </a:solidFill>
                <a:latin typeface="Arial Unicode MS" pitchFamily="34" charset="-128"/>
                <a:ea typeface="Arial Unicode MS" pitchFamily="34" charset="-128"/>
                <a:cs typeface="Arial Unicode MS" pitchFamily="34" charset="-128"/>
              </a:rPr>
              <a:t>m podniky, kter</a:t>
            </a:r>
            <a:r>
              <a:rPr lang="cs-CZ" altLang="sk-SK" dirty="0">
                <a:solidFill>
                  <a:srgbClr val="000000"/>
                </a:solidFill>
                <a:ea typeface="Arial Unicode MS" pitchFamily="34" charset="-128"/>
                <a:cs typeface="Arial Unicode MS" pitchFamily="34" charset="-128"/>
              </a:rPr>
              <a:t>é</a:t>
            </a:r>
            <a:r>
              <a:rPr lang="cs-CZ" altLang="sk-SK" dirty="0">
                <a:solidFill>
                  <a:srgbClr val="000000"/>
                </a:solidFill>
                <a:latin typeface="Arial Unicode MS" pitchFamily="34" charset="-128"/>
                <a:ea typeface="Arial Unicode MS" pitchFamily="34" charset="-128"/>
                <a:cs typeface="Arial Unicode MS" pitchFamily="34" charset="-128"/>
              </a:rPr>
              <a:t> se orientuj</a:t>
            </a:r>
            <a:r>
              <a:rPr lang="cs-CZ" altLang="sk-SK" dirty="0">
                <a:solidFill>
                  <a:srgbClr val="000000"/>
                </a:solidFill>
                <a:ea typeface="Arial Unicode MS" pitchFamily="34" charset="-128"/>
                <a:cs typeface="Arial Unicode MS" pitchFamily="34" charset="-128"/>
              </a:rPr>
              <a:t>í</a:t>
            </a:r>
            <a:r>
              <a:rPr lang="cs-CZ" altLang="sk-SK" dirty="0">
                <a:solidFill>
                  <a:srgbClr val="000000"/>
                </a:solidFill>
                <a:latin typeface="Arial Unicode MS" pitchFamily="34" charset="-128"/>
                <a:ea typeface="Arial Unicode MS" pitchFamily="34" charset="-128"/>
                <a:cs typeface="Arial Unicode MS" pitchFamily="34" charset="-128"/>
              </a:rPr>
              <a:t> na rozs</a:t>
            </a:r>
            <a:r>
              <a:rPr lang="cs-CZ" altLang="sk-SK" dirty="0">
                <a:solidFill>
                  <a:srgbClr val="000000"/>
                </a:solidFill>
                <a:ea typeface="Arial Unicode MS" pitchFamily="34" charset="-128"/>
                <a:cs typeface="Arial Unicode MS" pitchFamily="34" charset="-128"/>
              </a:rPr>
              <a:t>á</a:t>
            </a:r>
            <a:r>
              <a:rPr lang="cs-CZ" altLang="sk-SK" dirty="0">
                <a:solidFill>
                  <a:srgbClr val="000000"/>
                </a:solidFill>
                <a:latin typeface="Arial Unicode MS" pitchFamily="34" charset="-128"/>
                <a:ea typeface="Arial Unicode MS" pitchFamily="34" charset="-128"/>
                <a:cs typeface="Arial Unicode MS" pitchFamily="34" charset="-128"/>
              </a:rPr>
              <a:t>hlý trh a vý</a:t>
            </a:r>
            <a:r>
              <a:rPr lang="cs-CZ" altLang="sk-SK" dirty="0">
                <a:solidFill>
                  <a:srgbClr val="000000"/>
                </a:solidFill>
                <a:ea typeface="Arial Unicode MS" pitchFamily="34" charset="-128"/>
                <a:cs typeface="Arial Unicode MS" pitchFamily="34" charset="-128"/>
              </a:rPr>
              <a:t>ší</a:t>
            </a:r>
            <a:r>
              <a:rPr lang="cs-CZ" altLang="sk-SK" dirty="0">
                <a:solidFill>
                  <a:srgbClr val="000000"/>
                </a:solidFill>
                <a:latin typeface="Arial Unicode MS" pitchFamily="34" charset="-128"/>
                <a:ea typeface="Arial Unicode MS" pitchFamily="34" charset="-128"/>
                <a:cs typeface="Arial Unicode MS" pitchFamily="34" charset="-128"/>
              </a:rPr>
              <a:t> produkce mohou minimalizovat výrobn</a:t>
            </a:r>
            <a:r>
              <a:rPr lang="cs-CZ" altLang="sk-SK" dirty="0">
                <a:solidFill>
                  <a:srgbClr val="000000"/>
                </a:solidFill>
                <a:ea typeface="Arial Unicode MS" pitchFamily="34" charset="-128"/>
                <a:cs typeface="Arial Unicode MS" pitchFamily="34" charset="-128"/>
              </a:rPr>
              <a:t>í</a:t>
            </a:r>
            <a:r>
              <a:rPr lang="cs-CZ" altLang="sk-SK" dirty="0">
                <a:solidFill>
                  <a:srgbClr val="000000"/>
                </a:solidFill>
                <a:latin typeface="Arial Unicode MS" pitchFamily="34" charset="-128"/>
                <a:ea typeface="Arial Unicode MS" pitchFamily="34" charset="-128"/>
                <a:cs typeface="Arial Unicode MS" pitchFamily="34" charset="-128"/>
              </a:rPr>
              <a:t> n</a:t>
            </a:r>
            <a:r>
              <a:rPr lang="cs-CZ" altLang="sk-SK" dirty="0">
                <a:solidFill>
                  <a:srgbClr val="000000"/>
                </a:solidFill>
                <a:ea typeface="Arial Unicode MS" pitchFamily="34" charset="-128"/>
                <a:cs typeface="Arial Unicode MS" pitchFamily="34" charset="-128"/>
              </a:rPr>
              <a:t>á</a:t>
            </a:r>
            <a:r>
              <a:rPr lang="cs-CZ" altLang="sk-SK" dirty="0">
                <a:solidFill>
                  <a:srgbClr val="000000"/>
                </a:solidFill>
                <a:latin typeface="Arial Unicode MS" pitchFamily="34" charset="-128"/>
                <a:ea typeface="Arial Unicode MS" pitchFamily="34" charset="-128"/>
                <a:cs typeface="Arial Unicode MS" pitchFamily="34" charset="-128"/>
              </a:rPr>
              <a:t>klady. </a:t>
            </a:r>
            <a:endParaRPr lang="cs-CZ" altLang="sk-SK" dirty="0">
              <a:solidFill>
                <a:srgbClr val="000000"/>
              </a:solidFill>
              <a:ea typeface="Arial Unicode MS" pitchFamily="34" charset="-128"/>
              <a:cs typeface="Arial Unicode MS" pitchFamily="34" charset="-128"/>
            </a:endParaRPr>
          </a:p>
          <a:p>
            <a:pPr>
              <a:spcBef>
                <a:spcPct val="50000"/>
              </a:spcBef>
            </a:pPr>
            <a:endParaRPr lang="cs-CZ" altLang="sk-SK" dirty="0">
              <a:solidFill>
                <a:srgbClr val="000000"/>
              </a:solidFill>
              <a:ea typeface="Arial Unicode MS" pitchFamily="34" charset="-128"/>
              <a:cs typeface="Arial Unicode MS" pitchFamily="34" charset="-128"/>
            </a:endParaRPr>
          </a:p>
          <a:p>
            <a:pPr>
              <a:spcBef>
                <a:spcPct val="50000"/>
              </a:spcBef>
            </a:pPr>
            <a:r>
              <a:rPr lang="cs-CZ" altLang="sk-SK" sz="1400" dirty="0"/>
              <a:t/>
            </a:r>
            <a:br>
              <a:rPr lang="cs-CZ" altLang="sk-SK" sz="1400" dirty="0"/>
            </a:br>
            <a:endParaRPr lang="cs-CZ" altLang="sk-SK" sz="1400" dirty="0" smtClean="0"/>
          </a:p>
          <a:p>
            <a:pPr>
              <a:spcBef>
                <a:spcPct val="50000"/>
              </a:spcBef>
            </a:pPr>
            <a:endParaRPr lang="cs-CZ" altLang="sk-SK" sz="1400" u="sng" dirty="0" smtClean="0">
              <a:solidFill>
                <a:srgbClr val="800080"/>
              </a:solidFill>
              <a:latin typeface="Arial Unicode MS" pitchFamily="34" charset="-128"/>
              <a:ea typeface="Arial Unicode MS" pitchFamily="34" charset="-128"/>
              <a:cs typeface="Arial Unicode MS" pitchFamily="34" charset="-128"/>
              <a:hlinkClick r:id="" action="ppaction://noaction"/>
            </a:endParaRPr>
          </a:p>
          <a:p>
            <a:pPr>
              <a:spcBef>
                <a:spcPct val="50000"/>
              </a:spcBef>
            </a:pPr>
            <a:endParaRPr lang="cs-CZ" altLang="sk-SK" sz="1400" u="sng" dirty="0" smtClean="0">
              <a:solidFill>
                <a:srgbClr val="800080"/>
              </a:solidFill>
              <a:latin typeface="Arial Unicode MS" pitchFamily="34" charset="-128"/>
              <a:ea typeface="Arial Unicode MS" pitchFamily="34" charset="-128"/>
              <a:cs typeface="Arial Unicode MS" pitchFamily="34" charset="-128"/>
              <a:hlinkClick r:id="" action="ppaction://noaction"/>
            </a:endParaRPr>
          </a:p>
          <a:p>
            <a:pPr>
              <a:spcBef>
                <a:spcPct val="50000"/>
              </a:spcBef>
            </a:pPr>
            <a:endParaRPr lang="cs-CZ" altLang="sk-SK" sz="1400" u="sng" dirty="0" smtClean="0">
              <a:solidFill>
                <a:srgbClr val="800080"/>
              </a:solidFill>
              <a:latin typeface="Arial Unicode MS" pitchFamily="34" charset="-128"/>
              <a:ea typeface="Arial Unicode MS" pitchFamily="34" charset="-128"/>
              <a:cs typeface="Arial Unicode MS" pitchFamily="34" charset="-128"/>
              <a:hlinkClick r:id="" action="ppaction://noaction"/>
            </a:endParaRPr>
          </a:p>
          <a:p>
            <a:pPr>
              <a:spcBef>
                <a:spcPct val="50000"/>
              </a:spcBef>
            </a:pPr>
            <a:endParaRPr lang="cs-CZ" altLang="sk-SK" sz="1400" u="sng" dirty="0" smtClean="0">
              <a:solidFill>
                <a:srgbClr val="800080"/>
              </a:solidFill>
              <a:latin typeface="Arial Unicode MS" pitchFamily="34" charset="-128"/>
              <a:ea typeface="Arial Unicode MS" pitchFamily="34" charset="-128"/>
              <a:cs typeface="Arial Unicode MS" pitchFamily="34" charset="-128"/>
              <a:hlinkClick r:id="" action="ppaction://noaction"/>
            </a:endParaRPr>
          </a:p>
          <a:p>
            <a:pPr>
              <a:spcBef>
                <a:spcPct val="50000"/>
              </a:spcBef>
            </a:pPr>
            <a:endParaRPr lang="cs-CZ" altLang="sk-SK" sz="1400" u="sng" dirty="0" smtClean="0">
              <a:solidFill>
                <a:srgbClr val="800080"/>
              </a:solidFill>
              <a:latin typeface="Arial Unicode MS" pitchFamily="34" charset="-128"/>
              <a:ea typeface="Arial Unicode MS" pitchFamily="34" charset="-128"/>
              <a:cs typeface="Arial Unicode MS" pitchFamily="34" charset="-128"/>
              <a:hlinkClick r:id="" action="ppaction://noaction"/>
            </a:endParaRPr>
          </a:p>
          <a:p>
            <a:pPr>
              <a:spcBef>
                <a:spcPct val="50000"/>
              </a:spcBef>
            </a:pPr>
            <a:endParaRPr lang="cs-CZ" altLang="sk-SK" sz="1400" u="sng" dirty="0" smtClean="0">
              <a:solidFill>
                <a:srgbClr val="800080"/>
              </a:solidFill>
              <a:latin typeface="Arial Unicode MS" pitchFamily="34" charset="-128"/>
              <a:ea typeface="Arial Unicode MS" pitchFamily="34" charset="-128"/>
              <a:cs typeface="Arial Unicode MS" pitchFamily="34" charset="-128"/>
              <a:hlinkClick r:id="" action="ppaction://noaction"/>
            </a:endParaRPr>
          </a:p>
          <a:p>
            <a:pPr>
              <a:spcBef>
                <a:spcPct val="50000"/>
              </a:spcBef>
            </a:pPr>
            <a:endParaRPr lang="cs-CZ" altLang="sk-SK" sz="1400" u="sng" dirty="0" smtClean="0">
              <a:solidFill>
                <a:srgbClr val="800080"/>
              </a:solidFill>
              <a:latin typeface="Arial Unicode MS" pitchFamily="34" charset="-128"/>
              <a:ea typeface="Arial Unicode MS" pitchFamily="34" charset="-128"/>
              <a:cs typeface="Arial Unicode MS" pitchFamily="34" charset="-128"/>
              <a:hlinkClick r:id="" action="ppaction://noaction"/>
            </a:endParaRPr>
          </a:p>
          <a:p>
            <a:pPr>
              <a:spcBef>
                <a:spcPct val="50000"/>
              </a:spcBef>
            </a:pPr>
            <a:endParaRPr lang="cs-CZ" altLang="sk-SK" sz="1400" u="sng" dirty="0" smtClean="0">
              <a:solidFill>
                <a:srgbClr val="800080"/>
              </a:solidFill>
              <a:latin typeface="Arial Unicode MS" pitchFamily="34" charset="-128"/>
              <a:ea typeface="Arial Unicode MS" pitchFamily="34" charset="-128"/>
              <a:cs typeface="Arial Unicode MS" pitchFamily="34" charset="-128"/>
              <a:hlinkClick r:id="" action="ppaction://noaction"/>
            </a:endParaRPr>
          </a:p>
          <a:p>
            <a:pPr>
              <a:spcBef>
                <a:spcPct val="50000"/>
              </a:spcBef>
            </a:pPr>
            <a:endParaRPr lang="cs-CZ" altLang="sk-SK" sz="1400" u="sng" dirty="0" smtClean="0">
              <a:solidFill>
                <a:srgbClr val="800080"/>
              </a:solidFill>
              <a:latin typeface="Arial Unicode MS" pitchFamily="34" charset="-128"/>
              <a:ea typeface="Arial Unicode MS" pitchFamily="34" charset="-128"/>
              <a:cs typeface="Arial Unicode MS" pitchFamily="34" charset="-128"/>
              <a:hlinkClick r:id="" action="ppaction://noaction"/>
            </a:endParaRPr>
          </a:p>
          <a:p>
            <a:pPr>
              <a:spcBef>
                <a:spcPct val="50000"/>
              </a:spcBef>
            </a:pPr>
            <a:r>
              <a:rPr lang="cs-CZ" altLang="sk-SK" sz="1400" u="sng" dirty="0" smtClean="0">
                <a:solidFill>
                  <a:srgbClr val="800080"/>
                </a:solidFill>
                <a:latin typeface="Arial Unicode MS" pitchFamily="34" charset="-128"/>
                <a:ea typeface="Arial Unicode MS" pitchFamily="34" charset="-128"/>
                <a:cs typeface="Arial Unicode MS" pitchFamily="34" charset="-128"/>
                <a:hlinkClick r:id="" action="ppaction://noaction"/>
              </a:rPr>
              <a:t>1</a:t>
            </a:r>
            <a:r>
              <a:rPr lang="cs-CZ" altLang="sk-SK" sz="1400" u="sng" dirty="0">
                <a:solidFill>
                  <a:srgbClr val="800080"/>
                </a:solidFill>
                <a:latin typeface="Arial Unicode MS" pitchFamily="34" charset="-128"/>
                <a:ea typeface="Arial Unicode MS" pitchFamily="34" charset="-128"/>
                <a:cs typeface="Arial Unicode MS" pitchFamily="34" charset="-128"/>
                <a:hlinkClick r:id="" action="ppaction://noaction"/>
              </a:rPr>
              <a:t>]</a:t>
            </a:r>
            <a:r>
              <a:rPr lang="cs-CZ" altLang="sk-SK" sz="1400" dirty="0">
                <a:solidFill>
                  <a:srgbClr val="000000"/>
                </a:solidFill>
                <a:latin typeface="Arial Unicode MS" pitchFamily="34" charset="-128"/>
                <a:ea typeface="Arial Unicode MS" pitchFamily="34" charset="-128"/>
                <a:cs typeface="Arial Unicode MS" pitchFamily="34" charset="-128"/>
              </a:rPr>
              <a:t> Výběr inspirov</a:t>
            </a:r>
            <a:r>
              <a:rPr lang="cs-CZ" altLang="sk-SK" sz="1400" dirty="0">
                <a:solidFill>
                  <a:srgbClr val="000000"/>
                </a:solidFill>
                <a:ea typeface="Arial Unicode MS" pitchFamily="34" charset="-128"/>
                <a:cs typeface="Arial Unicode MS" pitchFamily="34" charset="-128"/>
              </a:rPr>
              <a:t>á</a:t>
            </a:r>
            <a:r>
              <a:rPr lang="cs-CZ" altLang="sk-SK" sz="1400" dirty="0">
                <a:solidFill>
                  <a:srgbClr val="000000"/>
                </a:solidFill>
                <a:latin typeface="Arial Unicode MS" pitchFamily="34" charset="-128"/>
                <a:ea typeface="Arial Unicode MS" pitchFamily="34" charset="-128"/>
                <a:cs typeface="Arial Unicode MS" pitchFamily="34" charset="-128"/>
              </a:rPr>
              <a:t>n d</a:t>
            </a:r>
            <a:r>
              <a:rPr lang="cs-CZ" altLang="sk-SK" sz="1400" dirty="0">
                <a:solidFill>
                  <a:srgbClr val="000000"/>
                </a:solidFill>
                <a:ea typeface="Arial Unicode MS" pitchFamily="34" charset="-128"/>
                <a:cs typeface="Arial Unicode MS" pitchFamily="34" charset="-128"/>
              </a:rPr>
              <a:t>í</a:t>
            </a:r>
            <a:r>
              <a:rPr lang="cs-CZ" altLang="sk-SK" sz="1400" dirty="0">
                <a:solidFill>
                  <a:srgbClr val="000000"/>
                </a:solidFill>
                <a:latin typeface="Arial Unicode MS" pitchFamily="34" charset="-128"/>
                <a:ea typeface="Arial Unicode MS" pitchFamily="34" charset="-128"/>
                <a:cs typeface="Arial Unicode MS" pitchFamily="34" charset="-128"/>
              </a:rPr>
              <a:t>lem: </a:t>
            </a:r>
            <a:r>
              <a:rPr lang="cs-CZ" altLang="sk-SK" sz="1400" dirty="0" err="1">
                <a:solidFill>
                  <a:srgbClr val="000000"/>
                </a:solidFill>
                <a:latin typeface="Arial Unicode MS" pitchFamily="34" charset="-128"/>
                <a:ea typeface="Arial Unicode MS" pitchFamily="34" charset="-128"/>
                <a:cs typeface="Arial Unicode MS" pitchFamily="34" charset="-128"/>
              </a:rPr>
              <a:t>Kotler</a:t>
            </a:r>
            <a:r>
              <a:rPr lang="cs-CZ" altLang="sk-SK" sz="1400" dirty="0">
                <a:solidFill>
                  <a:srgbClr val="000000"/>
                </a:solidFill>
                <a:latin typeface="Arial Unicode MS" pitchFamily="34" charset="-128"/>
                <a:ea typeface="Arial Unicode MS" pitchFamily="34" charset="-128"/>
                <a:cs typeface="Arial Unicode MS" pitchFamily="34" charset="-128"/>
              </a:rPr>
              <a:t> P. Armstrong G., </a:t>
            </a:r>
            <a:r>
              <a:rPr lang="cs-CZ" altLang="sk-SK" sz="1400" dirty="0" smtClean="0">
                <a:solidFill>
                  <a:srgbClr val="000000"/>
                </a:solidFill>
                <a:latin typeface="Arial Unicode MS" pitchFamily="34" charset="-128"/>
                <a:ea typeface="Arial Unicode MS" pitchFamily="34" charset="-128"/>
                <a:cs typeface="Arial Unicode MS" pitchFamily="34" charset="-128"/>
              </a:rPr>
              <a:t>Marketing management, </a:t>
            </a:r>
            <a:r>
              <a:rPr lang="cs-CZ" altLang="sk-SK" sz="1400" dirty="0" err="1">
                <a:solidFill>
                  <a:srgbClr val="000000"/>
                </a:solidFill>
                <a:latin typeface="Arial Unicode MS" pitchFamily="34" charset="-128"/>
                <a:ea typeface="Arial Unicode MS" pitchFamily="34" charset="-128"/>
                <a:cs typeface="Arial Unicode MS" pitchFamily="34" charset="-128"/>
              </a:rPr>
              <a:t>Grada</a:t>
            </a:r>
            <a:r>
              <a:rPr lang="cs-CZ" altLang="sk-SK" sz="1400" dirty="0">
                <a:solidFill>
                  <a:srgbClr val="000000"/>
                </a:solidFill>
                <a:latin typeface="Arial Unicode MS" pitchFamily="34" charset="-128"/>
                <a:ea typeface="Arial Unicode MS" pitchFamily="34" charset="-128"/>
                <a:cs typeface="Arial Unicode MS" pitchFamily="34" charset="-128"/>
              </a:rPr>
              <a:t> </a:t>
            </a:r>
            <a:r>
              <a:rPr lang="cs-CZ" altLang="sk-SK" sz="1400" dirty="0" err="1">
                <a:solidFill>
                  <a:srgbClr val="000000"/>
                </a:solidFill>
                <a:latin typeface="Arial Unicode MS" pitchFamily="34" charset="-128"/>
                <a:ea typeface="Arial Unicode MS" pitchFamily="34" charset="-128"/>
                <a:cs typeface="Arial Unicode MS" pitchFamily="34" charset="-128"/>
              </a:rPr>
              <a:t>Publishing</a:t>
            </a:r>
            <a:r>
              <a:rPr lang="cs-CZ" altLang="sk-SK" sz="1400" dirty="0">
                <a:solidFill>
                  <a:srgbClr val="000000"/>
                </a:solidFill>
                <a:latin typeface="Arial Unicode MS" pitchFamily="34" charset="-128"/>
                <a:ea typeface="Arial Unicode MS" pitchFamily="34" charset="-128"/>
                <a:cs typeface="Arial Unicode MS" pitchFamily="34" charset="-128"/>
              </a:rPr>
              <a:t>, Praha </a:t>
            </a:r>
            <a:r>
              <a:rPr lang="cs-CZ" altLang="sk-SK" sz="1400" dirty="0" smtClean="0">
                <a:solidFill>
                  <a:srgbClr val="000000"/>
                </a:solidFill>
                <a:latin typeface="Arial Unicode MS" pitchFamily="34" charset="-128"/>
                <a:ea typeface="Arial Unicode MS" pitchFamily="34" charset="-128"/>
                <a:cs typeface="Arial Unicode MS" pitchFamily="34" charset="-128"/>
              </a:rPr>
              <a:t>2012. </a:t>
            </a:r>
            <a:r>
              <a:rPr lang="cs-CZ" altLang="sk-SK" sz="1400" dirty="0">
                <a:solidFill>
                  <a:srgbClr val="000000"/>
                </a:solidFill>
                <a:latin typeface="Arial Unicode MS" pitchFamily="34" charset="-128"/>
                <a:ea typeface="Arial Unicode MS" pitchFamily="34" charset="-128"/>
                <a:cs typeface="Arial Unicode MS" pitchFamily="34" charset="-128"/>
              </a:rPr>
              <a:t>Kr</a:t>
            </a:r>
            <a:r>
              <a:rPr lang="cs-CZ" altLang="sk-SK" sz="1400" dirty="0">
                <a:solidFill>
                  <a:srgbClr val="000000"/>
                </a:solidFill>
                <a:ea typeface="Arial Unicode MS" pitchFamily="34" charset="-128"/>
                <a:cs typeface="Arial Unicode MS" pitchFamily="34" charset="-128"/>
              </a:rPr>
              <a:t>á</a:t>
            </a:r>
            <a:r>
              <a:rPr lang="cs-CZ" altLang="sk-SK" sz="1400" dirty="0">
                <a:solidFill>
                  <a:srgbClr val="000000"/>
                </a:solidFill>
                <a:latin typeface="Arial Unicode MS" pitchFamily="34" charset="-128"/>
                <a:ea typeface="Arial Unicode MS" pitchFamily="34" charset="-128"/>
                <a:cs typeface="Arial Unicode MS" pitchFamily="34" charset="-128"/>
              </a:rPr>
              <a:t>ceno.</a:t>
            </a:r>
          </a:p>
          <a:p>
            <a:pPr>
              <a:spcBef>
                <a:spcPct val="50000"/>
              </a:spcBef>
            </a:pPr>
            <a:endParaRPr lang="cs-CZ" altLang="sk-SK" sz="1400" dirty="0"/>
          </a:p>
        </p:txBody>
      </p:sp>
      <p:pic>
        <p:nvPicPr>
          <p:cNvPr id="190466" name="Picture 2" descr="http://www.jakasi.cz/wp-content/uploads/2015/07/marketingovy-mix.png"/>
          <p:cNvPicPr>
            <a:picLocks noChangeAspect="1" noChangeArrowheads="1"/>
          </p:cNvPicPr>
          <p:nvPr/>
        </p:nvPicPr>
        <p:blipFill>
          <a:blip r:embed="rId3"/>
          <a:srcRect/>
          <a:stretch>
            <a:fillRect/>
          </a:stretch>
        </p:blipFill>
        <p:spPr bwMode="auto">
          <a:xfrm>
            <a:off x="0" y="2428868"/>
            <a:ext cx="6357982" cy="3814789"/>
          </a:xfrm>
          <a:prstGeom prst="rect">
            <a:avLst/>
          </a:prstGeom>
          <a:noFill/>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ext Box 2"/>
          <p:cNvSpPr txBox="1">
            <a:spLocks noChangeArrowheads="1"/>
          </p:cNvSpPr>
          <p:nvPr/>
        </p:nvSpPr>
        <p:spPr bwMode="auto">
          <a:xfrm>
            <a:off x="0" y="115888"/>
            <a:ext cx="8839200" cy="6986528"/>
          </a:xfrm>
          <a:prstGeom prst="rect">
            <a:avLst/>
          </a:prstGeom>
          <a:noFill/>
          <a:ln w="9525">
            <a:noFill/>
            <a:miter lim="800000"/>
            <a:headEnd/>
            <a:tailEnd/>
          </a:ln>
        </p:spPr>
        <p:txBody>
          <a:bodyPr>
            <a:spAutoFit/>
          </a:bodyPr>
          <a:lstStyle/>
          <a:p>
            <a:pPr>
              <a:spcBef>
                <a:spcPct val="50000"/>
              </a:spcBef>
            </a:pPr>
            <a:endParaRPr lang="cs-CZ" altLang="sk-SK" b="1" dirty="0">
              <a:solidFill>
                <a:srgbClr val="000000"/>
              </a:solidFill>
              <a:ea typeface="Arial Unicode MS" pitchFamily="34" charset="-128"/>
              <a:cs typeface="Arial Unicode MS" pitchFamily="34" charset="-128"/>
            </a:endParaRPr>
          </a:p>
          <a:p>
            <a:pPr>
              <a:spcBef>
                <a:spcPct val="50000"/>
              </a:spcBef>
            </a:pPr>
            <a:r>
              <a:rPr lang="cs-CZ" altLang="sk-SK" b="1" dirty="0">
                <a:solidFill>
                  <a:schemeClr val="hlink"/>
                </a:solidFill>
                <a:latin typeface="Arial Unicode MS" pitchFamily="34" charset="-128"/>
                <a:ea typeface="Arial Unicode MS" pitchFamily="34" charset="-128"/>
                <a:cs typeface="Arial Unicode MS" pitchFamily="34" charset="-128"/>
              </a:rPr>
              <a:t>Strategie diferenciace produktu</a:t>
            </a:r>
            <a:r>
              <a:rPr lang="cs-CZ" altLang="sk-SK" dirty="0">
                <a:solidFill>
                  <a:srgbClr val="000000"/>
                </a:solidFill>
                <a:latin typeface="Arial Unicode MS" pitchFamily="34" charset="-128"/>
                <a:ea typeface="Arial Unicode MS" pitchFamily="34" charset="-128"/>
                <a:cs typeface="Arial Unicode MS" pitchFamily="34" charset="-128"/>
              </a:rPr>
              <a:t> je soustředěna na  specifikaci a vysokou kvalitu produktu, jež je z</a:t>
            </a:r>
            <a:r>
              <a:rPr lang="cs-CZ" altLang="sk-SK" dirty="0">
                <a:solidFill>
                  <a:srgbClr val="000000"/>
                </a:solidFill>
                <a:ea typeface="Arial Unicode MS" pitchFamily="34" charset="-128"/>
                <a:cs typeface="Arial Unicode MS" pitchFamily="34" charset="-128"/>
              </a:rPr>
              <a:t>á</a:t>
            </a:r>
            <a:r>
              <a:rPr lang="cs-CZ" altLang="sk-SK" dirty="0">
                <a:solidFill>
                  <a:srgbClr val="000000"/>
                </a:solidFill>
                <a:latin typeface="Arial Unicode MS" pitchFamily="34" charset="-128"/>
                <a:ea typeface="Arial Unicode MS" pitchFamily="34" charset="-128"/>
                <a:cs typeface="Arial Unicode MS" pitchFamily="34" charset="-128"/>
              </a:rPr>
              <a:t>kazn</a:t>
            </a:r>
            <a:r>
              <a:rPr lang="cs-CZ" altLang="sk-SK" dirty="0">
                <a:solidFill>
                  <a:srgbClr val="000000"/>
                </a:solidFill>
                <a:ea typeface="Arial Unicode MS" pitchFamily="34" charset="-128"/>
                <a:cs typeface="Arial Unicode MS" pitchFamily="34" charset="-128"/>
              </a:rPr>
              <a:t>í</a:t>
            </a:r>
            <a:r>
              <a:rPr lang="cs-CZ" altLang="sk-SK" dirty="0">
                <a:solidFill>
                  <a:srgbClr val="000000"/>
                </a:solidFill>
                <a:latin typeface="Arial Unicode MS" pitchFamily="34" charset="-128"/>
                <a:ea typeface="Arial Unicode MS" pitchFamily="34" charset="-128"/>
                <a:cs typeface="Arial Unicode MS" pitchFamily="34" charset="-128"/>
              </a:rPr>
              <a:t>kem vysoce ceněn a vyhled</a:t>
            </a:r>
            <a:r>
              <a:rPr lang="cs-CZ" altLang="sk-SK" dirty="0">
                <a:solidFill>
                  <a:srgbClr val="000000"/>
                </a:solidFill>
                <a:ea typeface="Arial Unicode MS" pitchFamily="34" charset="-128"/>
                <a:cs typeface="Arial Unicode MS" pitchFamily="34" charset="-128"/>
              </a:rPr>
              <a:t>á</a:t>
            </a:r>
            <a:r>
              <a:rPr lang="cs-CZ" altLang="sk-SK" dirty="0">
                <a:solidFill>
                  <a:srgbClr val="000000"/>
                </a:solidFill>
                <a:latin typeface="Arial Unicode MS" pitchFamily="34" charset="-128"/>
                <a:ea typeface="Arial Unicode MS" pitchFamily="34" charset="-128"/>
                <a:cs typeface="Arial Unicode MS" pitchFamily="34" charset="-128"/>
              </a:rPr>
              <a:t>v</a:t>
            </a:r>
            <a:r>
              <a:rPr lang="cs-CZ" altLang="sk-SK" dirty="0">
                <a:solidFill>
                  <a:srgbClr val="000000"/>
                </a:solidFill>
                <a:ea typeface="Arial Unicode MS" pitchFamily="34" charset="-128"/>
                <a:cs typeface="Arial Unicode MS" pitchFamily="34" charset="-128"/>
              </a:rPr>
              <a:t>á</a:t>
            </a:r>
            <a:r>
              <a:rPr lang="cs-CZ" altLang="sk-SK" dirty="0">
                <a:solidFill>
                  <a:srgbClr val="000000"/>
                </a:solidFill>
                <a:latin typeface="Arial Unicode MS" pitchFamily="34" charset="-128"/>
                <a:ea typeface="Arial Unicode MS" pitchFamily="34" charset="-128"/>
                <a:cs typeface="Arial Unicode MS" pitchFamily="34" charset="-128"/>
              </a:rPr>
              <a:t>n. Podnik, z</a:t>
            </a:r>
            <a:r>
              <a:rPr lang="cs-CZ" altLang="sk-SK" dirty="0">
                <a:solidFill>
                  <a:srgbClr val="000000"/>
                </a:solidFill>
                <a:ea typeface="Arial Unicode MS" pitchFamily="34" charset="-128"/>
                <a:cs typeface="Arial Unicode MS" pitchFamily="34" charset="-128"/>
              </a:rPr>
              <a:t>í</a:t>
            </a:r>
            <a:r>
              <a:rPr lang="cs-CZ" altLang="sk-SK" dirty="0">
                <a:solidFill>
                  <a:srgbClr val="000000"/>
                </a:solidFill>
                <a:latin typeface="Arial Unicode MS" pitchFamily="34" charset="-128"/>
                <a:ea typeface="Arial Unicode MS" pitchFamily="34" charset="-128"/>
                <a:cs typeface="Arial Unicode MS" pitchFamily="34" charset="-128"/>
              </a:rPr>
              <a:t>sk</a:t>
            </a:r>
            <a:r>
              <a:rPr lang="cs-CZ" altLang="sk-SK" dirty="0">
                <a:solidFill>
                  <a:srgbClr val="000000"/>
                </a:solidFill>
                <a:ea typeface="Arial Unicode MS" pitchFamily="34" charset="-128"/>
                <a:cs typeface="Arial Unicode MS" pitchFamily="34" charset="-128"/>
              </a:rPr>
              <a:t>á</a:t>
            </a:r>
            <a:r>
              <a:rPr lang="cs-CZ" altLang="sk-SK" dirty="0">
                <a:solidFill>
                  <a:srgbClr val="000000"/>
                </a:solidFill>
                <a:latin typeface="Arial Unicode MS" pitchFamily="34" charset="-128"/>
                <a:ea typeface="Arial Unicode MS" pitchFamily="34" charset="-128"/>
                <a:cs typeface="Arial Unicode MS" pitchFamily="34" charset="-128"/>
              </a:rPr>
              <a:t>vaj</a:t>
            </a:r>
            <a:r>
              <a:rPr lang="cs-CZ" altLang="sk-SK" dirty="0">
                <a:solidFill>
                  <a:srgbClr val="000000"/>
                </a:solidFill>
                <a:ea typeface="Arial Unicode MS" pitchFamily="34" charset="-128"/>
                <a:cs typeface="Arial Unicode MS" pitchFamily="34" charset="-128"/>
              </a:rPr>
              <a:t>í</a:t>
            </a:r>
            <a:r>
              <a:rPr lang="cs-CZ" altLang="sk-SK" dirty="0">
                <a:solidFill>
                  <a:srgbClr val="000000"/>
                </a:solidFill>
                <a:latin typeface="Arial Unicode MS" pitchFamily="34" charset="-128"/>
                <a:ea typeface="Arial Unicode MS" pitchFamily="34" charset="-128"/>
                <a:cs typeface="Arial Unicode MS" pitchFamily="34" charset="-128"/>
              </a:rPr>
              <a:t>c</a:t>
            </a:r>
            <a:r>
              <a:rPr lang="cs-CZ" altLang="sk-SK" dirty="0">
                <a:solidFill>
                  <a:srgbClr val="000000"/>
                </a:solidFill>
                <a:ea typeface="Arial Unicode MS" pitchFamily="34" charset="-128"/>
                <a:cs typeface="Arial Unicode MS" pitchFamily="34" charset="-128"/>
              </a:rPr>
              <a:t>í</a:t>
            </a:r>
            <a:r>
              <a:rPr lang="cs-CZ" altLang="sk-SK" dirty="0">
                <a:solidFill>
                  <a:srgbClr val="000000"/>
                </a:solidFill>
                <a:latin typeface="Arial Unicode MS" pitchFamily="34" charset="-128"/>
                <a:ea typeface="Arial Unicode MS" pitchFamily="34" charset="-128"/>
                <a:cs typeface="Arial Unicode MS" pitchFamily="34" charset="-128"/>
              </a:rPr>
              <a:t> takovou konkurenčn</a:t>
            </a:r>
            <a:r>
              <a:rPr lang="cs-CZ" altLang="sk-SK" dirty="0">
                <a:solidFill>
                  <a:srgbClr val="000000"/>
                </a:solidFill>
                <a:ea typeface="Arial Unicode MS" pitchFamily="34" charset="-128"/>
                <a:cs typeface="Arial Unicode MS" pitchFamily="34" charset="-128"/>
              </a:rPr>
              <a:t>í</a:t>
            </a:r>
            <a:r>
              <a:rPr lang="cs-CZ" altLang="sk-SK" dirty="0">
                <a:solidFill>
                  <a:srgbClr val="000000"/>
                </a:solidFill>
                <a:latin typeface="Arial Unicode MS" pitchFamily="34" charset="-128"/>
                <a:ea typeface="Arial Unicode MS" pitchFamily="34" charset="-128"/>
                <a:cs typeface="Arial Unicode MS" pitchFamily="34" charset="-128"/>
              </a:rPr>
              <a:t> výhodu, může patřit do cenově vy</a:t>
            </a:r>
            <a:r>
              <a:rPr lang="cs-CZ" altLang="sk-SK" dirty="0">
                <a:solidFill>
                  <a:srgbClr val="000000"/>
                </a:solidFill>
                <a:ea typeface="Arial Unicode MS" pitchFamily="34" charset="-128"/>
                <a:cs typeface="Arial Unicode MS" pitchFamily="34" charset="-128"/>
              </a:rPr>
              <a:t>šší</a:t>
            </a:r>
            <a:r>
              <a:rPr lang="cs-CZ" altLang="sk-SK" dirty="0">
                <a:solidFill>
                  <a:srgbClr val="000000"/>
                </a:solidFill>
                <a:latin typeface="Arial Unicode MS" pitchFamily="34" charset="-128"/>
                <a:ea typeface="Arial Unicode MS" pitchFamily="34" charset="-128"/>
                <a:cs typeface="Arial Unicode MS" pitchFamily="34" charset="-128"/>
              </a:rPr>
              <a:t> kategorie, ov</a:t>
            </a:r>
            <a:r>
              <a:rPr lang="cs-CZ" altLang="sk-SK" dirty="0">
                <a:solidFill>
                  <a:srgbClr val="000000"/>
                </a:solidFill>
                <a:ea typeface="Arial Unicode MS" pitchFamily="34" charset="-128"/>
                <a:cs typeface="Arial Unicode MS" pitchFamily="34" charset="-128"/>
              </a:rPr>
              <a:t>š</a:t>
            </a:r>
            <a:r>
              <a:rPr lang="cs-CZ" altLang="sk-SK" dirty="0">
                <a:solidFill>
                  <a:srgbClr val="000000"/>
                </a:solidFill>
                <a:latin typeface="Arial Unicode MS" pitchFamily="34" charset="-128"/>
                <a:ea typeface="Arial Unicode MS" pitchFamily="34" charset="-128"/>
                <a:cs typeface="Arial Unicode MS" pitchFamily="34" charset="-128"/>
              </a:rPr>
              <a:t>em mus</a:t>
            </a:r>
            <a:r>
              <a:rPr lang="cs-CZ" altLang="sk-SK" dirty="0">
                <a:solidFill>
                  <a:srgbClr val="000000"/>
                </a:solidFill>
                <a:ea typeface="Arial Unicode MS" pitchFamily="34" charset="-128"/>
                <a:cs typeface="Arial Unicode MS" pitchFamily="34" charset="-128"/>
              </a:rPr>
              <a:t>í</a:t>
            </a:r>
            <a:r>
              <a:rPr lang="cs-CZ" altLang="sk-SK" dirty="0">
                <a:solidFill>
                  <a:srgbClr val="000000"/>
                </a:solidFill>
                <a:latin typeface="Arial Unicode MS" pitchFamily="34" charset="-128"/>
                <a:ea typeface="Arial Unicode MS" pitchFamily="34" charset="-128"/>
                <a:cs typeface="Arial Unicode MS" pitchFamily="34" charset="-128"/>
              </a:rPr>
              <a:t> neust</a:t>
            </a:r>
            <a:r>
              <a:rPr lang="cs-CZ" altLang="sk-SK" dirty="0">
                <a:solidFill>
                  <a:srgbClr val="000000"/>
                </a:solidFill>
                <a:ea typeface="Arial Unicode MS" pitchFamily="34" charset="-128"/>
                <a:cs typeface="Arial Unicode MS" pitchFamily="34" charset="-128"/>
              </a:rPr>
              <a:t>á</a:t>
            </a:r>
            <a:r>
              <a:rPr lang="cs-CZ" altLang="sk-SK" dirty="0">
                <a:solidFill>
                  <a:srgbClr val="000000"/>
                </a:solidFill>
                <a:latin typeface="Arial Unicode MS" pitchFamily="34" charset="-128"/>
                <a:ea typeface="Arial Unicode MS" pitchFamily="34" charset="-128"/>
                <a:cs typeface="Arial Unicode MS" pitchFamily="34" charset="-128"/>
              </a:rPr>
              <a:t>le investovat do výzkumu a vývoje, aby si sv</a:t>
            </a:r>
            <a:r>
              <a:rPr lang="cs-CZ" altLang="sk-SK" dirty="0">
                <a:solidFill>
                  <a:srgbClr val="000000"/>
                </a:solidFill>
                <a:ea typeface="Arial Unicode MS" pitchFamily="34" charset="-128"/>
                <a:cs typeface="Arial Unicode MS" pitchFamily="34" charset="-128"/>
              </a:rPr>
              <a:t>é</a:t>
            </a:r>
            <a:r>
              <a:rPr lang="cs-CZ" altLang="sk-SK" dirty="0">
                <a:solidFill>
                  <a:srgbClr val="000000"/>
                </a:solidFill>
                <a:latin typeface="Arial Unicode MS" pitchFamily="34" charset="-128"/>
                <a:ea typeface="Arial Unicode MS" pitchFamily="34" charset="-128"/>
                <a:cs typeface="Arial Unicode MS" pitchFamily="34" charset="-128"/>
              </a:rPr>
              <a:t> postaven</a:t>
            </a:r>
            <a:r>
              <a:rPr lang="cs-CZ" altLang="sk-SK" dirty="0">
                <a:solidFill>
                  <a:srgbClr val="000000"/>
                </a:solidFill>
                <a:ea typeface="Arial Unicode MS" pitchFamily="34" charset="-128"/>
                <a:cs typeface="Arial Unicode MS" pitchFamily="34" charset="-128"/>
              </a:rPr>
              <a:t>í</a:t>
            </a:r>
            <a:r>
              <a:rPr lang="cs-CZ" altLang="sk-SK" dirty="0">
                <a:solidFill>
                  <a:srgbClr val="000000"/>
                </a:solidFill>
                <a:latin typeface="Arial Unicode MS" pitchFamily="34" charset="-128"/>
                <a:ea typeface="Arial Unicode MS" pitchFamily="34" charset="-128"/>
                <a:cs typeface="Arial Unicode MS" pitchFamily="34" charset="-128"/>
              </a:rPr>
              <a:t> udržel.</a:t>
            </a:r>
          </a:p>
          <a:p>
            <a:pPr>
              <a:spcBef>
                <a:spcPct val="50000"/>
              </a:spcBef>
            </a:pPr>
            <a:r>
              <a:rPr lang="cs-CZ" altLang="sk-SK" b="1" dirty="0">
                <a:solidFill>
                  <a:srgbClr val="000000"/>
                </a:solidFill>
                <a:latin typeface="Arial Unicode MS" pitchFamily="34" charset="-128"/>
                <a:ea typeface="Arial Unicode MS" pitchFamily="34" charset="-128"/>
                <a:cs typeface="Arial Unicode MS" pitchFamily="34" charset="-128"/>
              </a:rPr>
              <a:t>Strategie tržn</a:t>
            </a:r>
            <a:r>
              <a:rPr lang="cs-CZ" altLang="sk-SK" b="1" dirty="0">
                <a:solidFill>
                  <a:srgbClr val="000000"/>
                </a:solidFill>
                <a:ea typeface="Arial Unicode MS" pitchFamily="34" charset="-128"/>
                <a:cs typeface="Arial Unicode MS" pitchFamily="34" charset="-128"/>
              </a:rPr>
              <a:t>í</a:t>
            </a:r>
            <a:r>
              <a:rPr lang="cs-CZ" altLang="sk-SK" b="1" dirty="0">
                <a:solidFill>
                  <a:srgbClr val="000000"/>
                </a:solidFill>
                <a:latin typeface="Arial Unicode MS" pitchFamily="34" charset="-128"/>
                <a:ea typeface="Arial Unicode MS" pitchFamily="34" charset="-128"/>
                <a:cs typeface="Arial Unicode MS" pitchFamily="34" charset="-128"/>
              </a:rPr>
              <a:t> orientace</a:t>
            </a:r>
            <a:r>
              <a:rPr lang="cs-CZ" altLang="sk-SK" dirty="0">
                <a:solidFill>
                  <a:srgbClr val="000000"/>
                </a:solidFill>
                <a:latin typeface="Arial Unicode MS" pitchFamily="34" charset="-128"/>
                <a:ea typeface="Arial Unicode MS" pitchFamily="34" charset="-128"/>
                <a:cs typeface="Arial Unicode MS" pitchFamily="34" charset="-128"/>
              </a:rPr>
              <a:t>. Podnik se zaměřuje jenom na několik segmentů trhu, kter</a:t>
            </a:r>
            <a:r>
              <a:rPr lang="cs-CZ" altLang="sk-SK" dirty="0">
                <a:solidFill>
                  <a:srgbClr val="000000"/>
                </a:solidFill>
                <a:ea typeface="Arial Unicode MS" pitchFamily="34" charset="-128"/>
                <a:cs typeface="Arial Unicode MS" pitchFamily="34" charset="-128"/>
              </a:rPr>
              <a:t>é</a:t>
            </a:r>
            <a:r>
              <a:rPr lang="cs-CZ" altLang="sk-SK" dirty="0">
                <a:solidFill>
                  <a:srgbClr val="000000"/>
                </a:solidFill>
                <a:latin typeface="Arial Unicode MS" pitchFamily="34" charset="-128"/>
                <a:ea typeface="Arial Unicode MS" pitchFamily="34" charset="-128"/>
                <a:cs typeface="Arial Unicode MS" pitchFamily="34" charset="-128"/>
              </a:rPr>
              <a:t> jsou (m</a:t>
            </a:r>
            <a:r>
              <a:rPr lang="cs-CZ" altLang="sk-SK" dirty="0">
                <a:solidFill>
                  <a:srgbClr val="000000"/>
                </a:solidFill>
                <a:ea typeface="Arial Unicode MS" pitchFamily="34" charset="-128"/>
                <a:cs typeface="Arial Unicode MS" pitchFamily="34" charset="-128"/>
              </a:rPr>
              <a:t>í</a:t>
            </a:r>
            <a:r>
              <a:rPr lang="cs-CZ" altLang="sk-SK" dirty="0">
                <a:solidFill>
                  <a:srgbClr val="000000"/>
                </a:solidFill>
                <a:latin typeface="Arial Unicode MS" pitchFamily="34" charset="-128"/>
                <a:ea typeface="Arial Unicode MS" pitchFamily="34" charset="-128"/>
                <a:cs typeface="Arial Unicode MS" pitchFamily="34" charset="-128"/>
              </a:rPr>
              <a:t>stně nebo glob</a:t>
            </a:r>
            <a:r>
              <a:rPr lang="cs-CZ" altLang="sk-SK" dirty="0">
                <a:solidFill>
                  <a:srgbClr val="000000"/>
                </a:solidFill>
                <a:ea typeface="Arial Unicode MS" pitchFamily="34" charset="-128"/>
                <a:cs typeface="Arial Unicode MS" pitchFamily="34" charset="-128"/>
              </a:rPr>
              <a:t>á</a:t>
            </a:r>
            <a:r>
              <a:rPr lang="cs-CZ" altLang="sk-SK" dirty="0">
                <a:solidFill>
                  <a:srgbClr val="000000"/>
                </a:solidFill>
                <a:latin typeface="Arial Unicode MS" pitchFamily="34" charset="-128"/>
                <a:ea typeface="Arial Unicode MS" pitchFamily="34" charset="-128"/>
                <a:cs typeface="Arial Unicode MS" pitchFamily="34" charset="-128"/>
              </a:rPr>
              <a:t>lně) ž</a:t>
            </a:r>
            <a:r>
              <a:rPr lang="cs-CZ" altLang="sk-SK" dirty="0">
                <a:solidFill>
                  <a:srgbClr val="000000"/>
                </a:solidFill>
                <a:ea typeface="Arial Unicode MS" pitchFamily="34" charset="-128"/>
                <a:cs typeface="Arial Unicode MS" pitchFamily="34" charset="-128"/>
              </a:rPr>
              <a:t>á</a:t>
            </a:r>
            <a:r>
              <a:rPr lang="cs-CZ" altLang="sk-SK" dirty="0">
                <a:solidFill>
                  <a:srgbClr val="000000"/>
                </a:solidFill>
                <a:latin typeface="Arial Unicode MS" pitchFamily="34" charset="-128"/>
                <a:ea typeface="Arial Unicode MS" pitchFamily="34" charset="-128"/>
                <a:cs typeface="Arial Unicode MS" pitchFamily="34" charset="-128"/>
              </a:rPr>
              <a:t>dan</a:t>
            </a:r>
            <a:r>
              <a:rPr lang="cs-CZ" altLang="sk-SK" dirty="0">
                <a:solidFill>
                  <a:srgbClr val="000000"/>
                </a:solidFill>
                <a:ea typeface="Arial Unicode MS" pitchFamily="34" charset="-128"/>
                <a:cs typeface="Arial Unicode MS" pitchFamily="34" charset="-128"/>
              </a:rPr>
              <a:t>é</a:t>
            </a:r>
            <a:r>
              <a:rPr lang="cs-CZ" altLang="sk-SK" dirty="0">
                <a:solidFill>
                  <a:srgbClr val="000000"/>
                </a:solidFill>
                <a:latin typeface="Arial Unicode MS" pitchFamily="34" charset="-128"/>
                <a:ea typeface="Arial Unicode MS" pitchFamily="34" charset="-128"/>
                <a:cs typeface="Arial Unicode MS" pitchFamily="34" charset="-128"/>
              </a:rPr>
              <a:t>. Snaž</a:t>
            </a:r>
            <a:r>
              <a:rPr lang="cs-CZ" altLang="sk-SK" dirty="0">
                <a:solidFill>
                  <a:srgbClr val="000000"/>
                </a:solidFill>
                <a:ea typeface="Arial Unicode MS" pitchFamily="34" charset="-128"/>
                <a:cs typeface="Arial Unicode MS" pitchFamily="34" charset="-128"/>
              </a:rPr>
              <a:t>í</a:t>
            </a:r>
            <a:r>
              <a:rPr lang="cs-CZ" altLang="sk-SK" dirty="0">
                <a:solidFill>
                  <a:srgbClr val="000000"/>
                </a:solidFill>
                <a:latin typeface="Arial Unicode MS" pitchFamily="34" charset="-128"/>
                <a:ea typeface="Arial Unicode MS" pitchFamily="34" charset="-128"/>
                <a:cs typeface="Arial Unicode MS" pitchFamily="34" charset="-128"/>
              </a:rPr>
              <a:t> se co nejv</a:t>
            </a:r>
            <a:r>
              <a:rPr lang="cs-CZ" altLang="sk-SK" dirty="0">
                <a:solidFill>
                  <a:srgbClr val="000000"/>
                </a:solidFill>
                <a:ea typeface="Arial Unicode MS" pitchFamily="34" charset="-128"/>
                <a:cs typeface="Arial Unicode MS" pitchFamily="34" charset="-128"/>
              </a:rPr>
              <a:t>í</a:t>
            </a:r>
            <a:r>
              <a:rPr lang="cs-CZ" altLang="sk-SK" dirty="0">
                <a:solidFill>
                  <a:srgbClr val="000000"/>
                </a:solidFill>
                <a:latin typeface="Arial Unicode MS" pitchFamily="34" charset="-128"/>
                <a:ea typeface="Arial Unicode MS" pitchFamily="34" charset="-128"/>
                <a:cs typeface="Arial Unicode MS" pitchFamily="34" charset="-128"/>
              </a:rPr>
              <a:t>ce rozpoznat potřeby z</a:t>
            </a:r>
            <a:r>
              <a:rPr lang="cs-CZ" altLang="sk-SK" dirty="0">
                <a:solidFill>
                  <a:srgbClr val="000000"/>
                </a:solidFill>
                <a:ea typeface="Arial Unicode MS" pitchFamily="34" charset="-128"/>
                <a:cs typeface="Arial Unicode MS" pitchFamily="34" charset="-128"/>
              </a:rPr>
              <a:t>á</a:t>
            </a:r>
            <a:r>
              <a:rPr lang="cs-CZ" altLang="sk-SK" dirty="0">
                <a:solidFill>
                  <a:srgbClr val="000000"/>
                </a:solidFill>
                <a:latin typeface="Arial Unicode MS" pitchFamily="34" charset="-128"/>
                <a:ea typeface="Arial Unicode MS" pitchFamily="34" charset="-128"/>
                <a:cs typeface="Arial Unicode MS" pitchFamily="34" charset="-128"/>
              </a:rPr>
              <a:t>kazn</a:t>
            </a:r>
            <a:r>
              <a:rPr lang="cs-CZ" altLang="sk-SK" dirty="0">
                <a:solidFill>
                  <a:srgbClr val="000000"/>
                </a:solidFill>
                <a:ea typeface="Arial Unicode MS" pitchFamily="34" charset="-128"/>
                <a:cs typeface="Arial Unicode MS" pitchFamily="34" charset="-128"/>
              </a:rPr>
              <a:t>í</a:t>
            </a:r>
            <a:r>
              <a:rPr lang="cs-CZ" altLang="sk-SK" dirty="0">
                <a:solidFill>
                  <a:srgbClr val="000000"/>
                </a:solidFill>
                <a:latin typeface="Arial Unicode MS" pitchFamily="34" charset="-128"/>
                <a:ea typeface="Arial Unicode MS" pitchFamily="34" charset="-128"/>
                <a:cs typeface="Arial Unicode MS" pitchFamily="34" charset="-128"/>
              </a:rPr>
              <a:t>ků a naplňuje je. Strategie tržn</a:t>
            </a:r>
            <a:r>
              <a:rPr lang="cs-CZ" altLang="sk-SK" dirty="0">
                <a:solidFill>
                  <a:srgbClr val="000000"/>
                </a:solidFill>
                <a:ea typeface="Arial Unicode MS" pitchFamily="34" charset="-128"/>
                <a:cs typeface="Arial Unicode MS" pitchFamily="34" charset="-128"/>
              </a:rPr>
              <a:t>í</a:t>
            </a:r>
            <a:r>
              <a:rPr lang="cs-CZ" altLang="sk-SK" dirty="0">
                <a:solidFill>
                  <a:srgbClr val="000000"/>
                </a:solidFill>
                <a:latin typeface="Arial Unicode MS" pitchFamily="34" charset="-128"/>
                <a:ea typeface="Arial Unicode MS" pitchFamily="34" charset="-128"/>
                <a:cs typeface="Arial Unicode MS" pitchFamily="34" charset="-128"/>
              </a:rPr>
              <a:t> orientace se často kombinuje se strategi</a:t>
            </a:r>
            <a:r>
              <a:rPr lang="cs-CZ" altLang="sk-SK" dirty="0">
                <a:solidFill>
                  <a:srgbClr val="000000"/>
                </a:solidFill>
                <a:ea typeface="Arial Unicode MS" pitchFamily="34" charset="-128"/>
                <a:cs typeface="Arial Unicode MS" pitchFamily="34" charset="-128"/>
              </a:rPr>
              <a:t>í</a:t>
            </a:r>
            <a:r>
              <a:rPr lang="cs-CZ" altLang="sk-SK" dirty="0">
                <a:solidFill>
                  <a:srgbClr val="000000"/>
                </a:solidFill>
                <a:latin typeface="Arial Unicode MS" pitchFamily="34" charset="-128"/>
                <a:ea typeface="Arial Unicode MS" pitchFamily="34" charset="-128"/>
                <a:cs typeface="Arial Unicode MS" pitchFamily="34" charset="-128"/>
              </a:rPr>
              <a:t> diferenciace: vz</a:t>
            </a:r>
            <a:r>
              <a:rPr lang="cs-CZ" altLang="sk-SK" dirty="0">
                <a:solidFill>
                  <a:srgbClr val="000000"/>
                </a:solidFill>
                <a:ea typeface="Arial Unicode MS" pitchFamily="34" charset="-128"/>
                <a:cs typeface="Arial Unicode MS" pitchFamily="34" charset="-128"/>
              </a:rPr>
              <a:t>á</a:t>
            </a:r>
            <a:r>
              <a:rPr lang="cs-CZ" altLang="sk-SK" dirty="0">
                <a:solidFill>
                  <a:srgbClr val="000000"/>
                </a:solidFill>
                <a:latin typeface="Arial Unicode MS" pitchFamily="34" charset="-128"/>
                <a:ea typeface="Arial Unicode MS" pitchFamily="34" charset="-128"/>
                <a:cs typeface="Arial Unicode MS" pitchFamily="34" charset="-128"/>
              </a:rPr>
              <a:t>jemně se doplňuj</a:t>
            </a:r>
            <a:r>
              <a:rPr lang="cs-CZ" altLang="sk-SK" dirty="0">
                <a:solidFill>
                  <a:srgbClr val="000000"/>
                </a:solidFill>
                <a:ea typeface="Arial Unicode MS" pitchFamily="34" charset="-128"/>
                <a:cs typeface="Arial Unicode MS" pitchFamily="34" charset="-128"/>
              </a:rPr>
              <a:t>í</a:t>
            </a:r>
            <a:r>
              <a:rPr lang="cs-CZ" altLang="sk-SK" dirty="0">
                <a:solidFill>
                  <a:srgbClr val="000000"/>
                </a:solidFill>
                <a:latin typeface="Arial Unicode MS" pitchFamily="34" charset="-128"/>
                <a:ea typeface="Arial Unicode MS" pitchFamily="34" charset="-128"/>
                <a:cs typeface="Arial Unicode MS" pitchFamily="34" charset="-128"/>
              </a:rPr>
              <a:t>..  Z</a:t>
            </a:r>
            <a:r>
              <a:rPr lang="cs-CZ" altLang="sk-SK" dirty="0">
                <a:solidFill>
                  <a:srgbClr val="000000"/>
                </a:solidFill>
                <a:ea typeface="Arial Unicode MS" pitchFamily="34" charset="-128"/>
                <a:cs typeface="Arial Unicode MS" pitchFamily="34" charset="-128"/>
              </a:rPr>
              <a:t>á</a:t>
            </a:r>
            <a:r>
              <a:rPr lang="cs-CZ" altLang="sk-SK" dirty="0">
                <a:solidFill>
                  <a:srgbClr val="000000"/>
                </a:solidFill>
                <a:latin typeface="Arial Unicode MS" pitchFamily="34" charset="-128"/>
                <a:ea typeface="Arial Unicode MS" pitchFamily="34" charset="-128"/>
                <a:cs typeface="Arial Unicode MS" pitchFamily="34" charset="-128"/>
              </a:rPr>
              <a:t>kladn</a:t>
            </a:r>
            <a:r>
              <a:rPr lang="cs-CZ" altLang="sk-SK" dirty="0">
                <a:solidFill>
                  <a:srgbClr val="000000"/>
                </a:solidFill>
                <a:ea typeface="Arial Unicode MS" pitchFamily="34" charset="-128"/>
                <a:cs typeface="Arial Unicode MS" pitchFamily="34" charset="-128"/>
              </a:rPr>
              <a:t>í</a:t>
            </a:r>
            <a:r>
              <a:rPr lang="cs-CZ" altLang="sk-SK" dirty="0">
                <a:solidFill>
                  <a:srgbClr val="000000"/>
                </a:solidFill>
                <a:latin typeface="Arial Unicode MS" pitchFamily="34" charset="-128"/>
                <a:ea typeface="Arial Unicode MS" pitchFamily="34" charset="-128"/>
                <a:cs typeface="Arial Unicode MS" pitchFamily="34" charset="-128"/>
              </a:rPr>
              <a:t> ot</a:t>
            </a:r>
            <a:r>
              <a:rPr lang="cs-CZ" altLang="sk-SK" dirty="0">
                <a:solidFill>
                  <a:srgbClr val="000000"/>
                </a:solidFill>
                <a:ea typeface="Arial Unicode MS" pitchFamily="34" charset="-128"/>
                <a:cs typeface="Arial Unicode MS" pitchFamily="34" charset="-128"/>
              </a:rPr>
              <a:t>á</a:t>
            </a:r>
            <a:r>
              <a:rPr lang="cs-CZ" altLang="sk-SK" dirty="0">
                <a:solidFill>
                  <a:srgbClr val="000000"/>
                </a:solidFill>
                <a:latin typeface="Arial Unicode MS" pitchFamily="34" charset="-128"/>
                <a:ea typeface="Arial Unicode MS" pitchFamily="34" charset="-128"/>
                <a:cs typeface="Arial Unicode MS" pitchFamily="34" charset="-128"/>
              </a:rPr>
              <a:t>zky, na kter</a:t>
            </a:r>
            <a:r>
              <a:rPr lang="cs-CZ" altLang="sk-SK" dirty="0">
                <a:solidFill>
                  <a:srgbClr val="000000"/>
                </a:solidFill>
                <a:ea typeface="Arial Unicode MS" pitchFamily="34" charset="-128"/>
                <a:cs typeface="Arial Unicode MS" pitchFamily="34" charset="-128"/>
              </a:rPr>
              <a:t>é</a:t>
            </a:r>
            <a:r>
              <a:rPr lang="cs-CZ" altLang="sk-SK" dirty="0">
                <a:solidFill>
                  <a:srgbClr val="000000"/>
                </a:solidFill>
                <a:latin typeface="Arial Unicode MS" pitchFamily="34" charset="-128"/>
                <a:ea typeface="Arial Unicode MS" pitchFamily="34" charset="-128"/>
                <a:cs typeface="Arial Unicode MS" pitchFamily="34" charset="-128"/>
              </a:rPr>
              <a:t> si mus</a:t>
            </a:r>
            <a:r>
              <a:rPr lang="cs-CZ" altLang="sk-SK" dirty="0">
                <a:solidFill>
                  <a:srgbClr val="000000"/>
                </a:solidFill>
                <a:ea typeface="Arial Unicode MS" pitchFamily="34" charset="-128"/>
                <a:cs typeface="Arial Unicode MS" pitchFamily="34" charset="-128"/>
              </a:rPr>
              <a:t>í</a:t>
            </a:r>
            <a:r>
              <a:rPr lang="cs-CZ" altLang="sk-SK" dirty="0">
                <a:solidFill>
                  <a:srgbClr val="000000"/>
                </a:solidFill>
                <a:latin typeface="Arial Unicode MS" pitchFamily="34" charset="-128"/>
                <a:ea typeface="Arial Unicode MS" pitchFamily="34" charset="-128"/>
                <a:cs typeface="Arial Unicode MS" pitchFamily="34" charset="-128"/>
              </a:rPr>
              <a:t> tato marketingov</a:t>
            </a:r>
            <a:r>
              <a:rPr lang="cs-CZ" altLang="sk-SK" dirty="0">
                <a:solidFill>
                  <a:srgbClr val="000000"/>
                </a:solidFill>
                <a:ea typeface="Arial Unicode MS" pitchFamily="34" charset="-128"/>
                <a:cs typeface="Arial Unicode MS" pitchFamily="34" charset="-128"/>
              </a:rPr>
              <a:t>á</a:t>
            </a:r>
            <a:r>
              <a:rPr lang="cs-CZ" altLang="sk-SK" dirty="0">
                <a:solidFill>
                  <a:srgbClr val="000000"/>
                </a:solidFill>
                <a:latin typeface="Arial Unicode MS" pitchFamily="34" charset="-128"/>
                <a:ea typeface="Arial Unicode MS" pitchFamily="34" charset="-128"/>
                <a:cs typeface="Arial Unicode MS" pitchFamily="34" charset="-128"/>
              </a:rPr>
              <a:t> strategie odpovědět jsou:</a:t>
            </a:r>
          </a:p>
          <a:p>
            <a:pPr>
              <a:spcBef>
                <a:spcPct val="50000"/>
              </a:spcBef>
              <a:buFontTx/>
              <a:buChar char="•"/>
            </a:pPr>
            <a:r>
              <a:rPr lang="cs-CZ" altLang="sk-SK" dirty="0"/>
              <a:t>Kdy? Vstoupit na trh jako první? Současně s konkurencí? Nebo později?</a:t>
            </a:r>
          </a:p>
          <a:p>
            <a:pPr>
              <a:spcBef>
                <a:spcPct val="50000"/>
              </a:spcBef>
              <a:buFontTx/>
              <a:buChar char="•"/>
            </a:pPr>
            <a:r>
              <a:rPr lang="cs-CZ" altLang="sk-SK" dirty="0"/>
              <a:t>Kde? V lokalitě? V regionu? Na národním nebo mezinárodním trhu?</a:t>
            </a:r>
          </a:p>
          <a:p>
            <a:pPr>
              <a:spcBef>
                <a:spcPct val="50000"/>
              </a:spcBef>
              <a:buFontTx/>
              <a:buChar char="•"/>
            </a:pPr>
            <a:r>
              <a:rPr lang="cs-CZ" altLang="sk-SK" dirty="0"/>
              <a:t>Komu? Tedy správně zvolit cílovou skupinu zákazníků.</a:t>
            </a:r>
          </a:p>
          <a:p>
            <a:pPr>
              <a:spcBef>
                <a:spcPct val="50000"/>
              </a:spcBef>
            </a:pPr>
            <a:r>
              <a:rPr lang="cs-CZ" altLang="sk-SK" dirty="0">
                <a:cs typeface="Times New Roman" pitchFamily="18" charset="0"/>
              </a:rPr>
              <a:t>Jak? Vypracovat realizační plán na pokrytí trhu. </a:t>
            </a:r>
            <a:r>
              <a:rPr lang="cs-CZ" altLang="sk-SK" u="sng" dirty="0">
                <a:solidFill>
                  <a:srgbClr val="800080"/>
                </a:solidFill>
                <a:cs typeface="Times New Roman" pitchFamily="18" charset="0"/>
                <a:hlinkClick r:id="" action="ppaction://noaction"/>
              </a:rPr>
              <a:t>[1]</a:t>
            </a:r>
            <a:r>
              <a:rPr lang="cs-CZ" altLang="sk-SK" dirty="0"/>
              <a:t> </a:t>
            </a:r>
            <a:br>
              <a:rPr lang="cs-CZ" altLang="sk-SK" dirty="0"/>
            </a:br>
            <a:endParaRPr lang="cs-CZ" altLang="sk-SK" dirty="0"/>
          </a:p>
          <a:p>
            <a:pPr>
              <a:spcBef>
                <a:spcPct val="50000"/>
              </a:spcBef>
            </a:pPr>
            <a:endParaRPr lang="cs-CZ" altLang="sk-SK" dirty="0"/>
          </a:p>
          <a:p>
            <a:pPr>
              <a:spcBef>
                <a:spcPct val="50000"/>
              </a:spcBef>
            </a:pPr>
            <a:endParaRPr lang="cs-CZ" altLang="sk-SK" dirty="0"/>
          </a:p>
          <a:p>
            <a:pPr>
              <a:spcBef>
                <a:spcPct val="50000"/>
              </a:spcBef>
            </a:pPr>
            <a:r>
              <a:rPr lang="cs-CZ" altLang="sk-SK" sz="1400" u="sng" dirty="0">
                <a:solidFill>
                  <a:srgbClr val="800080"/>
                </a:solidFill>
                <a:latin typeface="Arial Unicode MS" pitchFamily="34" charset="-128"/>
                <a:ea typeface="Arial Unicode MS" pitchFamily="34" charset="-128"/>
                <a:cs typeface="Arial Unicode MS" pitchFamily="34" charset="-128"/>
                <a:hlinkClick r:id="" action="ppaction://noaction"/>
              </a:rPr>
              <a:t>[1]</a:t>
            </a:r>
            <a:r>
              <a:rPr lang="cs-CZ" altLang="sk-SK" sz="1400" dirty="0">
                <a:solidFill>
                  <a:srgbClr val="000000"/>
                </a:solidFill>
                <a:latin typeface="Arial Unicode MS" pitchFamily="34" charset="-128"/>
                <a:ea typeface="Arial Unicode MS" pitchFamily="34" charset="-128"/>
                <a:cs typeface="Arial Unicode MS" pitchFamily="34" charset="-128"/>
              </a:rPr>
              <a:t> Strategick</a:t>
            </a:r>
            <a:r>
              <a:rPr lang="cs-CZ" altLang="sk-SK" sz="1400" dirty="0">
                <a:solidFill>
                  <a:srgbClr val="000000"/>
                </a:solidFill>
                <a:ea typeface="Arial Unicode MS" pitchFamily="34" charset="-128"/>
                <a:cs typeface="Arial Unicode MS" pitchFamily="34" charset="-128"/>
              </a:rPr>
              <a:t>é</a:t>
            </a:r>
            <a:r>
              <a:rPr lang="cs-CZ" altLang="sk-SK" sz="1400" dirty="0">
                <a:solidFill>
                  <a:srgbClr val="000000"/>
                </a:solidFill>
                <a:latin typeface="Arial Unicode MS" pitchFamily="34" charset="-128"/>
                <a:ea typeface="Arial Unicode MS" pitchFamily="34" charset="-128"/>
                <a:cs typeface="Arial Unicode MS" pitchFamily="34" charset="-128"/>
              </a:rPr>
              <a:t>mu pl</a:t>
            </a:r>
            <a:r>
              <a:rPr lang="cs-CZ" altLang="sk-SK" sz="1400" dirty="0">
                <a:solidFill>
                  <a:srgbClr val="000000"/>
                </a:solidFill>
                <a:ea typeface="Arial Unicode MS" pitchFamily="34" charset="-128"/>
                <a:cs typeface="Arial Unicode MS" pitchFamily="34" charset="-128"/>
              </a:rPr>
              <a:t>á</a:t>
            </a:r>
            <a:r>
              <a:rPr lang="cs-CZ" altLang="sk-SK" sz="1400" dirty="0">
                <a:solidFill>
                  <a:srgbClr val="000000"/>
                </a:solidFill>
                <a:latin typeface="Arial Unicode MS" pitchFamily="34" charset="-128"/>
                <a:ea typeface="Arial Unicode MS" pitchFamily="34" charset="-128"/>
                <a:cs typeface="Arial Unicode MS" pitchFamily="34" charset="-128"/>
              </a:rPr>
              <a:t>nov</a:t>
            </a:r>
            <a:r>
              <a:rPr lang="cs-CZ" altLang="sk-SK" sz="1400" dirty="0">
                <a:solidFill>
                  <a:srgbClr val="000000"/>
                </a:solidFill>
                <a:ea typeface="Arial Unicode MS" pitchFamily="34" charset="-128"/>
                <a:cs typeface="Arial Unicode MS" pitchFamily="34" charset="-128"/>
              </a:rPr>
              <a:t>á</a:t>
            </a:r>
            <a:r>
              <a:rPr lang="cs-CZ" altLang="sk-SK" sz="1400" dirty="0">
                <a:solidFill>
                  <a:srgbClr val="000000"/>
                </a:solidFill>
                <a:latin typeface="Arial Unicode MS" pitchFamily="34" charset="-128"/>
                <a:ea typeface="Arial Unicode MS" pitchFamily="34" charset="-128"/>
                <a:cs typeface="Arial Unicode MS" pitchFamily="34" charset="-128"/>
              </a:rPr>
              <a:t>n</a:t>
            </a:r>
            <a:r>
              <a:rPr lang="cs-CZ" altLang="sk-SK" sz="1400" dirty="0">
                <a:solidFill>
                  <a:srgbClr val="000000"/>
                </a:solidFill>
                <a:ea typeface="Arial Unicode MS" pitchFamily="34" charset="-128"/>
                <a:cs typeface="Arial Unicode MS" pitchFamily="34" charset="-128"/>
              </a:rPr>
              <a:t>í</a:t>
            </a:r>
            <a:r>
              <a:rPr lang="cs-CZ" altLang="sk-SK" sz="1400" dirty="0">
                <a:solidFill>
                  <a:srgbClr val="000000"/>
                </a:solidFill>
                <a:latin typeface="Arial Unicode MS" pitchFamily="34" charset="-128"/>
                <a:ea typeface="Arial Unicode MS" pitchFamily="34" charset="-128"/>
                <a:cs typeface="Arial Unicode MS" pitchFamily="34" charset="-128"/>
              </a:rPr>
              <a:t> se věnuj</a:t>
            </a:r>
            <a:r>
              <a:rPr lang="cs-CZ" altLang="sk-SK" sz="1400" dirty="0">
                <a:solidFill>
                  <a:srgbClr val="000000"/>
                </a:solidFill>
                <a:ea typeface="Arial Unicode MS" pitchFamily="34" charset="-128"/>
                <a:cs typeface="Arial Unicode MS" pitchFamily="34" charset="-128"/>
              </a:rPr>
              <a:t>í</a:t>
            </a:r>
            <a:r>
              <a:rPr lang="cs-CZ" altLang="sk-SK" sz="1400" dirty="0">
                <a:solidFill>
                  <a:srgbClr val="000000"/>
                </a:solidFill>
                <a:latin typeface="Arial Unicode MS" pitchFamily="34" charset="-128"/>
                <a:ea typeface="Arial Unicode MS" pitchFamily="34" charset="-128"/>
                <a:cs typeface="Arial Unicode MS" pitchFamily="34" charset="-128"/>
              </a:rPr>
              <a:t> des</a:t>
            </a:r>
            <a:r>
              <a:rPr lang="cs-CZ" altLang="sk-SK" sz="1400" dirty="0">
                <a:solidFill>
                  <a:srgbClr val="000000"/>
                </a:solidFill>
                <a:ea typeface="Arial Unicode MS" pitchFamily="34" charset="-128"/>
                <a:cs typeface="Arial Unicode MS" pitchFamily="34" charset="-128"/>
              </a:rPr>
              <a:t>í</a:t>
            </a:r>
            <a:r>
              <a:rPr lang="cs-CZ" altLang="sk-SK" sz="1400" dirty="0">
                <a:solidFill>
                  <a:srgbClr val="000000"/>
                </a:solidFill>
                <a:latin typeface="Arial Unicode MS" pitchFamily="34" charset="-128"/>
                <a:ea typeface="Arial Unicode MS" pitchFamily="34" charset="-128"/>
                <a:cs typeface="Arial Unicode MS" pitchFamily="34" charset="-128"/>
              </a:rPr>
              <a:t>tky autorů, pro tuto pr</a:t>
            </a:r>
            <a:r>
              <a:rPr lang="cs-CZ" altLang="sk-SK" sz="1400" dirty="0">
                <a:solidFill>
                  <a:srgbClr val="000000"/>
                </a:solidFill>
                <a:ea typeface="Arial Unicode MS" pitchFamily="34" charset="-128"/>
                <a:cs typeface="Arial Unicode MS" pitchFamily="34" charset="-128"/>
              </a:rPr>
              <a:t>á</a:t>
            </a:r>
            <a:r>
              <a:rPr lang="cs-CZ" altLang="sk-SK" sz="1400" dirty="0">
                <a:solidFill>
                  <a:srgbClr val="000000"/>
                </a:solidFill>
                <a:latin typeface="Arial Unicode MS" pitchFamily="34" charset="-128"/>
                <a:ea typeface="Arial Unicode MS" pitchFamily="34" charset="-128"/>
                <a:cs typeface="Arial Unicode MS" pitchFamily="34" charset="-128"/>
              </a:rPr>
              <a:t>ci jsem zvolil kromě pr</a:t>
            </a:r>
            <a:r>
              <a:rPr lang="cs-CZ" altLang="sk-SK" sz="1400" dirty="0">
                <a:solidFill>
                  <a:srgbClr val="000000"/>
                </a:solidFill>
                <a:ea typeface="Arial Unicode MS" pitchFamily="34" charset="-128"/>
                <a:cs typeface="Arial Unicode MS" pitchFamily="34" charset="-128"/>
              </a:rPr>
              <a:t>á</a:t>
            </a:r>
            <a:r>
              <a:rPr lang="cs-CZ" altLang="sk-SK" sz="1400" dirty="0">
                <a:solidFill>
                  <a:srgbClr val="000000"/>
                </a:solidFill>
                <a:latin typeface="Arial Unicode MS" pitchFamily="34" charset="-128"/>
                <a:ea typeface="Arial Unicode MS" pitchFamily="34" charset="-128"/>
                <a:cs typeface="Arial Unicode MS" pitchFamily="34" charset="-128"/>
              </a:rPr>
              <a:t>ce </a:t>
            </a:r>
            <a:r>
              <a:rPr lang="cs-CZ" altLang="sk-SK" sz="1400" dirty="0" err="1">
                <a:solidFill>
                  <a:srgbClr val="000000"/>
                </a:solidFill>
                <a:latin typeface="Arial Unicode MS" pitchFamily="34" charset="-128"/>
                <a:ea typeface="Arial Unicode MS" pitchFamily="34" charset="-128"/>
                <a:cs typeface="Arial Unicode MS" pitchFamily="34" charset="-128"/>
              </a:rPr>
              <a:t>P.Kotlera</a:t>
            </a:r>
            <a:r>
              <a:rPr lang="cs-CZ" altLang="sk-SK" sz="1400" dirty="0">
                <a:solidFill>
                  <a:srgbClr val="000000"/>
                </a:solidFill>
                <a:latin typeface="Arial Unicode MS" pitchFamily="34" charset="-128"/>
                <a:ea typeface="Arial Unicode MS" pitchFamily="34" charset="-128"/>
                <a:cs typeface="Arial Unicode MS" pitchFamily="34" charset="-128"/>
              </a:rPr>
              <a:t> tak</a:t>
            </a:r>
            <a:r>
              <a:rPr lang="cs-CZ" altLang="sk-SK" sz="1400" dirty="0">
                <a:solidFill>
                  <a:srgbClr val="000000"/>
                </a:solidFill>
                <a:ea typeface="Arial Unicode MS" pitchFamily="34" charset="-128"/>
                <a:cs typeface="Arial Unicode MS" pitchFamily="34" charset="-128"/>
              </a:rPr>
              <a:t>é</a:t>
            </a:r>
            <a:r>
              <a:rPr lang="cs-CZ" altLang="sk-SK" sz="1400" dirty="0">
                <a:solidFill>
                  <a:srgbClr val="000000"/>
                </a:solidFill>
                <a:latin typeface="Arial Unicode MS" pitchFamily="34" charset="-128"/>
                <a:ea typeface="Arial Unicode MS" pitchFamily="34" charset="-128"/>
                <a:cs typeface="Arial Unicode MS" pitchFamily="34" charset="-128"/>
              </a:rPr>
              <a:t> volný výklad z</a:t>
            </a:r>
            <a:r>
              <a:rPr lang="cs-CZ" altLang="sk-SK" sz="1400" dirty="0">
                <a:solidFill>
                  <a:srgbClr val="000000"/>
                </a:solidFill>
                <a:ea typeface="Arial Unicode MS" pitchFamily="34" charset="-128"/>
                <a:cs typeface="Arial Unicode MS" pitchFamily="34" charset="-128"/>
              </a:rPr>
              <a:t> </a:t>
            </a:r>
            <a:r>
              <a:rPr lang="cs-CZ" altLang="sk-SK" sz="1400" dirty="0">
                <a:solidFill>
                  <a:srgbClr val="000000"/>
                </a:solidFill>
                <a:latin typeface="Arial Unicode MS" pitchFamily="34" charset="-128"/>
                <a:ea typeface="Arial Unicode MS" pitchFamily="34" charset="-128"/>
                <a:cs typeface="Arial Unicode MS" pitchFamily="34" charset="-128"/>
              </a:rPr>
              <a:t>d</a:t>
            </a:r>
            <a:r>
              <a:rPr lang="cs-CZ" altLang="sk-SK" sz="1400" dirty="0">
                <a:solidFill>
                  <a:srgbClr val="000000"/>
                </a:solidFill>
                <a:ea typeface="Arial Unicode MS" pitchFamily="34" charset="-128"/>
                <a:cs typeface="Arial Unicode MS" pitchFamily="34" charset="-128"/>
              </a:rPr>
              <a:t>í</a:t>
            </a:r>
            <a:r>
              <a:rPr lang="cs-CZ" altLang="sk-SK" sz="1400" dirty="0">
                <a:solidFill>
                  <a:srgbClr val="000000"/>
                </a:solidFill>
                <a:latin typeface="Arial Unicode MS" pitchFamily="34" charset="-128"/>
                <a:ea typeface="Arial Unicode MS" pitchFamily="34" charset="-128"/>
                <a:cs typeface="Arial Unicode MS" pitchFamily="34" charset="-128"/>
              </a:rPr>
              <a:t>la: </a:t>
            </a:r>
            <a:r>
              <a:rPr lang="cs-CZ" altLang="sk-SK" sz="1400" dirty="0" err="1">
                <a:solidFill>
                  <a:srgbClr val="000000"/>
                </a:solidFill>
                <a:latin typeface="Arial Unicode MS" pitchFamily="34" charset="-128"/>
                <a:ea typeface="Arial Unicode MS" pitchFamily="34" charset="-128"/>
                <a:cs typeface="Arial Unicode MS" pitchFamily="34" charset="-128"/>
              </a:rPr>
              <a:t>Fort</a:t>
            </a:r>
            <a:r>
              <a:rPr lang="cs-CZ" altLang="sk-SK" sz="1400" dirty="0">
                <a:solidFill>
                  <a:srgbClr val="000000"/>
                </a:solidFill>
                <a:latin typeface="Arial Unicode MS" pitchFamily="34" charset="-128"/>
                <a:ea typeface="Arial Unicode MS" pitchFamily="34" charset="-128"/>
                <a:cs typeface="Arial Unicode MS" pitchFamily="34" charset="-128"/>
              </a:rPr>
              <a:t> M., Proch</a:t>
            </a:r>
            <a:r>
              <a:rPr lang="cs-CZ" altLang="sk-SK" sz="1400" dirty="0">
                <a:solidFill>
                  <a:srgbClr val="000000"/>
                </a:solidFill>
                <a:ea typeface="Arial Unicode MS" pitchFamily="34" charset="-128"/>
                <a:cs typeface="Arial Unicode MS" pitchFamily="34" charset="-128"/>
              </a:rPr>
              <a:t>á</a:t>
            </a:r>
            <a:r>
              <a:rPr lang="cs-CZ" altLang="sk-SK" sz="1400" dirty="0">
                <a:solidFill>
                  <a:srgbClr val="000000"/>
                </a:solidFill>
                <a:latin typeface="Arial Unicode MS" pitchFamily="34" charset="-128"/>
                <a:ea typeface="Arial Unicode MS" pitchFamily="34" charset="-128"/>
                <a:cs typeface="Arial Unicode MS" pitchFamily="34" charset="-128"/>
              </a:rPr>
              <a:t>zka P., Urb</a:t>
            </a:r>
            <a:r>
              <a:rPr lang="cs-CZ" altLang="sk-SK" sz="1400" dirty="0">
                <a:solidFill>
                  <a:srgbClr val="000000"/>
                </a:solidFill>
                <a:ea typeface="Arial Unicode MS" pitchFamily="34" charset="-128"/>
                <a:cs typeface="Arial Unicode MS" pitchFamily="34" charset="-128"/>
              </a:rPr>
              <a:t>á</a:t>
            </a:r>
            <a:r>
              <a:rPr lang="cs-CZ" altLang="sk-SK" sz="1400" dirty="0">
                <a:solidFill>
                  <a:srgbClr val="000000"/>
                </a:solidFill>
                <a:latin typeface="Arial Unicode MS" pitchFamily="34" charset="-128"/>
                <a:ea typeface="Arial Unicode MS" pitchFamily="34" charset="-128"/>
                <a:cs typeface="Arial Unicode MS" pitchFamily="34" charset="-128"/>
              </a:rPr>
              <a:t>nek T. Marketing, z</a:t>
            </a:r>
            <a:r>
              <a:rPr lang="cs-CZ" altLang="sk-SK" sz="1400" dirty="0">
                <a:solidFill>
                  <a:srgbClr val="000000"/>
                </a:solidFill>
                <a:ea typeface="Arial Unicode MS" pitchFamily="34" charset="-128"/>
                <a:cs typeface="Arial Unicode MS" pitchFamily="34" charset="-128"/>
              </a:rPr>
              <a:t>á</a:t>
            </a:r>
            <a:r>
              <a:rPr lang="cs-CZ" altLang="sk-SK" sz="1400" dirty="0">
                <a:solidFill>
                  <a:srgbClr val="000000"/>
                </a:solidFill>
                <a:latin typeface="Arial Unicode MS" pitchFamily="34" charset="-128"/>
                <a:ea typeface="Arial Unicode MS" pitchFamily="34" charset="-128"/>
                <a:cs typeface="Arial Unicode MS" pitchFamily="34" charset="-128"/>
              </a:rPr>
              <a:t>klady a principy, </a:t>
            </a:r>
            <a:r>
              <a:rPr lang="cs-CZ" altLang="sk-SK" sz="1400" dirty="0" err="1">
                <a:solidFill>
                  <a:srgbClr val="000000"/>
                </a:solidFill>
                <a:latin typeface="Arial Unicode MS" pitchFamily="34" charset="-128"/>
                <a:ea typeface="Arial Unicode MS" pitchFamily="34" charset="-128"/>
                <a:cs typeface="Arial Unicode MS" pitchFamily="34" charset="-128"/>
              </a:rPr>
              <a:t>Computer</a:t>
            </a:r>
            <a:r>
              <a:rPr lang="cs-CZ" altLang="sk-SK" sz="1400" dirty="0">
                <a:solidFill>
                  <a:srgbClr val="000000"/>
                </a:solidFill>
                <a:latin typeface="Arial Unicode MS" pitchFamily="34" charset="-128"/>
                <a:ea typeface="Arial Unicode MS" pitchFamily="34" charset="-128"/>
                <a:cs typeface="Arial Unicode MS" pitchFamily="34" charset="-128"/>
              </a:rPr>
              <a:t> </a:t>
            </a:r>
            <a:r>
              <a:rPr lang="cs-CZ" altLang="sk-SK" sz="1400" dirty="0" err="1">
                <a:solidFill>
                  <a:srgbClr val="000000"/>
                </a:solidFill>
                <a:latin typeface="Arial Unicode MS" pitchFamily="34" charset="-128"/>
                <a:ea typeface="Arial Unicode MS" pitchFamily="34" charset="-128"/>
                <a:cs typeface="Arial Unicode MS" pitchFamily="34" charset="-128"/>
              </a:rPr>
              <a:t>Press</a:t>
            </a:r>
            <a:r>
              <a:rPr lang="cs-CZ" altLang="sk-SK" sz="1400" dirty="0">
                <a:solidFill>
                  <a:srgbClr val="000000"/>
                </a:solidFill>
                <a:latin typeface="Arial Unicode MS" pitchFamily="34" charset="-128"/>
                <a:ea typeface="Arial Unicode MS" pitchFamily="34" charset="-128"/>
                <a:cs typeface="Arial Unicode MS" pitchFamily="34" charset="-128"/>
              </a:rPr>
              <a:t> Brno 2005</a:t>
            </a:r>
          </a:p>
          <a:p>
            <a:pPr>
              <a:spcBef>
                <a:spcPct val="50000"/>
              </a:spcBef>
            </a:pPr>
            <a:endParaRPr lang="cs-CZ" altLang="sk-SK" sz="1400"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ext Box 2"/>
          <p:cNvSpPr txBox="1">
            <a:spLocks noChangeArrowheads="1"/>
          </p:cNvSpPr>
          <p:nvPr/>
        </p:nvSpPr>
        <p:spPr bwMode="auto">
          <a:xfrm>
            <a:off x="179388" y="765175"/>
            <a:ext cx="8839200" cy="5314950"/>
          </a:xfrm>
          <a:prstGeom prst="rect">
            <a:avLst/>
          </a:prstGeom>
          <a:noFill/>
          <a:ln w="9525">
            <a:noFill/>
            <a:miter lim="800000"/>
            <a:headEnd/>
            <a:tailEnd/>
          </a:ln>
        </p:spPr>
        <p:txBody>
          <a:bodyPr>
            <a:spAutoFit/>
          </a:bodyPr>
          <a:lstStyle/>
          <a:p>
            <a:pPr>
              <a:spcBef>
                <a:spcPct val="50000"/>
              </a:spcBef>
            </a:pPr>
            <a:r>
              <a:rPr lang="cs-CZ" altLang="sk-SK">
                <a:solidFill>
                  <a:srgbClr val="000000"/>
                </a:solidFill>
                <a:latin typeface="Arial Unicode MS" pitchFamily="34" charset="-128"/>
                <a:ea typeface="Arial Unicode MS" pitchFamily="34" charset="-128"/>
                <a:cs typeface="Arial Unicode MS" pitchFamily="34" charset="-128"/>
              </a:rPr>
              <a:t>Pro v</a:t>
            </a:r>
            <a:r>
              <a:rPr lang="cs-CZ" altLang="sk-SK">
                <a:solidFill>
                  <a:srgbClr val="000000"/>
                </a:solidFill>
                <a:ea typeface="Arial Unicode MS" pitchFamily="34" charset="-128"/>
                <a:cs typeface="Arial Unicode MS" pitchFamily="34" charset="-128"/>
              </a:rPr>
              <a:t>š</a:t>
            </a:r>
            <a:r>
              <a:rPr lang="cs-CZ" altLang="sk-SK">
                <a:solidFill>
                  <a:srgbClr val="000000"/>
                </a:solidFill>
                <a:latin typeface="Arial Unicode MS" pitchFamily="34" charset="-128"/>
                <a:ea typeface="Arial Unicode MS" pitchFamily="34" charset="-128"/>
                <a:cs typeface="Arial Unicode MS" pitchFamily="34" charset="-128"/>
              </a:rPr>
              <a:t>echny podniky ov</a:t>
            </a:r>
            <a:r>
              <a:rPr lang="cs-CZ" altLang="sk-SK">
                <a:solidFill>
                  <a:srgbClr val="000000"/>
                </a:solidFill>
                <a:ea typeface="Arial Unicode MS" pitchFamily="34" charset="-128"/>
                <a:cs typeface="Arial Unicode MS" pitchFamily="34" charset="-128"/>
              </a:rPr>
              <a:t>š</a:t>
            </a:r>
            <a:r>
              <a:rPr lang="cs-CZ" altLang="sk-SK">
                <a:solidFill>
                  <a:srgbClr val="000000"/>
                </a:solidFill>
                <a:latin typeface="Arial Unicode MS" pitchFamily="34" charset="-128"/>
                <a:ea typeface="Arial Unicode MS" pitchFamily="34" charset="-128"/>
                <a:cs typeface="Arial Unicode MS" pitchFamily="34" charset="-128"/>
              </a:rPr>
              <a:t>em plat</a:t>
            </a:r>
            <a:r>
              <a:rPr lang="cs-CZ" altLang="sk-SK">
                <a:solidFill>
                  <a:srgbClr val="000000"/>
                </a:solidFill>
                <a:ea typeface="Arial Unicode MS" pitchFamily="34" charset="-128"/>
                <a:cs typeface="Arial Unicode MS" pitchFamily="34" charset="-128"/>
              </a:rPr>
              <a:t>í</a:t>
            </a:r>
            <a:r>
              <a:rPr lang="cs-CZ" altLang="sk-SK">
                <a:solidFill>
                  <a:srgbClr val="000000"/>
                </a:solidFill>
                <a:latin typeface="Arial Unicode MS" pitchFamily="34" charset="-128"/>
                <a:ea typeface="Arial Unicode MS" pitchFamily="34" charset="-128"/>
                <a:cs typeface="Arial Unicode MS" pitchFamily="34" charset="-128"/>
              </a:rPr>
              <a:t> </a:t>
            </a:r>
            <a:r>
              <a:rPr lang="cs-CZ" altLang="sk-SK" b="1">
                <a:solidFill>
                  <a:srgbClr val="000000"/>
                </a:solidFill>
                <a:latin typeface="Arial Unicode MS" pitchFamily="34" charset="-128"/>
                <a:ea typeface="Arial Unicode MS" pitchFamily="34" charset="-128"/>
                <a:cs typeface="Arial Unicode MS" pitchFamily="34" charset="-128"/>
              </a:rPr>
              <a:t>pozičn</a:t>
            </a:r>
            <a:r>
              <a:rPr lang="cs-CZ" altLang="sk-SK" b="1">
                <a:solidFill>
                  <a:srgbClr val="000000"/>
                </a:solidFill>
                <a:ea typeface="Arial Unicode MS" pitchFamily="34" charset="-128"/>
                <a:cs typeface="Arial Unicode MS" pitchFamily="34" charset="-128"/>
              </a:rPr>
              <a:t>í</a:t>
            </a:r>
            <a:r>
              <a:rPr lang="cs-CZ" altLang="sk-SK" b="1">
                <a:solidFill>
                  <a:srgbClr val="000000"/>
                </a:solidFill>
                <a:latin typeface="Arial Unicode MS" pitchFamily="34" charset="-128"/>
                <a:ea typeface="Arial Unicode MS" pitchFamily="34" charset="-128"/>
                <a:cs typeface="Arial Unicode MS" pitchFamily="34" charset="-128"/>
              </a:rPr>
              <a:t> strategie</a:t>
            </a:r>
            <a:r>
              <a:rPr lang="cs-CZ" altLang="sk-SK">
                <a:solidFill>
                  <a:srgbClr val="000000"/>
                </a:solidFill>
                <a:latin typeface="Arial Unicode MS" pitchFamily="34" charset="-128"/>
                <a:ea typeface="Arial Unicode MS" pitchFamily="34" charset="-128"/>
                <a:cs typeface="Arial Unicode MS" pitchFamily="34" charset="-128"/>
              </a:rPr>
              <a:t>. Podnik vol</a:t>
            </a:r>
            <a:r>
              <a:rPr lang="cs-CZ" altLang="sk-SK">
                <a:solidFill>
                  <a:srgbClr val="000000"/>
                </a:solidFill>
                <a:ea typeface="Arial Unicode MS" pitchFamily="34" charset="-128"/>
                <a:cs typeface="Arial Unicode MS" pitchFamily="34" charset="-128"/>
              </a:rPr>
              <a:t>í</a:t>
            </a:r>
            <a:r>
              <a:rPr lang="cs-CZ" altLang="sk-SK">
                <a:solidFill>
                  <a:srgbClr val="000000"/>
                </a:solidFill>
                <a:latin typeface="Arial Unicode MS" pitchFamily="34" charset="-128"/>
                <a:ea typeface="Arial Unicode MS" pitchFamily="34" charset="-128"/>
                <a:cs typeface="Arial Unicode MS" pitchFamily="34" charset="-128"/>
              </a:rPr>
              <a:t> směr sv</a:t>
            </a:r>
            <a:r>
              <a:rPr lang="cs-CZ" altLang="sk-SK">
                <a:solidFill>
                  <a:srgbClr val="000000"/>
                </a:solidFill>
                <a:ea typeface="Arial Unicode MS" pitchFamily="34" charset="-128"/>
                <a:cs typeface="Arial Unicode MS" pitchFamily="34" charset="-128"/>
              </a:rPr>
              <a:t>é</a:t>
            </a:r>
            <a:r>
              <a:rPr lang="cs-CZ" altLang="sk-SK">
                <a:solidFill>
                  <a:srgbClr val="000000"/>
                </a:solidFill>
                <a:latin typeface="Arial Unicode MS" pitchFamily="34" charset="-128"/>
                <a:ea typeface="Arial Unicode MS" pitchFamily="34" charset="-128"/>
                <a:cs typeface="Arial Unicode MS" pitchFamily="34" charset="-128"/>
              </a:rPr>
              <a:t>ho </a:t>
            </a:r>
            <a:r>
              <a:rPr lang="cs-CZ" altLang="sk-SK">
                <a:solidFill>
                  <a:srgbClr val="000000"/>
                </a:solidFill>
                <a:ea typeface="Arial Unicode MS" pitchFamily="34" charset="-128"/>
                <a:cs typeface="Arial Unicode MS" pitchFamily="34" charset="-128"/>
              </a:rPr>
              <a:t>ú</a:t>
            </a:r>
            <a:r>
              <a:rPr lang="cs-CZ" altLang="sk-SK">
                <a:solidFill>
                  <a:srgbClr val="000000"/>
                </a:solidFill>
                <a:latin typeface="Arial Unicode MS" pitchFamily="34" charset="-128"/>
                <a:ea typeface="Arial Unicode MS" pitchFamily="34" charset="-128"/>
                <a:cs typeface="Arial Unicode MS" pitchFamily="34" charset="-128"/>
              </a:rPr>
              <a:t>sil</a:t>
            </a:r>
            <a:r>
              <a:rPr lang="cs-CZ" altLang="sk-SK">
                <a:solidFill>
                  <a:srgbClr val="000000"/>
                </a:solidFill>
                <a:ea typeface="Arial Unicode MS" pitchFamily="34" charset="-128"/>
                <a:cs typeface="Arial Unicode MS" pitchFamily="34" charset="-128"/>
              </a:rPr>
              <a:t>í</a:t>
            </a:r>
            <a:r>
              <a:rPr lang="cs-CZ" altLang="sk-SK">
                <a:solidFill>
                  <a:srgbClr val="000000"/>
                </a:solidFill>
                <a:latin typeface="Arial Unicode MS" pitchFamily="34" charset="-128"/>
                <a:ea typeface="Arial Unicode MS" pitchFamily="34" charset="-128"/>
                <a:cs typeface="Arial Unicode MS" pitchFamily="34" charset="-128"/>
              </a:rPr>
              <a:t> podle toho, v</a:t>
            </a:r>
            <a:r>
              <a:rPr lang="cs-CZ" altLang="sk-SK">
                <a:solidFill>
                  <a:srgbClr val="000000"/>
                </a:solidFill>
                <a:ea typeface="Arial Unicode MS" pitchFamily="34" charset="-128"/>
                <a:cs typeface="Arial Unicode MS" pitchFamily="34" charset="-128"/>
              </a:rPr>
              <a:t> </a:t>
            </a:r>
            <a:r>
              <a:rPr lang="cs-CZ" altLang="sk-SK">
                <a:solidFill>
                  <a:srgbClr val="000000"/>
                </a:solidFill>
                <a:latin typeface="Arial Unicode MS" pitchFamily="34" charset="-128"/>
                <a:ea typeface="Arial Unicode MS" pitchFamily="34" charset="-128"/>
                <a:cs typeface="Arial Unicode MS" pitchFamily="34" charset="-128"/>
              </a:rPr>
              <a:t>jak</a:t>
            </a:r>
            <a:r>
              <a:rPr lang="cs-CZ" altLang="sk-SK">
                <a:solidFill>
                  <a:srgbClr val="000000"/>
                </a:solidFill>
                <a:ea typeface="Arial Unicode MS" pitchFamily="34" charset="-128"/>
                <a:cs typeface="Arial Unicode MS" pitchFamily="34" charset="-128"/>
              </a:rPr>
              <a:t>é</a:t>
            </a:r>
            <a:r>
              <a:rPr lang="cs-CZ" altLang="sk-SK">
                <a:solidFill>
                  <a:srgbClr val="000000"/>
                </a:solidFill>
                <a:latin typeface="Arial Unicode MS" pitchFamily="34" charset="-128"/>
                <a:ea typeface="Arial Unicode MS" pitchFamily="34" charset="-128"/>
                <a:cs typeface="Arial Unicode MS" pitchFamily="34" charset="-128"/>
              </a:rPr>
              <a:t> je moment</a:t>
            </a:r>
            <a:r>
              <a:rPr lang="cs-CZ" altLang="sk-SK">
                <a:solidFill>
                  <a:srgbClr val="000000"/>
                </a:solidFill>
                <a:ea typeface="Arial Unicode MS" pitchFamily="34" charset="-128"/>
                <a:cs typeface="Arial Unicode MS" pitchFamily="34" charset="-128"/>
              </a:rPr>
              <a:t>á</a:t>
            </a:r>
            <a:r>
              <a:rPr lang="cs-CZ" altLang="sk-SK">
                <a:solidFill>
                  <a:srgbClr val="000000"/>
                </a:solidFill>
                <a:latin typeface="Arial Unicode MS" pitchFamily="34" charset="-128"/>
                <a:ea typeface="Arial Unicode MS" pitchFamily="34" charset="-128"/>
                <a:cs typeface="Arial Unicode MS" pitchFamily="34" charset="-128"/>
              </a:rPr>
              <a:t>ln</a:t>
            </a:r>
            <a:r>
              <a:rPr lang="cs-CZ" altLang="sk-SK">
                <a:solidFill>
                  <a:srgbClr val="000000"/>
                </a:solidFill>
                <a:ea typeface="Arial Unicode MS" pitchFamily="34" charset="-128"/>
                <a:cs typeface="Arial Unicode MS" pitchFamily="34" charset="-128"/>
              </a:rPr>
              <a:t>í</a:t>
            </a:r>
            <a:r>
              <a:rPr lang="cs-CZ" altLang="sk-SK">
                <a:solidFill>
                  <a:srgbClr val="000000"/>
                </a:solidFill>
                <a:latin typeface="Arial Unicode MS" pitchFamily="34" charset="-128"/>
                <a:ea typeface="Arial Unicode MS" pitchFamily="34" charset="-128"/>
                <a:cs typeface="Arial Unicode MS" pitchFamily="34" charset="-128"/>
              </a:rPr>
              <a:t> pozici. Zda jde o nový (podnik,, výrobek, služba) Pak je souč</a:t>
            </a:r>
            <a:r>
              <a:rPr lang="cs-CZ" altLang="sk-SK">
                <a:solidFill>
                  <a:srgbClr val="000000"/>
                </a:solidFill>
                <a:ea typeface="Arial Unicode MS" pitchFamily="34" charset="-128"/>
                <a:cs typeface="Arial Unicode MS" pitchFamily="34" charset="-128"/>
              </a:rPr>
              <a:t>á</a:t>
            </a:r>
            <a:r>
              <a:rPr lang="cs-CZ" altLang="sk-SK">
                <a:solidFill>
                  <a:srgbClr val="000000"/>
                </a:solidFill>
                <a:latin typeface="Arial Unicode MS" pitchFamily="34" charset="-128"/>
                <a:ea typeface="Arial Unicode MS" pitchFamily="34" charset="-128"/>
                <a:cs typeface="Arial Unicode MS" pitchFamily="34" charset="-128"/>
              </a:rPr>
              <a:t>st jak</a:t>
            </a:r>
            <a:r>
              <a:rPr lang="cs-CZ" altLang="sk-SK">
                <a:solidFill>
                  <a:srgbClr val="000000"/>
                </a:solidFill>
                <a:ea typeface="Arial Unicode MS" pitchFamily="34" charset="-128"/>
                <a:cs typeface="Arial Unicode MS" pitchFamily="34" charset="-128"/>
              </a:rPr>
              <a:t>é</a:t>
            </a:r>
            <a:r>
              <a:rPr lang="cs-CZ" altLang="sk-SK">
                <a:solidFill>
                  <a:srgbClr val="000000"/>
                </a:solidFill>
                <a:latin typeface="Arial Unicode MS" pitchFamily="34" charset="-128"/>
                <a:ea typeface="Arial Unicode MS" pitchFamily="34" charset="-128"/>
                <a:cs typeface="Arial Unicode MS" pitchFamily="34" charset="-128"/>
              </a:rPr>
              <a:t>koliv zvolen</a:t>
            </a:r>
            <a:r>
              <a:rPr lang="cs-CZ" altLang="sk-SK">
                <a:solidFill>
                  <a:srgbClr val="000000"/>
                </a:solidFill>
                <a:ea typeface="Arial Unicode MS" pitchFamily="34" charset="-128"/>
                <a:cs typeface="Arial Unicode MS" pitchFamily="34" charset="-128"/>
              </a:rPr>
              <a:t>é</a:t>
            </a:r>
            <a:r>
              <a:rPr lang="cs-CZ" altLang="sk-SK">
                <a:solidFill>
                  <a:srgbClr val="000000"/>
                </a:solidFill>
                <a:latin typeface="Arial Unicode MS" pitchFamily="34" charset="-128"/>
                <a:ea typeface="Arial Unicode MS" pitchFamily="34" charset="-128"/>
                <a:cs typeface="Arial Unicode MS" pitchFamily="34" charset="-128"/>
              </a:rPr>
              <a:t> formy prosazov</a:t>
            </a:r>
            <a:r>
              <a:rPr lang="cs-CZ" altLang="sk-SK">
                <a:solidFill>
                  <a:srgbClr val="000000"/>
                </a:solidFill>
                <a:ea typeface="Arial Unicode MS" pitchFamily="34" charset="-128"/>
                <a:cs typeface="Arial Unicode MS" pitchFamily="34" charset="-128"/>
              </a:rPr>
              <a:t>á</a:t>
            </a:r>
            <a:r>
              <a:rPr lang="cs-CZ" altLang="sk-SK">
                <a:solidFill>
                  <a:srgbClr val="000000"/>
                </a:solidFill>
                <a:latin typeface="Arial Unicode MS" pitchFamily="34" charset="-128"/>
                <a:ea typeface="Arial Unicode MS" pitchFamily="34" charset="-128"/>
                <a:cs typeface="Arial Unicode MS" pitchFamily="34" charset="-128"/>
              </a:rPr>
              <a:t>n</a:t>
            </a:r>
            <a:r>
              <a:rPr lang="cs-CZ" altLang="sk-SK">
                <a:solidFill>
                  <a:srgbClr val="000000"/>
                </a:solidFill>
                <a:ea typeface="Arial Unicode MS" pitchFamily="34" charset="-128"/>
                <a:cs typeface="Arial Unicode MS" pitchFamily="34" charset="-128"/>
              </a:rPr>
              <a:t>í</a:t>
            </a:r>
            <a:r>
              <a:rPr lang="cs-CZ" altLang="sk-SK">
                <a:solidFill>
                  <a:srgbClr val="000000"/>
                </a:solidFill>
                <a:latin typeface="Arial Unicode MS" pitchFamily="34" charset="-128"/>
                <a:ea typeface="Arial Unicode MS" pitchFamily="34" charset="-128"/>
                <a:cs typeface="Arial Unicode MS" pitchFamily="34" charset="-128"/>
              </a:rPr>
              <a:t> (výrobku, služby). </a:t>
            </a:r>
            <a:endParaRPr lang="cs-CZ" altLang="sk-SK">
              <a:solidFill>
                <a:srgbClr val="000000"/>
              </a:solidFill>
              <a:ea typeface="Arial Unicode MS" pitchFamily="34" charset="-128"/>
              <a:cs typeface="Arial Unicode MS" pitchFamily="34" charset="-128"/>
            </a:endParaRPr>
          </a:p>
          <a:p>
            <a:pPr>
              <a:spcBef>
                <a:spcPct val="50000"/>
              </a:spcBef>
            </a:pPr>
            <a:endParaRPr lang="cs-CZ" altLang="sk-SK">
              <a:solidFill>
                <a:srgbClr val="000000"/>
              </a:solidFill>
              <a:ea typeface="Arial Unicode MS" pitchFamily="34" charset="-128"/>
              <a:cs typeface="Arial Unicode MS" pitchFamily="34" charset="-128"/>
            </a:endParaRPr>
          </a:p>
          <a:p>
            <a:pPr>
              <a:spcBef>
                <a:spcPct val="50000"/>
              </a:spcBef>
            </a:pPr>
            <a:r>
              <a:rPr lang="cs-CZ" altLang="sk-SK" b="1">
                <a:solidFill>
                  <a:schemeClr val="hlink"/>
                </a:solidFill>
                <a:latin typeface="Arial Unicode MS" pitchFamily="34" charset="-128"/>
                <a:ea typeface="Arial Unicode MS" pitchFamily="34" charset="-128"/>
                <a:cs typeface="Arial Unicode MS" pitchFamily="34" charset="-128"/>
              </a:rPr>
              <a:t>Strategie pronik</a:t>
            </a:r>
            <a:r>
              <a:rPr lang="cs-CZ" altLang="sk-SK" b="1">
                <a:solidFill>
                  <a:schemeClr val="hlink"/>
                </a:solidFill>
                <a:ea typeface="Arial Unicode MS" pitchFamily="34" charset="-128"/>
                <a:cs typeface="Arial Unicode MS" pitchFamily="34" charset="-128"/>
              </a:rPr>
              <a:t>á</a:t>
            </a:r>
            <a:r>
              <a:rPr lang="cs-CZ" altLang="sk-SK" b="1">
                <a:solidFill>
                  <a:schemeClr val="hlink"/>
                </a:solidFill>
                <a:latin typeface="Arial Unicode MS" pitchFamily="34" charset="-128"/>
                <a:ea typeface="Arial Unicode MS" pitchFamily="34" charset="-128"/>
                <a:cs typeface="Arial Unicode MS" pitchFamily="34" charset="-128"/>
              </a:rPr>
              <a:t>n</a:t>
            </a:r>
            <a:r>
              <a:rPr lang="cs-CZ" altLang="sk-SK" b="1">
                <a:solidFill>
                  <a:schemeClr val="hlink"/>
                </a:solidFill>
                <a:ea typeface="Arial Unicode MS" pitchFamily="34" charset="-128"/>
                <a:cs typeface="Arial Unicode MS" pitchFamily="34" charset="-128"/>
              </a:rPr>
              <a:t>í</a:t>
            </a:r>
            <a:r>
              <a:rPr lang="cs-CZ" altLang="sk-SK" b="1">
                <a:solidFill>
                  <a:schemeClr val="hlink"/>
                </a:solidFill>
                <a:latin typeface="Arial Unicode MS" pitchFamily="34" charset="-128"/>
                <a:ea typeface="Arial Unicode MS" pitchFamily="34" charset="-128"/>
                <a:cs typeface="Arial Unicode MS" pitchFamily="34" charset="-128"/>
              </a:rPr>
              <a:t> na trh</a:t>
            </a:r>
            <a:r>
              <a:rPr lang="cs-CZ" altLang="sk-SK">
                <a:solidFill>
                  <a:schemeClr val="hlink"/>
                </a:solidFill>
                <a:latin typeface="Arial Unicode MS" pitchFamily="34" charset="-128"/>
                <a:ea typeface="Arial Unicode MS" pitchFamily="34" charset="-128"/>
                <a:cs typeface="Arial Unicode MS" pitchFamily="34" charset="-128"/>
              </a:rPr>
              <a:t>.</a:t>
            </a:r>
            <a:r>
              <a:rPr lang="cs-CZ" altLang="sk-SK">
                <a:solidFill>
                  <a:srgbClr val="000000"/>
                </a:solidFill>
                <a:latin typeface="Arial Unicode MS" pitchFamily="34" charset="-128"/>
                <a:ea typeface="Arial Unicode MS" pitchFamily="34" charset="-128"/>
                <a:cs typeface="Arial Unicode MS" pitchFamily="34" charset="-128"/>
              </a:rPr>
              <a:t> Je zřejm</a:t>
            </a:r>
            <a:r>
              <a:rPr lang="cs-CZ" altLang="sk-SK">
                <a:solidFill>
                  <a:srgbClr val="000000"/>
                </a:solidFill>
                <a:ea typeface="Arial Unicode MS" pitchFamily="34" charset="-128"/>
                <a:cs typeface="Arial Unicode MS" pitchFamily="34" charset="-128"/>
              </a:rPr>
              <a:t>é</a:t>
            </a:r>
            <a:r>
              <a:rPr lang="cs-CZ" altLang="sk-SK">
                <a:solidFill>
                  <a:srgbClr val="000000"/>
                </a:solidFill>
                <a:latin typeface="Arial Unicode MS" pitchFamily="34" charset="-128"/>
                <a:ea typeface="Arial Unicode MS" pitchFamily="34" charset="-128"/>
                <a:cs typeface="Arial Unicode MS" pitchFamily="34" charset="-128"/>
              </a:rPr>
              <a:t>, že zvol</a:t>
            </a:r>
            <a:r>
              <a:rPr lang="cs-CZ" altLang="sk-SK">
                <a:solidFill>
                  <a:srgbClr val="000000"/>
                </a:solidFill>
                <a:ea typeface="Arial Unicode MS" pitchFamily="34" charset="-128"/>
                <a:cs typeface="Arial Unicode MS" pitchFamily="34" charset="-128"/>
              </a:rPr>
              <a:t>í</a:t>
            </a:r>
            <a:r>
              <a:rPr lang="cs-CZ" altLang="sk-SK">
                <a:solidFill>
                  <a:srgbClr val="000000"/>
                </a:solidFill>
                <a:latin typeface="Arial Unicode MS" pitchFamily="34" charset="-128"/>
                <a:ea typeface="Arial Unicode MS" pitchFamily="34" charset="-128"/>
                <a:cs typeface="Arial Unicode MS" pitchFamily="34" charset="-128"/>
              </a:rPr>
              <a:t>me takov</a:t>
            </a:r>
            <a:r>
              <a:rPr lang="cs-CZ" altLang="sk-SK">
                <a:solidFill>
                  <a:srgbClr val="000000"/>
                </a:solidFill>
                <a:ea typeface="Arial Unicode MS" pitchFamily="34" charset="-128"/>
                <a:cs typeface="Arial Unicode MS" pitchFamily="34" charset="-128"/>
              </a:rPr>
              <a:t>é</a:t>
            </a:r>
            <a:r>
              <a:rPr lang="cs-CZ" altLang="sk-SK">
                <a:solidFill>
                  <a:srgbClr val="000000"/>
                </a:solidFill>
                <a:latin typeface="Arial Unicode MS" pitchFamily="34" charset="-128"/>
                <a:ea typeface="Arial Unicode MS" pitchFamily="34" charset="-128"/>
                <a:cs typeface="Arial Unicode MS" pitchFamily="34" charset="-128"/>
              </a:rPr>
              <a:t> formy, abychom pronikli </a:t>
            </a:r>
            <a:r>
              <a:rPr lang="cs-CZ" altLang="sk-SK">
                <a:solidFill>
                  <a:srgbClr val="000000"/>
                </a:solidFill>
                <a:ea typeface="Arial Unicode MS" pitchFamily="34" charset="-128"/>
                <a:cs typeface="Arial Unicode MS" pitchFamily="34" charset="-128"/>
              </a:rPr>
              <a:t>ú</a:t>
            </a:r>
            <a:r>
              <a:rPr lang="cs-CZ" altLang="sk-SK">
                <a:solidFill>
                  <a:srgbClr val="000000"/>
                </a:solidFill>
                <a:latin typeface="Arial Unicode MS" pitchFamily="34" charset="-128"/>
                <a:ea typeface="Arial Unicode MS" pitchFamily="34" charset="-128"/>
                <a:cs typeface="Arial Unicode MS" pitchFamily="34" charset="-128"/>
              </a:rPr>
              <a:t>spě</a:t>
            </a:r>
            <a:r>
              <a:rPr lang="cs-CZ" altLang="sk-SK">
                <a:solidFill>
                  <a:srgbClr val="000000"/>
                </a:solidFill>
                <a:ea typeface="Arial Unicode MS" pitchFamily="34" charset="-128"/>
                <a:cs typeface="Arial Unicode MS" pitchFamily="34" charset="-128"/>
              </a:rPr>
              <a:t>š</a:t>
            </a:r>
            <a:r>
              <a:rPr lang="cs-CZ" altLang="sk-SK">
                <a:solidFill>
                  <a:srgbClr val="000000"/>
                </a:solidFill>
                <a:latin typeface="Arial Unicode MS" pitchFamily="34" charset="-128"/>
                <a:ea typeface="Arial Unicode MS" pitchFamily="34" charset="-128"/>
                <a:cs typeface="Arial Unicode MS" pitchFamily="34" charset="-128"/>
              </a:rPr>
              <a:t>ně. Od výzkumu trhu </a:t>
            </a:r>
            <a:r>
              <a:rPr lang="cs-CZ" altLang="sk-SK">
                <a:solidFill>
                  <a:srgbClr val="000000"/>
                </a:solidFill>
                <a:ea typeface="Arial Unicode MS" pitchFamily="34" charset="-128"/>
                <a:cs typeface="Arial Unicode MS" pitchFamily="34" charset="-128"/>
              </a:rPr>
              <a:t>–</a:t>
            </a:r>
            <a:r>
              <a:rPr lang="cs-CZ" altLang="sk-SK">
                <a:solidFill>
                  <a:srgbClr val="000000"/>
                </a:solidFill>
                <a:latin typeface="Arial Unicode MS" pitchFamily="34" charset="-128"/>
                <a:ea typeface="Arial Unicode MS" pitchFamily="34" charset="-128"/>
                <a:cs typeface="Arial Unicode MS" pitchFamily="34" charset="-128"/>
              </a:rPr>
              <a:t> n</a:t>
            </a:r>
            <a:r>
              <a:rPr lang="cs-CZ" altLang="sk-SK">
                <a:solidFill>
                  <a:srgbClr val="000000"/>
                </a:solidFill>
                <a:ea typeface="Arial Unicode MS" pitchFamily="34" charset="-128"/>
                <a:cs typeface="Arial Unicode MS" pitchFamily="34" charset="-128"/>
              </a:rPr>
              <a:t>áš</a:t>
            </a:r>
            <a:r>
              <a:rPr lang="cs-CZ" altLang="sk-SK">
                <a:solidFill>
                  <a:srgbClr val="000000"/>
                </a:solidFill>
                <a:latin typeface="Arial Unicode MS" pitchFamily="34" charset="-128"/>
                <a:ea typeface="Arial Unicode MS" pitchFamily="34" charset="-128"/>
                <a:cs typeface="Arial Unicode MS" pitchFamily="34" charset="-128"/>
              </a:rPr>
              <a:t> produkt bude ž</a:t>
            </a:r>
            <a:r>
              <a:rPr lang="cs-CZ" altLang="sk-SK">
                <a:solidFill>
                  <a:srgbClr val="000000"/>
                </a:solidFill>
                <a:ea typeface="Arial Unicode MS" pitchFamily="34" charset="-128"/>
                <a:cs typeface="Arial Unicode MS" pitchFamily="34" charset="-128"/>
              </a:rPr>
              <a:t>á</a:t>
            </a:r>
            <a:r>
              <a:rPr lang="cs-CZ" altLang="sk-SK">
                <a:solidFill>
                  <a:srgbClr val="000000"/>
                </a:solidFill>
                <a:latin typeface="Arial Unicode MS" pitchFamily="34" charset="-128"/>
                <a:ea typeface="Arial Unicode MS" pitchFamily="34" charset="-128"/>
                <a:cs typeface="Arial Unicode MS" pitchFamily="34" charset="-128"/>
              </a:rPr>
              <a:t>d</a:t>
            </a:r>
            <a:r>
              <a:rPr lang="cs-CZ" altLang="sk-SK">
                <a:solidFill>
                  <a:srgbClr val="000000"/>
                </a:solidFill>
                <a:ea typeface="Arial Unicode MS" pitchFamily="34" charset="-128"/>
                <a:cs typeface="Arial Unicode MS" pitchFamily="34" charset="-128"/>
              </a:rPr>
              <a:t>á</a:t>
            </a:r>
            <a:r>
              <a:rPr lang="cs-CZ" altLang="sk-SK">
                <a:solidFill>
                  <a:srgbClr val="000000"/>
                </a:solidFill>
                <a:latin typeface="Arial Unicode MS" pitchFamily="34" charset="-128"/>
                <a:ea typeface="Arial Unicode MS" pitchFamily="34" charset="-128"/>
                <a:cs typeface="Arial Unicode MS" pitchFamily="34" charset="-128"/>
              </a:rPr>
              <a:t>n, přes formu medializace </a:t>
            </a:r>
            <a:r>
              <a:rPr lang="cs-CZ" altLang="sk-SK">
                <a:solidFill>
                  <a:srgbClr val="000000"/>
                </a:solidFill>
                <a:ea typeface="Arial Unicode MS" pitchFamily="34" charset="-128"/>
                <a:cs typeface="Arial Unicode MS" pitchFamily="34" charset="-128"/>
              </a:rPr>
              <a:t>–</a:t>
            </a:r>
            <a:r>
              <a:rPr lang="cs-CZ" altLang="sk-SK">
                <a:solidFill>
                  <a:srgbClr val="000000"/>
                </a:solidFill>
                <a:latin typeface="Arial Unicode MS" pitchFamily="34" charset="-128"/>
                <a:ea typeface="Arial Unicode MS" pitchFamily="34" charset="-128"/>
                <a:cs typeface="Arial Unicode MS" pitchFamily="34" charset="-128"/>
              </a:rPr>
              <a:t> n</a:t>
            </a:r>
            <a:r>
              <a:rPr lang="cs-CZ" altLang="sk-SK">
                <a:solidFill>
                  <a:srgbClr val="000000"/>
                </a:solidFill>
                <a:ea typeface="Arial Unicode MS" pitchFamily="34" charset="-128"/>
                <a:cs typeface="Arial Unicode MS" pitchFamily="34" charset="-128"/>
              </a:rPr>
              <a:t>áš</a:t>
            </a:r>
            <a:r>
              <a:rPr lang="cs-CZ" altLang="sk-SK">
                <a:solidFill>
                  <a:srgbClr val="000000"/>
                </a:solidFill>
                <a:latin typeface="Arial Unicode MS" pitchFamily="34" charset="-128"/>
                <a:ea typeface="Arial Unicode MS" pitchFamily="34" charset="-128"/>
                <a:cs typeface="Arial Unicode MS" pitchFamily="34" charset="-128"/>
              </a:rPr>
              <a:t> produkt bude pozn</a:t>
            </a:r>
            <a:r>
              <a:rPr lang="cs-CZ" altLang="sk-SK">
                <a:solidFill>
                  <a:srgbClr val="000000"/>
                </a:solidFill>
                <a:ea typeface="Arial Unicode MS" pitchFamily="34" charset="-128"/>
                <a:cs typeface="Arial Unicode MS" pitchFamily="34" charset="-128"/>
              </a:rPr>
              <a:t>á</a:t>
            </a:r>
            <a:r>
              <a:rPr lang="cs-CZ" altLang="sk-SK">
                <a:solidFill>
                  <a:srgbClr val="000000"/>
                </a:solidFill>
                <a:latin typeface="Arial Unicode MS" pitchFamily="34" charset="-128"/>
                <a:ea typeface="Arial Unicode MS" pitchFamily="34" charset="-128"/>
                <a:cs typeface="Arial Unicode MS" pitchFamily="34" charset="-128"/>
              </a:rPr>
              <a:t>n, po um</a:t>
            </a:r>
            <a:r>
              <a:rPr lang="cs-CZ" altLang="sk-SK">
                <a:solidFill>
                  <a:srgbClr val="000000"/>
                </a:solidFill>
                <a:ea typeface="Arial Unicode MS" pitchFamily="34" charset="-128"/>
                <a:cs typeface="Arial Unicode MS" pitchFamily="34" charset="-128"/>
              </a:rPr>
              <a:t>í</a:t>
            </a:r>
            <a:r>
              <a:rPr lang="cs-CZ" altLang="sk-SK">
                <a:solidFill>
                  <a:srgbClr val="000000"/>
                </a:solidFill>
                <a:latin typeface="Arial Unicode MS" pitchFamily="34" charset="-128"/>
                <a:ea typeface="Arial Unicode MS" pitchFamily="34" charset="-128"/>
                <a:cs typeface="Arial Unicode MS" pitchFamily="34" charset="-128"/>
              </a:rPr>
              <a:t>stěn</a:t>
            </a:r>
            <a:r>
              <a:rPr lang="cs-CZ" altLang="sk-SK">
                <a:solidFill>
                  <a:srgbClr val="000000"/>
                </a:solidFill>
                <a:ea typeface="Arial Unicode MS" pitchFamily="34" charset="-128"/>
                <a:cs typeface="Arial Unicode MS" pitchFamily="34" charset="-128"/>
              </a:rPr>
              <a:t>í</a:t>
            </a:r>
            <a:r>
              <a:rPr lang="cs-CZ" altLang="sk-SK">
                <a:solidFill>
                  <a:srgbClr val="000000"/>
                </a:solidFill>
                <a:latin typeface="Arial Unicode MS" pitchFamily="34" charset="-128"/>
                <a:ea typeface="Arial Unicode MS" pitchFamily="34" charset="-128"/>
                <a:cs typeface="Arial Unicode MS" pitchFamily="34" charset="-128"/>
              </a:rPr>
              <a:t> na trhu </a:t>
            </a:r>
            <a:r>
              <a:rPr lang="cs-CZ" altLang="sk-SK">
                <a:solidFill>
                  <a:srgbClr val="000000"/>
                </a:solidFill>
                <a:ea typeface="Arial Unicode MS" pitchFamily="34" charset="-128"/>
                <a:cs typeface="Arial Unicode MS" pitchFamily="34" charset="-128"/>
              </a:rPr>
              <a:t>–</a:t>
            </a:r>
            <a:r>
              <a:rPr lang="cs-CZ" altLang="sk-SK">
                <a:solidFill>
                  <a:srgbClr val="000000"/>
                </a:solidFill>
                <a:latin typeface="Arial Unicode MS" pitchFamily="34" charset="-128"/>
                <a:ea typeface="Arial Unicode MS" pitchFamily="34" charset="-128"/>
                <a:cs typeface="Arial Unicode MS" pitchFamily="34" charset="-128"/>
              </a:rPr>
              <a:t> n</a:t>
            </a:r>
            <a:r>
              <a:rPr lang="cs-CZ" altLang="sk-SK">
                <a:solidFill>
                  <a:srgbClr val="000000"/>
                </a:solidFill>
                <a:ea typeface="Arial Unicode MS" pitchFamily="34" charset="-128"/>
                <a:cs typeface="Arial Unicode MS" pitchFamily="34" charset="-128"/>
              </a:rPr>
              <a:t>áš</a:t>
            </a:r>
            <a:r>
              <a:rPr lang="cs-CZ" altLang="sk-SK">
                <a:solidFill>
                  <a:srgbClr val="000000"/>
                </a:solidFill>
                <a:latin typeface="Arial Unicode MS" pitchFamily="34" charset="-128"/>
                <a:ea typeface="Arial Unicode MS" pitchFamily="34" charset="-128"/>
                <a:cs typeface="Arial Unicode MS" pitchFamily="34" charset="-128"/>
              </a:rPr>
              <a:t> produkt bude dostupný. </a:t>
            </a:r>
            <a:endParaRPr lang="cs-CZ" altLang="sk-SK">
              <a:solidFill>
                <a:srgbClr val="000000"/>
              </a:solidFill>
              <a:ea typeface="Arial Unicode MS" pitchFamily="34" charset="-128"/>
              <a:cs typeface="Arial Unicode MS" pitchFamily="34" charset="-128"/>
            </a:endParaRPr>
          </a:p>
          <a:p>
            <a:pPr>
              <a:spcBef>
                <a:spcPct val="50000"/>
              </a:spcBef>
            </a:pPr>
            <a:endParaRPr lang="cs-CZ" altLang="sk-SK">
              <a:solidFill>
                <a:srgbClr val="000000"/>
              </a:solidFill>
              <a:ea typeface="Arial Unicode MS" pitchFamily="34" charset="-128"/>
              <a:cs typeface="Arial Unicode MS" pitchFamily="34" charset="-128"/>
            </a:endParaRPr>
          </a:p>
          <a:p>
            <a:pPr>
              <a:spcBef>
                <a:spcPct val="50000"/>
              </a:spcBef>
            </a:pPr>
            <a:r>
              <a:rPr lang="cs-CZ" altLang="sk-SK" b="1">
                <a:solidFill>
                  <a:schemeClr val="hlink"/>
                </a:solidFill>
                <a:latin typeface="Arial Unicode MS" pitchFamily="34" charset="-128"/>
                <a:ea typeface="Arial Unicode MS" pitchFamily="34" charset="-128"/>
                <a:cs typeface="Arial Unicode MS" pitchFamily="34" charset="-128"/>
              </a:rPr>
              <a:t>Strategie rozvoje trhu</a:t>
            </a:r>
            <a:r>
              <a:rPr lang="cs-CZ" altLang="sk-SK">
                <a:solidFill>
                  <a:srgbClr val="000000"/>
                </a:solidFill>
                <a:latin typeface="Arial Unicode MS" pitchFamily="34" charset="-128"/>
                <a:ea typeface="Arial Unicode MS" pitchFamily="34" charset="-128"/>
                <a:cs typeface="Arial Unicode MS" pitchFamily="34" charset="-128"/>
              </a:rPr>
              <a:t> pracuje již se zn</a:t>
            </a:r>
            <a:r>
              <a:rPr lang="cs-CZ" altLang="sk-SK">
                <a:solidFill>
                  <a:srgbClr val="000000"/>
                </a:solidFill>
                <a:ea typeface="Arial Unicode MS" pitchFamily="34" charset="-128"/>
                <a:cs typeface="Arial Unicode MS" pitchFamily="34" charset="-128"/>
              </a:rPr>
              <a:t>á</a:t>
            </a:r>
            <a:r>
              <a:rPr lang="cs-CZ" altLang="sk-SK">
                <a:solidFill>
                  <a:srgbClr val="000000"/>
                </a:solidFill>
                <a:latin typeface="Arial Unicode MS" pitchFamily="34" charset="-128"/>
                <a:ea typeface="Arial Unicode MS" pitchFamily="34" charset="-128"/>
                <a:cs typeface="Arial Unicode MS" pitchFamily="34" charset="-128"/>
              </a:rPr>
              <a:t>mým produktem, u kter</a:t>
            </a:r>
            <a:r>
              <a:rPr lang="cs-CZ" altLang="sk-SK">
                <a:solidFill>
                  <a:srgbClr val="000000"/>
                </a:solidFill>
                <a:ea typeface="Arial Unicode MS" pitchFamily="34" charset="-128"/>
                <a:cs typeface="Arial Unicode MS" pitchFamily="34" charset="-128"/>
              </a:rPr>
              <a:t>é</a:t>
            </a:r>
            <a:r>
              <a:rPr lang="cs-CZ" altLang="sk-SK">
                <a:solidFill>
                  <a:srgbClr val="000000"/>
                </a:solidFill>
                <a:latin typeface="Arial Unicode MS" pitchFamily="34" charset="-128"/>
                <a:ea typeface="Arial Unicode MS" pitchFamily="34" charset="-128"/>
                <a:cs typeface="Arial Unicode MS" pitchFamily="34" charset="-128"/>
              </a:rPr>
              <a:t>ho chceme zvý</a:t>
            </a:r>
            <a:r>
              <a:rPr lang="cs-CZ" altLang="sk-SK">
                <a:solidFill>
                  <a:srgbClr val="000000"/>
                </a:solidFill>
                <a:ea typeface="Arial Unicode MS" pitchFamily="34" charset="-128"/>
                <a:cs typeface="Arial Unicode MS" pitchFamily="34" charset="-128"/>
              </a:rPr>
              <a:t>š</a:t>
            </a:r>
            <a:r>
              <a:rPr lang="cs-CZ" altLang="sk-SK">
                <a:solidFill>
                  <a:srgbClr val="000000"/>
                </a:solidFill>
                <a:latin typeface="Arial Unicode MS" pitchFamily="34" charset="-128"/>
                <a:ea typeface="Arial Unicode MS" pitchFamily="34" charset="-128"/>
                <a:cs typeface="Arial Unicode MS" pitchFamily="34" charset="-128"/>
              </a:rPr>
              <a:t>it odbyt, geograficky roz</a:t>
            </a:r>
            <a:r>
              <a:rPr lang="cs-CZ" altLang="sk-SK">
                <a:solidFill>
                  <a:srgbClr val="000000"/>
                </a:solidFill>
                <a:ea typeface="Arial Unicode MS" pitchFamily="34" charset="-128"/>
                <a:cs typeface="Arial Unicode MS" pitchFamily="34" charset="-128"/>
              </a:rPr>
              <a:t>ší</a:t>
            </a:r>
            <a:r>
              <a:rPr lang="cs-CZ" altLang="sk-SK">
                <a:solidFill>
                  <a:srgbClr val="000000"/>
                </a:solidFill>
                <a:latin typeface="Arial Unicode MS" pitchFamily="34" charset="-128"/>
                <a:ea typeface="Arial Unicode MS" pitchFamily="34" charset="-128"/>
                <a:cs typeface="Arial Unicode MS" pitchFamily="34" charset="-128"/>
              </a:rPr>
              <a:t>řit nab</a:t>
            </a:r>
            <a:r>
              <a:rPr lang="cs-CZ" altLang="sk-SK">
                <a:solidFill>
                  <a:srgbClr val="000000"/>
                </a:solidFill>
                <a:ea typeface="Arial Unicode MS" pitchFamily="34" charset="-128"/>
                <a:cs typeface="Arial Unicode MS" pitchFamily="34" charset="-128"/>
              </a:rPr>
              <a:t>í</a:t>
            </a:r>
            <a:r>
              <a:rPr lang="cs-CZ" altLang="sk-SK">
                <a:solidFill>
                  <a:srgbClr val="000000"/>
                </a:solidFill>
                <a:latin typeface="Arial Unicode MS" pitchFamily="34" charset="-128"/>
                <a:ea typeface="Arial Unicode MS" pitchFamily="34" charset="-128"/>
                <a:cs typeface="Arial Unicode MS" pitchFamily="34" charset="-128"/>
              </a:rPr>
              <a:t>dku, upevnit produkt na trhu v</a:t>
            </a:r>
            <a:r>
              <a:rPr lang="cs-CZ" altLang="sk-SK">
                <a:solidFill>
                  <a:srgbClr val="000000"/>
                </a:solidFill>
                <a:ea typeface="Arial Unicode MS" pitchFamily="34" charset="-128"/>
                <a:cs typeface="Arial Unicode MS" pitchFamily="34" charset="-128"/>
              </a:rPr>
              <a:t> </a:t>
            </a:r>
            <a:r>
              <a:rPr lang="cs-CZ" altLang="sk-SK">
                <a:solidFill>
                  <a:srgbClr val="000000"/>
                </a:solidFill>
                <a:latin typeface="Arial Unicode MS" pitchFamily="34" charset="-128"/>
                <a:ea typeface="Arial Unicode MS" pitchFamily="34" charset="-128"/>
                <a:cs typeface="Arial Unicode MS" pitchFamily="34" charset="-128"/>
              </a:rPr>
              <a:t>konkurenčn</a:t>
            </a:r>
            <a:r>
              <a:rPr lang="cs-CZ" altLang="sk-SK">
                <a:solidFill>
                  <a:srgbClr val="000000"/>
                </a:solidFill>
                <a:ea typeface="Arial Unicode MS" pitchFamily="34" charset="-128"/>
                <a:cs typeface="Arial Unicode MS" pitchFamily="34" charset="-128"/>
              </a:rPr>
              <a:t>í</a:t>
            </a:r>
            <a:r>
              <a:rPr lang="cs-CZ" altLang="sk-SK">
                <a:solidFill>
                  <a:srgbClr val="000000"/>
                </a:solidFill>
                <a:latin typeface="Arial Unicode MS" pitchFamily="34" charset="-128"/>
                <a:ea typeface="Arial Unicode MS" pitchFamily="34" charset="-128"/>
                <a:cs typeface="Arial Unicode MS" pitchFamily="34" charset="-128"/>
              </a:rPr>
              <a:t>m prostřed</a:t>
            </a:r>
            <a:r>
              <a:rPr lang="cs-CZ" altLang="sk-SK">
                <a:solidFill>
                  <a:srgbClr val="000000"/>
                </a:solidFill>
                <a:ea typeface="Arial Unicode MS" pitchFamily="34" charset="-128"/>
                <a:cs typeface="Arial Unicode MS" pitchFamily="34" charset="-128"/>
              </a:rPr>
              <a:t>í</a:t>
            </a:r>
            <a:r>
              <a:rPr lang="cs-CZ" altLang="sk-SK">
                <a:solidFill>
                  <a:srgbClr val="000000"/>
                </a:solidFill>
                <a:latin typeface="Arial Unicode MS" pitchFamily="34" charset="-128"/>
                <a:ea typeface="Arial Unicode MS" pitchFamily="34" charset="-128"/>
                <a:cs typeface="Arial Unicode MS" pitchFamily="34" charset="-128"/>
              </a:rPr>
              <a:t>.</a:t>
            </a:r>
            <a:endParaRPr lang="cs-CZ" altLang="sk-SK">
              <a:solidFill>
                <a:srgbClr val="000000"/>
              </a:solidFill>
              <a:ea typeface="Arial Unicode MS" pitchFamily="34" charset="-128"/>
              <a:cs typeface="Arial Unicode MS" pitchFamily="34" charset="-128"/>
            </a:endParaRPr>
          </a:p>
          <a:p>
            <a:pPr>
              <a:spcBef>
                <a:spcPct val="50000"/>
              </a:spcBef>
            </a:pPr>
            <a:r>
              <a:rPr lang="cs-CZ" altLang="sk-SK">
                <a:solidFill>
                  <a:srgbClr val="000000"/>
                </a:solidFill>
                <a:latin typeface="Arial Unicode MS" pitchFamily="34" charset="-128"/>
                <a:ea typeface="Arial Unicode MS" pitchFamily="34" charset="-128"/>
                <a:cs typeface="Arial Unicode MS" pitchFamily="34" charset="-128"/>
              </a:rPr>
              <a:t> </a:t>
            </a:r>
          </a:p>
          <a:p>
            <a:pPr>
              <a:spcBef>
                <a:spcPct val="50000"/>
              </a:spcBef>
            </a:pPr>
            <a:r>
              <a:rPr lang="cs-CZ" altLang="sk-SK" b="1">
                <a:solidFill>
                  <a:schemeClr val="hlink"/>
                </a:solidFill>
                <a:cs typeface="Times New Roman" pitchFamily="18" charset="0"/>
              </a:rPr>
              <a:t>Strategie diverzifikace trhu</a:t>
            </a:r>
            <a:r>
              <a:rPr lang="cs-CZ" altLang="sk-SK">
                <a:cs typeface="Times New Roman" pitchFamily="18" charset="0"/>
              </a:rPr>
              <a:t> je potřebná ve chvíli, kdy v původním tržním prostředí již výrobek nebo služba nemá možnosti růstu, ovšem z marketingových průzkumů poznáme, že v jiném tržním prostředí (geografickém, nebo v jiném spotřebitelském prostředí) by naše výrobky nebo služby měly možnosti růstu. Proto naši nabídku přesuneme tam.</a:t>
            </a:r>
            <a:r>
              <a:rPr lang="cs-CZ" altLang="sk-SK"/>
              <a:t> </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ext Box 2"/>
          <p:cNvSpPr txBox="1">
            <a:spLocks noChangeArrowheads="1"/>
          </p:cNvSpPr>
          <p:nvPr/>
        </p:nvSpPr>
        <p:spPr bwMode="auto">
          <a:xfrm>
            <a:off x="152400" y="228600"/>
            <a:ext cx="8991600" cy="6669088"/>
          </a:xfrm>
          <a:prstGeom prst="rect">
            <a:avLst/>
          </a:prstGeom>
          <a:noFill/>
          <a:ln w="9525">
            <a:noFill/>
            <a:miter lim="800000"/>
            <a:headEnd/>
            <a:tailEnd/>
          </a:ln>
        </p:spPr>
        <p:txBody>
          <a:bodyPr>
            <a:spAutoFit/>
          </a:bodyPr>
          <a:lstStyle/>
          <a:p>
            <a:pPr>
              <a:spcBef>
                <a:spcPct val="50000"/>
              </a:spcBef>
            </a:pPr>
            <a:r>
              <a:rPr lang="cs-CZ" altLang="sk-SK" b="1" dirty="0" smtClean="0">
                <a:solidFill>
                  <a:schemeClr val="hlink"/>
                </a:solidFill>
                <a:latin typeface="Arial Unicode MS" pitchFamily="34" charset="-128"/>
                <a:ea typeface="Arial Unicode MS" pitchFamily="34" charset="-128"/>
                <a:cs typeface="Arial Unicode MS" pitchFamily="34" charset="-128"/>
              </a:rPr>
              <a:t>Vztahový </a:t>
            </a:r>
            <a:r>
              <a:rPr lang="cs-CZ" altLang="sk-SK" b="1" dirty="0">
                <a:solidFill>
                  <a:schemeClr val="hlink"/>
                </a:solidFill>
                <a:latin typeface="Arial Unicode MS" pitchFamily="34" charset="-128"/>
                <a:ea typeface="Arial Unicode MS" pitchFamily="34" charset="-128"/>
                <a:cs typeface="Arial Unicode MS" pitchFamily="34" charset="-128"/>
              </a:rPr>
              <a:t>marketing </a:t>
            </a:r>
            <a:r>
              <a:rPr lang="cs-CZ" altLang="sk-SK" b="1" u="sng" dirty="0">
                <a:solidFill>
                  <a:schemeClr val="hlink"/>
                </a:solidFill>
                <a:latin typeface="Arial Unicode MS" pitchFamily="34" charset="-128"/>
                <a:ea typeface="Arial Unicode MS" pitchFamily="34" charset="-128"/>
                <a:cs typeface="Arial Unicode MS" pitchFamily="34" charset="-128"/>
                <a:hlinkClick r:id="" action="ppaction://noaction"/>
              </a:rPr>
              <a:t>[1]</a:t>
            </a:r>
            <a:endParaRPr lang="cs-CZ" altLang="sk-SK" b="1" dirty="0">
              <a:solidFill>
                <a:schemeClr val="hlink"/>
              </a:solidFill>
              <a:latin typeface="Arial Unicode MS" pitchFamily="34" charset="-128"/>
              <a:ea typeface="Arial Unicode MS" pitchFamily="34" charset="-128"/>
              <a:cs typeface="Arial Unicode MS" pitchFamily="34" charset="-128"/>
            </a:endParaRPr>
          </a:p>
          <a:p>
            <a:pPr algn="just">
              <a:spcBef>
                <a:spcPct val="50000"/>
              </a:spcBef>
            </a:pPr>
            <a:r>
              <a:rPr lang="cs-CZ" altLang="sk-SK" dirty="0">
                <a:solidFill>
                  <a:srgbClr val="000000"/>
                </a:solidFill>
                <a:latin typeface="Arial Unicode MS" pitchFamily="34" charset="-128"/>
                <a:ea typeface="Arial Unicode MS" pitchFamily="34" charset="-128"/>
                <a:cs typeface="Arial Unicode MS" pitchFamily="34" charset="-128"/>
              </a:rPr>
              <a:t>Marketing se st</a:t>
            </a:r>
            <a:r>
              <a:rPr lang="cs-CZ" altLang="sk-SK" dirty="0">
                <a:solidFill>
                  <a:srgbClr val="000000"/>
                </a:solidFill>
                <a:ea typeface="Arial Unicode MS" pitchFamily="34" charset="-128"/>
                <a:cs typeface="Arial Unicode MS" pitchFamily="34" charset="-128"/>
              </a:rPr>
              <a:t>á</a:t>
            </a:r>
            <a:r>
              <a:rPr lang="cs-CZ" altLang="sk-SK" dirty="0">
                <a:solidFill>
                  <a:srgbClr val="000000"/>
                </a:solidFill>
                <a:latin typeface="Arial Unicode MS" pitchFamily="34" charset="-128"/>
                <a:ea typeface="Arial Unicode MS" pitchFamily="34" charset="-128"/>
                <a:cs typeface="Arial Unicode MS" pitchFamily="34" charset="-128"/>
              </a:rPr>
              <a:t>le v</a:t>
            </a:r>
            <a:r>
              <a:rPr lang="cs-CZ" altLang="sk-SK" dirty="0">
                <a:solidFill>
                  <a:srgbClr val="000000"/>
                </a:solidFill>
                <a:ea typeface="Arial Unicode MS" pitchFamily="34" charset="-128"/>
                <a:cs typeface="Arial Unicode MS" pitchFamily="34" charset="-128"/>
              </a:rPr>
              <a:t>í</a:t>
            </a:r>
            <a:r>
              <a:rPr lang="cs-CZ" altLang="sk-SK" dirty="0">
                <a:solidFill>
                  <a:srgbClr val="000000"/>
                </a:solidFill>
                <a:latin typeface="Arial Unicode MS" pitchFamily="34" charset="-128"/>
                <a:ea typeface="Arial Unicode MS" pitchFamily="34" charset="-128"/>
                <a:cs typeface="Arial Unicode MS" pitchFamily="34" charset="-128"/>
              </a:rPr>
              <a:t>ce posouv</a:t>
            </a:r>
            <a:r>
              <a:rPr lang="cs-CZ" altLang="sk-SK" dirty="0">
                <a:solidFill>
                  <a:srgbClr val="000000"/>
                </a:solidFill>
                <a:ea typeface="Arial Unicode MS" pitchFamily="34" charset="-128"/>
                <a:cs typeface="Arial Unicode MS" pitchFamily="34" charset="-128"/>
              </a:rPr>
              <a:t>á</a:t>
            </a:r>
            <a:r>
              <a:rPr lang="cs-CZ" altLang="sk-SK" dirty="0">
                <a:solidFill>
                  <a:srgbClr val="000000"/>
                </a:solidFill>
                <a:latin typeface="Arial Unicode MS" pitchFamily="34" charset="-128"/>
                <a:ea typeface="Arial Unicode MS" pitchFamily="34" charset="-128"/>
                <a:cs typeface="Arial Unicode MS" pitchFamily="34" charset="-128"/>
              </a:rPr>
              <a:t> od snah po maximalizaci zisku k vytv</a:t>
            </a:r>
            <a:r>
              <a:rPr lang="cs-CZ" altLang="sk-SK" dirty="0">
                <a:solidFill>
                  <a:srgbClr val="000000"/>
                </a:solidFill>
                <a:ea typeface="Arial Unicode MS" pitchFamily="34" charset="-128"/>
                <a:cs typeface="Arial Unicode MS" pitchFamily="34" charset="-128"/>
              </a:rPr>
              <a:t>á</a:t>
            </a:r>
            <a:r>
              <a:rPr lang="cs-CZ" altLang="sk-SK" dirty="0">
                <a:solidFill>
                  <a:srgbClr val="000000"/>
                </a:solidFill>
                <a:latin typeface="Arial Unicode MS" pitchFamily="34" charset="-128"/>
                <a:ea typeface="Arial Unicode MS" pitchFamily="34" charset="-128"/>
                <a:cs typeface="Arial Unicode MS" pitchFamily="34" charset="-128"/>
              </a:rPr>
              <a:t>řen</a:t>
            </a:r>
            <a:r>
              <a:rPr lang="cs-CZ" altLang="sk-SK" dirty="0">
                <a:solidFill>
                  <a:srgbClr val="000000"/>
                </a:solidFill>
                <a:ea typeface="Arial Unicode MS" pitchFamily="34" charset="-128"/>
                <a:cs typeface="Arial Unicode MS" pitchFamily="34" charset="-128"/>
              </a:rPr>
              <a:t>í</a:t>
            </a:r>
            <a:r>
              <a:rPr lang="cs-CZ" altLang="sk-SK" dirty="0">
                <a:solidFill>
                  <a:srgbClr val="000000"/>
                </a:solidFill>
                <a:latin typeface="Arial Unicode MS" pitchFamily="34" charset="-128"/>
                <a:ea typeface="Arial Unicode MS" pitchFamily="34" charset="-128"/>
                <a:cs typeface="Arial Unicode MS" pitchFamily="34" charset="-128"/>
              </a:rPr>
              <a:t> vz</a:t>
            </a:r>
            <a:r>
              <a:rPr lang="cs-CZ" altLang="sk-SK" dirty="0">
                <a:solidFill>
                  <a:srgbClr val="000000"/>
                </a:solidFill>
                <a:ea typeface="Arial Unicode MS" pitchFamily="34" charset="-128"/>
                <a:cs typeface="Arial Unicode MS" pitchFamily="34" charset="-128"/>
              </a:rPr>
              <a:t>á</a:t>
            </a:r>
            <a:r>
              <a:rPr lang="cs-CZ" altLang="sk-SK" dirty="0">
                <a:solidFill>
                  <a:srgbClr val="000000"/>
                </a:solidFill>
                <a:latin typeface="Arial Unicode MS" pitchFamily="34" charset="-128"/>
                <a:ea typeface="Arial Unicode MS" pitchFamily="34" charset="-128"/>
                <a:cs typeface="Arial Unicode MS" pitchFamily="34" charset="-128"/>
              </a:rPr>
              <a:t>jemně výhodných vztahů se spotřebiteli a s dal</a:t>
            </a:r>
            <a:r>
              <a:rPr lang="cs-CZ" altLang="sk-SK" dirty="0">
                <a:solidFill>
                  <a:srgbClr val="000000"/>
                </a:solidFill>
                <a:ea typeface="Arial Unicode MS" pitchFamily="34" charset="-128"/>
                <a:cs typeface="Arial Unicode MS" pitchFamily="34" charset="-128"/>
              </a:rPr>
              <a:t>ší</a:t>
            </a:r>
            <a:r>
              <a:rPr lang="cs-CZ" altLang="sk-SK" dirty="0">
                <a:solidFill>
                  <a:srgbClr val="000000"/>
                </a:solidFill>
                <a:latin typeface="Arial Unicode MS" pitchFamily="34" charset="-128"/>
                <a:ea typeface="Arial Unicode MS" pitchFamily="34" charset="-128"/>
                <a:cs typeface="Arial Unicode MS" pitchFamily="34" charset="-128"/>
              </a:rPr>
              <a:t>mi subjekty. Ve skutečnosti firmy usiluj</a:t>
            </a:r>
            <a:r>
              <a:rPr lang="cs-CZ" altLang="sk-SK" dirty="0">
                <a:solidFill>
                  <a:srgbClr val="000000"/>
                </a:solidFill>
                <a:ea typeface="Arial Unicode MS" pitchFamily="34" charset="-128"/>
                <a:cs typeface="Arial Unicode MS" pitchFamily="34" charset="-128"/>
              </a:rPr>
              <a:t>í</a:t>
            </a:r>
            <a:r>
              <a:rPr lang="cs-CZ" altLang="sk-SK" dirty="0">
                <a:solidFill>
                  <a:srgbClr val="000000"/>
                </a:solidFill>
                <a:latin typeface="Arial Unicode MS" pitchFamily="34" charset="-128"/>
                <a:ea typeface="Arial Unicode MS" pitchFamily="34" charset="-128"/>
                <a:cs typeface="Arial Unicode MS" pitchFamily="34" charset="-128"/>
              </a:rPr>
              <a:t> o sv</a:t>
            </a:r>
            <a:r>
              <a:rPr lang="cs-CZ" altLang="sk-SK" dirty="0">
                <a:solidFill>
                  <a:srgbClr val="000000"/>
                </a:solidFill>
                <a:ea typeface="Arial Unicode MS" pitchFamily="34" charset="-128"/>
                <a:cs typeface="Arial Unicode MS" pitchFamily="34" charset="-128"/>
              </a:rPr>
              <a:t>é</a:t>
            </a:r>
            <a:r>
              <a:rPr lang="cs-CZ" altLang="sk-SK" dirty="0">
                <a:solidFill>
                  <a:srgbClr val="000000"/>
                </a:solidFill>
                <a:latin typeface="Arial Unicode MS" pitchFamily="34" charset="-128"/>
                <a:ea typeface="Arial Unicode MS" pitchFamily="34" charset="-128"/>
                <a:cs typeface="Arial Unicode MS" pitchFamily="34" charset="-128"/>
              </a:rPr>
              <a:t> začleněn</a:t>
            </a:r>
            <a:r>
              <a:rPr lang="cs-CZ" altLang="sk-SK" dirty="0">
                <a:solidFill>
                  <a:srgbClr val="000000"/>
                </a:solidFill>
                <a:ea typeface="Arial Unicode MS" pitchFamily="34" charset="-128"/>
                <a:cs typeface="Arial Unicode MS" pitchFamily="34" charset="-128"/>
              </a:rPr>
              <a:t>í</a:t>
            </a:r>
            <a:r>
              <a:rPr lang="cs-CZ" altLang="sk-SK" dirty="0">
                <a:solidFill>
                  <a:srgbClr val="000000"/>
                </a:solidFill>
                <a:latin typeface="Arial Unicode MS" pitchFamily="34" charset="-128"/>
                <a:ea typeface="Arial Unicode MS" pitchFamily="34" charset="-128"/>
                <a:cs typeface="Arial Unicode MS" pitchFamily="34" charset="-128"/>
              </a:rPr>
              <a:t> do marketingov</a:t>
            </a:r>
            <a:r>
              <a:rPr lang="cs-CZ" altLang="sk-SK" dirty="0">
                <a:solidFill>
                  <a:srgbClr val="000000"/>
                </a:solidFill>
                <a:ea typeface="Arial Unicode MS" pitchFamily="34" charset="-128"/>
                <a:cs typeface="Arial Unicode MS" pitchFamily="34" charset="-128"/>
              </a:rPr>
              <a:t>é</a:t>
            </a:r>
            <a:r>
              <a:rPr lang="cs-CZ" altLang="sk-SK" dirty="0">
                <a:solidFill>
                  <a:srgbClr val="000000"/>
                </a:solidFill>
                <a:latin typeface="Arial Unicode MS" pitchFamily="34" charset="-128"/>
                <a:ea typeface="Arial Unicode MS" pitchFamily="34" charset="-128"/>
                <a:cs typeface="Arial Unicode MS" pitchFamily="34" charset="-128"/>
              </a:rPr>
              <a:t> s</a:t>
            </a:r>
            <a:r>
              <a:rPr lang="cs-CZ" altLang="sk-SK" dirty="0">
                <a:solidFill>
                  <a:srgbClr val="000000"/>
                </a:solidFill>
                <a:ea typeface="Arial Unicode MS" pitchFamily="34" charset="-128"/>
                <a:cs typeface="Arial Unicode MS" pitchFamily="34" charset="-128"/>
              </a:rPr>
              <a:t>í</a:t>
            </a:r>
            <a:r>
              <a:rPr lang="cs-CZ" altLang="sk-SK" dirty="0">
                <a:solidFill>
                  <a:srgbClr val="000000"/>
                </a:solidFill>
                <a:latin typeface="Arial Unicode MS" pitchFamily="34" charset="-128"/>
                <a:ea typeface="Arial Unicode MS" pitchFamily="34" charset="-128"/>
                <a:cs typeface="Arial Unicode MS" pitchFamily="34" charset="-128"/>
              </a:rPr>
              <a:t>tě. Marketingov</a:t>
            </a:r>
            <a:r>
              <a:rPr lang="cs-CZ" altLang="sk-SK" dirty="0">
                <a:solidFill>
                  <a:srgbClr val="000000"/>
                </a:solidFill>
                <a:ea typeface="Arial Unicode MS" pitchFamily="34" charset="-128"/>
                <a:cs typeface="Arial Unicode MS" pitchFamily="34" charset="-128"/>
              </a:rPr>
              <a:t>á</a:t>
            </a:r>
            <a:r>
              <a:rPr lang="cs-CZ" altLang="sk-SK" dirty="0">
                <a:solidFill>
                  <a:srgbClr val="000000"/>
                </a:solidFill>
                <a:latin typeface="Arial Unicode MS" pitchFamily="34" charset="-128"/>
                <a:ea typeface="Arial Unicode MS" pitchFamily="34" charset="-128"/>
                <a:cs typeface="Arial Unicode MS" pitchFamily="34" charset="-128"/>
              </a:rPr>
              <a:t> s</a:t>
            </a:r>
            <a:r>
              <a:rPr lang="cs-CZ" altLang="sk-SK" dirty="0">
                <a:solidFill>
                  <a:srgbClr val="000000"/>
                </a:solidFill>
                <a:ea typeface="Arial Unicode MS" pitchFamily="34" charset="-128"/>
                <a:cs typeface="Arial Unicode MS" pitchFamily="34" charset="-128"/>
              </a:rPr>
              <a:t>í</a:t>
            </a:r>
            <a:r>
              <a:rPr lang="cs-CZ" altLang="sk-SK" dirty="0">
                <a:solidFill>
                  <a:srgbClr val="000000"/>
                </a:solidFill>
                <a:latin typeface="Arial Unicode MS" pitchFamily="34" charset="-128"/>
                <a:ea typeface="Arial Unicode MS" pitchFamily="34" charset="-128"/>
                <a:cs typeface="Arial Unicode MS" pitchFamily="34" charset="-128"/>
              </a:rPr>
              <a:t>ť se skl</a:t>
            </a:r>
            <a:r>
              <a:rPr lang="cs-CZ" altLang="sk-SK" dirty="0">
                <a:solidFill>
                  <a:srgbClr val="000000"/>
                </a:solidFill>
                <a:ea typeface="Arial Unicode MS" pitchFamily="34" charset="-128"/>
                <a:cs typeface="Arial Unicode MS" pitchFamily="34" charset="-128"/>
              </a:rPr>
              <a:t>á</a:t>
            </a:r>
            <a:r>
              <a:rPr lang="cs-CZ" altLang="sk-SK" dirty="0">
                <a:solidFill>
                  <a:srgbClr val="000000"/>
                </a:solidFill>
                <a:latin typeface="Arial Unicode MS" pitchFamily="34" charset="-128"/>
                <a:ea typeface="Arial Unicode MS" pitchFamily="34" charset="-128"/>
                <a:cs typeface="Arial Unicode MS" pitchFamily="34" charset="-128"/>
              </a:rPr>
              <a:t>d</a:t>
            </a:r>
            <a:r>
              <a:rPr lang="cs-CZ" altLang="sk-SK" dirty="0">
                <a:solidFill>
                  <a:srgbClr val="000000"/>
                </a:solidFill>
                <a:ea typeface="Arial Unicode MS" pitchFamily="34" charset="-128"/>
                <a:cs typeface="Arial Unicode MS" pitchFamily="34" charset="-128"/>
              </a:rPr>
              <a:t>á</a:t>
            </a:r>
            <a:r>
              <a:rPr lang="cs-CZ" altLang="sk-SK" dirty="0">
                <a:solidFill>
                  <a:srgbClr val="000000"/>
                </a:solidFill>
                <a:latin typeface="Arial Unicode MS" pitchFamily="34" charset="-128"/>
                <a:ea typeface="Arial Unicode MS" pitchFamily="34" charset="-128"/>
                <a:cs typeface="Arial Unicode MS" pitchFamily="34" charset="-128"/>
              </a:rPr>
              <a:t> z firmy a ze v</a:t>
            </a:r>
            <a:r>
              <a:rPr lang="cs-CZ" altLang="sk-SK" dirty="0">
                <a:solidFill>
                  <a:srgbClr val="000000"/>
                </a:solidFill>
                <a:ea typeface="Arial Unicode MS" pitchFamily="34" charset="-128"/>
                <a:cs typeface="Arial Unicode MS" pitchFamily="34" charset="-128"/>
              </a:rPr>
              <a:t>š</a:t>
            </a:r>
            <a:r>
              <a:rPr lang="cs-CZ" altLang="sk-SK" dirty="0">
                <a:solidFill>
                  <a:srgbClr val="000000"/>
                </a:solidFill>
                <a:latin typeface="Arial Unicode MS" pitchFamily="34" charset="-128"/>
                <a:ea typeface="Arial Unicode MS" pitchFamily="34" charset="-128"/>
                <a:cs typeface="Arial Unicode MS" pitchFamily="34" charset="-128"/>
              </a:rPr>
              <a:t>ech dal</a:t>
            </a:r>
            <a:r>
              <a:rPr lang="cs-CZ" altLang="sk-SK" dirty="0">
                <a:solidFill>
                  <a:srgbClr val="000000"/>
                </a:solidFill>
                <a:ea typeface="Arial Unicode MS" pitchFamily="34" charset="-128"/>
                <a:cs typeface="Arial Unicode MS" pitchFamily="34" charset="-128"/>
              </a:rPr>
              <a:t>ší</a:t>
            </a:r>
            <a:r>
              <a:rPr lang="cs-CZ" altLang="sk-SK" dirty="0">
                <a:solidFill>
                  <a:srgbClr val="000000"/>
                </a:solidFill>
                <a:latin typeface="Arial Unicode MS" pitchFamily="34" charset="-128"/>
                <a:ea typeface="Arial Unicode MS" pitchFamily="34" charset="-128"/>
                <a:cs typeface="Arial Unicode MS" pitchFamily="34" charset="-128"/>
              </a:rPr>
              <a:t>ch partnerských stran, kter</a:t>
            </a:r>
            <a:r>
              <a:rPr lang="cs-CZ" altLang="sk-SK" dirty="0">
                <a:solidFill>
                  <a:srgbClr val="000000"/>
                </a:solidFill>
                <a:ea typeface="Arial Unicode MS" pitchFamily="34" charset="-128"/>
                <a:cs typeface="Arial Unicode MS" pitchFamily="34" charset="-128"/>
              </a:rPr>
              <a:t>é</a:t>
            </a:r>
            <a:r>
              <a:rPr lang="cs-CZ" altLang="sk-SK" dirty="0">
                <a:solidFill>
                  <a:srgbClr val="000000"/>
                </a:solidFill>
                <a:latin typeface="Arial Unicode MS" pitchFamily="34" charset="-128"/>
                <a:ea typeface="Arial Unicode MS" pitchFamily="34" charset="-128"/>
                <a:cs typeface="Arial Unicode MS" pitchFamily="34" charset="-128"/>
              </a:rPr>
              <a:t> s n</a:t>
            </a:r>
            <a:r>
              <a:rPr lang="cs-CZ" altLang="sk-SK" dirty="0">
                <a:solidFill>
                  <a:srgbClr val="000000"/>
                </a:solidFill>
                <a:ea typeface="Arial Unicode MS" pitchFamily="34" charset="-128"/>
                <a:cs typeface="Arial Unicode MS" pitchFamily="34" charset="-128"/>
              </a:rPr>
              <a:t>í</a:t>
            </a:r>
            <a:r>
              <a:rPr lang="cs-CZ" altLang="sk-SK" dirty="0">
                <a:solidFill>
                  <a:srgbClr val="000000"/>
                </a:solidFill>
                <a:latin typeface="Arial Unicode MS" pitchFamily="34" charset="-128"/>
                <a:ea typeface="Arial Unicode MS" pitchFamily="34" charset="-128"/>
                <a:cs typeface="Arial Unicode MS" pitchFamily="34" charset="-128"/>
              </a:rPr>
              <a:t> spolupracuj</a:t>
            </a:r>
            <a:r>
              <a:rPr lang="cs-CZ" altLang="sk-SK" dirty="0">
                <a:solidFill>
                  <a:srgbClr val="000000"/>
                </a:solidFill>
                <a:ea typeface="Arial Unicode MS" pitchFamily="34" charset="-128"/>
                <a:cs typeface="Arial Unicode MS" pitchFamily="34" charset="-128"/>
              </a:rPr>
              <a:t>í</a:t>
            </a:r>
            <a:r>
              <a:rPr lang="cs-CZ" altLang="sk-SK" dirty="0">
                <a:solidFill>
                  <a:srgbClr val="000000"/>
                </a:solidFill>
                <a:latin typeface="Arial Unicode MS" pitchFamily="34" charset="-128"/>
                <a:ea typeface="Arial Unicode MS" pitchFamily="34" charset="-128"/>
                <a:cs typeface="Arial Unicode MS" pitchFamily="34" charset="-128"/>
              </a:rPr>
              <a:t> či s n</a:t>
            </a:r>
            <a:r>
              <a:rPr lang="cs-CZ" altLang="sk-SK" dirty="0">
                <a:solidFill>
                  <a:srgbClr val="000000"/>
                </a:solidFill>
                <a:ea typeface="Arial Unicode MS" pitchFamily="34" charset="-128"/>
                <a:cs typeface="Arial Unicode MS" pitchFamily="34" charset="-128"/>
              </a:rPr>
              <a:t>í</a:t>
            </a:r>
            <a:r>
              <a:rPr lang="cs-CZ" altLang="sk-SK" dirty="0">
                <a:solidFill>
                  <a:srgbClr val="000000"/>
                </a:solidFill>
                <a:latin typeface="Arial Unicode MS" pitchFamily="34" charset="-128"/>
                <a:ea typeface="Arial Unicode MS" pitchFamily="34" charset="-128"/>
                <a:cs typeface="Arial Unicode MS" pitchFamily="34" charset="-128"/>
              </a:rPr>
              <a:t> přich</a:t>
            </a:r>
            <a:r>
              <a:rPr lang="cs-CZ" altLang="sk-SK" dirty="0">
                <a:solidFill>
                  <a:srgbClr val="000000"/>
                </a:solidFill>
                <a:ea typeface="Arial Unicode MS" pitchFamily="34" charset="-128"/>
                <a:cs typeface="Arial Unicode MS" pitchFamily="34" charset="-128"/>
              </a:rPr>
              <a:t>á</a:t>
            </a:r>
            <a:r>
              <a:rPr lang="cs-CZ" altLang="sk-SK" dirty="0">
                <a:solidFill>
                  <a:srgbClr val="000000"/>
                </a:solidFill>
                <a:latin typeface="Arial Unicode MS" pitchFamily="34" charset="-128"/>
                <a:ea typeface="Arial Unicode MS" pitchFamily="34" charset="-128"/>
                <a:cs typeface="Arial Unicode MS" pitchFamily="34" charset="-128"/>
              </a:rPr>
              <a:t>zej</a:t>
            </a:r>
            <a:r>
              <a:rPr lang="cs-CZ" altLang="sk-SK" dirty="0">
                <a:solidFill>
                  <a:srgbClr val="000000"/>
                </a:solidFill>
                <a:ea typeface="Arial Unicode MS" pitchFamily="34" charset="-128"/>
                <a:cs typeface="Arial Unicode MS" pitchFamily="34" charset="-128"/>
              </a:rPr>
              <a:t>í</a:t>
            </a:r>
            <a:r>
              <a:rPr lang="cs-CZ" altLang="sk-SK" dirty="0">
                <a:solidFill>
                  <a:srgbClr val="000000"/>
                </a:solidFill>
                <a:latin typeface="Arial Unicode MS" pitchFamily="34" charset="-128"/>
                <a:ea typeface="Arial Unicode MS" pitchFamily="34" charset="-128"/>
                <a:cs typeface="Arial Unicode MS" pitchFamily="34" charset="-128"/>
              </a:rPr>
              <a:t> do kontaktu </a:t>
            </a:r>
            <a:r>
              <a:rPr lang="cs-CZ" altLang="sk-SK" dirty="0">
                <a:solidFill>
                  <a:srgbClr val="000000"/>
                </a:solidFill>
                <a:ea typeface="Arial Unicode MS" pitchFamily="34" charset="-128"/>
                <a:cs typeface="Arial Unicode MS" pitchFamily="34" charset="-128"/>
              </a:rPr>
              <a:t>–</a:t>
            </a:r>
            <a:r>
              <a:rPr lang="cs-CZ" altLang="sk-SK" dirty="0">
                <a:solidFill>
                  <a:srgbClr val="000000"/>
                </a:solidFill>
                <a:latin typeface="Arial Unicode MS" pitchFamily="34" charset="-128"/>
                <a:ea typeface="Arial Unicode MS" pitchFamily="34" charset="-128"/>
                <a:cs typeface="Arial Unicode MS" pitchFamily="34" charset="-128"/>
              </a:rPr>
              <a:t> ze z</a:t>
            </a:r>
            <a:r>
              <a:rPr lang="cs-CZ" altLang="sk-SK" dirty="0">
                <a:solidFill>
                  <a:srgbClr val="000000"/>
                </a:solidFill>
                <a:ea typeface="Arial Unicode MS" pitchFamily="34" charset="-128"/>
                <a:cs typeface="Arial Unicode MS" pitchFamily="34" charset="-128"/>
              </a:rPr>
              <a:t>á</a:t>
            </a:r>
            <a:r>
              <a:rPr lang="cs-CZ" altLang="sk-SK" dirty="0">
                <a:solidFill>
                  <a:srgbClr val="000000"/>
                </a:solidFill>
                <a:latin typeface="Arial Unicode MS" pitchFamily="34" charset="-128"/>
                <a:ea typeface="Arial Unicode MS" pitchFamily="34" charset="-128"/>
                <a:cs typeface="Arial Unicode MS" pitchFamily="34" charset="-128"/>
              </a:rPr>
              <a:t>kazn</a:t>
            </a:r>
            <a:r>
              <a:rPr lang="cs-CZ" altLang="sk-SK" dirty="0">
                <a:solidFill>
                  <a:srgbClr val="000000"/>
                </a:solidFill>
                <a:ea typeface="Arial Unicode MS" pitchFamily="34" charset="-128"/>
                <a:cs typeface="Arial Unicode MS" pitchFamily="34" charset="-128"/>
              </a:rPr>
              <a:t>í</a:t>
            </a:r>
            <a:r>
              <a:rPr lang="cs-CZ" altLang="sk-SK" dirty="0">
                <a:solidFill>
                  <a:srgbClr val="000000"/>
                </a:solidFill>
                <a:latin typeface="Arial Unicode MS" pitchFamily="34" charset="-128"/>
                <a:ea typeface="Arial Unicode MS" pitchFamily="34" charset="-128"/>
                <a:cs typeface="Arial Unicode MS" pitchFamily="34" charset="-128"/>
              </a:rPr>
              <a:t>ků, zaměstnanců, dodavatelů, distributorů, maloobchodn</a:t>
            </a:r>
            <a:r>
              <a:rPr lang="cs-CZ" altLang="sk-SK" dirty="0">
                <a:solidFill>
                  <a:srgbClr val="000000"/>
                </a:solidFill>
                <a:ea typeface="Arial Unicode MS" pitchFamily="34" charset="-128"/>
                <a:cs typeface="Arial Unicode MS" pitchFamily="34" charset="-128"/>
              </a:rPr>
              <a:t>í</a:t>
            </a:r>
            <a:r>
              <a:rPr lang="cs-CZ" altLang="sk-SK" dirty="0">
                <a:solidFill>
                  <a:srgbClr val="000000"/>
                </a:solidFill>
                <a:latin typeface="Arial Unicode MS" pitchFamily="34" charset="-128"/>
                <a:ea typeface="Arial Unicode MS" pitchFamily="34" charset="-128"/>
                <a:cs typeface="Arial Unicode MS" pitchFamily="34" charset="-128"/>
              </a:rPr>
              <a:t>ků, reklamn</a:t>
            </a:r>
            <a:r>
              <a:rPr lang="cs-CZ" altLang="sk-SK" dirty="0">
                <a:solidFill>
                  <a:srgbClr val="000000"/>
                </a:solidFill>
                <a:ea typeface="Arial Unicode MS" pitchFamily="34" charset="-128"/>
                <a:cs typeface="Arial Unicode MS" pitchFamily="34" charset="-128"/>
              </a:rPr>
              <a:t>í</a:t>
            </a:r>
            <a:r>
              <a:rPr lang="cs-CZ" altLang="sk-SK" dirty="0">
                <a:solidFill>
                  <a:srgbClr val="000000"/>
                </a:solidFill>
                <a:latin typeface="Arial Unicode MS" pitchFamily="34" charset="-128"/>
                <a:ea typeface="Arial Unicode MS" pitchFamily="34" charset="-128"/>
                <a:cs typeface="Arial Unicode MS" pitchFamily="34" charset="-128"/>
              </a:rPr>
              <a:t>ch agentur apod., se kterými firma vybudovala vz</a:t>
            </a:r>
            <a:r>
              <a:rPr lang="cs-CZ" altLang="sk-SK" dirty="0">
                <a:solidFill>
                  <a:srgbClr val="000000"/>
                </a:solidFill>
                <a:ea typeface="Arial Unicode MS" pitchFamily="34" charset="-128"/>
                <a:cs typeface="Arial Unicode MS" pitchFamily="34" charset="-128"/>
              </a:rPr>
              <a:t>á</a:t>
            </a:r>
            <a:r>
              <a:rPr lang="cs-CZ" altLang="sk-SK" dirty="0">
                <a:solidFill>
                  <a:srgbClr val="000000"/>
                </a:solidFill>
                <a:latin typeface="Arial Unicode MS" pitchFamily="34" charset="-128"/>
                <a:ea typeface="Arial Unicode MS" pitchFamily="34" charset="-128"/>
                <a:cs typeface="Arial Unicode MS" pitchFamily="34" charset="-128"/>
              </a:rPr>
              <a:t>jemně výhodn</a:t>
            </a:r>
            <a:r>
              <a:rPr lang="cs-CZ" altLang="sk-SK" dirty="0">
                <a:solidFill>
                  <a:srgbClr val="000000"/>
                </a:solidFill>
                <a:ea typeface="Arial Unicode MS" pitchFamily="34" charset="-128"/>
                <a:cs typeface="Arial Unicode MS" pitchFamily="34" charset="-128"/>
              </a:rPr>
              <a:t>á</a:t>
            </a:r>
            <a:r>
              <a:rPr lang="cs-CZ" altLang="sk-SK" dirty="0">
                <a:solidFill>
                  <a:srgbClr val="000000"/>
                </a:solidFill>
                <a:latin typeface="Arial Unicode MS" pitchFamily="34" charset="-128"/>
                <a:ea typeface="Arial Unicode MS" pitchFamily="34" charset="-128"/>
                <a:cs typeface="Arial Unicode MS" pitchFamily="34" charset="-128"/>
              </a:rPr>
              <a:t> obchodn</a:t>
            </a:r>
            <a:r>
              <a:rPr lang="cs-CZ" altLang="sk-SK" dirty="0">
                <a:solidFill>
                  <a:srgbClr val="000000"/>
                </a:solidFill>
                <a:ea typeface="Arial Unicode MS" pitchFamily="34" charset="-128"/>
                <a:cs typeface="Arial Unicode MS" pitchFamily="34" charset="-128"/>
              </a:rPr>
              <a:t>í</a:t>
            </a:r>
            <a:r>
              <a:rPr lang="cs-CZ" altLang="sk-SK" dirty="0">
                <a:solidFill>
                  <a:srgbClr val="000000"/>
                </a:solidFill>
                <a:latin typeface="Arial Unicode MS" pitchFamily="34" charset="-128"/>
                <a:ea typeface="Arial Unicode MS" pitchFamily="34" charset="-128"/>
                <a:cs typeface="Arial Unicode MS" pitchFamily="34" charset="-128"/>
              </a:rPr>
              <a:t> spojen</a:t>
            </a:r>
            <a:r>
              <a:rPr lang="cs-CZ" altLang="sk-SK" dirty="0">
                <a:solidFill>
                  <a:srgbClr val="000000"/>
                </a:solidFill>
                <a:ea typeface="Arial Unicode MS" pitchFamily="34" charset="-128"/>
                <a:cs typeface="Arial Unicode MS" pitchFamily="34" charset="-128"/>
              </a:rPr>
              <a:t>í</a:t>
            </a:r>
            <a:r>
              <a:rPr lang="cs-CZ" altLang="sk-SK" dirty="0">
                <a:solidFill>
                  <a:srgbClr val="000000"/>
                </a:solidFill>
                <a:latin typeface="Arial Unicode MS" pitchFamily="34" charset="-128"/>
                <a:ea typeface="Arial Unicode MS" pitchFamily="34" charset="-128"/>
                <a:cs typeface="Arial Unicode MS" pitchFamily="34" charset="-128"/>
              </a:rPr>
              <a:t>. </a:t>
            </a:r>
          </a:p>
          <a:p>
            <a:pPr algn="just">
              <a:spcBef>
                <a:spcPct val="50000"/>
              </a:spcBef>
            </a:pPr>
            <a:r>
              <a:rPr lang="cs-CZ" altLang="sk-SK" dirty="0">
                <a:solidFill>
                  <a:srgbClr val="000000"/>
                </a:solidFill>
                <a:latin typeface="Arial Unicode MS" pitchFamily="34" charset="-128"/>
                <a:ea typeface="Arial Unicode MS" pitchFamily="34" charset="-128"/>
                <a:cs typeface="Arial Unicode MS" pitchFamily="34" charset="-128"/>
              </a:rPr>
              <a:t>Vztahový marketing je mnohem v</a:t>
            </a:r>
            <a:r>
              <a:rPr lang="cs-CZ" altLang="sk-SK" dirty="0">
                <a:solidFill>
                  <a:srgbClr val="000000"/>
                </a:solidFill>
                <a:ea typeface="Arial Unicode MS" pitchFamily="34" charset="-128"/>
                <a:cs typeface="Arial Unicode MS" pitchFamily="34" charset="-128"/>
              </a:rPr>
              <a:t>í</a:t>
            </a:r>
            <a:r>
              <a:rPr lang="cs-CZ" altLang="sk-SK" dirty="0">
                <a:solidFill>
                  <a:srgbClr val="000000"/>
                </a:solidFill>
                <a:latin typeface="Arial Unicode MS" pitchFamily="34" charset="-128"/>
                <a:ea typeface="Arial Unicode MS" pitchFamily="34" charset="-128"/>
                <a:cs typeface="Arial Unicode MS" pitchFamily="34" charset="-128"/>
              </a:rPr>
              <a:t>ce orientov</a:t>
            </a:r>
            <a:r>
              <a:rPr lang="cs-CZ" altLang="sk-SK" dirty="0">
                <a:solidFill>
                  <a:srgbClr val="000000"/>
                </a:solidFill>
                <a:ea typeface="Arial Unicode MS" pitchFamily="34" charset="-128"/>
                <a:cs typeface="Arial Unicode MS" pitchFamily="34" charset="-128"/>
              </a:rPr>
              <a:t>á</a:t>
            </a:r>
            <a:r>
              <a:rPr lang="cs-CZ" altLang="sk-SK" dirty="0">
                <a:solidFill>
                  <a:srgbClr val="000000"/>
                </a:solidFill>
                <a:latin typeface="Arial Unicode MS" pitchFamily="34" charset="-128"/>
                <a:ea typeface="Arial Unicode MS" pitchFamily="34" charset="-128"/>
                <a:cs typeface="Arial Unicode MS" pitchFamily="34" charset="-128"/>
              </a:rPr>
              <a:t>n do budoucnosti. C</a:t>
            </a:r>
            <a:r>
              <a:rPr lang="cs-CZ" altLang="sk-SK" dirty="0">
                <a:solidFill>
                  <a:srgbClr val="000000"/>
                </a:solidFill>
                <a:ea typeface="Arial Unicode MS" pitchFamily="34" charset="-128"/>
                <a:cs typeface="Arial Unicode MS" pitchFamily="34" charset="-128"/>
              </a:rPr>
              <a:t>í</a:t>
            </a:r>
            <a:r>
              <a:rPr lang="cs-CZ" altLang="sk-SK" dirty="0">
                <a:solidFill>
                  <a:srgbClr val="000000"/>
                </a:solidFill>
                <a:latin typeface="Arial Unicode MS" pitchFamily="34" charset="-128"/>
                <a:ea typeface="Arial Unicode MS" pitchFamily="34" charset="-128"/>
                <a:cs typeface="Arial Unicode MS" pitchFamily="34" charset="-128"/>
              </a:rPr>
              <a:t>lem je dlouhodobě poskytovat z</a:t>
            </a:r>
            <a:r>
              <a:rPr lang="cs-CZ" altLang="sk-SK" dirty="0">
                <a:solidFill>
                  <a:srgbClr val="000000"/>
                </a:solidFill>
                <a:ea typeface="Arial Unicode MS" pitchFamily="34" charset="-128"/>
                <a:cs typeface="Arial Unicode MS" pitchFamily="34" charset="-128"/>
              </a:rPr>
              <a:t>á</a:t>
            </a:r>
            <a:r>
              <a:rPr lang="cs-CZ" altLang="sk-SK" dirty="0">
                <a:solidFill>
                  <a:srgbClr val="000000"/>
                </a:solidFill>
                <a:latin typeface="Arial Unicode MS" pitchFamily="34" charset="-128"/>
                <a:ea typeface="Arial Unicode MS" pitchFamily="34" charset="-128"/>
                <a:cs typeface="Arial Unicode MS" pitchFamily="34" charset="-128"/>
              </a:rPr>
              <a:t>kazn</a:t>
            </a:r>
            <a:r>
              <a:rPr lang="cs-CZ" altLang="sk-SK" dirty="0">
                <a:solidFill>
                  <a:srgbClr val="000000"/>
                </a:solidFill>
                <a:ea typeface="Arial Unicode MS" pitchFamily="34" charset="-128"/>
                <a:cs typeface="Arial Unicode MS" pitchFamily="34" charset="-128"/>
              </a:rPr>
              <a:t>í</a:t>
            </a:r>
            <a:r>
              <a:rPr lang="cs-CZ" altLang="sk-SK" dirty="0">
                <a:solidFill>
                  <a:srgbClr val="000000"/>
                </a:solidFill>
                <a:latin typeface="Arial Unicode MS" pitchFamily="34" charset="-128"/>
                <a:ea typeface="Arial Unicode MS" pitchFamily="34" charset="-128"/>
                <a:cs typeface="Arial Unicode MS" pitchFamily="34" charset="-128"/>
              </a:rPr>
              <a:t>kům hodnotu a měř</a:t>
            </a:r>
            <a:r>
              <a:rPr lang="cs-CZ" altLang="sk-SK" dirty="0">
                <a:solidFill>
                  <a:srgbClr val="000000"/>
                </a:solidFill>
                <a:ea typeface="Arial Unicode MS" pitchFamily="34" charset="-128"/>
                <a:cs typeface="Arial Unicode MS" pitchFamily="34" charset="-128"/>
              </a:rPr>
              <a:t>í</a:t>
            </a:r>
            <a:r>
              <a:rPr lang="cs-CZ" altLang="sk-SK" dirty="0">
                <a:solidFill>
                  <a:srgbClr val="000000"/>
                </a:solidFill>
                <a:latin typeface="Arial Unicode MS" pitchFamily="34" charset="-128"/>
                <a:ea typeface="Arial Unicode MS" pitchFamily="34" charset="-128"/>
                <a:cs typeface="Arial Unicode MS" pitchFamily="34" charset="-128"/>
              </a:rPr>
              <a:t>tkem </a:t>
            </a:r>
            <a:r>
              <a:rPr lang="cs-CZ" altLang="sk-SK" dirty="0">
                <a:solidFill>
                  <a:srgbClr val="000000"/>
                </a:solidFill>
                <a:ea typeface="Arial Unicode MS" pitchFamily="34" charset="-128"/>
                <a:cs typeface="Arial Unicode MS" pitchFamily="34" charset="-128"/>
              </a:rPr>
              <a:t>ú</a:t>
            </a:r>
            <a:r>
              <a:rPr lang="cs-CZ" altLang="sk-SK" dirty="0">
                <a:solidFill>
                  <a:srgbClr val="000000"/>
                </a:solidFill>
                <a:latin typeface="Arial Unicode MS" pitchFamily="34" charset="-128"/>
                <a:ea typeface="Arial Unicode MS" pitchFamily="34" charset="-128"/>
                <a:cs typeface="Arial Unicode MS" pitchFamily="34" charset="-128"/>
              </a:rPr>
              <a:t>spěchu je jejich dlouhodob</a:t>
            </a:r>
            <a:r>
              <a:rPr lang="cs-CZ" altLang="sk-SK" dirty="0">
                <a:solidFill>
                  <a:srgbClr val="000000"/>
                </a:solidFill>
                <a:ea typeface="Arial Unicode MS" pitchFamily="34" charset="-128"/>
                <a:cs typeface="Arial Unicode MS" pitchFamily="34" charset="-128"/>
              </a:rPr>
              <a:t>á</a:t>
            </a:r>
            <a:r>
              <a:rPr lang="cs-CZ" altLang="sk-SK" dirty="0">
                <a:solidFill>
                  <a:srgbClr val="000000"/>
                </a:solidFill>
                <a:latin typeface="Arial Unicode MS" pitchFamily="34" charset="-128"/>
                <a:ea typeface="Arial Unicode MS" pitchFamily="34" charset="-128"/>
                <a:cs typeface="Arial Unicode MS" pitchFamily="34" charset="-128"/>
              </a:rPr>
              <a:t> spokojenost i to, nakolik je firma schopna si je udržet. Kromě toho, že marketingov</a:t>
            </a:r>
            <a:r>
              <a:rPr lang="cs-CZ" altLang="sk-SK" dirty="0">
                <a:solidFill>
                  <a:srgbClr val="000000"/>
                </a:solidFill>
                <a:ea typeface="Arial Unicode MS" pitchFamily="34" charset="-128"/>
                <a:cs typeface="Arial Unicode MS" pitchFamily="34" charset="-128"/>
              </a:rPr>
              <a:t>í</a:t>
            </a:r>
            <a:r>
              <a:rPr lang="cs-CZ" altLang="sk-SK" dirty="0">
                <a:solidFill>
                  <a:srgbClr val="000000"/>
                </a:solidFill>
                <a:latin typeface="Arial Unicode MS" pitchFamily="34" charset="-128"/>
                <a:ea typeface="Arial Unicode MS" pitchFamily="34" charset="-128"/>
                <a:cs typeface="Arial Unicode MS" pitchFamily="34" charset="-128"/>
              </a:rPr>
              <a:t> specialist</a:t>
            </a:r>
            <a:r>
              <a:rPr lang="cs-CZ" altLang="sk-SK" dirty="0">
                <a:solidFill>
                  <a:srgbClr val="000000"/>
                </a:solidFill>
                <a:ea typeface="Arial Unicode MS" pitchFamily="34" charset="-128"/>
                <a:cs typeface="Arial Unicode MS" pitchFamily="34" charset="-128"/>
              </a:rPr>
              <a:t>é</a:t>
            </a:r>
            <a:r>
              <a:rPr lang="cs-CZ" altLang="sk-SK" dirty="0">
                <a:solidFill>
                  <a:srgbClr val="000000"/>
                </a:solidFill>
                <a:latin typeface="Arial Unicode MS" pitchFamily="34" charset="-128"/>
                <a:ea typeface="Arial Unicode MS" pitchFamily="34" charset="-128"/>
                <a:cs typeface="Arial Unicode MS" pitchFamily="34" charset="-128"/>
              </a:rPr>
              <a:t> soustavně na</a:t>
            </a:r>
            <a:r>
              <a:rPr lang="cs-CZ" altLang="sk-SK" dirty="0">
                <a:solidFill>
                  <a:srgbClr val="000000"/>
                </a:solidFill>
                <a:ea typeface="Arial Unicode MS" pitchFamily="34" charset="-128"/>
                <a:cs typeface="Arial Unicode MS" pitchFamily="34" charset="-128"/>
              </a:rPr>
              <a:t>­</a:t>
            </a:r>
            <a:r>
              <a:rPr lang="cs-CZ" altLang="sk-SK" dirty="0">
                <a:solidFill>
                  <a:srgbClr val="000000"/>
                </a:solidFill>
                <a:latin typeface="Arial Unicode MS" pitchFamily="34" charset="-128"/>
                <a:ea typeface="Arial Unicode MS" pitchFamily="34" charset="-128"/>
                <a:cs typeface="Arial Unicode MS" pitchFamily="34" charset="-128"/>
              </a:rPr>
              <a:t>b</a:t>
            </a:r>
            <a:r>
              <a:rPr lang="cs-CZ" altLang="sk-SK" dirty="0">
                <a:solidFill>
                  <a:srgbClr val="000000"/>
                </a:solidFill>
                <a:ea typeface="Arial Unicode MS" pitchFamily="34" charset="-128"/>
                <a:cs typeface="Arial Unicode MS" pitchFamily="34" charset="-128"/>
              </a:rPr>
              <a:t>í</a:t>
            </a:r>
            <a:r>
              <a:rPr lang="cs-CZ" altLang="sk-SK" dirty="0">
                <a:solidFill>
                  <a:srgbClr val="000000"/>
                </a:solidFill>
                <a:latin typeface="Arial Unicode MS" pitchFamily="34" charset="-128"/>
                <a:ea typeface="Arial Unicode MS" pitchFamily="34" charset="-128"/>
                <a:cs typeface="Arial Unicode MS" pitchFamily="34" charset="-128"/>
              </a:rPr>
              <a:t>zej</a:t>
            </a:r>
            <a:r>
              <a:rPr lang="cs-CZ" altLang="sk-SK" dirty="0">
                <a:solidFill>
                  <a:srgbClr val="000000"/>
                </a:solidFill>
                <a:ea typeface="Arial Unicode MS" pitchFamily="34" charset="-128"/>
                <a:cs typeface="Arial Unicode MS" pitchFamily="34" charset="-128"/>
              </a:rPr>
              <a:t>í</a:t>
            </a:r>
            <a:r>
              <a:rPr lang="cs-CZ" altLang="sk-SK" dirty="0">
                <a:solidFill>
                  <a:srgbClr val="000000"/>
                </a:solidFill>
                <a:latin typeface="Arial Unicode MS" pitchFamily="34" charset="-128"/>
                <a:ea typeface="Arial Unicode MS" pitchFamily="34" charset="-128"/>
                <a:cs typeface="Arial Unicode MS" pitchFamily="34" charset="-128"/>
              </a:rPr>
              <a:t> z</a:t>
            </a:r>
            <a:r>
              <a:rPr lang="cs-CZ" altLang="sk-SK" dirty="0">
                <a:solidFill>
                  <a:srgbClr val="000000"/>
                </a:solidFill>
                <a:ea typeface="Arial Unicode MS" pitchFamily="34" charset="-128"/>
                <a:cs typeface="Arial Unicode MS" pitchFamily="34" charset="-128"/>
              </a:rPr>
              <a:t>á</a:t>
            </a:r>
            <a:r>
              <a:rPr lang="cs-CZ" altLang="sk-SK" dirty="0">
                <a:solidFill>
                  <a:srgbClr val="000000"/>
                </a:solidFill>
                <a:latin typeface="Arial Unicode MS" pitchFamily="34" charset="-128"/>
                <a:ea typeface="Arial Unicode MS" pitchFamily="34" charset="-128"/>
                <a:cs typeface="Arial Unicode MS" pitchFamily="34" charset="-128"/>
              </a:rPr>
              <a:t>kazn</a:t>
            </a:r>
            <a:r>
              <a:rPr lang="cs-CZ" altLang="sk-SK" dirty="0">
                <a:solidFill>
                  <a:srgbClr val="000000"/>
                </a:solidFill>
                <a:ea typeface="Arial Unicode MS" pitchFamily="34" charset="-128"/>
                <a:cs typeface="Arial Unicode MS" pitchFamily="34" charset="-128"/>
              </a:rPr>
              <a:t>í</a:t>
            </a:r>
            <a:r>
              <a:rPr lang="cs-CZ" altLang="sk-SK" dirty="0">
                <a:solidFill>
                  <a:srgbClr val="000000"/>
                </a:solidFill>
                <a:latin typeface="Arial Unicode MS" pitchFamily="34" charset="-128"/>
                <a:ea typeface="Arial Unicode MS" pitchFamily="34" charset="-128"/>
                <a:cs typeface="Arial Unicode MS" pitchFamily="34" charset="-128"/>
              </a:rPr>
              <a:t>kům hodnotu a uspokojen</a:t>
            </a:r>
            <a:r>
              <a:rPr lang="cs-CZ" altLang="sk-SK" dirty="0">
                <a:solidFill>
                  <a:srgbClr val="000000"/>
                </a:solidFill>
                <a:ea typeface="Arial Unicode MS" pitchFamily="34" charset="-128"/>
                <a:cs typeface="Arial Unicode MS" pitchFamily="34" charset="-128"/>
              </a:rPr>
              <a:t>í</a:t>
            </a:r>
            <a:r>
              <a:rPr lang="cs-CZ" altLang="sk-SK" dirty="0">
                <a:solidFill>
                  <a:srgbClr val="000000"/>
                </a:solidFill>
                <a:latin typeface="Arial Unicode MS" pitchFamily="34" charset="-128"/>
                <a:ea typeface="Arial Unicode MS" pitchFamily="34" charset="-128"/>
                <a:cs typeface="Arial Unicode MS" pitchFamily="34" charset="-128"/>
              </a:rPr>
              <a:t> potřeb a př</a:t>
            </a:r>
            <a:r>
              <a:rPr lang="cs-CZ" altLang="sk-SK" dirty="0">
                <a:solidFill>
                  <a:srgbClr val="000000"/>
                </a:solidFill>
                <a:ea typeface="Arial Unicode MS" pitchFamily="34" charset="-128"/>
                <a:cs typeface="Arial Unicode MS" pitchFamily="34" charset="-128"/>
              </a:rPr>
              <a:t>á</a:t>
            </a:r>
            <a:r>
              <a:rPr lang="cs-CZ" altLang="sk-SK" dirty="0">
                <a:solidFill>
                  <a:srgbClr val="000000"/>
                </a:solidFill>
                <a:latin typeface="Arial Unicode MS" pitchFamily="34" charset="-128"/>
                <a:ea typeface="Arial Unicode MS" pitchFamily="34" charset="-128"/>
                <a:cs typeface="Arial Unicode MS" pitchFamily="34" charset="-128"/>
              </a:rPr>
              <a:t>n</a:t>
            </a:r>
            <a:r>
              <a:rPr lang="cs-CZ" altLang="sk-SK" dirty="0">
                <a:solidFill>
                  <a:srgbClr val="000000"/>
                </a:solidFill>
                <a:ea typeface="Arial Unicode MS" pitchFamily="34" charset="-128"/>
                <a:cs typeface="Arial Unicode MS" pitchFamily="34" charset="-128"/>
              </a:rPr>
              <a:t>í</a:t>
            </a:r>
            <a:r>
              <a:rPr lang="cs-CZ" altLang="sk-SK" dirty="0">
                <a:solidFill>
                  <a:srgbClr val="000000"/>
                </a:solidFill>
                <a:latin typeface="Arial Unicode MS" pitchFamily="34" charset="-128"/>
                <a:ea typeface="Arial Unicode MS" pitchFamily="34" charset="-128"/>
                <a:cs typeface="Arial Unicode MS" pitchFamily="34" charset="-128"/>
              </a:rPr>
              <a:t>, využ</a:t>
            </a:r>
            <a:r>
              <a:rPr lang="cs-CZ" altLang="sk-SK" dirty="0">
                <a:solidFill>
                  <a:srgbClr val="000000"/>
                </a:solidFill>
                <a:ea typeface="Arial Unicode MS" pitchFamily="34" charset="-128"/>
                <a:cs typeface="Arial Unicode MS" pitchFamily="34" charset="-128"/>
              </a:rPr>
              <a:t>í</a:t>
            </a:r>
            <a:r>
              <a:rPr lang="cs-CZ" altLang="sk-SK" dirty="0">
                <a:solidFill>
                  <a:srgbClr val="000000"/>
                </a:solidFill>
                <a:latin typeface="Arial Unicode MS" pitchFamily="34" charset="-128"/>
                <a:ea typeface="Arial Unicode MS" pitchFamily="34" charset="-128"/>
                <a:cs typeface="Arial Unicode MS" pitchFamily="34" charset="-128"/>
              </a:rPr>
              <a:t>vaj</a:t>
            </a:r>
            <a:r>
              <a:rPr lang="cs-CZ" altLang="sk-SK" dirty="0">
                <a:solidFill>
                  <a:srgbClr val="000000"/>
                </a:solidFill>
                <a:ea typeface="Arial Unicode MS" pitchFamily="34" charset="-128"/>
                <a:cs typeface="Arial Unicode MS" pitchFamily="34" charset="-128"/>
              </a:rPr>
              <a:t>í</a:t>
            </a:r>
            <a:r>
              <a:rPr lang="cs-CZ" altLang="sk-SK" dirty="0">
                <a:solidFill>
                  <a:srgbClr val="000000"/>
                </a:solidFill>
                <a:latin typeface="Arial Unicode MS" pitchFamily="34" charset="-128"/>
                <a:ea typeface="Arial Unicode MS" pitchFamily="34" charset="-128"/>
                <a:cs typeface="Arial Unicode MS" pitchFamily="34" charset="-128"/>
              </a:rPr>
              <a:t> pro vybudov</a:t>
            </a:r>
            <a:r>
              <a:rPr lang="cs-CZ" altLang="sk-SK" dirty="0">
                <a:solidFill>
                  <a:srgbClr val="000000"/>
                </a:solidFill>
                <a:ea typeface="Arial Unicode MS" pitchFamily="34" charset="-128"/>
                <a:cs typeface="Arial Unicode MS" pitchFamily="34" charset="-128"/>
              </a:rPr>
              <a:t>á</a:t>
            </a:r>
            <a:r>
              <a:rPr lang="cs-CZ" altLang="sk-SK" dirty="0">
                <a:solidFill>
                  <a:srgbClr val="000000"/>
                </a:solidFill>
                <a:latin typeface="Arial Unicode MS" pitchFamily="34" charset="-128"/>
                <a:ea typeface="Arial Unicode MS" pitchFamily="34" charset="-128"/>
                <a:cs typeface="Arial Unicode MS" pitchFamily="34" charset="-128"/>
              </a:rPr>
              <a:t>n</a:t>
            </a:r>
            <a:r>
              <a:rPr lang="cs-CZ" altLang="sk-SK" dirty="0">
                <a:solidFill>
                  <a:srgbClr val="000000"/>
                </a:solidFill>
                <a:ea typeface="Arial Unicode MS" pitchFamily="34" charset="-128"/>
                <a:cs typeface="Arial Unicode MS" pitchFamily="34" charset="-128"/>
              </a:rPr>
              <a:t>í</a:t>
            </a:r>
            <a:r>
              <a:rPr lang="cs-CZ" altLang="sk-SK" dirty="0">
                <a:solidFill>
                  <a:srgbClr val="000000"/>
                </a:solidFill>
                <a:latin typeface="Arial Unicode MS" pitchFamily="34" charset="-128"/>
                <a:ea typeface="Arial Unicode MS" pitchFamily="34" charset="-128"/>
                <a:cs typeface="Arial Unicode MS" pitchFamily="34" charset="-128"/>
              </a:rPr>
              <a:t> pevných vztahů s nimi řadu specifických marketingových n</a:t>
            </a:r>
            <a:r>
              <a:rPr lang="cs-CZ" altLang="sk-SK" dirty="0">
                <a:solidFill>
                  <a:srgbClr val="000000"/>
                </a:solidFill>
                <a:ea typeface="Arial Unicode MS" pitchFamily="34" charset="-128"/>
                <a:cs typeface="Arial Unicode MS" pitchFamily="34" charset="-128"/>
              </a:rPr>
              <a:t>á</a:t>
            </a:r>
            <a:r>
              <a:rPr lang="cs-CZ" altLang="sk-SK" dirty="0">
                <a:solidFill>
                  <a:srgbClr val="000000"/>
                </a:solidFill>
                <a:latin typeface="Arial Unicode MS" pitchFamily="34" charset="-128"/>
                <a:ea typeface="Arial Unicode MS" pitchFamily="34" charset="-128"/>
                <a:cs typeface="Arial Unicode MS" pitchFamily="34" charset="-128"/>
              </a:rPr>
              <a:t>strojů. Firma může poskytovat hodnotu a uspokojen</a:t>
            </a:r>
            <a:r>
              <a:rPr lang="cs-CZ" altLang="sk-SK" dirty="0">
                <a:solidFill>
                  <a:srgbClr val="000000"/>
                </a:solidFill>
                <a:ea typeface="Arial Unicode MS" pitchFamily="34" charset="-128"/>
                <a:cs typeface="Arial Unicode MS" pitchFamily="34" charset="-128"/>
              </a:rPr>
              <a:t>í</a:t>
            </a:r>
            <a:r>
              <a:rPr lang="cs-CZ" altLang="sk-SK" dirty="0">
                <a:solidFill>
                  <a:srgbClr val="000000"/>
                </a:solidFill>
                <a:latin typeface="Arial Unicode MS" pitchFamily="34" charset="-128"/>
                <a:ea typeface="Arial Unicode MS" pitchFamily="34" charset="-128"/>
                <a:cs typeface="Arial Unicode MS" pitchFamily="34" charset="-128"/>
              </a:rPr>
              <a:t> např</a:t>
            </a:r>
            <a:r>
              <a:rPr lang="cs-CZ" altLang="sk-SK" dirty="0">
                <a:solidFill>
                  <a:srgbClr val="000000"/>
                </a:solidFill>
                <a:ea typeface="Arial Unicode MS" pitchFamily="34" charset="-128"/>
                <a:cs typeface="Arial Unicode MS" pitchFamily="34" charset="-128"/>
              </a:rPr>
              <a:t>í</a:t>
            </a:r>
            <a:r>
              <a:rPr lang="cs-CZ" altLang="sk-SK" dirty="0">
                <a:solidFill>
                  <a:srgbClr val="000000"/>
                </a:solidFill>
                <a:latin typeface="Arial Unicode MS" pitchFamily="34" charset="-128"/>
                <a:ea typeface="Arial Unicode MS" pitchFamily="34" charset="-128"/>
                <a:cs typeface="Arial Unicode MS" pitchFamily="34" charset="-128"/>
              </a:rPr>
              <a:t>klad tak, že do vztahu se z</a:t>
            </a:r>
            <a:r>
              <a:rPr lang="cs-CZ" altLang="sk-SK" dirty="0">
                <a:solidFill>
                  <a:srgbClr val="000000"/>
                </a:solidFill>
                <a:ea typeface="Arial Unicode MS" pitchFamily="34" charset="-128"/>
                <a:cs typeface="Arial Unicode MS" pitchFamily="34" charset="-128"/>
              </a:rPr>
              <a:t>á</a:t>
            </a:r>
            <a:r>
              <a:rPr lang="cs-CZ" altLang="sk-SK" dirty="0">
                <a:solidFill>
                  <a:srgbClr val="000000"/>
                </a:solidFill>
                <a:latin typeface="Arial Unicode MS" pitchFamily="34" charset="-128"/>
                <a:ea typeface="Arial Unicode MS" pitchFamily="34" charset="-128"/>
                <a:cs typeface="Arial Unicode MS" pitchFamily="34" charset="-128"/>
              </a:rPr>
              <a:t>kazn</a:t>
            </a:r>
            <a:r>
              <a:rPr lang="cs-CZ" altLang="sk-SK" dirty="0">
                <a:solidFill>
                  <a:srgbClr val="000000"/>
                </a:solidFill>
                <a:ea typeface="Arial Unicode MS" pitchFamily="34" charset="-128"/>
                <a:cs typeface="Arial Unicode MS" pitchFamily="34" charset="-128"/>
              </a:rPr>
              <a:t>í</a:t>
            </a:r>
            <a:r>
              <a:rPr lang="cs-CZ" altLang="sk-SK" dirty="0">
                <a:solidFill>
                  <a:srgbClr val="000000"/>
                </a:solidFill>
                <a:latin typeface="Arial Unicode MS" pitchFamily="34" charset="-128"/>
                <a:ea typeface="Arial Unicode MS" pitchFamily="34" charset="-128"/>
                <a:cs typeface="Arial Unicode MS" pitchFamily="34" charset="-128"/>
              </a:rPr>
              <a:t>kem vlož</a:t>
            </a:r>
            <a:r>
              <a:rPr lang="cs-CZ" altLang="sk-SK" dirty="0">
                <a:solidFill>
                  <a:srgbClr val="000000"/>
                </a:solidFill>
                <a:ea typeface="Arial Unicode MS" pitchFamily="34" charset="-128"/>
                <a:cs typeface="Arial Unicode MS" pitchFamily="34" charset="-128"/>
              </a:rPr>
              <a:t>í</a:t>
            </a:r>
            <a:r>
              <a:rPr lang="cs-CZ" altLang="sk-SK" dirty="0">
                <a:solidFill>
                  <a:srgbClr val="000000"/>
                </a:solidFill>
                <a:latin typeface="Arial Unicode MS" pitchFamily="34" charset="-128"/>
                <a:ea typeface="Arial Unicode MS" pitchFamily="34" charset="-128"/>
                <a:cs typeface="Arial Unicode MS" pitchFamily="34" charset="-128"/>
              </a:rPr>
              <a:t> nějak</a:t>
            </a:r>
            <a:r>
              <a:rPr lang="cs-CZ" altLang="sk-SK" dirty="0">
                <a:solidFill>
                  <a:srgbClr val="000000"/>
                </a:solidFill>
                <a:ea typeface="Arial Unicode MS" pitchFamily="34" charset="-128"/>
                <a:cs typeface="Arial Unicode MS" pitchFamily="34" charset="-128"/>
              </a:rPr>
              <a:t>é</a:t>
            </a:r>
            <a:r>
              <a:rPr lang="cs-CZ" altLang="sk-SK" dirty="0">
                <a:solidFill>
                  <a:srgbClr val="000000"/>
                </a:solidFill>
                <a:latin typeface="Arial Unicode MS" pitchFamily="34" charset="-128"/>
                <a:ea typeface="Arial Unicode MS" pitchFamily="34" charset="-128"/>
                <a:cs typeface="Arial Unicode MS" pitchFamily="34" charset="-128"/>
              </a:rPr>
              <a:t> peněžn</a:t>
            </a:r>
            <a:r>
              <a:rPr lang="cs-CZ" altLang="sk-SK" dirty="0">
                <a:solidFill>
                  <a:srgbClr val="000000"/>
                </a:solidFill>
                <a:ea typeface="Arial Unicode MS" pitchFamily="34" charset="-128"/>
                <a:cs typeface="Arial Unicode MS" pitchFamily="34" charset="-128"/>
              </a:rPr>
              <a:t>í</a:t>
            </a:r>
            <a:r>
              <a:rPr lang="cs-CZ" altLang="sk-SK" dirty="0">
                <a:solidFill>
                  <a:srgbClr val="000000"/>
                </a:solidFill>
                <a:latin typeface="Arial Unicode MS" pitchFamily="34" charset="-128"/>
                <a:ea typeface="Arial Unicode MS" pitchFamily="34" charset="-128"/>
                <a:cs typeface="Arial Unicode MS" pitchFamily="34" charset="-128"/>
              </a:rPr>
              <a:t> výhody: letec</a:t>
            </a:r>
            <a:r>
              <a:rPr lang="cs-CZ" altLang="sk-SK" dirty="0">
                <a:solidFill>
                  <a:srgbClr val="000000"/>
                </a:solidFill>
                <a:ea typeface="Arial Unicode MS" pitchFamily="34" charset="-128"/>
                <a:cs typeface="Arial Unicode MS" pitchFamily="34" charset="-128"/>
              </a:rPr>
              <a:t>­</a:t>
            </a:r>
            <a:r>
              <a:rPr lang="cs-CZ" altLang="sk-SK" dirty="0">
                <a:solidFill>
                  <a:srgbClr val="000000"/>
                </a:solidFill>
                <a:latin typeface="Arial Unicode MS" pitchFamily="34" charset="-128"/>
                <a:ea typeface="Arial Unicode MS" pitchFamily="34" charset="-128"/>
                <a:cs typeface="Arial Unicode MS" pitchFamily="34" charset="-128"/>
              </a:rPr>
              <a:t>k</a:t>
            </a:r>
            <a:r>
              <a:rPr lang="cs-CZ" altLang="sk-SK" dirty="0">
                <a:solidFill>
                  <a:srgbClr val="000000"/>
                </a:solidFill>
                <a:ea typeface="Arial Unicode MS" pitchFamily="34" charset="-128"/>
                <a:cs typeface="Arial Unicode MS" pitchFamily="34" charset="-128"/>
              </a:rPr>
              <a:t>é</a:t>
            </a:r>
            <a:r>
              <a:rPr lang="cs-CZ" altLang="sk-SK" dirty="0">
                <a:solidFill>
                  <a:srgbClr val="000000"/>
                </a:solidFill>
                <a:latin typeface="Arial Unicode MS" pitchFamily="34" charset="-128"/>
                <a:ea typeface="Arial Unicode MS" pitchFamily="34" charset="-128"/>
                <a:cs typeface="Arial Unicode MS" pitchFamily="34" charset="-128"/>
              </a:rPr>
              <a:t> společnosti nab</a:t>
            </a:r>
            <a:r>
              <a:rPr lang="cs-CZ" altLang="sk-SK" dirty="0">
                <a:solidFill>
                  <a:srgbClr val="000000"/>
                </a:solidFill>
                <a:ea typeface="Arial Unicode MS" pitchFamily="34" charset="-128"/>
                <a:cs typeface="Arial Unicode MS" pitchFamily="34" charset="-128"/>
              </a:rPr>
              <a:t>í</a:t>
            </a:r>
            <a:r>
              <a:rPr lang="cs-CZ" altLang="sk-SK" dirty="0">
                <a:solidFill>
                  <a:srgbClr val="000000"/>
                </a:solidFill>
                <a:latin typeface="Arial Unicode MS" pitchFamily="34" charset="-128"/>
                <a:ea typeface="Arial Unicode MS" pitchFamily="34" charset="-128"/>
                <a:cs typeface="Arial Unicode MS" pitchFamily="34" charset="-128"/>
              </a:rPr>
              <a:t>zej</a:t>
            </a:r>
            <a:r>
              <a:rPr lang="cs-CZ" altLang="sk-SK" dirty="0">
                <a:solidFill>
                  <a:srgbClr val="000000"/>
                </a:solidFill>
                <a:ea typeface="Arial Unicode MS" pitchFamily="34" charset="-128"/>
                <a:cs typeface="Arial Unicode MS" pitchFamily="34" charset="-128"/>
              </a:rPr>
              <a:t>í</a:t>
            </a:r>
            <a:r>
              <a:rPr lang="cs-CZ" altLang="sk-SK" dirty="0">
                <a:solidFill>
                  <a:srgbClr val="000000"/>
                </a:solidFill>
                <a:latin typeface="Arial Unicode MS" pitchFamily="34" charset="-128"/>
                <a:ea typeface="Arial Unicode MS" pitchFamily="34" charset="-128"/>
                <a:cs typeface="Arial Unicode MS" pitchFamily="34" charset="-128"/>
              </a:rPr>
              <a:t> bonusy v r</a:t>
            </a:r>
            <a:r>
              <a:rPr lang="cs-CZ" altLang="sk-SK" dirty="0">
                <a:solidFill>
                  <a:srgbClr val="000000"/>
                </a:solidFill>
                <a:ea typeface="Arial Unicode MS" pitchFamily="34" charset="-128"/>
                <a:cs typeface="Arial Unicode MS" pitchFamily="34" charset="-128"/>
              </a:rPr>
              <a:t>á</a:t>
            </a:r>
            <a:r>
              <a:rPr lang="cs-CZ" altLang="sk-SK" dirty="0">
                <a:solidFill>
                  <a:srgbClr val="000000"/>
                </a:solidFill>
                <a:latin typeface="Arial Unicode MS" pitchFamily="34" charset="-128"/>
                <a:ea typeface="Arial Unicode MS" pitchFamily="34" charset="-128"/>
                <a:cs typeface="Arial Unicode MS" pitchFamily="34" charset="-128"/>
              </a:rPr>
              <a:t>mci věrnostn</a:t>
            </a:r>
            <a:r>
              <a:rPr lang="cs-CZ" altLang="sk-SK" dirty="0">
                <a:solidFill>
                  <a:srgbClr val="000000"/>
                </a:solidFill>
                <a:ea typeface="Arial Unicode MS" pitchFamily="34" charset="-128"/>
                <a:cs typeface="Arial Unicode MS" pitchFamily="34" charset="-128"/>
              </a:rPr>
              <a:t>í</a:t>
            </a:r>
            <a:r>
              <a:rPr lang="cs-CZ" altLang="sk-SK" dirty="0">
                <a:solidFill>
                  <a:srgbClr val="000000"/>
                </a:solidFill>
                <a:latin typeface="Arial Unicode MS" pitchFamily="34" charset="-128"/>
                <a:ea typeface="Arial Unicode MS" pitchFamily="34" charset="-128"/>
                <a:cs typeface="Arial Unicode MS" pitchFamily="34" charset="-128"/>
              </a:rPr>
              <a:t>ch programů, hotely zvýhodňuj</a:t>
            </a:r>
            <a:r>
              <a:rPr lang="cs-CZ" altLang="sk-SK" dirty="0">
                <a:solidFill>
                  <a:srgbClr val="000000"/>
                </a:solidFill>
                <a:ea typeface="Arial Unicode MS" pitchFamily="34" charset="-128"/>
                <a:cs typeface="Arial Unicode MS" pitchFamily="34" charset="-128"/>
              </a:rPr>
              <a:t>í</a:t>
            </a:r>
            <a:r>
              <a:rPr lang="cs-CZ" altLang="sk-SK" dirty="0">
                <a:solidFill>
                  <a:srgbClr val="000000"/>
                </a:solidFill>
                <a:latin typeface="Arial Unicode MS" pitchFamily="34" charset="-128"/>
                <a:ea typeface="Arial Unicode MS" pitchFamily="34" charset="-128"/>
                <a:cs typeface="Arial Unicode MS" pitchFamily="34" charset="-128"/>
              </a:rPr>
              <a:t> sv</a:t>
            </a:r>
            <a:r>
              <a:rPr lang="cs-CZ" altLang="sk-SK" dirty="0">
                <a:solidFill>
                  <a:srgbClr val="000000"/>
                </a:solidFill>
                <a:ea typeface="Arial Unicode MS" pitchFamily="34" charset="-128"/>
                <a:cs typeface="Arial Unicode MS" pitchFamily="34" charset="-128"/>
              </a:rPr>
              <a:t>é</a:t>
            </a:r>
            <a:r>
              <a:rPr lang="cs-CZ" altLang="sk-SK" dirty="0">
                <a:solidFill>
                  <a:srgbClr val="000000"/>
                </a:solidFill>
                <a:latin typeface="Arial Unicode MS" pitchFamily="34" charset="-128"/>
                <a:ea typeface="Arial Unicode MS" pitchFamily="34" charset="-128"/>
                <a:cs typeface="Arial Unicode MS" pitchFamily="34" charset="-128"/>
              </a:rPr>
              <a:t> pravi</a:t>
            </a:r>
            <a:r>
              <a:rPr lang="cs-CZ" altLang="sk-SK" dirty="0">
                <a:solidFill>
                  <a:srgbClr val="000000"/>
                </a:solidFill>
                <a:ea typeface="Arial Unicode MS" pitchFamily="34" charset="-128"/>
                <a:cs typeface="Arial Unicode MS" pitchFamily="34" charset="-128"/>
              </a:rPr>
              <a:t>­</a:t>
            </a:r>
            <a:r>
              <a:rPr lang="cs-CZ" altLang="sk-SK" dirty="0">
                <a:solidFill>
                  <a:srgbClr val="000000"/>
                </a:solidFill>
                <a:latin typeface="Arial Unicode MS" pitchFamily="34" charset="-128"/>
                <a:ea typeface="Arial Unicode MS" pitchFamily="34" charset="-128"/>
                <a:cs typeface="Arial Unicode MS" pitchFamily="34" charset="-128"/>
              </a:rPr>
              <a:t>deln</a:t>
            </a:r>
            <a:r>
              <a:rPr lang="cs-CZ" altLang="sk-SK" dirty="0">
                <a:solidFill>
                  <a:srgbClr val="000000"/>
                </a:solidFill>
                <a:ea typeface="Arial Unicode MS" pitchFamily="34" charset="-128"/>
                <a:cs typeface="Arial Unicode MS" pitchFamily="34" charset="-128"/>
              </a:rPr>
              <a:t>é</a:t>
            </a:r>
            <a:r>
              <a:rPr lang="cs-CZ" altLang="sk-SK" dirty="0">
                <a:solidFill>
                  <a:srgbClr val="000000"/>
                </a:solidFill>
                <a:latin typeface="Arial Unicode MS" pitchFamily="34" charset="-128"/>
                <a:ea typeface="Arial Unicode MS" pitchFamily="34" charset="-128"/>
                <a:cs typeface="Arial Unicode MS" pitchFamily="34" charset="-128"/>
              </a:rPr>
              <a:t> hosty a supermarkety poskytuj</a:t>
            </a:r>
            <a:r>
              <a:rPr lang="cs-CZ" altLang="sk-SK" dirty="0">
                <a:solidFill>
                  <a:srgbClr val="000000"/>
                </a:solidFill>
                <a:ea typeface="Arial Unicode MS" pitchFamily="34" charset="-128"/>
                <a:cs typeface="Arial Unicode MS" pitchFamily="34" charset="-128"/>
              </a:rPr>
              <a:t>í</a:t>
            </a:r>
            <a:r>
              <a:rPr lang="cs-CZ" altLang="sk-SK" dirty="0">
                <a:solidFill>
                  <a:srgbClr val="000000"/>
                </a:solidFill>
                <a:latin typeface="Arial Unicode MS" pitchFamily="34" charset="-128"/>
                <a:ea typeface="Arial Unicode MS" pitchFamily="34" charset="-128"/>
                <a:cs typeface="Arial Unicode MS" pitchFamily="34" charset="-128"/>
              </a:rPr>
              <a:t> slevy.</a:t>
            </a:r>
          </a:p>
          <a:p>
            <a:pPr>
              <a:spcBef>
                <a:spcPct val="50000"/>
              </a:spcBef>
            </a:pPr>
            <a:r>
              <a:rPr lang="cs-CZ" altLang="sk-SK" dirty="0">
                <a:cs typeface="Times New Roman" pitchFamily="18" charset="0"/>
              </a:rPr>
              <a:t>Druhou možností je poskytnout vedle finančních výhod i výhody další, zejména nemateriální. Společnost upevňuje svůj vztah k zákazníkům tím, že sleduje individuální potřeby a přání konkrétních osob a posléze se jim snaží přizpůsobit svou nabídku (tzv. personalizovaná nabídka).</a:t>
            </a:r>
          </a:p>
          <a:p>
            <a:pPr>
              <a:spcBef>
                <a:spcPct val="50000"/>
              </a:spcBef>
            </a:pPr>
            <a:r>
              <a:rPr lang="cs-CZ" altLang="sk-SK" dirty="0"/>
              <a:t/>
            </a:r>
            <a:br>
              <a:rPr lang="cs-CZ" altLang="sk-SK" dirty="0"/>
            </a:br>
            <a:r>
              <a:rPr lang="cs-CZ" altLang="sk-SK" sz="1400" u="sng" dirty="0">
                <a:solidFill>
                  <a:srgbClr val="800080"/>
                </a:solidFill>
                <a:latin typeface="Arial Unicode MS" pitchFamily="34" charset="-128"/>
                <a:ea typeface="Arial Unicode MS" pitchFamily="34" charset="-128"/>
                <a:cs typeface="Arial Unicode MS" pitchFamily="34" charset="-128"/>
                <a:hlinkClick r:id="" action="ppaction://noaction"/>
              </a:rPr>
              <a:t>[1]</a:t>
            </a:r>
            <a:r>
              <a:rPr lang="cs-CZ" altLang="sk-SK" sz="1400" dirty="0">
                <a:solidFill>
                  <a:srgbClr val="000000"/>
                </a:solidFill>
                <a:latin typeface="Arial Unicode MS" pitchFamily="34" charset="-128"/>
                <a:ea typeface="Arial Unicode MS" pitchFamily="34" charset="-128"/>
                <a:cs typeface="Arial Unicode MS" pitchFamily="34" charset="-128"/>
              </a:rPr>
              <a:t> Definice podle: </a:t>
            </a:r>
            <a:r>
              <a:rPr lang="cs-CZ" altLang="sk-SK" sz="1400" dirty="0" err="1">
                <a:solidFill>
                  <a:srgbClr val="000000"/>
                </a:solidFill>
                <a:latin typeface="Arial Unicode MS" pitchFamily="34" charset="-128"/>
                <a:ea typeface="Arial Unicode MS" pitchFamily="34" charset="-128"/>
                <a:cs typeface="Arial Unicode MS" pitchFamily="34" charset="-128"/>
              </a:rPr>
              <a:t>Kotler</a:t>
            </a:r>
            <a:r>
              <a:rPr lang="cs-CZ" altLang="sk-SK" sz="1400" dirty="0">
                <a:solidFill>
                  <a:srgbClr val="000000"/>
                </a:solidFill>
                <a:latin typeface="Arial Unicode MS" pitchFamily="34" charset="-128"/>
                <a:ea typeface="Arial Unicode MS" pitchFamily="34" charset="-128"/>
                <a:cs typeface="Arial Unicode MS" pitchFamily="34" charset="-128"/>
              </a:rPr>
              <a:t> P., Marketing podle </a:t>
            </a:r>
            <a:r>
              <a:rPr lang="cs-CZ" altLang="sk-SK" sz="1400" dirty="0" err="1">
                <a:solidFill>
                  <a:srgbClr val="000000"/>
                </a:solidFill>
                <a:latin typeface="Arial Unicode MS" pitchFamily="34" charset="-128"/>
                <a:ea typeface="Arial Unicode MS" pitchFamily="34" charset="-128"/>
                <a:cs typeface="Arial Unicode MS" pitchFamily="34" charset="-128"/>
              </a:rPr>
              <a:t>Kotlera</a:t>
            </a:r>
            <a:r>
              <a:rPr lang="cs-CZ" altLang="sk-SK" sz="1400" dirty="0">
                <a:solidFill>
                  <a:srgbClr val="000000"/>
                </a:solidFill>
                <a:latin typeface="Arial Unicode MS" pitchFamily="34" charset="-128"/>
                <a:ea typeface="Arial Unicode MS" pitchFamily="34" charset="-128"/>
                <a:cs typeface="Arial Unicode MS" pitchFamily="34" charset="-128"/>
              </a:rPr>
              <a:t>, Management </a:t>
            </a:r>
            <a:r>
              <a:rPr lang="cs-CZ" altLang="sk-SK" sz="1400" dirty="0" err="1">
                <a:solidFill>
                  <a:srgbClr val="000000"/>
                </a:solidFill>
                <a:latin typeface="Arial Unicode MS" pitchFamily="34" charset="-128"/>
                <a:ea typeface="Arial Unicode MS" pitchFamily="34" charset="-128"/>
                <a:cs typeface="Arial Unicode MS" pitchFamily="34" charset="-128"/>
              </a:rPr>
              <a:t>Press</a:t>
            </a:r>
            <a:r>
              <a:rPr lang="cs-CZ" altLang="sk-SK" sz="1400" dirty="0">
                <a:solidFill>
                  <a:srgbClr val="000000"/>
                </a:solidFill>
                <a:latin typeface="Arial Unicode MS" pitchFamily="34" charset="-128"/>
                <a:ea typeface="Arial Unicode MS" pitchFamily="34" charset="-128"/>
                <a:cs typeface="Arial Unicode MS" pitchFamily="34" charset="-128"/>
              </a:rPr>
              <a:t> Praha 2003</a:t>
            </a:r>
          </a:p>
          <a:p>
            <a:pPr>
              <a:spcBef>
                <a:spcPct val="50000"/>
              </a:spcBef>
            </a:pPr>
            <a:endParaRPr lang="cs-CZ" altLang="sk-SK" sz="1400"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ext Box 2"/>
          <p:cNvSpPr txBox="1">
            <a:spLocks noChangeArrowheads="1"/>
          </p:cNvSpPr>
          <p:nvPr/>
        </p:nvSpPr>
        <p:spPr bwMode="auto">
          <a:xfrm>
            <a:off x="142844" y="0"/>
            <a:ext cx="8696356" cy="6740307"/>
          </a:xfrm>
          <a:prstGeom prst="rect">
            <a:avLst/>
          </a:prstGeom>
          <a:noFill/>
          <a:ln w="9525">
            <a:noFill/>
            <a:miter lim="800000"/>
            <a:headEnd/>
            <a:tailEnd/>
          </a:ln>
        </p:spPr>
        <p:txBody>
          <a:bodyPr wrap="square">
            <a:spAutoFit/>
          </a:bodyPr>
          <a:lstStyle/>
          <a:p>
            <a:pPr>
              <a:spcBef>
                <a:spcPct val="50000"/>
              </a:spcBef>
            </a:pPr>
            <a:r>
              <a:rPr lang="cs-CZ" altLang="sk-SK" sz="3600" b="1" dirty="0" smtClean="0">
                <a:solidFill>
                  <a:srgbClr val="FF0000"/>
                </a:solidFill>
                <a:latin typeface="Arial Unicode MS" pitchFamily="34" charset="-128"/>
                <a:ea typeface="Arial Unicode MS" pitchFamily="34" charset="-128"/>
                <a:cs typeface="Arial Unicode MS" pitchFamily="34" charset="-128"/>
              </a:rPr>
              <a:t>Marketingový </a:t>
            </a:r>
            <a:r>
              <a:rPr lang="cs-CZ" altLang="sk-SK" sz="3600" b="1" dirty="0">
                <a:solidFill>
                  <a:srgbClr val="FF0000"/>
                </a:solidFill>
                <a:latin typeface="Arial Unicode MS" pitchFamily="34" charset="-128"/>
                <a:ea typeface="Arial Unicode MS" pitchFamily="34" charset="-128"/>
                <a:cs typeface="Arial Unicode MS" pitchFamily="34" charset="-128"/>
              </a:rPr>
              <a:t>pl</a:t>
            </a:r>
            <a:r>
              <a:rPr lang="cs-CZ" altLang="sk-SK" sz="3600" b="1" dirty="0">
                <a:solidFill>
                  <a:srgbClr val="FF0000"/>
                </a:solidFill>
                <a:ea typeface="Arial Unicode MS" pitchFamily="34" charset="-128"/>
                <a:cs typeface="Arial Unicode MS" pitchFamily="34" charset="-128"/>
              </a:rPr>
              <a:t>á</a:t>
            </a:r>
            <a:r>
              <a:rPr lang="cs-CZ" altLang="sk-SK" sz="3600" b="1" dirty="0">
                <a:solidFill>
                  <a:srgbClr val="FF0000"/>
                </a:solidFill>
                <a:latin typeface="Arial Unicode MS" pitchFamily="34" charset="-128"/>
                <a:ea typeface="Arial Unicode MS" pitchFamily="34" charset="-128"/>
                <a:cs typeface="Arial Unicode MS" pitchFamily="34" charset="-128"/>
              </a:rPr>
              <a:t>n a marketingový proces</a:t>
            </a:r>
            <a:endParaRPr lang="cs-CZ" altLang="sk-SK" sz="3600" dirty="0">
              <a:solidFill>
                <a:srgbClr val="FF0000"/>
              </a:solidFill>
              <a:latin typeface="Arial Unicode MS" pitchFamily="34" charset="-128"/>
              <a:ea typeface="Arial Unicode MS" pitchFamily="34" charset="-128"/>
              <a:cs typeface="Arial Unicode MS" pitchFamily="34" charset="-128"/>
            </a:endParaRPr>
          </a:p>
          <a:p>
            <a:pPr>
              <a:spcBef>
                <a:spcPct val="50000"/>
              </a:spcBef>
            </a:pPr>
            <a:r>
              <a:rPr lang="cs-CZ" altLang="sk-SK" dirty="0">
                <a:solidFill>
                  <a:srgbClr val="000000"/>
                </a:solidFill>
                <a:ea typeface="Arial Unicode MS" pitchFamily="34" charset="-128"/>
                <a:cs typeface="Arial Unicode MS" pitchFamily="34" charset="-128"/>
              </a:rPr>
              <a:t> </a:t>
            </a:r>
          </a:p>
          <a:p>
            <a:pPr>
              <a:spcBef>
                <a:spcPct val="50000"/>
              </a:spcBef>
            </a:pPr>
            <a:endParaRPr lang="cs-CZ" altLang="sk-SK" dirty="0">
              <a:solidFill>
                <a:srgbClr val="000000"/>
              </a:solidFill>
              <a:ea typeface="Arial Unicode MS" pitchFamily="34" charset="-128"/>
              <a:cs typeface="Arial Unicode MS" pitchFamily="34" charset="-128"/>
            </a:endParaRPr>
          </a:p>
          <a:p>
            <a:pPr>
              <a:spcBef>
                <a:spcPct val="50000"/>
              </a:spcBef>
            </a:pPr>
            <a:endParaRPr lang="cs-CZ" altLang="sk-SK" dirty="0" smtClean="0">
              <a:solidFill>
                <a:srgbClr val="000000"/>
              </a:solidFill>
              <a:ea typeface="Arial Unicode MS" pitchFamily="34" charset="-128"/>
              <a:cs typeface="Arial Unicode MS" pitchFamily="34" charset="-128"/>
            </a:endParaRPr>
          </a:p>
          <a:p>
            <a:pPr>
              <a:spcBef>
                <a:spcPct val="50000"/>
              </a:spcBef>
            </a:pPr>
            <a:endParaRPr lang="cs-CZ" altLang="sk-SK" dirty="0" smtClean="0">
              <a:solidFill>
                <a:srgbClr val="000000"/>
              </a:solidFill>
              <a:ea typeface="Arial Unicode MS" pitchFamily="34" charset="-128"/>
              <a:cs typeface="Arial Unicode MS" pitchFamily="34" charset="-128"/>
            </a:endParaRPr>
          </a:p>
          <a:p>
            <a:pPr>
              <a:spcBef>
                <a:spcPct val="50000"/>
              </a:spcBef>
            </a:pPr>
            <a:endParaRPr lang="cs-CZ" altLang="sk-SK" dirty="0">
              <a:solidFill>
                <a:srgbClr val="000000"/>
              </a:solidFill>
              <a:ea typeface="Arial Unicode MS" pitchFamily="34" charset="-128"/>
              <a:cs typeface="Arial Unicode MS" pitchFamily="34" charset="-128"/>
            </a:endParaRPr>
          </a:p>
          <a:p>
            <a:pPr>
              <a:spcBef>
                <a:spcPct val="50000"/>
              </a:spcBef>
            </a:pPr>
            <a:endParaRPr lang="cs-CZ" altLang="sk-SK" dirty="0">
              <a:solidFill>
                <a:srgbClr val="000000"/>
              </a:solidFill>
              <a:ea typeface="Arial Unicode MS" pitchFamily="34" charset="-128"/>
              <a:cs typeface="Arial Unicode MS" pitchFamily="34" charset="-128"/>
            </a:endParaRPr>
          </a:p>
          <a:p>
            <a:pPr>
              <a:spcBef>
                <a:spcPct val="50000"/>
              </a:spcBef>
            </a:pPr>
            <a:r>
              <a:rPr lang="cs-CZ" altLang="sk-SK" dirty="0">
                <a:solidFill>
                  <a:srgbClr val="000000"/>
                </a:solidFill>
                <a:latin typeface="Arial Unicode MS" pitchFamily="34" charset="-128"/>
                <a:ea typeface="Arial Unicode MS" pitchFamily="34" charset="-128"/>
                <a:cs typeface="Arial Unicode MS" pitchFamily="34" charset="-128"/>
              </a:rPr>
              <a:t>Celkov</a:t>
            </a:r>
            <a:r>
              <a:rPr lang="cs-CZ" altLang="sk-SK" dirty="0">
                <a:solidFill>
                  <a:srgbClr val="000000"/>
                </a:solidFill>
                <a:ea typeface="Arial Unicode MS" pitchFamily="34" charset="-128"/>
                <a:cs typeface="Arial Unicode MS" pitchFamily="34" charset="-128"/>
              </a:rPr>
              <a:t>á</a:t>
            </a:r>
            <a:r>
              <a:rPr lang="cs-CZ" altLang="sk-SK" dirty="0">
                <a:solidFill>
                  <a:srgbClr val="000000"/>
                </a:solidFill>
                <a:latin typeface="Arial Unicode MS" pitchFamily="34" charset="-128"/>
                <a:ea typeface="Arial Unicode MS" pitchFamily="34" charset="-128"/>
                <a:cs typeface="Arial Unicode MS" pitchFamily="34" charset="-128"/>
              </a:rPr>
              <a:t> firemn</a:t>
            </a:r>
            <a:r>
              <a:rPr lang="cs-CZ" altLang="sk-SK" dirty="0">
                <a:solidFill>
                  <a:srgbClr val="000000"/>
                </a:solidFill>
                <a:ea typeface="Arial Unicode MS" pitchFamily="34" charset="-128"/>
                <a:cs typeface="Arial Unicode MS" pitchFamily="34" charset="-128"/>
              </a:rPr>
              <a:t>í</a:t>
            </a:r>
            <a:r>
              <a:rPr lang="cs-CZ" altLang="sk-SK" dirty="0">
                <a:solidFill>
                  <a:srgbClr val="000000"/>
                </a:solidFill>
                <a:latin typeface="Arial Unicode MS" pitchFamily="34" charset="-128"/>
                <a:ea typeface="Arial Unicode MS" pitchFamily="34" charset="-128"/>
                <a:cs typeface="Arial Unicode MS" pitchFamily="34" charset="-128"/>
              </a:rPr>
              <a:t> strategie a marketingov</a:t>
            </a:r>
            <a:r>
              <a:rPr lang="cs-CZ" altLang="sk-SK" dirty="0">
                <a:solidFill>
                  <a:srgbClr val="000000"/>
                </a:solidFill>
                <a:ea typeface="Arial Unicode MS" pitchFamily="34" charset="-128"/>
                <a:cs typeface="Arial Unicode MS" pitchFamily="34" charset="-128"/>
              </a:rPr>
              <a:t>á</a:t>
            </a:r>
            <a:r>
              <a:rPr lang="cs-CZ" altLang="sk-SK" dirty="0">
                <a:solidFill>
                  <a:srgbClr val="000000"/>
                </a:solidFill>
                <a:latin typeface="Arial Unicode MS" pitchFamily="34" charset="-128"/>
                <a:ea typeface="Arial Unicode MS" pitchFamily="34" charset="-128"/>
                <a:cs typeface="Arial Unicode MS" pitchFamily="34" charset="-128"/>
              </a:rPr>
              <a:t> strategie maj</a:t>
            </a:r>
            <a:r>
              <a:rPr lang="cs-CZ" altLang="sk-SK" dirty="0">
                <a:solidFill>
                  <a:srgbClr val="000000"/>
                </a:solidFill>
                <a:ea typeface="Arial Unicode MS" pitchFamily="34" charset="-128"/>
                <a:cs typeface="Arial Unicode MS" pitchFamily="34" charset="-128"/>
              </a:rPr>
              <a:t>í</a:t>
            </a:r>
            <a:r>
              <a:rPr lang="cs-CZ" altLang="sk-SK" dirty="0">
                <a:solidFill>
                  <a:srgbClr val="000000"/>
                </a:solidFill>
                <a:latin typeface="Arial Unicode MS" pitchFamily="34" charset="-128"/>
                <a:ea typeface="Arial Unicode MS" pitchFamily="34" charset="-128"/>
                <a:cs typeface="Arial Unicode MS" pitchFamily="34" charset="-128"/>
              </a:rPr>
              <a:t> mnoho styčných bodů. Marketingov</a:t>
            </a:r>
            <a:r>
              <a:rPr lang="cs-CZ" altLang="sk-SK" dirty="0">
                <a:solidFill>
                  <a:srgbClr val="000000"/>
                </a:solidFill>
                <a:ea typeface="Arial Unicode MS" pitchFamily="34" charset="-128"/>
                <a:cs typeface="Arial Unicode MS" pitchFamily="34" charset="-128"/>
              </a:rPr>
              <a:t>á</a:t>
            </a:r>
            <a:r>
              <a:rPr lang="cs-CZ" altLang="sk-SK" dirty="0">
                <a:solidFill>
                  <a:srgbClr val="000000"/>
                </a:solidFill>
                <a:latin typeface="Arial Unicode MS" pitchFamily="34" charset="-128"/>
                <a:ea typeface="Arial Unicode MS" pitchFamily="34" charset="-128"/>
                <a:cs typeface="Arial Unicode MS" pitchFamily="34" charset="-128"/>
              </a:rPr>
              <a:t> strategie se soustřeďuje předev</a:t>
            </a:r>
            <a:r>
              <a:rPr lang="cs-CZ" altLang="sk-SK" dirty="0">
                <a:solidFill>
                  <a:srgbClr val="000000"/>
                </a:solidFill>
                <a:ea typeface="Arial Unicode MS" pitchFamily="34" charset="-128"/>
                <a:cs typeface="Arial Unicode MS" pitchFamily="34" charset="-128"/>
              </a:rPr>
              <a:t>ší</a:t>
            </a:r>
            <a:r>
              <a:rPr lang="cs-CZ" altLang="sk-SK" dirty="0">
                <a:solidFill>
                  <a:srgbClr val="000000"/>
                </a:solidFill>
                <a:latin typeface="Arial Unicode MS" pitchFamily="34" charset="-128"/>
                <a:ea typeface="Arial Unicode MS" pitchFamily="34" charset="-128"/>
                <a:cs typeface="Arial Unicode MS" pitchFamily="34" charset="-128"/>
              </a:rPr>
              <a:t>m na potřeby z</a:t>
            </a:r>
            <a:r>
              <a:rPr lang="cs-CZ" altLang="sk-SK" dirty="0">
                <a:solidFill>
                  <a:srgbClr val="000000"/>
                </a:solidFill>
                <a:ea typeface="Arial Unicode MS" pitchFamily="34" charset="-128"/>
                <a:cs typeface="Arial Unicode MS" pitchFamily="34" charset="-128"/>
              </a:rPr>
              <a:t>á</a:t>
            </a:r>
            <a:r>
              <a:rPr lang="cs-CZ" altLang="sk-SK" dirty="0">
                <a:solidFill>
                  <a:srgbClr val="000000"/>
                </a:solidFill>
                <a:latin typeface="Arial Unicode MS" pitchFamily="34" charset="-128"/>
                <a:ea typeface="Arial Unicode MS" pitchFamily="34" charset="-128"/>
                <a:cs typeface="Arial Unicode MS" pitchFamily="34" charset="-128"/>
              </a:rPr>
              <a:t>kazn</a:t>
            </a:r>
            <a:r>
              <a:rPr lang="cs-CZ" altLang="sk-SK" dirty="0">
                <a:solidFill>
                  <a:srgbClr val="000000"/>
                </a:solidFill>
                <a:ea typeface="Arial Unicode MS" pitchFamily="34" charset="-128"/>
                <a:cs typeface="Arial Unicode MS" pitchFamily="34" charset="-128"/>
              </a:rPr>
              <a:t>í</a:t>
            </a:r>
            <a:r>
              <a:rPr lang="cs-CZ" altLang="sk-SK" dirty="0">
                <a:solidFill>
                  <a:srgbClr val="000000"/>
                </a:solidFill>
                <a:latin typeface="Arial Unicode MS" pitchFamily="34" charset="-128"/>
                <a:ea typeface="Arial Unicode MS" pitchFamily="34" charset="-128"/>
                <a:cs typeface="Arial Unicode MS" pitchFamily="34" charset="-128"/>
              </a:rPr>
              <a:t>ků a na jejich uspokojen</a:t>
            </a:r>
            <a:r>
              <a:rPr lang="cs-CZ" altLang="sk-SK" dirty="0">
                <a:solidFill>
                  <a:srgbClr val="000000"/>
                </a:solidFill>
                <a:ea typeface="Arial Unicode MS" pitchFamily="34" charset="-128"/>
                <a:cs typeface="Arial Unicode MS" pitchFamily="34" charset="-128"/>
              </a:rPr>
              <a:t>í</a:t>
            </a:r>
            <a:r>
              <a:rPr lang="cs-CZ" altLang="sk-SK" dirty="0">
                <a:solidFill>
                  <a:srgbClr val="000000"/>
                </a:solidFill>
                <a:latin typeface="Arial Unicode MS" pitchFamily="34" charset="-128"/>
                <a:ea typeface="Arial Unicode MS" pitchFamily="34" charset="-128"/>
                <a:cs typeface="Arial Unicode MS" pitchFamily="34" charset="-128"/>
              </a:rPr>
              <a:t> jako na souč</a:t>
            </a:r>
            <a:r>
              <a:rPr lang="cs-CZ" altLang="sk-SK" dirty="0">
                <a:solidFill>
                  <a:srgbClr val="000000"/>
                </a:solidFill>
                <a:ea typeface="Arial Unicode MS" pitchFamily="34" charset="-128"/>
                <a:cs typeface="Arial Unicode MS" pitchFamily="34" charset="-128"/>
              </a:rPr>
              <a:t>á</a:t>
            </a:r>
            <a:r>
              <a:rPr lang="cs-CZ" altLang="sk-SK" dirty="0">
                <a:solidFill>
                  <a:srgbClr val="000000"/>
                </a:solidFill>
                <a:latin typeface="Arial Unicode MS" pitchFamily="34" charset="-128"/>
                <a:ea typeface="Arial Unicode MS" pitchFamily="34" charset="-128"/>
                <a:cs typeface="Arial Unicode MS" pitchFamily="34" charset="-128"/>
              </a:rPr>
              <a:t>st posl</a:t>
            </a:r>
            <a:r>
              <a:rPr lang="cs-CZ" altLang="sk-SK" dirty="0">
                <a:solidFill>
                  <a:srgbClr val="000000"/>
                </a:solidFill>
                <a:ea typeface="Arial Unicode MS" pitchFamily="34" charset="-128"/>
                <a:cs typeface="Arial Unicode MS" pitchFamily="34" charset="-128"/>
              </a:rPr>
              <a:t>á</a:t>
            </a:r>
            <a:r>
              <a:rPr lang="cs-CZ" altLang="sk-SK" dirty="0">
                <a:solidFill>
                  <a:srgbClr val="000000"/>
                </a:solidFill>
                <a:latin typeface="Arial Unicode MS" pitchFamily="34" charset="-128"/>
                <a:ea typeface="Arial Unicode MS" pitchFamily="34" charset="-128"/>
                <a:cs typeface="Arial Unicode MS" pitchFamily="34" charset="-128"/>
              </a:rPr>
              <a:t>n</a:t>
            </a:r>
            <a:r>
              <a:rPr lang="cs-CZ" altLang="sk-SK" dirty="0">
                <a:solidFill>
                  <a:srgbClr val="000000"/>
                </a:solidFill>
                <a:ea typeface="Arial Unicode MS" pitchFamily="34" charset="-128"/>
                <a:cs typeface="Arial Unicode MS" pitchFamily="34" charset="-128"/>
              </a:rPr>
              <a:t>í</a:t>
            </a:r>
            <a:r>
              <a:rPr lang="cs-CZ" altLang="sk-SK" dirty="0">
                <a:solidFill>
                  <a:srgbClr val="000000"/>
                </a:solidFill>
                <a:latin typeface="Arial Unicode MS" pitchFamily="34" charset="-128"/>
                <a:ea typeface="Arial Unicode MS" pitchFamily="34" charset="-128"/>
                <a:cs typeface="Arial Unicode MS" pitchFamily="34" charset="-128"/>
              </a:rPr>
              <a:t> firmy a jej</a:t>
            </a:r>
            <a:r>
              <a:rPr lang="cs-CZ" altLang="sk-SK" dirty="0">
                <a:solidFill>
                  <a:srgbClr val="000000"/>
                </a:solidFill>
                <a:ea typeface="Arial Unicode MS" pitchFamily="34" charset="-128"/>
                <a:cs typeface="Arial Unicode MS" pitchFamily="34" charset="-128"/>
              </a:rPr>
              <a:t>í</a:t>
            </a:r>
            <a:r>
              <a:rPr lang="cs-CZ" altLang="sk-SK" dirty="0">
                <a:solidFill>
                  <a:srgbClr val="000000"/>
                </a:solidFill>
                <a:latin typeface="Arial Unicode MS" pitchFamily="34" charset="-128"/>
                <a:ea typeface="Arial Unicode MS" pitchFamily="34" charset="-128"/>
                <a:cs typeface="Arial Unicode MS" pitchFamily="34" charset="-128"/>
              </a:rPr>
              <a:t>ch c</a:t>
            </a:r>
            <a:r>
              <a:rPr lang="cs-CZ" altLang="sk-SK" dirty="0">
                <a:solidFill>
                  <a:srgbClr val="000000"/>
                </a:solidFill>
                <a:ea typeface="Arial Unicode MS" pitchFamily="34" charset="-128"/>
                <a:cs typeface="Arial Unicode MS" pitchFamily="34" charset="-128"/>
              </a:rPr>
              <a:t>í</a:t>
            </a:r>
            <a:r>
              <a:rPr lang="cs-CZ" altLang="sk-SK" dirty="0">
                <a:solidFill>
                  <a:srgbClr val="000000"/>
                </a:solidFill>
                <a:latin typeface="Arial Unicode MS" pitchFamily="34" charset="-128"/>
                <a:ea typeface="Arial Unicode MS" pitchFamily="34" charset="-128"/>
                <a:cs typeface="Arial Unicode MS" pitchFamily="34" charset="-128"/>
              </a:rPr>
              <a:t>lů. Marketingov</a:t>
            </a:r>
            <a:r>
              <a:rPr lang="cs-CZ" altLang="sk-SK" dirty="0">
                <a:solidFill>
                  <a:srgbClr val="000000"/>
                </a:solidFill>
                <a:ea typeface="Arial Unicode MS" pitchFamily="34" charset="-128"/>
                <a:cs typeface="Arial Unicode MS" pitchFamily="34" charset="-128"/>
              </a:rPr>
              <a:t>é</a:t>
            </a:r>
            <a:r>
              <a:rPr lang="cs-CZ" altLang="sk-SK" dirty="0">
                <a:solidFill>
                  <a:srgbClr val="000000"/>
                </a:solidFill>
                <a:latin typeface="Arial Unicode MS" pitchFamily="34" charset="-128"/>
                <a:ea typeface="Arial Unicode MS" pitchFamily="34" charset="-128"/>
                <a:cs typeface="Arial Unicode MS" pitchFamily="34" charset="-128"/>
              </a:rPr>
              <a:t> oddělen</a:t>
            </a:r>
            <a:r>
              <a:rPr lang="cs-CZ" altLang="sk-SK" dirty="0">
                <a:solidFill>
                  <a:srgbClr val="000000"/>
                </a:solidFill>
                <a:ea typeface="Arial Unicode MS" pitchFamily="34" charset="-128"/>
                <a:cs typeface="Arial Unicode MS" pitchFamily="34" charset="-128"/>
              </a:rPr>
              <a:t>í</a:t>
            </a:r>
            <a:r>
              <a:rPr lang="cs-CZ" altLang="sk-SK" dirty="0">
                <a:solidFill>
                  <a:srgbClr val="000000"/>
                </a:solidFill>
                <a:latin typeface="Arial Unicode MS" pitchFamily="34" charset="-128"/>
                <a:ea typeface="Arial Unicode MS" pitchFamily="34" charset="-128"/>
                <a:cs typeface="Arial Unicode MS" pitchFamily="34" charset="-128"/>
              </a:rPr>
              <a:t> sehr</a:t>
            </a:r>
            <a:r>
              <a:rPr lang="cs-CZ" altLang="sk-SK" dirty="0">
                <a:solidFill>
                  <a:srgbClr val="000000"/>
                </a:solidFill>
                <a:ea typeface="Arial Unicode MS" pitchFamily="34" charset="-128"/>
                <a:cs typeface="Arial Unicode MS" pitchFamily="34" charset="-128"/>
              </a:rPr>
              <a:t>á</a:t>
            </a:r>
            <a:r>
              <a:rPr lang="cs-CZ" altLang="sk-SK" dirty="0">
                <a:solidFill>
                  <a:srgbClr val="000000"/>
                </a:solidFill>
                <a:latin typeface="Arial Unicode MS" pitchFamily="34" charset="-128"/>
                <a:ea typeface="Arial Unicode MS" pitchFamily="34" charset="-128"/>
                <a:cs typeface="Arial Unicode MS" pitchFamily="34" charset="-128"/>
              </a:rPr>
              <a:t>v</a:t>
            </a:r>
            <a:r>
              <a:rPr lang="cs-CZ" altLang="sk-SK" dirty="0">
                <a:solidFill>
                  <a:srgbClr val="000000"/>
                </a:solidFill>
                <a:ea typeface="Arial Unicode MS" pitchFamily="34" charset="-128"/>
                <a:cs typeface="Arial Unicode MS" pitchFamily="34" charset="-128"/>
              </a:rPr>
              <a:t>á</a:t>
            </a:r>
            <a:r>
              <a:rPr lang="cs-CZ" altLang="sk-SK" dirty="0">
                <a:solidFill>
                  <a:srgbClr val="000000"/>
                </a:solidFill>
                <a:latin typeface="Arial Unicode MS" pitchFamily="34" charset="-128"/>
                <a:ea typeface="Arial Unicode MS" pitchFamily="34" charset="-128"/>
                <a:cs typeface="Arial Unicode MS" pitchFamily="34" charset="-128"/>
              </a:rPr>
              <a:t> kl</a:t>
            </a:r>
            <a:r>
              <a:rPr lang="cs-CZ" altLang="sk-SK" dirty="0">
                <a:solidFill>
                  <a:srgbClr val="000000"/>
                </a:solidFill>
                <a:ea typeface="Arial Unicode MS" pitchFamily="34" charset="-128"/>
                <a:cs typeface="Arial Unicode MS" pitchFamily="34" charset="-128"/>
              </a:rPr>
              <a:t>í</a:t>
            </a:r>
            <a:r>
              <a:rPr lang="cs-CZ" altLang="sk-SK" dirty="0">
                <a:solidFill>
                  <a:srgbClr val="000000"/>
                </a:solidFill>
                <a:latin typeface="Arial Unicode MS" pitchFamily="34" charset="-128"/>
                <a:ea typeface="Arial Unicode MS" pitchFamily="34" charset="-128"/>
                <a:cs typeface="Arial Unicode MS" pitchFamily="34" charset="-128"/>
              </a:rPr>
              <a:t>čovou roli v procesu strategick</a:t>
            </a:r>
            <a:r>
              <a:rPr lang="cs-CZ" altLang="sk-SK" dirty="0">
                <a:solidFill>
                  <a:srgbClr val="000000"/>
                </a:solidFill>
                <a:ea typeface="Arial Unicode MS" pitchFamily="34" charset="-128"/>
                <a:cs typeface="Arial Unicode MS" pitchFamily="34" charset="-128"/>
              </a:rPr>
              <a:t>é</a:t>
            </a:r>
            <a:r>
              <a:rPr lang="cs-CZ" altLang="sk-SK" dirty="0">
                <a:solidFill>
                  <a:srgbClr val="000000"/>
                </a:solidFill>
                <a:latin typeface="Arial Unicode MS" pitchFamily="34" charset="-128"/>
                <a:ea typeface="Arial Unicode MS" pitchFamily="34" charset="-128"/>
                <a:cs typeface="Arial Unicode MS" pitchFamily="34" charset="-128"/>
              </a:rPr>
              <a:t>ho pl</a:t>
            </a:r>
            <a:r>
              <a:rPr lang="cs-CZ" altLang="sk-SK" dirty="0">
                <a:solidFill>
                  <a:srgbClr val="000000"/>
                </a:solidFill>
                <a:ea typeface="Arial Unicode MS" pitchFamily="34" charset="-128"/>
                <a:cs typeface="Arial Unicode MS" pitchFamily="34" charset="-128"/>
              </a:rPr>
              <a:t>á</a:t>
            </a:r>
            <a:r>
              <a:rPr lang="cs-CZ" altLang="sk-SK" dirty="0">
                <a:solidFill>
                  <a:srgbClr val="000000"/>
                </a:solidFill>
                <a:latin typeface="Arial Unicode MS" pitchFamily="34" charset="-128"/>
                <a:ea typeface="Arial Unicode MS" pitchFamily="34" charset="-128"/>
                <a:cs typeface="Arial Unicode MS" pitchFamily="34" charset="-128"/>
              </a:rPr>
              <a:t>nov</a:t>
            </a:r>
            <a:r>
              <a:rPr lang="cs-CZ" altLang="sk-SK" dirty="0">
                <a:solidFill>
                  <a:srgbClr val="000000"/>
                </a:solidFill>
                <a:ea typeface="Arial Unicode MS" pitchFamily="34" charset="-128"/>
                <a:cs typeface="Arial Unicode MS" pitchFamily="34" charset="-128"/>
              </a:rPr>
              <a:t>á</a:t>
            </a:r>
            <a:r>
              <a:rPr lang="cs-CZ" altLang="sk-SK" dirty="0">
                <a:solidFill>
                  <a:srgbClr val="000000"/>
                </a:solidFill>
                <a:latin typeface="Arial Unicode MS" pitchFamily="34" charset="-128"/>
                <a:ea typeface="Arial Unicode MS" pitchFamily="34" charset="-128"/>
                <a:cs typeface="Arial Unicode MS" pitchFamily="34" charset="-128"/>
              </a:rPr>
              <a:t>n</a:t>
            </a:r>
            <a:r>
              <a:rPr lang="cs-CZ" altLang="sk-SK" dirty="0">
                <a:solidFill>
                  <a:srgbClr val="000000"/>
                </a:solidFill>
                <a:ea typeface="Arial Unicode MS" pitchFamily="34" charset="-128"/>
                <a:cs typeface="Arial Unicode MS" pitchFamily="34" charset="-128"/>
              </a:rPr>
              <a:t>í</a:t>
            </a:r>
            <a:r>
              <a:rPr lang="cs-CZ" altLang="sk-SK" dirty="0">
                <a:solidFill>
                  <a:srgbClr val="000000"/>
                </a:solidFill>
                <a:latin typeface="Arial Unicode MS" pitchFamily="34" charset="-128"/>
                <a:ea typeface="Arial Unicode MS" pitchFamily="34" charset="-128"/>
                <a:cs typeface="Arial Unicode MS" pitchFamily="34" charset="-128"/>
              </a:rPr>
              <a:t> firmy, a to v několika oblastech. Marketing stanovuje z</a:t>
            </a:r>
            <a:r>
              <a:rPr lang="cs-CZ" altLang="sk-SK" dirty="0">
                <a:solidFill>
                  <a:srgbClr val="000000"/>
                </a:solidFill>
                <a:ea typeface="Arial Unicode MS" pitchFamily="34" charset="-128"/>
                <a:cs typeface="Arial Unicode MS" pitchFamily="34" charset="-128"/>
              </a:rPr>
              <a:t>á</a:t>
            </a:r>
            <a:r>
              <a:rPr lang="cs-CZ" altLang="sk-SK" dirty="0">
                <a:solidFill>
                  <a:srgbClr val="000000"/>
                </a:solidFill>
                <a:latin typeface="Arial Unicode MS" pitchFamily="34" charset="-128"/>
                <a:ea typeface="Arial Unicode MS" pitchFamily="34" charset="-128"/>
                <a:cs typeface="Arial Unicode MS" pitchFamily="34" charset="-128"/>
              </a:rPr>
              <a:t>kladn</a:t>
            </a:r>
            <a:r>
              <a:rPr lang="cs-CZ" altLang="sk-SK" dirty="0">
                <a:solidFill>
                  <a:srgbClr val="000000"/>
                </a:solidFill>
                <a:ea typeface="Arial Unicode MS" pitchFamily="34" charset="-128"/>
                <a:cs typeface="Arial Unicode MS" pitchFamily="34" charset="-128"/>
              </a:rPr>
              <a:t>í</a:t>
            </a:r>
            <a:r>
              <a:rPr lang="cs-CZ" altLang="sk-SK" dirty="0">
                <a:solidFill>
                  <a:srgbClr val="000000"/>
                </a:solidFill>
                <a:latin typeface="Arial Unicode MS" pitchFamily="34" charset="-128"/>
                <a:ea typeface="Arial Unicode MS" pitchFamily="34" charset="-128"/>
                <a:cs typeface="Arial Unicode MS" pitchFamily="34" charset="-128"/>
              </a:rPr>
              <a:t> marketingovou koncepci, kter</a:t>
            </a:r>
            <a:r>
              <a:rPr lang="cs-CZ" altLang="sk-SK" dirty="0">
                <a:solidFill>
                  <a:srgbClr val="000000"/>
                </a:solidFill>
                <a:ea typeface="Arial Unicode MS" pitchFamily="34" charset="-128"/>
                <a:cs typeface="Arial Unicode MS" pitchFamily="34" charset="-128"/>
              </a:rPr>
              <a:t>á</a:t>
            </a:r>
            <a:r>
              <a:rPr lang="cs-CZ" altLang="sk-SK" dirty="0">
                <a:solidFill>
                  <a:srgbClr val="000000"/>
                </a:solidFill>
                <a:latin typeface="Arial Unicode MS" pitchFamily="34" charset="-128"/>
                <a:ea typeface="Arial Unicode MS" pitchFamily="34" charset="-128"/>
                <a:cs typeface="Arial Unicode MS" pitchFamily="34" charset="-128"/>
              </a:rPr>
              <a:t> naznačuje, jak m</a:t>
            </a:r>
            <a:r>
              <a:rPr lang="cs-CZ" altLang="sk-SK" dirty="0">
                <a:solidFill>
                  <a:srgbClr val="000000"/>
                </a:solidFill>
                <a:ea typeface="Arial Unicode MS" pitchFamily="34" charset="-128"/>
                <a:cs typeface="Arial Unicode MS" pitchFamily="34" charset="-128"/>
              </a:rPr>
              <a:t>á</a:t>
            </a:r>
            <a:r>
              <a:rPr lang="cs-CZ" altLang="sk-SK" dirty="0">
                <a:solidFill>
                  <a:srgbClr val="000000"/>
                </a:solidFill>
                <a:latin typeface="Arial Unicode MS" pitchFamily="34" charset="-128"/>
                <a:ea typeface="Arial Unicode MS" pitchFamily="34" charset="-128"/>
                <a:cs typeface="Arial Unicode MS" pitchFamily="34" charset="-128"/>
              </a:rPr>
              <a:t> vypadat celkov</a:t>
            </a:r>
            <a:r>
              <a:rPr lang="cs-CZ" altLang="sk-SK" dirty="0">
                <a:solidFill>
                  <a:srgbClr val="000000"/>
                </a:solidFill>
                <a:ea typeface="Arial Unicode MS" pitchFamily="34" charset="-128"/>
                <a:cs typeface="Arial Unicode MS" pitchFamily="34" charset="-128"/>
              </a:rPr>
              <a:t>á</a:t>
            </a:r>
            <a:r>
              <a:rPr lang="cs-CZ" altLang="sk-SK" dirty="0">
                <a:solidFill>
                  <a:srgbClr val="000000"/>
                </a:solidFill>
                <a:latin typeface="Arial Unicode MS" pitchFamily="34" charset="-128"/>
                <a:ea typeface="Arial Unicode MS" pitchFamily="34" charset="-128"/>
                <a:cs typeface="Arial Unicode MS" pitchFamily="34" charset="-128"/>
              </a:rPr>
              <a:t> strategie firmy a jakým způsobem budou uspo</a:t>
            </a:r>
            <a:r>
              <a:rPr lang="cs-CZ" altLang="sk-SK" dirty="0">
                <a:solidFill>
                  <a:srgbClr val="000000"/>
                </a:solidFill>
                <a:ea typeface="Arial Unicode MS" pitchFamily="34" charset="-128"/>
                <a:cs typeface="Arial Unicode MS" pitchFamily="34" charset="-128"/>
              </a:rPr>
              <a:t>­</a:t>
            </a:r>
            <a:r>
              <a:rPr lang="cs-CZ" altLang="sk-SK" dirty="0">
                <a:solidFill>
                  <a:srgbClr val="000000"/>
                </a:solidFill>
                <a:latin typeface="Arial Unicode MS" pitchFamily="34" charset="-128"/>
                <a:ea typeface="Arial Unicode MS" pitchFamily="34" charset="-128"/>
                <a:cs typeface="Arial Unicode MS" pitchFamily="34" charset="-128"/>
              </a:rPr>
              <a:t>kojov</a:t>
            </a:r>
            <a:r>
              <a:rPr lang="cs-CZ" altLang="sk-SK" dirty="0">
                <a:solidFill>
                  <a:srgbClr val="000000"/>
                </a:solidFill>
                <a:ea typeface="Arial Unicode MS" pitchFamily="34" charset="-128"/>
                <a:cs typeface="Arial Unicode MS" pitchFamily="34" charset="-128"/>
              </a:rPr>
              <a:t>á</a:t>
            </a:r>
            <a:r>
              <a:rPr lang="cs-CZ" altLang="sk-SK" dirty="0">
                <a:solidFill>
                  <a:srgbClr val="000000"/>
                </a:solidFill>
                <a:latin typeface="Arial Unicode MS" pitchFamily="34" charset="-128"/>
                <a:ea typeface="Arial Unicode MS" pitchFamily="34" charset="-128"/>
                <a:cs typeface="Arial Unicode MS" pitchFamily="34" charset="-128"/>
              </a:rPr>
              <a:t>ny potřeby významných skupin z</a:t>
            </a:r>
            <a:r>
              <a:rPr lang="cs-CZ" altLang="sk-SK" dirty="0">
                <a:solidFill>
                  <a:srgbClr val="000000"/>
                </a:solidFill>
                <a:ea typeface="Arial Unicode MS" pitchFamily="34" charset="-128"/>
                <a:cs typeface="Arial Unicode MS" pitchFamily="34" charset="-128"/>
              </a:rPr>
              <a:t>á</a:t>
            </a:r>
            <a:r>
              <a:rPr lang="cs-CZ" altLang="sk-SK" dirty="0">
                <a:solidFill>
                  <a:srgbClr val="000000"/>
                </a:solidFill>
                <a:latin typeface="Arial Unicode MS" pitchFamily="34" charset="-128"/>
                <a:ea typeface="Arial Unicode MS" pitchFamily="34" charset="-128"/>
                <a:cs typeface="Arial Unicode MS" pitchFamily="34" charset="-128"/>
              </a:rPr>
              <a:t>kazn</a:t>
            </a:r>
            <a:r>
              <a:rPr lang="cs-CZ" altLang="sk-SK" dirty="0">
                <a:solidFill>
                  <a:srgbClr val="000000"/>
                </a:solidFill>
                <a:ea typeface="Arial Unicode MS" pitchFamily="34" charset="-128"/>
                <a:cs typeface="Arial Unicode MS" pitchFamily="34" charset="-128"/>
              </a:rPr>
              <a:t>í</a:t>
            </a:r>
            <a:r>
              <a:rPr lang="cs-CZ" altLang="sk-SK" dirty="0">
                <a:solidFill>
                  <a:srgbClr val="000000"/>
                </a:solidFill>
                <a:latin typeface="Arial Unicode MS" pitchFamily="34" charset="-128"/>
                <a:ea typeface="Arial Unicode MS" pitchFamily="34" charset="-128"/>
                <a:cs typeface="Arial Unicode MS" pitchFamily="34" charset="-128"/>
              </a:rPr>
              <a:t>ků. Marketingov</a:t>
            </a:r>
            <a:r>
              <a:rPr lang="cs-CZ" altLang="sk-SK" dirty="0">
                <a:solidFill>
                  <a:srgbClr val="000000"/>
                </a:solidFill>
                <a:ea typeface="Arial Unicode MS" pitchFamily="34" charset="-128"/>
                <a:cs typeface="Arial Unicode MS" pitchFamily="34" charset="-128"/>
              </a:rPr>
              <a:t>í</a:t>
            </a:r>
            <a:r>
              <a:rPr lang="cs-CZ" altLang="sk-SK" dirty="0">
                <a:solidFill>
                  <a:srgbClr val="000000"/>
                </a:solidFill>
                <a:latin typeface="Arial Unicode MS" pitchFamily="34" charset="-128"/>
                <a:ea typeface="Arial Unicode MS" pitchFamily="34" charset="-128"/>
                <a:cs typeface="Arial Unicode MS" pitchFamily="34" charset="-128"/>
              </a:rPr>
              <a:t> odborn</a:t>
            </a:r>
            <a:r>
              <a:rPr lang="cs-CZ" altLang="sk-SK" dirty="0">
                <a:solidFill>
                  <a:srgbClr val="000000"/>
                </a:solidFill>
                <a:ea typeface="Arial Unicode MS" pitchFamily="34" charset="-128"/>
                <a:cs typeface="Arial Unicode MS" pitchFamily="34" charset="-128"/>
              </a:rPr>
              <a:t>í</a:t>
            </a:r>
            <a:r>
              <a:rPr lang="cs-CZ" altLang="sk-SK" dirty="0">
                <a:solidFill>
                  <a:srgbClr val="000000"/>
                </a:solidFill>
                <a:latin typeface="Arial Unicode MS" pitchFamily="34" charset="-128"/>
                <a:ea typeface="Arial Unicode MS" pitchFamily="34" charset="-128"/>
                <a:cs typeface="Arial Unicode MS" pitchFamily="34" charset="-128"/>
              </a:rPr>
              <a:t>ci poskytuj</a:t>
            </a:r>
            <a:r>
              <a:rPr lang="cs-CZ" altLang="sk-SK" dirty="0">
                <a:solidFill>
                  <a:srgbClr val="000000"/>
                </a:solidFill>
                <a:ea typeface="Arial Unicode MS" pitchFamily="34" charset="-128"/>
                <a:cs typeface="Arial Unicode MS" pitchFamily="34" charset="-128"/>
              </a:rPr>
              <a:t>í</a:t>
            </a:r>
            <a:r>
              <a:rPr lang="cs-CZ" altLang="sk-SK" dirty="0">
                <a:solidFill>
                  <a:srgbClr val="000000"/>
                </a:solidFill>
                <a:latin typeface="Arial Unicode MS" pitchFamily="34" charset="-128"/>
                <a:ea typeface="Arial Unicode MS" pitchFamily="34" charset="-128"/>
                <a:cs typeface="Arial Unicode MS" pitchFamily="34" charset="-128"/>
              </a:rPr>
              <a:t> pracovn</a:t>
            </a:r>
            <a:r>
              <a:rPr lang="cs-CZ" altLang="sk-SK" dirty="0">
                <a:solidFill>
                  <a:srgbClr val="000000"/>
                </a:solidFill>
                <a:ea typeface="Arial Unicode MS" pitchFamily="34" charset="-128"/>
                <a:cs typeface="Arial Unicode MS" pitchFamily="34" charset="-128"/>
              </a:rPr>
              <a:t>í</a:t>
            </a:r>
            <a:r>
              <a:rPr lang="cs-CZ" altLang="sk-SK" dirty="0">
                <a:solidFill>
                  <a:srgbClr val="000000"/>
                </a:solidFill>
                <a:latin typeface="Arial Unicode MS" pitchFamily="34" charset="-128"/>
                <a:ea typeface="Arial Unicode MS" pitchFamily="34" charset="-128"/>
                <a:cs typeface="Arial Unicode MS" pitchFamily="34" charset="-128"/>
              </a:rPr>
              <a:t>kům pl</a:t>
            </a:r>
            <a:r>
              <a:rPr lang="cs-CZ" altLang="sk-SK" dirty="0">
                <a:solidFill>
                  <a:srgbClr val="000000"/>
                </a:solidFill>
                <a:ea typeface="Arial Unicode MS" pitchFamily="34" charset="-128"/>
                <a:cs typeface="Arial Unicode MS" pitchFamily="34" charset="-128"/>
              </a:rPr>
              <a:t>á</a:t>
            </a:r>
            <a:r>
              <a:rPr lang="cs-CZ" altLang="sk-SK" dirty="0">
                <a:solidFill>
                  <a:srgbClr val="000000"/>
                </a:solidFill>
                <a:latin typeface="Arial Unicode MS" pitchFamily="34" charset="-128"/>
                <a:ea typeface="Arial Unicode MS" pitchFamily="34" charset="-128"/>
                <a:cs typeface="Arial Unicode MS" pitchFamily="34" charset="-128"/>
              </a:rPr>
              <a:t>novac</a:t>
            </a:r>
            <a:r>
              <a:rPr lang="cs-CZ" altLang="sk-SK" dirty="0">
                <a:solidFill>
                  <a:srgbClr val="000000"/>
                </a:solidFill>
                <a:ea typeface="Arial Unicode MS" pitchFamily="34" charset="-128"/>
                <a:cs typeface="Arial Unicode MS" pitchFamily="34" charset="-128"/>
              </a:rPr>
              <a:t>í</a:t>
            </a:r>
            <a:r>
              <a:rPr lang="cs-CZ" altLang="sk-SK" dirty="0">
                <a:solidFill>
                  <a:srgbClr val="000000"/>
                </a:solidFill>
                <a:latin typeface="Arial Unicode MS" pitchFamily="34" charset="-128"/>
                <a:ea typeface="Arial Unicode MS" pitchFamily="34" charset="-128"/>
                <a:cs typeface="Arial Unicode MS" pitchFamily="34" charset="-128"/>
              </a:rPr>
              <a:t>ch oddělen</a:t>
            </a:r>
            <a:r>
              <a:rPr lang="cs-CZ" altLang="sk-SK" dirty="0">
                <a:solidFill>
                  <a:srgbClr val="000000"/>
                </a:solidFill>
                <a:ea typeface="Arial Unicode MS" pitchFamily="34" charset="-128"/>
                <a:cs typeface="Arial Unicode MS" pitchFamily="34" charset="-128"/>
              </a:rPr>
              <a:t>í</a:t>
            </a:r>
            <a:r>
              <a:rPr lang="cs-CZ" altLang="sk-SK" dirty="0">
                <a:solidFill>
                  <a:srgbClr val="000000"/>
                </a:solidFill>
                <a:latin typeface="Arial Unicode MS" pitchFamily="34" charset="-128"/>
                <a:ea typeface="Arial Unicode MS" pitchFamily="34" charset="-128"/>
                <a:cs typeface="Arial Unicode MS" pitchFamily="34" charset="-128"/>
              </a:rPr>
              <a:t> podklady a infor</a:t>
            </a:r>
            <a:r>
              <a:rPr lang="cs-CZ" altLang="sk-SK" dirty="0">
                <a:solidFill>
                  <a:srgbClr val="000000"/>
                </a:solidFill>
                <a:ea typeface="Arial Unicode MS" pitchFamily="34" charset="-128"/>
                <a:cs typeface="Arial Unicode MS" pitchFamily="34" charset="-128"/>
              </a:rPr>
              <a:t>­</a:t>
            </a:r>
            <a:r>
              <a:rPr lang="cs-CZ" altLang="sk-SK" dirty="0">
                <a:solidFill>
                  <a:srgbClr val="000000"/>
                </a:solidFill>
                <a:latin typeface="Arial Unicode MS" pitchFamily="34" charset="-128"/>
                <a:ea typeface="Arial Unicode MS" pitchFamily="34" charset="-128"/>
                <a:cs typeface="Arial Unicode MS" pitchFamily="34" charset="-128"/>
              </a:rPr>
              <a:t>mace, pom</a:t>
            </a:r>
            <a:r>
              <a:rPr lang="cs-CZ" altLang="sk-SK" dirty="0">
                <a:solidFill>
                  <a:srgbClr val="000000"/>
                </a:solidFill>
                <a:ea typeface="Arial Unicode MS" pitchFamily="34" charset="-128"/>
                <a:cs typeface="Arial Unicode MS" pitchFamily="34" charset="-128"/>
              </a:rPr>
              <a:t>á</a:t>
            </a:r>
            <a:r>
              <a:rPr lang="cs-CZ" altLang="sk-SK" dirty="0">
                <a:solidFill>
                  <a:srgbClr val="000000"/>
                </a:solidFill>
                <a:latin typeface="Arial Unicode MS" pitchFamily="34" charset="-128"/>
                <a:ea typeface="Arial Unicode MS" pitchFamily="34" charset="-128"/>
                <a:cs typeface="Arial Unicode MS" pitchFamily="34" charset="-128"/>
              </a:rPr>
              <a:t>haj</a:t>
            </a:r>
            <a:r>
              <a:rPr lang="cs-CZ" altLang="sk-SK" dirty="0">
                <a:solidFill>
                  <a:srgbClr val="000000"/>
                </a:solidFill>
                <a:ea typeface="Arial Unicode MS" pitchFamily="34" charset="-128"/>
                <a:cs typeface="Arial Unicode MS" pitchFamily="34" charset="-128"/>
              </a:rPr>
              <a:t>í</a:t>
            </a:r>
            <a:r>
              <a:rPr lang="cs-CZ" altLang="sk-SK" dirty="0">
                <a:solidFill>
                  <a:srgbClr val="000000"/>
                </a:solidFill>
                <a:latin typeface="Arial Unicode MS" pitchFamily="34" charset="-128"/>
                <a:ea typeface="Arial Unicode MS" pitchFamily="34" charset="-128"/>
                <a:cs typeface="Arial Unicode MS" pitchFamily="34" charset="-128"/>
              </a:rPr>
              <a:t> jim při identifikaci atraktivn</a:t>
            </a:r>
            <a:r>
              <a:rPr lang="cs-CZ" altLang="sk-SK" dirty="0">
                <a:solidFill>
                  <a:srgbClr val="000000"/>
                </a:solidFill>
                <a:ea typeface="Arial Unicode MS" pitchFamily="34" charset="-128"/>
                <a:cs typeface="Arial Unicode MS" pitchFamily="34" charset="-128"/>
              </a:rPr>
              <a:t>í</a:t>
            </a:r>
            <a:r>
              <a:rPr lang="cs-CZ" altLang="sk-SK" dirty="0">
                <a:solidFill>
                  <a:srgbClr val="000000"/>
                </a:solidFill>
                <a:latin typeface="Arial Unicode MS" pitchFamily="34" charset="-128"/>
                <a:ea typeface="Arial Unicode MS" pitchFamily="34" charset="-128"/>
                <a:cs typeface="Arial Unicode MS" pitchFamily="34" charset="-128"/>
              </a:rPr>
              <a:t>ch tržn</a:t>
            </a:r>
            <a:r>
              <a:rPr lang="cs-CZ" altLang="sk-SK" dirty="0">
                <a:solidFill>
                  <a:srgbClr val="000000"/>
                </a:solidFill>
                <a:ea typeface="Arial Unicode MS" pitchFamily="34" charset="-128"/>
                <a:cs typeface="Arial Unicode MS" pitchFamily="34" charset="-128"/>
              </a:rPr>
              <a:t>í</a:t>
            </a:r>
            <a:r>
              <a:rPr lang="cs-CZ" altLang="sk-SK" dirty="0">
                <a:solidFill>
                  <a:srgbClr val="000000"/>
                </a:solidFill>
                <a:latin typeface="Arial Unicode MS" pitchFamily="34" charset="-128"/>
                <a:ea typeface="Arial Unicode MS" pitchFamily="34" charset="-128"/>
                <a:cs typeface="Arial Unicode MS" pitchFamily="34" charset="-128"/>
              </a:rPr>
              <a:t>ch př</a:t>
            </a:r>
            <a:r>
              <a:rPr lang="cs-CZ" altLang="sk-SK" dirty="0">
                <a:solidFill>
                  <a:srgbClr val="000000"/>
                </a:solidFill>
                <a:ea typeface="Arial Unicode MS" pitchFamily="34" charset="-128"/>
                <a:cs typeface="Arial Unicode MS" pitchFamily="34" charset="-128"/>
              </a:rPr>
              <a:t>í</a:t>
            </a:r>
            <a:r>
              <a:rPr lang="cs-CZ" altLang="sk-SK" dirty="0">
                <a:solidFill>
                  <a:srgbClr val="000000"/>
                </a:solidFill>
                <a:latin typeface="Arial Unicode MS" pitchFamily="34" charset="-128"/>
                <a:ea typeface="Arial Unicode MS" pitchFamily="34" charset="-128"/>
                <a:cs typeface="Arial Unicode MS" pitchFamily="34" charset="-128"/>
              </a:rPr>
              <a:t>ležitost</a:t>
            </a:r>
            <a:r>
              <a:rPr lang="cs-CZ" altLang="sk-SK" dirty="0">
                <a:solidFill>
                  <a:srgbClr val="000000"/>
                </a:solidFill>
                <a:ea typeface="Arial Unicode MS" pitchFamily="34" charset="-128"/>
                <a:cs typeface="Arial Unicode MS" pitchFamily="34" charset="-128"/>
              </a:rPr>
              <a:t>í</a:t>
            </a:r>
            <a:r>
              <a:rPr lang="cs-CZ" altLang="sk-SK" dirty="0">
                <a:solidFill>
                  <a:srgbClr val="000000"/>
                </a:solidFill>
                <a:latin typeface="Arial Unicode MS" pitchFamily="34" charset="-128"/>
                <a:ea typeface="Arial Unicode MS" pitchFamily="34" charset="-128"/>
                <a:cs typeface="Arial Unicode MS" pitchFamily="34" charset="-128"/>
              </a:rPr>
              <a:t>, vymezuj</a:t>
            </a:r>
            <a:r>
              <a:rPr lang="cs-CZ" altLang="sk-SK" dirty="0">
                <a:solidFill>
                  <a:srgbClr val="000000"/>
                </a:solidFill>
                <a:ea typeface="Arial Unicode MS" pitchFamily="34" charset="-128"/>
                <a:cs typeface="Arial Unicode MS" pitchFamily="34" charset="-128"/>
              </a:rPr>
              <a:t>í</a:t>
            </a:r>
            <a:r>
              <a:rPr lang="cs-CZ" altLang="sk-SK" dirty="0">
                <a:solidFill>
                  <a:srgbClr val="000000"/>
                </a:solidFill>
                <a:latin typeface="Arial Unicode MS" pitchFamily="34" charset="-128"/>
                <a:ea typeface="Arial Unicode MS" pitchFamily="34" charset="-128"/>
                <a:cs typeface="Arial Unicode MS" pitchFamily="34" charset="-128"/>
              </a:rPr>
              <a:t> celkový po</a:t>
            </a:r>
            <a:r>
              <a:rPr lang="cs-CZ" altLang="sk-SK" dirty="0">
                <a:solidFill>
                  <a:srgbClr val="000000"/>
                </a:solidFill>
                <a:ea typeface="Arial Unicode MS" pitchFamily="34" charset="-128"/>
                <a:cs typeface="Arial Unicode MS" pitchFamily="34" charset="-128"/>
              </a:rPr>
              <a:t>­</a:t>
            </a:r>
            <a:r>
              <a:rPr lang="cs-CZ" altLang="sk-SK" dirty="0">
                <a:solidFill>
                  <a:srgbClr val="000000"/>
                </a:solidFill>
                <a:latin typeface="Arial Unicode MS" pitchFamily="34" charset="-128"/>
                <a:ea typeface="Arial Unicode MS" pitchFamily="34" charset="-128"/>
                <a:cs typeface="Arial Unicode MS" pitchFamily="34" charset="-128"/>
              </a:rPr>
              <a:t>tenci</a:t>
            </a:r>
            <a:r>
              <a:rPr lang="cs-CZ" altLang="sk-SK" dirty="0">
                <a:solidFill>
                  <a:srgbClr val="000000"/>
                </a:solidFill>
                <a:ea typeface="Arial Unicode MS" pitchFamily="34" charset="-128"/>
                <a:cs typeface="Arial Unicode MS" pitchFamily="34" charset="-128"/>
              </a:rPr>
              <a:t>á</a:t>
            </a:r>
            <a:r>
              <a:rPr lang="cs-CZ" altLang="sk-SK" dirty="0">
                <a:solidFill>
                  <a:srgbClr val="000000"/>
                </a:solidFill>
                <a:latin typeface="Arial Unicode MS" pitchFamily="34" charset="-128"/>
                <a:ea typeface="Arial Unicode MS" pitchFamily="34" charset="-128"/>
                <a:cs typeface="Arial Unicode MS" pitchFamily="34" charset="-128"/>
              </a:rPr>
              <a:t>l firmy a naznačuj</a:t>
            </a:r>
            <a:r>
              <a:rPr lang="cs-CZ" altLang="sk-SK" dirty="0">
                <a:solidFill>
                  <a:srgbClr val="000000"/>
                </a:solidFill>
                <a:ea typeface="Arial Unicode MS" pitchFamily="34" charset="-128"/>
                <a:cs typeface="Arial Unicode MS" pitchFamily="34" charset="-128"/>
              </a:rPr>
              <a:t>í</a:t>
            </a:r>
            <a:r>
              <a:rPr lang="cs-CZ" altLang="sk-SK" dirty="0">
                <a:solidFill>
                  <a:srgbClr val="000000"/>
                </a:solidFill>
                <a:latin typeface="Arial Unicode MS" pitchFamily="34" charset="-128"/>
                <a:ea typeface="Arial Unicode MS" pitchFamily="34" charset="-128"/>
                <a:cs typeface="Arial Unicode MS" pitchFamily="34" charset="-128"/>
              </a:rPr>
              <a:t>, jak firma může těchto př</a:t>
            </a:r>
            <a:r>
              <a:rPr lang="cs-CZ" altLang="sk-SK" dirty="0">
                <a:solidFill>
                  <a:srgbClr val="000000"/>
                </a:solidFill>
                <a:ea typeface="Arial Unicode MS" pitchFamily="34" charset="-128"/>
                <a:cs typeface="Arial Unicode MS" pitchFamily="34" charset="-128"/>
              </a:rPr>
              <a:t>í</a:t>
            </a:r>
            <a:r>
              <a:rPr lang="cs-CZ" altLang="sk-SK" dirty="0">
                <a:solidFill>
                  <a:srgbClr val="000000"/>
                </a:solidFill>
                <a:latin typeface="Arial Unicode MS" pitchFamily="34" charset="-128"/>
                <a:ea typeface="Arial Unicode MS" pitchFamily="34" charset="-128"/>
                <a:cs typeface="Arial Unicode MS" pitchFamily="34" charset="-128"/>
              </a:rPr>
              <a:t>ležitost</a:t>
            </a:r>
            <a:r>
              <a:rPr lang="cs-CZ" altLang="sk-SK" dirty="0">
                <a:solidFill>
                  <a:srgbClr val="000000"/>
                </a:solidFill>
                <a:ea typeface="Arial Unicode MS" pitchFamily="34" charset="-128"/>
                <a:cs typeface="Arial Unicode MS" pitchFamily="34" charset="-128"/>
              </a:rPr>
              <a:t>í</a:t>
            </a:r>
            <a:r>
              <a:rPr lang="cs-CZ" altLang="sk-SK" dirty="0">
                <a:solidFill>
                  <a:srgbClr val="000000"/>
                </a:solidFill>
                <a:latin typeface="Arial Unicode MS" pitchFamily="34" charset="-128"/>
                <a:ea typeface="Arial Unicode MS" pitchFamily="34" charset="-128"/>
                <a:cs typeface="Arial Unicode MS" pitchFamily="34" charset="-128"/>
              </a:rPr>
              <a:t> využ</a:t>
            </a:r>
            <a:r>
              <a:rPr lang="cs-CZ" altLang="sk-SK" dirty="0">
                <a:solidFill>
                  <a:srgbClr val="000000"/>
                </a:solidFill>
                <a:ea typeface="Arial Unicode MS" pitchFamily="34" charset="-128"/>
                <a:cs typeface="Arial Unicode MS" pitchFamily="34" charset="-128"/>
              </a:rPr>
              <a:t>í</a:t>
            </a:r>
            <a:r>
              <a:rPr lang="cs-CZ" altLang="sk-SK" dirty="0">
                <a:solidFill>
                  <a:srgbClr val="000000"/>
                </a:solidFill>
                <a:latin typeface="Arial Unicode MS" pitchFamily="34" charset="-128"/>
                <a:ea typeface="Arial Unicode MS" pitchFamily="34" charset="-128"/>
                <a:cs typeface="Arial Unicode MS" pitchFamily="34" charset="-128"/>
              </a:rPr>
              <a:t>t.</a:t>
            </a:r>
          </a:p>
          <a:p>
            <a:pPr algn="just">
              <a:spcBef>
                <a:spcPct val="50000"/>
              </a:spcBef>
            </a:pPr>
            <a:r>
              <a:rPr lang="cs-CZ" altLang="sk-SK" dirty="0">
                <a:solidFill>
                  <a:srgbClr val="000000"/>
                </a:solidFill>
                <a:latin typeface="Arial Unicode MS" pitchFamily="34" charset="-128"/>
                <a:ea typeface="Arial Unicode MS" pitchFamily="34" charset="-128"/>
                <a:cs typeface="Arial Unicode MS" pitchFamily="34" charset="-128"/>
              </a:rPr>
              <a:t>V r</a:t>
            </a:r>
            <a:r>
              <a:rPr lang="cs-CZ" altLang="sk-SK" dirty="0">
                <a:solidFill>
                  <a:srgbClr val="000000"/>
                </a:solidFill>
                <a:ea typeface="Arial Unicode MS" pitchFamily="34" charset="-128"/>
                <a:cs typeface="Arial Unicode MS" pitchFamily="34" charset="-128"/>
              </a:rPr>
              <a:t>á</a:t>
            </a:r>
            <a:r>
              <a:rPr lang="cs-CZ" altLang="sk-SK" dirty="0">
                <a:solidFill>
                  <a:srgbClr val="000000"/>
                </a:solidFill>
                <a:latin typeface="Arial Unicode MS" pitchFamily="34" charset="-128"/>
                <a:ea typeface="Arial Unicode MS" pitchFamily="34" charset="-128"/>
                <a:cs typeface="Arial Unicode MS" pitchFamily="34" charset="-128"/>
              </a:rPr>
              <a:t>mci podnikatelských jednotek připravuj</a:t>
            </a:r>
            <a:r>
              <a:rPr lang="cs-CZ" altLang="sk-SK" dirty="0">
                <a:solidFill>
                  <a:srgbClr val="000000"/>
                </a:solidFill>
                <a:ea typeface="Arial Unicode MS" pitchFamily="34" charset="-128"/>
                <a:cs typeface="Arial Unicode MS" pitchFamily="34" charset="-128"/>
              </a:rPr>
              <a:t>í</a:t>
            </a:r>
            <a:r>
              <a:rPr lang="cs-CZ" altLang="sk-SK" dirty="0">
                <a:solidFill>
                  <a:srgbClr val="000000"/>
                </a:solidFill>
                <a:latin typeface="Arial Unicode MS" pitchFamily="34" charset="-128"/>
                <a:ea typeface="Arial Unicode MS" pitchFamily="34" charset="-128"/>
                <a:cs typeface="Arial Unicode MS" pitchFamily="34" charset="-128"/>
              </a:rPr>
              <a:t> marketingov</a:t>
            </a:r>
            <a:r>
              <a:rPr lang="cs-CZ" altLang="sk-SK" dirty="0">
                <a:solidFill>
                  <a:srgbClr val="000000"/>
                </a:solidFill>
                <a:ea typeface="Arial Unicode MS" pitchFamily="34" charset="-128"/>
                <a:cs typeface="Arial Unicode MS" pitchFamily="34" charset="-128"/>
              </a:rPr>
              <a:t>í</a:t>
            </a:r>
            <a:r>
              <a:rPr lang="cs-CZ" altLang="sk-SK" dirty="0">
                <a:solidFill>
                  <a:srgbClr val="000000"/>
                </a:solidFill>
                <a:latin typeface="Arial Unicode MS" pitchFamily="34" charset="-128"/>
                <a:ea typeface="Arial Unicode MS" pitchFamily="34" charset="-128"/>
                <a:cs typeface="Arial Unicode MS" pitchFamily="34" charset="-128"/>
              </a:rPr>
              <a:t> odborn</a:t>
            </a:r>
            <a:r>
              <a:rPr lang="cs-CZ" altLang="sk-SK" dirty="0">
                <a:solidFill>
                  <a:srgbClr val="000000"/>
                </a:solidFill>
                <a:ea typeface="Arial Unicode MS" pitchFamily="34" charset="-128"/>
                <a:cs typeface="Arial Unicode MS" pitchFamily="34" charset="-128"/>
              </a:rPr>
              <a:t>í</a:t>
            </a:r>
            <a:r>
              <a:rPr lang="cs-CZ" altLang="sk-SK" dirty="0">
                <a:solidFill>
                  <a:srgbClr val="000000"/>
                </a:solidFill>
                <a:latin typeface="Arial Unicode MS" pitchFamily="34" charset="-128"/>
                <a:ea typeface="Arial Unicode MS" pitchFamily="34" charset="-128"/>
                <a:cs typeface="Arial Unicode MS" pitchFamily="34" charset="-128"/>
              </a:rPr>
              <a:t>ci strategie jak stano</a:t>
            </a:r>
            <a:r>
              <a:rPr lang="cs-CZ" altLang="sk-SK" dirty="0">
                <a:solidFill>
                  <a:srgbClr val="000000"/>
                </a:solidFill>
                <a:ea typeface="Arial Unicode MS" pitchFamily="34" charset="-128"/>
                <a:cs typeface="Arial Unicode MS" pitchFamily="34" charset="-128"/>
              </a:rPr>
              <a:t>­</a:t>
            </a:r>
            <a:r>
              <a:rPr lang="cs-CZ" altLang="sk-SK" dirty="0">
                <a:solidFill>
                  <a:srgbClr val="000000"/>
                </a:solidFill>
                <a:latin typeface="Arial Unicode MS" pitchFamily="34" charset="-128"/>
                <a:ea typeface="Arial Unicode MS" pitchFamily="34" charset="-128"/>
                <a:cs typeface="Arial Unicode MS" pitchFamily="34" charset="-128"/>
              </a:rPr>
              <a:t>vených c</a:t>
            </a:r>
            <a:r>
              <a:rPr lang="cs-CZ" altLang="sk-SK" dirty="0">
                <a:solidFill>
                  <a:srgbClr val="000000"/>
                </a:solidFill>
                <a:ea typeface="Arial Unicode MS" pitchFamily="34" charset="-128"/>
                <a:cs typeface="Arial Unicode MS" pitchFamily="34" charset="-128"/>
              </a:rPr>
              <a:t>í</a:t>
            </a:r>
            <a:r>
              <a:rPr lang="cs-CZ" altLang="sk-SK" dirty="0">
                <a:solidFill>
                  <a:srgbClr val="000000"/>
                </a:solidFill>
                <a:latin typeface="Arial Unicode MS" pitchFamily="34" charset="-128"/>
                <a:ea typeface="Arial Unicode MS" pitchFamily="34" charset="-128"/>
                <a:cs typeface="Arial Unicode MS" pitchFamily="34" charset="-128"/>
              </a:rPr>
              <a:t>lů dos</a:t>
            </a:r>
            <a:r>
              <a:rPr lang="cs-CZ" altLang="sk-SK" dirty="0">
                <a:solidFill>
                  <a:srgbClr val="000000"/>
                </a:solidFill>
                <a:ea typeface="Arial Unicode MS" pitchFamily="34" charset="-128"/>
                <a:cs typeface="Arial Unicode MS" pitchFamily="34" charset="-128"/>
              </a:rPr>
              <a:t>á</a:t>
            </a:r>
            <a:r>
              <a:rPr lang="cs-CZ" altLang="sk-SK" dirty="0">
                <a:solidFill>
                  <a:srgbClr val="000000"/>
                </a:solidFill>
                <a:latin typeface="Arial Unicode MS" pitchFamily="34" charset="-128"/>
                <a:ea typeface="Arial Unicode MS" pitchFamily="34" charset="-128"/>
                <a:cs typeface="Arial Unicode MS" pitchFamily="34" charset="-128"/>
              </a:rPr>
              <a:t>hnout. Zodpov</a:t>
            </a:r>
            <a:r>
              <a:rPr lang="cs-CZ" altLang="sk-SK" dirty="0">
                <a:solidFill>
                  <a:srgbClr val="000000"/>
                </a:solidFill>
                <a:ea typeface="Arial Unicode MS" pitchFamily="34" charset="-128"/>
                <a:cs typeface="Arial Unicode MS" pitchFamily="34" charset="-128"/>
              </a:rPr>
              <a:t>í</a:t>
            </a:r>
            <a:r>
              <a:rPr lang="cs-CZ" altLang="sk-SK" dirty="0">
                <a:solidFill>
                  <a:srgbClr val="000000"/>
                </a:solidFill>
                <a:latin typeface="Arial Unicode MS" pitchFamily="34" charset="-128"/>
                <a:ea typeface="Arial Unicode MS" pitchFamily="34" charset="-128"/>
                <a:cs typeface="Arial Unicode MS" pitchFamily="34" charset="-128"/>
              </a:rPr>
              <a:t>daj</a:t>
            </a:r>
            <a:r>
              <a:rPr lang="cs-CZ" altLang="sk-SK" dirty="0">
                <a:solidFill>
                  <a:srgbClr val="000000"/>
                </a:solidFill>
                <a:ea typeface="Arial Unicode MS" pitchFamily="34" charset="-128"/>
                <a:cs typeface="Arial Unicode MS" pitchFamily="34" charset="-128"/>
              </a:rPr>
              <a:t>í</a:t>
            </a:r>
            <a:r>
              <a:rPr lang="cs-CZ" altLang="sk-SK" dirty="0">
                <a:solidFill>
                  <a:srgbClr val="000000"/>
                </a:solidFill>
                <a:latin typeface="Arial Unicode MS" pitchFamily="34" charset="-128"/>
                <a:ea typeface="Arial Unicode MS" pitchFamily="34" charset="-128"/>
                <a:cs typeface="Arial Unicode MS" pitchFamily="34" charset="-128"/>
              </a:rPr>
              <a:t> za jejich realizaci a za ziskovost.</a:t>
            </a:r>
          </a:p>
        </p:txBody>
      </p:sp>
      <p:pic>
        <p:nvPicPr>
          <p:cNvPr id="182274" name="Picture 2" descr="http://www.redring.cz/wp-content/uploads/situacni_analyza-370x240.jpg"/>
          <p:cNvPicPr>
            <a:picLocks noChangeAspect="1" noChangeArrowheads="1"/>
          </p:cNvPicPr>
          <p:nvPr/>
        </p:nvPicPr>
        <p:blipFill>
          <a:blip r:embed="rId3"/>
          <a:srcRect/>
          <a:stretch>
            <a:fillRect/>
          </a:stretch>
        </p:blipFill>
        <p:spPr bwMode="auto">
          <a:xfrm>
            <a:off x="428596" y="714356"/>
            <a:ext cx="3524250" cy="2286001"/>
          </a:xfrm>
          <a:prstGeom prst="rect">
            <a:avLst/>
          </a:prstGeom>
          <a:noFill/>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ext Box 4"/>
          <p:cNvSpPr txBox="1">
            <a:spLocks noChangeArrowheads="1"/>
          </p:cNvSpPr>
          <p:nvPr/>
        </p:nvSpPr>
        <p:spPr bwMode="auto">
          <a:xfrm>
            <a:off x="179388" y="404813"/>
            <a:ext cx="8640762" cy="1708160"/>
          </a:xfrm>
          <a:prstGeom prst="rect">
            <a:avLst/>
          </a:prstGeom>
          <a:noFill/>
          <a:ln w="9525">
            <a:noFill/>
            <a:miter lim="800000"/>
            <a:headEnd/>
            <a:tailEnd/>
          </a:ln>
        </p:spPr>
        <p:txBody>
          <a:bodyPr>
            <a:spAutoFit/>
          </a:bodyPr>
          <a:lstStyle/>
          <a:p>
            <a:pPr>
              <a:spcBef>
                <a:spcPct val="50000"/>
              </a:spcBef>
            </a:pPr>
            <a:r>
              <a:rPr lang="cs-CZ" altLang="sk-SK" sz="2400" b="1" dirty="0">
                <a:solidFill>
                  <a:schemeClr val="hlink"/>
                </a:solidFill>
              </a:rPr>
              <a:t>Strategický plán</a:t>
            </a:r>
            <a:r>
              <a:rPr lang="cs-CZ" altLang="sk-SK" sz="2400" dirty="0"/>
              <a:t> </a:t>
            </a:r>
            <a:r>
              <a:rPr lang="cs-CZ" altLang="sk-SK" dirty="0"/>
              <a:t>definuje poslání firmy a její cíle. V každé podnikatelské jednotce marketin­goví odborníci sehrávají důležitou úlohu při naplňování těchto strategických cílů. Marketingový proces je vnímán jako celek včetně vnějších a vnitřních faktorů či vlivů, které působí na přípravu a realizaci marketingové strategie. </a:t>
            </a:r>
          </a:p>
          <a:p>
            <a:pPr>
              <a:spcBef>
                <a:spcPct val="50000"/>
              </a:spcBef>
            </a:pPr>
            <a:endParaRPr lang="cs-CZ" altLang="sk-SK" dirty="0"/>
          </a:p>
        </p:txBody>
      </p:sp>
      <p:pic>
        <p:nvPicPr>
          <p:cNvPr id="37891" name="Picture 6" descr="marketingove-planovani"/>
          <p:cNvPicPr>
            <a:picLocks noChangeAspect="1" noChangeArrowheads="1"/>
          </p:cNvPicPr>
          <p:nvPr/>
        </p:nvPicPr>
        <p:blipFill>
          <a:blip r:embed="rId3"/>
          <a:srcRect/>
          <a:stretch>
            <a:fillRect/>
          </a:stretch>
        </p:blipFill>
        <p:spPr bwMode="auto">
          <a:xfrm>
            <a:off x="3779838" y="1693863"/>
            <a:ext cx="5135562" cy="4975225"/>
          </a:xfrm>
          <a:prstGeom prst="rect">
            <a:avLst/>
          </a:prstGeom>
          <a:noFill/>
          <a:ln w="9525">
            <a:noFill/>
            <a:miter lim="800000"/>
            <a:headEnd/>
            <a:tailEnd/>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ext Box 2"/>
          <p:cNvSpPr txBox="1">
            <a:spLocks noChangeArrowheads="1"/>
          </p:cNvSpPr>
          <p:nvPr/>
        </p:nvSpPr>
        <p:spPr bwMode="auto">
          <a:xfrm>
            <a:off x="179388" y="115888"/>
            <a:ext cx="8964612" cy="6909584"/>
          </a:xfrm>
          <a:prstGeom prst="rect">
            <a:avLst/>
          </a:prstGeom>
          <a:noFill/>
          <a:ln w="9525">
            <a:noFill/>
            <a:miter lim="800000"/>
            <a:headEnd/>
            <a:tailEnd/>
          </a:ln>
        </p:spPr>
        <p:txBody>
          <a:bodyPr wrap="square">
            <a:spAutoFit/>
          </a:bodyPr>
          <a:lstStyle/>
          <a:p>
            <a:pPr>
              <a:spcBef>
                <a:spcPct val="50000"/>
              </a:spcBef>
            </a:pPr>
            <a:r>
              <a:rPr lang="cs-CZ" altLang="sk-SK" b="1" dirty="0" smtClean="0">
                <a:solidFill>
                  <a:srgbClr val="C00000"/>
                </a:solidFill>
                <a:ea typeface="Arial Unicode MS" pitchFamily="34" charset="-128"/>
                <a:cs typeface="Arial Unicode MS" pitchFamily="34" charset="-128"/>
              </a:rPr>
              <a:t>„</a:t>
            </a:r>
            <a:r>
              <a:rPr lang="cs-CZ" altLang="sk-SK" sz="3600" b="1" dirty="0" smtClean="0">
                <a:solidFill>
                  <a:srgbClr val="FF0000"/>
                </a:solidFill>
                <a:latin typeface="Arial Unicode MS" pitchFamily="34" charset="-128"/>
                <a:ea typeface="Arial Unicode MS" pitchFamily="34" charset="-128"/>
                <a:cs typeface="Arial Unicode MS" pitchFamily="34" charset="-128"/>
              </a:rPr>
              <a:t>Proz</a:t>
            </a:r>
            <a:r>
              <a:rPr lang="cs-CZ" altLang="sk-SK" sz="3600" b="1" dirty="0" smtClean="0">
                <a:solidFill>
                  <a:srgbClr val="FF0000"/>
                </a:solidFill>
                <a:ea typeface="Arial Unicode MS" pitchFamily="34" charset="-128"/>
                <a:cs typeface="Arial Unicode MS" pitchFamily="34" charset="-128"/>
              </a:rPr>
              <a:t>í</a:t>
            </a:r>
            <a:r>
              <a:rPr lang="cs-CZ" altLang="sk-SK" sz="3600" b="1" dirty="0" smtClean="0">
                <a:solidFill>
                  <a:srgbClr val="FF0000"/>
                </a:solidFill>
                <a:latin typeface="Arial Unicode MS" pitchFamily="34" charset="-128"/>
                <a:ea typeface="Arial Unicode MS" pitchFamily="34" charset="-128"/>
                <a:cs typeface="Arial Unicode MS" pitchFamily="34" charset="-128"/>
              </a:rPr>
              <a:t>ravý</a:t>
            </a:r>
            <a:r>
              <a:rPr lang="cs-CZ" altLang="sk-SK" sz="3600" b="1" dirty="0">
                <a:solidFill>
                  <a:srgbClr val="FF0000"/>
                </a:solidFill>
                <a:ea typeface="Arial Unicode MS" pitchFamily="34" charset="-128"/>
                <a:cs typeface="Arial Unicode MS" pitchFamily="34" charset="-128"/>
              </a:rPr>
              <a:t>“</a:t>
            </a:r>
            <a:r>
              <a:rPr lang="cs-CZ" altLang="sk-SK" sz="3600" b="1" dirty="0">
                <a:solidFill>
                  <a:srgbClr val="FF0000"/>
                </a:solidFill>
                <a:latin typeface="Arial Unicode MS" pitchFamily="34" charset="-128"/>
                <a:ea typeface="Arial Unicode MS" pitchFamily="34" charset="-128"/>
                <a:cs typeface="Arial Unicode MS" pitchFamily="34" charset="-128"/>
              </a:rPr>
              <a:t> marketing </a:t>
            </a:r>
            <a:r>
              <a:rPr lang="cs-CZ" altLang="sk-SK" dirty="0">
                <a:latin typeface="Arial Unicode MS" pitchFamily="34" charset="-128"/>
                <a:ea typeface="Arial Unicode MS" pitchFamily="34" charset="-128"/>
                <a:cs typeface="Arial Unicode MS" pitchFamily="34" charset="-128"/>
                <a:hlinkClick r:id="" action="ppaction://noaction"/>
              </a:rPr>
              <a:t>[1]</a:t>
            </a:r>
            <a:endParaRPr lang="cs-CZ" altLang="sk-SK" dirty="0">
              <a:latin typeface="Arial Unicode MS" pitchFamily="34" charset="-128"/>
              <a:ea typeface="Arial Unicode MS" pitchFamily="34" charset="-128"/>
              <a:cs typeface="Arial Unicode MS" pitchFamily="34" charset="-128"/>
            </a:endParaRPr>
          </a:p>
          <a:p>
            <a:pPr>
              <a:spcBef>
                <a:spcPct val="50000"/>
              </a:spcBef>
            </a:pPr>
            <a:r>
              <a:rPr lang="cs-CZ" altLang="sk-SK" dirty="0">
                <a:solidFill>
                  <a:srgbClr val="000000"/>
                </a:solidFill>
                <a:latin typeface="Arial Unicode MS" pitchFamily="34" charset="-128"/>
                <a:ea typeface="Arial Unicode MS" pitchFamily="34" charset="-128"/>
                <a:cs typeface="Arial Unicode MS" pitchFamily="34" charset="-128"/>
              </a:rPr>
              <a:t>Současn</a:t>
            </a:r>
            <a:r>
              <a:rPr lang="cs-CZ" altLang="sk-SK" dirty="0">
                <a:solidFill>
                  <a:srgbClr val="000000"/>
                </a:solidFill>
                <a:ea typeface="Arial Unicode MS" pitchFamily="34" charset="-128"/>
                <a:cs typeface="Arial Unicode MS" pitchFamily="34" charset="-128"/>
              </a:rPr>
              <a:t>á</a:t>
            </a:r>
            <a:r>
              <a:rPr lang="cs-CZ" altLang="sk-SK" dirty="0">
                <a:solidFill>
                  <a:srgbClr val="000000"/>
                </a:solidFill>
                <a:latin typeface="Arial Unicode MS" pitchFamily="34" charset="-128"/>
                <a:ea typeface="Arial Unicode MS" pitchFamily="34" charset="-128"/>
                <a:cs typeface="Arial Unicode MS" pitchFamily="34" charset="-128"/>
              </a:rPr>
              <a:t> situace na trhu výrobků a služeb, kde je výrazn</a:t>
            </a:r>
            <a:r>
              <a:rPr lang="cs-CZ" altLang="sk-SK" dirty="0">
                <a:solidFill>
                  <a:srgbClr val="000000"/>
                </a:solidFill>
                <a:ea typeface="Arial Unicode MS" pitchFamily="34" charset="-128"/>
                <a:cs typeface="Arial Unicode MS" pitchFamily="34" charset="-128"/>
              </a:rPr>
              <a:t>é</a:t>
            </a:r>
            <a:r>
              <a:rPr lang="cs-CZ" altLang="sk-SK" dirty="0">
                <a:solidFill>
                  <a:srgbClr val="000000"/>
                </a:solidFill>
                <a:latin typeface="Arial Unicode MS" pitchFamily="34" charset="-128"/>
                <a:ea typeface="Arial Unicode MS" pitchFamily="34" charset="-128"/>
                <a:cs typeface="Arial Unicode MS" pitchFamily="34" charset="-128"/>
              </a:rPr>
              <a:t> konkurenčn</a:t>
            </a:r>
            <a:r>
              <a:rPr lang="cs-CZ" altLang="sk-SK" dirty="0">
                <a:solidFill>
                  <a:srgbClr val="000000"/>
                </a:solidFill>
                <a:ea typeface="Arial Unicode MS" pitchFamily="34" charset="-128"/>
                <a:cs typeface="Arial Unicode MS" pitchFamily="34" charset="-128"/>
              </a:rPr>
              <a:t>í</a:t>
            </a:r>
            <a:r>
              <a:rPr lang="cs-CZ" altLang="sk-SK" dirty="0">
                <a:solidFill>
                  <a:srgbClr val="000000"/>
                </a:solidFill>
                <a:latin typeface="Arial Unicode MS" pitchFamily="34" charset="-128"/>
                <a:ea typeface="Arial Unicode MS" pitchFamily="34" charset="-128"/>
                <a:cs typeface="Arial Unicode MS" pitchFamily="34" charset="-128"/>
              </a:rPr>
              <a:t> prostřed</a:t>
            </a:r>
            <a:r>
              <a:rPr lang="cs-CZ" altLang="sk-SK" dirty="0">
                <a:solidFill>
                  <a:srgbClr val="000000"/>
                </a:solidFill>
                <a:ea typeface="Arial Unicode MS" pitchFamily="34" charset="-128"/>
                <a:cs typeface="Arial Unicode MS" pitchFamily="34" charset="-128"/>
              </a:rPr>
              <a:t>í</a:t>
            </a:r>
            <a:r>
              <a:rPr lang="cs-CZ" altLang="sk-SK" dirty="0">
                <a:solidFill>
                  <a:srgbClr val="000000"/>
                </a:solidFill>
                <a:latin typeface="Arial Unicode MS" pitchFamily="34" charset="-128"/>
                <a:ea typeface="Arial Unicode MS" pitchFamily="34" charset="-128"/>
                <a:cs typeface="Arial Unicode MS" pitchFamily="34" charset="-128"/>
              </a:rPr>
              <a:t> dlouhodobě prioritn</a:t>
            </a:r>
            <a:r>
              <a:rPr lang="cs-CZ" altLang="sk-SK" dirty="0">
                <a:solidFill>
                  <a:srgbClr val="000000"/>
                </a:solidFill>
                <a:ea typeface="Arial Unicode MS" pitchFamily="34" charset="-128"/>
                <a:cs typeface="Arial Unicode MS" pitchFamily="34" charset="-128"/>
              </a:rPr>
              <a:t>í</a:t>
            </a:r>
            <a:r>
              <a:rPr lang="cs-CZ" altLang="sk-SK" dirty="0">
                <a:solidFill>
                  <a:srgbClr val="000000"/>
                </a:solidFill>
                <a:latin typeface="Arial Unicode MS" pitchFamily="34" charset="-128"/>
                <a:ea typeface="Arial Unicode MS" pitchFamily="34" charset="-128"/>
                <a:cs typeface="Arial Unicode MS" pitchFamily="34" charset="-128"/>
              </a:rPr>
              <a:t>m faktorem, vyžaduje dal</a:t>
            </a:r>
            <a:r>
              <a:rPr lang="cs-CZ" altLang="sk-SK" dirty="0">
                <a:solidFill>
                  <a:srgbClr val="000000"/>
                </a:solidFill>
                <a:ea typeface="Arial Unicode MS" pitchFamily="34" charset="-128"/>
                <a:cs typeface="Arial Unicode MS" pitchFamily="34" charset="-128"/>
              </a:rPr>
              <a:t>ší</a:t>
            </a:r>
            <a:r>
              <a:rPr lang="cs-CZ" altLang="sk-SK" dirty="0">
                <a:solidFill>
                  <a:srgbClr val="000000"/>
                </a:solidFill>
                <a:latin typeface="Arial Unicode MS" pitchFamily="34" charset="-128"/>
                <a:ea typeface="Arial Unicode MS" pitchFamily="34" charset="-128"/>
                <a:cs typeface="Arial Unicode MS" pitchFamily="34" charset="-128"/>
              </a:rPr>
              <a:t> nov</a:t>
            </a:r>
            <a:r>
              <a:rPr lang="cs-CZ" altLang="sk-SK" dirty="0">
                <a:solidFill>
                  <a:srgbClr val="000000"/>
                </a:solidFill>
                <a:ea typeface="Arial Unicode MS" pitchFamily="34" charset="-128"/>
                <a:cs typeface="Arial Unicode MS" pitchFamily="34" charset="-128"/>
              </a:rPr>
              <a:t>é</a:t>
            </a:r>
            <a:r>
              <a:rPr lang="cs-CZ" altLang="sk-SK" dirty="0">
                <a:solidFill>
                  <a:srgbClr val="000000"/>
                </a:solidFill>
                <a:latin typeface="Arial Unicode MS" pitchFamily="34" charset="-128"/>
                <a:ea typeface="Arial Unicode MS" pitchFamily="34" charset="-128"/>
                <a:cs typeface="Arial Unicode MS" pitchFamily="34" charset="-128"/>
              </a:rPr>
              <a:t> a zvl</a:t>
            </a:r>
            <a:r>
              <a:rPr lang="cs-CZ" altLang="sk-SK" dirty="0">
                <a:solidFill>
                  <a:srgbClr val="000000"/>
                </a:solidFill>
                <a:ea typeface="Arial Unicode MS" pitchFamily="34" charset="-128"/>
                <a:cs typeface="Arial Unicode MS" pitchFamily="34" charset="-128"/>
              </a:rPr>
              <a:t>áš</a:t>
            </a:r>
            <a:r>
              <a:rPr lang="cs-CZ" altLang="sk-SK" dirty="0">
                <a:solidFill>
                  <a:srgbClr val="000000"/>
                </a:solidFill>
                <a:latin typeface="Arial Unicode MS" pitchFamily="34" charset="-128"/>
                <a:ea typeface="Arial Unicode MS" pitchFamily="34" charset="-128"/>
                <a:cs typeface="Arial Unicode MS" pitchFamily="34" charset="-128"/>
              </a:rPr>
              <a:t>tn</a:t>
            </a:r>
            <a:r>
              <a:rPr lang="cs-CZ" altLang="sk-SK" dirty="0">
                <a:solidFill>
                  <a:srgbClr val="000000"/>
                </a:solidFill>
                <a:ea typeface="Arial Unicode MS" pitchFamily="34" charset="-128"/>
                <a:cs typeface="Arial Unicode MS" pitchFamily="34" charset="-128"/>
              </a:rPr>
              <a:t>í</a:t>
            </a:r>
            <a:r>
              <a:rPr lang="cs-CZ" altLang="sk-SK" dirty="0">
                <a:solidFill>
                  <a:srgbClr val="000000"/>
                </a:solidFill>
                <a:latin typeface="Arial Unicode MS" pitchFamily="34" charset="-128"/>
                <a:ea typeface="Arial Unicode MS" pitchFamily="34" charset="-128"/>
                <a:cs typeface="Arial Unicode MS" pitchFamily="34" charset="-128"/>
              </a:rPr>
              <a:t> př</a:t>
            </a:r>
            <a:r>
              <a:rPr lang="cs-CZ" altLang="sk-SK" dirty="0">
                <a:solidFill>
                  <a:srgbClr val="000000"/>
                </a:solidFill>
                <a:ea typeface="Arial Unicode MS" pitchFamily="34" charset="-128"/>
                <a:cs typeface="Arial Unicode MS" pitchFamily="34" charset="-128"/>
              </a:rPr>
              <a:t>í</a:t>
            </a:r>
            <a:r>
              <a:rPr lang="cs-CZ" altLang="sk-SK" dirty="0">
                <a:solidFill>
                  <a:srgbClr val="000000"/>
                </a:solidFill>
                <a:latin typeface="Arial Unicode MS" pitchFamily="34" charset="-128"/>
                <a:ea typeface="Arial Unicode MS" pitchFamily="34" charset="-128"/>
                <a:cs typeface="Arial Unicode MS" pitchFamily="34" charset="-128"/>
              </a:rPr>
              <a:t>stupy k</a:t>
            </a:r>
            <a:r>
              <a:rPr lang="cs-CZ" altLang="sk-SK" dirty="0">
                <a:solidFill>
                  <a:srgbClr val="000000"/>
                </a:solidFill>
                <a:ea typeface="Arial Unicode MS" pitchFamily="34" charset="-128"/>
                <a:cs typeface="Arial Unicode MS" pitchFamily="34" charset="-128"/>
              </a:rPr>
              <a:t> </a:t>
            </a:r>
            <a:r>
              <a:rPr lang="cs-CZ" altLang="sk-SK" dirty="0">
                <a:solidFill>
                  <a:srgbClr val="000000"/>
                </a:solidFill>
                <a:latin typeface="Arial Unicode MS" pitchFamily="34" charset="-128"/>
                <a:ea typeface="Arial Unicode MS" pitchFamily="34" charset="-128"/>
                <a:cs typeface="Arial Unicode MS" pitchFamily="34" charset="-128"/>
              </a:rPr>
              <a:t>marketingu. Proz</a:t>
            </a:r>
            <a:r>
              <a:rPr lang="cs-CZ" altLang="sk-SK" dirty="0">
                <a:solidFill>
                  <a:srgbClr val="000000"/>
                </a:solidFill>
                <a:ea typeface="Arial Unicode MS" pitchFamily="34" charset="-128"/>
                <a:cs typeface="Arial Unicode MS" pitchFamily="34" charset="-128"/>
              </a:rPr>
              <a:t>í</a:t>
            </a:r>
            <a:r>
              <a:rPr lang="cs-CZ" altLang="sk-SK" dirty="0">
                <a:solidFill>
                  <a:srgbClr val="000000"/>
                </a:solidFill>
                <a:latin typeface="Arial Unicode MS" pitchFamily="34" charset="-128"/>
                <a:ea typeface="Arial Unicode MS" pitchFamily="34" charset="-128"/>
                <a:cs typeface="Arial Unicode MS" pitchFamily="34" charset="-128"/>
              </a:rPr>
              <a:t>ravý marketing je soustava n</a:t>
            </a:r>
            <a:r>
              <a:rPr lang="cs-CZ" altLang="sk-SK" dirty="0">
                <a:solidFill>
                  <a:srgbClr val="000000"/>
                </a:solidFill>
                <a:ea typeface="Arial Unicode MS" pitchFamily="34" charset="-128"/>
                <a:cs typeface="Arial Unicode MS" pitchFamily="34" charset="-128"/>
              </a:rPr>
              <a:t>á</a:t>
            </a:r>
            <a:r>
              <a:rPr lang="cs-CZ" altLang="sk-SK" dirty="0">
                <a:solidFill>
                  <a:srgbClr val="000000"/>
                </a:solidFill>
                <a:latin typeface="Arial Unicode MS" pitchFamily="34" charset="-128"/>
                <a:ea typeface="Arial Unicode MS" pitchFamily="34" charset="-128"/>
                <a:cs typeface="Arial Unicode MS" pitchFamily="34" charset="-128"/>
              </a:rPr>
              <a:t>sleduj</a:t>
            </a:r>
            <a:r>
              <a:rPr lang="cs-CZ" altLang="sk-SK" dirty="0">
                <a:solidFill>
                  <a:srgbClr val="000000"/>
                </a:solidFill>
                <a:ea typeface="Arial Unicode MS" pitchFamily="34" charset="-128"/>
                <a:cs typeface="Arial Unicode MS" pitchFamily="34" charset="-128"/>
              </a:rPr>
              <a:t>í</a:t>
            </a:r>
            <a:r>
              <a:rPr lang="cs-CZ" altLang="sk-SK" dirty="0">
                <a:solidFill>
                  <a:srgbClr val="000000"/>
                </a:solidFill>
                <a:latin typeface="Arial Unicode MS" pitchFamily="34" charset="-128"/>
                <a:ea typeface="Arial Unicode MS" pitchFamily="34" charset="-128"/>
                <a:cs typeface="Arial Unicode MS" pitchFamily="34" charset="-128"/>
              </a:rPr>
              <a:t>c</a:t>
            </a:r>
            <a:r>
              <a:rPr lang="cs-CZ" altLang="sk-SK" dirty="0">
                <a:solidFill>
                  <a:srgbClr val="000000"/>
                </a:solidFill>
                <a:ea typeface="Arial Unicode MS" pitchFamily="34" charset="-128"/>
                <a:cs typeface="Arial Unicode MS" pitchFamily="34" charset="-128"/>
              </a:rPr>
              <a:t>í</a:t>
            </a:r>
            <a:r>
              <a:rPr lang="cs-CZ" altLang="sk-SK" dirty="0">
                <a:solidFill>
                  <a:srgbClr val="000000"/>
                </a:solidFill>
                <a:latin typeface="Arial Unicode MS" pitchFamily="34" charset="-128"/>
                <a:ea typeface="Arial Unicode MS" pitchFamily="34" charset="-128"/>
                <a:cs typeface="Arial Unicode MS" pitchFamily="34" charset="-128"/>
              </a:rPr>
              <a:t>ch př</a:t>
            </a:r>
            <a:r>
              <a:rPr lang="cs-CZ" altLang="sk-SK" dirty="0">
                <a:solidFill>
                  <a:srgbClr val="000000"/>
                </a:solidFill>
                <a:ea typeface="Arial Unicode MS" pitchFamily="34" charset="-128"/>
                <a:cs typeface="Arial Unicode MS" pitchFamily="34" charset="-128"/>
              </a:rPr>
              <a:t>í</a:t>
            </a:r>
            <a:r>
              <a:rPr lang="cs-CZ" altLang="sk-SK" dirty="0">
                <a:solidFill>
                  <a:srgbClr val="000000"/>
                </a:solidFill>
                <a:latin typeface="Arial Unicode MS" pitchFamily="34" charset="-128"/>
                <a:ea typeface="Arial Unicode MS" pitchFamily="34" charset="-128"/>
                <a:cs typeface="Arial Unicode MS" pitchFamily="34" charset="-128"/>
              </a:rPr>
              <a:t>stupů: </a:t>
            </a:r>
          </a:p>
          <a:p>
            <a:pPr>
              <a:spcBef>
                <a:spcPct val="50000"/>
              </a:spcBef>
            </a:pPr>
            <a:r>
              <a:rPr lang="cs-CZ" altLang="sk-SK" dirty="0">
                <a:solidFill>
                  <a:srgbClr val="000000"/>
                </a:solidFill>
                <a:latin typeface="Arial Unicode MS" pitchFamily="34" charset="-128"/>
                <a:ea typeface="Arial Unicode MS" pitchFamily="34" charset="-128"/>
                <a:cs typeface="Arial Unicode MS" pitchFamily="34" charset="-128"/>
              </a:rPr>
              <a:t>A </a:t>
            </a:r>
            <a:r>
              <a:rPr lang="cs-CZ" altLang="sk-SK" dirty="0">
                <a:solidFill>
                  <a:srgbClr val="000000"/>
                </a:solidFill>
                <a:ea typeface="Arial Unicode MS" pitchFamily="34" charset="-128"/>
                <a:cs typeface="Arial Unicode MS" pitchFamily="34" charset="-128"/>
              </a:rPr>
              <a:t>–</a:t>
            </a:r>
            <a:r>
              <a:rPr lang="cs-CZ" altLang="sk-SK" dirty="0">
                <a:solidFill>
                  <a:srgbClr val="000000"/>
                </a:solidFill>
                <a:latin typeface="Arial Unicode MS" pitchFamily="34" charset="-128"/>
                <a:ea typeface="Arial Unicode MS" pitchFamily="34" charset="-128"/>
                <a:cs typeface="Arial Unicode MS" pitchFamily="34" charset="-128"/>
              </a:rPr>
              <a:t> inovativn</a:t>
            </a:r>
            <a:r>
              <a:rPr lang="cs-CZ" altLang="sk-SK" dirty="0">
                <a:solidFill>
                  <a:srgbClr val="000000"/>
                </a:solidFill>
                <a:ea typeface="Arial Unicode MS" pitchFamily="34" charset="-128"/>
                <a:cs typeface="Arial Unicode MS" pitchFamily="34" charset="-128"/>
              </a:rPr>
              <a:t>í</a:t>
            </a:r>
            <a:r>
              <a:rPr lang="cs-CZ" altLang="sk-SK" dirty="0">
                <a:solidFill>
                  <a:srgbClr val="000000"/>
                </a:solidFill>
                <a:latin typeface="Arial Unicode MS" pitchFamily="34" charset="-128"/>
                <a:ea typeface="Arial Unicode MS" pitchFamily="34" charset="-128"/>
                <a:cs typeface="Arial Unicode MS" pitchFamily="34" charset="-128"/>
              </a:rPr>
              <a:t> marketing</a:t>
            </a:r>
          </a:p>
          <a:p>
            <a:pPr>
              <a:spcBef>
                <a:spcPct val="50000"/>
              </a:spcBef>
            </a:pPr>
            <a:r>
              <a:rPr lang="cs-CZ" altLang="sk-SK" dirty="0">
                <a:solidFill>
                  <a:srgbClr val="000000"/>
                </a:solidFill>
                <a:latin typeface="Arial Unicode MS" pitchFamily="34" charset="-128"/>
                <a:ea typeface="Arial Unicode MS" pitchFamily="34" charset="-128"/>
                <a:cs typeface="Arial Unicode MS" pitchFamily="34" charset="-128"/>
              </a:rPr>
              <a:t>B </a:t>
            </a:r>
            <a:r>
              <a:rPr lang="cs-CZ" altLang="sk-SK" dirty="0">
                <a:solidFill>
                  <a:srgbClr val="000000"/>
                </a:solidFill>
                <a:ea typeface="Arial Unicode MS" pitchFamily="34" charset="-128"/>
                <a:cs typeface="Arial Unicode MS" pitchFamily="34" charset="-128"/>
              </a:rPr>
              <a:t>–</a:t>
            </a:r>
            <a:r>
              <a:rPr lang="cs-CZ" altLang="sk-SK" dirty="0">
                <a:solidFill>
                  <a:srgbClr val="000000"/>
                </a:solidFill>
                <a:latin typeface="Arial Unicode MS" pitchFamily="34" charset="-128"/>
                <a:ea typeface="Arial Unicode MS" pitchFamily="34" charset="-128"/>
                <a:cs typeface="Arial Unicode MS" pitchFamily="34" charset="-128"/>
              </a:rPr>
              <a:t> hodnotový marketing</a:t>
            </a:r>
          </a:p>
          <a:p>
            <a:pPr>
              <a:spcBef>
                <a:spcPct val="50000"/>
              </a:spcBef>
            </a:pPr>
            <a:r>
              <a:rPr lang="cs-CZ" altLang="sk-SK" dirty="0">
                <a:solidFill>
                  <a:srgbClr val="000000"/>
                </a:solidFill>
                <a:latin typeface="Arial Unicode MS" pitchFamily="34" charset="-128"/>
                <a:ea typeface="Arial Unicode MS" pitchFamily="34" charset="-128"/>
                <a:cs typeface="Arial Unicode MS" pitchFamily="34" charset="-128"/>
              </a:rPr>
              <a:t>C </a:t>
            </a:r>
            <a:r>
              <a:rPr lang="cs-CZ" altLang="sk-SK" dirty="0">
                <a:solidFill>
                  <a:srgbClr val="000000"/>
                </a:solidFill>
                <a:ea typeface="Arial Unicode MS" pitchFamily="34" charset="-128"/>
                <a:cs typeface="Arial Unicode MS" pitchFamily="34" charset="-128"/>
              </a:rPr>
              <a:t>–</a:t>
            </a:r>
            <a:r>
              <a:rPr lang="cs-CZ" altLang="sk-SK" dirty="0">
                <a:solidFill>
                  <a:srgbClr val="000000"/>
                </a:solidFill>
                <a:latin typeface="Arial Unicode MS" pitchFamily="34" charset="-128"/>
                <a:ea typeface="Arial Unicode MS" pitchFamily="34" charset="-128"/>
                <a:cs typeface="Arial Unicode MS" pitchFamily="34" charset="-128"/>
              </a:rPr>
              <a:t> marketing s</a:t>
            </a:r>
            <a:r>
              <a:rPr lang="cs-CZ" altLang="sk-SK" dirty="0">
                <a:solidFill>
                  <a:srgbClr val="000000"/>
                </a:solidFill>
                <a:ea typeface="Arial Unicode MS" pitchFamily="34" charset="-128"/>
                <a:cs typeface="Arial Unicode MS" pitchFamily="34" charset="-128"/>
              </a:rPr>
              <a:t> </a:t>
            </a:r>
            <a:r>
              <a:rPr lang="cs-CZ" altLang="sk-SK" dirty="0">
                <a:solidFill>
                  <a:srgbClr val="000000"/>
                </a:solidFill>
                <a:latin typeface="Arial Unicode MS" pitchFamily="34" charset="-128"/>
                <a:ea typeface="Arial Unicode MS" pitchFamily="34" charset="-128"/>
                <a:cs typeface="Arial Unicode MS" pitchFamily="34" charset="-128"/>
              </a:rPr>
              <a:t>posl</a:t>
            </a:r>
            <a:r>
              <a:rPr lang="cs-CZ" altLang="sk-SK" dirty="0">
                <a:solidFill>
                  <a:srgbClr val="000000"/>
                </a:solidFill>
                <a:ea typeface="Arial Unicode MS" pitchFamily="34" charset="-128"/>
                <a:cs typeface="Arial Unicode MS" pitchFamily="34" charset="-128"/>
              </a:rPr>
              <a:t>á</a:t>
            </a:r>
            <a:r>
              <a:rPr lang="cs-CZ" altLang="sk-SK" dirty="0">
                <a:solidFill>
                  <a:srgbClr val="000000"/>
                </a:solidFill>
                <a:latin typeface="Arial Unicode MS" pitchFamily="34" charset="-128"/>
                <a:ea typeface="Arial Unicode MS" pitchFamily="34" charset="-128"/>
                <a:cs typeface="Arial Unicode MS" pitchFamily="34" charset="-128"/>
              </a:rPr>
              <a:t>n</a:t>
            </a:r>
            <a:r>
              <a:rPr lang="cs-CZ" altLang="sk-SK" dirty="0">
                <a:solidFill>
                  <a:srgbClr val="000000"/>
                </a:solidFill>
                <a:ea typeface="Arial Unicode MS" pitchFamily="34" charset="-128"/>
                <a:cs typeface="Arial Unicode MS" pitchFamily="34" charset="-128"/>
              </a:rPr>
              <a:t>í</a:t>
            </a:r>
            <a:r>
              <a:rPr lang="cs-CZ" altLang="sk-SK" dirty="0">
                <a:solidFill>
                  <a:srgbClr val="000000"/>
                </a:solidFill>
                <a:latin typeface="Arial Unicode MS" pitchFamily="34" charset="-128"/>
                <a:ea typeface="Arial Unicode MS" pitchFamily="34" charset="-128"/>
                <a:cs typeface="Arial Unicode MS" pitchFamily="34" charset="-128"/>
              </a:rPr>
              <a:t>m</a:t>
            </a:r>
          </a:p>
          <a:p>
            <a:pPr>
              <a:spcBef>
                <a:spcPct val="50000"/>
              </a:spcBef>
            </a:pPr>
            <a:r>
              <a:rPr lang="cs-CZ" altLang="sk-SK" dirty="0">
                <a:solidFill>
                  <a:srgbClr val="000000"/>
                </a:solidFill>
                <a:latin typeface="Arial Unicode MS" pitchFamily="34" charset="-128"/>
                <a:ea typeface="Arial Unicode MS" pitchFamily="34" charset="-128"/>
                <a:cs typeface="Arial Unicode MS" pitchFamily="34" charset="-128"/>
              </a:rPr>
              <a:t>D </a:t>
            </a:r>
            <a:r>
              <a:rPr lang="cs-CZ" altLang="sk-SK" dirty="0">
                <a:solidFill>
                  <a:srgbClr val="000000"/>
                </a:solidFill>
                <a:ea typeface="Arial Unicode MS" pitchFamily="34" charset="-128"/>
                <a:cs typeface="Arial Unicode MS" pitchFamily="34" charset="-128"/>
              </a:rPr>
              <a:t>–</a:t>
            </a:r>
            <a:r>
              <a:rPr lang="cs-CZ" altLang="sk-SK" dirty="0">
                <a:solidFill>
                  <a:srgbClr val="000000"/>
                </a:solidFill>
                <a:latin typeface="Arial Unicode MS" pitchFamily="34" charset="-128"/>
                <a:ea typeface="Arial Unicode MS" pitchFamily="34" charset="-128"/>
                <a:cs typeface="Arial Unicode MS" pitchFamily="34" charset="-128"/>
              </a:rPr>
              <a:t> společensky odpovědný marketing</a:t>
            </a:r>
          </a:p>
          <a:p>
            <a:pPr>
              <a:spcBef>
                <a:spcPct val="50000"/>
              </a:spcBef>
            </a:pPr>
            <a:r>
              <a:rPr lang="cs-CZ" altLang="sk-SK" dirty="0"/>
              <a:t/>
            </a:r>
            <a:br>
              <a:rPr lang="cs-CZ" altLang="sk-SK" dirty="0"/>
            </a:br>
            <a:endParaRPr lang="cs-CZ" altLang="sk-SK" dirty="0"/>
          </a:p>
          <a:p>
            <a:pPr>
              <a:spcBef>
                <a:spcPct val="50000"/>
              </a:spcBef>
            </a:pPr>
            <a:endParaRPr lang="cs-CZ" altLang="sk-SK" dirty="0"/>
          </a:p>
          <a:p>
            <a:pPr>
              <a:spcBef>
                <a:spcPct val="50000"/>
              </a:spcBef>
            </a:pPr>
            <a:endParaRPr lang="cs-CZ" altLang="sk-SK" dirty="0"/>
          </a:p>
          <a:p>
            <a:pPr>
              <a:spcBef>
                <a:spcPct val="50000"/>
              </a:spcBef>
            </a:pPr>
            <a:endParaRPr lang="cs-CZ" altLang="sk-SK" dirty="0"/>
          </a:p>
          <a:p>
            <a:pPr>
              <a:spcBef>
                <a:spcPct val="50000"/>
              </a:spcBef>
            </a:pPr>
            <a:endParaRPr lang="cs-CZ" altLang="sk-SK" dirty="0"/>
          </a:p>
          <a:p>
            <a:pPr>
              <a:spcBef>
                <a:spcPct val="50000"/>
              </a:spcBef>
            </a:pPr>
            <a:endParaRPr lang="cs-CZ" altLang="sk-SK" dirty="0"/>
          </a:p>
          <a:p>
            <a:pPr>
              <a:spcBef>
                <a:spcPct val="50000"/>
              </a:spcBef>
            </a:pPr>
            <a:r>
              <a:rPr lang="cs-CZ" altLang="sk-SK" sz="1400" u="sng" dirty="0">
                <a:solidFill>
                  <a:srgbClr val="800080"/>
                </a:solidFill>
                <a:latin typeface="Arial Unicode MS" pitchFamily="34" charset="-128"/>
                <a:ea typeface="Arial Unicode MS" pitchFamily="34" charset="-128"/>
                <a:cs typeface="Arial Unicode MS" pitchFamily="34" charset="-128"/>
                <a:hlinkClick r:id="" action="ppaction://noaction"/>
              </a:rPr>
              <a:t>[1]</a:t>
            </a:r>
            <a:r>
              <a:rPr lang="cs-CZ" altLang="sk-SK" sz="1400" dirty="0">
                <a:solidFill>
                  <a:srgbClr val="000000"/>
                </a:solidFill>
                <a:latin typeface="Arial Unicode MS" pitchFamily="34" charset="-128"/>
                <a:ea typeface="Arial Unicode MS" pitchFamily="34" charset="-128"/>
                <a:cs typeface="Arial Unicode MS" pitchFamily="34" charset="-128"/>
              </a:rPr>
              <a:t> Zřejmě poprv</a:t>
            </a:r>
            <a:r>
              <a:rPr lang="cs-CZ" altLang="sk-SK" sz="1400" dirty="0">
                <a:solidFill>
                  <a:srgbClr val="000000"/>
                </a:solidFill>
                <a:ea typeface="Arial Unicode MS" pitchFamily="34" charset="-128"/>
                <a:cs typeface="Arial Unicode MS" pitchFamily="34" charset="-128"/>
              </a:rPr>
              <a:t>é</a:t>
            </a:r>
            <a:r>
              <a:rPr lang="cs-CZ" altLang="sk-SK" sz="1400" dirty="0">
                <a:solidFill>
                  <a:srgbClr val="000000"/>
                </a:solidFill>
                <a:latin typeface="Arial Unicode MS" pitchFamily="34" charset="-128"/>
                <a:ea typeface="Arial Unicode MS" pitchFamily="34" charset="-128"/>
                <a:cs typeface="Arial Unicode MS" pitchFamily="34" charset="-128"/>
              </a:rPr>
              <a:t> se s</a:t>
            </a:r>
            <a:r>
              <a:rPr lang="cs-CZ" altLang="sk-SK" sz="1400" dirty="0">
                <a:solidFill>
                  <a:srgbClr val="000000"/>
                </a:solidFill>
                <a:ea typeface="Arial Unicode MS" pitchFamily="34" charset="-128"/>
                <a:cs typeface="Arial Unicode MS" pitchFamily="34" charset="-128"/>
              </a:rPr>
              <a:t> </a:t>
            </a:r>
            <a:r>
              <a:rPr lang="cs-CZ" altLang="sk-SK" sz="1400" dirty="0">
                <a:solidFill>
                  <a:srgbClr val="000000"/>
                </a:solidFill>
                <a:latin typeface="Arial Unicode MS" pitchFamily="34" charset="-128"/>
                <a:ea typeface="Arial Unicode MS" pitchFamily="34" charset="-128"/>
                <a:cs typeface="Arial Unicode MS" pitchFamily="34" charset="-128"/>
              </a:rPr>
              <a:t>touto terminologi</a:t>
            </a:r>
            <a:r>
              <a:rPr lang="cs-CZ" altLang="sk-SK" sz="1400" dirty="0">
                <a:solidFill>
                  <a:srgbClr val="000000"/>
                </a:solidFill>
                <a:ea typeface="Arial Unicode MS" pitchFamily="34" charset="-128"/>
                <a:cs typeface="Arial Unicode MS" pitchFamily="34" charset="-128"/>
              </a:rPr>
              <a:t>í</a:t>
            </a:r>
            <a:r>
              <a:rPr lang="cs-CZ" altLang="sk-SK" sz="1400" dirty="0">
                <a:solidFill>
                  <a:srgbClr val="000000"/>
                </a:solidFill>
                <a:latin typeface="Arial Unicode MS" pitchFamily="34" charset="-128"/>
                <a:ea typeface="Arial Unicode MS" pitchFamily="34" charset="-128"/>
                <a:cs typeface="Arial Unicode MS" pitchFamily="34" charset="-128"/>
              </a:rPr>
              <a:t> setk</a:t>
            </a:r>
            <a:r>
              <a:rPr lang="cs-CZ" altLang="sk-SK" sz="1400" dirty="0">
                <a:solidFill>
                  <a:srgbClr val="000000"/>
                </a:solidFill>
                <a:ea typeface="Arial Unicode MS" pitchFamily="34" charset="-128"/>
                <a:cs typeface="Arial Unicode MS" pitchFamily="34" charset="-128"/>
              </a:rPr>
              <a:t>á</a:t>
            </a:r>
            <a:r>
              <a:rPr lang="cs-CZ" altLang="sk-SK" sz="1400" dirty="0">
                <a:solidFill>
                  <a:srgbClr val="000000"/>
                </a:solidFill>
                <a:latin typeface="Arial Unicode MS" pitchFamily="34" charset="-128"/>
                <a:ea typeface="Arial Unicode MS" pitchFamily="34" charset="-128"/>
                <a:cs typeface="Arial Unicode MS" pitchFamily="34" charset="-128"/>
              </a:rPr>
              <a:t>v</a:t>
            </a:r>
            <a:r>
              <a:rPr lang="cs-CZ" altLang="sk-SK" sz="1400" dirty="0">
                <a:solidFill>
                  <a:srgbClr val="000000"/>
                </a:solidFill>
                <a:ea typeface="Arial Unicode MS" pitchFamily="34" charset="-128"/>
                <a:cs typeface="Arial Unicode MS" pitchFamily="34" charset="-128"/>
              </a:rPr>
              <a:t>á</a:t>
            </a:r>
            <a:r>
              <a:rPr lang="cs-CZ" altLang="sk-SK" sz="1400" dirty="0">
                <a:solidFill>
                  <a:srgbClr val="000000"/>
                </a:solidFill>
                <a:latin typeface="Arial Unicode MS" pitchFamily="34" charset="-128"/>
                <a:ea typeface="Arial Unicode MS" pitchFamily="34" charset="-128"/>
                <a:cs typeface="Arial Unicode MS" pitchFamily="34" charset="-128"/>
              </a:rPr>
              <a:t>me v</a:t>
            </a:r>
            <a:r>
              <a:rPr lang="cs-CZ" altLang="sk-SK" sz="1400" dirty="0">
                <a:solidFill>
                  <a:srgbClr val="000000"/>
                </a:solidFill>
                <a:ea typeface="Arial Unicode MS" pitchFamily="34" charset="-128"/>
                <a:cs typeface="Arial Unicode MS" pitchFamily="34" charset="-128"/>
              </a:rPr>
              <a:t> </a:t>
            </a:r>
            <a:r>
              <a:rPr lang="cs-CZ" altLang="sk-SK" sz="1400" dirty="0">
                <a:solidFill>
                  <a:srgbClr val="000000"/>
                </a:solidFill>
                <a:latin typeface="Arial Unicode MS" pitchFamily="34" charset="-128"/>
                <a:ea typeface="Arial Unicode MS" pitchFamily="34" charset="-128"/>
                <a:cs typeface="Arial Unicode MS" pitchFamily="34" charset="-128"/>
              </a:rPr>
              <a:t>současn</a:t>
            </a:r>
            <a:r>
              <a:rPr lang="cs-CZ" altLang="sk-SK" sz="1400" dirty="0">
                <a:solidFill>
                  <a:srgbClr val="000000"/>
                </a:solidFill>
                <a:ea typeface="Arial Unicode MS" pitchFamily="34" charset="-128"/>
                <a:cs typeface="Arial Unicode MS" pitchFamily="34" charset="-128"/>
              </a:rPr>
              <a:t>é</a:t>
            </a:r>
            <a:r>
              <a:rPr lang="cs-CZ" altLang="sk-SK" sz="1400" dirty="0">
                <a:solidFill>
                  <a:srgbClr val="000000"/>
                </a:solidFill>
                <a:latin typeface="Arial Unicode MS" pitchFamily="34" charset="-128"/>
                <a:ea typeface="Arial Unicode MS" pitchFamily="34" charset="-128"/>
                <a:cs typeface="Arial Unicode MS" pitchFamily="34" charset="-128"/>
              </a:rPr>
              <a:t> americk</a:t>
            </a:r>
            <a:r>
              <a:rPr lang="cs-CZ" altLang="sk-SK" sz="1400" dirty="0">
                <a:solidFill>
                  <a:srgbClr val="000000"/>
                </a:solidFill>
                <a:ea typeface="Arial Unicode MS" pitchFamily="34" charset="-128"/>
                <a:cs typeface="Arial Unicode MS" pitchFamily="34" charset="-128"/>
              </a:rPr>
              <a:t>é</a:t>
            </a:r>
            <a:r>
              <a:rPr lang="cs-CZ" altLang="sk-SK" sz="1400" dirty="0">
                <a:solidFill>
                  <a:srgbClr val="000000"/>
                </a:solidFill>
                <a:latin typeface="Arial Unicode MS" pitchFamily="34" charset="-128"/>
                <a:ea typeface="Arial Unicode MS" pitchFamily="34" charset="-128"/>
                <a:cs typeface="Arial Unicode MS" pitchFamily="34" charset="-128"/>
              </a:rPr>
              <a:t> teorii marketingu: </a:t>
            </a:r>
            <a:r>
              <a:rPr lang="cs-CZ" altLang="sk-SK" sz="1400" dirty="0" err="1">
                <a:solidFill>
                  <a:srgbClr val="000000"/>
                </a:solidFill>
                <a:latin typeface="Arial Unicode MS" pitchFamily="34" charset="-128"/>
                <a:ea typeface="Arial Unicode MS" pitchFamily="34" charset="-128"/>
                <a:cs typeface="Arial Unicode MS" pitchFamily="34" charset="-128"/>
              </a:rPr>
              <a:t>Kotler</a:t>
            </a:r>
            <a:r>
              <a:rPr lang="cs-CZ" altLang="sk-SK" sz="1400" dirty="0">
                <a:solidFill>
                  <a:srgbClr val="000000"/>
                </a:solidFill>
                <a:latin typeface="Arial Unicode MS" pitchFamily="34" charset="-128"/>
                <a:ea typeface="Arial Unicode MS" pitchFamily="34" charset="-128"/>
                <a:cs typeface="Arial Unicode MS" pitchFamily="34" charset="-128"/>
              </a:rPr>
              <a:t> P. Armstrong G., </a:t>
            </a:r>
            <a:r>
              <a:rPr lang="cs-CZ" altLang="sk-SK" sz="1400" dirty="0" smtClean="0">
                <a:solidFill>
                  <a:srgbClr val="000000"/>
                </a:solidFill>
                <a:latin typeface="Arial Unicode MS" pitchFamily="34" charset="-128"/>
                <a:ea typeface="Arial Unicode MS" pitchFamily="34" charset="-128"/>
                <a:cs typeface="Arial Unicode MS" pitchFamily="34" charset="-128"/>
              </a:rPr>
              <a:t>Marketing management , </a:t>
            </a:r>
            <a:r>
              <a:rPr lang="cs-CZ" altLang="sk-SK" sz="1400" dirty="0" err="1">
                <a:solidFill>
                  <a:srgbClr val="000000"/>
                </a:solidFill>
                <a:latin typeface="Arial Unicode MS" pitchFamily="34" charset="-128"/>
                <a:ea typeface="Arial Unicode MS" pitchFamily="34" charset="-128"/>
                <a:cs typeface="Arial Unicode MS" pitchFamily="34" charset="-128"/>
              </a:rPr>
              <a:t>Grada</a:t>
            </a:r>
            <a:r>
              <a:rPr lang="cs-CZ" altLang="sk-SK" sz="1400" dirty="0">
                <a:solidFill>
                  <a:srgbClr val="000000"/>
                </a:solidFill>
                <a:latin typeface="Arial Unicode MS" pitchFamily="34" charset="-128"/>
                <a:ea typeface="Arial Unicode MS" pitchFamily="34" charset="-128"/>
                <a:cs typeface="Arial Unicode MS" pitchFamily="34" charset="-128"/>
              </a:rPr>
              <a:t>, Praha, </a:t>
            </a:r>
            <a:r>
              <a:rPr lang="cs-CZ" altLang="sk-SK" sz="1400" dirty="0" smtClean="0">
                <a:solidFill>
                  <a:srgbClr val="000000"/>
                </a:solidFill>
                <a:latin typeface="Arial Unicode MS" pitchFamily="34" charset="-128"/>
                <a:ea typeface="Arial Unicode MS" pitchFamily="34" charset="-128"/>
                <a:cs typeface="Arial Unicode MS" pitchFamily="34" charset="-128"/>
              </a:rPr>
              <a:t>2012</a:t>
            </a:r>
            <a:endParaRPr lang="cs-CZ" altLang="sk-SK" sz="1400" dirty="0">
              <a:solidFill>
                <a:srgbClr val="000000"/>
              </a:solidFill>
              <a:latin typeface="Arial Unicode MS" pitchFamily="34" charset="-128"/>
              <a:ea typeface="Arial Unicode MS" pitchFamily="34" charset="-128"/>
              <a:cs typeface="Arial Unicode MS" pitchFamily="34" charset="-128"/>
            </a:endParaRPr>
          </a:p>
          <a:p>
            <a:pPr>
              <a:spcBef>
                <a:spcPct val="50000"/>
              </a:spcBef>
            </a:pPr>
            <a:endParaRPr lang="cs-CZ" altLang="sk-SK" sz="1400" dirty="0"/>
          </a:p>
        </p:txBody>
      </p:sp>
      <p:pic>
        <p:nvPicPr>
          <p:cNvPr id="27651" name="Picture 3" descr="http://img.sbazar.cz/big/201511/1407/26/5646e9dd2635ba80d4cf0100.jpg"/>
          <p:cNvPicPr>
            <a:picLocks noChangeAspect="1" noChangeArrowheads="1"/>
          </p:cNvPicPr>
          <p:nvPr/>
        </p:nvPicPr>
        <p:blipFill>
          <a:blip r:embed="rId3"/>
          <a:srcRect/>
          <a:stretch>
            <a:fillRect/>
          </a:stretch>
        </p:blipFill>
        <p:spPr bwMode="auto">
          <a:xfrm>
            <a:off x="4786314" y="1857363"/>
            <a:ext cx="4027976" cy="4034271"/>
          </a:xfrm>
          <a:prstGeom prst="rect">
            <a:avLst/>
          </a:prstGeom>
          <a:noFill/>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ext Box 2"/>
          <p:cNvSpPr txBox="1">
            <a:spLocks noChangeArrowheads="1"/>
          </p:cNvSpPr>
          <p:nvPr/>
        </p:nvSpPr>
        <p:spPr bwMode="auto">
          <a:xfrm>
            <a:off x="152400" y="304800"/>
            <a:ext cx="8763000" cy="5724525"/>
          </a:xfrm>
          <a:prstGeom prst="rect">
            <a:avLst/>
          </a:prstGeom>
          <a:noFill/>
          <a:ln w="9525">
            <a:noFill/>
            <a:miter lim="800000"/>
            <a:headEnd/>
            <a:tailEnd/>
          </a:ln>
        </p:spPr>
        <p:txBody>
          <a:bodyPr>
            <a:spAutoFit/>
          </a:bodyPr>
          <a:lstStyle/>
          <a:p>
            <a:pPr>
              <a:spcBef>
                <a:spcPct val="50000"/>
              </a:spcBef>
            </a:pPr>
            <a:r>
              <a:rPr lang="cs-CZ" altLang="sk-SK" b="1">
                <a:solidFill>
                  <a:schemeClr val="hlink"/>
                </a:solidFill>
                <a:latin typeface="Arial Unicode MS" pitchFamily="34" charset="-128"/>
                <a:ea typeface="Arial Unicode MS" pitchFamily="34" charset="-128"/>
                <a:cs typeface="Arial Unicode MS" pitchFamily="34" charset="-128"/>
              </a:rPr>
              <a:t>Inovativn</a:t>
            </a:r>
            <a:r>
              <a:rPr lang="cs-CZ" altLang="sk-SK" b="1">
                <a:solidFill>
                  <a:schemeClr val="hlink"/>
                </a:solidFill>
                <a:ea typeface="Arial Unicode MS" pitchFamily="34" charset="-128"/>
                <a:cs typeface="Arial Unicode MS" pitchFamily="34" charset="-128"/>
              </a:rPr>
              <a:t>í</a:t>
            </a:r>
            <a:r>
              <a:rPr lang="cs-CZ" altLang="sk-SK" b="1">
                <a:solidFill>
                  <a:schemeClr val="hlink"/>
                </a:solidFill>
                <a:latin typeface="Arial Unicode MS" pitchFamily="34" charset="-128"/>
                <a:ea typeface="Arial Unicode MS" pitchFamily="34" charset="-128"/>
                <a:cs typeface="Arial Unicode MS" pitchFamily="34" charset="-128"/>
              </a:rPr>
              <a:t> marketing</a:t>
            </a:r>
            <a:r>
              <a:rPr lang="cs-CZ" altLang="sk-SK">
                <a:solidFill>
                  <a:srgbClr val="000000"/>
                </a:solidFill>
                <a:latin typeface="Arial Unicode MS" pitchFamily="34" charset="-128"/>
                <a:ea typeface="Arial Unicode MS" pitchFamily="34" charset="-128"/>
                <a:cs typeface="Arial Unicode MS" pitchFamily="34" charset="-128"/>
              </a:rPr>
              <a:t> </a:t>
            </a:r>
            <a:r>
              <a:rPr lang="cs-CZ" altLang="sk-SK">
                <a:solidFill>
                  <a:srgbClr val="000000"/>
                </a:solidFill>
                <a:ea typeface="Arial Unicode MS" pitchFamily="34" charset="-128"/>
                <a:cs typeface="Arial Unicode MS" pitchFamily="34" charset="-128"/>
              </a:rPr>
              <a:t>–</a:t>
            </a:r>
            <a:r>
              <a:rPr lang="cs-CZ" altLang="sk-SK">
                <a:solidFill>
                  <a:srgbClr val="000000"/>
                </a:solidFill>
                <a:latin typeface="Arial Unicode MS" pitchFamily="34" charset="-128"/>
                <a:ea typeface="Arial Unicode MS" pitchFamily="34" charset="-128"/>
                <a:cs typeface="Arial Unicode MS" pitchFamily="34" charset="-128"/>
              </a:rPr>
              <a:t> vyžaduje, aby firma v</a:t>
            </a:r>
            <a:r>
              <a:rPr lang="cs-CZ" altLang="sk-SK">
                <a:solidFill>
                  <a:srgbClr val="000000"/>
                </a:solidFill>
                <a:ea typeface="Arial Unicode MS" pitchFamily="34" charset="-128"/>
                <a:cs typeface="Arial Unicode MS" pitchFamily="34" charset="-128"/>
              </a:rPr>
              <a:t> </a:t>
            </a:r>
            <a:r>
              <a:rPr lang="cs-CZ" altLang="sk-SK">
                <a:solidFill>
                  <a:srgbClr val="000000"/>
                </a:solidFill>
                <a:latin typeface="Arial Unicode MS" pitchFamily="34" charset="-128"/>
                <a:ea typeface="Arial Unicode MS" pitchFamily="34" charset="-128"/>
                <a:cs typeface="Arial Unicode MS" pitchFamily="34" charset="-128"/>
              </a:rPr>
              <a:t>r</a:t>
            </a:r>
            <a:r>
              <a:rPr lang="cs-CZ" altLang="sk-SK">
                <a:solidFill>
                  <a:srgbClr val="000000"/>
                </a:solidFill>
                <a:ea typeface="Arial Unicode MS" pitchFamily="34" charset="-128"/>
                <a:cs typeface="Arial Unicode MS" pitchFamily="34" charset="-128"/>
              </a:rPr>
              <a:t>á</a:t>
            </a:r>
            <a:r>
              <a:rPr lang="cs-CZ" altLang="sk-SK">
                <a:solidFill>
                  <a:srgbClr val="000000"/>
                </a:solidFill>
                <a:latin typeface="Arial Unicode MS" pitchFamily="34" charset="-128"/>
                <a:ea typeface="Arial Unicode MS" pitchFamily="34" charset="-128"/>
                <a:cs typeface="Arial Unicode MS" pitchFamily="34" charset="-128"/>
              </a:rPr>
              <a:t>mci koncepce společensky zodpovědn</a:t>
            </a:r>
            <a:r>
              <a:rPr lang="cs-CZ" altLang="sk-SK">
                <a:solidFill>
                  <a:srgbClr val="000000"/>
                </a:solidFill>
                <a:ea typeface="Arial Unicode MS" pitchFamily="34" charset="-128"/>
                <a:cs typeface="Arial Unicode MS" pitchFamily="34" charset="-128"/>
              </a:rPr>
              <a:t>é</a:t>
            </a:r>
            <a:r>
              <a:rPr lang="cs-CZ" altLang="sk-SK">
                <a:solidFill>
                  <a:srgbClr val="000000"/>
                </a:solidFill>
                <a:latin typeface="Arial Unicode MS" pitchFamily="34" charset="-128"/>
                <a:ea typeface="Arial Unicode MS" pitchFamily="34" charset="-128"/>
                <a:cs typeface="Arial Unicode MS" pitchFamily="34" charset="-128"/>
              </a:rPr>
              <a:t>ho marketingu průběžně vyhled</a:t>
            </a:r>
            <a:r>
              <a:rPr lang="cs-CZ" altLang="sk-SK">
                <a:solidFill>
                  <a:srgbClr val="000000"/>
                </a:solidFill>
                <a:ea typeface="Arial Unicode MS" pitchFamily="34" charset="-128"/>
                <a:cs typeface="Arial Unicode MS" pitchFamily="34" charset="-128"/>
              </a:rPr>
              <a:t>á</a:t>
            </a:r>
            <a:r>
              <a:rPr lang="cs-CZ" altLang="sk-SK">
                <a:solidFill>
                  <a:srgbClr val="000000"/>
                </a:solidFill>
                <a:latin typeface="Arial Unicode MS" pitchFamily="34" charset="-128"/>
                <a:ea typeface="Arial Unicode MS" pitchFamily="34" charset="-128"/>
                <a:cs typeface="Arial Unicode MS" pitchFamily="34" charset="-128"/>
              </a:rPr>
              <a:t>vala skutečně nov</a:t>
            </a:r>
            <a:r>
              <a:rPr lang="cs-CZ" altLang="sk-SK">
                <a:solidFill>
                  <a:srgbClr val="000000"/>
                </a:solidFill>
                <a:ea typeface="Arial Unicode MS" pitchFamily="34" charset="-128"/>
                <a:cs typeface="Arial Unicode MS" pitchFamily="34" charset="-128"/>
              </a:rPr>
              <a:t>é</a:t>
            </a:r>
            <a:r>
              <a:rPr lang="cs-CZ" altLang="sk-SK">
                <a:solidFill>
                  <a:srgbClr val="000000"/>
                </a:solidFill>
                <a:latin typeface="Arial Unicode MS" pitchFamily="34" charset="-128"/>
                <a:ea typeface="Arial Unicode MS" pitchFamily="34" charset="-128"/>
                <a:cs typeface="Arial Unicode MS" pitchFamily="34" charset="-128"/>
              </a:rPr>
              <a:t> produkty. Firma, kter</a:t>
            </a:r>
            <a:r>
              <a:rPr lang="cs-CZ" altLang="sk-SK">
                <a:solidFill>
                  <a:srgbClr val="000000"/>
                </a:solidFill>
                <a:ea typeface="Arial Unicode MS" pitchFamily="34" charset="-128"/>
                <a:cs typeface="Arial Unicode MS" pitchFamily="34" charset="-128"/>
              </a:rPr>
              <a:t>á</a:t>
            </a:r>
            <a:r>
              <a:rPr lang="cs-CZ" altLang="sk-SK">
                <a:solidFill>
                  <a:srgbClr val="000000"/>
                </a:solidFill>
                <a:latin typeface="Arial Unicode MS" pitchFamily="34" charset="-128"/>
                <a:ea typeface="Arial Unicode MS" pitchFamily="34" charset="-128"/>
                <a:cs typeface="Arial Unicode MS" pitchFamily="34" charset="-128"/>
              </a:rPr>
              <a:t> přehl</a:t>
            </a:r>
            <a:r>
              <a:rPr lang="cs-CZ" altLang="sk-SK">
                <a:solidFill>
                  <a:srgbClr val="000000"/>
                </a:solidFill>
                <a:ea typeface="Arial Unicode MS" pitchFamily="34" charset="-128"/>
                <a:cs typeface="Arial Unicode MS" pitchFamily="34" charset="-128"/>
              </a:rPr>
              <a:t>í</a:t>
            </a:r>
            <a:r>
              <a:rPr lang="cs-CZ" altLang="sk-SK">
                <a:solidFill>
                  <a:srgbClr val="000000"/>
                </a:solidFill>
                <a:latin typeface="Arial Unicode MS" pitchFamily="34" charset="-128"/>
                <a:ea typeface="Arial Unicode MS" pitchFamily="34" charset="-128"/>
                <a:cs typeface="Arial Unicode MS" pitchFamily="34" charset="-128"/>
              </a:rPr>
              <a:t>ž</a:t>
            </a:r>
            <a:r>
              <a:rPr lang="cs-CZ" altLang="sk-SK">
                <a:solidFill>
                  <a:srgbClr val="000000"/>
                </a:solidFill>
                <a:ea typeface="Arial Unicode MS" pitchFamily="34" charset="-128"/>
                <a:cs typeface="Arial Unicode MS" pitchFamily="34" charset="-128"/>
              </a:rPr>
              <a:t>í</a:t>
            </a:r>
            <a:r>
              <a:rPr lang="cs-CZ" altLang="sk-SK">
                <a:solidFill>
                  <a:srgbClr val="000000"/>
                </a:solidFill>
                <a:latin typeface="Arial Unicode MS" pitchFamily="34" charset="-128"/>
                <a:ea typeface="Arial Unicode MS" pitchFamily="34" charset="-128"/>
                <a:cs typeface="Arial Unicode MS" pitchFamily="34" charset="-128"/>
              </a:rPr>
              <a:t> nov</a:t>
            </a:r>
            <a:r>
              <a:rPr lang="cs-CZ" altLang="sk-SK">
                <a:solidFill>
                  <a:srgbClr val="000000"/>
                </a:solidFill>
                <a:ea typeface="Arial Unicode MS" pitchFamily="34" charset="-128"/>
                <a:cs typeface="Arial Unicode MS" pitchFamily="34" charset="-128"/>
              </a:rPr>
              <a:t>é</a:t>
            </a:r>
            <a:r>
              <a:rPr lang="cs-CZ" altLang="sk-SK">
                <a:solidFill>
                  <a:srgbClr val="000000"/>
                </a:solidFill>
                <a:latin typeface="Arial Unicode MS" pitchFamily="34" charset="-128"/>
                <a:ea typeface="Arial Unicode MS" pitchFamily="34" charset="-128"/>
                <a:cs typeface="Arial Unicode MS" pitchFamily="34" charset="-128"/>
              </a:rPr>
              <a:t> a lep</a:t>
            </a:r>
            <a:r>
              <a:rPr lang="cs-CZ" altLang="sk-SK">
                <a:solidFill>
                  <a:srgbClr val="000000"/>
                </a:solidFill>
                <a:ea typeface="Arial Unicode MS" pitchFamily="34" charset="-128"/>
                <a:cs typeface="Arial Unicode MS" pitchFamily="34" charset="-128"/>
              </a:rPr>
              <a:t>ší</a:t>
            </a:r>
            <a:r>
              <a:rPr lang="cs-CZ" altLang="sk-SK">
                <a:solidFill>
                  <a:srgbClr val="000000"/>
                </a:solidFill>
                <a:latin typeface="Arial Unicode MS" pitchFamily="34" charset="-128"/>
                <a:ea typeface="Arial Unicode MS" pitchFamily="34" charset="-128"/>
                <a:cs typeface="Arial Unicode MS" pitchFamily="34" charset="-128"/>
              </a:rPr>
              <a:t> způsoby fungov</a:t>
            </a:r>
            <a:r>
              <a:rPr lang="cs-CZ" altLang="sk-SK">
                <a:solidFill>
                  <a:srgbClr val="000000"/>
                </a:solidFill>
                <a:ea typeface="Arial Unicode MS" pitchFamily="34" charset="-128"/>
                <a:cs typeface="Arial Unicode MS" pitchFamily="34" charset="-128"/>
              </a:rPr>
              <a:t>á</a:t>
            </a:r>
            <a:r>
              <a:rPr lang="cs-CZ" altLang="sk-SK">
                <a:solidFill>
                  <a:srgbClr val="000000"/>
                </a:solidFill>
                <a:latin typeface="Arial Unicode MS" pitchFamily="34" charset="-128"/>
                <a:ea typeface="Arial Unicode MS" pitchFamily="34" charset="-128"/>
                <a:cs typeface="Arial Unicode MS" pitchFamily="34" charset="-128"/>
              </a:rPr>
              <a:t>n</a:t>
            </a:r>
            <a:r>
              <a:rPr lang="cs-CZ" altLang="sk-SK">
                <a:solidFill>
                  <a:srgbClr val="000000"/>
                </a:solidFill>
                <a:ea typeface="Arial Unicode MS" pitchFamily="34" charset="-128"/>
                <a:cs typeface="Arial Unicode MS" pitchFamily="34" charset="-128"/>
              </a:rPr>
              <a:t>í</a:t>
            </a:r>
            <a:r>
              <a:rPr lang="cs-CZ" altLang="sk-SK">
                <a:solidFill>
                  <a:srgbClr val="000000"/>
                </a:solidFill>
                <a:latin typeface="Arial Unicode MS" pitchFamily="34" charset="-128"/>
                <a:ea typeface="Arial Unicode MS" pitchFamily="34" charset="-128"/>
                <a:cs typeface="Arial Unicode MS" pitchFamily="34" charset="-128"/>
              </a:rPr>
              <a:t>, může ztr</a:t>
            </a:r>
            <a:r>
              <a:rPr lang="cs-CZ" altLang="sk-SK">
                <a:solidFill>
                  <a:srgbClr val="000000"/>
                </a:solidFill>
                <a:ea typeface="Arial Unicode MS" pitchFamily="34" charset="-128"/>
                <a:cs typeface="Arial Unicode MS" pitchFamily="34" charset="-128"/>
              </a:rPr>
              <a:t>á</a:t>
            </a:r>
            <a:r>
              <a:rPr lang="cs-CZ" altLang="sk-SK">
                <a:solidFill>
                  <a:srgbClr val="000000"/>
                </a:solidFill>
                <a:latin typeface="Arial Unicode MS" pitchFamily="34" charset="-128"/>
                <a:ea typeface="Arial Unicode MS" pitchFamily="34" charset="-128"/>
                <a:cs typeface="Arial Unicode MS" pitchFamily="34" charset="-128"/>
              </a:rPr>
              <a:t>cet z</a:t>
            </a:r>
            <a:r>
              <a:rPr lang="cs-CZ" altLang="sk-SK">
                <a:solidFill>
                  <a:srgbClr val="000000"/>
                </a:solidFill>
                <a:ea typeface="Arial Unicode MS" pitchFamily="34" charset="-128"/>
                <a:cs typeface="Arial Unicode MS" pitchFamily="34" charset="-128"/>
              </a:rPr>
              <a:t>á</a:t>
            </a:r>
            <a:r>
              <a:rPr lang="cs-CZ" altLang="sk-SK">
                <a:solidFill>
                  <a:srgbClr val="000000"/>
                </a:solidFill>
                <a:latin typeface="Arial Unicode MS" pitchFamily="34" charset="-128"/>
                <a:ea typeface="Arial Unicode MS" pitchFamily="34" charset="-128"/>
                <a:cs typeface="Arial Unicode MS" pitchFamily="34" charset="-128"/>
              </a:rPr>
              <a:t>kazn</a:t>
            </a:r>
            <a:r>
              <a:rPr lang="cs-CZ" altLang="sk-SK">
                <a:solidFill>
                  <a:srgbClr val="000000"/>
                </a:solidFill>
                <a:ea typeface="Arial Unicode MS" pitchFamily="34" charset="-128"/>
                <a:cs typeface="Arial Unicode MS" pitchFamily="34" charset="-128"/>
              </a:rPr>
              <a:t>í</a:t>
            </a:r>
            <a:r>
              <a:rPr lang="cs-CZ" altLang="sk-SK">
                <a:solidFill>
                  <a:srgbClr val="000000"/>
                </a:solidFill>
                <a:latin typeface="Arial Unicode MS" pitchFamily="34" charset="-128"/>
                <a:ea typeface="Arial Unicode MS" pitchFamily="34" charset="-128"/>
                <a:cs typeface="Arial Unicode MS" pitchFamily="34" charset="-128"/>
              </a:rPr>
              <a:t>ky ve prospěch konkurence.</a:t>
            </a:r>
          </a:p>
          <a:p>
            <a:pPr>
              <a:spcBef>
                <a:spcPct val="50000"/>
              </a:spcBef>
            </a:pPr>
            <a:r>
              <a:rPr lang="cs-CZ" altLang="sk-SK" b="1">
                <a:solidFill>
                  <a:schemeClr val="hlink"/>
                </a:solidFill>
                <a:latin typeface="Arial Unicode MS" pitchFamily="34" charset="-128"/>
                <a:ea typeface="Arial Unicode MS" pitchFamily="34" charset="-128"/>
                <a:cs typeface="Arial Unicode MS" pitchFamily="34" charset="-128"/>
              </a:rPr>
              <a:t>Hodnotový marketing</a:t>
            </a:r>
            <a:r>
              <a:rPr lang="cs-CZ" altLang="sk-SK">
                <a:solidFill>
                  <a:srgbClr val="000000"/>
                </a:solidFill>
                <a:latin typeface="Arial Unicode MS" pitchFamily="34" charset="-128"/>
                <a:ea typeface="Arial Unicode MS" pitchFamily="34" charset="-128"/>
                <a:cs typeface="Arial Unicode MS" pitchFamily="34" charset="-128"/>
              </a:rPr>
              <a:t> </a:t>
            </a:r>
            <a:r>
              <a:rPr lang="cs-CZ" altLang="sk-SK">
                <a:solidFill>
                  <a:srgbClr val="000000"/>
                </a:solidFill>
                <a:ea typeface="Arial Unicode MS" pitchFamily="34" charset="-128"/>
                <a:cs typeface="Arial Unicode MS" pitchFamily="34" charset="-128"/>
              </a:rPr>
              <a:t>–</a:t>
            </a:r>
            <a:r>
              <a:rPr lang="cs-CZ" altLang="sk-SK">
                <a:solidFill>
                  <a:srgbClr val="000000"/>
                </a:solidFill>
                <a:latin typeface="Arial Unicode MS" pitchFamily="34" charset="-128"/>
                <a:ea typeface="Arial Unicode MS" pitchFamily="34" charset="-128"/>
                <a:cs typeface="Arial Unicode MS" pitchFamily="34" charset="-128"/>
              </a:rPr>
              <a:t> firma vkl</a:t>
            </a:r>
            <a:r>
              <a:rPr lang="cs-CZ" altLang="sk-SK">
                <a:solidFill>
                  <a:srgbClr val="000000"/>
                </a:solidFill>
                <a:ea typeface="Arial Unicode MS" pitchFamily="34" charset="-128"/>
                <a:cs typeface="Arial Unicode MS" pitchFamily="34" charset="-128"/>
              </a:rPr>
              <a:t>á</a:t>
            </a:r>
            <a:r>
              <a:rPr lang="cs-CZ" altLang="sk-SK">
                <a:solidFill>
                  <a:srgbClr val="000000"/>
                </a:solidFill>
                <a:latin typeface="Arial Unicode MS" pitchFamily="34" charset="-128"/>
                <a:ea typeface="Arial Unicode MS" pitchFamily="34" charset="-128"/>
                <a:cs typeface="Arial Unicode MS" pitchFamily="34" charset="-128"/>
              </a:rPr>
              <a:t>d</a:t>
            </a:r>
            <a:r>
              <a:rPr lang="cs-CZ" altLang="sk-SK">
                <a:solidFill>
                  <a:srgbClr val="000000"/>
                </a:solidFill>
                <a:ea typeface="Arial Unicode MS" pitchFamily="34" charset="-128"/>
                <a:cs typeface="Arial Unicode MS" pitchFamily="34" charset="-128"/>
              </a:rPr>
              <a:t>á</a:t>
            </a:r>
            <a:r>
              <a:rPr lang="cs-CZ" altLang="sk-SK">
                <a:solidFill>
                  <a:srgbClr val="000000"/>
                </a:solidFill>
                <a:latin typeface="Arial Unicode MS" pitchFamily="34" charset="-128"/>
                <a:ea typeface="Arial Unicode MS" pitchFamily="34" charset="-128"/>
                <a:cs typeface="Arial Unicode MS" pitchFamily="34" charset="-128"/>
              </a:rPr>
              <a:t> sv</a:t>
            </a:r>
            <a:r>
              <a:rPr lang="cs-CZ" altLang="sk-SK">
                <a:solidFill>
                  <a:srgbClr val="000000"/>
                </a:solidFill>
                <a:ea typeface="Arial Unicode MS" pitchFamily="34" charset="-128"/>
                <a:cs typeface="Arial Unicode MS" pitchFamily="34" charset="-128"/>
              </a:rPr>
              <a:t>é</a:t>
            </a:r>
            <a:r>
              <a:rPr lang="cs-CZ" altLang="sk-SK">
                <a:solidFill>
                  <a:srgbClr val="000000"/>
                </a:solidFill>
                <a:latin typeface="Arial Unicode MS" pitchFamily="34" charset="-128"/>
                <a:ea typeface="Arial Unicode MS" pitchFamily="34" charset="-128"/>
                <a:cs typeface="Arial Unicode MS" pitchFamily="34" charset="-128"/>
              </a:rPr>
              <a:t> zdroje do investic v</a:t>
            </a:r>
            <a:r>
              <a:rPr lang="cs-CZ" altLang="sk-SK">
                <a:solidFill>
                  <a:srgbClr val="000000"/>
                </a:solidFill>
                <a:ea typeface="Arial Unicode MS" pitchFamily="34" charset="-128"/>
                <a:cs typeface="Arial Unicode MS" pitchFamily="34" charset="-128"/>
              </a:rPr>
              <a:t> </a:t>
            </a:r>
            <a:r>
              <a:rPr lang="cs-CZ" altLang="sk-SK">
                <a:solidFill>
                  <a:srgbClr val="000000"/>
                </a:solidFill>
                <a:latin typeface="Arial Unicode MS" pitchFamily="34" charset="-128"/>
                <a:ea typeface="Arial Unicode MS" pitchFamily="34" charset="-128"/>
                <a:cs typeface="Arial Unicode MS" pitchFamily="34" charset="-128"/>
              </a:rPr>
              <a:t>oblasti marketingu na z</a:t>
            </a:r>
            <a:r>
              <a:rPr lang="cs-CZ" altLang="sk-SK">
                <a:solidFill>
                  <a:srgbClr val="000000"/>
                </a:solidFill>
                <a:ea typeface="Arial Unicode MS" pitchFamily="34" charset="-128"/>
                <a:cs typeface="Arial Unicode MS" pitchFamily="34" charset="-128"/>
              </a:rPr>
              <a:t>á</a:t>
            </a:r>
            <a:r>
              <a:rPr lang="cs-CZ" altLang="sk-SK">
                <a:solidFill>
                  <a:srgbClr val="000000"/>
                </a:solidFill>
                <a:latin typeface="Arial Unicode MS" pitchFamily="34" charset="-128"/>
                <a:ea typeface="Arial Unicode MS" pitchFamily="34" charset="-128"/>
                <a:cs typeface="Arial Unicode MS" pitchFamily="34" charset="-128"/>
              </a:rPr>
              <a:t>kladě dlouhodob</a:t>
            </a:r>
            <a:r>
              <a:rPr lang="cs-CZ" altLang="sk-SK">
                <a:solidFill>
                  <a:srgbClr val="000000"/>
                </a:solidFill>
                <a:ea typeface="Arial Unicode MS" pitchFamily="34" charset="-128"/>
                <a:cs typeface="Arial Unicode MS" pitchFamily="34" charset="-128"/>
              </a:rPr>
              <a:t>é</a:t>
            </a:r>
            <a:r>
              <a:rPr lang="cs-CZ" altLang="sk-SK">
                <a:solidFill>
                  <a:srgbClr val="000000"/>
                </a:solidFill>
                <a:latin typeface="Arial Unicode MS" pitchFamily="34" charset="-128"/>
                <a:ea typeface="Arial Unicode MS" pitchFamily="34" charset="-128"/>
                <a:cs typeface="Arial Unicode MS" pitchFamily="34" charset="-128"/>
              </a:rPr>
              <a:t>ho vytv</a:t>
            </a:r>
            <a:r>
              <a:rPr lang="cs-CZ" altLang="sk-SK">
                <a:solidFill>
                  <a:srgbClr val="000000"/>
                </a:solidFill>
                <a:ea typeface="Arial Unicode MS" pitchFamily="34" charset="-128"/>
                <a:cs typeface="Arial Unicode MS" pitchFamily="34" charset="-128"/>
              </a:rPr>
              <a:t>á</a:t>
            </a:r>
            <a:r>
              <a:rPr lang="cs-CZ" altLang="sk-SK">
                <a:solidFill>
                  <a:srgbClr val="000000"/>
                </a:solidFill>
                <a:latin typeface="Arial Unicode MS" pitchFamily="34" charset="-128"/>
                <a:ea typeface="Arial Unicode MS" pitchFamily="34" charset="-128"/>
                <a:cs typeface="Arial Unicode MS" pitchFamily="34" charset="-128"/>
              </a:rPr>
              <a:t>řen</a:t>
            </a:r>
            <a:r>
              <a:rPr lang="cs-CZ" altLang="sk-SK">
                <a:solidFill>
                  <a:srgbClr val="000000"/>
                </a:solidFill>
                <a:ea typeface="Arial Unicode MS" pitchFamily="34" charset="-128"/>
                <a:cs typeface="Arial Unicode MS" pitchFamily="34" charset="-128"/>
              </a:rPr>
              <a:t>í</a:t>
            </a:r>
            <a:r>
              <a:rPr lang="cs-CZ" altLang="sk-SK">
                <a:solidFill>
                  <a:srgbClr val="000000"/>
                </a:solidFill>
                <a:latin typeface="Arial Unicode MS" pitchFamily="34" charset="-128"/>
                <a:ea typeface="Arial Unicode MS" pitchFamily="34" charset="-128"/>
                <a:cs typeface="Arial Unicode MS" pitchFamily="34" charset="-128"/>
              </a:rPr>
              <a:t> nov</a:t>
            </a:r>
            <a:r>
              <a:rPr lang="cs-CZ" altLang="sk-SK">
                <a:solidFill>
                  <a:srgbClr val="000000"/>
                </a:solidFill>
                <a:ea typeface="Arial Unicode MS" pitchFamily="34" charset="-128"/>
                <a:cs typeface="Arial Unicode MS" pitchFamily="34" charset="-128"/>
              </a:rPr>
              <a:t>é</a:t>
            </a:r>
            <a:r>
              <a:rPr lang="cs-CZ" altLang="sk-SK">
                <a:solidFill>
                  <a:srgbClr val="000000"/>
                </a:solidFill>
                <a:latin typeface="Arial Unicode MS" pitchFamily="34" charset="-128"/>
                <a:ea typeface="Arial Unicode MS" pitchFamily="34" charset="-128"/>
                <a:cs typeface="Arial Unicode MS" pitchFamily="34" charset="-128"/>
              </a:rPr>
              <a:t> hodnoty pro z</a:t>
            </a:r>
            <a:r>
              <a:rPr lang="cs-CZ" altLang="sk-SK">
                <a:solidFill>
                  <a:srgbClr val="000000"/>
                </a:solidFill>
                <a:ea typeface="Arial Unicode MS" pitchFamily="34" charset="-128"/>
                <a:cs typeface="Arial Unicode MS" pitchFamily="34" charset="-128"/>
              </a:rPr>
              <a:t>á</a:t>
            </a:r>
            <a:r>
              <a:rPr lang="cs-CZ" altLang="sk-SK">
                <a:solidFill>
                  <a:srgbClr val="000000"/>
                </a:solidFill>
                <a:latin typeface="Arial Unicode MS" pitchFamily="34" charset="-128"/>
                <a:ea typeface="Arial Unicode MS" pitchFamily="34" charset="-128"/>
                <a:cs typeface="Arial Unicode MS" pitchFamily="34" charset="-128"/>
              </a:rPr>
              <a:t>kazn</a:t>
            </a:r>
            <a:r>
              <a:rPr lang="cs-CZ" altLang="sk-SK">
                <a:solidFill>
                  <a:srgbClr val="000000"/>
                </a:solidFill>
                <a:ea typeface="Arial Unicode MS" pitchFamily="34" charset="-128"/>
                <a:cs typeface="Arial Unicode MS" pitchFamily="34" charset="-128"/>
              </a:rPr>
              <a:t>í</a:t>
            </a:r>
            <a:r>
              <a:rPr lang="cs-CZ" altLang="sk-SK">
                <a:solidFill>
                  <a:srgbClr val="000000"/>
                </a:solidFill>
                <a:latin typeface="Arial Unicode MS" pitchFamily="34" charset="-128"/>
                <a:ea typeface="Arial Unicode MS" pitchFamily="34" charset="-128"/>
                <a:cs typeface="Arial Unicode MS" pitchFamily="34" charset="-128"/>
              </a:rPr>
              <a:t>ka. Jednor</a:t>
            </a:r>
            <a:r>
              <a:rPr lang="cs-CZ" altLang="sk-SK">
                <a:solidFill>
                  <a:srgbClr val="000000"/>
                </a:solidFill>
                <a:ea typeface="Arial Unicode MS" pitchFamily="34" charset="-128"/>
                <a:cs typeface="Arial Unicode MS" pitchFamily="34" charset="-128"/>
              </a:rPr>
              <a:t>á</a:t>
            </a:r>
            <a:r>
              <a:rPr lang="cs-CZ" altLang="sk-SK">
                <a:solidFill>
                  <a:srgbClr val="000000"/>
                </a:solidFill>
                <a:latin typeface="Arial Unicode MS" pitchFamily="34" charset="-128"/>
                <a:ea typeface="Arial Unicode MS" pitchFamily="34" charset="-128"/>
                <a:cs typeface="Arial Unicode MS" pitchFamily="34" charset="-128"/>
              </a:rPr>
              <a:t>zov</a:t>
            </a:r>
            <a:r>
              <a:rPr lang="cs-CZ" altLang="sk-SK">
                <a:solidFill>
                  <a:srgbClr val="000000"/>
                </a:solidFill>
                <a:ea typeface="Arial Unicode MS" pitchFamily="34" charset="-128"/>
                <a:cs typeface="Arial Unicode MS" pitchFamily="34" charset="-128"/>
              </a:rPr>
              <a:t>á</a:t>
            </a:r>
            <a:r>
              <a:rPr lang="cs-CZ" altLang="sk-SK">
                <a:solidFill>
                  <a:srgbClr val="000000"/>
                </a:solidFill>
                <a:latin typeface="Arial Unicode MS" pitchFamily="34" charset="-128"/>
                <a:ea typeface="Arial Unicode MS" pitchFamily="34" charset="-128"/>
                <a:cs typeface="Arial Unicode MS" pitchFamily="34" charset="-128"/>
              </a:rPr>
              <a:t> podpora prodeje, změny v</a:t>
            </a:r>
            <a:r>
              <a:rPr lang="cs-CZ" altLang="sk-SK">
                <a:solidFill>
                  <a:srgbClr val="000000"/>
                </a:solidFill>
                <a:ea typeface="Arial Unicode MS" pitchFamily="34" charset="-128"/>
                <a:cs typeface="Arial Unicode MS" pitchFamily="34" charset="-128"/>
              </a:rPr>
              <a:t> </a:t>
            </a:r>
            <a:r>
              <a:rPr lang="cs-CZ" altLang="sk-SK">
                <a:solidFill>
                  <a:srgbClr val="000000"/>
                </a:solidFill>
                <a:latin typeface="Arial Unicode MS" pitchFamily="34" charset="-128"/>
                <a:ea typeface="Arial Unicode MS" pitchFamily="34" charset="-128"/>
                <a:cs typeface="Arial Unicode MS" pitchFamily="34" charset="-128"/>
              </a:rPr>
              <a:t>balen</a:t>
            </a:r>
            <a:r>
              <a:rPr lang="cs-CZ" altLang="sk-SK">
                <a:solidFill>
                  <a:srgbClr val="000000"/>
                </a:solidFill>
                <a:ea typeface="Arial Unicode MS" pitchFamily="34" charset="-128"/>
                <a:cs typeface="Arial Unicode MS" pitchFamily="34" charset="-128"/>
              </a:rPr>
              <a:t>í</a:t>
            </a:r>
            <a:r>
              <a:rPr lang="cs-CZ" altLang="sk-SK">
                <a:solidFill>
                  <a:srgbClr val="000000"/>
                </a:solidFill>
                <a:latin typeface="Arial Unicode MS" pitchFamily="34" charset="-128"/>
                <a:ea typeface="Arial Unicode MS" pitchFamily="34" charset="-128"/>
                <a:cs typeface="Arial Unicode MS" pitchFamily="34" charset="-128"/>
              </a:rPr>
              <a:t>, křiklav</a:t>
            </a:r>
            <a:r>
              <a:rPr lang="cs-CZ" altLang="sk-SK">
                <a:solidFill>
                  <a:srgbClr val="000000"/>
                </a:solidFill>
                <a:ea typeface="Arial Unicode MS" pitchFamily="34" charset="-128"/>
                <a:cs typeface="Arial Unicode MS" pitchFamily="34" charset="-128"/>
              </a:rPr>
              <a:t>á</a:t>
            </a:r>
            <a:r>
              <a:rPr lang="cs-CZ" altLang="sk-SK">
                <a:solidFill>
                  <a:srgbClr val="000000"/>
                </a:solidFill>
                <a:latin typeface="Arial Unicode MS" pitchFamily="34" charset="-128"/>
                <a:ea typeface="Arial Unicode MS" pitchFamily="34" charset="-128"/>
                <a:cs typeface="Arial Unicode MS" pitchFamily="34" charset="-128"/>
              </a:rPr>
              <a:t> reklama </a:t>
            </a:r>
            <a:r>
              <a:rPr lang="cs-CZ" altLang="sk-SK">
                <a:solidFill>
                  <a:srgbClr val="000000"/>
                </a:solidFill>
                <a:ea typeface="Arial Unicode MS" pitchFamily="34" charset="-128"/>
                <a:cs typeface="Arial Unicode MS" pitchFamily="34" charset="-128"/>
              </a:rPr>
              <a:t>–</a:t>
            </a:r>
            <a:r>
              <a:rPr lang="cs-CZ" altLang="sk-SK">
                <a:solidFill>
                  <a:srgbClr val="000000"/>
                </a:solidFill>
                <a:latin typeface="Arial Unicode MS" pitchFamily="34" charset="-128"/>
                <a:ea typeface="Arial Unicode MS" pitchFamily="34" charset="-128"/>
                <a:cs typeface="Arial Unicode MS" pitchFamily="34" charset="-128"/>
              </a:rPr>
              <a:t> to v</a:t>
            </a:r>
            <a:r>
              <a:rPr lang="cs-CZ" altLang="sk-SK">
                <a:solidFill>
                  <a:srgbClr val="000000"/>
                </a:solidFill>
                <a:ea typeface="Arial Unicode MS" pitchFamily="34" charset="-128"/>
                <a:cs typeface="Arial Unicode MS" pitchFamily="34" charset="-128"/>
              </a:rPr>
              <a:t>š</a:t>
            </a:r>
            <a:r>
              <a:rPr lang="cs-CZ" altLang="sk-SK">
                <a:solidFill>
                  <a:srgbClr val="000000"/>
                </a:solidFill>
                <a:latin typeface="Arial Unicode MS" pitchFamily="34" charset="-128"/>
                <a:ea typeface="Arial Unicode MS" pitchFamily="34" charset="-128"/>
                <a:cs typeface="Arial Unicode MS" pitchFamily="34" charset="-128"/>
              </a:rPr>
              <a:t>echno může zvý</a:t>
            </a:r>
            <a:r>
              <a:rPr lang="cs-CZ" altLang="sk-SK">
                <a:solidFill>
                  <a:srgbClr val="000000"/>
                </a:solidFill>
                <a:ea typeface="Arial Unicode MS" pitchFamily="34" charset="-128"/>
                <a:cs typeface="Arial Unicode MS" pitchFamily="34" charset="-128"/>
              </a:rPr>
              <a:t>š</a:t>
            </a:r>
            <a:r>
              <a:rPr lang="cs-CZ" altLang="sk-SK">
                <a:solidFill>
                  <a:srgbClr val="000000"/>
                </a:solidFill>
                <a:latin typeface="Arial Unicode MS" pitchFamily="34" charset="-128"/>
                <a:ea typeface="Arial Unicode MS" pitchFamily="34" charset="-128"/>
                <a:cs typeface="Arial Unicode MS" pitchFamily="34" charset="-128"/>
              </a:rPr>
              <a:t>it kr</a:t>
            </a:r>
            <a:r>
              <a:rPr lang="cs-CZ" altLang="sk-SK">
                <a:solidFill>
                  <a:srgbClr val="000000"/>
                </a:solidFill>
                <a:ea typeface="Arial Unicode MS" pitchFamily="34" charset="-128"/>
                <a:cs typeface="Arial Unicode MS" pitchFamily="34" charset="-128"/>
              </a:rPr>
              <a:t>á</a:t>
            </a:r>
            <a:r>
              <a:rPr lang="cs-CZ" altLang="sk-SK">
                <a:solidFill>
                  <a:srgbClr val="000000"/>
                </a:solidFill>
                <a:latin typeface="Arial Unicode MS" pitchFamily="34" charset="-128"/>
                <a:ea typeface="Arial Unicode MS" pitchFamily="34" charset="-128"/>
                <a:cs typeface="Arial Unicode MS" pitchFamily="34" charset="-128"/>
              </a:rPr>
              <a:t>tkodobý z</a:t>
            </a:r>
            <a:r>
              <a:rPr lang="cs-CZ" altLang="sk-SK">
                <a:solidFill>
                  <a:srgbClr val="000000"/>
                </a:solidFill>
                <a:ea typeface="Arial Unicode MS" pitchFamily="34" charset="-128"/>
                <a:cs typeface="Arial Unicode MS" pitchFamily="34" charset="-128"/>
              </a:rPr>
              <a:t>á</a:t>
            </a:r>
            <a:r>
              <a:rPr lang="cs-CZ" altLang="sk-SK">
                <a:solidFill>
                  <a:srgbClr val="000000"/>
                </a:solidFill>
                <a:latin typeface="Arial Unicode MS" pitchFamily="34" charset="-128"/>
                <a:ea typeface="Arial Unicode MS" pitchFamily="34" charset="-128"/>
                <a:cs typeface="Arial Unicode MS" pitchFamily="34" charset="-128"/>
              </a:rPr>
              <a:t>jem o výrobek a službu. Ov</a:t>
            </a:r>
            <a:r>
              <a:rPr lang="cs-CZ" altLang="sk-SK">
                <a:solidFill>
                  <a:srgbClr val="000000"/>
                </a:solidFill>
                <a:ea typeface="Arial Unicode MS" pitchFamily="34" charset="-128"/>
                <a:cs typeface="Arial Unicode MS" pitchFamily="34" charset="-128"/>
              </a:rPr>
              <a:t>š</a:t>
            </a:r>
            <a:r>
              <a:rPr lang="cs-CZ" altLang="sk-SK">
                <a:solidFill>
                  <a:srgbClr val="000000"/>
                </a:solidFill>
                <a:latin typeface="Arial Unicode MS" pitchFamily="34" charset="-128"/>
                <a:ea typeface="Arial Unicode MS" pitchFamily="34" charset="-128"/>
                <a:cs typeface="Arial Unicode MS" pitchFamily="34" charset="-128"/>
              </a:rPr>
              <a:t>em jenom budov</a:t>
            </a:r>
            <a:r>
              <a:rPr lang="cs-CZ" altLang="sk-SK">
                <a:solidFill>
                  <a:srgbClr val="000000"/>
                </a:solidFill>
                <a:ea typeface="Arial Unicode MS" pitchFamily="34" charset="-128"/>
                <a:cs typeface="Arial Unicode MS" pitchFamily="34" charset="-128"/>
              </a:rPr>
              <a:t>á</a:t>
            </a:r>
            <a:r>
              <a:rPr lang="cs-CZ" altLang="sk-SK">
                <a:solidFill>
                  <a:srgbClr val="000000"/>
                </a:solidFill>
                <a:latin typeface="Arial Unicode MS" pitchFamily="34" charset="-128"/>
                <a:ea typeface="Arial Unicode MS" pitchFamily="34" charset="-128"/>
                <a:cs typeface="Arial Unicode MS" pitchFamily="34" charset="-128"/>
              </a:rPr>
              <a:t>n</a:t>
            </a:r>
            <a:r>
              <a:rPr lang="cs-CZ" altLang="sk-SK">
                <a:solidFill>
                  <a:srgbClr val="000000"/>
                </a:solidFill>
                <a:ea typeface="Arial Unicode MS" pitchFamily="34" charset="-128"/>
                <a:cs typeface="Arial Unicode MS" pitchFamily="34" charset="-128"/>
              </a:rPr>
              <a:t>í</a:t>
            </a:r>
            <a:r>
              <a:rPr lang="cs-CZ" altLang="sk-SK">
                <a:solidFill>
                  <a:srgbClr val="000000"/>
                </a:solidFill>
                <a:latin typeface="Arial Unicode MS" pitchFamily="34" charset="-128"/>
                <a:ea typeface="Arial Unicode MS" pitchFamily="34" charset="-128"/>
                <a:cs typeface="Arial Unicode MS" pitchFamily="34" charset="-128"/>
              </a:rPr>
              <a:t>m st</a:t>
            </a:r>
            <a:r>
              <a:rPr lang="cs-CZ" altLang="sk-SK">
                <a:solidFill>
                  <a:srgbClr val="000000"/>
                </a:solidFill>
                <a:ea typeface="Arial Unicode MS" pitchFamily="34" charset="-128"/>
                <a:cs typeface="Arial Unicode MS" pitchFamily="34" charset="-128"/>
              </a:rPr>
              <a:t>á</a:t>
            </a:r>
            <a:r>
              <a:rPr lang="cs-CZ" altLang="sk-SK">
                <a:solidFill>
                  <a:srgbClr val="000000"/>
                </a:solidFill>
                <a:latin typeface="Arial Unicode MS" pitchFamily="34" charset="-128"/>
                <a:ea typeface="Arial Unicode MS" pitchFamily="34" charset="-128"/>
                <a:cs typeface="Arial Unicode MS" pitchFamily="34" charset="-128"/>
              </a:rPr>
              <a:t>le kvalitněj</a:t>
            </a:r>
            <a:r>
              <a:rPr lang="cs-CZ" altLang="sk-SK">
                <a:solidFill>
                  <a:srgbClr val="000000"/>
                </a:solidFill>
                <a:ea typeface="Arial Unicode MS" pitchFamily="34" charset="-128"/>
                <a:cs typeface="Arial Unicode MS" pitchFamily="34" charset="-128"/>
              </a:rPr>
              <a:t>ší</a:t>
            </a:r>
            <a:r>
              <a:rPr lang="cs-CZ" altLang="sk-SK">
                <a:solidFill>
                  <a:srgbClr val="000000"/>
                </a:solidFill>
                <a:latin typeface="Arial Unicode MS" pitchFamily="34" charset="-128"/>
                <a:ea typeface="Arial Unicode MS" pitchFamily="34" charset="-128"/>
                <a:cs typeface="Arial Unicode MS" pitchFamily="34" charset="-128"/>
              </a:rPr>
              <a:t> hodnoty pro z</a:t>
            </a:r>
            <a:r>
              <a:rPr lang="cs-CZ" altLang="sk-SK">
                <a:solidFill>
                  <a:srgbClr val="000000"/>
                </a:solidFill>
                <a:ea typeface="Arial Unicode MS" pitchFamily="34" charset="-128"/>
                <a:cs typeface="Arial Unicode MS" pitchFamily="34" charset="-128"/>
              </a:rPr>
              <a:t>á</a:t>
            </a:r>
            <a:r>
              <a:rPr lang="cs-CZ" altLang="sk-SK">
                <a:solidFill>
                  <a:srgbClr val="000000"/>
                </a:solidFill>
                <a:latin typeface="Arial Unicode MS" pitchFamily="34" charset="-128"/>
                <a:ea typeface="Arial Unicode MS" pitchFamily="34" charset="-128"/>
                <a:cs typeface="Arial Unicode MS" pitchFamily="34" charset="-128"/>
              </a:rPr>
              <a:t>kazn</a:t>
            </a:r>
            <a:r>
              <a:rPr lang="cs-CZ" altLang="sk-SK">
                <a:solidFill>
                  <a:srgbClr val="000000"/>
                </a:solidFill>
                <a:ea typeface="Arial Unicode MS" pitchFamily="34" charset="-128"/>
                <a:cs typeface="Arial Unicode MS" pitchFamily="34" charset="-128"/>
              </a:rPr>
              <a:t>í</a:t>
            </a:r>
            <a:r>
              <a:rPr lang="cs-CZ" altLang="sk-SK">
                <a:solidFill>
                  <a:srgbClr val="000000"/>
                </a:solidFill>
                <a:latin typeface="Arial Unicode MS" pitchFamily="34" charset="-128"/>
                <a:ea typeface="Arial Unicode MS" pitchFamily="34" charset="-128"/>
                <a:cs typeface="Arial Unicode MS" pitchFamily="34" charset="-128"/>
              </a:rPr>
              <a:t>ka budou marketingov</a:t>
            </a:r>
            <a:r>
              <a:rPr lang="cs-CZ" altLang="sk-SK">
                <a:solidFill>
                  <a:srgbClr val="000000"/>
                </a:solidFill>
                <a:ea typeface="Arial Unicode MS" pitchFamily="34" charset="-128"/>
                <a:cs typeface="Arial Unicode MS" pitchFamily="34" charset="-128"/>
              </a:rPr>
              <a:t>é</a:t>
            </a:r>
            <a:r>
              <a:rPr lang="cs-CZ" altLang="sk-SK">
                <a:solidFill>
                  <a:srgbClr val="000000"/>
                </a:solidFill>
                <a:latin typeface="Arial Unicode MS" pitchFamily="34" charset="-128"/>
                <a:ea typeface="Arial Unicode MS" pitchFamily="34" charset="-128"/>
                <a:cs typeface="Arial Unicode MS" pitchFamily="34" charset="-128"/>
              </a:rPr>
              <a:t> aktivity skutečně kvalitn</a:t>
            </a:r>
            <a:r>
              <a:rPr lang="cs-CZ" altLang="sk-SK">
                <a:solidFill>
                  <a:srgbClr val="000000"/>
                </a:solidFill>
                <a:ea typeface="Arial Unicode MS" pitchFamily="34" charset="-128"/>
                <a:cs typeface="Arial Unicode MS" pitchFamily="34" charset="-128"/>
              </a:rPr>
              <a:t>í</a:t>
            </a:r>
            <a:r>
              <a:rPr lang="cs-CZ" altLang="sk-SK">
                <a:solidFill>
                  <a:srgbClr val="000000"/>
                </a:solidFill>
                <a:latin typeface="Arial Unicode MS" pitchFamily="34" charset="-128"/>
                <a:ea typeface="Arial Unicode MS" pitchFamily="34" charset="-128"/>
                <a:cs typeface="Arial Unicode MS" pitchFamily="34" charset="-128"/>
              </a:rPr>
              <a:t>.</a:t>
            </a:r>
          </a:p>
          <a:p>
            <a:pPr>
              <a:spcBef>
                <a:spcPct val="50000"/>
              </a:spcBef>
            </a:pPr>
            <a:r>
              <a:rPr lang="cs-CZ" altLang="sk-SK" b="1">
                <a:solidFill>
                  <a:schemeClr val="hlink"/>
                </a:solidFill>
                <a:latin typeface="Arial Unicode MS" pitchFamily="34" charset="-128"/>
                <a:ea typeface="Arial Unicode MS" pitchFamily="34" charset="-128"/>
                <a:cs typeface="Arial Unicode MS" pitchFamily="34" charset="-128"/>
              </a:rPr>
              <a:t>Marketing s</a:t>
            </a:r>
            <a:r>
              <a:rPr lang="cs-CZ" altLang="sk-SK" b="1">
                <a:solidFill>
                  <a:schemeClr val="hlink"/>
                </a:solidFill>
                <a:ea typeface="Arial Unicode MS" pitchFamily="34" charset="-128"/>
                <a:cs typeface="Arial Unicode MS" pitchFamily="34" charset="-128"/>
              </a:rPr>
              <a:t> </a:t>
            </a:r>
            <a:r>
              <a:rPr lang="cs-CZ" altLang="sk-SK" b="1">
                <a:solidFill>
                  <a:schemeClr val="hlink"/>
                </a:solidFill>
                <a:latin typeface="Arial Unicode MS" pitchFamily="34" charset="-128"/>
                <a:ea typeface="Arial Unicode MS" pitchFamily="34" charset="-128"/>
                <a:cs typeface="Arial Unicode MS" pitchFamily="34" charset="-128"/>
              </a:rPr>
              <a:t>posl</a:t>
            </a:r>
            <a:r>
              <a:rPr lang="cs-CZ" altLang="sk-SK" b="1">
                <a:solidFill>
                  <a:schemeClr val="hlink"/>
                </a:solidFill>
                <a:ea typeface="Arial Unicode MS" pitchFamily="34" charset="-128"/>
                <a:cs typeface="Arial Unicode MS" pitchFamily="34" charset="-128"/>
              </a:rPr>
              <a:t>á</a:t>
            </a:r>
            <a:r>
              <a:rPr lang="cs-CZ" altLang="sk-SK" b="1">
                <a:solidFill>
                  <a:schemeClr val="hlink"/>
                </a:solidFill>
                <a:latin typeface="Arial Unicode MS" pitchFamily="34" charset="-128"/>
                <a:ea typeface="Arial Unicode MS" pitchFamily="34" charset="-128"/>
                <a:cs typeface="Arial Unicode MS" pitchFamily="34" charset="-128"/>
              </a:rPr>
              <a:t>n</a:t>
            </a:r>
            <a:r>
              <a:rPr lang="cs-CZ" altLang="sk-SK" b="1">
                <a:solidFill>
                  <a:schemeClr val="hlink"/>
                </a:solidFill>
                <a:ea typeface="Arial Unicode MS" pitchFamily="34" charset="-128"/>
                <a:cs typeface="Arial Unicode MS" pitchFamily="34" charset="-128"/>
              </a:rPr>
              <a:t>í</a:t>
            </a:r>
            <a:r>
              <a:rPr lang="cs-CZ" altLang="sk-SK" b="1">
                <a:solidFill>
                  <a:schemeClr val="hlink"/>
                </a:solidFill>
                <a:latin typeface="Arial Unicode MS" pitchFamily="34" charset="-128"/>
                <a:ea typeface="Arial Unicode MS" pitchFamily="34" charset="-128"/>
                <a:cs typeface="Arial Unicode MS" pitchFamily="34" charset="-128"/>
              </a:rPr>
              <a:t>m</a:t>
            </a:r>
            <a:r>
              <a:rPr lang="cs-CZ" altLang="sk-SK">
                <a:solidFill>
                  <a:srgbClr val="000000"/>
                </a:solidFill>
                <a:latin typeface="Arial Unicode MS" pitchFamily="34" charset="-128"/>
                <a:ea typeface="Arial Unicode MS" pitchFamily="34" charset="-128"/>
                <a:cs typeface="Arial Unicode MS" pitchFamily="34" charset="-128"/>
              </a:rPr>
              <a:t> </a:t>
            </a:r>
            <a:r>
              <a:rPr lang="cs-CZ" altLang="sk-SK">
                <a:solidFill>
                  <a:srgbClr val="000000"/>
                </a:solidFill>
                <a:ea typeface="Arial Unicode MS" pitchFamily="34" charset="-128"/>
                <a:cs typeface="Arial Unicode MS" pitchFamily="34" charset="-128"/>
              </a:rPr>
              <a:t>–</a:t>
            </a:r>
            <a:r>
              <a:rPr lang="cs-CZ" altLang="sk-SK">
                <a:solidFill>
                  <a:srgbClr val="000000"/>
                </a:solidFill>
                <a:latin typeface="Arial Unicode MS" pitchFamily="34" charset="-128"/>
                <a:ea typeface="Arial Unicode MS" pitchFamily="34" charset="-128"/>
                <a:cs typeface="Arial Unicode MS" pitchFamily="34" charset="-128"/>
              </a:rPr>
              <a:t> firma by měla definovat sv</a:t>
            </a:r>
            <a:r>
              <a:rPr lang="cs-CZ" altLang="sk-SK">
                <a:solidFill>
                  <a:srgbClr val="000000"/>
                </a:solidFill>
                <a:ea typeface="Arial Unicode MS" pitchFamily="34" charset="-128"/>
                <a:cs typeface="Arial Unicode MS" pitchFamily="34" charset="-128"/>
              </a:rPr>
              <a:t>é</a:t>
            </a:r>
            <a:r>
              <a:rPr lang="cs-CZ" altLang="sk-SK">
                <a:solidFill>
                  <a:srgbClr val="000000"/>
                </a:solidFill>
                <a:latin typeface="Arial Unicode MS" pitchFamily="34" charset="-128"/>
                <a:ea typeface="Arial Unicode MS" pitchFamily="34" charset="-128"/>
                <a:cs typeface="Arial Unicode MS" pitchFamily="34" charset="-128"/>
              </a:rPr>
              <a:t> posl</a:t>
            </a:r>
            <a:r>
              <a:rPr lang="cs-CZ" altLang="sk-SK">
                <a:solidFill>
                  <a:srgbClr val="000000"/>
                </a:solidFill>
                <a:ea typeface="Arial Unicode MS" pitchFamily="34" charset="-128"/>
                <a:cs typeface="Arial Unicode MS" pitchFamily="34" charset="-128"/>
              </a:rPr>
              <a:t>á</a:t>
            </a:r>
            <a:r>
              <a:rPr lang="cs-CZ" altLang="sk-SK">
                <a:solidFill>
                  <a:srgbClr val="000000"/>
                </a:solidFill>
                <a:latin typeface="Arial Unicode MS" pitchFamily="34" charset="-128"/>
                <a:ea typeface="Arial Unicode MS" pitchFamily="34" charset="-128"/>
                <a:cs typeface="Arial Unicode MS" pitchFamily="34" charset="-128"/>
              </a:rPr>
              <a:t>n</a:t>
            </a:r>
            <a:r>
              <a:rPr lang="cs-CZ" altLang="sk-SK">
                <a:solidFill>
                  <a:srgbClr val="000000"/>
                </a:solidFill>
                <a:ea typeface="Arial Unicode MS" pitchFamily="34" charset="-128"/>
                <a:cs typeface="Arial Unicode MS" pitchFamily="34" charset="-128"/>
              </a:rPr>
              <a:t>í</a:t>
            </a:r>
            <a:r>
              <a:rPr lang="cs-CZ" altLang="sk-SK">
                <a:solidFill>
                  <a:srgbClr val="000000"/>
                </a:solidFill>
                <a:latin typeface="Arial Unicode MS" pitchFamily="34" charset="-128"/>
                <a:ea typeface="Arial Unicode MS" pitchFamily="34" charset="-128"/>
                <a:cs typeface="Arial Unicode MS" pitchFamily="34" charset="-128"/>
              </a:rPr>
              <a:t> v</a:t>
            </a:r>
            <a:r>
              <a:rPr lang="cs-CZ" altLang="sk-SK">
                <a:solidFill>
                  <a:srgbClr val="000000"/>
                </a:solidFill>
                <a:ea typeface="Arial Unicode MS" pitchFamily="34" charset="-128"/>
                <a:cs typeface="Arial Unicode MS" pitchFamily="34" charset="-128"/>
              </a:rPr>
              <a:t> </a:t>
            </a:r>
            <a:r>
              <a:rPr lang="cs-CZ" altLang="sk-SK">
                <a:solidFill>
                  <a:srgbClr val="000000"/>
                </a:solidFill>
                <a:latin typeface="Arial Unicode MS" pitchFamily="34" charset="-128"/>
                <a:ea typeface="Arial Unicode MS" pitchFamily="34" charset="-128"/>
                <a:cs typeface="Arial Unicode MS" pitchFamily="34" charset="-128"/>
              </a:rPr>
              <a:t>r</a:t>
            </a:r>
            <a:r>
              <a:rPr lang="cs-CZ" altLang="sk-SK">
                <a:solidFill>
                  <a:srgbClr val="000000"/>
                </a:solidFill>
                <a:ea typeface="Arial Unicode MS" pitchFamily="34" charset="-128"/>
                <a:cs typeface="Arial Unicode MS" pitchFamily="34" charset="-128"/>
              </a:rPr>
              <a:t>á</a:t>
            </a:r>
            <a:r>
              <a:rPr lang="cs-CZ" altLang="sk-SK">
                <a:solidFill>
                  <a:srgbClr val="000000"/>
                </a:solidFill>
                <a:latin typeface="Arial Unicode MS" pitchFamily="34" charset="-128"/>
                <a:ea typeface="Arial Unicode MS" pitchFamily="34" charset="-128"/>
                <a:cs typeface="Arial Unicode MS" pitchFamily="34" charset="-128"/>
              </a:rPr>
              <a:t>mci </a:t>
            </a:r>
            <a:r>
              <a:rPr lang="cs-CZ" altLang="sk-SK">
                <a:solidFill>
                  <a:srgbClr val="000000"/>
                </a:solidFill>
                <a:ea typeface="Arial Unicode MS" pitchFamily="34" charset="-128"/>
                <a:cs typeface="Arial Unicode MS" pitchFamily="34" charset="-128"/>
              </a:rPr>
              <a:t>š</a:t>
            </a:r>
            <a:r>
              <a:rPr lang="cs-CZ" altLang="sk-SK">
                <a:solidFill>
                  <a:srgbClr val="000000"/>
                </a:solidFill>
                <a:latin typeface="Arial Unicode MS" pitchFamily="34" charset="-128"/>
                <a:ea typeface="Arial Unicode MS" pitchFamily="34" charset="-128"/>
                <a:cs typeface="Arial Unicode MS" pitchFamily="34" charset="-128"/>
              </a:rPr>
              <a:t>ir</a:t>
            </a:r>
            <a:r>
              <a:rPr lang="cs-CZ" altLang="sk-SK">
                <a:solidFill>
                  <a:srgbClr val="000000"/>
                </a:solidFill>
                <a:ea typeface="Arial Unicode MS" pitchFamily="34" charset="-128"/>
                <a:cs typeface="Arial Unicode MS" pitchFamily="34" charset="-128"/>
              </a:rPr>
              <a:t>ší</a:t>
            </a:r>
            <a:r>
              <a:rPr lang="cs-CZ" altLang="sk-SK">
                <a:solidFill>
                  <a:srgbClr val="000000"/>
                </a:solidFill>
                <a:latin typeface="Arial Unicode MS" pitchFamily="34" charset="-128"/>
                <a:ea typeface="Arial Unicode MS" pitchFamily="34" charset="-128"/>
                <a:cs typeface="Arial Unicode MS" pitchFamily="34" charset="-128"/>
              </a:rPr>
              <a:t>ho společensk</a:t>
            </a:r>
            <a:r>
              <a:rPr lang="cs-CZ" altLang="sk-SK">
                <a:solidFill>
                  <a:srgbClr val="000000"/>
                </a:solidFill>
                <a:ea typeface="Arial Unicode MS" pitchFamily="34" charset="-128"/>
                <a:cs typeface="Arial Unicode MS" pitchFamily="34" charset="-128"/>
              </a:rPr>
              <a:t>é</a:t>
            </a:r>
            <a:r>
              <a:rPr lang="cs-CZ" altLang="sk-SK">
                <a:solidFill>
                  <a:srgbClr val="000000"/>
                </a:solidFill>
                <a:latin typeface="Arial Unicode MS" pitchFamily="34" charset="-128"/>
                <a:ea typeface="Arial Unicode MS" pitchFamily="34" charset="-128"/>
                <a:cs typeface="Arial Unicode MS" pitchFamily="34" charset="-128"/>
              </a:rPr>
              <a:t>ho kontextu a neorientovat se pouze na </a:t>
            </a:r>
            <a:r>
              <a:rPr lang="cs-CZ" altLang="sk-SK">
                <a:solidFill>
                  <a:srgbClr val="000000"/>
                </a:solidFill>
                <a:ea typeface="Arial Unicode MS" pitchFamily="34" charset="-128"/>
                <a:cs typeface="Arial Unicode MS" pitchFamily="34" charset="-128"/>
              </a:rPr>
              <a:t>ú</a:t>
            </a:r>
            <a:r>
              <a:rPr lang="cs-CZ" altLang="sk-SK">
                <a:solidFill>
                  <a:srgbClr val="000000"/>
                </a:solidFill>
                <a:latin typeface="Arial Unicode MS" pitchFamily="34" charset="-128"/>
                <a:ea typeface="Arial Unicode MS" pitchFamily="34" charset="-128"/>
                <a:cs typeface="Arial Unicode MS" pitchFamily="34" charset="-128"/>
              </a:rPr>
              <a:t>zkou produktovou terminologii. Když m</a:t>
            </a:r>
            <a:r>
              <a:rPr lang="cs-CZ" altLang="sk-SK">
                <a:solidFill>
                  <a:srgbClr val="000000"/>
                </a:solidFill>
                <a:ea typeface="Arial Unicode MS" pitchFamily="34" charset="-128"/>
                <a:cs typeface="Arial Unicode MS" pitchFamily="34" charset="-128"/>
              </a:rPr>
              <a:t>á</a:t>
            </a:r>
            <a:r>
              <a:rPr lang="cs-CZ" altLang="sk-SK">
                <a:solidFill>
                  <a:srgbClr val="000000"/>
                </a:solidFill>
                <a:latin typeface="Arial Unicode MS" pitchFamily="34" charset="-128"/>
                <a:ea typeface="Arial Unicode MS" pitchFamily="34" charset="-128"/>
                <a:cs typeface="Arial Unicode MS" pitchFamily="34" charset="-128"/>
              </a:rPr>
              <a:t> firma přesně definovan</a:t>
            </a:r>
            <a:r>
              <a:rPr lang="cs-CZ" altLang="sk-SK">
                <a:solidFill>
                  <a:srgbClr val="000000"/>
                </a:solidFill>
                <a:ea typeface="Arial Unicode MS" pitchFamily="34" charset="-128"/>
                <a:cs typeface="Arial Unicode MS" pitchFamily="34" charset="-128"/>
              </a:rPr>
              <a:t>é</a:t>
            </a:r>
            <a:r>
              <a:rPr lang="cs-CZ" altLang="sk-SK">
                <a:solidFill>
                  <a:srgbClr val="000000"/>
                </a:solidFill>
                <a:latin typeface="Arial Unicode MS" pitchFamily="34" charset="-128"/>
                <a:ea typeface="Arial Unicode MS" pitchFamily="34" charset="-128"/>
                <a:cs typeface="Arial Unicode MS" pitchFamily="34" charset="-128"/>
              </a:rPr>
              <a:t> sv</a:t>
            </a:r>
            <a:r>
              <a:rPr lang="cs-CZ" altLang="sk-SK">
                <a:solidFill>
                  <a:srgbClr val="000000"/>
                </a:solidFill>
                <a:ea typeface="Arial Unicode MS" pitchFamily="34" charset="-128"/>
                <a:cs typeface="Arial Unicode MS" pitchFamily="34" charset="-128"/>
              </a:rPr>
              <a:t>é</a:t>
            </a:r>
            <a:r>
              <a:rPr lang="cs-CZ" altLang="sk-SK">
                <a:solidFill>
                  <a:srgbClr val="000000"/>
                </a:solidFill>
                <a:latin typeface="Arial Unicode MS" pitchFamily="34" charset="-128"/>
                <a:ea typeface="Arial Unicode MS" pitchFamily="34" charset="-128"/>
                <a:cs typeface="Arial Unicode MS" pitchFamily="34" charset="-128"/>
              </a:rPr>
              <a:t> posl</a:t>
            </a:r>
            <a:r>
              <a:rPr lang="cs-CZ" altLang="sk-SK">
                <a:solidFill>
                  <a:srgbClr val="000000"/>
                </a:solidFill>
                <a:ea typeface="Arial Unicode MS" pitchFamily="34" charset="-128"/>
                <a:cs typeface="Arial Unicode MS" pitchFamily="34" charset="-128"/>
              </a:rPr>
              <a:t>á</a:t>
            </a:r>
            <a:r>
              <a:rPr lang="cs-CZ" altLang="sk-SK">
                <a:solidFill>
                  <a:srgbClr val="000000"/>
                </a:solidFill>
                <a:latin typeface="Arial Unicode MS" pitchFamily="34" charset="-128"/>
                <a:ea typeface="Arial Unicode MS" pitchFamily="34" charset="-128"/>
                <a:cs typeface="Arial Unicode MS" pitchFamily="34" charset="-128"/>
              </a:rPr>
              <a:t>n</a:t>
            </a:r>
            <a:r>
              <a:rPr lang="cs-CZ" altLang="sk-SK">
                <a:solidFill>
                  <a:srgbClr val="000000"/>
                </a:solidFill>
                <a:ea typeface="Arial Unicode MS" pitchFamily="34" charset="-128"/>
                <a:cs typeface="Arial Unicode MS" pitchFamily="34" charset="-128"/>
              </a:rPr>
              <a:t>í</a:t>
            </a:r>
            <a:r>
              <a:rPr lang="cs-CZ" altLang="sk-SK">
                <a:solidFill>
                  <a:srgbClr val="000000"/>
                </a:solidFill>
                <a:latin typeface="Arial Unicode MS" pitchFamily="34" charset="-128"/>
                <a:ea typeface="Arial Unicode MS" pitchFamily="34" charset="-128"/>
                <a:cs typeface="Arial Unicode MS" pitchFamily="34" charset="-128"/>
              </a:rPr>
              <a:t>, zaměstnanci pracuj</a:t>
            </a:r>
            <a:r>
              <a:rPr lang="cs-CZ" altLang="sk-SK">
                <a:solidFill>
                  <a:srgbClr val="000000"/>
                </a:solidFill>
                <a:ea typeface="Arial Unicode MS" pitchFamily="34" charset="-128"/>
                <a:cs typeface="Arial Unicode MS" pitchFamily="34" charset="-128"/>
              </a:rPr>
              <a:t>í</a:t>
            </a:r>
            <a:r>
              <a:rPr lang="cs-CZ" altLang="sk-SK">
                <a:solidFill>
                  <a:srgbClr val="000000"/>
                </a:solidFill>
                <a:latin typeface="Arial Unicode MS" pitchFamily="34" charset="-128"/>
                <a:ea typeface="Arial Unicode MS" pitchFamily="34" charset="-128"/>
                <a:cs typeface="Arial Unicode MS" pitchFamily="34" charset="-128"/>
              </a:rPr>
              <a:t> s</a:t>
            </a:r>
            <a:r>
              <a:rPr lang="cs-CZ" altLang="sk-SK">
                <a:solidFill>
                  <a:srgbClr val="000000"/>
                </a:solidFill>
                <a:ea typeface="Arial Unicode MS" pitchFamily="34" charset="-128"/>
                <a:cs typeface="Arial Unicode MS" pitchFamily="34" charset="-128"/>
              </a:rPr>
              <a:t> </a:t>
            </a:r>
            <a:r>
              <a:rPr lang="cs-CZ" altLang="sk-SK">
                <a:solidFill>
                  <a:srgbClr val="000000"/>
                </a:solidFill>
                <a:latin typeface="Arial Unicode MS" pitchFamily="34" charset="-128"/>
                <a:ea typeface="Arial Unicode MS" pitchFamily="34" charset="-128"/>
                <a:cs typeface="Arial Unicode MS" pitchFamily="34" charset="-128"/>
              </a:rPr>
              <a:t>pocitem vět</a:t>
            </a:r>
            <a:r>
              <a:rPr lang="cs-CZ" altLang="sk-SK">
                <a:solidFill>
                  <a:srgbClr val="000000"/>
                </a:solidFill>
                <a:ea typeface="Arial Unicode MS" pitchFamily="34" charset="-128"/>
                <a:cs typeface="Arial Unicode MS" pitchFamily="34" charset="-128"/>
              </a:rPr>
              <a:t>ší</a:t>
            </a:r>
            <a:r>
              <a:rPr lang="cs-CZ" altLang="sk-SK">
                <a:solidFill>
                  <a:srgbClr val="000000"/>
                </a:solidFill>
                <a:latin typeface="Arial Unicode MS" pitchFamily="34" charset="-128"/>
                <a:ea typeface="Arial Unicode MS" pitchFamily="34" charset="-128"/>
                <a:cs typeface="Arial Unicode MS" pitchFamily="34" charset="-128"/>
              </a:rPr>
              <a:t> užitečnosti a maj</a:t>
            </a:r>
            <a:r>
              <a:rPr lang="cs-CZ" altLang="sk-SK">
                <a:solidFill>
                  <a:srgbClr val="000000"/>
                </a:solidFill>
                <a:ea typeface="Arial Unicode MS" pitchFamily="34" charset="-128"/>
                <a:cs typeface="Arial Unicode MS" pitchFamily="34" charset="-128"/>
              </a:rPr>
              <a:t>í</a:t>
            </a:r>
            <a:r>
              <a:rPr lang="cs-CZ" altLang="sk-SK">
                <a:solidFill>
                  <a:srgbClr val="000000"/>
                </a:solidFill>
                <a:latin typeface="Arial Unicode MS" pitchFamily="34" charset="-128"/>
                <a:ea typeface="Arial Unicode MS" pitchFamily="34" charset="-128"/>
                <a:cs typeface="Arial Unicode MS" pitchFamily="34" charset="-128"/>
              </a:rPr>
              <a:t> jasněj</a:t>
            </a:r>
            <a:r>
              <a:rPr lang="cs-CZ" altLang="sk-SK">
                <a:solidFill>
                  <a:srgbClr val="000000"/>
                </a:solidFill>
                <a:ea typeface="Arial Unicode MS" pitchFamily="34" charset="-128"/>
                <a:cs typeface="Arial Unicode MS" pitchFamily="34" charset="-128"/>
              </a:rPr>
              <a:t>ší</a:t>
            </a:r>
            <a:r>
              <a:rPr lang="cs-CZ" altLang="sk-SK">
                <a:solidFill>
                  <a:srgbClr val="000000"/>
                </a:solidFill>
                <a:latin typeface="Arial Unicode MS" pitchFamily="34" charset="-128"/>
                <a:ea typeface="Arial Unicode MS" pitchFamily="34" charset="-128"/>
                <a:cs typeface="Arial Unicode MS" pitchFamily="34" charset="-128"/>
              </a:rPr>
              <a:t> pocit o směrov</a:t>
            </a:r>
            <a:r>
              <a:rPr lang="cs-CZ" altLang="sk-SK">
                <a:solidFill>
                  <a:srgbClr val="000000"/>
                </a:solidFill>
                <a:ea typeface="Arial Unicode MS" pitchFamily="34" charset="-128"/>
                <a:cs typeface="Arial Unicode MS" pitchFamily="34" charset="-128"/>
              </a:rPr>
              <a:t>á</a:t>
            </a:r>
            <a:r>
              <a:rPr lang="cs-CZ" altLang="sk-SK">
                <a:solidFill>
                  <a:srgbClr val="000000"/>
                </a:solidFill>
                <a:latin typeface="Arial Unicode MS" pitchFamily="34" charset="-128"/>
                <a:ea typeface="Arial Unicode MS" pitchFamily="34" charset="-128"/>
                <a:cs typeface="Arial Unicode MS" pitchFamily="34" charset="-128"/>
              </a:rPr>
              <a:t>n</a:t>
            </a:r>
            <a:r>
              <a:rPr lang="cs-CZ" altLang="sk-SK">
                <a:solidFill>
                  <a:srgbClr val="000000"/>
                </a:solidFill>
                <a:ea typeface="Arial Unicode MS" pitchFamily="34" charset="-128"/>
                <a:cs typeface="Arial Unicode MS" pitchFamily="34" charset="-128"/>
              </a:rPr>
              <a:t>í</a:t>
            </a:r>
            <a:r>
              <a:rPr lang="cs-CZ" altLang="sk-SK">
                <a:solidFill>
                  <a:srgbClr val="000000"/>
                </a:solidFill>
                <a:latin typeface="Arial Unicode MS" pitchFamily="34" charset="-128"/>
                <a:ea typeface="Arial Unicode MS" pitchFamily="34" charset="-128"/>
                <a:cs typeface="Arial Unicode MS" pitchFamily="34" charset="-128"/>
              </a:rPr>
              <a:t> firmy. </a:t>
            </a:r>
          </a:p>
          <a:p>
            <a:pPr>
              <a:spcBef>
                <a:spcPct val="50000"/>
              </a:spcBef>
            </a:pPr>
            <a:r>
              <a:rPr lang="cs-CZ" altLang="sk-SK" b="1">
                <a:solidFill>
                  <a:schemeClr val="hlink"/>
                </a:solidFill>
                <a:cs typeface="Times New Roman" pitchFamily="18" charset="0"/>
              </a:rPr>
              <a:t>Společensky odpovědný marketing</a:t>
            </a:r>
            <a:r>
              <a:rPr lang="cs-CZ" altLang="sk-SK">
                <a:cs typeface="Times New Roman" pitchFamily="18" charset="0"/>
              </a:rPr>
              <a:t> – firma se rozhoduje na základě souhrnu zájmů. Je to zájem zákazníka, požadavky firmy,  ale také dlouhodobá společenská potřeba. Přehlížení společenské potřeby je ve svém důsledku přehlížením zákazníka. Například výrobou a distribucí ekologicky škodlivého výrobku. Dříve nebo později ztratíme zájem spotřebitele, který se obrátí na firmy společensky odpovědnější.</a:t>
            </a:r>
            <a:r>
              <a:rPr lang="cs-CZ" altLang="sk-SK"/>
              <a:t> </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ext Box 2"/>
          <p:cNvSpPr txBox="1">
            <a:spLocks noChangeArrowheads="1"/>
          </p:cNvSpPr>
          <p:nvPr/>
        </p:nvSpPr>
        <p:spPr bwMode="auto">
          <a:xfrm>
            <a:off x="228600" y="304800"/>
            <a:ext cx="8610600" cy="6424613"/>
          </a:xfrm>
          <a:prstGeom prst="rect">
            <a:avLst/>
          </a:prstGeom>
          <a:noFill/>
          <a:ln w="9525">
            <a:noFill/>
            <a:miter lim="800000"/>
            <a:headEnd/>
            <a:tailEnd/>
          </a:ln>
        </p:spPr>
        <p:txBody>
          <a:bodyPr>
            <a:spAutoFit/>
          </a:bodyPr>
          <a:lstStyle/>
          <a:p>
            <a:pPr>
              <a:spcBef>
                <a:spcPct val="50000"/>
              </a:spcBef>
            </a:pPr>
            <a:r>
              <a:rPr lang="cs-CZ" altLang="sk-SK" sz="3200" b="1" dirty="0" smtClean="0">
                <a:solidFill>
                  <a:srgbClr val="FF0000"/>
                </a:solidFill>
                <a:latin typeface="Arial Unicode MS" pitchFamily="34" charset="-128"/>
                <a:ea typeface="Arial Unicode MS" pitchFamily="34" charset="-128"/>
                <a:cs typeface="Arial Unicode MS" pitchFamily="34" charset="-128"/>
              </a:rPr>
              <a:t>IMC </a:t>
            </a:r>
            <a:r>
              <a:rPr lang="cs-CZ" altLang="sk-SK" sz="3200" b="1" dirty="0">
                <a:solidFill>
                  <a:srgbClr val="FF0000"/>
                </a:solidFill>
                <a:ea typeface="Arial Unicode MS" pitchFamily="34" charset="-128"/>
                <a:cs typeface="Arial Unicode MS" pitchFamily="34" charset="-128"/>
              </a:rPr>
              <a:t>–</a:t>
            </a:r>
            <a:r>
              <a:rPr lang="cs-CZ" altLang="sk-SK" sz="3200" b="1" dirty="0">
                <a:solidFill>
                  <a:srgbClr val="FF0000"/>
                </a:solidFill>
                <a:latin typeface="Arial Unicode MS" pitchFamily="34" charset="-128"/>
                <a:ea typeface="Arial Unicode MS" pitchFamily="34" charset="-128"/>
                <a:cs typeface="Arial Unicode MS" pitchFamily="34" charset="-128"/>
              </a:rPr>
              <a:t> Integrovan</a:t>
            </a:r>
            <a:r>
              <a:rPr lang="cs-CZ" altLang="sk-SK" sz="3200" b="1" dirty="0">
                <a:solidFill>
                  <a:srgbClr val="FF0000"/>
                </a:solidFill>
                <a:ea typeface="Arial Unicode MS" pitchFamily="34" charset="-128"/>
                <a:cs typeface="Arial Unicode MS" pitchFamily="34" charset="-128"/>
              </a:rPr>
              <a:t>á</a:t>
            </a:r>
            <a:r>
              <a:rPr lang="cs-CZ" altLang="sk-SK" sz="3200" b="1" dirty="0">
                <a:solidFill>
                  <a:srgbClr val="FF0000"/>
                </a:solidFill>
                <a:latin typeface="Arial Unicode MS" pitchFamily="34" charset="-128"/>
                <a:ea typeface="Arial Unicode MS" pitchFamily="34" charset="-128"/>
                <a:cs typeface="Arial Unicode MS" pitchFamily="34" charset="-128"/>
              </a:rPr>
              <a:t> marketingov</a:t>
            </a:r>
            <a:r>
              <a:rPr lang="cs-CZ" altLang="sk-SK" sz="3200" b="1" dirty="0">
                <a:solidFill>
                  <a:srgbClr val="FF0000"/>
                </a:solidFill>
                <a:ea typeface="Arial Unicode MS" pitchFamily="34" charset="-128"/>
                <a:cs typeface="Arial Unicode MS" pitchFamily="34" charset="-128"/>
              </a:rPr>
              <a:t>á</a:t>
            </a:r>
            <a:r>
              <a:rPr lang="cs-CZ" altLang="sk-SK" sz="3200" b="1" dirty="0">
                <a:solidFill>
                  <a:srgbClr val="FF0000"/>
                </a:solidFill>
                <a:latin typeface="Arial Unicode MS" pitchFamily="34" charset="-128"/>
                <a:ea typeface="Arial Unicode MS" pitchFamily="34" charset="-128"/>
                <a:cs typeface="Arial Unicode MS" pitchFamily="34" charset="-128"/>
              </a:rPr>
              <a:t> komunikace</a:t>
            </a:r>
            <a:endParaRPr lang="cs-CZ" altLang="sk-SK" sz="3200" dirty="0">
              <a:solidFill>
                <a:srgbClr val="FF0000"/>
              </a:solidFill>
              <a:latin typeface="Arial Unicode MS" pitchFamily="34" charset="-128"/>
              <a:ea typeface="Arial Unicode MS" pitchFamily="34" charset="-128"/>
              <a:cs typeface="Arial Unicode MS" pitchFamily="34" charset="-128"/>
            </a:endParaRPr>
          </a:p>
          <a:p>
            <a:pPr>
              <a:spcBef>
                <a:spcPct val="50000"/>
              </a:spcBef>
            </a:pPr>
            <a:r>
              <a:rPr lang="cs-CZ" altLang="sk-SK" dirty="0">
                <a:solidFill>
                  <a:srgbClr val="000000"/>
                </a:solidFill>
                <a:latin typeface="Arial Unicode MS" pitchFamily="34" charset="-128"/>
                <a:ea typeface="Arial Unicode MS" pitchFamily="34" charset="-128"/>
                <a:cs typeface="Arial Unicode MS" pitchFamily="34" charset="-128"/>
              </a:rPr>
              <a:t>Jednotn</a:t>
            </a:r>
            <a:r>
              <a:rPr lang="cs-CZ" altLang="sk-SK" dirty="0">
                <a:solidFill>
                  <a:srgbClr val="000000"/>
                </a:solidFill>
                <a:ea typeface="Arial Unicode MS" pitchFamily="34" charset="-128"/>
                <a:cs typeface="Arial Unicode MS" pitchFamily="34" charset="-128"/>
              </a:rPr>
              <a:t>á</a:t>
            </a:r>
            <a:r>
              <a:rPr lang="cs-CZ" altLang="sk-SK" dirty="0">
                <a:solidFill>
                  <a:srgbClr val="000000"/>
                </a:solidFill>
                <a:latin typeface="Arial Unicode MS" pitchFamily="34" charset="-128"/>
                <a:ea typeface="Arial Unicode MS" pitchFamily="34" charset="-128"/>
                <a:cs typeface="Arial Unicode MS" pitchFamily="34" charset="-128"/>
              </a:rPr>
              <a:t> marketingov</a:t>
            </a:r>
            <a:r>
              <a:rPr lang="cs-CZ" altLang="sk-SK" dirty="0">
                <a:solidFill>
                  <a:srgbClr val="000000"/>
                </a:solidFill>
                <a:ea typeface="Arial Unicode MS" pitchFamily="34" charset="-128"/>
                <a:cs typeface="Arial Unicode MS" pitchFamily="34" charset="-128"/>
              </a:rPr>
              <a:t>á</a:t>
            </a:r>
            <a:r>
              <a:rPr lang="cs-CZ" altLang="sk-SK" dirty="0">
                <a:solidFill>
                  <a:srgbClr val="000000"/>
                </a:solidFill>
                <a:latin typeface="Arial Unicode MS" pitchFamily="34" charset="-128"/>
                <a:ea typeface="Arial Unicode MS" pitchFamily="34" charset="-128"/>
                <a:cs typeface="Arial Unicode MS" pitchFamily="34" charset="-128"/>
              </a:rPr>
              <a:t> komunikace na rozd</a:t>
            </a:r>
            <a:r>
              <a:rPr lang="cs-CZ" altLang="sk-SK" dirty="0">
                <a:solidFill>
                  <a:srgbClr val="000000"/>
                </a:solidFill>
                <a:ea typeface="Arial Unicode MS" pitchFamily="34" charset="-128"/>
                <a:cs typeface="Arial Unicode MS" pitchFamily="34" charset="-128"/>
              </a:rPr>
              <a:t>í</a:t>
            </a:r>
            <a:r>
              <a:rPr lang="cs-CZ" altLang="sk-SK" dirty="0">
                <a:solidFill>
                  <a:srgbClr val="000000"/>
                </a:solidFill>
                <a:latin typeface="Arial Unicode MS" pitchFamily="34" charset="-128"/>
                <a:ea typeface="Arial Unicode MS" pitchFamily="34" charset="-128"/>
                <a:cs typeface="Arial Unicode MS" pitchFamily="34" charset="-128"/>
              </a:rPr>
              <a:t>l od dř</a:t>
            </a:r>
            <a:r>
              <a:rPr lang="cs-CZ" altLang="sk-SK" dirty="0">
                <a:solidFill>
                  <a:srgbClr val="000000"/>
                </a:solidFill>
                <a:ea typeface="Arial Unicode MS" pitchFamily="34" charset="-128"/>
                <a:cs typeface="Arial Unicode MS" pitchFamily="34" charset="-128"/>
              </a:rPr>
              <a:t>í</a:t>
            </a:r>
            <a:r>
              <a:rPr lang="cs-CZ" altLang="sk-SK" dirty="0">
                <a:solidFill>
                  <a:srgbClr val="000000"/>
                </a:solidFill>
                <a:latin typeface="Arial Unicode MS" pitchFamily="34" charset="-128"/>
                <a:ea typeface="Arial Unicode MS" pitchFamily="34" charset="-128"/>
                <a:cs typeface="Arial Unicode MS" pitchFamily="34" charset="-128"/>
              </a:rPr>
              <a:t>věj</a:t>
            </a:r>
            <a:r>
              <a:rPr lang="cs-CZ" altLang="sk-SK" dirty="0">
                <a:solidFill>
                  <a:srgbClr val="000000"/>
                </a:solidFill>
                <a:ea typeface="Arial Unicode MS" pitchFamily="34" charset="-128"/>
                <a:cs typeface="Arial Unicode MS" pitchFamily="34" charset="-128"/>
              </a:rPr>
              <a:t>ší</a:t>
            </a:r>
            <a:r>
              <a:rPr lang="cs-CZ" altLang="sk-SK" dirty="0">
                <a:solidFill>
                  <a:srgbClr val="000000"/>
                </a:solidFill>
                <a:latin typeface="Arial Unicode MS" pitchFamily="34" charset="-128"/>
                <a:ea typeface="Arial Unicode MS" pitchFamily="34" charset="-128"/>
                <a:cs typeface="Arial Unicode MS" pitchFamily="34" charset="-128"/>
              </a:rPr>
              <a:t> </a:t>
            </a:r>
            <a:r>
              <a:rPr lang="cs-CZ" altLang="sk-SK" dirty="0">
                <a:solidFill>
                  <a:srgbClr val="000000"/>
                </a:solidFill>
                <a:ea typeface="Arial Unicode MS" pitchFamily="34" charset="-128"/>
                <a:cs typeface="Arial Unicode MS" pitchFamily="34" charset="-128"/>
              </a:rPr>
              <a:t>„</a:t>
            </a:r>
            <a:r>
              <a:rPr lang="cs-CZ" altLang="sk-SK" dirty="0">
                <a:solidFill>
                  <a:srgbClr val="000000"/>
                </a:solidFill>
                <a:latin typeface="Arial Unicode MS" pitchFamily="34" charset="-128"/>
                <a:ea typeface="Arial Unicode MS" pitchFamily="34" charset="-128"/>
                <a:cs typeface="Arial Unicode MS" pitchFamily="34" charset="-128"/>
              </a:rPr>
              <a:t>běžn</a:t>
            </a:r>
            <a:r>
              <a:rPr lang="cs-CZ" altLang="sk-SK" dirty="0">
                <a:solidFill>
                  <a:srgbClr val="000000"/>
                </a:solidFill>
                <a:ea typeface="Arial Unicode MS" pitchFamily="34" charset="-128"/>
                <a:cs typeface="Arial Unicode MS" pitchFamily="34" charset="-128"/>
              </a:rPr>
              <a:t>é“</a:t>
            </a:r>
            <a:r>
              <a:rPr lang="cs-CZ" altLang="sk-SK" dirty="0">
                <a:solidFill>
                  <a:srgbClr val="000000"/>
                </a:solidFill>
                <a:latin typeface="Arial Unicode MS" pitchFamily="34" charset="-128"/>
                <a:ea typeface="Arial Unicode MS" pitchFamily="34" charset="-128"/>
                <a:cs typeface="Arial Unicode MS" pitchFamily="34" charset="-128"/>
              </a:rPr>
              <a:t> marketingov</a:t>
            </a:r>
            <a:r>
              <a:rPr lang="cs-CZ" altLang="sk-SK" dirty="0">
                <a:solidFill>
                  <a:srgbClr val="000000"/>
                </a:solidFill>
                <a:ea typeface="Arial Unicode MS" pitchFamily="34" charset="-128"/>
                <a:cs typeface="Arial Unicode MS" pitchFamily="34" charset="-128"/>
              </a:rPr>
              <a:t>é</a:t>
            </a:r>
            <a:r>
              <a:rPr lang="cs-CZ" altLang="sk-SK" dirty="0">
                <a:solidFill>
                  <a:srgbClr val="000000"/>
                </a:solidFill>
                <a:latin typeface="Arial Unicode MS" pitchFamily="34" charset="-128"/>
                <a:ea typeface="Arial Unicode MS" pitchFamily="34" charset="-128"/>
                <a:cs typeface="Arial Unicode MS" pitchFamily="34" charset="-128"/>
              </a:rPr>
              <a:t> komunikace mnohem v</a:t>
            </a:r>
            <a:r>
              <a:rPr lang="cs-CZ" altLang="sk-SK" dirty="0">
                <a:solidFill>
                  <a:srgbClr val="000000"/>
                </a:solidFill>
                <a:ea typeface="Arial Unicode MS" pitchFamily="34" charset="-128"/>
                <a:cs typeface="Arial Unicode MS" pitchFamily="34" charset="-128"/>
              </a:rPr>
              <a:t>í</a:t>
            </a:r>
            <a:r>
              <a:rPr lang="cs-CZ" altLang="sk-SK" dirty="0">
                <a:solidFill>
                  <a:srgbClr val="000000"/>
                </a:solidFill>
                <a:latin typeface="Arial Unicode MS" pitchFamily="34" charset="-128"/>
                <a:ea typeface="Arial Unicode MS" pitchFamily="34" charset="-128"/>
                <a:cs typeface="Arial Unicode MS" pitchFamily="34" charset="-128"/>
              </a:rPr>
              <a:t>c poč</a:t>
            </a:r>
            <a:r>
              <a:rPr lang="cs-CZ" altLang="sk-SK" dirty="0">
                <a:solidFill>
                  <a:srgbClr val="000000"/>
                </a:solidFill>
                <a:ea typeface="Arial Unicode MS" pitchFamily="34" charset="-128"/>
                <a:cs typeface="Arial Unicode MS" pitchFamily="34" charset="-128"/>
              </a:rPr>
              <a:t>í</a:t>
            </a:r>
            <a:r>
              <a:rPr lang="cs-CZ" altLang="sk-SK" dirty="0">
                <a:solidFill>
                  <a:srgbClr val="000000"/>
                </a:solidFill>
                <a:latin typeface="Arial Unicode MS" pitchFamily="34" charset="-128"/>
                <a:ea typeface="Arial Unicode MS" pitchFamily="34" charset="-128"/>
                <a:cs typeface="Arial Unicode MS" pitchFamily="34" charset="-128"/>
              </a:rPr>
              <a:t>t</a:t>
            </a:r>
            <a:r>
              <a:rPr lang="cs-CZ" altLang="sk-SK" dirty="0">
                <a:solidFill>
                  <a:srgbClr val="000000"/>
                </a:solidFill>
                <a:ea typeface="Arial Unicode MS" pitchFamily="34" charset="-128"/>
                <a:cs typeface="Arial Unicode MS" pitchFamily="34" charset="-128"/>
              </a:rPr>
              <a:t>á</a:t>
            </a:r>
            <a:r>
              <a:rPr lang="cs-CZ" altLang="sk-SK" dirty="0">
                <a:solidFill>
                  <a:srgbClr val="000000"/>
                </a:solidFill>
                <a:latin typeface="Arial Unicode MS" pitchFamily="34" charset="-128"/>
                <a:ea typeface="Arial Unicode MS" pitchFamily="34" charset="-128"/>
                <a:cs typeface="Arial Unicode MS" pitchFamily="34" charset="-128"/>
              </a:rPr>
              <a:t> s</a:t>
            </a:r>
            <a:r>
              <a:rPr lang="cs-CZ" altLang="sk-SK" dirty="0">
                <a:solidFill>
                  <a:srgbClr val="000000"/>
                </a:solidFill>
                <a:ea typeface="Arial Unicode MS" pitchFamily="34" charset="-128"/>
                <a:cs typeface="Arial Unicode MS" pitchFamily="34" charset="-128"/>
              </a:rPr>
              <a:t> </a:t>
            </a:r>
            <a:r>
              <a:rPr lang="cs-CZ" altLang="sk-SK" dirty="0">
                <a:solidFill>
                  <a:srgbClr val="000000"/>
                </a:solidFill>
                <a:latin typeface="Arial Unicode MS" pitchFamily="34" charset="-128"/>
                <a:ea typeface="Arial Unicode MS" pitchFamily="34" charset="-128"/>
                <a:cs typeface="Arial Unicode MS" pitchFamily="34" charset="-128"/>
              </a:rPr>
              <a:t>propojen</a:t>
            </a:r>
            <a:r>
              <a:rPr lang="cs-CZ" altLang="sk-SK" dirty="0">
                <a:solidFill>
                  <a:srgbClr val="000000"/>
                </a:solidFill>
                <a:ea typeface="Arial Unicode MS" pitchFamily="34" charset="-128"/>
                <a:cs typeface="Arial Unicode MS" pitchFamily="34" charset="-128"/>
              </a:rPr>
              <a:t>í</a:t>
            </a:r>
            <a:r>
              <a:rPr lang="cs-CZ" altLang="sk-SK" dirty="0">
                <a:solidFill>
                  <a:srgbClr val="000000"/>
                </a:solidFill>
                <a:latin typeface="Arial Unicode MS" pitchFamily="34" charset="-128"/>
                <a:ea typeface="Arial Unicode MS" pitchFamily="34" charset="-128"/>
                <a:cs typeface="Arial Unicode MS" pitchFamily="34" charset="-128"/>
              </a:rPr>
              <a:t>m jednotlivých komunikačn</a:t>
            </a:r>
            <a:r>
              <a:rPr lang="cs-CZ" altLang="sk-SK" dirty="0">
                <a:solidFill>
                  <a:srgbClr val="000000"/>
                </a:solidFill>
                <a:ea typeface="Arial Unicode MS" pitchFamily="34" charset="-128"/>
                <a:cs typeface="Arial Unicode MS" pitchFamily="34" charset="-128"/>
              </a:rPr>
              <a:t>í</a:t>
            </a:r>
            <a:r>
              <a:rPr lang="cs-CZ" altLang="sk-SK" dirty="0">
                <a:solidFill>
                  <a:srgbClr val="000000"/>
                </a:solidFill>
                <a:latin typeface="Arial Unicode MS" pitchFamily="34" charset="-128"/>
                <a:ea typeface="Arial Unicode MS" pitchFamily="34" charset="-128"/>
                <a:cs typeface="Arial Unicode MS" pitchFamily="34" charset="-128"/>
              </a:rPr>
              <a:t>ch segmentů uvnitř firmy i vně. Snaž</a:t>
            </a:r>
            <a:r>
              <a:rPr lang="cs-CZ" altLang="sk-SK" dirty="0">
                <a:solidFill>
                  <a:srgbClr val="000000"/>
                </a:solidFill>
                <a:ea typeface="Arial Unicode MS" pitchFamily="34" charset="-128"/>
                <a:cs typeface="Arial Unicode MS" pitchFamily="34" charset="-128"/>
              </a:rPr>
              <a:t>í</a:t>
            </a:r>
            <a:r>
              <a:rPr lang="cs-CZ" altLang="sk-SK" dirty="0">
                <a:solidFill>
                  <a:srgbClr val="000000"/>
                </a:solidFill>
                <a:latin typeface="Arial Unicode MS" pitchFamily="34" charset="-128"/>
                <a:ea typeface="Arial Unicode MS" pitchFamily="34" charset="-128"/>
                <a:cs typeface="Arial Unicode MS" pitchFamily="34" charset="-128"/>
              </a:rPr>
              <a:t> se sladit a koordinovat ve</a:t>
            </a:r>
            <a:r>
              <a:rPr lang="cs-CZ" altLang="sk-SK" dirty="0">
                <a:solidFill>
                  <a:srgbClr val="000000"/>
                </a:solidFill>
                <a:ea typeface="Arial Unicode MS" pitchFamily="34" charset="-128"/>
                <a:cs typeface="Arial Unicode MS" pitchFamily="34" charset="-128"/>
              </a:rPr>
              <a:t>š</a:t>
            </a:r>
            <a:r>
              <a:rPr lang="cs-CZ" altLang="sk-SK" dirty="0">
                <a:solidFill>
                  <a:srgbClr val="000000"/>
                </a:solidFill>
                <a:latin typeface="Arial Unicode MS" pitchFamily="34" charset="-128"/>
                <a:ea typeface="Arial Unicode MS" pitchFamily="34" charset="-128"/>
                <a:cs typeface="Arial Unicode MS" pitchFamily="34" charset="-128"/>
              </a:rPr>
              <a:t>ker</a:t>
            </a:r>
            <a:r>
              <a:rPr lang="cs-CZ" altLang="sk-SK" dirty="0">
                <a:solidFill>
                  <a:srgbClr val="000000"/>
                </a:solidFill>
                <a:ea typeface="Arial Unicode MS" pitchFamily="34" charset="-128"/>
                <a:cs typeface="Arial Unicode MS" pitchFamily="34" charset="-128"/>
              </a:rPr>
              <a:t>é</a:t>
            </a:r>
            <a:r>
              <a:rPr lang="cs-CZ" altLang="sk-SK" dirty="0">
                <a:solidFill>
                  <a:srgbClr val="000000"/>
                </a:solidFill>
                <a:latin typeface="Arial Unicode MS" pitchFamily="34" charset="-128"/>
                <a:ea typeface="Arial Unicode MS" pitchFamily="34" charset="-128"/>
                <a:cs typeface="Arial Unicode MS" pitchFamily="34" charset="-128"/>
              </a:rPr>
              <a:t> firemn</a:t>
            </a:r>
            <a:r>
              <a:rPr lang="cs-CZ" altLang="sk-SK" dirty="0">
                <a:solidFill>
                  <a:srgbClr val="000000"/>
                </a:solidFill>
                <a:ea typeface="Arial Unicode MS" pitchFamily="34" charset="-128"/>
                <a:cs typeface="Arial Unicode MS" pitchFamily="34" charset="-128"/>
              </a:rPr>
              <a:t>í</a:t>
            </a:r>
            <a:r>
              <a:rPr lang="cs-CZ" altLang="sk-SK" dirty="0">
                <a:solidFill>
                  <a:srgbClr val="000000"/>
                </a:solidFill>
                <a:latin typeface="Arial Unicode MS" pitchFamily="34" charset="-128"/>
                <a:ea typeface="Arial Unicode MS" pitchFamily="34" charset="-128"/>
                <a:cs typeface="Arial Unicode MS" pitchFamily="34" charset="-128"/>
              </a:rPr>
              <a:t> aktivity, sdělovan</a:t>
            </a:r>
            <a:r>
              <a:rPr lang="cs-CZ" altLang="sk-SK" dirty="0">
                <a:solidFill>
                  <a:srgbClr val="000000"/>
                </a:solidFill>
                <a:ea typeface="Arial Unicode MS" pitchFamily="34" charset="-128"/>
                <a:cs typeface="Arial Unicode MS" pitchFamily="34" charset="-128"/>
              </a:rPr>
              <a:t>é</a:t>
            </a:r>
            <a:r>
              <a:rPr lang="cs-CZ" altLang="sk-SK" dirty="0">
                <a:solidFill>
                  <a:srgbClr val="000000"/>
                </a:solidFill>
                <a:latin typeface="Arial Unicode MS" pitchFamily="34" charset="-128"/>
                <a:ea typeface="Arial Unicode MS" pitchFamily="34" charset="-128"/>
                <a:cs typeface="Arial Unicode MS" pitchFamily="34" charset="-128"/>
              </a:rPr>
              <a:t> informace o firmě, o jej</a:t>
            </a:r>
            <a:r>
              <a:rPr lang="cs-CZ" altLang="sk-SK" dirty="0">
                <a:solidFill>
                  <a:srgbClr val="000000"/>
                </a:solidFill>
                <a:ea typeface="Arial Unicode MS" pitchFamily="34" charset="-128"/>
                <a:cs typeface="Arial Unicode MS" pitchFamily="34" charset="-128"/>
              </a:rPr>
              <a:t>í</a:t>
            </a:r>
            <a:r>
              <a:rPr lang="cs-CZ" altLang="sk-SK" dirty="0">
                <a:solidFill>
                  <a:srgbClr val="000000"/>
                </a:solidFill>
                <a:latin typeface="Arial Unicode MS" pitchFamily="34" charset="-128"/>
                <a:ea typeface="Arial Unicode MS" pitchFamily="34" charset="-128"/>
                <a:cs typeface="Arial Unicode MS" pitchFamily="34" charset="-128"/>
              </a:rPr>
              <a:t> nab</a:t>
            </a:r>
            <a:r>
              <a:rPr lang="cs-CZ" altLang="sk-SK" dirty="0">
                <a:solidFill>
                  <a:srgbClr val="000000"/>
                </a:solidFill>
                <a:ea typeface="Arial Unicode MS" pitchFamily="34" charset="-128"/>
                <a:cs typeface="Arial Unicode MS" pitchFamily="34" charset="-128"/>
              </a:rPr>
              <a:t>í</a:t>
            </a:r>
            <a:r>
              <a:rPr lang="cs-CZ" altLang="sk-SK" dirty="0">
                <a:solidFill>
                  <a:srgbClr val="000000"/>
                </a:solidFill>
                <a:latin typeface="Arial Unicode MS" pitchFamily="34" charset="-128"/>
                <a:ea typeface="Arial Unicode MS" pitchFamily="34" charset="-128"/>
                <a:cs typeface="Arial Unicode MS" pitchFamily="34" charset="-128"/>
              </a:rPr>
              <a:t>dce, o prostřed</a:t>
            </a:r>
            <a:r>
              <a:rPr lang="cs-CZ" altLang="sk-SK" dirty="0">
                <a:solidFill>
                  <a:srgbClr val="000000"/>
                </a:solidFill>
                <a:ea typeface="Arial Unicode MS" pitchFamily="34" charset="-128"/>
                <a:cs typeface="Arial Unicode MS" pitchFamily="34" charset="-128"/>
              </a:rPr>
              <a:t>í</a:t>
            </a:r>
            <a:r>
              <a:rPr lang="cs-CZ" altLang="sk-SK" dirty="0">
                <a:solidFill>
                  <a:srgbClr val="000000"/>
                </a:solidFill>
                <a:latin typeface="Arial Unicode MS" pitchFamily="34" charset="-128"/>
                <a:ea typeface="Arial Unicode MS" pitchFamily="34" charset="-128"/>
                <a:cs typeface="Arial Unicode MS" pitchFamily="34" charset="-128"/>
              </a:rPr>
              <a:t> trhu, o z</a:t>
            </a:r>
            <a:r>
              <a:rPr lang="cs-CZ" altLang="sk-SK" dirty="0">
                <a:solidFill>
                  <a:srgbClr val="000000"/>
                </a:solidFill>
                <a:ea typeface="Arial Unicode MS" pitchFamily="34" charset="-128"/>
                <a:cs typeface="Arial Unicode MS" pitchFamily="34" charset="-128"/>
              </a:rPr>
              <a:t>á</a:t>
            </a:r>
            <a:r>
              <a:rPr lang="cs-CZ" altLang="sk-SK" dirty="0">
                <a:solidFill>
                  <a:srgbClr val="000000"/>
                </a:solidFill>
                <a:latin typeface="Arial Unicode MS" pitchFamily="34" charset="-128"/>
                <a:ea typeface="Arial Unicode MS" pitchFamily="34" charset="-128"/>
                <a:cs typeface="Arial Unicode MS" pitchFamily="34" charset="-128"/>
              </a:rPr>
              <a:t>kazn</a:t>
            </a:r>
            <a:r>
              <a:rPr lang="cs-CZ" altLang="sk-SK" dirty="0">
                <a:solidFill>
                  <a:srgbClr val="000000"/>
                </a:solidFill>
                <a:ea typeface="Arial Unicode MS" pitchFamily="34" charset="-128"/>
                <a:cs typeface="Arial Unicode MS" pitchFamily="34" charset="-128"/>
              </a:rPr>
              <a:t>í</a:t>
            </a:r>
            <a:r>
              <a:rPr lang="cs-CZ" altLang="sk-SK" dirty="0">
                <a:solidFill>
                  <a:srgbClr val="000000"/>
                </a:solidFill>
                <a:latin typeface="Arial Unicode MS" pitchFamily="34" charset="-128"/>
                <a:ea typeface="Arial Unicode MS" pitchFamily="34" charset="-128"/>
                <a:cs typeface="Arial Unicode MS" pitchFamily="34" charset="-128"/>
              </a:rPr>
              <a:t>c</a:t>
            </a:r>
            <a:r>
              <a:rPr lang="cs-CZ" altLang="sk-SK" dirty="0">
                <a:solidFill>
                  <a:srgbClr val="000000"/>
                </a:solidFill>
                <a:ea typeface="Arial Unicode MS" pitchFamily="34" charset="-128"/>
                <a:cs typeface="Arial Unicode MS" pitchFamily="34" charset="-128"/>
              </a:rPr>
              <a:t>í</a:t>
            </a:r>
            <a:r>
              <a:rPr lang="cs-CZ" altLang="sk-SK" dirty="0">
                <a:solidFill>
                  <a:srgbClr val="000000"/>
                </a:solidFill>
                <a:latin typeface="Arial Unicode MS" pitchFamily="34" charset="-128"/>
                <a:ea typeface="Arial Unicode MS" pitchFamily="34" charset="-128"/>
                <a:cs typeface="Arial Unicode MS" pitchFamily="34" charset="-128"/>
              </a:rPr>
              <a:t>ch a konkurenci, o společensk</a:t>
            </a:r>
            <a:r>
              <a:rPr lang="cs-CZ" altLang="sk-SK" dirty="0">
                <a:solidFill>
                  <a:srgbClr val="000000"/>
                </a:solidFill>
                <a:ea typeface="Arial Unicode MS" pitchFamily="34" charset="-128"/>
                <a:cs typeface="Arial Unicode MS" pitchFamily="34" charset="-128"/>
              </a:rPr>
              <a:t>é</a:t>
            </a:r>
            <a:r>
              <a:rPr lang="cs-CZ" altLang="sk-SK" dirty="0">
                <a:solidFill>
                  <a:srgbClr val="000000"/>
                </a:solidFill>
                <a:latin typeface="Arial Unicode MS" pitchFamily="34" charset="-128"/>
                <a:ea typeface="Arial Unicode MS" pitchFamily="34" charset="-128"/>
                <a:cs typeface="Arial Unicode MS" pitchFamily="34" charset="-128"/>
              </a:rPr>
              <a:t>m, politick</a:t>
            </a:r>
            <a:r>
              <a:rPr lang="cs-CZ" altLang="sk-SK" dirty="0">
                <a:solidFill>
                  <a:srgbClr val="000000"/>
                </a:solidFill>
                <a:ea typeface="Arial Unicode MS" pitchFamily="34" charset="-128"/>
                <a:cs typeface="Arial Unicode MS" pitchFamily="34" charset="-128"/>
              </a:rPr>
              <a:t>é</a:t>
            </a:r>
            <a:r>
              <a:rPr lang="cs-CZ" altLang="sk-SK" dirty="0">
                <a:solidFill>
                  <a:srgbClr val="000000"/>
                </a:solidFill>
                <a:latin typeface="Arial Unicode MS" pitchFamily="34" charset="-128"/>
                <a:ea typeface="Arial Unicode MS" pitchFamily="34" charset="-128"/>
                <a:cs typeface="Arial Unicode MS" pitchFamily="34" charset="-128"/>
              </a:rPr>
              <a:t>m, třeba i ekologick</a:t>
            </a:r>
            <a:r>
              <a:rPr lang="cs-CZ" altLang="sk-SK" dirty="0">
                <a:solidFill>
                  <a:srgbClr val="000000"/>
                </a:solidFill>
                <a:ea typeface="Arial Unicode MS" pitchFamily="34" charset="-128"/>
                <a:cs typeface="Arial Unicode MS" pitchFamily="34" charset="-128"/>
              </a:rPr>
              <a:t>é</a:t>
            </a:r>
            <a:r>
              <a:rPr lang="cs-CZ" altLang="sk-SK" dirty="0">
                <a:solidFill>
                  <a:srgbClr val="000000"/>
                </a:solidFill>
                <a:latin typeface="Arial Unicode MS" pitchFamily="34" charset="-128"/>
                <a:ea typeface="Arial Unicode MS" pitchFamily="34" charset="-128"/>
                <a:cs typeface="Arial Unicode MS" pitchFamily="34" charset="-128"/>
              </a:rPr>
              <a:t>m prostřed</a:t>
            </a:r>
            <a:r>
              <a:rPr lang="cs-CZ" altLang="sk-SK" dirty="0">
                <a:solidFill>
                  <a:srgbClr val="000000"/>
                </a:solidFill>
                <a:ea typeface="Arial Unicode MS" pitchFamily="34" charset="-128"/>
                <a:cs typeface="Arial Unicode MS" pitchFamily="34" charset="-128"/>
              </a:rPr>
              <a:t>í</a:t>
            </a:r>
            <a:r>
              <a:rPr lang="cs-CZ" altLang="sk-SK" dirty="0">
                <a:solidFill>
                  <a:srgbClr val="000000"/>
                </a:solidFill>
                <a:latin typeface="Arial Unicode MS" pitchFamily="34" charset="-128"/>
                <a:ea typeface="Arial Unicode MS" pitchFamily="34" charset="-128"/>
                <a:cs typeface="Arial Unicode MS" pitchFamily="34" charset="-128"/>
              </a:rPr>
              <a:t>. Bere do </a:t>
            </a:r>
            <a:r>
              <a:rPr lang="cs-CZ" altLang="sk-SK" dirty="0">
                <a:solidFill>
                  <a:srgbClr val="000000"/>
                </a:solidFill>
                <a:ea typeface="Arial Unicode MS" pitchFamily="34" charset="-128"/>
                <a:cs typeface="Arial Unicode MS" pitchFamily="34" charset="-128"/>
              </a:rPr>
              <a:t>ú</a:t>
            </a:r>
            <a:r>
              <a:rPr lang="cs-CZ" altLang="sk-SK" dirty="0">
                <a:solidFill>
                  <a:srgbClr val="000000"/>
                </a:solidFill>
                <a:latin typeface="Arial Unicode MS" pitchFamily="34" charset="-128"/>
                <a:ea typeface="Arial Unicode MS" pitchFamily="34" charset="-128"/>
                <a:cs typeface="Arial Unicode MS" pitchFamily="34" charset="-128"/>
              </a:rPr>
              <a:t>vahy v</a:t>
            </a:r>
            <a:r>
              <a:rPr lang="cs-CZ" altLang="sk-SK" dirty="0">
                <a:solidFill>
                  <a:srgbClr val="000000"/>
                </a:solidFill>
                <a:ea typeface="Arial Unicode MS" pitchFamily="34" charset="-128"/>
                <a:cs typeface="Arial Unicode MS" pitchFamily="34" charset="-128"/>
              </a:rPr>
              <a:t>š</a:t>
            </a:r>
            <a:r>
              <a:rPr lang="cs-CZ" altLang="sk-SK" dirty="0">
                <a:solidFill>
                  <a:srgbClr val="000000"/>
                </a:solidFill>
                <a:latin typeface="Arial Unicode MS" pitchFamily="34" charset="-128"/>
                <a:ea typeface="Arial Unicode MS" pitchFamily="34" charset="-128"/>
                <a:cs typeface="Arial Unicode MS" pitchFamily="34" charset="-128"/>
              </a:rPr>
              <a:t>e potřebn</a:t>
            </a:r>
            <a:r>
              <a:rPr lang="cs-CZ" altLang="sk-SK" dirty="0">
                <a:solidFill>
                  <a:srgbClr val="000000"/>
                </a:solidFill>
                <a:ea typeface="Arial Unicode MS" pitchFamily="34" charset="-128"/>
                <a:cs typeface="Arial Unicode MS" pitchFamily="34" charset="-128"/>
              </a:rPr>
              <a:t>é</a:t>
            </a:r>
            <a:r>
              <a:rPr lang="cs-CZ" altLang="sk-SK" dirty="0">
                <a:solidFill>
                  <a:srgbClr val="000000"/>
                </a:solidFill>
                <a:latin typeface="Arial Unicode MS" pitchFamily="34" charset="-128"/>
                <a:ea typeface="Arial Unicode MS" pitchFamily="34" charset="-128"/>
                <a:cs typeface="Arial Unicode MS" pitchFamily="34" charset="-128"/>
              </a:rPr>
              <a:t>, co by mohlo ovlivnit nab</a:t>
            </a:r>
            <a:r>
              <a:rPr lang="cs-CZ" altLang="sk-SK" dirty="0">
                <a:solidFill>
                  <a:srgbClr val="000000"/>
                </a:solidFill>
                <a:ea typeface="Arial Unicode MS" pitchFamily="34" charset="-128"/>
                <a:cs typeface="Arial Unicode MS" pitchFamily="34" charset="-128"/>
              </a:rPr>
              <a:t>í</a:t>
            </a:r>
            <a:r>
              <a:rPr lang="cs-CZ" altLang="sk-SK" dirty="0">
                <a:solidFill>
                  <a:srgbClr val="000000"/>
                </a:solidFill>
                <a:latin typeface="Arial Unicode MS" pitchFamily="34" charset="-128"/>
                <a:ea typeface="Arial Unicode MS" pitchFamily="34" charset="-128"/>
                <a:cs typeface="Arial Unicode MS" pitchFamily="34" charset="-128"/>
              </a:rPr>
              <a:t>dku výrobků nebo služeb na v</a:t>
            </a:r>
            <a:r>
              <a:rPr lang="cs-CZ" altLang="sk-SK" dirty="0">
                <a:solidFill>
                  <a:srgbClr val="000000"/>
                </a:solidFill>
                <a:ea typeface="Arial Unicode MS" pitchFamily="34" charset="-128"/>
                <a:cs typeface="Arial Unicode MS" pitchFamily="34" charset="-128"/>
              </a:rPr>
              <a:t>š</a:t>
            </a:r>
            <a:r>
              <a:rPr lang="cs-CZ" altLang="sk-SK" dirty="0">
                <a:solidFill>
                  <a:srgbClr val="000000"/>
                </a:solidFill>
                <a:latin typeface="Arial Unicode MS" pitchFamily="34" charset="-128"/>
                <a:ea typeface="Arial Unicode MS" pitchFamily="34" charset="-128"/>
                <a:cs typeface="Arial Unicode MS" pitchFamily="34" charset="-128"/>
              </a:rPr>
              <a:t>e obs</a:t>
            </a:r>
            <a:r>
              <a:rPr lang="cs-CZ" altLang="sk-SK" dirty="0">
                <a:solidFill>
                  <a:srgbClr val="000000"/>
                </a:solidFill>
                <a:ea typeface="Arial Unicode MS" pitchFamily="34" charset="-128"/>
                <a:cs typeface="Arial Unicode MS" pitchFamily="34" charset="-128"/>
              </a:rPr>
              <a:t>á</a:t>
            </a:r>
            <a:r>
              <a:rPr lang="cs-CZ" altLang="sk-SK" dirty="0">
                <a:solidFill>
                  <a:srgbClr val="000000"/>
                </a:solidFill>
                <a:latin typeface="Arial Unicode MS" pitchFamily="34" charset="-128"/>
                <a:ea typeface="Arial Unicode MS" pitchFamily="34" charset="-128"/>
                <a:cs typeface="Arial Unicode MS" pitchFamily="34" charset="-128"/>
              </a:rPr>
              <a:t>hnout v</a:t>
            </a:r>
            <a:r>
              <a:rPr lang="cs-CZ" altLang="sk-SK" dirty="0">
                <a:solidFill>
                  <a:srgbClr val="000000"/>
                </a:solidFill>
                <a:ea typeface="Arial Unicode MS" pitchFamily="34" charset="-128"/>
                <a:cs typeface="Arial Unicode MS" pitchFamily="34" charset="-128"/>
              </a:rPr>
              <a:t> </a:t>
            </a:r>
            <a:r>
              <a:rPr lang="cs-CZ" altLang="sk-SK" dirty="0">
                <a:solidFill>
                  <a:srgbClr val="000000"/>
                </a:solidFill>
                <a:latin typeface="Arial Unicode MS" pitchFamily="34" charset="-128"/>
                <a:ea typeface="Arial Unicode MS" pitchFamily="34" charset="-128"/>
                <a:cs typeface="Arial Unicode MS" pitchFamily="34" charset="-128"/>
              </a:rPr>
              <a:t>marketingových aktivit</a:t>
            </a:r>
            <a:r>
              <a:rPr lang="cs-CZ" altLang="sk-SK" dirty="0">
                <a:solidFill>
                  <a:srgbClr val="000000"/>
                </a:solidFill>
                <a:ea typeface="Arial Unicode MS" pitchFamily="34" charset="-128"/>
                <a:cs typeface="Arial Unicode MS" pitchFamily="34" charset="-128"/>
              </a:rPr>
              <a:t>á</a:t>
            </a:r>
            <a:r>
              <a:rPr lang="cs-CZ" altLang="sk-SK" dirty="0">
                <a:solidFill>
                  <a:srgbClr val="000000"/>
                </a:solidFill>
                <a:latin typeface="Arial Unicode MS" pitchFamily="34" charset="-128"/>
                <a:ea typeface="Arial Unicode MS" pitchFamily="34" charset="-128"/>
                <a:cs typeface="Arial Unicode MS" pitchFamily="34" charset="-128"/>
              </a:rPr>
              <a:t>ch firmy. </a:t>
            </a:r>
          </a:p>
          <a:p>
            <a:pPr>
              <a:spcBef>
                <a:spcPct val="50000"/>
              </a:spcBef>
            </a:pPr>
            <a:r>
              <a:rPr lang="cs-CZ" altLang="sk-SK" dirty="0">
                <a:cs typeface="Times New Roman" pitchFamily="18" charset="0"/>
              </a:rPr>
              <a:t>Všechny aktivity IMC nejsou stejné, tudíž nejde vytvořit jeden recept, jedno doporučení. </a:t>
            </a:r>
            <a:r>
              <a:rPr lang="cs-CZ" altLang="sk-SK" dirty="0" err="1">
                <a:cs typeface="Times New Roman" pitchFamily="18" charset="0"/>
              </a:rPr>
              <a:t>Philip</a:t>
            </a:r>
            <a:r>
              <a:rPr lang="cs-CZ" altLang="sk-SK" dirty="0">
                <a:cs typeface="Times New Roman" pitchFamily="18" charset="0"/>
              </a:rPr>
              <a:t> </a:t>
            </a:r>
            <a:r>
              <a:rPr lang="cs-CZ" altLang="sk-SK" dirty="0" err="1">
                <a:cs typeface="Times New Roman" pitchFamily="18" charset="0"/>
              </a:rPr>
              <a:t>Kotler</a:t>
            </a:r>
            <a:r>
              <a:rPr lang="cs-CZ" altLang="sk-SK" dirty="0">
                <a:cs typeface="Times New Roman" pitchFamily="18" charset="0"/>
              </a:rPr>
              <a:t> uvádí na příkladu, jak rozdílné mohou být aktivity IMC: </a:t>
            </a:r>
            <a:r>
              <a:rPr lang="cs-CZ" altLang="sk-SK" i="1" dirty="0">
                <a:cs typeface="Times New Roman" pitchFamily="18" charset="0"/>
              </a:rPr>
              <a:t>Koncepce integrované marketingové komunikace říká, že firma musí pečlivě kombinovat komunikační nástroje a vytvořit koordinovaný komunikační mix. Jak ale určit, který mix je nejvhodnější? I firmy v jednom odvětví se ve svých přístupech k tvorbě komunikačního mixu značně liší. Firma </a:t>
            </a:r>
            <a:r>
              <a:rPr lang="cs-CZ" altLang="sk-SK" i="1" dirty="0" err="1">
                <a:cs typeface="Times New Roman" pitchFamily="18" charset="0"/>
              </a:rPr>
              <a:t>Avon</a:t>
            </a:r>
            <a:r>
              <a:rPr lang="cs-CZ" altLang="sk-SK" i="1" dirty="0">
                <a:cs typeface="Times New Roman" pitchFamily="18" charset="0"/>
              </a:rPr>
              <a:t> vydává nejvíce zdrojů na osobní prodej a přímý marketing, za­tímco společnost </a:t>
            </a:r>
            <a:r>
              <a:rPr lang="cs-CZ" altLang="sk-SK" i="1" dirty="0" err="1">
                <a:cs typeface="Times New Roman" pitchFamily="18" charset="0"/>
              </a:rPr>
              <a:t>Revlon</a:t>
            </a:r>
            <a:r>
              <a:rPr lang="cs-CZ" altLang="sk-SK" i="1" dirty="0">
                <a:cs typeface="Times New Roman" pitchFamily="18" charset="0"/>
              </a:rPr>
              <a:t> investuje nejvíce do spotřebitelské reklamy. Compaq </a:t>
            </a:r>
            <a:r>
              <a:rPr lang="cs-CZ" altLang="sk-SK" i="1" dirty="0" err="1">
                <a:cs typeface="Times New Roman" pitchFamily="18" charset="0"/>
              </a:rPr>
              <a:t>Computer</a:t>
            </a:r>
            <a:r>
              <a:rPr lang="cs-CZ" altLang="sk-SK" i="1" dirty="0">
                <a:cs typeface="Times New Roman" pitchFamily="18" charset="0"/>
              </a:rPr>
              <a:t> se spoléhá na reklamu a podporu maloobchodu, zatímco Dell </a:t>
            </a:r>
            <a:r>
              <a:rPr lang="cs-CZ" altLang="sk-SK" i="1" dirty="0" err="1">
                <a:cs typeface="Times New Roman" pitchFamily="18" charset="0"/>
              </a:rPr>
              <a:t>Computer</a:t>
            </a:r>
            <a:r>
              <a:rPr lang="cs-CZ" altLang="sk-SK" i="1" dirty="0">
                <a:cs typeface="Times New Roman" pitchFamily="18" charset="0"/>
              </a:rPr>
              <a:t> praktikuje přímý mar­keting. </a:t>
            </a:r>
            <a:r>
              <a:rPr lang="cs-CZ" altLang="sk-SK" i="1" u="sng" dirty="0">
                <a:solidFill>
                  <a:srgbClr val="800080"/>
                </a:solidFill>
                <a:cs typeface="Times New Roman" pitchFamily="18" charset="0"/>
                <a:hlinkClick r:id="" action="ppaction://noaction"/>
              </a:rPr>
              <a:t>[1]</a:t>
            </a:r>
            <a:r>
              <a:rPr lang="cs-CZ" altLang="sk-SK" dirty="0"/>
              <a:t> </a:t>
            </a:r>
          </a:p>
          <a:p>
            <a:pPr>
              <a:spcBef>
                <a:spcPct val="50000"/>
              </a:spcBef>
            </a:pPr>
            <a:endParaRPr lang="cs-CZ" altLang="sk-SK" dirty="0"/>
          </a:p>
          <a:p>
            <a:pPr>
              <a:spcBef>
                <a:spcPct val="50000"/>
              </a:spcBef>
            </a:pPr>
            <a:r>
              <a:rPr lang="cs-CZ" altLang="sk-SK" dirty="0"/>
              <a:t/>
            </a:r>
            <a:br>
              <a:rPr lang="cs-CZ" altLang="sk-SK" dirty="0"/>
            </a:br>
            <a:r>
              <a:rPr lang="cs-CZ" altLang="sk-SK" sz="1400" u="sng" dirty="0">
                <a:solidFill>
                  <a:srgbClr val="800080"/>
                </a:solidFill>
                <a:latin typeface="Arial Unicode MS" pitchFamily="34" charset="-128"/>
                <a:ea typeface="Arial Unicode MS" pitchFamily="34" charset="-128"/>
                <a:cs typeface="Arial Unicode MS" pitchFamily="34" charset="-128"/>
                <a:hlinkClick r:id="" action="ppaction://noaction"/>
              </a:rPr>
              <a:t>[1]</a:t>
            </a:r>
            <a:r>
              <a:rPr lang="cs-CZ" altLang="sk-SK" sz="1400" dirty="0">
                <a:solidFill>
                  <a:srgbClr val="000000"/>
                </a:solidFill>
                <a:latin typeface="Arial Unicode MS" pitchFamily="34" charset="-128"/>
                <a:ea typeface="Arial Unicode MS" pitchFamily="34" charset="-128"/>
                <a:cs typeface="Arial Unicode MS" pitchFamily="34" charset="-128"/>
              </a:rPr>
              <a:t> </a:t>
            </a:r>
            <a:r>
              <a:rPr lang="cs-CZ" altLang="sk-SK" sz="1400" dirty="0" err="1">
                <a:solidFill>
                  <a:srgbClr val="000000"/>
                </a:solidFill>
                <a:latin typeface="Arial Unicode MS" pitchFamily="34" charset="-128"/>
                <a:ea typeface="Arial Unicode MS" pitchFamily="34" charset="-128"/>
                <a:cs typeface="Arial Unicode MS" pitchFamily="34" charset="-128"/>
              </a:rPr>
              <a:t>Kotler</a:t>
            </a:r>
            <a:r>
              <a:rPr lang="cs-CZ" altLang="sk-SK" sz="1400" dirty="0">
                <a:solidFill>
                  <a:srgbClr val="000000"/>
                </a:solidFill>
                <a:latin typeface="Arial Unicode MS" pitchFamily="34" charset="-128"/>
                <a:ea typeface="Arial Unicode MS" pitchFamily="34" charset="-128"/>
                <a:cs typeface="Arial Unicode MS" pitchFamily="34" charset="-128"/>
              </a:rPr>
              <a:t> P., Marketing, </a:t>
            </a:r>
            <a:r>
              <a:rPr lang="cs-CZ" altLang="sk-SK" sz="1400" dirty="0" err="1">
                <a:solidFill>
                  <a:srgbClr val="000000"/>
                </a:solidFill>
                <a:latin typeface="Arial Unicode MS" pitchFamily="34" charset="-128"/>
                <a:ea typeface="Arial Unicode MS" pitchFamily="34" charset="-128"/>
                <a:cs typeface="Arial Unicode MS" pitchFamily="34" charset="-128"/>
              </a:rPr>
              <a:t>Grada</a:t>
            </a:r>
            <a:r>
              <a:rPr lang="cs-CZ" altLang="sk-SK" sz="1400" dirty="0">
                <a:solidFill>
                  <a:srgbClr val="000000"/>
                </a:solidFill>
                <a:latin typeface="Arial Unicode MS" pitchFamily="34" charset="-128"/>
                <a:ea typeface="Arial Unicode MS" pitchFamily="34" charset="-128"/>
                <a:cs typeface="Arial Unicode MS" pitchFamily="34" charset="-128"/>
              </a:rPr>
              <a:t>, Praha 2004</a:t>
            </a:r>
          </a:p>
          <a:p>
            <a:pPr>
              <a:spcBef>
                <a:spcPct val="50000"/>
              </a:spcBef>
            </a:pPr>
            <a:endParaRPr lang="cs-CZ" altLang="sk-SK" sz="1400"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ext Box 2"/>
          <p:cNvSpPr txBox="1">
            <a:spLocks noChangeArrowheads="1"/>
          </p:cNvSpPr>
          <p:nvPr/>
        </p:nvSpPr>
        <p:spPr bwMode="auto">
          <a:xfrm>
            <a:off x="179388" y="115888"/>
            <a:ext cx="5472112" cy="6478697"/>
          </a:xfrm>
          <a:prstGeom prst="rect">
            <a:avLst/>
          </a:prstGeom>
          <a:noFill/>
          <a:ln w="9525">
            <a:noFill/>
            <a:miter lim="800000"/>
            <a:headEnd/>
            <a:tailEnd/>
          </a:ln>
        </p:spPr>
        <p:txBody>
          <a:bodyPr>
            <a:spAutoFit/>
          </a:bodyPr>
          <a:lstStyle/>
          <a:p>
            <a:pPr>
              <a:spcBef>
                <a:spcPct val="50000"/>
              </a:spcBef>
            </a:pPr>
            <a:r>
              <a:rPr lang="cs-CZ" altLang="sk-SK" sz="2800" b="1" dirty="0" smtClean="0">
                <a:solidFill>
                  <a:srgbClr val="FF0000"/>
                </a:solidFill>
                <a:latin typeface="Arial Unicode MS" pitchFamily="34" charset="-128"/>
                <a:ea typeface="Arial Unicode MS" pitchFamily="34" charset="-128"/>
                <a:cs typeface="Arial Unicode MS" pitchFamily="34" charset="-128"/>
              </a:rPr>
              <a:t>Marketingový </a:t>
            </a:r>
            <a:r>
              <a:rPr lang="cs-CZ" altLang="sk-SK" sz="2800" b="1" dirty="0">
                <a:solidFill>
                  <a:srgbClr val="FF0000"/>
                </a:solidFill>
                <a:latin typeface="Arial Unicode MS" pitchFamily="34" charset="-128"/>
                <a:ea typeface="Arial Unicode MS" pitchFamily="34" charset="-128"/>
                <a:cs typeface="Arial Unicode MS" pitchFamily="34" charset="-128"/>
              </a:rPr>
              <a:t>informačn</a:t>
            </a:r>
            <a:r>
              <a:rPr lang="cs-CZ" altLang="sk-SK" sz="2800" b="1" dirty="0">
                <a:solidFill>
                  <a:srgbClr val="FF0000"/>
                </a:solidFill>
                <a:ea typeface="Arial Unicode MS" pitchFamily="34" charset="-128"/>
                <a:cs typeface="Arial Unicode MS" pitchFamily="34" charset="-128"/>
              </a:rPr>
              <a:t>í</a:t>
            </a:r>
            <a:r>
              <a:rPr lang="cs-CZ" altLang="sk-SK" sz="2800" b="1" dirty="0">
                <a:solidFill>
                  <a:srgbClr val="FF0000"/>
                </a:solidFill>
                <a:latin typeface="Arial Unicode MS" pitchFamily="34" charset="-128"/>
                <a:ea typeface="Arial Unicode MS" pitchFamily="34" charset="-128"/>
                <a:cs typeface="Arial Unicode MS" pitchFamily="34" charset="-128"/>
              </a:rPr>
              <a:t> syst</a:t>
            </a:r>
            <a:r>
              <a:rPr lang="cs-CZ" altLang="sk-SK" sz="2800" b="1" dirty="0">
                <a:solidFill>
                  <a:srgbClr val="FF0000"/>
                </a:solidFill>
                <a:ea typeface="Arial Unicode MS" pitchFamily="34" charset="-128"/>
                <a:cs typeface="Arial Unicode MS" pitchFamily="34" charset="-128"/>
              </a:rPr>
              <a:t>é</a:t>
            </a:r>
            <a:r>
              <a:rPr lang="cs-CZ" altLang="sk-SK" sz="2800" b="1" dirty="0">
                <a:solidFill>
                  <a:srgbClr val="FF0000"/>
                </a:solidFill>
                <a:latin typeface="Arial Unicode MS" pitchFamily="34" charset="-128"/>
                <a:ea typeface="Arial Unicode MS" pitchFamily="34" charset="-128"/>
                <a:cs typeface="Arial Unicode MS" pitchFamily="34" charset="-128"/>
              </a:rPr>
              <a:t>m</a:t>
            </a:r>
            <a:endParaRPr lang="cs-CZ" altLang="sk-SK" sz="2800" dirty="0">
              <a:solidFill>
                <a:srgbClr val="FF0000"/>
              </a:solidFill>
              <a:latin typeface="Arial Unicode MS" pitchFamily="34" charset="-128"/>
              <a:ea typeface="Arial Unicode MS" pitchFamily="34" charset="-128"/>
              <a:cs typeface="Arial Unicode MS" pitchFamily="34" charset="-128"/>
            </a:endParaRPr>
          </a:p>
          <a:p>
            <a:pPr>
              <a:spcBef>
                <a:spcPct val="50000"/>
              </a:spcBef>
            </a:pPr>
            <a:r>
              <a:rPr lang="cs-CZ" altLang="sk-SK" b="1" dirty="0">
                <a:solidFill>
                  <a:srgbClr val="000000"/>
                </a:solidFill>
                <a:ea typeface="Arial Unicode MS" pitchFamily="34" charset="-128"/>
                <a:cs typeface="Arial Unicode MS" pitchFamily="34" charset="-128"/>
              </a:rPr>
              <a:t> </a:t>
            </a:r>
            <a:endParaRPr lang="cs-CZ" altLang="sk-SK" dirty="0">
              <a:solidFill>
                <a:srgbClr val="000000"/>
              </a:solidFill>
              <a:latin typeface="Arial Unicode MS" pitchFamily="34" charset="-128"/>
              <a:ea typeface="Arial Unicode MS" pitchFamily="34" charset="-128"/>
              <a:cs typeface="Arial Unicode MS" pitchFamily="34" charset="-128"/>
            </a:endParaRPr>
          </a:p>
          <a:p>
            <a:pPr>
              <a:spcBef>
                <a:spcPct val="50000"/>
              </a:spcBef>
            </a:pPr>
            <a:r>
              <a:rPr lang="cs-CZ" altLang="sk-SK" dirty="0">
                <a:solidFill>
                  <a:srgbClr val="000000"/>
                </a:solidFill>
                <a:latin typeface="Arial Unicode MS" pitchFamily="34" charset="-128"/>
                <a:ea typeface="Arial Unicode MS" pitchFamily="34" charset="-128"/>
                <a:cs typeface="Arial Unicode MS" pitchFamily="34" charset="-128"/>
              </a:rPr>
              <a:t>Důležitým n</a:t>
            </a:r>
            <a:r>
              <a:rPr lang="cs-CZ" altLang="sk-SK" dirty="0">
                <a:solidFill>
                  <a:srgbClr val="000000"/>
                </a:solidFill>
                <a:ea typeface="Arial Unicode MS" pitchFamily="34" charset="-128"/>
                <a:cs typeface="Arial Unicode MS" pitchFamily="34" charset="-128"/>
              </a:rPr>
              <a:t>á</a:t>
            </a:r>
            <a:r>
              <a:rPr lang="cs-CZ" altLang="sk-SK" dirty="0">
                <a:solidFill>
                  <a:srgbClr val="000000"/>
                </a:solidFill>
                <a:latin typeface="Arial Unicode MS" pitchFamily="34" charset="-128"/>
                <a:ea typeface="Arial Unicode MS" pitchFamily="34" charset="-128"/>
                <a:cs typeface="Arial Unicode MS" pitchFamily="34" charset="-128"/>
              </a:rPr>
              <a:t>strojem marketingu je monitorov</a:t>
            </a:r>
            <a:r>
              <a:rPr lang="cs-CZ" altLang="sk-SK" dirty="0">
                <a:solidFill>
                  <a:srgbClr val="000000"/>
                </a:solidFill>
                <a:ea typeface="Arial Unicode MS" pitchFamily="34" charset="-128"/>
                <a:cs typeface="Arial Unicode MS" pitchFamily="34" charset="-128"/>
              </a:rPr>
              <a:t>á</a:t>
            </a:r>
            <a:r>
              <a:rPr lang="cs-CZ" altLang="sk-SK" dirty="0">
                <a:solidFill>
                  <a:srgbClr val="000000"/>
                </a:solidFill>
                <a:latin typeface="Arial Unicode MS" pitchFamily="34" charset="-128"/>
                <a:ea typeface="Arial Unicode MS" pitchFamily="34" charset="-128"/>
                <a:cs typeface="Arial Unicode MS" pitchFamily="34" charset="-128"/>
              </a:rPr>
              <a:t>n</a:t>
            </a:r>
            <a:r>
              <a:rPr lang="cs-CZ" altLang="sk-SK" dirty="0">
                <a:solidFill>
                  <a:srgbClr val="000000"/>
                </a:solidFill>
                <a:ea typeface="Arial Unicode MS" pitchFamily="34" charset="-128"/>
                <a:cs typeface="Arial Unicode MS" pitchFamily="34" charset="-128"/>
              </a:rPr>
              <a:t>í</a:t>
            </a:r>
            <a:r>
              <a:rPr lang="cs-CZ" altLang="sk-SK" dirty="0">
                <a:solidFill>
                  <a:srgbClr val="000000"/>
                </a:solidFill>
                <a:latin typeface="Arial Unicode MS" pitchFamily="34" charset="-128"/>
                <a:ea typeface="Arial Unicode MS" pitchFamily="34" charset="-128"/>
                <a:cs typeface="Arial Unicode MS" pitchFamily="34" charset="-128"/>
              </a:rPr>
              <a:t> prostřed</a:t>
            </a:r>
            <a:r>
              <a:rPr lang="cs-CZ" altLang="sk-SK" dirty="0">
                <a:solidFill>
                  <a:srgbClr val="000000"/>
                </a:solidFill>
                <a:ea typeface="Arial Unicode MS" pitchFamily="34" charset="-128"/>
                <a:cs typeface="Arial Unicode MS" pitchFamily="34" charset="-128"/>
              </a:rPr>
              <a:t>í</a:t>
            </a:r>
            <a:r>
              <a:rPr lang="cs-CZ" altLang="sk-SK" dirty="0">
                <a:solidFill>
                  <a:srgbClr val="000000"/>
                </a:solidFill>
                <a:latin typeface="Arial Unicode MS" pitchFamily="34" charset="-128"/>
                <a:ea typeface="Arial Unicode MS" pitchFamily="34" charset="-128"/>
                <a:cs typeface="Arial Unicode MS" pitchFamily="34" charset="-128"/>
              </a:rPr>
              <a:t>, ve kter</a:t>
            </a:r>
            <a:r>
              <a:rPr lang="cs-CZ" altLang="sk-SK" dirty="0">
                <a:solidFill>
                  <a:srgbClr val="000000"/>
                </a:solidFill>
                <a:ea typeface="Arial Unicode MS" pitchFamily="34" charset="-128"/>
                <a:cs typeface="Arial Unicode MS" pitchFamily="34" charset="-128"/>
              </a:rPr>
              <a:t>é</a:t>
            </a:r>
            <a:r>
              <a:rPr lang="cs-CZ" altLang="sk-SK" dirty="0">
                <a:solidFill>
                  <a:srgbClr val="000000"/>
                </a:solidFill>
                <a:latin typeface="Arial Unicode MS" pitchFamily="34" charset="-128"/>
                <a:ea typeface="Arial Unicode MS" pitchFamily="34" charset="-128"/>
                <a:cs typeface="Arial Unicode MS" pitchFamily="34" charset="-128"/>
              </a:rPr>
              <a:t>m se konkr</a:t>
            </a:r>
            <a:r>
              <a:rPr lang="cs-CZ" altLang="sk-SK" dirty="0">
                <a:solidFill>
                  <a:srgbClr val="000000"/>
                </a:solidFill>
                <a:ea typeface="Arial Unicode MS" pitchFamily="34" charset="-128"/>
                <a:cs typeface="Arial Unicode MS" pitchFamily="34" charset="-128"/>
              </a:rPr>
              <a:t>é</a:t>
            </a:r>
            <a:r>
              <a:rPr lang="cs-CZ" altLang="sk-SK" dirty="0">
                <a:solidFill>
                  <a:srgbClr val="000000"/>
                </a:solidFill>
                <a:latin typeface="Arial Unicode MS" pitchFamily="34" charset="-128"/>
                <a:ea typeface="Arial Unicode MS" pitchFamily="34" charset="-128"/>
                <a:cs typeface="Arial Unicode MS" pitchFamily="34" charset="-128"/>
              </a:rPr>
              <a:t>tn</a:t>
            </a:r>
            <a:r>
              <a:rPr lang="cs-CZ" altLang="sk-SK" dirty="0">
                <a:solidFill>
                  <a:srgbClr val="000000"/>
                </a:solidFill>
                <a:ea typeface="Arial Unicode MS" pitchFamily="34" charset="-128"/>
                <a:cs typeface="Arial Unicode MS" pitchFamily="34" charset="-128"/>
              </a:rPr>
              <a:t>í</a:t>
            </a:r>
            <a:r>
              <a:rPr lang="cs-CZ" altLang="sk-SK" dirty="0">
                <a:solidFill>
                  <a:srgbClr val="000000"/>
                </a:solidFill>
                <a:latin typeface="Arial Unicode MS" pitchFamily="34" charset="-128"/>
                <a:ea typeface="Arial Unicode MS" pitchFamily="34" charset="-128"/>
                <a:cs typeface="Arial Unicode MS" pitchFamily="34" charset="-128"/>
              </a:rPr>
              <a:t> marketingov</a:t>
            </a:r>
            <a:r>
              <a:rPr lang="cs-CZ" altLang="sk-SK" dirty="0">
                <a:solidFill>
                  <a:srgbClr val="000000"/>
                </a:solidFill>
                <a:ea typeface="Arial Unicode MS" pitchFamily="34" charset="-128"/>
                <a:cs typeface="Arial Unicode MS" pitchFamily="34" charset="-128"/>
              </a:rPr>
              <a:t>é</a:t>
            </a:r>
            <a:r>
              <a:rPr lang="cs-CZ" altLang="sk-SK" dirty="0">
                <a:solidFill>
                  <a:srgbClr val="000000"/>
                </a:solidFill>
                <a:latin typeface="Arial Unicode MS" pitchFamily="34" charset="-128"/>
                <a:ea typeface="Arial Unicode MS" pitchFamily="34" charset="-128"/>
                <a:cs typeface="Arial Unicode MS" pitchFamily="34" charset="-128"/>
              </a:rPr>
              <a:t> aktivity nach</a:t>
            </a:r>
            <a:r>
              <a:rPr lang="cs-CZ" altLang="sk-SK" dirty="0">
                <a:solidFill>
                  <a:srgbClr val="000000"/>
                </a:solidFill>
                <a:ea typeface="Arial Unicode MS" pitchFamily="34" charset="-128"/>
                <a:cs typeface="Arial Unicode MS" pitchFamily="34" charset="-128"/>
              </a:rPr>
              <a:t>á</a:t>
            </a:r>
            <a:r>
              <a:rPr lang="cs-CZ" altLang="sk-SK" dirty="0">
                <a:solidFill>
                  <a:srgbClr val="000000"/>
                </a:solidFill>
                <a:latin typeface="Arial Unicode MS" pitchFamily="34" charset="-128"/>
                <a:ea typeface="Arial Unicode MS" pitchFamily="34" charset="-128"/>
                <a:cs typeface="Arial Unicode MS" pitchFamily="34" charset="-128"/>
              </a:rPr>
              <a:t>zej</a:t>
            </a:r>
            <a:r>
              <a:rPr lang="cs-CZ" altLang="sk-SK" dirty="0">
                <a:solidFill>
                  <a:srgbClr val="000000"/>
                </a:solidFill>
                <a:ea typeface="Arial Unicode MS" pitchFamily="34" charset="-128"/>
                <a:cs typeface="Arial Unicode MS" pitchFamily="34" charset="-128"/>
              </a:rPr>
              <a:t>í</a:t>
            </a:r>
            <a:r>
              <a:rPr lang="cs-CZ" altLang="sk-SK" dirty="0">
                <a:solidFill>
                  <a:srgbClr val="000000"/>
                </a:solidFill>
                <a:latin typeface="Arial Unicode MS" pitchFamily="34" charset="-128"/>
                <a:ea typeface="Arial Unicode MS" pitchFamily="34" charset="-128"/>
                <a:cs typeface="Arial Unicode MS" pitchFamily="34" charset="-128"/>
              </a:rPr>
              <a:t> a vyhodnocov</a:t>
            </a:r>
            <a:r>
              <a:rPr lang="cs-CZ" altLang="sk-SK" dirty="0">
                <a:solidFill>
                  <a:srgbClr val="000000"/>
                </a:solidFill>
                <a:ea typeface="Arial Unicode MS" pitchFamily="34" charset="-128"/>
                <a:cs typeface="Arial Unicode MS" pitchFamily="34" charset="-128"/>
              </a:rPr>
              <a:t>á</a:t>
            </a:r>
            <a:r>
              <a:rPr lang="cs-CZ" altLang="sk-SK" dirty="0">
                <a:solidFill>
                  <a:srgbClr val="000000"/>
                </a:solidFill>
                <a:latin typeface="Arial Unicode MS" pitchFamily="34" charset="-128"/>
                <a:ea typeface="Arial Unicode MS" pitchFamily="34" charset="-128"/>
                <a:cs typeface="Arial Unicode MS" pitchFamily="34" charset="-128"/>
              </a:rPr>
              <a:t>n</a:t>
            </a:r>
            <a:r>
              <a:rPr lang="cs-CZ" altLang="sk-SK" dirty="0">
                <a:solidFill>
                  <a:srgbClr val="000000"/>
                </a:solidFill>
                <a:ea typeface="Arial Unicode MS" pitchFamily="34" charset="-128"/>
                <a:cs typeface="Arial Unicode MS" pitchFamily="34" charset="-128"/>
              </a:rPr>
              <a:t>í</a:t>
            </a:r>
            <a:r>
              <a:rPr lang="cs-CZ" altLang="sk-SK" dirty="0">
                <a:solidFill>
                  <a:srgbClr val="000000"/>
                </a:solidFill>
                <a:latin typeface="Arial Unicode MS" pitchFamily="34" charset="-128"/>
                <a:ea typeface="Arial Unicode MS" pitchFamily="34" charset="-128"/>
                <a:cs typeface="Arial Unicode MS" pitchFamily="34" charset="-128"/>
              </a:rPr>
              <a:t> doslova v</a:t>
            </a:r>
            <a:r>
              <a:rPr lang="cs-CZ" altLang="sk-SK" dirty="0">
                <a:solidFill>
                  <a:srgbClr val="000000"/>
                </a:solidFill>
                <a:ea typeface="Arial Unicode MS" pitchFamily="34" charset="-128"/>
                <a:cs typeface="Arial Unicode MS" pitchFamily="34" charset="-128"/>
              </a:rPr>
              <a:t>š</a:t>
            </a:r>
            <a:r>
              <a:rPr lang="cs-CZ" altLang="sk-SK" dirty="0">
                <a:solidFill>
                  <a:srgbClr val="000000"/>
                </a:solidFill>
                <a:latin typeface="Arial Unicode MS" pitchFamily="34" charset="-128"/>
                <a:ea typeface="Arial Unicode MS" pitchFamily="34" charset="-128"/>
                <a:cs typeface="Arial Unicode MS" pitchFamily="34" charset="-128"/>
              </a:rPr>
              <a:t>eho, co by se mohlo, byť okrajově, výrobku nebo služby, kter</a:t>
            </a:r>
            <a:r>
              <a:rPr lang="cs-CZ" altLang="sk-SK" dirty="0">
                <a:solidFill>
                  <a:srgbClr val="000000"/>
                </a:solidFill>
                <a:ea typeface="Arial Unicode MS" pitchFamily="34" charset="-128"/>
                <a:cs typeface="Arial Unicode MS" pitchFamily="34" charset="-128"/>
              </a:rPr>
              <a:t>é</a:t>
            </a:r>
            <a:r>
              <a:rPr lang="cs-CZ" altLang="sk-SK" dirty="0">
                <a:solidFill>
                  <a:srgbClr val="000000"/>
                </a:solidFill>
                <a:latin typeface="Arial Unicode MS" pitchFamily="34" charset="-128"/>
                <a:ea typeface="Arial Unicode MS" pitchFamily="34" charset="-128"/>
                <a:cs typeface="Arial Unicode MS" pitchFamily="34" charset="-128"/>
              </a:rPr>
              <a:t> se věnujeme, týkat. V</a:t>
            </a:r>
            <a:r>
              <a:rPr lang="cs-CZ" altLang="sk-SK" dirty="0">
                <a:solidFill>
                  <a:srgbClr val="000000"/>
                </a:solidFill>
                <a:ea typeface="Arial Unicode MS" pitchFamily="34" charset="-128"/>
                <a:cs typeface="Arial Unicode MS" pitchFamily="34" charset="-128"/>
              </a:rPr>
              <a:t> </a:t>
            </a:r>
            <a:r>
              <a:rPr lang="cs-CZ" altLang="sk-SK" dirty="0">
                <a:solidFill>
                  <a:srgbClr val="000000"/>
                </a:solidFill>
                <a:latin typeface="Arial Unicode MS" pitchFamily="34" charset="-128"/>
                <a:ea typeface="Arial Unicode MS" pitchFamily="34" charset="-128"/>
                <a:cs typeface="Arial Unicode MS" pitchFamily="34" charset="-128"/>
              </a:rPr>
              <a:t>dne</a:t>
            </a:r>
            <a:r>
              <a:rPr lang="cs-CZ" altLang="sk-SK" dirty="0">
                <a:solidFill>
                  <a:srgbClr val="000000"/>
                </a:solidFill>
                <a:ea typeface="Arial Unicode MS" pitchFamily="34" charset="-128"/>
                <a:cs typeface="Arial Unicode MS" pitchFamily="34" charset="-128"/>
              </a:rPr>
              <a:t>š</a:t>
            </a:r>
            <a:r>
              <a:rPr lang="cs-CZ" altLang="sk-SK" dirty="0">
                <a:solidFill>
                  <a:srgbClr val="000000"/>
                </a:solidFill>
                <a:latin typeface="Arial Unicode MS" pitchFamily="34" charset="-128"/>
                <a:ea typeface="Arial Unicode MS" pitchFamily="34" charset="-128"/>
                <a:cs typeface="Arial Unicode MS" pitchFamily="34" charset="-128"/>
              </a:rPr>
              <a:t>n</a:t>
            </a:r>
            <a:r>
              <a:rPr lang="cs-CZ" altLang="sk-SK" dirty="0">
                <a:solidFill>
                  <a:srgbClr val="000000"/>
                </a:solidFill>
                <a:ea typeface="Arial Unicode MS" pitchFamily="34" charset="-128"/>
                <a:cs typeface="Arial Unicode MS" pitchFamily="34" charset="-128"/>
              </a:rPr>
              <a:t>í</a:t>
            </a:r>
            <a:r>
              <a:rPr lang="cs-CZ" altLang="sk-SK" dirty="0">
                <a:solidFill>
                  <a:srgbClr val="000000"/>
                </a:solidFill>
                <a:latin typeface="Arial Unicode MS" pitchFamily="34" charset="-128"/>
                <a:ea typeface="Arial Unicode MS" pitchFamily="34" charset="-128"/>
                <a:cs typeface="Arial Unicode MS" pitchFamily="34" charset="-128"/>
              </a:rPr>
              <a:t> době digitalizovan</a:t>
            </a:r>
            <a:r>
              <a:rPr lang="cs-CZ" altLang="sk-SK" dirty="0">
                <a:solidFill>
                  <a:srgbClr val="000000"/>
                </a:solidFill>
                <a:ea typeface="Arial Unicode MS" pitchFamily="34" charset="-128"/>
                <a:cs typeface="Arial Unicode MS" pitchFamily="34" charset="-128"/>
              </a:rPr>
              <a:t>é</a:t>
            </a:r>
            <a:r>
              <a:rPr lang="cs-CZ" altLang="sk-SK" dirty="0">
                <a:solidFill>
                  <a:srgbClr val="000000"/>
                </a:solidFill>
                <a:latin typeface="Arial Unicode MS" pitchFamily="34" charset="-128"/>
                <a:ea typeface="Arial Unicode MS" pitchFamily="34" charset="-128"/>
                <a:cs typeface="Arial Unicode MS" pitchFamily="34" charset="-128"/>
              </a:rPr>
              <a:t>ho datov</a:t>
            </a:r>
            <a:r>
              <a:rPr lang="cs-CZ" altLang="sk-SK" dirty="0">
                <a:solidFill>
                  <a:srgbClr val="000000"/>
                </a:solidFill>
                <a:ea typeface="Arial Unicode MS" pitchFamily="34" charset="-128"/>
                <a:cs typeface="Arial Unicode MS" pitchFamily="34" charset="-128"/>
              </a:rPr>
              <a:t>é</a:t>
            </a:r>
            <a:r>
              <a:rPr lang="cs-CZ" altLang="sk-SK" dirty="0">
                <a:solidFill>
                  <a:srgbClr val="000000"/>
                </a:solidFill>
                <a:latin typeface="Arial Unicode MS" pitchFamily="34" charset="-128"/>
                <a:ea typeface="Arial Unicode MS" pitchFamily="34" charset="-128"/>
                <a:cs typeface="Arial Unicode MS" pitchFamily="34" charset="-128"/>
              </a:rPr>
              <a:t>ho sběru se samozřejmě klade důraz na digit</a:t>
            </a:r>
            <a:r>
              <a:rPr lang="cs-CZ" altLang="sk-SK" dirty="0">
                <a:solidFill>
                  <a:srgbClr val="000000"/>
                </a:solidFill>
                <a:ea typeface="Arial Unicode MS" pitchFamily="34" charset="-128"/>
                <a:cs typeface="Arial Unicode MS" pitchFamily="34" charset="-128"/>
              </a:rPr>
              <a:t>á</a:t>
            </a:r>
            <a:r>
              <a:rPr lang="cs-CZ" altLang="sk-SK" dirty="0">
                <a:solidFill>
                  <a:srgbClr val="000000"/>
                </a:solidFill>
                <a:latin typeface="Arial Unicode MS" pitchFamily="34" charset="-128"/>
                <a:ea typeface="Arial Unicode MS" pitchFamily="34" charset="-128"/>
                <a:cs typeface="Arial Unicode MS" pitchFamily="34" charset="-128"/>
              </a:rPr>
              <a:t>ln</a:t>
            </a:r>
            <a:r>
              <a:rPr lang="cs-CZ" altLang="sk-SK" dirty="0">
                <a:solidFill>
                  <a:srgbClr val="000000"/>
                </a:solidFill>
                <a:ea typeface="Arial Unicode MS" pitchFamily="34" charset="-128"/>
                <a:cs typeface="Arial Unicode MS" pitchFamily="34" charset="-128"/>
              </a:rPr>
              <a:t>í</a:t>
            </a:r>
            <a:r>
              <a:rPr lang="cs-CZ" altLang="sk-SK" dirty="0">
                <a:solidFill>
                  <a:srgbClr val="000000"/>
                </a:solidFill>
                <a:latin typeface="Arial Unicode MS" pitchFamily="34" charset="-128"/>
                <a:ea typeface="Arial Unicode MS" pitchFamily="34" charset="-128"/>
                <a:cs typeface="Arial Unicode MS" pitchFamily="34" charset="-128"/>
              </a:rPr>
              <a:t> datov</a:t>
            </a:r>
            <a:r>
              <a:rPr lang="cs-CZ" altLang="sk-SK" dirty="0">
                <a:solidFill>
                  <a:srgbClr val="000000"/>
                </a:solidFill>
                <a:ea typeface="Arial Unicode MS" pitchFamily="34" charset="-128"/>
                <a:cs typeface="Arial Unicode MS" pitchFamily="34" charset="-128"/>
              </a:rPr>
              <a:t>é</a:t>
            </a:r>
            <a:r>
              <a:rPr lang="cs-CZ" altLang="sk-SK" dirty="0">
                <a:solidFill>
                  <a:srgbClr val="000000"/>
                </a:solidFill>
                <a:latin typeface="Arial Unicode MS" pitchFamily="34" charset="-128"/>
                <a:ea typeface="Arial Unicode MS" pitchFamily="34" charset="-128"/>
                <a:cs typeface="Arial Unicode MS" pitchFamily="34" charset="-128"/>
              </a:rPr>
              <a:t> zpracov</a:t>
            </a:r>
            <a:r>
              <a:rPr lang="cs-CZ" altLang="sk-SK" dirty="0">
                <a:solidFill>
                  <a:srgbClr val="000000"/>
                </a:solidFill>
                <a:ea typeface="Arial Unicode MS" pitchFamily="34" charset="-128"/>
                <a:cs typeface="Arial Unicode MS" pitchFamily="34" charset="-128"/>
              </a:rPr>
              <a:t>á</a:t>
            </a:r>
            <a:r>
              <a:rPr lang="cs-CZ" altLang="sk-SK" dirty="0">
                <a:solidFill>
                  <a:srgbClr val="000000"/>
                </a:solidFill>
                <a:latin typeface="Arial Unicode MS" pitchFamily="34" charset="-128"/>
                <a:ea typeface="Arial Unicode MS" pitchFamily="34" charset="-128"/>
                <a:cs typeface="Arial Unicode MS" pitchFamily="34" charset="-128"/>
              </a:rPr>
              <a:t>n</a:t>
            </a:r>
            <a:r>
              <a:rPr lang="cs-CZ" altLang="sk-SK" dirty="0">
                <a:solidFill>
                  <a:srgbClr val="000000"/>
                </a:solidFill>
                <a:ea typeface="Arial Unicode MS" pitchFamily="34" charset="-128"/>
                <a:cs typeface="Arial Unicode MS" pitchFamily="34" charset="-128"/>
              </a:rPr>
              <a:t>í</a:t>
            </a:r>
            <a:r>
              <a:rPr lang="cs-CZ" altLang="sk-SK" dirty="0">
                <a:solidFill>
                  <a:srgbClr val="000000"/>
                </a:solidFill>
                <a:latin typeface="Arial Unicode MS" pitchFamily="34" charset="-128"/>
                <a:ea typeface="Arial Unicode MS" pitchFamily="34" charset="-128"/>
                <a:cs typeface="Arial Unicode MS" pitchFamily="34" charset="-128"/>
              </a:rPr>
              <a:t>, srovn</a:t>
            </a:r>
            <a:r>
              <a:rPr lang="cs-CZ" altLang="sk-SK" dirty="0">
                <a:solidFill>
                  <a:srgbClr val="000000"/>
                </a:solidFill>
                <a:ea typeface="Arial Unicode MS" pitchFamily="34" charset="-128"/>
                <a:cs typeface="Arial Unicode MS" pitchFamily="34" charset="-128"/>
              </a:rPr>
              <a:t>á</a:t>
            </a:r>
            <a:r>
              <a:rPr lang="cs-CZ" altLang="sk-SK" dirty="0">
                <a:solidFill>
                  <a:srgbClr val="000000"/>
                </a:solidFill>
                <a:latin typeface="Arial Unicode MS" pitchFamily="34" charset="-128"/>
                <a:ea typeface="Arial Unicode MS" pitchFamily="34" charset="-128"/>
                <a:cs typeface="Arial Unicode MS" pitchFamily="34" charset="-128"/>
              </a:rPr>
              <a:t>v</a:t>
            </a:r>
            <a:r>
              <a:rPr lang="cs-CZ" altLang="sk-SK" dirty="0">
                <a:solidFill>
                  <a:srgbClr val="000000"/>
                </a:solidFill>
                <a:ea typeface="Arial Unicode MS" pitchFamily="34" charset="-128"/>
                <a:cs typeface="Arial Unicode MS" pitchFamily="34" charset="-128"/>
              </a:rPr>
              <a:t>á</a:t>
            </a:r>
            <a:r>
              <a:rPr lang="cs-CZ" altLang="sk-SK" dirty="0">
                <a:solidFill>
                  <a:srgbClr val="000000"/>
                </a:solidFill>
                <a:latin typeface="Arial Unicode MS" pitchFamily="34" charset="-128"/>
                <a:ea typeface="Arial Unicode MS" pitchFamily="34" charset="-128"/>
                <a:cs typeface="Arial Unicode MS" pitchFamily="34" charset="-128"/>
              </a:rPr>
              <a:t>n</a:t>
            </a:r>
            <a:r>
              <a:rPr lang="cs-CZ" altLang="sk-SK" dirty="0">
                <a:solidFill>
                  <a:srgbClr val="000000"/>
                </a:solidFill>
                <a:ea typeface="Arial Unicode MS" pitchFamily="34" charset="-128"/>
                <a:cs typeface="Arial Unicode MS" pitchFamily="34" charset="-128"/>
              </a:rPr>
              <a:t>í</a:t>
            </a:r>
            <a:r>
              <a:rPr lang="cs-CZ" altLang="sk-SK" dirty="0">
                <a:solidFill>
                  <a:srgbClr val="000000"/>
                </a:solidFill>
                <a:latin typeface="Arial Unicode MS" pitchFamily="34" charset="-128"/>
                <a:ea typeface="Arial Unicode MS" pitchFamily="34" charset="-128"/>
                <a:cs typeface="Arial Unicode MS" pitchFamily="34" charset="-128"/>
              </a:rPr>
              <a:t> a analyzov</a:t>
            </a:r>
            <a:r>
              <a:rPr lang="cs-CZ" altLang="sk-SK" dirty="0">
                <a:solidFill>
                  <a:srgbClr val="000000"/>
                </a:solidFill>
                <a:ea typeface="Arial Unicode MS" pitchFamily="34" charset="-128"/>
                <a:cs typeface="Arial Unicode MS" pitchFamily="34" charset="-128"/>
              </a:rPr>
              <a:t>á</a:t>
            </a:r>
            <a:r>
              <a:rPr lang="cs-CZ" altLang="sk-SK" dirty="0">
                <a:solidFill>
                  <a:srgbClr val="000000"/>
                </a:solidFill>
                <a:latin typeface="Arial Unicode MS" pitchFamily="34" charset="-128"/>
                <a:ea typeface="Arial Unicode MS" pitchFamily="34" charset="-128"/>
                <a:cs typeface="Arial Unicode MS" pitchFamily="34" charset="-128"/>
              </a:rPr>
              <a:t>n</a:t>
            </a:r>
            <a:r>
              <a:rPr lang="cs-CZ" altLang="sk-SK" dirty="0">
                <a:solidFill>
                  <a:srgbClr val="000000"/>
                </a:solidFill>
                <a:ea typeface="Arial Unicode MS" pitchFamily="34" charset="-128"/>
                <a:cs typeface="Arial Unicode MS" pitchFamily="34" charset="-128"/>
              </a:rPr>
              <a:t>í</a:t>
            </a:r>
            <a:r>
              <a:rPr lang="cs-CZ" altLang="sk-SK" dirty="0">
                <a:solidFill>
                  <a:srgbClr val="000000"/>
                </a:solidFill>
                <a:latin typeface="Arial Unicode MS" pitchFamily="34" charset="-128"/>
                <a:ea typeface="Arial Unicode MS" pitchFamily="34" charset="-128"/>
                <a:cs typeface="Arial Unicode MS" pitchFamily="34" charset="-128"/>
              </a:rPr>
              <a:t>. </a:t>
            </a:r>
          </a:p>
          <a:p>
            <a:pPr>
              <a:spcBef>
                <a:spcPct val="50000"/>
              </a:spcBef>
            </a:pPr>
            <a:r>
              <a:rPr lang="cs-CZ" altLang="sk-SK" b="1" dirty="0">
                <a:solidFill>
                  <a:schemeClr val="hlink"/>
                </a:solidFill>
                <a:latin typeface="Arial Unicode MS" pitchFamily="34" charset="-128"/>
                <a:ea typeface="Arial Unicode MS" pitchFamily="34" charset="-128"/>
                <a:cs typeface="Arial Unicode MS" pitchFamily="34" charset="-128"/>
              </a:rPr>
              <a:t>Marketingový informačn</a:t>
            </a:r>
            <a:r>
              <a:rPr lang="cs-CZ" altLang="sk-SK" b="1" dirty="0">
                <a:solidFill>
                  <a:schemeClr val="hlink"/>
                </a:solidFill>
                <a:ea typeface="Arial Unicode MS" pitchFamily="34" charset="-128"/>
                <a:cs typeface="Arial Unicode MS" pitchFamily="34" charset="-128"/>
              </a:rPr>
              <a:t>í</a:t>
            </a:r>
            <a:r>
              <a:rPr lang="cs-CZ" altLang="sk-SK" b="1" dirty="0">
                <a:solidFill>
                  <a:schemeClr val="hlink"/>
                </a:solidFill>
                <a:latin typeface="Arial Unicode MS" pitchFamily="34" charset="-128"/>
                <a:ea typeface="Arial Unicode MS" pitchFamily="34" charset="-128"/>
                <a:cs typeface="Arial Unicode MS" pitchFamily="34" charset="-128"/>
              </a:rPr>
              <a:t> syst</a:t>
            </a:r>
            <a:r>
              <a:rPr lang="cs-CZ" altLang="sk-SK" b="1" dirty="0">
                <a:solidFill>
                  <a:schemeClr val="hlink"/>
                </a:solidFill>
                <a:ea typeface="Arial Unicode MS" pitchFamily="34" charset="-128"/>
                <a:cs typeface="Arial Unicode MS" pitchFamily="34" charset="-128"/>
              </a:rPr>
              <a:t>é</a:t>
            </a:r>
            <a:r>
              <a:rPr lang="cs-CZ" altLang="sk-SK" b="1" dirty="0">
                <a:solidFill>
                  <a:schemeClr val="hlink"/>
                </a:solidFill>
                <a:latin typeface="Arial Unicode MS" pitchFamily="34" charset="-128"/>
                <a:ea typeface="Arial Unicode MS" pitchFamily="34" charset="-128"/>
                <a:cs typeface="Arial Unicode MS" pitchFamily="34" charset="-128"/>
              </a:rPr>
              <a:t>m (MIS) děl</a:t>
            </a:r>
            <a:r>
              <a:rPr lang="cs-CZ" altLang="sk-SK" b="1" dirty="0">
                <a:solidFill>
                  <a:schemeClr val="hlink"/>
                </a:solidFill>
                <a:ea typeface="Arial Unicode MS" pitchFamily="34" charset="-128"/>
                <a:cs typeface="Arial Unicode MS" pitchFamily="34" charset="-128"/>
              </a:rPr>
              <a:t>í</a:t>
            </a:r>
            <a:r>
              <a:rPr lang="cs-CZ" altLang="sk-SK" b="1" dirty="0">
                <a:solidFill>
                  <a:schemeClr val="hlink"/>
                </a:solidFill>
                <a:latin typeface="Arial Unicode MS" pitchFamily="34" charset="-128"/>
                <a:ea typeface="Arial Unicode MS" pitchFamily="34" charset="-128"/>
                <a:cs typeface="Arial Unicode MS" pitchFamily="34" charset="-128"/>
              </a:rPr>
              <a:t>me na:</a:t>
            </a:r>
            <a:endParaRPr lang="cs-CZ" altLang="sk-SK" dirty="0">
              <a:solidFill>
                <a:schemeClr val="hlink"/>
              </a:solidFill>
              <a:latin typeface="Arial Unicode MS" pitchFamily="34" charset="-128"/>
              <a:ea typeface="Arial Unicode MS" pitchFamily="34" charset="-128"/>
              <a:cs typeface="Arial Unicode MS" pitchFamily="34" charset="-128"/>
            </a:endParaRPr>
          </a:p>
          <a:p>
            <a:pPr>
              <a:spcBef>
                <a:spcPct val="50000"/>
              </a:spcBef>
            </a:pPr>
            <a:r>
              <a:rPr lang="cs-CZ" altLang="sk-SK" b="1" dirty="0">
                <a:solidFill>
                  <a:schemeClr val="hlink"/>
                </a:solidFill>
                <a:latin typeface="Arial Unicode MS" pitchFamily="34" charset="-128"/>
                <a:ea typeface="Arial Unicode MS" pitchFamily="34" charset="-128"/>
                <a:cs typeface="Arial Unicode MS" pitchFamily="34" charset="-128"/>
              </a:rPr>
              <a:t>Intern</a:t>
            </a:r>
            <a:r>
              <a:rPr lang="cs-CZ" altLang="sk-SK" b="1" dirty="0">
                <a:solidFill>
                  <a:schemeClr val="hlink"/>
                </a:solidFill>
                <a:ea typeface="Arial Unicode MS" pitchFamily="34" charset="-128"/>
                <a:cs typeface="Arial Unicode MS" pitchFamily="34" charset="-128"/>
              </a:rPr>
              <a:t>í</a:t>
            </a:r>
            <a:r>
              <a:rPr lang="cs-CZ" altLang="sk-SK" dirty="0">
                <a:solidFill>
                  <a:schemeClr val="hlink"/>
                </a:solidFill>
                <a:latin typeface="Arial Unicode MS" pitchFamily="34" charset="-128"/>
                <a:ea typeface="Arial Unicode MS" pitchFamily="34" charset="-128"/>
                <a:cs typeface="Arial Unicode MS" pitchFamily="34" charset="-128"/>
              </a:rPr>
              <a:t> </a:t>
            </a:r>
            <a:r>
              <a:rPr lang="cs-CZ" altLang="sk-SK" dirty="0">
                <a:solidFill>
                  <a:srgbClr val="000000"/>
                </a:solidFill>
                <a:ea typeface="Arial Unicode MS" pitchFamily="34" charset="-128"/>
                <a:cs typeface="Arial Unicode MS" pitchFamily="34" charset="-128"/>
              </a:rPr>
              <a:t>–</a:t>
            </a:r>
            <a:r>
              <a:rPr lang="cs-CZ" altLang="sk-SK" dirty="0">
                <a:solidFill>
                  <a:srgbClr val="000000"/>
                </a:solidFill>
                <a:latin typeface="Arial Unicode MS" pitchFamily="34" charset="-128"/>
                <a:ea typeface="Arial Unicode MS" pitchFamily="34" charset="-128"/>
                <a:cs typeface="Arial Unicode MS" pitchFamily="34" charset="-128"/>
              </a:rPr>
              <a:t> zdroje vlastn</a:t>
            </a:r>
            <a:r>
              <a:rPr lang="cs-CZ" altLang="sk-SK" dirty="0">
                <a:solidFill>
                  <a:srgbClr val="000000"/>
                </a:solidFill>
                <a:ea typeface="Arial Unicode MS" pitchFamily="34" charset="-128"/>
                <a:cs typeface="Arial Unicode MS" pitchFamily="34" charset="-128"/>
              </a:rPr>
              <a:t>í</a:t>
            </a:r>
            <a:r>
              <a:rPr lang="cs-CZ" altLang="sk-SK" dirty="0">
                <a:solidFill>
                  <a:srgbClr val="000000"/>
                </a:solidFill>
                <a:latin typeface="Arial Unicode MS" pitchFamily="34" charset="-128"/>
                <a:ea typeface="Arial Unicode MS" pitchFamily="34" charset="-128"/>
                <a:cs typeface="Arial Unicode MS" pitchFamily="34" charset="-128"/>
              </a:rPr>
              <a:t> firmy. Výroba, odbyt, z</a:t>
            </a:r>
            <a:r>
              <a:rPr lang="cs-CZ" altLang="sk-SK" dirty="0">
                <a:solidFill>
                  <a:srgbClr val="000000"/>
                </a:solidFill>
                <a:ea typeface="Arial Unicode MS" pitchFamily="34" charset="-128"/>
                <a:cs typeface="Arial Unicode MS" pitchFamily="34" charset="-128"/>
              </a:rPr>
              <a:t>á</a:t>
            </a:r>
            <a:r>
              <a:rPr lang="cs-CZ" altLang="sk-SK" dirty="0">
                <a:solidFill>
                  <a:srgbClr val="000000"/>
                </a:solidFill>
                <a:latin typeface="Arial Unicode MS" pitchFamily="34" charset="-128"/>
                <a:ea typeface="Arial Unicode MS" pitchFamily="34" charset="-128"/>
                <a:cs typeface="Arial Unicode MS" pitchFamily="34" charset="-128"/>
              </a:rPr>
              <a:t>soby, datab</a:t>
            </a:r>
            <a:r>
              <a:rPr lang="cs-CZ" altLang="sk-SK" dirty="0">
                <a:solidFill>
                  <a:srgbClr val="000000"/>
                </a:solidFill>
                <a:ea typeface="Arial Unicode MS" pitchFamily="34" charset="-128"/>
                <a:cs typeface="Arial Unicode MS" pitchFamily="34" charset="-128"/>
              </a:rPr>
              <a:t>á</a:t>
            </a:r>
            <a:r>
              <a:rPr lang="cs-CZ" altLang="sk-SK" dirty="0">
                <a:solidFill>
                  <a:srgbClr val="000000"/>
                </a:solidFill>
                <a:latin typeface="Arial Unicode MS" pitchFamily="34" charset="-128"/>
                <a:ea typeface="Arial Unicode MS" pitchFamily="34" charset="-128"/>
                <a:cs typeface="Arial Unicode MS" pitchFamily="34" charset="-128"/>
              </a:rPr>
              <a:t>ze a struktura z</a:t>
            </a:r>
            <a:r>
              <a:rPr lang="cs-CZ" altLang="sk-SK" dirty="0">
                <a:solidFill>
                  <a:srgbClr val="000000"/>
                </a:solidFill>
                <a:ea typeface="Arial Unicode MS" pitchFamily="34" charset="-128"/>
                <a:cs typeface="Arial Unicode MS" pitchFamily="34" charset="-128"/>
              </a:rPr>
              <a:t>á</a:t>
            </a:r>
            <a:r>
              <a:rPr lang="cs-CZ" altLang="sk-SK" dirty="0">
                <a:solidFill>
                  <a:srgbClr val="000000"/>
                </a:solidFill>
                <a:latin typeface="Arial Unicode MS" pitchFamily="34" charset="-128"/>
                <a:ea typeface="Arial Unicode MS" pitchFamily="34" charset="-128"/>
                <a:cs typeface="Arial Unicode MS" pitchFamily="34" charset="-128"/>
              </a:rPr>
              <a:t>kazn</a:t>
            </a:r>
            <a:r>
              <a:rPr lang="cs-CZ" altLang="sk-SK" dirty="0">
                <a:solidFill>
                  <a:srgbClr val="000000"/>
                </a:solidFill>
                <a:ea typeface="Arial Unicode MS" pitchFamily="34" charset="-128"/>
                <a:cs typeface="Arial Unicode MS" pitchFamily="34" charset="-128"/>
              </a:rPr>
              <a:t>í</a:t>
            </a:r>
            <a:r>
              <a:rPr lang="cs-CZ" altLang="sk-SK" dirty="0">
                <a:solidFill>
                  <a:srgbClr val="000000"/>
                </a:solidFill>
                <a:latin typeface="Arial Unicode MS" pitchFamily="34" charset="-128"/>
                <a:ea typeface="Arial Unicode MS" pitchFamily="34" charset="-128"/>
                <a:cs typeface="Arial Unicode MS" pitchFamily="34" charset="-128"/>
              </a:rPr>
              <a:t>ků, dlužn</a:t>
            </a:r>
            <a:r>
              <a:rPr lang="cs-CZ" altLang="sk-SK" dirty="0">
                <a:solidFill>
                  <a:srgbClr val="000000"/>
                </a:solidFill>
                <a:ea typeface="Arial Unicode MS" pitchFamily="34" charset="-128"/>
                <a:cs typeface="Arial Unicode MS" pitchFamily="34" charset="-128"/>
              </a:rPr>
              <a:t>í</a:t>
            </a:r>
            <a:r>
              <a:rPr lang="cs-CZ" altLang="sk-SK" dirty="0">
                <a:solidFill>
                  <a:srgbClr val="000000"/>
                </a:solidFill>
                <a:latin typeface="Arial Unicode MS" pitchFamily="34" charset="-128"/>
                <a:ea typeface="Arial Unicode MS" pitchFamily="34" charset="-128"/>
                <a:cs typeface="Arial Unicode MS" pitchFamily="34" charset="-128"/>
              </a:rPr>
              <a:t>ků, dějiny vlastn</a:t>
            </a:r>
            <a:r>
              <a:rPr lang="cs-CZ" altLang="sk-SK" dirty="0">
                <a:solidFill>
                  <a:srgbClr val="000000"/>
                </a:solidFill>
                <a:ea typeface="Arial Unicode MS" pitchFamily="34" charset="-128"/>
                <a:cs typeface="Arial Unicode MS" pitchFamily="34" charset="-128"/>
              </a:rPr>
              <a:t>í</a:t>
            </a:r>
            <a:r>
              <a:rPr lang="cs-CZ" altLang="sk-SK" dirty="0">
                <a:solidFill>
                  <a:srgbClr val="000000"/>
                </a:solidFill>
                <a:latin typeface="Arial Unicode MS" pitchFamily="34" charset="-128"/>
                <a:ea typeface="Arial Unicode MS" pitchFamily="34" charset="-128"/>
                <a:cs typeface="Arial Unicode MS" pitchFamily="34" charset="-128"/>
              </a:rPr>
              <a:t>ch marketingových kampan</a:t>
            </a:r>
            <a:r>
              <a:rPr lang="cs-CZ" altLang="sk-SK" dirty="0">
                <a:solidFill>
                  <a:srgbClr val="000000"/>
                </a:solidFill>
                <a:ea typeface="Arial Unicode MS" pitchFamily="34" charset="-128"/>
                <a:cs typeface="Arial Unicode MS" pitchFamily="34" charset="-128"/>
              </a:rPr>
              <a:t>í</a:t>
            </a:r>
            <a:r>
              <a:rPr lang="cs-CZ" altLang="sk-SK" dirty="0">
                <a:solidFill>
                  <a:srgbClr val="000000"/>
                </a:solidFill>
                <a:latin typeface="Arial Unicode MS" pitchFamily="34" charset="-128"/>
                <a:ea typeface="Arial Unicode MS" pitchFamily="34" charset="-128"/>
                <a:cs typeface="Arial Unicode MS" pitchFamily="34" charset="-128"/>
              </a:rPr>
              <a:t>  a dal</a:t>
            </a:r>
            <a:r>
              <a:rPr lang="cs-CZ" altLang="sk-SK" dirty="0">
                <a:solidFill>
                  <a:srgbClr val="000000"/>
                </a:solidFill>
                <a:ea typeface="Arial Unicode MS" pitchFamily="34" charset="-128"/>
                <a:cs typeface="Arial Unicode MS" pitchFamily="34" charset="-128"/>
              </a:rPr>
              <a:t>ší</a:t>
            </a:r>
            <a:r>
              <a:rPr lang="cs-CZ" altLang="sk-SK" dirty="0">
                <a:solidFill>
                  <a:srgbClr val="000000"/>
                </a:solidFill>
                <a:latin typeface="Arial Unicode MS" pitchFamily="34" charset="-128"/>
                <a:ea typeface="Arial Unicode MS" pitchFamily="34" charset="-128"/>
                <a:cs typeface="Arial Unicode MS" pitchFamily="34" charset="-128"/>
              </a:rPr>
              <a:t> významn</a:t>
            </a:r>
            <a:r>
              <a:rPr lang="cs-CZ" altLang="sk-SK" dirty="0">
                <a:solidFill>
                  <a:srgbClr val="000000"/>
                </a:solidFill>
                <a:ea typeface="Arial Unicode MS" pitchFamily="34" charset="-128"/>
                <a:cs typeface="Arial Unicode MS" pitchFamily="34" charset="-128"/>
              </a:rPr>
              <a:t>é</a:t>
            </a:r>
            <a:r>
              <a:rPr lang="cs-CZ" altLang="sk-SK" dirty="0">
                <a:solidFill>
                  <a:srgbClr val="000000"/>
                </a:solidFill>
                <a:latin typeface="Arial Unicode MS" pitchFamily="34" charset="-128"/>
                <a:ea typeface="Arial Unicode MS" pitchFamily="34" charset="-128"/>
                <a:cs typeface="Arial Unicode MS" pitchFamily="34" charset="-128"/>
              </a:rPr>
              <a:t> skutečnosti, kter</a:t>
            </a:r>
            <a:r>
              <a:rPr lang="cs-CZ" altLang="sk-SK" dirty="0">
                <a:solidFill>
                  <a:srgbClr val="000000"/>
                </a:solidFill>
                <a:ea typeface="Arial Unicode MS" pitchFamily="34" charset="-128"/>
                <a:cs typeface="Arial Unicode MS" pitchFamily="34" charset="-128"/>
              </a:rPr>
              <a:t>é</a:t>
            </a:r>
            <a:r>
              <a:rPr lang="cs-CZ" altLang="sk-SK" dirty="0">
                <a:solidFill>
                  <a:srgbClr val="000000"/>
                </a:solidFill>
                <a:latin typeface="Arial Unicode MS" pitchFamily="34" charset="-128"/>
                <a:ea typeface="Arial Unicode MS" pitchFamily="34" charset="-128"/>
                <a:cs typeface="Arial Unicode MS" pitchFamily="34" charset="-128"/>
              </a:rPr>
              <a:t> by mohly m</a:t>
            </a:r>
            <a:r>
              <a:rPr lang="cs-CZ" altLang="sk-SK" dirty="0">
                <a:solidFill>
                  <a:srgbClr val="000000"/>
                </a:solidFill>
                <a:ea typeface="Arial Unicode MS" pitchFamily="34" charset="-128"/>
                <a:cs typeface="Arial Unicode MS" pitchFamily="34" charset="-128"/>
              </a:rPr>
              <a:t>í</a:t>
            </a:r>
            <a:r>
              <a:rPr lang="cs-CZ" altLang="sk-SK" dirty="0">
                <a:solidFill>
                  <a:srgbClr val="000000"/>
                </a:solidFill>
                <a:latin typeface="Arial Unicode MS" pitchFamily="34" charset="-128"/>
                <a:ea typeface="Arial Unicode MS" pitchFamily="34" charset="-128"/>
                <a:cs typeface="Arial Unicode MS" pitchFamily="34" charset="-128"/>
              </a:rPr>
              <a:t>t vliv na dal</a:t>
            </a:r>
            <a:r>
              <a:rPr lang="cs-CZ" altLang="sk-SK" dirty="0">
                <a:solidFill>
                  <a:srgbClr val="000000"/>
                </a:solidFill>
                <a:ea typeface="Arial Unicode MS" pitchFamily="34" charset="-128"/>
                <a:cs typeface="Arial Unicode MS" pitchFamily="34" charset="-128"/>
              </a:rPr>
              <a:t>ší</a:t>
            </a:r>
            <a:r>
              <a:rPr lang="cs-CZ" altLang="sk-SK" dirty="0">
                <a:solidFill>
                  <a:srgbClr val="000000"/>
                </a:solidFill>
                <a:latin typeface="Arial Unicode MS" pitchFamily="34" charset="-128"/>
                <a:ea typeface="Arial Unicode MS" pitchFamily="34" charset="-128"/>
                <a:cs typeface="Arial Unicode MS" pitchFamily="34" charset="-128"/>
              </a:rPr>
              <a:t> marketingov</a:t>
            </a:r>
            <a:r>
              <a:rPr lang="cs-CZ" altLang="sk-SK" dirty="0">
                <a:solidFill>
                  <a:srgbClr val="000000"/>
                </a:solidFill>
                <a:ea typeface="Arial Unicode MS" pitchFamily="34" charset="-128"/>
                <a:cs typeface="Arial Unicode MS" pitchFamily="34" charset="-128"/>
              </a:rPr>
              <a:t>á</a:t>
            </a:r>
            <a:r>
              <a:rPr lang="cs-CZ" altLang="sk-SK" dirty="0">
                <a:solidFill>
                  <a:srgbClr val="000000"/>
                </a:solidFill>
                <a:latin typeface="Arial Unicode MS" pitchFamily="34" charset="-128"/>
                <a:ea typeface="Arial Unicode MS" pitchFamily="34" charset="-128"/>
                <a:cs typeface="Arial Unicode MS" pitchFamily="34" charset="-128"/>
              </a:rPr>
              <a:t> rozhodnut</a:t>
            </a:r>
            <a:r>
              <a:rPr lang="cs-CZ" altLang="sk-SK" dirty="0">
                <a:solidFill>
                  <a:srgbClr val="000000"/>
                </a:solidFill>
                <a:ea typeface="Arial Unicode MS" pitchFamily="34" charset="-128"/>
                <a:cs typeface="Arial Unicode MS" pitchFamily="34" charset="-128"/>
              </a:rPr>
              <a:t>í</a:t>
            </a:r>
            <a:r>
              <a:rPr lang="cs-CZ" altLang="sk-SK" dirty="0">
                <a:solidFill>
                  <a:srgbClr val="000000"/>
                </a:solidFill>
                <a:latin typeface="Arial Unicode MS" pitchFamily="34" charset="-128"/>
                <a:ea typeface="Arial Unicode MS" pitchFamily="34" charset="-128"/>
                <a:cs typeface="Arial Unicode MS" pitchFamily="34" charset="-128"/>
              </a:rPr>
              <a:t>.</a:t>
            </a:r>
          </a:p>
          <a:p>
            <a:pPr>
              <a:spcBef>
                <a:spcPct val="50000"/>
              </a:spcBef>
            </a:pPr>
            <a:r>
              <a:rPr lang="cs-CZ" altLang="sk-SK" b="1" dirty="0">
                <a:solidFill>
                  <a:schemeClr val="hlink"/>
                </a:solidFill>
                <a:cs typeface="Times New Roman" pitchFamily="18" charset="0"/>
              </a:rPr>
              <a:t>Externí</a:t>
            </a:r>
            <a:r>
              <a:rPr lang="cs-CZ" altLang="sk-SK" dirty="0">
                <a:solidFill>
                  <a:schemeClr val="hlink"/>
                </a:solidFill>
                <a:cs typeface="Times New Roman" pitchFamily="18" charset="0"/>
              </a:rPr>
              <a:t> </a:t>
            </a:r>
            <a:r>
              <a:rPr lang="cs-CZ" altLang="sk-SK" dirty="0">
                <a:cs typeface="Times New Roman" pitchFamily="18" charset="0"/>
              </a:rPr>
              <a:t>– zpravodajské zdroje, tedy co nejpodrobnější mapování činnosti konkurence, sledování změn faktorů technologických, demografických, legislativních i politických.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357158" y="357166"/>
            <a:ext cx="8358246" cy="2800767"/>
          </a:xfrm>
          <a:prstGeom prst="rect">
            <a:avLst/>
          </a:prstGeom>
          <a:noFill/>
        </p:spPr>
        <p:txBody>
          <a:bodyPr wrap="square" rtlCol="0">
            <a:spAutoFit/>
          </a:bodyPr>
          <a:lstStyle/>
          <a:p>
            <a:r>
              <a:rPr lang="cs-CZ" sz="3200" dirty="0" smtClean="0">
                <a:solidFill>
                  <a:srgbClr val="FF0000"/>
                </a:solidFill>
              </a:rPr>
              <a:t>Poznámka na úvod:</a:t>
            </a:r>
          </a:p>
          <a:p>
            <a:r>
              <a:rPr lang="cs-CZ" dirty="0" smtClean="0"/>
              <a:t>Tento prezentační soubor pracuje s citacemi různých autorů, někde je místo citace názor autora prezentace. Jsou zde použity obrázky, grafy, fotografie, většinou neautorizované, převzaté s internetu.</a:t>
            </a:r>
          </a:p>
          <a:p>
            <a:r>
              <a:rPr lang="cs-CZ" dirty="0" smtClean="0"/>
              <a:t>Pohle autorského zákona (zák. 121/2000 </a:t>
            </a:r>
            <a:r>
              <a:rPr lang="cs-CZ" dirty="0" err="1" smtClean="0"/>
              <a:t>zb</a:t>
            </a:r>
            <a:r>
              <a:rPr lang="cs-CZ" dirty="0" smtClean="0"/>
              <a:t>.) je možné použít informační materiály, textové i obrazové výlučně k edukačním účelům jako volně šiřitelné v rámci výuky na VŠ. Nesmí být nabízeny za účelem prodeje a následného zisku. Proto žádám studenty, aby si nechali tento prezentační materiál pro svou vlastní potřebu, ale aby jej nešířili dál, protože by nebylo možné zaručit výlučně nekomerční šíření. </a:t>
            </a:r>
            <a:endParaRPr lang="cs-CZ" dirty="0"/>
          </a:p>
        </p:txBody>
      </p:sp>
      <p:pic>
        <p:nvPicPr>
          <p:cNvPr id="281602" name="Picture 2" descr="http://violet-restaurant.cz/images/news/38b.jpg"/>
          <p:cNvPicPr>
            <a:picLocks noChangeAspect="1" noChangeArrowheads="1"/>
          </p:cNvPicPr>
          <p:nvPr/>
        </p:nvPicPr>
        <p:blipFill>
          <a:blip r:embed="rId2"/>
          <a:srcRect/>
          <a:stretch>
            <a:fillRect/>
          </a:stretch>
        </p:blipFill>
        <p:spPr bwMode="auto">
          <a:xfrm>
            <a:off x="6715140" y="4500570"/>
            <a:ext cx="2047856" cy="2047856"/>
          </a:xfrm>
          <a:prstGeom prst="rect">
            <a:avLst/>
          </a:prstGeom>
          <a:noFill/>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ext Box 2"/>
          <p:cNvSpPr txBox="1">
            <a:spLocks noChangeArrowheads="1"/>
          </p:cNvSpPr>
          <p:nvPr/>
        </p:nvSpPr>
        <p:spPr bwMode="auto">
          <a:xfrm>
            <a:off x="228600" y="381000"/>
            <a:ext cx="8686800" cy="6621463"/>
          </a:xfrm>
          <a:prstGeom prst="rect">
            <a:avLst/>
          </a:prstGeom>
          <a:noFill/>
          <a:ln w="9525">
            <a:noFill/>
            <a:miter lim="800000"/>
            <a:headEnd/>
            <a:tailEnd/>
          </a:ln>
        </p:spPr>
        <p:txBody>
          <a:bodyPr>
            <a:spAutoFit/>
          </a:bodyPr>
          <a:lstStyle/>
          <a:p>
            <a:pPr>
              <a:spcBef>
                <a:spcPct val="50000"/>
              </a:spcBef>
            </a:pPr>
            <a:r>
              <a:rPr lang="cs-CZ" altLang="sk-SK" b="1">
                <a:solidFill>
                  <a:schemeClr val="hlink"/>
                </a:solidFill>
                <a:latin typeface="Arial Unicode MS" pitchFamily="34" charset="-128"/>
                <a:ea typeface="Arial Unicode MS" pitchFamily="34" charset="-128"/>
                <a:cs typeface="Arial Unicode MS" pitchFamily="34" charset="-128"/>
              </a:rPr>
              <a:t>Marketingový výzkum</a:t>
            </a:r>
            <a:r>
              <a:rPr lang="cs-CZ" altLang="sk-SK">
                <a:solidFill>
                  <a:srgbClr val="000000"/>
                </a:solidFill>
                <a:latin typeface="Arial Unicode MS" pitchFamily="34" charset="-128"/>
                <a:ea typeface="Arial Unicode MS" pitchFamily="34" charset="-128"/>
                <a:cs typeface="Arial Unicode MS" pitchFamily="34" charset="-128"/>
              </a:rPr>
              <a:t> </a:t>
            </a:r>
            <a:r>
              <a:rPr lang="cs-CZ" altLang="sk-SK">
                <a:solidFill>
                  <a:srgbClr val="000000"/>
                </a:solidFill>
                <a:ea typeface="Arial Unicode MS" pitchFamily="34" charset="-128"/>
                <a:cs typeface="Arial Unicode MS" pitchFamily="34" charset="-128"/>
              </a:rPr>
              <a:t>–</a:t>
            </a:r>
            <a:r>
              <a:rPr lang="cs-CZ" altLang="sk-SK">
                <a:solidFill>
                  <a:srgbClr val="000000"/>
                </a:solidFill>
                <a:latin typeface="Arial Unicode MS" pitchFamily="34" charset="-128"/>
                <a:ea typeface="Arial Unicode MS" pitchFamily="34" charset="-128"/>
                <a:cs typeface="Arial Unicode MS" pitchFamily="34" charset="-128"/>
              </a:rPr>
              <a:t> metodami statistiky a sociologie zkoum</a:t>
            </a:r>
            <a:r>
              <a:rPr lang="cs-CZ" altLang="sk-SK">
                <a:solidFill>
                  <a:srgbClr val="000000"/>
                </a:solidFill>
                <a:ea typeface="Arial Unicode MS" pitchFamily="34" charset="-128"/>
                <a:cs typeface="Arial Unicode MS" pitchFamily="34" charset="-128"/>
              </a:rPr>
              <a:t>á</a:t>
            </a:r>
            <a:r>
              <a:rPr lang="cs-CZ" altLang="sk-SK">
                <a:solidFill>
                  <a:srgbClr val="000000"/>
                </a:solidFill>
                <a:latin typeface="Arial Unicode MS" pitchFamily="34" charset="-128"/>
                <a:ea typeface="Arial Unicode MS" pitchFamily="34" charset="-128"/>
                <a:cs typeface="Arial Unicode MS" pitchFamily="34" charset="-128"/>
              </a:rPr>
              <a:t> měřiteln</a:t>
            </a:r>
            <a:r>
              <a:rPr lang="cs-CZ" altLang="sk-SK">
                <a:solidFill>
                  <a:srgbClr val="000000"/>
                </a:solidFill>
                <a:ea typeface="Arial Unicode MS" pitchFamily="34" charset="-128"/>
                <a:cs typeface="Arial Unicode MS" pitchFamily="34" charset="-128"/>
              </a:rPr>
              <a:t>é</a:t>
            </a:r>
            <a:r>
              <a:rPr lang="cs-CZ" altLang="sk-SK">
                <a:solidFill>
                  <a:srgbClr val="000000"/>
                </a:solidFill>
                <a:latin typeface="Arial Unicode MS" pitchFamily="34" charset="-128"/>
                <a:ea typeface="Arial Unicode MS" pitchFamily="34" charset="-128"/>
                <a:cs typeface="Arial Unicode MS" pitchFamily="34" charset="-128"/>
              </a:rPr>
              <a:t> parametry o situaci na trhu, o chov</a:t>
            </a:r>
            <a:r>
              <a:rPr lang="cs-CZ" altLang="sk-SK">
                <a:solidFill>
                  <a:srgbClr val="000000"/>
                </a:solidFill>
                <a:ea typeface="Arial Unicode MS" pitchFamily="34" charset="-128"/>
                <a:cs typeface="Arial Unicode MS" pitchFamily="34" charset="-128"/>
              </a:rPr>
              <a:t>á</a:t>
            </a:r>
            <a:r>
              <a:rPr lang="cs-CZ" altLang="sk-SK">
                <a:solidFill>
                  <a:srgbClr val="000000"/>
                </a:solidFill>
                <a:latin typeface="Arial Unicode MS" pitchFamily="34" charset="-128"/>
                <a:ea typeface="Arial Unicode MS" pitchFamily="34" charset="-128"/>
                <a:cs typeface="Arial Unicode MS" pitchFamily="34" charset="-128"/>
              </a:rPr>
              <a:t>n</a:t>
            </a:r>
            <a:r>
              <a:rPr lang="cs-CZ" altLang="sk-SK">
                <a:solidFill>
                  <a:srgbClr val="000000"/>
                </a:solidFill>
                <a:ea typeface="Arial Unicode MS" pitchFamily="34" charset="-128"/>
                <a:cs typeface="Arial Unicode MS" pitchFamily="34" charset="-128"/>
              </a:rPr>
              <a:t>í</a:t>
            </a:r>
            <a:r>
              <a:rPr lang="cs-CZ" altLang="sk-SK">
                <a:solidFill>
                  <a:srgbClr val="000000"/>
                </a:solidFill>
                <a:latin typeface="Arial Unicode MS" pitchFamily="34" charset="-128"/>
                <a:ea typeface="Arial Unicode MS" pitchFamily="34" charset="-128"/>
                <a:cs typeface="Arial Unicode MS" pitchFamily="34" charset="-128"/>
              </a:rPr>
              <a:t> z</a:t>
            </a:r>
            <a:r>
              <a:rPr lang="cs-CZ" altLang="sk-SK">
                <a:solidFill>
                  <a:srgbClr val="000000"/>
                </a:solidFill>
                <a:ea typeface="Arial Unicode MS" pitchFamily="34" charset="-128"/>
                <a:cs typeface="Arial Unicode MS" pitchFamily="34" charset="-128"/>
              </a:rPr>
              <a:t>á</a:t>
            </a:r>
            <a:r>
              <a:rPr lang="cs-CZ" altLang="sk-SK">
                <a:solidFill>
                  <a:srgbClr val="000000"/>
                </a:solidFill>
                <a:latin typeface="Arial Unicode MS" pitchFamily="34" charset="-128"/>
                <a:ea typeface="Arial Unicode MS" pitchFamily="34" charset="-128"/>
                <a:cs typeface="Arial Unicode MS" pitchFamily="34" charset="-128"/>
              </a:rPr>
              <a:t>kazn</a:t>
            </a:r>
            <a:r>
              <a:rPr lang="cs-CZ" altLang="sk-SK">
                <a:solidFill>
                  <a:srgbClr val="000000"/>
                </a:solidFill>
                <a:ea typeface="Arial Unicode MS" pitchFamily="34" charset="-128"/>
                <a:cs typeface="Arial Unicode MS" pitchFamily="34" charset="-128"/>
              </a:rPr>
              <a:t>í</a:t>
            </a:r>
            <a:r>
              <a:rPr lang="cs-CZ" altLang="sk-SK">
                <a:solidFill>
                  <a:srgbClr val="000000"/>
                </a:solidFill>
                <a:latin typeface="Arial Unicode MS" pitchFamily="34" charset="-128"/>
                <a:ea typeface="Arial Unicode MS" pitchFamily="34" charset="-128"/>
                <a:cs typeface="Arial Unicode MS" pitchFamily="34" charset="-128"/>
              </a:rPr>
              <a:t>ků, o potřeb</a:t>
            </a:r>
            <a:r>
              <a:rPr lang="cs-CZ" altLang="sk-SK">
                <a:solidFill>
                  <a:srgbClr val="000000"/>
                </a:solidFill>
                <a:ea typeface="Arial Unicode MS" pitchFamily="34" charset="-128"/>
                <a:cs typeface="Arial Unicode MS" pitchFamily="34" charset="-128"/>
              </a:rPr>
              <a:t>á</a:t>
            </a:r>
            <a:r>
              <a:rPr lang="cs-CZ" altLang="sk-SK">
                <a:solidFill>
                  <a:srgbClr val="000000"/>
                </a:solidFill>
                <a:latin typeface="Arial Unicode MS" pitchFamily="34" charset="-128"/>
                <a:ea typeface="Arial Unicode MS" pitchFamily="34" charset="-128"/>
                <a:cs typeface="Arial Unicode MS" pitchFamily="34" charset="-128"/>
              </a:rPr>
              <a:t>ch trhu a o penetraci trhu</a:t>
            </a:r>
            <a:r>
              <a:rPr lang="cs-CZ" altLang="sk-SK" u="sng">
                <a:solidFill>
                  <a:srgbClr val="800080"/>
                </a:solidFill>
                <a:latin typeface="Arial Unicode MS" pitchFamily="34" charset="-128"/>
                <a:ea typeface="Arial Unicode MS" pitchFamily="34" charset="-128"/>
                <a:cs typeface="Arial Unicode MS" pitchFamily="34" charset="-128"/>
                <a:hlinkClick r:id="" action="ppaction://noaction"/>
              </a:rPr>
              <a:t>[1]</a:t>
            </a:r>
            <a:r>
              <a:rPr lang="cs-CZ" altLang="sk-SK">
                <a:solidFill>
                  <a:srgbClr val="000000"/>
                </a:solidFill>
                <a:latin typeface="Arial Unicode MS" pitchFamily="34" charset="-128"/>
                <a:ea typeface="Arial Unicode MS" pitchFamily="34" charset="-128"/>
                <a:cs typeface="Arial Unicode MS" pitchFamily="34" charset="-128"/>
              </a:rPr>
              <a:t>. Psychologickými metodami (testy výběrových skupin spotřebitelů)  zkoum</a:t>
            </a:r>
            <a:r>
              <a:rPr lang="cs-CZ" altLang="sk-SK">
                <a:solidFill>
                  <a:srgbClr val="000000"/>
                </a:solidFill>
                <a:ea typeface="Arial Unicode MS" pitchFamily="34" charset="-128"/>
                <a:cs typeface="Arial Unicode MS" pitchFamily="34" charset="-128"/>
              </a:rPr>
              <a:t>á</a:t>
            </a:r>
            <a:r>
              <a:rPr lang="cs-CZ" altLang="sk-SK">
                <a:solidFill>
                  <a:srgbClr val="000000"/>
                </a:solidFill>
                <a:latin typeface="Arial Unicode MS" pitchFamily="34" charset="-128"/>
                <a:ea typeface="Arial Unicode MS" pitchFamily="34" charset="-128"/>
                <a:cs typeface="Arial Unicode MS" pitchFamily="34" charset="-128"/>
              </a:rPr>
              <a:t> hlub</a:t>
            </a:r>
            <a:r>
              <a:rPr lang="cs-CZ" altLang="sk-SK">
                <a:solidFill>
                  <a:srgbClr val="000000"/>
                </a:solidFill>
                <a:ea typeface="Arial Unicode MS" pitchFamily="34" charset="-128"/>
                <a:cs typeface="Arial Unicode MS" pitchFamily="34" charset="-128"/>
              </a:rPr>
              <a:t>ší</a:t>
            </a:r>
            <a:r>
              <a:rPr lang="cs-CZ" altLang="sk-SK">
                <a:solidFill>
                  <a:srgbClr val="000000"/>
                </a:solidFill>
                <a:latin typeface="Arial Unicode MS" pitchFamily="34" charset="-128"/>
                <a:ea typeface="Arial Unicode MS" pitchFamily="34" charset="-128"/>
                <a:cs typeface="Arial Unicode MS" pitchFamily="34" charset="-128"/>
              </a:rPr>
              <a:t> souvislosti výrobku nebo služby s</a:t>
            </a:r>
            <a:r>
              <a:rPr lang="cs-CZ" altLang="sk-SK">
                <a:solidFill>
                  <a:srgbClr val="000000"/>
                </a:solidFill>
                <a:ea typeface="Arial Unicode MS" pitchFamily="34" charset="-128"/>
                <a:cs typeface="Arial Unicode MS" pitchFamily="34" charset="-128"/>
              </a:rPr>
              <a:t> </a:t>
            </a:r>
            <a:r>
              <a:rPr lang="cs-CZ" altLang="sk-SK">
                <a:solidFill>
                  <a:srgbClr val="000000"/>
                </a:solidFill>
                <a:latin typeface="Arial Unicode MS" pitchFamily="34" charset="-128"/>
                <a:ea typeface="Arial Unicode MS" pitchFamily="34" charset="-128"/>
                <a:cs typeface="Arial Unicode MS" pitchFamily="34" charset="-128"/>
              </a:rPr>
              <a:t>vněj</a:t>
            </a:r>
            <a:r>
              <a:rPr lang="cs-CZ" altLang="sk-SK">
                <a:solidFill>
                  <a:srgbClr val="000000"/>
                </a:solidFill>
                <a:ea typeface="Arial Unicode MS" pitchFamily="34" charset="-128"/>
                <a:cs typeface="Arial Unicode MS" pitchFamily="34" charset="-128"/>
              </a:rPr>
              <a:t>ší</a:t>
            </a:r>
            <a:r>
              <a:rPr lang="cs-CZ" altLang="sk-SK">
                <a:solidFill>
                  <a:srgbClr val="000000"/>
                </a:solidFill>
                <a:latin typeface="Arial Unicode MS" pitchFamily="34" charset="-128"/>
                <a:ea typeface="Arial Unicode MS" pitchFamily="34" charset="-128"/>
                <a:cs typeface="Arial Unicode MS" pitchFamily="34" charset="-128"/>
              </a:rPr>
              <a:t>m a vnitřn</a:t>
            </a:r>
            <a:r>
              <a:rPr lang="cs-CZ" altLang="sk-SK">
                <a:solidFill>
                  <a:srgbClr val="000000"/>
                </a:solidFill>
                <a:ea typeface="Arial Unicode MS" pitchFamily="34" charset="-128"/>
                <a:cs typeface="Arial Unicode MS" pitchFamily="34" charset="-128"/>
              </a:rPr>
              <a:t>í</a:t>
            </a:r>
            <a:r>
              <a:rPr lang="cs-CZ" altLang="sk-SK">
                <a:solidFill>
                  <a:srgbClr val="000000"/>
                </a:solidFill>
                <a:latin typeface="Arial Unicode MS" pitchFamily="34" charset="-128"/>
                <a:ea typeface="Arial Unicode MS" pitchFamily="34" charset="-128"/>
                <a:cs typeface="Arial Unicode MS" pitchFamily="34" charset="-128"/>
              </a:rPr>
              <a:t>m podnikatelským a životn</a:t>
            </a:r>
            <a:r>
              <a:rPr lang="cs-CZ" altLang="sk-SK">
                <a:solidFill>
                  <a:srgbClr val="000000"/>
                </a:solidFill>
                <a:ea typeface="Arial Unicode MS" pitchFamily="34" charset="-128"/>
                <a:cs typeface="Arial Unicode MS" pitchFamily="34" charset="-128"/>
              </a:rPr>
              <a:t>í</a:t>
            </a:r>
            <a:r>
              <a:rPr lang="cs-CZ" altLang="sk-SK">
                <a:solidFill>
                  <a:srgbClr val="000000"/>
                </a:solidFill>
                <a:latin typeface="Arial Unicode MS" pitchFamily="34" charset="-128"/>
                <a:ea typeface="Arial Unicode MS" pitchFamily="34" charset="-128"/>
                <a:cs typeface="Arial Unicode MS" pitchFamily="34" charset="-128"/>
              </a:rPr>
              <a:t>m prostřed</a:t>
            </a:r>
            <a:r>
              <a:rPr lang="cs-CZ" altLang="sk-SK">
                <a:solidFill>
                  <a:srgbClr val="000000"/>
                </a:solidFill>
                <a:ea typeface="Arial Unicode MS" pitchFamily="34" charset="-128"/>
                <a:cs typeface="Arial Unicode MS" pitchFamily="34" charset="-128"/>
              </a:rPr>
              <a:t>í</a:t>
            </a:r>
            <a:r>
              <a:rPr lang="cs-CZ" altLang="sk-SK">
                <a:solidFill>
                  <a:srgbClr val="000000"/>
                </a:solidFill>
                <a:latin typeface="Arial Unicode MS" pitchFamily="34" charset="-128"/>
                <a:ea typeface="Arial Unicode MS" pitchFamily="34" charset="-128"/>
                <a:cs typeface="Arial Unicode MS" pitchFamily="34" charset="-128"/>
              </a:rPr>
              <a:t>m.</a:t>
            </a:r>
          </a:p>
          <a:p>
            <a:pPr>
              <a:spcBef>
                <a:spcPct val="50000"/>
              </a:spcBef>
            </a:pPr>
            <a:r>
              <a:rPr lang="cs-CZ" altLang="sk-SK">
                <a:solidFill>
                  <a:srgbClr val="000000"/>
                </a:solidFill>
                <a:latin typeface="Arial Unicode MS" pitchFamily="34" charset="-128"/>
                <a:ea typeface="Arial Unicode MS" pitchFamily="34" charset="-128"/>
                <a:cs typeface="Arial Unicode MS" pitchFamily="34" charset="-128"/>
              </a:rPr>
              <a:t>Výzkumy se prov</a:t>
            </a:r>
            <a:r>
              <a:rPr lang="cs-CZ" altLang="sk-SK">
                <a:solidFill>
                  <a:srgbClr val="000000"/>
                </a:solidFill>
                <a:ea typeface="Arial Unicode MS" pitchFamily="34" charset="-128"/>
                <a:cs typeface="Arial Unicode MS" pitchFamily="34" charset="-128"/>
              </a:rPr>
              <a:t>á</a:t>
            </a:r>
            <a:r>
              <a:rPr lang="cs-CZ" altLang="sk-SK">
                <a:solidFill>
                  <a:srgbClr val="000000"/>
                </a:solidFill>
                <a:latin typeface="Arial Unicode MS" pitchFamily="34" charset="-128"/>
                <a:ea typeface="Arial Unicode MS" pitchFamily="34" charset="-128"/>
                <a:cs typeface="Arial Unicode MS" pitchFamily="34" charset="-128"/>
              </a:rPr>
              <a:t>děj</a:t>
            </a:r>
            <a:r>
              <a:rPr lang="cs-CZ" altLang="sk-SK">
                <a:solidFill>
                  <a:srgbClr val="000000"/>
                </a:solidFill>
                <a:ea typeface="Arial Unicode MS" pitchFamily="34" charset="-128"/>
                <a:cs typeface="Arial Unicode MS" pitchFamily="34" charset="-128"/>
              </a:rPr>
              <a:t>í</a:t>
            </a:r>
            <a:r>
              <a:rPr lang="cs-CZ" altLang="sk-SK">
                <a:solidFill>
                  <a:srgbClr val="000000"/>
                </a:solidFill>
                <a:latin typeface="Arial Unicode MS" pitchFamily="34" charset="-128"/>
                <a:ea typeface="Arial Unicode MS" pitchFamily="34" charset="-128"/>
                <a:cs typeface="Arial Unicode MS" pitchFamily="34" charset="-128"/>
              </a:rPr>
              <a:t> </a:t>
            </a:r>
            <a:r>
              <a:rPr lang="cs-CZ" altLang="sk-SK" b="1" i="1">
                <a:solidFill>
                  <a:schemeClr val="hlink"/>
                </a:solidFill>
                <a:ea typeface="Arial Unicode MS" pitchFamily="34" charset="-128"/>
                <a:cs typeface="Arial Unicode MS" pitchFamily="34" charset="-128"/>
              </a:rPr>
              <a:t>ex ante</a:t>
            </a:r>
            <a:r>
              <a:rPr lang="cs-CZ" altLang="sk-SK">
                <a:solidFill>
                  <a:srgbClr val="000000"/>
                </a:solidFill>
                <a:latin typeface="Arial Unicode MS" pitchFamily="34" charset="-128"/>
                <a:ea typeface="Arial Unicode MS" pitchFamily="34" charset="-128"/>
                <a:cs typeface="Arial Unicode MS" pitchFamily="34" charset="-128"/>
              </a:rPr>
              <a:t> </a:t>
            </a:r>
            <a:r>
              <a:rPr lang="cs-CZ" altLang="sk-SK">
                <a:solidFill>
                  <a:srgbClr val="000000"/>
                </a:solidFill>
                <a:ea typeface="Arial Unicode MS" pitchFamily="34" charset="-128"/>
                <a:cs typeface="Arial Unicode MS" pitchFamily="34" charset="-128"/>
              </a:rPr>
              <a:t>–</a:t>
            </a:r>
            <a:r>
              <a:rPr lang="cs-CZ" altLang="sk-SK">
                <a:solidFill>
                  <a:srgbClr val="000000"/>
                </a:solidFill>
                <a:latin typeface="Arial Unicode MS" pitchFamily="34" charset="-128"/>
                <a:ea typeface="Arial Unicode MS" pitchFamily="34" charset="-128"/>
                <a:cs typeface="Arial Unicode MS" pitchFamily="34" charset="-128"/>
              </a:rPr>
              <a:t> před uveden</a:t>
            </a:r>
            <a:r>
              <a:rPr lang="cs-CZ" altLang="sk-SK">
                <a:solidFill>
                  <a:srgbClr val="000000"/>
                </a:solidFill>
                <a:ea typeface="Arial Unicode MS" pitchFamily="34" charset="-128"/>
                <a:cs typeface="Arial Unicode MS" pitchFamily="34" charset="-128"/>
              </a:rPr>
              <a:t>í</a:t>
            </a:r>
            <a:r>
              <a:rPr lang="cs-CZ" altLang="sk-SK">
                <a:solidFill>
                  <a:srgbClr val="000000"/>
                </a:solidFill>
                <a:latin typeface="Arial Unicode MS" pitchFamily="34" charset="-128"/>
                <a:ea typeface="Arial Unicode MS" pitchFamily="34" charset="-128"/>
                <a:cs typeface="Arial Unicode MS" pitchFamily="34" charset="-128"/>
              </a:rPr>
              <a:t>m produktu </a:t>
            </a:r>
            <a:r>
              <a:rPr lang="cs-CZ" altLang="sk-SK">
                <a:solidFill>
                  <a:srgbClr val="000000"/>
                </a:solidFill>
                <a:ea typeface="Arial Unicode MS" pitchFamily="34" charset="-128"/>
                <a:cs typeface="Arial Unicode MS" pitchFamily="34" charset="-128"/>
              </a:rPr>
              <a:t>–</a:t>
            </a:r>
            <a:r>
              <a:rPr lang="cs-CZ" altLang="sk-SK">
                <a:solidFill>
                  <a:srgbClr val="000000"/>
                </a:solidFill>
                <a:latin typeface="Arial Unicode MS" pitchFamily="34" charset="-128"/>
                <a:ea typeface="Arial Unicode MS" pitchFamily="34" charset="-128"/>
                <a:cs typeface="Arial Unicode MS" pitchFamily="34" charset="-128"/>
              </a:rPr>
              <a:t> jsou to výzkumy prim</a:t>
            </a:r>
            <a:r>
              <a:rPr lang="cs-CZ" altLang="sk-SK">
                <a:solidFill>
                  <a:srgbClr val="000000"/>
                </a:solidFill>
                <a:ea typeface="Arial Unicode MS" pitchFamily="34" charset="-128"/>
                <a:cs typeface="Arial Unicode MS" pitchFamily="34" charset="-128"/>
              </a:rPr>
              <a:t>á</a:t>
            </a:r>
            <a:r>
              <a:rPr lang="cs-CZ" altLang="sk-SK">
                <a:solidFill>
                  <a:srgbClr val="000000"/>
                </a:solidFill>
                <a:latin typeface="Arial Unicode MS" pitchFamily="34" charset="-128"/>
                <a:ea typeface="Arial Unicode MS" pitchFamily="34" charset="-128"/>
                <a:cs typeface="Arial Unicode MS" pitchFamily="34" charset="-128"/>
              </a:rPr>
              <a:t>rn</a:t>
            </a:r>
            <a:r>
              <a:rPr lang="cs-CZ" altLang="sk-SK">
                <a:solidFill>
                  <a:srgbClr val="000000"/>
                </a:solidFill>
                <a:ea typeface="Arial Unicode MS" pitchFamily="34" charset="-128"/>
                <a:cs typeface="Arial Unicode MS" pitchFamily="34" charset="-128"/>
              </a:rPr>
              <a:t>í</a:t>
            </a:r>
            <a:r>
              <a:rPr lang="cs-CZ" altLang="sk-SK">
                <a:solidFill>
                  <a:srgbClr val="000000"/>
                </a:solidFill>
                <a:latin typeface="Arial Unicode MS" pitchFamily="34" charset="-128"/>
                <a:ea typeface="Arial Unicode MS" pitchFamily="34" charset="-128"/>
                <a:cs typeface="Arial Unicode MS" pitchFamily="34" charset="-128"/>
              </a:rPr>
              <a:t>, kde se   v</a:t>
            </a:r>
            <a:r>
              <a:rPr lang="cs-CZ" altLang="sk-SK">
                <a:solidFill>
                  <a:srgbClr val="000000"/>
                </a:solidFill>
                <a:ea typeface="Arial Unicode MS" pitchFamily="34" charset="-128"/>
                <a:cs typeface="Arial Unicode MS" pitchFamily="34" charset="-128"/>
              </a:rPr>
              <a:t> </a:t>
            </a:r>
            <a:r>
              <a:rPr lang="cs-CZ" altLang="sk-SK">
                <a:solidFill>
                  <a:srgbClr val="000000"/>
                </a:solidFill>
                <a:latin typeface="Arial Unicode MS" pitchFamily="34" charset="-128"/>
                <a:ea typeface="Arial Unicode MS" pitchFamily="34" charset="-128"/>
                <a:cs typeface="Arial Unicode MS" pitchFamily="34" charset="-128"/>
              </a:rPr>
              <a:t>ter</a:t>
            </a:r>
            <a:r>
              <a:rPr lang="cs-CZ" altLang="sk-SK">
                <a:solidFill>
                  <a:srgbClr val="000000"/>
                </a:solidFill>
                <a:ea typeface="Arial Unicode MS" pitchFamily="34" charset="-128"/>
                <a:cs typeface="Arial Unicode MS" pitchFamily="34" charset="-128"/>
              </a:rPr>
              <a:t>é</a:t>
            </a:r>
            <a:r>
              <a:rPr lang="cs-CZ" altLang="sk-SK">
                <a:solidFill>
                  <a:srgbClr val="000000"/>
                </a:solidFill>
                <a:latin typeface="Arial Unicode MS" pitchFamily="34" charset="-128"/>
                <a:ea typeface="Arial Unicode MS" pitchFamily="34" charset="-128"/>
                <a:cs typeface="Arial Unicode MS" pitchFamily="34" charset="-128"/>
              </a:rPr>
              <a:t>nu z</a:t>
            </a:r>
            <a:r>
              <a:rPr lang="cs-CZ" altLang="sk-SK">
                <a:solidFill>
                  <a:srgbClr val="000000"/>
                </a:solidFill>
                <a:ea typeface="Arial Unicode MS" pitchFamily="34" charset="-128"/>
                <a:cs typeface="Arial Unicode MS" pitchFamily="34" charset="-128"/>
              </a:rPr>
              <a:t>í</a:t>
            </a:r>
            <a:r>
              <a:rPr lang="cs-CZ" altLang="sk-SK">
                <a:solidFill>
                  <a:srgbClr val="000000"/>
                </a:solidFill>
                <a:latin typeface="Arial Unicode MS" pitchFamily="34" charset="-128"/>
                <a:ea typeface="Arial Unicode MS" pitchFamily="34" charset="-128"/>
                <a:cs typeface="Arial Unicode MS" pitchFamily="34" charset="-128"/>
              </a:rPr>
              <a:t>sk</a:t>
            </a:r>
            <a:r>
              <a:rPr lang="cs-CZ" altLang="sk-SK">
                <a:solidFill>
                  <a:srgbClr val="000000"/>
                </a:solidFill>
                <a:ea typeface="Arial Unicode MS" pitchFamily="34" charset="-128"/>
                <a:cs typeface="Arial Unicode MS" pitchFamily="34" charset="-128"/>
              </a:rPr>
              <a:t>á</a:t>
            </a:r>
            <a:r>
              <a:rPr lang="cs-CZ" altLang="sk-SK">
                <a:solidFill>
                  <a:srgbClr val="000000"/>
                </a:solidFill>
                <a:latin typeface="Arial Unicode MS" pitchFamily="34" charset="-128"/>
                <a:ea typeface="Arial Unicode MS" pitchFamily="34" charset="-128"/>
                <a:cs typeface="Arial Unicode MS" pitchFamily="34" charset="-128"/>
              </a:rPr>
              <a:t>vaj</a:t>
            </a:r>
            <a:r>
              <a:rPr lang="cs-CZ" altLang="sk-SK">
                <a:solidFill>
                  <a:srgbClr val="000000"/>
                </a:solidFill>
                <a:ea typeface="Arial Unicode MS" pitchFamily="34" charset="-128"/>
                <a:cs typeface="Arial Unicode MS" pitchFamily="34" charset="-128"/>
              </a:rPr>
              <a:t>í</a:t>
            </a:r>
            <a:r>
              <a:rPr lang="cs-CZ" altLang="sk-SK">
                <a:solidFill>
                  <a:srgbClr val="000000"/>
                </a:solidFill>
                <a:latin typeface="Arial Unicode MS" pitchFamily="34" charset="-128"/>
                <a:ea typeface="Arial Unicode MS" pitchFamily="34" charset="-128"/>
                <a:cs typeface="Arial Unicode MS" pitchFamily="34" charset="-128"/>
              </a:rPr>
              <a:t> </a:t>
            </a:r>
            <a:r>
              <a:rPr lang="cs-CZ" altLang="sk-SK">
                <a:solidFill>
                  <a:srgbClr val="000000"/>
                </a:solidFill>
                <a:ea typeface="Arial Unicode MS" pitchFamily="34" charset="-128"/>
                <a:cs typeface="Arial Unicode MS" pitchFamily="34" charset="-128"/>
              </a:rPr>
              <a:t>ú</a:t>
            </a:r>
            <a:r>
              <a:rPr lang="cs-CZ" altLang="sk-SK">
                <a:solidFill>
                  <a:srgbClr val="000000"/>
                </a:solidFill>
                <a:latin typeface="Arial Unicode MS" pitchFamily="34" charset="-128"/>
                <a:ea typeface="Arial Unicode MS" pitchFamily="34" charset="-128"/>
                <a:cs typeface="Arial Unicode MS" pitchFamily="34" charset="-128"/>
              </a:rPr>
              <a:t>daje pozorov</a:t>
            </a:r>
            <a:r>
              <a:rPr lang="cs-CZ" altLang="sk-SK">
                <a:solidFill>
                  <a:srgbClr val="000000"/>
                </a:solidFill>
                <a:ea typeface="Arial Unicode MS" pitchFamily="34" charset="-128"/>
                <a:cs typeface="Arial Unicode MS" pitchFamily="34" charset="-128"/>
              </a:rPr>
              <a:t>á</a:t>
            </a:r>
            <a:r>
              <a:rPr lang="cs-CZ" altLang="sk-SK">
                <a:solidFill>
                  <a:srgbClr val="000000"/>
                </a:solidFill>
                <a:latin typeface="Arial Unicode MS" pitchFamily="34" charset="-128"/>
                <a:ea typeface="Arial Unicode MS" pitchFamily="34" charset="-128"/>
                <a:cs typeface="Arial Unicode MS" pitchFamily="34" charset="-128"/>
              </a:rPr>
              <a:t>n</a:t>
            </a:r>
            <a:r>
              <a:rPr lang="cs-CZ" altLang="sk-SK">
                <a:solidFill>
                  <a:srgbClr val="000000"/>
                </a:solidFill>
                <a:ea typeface="Arial Unicode MS" pitchFamily="34" charset="-128"/>
                <a:cs typeface="Arial Unicode MS" pitchFamily="34" charset="-128"/>
              </a:rPr>
              <a:t>í</a:t>
            </a:r>
            <a:r>
              <a:rPr lang="cs-CZ" altLang="sk-SK">
                <a:solidFill>
                  <a:srgbClr val="000000"/>
                </a:solidFill>
                <a:latin typeface="Arial Unicode MS" pitchFamily="34" charset="-128"/>
                <a:ea typeface="Arial Unicode MS" pitchFamily="34" charset="-128"/>
                <a:cs typeface="Arial Unicode MS" pitchFamily="34" charset="-128"/>
              </a:rPr>
              <a:t>m, dotazov</a:t>
            </a:r>
            <a:r>
              <a:rPr lang="cs-CZ" altLang="sk-SK">
                <a:solidFill>
                  <a:srgbClr val="000000"/>
                </a:solidFill>
                <a:ea typeface="Arial Unicode MS" pitchFamily="34" charset="-128"/>
                <a:cs typeface="Arial Unicode MS" pitchFamily="34" charset="-128"/>
              </a:rPr>
              <a:t>á</a:t>
            </a:r>
            <a:r>
              <a:rPr lang="cs-CZ" altLang="sk-SK">
                <a:solidFill>
                  <a:srgbClr val="000000"/>
                </a:solidFill>
                <a:latin typeface="Arial Unicode MS" pitchFamily="34" charset="-128"/>
                <a:ea typeface="Arial Unicode MS" pitchFamily="34" charset="-128"/>
                <a:cs typeface="Arial Unicode MS" pitchFamily="34" charset="-128"/>
              </a:rPr>
              <a:t>n</a:t>
            </a:r>
            <a:r>
              <a:rPr lang="cs-CZ" altLang="sk-SK">
                <a:solidFill>
                  <a:srgbClr val="000000"/>
                </a:solidFill>
                <a:ea typeface="Arial Unicode MS" pitchFamily="34" charset="-128"/>
                <a:cs typeface="Arial Unicode MS" pitchFamily="34" charset="-128"/>
              </a:rPr>
              <a:t>í</a:t>
            </a:r>
            <a:r>
              <a:rPr lang="cs-CZ" altLang="sk-SK">
                <a:solidFill>
                  <a:srgbClr val="000000"/>
                </a:solidFill>
                <a:latin typeface="Arial Unicode MS" pitchFamily="34" charset="-128"/>
                <a:ea typeface="Arial Unicode MS" pitchFamily="34" charset="-128"/>
                <a:cs typeface="Arial Unicode MS" pitchFamily="34" charset="-128"/>
              </a:rPr>
              <a:t>m i experimentem a data se srovn</a:t>
            </a:r>
            <a:r>
              <a:rPr lang="cs-CZ" altLang="sk-SK">
                <a:solidFill>
                  <a:srgbClr val="000000"/>
                </a:solidFill>
                <a:ea typeface="Arial Unicode MS" pitchFamily="34" charset="-128"/>
                <a:cs typeface="Arial Unicode MS" pitchFamily="34" charset="-128"/>
              </a:rPr>
              <a:t>á</a:t>
            </a:r>
            <a:r>
              <a:rPr lang="cs-CZ" altLang="sk-SK">
                <a:solidFill>
                  <a:srgbClr val="000000"/>
                </a:solidFill>
                <a:latin typeface="Arial Unicode MS" pitchFamily="34" charset="-128"/>
                <a:ea typeface="Arial Unicode MS" pitchFamily="34" charset="-128"/>
                <a:cs typeface="Arial Unicode MS" pitchFamily="34" charset="-128"/>
              </a:rPr>
              <a:t>vaj</a:t>
            </a:r>
            <a:r>
              <a:rPr lang="cs-CZ" altLang="sk-SK">
                <a:solidFill>
                  <a:srgbClr val="000000"/>
                </a:solidFill>
                <a:ea typeface="Arial Unicode MS" pitchFamily="34" charset="-128"/>
                <a:cs typeface="Arial Unicode MS" pitchFamily="34" charset="-128"/>
              </a:rPr>
              <a:t>í</a:t>
            </a:r>
            <a:r>
              <a:rPr lang="cs-CZ" altLang="sk-SK">
                <a:solidFill>
                  <a:srgbClr val="000000"/>
                </a:solidFill>
                <a:latin typeface="Arial Unicode MS" pitchFamily="34" charset="-128"/>
                <a:ea typeface="Arial Unicode MS" pitchFamily="34" charset="-128"/>
                <a:cs typeface="Arial Unicode MS" pitchFamily="34" charset="-128"/>
              </a:rPr>
              <a:t> se st</a:t>
            </a:r>
            <a:r>
              <a:rPr lang="cs-CZ" altLang="sk-SK">
                <a:solidFill>
                  <a:srgbClr val="000000"/>
                </a:solidFill>
                <a:ea typeface="Arial Unicode MS" pitchFamily="34" charset="-128"/>
                <a:cs typeface="Arial Unicode MS" pitchFamily="34" charset="-128"/>
              </a:rPr>
              <a:t>á</a:t>
            </a:r>
            <a:r>
              <a:rPr lang="cs-CZ" altLang="sk-SK">
                <a:solidFill>
                  <a:srgbClr val="000000"/>
                </a:solidFill>
                <a:latin typeface="Arial Unicode MS" pitchFamily="34" charset="-128"/>
                <a:ea typeface="Arial Unicode MS" pitchFamily="34" charset="-128"/>
                <a:cs typeface="Arial Unicode MS" pitchFamily="34" charset="-128"/>
              </a:rPr>
              <a:t>vaj</a:t>
            </a:r>
            <a:r>
              <a:rPr lang="cs-CZ" altLang="sk-SK">
                <a:solidFill>
                  <a:srgbClr val="000000"/>
                </a:solidFill>
                <a:ea typeface="Arial Unicode MS" pitchFamily="34" charset="-128"/>
                <a:cs typeface="Arial Unicode MS" pitchFamily="34" charset="-128"/>
              </a:rPr>
              <a:t>í</a:t>
            </a:r>
            <a:r>
              <a:rPr lang="cs-CZ" altLang="sk-SK">
                <a:solidFill>
                  <a:srgbClr val="000000"/>
                </a:solidFill>
                <a:latin typeface="Arial Unicode MS" pitchFamily="34" charset="-128"/>
                <a:ea typeface="Arial Unicode MS" pitchFamily="34" charset="-128"/>
                <a:cs typeface="Arial Unicode MS" pitchFamily="34" charset="-128"/>
              </a:rPr>
              <a:t>c</a:t>
            </a:r>
            <a:r>
              <a:rPr lang="cs-CZ" altLang="sk-SK">
                <a:solidFill>
                  <a:srgbClr val="000000"/>
                </a:solidFill>
                <a:ea typeface="Arial Unicode MS" pitchFamily="34" charset="-128"/>
                <a:cs typeface="Arial Unicode MS" pitchFamily="34" charset="-128"/>
              </a:rPr>
              <a:t>í</a:t>
            </a:r>
            <a:r>
              <a:rPr lang="cs-CZ" altLang="sk-SK">
                <a:solidFill>
                  <a:srgbClr val="000000"/>
                </a:solidFill>
                <a:latin typeface="Arial Unicode MS" pitchFamily="34" charset="-128"/>
                <a:ea typeface="Arial Unicode MS" pitchFamily="34" charset="-128"/>
                <a:cs typeface="Arial Unicode MS" pitchFamily="34" charset="-128"/>
              </a:rPr>
              <a:t>mi daty vlastn</a:t>
            </a:r>
            <a:r>
              <a:rPr lang="cs-CZ" altLang="sk-SK">
                <a:solidFill>
                  <a:srgbClr val="000000"/>
                </a:solidFill>
                <a:ea typeface="Arial Unicode MS" pitchFamily="34" charset="-128"/>
                <a:cs typeface="Arial Unicode MS" pitchFamily="34" charset="-128"/>
              </a:rPr>
              <a:t>í</a:t>
            </a:r>
            <a:r>
              <a:rPr lang="cs-CZ" altLang="sk-SK">
                <a:solidFill>
                  <a:srgbClr val="000000"/>
                </a:solidFill>
                <a:latin typeface="Arial Unicode MS" pitchFamily="34" charset="-128"/>
                <a:ea typeface="Arial Unicode MS" pitchFamily="34" charset="-128"/>
                <a:cs typeface="Arial Unicode MS" pitchFamily="34" charset="-128"/>
              </a:rPr>
              <a:t>ch digitalizovaných </a:t>
            </a:r>
            <a:r>
              <a:rPr lang="cs-CZ" altLang="sk-SK">
                <a:solidFill>
                  <a:srgbClr val="000000"/>
                </a:solidFill>
                <a:ea typeface="Arial Unicode MS" pitchFamily="34" charset="-128"/>
                <a:cs typeface="Arial Unicode MS" pitchFamily="34" charset="-128"/>
              </a:rPr>
              <a:t>ú</a:t>
            </a:r>
            <a:r>
              <a:rPr lang="cs-CZ" altLang="sk-SK">
                <a:solidFill>
                  <a:srgbClr val="000000"/>
                </a:solidFill>
                <a:latin typeface="Arial Unicode MS" pitchFamily="34" charset="-128"/>
                <a:ea typeface="Arial Unicode MS" pitchFamily="34" charset="-128"/>
                <a:cs typeface="Arial Unicode MS" pitchFamily="34" charset="-128"/>
              </a:rPr>
              <a:t>dajů. </a:t>
            </a:r>
            <a:r>
              <a:rPr lang="cs-CZ" altLang="sk-SK" i="1">
                <a:solidFill>
                  <a:srgbClr val="000000"/>
                </a:solidFill>
                <a:latin typeface="Arial Unicode MS" pitchFamily="34" charset="-128"/>
                <a:ea typeface="Arial Unicode MS" pitchFamily="34" charset="-128"/>
                <a:cs typeface="Arial Unicode MS" pitchFamily="34" charset="-128"/>
              </a:rPr>
              <a:t>(field research).</a:t>
            </a:r>
            <a:endParaRPr lang="cs-CZ" altLang="sk-SK">
              <a:solidFill>
                <a:srgbClr val="000000"/>
              </a:solidFill>
              <a:latin typeface="Arial Unicode MS" pitchFamily="34" charset="-128"/>
              <a:ea typeface="Arial Unicode MS" pitchFamily="34" charset="-128"/>
              <a:cs typeface="Arial Unicode MS" pitchFamily="34" charset="-128"/>
            </a:endParaRPr>
          </a:p>
          <a:p>
            <a:pPr>
              <a:spcBef>
                <a:spcPct val="50000"/>
              </a:spcBef>
            </a:pPr>
            <a:r>
              <a:rPr lang="cs-CZ" altLang="sk-SK">
                <a:cs typeface="Times New Roman" pitchFamily="18" charset="0"/>
              </a:rPr>
              <a:t>Výzkumy </a:t>
            </a:r>
            <a:r>
              <a:rPr lang="cs-CZ" altLang="sk-SK" b="1" i="1">
                <a:solidFill>
                  <a:schemeClr val="hlink"/>
                </a:solidFill>
                <a:cs typeface="Times New Roman" pitchFamily="18" charset="0"/>
              </a:rPr>
              <a:t>ex post</a:t>
            </a:r>
            <a:r>
              <a:rPr lang="cs-CZ" altLang="sk-SK">
                <a:cs typeface="Times New Roman" pitchFamily="18" charset="0"/>
              </a:rPr>
              <a:t> – po uvedení produktu na trh, tedy výzkumy sekundární, sledují pozici na trhu s jinými produkty srovnatelného charakteru, sledují dynamiku poptávky v časové ose, sledují </a:t>
            </a:r>
            <a:r>
              <a:rPr lang="cs-CZ" altLang="sk-SK" i="1">
                <a:cs typeface="Times New Roman" pitchFamily="18" charset="0"/>
              </a:rPr>
              <a:t>soft data</a:t>
            </a:r>
            <a:r>
              <a:rPr lang="cs-CZ" altLang="sk-SK">
                <a:cs typeface="Times New Roman" pitchFamily="18" charset="0"/>
              </a:rPr>
              <a:t>, která odrážejí povědomí lidí o produktu a </a:t>
            </a:r>
            <a:r>
              <a:rPr lang="cs-CZ" altLang="sk-SK" i="1">
                <a:cs typeface="Times New Roman" pitchFamily="18" charset="0"/>
              </a:rPr>
              <a:t>hard data</a:t>
            </a:r>
            <a:r>
              <a:rPr lang="cs-CZ" altLang="sk-SK">
                <a:cs typeface="Times New Roman" pitchFamily="18" charset="0"/>
              </a:rPr>
              <a:t>,  což jsou většinou relevantní údaje – např. Českého statistického úřadu. </a:t>
            </a:r>
            <a:r>
              <a:rPr lang="cs-CZ" altLang="sk-SK" i="1">
                <a:cs typeface="Times New Roman" pitchFamily="18" charset="0"/>
              </a:rPr>
              <a:t>(desk research).</a:t>
            </a:r>
            <a:r>
              <a:rPr lang="cs-CZ" altLang="sk-SK"/>
              <a:t> </a:t>
            </a:r>
          </a:p>
          <a:p>
            <a:pPr>
              <a:spcBef>
                <a:spcPct val="50000"/>
              </a:spcBef>
            </a:pPr>
            <a:endParaRPr lang="cs-CZ" altLang="sk-SK"/>
          </a:p>
          <a:p>
            <a:pPr>
              <a:spcBef>
                <a:spcPct val="50000"/>
              </a:spcBef>
            </a:pPr>
            <a:endParaRPr lang="cs-CZ" altLang="sk-SK"/>
          </a:p>
          <a:p>
            <a:pPr>
              <a:spcBef>
                <a:spcPct val="50000"/>
              </a:spcBef>
            </a:pPr>
            <a:r>
              <a:rPr lang="cs-CZ" altLang="sk-SK"/>
              <a:t/>
            </a:r>
            <a:br>
              <a:rPr lang="cs-CZ" altLang="sk-SK"/>
            </a:br>
            <a:r>
              <a:rPr lang="cs-CZ" altLang="sk-SK" sz="1400" u="sng">
                <a:solidFill>
                  <a:srgbClr val="800080"/>
                </a:solidFill>
                <a:latin typeface="Arial Unicode MS" pitchFamily="34" charset="-128"/>
                <a:ea typeface="Arial Unicode MS" pitchFamily="34" charset="-128"/>
                <a:cs typeface="Arial Unicode MS" pitchFamily="34" charset="-128"/>
                <a:hlinkClick r:id="" action="ppaction://noaction"/>
              </a:rPr>
              <a:t>[1]</a:t>
            </a:r>
            <a:r>
              <a:rPr lang="cs-CZ" altLang="sk-SK" sz="1400">
                <a:solidFill>
                  <a:srgbClr val="000000"/>
                </a:solidFill>
                <a:latin typeface="Arial Unicode MS" pitchFamily="34" charset="-128"/>
                <a:ea typeface="Arial Unicode MS" pitchFamily="34" charset="-128"/>
                <a:cs typeface="Arial Unicode MS" pitchFamily="34" charset="-128"/>
              </a:rPr>
              <a:t> Penetrace </a:t>
            </a:r>
            <a:r>
              <a:rPr lang="cs-CZ" altLang="sk-SK" sz="1400">
                <a:solidFill>
                  <a:srgbClr val="000000"/>
                </a:solidFill>
                <a:ea typeface="Arial Unicode MS" pitchFamily="34" charset="-128"/>
                <a:cs typeface="Arial Unicode MS" pitchFamily="34" charset="-128"/>
              </a:rPr>
              <a:t>–</a:t>
            </a:r>
            <a:r>
              <a:rPr lang="cs-CZ" altLang="sk-SK" sz="1400">
                <a:solidFill>
                  <a:srgbClr val="000000"/>
                </a:solidFill>
                <a:latin typeface="Arial Unicode MS" pitchFamily="34" charset="-128"/>
                <a:ea typeface="Arial Unicode MS" pitchFamily="34" charset="-128"/>
                <a:cs typeface="Arial Unicode MS" pitchFamily="34" charset="-128"/>
              </a:rPr>
              <a:t> m</a:t>
            </a:r>
            <a:r>
              <a:rPr lang="cs-CZ" altLang="sk-SK" sz="1400">
                <a:solidFill>
                  <a:srgbClr val="000000"/>
                </a:solidFill>
                <a:ea typeface="Arial Unicode MS" pitchFamily="34" charset="-128"/>
                <a:cs typeface="Arial Unicode MS" pitchFamily="34" charset="-128"/>
              </a:rPr>
              <a:t>í</a:t>
            </a:r>
            <a:r>
              <a:rPr lang="cs-CZ" altLang="sk-SK" sz="1400">
                <a:solidFill>
                  <a:srgbClr val="000000"/>
                </a:solidFill>
                <a:latin typeface="Arial Unicode MS" pitchFamily="34" charset="-128"/>
                <a:ea typeface="Arial Unicode MS" pitchFamily="34" charset="-128"/>
                <a:cs typeface="Arial Unicode MS" pitchFamily="34" charset="-128"/>
              </a:rPr>
              <a:t>ra nasycen</a:t>
            </a:r>
            <a:r>
              <a:rPr lang="cs-CZ" altLang="sk-SK" sz="1400">
                <a:solidFill>
                  <a:srgbClr val="000000"/>
                </a:solidFill>
                <a:ea typeface="Arial Unicode MS" pitchFamily="34" charset="-128"/>
                <a:cs typeface="Arial Unicode MS" pitchFamily="34" charset="-128"/>
              </a:rPr>
              <a:t>í</a:t>
            </a:r>
            <a:r>
              <a:rPr lang="cs-CZ" altLang="sk-SK" sz="1400">
                <a:solidFill>
                  <a:srgbClr val="000000"/>
                </a:solidFill>
                <a:latin typeface="Arial Unicode MS" pitchFamily="34" charset="-128"/>
                <a:ea typeface="Arial Unicode MS" pitchFamily="34" charset="-128"/>
                <a:cs typeface="Arial Unicode MS" pitchFamily="34" charset="-128"/>
              </a:rPr>
              <a:t> trhu výrobkem nebo službou. Existuje krajn</a:t>
            </a:r>
            <a:r>
              <a:rPr lang="cs-CZ" altLang="sk-SK" sz="1400">
                <a:solidFill>
                  <a:srgbClr val="000000"/>
                </a:solidFill>
                <a:ea typeface="Arial Unicode MS" pitchFamily="34" charset="-128"/>
                <a:cs typeface="Arial Unicode MS" pitchFamily="34" charset="-128"/>
              </a:rPr>
              <a:t>í</a:t>
            </a:r>
            <a:r>
              <a:rPr lang="cs-CZ" altLang="sk-SK" sz="1400">
                <a:solidFill>
                  <a:srgbClr val="000000"/>
                </a:solidFill>
                <a:latin typeface="Arial Unicode MS" pitchFamily="34" charset="-128"/>
                <a:ea typeface="Arial Unicode MS" pitchFamily="34" charset="-128"/>
                <a:cs typeface="Arial Unicode MS" pitchFamily="34" charset="-128"/>
              </a:rPr>
              <a:t> mez, kdy je trh plně penetrov</a:t>
            </a:r>
            <a:r>
              <a:rPr lang="cs-CZ" altLang="sk-SK" sz="1400">
                <a:solidFill>
                  <a:srgbClr val="000000"/>
                </a:solidFill>
                <a:ea typeface="Arial Unicode MS" pitchFamily="34" charset="-128"/>
                <a:cs typeface="Arial Unicode MS" pitchFamily="34" charset="-128"/>
              </a:rPr>
              <a:t>á</a:t>
            </a:r>
            <a:r>
              <a:rPr lang="cs-CZ" altLang="sk-SK" sz="1400">
                <a:solidFill>
                  <a:srgbClr val="000000"/>
                </a:solidFill>
                <a:latin typeface="Arial Unicode MS" pitchFamily="34" charset="-128"/>
                <a:ea typeface="Arial Unicode MS" pitchFamily="34" charset="-128"/>
                <a:cs typeface="Arial Unicode MS" pitchFamily="34" charset="-128"/>
              </a:rPr>
              <a:t>n a nelze na něm běžnými metodami marketingu uspět </a:t>
            </a:r>
            <a:r>
              <a:rPr lang="cs-CZ" altLang="sk-SK" sz="1400">
                <a:solidFill>
                  <a:srgbClr val="000000"/>
                </a:solidFill>
                <a:ea typeface="Arial Unicode MS" pitchFamily="34" charset="-128"/>
                <a:cs typeface="Arial Unicode MS" pitchFamily="34" charset="-128"/>
              </a:rPr>
              <a:t>–</a:t>
            </a:r>
            <a:r>
              <a:rPr lang="cs-CZ" altLang="sk-SK" sz="1400">
                <a:solidFill>
                  <a:srgbClr val="000000"/>
                </a:solidFill>
                <a:latin typeface="Arial Unicode MS" pitchFamily="34" charset="-128"/>
                <a:ea typeface="Arial Unicode MS" pitchFamily="34" charset="-128"/>
                <a:cs typeface="Arial Unicode MS" pitchFamily="34" charset="-128"/>
              </a:rPr>
              <a:t> např</a:t>
            </a:r>
            <a:r>
              <a:rPr lang="cs-CZ" altLang="sk-SK" sz="1400">
                <a:solidFill>
                  <a:srgbClr val="000000"/>
                </a:solidFill>
                <a:ea typeface="Arial Unicode MS" pitchFamily="34" charset="-128"/>
                <a:cs typeface="Arial Unicode MS" pitchFamily="34" charset="-128"/>
              </a:rPr>
              <a:t>í</a:t>
            </a:r>
            <a:r>
              <a:rPr lang="cs-CZ" altLang="sk-SK" sz="1400">
                <a:solidFill>
                  <a:srgbClr val="000000"/>
                </a:solidFill>
                <a:latin typeface="Arial Unicode MS" pitchFamily="34" charset="-128"/>
                <a:ea typeface="Arial Unicode MS" pitchFamily="34" charset="-128"/>
                <a:cs typeface="Arial Unicode MS" pitchFamily="34" charset="-128"/>
              </a:rPr>
              <a:t>klad současn</a:t>
            </a:r>
            <a:r>
              <a:rPr lang="cs-CZ" altLang="sk-SK" sz="1400">
                <a:solidFill>
                  <a:srgbClr val="000000"/>
                </a:solidFill>
                <a:ea typeface="Arial Unicode MS" pitchFamily="34" charset="-128"/>
                <a:cs typeface="Arial Unicode MS" pitchFamily="34" charset="-128"/>
              </a:rPr>
              <a:t>á</a:t>
            </a:r>
            <a:r>
              <a:rPr lang="cs-CZ" altLang="sk-SK" sz="1400">
                <a:solidFill>
                  <a:srgbClr val="000000"/>
                </a:solidFill>
                <a:latin typeface="Arial Unicode MS" pitchFamily="34" charset="-128"/>
                <a:ea typeface="Arial Unicode MS" pitchFamily="34" charset="-128"/>
                <a:cs typeface="Arial Unicode MS" pitchFamily="34" charset="-128"/>
              </a:rPr>
              <a:t> pln</a:t>
            </a:r>
            <a:r>
              <a:rPr lang="cs-CZ" altLang="sk-SK" sz="1400">
                <a:solidFill>
                  <a:srgbClr val="000000"/>
                </a:solidFill>
                <a:ea typeface="Arial Unicode MS" pitchFamily="34" charset="-128"/>
                <a:cs typeface="Arial Unicode MS" pitchFamily="34" charset="-128"/>
              </a:rPr>
              <a:t>á</a:t>
            </a:r>
            <a:r>
              <a:rPr lang="cs-CZ" altLang="sk-SK" sz="1400">
                <a:solidFill>
                  <a:srgbClr val="000000"/>
                </a:solidFill>
                <a:latin typeface="Arial Unicode MS" pitchFamily="34" charset="-128"/>
                <a:ea typeface="Arial Unicode MS" pitchFamily="34" charset="-128"/>
                <a:cs typeface="Arial Unicode MS" pitchFamily="34" charset="-128"/>
              </a:rPr>
              <a:t> penetrace vlastnictv</a:t>
            </a:r>
            <a:r>
              <a:rPr lang="cs-CZ" altLang="sk-SK" sz="1400">
                <a:solidFill>
                  <a:srgbClr val="000000"/>
                </a:solidFill>
                <a:ea typeface="Arial Unicode MS" pitchFamily="34" charset="-128"/>
                <a:cs typeface="Arial Unicode MS" pitchFamily="34" charset="-128"/>
              </a:rPr>
              <a:t>í</a:t>
            </a:r>
            <a:r>
              <a:rPr lang="cs-CZ" altLang="sk-SK" sz="1400">
                <a:solidFill>
                  <a:srgbClr val="000000"/>
                </a:solidFill>
                <a:latin typeface="Arial Unicode MS" pitchFamily="34" charset="-128"/>
                <a:ea typeface="Arial Unicode MS" pitchFamily="34" charset="-128"/>
                <a:cs typeface="Arial Unicode MS" pitchFamily="34" charset="-128"/>
              </a:rPr>
              <a:t> mobiln</a:t>
            </a:r>
            <a:r>
              <a:rPr lang="cs-CZ" altLang="sk-SK" sz="1400">
                <a:solidFill>
                  <a:srgbClr val="000000"/>
                </a:solidFill>
                <a:ea typeface="Arial Unicode MS" pitchFamily="34" charset="-128"/>
                <a:cs typeface="Arial Unicode MS" pitchFamily="34" charset="-128"/>
              </a:rPr>
              <a:t>í</a:t>
            </a:r>
            <a:r>
              <a:rPr lang="cs-CZ" altLang="sk-SK" sz="1400">
                <a:solidFill>
                  <a:srgbClr val="000000"/>
                </a:solidFill>
                <a:latin typeface="Arial Unicode MS" pitchFamily="34" charset="-128"/>
                <a:ea typeface="Arial Unicode MS" pitchFamily="34" charset="-128"/>
                <a:cs typeface="Arial Unicode MS" pitchFamily="34" charset="-128"/>
              </a:rPr>
              <a:t>ch telefonů. Telefon již v</a:t>
            </a:r>
            <a:r>
              <a:rPr lang="cs-CZ" altLang="sk-SK" sz="1400">
                <a:solidFill>
                  <a:srgbClr val="000000"/>
                </a:solidFill>
                <a:ea typeface="Arial Unicode MS" pitchFamily="34" charset="-128"/>
                <a:cs typeface="Arial Unicode MS" pitchFamily="34" charset="-128"/>
              </a:rPr>
              <a:t>š</a:t>
            </a:r>
            <a:r>
              <a:rPr lang="cs-CZ" altLang="sk-SK" sz="1400">
                <a:solidFill>
                  <a:srgbClr val="000000"/>
                </a:solidFill>
                <a:latin typeface="Arial Unicode MS" pitchFamily="34" charset="-128"/>
                <a:ea typeface="Arial Unicode MS" pitchFamily="34" charset="-128"/>
                <a:cs typeface="Arial Unicode MS" pitchFamily="34" charset="-128"/>
              </a:rPr>
              <a:t>ichni maj</a:t>
            </a:r>
            <a:r>
              <a:rPr lang="cs-CZ" altLang="sk-SK" sz="1400">
                <a:solidFill>
                  <a:srgbClr val="000000"/>
                </a:solidFill>
                <a:ea typeface="Arial Unicode MS" pitchFamily="34" charset="-128"/>
                <a:cs typeface="Arial Unicode MS" pitchFamily="34" charset="-128"/>
              </a:rPr>
              <a:t>í</a:t>
            </a:r>
            <a:r>
              <a:rPr lang="cs-CZ" altLang="sk-SK" sz="1400">
                <a:solidFill>
                  <a:srgbClr val="000000"/>
                </a:solidFill>
                <a:latin typeface="Arial Unicode MS" pitchFamily="34" charset="-128"/>
                <a:ea typeface="Arial Unicode MS" pitchFamily="34" charset="-128"/>
                <a:cs typeface="Arial Unicode MS" pitchFamily="34" charset="-128"/>
              </a:rPr>
              <a:t> (výjimky nejsou pro obchod zaj</a:t>
            </a:r>
            <a:r>
              <a:rPr lang="cs-CZ" altLang="sk-SK" sz="1400">
                <a:solidFill>
                  <a:srgbClr val="000000"/>
                </a:solidFill>
                <a:ea typeface="Arial Unicode MS" pitchFamily="34" charset="-128"/>
                <a:cs typeface="Arial Unicode MS" pitchFamily="34" charset="-128"/>
              </a:rPr>
              <a:t>í</a:t>
            </a:r>
            <a:r>
              <a:rPr lang="cs-CZ" altLang="sk-SK" sz="1400">
                <a:solidFill>
                  <a:srgbClr val="000000"/>
                </a:solidFill>
                <a:latin typeface="Arial Unicode MS" pitchFamily="34" charset="-128"/>
                <a:ea typeface="Arial Unicode MS" pitchFamily="34" charset="-128"/>
                <a:cs typeface="Arial Unicode MS" pitchFamily="34" charset="-128"/>
              </a:rPr>
              <a:t>mav</a:t>
            </a:r>
            <a:r>
              <a:rPr lang="cs-CZ" altLang="sk-SK" sz="1400">
                <a:solidFill>
                  <a:srgbClr val="000000"/>
                </a:solidFill>
                <a:ea typeface="Arial Unicode MS" pitchFamily="34" charset="-128"/>
                <a:cs typeface="Arial Unicode MS" pitchFamily="34" charset="-128"/>
              </a:rPr>
              <a:t>é</a:t>
            </a:r>
            <a:r>
              <a:rPr lang="cs-CZ" altLang="sk-SK" sz="1400">
                <a:solidFill>
                  <a:srgbClr val="000000"/>
                </a:solidFill>
                <a:latin typeface="Arial Unicode MS" pitchFamily="34" charset="-128"/>
                <a:ea typeface="Arial Unicode MS" pitchFamily="34" charset="-128"/>
                <a:cs typeface="Arial Unicode MS" pitchFamily="34" charset="-128"/>
              </a:rPr>
              <a:t>), z</a:t>
            </a:r>
            <a:r>
              <a:rPr lang="cs-CZ" altLang="sk-SK" sz="1400">
                <a:solidFill>
                  <a:srgbClr val="000000"/>
                </a:solidFill>
                <a:ea typeface="Arial Unicode MS" pitchFamily="34" charset="-128"/>
                <a:cs typeface="Arial Unicode MS" pitchFamily="34" charset="-128"/>
              </a:rPr>
              <a:t>á</a:t>
            </a:r>
            <a:r>
              <a:rPr lang="cs-CZ" altLang="sk-SK" sz="1400">
                <a:solidFill>
                  <a:srgbClr val="000000"/>
                </a:solidFill>
                <a:latin typeface="Arial Unicode MS" pitchFamily="34" charset="-128"/>
                <a:ea typeface="Arial Unicode MS" pitchFamily="34" charset="-128"/>
                <a:cs typeface="Arial Unicode MS" pitchFamily="34" charset="-128"/>
              </a:rPr>
              <a:t>kazn</a:t>
            </a:r>
            <a:r>
              <a:rPr lang="cs-CZ" altLang="sk-SK" sz="1400">
                <a:solidFill>
                  <a:srgbClr val="000000"/>
                </a:solidFill>
                <a:ea typeface="Arial Unicode MS" pitchFamily="34" charset="-128"/>
                <a:cs typeface="Arial Unicode MS" pitchFamily="34" charset="-128"/>
              </a:rPr>
              <a:t>í</a:t>
            </a:r>
            <a:r>
              <a:rPr lang="cs-CZ" altLang="sk-SK" sz="1400">
                <a:solidFill>
                  <a:srgbClr val="000000"/>
                </a:solidFill>
                <a:latin typeface="Arial Unicode MS" pitchFamily="34" charset="-128"/>
                <a:ea typeface="Arial Unicode MS" pitchFamily="34" charset="-128"/>
                <a:cs typeface="Arial Unicode MS" pitchFamily="34" charset="-128"/>
              </a:rPr>
              <a:t>ka z</a:t>
            </a:r>
            <a:r>
              <a:rPr lang="cs-CZ" altLang="sk-SK" sz="1400">
                <a:solidFill>
                  <a:srgbClr val="000000"/>
                </a:solidFill>
                <a:ea typeface="Arial Unicode MS" pitchFamily="34" charset="-128"/>
                <a:cs typeface="Arial Unicode MS" pitchFamily="34" charset="-128"/>
              </a:rPr>
              <a:t>í</a:t>
            </a:r>
            <a:r>
              <a:rPr lang="cs-CZ" altLang="sk-SK" sz="1400">
                <a:solidFill>
                  <a:srgbClr val="000000"/>
                </a:solidFill>
                <a:latin typeface="Arial Unicode MS" pitchFamily="34" charset="-128"/>
                <a:ea typeface="Arial Unicode MS" pitchFamily="34" charset="-128"/>
                <a:cs typeface="Arial Unicode MS" pitchFamily="34" charset="-128"/>
              </a:rPr>
              <a:t>sk</a:t>
            </a:r>
            <a:r>
              <a:rPr lang="cs-CZ" altLang="sk-SK" sz="1400">
                <a:solidFill>
                  <a:srgbClr val="000000"/>
                </a:solidFill>
                <a:ea typeface="Arial Unicode MS" pitchFamily="34" charset="-128"/>
                <a:cs typeface="Arial Unicode MS" pitchFamily="34" charset="-128"/>
              </a:rPr>
              <a:t>á</a:t>
            </a:r>
            <a:r>
              <a:rPr lang="cs-CZ" altLang="sk-SK" sz="1400">
                <a:solidFill>
                  <a:srgbClr val="000000"/>
                </a:solidFill>
                <a:latin typeface="Arial Unicode MS" pitchFamily="34" charset="-128"/>
                <a:ea typeface="Arial Unicode MS" pitchFamily="34" charset="-128"/>
                <a:cs typeface="Arial Unicode MS" pitchFamily="34" charset="-128"/>
              </a:rPr>
              <a:t>me jenom tak, že ho odvedeme od konkurence. </a:t>
            </a:r>
          </a:p>
          <a:p>
            <a:pPr>
              <a:spcBef>
                <a:spcPct val="50000"/>
              </a:spcBef>
            </a:pPr>
            <a:endParaRPr lang="cs-CZ" altLang="sk-SK" sz="140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ext Box 2"/>
          <p:cNvSpPr txBox="1">
            <a:spLocks noChangeArrowheads="1"/>
          </p:cNvSpPr>
          <p:nvPr/>
        </p:nvSpPr>
        <p:spPr bwMode="auto">
          <a:xfrm>
            <a:off x="0" y="115888"/>
            <a:ext cx="8991600" cy="6623050"/>
          </a:xfrm>
          <a:prstGeom prst="rect">
            <a:avLst/>
          </a:prstGeom>
          <a:noFill/>
          <a:ln w="9525">
            <a:noFill/>
            <a:miter lim="800000"/>
            <a:headEnd/>
            <a:tailEnd/>
          </a:ln>
        </p:spPr>
        <p:txBody>
          <a:bodyPr>
            <a:spAutoFit/>
          </a:bodyPr>
          <a:lstStyle/>
          <a:p>
            <a:pPr>
              <a:spcBef>
                <a:spcPct val="50000"/>
              </a:spcBef>
            </a:pPr>
            <a:r>
              <a:rPr lang="cs-CZ" altLang="sk-SK" sz="3200" b="1" dirty="0" smtClean="0">
                <a:solidFill>
                  <a:srgbClr val="FF0000"/>
                </a:solidFill>
                <a:latin typeface="Arial Unicode MS" pitchFamily="34" charset="-128"/>
                <a:ea typeface="Arial Unicode MS" pitchFamily="34" charset="-128"/>
                <a:cs typeface="Arial Unicode MS" pitchFamily="34" charset="-128"/>
              </a:rPr>
              <a:t>Portfoliov</a:t>
            </a:r>
            <a:r>
              <a:rPr lang="cs-CZ" altLang="sk-SK" sz="3200" b="1" dirty="0" smtClean="0">
                <a:solidFill>
                  <a:srgbClr val="FF0000"/>
                </a:solidFill>
                <a:ea typeface="Arial Unicode MS" pitchFamily="34" charset="-128"/>
                <a:cs typeface="Arial Unicode MS" pitchFamily="34" charset="-128"/>
              </a:rPr>
              <a:t>é</a:t>
            </a:r>
            <a:r>
              <a:rPr lang="cs-CZ" altLang="sk-SK" sz="3200" b="1" dirty="0" smtClean="0">
                <a:solidFill>
                  <a:srgbClr val="FF0000"/>
                </a:solidFill>
                <a:latin typeface="Arial Unicode MS" pitchFamily="34" charset="-128"/>
                <a:ea typeface="Arial Unicode MS" pitchFamily="34" charset="-128"/>
                <a:cs typeface="Arial Unicode MS" pitchFamily="34" charset="-128"/>
              </a:rPr>
              <a:t> </a:t>
            </a:r>
            <a:r>
              <a:rPr lang="cs-CZ" altLang="sk-SK" sz="3200" b="1" dirty="0">
                <a:solidFill>
                  <a:srgbClr val="FF0000"/>
                </a:solidFill>
                <a:latin typeface="Arial Unicode MS" pitchFamily="34" charset="-128"/>
                <a:ea typeface="Arial Unicode MS" pitchFamily="34" charset="-128"/>
                <a:cs typeface="Arial Unicode MS" pitchFamily="34" charset="-128"/>
              </a:rPr>
              <a:t>modely</a:t>
            </a:r>
            <a:endParaRPr lang="cs-CZ" altLang="sk-SK" sz="3200" b="1" dirty="0">
              <a:solidFill>
                <a:srgbClr val="FF0000"/>
              </a:solidFill>
              <a:ea typeface="Arial Unicode MS" pitchFamily="34" charset="-128"/>
              <a:cs typeface="Arial Unicode MS" pitchFamily="34" charset="-128"/>
            </a:endParaRPr>
          </a:p>
          <a:p>
            <a:pPr>
              <a:spcBef>
                <a:spcPct val="50000"/>
              </a:spcBef>
            </a:pPr>
            <a:endParaRPr lang="cs-CZ" altLang="sk-SK" sz="2000" b="1" dirty="0">
              <a:solidFill>
                <a:schemeClr val="hlink"/>
              </a:solidFill>
              <a:ea typeface="Arial Unicode MS" pitchFamily="34" charset="-128"/>
              <a:cs typeface="Arial Unicode MS" pitchFamily="34" charset="-128"/>
            </a:endParaRPr>
          </a:p>
          <a:p>
            <a:pPr>
              <a:spcBef>
                <a:spcPct val="50000"/>
              </a:spcBef>
            </a:pPr>
            <a:endParaRPr lang="cs-CZ" altLang="sk-SK" sz="2000" b="1" dirty="0">
              <a:solidFill>
                <a:schemeClr val="hlink"/>
              </a:solidFill>
              <a:ea typeface="Arial Unicode MS" pitchFamily="34" charset="-128"/>
              <a:cs typeface="Arial Unicode MS" pitchFamily="34" charset="-128"/>
            </a:endParaRPr>
          </a:p>
          <a:p>
            <a:pPr>
              <a:spcBef>
                <a:spcPct val="50000"/>
              </a:spcBef>
            </a:pPr>
            <a:endParaRPr lang="cs-CZ" altLang="sk-SK" sz="2000" b="1" dirty="0">
              <a:solidFill>
                <a:schemeClr val="hlink"/>
              </a:solidFill>
              <a:ea typeface="Arial Unicode MS" pitchFamily="34" charset="-128"/>
              <a:cs typeface="Arial Unicode MS" pitchFamily="34" charset="-128"/>
            </a:endParaRPr>
          </a:p>
          <a:p>
            <a:pPr>
              <a:spcBef>
                <a:spcPct val="50000"/>
              </a:spcBef>
            </a:pPr>
            <a:endParaRPr lang="cs-CZ" altLang="sk-SK" sz="2000" dirty="0">
              <a:solidFill>
                <a:schemeClr val="hlink"/>
              </a:solidFill>
              <a:ea typeface="Arial Unicode MS" pitchFamily="34" charset="-128"/>
              <a:cs typeface="Arial Unicode MS" pitchFamily="34" charset="-128"/>
            </a:endParaRPr>
          </a:p>
          <a:p>
            <a:pPr>
              <a:spcBef>
                <a:spcPct val="50000"/>
              </a:spcBef>
            </a:pPr>
            <a:r>
              <a:rPr lang="cs-CZ" altLang="sk-SK" b="1" dirty="0">
                <a:solidFill>
                  <a:srgbClr val="000000"/>
                </a:solidFill>
                <a:ea typeface="Arial Unicode MS" pitchFamily="34" charset="-128"/>
                <a:cs typeface="Arial Unicode MS" pitchFamily="34" charset="-128"/>
              </a:rPr>
              <a:t> </a:t>
            </a:r>
            <a:endParaRPr lang="cs-CZ" altLang="sk-SK" dirty="0">
              <a:solidFill>
                <a:srgbClr val="000000"/>
              </a:solidFill>
              <a:latin typeface="Arial Unicode MS" pitchFamily="34" charset="-128"/>
              <a:ea typeface="Arial Unicode MS" pitchFamily="34" charset="-128"/>
              <a:cs typeface="Arial Unicode MS" pitchFamily="34" charset="-128"/>
            </a:endParaRPr>
          </a:p>
          <a:p>
            <a:pPr>
              <a:spcBef>
                <a:spcPct val="50000"/>
              </a:spcBef>
            </a:pPr>
            <a:r>
              <a:rPr lang="cs-CZ" altLang="sk-SK" dirty="0">
                <a:solidFill>
                  <a:srgbClr val="000000"/>
                </a:solidFill>
                <a:latin typeface="Arial Unicode MS" pitchFamily="34" charset="-128"/>
                <a:ea typeface="Arial Unicode MS" pitchFamily="34" charset="-128"/>
                <a:cs typeface="Arial Unicode MS" pitchFamily="34" charset="-128"/>
              </a:rPr>
              <a:t>Abychom mohli co nejobjektivněji hodnotit </a:t>
            </a:r>
            <a:r>
              <a:rPr lang="cs-CZ" altLang="sk-SK" dirty="0">
                <a:solidFill>
                  <a:srgbClr val="000000"/>
                </a:solidFill>
                <a:ea typeface="Arial Unicode MS" pitchFamily="34" charset="-128"/>
                <a:cs typeface="Arial Unicode MS" pitchFamily="34" charset="-128"/>
              </a:rPr>
              <a:t>ú</a:t>
            </a:r>
            <a:r>
              <a:rPr lang="cs-CZ" altLang="sk-SK" dirty="0">
                <a:solidFill>
                  <a:srgbClr val="000000"/>
                </a:solidFill>
                <a:latin typeface="Arial Unicode MS" pitchFamily="34" charset="-128"/>
                <a:ea typeface="Arial Unicode MS" pitchFamily="34" charset="-128"/>
                <a:cs typeface="Arial Unicode MS" pitchFamily="34" charset="-128"/>
              </a:rPr>
              <a:t>spě</a:t>
            </a:r>
            <a:r>
              <a:rPr lang="cs-CZ" altLang="sk-SK" dirty="0">
                <a:solidFill>
                  <a:srgbClr val="000000"/>
                </a:solidFill>
                <a:ea typeface="Arial Unicode MS" pitchFamily="34" charset="-128"/>
                <a:cs typeface="Arial Unicode MS" pitchFamily="34" charset="-128"/>
              </a:rPr>
              <a:t>š</a:t>
            </a:r>
            <a:r>
              <a:rPr lang="cs-CZ" altLang="sk-SK" dirty="0">
                <a:solidFill>
                  <a:srgbClr val="000000"/>
                </a:solidFill>
                <a:latin typeface="Arial Unicode MS" pitchFamily="34" charset="-128"/>
                <a:ea typeface="Arial Unicode MS" pitchFamily="34" charset="-128"/>
                <a:cs typeface="Arial Unicode MS" pitchFamily="34" charset="-128"/>
              </a:rPr>
              <a:t>nost produktů, mus</a:t>
            </a:r>
            <a:r>
              <a:rPr lang="cs-CZ" altLang="sk-SK" dirty="0">
                <a:solidFill>
                  <a:srgbClr val="000000"/>
                </a:solidFill>
                <a:ea typeface="Arial Unicode MS" pitchFamily="34" charset="-128"/>
                <a:cs typeface="Arial Unicode MS" pitchFamily="34" charset="-128"/>
              </a:rPr>
              <a:t>í</a:t>
            </a:r>
            <a:r>
              <a:rPr lang="cs-CZ" altLang="sk-SK" dirty="0">
                <a:solidFill>
                  <a:srgbClr val="000000"/>
                </a:solidFill>
                <a:latin typeface="Arial Unicode MS" pitchFamily="34" charset="-128"/>
                <a:ea typeface="Arial Unicode MS" pitchFamily="34" charset="-128"/>
                <a:cs typeface="Arial Unicode MS" pitchFamily="34" charset="-128"/>
              </a:rPr>
              <a:t>me je podrobit co nejobjektivněj</a:t>
            </a:r>
            <a:r>
              <a:rPr lang="cs-CZ" altLang="sk-SK" dirty="0">
                <a:solidFill>
                  <a:srgbClr val="000000"/>
                </a:solidFill>
                <a:ea typeface="Arial Unicode MS" pitchFamily="34" charset="-128"/>
                <a:cs typeface="Arial Unicode MS" pitchFamily="34" charset="-128"/>
              </a:rPr>
              <a:t>ší</a:t>
            </a:r>
            <a:r>
              <a:rPr lang="cs-CZ" altLang="sk-SK" dirty="0">
                <a:solidFill>
                  <a:srgbClr val="000000"/>
                </a:solidFill>
                <a:latin typeface="Arial Unicode MS" pitchFamily="34" charset="-128"/>
                <a:ea typeface="Arial Unicode MS" pitchFamily="34" charset="-128"/>
                <a:cs typeface="Arial Unicode MS" pitchFamily="34" charset="-128"/>
              </a:rPr>
              <a:t>mu sledov</a:t>
            </a:r>
            <a:r>
              <a:rPr lang="cs-CZ" altLang="sk-SK" dirty="0">
                <a:solidFill>
                  <a:srgbClr val="000000"/>
                </a:solidFill>
                <a:ea typeface="Arial Unicode MS" pitchFamily="34" charset="-128"/>
                <a:cs typeface="Arial Unicode MS" pitchFamily="34" charset="-128"/>
              </a:rPr>
              <a:t>á</a:t>
            </a:r>
            <a:r>
              <a:rPr lang="cs-CZ" altLang="sk-SK" dirty="0">
                <a:solidFill>
                  <a:srgbClr val="000000"/>
                </a:solidFill>
                <a:latin typeface="Arial Unicode MS" pitchFamily="34" charset="-128"/>
                <a:ea typeface="Arial Unicode MS" pitchFamily="34" charset="-128"/>
                <a:cs typeface="Arial Unicode MS" pitchFamily="34" charset="-128"/>
              </a:rPr>
              <a:t>n</a:t>
            </a:r>
            <a:r>
              <a:rPr lang="cs-CZ" altLang="sk-SK" dirty="0">
                <a:solidFill>
                  <a:srgbClr val="000000"/>
                </a:solidFill>
                <a:ea typeface="Arial Unicode MS" pitchFamily="34" charset="-128"/>
                <a:cs typeface="Arial Unicode MS" pitchFamily="34" charset="-128"/>
              </a:rPr>
              <a:t>í</a:t>
            </a:r>
            <a:r>
              <a:rPr lang="cs-CZ" altLang="sk-SK" dirty="0">
                <a:solidFill>
                  <a:srgbClr val="000000"/>
                </a:solidFill>
                <a:latin typeface="Arial Unicode MS" pitchFamily="34" charset="-128"/>
                <a:ea typeface="Arial Unicode MS" pitchFamily="34" charset="-128"/>
                <a:cs typeface="Arial Unicode MS" pitchFamily="34" charset="-128"/>
              </a:rPr>
              <a:t>. Nejzn</a:t>
            </a:r>
            <a:r>
              <a:rPr lang="cs-CZ" altLang="sk-SK" dirty="0">
                <a:solidFill>
                  <a:srgbClr val="000000"/>
                </a:solidFill>
                <a:ea typeface="Arial Unicode MS" pitchFamily="34" charset="-128"/>
                <a:cs typeface="Arial Unicode MS" pitchFamily="34" charset="-128"/>
              </a:rPr>
              <a:t>á</a:t>
            </a:r>
            <a:r>
              <a:rPr lang="cs-CZ" altLang="sk-SK" dirty="0">
                <a:solidFill>
                  <a:srgbClr val="000000"/>
                </a:solidFill>
                <a:latin typeface="Arial Unicode MS" pitchFamily="34" charset="-128"/>
                <a:ea typeface="Arial Unicode MS" pitchFamily="34" charset="-128"/>
                <a:cs typeface="Arial Unicode MS" pitchFamily="34" charset="-128"/>
              </a:rPr>
              <a:t>měj</a:t>
            </a:r>
            <a:r>
              <a:rPr lang="cs-CZ" altLang="sk-SK" dirty="0">
                <a:solidFill>
                  <a:srgbClr val="000000"/>
                </a:solidFill>
                <a:ea typeface="Arial Unicode MS" pitchFamily="34" charset="-128"/>
                <a:cs typeface="Arial Unicode MS" pitchFamily="34" charset="-128"/>
              </a:rPr>
              <a:t>ší</a:t>
            </a:r>
            <a:r>
              <a:rPr lang="cs-CZ" altLang="sk-SK" dirty="0">
                <a:solidFill>
                  <a:srgbClr val="000000"/>
                </a:solidFill>
                <a:latin typeface="Arial Unicode MS" pitchFamily="34" charset="-128"/>
                <a:ea typeface="Arial Unicode MS" pitchFamily="34" charset="-128"/>
                <a:cs typeface="Arial Unicode MS" pitchFamily="34" charset="-128"/>
              </a:rPr>
              <a:t>mi modely hodnocen</a:t>
            </a:r>
            <a:r>
              <a:rPr lang="cs-CZ" altLang="sk-SK" dirty="0">
                <a:solidFill>
                  <a:srgbClr val="000000"/>
                </a:solidFill>
                <a:ea typeface="Arial Unicode MS" pitchFamily="34" charset="-128"/>
                <a:cs typeface="Arial Unicode MS" pitchFamily="34" charset="-128"/>
              </a:rPr>
              <a:t>í</a:t>
            </a:r>
            <a:r>
              <a:rPr lang="cs-CZ" altLang="sk-SK" dirty="0">
                <a:solidFill>
                  <a:srgbClr val="000000"/>
                </a:solidFill>
                <a:latin typeface="Arial Unicode MS" pitchFamily="34" charset="-128"/>
                <a:ea typeface="Arial Unicode MS" pitchFamily="34" charset="-128"/>
                <a:cs typeface="Arial Unicode MS" pitchFamily="34" charset="-128"/>
              </a:rPr>
              <a:t> portfolia jsou </a:t>
            </a:r>
            <a:r>
              <a:rPr lang="cs-CZ" altLang="sk-SK" b="1" dirty="0">
                <a:solidFill>
                  <a:schemeClr val="hlink"/>
                </a:solidFill>
                <a:latin typeface="Arial Unicode MS" pitchFamily="34" charset="-128"/>
                <a:ea typeface="Arial Unicode MS" pitchFamily="34" charset="-128"/>
                <a:cs typeface="Arial Unicode MS" pitchFamily="34" charset="-128"/>
              </a:rPr>
              <a:t>model BCG</a:t>
            </a:r>
            <a:r>
              <a:rPr lang="cs-CZ" altLang="sk-SK" dirty="0">
                <a:solidFill>
                  <a:srgbClr val="000000"/>
                </a:solidFill>
                <a:latin typeface="Arial Unicode MS" pitchFamily="34" charset="-128"/>
                <a:ea typeface="Arial Unicode MS" pitchFamily="34" charset="-128"/>
                <a:cs typeface="Arial Unicode MS" pitchFamily="34" charset="-128"/>
              </a:rPr>
              <a:t> (Boston </a:t>
            </a:r>
            <a:r>
              <a:rPr lang="cs-CZ" altLang="sk-SK" dirty="0" err="1">
                <a:solidFill>
                  <a:srgbClr val="000000"/>
                </a:solidFill>
                <a:latin typeface="Arial Unicode MS" pitchFamily="34" charset="-128"/>
                <a:ea typeface="Arial Unicode MS" pitchFamily="34" charset="-128"/>
                <a:cs typeface="Arial Unicode MS" pitchFamily="34" charset="-128"/>
              </a:rPr>
              <a:t>Consulting</a:t>
            </a:r>
            <a:r>
              <a:rPr lang="cs-CZ" altLang="sk-SK" dirty="0">
                <a:solidFill>
                  <a:srgbClr val="000000"/>
                </a:solidFill>
                <a:latin typeface="Arial Unicode MS" pitchFamily="34" charset="-128"/>
                <a:ea typeface="Arial Unicode MS" pitchFamily="34" charset="-128"/>
                <a:cs typeface="Arial Unicode MS" pitchFamily="34" charset="-128"/>
              </a:rPr>
              <a:t> </a:t>
            </a:r>
            <a:r>
              <a:rPr lang="cs-CZ" altLang="sk-SK" dirty="0" err="1">
                <a:solidFill>
                  <a:srgbClr val="000000"/>
                </a:solidFill>
                <a:latin typeface="Arial Unicode MS" pitchFamily="34" charset="-128"/>
                <a:ea typeface="Arial Unicode MS" pitchFamily="34" charset="-128"/>
                <a:cs typeface="Arial Unicode MS" pitchFamily="34" charset="-128"/>
              </a:rPr>
              <a:t>Group</a:t>
            </a:r>
            <a:r>
              <a:rPr lang="cs-CZ" altLang="sk-SK" dirty="0">
                <a:solidFill>
                  <a:srgbClr val="000000"/>
                </a:solidFill>
                <a:latin typeface="Arial Unicode MS" pitchFamily="34" charset="-128"/>
                <a:ea typeface="Arial Unicode MS" pitchFamily="34" charset="-128"/>
                <a:cs typeface="Arial Unicode MS" pitchFamily="34" charset="-128"/>
              </a:rPr>
              <a:t>) a </a:t>
            </a:r>
            <a:r>
              <a:rPr lang="cs-CZ" altLang="sk-SK" b="1" dirty="0">
                <a:solidFill>
                  <a:schemeClr val="hlink"/>
                </a:solidFill>
                <a:latin typeface="Arial Unicode MS" pitchFamily="34" charset="-128"/>
                <a:ea typeface="Arial Unicode MS" pitchFamily="34" charset="-128"/>
                <a:cs typeface="Arial Unicode MS" pitchFamily="34" charset="-128"/>
              </a:rPr>
              <a:t>model </a:t>
            </a:r>
            <a:r>
              <a:rPr lang="cs-CZ" altLang="sk-SK" b="1" dirty="0" err="1">
                <a:solidFill>
                  <a:schemeClr val="hlink"/>
                </a:solidFill>
                <a:latin typeface="Arial Unicode MS" pitchFamily="34" charset="-128"/>
                <a:ea typeface="Arial Unicode MS" pitchFamily="34" charset="-128"/>
                <a:cs typeface="Arial Unicode MS" pitchFamily="34" charset="-128"/>
              </a:rPr>
              <a:t>General</a:t>
            </a:r>
            <a:r>
              <a:rPr lang="cs-CZ" altLang="sk-SK" b="1" dirty="0">
                <a:solidFill>
                  <a:schemeClr val="hlink"/>
                </a:solidFill>
                <a:latin typeface="Arial Unicode MS" pitchFamily="34" charset="-128"/>
                <a:ea typeface="Arial Unicode MS" pitchFamily="34" charset="-128"/>
                <a:cs typeface="Arial Unicode MS" pitchFamily="34" charset="-128"/>
              </a:rPr>
              <a:t> </a:t>
            </a:r>
            <a:r>
              <a:rPr lang="cs-CZ" altLang="sk-SK" b="1" dirty="0" err="1">
                <a:solidFill>
                  <a:schemeClr val="hlink"/>
                </a:solidFill>
                <a:latin typeface="Arial Unicode MS" pitchFamily="34" charset="-128"/>
                <a:ea typeface="Arial Unicode MS" pitchFamily="34" charset="-128"/>
                <a:cs typeface="Arial Unicode MS" pitchFamily="34" charset="-128"/>
              </a:rPr>
              <a:t>Elektric</a:t>
            </a:r>
            <a:r>
              <a:rPr lang="cs-CZ" altLang="sk-SK" dirty="0">
                <a:solidFill>
                  <a:schemeClr val="hlink"/>
                </a:solidFill>
                <a:latin typeface="Arial Unicode MS" pitchFamily="34" charset="-128"/>
                <a:ea typeface="Arial Unicode MS" pitchFamily="34" charset="-128"/>
                <a:cs typeface="Arial Unicode MS" pitchFamily="34" charset="-128"/>
              </a:rPr>
              <a:t> </a:t>
            </a:r>
          </a:p>
          <a:p>
            <a:pPr>
              <a:spcBef>
                <a:spcPct val="50000"/>
              </a:spcBef>
            </a:pPr>
            <a:r>
              <a:rPr lang="cs-CZ" altLang="sk-SK" dirty="0">
                <a:solidFill>
                  <a:srgbClr val="000000"/>
                </a:solidFill>
                <a:latin typeface="Arial Unicode MS" pitchFamily="34" charset="-128"/>
                <a:ea typeface="Arial Unicode MS" pitchFamily="34" charset="-128"/>
                <a:cs typeface="Arial Unicode MS" pitchFamily="34" charset="-128"/>
              </a:rPr>
              <a:t>Bostonsk</a:t>
            </a:r>
            <a:r>
              <a:rPr lang="cs-CZ" altLang="sk-SK" dirty="0">
                <a:solidFill>
                  <a:srgbClr val="000000"/>
                </a:solidFill>
                <a:ea typeface="Arial Unicode MS" pitchFamily="34" charset="-128"/>
                <a:cs typeface="Arial Unicode MS" pitchFamily="34" charset="-128"/>
              </a:rPr>
              <a:t>á</a:t>
            </a:r>
            <a:r>
              <a:rPr lang="cs-CZ" altLang="sk-SK" dirty="0">
                <a:solidFill>
                  <a:srgbClr val="000000"/>
                </a:solidFill>
                <a:latin typeface="Arial Unicode MS" pitchFamily="34" charset="-128"/>
                <a:ea typeface="Arial Unicode MS" pitchFamily="34" charset="-128"/>
                <a:cs typeface="Arial Unicode MS" pitchFamily="34" charset="-128"/>
              </a:rPr>
              <a:t> poradensk</a:t>
            </a:r>
            <a:r>
              <a:rPr lang="cs-CZ" altLang="sk-SK" dirty="0">
                <a:solidFill>
                  <a:srgbClr val="000000"/>
                </a:solidFill>
                <a:ea typeface="Arial Unicode MS" pitchFamily="34" charset="-128"/>
                <a:cs typeface="Arial Unicode MS" pitchFamily="34" charset="-128"/>
              </a:rPr>
              <a:t>á</a:t>
            </a:r>
            <a:r>
              <a:rPr lang="cs-CZ" altLang="sk-SK" dirty="0">
                <a:solidFill>
                  <a:srgbClr val="000000"/>
                </a:solidFill>
                <a:latin typeface="Arial Unicode MS" pitchFamily="34" charset="-128"/>
                <a:ea typeface="Arial Unicode MS" pitchFamily="34" charset="-128"/>
                <a:cs typeface="Arial Unicode MS" pitchFamily="34" charset="-128"/>
              </a:rPr>
              <a:t> skupina , předn</a:t>
            </a:r>
            <a:r>
              <a:rPr lang="cs-CZ" altLang="sk-SK" dirty="0">
                <a:solidFill>
                  <a:srgbClr val="000000"/>
                </a:solidFill>
                <a:ea typeface="Arial Unicode MS" pitchFamily="34" charset="-128"/>
                <a:cs typeface="Arial Unicode MS" pitchFamily="34" charset="-128"/>
              </a:rPr>
              <a:t>í</a:t>
            </a:r>
            <a:r>
              <a:rPr lang="cs-CZ" altLang="sk-SK" dirty="0">
                <a:solidFill>
                  <a:srgbClr val="000000"/>
                </a:solidFill>
                <a:latin typeface="Arial Unicode MS" pitchFamily="34" charset="-128"/>
                <a:ea typeface="Arial Unicode MS" pitchFamily="34" charset="-128"/>
                <a:cs typeface="Arial Unicode MS" pitchFamily="34" charset="-128"/>
              </a:rPr>
              <a:t> poradensk</a:t>
            </a:r>
            <a:r>
              <a:rPr lang="cs-CZ" altLang="sk-SK" dirty="0">
                <a:solidFill>
                  <a:srgbClr val="000000"/>
                </a:solidFill>
                <a:ea typeface="Arial Unicode MS" pitchFamily="34" charset="-128"/>
                <a:cs typeface="Arial Unicode MS" pitchFamily="34" charset="-128"/>
              </a:rPr>
              <a:t>á</a:t>
            </a:r>
            <a:r>
              <a:rPr lang="cs-CZ" altLang="sk-SK" dirty="0">
                <a:solidFill>
                  <a:srgbClr val="000000"/>
                </a:solidFill>
                <a:latin typeface="Arial Unicode MS" pitchFamily="34" charset="-128"/>
                <a:ea typeface="Arial Unicode MS" pitchFamily="34" charset="-128"/>
                <a:cs typeface="Arial Unicode MS" pitchFamily="34" charset="-128"/>
              </a:rPr>
              <a:t> skupina v oblasti managementu, vyvinula a popularizovala př</a:t>
            </a:r>
            <a:r>
              <a:rPr lang="cs-CZ" altLang="sk-SK" dirty="0">
                <a:solidFill>
                  <a:srgbClr val="000000"/>
                </a:solidFill>
                <a:ea typeface="Arial Unicode MS" pitchFamily="34" charset="-128"/>
                <a:cs typeface="Arial Unicode MS" pitchFamily="34" charset="-128"/>
              </a:rPr>
              <a:t>í</a:t>
            </a:r>
            <a:r>
              <a:rPr lang="cs-CZ" altLang="sk-SK" dirty="0">
                <a:solidFill>
                  <a:srgbClr val="000000"/>
                </a:solidFill>
                <a:latin typeface="Arial Unicode MS" pitchFamily="34" charset="-128"/>
                <a:ea typeface="Arial Unicode MS" pitchFamily="34" charset="-128"/>
                <a:cs typeface="Arial Unicode MS" pitchFamily="34" charset="-128"/>
              </a:rPr>
              <a:t>stup zn</a:t>
            </a:r>
            <a:r>
              <a:rPr lang="cs-CZ" altLang="sk-SK" dirty="0">
                <a:solidFill>
                  <a:srgbClr val="000000"/>
                </a:solidFill>
                <a:ea typeface="Arial Unicode MS" pitchFamily="34" charset="-128"/>
                <a:cs typeface="Arial Unicode MS" pitchFamily="34" charset="-128"/>
              </a:rPr>
              <a:t>á</a:t>
            </a:r>
            <a:r>
              <a:rPr lang="cs-CZ" altLang="sk-SK" dirty="0">
                <a:solidFill>
                  <a:srgbClr val="000000"/>
                </a:solidFill>
                <a:latin typeface="Arial Unicode MS" pitchFamily="34" charset="-128"/>
                <a:ea typeface="Arial Unicode MS" pitchFamily="34" charset="-128"/>
                <a:cs typeface="Arial Unicode MS" pitchFamily="34" charset="-128"/>
              </a:rPr>
              <a:t>mý jako matice růst-pod</a:t>
            </a:r>
            <a:r>
              <a:rPr lang="cs-CZ" altLang="sk-SK" dirty="0">
                <a:solidFill>
                  <a:srgbClr val="000000"/>
                </a:solidFill>
                <a:ea typeface="Arial Unicode MS" pitchFamily="34" charset="-128"/>
                <a:cs typeface="Arial Unicode MS" pitchFamily="34" charset="-128"/>
              </a:rPr>
              <a:t>í</a:t>
            </a:r>
            <a:r>
              <a:rPr lang="cs-CZ" altLang="sk-SK" dirty="0">
                <a:solidFill>
                  <a:srgbClr val="000000"/>
                </a:solidFill>
                <a:latin typeface="Arial Unicode MS" pitchFamily="34" charset="-128"/>
                <a:ea typeface="Arial Unicode MS" pitchFamily="34" charset="-128"/>
                <a:cs typeface="Arial Unicode MS" pitchFamily="34" charset="-128"/>
              </a:rPr>
              <a:t>l. Matice ukazuje, jak</a:t>
            </a:r>
            <a:r>
              <a:rPr lang="cs-CZ" altLang="sk-SK" dirty="0">
                <a:solidFill>
                  <a:srgbClr val="000000"/>
                </a:solidFill>
                <a:ea typeface="Arial Unicode MS" pitchFamily="34" charset="-128"/>
                <a:cs typeface="Arial Unicode MS" pitchFamily="34" charset="-128"/>
              </a:rPr>
              <a:t>é</a:t>
            </a:r>
            <a:r>
              <a:rPr lang="cs-CZ" altLang="sk-SK" dirty="0">
                <a:solidFill>
                  <a:srgbClr val="000000"/>
                </a:solidFill>
                <a:latin typeface="Arial Unicode MS" pitchFamily="34" charset="-128"/>
                <a:ea typeface="Arial Unicode MS" pitchFamily="34" charset="-128"/>
                <a:cs typeface="Arial Unicode MS" pitchFamily="34" charset="-128"/>
              </a:rPr>
              <a:t> je u jednotlivých obchodn</a:t>
            </a:r>
            <a:r>
              <a:rPr lang="cs-CZ" altLang="sk-SK" dirty="0">
                <a:solidFill>
                  <a:srgbClr val="000000"/>
                </a:solidFill>
                <a:ea typeface="Arial Unicode MS" pitchFamily="34" charset="-128"/>
                <a:cs typeface="Arial Unicode MS" pitchFamily="34" charset="-128"/>
              </a:rPr>
              <a:t>í</a:t>
            </a:r>
            <a:r>
              <a:rPr lang="cs-CZ" altLang="sk-SK" dirty="0">
                <a:solidFill>
                  <a:srgbClr val="000000"/>
                </a:solidFill>
                <a:latin typeface="Arial Unicode MS" pitchFamily="34" charset="-128"/>
                <a:ea typeface="Arial Unicode MS" pitchFamily="34" charset="-128"/>
                <a:cs typeface="Arial Unicode MS" pitchFamily="34" charset="-128"/>
              </a:rPr>
              <a:t>ch jednotek tempo růstu dan</a:t>
            </a:r>
            <a:r>
              <a:rPr lang="cs-CZ" altLang="sk-SK" dirty="0">
                <a:solidFill>
                  <a:srgbClr val="000000"/>
                </a:solidFill>
                <a:ea typeface="Arial Unicode MS" pitchFamily="34" charset="-128"/>
                <a:cs typeface="Arial Unicode MS" pitchFamily="34" charset="-128"/>
              </a:rPr>
              <a:t>é</a:t>
            </a:r>
            <a:r>
              <a:rPr lang="cs-CZ" altLang="sk-SK" dirty="0">
                <a:solidFill>
                  <a:srgbClr val="000000"/>
                </a:solidFill>
                <a:latin typeface="Arial Unicode MS" pitchFamily="34" charset="-128"/>
                <a:ea typeface="Arial Unicode MS" pitchFamily="34" charset="-128"/>
                <a:cs typeface="Arial Unicode MS" pitchFamily="34" charset="-128"/>
              </a:rPr>
              <a:t>ho trhu a jaký relativn</a:t>
            </a:r>
            <a:r>
              <a:rPr lang="cs-CZ" altLang="sk-SK" dirty="0">
                <a:solidFill>
                  <a:srgbClr val="000000"/>
                </a:solidFill>
                <a:ea typeface="Arial Unicode MS" pitchFamily="34" charset="-128"/>
                <a:cs typeface="Arial Unicode MS" pitchFamily="34" charset="-128"/>
              </a:rPr>
              <a:t>í</a:t>
            </a:r>
            <a:r>
              <a:rPr lang="cs-CZ" altLang="sk-SK" dirty="0">
                <a:solidFill>
                  <a:srgbClr val="000000"/>
                </a:solidFill>
                <a:latin typeface="Arial Unicode MS" pitchFamily="34" charset="-128"/>
                <a:ea typeface="Arial Unicode MS" pitchFamily="34" charset="-128"/>
                <a:cs typeface="Arial Unicode MS" pitchFamily="34" charset="-128"/>
              </a:rPr>
              <a:t> pod</a:t>
            </a:r>
            <a:r>
              <a:rPr lang="cs-CZ" altLang="sk-SK" dirty="0">
                <a:solidFill>
                  <a:srgbClr val="000000"/>
                </a:solidFill>
                <a:ea typeface="Arial Unicode MS" pitchFamily="34" charset="-128"/>
                <a:cs typeface="Arial Unicode MS" pitchFamily="34" charset="-128"/>
              </a:rPr>
              <a:t>í</a:t>
            </a:r>
            <a:r>
              <a:rPr lang="cs-CZ" altLang="sk-SK" dirty="0">
                <a:solidFill>
                  <a:srgbClr val="000000"/>
                </a:solidFill>
                <a:latin typeface="Arial Unicode MS" pitchFamily="34" charset="-128"/>
                <a:ea typeface="Arial Unicode MS" pitchFamily="34" charset="-128"/>
                <a:cs typeface="Arial Unicode MS" pitchFamily="34" charset="-128"/>
              </a:rPr>
              <a:t>1 na trhu vykazuje obchodn</a:t>
            </a:r>
            <a:r>
              <a:rPr lang="cs-CZ" altLang="sk-SK" dirty="0">
                <a:solidFill>
                  <a:srgbClr val="000000"/>
                </a:solidFill>
                <a:ea typeface="Arial Unicode MS" pitchFamily="34" charset="-128"/>
                <a:cs typeface="Arial Unicode MS" pitchFamily="34" charset="-128"/>
              </a:rPr>
              <a:t>í</a:t>
            </a:r>
            <a:r>
              <a:rPr lang="cs-CZ" altLang="sk-SK" dirty="0">
                <a:solidFill>
                  <a:srgbClr val="000000"/>
                </a:solidFill>
                <a:latin typeface="Arial Unicode MS" pitchFamily="34" charset="-128"/>
                <a:ea typeface="Arial Unicode MS" pitchFamily="34" charset="-128"/>
                <a:cs typeface="Arial Unicode MS" pitchFamily="34" charset="-128"/>
              </a:rPr>
              <a:t> jednotka..</a:t>
            </a:r>
          </a:p>
          <a:p>
            <a:pPr>
              <a:spcBef>
                <a:spcPct val="50000"/>
              </a:spcBef>
            </a:pPr>
            <a:r>
              <a:rPr lang="cs-CZ" altLang="sk-SK" dirty="0">
                <a:cs typeface="Times New Roman" pitchFamily="18" charset="0"/>
              </a:rPr>
              <a:t>Matice růst-podíl je rozdělena do čtyř kvadrantů, z nichž každý představuje odlišný charakter podnikání. Portfolio modely nejsou bezprostředně použitelné v oblasti strategického plánování kvality. Společným nedostatkem je, že jsou silně orientovány jen na produkty, které jsou v daném okamžiku na trhu a nezohledňují trendy vývoje techniky</a:t>
            </a:r>
            <a:r>
              <a:rPr lang="cs-CZ" altLang="sk-SK" b="1" dirty="0">
                <a:cs typeface="Times New Roman" pitchFamily="18" charset="0"/>
              </a:rPr>
              <a:t>, </a:t>
            </a:r>
            <a:r>
              <a:rPr lang="cs-CZ" altLang="sk-SK" dirty="0">
                <a:cs typeface="Times New Roman" pitchFamily="18" charset="0"/>
              </a:rPr>
              <a:t>případně přehlížejí působení faktoru času. V důsledku toho jsou jejich výpovědi ohraničeny současnou tržní situací.</a:t>
            </a:r>
            <a:r>
              <a:rPr lang="cs-CZ" altLang="sk-SK" dirty="0">
                <a:solidFill>
                  <a:srgbClr val="000000"/>
                </a:solidFill>
                <a:cs typeface="Times New Roman" pitchFamily="18" charset="0"/>
              </a:rPr>
              <a:t> </a:t>
            </a:r>
            <a:r>
              <a:rPr lang="cs-CZ" altLang="sk-SK" dirty="0"/>
              <a:t> </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2"/>
          <p:cNvGrpSpPr>
            <a:grpSpLocks/>
          </p:cNvGrpSpPr>
          <p:nvPr/>
        </p:nvGrpSpPr>
        <p:grpSpPr bwMode="auto">
          <a:xfrm>
            <a:off x="304800" y="685800"/>
            <a:ext cx="8305800" cy="5943600"/>
            <a:chOff x="-3" y="-3"/>
            <a:chExt cx="3955" cy="3114"/>
          </a:xfrm>
        </p:grpSpPr>
        <p:grpSp>
          <p:nvGrpSpPr>
            <p:cNvPr id="3" name="Group 40"/>
            <p:cNvGrpSpPr>
              <a:grpSpLocks/>
            </p:cNvGrpSpPr>
            <p:nvPr/>
          </p:nvGrpSpPr>
          <p:grpSpPr bwMode="auto">
            <a:xfrm>
              <a:off x="0" y="0"/>
              <a:ext cx="3949" cy="3108"/>
              <a:chOff x="0" y="0"/>
              <a:chExt cx="3949" cy="3108"/>
            </a:xfrm>
          </p:grpSpPr>
          <p:grpSp>
            <p:nvGrpSpPr>
              <p:cNvPr id="4" name="Group 15"/>
              <p:cNvGrpSpPr>
                <a:grpSpLocks/>
              </p:cNvGrpSpPr>
              <p:nvPr/>
            </p:nvGrpSpPr>
            <p:grpSpPr bwMode="auto">
              <a:xfrm>
                <a:off x="0" y="0"/>
                <a:ext cx="488" cy="346"/>
                <a:chOff x="0" y="0"/>
                <a:chExt cx="488" cy="346"/>
              </a:xfrm>
            </p:grpSpPr>
            <p:sp>
              <p:nvSpPr>
                <p:cNvPr id="45095" name="Rectangle 14"/>
                <p:cNvSpPr>
                  <a:spLocks noChangeArrowheads="1"/>
                </p:cNvSpPr>
                <p:nvPr/>
              </p:nvSpPr>
              <p:spPr bwMode="auto">
                <a:xfrm>
                  <a:off x="0" y="0"/>
                  <a:ext cx="488" cy="346"/>
                </a:xfrm>
                <a:prstGeom prst="rect">
                  <a:avLst/>
                </a:prstGeom>
                <a:solidFill>
                  <a:srgbClr val="E0E0E0"/>
                </a:solidFill>
                <a:ln w="9525">
                  <a:noFill/>
                  <a:miter lim="800000"/>
                  <a:headEnd/>
                  <a:tailEnd/>
                </a:ln>
              </p:spPr>
              <p:txBody>
                <a:bodyPr/>
                <a:lstStyle/>
                <a:p>
                  <a:endParaRPr lang="sk-SK" altLang="sk-SK"/>
                </a:p>
              </p:txBody>
            </p:sp>
            <p:grpSp>
              <p:nvGrpSpPr>
                <p:cNvPr id="5" name="Group 13"/>
                <p:cNvGrpSpPr>
                  <a:grpSpLocks/>
                </p:cNvGrpSpPr>
                <p:nvPr/>
              </p:nvGrpSpPr>
              <p:grpSpPr bwMode="auto">
                <a:xfrm>
                  <a:off x="0" y="0"/>
                  <a:ext cx="488" cy="346"/>
                  <a:chOff x="0" y="0"/>
                  <a:chExt cx="488" cy="346"/>
                </a:xfrm>
              </p:grpSpPr>
              <p:sp>
                <p:nvSpPr>
                  <p:cNvPr id="45097" name="Rectangle 3"/>
                  <p:cNvSpPr>
                    <a:spLocks noChangeArrowheads="1"/>
                  </p:cNvSpPr>
                  <p:nvPr/>
                </p:nvSpPr>
                <p:spPr bwMode="auto">
                  <a:xfrm>
                    <a:off x="28" y="0"/>
                    <a:ext cx="432" cy="346"/>
                  </a:xfrm>
                  <a:prstGeom prst="rect">
                    <a:avLst/>
                  </a:prstGeom>
                  <a:solidFill>
                    <a:srgbClr val="E0E0E0"/>
                  </a:solidFill>
                  <a:ln w="9525">
                    <a:noFill/>
                    <a:miter lim="800000"/>
                    <a:headEnd/>
                    <a:tailEnd/>
                  </a:ln>
                </p:spPr>
                <p:txBody>
                  <a:bodyPr/>
                  <a:lstStyle/>
                  <a:p>
                    <a:pPr eaLnBrk="0" hangingPunct="0"/>
                    <a:r>
                      <a:rPr lang="cs-CZ" altLang="sk-SK" sz="1200" b="1">
                        <a:cs typeface="Times New Roman" pitchFamily="18" charset="0"/>
                      </a:rPr>
                      <a:t> </a:t>
                    </a:r>
                    <a:r>
                      <a:rPr lang="cs-CZ" altLang="sk-SK" sz="1200" b="1">
                        <a:latin typeface="Times New Roman" pitchFamily="18" charset="0"/>
                        <a:cs typeface="Times New Roman" pitchFamily="18" charset="0"/>
                      </a:rPr>
                      <a:t> </a:t>
                    </a:r>
                    <a:endParaRPr lang="cs-CZ" altLang="sk-SK" sz="1200">
                      <a:solidFill>
                        <a:srgbClr val="000000"/>
                      </a:solidFill>
                      <a:latin typeface="Arial Unicode MS" pitchFamily="34" charset="-128"/>
                      <a:ea typeface="Arial Unicode MS" pitchFamily="34" charset="-128"/>
                      <a:cs typeface="Arial Unicode MS" pitchFamily="34" charset="-128"/>
                    </a:endParaRPr>
                  </a:p>
                  <a:p>
                    <a:pPr eaLnBrk="0" hangingPunct="0"/>
                    <a:endParaRPr lang="cs-CZ" altLang="sk-SK"/>
                  </a:p>
                </p:txBody>
              </p:sp>
              <p:sp>
                <p:nvSpPr>
                  <p:cNvPr id="45098" name="Rectangle 12"/>
                  <p:cNvSpPr>
                    <a:spLocks noChangeArrowheads="1"/>
                  </p:cNvSpPr>
                  <p:nvPr/>
                </p:nvSpPr>
                <p:spPr bwMode="auto">
                  <a:xfrm>
                    <a:off x="0" y="0"/>
                    <a:ext cx="488" cy="346"/>
                  </a:xfrm>
                  <a:prstGeom prst="rect">
                    <a:avLst/>
                  </a:prstGeom>
                  <a:noFill/>
                  <a:ln w="7">
                    <a:solidFill>
                      <a:srgbClr val="A0A0A0"/>
                    </a:solidFill>
                    <a:miter lim="800000"/>
                    <a:headEnd/>
                    <a:tailEnd/>
                  </a:ln>
                </p:spPr>
                <p:txBody>
                  <a:bodyPr/>
                  <a:lstStyle/>
                  <a:p>
                    <a:endParaRPr lang="sk-SK" altLang="sk-SK"/>
                  </a:p>
                </p:txBody>
              </p:sp>
            </p:grpSp>
          </p:grpSp>
          <p:grpSp>
            <p:nvGrpSpPr>
              <p:cNvPr id="6" name="Group 19"/>
              <p:cNvGrpSpPr>
                <a:grpSpLocks/>
              </p:cNvGrpSpPr>
              <p:nvPr/>
            </p:nvGrpSpPr>
            <p:grpSpPr bwMode="auto">
              <a:xfrm>
                <a:off x="488" y="0"/>
                <a:ext cx="1568" cy="346"/>
                <a:chOff x="488" y="0"/>
                <a:chExt cx="1568" cy="346"/>
              </a:xfrm>
            </p:grpSpPr>
            <p:sp>
              <p:nvSpPr>
                <p:cNvPr id="45091" name="Rectangle 18"/>
                <p:cNvSpPr>
                  <a:spLocks noChangeArrowheads="1"/>
                </p:cNvSpPr>
                <p:nvPr/>
              </p:nvSpPr>
              <p:spPr bwMode="auto">
                <a:xfrm>
                  <a:off x="488" y="0"/>
                  <a:ext cx="1568" cy="346"/>
                </a:xfrm>
                <a:prstGeom prst="rect">
                  <a:avLst/>
                </a:prstGeom>
                <a:solidFill>
                  <a:srgbClr val="E6E6E6"/>
                </a:solidFill>
                <a:ln w="9525">
                  <a:noFill/>
                  <a:miter lim="800000"/>
                  <a:headEnd/>
                  <a:tailEnd/>
                </a:ln>
              </p:spPr>
              <p:txBody>
                <a:bodyPr/>
                <a:lstStyle/>
                <a:p>
                  <a:endParaRPr lang="sk-SK" altLang="sk-SK"/>
                </a:p>
              </p:txBody>
            </p:sp>
            <p:grpSp>
              <p:nvGrpSpPr>
                <p:cNvPr id="7" name="Group 17"/>
                <p:cNvGrpSpPr>
                  <a:grpSpLocks/>
                </p:cNvGrpSpPr>
                <p:nvPr/>
              </p:nvGrpSpPr>
              <p:grpSpPr bwMode="auto">
                <a:xfrm>
                  <a:off x="488" y="0"/>
                  <a:ext cx="1568" cy="346"/>
                  <a:chOff x="488" y="0"/>
                  <a:chExt cx="1568" cy="346"/>
                </a:xfrm>
              </p:grpSpPr>
              <p:sp>
                <p:nvSpPr>
                  <p:cNvPr id="45093" name="Rectangle 4"/>
                  <p:cNvSpPr>
                    <a:spLocks noChangeArrowheads="1"/>
                  </p:cNvSpPr>
                  <p:nvPr/>
                </p:nvSpPr>
                <p:spPr bwMode="auto">
                  <a:xfrm>
                    <a:off x="516" y="0"/>
                    <a:ext cx="1512" cy="346"/>
                  </a:xfrm>
                  <a:prstGeom prst="rect">
                    <a:avLst/>
                  </a:prstGeom>
                  <a:solidFill>
                    <a:srgbClr val="E6E6E6"/>
                  </a:solidFill>
                  <a:ln w="9525">
                    <a:noFill/>
                    <a:miter lim="800000"/>
                    <a:headEnd/>
                    <a:tailEnd/>
                  </a:ln>
                </p:spPr>
                <p:txBody>
                  <a:bodyPr/>
                  <a:lstStyle/>
                  <a:p>
                    <a:pPr eaLnBrk="0" hangingPunct="0"/>
                    <a:r>
                      <a:rPr lang="cs-CZ" altLang="sk-SK" sz="1200" b="1">
                        <a:latin typeface="Times New Roman" pitchFamily="18" charset="0"/>
                        <a:cs typeface="Times New Roman" pitchFamily="18" charset="0"/>
                      </a:rPr>
                      <a:t>  </a:t>
                    </a:r>
                    <a:r>
                      <a:rPr lang="cs-CZ" altLang="sk-SK" sz="1200">
                        <a:latin typeface="Times New Roman" pitchFamily="18" charset="0"/>
                        <a:cs typeface="Times New Roman" pitchFamily="18" charset="0"/>
                      </a:rPr>
                      <a:t>Tržn</a:t>
                    </a:r>
                    <a:r>
                      <a:rPr lang="cs-CZ" altLang="sk-SK" sz="1200">
                        <a:cs typeface="Times New Roman" pitchFamily="18" charset="0"/>
                      </a:rPr>
                      <a:t>í</a:t>
                    </a:r>
                    <a:r>
                      <a:rPr lang="cs-CZ" altLang="sk-SK" sz="1200">
                        <a:latin typeface="Times New Roman" pitchFamily="18" charset="0"/>
                        <a:cs typeface="Times New Roman" pitchFamily="18" charset="0"/>
                      </a:rPr>
                      <a:t> pod</a:t>
                    </a:r>
                    <a:r>
                      <a:rPr lang="cs-CZ" altLang="sk-SK" sz="1200">
                        <a:cs typeface="Times New Roman" pitchFamily="18" charset="0"/>
                      </a:rPr>
                      <a:t>í</a:t>
                    </a:r>
                    <a:r>
                      <a:rPr lang="cs-CZ" altLang="sk-SK" sz="1200">
                        <a:latin typeface="Times New Roman" pitchFamily="18" charset="0"/>
                        <a:cs typeface="Times New Roman" pitchFamily="18" charset="0"/>
                      </a:rPr>
                      <a:t>l:</a:t>
                    </a:r>
                    <a:r>
                      <a:rPr lang="cs-CZ" altLang="sk-SK" sz="1200" b="1">
                        <a:latin typeface="Times New Roman" pitchFamily="18" charset="0"/>
                        <a:cs typeface="Times New Roman" pitchFamily="18" charset="0"/>
                      </a:rPr>
                      <a:t> Vysoký </a:t>
                    </a:r>
                    <a:endParaRPr lang="cs-CZ" altLang="sk-SK" sz="1200">
                      <a:solidFill>
                        <a:srgbClr val="000000"/>
                      </a:solidFill>
                      <a:latin typeface="Arial Unicode MS" pitchFamily="34" charset="-128"/>
                      <a:ea typeface="Arial Unicode MS" pitchFamily="34" charset="-128"/>
                      <a:cs typeface="Arial Unicode MS" pitchFamily="34" charset="-128"/>
                    </a:endParaRPr>
                  </a:p>
                  <a:p>
                    <a:pPr eaLnBrk="0" hangingPunct="0"/>
                    <a:endParaRPr lang="cs-CZ" altLang="sk-SK"/>
                  </a:p>
                </p:txBody>
              </p:sp>
              <p:sp>
                <p:nvSpPr>
                  <p:cNvPr id="45094" name="Rectangle 16"/>
                  <p:cNvSpPr>
                    <a:spLocks noChangeArrowheads="1"/>
                  </p:cNvSpPr>
                  <p:nvPr/>
                </p:nvSpPr>
                <p:spPr bwMode="auto">
                  <a:xfrm>
                    <a:off x="488" y="0"/>
                    <a:ext cx="1568" cy="346"/>
                  </a:xfrm>
                  <a:prstGeom prst="rect">
                    <a:avLst/>
                  </a:prstGeom>
                  <a:noFill/>
                  <a:ln w="7">
                    <a:solidFill>
                      <a:srgbClr val="A0A0A0"/>
                    </a:solidFill>
                    <a:miter lim="800000"/>
                    <a:headEnd/>
                    <a:tailEnd/>
                  </a:ln>
                </p:spPr>
                <p:txBody>
                  <a:bodyPr/>
                  <a:lstStyle/>
                  <a:p>
                    <a:endParaRPr lang="sk-SK" altLang="sk-SK"/>
                  </a:p>
                </p:txBody>
              </p:sp>
            </p:grpSp>
          </p:grpSp>
          <p:grpSp>
            <p:nvGrpSpPr>
              <p:cNvPr id="8" name="Group 23"/>
              <p:cNvGrpSpPr>
                <a:grpSpLocks/>
              </p:cNvGrpSpPr>
              <p:nvPr/>
            </p:nvGrpSpPr>
            <p:grpSpPr bwMode="auto">
              <a:xfrm>
                <a:off x="2056" y="0"/>
                <a:ext cx="1893" cy="346"/>
                <a:chOff x="2056" y="0"/>
                <a:chExt cx="1893" cy="346"/>
              </a:xfrm>
            </p:grpSpPr>
            <p:sp>
              <p:nvSpPr>
                <p:cNvPr id="45087" name="Rectangle 22"/>
                <p:cNvSpPr>
                  <a:spLocks noChangeArrowheads="1"/>
                </p:cNvSpPr>
                <p:nvPr/>
              </p:nvSpPr>
              <p:spPr bwMode="auto">
                <a:xfrm>
                  <a:off x="2056" y="0"/>
                  <a:ext cx="1893" cy="346"/>
                </a:xfrm>
                <a:prstGeom prst="rect">
                  <a:avLst/>
                </a:prstGeom>
                <a:solidFill>
                  <a:srgbClr val="E6E6E6"/>
                </a:solidFill>
                <a:ln w="9525">
                  <a:noFill/>
                  <a:miter lim="800000"/>
                  <a:headEnd/>
                  <a:tailEnd/>
                </a:ln>
              </p:spPr>
              <p:txBody>
                <a:bodyPr/>
                <a:lstStyle/>
                <a:p>
                  <a:endParaRPr lang="sk-SK" altLang="sk-SK"/>
                </a:p>
              </p:txBody>
            </p:sp>
            <p:grpSp>
              <p:nvGrpSpPr>
                <p:cNvPr id="9" name="Group 21"/>
                <p:cNvGrpSpPr>
                  <a:grpSpLocks/>
                </p:cNvGrpSpPr>
                <p:nvPr/>
              </p:nvGrpSpPr>
              <p:grpSpPr bwMode="auto">
                <a:xfrm>
                  <a:off x="2056" y="0"/>
                  <a:ext cx="1893" cy="346"/>
                  <a:chOff x="2056" y="0"/>
                  <a:chExt cx="1893" cy="346"/>
                </a:xfrm>
              </p:grpSpPr>
              <p:sp>
                <p:nvSpPr>
                  <p:cNvPr id="45089" name="Rectangle 5"/>
                  <p:cNvSpPr>
                    <a:spLocks noChangeArrowheads="1"/>
                  </p:cNvSpPr>
                  <p:nvPr/>
                </p:nvSpPr>
                <p:spPr bwMode="auto">
                  <a:xfrm>
                    <a:off x="2084" y="0"/>
                    <a:ext cx="1837" cy="346"/>
                  </a:xfrm>
                  <a:prstGeom prst="rect">
                    <a:avLst/>
                  </a:prstGeom>
                  <a:solidFill>
                    <a:srgbClr val="E6E6E6"/>
                  </a:solidFill>
                  <a:ln w="9525">
                    <a:noFill/>
                    <a:miter lim="800000"/>
                    <a:headEnd/>
                    <a:tailEnd/>
                  </a:ln>
                </p:spPr>
                <p:txBody>
                  <a:bodyPr/>
                  <a:lstStyle/>
                  <a:p>
                    <a:pPr eaLnBrk="0" hangingPunct="0"/>
                    <a:r>
                      <a:rPr lang="cs-CZ" altLang="sk-SK" sz="1200">
                        <a:latin typeface="Times New Roman" pitchFamily="18" charset="0"/>
                        <a:cs typeface="Times New Roman" pitchFamily="18" charset="0"/>
                      </a:rPr>
                      <a:t>    Tržn</a:t>
                    </a:r>
                    <a:r>
                      <a:rPr lang="cs-CZ" altLang="sk-SK" sz="1200">
                        <a:cs typeface="Times New Roman" pitchFamily="18" charset="0"/>
                      </a:rPr>
                      <a:t>í</a:t>
                    </a:r>
                    <a:r>
                      <a:rPr lang="cs-CZ" altLang="sk-SK" sz="1200">
                        <a:latin typeface="Times New Roman" pitchFamily="18" charset="0"/>
                        <a:cs typeface="Times New Roman" pitchFamily="18" charset="0"/>
                      </a:rPr>
                      <a:t> pod</a:t>
                    </a:r>
                    <a:r>
                      <a:rPr lang="cs-CZ" altLang="sk-SK" sz="1200">
                        <a:cs typeface="Times New Roman" pitchFamily="18" charset="0"/>
                      </a:rPr>
                      <a:t>í</a:t>
                    </a:r>
                    <a:r>
                      <a:rPr lang="cs-CZ" altLang="sk-SK" sz="1200">
                        <a:latin typeface="Times New Roman" pitchFamily="18" charset="0"/>
                        <a:cs typeface="Times New Roman" pitchFamily="18" charset="0"/>
                      </a:rPr>
                      <a:t>l: </a:t>
                    </a:r>
                    <a:r>
                      <a:rPr lang="cs-CZ" altLang="sk-SK" sz="1200" b="1">
                        <a:latin typeface="Times New Roman" pitchFamily="18" charset="0"/>
                        <a:cs typeface="Times New Roman" pitchFamily="18" charset="0"/>
                      </a:rPr>
                      <a:t>N</a:t>
                    </a:r>
                    <a:r>
                      <a:rPr lang="cs-CZ" altLang="sk-SK" sz="1200" b="1">
                        <a:cs typeface="Times New Roman" pitchFamily="18" charset="0"/>
                      </a:rPr>
                      <a:t>í</a:t>
                    </a:r>
                    <a:r>
                      <a:rPr lang="cs-CZ" altLang="sk-SK" sz="1200" b="1">
                        <a:latin typeface="Times New Roman" pitchFamily="18" charset="0"/>
                        <a:cs typeface="Times New Roman" pitchFamily="18" charset="0"/>
                      </a:rPr>
                      <a:t>zký </a:t>
                    </a:r>
                    <a:endParaRPr lang="cs-CZ" altLang="sk-SK" sz="1200">
                      <a:solidFill>
                        <a:srgbClr val="000000"/>
                      </a:solidFill>
                      <a:latin typeface="Arial Unicode MS" pitchFamily="34" charset="-128"/>
                      <a:ea typeface="Arial Unicode MS" pitchFamily="34" charset="-128"/>
                      <a:cs typeface="Arial Unicode MS" pitchFamily="34" charset="-128"/>
                    </a:endParaRPr>
                  </a:p>
                  <a:p>
                    <a:pPr eaLnBrk="0" hangingPunct="0"/>
                    <a:endParaRPr lang="cs-CZ" altLang="sk-SK"/>
                  </a:p>
                </p:txBody>
              </p:sp>
              <p:sp>
                <p:nvSpPr>
                  <p:cNvPr id="45090" name="Rectangle 20"/>
                  <p:cNvSpPr>
                    <a:spLocks noChangeArrowheads="1"/>
                  </p:cNvSpPr>
                  <p:nvPr/>
                </p:nvSpPr>
                <p:spPr bwMode="auto">
                  <a:xfrm>
                    <a:off x="2056" y="0"/>
                    <a:ext cx="1893" cy="346"/>
                  </a:xfrm>
                  <a:prstGeom prst="rect">
                    <a:avLst/>
                  </a:prstGeom>
                  <a:noFill/>
                  <a:ln w="7">
                    <a:solidFill>
                      <a:srgbClr val="A0A0A0"/>
                    </a:solidFill>
                    <a:miter lim="800000"/>
                    <a:headEnd/>
                    <a:tailEnd/>
                  </a:ln>
                </p:spPr>
                <p:txBody>
                  <a:bodyPr/>
                  <a:lstStyle/>
                  <a:p>
                    <a:endParaRPr lang="sk-SK" altLang="sk-SK"/>
                  </a:p>
                </p:txBody>
              </p:sp>
            </p:grpSp>
          </p:grpSp>
          <p:grpSp>
            <p:nvGrpSpPr>
              <p:cNvPr id="10" name="Group 27"/>
              <p:cNvGrpSpPr>
                <a:grpSpLocks/>
              </p:cNvGrpSpPr>
              <p:nvPr/>
            </p:nvGrpSpPr>
            <p:grpSpPr bwMode="auto">
              <a:xfrm>
                <a:off x="0" y="346"/>
                <a:ext cx="488" cy="1381"/>
                <a:chOff x="0" y="346"/>
                <a:chExt cx="488" cy="1381"/>
              </a:xfrm>
            </p:grpSpPr>
            <p:sp>
              <p:nvSpPr>
                <p:cNvPr id="45083" name="Rectangle 26"/>
                <p:cNvSpPr>
                  <a:spLocks noChangeArrowheads="1"/>
                </p:cNvSpPr>
                <p:nvPr/>
              </p:nvSpPr>
              <p:spPr bwMode="auto">
                <a:xfrm>
                  <a:off x="0" y="346"/>
                  <a:ext cx="488" cy="1381"/>
                </a:xfrm>
                <a:prstGeom prst="rect">
                  <a:avLst/>
                </a:prstGeom>
                <a:solidFill>
                  <a:srgbClr val="E0E0E0"/>
                </a:solidFill>
                <a:ln w="9525">
                  <a:noFill/>
                  <a:miter lim="800000"/>
                  <a:headEnd/>
                  <a:tailEnd/>
                </a:ln>
              </p:spPr>
              <p:txBody>
                <a:bodyPr/>
                <a:lstStyle/>
                <a:p>
                  <a:endParaRPr lang="sk-SK" altLang="sk-SK"/>
                </a:p>
              </p:txBody>
            </p:sp>
            <p:grpSp>
              <p:nvGrpSpPr>
                <p:cNvPr id="11" name="Group 25"/>
                <p:cNvGrpSpPr>
                  <a:grpSpLocks/>
                </p:cNvGrpSpPr>
                <p:nvPr/>
              </p:nvGrpSpPr>
              <p:grpSpPr bwMode="auto">
                <a:xfrm>
                  <a:off x="0" y="346"/>
                  <a:ext cx="488" cy="1381"/>
                  <a:chOff x="0" y="346"/>
                  <a:chExt cx="488" cy="1381"/>
                </a:xfrm>
              </p:grpSpPr>
              <p:sp>
                <p:nvSpPr>
                  <p:cNvPr id="45085" name="Rectangle 6"/>
                  <p:cNvSpPr>
                    <a:spLocks noChangeArrowheads="1"/>
                  </p:cNvSpPr>
                  <p:nvPr/>
                </p:nvSpPr>
                <p:spPr bwMode="auto">
                  <a:xfrm>
                    <a:off x="28" y="346"/>
                    <a:ext cx="432" cy="1381"/>
                  </a:xfrm>
                  <a:prstGeom prst="rect">
                    <a:avLst/>
                  </a:prstGeom>
                  <a:solidFill>
                    <a:srgbClr val="E0E0E0"/>
                  </a:solidFill>
                  <a:ln w="9525">
                    <a:noFill/>
                    <a:miter lim="800000"/>
                    <a:headEnd/>
                    <a:tailEnd/>
                  </a:ln>
                </p:spPr>
                <p:txBody>
                  <a:bodyPr/>
                  <a:lstStyle/>
                  <a:p>
                    <a:pPr eaLnBrk="0" hangingPunct="0"/>
                    <a:r>
                      <a:rPr lang="cs-CZ" altLang="sk-SK" sz="1200" b="1">
                        <a:cs typeface="Times New Roman" pitchFamily="18" charset="0"/>
                      </a:rPr>
                      <a:t> </a:t>
                    </a:r>
                    <a:r>
                      <a:rPr lang="cs-CZ" altLang="sk-SK" sz="1200" b="1">
                        <a:latin typeface="Times New Roman" pitchFamily="18" charset="0"/>
                        <a:cs typeface="Times New Roman" pitchFamily="18" charset="0"/>
                      </a:rPr>
                      <a:t> </a:t>
                    </a:r>
                    <a:endParaRPr lang="cs-CZ" altLang="sk-SK" sz="1200">
                      <a:solidFill>
                        <a:srgbClr val="000000"/>
                      </a:solidFill>
                      <a:latin typeface="Arial Unicode MS" pitchFamily="34" charset="-128"/>
                      <a:ea typeface="Arial Unicode MS" pitchFamily="34" charset="-128"/>
                      <a:cs typeface="Arial Unicode MS" pitchFamily="34" charset="-128"/>
                    </a:endParaRPr>
                  </a:p>
                  <a:p>
                    <a:pPr eaLnBrk="0" hangingPunct="0"/>
                    <a:r>
                      <a:rPr lang="cs-CZ" altLang="sk-SK" sz="1200" b="1">
                        <a:cs typeface="Times New Roman" pitchFamily="18" charset="0"/>
                      </a:rPr>
                      <a:t> </a:t>
                    </a:r>
                    <a:r>
                      <a:rPr lang="cs-CZ" altLang="sk-SK" sz="1200" b="1">
                        <a:latin typeface="Times New Roman" pitchFamily="18" charset="0"/>
                        <a:cs typeface="Times New Roman" pitchFamily="18" charset="0"/>
                      </a:rPr>
                      <a:t> </a:t>
                    </a:r>
                    <a:endParaRPr lang="cs-CZ" altLang="sk-SK" sz="1200">
                      <a:solidFill>
                        <a:srgbClr val="000000"/>
                      </a:solidFill>
                      <a:latin typeface="Arial Unicode MS" pitchFamily="34" charset="-128"/>
                      <a:ea typeface="Arial Unicode MS" pitchFamily="34" charset="-128"/>
                      <a:cs typeface="Arial Unicode MS" pitchFamily="34" charset="-128"/>
                    </a:endParaRPr>
                  </a:p>
                  <a:p>
                    <a:pPr eaLnBrk="0" hangingPunct="0"/>
                    <a:r>
                      <a:rPr lang="cs-CZ" altLang="sk-SK" sz="1200" b="1">
                        <a:cs typeface="Times New Roman" pitchFamily="18" charset="0"/>
                      </a:rPr>
                      <a:t> </a:t>
                    </a:r>
                    <a:r>
                      <a:rPr lang="cs-CZ" altLang="sk-SK" sz="1200" b="1">
                        <a:latin typeface="Times New Roman" pitchFamily="18" charset="0"/>
                        <a:cs typeface="Times New Roman" pitchFamily="18" charset="0"/>
                      </a:rPr>
                      <a:t> </a:t>
                    </a:r>
                    <a:r>
                      <a:rPr lang="cs-CZ" altLang="sk-SK" sz="1200">
                        <a:latin typeface="Times New Roman" pitchFamily="18" charset="0"/>
                        <a:cs typeface="Times New Roman" pitchFamily="18" charset="0"/>
                      </a:rPr>
                      <a:t>Tempo </a:t>
                    </a:r>
                    <a:endParaRPr lang="cs-CZ" altLang="sk-SK" sz="1200">
                      <a:solidFill>
                        <a:srgbClr val="000000"/>
                      </a:solidFill>
                      <a:latin typeface="Arial Unicode MS" pitchFamily="34" charset="-128"/>
                      <a:ea typeface="Arial Unicode MS" pitchFamily="34" charset="-128"/>
                      <a:cs typeface="Arial Unicode MS" pitchFamily="34" charset="-128"/>
                    </a:endParaRPr>
                  </a:p>
                  <a:p>
                    <a:pPr eaLnBrk="0" hangingPunct="0"/>
                    <a:r>
                      <a:rPr lang="cs-CZ" altLang="sk-SK" sz="1200">
                        <a:latin typeface="Times New Roman" pitchFamily="18" charset="0"/>
                        <a:cs typeface="Times New Roman" pitchFamily="18" charset="0"/>
                      </a:rPr>
                      <a:t>růstu:</a:t>
                    </a:r>
                    <a:endParaRPr lang="cs-CZ" altLang="sk-SK" sz="1200">
                      <a:solidFill>
                        <a:srgbClr val="000000"/>
                      </a:solidFill>
                      <a:latin typeface="Arial Unicode MS" pitchFamily="34" charset="-128"/>
                      <a:ea typeface="Arial Unicode MS" pitchFamily="34" charset="-128"/>
                      <a:cs typeface="Arial Unicode MS" pitchFamily="34" charset="-128"/>
                    </a:endParaRPr>
                  </a:p>
                  <a:p>
                    <a:pPr eaLnBrk="0" hangingPunct="0"/>
                    <a:r>
                      <a:rPr lang="cs-CZ" altLang="sk-SK" sz="1200" b="1">
                        <a:latin typeface="Times New Roman" pitchFamily="18" charset="0"/>
                        <a:cs typeface="Times New Roman" pitchFamily="18" charset="0"/>
                      </a:rPr>
                      <a:t>Vysok</a:t>
                    </a:r>
                    <a:r>
                      <a:rPr lang="cs-CZ" altLang="sk-SK" sz="1200" b="1">
                        <a:cs typeface="Times New Roman" pitchFamily="18" charset="0"/>
                      </a:rPr>
                      <a:t>é</a:t>
                    </a:r>
                    <a:r>
                      <a:rPr lang="cs-CZ" altLang="sk-SK" sz="1200" b="1">
                        <a:latin typeface="Times New Roman" pitchFamily="18" charset="0"/>
                        <a:cs typeface="Times New Roman" pitchFamily="18" charset="0"/>
                      </a:rPr>
                      <a:t> </a:t>
                    </a:r>
                    <a:endParaRPr lang="cs-CZ" altLang="sk-SK" sz="1200">
                      <a:solidFill>
                        <a:srgbClr val="000000"/>
                      </a:solidFill>
                      <a:latin typeface="Arial Unicode MS" pitchFamily="34" charset="-128"/>
                      <a:ea typeface="Arial Unicode MS" pitchFamily="34" charset="-128"/>
                      <a:cs typeface="Arial Unicode MS" pitchFamily="34" charset="-128"/>
                    </a:endParaRPr>
                  </a:p>
                  <a:p>
                    <a:pPr eaLnBrk="0" hangingPunct="0"/>
                    <a:endParaRPr lang="cs-CZ" altLang="sk-SK"/>
                  </a:p>
                </p:txBody>
              </p:sp>
              <p:sp>
                <p:nvSpPr>
                  <p:cNvPr id="45086" name="Rectangle 24"/>
                  <p:cNvSpPr>
                    <a:spLocks noChangeArrowheads="1"/>
                  </p:cNvSpPr>
                  <p:nvPr/>
                </p:nvSpPr>
                <p:spPr bwMode="auto">
                  <a:xfrm>
                    <a:off x="0" y="346"/>
                    <a:ext cx="488" cy="1381"/>
                  </a:xfrm>
                  <a:prstGeom prst="rect">
                    <a:avLst/>
                  </a:prstGeom>
                  <a:noFill/>
                  <a:ln w="7">
                    <a:solidFill>
                      <a:srgbClr val="A0A0A0"/>
                    </a:solidFill>
                    <a:miter lim="800000"/>
                    <a:headEnd/>
                    <a:tailEnd/>
                  </a:ln>
                </p:spPr>
                <p:txBody>
                  <a:bodyPr/>
                  <a:lstStyle/>
                  <a:p>
                    <a:endParaRPr lang="sk-SK" altLang="sk-SK"/>
                  </a:p>
                </p:txBody>
              </p:sp>
            </p:grpSp>
          </p:grpSp>
          <p:grpSp>
            <p:nvGrpSpPr>
              <p:cNvPr id="12" name="Group 29"/>
              <p:cNvGrpSpPr>
                <a:grpSpLocks/>
              </p:cNvGrpSpPr>
              <p:nvPr/>
            </p:nvGrpSpPr>
            <p:grpSpPr bwMode="auto">
              <a:xfrm>
                <a:off x="488" y="346"/>
                <a:ext cx="1568" cy="1381"/>
                <a:chOff x="488" y="346"/>
                <a:chExt cx="1568" cy="1381"/>
              </a:xfrm>
            </p:grpSpPr>
            <p:sp>
              <p:nvSpPr>
                <p:cNvPr id="45081" name="Rectangle 7"/>
                <p:cNvSpPr>
                  <a:spLocks noChangeArrowheads="1"/>
                </p:cNvSpPr>
                <p:nvPr/>
              </p:nvSpPr>
              <p:spPr bwMode="auto">
                <a:xfrm>
                  <a:off x="516" y="346"/>
                  <a:ext cx="1512" cy="1381"/>
                </a:xfrm>
                <a:prstGeom prst="rect">
                  <a:avLst/>
                </a:prstGeom>
                <a:noFill/>
                <a:ln w="9525">
                  <a:noFill/>
                  <a:miter lim="800000"/>
                  <a:headEnd/>
                  <a:tailEnd/>
                </a:ln>
              </p:spPr>
              <p:txBody>
                <a:bodyPr/>
                <a:lstStyle/>
                <a:p>
                  <a:pPr eaLnBrk="0" hangingPunct="0"/>
                  <a:r>
                    <a:rPr lang="cs-CZ" altLang="sk-SK" sz="1200" b="1">
                      <a:latin typeface="Times New Roman" pitchFamily="18" charset="0"/>
                      <a:cs typeface="Times New Roman" pitchFamily="18" charset="0"/>
                    </a:rPr>
                    <a:t>Stars (hvězdy) </a:t>
                  </a:r>
                  <a:endParaRPr lang="cs-CZ" altLang="sk-SK" sz="1200">
                    <a:solidFill>
                      <a:srgbClr val="000000"/>
                    </a:solidFill>
                    <a:latin typeface="Arial Unicode MS" pitchFamily="34" charset="-128"/>
                    <a:ea typeface="Arial Unicode MS" pitchFamily="34" charset="-128"/>
                    <a:cs typeface="Arial Unicode MS" pitchFamily="34" charset="-128"/>
                  </a:endParaRPr>
                </a:p>
                <a:p>
                  <a:pPr eaLnBrk="0" hangingPunct="0"/>
                  <a:r>
                    <a:rPr lang="cs-CZ" altLang="sk-SK" sz="1200">
                      <a:latin typeface="Times New Roman" pitchFamily="18" charset="0"/>
                      <a:cs typeface="Times New Roman" pitchFamily="18" charset="0"/>
                    </a:rPr>
                    <a:t>Tyto strategick</a:t>
                  </a:r>
                  <a:r>
                    <a:rPr lang="cs-CZ" altLang="sk-SK" sz="1200">
                      <a:cs typeface="Times New Roman" pitchFamily="18" charset="0"/>
                    </a:rPr>
                    <a:t>é</a:t>
                  </a:r>
                  <a:r>
                    <a:rPr lang="cs-CZ" altLang="sk-SK" sz="1200">
                      <a:latin typeface="Times New Roman" pitchFamily="18" charset="0"/>
                      <a:cs typeface="Times New Roman" pitchFamily="18" charset="0"/>
                    </a:rPr>
                    <a:t> jednotky jsou v r</a:t>
                  </a:r>
                  <a:r>
                    <a:rPr lang="cs-CZ" altLang="sk-SK" sz="1200">
                      <a:cs typeface="Times New Roman" pitchFamily="18" charset="0"/>
                    </a:rPr>
                    <a:t>á</a:t>
                  </a:r>
                  <a:r>
                    <a:rPr lang="cs-CZ" altLang="sk-SK" sz="1200">
                      <a:latin typeface="Times New Roman" pitchFamily="18" charset="0"/>
                      <a:cs typeface="Times New Roman" pitchFamily="18" charset="0"/>
                    </a:rPr>
                    <a:t>mci cyklu životnosti ve f</a:t>
                  </a:r>
                  <a:r>
                    <a:rPr lang="cs-CZ" altLang="sk-SK" sz="1200">
                      <a:cs typeface="Times New Roman" pitchFamily="18" charset="0"/>
                    </a:rPr>
                    <a:t>á</a:t>
                  </a:r>
                  <a:r>
                    <a:rPr lang="cs-CZ" altLang="sk-SK" sz="1200">
                      <a:latin typeface="Times New Roman" pitchFamily="18" charset="0"/>
                      <a:cs typeface="Times New Roman" pitchFamily="18" charset="0"/>
                    </a:rPr>
                    <a:t>zi růstu a vytv</a:t>
                  </a:r>
                  <a:r>
                    <a:rPr lang="cs-CZ" altLang="sk-SK" sz="1200">
                      <a:cs typeface="Times New Roman" pitchFamily="18" charset="0"/>
                    </a:rPr>
                    <a:t>á­</a:t>
                  </a:r>
                  <a:r>
                    <a:rPr lang="cs-CZ" altLang="sk-SK" sz="1200">
                      <a:latin typeface="Times New Roman" pitchFamily="18" charset="0"/>
                      <a:cs typeface="Times New Roman" pitchFamily="18" charset="0"/>
                    </a:rPr>
                    <a:t>řej</a:t>
                  </a:r>
                  <a:r>
                    <a:rPr lang="cs-CZ" altLang="sk-SK" sz="1200">
                      <a:cs typeface="Times New Roman" pitchFamily="18" charset="0"/>
                    </a:rPr>
                    <a:t>í</a:t>
                  </a:r>
                  <a:r>
                    <a:rPr lang="cs-CZ" altLang="sk-SK" sz="1200">
                      <a:latin typeface="Times New Roman" pitchFamily="18" charset="0"/>
                      <a:cs typeface="Times New Roman" pitchFamily="18" charset="0"/>
                    </a:rPr>
                    <a:t> v</a:t>
                  </a:r>
                  <a:r>
                    <a:rPr lang="cs-CZ" altLang="sk-SK" sz="1200">
                      <a:cs typeface="Times New Roman" pitchFamily="18" charset="0"/>
                    </a:rPr>
                    <a:t>š</a:t>
                  </a:r>
                  <a:r>
                    <a:rPr lang="cs-CZ" altLang="sk-SK" sz="1200">
                      <a:latin typeface="Times New Roman" pitchFamily="18" charset="0"/>
                      <a:cs typeface="Times New Roman" pitchFamily="18" charset="0"/>
                    </a:rPr>
                    <a:t>eobecně zisk, av</a:t>
                  </a:r>
                  <a:r>
                    <a:rPr lang="cs-CZ" altLang="sk-SK" sz="1200">
                      <a:cs typeface="Times New Roman" pitchFamily="18" charset="0"/>
                    </a:rPr>
                    <a:t>š</a:t>
                  </a:r>
                  <a:r>
                    <a:rPr lang="cs-CZ" altLang="sk-SK" sz="1200">
                      <a:latin typeface="Times New Roman" pitchFamily="18" charset="0"/>
                      <a:cs typeface="Times New Roman" pitchFamily="18" charset="0"/>
                    </a:rPr>
                    <a:t>ak k zaji</a:t>
                  </a:r>
                  <a:r>
                    <a:rPr lang="cs-CZ" altLang="sk-SK" sz="1200">
                      <a:cs typeface="Times New Roman" pitchFamily="18" charset="0"/>
                    </a:rPr>
                    <a:t>š</a:t>
                  </a:r>
                  <a:r>
                    <a:rPr lang="cs-CZ" altLang="sk-SK" sz="1200">
                      <a:latin typeface="Times New Roman" pitchFamily="18" charset="0"/>
                      <a:cs typeface="Times New Roman" pitchFamily="18" charset="0"/>
                    </a:rPr>
                    <a:t>těn</a:t>
                  </a:r>
                  <a:r>
                    <a:rPr lang="cs-CZ" altLang="sk-SK" sz="1200">
                      <a:cs typeface="Times New Roman" pitchFamily="18" charset="0"/>
                    </a:rPr>
                    <a:t>í</a:t>
                  </a:r>
                  <a:r>
                    <a:rPr lang="cs-CZ" altLang="sk-SK" sz="1200">
                      <a:latin typeface="Times New Roman" pitchFamily="18" charset="0"/>
                      <a:cs typeface="Times New Roman" pitchFamily="18" charset="0"/>
                    </a:rPr>
                    <a:t> a dal</a:t>
                  </a:r>
                  <a:r>
                    <a:rPr lang="cs-CZ" altLang="sk-SK" sz="1200">
                      <a:cs typeface="Times New Roman" pitchFamily="18" charset="0"/>
                    </a:rPr>
                    <a:t>ší</a:t>
                  </a:r>
                  <a:r>
                    <a:rPr lang="cs-CZ" altLang="sk-SK" sz="1200">
                      <a:latin typeface="Times New Roman" pitchFamily="18" charset="0"/>
                      <a:cs typeface="Times New Roman" pitchFamily="18" charset="0"/>
                    </a:rPr>
                    <a:t>mu zlep</a:t>
                  </a:r>
                  <a:r>
                    <a:rPr lang="cs-CZ" altLang="sk-SK" sz="1200">
                      <a:cs typeface="Times New Roman" pitchFamily="18" charset="0"/>
                    </a:rPr>
                    <a:t>š</a:t>
                  </a:r>
                  <a:r>
                    <a:rPr lang="cs-CZ" altLang="sk-SK" sz="1200">
                      <a:latin typeface="Times New Roman" pitchFamily="18" charset="0"/>
                      <a:cs typeface="Times New Roman" pitchFamily="18" charset="0"/>
                    </a:rPr>
                    <a:t>en</a:t>
                  </a:r>
                  <a:r>
                    <a:rPr lang="cs-CZ" altLang="sk-SK" sz="1200">
                      <a:cs typeface="Times New Roman" pitchFamily="18" charset="0"/>
                    </a:rPr>
                    <a:t>í</a:t>
                  </a:r>
                  <a:r>
                    <a:rPr lang="cs-CZ" altLang="sk-SK" sz="1200">
                      <a:latin typeface="Times New Roman" pitchFamily="18" charset="0"/>
                      <a:cs typeface="Times New Roman" pitchFamily="18" charset="0"/>
                    </a:rPr>
                    <a:t> jejich vlastn</a:t>
                  </a:r>
                  <a:r>
                    <a:rPr lang="cs-CZ" altLang="sk-SK" sz="1200">
                      <a:cs typeface="Times New Roman" pitchFamily="18" charset="0"/>
                    </a:rPr>
                    <a:t>í</a:t>
                  </a:r>
                  <a:r>
                    <a:rPr lang="cs-CZ" altLang="sk-SK" sz="1200">
                      <a:latin typeface="Times New Roman" pitchFamily="18" charset="0"/>
                      <a:cs typeface="Times New Roman" pitchFamily="18" charset="0"/>
                    </a:rPr>
                    <a:t> tržn</a:t>
                  </a:r>
                  <a:r>
                    <a:rPr lang="cs-CZ" altLang="sk-SK" sz="1200">
                      <a:cs typeface="Times New Roman" pitchFamily="18" charset="0"/>
                    </a:rPr>
                    <a:t>í</a:t>
                  </a:r>
                  <a:r>
                    <a:rPr lang="cs-CZ" altLang="sk-SK" sz="1200">
                      <a:latin typeface="Times New Roman" pitchFamily="18" charset="0"/>
                      <a:cs typeface="Times New Roman" pitchFamily="18" charset="0"/>
                    </a:rPr>
                    <a:t> pozice mus</a:t>
                  </a:r>
                  <a:r>
                    <a:rPr lang="cs-CZ" altLang="sk-SK" sz="1200">
                      <a:cs typeface="Times New Roman" pitchFamily="18" charset="0"/>
                    </a:rPr>
                    <a:t>í</a:t>
                  </a:r>
                  <a:r>
                    <a:rPr lang="cs-CZ" altLang="sk-SK" sz="1200">
                      <a:latin typeface="Times New Roman" pitchFamily="18" charset="0"/>
                      <a:cs typeface="Times New Roman" pitchFamily="18" charset="0"/>
                    </a:rPr>
                    <a:t> být do nich d</a:t>
                  </a:r>
                  <a:r>
                    <a:rPr lang="cs-CZ" altLang="sk-SK" sz="1200">
                      <a:cs typeface="Times New Roman" pitchFamily="18" charset="0"/>
                    </a:rPr>
                    <a:t>á</a:t>
                  </a:r>
                  <a:r>
                    <a:rPr lang="cs-CZ" altLang="sk-SK" sz="1200">
                      <a:latin typeface="Times New Roman" pitchFamily="18" charset="0"/>
                      <a:cs typeface="Times New Roman" pitchFamily="18" charset="0"/>
                    </a:rPr>
                    <a:t>le investov</a:t>
                  </a:r>
                  <a:r>
                    <a:rPr lang="cs-CZ" altLang="sk-SK" sz="1200">
                      <a:cs typeface="Times New Roman" pitchFamily="18" charset="0"/>
                    </a:rPr>
                    <a:t>á</a:t>
                  </a:r>
                  <a:r>
                    <a:rPr lang="cs-CZ" altLang="sk-SK" sz="1200">
                      <a:latin typeface="Times New Roman" pitchFamily="18" charset="0"/>
                      <a:cs typeface="Times New Roman" pitchFamily="18" charset="0"/>
                    </a:rPr>
                    <a:t>no. Při zpomalen</a:t>
                  </a:r>
                  <a:r>
                    <a:rPr lang="cs-CZ" altLang="sk-SK" sz="1200">
                      <a:cs typeface="Times New Roman" pitchFamily="18" charset="0"/>
                    </a:rPr>
                    <a:t>é</a:t>
                  </a:r>
                  <a:r>
                    <a:rPr lang="cs-CZ" altLang="sk-SK" sz="1200">
                      <a:latin typeface="Times New Roman" pitchFamily="18" charset="0"/>
                      <a:cs typeface="Times New Roman" pitchFamily="18" charset="0"/>
                    </a:rPr>
                    <a:t>m růstu nebo při stagnaci odbytu se z hvězd st</a:t>
                  </a:r>
                  <a:r>
                    <a:rPr lang="cs-CZ" altLang="sk-SK" sz="1200">
                      <a:cs typeface="Times New Roman" pitchFamily="18" charset="0"/>
                    </a:rPr>
                    <a:t>á</a:t>
                  </a:r>
                  <a:r>
                    <a:rPr lang="cs-CZ" altLang="sk-SK" sz="1200">
                      <a:latin typeface="Times New Roman" pitchFamily="18" charset="0"/>
                      <a:cs typeface="Times New Roman" pitchFamily="18" charset="0"/>
                    </a:rPr>
                    <a:t>vaj</a:t>
                  </a:r>
                  <a:r>
                    <a:rPr lang="cs-CZ" altLang="sk-SK" sz="1200">
                      <a:cs typeface="Times New Roman" pitchFamily="18" charset="0"/>
                    </a:rPr>
                    <a:t>í</a:t>
                  </a:r>
                  <a:r>
                    <a:rPr lang="cs-CZ" altLang="sk-SK" sz="1200">
                      <a:latin typeface="Times New Roman" pitchFamily="18" charset="0"/>
                      <a:cs typeface="Times New Roman" pitchFamily="18" charset="0"/>
                    </a:rPr>
                    <a:t> dojn</a:t>
                  </a:r>
                  <a:r>
                    <a:rPr lang="cs-CZ" altLang="sk-SK" sz="1200">
                      <a:cs typeface="Times New Roman" pitchFamily="18" charset="0"/>
                    </a:rPr>
                    <a:t>é</a:t>
                  </a:r>
                  <a:r>
                    <a:rPr lang="cs-CZ" altLang="sk-SK" sz="1200">
                      <a:latin typeface="Times New Roman" pitchFamily="18" charset="0"/>
                      <a:cs typeface="Times New Roman" pitchFamily="18" charset="0"/>
                    </a:rPr>
                    <a:t> kr</a:t>
                  </a:r>
                  <a:r>
                    <a:rPr lang="cs-CZ" altLang="sk-SK" sz="1200">
                      <a:cs typeface="Times New Roman" pitchFamily="18" charset="0"/>
                    </a:rPr>
                    <a:t>á</a:t>
                  </a:r>
                  <a:r>
                    <a:rPr lang="cs-CZ" altLang="sk-SK" sz="1200">
                      <a:latin typeface="Times New Roman" pitchFamily="18" charset="0"/>
                      <a:cs typeface="Times New Roman" pitchFamily="18" charset="0"/>
                    </a:rPr>
                    <a:t>vy.</a:t>
                  </a:r>
                  <a:r>
                    <a:rPr lang="cs-CZ" altLang="sk-SK" sz="1200" b="1">
                      <a:latin typeface="Times New Roman" pitchFamily="18" charset="0"/>
                      <a:cs typeface="Times New Roman" pitchFamily="18" charset="0"/>
                    </a:rPr>
                    <a:t> </a:t>
                  </a:r>
                  <a:r>
                    <a:rPr lang="cs-CZ" altLang="sk-SK" sz="1200">
                      <a:latin typeface="Times New Roman" pitchFamily="18" charset="0"/>
                      <a:cs typeface="Times New Roman" pitchFamily="18" charset="0"/>
                    </a:rPr>
                    <a:t> </a:t>
                  </a:r>
                  <a:endParaRPr lang="cs-CZ" altLang="sk-SK" sz="1200">
                    <a:solidFill>
                      <a:srgbClr val="000000"/>
                    </a:solidFill>
                    <a:latin typeface="Arial Unicode MS" pitchFamily="34" charset="-128"/>
                    <a:ea typeface="Arial Unicode MS" pitchFamily="34" charset="-128"/>
                    <a:cs typeface="Arial Unicode MS" pitchFamily="34" charset="-128"/>
                  </a:endParaRPr>
                </a:p>
                <a:p>
                  <a:pPr eaLnBrk="0" hangingPunct="0"/>
                  <a:endParaRPr lang="cs-CZ" altLang="sk-SK"/>
                </a:p>
              </p:txBody>
            </p:sp>
            <p:sp>
              <p:nvSpPr>
                <p:cNvPr id="45082" name="Rectangle 28"/>
                <p:cNvSpPr>
                  <a:spLocks noChangeArrowheads="1"/>
                </p:cNvSpPr>
                <p:nvPr/>
              </p:nvSpPr>
              <p:spPr bwMode="auto">
                <a:xfrm>
                  <a:off x="488" y="346"/>
                  <a:ext cx="1568" cy="1381"/>
                </a:xfrm>
                <a:prstGeom prst="rect">
                  <a:avLst/>
                </a:prstGeom>
                <a:noFill/>
                <a:ln w="7">
                  <a:solidFill>
                    <a:srgbClr val="A0A0A0"/>
                  </a:solidFill>
                  <a:miter lim="800000"/>
                  <a:headEnd/>
                  <a:tailEnd/>
                </a:ln>
              </p:spPr>
              <p:txBody>
                <a:bodyPr/>
                <a:lstStyle/>
                <a:p>
                  <a:endParaRPr lang="sk-SK" altLang="sk-SK"/>
                </a:p>
              </p:txBody>
            </p:sp>
          </p:grpSp>
          <p:grpSp>
            <p:nvGrpSpPr>
              <p:cNvPr id="13" name="Group 31"/>
              <p:cNvGrpSpPr>
                <a:grpSpLocks/>
              </p:cNvGrpSpPr>
              <p:nvPr/>
            </p:nvGrpSpPr>
            <p:grpSpPr bwMode="auto">
              <a:xfrm>
                <a:off x="2056" y="346"/>
                <a:ext cx="1893" cy="1381"/>
                <a:chOff x="2056" y="346"/>
                <a:chExt cx="1893" cy="1381"/>
              </a:xfrm>
            </p:grpSpPr>
            <p:sp>
              <p:nvSpPr>
                <p:cNvPr id="45079" name="Rectangle 8"/>
                <p:cNvSpPr>
                  <a:spLocks noChangeArrowheads="1"/>
                </p:cNvSpPr>
                <p:nvPr/>
              </p:nvSpPr>
              <p:spPr bwMode="auto">
                <a:xfrm>
                  <a:off x="2084" y="346"/>
                  <a:ext cx="1837" cy="1381"/>
                </a:xfrm>
                <a:prstGeom prst="rect">
                  <a:avLst/>
                </a:prstGeom>
                <a:noFill/>
                <a:ln w="9525">
                  <a:noFill/>
                  <a:miter lim="800000"/>
                  <a:headEnd/>
                  <a:tailEnd/>
                </a:ln>
              </p:spPr>
              <p:txBody>
                <a:bodyPr/>
                <a:lstStyle/>
                <a:p>
                  <a:pPr eaLnBrk="0" hangingPunct="0"/>
                  <a:r>
                    <a:rPr lang="cs-CZ" altLang="sk-SK" sz="1200" b="1">
                      <a:latin typeface="Times New Roman" pitchFamily="18" charset="0"/>
                      <a:cs typeface="Times New Roman" pitchFamily="18" charset="0"/>
                    </a:rPr>
                    <a:t>Question marks (otazn</a:t>
                  </a:r>
                  <a:r>
                    <a:rPr lang="cs-CZ" altLang="sk-SK" sz="1200" b="1">
                      <a:cs typeface="Times New Roman" pitchFamily="18" charset="0"/>
                    </a:rPr>
                    <a:t>í</a:t>
                  </a:r>
                  <a:r>
                    <a:rPr lang="cs-CZ" altLang="sk-SK" sz="1200" b="1">
                      <a:latin typeface="Times New Roman" pitchFamily="18" charset="0"/>
                      <a:cs typeface="Times New Roman" pitchFamily="18" charset="0"/>
                    </a:rPr>
                    <a:t>ky) </a:t>
                  </a:r>
                  <a:endParaRPr lang="cs-CZ" altLang="sk-SK" sz="1200">
                    <a:solidFill>
                      <a:srgbClr val="000000"/>
                    </a:solidFill>
                    <a:latin typeface="Arial Unicode MS" pitchFamily="34" charset="-128"/>
                    <a:ea typeface="Arial Unicode MS" pitchFamily="34" charset="-128"/>
                    <a:cs typeface="Arial Unicode MS" pitchFamily="34" charset="-128"/>
                  </a:endParaRPr>
                </a:p>
                <a:p>
                  <a:pPr eaLnBrk="0" hangingPunct="0"/>
                  <a:r>
                    <a:rPr lang="cs-CZ" altLang="sk-SK" sz="1200">
                      <a:latin typeface="Times New Roman" pitchFamily="18" charset="0"/>
                      <a:cs typeface="Times New Roman" pitchFamily="18" charset="0"/>
                    </a:rPr>
                    <a:t>Tyto strategick</a:t>
                  </a:r>
                  <a:r>
                    <a:rPr lang="cs-CZ" altLang="sk-SK" sz="1200">
                      <a:cs typeface="Times New Roman" pitchFamily="18" charset="0"/>
                    </a:rPr>
                    <a:t>é</a:t>
                  </a:r>
                  <a:r>
                    <a:rPr lang="cs-CZ" altLang="sk-SK" sz="1200">
                      <a:latin typeface="Times New Roman" pitchFamily="18" charset="0"/>
                      <a:cs typeface="Times New Roman" pitchFamily="18" charset="0"/>
                    </a:rPr>
                    <a:t> jednotky, někdy označovan</a:t>
                  </a:r>
                  <a:r>
                    <a:rPr lang="cs-CZ" altLang="sk-SK" sz="1200">
                      <a:cs typeface="Times New Roman" pitchFamily="18" charset="0"/>
                    </a:rPr>
                    <a:t>é</a:t>
                  </a:r>
                  <a:r>
                    <a:rPr lang="cs-CZ" altLang="sk-SK" sz="1200">
                      <a:latin typeface="Times New Roman" pitchFamily="18" charset="0"/>
                      <a:cs typeface="Times New Roman" pitchFamily="18" charset="0"/>
                    </a:rPr>
                    <a:t> i jako "produkty</a:t>
                  </a:r>
                  <a:r>
                    <a:rPr lang="cs-CZ" altLang="sk-SK" sz="1200">
                      <a:cs typeface="Times New Roman" pitchFamily="18" charset="0"/>
                    </a:rPr>
                    <a:t>–</a:t>
                  </a:r>
                  <a:r>
                    <a:rPr lang="cs-CZ" altLang="sk-SK" sz="1200">
                      <a:latin typeface="Times New Roman" pitchFamily="18" charset="0"/>
                      <a:cs typeface="Times New Roman" pitchFamily="18" charset="0"/>
                    </a:rPr>
                    <a:t>dorostenci", bývaj</a:t>
                  </a:r>
                  <a:r>
                    <a:rPr lang="cs-CZ" altLang="sk-SK" sz="1200">
                      <a:cs typeface="Times New Roman" pitchFamily="18" charset="0"/>
                    </a:rPr>
                    <a:t>í</a:t>
                  </a:r>
                  <a:r>
                    <a:rPr lang="cs-CZ" altLang="sk-SK" sz="1200">
                      <a:latin typeface="Times New Roman" pitchFamily="18" charset="0"/>
                      <a:cs typeface="Times New Roman" pitchFamily="18" charset="0"/>
                    </a:rPr>
                    <a:t> v r</a:t>
                  </a:r>
                  <a:r>
                    <a:rPr lang="cs-CZ" altLang="sk-SK" sz="1200">
                      <a:cs typeface="Times New Roman" pitchFamily="18" charset="0"/>
                    </a:rPr>
                    <a:t>á</a:t>
                  </a:r>
                  <a:r>
                    <a:rPr lang="cs-CZ" altLang="sk-SK" sz="1200">
                      <a:latin typeface="Times New Roman" pitchFamily="18" charset="0"/>
                      <a:cs typeface="Times New Roman" pitchFamily="18" charset="0"/>
                    </a:rPr>
                    <a:t>mci sv</a:t>
                  </a:r>
                  <a:r>
                    <a:rPr lang="cs-CZ" altLang="sk-SK" sz="1200">
                      <a:cs typeface="Times New Roman" pitchFamily="18" charset="0"/>
                    </a:rPr>
                    <a:t>é</a:t>
                  </a:r>
                  <a:r>
                    <a:rPr lang="cs-CZ" altLang="sk-SK" sz="1200">
                      <a:latin typeface="Times New Roman" pitchFamily="18" charset="0"/>
                      <a:cs typeface="Times New Roman" pitchFamily="18" charset="0"/>
                    </a:rPr>
                    <a:t>ho cyklu životnosti teprve ve f</a:t>
                  </a:r>
                  <a:r>
                    <a:rPr lang="cs-CZ" altLang="sk-SK" sz="1200">
                      <a:cs typeface="Times New Roman" pitchFamily="18" charset="0"/>
                    </a:rPr>
                    <a:t>á</a:t>
                  </a:r>
                  <a:r>
                    <a:rPr lang="cs-CZ" altLang="sk-SK" sz="1200">
                      <a:latin typeface="Times New Roman" pitchFamily="18" charset="0"/>
                      <a:cs typeface="Times New Roman" pitchFamily="18" charset="0"/>
                    </a:rPr>
                    <a:t>zi zav</a:t>
                  </a:r>
                  <a:r>
                    <a:rPr lang="cs-CZ" altLang="sk-SK" sz="1200">
                      <a:cs typeface="Times New Roman" pitchFamily="18" charset="0"/>
                    </a:rPr>
                    <a:t>á</a:t>
                  </a:r>
                  <a:r>
                    <a:rPr lang="cs-CZ" altLang="sk-SK" sz="1200">
                      <a:latin typeface="Times New Roman" pitchFamily="18" charset="0"/>
                      <a:cs typeface="Times New Roman" pitchFamily="18" charset="0"/>
                    </a:rPr>
                    <a:t>děn</a:t>
                  </a:r>
                  <a:r>
                    <a:rPr lang="cs-CZ" altLang="sk-SK" sz="1200">
                      <a:cs typeface="Times New Roman" pitchFamily="18" charset="0"/>
                    </a:rPr>
                    <a:t>í</a:t>
                  </a:r>
                  <a:r>
                    <a:rPr lang="cs-CZ" altLang="sk-SK" sz="1200">
                      <a:latin typeface="Times New Roman" pitchFamily="18" charset="0"/>
                      <a:cs typeface="Times New Roman" pitchFamily="18" charset="0"/>
                    </a:rPr>
                    <a:t>. Slibuj</a:t>
                  </a:r>
                  <a:r>
                    <a:rPr lang="cs-CZ" altLang="sk-SK" sz="1200">
                      <a:cs typeface="Times New Roman" pitchFamily="18" charset="0"/>
                    </a:rPr>
                    <a:t>í</a:t>
                  </a:r>
                  <a:r>
                    <a:rPr lang="cs-CZ" altLang="sk-SK" sz="1200">
                      <a:latin typeface="Times New Roman" pitchFamily="18" charset="0"/>
                      <a:cs typeface="Times New Roman" pitchFamily="18" charset="0"/>
                    </a:rPr>
                    <a:t> silný růst, ale zat</a:t>
                  </a:r>
                  <a:r>
                    <a:rPr lang="cs-CZ" altLang="sk-SK" sz="1200">
                      <a:cs typeface="Times New Roman" pitchFamily="18" charset="0"/>
                    </a:rPr>
                    <a:t>í</a:t>
                  </a:r>
                  <a:r>
                    <a:rPr lang="cs-CZ" altLang="sk-SK" sz="1200">
                      <a:latin typeface="Times New Roman" pitchFamily="18" charset="0"/>
                      <a:cs typeface="Times New Roman" pitchFamily="18" charset="0"/>
                    </a:rPr>
                    <a:t>m vykazuj</a:t>
                  </a:r>
                  <a:r>
                    <a:rPr lang="cs-CZ" altLang="sk-SK" sz="1200">
                      <a:cs typeface="Times New Roman" pitchFamily="18" charset="0"/>
                    </a:rPr>
                    <a:t>í</a:t>
                  </a:r>
                  <a:r>
                    <a:rPr lang="cs-CZ" altLang="sk-SK" sz="1200">
                      <a:latin typeface="Times New Roman" pitchFamily="18" charset="0"/>
                      <a:cs typeface="Times New Roman" pitchFamily="18" charset="0"/>
                    </a:rPr>
                    <a:t> malý tržn</a:t>
                  </a:r>
                  <a:r>
                    <a:rPr lang="cs-CZ" altLang="sk-SK" sz="1200">
                      <a:cs typeface="Times New Roman" pitchFamily="18" charset="0"/>
                    </a:rPr>
                    <a:t>í</a:t>
                  </a:r>
                  <a:r>
                    <a:rPr lang="cs-CZ" altLang="sk-SK" sz="1200">
                      <a:latin typeface="Times New Roman" pitchFamily="18" charset="0"/>
                      <a:cs typeface="Times New Roman" pitchFamily="18" charset="0"/>
                    </a:rPr>
                    <a:t> pod</a:t>
                  </a:r>
                  <a:r>
                    <a:rPr lang="cs-CZ" altLang="sk-SK" sz="1200">
                      <a:cs typeface="Times New Roman" pitchFamily="18" charset="0"/>
                    </a:rPr>
                    <a:t>í</a:t>
                  </a:r>
                  <a:r>
                    <a:rPr lang="cs-CZ" altLang="sk-SK" sz="1200">
                      <a:latin typeface="Times New Roman" pitchFamily="18" charset="0"/>
                      <a:cs typeface="Times New Roman" pitchFamily="18" charset="0"/>
                    </a:rPr>
                    <a:t>l. </a:t>
                  </a:r>
                  <a:endParaRPr lang="cs-CZ" altLang="sk-SK" sz="1200">
                    <a:solidFill>
                      <a:srgbClr val="000000"/>
                    </a:solidFill>
                    <a:latin typeface="Arial Unicode MS" pitchFamily="34" charset="-128"/>
                    <a:ea typeface="Arial Unicode MS" pitchFamily="34" charset="-128"/>
                    <a:cs typeface="Arial Unicode MS" pitchFamily="34" charset="-128"/>
                  </a:endParaRPr>
                </a:p>
                <a:p>
                  <a:pPr eaLnBrk="0" hangingPunct="0"/>
                  <a:endParaRPr lang="cs-CZ" altLang="sk-SK"/>
                </a:p>
              </p:txBody>
            </p:sp>
            <p:sp>
              <p:nvSpPr>
                <p:cNvPr id="45080" name="Rectangle 30"/>
                <p:cNvSpPr>
                  <a:spLocks noChangeArrowheads="1"/>
                </p:cNvSpPr>
                <p:nvPr/>
              </p:nvSpPr>
              <p:spPr bwMode="auto">
                <a:xfrm>
                  <a:off x="2056" y="346"/>
                  <a:ext cx="1893" cy="1381"/>
                </a:xfrm>
                <a:prstGeom prst="rect">
                  <a:avLst/>
                </a:prstGeom>
                <a:noFill/>
                <a:ln w="7">
                  <a:solidFill>
                    <a:srgbClr val="A0A0A0"/>
                  </a:solidFill>
                  <a:miter lim="800000"/>
                  <a:headEnd/>
                  <a:tailEnd/>
                </a:ln>
              </p:spPr>
              <p:txBody>
                <a:bodyPr/>
                <a:lstStyle/>
                <a:p>
                  <a:endParaRPr lang="sk-SK" altLang="sk-SK"/>
                </a:p>
              </p:txBody>
            </p:sp>
          </p:grpSp>
          <p:grpSp>
            <p:nvGrpSpPr>
              <p:cNvPr id="14" name="Group 35"/>
              <p:cNvGrpSpPr>
                <a:grpSpLocks/>
              </p:cNvGrpSpPr>
              <p:nvPr/>
            </p:nvGrpSpPr>
            <p:grpSpPr bwMode="auto">
              <a:xfrm>
                <a:off x="0" y="1727"/>
                <a:ext cx="488" cy="1381"/>
                <a:chOff x="0" y="1727"/>
                <a:chExt cx="488" cy="1381"/>
              </a:xfrm>
            </p:grpSpPr>
            <p:sp>
              <p:nvSpPr>
                <p:cNvPr id="45075" name="Rectangle 34"/>
                <p:cNvSpPr>
                  <a:spLocks noChangeArrowheads="1"/>
                </p:cNvSpPr>
                <p:nvPr/>
              </p:nvSpPr>
              <p:spPr bwMode="auto">
                <a:xfrm>
                  <a:off x="0" y="1727"/>
                  <a:ext cx="488" cy="1381"/>
                </a:xfrm>
                <a:prstGeom prst="rect">
                  <a:avLst/>
                </a:prstGeom>
                <a:solidFill>
                  <a:srgbClr val="E0E0E0"/>
                </a:solidFill>
                <a:ln w="9525">
                  <a:noFill/>
                  <a:miter lim="800000"/>
                  <a:headEnd/>
                  <a:tailEnd/>
                </a:ln>
              </p:spPr>
              <p:txBody>
                <a:bodyPr/>
                <a:lstStyle/>
                <a:p>
                  <a:endParaRPr lang="sk-SK" altLang="sk-SK"/>
                </a:p>
              </p:txBody>
            </p:sp>
            <p:grpSp>
              <p:nvGrpSpPr>
                <p:cNvPr id="15" name="Group 33"/>
                <p:cNvGrpSpPr>
                  <a:grpSpLocks/>
                </p:cNvGrpSpPr>
                <p:nvPr/>
              </p:nvGrpSpPr>
              <p:grpSpPr bwMode="auto">
                <a:xfrm>
                  <a:off x="0" y="1727"/>
                  <a:ext cx="488" cy="1381"/>
                  <a:chOff x="0" y="1727"/>
                  <a:chExt cx="488" cy="1381"/>
                </a:xfrm>
              </p:grpSpPr>
              <p:sp>
                <p:nvSpPr>
                  <p:cNvPr id="45077" name="Rectangle 9"/>
                  <p:cNvSpPr>
                    <a:spLocks noChangeArrowheads="1"/>
                  </p:cNvSpPr>
                  <p:nvPr/>
                </p:nvSpPr>
                <p:spPr bwMode="auto">
                  <a:xfrm>
                    <a:off x="28" y="1727"/>
                    <a:ext cx="432" cy="1381"/>
                  </a:xfrm>
                  <a:prstGeom prst="rect">
                    <a:avLst/>
                  </a:prstGeom>
                  <a:solidFill>
                    <a:srgbClr val="E0E0E0"/>
                  </a:solidFill>
                  <a:ln w="9525">
                    <a:noFill/>
                    <a:miter lim="800000"/>
                    <a:headEnd/>
                    <a:tailEnd/>
                  </a:ln>
                </p:spPr>
                <p:txBody>
                  <a:bodyPr/>
                  <a:lstStyle/>
                  <a:p>
                    <a:pPr eaLnBrk="0" hangingPunct="0"/>
                    <a:r>
                      <a:rPr lang="cs-CZ" altLang="sk-SK" sz="1200" b="1">
                        <a:cs typeface="Times New Roman" pitchFamily="18" charset="0"/>
                      </a:rPr>
                      <a:t> </a:t>
                    </a:r>
                    <a:r>
                      <a:rPr lang="cs-CZ" altLang="sk-SK" sz="1200" b="1">
                        <a:latin typeface="Times New Roman" pitchFamily="18" charset="0"/>
                        <a:cs typeface="Times New Roman" pitchFamily="18" charset="0"/>
                      </a:rPr>
                      <a:t> </a:t>
                    </a:r>
                    <a:endParaRPr lang="cs-CZ" altLang="sk-SK" sz="1200">
                      <a:solidFill>
                        <a:srgbClr val="000000"/>
                      </a:solidFill>
                      <a:latin typeface="Arial Unicode MS" pitchFamily="34" charset="-128"/>
                      <a:ea typeface="Arial Unicode MS" pitchFamily="34" charset="-128"/>
                      <a:cs typeface="Arial Unicode MS" pitchFamily="34" charset="-128"/>
                    </a:endParaRPr>
                  </a:p>
                  <a:p>
                    <a:pPr eaLnBrk="0" hangingPunct="0"/>
                    <a:r>
                      <a:rPr lang="cs-CZ" altLang="sk-SK" sz="1200">
                        <a:latin typeface="Times New Roman" pitchFamily="18" charset="0"/>
                        <a:cs typeface="Times New Roman" pitchFamily="18" charset="0"/>
                      </a:rPr>
                      <a:t>Tempo </a:t>
                    </a:r>
                    <a:endParaRPr lang="cs-CZ" altLang="sk-SK" sz="1200">
                      <a:solidFill>
                        <a:srgbClr val="000000"/>
                      </a:solidFill>
                      <a:latin typeface="Arial Unicode MS" pitchFamily="34" charset="-128"/>
                      <a:ea typeface="Arial Unicode MS" pitchFamily="34" charset="-128"/>
                      <a:cs typeface="Arial Unicode MS" pitchFamily="34" charset="-128"/>
                    </a:endParaRPr>
                  </a:p>
                  <a:p>
                    <a:pPr eaLnBrk="0" hangingPunct="0"/>
                    <a:r>
                      <a:rPr lang="cs-CZ" altLang="sk-SK" sz="1200">
                        <a:latin typeface="Times New Roman" pitchFamily="18" charset="0"/>
                        <a:cs typeface="Times New Roman" pitchFamily="18" charset="0"/>
                      </a:rPr>
                      <a:t>růstu:</a:t>
                    </a:r>
                    <a:r>
                      <a:rPr lang="cs-CZ" altLang="sk-SK" sz="1200" b="1">
                        <a:latin typeface="Times New Roman" pitchFamily="18" charset="0"/>
                        <a:cs typeface="Times New Roman" pitchFamily="18" charset="0"/>
                      </a:rPr>
                      <a:t> </a:t>
                    </a:r>
                    <a:endParaRPr lang="cs-CZ" altLang="sk-SK" sz="1200">
                      <a:solidFill>
                        <a:srgbClr val="000000"/>
                      </a:solidFill>
                      <a:latin typeface="Arial Unicode MS" pitchFamily="34" charset="-128"/>
                      <a:ea typeface="Arial Unicode MS" pitchFamily="34" charset="-128"/>
                      <a:cs typeface="Arial Unicode MS" pitchFamily="34" charset="-128"/>
                    </a:endParaRPr>
                  </a:p>
                  <a:p>
                    <a:pPr eaLnBrk="0" hangingPunct="0"/>
                    <a:r>
                      <a:rPr lang="cs-CZ" altLang="sk-SK" sz="1200" b="1">
                        <a:latin typeface="Times New Roman" pitchFamily="18" charset="0"/>
                        <a:cs typeface="Times New Roman" pitchFamily="18" charset="0"/>
                      </a:rPr>
                      <a:t>N</a:t>
                    </a:r>
                    <a:r>
                      <a:rPr lang="cs-CZ" altLang="sk-SK" sz="1200" b="1">
                        <a:cs typeface="Times New Roman" pitchFamily="18" charset="0"/>
                      </a:rPr>
                      <a:t>í</a:t>
                    </a:r>
                    <a:r>
                      <a:rPr lang="cs-CZ" altLang="sk-SK" sz="1200" b="1">
                        <a:latin typeface="Times New Roman" pitchFamily="18" charset="0"/>
                        <a:cs typeface="Times New Roman" pitchFamily="18" charset="0"/>
                      </a:rPr>
                      <a:t>zk</a:t>
                    </a:r>
                    <a:r>
                      <a:rPr lang="cs-CZ" altLang="sk-SK" sz="1200" b="1">
                        <a:cs typeface="Times New Roman" pitchFamily="18" charset="0"/>
                      </a:rPr>
                      <a:t>é</a:t>
                    </a:r>
                    <a:r>
                      <a:rPr lang="cs-CZ" altLang="sk-SK" sz="1200" b="1">
                        <a:latin typeface="Times New Roman" pitchFamily="18" charset="0"/>
                        <a:cs typeface="Times New Roman" pitchFamily="18" charset="0"/>
                      </a:rPr>
                      <a:t> </a:t>
                    </a:r>
                    <a:endParaRPr lang="cs-CZ" altLang="sk-SK" sz="1200">
                      <a:solidFill>
                        <a:srgbClr val="000000"/>
                      </a:solidFill>
                      <a:latin typeface="Arial Unicode MS" pitchFamily="34" charset="-128"/>
                      <a:ea typeface="Arial Unicode MS" pitchFamily="34" charset="-128"/>
                      <a:cs typeface="Arial Unicode MS" pitchFamily="34" charset="-128"/>
                    </a:endParaRPr>
                  </a:p>
                  <a:p>
                    <a:pPr eaLnBrk="0" hangingPunct="0"/>
                    <a:endParaRPr lang="cs-CZ" altLang="sk-SK"/>
                  </a:p>
                </p:txBody>
              </p:sp>
              <p:sp>
                <p:nvSpPr>
                  <p:cNvPr id="45078" name="Rectangle 32"/>
                  <p:cNvSpPr>
                    <a:spLocks noChangeArrowheads="1"/>
                  </p:cNvSpPr>
                  <p:nvPr/>
                </p:nvSpPr>
                <p:spPr bwMode="auto">
                  <a:xfrm>
                    <a:off x="0" y="1727"/>
                    <a:ext cx="488" cy="1381"/>
                  </a:xfrm>
                  <a:prstGeom prst="rect">
                    <a:avLst/>
                  </a:prstGeom>
                  <a:noFill/>
                  <a:ln w="7">
                    <a:solidFill>
                      <a:srgbClr val="A0A0A0"/>
                    </a:solidFill>
                    <a:miter lim="800000"/>
                    <a:headEnd/>
                    <a:tailEnd/>
                  </a:ln>
                </p:spPr>
                <p:txBody>
                  <a:bodyPr/>
                  <a:lstStyle/>
                  <a:p>
                    <a:endParaRPr lang="sk-SK" altLang="sk-SK"/>
                  </a:p>
                </p:txBody>
              </p:sp>
            </p:grpSp>
          </p:grpSp>
          <p:grpSp>
            <p:nvGrpSpPr>
              <p:cNvPr id="16" name="Group 37"/>
              <p:cNvGrpSpPr>
                <a:grpSpLocks/>
              </p:cNvGrpSpPr>
              <p:nvPr/>
            </p:nvGrpSpPr>
            <p:grpSpPr bwMode="auto">
              <a:xfrm>
                <a:off x="488" y="1727"/>
                <a:ext cx="1568" cy="1381"/>
                <a:chOff x="488" y="1727"/>
                <a:chExt cx="1568" cy="1381"/>
              </a:xfrm>
            </p:grpSpPr>
            <p:sp>
              <p:nvSpPr>
                <p:cNvPr id="45073" name="Rectangle 10"/>
                <p:cNvSpPr>
                  <a:spLocks noChangeArrowheads="1"/>
                </p:cNvSpPr>
                <p:nvPr/>
              </p:nvSpPr>
              <p:spPr bwMode="auto">
                <a:xfrm>
                  <a:off x="516" y="1727"/>
                  <a:ext cx="1512" cy="1381"/>
                </a:xfrm>
                <a:prstGeom prst="rect">
                  <a:avLst/>
                </a:prstGeom>
                <a:noFill/>
                <a:ln w="9525">
                  <a:noFill/>
                  <a:miter lim="800000"/>
                  <a:headEnd/>
                  <a:tailEnd/>
                </a:ln>
              </p:spPr>
              <p:txBody>
                <a:bodyPr/>
                <a:lstStyle/>
                <a:p>
                  <a:pPr eaLnBrk="0" hangingPunct="0"/>
                  <a:r>
                    <a:rPr lang="cs-CZ" altLang="sk-SK" sz="1200" b="1">
                      <a:latin typeface="Times New Roman" pitchFamily="18" charset="0"/>
                      <a:cs typeface="Times New Roman" pitchFamily="18" charset="0"/>
                    </a:rPr>
                    <a:t> Cash cows (dojn</a:t>
                  </a:r>
                  <a:r>
                    <a:rPr lang="cs-CZ" altLang="sk-SK" sz="1200" b="1">
                      <a:cs typeface="Times New Roman" pitchFamily="18" charset="0"/>
                    </a:rPr>
                    <a:t>é</a:t>
                  </a:r>
                  <a:r>
                    <a:rPr lang="cs-CZ" altLang="sk-SK" sz="1200" b="1">
                      <a:latin typeface="Times New Roman" pitchFamily="18" charset="0"/>
                      <a:cs typeface="Times New Roman" pitchFamily="18" charset="0"/>
                    </a:rPr>
                    <a:t> kr</a:t>
                  </a:r>
                  <a:r>
                    <a:rPr lang="cs-CZ" altLang="sk-SK" sz="1200" b="1">
                      <a:cs typeface="Times New Roman" pitchFamily="18" charset="0"/>
                    </a:rPr>
                    <a:t>á</a:t>
                  </a:r>
                  <a:r>
                    <a:rPr lang="cs-CZ" altLang="sk-SK" sz="1200" b="1">
                      <a:latin typeface="Times New Roman" pitchFamily="18" charset="0"/>
                      <a:cs typeface="Times New Roman" pitchFamily="18" charset="0"/>
                    </a:rPr>
                    <a:t>vy) </a:t>
                  </a:r>
                  <a:endParaRPr lang="cs-CZ" altLang="sk-SK" sz="1200">
                    <a:solidFill>
                      <a:srgbClr val="000000"/>
                    </a:solidFill>
                    <a:latin typeface="Arial Unicode MS" pitchFamily="34" charset="-128"/>
                    <a:ea typeface="Arial Unicode MS" pitchFamily="34" charset="-128"/>
                    <a:cs typeface="Arial Unicode MS" pitchFamily="34" charset="-128"/>
                  </a:endParaRPr>
                </a:p>
                <a:p>
                  <a:pPr eaLnBrk="0" hangingPunct="0"/>
                  <a:r>
                    <a:rPr lang="cs-CZ" altLang="sk-SK" sz="1200">
                      <a:latin typeface="Times New Roman" pitchFamily="18" charset="0"/>
                      <a:cs typeface="Times New Roman" pitchFamily="18" charset="0"/>
                    </a:rPr>
                    <a:t>Jedn</a:t>
                  </a:r>
                  <a:r>
                    <a:rPr lang="cs-CZ" altLang="sk-SK" sz="1200">
                      <a:cs typeface="Times New Roman" pitchFamily="18" charset="0"/>
                    </a:rPr>
                    <a:t>á</a:t>
                  </a:r>
                  <a:r>
                    <a:rPr lang="cs-CZ" altLang="sk-SK" sz="1200">
                      <a:latin typeface="Times New Roman" pitchFamily="18" charset="0"/>
                      <a:cs typeface="Times New Roman" pitchFamily="18" charset="0"/>
                    </a:rPr>
                    <a:t> se o produkty, kter</a:t>
                  </a:r>
                  <a:r>
                    <a:rPr lang="cs-CZ" altLang="sk-SK" sz="1200">
                      <a:cs typeface="Times New Roman" pitchFamily="18" charset="0"/>
                    </a:rPr>
                    <a:t>é</a:t>
                  </a:r>
                  <a:r>
                    <a:rPr lang="cs-CZ" altLang="sk-SK" sz="1200">
                      <a:latin typeface="Times New Roman" pitchFamily="18" charset="0"/>
                      <a:cs typeface="Times New Roman" pitchFamily="18" charset="0"/>
                    </a:rPr>
                    <a:t> dos</a:t>
                  </a:r>
                  <a:r>
                    <a:rPr lang="cs-CZ" altLang="sk-SK" sz="1200">
                      <a:cs typeface="Times New Roman" pitchFamily="18" charset="0"/>
                    </a:rPr>
                    <a:t>á</a:t>
                  </a:r>
                  <a:r>
                    <a:rPr lang="cs-CZ" altLang="sk-SK" sz="1200">
                      <a:latin typeface="Times New Roman" pitchFamily="18" charset="0"/>
                      <a:cs typeface="Times New Roman" pitchFamily="18" charset="0"/>
                    </a:rPr>
                    <a:t>hly v cyklu životnosti f</a:t>
                  </a:r>
                  <a:r>
                    <a:rPr lang="cs-CZ" altLang="sk-SK" sz="1200">
                      <a:cs typeface="Times New Roman" pitchFamily="18" charset="0"/>
                    </a:rPr>
                    <a:t>á</a:t>
                  </a:r>
                  <a:r>
                    <a:rPr lang="cs-CZ" altLang="sk-SK" sz="1200">
                      <a:latin typeface="Times New Roman" pitchFamily="18" charset="0"/>
                      <a:cs typeface="Times New Roman" pitchFamily="18" charset="0"/>
                    </a:rPr>
                    <a:t>ze dospělosti. Na z</a:t>
                  </a:r>
                  <a:r>
                    <a:rPr lang="cs-CZ" altLang="sk-SK" sz="1200">
                      <a:cs typeface="Times New Roman" pitchFamily="18" charset="0"/>
                    </a:rPr>
                    <a:t>á­</a:t>
                  </a:r>
                  <a:r>
                    <a:rPr lang="cs-CZ" altLang="sk-SK" sz="1200">
                      <a:latin typeface="Times New Roman" pitchFamily="18" charset="0"/>
                      <a:cs typeface="Times New Roman" pitchFamily="18" charset="0"/>
                    </a:rPr>
                    <a:t>kladě sv</a:t>
                  </a:r>
                  <a:r>
                    <a:rPr lang="cs-CZ" altLang="sk-SK" sz="1200">
                      <a:cs typeface="Times New Roman" pitchFamily="18" charset="0"/>
                    </a:rPr>
                    <a:t>é</a:t>
                  </a:r>
                  <a:r>
                    <a:rPr lang="cs-CZ" altLang="sk-SK" sz="1200">
                      <a:latin typeface="Times New Roman" pitchFamily="18" charset="0"/>
                      <a:cs typeface="Times New Roman" pitchFamily="18" charset="0"/>
                    </a:rPr>
                    <a:t>ho tržn</a:t>
                  </a:r>
                  <a:r>
                    <a:rPr lang="cs-CZ" altLang="sk-SK" sz="1200">
                      <a:cs typeface="Times New Roman" pitchFamily="18" charset="0"/>
                    </a:rPr>
                    <a:t>í</a:t>
                  </a:r>
                  <a:r>
                    <a:rPr lang="cs-CZ" altLang="sk-SK" sz="1200">
                      <a:latin typeface="Times New Roman" pitchFamily="18" charset="0"/>
                      <a:cs typeface="Times New Roman" pitchFamily="18" charset="0"/>
                    </a:rPr>
                    <a:t>ho pod</a:t>
                  </a:r>
                  <a:r>
                    <a:rPr lang="cs-CZ" altLang="sk-SK" sz="1200">
                      <a:cs typeface="Times New Roman" pitchFamily="18" charset="0"/>
                    </a:rPr>
                    <a:t>í</a:t>
                  </a:r>
                  <a:r>
                    <a:rPr lang="cs-CZ" altLang="sk-SK" sz="1200">
                      <a:latin typeface="Times New Roman" pitchFamily="18" charset="0"/>
                      <a:cs typeface="Times New Roman" pitchFamily="18" charset="0"/>
                    </a:rPr>
                    <a:t>lu vykazuj</a:t>
                  </a:r>
                  <a:r>
                    <a:rPr lang="cs-CZ" altLang="sk-SK" sz="1200">
                      <a:cs typeface="Times New Roman" pitchFamily="18" charset="0"/>
                    </a:rPr>
                    <a:t>í</a:t>
                  </a:r>
                  <a:r>
                    <a:rPr lang="cs-CZ" altLang="sk-SK" sz="1200">
                      <a:latin typeface="Times New Roman" pitchFamily="18" charset="0"/>
                      <a:cs typeface="Times New Roman" pitchFamily="18" charset="0"/>
                    </a:rPr>
                    <a:t> velkou n</a:t>
                  </a:r>
                  <a:r>
                    <a:rPr lang="cs-CZ" altLang="sk-SK" sz="1200">
                      <a:cs typeface="Times New Roman" pitchFamily="18" charset="0"/>
                    </a:rPr>
                    <a:t>á</a:t>
                  </a:r>
                  <a:r>
                    <a:rPr lang="cs-CZ" altLang="sk-SK" sz="1200">
                      <a:latin typeface="Times New Roman" pitchFamily="18" charset="0"/>
                      <a:cs typeface="Times New Roman" pitchFamily="18" charset="0"/>
                    </a:rPr>
                    <a:t>kladovou výhodu. Prostředky, kter</a:t>
                  </a:r>
                  <a:r>
                    <a:rPr lang="cs-CZ" altLang="sk-SK" sz="1200">
                      <a:cs typeface="Times New Roman" pitchFamily="18" charset="0"/>
                    </a:rPr>
                    <a:t>é</a:t>
                  </a:r>
                  <a:r>
                    <a:rPr lang="cs-CZ" altLang="sk-SK" sz="1200">
                      <a:latin typeface="Times New Roman" pitchFamily="18" charset="0"/>
                      <a:cs typeface="Times New Roman" pitchFamily="18" charset="0"/>
                    </a:rPr>
                    <a:t> přin</a:t>
                  </a:r>
                  <a:r>
                    <a:rPr lang="cs-CZ" altLang="sk-SK" sz="1200">
                      <a:cs typeface="Times New Roman" pitchFamily="18" charset="0"/>
                    </a:rPr>
                    <a:t>áš</a:t>
                  </a:r>
                  <a:r>
                    <a:rPr lang="cs-CZ" altLang="sk-SK" sz="1200">
                      <a:latin typeface="Times New Roman" pitchFamily="18" charset="0"/>
                      <a:cs typeface="Times New Roman" pitchFamily="18" charset="0"/>
                    </a:rPr>
                    <a:t>ej</a:t>
                  </a:r>
                  <a:r>
                    <a:rPr lang="cs-CZ" altLang="sk-SK" sz="1200">
                      <a:cs typeface="Times New Roman" pitchFamily="18" charset="0"/>
                    </a:rPr>
                    <a:t>í</a:t>
                  </a:r>
                  <a:r>
                    <a:rPr lang="cs-CZ" altLang="sk-SK" sz="1200">
                      <a:latin typeface="Times New Roman" pitchFamily="18" charset="0"/>
                      <a:cs typeface="Times New Roman" pitchFamily="18" charset="0"/>
                    </a:rPr>
                    <a:t>, můžete investovat do růstu jiných strategických jednotek.</a:t>
                  </a:r>
                  <a:r>
                    <a:rPr lang="cs-CZ" altLang="sk-SK" sz="1200" b="1">
                      <a:latin typeface="Times New Roman" pitchFamily="18" charset="0"/>
                      <a:cs typeface="Times New Roman" pitchFamily="18" charset="0"/>
                    </a:rPr>
                    <a:t> </a:t>
                  </a:r>
                  <a:endParaRPr lang="cs-CZ" altLang="sk-SK" sz="1200">
                    <a:solidFill>
                      <a:srgbClr val="000000"/>
                    </a:solidFill>
                    <a:latin typeface="Arial Unicode MS" pitchFamily="34" charset="-128"/>
                    <a:ea typeface="Arial Unicode MS" pitchFamily="34" charset="-128"/>
                    <a:cs typeface="Arial Unicode MS" pitchFamily="34" charset="-128"/>
                  </a:endParaRPr>
                </a:p>
                <a:p>
                  <a:pPr eaLnBrk="0" hangingPunct="0"/>
                  <a:endParaRPr lang="cs-CZ" altLang="sk-SK"/>
                </a:p>
              </p:txBody>
            </p:sp>
            <p:sp>
              <p:nvSpPr>
                <p:cNvPr id="45074" name="Rectangle 36"/>
                <p:cNvSpPr>
                  <a:spLocks noChangeArrowheads="1"/>
                </p:cNvSpPr>
                <p:nvPr/>
              </p:nvSpPr>
              <p:spPr bwMode="auto">
                <a:xfrm>
                  <a:off x="488" y="1727"/>
                  <a:ext cx="1568" cy="1381"/>
                </a:xfrm>
                <a:prstGeom prst="rect">
                  <a:avLst/>
                </a:prstGeom>
                <a:noFill/>
                <a:ln w="7">
                  <a:solidFill>
                    <a:srgbClr val="A0A0A0"/>
                  </a:solidFill>
                  <a:miter lim="800000"/>
                  <a:headEnd/>
                  <a:tailEnd/>
                </a:ln>
              </p:spPr>
              <p:txBody>
                <a:bodyPr/>
                <a:lstStyle/>
                <a:p>
                  <a:endParaRPr lang="sk-SK" altLang="sk-SK"/>
                </a:p>
              </p:txBody>
            </p:sp>
          </p:grpSp>
          <p:grpSp>
            <p:nvGrpSpPr>
              <p:cNvPr id="17" name="Group 39"/>
              <p:cNvGrpSpPr>
                <a:grpSpLocks/>
              </p:cNvGrpSpPr>
              <p:nvPr/>
            </p:nvGrpSpPr>
            <p:grpSpPr bwMode="auto">
              <a:xfrm>
                <a:off x="2056" y="1727"/>
                <a:ext cx="1893" cy="1381"/>
                <a:chOff x="2056" y="1727"/>
                <a:chExt cx="1893" cy="1381"/>
              </a:xfrm>
            </p:grpSpPr>
            <p:sp>
              <p:nvSpPr>
                <p:cNvPr id="45071" name="Rectangle 11"/>
                <p:cNvSpPr>
                  <a:spLocks noChangeArrowheads="1"/>
                </p:cNvSpPr>
                <p:nvPr/>
              </p:nvSpPr>
              <p:spPr bwMode="auto">
                <a:xfrm>
                  <a:off x="2084" y="1727"/>
                  <a:ext cx="1837" cy="1381"/>
                </a:xfrm>
                <a:prstGeom prst="rect">
                  <a:avLst/>
                </a:prstGeom>
                <a:noFill/>
                <a:ln w="9525">
                  <a:noFill/>
                  <a:miter lim="800000"/>
                  <a:headEnd/>
                  <a:tailEnd/>
                </a:ln>
              </p:spPr>
              <p:txBody>
                <a:bodyPr/>
                <a:lstStyle/>
                <a:p>
                  <a:pPr eaLnBrk="0" hangingPunct="0"/>
                  <a:r>
                    <a:rPr lang="cs-CZ" altLang="sk-SK" sz="1200" b="1">
                      <a:solidFill>
                        <a:srgbClr val="000000"/>
                      </a:solidFill>
                      <a:latin typeface="Arial Unicode MS" pitchFamily="34" charset="-128"/>
                      <a:ea typeface="Arial Unicode MS" pitchFamily="34" charset="-128"/>
                      <a:cs typeface="Arial Unicode MS" pitchFamily="34" charset="-128"/>
                    </a:rPr>
                    <a:t>Dogs (psi) </a:t>
                  </a:r>
                  <a:endParaRPr lang="cs-CZ" altLang="sk-SK" sz="1200">
                    <a:solidFill>
                      <a:srgbClr val="000000"/>
                    </a:solidFill>
                    <a:latin typeface="Arial Unicode MS" pitchFamily="34" charset="-128"/>
                    <a:ea typeface="Arial Unicode MS" pitchFamily="34" charset="-128"/>
                    <a:cs typeface="Arial Unicode MS" pitchFamily="34" charset="-128"/>
                  </a:endParaRPr>
                </a:p>
                <a:p>
                  <a:pPr eaLnBrk="0" hangingPunct="0"/>
                  <a:r>
                    <a:rPr lang="cs-CZ" altLang="sk-SK" sz="1200">
                      <a:latin typeface="Times New Roman" pitchFamily="18" charset="0"/>
                      <a:cs typeface="Times New Roman" pitchFamily="18" charset="0"/>
                    </a:rPr>
                    <a:t>Tyto produkty, respektive strategick</a:t>
                  </a:r>
                  <a:r>
                    <a:rPr lang="cs-CZ" altLang="sk-SK" sz="1200">
                      <a:cs typeface="Times New Roman" pitchFamily="18" charset="0"/>
                    </a:rPr>
                    <a:t>é</a:t>
                  </a:r>
                  <a:r>
                    <a:rPr lang="cs-CZ" altLang="sk-SK" sz="1200">
                      <a:latin typeface="Times New Roman" pitchFamily="18" charset="0"/>
                      <a:cs typeface="Times New Roman" pitchFamily="18" charset="0"/>
                    </a:rPr>
                    <a:t> jednotky, se nal</a:t>
                  </a:r>
                  <a:r>
                    <a:rPr lang="cs-CZ" altLang="sk-SK" sz="1200">
                      <a:cs typeface="Times New Roman" pitchFamily="18" charset="0"/>
                    </a:rPr>
                    <a:t>é</a:t>
                  </a:r>
                  <a:r>
                    <a:rPr lang="cs-CZ" altLang="sk-SK" sz="1200">
                      <a:latin typeface="Times New Roman" pitchFamily="18" charset="0"/>
                      <a:cs typeface="Times New Roman" pitchFamily="18" charset="0"/>
                    </a:rPr>
                    <a:t>zaj</a:t>
                  </a:r>
                  <a:r>
                    <a:rPr lang="cs-CZ" altLang="sk-SK" sz="1200">
                      <a:cs typeface="Times New Roman" pitchFamily="18" charset="0"/>
                    </a:rPr>
                    <a:t>í</a:t>
                  </a:r>
                  <a:r>
                    <a:rPr lang="cs-CZ" altLang="sk-SK" sz="1200">
                      <a:latin typeface="Times New Roman" pitchFamily="18" charset="0"/>
                      <a:cs typeface="Times New Roman" pitchFamily="18" charset="0"/>
                    </a:rPr>
                    <a:t> ve f</a:t>
                  </a:r>
                  <a:r>
                    <a:rPr lang="cs-CZ" altLang="sk-SK" sz="1200">
                      <a:cs typeface="Times New Roman" pitchFamily="18" charset="0"/>
                    </a:rPr>
                    <a:t>á</a:t>
                  </a:r>
                  <a:r>
                    <a:rPr lang="cs-CZ" altLang="sk-SK" sz="1200">
                      <a:latin typeface="Times New Roman" pitchFamily="18" charset="0"/>
                      <a:cs typeface="Times New Roman" pitchFamily="18" charset="0"/>
                    </a:rPr>
                    <a:t>zi nasycen</a:t>
                  </a:r>
                  <a:r>
                    <a:rPr lang="cs-CZ" altLang="sk-SK" sz="1200">
                      <a:cs typeface="Times New Roman" pitchFamily="18" charset="0"/>
                    </a:rPr>
                    <a:t>í</a:t>
                  </a:r>
                  <a:r>
                    <a:rPr lang="cs-CZ" altLang="sk-SK" sz="1200">
                      <a:latin typeface="Times New Roman" pitchFamily="18" charset="0"/>
                      <a:cs typeface="Times New Roman" pitchFamily="18" charset="0"/>
                    </a:rPr>
                    <a:t>, popř</a:t>
                  </a:r>
                  <a:r>
                    <a:rPr lang="cs-CZ" altLang="sk-SK" sz="1200">
                      <a:cs typeface="Times New Roman" pitchFamily="18" charset="0"/>
                    </a:rPr>
                    <a:t>í</a:t>
                  </a:r>
                  <a:r>
                    <a:rPr lang="cs-CZ" altLang="sk-SK" sz="1200">
                      <a:latin typeface="Times New Roman" pitchFamily="18" charset="0"/>
                      <a:cs typeface="Times New Roman" pitchFamily="18" charset="0"/>
                    </a:rPr>
                    <a:t>padě </a:t>
                  </a:r>
                  <a:r>
                    <a:rPr lang="cs-CZ" altLang="sk-SK" sz="1200">
                      <a:cs typeface="Times New Roman" pitchFamily="18" charset="0"/>
                    </a:rPr>
                    <a:t>ú</a:t>
                  </a:r>
                  <a:r>
                    <a:rPr lang="cs-CZ" altLang="sk-SK" sz="1200">
                      <a:latin typeface="Times New Roman" pitchFamily="18" charset="0"/>
                      <a:cs typeface="Times New Roman" pitchFamily="18" charset="0"/>
                    </a:rPr>
                    <a:t>padku. Nedisponuj</a:t>
                  </a:r>
                  <a:r>
                    <a:rPr lang="cs-CZ" altLang="sk-SK" sz="1200">
                      <a:cs typeface="Times New Roman" pitchFamily="18" charset="0"/>
                    </a:rPr>
                    <a:t>í</a:t>
                  </a:r>
                  <a:r>
                    <a:rPr lang="cs-CZ" altLang="sk-SK" sz="1200">
                      <a:latin typeface="Times New Roman" pitchFamily="18" charset="0"/>
                      <a:cs typeface="Times New Roman" pitchFamily="18" charset="0"/>
                    </a:rPr>
                    <a:t> ani vysokým tržn</a:t>
                  </a:r>
                  <a:r>
                    <a:rPr lang="cs-CZ" altLang="sk-SK" sz="1200">
                      <a:cs typeface="Times New Roman" pitchFamily="18" charset="0"/>
                    </a:rPr>
                    <a:t>í</a:t>
                  </a:r>
                  <a:r>
                    <a:rPr lang="cs-CZ" altLang="sk-SK" sz="1200">
                      <a:latin typeface="Times New Roman" pitchFamily="18" charset="0"/>
                      <a:cs typeface="Times New Roman" pitchFamily="18" charset="0"/>
                    </a:rPr>
                    <a:t>m pod</a:t>
                  </a:r>
                  <a:r>
                    <a:rPr lang="cs-CZ" altLang="sk-SK" sz="1200">
                      <a:cs typeface="Times New Roman" pitchFamily="18" charset="0"/>
                    </a:rPr>
                    <a:t>í</a:t>
                  </a:r>
                  <a:r>
                    <a:rPr lang="cs-CZ" altLang="sk-SK" sz="1200">
                      <a:latin typeface="Times New Roman" pitchFamily="18" charset="0"/>
                      <a:cs typeface="Times New Roman" pitchFamily="18" charset="0"/>
                    </a:rPr>
                    <a:t>lem, ani nejsou um</a:t>
                  </a:r>
                  <a:r>
                    <a:rPr lang="cs-CZ" altLang="sk-SK" sz="1200">
                      <a:cs typeface="Times New Roman" pitchFamily="18" charset="0"/>
                    </a:rPr>
                    <a:t>í</a:t>
                  </a:r>
                  <a:r>
                    <a:rPr lang="cs-CZ" altLang="sk-SK" sz="1200">
                      <a:latin typeface="Times New Roman" pitchFamily="18" charset="0"/>
                      <a:cs typeface="Times New Roman" pitchFamily="18" charset="0"/>
                    </a:rPr>
                    <a:t>stěny na růstových trz</a:t>
                  </a:r>
                  <a:r>
                    <a:rPr lang="cs-CZ" altLang="sk-SK" sz="1200">
                      <a:cs typeface="Times New Roman" pitchFamily="18" charset="0"/>
                    </a:rPr>
                    <a:t>í</a:t>
                  </a:r>
                  <a:r>
                    <a:rPr lang="cs-CZ" altLang="sk-SK" sz="1200">
                      <a:latin typeface="Times New Roman" pitchFamily="18" charset="0"/>
                      <a:cs typeface="Times New Roman" pitchFamily="18" charset="0"/>
                    </a:rPr>
                    <a:t>ch.. Jakmile se strategick</a:t>
                  </a:r>
                  <a:r>
                    <a:rPr lang="cs-CZ" altLang="sk-SK" sz="1200">
                      <a:cs typeface="Times New Roman" pitchFamily="18" charset="0"/>
                    </a:rPr>
                    <a:t>á</a:t>
                  </a:r>
                  <a:r>
                    <a:rPr lang="cs-CZ" altLang="sk-SK" sz="1200">
                      <a:latin typeface="Times New Roman" pitchFamily="18" charset="0"/>
                      <a:cs typeface="Times New Roman" pitchFamily="18" charset="0"/>
                    </a:rPr>
                    <a:t> jednotka </a:t>
                  </a:r>
                  <a:r>
                    <a:rPr lang="cs-CZ" altLang="sk-SK" sz="1200" i="1">
                      <a:latin typeface="Times New Roman" pitchFamily="18" charset="0"/>
                      <a:cs typeface="Times New Roman" pitchFamily="18" charset="0"/>
                    </a:rPr>
                    <a:t>dogs</a:t>
                  </a:r>
                  <a:r>
                    <a:rPr lang="cs-CZ" altLang="sk-SK" sz="1200">
                      <a:latin typeface="Times New Roman" pitchFamily="18" charset="0"/>
                      <a:cs typeface="Times New Roman" pitchFamily="18" charset="0"/>
                    </a:rPr>
                    <a:t> dostane do ztr</a:t>
                  </a:r>
                  <a:r>
                    <a:rPr lang="cs-CZ" altLang="sk-SK" sz="1200">
                      <a:cs typeface="Times New Roman" pitchFamily="18" charset="0"/>
                    </a:rPr>
                    <a:t>á</a:t>
                  </a:r>
                  <a:r>
                    <a:rPr lang="cs-CZ" altLang="sk-SK" sz="1200">
                      <a:latin typeface="Times New Roman" pitchFamily="18" charset="0"/>
                      <a:cs typeface="Times New Roman" pitchFamily="18" charset="0"/>
                    </a:rPr>
                    <a:t>ty, je vhodn</a:t>
                  </a:r>
                  <a:r>
                    <a:rPr lang="cs-CZ" altLang="sk-SK" sz="1200">
                      <a:cs typeface="Times New Roman" pitchFamily="18" charset="0"/>
                    </a:rPr>
                    <a:t>é</a:t>
                  </a:r>
                  <a:r>
                    <a:rPr lang="cs-CZ" altLang="sk-SK" sz="1200">
                      <a:latin typeface="Times New Roman" pitchFamily="18" charset="0"/>
                      <a:cs typeface="Times New Roman" pitchFamily="18" charset="0"/>
                    </a:rPr>
                    <a:t> uvažovat o dezinvestičn</a:t>
                  </a:r>
                  <a:r>
                    <a:rPr lang="cs-CZ" altLang="sk-SK" sz="1200">
                      <a:cs typeface="Times New Roman" pitchFamily="18" charset="0"/>
                    </a:rPr>
                    <a:t>í</a:t>
                  </a:r>
                  <a:r>
                    <a:rPr lang="cs-CZ" altLang="sk-SK" sz="1200">
                      <a:latin typeface="Times New Roman" pitchFamily="18" charset="0"/>
                      <a:cs typeface="Times New Roman" pitchFamily="18" charset="0"/>
                    </a:rPr>
                    <a:t> stra</a:t>
                  </a:r>
                  <a:r>
                    <a:rPr lang="cs-CZ" altLang="sk-SK" sz="1200">
                      <a:cs typeface="Times New Roman" pitchFamily="18" charset="0"/>
                    </a:rPr>
                    <a:t>­</a:t>
                  </a:r>
                  <a:r>
                    <a:rPr lang="cs-CZ" altLang="sk-SK" sz="1200">
                      <a:latin typeface="Times New Roman" pitchFamily="18" charset="0"/>
                      <a:cs typeface="Times New Roman" pitchFamily="18" charset="0"/>
                    </a:rPr>
                    <a:t>tegii a jej</a:t>
                  </a:r>
                  <a:r>
                    <a:rPr lang="cs-CZ" altLang="sk-SK" sz="1200">
                      <a:cs typeface="Times New Roman" pitchFamily="18" charset="0"/>
                    </a:rPr>
                    <a:t>í</a:t>
                  </a:r>
                  <a:r>
                    <a:rPr lang="cs-CZ" altLang="sk-SK" sz="1200">
                      <a:latin typeface="Times New Roman" pitchFamily="18" charset="0"/>
                      <a:cs typeface="Times New Roman" pitchFamily="18" charset="0"/>
                    </a:rPr>
                    <a:t>m vyřazen</a:t>
                  </a:r>
                  <a:r>
                    <a:rPr lang="cs-CZ" altLang="sk-SK" sz="1200">
                      <a:cs typeface="Times New Roman" pitchFamily="18" charset="0"/>
                    </a:rPr>
                    <a:t>í</a:t>
                  </a:r>
                  <a:r>
                    <a:rPr lang="cs-CZ" altLang="sk-SK" sz="1200">
                      <a:latin typeface="Times New Roman" pitchFamily="18" charset="0"/>
                      <a:cs typeface="Times New Roman" pitchFamily="18" charset="0"/>
                    </a:rPr>
                    <a:t> z portfolia, respektive stažen</a:t>
                  </a:r>
                  <a:r>
                    <a:rPr lang="cs-CZ" altLang="sk-SK" sz="1200">
                      <a:cs typeface="Times New Roman" pitchFamily="18" charset="0"/>
                    </a:rPr>
                    <a:t>í</a:t>
                  </a:r>
                  <a:r>
                    <a:rPr lang="cs-CZ" altLang="sk-SK" sz="1200">
                      <a:latin typeface="Times New Roman" pitchFamily="18" charset="0"/>
                      <a:cs typeface="Times New Roman" pitchFamily="18" charset="0"/>
                    </a:rPr>
                    <a:t> z trhu. </a:t>
                  </a:r>
                  <a:endParaRPr lang="cs-CZ" altLang="sk-SK" sz="1200">
                    <a:solidFill>
                      <a:srgbClr val="000000"/>
                    </a:solidFill>
                    <a:latin typeface="Arial Unicode MS" pitchFamily="34" charset="-128"/>
                    <a:ea typeface="Arial Unicode MS" pitchFamily="34" charset="-128"/>
                    <a:cs typeface="Arial Unicode MS" pitchFamily="34" charset="-128"/>
                  </a:endParaRPr>
                </a:p>
                <a:p>
                  <a:pPr eaLnBrk="0" hangingPunct="0"/>
                  <a:endParaRPr lang="cs-CZ" altLang="sk-SK"/>
                </a:p>
              </p:txBody>
            </p:sp>
            <p:sp>
              <p:nvSpPr>
                <p:cNvPr id="45072" name="Rectangle 38"/>
                <p:cNvSpPr>
                  <a:spLocks noChangeArrowheads="1"/>
                </p:cNvSpPr>
                <p:nvPr/>
              </p:nvSpPr>
              <p:spPr bwMode="auto">
                <a:xfrm>
                  <a:off x="2056" y="1727"/>
                  <a:ext cx="1893" cy="1381"/>
                </a:xfrm>
                <a:prstGeom prst="rect">
                  <a:avLst/>
                </a:prstGeom>
                <a:noFill/>
                <a:ln w="7">
                  <a:solidFill>
                    <a:srgbClr val="A0A0A0"/>
                  </a:solidFill>
                  <a:miter lim="800000"/>
                  <a:headEnd/>
                  <a:tailEnd/>
                </a:ln>
              </p:spPr>
              <p:txBody>
                <a:bodyPr/>
                <a:lstStyle/>
                <a:p>
                  <a:endParaRPr lang="sk-SK" altLang="sk-SK"/>
                </a:p>
              </p:txBody>
            </p:sp>
          </p:grpSp>
        </p:grpSp>
        <p:sp>
          <p:nvSpPr>
            <p:cNvPr id="45061" name="Rectangle 41"/>
            <p:cNvSpPr>
              <a:spLocks noChangeArrowheads="1"/>
            </p:cNvSpPr>
            <p:nvPr/>
          </p:nvSpPr>
          <p:spPr bwMode="auto">
            <a:xfrm>
              <a:off x="-3" y="-3"/>
              <a:ext cx="3955" cy="3114"/>
            </a:xfrm>
            <a:prstGeom prst="rect">
              <a:avLst/>
            </a:prstGeom>
            <a:noFill/>
            <a:ln w="9525">
              <a:solidFill>
                <a:srgbClr val="A0A0A0"/>
              </a:solidFill>
              <a:miter lim="800000"/>
              <a:headEnd/>
              <a:tailEnd/>
            </a:ln>
          </p:spPr>
          <p:txBody>
            <a:bodyPr/>
            <a:lstStyle/>
            <a:p>
              <a:endParaRPr lang="sk-SK" altLang="sk-SK"/>
            </a:p>
          </p:txBody>
        </p:sp>
      </p:grpSp>
      <p:sp>
        <p:nvSpPr>
          <p:cNvPr id="45059" name="Text Box 43"/>
          <p:cNvSpPr txBox="1">
            <a:spLocks noChangeArrowheads="1"/>
          </p:cNvSpPr>
          <p:nvPr/>
        </p:nvSpPr>
        <p:spPr bwMode="auto">
          <a:xfrm>
            <a:off x="304800" y="228600"/>
            <a:ext cx="8458200" cy="366713"/>
          </a:xfrm>
          <a:prstGeom prst="rect">
            <a:avLst/>
          </a:prstGeom>
          <a:noFill/>
          <a:ln w="9525">
            <a:noFill/>
            <a:miter lim="800000"/>
            <a:headEnd/>
            <a:tailEnd/>
          </a:ln>
        </p:spPr>
        <p:txBody>
          <a:bodyPr>
            <a:spAutoFit/>
          </a:bodyPr>
          <a:lstStyle/>
          <a:p>
            <a:pPr>
              <a:spcBef>
                <a:spcPct val="50000"/>
              </a:spcBef>
            </a:pPr>
            <a:r>
              <a:rPr lang="cs-CZ" altLang="sk-SK" b="1">
                <a:cs typeface="Times New Roman" pitchFamily="18" charset="0"/>
              </a:rPr>
              <a:t>Matice BCG (Boston Consulting Group´s Growth–Share Matrix) </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ext Box 2"/>
          <p:cNvSpPr txBox="1">
            <a:spLocks noChangeArrowheads="1"/>
          </p:cNvSpPr>
          <p:nvPr/>
        </p:nvSpPr>
        <p:spPr bwMode="auto">
          <a:xfrm>
            <a:off x="228600" y="914400"/>
            <a:ext cx="8534400" cy="5632311"/>
          </a:xfrm>
          <a:prstGeom prst="rect">
            <a:avLst/>
          </a:prstGeom>
          <a:noFill/>
          <a:ln w="9525">
            <a:noFill/>
            <a:miter lim="800000"/>
            <a:headEnd/>
            <a:tailEnd/>
          </a:ln>
        </p:spPr>
        <p:txBody>
          <a:bodyPr>
            <a:spAutoFit/>
          </a:bodyPr>
          <a:lstStyle/>
          <a:p>
            <a:pPr>
              <a:spcBef>
                <a:spcPct val="50000"/>
              </a:spcBef>
            </a:pPr>
            <a:r>
              <a:rPr lang="cs-CZ" altLang="sk-SK" b="1" dirty="0" smtClean="0">
                <a:solidFill>
                  <a:schemeClr val="hlink"/>
                </a:solidFill>
                <a:cs typeface="Times New Roman" pitchFamily="18" charset="0"/>
              </a:rPr>
              <a:t>Matice </a:t>
            </a:r>
            <a:r>
              <a:rPr lang="cs-CZ" altLang="sk-SK" b="1" dirty="0">
                <a:solidFill>
                  <a:schemeClr val="hlink"/>
                </a:solidFill>
                <a:cs typeface="Times New Roman" pitchFamily="18" charset="0"/>
              </a:rPr>
              <a:t>BCG (Boston </a:t>
            </a:r>
            <a:r>
              <a:rPr lang="cs-CZ" altLang="sk-SK" b="1" dirty="0" err="1">
                <a:solidFill>
                  <a:schemeClr val="hlink"/>
                </a:solidFill>
                <a:cs typeface="Times New Roman" pitchFamily="18" charset="0"/>
              </a:rPr>
              <a:t>Consulting</a:t>
            </a:r>
            <a:r>
              <a:rPr lang="cs-CZ" altLang="sk-SK" b="1" dirty="0">
                <a:solidFill>
                  <a:schemeClr val="hlink"/>
                </a:solidFill>
                <a:cs typeface="Times New Roman" pitchFamily="18" charset="0"/>
              </a:rPr>
              <a:t> </a:t>
            </a:r>
            <a:r>
              <a:rPr lang="cs-CZ" altLang="sk-SK" b="1" dirty="0" err="1">
                <a:solidFill>
                  <a:schemeClr val="hlink"/>
                </a:solidFill>
                <a:cs typeface="Times New Roman" pitchFamily="18" charset="0"/>
              </a:rPr>
              <a:t>Group</a:t>
            </a:r>
            <a:r>
              <a:rPr lang="cs-CZ" altLang="sk-SK" b="1" dirty="0">
                <a:solidFill>
                  <a:schemeClr val="hlink"/>
                </a:solidFill>
                <a:cs typeface="Times New Roman" pitchFamily="18" charset="0"/>
              </a:rPr>
              <a:t>´s </a:t>
            </a:r>
            <a:r>
              <a:rPr lang="cs-CZ" altLang="sk-SK" b="1" dirty="0" err="1">
                <a:solidFill>
                  <a:schemeClr val="hlink"/>
                </a:solidFill>
                <a:cs typeface="Times New Roman" pitchFamily="18" charset="0"/>
              </a:rPr>
              <a:t>Growth</a:t>
            </a:r>
            <a:r>
              <a:rPr lang="cs-CZ" altLang="sk-SK" b="1" dirty="0">
                <a:solidFill>
                  <a:schemeClr val="hlink"/>
                </a:solidFill>
                <a:cs typeface="Times New Roman" pitchFamily="18" charset="0"/>
              </a:rPr>
              <a:t>–</a:t>
            </a:r>
            <a:r>
              <a:rPr lang="cs-CZ" altLang="sk-SK" b="1" dirty="0" err="1">
                <a:solidFill>
                  <a:schemeClr val="hlink"/>
                </a:solidFill>
                <a:cs typeface="Times New Roman" pitchFamily="18" charset="0"/>
              </a:rPr>
              <a:t>Share</a:t>
            </a:r>
            <a:r>
              <a:rPr lang="cs-CZ" altLang="sk-SK" b="1" dirty="0">
                <a:solidFill>
                  <a:schemeClr val="hlink"/>
                </a:solidFill>
                <a:cs typeface="Times New Roman" pitchFamily="18" charset="0"/>
              </a:rPr>
              <a:t> Matrix) </a:t>
            </a:r>
          </a:p>
          <a:p>
            <a:pPr>
              <a:spcBef>
                <a:spcPct val="50000"/>
              </a:spcBef>
            </a:pPr>
            <a:endParaRPr lang="cs-CZ" altLang="sk-SK" b="1" dirty="0">
              <a:solidFill>
                <a:schemeClr val="hlink"/>
              </a:solidFill>
              <a:cs typeface="Times New Roman" pitchFamily="18" charset="0"/>
            </a:endParaRPr>
          </a:p>
          <a:p>
            <a:pPr>
              <a:spcBef>
                <a:spcPct val="50000"/>
              </a:spcBef>
            </a:pPr>
            <a:endParaRPr lang="cs-CZ" altLang="sk-SK" b="1" dirty="0">
              <a:solidFill>
                <a:schemeClr val="hlink"/>
              </a:solidFill>
              <a:cs typeface="Times New Roman" pitchFamily="18" charset="0"/>
            </a:endParaRPr>
          </a:p>
          <a:p>
            <a:pPr>
              <a:spcBef>
                <a:spcPct val="50000"/>
              </a:spcBef>
            </a:pPr>
            <a:endParaRPr lang="cs-CZ" altLang="sk-SK" b="1" dirty="0">
              <a:solidFill>
                <a:schemeClr val="hlink"/>
              </a:solidFill>
              <a:cs typeface="Times New Roman" pitchFamily="18" charset="0"/>
            </a:endParaRPr>
          </a:p>
          <a:p>
            <a:pPr>
              <a:spcBef>
                <a:spcPct val="50000"/>
              </a:spcBef>
            </a:pPr>
            <a:endParaRPr lang="cs-CZ" altLang="sk-SK" b="1" dirty="0">
              <a:solidFill>
                <a:schemeClr val="hlink"/>
              </a:solidFill>
              <a:cs typeface="Times New Roman" pitchFamily="18" charset="0"/>
            </a:endParaRPr>
          </a:p>
          <a:p>
            <a:pPr>
              <a:spcBef>
                <a:spcPct val="50000"/>
              </a:spcBef>
            </a:pPr>
            <a:endParaRPr lang="cs-CZ" altLang="sk-SK" b="1" dirty="0">
              <a:solidFill>
                <a:schemeClr val="hlink"/>
              </a:solidFill>
              <a:cs typeface="Times New Roman" pitchFamily="18" charset="0"/>
            </a:endParaRPr>
          </a:p>
          <a:p>
            <a:pPr>
              <a:spcBef>
                <a:spcPct val="50000"/>
              </a:spcBef>
            </a:pPr>
            <a:endParaRPr lang="cs-CZ" altLang="sk-SK" b="1" dirty="0">
              <a:solidFill>
                <a:schemeClr val="hlink"/>
              </a:solidFill>
              <a:cs typeface="Times New Roman" pitchFamily="18" charset="0"/>
            </a:endParaRPr>
          </a:p>
          <a:p>
            <a:pPr>
              <a:spcBef>
                <a:spcPct val="50000"/>
              </a:spcBef>
            </a:pPr>
            <a:endParaRPr lang="cs-CZ" altLang="sk-SK" b="1" dirty="0">
              <a:solidFill>
                <a:schemeClr val="hlink"/>
              </a:solidFill>
              <a:cs typeface="Times New Roman" pitchFamily="18" charset="0"/>
            </a:endParaRPr>
          </a:p>
          <a:p>
            <a:pPr>
              <a:spcBef>
                <a:spcPct val="50000"/>
              </a:spcBef>
            </a:pPr>
            <a:endParaRPr lang="cs-CZ" altLang="sk-SK" dirty="0">
              <a:solidFill>
                <a:schemeClr val="hlink"/>
              </a:solidFill>
            </a:endParaRPr>
          </a:p>
          <a:p>
            <a:pPr>
              <a:spcBef>
                <a:spcPct val="50000"/>
              </a:spcBef>
            </a:pPr>
            <a:endParaRPr lang="cs-CZ" altLang="sk-SK" dirty="0">
              <a:solidFill>
                <a:schemeClr val="hlink"/>
              </a:solidFill>
            </a:endParaRPr>
          </a:p>
          <a:p>
            <a:pPr>
              <a:spcBef>
                <a:spcPct val="50000"/>
              </a:spcBef>
            </a:pPr>
            <a:r>
              <a:rPr lang="cs-CZ" altLang="sk-SK" dirty="0">
                <a:cs typeface="Times New Roman" pitchFamily="18" charset="0"/>
              </a:rPr>
              <a:t>Matice je založená na dvou osách. Vertikální – roční tempo růstu (např. v procentech) a horizontální, to je relativní tržní podíl. Rozdělením do kategorií nízký – vysoká vzniknou čtyři přehledné čtverce. Pokud má firma více produktových řad a po dosazení do matice zjistí, že má portfolio nevyvážené (příliš mnoho otazníků a psů, málo dojných krav) může se na základě takového poznání rozhodovat.</a:t>
            </a:r>
            <a:r>
              <a:rPr lang="cs-CZ" altLang="sk-SK" dirty="0"/>
              <a:t> </a:t>
            </a:r>
          </a:p>
        </p:txBody>
      </p:sp>
      <p:pic>
        <p:nvPicPr>
          <p:cNvPr id="46083" name="Picture 4" descr="BCG%2Bmatrix%2B2"/>
          <p:cNvPicPr>
            <a:picLocks noChangeAspect="1" noChangeArrowheads="1"/>
          </p:cNvPicPr>
          <p:nvPr/>
        </p:nvPicPr>
        <p:blipFill>
          <a:blip r:embed="rId3"/>
          <a:srcRect/>
          <a:stretch>
            <a:fillRect/>
          </a:stretch>
        </p:blipFill>
        <p:spPr bwMode="auto">
          <a:xfrm>
            <a:off x="323850" y="1393825"/>
            <a:ext cx="4319588" cy="3581400"/>
          </a:xfrm>
          <a:prstGeom prst="rect">
            <a:avLst/>
          </a:prstGeom>
          <a:noFill/>
          <a:ln w="9525">
            <a:noFill/>
            <a:miter lim="800000"/>
            <a:headEnd/>
            <a:tailEnd/>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ext Box 2"/>
          <p:cNvSpPr txBox="1">
            <a:spLocks noChangeArrowheads="1"/>
          </p:cNvSpPr>
          <p:nvPr/>
        </p:nvSpPr>
        <p:spPr bwMode="auto">
          <a:xfrm>
            <a:off x="228600" y="457200"/>
            <a:ext cx="8686800" cy="5770811"/>
          </a:xfrm>
          <a:prstGeom prst="rect">
            <a:avLst/>
          </a:prstGeom>
          <a:noFill/>
          <a:ln w="9525">
            <a:noFill/>
            <a:miter lim="800000"/>
            <a:headEnd/>
            <a:tailEnd/>
          </a:ln>
        </p:spPr>
        <p:txBody>
          <a:bodyPr>
            <a:spAutoFit/>
          </a:bodyPr>
          <a:lstStyle/>
          <a:p>
            <a:pPr>
              <a:spcBef>
                <a:spcPct val="50000"/>
              </a:spcBef>
            </a:pPr>
            <a:r>
              <a:rPr lang="cs-CZ" altLang="sk-SK" sz="3600" b="1" dirty="0" smtClean="0">
                <a:solidFill>
                  <a:srgbClr val="FF0000"/>
                </a:solidFill>
                <a:latin typeface="Arial Unicode MS" pitchFamily="34" charset="-128"/>
                <a:ea typeface="Arial Unicode MS" pitchFamily="34" charset="-128"/>
                <a:cs typeface="Arial Unicode MS" pitchFamily="34" charset="-128"/>
              </a:rPr>
              <a:t>SWOT </a:t>
            </a:r>
            <a:r>
              <a:rPr lang="cs-CZ" altLang="sk-SK" sz="3600" b="1" dirty="0">
                <a:solidFill>
                  <a:srgbClr val="FF0000"/>
                </a:solidFill>
                <a:latin typeface="Arial Unicode MS" pitchFamily="34" charset="-128"/>
                <a:ea typeface="Arial Unicode MS" pitchFamily="34" charset="-128"/>
                <a:cs typeface="Arial Unicode MS" pitchFamily="34" charset="-128"/>
              </a:rPr>
              <a:t>analýza</a:t>
            </a:r>
            <a:endParaRPr lang="cs-CZ" altLang="sk-SK" sz="3600" dirty="0">
              <a:solidFill>
                <a:srgbClr val="FF0000"/>
              </a:solidFill>
              <a:latin typeface="Arial Unicode MS" pitchFamily="34" charset="-128"/>
              <a:ea typeface="Arial Unicode MS" pitchFamily="34" charset="-128"/>
              <a:cs typeface="Arial Unicode MS" pitchFamily="34" charset="-128"/>
            </a:endParaRPr>
          </a:p>
          <a:p>
            <a:pPr>
              <a:spcBef>
                <a:spcPct val="50000"/>
              </a:spcBef>
            </a:pPr>
            <a:r>
              <a:rPr lang="cs-CZ" altLang="sk-SK" dirty="0">
                <a:solidFill>
                  <a:srgbClr val="000000"/>
                </a:solidFill>
                <a:latin typeface="Arial Unicode MS" pitchFamily="34" charset="-128"/>
                <a:ea typeface="Arial Unicode MS" pitchFamily="34" charset="-128"/>
                <a:cs typeface="Arial Unicode MS" pitchFamily="34" charset="-128"/>
              </a:rPr>
              <a:t>Jde o situačn</a:t>
            </a:r>
            <a:r>
              <a:rPr lang="cs-CZ" altLang="sk-SK" dirty="0">
                <a:solidFill>
                  <a:srgbClr val="000000"/>
                </a:solidFill>
                <a:ea typeface="Arial Unicode MS" pitchFamily="34" charset="-128"/>
                <a:cs typeface="Arial Unicode MS" pitchFamily="34" charset="-128"/>
              </a:rPr>
              <a:t>í</a:t>
            </a:r>
            <a:r>
              <a:rPr lang="cs-CZ" altLang="sk-SK" dirty="0">
                <a:solidFill>
                  <a:srgbClr val="000000"/>
                </a:solidFill>
                <a:latin typeface="Arial Unicode MS" pitchFamily="34" charset="-128"/>
                <a:ea typeface="Arial Unicode MS" pitchFamily="34" charset="-128"/>
                <a:cs typeface="Arial Unicode MS" pitchFamily="34" charset="-128"/>
              </a:rPr>
              <a:t> marketingovou analýzu, kter</a:t>
            </a:r>
            <a:r>
              <a:rPr lang="cs-CZ" altLang="sk-SK" dirty="0">
                <a:solidFill>
                  <a:srgbClr val="000000"/>
                </a:solidFill>
                <a:ea typeface="Arial Unicode MS" pitchFamily="34" charset="-128"/>
                <a:cs typeface="Arial Unicode MS" pitchFamily="34" charset="-128"/>
              </a:rPr>
              <a:t>á</a:t>
            </a:r>
            <a:r>
              <a:rPr lang="cs-CZ" altLang="sk-SK" dirty="0">
                <a:solidFill>
                  <a:srgbClr val="000000"/>
                </a:solidFill>
                <a:latin typeface="Arial Unicode MS" pitchFamily="34" charset="-128"/>
                <a:ea typeface="Arial Unicode MS" pitchFamily="34" charset="-128"/>
                <a:cs typeface="Arial Unicode MS" pitchFamily="34" charset="-128"/>
              </a:rPr>
              <a:t> se věnuje dvěma dvojic</a:t>
            </a:r>
            <a:r>
              <a:rPr lang="cs-CZ" altLang="sk-SK" dirty="0">
                <a:solidFill>
                  <a:srgbClr val="000000"/>
                </a:solidFill>
                <a:ea typeface="Arial Unicode MS" pitchFamily="34" charset="-128"/>
                <a:cs typeface="Arial Unicode MS" pitchFamily="34" charset="-128"/>
              </a:rPr>
              <a:t>í</a:t>
            </a:r>
            <a:r>
              <a:rPr lang="cs-CZ" altLang="sk-SK" dirty="0">
                <a:solidFill>
                  <a:srgbClr val="000000"/>
                </a:solidFill>
                <a:latin typeface="Arial Unicode MS" pitchFamily="34" charset="-128"/>
                <a:ea typeface="Arial Unicode MS" pitchFamily="34" charset="-128"/>
                <a:cs typeface="Arial Unicode MS" pitchFamily="34" charset="-128"/>
              </a:rPr>
              <a:t>m KLAD</a:t>
            </a:r>
            <a:r>
              <a:rPr lang="cs-CZ" altLang="sk-SK" dirty="0">
                <a:solidFill>
                  <a:srgbClr val="000000"/>
                </a:solidFill>
                <a:ea typeface="Arial Unicode MS" pitchFamily="34" charset="-128"/>
                <a:cs typeface="Arial Unicode MS" pitchFamily="34" charset="-128"/>
              </a:rPr>
              <a:t>–</a:t>
            </a:r>
            <a:r>
              <a:rPr lang="cs-CZ" altLang="sk-SK" dirty="0">
                <a:solidFill>
                  <a:srgbClr val="000000"/>
                </a:solidFill>
                <a:latin typeface="Arial Unicode MS" pitchFamily="34" charset="-128"/>
                <a:ea typeface="Arial Unicode MS" pitchFamily="34" charset="-128"/>
                <a:cs typeface="Arial Unicode MS" pitchFamily="34" charset="-128"/>
              </a:rPr>
              <a:t>Z</a:t>
            </a:r>
            <a:r>
              <a:rPr lang="cs-CZ" altLang="sk-SK" dirty="0">
                <a:solidFill>
                  <a:srgbClr val="000000"/>
                </a:solidFill>
                <a:ea typeface="Arial Unicode MS" pitchFamily="34" charset="-128"/>
                <a:cs typeface="Arial Unicode MS" pitchFamily="34" charset="-128"/>
              </a:rPr>
              <a:t>Á</a:t>
            </a:r>
            <a:r>
              <a:rPr lang="cs-CZ" altLang="sk-SK" dirty="0">
                <a:solidFill>
                  <a:srgbClr val="000000"/>
                </a:solidFill>
                <a:latin typeface="Arial Unicode MS" pitchFamily="34" charset="-128"/>
                <a:ea typeface="Arial Unicode MS" pitchFamily="34" charset="-128"/>
                <a:cs typeface="Arial Unicode MS" pitchFamily="34" charset="-128"/>
              </a:rPr>
              <a:t>POR</a:t>
            </a:r>
          </a:p>
          <a:p>
            <a:pPr>
              <a:spcBef>
                <a:spcPct val="50000"/>
              </a:spcBef>
            </a:pPr>
            <a:r>
              <a:rPr lang="cs-CZ" altLang="sk-SK" b="1" dirty="0">
                <a:solidFill>
                  <a:srgbClr val="000000"/>
                </a:solidFill>
                <a:latin typeface="Arial Unicode MS" pitchFamily="34" charset="-128"/>
                <a:ea typeface="Arial Unicode MS" pitchFamily="34" charset="-128"/>
                <a:cs typeface="Arial Unicode MS" pitchFamily="34" charset="-128"/>
              </a:rPr>
              <a:t>S </a:t>
            </a:r>
            <a:r>
              <a:rPr lang="cs-CZ" altLang="sk-SK" b="1" dirty="0">
                <a:solidFill>
                  <a:srgbClr val="000000"/>
                </a:solidFill>
                <a:ea typeface="Arial Unicode MS" pitchFamily="34" charset="-128"/>
                <a:cs typeface="Arial Unicode MS" pitchFamily="34" charset="-128"/>
              </a:rPr>
              <a:t>–</a:t>
            </a:r>
            <a:r>
              <a:rPr lang="cs-CZ" altLang="sk-SK" b="1" dirty="0">
                <a:solidFill>
                  <a:srgbClr val="000000"/>
                </a:solidFill>
                <a:latin typeface="Arial Unicode MS" pitchFamily="34" charset="-128"/>
                <a:ea typeface="Arial Unicode MS" pitchFamily="34" charset="-128"/>
                <a:cs typeface="Arial Unicode MS" pitchFamily="34" charset="-128"/>
              </a:rPr>
              <a:t> </a:t>
            </a:r>
            <a:r>
              <a:rPr lang="cs-CZ" altLang="sk-SK" dirty="0" err="1">
                <a:solidFill>
                  <a:srgbClr val="000000"/>
                </a:solidFill>
                <a:latin typeface="Arial Unicode MS" pitchFamily="34" charset="-128"/>
                <a:ea typeface="Arial Unicode MS" pitchFamily="34" charset="-128"/>
                <a:cs typeface="Arial Unicode MS" pitchFamily="34" charset="-128"/>
              </a:rPr>
              <a:t>Strengths</a:t>
            </a:r>
            <a:r>
              <a:rPr lang="cs-CZ" altLang="sk-SK" dirty="0">
                <a:solidFill>
                  <a:srgbClr val="000000"/>
                </a:solidFill>
                <a:latin typeface="Arial Unicode MS" pitchFamily="34" charset="-128"/>
                <a:ea typeface="Arial Unicode MS" pitchFamily="34" charset="-128"/>
                <a:cs typeface="Arial Unicode MS" pitchFamily="34" charset="-128"/>
              </a:rPr>
              <a:t> </a:t>
            </a:r>
            <a:r>
              <a:rPr lang="cs-CZ" altLang="sk-SK" i="1" dirty="0">
                <a:solidFill>
                  <a:srgbClr val="000000"/>
                </a:solidFill>
                <a:latin typeface="Arial Unicode MS" pitchFamily="34" charset="-128"/>
                <a:ea typeface="Arial Unicode MS" pitchFamily="34" charset="-128"/>
                <a:cs typeface="Arial Unicode MS" pitchFamily="34" charset="-128"/>
              </a:rPr>
              <a:t>(klady)</a:t>
            </a:r>
            <a:endParaRPr lang="cs-CZ" altLang="sk-SK" dirty="0">
              <a:solidFill>
                <a:srgbClr val="000000"/>
              </a:solidFill>
              <a:latin typeface="Arial Unicode MS" pitchFamily="34" charset="-128"/>
              <a:ea typeface="Arial Unicode MS" pitchFamily="34" charset="-128"/>
              <a:cs typeface="Arial Unicode MS" pitchFamily="34" charset="-128"/>
            </a:endParaRPr>
          </a:p>
          <a:p>
            <a:pPr>
              <a:spcBef>
                <a:spcPct val="50000"/>
              </a:spcBef>
            </a:pPr>
            <a:r>
              <a:rPr lang="cs-CZ" altLang="sk-SK" dirty="0">
                <a:solidFill>
                  <a:srgbClr val="000000"/>
                </a:solidFill>
                <a:latin typeface="Arial Unicode MS" pitchFamily="34" charset="-128"/>
                <a:ea typeface="Arial Unicode MS" pitchFamily="34" charset="-128"/>
                <a:cs typeface="Arial Unicode MS" pitchFamily="34" charset="-128"/>
              </a:rPr>
              <a:t>W </a:t>
            </a:r>
            <a:r>
              <a:rPr lang="cs-CZ" altLang="sk-SK" dirty="0">
                <a:solidFill>
                  <a:srgbClr val="000000"/>
                </a:solidFill>
                <a:ea typeface="Arial Unicode MS" pitchFamily="34" charset="-128"/>
                <a:cs typeface="Arial Unicode MS" pitchFamily="34" charset="-128"/>
              </a:rPr>
              <a:t>–</a:t>
            </a:r>
            <a:r>
              <a:rPr lang="cs-CZ" altLang="sk-SK" dirty="0">
                <a:solidFill>
                  <a:srgbClr val="000000"/>
                </a:solidFill>
                <a:latin typeface="Arial Unicode MS" pitchFamily="34" charset="-128"/>
                <a:ea typeface="Arial Unicode MS" pitchFamily="34" charset="-128"/>
                <a:cs typeface="Arial Unicode MS" pitchFamily="34" charset="-128"/>
              </a:rPr>
              <a:t> </a:t>
            </a:r>
            <a:r>
              <a:rPr lang="cs-CZ" altLang="sk-SK" dirty="0" err="1">
                <a:solidFill>
                  <a:srgbClr val="000000"/>
                </a:solidFill>
                <a:latin typeface="Arial Unicode MS" pitchFamily="34" charset="-128"/>
                <a:ea typeface="Arial Unicode MS" pitchFamily="34" charset="-128"/>
                <a:cs typeface="Arial Unicode MS" pitchFamily="34" charset="-128"/>
              </a:rPr>
              <a:t>Weaknesses</a:t>
            </a:r>
            <a:r>
              <a:rPr lang="cs-CZ" altLang="sk-SK" dirty="0">
                <a:solidFill>
                  <a:srgbClr val="000000"/>
                </a:solidFill>
                <a:latin typeface="Arial Unicode MS" pitchFamily="34" charset="-128"/>
                <a:ea typeface="Arial Unicode MS" pitchFamily="34" charset="-128"/>
                <a:cs typeface="Arial Unicode MS" pitchFamily="34" charset="-128"/>
              </a:rPr>
              <a:t> </a:t>
            </a:r>
            <a:r>
              <a:rPr lang="cs-CZ" altLang="sk-SK" i="1" dirty="0">
                <a:solidFill>
                  <a:srgbClr val="000000"/>
                </a:solidFill>
                <a:latin typeface="Arial Unicode MS" pitchFamily="34" charset="-128"/>
                <a:ea typeface="Arial Unicode MS" pitchFamily="34" charset="-128"/>
                <a:cs typeface="Arial Unicode MS" pitchFamily="34" charset="-128"/>
              </a:rPr>
              <a:t>(z</a:t>
            </a:r>
            <a:r>
              <a:rPr lang="cs-CZ" altLang="sk-SK" i="1" dirty="0">
                <a:solidFill>
                  <a:srgbClr val="000000"/>
                </a:solidFill>
                <a:ea typeface="Arial Unicode MS" pitchFamily="34" charset="-128"/>
                <a:cs typeface="Arial Unicode MS" pitchFamily="34" charset="-128"/>
              </a:rPr>
              <a:t>á</a:t>
            </a:r>
            <a:r>
              <a:rPr lang="cs-CZ" altLang="sk-SK" i="1" dirty="0">
                <a:solidFill>
                  <a:srgbClr val="000000"/>
                </a:solidFill>
                <a:latin typeface="Arial Unicode MS" pitchFamily="34" charset="-128"/>
                <a:ea typeface="Arial Unicode MS" pitchFamily="34" charset="-128"/>
                <a:cs typeface="Arial Unicode MS" pitchFamily="34" charset="-128"/>
              </a:rPr>
              <a:t>pory)</a:t>
            </a:r>
            <a:endParaRPr lang="cs-CZ" altLang="sk-SK" b="1" dirty="0">
              <a:solidFill>
                <a:srgbClr val="000000"/>
              </a:solidFill>
              <a:latin typeface="Arial Unicode MS" pitchFamily="34" charset="-128"/>
              <a:ea typeface="Arial Unicode MS" pitchFamily="34" charset="-128"/>
              <a:cs typeface="Arial Unicode MS" pitchFamily="34" charset="-128"/>
            </a:endParaRPr>
          </a:p>
          <a:p>
            <a:pPr>
              <a:spcBef>
                <a:spcPct val="50000"/>
              </a:spcBef>
            </a:pPr>
            <a:r>
              <a:rPr lang="cs-CZ" altLang="sk-SK" b="1" dirty="0">
                <a:solidFill>
                  <a:srgbClr val="000000"/>
                </a:solidFill>
                <a:latin typeface="Arial Unicode MS" pitchFamily="34" charset="-128"/>
                <a:ea typeface="Arial Unicode MS" pitchFamily="34" charset="-128"/>
                <a:cs typeface="Arial Unicode MS" pitchFamily="34" charset="-128"/>
              </a:rPr>
              <a:t>O </a:t>
            </a:r>
            <a:r>
              <a:rPr lang="cs-CZ" altLang="sk-SK" b="1" dirty="0">
                <a:solidFill>
                  <a:srgbClr val="000000"/>
                </a:solidFill>
                <a:ea typeface="Arial Unicode MS" pitchFamily="34" charset="-128"/>
                <a:cs typeface="Arial Unicode MS" pitchFamily="34" charset="-128"/>
              </a:rPr>
              <a:t>–</a:t>
            </a:r>
            <a:r>
              <a:rPr lang="cs-CZ" altLang="sk-SK" b="1" dirty="0">
                <a:solidFill>
                  <a:srgbClr val="000000"/>
                </a:solidFill>
                <a:latin typeface="Arial Unicode MS" pitchFamily="34" charset="-128"/>
                <a:ea typeface="Arial Unicode MS" pitchFamily="34" charset="-128"/>
                <a:cs typeface="Arial Unicode MS" pitchFamily="34" charset="-128"/>
              </a:rPr>
              <a:t> </a:t>
            </a:r>
            <a:r>
              <a:rPr lang="cs-CZ" altLang="sk-SK" dirty="0" err="1">
                <a:solidFill>
                  <a:srgbClr val="000000"/>
                </a:solidFill>
                <a:latin typeface="Arial Unicode MS" pitchFamily="34" charset="-128"/>
                <a:ea typeface="Arial Unicode MS" pitchFamily="34" charset="-128"/>
                <a:cs typeface="Arial Unicode MS" pitchFamily="34" charset="-128"/>
              </a:rPr>
              <a:t>Opportunities</a:t>
            </a:r>
            <a:r>
              <a:rPr lang="cs-CZ" altLang="sk-SK" dirty="0">
                <a:solidFill>
                  <a:srgbClr val="000000"/>
                </a:solidFill>
                <a:latin typeface="Arial Unicode MS" pitchFamily="34" charset="-128"/>
                <a:ea typeface="Arial Unicode MS" pitchFamily="34" charset="-128"/>
                <a:cs typeface="Arial Unicode MS" pitchFamily="34" charset="-128"/>
              </a:rPr>
              <a:t> </a:t>
            </a:r>
            <a:r>
              <a:rPr lang="cs-CZ" altLang="sk-SK" i="1" dirty="0">
                <a:solidFill>
                  <a:srgbClr val="000000"/>
                </a:solidFill>
                <a:latin typeface="Arial Unicode MS" pitchFamily="34" charset="-128"/>
                <a:ea typeface="Arial Unicode MS" pitchFamily="34" charset="-128"/>
                <a:cs typeface="Arial Unicode MS" pitchFamily="34" charset="-128"/>
              </a:rPr>
              <a:t>(př</a:t>
            </a:r>
            <a:r>
              <a:rPr lang="cs-CZ" altLang="sk-SK" i="1" dirty="0">
                <a:solidFill>
                  <a:srgbClr val="000000"/>
                </a:solidFill>
                <a:ea typeface="Arial Unicode MS" pitchFamily="34" charset="-128"/>
                <a:cs typeface="Arial Unicode MS" pitchFamily="34" charset="-128"/>
              </a:rPr>
              <a:t>í</a:t>
            </a:r>
            <a:r>
              <a:rPr lang="cs-CZ" altLang="sk-SK" i="1" dirty="0">
                <a:solidFill>
                  <a:srgbClr val="000000"/>
                </a:solidFill>
                <a:latin typeface="Arial Unicode MS" pitchFamily="34" charset="-128"/>
                <a:ea typeface="Arial Unicode MS" pitchFamily="34" charset="-128"/>
                <a:cs typeface="Arial Unicode MS" pitchFamily="34" charset="-128"/>
              </a:rPr>
              <a:t>ležitosti)</a:t>
            </a:r>
            <a:endParaRPr lang="cs-CZ" altLang="sk-SK" dirty="0">
              <a:solidFill>
                <a:srgbClr val="000000"/>
              </a:solidFill>
              <a:latin typeface="Arial Unicode MS" pitchFamily="34" charset="-128"/>
              <a:ea typeface="Arial Unicode MS" pitchFamily="34" charset="-128"/>
              <a:cs typeface="Arial Unicode MS" pitchFamily="34" charset="-128"/>
            </a:endParaRPr>
          </a:p>
          <a:p>
            <a:pPr>
              <a:spcBef>
                <a:spcPct val="50000"/>
              </a:spcBef>
            </a:pPr>
            <a:r>
              <a:rPr lang="cs-CZ" altLang="sk-SK" b="1" dirty="0">
                <a:solidFill>
                  <a:srgbClr val="000000"/>
                </a:solidFill>
                <a:latin typeface="Arial Unicode MS" pitchFamily="34" charset="-128"/>
                <a:ea typeface="Arial Unicode MS" pitchFamily="34" charset="-128"/>
                <a:cs typeface="Arial Unicode MS" pitchFamily="34" charset="-128"/>
              </a:rPr>
              <a:t>T </a:t>
            </a:r>
            <a:r>
              <a:rPr lang="cs-CZ" altLang="sk-SK" b="1" dirty="0">
                <a:solidFill>
                  <a:srgbClr val="000000"/>
                </a:solidFill>
                <a:ea typeface="Arial Unicode MS" pitchFamily="34" charset="-128"/>
                <a:cs typeface="Arial Unicode MS" pitchFamily="34" charset="-128"/>
              </a:rPr>
              <a:t>–</a:t>
            </a:r>
            <a:r>
              <a:rPr lang="cs-CZ" altLang="sk-SK" b="1" dirty="0">
                <a:solidFill>
                  <a:srgbClr val="000000"/>
                </a:solidFill>
                <a:latin typeface="Arial Unicode MS" pitchFamily="34" charset="-128"/>
                <a:ea typeface="Arial Unicode MS" pitchFamily="34" charset="-128"/>
                <a:cs typeface="Arial Unicode MS" pitchFamily="34" charset="-128"/>
              </a:rPr>
              <a:t> </a:t>
            </a:r>
            <a:r>
              <a:rPr lang="cs-CZ" altLang="sk-SK" dirty="0" err="1">
                <a:solidFill>
                  <a:srgbClr val="000000"/>
                </a:solidFill>
                <a:latin typeface="Arial Unicode MS" pitchFamily="34" charset="-128"/>
                <a:ea typeface="Arial Unicode MS" pitchFamily="34" charset="-128"/>
                <a:cs typeface="Arial Unicode MS" pitchFamily="34" charset="-128"/>
              </a:rPr>
              <a:t>Threats</a:t>
            </a:r>
            <a:r>
              <a:rPr lang="cs-CZ" altLang="sk-SK" dirty="0">
                <a:solidFill>
                  <a:srgbClr val="000000"/>
                </a:solidFill>
                <a:latin typeface="Arial Unicode MS" pitchFamily="34" charset="-128"/>
                <a:ea typeface="Arial Unicode MS" pitchFamily="34" charset="-128"/>
                <a:cs typeface="Arial Unicode MS" pitchFamily="34" charset="-128"/>
              </a:rPr>
              <a:t> </a:t>
            </a:r>
            <a:r>
              <a:rPr lang="cs-CZ" altLang="sk-SK" i="1" dirty="0">
                <a:solidFill>
                  <a:srgbClr val="000000"/>
                </a:solidFill>
                <a:latin typeface="Arial Unicode MS" pitchFamily="34" charset="-128"/>
                <a:ea typeface="Arial Unicode MS" pitchFamily="34" charset="-128"/>
                <a:cs typeface="Arial Unicode MS" pitchFamily="34" charset="-128"/>
              </a:rPr>
              <a:t>(hrozby)</a:t>
            </a:r>
            <a:endParaRPr lang="cs-CZ" altLang="sk-SK" dirty="0">
              <a:solidFill>
                <a:srgbClr val="000000"/>
              </a:solidFill>
              <a:latin typeface="Arial Unicode MS" pitchFamily="34" charset="-128"/>
              <a:ea typeface="Arial Unicode MS" pitchFamily="34" charset="-128"/>
              <a:cs typeface="Arial Unicode MS" pitchFamily="34" charset="-128"/>
            </a:endParaRPr>
          </a:p>
          <a:p>
            <a:pPr>
              <a:spcBef>
                <a:spcPct val="50000"/>
              </a:spcBef>
            </a:pPr>
            <a:r>
              <a:rPr lang="cs-CZ" altLang="sk-SK" dirty="0">
                <a:solidFill>
                  <a:srgbClr val="000000"/>
                </a:solidFill>
                <a:ea typeface="Arial Unicode MS" pitchFamily="34" charset="-128"/>
                <a:cs typeface="Arial Unicode MS" pitchFamily="34" charset="-128"/>
              </a:rPr>
              <a:t> </a:t>
            </a:r>
            <a:endParaRPr lang="cs-CZ" altLang="sk-SK" dirty="0">
              <a:solidFill>
                <a:srgbClr val="000000"/>
              </a:solidFill>
              <a:latin typeface="Arial Unicode MS" pitchFamily="34" charset="-128"/>
              <a:ea typeface="Arial Unicode MS" pitchFamily="34" charset="-128"/>
              <a:cs typeface="Arial Unicode MS" pitchFamily="34" charset="-128"/>
            </a:endParaRPr>
          </a:p>
          <a:p>
            <a:pPr>
              <a:spcBef>
                <a:spcPct val="50000"/>
              </a:spcBef>
            </a:pPr>
            <a:r>
              <a:rPr lang="cs-CZ" altLang="sk-SK" b="1" dirty="0">
                <a:solidFill>
                  <a:schemeClr val="hlink"/>
                </a:solidFill>
                <a:latin typeface="Arial Unicode MS" pitchFamily="34" charset="-128"/>
                <a:ea typeface="Arial Unicode MS" pitchFamily="34" charset="-128"/>
                <a:cs typeface="Arial Unicode MS" pitchFamily="34" charset="-128"/>
              </a:rPr>
              <a:t>Dvojic</a:t>
            </a:r>
            <a:r>
              <a:rPr lang="cs-CZ" altLang="sk-SK" b="1" dirty="0">
                <a:solidFill>
                  <a:schemeClr val="hlink"/>
                </a:solidFill>
                <a:ea typeface="Arial Unicode MS" pitchFamily="34" charset="-128"/>
                <a:cs typeface="Arial Unicode MS" pitchFamily="34" charset="-128"/>
              </a:rPr>
              <a:t>í</a:t>
            </a:r>
            <a:r>
              <a:rPr lang="cs-CZ" altLang="sk-SK" b="1" dirty="0">
                <a:solidFill>
                  <a:schemeClr val="hlink"/>
                </a:solidFill>
                <a:latin typeface="Arial Unicode MS" pitchFamily="34" charset="-128"/>
                <a:ea typeface="Arial Unicode MS" pitchFamily="34" charset="-128"/>
                <a:cs typeface="Arial Unicode MS" pitchFamily="34" charset="-128"/>
              </a:rPr>
              <a:t>: klady </a:t>
            </a:r>
            <a:r>
              <a:rPr lang="cs-CZ" altLang="sk-SK" b="1" dirty="0">
                <a:solidFill>
                  <a:schemeClr val="hlink"/>
                </a:solidFill>
                <a:ea typeface="Arial Unicode MS" pitchFamily="34" charset="-128"/>
                <a:cs typeface="Arial Unicode MS" pitchFamily="34" charset="-128"/>
              </a:rPr>
              <a:t>–</a:t>
            </a:r>
            <a:r>
              <a:rPr lang="cs-CZ" altLang="sk-SK" b="1" dirty="0">
                <a:solidFill>
                  <a:schemeClr val="hlink"/>
                </a:solidFill>
                <a:latin typeface="Arial Unicode MS" pitchFamily="34" charset="-128"/>
                <a:ea typeface="Arial Unicode MS" pitchFamily="34" charset="-128"/>
                <a:cs typeface="Arial Unicode MS" pitchFamily="34" charset="-128"/>
              </a:rPr>
              <a:t> z</a:t>
            </a:r>
            <a:r>
              <a:rPr lang="cs-CZ" altLang="sk-SK" b="1" dirty="0">
                <a:solidFill>
                  <a:schemeClr val="hlink"/>
                </a:solidFill>
                <a:ea typeface="Arial Unicode MS" pitchFamily="34" charset="-128"/>
                <a:cs typeface="Arial Unicode MS" pitchFamily="34" charset="-128"/>
              </a:rPr>
              <a:t>á</a:t>
            </a:r>
            <a:r>
              <a:rPr lang="cs-CZ" altLang="sk-SK" b="1" dirty="0">
                <a:solidFill>
                  <a:schemeClr val="hlink"/>
                </a:solidFill>
                <a:latin typeface="Arial Unicode MS" pitchFamily="34" charset="-128"/>
                <a:ea typeface="Arial Unicode MS" pitchFamily="34" charset="-128"/>
                <a:cs typeface="Arial Unicode MS" pitchFamily="34" charset="-128"/>
              </a:rPr>
              <a:t>pory</a:t>
            </a:r>
            <a:r>
              <a:rPr lang="cs-CZ" altLang="sk-SK" dirty="0">
                <a:solidFill>
                  <a:srgbClr val="000000"/>
                </a:solidFill>
                <a:latin typeface="Arial Unicode MS" pitchFamily="34" charset="-128"/>
                <a:ea typeface="Arial Unicode MS" pitchFamily="34" charset="-128"/>
                <a:cs typeface="Arial Unicode MS" pitchFamily="34" charset="-128"/>
              </a:rPr>
              <a:t> vyjadřujeme vnitřn</a:t>
            </a:r>
            <a:r>
              <a:rPr lang="cs-CZ" altLang="sk-SK" dirty="0">
                <a:solidFill>
                  <a:srgbClr val="000000"/>
                </a:solidFill>
                <a:ea typeface="Arial Unicode MS" pitchFamily="34" charset="-128"/>
                <a:cs typeface="Arial Unicode MS" pitchFamily="34" charset="-128"/>
              </a:rPr>
              <a:t>í</a:t>
            </a:r>
            <a:r>
              <a:rPr lang="cs-CZ" altLang="sk-SK" dirty="0">
                <a:solidFill>
                  <a:srgbClr val="000000"/>
                </a:solidFill>
                <a:latin typeface="Arial Unicode MS" pitchFamily="34" charset="-128"/>
                <a:ea typeface="Arial Unicode MS" pitchFamily="34" charset="-128"/>
                <a:cs typeface="Arial Unicode MS" pitchFamily="34" charset="-128"/>
              </a:rPr>
              <a:t> charakteristiku podniku, v</a:t>
            </a:r>
            <a:r>
              <a:rPr lang="cs-CZ" altLang="sk-SK" dirty="0">
                <a:solidFill>
                  <a:srgbClr val="000000"/>
                </a:solidFill>
                <a:ea typeface="Arial Unicode MS" pitchFamily="34" charset="-128"/>
                <a:cs typeface="Arial Unicode MS" pitchFamily="34" charset="-128"/>
              </a:rPr>
              <a:t> </a:t>
            </a:r>
            <a:r>
              <a:rPr lang="cs-CZ" altLang="sk-SK" dirty="0">
                <a:solidFill>
                  <a:srgbClr val="000000"/>
                </a:solidFill>
                <a:latin typeface="Arial Unicode MS" pitchFamily="34" charset="-128"/>
                <a:ea typeface="Arial Unicode MS" pitchFamily="34" charset="-128"/>
                <a:cs typeface="Arial Unicode MS" pitchFamily="34" charset="-128"/>
              </a:rPr>
              <a:t>čem jsme siln</a:t>
            </a:r>
            <a:r>
              <a:rPr lang="cs-CZ" altLang="sk-SK" dirty="0">
                <a:solidFill>
                  <a:srgbClr val="000000"/>
                </a:solidFill>
                <a:ea typeface="Arial Unicode MS" pitchFamily="34" charset="-128"/>
                <a:cs typeface="Arial Unicode MS" pitchFamily="34" charset="-128"/>
              </a:rPr>
              <a:t>í</a:t>
            </a:r>
            <a:r>
              <a:rPr lang="cs-CZ" altLang="sk-SK" dirty="0">
                <a:solidFill>
                  <a:srgbClr val="000000"/>
                </a:solidFill>
                <a:latin typeface="Arial Unicode MS" pitchFamily="34" charset="-128"/>
                <a:ea typeface="Arial Unicode MS" pitchFamily="34" charset="-128"/>
                <a:cs typeface="Arial Unicode MS" pitchFamily="34" charset="-128"/>
              </a:rPr>
              <a:t>, v</a:t>
            </a:r>
            <a:r>
              <a:rPr lang="cs-CZ" altLang="sk-SK" dirty="0">
                <a:solidFill>
                  <a:srgbClr val="000000"/>
                </a:solidFill>
                <a:ea typeface="Arial Unicode MS" pitchFamily="34" charset="-128"/>
                <a:cs typeface="Arial Unicode MS" pitchFamily="34" charset="-128"/>
              </a:rPr>
              <a:t> </a:t>
            </a:r>
            <a:r>
              <a:rPr lang="cs-CZ" altLang="sk-SK" dirty="0">
                <a:solidFill>
                  <a:srgbClr val="000000"/>
                </a:solidFill>
                <a:latin typeface="Arial Unicode MS" pitchFamily="34" charset="-128"/>
                <a:ea typeface="Arial Unicode MS" pitchFamily="34" charset="-128"/>
                <a:cs typeface="Arial Unicode MS" pitchFamily="34" charset="-128"/>
              </a:rPr>
              <a:t>čem slab</a:t>
            </a:r>
            <a:r>
              <a:rPr lang="cs-CZ" altLang="sk-SK" dirty="0">
                <a:solidFill>
                  <a:srgbClr val="000000"/>
                </a:solidFill>
                <a:ea typeface="Arial Unicode MS" pitchFamily="34" charset="-128"/>
                <a:cs typeface="Arial Unicode MS" pitchFamily="34" charset="-128"/>
              </a:rPr>
              <a:t>í</a:t>
            </a:r>
            <a:r>
              <a:rPr lang="cs-CZ" altLang="sk-SK" dirty="0">
                <a:solidFill>
                  <a:srgbClr val="000000"/>
                </a:solidFill>
                <a:latin typeface="Arial Unicode MS" pitchFamily="34" charset="-128"/>
                <a:ea typeface="Arial Unicode MS" pitchFamily="34" charset="-128"/>
                <a:cs typeface="Arial Unicode MS" pitchFamily="34" charset="-128"/>
              </a:rPr>
              <a:t>.</a:t>
            </a:r>
          </a:p>
          <a:p>
            <a:pPr>
              <a:spcBef>
                <a:spcPct val="50000"/>
              </a:spcBef>
            </a:pPr>
            <a:r>
              <a:rPr lang="cs-CZ" altLang="sk-SK" b="1" dirty="0">
                <a:solidFill>
                  <a:schemeClr val="hlink"/>
                </a:solidFill>
                <a:latin typeface="Arial Unicode MS" pitchFamily="34" charset="-128"/>
                <a:ea typeface="Arial Unicode MS" pitchFamily="34" charset="-128"/>
                <a:cs typeface="Arial Unicode MS" pitchFamily="34" charset="-128"/>
              </a:rPr>
              <a:t>Dvojic</a:t>
            </a:r>
            <a:r>
              <a:rPr lang="cs-CZ" altLang="sk-SK" b="1" dirty="0">
                <a:solidFill>
                  <a:schemeClr val="hlink"/>
                </a:solidFill>
                <a:ea typeface="Arial Unicode MS" pitchFamily="34" charset="-128"/>
                <a:cs typeface="Arial Unicode MS" pitchFamily="34" charset="-128"/>
              </a:rPr>
              <a:t>í</a:t>
            </a:r>
            <a:r>
              <a:rPr lang="cs-CZ" altLang="sk-SK" b="1" dirty="0">
                <a:solidFill>
                  <a:schemeClr val="hlink"/>
                </a:solidFill>
                <a:latin typeface="Arial Unicode MS" pitchFamily="34" charset="-128"/>
                <a:ea typeface="Arial Unicode MS" pitchFamily="34" charset="-128"/>
                <a:cs typeface="Arial Unicode MS" pitchFamily="34" charset="-128"/>
              </a:rPr>
              <a:t>: př</a:t>
            </a:r>
            <a:r>
              <a:rPr lang="cs-CZ" altLang="sk-SK" b="1" dirty="0">
                <a:solidFill>
                  <a:schemeClr val="hlink"/>
                </a:solidFill>
                <a:ea typeface="Arial Unicode MS" pitchFamily="34" charset="-128"/>
                <a:cs typeface="Arial Unicode MS" pitchFamily="34" charset="-128"/>
              </a:rPr>
              <a:t>í</a:t>
            </a:r>
            <a:r>
              <a:rPr lang="cs-CZ" altLang="sk-SK" b="1" dirty="0">
                <a:solidFill>
                  <a:schemeClr val="hlink"/>
                </a:solidFill>
                <a:latin typeface="Arial Unicode MS" pitchFamily="34" charset="-128"/>
                <a:ea typeface="Arial Unicode MS" pitchFamily="34" charset="-128"/>
                <a:cs typeface="Arial Unicode MS" pitchFamily="34" charset="-128"/>
              </a:rPr>
              <a:t>ležitosti </a:t>
            </a:r>
            <a:r>
              <a:rPr lang="cs-CZ" altLang="sk-SK" b="1" dirty="0">
                <a:solidFill>
                  <a:schemeClr val="hlink"/>
                </a:solidFill>
                <a:ea typeface="Arial Unicode MS" pitchFamily="34" charset="-128"/>
                <a:cs typeface="Arial Unicode MS" pitchFamily="34" charset="-128"/>
              </a:rPr>
              <a:t>–</a:t>
            </a:r>
            <a:r>
              <a:rPr lang="cs-CZ" altLang="sk-SK" b="1" dirty="0">
                <a:solidFill>
                  <a:schemeClr val="hlink"/>
                </a:solidFill>
                <a:latin typeface="Arial Unicode MS" pitchFamily="34" charset="-128"/>
                <a:ea typeface="Arial Unicode MS" pitchFamily="34" charset="-128"/>
                <a:cs typeface="Arial Unicode MS" pitchFamily="34" charset="-128"/>
              </a:rPr>
              <a:t> hrozby</a:t>
            </a:r>
            <a:r>
              <a:rPr lang="cs-CZ" altLang="sk-SK" dirty="0">
                <a:solidFill>
                  <a:srgbClr val="000000"/>
                </a:solidFill>
                <a:latin typeface="Arial Unicode MS" pitchFamily="34" charset="-128"/>
                <a:ea typeface="Arial Unicode MS" pitchFamily="34" charset="-128"/>
                <a:cs typeface="Arial Unicode MS" pitchFamily="34" charset="-128"/>
              </a:rPr>
              <a:t> vyjadřujeme vněj</a:t>
            </a:r>
            <a:r>
              <a:rPr lang="cs-CZ" altLang="sk-SK" dirty="0">
                <a:solidFill>
                  <a:srgbClr val="000000"/>
                </a:solidFill>
                <a:ea typeface="Arial Unicode MS" pitchFamily="34" charset="-128"/>
                <a:cs typeface="Arial Unicode MS" pitchFamily="34" charset="-128"/>
              </a:rPr>
              <a:t>ší</a:t>
            </a:r>
            <a:r>
              <a:rPr lang="cs-CZ" altLang="sk-SK" dirty="0">
                <a:solidFill>
                  <a:srgbClr val="000000"/>
                </a:solidFill>
                <a:latin typeface="Arial Unicode MS" pitchFamily="34" charset="-128"/>
                <a:ea typeface="Arial Unicode MS" pitchFamily="34" charset="-128"/>
                <a:cs typeface="Arial Unicode MS" pitchFamily="34" charset="-128"/>
              </a:rPr>
              <a:t> prostřed</a:t>
            </a:r>
            <a:r>
              <a:rPr lang="cs-CZ" altLang="sk-SK" dirty="0">
                <a:solidFill>
                  <a:srgbClr val="000000"/>
                </a:solidFill>
                <a:ea typeface="Arial Unicode MS" pitchFamily="34" charset="-128"/>
                <a:cs typeface="Arial Unicode MS" pitchFamily="34" charset="-128"/>
              </a:rPr>
              <a:t>í</a:t>
            </a:r>
            <a:r>
              <a:rPr lang="cs-CZ" altLang="sk-SK" dirty="0">
                <a:solidFill>
                  <a:srgbClr val="000000"/>
                </a:solidFill>
                <a:latin typeface="Arial Unicode MS" pitchFamily="34" charset="-128"/>
                <a:ea typeface="Arial Unicode MS" pitchFamily="34" charset="-128"/>
                <a:cs typeface="Arial Unicode MS" pitchFamily="34" charset="-128"/>
              </a:rPr>
              <a:t>, ve kter</a:t>
            </a:r>
            <a:r>
              <a:rPr lang="cs-CZ" altLang="sk-SK" dirty="0">
                <a:solidFill>
                  <a:srgbClr val="000000"/>
                </a:solidFill>
                <a:ea typeface="Arial Unicode MS" pitchFamily="34" charset="-128"/>
                <a:cs typeface="Arial Unicode MS" pitchFamily="34" charset="-128"/>
              </a:rPr>
              <a:t>é</a:t>
            </a:r>
            <a:r>
              <a:rPr lang="cs-CZ" altLang="sk-SK" dirty="0">
                <a:solidFill>
                  <a:srgbClr val="000000"/>
                </a:solidFill>
                <a:latin typeface="Arial Unicode MS" pitchFamily="34" charset="-128"/>
                <a:ea typeface="Arial Unicode MS" pitchFamily="34" charset="-128"/>
                <a:cs typeface="Arial Unicode MS" pitchFamily="34" charset="-128"/>
              </a:rPr>
              <a:t>m se podnik nach</a:t>
            </a:r>
            <a:r>
              <a:rPr lang="cs-CZ" altLang="sk-SK" dirty="0">
                <a:solidFill>
                  <a:srgbClr val="000000"/>
                </a:solidFill>
                <a:ea typeface="Arial Unicode MS" pitchFamily="34" charset="-128"/>
                <a:cs typeface="Arial Unicode MS" pitchFamily="34" charset="-128"/>
              </a:rPr>
              <a:t>á</a:t>
            </a:r>
            <a:r>
              <a:rPr lang="cs-CZ" altLang="sk-SK" dirty="0">
                <a:solidFill>
                  <a:srgbClr val="000000"/>
                </a:solidFill>
                <a:latin typeface="Arial Unicode MS" pitchFamily="34" charset="-128"/>
                <a:ea typeface="Arial Unicode MS" pitchFamily="34" charset="-128"/>
                <a:cs typeface="Arial Unicode MS" pitchFamily="34" charset="-128"/>
              </a:rPr>
              <a:t>z</a:t>
            </a:r>
            <a:r>
              <a:rPr lang="cs-CZ" altLang="sk-SK" dirty="0">
                <a:solidFill>
                  <a:srgbClr val="000000"/>
                </a:solidFill>
                <a:ea typeface="Arial Unicode MS" pitchFamily="34" charset="-128"/>
                <a:cs typeface="Arial Unicode MS" pitchFamily="34" charset="-128"/>
              </a:rPr>
              <a:t>í</a:t>
            </a:r>
            <a:r>
              <a:rPr lang="cs-CZ" altLang="sk-SK" dirty="0">
                <a:solidFill>
                  <a:srgbClr val="000000"/>
                </a:solidFill>
                <a:latin typeface="Arial Unicode MS" pitchFamily="34" charset="-128"/>
                <a:ea typeface="Arial Unicode MS" pitchFamily="34" charset="-128"/>
                <a:cs typeface="Arial Unicode MS" pitchFamily="34" charset="-128"/>
              </a:rPr>
              <a:t>. </a:t>
            </a:r>
          </a:p>
          <a:p>
            <a:pPr>
              <a:spcBef>
                <a:spcPct val="50000"/>
              </a:spcBef>
            </a:pPr>
            <a:r>
              <a:rPr lang="cs-CZ" altLang="sk-SK" dirty="0">
                <a:cs typeface="Times New Roman" pitchFamily="18" charset="0"/>
              </a:rPr>
              <a:t>Nejdůležitějším znakem analýzy SWOT má byt objektivita. Tu je těžké dosáhnout, pokud podnik hodnotí sebe sama. Ideální je, když SWOT provede profesionální firma, která nemá přímé vazby s podnikem. </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ext Box 2"/>
          <p:cNvSpPr txBox="1">
            <a:spLocks noChangeArrowheads="1"/>
          </p:cNvSpPr>
          <p:nvPr/>
        </p:nvSpPr>
        <p:spPr bwMode="auto">
          <a:xfrm>
            <a:off x="304800" y="457200"/>
            <a:ext cx="8458200" cy="1677382"/>
          </a:xfrm>
          <a:prstGeom prst="rect">
            <a:avLst/>
          </a:prstGeom>
          <a:noFill/>
          <a:ln w="9525">
            <a:noFill/>
            <a:miter lim="800000"/>
            <a:headEnd/>
            <a:tailEnd/>
          </a:ln>
        </p:spPr>
        <p:txBody>
          <a:bodyPr>
            <a:spAutoFit/>
          </a:bodyPr>
          <a:lstStyle/>
          <a:p>
            <a:pPr>
              <a:spcBef>
                <a:spcPct val="50000"/>
              </a:spcBef>
            </a:pPr>
            <a:r>
              <a:rPr lang="cs-CZ" altLang="sk-SK" sz="4000" b="1" dirty="0" smtClean="0">
                <a:solidFill>
                  <a:srgbClr val="FF0000"/>
                </a:solidFill>
                <a:latin typeface="Arial Unicode MS" pitchFamily="34" charset="-128"/>
                <a:ea typeface="Arial Unicode MS" pitchFamily="34" charset="-128"/>
                <a:cs typeface="Arial Unicode MS" pitchFamily="34" charset="-128"/>
              </a:rPr>
              <a:t>Marketingov</a:t>
            </a:r>
            <a:r>
              <a:rPr lang="cs-CZ" altLang="sk-SK" sz="4000" b="1" dirty="0" smtClean="0">
                <a:solidFill>
                  <a:srgbClr val="FF0000"/>
                </a:solidFill>
                <a:ea typeface="Arial Unicode MS" pitchFamily="34" charset="-128"/>
                <a:cs typeface="Arial Unicode MS" pitchFamily="34" charset="-128"/>
              </a:rPr>
              <a:t>é</a:t>
            </a:r>
            <a:r>
              <a:rPr lang="cs-CZ" altLang="sk-SK" sz="4000" b="1" dirty="0" smtClean="0">
                <a:solidFill>
                  <a:srgbClr val="FF0000"/>
                </a:solidFill>
                <a:latin typeface="Arial Unicode MS" pitchFamily="34" charset="-128"/>
                <a:ea typeface="Arial Unicode MS" pitchFamily="34" charset="-128"/>
                <a:cs typeface="Arial Unicode MS" pitchFamily="34" charset="-128"/>
              </a:rPr>
              <a:t> </a:t>
            </a:r>
            <a:r>
              <a:rPr lang="cs-CZ" altLang="sk-SK" sz="4000" b="1" dirty="0">
                <a:solidFill>
                  <a:srgbClr val="FF0000"/>
                </a:solidFill>
                <a:latin typeface="Arial Unicode MS" pitchFamily="34" charset="-128"/>
                <a:ea typeface="Arial Unicode MS" pitchFamily="34" charset="-128"/>
                <a:cs typeface="Arial Unicode MS" pitchFamily="34" charset="-128"/>
              </a:rPr>
              <a:t>postupy</a:t>
            </a:r>
            <a:r>
              <a:rPr lang="cs-CZ" altLang="sk-SK" sz="4000" dirty="0">
                <a:solidFill>
                  <a:srgbClr val="FF0000"/>
                </a:solidFill>
                <a:latin typeface="Arial Unicode MS" pitchFamily="34" charset="-128"/>
                <a:ea typeface="Arial Unicode MS" pitchFamily="34" charset="-128"/>
                <a:cs typeface="Arial Unicode MS" pitchFamily="34" charset="-128"/>
              </a:rPr>
              <a:t> </a:t>
            </a:r>
          </a:p>
          <a:p>
            <a:pPr>
              <a:spcBef>
                <a:spcPct val="50000"/>
              </a:spcBef>
            </a:pPr>
            <a:r>
              <a:rPr lang="cs-CZ" altLang="sk-SK" dirty="0">
                <a:cs typeface="Times New Roman" pitchFamily="18" charset="0"/>
              </a:rPr>
              <a:t>Abychom byli úspěšní při naplňování marketingové strategie podniku, musíme co nejvíce rozumět potřebám zákazníka. Můžeme se na celou oblast marketingu podívat z hlediska touhy podnikatelsky uspět, ovšem bez vnímání spotřebitele nelze uspět.</a:t>
            </a:r>
            <a:r>
              <a:rPr lang="cs-CZ" altLang="sk-SK" dirty="0"/>
              <a:t> </a:t>
            </a:r>
          </a:p>
        </p:txBody>
      </p:sp>
      <p:pic>
        <p:nvPicPr>
          <p:cNvPr id="50179" name="Picture 6" descr="tn_sipka1"/>
          <p:cNvPicPr>
            <a:picLocks noChangeAspect="1" noChangeArrowheads="1"/>
          </p:cNvPicPr>
          <p:nvPr/>
        </p:nvPicPr>
        <p:blipFill>
          <a:blip r:embed="rId3"/>
          <a:srcRect/>
          <a:stretch>
            <a:fillRect/>
          </a:stretch>
        </p:blipFill>
        <p:spPr bwMode="auto">
          <a:xfrm>
            <a:off x="2555875" y="1916113"/>
            <a:ext cx="3500438" cy="4459287"/>
          </a:xfrm>
          <a:prstGeom prst="rect">
            <a:avLst/>
          </a:prstGeom>
          <a:noFill/>
          <a:ln w="9525">
            <a:noFill/>
            <a:miter lim="800000"/>
            <a:headEnd/>
            <a:tailEnd/>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ext Box 2"/>
          <p:cNvSpPr txBox="1">
            <a:spLocks noChangeArrowheads="1"/>
          </p:cNvSpPr>
          <p:nvPr/>
        </p:nvSpPr>
        <p:spPr bwMode="auto">
          <a:xfrm>
            <a:off x="107950" y="0"/>
            <a:ext cx="8829675" cy="6999288"/>
          </a:xfrm>
          <a:prstGeom prst="rect">
            <a:avLst/>
          </a:prstGeom>
          <a:noFill/>
          <a:ln w="9525">
            <a:noFill/>
            <a:miter lim="800000"/>
            <a:headEnd/>
            <a:tailEnd/>
          </a:ln>
        </p:spPr>
        <p:txBody>
          <a:bodyPr>
            <a:spAutoFit/>
          </a:bodyPr>
          <a:lstStyle/>
          <a:p>
            <a:pPr>
              <a:spcBef>
                <a:spcPct val="50000"/>
              </a:spcBef>
            </a:pPr>
            <a:r>
              <a:rPr lang="cs-CZ" altLang="sk-SK" sz="2000" b="1" dirty="0" smtClean="0">
                <a:solidFill>
                  <a:schemeClr val="hlink"/>
                </a:solidFill>
                <a:latin typeface="Arial Unicode MS" pitchFamily="34" charset="-128"/>
                <a:ea typeface="Arial Unicode MS" pitchFamily="34" charset="-128"/>
                <a:cs typeface="Arial Unicode MS" pitchFamily="34" charset="-128"/>
              </a:rPr>
              <a:t>Hodnota </a:t>
            </a:r>
            <a:r>
              <a:rPr lang="cs-CZ" altLang="sk-SK" sz="2000" b="1" dirty="0">
                <a:solidFill>
                  <a:schemeClr val="hlink"/>
                </a:solidFill>
                <a:latin typeface="Arial Unicode MS" pitchFamily="34" charset="-128"/>
                <a:ea typeface="Arial Unicode MS" pitchFamily="34" charset="-128"/>
                <a:cs typeface="Arial Unicode MS" pitchFamily="34" charset="-128"/>
              </a:rPr>
              <a:t>pro z</a:t>
            </a:r>
            <a:r>
              <a:rPr lang="cs-CZ" altLang="sk-SK" sz="2000" b="1" dirty="0">
                <a:solidFill>
                  <a:schemeClr val="hlink"/>
                </a:solidFill>
                <a:ea typeface="Arial Unicode MS" pitchFamily="34" charset="-128"/>
                <a:cs typeface="Arial Unicode MS" pitchFamily="34" charset="-128"/>
              </a:rPr>
              <a:t>á</a:t>
            </a:r>
            <a:r>
              <a:rPr lang="cs-CZ" altLang="sk-SK" sz="2000" b="1" dirty="0">
                <a:solidFill>
                  <a:schemeClr val="hlink"/>
                </a:solidFill>
                <a:latin typeface="Arial Unicode MS" pitchFamily="34" charset="-128"/>
                <a:ea typeface="Arial Unicode MS" pitchFamily="34" charset="-128"/>
                <a:cs typeface="Arial Unicode MS" pitchFamily="34" charset="-128"/>
              </a:rPr>
              <a:t>kazn</a:t>
            </a:r>
            <a:r>
              <a:rPr lang="cs-CZ" altLang="sk-SK" sz="2000" b="1" dirty="0">
                <a:solidFill>
                  <a:schemeClr val="hlink"/>
                </a:solidFill>
                <a:ea typeface="Arial Unicode MS" pitchFamily="34" charset="-128"/>
                <a:cs typeface="Arial Unicode MS" pitchFamily="34" charset="-128"/>
              </a:rPr>
              <a:t>í</a:t>
            </a:r>
            <a:r>
              <a:rPr lang="cs-CZ" altLang="sk-SK" sz="2000" b="1" dirty="0">
                <a:solidFill>
                  <a:schemeClr val="hlink"/>
                </a:solidFill>
                <a:latin typeface="Arial Unicode MS" pitchFamily="34" charset="-128"/>
                <a:ea typeface="Arial Unicode MS" pitchFamily="34" charset="-128"/>
                <a:cs typeface="Arial Unicode MS" pitchFamily="34" charset="-128"/>
              </a:rPr>
              <a:t>ka </a:t>
            </a:r>
            <a:endParaRPr lang="cs-CZ" altLang="sk-SK" sz="2000" b="1" dirty="0">
              <a:solidFill>
                <a:schemeClr val="hlink"/>
              </a:solidFill>
              <a:ea typeface="Arial Unicode MS" pitchFamily="34" charset="-128"/>
              <a:cs typeface="Arial Unicode MS" pitchFamily="34" charset="-128"/>
            </a:endParaRPr>
          </a:p>
          <a:p>
            <a:pPr>
              <a:spcBef>
                <a:spcPct val="50000"/>
              </a:spcBef>
            </a:pPr>
            <a:r>
              <a:rPr lang="cs-CZ" altLang="sk-SK" dirty="0">
                <a:solidFill>
                  <a:srgbClr val="000000"/>
                </a:solidFill>
                <a:latin typeface="Arial Unicode MS" pitchFamily="34" charset="-128"/>
                <a:ea typeface="Arial Unicode MS" pitchFamily="34" charset="-128"/>
                <a:cs typeface="Arial Unicode MS" pitchFamily="34" charset="-128"/>
              </a:rPr>
              <a:t>Na</a:t>
            </a:r>
            <a:r>
              <a:rPr lang="cs-CZ" altLang="sk-SK" dirty="0">
                <a:solidFill>
                  <a:srgbClr val="000000"/>
                </a:solidFill>
                <a:ea typeface="Arial Unicode MS" pitchFamily="34" charset="-128"/>
                <a:cs typeface="Arial Unicode MS" pitchFamily="34" charset="-128"/>
              </a:rPr>
              <a:t>ší</a:t>
            </a:r>
            <a:r>
              <a:rPr lang="cs-CZ" altLang="sk-SK" dirty="0">
                <a:solidFill>
                  <a:srgbClr val="000000"/>
                </a:solidFill>
                <a:latin typeface="Arial Unicode MS" pitchFamily="34" charset="-128"/>
                <a:ea typeface="Arial Unicode MS" pitchFamily="34" charset="-128"/>
                <a:cs typeface="Arial Unicode MS" pitchFamily="34" charset="-128"/>
              </a:rPr>
              <a:t> snahou mus</a:t>
            </a:r>
            <a:r>
              <a:rPr lang="cs-CZ" altLang="sk-SK" dirty="0">
                <a:solidFill>
                  <a:srgbClr val="000000"/>
                </a:solidFill>
                <a:ea typeface="Arial Unicode MS" pitchFamily="34" charset="-128"/>
                <a:cs typeface="Arial Unicode MS" pitchFamily="34" charset="-128"/>
              </a:rPr>
              <a:t>í</a:t>
            </a:r>
            <a:r>
              <a:rPr lang="cs-CZ" altLang="sk-SK" dirty="0">
                <a:solidFill>
                  <a:srgbClr val="000000"/>
                </a:solidFill>
                <a:latin typeface="Arial Unicode MS" pitchFamily="34" charset="-128"/>
                <a:ea typeface="Arial Unicode MS" pitchFamily="34" charset="-128"/>
                <a:cs typeface="Arial Unicode MS" pitchFamily="34" charset="-128"/>
              </a:rPr>
              <a:t> být, jak je zde již notoricky opakov</a:t>
            </a:r>
            <a:r>
              <a:rPr lang="cs-CZ" altLang="sk-SK" dirty="0">
                <a:solidFill>
                  <a:srgbClr val="000000"/>
                </a:solidFill>
                <a:ea typeface="Arial Unicode MS" pitchFamily="34" charset="-128"/>
                <a:cs typeface="Arial Unicode MS" pitchFamily="34" charset="-128"/>
              </a:rPr>
              <a:t>á</a:t>
            </a:r>
            <a:r>
              <a:rPr lang="cs-CZ" altLang="sk-SK" dirty="0">
                <a:solidFill>
                  <a:srgbClr val="000000"/>
                </a:solidFill>
                <a:latin typeface="Arial Unicode MS" pitchFamily="34" charset="-128"/>
                <a:ea typeface="Arial Unicode MS" pitchFamily="34" charset="-128"/>
                <a:cs typeface="Arial Unicode MS" pitchFamily="34" charset="-128"/>
              </a:rPr>
              <a:t>no, uspokojit potřeby z</a:t>
            </a:r>
            <a:r>
              <a:rPr lang="cs-CZ" altLang="sk-SK" dirty="0">
                <a:solidFill>
                  <a:srgbClr val="000000"/>
                </a:solidFill>
                <a:ea typeface="Arial Unicode MS" pitchFamily="34" charset="-128"/>
                <a:cs typeface="Arial Unicode MS" pitchFamily="34" charset="-128"/>
              </a:rPr>
              <a:t>á</a:t>
            </a:r>
            <a:r>
              <a:rPr lang="cs-CZ" altLang="sk-SK" dirty="0">
                <a:solidFill>
                  <a:srgbClr val="000000"/>
                </a:solidFill>
                <a:latin typeface="Arial Unicode MS" pitchFamily="34" charset="-128"/>
                <a:ea typeface="Arial Unicode MS" pitchFamily="34" charset="-128"/>
                <a:cs typeface="Arial Unicode MS" pitchFamily="34" charset="-128"/>
              </a:rPr>
              <a:t>kazn</a:t>
            </a:r>
            <a:r>
              <a:rPr lang="cs-CZ" altLang="sk-SK" dirty="0">
                <a:solidFill>
                  <a:srgbClr val="000000"/>
                </a:solidFill>
                <a:ea typeface="Arial Unicode MS" pitchFamily="34" charset="-128"/>
                <a:cs typeface="Arial Unicode MS" pitchFamily="34" charset="-128"/>
              </a:rPr>
              <a:t>í</a:t>
            </a:r>
            <a:r>
              <a:rPr lang="cs-CZ" altLang="sk-SK" dirty="0">
                <a:solidFill>
                  <a:srgbClr val="000000"/>
                </a:solidFill>
                <a:latin typeface="Arial Unicode MS" pitchFamily="34" charset="-128"/>
                <a:ea typeface="Arial Unicode MS" pitchFamily="34" charset="-128"/>
                <a:cs typeface="Arial Unicode MS" pitchFamily="34" charset="-128"/>
              </a:rPr>
              <a:t>ků. Pak ale mus</a:t>
            </a:r>
            <a:r>
              <a:rPr lang="cs-CZ" altLang="sk-SK" dirty="0">
                <a:solidFill>
                  <a:srgbClr val="000000"/>
                </a:solidFill>
                <a:ea typeface="Arial Unicode MS" pitchFamily="34" charset="-128"/>
                <a:cs typeface="Arial Unicode MS" pitchFamily="34" charset="-128"/>
              </a:rPr>
              <a:t>í</a:t>
            </a:r>
            <a:r>
              <a:rPr lang="cs-CZ" altLang="sk-SK" dirty="0">
                <a:solidFill>
                  <a:srgbClr val="000000"/>
                </a:solidFill>
                <a:latin typeface="Arial Unicode MS" pitchFamily="34" charset="-128"/>
                <a:ea typeface="Arial Unicode MS" pitchFamily="34" charset="-128"/>
                <a:cs typeface="Arial Unicode MS" pitchFamily="34" charset="-128"/>
              </a:rPr>
              <a:t>me: </a:t>
            </a:r>
            <a:endParaRPr lang="cs-CZ" altLang="sk-SK" dirty="0">
              <a:solidFill>
                <a:srgbClr val="000000"/>
              </a:solidFill>
              <a:ea typeface="Arial Unicode MS" pitchFamily="34" charset="-128"/>
              <a:cs typeface="Arial Unicode MS" pitchFamily="34" charset="-128"/>
            </a:endParaRPr>
          </a:p>
          <a:p>
            <a:pPr>
              <a:spcBef>
                <a:spcPct val="50000"/>
              </a:spcBef>
            </a:pPr>
            <a:endParaRPr lang="cs-CZ" altLang="sk-SK" dirty="0">
              <a:solidFill>
                <a:srgbClr val="000000"/>
              </a:solidFill>
              <a:ea typeface="Arial Unicode MS" pitchFamily="34" charset="-128"/>
              <a:cs typeface="Arial Unicode MS" pitchFamily="34" charset="-128"/>
            </a:endParaRPr>
          </a:p>
          <a:p>
            <a:pPr>
              <a:spcBef>
                <a:spcPct val="50000"/>
              </a:spcBef>
              <a:buFontTx/>
              <a:buChar char="•"/>
            </a:pPr>
            <a:r>
              <a:rPr lang="cs-CZ" altLang="sk-SK" dirty="0"/>
              <a:t> nabízet správný produkt</a:t>
            </a:r>
          </a:p>
          <a:p>
            <a:pPr>
              <a:spcBef>
                <a:spcPct val="50000"/>
              </a:spcBef>
              <a:buFontTx/>
              <a:buChar char="•"/>
            </a:pPr>
            <a:endParaRPr lang="cs-CZ" altLang="sk-SK" dirty="0"/>
          </a:p>
          <a:p>
            <a:pPr>
              <a:spcBef>
                <a:spcPct val="50000"/>
              </a:spcBef>
              <a:buFontTx/>
              <a:buChar char="•"/>
            </a:pPr>
            <a:r>
              <a:rPr lang="cs-CZ" altLang="sk-SK" dirty="0"/>
              <a:t> svým cílovým zákazníkům</a:t>
            </a:r>
          </a:p>
          <a:p>
            <a:pPr>
              <a:spcBef>
                <a:spcPct val="50000"/>
              </a:spcBef>
              <a:buFontTx/>
              <a:buChar char="•"/>
            </a:pPr>
            <a:endParaRPr lang="cs-CZ" altLang="sk-SK" dirty="0"/>
          </a:p>
          <a:p>
            <a:pPr>
              <a:spcBef>
                <a:spcPct val="50000"/>
              </a:spcBef>
              <a:buFontTx/>
              <a:buChar char="•"/>
            </a:pPr>
            <a:r>
              <a:rPr lang="cs-CZ" altLang="sk-SK" dirty="0"/>
              <a:t> za cenu, která je pro ně přijatelná</a:t>
            </a:r>
          </a:p>
          <a:p>
            <a:pPr>
              <a:spcBef>
                <a:spcPct val="50000"/>
              </a:spcBef>
              <a:buFontTx/>
              <a:buChar char="•"/>
            </a:pPr>
            <a:endParaRPr lang="cs-CZ" altLang="sk-SK" dirty="0"/>
          </a:p>
          <a:p>
            <a:pPr>
              <a:spcBef>
                <a:spcPct val="50000"/>
              </a:spcBef>
              <a:buFontTx/>
              <a:buChar char="•"/>
            </a:pPr>
            <a:r>
              <a:rPr lang="cs-CZ" altLang="sk-SK" dirty="0"/>
              <a:t> a založená na jejích vnímání hodnoty produktu</a:t>
            </a:r>
          </a:p>
          <a:p>
            <a:pPr>
              <a:spcBef>
                <a:spcPct val="50000"/>
              </a:spcBef>
              <a:buFontTx/>
              <a:buChar char="•"/>
            </a:pPr>
            <a:endParaRPr lang="cs-CZ" altLang="sk-SK" dirty="0"/>
          </a:p>
          <a:p>
            <a:pPr>
              <a:spcBef>
                <a:spcPct val="50000"/>
              </a:spcBef>
              <a:buFontTx/>
              <a:buChar char="•"/>
            </a:pPr>
            <a:r>
              <a:rPr lang="cs-CZ" altLang="sk-SK" dirty="0"/>
              <a:t> při vynaložení nákladů, které umožní dosáhnout zisku</a:t>
            </a:r>
          </a:p>
          <a:p>
            <a:pPr>
              <a:spcBef>
                <a:spcPct val="50000"/>
              </a:spcBef>
              <a:buFontTx/>
              <a:buChar char="•"/>
            </a:pPr>
            <a:endParaRPr lang="cs-CZ" altLang="sk-SK" dirty="0"/>
          </a:p>
          <a:p>
            <a:pPr>
              <a:spcBef>
                <a:spcPct val="50000"/>
              </a:spcBef>
            </a:pPr>
            <a:r>
              <a:rPr lang="cs-CZ" altLang="sk-SK" dirty="0">
                <a:solidFill>
                  <a:srgbClr val="000000"/>
                </a:solidFill>
                <a:latin typeface="Arial Unicode MS" pitchFamily="34" charset="-128"/>
                <a:ea typeface="Arial Unicode MS" pitchFamily="34" charset="-128"/>
                <a:cs typeface="Arial Unicode MS" pitchFamily="34" charset="-128"/>
              </a:rPr>
              <a:t>Tento princip, zn</a:t>
            </a:r>
            <a:r>
              <a:rPr lang="cs-CZ" altLang="sk-SK" dirty="0">
                <a:solidFill>
                  <a:srgbClr val="000000"/>
                </a:solidFill>
                <a:ea typeface="Arial Unicode MS" pitchFamily="34" charset="-128"/>
                <a:cs typeface="Arial Unicode MS" pitchFamily="34" charset="-128"/>
              </a:rPr>
              <a:t>á</a:t>
            </a:r>
            <a:r>
              <a:rPr lang="cs-CZ" altLang="sk-SK" dirty="0">
                <a:solidFill>
                  <a:srgbClr val="000000"/>
                </a:solidFill>
                <a:latin typeface="Arial Unicode MS" pitchFamily="34" charset="-128"/>
                <a:ea typeface="Arial Unicode MS" pitchFamily="34" charset="-128"/>
                <a:cs typeface="Arial Unicode MS" pitchFamily="34" charset="-128"/>
              </a:rPr>
              <a:t>mý jako </a:t>
            </a:r>
            <a:r>
              <a:rPr lang="cs-CZ" altLang="sk-SK" b="1" dirty="0">
                <a:solidFill>
                  <a:schemeClr val="hlink"/>
                </a:solidFill>
                <a:latin typeface="Arial Unicode MS" pitchFamily="34" charset="-128"/>
                <a:ea typeface="Arial Unicode MS" pitchFamily="34" charset="-128"/>
                <a:cs typeface="Arial Unicode MS" pitchFamily="34" charset="-128"/>
              </a:rPr>
              <a:t>hodnota pro z</a:t>
            </a:r>
            <a:r>
              <a:rPr lang="cs-CZ" altLang="sk-SK" b="1" dirty="0">
                <a:solidFill>
                  <a:schemeClr val="hlink"/>
                </a:solidFill>
                <a:ea typeface="Arial Unicode MS" pitchFamily="34" charset="-128"/>
                <a:cs typeface="Arial Unicode MS" pitchFamily="34" charset="-128"/>
              </a:rPr>
              <a:t>á</a:t>
            </a:r>
            <a:r>
              <a:rPr lang="cs-CZ" altLang="sk-SK" b="1" dirty="0">
                <a:solidFill>
                  <a:schemeClr val="hlink"/>
                </a:solidFill>
                <a:latin typeface="Arial Unicode MS" pitchFamily="34" charset="-128"/>
                <a:ea typeface="Arial Unicode MS" pitchFamily="34" charset="-128"/>
                <a:cs typeface="Arial Unicode MS" pitchFamily="34" charset="-128"/>
              </a:rPr>
              <a:t>kazn</a:t>
            </a:r>
            <a:r>
              <a:rPr lang="cs-CZ" altLang="sk-SK" b="1" dirty="0">
                <a:solidFill>
                  <a:schemeClr val="hlink"/>
                </a:solidFill>
                <a:ea typeface="Arial Unicode MS" pitchFamily="34" charset="-128"/>
                <a:cs typeface="Arial Unicode MS" pitchFamily="34" charset="-128"/>
              </a:rPr>
              <a:t>í</a:t>
            </a:r>
            <a:r>
              <a:rPr lang="cs-CZ" altLang="sk-SK" b="1" dirty="0">
                <a:solidFill>
                  <a:schemeClr val="hlink"/>
                </a:solidFill>
                <a:latin typeface="Arial Unicode MS" pitchFamily="34" charset="-128"/>
                <a:ea typeface="Arial Unicode MS" pitchFamily="34" charset="-128"/>
                <a:cs typeface="Arial Unicode MS" pitchFamily="34" charset="-128"/>
              </a:rPr>
              <a:t>ka,</a:t>
            </a:r>
            <a:r>
              <a:rPr lang="cs-CZ" altLang="sk-SK" dirty="0">
                <a:solidFill>
                  <a:srgbClr val="000000"/>
                </a:solidFill>
                <a:latin typeface="Arial Unicode MS" pitchFamily="34" charset="-128"/>
                <a:ea typeface="Arial Unicode MS" pitchFamily="34" charset="-128"/>
                <a:cs typeface="Arial Unicode MS" pitchFamily="34" charset="-128"/>
              </a:rPr>
              <a:t> je z</a:t>
            </a:r>
            <a:r>
              <a:rPr lang="cs-CZ" altLang="sk-SK" dirty="0">
                <a:solidFill>
                  <a:srgbClr val="000000"/>
                </a:solidFill>
                <a:ea typeface="Arial Unicode MS" pitchFamily="34" charset="-128"/>
                <a:cs typeface="Arial Unicode MS" pitchFamily="34" charset="-128"/>
              </a:rPr>
              <a:t>á</a:t>
            </a:r>
            <a:r>
              <a:rPr lang="cs-CZ" altLang="sk-SK" dirty="0">
                <a:solidFill>
                  <a:srgbClr val="000000"/>
                </a:solidFill>
                <a:latin typeface="Arial Unicode MS" pitchFamily="34" charset="-128"/>
                <a:ea typeface="Arial Unicode MS" pitchFamily="34" charset="-128"/>
                <a:cs typeface="Arial Unicode MS" pitchFamily="34" charset="-128"/>
              </a:rPr>
              <a:t>kladn</a:t>
            </a:r>
            <a:r>
              <a:rPr lang="cs-CZ" altLang="sk-SK" dirty="0">
                <a:solidFill>
                  <a:srgbClr val="000000"/>
                </a:solidFill>
                <a:ea typeface="Arial Unicode MS" pitchFamily="34" charset="-128"/>
                <a:cs typeface="Arial Unicode MS" pitchFamily="34" charset="-128"/>
              </a:rPr>
              <a:t>í</a:t>
            </a:r>
            <a:r>
              <a:rPr lang="cs-CZ" altLang="sk-SK" dirty="0">
                <a:solidFill>
                  <a:srgbClr val="000000"/>
                </a:solidFill>
                <a:latin typeface="Arial Unicode MS" pitchFamily="34" charset="-128"/>
                <a:ea typeface="Arial Unicode MS" pitchFamily="34" charset="-128"/>
                <a:cs typeface="Arial Unicode MS" pitchFamily="34" charset="-128"/>
              </a:rPr>
              <a:t>m předpokladem v</a:t>
            </a:r>
            <a:r>
              <a:rPr lang="cs-CZ" altLang="sk-SK" dirty="0">
                <a:solidFill>
                  <a:srgbClr val="000000"/>
                </a:solidFill>
                <a:ea typeface="Arial Unicode MS" pitchFamily="34" charset="-128"/>
                <a:cs typeface="Arial Unicode MS" pitchFamily="34" charset="-128"/>
              </a:rPr>
              <a:t>š</a:t>
            </a:r>
            <a:r>
              <a:rPr lang="cs-CZ" altLang="sk-SK" dirty="0">
                <a:solidFill>
                  <a:srgbClr val="000000"/>
                </a:solidFill>
                <a:latin typeface="Arial Unicode MS" pitchFamily="34" charset="-128"/>
                <a:ea typeface="Arial Unicode MS" pitchFamily="34" charset="-128"/>
                <a:cs typeface="Arial Unicode MS" pitchFamily="34" charset="-128"/>
              </a:rPr>
              <a:t>ech marketingových aktivit. Od tohoto pohledu se odv</a:t>
            </a:r>
            <a:r>
              <a:rPr lang="cs-CZ" altLang="sk-SK" dirty="0">
                <a:solidFill>
                  <a:srgbClr val="000000"/>
                </a:solidFill>
                <a:ea typeface="Arial Unicode MS" pitchFamily="34" charset="-128"/>
                <a:cs typeface="Arial Unicode MS" pitchFamily="34" charset="-128"/>
              </a:rPr>
              <a:t>í</a:t>
            </a:r>
            <a:r>
              <a:rPr lang="cs-CZ" altLang="sk-SK" dirty="0">
                <a:solidFill>
                  <a:srgbClr val="000000"/>
                </a:solidFill>
                <a:latin typeface="Arial Unicode MS" pitchFamily="34" charset="-128"/>
                <a:ea typeface="Arial Unicode MS" pitchFamily="34" charset="-128"/>
                <a:cs typeface="Arial Unicode MS" pitchFamily="34" charset="-128"/>
              </a:rPr>
              <a:t>jej</a:t>
            </a:r>
            <a:r>
              <a:rPr lang="cs-CZ" altLang="sk-SK" dirty="0">
                <a:solidFill>
                  <a:srgbClr val="000000"/>
                </a:solidFill>
                <a:ea typeface="Arial Unicode MS" pitchFamily="34" charset="-128"/>
                <a:cs typeface="Arial Unicode MS" pitchFamily="34" charset="-128"/>
              </a:rPr>
              <a:t>í</a:t>
            </a:r>
            <a:r>
              <a:rPr lang="cs-CZ" altLang="sk-SK" dirty="0">
                <a:solidFill>
                  <a:srgbClr val="000000"/>
                </a:solidFill>
                <a:latin typeface="Arial Unicode MS" pitchFamily="34" charset="-128"/>
                <a:ea typeface="Arial Unicode MS" pitchFamily="34" charset="-128"/>
                <a:cs typeface="Arial Unicode MS" pitchFamily="34" charset="-128"/>
              </a:rPr>
              <a:t> v</a:t>
            </a:r>
            <a:r>
              <a:rPr lang="cs-CZ" altLang="sk-SK" dirty="0">
                <a:solidFill>
                  <a:srgbClr val="000000"/>
                </a:solidFill>
                <a:ea typeface="Arial Unicode MS" pitchFamily="34" charset="-128"/>
                <a:cs typeface="Arial Unicode MS" pitchFamily="34" charset="-128"/>
              </a:rPr>
              <a:t>š</a:t>
            </a:r>
            <a:r>
              <a:rPr lang="cs-CZ" altLang="sk-SK" dirty="0">
                <a:solidFill>
                  <a:srgbClr val="000000"/>
                </a:solidFill>
                <a:latin typeface="Arial Unicode MS" pitchFamily="34" charset="-128"/>
                <a:ea typeface="Arial Unicode MS" pitchFamily="34" charset="-128"/>
                <a:cs typeface="Arial Unicode MS" pitchFamily="34" charset="-128"/>
              </a:rPr>
              <a:t>echny dal</a:t>
            </a:r>
            <a:r>
              <a:rPr lang="cs-CZ" altLang="sk-SK" dirty="0">
                <a:solidFill>
                  <a:srgbClr val="000000"/>
                </a:solidFill>
                <a:ea typeface="Arial Unicode MS" pitchFamily="34" charset="-128"/>
                <a:cs typeface="Arial Unicode MS" pitchFamily="34" charset="-128"/>
              </a:rPr>
              <a:t>ší</a:t>
            </a:r>
            <a:r>
              <a:rPr lang="cs-CZ" altLang="sk-SK" dirty="0">
                <a:solidFill>
                  <a:srgbClr val="000000"/>
                </a:solidFill>
                <a:latin typeface="Arial Unicode MS" pitchFamily="34" charset="-128"/>
                <a:ea typeface="Arial Unicode MS" pitchFamily="34" charset="-128"/>
                <a:cs typeface="Arial Unicode MS" pitchFamily="34" charset="-128"/>
              </a:rPr>
              <a:t> marketingov</a:t>
            </a:r>
            <a:r>
              <a:rPr lang="cs-CZ" altLang="sk-SK" dirty="0">
                <a:solidFill>
                  <a:srgbClr val="000000"/>
                </a:solidFill>
                <a:ea typeface="Arial Unicode MS" pitchFamily="34" charset="-128"/>
                <a:cs typeface="Arial Unicode MS" pitchFamily="34" charset="-128"/>
              </a:rPr>
              <a:t>é</a:t>
            </a:r>
            <a:r>
              <a:rPr lang="cs-CZ" altLang="sk-SK" dirty="0">
                <a:solidFill>
                  <a:srgbClr val="000000"/>
                </a:solidFill>
                <a:latin typeface="Arial Unicode MS" pitchFamily="34" charset="-128"/>
                <a:ea typeface="Arial Unicode MS" pitchFamily="34" charset="-128"/>
                <a:cs typeface="Arial Unicode MS" pitchFamily="34" charset="-128"/>
              </a:rPr>
              <a:t> postupy.</a:t>
            </a:r>
          </a:p>
          <a:p>
            <a:pPr>
              <a:spcBef>
                <a:spcPct val="50000"/>
              </a:spcBef>
            </a:pPr>
            <a:endParaRPr lang="cs-CZ" altLang="sk-SK" dirty="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ext Box 2"/>
          <p:cNvSpPr txBox="1">
            <a:spLocks noChangeArrowheads="1"/>
          </p:cNvSpPr>
          <p:nvPr/>
        </p:nvSpPr>
        <p:spPr bwMode="auto">
          <a:xfrm>
            <a:off x="323850" y="260350"/>
            <a:ext cx="8458200" cy="6640513"/>
          </a:xfrm>
          <a:prstGeom prst="rect">
            <a:avLst/>
          </a:prstGeom>
          <a:noFill/>
          <a:ln w="9525">
            <a:noFill/>
            <a:miter lim="800000"/>
            <a:headEnd/>
            <a:tailEnd/>
          </a:ln>
        </p:spPr>
        <p:txBody>
          <a:bodyPr>
            <a:spAutoFit/>
          </a:bodyPr>
          <a:lstStyle/>
          <a:p>
            <a:pPr>
              <a:spcBef>
                <a:spcPct val="50000"/>
              </a:spcBef>
            </a:pPr>
            <a:r>
              <a:rPr lang="cs-CZ" altLang="sk-SK" i="1" dirty="0">
                <a:cs typeface="Times New Roman" pitchFamily="18" charset="0"/>
              </a:rPr>
              <a:t>Hodnota pro zákazníka představuje rozdíl mezi hodnotou, kterou zákazník získá z vlastnictví a užívání příslušného výrobku  a náklady, které musí vynaložit na to, aby si daný výrobek či službu opatřil. Spokojenost zákazníka závisí na tom, jak dalece je vnímáno či naplněno očekávání zákazníka ve vztahu k získanému produktu či k hodnotě, kterou zákazníkovi přináší.  Úspěšné firmy usilují o to,  aby jejich zákazníci byli spokojení, protože pak opakovaně nakupují, a navíc svou dobrou zkušenost s produktem sdělují dál. Klíčovou otázkou je, nakolik se daří naplnit zákazníkova očekávání ve vztahu k chování firmy. Prozíravé firmy jsou úspěšné proto, že zákazníkovi přislíbí pouze to, co mohou splnit, a posléze splní víc, než slíbily</a:t>
            </a:r>
            <a:r>
              <a:rPr lang="cs-CZ" altLang="sk-SK" dirty="0">
                <a:cs typeface="Times New Roman" pitchFamily="18" charset="0"/>
              </a:rPr>
              <a:t>.</a:t>
            </a:r>
            <a:r>
              <a:rPr lang="cs-CZ" altLang="sk-SK" u="sng" dirty="0">
                <a:solidFill>
                  <a:srgbClr val="800080"/>
                </a:solidFill>
                <a:cs typeface="Times New Roman" pitchFamily="18" charset="0"/>
                <a:hlinkClick r:id="" action="ppaction://noaction"/>
              </a:rPr>
              <a:t>[2]</a:t>
            </a:r>
            <a:r>
              <a:rPr lang="cs-CZ" altLang="sk-SK" dirty="0"/>
              <a:t> </a:t>
            </a:r>
            <a:br>
              <a:rPr lang="cs-CZ" altLang="sk-SK" dirty="0"/>
            </a:br>
            <a:endParaRPr lang="cs-CZ" altLang="sk-SK" dirty="0"/>
          </a:p>
          <a:p>
            <a:pPr>
              <a:spcBef>
                <a:spcPct val="50000"/>
              </a:spcBef>
            </a:pPr>
            <a:endParaRPr lang="cs-CZ" altLang="sk-SK" dirty="0"/>
          </a:p>
          <a:p>
            <a:pPr>
              <a:spcBef>
                <a:spcPct val="50000"/>
              </a:spcBef>
            </a:pPr>
            <a:endParaRPr lang="cs-CZ" altLang="sk-SK" dirty="0"/>
          </a:p>
          <a:p>
            <a:pPr>
              <a:spcBef>
                <a:spcPct val="50000"/>
              </a:spcBef>
            </a:pPr>
            <a:endParaRPr lang="cs-CZ" altLang="sk-SK" dirty="0"/>
          </a:p>
          <a:p>
            <a:pPr>
              <a:spcBef>
                <a:spcPct val="50000"/>
              </a:spcBef>
            </a:pPr>
            <a:endParaRPr lang="cs-CZ" altLang="sk-SK" dirty="0"/>
          </a:p>
          <a:p>
            <a:pPr>
              <a:spcBef>
                <a:spcPct val="50000"/>
              </a:spcBef>
            </a:pPr>
            <a:endParaRPr lang="cs-CZ" altLang="sk-SK" dirty="0"/>
          </a:p>
          <a:p>
            <a:pPr>
              <a:spcBef>
                <a:spcPct val="50000"/>
              </a:spcBef>
            </a:pPr>
            <a:endParaRPr lang="cs-CZ" altLang="sk-SK" dirty="0"/>
          </a:p>
          <a:p>
            <a:pPr>
              <a:spcBef>
                <a:spcPct val="50000"/>
              </a:spcBef>
            </a:pPr>
            <a:endParaRPr lang="cs-CZ" altLang="sk-SK" dirty="0"/>
          </a:p>
          <a:p>
            <a:pPr>
              <a:spcBef>
                <a:spcPct val="50000"/>
              </a:spcBef>
            </a:pPr>
            <a:r>
              <a:rPr lang="cs-CZ" altLang="sk-SK" sz="1400" u="sng" dirty="0">
                <a:solidFill>
                  <a:srgbClr val="800080"/>
                </a:solidFill>
                <a:ea typeface="Arial Unicode MS" pitchFamily="34" charset="-128"/>
                <a:cs typeface="Arial Unicode MS" pitchFamily="34" charset="-128"/>
              </a:rPr>
              <a:t> </a:t>
            </a:r>
            <a:r>
              <a:rPr lang="cs-CZ" altLang="sk-SK" sz="1400" u="sng" dirty="0">
                <a:solidFill>
                  <a:srgbClr val="800080"/>
                </a:solidFill>
                <a:ea typeface="Arial Unicode MS" pitchFamily="34" charset="-128"/>
                <a:cs typeface="Arial Unicode MS" pitchFamily="34" charset="-128"/>
                <a:hlinkClick r:id="" action="ppaction://noaction"/>
              </a:rPr>
              <a:t>[1]</a:t>
            </a:r>
            <a:r>
              <a:rPr lang="cs-CZ" altLang="sk-SK" sz="1400" dirty="0">
                <a:solidFill>
                  <a:srgbClr val="000000"/>
                </a:solidFill>
                <a:ea typeface="Arial Unicode MS" pitchFamily="34" charset="-128"/>
                <a:cs typeface="Arial Unicode MS" pitchFamily="34" charset="-128"/>
              </a:rPr>
              <a:t> </a:t>
            </a:r>
            <a:r>
              <a:rPr lang="cs-CZ" altLang="sk-SK" sz="1400" dirty="0" err="1">
                <a:solidFill>
                  <a:srgbClr val="000000"/>
                </a:solidFill>
                <a:ea typeface="Arial Unicode MS" pitchFamily="34" charset="-128"/>
                <a:cs typeface="Arial Unicode MS" pitchFamily="34" charset="-128"/>
              </a:rPr>
              <a:t>Kotler</a:t>
            </a:r>
            <a:r>
              <a:rPr lang="cs-CZ" altLang="sk-SK" sz="1400" dirty="0">
                <a:solidFill>
                  <a:srgbClr val="000000"/>
                </a:solidFill>
                <a:ea typeface="Arial Unicode MS" pitchFamily="34" charset="-128"/>
                <a:cs typeface="Arial Unicode MS" pitchFamily="34" charset="-128"/>
              </a:rPr>
              <a:t> P. Armstrong G., Marketing, </a:t>
            </a:r>
            <a:r>
              <a:rPr lang="cs-CZ" altLang="sk-SK" sz="1400" dirty="0" err="1">
                <a:solidFill>
                  <a:srgbClr val="000000"/>
                </a:solidFill>
                <a:ea typeface="Arial Unicode MS" pitchFamily="34" charset="-128"/>
                <a:cs typeface="Arial Unicode MS" pitchFamily="34" charset="-128"/>
              </a:rPr>
              <a:t>Grada</a:t>
            </a:r>
            <a:r>
              <a:rPr lang="cs-CZ" altLang="sk-SK" sz="1400" dirty="0">
                <a:solidFill>
                  <a:srgbClr val="000000"/>
                </a:solidFill>
                <a:ea typeface="Arial Unicode MS" pitchFamily="34" charset="-128"/>
                <a:cs typeface="Arial Unicode MS" pitchFamily="34" charset="-128"/>
              </a:rPr>
              <a:t>, Praha 2004</a:t>
            </a:r>
          </a:p>
          <a:p>
            <a:pPr>
              <a:spcBef>
                <a:spcPct val="50000"/>
              </a:spcBef>
            </a:pPr>
            <a:endParaRPr lang="cs-CZ" altLang="sk-SK" sz="1400" dirty="0"/>
          </a:p>
        </p:txBody>
      </p:sp>
      <p:pic>
        <p:nvPicPr>
          <p:cNvPr id="5122" name="Picture 2" descr="http://www.martinus.cz/data/tovar/_ml/26/ml26481.jpg"/>
          <p:cNvPicPr>
            <a:picLocks noChangeAspect="1" noChangeArrowheads="1"/>
          </p:cNvPicPr>
          <p:nvPr/>
        </p:nvPicPr>
        <p:blipFill>
          <a:blip r:embed="rId3"/>
          <a:srcRect/>
          <a:stretch>
            <a:fillRect/>
          </a:stretch>
        </p:blipFill>
        <p:spPr bwMode="auto">
          <a:xfrm>
            <a:off x="6286512" y="2732479"/>
            <a:ext cx="2595570" cy="4055579"/>
          </a:xfrm>
          <a:prstGeom prst="rect">
            <a:avLst/>
          </a:prstGeom>
          <a:noFill/>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ext Box 2"/>
          <p:cNvSpPr txBox="1">
            <a:spLocks noChangeArrowheads="1"/>
          </p:cNvSpPr>
          <p:nvPr/>
        </p:nvSpPr>
        <p:spPr bwMode="auto">
          <a:xfrm>
            <a:off x="304800" y="228600"/>
            <a:ext cx="8534400" cy="1878013"/>
          </a:xfrm>
          <a:prstGeom prst="rect">
            <a:avLst/>
          </a:prstGeom>
          <a:noFill/>
          <a:ln w="9525">
            <a:noFill/>
            <a:miter lim="800000"/>
            <a:headEnd/>
            <a:tailEnd/>
          </a:ln>
        </p:spPr>
        <p:txBody>
          <a:bodyPr>
            <a:spAutoFit/>
          </a:bodyPr>
          <a:lstStyle/>
          <a:p>
            <a:pPr>
              <a:spcBef>
                <a:spcPct val="50000"/>
              </a:spcBef>
            </a:pPr>
            <a:r>
              <a:rPr lang="cs-CZ" altLang="sk-SK" b="1" dirty="0" smtClean="0">
                <a:solidFill>
                  <a:schemeClr val="hlink"/>
                </a:solidFill>
                <a:latin typeface="Arial Unicode MS" pitchFamily="34" charset="-128"/>
                <a:ea typeface="Arial Unicode MS" pitchFamily="34" charset="-128"/>
                <a:cs typeface="Arial Unicode MS" pitchFamily="34" charset="-128"/>
              </a:rPr>
              <a:t>Pozn</a:t>
            </a:r>
            <a:r>
              <a:rPr lang="cs-CZ" altLang="sk-SK" b="1" dirty="0" smtClean="0">
                <a:solidFill>
                  <a:schemeClr val="hlink"/>
                </a:solidFill>
                <a:ea typeface="Arial Unicode MS" pitchFamily="34" charset="-128"/>
                <a:cs typeface="Arial Unicode MS" pitchFamily="34" charset="-128"/>
              </a:rPr>
              <a:t>á</a:t>
            </a:r>
            <a:r>
              <a:rPr lang="cs-CZ" altLang="sk-SK" b="1" dirty="0" smtClean="0">
                <a:solidFill>
                  <a:schemeClr val="hlink"/>
                </a:solidFill>
                <a:latin typeface="Arial Unicode MS" pitchFamily="34" charset="-128"/>
                <a:ea typeface="Arial Unicode MS" pitchFamily="34" charset="-128"/>
                <a:cs typeface="Arial Unicode MS" pitchFamily="34" charset="-128"/>
              </a:rPr>
              <a:t>n</a:t>
            </a:r>
            <a:r>
              <a:rPr lang="cs-CZ" altLang="sk-SK" b="1" dirty="0" smtClean="0">
                <a:solidFill>
                  <a:schemeClr val="hlink"/>
                </a:solidFill>
                <a:ea typeface="Arial Unicode MS" pitchFamily="34" charset="-128"/>
                <a:cs typeface="Arial Unicode MS" pitchFamily="34" charset="-128"/>
              </a:rPr>
              <a:t>í</a:t>
            </a:r>
            <a:r>
              <a:rPr lang="cs-CZ" altLang="sk-SK" b="1" dirty="0" smtClean="0">
                <a:solidFill>
                  <a:schemeClr val="hlink"/>
                </a:solidFill>
                <a:latin typeface="Arial Unicode MS" pitchFamily="34" charset="-128"/>
                <a:ea typeface="Arial Unicode MS" pitchFamily="34" charset="-128"/>
                <a:cs typeface="Arial Unicode MS" pitchFamily="34" charset="-128"/>
              </a:rPr>
              <a:t> </a:t>
            </a:r>
            <a:r>
              <a:rPr lang="cs-CZ" altLang="sk-SK" b="1" dirty="0">
                <a:solidFill>
                  <a:schemeClr val="hlink"/>
                </a:solidFill>
                <a:latin typeface="Arial Unicode MS" pitchFamily="34" charset="-128"/>
                <a:ea typeface="Arial Unicode MS" pitchFamily="34" charset="-128"/>
                <a:cs typeface="Arial Unicode MS" pitchFamily="34" charset="-128"/>
              </a:rPr>
              <a:t>potřeb z</a:t>
            </a:r>
            <a:r>
              <a:rPr lang="cs-CZ" altLang="sk-SK" b="1" dirty="0">
                <a:solidFill>
                  <a:schemeClr val="hlink"/>
                </a:solidFill>
                <a:ea typeface="Arial Unicode MS" pitchFamily="34" charset="-128"/>
                <a:cs typeface="Arial Unicode MS" pitchFamily="34" charset="-128"/>
              </a:rPr>
              <a:t>á</a:t>
            </a:r>
            <a:r>
              <a:rPr lang="cs-CZ" altLang="sk-SK" b="1" dirty="0">
                <a:solidFill>
                  <a:schemeClr val="hlink"/>
                </a:solidFill>
                <a:latin typeface="Arial Unicode MS" pitchFamily="34" charset="-128"/>
                <a:ea typeface="Arial Unicode MS" pitchFamily="34" charset="-128"/>
                <a:cs typeface="Arial Unicode MS" pitchFamily="34" charset="-128"/>
              </a:rPr>
              <a:t>kazn</a:t>
            </a:r>
            <a:r>
              <a:rPr lang="cs-CZ" altLang="sk-SK" b="1" dirty="0">
                <a:solidFill>
                  <a:schemeClr val="hlink"/>
                </a:solidFill>
                <a:ea typeface="Arial Unicode MS" pitchFamily="34" charset="-128"/>
                <a:cs typeface="Arial Unicode MS" pitchFamily="34" charset="-128"/>
              </a:rPr>
              <a:t>í</a:t>
            </a:r>
            <a:r>
              <a:rPr lang="cs-CZ" altLang="sk-SK" b="1" dirty="0">
                <a:solidFill>
                  <a:schemeClr val="hlink"/>
                </a:solidFill>
                <a:latin typeface="Arial Unicode MS" pitchFamily="34" charset="-128"/>
                <a:ea typeface="Arial Unicode MS" pitchFamily="34" charset="-128"/>
                <a:cs typeface="Arial Unicode MS" pitchFamily="34" charset="-128"/>
              </a:rPr>
              <a:t>ka</a:t>
            </a:r>
            <a:endParaRPr lang="cs-CZ" altLang="sk-SK" dirty="0">
              <a:solidFill>
                <a:schemeClr val="hlink"/>
              </a:solidFill>
              <a:latin typeface="Arial Unicode MS" pitchFamily="34" charset="-128"/>
              <a:ea typeface="Arial Unicode MS" pitchFamily="34" charset="-128"/>
              <a:cs typeface="Arial Unicode MS" pitchFamily="34" charset="-128"/>
            </a:endParaRPr>
          </a:p>
          <a:p>
            <a:pPr>
              <a:spcBef>
                <a:spcPct val="50000"/>
              </a:spcBef>
            </a:pPr>
            <a:r>
              <a:rPr lang="cs-CZ" altLang="sk-SK" dirty="0">
                <a:cs typeface="Times New Roman" pitchFamily="18" charset="0"/>
              </a:rPr>
              <a:t>Abychom dokázali rozpoznat lidské potřeby a tudíž i potřeby zákazníků, musíme aspoň okrajově nahlédnout do několika psychologických modelů. Ty slouží k zjišťování a analýze psychologických vlivů při rozhodování poptávajících. Jde o zkoumání motivací, vnímání, učení a postojů. Jedná se konkrétně o tyto teorie: </a:t>
            </a:r>
            <a:r>
              <a:rPr lang="cs-CZ" altLang="sk-SK" b="1" dirty="0">
                <a:solidFill>
                  <a:schemeClr val="hlink"/>
                </a:solidFill>
                <a:cs typeface="Times New Roman" pitchFamily="18" charset="0"/>
              </a:rPr>
              <a:t>motivační teorie (</a:t>
            </a:r>
            <a:r>
              <a:rPr lang="cs-CZ" altLang="sk-SK" b="1" dirty="0" err="1">
                <a:solidFill>
                  <a:schemeClr val="hlink"/>
                </a:solidFill>
                <a:cs typeface="Times New Roman" pitchFamily="18" charset="0"/>
              </a:rPr>
              <a:t>Maslowova</a:t>
            </a:r>
            <a:r>
              <a:rPr lang="cs-CZ" altLang="sk-SK" b="1" dirty="0">
                <a:solidFill>
                  <a:schemeClr val="hlink"/>
                </a:solidFill>
                <a:cs typeface="Times New Roman" pitchFamily="18" charset="0"/>
              </a:rPr>
              <a:t>), </a:t>
            </a:r>
            <a:r>
              <a:rPr lang="cs-CZ" altLang="sk-SK" b="1" dirty="0" err="1">
                <a:solidFill>
                  <a:schemeClr val="hlink"/>
                </a:solidFill>
                <a:cs typeface="Times New Roman" pitchFamily="18" charset="0"/>
              </a:rPr>
              <a:t>Freudova</a:t>
            </a:r>
            <a:r>
              <a:rPr lang="cs-CZ" altLang="sk-SK" b="1" dirty="0">
                <a:solidFill>
                  <a:schemeClr val="hlink"/>
                </a:solidFill>
                <a:cs typeface="Times New Roman" pitchFamily="18" charset="0"/>
              </a:rPr>
              <a:t> motivační teorie a teorie postojů.</a:t>
            </a:r>
            <a:r>
              <a:rPr lang="cs-CZ" altLang="sk-SK" b="1" dirty="0">
                <a:cs typeface="Times New Roman" pitchFamily="18" charset="0"/>
              </a:rPr>
              <a:t> </a:t>
            </a:r>
          </a:p>
        </p:txBody>
      </p:sp>
      <p:pic>
        <p:nvPicPr>
          <p:cNvPr id="53251" name="Picture 4" descr="Abraham_Maslow"/>
          <p:cNvPicPr>
            <a:picLocks noChangeAspect="1" noChangeArrowheads="1"/>
          </p:cNvPicPr>
          <p:nvPr/>
        </p:nvPicPr>
        <p:blipFill>
          <a:blip r:embed="rId3"/>
          <a:srcRect/>
          <a:stretch>
            <a:fillRect/>
          </a:stretch>
        </p:blipFill>
        <p:spPr bwMode="auto">
          <a:xfrm>
            <a:off x="539750" y="2276475"/>
            <a:ext cx="2892425" cy="3673475"/>
          </a:xfrm>
          <a:prstGeom prst="rect">
            <a:avLst/>
          </a:prstGeom>
          <a:noFill/>
          <a:ln w="9525">
            <a:noFill/>
            <a:miter lim="800000"/>
            <a:headEnd/>
            <a:tailEnd/>
          </a:ln>
        </p:spPr>
      </p:pic>
      <p:pic>
        <p:nvPicPr>
          <p:cNvPr id="53252" name="Picture 6" descr="freid_1"/>
          <p:cNvPicPr>
            <a:picLocks noChangeAspect="1" noChangeArrowheads="1"/>
          </p:cNvPicPr>
          <p:nvPr/>
        </p:nvPicPr>
        <p:blipFill>
          <a:blip r:embed="rId4"/>
          <a:srcRect/>
          <a:stretch>
            <a:fillRect/>
          </a:stretch>
        </p:blipFill>
        <p:spPr bwMode="auto">
          <a:xfrm>
            <a:off x="4716463" y="2349500"/>
            <a:ext cx="2776537" cy="3532188"/>
          </a:xfrm>
          <a:prstGeom prst="rect">
            <a:avLst/>
          </a:prstGeom>
          <a:noFill/>
          <a:ln w="9525">
            <a:noFill/>
            <a:miter lim="800000"/>
            <a:headEnd/>
            <a:tailEnd/>
          </a:ln>
        </p:spPr>
      </p:pic>
      <p:sp>
        <p:nvSpPr>
          <p:cNvPr id="53253" name="Text Box 7"/>
          <p:cNvSpPr txBox="1">
            <a:spLocks noChangeArrowheads="1"/>
          </p:cNvSpPr>
          <p:nvPr/>
        </p:nvSpPr>
        <p:spPr bwMode="auto">
          <a:xfrm>
            <a:off x="539750" y="6237288"/>
            <a:ext cx="8135938" cy="366712"/>
          </a:xfrm>
          <a:prstGeom prst="rect">
            <a:avLst/>
          </a:prstGeom>
          <a:noFill/>
          <a:ln w="9525">
            <a:noFill/>
            <a:miter lim="800000"/>
            <a:headEnd/>
            <a:tailEnd/>
          </a:ln>
        </p:spPr>
        <p:txBody>
          <a:bodyPr>
            <a:spAutoFit/>
          </a:bodyPr>
          <a:lstStyle/>
          <a:p>
            <a:pPr>
              <a:spcBef>
                <a:spcPct val="50000"/>
              </a:spcBef>
            </a:pPr>
            <a:r>
              <a:rPr lang="cs-CZ" altLang="sk-SK" b="1">
                <a:solidFill>
                  <a:schemeClr val="hlink"/>
                </a:solidFill>
              </a:rPr>
              <a:t>Abraham Maslow                                    Zikmund Freud</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3"/>
          <p:cNvSpPr>
            <a:spLocks noChangeArrowheads="1"/>
          </p:cNvSpPr>
          <p:nvPr/>
        </p:nvSpPr>
        <p:spPr bwMode="auto">
          <a:xfrm>
            <a:off x="1947863" y="2005013"/>
            <a:ext cx="9144000" cy="0"/>
          </a:xfrm>
          <a:prstGeom prst="rect">
            <a:avLst/>
          </a:prstGeom>
          <a:noFill/>
          <a:ln w="9525">
            <a:noFill/>
            <a:miter lim="800000"/>
            <a:headEnd/>
            <a:tailEnd/>
          </a:ln>
        </p:spPr>
        <p:txBody>
          <a:bodyPr>
            <a:spAutoFit/>
          </a:bodyPr>
          <a:lstStyle/>
          <a:p>
            <a:endParaRPr lang="sk-SK" altLang="sk-SK"/>
          </a:p>
        </p:txBody>
      </p:sp>
      <p:graphicFrame>
        <p:nvGraphicFramePr>
          <p:cNvPr id="1026" name="Object 2"/>
          <p:cNvGraphicFramePr>
            <a:graphicFrameLocks noChangeAspect="1"/>
          </p:cNvGraphicFramePr>
          <p:nvPr/>
        </p:nvGraphicFramePr>
        <p:xfrm>
          <a:off x="250825" y="396875"/>
          <a:ext cx="8207375" cy="4452938"/>
        </p:xfrm>
        <a:graphic>
          <a:graphicData uri="http://schemas.openxmlformats.org/presentationml/2006/ole">
            <p:oleObj spid="_x0000_s1026" r:id="rId4" imgW="9525" imgH="9525" progId="">
              <p:embed/>
            </p:oleObj>
          </a:graphicData>
        </a:graphic>
      </p:graphicFrame>
      <p:sp>
        <p:nvSpPr>
          <p:cNvPr id="1028" name="Rectangle 4"/>
          <p:cNvSpPr>
            <a:spLocks noChangeArrowheads="1"/>
          </p:cNvSpPr>
          <p:nvPr/>
        </p:nvSpPr>
        <p:spPr bwMode="auto">
          <a:xfrm>
            <a:off x="1947863" y="2005013"/>
            <a:ext cx="9144000" cy="0"/>
          </a:xfrm>
          <a:prstGeom prst="rect">
            <a:avLst/>
          </a:prstGeom>
          <a:noFill/>
          <a:ln w="9525">
            <a:noFill/>
            <a:miter lim="800000"/>
            <a:headEnd/>
            <a:tailEnd/>
          </a:ln>
        </p:spPr>
        <p:txBody>
          <a:bodyPr>
            <a:spAutoFit/>
          </a:bodyPr>
          <a:lstStyle/>
          <a:p>
            <a:endParaRPr lang="sk-SK" altLang="sk-SK"/>
          </a:p>
        </p:txBody>
      </p:sp>
      <p:sp>
        <p:nvSpPr>
          <p:cNvPr id="1029" name="Text Box 5"/>
          <p:cNvSpPr txBox="1">
            <a:spLocks noChangeArrowheads="1"/>
          </p:cNvSpPr>
          <p:nvPr/>
        </p:nvSpPr>
        <p:spPr bwMode="auto">
          <a:xfrm>
            <a:off x="228600" y="5257800"/>
            <a:ext cx="8610600" cy="1939925"/>
          </a:xfrm>
          <a:prstGeom prst="rect">
            <a:avLst/>
          </a:prstGeom>
          <a:noFill/>
          <a:ln w="9525">
            <a:noFill/>
            <a:miter lim="800000"/>
            <a:headEnd/>
            <a:tailEnd/>
          </a:ln>
        </p:spPr>
        <p:txBody>
          <a:bodyPr>
            <a:spAutoFit/>
          </a:bodyPr>
          <a:lstStyle/>
          <a:p>
            <a:pPr>
              <a:spcBef>
                <a:spcPct val="50000"/>
              </a:spcBef>
            </a:pPr>
            <a:r>
              <a:rPr lang="cs-CZ" altLang="sk-SK" sz="2000" b="1">
                <a:solidFill>
                  <a:schemeClr val="hlink"/>
                </a:solidFill>
                <a:cs typeface="Times New Roman" pitchFamily="18" charset="0"/>
              </a:rPr>
              <a:t>4. 3. Maslowova motivační  teorie </a:t>
            </a:r>
            <a:r>
              <a:rPr lang="cs-CZ" altLang="sk-SK" sz="2000" b="1" u="sng">
                <a:solidFill>
                  <a:schemeClr val="hlink"/>
                </a:solidFill>
                <a:cs typeface="Times New Roman" pitchFamily="18" charset="0"/>
                <a:hlinkClick r:id="" action="ppaction://noaction"/>
              </a:rPr>
              <a:t>[1]</a:t>
            </a:r>
            <a:r>
              <a:rPr lang="cs-CZ" altLang="sk-SK" sz="2000">
                <a:solidFill>
                  <a:schemeClr val="hlink"/>
                </a:solidFill>
                <a:cs typeface="Times New Roman" pitchFamily="18" charset="0"/>
              </a:rPr>
              <a:t> </a:t>
            </a:r>
            <a:r>
              <a:rPr lang="cs-CZ" altLang="sk-SK" sz="2000">
                <a:solidFill>
                  <a:schemeClr val="hlink"/>
                </a:solidFill>
              </a:rPr>
              <a:t/>
            </a:r>
            <a:br>
              <a:rPr lang="cs-CZ" altLang="sk-SK" sz="2000">
                <a:solidFill>
                  <a:schemeClr val="hlink"/>
                </a:solidFill>
              </a:rPr>
            </a:br>
            <a:endParaRPr lang="cs-CZ" altLang="sk-SK" sz="2000">
              <a:solidFill>
                <a:schemeClr val="hlink"/>
              </a:solidFill>
            </a:endParaRPr>
          </a:p>
          <a:p>
            <a:pPr>
              <a:spcBef>
                <a:spcPct val="50000"/>
              </a:spcBef>
            </a:pPr>
            <a:endParaRPr lang="cs-CZ" altLang="sk-SK"/>
          </a:p>
          <a:p>
            <a:pPr>
              <a:spcBef>
                <a:spcPct val="50000"/>
              </a:spcBef>
            </a:pPr>
            <a:r>
              <a:rPr lang="cs-CZ" altLang="sk-SK" sz="1400" u="sng">
                <a:solidFill>
                  <a:srgbClr val="800080"/>
                </a:solidFill>
                <a:latin typeface="Arial Unicode MS" pitchFamily="34" charset="-128"/>
                <a:ea typeface="Arial Unicode MS" pitchFamily="34" charset="-128"/>
                <a:cs typeface="Arial Unicode MS" pitchFamily="34" charset="-128"/>
                <a:hlinkClick r:id="" action="ppaction://noaction"/>
              </a:rPr>
              <a:t>[1]</a:t>
            </a:r>
            <a:r>
              <a:rPr lang="cs-CZ" altLang="sk-SK" sz="1400">
                <a:solidFill>
                  <a:srgbClr val="000000"/>
                </a:solidFill>
                <a:latin typeface="Arial Unicode MS" pitchFamily="34" charset="-128"/>
                <a:ea typeface="Arial Unicode MS" pitchFamily="34" charset="-128"/>
                <a:cs typeface="Arial Unicode MS" pitchFamily="34" charset="-128"/>
              </a:rPr>
              <a:t> Maslow A., Notation of Psychology, TBA publishing, N.Y. 2000</a:t>
            </a:r>
            <a:r>
              <a:rPr lang="cs-CZ" altLang="sk-SK">
                <a:solidFill>
                  <a:srgbClr val="000000"/>
                </a:solidFill>
                <a:latin typeface="Arial Unicode MS" pitchFamily="34" charset="-128"/>
                <a:ea typeface="Arial Unicode MS" pitchFamily="34" charset="-128"/>
                <a:cs typeface="Arial Unicode MS" pitchFamily="34" charset="-128"/>
              </a:rPr>
              <a:t> </a:t>
            </a:r>
          </a:p>
          <a:p>
            <a:pPr>
              <a:spcBef>
                <a:spcPct val="50000"/>
              </a:spcBef>
            </a:pPr>
            <a:endParaRPr lang="cs-CZ" altLang="sk-SK"/>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142844" y="285728"/>
            <a:ext cx="8715436" cy="5878532"/>
          </a:xfrm>
          <a:prstGeom prst="rect">
            <a:avLst/>
          </a:prstGeom>
          <a:noFill/>
        </p:spPr>
        <p:txBody>
          <a:bodyPr wrap="square" rtlCol="0">
            <a:spAutoFit/>
          </a:bodyPr>
          <a:lstStyle/>
          <a:p>
            <a:r>
              <a:rPr lang="cs-CZ" sz="2800" b="1" dirty="0" smtClean="0">
                <a:solidFill>
                  <a:srgbClr val="FF0000"/>
                </a:solidFill>
              </a:rPr>
              <a:t>Specifika předmětu v prostředí </a:t>
            </a:r>
            <a:r>
              <a:rPr lang="cs-CZ" sz="2800" b="1" dirty="0" err="1" smtClean="0">
                <a:solidFill>
                  <a:srgbClr val="FF0000"/>
                </a:solidFill>
              </a:rPr>
              <a:t>Cross</a:t>
            </a:r>
            <a:r>
              <a:rPr lang="cs-CZ" sz="2800" b="1" dirty="0" smtClean="0">
                <a:solidFill>
                  <a:srgbClr val="FF0000"/>
                </a:solidFill>
              </a:rPr>
              <a:t> </a:t>
            </a:r>
            <a:r>
              <a:rPr lang="cs-CZ" sz="2800" b="1" dirty="0" err="1" smtClean="0">
                <a:solidFill>
                  <a:srgbClr val="FF0000"/>
                </a:solidFill>
              </a:rPr>
              <a:t>communikation</a:t>
            </a:r>
            <a:endParaRPr lang="cs-CZ" sz="2800" b="1" dirty="0" smtClean="0">
              <a:solidFill>
                <a:srgbClr val="FF0000"/>
              </a:solidFill>
            </a:endParaRPr>
          </a:p>
          <a:p>
            <a:endParaRPr lang="cs-CZ" sz="2400" dirty="0" smtClean="0">
              <a:solidFill>
                <a:srgbClr val="C00000"/>
              </a:solidFill>
            </a:endParaRPr>
          </a:p>
          <a:p>
            <a:r>
              <a:rPr lang="cs-CZ" dirty="0" smtClean="0"/>
              <a:t>Mezi žánrová, nebo mezi oborová komunikace je v současnosti nutností. Žádná oblast lidské činnosti se dnes neobejde bez přesahů do oblasti jiné, na první pohled i vzdálené.</a:t>
            </a:r>
          </a:p>
          <a:p>
            <a:r>
              <a:rPr lang="cs-CZ" b="1" dirty="0" smtClean="0">
                <a:solidFill>
                  <a:srgbClr val="FF0000"/>
                </a:solidFill>
              </a:rPr>
              <a:t>To je také případ marketingu a žurnalistiky. </a:t>
            </a:r>
          </a:p>
          <a:p>
            <a:endParaRPr lang="cs-CZ" dirty="0" smtClean="0"/>
          </a:p>
          <a:p>
            <a:endParaRPr lang="cs-CZ" dirty="0"/>
          </a:p>
          <a:p>
            <a:endParaRPr lang="cs-CZ" dirty="0" smtClean="0"/>
          </a:p>
          <a:p>
            <a:endParaRPr lang="cs-CZ" dirty="0"/>
          </a:p>
          <a:p>
            <a:endParaRPr lang="cs-CZ" dirty="0" smtClean="0"/>
          </a:p>
          <a:p>
            <a:endParaRPr lang="cs-CZ" dirty="0"/>
          </a:p>
          <a:p>
            <a:endParaRPr lang="cs-CZ" dirty="0" smtClean="0"/>
          </a:p>
          <a:p>
            <a:endParaRPr lang="cs-CZ" dirty="0"/>
          </a:p>
          <a:p>
            <a:endParaRPr lang="cs-CZ" dirty="0" smtClean="0"/>
          </a:p>
          <a:p>
            <a:endParaRPr lang="cs-CZ" dirty="0"/>
          </a:p>
          <a:p>
            <a:endParaRPr lang="cs-CZ" dirty="0" smtClean="0"/>
          </a:p>
          <a:p>
            <a:endParaRPr lang="cs-CZ" dirty="0"/>
          </a:p>
          <a:p>
            <a:r>
              <a:rPr lang="cs-CZ" dirty="0" smtClean="0"/>
              <a:t>Marketér </a:t>
            </a:r>
            <a:r>
              <a:rPr lang="cs-CZ" dirty="0" smtClean="0"/>
              <a:t>potřebuje znalosti novinářské, žurnalistika potřebuje znalosti marketingových procesů. </a:t>
            </a:r>
          </a:p>
          <a:p>
            <a:r>
              <a:rPr lang="cs-CZ" dirty="0" smtClean="0"/>
              <a:t>To vše se setkává v jednom oboru, v  </a:t>
            </a:r>
            <a:r>
              <a:rPr lang="cs-CZ" b="1" dirty="0" smtClean="0">
                <a:solidFill>
                  <a:srgbClr val="FF0000"/>
                </a:solidFill>
              </a:rPr>
              <a:t>MARKETINGOVÉ KOMUNIKACI </a:t>
            </a:r>
            <a:endParaRPr lang="cs-CZ" b="1" dirty="0">
              <a:solidFill>
                <a:srgbClr val="FF0000"/>
              </a:solidFill>
            </a:endParaRPr>
          </a:p>
        </p:txBody>
      </p:sp>
      <p:pic>
        <p:nvPicPr>
          <p:cNvPr id="9218" name="Picture 2" descr="http://praveted.info/images/bridge.jpg"/>
          <p:cNvPicPr>
            <a:picLocks noChangeAspect="1" noChangeArrowheads="1"/>
          </p:cNvPicPr>
          <p:nvPr/>
        </p:nvPicPr>
        <p:blipFill>
          <a:blip r:embed="rId2"/>
          <a:srcRect/>
          <a:stretch>
            <a:fillRect/>
          </a:stretch>
        </p:blipFill>
        <p:spPr bwMode="auto">
          <a:xfrm>
            <a:off x="642910" y="2143116"/>
            <a:ext cx="5857875" cy="2819401"/>
          </a:xfrm>
          <a:prstGeom prst="rect">
            <a:avLst/>
          </a:prstGeom>
          <a:noFill/>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ext Box 2"/>
          <p:cNvSpPr txBox="1">
            <a:spLocks noChangeArrowheads="1"/>
          </p:cNvSpPr>
          <p:nvPr/>
        </p:nvSpPr>
        <p:spPr bwMode="auto">
          <a:xfrm>
            <a:off x="107950" y="188913"/>
            <a:ext cx="4895850" cy="6577012"/>
          </a:xfrm>
          <a:prstGeom prst="rect">
            <a:avLst/>
          </a:prstGeom>
          <a:noFill/>
          <a:ln w="9525">
            <a:noFill/>
            <a:miter lim="800000"/>
            <a:headEnd/>
            <a:tailEnd/>
          </a:ln>
        </p:spPr>
        <p:txBody>
          <a:bodyPr>
            <a:spAutoFit/>
          </a:bodyPr>
          <a:lstStyle/>
          <a:p>
            <a:pPr>
              <a:spcBef>
                <a:spcPct val="50000"/>
              </a:spcBef>
            </a:pPr>
            <a:r>
              <a:rPr lang="cs-CZ" altLang="sk-SK" sz="2000" b="1" dirty="0" err="1" smtClean="0">
                <a:solidFill>
                  <a:schemeClr val="hlink"/>
                </a:solidFill>
                <a:cs typeface="Times New Roman" pitchFamily="18" charset="0"/>
              </a:rPr>
              <a:t>Maslowova</a:t>
            </a:r>
            <a:r>
              <a:rPr lang="cs-CZ" altLang="sk-SK" sz="2000" b="1" dirty="0" smtClean="0">
                <a:solidFill>
                  <a:schemeClr val="hlink"/>
                </a:solidFill>
                <a:cs typeface="Times New Roman" pitchFamily="18" charset="0"/>
              </a:rPr>
              <a:t> </a:t>
            </a:r>
            <a:r>
              <a:rPr lang="cs-CZ" altLang="sk-SK" sz="2000" b="1" dirty="0">
                <a:solidFill>
                  <a:schemeClr val="hlink"/>
                </a:solidFill>
                <a:cs typeface="Times New Roman" pitchFamily="18" charset="0"/>
              </a:rPr>
              <a:t>motivační  teorie</a:t>
            </a:r>
            <a:r>
              <a:rPr lang="cs-CZ" altLang="sk-SK" b="1" dirty="0">
                <a:cs typeface="Times New Roman" pitchFamily="18" charset="0"/>
              </a:rPr>
              <a:t> </a:t>
            </a:r>
            <a:r>
              <a:rPr lang="cs-CZ" altLang="sk-SK" dirty="0">
                <a:cs typeface="Times New Roman" pitchFamily="18" charset="0"/>
              </a:rPr>
              <a:t>(Co motivuje zákazníka ke koupi výrobku nebo služby? To, co uspokojí jeho potřeby.) </a:t>
            </a:r>
            <a:endParaRPr lang="cs-CZ" altLang="sk-SK" dirty="0"/>
          </a:p>
          <a:p>
            <a:pPr>
              <a:spcBef>
                <a:spcPct val="50000"/>
              </a:spcBef>
            </a:pPr>
            <a:r>
              <a:rPr lang="cs-CZ" altLang="sk-SK" dirty="0">
                <a:cs typeface="Times New Roman" pitchFamily="18" charset="0"/>
              </a:rPr>
              <a:t>Teorie vycházející z vědecky zdůvodněné hierarchie lidských motivů. Za nejuznávanější je v tomto směru považována hierarchie motivací uvedená psychologem A. </a:t>
            </a:r>
            <a:r>
              <a:rPr lang="cs-CZ" altLang="sk-SK" dirty="0" err="1">
                <a:cs typeface="Times New Roman" pitchFamily="18" charset="0"/>
              </a:rPr>
              <a:t>Maslowem</a:t>
            </a:r>
            <a:r>
              <a:rPr lang="cs-CZ" altLang="sk-SK" dirty="0">
                <a:cs typeface="Times New Roman" pitchFamily="18" charset="0"/>
              </a:rPr>
              <a:t> a znázorňovaná pyramidou, ve které jsou lidské hodnoty uspořádány takto: základní lidské potřeby, jistota, sounáležitost, ocenění (úcta) a seberealizace – uváděno vzhůru od základny pyramidy. Z hlediska marketingu můžeme tuto stupnici interpretovat jednak tak, že člověk má na různé úrovni svého postavení různé požadavky na potřeby fyzické, sociální a potřeby vztažené na vlastní osobnost, a jednak tak, že individuální motivy spotřebitelů jsou například požadavek jistoty (technická úroveň, kvalita, požadavek služeb), možnost individualizace (spotřebitel nechce mít jednotné oblečení ani stejné auto jako ostatní), požadavek stálé dosažitelnosti (určitý druh v každé době). </a:t>
            </a:r>
          </a:p>
        </p:txBody>
      </p:sp>
      <p:pic>
        <p:nvPicPr>
          <p:cNvPr id="54275" name="Picture 4" descr="potreby"/>
          <p:cNvPicPr>
            <a:picLocks noChangeAspect="1" noChangeArrowheads="1"/>
          </p:cNvPicPr>
          <p:nvPr/>
        </p:nvPicPr>
        <p:blipFill>
          <a:blip r:embed="rId3"/>
          <a:srcRect/>
          <a:stretch>
            <a:fillRect/>
          </a:stretch>
        </p:blipFill>
        <p:spPr bwMode="auto">
          <a:xfrm>
            <a:off x="4572000" y="2997200"/>
            <a:ext cx="4572000" cy="3738563"/>
          </a:xfrm>
          <a:prstGeom prst="rect">
            <a:avLst/>
          </a:prstGeom>
          <a:noFill/>
          <a:ln w="9525">
            <a:noFill/>
            <a:miter lim="800000"/>
            <a:headEnd/>
            <a:tailEnd/>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ext Box 2"/>
          <p:cNvSpPr txBox="1">
            <a:spLocks noChangeArrowheads="1"/>
          </p:cNvSpPr>
          <p:nvPr/>
        </p:nvSpPr>
        <p:spPr bwMode="auto">
          <a:xfrm>
            <a:off x="304800" y="381000"/>
            <a:ext cx="8686800" cy="5663089"/>
          </a:xfrm>
          <a:prstGeom prst="rect">
            <a:avLst/>
          </a:prstGeom>
          <a:noFill/>
          <a:ln w="9525">
            <a:noFill/>
            <a:miter lim="800000"/>
            <a:headEnd/>
            <a:tailEnd/>
          </a:ln>
        </p:spPr>
        <p:txBody>
          <a:bodyPr>
            <a:spAutoFit/>
          </a:bodyPr>
          <a:lstStyle/>
          <a:p>
            <a:pPr>
              <a:spcBef>
                <a:spcPct val="50000"/>
              </a:spcBef>
            </a:pPr>
            <a:r>
              <a:rPr lang="cs-CZ" altLang="sk-SK" sz="2000" b="1" dirty="0" err="1" smtClean="0">
                <a:solidFill>
                  <a:schemeClr val="hlink"/>
                </a:solidFill>
                <a:latin typeface="Arial Unicode MS" pitchFamily="34" charset="-128"/>
                <a:ea typeface="Arial Unicode MS" pitchFamily="34" charset="-128"/>
                <a:cs typeface="Arial Unicode MS" pitchFamily="34" charset="-128"/>
              </a:rPr>
              <a:t>Freudova</a:t>
            </a:r>
            <a:r>
              <a:rPr lang="cs-CZ" altLang="sk-SK" sz="2000" b="1" dirty="0" smtClean="0">
                <a:solidFill>
                  <a:schemeClr val="hlink"/>
                </a:solidFill>
                <a:latin typeface="Arial Unicode MS" pitchFamily="34" charset="-128"/>
                <a:ea typeface="Arial Unicode MS" pitchFamily="34" charset="-128"/>
                <a:cs typeface="Arial Unicode MS" pitchFamily="34" charset="-128"/>
              </a:rPr>
              <a:t> </a:t>
            </a:r>
            <a:r>
              <a:rPr lang="cs-CZ" altLang="sk-SK" sz="2000" b="1" dirty="0">
                <a:solidFill>
                  <a:schemeClr val="hlink"/>
                </a:solidFill>
                <a:latin typeface="Arial Unicode MS" pitchFamily="34" charset="-128"/>
                <a:ea typeface="Arial Unicode MS" pitchFamily="34" charset="-128"/>
                <a:cs typeface="Arial Unicode MS" pitchFamily="34" charset="-128"/>
              </a:rPr>
              <a:t>motivačn</a:t>
            </a:r>
            <a:r>
              <a:rPr lang="cs-CZ" altLang="sk-SK" sz="2000" b="1" dirty="0">
                <a:solidFill>
                  <a:schemeClr val="hlink"/>
                </a:solidFill>
                <a:ea typeface="Arial Unicode MS" pitchFamily="34" charset="-128"/>
                <a:cs typeface="Arial Unicode MS" pitchFamily="34" charset="-128"/>
              </a:rPr>
              <a:t>í</a:t>
            </a:r>
            <a:r>
              <a:rPr lang="cs-CZ" altLang="sk-SK" sz="2000" b="1" dirty="0">
                <a:solidFill>
                  <a:schemeClr val="hlink"/>
                </a:solidFill>
                <a:latin typeface="Arial Unicode MS" pitchFamily="34" charset="-128"/>
                <a:ea typeface="Arial Unicode MS" pitchFamily="34" charset="-128"/>
                <a:cs typeface="Arial Unicode MS" pitchFamily="34" charset="-128"/>
              </a:rPr>
              <a:t> teorie </a:t>
            </a:r>
            <a:endParaRPr lang="cs-CZ" altLang="sk-SK" sz="2000" dirty="0">
              <a:solidFill>
                <a:schemeClr val="hlink"/>
              </a:solidFill>
              <a:latin typeface="Arial Unicode MS" pitchFamily="34" charset="-128"/>
              <a:ea typeface="Arial Unicode MS" pitchFamily="34" charset="-128"/>
              <a:cs typeface="Arial Unicode MS" pitchFamily="34" charset="-128"/>
            </a:endParaRPr>
          </a:p>
          <a:p>
            <a:pPr>
              <a:spcBef>
                <a:spcPct val="50000"/>
              </a:spcBef>
            </a:pPr>
            <a:r>
              <a:rPr lang="cs-CZ" altLang="sk-SK" dirty="0">
                <a:cs typeface="Times New Roman" pitchFamily="18" charset="0"/>
              </a:rPr>
              <a:t>Teorie vycházející z tvrzení, že lidské chování je výsledkem instinktivních pudů jako je sebezáchova, libido a smrt, které byly potlačeny v podvědomí výchovou a dalšími socializačními procesy. Podle </a:t>
            </a:r>
            <a:r>
              <a:rPr lang="cs-CZ" altLang="sk-SK" dirty="0" err="1">
                <a:cs typeface="Times New Roman" pitchFamily="18" charset="0"/>
              </a:rPr>
              <a:t>Freuda</a:t>
            </a:r>
            <a:r>
              <a:rPr lang="cs-CZ" altLang="sk-SK" dirty="0">
                <a:cs typeface="Times New Roman" pitchFamily="18" charset="0"/>
              </a:rPr>
              <a:t> se dělí osobnost na tři části: </a:t>
            </a:r>
            <a:r>
              <a:rPr lang="cs-CZ" altLang="sk-SK" i="1" dirty="0">
                <a:cs typeface="Times New Roman" pitchFamily="18" charset="0"/>
              </a:rPr>
              <a:t>"id"</a:t>
            </a:r>
            <a:r>
              <a:rPr lang="cs-CZ" altLang="sk-SK" dirty="0">
                <a:cs typeface="Times New Roman" pitchFamily="18" charset="0"/>
              </a:rPr>
              <a:t> (rezervoár biologických instinktů), </a:t>
            </a:r>
            <a:r>
              <a:rPr lang="cs-CZ" altLang="sk-SK" i="1" dirty="0">
                <a:cs typeface="Times New Roman" pitchFamily="18" charset="0"/>
              </a:rPr>
              <a:t>"superego"</a:t>
            </a:r>
            <a:r>
              <a:rPr lang="cs-CZ" altLang="sk-SK" dirty="0">
                <a:cs typeface="Times New Roman" pitchFamily="18" charset="0"/>
              </a:rPr>
              <a:t> (hlídač, který upravuje pohnutky do společensky přijatelných kanálů, abychom neměli pocit hanby) a </a:t>
            </a:r>
            <a:r>
              <a:rPr lang="cs-CZ" altLang="sk-SK" i="1" dirty="0">
                <a:cs typeface="Times New Roman" pitchFamily="18" charset="0"/>
              </a:rPr>
              <a:t>"ego"</a:t>
            </a:r>
            <a:r>
              <a:rPr lang="cs-CZ" altLang="sk-SK" dirty="0">
                <a:cs typeface="Times New Roman" pitchFamily="18" charset="0"/>
              </a:rPr>
              <a:t> (centrum snažící se najít výstup pro pohnutky tak, aby byly přijatelné pro super ego). O nefungování tohoto systému nás pak přesvědčují (dle </a:t>
            </a:r>
            <a:r>
              <a:rPr lang="cs-CZ" altLang="sk-SK" dirty="0" err="1">
                <a:cs typeface="Times New Roman" pitchFamily="18" charset="0"/>
              </a:rPr>
              <a:t>Freuda</a:t>
            </a:r>
            <a:r>
              <a:rPr lang="cs-CZ" altLang="sk-SK" dirty="0">
                <a:cs typeface="Times New Roman" pitchFamily="18" charset="0"/>
              </a:rPr>
              <a:t>) sny, neurózy apod. Teorie má význam pro analýzu nákupního chování jedince, i když v první polovině 20. století snad přeceňovaná teorie má dnes více kritiků, podle kterých „id“ přechází v otevřené společnosti do „super ego“ a to je již společensky nezajímavé a vše se odehrává v rovině „ego“. Stejně je zpochybňována i </a:t>
            </a:r>
            <a:r>
              <a:rPr lang="cs-CZ" altLang="sk-SK" dirty="0" err="1">
                <a:cs typeface="Times New Roman" pitchFamily="18" charset="0"/>
              </a:rPr>
              <a:t>Freudova</a:t>
            </a:r>
            <a:r>
              <a:rPr lang="cs-CZ" altLang="sk-SK" dirty="0">
                <a:cs typeface="Times New Roman" pitchFamily="18" charset="0"/>
              </a:rPr>
              <a:t> teorie původu neuróz a stále více psychologů se obrací k neurózám, jako k „civilizačním nemocem“. Z tohoto pohledu je opozice neuróza – blaho, přijímána jinak než u </a:t>
            </a:r>
            <a:r>
              <a:rPr lang="cs-CZ" altLang="sk-SK" dirty="0" err="1">
                <a:cs typeface="Times New Roman" pitchFamily="18" charset="0"/>
              </a:rPr>
              <a:t>Freuda</a:t>
            </a:r>
            <a:r>
              <a:rPr lang="cs-CZ" altLang="sk-SK" dirty="0">
                <a:cs typeface="Times New Roman" pitchFamily="18" charset="0"/>
              </a:rPr>
              <a:t>. Snad jediné, co platí (a je reklamními agenturami využíváno) je </a:t>
            </a:r>
            <a:r>
              <a:rPr lang="cs-CZ" altLang="sk-SK" dirty="0" err="1">
                <a:cs typeface="Times New Roman" pitchFamily="18" charset="0"/>
              </a:rPr>
              <a:t>Freudovo</a:t>
            </a:r>
            <a:r>
              <a:rPr lang="cs-CZ" altLang="sk-SK" dirty="0">
                <a:cs typeface="Times New Roman" pitchFamily="18" charset="0"/>
              </a:rPr>
              <a:t> zaujetí pro sex, jako východisko téměř všech lidských motivací. Vtipně to glosoval český lékař, divadelník  a básník </a:t>
            </a:r>
            <a:r>
              <a:rPr lang="cs-CZ" altLang="sk-SK" dirty="0" err="1">
                <a:cs typeface="Times New Roman" pitchFamily="18" charset="0"/>
              </a:rPr>
              <a:t>Vodňanský</a:t>
            </a:r>
            <a:r>
              <a:rPr lang="cs-CZ" altLang="sk-SK" dirty="0">
                <a:cs typeface="Times New Roman" pitchFamily="18" charset="0"/>
              </a:rPr>
              <a:t>: </a:t>
            </a:r>
            <a:r>
              <a:rPr lang="cs-CZ" altLang="sk-SK" i="1" dirty="0">
                <a:cs typeface="Times New Roman" pitchFamily="18" charset="0"/>
              </a:rPr>
              <a:t>„</a:t>
            </a:r>
            <a:r>
              <a:rPr lang="cs-CZ" altLang="sk-SK" i="1" dirty="0" err="1">
                <a:cs typeface="Times New Roman" pitchFamily="18" charset="0"/>
              </a:rPr>
              <a:t>Freude</a:t>
            </a:r>
            <a:r>
              <a:rPr lang="cs-CZ" altLang="sk-SK" i="1" dirty="0">
                <a:cs typeface="Times New Roman" pitchFamily="18" charset="0"/>
              </a:rPr>
              <a:t>, </a:t>
            </a:r>
            <a:r>
              <a:rPr lang="cs-CZ" altLang="sk-SK" i="1" dirty="0" err="1">
                <a:cs typeface="Times New Roman" pitchFamily="18" charset="0"/>
              </a:rPr>
              <a:t>Freude</a:t>
            </a:r>
            <a:r>
              <a:rPr lang="cs-CZ" altLang="sk-SK" i="1" dirty="0">
                <a:cs typeface="Times New Roman" pitchFamily="18" charset="0"/>
              </a:rPr>
              <a:t>, </a:t>
            </a:r>
            <a:r>
              <a:rPr lang="cs-CZ" altLang="sk-SK" i="1" dirty="0" err="1">
                <a:cs typeface="Times New Roman" pitchFamily="18" charset="0"/>
              </a:rPr>
              <a:t>Freude</a:t>
            </a:r>
            <a:r>
              <a:rPr lang="cs-CZ" altLang="sk-SK" i="1" dirty="0">
                <a:cs typeface="Times New Roman" pitchFamily="18" charset="0"/>
              </a:rPr>
              <a:t>, vždycky na tě dojde!“ </a:t>
            </a:r>
            <a:r>
              <a:rPr lang="cs-CZ" altLang="sk-SK" i="1" u="sng" dirty="0">
                <a:solidFill>
                  <a:srgbClr val="800080"/>
                </a:solidFill>
                <a:cs typeface="Times New Roman" pitchFamily="18" charset="0"/>
                <a:hlinkClick r:id="" action="ppaction://noaction"/>
              </a:rPr>
              <a:t>[1]</a:t>
            </a:r>
            <a:r>
              <a:rPr lang="cs-CZ" altLang="sk-SK" dirty="0"/>
              <a:t> </a:t>
            </a:r>
            <a:br>
              <a:rPr lang="cs-CZ" altLang="sk-SK" dirty="0"/>
            </a:br>
            <a:r>
              <a:rPr lang="cs-CZ" altLang="sk-SK" u="sng" dirty="0">
                <a:solidFill>
                  <a:srgbClr val="800080"/>
                </a:solidFill>
                <a:latin typeface="Arial Unicode MS" pitchFamily="34" charset="-128"/>
                <a:ea typeface="Arial Unicode MS" pitchFamily="34" charset="-128"/>
                <a:cs typeface="Arial Unicode MS" pitchFamily="34" charset="-128"/>
                <a:hlinkClick r:id="" action="ppaction://noaction"/>
              </a:rPr>
              <a:t>[1]</a:t>
            </a:r>
            <a:r>
              <a:rPr lang="cs-CZ" altLang="sk-SK" dirty="0">
                <a:solidFill>
                  <a:srgbClr val="000000"/>
                </a:solidFill>
                <a:latin typeface="Arial Unicode MS" pitchFamily="34" charset="-128"/>
                <a:ea typeface="Arial Unicode MS" pitchFamily="34" charset="-128"/>
                <a:cs typeface="Arial Unicode MS" pitchFamily="34" charset="-128"/>
              </a:rPr>
              <a:t> Poprv</a:t>
            </a:r>
            <a:r>
              <a:rPr lang="cs-CZ" altLang="sk-SK" dirty="0">
                <a:solidFill>
                  <a:srgbClr val="000000"/>
                </a:solidFill>
                <a:ea typeface="Arial Unicode MS" pitchFamily="34" charset="-128"/>
                <a:cs typeface="Arial Unicode MS" pitchFamily="34" charset="-128"/>
              </a:rPr>
              <a:t>é</a:t>
            </a:r>
            <a:r>
              <a:rPr lang="cs-CZ" altLang="sk-SK" dirty="0">
                <a:solidFill>
                  <a:srgbClr val="000000"/>
                </a:solidFill>
                <a:latin typeface="Arial Unicode MS" pitchFamily="34" charset="-128"/>
                <a:ea typeface="Arial Unicode MS" pitchFamily="34" charset="-128"/>
                <a:cs typeface="Arial Unicode MS" pitchFamily="34" charset="-128"/>
              </a:rPr>
              <a:t> snad předneseno na jevi</a:t>
            </a:r>
            <a:r>
              <a:rPr lang="cs-CZ" altLang="sk-SK" dirty="0">
                <a:solidFill>
                  <a:srgbClr val="000000"/>
                </a:solidFill>
                <a:ea typeface="Arial Unicode MS" pitchFamily="34" charset="-128"/>
                <a:cs typeface="Arial Unicode MS" pitchFamily="34" charset="-128"/>
              </a:rPr>
              <a:t>š</a:t>
            </a:r>
            <a:r>
              <a:rPr lang="cs-CZ" altLang="sk-SK" dirty="0">
                <a:solidFill>
                  <a:srgbClr val="000000"/>
                </a:solidFill>
                <a:latin typeface="Arial Unicode MS" pitchFamily="34" charset="-128"/>
                <a:ea typeface="Arial Unicode MS" pitchFamily="34" charset="-128"/>
                <a:cs typeface="Arial Unicode MS" pitchFamily="34" charset="-128"/>
              </a:rPr>
              <a:t>ti divadla </a:t>
            </a:r>
            <a:r>
              <a:rPr lang="cs-CZ" altLang="sk-SK" dirty="0" err="1">
                <a:solidFill>
                  <a:srgbClr val="000000"/>
                </a:solidFill>
                <a:latin typeface="Arial Unicode MS" pitchFamily="34" charset="-128"/>
                <a:ea typeface="Arial Unicode MS" pitchFamily="34" charset="-128"/>
                <a:cs typeface="Arial Unicode MS" pitchFamily="34" charset="-128"/>
              </a:rPr>
              <a:t>Paravan</a:t>
            </a:r>
            <a:r>
              <a:rPr lang="cs-CZ" altLang="sk-SK" dirty="0">
                <a:solidFill>
                  <a:srgbClr val="000000"/>
                </a:solidFill>
                <a:latin typeface="Arial Unicode MS" pitchFamily="34" charset="-128"/>
                <a:ea typeface="Arial Unicode MS" pitchFamily="34" charset="-128"/>
                <a:cs typeface="Arial Unicode MS" pitchFamily="34" charset="-128"/>
              </a:rPr>
              <a:t> na N</a:t>
            </a:r>
            <a:r>
              <a:rPr lang="cs-CZ" altLang="sk-SK" dirty="0">
                <a:solidFill>
                  <a:srgbClr val="000000"/>
                </a:solidFill>
                <a:ea typeface="Arial Unicode MS" pitchFamily="34" charset="-128"/>
                <a:cs typeface="Arial Unicode MS" pitchFamily="34" charset="-128"/>
              </a:rPr>
              <a:t>á</a:t>
            </a:r>
            <a:r>
              <a:rPr lang="cs-CZ" altLang="sk-SK" dirty="0">
                <a:solidFill>
                  <a:srgbClr val="000000"/>
                </a:solidFill>
                <a:latin typeface="Arial Unicode MS" pitchFamily="34" charset="-128"/>
                <a:ea typeface="Arial Unicode MS" pitchFamily="34" charset="-128"/>
                <a:cs typeface="Arial Unicode MS" pitchFamily="34" charset="-128"/>
              </a:rPr>
              <a:t>rodn</a:t>
            </a:r>
            <a:r>
              <a:rPr lang="cs-CZ" altLang="sk-SK" dirty="0">
                <a:solidFill>
                  <a:srgbClr val="000000"/>
                </a:solidFill>
                <a:ea typeface="Arial Unicode MS" pitchFamily="34" charset="-128"/>
                <a:cs typeface="Arial Unicode MS" pitchFamily="34" charset="-128"/>
              </a:rPr>
              <a:t>í</a:t>
            </a:r>
            <a:r>
              <a:rPr lang="cs-CZ" altLang="sk-SK" dirty="0">
                <a:solidFill>
                  <a:srgbClr val="000000"/>
                </a:solidFill>
                <a:latin typeface="Arial Unicode MS" pitchFamily="34" charset="-128"/>
                <a:ea typeface="Arial Unicode MS" pitchFamily="34" charset="-128"/>
                <a:cs typeface="Arial Unicode MS" pitchFamily="34" charset="-128"/>
              </a:rPr>
              <a:t> tř</a:t>
            </a:r>
            <a:r>
              <a:rPr lang="cs-CZ" altLang="sk-SK" dirty="0">
                <a:solidFill>
                  <a:srgbClr val="000000"/>
                </a:solidFill>
                <a:ea typeface="Arial Unicode MS" pitchFamily="34" charset="-128"/>
                <a:cs typeface="Arial Unicode MS" pitchFamily="34" charset="-128"/>
              </a:rPr>
              <a:t>í</a:t>
            </a:r>
            <a:r>
              <a:rPr lang="cs-CZ" altLang="sk-SK" dirty="0">
                <a:solidFill>
                  <a:srgbClr val="000000"/>
                </a:solidFill>
                <a:latin typeface="Arial Unicode MS" pitchFamily="34" charset="-128"/>
                <a:ea typeface="Arial Unicode MS" pitchFamily="34" charset="-128"/>
                <a:cs typeface="Arial Unicode MS" pitchFamily="34" charset="-128"/>
              </a:rPr>
              <a:t>dě v</a:t>
            </a:r>
            <a:r>
              <a:rPr lang="cs-CZ" altLang="sk-SK" dirty="0">
                <a:solidFill>
                  <a:srgbClr val="000000"/>
                </a:solidFill>
                <a:ea typeface="Arial Unicode MS" pitchFamily="34" charset="-128"/>
                <a:cs typeface="Arial Unicode MS" pitchFamily="34" charset="-128"/>
              </a:rPr>
              <a:t> </a:t>
            </a:r>
            <a:r>
              <a:rPr lang="cs-CZ" altLang="sk-SK" dirty="0">
                <a:solidFill>
                  <a:srgbClr val="000000"/>
                </a:solidFill>
                <a:latin typeface="Arial Unicode MS" pitchFamily="34" charset="-128"/>
                <a:ea typeface="Arial Unicode MS" pitchFamily="34" charset="-128"/>
                <a:cs typeface="Arial Unicode MS" pitchFamily="34" charset="-128"/>
              </a:rPr>
              <a:t>Praze, v</a:t>
            </a:r>
            <a:r>
              <a:rPr lang="cs-CZ" altLang="sk-SK" dirty="0">
                <a:solidFill>
                  <a:srgbClr val="000000"/>
                </a:solidFill>
                <a:ea typeface="Arial Unicode MS" pitchFamily="34" charset="-128"/>
                <a:cs typeface="Arial Unicode MS" pitchFamily="34" charset="-128"/>
              </a:rPr>
              <a:t> </a:t>
            </a:r>
            <a:r>
              <a:rPr lang="cs-CZ" altLang="sk-SK" dirty="0">
                <a:solidFill>
                  <a:srgbClr val="000000"/>
                </a:solidFill>
                <a:latin typeface="Arial Unicode MS" pitchFamily="34" charset="-128"/>
                <a:ea typeface="Arial Unicode MS" pitchFamily="34" charset="-128"/>
                <a:cs typeface="Arial Unicode MS" pitchFamily="34" charset="-128"/>
              </a:rPr>
              <a:t>roce 1965</a:t>
            </a:r>
          </a:p>
          <a:p>
            <a:pPr>
              <a:spcBef>
                <a:spcPct val="50000"/>
              </a:spcBef>
            </a:pPr>
            <a:endParaRPr lang="cs-CZ" altLang="sk-SK" dirty="0"/>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ext Box 2"/>
          <p:cNvSpPr txBox="1">
            <a:spLocks noChangeArrowheads="1"/>
          </p:cNvSpPr>
          <p:nvPr/>
        </p:nvSpPr>
        <p:spPr bwMode="auto">
          <a:xfrm>
            <a:off x="228600" y="381000"/>
            <a:ext cx="8686800" cy="6389688"/>
          </a:xfrm>
          <a:prstGeom prst="rect">
            <a:avLst/>
          </a:prstGeom>
          <a:noFill/>
          <a:ln w="9525">
            <a:noFill/>
            <a:miter lim="800000"/>
            <a:headEnd/>
            <a:tailEnd/>
          </a:ln>
        </p:spPr>
        <p:txBody>
          <a:bodyPr>
            <a:spAutoFit/>
          </a:bodyPr>
          <a:lstStyle/>
          <a:p>
            <a:pPr>
              <a:spcBef>
                <a:spcPct val="50000"/>
              </a:spcBef>
            </a:pPr>
            <a:r>
              <a:rPr lang="cs-CZ" altLang="sk-SK" sz="2000" b="1" dirty="0" smtClean="0">
                <a:solidFill>
                  <a:schemeClr val="hlink"/>
                </a:solidFill>
                <a:latin typeface="Arial Unicode MS" pitchFamily="34" charset="-128"/>
                <a:ea typeface="Arial Unicode MS" pitchFamily="34" charset="-128"/>
                <a:cs typeface="Arial Unicode MS" pitchFamily="34" charset="-128"/>
              </a:rPr>
              <a:t>Teorie </a:t>
            </a:r>
            <a:r>
              <a:rPr lang="cs-CZ" altLang="sk-SK" sz="2000" b="1" dirty="0">
                <a:solidFill>
                  <a:schemeClr val="hlink"/>
                </a:solidFill>
                <a:latin typeface="Arial Unicode MS" pitchFamily="34" charset="-128"/>
                <a:ea typeface="Arial Unicode MS" pitchFamily="34" charset="-128"/>
                <a:cs typeface="Arial Unicode MS" pitchFamily="34" charset="-128"/>
              </a:rPr>
              <a:t>postojů </a:t>
            </a:r>
            <a:endParaRPr lang="cs-CZ" altLang="sk-SK" sz="2000" b="1" dirty="0">
              <a:solidFill>
                <a:schemeClr val="hlink"/>
              </a:solidFill>
              <a:ea typeface="Arial Unicode MS" pitchFamily="34" charset="-128"/>
              <a:cs typeface="Arial Unicode MS" pitchFamily="34" charset="-128"/>
            </a:endParaRPr>
          </a:p>
          <a:p>
            <a:pPr>
              <a:spcBef>
                <a:spcPct val="50000"/>
              </a:spcBef>
            </a:pPr>
            <a:endParaRPr lang="cs-CZ" altLang="sk-SK" sz="2000" b="1" dirty="0">
              <a:solidFill>
                <a:schemeClr val="hlink"/>
              </a:solidFill>
              <a:ea typeface="Arial Unicode MS" pitchFamily="34" charset="-128"/>
              <a:cs typeface="Arial Unicode MS" pitchFamily="34" charset="-128"/>
            </a:endParaRPr>
          </a:p>
          <a:p>
            <a:pPr>
              <a:spcBef>
                <a:spcPct val="50000"/>
              </a:spcBef>
            </a:pPr>
            <a:endParaRPr lang="cs-CZ" altLang="sk-SK" sz="2000" b="1" dirty="0">
              <a:solidFill>
                <a:schemeClr val="hlink"/>
              </a:solidFill>
              <a:ea typeface="Arial Unicode MS" pitchFamily="34" charset="-128"/>
              <a:cs typeface="Arial Unicode MS" pitchFamily="34" charset="-128"/>
            </a:endParaRPr>
          </a:p>
          <a:p>
            <a:pPr>
              <a:spcBef>
                <a:spcPct val="50000"/>
              </a:spcBef>
            </a:pPr>
            <a:endParaRPr lang="cs-CZ" altLang="sk-SK" sz="2000" b="1" dirty="0">
              <a:solidFill>
                <a:schemeClr val="hlink"/>
              </a:solidFill>
              <a:ea typeface="Arial Unicode MS" pitchFamily="34" charset="-128"/>
              <a:cs typeface="Arial Unicode MS" pitchFamily="34" charset="-128"/>
            </a:endParaRPr>
          </a:p>
          <a:p>
            <a:pPr>
              <a:spcBef>
                <a:spcPct val="50000"/>
              </a:spcBef>
            </a:pPr>
            <a:endParaRPr lang="cs-CZ" altLang="sk-SK" sz="2000" b="1" dirty="0">
              <a:solidFill>
                <a:schemeClr val="hlink"/>
              </a:solidFill>
              <a:ea typeface="Arial Unicode MS" pitchFamily="34" charset="-128"/>
              <a:cs typeface="Arial Unicode MS" pitchFamily="34" charset="-128"/>
            </a:endParaRPr>
          </a:p>
          <a:p>
            <a:pPr>
              <a:spcBef>
                <a:spcPct val="50000"/>
              </a:spcBef>
            </a:pPr>
            <a:endParaRPr lang="cs-CZ" altLang="sk-SK" sz="2000" b="1" dirty="0">
              <a:solidFill>
                <a:schemeClr val="hlink"/>
              </a:solidFill>
              <a:ea typeface="Arial Unicode MS" pitchFamily="34" charset="-128"/>
              <a:cs typeface="Arial Unicode MS" pitchFamily="34" charset="-128"/>
            </a:endParaRPr>
          </a:p>
          <a:p>
            <a:pPr>
              <a:spcBef>
                <a:spcPct val="50000"/>
              </a:spcBef>
            </a:pPr>
            <a:endParaRPr lang="cs-CZ" altLang="sk-SK" sz="2000" b="1" dirty="0">
              <a:solidFill>
                <a:schemeClr val="hlink"/>
              </a:solidFill>
              <a:ea typeface="Arial Unicode MS" pitchFamily="34" charset="-128"/>
              <a:cs typeface="Arial Unicode MS" pitchFamily="34" charset="-128"/>
            </a:endParaRPr>
          </a:p>
          <a:p>
            <a:pPr>
              <a:spcBef>
                <a:spcPct val="50000"/>
              </a:spcBef>
            </a:pPr>
            <a:endParaRPr lang="cs-CZ" altLang="sk-SK" sz="2000" b="1" dirty="0">
              <a:solidFill>
                <a:schemeClr val="hlink"/>
              </a:solidFill>
              <a:ea typeface="Arial Unicode MS" pitchFamily="34" charset="-128"/>
              <a:cs typeface="Arial Unicode MS" pitchFamily="34" charset="-128"/>
            </a:endParaRPr>
          </a:p>
          <a:p>
            <a:pPr>
              <a:spcBef>
                <a:spcPct val="50000"/>
              </a:spcBef>
            </a:pPr>
            <a:endParaRPr lang="cs-CZ" altLang="sk-SK" sz="2000" b="1" dirty="0">
              <a:solidFill>
                <a:schemeClr val="hlink"/>
              </a:solidFill>
              <a:ea typeface="Arial Unicode MS" pitchFamily="34" charset="-128"/>
              <a:cs typeface="Arial Unicode MS" pitchFamily="34" charset="-128"/>
            </a:endParaRPr>
          </a:p>
          <a:p>
            <a:pPr>
              <a:spcBef>
                <a:spcPct val="50000"/>
              </a:spcBef>
            </a:pPr>
            <a:r>
              <a:rPr lang="cs-CZ" altLang="sk-SK" dirty="0">
                <a:cs typeface="Times New Roman" pitchFamily="18" charset="0"/>
              </a:rPr>
              <a:t>Zabývá se zkoumáním vnitřní ochoty jednotlivce vyjadřovat pozitivní či negativní reakce na podněty. Rozlišuje se složka </a:t>
            </a:r>
            <a:r>
              <a:rPr lang="cs-CZ" altLang="sk-SK" b="1" i="1" dirty="0">
                <a:cs typeface="Times New Roman" pitchFamily="18" charset="0"/>
              </a:rPr>
              <a:t>kognitivní</a:t>
            </a:r>
            <a:r>
              <a:rPr lang="cs-CZ" altLang="sk-SK" i="1" dirty="0">
                <a:cs typeface="Times New Roman" pitchFamily="18" charset="0"/>
              </a:rPr>
              <a:t> </a:t>
            </a:r>
            <a:r>
              <a:rPr lang="cs-CZ" altLang="sk-SK" dirty="0">
                <a:cs typeface="Times New Roman" pitchFamily="18" charset="0"/>
              </a:rPr>
              <a:t>(co o objektu víme), </a:t>
            </a:r>
            <a:r>
              <a:rPr lang="cs-CZ" altLang="sk-SK" b="1" i="1" dirty="0">
                <a:cs typeface="Times New Roman" pitchFamily="18" charset="0"/>
              </a:rPr>
              <a:t>emotivní</a:t>
            </a:r>
            <a:r>
              <a:rPr lang="cs-CZ" altLang="sk-SK" i="1" dirty="0">
                <a:cs typeface="Times New Roman" pitchFamily="18" charset="0"/>
              </a:rPr>
              <a:t> </a:t>
            </a:r>
            <a:r>
              <a:rPr lang="cs-CZ" altLang="sk-SK" dirty="0">
                <a:cs typeface="Times New Roman" pitchFamily="18" charset="0"/>
              </a:rPr>
              <a:t>(jaký je vlastní pocit) a </a:t>
            </a:r>
            <a:r>
              <a:rPr lang="cs-CZ" altLang="sk-SK" b="1" i="1" dirty="0">
                <a:cs typeface="Times New Roman" pitchFamily="18" charset="0"/>
              </a:rPr>
              <a:t>konativní</a:t>
            </a:r>
            <a:r>
              <a:rPr lang="cs-CZ" altLang="sk-SK" i="1" dirty="0">
                <a:cs typeface="Times New Roman" pitchFamily="18" charset="0"/>
              </a:rPr>
              <a:t> </a:t>
            </a:r>
            <a:r>
              <a:rPr lang="cs-CZ" altLang="sk-SK" dirty="0">
                <a:cs typeface="Times New Roman" pitchFamily="18" charset="0"/>
              </a:rPr>
              <a:t>(jak jsme odhodláni jednat). Relativní stabilita reakce jednotlivce je dána zkušeností z minulosti. Postoje se měří především dotazováním,</a:t>
            </a:r>
            <a:r>
              <a:rPr lang="cs-CZ" altLang="sk-SK" i="1" dirty="0">
                <a:cs typeface="Times New Roman" pitchFamily="18" charset="0"/>
              </a:rPr>
              <a:t> </a:t>
            </a:r>
            <a:r>
              <a:rPr lang="cs-CZ" altLang="sk-SK" dirty="0">
                <a:cs typeface="Times New Roman" pitchFamily="18" charset="0"/>
              </a:rPr>
              <a:t>kde je k jednotlivým otázkám přiřazena stupnice oceňující vyjádřený postoj. Toto měření může být zajišťováno jako jednorozměrné, kdy je postoj odstupňován bodovou stupnicí (velmi špatně 0 bodů, špatně 1 bod, průměrně 2 body atd.) nebo vícerozměrné. </a:t>
            </a:r>
          </a:p>
        </p:txBody>
      </p:sp>
      <p:pic>
        <p:nvPicPr>
          <p:cNvPr id="56323" name="Picture 6" descr="treninky"/>
          <p:cNvPicPr>
            <a:picLocks noChangeAspect="1" noChangeArrowheads="1"/>
          </p:cNvPicPr>
          <p:nvPr/>
        </p:nvPicPr>
        <p:blipFill>
          <a:blip r:embed="rId3"/>
          <a:srcRect/>
          <a:stretch>
            <a:fillRect/>
          </a:stretch>
        </p:blipFill>
        <p:spPr bwMode="auto">
          <a:xfrm>
            <a:off x="395288" y="941388"/>
            <a:ext cx="5400675" cy="3359150"/>
          </a:xfrm>
          <a:prstGeom prst="rect">
            <a:avLst/>
          </a:prstGeom>
          <a:noFill/>
          <a:ln w="9525">
            <a:noFill/>
            <a:miter lim="800000"/>
            <a:headEnd/>
            <a:tailEnd/>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ext Box 2"/>
          <p:cNvSpPr txBox="1">
            <a:spLocks noChangeArrowheads="1"/>
          </p:cNvSpPr>
          <p:nvPr/>
        </p:nvSpPr>
        <p:spPr bwMode="auto">
          <a:xfrm>
            <a:off x="304800" y="304800"/>
            <a:ext cx="8534400" cy="2169825"/>
          </a:xfrm>
          <a:prstGeom prst="rect">
            <a:avLst/>
          </a:prstGeom>
          <a:noFill/>
          <a:ln w="9525">
            <a:noFill/>
            <a:miter lim="800000"/>
            <a:headEnd/>
            <a:tailEnd/>
          </a:ln>
        </p:spPr>
        <p:txBody>
          <a:bodyPr>
            <a:spAutoFit/>
          </a:bodyPr>
          <a:lstStyle/>
          <a:p>
            <a:pPr>
              <a:spcBef>
                <a:spcPct val="50000"/>
              </a:spcBef>
            </a:pPr>
            <a:r>
              <a:rPr lang="cs-CZ" altLang="sk-SK" sz="3600" b="1" dirty="0" err="1" smtClean="0">
                <a:solidFill>
                  <a:srgbClr val="0070C0"/>
                </a:solidFill>
                <a:latin typeface="Arial Unicode MS" pitchFamily="34" charset="-128"/>
                <a:ea typeface="Arial Unicode MS" pitchFamily="34" charset="-128"/>
                <a:cs typeface="Arial Unicode MS" pitchFamily="34" charset="-128"/>
              </a:rPr>
              <a:t>Kuninova</a:t>
            </a:r>
            <a:r>
              <a:rPr lang="cs-CZ" altLang="sk-SK" sz="3600" b="1" dirty="0" smtClean="0">
                <a:solidFill>
                  <a:srgbClr val="0070C0"/>
                </a:solidFill>
                <a:latin typeface="Arial Unicode MS" pitchFamily="34" charset="-128"/>
                <a:ea typeface="Arial Unicode MS" pitchFamily="34" charset="-128"/>
                <a:cs typeface="Arial Unicode MS" pitchFamily="34" charset="-128"/>
              </a:rPr>
              <a:t> </a:t>
            </a:r>
            <a:r>
              <a:rPr lang="cs-CZ" altLang="sk-SK" sz="3600" b="1" dirty="0">
                <a:solidFill>
                  <a:srgbClr val="0070C0"/>
                </a:solidFill>
                <a:ea typeface="Arial Unicode MS" pitchFamily="34" charset="-128"/>
                <a:cs typeface="Arial Unicode MS" pitchFamily="34" charset="-128"/>
              </a:rPr>
              <a:t>š</a:t>
            </a:r>
            <a:r>
              <a:rPr lang="cs-CZ" altLang="sk-SK" sz="3600" b="1" dirty="0">
                <a:solidFill>
                  <a:srgbClr val="0070C0"/>
                </a:solidFill>
                <a:latin typeface="Arial Unicode MS" pitchFamily="34" charset="-128"/>
                <a:ea typeface="Arial Unicode MS" pitchFamily="34" charset="-128"/>
                <a:cs typeface="Arial Unicode MS" pitchFamily="34" charset="-128"/>
              </a:rPr>
              <a:t>k</a:t>
            </a:r>
            <a:r>
              <a:rPr lang="cs-CZ" altLang="sk-SK" sz="3600" b="1" dirty="0">
                <a:solidFill>
                  <a:srgbClr val="0070C0"/>
                </a:solidFill>
                <a:ea typeface="Arial Unicode MS" pitchFamily="34" charset="-128"/>
                <a:cs typeface="Arial Unicode MS" pitchFamily="34" charset="-128"/>
              </a:rPr>
              <a:t>á</a:t>
            </a:r>
            <a:r>
              <a:rPr lang="cs-CZ" altLang="sk-SK" sz="3600" b="1" dirty="0">
                <a:solidFill>
                  <a:srgbClr val="0070C0"/>
                </a:solidFill>
                <a:latin typeface="Arial Unicode MS" pitchFamily="34" charset="-128"/>
                <a:ea typeface="Arial Unicode MS" pitchFamily="34" charset="-128"/>
                <a:cs typeface="Arial Unicode MS" pitchFamily="34" charset="-128"/>
              </a:rPr>
              <a:t>la </a:t>
            </a:r>
            <a:endParaRPr lang="cs-CZ" altLang="sk-SK" sz="3600" dirty="0">
              <a:solidFill>
                <a:srgbClr val="0070C0"/>
              </a:solidFill>
              <a:latin typeface="Arial Unicode MS" pitchFamily="34" charset="-128"/>
              <a:ea typeface="Arial Unicode MS" pitchFamily="34" charset="-128"/>
              <a:cs typeface="Arial Unicode MS" pitchFamily="34" charset="-128"/>
            </a:endParaRPr>
          </a:p>
          <a:p>
            <a:pPr>
              <a:spcBef>
                <a:spcPct val="50000"/>
              </a:spcBef>
            </a:pPr>
            <a:r>
              <a:rPr lang="cs-CZ" altLang="sk-SK" dirty="0">
                <a:cs typeface="Times New Roman" pitchFamily="18" charset="0"/>
              </a:rPr>
              <a:t>Obrázkové vyjádření bodovací stupnice. Nahrazuje vhodně sémantickou diferenciační škálu</a:t>
            </a:r>
            <a:r>
              <a:rPr lang="cs-CZ" altLang="sk-SK" i="1" dirty="0">
                <a:cs typeface="Times New Roman" pitchFamily="18" charset="0"/>
              </a:rPr>
              <a:t> </a:t>
            </a:r>
            <a:r>
              <a:rPr lang="cs-CZ" altLang="sk-SK" dirty="0">
                <a:cs typeface="Times New Roman" pitchFamily="18" charset="0"/>
              </a:rPr>
              <a:t>v případech, kdy odpovídá řada respondentů s různým mateřským jazykem. Například při vyjadřování spokojenosti s ubytováním v mezinárodním hotelu. Ale stále častěji pro svou obecnou vyjadřovací schopnost a povědomost („</a:t>
            </a:r>
            <a:r>
              <a:rPr lang="cs-CZ" altLang="sk-SK" dirty="0" err="1">
                <a:cs typeface="Times New Roman" pitchFamily="18" charset="0"/>
              </a:rPr>
              <a:t>smajlíky</a:t>
            </a:r>
            <a:r>
              <a:rPr lang="cs-CZ" altLang="sk-SK" dirty="0">
                <a:cs typeface="Times New Roman" pitchFamily="18" charset="0"/>
              </a:rPr>
              <a:t>“) se používá například při dotazování prostřednictvím internetu. </a:t>
            </a:r>
          </a:p>
        </p:txBody>
      </p:sp>
      <p:sp>
        <p:nvSpPr>
          <p:cNvPr id="57347" name="Rectangle 4"/>
          <p:cNvSpPr>
            <a:spLocks noChangeArrowheads="1"/>
          </p:cNvSpPr>
          <p:nvPr/>
        </p:nvSpPr>
        <p:spPr bwMode="auto">
          <a:xfrm>
            <a:off x="2400300" y="2652713"/>
            <a:ext cx="9144000" cy="0"/>
          </a:xfrm>
          <a:prstGeom prst="rect">
            <a:avLst/>
          </a:prstGeom>
          <a:noFill/>
          <a:ln w="9525">
            <a:noFill/>
            <a:miter lim="800000"/>
            <a:headEnd/>
            <a:tailEnd/>
          </a:ln>
        </p:spPr>
        <p:txBody>
          <a:bodyPr>
            <a:spAutoFit/>
          </a:bodyPr>
          <a:lstStyle/>
          <a:p>
            <a:endParaRPr lang="sk-SK" altLang="sk-SK"/>
          </a:p>
        </p:txBody>
      </p:sp>
      <p:pic>
        <p:nvPicPr>
          <p:cNvPr id="57348" name="Picture 3" descr="K:\DOKUMENT\HOTELOVA SKOLA\2_rocnik_studenti_MK_2005\MARKETING__2_ROC_NOVE\www_2_ROČNÍK_vsh\My Webs\psycho8.jpg"/>
          <p:cNvPicPr>
            <a:picLocks noChangeAspect="1" noChangeArrowheads="1"/>
          </p:cNvPicPr>
          <p:nvPr/>
        </p:nvPicPr>
        <p:blipFill>
          <a:blip r:embed="rId3" r:link="rId4"/>
          <a:srcRect/>
          <a:stretch>
            <a:fillRect/>
          </a:stretch>
        </p:blipFill>
        <p:spPr bwMode="auto">
          <a:xfrm>
            <a:off x="457200" y="2652713"/>
            <a:ext cx="8305800" cy="2970212"/>
          </a:xfrm>
          <a:prstGeom prst="rect">
            <a:avLst/>
          </a:prstGeom>
          <a:noFill/>
          <a:ln w="9525">
            <a:noFill/>
            <a:miter lim="800000"/>
            <a:headEnd/>
            <a:tailEnd/>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ext Box 2"/>
          <p:cNvSpPr txBox="1">
            <a:spLocks noChangeArrowheads="1"/>
          </p:cNvSpPr>
          <p:nvPr/>
        </p:nvSpPr>
        <p:spPr bwMode="auto">
          <a:xfrm>
            <a:off x="250825" y="66675"/>
            <a:ext cx="8686800" cy="6791325"/>
          </a:xfrm>
          <a:prstGeom prst="rect">
            <a:avLst/>
          </a:prstGeom>
          <a:noFill/>
          <a:ln w="9525">
            <a:noFill/>
            <a:miter lim="800000"/>
            <a:headEnd/>
            <a:tailEnd/>
          </a:ln>
        </p:spPr>
        <p:txBody>
          <a:bodyPr>
            <a:spAutoFit/>
          </a:bodyPr>
          <a:lstStyle/>
          <a:p>
            <a:pPr>
              <a:spcBef>
                <a:spcPct val="50000"/>
              </a:spcBef>
            </a:pPr>
            <a:r>
              <a:rPr lang="cs-CZ" altLang="sk-SK" sz="3600" b="1" dirty="0" smtClean="0">
                <a:solidFill>
                  <a:srgbClr val="FF0000"/>
                </a:solidFill>
                <a:latin typeface="Arial Unicode MS" pitchFamily="34" charset="-128"/>
                <a:ea typeface="Arial Unicode MS" pitchFamily="34" charset="-128"/>
                <a:cs typeface="Arial Unicode MS" pitchFamily="34" charset="-128"/>
              </a:rPr>
              <a:t>Koncepce </a:t>
            </a:r>
            <a:r>
              <a:rPr lang="cs-CZ" altLang="sk-SK" sz="3600" b="1" dirty="0">
                <a:solidFill>
                  <a:srgbClr val="FF0000"/>
                </a:solidFill>
                <a:latin typeface="Arial Unicode MS" pitchFamily="34" charset="-128"/>
                <a:ea typeface="Arial Unicode MS" pitchFamily="34" charset="-128"/>
                <a:cs typeface="Arial Unicode MS" pitchFamily="34" charset="-128"/>
              </a:rPr>
              <a:t>AIDA</a:t>
            </a:r>
            <a:endParaRPr lang="cs-CZ" altLang="sk-SK" sz="3600" dirty="0">
              <a:solidFill>
                <a:srgbClr val="FF0000"/>
              </a:solidFill>
              <a:latin typeface="Arial Unicode MS" pitchFamily="34" charset="-128"/>
              <a:ea typeface="Arial Unicode MS" pitchFamily="34" charset="-128"/>
              <a:cs typeface="Arial Unicode MS" pitchFamily="34" charset="-128"/>
            </a:endParaRPr>
          </a:p>
          <a:p>
            <a:pPr>
              <a:spcBef>
                <a:spcPct val="50000"/>
              </a:spcBef>
            </a:pPr>
            <a:r>
              <a:rPr lang="cs-CZ" altLang="sk-SK" dirty="0">
                <a:solidFill>
                  <a:srgbClr val="000000"/>
                </a:solidFill>
                <a:latin typeface="Arial Unicode MS" pitchFamily="34" charset="-128"/>
                <a:ea typeface="Arial Unicode MS" pitchFamily="34" charset="-128"/>
                <a:cs typeface="Arial Unicode MS" pitchFamily="34" charset="-128"/>
              </a:rPr>
              <a:t>Z</a:t>
            </a:r>
            <a:r>
              <a:rPr lang="cs-CZ" altLang="sk-SK" dirty="0">
                <a:solidFill>
                  <a:srgbClr val="000000"/>
                </a:solidFill>
                <a:ea typeface="Arial Unicode MS" pitchFamily="34" charset="-128"/>
                <a:cs typeface="Arial Unicode MS" pitchFamily="34" charset="-128"/>
              </a:rPr>
              <a:t>á</a:t>
            </a:r>
            <a:r>
              <a:rPr lang="cs-CZ" altLang="sk-SK" dirty="0">
                <a:solidFill>
                  <a:srgbClr val="000000"/>
                </a:solidFill>
                <a:latin typeface="Arial Unicode MS" pitchFamily="34" charset="-128"/>
                <a:ea typeface="Arial Unicode MS" pitchFamily="34" charset="-128"/>
                <a:cs typeface="Arial Unicode MS" pitchFamily="34" charset="-128"/>
              </a:rPr>
              <a:t>kazn</a:t>
            </a:r>
            <a:r>
              <a:rPr lang="cs-CZ" altLang="sk-SK" dirty="0">
                <a:solidFill>
                  <a:srgbClr val="000000"/>
                </a:solidFill>
                <a:ea typeface="Arial Unicode MS" pitchFamily="34" charset="-128"/>
                <a:cs typeface="Arial Unicode MS" pitchFamily="34" charset="-128"/>
              </a:rPr>
              <a:t>í</a:t>
            </a:r>
            <a:r>
              <a:rPr lang="cs-CZ" altLang="sk-SK" dirty="0">
                <a:solidFill>
                  <a:srgbClr val="000000"/>
                </a:solidFill>
                <a:latin typeface="Arial Unicode MS" pitchFamily="34" charset="-128"/>
                <a:ea typeface="Arial Unicode MS" pitchFamily="34" charset="-128"/>
                <a:cs typeface="Arial Unicode MS" pitchFamily="34" charset="-128"/>
              </a:rPr>
              <a:t>k před vlastn</a:t>
            </a:r>
            <a:r>
              <a:rPr lang="cs-CZ" altLang="sk-SK" dirty="0">
                <a:solidFill>
                  <a:srgbClr val="000000"/>
                </a:solidFill>
                <a:ea typeface="Arial Unicode MS" pitchFamily="34" charset="-128"/>
                <a:cs typeface="Arial Unicode MS" pitchFamily="34" charset="-128"/>
              </a:rPr>
              <a:t>í</a:t>
            </a:r>
            <a:r>
              <a:rPr lang="cs-CZ" altLang="sk-SK" dirty="0">
                <a:solidFill>
                  <a:srgbClr val="000000"/>
                </a:solidFill>
                <a:latin typeface="Arial Unicode MS" pitchFamily="34" charset="-128"/>
                <a:ea typeface="Arial Unicode MS" pitchFamily="34" charset="-128"/>
                <a:cs typeface="Arial Unicode MS" pitchFamily="34" charset="-128"/>
              </a:rPr>
              <a:t>m n</a:t>
            </a:r>
            <a:r>
              <a:rPr lang="cs-CZ" altLang="sk-SK" dirty="0">
                <a:solidFill>
                  <a:srgbClr val="000000"/>
                </a:solidFill>
                <a:ea typeface="Arial Unicode MS" pitchFamily="34" charset="-128"/>
                <a:cs typeface="Arial Unicode MS" pitchFamily="34" charset="-128"/>
              </a:rPr>
              <a:t>á</a:t>
            </a:r>
            <a:r>
              <a:rPr lang="cs-CZ" altLang="sk-SK" dirty="0">
                <a:solidFill>
                  <a:srgbClr val="000000"/>
                </a:solidFill>
                <a:latin typeface="Arial Unicode MS" pitchFamily="34" charset="-128"/>
                <a:ea typeface="Arial Unicode MS" pitchFamily="34" charset="-128"/>
                <a:cs typeface="Arial Unicode MS" pitchFamily="34" charset="-128"/>
              </a:rPr>
              <a:t>kupem proch</a:t>
            </a:r>
            <a:r>
              <a:rPr lang="cs-CZ" altLang="sk-SK" dirty="0">
                <a:solidFill>
                  <a:srgbClr val="000000"/>
                </a:solidFill>
                <a:ea typeface="Arial Unicode MS" pitchFamily="34" charset="-128"/>
                <a:cs typeface="Arial Unicode MS" pitchFamily="34" charset="-128"/>
              </a:rPr>
              <a:t>á</a:t>
            </a:r>
            <a:r>
              <a:rPr lang="cs-CZ" altLang="sk-SK" dirty="0">
                <a:solidFill>
                  <a:srgbClr val="000000"/>
                </a:solidFill>
                <a:latin typeface="Arial Unicode MS" pitchFamily="34" charset="-128"/>
                <a:ea typeface="Arial Unicode MS" pitchFamily="34" charset="-128"/>
                <a:cs typeface="Arial Unicode MS" pitchFamily="34" charset="-128"/>
              </a:rPr>
              <a:t>z</a:t>
            </a:r>
            <a:r>
              <a:rPr lang="cs-CZ" altLang="sk-SK" dirty="0">
                <a:solidFill>
                  <a:srgbClr val="000000"/>
                </a:solidFill>
                <a:ea typeface="Arial Unicode MS" pitchFamily="34" charset="-128"/>
                <a:cs typeface="Arial Unicode MS" pitchFamily="34" charset="-128"/>
              </a:rPr>
              <a:t>í</a:t>
            </a:r>
            <a:r>
              <a:rPr lang="cs-CZ" altLang="sk-SK" dirty="0">
                <a:solidFill>
                  <a:srgbClr val="000000"/>
                </a:solidFill>
                <a:latin typeface="Arial Unicode MS" pitchFamily="34" charset="-128"/>
                <a:ea typeface="Arial Unicode MS" pitchFamily="34" charset="-128"/>
                <a:cs typeface="Arial Unicode MS" pitchFamily="34" charset="-128"/>
              </a:rPr>
              <a:t> několika f</a:t>
            </a:r>
            <a:r>
              <a:rPr lang="cs-CZ" altLang="sk-SK" dirty="0">
                <a:solidFill>
                  <a:srgbClr val="000000"/>
                </a:solidFill>
                <a:ea typeface="Arial Unicode MS" pitchFamily="34" charset="-128"/>
                <a:cs typeface="Arial Unicode MS" pitchFamily="34" charset="-128"/>
              </a:rPr>
              <a:t>á</a:t>
            </a:r>
            <a:r>
              <a:rPr lang="cs-CZ" altLang="sk-SK" dirty="0">
                <a:solidFill>
                  <a:srgbClr val="000000"/>
                </a:solidFill>
                <a:latin typeface="Arial Unicode MS" pitchFamily="34" charset="-128"/>
                <a:ea typeface="Arial Unicode MS" pitchFamily="34" charset="-128"/>
                <a:cs typeface="Arial Unicode MS" pitchFamily="34" charset="-128"/>
              </a:rPr>
              <a:t>zemi rozhodovac</a:t>
            </a:r>
            <a:r>
              <a:rPr lang="cs-CZ" altLang="sk-SK" dirty="0">
                <a:solidFill>
                  <a:srgbClr val="000000"/>
                </a:solidFill>
                <a:ea typeface="Arial Unicode MS" pitchFamily="34" charset="-128"/>
                <a:cs typeface="Arial Unicode MS" pitchFamily="34" charset="-128"/>
              </a:rPr>
              <a:t>í</a:t>
            </a:r>
            <a:r>
              <a:rPr lang="cs-CZ" altLang="sk-SK" dirty="0">
                <a:solidFill>
                  <a:srgbClr val="000000"/>
                </a:solidFill>
                <a:latin typeface="Arial Unicode MS" pitchFamily="34" charset="-128"/>
                <a:ea typeface="Arial Unicode MS" pitchFamily="34" charset="-128"/>
                <a:cs typeface="Arial Unicode MS" pitchFamily="34" charset="-128"/>
              </a:rPr>
              <a:t>ch procesů. Abychom dok</a:t>
            </a:r>
            <a:r>
              <a:rPr lang="cs-CZ" altLang="sk-SK" dirty="0">
                <a:solidFill>
                  <a:srgbClr val="000000"/>
                </a:solidFill>
                <a:ea typeface="Arial Unicode MS" pitchFamily="34" charset="-128"/>
                <a:cs typeface="Arial Unicode MS" pitchFamily="34" charset="-128"/>
              </a:rPr>
              <a:t>á</a:t>
            </a:r>
            <a:r>
              <a:rPr lang="cs-CZ" altLang="sk-SK" dirty="0">
                <a:solidFill>
                  <a:srgbClr val="000000"/>
                </a:solidFill>
                <a:latin typeface="Arial Unicode MS" pitchFamily="34" charset="-128"/>
                <a:ea typeface="Arial Unicode MS" pitchFamily="34" charset="-128"/>
                <a:cs typeface="Arial Unicode MS" pitchFamily="34" charset="-128"/>
              </a:rPr>
              <a:t>zali spr</a:t>
            </a:r>
            <a:r>
              <a:rPr lang="cs-CZ" altLang="sk-SK" dirty="0">
                <a:solidFill>
                  <a:srgbClr val="000000"/>
                </a:solidFill>
                <a:ea typeface="Arial Unicode MS" pitchFamily="34" charset="-128"/>
                <a:cs typeface="Arial Unicode MS" pitchFamily="34" charset="-128"/>
              </a:rPr>
              <a:t>á</a:t>
            </a:r>
            <a:r>
              <a:rPr lang="cs-CZ" altLang="sk-SK" dirty="0">
                <a:solidFill>
                  <a:srgbClr val="000000"/>
                </a:solidFill>
                <a:latin typeface="Arial Unicode MS" pitchFamily="34" charset="-128"/>
                <a:ea typeface="Arial Unicode MS" pitchFamily="34" charset="-128"/>
                <a:cs typeface="Arial Unicode MS" pitchFamily="34" charset="-128"/>
              </a:rPr>
              <a:t>vně stanovit marketingov</a:t>
            </a:r>
            <a:r>
              <a:rPr lang="cs-CZ" altLang="sk-SK" dirty="0">
                <a:solidFill>
                  <a:srgbClr val="000000"/>
                </a:solidFill>
                <a:ea typeface="Arial Unicode MS" pitchFamily="34" charset="-128"/>
                <a:cs typeface="Arial Unicode MS" pitchFamily="34" charset="-128"/>
              </a:rPr>
              <a:t>é</a:t>
            </a:r>
            <a:r>
              <a:rPr lang="cs-CZ" altLang="sk-SK" dirty="0">
                <a:solidFill>
                  <a:srgbClr val="000000"/>
                </a:solidFill>
                <a:latin typeface="Arial Unicode MS" pitchFamily="34" charset="-128"/>
                <a:ea typeface="Arial Unicode MS" pitchFamily="34" charset="-128"/>
                <a:cs typeface="Arial Unicode MS" pitchFamily="34" charset="-128"/>
              </a:rPr>
              <a:t> postupy, mus</a:t>
            </a:r>
            <a:r>
              <a:rPr lang="cs-CZ" altLang="sk-SK" dirty="0">
                <a:solidFill>
                  <a:srgbClr val="000000"/>
                </a:solidFill>
                <a:ea typeface="Arial Unicode MS" pitchFamily="34" charset="-128"/>
                <a:cs typeface="Arial Unicode MS" pitchFamily="34" charset="-128"/>
              </a:rPr>
              <a:t>í</a:t>
            </a:r>
            <a:r>
              <a:rPr lang="cs-CZ" altLang="sk-SK" dirty="0">
                <a:solidFill>
                  <a:srgbClr val="000000"/>
                </a:solidFill>
                <a:latin typeface="Arial Unicode MS" pitchFamily="34" charset="-128"/>
                <a:ea typeface="Arial Unicode MS" pitchFamily="34" charset="-128"/>
                <a:cs typeface="Arial Unicode MS" pitchFamily="34" charset="-128"/>
              </a:rPr>
              <a:t>m z</a:t>
            </a:r>
            <a:r>
              <a:rPr lang="cs-CZ" altLang="sk-SK" dirty="0">
                <a:solidFill>
                  <a:srgbClr val="000000"/>
                </a:solidFill>
                <a:ea typeface="Arial Unicode MS" pitchFamily="34" charset="-128"/>
                <a:cs typeface="Arial Unicode MS" pitchFamily="34" charset="-128"/>
              </a:rPr>
              <a:t>á</a:t>
            </a:r>
            <a:r>
              <a:rPr lang="cs-CZ" altLang="sk-SK" dirty="0">
                <a:solidFill>
                  <a:srgbClr val="000000"/>
                </a:solidFill>
                <a:latin typeface="Arial Unicode MS" pitchFamily="34" charset="-128"/>
                <a:ea typeface="Arial Unicode MS" pitchFamily="34" charset="-128"/>
                <a:cs typeface="Arial Unicode MS" pitchFamily="34" charset="-128"/>
              </a:rPr>
              <a:t>kazn</a:t>
            </a:r>
            <a:r>
              <a:rPr lang="cs-CZ" altLang="sk-SK" dirty="0">
                <a:solidFill>
                  <a:srgbClr val="000000"/>
                </a:solidFill>
                <a:ea typeface="Arial Unicode MS" pitchFamily="34" charset="-128"/>
                <a:cs typeface="Arial Unicode MS" pitchFamily="34" charset="-128"/>
              </a:rPr>
              <a:t>í</a:t>
            </a:r>
            <a:r>
              <a:rPr lang="cs-CZ" altLang="sk-SK" dirty="0">
                <a:solidFill>
                  <a:srgbClr val="000000"/>
                </a:solidFill>
                <a:latin typeface="Arial Unicode MS" pitchFamily="34" charset="-128"/>
                <a:ea typeface="Arial Unicode MS" pitchFamily="34" charset="-128"/>
                <a:cs typeface="Arial Unicode MS" pitchFamily="34" charset="-128"/>
              </a:rPr>
              <a:t>ka zn</a:t>
            </a:r>
            <a:r>
              <a:rPr lang="cs-CZ" altLang="sk-SK" dirty="0">
                <a:solidFill>
                  <a:srgbClr val="000000"/>
                </a:solidFill>
                <a:ea typeface="Arial Unicode MS" pitchFamily="34" charset="-128"/>
                <a:cs typeface="Arial Unicode MS" pitchFamily="34" charset="-128"/>
              </a:rPr>
              <a:t>á</a:t>
            </a:r>
            <a:r>
              <a:rPr lang="cs-CZ" altLang="sk-SK" dirty="0">
                <a:solidFill>
                  <a:srgbClr val="000000"/>
                </a:solidFill>
                <a:latin typeface="Arial Unicode MS" pitchFamily="34" charset="-128"/>
                <a:ea typeface="Arial Unicode MS" pitchFamily="34" charset="-128"/>
                <a:cs typeface="Arial Unicode MS" pitchFamily="34" charset="-128"/>
              </a:rPr>
              <a:t>t, mus</a:t>
            </a:r>
            <a:r>
              <a:rPr lang="cs-CZ" altLang="sk-SK" dirty="0">
                <a:solidFill>
                  <a:srgbClr val="000000"/>
                </a:solidFill>
                <a:ea typeface="Arial Unicode MS" pitchFamily="34" charset="-128"/>
                <a:cs typeface="Arial Unicode MS" pitchFamily="34" charset="-128"/>
              </a:rPr>
              <a:t>í</a:t>
            </a:r>
            <a:r>
              <a:rPr lang="cs-CZ" altLang="sk-SK" dirty="0">
                <a:solidFill>
                  <a:srgbClr val="000000"/>
                </a:solidFill>
                <a:latin typeface="Arial Unicode MS" pitchFamily="34" charset="-128"/>
                <a:ea typeface="Arial Unicode MS" pitchFamily="34" charset="-128"/>
                <a:cs typeface="Arial Unicode MS" pitchFamily="34" charset="-128"/>
              </a:rPr>
              <a:t>me dok</a:t>
            </a:r>
            <a:r>
              <a:rPr lang="cs-CZ" altLang="sk-SK" dirty="0">
                <a:solidFill>
                  <a:srgbClr val="000000"/>
                </a:solidFill>
                <a:ea typeface="Arial Unicode MS" pitchFamily="34" charset="-128"/>
                <a:cs typeface="Arial Unicode MS" pitchFamily="34" charset="-128"/>
              </a:rPr>
              <a:t>á</a:t>
            </a:r>
            <a:r>
              <a:rPr lang="cs-CZ" altLang="sk-SK" dirty="0">
                <a:solidFill>
                  <a:srgbClr val="000000"/>
                </a:solidFill>
                <a:latin typeface="Arial Unicode MS" pitchFamily="34" charset="-128"/>
                <a:ea typeface="Arial Unicode MS" pitchFamily="34" charset="-128"/>
                <a:cs typeface="Arial Unicode MS" pitchFamily="34" charset="-128"/>
              </a:rPr>
              <a:t>zat pochopit způsoby my</a:t>
            </a:r>
            <a:r>
              <a:rPr lang="cs-CZ" altLang="sk-SK" dirty="0">
                <a:solidFill>
                  <a:srgbClr val="000000"/>
                </a:solidFill>
                <a:ea typeface="Arial Unicode MS" pitchFamily="34" charset="-128"/>
                <a:cs typeface="Arial Unicode MS" pitchFamily="34" charset="-128"/>
              </a:rPr>
              <a:t>š</a:t>
            </a:r>
            <a:r>
              <a:rPr lang="cs-CZ" altLang="sk-SK" dirty="0">
                <a:solidFill>
                  <a:srgbClr val="000000"/>
                </a:solidFill>
                <a:latin typeface="Arial Unicode MS" pitchFamily="34" charset="-128"/>
                <a:ea typeface="Arial Unicode MS" pitchFamily="34" charset="-128"/>
                <a:cs typeface="Arial Unicode MS" pitchFamily="34" charset="-128"/>
              </a:rPr>
              <a:t>len</a:t>
            </a:r>
            <a:r>
              <a:rPr lang="cs-CZ" altLang="sk-SK" dirty="0">
                <a:solidFill>
                  <a:srgbClr val="000000"/>
                </a:solidFill>
                <a:ea typeface="Arial Unicode MS" pitchFamily="34" charset="-128"/>
                <a:cs typeface="Arial Unicode MS" pitchFamily="34" charset="-128"/>
              </a:rPr>
              <a:t>í</a:t>
            </a:r>
            <a:r>
              <a:rPr lang="cs-CZ" altLang="sk-SK" dirty="0">
                <a:solidFill>
                  <a:srgbClr val="000000"/>
                </a:solidFill>
                <a:latin typeface="Arial Unicode MS" pitchFamily="34" charset="-128"/>
                <a:ea typeface="Arial Unicode MS" pitchFamily="34" charset="-128"/>
                <a:cs typeface="Arial Unicode MS" pitchFamily="34" charset="-128"/>
              </a:rPr>
              <a:t> a vztahy z</a:t>
            </a:r>
            <a:r>
              <a:rPr lang="cs-CZ" altLang="sk-SK" dirty="0">
                <a:solidFill>
                  <a:srgbClr val="000000"/>
                </a:solidFill>
                <a:ea typeface="Arial Unicode MS" pitchFamily="34" charset="-128"/>
                <a:cs typeface="Arial Unicode MS" pitchFamily="34" charset="-128"/>
              </a:rPr>
              <a:t>á</a:t>
            </a:r>
            <a:r>
              <a:rPr lang="cs-CZ" altLang="sk-SK" dirty="0">
                <a:solidFill>
                  <a:srgbClr val="000000"/>
                </a:solidFill>
                <a:latin typeface="Arial Unicode MS" pitchFamily="34" charset="-128"/>
                <a:ea typeface="Arial Unicode MS" pitchFamily="34" charset="-128"/>
                <a:cs typeface="Arial Unicode MS" pitchFamily="34" charset="-128"/>
              </a:rPr>
              <a:t>kazn</a:t>
            </a:r>
            <a:r>
              <a:rPr lang="cs-CZ" altLang="sk-SK" dirty="0">
                <a:solidFill>
                  <a:srgbClr val="000000"/>
                </a:solidFill>
                <a:ea typeface="Arial Unicode MS" pitchFamily="34" charset="-128"/>
                <a:cs typeface="Arial Unicode MS" pitchFamily="34" charset="-128"/>
              </a:rPr>
              <a:t>í</a:t>
            </a:r>
            <a:r>
              <a:rPr lang="cs-CZ" altLang="sk-SK" dirty="0">
                <a:solidFill>
                  <a:srgbClr val="000000"/>
                </a:solidFill>
                <a:latin typeface="Arial Unicode MS" pitchFamily="34" charset="-128"/>
                <a:ea typeface="Arial Unicode MS" pitchFamily="34" charset="-128"/>
                <a:cs typeface="Arial Unicode MS" pitchFamily="34" charset="-128"/>
              </a:rPr>
              <a:t>ka k</a:t>
            </a:r>
            <a:r>
              <a:rPr lang="cs-CZ" altLang="sk-SK" dirty="0">
                <a:solidFill>
                  <a:srgbClr val="000000"/>
                </a:solidFill>
                <a:ea typeface="Arial Unicode MS" pitchFamily="34" charset="-128"/>
                <a:cs typeface="Arial Unicode MS" pitchFamily="34" charset="-128"/>
              </a:rPr>
              <a:t> </a:t>
            </a:r>
            <a:r>
              <a:rPr lang="cs-CZ" altLang="sk-SK" dirty="0">
                <a:solidFill>
                  <a:srgbClr val="000000"/>
                </a:solidFill>
                <a:latin typeface="Arial Unicode MS" pitchFamily="34" charset="-128"/>
                <a:ea typeface="Arial Unicode MS" pitchFamily="34" charset="-128"/>
                <a:cs typeface="Arial Unicode MS" pitchFamily="34" charset="-128"/>
              </a:rPr>
              <a:t>produktu nebo službě. Jedno ze zn</a:t>
            </a:r>
            <a:r>
              <a:rPr lang="cs-CZ" altLang="sk-SK" dirty="0">
                <a:solidFill>
                  <a:srgbClr val="000000"/>
                </a:solidFill>
                <a:ea typeface="Arial Unicode MS" pitchFamily="34" charset="-128"/>
                <a:cs typeface="Arial Unicode MS" pitchFamily="34" charset="-128"/>
              </a:rPr>
              <a:t>á</a:t>
            </a:r>
            <a:r>
              <a:rPr lang="cs-CZ" altLang="sk-SK" dirty="0">
                <a:solidFill>
                  <a:srgbClr val="000000"/>
                </a:solidFill>
                <a:latin typeface="Arial Unicode MS" pitchFamily="34" charset="-128"/>
                <a:ea typeface="Arial Unicode MS" pitchFamily="34" charset="-128"/>
                <a:cs typeface="Arial Unicode MS" pitchFamily="34" charset="-128"/>
              </a:rPr>
              <a:t>mých sch</a:t>
            </a:r>
            <a:r>
              <a:rPr lang="cs-CZ" altLang="sk-SK" dirty="0">
                <a:solidFill>
                  <a:srgbClr val="000000"/>
                </a:solidFill>
                <a:ea typeface="Arial Unicode MS" pitchFamily="34" charset="-128"/>
                <a:cs typeface="Arial Unicode MS" pitchFamily="34" charset="-128"/>
              </a:rPr>
              <a:t>é</a:t>
            </a:r>
            <a:r>
              <a:rPr lang="cs-CZ" altLang="sk-SK" dirty="0">
                <a:solidFill>
                  <a:srgbClr val="000000"/>
                </a:solidFill>
                <a:latin typeface="Arial Unicode MS" pitchFamily="34" charset="-128"/>
                <a:ea typeface="Arial Unicode MS" pitchFamily="34" charset="-128"/>
                <a:cs typeface="Arial Unicode MS" pitchFamily="34" charset="-128"/>
              </a:rPr>
              <a:t>mat, kter</a:t>
            </a:r>
            <a:r>
              <a:rPr lang="cs-CZ" altLang="sk-SK" dirty="0">
                <a:solidFill>
                  <a:srgbClr val="000000"/>
                </a:solidFill>
                <a:ea typeface="Arial Unicode MS" pitchFamily="34" charset="-128"/>
                <a:cs typeface="Arial Unicode MS" pitchFamily="34" charset="-128"/>
              </a:rPr>
              <a:t>é</a:t>
            </a:r>
            <a:r>
              <a:rPr lang="cs-CZ" altLang="sk-SK" dirty="0">
                <a:solidFill>
                  <a:srgbClr val="000000"/>
                </a:solidFill>
                <a:latin typeface="Arial Unicode MS" pitchFamily="34" charset="-128"/>
                <a:ea typeface="Arial Unicode MS" pitchFamily="34" charset="-128"/>
                <a:cs typeface="Arial Unicode MS" pitchFamily="34" charset="-128"/>
              </a:rPr>
              <a:t> vyjadřuj</a:t>
            </a:r>
            <a:r>
              <a:rPr lang="cs-CZ" altLang="sk-SK" dirty="0">
                <a:solidFill>
                  <a:srgbClr val="000000"/>
                </a:solidFill>
                <a:ea typeface="Arial Unicode MS" pitchFamily="34" charset="-128"/>
                <a:cs typeface="Arial Unicode MS" pitchFamily="34" charset="-128"/>
              </a:rPr>
              <a:t>í</a:t>
            </a:r>
            <a:r>
              <a:rPr lang="cs-CZ" altLang="sk-SK" dirty="0">
                <a:solidFill>
                  <a:srgbClr val="000000"/>
                </a:solidFill>
                <a:latin typeface="Arial Unicode MS" pitchFamily="34" charset="-128"/>
                <a:ea typeface="Arial Unicode MS" pitchFamily="34" charset="-128"/>
                <a:cs typeface="Arial Unicode MS" pitchFamily="34" charset="-128"/>
              </a:rPr>
              <a:t> proces rozhodov</a:t>
            </a:r>
            <a:r>
              <a:rPr lang="cs-CZ" altLang="sk-SK" dirty="0">
                <a:solidFill>
                  <a:srgbClr val="000000"/>
                </a:solidFill>
                <a:ea typeface="Arial Unicode MS" pitchFamily="34" charset="-128"/>
                <a:cs typeface="Arial Unicode MS" pitchFamily="34" charset="-128"/>
              </a:rPr>
              <a:t>á</a:t>
            </a:r>
            <a:r>
              <a:rPr lang="cs-CZ" altLang="sk-SK" dirty="0">
                <a:solidFill>
                  <a:srgbClr val="000000"/>
                </a:solidFill>
                <a:latin typeface="Arial Unicode MS" pitchFamily="34" charset="-128"/>
                <a:ea typeface="Arial Unicode MS" pitchFamily="34" charset="-128"/>
                <a:cs typeface="Arial Unicode MS" pitchFamily="34" charset="-128"/>
              </a:rPr>
              <a:t>n</a:t>
            </a:r>
            <a:r>
              <a:rPr lang="cs-CZ" altLang="sk-SK" dirty="0">
                <a:solidFill>
                  <a:srgbClr val="000000"/>
                </a:solidFill>
                <a:ea typeface="Arial Unicode MS" pitchFamily="34" charset="-128"/>
                <a:cs typeface="Arial Unicode MS" pitchFamily="34" charset="-128"/>
              </a:rPr>
              <a:t>í</a:t>
            </a:r>
            <a:r>
              <a:rPr lang="cs-CZ" altLang="sk-SK" dirty="0">
                <a:solidFill>
                  <a:srgbClr val="000000"/>
                </a:solidFill>
                <a:latin typeface="Arial Unicode MS" pitchFamily="34" charset="-128"/>
                <a:ea typeface="Arial Unicode MS" pitchFamily="34" charset="-128"/>
                <a:cs typeface="Arial Unicode MS" pitchFamily="34" charset="-128"/>
              </a:rPr>
              <a:t> z</a:t>
            </a:r>
            <a:r>
              <a:rPr lang="cs-CZ" altLang="sk-SK" dirty="0">
                <a:solidFill>
                  <a:srgbClr val="000000"/>
                </a:solidFill>
                <a:ea typeface="Arial Unicode MS" pitchFamily="34" charset="-128"/>
                <a:cs typeface="Arial Unicode MS" pitchFamily="34" charset="-128"/>
              </a:rPr>
              <a:t>á</a:t>
            </a:r>
            <a:r>
              <a:rPr lang="cs-CZ" altLang="sk-SK" dirty="0">
                <a:solidFill>
                  <a:srgbClr val="000000"/>
                </a:solidFill>
                <a:latin typeface="Arial Unicode MS" pitchFamily="34" charset="-128"/>
                <a:ea typeface="Arial Unicode MS" pitchFamily="34" charset="-128"/>
                <a:cs typeface="Arial Unicode MS" pitchFamily="34" charset="-128"/>
              </a:rPr>
              <a:t>kazn</a:t>
            </a:r>
            <a:r>
              <a:rPr lang="cs-CZ" altLang="sk-SK" dirty="0">
                <a:solidFill>
                  <a:srgbClr val="000000"/>
                </a:solidFill>
                <a:ea typeface="Arial Unicode MS" pitchFamily="34" charset="-128"/>
                <a:cs typeface="Arial Unicode MS" pitchFamily="34" charset="-128"/>
              </a:rPr>
              <a:t>í</a:t>
            </a:r>
            <a:r>
              <a:rPr lang="cs-CZ" altLang="sk-SK" dirty="0">
                <a:solidFill>
                  <a:srgbClr val="000000"/>
                </a:solidFill>
                <a:latin typeface="Arial Unicode MS" pitchFamily="34" charset="-128"/>
                <a:ea typeface="Arial Unicode MS" pitchFamily="34" charset="-128"/>
                <a:cs typeface="Arial Unicode MS" pitchFamily="34" charset="-128"/>
              </a:rPr>
              <a:t>ka označujeme zkratkou AIDA.</a:t>
            </a:r>
          </a:p>
          <a:p>
            <a:pPr>
              <a:spcBef>
                <a:spcPct val="50000"/>
              </a:spcBef>
            </a:pPr>
            <a:r>
              <a:rPr lang="cs-CZ" altLang="sk-SK" b="1" dirty="0" err="1">
                <a:solidFill>
                  <a:schemeClr val="hlink"/>
                </a:solidFill>
                <a:latin typeface="Arial Unicode MS" pitchFamily="34" charset="-128"/>
                <a:ea typeface="Arial Unicode MS" pitchFamily="34" charset="-128"/>
                <a:cs typeface="Arial Unicode MS" pitchFamily="34" charset="-128"/>
              </a:rPr>
              <a:t>Attention</a:t>
            </a:r>
            <a:r>
              <a:rPr lang="cs-CZ" altLang="sk-SK" b="1" dirty="0">
                <a:solidFill>
                  <a:schemeClr val="hlink"/>
                </a:solidFill>
                <a:latin typeface="Arial Unicode MS" pitchFamily="34" charset="-128"/>
                <a:ea typeface="Arial Unicode MS" pitchFamily="34" charset="-128"/>
                <a:cs typeface="Arial Unicode MS" pitchFamily="34" charset="-128"/>
              </a:rPr>
              <a:t>  ( pozornost )</a:t>
            </a:r>
          </a:p>
          <a:p>
            <a:pPr>
              <a:spcBef>
                <a:spcPct val="50000"/>
              </a:spcBef>
            </a:pPr>
            <a:r>
              <a:rPr lang="cs-CZ" altLang="sk-SK" b="1" dirty="0" err="1">
                <a:solidFill>
                  <a:schemeClr val="hlink"/>
                </a:solidFill>
                <a:latin typeface="Arial Unicode MS" pitchFamily="34" charset="-128"/>
                <a:ea typeface="Arial Unicode MS" pitchFamily="34" charset="-128"/>
                <a:cs typeface="Arial Unicode MS" pitchFamily="34" charset="-128"/>
              </a:rPr>
              <a:t>Interest</a:t>
            </a:r>
            <a:r>
              <a:rPr lang="cs-CZ" altLang="sk-SK" b="1" dirty="0">
                <a:solidFill>
                  <a:schemeClr val="hlink"/>
                </a:solidFill>
                <a:latin typeface="Arial Unicode MS" pitchFamily="34" charset="-128"/>
                <a:ea typeface="Arial Unicode MS" pitchFamily="34" charset="-128"/>
                <a:cs typeface="Arial Unicode MS" pitchFamily="34" charset="-128"/>
              </a:rPr>
              <a:t>    ( z</a:t>
            </a:r>
            <a:r>
              <a:rPr lang="cs-CZ" altLang="sk-SK" b="1" dirty="0">
                <a:solidFill>
                  <a:schemeClr val="hlink"/>
                </a:solidFill>
                <a:ea typeface="Arial Unicode MS" pitchFamily="34" charset="-128"/>
                <a:cs typeface="Arial Unicode MS" pitchFamily="34" charset="-128"/>
              </a:rPr>
              <a:t>á</a:t>
            </a:r>
            <a:r>
              <a:rPr lang="cs-CZ" altLang="sk-SK" b="1" dirty="0">
                <a:solidFill>
                  <a:schemeClr val="hlink"/>
                </a:solidFill>
                <a:latin typeface="Arial Unicode MS" pitchFamily="34" charset="-128"/>
                <a:ea typeface="Arial Unicode MS" pitchFamily="34" charset="-128"/>
                <a:cs typeface="Arial Unicode MS" pitchFamily="34" charset="-128"/>
              </a:rPr>
              <a:t>jem )</a:t>
            </a:r>
          </a:p>
          <a:p>
            <a:pPr>
              <a:spcBef>
                <a:spcPct val="50000"/>
              </a:spcBef>
            </a:pPr>
            <a:r>
              <a:rPr lang="cs-CZ" altLang="sk-SK" b="1" dirty="0" err="1">
                <a:solidFill>
                  <a:schemeClr val="hlink"/>
                </a:solidFill>
                <a:latin typeface="Arial Unicode MS" pitchFamily="34" charset="-128"/>
                <a:ea typeface="Arial Unicode MS" pitchFamily="34" charset="-128"/>
                <a:cs typeface="Arial Unicode MS" pitchFamily="34" charset="-128"/>
              </a:rPr>
              <a:t>Desire</a:t>
            </a:r>
            <a:r>
              <a:rPr lang="cs-CZ" altLang="sk-SK" b="1" dirty="0">
                <a:solidFill>
                  <a:schemeClr val="hlink"/>
                </a:solidFill>
                <a:latin typeface="Arial Unicode MS" pitchFamily="34" charset="-128"/>
                <a:ea typeface="Arial Unicode MS" pitchFamily="34" charset="-128"/>
                <a:cs typeface="Arial Unicode MS" pitchFamily="34" charset="-128"/>
              </a:rPr>
              <a:t>     ( př</a:t>
            </a:r>
            <a:r>
              <a:rPr lang="cs-CZ" altLang="sk-SK" b="1" dirty="0">
                <a:solidFill>
                  <a:schemeClr val="hlink"/>
                </a:solidFill>
                <a:ea typeface="Arial Unicode MS" pitchFamily="34" charset="-128"/>
                <a:cs typeface="Arial Unicode MS" pitchFamily="34" charset="-128"/>
              </a:rPr>
              <a:t>á</a:t>
            </a:r>
            <a:r>
              <a:rPr lang="cs-CZ" altLang="sk-SK" b="1" dirty="0">
                <a:solidFill>
                  <a:schemeClr val="hlink"/>
                </a:solidFill>
                <a:latin typeface="Arial Unicode MS" pitchFamily="34" charset="-128"/>
                <a:ea typeface="Arial Unicode MS" pitchFamily="34" charset="-128"/>
                <a:cs typeface="Arial Unicode MS" pitchFamily="34" charset="-128"/>
              </a:rPr>
              <a:t>n</a:t>
            </a:r>
            <a:r>
              <a:rPr lang="cs-CZ" altLang="sk-SK" b="1" dirty="0">
                <a:solidFill>
                  <a:schemeClr val="hlink"/>
                </a:solidFill>
                <a:ea typeface="Arial Unicode MS" pitchFamily="34" charset="-128"/>
                <a:cs typeface="Arial Unicode MS" pitchFamily="34" charset="-128"/>
              </a:rPr>
              <a:t>í</a:t>
            </a:r>
            <a:r>
              <a:rPr lang="cs-CZ" altLang="sk-SK" b="1" dirty="0">
                <a:solidFill>
                  <a:schemeClr val="hlink"/>
                </a:solidFill>
                <a:latin typeface="Arial Unicode MS" pitchFamily="34" charset="-128"/>
                <a:ea typeface="Arial Unicode MS" pitchFamily="34" charset="-128"/>
                <a:cs typeface="Arial Unicode MS" pitchFamily="34" charset="-128"/>
              </a:rPr>
              <a:t> )</a:t>
            </a:r>
          </a:p>
          <a:p>
            <a:pPr>
              <a:spcBef>
                <a:spcPct val="50000"/>
              </a:spcBef>
            </a:pPr>
            <a:r>
              <a:rPr lang="cs-CZ" altLang="sk-SK" b="1" dirty="0" err="1">
                <a:solidFill>
                  <a:schemeClr val="hlink"/>
                </a:solidFill>
                <a:latin typeface="Arial Unicode MS" pitchFamily="34" charset="-128"/>
                <a:ea typeface="Arial Unicode MS" pitchFamily="34" charset="-128"/>
                <a:cs typeface="Arial Unicode MS" pitchFamily="34" charset="-128"/>
              </a:rPr>
              <a:t>Action</a:t>
            </a:r>
            <a:r>
              <a:rPr lang="cs-CZ" altLang="sk-SK" b="1" dirty="0">
                <a:solidFill>
                  <a:schemeClr val="hlink"/>
                </a:solidFill>
                <a:latin typeface="Arial Unicode MS" pitchFamily="34" charset="-128"/>
                <a:ea typeface="Arial Unicode MS" pitchFamily="34" charset="-128"/>
                <a:cs typeface="Arial Unicode MS" pitchFamily="34" charset="-128"/>
              </a:rPr>
              <a:t>     ( jedn</a:t>
            </a:r>
            <a:r>
              <a:rPr lang="cs-CZ" altLang="sk-SK" b="1" dirty="0">
                <a:solidFill>
                  <a:schemeClr val="hlink"/>
                </a:solidFill>
                <a:ea typeface="Arial Unicode MS" pitchFamily="34" charset="-128"/>
                <a:cs typeface="Arial Unicode MS" pitchFamily="34" charset="-128"/>
              </a:rPr>
              <a:t>á</a:t>
            </a:r>
            <a:r>
              <a:rPr lang="cs-CZ" altLang="sk-SK" b="1" dirty="0">
                <a:solidFill>
                  <a:schemeClr val="hlink"/>
                </a:solidFill>
                <a:latin typeface="Arial Unicode MS" pitchFamily="34" charset="-128"/>
                <a:ea typeface="Arial Unicode MS" pitchFamily="34" charset="-128"/>
                <a:cs typeface="Arial Unicode MS" pitchFamily="34" charset="-128"/>
              </a:rPr>
              <a:t>n</a:t>
            </a:r>
            <a:r>
              <a:rPr lang="cs-CZ" altLang="sk-SK" b="1" dirty="0">
                <a:solidFill>
                  <a:schemeClr val="hlink"/>
                </a:solidFill>
                <a:ea typeface="Arial Unicode MS" pitchFamily="34" charset="-128"/>
                <a:cs typeface="Arial Unicode MS" pitchFamily="34" charset="-128"/>
              </a:rPr>
              <a:t>í</a:t>
            </a:r>
            <a:r>
              <a:rPr lang="cs-CZ" altLang="sk-SK" b="1" dirty="0">
                <a:solidFill>
                  <a:schemeClr val="hlink"/>
                </a:solidFill>
                <a:latin typeface="Arial Unicode MS" pitchFamily="34" charset="-128"/>
                <a:ea typeface="Arial Unicode MS" pitchFamily="34" charset="-128"/>
                <a:cs typeface="Arial Unicode MS" pitchFamily="34" charset="-128"/>
              </a:rPr>
              <a:t> </a:t>
            </a:r>
            <a:r>
              <a:rPr lang="cs-CZ" altLang="sk-SK" b="1" dirty="0">
                <a:solidFill>
                  <a:schemeClr val="hlink"/>
                </a:solidFill>
                <a:ea typeface="Arial Unicode MS" pitchFamily="34" charset="-128"/>
                <a:cs typeface="Arial Unicode MS" pitchFamily="34" charset="-128"/>
              </a:rPr>
              <a:t>–</a:t>
            </a:r>
            <a:r>
              <a:rPr lang="cs-CZ" altLang="sk-SK" b="1" dirty="0">
                <a:solidFill>
                  <a:schemeClr val="hlink"/>
                </a:solidFill>
                <a:latin typeface="Arial Unicode MS" pitchFamily="34" charset="-128"/>
                <a:ea typeface="Arial Unicode MS" pitchFamily="34" charset="-128"/>
                <a:cs typeface="Arial Unicode MS" pitchFamily="34" charset="-128"/>
              </a:rPr>
              <a:t> n</a:t>
            </a:r>
            <a:r>
              <a:rPr lang="cs-CZ" altLang="sk-SK" b="1" dirty="0">
                <a:solidFill>
                  <a:schemeClr val="hlink"/>
                </a:solidFill>
                <a:ea typeface="Arial Unicode MS" pitchFamily="34" charset="-128"/>
                <a:cs typeface="Arial Unicode MS" pitchFamily="34" charset="-128"/>
              </a:rPr>
              <a:t>á</a:t>
            </a:r>
            <a:r>
              <a:rPr lang="cs-CZ" altLang="sk-SK" b="1" dirty="0">
                <a:solidFill>
                  <a:schemeClr val="hlink"/>
                </a:solidFill>
                <a:latin typeface="Arial Unicode MS" pitchFamily="34" charset="-128"/>
                <a:ea typeface="Arial Unicode MS" pitchFamily="34" charset="-128"/>
                <a:cs typeface="Arial Unicode MS" pitchFamily="34" charset="-128"/>
              </a:rPr>
              <a:t>kup )</a:t>
            </a:r>
          </a:p>
          <a:p>
            <a:pPr>
              <a:spcBef>
                <a:spcPct val="50000"/>
              </a:spcBef>
            </a:pPr>
            <a:r>
              <a:rPr lang="cs-CZ" altLang="sk-SK" dirty="0">
                <a:cs typeface="Times New Roman" pitchFamily="18" charset="0"/>
              </a:rPr>
              <a:t>Ne vždy musí procházet rozhodování zákazníka všemi zmíněnými procesy. Ovšem při volbě marketingových postupů je správné brat do úvahy všechny fáze rozhodovacího procesu zákazníka. Jen tak se vyhneme omylům a případnému  „horror vakui“</a:t>
            </a:r>
            <a:r>
              <a:rPr lang="cs-CZ" altLang="sk-SK" u="sng" dirty="0">
                <a:solidFill>
                  <a:srgbClr val="800080"/>
                </a:solidFill>
                <a:cs typeface="Times New Roman" pitchFamily="18" charset="0"/>
                <a:hlinkClick r:id="" action="ppaction://noaction"/>
              </a:rPr>
              <a:t>[1]</a:t>
            </a:r>
            <a:r>
              <a:rPr lang="cs-CZ" altLang="sk-SK" dirty="0">
                <a:cs typeface="Times New Roman" pitchFamily="18" charset="0"/>
              </a:rPr>
              <a:t>, což bývá pro firmu nabízející výrobky nebo služby často nečekané a velmi nepříjemné.</a:t>
            </a:r>
            <a:r>
              <a:rPr lang="cs-CZ" altLang="sk-SK" dirty="0"/>
              <a:t> </a:t>
            </a:r>
            <a:br>
              <a:rPr lang="cs-CZ" altLang="sk-SK" dirty="0"/>
            </a:br>
            <a:endParaRPr lang="cs-CZ" altLang="sk-SK" dirty="0"/>
          </a:p>
          <a:p>
            <a:pPr>
              <a:spcBef>
                <a:spcPct val="50000"/>
              </a:spcBef>
            </a:pPr>
            <a:endParaRPr lang="cs-CZ" altLang="sk-SK" dirty="0"/>
          </a:p>
          <a:p>
            <a:pPr>
              <a:spcBef>
                <a:spcPct val="50000"/>
              </a:spcBef>
            </a:pPr>
            <a:r>
              <a:rPr lang="cs-CZ" altLang="sk-SK" sz="1400" u="sng" dirty="0">
                <a:solidFill>
                  <a:srgbClr val="800080"/>
                </a:solidFill>
                <a:ea typeface="Arial Unicode MS" pitchFamily="34" charset="-128"/>
                <a:cs typeface="Arial Unicode MS" pitchFamily="34" charset="-128"/>
                <a:hlinkClick r:id="" action="ppaction://noaction"/>
              </a:rPr>
              <a:t>[1]</a:t>
            </a:r>
            <a:r>
              <a:rPr lang="cs-CZ" altLang="sk-SK" sz="1400" dirty="0">
                <a:solidFill>
                  <a:srgbClr val="000000"/>
                </a:solidFill>
                <a:ea typeface="Arial Unicode MS" pitchFamily="34" charset="-128"/>
                <a:cs typeface="Arial Unicode MS" pitchFamily="34" charset="-128"/>
              </a:rPr>
              <a:t> Strach z prázdnoty - postoj, ve kterém recipient, zákazník,  z obavy že neporozumí (myšlence, výrobku, službě) mění svůj nerozhodný postoj na postoj odmítavý. (in: </a:t>
            </a:r>
            <a:r>
              <a:rPr lang="cs-CZ" altLang="sk-SK" sz="1400" dirty="0" err="1">
                <a:solidFill>
                  <a:srgbClr val="000000"/>
                </a:solidFill>
                <a:ea typeface="Arial Unicode MS" pitchFamily="34" charset="-128"/>
                <a:cs typeface="Arial Unicode MS" pitchFamily="34" charset="-128"/>
              </a:rPr>
              <a:t>P.Stoličný</a:t>
            </a:r>
            <a:r>
              <a:rPr lang="cs-CZ" altLang="sk-SK" sz="1400" dirty="0">
                <a:solidFill>
                  <a:srgbClr val="000000"/>
                </a:solidFill>
                <a:ea typeface="Arial Unicode MS" pitchFamily="34" charset="-128"/>
                <a:cs typeface="Arial Unicode MS" pitchFamily="34" charset="-128"/>
              </a:rPr>
              <a:t>, </a:t>
            </a:r>
            <a:r>
              <a:rPr lang="cs-CZ" altLang="sk-SK" sz="1400" dirty="0" err="1">
                <a:solidFill>
                  <a:srgbClr val="000000"/>
                </a:solidFill>
                <a:ea typeface="Arial Unicode MS" pitchFamily="34" charset="-128"/>
                <a:cs typeface="Arial Unicode MS" pitchFamily="34" charset="-128"/>
              </a:rPr>
              <a:t>Mediálne</a:t>
            </a:r>
            <a:r>
              <a:rPr lang="cs-CZ" altLang="sk-SK" sz="1400" dirty="0">
                <a:solidFill>
                  <a:srgbClr val="000000"/>
                </a:solidFill>
                <a:ea typeface="Arial Unicode MS" pitchFamily="34" charset="-128"/>
                <a:cs typeface="Arial Unicode MS" pitchFamily="34" charset="-128"/>
              </a:rPr>
              <a:t> dusno, sborník: Média v </a:t>
            </a:r>
            <a:r>
              <a:rPr lang="cs-CZ" altLang="sk-SK" sz="1400" dirty="0" err="1">
                <a:solidFill>
                  <a:srgbClr val="000000"/>
                </a:solidFill>
                <a:ea typeface="Arial Unicode MS" pitchFamily="34" charset="-128"/>
                <a:cs typeface="Arial Unicode MS" pitchFamily="34" charset="-128"/>
              </a:rPr>
              <a:t>umení</a:t>
            </a:r>
            <a:r>
              <a:rPr lang="cs-CZ" altLang="sk-SK" sz="1400" dirty="0">
                <a:solidFill>
                  <a:srgbClr val="000000"/>
                </a:solidFill>
                <a:ea typeface="Arial Unicode MS" pitchFamily="34" charset="-128"/>
                <a:cs typeface="Arial Unicode MS" pitchFamily="34" charset="-128"/>
              </a:rPr>
              <a:t> a </a:t>
            </a:r>
            <a:r>
              <a:rPr lang="cs-CZ" altLang="sk-SK" sz="1400" dirty="0" err="1">
                <a:solidFill>
                  <a:srgbClr val="000000"/>
                </a:solidFill>
                <a:ea typeface="Arial Unicode MS" pitchFamily="34" charset="-128"/>
                <a:cs typeface="Arial Unicode MS" pitchFamily="34" charset="-128"/>
              </a:rPr>
              <a:t>literatúre</a:t>
            </a:r>
            <a:r>
              <a:rPr lang="cs-CZ" altLang="sk-SK" sz="1400" dirty="0">
                <a:solidFill>
                  <a:srgbClr val="000000"/>
                </a:solidFill>
                <a:ea typeface="Arial Unicode MS" pitchFamily="34" charset="-128"/>
                <a:cs typeface="Arial Unicode MS" pitchFamily="34" charset="-128"/>
              </a:rPr>
              <a:t>,  Prešovská univerzita, 2002.)</a:t>
            </a:r>
          </a:p>
          <a:p>
            <a:pPr>
              <a:spcBef>
                <a:spcPct val="50000"/>
              </a:spcBef>
            </a:pPr>
            <a:endParaRPr lang="cs-CZ" altLang="sk-SK" sz="1400" dirty="0"/>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ext Box 2"/>
          <p:cNvSpPr txBox="1">
            <a:spLocks noChangeArrowheads="1"/>
          </p:cNvSpPr>
          <p:nvPr/>
        </p:nvSpPr>
        <p:spPr bwMode="auto">
          <a:xfrm>
            <a:off x="228600" y="381000"/>
            <a:ext cx="8458200" cy="2385268"/>
          </a:xfrm>
          <a:prstGeom prst="rect">
            <a:avLst/>
          </a:prstGeom>
          <a:noFill/>
          <a:ln w="9525">
            <a:noFill/>
            <a:miter lim="800000"/>
            <a:headEnd/>
            <a:tailEnd/>
          </a:ln>
        </p:spPr>
        <p:txBody>
          <a:bodyPr>
            <a:spAutoFit/>
          </a:bodyPr>
          <a:lstStyle/>
          <a:p>
            <a:pPr>
              <a:spcBef>
                <a:spcPct val="50000"/>
              </a:spcBef>
            </a:pPr>
            <a:r>
              <a:rPr lang="cs-CZ" altLang="sk-SK" b="1" dirty="0" smtClean="0">
                <a:solidFill>
                  <a:srgbClr val="000000"/>
                </a:solidFill>
                <a:latin typeface="Arial Unicode MS" pitchFamily="34" charset="-128"/>
                <a:ea typeface="Arial Unicode MS" pitchFamily="34" charset="-128"/>
                <a:cs typeface="Arial Unicode MS" pitchFamily="34" charset="-128"/>
              </a:rPr>
              <a:t> </a:t>
            </a:r>
            <a:r>
              <a:rPr lang="cs-CZ" altLang="sk-SK" sz="3200" b="1" dirty="0">
                <a:solidFill>
                  <a:srgbClr val="FF0000"/>
                </a:solidFill>
                <a:latin typeface="Arial Unicode MS" pitchFamily="34" charset="-128"/>
                <a:ea typeface="Arial Unicode MS" pitchFamily="34" charset="-128"/>
                <a:cs typeface="Arial Unicode MS" pitchFamily="34" charset="-128"/>
              </a:rPr>
              <a:t>Marketingový mix</a:t>
            </a:r>
            <a:endParaRPr lang="cs-CZ" altLang="sk-SK" sz="3200" dirty="0">
              <a:solidFill>
                <a:srgbClr val="FF0000"/>
              </a:solidFill>
              <a:latin typeface="Arial Unicode MS" pitchFamily="34" charset="-128"/>
              <a:ea typeface="Arial Unicode MS" pitchFamily="34" charset="-128"/>
              <a:cs typeface="Arial Unicode MS" pitchFamily="34" charset="-128"/>
            </a:endParaRPr>
          </a:p>
          <a:p>
            <a:pPr>
              <a:spcBef>
                <a:spcPct val="50000"/>
              </a:spcBef>
            </a:pPr>
            <a:r>
              <a:rPr lang="cs-CZ" altLang="sk-SK" dirty="0">
                <a:cs typeface="Times New Roman" pitchFamily="18" charset="0"/>
              </a:rPr>
              <a:t>Díváme–li se na MM (</a:t>
            </a:r>
            <a:r>
              <a:rPr lang="cs-CZ" altLang="sk-SK" b="1" dirty="0">
                <a:cs typeface="Times New Roman" pitchFamily="18" charset="0"/>
              </a:rPr>
              <a:t>marketingový mix</a:t>
            </a:r>
            <a:r>
              <a:rPr lang="cs-CZ" altLang="sk-SK" dirty="0">
                <a:cs typeface="Times New Roman" pitchFamily="18" charset="0"/>
              </a:rPr>
              <a:t>) z pohledu ekonomických potřeb firmy, je MM důsledkem promyšlené </a:t>
            </a:r>
            <a:r>
              <a:rPr lang="cs-CZ" altLang="sk-SK" b="1" dirty="0">
                <a:cs typeface="Times New Roman" pitchFamily="18" charset="0"/>
              </a:rPr>
              <a:t>marketingové strategie</a:t>
            </a:r>
            <a:r>
              <a:rPr lang="cs-CZ" altLang="sk-SK" dirty="0">
                <a:cs typeface="Times New Roman" pitchFamily="18" charset="0"/>
              </a:rPr>
              <a:t>. V ní totiž firma určuje, jakými metodami své činnosti naplní stanovené cíle. (zisk firmy, dobré jméno firmy a její značky, perspektiva produktů které vyrábí nebo služeb, které zajišťuje.) Jak k těmto cílům dospět určuje marketingová taktika firmy. Ta určuje, stanovuje metodiku konkrétních kroků, tak cílů. A to vše je pak zajištěno nástroji MM.</a:t>
            </a:r>
            <a:r>
              <a:rPr lang="cs-CZ" altLang="sk-SK" dirty="0"/>
              <a:t> </a:t>
            </a:r>
          </a:p>
        </p:txBody>
      </p:sp>
      <p:pic>
        <p:nvPicPr>
          <p:cNvPr id="116738" name="Picture 2" descr="http://www.foreveryone.cz/data/editor/image/shutterstock_74777761%20(zmeneno).jpg"/>
          <p:cNvPicPr>
            <a:picLocks noChangeAspect="1" noChangeArrowheads="1"/>
          </p:cNvPicPr>
          <p:nvPr/>
        </p:nvPicPr>
        <p:blipFill>
          <a:blip r:embed="rId3"/>
          <a:srcRect/>
          <a:stretch>
            <a:fillRect/>
          </a:stretch>
        </p:blipFill>
        <p:spPr bwMode="auto">
          <a:xfrm>
            <a:off x="1857356" y="3357562"/>
            <a:ext cx="5429256" cy="3204152"/>
          </a:xfrm>
          <a:prstGeom prst="rect">
            <a:avLst/>
          </a:prstGeom>
          <a:noFill/>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ext Box 2"/>
          <p:cNvSpPr txBox="1">
            <a:spLocks noChangeArrowheads="1"/>
          </p:cNvSpPr>
          <p:nvPr/>
        </p:nvSpPr>
        <p:spPr bwMode="auto">
          <a:xfrm>
            <a:off x="304800" y="304800"/>
            <a:ext cx="8458200" cy="1190625"/>
          </a:xfrm>
          <a:prstGeom prst="rect">
            <a:avLst/>
          </a:prstGeom>
          <a:noFill/>
          <a:ln w="9525">
            <a:noFill/>
            <a:miter lim="800000"/>
            <a:headEnd/>
            <a:tailEnd/>
          </a:ln>
        </p:spPr>
        <p:txBody>
          <a:bodyPr>
            <a:spAutoFit/>
          </a:bodyPr>
          <a:lstStyle/>
          <a:p>
            <a:pPr>
              <a:spcBef>
                <a:spcPct val="50000"/>
              </a:spcBef>
            </a:pPr>
            <a:r>
              <a:rPr lang="cs-CZ" altLang="sk-SK">
                <a:cs typeface="Times New Roman" pitchFamily="18" charset="0"/>
              </a:rPr>
              <a:t>Philip Kotler</a:t>
            </a:r>
            <a:r>
              <a:rPr lang="cs-CZ" altLang="sk-SK" u="sng">
                <a:solidFill>
                  <a:srgbClr val="800080"/>
                </a:solidFill>
                <a:cs typeface="Times New Roman" pitchFamily="18" charset="0"/>
                <a:hlinkClick r:id="" action="ppaction://noaction"/>
              </a:rPr>
              <a:t>[1]</a:t>
            </a:r>
            <a:r>
              <a:rPr lang="cs-CZ" altLang="sk-SK">
                <a:cs typeface="Times New Roman" pitchFamily="18" charset="0"/>
              </a:rPr>
              <a:t> ale ve svých publikacích uvádí, že k tomu, aby byl marketingový mix správně používán, se na něj marketér nesmí dívat z pohledu prodávajícího, ale z hlediska kupujícího. Marketingový mix pak bude vypadat takto: </a:t>
            </a:r>
            <a:r>
              <a:rPr lang="cs-CZ" altLang="sk-SK"/>
              <a:t/>
            </a:r>
            <a:br>
              <a:rPr lang="cs-CZ" altLang="sk-SK"/>
            </a:br>
            <a:endParaRPr lang="cs-CZ" altLang="sk-SK"/>
          </a:p>
        </p:txBody>
      </p:sp>
      <p:sp>
        <p:nvSpPr>
          <p:cNvPr id="60419" name="Rectangle 3"/>
          <p:cNvSpPr>
            <a:spLocks noChangeArrowheads="1"/>
          </p:cNvSpPr>
          <p:nvPr/>
        </p:nvSpPr>
        <p:spPr bwMode="auto">
          <a:xfrm>
            <a:off x="-252413" y="1412875"/>
            <a:ext cx="9396413" cy="3652838"/>
          </a:xfrm>
          <a:prstGeom prst="rect">
            <a:avLst/>
          </a:prstGeom>
          <a:noFill/>
          <a:ln w="9525">
            <a:noFill/>
            <a:miter lim="800000"/>
            <a:headEnd/>
            <a:tailEnd/>
          </a:ln>
        </p:spPr>
        <p:txBody>
          <a:bodyPr>
            <a:spAutoFit/>
          </a:bodyPr>
          <a:lstStyle/>
          <a:p>
            <a:pPr eaLnBrk="0" hangingPunct="0"/>
            <a:endParaRPr lang="cs-CZ" altLang="sk-SK">
              <a:solidFill>
                <a:schemeClr val="hlink"/>
              </a:solidFill>
            </a:endParaRPr>
          </a:p>
          <a:p>
            <a:pPr lvl="1" eaLnBrk="0" hangingPunct="0">
              <a:buFontTx/>
              <a:buChar char="•"/>
            </a:pPr>
            <a:r>
              <a:rPr lang="cs-CZ" altLang="sk-SK" sz="2400">
                <a:solidFill>
                  <a:schemeClr val="hlink"/>
                </a:solidFill>
              </a:rPr>
              <a:t>  z produktu se stane </a:t>
            </a:r>
            <a:r>
              <a:rPr lang="cs-CZ" altLang="sk-SK" sz="2400" b="1">
                <a:solidFill>
                  <a:schemeClr val="hlink"/>
                </a:solidFill>
              </a:rPr>
              <a:t>zákaznická hodnota</a:t>
            </a:r>
            <a:r>
              <a:rPr lang="cs-CZ" altLang="sk-SK" sz="2400">
                <a:solidFill>
                  <a:schemeClr val="hlink"/>
                </a:solidFill>
              </a:rPr>
              <a:t> (Customer Value)</a:t>
            </a:r>
          </a:p>
          <a:p>
            <a:pPr lvl="1" eaLnBrk="0" hangingPunct="0"/>
            <a:endParaRPr lang="cs-CZ" altLang="sk-SK" sz="2400">
              <a:solidFill>
                <a:schemeClr val="hlink"/>
              </a:solidFill>
            </a:endParaRPr>
          </a:p>
          <a:p>
            <a:pPr lvl="1" eaLnBrk="0" hangingPunct="0">
              <a:buFontTx/>
              <a:buChar char="•"/>
            </a:pPr>
            <a:r>
              <a:rPr lang="cs-CZ" altLang="sk-SK" sz="2400">
                <a:solidFill>
                  <a:schemeClr val="hlink"/>
                </a:solidFill>
              </a:rPr>
              <a:t>  z ceny </a:t>
            </a:r>
            <a:r>
              <a:rPr lang="cs-CZ" altLang="sk-SK" sz="2400" b="1">
                <a:solidFill>
                  <a:schemeClr val="hlink"/>
                </a:solidFill>
              </a:rPr>
              <a:t>zákazníkova vydání</a:t>
            </a:r>
            <a:r>
              <a:rPr lang="cs-CZ" altLang="sk-SK" sz="2400">
                <a:solidFill>
                  <a:schemeClr val="hlink"/>
                </a:solidFill>
              </a:rPr>
              <a:t> (Cost to the Customer)</a:t>
            </a:r>
          </a:p>
          <a:p>
            <a:pPr lvl="1" eaLnBrk="0" hangingPunct="0"/>
            <a:endParaRPr lang="cs-CZ" altLang="sk-SK" sz="2400">
              <a:solidFill>
                <a:schemeClr val="hlink"/>
              </a:solidFill>
            </a:endParaRPr>
          </a:p>
          <a:p>
            <a:pPr lvl="1" eaLnBrk="0" hangingPunct="0">
              <a:buFontTx/>
              <a:buChar char="•"/>
            </a:pPr>
            <a:r>
              <a:rPr lang="cs-CZ" altLang="sk-SK" sz="2400">
                <a:solidFill>
                  <a:schemeClr val="hlink"/>
                </a:solidFill>
              </a:rPr>
              <a:t>  místo se přemění na </a:t>
            </a:r>
            <a:r>
              <a:rPr lang="cs-CZ" altLang="sk-SK" sz="2400" b="1">
                <a:solidFill>
                  <a:schemeClr val="hlink"/>
                </a:solidFill>
              </a:rPr>
              <a:t>zákaznické pohodlí</a:t>
            </a:r>
            <a:r>
              <a:rPr lang="cs-CZ" altLang="sk-SK" sz="2400">
                <a:solidFill>
                  <a:schemeClr val="hlink"/>
                </a:solidFill>
              </a:rPr>
              <a:t> (Convenience)</a:t>
            </a:r>
          </a:p>
          <a:p>
            <a:pPr lvl="1" eaLnBrk="0" hangingPunct="0"/>
            <a:endParaRPr lang="cs-CZ" altLang="sk-SK" sz="2400">
              <a:solidFill>
                <a:schemeClr val="hlink"/>
              </a:solidFill>
            </a:endParaRPr>
          </a:p>
          <a:p>
            <a:pPr lvl="1" eaLnBrk="0" hangingPunct="0">
              <a:buFontTx/>
              <a:buChar char="•"/>
            </a:pPr>
            <a:r>
              <a:rPr lang="cs-CZ" altLang="sk-SK" sz="2400">
                <a:solidFill>
                  <a:schemeClr val="hlink"/>
                </a:solidFill>
              </a:rPr>
              <a:t>  z propagace se stane </a:t>
            </a:r>
            <a:r>
              <a:rPr lang="cs-CZ" altLang="sk-SK" sz="2400" b="1">
                <a:solidFill>
                  <a:schemeClr val="hlink"/>
                </a:solidFill>
              </a:rPr>
              <a:t>komunikace se zákazníkem</a:t>
            </a:r>
            <a:r>
              <a:rPr lang="cs-CZ" altLang="sk-SK" sz="2400">
                <a:solidFill>
                  <a:schemeClr val="hlink"/>
                </a:solidFill>
              </a:rPr>
              <a:t> (Communication).</a:t>
            </a:r>
          </a:p>
          <a:p>
            <a:pPr eaLnBrk="0" hangingPunct="0"/>
            <a:endParaRPr lang="cs-CZ" altLang="sk-SK" sz="2400">
              <a:solidFill>
                <a:schemeClr val="hlink"/>
              </a:solidFill>
            </a:endParaRPr>
          </a:p>
        </p:txBody>
      </p:sp>
      <p:sp>
        <p:nvSpPr>
          <p:cNvPr id="60420" name="Text Box 4"/>
          <p:cNvSpPr txBox="1">
            <a:spLocks noChangeArrowheads="1"/>
          </p:cNvSpPr>
          <p:nvPr/>
        </p:nvSpPr>
        <p:spPr bwMode="auto">
          <a:xfrm>
            <a:off x="107950" y="6381750"/>
            <a:ext cx="8856663" cy="623888"/>
          </a:xfrm>
          <a:prstGeom prst="rect">
            <a:avLst/>
          </a:prstGeom>
          <a:noFill/>
          <a:ln w="9525">
            <a:noFill/>
            <a:miter lim="800000"/>
            <a:headEnd/>
            <a:tailEnd/>
          </a:ln>
        </p:spPr>
        <p:txBody>
          <a:bodyPr>
            <a:spAutoFit/>
          </a:bodyPr>
          <a:lstStyle/>
          <a:p>
            <a:pPr>
              <a:spcBef>
                <a:spcPct val="50000"/>
              </a:spcBef>
            </a:pPr>
            <a:r>
              <a:rPr lang="cs-CZ" altLang="sk-SK" sz="1400" u="sng">
                <a:solidFill>
                  <a:srgbClr val="800080"/>
                </a:solidFill>
                <a:hlinkClick r:id="" action="ppaction://noaction"/>
              </a:rPr>
              <a:t>[1]</a:t>
            </a:r>
            <a:r>
              <a:rPr lang="cs-CZ" altLang="sk-SK" sz="1400">
                <a:solidFill>
                  <a:srgbClr val="000000"/>
                </a:solidFill>
              </a:rPr>
              <a:t> Kotler P., Marketing management, Grada Praha 2001</a:t>
            </a:r>
          </a:p>
          <a:p>
            <a:pPr>
              <a:spcBef>
                <a:spcPct val="50000"/>
              </a:spcBef>
            </a:pPr>
            <a:endParaRPr lang="cs-CZ" altLang="sk-SK" sz="1400"/>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ext Box 2"/>
          <p:cNvSpPr txBox="1">
            <a:spLocks noChangeArrowheads="1"/>
          </p:cNvSpPr>
          <p:nvPr/>
        </p:nvSpPr>
        <p:spPr bwMode="auto">
          <a:xfrm>
            <a:off x="228600" y="381000"/>
            <a:ext cx="8686800" cy="7094250"/>
          </a:xfrm>
          <a:prstGeom prst="rect">
            <a:avLst/>
          </a:prstGeom>
          <a:noFill/>
          <a:ln w="9525">
            <a:noFill/>
            <a:miter lim="800000"/>
            <a:headEnd/>
            <a:tailEnd/>
          </a:ln>
        </p:spPr>
        <p:txBody>
          <a:bodyPr>
            <a:spAutoFit/>
          </a:bodyPr>
          <a:lstStyle/>
          <a:p>
            <a:pPr>
              <a:spcBef>
                <a:spcPct val="50000"/>
              </a:spcBef>
            </a:pPr>
            <a:r>
              <a:rPr lang="cs-CZ" altLang="sk-SK" sz="4400" b="1" dirty="0" smtClean="0">
                <a:solidFill>
                  <a:srgbClr val="FF0000"/>
                </a:solidFill>
                <a:latin typeface="Arial Unicode MS" pitchFamily="34" charset="-128"/>
                <a:ea typeface="Arial Unicode MS" pitchFamily="34" charset="-128"/>
                <a:cs typeface="Arial Unicode MS" pitchFamily="34" charset="-128"/>
              </a:rPr>
              <a:t>Produkt</a:t>
            </a:r>
            <a:endParaRPr lang="cs-CZ" altLang="sk-SK" sz="4400" b="1" dirty="0">
              <a:solidFill>
                <a:srgbClr val="FF0000"/>
              </a:solidFill>
              <a:latin typeface="Arial Unicode MS" pitchFamily="34" charset="-128"/>
              <a:ea typeface="Arial Unicode MS" pitchFamily="34" charset="-128"/>
              <a:cs typeface="Arial Unicode MS" pitchFamily="34" charset="-128"/>
            </a:endParaRPr>
          </a:p>
          <a:p>
            <a:pPr>
              <a:spcBef>
                <a:spcPct val="50000"/>
              </a:spcBef>
            </a:pPr>
            <a:r>
              <a:rPr lang="cs-CZ" altLang="sk-SK" dirty="0">
                <a:solidFill>
                  <a:srgbClr val="000000"/>
                </a:solidFill>
                <a:latin typeface="Arial Unicode MS" pitchFamily="34" charset="-128"/>
                <a:ea typeface="Arial Unicode MS" pitchFamily="34" charset="-128"/>
                <a:cs typeface="Arial Unicode MS" pitchFamily="34" charset="-128"/>
              </a:rPr>
              <a:t>Produkt je cokoli, co lze nab</a:t>
            </a:r>
            <a:r>
              <a:rPr lang="cs-CZ" altLang="sk-SK" dirty="0">
                <a:solidFill>
                  <a:srgbClr val="000000"/>
                </a:solidFill>
                <a:ea typeface="Arial Unicode MS" pitchFamily="34" charset="-128"/>
                <a:cs typeface="Arial Unicode MS" pitchFamily="34" charset="-128"/>
              </a:rPr>
              <a:t>í</a:t>
            </a:r>
            <a:r>
              <a:rPr lang="cs-CZ" altLang="sk-SK" dirty="0">
                <a:solidFill>
                  <a:srgbClr val="000000"/>
                </a:solidFill>
                <a:latin typeface="Arial Unicode MS" pitchFamily="34" charset="-128"/>
                <a:ea typeface="Arial Unicode MS" pitchFamily="34" charset="-128"/>
                <a:cs typeface="Arial Unicode MS" pitchFamily="34" charset="-128"/>
              </a:rPr>
              <a:t>dnout trhu k prozkoum</a:t>
            </a:r>
            <a:r>
              <a:rPr lang="cs-CZ" altLang="sk-SK" dirty="0">
                <a:solidFill>
                  <a:srgbClr val="000000"/>
                </a:solidFill>
                <a:ea typeface="Arial Unicode MS" pitchFamily="34" charset="-128"/>
                <a:cs typeface="Arial Unicode MS" pitchFamily="34" charset="-128"/>
              </a:rPr>
              <a:t>á</a:t>
            </a:r>
            <a:r>
              <a:rPr lang="cs-CZ" altLang="sk-SK" dirty="0">
                <a:solidFill>
                  <a:srgbClr val="000000"/>
                </a:solidFill>
                <a:latin typeface="Arial Unicode MS" pitchFamily="34" charset="-128"/>
                <a:ea typeface="Arial Unicode MS" pitchFamily="34" charset="-128"/>
                <a:cs typeface="Arial Unicode MS" pitchFamily="34" charset="-128"/>
              </a:rPr>
              <a:t>n</a:t>
            </a:r>
            <a:r>
              <a:rPr lang="cs-CZ" altLang="sk-SK" dirty="0">
                <a:solidFill>
                  <a:srgbClr val="000000"/>
                </a:solidFill>
                <a:ea typeface="Arial Unicode MS" pitchFamily="34" charset="-128"/>
                <a:cs typeface="Arial Unicode MS" pitchFamily="34" charset="-128"/>
              </a:rPr>
              <a:t>í</a:t>
            </a:r>
            <a:r>
              <a:rPr lang="cs-CZ" altLang="sk-SK" dirty="0">
                <a:solidFill>
                  <a:srgbClr val="000000"/>
                </a:solidFill>
                <a:latin typeface="Arial Unicode MS" pitchFamily="34" charset="-128"/>
                <a:ea typeface="Arial Unicode MS" pitchFamily="34" charset="-128"/>
                <a:cs typeface="Arial Unicode MS" pitchFamily="34" charset="-128"/>
              </a:rPr>
              <a:t>, z</a:t>
            </a:r>
            <a:r>
              <a:rPr lang="cs-CZ" altLang="sk-SK" dirty="0">
                <a:solidFill>
                  <a:srgbClr val="000000"/>
                </a:solidFill>
                <a:ea typeface="Arial Unicode MS" pitchFamily="34" charset="-128"/>
                <a:cs typeface="Arial Unicode MS" pitchFamily="34" charset="-128"/>
              </a:rPr>
              <a:t>í</a:t>
            </a:r>
            <a:r>
              <a:rPr lang="cs-CZ" altLang="sk-SK" dirty="0">
                <a:solidFill>
                  <a:srgbClr val="000000"/>
                </a:solidFill>
                <a:latin typeface="Arial Unicode MS" pitchFamily="34" charset="-128"/>
                <a:ea typeface="Arial Unicode MS" pitchFamily="34" charset="-128"/>
                <a:cs typeface="Arial Unicode MS" pitchFamily="34" charset="-128"/>
              </a:rPr>
              <a:t>sk</a:t>
            </a:r>
            <a:r>
              <a:rPr lang="cs-CZ" altLang="sk-SK" dirty="0">
                <a:solidFill>
                  <a:srgbClr val="000000"/>
                </a:solidFill>
                <a:ea typeface="Arial Unicode MS" pitchFamily="34" charset="-128"/>
                <a:cs typeface="Arial Unicode MS" pitchFamily="34" charset="-128"/>
              </a:rPr>
              <a:t>á</a:t>
            </a:r>
            <a:r>
              <a:rPr lang="cs-CZ" altLang="sk-SK" dirty="0">
                <a:solidFill>
                  <a:srgbClr val="000000"/>
                </a:solidFill>
                <a:latin typeface="Arial Unicode MS" pitchFamily="34" charset="-128"/>
                <a:ea typeface="Arial Unicode MS" pitchFamily="34" charset="-128"/>
                <a:cs typeface="Arial Unicode MS" pitchFamily="34" charset="-128"/>
              </a:rPr>
              <a:t>n</a:t>
            </a:r>
            <a:r>
              <a:rPr lang="cs-CZ" altLang="sk-SK" dirty="0">
                <a:solidFill>
                  <a:srgbClr val="000000"/>
                </a:solidFill>
                <a:ea typeface="Arial Unicode MS" pitchFamily="34" charset="-128"/>
                <a:cs typeface="Arial Unicode MS" pitchFamily="34" charset="-128"/>
              </a:rPr>
              <a:t>í</a:t>
            </a:r>
            <a:r>
              <a:rPr lang="cs-CZ" altLang="sk-SK" dirty="0">
                <a:solidFill>
                  <a:srgbClr val="000000"/>
                </a:solidFill>
                <a:latin typeface="Arial Unicode MS" pitchFamily="34" charset="-128"/>
                <a:ea typeface="Arial Unicode MS" pitchFamily="34" charset="-128"/>
                <a:cs typeface="Arial Unicode MS" pitchFamily="34" charset="-128"/>
              </a:rPr>
              <a:t>, už</a:t>
            </a:r>
            <a:r>
              <a:rPr lang="cs-CZ" altLang="sk-SK" dirty="0">
                <a:solidFill>
                  <a:srgbClr val="000000"/>
                </a:solidFill>
                <a:ea typeface="Arial Unicode MS" pitchFamily="34" charset="-128"/>
                <a:cs typeface="Arial Unicode MS" pitchFamily="34" charset="-128"/>
              </a:rPr>
              <a:t>í</a:t>
            </a:r>
            <a:r>
              <a:rPr lang="cs-CZ" altLang="sk-SK" dirty="0">
                <a:solidFill>
                  <a:srgbClr val="000000"/>
                </a:solidFill>
                <a:latin typeface="Arial Unicode MS" pitchFamily="34" charset="-128"/>
                <a:ea typeface="Arial Unicode MS" pitchFamily="34" charset="-128"/>
                <a:cs typeface="Arial Unicode MS" pitchFamily="34" charset="-128"/>
              </a:rPr>
              <a:t>v</a:t>
            </a:r>
            <a:r>
              <a:rPr lang="cs-CZ" altLang="sk-SK" dirty="0">
                <a:solidFill>
                  <a:srgbClr val="000000"/>
                </a:solidFill>
                <a:ea typeface="Arial Unicode MS" pitchFamily="34" charset="-128"/>
                <a:cs typeface="Arial Unicode MS" pitchFamily="34" charset="-128"/>
              </a:rPr>
              <a:t>á</a:t>
            </a:r>
            <a:r>
              <a:rPr lang="cs-CZ" altLang="sk-SK" dirty="0">
                <a:solidFill>
                  <a:srgbClr val="000000"/>
                </a:solidFill>
                <a:latin typeface="Arial Unicode MS" pitchFamily="34" charset="-128"/>
                <a:ea typeface="Arial Unicode MS" pitchFamily="34" charset="-128"/>
                <a:cs typeface="Arial Unicode MS" pitchFamily="34" charset="-128"/>
              </a:rPr>
              <a:t>n</a:t>
            </a:r>
            <a:r>
              <a:rPr lang="cs-CZ" altLang="sk-SK" dirty="0">
                <a:solidFill>
                  <a:srgbClr val="000000"/>
                </a:solidFill>
                <a:ea typeface="Arial Unicode MS" pitchFamily="34" charset="-128"/>
                <a:cs typeface="Arial Unicode MS" pitchFamily="34" charset="-128"/>
              </a:rPr>
              <a:t>í</a:t>
            </a:r>
            <a:r>
              <a:rPr lang="cs-CZ" altLang="sk-SK" dirty="0">
                <a:solidFill>
                  <a:srgbClr val="000000"/>
                </a:solidFill>
                <a:latin typeface="Arial Unicode MS" pitchFamily="34" charset="-128"/>
                <a:ea typeface="Arial Unicode MS" pitchFamily="34" charset="-128"/>
                <a:cs typeface="Arial Unicode MS" pitchFamily="34" charset="-128"/>
              </a:rPr>
              <a:t> nebo ke spotřebě a co může uspokojit nějakou potřebu nebo požadavek. Mohou to být hmotn</a:t>
            </a:r>
            <a:r>
              <a:rPr lang="cs-CZ" altLang="sk-SK" dirty="0">
                <a:solidFill>
                  <a:srgbClr val="000000"/>
                </a:solidFill>
                <a:ea typeface="Arial Unicode MS" pitchFamily="34" charset="-128"/>
                <a:cs typeface="Arial Unicode MS" pitchFamily="34" charset="-128"/>
              </a:rPr>
              <a:t>é</a:t>
            </a:r>
            <a:r>
              <a:rPr lang="cs-CZ" altLang="sk-SK" dirty="0">
                <a:solidFill>
                  <a:srgbClr val="000000"/>
                </a:solidFill>
                <a:latin typeface="Arial Unicode MS" pitchFamily="34" charset="-128"/>
                <a:ea typeface="Arial Unicode MS" pitchFamily="34" charset="-128"/>
                <a:cs typeface="Arial Unicode MS" pitchFamily="34" charset="-128"/>
              </a:rPr>
              <a:t> předměty, služby, oso</a:t>
            </a:r>
            <a:r>
              <a:rPr lang="cs-CZ" altLang="sk-SK" dirty="0">
                <a:solidFill>
                  <a:srgbClr val="000000"/>
                </a:solidFill>
                <a:ea typeface="Arial Unicode MS" pitchFamily="34" charset="-128"/>
                <a:cs typeface="Arial Unicode MS" pitchFamily="34" charset="-128"/>
              </a:rPr>
              <a:t>­</a:t>
            </a:r>
            <a:r>
              <a:rPr lang="cs-CZ" altLang="sk-SK" dirty="0">
                <a:solidFill>
                  <a:srgbClr val="000000"/>
                </a:solidFill>
                <a:latin typeface="Arial Unicode MS" pitchFamily="34" charset="-128"/>
                <a:ea typeface="Arial Unicode MS" pitchFamily="34" charset="-128"/>
                <a:cs typeface="Arial Unicode MS" pitchFamily="34" charset="-128"/>
              </a:rPr>
              <a:t>by, m</a:t>
            </a:r>
            <a:r>
              <a:rPr lang="cs-CZ" altLang="sk-SK" dirty="0">
                <a:solidFill>
                  <a:srgbClr val="000000"/>
                </a:solidFill>
                <a:ea typeface="Arial Unicode MS" pitchFamily="34" charset="-128"/>
                <a:cs typeface="Arial Unicode MS" pitchFamily="34" charset="-128"/>
              </a:rPr>
              <a:t>í</a:t>
            </a:r>
            <a:r>
              <a:rPr lang="cs-CZ" altLang="sk-SK" dirty="0">
                <a:solidFill>
                  <a:srgbClr val="000000"/>
                </a:solidFill>
                <a:latin typeface="Arial Unicode MS" pitchFamily="34" charset="-128"/>
                <a:ea typeface="Arial Unicode MS" pitchFamily="34" charset="-128"/>
                <a:cs typeface="Arial Unicode MS" pitchFamily="34" charset="-128"/>
              </a:rPr>
              <a:t>sta, organizace a my</a:t>
            </a:r>
            <a:r>
              <a:rPr lang="cs-CZ" altLang="sk-SK" dirty="0">
                <a:solidFill>
                  <a:srgbClr val="000000"/>
                </a:solidFill>
                <a:ea typeface="Arial Unicode MS" pitchFamily="34" charset="-128"/>
                <a:cs typeface="Arial Unicode MS" pitchFamily="34" charset="-128"/>
              </a:rPr>
              <a:t>š</a:t>
            </a:r>
            <a:r>
              <a:rPr lang="cs-CZ" altLang="sk-SK" dirty="0">
                <a:solidFill>
                  <a:srgbClr val="000000"/>
                </a:solidFill>
                <a:latin typeface="Arial Unicode MS" pitchFamily="34" charset="-128"/>
                <a:ea typeface="Arial Unicode MS" pitchFamily="34" charset="-128"/>
                <a:cs typeface="Arial Unicode MS" pitchFamily="34" charset="-128"/>
              </a:rPr>
              <a:t>lenky.</a:t>
            </a:r>
          </a:p>
          <a:p>
            <a:pPr>
              <a:spcBef>
                <a:spcPct val="50000"/>
              </a:spcBef>
            </a:pPr>
            <a:r>
              <a:rPr lang="cs-CZ" altLang="sk-SK" b="1" dirty="0" smtClean="0">
                <a:solidFill>
                  <a:schemeClr val="hlink"/>
                </a:solidFill>
                <a:latin typeface="Arial Unicode MS" pitchFamily="34" charset="-128"/>
                <a:ea typeface="Arial Unicode MS" pitchFamily="34" charset="-128"/>
                <a:cs typeface="Arial Unicode MS" pitchFamily="34" charset="-128"/>
              </a:rPr>
              <a:t>Charakteristika</a:t>
            </a:r>
            <a:r>
              <a:rPr lang="cs-CZ" altLang="sk-SK" b="1" dirty="0">
                <a:solidFill>
                  <a:schemeClr val="hlink"/>
                </a:solidFill>
                <a:latin typeface="Arial Unicode MS" pitchFamily="34" charset="-128"/>
                <a:ea typeface="Arial Unicode MS" pitchFamily="34" charset="-128"/>
                <a:cs typeface="Arial Unicode MS" pitchFamily="34" charset="-128"/>
              </a:rPr>
              <a:t>:</a:t>
            </a:r>
            <a:r>
              <a:rPr lang="cs-CZ" altLang="sk-SK" dirty="0">
                <a:solidFill>
                  <a:schemeClr val="hlink"/>
                </a:solidFill>
                <a:latin typeface="Arial Unicode MS" pitchFamily="34" charset="-128"/>
                <a:ea typeface="Arial Unicode MS" pitchFamily="34" charset="-128"/>
                <a:cs typeface="Arial Unicode MS" pitchFamily="34" charset="-128"/>
              </a:rPr>
              <a:t> </a:t>
            </a:r>
            <a:r>
              <a:rPr lang="cs-CZ" altLang="sk-SK" b="1" u="sng" dirty="0">
                <a:solidFill>
                  <a:schemeClr val="hlink"/>
                </a:solidFill>
                <a:latin typeface="Arial Unicode MS" pitchFamily="34" charset="-128"/>
                <a:ea typeface="Arial Unicode MS" pitchFamily="34" charset="-128"/>
                <a:cs typeface="Arial Unicode MS" pitchFamily="34" charset="-128"/>
                <a:hlinkClick r:id="" action="ppaction://noaction"/>
              </a:rPr>
              <a:t>[1]</a:t>
            </a:r>
            <a:r>
              <a:rPr lang="cs-CZ" altLang="sk-SK" b="1" dirty="0">
                <a:solidFill>
                  <a:schemeClr val="hlink"/>
                </a:solidFill>
                <a:latin typeface="Arial Unicode MS" pitchFamily="34" charset="-128"/>
                <a:ea typeface="Arial Unicode MS" pitchFamily="34" charset="-128"/>
                <a:cs typeface="Arial Unicode MS" pitchFamily="34" charset="-128"/>
              </a:rPr>
              <a:t> </a:t>
            </a:r>
            <a:endParaRPr lang="cs-CZ" altLang="sk-SK" dirty="0">
              <a:solidFill>
                <a:schemeClr val="hlink"/>
              </a:solidFill>
              <a:latin typeface="Arial Unicode MS" pitchFamily="34" charset="-128"/>
              <a:ea typeface="Arial Unicode MS" pitchFamily="34" charset="-128"/>
              <a:cs typeface="Arial Unicode MS" pitchFamily="34" charset="-128"/>
            </a:endParaRPr>
          </a:p>
          <a:p>
            <a:pPr>
              <a:spcBef>
                <a:spcPct val="50000"/>
              </a:spcBef>
            </a:pPr>
            <a:r>
              <a:rPr lang="cs-CZ" altLang="sk-SK" dirty="0">
                <a:solidFill>
                  <a:srgbClr val="000000"/>
                </a:solidFill>
                <a:latin typeface="Arial Unicode MS" pitchFamily="34" charset="-128"/>
                <a:ea typeface="Arial Unicode MS" pitchFamily="34" charset="-128"/>
                <a:cs typeface="Arial Unicode MS" pitchFamily="34" charset="-128"/>
              </a:rPr>
              <a:t>Produkt je v</a:t>
            </a:r>
            <a:r>
              <a:rPr lang="cs-CZ" altLang="sk-SK" dirty="0">
                <a:solidFill>
                  <a:srgbClr val="000000"/>
                </a:solidFill>
                <a:ea typeface="Arial Unicode MS" pitchFamily="34" charset="-128"/>
                <a:cs typeface="Arial Unicode MS" pitchFamily="34" charset="-128"/>
              </a:rPr>
              <a:t>š</a:t>
            </a:r>
            <a:r>
              <a:rPr lang="cs-CZ" altLang="sk-SK" dirty="0">
                <a:solidFill>
                  <a:srgbClr val="000000"/>
                </a:solidFill>
                <a:latin typeface="Arial Unicode MS" pitchFamily="34" charset="-128"/>
                <a:ea typeface="Arial Unicode MS" pitchFamily="34" charset="-128"/>
                <a:cs typeface="Arial Unicode MS" pitchFamily="34" charset="-128"/>
              </a:rPr>
              <a:t>echno, jak výhodn</a:t>
            </a:r>
            <a:r>
              <a:rPr lang="cs-CZ" altLang="sk-SK" dirty="0">
                <a:solidFill>
                  <a:srgbClr val="000000"/>
                </a:solidFill>
                <a:ea typeface="Arial Unicode MS" pitchFamily="34" charset="-128"/>
                <a:cs typeface="Arial Unicode MS" pitchFamily="34" charset="-128"/>
              </a:rPr>
              <a:t>é</a:t>
            </a:r>
            <a:r>
              <a:rPr lang="cs-CZ" altLang="sk-SK" dirty="0">
                <a:solidFill>
                  <a:srgbClr val="000000"/>
                </a:solidFill>
                <a:latin typeface="Arial Unicode MS" pitchFamily="34" charset="-128"/>
                <a:ea typeface="Arial Unicode MS" pitchFamily="34" charset="-128"/>
                <a:cs typeface="Arial Unicode MS" pitchFamily="34" charset="-128"/>
              </a:rPr>
              <a:t>, tak nevýhodn</a:t>
            </a:r>
            <a:r>
              <a:rPr lang="cs-CZ" altLang="sk-SK" dirty="0">
                <a:solidFill>
                  <a:srgbClr val="000000"/>
                </a:solidFill>
                <a:ea typeface="Arial Unicode MS" pitchFamily="34" charset="-128"/>
                <a:cs typeface="Arial Unicode MS" pitchFamily="34" charset="-128"/>
              </a:rPr>
              <a:t>é</a:t>
            </a:r>
            <a:r>
              <a:rPr lang="cs-CZ" altLang="sk-SK" dirty="0">
                <a:solidFill>
                  <a:srgbClr val="000000"/>
                </a:solidFill>
                <a:latin typeface="Arial Unicode MS" pitchFamily="34" charset="-128"/>
                <a:ea typeface="Arial Unicode MS" pitchFamily="34" charset="-128"/>
                <a:cs typeface="Arial Unicode MS" pitchFamily="34" charset="-128"/>
              </a:rPr>
              <a:t>, co z</a:t>
            </a:r>
            <a:r>
              <a:rPr lang="cs-CZ" altLang="sk-SK" dirty="0">
                <a:solidFill>
                  <a:srgbClr val="000000"/>
                </a:solidFill>
                <a:ea typeface="Arial Unicode MS" pitchFamily="34" charset="-128"/>
                <a:cs typeface="Arial Unicode MS" pitchFamily="34" charset="-128"/>
              </a:rPr>
              <a:t>í</a:t>
            </a:r>
            <a:r>
              <a:rPr lang="cs-CZ" altLang="sk-SK" dirty="0">
                <a:solidFill>
                  <a:srgbClr val="000000"/>
                </a:solidFill>
                <a:latin typeface="Arial Unicode MS" pitchFamily="34" charset="-128"/>
                <a:ea typeface="Arial Unicode MS" pitchFamily="34" charset="-128"/>
                <a:cs typeface="Arial Unicode MS" pitchFamily="34" charset="-128"/>
              </a:rPr>
              <a:t>sk</a:t>
            </a:r>
            <a:r>
              <a:rPr lang="cs-CZ" altLang="sk-SK" dirty="0">
                <a:solidFill>
                  <a:srgbClr val="000000"/>
                </a:solidFill>
                <a:ea typeface="Arial Unicode MS" pitchFamily="34" charset="-128"/>
                <a:cs typeface="Arial Unicode MS" pitchFamily="34" charset="-128"/>
              </a:rPr>
              <a:t>á</a:t>
            </a:r>
            <a:r>
              <a:rPr lang="cs-CZ" altLang="sk-SK" dirty="0">
                <a:solidFill>
                  <a:srgbClr val="000000"/>
                </a:solidFill>
                <a:latin typeface="Arial Unicode MS" pitchFamily="34" charset="-128"/>
                <a:ea typeface="Arial Unicode MS" pitchFamily="34" charset="-128"/>
                <a:cs typeface="Arial Unicode MS" pitchFamily="34" charset="-128"/>
              </a:rPr>
              <a:t>v</a:t>
            </a:r>
            <a:r>
              <a:rPr lang="cs-CZ" altLang="sk-SK" dirty="0">
                <a:solidFill>
                  <a:srgbClr val="000000"/>
                </a:solidFill>
                <a:ea typeface="Arial Unicode MS" pitchFamily="34" charset="-128"/>
                <a:cs typeface="Arial Unicode MS" pitchFamily="34" charset="-128"/>
              </a:rPr>
              <a:t>á</a:t>
            </a:r>
            <a:r>
              <a:rPr lang="cs-CZ" altLang="sk-SK" dirty="0">
                <a:solidFill>
                  <a:srgbClr val="000000"/>
                </a:solidFill>
                <a:latin typeface="Arial Unicode MS" pitchFamily="34" charset="-128"/>
                <a:ea typeface="Arial Unicode MS" pitchFamily="34" charset="-128"/>
                <a:cs typeface="Arial Unicode MS" pitchFamily="34" charset="-128"/>
              </a:rPr>
              <a:t>me nějakou výměnou. Je to složit</a:t>
            </a:r>
            <a:r>
              <a:rPr lang="cs-CZ" altLang="sk-SK" dirty="0">
                <a:solidFill>
                  <a:srgbClr val="000000"/>
                </a:solidFill>
                <a:ea typeface="Arial Unicode MS" pitchFamily="34" charset="-128"/>
                <a:cs typeface="Arial Unicode MS" pitchFamily="34" charset="-128"/>
              </a:rPr>
              <a:t>á</a:t>
            </a:r>
            <a:r>
              <a:rPr lang="cs-CZ" altLang="sk-SK" dirty="0">
                <a:solidFill>
                  <a:srgbClr val="000000"/>
                </a:solidFill>
                <a:latin typeface="Arial Unicode MS" pitchFamily="34" charset="-128"/>
                <a:ea typeface="Arial Unicode MS" pitchFamily="34" charset="-128"/>
                <a:cs typeface="Arial Unicode MS" pitchFamily="34" charset="-128"/>
              </a:rPr>
              <a:t> kombinace hmotných a nehmotných prvků, včetně funkčn</a:t>
            </a:r>
            <a:r>
              <a:rPr lang="cs-CZ" altLang="sk-SK" dirty="0">
                <a:solidFill>
                  <a:srgbClr val="000000"/>
                </a:solidFill>
                <a:ea typeface="Arial Unicode MS" pitchFamily="34" charset="-128"/>
                <a:cs typeface="Arial Unicode MS" pitchFamily="34" charset="-128"/>
              </a:rPr>
              <a:t>í</a:t>
            </a:r>
            <a:r>
              <a:rPr lang="cs-CZ" altLang="sk-SK" dirty="0">
                <a:solidFill>
                  <a:srgbClr val="000000"/>
                </a:solidFill>
                <a:latin typeface="Arial Unicode MS" pitchFamily="34" charset="-128"/>
                <a:ea typeface="Arial Unicode MS" pitchFamily="34" charset="-128"/>
                <a:cs typeface="Arial Unicode MS" pitchFamily="34" charset="-128"/>
              </a:rPr>
              <a:t>ch, soci</a:t>
            </a:r>
            <a:r>
              <a:rPr lang="cs-CZ" altLang="sk-SK" dirty="0">
                <a:solidFill>
                  <a:srgbClr val="000000"/>
                </a:solidFill>
                <a:ea typeface="Arial Unicode MS" pitchFamily="34" charset="-128"/>
                <a:cs typeface="Arial Unicode MS" pitchFamily="34" charset="-128"/>
              </a:rPr>
              <a:t>á</a:t>
            </a:r>
            <a:r>
              <a:rPr lang="cs-CZ" altLang="sk-SK" dirty="0">
                <a:solidFill>
                  <a:srgbClr val="000000"/>
                </a:solidFill>
                <a:latin typeface="Arial Unicode MS" pitchFamily="34" charset="-128"/>
                <a:ea typeface="Arial Unicode MS" pitchFamily="34" charset="-128"/>
                <a:cs typeface="Arial Unicode MS" pitchFamily="34" charset="-128"/>
              </a:rPr>
              <a:t>ln</a:t>
            </a:r>
            <a:r>
              <a:rPr lang="cs-CZ" altLang="sk-SK" dirty="0">
                <a:solidFill>
                  <a:srgbClr val="000000"/>
                </a:solidFill>
                <a:ea typeface="Arial Unicode MS" pitchFamily="34" charset="-128"/>
                <a:cs typeface="Arial Unicode MS" pitchFamily="34" charset="-128"/>
              </a:rPr>
              <a:t>í</a:t>
            </a:r>
            <a:r>
              <a:rPr lang="cs-CZ" altLang="sk-SK" dirty="0">
                <a:solidFill>
                  <a:srgbClr val="000000"/>
                </a:solidFill>
                <a:latin typeface="Arial Unicode MS" pitchFamily="34" charset="-128"/>
                <a:ea typeface="Arial Unicode MS" pitchFamily="34" charset="-128"/>
                <a:cs typeface="Arial Unicode MS" pitchFamily="34" charset="-128"/>
              </a:rPr>
              <a:t>ch a psychologických užitných hodnot. Produktem může být my</a:t>
            </a:r>
            <a:r>
              <a:rPr lang="cs-CZ" altLang="sk-SK" dirty="0">
                <a:solidFill>
                  <a:srgbClr val="000000"/>
                </a:solidFill>
                <a:ea typeface="Arial Unicode MS" pitchFamily="34" charset="-128"/>
                <a:cs typeface="Arial Unicode MS" pitchFamily="34" charset="-128"/>
              </a:rPr>
              <a:t>š</a:t>
            </a:r>
            <a:r>
              <a:rPr lang="cs-CZ" altLang="sk-SK" dirty="0">
                <a:solidFill>
                  <a:srgbClr val="000000"/>
                </a:solidFill>
                <a:latin typeface="Arial Unicode MS" pitchFamily="34" charset="-128"/>
                <a:ea typeface="Arial Unicode MS" pitchFamily="34" charset="-128"/>
                <a:cs typeface="Arial Unicode MS" pitchFamily="34" charset="-128"/>
              </a:rPr>
              <a:t>lenka, služba, zbož</a:t>
            </a:r>
            <a:r>
              <a:rPr lang="cs-CZ" altLang="sk-SK" dirty="0">
                <a:solidFill>
                  <a:srgbClr val="000000"/>
                </a:solidFill>
                <a:ea typeface="Arial Unicode MS" pitchFamily="34" charset="-128"/>
                <a:cs typeface="Arial Unicode MS" pitchFamily="34" charset="-128"/>
              </a:rPr>
              <a:t>í</a:t>
            </a:r>
            <a:r>
              <a:rPr lang="cs-CZ" altLang="sk-SK" dirty="0">
                <a:solidFill>
                  <a:srgbClr val="000000"/>
                </a:solidFill>
                <a:latin typeface="Arial Unicode MS" pitchFamily="34" charset="-128"/>
                <a:ea typeface="Arial Unicode MS" pitchFamily="34" charset="-128"/>
                <a:cs typeface="Arial Unicode MS" pitchFamily="34" charset="-128"/>
              </a:rPr>
              <a:t> nebo jak</a:t>
            </a:r>
            <a:r>
              <a:rPr lang="cs-CZ" altLang="sk-SK" dirty="0">
                <a:solidFill>
                  <a:srgbClr val="000000"/>
                </a:solidFill>
                <a:ea typeface="Arial Unicode MS" pitchFamily="34" charset="-128"/>
                <a:cs typeface="Arial Unicode MS" pitchFamily="34" charset="-128"/>
              </a:rPr>
              <a:t>á</a:t>
            </a:r>
            <a:r>
              <a:rPr lang="cs-CZ" altLang="sk-SK" dirty="0">
                <a:solidFill>
                  <a:srgbClr val="000000"/>
                </a:solidFill>
                <a:latin typeface="Arial Unicode MS" pitchFamily="34" charset="-128"/>
                <a:ea typeface="Arial Unicode MS" pitchFamily="34" charset="-128"/>
                <a:cs typeface="Arial Unicode MS" pitchFamily="34" charset="-128"/>
              </a:rPr>
              <a:t>koli kombinace těchto tř</a:t>
            </a:r>
            <a:r>
              <a:rPr lang="cs-CZ" altLang="sk-SK" dirty="0">
                <a:solidFill>
                  <a:srgbClr val="000000"/>
                </a:solidFill>
                <a:ea typeface="Arial Unicode MS" pitchFamily="34" charset="-128"/>
                <a:cs typeface="Arial Unicode MS" pitchFamily="34" charset="-128"/>
              </a:rPr>
              <a:t>í</a:t>
            </a:r>
            <a:r>
              <a:rPr lang="cs-CZ" altLang="sk-SK" dirty="0">
                <a:solidFill>
                  <a:srgbClr val="000000"/>
                </a:solidFill>
                <a:latin typeface="Arial Unicode MS" pitchFamily="34" charset="-128"/>
                <a:ea typeface="Arial Unicode MS" pitchFamily="34" charset="-128"/>
                <a:cs typeface="Arial Unicode MS" pitchFamily="34" charset="-128"/>
              </a:rPr>
              <a:t> kategori</a:t>
            </a:r>
            <a:r>
              <a:rPr lang="cs-CZ" altLang="sk-SK" dirty="0">
                <a:solidFill>
                  <a:srgbClr val="000000"/>
                </a:solidFill>
                <a:ea typeface="Arial Unicode MS" pitchFamily="34" charset="-128"/>
                <a:cs typeface="Arial Unicode MS" pitchFamily="34" charset="-128"/>
              </a:rPr>
              <a:t>í</a:t>
            </a:r>
            <a:r>
              <a:rPr lang="cs-CZ" altLang="sk-SK" dirty="0">
                <a:solidFill>
                  <a:srgbClr val="000000"/>
                </a:solidFill>
                <a:latin typeface="Arial Unicode MS" pitchFamily="34" charset="-128"/>
                <a:ea typeface="Arial Unicode MS" pitchFamily="34" charset="-128"/>
                <a:cs typeface="Arial Unicode MS" pitchFamily="34" charset="-128"/>
              </a:rPr>
              <a:t>.</a:t>
            </a:r>
            <a:endParaRPr lang="cs-CZ" altLang="sk-SK" dirty="0">
              <a:solidFill>
                <a:srgbClr val="000000"/>
              </a:solidFill>
              <a:ea typeface="Arial Unicode MS" pitchFamily="34" charset="-128"/>
              <a:cs typeface="Arial Unicode MS" pitchFamily="34" charset="-128"/>
            </a:endParaRPr>
          </a:p>
          <a:p>
            <a:pPr>
              <a:spcBef>
                <a:spcPct val="50000"/>
              </a:spcBef>
            </a:pPr>
            <a:endParaRPr lang="cs-CZ" altLang="sk-SK" dirty="0">
              <a:solidFill>
                <a:srgbClr val="000000"/>
              </a:solidFill>
              <a:ea typeface="Arial Unicode MS" pitchFamily="34" charset="-128"/>
              <a:cs typeface="Arial Unicode MS" pitchFamily="34" charset="-128"/>
            </a:endParaRPr>
          </a:p>
          <a:p>
            <a:pPr>
              <a:spcBef>
                <a:spcPct val="50000"/>
              </a:spcBef>
            </a:pPr>
            <a:r>
              <a:rPr lang="cs-CZ" altLang="sk-SK" b="1" dirty="0">
                <a:solidFill>
                  <a:schemeClr val="hlink"/>
                </a:solidFill>
                <a:latin typeface="Arial Unicode MS" pitchFamily="34" charset="-128"/>
                <a:ea typeface="Arial Unicode MS" pitchFamily="34" charset="-128"/>
                <a:cs typeface="Arial Unicode MS" pitchFamily="34" charset="-128"/>
              </a:rPr>
              <a:t>J</a:t>
            </a:r>
            <a:r>
              <a:rPr lang="cs-CZ" altLang="sk-SK" b="1" dirty="0">
                <a:solidFill>
                  <a:schemeClr val="hlink"/>
                </a:solidFill>
                <a:ea typeface="Arial Unicode MS" pitchFamily="34" charset="-128"/>
                <a:cs typeface="Arial Unicode MS" pitchFamily="34" charset="-128"/>
              </a:rPr>
              <a:t>á</a:t>
            </a:r>
            <a:r>
              <a:rPr lang="cs-CZ" altLang="sk-SK" b="1" dirty="0">
                <a:solidFill>
                  <a:schemeClr val="hlink"/>
                </a:solidFill>
                <a:latin typeface="Arial Unicode MS" pitchFamily="34" charset="-128"/>
                <a:ea typeface="Arial Unicode MS" pitchFamily="34" charset="-128"/>
                <a:cs typeface="Arial Unicode MS" pitchFamily="34" charset="-128"/>
              </a:rPr>
              <a:t>dro</a:t>
            </a:r>
            <a:r>
              <a:rPr lang="cs-CZ" altLang="sk-SK" dirty="0">
                <a:solidFill>
                  <a:srgbClr val="000000"/>
                </a:solidFill>
                <a:latin typeface="Arial Unicode MS" pitchFamily="34" charset="-128"/>
                <a:ea typeface="Arial Unicode MS" pitchFamily="34" charset="-128"/>
                <a:cs typeface="Arial Unicode MS" pitchFamily="34" charset="-128"/>
              </a:rPr>
              <a:t>, to je z</a:t>
            </a:r>
            <a:r>
              <a:rPr lang="cs-CZ" altLang="sk-SK" dirty="0">
                <a:solidFill>
                  <a:srgbClr val="000000"/>
                </a:solidFill>
                <a:ea typeface="Arial Unicode MS" pitchFamily="34" charset="-128"/>
                <a:cs typeface="Arial Unicode MS" pitchFamily="34" charset="-128"/>
              </a:rPr>
              <a:t>á</a:t>
            </a:r>
            <a:r>
              <a:rPr lang="cs-CZ" altLang="sk-SK" dirty="0">
                <a:solidFill>
                  <a:srgbClr val="000000"/>
                </a:solidFill>
                <a:latin typeface="Arial Unicode MS" pitchFamily="34" charset="-128"/>
                <a:ea typeface="Arial Unicode MS" pitchFamily="34" charset="-128"/>
                <a:cs typeface="Arial Unicode MS" pitchFamily="34" charset="-128"/>
              </a:rPr>
              <a:t>kladn</a:t>
            </a:r>
            <a:r>
              <a:rPr lang="cs-CZ" altLang="sk-SK" dirty="0">
                <a:solidFill>
                  <a:srgbClr val="000000"/>
                </a:solidFill>
                <a:ea typeface="Arial Unicode MS" pitchFamily="34" charset="-128"/>
                <a:cs typeface="Arial Unicode MS" pitchFamily="34" charset="-128"/>
              </a:rPr>
              <a:t>í</a:t>
            </a:r>
            <a:r>
              <a:rPr lang="cs-CZ" altLang="sk-SK" dirty="0">
                <a:solidFill>
                  <a:srgbClr val="000000"/>
                </a:solidFill>
                <a:latin typeface="Arial Unicode MS" pitchFamily="34" charset="-128"/>
                <a:ea typeface="Arial Unicode MS" pitchFamily="34" charset="-128"/>
                <a:cs typeface="Arial Unicode MS" pitchFamily="34" charset="-128"/>
              </a:rPr>
              <a:t> charakteristika či vlastnost produktu. Unik</a:t>
            </a:r>
            <a:r>
              <a:rPr lang="cs-CZ" altLang="sk-SK" dirty="0">
                <a:solidFill>
                  <a:srgbClr val="000000"/>
                </a:solidFill>
                <a:ea typeface="Arial Unicode MS" pitchFamily="34" charset="-128"/>
                <a:cs typeface="Arial Unicode MS" pitchFamily="34" charset="-128"/>
              </a:rPr>
              <a:t>á</a:t>
            </a:r>
            <a:r>
              <a:rPr lang="cs-CZ" altLang="sk-SK" dirty="0">
                <a:solidFill>
                  <a:srgbClr val="000000"/>
                </a:solidFill>
                <a:latin typeface="Arial Unicode MS" pitchFamily="34" charset="-128"/>
                <a:ea typeface="Arial Unicode MS" pitchFamily="34" charset="-128"/>
                <a:cs typeface="Arial Unicode MS" pitchFamily="34" charset="-128"/>
              </a:rPr>
              <a:t>tn</a:t>
            </a:r>
            <a:r>
              <a:rPr lang="cs-CZ" altLang="sk-SK" dirty="0">
                <a:solidFill>
                  <a:srgbClr val="000000"/>
                </a:solidFill>
                <a:ea typeface="Arial Unicode MS" pitchFamily="34" charset="-128"/>
                <a:cs typeface="Arial Unicode MS" pitchFamily="34" charset="-128"/>
              </a:rPr>
              <a:t>í</a:t>
            </a:r>
            <a:r>
              <a:rPr lang="cs-CZ" altLang="sk-SK" dirty="0">
                <a:solidFill>
                  <a:srgbClr val="000000"/>
                </a:solidFill>
                <a:latin typeface="Arial Unicode MS" pitchFamily="34" charset="-128"/>
                <a:ea typeface="Arial Unicode MS" pitchFamily="34" charset="-128"/>
                <a:cs typeface="Arial Unicode MS" pitchFamily="34" charset="-128"/>
              </a:rPr>
              <a:t> z</a:t>
            </a:r>
            <a:r>
              <a:rPr lang="cs-CZ" altLang="sk-SK" dirty="0">
                <a:solidFill>
                  <a:srgbClr val="000000"/>
                </a:solidFill>
                <a:ea typeface="Arial Unicode MS" pitchFamily="34" charset="-128"/>
                <a:cs typeface="Arial Unicode MS" pitchFamily="34" charset="-128"/>
              </a:rPr>
              <a:t>á</a:t>
            </a:r>
            <a:r>
              <a:rPr lang="cs-CZ" altLang="sk-SK" dirty="0">
                <a:solidFill>
                  <a:srgbClr val="000000"/>
                </a:solidFill>
                <a:latin typeface="Arial Unicode MS" pitchFamily="34" charset="-128"/>
                <a:ea typeface="Arial Unicode MS" pitchFamily="34" charset="-128"/>
                <a:cs typeface="Arial Unicode MS" pitchFamily="34" charset="-128"/>
              </a:rPr>
              <a:t>kladn</a:t>
            </a:r>
            <a:r>
              <a:rPr lang="cs-CZ" altLang="sk-SK" dirty="0">
                <a:solidFill>
                  <a:srgbClr val="000000"/>
                </a:solidFill>
                <a:ea typeface="Arial Unicode MS" pitchFamily="34" charset="-128"/>
                <a:cs typeface="Arial Unicode MS" pitchFamily="34" charset="-128"/>
              </a:rPr>
              <a:t>í</a:t>
            </a:r>
            <a:r>
              <a:rPr lang="cs-CZ" altLang="sk-SK" dirty="0">
                <a:solidFill>
                  <a:srgbClr val="000000"/>
                </a:solidFill>
                <a:latin typeface="Arial Unicode MS" pitchFamily="34" charset="-128"/>
                <a:ea typeface="Arial Unicode MS" pitchFamily="34" charset="-128"/>
                <a:cs typeface="Arial Unicode MS" pitchFamily="34" charset="-128"/>
              </a:rPr>
              <a:t> užitek. </a:t>
            </a:r>
            <a:endParaRPr lang="cs-CZ" altLang="sk-SK" dirty="0">
              <a:solidFill>
                <a:srgbClr val="000000"/>
              </a:solidFill>
              <a:ea typeface="Arial Unicode MS" pitchFamily="34" charset="-128"/>
              <a:cs typeface="Arial Unicode MS" pitchFamily="34" charset="-128"/>
            </a:endParaRPr>
          </a:p>
          <a:p>
            <a:pPr>
              <a:spcBef>
                <a:spcPct val="50000"/>
              </a:spcBef>
            </a:pPr>
            <a:endParaRPr lang="cs-CZ" altLang="sk-SK" dirty="0">
              <a:solidFill>
                <a:srgbClr val="000000"/>
              </a:solidFill>
              <a:ea typeface="Arial Unicode MS" pitchFamily="34" charset="-128"/>
              <a:cs typeface="Arial Unicode MS" pitchFamily="34" charset="-128"/>
            </a:endParaRPr>
          </a:p>
          <a:p>
            <a:pPr>
              <a:spcBef>
                <a:spcPct val="50000"/>
              </a:spcBef>
            </a:pPr>
            <a:r>
              <a:rPr lang="cs-CZ" altLang="sk-SK" b="1" dirty="0">
                <a:solidFill>
                  <a:schemeClr val="hlink"/>
                </a:solidFill>
                <a:cs typeface="Times New Roman" pitchFamily="18" charset="0"/>
              </a:rPr>
              <a:t>Rozšířený produkt</a:t>
            </a:r>
            <a:r>
              <a:rPr lang="cs-CZ" altLang="sk-SK" dirty="0">
                <a:cs typeface="Times New Roman" pitchFamily="18" charset="0"/>
              </a:rPr>
              <a:t> přidává jádru na hodnotě (servis, způsoby dodávky, instalace,  řešení reklamací).</a:t>
            </a:r>
            <a:r>
              <a:rPr lang="cs-CZ" altLang="sk-SK" dirty="0"/>
              <a:t> </a:t>
            </a:r>
            <a:br>
              <a:rPr lang="cs-CZ" altLang="sk-SK" dirty="0"/>
            </a:br>
            <a:endParaRPr lang="cs-CZ" altLang="sk-SK" dirty="0"/>
          </a:p>
          <a:p>
            <a:pPr>
              <a:spcBef>
                <a:spcPct val="50000"/>
              </a:spcBef>
            </a:pPr>
            <a:endParaRPr lang="cs-CZ" altLang="sk-SK" dirty="0"/>
          </a:p>
          <a:p>
            <a:pPr>
              <a:spcBef>
                <a:spcPct val="50000"/>
              </a:spcBef>
            </a:pPr>
            <a:endParaRPr lang="cs-CZ" altLang="sk-SK" dirty="0"/>
          </a:p>
          <a:p>
            <a:pPr>
              <a:spcBef>
                <a:spcPct val="50000"/>
              </a:spcBef>
            </a:pPr>
            <a:r>
              <a:rPr lang="cs-CZ" altLang="sk-SK" sz="1400" u="sng" dirty="0">
                <a:solidFill>
                  <a:srgbClr val="800080"/>
                </a:solidFill>
                <a:latin typeface="Arial Unicode MS" pitchFamily="34" charset="-128"/>
                <a:ea typeface="Arial Unicode MS" pitchFamily="34" charset="-128"/>
                <a:cs typeface="Arial Unicode MS" pitchFamily="34" charset="-128"/>
                <a:hlinkClick r:id="" action="ppaction://noaction"/>
              </a:rPr>
              <a:t>[1]</a:t>
            </a:r>
            <a:r>
              <a:rPr lang="cs-CZ" altLang="sk-SK" sz="1400" dirty="0">
                <a:solidFill>
                  <a:srgbClr val="000000"/>
                </a:solidFill>
                <a:latin typeface="Arial Unicode MS" pitchFamily="34" charset="-128"/>
                <a:ea typeface="Arial Unicode MS" pitchFamily="34" charset="-128"/>
                <a:cs typeface="Arial Unicode MS" pitchFamily="34" charset="-128"/>
              </a:rPr>
              <a:t> </a:t>
            </a:r>
            <a:r>
              <a:rPr lang="cs-CZ" altLang="sk-SK" sz="1400" dirty="0" err="1">
                <a:solidFill>
                  <a:srgbClr val="000000"/>
                </a:solidFill>
                <a:latin typeface="Arial Unicode MS" pitchFamily="34" charset="-128"/>
                <a:ea typeface="Arial Unicode MS" pitchFamily="34" charset="-128"/>
                <a:cs typeface="Arial Unicode MS" pitchFamily="34" charset="-128"/>
              </a:rPr>
              <a:t>Kotler</a:t>
            </a:r>
            <a:r>
              <a:rPr lang="cs-CZ" altLang="sk-SK" sz="1400" dirty="0">
                <a:solidFill>
                  <a:srgbClr val="000000"/>
                </a:solidFill>
                <a:latin typeface="Arial Unicode MS" pitchFamily="34" charset="-128"/>
                <a:ea typeface="Arial Unicode MS" pitchFamily="34" charset="-128"/>
                <a:cs typeface="Arial Unicode MS" pitchFamily="34" charset="-128"/>
              </a:rPr>
              <a:t> P., Marketing Management, </a:t>
            </a:r>
            <a:r>
              <a:rPr lang="cs-CZ" altLang="sk-SK" sz="1400" dirty="0" err="1">
                <a:solidFill>
                  <a:srgbClr val="000000"/>
                </a:solidFill>
                <a:latin typeface="Arial Unicode MS" pitchFamily="34" charset="-128"/>
                <a:ea typeface="Arial Unicode MS" pitchFamily="34" charset="-128"/>
                <a:cs typeface="Arial Unicode MS" pitchFamily="34" charset="-128"/>
              </a:rPr>
              <a:t>Grada</a:t>
            </a:r>
            <a:r>
              <a:rPr lang="cs-CZ" altLang="sk-SK" sz="1400" dirty="0">
                <a:solidFill>
                  <a:srgbClr val="000000"/>
                </a:solidFill>
                <a:latin typeface="Arial Unicode MS" pitchFamily="34" charset="-128"/>
                <a:ea typeface="Arial Unicode MS" pitchFamily="34" charset="-128"/>
                <a:cs typeface="Arial Unicode MS" pitchFamily="34" charset="-128"/>
              </a:rPr>
              <a:t>, Praha </a:t>
            </a:r>
            <a:r>
              <a:rPr lang="cs-CZ" altLang="sk-SK" sz="1400" dirty="0">
                <a:solidFill>
                  <a:srgbClr val="000000"/>
                </a:solidFill>
                <a:ea typeface="Arial Unicode MS" pitchFamily="34" charset="-128"/>
                <a:cs typeface="Arial Unicode MS" pitchFamily="34" charset="-128"/>
              </a:rPr>
              <a:t>2008</a:t>
            </a:r>
          </a:p>
          <a:p>
            <a:pPr>
              <a:spcBef>
                <a:spcPct val="50000"/>
              </a:spcBef>
            </a:pPr>
            <a:endParaRPr lang="cs-CZ" altLang="sk-SK" sz="1400" dirty="0"/>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ext Box 2"/>
          <p:cNvSpPr txBox="1">
            <a:spLocks noChangeArrowheads="1"/>
          </p:cNvSpPr>
          <p:nvPr/>
        </p:nvSpPr>
        <p:spPr bwMode="auto">
          <a:xfrm>
            <a:off x="304800" y="457200"/>
            <a:ext cx="8534400" cy="6397625"/>
          </a:xfrm>
          <a:prstGeom prst="rect">
            <a:avLst/>
          </a:prstGeom>
          <a:noFill/>
          <a:ln w="9525">
            <a:noFill/>
            <a:miter lim="800000"/>
            <a:headEnd/>
            <a:tailEnd/>
          </a:ln>
        </p:spPr>
        <p:txBody>
          <a:bodyPr>
            <a:spAutoFit/>
          </a:bodyPr>
          <a:lstStyle/>
          <a:p>
            <a:pPr>
              <a:spcBef>
                <a:spcPct val="50000"/>
              </a:spcBef>
            </a:pPr>
            <a:r>
              <a:rPr lang="cs-CZ" altLang="sk-SK" sz="2000" b="1" dirty="0" smtClean="0">
                <a:solidFill>
                  <a:schemeClr val="hlink"/>
                </a:solidFill>
                <a:latin typeface="Times New Roman" pitchFamily="18" charset="0"/>
                <a:cs typeface="Times New Roman" pitchFamily="18" charset="0"/>
              </a:rPr>
              <a:t>Tři </a:t>
            </a:r>
            <a:r>
              <a:rPr lang="cs-CZ" altLang="sk-SK" sz="2000" b="1" dirty="0">
                <a:solidFill>
                  <a:schemeClr val="hlink"/>
                </a:solidFill>
                <a:cs typeface="Times New Roman" pitchFamily="18" charset="0"/>
              </a:rPr>
              <a:t>ú</a:t>
            </a:r>
            <a:r>
              <a:rPr lang="cs-CZ" altLang="sk-SK" sz="2000" b="1" dirty="0">
                <a:solidFill>
                  <a:schemeClr val="hlink"/>
                </a:solidFill>
                <a:latin typeface="Times New Roman" pitchFamily="18" charset="0"/>
                <a:cs typeface="Times New Roman" pitchFamily="18" charset="0"/>
              </a:rPr>
              <a:t>rovně produktu </a:t>
            </a:r>
            <a:r>
              <a:rPr lang="cs-CZ" altLang="sk-SK" sz="2000" b="1" u="sng" dirty="0">
                <a:solidFill>
                  <a:schemeClr val="hlink"/>
                </a:solidFill>
                <a:latin typeface="Times New Roman" pitchFamily="18" charset="0"/>
                <a:cs typeface="Times New Roman" pitchFamily="18" charset="0"/>
                <a:hlinkClick r:id="" action="ppaction://noaction"/>
              </a:rPr>
              <a:t>[1]</a:t>
            </a:r>
            <a:endParaRPr lang="cs-CZ" altLang="sk-SK" sz="2000" dirty="0">
              <a:solidFill>
                <a:schemeClr val="hlink"/>
              </a:solidFill>
              <a:latin typeface="Arial Unicode MS" pitchFamily="34" charset="-128"/>
              <a:ea typeface="Arial Unicode MS" pitchFamily="34" charset="-128"/>
              <a:cs typeface="Arial Unicode MS" pitchFamily="34" charset="-128"/>
            </a:endParaRPr>
          </a:p>
          <a:p>
            <a:pPr>
              <a:spcBef>
                <a:spcPct val="50000"/>
              </a:spcBef>
            </a:pPr>
            <a:r>
              <a:rPr lang="cs-CZ" altLang="sk-SK" dirty="0">
                <a:latin typeface="Times New Roman" pitchFamily="18" charset="0"/>
                <a:cs typeface="Times New Roman" pitchFamily="18" charset="0"/>
              </a:rPr>
              <a:t>Produkt je v</a:t>
            </a:r>
            <a:r>
              <a:rPr lang="cs-CZ" altLang="sk-SK" dirty="0">
                <a:cs typeface="Times New Roman" pitchFamily="18" charset="0"/>
              </a:rPr>
              <a:t>š</a:t>
            </a:r>
            <a:r>
              <a:rPr lang="cs-CZ" altLang="sk-SK" dirty="0">
                <a:latin typeface="Times New Roman" pitchFamily="18" charset="0"/>
                <a:cs typeface="Times New Roman" pitchFamily="18" charset="0"/>
              </a:rPr>
              <a:t>e, co je objektem směny. Produktem nen</a:t>
            </a:r>
            <a:r>
              <a:rPr lang="cs-CZ" altLang="sk-SK" dirty="0">
                <a:cs typeface="Times New Roman" pitchFamily="18" charset="0"/>
              </a:rPr>
              <a:t>í</a:t>
            </a:r>
            <a:r>
              <a:rPr lang="cs-CZ" altLang="sk-SK" dirty="0">
                <a:latin typeface="Times New Roman" pitchFamily="18" charset="0"/>
                <a:cs typeface="Times New Roman" pitchFamily="18" charset="0"/>
              </a:rPr>
              <a:t> jenom vlastn</a:t>
            </a:r>
            <a:r>
              <a:rPr lang="cs-CZ" altLang="sk-SK" dirty="0">
                <a:cs typeface="Times New Roman" pitchFamily="18" charset="0"/>
              </a:rPr>
              <a:t>í</a:t>
            </a:r>
            <a:r>
              <a:rPr lang="cs-CZ" altLang="sk-SK" dirty="0">
                <a:latin typeface="Times New Roman" pitchFamily="18" charset="0"/>
                <a:cs typeface="Times New Roman" pitchFamily="18" charset="0"/>
              </a:rPr>
              <a:t> zbož</a:t>
            </a:r>
            <a:r>
              <a:rPr lang="cs-CZ" altLang="sk-SK" dirty="0">
                <a:cs typeface="Times New Roman" pitchFamily="18" charset="0"/>
              </a:rPr>
              <a:t>í</a:t>
            </a:r>
            <a:r>
              <a:rPr lang="cs-CZ" altLang="sk-SK" dirty="0">
                <a:latin typeface="Times New Roman" pitchFamily="18" charset="0"/>
                <a:cs typeface="Times New Roman" pitchFamily="18" charset="0"/>
              </a:rPr>
              <a:t> nebo služba, ale tak</a:t>
            </a:r>
            <a:r>
              <a:rPr lang="cs-CZ" altLang="sk-SK" dirty="0">
                <a:cs typeface="Times New Roman" pitchFamily="18" charset="0"/>
              </a:rPr>
              <a:t>é</a:t>
            </a:r>
            <a:r>
              <a:rPr lang="cs-CZ" altLang="sk-SK" dirty="0">
                <a:latin typeface="Times New Roman" pitchFamily="18" charset="0"/>
                <a:cs typeface="Times New Roman" pitchFamily="18" charset="0"/>
              </a:rPr>
              <a:t> aspekty spojen</a:t>
            </a:r>
            <a:r>
              <a:rPr lang="cs-CZ" altLang="sk-SK" dirty="0">
                <a:cs typeface="Times New Roman" pitchFamily="18" charset="0"/>
              </a:rPr>
              <a:t>é</a:t>
            </a:r>
            <a:r>
              <a:rPr lang="cs-CZ" altLang="sk-SK" dirty="0">
                <a:latin typeface="Times New Roman" pitchFamily="18" charset="0"/>
                <a:cs typeface="Times New Roman" pitchFamily="18" charset="0"/>
              </a:rPr>
              <a:t> s poskytovatelem nebo distributorem produktu  či fyzicky podporuj</a:t>
            </a:r>
            <a:r>
              <a:rPr lang="cs-CZ" altLang="sk-SK" dirty="0">
                <a:cs typeface="Times New Roman" pitchFamily="18" charset="0"/>
              </a:rPr>
              <a:t>í</a:t>
            </a:r>
            <a:r>
              <a:rPr lang="cs-CZ" altLang="sk-SK" dirty="0">
                <a:latin typeface="Times New Roman" pitchFamily="18" charset="0"/>
                <a:cs typeface="Times New Roman" pitchFamily="18" charset="0"/>
              </a:rPr>
              <a:t>c</a:t>
            </a:r>
            <a:r>
              <a:rPr lang="cs-CZ" altLang="sk-SK" dirty="0">
                <a:cs typeface="Times New Roman" pitchFamily="18" charset="0"/>
              </a:rPr>
              <a:t>í</a:t>
            </a:r>
            <a:r>
              <a:rPr lang="cs-CZ" altLang="sk-SK" dirty="0">
                <a:latin typeface="Times New Roman" pitchFamily="18" charset="0"/>
                <a:cs typeface="Times New Roman" pitchFamily="18" charset="0"/>
              </a:rPr>
              <a:t> jeho distribuci (image, obchodn</a:t>
            </a:r>
            <a:r>
              <a:rPr lang="cs-CZ" altLang="sk-SK" dirty="0">
                <a:cs typeface="Times New Roman" pitchFamily="18" charset="0"/>
              </a:rPr>
              <a:t>í</a:t>
            </a:r>
            <a:r>
              <a:rPr lang="cs-CZ" altLang="sk-SK" dirty="0">
                <a:latin typeface="Times New Roman" pitchFamily="18" charset="0"/>
                <a:cs typeface="Times New Roman" pitchFamily="18" charset="0"/>
              </a:rPr>
              <a:t> značka, obal aj.) a služby spojen</a:t>
            </a:r>
            <a:r>
              <a:rPr lang="cs-CZ" altLang="sk-SK" dirty="0">
                <a:cs typeface="Times New Roman" pitchFamily="18" charset="0"/>
              </a:rPr>
              <a:t>é</a:t>
            </a:r>
            <a:r>
              <a:rPr lang="cs-CZ" altLang="sk-SK" dirty="0">
                <a:latin typeface="Times New Roman" pitchFamily="18" charset="0"/>
                <a:cs typeface="Times New Roman" pitchFamily="18" charset="0"/>
              </a:rPr>
              <a:t> se spotřebou, dod</a:t>
            </a:r>
            <a:r>
              <a:rPr lang="cs-CZ" altLang="sk-SK" dirty="0">
                <a:cs typeface="Times New Roman" pitchFamily="18" charset="0"/>
              </a:rPr>
              <a:t>á</a:t>
            </a:r>
            <a:r>
              <a:rPr lang="cs-CZ" altLang="sk-SK" dirty="0">
                <a:latin typeface="Times New Roman" pitchFamily="18" charset="0"/>
                <a:cs typeface="Times New Roman" pitchFamily="18" charset="0"/>
              </a:rPr>
              <a:t>vkou a likvidac</a:t>
            </a:r>
            <a:r>
              <a:rPr lang="cs-CZ" altLang="sk-SK" dirty="0">
                <a:cs typeface="Times New Roman" pitchFamily="18" charset="0"/>
              </a:rPr>
              <a:t>í</a:t>
            </a:r>
            <a:r>
              <a:rPr lang="cs-CZ" altLang="sk-SK" dirty="0">
                <a:latin typeface="Times New Roman" pitchFamily="18" charset="0"/>
                <a:cs typeface="Times New Roman" pitchFamily="18" charset="0"/>
              </a:rPr>
              <a:t> </a:t>
            </a:r>
            <a:r>
              <a:rPr lang="cs-CZ" altLang="sk-SK" dirty="0" err="1">
                <a:latin typeface="Times New Roman" pitchFamily="18" charset="0"/>
                <a:cs typeface="Times New Roman" pitchFamily="18" charset="0"/>
              </a:rPr>
              <a:t>poduktu</a:t>
            </a:r>
            <a:r>
              <a:rPr lang="cs-CZ" altLang="sk-SK" dirty="0">
                <a:latin typeface="Times New Roman" pitchFamily="18" charset="0"/>
                <a:cs typeface="Times New Roman" pitchFamily="18" charset="0"/>
              </a:rPr>
              <a:t> (instalace, z</a:t>
            </a:r>
            <a:r>
              <a:rPr lang="cs-CZ" altLang="sk-SK" dirty="0">
                <a:cs typeface="Times New Roman" pitchFamily="18" charset="0"/>
              </a:rPr>
              <a:t>á</a:t>
            </a:r>
            <a:r>
              <a:rPr lang="cs-CZ" altLang="sk-SK" dirty="0">
                <a:latin typeface="Times New Roman" pitchFamily="18" charset="0"/>
                <a:cs typeface="Times New Roman" pitchFamily="18" charset="0"/>
              </a:rPr>
              <a:t>ruka, způsob dod</a:t>
            </a:r>
            <a:r>
              <a:rPr lang="cs-CZ" altLang="sk-SK" dirty="0">
                <a:cs typeface="Times New Roman" pitchFamily="18" charset="0"/>
              </a:rPr>
              <a:t>á</a:t>
            </a:r>
            <a:r>
              <a:rPr lang="cs-CZ" altLang="sk-SK" dirty="0">
                <a:latin typeface="Times New Roman" pitchFamily="18" charset="0"/>
                <a:cs typeface="Times New Roman" pitchFamily="18" charset="0"/>
              </a:rPr>
              <a:t>vky, recyklace, poprodejn</a:t>
            </a:r>
            <a:r>
              <a:rPr lang="cs-CZ" altLang="sk-SK" dirty="0">
                <a:cs typeface="Times New Roman" pitchFamily="18" charset="0"/>
              </a:rPr>
              <a:t>í</a:t>
            </a:r>
            <a:r>
              <a:rPr lang="cs-CZ" altLang="sk-SK" dirty="0">
                <a:latin typeface="Times New Roman" pitchFamily="18" charset="0"/>
                <a:cs typeface="Times New Roman" pitchFamily="18" charset="0"/>
              </a:rPr>
              <a:t> servis atd.). </a:t>
            </a:r>
            <a:endParaRPr lang="cs-CZ" altLang="sk-SK" dirty="0">
              <a:solidFill>
                <a:srgbClr val="000000"/>
              </a:solidFill>
              <a:latin typeface="Arial Unicode MS" pitchFamily="34" charset="-128"/>
              <a:ea typeface="Arial Unicode MS" pitchFamily="34" charset="-128"/>
              <a:cs typeface="Arial Unicode MS" pitchFamily="34" charset="-128"/>
            </a:endParaRPr>
          </a:p>
          <a:p>
            <a:pPr>
              <a:spcBef>
                <a:spcPct val="50000"/>
              </a:spcBef>
            </a:pPr>
            <a:r>
              <a:rPr lang="cs-CZ" altLang="sk-SK" dirty="0">
                <a:cs typeface="Times New Roman" pitchFamily="18" charset="0"/>
              </a:rPr>
              <a:t>Někdy se používá pro tuto koncepci označení totální produkt. Toto pojetí se uplatňuje mimo jiné v souvislosti s dosahováním jakosti produktu.</a:t>
            </a:r>
            <a:r>
              <a:rPr lang="cs-CZ" altLang="sk-SK" dirty="0"/>
              <a:t> </a:t>
            </a:r>
            <a:br>
              <a:rPr lang="cs-CZ" altLang="sk-SK" dirty="0"/>
            </a:br>
            <a:endParaRPr lang="cs-CZ" altLang="sk-SK" dirty="0"/>
          </a:p>
          <a:p>
            <a:pPr>
              <a:spcBef>
                <a:spcPct val="50000"/>
              </a:spcBef>
            </a:pPr>
            <a:endParaRPr lang="cs-CZ" altLang="sk-SK" dirty="0"/>
          </a:p>
          <a:p>
            <a:pPr>
              <a:spcBef>
                <a:spcPct val="50000"/>
              </a:spcBef>
            </a:pPr>
            <a:endParaRPr lang="cs-CZ" altLang="sk-SK" dirty="0"/>
          </a:p>
          <a:p>
            <a:pPr>
              <a:spcBef>
                <a:spcPct val="50000"/>
              </a:spcBef>
            </a:pPr>
            <a:endParaRPr lang="cs-CZ" altLang="sk-SK" dirty="0"/>
          </a:p>
          <a:p>
            <a:pPr>
              <a:spcBef>
                <a:spcPct val="50000"/>
              </a:spcBef>
            </a:pPr>
            <a:endParaRPr lang="cs-CZ" altLang="sk-SK" dirty="0"/>
          </a:p>
          <a:p>
            <a:pPr>
              <a:spcBef>
                <a:spcPct val="50000"/>
              </a:spcBef>
            </a:pPr>
            <a:endParaRPr lang="cs-CZ" altLang="sk-SK" dirty="0"/>
          </a:p>
          <a:p>
            <a:pPr>
              <a:spcBef>
                <a:spcPct val="50000"/>
              </a:spcBef>
            </a:pPr>
            <a:endParaRPr lang="cs-CZ" altLang="sk-SK" dirty="0"/>
          </a:p>
          <a:p>
            <a:pPr>
              <a:spcBef>
                <a:spcPct val="50000"/>
              </a:spcBef>
            </a:pPr>
            <a:endParaRPr lang="cs-CZ" altLang="sk-SK" dirty="0"/>
          </a:p>
          <a:p>
            <a:pPr>
              <a:spcBef>
                <a:spcPct val="50000"/>
              </a:spcBef>
            </a:pPr>
            <a:r>
              <a:rPr lang="cs-CZ" altLang="sk-SK" sz="1400" u="sng" dirty="0">
                <a:solidFill>
                  <a:srgbClr val="800080"/>
                </a:solidFill>
                <a:latin typeface="Arial Unicode MS" pitchFamily="34" charset="-128"/>
                <a:ea typeface="Arial Unicode MS" pitchFamily="34" charset="-128"/>
                <a:cs typeface="Arial Unicode MS" pitchFamily="34" charset="-128"/>
                <a:hlinkClick r:id="" action="ppaction://noaction"/>
              </a:rPr>
              <a:t>[1]</a:t>
            </a:r>
            <a:r>
              <a:rPr lang="cs-CZ" altLang="sk-SK" sz="1400" dirty="0">
                <a:solidFill>
                  <a:srgbClr val="000000"/>
                </a:solidFill>
                <a:latin typeface="Arial Unicode MS" pitchFamily="34" charset="-128"/>
                <a:ea typeface="Arial Unicode MS" pitchFamily="34" charset="-128"/>
                <a:cs typeface="Arial Unicode MS" pitchFamily="34" charset="-128"/>
              </a:rPr>
              <a:t> Grafick</a:t>
            </a:r>
            <a:r>
              <a:rPr lang="cs-CZ" altLang="sk-SK" sz="1400" dirty="0">
                <a:solidFill>
                  <a:srgbClr val="000000"/>
                </a:solidFill>
                <a:ea typeface="Arial Unicode MS" pitchFamily="34" charset="-128"/>
                <a:cs typeface="Arial Unicode MS" pitchFamily="34" charset="-128"/>
              </a:rPr>
              <a:t>é</a:t>
            </a:r>
            <a:r>
              <a:rPr lang="cs-CZ" altLang="sk-SK" sz="1400" dirty="0">
                <a:solidFill>
                  <a:srgbClr val="000000"/>
                </a:solidFill>
                <a:latin typeface="Arial Unicode MS" pitchFamily="34" charset="-128"/>
                <a:ea typeface="Arial Unicode MS" pitchFamily="34" charset="-128"/>
                <a:cs typeface="Arial Unicode MS" pitchFamily="34" charset="-128"/>
              </a:rPr>
              <a:t> vyj</a:t>
            </a:r>
            <a:r>
              <a:rPr lang="cs-CZ" altLang="sk-SK" sz="1400" dirty="0">
                <a:solidFill>
                  <a:srgbClr val="000000"/>
                </a:solidFill>
                <a:ea typeface="Arial Unicode MS" pitchFamily="34" charset="-128"/>
                <a:cs typeface="Arial Unicode MS" pitchFamily="34" charset="-128"/>
              </a:rPr>
              <a:t>á</a:t>
            </a:r>
            <a:r>
              <a:rPr lang="cs-CZ" altLang="sk-SK" sz="1400" dirty="0">
                <a:solidFill>
                  <a:srgbClr val="000000"/>
                </a:solidFill>
                <a:latin typeface="Arial Unicode MS" pitchFamily="34" charset="-128"/>
                <a:ea typeface="Arial Unicode MS" pitchFamily="34" charset="-128"/>
                <a:cs typeface="Arial Unicode MS" pitchFamily="34" charset="-128"/>
              </a:rPr>
              <a:t>dřen</a:t>
            </a:r>
            <a:r>
              <a:rPr lang="cs-CZ" altLang="sk-SK" sz="1400" dirty="0">
                <a:solidFill>
                  <a:srgbClr val="000000"/>
                </a:solidFill>
                <a:ea typeface="Arial Unicode MS" pitchFamily="34" charset="-128"/>
                <a:cs typeface="Arial Unicode MS" pitchFamily="34" charset="-128"/>
              </a:rPr>
              <a:t>í</a:t>
            </a:r>
            <a:r>
              <a:rPr lang="cs-CZ" altLang="sk-SK" sz="1400" dirty="0">
                <a:solidFill>
                  <a:srgbClr val="000000"/>
                </a:solidFill>
                <a:latin typeface="Arial Unicode MS" pitchFamily="34" charset="-128"/>
                <a:ea typeface="Arial Unicode MS" pitchFamily="34" charset="-128"/>
                <a:cs typeface="Arial Unicode MS" pitchFamily="34" charset="-128"/>
              </a:rPr>
              <a:t> podle: </a:t>
            </a:r>
            <a:r>
              <a:rPr lang="cs-CZ" altLang="sk-SK" sz="1400" dirty="0" err="1">
                <a:solidFill>
                  <a:srgbClr val="000000"/>
                </a:solidFill>
                <a:latin typeface="Arial Unicode MS" pitchFamily="34" charset="-128"/>
                <a:ea typeface="Arial Unicode MS" pitchFamily="34" charset="-128"/>
                <a:cs typeface="Arial Unicode MS" pitchFamily="34" charset="-128"/>
              </a:rPr>
              <a:t>Kotler</a:t>
            </a:r>
            <a:r>
              <a:rPr lang="cs-CZ" altLang="sk-SK" sz="1400" dirty="0">
                <a:solidFill>
                  <a:srgbClr val="000000"/>
                </a:solidFill>
                <a:latin typeface="Arial Unicode MS" pitchFamily="34" charset="-128"/>
                <a:ea typeface="Arial Unicode MS" pitchFamily="34" charset="-128"/>
                <a:cs typeface="Arial Unicode MS" pitchFamily="34" charset="-128"/>
              </a:rPr>
              <a:t> P., Marketing Management, </a:t>
            </a:r>
            <a:r>
              <a:rPr lang="cs-CZ" altLang="sk-SK" sz="1400" dirty="0" err="1">
                <a:solidFill>
                  <a:srgbClr val="000000"/>
                </a:solidFill>
                <a:latin typeface="Arial Unicode MS" pitchFamily="34" charset="-128"/>
                <a:ea typeface="Arial Unicode MS" pitchFamily="34" charset="-128"/>
                <a:cs typeface="Arial Unicode MS" pitchFamily="34" charset="-128"/>
              </a:rPr>
              <a:t>Grada</a:t>
            </a:r>
            <a:r>
              <a:rPr lang="cs-CZ" altLang="sk-SK" sz="1400" dirty="0">
                <a:solidFill>
                  <a:srgbClr val="000000"/>
                </a:solidFill>
                <a:latin typeface="Arial Unicode MS" pitchFamily="34" charset="-128"/>
                <a:ea typeface="Arial Unicode MS" pitchFamily="34" charset="-128"/>
                <a:cs typeface="Arial Unicode MS" pitchFamily="34" charset="-128"/>
              </a:rPr>
              <a:t>, Praha </a:t>
            </a:r>
            <a:r>
              <a:rPr lang="cs-CZ" altLang="sk-SK" sz="1400" dirty="0">
                <a:solidFill>
                  <a:srgbClr val="000000"/>
                </a:solidFill>
                <a:ea typeface="Arial Unicode MS" pitchFamily="34" charset="-128"/>
                <a:cs typeface="Arial Unicode MS" pitchFamily="34" charset="-128"/>
              </a:rPr>
              <a:t>200</a:t>
            </a:r>
            <a:r>
              <a:rPr lang="cs-CZ" altLang="sk-SK" sz="1400" dirty="0">
                <a:solidFill>
                  <a:srgbClr val="000000"/>
                </a:solidFill>
                <a:latin typeface="Arial Unicode MS" pitchFamily="34" charset="-128"/>
                <a:ea typeface="Arial Unicode MS" pitchFamily="34" charset="-128"/>
                <a:cs typeface="Arial Unicode MS" pitchFamily="34" charset="-128"/>
              </a:rPr>
              <a:t>8</a:t>
            </a:r>
          </a:p>
          <a:p>
            <a:pPr>
              <a:spcBef>
                <a:spcPct val="50000"/>
              </a:spcBef>
            </a:pPr>
            <a:endParaRPr lang="cs-CZ" altLang="sk-SK" sz="1400" dirty="0"/>
          </a:p>
        </p:txBody>
      </p:sp>
      <p:pic>
        <p:nvPicPr>
          <p:cNvPr id="62467" name="Picture 4" descr="produkt2"/>
          <p:cNvPicPr>
            <a:picLocks noChangeAspect="1" noChangeArrowheads="1"/>
          </p:cNvPicPr>
          <p:nvPr/>
        </p:nvPicPr>
        <p:blipFill>
          <a:blip r:embed="rId3"/>
          <a:srcRect/>
          <a:stretch>
            <a:fillRect/>
          </a:stretch>
        </p:blipFill>
        <p:spPr bwMode="auto">
          <a:xfrm>
            <a:off x="395288" y="3236913"/>
            <a:ext cx="2881312" cy="2881312"/>
          </a:xfrm>
          <a:prstGeom prst="rect">
            <a:avLst/>
          </a:prstGeom>
          <a:noFill/>
          <a:ln w="9525">
            <a:noFill/>
            <a:miter lim="800000"/>
            <a:headEnd/>
            <a:tailEnd/>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3"/>
          <p:cNvSpPr>
            <a:spLocks noChangeArrowheads="1"/>
          </p:cNvSpPr>
          <p:nvPr/>
        </p:nvSpPr>
        <p:spPr bwMode="auto">
          <a:xfrm>
            <a:off x="2138363" y="795338"/>
            <a:ext cx="9144000" cy="0"/>
          </a:xfrm>
          <a:prstGeom prst="rect">
            <a:avLst/>
          </a:prstGeom>
          <a:noFill/>
          <a:ln w="9525">
            <a:noFill/>
            <a:miter lim="800000"/>
            <a:headEnd/>
            <a:tailEnd/>
          </a:ln>
        </p:spPr>
        <p:txBody>
          <a:bodyPr>
            <a:spAutoFit/>
          </a:bodyPr>
          <a:lstStyle/>
          <a:p>
            <a:endParaRPr lang="sk-SK" altLang="sk-SK"/>
          </a:p>
        </p:txBody>
      </p:sp>
      <p:graphicFrame>
        <p:nvGraphicFramePr>
          <p:cNvPr id="2050" name="Object 2"/>
          <p:cNvGraphicFramePr>
            <a:graphicFrameLocks noChangeAspect="1"/>
          </p:cNvGraphicFramePr>
          <p:nvPr/>
        </p:nvGraphicFramePr>
        <p:xfrm>
          <a:off x="2138363" y="795338"/>
          <a:ext cx="4867275" cy="5267325"/>
        </p:xfrm>
        <a:graphic>
          <a:graphicData uri="http://schemas.openxmlformats.org/presentationml/2006/ole">
            <p:oleObj spid="_x0000_s2050" r:id="rId4" imgW="9525" imgH="9525" progId="">
              <p:embed/>
            </p:oleObj>
          </a:graphicData>
        </a:graphic>
      </p:graphicFrame>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214282" y="3214686"/>
            <a:ext cx="8786874" cy="3416320"/>
          </a:xfrm>
          <a:prstGeom prst="rect">
            <a:avLst/>
          </a:prstGeom>
          <a:noFill/>
        </p:spPr>
        <p:txBody>
          <a:bodyPr wrap="square" rtlCol="0">
            <a:spAutoFit/>
          </a:bodyPr>
          <a:lstStyle/>
          <a:p>
            <a:r>
              <a:rPr lang="cs-CZ" dirty="0" smtClean="0"/>
              <a:t>Technologický pokrok několika posledních desetiletí ovlivnil významným způsobem</a:t>
            </a:r>
          </a:p>
          <a:p>
            <a:r>
              <a:rPr lang="cs-CZ" dirty="0" smtClean="0"/>
              <a:t>marketingovou komunikaci. Rozšíření a hojné využívání internetu umožnilo podnikům zefektivnit marketingovou komunikaci tím,že snížily náklady na oslovení jednoho</a:t>
            </a:r>
          </a:p>
          <a:p>
            <a:r>
              <a:rPr lang="cs-CZ" dirty="0" smtClean="0"/>
              <a:t>Spotřebitele na řády haléřů či korun. Této efektivity je dosaženo novými nástroji</a:t>
            </a:r>
          </a:p>
          <a:p>
            <a:r>
              <a:rPr lang="cs-CZ" dirty="0" smtClean="0"/>
              <a:t>Marketingové komunikace, často jde o variace reklamních nástrojů z nedigitálního</a:t>
            </a:r>
          </a:p>
          <a:p>
            <a:r>
              <a:rPr lang="cs-CZ" dirty="0" smtClean="0"/>
              <a:t>Prostředí (bannery jsou digitální podobou billboardů).</a:t>
            </a:r>
          </a:p>
          <a:p>
            <a:r>
              <a:rPr lang="cs-CZ" dirty="0" smtClean="0"/>
              <a:t>Zcela nové reklamní techniky (SEO techniky,kontextová reklama) s sebou přinesly</a:t>
            </a:r>
          </a:p>
          <a:p>
            <a:r>
              <a:rPr lang="cs-CZ" dirty="0" smtClean="0"/>
              <a:t>možnost vyhledávání obsahu webových stránek.</a:t>
            </a:r>
          </a:p>
          <a:p>
            <a:r>
              <a:rPr lang="cs-CZ" dirty="0" err="1" smtClean="0"/>
              <a:t>Multi</a:t>
            </a:r>
            <a:r>
              <a:rPr lang="cs-CZ" dirty="0" smtClean="0"/>
              <a:t> oborový  přístup dovoluje prozkoumat tento fenomén efektivně,nezabývá se </a:t>
            </a:r>
          </a:p>
          <a:p>
            <a:r>
              <a:rPr lang="cs-CZ" dirty="0" smtClean="0"/>
              <a:t>výhradně jedním pohledem na zkoumanou problematiku, snaží se o propojení</a:t>
            </a:r>
          </a:p>
          <a:p>
            <a:r>
              <a:rPr lang="cs-CZ" dirty="0" smtClean="0"/>
              <a:t>marketingové problematiky s obory žurnalistiky, zabývá se mezioborovými atributy komunikace.</a:t>
            </a:r>
            <a:endParaRPr lang="cs-CZ" dirty="0"/>
          </a:p>
        </p:txBody>
      </p:sp>
      <p:pic>
        <p:nvPicPr>
          <p:cNvPr id="6148" name="Picture 4" descr="http://files.frey-consulting.cz/system_preview_detail_200000176-6b5c66d51c/SocialMediaMarketingAndCustomerService.jpg"/>
          <p:cNvPicPr>
            <a:picLocks noChangeAspect="1" noChangeArrowheads="1"/>
          </p:cNvPicPr>
          <p:nvPr/>
        </p:nvPicPr>
        <p:blipFill>
          <a:blip r:embed="rId2"/>
          <a:srcRect/>
          <a:stretch>
            <a:fillRect/>
          </a:stretch>
        </p:blipFill>
        <p:spPr bwMode="auto">
          <a:xfrm>
            <a:off x="285720" y="285728"/>
            <a:ext cx="4286250" cy="2800351"/>
          </a:xfrm>
          <a:prstGeom prst="rect">
            <a:avLst/>
          </a:prstGeom>
          <a:noFill/>
        </p:spPr>
      </p:pic>
      <p:sp>
        <p:nvSpPr>
          <p:cNvPr id="5" name="TextovéPole 4"/>
          <p:cNvSpPr txBox="1"/>
          <p:nvPr/>
        </p:nvSpPr>
        <p:spPr>
          <a:xfrm>
            <a:off x="4857752" y="214290"/>
            <a:ext cx="4143404" cy="2862322"/>
          </a:xfrm>
          <a:prstGeom prst="rect">
            <a:avLst/>
          </a:prstGeom>
          <a:noFill/>
        </p:spPr>
        <p:txBody>
          <a:bodyPr wrap="square" rtlCol="0">
            <a:spAutoFit/>
          </a:bodyPr>
          <a:lstStyle/>
          <a:p>
            <a:r>
              <a:rPr lang="cs-CZ" b="1" dirty="0" smtClean="0"/>
              <a:t>Malý jazykový koutek:</a:t>
            </a:r>
          </a:p>
          <a:p>
            <a:r>
              <a:rPr lang="cs-CZ" dirty="0" smtClean="0"/>
              <a:t>Internet s velkým „I“ používáme jako název technologie, když jej chceme odlišit například od jiné technologie, od  Intranetu.  (vnitřní podniková síť)</a:t>
            </a:r>
          </a:p>
          <a:p>
            <a:r>
              <a:rPr lang="cs-CZ" dirty="0" smtClean="0"/>
              <a:t>Malé „i“  – internet  používáme všude tam, kde popisujeme něco, co komunikuje digitální sítí obecně (bez ohledu na to, o jakou síť a o jakou technologii přenosu se jedná).</a:t>
            </a:r>
            <a:endParaRPr lang="cs-CZ" dirty="0"/>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ext Box 2"/>
          <p:cNvSpPr txBox="1">
            <a:spLocks noChangeArrowheads="1"/>
          </p:cNvSpPr>
          <p:nvPr/>
        </p:nvSpPr>
        <p:spPr bwMode="auto">
          <a:xfrm>
            <a:off x="0" y="0"/>
            <a:ext cx="9144000" cy="6835775"/>
          </a:xfrm>
          <a:prstGeom prst="rect">
            <a:avLst/>
          </a:prstGeom>
          <a:noFill/>
          <a:ln w="9525">
            <a:noFill/>
            <a:miter lim="800000"/>
            <a:headEnd/>
            <a:tailEnd/>
          </a:ln>
        </p:spPr>
        <p:txBody>
          <a:bodyPr>
            <a:spAutoFit/>
          </a:bodyPr>
          <a:lstStyle/>
          <a:p>
            <a:pPr>
              <a:spcBef>
                <a:spcPct val="50000"/>
              </a:spcBef>
            </a:pPr>
            <a:r>
              <a:rPr lang="cs-CZ" altLang="sk-SK" sz="2000" b="1" dirty="0" smtClean="0">
                <a:solidFill>
                  <a:schemeClr val="hlink"/>
                </a:solidFill>
                <a:latin typeface="Arial Unicode MS" pitchFamily="34" charset="-128"/>
                <a:ea typeface="Arial Unicode MS" pitchFamily="34" charset="-128"/>
                <a:cs typeface="Arial Unicode MS" pitchFamily="34" charset="-128"/>
              </a:rPr>
              <a:t>Produkt </a:t>
            </a:r>
            <a:r>
              <a:rPr lang="cs-CZ" altLang="sk-SK" sz="2000" b="1" dirty="0">
                <a:solidFill>
                  <a:schemeClr val="hlink"/>
                </a:solidFill>
                <a:latin typeface="Arial Unicode MS" pitchFamily="34" charset="-128"/>
                <a:ea typeface="Arial Unicode MS" pitchFamily="34" charset="-128"/>
                <a:cs typeface="Arial Unicode MS" pitchFamily="34" charset="-128"/>
              </a:rPr>
              <a:t>jako služba</a:t>
            </a:r>
            <a:endParaRPr lang="cs-CZ" altLang="sk-SK" sz="2000" dirty="0">
              <a:solidFill>
                <a:schemeClr val="hlink"/>
              </a:solidFill>
              <a:latin typeface="Arial Unicode MS" pitchFamily="34" charset="-128"/>
              <a:ea typeface="Arial Unicode MS" pitchFamily="34" charset="-128"/>
              <a:cs typeface="Arial Unicode MS" pitchFamily="34" charset="-128"/>
            </a:endParaRPr>
          </a:p>
          <a:p>
            <a:pPr>
              <a:spcBef>
                <a:spcPct val="50000"/>
              </a:spcBef>
            </a:pPr>
            <a:r>
              <a:rPr lang="cs-CZ" altLang="sk-SK" dirty="0">
                <a:latin typeface="Times New Roman" pitchFamily="18" charset="0"/>
                <a:cs typeface="Times New Roman" pitchFamily="18" charset="0"/>
              </a:rPr>
              <a:t>U výrobku je charakter produktu jasný. Je výlučně hmotný, přesně definovatelný. Ov</a:t>
            </a:r>
            <a:r>
              <a:rPr lang="cs-CZ" altLang="sk-SK" dirty="0">
                <a:cs typeface="Times New Roman" pitchFamily="18" charset="0"/>
              </a:rPr>
              <a:t>š</a:t>
            </a:r>
            <a:r>
              <a:rPr lang="cs-CZ" altLang="sk-SK" dirty="0">
                <a:latin typeface="Times New Roman" pitchFamily="18" charset="0"/>
                <a:cs typeface="Times New Roman" pitchFamily="18" charset="0"/>
              </a:rPr>
              <a:t>em oblast služeb m</a:t>
            </a:r>
            <a:r>
              <a:rPr lang="cs-CZ" altLang="sk-SK" dirty="0">
                <a:cs typeface="Times New Roman" pitchFamily="18" charset="0"/>
              </a:rPr>
              <a:t>á</a:t>
            </a:r>
            <a:r>
              <a:rPr lang="cs-CZ" altLang="sk-SK" dirty="0">
                <a:latin typeface="Times New Roman" pitchFamily="18" charset="0"/>
                <a:cs typeface="Times New Roman" pitchFamily="18" charset="0"/>
              </a:rPr>
              <a:t> jin</a:t>
            </a:r>
            <a:r>
              <a:rPr lang="cs-CZ" altLang="sk-SK" dirty="0">
                <a:cs typeface="Times New Roman" pitchFamily="18" charset="0"/>
              </a:rPr>
              <a:t>á</a:t>
            </a:r>
            <a:r>
              <a:rPr lang="cs-CZ" altLang="sk-SK" dirty="0">
                <a:latin typeface="Times New Roman" pitchFamily="18" charset="0"/>
                <a:cs typeface="Times New Roman" pitchFamily="18" charset="0"/>
              </a:rPr>
              <a:t> specifika. Citujme P. </a:t>
            </a:r>
            <a:r>
              <a:rPr lang="cs-CZ" altLang="sk-SK" dirty="0" err="1">
                <a:latin typeface="Times New Roman" pitchFamily="18" charset="0"/>
                <a:cs typeface="Times New Roman" pitchFamily="18" charset="0"/>
              </a:rPr>
              <a:t>Kotlera</a:t>
            </a:r>
            <a:r>
              <a:rPr lang="cs-CZ" altLang="sk-SK" dirty="0">
                <a:latin typeface="Times New Roman" pitchFamily="18" charset="0"/>
                <a:cs typeface="Times New Roman" pitchFamily="18" charset="0"/>
              </a:rPr>
              <a:t>: </a:t>
            </a:r>
            <a:r>
              <a:rPr lang="cs-CZ" altLang="sk-SK" i="1" dirty="0">
                <a:latin typeface="Times New Roman" pitchFamily="18" charset="0"/>
                <a:cs typeface="Times New Roman" pitchFamily="18" charset="0"/>
              </a:rPr>
              <a:t>Služby maj</a:t>
            </a:r>
            <a:r>
              <a:rPr lang="cs-CZ" altLang="sk-SK" i="1" dirty="0">
                <a:cs typeface="Times New Roman" pitchFamily="18" charset="0"/>
              </a:rPr>
              <a:t>í</a:t>
            </a:r>
            <a:r>
              <a:rPr lang="cs-CZ" altLang="sk-SK" i="1" dirty="0">
                <a:latin typeface="Times New Roman" pitchFamily="18" charset="0"/>
                <a:cs typeface="Times New Roman" pitchFamily="18" charset="0"/>
              </a:rPr>
              <a:t> nehmotnou povahu. Jsou uskutečněny formou realizace určitých činnost</a:t>
            </a:r>
            <a:r>
              <a:rPr lang="cs-CZ" altLang="sk-SK" i="1" dirty="0">
                <a:cs typeface="Times New Roman" pitchFamily="18" charset="0"/>
              </a:rPr>
              <a:t>í</a:t>
            </a:r>
            <a:r>
              <a:rPr lang="cs-CZ" altLang="sk-SK" i="1" dirty="0">
                <a:latin typeface="Times New Roman" pitchFamily="18" charset="0"/>
                <a:cs typeface="Times New Roman" pitchFamily="18" charset="0"/>
              </a:rPr>
              <a:t> či užitků, d</a:t>
            </a:r>
            <a:r>
              <a:rPr lang="cs-CZ" altLang="sk-SK" i="1" dirty="0">
                <a:cs typeface="Times New Roman" pitchFamily="18" charset="0"/>
              </a:rPr>
              <a:t>í</a:t>
            </a:r>
            <a:r>
              <a:rPr lang="cs-CZ" altLang="sk-SK" i="1" dirty="0">
                <a:latin typeface="Times New Roman" pitchFamily="18" charset="0"/>
                <a:cs typeface="Times New Roman" pitchFamily="18" charset="0"/>
              </a:rPr>
              <a:t>ky nimž př</a:t>
            </a:r>
            <a:r>
              <a:rPr lang="cs-CZ" altLang="sk-SK" i="1" dirty="0">
                <a:cs typeface="Times New Roman" pitchFamily="18" charset="0"/>
              </a:rPr>
              <a:t>í</a:t>
            </a:r>
            <a:r>
              <a:rPr lang="cs-CZ" altLang="sk-SK" i="1" dirty="0">
                <a:latin typeface="Times New Roman" pitchFamily="18" charset="0"/>
                <a:cs typeface="Times New Roman" pitchFamily="18" charset="0"/>
              </a:rPr>
              <a:t>jemce nebo nabyvatel z</a:t>
            </a:r>
            <a:r>
              <a:rPr lang="cs-CZ" altLang="sk-SK" i="1" dirty="0">
                <a:cs typeface="Times New Roman" pitchFamily="18" charset="0"/>
              </a:rPr>
              <a:t>í</a:t>
            </a:r>
            <a:r>
              <a:rPr lang="cs-CZ" altLang="sk-SK" i="1" dirty="0">
                <a:latin typeface="Times New Roman" pitchFamily="18" charset="0"/>
                <a:cs typeface="Times New Roman" pitchFamily="18" charset="0"/>
              </a:rPr>
              <a:t>sk</a:t>
            </a:r>
            <a:r>
              <a:rPr lang="cs-CZ" altLang="sk-SK" i="1" dirty="0">
                <a:cs typeface="Times New Roman" pitchFamily="18" charset="0"/>
              </a:rPr>
              <a:t>á</a:t>
            </a:r>
            <a:r>
              <a:rPr lang="cs-CZ" altLang="sk-SK" i="1" dirty="0">
                <a:latin typeface="Times New Roman" pitchFamily="18" charset="0"/>
                <a:cs typeface="Times New Roman" pitchFamily="18" charset="0"/>
              </a:rPr>
              <a:t>v</a:t>
            </a:r>
            <a:r>
              <a:rPr lang="cs-CZ" altLang="sk-SK" i="1" dirty="0">
                <a:cs typeface="Times New Roman" pitchFamily="18" charset="0"/>
              </a:rPr>
              <a:t>á</a:t>
            </a:r>
            <a:r>
              <a:rPr lang="cs-CZ" altLang="sk-SK" i="1" dirty="0">
                <a:latin typeface="Times New Roman" pitchFamily="18" charset="0"/>
                <a:cs typeface="Times New Roman" pitchFamily="18" charset="0"/>
              </a:rPr>
              <a:t> určitou výhodu.</a:t>
            </a:r>
            <a:r>
              <a:rPr lang="cs-CZ" altLang="sk-SK" u="sng" dirty="0">
                <a:solidFill>
                  <a:srgbClr val="800080"/>
                </a:solidFill>
                <a:latin typeface="Times New Roman" pitchFamily="18" charset="0"/>
                <a:cs typeface="Times New Roman" pitchFamily="18" charset="0"/>
                <a:hlinkClick r:id="" action="ppaction://noaction"/>
              </a:rPr>
              <a:t>[1]</a:t>
            </a:r>
            <a:r>
              <a:rPr lang="cs-CZ" altLang="sk-SK" i="1" dirty="0">
                <a:latin typeface="Times New Roman" pitchFamily="18" charset="0"/>
                <a:cs typeface="Times New Roman" pitchFamily="18" charset="0"/>
              </a:rPr>
              <a:t> </a:t>
            </a:r>
            <a:endParaRPr lang="cs-CZ" altLang="sk-SK" dirty="0">
              <a:solidFill>
                <a:srgbClr val="000000"/>
              </a:solidFill>
              <a:latin typeface="Arial Unicode MS" pitchFamily="34" charset="-128"/>
              <a:ea typeface="Arial Unicode MS" pitchFamily="34" charset="-128"/>
              <a:cs typeface="Arial Unicode MS" pitchFamily="34" charset="-128"/>
            </a:endParaRPr>
          </a:p>
          <a:p>
            <a:pPr>
              <a:spcBef>
                <a:spcPct val="50000"/>
              </a:spcBef>
            </a:pPr>
            <a:r>
              <a:rPr lang="cs-CZ" altLang="sk-SK" b="1" dirty="0">
                <a:solidFill>
                  <a:schemeClr val="hlink"/>
                </a:solidFill>
                <a:latin typeface="Times New Roman" pitchFamily="18" charset="0"/>
                <a:cs typeface="Times New Roman" pitchFamily="18" charset="0"/>
              </a:rPr>
              <a:t>Zvl</a:t>
            </a:r>
            <a:r>
              <a:rPr lang="cs-CZ" altLang="sk-SK" b="1" dirty="0">
                <a:solidFill>
                  <a:schemeClr val="hlink"/>
                </a:solidFill>
                <a:cs typeface="Times New Roman" pitchFamily="18" charset="0"/>
              </a:rPr>
              <a:t>áš</a:t>
            </a:r>
            <a:r>
              <a:rPr lang="cs-CZ" altLang="sk-SK" b="1" dirty="0">
                <a:solidFill>
                  <a:schemeClr val="hlink"/>
                </a:solidFill>
                <a:latin typeface="Times New Roman" pitchFamily="18" charset="0"/>
                <a:cs typeface="Times New Roman" pitchFamily="18" charset="0"/>
              </a:rPr>
              <a:t>tnosti produktu </a:t>
            </a:r>
            <a:r>
              <a:rPr lang="cs-CZ" altLang="sk-SK" b="1" dirty="0">
                <a:solidFill>
                  <a:schemeClr val="hlink"/>
                </a:solidFill>
                <a:cs typeface="Times New Roman" pitchFamily="18" charset="0"/>
              </a:rPr>
              <a:t>–</a:t>
            </a:r>
            <a:r>
              <a:rPr lang="cs-CZ" altLang="sk-SK" b="1" dirty="0">
                <a:solidFill>
                  <a:schemeClr val="hlink"/>
                </a:solidFill>
                <a:latin typeface="Times New Roman" pitchFamily="18" charset="0"/>
                <a:cs typeface="Times New Roman" pitchFamily="18" charset="0"/>
              </a:rPr>
              <a:t>  služby:</a:t>
            </a:r>
            <a:endParaRPr lang="cs-CZ" altLang="sk-SK" dirty="0">
              <a:solidFill>
                <a:schemeClr val="hlink"/>
              </a:solidFill>
              <a:latin typeface="Arial Unicode MS" pitchFamily="34" charset="-128"/>
              <a:ea typeface="Arial Unicode MS" pitchFamily="34" charset="-128"/>
              <a:cs typeface="Arial Unicode MS" pitchFamily="34" charset="-128"/>
            </a:endParaRPr>
          </a:p>
          <a:p>
            <a:pPr>
              <a:spcBef>
                <a:spcPct val="50000"/>
              </a:spcBef>
            </a:pPr>
            <a:r>
              <a:rPr lang="cs-CZ" altLang="sk-SK" dirty="0">
                <a:cs typeface="Times New Roman" pitchFamily="18" charset="0"/>
              </a:rPr>
              <a:t>·       </a:t>
            </a:r>
            <a:r>
              <a:rPr lang="cs-CZ" altLang="sk-SK" dirty="0">
                <a:latin typeface="Times New Roman" pitchFamily="18" charset="0"/>
                <a:cs typeface="Times New Roman" pitchFamily="18" charset="0"/>
              </a:rPr>
              <a:t> Nehmotný charakter (např. advok</a:t>
            </a:r>
            <a:r>
              <a:rPr lang="cs-CZ" altLang="sk-SK" dirty="0">
                <a:cs typeface="Times New Roman" pitchFamily="18" charset="0"/>
              </a:rPr>
              <a:t>á</a:t>
            </a:r>
            <a:r>
              <a:rPr lang="cs-CZ" altLang="sk-SK" dirty="0">
                <a:latin typeface="Times New Roman" pitchFamily="18" charset="0"/>
                <a:cs typeface="Times New Roman" pitchFamily="18" charset="0"/>
              </a:rPr>
              <a:t>tn</a:t>
            </a:r>
            <a:r>
              <a:rPr lang="cs-CZ" altLang="sk-SK" dirty="0">
                <a:cs typeface="Times New Roman" pitchFamily="18" charset="0"/>
              </a:rPr>
              <a:t>í</a:t>
            </a:r>
            <a:r>
              <a:rPr lang="cs-CZ" altLang="sk-SK" dirty="0">
                <a:latin typeface="Times New Roman" pitchFamily="18" charset="0"/>
                <a:cs typeface="Times New Roman" pitchFamily="18" charset="0"/>
              </a:rPr>
              <a:t> služba nebo divadeln</a:t>
            </a:r>
            <a:r>
              <a:rPr lang="cs-CZ" altLang="sk-SK" dirty="0">
                <a:cs typeface="Times New Roman" pitchFamily="18" charset="0"/>
              </a:rPr>
              <a:t>í</a:t>
            </a:r>
            <a:r>
              <a:rPr lang="cs-CZ" altLang="sk-SK" dirty="0">
                <a:latin typeface="Times New Roman" pitchFamily="18" charset="0"/>
                <a:cs typeface="Times New Roman" pitchFamily="18" charset="0"/>
              </a:rPr>
              <a:t> představen</a:t>
            </a:r>
            <a:r>
              <a:rPr lang="cs-CZ" altLang="sk-SK" dirty="0">
                <a:cs typeface="Times New Roman" pitchFamily="18" charset="0"/>
              </a:rPr>
              <a:t>í</a:t>
            </a:r>
            <a:r>
              <a:rPr lang="cs-CZ" altLang="sk-SK" dirty="0">
                <a:latin typeface="Times New Roman" pitchFamily="18" charset="0"/>
                <a:cs typeface="Times New Roman" pitchFamily="18" charset="0"/>
              </a:rPr>
              <a:t>)</a:t>
            </a:r>
            <a:endParaRPr lang="cs-CZ" altLang="sk-SK" dirty="0">
              <a:solidFill>
                <a:srgbClr val="000000"/>
              </a:solidFill>
              <a:latin typeface="Arial Unicode MS" pitchFamily="34" charset="-128"/>
              <a:ea typeface="Arial Unicode MS" pitchFamily="34" charset="-128"/>
              <a:cs typeface="Arial Unicode MS" pitchFamily="34" charset="-128"/>
            </a:endParaRPr>
          </a:p>
          <a:p>
            <a:pPr>
              <a:spcBef>
                <a:spcPct val="50000"/>
              </a:spcBef>
            </a:pPr>
            <a:r>
              <a:rPr lang="cs-CZ" altLang="sk-SK" dirty="0">
                <a:cs typeface="Times New Roman" pitchFamily="18" charset="0"/>
              </a:rPr>
              <a:t>·       </a:t>
            </a:r>
            <a:r>
              <a:rPr lang="cs-CZ" altLang="sk-SK" dirty="0">
                <a:latin typeface="Times New Roman" pitchFamily="18" charset="0"/>
                <a:cs typeface="Times New Roman" pitchFamily="18" charset="0"/>
              </a:rPr>
              <a:t> Nelze skladovat ( např. obsluha v</a:t>
            </a:r>
            <a:r>
              <a:rPr lang="cs-CZ" altLang="sk-SK" dirty="0">
                <a:cs typeface="Times New Roman" pitchFamily="18" charset="0"/>
              </a:rPr>
              <a:t> </a:t>
            </a:r>
            <a:r>
              <a:rPr lang="cs-CZ" altLang="sk-SK" dirty="0">
                <a:latin typeface="Times New Roman" pitchFamily="18" charset="0"/>
                <a:cs typeface="Times New Roman" pitchFamily="18" charset="0"/>
              </a:rPr>
              <a:t>restauraci nebo deratizace m</a:t>
            </a:r>
            <a:r>
              <a:rPr lang="cs-CZ" altLang="sk-SK" dirty="0">
                <a:cs typeface="Times New Roman" pitchFamily="18" charset="0"/>
              </a:rPr>
              <a:t>í</a:t>
            </a:r>
            <a:r>
              <a:rPr lang="cs-CZ" altLang="sk-SK" dirty="0">
                <a:latin typeface="Times New Roman" pitchFamily="18" charset="0"/>
                <a:cs typeface="Times New Roman" pitchFamily="18" charset="0"/>
              </a:rPr>
              <a:t>stnost</a:t>
            </a:r>
            <a:r>
              <a:rPr lang="cs-CZ" altLang="sk-SK" dirty="0">
                <a:cs typeface="Times New Roman" pitchFamily="18" charset="0"/>
              </a:rPr>
              <a:t>í</a:t>
            </a:r>
            <a:r>
              <a:rPr lang="cs-CZ" altLang="sk-SK" dirty="0">
                <a:latin typeface="Times New Roman" pitchFamily="18" charset="0"/>
                <a:cs typeface="Times New Roman" pitchFamily="18" charset="0"/>
              </a:rPr>
              <a:t>)</a:t>
            </a:r>
            <a:endParaRPr lang="cs-CZ" altLang="sk-SK" dirty="0">
              <a:solidFill>
                <a:srgbClr val="000000"/>
              </a:solidFill>
              <a:latin typeface="Arial Unicode MS" pitchFamily="34" charset="-128"/>
              <a:ea typeface="Arial Unicode MS" pitchFamily="34" charset="-128"/>
              <a:cs typeface="Arial Unicode MS" pitchFamily="34" charset="-128"/>
            </a:endParaRPr>
          </a:p>
          <a:p>
            <a:pPr>
              <a:spcBef>
                <a:spcPct val="50000"/>
              </a:spcBef>
            </a:pPr>
            <a:r>
              <a:rPr lang="cs-CZ" altLang="sk-SK" dirty="0">
                <a:cs typeface="Times New Roman" pitchFamily="18" charset="0"/>
              </a:rPr>
              <a:t>·       </a:t>
            </a:r>
            <a:r>
              <a:rPr lang="cs-CZ" altLang="sk-SK" dirty="0">
                <a:latin typeface="Times New Roman" pitchFamily="18" charset="0"/>
                <a:cs typeface="Times New Roman" pitchFamily="18" charset="0"/>
              </a:rPr>
              <a:t> Je determinov</a:t>
            </a:r>
            <a:r>
              <a:rPr lang="cs-CZ" altLang="sk-SK" dirty="0">
                <a:cs typeface="Times New Roman" pitchFamily="18" charset="0"/>
              </a:rPr>
              <a:t>á</a:t>
            </a:r>
            <a:r>
              <a:rPr lang="cs-CZ" altLang="sk-SK" dirty="0">
                <a:latin typeface="Times New Roman" pitchFamily="18" charset="0"/>
                <a:cs typeface="Times New Roman" pitchFamily="18" charset="0"/>
              </a:rPr>
              <a:t>na v</a:t>
            </a:r>
            <a:r>
              <a:rPr lang="cs-CZ" altLang="sk-SK" dirty="0">
                <a:cs typeface="Times New Roman" pitchFamily="18" charset="0"/>
              </a:rPr>
              <a:t> </a:t>
            </a:r>
            <a:r>
              <a:rPr lang="cs-CZ" altLang="sk-SK" dirty="0">
                <a:latin typeface="Times New Roman" pitchFamily="18" charset="0"/>
                <a:cs typeface="Times New Roman" pitchFamily="18" charset="0"/>
              </a:rPr>
              <a:t>čase (lůžko mus</a:t>
            </a:r>
            <a:r>
              <a:rPr lang="cs-CZ" altLang="sk-SK" dirty="0">
                <a:cs typeface="Times New Roman" pitchFamily="18" charset="0"/>
              </a:rPr>
              <a:t>í</a:t>
            </a:r>
            <a:r>
              <a:rPr lang="cs-CZ" altLang="sk-SK" dirty="0">
                <a:latin typeface="Times New Roman" pitchFamily="18" charset="0"/>
                <a:cs typeface="Times New Roman" pitchFamily="18" charset="0"/>
              </a:rPr>
              <a:t> být obsazeno teď. Z</a:t>
            </a:r>
            <a:r>
              <a:rPr lang="cs-CZ" altLang="sk-SK" dirty="0">
                <a:cs typeface="Times New Roman" pitchFamily="18" charset="0"/>
              </a:rPr>
              <a:t>í</a:t>
            </a:r>
            <a:r>
              <a:rPr lang="cs-CZ" altLang="sk-SK" dirty="0">
                <a:latin typeface="Times New Roman" pitchFamily="18" charset="0"/>
                <a:cs typeface="Times New Roman" pitchFamily="18" charset="0"/>
              </a:rPr>
              <a:t>tra už nenahrad</a:t>
            </a:r>
            <a:r>
              <a:rPr lang="cs-CZ" altLang="sk-SK" dirty="0">
                <a:cs typeface="Times New Roman" pitchFamily="18" charset="0"/>
              </a:rPr>
              <a:t>í</a:t>
            </a:r>
            <a:r>
              <a:rPr lang="cs-CZ" altLang="sk-SK" dirty="0">
                <a:latin typeface="Times New Roman" pitchFamily="18" charset="0"/>
                <a:cs typeface="Times New Roman" pitchFamily="18" charset="0"/>
              </a:rPr>
              <a:t> dne</a:t>
            </a:r>
            <a:r>
              <a:rPr lang="cs-CZ" altLang="sk-SK" dirty="0">
                <a:cs typeface="Times New Roman" pitchFamily="18" charset="0"/>
              </a:rPr>
              <a:t>š</a:t>
            </a:r>
            <a:r>
              <a:rPr lang="cs-CZ" altLang="sk-SK" dirty="0">
                <a:latin typeface="Times New Roman" pitchFamily="18" charset="0"/>
                <a:cs typeface="Times New Roman" pitchFamily="18" charset="0"/>
              </a:rPr>
              <a:t>n</a:t>
            </a:r>
            <a:r>
              <a:rPr lang="cs-CZ" altLang="sk-SK" dirty="0">
                <a:cs typeface="Times New Roman" pitchFamily="18" charset="0"/>
              </a:rPr>
              <a:t>í</a:t>
            </a:r>
            <a:r>
              <a:rPr lang="cs-CZ" altLang="sk-SK" dirty="0">
                <a:latin typeface="Times New Roman" pitchFamily="18" charset="0"/>
                <a:cs typeface="Times New Roman" pitchFamily="18" charset="0"/>
              </a:rPr>
              <a:t> ztr</a:t>
            </a:r>
            <a:r>
              <a:rPr lang="cs-CZ" altLang="sk-SK" dirty="0">
                <a:cs typeface="Times New Roman" pitchFamily="18" charset="0"/>
              </a:rPr>
              <a:t>á</a:t>
            </a:r>
            <a:r>
              <a:rPr lang="cs-CZ" altLang="sk-SK" dirty="0">
                <a:latin typeface="Times New Roman" pitchFamily="18" charset="0"/>
                <a:cs typeface="Times New Roman" pitchFamily="18" charset="0"/>
              </a:rPr>
              <a:t>tu)</a:t>
            </a:r>
            <a:endParaRPr lang="cs-CZ" altLang="sk-SK" dirty="0">
              <a:solidFill>
                <a:srgbClr val="000000"/>
              </a:solidFill>
              <a:latin typeface="Arial Unicode MS" pitchFamily="34" charset="-128"/>
              <a:ea typeface="Arial Unicode MS" pitchFamily="34" charset="-128"/>
              <a:cs typeface="Arial Unicode MS" pitchFamily="34" charset="-128"/>
            </a:endParaRPr>
          </a:p>
          <a:p>
            <a:pPr>
              <a:spcBef>
                <a:spcPct val="50000"/>
              </a:spcBef>
            </a:pPr>
            <a:r>
              <a:rPr lang="cs-CZ" altLang="sk-SK" dirty="0">
                <a:cs typeface="Times New Roman" pitchFamily="18" charset="0"/>
              </a:rPr>
              <a:t>·       </a:t>
            </a:r>
            <a:r>
              <a:rPr lang="cs-CZ" altLang="sk-SK" dirty="0">
                <a:latin typeface="Times New Roman" pitchFamily="18" charset="0"/>
                <a:cs typeface="Times New Roman" pitchFamily="18" charset="0"/>
              </a:rPr>
              <a:t> M</a:t>
            </a:r>
            <a:r>
              <a:rPr lang="cs-CZ" altLang="sk-SK" dirty="0">
                <a:cs typeface="Times New Roman" pitchFamily="18" charset="0"/>
              </a:rPr>
              <a:t>á</a:t>
            </a:r>
            <a:r>
              <a:rPr lang="cs-CZ" altLang="sk-SK" dirty="0">
                <a:latin typeface="Times New Roman" pitchFamily="18" charset="0"/>
                <a:cs typeface="Times New Roman" pitchFamily="18" charset="0"/>
              </a:rPr>
              <a:t> často charakter osobn</a:t>
            </a:r>
            <a:r>
              <a:rPr lang="cs-CZ" altLang="sk-SK" dirty="0">
                <a:cs typeface="Times New Roman" pitchFamily="18" charset="0"/>
              </a:rPr>
              <a:t>í</a:t>
            </a:r>
            <a:r>
              <a:rPr lang="cs-CZ" altLang="sk-SK" dirty="0">
                <a:latin typeface="Times New Roman" pitchFamily="18" charset="0"/>
                <a:cs typeface="Times New Roman" pitchFamily="18" charset="0"/>
              </a:rPr>
              <a:t> interakce (např. u psychologa)</a:t>
            </a:r>
            <a:endParaRPr lang="cs-CZ" altLang="sk-SK" dirty="0">
              <a:solidFill>
                <a:srgbClr val="000000"/>
              </a:solidFill>
              <a:latin typeface="Arial Unicode MS" pitchFamily="34" charset="-128"/>
              <a:ea typeface="Arial Unicode MS" pitchFamily="34" charset="-128"/>
              <a:cs typeface="Arial Unicode MS" pitchFamily="34" charset="-128"/>
            </a:endParaRPr>
          </a:p>
          <a:p>
            <a:pPr>
              <a:spcBef>
                <a:spcPct val="50000"/>
              </a:spcBef>
            </a:pPr>
            <a:r>
              <a:rPr lang="cs-CZ" altLang="sk-SK" dirty="0">
                <a:cs typeface="Times New Roman" pitchFamily="18" charset="0"/>
              </a:rPr>
              <a:t>·       </a:t>
            </a:r>
            <a:r>
              <a:rPr lang="cs-CZ" altLang="sk-SK" dirty="0">
                <a:latin typeface="Times New Roman" pitchFamily="18" charset="0"/>
                <a:cs typeface="Times New Roman" pitchFamily="18" charset="0"/>
              </a:rPr>
              <a:t> Př</a:t>
            </a:r>
            <a:r>
              <a:rPr lang="cs-CZ" altLang="sk-SK" dirty="0">
                <a:cs typeface="Times New Roman" pitchFamily="18" charset="0"/>
              </a:rPr>
              <a:t>í</a:t>
            </a:r>
            <a:r>
              <a:rPr lang="cs-CZ" altLang="sk-SK" dirty="0">
                <a:latin typeface="Times New Roman" pitchFamily="18" charset="0"/>
                <a:cs typeface="Times New Roman" pitchFamily="18" charset="0"/>
              </a:rPr>
              <a:t>jemce služby se často na službě interaktivně pod</a:t>
            </a:r>
            <a:r>
              <a:rPr lang="cs-CZ" altLang="sk-SK" dirty="0">
                <a:cs typeface="Times New Roman" pitchFamily="18" charset="0"/>
              </a:rPr>
              <a:t>í</a:t>
            </a:r>
            <a:r>
              <a:rPr lang="cs-CZ" altLang="sk-SK" dirty="0">
                <a:latin typeface="Times New Roman" pitchFamily="18" charset="0"/>
                <a:cs typeface="Times New Roman" pitchFamily="18" charset="0"/>
              </a:rPr>
              <a:t>l</a:t>
            </a:r>
            <a:r>
              <a:rPr lang="cs-CZ" altLang="sk-SK" dirty="0">
                <a:cs typeface="Times New Roman" pitchFamily="18" charset="0"/>
              </a:rPr>
              <a:t>í</a:t>
            </a:r>
            <a:r>
              <a:rPr lang="cs-CZ" altLang="sk-SK" dirty="0">
                <a:latin typeface="Times New Roman" pitchFamily="18" charset="0"/>
                <a:cs typeface="Times New Roman" pitchFamily="18" charset="0"/>
              </a:rPr>
              <a:t> ( např. výlet s cestovn</a:t>
            </a:r>
            <a:r>
              <a:rPr lang="cs-CZ" altLang="sk-SK" dirty="0">
                <a:cs typeface="Times New Roman" pitchFamily="18" charset="0"/>
              </a:rPr>
              <a:t>í</a:t>
            </a:r>
            <a:r>
              <a:rPr lang="cs-CZ" altLang="sk-SK" dirty="0">
                <a:latin typeface="Times New Roman" pitchFamily="18" charset="0"/>
                <a:cs typeface="Times New Roman" pitchFamily="18" charset="0"/>
              </a:rPr>
              <a:t> kancel</a:t>
            </a:r>
            <a:r>
              <a:rPr lang="cs-CZ" altLang="sk-SK" dirty="0">
                <a:cs typeface="Times New Roman" pitchFamily="18" charset="0"/>
              </a:rPr>
              <a:t>á</a:t>
            </a:r>
            <a:r>
              <a:rPr lang="cs-CZ" altLang="sk-SK" dirty="0">
                <a:latin typeface="Times New Roman" pitchFamily="18" charset="0"/>
                <a:cs typeface="Times New Roman" pitchFamily="18" charset="0"/>
              </a:rPr>
              <a:t>ř</a:t>
            </a:r>
            <a:r>
              <a:rPr lang="cs-CZ" altLang="sk-SK" dirty="0">
                <a:cs typeface="Times New Roman" pitchFamily="18" charset="0"/>
              </a:rPr>
              <a:t>í</a:t>
            </a:r>
            <a:r>
              <a:rPr lang="cs-CZ" altLang="sk-SK" dirty="0">
                <a:latin typeface="Times New Roman" pitchFamily="18" charset="0"/>
                <a:cs typeface="Times New Roman" pitchFamily="18" charset="0"/>
              </a:rPr>
              <a:t>)</a:t>
            </a:r>
            <a:endParaRPr lang="cs-CZ" altLang="sk-SK" dirty="0">
              <a:solidFill>
                <a:srgbClr val="000000"/>
              </a:solidFill>
              <a:latin typeface="Arial Unicode MS" pitchFamily="34" charset="-128"/>
              <a:ea typeface="Arial Unicode MS" pitchFamily="34" charset="-128"/>
              <a:cs typeface="Arial Unicode MS" pitchFamily="34" charset="-128"/>
            </a:endParaRPr>
          </a:p>
          <a:p>
            <a:pPr>
              <a:spcBef>
                <a:spcPct val="50000"/>
              </a:spcBef>
            </a:pPr>
            <a:r>
              <a:rPr lang="cs-CZ" altLang="sk-SK" b="1" dirty="0">
                <a:solidFill>
                  <a:schemeClr val="hlink"/>
                </a:solidFill>
                <a:cs typeface="Times New Roman" pitchFamily="18" charset="0"/>
              </a:rPr>
              <a:t>Mix: výrobek, služba</a:t>
            </a:r>
            <a:r>
              <a:rPr lang="cs-CZ" altLang="sk-SK" dirty="0">
                <a:cs typeface="Times New Roman" pitchFamily="18" charset="0"/>
              </a:rPr>
              <a:t> –  je soubor výrobků a služeb, jehož smyslem je uspokojení potřeb cílového trhu. </a:t>
            </a:r>
            <a:r>
              <a:rPr lang="cs-CZ" altLang="sk-SK" u="sng" dirty="0">
                <a:solidFill>
                  <a:srgbClr val="800080"/>
                </a:solidFill>
                <a:cs typeface="Times New Roman" pitchFamily="18" charset="0"/>
                <a:hlinkClick r:id="" action="ppaction://noaction"/>
              </a:rPr>
              <a:t>[2]</a:t>
            </a:r>
            <a:r>
              <a:rPr lang="cs-CZ" altLang="sk-SK" dirty="0">
                <a:cs typeface="Times New Roman" pitchFamily="18" charset="0"/>
              </a:rPr>
              <a:t> V podstatě neexistuje jenom služba.  V každé je zahrnuta i nějaká stopa produktu.</a:t>
            </a:r>
            <a:r>
              <a:rPr lang="cs-CZ" altLang="sk-SK" u="sng" dirty="0">
                <a:solidFill>
                  <a:srgbClr val="800080"/>
                </a:solidFill>
                <a:cs typeface="Times New Roman" pitchFamily="18" charset="0"/>
                <a:hlinkClick r:id="" action="ppaction://noaction"/>
              </a:rPr>
              <a:t>[3]</a:t>
            </a:r>
            <a:r>
              <a:rPr lang="cs-CZ" altLang="sk-SK" dirty="0"/>
              <a:t> </a:t>
            </a:r>
            <a:br>
              <a:rPr lang="cs-CZ" altLang="sk-SK" dirty="0"/>
            </a:br>
            <a:endParaRPr lang="cs-CZ" altLang="sk-SK" dirty="0"/>
          </a:p>
          <a:p>
            <a:pPr>
              <a:spcBef>
                <a:spcPct val="50000"/>
              </a:spcBef>
            </a:pPr>
            <a:r>
              <a:rPr lang="cs-CZ" altLang="sk-SK" sz="1400" u="sng" dirty="0">
                <a:solidFill>
                  <a:srgbClr val="800080"/>
                </a:solidFill>
                <a:latin typeface="Arial Unicode MS" pitchFamily="34" charset="-128"/>
                <a:ea typeface="Arial Unicode MS" pitchFamily="34" charset="-128"/>
                <a:cs typeface="Arial Unicode MS" pitchFamily="34" charset="-128"/>
                <a:hlinkClick r:id="" action="ppaction://noaction"/>
              </a:rPr>
              <a:t>[1]</a:t>
            </a:r>
            <a:r>
              <a:rPr lang="cs-CZ" altLang="sk-SK" sz="1400" dirty="0">
                <a:solidFill>
                  <a:srgbClr val="000000"/>
                </a:solidFill>
                <a:latin typeface="Arial Unicode MS" pitchFamily="34" charset="-128"/>
                <a:ea typeface="Arial Unicode MS" pitchFamily="34" charset="-128"/>
                <a:cs typeface="Arial Unicode MS" pitchFamily="34" charset="-128"/>
              </a:rPr>
              <a:t> </a:t>
            </a:r>
            <a:r>
              <a:rPr lang="cs-CZ" altLang="sk-SK" sz="1400" dirty="0" err="1">
                <a:solidFill>
                  <a:srgbClr val="000000"/>
                </a:solidFill>
                <a:latin typeface="Arial Unicode MS" pitchFamily="34" charset="-128"/>
                <a:ea typeface="Arial Unicode MS" pitchFamily="34" charset="-128"/>
                <a:cs typeface="Arial Unicode MS" pitchFamily="34" charset="-128"/>
              </a:rPr>
              <a:t>Kotler</a:t>
            </a:r>
            <a:r>
              <a:rPr lang="cs-CZ" altLang="sk-SK" sz="1400" dirty="0">
                <a:solidFill>
                  <a:srgbClr val="000000"/>
                </a:solidFill>
                <a:latin typeface="Arial Unicode MS" pitchFamily="34" charset="-128"/>
                <a:ea typeface="Arial Unicode MS" pitchFamily="34" charset="-128"/>
                <a:cs typeface="Arial Unicode MS" pitchFamily="34" charset="-128"/>
              </a:rPr>
              <a:t> P. Armstrong G., Marketing, </a:t>
            </a:r>
            <a:r>
              <a:rPr lang="cs-CZ" altLang="sk-SK" sz="1400" dirty="0" err="1">
                <a:solidFill>
                  <a:srgbClr val="000000"/>
                </a:solidFill>
                <a:latin typeface="Arial Unicode MS" pitchFamily="34" charset="-128"/>
                <a:ea typeface="Arial Unicode MS" pitchFamily="34" charset="-128"/>
                <a:cs typeface="Arial Unicode MS" pitchFamily="34" charset="-128"/>
              </a:rPr>
              <a:t>Grada</a:t>
            </a:r>
            <a:r>
              <a:rPr lang="cs-CZ" altLang="sk-SK" sz="1400" dirty="0">
                <a:solidFill>
                  <a:srgbClr val="000000"/>
                </a:solidFill>
                <a:latin typeface="Arial Unicode MS" pitchFamily="34" charset="-128"/>
                <a:ea typeface="Arial Unicode MS" pitchFamily="34" charset="-128"/>
                <a:cs typeface="Arial Unicode MS" pitchFamily="34" charset="-128"/>
              </a:rPr>
              <a:t> </a:t>
            </a:r>
            <a:r>
              <a:rPr lang="cs-CZ" altLang="sk-SK" sz="1400" dirty="0" err="1">
                <a:solidFill>
                  <a:srgbClr val="000000"/>
                </a:solidFill>
                <a:latin typeface="Arial Unicode MS" pitchFamily="34" charset="-128"/>
                <a:ea typeface="Arial Unicode MS" pitchFamily="34" charset="-128"/>
                <a:cs typeface="Arial Unicode MS" pitchFamily="34" charset="-128"/>
              </a:rPr>
              <a:t>Publishing</a:t>
            </a:r>
            <a:r>
              <a:rPr lang="cs-CZ" altLang="sk-SK" sz="1400" dirty="0">
                <a:solidFill>
                  <a:srgbClr val="000000"/>
                </a:solidFill>
                <a:latin typeface="Arial Unicode MS" pitchFamily="34" charset="-128"/>
                <a:ea typeface="Arial Unicode MS" pitchFamily="34" charset="-128"/>
                <a:cs typeface="Arial Unicode MS" pitchFamily="34" charset="-128"/>
              </a:rPr>
              <a:t>, Praha 2004</a:t>
            </a:r>
          </a:p>
          <a:p>
            <a:pPr>
              <a:spcBef>
                <a:spcPct val="50000"/>
              </a:spcBef>
            </a:pPr>
            <a:r>
              <a:rPr lang="cs-CZ" altLang="sk-SK" sz="1400" u="sng" dirty="0">
                <a:solidFill>
                  <a:srgbClr val="800080"/>
                </a:solidFill>
                <a:latin typeface="Arial Unicode MS" pitchFamily="34" charset="-128"/>
                <a:ea typeface="Arial Unicode MS" pitchFamily="34" charset="-128"/>
                <a:cs typeface="Arial Unicode MS" pitchFamily="34" charset="-128"/>
                <a:hlinkClick r:id="" action="ppaction://noaction"/>
              </a:rPr>
              <a:t>[2]</a:t>
            </a:r>
            <a:r>
              <a:rPr lang="cs-CZ" altLang="sk-SK" sz="1400" dirty="0">
                <a:solidFill>
                  <a:srgbClr val="000000"/>
                </a:solidFill>
                <a:latin typeface="Arial Unicode MS" pitchFamily="34" charset="-128"/>
                <a:ea typeface="Arial Unicode MS" pitchFamily="34" charset="-128"/>
                <a:cs typeface="Arial Unicode MS" pitchFamily="34" charset="-128"/>
              </a:rPr>
              <a:t> </a:t>
            </a:r>
            <a:r>
              <a:rPr lang="cs-CZ" altLang="sk-SK" sz="1400" dirty="0" err="1">
                <a:solidFill>
                  <a:srgbClr val="000000"/>
                </a:solidFill>
                <a:latin typeface="Arial Unicode MS" pitchFamily="34" charset="-128"/>
                <a:ea typeface="Arial Unicode MS" pitchFamily="34" charset="-128"/>
                <a:cs typeface="Arial Unicode MS" pitchFamily="34" charset="-128"/>
              </a:rPr>
              <a:t>Renaghan</a:t>
            </a:r>
            <a:r>
              <a:rPr lang="cs-CZ" altLang="sk-SK" sz="1400" dirty="0">
                <a:solidFill>
                  <a:srgbClr val="000000"/>
                </a:solidFill>
                <a:latin typeface="Arial Unicode MS" pitchFamily="34" charset="-128"/>
                <a:ea typeface="Arial Unicode MS" pitchFamily="34" charset="-128"/>
                <a:cs typeface="Arial Unicode MS" pitchFamily="34" charset="-128"/>
              </a:rPr>
              <a:t> L.K., A </a:t>
            </a:r>
            <a:r>
              <a:rPr lang="cs-CZ" altLang="sk-SK" sz="1400" dirty="0" err="1">
                <a:solidFill>
                  <a:srgbClr val="000000"/>
                </a:solidFill>
                <a:latin typeface="Arial Unicode MS" pitchFamily="34" charset="-128"/>
                <a:ea typeface="Arial Unicode MS" pitchFamily="34" charset="-128"/>
                <a:cs typeface="Arial Unicode MS" pitchFamily="34" charset="-128"/>
              </a:rPr>
              <a:t>new</a:t>
            </a:r>
            <a:r>
              <a:rPr lang="cs-CZ" altLang="sk-SK" sz="1400" dirty="0">
                <a:solidFill>
                  <a:srgbClr val="000000"/>
                </a:solidFill>
                <a:latin typeface="Arial Unicode MS" pitchFamily="34" charset="-128"/>
                <a:ea typeface="Arial Unicode MS" pitchFamily="34" charset="-128"/>
                <a:cs typeface="Arial Unicode MS" pitchFamily="34" charset="-128"/>
              </a:rPr>
              <a:t> marketing mix </a:t>
            </a:r>
            <a:r>
              <a:rPr lang="cs-CZ" altLang="sk-SK" sz="1400" dirty="0" err="1">
                <a:solidFill>
                  <a:srgbClr val="000000"/>
                </a:solidFill>
                <a:latin typeface="Arial Unicode MS" pitchFamily="34" charset="-128"/>
                <a:ea typeface="Arial Unicode MS" pitchFamily="34" charset="-128"/>
                <a:cs typeface="Arial Unicode MS" pitchFamily="34" charset="-128"/>
              </a:rPr>
              <a:t>for</a:t>
            </a:r>
            <a:r>
              <a:rPr lang="cs-CZ" altLang="sk-SK" sz="1400" dirty="0">
                <a:solidFill>
                  <a:srgbClr val="000000"/>
                </a:solidFill>
                <a:latin typeface="Arial Unicode MS" pitchFamily="34" charset="-128"/>
                <a:ea typeface="Arial Unicode MS" pitchFamily="34" charset="-128"/>
                <a:cs typeface="Arial Unicode MS" pitchFamily="34" charset="-128"/>
              </a:rPr>
              <a:t> </a:t>
            </a:r>
            <a:r>
              <a:rPr lang="cs-CZ" altLang="sk-SK" sz="1400" dirty="0" err="1">
                <a:solidFill>
                  <a:srgbClr val="000000"/>
                </a:solidFill>
                <a:latin typeface="Arial Unicode MS" pitchFamily="34" charset="-128"/>
                <a:ea typeface="Arial Unicode MS" pitchFamily="34" charset="-128"/>
                <a:cs typeface="Arial Unicode MS" pitchFamily="34" charset="-128"/>
              </a:rPr>
              <a:t>the</a:t>
            </a:r>
            <a:r>
              <a:rPr lang="cs-CZ" altLang="sk-SK" sz="1400" dirty="0">
                <a:solidFill>
                  <a:srgbClr val="000000"/>
                </a:solidFill>
                <a:latin typeface="Arial Unicode MS" pitchFamily="34" charset="-128"/>
                <a:ea typeface="Arial Unicode MS" pitchFamily="34" charset="-128"/>
                <a:cs typeface="Arial Unicode MS" pitchFamily="34" charset="-128"/>
              </a:rPr>
              <a:t> </a:t>
            </a:r>
            <a:r>
              <a:rPr lang="cs-CZ" altLang="sk-SK" sz="1400" dirty="0" err="1">
                <a:solidFill>
                  <a:srgbClr val="000000"/>
                </a:solidFill>
                <a:latin typeface="Arial Unicode MS" pitchFamily="34" charset="-128"/>
                <a:ea typeface="Arial Unicode MS" pitchFamily="34" charset="-128"/>
                <a:cs typeface="Arial Unicode MS" pitchFamily="34" charset="-128"/>
              </a:rPr>
              <a:t>hospitality</a:t>
            </a:r>
            <a:r>
              <a:rPr lang="cs-CZ" altLang="sk-SK" sz="1400" dirty="0">
                <a:solidFill>
                  <a:srgbClr val="000000"/>
                </a:solidFill>
                <a:latin typeface="Arial Unicode MS" pitchFamily="34" charset="-128"/>
                <a:ea typeface="Arial Unicode MS" pitchFamily="34" charset="-128"/>
                <a:cs typeface="Arial Unicode MS" pitchFamily="34" charset="-128"/>
              </a:rPr>
              <a:t> </a:t>
            </a:r>
            <a:r>
              <a:rPr lang="cs-CZ" altLang="sk-SK" sz="1400" dirty="0" err="1">
                <a:solidFill>
                  <a:srgbClr val="000000"/>
                </a:solidFill>
                <a:latin typeface="Arial Unicode MS" pitchFamily="34" charset="-128"/>
                <a:ea typeface="Arial Unicode MS" pitchFamily="34" charset="-128"/>
                <a:cs typeface="Arial Unicode MS" pitchFamily="34" charset="-128"/>
              </a:rPr>
              <a:t>industry</a:t>
            </a:r>
            <a:r>
              <a:rPr lang="cs-CZ" altLang="sk-SK" sz="1400" dirty="0">
                <a:solidFill>
                  <a:srgbClr val="000000"/>
                </a:solidFill>
                <a:latin typeface="Arial Unicode MS" pitchFamily="34" charset="-128"/>
                <a:ea typeface="Arial Unicode MS" pitchFamily="34" charset="-128"/>
                <a:cs typeface="Arial Unicode MS" pitchFamily="34" charset="-128"/>
              </a:rPr>
              <a:t>, in: </a:t>
            </a:r>
            <a:r>
              <a:rPr lang="cs-CZ" altLang="sk-SK" sz="1400" dirty="0" err="1">
                <a:solidFill>
                  <a:srgbClr val="000000"/>
                </a:solidFill>
                <a:latin typeface="Arial Unicode MS" pitchFamily="34" charset="-128"/>
                <a:ea typeface="Arial Unicode MS" pitchFamily="34" charset="-128"/>
                <a:cs typeface="Arial Unicode MS" pitchFamily="34" charset="-128"/>
              </a:rPr>
              <a:t>Swarbrooke</a:t>
            </a:r>
            <a:r>
              <a:rPr lang="cs-CZ" altLang="sk-SK" sz="1400" dirty="0">
                <a:solidFill>
                  <a:srgbClr val="000000"/>
                </a:solidFill>
                <a:latin typeface="Arial Unicode MS" pitchFamily="34" charset="-128"/>
                <a:ea typeface="Arial Unicode MS" pitchFamily="34" charset="-128"/>
                <a:cs typeface="Arial Unicode MS" pitchFamily="34" charset="-128"/>
              </a:rPr>
              <a:t>, </a:t>
            </a:r>
            <a:r>
              <a:rPr lang="cs-CZ" altLang="sk-SK" sz="1400" dirty="0" err="1">
                <a:solidFill>
                  <a:srgbClr val="000000"/>
                </a:solidFill>
                <a:latin typeface="Arial Unicode MS" pitchFamily="34" charset="-128"/>
                <a:ea typeface="Arial Unicode MS" pitchFamily="34" charset="-128"/>
                <a:cs typeface="Arial Unicode MS" pitchFamily="34" charset="-128"/>
              </a:rPr>
              <a:t>Horner</a:t>
            </a:r>
            <a:r>
              <a:rPr lang="cs-CZ" altLang="sk-SK" sz="1400" dirty="0">
                <a:solidFill>
                  <a:srgbClr val="000000"/>
                </a:solidFill>
                <a:latin typeface="Arial Unicode MS" pitchFamily="34" charset="-128"/>
                <a:ea typeface="Arial Unicode MS" pitchFamily="34" charset="-128"/>
                <a:cs typeface="Arial Unicode MS" pitchFamily="34" charset="-128"/>
              </a:rPr>
              <a:t>, Cestovn</a:t>
            </a:r>
            <a:r>
              <a:rPr lang="cs-CZ" altLang="sk-SK" sz="1400" dirty="0">
                <a:solidFill>
                  <a:srgbClr val="000000"/>
                </a:solidFill>
                <a:ea typeface="Arial Unicode MS" pitchFamily="34" charset="-128"/>
                <a:cs typeface="Arial Unicode MS" pitchFamily="34" charset="-128"/>
              </a:rPr>
              <a:t>í</a:t>
            </a:r>
            <a:r>
              <a:rPr lang="cs-CZ" altLang="sk-SK" sz="1400" dirty="0">
                <a:solidFill>
                  <a:srgbClr val="000000"/>
                </a:solidFill>
                <a:latin typeface="Arial Unicode MS" pitchFamily="34" charset="-128"/>
                <a:ea typeface="Arial Unicode MS" pitchFamily="34" charset="-128"/>
                <a:cs typeface="Arial Unicode MS" pitchFamily="34" charset="-128"/>
              </a:rPr>
              <a:t> ruch, </a:t>
            </a:r>
            <a:r>
              <a:rPr lang="cs-CZ" altLang="sk-SK" sz="1400" dirty="0" err="1">
                <a:solidFill>
                  <a:srgbClr val="000000"/>
                </a:solidFill>
                <a:latin typeface="Arial Unicode MS" pitchFamily="34" charset="-128"/>
                <a:ea typeface="Arial Unicode MS" pitchFamily="34" charset="-128"/>
                <a:cs typeface="Arial Unicode MS" pitchFamily="34" charset="-128"/>
              </a:rPr>
              <a:t>Grada</a:t>
            </a:r>
            <a:r>
              <a:rPr lang="cs-CZ" altLang="sk-SK" sz="1400" dirty="0">
                <a:solidFill>
                  <a:srgbClr val="000000"/>
                </a:solidFill>
                <a:latin typeface="Arial Unicode MS" pitchFamily="34" charset="-128"/>
                <a:ea typeface="Arial Unicode MS" pitchFamily="34" charset="-128"/>
                <a:cs typeface="Arial Unicode MS" pitchFamily="34" charset="-128"/>
              </a:rPr>
              <a:t>, Praha 3003</a:t>
            </a:r>
          </a:p>
          <a:p>
            <a:pPr>
              <a:spcBef>
                <a:spcPct val="50000"/>
              </a:spcBef>
            </a:pPr>
            <a:r>
              <a:rPr lang="cs-CZ" altLang="sk-SK" sz="1400" u="sng" dirty="0">
                <a:solidFill>
                  <a:srgbClr val="800080"/>
                </a:solidFill>
                <a:latin typeface="Arial Unicode MS" pitchFamily="34" charset="-128"/>
                <a:ea typeface="Arial Unicode MS" pitchFamily="34" charset="-128"/>
                <a:cs typeface="Arial Unicode MS" pitchFamily="34" charset="-128"/>
                <a:hlinkClick r:id="" action="ppaction://noaction"/>
              </a:rPr>
              <a:t>[3]</a:t>
            </a:r>
            <a:r>
              <a:rPr lang="cs-CZ" altLang="sk-SK" sz="1400" dirty="0">
                <a:solidFill>
                  <a:srgbClr val="000000"/>
                </a:solidFill>
                <a:latin typeface="Arial Unicode MS" pitchFamily="34" charset="-128"/>
                <a:ea typeface="Arial Unicode MS" pitchFamily="34" charset="-128"/>
                <a:cs typeface="Arial Unicode MS" pitchFamily="34" charset="-128"/>
              </a:rPr>
              <a:t> Např</a:t>
            </a:r>
            <a:r>
              <a:rPr lang="cs-CZ" altLang="sk-SK" sz="1400" dirty="0">
                <a:solidFill>
                  <a:srgbClr val="000000"/>
                </a:solidFill>
                <a:ea typeface="Arial Unicode MS" pitchFamily="34" charset="-128"/>
                <a:cs typeface="Arial Unicode MS" pitchFamily="34" charset="-128"/>
              </a:rPr>
              <a:t>í</a:t>
            </a:r>
            <a:r>
              <a:rPr lang="cs-CZ" altLang="sk-SK" sz="1400" dirty="0">
                <a:solidFill>
                  <a:srgbClr val="000000"/>
                </a:solidFill>
                <a:latin typeface="Arial Unicode MS" pitchFamily="34" charset="-128"/>
                <a:ea typeface="Arial Unicode MS" pitchFamily="34" charset="-128"/>
                <a:cs typeface="Arial Unicode MS" pitchFamily="34" charset="-128"/>
              </a:rPr>
              <a:t>klad kadeřnictv</a:t>
            </a:r>
            <a:r>
              <a:rPr lang="cs-CZ" altLang="sk-SK" sz="1400" dirty="0">
                <a:solidFill>
                  <a:srgbClr val="000000"/>
                </a:solidFill>
                <a:ea typeface="Arial Unicode MS" pitchFamily="34" charset="-128"/>
                <a:cs typeface="Arial Unicode MS" pitchFamily="34" charset="-128"/>
              </a:rPr>
              <a:t>í</a:t>
            </a:r>
            <a:r>
              <a:rPr lang="cs-CZ" altLang="sk-SK" sz="1400" dirty="0">
                <a:solidFill>
                  <a:srgbClr val="000000"/>
                </a:solidFill>
                <a:latin typeface="Arial Unicode MS" pitchFamily="34" charset="-128"/>
                <a:ea typeface="Arial Unicode MS" pitchFamily="34" charset="-128"/>
                <a:cs typeface="Arial Unicode MS" pitchFamily="34" charset="-128"/>
              </a:rPr>
              <a:t> pracuje s</a:t>
            </a:r>
            <a:r>
              <a:rPr lang="cs-CZ" altLang="sk-SK" sz="1400" dirty="0">
                <a:solidFill>
                  <a:srgbClr val="000000"/>
                </a:solidFill>
                <a:ea typeface="Arial Unicode MS" pitchFamily="34" charset="-128"/>
                <a:cs typeface="Arial Unicode MS" pitchFamily="34" charset="-128"/>
              </a:rPr>
              <a:t> ú</a:t>
            </a:r>
            <a:r>
              <a:rPr lang="cs-CZ" altLang="sk-SK" sz="1400" dirty="0">
                <a:solidFill>
                  <a:srgbClr val="000000"/>
                </a:solidFill>
                <a:latin typeface="Arial Unicode MS" pitchFamily="34" charset="-128"/>
                <a:ea typeface="Arial Unicode MS" pitchFamily="34" charset="-128"/>
                <a:cs typeface="Arial Unicode MS" pitchFamily="34" charset="-128"/>
              </a:rPr>
              <a:t>pravou vlasů, (služba) ov</a:t>
            </a:r>
            <a:r>
              <a:rPr lang="cs-CZ" altLang="sk-SK" sz="1400" dirty="0">
                <a:solidFill>
                  <a:srgbClr val="000000"/>
                </a:solidFill>
                <a:ea typeface="Arial Unicode MS" pitchFamily="34" charset="-128"/>
                <a:cs typeface="Arial Unicode MS" pitchFamily="34" charset="-128"/>
              </a:rPr>
              <a:t>š</a:t>
            </a:r>
            <a:r>
              <a:rPr lang="cs-CZ" altLang="sk-SK" sz="1400" dirty="0">
                <a:solidFill>
                  <a:srgbClr val="000000"/>
                </a:solidFill>
                <a:latin typeface="Arial Unicode MS" pitchFamily="34" charset="-128"/>
                <a:ea typeface="Arial Unicode MS" pitchFamily="34" charset="-128"/>
                <a:cs typeface="Arial Unicode MS" pitchFamily="34" charset="-128"/>
              </a:rPr>
              <a:t>em použ</a:t>
            </a:r>
            <a:r>
              <a:rPr lang="cs-CZ" altLang="sk-SK" sz="1400" dirty="0">
                <a:solidFill>
                  <a:srgbClr val="000000"/>
                </a:solidFill>
                <a:ea typeface="Arial Unicode MS" pitchFamily="34" charset="-128"/>
                <a:cs typeface="Arial Unicode MS" pitchFamily="34" charset="-128"/>
              </a:rPr>
              <a:t>í</a:t>
            </a:r>
            <a:r>
              <a:rPr lang="cs-CZ" altLang="sk-SK" sz="1400" dirty="0">
                <a:solidFill>
                  <a:srgbClr val="000000"/>
                </a:solidFill>
                <a:latin typeface="Arial Unicode MS" pitchFamily="34" charset="-128"/>
                <a:ea typeface="Arial Unicode MS" pitchFamily="34" charset="-128"/>
                <a:cs typeface="Arial Unicode MS" pitchFamily="34" charset="-128"/>
              </a:rPr>
              <a:t>v</a:t>
            </a:r>
            <a:r>
              <a:rPr lang="cs-CZ" altLang="sk-SK" sz="1400" dirty="0">
                <a:solidFill>
                  <a:srgbClr val="000000"/>
                </a:solidFill>
                <a:ea typeface="Arial Unicode MS" pitchFamily="34" charset="-128"/>
                <a:cs typeface="Arial Unicode MS" pitchFamily="34" charset="-128"/>
              </a:rPr>
              <a:t>á</a:t>
            </a:r>
            <a:r>
              <a:rPr lang="cs-CZ" altLang="sk-SK" sz="1400" dirty="0">
                <a:solidFill>
                  <a:srgbClr val="000000"/>
                </a:solidFill>
                <a:latin typeface="Arial Unicode MS" pitchFamily="34" charset="-128"/>
                <a:ea typeface="Arial Unicode MS" pitchFamily="34" charset="-128"/>
                <a:cs typeface="Arial Unicode MS" pitchFamily="34" charset="-128"/>
              </a:rPr>
              <a:t> n</a:t>
            </a:r>
            <a:r>
              <a:rPr lang="cs-CZ" altLang="sk-SK" sz="1400" dirty="0">
                <a:solidFill>
                  <a:srgbClr val="000000"/>
                </a:solidFill>
                <a:ea typeface="Arial Unicode MS" pitchFamily="34" charset="-128"/>
                <a:cs typeface="Arial Unicode MS" pitchFamily="34" charset="-128"/>
              </a:rPr>
              <a:t>á</a:t>
            </a:r>
            <a:r>
              <a:rPr lang="cs-CZ" altLang="sk-SK" sz="1400" dirty="0">
                <a:solidFill>
                  <a:srgbClr val="000000"/>
                </a:solidFill>
                <a:latin typeface="Arial Unicode MS" pitchFamily="34" charset="-128"/>
                <a:ea typeface="Arial Unicode MS" pitchFamily="34" charset="-128"/>
                <a:cs typeface="Arial Unicode MS" pitchFamily="34" charset="-128"/>
              </a:rPr>
              <a:t>stroje (f</a:t>
            </a:r>
            <a:r>
              <a:rPr lang="cs-CZ" altLang="sk-SK" sz="1400" dirty="0">
                <a:solidFill>
                  <a:srgbClr val="000000"/>
                </a:solidFill>
                <a:ea typeface="Arial Unicode MS" pitchFamily="34" charset="-128"/>
                <a:cs typeface="Arial Unicode MS" pitchFamily="34" charset="-128"/>
              </a:rPr>
              <a:t>é</a:t>
            </a:r>
            <a:r>
              <a:rPr lang="cs-CZ" altLang="sk-SK" sz="1400" dirty="0">
                <a:solidFill>
                  <a:srgbClr val="000000"/>
                </a:solidFill>
                <a:latin typeface="Arial Unicode MS" pitchFamily="34" charset="-128"/>
                <a:ea typeface="Arial Unicode MS" pitchFamily="34" charset="-128"/>
                <a:cs typeface="Arial Unicode MS" pitchFamily="34" charset="-128"/>
              </a:rPr>
              <a:t>n) a výrobky (</a:t>
            </a:r>
            <a:r>
              <a:rPr lang="cs-CZ" altLang="sk-SK" sz="1400" dirty="0">
                <a:solidFill>
                  <a:srgbClr val="000000"/>
                </a:solidFill>
                <a:ea typeface="Arial Unicode MS" pitchFamily="34" charset="-128"/>
                <a:cs typeface="Arial Unicode MS" pitchFamily="34" charset="-128"/>
              </a:rPr>
              <a:t>š</a:t>
            </a:r>
            <a:r>
              <a:rPr lang="cs-CZ" altLang="sk-SK" sz="1400" dirty="0">
                <a:solidFill>
                  <a:srgbClr val="000000"/>
                </a:solidFill>
                <a:latin typeface="Arial Unicode MS" pitchFamily="34" charset="-128"/>
                <a:ea typeface="Arial Unicode MS" pitchFamily="34" charset="-128"/>
                <a:cs typeface="Arial Unicode MS" pitchFamily="34" charset="-128"/>
              </a:rPr>
              <a:t>amp</a:t>
            </a:r>
            <a:r>
              <a:rPr lang="cs-CZ" altLang="sk-SK" sz="1400" dirty="0">
                <a:solidFill>
                  <a:srgbClr val="000000"/>
                </a:solidFill>
                <a:ea typeface="Arial Unicode MS" pitchFamily="34" charset="-128"/>
                <a:cs typeface="Arial Unicode MS" pitchFamily="34" charset="-128"/>
              </a:rPr>
              <a:t>ó</a:t>
            </a:r>
            <a:r>
              <a:rPr lang="cs-CZ" altLang="sk-SK" sz="1400" dirty="0">
                <a:solidFill>
                  <a:srgbClr val="000000"/>
                </a:solidFill>
                <a:latin typeface="Arial Unicode MS" pitchFamily="34" charset="-128"/>
                <a:ea typeface="Arial Unicode MS" pitchFamily="34" charset="-128"/>
                <a:cs typeface="Arial Unicode MS" pitchFamily="34" charset="-128"/>
              </a:rPr>
              <a:t>n) </a:t>
            </a:r>
          </a:p>
          <a:p>
            <a:pPr>
              <a:spcBef>
                <a:spcPct val="50000"/>
              </a:spcBef>
            </a:pPr>
            <a:endParaRPr lang="cs-CZ" altLang="sk-SK" sz="1400" dirty="0"/>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ext Box 2"/>
          <p:cNvSpPr txBox="1">
            <a:spLocks noChangeArrowheads="1"/>
          </p:cNvSpPr>
          <p:nvPr/>
        </p:nvSpPr>
        <p:spPr bwMode="auto">
          <a:xfrm>
            <a:off x="228600" y="304800"/>
            <a:ext cx="8610600" cy="6724918"/>
          </a:xfrm>
          <a:prstGeom prst="rect">
            <a:avLst/>
          </a:prstGeom>
          <a:noFill/>
          <a:ln w="9525">
            <a:noFill/>
            <a:miter lim="800000"/>
            <a:headEnd/>
            <a:tailEnd/>
          </a:ln>
        </p:spPr>
        <p:txBody>
          <a:bodyPr>
            <a:spAutoFit/>
          </a:bodyPr>
          <a:lstStyle/>
          <a:p>
            <a:pPr>
              <a:spcBef>
                <a:spcPct val="50000"/>
              </a:spcBef>
            </a:pPr>
            <a:r>
              <a:rPr lang="cs-CZ" altLang="sk-SK" sz="2000" b="1" dirty="0" smtClean="0">
                <a:solidFill>
                  <a:schemeClr val="hlink"/>
                </a:solidFill>
                <a:latin typeface="Times New Roman" pitchFamily="18" charset="0"/>
                <a:cs typeface="Times New Roman" pitchFamily="18" charset="0"/>
              </a:rPr>
              <a:t>Užit</a:t>
            </a:r>
            <a:r>
              <a:rPr lang="cs-CZ" altLang="sk-SK" sz="2000" b="1" dirty="0" smtClean="0">
                <a:solidFill>
                  <a:schemeClr val="hlink"/>
                </a:solidFill>
                <a:cs typeface="Times New Roman" pitchFamily="18" charset="0"/>
              </a:rPr>
              <a:t>á</a:t>
            </a:r>
            <a:r>
              <a:rPr lang="cs-CZ" altLang="sk-SK" sz="2000" b="1" dirty="0" smtClean="0">
                <a:solidFill>
                  <a:schemeClr val="hlink"/>
                </a:solidFill>
                <a:latin typeface="Times New Roman" pitchFamily="18" charset="0"/>
                <a:cs typeface="Times New Roman" pitchFamily="18" charset="0"/>
              </a:rPr>
              <a:t> </a:t>
            </a:r>
            <a:r>
              <a:rPr lang="cs-CZ" altLang="sk-SK" sz="2000" b="1" dirty="0">
                <a:solidFill>
                  <a:schemeClr val="hlink"/>
                </a:solidFill>
                <a:latin typeface="Times New Roman" pitchFamily="18" charset="0"/>
                <a:cs typeface="Times New Roman" pitchFamily="18" charset="0"/>
              </a:rPr>
              <a:t>hodnota produktu </a:t>
            </a:r>
            <a:endParaRPr lang="cs-CZ" altLang="sk-SK" sz="2000" b="1" dirty="0">
              <a:solidFill>
                <a:schemeClr val="hlink"/>
              </a:solidFill>
              <a:latin typeface="Arial Unicode MS" pitchFamily="34" charset="-128"/>
              <a:ea typeface="Arial Unicode MS" pitchFamily="34" charset="-128"/>
              <a:cs typeface="Arial Unicode MS" pitchFamily="34" charset="-128"/>
            </a:endParaRPr>
          </a:p>
          <a:p>
            <a:pPr>
              <a:spcBef>
                <a:spcPct val="50000"/>
              </a:spcBef>
            </a:pPr>
            <a:r>
              <a:rPr lang="cs-CZ" altLang="sk-SK" dirty="0">
                <a:latin typeface="Times New Roman" pitchFamily="18" charset="0"/>
                <a:cs typeface="Times New Roman" pitchFamily="18" charset="0"/>
              </a:rPr>
              <a:t>V</a:t>
            </a:r>
            <a:r>
              <a:rPr lang="cs-CZ" altLang="sk-SK" dirty="0">
                <a:cs typeface="Times New Roman" pitchFamily="18" charset="0"/>
              </a:rPr>
              <a:t> </a:t>
            </a:r>
            <a:r>
              <a:rPr lang="cs-CZ" altLang="sk-SK" dirty="0">
                <a:latin typeface="Times New Roman" pitchFamily="18" charset="0"/>
                <a:cs typeface="Times New Roman" pitchFamily="18" charset="0"/>
              </a:rPr>
              <a:t>oblasti služeb je to prioritn</a:t>
            </a:r>
            <a:r>
              <a:rPr lang="cs-CZ" altLang="sk-SK" dirty="0">
                <a:cs typeface="Times New Roman" pitchFamily="18" charset="0"/>
              </a:rPr>
              <a:t>í</a:t>
            </a:r>
            <a:r>
              <a:rPr lang="cs-CZ" altLang="sk-SK" dirty="0">
                <a:latin typeface="Times New Roman" pitchFamily="18" charset="0"/>
                <a:cs typeface="Times New Roman" pitchFamily="18" charset="0"/>
              </a:rPr>
              <a:t> charakteristika. V</a:t>
            </a:r>
            <a:r>
              <a:rPr lang="cs-CZ" altLang="sk-SK" dirty="0">
                <a:cs typeface="Times New Roman" pitchFamily="18" charset="0"/>
              </a:rPr>
              <a:t> </a:t>
            </a:r>
            <a:r>
              <a:rPr lang="cs-CZ" altLang="sk-SK" dirty="0">
                <a:latin typeface="Times New Roman" pitchFamily="18" charset="0"/>
                <a:cs typeface="Times New Roman" pitchFamily="18" charset="0"/>
              </a:rPr>
              <a:t>popřed</a:t>
            </a:r>
            <a:r>
              <a:rPr lang="cs-CZ" altLang="sk-SK" dirty="0">
                <a:cs typeface="Times New Roman" pitchFamily="18" charset="0"/>
              </a:rPr>
              <a:t>í</a:t>
            </a:r>
            <a:r>
              <a:rPr lang="cs-CZ" altLang="sk-SK" dirty="0">
                <a:latin typeface="Times New Roman" pitchFamily="18" charset="0"/>
                <a:cs typeface="Times New Roman" pitchFamily="18" charset="0"/>
              </a:rPr>
              <a:t> je prospěch z</a:t>
            </a:r>
            <a:r>
              <a:rPr lang="cs-CZ" altLang="sk-SK" dirty="0">
                <a:cs typeface="Times New Roman" pitchFamily="18" charset="0"/>
              </a:rPr>
              <a:t>á</a:t>
            </a:r>
            <a:r>
              <a:rPr lang="cs-CZ" altLang="sk-SK" dirty="0">
                <a:latin typeface="Times New Roman" pitchFamily="18" charset="0"/>
                <a:cs typeface="Times New Roman" pitchFamily="18" charset="0"/>
              </a:rPr>
              <a:t>kazn</a:t>
            </a:r>
            <a:r>
              <a:rPr lang="cs-CZ" altLang="sk-SK" dirty="0">
                <a:cs typeface="Times New Roman" pitchFamily="18" charset="0"/>
              </a:rPr>
              <a:t>í</a:t>
            </a:r>
            <a:r>
              <a:rPr lang="cs-CZ" altLang="sk-SK" dirty="0">
                <a:latin typeface="Times New Roman" pitchFamily="18" charset="0"/>
                <a:cs typeface="Times New Roman" pitchFamily="18" charset="0"/>
              </a:rPr>
              <a:t>ka. Různ</a:t>
            </a:r>
            <a:r>
              <a:rPr lang="cs-CZ" altLang="sk-SK" dirty="0">
                <a:cs typeface="Times New Roman" pitchFamily="18" charset="0"/>
              </a:rPr>
              <a:t>í</a:t>
            </a:r>
            <a:r>
              <a:rPr lang="cs-CZ" altLang="sk-SK" dirty="0">
                <a:latin typeface="Times New Roman" pitchFamily="18" charset="0"/>
                <a:cs typeface="Times New Roman" pitchFamily="18" charset="0"/>
              </a:rPr>
              <a:t> z</a:t>
            </a:r>
            <a:r>
              <a:rPr lang="cs-CZ" altLang="sk-SK" dirty="0">
                <a:cs typeface="Times New Roman" pitchFamily="18" charset="0"/>
              </a:rPr>
              <a:t>á</a:t>
            </a:r>
            <a:r>
              <a:rPr lang="cs-CZ" altLang="sk-SK" dirty="0">
                <a:latin typeface="Times New Roman" pitchFamily="18" charset="0"/>
                <a:cs typeface="Times New Roman" pitchFamily="18" charset="0"/>
              </a:rPr>
              <a:t>kazn</a:t>
            </a:r>
            <a:r>
              <a:rPr lang="cs-CZ" altLang="sk-SK" dirty="0">
                <a:cs typeface="Times New Roman" pitchFamily="18" charset="0"/>
              </a:rPr>
              <a:t>í</a:t>
            </a:r>
            <a:r>
              <a:rPr lang="cs-CZ" altLang="sk-SK" dirty="0">
                <a:latin typeface="Times New Roman" pitchFamily="18" charset="0"/>
                <a:cs typeface="Times New Roman" pitchFamily="18" charset="0"/>
              </a:rPr>
              <a:t>ci totiž mohou vn</a:t>
            </a:r>
            <a:r>
              <a:rPr lang="cs-CZ" altLang="sk-SK" dirty="0">
                <a:cs typeface="Times New Roman" pitchFamily="18" charset="0"/>
              </a:rPr>
              <a:t>í</a:t>
            </a:r>
            <a:r>
              <a:rPr lang="cs-CZ" altLang="sk-SK" dirty="0">
                <a:latin typeface="Times New Roman" pitchFamily="18" charset="0"/>
                <a:cs typeface="Times New Roman" pitchFamily="18" charset="0"/>
              </a:rPr>
              <a:t>mat produkt různě, preferuj</a:t>
            </a:r>
            <a:r>
              <a:rPr lang="cs-CZ" altLang="sk-SK" dirty="0">
                <a:cs typeface="Times New Roman" pitchFamily="18" charset="0"/>
              </a:rPr>
              <a:t>í</a:t>
            </a:r>
            <a:r>
              <a:rPr lang="cs-CZ" altLang="sk-SK" dirty="0">
                <a:latin typeface="Times New Roman" pitchFamily="18" charset="0"/>
                <a:cs typeface="Times New Roman" pitchFamily="18" charset="0"/>
              </a:rPr>
              <a:t> různ</a:t>
            </a:r>
            <a:r>
              <a:rPr lang="cs-CZ" altLang="sk-SK" dirty="0">
                <a:cs typeface="Times New Roman" pitchFamily="18" charset="0"/>
              </a:rPr>
              <a:t>é</a:t>
            </a:r>
            <a:r>
              <a:rPr lang="cs-CZ" altLang="sk-SK" dirty="0">
                <a:latin typeface="Times New Roman" pitchFamily="18" charset="0"/>
                <a:cs typeface="Times New Roman" pitchFamily="18" charset="0"/>
              </a:rPr>
              <a:t> atributy produktu. Různ</a:t>
            </a:r>
            <a:r>
              <a:rPr lang="cs-CZ" altLang="sk-SK" dirty="0">
                <a:cs typeface="Times New Roman" pitchFamily="18" charset="0"/>
              </a:rPr>
              <a:t>é</a:t>
            </a:r>
            <a:r>
              <a:rPr lang="cs-CZ" altLang="sk-SK" dirty="0">
                <a:latin typeface="Times New Roman" pitchFamily="18" charset="0"/>
                <a:cs typeface="Times New Roman" pitchFamily="18" charset="0"/>
              </a:rPr>
              <a:t> atributy produktu přitahuj</a:t>
            </a:r>
            <a:r>
              <a:rPr lang="cs-CZ" altLang="sk-SK" dirty="0">
                <a:cs typeface="Times New Roman" pitchFamily="18" charset="0"/>
              </a:rPr>
              <a:t>í</a:t>
            </a:r>
            <a:r>
              <a:rPr lang="cs-CZ" altLang="sk-SK" dirty="0">
                <a:latin typeface="Times New Roman" pitchFamily="18" charset="0"/>
                <a:cs typeface="Times New Roman" pitchFamily="18" charset="0"/>
              </a:rPr>
              <a:t> různ</a:t>
            </a:r>
            <a:r>
              <a:rPr lang="cs-CZ" altLang="sk-SK" dirty="0">
                <a:cs typeface="Times New Roman" pitchFamily="18" charset="0"/>
              </a:rPr>
              <a:t>é</a:t>
            </a:r>
            <a:r>
              <a:rPr lang="cs-CZ" altLang="sk-SK" dirty="0">
                <a:latin typeface="Times New Roman" pitchFamily="18" charset="0"/>
                <a:cs typeface="Times New Roman" pitchFamily="18" charset="0"/>
              </a:rPr>
              <a:t> z</a:t>
            </a:r>
            <a:r>
              <a:rPr lang="cs-CZ" altLang="sk-SK" dirty="0">
                <a:cs typeface="Times New Roman" pitchFamily="18" charset="0"/>
              </a:rPr>
              <a:t>á</a:t>
            </a:r>
            <a:r>
              <a:rPr lang="cs-CZ" altLang="sk-SK" dirty="0">
                <a:latin typeface="Times New Roman" pitchFamily="18" charset="0"/>
                <a:cs typeface="Times New Roman" pitchFamily="18" charset="0"/>
              </a:rPr>
              <a:t>kazn</a:t>
            </a:r>
            <a:r>
              <a:rPr lang="cs-CZ" altLang="sk-SK" dirty="0">
                <a:cs typeface="Times New Roman" pitchFamily="18" charset="0"/>
              </a:rPr>
              <a:t>í</a:t>
            </a:r>
            <a:r>
              <a:rPr lang="cs-CZ" altLang="sk-SK" dirty="0">
                <a:latin typeface="Times New Roman" pitchFamily="18" charset="0"/>
                <a:cs typeface="Times New Roman" pitchFamily="18" charset="0"/>
              </a:rPr>
              <a:t>ky.  </a:t>
            </a:r>
            <a:endParaRPr lang="cs-CZ" altLang="sk-SK" dirty="0">
              <a:solidFill>
                <a:srgbClr val="000000"/>
              </a:solidFill>
              <a:latin typeface="Arial Unicode MS" pitchFamily="34" charset="-128"/>
              <a:ea typeface="Arial Unicode MS" pitchFamily="34" charset="-128"/>
              <a:cs typeface="Arial Unicode MS" pitchFamily="34" charset="-128"/>
            </a:endParaRPr>
          </a:p>
          <a:p>
            <a:pPr>
              <a:spcBef>
                <a:spcPct val="50000"/>
              </a:spcBef>
            </a:pPr>
            <a:r>
              <a:rPr lang="cs-CZ" altLang="sk-SK" dirty="0">
                <a:cs typeface="Times New Roman" pitchFamily="18" charset="0"/>
              </a:rPr>
              <a:t>Podívejme se, jak jsou vnímány například různé řetězce občerstvení. Co která skupina zákazníků očekává: </a:t>
            </a:r>
            <a:r>
              <a:rPr lang="cs-CZ" altLang="sk-SK" u="sng" dirty="0">
                <a:solidFill>
                  <a:srgbClr val="800080"/>
                </a:solidFill>
                <a:cs typeface="Times New Roman" pitchFamily="18" charset="0"/>
                <a:hlinkClick r:id="" action="ppaction://noaction"/>
              </a:rPr>
              <a:t>[1]</a:t>
            </a:r>
            <a:r>
              <a:rPr lang="cs-CZ" altLang="sk-SK" dirty="0"/>
              <a:t> </a:t>
            </a:r>
          </a:p>
          <a:p>
            <a:pPr>
              <a:spcBef>
                <a:spcPct val="50000"/>
              </a:spcBef>
            </a:pPr>
            <a:endParaRPr lang="cs-CZ" altLang="sk-SK" dirty="0"/>
          </a:p>
          <a:p>
            <a:pPr>
              <a:spcBef>
                <a:spcPct val="50000"/>
              </a:spcBef>
            </a:pPr>
            <a:endParaRPr lang="cs-CZ" altLang="sk-SK" dirty="0"/>
          </a:p>
          <a:p>
            <a:pPr>
              <a:spcBef>
                <a:spcPct val="50000"/>
              </a:spcBef>
            </a:pPr>
            <a:endParaRPr lang="cs-CZ" altLang="sk-SK" dirty="0"/>
          </a:p>
          <a:p>
            <a:pPr>
              <a:spcBef>
                <a:spcPct val="50000"/>
              </a:spcBef>
            </a:pPr>
            <a:endParaRPr lang="cs-CZ" altLang="sk-SK" dirty="0"/>
          </a:p>
          <a:p>
            <a:pPr>
              <a:spcBef>
                <a:spcPct val="50000"/>
              </a:spcBef>
            </a:pPr>
            <a:endParaRPr lang="cs-CZ" altLang="sk-SK" dirty="0"/>
          </a:p>
          <a:p>
            <a:pPr>
              <a:spcBef>
                <a:spcPct val="50000"/>
              </a:spcBef>
            </a:pPr>
            <a:endParaRPr lang="cs-CZ" altLang="sk-SK" dirty="0"/>
          </a:p>
          <a:p>
            <a:pPr>
              <a:spcBef>
                <a:spcPct val="50000"/>
              </a:spcBef>
            </a:pPr>
            <a:endParaRPr lang="cs-CZ" altLang="sk-SK" dirty="0"/>
          </a:p>
          <a:p>
            <a:pPr>
              <a:spcBef>
                <a:spcPct val="50000"/>
              </a:spcBef>
            </a:pPr>
            <a:endParaRPr lang="cs-CZ" altLang="sk-SK" dirty="0"/>
          </a:p>
          <a:p>
            <a:pPr>
              <a:spcBef>
                <a:spcPct val="50000"/>
              </a:spcBef>
            </a:pPr>
            <a:r>
              <a:rPr lang="cs-CZ" altLang="sk-SK" dirty="0"/>
              <a:t/>
            </a:r>
            <a:br>
              <a:rPr lang="cs-CZ" altLang="sk-SK" dirty="0"/>
            </a:br>
            <a:endParaRPr lang="cs-CZ" altLang="sk-SK" dirty="0" smtClean="0"/>
          </a:p>
          <a:p>
            <a:pPr>
              <a:spcBef>
                <a:spcPct val="50000"/>
              </a:spcBef>
            </a:pPr>
            <a:r>
              <a:rPr lang="cs-CZ" altLang="sk-SK" sz="1400" u="sng" dirty="0" smtClean="0">
                <a:solidFill>
                  <a:srgbClr val="800080"/>
                </a:solidFill>
                <a:latin typeface="Arial Unicode MS" pitchFamily="34" charset="-128"/>
                <a:ea typeface="Arial Unicode MS" pitchFamily="34" charset="-128"/>
                <a:cs typeface="Arial Unicode MS" pitchFamily="34" charset="-128"/>
                <a:hlinkClick r:id="" action="ppaction://noaction"/>
              </a:rPr>
              <a:t>[</a:t>
            </a:r>
            <a:r>
              <a:rPr lang="cs-CZ" altLang="sk-SK" sz="1400" u="sng" dirty="0">
                <a:solidFill>
                  <a:srgbClr val="800080"/>
                </a:solidFill>
                <a:latin typeface="Arial Unicode MS" pitchFamily="34" charset="-128"/>
                <a:ea typeface="Arial Unicode MS" pitchFamily="34" charset="-128"/>
                <a:cs typeface="Arial Unicode MS" pitchFamily="34" charset="-128"/>
                <a:hlinkClick r:id="" action="ppaction://noaction"/>
              </a:rPr>
              <a:t>1]</a:t>
            </a:r>
            <a:r>
              <a:rPr lang="cs-CZ" altLang="sk-SK" sz="1400" dirty="0">
                <a:solidFill>
                  <a:srgbClr val="000000"/>
                </a:solidFill>
                <a:latin typeface="Arial Unicode MS" pitchFamily="34" charset="-128"/>
                <a:ea typeface="Arial Unicode MS" pitchFamily="34" charset="-128"/>
                <a:cs typeface="Arial Unicode MS" pitchFamily="34" charset="-128"/>
              </a:rPr>
              <a:t> Upraveno podle zdroje: </a:t>
            </a:r>
            <a:r>
              <a:rPr lang="cs-CZ" altLang="sk-SK" sz="1400" dirty="0" err="1">
                <a:solidFill>
                  <a:srgbClr val="000000"/>
                </a:solidFill>
                <a:latin typeface="Arial Unicode MS" pitchFamily="34" charset="-128"/>
                <a:ea typeface="Arial Unicode MS" pitchFamily="34" charset="-128"/>
                <a:cs typeface="Arial Unicode MS" pitchFamily="34" charset="-128"/>
              </a:rPr>
              <a:t>Honner</a:t>
            </a:r>
            <a:r>
              <a:rPr lang="cs-CZ" altLang="sk-SK" sz="1400" dirty="0">
                <a:solidFill>
                  <a:srgbClr val="000000"/>
                </a:solidFill>
                <a:latin typeface="Arial Unicode MS" pitchFamily="34" charset="-128"/>
                <a:ea typeface="Arial Unicode MS" pitchFamily="34" charset="-128"/>
                <a:cs typeface="Arial Unicode MS" pitchFamily="34" charset="-128"/>
              </a:rPr>
              <a:t> </a:t>
            </a:r>
            <a:r>
              <a:rPr lang="cs-CZ" altLang="sk-SK" sz="1400" dirty="0">
                <a:solidFill>
                  <a:srgbClr val="000000"/>
                </a:solidFill>
                <a:ea typeface="Arial Unicode MS" pitchFamily="34" charset="-128"/>
                <a:cs typeface="Arial Unicode MS" pitchFamily="34" charset="-128"/>
              </a:rPr>
              <a:t>–</a:t>
            </a:r>
            <a:r>
              <a:rPr lang="cs-CZ" altLang="sk-SK" sz="1400" dirty="0">
                <a:solidFill>
                  <a:srgbClr val="000000"/>
                </a:solidFill>
                <a:latin typeface="Arial Unicode MS" pitchFamily="34" charset="-128"/>
                <a:ea typeface="Arial Unicode MS" pitchFamily="34" charset="-128"/>
                <a:cs typeface="Arial Unicode MS" pitchFamily="34" charset="-128"/>
              </a:rPr>
              <a:t> </a:t>
            </a:r>
            <a:r>
              <a:rPr lang="cs-CZ" altLang="sk-SK" sz="1400" dirty="0" err="1">
                <a:solidFill>
                  <a:srgbClr val="000000"/>
                </a:solidFill>
                <a:latin typeface="Arial Unicode MS" pitchFamily="34" charset="-128"/>
                <a:ea typeface="Arial Unicode MS" pitchFamily="34" charset="-128"/>
                <a:cs typeface="Arial Unicode MS" pitchFamily="34" charset="-128"/>
              </a:rPr>
              <a:t>Swarbrooke</a:t>
            </a:r>
            <a:r>
              <a:rPr lang="cs-CZ" altLang="sk-SK" sz="1400" dirty="0">
                <a:solidFill>
                  <a:srgbClr val="000000"/>
                </a:solidFill>
                <a:latin typeface="Arial Unicode MS" pitchFamily="34" charset="-128"/>
                <a:ea typeface="Arial Unicode MS" pitchFamily="34" charset="-128"/>
                <a:cs typeface="Arial Unicode MS" pitchFamily="34" charset="-128"/>
              </a:rPr>
              <a:t>, Cestovn</a:t>
            </a:r>
            <a:r>
              <a:rPr lang="cs-CZ" altLang="sk-SK" sz="1400" dirty="0">
                <a:solidFill>
                  <a:srgbClr val="000000"/>
                </a:solidFill>
                <a:ea typeface="Arial Unicode MS" pitchFamily="34" charset="-128"/>
                <a:cs typeface="Arial Unicode MS" pitchFamily="34" charset="-128"/>
              </a:rPr>
              <a:t>í</a:t>
            </a:r>
            <a:r>
              <a:rPr lang="cs-CZ" altLang="sk-SK" sz="1400" dirty="0">
                <a:solidFill>
                  <a:srgbClr val="000000"/>
                </a:solidFill>
                <a:latin typeface="Arial Unicode MS" pitchFamily="34" charset="-128"/>
                <a:ea typeface="Arial Unicode MS" pitchFamily="34" charset="-128"/>
                <a:cs typeface="Arial Unicode MS" pitchFamily="34" charset="-128"/>
              </a:rPr>
              <a:t> ruch,(</a:t>
            </a:r>
            <a:r>
              <a:rPr lang="cs-CZ" altLang="sk-SK" sz="1400" dirty="0">
                <a:solidFill>
                  <a:srgbClr val="000000"/>
                </a:solidFill>
                <a:ea typeface="Arial Unicode MS" pitchFamily="34" charset="-128"/>
                <a:cs typeface="Arial Unicode MS" pitchFamily="34" charset="-128"/>
              </a:rPr>
              <a:t>…</a:t>
            </a:r>
            <a:r>
              <a:rPr lang="cs-CZ" altLang="sk-SK" sz="1400" dirty="0">
                <a:solidFill>
                  <a:srgbClr val="000000"/>
                </a:solidFill>
                <a:latin typeface="Arial Unicode MS" pitchFamily="34" charset="-128"/>
                <a:ea typeface="Arial Unicode MS" pitchFamily="34" charset="-128"/>
                <a:cs typeface="Arial Unicode MS" pitchFamily="34" charset="-128"/>
              </a:rPr>
              <a:t>) Praha, </a:t>
            </a:r>
            <a:r>
              <a:rPr lang="cs-CZ" altLang="sk-SK" sz="1400" dirty="0" err="1">
                <a:solidFill>
                  <a:srgbClr val="000000"/>
                </a:solidFill>
                <a:latin typeface="Arial Unicode MS" pitchFamily="34" charset="-128"/>
                <a:ea typeface="Arial Unicode MS" pitchFamily="34" charset="-128"/>
                <a:cs typeface="Arial Unicode MS" pitchFamily="34" charset="-128"/>
              </a:rPr>
              <a:t>Grada</a:t>
            </a:r>
            <a:r>
              <a:rPr lang="cs-CZ" altLang="sk-SK" sz="1400" dirty="0">
                <a:solidFill>
                  <a:srgbClr val="000000"/>
                </a:solidFill>
                <a:latin typeface="Arial Unicode MS" pitchFamily="34" charset="-128"/>
                <a:ea typeface="Arial Unicode MS" pitchFamily="34" charset="-128"/>
                <a:cs typeface="Arial Unicode MS" pitchFamily="34" charset="-128"/>
              </a:rPr>
              <a:t> 2003</a:t>
            </a:r>
          </a:p>
          <a:p>
            <a:pPr>
              <a:spcBef>
                <a:spcPct val="50000"/>
              </a:spcBef>
            </a:pPr>
            <a:endParaRPr lang="cs-CZ" altLang="sk-SK" sz="1400" dirty="0"/>
          </a:p>
        </p:txBody>
      </p:sp>
      <p:pic>
        <p:nvPicPr>
          <p:cNvPr id="180226" name="Picture 2" descr="http://halek.info/www/prezentace/marketing-prednasky5/obrazky/03_tri_dimenze_produktu.jpg"/>
          <p:cNvPicPr>
            <a:picLocks noChangeAspect="1" noChangeArrowheads="1"/>
          </p:cNvPicPr>
          <p:nvPr/>
        </p:nvPicPr>
        <p:blipFill>
          <a:blip r:embed="rId3"/>
          <a:srcRect/>
          <a:stretch>
            <a:fillRect/>
          </a:stretch>
        </p:blipFill>
        <p:spPr bwMode="auto">
          <a:xfrm>
            <a:off x="3000364" y="2214554"/>
            <a:ext cx="5542517" cy="4061982"/>
          </a:xfrm>
          <a:prstGeom prst="rect">
            <a:avLst/>
          </a:prstGeom>
          <a:noFill/>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ext Box 2"/>
          <p:cNvSpPr txBox="1">
            <a:spLocks noChangeArrowheads="1"/>
          </p:cNvSpPr>
          <p:nvPr/>
        </p:nvSpPr>
        <p:spPr bwMode="auto">
          <a:xfrm>
            <a:off x="304800" y="381000"/>
            <a:ext cx="8229600" cy="6473825"/>
          </a:xfrm>
          <a:prstGeom prst="rect">
            <a:avLst/>
          </a:prstGeom>
          <a:noFill/>
          <a:ln w="9525">
            <a:noFill/>
            <a:miter lim="800000"/>
            <a:headEnd/>
            <a:tailEnd/>
          </a:ln>
        </p:spPr>
        <p:txBody>
          <a:bodyPr>
            <a:spAutoFit/>
          </a:bodyPr>
          <a:lstStyle/>
          <a:p>
            <a:pPr>
              <a:spcBef>
                <a:spcPct val="50000"/>
              </a:spcBef>
            </a:pPr>
            <a:r>
              <a:rPr lang="cs-CZ" altLang="sk-SK" sz="2000" b="1" dirty="0" smtClean="0">
                <a:solidFill>
                  <a:schemeClr val="hlink"/>
                </a:solidFill>
                <a:latin typeface="Times New Roman" pitchFamily="18" charset="0"/>
                <a:cs typeface="Times New Roman" pitchFamily="18" charset="0"/>
              </a:rPr>
              <a:t>Životn</a:t>
            </a:r>
            <a:r>
              <a:rPr lang="cs-CZ" altLang="sk-SK" sz="2000" b="1" dirty="0" smtClean="0">
                <a:solidFill>
                  <a:schemeClr val="hlink"/>
                </a:solidFill>
                <a:cs typeface="Times New Roman" pitchFamily="18" charset="0"/>
              </a:rPr>
              <a:t>í</a:t>
            </a:r>
            <a:r>
              <a:rPr lang="cs-CZ" altLang="sk-SK" sz="2000" b="1" dirty="0" smtClean="0">
                <a:solidFill>
                  <a:schemeClr val="hlink"/>
                </a:solidFill>
                <a:latin typeface="Times New Roman" pitchFamily="18" charset="0"/>
                <a:cs typeface="Times New Roman" pitchFamily="18" charset="0"/>
              </a:rPr>
              <a:t> </a:t>
            </a:r>
            <a:r>
              <a:rPr lang="cs-CZ" altLang="sk-SK" sz="2000" b="1" dirty="0">
                <a:solidFill>
                  <a:schemeClr val="hlink"/>
                </a:solidFill>
                <a:latin typeface="Times New Roman" pitchFamily="18" charset="0"/>
                <a:cs typeface="Times New Roman" pitchFamily="18" charset="0"/>
              </a:rPr>
              <a:t>cyklus produktu </a:t>
            </a:r>
            <a:r>
              <a:rPr lang="cs-CZ" altLang="sk-SK" sz="2000" b="1" u="sng" dirty="0">
                <a:solidFill>
                  <a:schemeClr val="hlink"/>
                </a:solidFill>
                <a:latin typeface="Times New Roman" pitchFamily="18" charset="0"/>
                <a:cs typeface="Times New Roman" pitchFamily="18" charset="0"/>
                <a:hlinkClick r:id="" action="ppaction://noaction"/>
              </a:rPr>
              <a:t>[1]</a:t>
            </a:r>
            <a:endParaRPr lang="cs-CZ" altLang="sk-SK" sz="2000" dirty="0">
              <a:solidFill>
                <a:schemeClr val="hlink"/>
              </a:solidFill>
              <a:latin typeface="Arial Unicode MS" pitchFamily="34" charset="-128"/>
              <a:ea typeface="Arial Unicode MS" pitchFamily="34" charset="-128"/>
              <a:cs typeface="Arial Unicode MS" pitchFamily="34" charset="-128"/>
            </a:endParaRPr>
          </a:p>
          <a:p>
            <a:pPr>
              <a:spcBef>
                <a:spcPct val="50000"/>
              </a:spcBef>
            </a:pPr>
            <a:r>
              <a:rPr lang="cs-CZ" altLang="sk-SK" dirty="0">
                <a:solidFill>
                  <a:srgbClr val="000000"/>
                </a:solidFill>
                <a:latin typeface="Arial Unicode MS" pitchFamily="34" charset="-128"/>
                <a:ea typeface="Arial Unicode MS" pitchFamily="34" charset="-128"/>
                <a:cs typeface="Arial Unicode MS" pitchFamily="34" charset="-128"/>
              </a:rPr>
              <a:t>Životn</a:t>
            </a:r>
            <a:r>
              <a:rPr lang="cs-CZ" altLang="sk-SK" dirty="0">
                <a:solidFill>
                  <a:srgbClr val="000000"/>
                </a:solidFill>
                <a:ea typeface="Arial Unicode MS" pitchFamily="34" charset="-128"/>
                <a:cs typeface="Arial Unicode MS" pitchFamily="34" charset="-128"/>
              </a:rPr>
              <a:t>í</a:t>
            </a:r>
            <a:r>
              <a:rPr lang="cs-CZ" altLang="sk-SK" dirty="0">
                <a:solidFill>
                  <a:srgbClr val="000000"/>
                </a:solidFill>
                <a:latin typeface="Arial Unicode MS" pitchFamily="34" charset="-128"/>
                <a:ea typeface="Arial Unicode MS" pitchFamily="34" charset="-128"/>
                <a:cs typeface="Arial Unicode MS" pitchFamily="34" charset="-128"/>
              </a:rPr>
              <a:t> cyklus produktu m</a:t>
            </a:r>
            <a:r>
              <a:rPr lang="cs-CZ" altLang="sk-SK" dirty="0">
                <a:solidFill>
                  <a:srgbClr val="000000"/>
                </a:solidFill>
                <a:ea typeface="Arial Unicode MS" pitchFamily="34" charset="-128"/>
                <a:cs typeface="Arial Unicode MS" pitchFamily="34" charset="-128"/>
              </a:rPr>
              <a:t>á</a:t>
            </a:r>
            <a:r>
              <a:rPr lang="cs-CZ" altLang="sk-SK" dirty="0">
                <a:solidFill>
                  <a:srgbClr val="000000"/>
                </a:solidFill>
                <a:latin typeface="Arial Unicode MS" pitchFamily="34" charset="-128"/>
                <a:ea typeface="Arial Unicode MS" pitchFamily="34" charset="-128"/>
                <a:cs typeface="Arial Unicode MS" pitchFamily="34" charset="-128"/>
              </a:rPr>
              <a:t> několik f</a:t>
            </a:r>
            <a:r>
              <a:rPr lang="cs-CZ" altLang="sk-SK" dirty="0">
                <a:solidFill>
                  <a:srgbClr val="000000"/>
                </a:solidFill>
                <a:ea typeface="Arial Unicode MS" pitchFamily="34" charset="-128"/>
                <a:cs typeface="Arial Unicode MS" pitchFamily="34" charset="-128"/>
              </a:rPr>
              <a:t>á</a:t>
            </a:r>
            <a:r>
              <a:rPr lang="cs-CZ" altLang="sk-SK" dirty="0">
                <a:solidFill>
                  <a:srgbClr val="000000"/>
                </a:solidFill>
                <a:latin typeface="Arial Unicode MS" pitchFamily="34" charset="-128"/>
                <a:ea typeface="Arial Unicode MS" pitchFamily="34" charset="-128"/>
                <a:cs typeface="Arial Unicode MS" pitchFamily="34" charset="-128"/>
              </a:rPr>
              <a:t>z</a:t>
            </a:r>
            <a:r>
              <a:rPr lang="cs-CZ" altLang="sk-SK" dirty="0">
                <a:solidFill>
                  <a:srgbClr val="000000"/>
                </a:solidFill>
                <a:ea typeface="Arial Unicode MS" pitchFamily="34" charset="-128"/>
                <a:cs typeface="Arial Unicode MS" pitchFamily="34" charset="-128"/>
              </a:rPr>
              <a:t>í</a:t>
            </a:r>
            <a:r>
              <a:rPr lang="cs-CZ" altLang="sk-SK" dirty="0">
                <a:solidFill>
                  <a:srgbClr val="000000"/>
                </a:solidFill>
                <a:latin typeface="Arial Unicode MS" pitchFamily="34" charset="-128"/>
                <a:ea typeface="Arial Unicode MS" pitchFamily="34" charset="-128"/>
                <a:cs typeface="Arial Unicode MS" pitchFamily="34" charset="-128"/>
              </a:rPr>
              <a:t>. V každ</a:t>
            </a:r>
            <a:r>
              <a:rPr lang="cs-CZ" altLang="sk-SK" dirty="0">
                <a:solidFill>
                  <a:srgbClr val="000000"/>
                </a:solidFill>
                <a:ea typeface="Arial Unicode MS" pitchFamily="34" charset="-128"/>
                <a:cs typeface="Arial Unicode MS" pitchFamily="34" charset="-128"/>
              </a:rPr>
              <a:t>é</a:t>
            </a:r>
            <a:r>
              <a:rPr lang="cs-CZ" altLang="sk-SK" dirty="0">
                <a:solidFill>
                  <a:srgbClr val="000000"/>
                </a:solidFill>
                <a:latin typeface="Arial Unicode MS" pitchFamily="34" charset="-128"/>
                <a:ea typeface="Arial Unicode MS" pitchFamily="34" charset="-128"/>
                <a:cs typeface="Arial Unicode MS" pitchFamily="34" charset="-128"/>
              </a:rPr>
              <a:t> f</a:t>
            </a:r>
            <a:r>
              <a:rPr lang="cs-CZ" altLang="sk-SK" dirty="0">
                <a:solidFill>
                  <a:srgbClr val="000000"/>
                </a:solidFill>
                <a:ea typeface="Arial Unicode MS" pitchFamily="34" charset="-128"/>
                <a:cs typeface="Arial Unicode MS" pitchFamily="34" charset="-128"/>
              </a:rPr>
              <a:t>á</a:t>
            </a:r>
            <a:r>
              <a:rPr lang="cs-CZ" altLang="sk-SK" dirty="0">
                <a:solidFill>
                  <a:srgbClr val="000000"/>
                </a:solidFill>
                <a:latin typeface="Arial Unicode MS" pitchFamily="34" charset="-128"/>
                <a:ea typeface="Arial Unicode MS" pitchFamily="34" charset="-128"/>
                <a:cs typeface="Arial Unicode MS" pitchFamily="34" charset="-128"/>
              </a:rPr>
              <a:t>zi se použ</a:t>
            </a:r>
            <a:r>
              <a:rPr lang="cs-CZ" altLang="sk-SK" dirty="0">
                <a:solidFill>
                  <a:srgbClr val="000000"/>
                </a:solidFill>
                <a:ea typeface="Arial Unicode MS" pitchFamily="34" charset="-128"/>
                <a:cs typeface="Arial Unicode MS" pitchFamily="34" charset="-128"/>
              </a:rPr>
              <a:t>í</a:t>
            </a:r>
            <a:r>
              <a:rPr lang="cs-CZ" altLang="sk-SK" dirty="0">
                <a:solidFill>
                  <a:srgbClr val="000000"/>
                </a:solidFill>
                <a:latin typeface="Arial Unicode MS" pitchFamily="34" charset="-128"/>
                <a:ea typeface="Arial Unicode MS" pitchFamily="34" charset="-128"/>
                <a:cs typeface="Arial Unicode MS" pitchFamily="34" charset="-128"/>
              </a:rPr>
              <a:t>van</a:t>
            </a:r>
            <a:r>
              <a:rPr lang="cs-CZ" altLang="sk-SK" dirty="0">
                <a:solidFill>
                  <a:srgbClr val="000000"/>
                </a:solidFill>
                <a:ea typeface="Arial Unicode MS" pitchFamily="34" charset="-128"/>
                <a:cs typeface="Arial Unicode MS" pitchFamily="34" charset="-128"/>
              </a:rPr>
              <a:t>é</a:t>
            </a:r>
            <a:r>
              <a:rPr lang="cs-CZ" altLang="sk-SK" dirty="0">
                <a:solidFill>
                  <a:srgbClr val="000000"/>
                </a:solidFill>
                <a:latin typeface="Arial Unicode MS" pitchFamily="34" charset="-128"/>
                <a:ea typeface="Arial Unicode MS" pitchFamily="34" charset="-128"/>
                <a:cs typeface="Arial Unicode MS" pitchFamily="34" charset="-128"/>
              </a:rPr>
              <a:t> marketingov</a:t>
            </a:r>
            <a:r>
              <a:rPr lang="cs-CZ" altLang="sk-SK" dirty="0">
                <a:solidFill>
                  <a:srgbClr val="000000"/>
                </a:solidFill>
                <a:ea typeface="Arial Unicode MS" pitchFamily="34" charset="-128"/>
                <a:cs typeface="Arial Unicode MS" pitchFamily="34" charset="-128"/>
              </a:rPr>
              <a:t>é</a:t>
            </a:r>
            <a:r>
              <a:rPr lang="cs-CZ" altLang="sk-SK" dirty="0">
                <a:solidFill>
                  <a:srgbClr val="000000"/>
                </a:solidFill>
                <a:latin typeface="Arial Unicode MS" pitchFamily="34" charset="-128"/>
                <a:ea typeface="Arial Unicode MS" pitchFamily="34" charset="-128"/>
                <a:cs typeface="Arial Unicode MS" pitchFamily="34" charset="-128"/>
              </a:rPr>
              <a:t> n</a:t>
            </a:r>
            <a:r>
              <a:rPr lang="cs-CZ" altLang="sk-SK" dirty="0">
                <a:solidFill>
                  <a:srgbClr val="000000"/>
                </a:solidFill>
                <a:ea typeface="Arial Unicode MS" pitchFamily="34" charset="-128"/>
                <a:cs typeface="Arial Unicode MS" pitchFamily="34" charset="-128"/>
              </a:rPr>
              <a:t>á</a:t>
            </a:r>
            <a:r>
              <a:rPr lang="cs-CZ" altLang="sk-SK" dirty="0">
                <a:solidFill>
                  <a:srgbClr val="000000"/>
                </a:solidFill>
                <a:latin typeface="Arial Unicode MS" pitchFamily="34" charset="-128"/>
                <a:ea typeface="Arial Unicode MS" pitchFamily="34" charset="-128"/>
                <a:cs typeface="Arial Unicode MS" pitchFamily="34" charset="-128"/>
              </a:rPr>
              <a:t>stroje li</a:t>
            </a:r>
            <a:r>
              <a:rPr lang="cs-CZ" altLang="sk-SK" dirty="0">
                <a:solidFill>
                  <a:srgbClr val="000000"/>
                </a:solidFill>
                <a:ea typeface="Arial Unicode MS" pitchFamily="34" charset="-128"/>
                <a:cs typeface="Arial Unicode MS" pitchFamily="34" charset="-128"/>
              </a:rPr>
              <a:t>ší</a:t>
            </a:r>
            <a:r>
              <a:rPr lang="cs-CZ" altLang="sk-SK" dirty="0">
                <a:solidFill>
                  <a:srgbClr val="000000"/>
                </a:solidFill>
                <a:latin typeface="Arial Unicode MS" pitchFamily="34" charset="-128"/>
                <a:ea typeface="Arial Unicode MS" pitchFamily="34" charset="-128"/>
                <a:cs typeface="Arial Unicode MS" pitchFamily="34" charset="-128"/>
              </a:rPr>
              <a:t> dle reakce z</a:t>
            </a:r>
            <a:r>
              <a:rPr lang="cs-CZ" altLang="sk-SK" dirty="0">
                <a:solidFill>
                  <a:srgbClr val="000000"/>
                </a:solidFill>
                <a:ea typeface="Arial Unicode MS" pitchFamily="34" charset="-128"/>
                <a:cs typeface="Arial Unicode MS" pitchFamily="34" charset="-128"/>
              </a:rPr>
              <a:t>á</a:t>
            </a:r>
            <a:r>
              <a:rPr lang="cs-CZ" altLang="sk-SK" dirty="0">
                <a:solidFill>
                  <a:srgbClr val="000000"/>
                </a:solidFill>
                <a:latin typeface="Arial Unicode MS" pitchFamily="34" charset="-128"/>
                <a:ea typeface="Arial Unicode MS" pitchFamily="34" charset="-128"/>
                <a:cs typeface="Arial Unicode MS" pitchFamily="34" charset="-128"/>
              </a:rPr>
              <a:t>kazn</a:t>
            </a:r>
            <a:r>
              <a:rPr lang="cs-CZ" altLang="sk-SK" dirty="0">
                <a:solidFill>
                  <a:srgbClr val="000000"/>
                </a:solidFill>
                <a:ea typeface="Arial Unicode MS" pitchFamily="34" charset="-128"/>
                <a:cs typeface="Arial Unicode MS" pitchFamily="34" charset="-128"/>
              </a:rPr>
              <a:t>í</a:t>
            </a:r>
            <a:r>
              <a:rPr lang="cs-CZ" altLang="sk-SK" dirty="0">
                <a:solidFill>
                  <a:srgbClr val="000000"/>
                </a:solidFill>
                <a:latin typeface="Arial Unicode MS" pitchFamily="34" charset="-128"/>
                <a:ea typeface="Arial Unicode MS" pitchFamily="34" charset="-128"/>
                <a:cs typeface="Arial Unicode MS" pitchFamily="34" charset="-128"/>
              </a:rPr>
              <a:t>ků, trhu samotn</a:t>
            </a:r>
            <a:r>
              <a:rPr lang="cs-CZ" altLang="sk-SK" dirty="0">
                <a:solidFill>
                  <a:srgbClr val="000000"/>
                </a:solidFill>
                <a:ea typeface="Arial Unicode MS" pitchFamily="34" charset="-128"/>
                <a:cs typeface="Arial Unicode MS" pitchFamily="34" charset="-128"/>
              </a:rPr>
              <a:t>é</a:t>
            </a:r>
            <a:r>
              <a:rPr lang="cs-CZ" altLang="sk-SK" dirty="0">
                <a:solidFill>
                  <a:srgbClr val="000000"/>
                </a:solidFill>
                <a:latin typeface="Arial Unicode MS" pitchFamily="34" charset="-128"/>
                <a:ea typeface="Arial Unicode MS" pitchFamily="34" charset="-128"/>
                <a:cs typeface="Arial Unicode MS" pitchFamily="34" charset="-128"/>
              </a:rPr>
              <a:t>ho a konkurence. Teorie životn</a:t>
            </a:r>
            <a:r>
              <a:rPr lang="cs-CZ" altLang="sk-SK" dirty="0">
                <a:solidFill>
                  <a:srgbClr val="000000"/>
                </a:solidFill>
                <a:ea typeface="Arial Unicode MS" pitchFamily="34" charset="-128"/>
                <a:cs typeface="Arial Unicode MS" pitchFamily="34" charset="-128"/>
              </a:rPr>
              <a:t>í</a:t>
            </a:r>
            <a:r>
              <a:rPr lang="cs-CZ" altLang="sk-SK" dirty="0">
                <a:solidFill>
                  <a:srgbClr val="000000"/>
                </a:solidFill>
                <a:latin typeface="Arial Unicode MS" pitchFamily="34" charset="-128"/>
                <a:ea typeface="Arial Unicode MS" pitchFamily="34" charset="-128"/>
                <a:cs typeface="Arial Unicode MS" pitchFamily="34" charset="-128"/>
              </a:rPr>
              <a:t>ho cyklu nen</a:t>
            </a:r>
            <a:r>
              <a:rPr lang="cs-CZ" altLang="sk-SK" dirty="0">
                <a:solidFill>
                  <a:srgbClr val="000000"/>
                </a:solidFill>
                <a:ea typeface="Arial Unicode MS" pitchFamily="34" charset="-128"/>
                <a:cs typeface="Arial Unicode MS" pitchFamily="34" charset="-128"/>
              </a:rPr>
              <a:t>í</a:t>
            </a:r>
            <a:r>
              <a:rPr lang="cs-CZ" altLang="sk-SK" dirty="0">
                <a:solidFill>
                  <a:srgbClr val="000000"/>
                </a:solidFill>
                <a:latin typeface="Arial Unicode MS" pitchFamily="34" charset="-128"/>
                <a:ea typeface="Arial Unicode MS" pitchFamily="34" charset="-128"/>
                <a:cs typeface="Arial Unicode MS" pitchFamily="34" charset="-128"/>
              </a:rPr>
              <a:t> složit</a:t>
            </a:r>
            <a:r>
              <a:rPr lang="cs-CZ" altLang="sk-SK" dirty="0">
                <a:solidFill>
                  <a:srgbClr val="000000"/>
                </a:solidFill>
                <a:ea typeface="Arial Unicode MS" pitchFamily="34" charset="-128"/>
                <a:cs typeface="Arial Unicode MS" pitchFamily="34" charset="-128"/>
              </a:rPr>
              <a:t>á</a:t>
            </a:r>
            <a:r>
              <a:rPr lang="cs-CZ" altLang="sk-SK" dirty="0">
                <a:solidFill>
                  <a:srgbClr val="000000"/>
                </a:solidFill>
                <a:latin typeface="Arial Unicode MS" pitchFamily="34" charset="-128"/>
                <a:ea typeface="Arial Unicode MS" pitchFamily="34" charset="-128"/>
                <a:cs typeface="Arial Unicode MS" pitchFamily="34" charset="-128"/>
              </a:rPr>
              <a:t>, ale jej</a:t>
            </a:r>
            <a:r>
              <a:rPr lang="cs-CZ" altLang="sk-SK" dirty="0">
                <a:solidFill>
                  <a:srgbClr val="000000"/>
                </a:solidFill>
                <a:ea typeface="Arial Unicode MS" pitchFamily="34" charset="-128"/>
                <a:cs typeface="Arial Unicode MS" pitchFamily="34" charset="-128"/>
              </a:rPr>
              <a:t>í</a:t>
            </a:r>
            <a:r>
              <a:rPr lang="cs-CZ" altLang="sk-SK" dirty="0">
                <a:solidFill>
                  <a:srgbClr val="000000"/>
                </a:solidFill>
                <a:latin typeface="Arial Unicode MS" pitchFamily="34" charset="-128"/>
                <a:ea typeface="Arial Unicode MS" pitchFamily="34" charset="-128"/>
                <a:cs typeface="Arial Unicode MS" pitchFamily="34" charset="-128"/>
              </a:rPr>
              <a:t> aplikace na určitý výrobek je obt</a:t>
            </a:r>
            <a:r>
              <a:rPr lang="cs-CZ" altLang="sk-SK" dirty="0">
                <a:solidFill>
                  <a:srgbClr val="000000"/>
                </a:solidFill>
                <a:ea typeface="Arial Unicode MS" pitchFamily="34" charset="-128"/>
                <a:cs typeface="Arial Unicode MS" pitchFamily="34" charset="-128"/>
              </a:rPr>
              <a:t>í</a:t>
            </a:r>
            <a:r>
              <a:rPr lang="cs-CZ" altLang="sk-SK" dirty="0">
                <a:solidFill>
                  <a:srgbClr val="000000"/>
                </a:solidFill>
                <a:latin typeface="Arial Unicode MS" pitchFamily="34" charset="-128"/>
                <a:ea typeface="Arial Unicode MS" pitchFamily="34" charset="-128"/>
                <a:cs typeface="Arial Unicode MS" pitchFamily="34" charset="-128"/>
              </a:rPr>
              <a:t>žn</a:t>
            </a:r>
            <a:r>
              <a:rPr lang="cs-CZ" altLang="sk-SK" dirty="0">
                <a:solidFill>
                  <a:srgbClr val="000000"/>
                </a:solidFill>
                <a:ea typeface="Arial Unicode MS" pitchFamily="34" charset="-128"/>
                <a:cs typeface="Arial Unicode MS" pitchFamily="34" charset="-128"/>
              </a:rPr>
              <a:t>á</a:t>
            </a:r>
            <a:r>
              <a:rPr lang="cs-CZ" altLang="sk-SK" dirty="0">
                <a:solidFill>
                  <a:srgbClr val="000000"/>
                </a:solidFill>
                <a:latin typeface="Arial Unicode MS" pitchFamily="34" charset="-128"/>
                <a:ea typeface="Arial Unicode MS" pitchFamily="34" charset="-128"/>
                <a:cs typeface="Arial Unicode MS" pitchFamily="34" charset="-128"/>
              </a:rPr>
              <a:t>, neboť je složit</a:t>
            </a:r>
            <a:r>
              <a:rPr lang="cs-CZ" altLang="sk-SK" dirty="0">
                <a:solidFill>
                  <a:srgbClr val="000000"/>
                </a:solidFill>
                <a:ea typeface="Arial Unicode MS" pitchFamily="34" charset="-128"/>
                <a:cs typeface="Arial Unicode MS" pitchFamily="34" charset="-128"/>
              </a:rPr>
              <a:t>é</a:t>
            </a:r>
            <a:r>
              <a:rPr lang="cs-CZ" altLang="sk-SK" dirty="0">
                <a:solidFill>
                  <a:srgbClr val="000000"/>
                </a:solidFill>
                <a:latin typeface="Arial Unicode MS" pitchFamily="34" charset="-128"/>
                <a:ea typeface="Arial Unicode MS" pitchFamily="34" charset="-128"/>
                <a:cs typeface="Arial Unicode MS" pitchFamily="34" charset="-128"/>
              </a:rPr>
              <a:t> přesně určit, v jak</a:t>
            </a:r>
            <a:r>
              <a:rPr lang="cs-CZ" altLang="sk-SK" dirty="0">
                <a:solidFill>
                  <a:srgbClr val="000000"/>
                </a:solidFill>
                <a:ea typeface="Arial Unicode MS" pitchFamily="34" charset="-128"/>
                <a:cs typeface="Arial Unicode MS" pitchFamily="34" charset="-128"/>
              </a:rPr>
              <a:t>é</a:t>
            </a:r>
            <a:r>
              <a:rPr lang="cs-CZ" altLang="sk-SK" dirty="0">
                <a:solidFill>
                  <a:srgbClr val="000000"/>
                </a:solidFill>
                <a:latin typeface="Arial Unicode MS" pitchFamily="34" charset="-128"/>
                <a:ea typeface="Arial Unicode MS" pitchFamily="34" charset="-128"/>
                <a:cs typeface="Arial Unicode MS" pitchFamily="34" charset="-128"/>
              </a:rPr>
              <a:t> f</a:t>
            </a:r>
            <a:r>
              <a:rPr lang="cs-CZ" altLang="sk-SK" dirty="0">
                <a:solidFill>
                  <a:srgbClr val="000000"/>
                </a:solidFill>
                <a:ea typeface="Arial Unicode MS" pitchFamily="34" charset="-128"/>
                <a:cs typeface="Arial Unicode MS" pitchFamily="34" charset="-128"/>
              </a:rPr>
              <a:t>á</a:t>
            </a:r>
            <a:r>
              <a:rPr lang="cs-CZ" altLang="sk-SK" dirty="0">
                <a:solidFill>
                  <a:srgbClr val="000000"/>
                </a:solidFill>
                <a:latin typeface="Arial Unicode MS" pitchFamily="34" charset="-128"/>
                <a:ea typeface="Arial Unicode MS" pitchFamily="34" charset="-128"/>
                <a:cs typeface="Arial Unicode MS" pitchFamily="34" charset="-128"/>
              </a:rPr>
              <a:t>zi se výrobek nach</a:t>
            </a:r>
            <a:r>
              <a:rPr lang="cs-CZ" altLang="sk-SK" dirty="0">
                <a:solidFill>
                  <a:srgbClr val="000000"/>
                </a:solidFill>
                <a:ea typeface="Arial Unicode MS" pitchFamily="34" charset="-128"/>
                <a:cs typeface="Arial Unicode MS" pitchFamily="34" charset="-128"/>
              </a:rPr>
              <a:t>á</a:t>
            </a:r>
            <a:r>
              <a:rPr lang="cs-CZ" altLang="sk-SK" dirty="0">
                <a:solidFill>
                  <a:srgbClr val="000000"/>
                </a:solidFill>
                <a:latin typeface="Arial Unicode MS" pitchFamily="34" charset="-128"/>
                <a:ea typeface="Arial Unicode MS" pitchFamily="34" charset="-128"/>
                <a:cs typeface="Arial Unicode MS" pitchFamily="34" charset="-128"/>
              </a:rPr>
              <a:t>z</a:t>
            </a:r>
            <a:r>
              <a:rPr lang="cs-CZ" altLang="sk-SK" dirty="0">
                <a:solidFill>
                  <a:srgbClr val="000000"/>
                </a:solidFill>
                <a:ea typeface="Arial Unicode MS" pitchFamily="34" charset="-128"/>
                <a:cs typeface="Arial Unicode MS" pitchFamily="34" charset="-128"/>
              </a:rPr>
              <a:t>í</a:t>
            </a:r>
            <a:r>
              <a:rPr lang="cs-CZ" altLang="sk-SK" dirty="0">
                <a:solidFill>
                  <a:srgbClr val="000000"/>
                </a:solidFill>
                <a:latin typeface="Arial Unicode MS" pitchFamily="34" charset="-128"/>
                <a:ea typeface="Arial Unicode MS" pitchFamily="34" charset="-128"/>
                <a:cs typeface="Arial Unicode MS" pitchFamily="34" charset="-128"/>
              </a:rPr>
              <a:t> a tedy jakou marketingovou strategii uplatnit.</a:t>
            </a:r>
          </a:p>
          <a:p>
            <a:pPr>
              <a:spcBef>
                <a:spcPct val="50000"/>
              </a:spcBef>
            </a:pPr>
            <a:r>
              <a:rPr lang="cs-CZ" altLang="sk-SK" dirty="0">
                <a:latin typeface="Times New Roman" pitchFamily="18" charset="0"/>
                <a:cs typeface="Times New Roman" pitchFamily="18" charset="0"/>
              </a:rPr>
              <a:t>F</a:t>
            </a:r>
            <a:r>
              <a:rPr lang="cs-CZ" altLang="sk-SK" dirty="0">
                <a:cs typeface="Times New Roman" pitchFamily="18" charset="0"/>
              </a:rPr>
              <a:t>á</a:t>
            </a:r>
            <a:r>
              <a:rPr lang="cs-CZ" altLang="sk-SK" dirty="0">
                <a:latin typeface="Times New Roman" pitchFamily="18" charset="0"/>
                <a:cs typeface="Times New Roman" pitchFamily="18" charset="0"/>
              </a:rPr>
              <a:t>ze se děl</a:t>
            </a:r>
            <a:r>
              <a:rPr lang="cs-CZ" altLang="sk-SK" dirty="0">
                <a:cs typeface="Times New Roman" pitchFamily="18" charset="0"/>
              </a:rPr>
              <a:t>í</a:t>
            </a:r>
            <a:r>
              <a:rPr lang="cs-CZ" altLang="sk-SK" dirty="0">
                <a:latin typeface="Times New Roman" pitchFamily="18" charset="0"/>
                <a:cs typeface="Times New Roman" pitchFamily="18" charset="0"/>
              </a:rPr>
              <a:t>:</a:t>
            </a:r>
            <a:endParaRPr lang="cs-CZ" altLang="sk-SK" dirty="0">
              <a:solidFill>
                <a:srgbClr val="000000"/>
              </a:solidFill>
              <a:latin typeface="Arial Unicode MS" pitchFamily="34" charset="-128"/>
              <a:ea typeface="Arial Unicode MS" pitchFamily="34" charset="-128"/>
              <a:cs typeface="Arial Unicode MS" pitchFamily="34" charset="-128"/>
            </a:endParaRPr>
          </a:p>
          <a:p>
            <a:pPr>
              <a:spcBef>
                <a:spcPct val="50000"/>
              </a:spcBef>
            </a:pPr>
            <a:r>
              <a:rPr lang="cs-CZ" altLang="sk-SK" b="1" dirty="0">
                <a:solidFill>
                  <a:srgbClr val="000000"/>
                </a:solidFill>
                <a:latin typeface="Arial Unicode MS" pitchFamily="34" charset="-128"/>
                <a:ea typeface="Arial Unicode MS" pitchFamily="34" charset="-128"/>
                <a:cs typeface="Arial Unicode MS" pitchFamily="34" charset="-128"/>
              </a:rPr>
              <a:t>A </a:t>
            </a:r>
            <a:r>
              <a:rPr lang="cs-CZ" altLang="sk-SK" dirty="0">
                <a:solidFill>
                  <a:srgbClr val="000000"/>
                </a:solidFill>
                <a:latin typeface="Arial Unicode MS" pitchFamily="34" charset="-128"/>
                <a:ea typeface="Arial Unicode MS" pitchFamily="34" charset="-128"/>
                <a:cs typeface="Arial Unicode MS" pitchFamily="34" charset="-128"/>
              </a:rPr>
              <a:t>výzkum a vývoj</a:t>
            </a:r>
          </a:p>
          <a:p>
            <a:pPr>
              <a:spcBef>
                <a:spcPct val="50000"/>
              </a:spcBef>
            </a:pPr>
            <a:r>
              <a:rPr lang="cs-CZ" altLang="sk-SK" b="1" dirty="0">
                <a:solidFill>
                  <a:srgbClr val="000000"/>
                </a:solidFill>
                <a:latin typeface="Arial Unicode MS" pitchFamily="34" charset="-128"/>
                <a:ea typeface="Arial Unicode MS" pitchFamily="34" charset="-128"/>
                <a:cs typeface="Arial Unicode MS" pitchFamily="34" charset="-128"/>
              </a:rPr>
              <a:t>B</a:t>
            </a:r>
            <a:r>
              <a:rPr lang="cs-CZ" altLang="sk-SK" b="1" dirty="0">
                <a:solidFill>
                  <a:srgbClr val="000000"/>
                </a:solidFill>
              </a:rPr>
              <a:t> </a:t>
            </a:r>
            <a:r>
              <a:rPr lang="cs-CZ" altLang="sk-SK" dirty="0">
                <a:solidFill>
                  <a:srgbClr val="000000"/>
                </a:solidFill>
                <a:latin typeface="Arial Unicode MS" pitchFamily="34" charset="-128"/>
                <a:ea typeface="Arial Unicode MS" pitchFamily="34" charset="-128"/>
                <a:cs typeface="Arial Unicode MS" pitchFamily="34" charset="-128"/>
              </a:rPr>
              <a:t>uveden</a:t>
            </a:r>
            <a:r>
              <a:rPr lang="cs-CZ" altLang="sk-SK" dirty="0">
                <a:solidFill>
                  <a:srgbClr val="000000"/>
                </a:solidFill>
                <a:ea typeface="Arial Unicode MS" pitchFamily="34" charset="-128"/>
                <a:cs typeface="Arial Unicode MS" pitchFamily="34" charset="-128"/>
              </a:rPr>
              <a:t>í</a:t>
            </a:r>
            <a:r>
              <a:rPr lang="cs-CZ" altLang="sk-SK" dirty="0">
                <a:solidFill>
                  <a:srgbClr val="000000"/>
                </a:solidFill>
                <a:latin typeface="Arial Unicode MS" pitchFamily="34" charset="-128"/>
                <a:ea typeface="Arial Unicode MS" pitchFamily="34" charset="-128"/>
                <a:cs typeface="Arial Unicode MS" pitchFamily="34" charset="-128"/>
              </a:rPr>
              <a:t> na trh</a:t>
            </a:r>
          </a:p>
          <a:p>
            <a:pPr>
              <a:spcBef>
                <a:spcPct val="50000"/>
              </a:spcBef>
            </a:pPr>
            <a:r>
              <a:rPr lang="cs-CZ" altLang="sk-SK" b="1" dirty="0">
                <a:solidFill>
                  <a:srgbClr val="000000"/>
                </a:solidFill>
                <a:latin typeface="Arial Unicode MS" pitchFamily="34" charset="-128"/>
                <a:ea typeface="Arial Unicode MS" pitchFamily="34" charset="-128"/>
                <a:cs typeface="Arial Unicode MS" pitchFamily="34" charset="-128"/>
              </a:rPr>
              <a:t>C</a:t>
            </a:r>
            <a:r>
              <a:rPr lang="cs-CZ" altLang="sk-SK" b="1" dirty="0">
                <a:solidFill>
                  <a:srgbClr val="000000"/>
                </a:solidFill>
              </a:rPr>
              <a:t> </a:t>
            </a:r>
            <a:r>
              <a:rPr lang="cs-CZ" altLang="sk-SK" dirty="0">
                <a:solidFill>
                  <a:srgbClr val="000000"/>
                </a:solidFill>
                <a:latin typeface="Arial Unicode MS" pitchFamily="34" charset="-128"/>
                <a:ea typeface="Arial Unicode MS" pitchFamily="34" charset="-128"/>
                <a:cs typeface="Arial Unicode MS" pitchFamily="34" charset="-128"/>
              </a:rPr>
              <a:t>růst prodeje</a:t>
            </a:r>
          </a:p>
          <a:p>
            <a:pPr>
              <a:spcBef>
                <a:spcPct val="50000"/>
              </a:spcBef>
            </a:pPr>
            <a:r>
              <a:rPr lang="cs-CZ" altLang="sk-SK" b="1" dirty="0">
                <a:solidFill>
                  <a:srgbClr val="000000"/>
                </a:solidFill>
                <a:latin typeface="Arial Unicode MS" pitchFamily="34" charset="-128"/>
                <a:ea typeface="Arial Unicode MS" pitchFamily="34" charset="-128"/>
                <a:cs typeface="Arial Unicode MS" pitchFamily="34" charset="-128"/>
              </a:rPr>
              <a:t>D</a:t>
            </a:r>
            <a:r>
              <a:rPr lang="cs-CZ" altLang="sk-SK" dirty="0">
                <a:solidFill>
                  <a:srgbClr val="000000"/>
                </a:solidFill>
              </a:rPr>
              <a:t> </a:t>
            </a:r>
            <a:r>
              <a:rPr lang="cs-CZ" altLang="sk-SK" dirty="0">
                <a:solidFill>
                  <a:srgbClr val="000000"/>
                </a:solidFill>
                <a:latin typeface="Arial Unicode MS" pitchFamily="34" charset="-128"/>
                <a:ea typeface="Arial Unicode MS" pitchFamily="34" charset="-128"/>
                <a:cs typeface="Arial Unicode MS" pitchFamily="34" charset="-128"/>
              </a:rPr>
              <a:t>zralost</a:t>
            </a:r>
          </a:p>
          <a:p>
            <a:pPr>
              <a:spcBef>
                <a:spcPct val="50000"/>
              </a:spcBef>
            </a:pPr>
            <a:r>
              <a:rPr lang="cs-CZ" altLang="sk-SK" b="1" dirty="0">
                <a:solidFill>
                  <a:srgbClr val="000000"/>
                </a:solidFill>
                <a:latin typeface="Arial Unicode MS" pitchFamily="34" charset="-128"/>
                <a:ea typeface="Arial Unicode MS" pitchFamily="34" charset="-128"/>
                <a:cs typeface="Arial Unicode MS" pitchFamily="34" charset="-128"/>
              </a:rPr>
              <a:t>E</a:t>
            </a:r>
            <a:r>
              <a:rPr lang="cs-CZ" altLang="sk-SK" b="1" dirty="0">
                <a:solidFill>
                  <a:srgbClr val="000000"/>
                </a:solidFill>
              </a:rPr>
              <a:t> </a:t>
            </a:r>
            <a:r>
              <a:rPr lang="cs-CZ" altLang="sk-SK" dirty="0">
                <a:solidFill>
                  <a:srgbClr val="000000"/>
                </a:solidFill>
                <a:latin typeface="Arial Unicode MS" pitchFamily="34" charset="-128"/>
                <a:ea typeface="Arial Unicode MS" pitchFamily="34" charset="-128"/>
                <a:cs typeface="Arial Unicode MS" pitchFamily="34" charset="-128"/>
              </a:rPr>
              <a:t>nasycen</a:t>
            </a:r>
            <a:r>
              <a:rPr lang="cs-CZ" altLang="sk-SK" dirty="0">
                <a:solidFill>
                  <a:srgbClr val="000000"/>
                </a:solidFill>
                <a:ea typeface="Arial Unicode MS" pitchFamily="34" charset="-128"/>
                <a:cs typeface="Arial Unicode MS" pitchFamily="34" charset="-128"/>
              </a:rPr>
              <a:t>í</a:t>
            </a:r>
            <a:r>
              <a:rPr lang="cs-CZ" altLang="sk-SK" dirty="0">
                <a:solidFill>
                  <a:srgbClr val="000000"/>
                </a:solidFill>
                <a:latin typeface="Arial Unicode MS" pitchFamily="34" charset="-128"/>
                <a:ea typeface="Arial Unicode MS" pitchFamily="34" charset="-128"/>
                <a:cs typeface="Arial Unicode MS" pitchFamily="34" charset="-128"/>
              </a:rPr>
              <a:t> trhu </a:t>
            </a:r>
          </a:p>
          <a:p>
            <a:pPr>
              <a:spcBef>
                <a:spcPct val="50000"/>
              </a:spcBef>
            </a:pPr>
            <a:r>
              <a:rPr lang="cs-CZ" altLang="sk-SK" b="1" dirty="0">
                <a:solidFill>
                  <a:srgbClr val="000000"/>
                </a:solidFill>
                <a:latin typeface="Arial Unicode MS" pitchFamily="34" charset="-128"/>
                <a:ea typeface="Arial Unicode MS" pitchFamily="34" charset="-128"/>
                <a:cs typeface="Arial Unicode MS" pitchFamily="34" charset="-128"/>
              </a:rPr>
              <a:t>F </a:t>
            </a:r>
            <a:r>
              <a:rPr lang="cs-CZ" altLang="sk-SK" dirty="0">
                <a:solidFill>
                  <a:srgbClr val="000000"/>
                </a:solidFill>
                <a:latin typeface="Arial Unicode MS" pitchFamily="34" charset="-128"/>
                <a:ea typeface="Arial Unicode MS" pitchFamily="34" charset="-128"/>
                <a:cs typeface="Arial Unicode MS" pitchFamily="34" charset="-128"/>
              </a:rPr>
              <a:t>pokles prodeje</a:t>
            </a:r>
            <a:r>
              <a:rPr lang="cs-CZ" altLang="sk-SK" i="1" dirty="0">
                <a:solidFill>
                  <a:srgbClr val="000000"/>
                </a:solidFill>
                <a:latin typeface="Arial Unicode MS" pitchFamily="34" charset="-128"/>
                <a:ea typeface="Arial Unicode MS" pitchFamily="34" charset="-128"/>
                <a:cs typeface="Arial Unicode MS" pitchFamily="34" charset="-128"/>
              </a:rPr>
              <a:t> </a:t>
            </a:r>
            <a:endParaRPr lang="cs-CZ" altLang="sk-SK" dirty="0">
              <a:solidFill>
                <a:srgbClr val="000000"/>
              </a:solidFill>
              <a:latin typeface="Arial Unicode MS" pitchFamily="34" charset="-128"/>
              <a:ea typeface="Arial Unicode MS" pitchFamily="34" charset="-128"/>
              <a:cs typeface="Arial Unicode MS" pitchFamily="34" charset="-128"/>
            </a:endParaRPr>
          </a:p>
          <a:p>
            <a:pPr>
              <a:spcBef>
                <a:spcPct val="50000"/>
              </a:spcBef>
            </a:pPr>
            <a:endParaRPr lang="cs-CZ" altLang="sk-SK" dirty="0"/>
          </a:p>
          <a:p>
            <a:pPr>
              <a:spcBef>
                <a:spcPct val="50000"/>
              </a:spcBef>
            </a:pPr>
            <a:endParaRPr lang="cs-CZ" altLang="sk-SK" dirty="0"/>
          </a:p>
          <a:p>
            <a:pPr>
              <a:spcBef>
                <a:spcPct val="50000"/>
              </a:spcBef>
            </a:pPr>
            <a:r>
              <a:rPr lang="cs-CZ" altLang="sk-SK" sz="1400" u="sng" dirty="0">
                <a:solidFill>
                  <a:srgbClr val="800080"/>
                </a:solidFill>
                <a:latin typeface="Arial Unicode MS" pitchFamily="34" charset="-128"/>
                <a:ea typeface="Arial Unicode MS" pitchFamily="34" charset="-128"/>
                <a:cs typeface="Arial Unicode MS" pitchFamily="34" charset="-128"/>
                <a:hlinkClick r:id="" action="ppaction://noaction"/>
              </a:rPr>
              <a:t>[1]</a:t>
            </a:r>
            <a:r>
              <a:rPr lang="cs-CZ" altLang="sk-SK" sz="1400" dirty="0">
                <a:solidFill>
                  <a:srgbClr val="000000"/>
                </a:solidFill>
                <a:latin typeface="Arial Unicode MS" pitchFamily="34" charset="-128"/>
                <a:ea typeface="Arial Unicode MS" pitchFamily="34" charset="-128"/>
                <a:cs typeface="Arial Unicode MS" pitchFamily="34" charset="-128"/>
              </a:rPr>
              <a:t> </a:t>
            </a:r>
            <a:r>
              <a:rPr lang="cs-CZ" altLang="sk-SK" sz="1400" i="1" dirty="0">
                <a:solidFill>
                  <a:srgbClr val="000000"/>
                </a:solidFill>
                <a:latin typeface="Arial Unicode MS" pitchFamily="34" charset="-128"/>
                <a:ea typeface="Arial Unicode MS" pitchFamily="34" charset="-128"/>
                <a:cs typeface="Arial Unicode MS" pitchFamily="34" charset="-128"/>
              </a:rPr>
              <a:t>Kopecký P. </a:t>
            </a:r>
            <a:r>
              <a:rPr lang="cs-CZ" altLang="sk-SK" sz="1400" i="1" dirty="0">
                <a:latin typeface="Arial Unicode MS" pitchFamily="34" charset="-128"/>
                <a:ea typeface="Arial Unicode MS" pitchFamily="34" charset="-128"/>
                <a:cs typeface="Arial Unicode MS" pitchFamily="34" charset="-128"/>
                <a:hlinkClick r:id="rId3"/>
              </a:rPr>
              <a:t>www.</a:t>
            </a:r>
            <a:r>
              <a:rPr lang="cs-CZ" altLang="sk-SK" sz="1400" i="1" dirty="0" err="1">
                <a:latin typeface="Arial Unicode MS" pitchFamily="34" charset="-128"/>
                <a:ea typeface="Arial Unicode MS" pitchFamily="34" charset="-128"/>
                <a:cs typeface="Arial Unicode MS" pitchFamily="34" charset="-128"/>
                <a:hlinkClick r:id="rId3"/>
              </a:rPr>
              <a:t>marketingovenoviny.cz</a:t>
            </a:r>
            <a:r>
              <a:rPr lang="cs-CZ" altLang="sk-SK" sz="1400" dirty="0">
                <a:solidFill>
                  <a:srgbClr val="000000"/>
                </a:solidFill>
                <a:latin typeface="Arial Unicode MS" pitchFamily="34" charset="-128"/>
                <a:ea typeface="Arial Unicode MS" pitchFamily="34" charset="-128"/>
                <a:cs typeface="Arial Unicode MS" pitchFamily="34" charset="-128"/>
              </a:rPr>
              <a:t>, s</a:t>
            </a:r>
            <a:r>
              <a:rPr lang="cs-CZ" altLang="sk-SK" sz="1400" dirty="0">
                <a:solidFill>
                  <a:srgbClr val="000000"/>
                </a:solidFill>
                <a:ea typeface="Arial Unicode MS" pitchFamily="34" charset="-128"/>
                <a:cs typeface="Arial Unicode MS" pitchFamily="34" charset="-128"/>
              </a:rPr>
              <a:t> </a:t>
            </a:r>
            <a:r>
              <a:rPr lang="cs-CZ" altLang="sk-SK" sz="1400" dirty="0">
                <a:solidFill>
                  <a:srgbClr val="000000"/>
                </a:solidFill>
                <a:latin typeface="Arial Unicode MS" pitchFamily="34" charset="-128"/>
                <a:ea typeface="Arial Unicode MS" pitchFamily="34" charset="-128"/>
                <a:cs typeface="Arial Unicode MS" pitchFamily="34" charset="-128"/>
              </a:rPr>
              <a:t>využit</a:t>
            </a:r>
            <a:r>
              <a:rPr lang="cs-CZ" altLang="sk-SK" sz="1400" dirty="0">
                <a:solidFill>
                  <a:srgbClr val="000000"/>
                </a:solidFill>
                <a:ea typeface="Arial Unicode MS" pitchFamily="34" charset="-128"/>
                <a:cs typeface="Arial Unicode MS" pitchFamily="34" charset="-128"/>
              </a:rPr>
              <a:t>í</a:t>
            </a:r>
            <a:r>
              <a:rPr lang="cs-CZ" altLang="sk-SK" sz="1400" dirty="0">
                <a:solidFill>
                  <a:srgbClr val="000000"/>
                </a:solidFill>
                <a:latin typeface="Arial Unicode MS" pitchFamily="34" charset="-128"/>
                <a:ea typeface="Arial Unicode MS" pitchFamily="34" charset="-128"/>
                <a:cs typeface="Arial Unicode MS" pitchFamily="34" charset="-128"/>
              </a:rPr>
              <a:t>m: </a:t>
            </a:r>
            <a:r>
              <a:rPr lang="cs-CZ" altLang="sk-SK" sz="1400" dirty="0" err="1">
                <a:solidFill>
                  <a:srgbClr val="000000"/>
                </a:solidFill>
                <a:latin typeface="Arial Unicode MS" pitchFamily="34" charset="-128"/>
                <a:ea typeface="Arial Unicode MS" pitchFamily="34" charset="-128"/>
                <a:cs typeface="Arial Unicode MS" pitchFamily="34" charset="-128"/>
              </a:rPr>
              <a:t>Pelsmacker</a:t>
            </a:r>
            <a:r>
              <a:rPr lang="cs-CZ" altLang="sk-SK" sz="1400" dirty="0">
                <a:solidFill>
                  <a:srgbClr val="000000"/>
                </a:solidFill>
                <a:latin typeface="Arial Unicode MS" pitchFamily="34" charset="-128"/>
                <a:ea typeface="Arial Unicode MS" pitchFamily="34" charset="-128"/>
                <a:cs typeface="Arial Unicode MS" pitchFamily="34" charset="-128"/>
              </a:rPr>
              <a:t> P., </a:t>
            </a:r>
            <a:r>
              <a:rPr lang="cs-CZ" altLang="sk-SK" sz="1400" dirty="0" err="1">
                <a:solidFill>
                  <a:srgbClr val="000000"/>
                </a:solidFill>
                <a:latin typeface="Arial Unicode MS" pitchFamily="34" charset="-128"/>
                <a:ea typeface="Arial Unicode MS" pitchFamily="34" charset="-128"/>
                <a:cs typeface="Arial Unicode MS" pitchFamily="34" charset="-128"/>
              </a:rPr>
              <a:t>Geuens</a:t>
            </a:r>
            <a:r>
              <a:rPr lang="cs-CZ" altLang="sk-SK" sz="1400" dirty="0">
                <a:solidFill>
                  <a:srgbClr val="000000"/>
                </a:solidFill>
                <a:latin typeface="Arial Unicode MS" pitchFamily="34" charset="-128"/>
                <a:ea typeface="Arial Unicode MS" pitchFamily="34" charset="-128"/>
                <a:cs typeface="Arial Unicode MS" pitchFamily="34" charset="-128"/>
              </a:rPr>
              <a:t> M., </a:t>
            </a:r>
            <a:r>
              <a:rPr lang="cs-CZ" altLang="sk-SK" sz="1400" dirty="0" err="1">
                <a:solidFill>
                  <a:srgbClr val="000000"/>
                </a:solidFill>
                <a:latin typeface="Arial Unicode MS" pitchFamily="34" charset="-128"/>
                <a:ea typeface="Arial Unicode MS" pitchFamily="34" charset="-128"/>
                <a:cs typeface="Arial Unicode MS" pitchFamily="34" charset="-128"/>
              </a:rPr>
              <a:t>Bergh</a:t>
            </a:r>
            <a:r>
              <a:rPr lang="cs-CZ" altLang="sk-SK" sz="1400" dirty="0">
                <a:solidFill>
                  <a:srgbClr val="000000"/>
                </a:solidFill>
                <a:latin typeface="Arial Unicode MS" pitchFamily="34" charset="-128"/>
                <a:ea typeface="Arial Unicode MS" pitchFamily="34" charset="-128"/>
                <a:cs typeface="Arial Unicode MS" pitchFamily="34" charset="-128"/>
              </a:rPr>
              <a:t> J.V., Marketingov</a:t>
            </a:r>
            <a:r>
              <a:rPr lang="cs-CZ" altLang="sk-SK" sz="1400" dirty="0">
                <a:solidFill>
                  <a:srgbClr val="000000"/>
                </a:solidFill>
                <a:ea typeface="Arial Unicode MS" pitchFamily="34" charset="-128"/>
                <a:cs typeface="Arial Unicode MS" pitchFamily="34" charset="-128"/>
              </a:rPr>
              <a:t>á</a:t>
            </a:r>
            <a:r>
              <a:rPr lang="cs-CZ" altLang="sk-SK" sz="1400" dirty="0">
                <a:solidFill>
                  <a:srgbClr val="000000"/>
                </a:solidFill>
                <a:latin typeface="Arial Unicode MS" pitchFamily="34" charset="-128"/>
                <a:ea typeface="Arial Unicode MS" pitchFamily="34" charset="-128"/>
                <a:cs typeface="Arial Unicode MS" pitchFamily="34" charset="-128"/>
              </a:rPr>
              <a:t> komunikace, </a:t>
            </a:r>
            <a:r>
              <a:rPr lang="cs-CZ" altLang="sk-SK" sz="1400" dirty="0" err="1">
                <a:solidFill>
                  <a:srgbClr val="000000"/>
                </a:solidFill>
                <a:latin typeface="Arial Unicode MS" pitchFamily="34" charset="-128"/>
                <a:ea typeface="Arial Unicode MS" pitchFamily="34" charset="-128"/>
                <a:cs typeface="Arial Unicode MS" pitchFamily="34" charset="-128"/>
              </a:rPr>
              <a:t>Grada</a:t>
            </a:r>
            <a:r>
              <a:rPr lang="cs-CZ" altLang="sk-SK" sz="1400" dirty="0">
                <a:solidFill>
                  <a:srgbClr val="000000"/>
                </a:solidFill>
                <a:latin typeface="Arial Unicode MS" pitchFamily="34" charset="-128"/>
                <a:ea typeface="Arial Unicode MS" pitchFamily="34" charset="-128"/>
                <a:cs typeface="Arial Unicode MS" pitchFamily="34" charset="-128"/>
              </a:rPr>
              <a:t>, Praha, 2003)</a:t>
            </a:r>
          </a:p>
          <a:p>
            <a:pPr>
              <a:spcBef>
                <a:spcPct val="50000"/>
              </a:spcBef>
            </a:pPr>
            <a:endParaRPr lang="cs-CZ" altLang="sk-SK" sz="1400" dirty="0"/>
          </a:p>
        </p:txBody>
      </p:sp>
      <p:pic>
        <p:nvPicPr>
          <p:cNvPr id="65539" name="Picture 3"/>
          <p:cNvPicPr>
            <a:picLocks noChangeAspect="1" noChangeArrowheads="1"/>
          </p:cNvPicPr>
          <p:nvPr/>
        </p:nvPicPr>
        <p:blipFill>
          <a:blip r:embed="rId4"/>
          <a:srcRect/>
          <a:stretch>
            <a:fillRect/>
          </a:stretch>
        </p:blipFill>
        <p:spPr bwMode="auto">
          <a:xfrm>
            <a:off x="3419475" y="2268538"/>
            <a:ext cx="5743575" cy="3816350"/>
          </a:xfrm>
          <a:prstGeom prst="rect">
            <a:avLst/>
          </a:prstGeom>
          <a:noFill/>
          <a:ln w="9525">
            <a:noFill/>
            <a:miter lim="800000"/>
            <a:headEnd/>
            <a:tailEnd/>
          </a:ln>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ext Box 2"/>
          <p:cNvSpPr txBox="1">
            <a:spLocks noChangeArrowheads="1"/>
          </p:cNvSpPr>
          <p:nvPr/>
        </p:nvSpPr>
        <p:spPr bwMode="auto">
          <a:xfrm>
            <a:off x="381000" y="381000"/>
            <a:ext cx="8382000" cy="5862638"/>
          </a:xfrm>
          <a:prstGeom prst="rect">
            <a:avLst/>
          </a:prstGeom>
          <a:noFill/>
          <a:ln w="9525">
            <a:noFill/>
            <a:miter lim="800000"/>
            <a:headEnd/>
            <a:tailEnd/>
          </a:ln>
        </p:spPr>
        <p:txBody>
          <a:bodyPr>
            <a:spAutoFit/>
          </a:bodyPr>
          <a:lstStyle/>
          <a:p>
            <a:pPr>
              <a:spcBef>
                <a:spcPct val="50000"/>
              </a:spcBef>
            </a:pPr>
            <a:r>
              <a:rPr lang="cs-CZ" altLang="sk-SK" b="1">
                <a:solidFill>
                  <a:schemeClr val="hlink"/>
                </a:solidFill>
                <a:latin typeface="Times New Roman" pitchFamily="18" charset="0"/>
                <a:cs typeface="Times New Roman" pitchFamily="18" charset="0"/>
              </a:rPr>
              <a:t>A.</a:t>
            </a:r>
            <a:r>
              <a:rPr lang="cs-CZ" altLang="sk-SK">
                <a:solidFill>
                  <a:schemeClr val="hlink"/>
                </a:solidFill>
                <a:latin typeface="Times New Roman" pitchFamily="18" charset="0"/>
                <a:cs typeface="Times New Roman" pitchFamily="18" charset="0"/>
              </a:rPr>
              <a:t/>
            </a:r>
            <a:br>
              <a:rPr lang="cs-CZ" altLang="sk-SK">
                <a:solidFill>
                  <a:schemeClr val="hlink"/>
                </a:solidFill>
                <a:latin typeface="Times New Roman" pitchFamily="18" charset="0"/>
                <a:cs typeface="Times New Roman" pitchFamily="18" charset="0"/>
              </a:rPr>
            </a:br>
            <a:r>
              <a:rPr lang="cs-CZ" altLang="sk-SK" b="1">
                <a:solidFill>
                  <a:schemeClr val="hlink"/>
                </a:solidFill>
                <a:latin typeface="Times New Roman" pitchFamily="18" charset="0"/>
                <a:cs typeface="Times New Roman" pitchFamily="18" charset="0"/>
              </a:rPr>
              <a:t>F</a:t>
            </a:r>
            <a:r>
              <a:rPr lang="cs-CZ" altLang="sk-SK" b="1">
                <a:solidFill>
                  <a:schemeClr val="hlink"/>
                </a:solidFill>
                <a:cs typeface="Times New Roman" pitchFamily="18" charset="0"/>
              </a:rPr>
              <a:t>á</a:t>
            </a:r>
            <a:r>
              <a:rPr lang="cs-CZ" altLang="sk-SK" b="1">
                <a:solidFill>
                  <a:schemeClr val="hlink"/>
                </a:solidFill>
                <a:latin typeface="Times New Roman" pitchFamily="18" charset="0"/>
                <a:cs typeface="Times New Roman" pitchFamily="18" charset="0"/>
              </a:rPr>
              <a:t>ze výzkumu a vývoje</a:t>
            </a:r>
            <a:endParaRPr lang="cs-CZ" altLang="sk-SK">
              <a:solidFill>
                <a:schemeClr val="hlink"/>
              </a:solidFill>
              <a:latin typeface="Arial Unicode MS" pitchFamily="34" charset="-128"/>
              <a:ea typeface="Arial Unicode MS" pitchFamily="34" charset="-128"/>
              <a:cs typeface="Arial Unicode MS" pitchFamily="34" charset="-128"/>
            </a:endParaRPr>
          </a:p>
          <a:p>
            <a:pPr>
              <a:spcBef>
                <a:spcPct val="50000"/>
              </a:spcBef>
            </a:pPr>
            <a:r>
              <a:rPr lang="cs-CZ" altLang="sk-SK">
                <a:latin typeface="Times New Roman" pitchFamily="18" charset="0"/>
                <a:cs typeface="Times New Roman" pitchFamily="18" charset="0"/>
              </a:rPr>
              <a:t>Marketing m</a:t>
            </a:r>
            <a:r>
              <a:rPr lang="cs-CZ" altLang="sk-SK">
                <a:cs typeface="Times New Roman" pitchFamily="18" charset="0"/>
              </a:rPr>
              <a:t>á</a:t>
            </a:r>
            <a:r>
              <a:rPr lang="cs-CZ" altLang="sk-SK">
                <a:latin typeface="Times New Roman" pitchFamily="18" charset="0"/>
                <a:cs typeface="Times New Roman" pitchFamily="18" charset="0"/>
              </a:rPr>
              <a:t> podle dlouhodob</a:t>
            </a:r>
            <a:r>
              <a:rPr lang="cs-CZ" altLang="sk-SK">
                <a:cs typeface="Times New Roman" pitchFamily="18" charset="0"/>
              </a:rPr>
              <a:t>é</a:t>
            </a:r>
            <a:r>
              <a:rPr lang="cs-CZ" altLang="sk-SK">
                <a:latin typeface="Times New Roman" pitchFamily="18" charset="0"/>
                <a:cs typeface="Times New Roman" pitchFamily="18" charset="0"/>
              </a:rPr>
              <a:t>ho pl</a:t>
            </a:r>
            <a:r>
              <a:rPr lang="cs-CZ" altLang="sk-SK">
                <a:cs typeface="Times New Roman" pitchFamily="18" charset="0"/>
              </a:rPr>
              <a:t>á</a:t>
            </a:r>
            <a:r>
              <a:rPr lang="cs-CZ" altLang="sk-SK">
                <a:latin typeface="Times New Roman" pitchFamily="18" charset="0"/>
                <a:cs typeface="Times New Roman" pitchFamily="18" charset="0"/>
              </a:rPr>
              <a:t>nu přij</a:t>
            </a:r>
            <a:r>
              <a:rPr lang="cs-CZ" altLang="sk-SK">
                <a:cs typeface="Times New Roman" pitchFamily="18" charset="0"/>
              </a:rPr>
              <a:t>í</a:t>
            </a:r>
            <a:r>
              <a:rPr lang="cs-CZ" altLang="sk-SK">
                <a:latin typeface="Times New Roman" pitchFamily="18" charset="0"/>
                <a:cs typeface="Times New Roman" pitchFamily="18" charset="0"/>
              </a:rPr>
              <a:t>t s novým výrobkem, či zji</a:t>
            </a:r>
            <a:r>
              <a:rPr lang="cs-CZ" altLang="sk-SK">
                <a:cs typeface="Times New Roman" pitchFamily="18" charset="0"/>
              </a:rPr>
              <a:t>š</a:t>
            </a:r>
            <a:r>
              <a:rPr lang="cs-CZ" altLang="sk-SK">
                <a:latin typeface="Times New Roman" pitchFamily="18" charset="0"/>
                <a:cs typeface="Times New Roman" pitchFamily="18" charset="0"/>
              </a:rPr>
              <a:t>ťuje možnost budouc</a:t>
            </a:r>
            <a:r>
              <a:rPr lang="cs-CZ" altLang="sk-SK">
                <a:cs typeface="Times New Roman" pitchFamily="18" charset="0"/>
              </a:rPr>
              <a:t>í</a:t>
            </a:r>
            <a:r>
              <a:rPr lang="cs-CZ" altLang="sk-SK">
                <a:latin typeface="Times New Roman" pitchFamily="18" charset="0"/>
                <a:cs typeface="Times New Roman" pitchFamily="18" charset="0"/>
              </a:rPr>
              <a:t> popt</a:t>
            </a:r>
            <a:r>
              <a:rPr lang="cs-CZ" altLang="sk-SK">
                <a:cs typeface="Times New Roman" pitchFamily="18" charset="0"/>
              </a:rPr>
              <a:t>á</a:t>
            </a:r>
            <a:r>
              <a:rPr lang="cs-CZ" altLang="sk-SK">
                <a:latin typeface="Times New Roman" pitchFamily="18" charset="0"/>
                <a:cs typeface="Times New Roman" pitchFamily="18" charset="0"/>
              </a:rPr>
              <a:t>vky po výrobku nov</a:t>
            </a:r>
            <a:r>
              <a:rPr lang="cs-CZ" altLang="sk-SK">
                <a:cs typeface="Times New Roman" pitchFamily="18" charset="0"/>
              </a:rPr>
              <a:t>é</a:t>
            </a:r>
            <a:r>
              <a:rPr lang="cs-CZ" altLang="sk-SK">
                <a:latin typeface="Times New Roman" pitchFamily="18" charset="0"/>
                <a:cs typeface="Times New Roman" pitchFamily="18" charset="0"/>
              </a:rPr>
              <a:t> kategorie, popř. konkurence přich</a:t>
            </a:r>
            <a:r>
              <a:rPr lang="cs-CZ" altLang="sk-SK">
                <a:cs typeface="Times New Roman" pitchFamily="18" charset="0"/>
              </a:rPr>
              <a:t>á</a:t>
            </a:r>
            <a:r>
              <a:rPr lang="cs-CZ" altLang="sk-SK">
                <a:latin typeface="Times New Roman" pitchFamily="18" charset="0"/>
                <a:cs typeface="Times New Roman" pitchFamily="18" charset="0"/>
              </a:rPr>
              <a:t>z</a:t>
            </a:r>
            <a:r>
              <a:rPr lang="cs-CZ" altLang="sk-SK">
                <a:cs typeface="Times New Roman" pitchFamily="18" charset="0"/>
              </a:rPr>
              <a:t>í</a:t>
            </a:r>
            <a:r>
              <a:rPr lang="cs-CZ" altLang="sk-SK">
                <a:latin typeface="Times New Roman" pitchFamily="18" charset="0"/>
                <a:cs typeface="Times New Roman" pitchFamily="18" charset="0"/>
              </a:rPr>
              <a:t> s novým výrobkem, firma se ji rozhodla n</a:t>
            </a:r>
            <a:r>
              <a:rPr lang="cs-CZ" altLang="sk-SK">
                <a:cs typeface="Times New Roman" pitchFamily="18" charset="0"/>
              </a:rPr>
              <a:t>á</a:t>
            </a:r>
            <a:r>
              <a:rPr lang="cs-CZ" altLang="sk-SK">
                <a:latin typeface="Times New Roman" pitchFamily="18" charset="0"/>
                <a:cs typeface="Times New Roman" pitchFamily="18" charset="0"/>
              </a:rPr>
              <a:t>sledovat.</a:t>
            </a:r>
            <a:br>
              <a:rPr lang="cs-CZ" altLang="sk-SK">
                <a:latin typeface="Times New Roman" pitchFamily="18" charset="0"/>
                <a:cs typeface="Times New Roman" pitchFamily="18" charset="0"/>
              </a:rPr>
            </a:br>
            <a:r>
              <a:rPr lang="cs-CZ" altLang="sk-SK">
                <a:latin typeface="Times New Roman" pitchFamily="18" charset="0"/>
                <a:cs typeface="Times New Roman" pitchFamily="18" charset="0"/>
              </a:rPr>
              <a:t>Jestliže nový výrobek, služba zapad</a:t>
            </a:r>
            <a:r>
              <a:rPr lang="cs-CZ" altLang="sk-SK">
                <a:cs typeface="Times New Roman" pitchFamily="18" charset="0"/>
              </a:rPr>
              <a:t>á</a:t>
            </a:r>
            <a:r>
              <a:rPr lang="cs-CZ" altLang="sk-SK">
                <a:latin typeface="Times New Roman" pitchFamily="18" charset="0"/>
                <a:cs typeface="Times New Roman" pitchFamily="18" charset="0"/>
              </a:rPr>
              <a:t> do strategie firmy a oddělen</a:t>
            </a:r>
            <a:r>
              <a:rPr lang="cs-CZ" altLang="sk-SK">
                <a:cs typeface="Times New Roman" pitchFamily="18" charset="0"/>
              </a:rPr>
              <a:t>í</a:t>
            </a:r>
            <a:r>
              <a:rPr lang="cs-CZ" altLang="sk-SK">
                <a:latin typeface="Times New Roman" pitchFamily="18" charset="0"/>
                <a:cs typeface="Times New Roman" pitchFamily="18" charset="0"/>
              </a:rPr>
              <a:t> marketingu přesvědč</a:t>
            </a:r>
            <a:r>
              <a:rPr lang="cs-CZ" altLang="sk-SK">
                <a:cs typeface="Times New Roman" pitchFamily="18" charset="0"/>
              </a:rPr>
              <a:t>í</a:t>
            </a:r>
            <a:r>
              <a:rPr lang="cs-CZ" altLang="sk-SK">
                <a:latin typeface="Times New Roman" pitchFamily="18" charset="0"/>
                <a:cs typeface="Times New Roman" pitchFamily="18" charset="0"/>
              </a:rPr>
              <a:t> veden</a:t>
            </a:r>
            <a:r>
              <a:rPr lang="cs-CZ" altLang="sk-SK">
                <a:cs typeface="Times New Roman" pitchFamily="18" charset="0"/>
              </a:rPr>
              <a:t>í</a:t>
            </a:r>
            <a:r>
              <a:rPr lang="cs-CZ" altLang="sk-SK">
                <a:latin typeface="Times New Roman" pitchFamily="18" charset="0"/>
                <a:cs typeface="Times New Roman" pitchFamily="18" charset="0"/>
              </a:rPr>
              <a:t> firmy o nov</a:t>
            </a:r>
            <a:r>
              <a:rPr lang="cs-CZ" altLang="sk-SK">
                <a:cs typeface="Times New Roman" pitchFamily="18" charset="0"/>
              </a:rPr>
              <a:t>é</a:t>
            </a:r>
            <a:r>
              <a:rPr lang="cs-CZ" altLang="sk-SK">
                <a:latin typeface="Times New Roman" pitchFamily="18" charset="0"/>
                <a:cs typeface="Times New Roman" pitchFamily="18" charset="0"/>
              </a:rPr>
              <a:t> možnosti na trhu, výzkum a vývoj zač</a:t>
            </a:r>
            <a:r>
              <a:rPr lang="cs-CZ" altLang="sk-SK">
                <a:cs typeface="Times New Roman" pitchFamily="18" charset="0"/>
              </a:rPr>
              <a:t>í</a:t>
            </a:r>
            <a:r>
              <a:rPr lang="cs-CZ" altLang="sk-SK">
                <a:latin typeface="Times New Roman" pitchFamily="18" charset="0"/>
                <a:cs typeface="Times New Roman" pitchFamily="18" charset="0"/>
              </a:rPr>
              <a:t>n</a:t>
            </a:r>
            <a:r>
              <a:rPr lang="cs-CZ" altLang="sk-SK">
                <a:cs typeface="Times New Roman" pitchFamily="18" charset="0"/>
              </a:rPr>
              <a:t>á</a:t>
            </a:r>
            <a:r>
              <a:rPr lang="cs-CZ" altLang="sk-SK">
                <a:latin typeface="Times New Roman" pitchFamily="18" charset="0"/>
                <a:cs typeface="Times New Roman" pitchFamily="18" charset="0"/>
              </a:rPr>
              <a:t> pracovat na př</a:t>
            </a:r>
            <a:r>
              <a:rPr lang="cs-CZ" altLang="sk-SK">
                <a:cs typeface="Times New Roman" pitchFamily="18" charset="0"/>
              </a:rPr>
              <a:t>í</a:t>
            </a:r>
            <a:r>
              <a:rPr lang="cs-CZ" altLang="sk-SK">
                <a:latin typeface="Times New Roman" pitchFamily="18" charset="0"/>
                <a:cs typeface="Times New Roman" pitchFamily="18" charset="0"/>
              </a:rPr>
              <a:t>pravě výroby.</a:t>
            </a:r>
            <a:br>
              <a:rPr lang="cs-CZ" altLang="sk-SK">
                <a:latin typeface="Times New Roman" pitchFamily="18" charset="0"/>
                <a:cs typeface="Times New Roman" pitchFamily="18" charset="0"/>
              </a:rPr>
            </a:br>
            <a:r>
              <a:rPr lang="cs-CZ" altLang="sk-SK">
                <a:latin typeface="Times New Roman" pitchFamily="18" charset="0"/>
                <a:cs typeface="Times New Roman" pitchFamily="18" charset="0"/>
              </a:rPr>
              <a:t>Podnik vynakl</a:t>
            </a:r>
            <a:r>
              <a:rPr lang="cs-CZ" altLang="sk-SK">
                <a:cs typeface="Times New Roman" pitchFamily="18" charset="0"/>
              </a:rPr>
              <a:t>á</a:t>
            </a:r>
            <a:r>
              <a:rPr lang="cs-CZ" altLang="sk-SK">
                <a:latin typeface="Times New Roman" pitchFamily="18" charset="0"/>
                <a:cs typeface="Times New Roman" pitchFamily="18" charset="0"/>
              </a:rPr>
              <a:t>d</a:t>
            </a:r>
            <a:r>
              <a:rPr lang="cs-CZ" altLang="sk-SK">
                <a:cs typeface="Times New Roman" pitchFamily="18" charset="0"/>
              </a:rPr>
              <a:t>á</a:t>
            </a:r>
            <a:r>
              <a:rPr lang="cs-CZ" altLang="sk-SK">
                <a:latin typeface="Times New Roman" pitchFamily="18" charset="0"/>
                <a:cs typeface="Times New Roman" pitchFamily="18" charset="0"/>
              </a:rPr>
              <a:t> značn</a:t>
            </a:r>
            <a:r>
              <a:rPr lang="cs-CZ" altLang="sk-SK">
                <a:cs typeface="Times New Roman" pitchFamily="18" charset="0"/>
              </a:rPr>
              <a:t>é</a:t>
            </a:r>
            <a:r>
              <a:rPr lang="cs-CZ" altLang="sk-SK">
                <a:latin typeface="Times New Roman" pitchFamily="18" charset="0"/>
                <a:cs typeface="Times New Roman" pitchFamily="18" charset="0"/>
              </a:rPr>
              <a:t> č</a:t>
            </a:r>
            <a:r>
              <a:rPr lang="cs-CZ" altLang="sk-SK">
                <a:cs typeface="Times New Roman" pitchFamily="18" charset="0"/>
              </a:rPr>
              <a:t>á</a:t>
            </a:r>
            <a:r>
              <a:rPr lang="cs-CZ" altLang="sk-SK">
                <a:latin typeface="Times New Roman" pitchFamily="18" charset="0"/>
                <a:cs typeface="Times New Roman" pitchFamily="18" charset="0"/>
              </a:rPr>
              <a:t>stky, aniž v</a:t>
            </a:r>
            <a:r>
              <a:rPr lang="cs-CZ" altLang="sk-SK">
                <a:cs typeface="Times New Roman" pitchFamily="18" charset="0"/>
              </a:rPr>
              <a:t>í</a:t>
            </a:r>
            <a:r>
              <a:rPr lang="cs-CZ" altLang="sk-SK">
                <a:latin typeface="Times New Roman" pitchFamily="18" charset="0"/>
                <a:cs typeface="Times New Roman" pitchFamily="18" charset="0"/>
              </a:rPr>
              <a:t>, zda trh bude pozitivně reagovat. Vývojov</a:t>
            </a:r>
            <a:r>
              <a:rPr lang="cs-CZ" altLang="sk-SK">
                <a:cs typeface="Times New Roman" pitchFamily="18" charset="0"/>
              </a:rPr>
              <a:t>é</a:t>
            </a:r>
            <a:r>
              <a:rPr lang="cs-CZ" altLang="sk-SK">
                <a:latin typeface="Times New Roman" pitchFamily="18" charset="0"/>
                <a:cs typeface="Times New Roman" pitchFamily="18" charset="0"/>
              </a:rPr>
              <a:t> n</a:t>
            </a:r>
            <a:r>
              <a:rPr lang="cs-CZ" altLang="sk-SK">
                <a:cs typeface="Times New Roman" pitchFamily="18" charset="0"/>
              </a:rPr>
              <a:t>á</a:t>
            </a:r>
            <a:r>
              <a:rPr lang="cs-CZ" altLang="sk-SK">
                <a:latin typeface="Times New Roman" pitchFamily="18" charset="0"/>
                <a:cs typeface="Times New Roman" pitchFamily="18" charset="0"/>
              </a:rPr>
              <a:t>klady jsou značn</a:t>
            </a:r>
            <a:r>
              <a:rPr lang="cs-CZ" altLang="sk-SK">
                <a:cs typeface="Times New Roman" pitchFamily="18" charset="0"/>
              </a:rPr>
              <a:t>é</a:t>
            </a:r>
            <a:r>
              <a:rPr lang="cs-CZ" altLang="sk-SK">
                <a:latin typeface="Times New Roman" pitchFamily="18" charset="0"/>
                <a:cs typeface="Times New Roman" pitchFamily="18" charset="0"/>
              </a:rPr>
              <a:t>, zisk ž</a:t>
            </a:r>
            <a:r>
              <a:rPr lang="cs-CZ" altLang="sk-SK">
                <a:cs typeface="Times New Roman" pitchFamily="18" charset="0"/>
              </a:rPr>
              <a:t>á</a:t>
            </a:r>
            <a:r>
              <a:rPr lang="cs-CZ" altLang="sk-SK">
                <a:latin typeface="Times New Roman" pitchFamily="18" charset="0"/>
                <a:cs typeface="Times New Roman" pitchFamily="18" charset="0"/>
              </a:rPr>
              <a:t>dný.</a:t>
            </a:r>
            <a:endParaRPr lang="cs-CZ" altLang="sk-SK">
              <a:solidFill>
                <a:srgbClr val="000000"/>
              </a:solidFill>
              <a:latin typeface="Arial Unicode MS" pitchFamily="34" charset="-128"/>
              <a:ea typeface="Arial Unicode MS" pitchFamily="34" charset="-128"/>
              <a:cs typeface="Arial Unicode MS" pitchFamily="34" charset="-128"/>
            </a:endParaRPr>
          </a:p>
          <a:p>
            <a:pPr>
              <a:spcBef>
                <a:spcPct val="50000"/>
              </a:spcBef>
            </a:pPr>
            <a:r>
              <a:rPr lang="cs-CZ" altLang="sk-SK">
                <a:cs typeface="Times New Roman" pitchFamily="18" charset="0"/>
              </a:rPr>
              <a:t> </a:t>
            </a:r>
            <a:endParaRPr lang="cs-CZ" altLang="sk-SK">
              <a:solidFill>
                <a:srgbClr val="000000"/>
              </a:solidFill>
              <a:latin typeface="Arial Unicode MS" pitchFamily="34" charset="-128"/>
              <a:ea typeface="Arial Unicode MS" pitchFamily="34" charset="-128"/>
              <a:cs typeface="Arial Unicode MS" pitchFamily="34" charset="-128"/>
            </a:endParaRPr>
          </a:p>
          <a:p>
            <a:pPr>
              <a:spcBef>
                <a:spcPct val="50000"/>
              </a:spcBef>
            </a:pPr>
            <a:r>
              <a:rPr lang="cs-CZ" altLang="sk-SK" b="1">
                <a:solidFill>
                  <a:schemeClr val="hlink"/>
                </a:solidFill>
                <a:latin typeface="Times New Roman" pitchFamily="18" charset="0"/>
                <a:cs typeface="Times New Roman" pitchFamily="18" charset="0"/>
              </a:rPr>
              <a:t>B.</a:t>
            </a:r>
            <a:br>
              <a:rPr lang="cs-CZ" altLang="sk-SK" b="1">
                <a:solidFill>
                  <a:schemeClr val="hlink"/>
                </a:solidFill>
                <a:latin typeface="Times New Roman" pitchFamily="18" charset="0"/>
                <a:cs typeface="Times New Roman" pitchFamily="18" charset="0"/>
              </a:rPr>
            </a:br>
            <a:r>
              <a:rPr lang="cs-CZ" altLang="sk-SK" b="1">
                <a:solidFill>
                  <a:schemeClr val="hlink"/>
                </a:solidFill>
                <a:latin typeface="Times New Roman" pitchFamily="18" charset="0"/>
                <a:cs typeface="Times New Roman" pitchFamily="18" charset="0"/>
              </a:rPr>
              <a:t>F</a:t>
            </a:r>
            <a:r>
              <a:rPr lang="cs-CZ" altLang="sk-SK" b="1">
                <a:solidFill>
                  <a:schemeClr val="hlink"/>
                </a:solidFill>
                <a:cs typeface="Times New Roman" pitchFamily="18" charset="0"/>
              </a:rPr>
              <a:t>á</a:t>
            </a:r>
            <a:r>
              <a:rPr lang="cs-CZ" altLang="sk-SK" b="1">
                <a:solidFill>
                  <a:schemeClr val="hlink"/>
                </a:solidFill>
                <a:latin typeface="Times New Roman" pitchFamily="18" charset="0"/>
                <a:cs typeface="Times New Roman" pitchFamily="18" charset="0"/>
              </a:rPr>
              <a:t>ze zav</a:t>
            </a:r>
            <a:r>
              <a:rPr lang="cs-CZ" altLang="sk-SK" b="1">
                <a:solidFill>
                  <a:schemeClr val="hlink"/>
                </a:solidFill>
                <a:cs typeface="Times New Roman" pitchFamily="18" charset="0"/>
              </a:rPr>
              <a:t>á</a:t>
            </a:r>
            <a:r>
              <a:rPr lang="cs-CZ" altLang="sk-SK" b="1">
                <a:solidFill>
                  <a:schemeClr val="hlink"/>
                </a:solidFill>
                <a:latin typeface="Times New Roman" pitchFamily="18" charset="0"/>
                <a:cs typeface="Times New Roman" pitchFamily="18" charset="0"/>
              </a:rPr>
              <a:t>děn</a:t>
            </a:r>
            <a:r>
              <a:rPr lang="cs-CZ" altLang="sk-SK" b="1">
                <a:solidFill>
                  <a:schemeClr val="hlink"/>
                </a:solidFill>
                <a:cs typeface="Times New Roman" pitchFamily="18" charset="0"/>
              </a:rPr>
              <a:t>í</a:t>
            </a:r>
            <a:r>
              <a:rPr lang="cs-CZ" altLang="sk-SK" b="1">
                <a:solidFill>
                  <a:schemeClr val="hlink"/>
                </a:solidFill>
                <a:latin typeface="Times New Roman" pitchFamily="18" charset="0"/>
                <a:cs typeface="Times New Roman" pitchFamily="18" charset="0"/>
              </a:rPr>
              <a:t> na trh (introduction lauch) </a:t>
            </a:r>
            <a:endParaRPr lang="cs-CZ" altLang="sk-SK">
              <a:solidFill>
                <a:schemeClr val="hlink"/>
              </a:solidFill>
              <a:latin typeface="Arial Unicode MS" pitchFamily="34" charset="-128"/>
              <a:ea typeface="Arial Unicode MS" pitchFamily="34" charset="-128"/>
              <a:cs typeface="Arial Unicode MS" pitchFamily="34" charset="-128"/>
            </a:endParaRPr>
          </a:p>
          <a:p>
            <a:pPr>
              <a:spcBef>
                <a:spcPct val="50000"/>
              </a:spcBef>
            </a:pPr>
            <a:r>
              <a:rPr lang="cs-CZ" altLang="sk-SK">
                <a:cs typeface="Times New Roman" pitchFamily="18" charset="0"/>
              </a:rPr>
              <a:t>Výrobek je nový, neznámý. Firma musí vynaložit značné částky na reklamu, aby výrobek vešel do povědomí zákazníků. Reklamní kampaň se může orientovat na vyzkoušení výrobku.</a:t>
            </a:r>
            <a:br>
              <a:rPr lang="cs-CZ" altLang="sk-SK">
                <a:cs typeface="Times New Roman" pitchFamily="18" charset="0"/>
              </a:rPr>
            </a:br>
            <a:r>
              <a:rPr lang="cs-CZ" altLang="sk-SK">
                <a:cs typeface="Times New Roman" pitchFamily="18" charset="0"/>
              </a:rPr>
              <a:t>Prodeje jsou malé. V této fázi kupují tzv. inovátoři, kteří mají rádi nové výrobky a počáteční problémy s kvalitou přehlédnou. Cílem firmy je, aby tato fáze byla co nejkratší a výrobek se dostal do fáze růstu prodeje.</a:t>
            </a:r>
            <a:r>
              <a:rPr lang="cs-CZ" altLang="sk-SK"/>
              <a:t> </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ext Box 2"/>
          <p:cNvSpPr txBox="1">
            <a:spLocks noChangeArrowheads="1"/>
          </p:cNvSpPr>
          <p:nvPr/>
        </p:nvSpPr>
        <p:spPr bwMode="auto">
          <a:xfrm>
            <a:off x="250825" y="188913"/>
            <a:ext cx="8713788" cy="6278562"/>
          </a:xfrm>
          <a:prstGeom prst="rect">
            <a:avLst/>
          </a:prstGeom>
          <a:noFill/>
          <a:ln w="9525">
            <a:noFill/>
            <a:miter lim="800000"/>
            <a:headEnd/>
            <a:tailEnd/>
          </a:ln>
        </p:spPr>
        <p:txBody>
          <a:bodyPr>
            <a:spAutoFit/>
          </a:bodyPr>
          <a:lstStyle/>
          <a:p>
            <a:pPr>
              <a:spcBef>
                <a:spcPct val="50000"/>
              </a:spcBef>
            </a:pPr>
            <a:r>
              <a:rPr lang="cs-CZ" altLang="sk-SK" b="1">
                <a:solidFill>
                  <a:schemeClr val="hlink"/>
                </a:solidFill>
                <a:latin typeface="Times New Roman" pitchFamily="18" charset="0"/>
                <a:cs typeface="Times New Roman" pitchFamily="18" charset="0"/>
              </a:rPr>
              <a:t>C.</a:t>
            </a:r>
            <a:br>
              <a:rPr lang="cs-CZ" altLang="sk-SK" b="1">
                <a:solidFill>
                  <a:schemeClr val="hlink"/>
                </a:solidFill>
                <a:latin typeface="Times New Roman" pitchFamily="18" charset="0"/>
                <a:cs typeface="Times New Roman" pitchFamily="18" charset="0"/>
              </a:rPr>
            </a:br>
            <a:r>
              <a:rPr lang="cs-CZ" altLang="sk-SK" b="1">
                <a:solidFill>
                  <a:schemeClr val="hlink"/>
                </a:solidFill>
                <a:latin typeface="Times New Roman" pitchFamily="18" charset="0"/>
                <a:cs typeface="Times New Roman" pitchFamily="18" charset="0"/>
              </a:rPr>
              <a:t>F</a:t>
            </a:r>
            <a:r>
              <a:rPr lang="cs-CZ" altLang="sk-SK" b="1">
                <a:solidFill>
                  <a:schemeClr val="hlink"/>
                </a:solidFill>
                <a:cs typeface="Times New Roman" pitchFamily="18" charset="0"/>
              </a:rPr>
              <a:t>á</a:t>
            </a:r>
            <a:r>
              <a:rPr lang="cs-CZ" altLang="sk-SK" b="1">
                <a:solidFill>
                  <a:schemeClr val="hlink"/>
                </a:solidFill>
                <a:latin typeface="Times New Roman" pitchFamily="18" charset="0"/>
                <a:cs typeface="Times New Roman" pitchFamily="18" charset="0"/>
              </a:rPr>
              <a:t>ze růstu prodeje (growth) </a:t>
            </a:r>
            <a:endParaRPr lang="cs-CZ" altLang="sk-SK">
              <a:solidFill>
                <a:schemeClr val="hlink"/>
              </a:solidFill>
              <a:latin typeface="Arial Unicode MS" pitchFamily="34" charset="-128"/>
              <a:ea typeface="Arial Unicode MS" pitchFamily="34" charset="-128"/>
              <a:cs typeface="Arial Unicode MS" pitchFamily="34" charset="-128"/>
            </a:endParaRPr>
          </a:p>
          <a:p>
            <a:pPr>
              <a:spcBef>
                <a:spcPct val="50000"/>
              </a:spcBef>
            </a:pPr>
            <a:r>
              <a:rPr lang="cs-CZ" altLang="sk-SK">
                <a:cs typeface="Times New Roman" pitchFamily="18" charset="0"/>
              </a:rPr>
              <a:t> </a:t>
            </a:r>
            <a:endParaRPr lang="cs-CZ" altLang="sk-SK">
              <a:latin typeface="Times New Roman" pitchFamily="18" charset="0"/>
              <a:cs typeface="Times New Roman" pitchFamily="18" charset="0"/>
            </a:endParaRPr>
          </a:p>
          <a:p>
            <a:pPr>
              <a:spcBef>
                <a:spcPct val="50000"/>
              </a:spcBef>
            </a:pPr>
            <a:endParaRPr lang="cs-CZ" altLang="sk-SK">
              <a:latin typeface="Times New Roman" pitchFamily="18" charset="0"/>
              <a:cs typeface="Times New Roman" pitchFamily="18" charset="0"/>
            </a:endParaRPr>
          </a:p>
          <a:p>
            <a:pPr>
              <a:spcBef>
                <a:spcPct val="50000"/>
              </a:spcBef>
            </a:pPr>
            <a:endParaRPr lang="cs-CZ" altLang="sk-SK">
              <a:latin typeface="Times New Roman" pitchFamily="18" charset="0"/>
              <a:cs typeface="Times New Roman" pitchFamily="18" charset="0"/>
            </a:endParaRPr>
          </a:p>
          <a:p>
            <a:pPr>
              <a:spcBef>
                <a:spcPct val="50000"/>
              </a:spcBef>
            </a:pPr>
            <a:endParaRPr lang="cs-CZ" altLang="sk-SK">
              <a:latin typeface="Times New Roman" pitchFamily="18" charset="0"/>
              <a:cs typeface="Times New Roman" pitchFamily="18" charset="0"/>
            </a:endParaRPr>
          </a:p>
          <a:p>
            <a:pPr>
              <a:spcBef>
                <a:spcPct val="50000"/>
              </a:spcBef>
            </a:pPr>
            <a:endParaRPr lang="cs-CZ" altLang="sk-SK">
              <a:latin typeface="Times New Roman" pitchFamily="18" charset="0"/>
              <a:cs typeface="Times New Roman" pitchFamily="18" charset="0"/>
            </a:endParaRPr>
          </a:p>
          <a:p>
            <a:pPr>
              <a:spcBef>
                <a:spcPct val="50000"/>
              </a:spcBef>
            </a:pPr>
            <a:endParaRPr lang="cs-CZ" altLang="sk-SK">
              <a:latin typeface="Times New Roman" pitchFamily="18" charset="0"/>
              <a:cs typeface="Times New Roman" pitchFamily="18" charset="0"/>
            </a:endParaRPr>
          </a:p>
          <a:p>
            <a:pPr>
              <a:spcBef>
                <a:spcPct val="50000"/>
              </a:spcBef>
            </a:pPr>
            <a:endParaRPr lang="cs-CZ" altLang="sk-SK">
              <a:solidFill>
                <a:srgbClr val="000000"/>
              </a:solidFill>
              <a:latin typeface="Arial Unicode MS" pitchFamily="34" charset="-128"/>
              <a:ea typeface="Arial Unicode MS" pitchFamily="34" charset="-128"/>
              <a:cs typeface="Arial Unicode MS" pitchFamily="34" charset="-128"/>
            </a:endParaRPr>
          </a:p>
          <a:p>
            <a:pPr>
              <a:spcBef>
                <a:spcPct val="50000"/>
              </a:spcBef>
            </a:pPr>
            <a:r>
              <a:rPr lang="cs-CZ" altLang="sk-SK">
                <a:latin typeface="Times New Roman" pitchFamily="18" charset="0"/>
                <a:cs typeface="Times New Roman" pitchFamily="18" charset="0"/>
              </a:rPr>
              <a:t>Prodeje dynamicky rostou. Produkt již uspokojil prvn</a:t>
            </a:r>
            <a:r>
              <a:rPr lang="cs-CZ" altLang="sk-SK">
                <a:cs typeface="Times New Roman" pitchFamily="18" charset="0"/>
              </a:rPr>
              <a:t>í</a:t>
            </a:r>
            <a:r>
              <a:rPr lang="cs-CZ" altLang="sk-SK">
                <a:latin typeface="Times New Roman" pitchFamily="18" charset="0"/>
                <a:cs typeface="Times New Roman" pitchFamily="18" charset="0"/>
              </a:rPr>
              <a:t> skupinu z</a:t>
            </a:r>
            <a:r>
              <a:rPr lang="cs-CZ" altLang="sk-SK">
                <a:cs typeface="Times New Roman" pitchFamily="18" charset="0"/>
              </a:rPr>
              <a:t>á</a:t>
            </a:r>
            <a:r>
              <a:rPr lang="cs-CZ" altLang="sk-SK">
                <a:latin typeface="Times New Roman" pitchFamily="18" charset="0"/>
                <a:cs typeface="Times New Roman" pitchFamily="18" charset="0"/>
              </a:rPr>
              <a:t>kazn</a:t>
            </a:r>
            <a:r>
              <a:rPr lang="cs-CZ" altLang="sk-SK">
                <a:cs typeface="Times New Roman" pitchFamily="18" charset="0"/>
              </a:rPr>
              <a:t>í</a:t>
            </a:r>
            <a:r>
              <a:rPr lang="cs-CZ" altLang="sk-SK">
                <a:latin typeface="Times New Roman" pitchFamily="18" charset="0"/>
                <a:cs typeface="Times New Roman" pitchFamily="18" charset="0"/>
              </a:rPr>
              <a:t>ků a ti opakuj</a:t>
            </a:r>
            <a:r>
              <a:rPr lang="cs-CZ" altLang="sk-SK">
                <a:cs typeface="Times New Roman" pitchFamily="18" charset="0"/>
              </a:rPr>
              <a:t>í</a:t>
            </a:r>
            <a:r>
              <a:rPr lang="cs-CZ" altLang="sk-SK">
                <a:latin typeface="Times New Roman" pitchFamily="18" charset="0"/>
                <a:cs typeface="Times New Roman" pitchFamily="18" charset="0"/>
              </a:rPr>
              <a:t> n</a:t>
            </a:r>
            <a:r>
              <a:rPr lang="cs-CZ" altLang="sk-SK">
                <a:cs typeface="Times New Roman" pitchFamily="18" charset="0"/>
              </a:rPr>
              <a:t>á</a:t>
            </a:r>
            <a:r>
              <a:rPr lang="cs-CZ" altLang="sk-SK">
                <a:latin typeface="Times New Roman" pitchFamily="18" charset="0"/>
                <a:cs typeface="Times New Roman" pitchFamily="18" charset="0"/>
              </a:rPr>
              <a:t>kup. Dal</a:t>
            </a:r>
            <a:r>
              <a:rPr lang="cs-CZ" altLang="sk-SK">
                <a:cs typeface="Times New Roman" pitchFamily="18" charset="0"/>
              </a:rPr>
              <a:t>ší</a:t>
            </a:r>
            <a:r>
              <a:rPr lang="cs-CZ" altLang="sk-SK">
                <a:latin typeface="Times New Roman" pitchFamily="18" charset="0"/>
                <a:cs typeface="Times New Roman" pitchFamily="18" charset="0"/>
              </a:rPr>
              <a:t> skupiny z</a:t>
            </a:r>
            <a:r>
              <a:rPr lang="cs-CZ" altLang="sk-SK">
                <a:cs typeface="Times New Roman" pitchFamily="18" charset="0"/>
              </a:rPr>
              <a:t>á</a:t>
            </a:r>
            <a:r>
              <a:rPr lang="cs-CZ" altLang="sk-SK">
                <a:latin typeface="Times New Roman" pitchFamily="18" charset="0"/>
                <a:cs typeface="Times New Roman" pitchFamily="18" charset="0"/>
              </a:rPr>
              <a:t>kazn</a:t>
            </a:r>
            <a:r>
              <a:rPr lang="cs-CZ" altLang="sk-SK">
                <a:cs typeface="Times New Roman" pitchFamily="18" charset="0"/>
              </a:rPr>
              <a:t>í</a:t>
            </a:r>
            <a:r>
              <a:rPr lang="cs-CZ" altLang="sk-SK">
                <a:latin typeface="Times New Roman" pitchFamily="18" charset="0"/>
                <a:cs typeface="Times New Roman" pitchFamily="18" charset="0"/>
              </a:rPr>
              <a:t>ků se přid</a:t>
            </a:r>
            <a:r>
              <a:rPr lang="cs-CZ" altLang="sk-SK">
                <a:cs typeface="Times New Roman" pitchFamily="18" charset="0"/>
              </a:rPr>
              <a:t>á</a:t>
            </a:r>
            <a:r>
              <a:rPr lang="cs-CZ" altLang="sk-SK">
                <a:latin typeface="Times New Roman" pitchFamily="18" charset="0"/>
                <a:cs typeface="Times New Roman" pitchFamily="18" charset="0"/>
              </a:rPr>
              <a:t>vaj</a:t>
            </a:r>
            <a:r>
              <a:rPr lang="cs-CZ" altLang="sk-SK">
                <a:cs typeface="Times New Roman" pitchFamily="18" charset="0"/>
              </a:rPr>
              <a:t>í</a:t>
            </a:r>
            <a:r>
              <a:rPr lang="cs-CZ" altLang="sk-SK">
                <a:latin typeface="Times New Roman" pitchFamily="18" charset="0"/>
                <a:cs typeface="Times New Roman" pitchFamily="18" charset="0"/>
              </a:rPr>
              <a:t> a zač</a:t>
            </a:r>
            <a:r>
              <a:rPr lang="cs-CZ" altLang="sk-SK">
                <a:cs typeface="Times New Roman" pitchFamily="18" charset="0"/>
              </a:rPr>
              <a:t>í</a:t>
            </a:r>
            <a:r>
              <a:rPr lang="cs-CZ" altLang="sk-SK">
                <a:latin typeface="Times New Roman" pitchFamily="18" charset="0"/>
                <a:cs typeface="Times New Roman" pitchFamily="18" charset="0"/>
              </a:rPr>
              <a:t>naj</a:t>
            </a:r>
            <a:r>
              <a:rPr lang="cs-CZ" altLang="sk-SK">
                <a:cs typeface="Times New Roman" pitchFamily="18" charset="0"/>
              </a:rPr>
              <a:t>í</a:t>
            </a:r>
            <a:r>
              <a:rPr lang="cs-CZ" altLang="sk-SK">
                <a:latin typeface="Times New Roman" pitchFamily="18" charset="0"/>
                <a:cs typeface="Times New Roman" pitchFamily="18" charset="0"/>
              </a:rPr>
              <a:t> výrobek kupovat. Objevuj</a:t>
            </a:r>
            <a:r>
              <a:rPr lang="cs-CZ" altLang="sk-SK">
                <a:cs typeface="Times New Roman" pitchFamily="18" charset="0"/>
              </a:rPr>
              <a:t>í</a:t>
            </a:r>
            <a:r>
              <a:rPr lang="cs-CZ" altLang="sk-SK">
                <a:latin typeface="Times New Roman" pitchFamily="18" charset="0"/>
                <a:cs typeface="Times New Roman" pitchFamily="18" charset="0"/>
              </a:rPr>
              <a:t> se prvn</a:t>
            </a:r>
            <a:r>
              <a:rPr lang="cs-CZ" altLang="sk-SK">
                <a:cs typeface="Times New Roman" pitchFamily="18" charset="0"/>
              </a:rPr>
              <a:t>í</a:t>
            </a:r>
            <a:r>
              <a:rPr lang="cs-CZ" altLang="sk-SK">
                <a:latin typeface="Times New Roman" pitchFamily="18" charset="0"/>
                <a:cs typeface="Times New Roman" pitchFamily="18" charset="0"/>
              </a:rPr>
              <a:t> konkurenti. Trh roste, v</a:t>
            </a:r>
            <a:r>
              <a:rPr lang="cs-CZ" altLang="sk-SK">
                <a:cs typeface="Times New Roman" pitchFamily="18" charset="0"/>
              </a:rPr>
              <a:t>š</a:t>
            </a:r>
            <a:r>
              <a:rPr lang="cs-CZ" altLang="sk-SK">
                <a:latin typeface="Times New Roman" pitchFamily="18" charset="0"/>
                <a:cs typeface="Times New Roman" pitchFamily="18" charset="0"/>
              </a:rPr>
              <a:t>ichni d</a:t>
            </a:r>
            <a:r>
              <a:rPr lang="cs-CZ" altLang="sk-SK">
                <a:cs typeface="Times New Roman" pitchFamily="18" charset="0"/>
              </a:rPr>
              <a:t>á</a:t>
            </a:r>
            <a:r>
              <a:rPr lang="cs-CZ" altLang="sk-SK">
                <a:latin typeface="Times New Roman" pitchFamily="18" charset="0"/>
                <a:cs typeface="Times New Roman" pitchFamily="18" charset="0"/>
              </a:rPr>
              <a:t>vaj</a:t>
            </a:r>
            <a:r>
              <a:rPr lang="cs-CZ" altLang="sk-SK">
                <a:cs typeface="Times New Roman" pitchFamily="18" charset="0"/>
              </a:rPr>
              <a:t>í</a:t>
            </a:r>
            <a:r>
              <a:rPr lang="cs-CZ" altLang="sk-SK">
                <a:latin typeface="Times New Roman" pitchFamily="18" charset="0"/>
                <a:cs typeface="Times New Roman" pitchFamily="18" charset="0"/>
              </a:rPr>
              <a:t> značn</a:t>
            </a:r>
            <a:r>
              <a:rPr lang="cs-CZ" altLang="sk-SK">
                <a:cs typeface="Times New Roman" pitchFamily="18" charset="0"/>
              </a:rPr>
              <a:t>é</a:t>
            </a:r>
            <a:r>
              <a:rPr lang="cs-CZ" altLang="sk-SK">
                <a:latin typeface="Times New Roman" pitchFamily="18" charset="0"/>
                <a:cs typeface="Times New Roman" pitchFamily="18" charset="0"/>
              </a:rPr>
              <a:t> č</a:t>
            </a:r>
            <a:r>
              <a:rPr lang="cs-CZ" altLang="sk-SK">
                <a:cs typeface="Times New Roman" pitchFamily="18" charset="0"/>
              </a:rPr>
              <a:t>á</a:t>
            </a:r>
            <a:r>
              <a:rPr lang="cs-CZ" altLang="sk-SK">
                <a:latin typeface="Times New Roman" pitchFamily="18" charset="0"/>
                <a:cs typeface="Times New Roman" pitchFamily="18" charset="0"/>
              </a:rPr>
              <a:t>stky na reklamu a propagaci. Se zvy</a:t>
            </a:r>
            <a:r>
              <a:rPr lang="cs-CZ" altLang="sk-SK">
                <a:cs typeface="Times New Roman" pitchFamily="18" charset="0"/>
              </a:rPr>
              <a:t>š</a:t>
            </a:r>
            <a:r>
              <a:rPr lang="cs-CZ" altLang="sk-SK">
                <a:latin typeface="Times New Roman" pitchFamily="18" charset="0"/>
                <a:cs typeface="Times New Roman" pitchFamily="18" charset="0"/>
              </a:rPr>
              <a:t>uj</a:t>
            </a:r>
            <a:r>
              <a:rPr lang="cs-CZ" altLang="sk-SK">
                <a:cs typeface="Times New Roman" pitchFamily="18" charset="0"/>
              </a:rPr>
              <a:t>í</a:t>
            </a:r>
            <a:r>
              <a:rPr lang="cs-CZ" altLang="sk-SK">
                <a:latin typeface="Times New Roman" pitchFamily="18" charset="0"/>
                <a:cs typeface="Times New Roman" pitchFamily="18" charset="0"/>
              </a:rPr>
              <a:t>c</a:t>
            </a:r>
            <a:r>
              <a:rPr lang="cs-CZ" altLang="sk-SK">
                <a:cs typeface="Times New Roman" pitchFamily="18" charset="0"/>
              </a:rPr>
              <a:t>í</a:t>
            </a:r>
            <a:r>
              <a:rPr lang="cs-CZ" altLang="sk-SK">
                <a:latin typeface="Times New Roman" pitchFamily="18" charset="0"/>
                <a:cs typeface="Times New Roman" pitchFamily="18" charset="0"/>
              </a:rPr>
              <a:t>m se počtem prodaných výrobků kles</a:t>
            </a:r>
            <a:r>
              <a:rPr lang="cs-CZ" altLang="sk-SK">
                <a:cs typeface="Times New Roman" pitchFamily="18" charset="0"/>
              </a:rPr>
              <a:t>á</a:t>
            </a:r>
            <a:r>
              <a:rPr lang="cs-CZ" altLang="sk-SK">
                <a:latin typeface="Times New Roman" pitchFamily="18" charset="0"/>
                <a:cs typeface="Times New Roman" pitchFamily="18" charset="0"/>
              </a:rPr>
              <a:t> poměr n</a:t>
            </a:r>
            <a:r>
              <a:rPr lang="cs-CZ" altLang="sk-SK">
                <a:cs typeface="Times New Roman" pitchFamily="18" charset="0"/>
              </a:rPr>
              <a:t>á</a:t>
            </a:r>
            <a:r>
              <a:rPr lang="cs-CZ" altLang="sk-SK">
                <a:latin typeface="Times New Roman" pitchFamily="18" charset="0"/>
                <a:cs typeface="Times New Roman" pitchFamily="18" charset="0"/>
              </a:rPr>
              <a:t>kladů za reklamu na jeden prodaný kus.</a:t>
            </a:r>
            <a:endParaRPr lang="cs-CZ" altLang="sk-SK">
              <a:solidFill>
                <a:srgbClr val="000000"/>
              </a:solidFill>
              <a:latin typeface="Arial Unicode MS" pitchFamily="34" charset="-128"/>
              <a:ea typeface="Arial Unicode MS" pitchFamily="34" charset="-128"/>
              <a:cs typeface="Arial Unicode MS" pitchFamily="34" charset="-128"/>
            </a:endParaRPr>
          </a:p>
          <a:p>
            <a:pPr>
              <a:spcBef>
                <a:spcPct val="50000"/>
              </a:spcBef>
            </a:pPr>
            <a:r>
              <a:rPr lang="cs-CZ" altLang="sk-SK">
                <a:cs typeface="Times New Roman" pitchFamily="18" charset="0"/>
              </a:rPr>
              <a:t>Cena nemusí klesat, zvyšuje se zisk. Zvyšuje se počet prodejních míst, klade se důraz na důkladné pokrytí trhu. Konkurenční výrobci na trhu soupeří o distribuční a prodejní místa.</a:t>
            </a:r>
            <a:br>
              <a:rPr lang="cs-CZ" altLang="sk-SK">
                <a:cs typeface="Times New Roman" pitchFamily="18" charset="0"/>
              </a:rPr>
            </a:br>
            <a:r>
              <a:rPr lang="cs-CZ" altLang="sk-SK">
                <a:cs typeface="Times New Roman" pitchFamily="18" charset="0"/>
              </a:rPr>
              <a:t>Oddělení prodeje žádá větší množství výrobku, ale výroba nestačí vyrábět požadované množství, jsou odstraněny dětské nemoci v oblasti kvality.</a:t>
            </a:r>
            <a:r>
              <a:rPr lang="cs-CZ" altLang="sk-SK" b="1">
                <a:cs typeface="Times New Roman" pitchFamily="18" charset="0"/>
              </a:rPr>
              <a:t> </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ext Box 2"/>
          <p:cNvSpPr txBox="1">
            <a:spLocks noChangeArrowheads="1"/>
          </p:cNvSpPr>
          <p:nvPr/>
        </p:nvSpPr>
        <p:spPr bwMode="auto">
          <a:xfrm>
            <a:off x="250825" y="115888"/>
            <a:ext cx="8382000" cy="6553200"/>
          </a:xfrm>
          <a:prstGeom prst="rect">
            <a:avLst/>
          </a:prstGeom>
          <a:noFill/>
          <a:ln w="9525">
            <a:noFill/>
            <a:miter lim="800000"/>
            <a:headEnd/>
            <a:tailEnd/>
          </a:ln>
        </p:spPr>
        <p:txBody>
          <a:bodyPr>
            <a:spAutoFit/>
          </a:bodyPr>
          <a:lstStyle/>
          <a:p>
            <a:pPr>
              <a:spcBef>
                <a:spcPct val="50000"/>
              </a:spcBef>
            </a:pPr>
            <a:r>
              <a:rPr lang="cs-CZ" altLang="sk-SK" b="1">
                <a:solidFill>
                  <a:schemeClr val="hlink"/>
                </a:solidFill>
                <a:latin typeface="Times New Roman" pitchFamily="18" charset="0"/>
                <a:cs typeface="Times New Roman" pitchFamily="18" charset="0"/>
              </a:rPr>
              <a:t>D.</a:t>
            </a:r>
            <a:br>
              <a:rPr lang="cs-CZ" altLang="sk-SK" b="1">
                <a:solidFill>
                  <a:schemeClr val="hlink"/>
                </a:solidFill>
                <a:latin typeface="Times New Roman" pitchFamily="18" charset="0"/>
                <a:cs typeface="Times New Roman" pitchFamily="18" charset="0"/>
              </a:rPr>
            </a:br>
            <a:r>
              <a:rPr lang="cs-CZ" altLang="sk-SK" b="1">
                <a:solidFill>
                  <a:schemeClr val="hlink"/>
                </a:solidFill>
                <a:latin typeface="Times New Roman" pitchFamily="18" charset="0"/>
                <a:cs typeface="Times New Roman" pitchFamily="18" charset="0"/>
              </a:rPr>
              <a:t>F</a:t>
            </a:r>
            <a:r>
              <a:rPr lang="cs-CZ" altLang="sk-SK" b="1">
                <a:solidFill>
                  <a:schemeClr val="hlink"/>
                </a:solidFill>
                <a:cs typeface="Times New Roman" pitchFamily="18" charset="0"/>
              </a:rPr>
              <a:t>á</a:t>
            </a:r>
            <a:r>
              <a:rPr lang="cs-CZ" altLang="sk-SK" b="1">
                <a:solidFill>
                  <a:schemeClr val="hlink"/>
                </a:solidFill>
                <a:latin typeface="Times New Roman" pitchFamily="18" charset="0"/>
                <a:cs typeface="Times New Roman" pitchFamily="18" charset="0"/>
              </a:rPr>
              <a:t>ze zralosti   (maturity) </a:t>
            </a:r>
            <a:endParaRPr lang="cs-CZ" altLang="sk-SK">
              <a:solidFill>
                <a:schemeClr val="hlink"/>
              </a:solidFill>
              <a:latin typeface="Arial Unicode MS" pitchFamily="34" charset="-128"/>
              <a:ea typeface="Arial Unicode MS" pitchFamily="34" charset="-128"/>
              <a:cs typeface="Arial Unicode MS" pitchFamily="34" charset="-128"/>
            </a:endParaRPr>
          </a:p>
          <a:p>
            <a:pPr>
              <a:spcBef>
                <a:spcPct val="50000"/>
              </a:spcBef>
            </a:pPr>
            <a:r>
              <a:rPr lang="cs-CZ" altLang="sk-SK">
                <a:cs typeface="Times New Roman" pitchFamily="18" charset="0"/>
              </a:rPr>
              <a:t> </a:t>
            </a:r>
            <a:endParaRPr lang="cs-CZ" altLang="sk-SK">
              <a:latin typeface="Times New Roman" pitchFamily="18" charset="0"/>
              <a:cs typeface="Times New Roman" pitchFamily="18" charset="0"/>
            </a:endParaRPr>
          </a:p>
          <a:p>
            <a:pPr>
              <a:spcBef>
                <a:spcPct val="50000"/>
              </a:spcBef>
            </a:pPr>
            <a:endParaRPr lang="cs-CZ" altLang="sk-SK">
              <a:latin typeface="Times New Roman" pitchFamily="18" charset="0"/>
              <a:cs typeface="Times New Roman" pitchFamily="18" charset="0"/>
            </a:endParaRPr>
          </a:p>
          <a:p>
            <a:pPr>
              <a:spcBef>
                <a:spcPct val="50000"/>
              </a:spcBef>
            </a:pPr>
            <a:endParaRPr lang="cs-CZ" altLang="sk-SK">
              <a:latin typeface="Times New Roman" pitchFamily="18" charset="0"/>
              <a:cs typeface="Times New Roman" pitchFamily="18" charset="0"/>
            </a:endParaRPr>
          </a:p>
          <a:p>
            <a:pPr>
              <a:spcBef>
                <a:spcPct val="50000"/>
              </a:spcBef>
            </a:pPr>
            <a:endParaRPr lang="cs-CZ" altLang="sk-SK">
              <a:latin typeface="Times New Roman" pitchFamily="18" charset="0"/>
              <a:cs typeface="Times New Roman" pitchFamily="18" charset="0"/>
            </a:endParaRPr>
          </a:p>
          <a:p>
            <a:pPr>
              <a:spcBef>
                <a:spcPct val="50000"/>
              </a:spcBef>
            </a:pPr>
            <a:endParaRPr lang="cs-CZ" altLang="sk-SK">
              <a:latin typeface="Times New Roman" pitchFamily="18" charset="0"/>
              <a:cs typeface="Times New Roman" pitchFamily="18" charset="0"/>
            </a:endParaRPr>
          </a:p>
          <a:p>
            <a:pPr>
              <a:spcBef>
                <a:spcPct val="50000"/>
              </a:spcBef>
            </a:pPr>
            <a:endParaRPr lang="cs-CZ" altLang="sk-SK">
              <a:solidFill>
                <a:srgbClr val="000000"/>
              </a:solidFill>
              <a:latin typeface="Arial Unicode MS" pitchFamily="34" charset="-128"/>
              <a:ea typeface="Arial Unicode MS" pitchFamily="34" charset="-128"/>
              <a:cs typeface="Arial Unicode MS" pitchFamily="34" charset="-128"/>
            </a:endParaRPr>
          </a:p>
          <a:p>
            <a:pPr>
              <a:spcBef>
                <a:spcPct val="50000"/>
              </a:spcBef>
            </a:pPr>
            <a:r>
              <a:rPr lang="cs-CZ" altLang="sk-SK">
                <a:latin typeface="Times New Roman" pitchFamily="18" charset="0"/>
                <a:cs typeface="Times New Roman" pitchFamily="18" charset="0"/>
              </a:rPr>
              <a:t>Výrobek je zn</a:t>
            </a:r>
            <a:r>
              <a:rPr lang="cs-CZ" altLang="sk-SK">
                <a:cs typeface="Times New Roman" pitchFamily="18" charset="0"/>
              </a:rPr>
              <a:t>á</a:t>
            </a:r>
            <a:r>
              <a:rPr lang="cs-CZ" altLang="sk-SK">
                <a:latin typeface="Times New Roman" pitchFamily="18" charset="0"/>
                <a:cs typeface="Times New Roman" pitchFamily="18" charset="0"/>
              </a:rPr>
              <a:t>mý, prod</a:t>
            </a:r>
            <a:r>
              <a:rPr lang="cs-CZ" altLang="sk-SK">
                <a:cs typeface="Times New Roman" pitchFamily="18" charset="0"/>
              </a:rPr>
              <a:t>á</a:t>
            </a:r>
            <a:r>
              <a:rPr lang="cs-CZ" altLang="sk-SK">
                <a:latin typeface="Times New Roman" pitchFamily="18" charset="0"/>
                <a:cs typeface="Times New Roman" pitchFamily="18" charset="0"/>
              </a:rPr>
              <a:t>v</a:t>
            </a:r>
            <a:r>
              <a:rPr lang="cs-CZ" altLang="sk-SK">
                <a:cs typeface="Times New Roman" pitchFamily="18" charset="0"/>
              </a:rPr>
              <a:t>á</a:t>
            </a:r>
            <a:r>
              <a:rPr lang="cs-CZ" altLang="sk-SK">
                <a:latin typeface="Times New Roman" pitchFamily="18" charset="0"/>
                <a:cs typeface="Times New Roman" pitchFamily="18" charset="0"/>
              </a:rPr>
              <a:t> se velmi dobře. Lid</a:t>
            </a:r>
            <a:r>
              <a:rPr lang="cs-CZ" altLang="sk-SK">
                <a:cs typeface="Times New Roman" pitchFamily="18" charset="0"/>
              </a:rPr>
              <a:t>é</a:t>
            </a:r>
            <a:r>
              <a:rPr lang="cs-CZ" altLang="sk-SK">
                <a:latin typeface="Times New Roman" pitchFamily="18" charset="0"/>
                <a:cs typeface="Times New Roman" pitchFamily="18" charset="0"/>
              </a:rPr>
              <a:t> si ho obl</a:t>
            </a:r>
            <a:r>
              <a:rPr lang="cs-CZ" altLang="sk-SK">
                <a:cs typeface="Times New Roman" pitchFamily="18" charset="0"/>
              </a:rPr>
              <a:t>í</a:t>
            </a:r>
            <a:r>
              <a:rPr lang="cs-CZ" altLang="sk-SK">
                <a:latin typeface="Times New Roman" pitchFamily="18" charset="0"/>
                <a:cs typeface="Times New Roman" pitchFamily="18" charset="0"/>
              </a:rPr>
              <a:t>bili.</a:t>
            </a:r>
            <a:br>
              <a:rPr lang="cs-CZ" altLang="sk-SK">
                <a:latin typeface="Times New Roman" pitchFamily="18" charset="0"/>
                <a:cs typeface="Times New Roman" pitchFamily="18" charset="0"/>
              </a:rPr>
            </a:br>
            <a:r>
              <a:rPr lang="cs-CZ" altLang="sk-SK">
                <a:latin typeface="Times New Roman" pitchFamily="18" charset="0"/>
                <a:cs typeface="Times New Roman" pitchFamily="18" charset="0"/>
              </a:rPr>
              <a:t>Reklama by měla motivovat z</a:t>
            </a:r>
            <a:r>
              <a:rPr lang="cs-CZ" altLang="sk-SK">
                <a:cs typeface="Times New Roman" pitchFamily="18" charset="0"/>
              </a:rPr>
              <a:t>á</a:t>
            </a:r>
            <a:r>
              <a:rPr lang="cs-CZ" altLang="sk-SK">
                <a:latin typeface="Times New Roman" pitchFamily="18" charset="0"/>
                <a:cs typeface="Times New Roman" pitchFamily="18" charset="0"/>
              </a:rPr>
              <a:t>kazn</a:t>
            </a:r>
            <a:r>
              <a:rPr lang="cs-CZ" altLang="sk-SK">
                <a:cs typeface="Times New Roman" pitchFamily="18" charset="0"/>
              </a:rPr>
              <a:t>í</a:t>
            </a:r>
            <a:r>
              <a:rPr lang="cs-CZ" altLang="sk-SK">
                <a:latin typeface="Times New Roman" pitchFamily="18" charset="0"/>
                <a:cs typeface="Times New Roman" pitchFamily="18" charset="0"/>
              </a:rPr>
              <a:t>ka k loajalitě ke značce a k opakovan</a:t>
            </a:r>
            <a:r>
              <a:rPr lang="cs-CZ" altLang="sk-SK">
                <a:cs typeface="Times New Roman" pitchFamily="18" charset="0"/>
              </a:rPr>
              <a:t>é</a:t>
            </a:r>
            <a:r>
              <a:rPr lang="cs-CZ" altLang="sk-SK">
                <a:latin typeface="Times New Roman" pitchFamily="18" charset="0"/>
                <a:cs typeface="Times New Roman" pitchFamily="18" charset="0"/>
              </a:rPr>
              <a:t>mu n</a:t>
            </a:r>
            <a:r>
              <a:rPr lang="cs-CZ" altLang="sk-SK">
                <a:cs typeface="Times New Roman" pitchFamily="18" charset="0"/>
              </a:rPr>
              <a:t>á</a:t>
            </a:r>
            <a:r>
              <a:rPr lang="cs-CZ" altLang="sk-SK">
                <a:latin typeface="Times New Roman" pitchFamily="18" charset="0"/>
                <a:cs typeface="Times New Roman" pitchFamily="18" charset="0"/>
              </a:rPr>
              <a:t>kupu výrobku.</a:t>
            </a:r>
            <a:endParaRPr lang="cs-CZ" altLang="sk-SK">
              <a:solidFill>
                <a:srgbClr val="000000"/>
              </a:solidFill>
              <a:latin typeface="Arial Unicode MS" pitchFamily="34" charset="-128"/>
              <a:ea typeface="Arial Unicode MS" pitchFamily="34" charset="-128"/>
              <a:cs typeface="Arial Unicode MS" pitchFamily="34" charset="-128"/>
            </a:endParaRPr>
          </a:p>
          <a:p>
            <a:pPr>
              <a:spcBef>
                <a:spcPct val="50000"/>
              </a:spcBef>
            </a:pPr>
            <a:r>
              <a:rPr lang="cs-CZ" altLang="sk-SK">
                <a:latin typeface="Times New Roman" pitchFamily="18" charset="0"/>
                <a:cs typeface="Times New Roman" pitchFamily="18" charset="0"/>
              </a:rPr>
              <a:t>Je nezbytn</a:t>
            </a:r>
            <a:r>
              <a:rPr lang="cs-CZ" altLang="sk-SK">
                <a:cs typeface="Times New Roman" pitchFamily="18" charset="0"/>
              </a:rPr>
              <a:t>é</a:t>
            </a:r>
            <a:r>
              <a:rPr lang="cs-CZ" altLang="sk-SK">
                <a:latin typeface="Times New Roman" pitchFamily="18" charset="0"/>
                <a:cs typeface="Times New Roman" pitchFamily="18" charset="0"/>
              </a:rPr>
              <a:t> udržovat, popř</a:t>
            </a:r>
            <a:r>
              <a:rPr lang="cs-CZ" altLang="sk-SK">
                <a:cs typeface="Times New Roman" pitchFamily="18" charset="0"/>
              </a:rPr>
              <a:t>í</a:t>
            </a:r>
            <a:r>
              <a:rPr lang="cs-CZ" altLang="sk-SK">
                <a:latin typeface="Times New Roman" pitchFamily="18" charset="0"/>
                <a:cs typeface="Times New Roman" pitchFamily="18" charset="0"/>
              </a:rPr>
              <a:t>padě prodlužovat f</a:t>
            </a:r>
            <a:r>
              <a:rPr lang="cs-CZ" altLang="sk-SK">
                <a:cs typeface="Times New Roman" pitchFamily="18" charset="0"/>
              </a:rPr>
              <a:t>á</a:t>
            </a:r>
            <a:r>
              <a:rPr lang="cs-CZ" altLang="sk-SK">
                <a:latin typeface="Times New Roman" pitchFamily="18" charset="0"/>
                <a:cs typeface="Times New Roman" pitchFamily="18" charset="0"/>
              </a:rPr>
              <a:t>zi zralosti co nejd</a:t>
            </a:r>
            <a:r>
              <a:rPr lang="cs-CZ" altLang="sk-SK">
                <a:cs typeface="Times New Roman" pitchFamily="18" charset="0"/>
              </a:rPr>
              <a:t>é</a:t>
            </a:r>
            <a:r>
              <a:rPr lang="cs-CZ" altLang="sk-SK">
                <a:latin typeface="Times New Roman" pitchFamily="18" charset="0"/>
                <a:cs typeface="Times New Roman" pitchFamily="18" charset="0"/>
              </a:rPr>
              <a:t>le, neboť tato č</a:t>
            </a:r>
            <a:r>
              <a:rPr lang="cs-CZ" altLang="sk-SK">
                <a:cs typeface="Times New Roman" pitchFamily="18" charset="0"/>
              </a:rPr>
              <a:t>á</a:t>
            </a:r>
            <a:r>
              <a:rPr lang="cs-CZ" altLang="sk-SK">
                <a:latin typeface="Times New Roman" pitchFamily="18" charset="0"/>
                <a:cs typeface="Times New Roman" pitchFamily="18" charset="0"/>
              </a:rPr>
              <a:t>st je nejvýhodněj</a:t>
            </a:r>
            <a:r>
              <a:rPr lang="cs-CZ" altLang="sk-SK">
                <a:cs typeface="Times New Roman" pitchFamily="18" charset="0"/>
              </a:rPr>
              <a:t>ší</a:t>
            </a:r>
            <a:r>
              <a:rPr lang="cs-CZ" altLang="sk-SK">
                <a:latin typeface="Times New Roman" pitchFamily="18" charset="0"/>
                <a:cs typeface="Times New Roman" pitchFamily="18" charset="0"/>
              </a:rPr>
              <a:t> pro výrobce. Firma dosahuje uspokojiv</a:t>
            </a:r>
            <a:r>
              <a:rPr lang="cs-CZ" altLang="sk-SK">
                <a:cs typeface="Times New Roman" pitchFamily="18" charset="0"/>
              </a:rPr>
              <a:t>é</a:t>
            </a:r>
            <a:r>
              <a:rPr lang="cs-CZ" altLang="sk-SK">
                <a:latin typeface="Times New Roman" pitchFamily="18" charset="0"/>
                <a:cs typeface="Times New Roman" pitchFamily="18" charset="0"/>
              </a:rPr>
              <a:t>ho zisku.</a:t>
            </a:r>
            <a:br>
              <a:rPr lang="cs-CZ" altLang="sk-SK">
                <a:latin typeface="Times New Roman" pitchFamily="18" charset="0"/>
                <a:cs typeface="Times New Roman" pitchFamily="18" charset="0"/>
              </a:rPr>
            </a:br>
            <a:r>
              <a:rPr lang="cs-CZ" altLang="sk-SK">
                <a:latin typeface="Times New Roman" pitchFamily="18" charset="0"/>
                <a:cs typeface="Times New Roman" pitchFamily="18" charset="0"/>
              </a:rPr>
              <a:t>Výrobn</a:t>
            </a:r>
            <a:r>
              <a:rPr lang="cs-CZ" altLang="sk-SK">
                <a:cs typeface="Times New Roman" pitchFamily="18" charset="0"/>
              </a:rPr>
              <a:t>í</a:t>
            </a:r>
            <a:r>
              <a:rPr lang="cs-CZ" altLang="sk-SK">
                <a:latin typeface="Times New Roman" pitchFamily="18" charset="0"/>
                <a:cs typeface="Times New Roman" pitchFamily="18" charset="0"/>
              </a:rPr>
              <a:t> oddělen</a:t>
            </a:r>
            <a:r>
              <a:rPr lang="cs-CZ" altLang="sk-SK">
                <a:cs typeface="Times New Roman" pitchFamily="18" charset="0"/>
              </a:rPr>
              <a:t>í</a:t>
            </a:r>
            <a:r>
              <a:rPr lang="cs-CZ" altLang="sk-SK">
                <a:latin typeface="Times New Roman" pitchFamily="18" charset="0"/>
                <a:cs typeface="Times New Roman" pitchFamily="18" charset="0"/>
              </a:rPr>
              <a:t> již překonalo v</a:t>
            </a:r>
            <a:r>
              <a:rPr lang="cs-CZ" altLang="sk-SK">
                <a:cs typeface="Times New Roman" pitchFamily="18" charset="0"/>
              </a:rPr>
              <a:t>š</a:t>
            </a:r>
            <a:r>
              <a:rPr lang="cs-CZ" altLang="sk-SK">
                <a:latin typeface="Times New Roman" pitchFamily="18" charset="0"/>
                <a:cs typeface="Times New Roman" pitchFamily="18" charset="0"/>
              </a:rPr>
              <a:t>echny probl</a:t>
            </a:r>
            <a:r>
              <a:rPr lang="cs-CZ" altLang="sk-SK">
                <a:cs typeface="Times New Roman" pitchFamily="18" charset="0"/>
              </a:rPr>
              <a:t>é</a:t>
            </a:r>
            <a:r>
              <a:rPr lang="cs-CZ" altLang="sk-SK">
                <a:latin typeface="Times New Roman" pitchFamily="18" charset="0"/>
                <a:cs typeface="Times New Roman" pitchFamily="18" charset="0"/>
              </a:rPr>
              <a:t>my a může vyrobit množstv</a:t>
            </a:r>
            <a:r>
              <a:rPr lang="cs-CZ" altLang="sk-SK">
                <a:cs typeface="Times New Roman" pitchFamily="18" charset="0"/>
              </a:rPr>
              <a:t>í</a:t>
            </a:r>
            <a:r>
              <a:rPr lang="cs-CZ" altLang="sk-SK">
                <a:latin typeface="Times New Roman" pitchFamily="18" charset="0"/>
                <a:cs typeface="Times New Roman" pitchFamily="18" charset="0"/>
              </a:rPr>
              <a:t>, kter</a:t>
            </a:r>
            <a:r>
              <a:rPr lang="cs-CZ" altLang="sk-SK">
                <a:cs typeface="Times New Roman" pitchFamily="18" charset="0"/>
              </a:rPr>
              <a:t>é</a:t>
            </a:r>
            <a:r>
              <a:rPr lang="cs-CZ" altLang="sk-SK">
                <a:latin typeface="Times New Roman" pitchFamily="18" charset="0"/>
                <a:cs typeface="Times New Roman" pitchFamily="18" charset="0"/>
              </a:rPr>
              <a:t> prodej požaduje. I kvalitou je již výrobek na sv</a:t>
            </a:r>
            <a:r>
              <a:rPr lang="cs-CZ" altLang="sk-SK">
                <a:cs typeface="Times New Roman" pitchFamily="18" charset="0"/>
              </a:rPr>
              <a:t>é</a:t>
            </a:r>
            <a:r>
              <a:rPr lang="cs-CZ" altLang="sk-SK">
                <a:latin typeface="Times New Roman" pitchFamily="18" charset="0"/>
                <a:cs typeface="Times New Roman" pitchFamily="18" charset="0"/>
              </a:rPr>
              <a:t>m vrcholu. Top management firmy nut</a:t>
            </a:r>
            <a:r>
              <a:rPr lang="cs-CZ" altLang="sk-SK">
                <a:cs typeface="Times New Roman" pitchFamily="18" charset="0"/>
              </a:rPr>
              <a:t>í</a:t>
            </a:r>
            <a:r>
              <a:rPr lang="cs-CZ" altLang="sk-SK">
                <a:latin typeface="Times New Roman" pitchFamily="18" charset="0"/>
                <a:cs typeface="Times New Roman" pitchFamily="18" charset="0"/>
              </a:rPr>
              <a:t> prodejn</a:t>
            </a:r>
            <a:r>
              <a:rPr lang="cs-CZ" altLang="sk-SK">
                <a:cs typeface="Times New Roman" pitchFamily="18" charset="0"/>
              </a:rPr>
              <a:t>í</a:t>
            </a:r>
            <a:r>
              <a:rPr lang="cs-CZ" altLang="sk-SK">
                <a:latin typeface="Times New Roman" pitchFamily="18" charset="0"/>
                <a:cs typeface="Times New Roman" pitchFamily="18" charset="0"/>
              </a:rPr>
              <a:t> oddělen</a:t>
            </a:r>
            <a:r>
              <a:rPr lang="cs-CZ" altLang="sk-SK">
                <a:cs typeface="Times New Roman" pitchFamily="18" charset="0"/>
              </a:rPr>
              <a:t>í</a:t>
            </a:r>
            <a:r>
              <a:rPr lang="cs-CZ" altLang="sk-SK">
                <a:latin typeface="Times New Roman" pitchFamily="18" charset="0"/>
                <a:cs typeface="Times New Roman" pitchFamily="18" charset="0"/>
              </a:rPr>
              <a:t> zvý</a:t>
            </a:r>
            <a:r>
              <a:rPr lang="cs-CZ" altLang="sk-SK">
                <a:cs typeface="Times New Roman" pitchFamily="18" charset="0"/>
              </a:rPr>
              <a:t>š</a:t>
            </a:r>
            <a:r>
              <a:rPr lang="cs-CZ" altLang="sk-SK">
                <a:latin typeface="Times New Roman" pitchFamily="18" charset="0"/>
                <a:cs typeface="Times New Roman" pitchFamily="18" charset="0"/>
              </a:rPr>
              <a:t>it aktivitu i na opom</a:t>
            </a:r>
            <a:r>
              <a:rPr lang="cs-CZ" altLang="sk-SK">
                <a:cs typeface="Times New Roman" pitchFamily="18" charset="0"/>
              </a:rPr>
              <a:t>í</a:t>
            </a:r>
            <a:r>
              <a:rPr lang="cs-CZ" altLang="sk-SK">
                <a:latin typeface="Times New Roman" pitchFamily="18" charset="0"/>
                <a:cs typeface="Times New Roman" pitchFamily="18" charset="0"/>
              </a:rPr>
              <a:t>jených trz</a:t>
            </a:r>
            <a:r>
              <a:rPr lang="cs-CZ" altLang="sk-SK">
                <a:cs typeface="Times New Roman" pitchFamily="18" charset="0"/>
              </a:rPr>
              <a:t>í</a:t>
            </a:r>
            <a:r>
              <a:rPr lang="cs-CZ" altLang="sk-SK">
                <a:latin typeface="Times New Roman" pitchFamily="18" charset="0"/>
                <a:cs typeface="Times New Roman" pitchFamily="18" charset="0"/>
              </a:rPr>
              <a:t>ch.</a:t>
            </a:r>
            <a:endParaRPr lang="cs-CZ" altLang="sk-SK">
              <a:solidFill>
                <a:srgbClr val="000000"/>
              </a:solidFill>
              <a:latin typeface="Arial Unicode MS" pitchFamily="34" charset="-128"/>
              <a:ea typeface="Arial Unicode MS" pitchFamily="34" charset="-128"/>
              <a:cs typeface="Arial Unicode MS" pitchFamily="34" charset="-128"/>
            </a:endParaRPr>
          </a:p>
          <a:p>
            <a:pPr>
              <a:spcBef>
                <a:spcPct val="50000"/>
              </a:spcBef>
            </a:pPr>
            <a:r>
              <a:rPr lang="cs-CZ" altLang="sk-SK">
                <a:cs typeface="Times New Roman" pitchFamily="18" charset="0"/>
              </a:rPr>
              <a:t>Produkt je možné inovovat a vylepšovat, přichází se s rozšířením výrobkové řady. Výhodné je najít pro výrobek použití v dalším novém segmentu. Marketing by se měl soustředit na zvyšování spokojenosti zákazníka. </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ext Box 2"/>
          <p:cNvSpPr txBox="1">
            <a:spLocks noChangeArrowheads="1"/>
          </p:cNvSpPr>
          <p:nvPr/>
        </p:nvSpPr>
        <p:spPr bwMode="auto">
          <a:xfrm>
            <a:off x="250825" y="188913"/>
            <a:ext cx="8458200" cy="6553200"/>
          </a:xfrm>
          <a:prstGeom prst="rect">
            <a:avLst/>
          </a:prstGeom>
          <a:noFill/>
          <a:ln w="9525">
            <a:noFill/>
            <a:miter lim="800000"/>
            <a:headEnd/>
            <a:tailEnd/>
          </a:ln>
        </p:spPr>
        <p:txBody>
          <a:bodyPr>
            <a:spAutoFit/>
          </a:bodyPr>
          <a:lstStyle/>
          <a:p>
            <a:pPr>
              <a:spcBef>
                <a:spcPct val="50000"/>
              </a:spcBef>
            </a:pPr>
            <a:r>
              <a:rPr lang="cs-CZ" altLang="sk-SK" b="1">
                <a:solidFill>
                  <a:schemeClr val="hlink"/>
                </a:solidFill>
                <a:latin typeface="Times New Roman" pitchFamily="18" charset="0"/>
                <a:cs typeface="Times New Roman" pitchFamily="18" charset="0"/>
              </a:rPr>
              <a:t>E.</a:t>
            </a:r>
            <a:br>
              <a:rPr lang="cs-CZ" altLang="sk-SK" b="1">
                <a:solidFill>
                  <a:schemeClr val="hlink"/>
                </a:solidFill>
                <a:latin typeface="Times New Roman" pitchFamily="18" charset="0"/>
                <a:cs typeface="Times New Roman" pitchFamily="18" charset="0"/>
              </a:rPr>
            </a:br>
            <a:r>
              <a:rPr lang="cs-CZ" altLang="sk-SK" b="1">
                <a:solidFill>
                  <a:schemeClr val="hlink"/>
                </a:solidFill>
                <a:latin typeface="Times New Roman" pitchFamily="18" charset="0"/>
                <a:cs typeface="Times New Roman" pitchFamily="18" charset="0"/>
              </a:rPr>
              <a:t>Nasycen</a:t>
            </a:r>
            <a:r>
              <a:rPr lang="cs-CZ" altLang="sk-SK" b="1">
                <a:solidFill>
                  <a:schemeClr val="hlink"/>
                </a:solidFill>
                <a:cs typeface="Times New Roman" pitchFamily="18" charset="0"/>
              </a:rPr>
              <a:t>í</a:t>
            </a:r>
            <a:r>
              <a:rPr lang="cs-CZ" altLang="sk-SK" b="1">
                <a:solidFill>
                  <a:schemeClr val="hlink"/>
                </a:solidFill>
                <a:latin typeface="Times New Roman" pitchFamily="18" charset="0"/>
                <a:cs typeface="Times New Roman" pitchFamily="18" charset="0"/>
              </a:rPr>
              <a:t> trhu (penetration) </a:t>
            </a:r>
            <a:endParaRPr lang="cs-CZ" altLang="sk-SK">
              <a:solidFill>
                <a:schemeClr val="hlink"/>
              </a:solidFill>
              <a:latin typeface="Arial Unicode MS" pitchFamily="34" charset="-128"/>
              <a:ea typeface="Arial Unicode MS" pitchFamily="34" charset="-128"/>
              <a:cs typeface="Arial Unicode MS" pitchFamily="34" charset="-128"/>
            </a:endParaRPr>
          </a:p>
          <a:p>
            <a:pPr>
              <a:spcBef>
                <a:spcPct val="50000"/>
              </a:spcBef>
            </a:pPr>
            <a:r>
              <a:rPr lang="cs-CZ" altLang="sk-SK">
                <a:cs typeface="Times New Roman" pitchFamily="18" charset="0"/>
              </a:rPr>
              <a:t> </a:t>
            </a:r>
            <a:endParaRPr lang="cs-CZ" altLang="sk-SK">
              <a:latin typeface="Times New Roman" pitchFamily="18" charset="0"/>
              <a:cs typeface="Times New Roman" pitchFamily="18" charset="0"/>
            </a:endParaRPr>
          </a:p>
          <a:p>
            <a:pPr>
              <a:spcBef>
                <a:spcPct val="50000"/>
              </a:spcBef>
            </a:pPr>
            <a:endParaRPr lang="cs-CZ" altLang="sk-SK">
              <a:latin typeface="Times New Roman" pitchFamily="18" charset="0"/>
              <a:cs typeface="Times New Roman" pitchFamily="18" charset="0"/>
            </a:endParaRPr>
          </a:p>
          <a:p>
            <a:pPr>
              <a:spcBef>
                <a:spcPct val="50000"/>
              </a:spcBef>
            </a:pPr>
            <a:endParaRPr lang="cs-CZ" altLang="sk-SK">
              <a:latin typeface="Times New Roman" pitchFamily="18" charset="0"/>
              <a:cs typeface="Times New Roman" pitchFamily="18" charset="0"/>
            </a:endParaRPr>
          </a:p>
          <a:p>
            <a:pPr>
              <a:spcBef>
                <a:spcPct val="50000"/>
              </a:spcBef>
            </a:pPr>
            <a:endParaRPr lang="cs-CZ" altLang="sk-SK">
              <a:latin typeface="Times New Roman" pitchFamily="18" charset="0"/>
              <a:cs typeface="Times New Roman" pitchFamily="18" charset="0"/>
            </a:endParaRPr>
          </a:p>
          <a:p>
            <a:pPr>
              <a:spcBef>
                <a:spcPct val="50000"/>
              </a:spcBef>
            </a:pPr>
            <a:endParaRPr lang="cs-CZ" altLang="sk-SK">
              <a:latin typeface="Times New Roman" pitchFamily="18" charset="0"/>
              <a:cs typeface="Times New Roman" pitchFamily="18" charset="0"/>
            </a:endParaRPr>
          </a:p>
          <a:p>
            <a:pPr>
              <a:spcBef>
                <a:spcPct val="50000"/>
              </a:spcBef>
            </a:pPr>
            <a:endParaRPr lang="cs-CZ" altLang="sk-SK">
              <a:solidFill>
                <a:srgbClr val="000000"/>
              </a:solidFill>
              <a:latin typeface="Arial Unicode MS" pitchFamily="34" charset="-128"/>
              <a:ea typeface="Arial Unicode MS" pitchFamily="34" charset="-128"/>
              <a:cs typeface="Arial Unicode MS" pitchFamily="34" charset="-128"/>
            </a:endParaRPr>
          </a:p>
          <a:p>
            <a:pPr>
              <a:spcBef>
                <a:spcPct val="50000"/>
              </a:spcBef>
            </a:pPr>
            <a:r>
              <a:rPr lang="cs-CZ" altLang="sk-SK">
                <a:latin typeface="Times New Roman" pitchFamily="18" charset="0"/>
                <a:cs typeface="Times New Roman" pitchFamily="18" charset="0"/>
              </a:rPr>
              <a:t>Křivka celkov</a:t>
            </a:r>
            <a:r>
              <a:rPr lang="cs-CZ" altLang="sk-SK">
                <a:cs typeface="Times New Roman" pitchFamily="18" charset="0"/>
              </a:rPr>
              <a:t>é</a:t>
            </a:r>
            <a:r>
              <a:rPr lang="cs-CZ" altLang="sk-SK">
                <a:latin typeface="Times New Roman" pitchFamily="18" charset="0"/>
                <a:cs typeface="Times New Roman" pitchFamily="18" charset="0"/>
              </a:rPr>
              <a:t>ho množstv</a:t>
            </a:r>
            <a:r>
              <a:rPr lang="cs-CZ" altLang="sk-SK">
                <a:cs typeface="Times New Roman" pitchFamily="18" charset="0"/>
              </a:rPr>
              <a:t>í</a:t>
            </a:r>
            <a:r>
              <a:rPr lang="cs-CZ" altLang="sk-SK">
                <a:latin typeface="Times New Roman" pitchFamily="18" charset="0"/>
                <a:cs typeface="Times New Roman" pitchFamily="18" charset="0"/>
              </a:rPr>
              <a:t> prodan</a:t>
            </a:r>
            <a:r>
              <a:rPr lang="cs-CZ" altLang="sk-SK">
                <a:cs typeface="Times New Roman" pitchFamily="18" charset="0"/>
              </a:rPr>
              <a:t>é</a:t>
            </a:r>
            <a:r>
              <a:rPr lang="cs-CZ" altLang="sk-SK">
                <a:latin typeface="Times New Roman" pitchFamily="18" charset="0"/>
                <a:cs typeface="Times New Roman" pitchFamily="18" charset="0"/>
              </a:rPr>
              <a:t>ho produktu dos</a:t>
            </a:r>
            <a:r>
              <a:rPr lang="cs-CZ" altLang="sk-SK">
                <a:cs typeface="Times New Roman" pitchFamily="18" charset="0"/>
              </a:rPr>
              <a:t>á</a:t>
            </a:r>
            <a:r>
              <a:rPr lang="cs-CZ" altLang="sk-SK">
                <a:latin typeface="Times New Roman" pitchFamily="18" charset="0"/>
                <a:cs typeface="Times New Roman" pitchFamily="18" charset="0"/>
              </a:rPr>
              <a:t>hla maxima.</a:t>
            </a:r>
            <a:br>
              <a:rPr lang="cs-CZ" altLang="sk-SK">
                <a:latin typeface="Times New Roman" pitchFamily="18" charset="0"/>
                <a:cs typeface="Times New Roman" pitchFamily="18" charset="0"/>
              </a:rPr>
            </a:br>
            <a:r>
              <a:rPr lang="cs-CZ" altLang="sk-SK">
                <a:latin typeface="Times New Roman" pitchFamily="18" charset="0"/>
                <a:cs typeface="Times New Roman" pitchFamily="18" charset="0"/>
              </a:rPr>
              <a:t>F</a:t>
            </a:r>
            <a:r>
              <a:rPr lang="cs-CZ" altLang="sk-SK">
                <a:cs typeface="Times New Roman" pitchFamily="18" charset="0"/>
              </a:rPr>
              <a:t>á</a:t>
            </a:r>
            <a:r>
              <a:rPr lang="cs-CZ" altLang="sk-SK">
                <a:latin typeface="Times New Roman" pitchFamily="18" charset="0"/>
                <a:cs typeface="Times New Roman" pitchFamily="18" charset="0"/>
              </a:rPr>
              <a:t>ze růstu prodejů skončila a výrobci mohou zvý</a:t>
            </a:r>
            <a:r>
              <a:rPr lang="cs-CZ" altLang="sk-SK">
                <a:cs typeface="Times New Roman" pitchFamily="18" charset="0"/>
              </a:rPr>
              <a:t>š</a:t>
            </a:r>
            <a:r>
              <a:rPr lang="cs-CZ" altLang="sk-SK">
                <a:latin typeface="Times New Roman" pitchFamily="18" charset="0"/>
                <a:cs typeface="Times New Roman" pitchFamily="18" charset="0"/>
              </a:rPr>
              <a:t>it svůj pod</a:t>
            </a:r>
            <a:r>
              <a:rPr lang="cs-CZ" altLang="sk-SK">
                <a:cs typeface="Times New Roman" pitchFamily="18" charset="0"/>
              </a:rPr>
              <a:t>í</a:t>
            </a:r>
            <a:r>
              <a:rPr lang="cs-CZ" altLang="sk-SK">
                <a:latin typeface="Times New Roman" pitchFamily="18" charset="0"/>
                <a:cs typeface="Times New Roman" pitchFamily="18" charset="0"/>
              </a:rPr>
              <a:t>l na trhu jen na </a:t>
            </a:r>
            <a:r>
              <a:rPr lang="cs-CZ" altLang="sk-SK">
                <a:cs typeface="Times New Roman" pitchFamily="18" charset="0"/>
              </a:rPr>
              <a:t>ú</a:t>
            </a:r>
            <a:r>
              <a:rPr lang="cs-CZ" altLang="sk-SK">
                <a:latin typeface="Times New Roman" pitchFamily="18" charset="0"/>
                <a:cs typeface="Times New Roman" pitchFamily="18" charset="0"/>
              </a:rPr>
              <a:t>kor sv</a:t>
            </a:r>
            <a:r>
              <a:rPr lang="cs-CZ" altLang="sk-SK">
                <a:cs typeface="Times New Roman" pitchFamily="18" charset="0"/>
              </a:rPr>
              <a:t>é</a:t>
            </a:r>
            <a:r>
              <a:rPr lang="cs-CZ" altLang="sk-SK">
                <a:latin typeface="Times New Roman" pitchFamily="18" charset="0"/>
                <a:cs typeface="Times New Roman" pitchFamily="18" charset="0"/>
              </a:rPr>
              <a:t>ho konkurenta. F</a:t>
            </a:r>
            <a:r>
              <a:rPr lang="cs-CZ" altLang="sk-SK">
                <a:cs typeface="Times New Roman" pitchFamily="18" charset="0"/>
              </a:rPr>
              <a:t>á</a:t>
            </a:r>
            <a:r>
              <a:rPr lang="cs-CZ" altLang="sk-SK">
                <a:latin typeface="Times New Roman" pitchFamily="18" charset="0"/>
                <a:cs typeface="Times New Roman" pitchFamily="18" charset="0"/>
              </a:rPr>
              <a:t>ze nasycen</a:t>
            </a:r>
            <a:r>
              <a:rPr lang="cs-CZ" altLang="sk-SK">
                <a:cs typeface="Times New Roman" pitchFamily="18" charset="0"/>
              </a:rPr>
              <a:t>í</a:t>
            </a:r>
            <a:r>
              <a:rPr lang="cs-CZ" altLang="sk-SK">
                <a:latin typeface="Times New Roman" pitchFamily="18" charset="0"/>
                <a:cs typeface="Times New Roman" pitchFamily="18" charset="0"/>
              </a:rPr>
              <a:t> trhu je vět</a:t>
            </a:r>
            <a:r>
              <a:rPr lang="cs-CZ" altLang="sk-SK">
                <a:cs typeface="Times New Roman" pitchFamily="18" charset="0"/>
              </a:rPr>
              <a:t>š</a:t>
            </a:r>
            <a:r>
              <a:rPr lang="cs-CZ" altLang="sk-SK">
                <a:latin typeface="Times New Roman" pitchFamily="18" charset="0"/>
                <a:cs typeface="Times New Roman" pitchFamily="18" charset="0"/>
              </a:rPr>
              <a:t>inou nejdel</a:t>
            </a:r>
            <a:r>
              <a:rPr lang="cs-CZ" altLang="sk-SK">
                <a:cs typeface="Times New Roman" pitchFamily="18" charset="0"/>
              </a:rPr>
              <a:t>ší</a:t>
            </a:r>
            <a:r>
              <a:rPr lang="cs-CZ" altLang="sk-SK">
                <a:latin typeface="Times New Roman" pitchFamily="18" charset="0"/>
                <a:cs typeface="Times New Roman" pitchFamily="18" charset="0"/>
              </a:rPr>
              <a:t> f</a:t>
            </a:r>
            <a:r>
              <a:rPr lang="cs-CZ" altLang="sk-SK">
                <a:cs typeface="Times New Roman" pitchFamily="18" charset="0"/>
              </a:rPr>
              <a:t>á</a:t>
            </a:r>
            <a:r>
              <a:rPr lang="cs-CZ" altLang="sk-SK">
                <a:latin typeface="Times New Roman" pitchFamily="18" charset="0"/>
                <a:cs typeface="Times New Roman" pitchFamily="18" charset="0"/>
              </a:rPr>
              <a:t>z</a:t>
            </a:r>
            <a:r>
              <a:rPr lang="cs-CZ" altLang="sk-SK">
                <a:cs typeface="Times New Roman" pitchFamily="18" charset="0"/>
              </a:rPr>
              <a:t>í</a:t>
            </a:r>
            <a:r>
              <a:rPr lang="cs-CZ" altLang="sk-SK">
                <a:latin typeface="Times New Roman" pitchFamily="18" charset="0"/>
                <a:cs typeface="Times New Roman" pitchFamily="18" charset="0"/>
              </a:rPr>
              <a:t> v životě produktu.</a:t>
            </a:r>
            <a:endParaRPr lang="cs-CZ" altLang="sk-SK">
              <a:solidFill>
                <a:srgbClr val="000000"/>
              </a:solidFill>
              <a:latin typeface="Arial Unicode MS" pitchFamily="34" charset="-128"/>
              <a:ea typeface="Arial Unicode MS" pitchFamily="34" charset="-128"/>
              <a:cs typeface="Arial Unicode MS" pitchFamily="34" charset="-128"/>
            </a:endParaRPr>
          </a:p>
          <a:p>
            <a:pPr>
              <a:spcBef>
                <a:spcPct val="50000"/>
              </a:spcBef>
            </a:pPr>
            <a:r>
              <a:rPr lang="cs-CZ" altLang="sk-SK">
                <a:latin typeface="Times New Roman" pitchFamily="18" charset="0"/>
                <a:cs typeface="Times New Roman" pitchFamily="18" charset="0"/>
              </a:rPr>
              <a:t>Nejpozději zde mus</a:t>
            </a:r>
            <a:r>
              <a:rPr lang="cs-CZ" altLang="sk-SK">
                <a:cs typeface="Times New Roman" pitchFamily="18" charset="0"/>
              </a:rPr>
              <a:t>í</a:t>
            </a:r>
            <a:r>
              <a:rPr lang="cs-CZ" altLang="sk-SK">
                <a:latin typeface="Times New Roman" pitchFamily="18" charset="0"/>
                <a:cs typeface="Times New Roman" pitchFamily="18" charset="0"/>
              </a:rPr>
              <a:t> být produkt inovov</a:t>
            </a:r>
            <a:r>
              <a:rPr lang="cs-CZ" altLang="sk-SK">
                <a:cs typeface="Times New Roman" pitchFamily="18" charset="0"/>
              </a:rPr>
              <a:t>á</a:t>
            </a:r>
            <a:r>
              <a:rPr lang="cs-CZ" altLang="sk-SK">
                <a:latin typeface="Times New Roman" pitchFamily="18" charset="0"/>
                <a:cs typeface="Times New Roman" pitchFamily="18" charset="0"/>
              </a:rPr>
              <a:t>n, z</a:t>
            </a:r>
            <a:r>
              <a:rPr lang="cs-CZ" altLang="sk-SK">
                <a:cs typeface="Times New Roman" pitchFamily="18" charset="0"/>
              </a:rPr>
              <a:t>á</a:t>
            </a:r>
            <a:r>
              <a:rPr lang="cs-CZ" altLang="sk-SK">
                <a:latin typeface="Times New Roman" pitchFamily="18" charset="0"/>
                <a:cs typeface="Times New Roman" pitchFamily="18" charset="0"/>
              </a:rPr>
              <a:t>kazn</a:t>
            </a:r>
            <a:r>
              <a:rPr lang="cs-CZ" altLang="sk-SK">
                <a:cs typeface="Times New Roman" pitchFamily="18" charset="0"/>
              </a:rPr>
              <a:t>í</a:t>
            </a:r>
            <a:r>
              <a:rPr lang="cs-CZ" altLang="sk-SK">
                <a:latin typeface="Times New Roman" pitchFamily="18" charset="0"/>
                <a:cs typeface="Times New Roman" pitchFamily="18" charset="0"/>
              </a:rPr>
              <a:t>kům je nab</a:t>
            </a:r>
            <a:r>
              <a:rPr lang="cs-CZ" altLang="sk-SK">
                <a:cs typeface="Times New Roman" pitchFamily="18" charset="0"/>
              </a:rPr>
              <a:t>í</a:t>
            </a:r>
            <a:r>
              <a:rPr lang="cs-CZ" altLang="sk-SK">
                <a:latin typeface="Times New Roman" pitchFamily="18" charset="0"/>
                <a:cs typeface="Times New Roman" pitchFamily="18" charset="0"/>
              </a:rPr>
              <a:t>zeno vylep</a:t>
            </a:r>
            <a:r>
              <a:rPr lang="cs-CZ" altLang="sk-SK">
                <a:cs typeface="Times New Roman" pitchFamily="18" charset="0"/>
              </a:rPr>
              <a:t>š</a:t>
            </a:r>
            <a:r>
              <a:rPr lang="cs-CZ" altLang="sk-SK">
                <a:latin typeface="Times New Roman" pitchFamily="18" charset="0"/>
                <a:cs typeface="Times New Roman" pitchFamily="18" charset="0"/>
              </a:rPr>
              <a:t>en</a:t>
            </a:r>
            <a:r>
              <a:rPr lang="cs-CZ" altLang="sk-SK">
                <a:cs typeface="Times New Roman" pitchFamily="18" charset="0"/>
              </a:rPr>
              <a:t>í</a:t>
            </a:r>
            <a:r>
              <a:rPr lang="cs-CZ" altLang="sk-SK">
                <a:latin typeface="Times New Roman" pitchFamily="18" charset="0"/>
                <a:cs typeface="Times New Roman" pitchFamily="18" charset="0"/>
              </a:rPr>
              <a:t> vlastnost</a:t>
            </a:r>
            <a:r>
              <a:rPr lang="cs-CZ" altLang="sk-SK">
                <a:cs typeface="Times New Roman" pitchFamily="18" charset="0"/>
              </a:rPr>
              <a:t>í</a:t>
            </a:r>
            <a:r>
              <a:rPr lang="cs-CZ" altLang="sk-SK">
                <a:latin typeface="Times New Roman" pitchFamily="18" charset="0"/>
                <a:cs typeface="Times New Roman" pitchFamily="18" charset="0"/>
              </a:rPr>
              <a:t> výrobků.</a:t>
            </a:r>
            <a:br>
              <a:rPr lang="cs-CZ" altLang="sk-SK">
                <a:latin typeface="Times New Roman" pitchFamily="18" charset="0"/>
                <a:cs typeface="Times New Roman" pitchFamily="18" charset="0"/>
              </a:rPr>
            </a:br>
            <a:r>
              <a:rPr lang="cs-CZ" altLang="sk-SK">
                <a:latin typeface="Times New Roman" pitchFamily="18" charset="0"/>
                <a:cs typeface="Times New Roman" pitchFamily="18" charset="0"/>
              </a:rPr>
              <a:t>Komunikačn</a:t>
            </a:r>
            <a:r>
              <a:rPr lang="cs-CZ" altLang="sk-SK">
                <a:cs typeface="Times New Roman" pitchFamily="18" charset="0"/>
              </a:rPr>
              <a:t>í</a:t>
            </a:r>
            <a:r>
              <a:rPr lang="cs-CZ" altLang="sk-SK">
                <a:latin typeface="Times New Roman" pitchFamily="18" charset="0"/>
                <a:cs typeface="Times New Roman" pitchFamily="18" charset="0"/>
              </a:rPr>
              <a:t> strategie se st</a:t>
            </a:r>
            <a:r>
              <a:rPr lang="cs-CZ" altLang="sk-SK">
                <a:cs typeface="Times New Roman" pitchFamily="18" charset="0"/>
              </a:rPr>
              <a:t>á</a:t>
            </a:r>
            <a:r>
              <a:rPr lang="cs-CZ" altLang="sk-SK">
                <a:latin typeface="Times New Roman" pitchFamily="18" charset="0"/>
                <a:cs typeface="Times New Roman" pitchFamily="18" charset="0"/>
              </a:rPr>
              <a:t>le orientuje na upevňov</a:t>
            </a:r>
            <a:r>
              <a:rPr lang="cs-CZ" altLang="sk-SK">
                <a:cs typeface="Times New Roman" pitchFamily="18" charset="0"/>
              </a:rPr>
              <a:t>á</a:t>
            </a:r>
            <a:r>
              <a:rPr lang="cs-CZ" altLang="sk-SK">
                <a:latin typeface="Times New Roman" pitchFamily="18" charset="0"/>
                <a:cs typeface="Times New Roman" pitchFamily="18" charset="0"/>
              </a:rPr>
              <a:t>n</a:t>
            </a:r>
            <a:r>
              <a:rPr lang="cs-CZ" altLang="sk-SK">
                <a:cs typeface="Times New Roman" pitchFamily="18" charset="0"/>
              </a:rPr>
              <a:t>í</a:t>
            </a:r>
            <a:r>
              <a:rPr lang="cs-CZ" altLang="sk-SK">
                <a:latin typeface="Times New Roman" pitchFamily="18" charset="0"/>
                <a:cs typeface="Times New Roman" pitchFamily="18" charset="0"/>
              </a:rPr>
              <a:t> z</a:t>
            </a:r>
            <a:r>
              <a:rPr lang="cs-CZ" altLang="sk-SK">
                <a:cs typeface="Times New Roman" pitchFamily="18" charset="0"/>
              </a:rPr>
              <a:t>á</a:t>
            </a:r>
            <a:r>
              <a:rPr lang="cs-CZ" altLang="sk-SK">
                <a:latin typeface="Times New Roman" pitchFamily="18" charset="0"/>
                <a:cs typeface="Times New Roman" pitchFamily="18" charset="0"/>
              </a:rPr>
              <a:t>kazn</a:t>
            </a:r>
            <a:r>
              <a:rPr lang="cs-CZ" altLang="sk-SK">
                <a:cs typeface="Times New Roman" pitchFamily="18" charset="0"/>
              </a:rPr>
              <a:t>í</a:t>
            </a:r>
            <a:r>
              <a:rPr lang="cs-CZ" altLang="sk-SK">
                <a:latin typeface="Times New Roman" pitchFamily="18" charset="0"/>
                <a:cs typeface="Times New Roman" pitchFamily="18" charset="0"/>
              </a:rPr>
              <a:t>kovy věrnosti ke značce, přesvědčuje je o výhod</a:t>
            </a:r>
            <a:r>
              <a:rPr lang="cs-CZ" altLang="sk-SK">
                <a:cs typeface="Times New Roman" pitchFamily="18" charset="0"/>
              </a:rPr>
              <a:t>á</a:t>
            </a:r>
            <a:r>
              <a:rPr lang="cs-CZ" altLang="sk-SK">
                <a:latin typeface="Times New Roman" pitchFamily="18" charset="0"/>
                <a:cs typeface="Times New Roman" pitchFamily="18" charset="0"/>
              </a:rPr>
              <a:t>ch použ</a:t>
            </a:r>
            <a:r>
              <a:rPr lang="cs-CZ" altLang="sk-SK">
                <a:cs typeface="Times New Roman" pitchFamily="18" charset="0"/>
              </a:rPr>
              <a:t>í</a:t>
            </a:r>
            <a:r>
              <a:rPr lang="cs-CZ" altLang="sk-SK">
                <a:latin typeface="Times New Roman" pitchFamily="18" charset="0"/>
                <a:cs typeface="Times New Roman" pitchFamily="18" charset="0"/>
              </a:rPr>
              <a:t>v</a:t>
            </a:r>
            <a:r>
              <a:rPr lang="cs-CZ" altLang="sk-SK">
                <a:cs typeface="Times New Roman" pitchFamily="18" charset="0"/>
              </a:rPr>
              <a:t>á</a:t>
            </a:r>
            <a:r>
              <a:rPr lang="cs-CZ" altLang="sk-SK">
                <a:latin typeface="Times New Roman" pitchFamily="18" charset="0"/>
                <a:cs typeface="Times New Roman" pitchFamily="18" charset="0"/>
              </a:rPr>
              <a:t>n</a:t>
            </a:r>
            <a:r>
              <a:rPr lang="cs-CZ" altLang="sk-SK">
                <a:cs typeface="Times New Roman" pitchFamily="18" charset="0"/>
              </a:rPr>
              <a:t>í</a:t>
            </a:r>
            <a:r>
              <a:rPr lang="cs-CZ" altLang="sk-SK">
                <a:latin typeface="Times New Roman" pitchFamily="18" charset="0"/>
                <a:cs typeface="Times New Roman" pitchFamily="18" charset="0"/>
              </a:rPr>
              <a:t> výrobku. Konkurence výrobce nut</a:t>
            </a:r>
            <a:r>
              <a:rPr lang="cs-CZ" altLang="sk-SK">
                <a:cs typeface="Times New Roman" pitchFamily="18" charset="0"/>
              </a:rPr>
              <a:t>í</a:t>
            </a:r>
            <a:r>
              <a:rPr lang="cs-CZ" altLang="sk-SK">
                <a:latin typeface="Times New Roman" pitchFamily="18" charset="0"/>
                <a:cs typeface="Times New Roman" pitchFamily="18" charset="0"/>
              </a:rPr>
              <a:t> zvy</a:t>
            </a:r>
            <a:r>
              <a:rPr lang="cs-CZ" altLang="sk-SK">
                <a:cs typeface="Times New Roman" pitchFamily="18" charset="0"/>
              </a:rPr>
              <a:t>š</a:t>
            </a:r>
            <a:r>
              <a:rPr lang="cs-CZ" altLang="sk-SK">
                <a:latin typeface="Times New Roman" pitchFamily="18" charset="0"/>
                <a:cs typeface="Times New Roman" pitchFamily="18" charset="0"/>
              </a:rPr>
              <a:t>ovat výdaje za reklamu.</a:t>
            </a:r>
            <a:endParaRPr lang="cs-CZ" altLang="sk-SK">
              <a:solidFill>
                <a:srgbClr val="000000"/>
              </a:solidFill>
              <a:latin typeface="Arial Unicode MS" pitchFamily="34" charset="-128"/>
              <a:ea typeface="Arial Unicode MS" pitchFamily="34" charset="-128"/>
              <a:cs typeface="Arial Unicode MS" pitchFamily="34" charset="-128"/>
            </a:endParaRPr>
          </a:p>
          <a:p>
            <a:pPr>
              <a:spcBef>
                <a:spcPct val="50000"/>
              </a:spcBef>
            </a:pPr>
            <a:r>
              <a:rPr lang="cs-CZ" altLang="sk-SK">
                <a:cs typeface="Times New Roman" pitchFamily="18" charset="0"/>
              </a:rPr>
              <a:t>Distribuce a maloobchod nutí výrobce k různým slevám, následkem je snížení zisku. Nebezpečím se může stát orientace distribučních kanálů na jiné výrobky, které jsou ve fázi růstu. </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ext Box 2"/>
          <p:cNvSpPr txBox="1">
            <a:spLocks noChangeArrowheads="1"/>
          </p:cNvSpPr>
          <p:nvPr/>
        </p:nvSpPr>
        <p:spPr bwMode="auto">
          <a:xfrm>
            <a:off x="304800" y="304800"/>
            <a:ext cx="8610600" cy="6276975"/>
          </a:xfrm>
          <a:prstGeom prst="rect">
            <a:avLst/>
          </a:prstGeom>
          <a:noFill/>
          <a:ln w="9525">
            <a:noFill/>
            <a:miter lim="800000"/>
            <a:headEnd/>
            <a:tailEnd/>
          </a:ln>
        </p:spPr>
        <p:txBody>
          <a:bodyPr>
            <a:spAutoFit/>
          </a:bodyPr>
          <a:lstStyle/>
          <a:p>
            <a:pPr>
              <a:spcBef>
                <a:spcPct val="50000"/>
              </a:spcBef>
            </a:pPr>
            <a:r>
              <a:rPr lang="cs-CZ" altLang="sk-SK" b="1">
                <a:solidFill>
                  <a:schemeClr val="hlink"/>
                </a:solidFill>
                <a:latin typeface="Times New Roman" pitchFamily="18" charset="0"/>
                <a:cs typeface="Times New Roman" pitchFamily="18" charset="0"/>
              </a:rPr>
              <a:t>F.</a:t>
            </a:r>
            <a:br>
              <a:rPr lang="cs-CZ" altLang="sk-SK" b="1">
                <a:solidFill>
                  <a:schemeClr val="hlink"/>
                </a:solidFill>
                <a:latin typeface="Times New Roman" pitchFamily="18" charset="0"/>
                <a:cs typeface="Times New Roman" pitchFamily="18" charset="0"/>
              </a:rPr>
            </a:br>
            <a:r>
              <a:rPr lang="cs-CZ" altLang="sk-SK" b="1">
                <a:solidFill>
                  <a:schemeClr val="hlink"/>
                </a:solidFill>
                <a:latin typeface="Times New Roman" pitchFamily="18" charset="0"/>
                <a:cs typeface="Times New Roman" pitchFamily="18" charset="0"/>
              </a:rPr>
              <a:t>Pokles prodeje (decline) </a:t>
            </a:r>
            <a:endParaRPr lang="cs-CZ" altLang="sk-SK">
              <a:solidFill>
                <a:schemeClr val="hlink"/>
              </a:solidFill>
              <a:latin typeface="Arial Unicode MS" pitchFamily="34" charset="-128"/>
              <a:ea typeface="Arial Unicode MS" pitchFamily="34" charset="-128"/>
              <a:cs typeface="Arial Unicode MS" pitchFamily="34" charset="-128"/>
            </a:endParaRPr>
          </a:p>
          <a:p>
            <a:pPr>
              <a:spcBef>
                <a:spcPct val="50000"/>
              </a:spcBef>
            </a:pPr>
            <a:r>
              <a:rPr lang="cs-CZ" altLang="sk-SK">
                <a:cs typeface="Times New Roman" pitchFamily="18" charset="0"/>
              </a:rPr>
              <a:t> </a:t>
            </a:r>
            <a:endParaRPr lang="cs-CZ" altLang="sk-SK">
              <a:latin typeface="Times New Roman" pitchFamily="18" charset="0"/>
              <a:cs typeface="Times New Roman" pitchFamily="18" charset="0"/>
            </a:endParaRPr>
          </a:p>
          <a:p>
            <a:pPr>
              <a:spcBef>
                <a:spcPct val="50000"/>
              </a:spcBef>
            </a:pPr>
            <a:endParaRPr lang="cs-CZ" altLang="sk-SK">
              <a:latin typeface="Times New Roman" pitchFamily="18" charset="0"/>
              <a:cs typeface="Times New Roman" pitchFamily="18" charset="0"/>
            </a:endParaRPr>
          </a:p>
          <a:p>
            <a:pPr>
              <a:spcBef>
                <a:spcPct val="50000"/>
              </a:spcBef>
            </a:pPr>
            <a:endParaRPr lang="cs-CZ" altLang="sk-SK">
              <a:latin typeface="Times New Roman" pitchFamily="18" charset="0"/>
              <a:cs typeface="Times New Roman" pitchFamily="18" charset="0"/>
            </a:endParaRPr>
          </a:p>
          <a:p>
            <a:pPr>
              <a:spcBef>
                <a:spcPct val="50000"/>
              </a:spcBef>
            </a:pPr>
            <a:endParaRPr lang="cs-CZ" altLang="sk-SK">
              <a:latin typeface="Times New Roman" pitchFamily="18" charset="0"/>
              <a:cs typeface="Times New Roman" pitchFamily="18" charset="0"/>
            </a:endParaRPr>
          </a:p>
          <a:p>
            <a:pPr>
              <a:spcBef>
                <a:spcPct val="50000"/>
              </a:spcBef>
            </a:pPr>
            <a:endParaRPr lang="cs-CZ" altLang="sk-SK">
              <a:latin typeface="Times New Roman" pitchFamily="18" charset="0"/>
              <a:cs typeface="Times New Roman" pitchFamily="18" charset="0"/>
            </a:endParaRPr>
          </a:p>
          <a:p>
            <a:pPr>
              <a:spcBef>
                <a:spcPct val="50000"/>
              </a:spcBef>
            </a:pPr>
            <a:endParaRPr lang="cs-CZ" altLang="sk-SK">
              <a:solidFill>
                <a:srgbClr val="000000"/>
              </a:solidFill>
              <a:latin typeface="Arial Unicode MS" pitchFamily="34" charset="-128"/>
              <a:ea typeface="Arial Unicode MS" pitchFamily="34" charset="-128"/>
              <a:cs typeface="Arial Unicode MS" pitchFamily="34" charset="-128"/>
            </a:endParaRPr>
          </a:p>
          <a:p>
            <a:pPr>
              <a:spcBef>
                <a:spcPct val="50000"/>
              </a:spcBef>
            </a:pPr>
            <a:r>
              <a:rPr lang="cs-CZ" altLang="sk-SK">
                <a:cs typeface="Times New Roman" pitchFamily="18" charset="0"/>
              </a:rPr>
              <a:t>V této fázi se výrobek nachází až do stažení z prodeje. Modifikace výrobku byla již provedena v minulé fázi a na trhu se objevují novější a mnohem vyspělejší konkurenční výrobky.  Náklady na reklamu jsou již téměř nulové, výjimkou je nutnost podpořit výprodej, před uvedením nového produktu. Také cena může být snížena pro urychlení výprodeje. Přesto je nutné udělat rozhodnutí o ukončení prodeje opatrně, neboť určitá skupina konzervativních zákazníků si na výrobek zvykla tak, že se bude těžko orientovat na nový. Jedno z nebezpečí je, že pro ně bude nový výrobek příliš technicky vyspělý, či příliš drahý a oni dají přednost konkurenci. Oddělení komunikace se zákazníkem proto musí připravit pro nový výrobek reklamní kampaň, kde na jednu stranu ukáže na kontinuitu se starým výrobkem a na druhou vyzdvihne inovace a zlepšení nového výrobku.</a:t>
            </a:r>
            <a:r>
              <a:rPr lang="cs-CZ" altLang="sk-SK"/>
              <a:t> </a:t>
            </a:r>
          </a:p>
        </p:txBody>
      </p:sp>
      <p:pic>
        <p:nvPicPr>
          <p:cNvPr id="70659" name="Picture 4" descr="screenshot20100917at64018am"/>
          <p:cNvPicPr>
            <a:picLocks noChangeAspect="1" noChangeArrowheads="1"/>
          </p:cNvPicPr>
          <p:nvPr/>
        </p:nvPicPr>
        <p:blipFill>
          <a:blip r:embed="rId3"/>
          <a:srcRect/>
          <a:stretch>
            <a:fillRect/>
          </a:stretch>
        </p:blipFill>
        <p:spPr bwMode="auto">
          <a:xfrm>
            <a:off x="4211638" y="115888"/>
            <a:ext cx="4762500" cy="3276600"/>
          </a:xfrm>
          <a:prstGeom prst="rect">
            <a:avLst/>
          </a:prstGeom>
          <a:noFill/>
          <a:ln w="9525">
            <a:noFill/>
            <a:miter lim="800000"/>
            <a:headEnd/>
            <a:tailEnd/>
          </a:ln>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ext Box 2"/>
          <p:cNvSpPr txBox="1">
            <a:spLocks noChangeArrowheads="1"/>
          </p:cNvSpPr>
          <p:nvPr/>
        </p:nvSpPr>
        <p:spPr bwMode="auto">
          <a:xfrm>
            <a:off x="250825" y="260350"/>
            <a:ext cx="8534400" cy="6632585"/>
          </a:xfrm>
          <a:prstGeom prst="rect">
            <a:avLst/>
          </a:prstGeom>
          <a:noFill/>
          <a:ln>
            <a:noFill/>
          </a:ln>
          <a:effectLst/>
          <a:extLst>
            <a:ext uri="{909E8E84-426E-40DD-AFC4-6F175D3DCCD1}"/>
            <a:ext uri="{91240B29-F687-4F45-9708-019B960494DF}"/>
            <a:ext uri="{AF507438-7753-43E0-B8FC-AC1667EBCBE1}"/>
          </a:extLst>
        </p:spPr>
        <p:txBody>
          <a:bodyPr>
            <a:spAutoFit/>
          </a:bodyPr>
          <a:lstStyle>
            <a:lvl1pPr marL="342900" indent="-34290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indent="0" eaLnBrk="1" hangingPunct="1">
              <a:spcBef>
                <a:spcPct val="50000"/>
              </a:spcBef>
              <a:defRPr/>
            </a:pPr>
            <a:r>
              <a:rPr lang="cs-CZ" sz="3200" b="1" dirty="0" smtClean="0">
                <a:solidFill>
                  <a:srgbClr val="FF0000"/>
                </a:solidFill>
                <a:latin typeface="Arial Unicode MS" pitchFamily="34" charset="-128"/>
                <a:cs typeface="Times New Roman" pitchFamily="18" charset="0"/>
              </a:rPr>
              <a:t> </a:t>
            </a:r>
            <a:r>
              <a:rPr lang="cs-CZ" sz="3200" b="1" dirty="0" err="1" smtClean="0">
                <a:solidFill>
                  <a:srgbClr val="FF0000"/>
                </a:solidFill>
                <a:latin typeface="Arial Unicode MS" pitchFamily="34" charset="-128"/>
                <a:cs typeface="Times New Roman" pitchFamily="18" charset="0"/>
              </a:rPr>
              <a:t>Price</a:t>
            </a:r>
            <a:r>
              <a:rPr lang="cs-CZ" sz="3200" b="1" dirty="0" smtClean="0">
                <a:solidFill>
                  <a:srgbClr val="FF0000"/>
                </a:solidFill>
                <a:latin typeface="Arial Unicode MS" pitchFamily="34" charset="-128"/>
                <a:cs typeface="Times New Roman" pitchFamily="18" charset="0"/>
              </a:rPr>
              <a:t>   (cena)</a:t>
            </a:r>
            <a:r>
              <a:rPr lang="cs-CZ" sz="3200" dirty="0" smtClean="0">
                <a:solidFill>
                  <a:srgbClr val="FF0000"/>
                </a:solidFill>
                <a:latin typeface="Times New Roman" pitchFamily="18" charset="0"/>
                <a:cs typeface="Times New Roman" pitchFamily="18" charset="0"/>
              </a:rPr>
              <a:t> </a:t>
            </a:r>
          </a:p>
          <a:p>
            <a:pPr eaLnBrk="1" hangingPunct="1">
              <a:spcBef>
                <a:spcPct val="50000"/>
              </a:spcBef>
              <a:buFontTx/>
              <a:buAutoNum type="arabicPeriod" startAt="7"/>
              <a:defRPr/>
            </a:pPr>
            <a:endParaRPr lang="cs-CZ" sz="2000" dirty="0" smtClean="0">
              <a:solidFill>
                <a:schemeClr val="hlink"/>
              </a:solidFill>
              <a:latin typeface="Times New Roman" pitchFamily="18" charset="0"/>
              <a:cs typeface="Times New Roman" pitchFamily="18" charset="0"/>
            </a:endParaRPr>
          </a:p>
          <a:p>
            <a:pPr eaLnBrk="1" hangingPunct="1">
              <a:spcBef>
                <a:spcPct val="50000"/>
              </a:spcBef>
              <a:defRPr/>
            </a:pPr>
            <a:endParaRPr lang="cs-CZ" sz="2000" dirty="0" smtClean="0">
              <a:solidFill>
                <a:schemeClr val="hlink"/>
              </a:solidFill>
              <a:latin typeface="Times New Roman" pitchFamily="18" charset="0"/>
              <a:cs typeface="Times New Roman" pitchFamily="18" charset="0"/>
            </a:endParaRPr>
          </a:p>
          <a:p>
            <a:pPr eaLnBrk="1" hangingPunct="1">
              <a:spcBef>
                <a:spcPct val="50000"/>
              </a:spcBef>
              <a:buFontTx/>
              <a:buAutoNum type="arabicPeriod" startAt="7"/>
              <a:defRPr/>
            </a:pPr>
            <a:endParaRPr lang="cs-CZ" sz="2000" dirty="0" smtClean="0">
              <a:solidFill>
                <a:schemeClr val="hlink"/>
              </a:solidFill>
              <a:latin typeface="Arial Unicode MS" pitchFamily="34" charset="-128"/>
              <a:ea typeface="Arial Unicode MS" pitchFamily="34" charset="-128"/>
              <a:cs typeface="Arial Unicode MS" pitchFamily="34" charset="-128"/>
            </a:endParaRPr>
          </a:p>
          <a:p>
            <a:pPr eaLnBrk="1" hangingPunct="1">
              <a:spcBef>
                <a:spcPct val="50000"/>
              </a:spcBef>
              <a:buFontTx/>
              <a:buAutoNum type="arabicPeriod" startAt="7"/>
              <a:defRPr/>
            </a:pPr>
            <a:endParaRPr lang="cs-CZ" sz="2000" dirty="0" smtClean="0">
              <a:solidFill>
                <a:schemeClr val="hlink"/>
              </a:solidFill>
              <a:latin typeface="Arial Unicode MS" pitchFamily="34" charset="-128"/>
              <a:ea typeface="Arial Unicode MS" pitchFamily="34" charset="-128"/>
              <a:cs typeface="Arial Unicode MS" pitchFamily="34" charset="-128"/>
            </a:endParaRPr>
          </a:p>
          <a:p>
            <a:pPr eaLnBrk="1" hangingPunct="1">
              <a:spcBef>
                <a:spcPct val="50000"/>
              </a:spcBef>
              <a:buFontTx/>
              <a:buAutoNum type="arabicPeriod" startAt="7"/>
              <a:defRPr/>
            </a:pPr>
            <a:endParaRPr lang="cs-CZ" sz="2000" dirty="0" smtClean="0">
              <a:solidFill>
                <a:schemeClr val="hlink"/>
              </a:solidFill>
              <a:latin typeface="Arial Unicode MS" pitchFamily="34" charset="-128"/>
              <a:ea typeface="Arial Unicode MS" pitchFamily="34" charset="-128"/>
              <a:cs typeface="Arial Unicode MS" pitchFamily="34" charset="-128"/>
            </a:endParaRPr>
          </a:p>
          <a:p>
            <a:pPr eaLnBrk="1" hangingPunct="1">
              <a:spcBef>
                <a:spcPct val="50000"/>
              </a:spcBef>
              <a:buFontTx/>
              <a:buAutoNum type="arabicPeriod" startAt="7"/>
              <a:defRPr/>
            </a:pPr>
            <a:endParaRPr lang="cs-CZ" sz="2000" dirty="0" smtClean="0">
              <a:solidFill>
                <a:schemeClr val="hlink"/>
              </a:solidFill>
              <a:latin typeface="Arial Unicode MS" pitchFamily="34" charset="-128"/>
              <a:ea typeface="Arial Unicode MS" pitchFamily="34" charset="-128"/>
              <a:cs typeface="Arial Unicode MS" pitchFamily="34" charset="-128"/>
            </a:endParaRPr>
          </a:p>
          <a:p>
            <a:pPr eaLnBrk="1" hangingPunct="1">
              <a:spcBef>
                <a:spcPct val="50000"/>
              </a:spcBef>
              <a:buFontTx/>
              <a:buAutoNum type="arabicPeriod" startAt="7"/>
              <a:defRPr/>
            </a:pPr>
            <a:endParaRPr lang="cs-CZ" sz="2000" dirty="0" smtClean="0">
              <a:solidFill>
                <a:schemeClr val="hlink"/>
              </a:solidFill>
              <a:latin typeface="Arial Unicode MS" pitchFamily="34" charset="-128"/>
              <a:ea typeface="Arial Unicode MS" pitchFamily="34" charset="-128"/>
              <a:cs typeface="Arial Unicode MS" pitchFamily="34" charset="-128"/>
            </a:endParaRPr>
          </a:p>
          <a:p>
            <a:pPr eaLnBrk="1" hangingPunct="1">
              <a:spcBef>
                <a:spcPct val="50000"/>
              </a:spcBef>
              <a:defRPr/>
            </a:pPr>
            <a:endParaRPr lang="cs-CZ" sz="2000" dirty="0" smtClean="0">
              <a:solidFill>
                <a:schemeClr val="hlink"/>
              </a:solidFill>
              <a:latin typeface="Arial Unicode MS" pitchFamily="34" charset="-128"/>
              <a:ea typeface="Arial Unicode MS" pitchFamily="34" charset="-128"/>
              <a:cs typeface="Arial Unicode MS" pitchFamily="34" charset="-128"/>
            </a:endParaRPr>
          </a:p>
          <a:p>
            <a:pPr eaLnBrk="1" hangingPunct="1">
              <a:spcBef>
                <a:spcPct val="50000"/>
              </a:spcBef>
              <a:defRPr/>
            </a:pPr>
            <a:r>
              <a:rPr lang="cs-CZ" b="1" dirty="0" smtClean="0">
                <a:solidFill>
                  <a:schemeClr val="hlink"/>
                </a:solidFill>
                <a:cs typeface="Times New Roman" pitchFamily="18" charset="0"/>
              </a:rPr>
              <a:t>     Ceny výrobků a služeb</a:t>
            </a:r>
            <a:r>
              <a:rPr lang="cs-CZ" b="1" dirty="0" smtClean="0">
                <a:cs typeface="Times New Roman" pitchFamily="18" charset="0"/>
              </a:rPr>
              <a:t> </a:t>
            </a:r>
            <a:r>
              <a:rPr lang="cs-CZ" dirty="0" smtClean="0">
                <a:cs typeface="Times New Roman" pitchFamily="18" charset="0"/>
              </a:rPr>
              <a:t>jsou ovlivňovány záměry organizace, která je prodává. Cílem organi­zace může být co největší obrat a zisk, který přinese akcionářům uspokojivou návratnost in­vestic. Organizace se může snažit získat podíl na trhu, což se promítne i v její tvorbě cen. Některé organizace, zvláště ve veřejném sektoru, se pokoušejí přesvědčit zákazníky, aby po­užívali jejich výrobky nebo služby. Za tím účelem je mohou například nabízet zdarma nebo za snížené ceny. Ať jde o jakoukoli strategii, je třeba nejprve určit jasné cíle cenové politiky a až potom stanovit úroveň cen.</a:t>
            </a:r>
            <a:r>
              <a:rPr lang="cs-CZ" dirty="0" smtClean="0"/>
              <a:t> </a:t>
            </a:r>
          </a:p>
        </p:txBody>
      </p:sp>
      <p:pic>
        <p:nvPicPr>
          <p:cNvPr id="165890" name="Picture 2" descr="http://www.zemniplyn.cz/img/f/803/69.jpg"/>
          <p:cNvPicPr>
            <a:picLocks noChangeAspect="1" noChangeArrowheads="1"/>
          </p:cNvPicPr>
          <p:nvPr/>
        </p:nvPicPr>
        <p:blipFill>
          <a:blip r:embed="rId3"/>
          <a:srcRect/>
          <a:stretch>
            <a:fillRect/>
          </a:stretch>
        </p:blipFill>
        <p:spPr bwMode="auto">
          <a:xfrm>
            <a:off x="2113080" y="714356"/>
            <a:ext cx="6421320" cy="3367096"/>
          </a:xfrm>
          <a:prstGeom prst="rect">
            <a:avLst/>
          </a:prstGeom>
          <a:noFill/>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ext Box 2"/>
          <p:cNvSpPr txBox="1">
            <a:spLocks noChangeArrowheads="1"/>
          </p:cNvSpPr>
          <p:nvPr/>
        </p:nvSpPr>
        <p:spPr bwMode="auto">
          <a:xfrm>
            <a:off x="457200" y="533400"/>
            <a:ext cx="8077200" cy="6142038"/>
          </a:xfrm>
          <a:prstGeom prst="rect">
            <a:avLst/>
          </a:prstGeom>
          <a:noFill/>
          <a:ln w="9525">
            <a:noFill/>
            <a:miter lim="800000"/>
            <a:headEnd/>
            <a:tailEnd/>
          </a:ln>
        </p:spPr>
        <p:txBody>
          <a:bodyPr>
            <a:spAutoFit/>
          </a:bodyPr>
          <a:lstStyle/>
          <a:p>
            <a:pPr>
              <a:spcBef>
                <a:spcPct val="50000"/>
              </a:spcBef>
            </a:pPr>
            <a:r>
              <a:rPr lang="cs-CZ" altLang="sk-SK" b="1" dirty="0" smtClean="0">
                <a:solidFill>
                  <a:schemeClr val="hlink"/>
                </a:solidFill>
                <a:latin typeface="Arial Unicode MS" pitchFamily="34" charset="-128"/>
                <a:ea typeface="Arial Unicode MS" pitchFamily="34" charset="-128"/>
                <a:cs typeface="Arial Unicode MS" pitchFamily="34" charset="-128"/>
              </a:rPr>
              <a:t>Tvorba </a:t>
            </a:r>
            <a:r>
              <a:rPr lang="cs-CZ" altLang="sk-SK" b="1" dirty="0">
                <a:solidFill>
                  <a:schemeClr val="hlink"/>
                </a:solidFill>
                <a:latin typeface="Arial Unicode MS" pitchFamily="34" charset="-128"/>
                <a:ea typeface="Arial Unicode MS" pitchFamily="34" charset="-128"/>
                <a:cs typeface="Arial Unicode MS" pitchFamily="34" charset="-128"/>
              </a:rPr>
              <a:t>ceny</a:t>
            </a:r>
            <a:r>
              <a:rPr lang="cs-CZ" altLang="sk-SK" dirty="0">
                <a:solidFill>
                  <a:schemeClr val="hlink"/>
                </a:solidFill>
                <a:latin typeface="Arial Unicode MS" pitchFamily="34" charset="-128"/>
                <a:ea typeface="Arial Unicode MS" pitchFamily="34" charset="-128"/>
                <a:cs typeface="Arial Unicode MS" pitchFamily="34" charset="-128"/>
              </a:rPr>
              <a:t> </a:t>
            </a:r>
            <a:endParaRPr lang="cs-CZ" altLang="sk-SK" dirty="0">
              <a:solidFill>
                <a:schemeClr val="hlink"/>
              </a:solidFill>
              <a:ea typeface="Arial Unicode MS" pitchFamily="34" charset="-128"/>
              <a:cs typeface="Arial Unicode MS" pitchFamily="34" charset="-128"/>
            </a:endParaRPr>
          </a:p>
          <a:p>
            <a:pPr>
              <a:spcBef>
                <a:spcPct val="50000"/>
              </a:spcBef>
            </a:pPr>
            <a:endParaRPr lang="cs-CZ" altLang="sk-SK" dirty="0">
              <a:solidFill>
                <a:schemeClr val="hlink"/>
              </a:solidFill>
              <a:ea typeface="Arial Unicode MS" pitchFamily="34" charset="-128"/>
              <a:cs typeface="Arial Unicode MS" pitchFamily="34" charset="-128"/>
            </a:endParaRPr>
          </a:p>
          <a:p>
            <a:pPr>
              <a:spcBef>
                <a:spcPct val="50000"/>
              </a:spcBef>
            </a:pPr>
            <a:endParaRPr lang="cs-CZ" altLang="sk-SK" dirty="0">
              <a:solidFill>
                <a:schemeClr val="hlink"/>
              </a:solidFill>
              <a:ea typeface="Arial Unicode MS" pitchFamily="34" charset="-128"/>
              <a:cs typeface="Arial Unicode MS" pitchFamily="34" charset="-128"/>
            </a:endParaRPr>
          </a:p>
          <a:p>
            <a:pPr>
              <a:spcBef>
                <a:spcPct val="50000"/>
              </a:spcBef>
            </a:pPr>
            <a:endParaRPr lang="cs-CZ" altLang="sk-SK" dirty="0">
              <a:solidFill>
                <a:schemeClr val="hlink"/>
              </a:solidFill>
              <a:ea typeface="Arial Unicode MS" pitchFamily="34" charset="-128"/>
              <a:cs typeface="Arial Unicode MS" pitchFamily="34" charset="-128"/>
            </a:endParaRPr>
          </a:p>
          <a:p>
            <a:pPr>
              <a:spcBef>
                <a:spcPct val="50000"/>
              </a:spcBef>
            </a:pPr>
            <a:endParaRPr lang="cs-CZ" altLang="sk-SK" dirty="0">
              <a:solidFill>
                <a:schemeClr val="hlink"/>
              </a:solidFill>
              <a:ea typeface="Arial Unicode MS" pitchFamily="34" charset="-128"/>
              <a:cs typeface="Arial Unicode MS" pitchFamily="34" charset="-128"/>
            </a:endParaRPr>
          </a:p>
          <a:p>
            <a:pPr>
              <a:spcBef>
                <a:spcPct val="50000"/>
              </a:spcBef>
            </a:pPr>
            <a:endParaRPr lang="cs-CZ" altLang="sk-SK" dirty="0">
              <a:solidFill>
                <a:schemeClr val="hlink"/>
              </a:solidFill>
              <a:ea typeface="Arial Unicode MS" pitchFamily="34" charset="-128"/>
              <a:cs typeface="Arial Unicode MS" pitchFamily="34" charset="-128"/>
            </a:endParaRPr>
          </a:p>
          <a:p>
            <a:pPr>
              <a:spcBef>
                <a:spcPct val="50000"/>
              </a:spcBef>
            </a:pPr>
            <a:endParaRPr lang="cs-CZ" altLang="sk-SK" dirty="0">
              <a:solidFill>
                <a:schemeClr val="hlink"/>
              </a:solidFill>
              <a:ea typeface="Arial Unicode MS" pitchFamily="34" charset="-128"/>
              <a:cs typeface="Arial Unicode MS" pitchFamily="34" charset="-128"/>
            </a:endParaRPr>
          </a:p>
          <a:p>
            <a:pPr>
              <a:spcBef>
                <a:spcPct val="50000"/>
              </a:spcBef>
            </a:pPr>
            <a:endParaRPr lang="cs-CZ" altLang="sk-SK" dirty="0">
              <a:solidFill>
                <a:schemeClr val="hlink"/>
              </a:solidFill>
              <a:ea typeface="Arial Unicode MS" pitchFamily="34" charset="-128"/>
              <a:cs typeface="Arial Unicode MS" pitchFamily="34" charset="-128"/>
            </a:endParaRPr>
          </a:p>
          <a:p>
            <a:pPr>
              <a:spcBef>
                <a:spcPct val="50000"/>
              </a:spcBef>
            </a:pPr>
            <a:endParaRPr lang="cs-CZ" altLang="sk-SK" dirty="0">
              <a:solidFill>
                <a:schemeClr val="hlink"/>
              </a:solidFill>
              <a:ea typeface="Arial Unicode MS" pitchFamily="34" charset="-128"/>
              <a:cs typeface="Arial Unicode MS" pitchFamily="34" charset="-128"/>
            </a:endParaRPr>
          </a:p>
          <a:p>
            <a:pPr>
              <a:spcBef>
                <a:spcPct val="50000"/>
              </a:spcBef>
            </a:pPr>
            <a:endParaRPr lang="cs-CZ" altLang="sk-SK" dirty="0">
              <a:solidFill>
                <a:schemeClr val="hlink"/>
              </a:solidFill>
              <a:ea typeface="Arial Unicode MS" pitchFamily="34" charset="-128"/>
              <a:cs typeface="Arial Unicode MS" pitchFamily="34" charset="-128"/>
            </a:endParaRPr>
          </a:p>
          <a:p>
            <a:pPr>
              <a:spcBef>
                <a:spcPct val="50000"/>
              </a:spcBef>
            </a:pPr>
            <a:r>
              <a:rPr lang="cs-CZ" altLang="sk-SK" dirty="0">
                <a:cs typeface="Times New Roman" pitchFamily="18" charset="0"/>
              </a:rPr>
              <a:t>je jediným marketingovým nástrojem, který nic nestojí, naopak je zdrojem prostředků nejen pro zisk, ale také pro další výrobu a marketingové aktivity. Proto musí být v ceně zahrnuty. Cena jako součást MM používá různé nástroje své atraktivity. (příležitostní slevy, splátkový prodej, nebo naopak cena za atraktivitu). Cenová politika je základem úspěšného marketingu. Ceny musí být vyvážené tak, aby prodávaný výrobek, služba přinášely zisk ale aby byla cena taková, kterou je zákazník ochoten zaplatit. </a:t>
            </a:r>
          </a:p>
        </p:txBody>
      </p:sp>
      <p:pic>
        <p:nvPicPr>
          <p:cNvPr id="163842" name="Picture 2" descr="https://encrypted-tbn1.gstatic.com/images?q=tbn:ANd9GcRFhsYN_WWpHL3py0bIsKXYM-tHL6DQgRoxF8wUmiGWCl73TqvP"/>
          <p:cNvPicPr>
            <a:picLocks noChangeAspect="1" noChangeArrowheads="1"/>
          </p:cNvPicPr>
          <p:nvPr/>
        </p:nvPicPr>
        <p:blipFill>
          <a:blip r:embed="rId3"/>
          <a:srcRect/>
          <a:stretch>
            <a:fillRect/>
          </a:stretch>
        </p:blipFill>
        <p:spPr bwMode="auto">
          <a:xfrm>
            <a:off x="3143240" y="285728"/>
            <a:ext cx="5610247" cy="4202272"/>
          </a:xfrm>
          <a:prstGeom prst="rect">
            <a:avLst/>
          </a:prstGeom>
          <a:noFill/>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214282" y="357166"/>
            <a:ext cx="8715436" cy="6278642"/>
          </a:xfrm>
          <a:prstGeom prst="rect">
            <a:avLst/>
          </a:prstGeom>
          <a:noFill/>
        </p:spPr>
        <p:txBody>
          <a:bodyPr wrap="square" rtlCol="0">
            <a:spAutoFit/>
          </a:bodyPr>
          <a:lstStyle/>
          <a:p>
            <a:r>
              <a:rPr lang="cs-CZ" sz="2400" dirty="0" smtClean="0"/>
              <a:t>Řemeslo novináře se dělí na dvě dosti odlišné oblasti.</a:t>
            </a:r>
          </a:p>
          <a:p>
            <a:pPr>
              <a:buFont typeface="Arial" pitchFamily="34" charset="0"/>
              <a:buChar char="•"/>
            </a:pPr>
            <a:r>
              <a:rPr lang="cs-CZ" dirty="0" smtClean="0"/>
              <a:t> Zpravodajství</a:t>
            </a:r>
          </a:p>
          <a:p>
            <a:pPr>
              <a:buFont typeface="Arial" pitchFamily="34" charset="0"/>
              <a:buChar char="•"/>
            </a:pPr>
            <a:r>
              <a:rPr lang="cs-CZ" dirty="0" smtClean="0"/>
              <a:t> Publicistika</a:t>
            </a:r>
          </a:p>
          <a:p>
            <a:endParaRPr lang="cs-CZ" dirty="0"/>
          </a:p>
          <a:p>
            <a:pPr>
              <a:buFont typeface="Arial" pitchFamily="34" charset="0"/>
              <a:buChar char="•"/>
            </a:pPr>
            <a:endParaRPr lang="cs-CZ" dirty="0" smtClean="0"/>
          </a:p>
          <a:p>
            <a:pPr>
              <a:buFont typeface="Arial" pitchFamily="34" charset="0"/>
              <a:buChar char="•"/>
            </a:pPr>
            <a:endParaRPr lang="cs-CZ" dirty="0"/>
          </a:p>
          <a:p>
            <a:pPr>
              <a:buFont typeface="Arial" pitchFamily="34" charset="0"/>
              <a:buChar char="•"/>
            </a:pPr>
            <a:endParaRPr lang="cs-CZ" dirty="0" smtClean="0"/>
          </a:p>
          <a:p>
            <a:pPr>
              <a:buFont typeface="Arial" pitchFamily="34" charset="0"/>
              <a:buChar char="•"/>
            </a:pPr>
            <a:endParaRPr lang="cs-CZ" dirty="0"/>
          </a:p>
          <a:p>
            <a:pPr>
              <a:buFont typeface="Arial" pitchFamily="34" charset="0"/>
              <a:buChar char="•"/>
            </a:pPr>
            <a:endParaRPr lang="cs-CZ" dirty="0" smtClean="0"/>
          </a:p>
          <a:p>
            <a:pPr>
              <a:buFont typeface="Arial" pitchFamily="34" charset="0"/>
              <a:buChar char="•"/>
            </a:pPr>
            <a:endParaRPr lang="cs-CZ" dirty="0"/>
          </a:p>
          <a:p>
            <a:pPr>
              <a:buFont typeface="Arial" pitchFamily="34" charset="0"/>
              <a:buChar char="•"/>
            </a:pPr>
            <a:endParaRPr lang="cs-CZ" dirty="0" smtClean="0"/>
          </a:p>
          <a:p>
            <a:pPr>
              <a:buFont typeface="Arial" pitchFamily="34" charset="0"/>
              <a:buChar char="•"/>
            </a:pPr>
            <a:endParaRPr lang="cs-CZ" dirty="0"/>
          </a:p>
          <a:p>
            <a:pPr>
              <a:buFont typeface="Arial" pitchFamily="34" charset="0"/>
              <a:buChar char="•"/>
            </a:pPr>
            <a:endParaRPr lang="cs-CZ" dirty="0" smtClean="0"/>
          </a:p>
          <a:p>
            <a:pPr>
              <a:buFont typeface="Arial" pitchFamily="34" charset="0"/>
              <a:buChar char="•"/>
            </a:pPr>
            <a:endParaRPr lang="cs-CZ" dirty="0" smtClean="0"/>
          </a:p>
          <a:p>
            <a:r>
              <a:rPr lang="cs-CZ" b="1" dirty="0" smtClean="0">
                <a:solidFill>
                  <a:srgbClr val="C00000"/>
                </a:solidFill>
              </a:rPr>
              <a:t>Zpravodajství </a:t>
            </a:r>
            <a:r>
              <a:rPr lang="cs-CZ" dirty="0" smtClean="0"/>
              <a:t> musí být vždy nezávislé, objektivní a bez osobních postojů. (Což se bohužel často porušuje). Stojí na faktech, na informacích. Musí být objektivní. </a:t>
            </a:r>
            <a:r>
              <a:rPr lang="cs-CZ" b="1" dirty="0" smtClean="0">
                <a:solidFill>
                  <a:srgbClr val="C00000"/>
                </a:solidFill>
              </a:rPr>
              <a:t>Má používat komunikační kanály, ale ne marketingovou komunikaci.</a:t>
            </a:r>
          </a:p>
          <a:p>
            <a:endParaRPr lang="cs-CZ" dirty="0"/>
          </a:p>
          <a:p>
            <a:endParaRPr lang="cs-CZ" dirty="0"/>
          </a:p>
          <a:p>
            <a:r>
              <a:rPr lang="cs-CZ" b="1" dirty="0" smtClean="0">
                <a:solidFill>
                  <a:srgbClr val="C00000"/>
                </a:solidFill>
              </a:rPr>
              <a:t>Publicistika</a:t>
            </a:r>
            <a:r>
              <a:rPr lang="cs-CZ" dirty="0" smtClean="0"/>
              <a:t> pracuje s názory, s postoji, obsahuje subjektivní přístup toho, kdo sděluje.  </a:t>
            </a:r>
            <a:r>
              <a:rPr lang="cs-CZ" b="1" dirty="0" smtClean="0">
                <a:solidFill>
                  <a:srgbClr val="C00000"/>
                </a:solidFill>
              </a:rPr>
              <a:t>Proto pracuje s atributy marketingové komunikace, včetně všech metod přesvědčování, se zapojením </a:t>
            </a:r>
            <a:r>
              <a:rPr lang="cs-CZ" b="1" dirty="0">
                <a:solidFill>
                  <a:srgbClr val="C00000"/>
                </a:solidFill>
              </a:rPr>
              <a:t>z</a:t>
            </a:r>
            <a:r>
              <a:rPr lang="cs-CZ" b="1" dirty="0" smtClean="0">
                <a:solidFill>
                  <a:srgbClr val="C00000"/>
                </a:solidFill>
              </a:rPr>
              <a:t>nalostí z oboru sociologie a psychologie.</a:t>
            </a:r>
            <a:endParaRPr lang="cs-CZ" b="1" dirty="0">
              <a:solidFill>
                <a:srgbClr val="C00000"/>
              </a:solidFill>
            </a:endParaRPr>
          </a:p>
        </p:txBody>
      </p:sp>
      <p:pic>
        <p:nvPicPr>
          <p:cNvPr id="8196" name="Picture 4" descr="http://www.aiglenoir.cz/images/portfolio/portfolio-marketingova-komunikace.jpg"/>
          <p:cNvPicPr>
            <a:picLocks noChangeAspect="1" noChangeArrowheads="1"/>
          </p:cNvPicPr>
          <p:nvPr/>
        </p:nvPicPr>
        <p:blipFill>
          <a:blip r:embed="rId2"/>
          <a:srcRect/>
          <a:stretch>
            <a:fillRect/>
          </a:stretch>
        </p:blipFill>
        <p:spPr bwMode="auto">
          <a:xfrm>
            <a:off x="4929190" y="1357298"/>
            <a:ext cx="3628405" cy="2428892"/>
          </a:xfrm>
          <a:prstGeom prst="rect">
            <a:avLst/>
          </a:prstGeom>
          <a:noFill/>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ext Box 55"/>
          <p:cNvSpPr txBox="1">
            <a:spLocks noChangeArrowheads="1"/>
          </p:cNvSpPr>
          <p:nvPr/>
        </p:nvSpPr>
        <p:spPr bwMode="auto">
          <a:xfrm>
            <a:off x="457200" y="381000"/>
            <a:ext cx="8305800" cy="6445250"/>
          </a:xfrm>
          <a:prstGeom prst="rect">
            <a:avLst/>
          </a:prstGeom>
          <a:noFill/>
          <a:ln w="9525">
            <a:noFill/>
            <a:miter lim="800000"/>
            <a:headEnd/>
            <a:tailEnd/>
          </a:ln>
        </p:spPr>
        <p:txBody>
          <a:bodyPr>
            <a:spAutoFit/>
          </a:bodyPr>
          <a:lstStyle/>
          <a:p>
            <a:pPr>
              <a:spcBef>
                <a:spcPct val="50000"/>
              </a:spcBef>
            </a:pPr>
            <a:r>
              <a:rPr lang="cs-CZ" altLang="sk-SK" b="1" dirty="0" smtClean="0">
                <a:solidFill>
                  <a:schemeClr val="hlink"/>
                </a:solidFill>
                <a:latin typeface="Arial Unicode MS" pitchFamily="34" charset="-128"/>
                <a:ea typeface="Arial Unicode MS" pitchFamily="34" charset="-128"/>
                <a:cs typeface="Arial Unicode MS" pitchFamily="34" charset="-128"/>
              </a:rPr>
              <a:t>Faktory </a:t>
            </a:r>
            <a:r>
              <a:rPr lang="cs-CZ" altLang="sk-SK" b="1" dirty="0">
                <a:solidFill>
                  <a:schemeClr val="hlink"/>
                </a:solidFill>
                <a:latin typeface="Arial Unicode MS" pitchFamily="34" charset="-128"/>
                <a:ea typeface="Arial Unicode MS" pitchFamily="34" charset="-128"/>
                <a:cs typeface="Arial Unicode MS" pitchFamily="34" charset="-128"/>
              </a:rPr>
              <a:t>ovlivňuj</a:t>
            </a:r>
            <a:r>
              <a:rPr lang="cs-CZ" altLang="sk-SK" b="1" dirty="0">
                <a:solidFill>
                  <a:schemeClr val="hlink"/>
                </a:solidFill>
                <a:ea typeface="Arial Unicode MS" pitchFamily="34" charset="-128"/>
                <a:cs typeface="Arial Unicode MS" pitchFamily="34" charset="-128"/>
              </a:rPr>
              <a:t>í</a:t>
            </a:r>
            <a:r>
              <a:rPr lang="cs-CZ" altLang="sk-SK" b="1" dirty="0">
                <a:solidFill>
                  <a:schemeClr val="hlink"/>
                </a:solidFill>
                <a:latin typeface="Arial Unicode MS" pitchFamily="34" charset="-128"/>
                <a:ea typeface="Arial Unicode MS" pitchFamily="34" charset="-128"/>
                <a:cs typeface="Arial Unicode MS" pitchFamily="34" charset="-128"/>
              </a:rPr>
              <a:t>c</a:t>
            </a:r>
            <a:r>
              <a:rPr lang="cs-CZ" altLang="sk-SK" b="1" dirty="0">
                <a:solidFill>
                  <a:schemeClr val="hlink"/>
                </a:solidFill>
                <a:ea typeface="Arial Unicode MS" pitchFamily="34" charset="-128"/>
                <a:cs typeface="Arial Unicode MS" pitchFamily="34" charset="-128"/>
              </a:rPr>
              <a:t>í</a:t>
            </a:r>
            <a:r>
              <a:rPr lang="cs-CZ" altLang="sk-SK" b="1" dirty="0">
                <a:solidFill>
                  <a:schemeClr val="hlink"/>
                </a:solidFill>
                <a:latin typeface="Arial Unicode MS" pitchFamily="34" charset="-128"/>
                <a:ea typeface="Arial Unicode MS" pitchFamily="34" charset="-128"/>
                <a:cs typeface="Arial Unicode MS" pitchFamily="34" charset="-128"/>
              </a:rPr>
              <a:t> tvorbu cen  </a:t>
            </a:r>
            <a:r>
              <a:rPr lang="cs-CZ" altLang="sk-SK" b="1" u="sng" dirty="0">
                <a:solidFill>
                  <a:schemeClr val="hlink"/>
                </a:solidFill>
                <a:latin typeface="Arial Unicode MS" pitchFamily="34" charset="-128"/>
                <a:ea typeface="Arial Unicode MS" pitchFamily="34" charset="-128"/>
                <a:cs typeface="Arial Unicode MS" pitchFamily="34" charset="-128"/>
                <a:hlinkClick r:id="" action="ppaction://noaction"/>
              </a:rPr>
              <a:t>[1]</a:t>
            </a:r>
            <a:endParaRPr lang="cs-CZ" altLang="sk-SK" dirty="0">
              <a:solidFill>
                <a:schemeClr val="hlink"/>
              </a:solidFill>
              <a:latin typeface="Arial Unicode MS" pitchFamily="34" charset="-128"/>
              <a:ea typeface="Arial Unicode MS" pitchFamily="34" charset="-128"/>
              <a:cs typeface="Arial Unicode MS" pitchFamily="34" charset="-128"/>
            </a:endParaRPr>
          </a:p>
          <a:p>
            <a:pPr>
              <a:spcBef>
                <a:spcPct val="50000"/>
              </a:spcBef>
            </a:pPr>
            <a:r>
              <a:rPr lang="cs-CZ" altLang="sk-SK" dirty="0">
                <a:solidFill>
                  <a:srgbClr val="000000"/>
                </a:solidFill>
                <a:ea typeface="Arial Unicode MS" pitchFamily="34" charset="-128"/>
                <a:cs typeface="Arial Unicode MS" pitchFamily="34" charset="-128"/>
              </a:rPr>
              <a:t> </a:t>
            </a:r>
            <a:r>
              <a:rPr lang="cs-CZ" altLang="sk-SK" dirty="0">
                <a:solidFill>
                  <a:srgbClr val="000000"/>
                </a:solidFill>
                <a:latin typeface="Arial Unicode MS" pitchFamily="34" charset="-128"/>
                <a:ea typeface="Arial Unicode MS" pitchFamily="34" charset="-128"/>
                <a:cs typeface="Arial Unicode MS" pitchFamily="34" charset="-128"/>
              </a:rPr>
              <a:t>C</a:t>
            </a:r>
            <a:r>
              <a:rPr lang="cs-CZ" altLang="sk-SK" dirty="0">
                <a:solidFill>
                  <a:srgbClr val="000000"/>
                </a:solidFill>
                <a:ea typeface="Arial Unicode MS" pitchFamily="34" charset="-128"/>
                <a:cs typeface="Arial Unicode MS" pitchFamily="34" charset="-128"/>
              </a:rPr>
              <a:t>í</a:t>
            </a:r>
            <a:r>
              <a:rPr lang="cs-CZ" altLang="sk-SK" dirty="0">
                <a:solidFill>
                  <a:srgbClr val="000000"/>
                </a:solidFill>
                <a:latin typeface="Arial Unicode MS" pitchFamily="34" charset="-128"/>
                <a:ea typeface="Arial Unicode MS" pitchFamily="34" charset="-128"/>
                <a:cs typeface="Arial Unicode MS" pitchFamily="34" charset="-128"/>
              </a:rPr>
              <a:t>le cenov</a:t>
            </a:r>
            <a:r>
              <a:rPr lang="cs-CZ" altLang="sk-SK" dirty="0">
                <a:solidFill>
                  <a:srgbClr val="000000"/>
                </a:solidFill>
                <a:ea typeface="Arial Unicode MS" pitchFamily="34" charset="-128"/>
                <a:cs typeface="Arial Unicode MS" pitchFamily="34" charset="-128"/>
              </a:rPr>
              <a:t>é</a:t>
            </a:r>
            <a:r>
              <a:rPr lang="cs-CZ" altLang="sk-SK" dirty="0">
                <a:solidFill>
                  <a:srgbClr val="000000"/>
                </a:solidFill>
                <a:latin typeface="Arial Unicode MS" pitchFamily="34" charset="-128"/>
                <a:ea typeface="Arial Unicode MS" pitchFamily="34" charset="-128"/>
                <a:cs typeface="Arial Unicode MS" pitchFamily="34" charset="-128"/>
              </a:rPr>
              <a:t> politiky</a:t>
            </a:r>
          </a:p>
          <a:p>
            <a:pPr>
              <a:spcBef>
                <a:spcPct val="50000"/>
              </a:spcBef>
            </a:pPr>
            <a:r>
              <a:rPr lang="cs-CZ" altLang="sk-SK" dirty="0">
                <a:solidFill>
                  <a:srgbClr val="000000"/>
                </a:solidFill>
                <a:ea typeface="Arial Unicode MS" pitchFamily="34" charset="-128"/>
                <a:cs typeface="Arial Unicode MS" pitchFamily="34" charset="-128"/>
              </a:rPr>
              <a:t> </a:t>
            </a:r>
            <a:r>
              <a:rPr lang="cs-CZ" altLang="sk-SK" dirty="0">
                <a:solidFill>
                  <a:srgbClr val="000000"/>
                </a:solidFill>
                <a:latin typeface="Arial Unicode MS" pitchFamily="34" charset="-128"/>
                <a:ea typeface="Arial Unicode MS" pitchFamily="34" charset="-128"/>
                <a:cs typeface="Arial Unicode MS" pitchFamily="34" charset="-128"/>
              </a:rPr>
              <a:t>N</a:t>
            </a:r>
            <a:r>
              <a:rPr lang="cs-CZ" altLang="sk-SK" dirty="0">
                <a:solidFill>
                  <a:srgbClr val="000000"/>
                </a:solidFill>
                <a:ea typeface="Arial Unicode MS" pitchFamily="34" charset="-128"/>
                <a:cs typeface="Arial Unicode MS" pitchFamily="34" charset="-128"/>
              </a:rPr>
              <a:t>á</a:t>
            </a:r>
            <a:r>
              <a:rPr lang="cs-CZ" altLang="sk-SK" dirty="0">
                <a:solidFill>
                  <a:srgbClr val="000000"/>
                </a:solidFill>
                <a:latin typeface="Arial Unicode MS" pitchFamily="34" charset="-128"/>
                <a:ea typeface="Arial Unicode MS" pitchFamily="34" charset="-128"/>
                <a:cs typeface="Arial Unicode MS" pitchFamily="34" charset="-128"/>
              </a:rPr>
              <a:t>klady</a:t>
            </a:r>
          </a:p>
          <a:p>
            <a:pPr>
              <a:spcBef>
                <a:spcPct val="50000"/>
              </a:spcBef>
            </a:pPr>
            <a:r>
              <a:rPr lang="cs-CZ" altLang="sk-SK" dirty="0">
                <a:solidFill>
                  <a:srgbClr val="000000"/>
                </a:solidFill>
                <a:ea typeface="Arial Unicode MS" pitchFamily="34" charset="-128"/>
                <a:cs typeface="Arial Unicode MS" pitchFamily="34" charset="-128"/>
              </a:rPr>
              <a:t> </a:t>
            </a:r>
            <a:r>
              <a:rPr lang="cs-CZ" altLang="sk-SK" dirty="0">
                <a:solidFill>
                  <a:srgbClr val="000000"/>
                </a:solidFill>
                <a:latin typeface="Arial Unicode MS" pitchFamily="34" charset="-128"/>
                <a:ea typeface="Arial Unicode MS" pitchFamily="34" charset="-128"/>
                <a:cs typeface="Arial Unicode MS" pitchFamily="34" charset="-128"/>
              </a:rPr>
              <a:t>C</a:t>
            </a:r>
            <a:r>
              <a:rPr lang="cs-CZ" altLang="sk-SK" dirty="0">
                <a:solidFill>
                  <a:srgbClr val="000000"/>
                </a:solidFill>
                <a:ea typeface="Arial Unicode MS" pitchFamily="34" charset="-128"/>
                <a:cs typeface="Arial Unicode MS" pitchFamily="34" charset="-128"/>
              </a:rPr>
              <a:t>í</a:t>
            </a:r>
            <a:r>
              <a:rPr lang="cs-CZ" altLang="sk-SK" dirty="0">
                <a:solidFill>
                  <a:srgbClr val="000000"/>
                </a:solidFill>
                <a:latin typeface="Arial Unicode MS" pitchFamily="34" charset="-128"/>
                <a:ea typeface="Arial Unicode MS" pitchFamily="34" charset="-128"/>
                <a:cs typeface="Arial Unicode MS" pitchFamily="34" charset="-128"/>
              </a:rPr>
              <a:t>le organizace a marketingu</a:t>
            </a:r>
            <a:endParaRPr lang="cs-CZ" altLang="sk-SK" dirty="0">
              <a:solidFill>
                <a:srgbClr val="000000"/>
              </a:solidFill>
            </a:endParaRPr>
          </a:p>
          <a:p>
            <a:pPr>
              <a:spcBef>
                <a:spcPct val="50000"/>
              </a:spcBef>
            </a:pPr>
            <a:endParaRPr lang="cs-CZ" altLang="sk-SK" dirty="0">
              <a:solidFill>
                <a:srgbClr val="000000"/>
              </a:solidFill>
            </a:endParaRPr>
          </a:p>
          <a:p>
            <a:pPr>
              <a:spcBef>
                <a:spcPct val="50000"/>
              </a:spcBef>
            </a:pPr>
            <a:r>
              <a:rPr lang="cs-CZ" altLang="sk-SK" b="1" dirty="0">
                <a:solidFill>
                  <a:srgbClr val="000000"/>
                </a:solidFill>
              </a:rPr>
              <a:t> </a:t>
            </a:r>
            <a:r>
              <a:rPr lang="cs-CZ" altLang="sk-SK" b="1" dirty="0">
                <a:solidFill>
                  <a:srgbClr val="000000"/>
                </a:solidFill>
                <a:latin typeface="Arial Unicode MS" pitchFamily="34" charset="-128"/>
                <a:ea typeface="Arial Unicode MS" pitchFamily="34" charset="-128"/>
                <a:cs typeface="Arial Unicode MS" pitchFamily="34" charset="-128"/>
              </a:rPr>
              <a:t>Rozhodnut</a:t>
            </a:r>
            <a:r>
              <a:rPr lang="cs-CZ" altLang="sk-SK" b="1" dirty="0">
                <a:solidFill>
                  <a:srgbClr val="000000"/>
                </a:solidFill>
                <a:ea typeface="Arial Unicode MS" pitchFamily="34" charset="-128"/>
                <a:cs typeface="Arial Unicode MS" pitchFamily="34" charset="-128"/>
              </a:rPr>
              <a:t>í</a:t>
            </a:r>
            <a:r>
              <a:rPr lang="cs-CZ" altLang="sk-SK" b="1" dirty="0">
                <a:solidFill>
                  <a:srgbClr val="000000"/>
                </a:solidFill>
                <a:latin typeface="Arial Unicode MS" pitchFamily="34" charset="-128"/>
                <a:ea typeface="Arial Unicode MS" pitchFamily="34" charset="-128"/>
                <a:cs typeface="Arial Unicode MS" pitchFamily="34" charset="-128"/>
              </a:rPr>
              <a:t> o ceně:</a:t>
            </a:r>
            <a:endParaRPr lang="cs-CZ" altLang="sk-SK" dirty="0">
              <a:solidFill>
                <a:srgbClr val="000000"/>
              </a:solidFill>
              <a:latin typeface="Arial Unicode MS" pitchFamily="34" charset="-128"/>
              <a:ea typeface="Arial Unicode MS" pitchFamily="34" charset="-128"/>
              <a:cs typeface="Arial Unicode MS" pitchFamily="34" charset="-128"/>
            </a:endParaRPr>
          </a:p>
          <a:p>
            <a:pPr>
              <a:spcBef>
                <a:spcPct val="50000"/>
              </a:spcBef>
            </a:pPr>
            <a:r>
              <a:rPr lang="cs-CZ" altLang="sk-SK" dirty="0">
                <a:solidFill>
                  <a:srgbClr val="000000"/>
                </a:solidFill>
              </a:rPr>
              <a:t> </a:t>
            </a:r>
            <a:r>
              <a:rPr lang="cs-CZ" altLang="sk-SK" dirty="0">
                <a:solidFill>
                  <a:srgbClr val="000000"/>
                </a:solidFill>
                <a:latin typeface="Arial Unicode MS" pitchFamily="34" charset="-128"/>
                <a:ea typeface="Arial Unicode MS" pitchFamily="34" charset="-128"/>
                <a:cs typeface="Arial Unicode MS" pitchFamily="34" charset="-128"/>
              </a:rPr>
              <a:t>Představy členů distribučn</a:t>
            </a:r>
            <a:r>
              <a:rPr lang="cs-CZ" altLang="sk-SK" dirty="0">
                <a:solidFill>
                  <a:srgbClr val="000000"/>
                </a:solidFill>
                <a:ea typeface="Arial Unicode MS" pitchFamily="34" charset="-128"/>
                <a:cs typeface="Arial Unicode MS" pitchFamily="34" charset="-128"/>
              </a:rPr>
              <a:t>í</a:t>
            </a:r>
            <a:r>
              <a:rPr lang="cs-CZ" altLang="sk-SK" dirty="0">
                <a:solidFill>
                  <a:srgbClr val="000000"/>
                </a:solidFill>
                <a:latin typeface="Arial Unicode MS" pitchFamily="34" charset="-128"/>
                <a:ea typeface="Arial Unicode MS" pitchFamily="34" charset="-128"/>
                <a:cs typeface="Arial Unicode MS" pitchFamily="34" charset="-128"/>
              </a:rPr>
              <a:t>ch kan</a:t>
            </a:r>
            <a:r>
              <a:rPr lang="cs-CZ" altLang="sk-SK" dirty="0">
                <a:solidFill>
                  <a:srgbClr val="000000"/>
                </a:solidFill>
                <a:ea typeface="Arial Unicode MS" pitchFamily="34" charset="-128"/>
                <a:cs typeface="Arial Unicode MS" pitchFamily="34" charset="-128"/>
              </a:rPr>
              <a:t>á</a:t>
            </a:r>
            <a:r>
              <a:rPr lang="cs-CZ" altLang="sk-SK" dirty="0">
                <a:solidFill>
                  <a:srgbClr val="000000"/>
                </a:solidFill>
                <a:latin typeface="Arial Unicode MS" pitchFamily="34" charset="-128"/>
                <a:ea typeface="Arial Unicode MS" pitchFamily="34" charset="-128"/>
                <a:cs typeface="Arial Unicode MS" pitchFamily="34" charset="-128"/>
              </a:rPr>
              <a:t>lů</a:t>
            </a:r>
          </a:p>
          <a:p>
            <a:pPr>
              <a:spcBef>
                <a:spcPct val="50000"/>
              </a:spcBef>
            </a:pPr>
            <a:r>
              <a:rPr lang="cs-CZ" altLang="sk-SK" dirty="0">
                <a:solidFill>
                  <a:srgbClr val="000000"/>
                </a:solidFill>
                <a:ea typeface="Arial Unicode MS" pitchFamily="34" charset="-128"/>
                <a:cs typeface="Arial Unicode MS" pitchFamily="34" charset="-128"/>
              </a:rPr>
              <a:t> </a:t>
            </a:r>
            <a:r>
              <a:rPr lang="cs-CZ" altLang="sk-SK" dirty="0">
                <a:solidFill>
                  <a:srgbClr val="000000"/>
                </a:solidFill>
                <a:latin typeface="Arial Unicode MS" pitchFamily="34" charset="-128"/>
                <a:ea typeface="Arial Unicode MS" pitchFamily="34" charset="-128"/>
                <a:cs typeface="Arial Unicode MS" pitchFamily="34" charset="-128"/>
              </a:rPr>
              <a:t>Pohled z</a:t>
            </a:r>
            <a:r>
              <a:rPr lang="cs-CZ" altLang="sk-SK" dirty="0">
                <a:solidFill>
                  <a:srgbClr val="000000"/>
                </a:solidFill>
                <a:ea typeface="Arial Unicode MS" pitchFamily="34" charset="-128"/>
                <a:cs typeface="Arial Unicode MS" pitchFamily="34" charset="-128"/>
              </a:rPr>
              <a:t>á</a:t>
            </a:r>
            <a:r>
              <a:rPr lang="cs-CZ" altLang="sk-SK" dirty="0">
                <a:solidFill>
                  <a:srgbClr val="000000"/>
                </a:solidFill>
                <a:latin typeface="Arial Unicode MS" pitchFamily="34" charset="-128"/>
                <a:ea typeface="Arial Unicode MS" pitchFamily="34" charset="-128"/>
                <a:cs typeface="Arial Unicode MS" pitchFamily="34" charset="-128"/>
              </a:rPr>
              <a:t>kazn</a:t>
            </a:r>
            <a:r>
              <a:rPr lang="cs-CZ" altLang="sk-SK" dirty="0">
                <a:solidFill>
                  <a:srgbClr val="000000"/>
                </a:solidFill>
                <a:ea typeface="Arial Unicode MS" pitchFamily="34" charset="-128"/>
                <a:cs typeface="Arial Unicode MS" pitchFamily="34" charset="-128"/>
              </a:rPr>
              <a:t>í</a:t>
            </a:r>
            <a:r>
              <a:rPr lang="cs-CZ" altLang="sk-SK" dirty="0">
                <a:solidFill>
                  <a:srgbClr val="000000"/>
                </a:solidFill>
                <a:latin typeface="Arial Unicode MS" pitchFamily="34" charset="-128"/>
                <a:ea typeface="Arial Unicode MS" pitchFamily="34" charset="-128"/>
                <a:cs typeface="Arial Unicode MS" pitchFamily="34" charset="-128"/>
              </a:rPr>
              <a:t>ka</a:t>
            </a:r>
          </a:p>
          <a:p>
            <a:pPr>
              <a:spcBef>
                <a:spcPct val="50000"/>
              </a:spcBef>
            </a:pPr>
            <a:r>
              <a:rPr lang="cs-CZ" altLang="sk-SK" dirty="0">
                <a:solidFill>
                  <a:srgbClr val="000000"/>
                </a:solidFill>
                <a:ea typeface="Arial Unicode MS" pitchFamily="34" charset="-128"/>
                <a:cs typeface="Arial Unicode MS" pitchFamily="34" charset="-128"/>
              </a:rPr>
              <a:t> </a:t>
            </a:r>
            <a:r>
              <a:rPr lang="cs-CZ" altLang="sk-SK" dirty="0">
                <a:solidFill>
                  <a:srgbClr val="000000"/>
                </a:solidFill>
                <a:latin typeface="Arial Unicode MS" pitchFamily="34" charset="-128"/>
                <a:ea typeface="Arial Unicode MS" pitchFamily="34" charset="-128"/>
                <a:cs typeface="Arial Unicode MS" pitchFamily="34" charset="-128"/>
              </a:rPr>
              <a:t>Z</a:t>
            </a:r>
            <a:r>
              <a:rPr lang="cs-CZ" altLang="sk-SK" dirty="0">
                <a:solidFill>
                  <a:srgbClr val="000000"/>
                </a:solidFill>
                <a:ea typeface="Arial Unicode MS" pitchFamily="34" charset="-128"/>
                <a:cs typeface="Arial Unicode MS" pitchFamily="34" charset="-128"/>
              </a:rPr>
              <a:t>á</a:t>
            </a:r>
            <a:r>
              <a:rPr lang="cs-CZ" altLang="sk-SK" dirty="0">
                <a:solidFill>
                  <a:srgbClr val="000000"/>
                </a:solidFill>
                <a:latin typeface="Arial Unicode MS" pitchFamily="34" charset="-128"/>
                <a:ea typeface="Arial Unicode MS" pitchFamily="34" charset="-128"/>
                <a:cs typeface="Arial Unicode MS" pitchFamily="34" charset="-128"/>
              </a:rPr>
              <a:t>kony a předpisy</a:t>
            </a:r>
          </a:p>
          <a:p>
            <a:pPr>
              <a:spcBef>
                <a:spcPct val="50000"/>
              </a:spcBef>
            </a:pPr>
            <a:r>
              <a:rPr lang="cs-CZ" altLang="sk-SK" dirty="0">
                <a:solidFill>
                  <a:srgbClr val="000000"/>
                </a:solidFill>
                <a:ea typeface="Arial Unicode MS" pitchFamily="34" charset="-128"/>
                <a:cs typeface="Arial Unicode MS" pitchFamily="34" charset="-128"/>
              </a:rPr>
              <a:t> </a:t>
            </a:r>
            <a:r>
              <a:rPr lang="cs-CZ" altLang="sk-SK" dirty="0">
                <a:solidFill>
                  <a:srgbClr val="000000"/>
                </a:solidFill>
                <a:latin typeface="Arial Unicode MS" pitchFamily="34" charset="-128"/>
                <a:ea typeface="Arial Unicode MS" pitchFamily="34" charset="-128"/>
                <a:cs typeface="Arial Unicode MS" pitchFamily="34" charset="-128"/>
              </a:rPr>
              <a:t>Konkurence</a:t>
            </a:r>
          </a:p>
          <a:p>
            <a:pPr>
              <a:spcBef>
                <a:spcPct val="50000"/>
              </a:spcBef>
            </a:pPr>
            <a:r>
              <a:rPr lang="cs-CZ" altLang="sk-SK" dirty="0"/>
              <a:t/>
            </a:r>
            <a:br>
              <a:rPr lang="cs-CZ" altLang="sk-SK" dirty="0"/>
            </a:br>
            <a:endParaRPr lang="cs-CZ" altLang="sk-SK" dirty="0"/>
          </a:p>
          <a:p>
            <a:pPr>
              <a:spcBef>
                <a:spcPct val="50000"/>
              </a:spcBef>
            </a:pPr>
            <a:endParaRPr lang="cs-CZ" altLang="sk-SK" dirty="0"/>
          </a:p>
          <a:p>
            <a:pPr>
              <a:spcBef>
                <a:spcPct val="50000"/>
              </a:spcBef>
            </a:pPr>
            <a:endParaRPr lang="cs-CZ" altLang="sk-SK" dirty="0"/>
          </a:p>
          <a:p>
            <a:pPr>
              <a:spcBef>
                <a:spcPct val="50000"/>
              </a:spcBef>
            </a:pPr>
            <a:r>
              <a:rPr lang="cs-CZ" altLang="sk-SK" sz="1400" u="sng" dirty="0">
                <a:solidFill>
                  <a:srgbClr val="800080"/>
                </a:solidFill>
                <a:latin typeface="Arial Unicode MS" pitchFamily="34" charset="-128"/>
                <a:ea typeface="Arial Unicode MS" pitchFamily="34" charset="-128"/>
                <a:cs typeface="Arial Unicode MS" pitchFamily="34" charset="-128"/>
                <a:hlinkClick r:id="" action="ppaction://noaction"/>
              </a:rPr>
              <a:t>[1]</a:t>
            </a:r>
            <a:r>
              <a:rPr lang="cs-CZ" altLang="sk-SK" sz="1400" dirty="0">
                <a:solidFill>
                  <a:srgbClr val="000000"/>
                </a:solidFill>
                <a:latin typeface="Arial Unicode MS" pitchFamily="34" charset="-128"/>
                <a:ea typeface="Arial Unicode MS" pitchFamily="34" charset="-128"/>
                <a:cs typeface="Arial Unicode MS" pitchFamily="34" charset="-128"/>
              </a:rPr>
              <a:t> </a:t>
            </a:r>
            <a:r>
              <a:rPr lang="cs-CZ" altLang="sk-SK" sz="1400" i="1" dirty="0">
                <a:solidFill>
                  <a:srgbClr val="000000"/>
                </a:solidFill>
                <a:latin typeface="Arial Unicode MS" pitchFamily="34" charset="-128"/>
                <a:ea typeface="Arial Unicode MS" pitchFamily="34" charset="-128"/>
                <a:cs typeface="Arial Unicode MS" pitchFamily="34" charset="-128"/>
              </a:rPr>
              <a:t>Volně podle: </a:t>
            </a:r>
            <a:r>
              <a:rPr lang="cs-CZ" altLang="sk-SK" sz="1400" i="1" dirty="0" err="1">
                <a:solidFill>
                  <a:srgbClr val="000000"/>
                </a:solidFill>
                <a:latin typeface="Arial Unicode MS" pitchFamily="34" charset="-128"/>
                <a:ea typeface="Arial Unicode MS" pitchFamily="34" charset="-128"/>
                <a:cs typeface="Arial Unicode MS" pitchFamily="34" charset="-128"/>
              </a:rPr>
              <a:t>Dibb</a:t>
            </a:r>
            <a:r>
              <a:rPr lang="cs-CZ" altLang="sk-SK" sz="1400" i="1" dirty="0">
                <a:solidFill>
                  <a:srgbClr val="000000"/>
                </a:solidFill>
                <a:latin typeface="Arial Unicode MS" pitchFamily="34" charset="-128"/>
                <a:ea typeface="Arial Unicode MS" pitchFamily="34" charset="-128"/>
                <a:cs typeface="Arial Unicode MS" pitchFamily="34" charset="-128"/>
              </a:rPr>
              <a:t>, </a:t>
            </a:r>
            <a:r>
              <a:rPr lang="cs-CZ" altLang="sk-SK" sz="1400" i="1" dirty="0" err="1">
                <a:solidFill>
                  <a:srgbClr val="000000"/>
                </a:solidFill>
                <a:latin typeface="Arial Unicode MS" pitchFamily="34" charset="-128"/>
                <a:ea typeface="Arial Unicode MS" pitchFamily="34" charset="-128"/>
                <a:cs typeface="Arial Unicode MS" pitchFamily="34" charset="-128"/>
              </a:rPr>
              <a:t>Simkin</a:t>
            </a:r>
            <a:r>
              <a:rPr lang="cs-CZ" altLang="sk-SK" sz="1400" i="1" dirty="0">
                <a:solidFill>
                  <a:srgbClr val="000000"/>
                </a:solidFill>
                <a:latin typeface="Arial Unicode MS" pitchFamily="34" charset="-128"/>
                <a:ea typeface="Arial Unicode MS" pitchFamily="34" charset="-128"/>
                <a:cs typeface="Arial Unicode MS" pitchFamily="34" charset="-128"/>
              </a:rPr>
              <a:t>, </a:t>
            </a:r>
            <a:r>
              <a:rPr lang="cs-CZ" altLang="sk-SK" sz="1400" i="1" dirty="0" err="1">
                <a:solidFill>
                  <a:srgbClr val="000000"/>
                </a:solidFill>
                <a:latin typeface="Arial Unicode MS" pitchFamily="34" charset="-128"/>
                <a:ea typeface="Arial Unicode MS" pitchFamily="34" charset="-128"/>
                <a:cs typeface="Arial Unicode MS" pitchFamily="34" charset="-128"/>
              </a:rPr>
              <a:t>Pride</a:t>
            </a:r>
            <a:r>
              <a:rPr lang="cs-CZ" altLang="sk-SK" sz="1400" i="1" dirty="0">
                <a:solidFill>
                  <a:srgbClr val="000000"/>
                </a:solidFill>
                <a:latin typeface="Arial Unicode MS" pitchFamily="34" charset="-128"/>
                <a:ea typeface="Arial Unicode MS" pitchFamily="34" charset="-128"/>
                <a:cs typeface="Arial Unicode MS" pitchFamily="34" charset="-128"/>
              </a:rPr>
              <a:t> a </a:t>
            </a:r>
            <a:r>
              <a:rPr lang="cs-CZ" altLang="sk-SK" sz="1400" i="1" dirty="0" err="1">
                <a:solidFill>
                  <a:srgbClr val="000000"/>
                </a:solidFill>
                <a:latin typeface="Arial Unicode MS" pitchFamily="34" charset="-128"/>
                <a:ea typeface="Arial Unicode MS" pitchFamily="34" charset="-128"/>
                <a:cs typeface="Arial Unicode MS" pitchFamily="34" charset="-128"/>
              </a:rPr>
              <a:t>Ferrell</a:t>
            </a:r>
            <a:r>
              <a:rPr lang="cs-CZ" altLang="sk-SK" sz="1400" i="1" dirty="0">
                <a:solidFill>
                  <a:srgbClr val="000000"/>
                </a:solidFill>
                <a:latin typeface="Arial Unicode MS" pitchFamily="34" charset="-128"/>
                <a:ea typeface="Arial Unicode MS" pitchFamily="34" charset="-128"/>
                <a:cs typeface="Arial Unicode MS" pitchFamily="34" charset="-128"/>
              </a:rPr>
              <a:t>, Marketing: </a:t>
            </a:r>
            <a:r>
              <a:rPr lang="cs-CZ" altLang="sk-SK" sz="1400" i="1" dirty="0" err="1">
                <a:solidFill>
                  <a:srgbClr val="000000"/>
                </a:solidFill>
                <a:latin typeface="Arial Unicode MS" pitchFamily="34" charset="-128"/>
                <a:ea typeface="Arial Unicode MS" pitchFamily="34" charset="-128"/>
                <a:cs typeface="Arial Unicode MS" pitchFamily="34" charset="-128"/>
              </a:rPr>
              <a:t>Concepts</a:t>
            </a:r>
            <a:r>
              <a:rPr lang="cs-CZ" altLang="sk-SK" sz="1400" i="1" dirty="0">
                <a:solidFill>
                  <a:srgbClr val="000000"/>
                </a:solidFill>
                <a:latin typeface="Arial Unicode MS" pitchFamily="34" charset="-128"/>
                <a:ea typeface="Arial Unicode MS" pitchFamily="34" charset="-128"/>
                <a:cs typeface="Arial Unicode MS" pitchFamily="34" charset="-128"/>
              </a:rPr>
              <a:t> </a:t>
            </a:r>
            <a:r>
              <a:rPr lang="cs-CZ" altLang="sk-SK" sz="1400" i="1" dirty="0" err="1">
                <a:solidFill>
                  <a:srgbClr val="000000"/>
                </a:solidFill>
                <a:latin typeface="Arial Unicode MS" pitchFamily="34" charset="-128"/>
                <a:ea typeface="Arial Unicode MS" pitchFamily="34" charset="-128"/>
                <a:cs typeface="Arial Unicode MS" pitchFamily="34" charset="-128"/>
              </a:rPr>
              <a:t>and</a:t>
            </a:r>
            <a:r>
              <a:rPr lang="cs-CZ" altLang="sk-SK" sz="1400" i="1" dirty="0">
                <a:solidFill>
                  <a:srgbClr val="000000"/>
                </a:solidFill>
                <a:latin typeface="Arial Unicode MS" pitchFamily="34" charset="-128"/>
                <a:ea typeface="Arial Unicode MS" pitchFamily="34" charset="-128"/>
                <a:cs typeface="Arial Unicode MS" pitchFamily="34" charset="-128"/>
              </a:rPr>
              <a:t> </a:t>
            </a:r>
            <a:r>
              <a:rPr lang="cs-CZ" altLang="sk-SK" sz="1400" i="1" dirty="0" err="1">
                <a:solidFill>
                  <a:srgbClr val="000000"/>
                </a:solidFill>
                <a:latin typeface="Arial Unicode MS" pitchFamily="34" charset="-128"/>
                <a:ea typeface="Arial Unicode MS" pitchFamily="34" charset="-128"/>
                <a:cs typeface="Arial Unicode MS" pitchFamily="34" charset="-128"/>
              </a:rPr>
              <a:t>Strategies</a:t>
            </a:r>
            <a:r>
              <a:rPr lang="cs-CZ" altLang="sk-SK" sz="1400" i="1" dirty="0">
                <a:solidFill>
                  <a:srgbClr val="000000"/>
                </a:solidFill>
                <a:latin typeface="Arial Unicode MS" pitchFamily="34" charset="-128"/>
                <a:ea typeface="Arial Unicode MS" pitchFamily="34" charset="-128"/>
                <a:cs typeface="Arial Unicode MS" pitchFamily="34" charset="-128"/>
              </a:rPr>
              <a:t>, 2nd </a:t>
            </a:r>
            <a:r>
              <a:rPr lang="cs-CZ" altLang="sk-SK" sz="1400" i="1" dirty="0" err="1">
                <a:solidFill>
                  <a:srgbClr val="000000"/>
                </a:solidFill>
                <a:latin typeface="Arial Unicode MS" pitchFamily="34" charset="-128"/>
                <a:ea typeface="Arial Unicode MS" pitchFamily="34" charset="-128"/>
                <a:cs typeface="Arial Unicode MS" pitchFamily="34" charset="-128"/>
              </a:rPr>
              <a:t>European</a:t>
            </a:r>
            <a:r>
              <a:rPr lang="cs-CZ" altLang="sk-SK" sz="1400" i="1" dirty="0">
                <a:solidFill>
                  <a:srgbClr val="000000"/>
                </a:solidFill>
                <a:latin typeface="Arial Unicode MS" pitchFamily="34" charset="-128"/>
                <a:ea typeface="Arial Unicode MS" pitchFamily="34" charset="-128"/>
                <a:cs typeface="Arial Unicode MS" pitchFamily="34" charset="-128"/>
              </a:rPr>
              <a:t> </a:t>
            </a:r>
            <a:r>
              <a:rPr lang="cs-CZ" altLang="sk-SK" sz="1400" i="1" dirty="0" err="1">
                <a:solidFill>
                  <a:srgbClr val="000000"/>
                </a:solidFill>
                <a:latin typeface="Arial Unicode MS" pitchFamily="34" charset="-128"/>
                <a:ea typeface="Arial Unicode MS" pitchFamily="34" charset="-128"/>
                <a:cs typeface="Arial Unicode MS" pitchFamily="34" charset="-128"/>
              </a:rPr>
              <a:t>edn</a:t>
            </a:r>
            <a:r>
              <a:rPr lang="cs-CZ" altLang="sk-SK" sz="1400" i="1" dirty="0">
                <a:solidFill>
                  <a:srgbClr val="000000"/>
                </a:solidFill>
                <a:latin typeface="Arial Unicode MS" pitchFamily="34" charset="-128"/>
                <a:ea typeface="Arial Unicode MS" pitchFamily="34" charset="-128"/>
                <a:cs typeface="Arial Unicode MS" pitchFamily="34" charset="-128"/>
              </a:rPr>
              <a:t>, </a:t>
            </a:r>
            <a:r>
              <a:rPr lang="cs-CZ" altLang="sk-SK" sz="1400" i="1" dirty="0" err="1">
                <a:solidFill>
                  <a:srgbClr val="000000"/>
                </a:solidFill>
                <a:latin typeface="Arial Unicode MS" pitchFamily="34" charset="-128"/>
                <a:ea typeface="Arial Unicode MS" pitchFamily="34" charset="-128"/>
                <a:cs typeface="Arial Unicode MS" pitchFamily="34" charset="-128"/>
              </a:rPr>
              <a:t>Houghton</a:t>
            </a:r>
            <a:r>
              <a:rPr lang="cs-CZ" altLang="sk-SK" sz="1400" i="1" dirty="0">
                <a:solidFill>
                  <a:srgbClr val="000000"/>
                </a:solidFill>
                <a:latin typeface="Arial Unicode MS" pitchFamily="34" charset="-128"/>
                <a:ea typeface="Arial Unicode MS" pitchFamily="34" charset="-128"/>
                <a:cs typeface="Arial Unicode MS" pitchFamily="34" charset="-128"/>
              </a:rPr>
              <a:t>-</a:t>
            </a:r>
            <a:r>
              <a:rPr lang="cs-CZ" altLang="sk-SK" sz="1400" i="1" dirty="0" err="1">
                <a:solidFill>
                  <a:srgbClr val="000000"/>
                </a:solidFill>
                <a:latin typeface="Arial Unicode MS" pitchFamily="34" charset="-128"/>
                <a:ea typeface="Arial Unicode MS" pitchFamily="34" charset="-128"/>
                <a:cs typeface="Arial Unicode MS" pitchFamily="34" charset="-128"/>
              </a:rPr>
              <a:t>Mifftin</a:t>
            </a:r>
            <a:r>
              <a:rPr lang="cs-CZ" altLang="sk-SK" sz="1400" i="1" dirty="0">
                <a:solidFill>
                  <a:srgbClr val="000000"/>
                </a:solidFill>
                <a:latin typeface="Arial Unicode MS" pitchFamily="34" charset="-128"/>
                <a:ea typeface="Arial Unicode MS" pitchFamily="34" charset="-128"/>
                <a:cs typeface="Arial Unicode MS" pitchFamily="34" charset="-128"/>
              </a:rPr>
              <a:t>, London 1994</a:t>
            </a:r>
            <a:endParaRPr lang="cs-CZ" altLang="sk-SK" sz="1400" dirty="0">
              <a:solidFill>
                <a:srgbClr val="000000"/>
              </a:solidFill>
              <a:latin typeface="Arial Unicode MS" pitchFamily="34" charset="-128"/>
              <a:ea typeface="Arial Unicode MS" pitchFamily="34" charset="-128"/>
              <a:cs typeface="Arial Unicode MS" pitchFamily="34" charset="-128"/>
            </a:endParaRPr>
          </a:p>
          <a:p>
            <a:pPr>
              <a:spcBef>
                <a:spcPct val="50000"/>
              </a:spcBef>
            </a:pPr>
            <a:endParaRPr lang="cs-CZ" altLang="sk-SK" sz="1400" dirty="0"/>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ext Box 2"/>
          <p:cNvSpPr txBox="1">
            <a:spLocks noChangeArrowheads="1"/>
          </p:cNvSpPr>
          <p:nvPr/>
        </p:nvSpPr>
        <p:spPr bwMode="auto">
          <a:xfrm>
            <a:off x="228600" y="457200"/>
            <a:ext cx="8686800" cy="6394450"/>
          </a:xfrm>
          <a:prstGeom prst="rect">
            <a:avLst/>
          </a:prstGeom>
          <a:noFill/>
          <a:ln w="9525">
            <a:noFill/>
            <a:miter lim="800000"/>
            <a:headEnd/>
            <a:tailEnd/>
          </a:ln>
        </p:spPr>
        <p:txBody>
          <a:bodyPr>
            <a:spAutoFit/>
          </a:bodyPr>
          <a:lstStyle/>
          <a:p>
            <a:pPr algn="just">
              <a:spcBef>
                <a:spcPct val="50000"/>
              </a:spcBef>
            </a:pPr>
            <a:r>
              <a:rPr lang="cs-CZ" altLang="sk-SK" sz="2000" b="1" dirty="0" smtClean="0">
                <a:solidFill>
                  <a:schemeClr val="hlink"/>
                </a:solidFill>
                <a:latin typeface="Times New Roman" pitchFamily="18" charset="0"/>
                <a:cs typeface="Times New Roman" pitchFamily="18" charset="0"/>
              </a:rPr>
              <a:t>Cena </a:t>
            </a:r>
            <a:r>
              <a:rPr lang="cs-CZ" altLang="sk-SK" sz="2000" b="1" dirty="0">
                <a:solidFill>
                  <a:schemeClr val="hlink"/>
                </a:solidFill>
                <a:latin typeface="Times New Roman" pitchFamily="18" charset="0"/>
                <a:cs typeface="Times New Roman" pitchFamily="18" charset="0"/>
              </a:rPr>
              <a:t>z</a:t>
            </a:r>
            <a:r>
              <a:rPr lang="cs-CZ" altLang="sk-SK" sz="2000" b="1" dirty="0">
                <a:solidFill>
                  <a:schemeClr val="hlink"/>
                </a:solidFill>
                <a:cs typeface="Times New Roman" pitchFamily="18" charset="0"/>
              </a:rPr>
              <a:t> </a:t>
            </a:r>
            <a:r>
              <a:rPr lang="cs-CZ" altLang="sk-SK" sz="2000" b="1" dirty="0">
                <a:solidFill>
                  <a:schemeClr val="hlink"/>
                </a:solidFill>
                <a:latin typeface="Times New Roman" pitchFamily="18" charset="0"/>
                <a:cs typeface="Times New Roman" pitchFamily="18" charset="0"/>
              </a:rPr>
              <a:t>pohledu ostatn</a:t>
            </a:r>
            <a:r>
              <a:rPr lang="cs-CZ" altLang="sk-SK" sz="2000" b="1" dirty="0">
                <a:solidFill>
                  <a:schemeClr val="hlink"/>
                </a:solidFill>
                <a:cs typeface="Times New Roman" pitchFamily="18" charset="0"/>
              </a:rPr>
              <a:t>í</a:t>
            </a:r>
            <a:r>
              <a:rPr lang="cs-CZ" altLang="sk-SK" sz="2000" b="1" dirty="0">
                <a:solidFill>
                  <a:schemeClr val="hlink"/>
                </a:solidFill>
                <a:latin typeface="Times New Roman" pitchFamily="18" charset="0"/>
                <a:cs typeface="Times New Roman" pitchFamily="18" charset="0"/>
              </a:rPr>
              <a:t>ch prvků MM</a:t>
            </a:r>
            <a:r>
              <a:rPr lang="cs-CZ" altLang="sk-SK" sz="2000" dirty="0">
                <a:solidFill>
                  <a:schemeClr val="hlink"/>
                </a:solidFill>
                <a:latin typeface="Times New Roman" pitchFamily="18" charset="0"/>
                <a:cs typeface="Times New Roman" pitchFamily="18" charset="0"/>
              </a:rPr>
              <a:t> </a:t>
            </a:r>
            <a:r>
              <a:rPr lang="cs-CZ" altLang="sk-SK" sz="2000" u="sng" dirty="0">
                <a:solidFill>
                  <a:schemeClr val="hlink"/>
                </a:solidFill>
                <a:latin typeface="Times New Roman" pitchFamily="18" charset="0"/>
                <a:cs typeface="Times New Roman" pitchFamily="18" charset="0"/>
                <a:hlinkClick r:id="" action="ppaction://noaction"/>
              </a:rPr>
              <a:t>[1]</a:t>
            </a:r>
            <a:endParaRPr lang="cs-CZ" altLang="sk-SK" sz="2000" dirty="0">
              <a:solidFill>
                <a:schemeClr val="hlink"/>
              </a:solidFill>
              <a:latin typeface="Arial Unicode MS" pitchFamily="34" charset="-128"/>
              <a:ea typeface="Arial Unicode MS" pitchFamily="34" charset="-128"/>
              <a:cs typeface="Arial Unicode MS" pitchFamily="34" charset="-128"/>
            </a:endParaRPr>
          </a:p>
          <a:p>
            <a:pPr algn="just">
              <a:spcBef>
                <a:spcPct val="50000"/>
              </a:spcBef>
            </a:pPr>
            <a:r>
              <a:rPr lang="cs-CZ" altLang="sk-SK" dirty="0">
                <a:cs typeface="Times New Roman" pitchFamily="18" charset="0"/>
              </a:rPr>
              <a:t> </a:t>
            </a:r>
            <a:endParaRPr lang="cs-CZ" altLang="sk-SK" dirty="0">
              <a:solidFill>
                <a:srgbClr val="000000"/>
              </a:solidFill>
              <a:latin typeface="Arial Unicode MS" pitchFamily="34" charset="-128"/>
              <a:ea typeface="Arial Unicode MS" pitchFamily="34" charset="-128"/>
              <a:cs typeface="Arial Unicode MS" pitchFamily="34" charset="-128"/>
            </a:endParaRPr>
          </a:p>
          <a:p>
            <a:pPr>
              <a:spcBef>
                <a:spcPct val="50000"/>
              </a:spcBef>
            </a:pPr>
            <a:r>
              <a:rPr lang="cs-CZ" altLang="sk-SK" dirty="0">
                <a:solidFill>
                  <a:srgbClr val="000000"/>
                </a:solidFill>
                <a:latin typeface="Arial Unicode MS" pitchFamily="34" charset="-128"/>
                <a:ea typeface="Arial Unicode MS" pitchFamily="34" charset="-128"/>
                <a:cs typeface="Arial Unicode MS" pitchFamily="34" charset="-128"/>
              </a:rPr>
              <a:t>Cenov</a:t>
            </a:r>
            <a:r>
              <a:rPr lang="cs-CZ" altLang="sk-SK" dirty="0">
                <a:solidFill>
                  <a:srgbClr val="000000"/>
                </a:solidFill>
                <a:ea typeface="Arial Unicode MS" pitchFamily="34" charset="-128"/>
                <a:cs typeface="Arial Unicode MS" pitchFamily="34" charset="-128"/>
              </a:rPr>
              <a:t>á</a:t>
            </a:r>
            <a:r>
              <a:rPr lang="cs-CZ" altLang="sk-SK" dirty="0">
                <a:solidFill>
                  <a:srgbClr val="000000"/>
                </a:solidFill>
                <a:latin typeface="Arial Unicode MS" pitchFamily="34" charset="-128"/>
                <a:ea typeface="Arial Unicode MS" pitchFamily="34" charset="-128"/>
                <a:cs typeface="Arial Unicode MS" pitchFamily="34" charset="-128"/>
              </a:rPr>
              <a:t> rozhodnut</a:t>
            </a:r>
            <a:r>
              <a:rPr lang="cs-CZ" altLang="sk-SK" dirty="0">
                <a:solidFill>
                  <a:srgbClr val="000000"/>
                </a:solidFill>
                <a:ea typeface="Arial Unicode MS" pitchFamily="34" charset="-128"/>
                <a:cs typeface="Arial Unicode MS" pitchFamily="34" charset="-128"/>
              </a:rPr>
              <a:t>í</a:t>
            </a:r>
            <a:r>
              <a:rPr lang="cs-CZ" altLang="sk-SK" dirty="0">
                <a:solidFill>
                  <a:srgbClr val="000000"/>
                </a:solidFill>
                <a:latin typeface="Arial Unicode MS" pitchFamily="34" charset="-128"/>
                <a:ea typeface="Arial Unicode MS" pitchFamily="34" charset="-128"/>
                <a:cs typeface="Arial Unicode MS" pitchFamily="34" charset="-128"/>
              </a:rPr>
              <a:t> a ostatn</a:t>
            </a:r>
            <a:r>
              <a:rPr lang="cs-CZ" altLang="sk-SK" dirty="0">
                <a:solidFill>
                  <a:srgbClr val="000000"/>
                </a:solidFill>
                <a:ea typeface="Arial Unicode MS" pitchFamily="34" charset="-128"/>
                <a:cs typeface="Arial Unicode MS" pitchFamily="34" charset="-128"/>
              </a:rPr>
              <a:t>í</a:t>
            </a:r>
            <a:r>
              <a:rPr lang="cs-CZ" altLang="sk-SK" dirty="0">
                <a:solidFill>
                  <a:srgbClr val="000000"/>
                </a:solidFill>
                <a:latin typeface="Arial Unicode MS" pitchFamily="34" charset="-128"/>
                <a:ea typeface="Arial Unicode MS" pitchFamily="34" charset="-128"/>
                <a:cs typeface="Arial Unicode MS" pitchFamily="34" charset="-128"/>
              </a:rPr>
              <a:t> prvky marketingov</a:t>
            </a:r>
            <a:r>
              <a:rPr lang="cs-CZ" altLang="sk-SK" dirty="0">
                <a:solidFill>
                  <a:srgbClr val="000000"/>
                </a:solidFill>
                <a:ea typeface="Arial Unicode MS" pitchFamily="34" charset="-128"/>
                <a:cs typeface="Arial Unicode MS" pitchFamily="34" charset="-128"/>
              </a:rPr>
              <a:t>é</a:t>
            </a:r>
            <a:r>
              <a:rPr lang="cs-CZ" altLang="sk-SK" dirty="0">
                <a:solidFill>
                  <a:srgbClr val="000000"/>
                </a:solidFill>
                <a:latin typeface="Arial Unicode MS" pitchFamily="34" charset="-128"/>
                <a:ea typeface="Arial Unicode MS" pitchFamily="34" charset="-128"/>
                <a:cs typeface="Arial Unicode MS" pitchFamily="34" charset="-128"/>
              </a:rPr>
              <a:t>ho mixu se vždy navz</a:t>
            </a:r>
            <a:r>
              <a:rPr lang="cs-CZ" altLang="sk-SK" dirty="0">
                <a:solidFill>
                  <a:srgbClr val="000000"/>
                </a:solidFill>
                <a:ea typeface="Arial Unicode MS" pitchFamily="34" charset="-128"/>
                <a:cs typeface="Arial Unicode MS" pitchFamily="34" charset="-128"/>
              </a:rPr>
              <a:t>á</a:t>
            </a:r>
            <a:r>
              <a:rPr lang="cs-CZ" altLang="sk-SK" dirty="0">
                <a:solidFill>
                  <a:srgbClr val="000000"/>
                </a:solidFill>
                <a:latin typeface="Arial Unicode MS" pitchFamily="34" charset="-128"/>
                <a:ea typeface="Arial Unicode MS" pitchFamily="34" charset="-128"/>
                <a:cs typeface="Arial Unicode MS" pitchFamily="34" charset="-128"/>
              </a:rPr>
              <a:t>jem ovlivňuj</a:t>
            </a:r>
            <a:r>
              <a:rPr lang="cs-CZ" altLang="sk-SK" dirty="0">
                <a:solidFill>
                  <a:srgbClr val="000000"/>
                </a:solidFill>
                <a:ea typeface="Arial Unicode MS" pitchFamily="34" charset="-128"/>
                <a:cs typeface="Arial Unicode MS" pitchFamily="34" charset="-128"/>
              </a:rPr>
              <a:t>í</a:t>
            </a:r>
            <a:r>
              <a:rPr lang="cs-CZ" altLang="sk-SK" dirty="0">
                <a:solidFill>
                  <a:srgbClr val="000000"/>
                </a:solidFill>
                <a:latin typeface="Arial Unicode MS" pitchFamily="34" charset="-128"/>
                <a:ea typeface="Arial Unicode MS" pitchFamily="34" charset="-128"/>
                <a:cs typeface="Arial Unicode MS" pitchFamily="34" charset="-128"/>
              </a:rPr>
              <a:t>. Těmi</a:t>
            </a:r>
            <a:r>
              <a:rPr lang="cs-CZ" altLang="sk-SK" dirty="0">
                <a:solidFill>
                  <a:srgbClr val="000000"/>
                </a:solidFill>
                <a:ea typeface="Arial Unicode MS" pitchFamily="34" charset="-128"/>
                <a:cs typeface="Arial Unicode MS" pitchFamily="34" charset="-128"/>
              </a:rPr>
              <a:t>­</a:t>
            </a:r>
            <a:r>
              <a:rPr lang="cs-CZ" altLang="sk-SK" dirty="0">
                <a:solidFill>
                  <a:srgbClr val="000000"/>
                </a:solidFill>
                <a:latin typeface="Arial Unicode MS" pitchFamily="34" charset="-128"/>
                <a:ea typeface="Arial Unicode MS" pitchFamily="34" charset="-128"/>
                <a:cs typeface="Arial Unicode MS" pitchFamily="34" charset="-128"/>
              </a:rPr>
              <a:t>to prvky jsou </a:t>
            </a:r>
            <a:r>
              <a:rPr lang="cs-CZ" altLang="sk-SK" b="1" dirty="0">
                <a:solidFill>
                  <a:srgbClr val="000000"/>
                </a:solidFill>
                <a:latin typeface="Arial Unicode MS" pitchFamily="34" charset="-128"/>
                <a:ea typeface="Arial Unicode MS" pitchFamily="34" charset="-128"/>
                <a:cs typeface="Arial Unicode MS" pitchFamily="34" charset="-128"/>
              </a:rPr>
              <a:t>propagace, distribuce a design</a:t>
            </a:r>
            <a:r>
              <a:rPr lang="cs-CZ" altLang="sk-SK" dirty="0">
                <a:solidFill>
                  <a:srgbClr val="000000"/>
                </a:solidFill>
                <a:latin typeface="Arial Unicode MS" pitchFamily="34" charset="-128"/>
                <a:ea typeface="Arial Unicode MS" pitchFamily="34" charset="-128"/>
                <a:cs typeface="Arial Unicode MS" pitchFamily="34" charset="-128"/>
              </a:rPr>
              <a:t>  produktu. Představme si př</a:t>
            </a:r>
            <a:r>
              <a:rPr lang="cs-CZ" altLang="sk-SK" dirty="0">
                <a:solidFill>
                  <a:srgbClr val="000000"/>
                </a:solidFill>
                <a:ea typeface="Arial Unicode MS" pitchFamily="34" charset="-128"/>
                <a:cs typeface="Arial Unicode MS" pitchFamily="34" charset="-128"/>
              </a:rPr>
              <a:t>í</a:t>
            </a:r>
            <a:r>
              <a:rPr lang="cs-CZ" altLang="sk-SK" dirty="0">
                <a:solidFill>
                  <a:srgbClr val="000000"/>
                </a:solidFill>
                <a:latin typeface="Arial Unicode MS" pitchFamily="34" charset="-128"/>
                <a:ea typeface="Arial Unicode MS" pitchFamily="34" charset="-128"/>
                <a:cs typeface="Arial Unicode MS" pitchFamily="34" charset="-128"/>
              </a:rPr>
              <a:t>klad lu</a:t>
            </a:r>
            <a:r>
              <a:rPr lang="cs-CZ" altLang="sk-SK" dirty="0">
                <a:solidFill>
                  <a:srgbClr val="000000"/>
                </a:solidFill>
                <a:ea typeface="Arial Unicode MS" pitchFamily="34" charset="-128"/>
                <a:cs typeface="Arial Unicode MS" pitchFamily="34" charset="-128"/>
              </a:rPr>
              <a:t>­</a:t>
            </a:r>
            <a:r>
              <a:rPr lang="cs-CZ" altLang="sk-SK" dirty="0">
                <a:solidFill>
                  <a:srgbClr val="000000"/>
                </a:solidFill>
                <a:latin typeface="Arial Unicode MS" pitchFamily="34" charset="-128"/>
                <a:ea typeface="Arial Unicode MS" pitchFamily="34" charset="-128"/>
                <a:cs typeface="Arial Unicode MS" pitchFamily="34" charset="-128"/>
              </a:rPr>
              <a:t>xusn</a:t>
            </a:r>
            <a:r>
              <a:rPr lang="cs-CZ" altLang="sk-SK" dirty="0">
                <a:solidFill>
                  <a:srgbClr val="000000"/>
                </a:solidFill>
                <a:ea typeface="Arial Unicode MS" pitchFamily="34" charset="-128"/>
                <a:cs typeface="Arial Unicode MS" pitchFamily="34" charset="-128"/>
              </a:rPr>
              <a:t>í</a:t>
            </a:r>
            <a:r>
              <a:rPr lang="cs-CZ" altLang="sk-SK" dirty="0">
                <a:solidFill>
                  <a:srgbClr val="000000"/>
                </a:solidFill>
                <a:latin typeface="Arial Unicode MS" pitchFamily="34" charset="-128"/>
                <a:ea typeface="Arial Unicode MS" pitchFamily="34" charset="-128"/>
                <a:cs typeface="Arial Unicode MS" pitchFamily="34" charset="-128"/>
              </a:rPr>
              <a:t>ho hotelov</a:t>
            </a:r>
            <a:r>
              <a:rPr lang="cs-CZ" altLang="sk-SK" dirty="0">
                <a:solidFill>
                  <a:srgbClr val="000000"/>
                </a:solidFill>
                <a:ea typeface="Arial Unicode MS" pitchFamily="34" charset="-128"/>
                <a:cs typeface="Arial Unicode MS" pitchFamily="34" charset="-128"/>
              </a:rPr>
              <a:t>é</a:t>
            </a:r>
            <a:r>
              <a:rPr lang="cs-CZ" altLang="sk-SK" dirty="0">
                <a:solidFill>
                  <a:srgbClr val="000000"/>
                </a:solidFill>
                <a:latin typeface="Arial Unicode MS" pitchFamily="34" charset="-128"/>
                <a:ea typeface="Arial Unicode MS" pitchFamily="34" charset="-128"/>
                <a:cs typeface="Arial Unicode MS" pitchFamily="34" charset="-128"/>
              </a:rPr>
              <a:t>ho pokoje, za který z</a:t>
            </a:r>
            <a:r>
              <a:rPr lang="cs-CZ" altLang="sk-SK" dirty="0">
                <a:solidFill>
                  <a:srgbClr val="000000"/>
                </a:solidFill>
                <a:ea typeface="Arial Unicode MS" pitchFamily="34" charset="-128"/>
                <a:cs typeface="Arial Unicode MS" pitchFamily="34" charset="-128"/>
              </a:rPr>
              <a:t>á</a:t>
            </a:r>
            <a:r>
              <a:rPr lang="cs-CZ" altLang="sk-SK" dirty="0">
                <a:solidFill>
                  <a:srgbClr val="000000"/>
                </a:solidFill>
                <a:latin typeface="Arial Unicode MS" pitchFamily="34" charset="-128"/>
                <a:ea typeface="Arial Unicode MS" pitchFamily="34" charset="-128"/>
                <a:cs typeface="Arial Unicode MS" pitchFamily="34" charset="-128"/>
              </a:rPr>
              <a:t>kazn</a:t>
            </a:r>
            <a:r>
              <a:rPr lang="cs-CZ" altLang="sk-SK" dirty="0">
                <a:solidFill>
                  <a:srgbClr val="000000"/>
                </a:solidFill>
                <a:ea typeface="Arial Unicode MS" pitchFamily="34" charset="-128"/>
                <a:cs typeface="Arial Unicode MS" pitchFamily="34" charset="-128"/>
              </a:rPr>
              <a:t>í</a:t>
            </a:r>
            <a:r>
              <a:rPr lang="cs-CZ" altLang="sk-SK" dirty="0">
                <a:solidFill>
                  <a:srgbClr val="000000"/>
                </a:solidFill>
                <a:latin typeface="Arial Unicode MS" pitchFamily="34" charset="-128"/>
                <a:ea typeface="Arial Unicode MS" pitchFamily="34" charset="-128"/>
                <a:cs typeface="Arial Unicode MS" pitchFamily="34" charset="-128"/>
              </a:rPr>
              <a:t>k zaplat</a:t>
            </a:r>
            <a:r>
              <a:rPr lang="cs-CZ" altLang="sk-SK" dirty="0">
                <a:solidFill>
                  <a:srgbClr val="000000"/>
                </a:solidFill>
                <a:ea typeface="Arial Unicode MS" pitchFamily="34" charset="-128"/>
                <a:cs typeface="Arial Unicode MS" pitchFamily="34" charset="-128"/>
              </a:rPr>
              <a:t>í</a:t>
            </a:r>
            <a:r>
              <a:rPr lang="cs-CZ" altLang="sk-SK" dirty="0">
                <a:solidFill>
                  <a:srgbClr val="000000"/>
                </a:solidFill>
                <a:latin typeface="Arial Unicode MS" pitchFamily="34" charset="-128"/>
                <a:ea typeface="Arial Unicode MS" pitchFamily="34" charset="-128"/>
                <a:cs typeface="Arial Unicode MS" pitchFamily="34" charset="-128"/>
              </a:rPr>
              <a:t> vysokou cenu. Tato cena se mus</a:t>
            </a:r>
            <a:r>
              <a:rPr lang="cs-CZ" altLang="sk-SK" dirty="0">
                <a:solidFill>
                  <a:srgbClr val="000000"/>
                </a:solidFill>
                <a:ea typeface="Arial Unicode MS" pitchFamily="34" charset="-128"/>
                <a:cs typeface="Arial Unicode MS" pitchFamily="34" charset="-128"/>
              </a:rPr>
              <a:t>í</a:t>
            </a:r>
            <a:r>
              <a:rPr lang="cs-CZ" altLang="sk-SK" dirty="0">
                <a:solidFill>
                  <a:srgbClr val="000000"/>
                </a:solidFill>
                <a:latin typeface="Arial Unicode MS" pitchFamily="34" charset="-128"/>
                <a:ea typeface="Arial Unicode MS" pitchFamily="34" charset="-128"/>
                <a:cs typeface="Arial Unicode MS" pitchFamily="34" charset="-128"/>
              </a:rPr>
              <a:t> odr</a:t>
            </a:r>
            <a:r>
              <a:rPr lang="cs-CZ" altLang="sk-SK" dirty="0">
                <a:solidFill>
                  <a:srgbClr val="000000"/>
                </a:solidFill>
                <a:ea typeface="Arial Unicode MS" pitchFamily="34" charset="-128"/>
                <a:cs typeface="Arial Unicode MS" pitchFamily="34" charset="-128"/>
              </a:rPr>
              <a:t>á­</a:t>
            </a:r>
            <a:r>
              <a:rPr lang="cs-CZ" altLang="sk-SK" dirty="0">
                <a:solidFill>
                  <a:srgbClr val="000000"/>
                </a:solidFill>
                <a:latin typeface="Arial Unicode MS" pitchFamily="34" charset="-128"/>
                <a:ea typeface="Arial Unicode MS" pitchFamily="34" charset="-128"/>
                <a:cs typeface="Arial Unicode MS" pitchFamily="34" charset="-128"/>
              </a:rPr>
              <a:t>žet i v ostatn</a:t>
            </a:r>
            <a:r>
              <a:rPr lang="cs-CZ" altLang="sk-SK" dirty="0">
                <a:solidFill>
                  <a:srgbClr val="000000"/>
                </a:solidFill>
                <a:ea typeface="Arial Unicode MS" pitchFamily="34" charset="-128"/>
                <a:cs typeface="Arial Unicode MS" pitchFamily="34" charset="-128"/>
              </a:rPr>
              <a:t>í</a:t>
            </a:r>
            <a:r>
              <a:rPr lang="cs-CZ" altLang="sk-SK" dirty="0">
                <a:solidFill>
                  <a:srgbClr val="000000"/>
                </a:solidFill>
                <a:latin typeface="Arial Unicode MS" pitchFamily="34" charset="-128"/>
                <a:ea typeface="Arial Unicode MS" pitchFamily="34" charset="-128"/>
                <a:cs typeface="Arial Unicode MS" pitchFamily="34" charset="-128"/>
              </a:rPr>
              <a:t>ch prvc</a:t>
            </a:r>
            <a:r>
              <a:rPr lang="cs-CZ" altLang="sk-SK" dirty="0">
                <a:solidFill>
                  <a:srgbClr val="000000"/>
                </a:solidFill>
                <a:ea typeface="Arial Unicode MS" pitchFamily="34" charset="-128"/>
                <a:cs typeface="Arial Unicode MS" pitchFamily="34" charset="-128"/>
              </a:rPr>
              <a:t>í</a:t>
            </a:r>
            <a:r>
              <a:rPr lang="cs-CZ" altLang="sk-SK" dirty="0">
                <a:solidFill>
                  <a:srgbClr val="000000"/>
                </a:solidFill>
                <a:latin typeface="Arial Unicode MS" pitchFamily="34" charset="-128"/>
                <a:ea typeface="Arial Unicode MS" pitchFamily="34" charset="-128"/>
                <a:cs typeface="Arial Unicode MS" pitchFamily="34" charset="-128"/>
              </a:rPr>
              <a:t>ch marketingov</a:t>
            </a:r>
            <a:r>
              <a:rPr lang="cs-CZ" altLang="sk-SK" dirty="0">
                <a:solidFill>
                  <a:srgbClr val="000000"/>
                </a:solidFill>
                <a:ea typeface="Arial Unicode MS" pitchFamily="34" charset="-128"/>
                <a:cs typeface="Arial Unicode MS" pitchFamily="34" charset="-128"/>
              </a:rPr>
              <a:t>é</a:t>
            </a:r>
            <a:r>
              <a:rPr lang="cs-CZ" altLang="sk-SK" dirty="0">
                <a:solidFill>
                  <a:srgbClr val="000000"/>
                </a:solidFill>
                <a:latin typeface="Arial Unicode MS" pitchFamily="34" charset="-128"/>
                <a:ea typeface="Arial Unicode MS" pitchFamily="34" charset="-128"/>
                <a:cs typeface="Arial Unicode MS" pitchFamily="34" charset="-128"/>
              </a:rPr>
              <a:t>ho mixu. Je nezbytn</a:t>
            </a:r>
            <a:r>
              <a:rPr lang="cs-CZ" altLang="sk-SK" dirty="0">
                <a:solidFill>
                  <a:srgbClr val="000000"/>
                </a:solidFill>
                <a:ea typeface="Arial Unicode MS" pitchFamily="34" charset="-128"/>
                <a:cs typeface="Arial Unicode MS" pitchFamily="34" charset="-128"/>
              </a:rPr>
              <a:t>é</a:t>
            </a:r>
            <a:r>
              <a:rPr lang="cs-CZ" altLang="sk-SK" dirty="0">
                <a:solidFill>
                  <a:srgbClr val="000000"/>
                </a:solidFill>
                <a:latin typeface="Arial Unicode MS" pitchFamily="34" charset="-128"/>
                <a:ea typeface="Arial Unicode MS" pitchFamily="34" charset="-128"/>
                <a:cs typeface="Arial Unicode MS" pitchFamily="34" charset="-128"/>
              </a:rPr>
              <a:t>, aby kvalita hotelových služeb splňovala oček</a:t>
            </a:r>
            <a:r>
              <a:rPr lang="cs-CZ" altLang="sk-SK" dirty="0">
                <a:solidFill>
                  <a:srgbClr val="000000"/>
                </a:solidFill>
                <a:ea typeface="Arial Unicode MS" pitchFamily="34" charset="-128"/>
                <a:cs typeface="Arial Unicode MS" pitchFamily="34" charset="-128"/>
              </a:rPr>
              <a:t>á</a:t>
            </a:r>
            <a:r>
              <a:rPr lang="cs-CZ" altLang="sk-SK" dirty="0">
                <a:solidFill>
                  <a:srgbClr val="000000"/>
                </a:solidFill>
                <a:latin typeface="Arial Unicode MS" pitchFamily="34" charset="-128"/>
                <a:ea typeface="Arial Unicode MS" pitchFamily="34" charset="-128"/>
                <a:cs typeface="Arial Unicode MS" pitchFamily="34" charset="-128"/>
              </a:rPr>
              <a:t>v</a:t>
            </a:r>
            <a:r>
              <a:rPr lang="cs-CZ" altLang="sk-SK" dirty="0">
                <a:solidFill>
                  <a:srgbClr val="000000"/>
                </a:solidFill>
                <a:ea typeface="Arial Unicode MS" pitchFamily="34" charset="-128"/>
                <a:cs typeface="Arial Unicode MS" pitchFamily="34" charset="-128"/>
              </a:rPr>
              <a:t>á</a:t>
            </a:r>
            <a:r>
              <a:rPr lang="cs-CZ" altLang="sk-SK" dirty="0">
                <a:solidFill>
                  <a:srgbClr val="000000"/>
                </a:solidFill>
                <a:latin typeface="Arial Unicode MS" pitchFamily="34" charset="-128"/>
                <a:ea typeface="Arial Unicode MS" pitchFamily="34" charset="-128"/>
                <a:cs typeface="Arial Unicode MS" pitchFamily="34" charset="-128"/>
              </a:rPr>
              <a:t>n</a:t>
            </a:r>
            <a:r>
              <a:rPr lang="cs-CZ" altLang="sk-SK" dirty="0">
                <a:solidFill>
                  <a:srgbClr val="000000"/>
                </a:solidFill>
                <a:ea typeface="Arial Unicode MS" pitchFamily="34" charset="-128"/>
                <a:cs typeface="Arial Unicode MS" pitchFamily="34" charset="-128"/>
              </a:rPr>
              <a:t>í</a:t>
            </a:r>
            <a:r>
              <a:rPr lang="cs-CZ" altLang="sk-SK" dirty="0">
                <a:solidFill>
                  <a:srgbClr val="000000"/>
                </a:solidFill>
                <a:latin typeface="Arial Unicode MS" pitchFamily="34" charset="-128"/>
                <a:ea typeface="Arial Unicode MS" pitchFamily="34" charset="-128"/>
                <a:cs typeface="Arial Unicode MS" pitchFamily="34" charset="-128"/>
              </a:rPr>
              <a:t>, kter</a:t>
            </a:r>
            <a:r>
              <a:rPr lang="cs-CZ" altLang="sk-SK" dirty="0">
                <a:solidFill>
                  <a:srgbClr val="000000"/>
                </a:solidFill>
                <a:ea typeface="Arial Unicode MS" pitchFamily="34" charset="-128"/>
                <a:cs typeface="Arial Unicode MS" pitchFamily="34" charset="-128"/>
              </a:rPr>
              <a:t>é</a:t>
            </a:r>
            <a:r>
              <a:rPr lang="cs-CZ" altLang="sk-SK" dirty="0">
                <a:solidFill>
                  <a:srgbClr val="000000"/>
                </a:solidFill>
                <a:latin typeface="Arial Unicode MS" pitchFamily="34" charset="-128"/>
                <a:ea typeface="Arial Unicode MS" pitchFamily="34" charset="-128"/>
                <a:cs typeface="Arial Unicode MS" pitchFamily="34" charset="-128"/>
              </a:rPr>
              <a:t> vysok</a:t>
            </a:r>
            <a:r>
              <a:rPr lang="cs-CZ" altLang="sk-SK" dirty="0">
                <a:solidFill>
                  <a:srgbClr val="000000"/>
                </a:solidFill>
                <a:ea typeface="Arial Unicode MS" pitchFamily="34" charset="-128"/>
                <a:cs typeface="Arial Unicode MS" pitchFamily="34" charset="-128"/>
              </a:rPr>
              <a:t>á</a:t>
            </a:r>
            <a:r>
              <a:rPr lang="cs-CZ" altLang="sk-SK" dirty="0">
                <a:solidFill>
                  <a:srgbClr val="000000"/>
                </a:solidFill>
                <a:latin typeface="Arial Unicode MS" pitchFamily="34" charset="-128"/>
                <a:ea typeface="Arial Unicode MS" pitchFamily="34" charset="-128"/>
                <a:cs typeface="Arial Unicode MS" pitchFamily="34" charset="-128"/>
              </a:rPr>
              <a:t> cena vyvolala v představ</a:t>
            </a:r>
            <a:r>
              <a:rPr lang="cs-CZ" altLang="sk-SK" dirty="0">
                <a:solidFill>
                  <a:srgbClr val="000000"/>
                </a:solidFill>
                <a:ea typeface="Arial Unicode MS" pitchFamily="34" charset="-128"/>
                <a:cs typeface="Arial Unicode MS" pitchFamily="34" charset="-128"/>
              </a:rPr>
              <a:t>á</a:t>
            </a:r>
            <a:r>
              <a:rPr lang="cs-CZ" altLang="sk-SK" dirty="0">
                <a:solidFill>
                  <a:srgbClr val="000000"/>
                </a:solidFill>
                <a:latin typeface="Arial Unicode MS" pitchFamily="34" charset="-128"/>
                <a:ea typeface="Arial Unicode MS" pitchFamily="34" charset="-128"/>
                <a:cs typeface="Arial Unicode MS" pitchFamily="34" charset="-128"/>
              </a:rPr>
              <a:t>ch z</a:t>
            </a:r>
            <a:r>
              <a:rPr lang="cs-CZ" altLang="sk-SK" dirty="0">
                <a:solidFill>
                  <a:srgbClr val="000000"/>
                </a:solidFill>
                <a:ea typeface="Arial Unicode MS" pitchFamily="34" charset="-128"/>
                <a:cs typeface="Arial Unicode MS" pitchFamily="34" charset="-128"/>
              </a:rPr>
              <a:t>á</a:t>
            </a:r>
            <a:r>
              <a:rPr lang="cs-CZ" altLang="sk-SK" dirty="0">
                <a:solidFill>
                  <a:srgbClr val="000000"/>
                </a:solidFill>
                <a:latin typeface="Arial Unicode MS" pitchFamily="34" charset="-128"/>
                <a:ea typeface="Arial Unicode MS" pitchFamily="34" charset="-128"/>
                <a:cs typeface="Arial Unicode MS" pitchFamily="34" charset="-128"/>
              </a:rPr>
              <a:t>kazn</a:t>
            </a:r>
            <a:r>
              <a:rPr lang="cs-CZ" altLang="sk-SK" dirty="0">
                <a:solidFill>
                  <a:srgbClr val="000000"/>
                </a:solidFill>
                <a:ea typeface="Arial Unicode MS" pitchFamily="34" charset="-128"/>
                <a:cs typeface="Arial Unicode MS" pitchFamily="34" charset="-128"/>
              </a:rPr>
              <a:t>í</a:t>
            </a:r>
            <a:r>
              <a:rPr lang="cs-CZ" altLang="sk-SK" dirty="0">
                <a:solidFill>
                  <a:srgbClr val="000000"/>
                </a:solidFill>
                <a:latin typeface="Arial Unicode MS" pitchFamily="34" charset="-128"/>
                <a:ea typeface="Arial Unicode MS" pitchFamily="34" charset="-128"/>
                <a:cs typeface="Arial Unicode MS" pitchFamily="34" charset="-128"/>
              </a:rPr>
              <a:t>ka. Cena je pro z</a:t>
            </a:r>
            <a:r>
              <a:rPr lang="cs-CZ" altLang="sk-SK" dirty="0">
                <a:solidFill>
                  <a:srgbClr val="000000"/>
                </a:solidFill>
                <a:ea typeface="Arial Unicode MS" pitchFamily="34" charset="-128"/>
                <a:cs typeface="Arial Unicode MS" pitchFamily="34" charset="-128"/>
              </a:rPr>
              <a:t>á­</a:t>
            </a:r>
            <a:r>
              <a:rPr lang="cs-CZ" altLang="sk-SK" dirty="0">
                <a:solidFill>
                  <a:srgbClr val="000000"/>
                </a:solidFill>
                <a:latin typeface="Arial Unicode MS" pitchFamily="34" charset="-128"/>
                <a:ea typeface="Arial Unicode MS" pitchFamily="34" charset="-128"/>
                <a:cs typeface="Arial Unicode MS" pitchFamily="34" charset="-128"/>
              </a:rPr>
              <a:t>kazn</a:t>
            </a:r>
            <a:r>
              <a:rPr lang="cs-CZ" altLang="sk-SK" dirty="0">
                <a:solidFill>
                  <a:srgbClr val="000000"/>
                </a:solidFill>
                <a:ea typeface="Arial Unicode MS" pitchFamily="34" charset="-128"/>
                <a:cs typeface="Arial Unicode MS" pitchFamily="34" charset="-128"/>
              </a:rPr>
              <a:t>í</a:t>
            </a:r>
            <a:r>
              <a:rPr lang="cs-CZ" altLang="sk-SK" dirty="0">
                <a:solidFill>
                  <a:srgbClr val="000000"/>
                </a:solidFill>
                <a:latin typeface="Arial Unicode MS" pitchFamily="34" charset="-128"/>
                <a:ea typeface="Arial Unicode MS" pitchFamily="34" charset="-128"/>
                <a:cs typeface="Arial Unicode MS" pitchFamily="34" charset="-128"/>
              </a:rPr>
              <a:t>ka obvykle prvn</a:t>
            </a:r>
            <a:r>
              <a:rPr lang="cs-CZ" altLang="sk-SK" dirty="0">
                <a:solidFill>
                  <a:srgbClr val="000000"/>
                </a:solidFill>
                <a:ea typeface="Arial Unicode MS" pitchFamily="34" charset="-128"/>
                <a:cs typeface="Arial Unicode MS" pitchFamily="34" charset="-128"/>
              </a:rPr>
              <a:t>í</a:t>
            </a:r>
            <a:r>
              <a:rPr lang="cs-CZ" altLang="sk-SK" dirty="0">
                <a:solidFill>
                  <a:srgbClr val="000000"/>
                </a:solidFill>
                <a:latin typeface="Arial Unicode MS" pitchFamily="34" charset="-128"/>
                <a:ea typeface="Arial Unicode MS" pitchFamily="34" charset="-128"/>
                <a:cs typeface="Arial Unicode MS" pitchFamily="34" charset="-128"/>
              </a:rPr>
              <a:t> zn</a:t>
            </a:r>
            <a:r>
              <a:rPr lang="cs-CZ" altLang="sk-SK" dirty="0">
                <a:solidFill>
                  <a:srgbClr val="000000"/>
                </a:solidFill>
                <a:ea typeface="Arial Unicode MS" pitchFamily="34" charset="-128"/>
                <a:cs typeface="Arial Unicode MS" pitchFamily="34" charset="-128"/>
              </a:rPr>
              <a:t>á</a:t>
            </a:r>
            <a:r>
              <a:rPr lang="cs-CZ" altLang="sk-SK" dirty="0">
                <a:solidFill>
                  <a:srgbClr val="000000"/>
                </a:solidFill>
                <a:latin typeface="Arial Unicode MS" pitchFamily="34" charset="-128"/>
                <a:ea typeface="Arial Unicode MS" pitchFamily="34" charset="-128"/>
                <a:cs typeface="Arial Unicode MS" pitchFamily="34" charset="-128"/>
              </a:rPr>
              <a:t>mkou předpokl</a:t>
            </a:r>
            <a:r>
              <a:rPr lang="cs-CZ" altLang="sk-SK" dirty="0">
                <a:solidFill>
                  <a:srgbClr val="000000"/>
                </a:solidFill>
                <a:ea typeface="Arial Unicode MS" pitchFamily="34" charset="-128"/>
                <a:cs typeface="Arial Unicode MS" pitchFamily="34" charset="-128"/>
              </a:rPr>
              <a:t>á</a:t>
            </a:r>
            <a:r>
              <a:rPr lang="cs-CZ" altLang="sk-SK" dirty="0">
                <a:solidFill>
                  <a:srgbClr val="000000"/>
                </a:solidFill>
                <a:latin typeface="Arial Unicode MS" pitchFamily="34" charset="-128"/>
                <a:ea typeface="Arial Unicode MS" pitchFamily="34" charset="-128"/>
                <a:cs typeface="Arial Unicode MS" pitchFamily="34" charset="-128"/>
              </a:rPr>
              <a:t>dan</a:t>
            </a:r>
            <a:r>
              <a:rPr lang="cs-CZ" altLang="sk-SK" dirty="0">
                <a:solidFill>
                  <a:srgbClr val="000000"/>
                </a:solidFill>
                <a:ea typeface="Arial Unicode MS" pitchFamily="34" charset="-128"/>
                <a:cs typeface="Arial Unicode MS" pitchFamily="34" charset="-128"/>
              </a:rPr>
              <a:t>é</a:t>
            </a:r>
            <a:r>
              <a:rPr lang="cs-CZ" altLang="sk-SK" dirty="0">
                <a:solidFill>
                  <a:srgbClr val="000000"/>
                </a:solidFill>
                <a:latin typeface="Arial Unicode MS" pitchFamily="34" charset="-128"/>
                <a:ea typeface="Arial Unicode MS" pitchFamily="34" charset="-128"/>
                <a:cs typeface="Arial Unicode MS" pitchFamily="34" charset="-128"/>
              </a:rPr>
              <a:t> kvality produktu. </a:t>
            </a:r>
          </a:p>
          <a:p>
            <a:pPr>
              <a:spcBef>
                <a:spcPct val="50000"/>
              </a:spcBef>
            </a:pPr>
            <a:r>
              <a:rPr lang="cs-CZ" altLang="sk-SK" dirty="0">
                <a:solidFill>
                  <a:srgbClr val="000000"/>
                </a:solidFill>
                <a:latin typeface="Arial Unicode MS" pitchFamily="34" charset="-128"/>
                <a:ea typeface="Arial Unicode MS" pitchFamily="34" charset="-128"/>
                <a:cs typeface="Arial Unicode MS" pitchFamily="34" charset="-128"/>
              </a:rPr>
              <a:t>Distribuce hotelov</a:t>
            </a:r>
            <a:r>
              <a:rPr lang="cs-CZ" altLang="sk-SK" dirty="0">
                <a:solidFill>
                  <a:srgbClr val="000000"/>
                </a:solidFill>
                <a:ea typeface="Arial Unicode MS" pitchFamily="34" charset="-128"/>
                <a:cs typeface="Arial Unicode MS" pitchFamily="34" charset="-128"/>
              </a:rPr>
              <a:t>é</a:t>
            </a:r>
            <a:r>
              <a:rPr lang="cs-CZ" altLang="sk-SK" dirty="0">
                <a:solidFill>
                  <a:srgbClr val="000000"/>
                </a:solidFill>
                <a:latin typeface="Arial Unicode MS" pitchFamily="34" charset="-128"/>
                <a:ea typeface="Arial Unicode MS" pitchFamily="34" charset="-128"/>
                <a:cs typeface="Arial Unicode MS" pitchFamily="34" charset="-128"/>
              </a:rPr>
              <a:t>ho pokoje se pravděpodobně bude d</a:t>
            </a:r>
            <a:r>
              <a:rPr lang="cs-CZ" altLang="sk-SK" dirty="0">
                <a:solidFill>
                  <a:srgbClr val="000000"/>
                </a:solidFill>
                <a:ea typeface="Arial Unicode MS" pitchFamily="34" charset="-128"/>
                <a:cs typeface="Arial Unicode MS" pitchFamily="34" charset="-128"/>
              </a:rPr>
              <a:t>í</a:t>
            </a:r>
            <a:r>
              <a:rPr lang="cs-CZ" altLang="sk-SK" dirty="0">
                <a:solidFill>
                  <a:srgbClr val="000000"/>
                </a:solidFill>
                <a:latin typeface="Arial Unicode MS" pitchFamily="34" charset="-128"/>
                <a:ea typeface="Arial Unicode MS" pitchFamily="34" charset="-128"/>
                <a:cs typeface="Arial Unicode MS" pitchFamily="34" charset="-128"/>
              </a:rPr>
              <a:t>t luxusn</a:t>
            </a:r>
            <a:r>
              <a:rPr lang="cs-CZ" altLang="sk-SK" dirty="0">
                <a:solidFill>
                  <a:srgbClr val="000000"/>
                </a:solidFill>
                <a:ea typeface="Arial Unicode MS" pitchFamily="34" charset="-128"/>
                <a:cs typeface="Arial Unicode MS" pitchFamily="34" charset="-128"/>
              </a:rPr>
              <a:t>í</a:t>
            </a:r>
            <a:r>
              <a:rPr lang="cs-CZ" altLang="sk-SK" dirty="0">
                <a:solidFill>
                  <a:srgbClr val="000000"/>
                </a:solidFill>
                <a:latin typeface="Arial Unicode MS" pitchFamily="34" charset="-128"/>
                <a:ea typeface="Arial Unicode MS" pitchFamily="34" charset="-128"/>
                <a:cs typeface="Arial Unicode MS" pitchFamily="34" charset="-128"/>
              </a:rPr>
              <a:t>m kan</a:t>
            </a:r>
            <a:r>
              <a:rPr lang="cs-CZ" altLang="sk-SK" dirty="0">
                <a:solidFill>
                  <a:srgbClr val="000000"/>
                </a:solidFill>
                <a:ea typeface="Arial Unicode MS" pitchFamily="34" charset="-128"/>
                <a:cs typeface="Arial Unicode MS" pitchFamily="34" charset="-128"/>
              </a:rPr>
              <a:t>á</a:t>
            </a:r>
            <a:r>
              <a:rPr lang="cs-CZ" altLang="sk-SK" dirty="0">
                <a:solidFill>
                  <a:srgbClr val="000000"/>
                </a:solidFill>
                <a:latin typeface="Arial Unicode MS" pitchFamily="34" charset="-128"/>
                <a:ea typeface="Arial Unicode MS" pitchFamily="34" charset="-128"/>
                <a:cs typeface="Arial Unicode MS" pitchFamily="34" charset="-128"/>
              </a:rPr>
              <a:t>lem, který bude symbolem produktu vysok</a:t>
            </a:r>
            <a:r>
              <a:rPr lang="cs-CZ" altLang="sk-SK" dirty="0">
                <a:solidFill>
                  <a:srgbClr val="000000"/>
                </a:solidFill>
                <a:ea typeface="Arial Unicode MS" pitchFamily="34" charset="-128"/>
                <a:cs typeface="Arial Unicode MS" pitchFamily="34" charset="-128"/>
              </a:rPr>
              <a:t>é</a:t>
            </a:r>
            <a:r>
              <a:rPr lang="cs-CZ" altLang="sk-SK" dirty="0">
                <a:solidFill>
                  <a:srgbClr val="000000"/>
                </a:solidFill>
                <a:latin typeface="Arial Unicode MS" pitchFamily="34" charset="-128"/>
                <a:ea typeface="Arial Unicode MS" pitchFamily="34" charset="-128"/>
                <a:cs typeface="Arial Unicode MS" pitchFamily="34" charset="-128"/>
              </a:rPr>
              <a:t> kvality a tak</a:t>
            </a:r>
            <a:r>
              <a:rPr lang="cs-CZ" altLang="sk-SK" dirty="0">
                <a:solidFill>
                  <a:srgbClr val="000000"/>
                </a:solidFill>
                <a:ea typeface="Arial Unicode MS" pitchFamily="34" charset="-128"/>
                <a:cs typeface="Arial Unicode MS" pitchFamily="34" charset="-128"/>
              </a:rPr>
              <a:t>é</a:t>
            </a:r>
            <a:r>
              <a:rPr lang="cs-CZ" altLang="sk-SK" dirty="0">
                <a:solidFill>
                  <a:srgbClr val="000000"/>
                </a:solidFill>
                <a:latin typeface="Arial Unicode MS" pitchFamily="34" charset="-128"/>
                <a:ea typeface="Arial Unicode MS" pitchFamily="34" charset="-128"/>
                <a:cs typeface="Arial Unicode MS" pitchFamily="34" charset="-128"/>
              </a:rPr>
              <a:t> vysok</a:t>
            </a:r>
            <a:r>
              <a:rPr lang="cs-CZ" altLang="sk-SK" dirty="0">
                <a:solidFill>
                  <a:srgbClr val="000000"/>
                </a:solidFill>
                <a:ea typeface="Arial Unicode MS" pitchFamily="34" charset="-128"/>
                <a:cs typeface="Arial Unicode MS" pitchFamily="34" charset="-128"/>
              </a:rPr>
              <a:t>é</a:t>
            </a:r>
            <a:r>
              <a:rPr lang="cs-CZ" altLang="sk-SK" dirty="0">
                <a:solidFill>
                  <a:srgbClr val="000000"/>
                </a:solidFill>
                <a:latin typeface="Arial Unicode MS" pitchFamily="34" charset="-128"/>
                <a:ea typeface="Arial Unicode MS" pitchFamily="34" charset="-128"/>
                <a:cs typeface="Arial Unicode MS" pitchFamily="34" charset="-128"/>
              </a:rPr>
              <a:t> ceny. Takovým kan</a:t>
            </a:r>
            <a:r>
              <a:rPr lang="cs-CZ" altLang="sk-SK" dirty="0">
                <a:solidFill>
                  <a:srgbClr val="000000"/>
                </a:solidFill>
                <a:ea typeface="Arial Unicode MS" pitchFamily="34" charset="-128"/>
                <a:cs typeface="Arial Unicode MS" pitchFamily="34" charset="-128"/>
              </a:rPr>
              <a:t>á</a:t>
            </a:r>
            <a:r>
              <a:rPr lang="cs-CZ" altLang="sk-SK" dirty="0">
                <a:solidFill>
                  <a:srgbClr val="000000"/>
                </a:solidFill>
                <a:latin typeface="Arial Unicode MS" pitchFamily="34" charset="-128"/>
                <a:ea typeface="Arial Unicode MS" pitchFamily="34" charset="-128"/>
                <a:cs typeface="Arial Unicode MS" pitchFamily="34" charset="-128"/>
              </a:rPr>
              <a:t>lem může být např</a:t>
            </a:r>
            <a:r>
              <a:rPr lang="cs-CZ" altLang="sk-SK" dirty="0">
                <a:solidFill>
                  <a:srgbClr val="000000"/>
                </a:solidFill>
                <a:ea typeface="Arial Unicode MS" pitchFamily="34" charset="-128"/>
                <a:cs typeface="Arial Unicode MS" pitchFamily="34" charset="-128"/>
              </a:rPr>
              <a:t>í</a:t>
            </a:r>
            <a:r>
              <a:rPr lang="cs-CZ" altLang="sk-SK" dirty="0">
                <a:solidFill>
                  <a:srgbClr val="000000"/>
                </a:solidFill>
                <a:latin typeface="Arial Unicode MS" pitchFamily="34" charset="-128"/>
                <a:ea typeface="Arial Unicode MS" pitchFamily="34" charset="-128"/>
                <a:cs typeface="Arial Unicode MS" pitchFamily="34" charset="-128"/>
              </a:rPr>
              <a:t>klad </a:t>
            </a:r>
            <a:r>
              <a:rPr lang="cs-CZ" altLang="sk-SK" dirty="0">
                <a:solidFill>
                  <a:srgbClr val="000000"/>
                </a:solidFill>
                <a:ea typeface="Arial Unicode MS" pitchFamily="34" charset="-128"/>
                <a:cs typeface="Arial Unicode MS" pitchFamily="34" charset="-128"/>
              </a:rPr>
              <a:t>š</a:t>
            </a:r>
            <a:r>
              <a:rPr lang="cs-CZ" altLang="sk-SK" dirty="0">
                <a:solidFill>
                  <a:srgbClr val="000000"/>
                </a:solidFill>
                <a:latin typeface="Arial Unicode MS" pitchFamily="34" charset="-128"/>
                <a:ea typeface="Arial Unicode MS" pitchFamily="34" charset="-128"/>
                <a:cs typeface="Arial Unicode MS" pitchFamily="34" charset="-128"/>
              </a:rPr>
              <a:t>pičkov</a:t>
            </a:r>
            <a:r>
              <a:rPr lang="cs-CZ" altLang="sk-SK" dirty="0">
                <a:solidFill>
                  <a:srgbClr val="000000"/>
                </a:solidFill>
                <a:ea typeface="Arial Unicode MS" pitchFamily="34" charset="-128"/>
                <a:cs typeface="Arial Unicode MS" pitchFamily="34" charset="-128"/>
              </a:rPr>
              <a:t>é</a:t>
            </a:r>
            <a:r>
              <a:rPr lang="cs-CZ" altLang="sk-SK" dirty="0">
                <a:solidFill>
                  <a:srgbClr val="000000"/>
                </a:solidFill>
                <a:latin typeface="Arial Unicode MS" pitchFamily="34" charset="-128"/>
                <a:ea typeface="Arial Unicode MS" pitchFamily="34" charset="-128"/>
                <a:cs typeface="Arial Unicode MS" pitchFamily="34" charset="-128"/>
              </a:rPr>
              <a:t> marketingov</a:t>
            </a:r>
            <a:r>
              <a:rPr lang="cs-CZ" altLang="sk-SK" dirty="0">
                <a:solidFill>
                  <a:srgbClr val="000000"/>
                </a:solidFill>
                <a:ea typeface="Arial Unicode MS" pitchFamily="34" charset="-128"/>
                <a:cs typeface="Arial Unicode MS" pitchFamily="34" charset="-128"/>
              </a:rPr>
              <a:t>é</a:t>
            </a:r>
            <a:r>
              <a:rPr lang="cs-CZ" altLang="sk-SK" dirty="0">
                <a:solidFill>
                  <a:srgbClr val="000000"/>
                </a:solidFill>
                <a:latin typeface="Arial Unicode MS" pitchFamily="34" charset="-128"/>
                <a:ea typeface="Arial Unicode MS" pitchFamily="34" charset="-128"/>
                <a:cs typeface="Arial Unicode MS" pitchFamily="34" charset="-128"/>
              </a:rPr>
              <a:t> konsorcium, zastupuj</a:t>
            </a:r>
            <a:r>
              <a:rPr lang="cs-CZ" altLang="sk-SK" dirty="0">
                <a:solidFill>
                  <a:srgbClr val="000000"/>
                </a:solidFill>
                <a:ea typeface="Arial Unicode MS" pitchFamily="34" charset="-128"/>
                <a:cs typeface="Arial Unicode MS" pitchFamily="34" charset="-128"/>
              </a:rPr>
              <a:t>í</a:t>
            </a:r>
            <a:r>
              <a:rPr lang="cs-CZ" altLang="sk-SK" dirty="0">
                <a:solidFill>
                  <a:srgbClr val="000000"/>
                </a:solidFill>
                <a:latin typeface="Arial Unicode MS" pitchFamily="34" charset="-128"/>
                <a:ea typeface="Arial Unicode MS" pitchFamily="34" charset="-128"/>
                <a:cs typeface="Arial Unicode MS" pitchFamily="34" charset="-128"/>
              </a:rPr>
              <a:t>c</a:t>
            </a:r>
            <a:r>
              <a:rPr lang="cs-CZ" altLang="sk-SK" dirty="0">
                <a:solidFill>
                  <a:srgbClr val="000000"/>
                </a:solidFill>
                <a:ea typeface="Arial Unicode MS" pitchFamily="34" charset="-128"/>
                <a:cs typeface="Arial Unicode MS" pitchFamily="34" charset="-128"/>
              </a:rPr>
              <a:t>í</a:t>
            </a:r>
            <a:r>
              <a:rPr lang="cs-CZ" altLang="sk-SK" dirty="0">
                <a:solidFill>
                  <a:srgbClr val="000000"/>
                </a:solidFill>
                <a:latin typeface="Arial Unicode MS" pitchFamily="34" charset="-128"/>
                <a:ea typeface="Arial Unicode MS" pitchFamily="34" charset="-128"/>
                <a:cs typeface="Arial Unicode MS" pitchFamily="34" charset="-128"/>
              </a:rPr>
              <a:t> skupiny luxusn</a:t>
            </a:r>
            <a:r>
              <a:rPr lang="cs-CZ" altLang="sk-SK" dirty="0">
                <a:solidFill>
                  <a:srgbClr val="000000"/>
                </a:solidFill>
                <a:ea typeface="Arial Unicode MS" pitchFamily="34" charset="-128"/>
                <a:cs typeface="Arial Unicode MS" pitchFamily="34" charset="-128"/>
              </a:rPr>
              <a:t>í</a:t>
            </a:r>
            <a:r>
              <a:rPr lang="cs-CZ" altLang="sk-SK" dirty="0">
                <a:solidFill>
                  <a:srgbClr val="000000"/>
                </a:solidFill>
                <a:latin typeface="Arial Unicode MS" pitchFamily="34" charset="-128"/>
                <a:ea typeface="Arial Unicode MS" pitchFamily="34" charset="-128"/>
                <a:cs typeface="Arial Unicode MS" pitchFamily="34" charset="-128"/>
              </a:rPr>
              <a:t>ch hotelů v oblasti dis</a:t>
            </a:r>
            <a:r>
              <a:rPr lang="cs-CZ" altLang="sk-SK" dirty="0">
                <a:solidFill>
                  <a:srgbClr val="000000"/>
                </a:solidFill>
                <a:ea typeface="Arial Unicode MS" pitchFamily="34" charset="-128"/>
                <a:cs typeface="Arial Unicode MS" pitchFamily="34" charset="-128"/>
              </a:rPr>
              <a:t>­</a:t>
            </a:r>
            <a:r>
              <a:rPr lang="cs-CZ" altLang="sk-SK" dirty="0">
                <a:solidFill>
                  <a:srgbClr val="000000"/>
                </a:solidFill>
                <a:latin typeface="Arial Unicode MS" pitchFamily="34" charset="-128"/>
                <a:ea typeface="Arial Unicode MS" pitchFamily="34" charset="-128"/>
                <a:cs typeface="Arial Unicode MS" pitchFamily="34" charset="-128"/>
              </a:rPr>
              <a:t>tribuce a prodeje. Propagace hotelu bude odrazem kvality a cen a jej</a:t>
            </a:r>
            <a:r>
              <a:rPr lang="cs-CZ" altLang="sk-SK" dirty="0">
                <a:solidFill>
                  <a:srgbClr val="000000"/>
                </a:solidFill>
                <a:ea typeface="Arial Unicode MS" pitchFamily="34" charset="-128"/>
                <a:cs typeface="Arial Unicode MS" pitchFamily="34" charset="-128"/>
              </a:rPr>
              <a:t>í</a:t>
            </a:r>
            <a:r>
              <a:rPr lang="cs-CZ" altLang="sk-SK" dirty="0">
                <a:solidFill>
                  <a:srgbClr val="000000"/>
                </a:solidFill>
                <a:latin typeface="Arial Unicode MS" pitchFamily="34" charset="-128"/>
                <a:ea typeface="Arial Unicode MS" pitchFamily="34" charset="-128"/>
                <a:cs typeface="Arial Unicode MS" pitchFamily="34" charset="-128"/>
              </a:rPr>
              <a:t> forma rovněž bude m</a:t>
            </a:r>
            <a:r>
              <a:rPr lang="cs-CZ" altLang="sk-SK" dirty="0">
                <a:solidFill>
                  <a:srgbClr val="000000"/>
                </a:solidFill>
                <a:ea typeface="Arial Unicode MS" pitchFamily="34" charset="-128"/>
                <a:cs typeface="Arial Unicode MS" pitchFamily="34" charset="-128"/>
              </a:rPr>
              <a:t>í</a:t>
            </a:r>
            <a:r>
              <a:rPr lang="cs-CZ" altLang="sk-SK" dirty="0">
                <a:solidFill>
                  <a:srgbClr val="000000"/>
                </a:solidFill>
                <a:latin typeface="Arial Unicode MS" pitchFamily="34" charset="-128"/>
                <a:ea typeface="Arial Unicode MS" pitchFamily="34" charset="-128"/>
                <a:cs typeface="Arial Unicode MS" pitchFamily="34" charset="-128"/>
              </a:rPr>
              <a:t>t odpov</a:t>
            </a:r>
            <a:r>
              <a:rPr lang="cs-CZ" altLang="sk-SK" dirty="0">
                <a:solidFill>
                  <a:srgbClr val="000000"/>
                </a:solidFill>
                <a:ea typeface="Arial Unicode MS" pitchFamily="34" charset="-128"/>
                <a:cs typeface="Arial Unicode MS" pitchFamily="34" charset="-128"/>
              </a:rPr>
              <a:t>í</a:t>
            </a:r>
            <a:r>
              <a:rPr lang="cs-CZ" altLang="sk-SK" dirty="0">
                <a:solidFill>
                  <a:srgbClr val="000000"/>
                </a:solidFill>
                <a:latin typeface="Arial Unicode MS" pitchFamily="34" charset="-128"/>
                <a:ea typeface="Arial Unicode MS" pitchFamily="34" charset="-128"/>
                <a:cs typeface="Arial Unicode MS" pitchFamily="34" charset="-128"/>
              </a:rPr>
              <a:t>daj</a:t>
            </a:r>
            <a:r>
              <a:rPr lang="cs-CZ" altLang="sk-SK" dirty="0">
                <a:solidFill>
                  <a:srgbClr val="000000"/>
                </a:solidFill>
                <a:ea typeface="Arial Unicode MS" pitchFamily="34" charset="-128"/>
                <a:cs typeface="Arial Unicode MS" pitchFamily="34" charset="-128"/>
              </a:rPr>
              <a:t>í</a:t>
            </a:r>
            <a:r>
              <a:rPr lang="cs-CZ" altLang="sk-SK" dirty="0">
                <a:solidFill>
                  <a:srgbClr val="000000"/>
                </a:solidFill>
                <a:latin typeface="Arial Unicode MS" pitchFamily="34" charset="-128"/>
                <a:ea typeface="Arial Unicode MS" pitchFamily="34" charset="-128"/>
                <a:cs typeface="Arial Unicode MS" pitchFamily="34" charset="-128"/>
              </a:rPr>
              <a:t>c</a:t>
            </a:r>
            <a:r>
              <a:rPr lang="cs-CZ" altLang="sk-SK" dirty="0">
                <a:solidFill>
                  <a:srgbClr val="000000"/>
                </a:solidFill>
                <a:ea typeface="Arial Unicode MS" pitchFamily="34" charset="-128"/>
                <a:cs typeface="Arial Unicode MS" pitchFamily="34" charset="-128"/>
              </a:rPr>
              <a:t>í</a:t>
            </a:r>
            <a:r>
              <a:rPr lang="cs-CZ" altLang="sk-SK" dirty="0">
                <a:solidFill>
                  <a:srgbClr val="000000"/>
                </a:solidFill>
                <a:latin typeface="Arial Unicode MS" pitchFamily="34" charset="-128"/>
                <a:ea typeface="Arial Unicode MS" pitchFamily="34" charset="-128"/>
                <a:cs typeface="Arial Unicode MS" pitchFamily="34" charset="-128"/>
              </a:rPr>
              <a:t> </a:t>
            </a:r>
            <a:r>
              <a:rPr lang="cs-CZ" altLang="sk-SK" dirty="0">
                <a:solidFill>
                  <a:srgbClr val="000000"/>
                </a:solidFill>
                <a:ea typeface="Arial Unicode MS" pitchFamily="34" charset="-128"/>
                <a:cs typeface="Arial Unicode MS" pitchFamily="34" charset="-128"/>
              </a:rPr>
              <a:t>ú</a:t>
            </a:r>
            <a:r>
              <a:rPr lang="cs-CZ" altLang="sk-SK" dirty="0">
                <a:solidFill>
                  <a:srgbClr val="000000"/>
                </a:solidFill>
                <a:latin typeface="Arial Unicode MS" pitchFamily="34" charset="-128"/>
                <a:ea typeface="Arial Unicode MS" pitchFamily="34" charset="-128"/>
                <a:cs typeface="Arial Unicode MS" pitchFamily="34" charset="-128"/>
              </a:rPr>
              <a:t>roveň. </a:t>
            </a:r>
          </a:p>
          <a:p>
            <a:pPr>
              <a:spcBef>
                <a:spcPct val="50000"/>
              </a:spcBef>
            </a:pPr>
            <a:r>
              <a:rPr lang="cs-CZ" altLang="sk-SK" dirty="0">
                <a:cs typeface="Times New Roman" pitchFamily="18" charset="0"/>
              </a:rPr>
              <a:t>Tento příklad dokládá, že tvorba ceny výrobku nebo služby se neoddělitelně váže ke všem ostatním prvkům marketingového mixu. </a:t>
            </a:r>
            <a:r>
              <a:rPr lang="cs-CZ" altLang="sk-SK" dirty="0"/>
              <a:t/>
            </a:r>
            <a:br>
              <a:rPr lang="cs-CZ" altLang="sk-SK" dirty="0"/>
            </a:br>
            <a:endParaRPr lang="cs-CZ" altLang="sk-SK" dirty="0"/>
          </a:p>
          <a:p>
            <a:pPr>
              <a:spcBef>
                <a:spcPct val="50000"/>
              </a:spcBef>
            </a:pPr>
            <a:endParaRPr lang="cs-CZ" altLang="sk-SK" dirty="0"/>
          </a:p>
          <a:p>
            <a:pPr>
              <a:spcBef>
                <a:spcPct val="50000"/>
              </a:spcBef>
            </a:pPr>
            <a:r>
              <a:rPr lang="cs-CZ" altLang="sk-SK" sz="1400" u="sng" dirty="0">
                <a:solidFill>
                  <a:srgbClr val="800080"/>
                </a:solidFill>
                <a:latin typeface="Arial Unicode MS" pitchFamily="34" charset="-128"/>
                <a:ea typeface="Arial Unicode MS" pitchFamily="34" charset="-128"/>
                <a:cs typeface="Arial Unicode MS" pitchFamily="34" charset="-128"/>
                <a:hlinkClick r:id="" action="ppaction://noaction"/>
              </a:rPr>
              <a:t>[1]</a:t>
            </a:r>
            <a:r>
              <a:rPr lang="cs-CZ" altLang="sk-SK" sz="1400" dirty="0">
                <a:solidFill>
                  <a:srgbClr val="000000"/>
                </a:solidFill>
                <a:latin typeface="Arial Unicode MS" pitchFamily="34" charset="-128"/>
                <a:ea typeface="Arial Unicode MS" pitchFamily="34" charset="-128"/>
                <a:cs typeface="Arial Unicode MS" pitchFamily="34" charset="-128"/>
              </a:rPr>
              <a:t> </a:t>
            </a:r>
            <a:r>
              <a:rPr lang="cs-CZ" altLang="sk-SK" sz="1400" i="1" dirty="0" err="1">
                <a:solidFill>
                  <a:srgbClr val="000000"/>
                </a:solidFill>
                <a:latin typeface="Arial Unicode MS" pitchFamily="34" charset="-128"/>
                <a:ea typeface="Arial Unicode MS" pitchFamily="34" charset="-128"/>
                <a:cs typeface="Arial Unicode MS" pitchFamily="34" charset="-128"/>
              </a:rPr>
              <a:t>Honner</a:t>
            </a:r>
            <a:r>
              <a:rPr lang="cs-CZ" altLang="sk-SK" sz="1400" i="1" dirty="0">
                <a:solidFill>
                  <a:srgbClr val="000000"/>
                </a:solidFill>
                <a:latin typeface="Arial Unicode MS" pitchFamily="34" charset="-128"/>
                <a:ea typeface="Arial Unicode MS" pitchFamily="34" charset="-128"/>
                <a:cs typeface="Arial Unicode MS" pitchFamily="34" charset="-128"/>
              </a:rPr>
              <a:t> </a:t>
            </a:r>
            <a:r>
              <a:rPr lang="cs-CZ" altLang="sk-SK" sz="1400" i="1" dirty="0">
                <a:solidFill>
                  <a:srgbClr val="000000"/>
                </a:solidFill>
                <a:ea typeface="Arial Unicode MS" pitchFamily="34" charset="-128"/>
                <a:cs typeface="Arial Unicode MS" pitchFamily="34" charset="-128"/>
              </a:rPr>
              <a:t>–</a:t>
            </a:r>
            <a:r>
              <a:rPr lang="cs-CZ" altLang="sk-SK" sz="1400" i="1" dirty="0">
                <a:solidFill>
                  <a:srgbClr val="000000"/>
                </a:solidFill>
                <a:latin typeface="Arial Unicode MS" pitchFamily="34" charset="-128"/>
                <a:ea typeface="Arial Unicode MS" pitchFamily="34" charset="-128"/>
                <a:cs typeface="Arial Unicode MS" pitchFamily="34" charset="-128"/>
              </a:rPr>
              <a:t> </a:t>
            </a:r>
            <a:r>
              <a:rPr lang="cs-CZ" altLang="sk-SK" sz="1400" i="1" dirty="0" err="1">
                <a:solidFill>
                  <a:srgbClr val="000000"/>
                </a:solidFill>
                <a:latin typeface="Arial Unicode MS" pitchFamily="34" charset="-128"/>
                <a:ea typeface="Arial Unicode MS" pitchFamily="34" charset="-128"/>
                <a:cs typeface="Arial Unicode MS" pitchFamily="34" charset="-128"/>
              </a:rPr>
              <a:t>Swarbrooke</a:t>
            </a:r>
            <a:r>
              <a:rPr lang="cs-CZ" altLang="sk-SK" sz="1400" i="1" dirty="0">
                <a:solidFill>
                  <a:srgbClr val="000000"/>
                </a:solidFill>
                <a:latin typeface="Arial Unicode MS" pitchFamily="34" charset="-128"/>
                <a:ea typeface="Arial Unicode MS" pitchFamily="34" charset="-128"/>
                <a:cs typeface="Arial Unicode MS" pitchFamily="34" charset="-128"/>
              </a:rPr>
              <a:t>, Cestovn</a:t>
            </a:r>
            <a:r>
              <a:rPr lang="cs-CZ" altLang="sk-SK" sz="1400" i="1" dirty="0">
                <a:solidFill>
                  <a:srgbClr val="000000"/>
                </a:solidFill>
                <a:ea typeface="Arial Unicode MS" pitchFamily="34" charset="-128"/>
                <a:cs typeface="Arial Unicode MS" pitchFamily="34" charset="-128"/>
              </a:rPr>
              <a:t>í</a:t>
            </a:r>
            <a:r>
              <a:rPr lang="cs-CZ" altLang="sk-SK" sz="1400" i="1" dirty="0">
                <a:solidFill>
                  <a:srgbClr val="000000"/>
                </a:solidFill>
                <a:latin typeface="Arial Unicode MS" pitchFamily="34" charset="-128"/>
                <a:ea typeface="Arial Unicode MS" pitchFamily="34" charset="-128"/>
                <a:cs typeface="Arial Unicode MS" pitchFamily="34" charset="-128"/>
              </a:rPr>
              <a:t> ruch,/</a:t>
            </a:r>
            <a:r>
              <a:rPr lang="cs-CZ" altLang="sk-SK" sz="1400" i="1" dirty="0">
                <a:solidFill>
                  <a:srgbClr val="000000"/>
                </a:solidFill>
                <a:ea typeface="Arial Unicode MS" pitchFamily="34" charset="-128"/>
                <a:cs typeface="Arial Unicode MS" pitchFamily="34" charset="-128"/>
              </a:rPr>
              <a:t>…</a:t>
            </a:r>
            <a:r>
              <a:rPr lang="cs-CZ" altLang="sk-SK" sz="1400" i="1" dirty="0">
                <a:solidFill>
                  <a:srgbClr val="000000"/>
                </a:solidFill>
                <a:latin typeface="Arial Unicode MS" pitchFamily="34" charset="-128"/>
                <a:ea typeface="Arial Unicode MS" pitchFamily="34" charset="-128"/>
                <a:cs typeface="Arial Unicode MS" pitchFamily="34" charset="-128"/>
              </a:rPr>
              <a:t>/ Praha, </a:t>
            </a:r>
            <a:r>
              <a:rPr lang="cs-CZ" altLang="sk-SK" sz="1400" i="1" dirty="0" err="1">
                <a:solidFill>
                  <a:srgbClr val="000000"/>
                </a:solidFill>
                <a:latin typeface="Arial Unicode MS" pitchFamily="34" charset="-128"/>
                <a:ea typeface="Arial Unicode MS" pitchFamily="34" charset="-128"/>
                <a:cs typeface="Arial Unicode MS" pitchFamily="34" charset="-128"/>
              </a:rPr>
              <a:t>Grada</a:t>
            </a:r>
            <a:r>
              <a:rPr lang="cs-CZ" altLang="sk-SK" sz="1400" i="1" dirty="0">
                <a:solidFill>
                  <a:srgbClr val="000000"/>
                </a:solidFill>
                <a:latin typeface="Arial Unicode MS" pitchFamily="34" charset="-128"/>
                <a:ea typeface="Arial Unicode MS" pitchFamily="34" charset="-128"/>
                <a:cs typeface="Arial Unicode MS" pitchFamily="34" charset="-128"/>
              </a:rPr>
              <a:t> 2003</a:t>
            </a:r>
            <a:endParaRPr lang="cs-CZ" altLang="sk-SK" sz="1400" dirty="0">
              <a:solidFill>
                <a:srgbClr val="000000"/>
              </a:solidFill>
              <a:latin typeface="Arial Unicode MS" pitchFamily="34" charset="-128"/>
              <a:ea typeface="Arial Unicode MS" pitchFamily="34" charset="-128"/>
              <a:cs typeface="Arial Unicode MS" pitchFamily="34" charset="-128"/>
            </a:endParaRPr>
          </a:p>
          <a:p>
            <a:pPr>
              <a:spcBef>
                <a:spcPct val="50000"/>
              </a:spcBef>
            </a:pPr>
            <a:endParaRPr lang="cs-CZ" altLang="sk-SK" sz="1400" dirty="0"/>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ext Box 2"/>
          <p:cNvSpPr txBox="1">
            <a:spLocks noChangeArrowheads="1"/>
          </p:cNvSpPr>
          <p:nvPr/>
        </p:nvSpPr>
        <p:spPr bwMode="auto">
          <a:xfrm>
            <a:off x="381000" y="457200"/>
            <a:ext cx="8534400" cy="6216650"/>
          </a:xfrm>
          <a:prstGeom prst="rect">
            <a:avLst/>
          </a:prstGeom>
          <a:noFill/>
          <a:ln w="9525">
            <a:noFill/>
            <a:miter lim="800000"/>
            <a:headEnd/>
            <a:tailEnd/>
          </a:ln>
        </p:spPr>
        <p:txBody>
          <a:bodyPr>
            <a:spAutoFit/>
          </a:bodyPr>
          <a:lstStyle/>
          <a:p>
            <a:pPr>
              <a:spcBef>
                <a:spcPct val="50000"/>
              </a:spcBef>
            </a:pPr>
            <a:r>
              <a:rPr lang="cs-CZ" altLang="sk-SK" sz="2000" b="1" dirty="0" smtClean="0">
                <a:solidFill>
                  <a:schemeClr val="hlink"/>
                </a:solidFill>
                <a:latin typeface="Arial Unicode MS" pitchFamily="34" charset="-128"/>
                <a:ea typeface="Arial Unicode MS" pitchFamily="34" charset="-128"/>
                <a:cs typeface="Arial Unicode MS" pitchFamily="34" charset="-128"/>
              </a:rPr>
              <a:t>Nesrozumiteln</a:t>
            </a:r>
            <a:r>
              <a:rPr lang="cs-CZ" altLang="sk-SK" sz="2000" b="1" dirty="0" smtClean="0">
                <a:solidFill>
                  <a:schemeClr val="hlink"/>
                </a:solidFill>
                <a:ea typeface="Arial Unicode MS" pitchFamily="34" charset="-128"/>
                <a:cs typeface="Arial Unicode MS" pitchFamily="34" charset="-128"/>
              </a:rPr>
              <a:t>á</a:t>
            </a:r>
            <a:r>
              <a:rPr lang="cs-CZ" altLang="sk-SK" sz="2000" b="1" dirty="0" smtClean="0">
                <a:solidFill>
                  <a:schemeClr val="hlink"/>
                </a:solidFill>
                <a:latin typeface="Arial Unicode MS" pitchFamily="34" charset="-128"/>
                <a:ea typeface="Arial Unicode MS" pitchFamily="34" charset="-128"/>
                <a:cs typeface="Arial Unicode MS" pitchFamily="34" charset="-128"/>
              </a:rPr>
              <a:t> </a:t>
            </a:r>
            <a:r>
              <a:rPr lang="cs-CZ" altLang="sk-SK" sz="2000" b="1" dirty="0">
                <a:solidFill>
                  <a:schemeClr val="hlink"/>
                </a:solidFill>
                <a:latin typeface="Arial Unicode MS" pitchFamily="34" charset="-128"/>
                <a:ea typeface="Arial Unicode MS" pitchFamily="34" charset="-128"/>
                <a:cs typeface="Arial Unicode MS" pitchFamily="34" charset="-128"/>
              </a:rPr>
              <a:t>cenov</a:t>
            </a:r>
            <a:r>
              <a:rPr lang="cs-CZ" altLang="sk-SK" sz="2000" b="1" dirty="0">
                <a:solidFill>
                  <a:schemeClr val="hlink"/>
                </a:solidFill>
                <a:ea typeface="Arial Unicode MS" pitchFamily="34" charset="-128"/>
                <a:cs typeface="Arial Unicode MS" pitchFamily="34" charset="-128"/>
              </a:rPr>
              <a:t>á</a:t>
            </a:r>
            <a:r>
              <a:rPr lang="cs-CZ" altLang="sk-SK" sz="2000" b="1" dirty="0">
                <a:solidFill>
                  <a:schemeClr val="hlink"/>
                </a:solidFill>
                <a:latin typeface="Arial Unicode MS" pitchFamily="34" charset="-128"/>
                <a:ea typeface="Arial Unicode MS" pitchFamily="34" charset="-128"/>
                <a:cs typeface="Arial Unicode MS" pitchFamily="34" charset="-128"/>
              </a:rPr>
              <a:t> politika</a:t>
            </a:r>
            <a:endParaRPr lang="cs-CZ" altLang="sk-SK" sz="2000" b="1" dirty="0">
              <a:solidFill>
                <a:schemeClr val="hlink"/>
              </a:solidFill>
              <a:ea typeface="Arial Unicode MS" pitchFamily="34" charset="-128"/>
              <a:cs typeface="Arial Unicode MS" pitchFamily="34" charset="-128"/>
            </a:endParaRPr>
          </a:p>
          <a:p>
            <a:pPr>
              <a:spcBef>
                <a:spcPct val="50000"/>
              </a:spcBef>
            </a:pPr>
            <a:endParaRPr lang="cs-CZ" altLang="sk-SK" sz="2000" b="1" dirty="0">
              <a:solidFill>
                <a:schemeClr val="hlink"/>
              </a:solidFill>
              <a:ea typeface="Arial Unicode MS" pitchFamily="34" charset="-128"/>
              <a:cs typeface="Arial Unicode MS" pitchFamily="34" charset="-128"/>
            </a:endParaRPr>
          </a:p>
          <a:p>
            <a:pPr>
              <a:spcBef>
                <a:spcPct val="50000"/>
              </a:spcBef>
            </a:pPr>
            <a:endParaRPr lang="cs-CZ" altLang="sk-SK" b="1" dirty="0">
              <a:solidFill>
                <a:schemeClr val="hlink"/>
              </a:solidFill>
              <a:ea typeface="Arial Unicode MS" pitchFamily="34" charset="-128"/>
              <a:cs typeface="Arial Unicode MS" pitchFamily="34" charset="-128"/>
            </a:endParaRPr>
          </a:p>
          <a:p>
            <a:pPr>
              <a:spcBef>
                <a:spcPct val="50000"/>
              </a:spcBef>
            </a:pPr>
            <a:endParaRPr lang="cs-CZ" altLang="sk-SK" b="1" dirty="0">
              <a:solidFill>
                <a:schemeClr val="hlink"/>
              </a:solidFill>
              <a:ea typeface="Arial Unicode MS" pitchFamily="34" charset="-128"/>
              <a:cs typeface="Arial Unicode MS" pitchFamily="34" charset="-128"/>
            </a:endParaRPr>
          </a:p>
          <a:p>
            <a:pPr>
              <a:spcBef>
                <a:spcPct val="50000"/>
              </a:spcBef>
            </a:pPr>
            <a:endParaRPr lang="cs-CZ" altLang="sk-SK" b="1" dirty="0">
              <a:solidFill>
                <a:schemeClr val="hlink"/>
              </a:solidFill>
              <a:ea typeface="Arial Unicode MS" pitchFamily="34" charset="-128"/>
              <a:cs typeface="Arial Unicode MS" pitchFamily="34" charset="-128"/>
            </a:endParaRPr>
          </a:p>
          <a:p>
            <a:pPr>
              <a:spcBef>
                <a:spcPct val="50000"/>
              </a:spcBef>
            </a:pPr>
            <a:endParaRPr lang="cs-CZ" altLang="sk-SK" b="1" dirty="0">
              <a:solidFill>
                <a:schemeClr val="hlink"/>
              </a:solidFill>
              <a:ea typeface="Arial Unicode MS" pitchFamily="34" charset="-128"/>
              <a:cs typeface="Arial Unicode MS" pitchFamily="34" charset="-128"/>
            </a:endParaRPr>
          </a:p>
          <a:p>
            <a:pPr>
              <a:spcBef>
                <a:spcPct val="50000"/>
              </a:spcBef>
            </a:pPr>
            <a:endParaRPr lang="cs-CZ" altLang="sk-SK" b="1" dirty="0">
              <a:solidFill>
                <a:schemeClr val="hlink"/>
              </a:solidFill>
              <a:ea typeface="Arial Unicode MS" pitchFamily="34" charset="-128"/>
              <a:cs typeface="Arial Unicode MS" pitchFamily="34" charset="-128"/>
            </a:endParaRPr>
          </a:p>
          <a:p>
            <a:pPr>
              <a:spcBef>
                <a:spcPct val="50000"/>
              </a:spcBef>
            </a:pPr>
            <a:endParaRPr lang="cs-CZ" altLang="sk-SK" b="1" dirty="0">
              <a:solidFill>
                <a:schemeClr val="hlink"/>
              </a:solidFill>
              <a:ea typeface="Arial Unicode MS" pitchFamily="34" charset="-128"/>
              <a:cs typeface="Arial Unicode MS" pitchFamily="34" charset="-128"/>
            </a:endParaRPr>
          </a:p>
          <a:p>
            <a:pPr>
              <a:spcBef>
                <a:spcPct val="50000"/>
              </a:spcBef>
            </a:pPr>
            <a:endParaRPr lang="cs-CZ" altLang="sk-SK" b="1" dirty="0">
              <a:solidFill>
                <a:schemeClr val="hlink"/>
              </a:solidFill>
              <a:ea typeface="Arial Unicode MS" pitchFamily="34" charset="-128"/>
              <a:cs typeface="Arial Unicode MS" pitchFamily="34" charset="-128"/>
            </a:endParaRPr>
          </a:p>
          <a:p>
            <a:pPr>
              <a:spcBef>
                <a:spcPct val="50000"/>
              </a:spcBef>
            </a:pPr>
            <a:endParaRPr lang="cs-CZ" altLang="sk-SK" b="1" dirty="0">
              <a:solidFill>
                <a:schemeClr val="hlink"/>
              </a:solidFill>
              <a:ea typeface="Arial Unicode MS" pitchFamily="34" charset="-128"/>
              <a:cs typeface="Arial Unicode MS" pitchFamily="34" charset="-128"/>
            </a:endParaRPr>
          </a:p>
          <a:p>
            <a:pPr>
              <a:spcBef>
                <a:spcPct val="50000"/>
              </a:spcBef>
            </a:pPr>
            <a:r>
              <a:rPr lang="cs-CZ" altLang="sk-SK" dirty="0">
                <a:cs typeface="Times New Roman" pitchFamily="18" charset="0"/>
              </a:rPr>
              <a:t>Někdy může být cenová politika pro zákazníky nesrozumitelná a matoucí. Proč firma (Jihomoravská energetika, která se přejmenovala po změně majitele na </a:t>
            </a:r>
            <a:r>
              <a:rPr lang="cs-CZ" altLang="sk-SK" dirty="0" err="1">
                <a:cs typeface="Times New Roman" pitchFamily="18" charset="0"/>
              </a:rPr>
              <a:t>Eon</a:t>
            </a:r>
            <a:r>
              <a:rPr lang="cs-CZ" altLang="sk-SK" dirty="0">
                <a:cs typeface="Times New Roman" pitchFamily="18" charset="0"/>
              </a:rPr>
              <a:t>) utrácí tak obrovské částky na reklamu, přičemž současně zdražuje energii pro obyvatelstvo? V takovém případě se nenaplňuje smysluplná cenová politika a se značkou </a:t>
            </a:r>
            <a:r>
              <a:rPr lang="cs-CZ" altLang="sk-SK" dirty="0" err="1">
                <a:cs typeface="Times New Roman" pitchFamily="18" charset="0"/>
              </a:rPr>
              <a:t>Eon</a:t>
            </a:r>
            <a:r>
              <a:rPr lang="cs-CZ" altLang="sk-SK" dirty="0">
                <a:cs typeface="Times New Roman" pitchFamily="18" charset="0"/>
              </a:rPr>
              <a:t> se bude spájet pocit zbytečného utrácení. Je zřejmé, že firma z dlouhodobého hlediska chtěla vybudovat dobrou značku. Je ovšem sporné, zda volila správnou strategii. </a:t>
            </a:r>
          </a:p>
        </p:txBody>
      </p:sp>
      <p:pic>
        <p:nvPicPr>
          <p:cNvPr id="157698" name="Picture 2" descr="http://js.pencdn.cz/acimage/298369.jpg"/>
          <p:cNvPicPr>
            <a:picLocks noChangeAspect="1" noChangeArrowheads="1"/>
          </p:cNvPicPr>
          <p:nvPr/>
        </p:nvPicPr>
        <p:blipFill>
          <a:blip r:embed="rId3"/>
          <a:srcRect/>
          <a:stretch>
            <a:fillRect/>
          </a:stretch>
        </p:blipFill>
        <p:spPr bwMode="auto">
          <a:xfrm>
            <a:off x="4714876" y="1928802"/>
            <a:ext cx="3976670" cy="2187169"/>
          </a:xfrm>
          <a:prstGeom prst="rect">
            <a:avLst/>
          </a:prstGeom>
          <a:noFill/>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ext Box 2"/>
          <p:cNvSpPr txBox="1">
            <a:spLocks noChangeArrowheads="1"/>
          </p:cNvSpPr>
          <p:nvPr/>
        </p:nvSpPr>
        <p:spPr bwMode="auto">
          <a:xfrm>
            <a:off x="381000" y="457200"/>
            <a:ext cx="8534400" cy="6617196"/>
          </a:xfrm>
          <a:prstGeom prst="rect">
            <a:avLst/>
          </a:prstGeom>
          <a:noFill/>
          <a:ln w="9525">
            <a:noFill/>
            <a:miter lim="800000"/>
            <a:headEnd/>
            <a:tailEnd/>
          </a:ln>
        </p:spPr>
        <p:txBody>
          <a:bodyPr>
            <a:spAutoFit/>
          </a:bodyPr>
          <a:lstStyle/>
          <a:p>
            <a:pPr>
              <a:spcBef>
                <a:spcPct val="50000"/>
              </a:spcBef>
            </a:pPr>
            <a:r>
              <a:rPr lang="cs-CZ" altLang="sk-SK" sz="3600" b="1" dirty="0" smtClean="0">
                <a:solidFill>
                  <a:srgbClr val="FF0000"/>
                </a:solidFill>
                <a:latin typeface="Arial Unicode MS" pitchFamily="34" charset="-128"/>
                <a:ea typeface="Arial Unicode MS" pitchFamily="34" charset="-128"/>
                <a:cs typeface="Arial Unicode MS" pitchFamily="34" charset="-128"/>
              </a:rPr>
              <a:t>Konkurence  </a:t>
            </a:r>
            <a:r>
              <a:rPr lang="cs-CZ" altLang="sk-SK" sz="3600" b="1" dirty="0">
                <a:solidFill>
                  <a:srgbClr val="FF0000"/>
                </a:solidFill>
                <a:latin typeface="Arial Unicode MS" pitchFamily="34" charset="-128"/>
                <a:ea typeface="Arial Unicode MS" pitchFamily="34" charset="-128"/>
                <a:cs typeface="Arial Unicode MS" pitchFamily="34" charset="-128"/>
              </a:rPr>
              <a:t>a politika ceny </a:t>
            </a:r>
            <a:r>
              <a:rPr lang="cs-CZ" altLang="sk-SK" sz="2000" b="1" u="sng" dirty="0">
                <a:solidFill>
                  <a:schemeClr val="hlink"/>
                </a:solidFill>
                <a:latin typeface="Arial Unicode MS" pitchFamily="34" charset="-128"/>
                <a:ea typeface="Arial Unicode MS" pitchFamily="34" charset="-128"/>
                <a:cs typeface="Arial Unicode MS" pitchFamily="34" charset="-128"/>
                <a:hlinkClick r:id="" action="ppaction://noaction"/>
              </a:rPr>
              <a:t>[1]</a:t>
            </a:r>
            <a:endParaRPr lang="cs-CZ" altLang="sk-SK" sz="2000" dirty="0">
              <a:solidFill>
                <a:schemeClr val="hlink"/>
              </a:solidFill>
              <a:latin typeface="Arial Unicode MS" pitchFamily="34" charset="-128"/>
              <a:ea typeface="Arial Unicode MS" pitchFamily="34" charset="-128"/>
              <a:cs typeface="Arial Unicode MS" pitchFamily="34" charset="-128"/>
            </a:endParaRPr>
          </a:p>
          <a:p>
            <a:pPr>
              <a:spcBef>
                <a:spcPct val="50000"/>
              </a:spcBef>
            </a:pPr>
            <a:r>
              <a:rPr lang="cs-CZ" altLang="sk-SK" b="1" dirty="0">
                <a:solidFill>
                  <a:srgbClr val="000000"/>
                </a:solidFill>
                <a:ea typeface="Arial Unicode MS" pitchFamily="34" charset="-128"/>
                <a:cs typeface="Arial Unicode MS" pitchFamily="34" charset="-128"/>
              </a:rPr>
              <a:t> </a:t>
            </a:r>
            <a:r>
              <a:rPr lang="cs-CZ" altLang="sk-SK" dirty="0">
                <a:solidFill>
                  <a:srgbClr val="000000"/>
                </a:solidFill>
                <a:latin typeface="Arial Unicode MS" pitchFamily="34" charset="-128"/>
                <a:ea typeface="Arial Unicode MS" pitchFamily="34" charset="-128"/>
                <a:cs typeface="Arial Unicode MS" pitchFamily="34" charset="-128"/>
              </a:rPr>
              <a:t>Organizace, kter</a:t>
            </a:r>
            <a:r>
              <a:rPr lang="cs-CZ" altLang="sk-SK" dirty="0">
                <a:solidFill>
                  <a:srgbClr val="000000"/>
                </a:solidFill>
                <a:ea typeface="Arial Unicode MS" pitchFamily="34" charset="-128"/>
                <a:cs typeface="Arial Unicode MS" pitchFamily="34" charset="-128"/>
              </a:rPr>
              <a:t>á</a:t>
            </a:r>
            <a:r>
              <a:rPr lang="cs-CZ" altLang="sk-SK" dirty="0">
                <a:solidFill>
                  <a:srgbClr val="000000"/>
                </a:solidFill>
                <a:latin typeface="Arial Unicode MS" pitchFamily="34" charset="-128"/>
                <a:ea typeface="Arial Unicode MS" pitchFamily="34" charset="-128"/>
                <a:cs typeface="Arial Unicode MS" pitchFamily="34" charset="-128"/>
              </a:rPr>
              <a:t> prod</a:t>
            </a:r>
            <a:r>
              <a:rPr lang="cs-CZ" altLang="sk-SK" dirty="0">
                <a:solidFill>
                  <a:srgbClr val="000000"/>
                </a:solidFill>
                <a:ea typeface="Arial Unicode MS" pitchFamily="34" charset="-128"/>
                <a:cs typeface="Arial Unicode MS" pitchFamily="34" charset="-128"/>
              </a:rPr>
              <a:t>á</a:t>
            </a:r>
            <a:r>
              <a:rPr lang="cs-CZ" altLang="sk-SK" dirty="0">
                <a:solidFill>
                  <a:srgbClr val="000000"/>
                </a:solidFill>
                <a:latin typeface="Arial Unicode MS" pitchFamily="34" charset="-128"/>
                <a:ea typeface="Arial Unicode MS" pitchFamily="34" charset="-128"/>
                <a:cs typeface="Arial Unicode MS" pitchFamily="34" charset="-128"/>
              </a:rPr>
              <a:t>v</a:t>
            </a:r>
            <a:r>
              <a:rPr lang="cs-CZ" altLang="sk-SK" dirty="0">
                <a:solidFill>
                  <a:srgbClr val="000000"/>
                </a:solidFill>
                <a:ea typeface="Arial Unicode MS" pitchFamily="34" charset="-128"/>
                <a:cs typeface="Arial Unicode MS" pitchFamily="34" charset="-128"/>
              </a:rPr>
              <a:t>á</a:t>
            </a:r>
            <a:r>
              <a:rPr lang="cs-CZ" altLang="sk-SK" dirty="0">
                <a:solidFill>
                  <a:srgbClr val="000000"/>
                </a:solidFill>
                <a:latin typeface="Arial Unicode MS" pitchFamily="34" charset="-128"/>
                <a:ea typeface="Arial Unicode MS" pitchFamily="34" charset="-128"/>
                <a:cs typeface="Arial Unicode MS" pitchFamily="34" charset="-128"/>
              </a:rPr>
              <a:t> sv</a:t>
            </a:r>
            <a:r>
              <a:rPr lang="cs-CZ" altLang="sk-SK" dirty="0">
                <a:solidFill>
                  <a:srgbClr val="000000"/>
                </a:solidFill>
                <a:ea typeface="Arial Unicode MS" pitchFamily="34" charset="-128"/>
                <a:cs typeface="Arial Unicode MS" pitchFamily="34" charset="-128"/>
              </a:rPr>
              <a:t>é</a:t>
            </a:r>
            <a:r>
              <a:rPr lang="cs-CZ" altLang="sk-SK" dirty="0">
                <a:solidFill>
                  <a:srgbClr val="000000"/>
                </a:solidFill>
                <a:latin typeface="Arial Unicode MS" pitchFamily="34" charset="-128"/>
                <a:ea typeface="Arial Unicode MS" pitchFamily="34" charset="-128"/>
                <a:cs typeface="Arial Unicode MS" pitchFamily="34" charset="-128"/>
              </a:rPr>
              <a:t> výrobky a služby na konkurenčn</a:t>
            </a:r>
            <a:r>
              <a:rPr lang="cs-CZ" altLang="sk-SK" dirty="0">
                <a:solidFill>
                  <a:srgbClr val="000000"/>
                </a:solidFill>
                <a:ea typeface="Arial Unicode MS" pitchFamily="34" charset="-128"/>
                <a:cs typeface="Arial Unicode MS" pitchFamily="34" charset="-128"/>
              </a:rPr>
              <a:t>í</a:t>
            </a:r>
            <a:r>
              <a:rPr lang="cs-CZ" altLang="sk-SK" dirty="0">
                <a:solidFill>
                  <a:srgbClr val="000000"/>
                </a:solidFill>
                <a:latin typeface="Arial Unicode MS" pitchFamily="34" charset="-128"/>
                <a:ea typeface="Arial Unicode MS" pitchFamily="34" charset="-128"/>
                <a:cs typeface="Arial Unicode MS" pitchFamily="34" charset="-128"/>
              </a:rPr>
              <a:t>ch trz</a:t>
            </a:r>
            <a:r>
              <a:rPr lang="cs-CZ" altLang="sk-SK" dirty="0">
                <a:solidFill>
                  <a:srgbClr val="000000"/>
                </a:solidFill>
                <a:ea typeface="Arial Unicode MS" pitchFamily="34" charset="-128"/>
                <a:cs typeface="Arial Unicode MS" pitchFamily="34" charset="-128"/>
              </a:rPr>
              <a:t>í</a:t>
            </a:r>
            <a:r>
              <a:rPr lang="cs-CZ" altLang="sk-SK" dirty="0">
                <a:solidFill>
                  <a:srgbClr val="000000"/>
                </a:solidFill>
                <a:latin typeface="Arial Unicode MS" pitchFamily="34" charset="-128"/>
                <a:ea typeface="Arial Unicode MS" pitchFamily="34" charset="-128"/>
                <a:cs typeface="Arial Unicode MS" pitchFamily="34" charset="-128"/>
              </a:rPr>
              <a:t>ch, se pokou</a:t>
            </a:r>
            <a:r>
              <a:rPr lang="cs-CZ" altLang="sk-SK" dirty="0">
                <a:solidFill>
                  <a:srgbClr val="000000"/>
                </a:solidFill>
                <a:ea typeface="Arial Unicode MS" pitchFamily="34" charset="-128"/>
                <a:cs typeface="Arial Unicode MS" pitchFamily="34" charset="-128"/>
              </a:rPr>
              <a:t>ší</a:t>
            </a:r>
            <a:r>
              <a:rPr lang="cs-CZ" altLang="sk-SK" dirty="0">
                <a:solidFill>
                  <a:srgbClr val="000000"/>
                </a:solidFill>
                <a:latin typeface="Arial Unicode MS" pitchFamily="34" charset="-128"/>
                <a:ea typeface="Arial Unicode MS" pitchFamily="34" charset="-128"/>
                <a:cs typeface="Arial Unicode MS" pitchFamily="34" charset="-128"/>
              </a:rPr>
              <a:t> z</a:t>
            </a:r>
            <a:r>
              <a:rPr lang="cs-CZ" altLang="sk-SK" dirty="0">
                <a:solidFill>
                  <a:srgbClr val="000000"/>
                </a:solidFill>
                <a:ea typeface="Arial Unicode MS" pitchFamily="34" charset="-128"/>
                <a:cs typeface="Arial Unicode MS" pitchFamily="34" charset="-128"/>
              </a:rPr>
              <a:t>í</a:t>
            </a:r>
            <a:r>
              <a:rPr lang="cs-CZ" altLang="sk-SK" dirty="0">
                <a:solidFill>
                  <a:srgbClr val="000000"/>
                </a:solidFill>
                <a:latin typeface="Arial Unicode MS" pitchFamily="34" charset="-128"/>
                <a:ea typeface="Arial Unicode MS" pitchFamily="34" charset="-128"/>
                <a:cs typeface="Arial Unicode MS" pitchFamily="34" charset="-128"/>
              </a:rPr>
              <a:t>skat z</a:t>
            </a:r>
            <a:r>
              <a:rPr lang="cs-CZ" altLang="sk-SK" dirty="0">
                <a:solidFill>
                  <a:srgbClr val="000000"/>
                </a:solidFill>
                <a:ea typeface="Arial Unicode MS" pitchFamily="34" charset="-128"/>
                <a:cs typeface="Arial Unicode MS" pitchFamily="34" charset="-128"/>
              </a:rPr>
              <a:t>á</a:t>
            </a:r>
            <a:r>
              <a:rPr lang="cs-CZ" altLang="sk-SK" dirty="0">
                <a:solidFill>
                  <a:srgbClr val="000000"/>
                </a:solidFill>
                <a:latin typeface="Arial Unicode MS" pitchFamily="34" charset="-128"/>
                <a:ea typeface="Arial Unicode MS" pitchFamily="34" charset="-128"/>
                <a:cs typeface="Arial Unicode MS" pitchFamily="34" charset="-128"/>
              </a:rPr>
              <a:t>kazn</a:t>
            </a:r>
            <a:r>
              <a:rPr lang="cs-CZ" altLang="sk-SK" dirty="0">
                <a:solidFill>
                  <a:srgbClr val="000000"/>
                </a:solidFill>
                <a:ea typeface="Arial Unicode MS" pitchFamily="34" charset="-128"/>
                <a:cs typeface="Arial Unicode MS" pitchFamily="34" charset="-128"/>
              </a:rPr>
              <a:t>í</a:t>
            </a:r>
            <a:r>
              <a:rPr lang="cs-CZ" altLang="sk-SK" dirty="0">
                <a:solidFill>
                  <a:srgbClr val="000000"/>
                </a:solidFill>
                <a:latin typeface="Arial Unicode MS" pitchFamily="34" charset="-128"/>
                <a:ea typeface="Arial Unicode MS" pitchFamily="34" charset="-128"/>
                <a:cs typeface="Arial Unicode MS" pitchFamily="34" charset="-128"/>
              </a:rPr>
              <a:t>ky svých konkurentů. Může se to d</a:t>
            </a:r>
            <a:r>
              <a:rPr lang="cs-CZ" altLang="sk-SK" dirty="0">
                <a:solidFill>
                  <a:srgbClr val="000000"/>
                </a:solidFill>
                <a:ea typeface="Arial Unicode MS" pitchFamily="34" charset="-128"/>
                <a:cs typeface="Arial Unicode MS" pitchFamily="34" charset="-128"/>
              </a:rPr>
              <a:t>í</a:t>
            </a:r>
            <a:r>
              <a:rPr lang="cs-CZ" altLang="sk-SK" dirty="0">
                <a:solidFill>
                  <a:srgbClr val="000000"/>
                </a:solidFill>
                <a:latin typeface="Arial Unicode MS" pitchFamily="34" charset="-128"/>
                <a:ea typeface="Arial Unicode MS" pitchFamily="34" charset="-128"/>
                <a:cs typeface="Arial Unicode MS" pitchFamily="34" charset="-128"/>
              </a:rPr>
              <a:t>t dvěma cestami. </a:t>
            </a:r>
            <a:r>
              <a:rPr lang="cs-CZ" altLang="sk-SK" b="1" dirty="0">
                <a:solidFill>
                  <a:srgbClr val="000000"/>
                </a:solidFill>
                <a:latin typeface="Arial Unicode MS" pitchFamily="34" charset="-128"/>
                <a:ea typeface="Arial Unicode MS" pitchFamily="34" charset="-128"/>
                <a:cs typeface="Arial Unicode MS" pitchFamily="34" charset="-128"/>
              </a:rPr>
              <a:t>Cenov</a:t>
            </a:r>
            <a:r>
              <a:rPr lang="cs-CZ" altLang="sk-SK" b="1" dirty="0">
                <a:solidFill>
                  <a:srgbClr val="000000"/>
                </a:solidFill>
                <a:ea typeface="Arial Unicode MS" pitchFamily="34" charset="-128"/>
                <a:cs typeface="Arial Unicode MS" pitchFamily="34" charset="-128"/>
              </a:rPr>
              <a:t>á</a:t>
            </a:r>
            <a:r>
              <a:rPr lang="cs-CZ" altLang="sk-SK" b="1" dirty="0">
                <a:solidFill>
                  <a:srgbClr val="000000"/>
                </a:solidFill>
                <a:latin typeface="Arial Unicode MS" pitchFamily="34" charset="-128"/>
                <a:ea typeface="Arial Unicode MS" pitchFamily="34" charset="-128"/>
                <a:cs typeface="Arial Unicode MS" pitchFamily="34" charset="-128"/>
              </a:rPr>
              <a:t> konkurence je prvn</a:t>
            </a:r>
            <a:r>
              <a:rPr lang="cs-CZ" altLang="sk-SK" b="1" dirty="0">
                <a:solidFill>
                  <a:srgbClr val="000000"/>
                </a:solidFill>
                <a:ea typeface="Arial Unicode MS" pitchFamily="34" charset="-128"/>
                <a:cs typeface="Arial Unicode MS" pitchFamily="34" charset="-128"/>
              </a:rPr>
              <a:t>í</a:t>
            </a:r>
            <a:r>
              <a:rPr lang="cs-CZ" altLang="sk-SK" b="1" dirty="0">
                <a:solidFill>
                  <a:srgbClr val="000000"/>
                </a:solidFill>
                <a:latin typeface="Arial Unicode MS" pitchFamily="34" charset="-128"/>
                <a:ea typeface="Arial Unicode MS" pitchFamily="34" charset="-128"/>
                <a:cs typeface="Arial Unicode MS" pitchFamily="34" charset="-128"/>
              </a:rPr>
              <a:t> metodou</a:t>
            </a:r>
            <a:r>
              <a:rPr lang="cs-CZ" altLang="sk-SK" dirty="0">
                <a:solidFill>
                  <a:srgbClr val="000000"/>
                </a:solidFill>
                <a:latin typeface="Arial Unicode MS" pitchFamily="34" charset="-128"/>
                <a:ea typeface="Arial Unicode MS" pitchFamily="34" charset="-128"/>
                <a:cs typeface="Arial Unicode MS" pitchFamily="34" charset="-128"/>
              </a:rPr>
              <a:t>, kterou lze použ</a:t>
            </a:r>
            <a:r>
              <a:rPr lang="cs-CZ" altLang="sk-SK" dirty="0">
                <a:solidFill>
                  <a:srgbClr val="000000"/>
                </a:solidFill>
                <a:ea typeface="Arial Unicode MS" pitchFamily="34" charset="-128"/>
                <a:cs typeface="Arial Unicode MS" pitchFamily="34" charset="-128"/>
              </a:rPr>
              <a:t>í</a:t>
            </a:r>
            <a:r>
              <a:rPr lang="cs-CZ" altLang="sk-SK" dirty="0">
                <a:solidFill>
                  <a:srgbClr val="000000"/>
                </a:solidFill>
                <a:latin typeface="Arial Unicode MS" pitchFamily="34" charset="-128"/>
                <a:ea typeface="Arial Unicode MS" pitchFamily="34" charset="-128"/>
                <a:cs typeface="Arial Unicode MS" pitchFamily="34" charset="-128"/>
              </a:rPr>
              <a:t>t. Znamen</a:t>
            </a:r>
            <a:r>
              <a:rPr lang="cs-CZ" altLang="sk-SK" dirty="0">
                <a:solidFill>
                  <a:srgbClr val="000000"/>
                </a:solidFill>
                <a:ea typeface="Arial Unicode MS" pitchFamily="34" charset="-128"/>
                <a:cs typeface="Arial Unicode MS" pitchFamily="34" charset="-128"/>
              </a:rPr>
              <a:t>á</a:t>
            </a:r>
            <a:r>
              <a:rPr lang="cs-CZ" altLang="sk-SK" dirty="0">
                <a:solidFill>
                  <a:srgbClr val="000000"/>
                </a:solidFill>
                <a:latin typeface="Arial Unicode MS" pitchFamily="34" charset="-128"/>
                <a:ea typeface="Arial Unicode MS" pitchFamily="34" charset="-128"/>
                <a:cs typeface="Arial Unicode MS" pitchFamily="34" charset="-128"/>
              </a:rPr>
              <a:t> nab</a:t>
            </a:r>
            <a:r>
              <a:rPr lang="cs-CZ" altLang="sk-SK" dirty="0">
                <a:solidFill>
                  <a:srgbClr val="000000"/>
                </a:solidFill>
                <a:ea typeface="Arial Unicode MS" pitchFamily="34" charset="-128"/>
                <a:cs typeface="Arial Unicode MS" pitchFamily="34" charset="-128"/>
              </a:rPr>
              <a:t>í</a:t>
            </a:r>
            <a:r>
              <a:rPr lang="cs-CZ" altLang="sk-SK" dirty="0">
                <a:solidFill>
                  <a:srgbClr val="000000"/>
                </a:solidFill>
                <a:latin typeface="Arial Unicode MS" pitchFamily="34" charset="-128"/>
                <a:ea typeface="Arial Unicode MS" pitchFamily="34" charset="-128"/>
                <a:cs typeface="Arial Unicode MS" pitchFamily="34" charset="-128"/>
              </a:rPr>
              <a:t>zet výrobek nebo službu za niž</a:t>
            </a:r>
            <a:r>
              <a:rPr lang="cs-CZ" altLang="sk-SK" dirty="0">
                <a:solidFill>
                  <a:srgbClr val="000000"/>
                </a:solidFill>
                <a:ea typeface="Arial Unicode MS" pitchFamily="34" charset="-128"/>
                <a:cs typeface="Arial Unicode MS" pitchFamily="34" charset="-128"/>
              </a:rPr>
              <a:t>ší</a:t>
            </a:r>
            <a:r>
              <a:rPr lang="cs-CZ" altLang="sk-SK" dirty="0">
                <a:solidFill>
                  <a:srgbClr val="000000"/>
                </a:solidFill>
                <a:latin typeface="Arial Unicode MS" pitchFamily="34" charset="-128"/>
                <a:ea typeface="Arial Unicode MS" pitchFamily="34" charset="-128"/>
                <a:cs typeface="Arial Unicode MS" pitchFamily="34" charset="-128"/>
              </a:rPr>
              <a:t> cenu, než konkurence. </a:t>
            </a:r>
            <a:r>
              <a:rPr lang="cs-CZ" altLang="sk-SK" b="1" dirty="0">
                <a:solidFill>
                  <a:srgbClr val="000000"/>
                </a:solidFill>
                <a:latin typeface="Arial Unicode MS" pitchFamily="34" charset="-128"/>
                <a:ea typeface="Arial Unicode MS" pitchFamily="34" charset="-128"/>
                <a:cs typeface="Arial Unicode MS" pitchFamily="34" charset="-128"/>
              </a:rPr>
              <a:t>Druh</a:t>
            </a:r>
            <a:r>
              <a:rPr lang="cs-CZ" altLang="sk-SK" b="1" dirty="0">
                <a:solidFill>
                  <a:srgbClr val="000000"/>
                </a:solidFill>
                <a:ea typeface="Arial Unicode MS" pitchFamily="34" charset="-128"/>
                <a:cs typeface="Arial Unicode MS" pitchFamily="34" charset="-128"/>
              </a:rPr>
              <a:t>á</a:t>
            </a:r>
            <a:r>
              <a:rPr lang="cs-CZ" altLang="sk-SK" b="1" dirty="0">
                <a:solidFill>
                  <a:srgbClr val="000000"/>
                </a:solidFill>
                <a:latin typeface="Arial Unicode MS" pitchFamily="34" charset="-128"/>
                <a:ea typeface="Arial Unicode MS" pitchFamily="34" charset="-128"/>
                <a:cs typeface="Arial Unicode MS" pitchFamily="34" charset="-128"/>
              </a:rPr>
              <a:t> metoda, necenov</a:t>
            </a:r>
            <a:r>
              <a:rPr lang="cs-CZ" altLang="sk-SK" b="1" dirty="0">
                <a:solidFill>
                  <a:srgbClr val="000000"/>
                </a:solidFill>
                <a:ea typeface="Arial Unicode MS" pitchFamily="34" charset="-128"/>
                <a:cs typeface="Arial Unicode MS" pitchFamily="34" charset="-128"/>
              </a:rPr>
              <a:t>á</a:t>
            </a:r>
            <a:r>
              <a:rPr lang="cs-CZ" altLang="sk-SK" b="1" dirty="0">
                <a:solidFill>
                  <a:srgbClr val="000000"/>
                </a:solidFill>
                <a:latin typeface="Arial Unicode MS" pitchFamily="34" charset="-128"/>
                <a:ea typeface="Arial Unicode MS" pitchFamily="34" charset="-128"/>
                <a:cs typeface="Arial Unicode MS" pitchFamily="34" charset="-128"/>
              </a:rPr>
              <a:t> konkurence</a:t>
            </a:r>
            <a:r>
              <a:rPr lang="cs-CZ" altLang="sk-SK" dirty="0">
                <a:solidFill>
                  <a:srgbClr val="000000"/>
                </a:solidFill>
                <a:latin typeface="Arial Unicode MS" pitchFamily="34" charset="-128"/>
                <a:ea typeface="Arial Unicode MS" pitchFamily="34" charset="-128"/>
                <a:cs typeface="Arial Unicode MS" pitchFamily="34" charset="-128"/>
              </a:rPr>
              <a:t>, znamen</a:t>
            </a:r>
            <a:r>
              <a:rPr lang="cs-CZ" altLang="sk-SK" dirty="0">
                <a:solidFill>
                  <a:srgbClr val="000000"/>
                </a:solidFill>
                <a:ea typeface="Arial Unicode MS" pitchFamily="34" charset="-128"/>
                <a:cs typeface="Arial Unicode MS" pitchFamily="34" charset="-128"/>
              </a:rPr>
              <a:t>á</a:t>
            </a:r>
            <a:r>
              <a:rPr lang="cs-CZ" altLang="sk-SK" dirty="0">
                <a:solidFill>
                  <a:srgbClr val="000000"/>
                </a:solidFill>
                <a:latin typeface="Arial Unicode MS" pitchFamily="34" charset="-128"/>
                <a:ea typeface="Arial Unicode MS" pitchFamily="34" charset="-128"/>
                <a:cs typeface="Arial Unicode MS" pitchFamily="34" charset="-128"/>
              </a:rPr>
              <a:t>, že se organizace snaž</a:t>
            </a:r>
            <a:r>
              <a:rPr lang="cs-CZ" altLang="sk-SK" dirty="0">
                <a:solidFill>
                  <a:srgbClr val="000000"/>
                </a:solidFill>
                <a:ea typeface="Arial Unicode MS" pitchFamily="34" charset="-128"/>
                <a:cs typeface="Arial Unicode MS" pitchFamily="34" charset="-128"/>
              </a:rPr>
              <a:t>í</a:t>
            </a:r>
            <a:r>
              <a:rPr lang="cs-CZ" altLang="sk-SK" dirty="0">
                <a:solidFill>
                  <a:srgbClr val="000000"/>
                </a:solidFill>
                <a:latin typeface="Arial Unicode MS" pitchFamily="34" charset="-128"/>
                <a:ea typeface="Arial Unicode MS" pitchFamily="34" charset="-128"/>
                <a:cs typeface="Arial Unicode MS" pitchFamily="34" charset="-128"/>
              </a:rPr>
              <a:t> zvý</a:t>
            </a:r>
            <a:r>
              <a:rPr lang="cs-CZ" altLang="sk-SK" dirty="0">
                <a:solidFill>
                  <a:srgbClr val="000000"/>
                </a:solidFill>
                <a:ea typeface="Arial Unicode MS" pitchFamily="34" charset="-128"/>
                <a:cs typeface="Arial Unicode MS" pitchFamily="34" charset="-128"/>
              </a:rPr>
              <a:t>š</a:t>
            </a:r>
            <a:r>
              <a:rPr lang="cs-CZ" altLang="sk-SK" dirty="0">
                <a:solidFill>
                  <a:srgbClr val="000000"/>
                </a:solidFill>
                <a:latin typeface="Arial Unicode MS" pitchFamily="34" charset="-128"/>
                <a:ea typeface="Arial Unicode MS" pitchFamily="34" charset="-128"/>
                <a:cs typeface="Arial Unicode MS" pitchFamily="34" charset="-128"/>
              </a:rPr>
              <a:t>it svůj pod</a:t>
            </a:r>
            <a:r>
              <a:rPr lang="cs-CZ" altLang="sk-SK" dirty="0">
                <a:solidFill>
                  <a:srgbClr val="000000"/>
                </a:solidFill>
                <a:ea typeface="Arial Unicode MS" pitchFamily="34" charset="-128"/>
                <a:cs typeface="Arial Unicode MS" pitchFamily="34" charset="-128"/>
              </a:rPr>
              <a:t>í</a:t>
            </a:r>
            <a:r>
              <a:rPr lang="cs-CZ" altLang="sk-SK" dirty="0">
                <a:solidFill>
                  <a:srgbClr val="000000"/>
                </a:solidFill>
                <a:latin typeface="Arial Unicode MS" pitchFamily="34" charset="-128"/>
                <a:ea typeface="Arial Unicode MS" pitchFamily="34" charset="-128"/>
                <a:cs typeface="Arial Unicode MS" pitchFamily="34" charset="-128"/>
              </a:rPr>
              <a:t>l na trhu nebo sv</a:t>
            </a:r>
            <a:r>
              <a:rPr lang="cs-CZ" altLang="sk-SK" dirty="0">
                <a:solidFill>
                  <a:srgbClr val="000000"/>
                </a:solidFill>
                <a:ea typeface="Arial Unicode MS" pitchFamily="34" charset="-128"/>
                <a:cs typeface="Arial Unicode MS" pitchFamily="34" charset="-128"/>
              </a:rPr>
              <a:t>é</a:t>
            </a:r>
            <a:r>
              <a:rPr lang="cs-CZ" altLang="sk-SK" dirty="0">
                <a:solidFill>
                  <a:srgbClr val="000000"/>
                </a:solidFill>
                <a:latin typeface="Arial Unicode MS" pitchFamily="34" charset="-128"/>
                <a:ea typeface="Arial Unicode MS" pitchFamily="34" charset="-128"/>
                <a:cs typeface="Arial Unicode MS" pitchFamily="34" charset="-128"/>
              </a:rPr>
              <a:t> tržby, aniž by měnila ceny, a přesvěd</a:t>
            </a:r>
            <a:r>
              <a:rPr lang="cs-CZ" altLang="sk-SK" dirty="0">
                <a:solidFill>
                  <a:srgbClr val="000000"/>
                </a:solidFill>
                <a:ea typeface="Arial Unicode MS" pitchFamily="34" charset="-128"/>
                <a:cs typeface="Arial Unicode MS" pitchFamily="34" charset="-128"/>
              </a:rPr>
              <a:t>­</a:t>
            </a:r>
            <a:r>
              <a:rPr lang="cs-CZ" altLang="sk-SK" dirty="0">
                <a:solidFill>
                  <a:srgbClr val="000000"/>
                </a:solidFill>
                <a:latin typeface="Arial Unicode MS" pitchFamily="34" charset="-128"/>
                <a:ea typeface="Arial Unicode MS" pitchFamily="34" charset="-128"/>
                <a:cs typeface="Arial Unicode MS" pitchFamily="34" charset="-128"/>
              </a:rPr>
              <a:t>čuje c</a:t>
            </a:r>
            <a:r>
              <a:rPr lang="cs-CZ" altLang="sk-SK" dirty="0">
                <a:solidFill>
                  <a:srgbClr val="000000"/>
                </a:solidFill>
                <a:ea typeface="Arial Unicode MS" pitchFamily="34" charset="-128"/>
                <a:cs typeface="Arial Unicode MS" pitchFamily="34" charset="-128"/>
              </a:rPr>
              <a:t>í</a:t>
            </a:r>
            <a:r>
              <a:rPr lang="cs-CZ" altLang="sk-SK" dirty="0">
                <a:solidFill>
                  <a:srgbClr val="000000"/>
                </a:solidFill>
                <a:latin typeface="Arial Unicode MS" pitchFamily="34" charset="-128"/>
                <a:ea typeface="Arial Unicode MS" pitchFamily="34" charset="-128"/>
                <a:cs typeface="Arial Unicode MS" pitchFamily="34" charset="-128"/>
              </a:rPr>
              <a:t>lov</a:t>
            </a:r>
            <a:r>
              <a:rPr lang="cs-CZ" altLang="sk-SK" dirty="0">
                <a:solidFill>
                  <a:srgbClr val="000000"/>
                </a:solidFill>
                <a:ea typeface="Arial Unicode MS" pitchFamily="34" charset="-128"/>
                <a:cs typeface="Arial Unicode MS" pitchFamily="34" charset="-128"/>
              </a:rPr>
              <a:t>é</a:t>
            </a:r>
            <a:r>
              <a:rPr lang="cs-CZ" altLang="sk-SK" dirty="0">
                <a:solidFill>
                  <a:srgbClr val="000000"/>
                </a:solidFill>
                <a:latin typeface="Arial Unicode MS" pitchFamily="34" charset="-128"/>
                <a:ea typeface="Arial Unicode MS" pitchFamily="34" charset="-128"/>
                <a:cs typeface="Arial Unicode MS" pitchFamily="34" charset="-128"/>
              </a:rPr>
              <a:t> z</a:t>
            </a:r>
            <a:r>
              <a:rPr lang="cs-CZ" altLang="sk-SK" dirty="0">
                <a:solidFill>
                  <a:srgbClr val="000000"/>
                </a:solidFill>
                <a:ea typeface="Arial Unicode MS" pitchFamily="34" charset="-128"/>
                <a:cs typeface="Arial Unicode MS" pitchFamily="34" charset="-128"/>
              </a:rPr>
              <a:t>á</a:t>
            </a:r>
            <a:r>
              <a:rPr lang="cs-CZ" altLang="sk-SK" dirty="0">
                <a:solidFill>
                  <a:srgbClr val="000000"/>
                </a:solidFill>
                <a:latin typeface="Arial Unicode MS" pitchFamily="34" charset="-128"/>
                <a:ea typeface="Arial Unicode MS" pitchFamily="34" charset="-128"/>
                <a:cs typeface="Arial Unicode MS" pitchFamily="34" charset="-128"/>
              </a:rPr>
              <a:t>kazn</a:t>
            </a:r>
            <a:r>
              <a:rPr lang="cs-CZ" altLang="sk-SK" dirty="0">
                <a:solidFill>
                  <a:srgbClr val="000000"/>
                </a:solidFill>
                <a:ea typeface="Arial Unicode MS" pitchFamily="34" charset="-128"/>
                <a:cs typeface="Arial Unicode MS" pitchFamily="34" charset="-128"/>
              </a:rPr>
              <a:t>í</a:t>
            </a:r>
            <a:r>
              <a:rPr lang="cs-CZ" altLang="sk-SK" dirty="0">
                <a:solidFill>
                  <a:srgbClr val="000000"/>
                </a:solidFill>
                <a:latin typeface="Arial Unicode MS" pitchFamily="34" charset="-128"/>
                <a:ea typeface="Arial Unicode MS" pitchFamily="34" charset="-128"/>
                <a:cs typeface="Arial Unicode MS" pitchFamily="34" charset="-128"/>
              </a:rPr>
              <a:t>ky, že jej</a:t>
            </a:r>
            <a:r>
              <a:rPr lang="cs-CZ" altLang="sk-SK" dirty="0">
                <a:solidFill>
                  <a:srgbClr val="000000"/>
                </a:solidFill>
                <a:ea typeface="Arial Unicode MS" pitchFamily="34" charset="-128"/>
                <a:cs typeface="Arial Unicode MS" pitchFamily="34" charset="-128"/>
              </a:rPr>
              <a:t>í</a:t>
            </a:r>
            <a:r>
              <a:rPr lang="cs-CZ" altLang="sk-SK" dirty="0">
                <a:solidFill>
                  <a:srgbClr val="000000"/>
                </a:solidFill>
                <a:latin typeface="Arial Unicode MS" pitchFamily="34" charset="-128"/>
                <a:ea typeface="Arial Unicode MS" pitchFamily="34" charset="-128"/>
                <a:cs typeface="Arial Unicode MS" pitchFamily="34" charset="-128"/>
              </a:rPr>
              <a:t> nab</a:t>
            </a:r>
            <a:r>
              <a:rPr lang="cs-CZ" altLang="sk-SK" dirty="0">
                <a:solidFill>
                  <a:srgbClr val="000000"/>
                </a:solidFill>
                <a:ea typeface="Arial Unicode MS" pitchFamily="34" charset="-128"/>
                <a:cs typeface="Arial Unicode MS" pitchFamily="34" charset="-128"/>
              </a:rPr>
              <a:t>í</a:t>
            </a:r>
            <a:r>
              <a:rPr lang="cs-CZ" altLang="sk-SK" dirty="0">
                <a:solidFill>
                  <a:srgbClr val="000000"/>
                </a:solidFill>
                <a:latin typeface="Arial Unicode MS" pitchFamily="34" charset="-128"/>
                <a:ea typeface="Arial Unicode MS" pitchFamily="34" charset="-128"/>
                <a:cs typeface="Arial Unicode MS" pitchFamily="34" charset="-128"/>
              </a:rPr>
              <a:t>dka je lep</a:t>
            </a:r>
            <a:r>
              <a:rPr lang="cs-CZ" altLang="sk-SK" dirty="0">
                <a:solidFill>
                  <a:srgbClr val="000000"/>
                </a:solidFill>
                <a:ea typeface="Arial Unicode MS" pitchFamily="34" charset="-128"/>
                <a:cs typeface="Arial Unicode MS" pitchFamily="34" charset="-128"/>
              </a:rPr>
              <a:t>ší</a:t>
            </a:r>
            <a:r>
              <a:rPr lang="cs-CZ" altLang="sk-SK" dirty="0">
                <a:solidFill>
                  <a:srgbClr val="000000"/>
                </a:solidFill>
                <a:latin typeface="Arial Unicode MS" pitchFamily="34" charset="-128"/>
                <a:ea typeface="Arial Unicode MS" pitchFamily="34" charset="-128"/>
                <a:cs typeface="Arial Unicode MS" pitchFamily="34" charset="-128"/>
              </a:rPr>
              <a:t> a výhodněj</a:t>
            </a:r>
            <a:r>
              <a:rPr lang="cs-CZ" altLang="sk-SK" dirty="0">
                <a:solidFill>
                  <a:srgbClr val="000000"/>
                </a:solidFill>
                <a:ea typeface="Arial Unicode MS" pitchFamily="34" charset="-128"/>
                <a:cs typeface="Arial Unicode MS" pitchFamily="34" charset="-128"/>
              </a:rPr>
              <a:t>ší</a:t>
            </a:r>
            <a:r>
              <a:rPr lang="cs-CZ" altLang="sk-SK" dirty="0">
                <a:solidFill>
                  <a:srgbClr val="000000"/>
                </a:solidFill>
                <a:latin typeface="Arial Unicode MS" pitchFamily="34" charset="-128"/>
                <a:ea typeface="Arial Unicode MS" pitchFamily="34" charset="-128"/>
                <a:cs typeface="Arial Unicode MS" pitchFamily="34" charset="-128"/>
              </a:rPr>
              <a:t> než nab</a:t>
            </a:r>
            <a:r>
              <a:rPr lang="cs-CZ" altLang="sk-SK" dirty="0">
                <a:solidFill>
                  <a:srgbClr val="000000"/>
                </a:solidFill>
                <a:ea typeface="Arial Unicode MS" pitchFamily="34" charset="-128"/>
                <a:cs typeface="Arial Unicode MS" pitchFamily="34" charset="-128"/>
              </a:rPr>
              <a:t>í</a:t>
            </a:r>
            <a:r>
              <a:rPr lang="cs-CZ" altLang="sk-SK" dirty="0">
                <a:solidFill>
                  <a:srgbClr val="000000"/>
                </a:solidFill>
                <a:latin typeface="Arial Unicode MS" pitchFamily="34" charset="-128"/>
                <a:ea typeface="Arial Unicode MS" pitchFamily="34" charset="-128"/>
                <a:cs typeface="Arial Unicode MS" pitchFamily="34" charset="-128"/>
              </a:rPr>
              <a:t>dka konkurentů. </a:t>
            </a:r>
          </a:p>
          <a:p>
            <a:pPr>
              <a:spcBef>
                <a:spcPct val="50000"/>
              </a:spcBef>
            </a:pPr>
            <a:r>
              <a:rPr lang="cs-CZ" altLang="sk-SK" dirty="0">
                <a:cs typeface="Times New Roman" pitchFamily="18" charset="0"/>
              </a:rPr>
              <a:t>Volba metody závisí na stavu trhu. V silně konkurenčním prostředí organizace spíše po­užívají metodu cenové konkurence. Na oligopolním trhu</a:t>
            </a:r>
            <a:r>
              <a:rPr lang="cs-CZ" altLang="sk-SK" u="sng" dirty="0">
                <a:solidFill>
                  <a:srgbClr val="800080"/>
                </a:solidFill>
                <a:cs typeface="Times New Roman" pitchFamily="18" charset="0"/>
                <a:hlinkClick r:id="" action="ppaction://noaction"/>
              </a:rPr>
              <a:t>[2]</a:t>
            </a:r>
            <a:r>
              <a:rPr lang="cs-CZ" altLang="sk-SK" dirty="0">
                <a:cs typeface="Times New Roman" pitchFamily="18" charset="0"/>
              </a:rPr>
              <a:t>, kde je málo konkurentů, se ceno­vou konkurencí nedá příliš získat, a organizace se proto spíše uchylují k necenové konkurencí. </a:t>
            </a:r>
            <a:endParaRPr lang="cs-CZ" altLang="sk-SK" dirty="0"/>
          </a:p>
          <a:p>
            <a:pPr>
              <a:spcBef>
                <a:spcPct val="50000"/>
              </a:spcBef>
            </a:pPr>
            <a:endParaRPr lang="cs-CZ" altLang="sk-SK" dirty="0"/>
          </a:p>
          <a:p>
            <a:pPr>
              <a:spcBef>
                <a:spcPct val="50000"/>
              </a:spcBef>
            </a:pPr>
            <a:endParaRPr lang="cs-CZ" altLang="sk-SK" dirty="0"/>
          </a:p>
          <a:p>
            <a:pPr>
              <a:spcBef>
                <a:spcPct val="50000"/>
              </a:spcBef>
            </a:pPr>
            <a:endParaRPr lang="cs-CZ" altLang="sk-SK" dirty="0"/>
          </a:p>
          <a:p>
            <a:pPr>
              <a:spcBef>
                <a:spcPct val="50000"/>
              </a:spcBef>
            </a:pPr>
            <a:r>
              <a:rPr lang="cs-CZ" altLang="sk-SK" sz="1400" u="sng" dirty="0">
                <a:solidFill>
                  <a:srgbClr val="800080"/>
                </a:solidFill>
                <a:latin typeface="Arial Unicode MS" pitchFamily="34" charset="-128"/>
                <a:ea typeface="Arial Unicode MS" pitchFamily="34" charset="-128"/>
                <a:cs typeface="Arial Unicode MS" pitchFamily="34" charset="-128"/>
                <a:hlinkClick r:id="" action="ppaction://noaction"/>
              </a:rPr>
              <a:t>[1]</a:t>
            </a:r>
            <a:r>
              <a:rPr lang="cs-CZ" altLang="sk-SK" sz="1400" dirty="0">
                <a:solidFill>
                  <a:srgbClr val="000000"/>
                </a:solidFill>
                <a:latin typeface="Arial Unicode MS" pitchFamily="34" charset="-128"/>
                <a:ea typeface="Arial Unicode MS" pitchFamily="34" charset="-128"/>
                <a:cs typeface="Arial Unicode MS" pitchFamily="34" charset="-128"/>
              </a:rPr>
              <a:t> </a:t>
            </a:r>
            <a:r>
              <a:rPr lang="cs-CZ" altLang="sk-SK" sz="1400" i="1" dirty="0" err="1">
                <a:solidFill>
                  <a:srgbClr val="000000"/>
                </a:solidFill>
                <a:latin typeface="Arial Unicode MS" pitchFamily="34" charset="-128"/>
                <a:ea typeface="Arial Unicode MS" pitchFamily="34" charset="-128"/>
                <a:cs typeface="Arial Unicode MS" pitchFamily="34" charset="-128"/>
              </a:rPr>
              <a:t>Honner</a:t>
            </a:r>
            <a:r>
              <a:rPr lang="cs-CZ" altLang="sk-SK" sz="1400" i="1" dirty="0">
                <a:solidFill>
                  <a:srgbClr val="000000"/>
                </a:solidFill>
                <a:latin typeface="Arial Unicode MS" pitchFamily="34" charset="-128"/>
                <a:ea typeface="Arial Unicode MS" pitchFamily="34" charset="-128"/>
                <a:cs typeface="Arial Unicode MS" pitchFamily="34" charset="-128"/>
              </a:rPr>
              <a:t> </a:t>
            </a:r>
            <a:r>
              <a:rPr lang="cs-CZ" altLang="sk-SK" sz="1400" i="1" dirty="0">
                <a:solidFill>
                  <a:srgbClr val="000000"/>
                </a:solidFill>
                <a:ea typeface="Arial Unicode MS" pitchFamily="34" charset="-128"/>
                <a:cs typeface="Arial Unicode MS" pitchFamily="34" charset="-128"/>
              </a:rPr>
              <a:t>–</a:t>
            </a:r>
            <a:r>
              <a:rPr lang="cs-CZ" altLang="sk-SK" sz="1400" i="1" dirty="0">
                <a:solidFill>
                  <a:srgbClr val="000000"/>
                </a:solidFill>
                <a:latin typeface="Arial Unicode MS" pitchFamily="34" charset="-128"/>
                <a:ea typeface="Arial Unicode MS" pitchFamily="34" charset="-128"/>
                <a:cs typeface="Arial Unicode MS" pitchFamily="34" charset="-128"/>
              </a:rPr>
              <a:t> </a:t>
            </a:r>
            <a:r>
              <a:rPr lang="cs-CZ" altLang="sk-SK" sz="1400" i="1" dirty="0" err="1">
                <a:solidFill>
                  <a:srgbClr val="000000"/>
                </a:solidFill>
                <a:latin typeface="Arial Unicode MS" pitchFamily="34" charset="-128"/>
                <a:ea typeface="Arial Unicode MS" pitchFamily="34" charset="-128"/>
                <a:cs typeface="Arial Unicode MS" pitchFamily="34" charset="-128"/>
              </a:rPr>
              <a:t>Swarbrooke</a:t>
            </a:r>
            <a:r>
              <a:rPr lang="cs-CZ" altLang="sk-SK" sz="1400" i="1" dirty="0">
                <a:solidFill>
                  <a:srgbClr val="000000"/>
                </a:solidFill>
                <a:latin typeface="Arial Unicode MS" pitchFamily="34" charset="-128"/>
                <a:ea typeface="Arial Unicode MS" pitchFamily="34" charset="-128"/>
                <a:cs typeface="Arial Unicode MS" pitchFamily="34" charset="-128"/>
              </a:rPr>
              <a:t>, Cestovn</a:t>
            </a:r>
            <a:r>
              <a:rPr lang="cs-CZ" altLang="sk-SK" sz="1400" i="1" dirty="0">
                <a:solidFill>
                  <a:srgbClr val="000000"/>
                </a:solidFill>
                <a:ea typeface="Arial Unicode MS" pitchFamily="34" charset="-128"/>
                <a:cs typeface="Arial Unicode MS" pitchFamily="34" charset="-128"/>
              </a:rPr>
              <a:t>í</a:t>
            </a:r>
            <a:r>
              <a:rPr lang="cs-CZ" altLang="sk-SK" sz="1400" i="1" dirty="0">
                <a:solidFill>
                  <a:srgbClr val="000000"/>
                </a:solidFill>
                <a:latin typeface="Arial Unicode MS" pitchFamily="34" charset="-128"/>
                <a:ea typeface="Arial Unicode MS" pitchFamily="34" charset="-128"/>
                <a:cs typeface="Arial Unicode MS" pitchFamily="34" charset="-128"/>
              </a:rPr>
              <a:t> ruch,/</a:t>
            </a:r>
            <a:r>
              <a:rPr lang="cs-CZ" altLang="sk-SK" sz="1400" i="1" dirty="0">
                <a:solidFill>
                  <a:srgbClr val="000000"/>
                </a:solidFill>
                <a:ea typeface="Arial Unicode MS" pitchFamily="34" charset="-128"/>
                <a:cs typeface="Arial Unicode MS" pitchFamily="34" charset="-128"/>
              </a:rPr>
              <a:t>…</a:t>
            </a:r>
            <a:r>
              <a:rPr lang="cs-CZ" altLang="sk-SK" sz="1400" i="1" dirty="0">
                <a:solidFill>
                  <a:srgbClr val="000000"/>
                </a:solidFill>
                <a:latin typeface="Arial Unicode MS" pitchFamily="34" charset="-128"/>
                <a:ea typeface="Arial Unicode MS" pitchFamily="34" charset="-128"/>
                <a:cs typeface="Arial Unicode MS" pitchFamily="34" charset="-128"/>
              </a:rPr>
              <a:t>/ Praha, </a:t>
            </a:r>
            <a:r>
              <a:rPr lang="cs-CZ" altLang="sk-SK" sz="1400" i="1" dirty="0" err="1">
                <a:solidFill>
                  <a:srgbClr val="000000"/>
                </a:solidFill>
                <a:latin typeface="Arial Unicode MS" pitchFamily="34" charset="-128"/>
                <a:ea typeface="Arial Unicode MS" pitchFamily="34" charset="-128"/>
                <a:cs typeface="Arial Unicode MS" pitchFamily="34" charset="-128"/>
              </a:rPr>
              <a:t>Grada</a:t>
            </a:r>
            <a:r>
              <a:rPr lang="cs-CZ" altLang="sk-SK" sz="1400" i="1" dirty="0">
                <a:solidFill>
                  <a:srgbClr val="000000"/>
                </a:solidFill>
                <a:latin typeface="Arial Unicode MS" pitchFamily="34" charset="-128"/>
                <a:ea typeface="Arial Unicode MS" pitchFamily="34" charset="-128"/>
                <a:cs typeface="Arial Unicode MS" pitchFamily="34" charset="-128"/>
              </a:rPr>
              <a:t> 2003</a:t>
            </a:r>
            <a:endParaRPr lang="cs-CZ" altLang="sk-SK" sz="1400" dirty="0">
              <a:solidFill>
                <a:srgbClr val="000000"/>
              </a:solidFill>
              <a:latin typeface="Arial Unicode MS" pitchFamily="34" charset="-128"/>
              <a:ea typeface="Arial Unicode MS" pitchFamily="34" charset="-128"/>
              <a:cs typeface="Arial Unicode MS" pitchFamily="34" charset="-128"/>
            </a:endParaRPr>
          </a:p>
          <a:p>
            <a:pPr>
              <a:spcBef>
                <a:spcPct val="50000"/>
              </a:spcBef>
            </a:pPr>
            <a:r>
              <a:rPr lang="cs-CZ" altLang="sk-SK" sz="1400" u="sng" dirty="0">
                <a:solidFill>
                  <a:srgbClr val="800080"/>
                </a:solidFill>
                <a:latin typeface="Arial Unicode MS" pitchFamily="34" charset="-128"/>
                <a:ea typeface="Arial Unicode MS" pitchFamily="34" charset="-128"/>
                <a:cs typeface="Arial Unicode MS" pitchFamily="34" charset="-128"/>
                <a:hlinkClick r:id="" action="ppaction://noaction"/>
              </a:rPr>
              <a:t>[2]</a:t>
            </a:r>
            <a:r>
              <a:rPr lang="cs-CZ" altLang="sk-SK" sz="1400" dirty="0">
                <a:solidFill>
                  <a:srgbClr val="000000"/>
                </a:solidFill>
                <a:latin typeface="Arial Unicode MS" pitchFamily="34" charset="-128"/>
                <a:ea typeface="Arial Unicode MS" pitchFamily="34" charset="-128"/>
                <a:cs typeface="Arial Unicode MS" pitchFamily="34" charset="-128"/>
              </a:rPr>
              <a:t> </a:t>
            </a:r>
            <a:r>
              <a:rPr lang="cs-CZ" altLang="sk-SK" sz="1400" dirty="0">
                <a:latin typeface="Arial Unicode MS" pitchFamily="34" charset="-128"/>
                <a:ea typeface="Arial Unicode MS" pitchFamily="34" charset="-128"/>
                <a:cs typeface="Arial Unicode MS" pitchFamily="34" charset="-128"/>
              </a:rPr>
              <a:t>oligopol</a:t>
            </a:r>
            <a:r>
              <a:rPr lang="cs-CZ" altLang="sk-SK" sz="1400" dirty="0">
                <a:solidFill>
                  <a:srgbClr val="000000"/>
                </a:solidFill>
                <a:latin typeface="Arial Unicode MS" pitchFamily="34" charset="-128"/>
                <a:ea typeface="Arial Unicode MS" pitchFamily="34" charset="-128"/>
                <a:cs typeface="Arial Unicode MS" pitchFamily="34" charset="-128"/>
              </a:rPr>
              <a:t> - nejčastěji se vyskytuj</a:t>
            </a:r>
            <a:r>
              <a:rPr lang="cs-CZ" altLang="sk-SK" sz="1400" dirty="0">
                <a:solidFill>
                  <a:srgbClr val="000000"/>
                </a:solidFill>
                <a:ea typeface="Arial Unicode MS" pitchFamily="34" charset="-128"/>
                <a:cs typeface="Arial Unicode MS" pitchFamily="34" charset="-128"/>
              </a:rPr>
              <a:t>í</a:t>
            </a:r>
            <a:r>
              <a:rPr lang="cs-CZ" altLang="sk-SK" sz="1400" dirty="0">
                <a:solidFill>
                  <a:srgbClr val="000000"/>
                </a:solidFill>
                <a:latin typeface="Arial Unicode MS" pitchFamily="34" charset="-128"/>
                <a:ea typeface="Arial Unicode MS" pitchFamily="34" charset="-128"/>
                <a:cs typeface="Arial Unicode MS" pitchFamily="34" charset="-128"/>
              </a:rPr>
              <a:t>c</a:t>
            </a:r>
            <a:r>
              <a:rPr lang="cs-CZ" altLang="sk-SK" sz="1400" dirty="0">
                <a:solidFill>
                  <a:srgbClr val="000000"/>
                </a:solidFill>
                <a:ea typeface="Arial Unicode MS" pitchFamily="34" charset="-128"/>
                <a:cs typeface="Arial Unicode MS" pitchFamily="34" charset="-128"/>
              </a:rPr>
              <a:t>í</a:t>
            </a:r>
            <a:r>
              <a:rPr lang="cs-CZ" altLang="sk-SK" sz="1400" dirty="0">
                <a:solidFill>
                  <a:srgbClr val="000000"/>
                </a:solidFill>
                <a:latin typeface="Arial Unicode MS" pitchFamily="34" charset="-128"/>
                <a:ea typeface="Arial Unicode MS" pitchFamily="34" charset="-128"/>
                <a:cs typeface="Arial Unicode MS" pitchFamily="34" charset="-128"/>
              </a:rPr>
              <a:t> struktura trhu; nach</a:t>
            </a:r>
            <a:r>
              <a:rPr lang="cs-CZ" altLang="sk-SK" sz="1400" dirty="0">
                <a:solidFill>
                  <a:srgbClr val="000000"/>
                </a:solidFill>
                <a:ea typeface="Arial Unicode MS" pitchFamily="34" charset="-128"/>
                <a:cs typeface="Arial Unicode MS" pitchFamily="34" charset="-128"/>
              </a:rPr>
              <a:t>á</a:t>
            </a:r>
            <a:r>
              <a:rPr lang="cs-CZ" altLang="sk-SK" sz="1400" dirty="0">
                <a:solidFill>
                  <a:srgbClr val="000000"/>
                </a:solidFill>
                <a:latin typeface="Arial Unicode MS" pitchFamily="34" charset="-128"/>
                <a:ea typeface="Arial Unicode MS" pitchFamily="34" charset="-128"/>
                <a:cs typeface="Arial Unicode MS" pitchFamily="34" charset="-128"/>
              </a:rPr>
              <a:t>z</a:t>
            </a:r>
            <a:r>
              <a:rPr lang="cs-CZ" altLang="sk-SK" sz="1400" dirty="0">
                <a:solidFill>
                  <a:srgbClr val="000000"/>
                </a:solidFill>
                <a:ea typeface="Arial Unicode MS" pitchFamily="34" charset="-128"/>
                <a:cs typeface="Arial Unicode MS" pitchFamily="34" charset="-128"/>
              </a:rPr>
              <a:t>í</a:t>
            </a:r>
            <a:r>
              <a:rPr lang="cs-CZ" altLang="sk-SK" sz="1400" dirty="0">
                <a:solidFill>
                  <a:srgbClr val="000000"/>
                </a:solidFill>
                <a:latin typeface="Arial Unicode MS" pitchFamily="34" charset="-128"/>
                <a:ea typeface="Arial Unicode MS" pitchFamily="34" charset="-128"/>
                <a:cs typeface="Arial Unicode MS" pitchFamily="34" charset="-128"/>
              </a:rPr>
              <a:t> se mezi dokonalou konkurenc</a:t>
            </a:r>
            <a:r>
              <a:rPr lang="cs-CZ" altLang="sk-SK" sz="1400" dirty="0">
                <a:solidFill>
                  <a:srgbClr val="000000"/>
                </a:solidFill>
                <a:ea typeface="Arial Unicode MS" pitchFamily="34" charset="-128"/>
                <a:cs typeface="Arial Unicode MS" pitchFamily="34" charset="-128"/>
              </a:rPr>
              <a:t>í</a:t>
            </a:r>
            <a:r>
              <a:rPr lang="cs-CZ" altLang="sk-SK" sz="1400" dirty="0">
                <a:solidFill>
                  <a:srgbClr val="000000"/>
                </a:solidFill>
                <a:latin typeface="Arial Unicode MS" pitchFamily="34" charset="-128"/>
                <a:ea typeface="Arial Unicode MS" pitchFamily="34" charset="-128"/>
                <a:cs typeface="Arial Unicode MS" pitchFamily="34" charset="-128"/>
              </a:rPr>
              <a:t> a přirozeným monopolem. Je charakteristický malým počtem prod</a:t>
            </a:r>
            <a:r>
              <a:rPr lang="cs-CZ" altLang="sk-SK" sz="1400" dirty="0">
                <a:solidFill>
                  <a:srgbClr val="000000"/>
                </a:solidFill>
                <a:ea typeface="Arial Unicode MS" pitchFamily="34" charset="-128"/>
                <a:cs typeface="Arial Unicode MS" pitchFamily="34" charset="-128"/>
              </a:rPr>
              <a:t>á</a:t>
            </a:r>
            <a:r>
              <a:rPr lang="cs-CZ" altLang="sk-SK" sz="1400" dirty="0">
                <a:solidFill>
                  <a:srgbClr val="000000"/>
                </a:solidFill>
                <a:latin typeface="Arial Unicode MS" pitchFamily="34" charset="-128"/>
                <a:ea typeface="Arial Unicode MS" pitchFamily="34" charset="-128"/>
                <a:cs typeface="Arial Unicode MS" pitchFamily="34" charset="-128"/>
              </a:rPr>
              <a:t>vaj</a:t>
            </a:r>
            <a:r>
              <a:rPr lang="cs-CZ" altLang="sk-SK" sz="1400" dirty="0">
                <a:solidFill>
                  <a:srgbClr val="000000"/>
                </a:solidFill>
                <a:ea typeface="Arial Unicode MS" pitchFamily="34" charset="-128"/>
                <a:cs typeface="Arial Unicode MS" pitchFamily="34" charset="-128"/>
              </a:rPr>
              <a:t>í</a:t>
            </a:r>
            <a:r>
              <a:rPr lang="cs-CZ" altLang="sk-SK" sz="1400" dirty="0">
                <a:solidFill>
                  <a:srgbClr val="000000"/>
                </a:solidFill>
                <a:latin typeface="Arial Unicode MS" pitchFamily="34" charset="-128"/>
                <a:ea typeface="Arial Unicode MS" pitchFamily="34" charset="-128"/>
                <a:cs typeface="Arial Unicode MS" pitchFamily="34" charset="-128"/>
              </a:rPr>
              <a:t>c</a:t>
            </a:r>
            <a:r>
              <a:rPr lang="cs-CZ" altLang="sk-SK" sz="1400" dirty="0">
                <a:solidFill>
                  <a:srgbClr val="000000"/>
                </a:solidFill>
                <a:ea typeface="Arial Unicode MS" pitchFamily="34" charset="-128"/>
                <a:cs typeface="Arial Unicode MS" pitchFamily="34" charset="-128"/>
              </a:rPr>
              <a:t>í</a:t>
            </a:r>
            <a:r>
              <a:rPr lang="cs-CZ" altLang="sk-SK" sz="1400" dirty="0">
                <a:solidFill>
                  <a:srgbClr val="000000"/>
                </a:solidFill>
                <a:latin typeface="Arial Unicode MS" pitchFamily="34" charset="-128"/>
                <a:ea typeface="Arial Unicode MS" pitchFamily="34" charset="-128"/>
                <a:cs typeface="Arial Unicode MS" pitchFamily="34" charset="-128"/>
              </a:rPr>
              <a:t>ch, kteř</a:t>
            </a:r>
            <a:r>
              <a:rPr lang="cs-CZ" altLang="sk-SK" sz="1400" dirty="0">
                <a:solidFill>
                  <a:srgbClr val="000000"/>
                </a:solidFill>
                <a:ea typeface="Arial Unicode MS" pitchFamily="34" charset="-128"/>
                <a:cs typeface="Arial Unicode MS" pitchFamily="34" charset="-128"/>
              </a:rPr>
              <a:t>í</a:t>
            </a:r>
            <a:r>
              <a:rPr lang="cs-CZ" altLang="sk-SK" sz="1400" dirty="0">
                <a:solidFill>
                  <a:srgbClr val="000000"/>
                </a:solidFill>
                <a:latin typeface="Arial Unicode MS" pitchFamily="34" charset="-128"/>
                <a:ea typeface="Arial Unicode MS" pitchFamily="34" charset="-128"/>
                <a:cs typeface="Arial Unicode MS" pitchFamily="34" charset="-128"/>
              </a:rPr>
              <a:t> si jsou vědomi vz</a:t>
            </a:r>
            <a:r>
              <a:rPr lang="cs-CZ" altLang="sk-SK" sz="1400" dirty="0">
                <a:solidFill>
                  <a:srgbClr val="000000"/>
                </a:solidFill>
                <a:ea typeface="Arial Unicode MS" pitchFamily="34" charset="-128"/>
                <a:cs typeface="Arial Unicode MS" pitchFamily="34" charset="-128"/>
              </a:rPr>
              <a:t>á</a:t>
            </a:r>
            <a:r>
              <a:rPr lang="cs-CZ" altLang="sk-SK" sz="1400" dirty="0">
                <a:solidFill>
                  <a:srgbClr val="000000"/>
                </a:solidFill>
                <a:latin typeface="Arial Unicode MS" pitchFamily="34" charset="-128"/>
                <a:ea typeface="Arial Unicode MS" pitchFamily="34" charset="-128"/>
                <a:cs typeface="Arial Unicode MS" pitchFamily="34" charset="-128"/>
              </a:rPr>
              <a:t>jemn</a:t>
            </a:r>
            <a:r>
              <a:rPr lang="cs-CZ" altLang="sk-SK" sz="1400" dirty="0">
                <a:solidFill>
                  <a:srgbClr val="000000"/>
                </a:solidFill>
                <a:ea typeface="Arial Unicode MS" pitchFamily="34" charset="-128"/>
                <a:cs typeface="Arial Unicode MS" pitchFamily="34" charset="-128"/>
              </a:rPr>
              <a:t>é</a:t>
            </a:r>
            <a:r>
              <a:rPr lang="cs-CZ" altLang="sk-SK" sz="1400" dirty="0">
                <a:solidFill>
                  <a:srgbClr val="000000"/>
                </a:solidFill>
                <a:latin typeface="Arial Unicode MS" pitchFamily="34" charset="-128"/>
                <a:ea typeface="Arial Unicode MS" pitchFamily="34" charset="-128"/>
                <a:cs typeface="Arial Unicode MS" pitchFamily="34" charset="-128"/>
              </a:rPr>
              <a:t> z</a:t>
            </a:r>
            <a:r>
              <a:rPr lang="cs-CZ" altLang="sk-SK" sz="1400" dirty="0">
                <a:solidFill>
                  <a:srgbClr val="000000"/>
                </a:solidFill>
                <a:ea typeface="Arial Unicode MS" pitchFamily="34" charset="-128"/>
                <a:cs typeface="Arial Unicode MS" pitchFamily="34" charset="-128"/>
              </a:rPr>
              <a:t>á</a:t>
            </a:r>
            <a:r>
              <a:rPr lang="cs-CZ" altLang="sk-SK" sz="1400" dirty="0">
                <a:solidFill>
                  <a:srgbClr val="000000"/>
                </a:solidFill>
                <a:latin typeface="Arial Unicode MS" pitchFamily="34" charset="-128"/>
                <a:ea typeface="Arial Unicode MS" pitchFamily="34" charset="-128"/>
                <a:cs typeface="Arial Unicode MS" pitchFamily="34" charset="-128"/>
              </a:rPr>
              <a:t>vislosti prodejů. (encyklopedie CR-ROM, LEDA, Praha 2000 )</a:t>
            </a:r>
          </a:p>
          <a:p>
            <a:pPr>
              <a:spcBef>
                <a:spcPct val="50000"/>
              </a:spcBef>
            </a:pPr>
            <a:endParaRPr lang="cs-CZ" altLang="sk-SK" sz="1400" dirty="0"/>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ext Box 2"/>
          <p:cNvSpPr txBox="1">
            <a:spLocks noChangeArrowheads="1"/>
          </p:cNvSpPr>
          <p:nvPr/>
        </p:nvSpPr>
        <p:spPr bwMode="auto">
          <a:xfrm>
            <a:off x="304800" y="533400"/>
            <a:ext cx="4267200" cy="5663089"/>
          </a:xfrm>
          <a:prstGeom prst="rect">
            <a:avLst/>
          </a:prstGeom>
          <a:noFill/>
          <a:ln w="9525">
            <a:noFill/>
            <a:miter lim="800000"/>
            <a:headEnd/>
            <a:tailEnd/>
          </a:ln>
        </p:spPr>
        <p:txBody>
          <a:bodyPr>
            <a:spAutoFit/>
          </a:bodyPr>
          <a:lstStyle/>
          <a:p>
            <a:pPr>
              <a:spcBef>
                <a:spcPct val="50000"/>
              </a:spcBef>
            </a:pPr>
            <a:r>
              <a:rPr lang="cs-CZ" altLang="sk-SK" sz="2000" b="1" dirty="0" smtClean="0">
                <a:solidFill>
                  <a:schemeClr val="hlink"/>
                </a:solidFill>
                <a:latin typeface="Arial Unicode MS" pitchFamily="34" charset="-128"/>
                <a:ea typeface="Arial Unicode MS" pitchFamily="34" charset="-128"/>
                <a:cs typeface="Arial Unicode MS" pitchFamily="34" charset="-128"/>
              </a:rPr>
              <a:t>Z</a:t>
            </a:r>
            <a:r>
              <a:rPr lang="cs-CZ" altLang="sk-SK" sz="2000" b="1" dirty="0" smtClean="0">
                <a:solidFill>
                  <a:schemeClr val="hlink"/>
                </a:solidFill>
                <a:ea typeface="Arial Unicode MS" pitchFamily="34" charset="-128"/>
                <a:cs typeface="Arial Unicode MS" pitchFamily="34" charset="-128"/>
              </a:rPr>
              <a:t>á</a:t>
            </a:r>
            <a:r>
              <a:rPr lang="cs-CZ" altLang="sk-SK" sz="2000" b="1" dirty="0" smtClean="0">
                <a:solidFill>
                  <a:schemeClr val="hlink"/>
                </a:solidFill>
                <a:latin typeface="Arial Unicode MS" pitchFamily="34" charset="-128"/>
                <a:ea typeface="Arial Unicode MS" pitchFamily="34" charset="-128"/>
                <a:cs typeface="Arial Unicode MS" pitchFamily="34" charset="-128"/>
              </a:rPr>
              <a:t>kony </a:t>
            </a:r>
            <a:r>
              <a:rPr lang="cs-CZ" altLang="sk-SK" sz="2000" b="1" dirty="0">
                <a:solidFill>
                  <a:schemeClr val="hlink"/>
                </a:solidFill>
                <a:latin typeface="Arial Unicode MS" pitchFamily="34" charset="-128"/>
                <a:ea typeface="Arial Unicode MS" pitchFamily="34" charset="-128"/>
                <a:cs typeface="Arial Unicode MS" pitchFamily="34" charset="-128"/>
              </a:rPr>
              <a:t>a předpisy v</a:t>
            </a:r>
            <a:r>
              <a:rPr lang="cs-CZ" altLang="sk-SK" sz="2000" b="1" dirty="0">
                <a:solidFill>
                  <a:schemeClr val="hlink"/>
                </a:solidFill>
                <a:ea typeface="Arial Unicode MS" pitchFamily="34" charset="-128"/>
                <a:cs typeface="Arial Unicode MS" pitchFamily="34" charset="-128"/>
              </a:rPr>
              <a:t> </a:t>
            </a:r>
            <a:r>
              <a:rPr lang="cs-CZ" altLang="sk-SK" sz="2000" b="1" dirty="0">
                <a:solidFill>
                  <a:schemeClr val="hlink"/>
                </a:solidFill>
                <a:latin typeface="Arial Unicode MS" pitchFamily="34" charset="-128"/>
                <a:ea typeface="Arial Unicode MS" pitchFamily="34" charset="-128"/>
                <a:cs typeface="Arial Unicode MS" pitchFamily="34" charset="-128"/>
              </a:rPr>
              <a:t>cenotvorbě</a:t>
            </a:r>
            <a:r>
              <a:rPr lang="cs-CZ" altLang="sk-SK" sz="2000" dirty="0">
                <a:solidFill>
                  <a:schemeClr val="hlink"/>
                </a:solidFill>
                <a:latin typeface="Arial Unicode MS" pitchFamily="34" charset="-128"/>
                <a:ea typeface="Arial Unicode MS" pitchFamily="34" charset="-128"/>
                <a:cs typeface="Arial Unicode MS" pitchFamily="34" charset="-128"/>
              </a:rPr>
              <a:t> </a:t>
            </a:r>
          </a:p>
          <a:p>
            <a:pPr>
              <a:spcBef>
                <a:spcPct val="50000"/>
              </a:spcBef>
            </a:pPr>
            <a:r>
              <a:rPr lang="cs-CZ" altLang="sk-SK" dirty="0">
                <a:solidFill>
                  <a:srgbClr val="000000"/>
                </a:solidFill>
                <a:latin typeface="Arial Unicode MS" pitchFamily="34" charset="-128"/>
                <a:ea typeface="Arial Unicode MS" pitchFamily="34" charset="-128"/>
                <a:cs typeface="Arial Unicode MS" pitchFamily="34" charset="-128"/>
              </a:rPr>
              <a:t>Tak</a:t>
            </a:r>
            <a:r>
              <a:rPr lang="cs-CZ" altLang="sk-SK" dirty="0">
                <a:solidFill>
                  <a:srgbClr val="000000"/>
                </a:solidFill>
                <a:ea typeface="Arial Unicode MS" pitchFamily="34" charset="-128"/>
                <a:cs typeface="Arial Unicode MS" pitchFamily="34" charset="-128"/>
              </a:rPr>
              <a:t>é</a:t>
            </a:r>
            <a:r>
              <a:rPr lang="cs-CZ" altLang="sk-SK" dirty="0">
                <a:solidFill>
                  <a:srgbClr val="000000"/>
                </a:solidFill>
                <a:latin typeface="Arial Unicode MS" pitchFamily="34" charset="-128"/>
                <a:ea typeface="Arial Unicode MS" pitchFamily="34" charset="-128"/>
                <a:cs typeface="Arial Unicode MS" pitchFamily="34" charset="-128"/>
              </a:rPr>
              <a:t> z</a:t>
            </a:r>
            <a:r>
              <a:rPr lang="cs-CZ" altLang="sk-SK" dirty="0">
                <a:solidFill>
                  <a:srgbClr val="000000"/>
                </a:solidFill>
                <a:ea typeface="Arial Unicode MS" pitchFamily="34" charset="-128"/>
                <a:cs typeface="Arial Unicode MS" pitchFamily="34" charset="-128"/>
              </a:rPr>
              <a:t>á</a:t>
            </a:r>
            <a:r>
              <a:rPr lang="cs-CZ" altLang="sk-SK" dirty="0">
                <a:solidFill>
                  <a:srgbClr val="000000"/>
                </a:solidFill>
                <a:latin typeface="Arial Unicode MS" pitchFamily="34" charset="-128"/>
                <a:ea typeface="Arial Unicode MS" pitchFamily="34" charset="-128"/>
                <a:cs typeface="Arial Unicode MS" pitchFamily="34" charset="-128"/>
              </a:rPr>
              <a:t>kony a předpisy mohou upravovat tvorbu cen v některých organizac</a:t>
            </a:r>
            <a:r>
              <a:rPr lang="cs-CZ" altLang="sk-SK" dirty="0">
                <a:solidFill>
                  <a:srgbClr val="000000"/>
                </a:solidFill>
                <a:ea typeface="Arial Unicode MS" pitchFamily="34" charset="-128"/>
                <a:cs typeface="Arial Unicode MS" pitchFamily="34" charset="-128"/>
              </a:rPr>
              <a:t>í</a:t>
            </a:r>
            <a:r>
              <a:rPr lang="cs-CZ" altLang="sk-SK" dirty="0">
                <a:solidFill>
                  <a:srgbClr val="000000"/>
                </a:solidFill>
                <a:latin typeface="Arial Unicode MS" pitchFamily="34" charset="-128"/>
                <a:ea typeface="Arial Unicode MS" pitchFamily="34" charset="-128"/>
                <a:cs typeface="Arial Unicode MS" pitchFamily="34" charset="-128"/>
              </a:rPr>
              <a:t>ch, zejm</a:t>
            </a:r>
            <a:r>
              <a:rPr lang="cs-CZ" altLang="sk-SK" dirty="0">
                <a:solidFill>
                  <a:srgbClr val="000000"/>
                </a:solidFill>
                <a:ea typeface="Arial Unicode MS" pitchFamily="34" charset="-128"/>
                <a:cs typeface="Arial Unicode MS" pitchFamily="34" charset="-128"/>
              </a:rPr>
              <a:t>é</a:t>
            </a:r>
            <a:r>
              <a:rPr lang="cs-CZ" altLang="sk-SK" dirty="0">
                <a:solidFill>
                  <a:srgbClr val="000000"/>
                </a:solidFill>
                <a:latin typeface="Arial Unicode MS" pitchFamily="34" charset="-128"/>
                <a:ea typeface="Arial Unicode MS" pitchFamily="34" charset="-128"/>
                <a:cs typeface="Arial Unicode MS" pitchFamily="34" charset="-128"/>
              </a:rPr>
              <a:t>na v těch, kter</a:t>
            </a:r>
            <a:r>
              <a:rPr lang="cs-CZ" altLang="sk-SK" dirty="0">
                <a:solidFill>
                  <a:srgbClr val="000000"/>
                </a:solidFill>
                <a:ea typeface="Arial Unicode MS" pitchFamily="34" charset="-128"/>
                <a:cs typeface="Arial Unicode MS" pitchFamily="34" charset="-128"/>
              </a:rPr>
              <a:t>é</a:t>
            </a:r>
            <a:r>
              <a:rPr lang="cs-CZ" altLang="sk-SK" dirty="0">
                <a:solidFill>
                  <a:srgbClr val="000000"/>
                </a:solidFill>
                <a:latin typeface="Arial Unicode MS" pitchFamily="34" charset="-128"/>
                <a:ea typeface="Arial Unicode MS" pitchFamily="34" charset="-128"/>
                <a:cs typeface="Arial Unicode MS" pitchFamily="34" charset="-128"/>
              </a:rPr>
              <a:t> jsou podstatně dotov</a:t>
            </a:r>
            <a:r>
              <a:rPr lang="cs-CZ" altLang="sk-SK" dirty="0">
                <a:solidFill>
                  <a:srgbClr val="000000"/>
                </a:solidFill>
                <a:ea typeface="Arial Unicode MS" pitchFamily="34" charset="-128"/>
                <a:cs typeface="Arial Unicode MS" pitchFamily="34" charset="-128"/>
              </a:rPr>
              <a:t>á</a:t>
            </a:r>
            <a:r>
              <a:rPr lang="cs-CZ" altLang="sk-SK" dirty="0">
                <a:solidFill>
                  <a:srgbClr val="000000"/>
                </a:solidFill>
                <a:latin typeface="Arial Unicode MS" pitchFamily="34" charset="-128"/>
                <a:ea typeface="Arial Unicode MS" pitchFamily="34" charset="-128"/>
                <a:cs typeface="Arial Unicode MS" pitchFamily="34" charset="-128"/>
              </a:rPr>
              <a:t>ny ze st</a:t>
            </a:r>
            <a:r>
              <a:rPr lang="cs-CZ" altLang="sk-SK" dirty="0">
                <a:solidFill>
                  <a:srgbClr val="000000"/>
                </a:solidFill>
                <a:ea typeface="Arial Unicode MS" pitchFamily="34" charset="-128"/>
                <a:cs typeface="Arial Unicode MS" pitchFamily="34" charset="-128"/>
              </a:rPr>
              <a:t>á</a:t>
            </a:r>
            <a:r>
              <a:rPr lang="cs-CZ" altLang="sk-SK" dirty="0">
                <a:solidFill>
                  <a:srgbClr val="000000"/>
                </a:solidFill>
                <a:latin typeface="Arial Unicode MS" pitchFamily="34" charset="-128"/>
                <a:ea typeface="Arial Unicode MS" pitchFamily="34" charset="-128"/>
                <a:cs typeface="Arial Unicode MS" pitchFamily="34" charset="-128"/>
              </a:rPr>
              <a:t>tn</a:t>
            </a:r>
            <a:r>
              <a:rPr lang="cs-CZ" altLang="sk-SK" dirty="0">
                <a:solidFill>
                  <a:srgbClr val="000000"/>
                </a:solidFill>
                <a:ea typeface="Arial Unicode MS" pitchFamily="34" charset="-128"/>
                <a:cs typeface="Arial Unicode MS" pitchFamily="34" charset="-128"/>
              </a:rPr>
              <a:t>í</a:t>
            </a:r>
            <a:r>
              <a:rPr lang="cs-CZ" altLang="sk-SK" dirty="0">
                <a:solidFill>
                  <a:srgbClr val="000000"/>
                </a:solidFill>
                <a:latin typeface="Arial Unicode MS" pitchFamily="34" charset="-128"/>
                <a:ea typeface="Arial Unicode MS" pitchFamily="34" charset="-128"/>
                <a:cs typeface="Arial Unicode MS" pitchFamily="34" charset="-128"/>
              </a:rPr>
              <a:t>ch prostředků, např</a:t>
            </a:r>
            <a:r>
              <a:rPr lang="cs-CZ" altLang="sk-SK" dirty="0">
                <a:solidFill>
                  <a:srgbClr val="000000"/>
                </a:solidFill>
                <a:ea typeface="Arial Unicode MS" pitchFamily="34" charset="-128"/>
                <a:cs typeface="Arial Unicode MS" pitchFamily="34" charset="-128"/>
              </a:rPr>
              <a:t>í</a:t>
            </a:r>
            <a:r>
              <a:rPr lang="cs-CZ" altLang="sk-SK" dirty="0">
                <a:solidFill>
                  <a:srgbClr val="000000"/>
                </a:solidFill>
                <a:latin typeface="Arial Unicode MS" pitchFamily="34" charset="-128"/>
                <a:ea typeface="Arial Unicode MS" pitchFamily="34" charset="-128"/>
                <a:cs typeface="Arial Unicode MS" pitchFamily="34" charset="-128"/>
              </a:rPr>
              <a:t>klad v muze</a:t>
            </a:r>
            <a:r>
              <a:rPr lang="cs-CZ" altLang="sk-SK" dirty="0">
                <a:solidFill>
                  <a:srgbClr val="000000"/>
                </a:solidFill>
                <a:ea typeface="Arial Unicode MS" pitchFamily="34" charset="-128"/>
                <a:cs typeface="Arial Unicode MS" pitchFamily="34" charset="-128"/>
              </a:rPr>
              <a:t>í</a:t>
            </a:r>
            <a:r>
              <a:rPr lang="cs-CZ" altLang="sk-SK" dirty="0">
                <a:solidFill>
                  <a:srgbClr val="000000"/>
                </a:solidFill>
                <a:latin typeface="Arial Unicode MS" pitchFamily="34" charset="-128"/>
                <a:ea typeface="Arial Unicode MS" pitchFamily="34" charset="-128"/>
                <a:cs typeface="Arial Unicode MS" pitchFamily="34" charset="-128"/>
              </a:rPr>
              <a:t>ch, galeri</a:t>
            </a:r>
            <a:r>
              <a:rPr lang="cs-CZ" altLang="sk-SK" dirty="0">
                <a:solidFill>
                  <a:srgbClr val="000000"/>
                </a:solidFill>
                <a:ea typeface="Arial Unicode MS" pitchFamily="34" charset="-128"/>
                <a:cs typeface="Arial Unicode MS" pitchFamily="34" charset="-128"/>
              </a:rPr>
              <a:t>í</a:t>
            </a:r>
            <a:r>
              <a:rPr lang="cs-CZ" altLang="sk-SK" dirty="0">
                <a:solidFill>
                  <a:srgbClr val="000000"/>
                </a:solidFill>
                <a:latin typeface="Arial Unicode MS" pitchFamily="34" charset="-128"/>
                <a:ea typeface="Arial Unicode MS" pitchFamily="34" charset="-128"/>
                <a:cs typeface="Arial Unicode MS" pitchFamily="34" charset="-128"/>
              </a:rPr>
              <a:t>ch atd., kde spr</a:t>
            </a:r>
            <a:r>
              <a:rPr lang="cs-CZ" altLang="sk-SK" dirty="0">
                <a:solidFill>
                  <a:srgbClr val="000000"/>
                </a:solidFill>
                <a:ea typeface="Arial Unicode MS" pitchFamily="34" charset="-128"/>
                <a:cs typeface="Arial Unicode MS" pitchFamily="34" charset="-128"/>
              </a:rPr>
              <a:t>á</a:t>
            </a:r>
            <a:r>
              <a:rPr lang="cs-CZ" altLang="sk-SK" dirty="0">
                <a:solidFill>
                  <a:srgbClr val="000000"/>
                </a:solidFill>
                <a:latin typeface="Arial Unicode MS" pitchFamily="34" charset="-128"/>
                <a:ea typeface="Arial Unicode MS" pitchFamily="34" charset="-128"/>
                <a:cs typeface="Arial Unicode MS" pitchFamily="34" charset="-128"/>
              </a:rPr>
              <a:t>vn</a:t>
            </a:r>
            <a:r>
              <a:rPr lang="cs-CZ" altLang="sk-SK" dirty="0">
                <a:solidFill>
                  <a:srgbClr val="000000"/>
                </a:solidFill>
                <a:ea typeface="Arial Unicode MS" pitchFamily="34" charset="-128"/>
                <a:cs typeface="Arial Unicode MS" pitchFamily="34" charset="-128"/>
              </a:rPr>
              <a:t>í</a:t>
            </a:r>
            <a:r>
              <a:rPr lang="cs-CZ" altLang="sk-SK" dirty="0">
                <a:solidFill>
                  <a:srgbClr val="000000"/>
                </a:solidFill>
                <a:latin typeface="Arial Unicode MS" pitchFamily="34" charset="-128"/>
                <a:ea typeface="Arial Unicode MS" pitchFamily="34" charset="-128"/>
                <a:cs typeface="Arial Unicode MS" pitchFamily="34" charset="-128"/>
              </a:rPr>
              <a:t> org</a:t>
            </a:r>
            <a:r>
              <a:rPr lang="cs-CZ" altLang="sk-SK" dirty="0">
                <a:solidFill>
                  <a:srgbClr val="000000"/>
                </a:solidFill>
                <a:ea typeface="Arial Unicode MS" pitchFamily="34" charset="-128"/>
                <a:cs typeface="Arial Unicode MS" pitchFamily="34" charset="-128"/>
              </a:rPr>
              <a:t>á</a:t>
            </a:r>
            <a:r>
              <a:rPr lang="cs-CZ" altLang="sk-SK" dirty="0">
                <a:solidFill>
                  <a:srgbClr val="000000"/>
                </a:solidFill>
                <a:latin typeface="Arial Unicode MS" pitchFamily="34" charset="-128"/>
                <a:ea typeface="Arial Unicode MS" pitchFamily="34" charset="-128"/>
                <a:cs typeface="Arial Unicode MS" pitchFamily="34" charset="-128"/>
              </a:rPr>
              <a:t>ny chtěj</a:t>
            </a:r>
            <a:r>
              <a:rPr lang="cs-CZ" altLang="sk-SK" dirty="0">
                <a:solidFill>
                  <a:srgbClr val="000000"/>
                </a:solidFill>
                <a:ea typeface="Arial Unicode MS" pitchFamily="34" charset="-128"/>
                <a:cs typeface="Arial Unicode MS" pitchFamily="34" charset="-128"/>
              </a:rPr>
              <a:t>í</a:t>
            </a:r>
            <a:r>
              <a:rPr lang="cs-CZ" altLang="sk-SK" dirty="0">
                <a:solidFill>
                  <a:srgbClr val="000000"/>
                </a:solidFill>
                <a:latin typeface="Arial Unicode MS" pitchFamily="34" charset="-128"/>
                <a:ea typeface="Arial Unicode MS" pitchFamily="34" charset="-128"/>
                <a:cs typeface="Arial Unicode MS" pitchFamily="34" charset="-128"/>
              </a:rPr>
              <a:t> udržovat n</a:t>
            </a:r>
            <a:r>
              <a:rPr lang="cs-CZ" altLang="sk-SK" dirty="0">
                <a:solidFill>
                  <a:srgbClr val="000000"/>
                </a:solidFill>
                <a:ea typeface="Arial Unicode MS" pitchFamily="34" charset="-128"/>
                <a:cs typeface="Arial Unicode MS" pitchFamily="34" charset="-128"/>
              </a:rPr>
              <a:t>í</a:t>
            </a:r>
            <a:r>
              <a:rPr lang="cs-CZ" altLang="sk-SK" dirty="0">
                <a:solidFill>
                  <a:srgbClr val="000000"/>
                </a:solidFill>
                <a:latin typeface="Arial Unicode MS" pitchFamily="34" charset="-128"/>
                <a:ea typeface="Arial Unicode MS" pitchFamily="34" charset="-128"/>
                <a:cs typeface="Arial Unicode MS" pitchFamily="34" charset="-128"/>
              </a:rPr>
              <a:t>zk</a:t>
            </a:r>
            <a:r>
              <a:rPr lang="cs-CZ" altLang="sk-SK" dirty="0">
                <a:solidFill>
                  <a:srgbClr val="000000"/>
                </a:solidFill>
                <a:ea typeface="Arial Unicode MS" pitchFamily="34" charset="-128"/>
                <a:cs typeface="Arial Unicode MS" pitchFamily="34" charset="-128"/>
              </a:rPr>
              <a:t>é</a:t>
            </a:r>
            <a:r>
              <a:rPr lang="cs-CZ" altLang="sk-SK" dirty="0">
                <a:solidFill>
                  <a:srgbClr val="000000"/>
                </a:solidFill>
                <a:latin typeface="Arial Unicode MS" pitchFamily="34" charset="-128"/>
                <a:ea typeface="Arial Unicode MS" pitchFamily="34" charset="-128"/>
                <a:cs typeface="Arial Unicode MS" pitchFamily="34" charset="-128"/>
              </a:rPr>
              <a:t> ceny, aby podporovaly z</a:t>
            </a:r>
            <a:r>
              <a:rPr lang="cs-CZ" altLang="sk-SK" dirty="0">
                <a:solidFill>
                  <a:srgbClr val="000000"/>
                </a:solidFill>
                <a:ea typeface="Arial Unicode MS" pitchFamily="34" charset="-128"/>
                <a:cs typeface="Arial Unicode MS" pitchFamily="34" charset="-128"/>
              </a:rPr>
              <a:t>á</a:t>
            </a:r>
            <a:r>
              <a:rPr lang="cs-CZ" altLang="sk-SK" dirty="0">
                <a:solidFill>
                  <a:srgbClr val="000000"/>
                </a:solidFill>
                <a:latin typeface="Arial Unicode MS" pitchFamily="34" charset="-128"/>
                <a:ea typeface="Arial Unicode MS" pitchFamily="34" charset="-128"/>
                <a:cs typeface="Arial Unicode MS" pitchFamily="34" charset="-128"/>
              </a:rPr>
              <a:t>jem n</a:t>
            </a:r>
            <a:r>
              <a:rPr lang="cs-CZ" altLang="sk-SK" dirty="0">
                <a:solidFill>
                  <a:srgbClr val="000000"/>
                </a:solidFill>
                <a:ea typeface="Arial Unicode MS" pitchFamily="34" charset="-128"/>
                <a:cs typeface="Arial Unicode MS" pitchFamily="34" charset="-128"/>
              </a:rPr>
              <a:t>á</a:t>
            </a:r>
            <a:r>
              <a:rPr lang="cs-CZ" altLang="sk-SK" dirty="0">
                <a:solidFill>
                  <a:srgbClr val="000000"/>
                </a:solidFill>
                <a:latin typeface="Arial Unicode MS" pitchFamily="34" charset="-128"/>
                <a:ea typeface="Arial Unicode MS" pitchFamily="34" charset="-128"/>
                <a:cs typeface="Arial Unicode MS" pitchFamily="34" charset="-128"/>
              </a:rPr>
              <a:t>v</a:t>
            </a:r>
            <a:r>
              <a:rPr lang="cs-CZ" altLang="sk-SK" dirty="0">
                <a:solidFill>
                  <a:srgbClr val="000000"/>
                </a:solidFill>
                <a:ea typeface="Arial Unicode MS" pitchFamily="34" charset="-128"/>
                <a:cs typeface="Arial Unicode MS" pitchFamily="34" charset="-128"/>
              </a:rPr>
              <a:t>š</a:t>
            </a:r>
            <a:r>
              <a:rPr lang="cs-CZ" altLang="sk-SK" dirty="0">
                <a:solidFill>
                  <a:srgbClr val="000000"/>
                </a:solidFill>
                <a:latin typeface="Arial Unicode MS" pitchFamily="34" charset="-128"/>
                <a:ea typeface="Arial Unicode MS" pitchFamily="34" charset="-128"/>
                <a:cs typeface="Arial Unicode MS" pitchFamily="34" charset="-128"/>
              </a:rPr>
              <a:t>těvn</a:t>
            </a:r>
            <a:r>
              <a:rPr lang="cs-CZ" altLang="sk-SK" dirty="0">
                <a:solidFill>
                  <a:srgbClr val="000000"/>
                </a:solidFill>
                <a:ea typeface="Arial Unicode MS" pitchFamily="34" charset="-128"/>
                <a:cs typeface="Arial Unicode MS" pitchFamily="34" charset="-128"/>
              </a:rPr>
              <a:t>í</a:t>
            </a:r>
            <a:r>
              <a:rPr lang="cs-CZ" altLang="sk-SK" dirty="0">
                <a:solidFill>
                  <a:srgbClr val="000000"/>
                </a:solidFill>
                <a:latin typeface="Arial Unicode MS" pitchFamily="34" charset="-128"/>
                <a:ea typeface="Arial Unicode MS" pitchFamily="34" charset="-128"/>
                <a:cs typeface="Arial Unicode MS" pitchFamily="34" charset="-128"/>
              </a:rPr>
              <a:t>ků. St</a:t>
            </a:r>
            <a:r>
              <a:rPr lang="cs-CZ" altLang="sk-SK" dirty="0">
                <a:solidFill>
                  <a:srgbClr val="000000"/>
                </a:solidFill>
                <a:ea typeface="Arial Unicode MS" pitchFamily="34" charset="-128"/>
                <a:cs typeface="Arial Unicode MS" pitchFamily="34" charset="-128"/>
              </a:rPr>
              <a:t>á</a:t>
            </a:r>
            <a:r>
              <a:rPr lang="cs-CZ" altLang="sk-SK" dirty="0">
                <a:solidFill>
                  <a:srgbClr val="000000"/>
                </a:solidFill>
                <a:latin typeface="Arial Unicode MS" pitchFamily="34" charset="-128"/>
                <a:ea typeface="Arial Unicode MS" pitchFamily="34" charset="-128"/>
                <a:cs typeface="Arial Unicode MS" pitchFamily="34" charset="-128"/>
              </a:rPr>
              <a:t>t může tak</a:t>
            </a:r>
            <a:r>
              <a:rPr lang="cs-CZ" altLang="sk-SK" dirty="0">
                <a:solidFill>
                  <a:srgbClr val="000000"/>
                </a:solidFill>
                <a:ea typeface="Arial Unicode MS" pitchFamily="34" charset="-128"/>
                <a:cs typeface="Arial Unicode MS" pitchFamily="34" charset="-128"/>
              </a:rPr>
              <a:t>é</a:t>
            </a:r>
            <a:r>
              <a:rPr lang="cs-CZ" altLang="sk-SK" dirty="0">
                <a:solidFill>
                  <a:srgbClr val="000000"/>
                </a:solidFill>
                <a:latin typeface="Arial Unicode MS" pitchFamily="34" charset="-128"/>
                <a:ea typeface="Arial Unicode MS" pitchFamily="34" charset="-128"/>
                <a:cs typeface="Arial Unicode MS" pitchFamily="34" charset="-128"/>
              </a:rPr>
              <a:t> regulovat ceny v komerčn</a:t>
            </a:r>
            <a:r>
              <a:rPr lang="cs-CZ" altLang="sk-SK" dirty="0">
                <a:solidFill>
                  <a:srgbClr val="000000"/>
                </a:solidFill>
                <a:ea typeface="Arial Unicode MS" pitchFamily="34" charset="-128"/>
                <a:cs typeface="Arial Unicode MS" pitchFamily="34" charset="-128"/>
              </a:rPr>
              <a:t>í</a:t>
            </a:r>
            <a:r>
              <a:rPr lang="cs-CZ" altLang="sk-SK" dirty="0">
                <a:solidFill>
                  <a:srgbClr val="000000"/>
                </a:solidFill>
                <a:latin typeface="Arial Unicode MS" pitchFamily="34" charset="-128"/>
                <a:ea typeface="Arial Unicode MS" pitchFamily="34" charset="-128"/>
                <a:cs typeface="Arial Unicode MS" pitchFamily="34" charset="-128"/>
              </a:rPr>
              <a:t>ch organizac</a:t>
            </a:r>
            <a:r>
              <a:rPr lang="cs-CZ" altLang="sk-SK" dirty="0">
                <a:solidFill>
                  <a:srgbClr val="000000"/>
                </a:solidFill>
                <a:ea typeface="Arial Unicode MS" pitchFamily="34" charset="-128"/>
                <a:cs typeface="Arial Unicode MS" pitchFamily="34" charset="-128"/>
              </a:rPr>
              <a:t>í</a:t>
            </a:r>
            <a:r>
              <a:rPr lang="cs-CZ" altLang="sk-SK" dirty="0">
                <a:solidFill>
                  <a:srgbClr val="000000"/>
                </a:solidFill>
                <a:latin typeface="Arial Unicode MS" pitchFamily="34" charset="-128"/>
                <a:ea typeface="Arial Unicode MS" pitchFamily="34" charset="-128"/>
                <a:cs typeface="Arial Unicode MS" pitchFamily="34" charset="-128"/>
              </a:rPr>
              <a:t>ch. Např</a:t>
            </a:r>
            <a:r>
              <a:rPr lang="cs-CZ" altLang="sk-SK" dirty="0">
                <a:solidFill>
                  <a:srgbClr val="000000"/>
                </a:solidFill>
                <a:ea typeface="Arial Unicode MS" pitchFamily="34" charset="-128"/>
                <a:cs typeface="Arial Unicode MS" pitchFamily="34" charset="-128"/>
              </a:rPr>
              <a:t>í</a:t>
            </a:r>
            <a:r>
              <a:rPr lang="cs-CZ" altLang="sk-SK" dirty="0">
                <a:solidFill>
                  <a:srgbClr val="000000"/>
                </a:solidFill>
                <a:latin typeface="Arial Unicode MS" pitchFamily="34" charset="-128"/>
                <a:ea typeface="Arial Unicode MS" pitchFamily="34" charset="-128"/>
                <a:cs typeface="Arial Unicode MS" pitchFamily="34" charset="-128"/>
              </a:rPr>
              <a:t>klad v Řecku st</a:t>
            </a:r>
            <a:r>
              <a:rPr lang="cs-CZ" altLang="sk-SK" dirty="0">
                <a:solidFill>
                  <a:srgbClr val="000000"/>
                </a:solidFill>
                <a:ea typeface="Arial Unicode MS" pitchFamily="34" charset="-128"/>
                <a:cs typeface="Arial Unicode MS" pitchFamily="34" charset="-128"/>
              </a:rPr>
              <a:t>á</a:t>
            </a:r>
            <a:r>
              <a:rPr lang="cs-CZ" altLang="sk-SK" dirty="0">
                <a:solidFill>
                  <a:srgbClr val="000000"/>
                </a:solidFill>
                <a:latin typeface="Arial Unicode MS" pitchFamily="34" charset="-128"/>
                <a:ea typeface="Arial Unicode MS" pitchFamily="34" charset="-128"/>
                <a:cs typeface="Arial Unicode MS" pitchFamily="34" charset="-128"/>
              </a:rPr>
              <a:t>t reguluje ceny hotelů. V Evropě st</a:t>
            </a:r>
            <a:r>
              <a:rPr lang="cs-CZ" altLang="sk-SK" dirty="0">
                <a:solidFill>
                  <a:srgbClr val="000000"/>
                </a:solidFill>
                <a:ea typeface="Arial Unicode MS" pitchFamily="34" charset="-128"/>
                <a:cs typeface="Arial Unicode MS" pitchFamily="34" charset="-128"/>
              </a:rPr>
              <a:t>á</a:t>
            </a:r>
            <a:r>
              <a:rPr lang="cs-CZ" altLang="sk-SK" dirty="0">
                <a:solidFill>
                  <a:srgbClr val="000000"/>
                </a:solidFill>
                <a:latin typeface="Arial Unicode MS" pitchFamily="34" charset="-128"/>
                <a:ea typeface="Arial Unicode MS" pitchFamily="34" charset="-128"/>
                <a:cs typeface="Arial Unicode MS" pitchFamily="34" charset="-128"/>
              </a:rPr>
              <a:t>ty tak</a:t>
            </a:r>
            <a:r>
              <a:rPr lang="cs-CZ" altLang="sk-SK" dirty="0">
                <a:solidFill>
                  <a:srgbClr val="000000"/>
                </a:solidFill>
                <a:ea typeface="Arial Unicode MS" pitchFamily="34" charset="-128"/>
                <a:cs typeface="Arial Unicode MS" pitchFamily="34" charset="-128"/>
              </a:rPr>
              <a:t>é</a:t>
            </a:r>
            <a:r>
              <a:rPr lang="cs-CZ" altLang="sk-SK" dirty="0">
                <a:solidFill>
                  <a:srgbClr val="000000"/>
                </a:solidFill>
                <a:latin typeface="Arial Unicode MS" pitchFamily="34" charset="-128"/>
                <a:ea typeface="Arial Unicode MS" pitchFamily="34" charset="-128"/>
                <a:cs typeface="Arial Unicode MS" pitchFamily="34" charset="-128"/>
              </a:rPr>
              <a:t> tradičně zasahuj</a:t>
            </a:r>
            <a:r>
              <a:rPr lang="cs-CZ" altLang="sk-SK" dirty="0">
                <a:solidFill>
                  <a:srgbClr val="000000"/>
                </a:solidFill>
                <a:ea typeface="Arial Unicode MS" pitchFamily="34" charset="-128"/>
                <a:cs typeface="Arial Unicode MS" pitchFamily="34" charset="-128"/>
              </a:rPr>
              <a:t>í</a:t>
            </a:r>
            <a:r>
              <a:rPr lang="cs-CZ" altLang="sk-SK" dirty="0">
                <a:solidFill>
                  <a:srgbClr val="000000"/>
                </a:solidFill>
                <a:latin typeface="Arial Unicode MS" pitchFamily="34" charset="-128"/>
                <a:ea typeface="Arial Unicode MS" pitchFamily="34" charset="-128"/>
                <a:cs typeface="Arial Unicode MS" pitchFamily="34" charset="-128"/>
              </a:rPr>
              <a:t> do tvorby cen v leteck</a:t>
            </a:r>
            <a:r>
              <a:rPr lang="cs-CZ" altLang="sk-SK" dirty="0">
                <a:solidFill>
                  <a:srgbClr val="000000"/>
                </a:solidFill>
                <a:ea typeface="Arial Unicode MS" pitchFamily="34" charset="-128"/>
                <a:cs typeface="Arial Unicode MS" pitchFamily="34" charset="-128"/>
              </a:rPr>
              <a:t>é</a:t>
            </a:r>
            <a:r>
              <a:rPr lang="cs-CZ" altLang="sk-SK" dirty="0">
                <a:solidFill>
                  <a:srgbClr val="000000"/>
                </a:solidFill>
                <a:latin typeface="Arial Unicode MS" pitchFamily="34" charset="-128"/>
                <a:ea typeface="Arial Unicode MS" pitchFamily="34" charset="-128"/>
                <a:cs typeface="Arial Unicode MS" pitchFamily="34" charset="-128"/>
              </a:rPr>
              <a:t> dopravě, ačkoli v r</a:t>
            </a:r>
            <a:r>
              <a:rPr lang="cs-CZ" altLang="sk-SK" dirty="0">
                <a:solidFill>
                  <a:srgbClr val="000000"/>
                </a:solidFill>
                <a:ea typeface="Arial Unicode MS" pitchFamily="34" charset="-128"/>
                <a:cs typeface="Arial Unicode MS" pitchFamily="34" charset="-128"/>
              </a:rPr>
              <a:t>á</a:t>
            </a:r>
            <a:r>
              <a:rPr lang="cs-CZ" altLang="sk-SK" dirty="0">
                <a:solidFill>
                  <a:srgbClr val="000000"/>
                </a:solidFill>
                <a:latin typeface="Arial Unicode MS" pitchFamily="34" charset="-128"/>
                <a:ea typeface="Arial Unicode MS" pitchFamily="34" charset="-128"/>
                <a:cs typeface="Arial Unicode MS" pitchFamily="34" charset="-128"/>
              </a:rPr>
              <a:t>mci Evropsk</a:t>
            </a:r>
            <a:r>
              <a:rPr lang="cs-CZ" altLang="sk-SK" dirty="0">
                <a:solidFill>
                  <a:srgbClr val="000000"/>
                </a:solidFill>
                <a:ea typeface="Arial Unicode MS" pitchFamily="34" charset="-128"/>
                <a:cs typeface="Arial Unicode MS" pitchFamily="34" charset="-128"/>
              </a:rPr>
              <a:t>é</a:t>
            </a:r>
            <a:r>
              <a:rPr lang="cs-CZ" altLang="sk-SK" dirty="0">
                <a:solidFill>
                  <a:srgbClr val="000000"/>
                </a:solidFill>
                <a:latin typeface="Arial Unicode MS" pitchFamily="34" charset="-128"/>
                <a:ea typeface="Arial Unicode MS" pitchFamily="34" charset="-128"/>
                <a:cs typeface="Arial Unicode MS" pitchFamily="34" charset="-128"/>
              </a:rPr>
              <a:t> unie se od t</a:t>
            </a:r>
            <a:r>
              <a:rPr lang="cs-CZ" altLang="sk-SK" dirty="0">
                <a:solidFill>
                  <a:srgbClr val="000000"/>
                </a:solidFill>
                <a:ea typeface="Arial Unicode MS" pitchFamily="34" charset="-128"/>
                <a:cs typeface="Arial Unicode MS" pitchFamily="34" charset="-128"/>
              </a:rPr>
              <a:t>é</a:t>
            </a:r>
            <a:r>
              <a:rPr lang="cs-CZ" altLang="sk-SK" dirty="0">
                <a:solidFill>
                  <a:srgbClr val="000000"/>
                </a:solidFill>
                <a:latin typeface="Arial Unicode MS" pitchFamily="34" charset="-128"/>
                <a:ea typeface="Arial Unicode MS" pitchFamily="34" charset="-128"/>
                <a:cs typeface="Arial Unicode MS" pitchFamily="34" charset="-128"/>
              </a:rPr>
              <a:t>to intervence ustupuje a doch</a:t>
            </a:r>
            <a:r>
              <a:rPr lang="cs-CZ" altLang="sk-SK" dirty="0">
                <a:solidFill>
                  <a:srgbClr val="000000"/>
                </a:solidFill>
                <a:ea typeface="Arial Unicode MS" pitchFamily="34" charset="-128"/>
                <a:cs typeface="Arial Unicode MS" pitchFamily="34" charset="-128"/>
              </a:rPr>
              <a:t>á</a:t>
            </a:r>
            <a:r>
              <a:rPr lang="cs-CZ" altLang="sk-SK" dirty="0">
                <a:solidFill>
                  <a:srgbClr val="000000"/>
                </a:solidFill>
                <a:latin typeface="Arial Unicode MS" pitchFamily="34" charset="-128"/>
                <a:ea typeface="Arial Unicode MS" pitchFamily="34" charset="-128"/>
                <a:cs typeface="Arial Unicode MS" pitchFamily="34" charset="-128"/>
              </a:rPr>
              <a:t>z</a:t>
            </a:r>
            <a:r>
              <a:rPr lang="cs-CZ" altLang="sk-SK" dirty="0">
                <a:solidFill>
                  <a:srgbClr val="000000"/>
                </a:solidFill>
                <a:ea typeface="Arial Unicode MS" pitchFamily="34" charset="-128"/>
                <a:cs typeface="Arial Unicode MS" pitchFamily="34" charset="-128"/>
              </a:rPr>
              <a:t>í</a:t>
            </a:r>
            <a:r>
              <a:rPr lang="cs-CZ" altLang="sk-SK" dirty="0">
                <a:solidFill>
                  <a:srgbClr val="000000"/>
                </a:solidFill>
                <a:latin typeface="Arial Unicode MS" pitchFamily="34" charset="-128"/>
                <a:ea typeface="Arial Unicode MS" pitchFamily="34" charset="-128"/>
                <a:cs typeface="Arial Unicode MS" pitchFamily="34" charset="-128"/>
              </a:rPr>
              <a:t> k liberalizaci cen. </a:t>
            </a:r>
          </a:p>
          <a:p>
            <a:pPr>
              <a:spcBef>
                <a:spcPct val="50000"/>
              </a:spcBef>
            </a:pPr>
            <a:r>
              <a:rPr lang="cs-CZ" altLang="sk-SK" dirty="0">
                <a:cs typeface="Times New Roman" pitchFamily="18" charset="0"/>
              </a:rPr>
              <a:t>Zákony většinou zasahují tam, kde by tvorbou cen mohlo dojít k omezení konkurence nebo k monopolizaci trhu.</a:t>
            </a:r>
            <a:r>
              <a:rPr lang="cs-CZ" altLang="sk-SK" dirty="0"/>
              <a:t> </a:t>
            </a:r>
          </a:p>
        </p:txBody>
      </p:sp>
      <p:sp>
        <p:nvSpPr>
          <p:cNvPr id="153602" name="AutoShape 2" descr="data:image/jpeg;base64,/9j/4AAQSkZJRgABAQAAAQABAAD/2wCEAAkGBxMTEBUUEhQUFBQUFRUVFBIWFRQUFRYUFhcXFhUSFhQYHCggGBomHBQVITEhJSkrLy4uFx8zODMsNygtLysBCgoKDg0OGxAQGy4kICUvNCw0NTQ0LDcsNSwsLjQsLCw0LDQtLSstLDQ2LDQsLywsLCwsNywsNiwsLCwsNywsLP/AABEIAKgBKwMBIgACEQEDEQH/xAAcAAEAAQUBAQAAAAAAAAAAAAAABgIDBAUHAQj/xABEEAACAQIDBQUEBwUFCQEAAAABAgADEQQSIQUGMUFhEyJRcYEHUpGhFDJCYnKxwTOCksLRI0Oy4fAWFyQ0RJSis/EV/8QAGQEBAAMBAQAAAAAAAAAAAAAAAAIDBAEF/8QAJREBAAICAgIABgMAAAAAAAAAAAECAxEEIRIxBRMiMkFRFCOh/9oADAMBAAIRAxEAPwDrkREBERAREQEREBERAREQEREBERAREQEREBERAREQEoq1AqlmNgBcmVyMb9Y/s6dJffck+SAafFgfSBnna2Y6aDl4+pl1MTfmfjIRh9pdZsKe0esCVUsfZgrHQ6A+B5AzYSA4raPdOsnOFctTRjxZFJ8yATAuxEQEREBERAREQEREBERAREQEREBERAREQEREBERAREQEREBERARPCZrNobWCA5ePj/SBs5GPaHsipiMHeiC1Wi3aKg4utiHQeJsbgcyoHOR3EbzZqxRjeU4jEc0YqfFSQflAgeD251/+jlNpT22PGYW393zWqmoCVdvrMOLH3mvxPXjLWzt2ArqaztUUEFqdygYc1LL3h5giBKN2aD46uEW/ZIQa1TkF45AfebgB1vynXZrN3amH7BVwqrTRR+yUBShPG45n73Pxm0gIiICIiAiIgIiICIiAiIgIiICIiAiIgIiICIiAiIgIiICQzbu+FXC4kUqtJSrXKOjBwVB+2OKNqNDa/ImxmTv3tGvRSmKD017UshLq1rgZhZlP1iL2XmFJvprz182vbV85bllWml+g4n1MDqWzt5KNVL3ykalePwP9Zer7XUcLfnObbL2LjqgP0enlW316pNJD0UkXa/iAR1ErXY+1ychw1rfbNahkPlZ7/KBLsdt8czIbtzeMDS9yTYAakk6AADiek2WE9n+MqWOIxNKkOa0laq1vxtlAPoZLt3t0cLhDmpoXq2sa9Q56vWxsAg04KBA5JtHdrF0aX0+vakpdKYoH9plcm1R+Sa5QF497W3CXsLtTSdM9plAPsnEg/ZVHHmlRHH+GcOwtc2gTWljFPGbHC1E52kHpYozMTaBHOB0bB5QQVOUjgQbH4iSHBbSPBzmHvc/85yXB7fF7E2km2bti/OB0pWuLjUHnPZoNkbSFwpPdbh0J/QzfwEREBERAREQEREBERAREQEREBERAREQEREBETWbc2wuHS5GZ2vlTxtxJPIDSSrWbTqEMmSuOs3vOohs4sZx/bO+NVyQ2IyD3KbZQOll1PreadduC/wDzDX8c7j5maP4v7tDzJ+KRPdaTMO54nDpUUpUVXU8VZQynzB0lrCbOo0v2VKlT/BTRT8QJybBbx4gfs8S56Z+0H8LXEkezN/XUgYhA499BlYdcvA+lpy3FtEbjtPH8VxWnV4mroETGwGOp1qYqUmDoeBHjzBHEHoZkzNrT0omJjcEREOo57RGtsvE9UVf4nQfrOC01ncPak9tmVB770V+FQP8AyTiVoFamX1limCSAASTwABJ+Amedm18py0ze2mYqo9db/KBsvZvu9Txe0Wasi1KOHplnRhmRnfu01ZToRo7fuiZu+WGo4XHCngc76Xr0AcyUWNioV2N7kG5TW2nC9pc3dxLYK9SiC79myutx3yRdTrpcOFIvyuNLzRYHEhKeZmu7Es7HiXJuzMfEkmBKdn7WsnfuptwPGdUwubIub62Vc34rC/zkC3I3UdmXFYpSoFmo0GGt+Iq1By8QvqfCdCgIiICIiAiIgIiICIiAiIgIiICIiAiIgIiICcB3/wB6WxWLqCm1qKHs0t9tUJGYnwJzEDqJ34T5g21sx8NiKlCoO9Tcrf3l4o46MpBHnLsXtl5UbiNq9j7NqYmulCiFNR75QzBB3QWOp8ACbC50kx/3TY+37TCX8O0rfn2MgOHqMrq6MVZSGVgSCGBuGBHAide3S9pysFp44ZW0AxCjutyvUQfUPVdOiiTt5fhRj+X6sgW3NzsbhAXq0T2Y41qZDoOrEaoOrACa/C7WddGOdfA8fQ/1n0pRrK6BkZXRhdWUhlYHmCNCJwzfrcytRxlT6Lhqz4d7OnZUalRUzDvU+4DYBgbDkCojHlnbufi1mPW2w3I3j7DEpY/2NZlp1F5Ak2V7cipI9L9J2efOmwdjV3xNKi9GtTFWoqEtTdMoJ1bvDSwvPotjrI55iZ2nwq2pWaz6/BE8i8obUF9sFW2DpKPtYgfBadT9SJxrGYgJqeE6t7ZK/dwyeJqv8OzA/wARnINun+zgZVPvgMLHmBcgH1BvNlh8YBww4DD7WYt6gs0oxGFWkyU1ULloYbOBzqPQp1Hb1LzPwGHzlVHFiFHmxsPzgS/Yu5eLrKlSo9KjTdVcWz1KmVhexSyqDY+8ZMtjbmYLDMHSiGqg5u2qE1Hze+L91D+ECb6nTCgKOCgKPICwlUBERAREQEREBERAREQEREBERAREQEREBERAREQLWJrBEZ20VQWJ6AXnCt/tsJi6udyquoyoFAJVLkhGYDXUk68ybWvaT32x7Wejgkp0yR29TKzDjkQZioPiTl9AZw4zRi1Eb0wcryteI3qI/wBe3mRSr+98Z2L2bnZ2KwIo9hQ7UIq4mmyqXqFf77Me8yk68e6TbSwvp96PZMwu+AfMOP0ao3eHSnVOjctHt+IzsZI3qS3Hma7jtFd394K+FbNh6hCk3ZD3qbfiQ6X0tcWPUTqG7vtEoVrJiAMPU94m9Fv3/sfvafeM4fisNVoVClRHpVF4owKt52PEdeBmThscODadR+ok5rW/tni+XF9vcfp9OA6dD8x+spacW3X3urYSwB7WhzpE6AczTb7B6cDrccx17AbQp16SVaTZkcXB4dCCORBBBHiDM98c0b8HJrljrqV9mlJqSio0xqtWVtDm/taxGbFUl92jf+N2H8k5jtimXKIOLsqjzJtJz7Q6+bHN91Ka/LN/PIpsxQ20sKDwWstRvw0znb5KYG321UDYzEEAWFaogtwy02NNbdLIJvtzMPnxlAcg4Y/uAv8AyyJ4ZyxzNxbvHzOp+Zk+9nlL/iC3uU2+LEKPlmgdRDSsGYiPLytAuz2Ugz2B7ERAREQEREBERAREQEREBERAS09dRz18BrNXtHaXfKKdBox8TzUeXOKNUcoGy+kjwPy/rKqeIUmwOvgdD/nMHtZj4kgiBu4mn2XtO7dm5uT9RvG32T169JtmaBG/aDu6cbgmpp+1psKtK+l3UEFCeWZWI87T58q0yrFWUqykqysCGUjQgg8DPqJnkX3s3Rw2NGZx2dYCwrpbNpwDjg489RyIllL66lRmxeXce3CcHWZHD02ZHU3VlJVlPirDUTpW7ftSqKAmNTtF4dvTADjq9PRW56i3kTIfvHubicJdmXtKQ/v6dytvvjinrp1M0S1fWXaraGPd8c9PoWsMDtOhr2eIpjgRcPTJHjo9Jumk5VvpuFUwYNaixq4ccSbdpT5d8DRl+8AOOoHOLYTG1KTipQdqbjgykqbeB8R0OhkkxW/eMq4cJVdQGUq5RArVFIIIbwuDrltIxSYnpZbNS1d2jtGMNiCh6cxOveyyufotXW6drdfMopYf4T6zjdp3DcjZ7YfAUkcZXOZ3XmC7EgHqFyg+U7kt9OnOPTeTySOrXmhxu0bk25aHz/0Zn1WJmg2js1yxek+Vj9ZSMyNbS9tCDbS4mZ6CJ7x7PzO1S/eOpvIXhK2TFseYpVVXozqUB/8AKdC2hsvEPoWRRzKgk/PhNNsfdtRVdj3rGxJ4k2uSfjA1eEGs6HuGcoqN4lV+AJ/mEwKe71M62tNvu9h8gZRwzHX0AP5QJfSqTKRpgYdTaZtMQMlTLglpJdED2IiAiIgIiICIiAiIgIiICWsTVyIze6rN/CCf0l2UVkDKyngwKnyIsfzgc7wmLuLk3J1J6niZsqWLkNXENSdqTnvU2KHqRpcdDoR0ImdT2h1gS0YzrLdXFyOjaHWUVNo9YGxxuOy94HVSGHmuo/KTx3v6zk1NzXrU6K6mqwXyH2m9FBPpOs1V8IGLUqSH7z70VKNYJSCGygvmBPeOoGhFtLfGSrEtacl9ouBqU630imzdnUsHAJstQDLe3IEAet/ES3F4+X1M3LjJOP8ArnUt/gt/G7WmlZUVXbIXBYZSQbHUnS9gfOVbwboYXEEso7Cob96mBlJ+9T4eosZyqrXZ7Zje3j1kk2PvHiKahS2dRwD3JA8A3H43llqbndOmbHm8aazdtZtrd2vhjd1zJyqpcp0vzU+fzmqJJk9/2ua1jSB0172h8xl4SGbUZTVJRQgbXs1vlXoL8uduslEWj7kbWxzP0S3+4LomLplkR85yqxFyjH6rL4G9h6zrmecc3BTNjUHJQah6FeB/iKzrqNKcutw1cXy8Z3+1wy2yS6i3l8UZU1Nc2HvNbiNh3fPTY03PGwDK3hmU8fMWMkooiXBSgRujsmudGqqB92nlPxLG03mA2cqAAcpmpSl9EgeU6MvrTlSCXIHgE9nsQEREBERAREQEREBERAREQNTtjbS0e6LF+fgvhfr0kaxW8Gb6zX/L4SH7Z22SSxOrEk+Z1MieI3pyNrc+UCbbxYPtz2lMhaoFteDgcAfA+B9PKJVNpPTbLUBRvBtL+R4EdRN1s3agdAwOhErxYFQWYAjwIuPnA0w22PGUrtZnOWmCzeA1+J4AecyaewKRP1Ft4WFvhNzhsEtMWRQB0FoEt9muzqNNTUZw+KYEEEWFNOOSn717Alug0HObVDOY7OQg34f64yY7O2oSAtTXwf8ARv6wM7EqDIztfAq6kcjoQRcEdRJHWmsxFG8Dk22d0nUk0ipHukkfAzSnA4lPsN6EMPhedhxOz7zAfZA8JOMkwptgpLlTVa/NXH7n62lhKDsfqsT1BnWf/wAceEuJsy0l82UI4tI9I9uTgxQuxUl3Fi3gt75R68fISfYVrzAw+GtymxRqaC7tbwA43lcztorWKxqGxpJMhacsYZ7i/LSZlOcdeClKxTlaiXVWBbWnLirKgsqgAJ7EQEREBERAREQEREBERAREQEREDmPtC3DZmbEYVS4JLVcOPrXOrVKQ5+JTjxtfhOVYnCJbugDyHOfUci+824mExjF2DUqp41aRClvxqQVfgNbX6wOC7BxeRjTP4l/Ufr8ZJ6VeSXE+xdAQ9HF1BUU/3tNWUjw7hBXz18pDXVkdkcWZGZGHgykhh8RA3NCrNrhnBkWp15mUMdaBMcMom0w6iQ6htYDiZkf7TIvMfGBOlqECwIPnf87wMx934H+sgo3rX3vnMilvUPEQJiaB6fOeDBeJ+Akbo7zj3vnPMRvYoH1gPWBKlwaDjrNdtIBbldNPmJFqe9TVTagr1jex7JGqWPXKDb1myw2xsTiAfpBbDpbRUZGrHqTZlQfE9BA1uI28FvY6zAo7ZBfM3ea9kBYBel+ZN+QuZIqHs8woP9o+Iq39+oq/+pFPzkg2ZsPD0P2NFENrZgLuR4Go12PqYGs2Dh8Q7CpXuqDVKViuttGKnXT71jccBxklpwElxVgXEMvgywol5YFwT2eCewEREBERAREQEREBERAREQEREBERAREQPJxv2mbP7LaDMB3ayLV/e1Rvml/3p5ECLXlLvPYgYOIoluDEeRm03L2Uj7RwyVFFRC7ZkcB1YCm7WZW0IuB8IiB2N908Af8AosL6UKQ/JZYq7m4Ai30amPw50+aMJ5EDHG4ezxwoN/3GLPyNWZ2G3bwaEFMNQDDg5pqzDydgT857EDZgaW5DgOQlQWIgVKkrCTyIFYEqCxECtVlYERArE9iICIiAiIgIiICIiAiIgf/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cs-CZ"/>
          </a:p>
        </p:txBody>
      </p:sp>
      <p:sp>
        <p:nvSpPr>
          <p:cNvPr id="153604" name="AutoShape 4" descr="data:image/jpeg;base64,/9j/4AAQSkZJRgABAQAAAQABAAD/2wCEAAkGBxMTEBUUEhQUFBQUFRUVFBIWFRQUFRYUFhcXFhUSFhQYHCggGBomHBQVITEhJSkrLy4uFx8zODMsNygtLysBCgoKDg0OGxAQGy4kICUvNCw0NTQ0LDcsNSwsLjQsLCw0LDQtLSstLDQ2LDQsLywsLCwsNywsNiwsLCwsNywsLP/AABEIAKgBKwMBIgACEQEDEQH/xAAcAAEAAQUBAQAAAAAAAAAAAAAABgIDBAUHAQj/xABEEAACAQIDBQUEBwUFCQEAAAABAgADEQQSIQUGMUFhEyJRcYEHUpGhFDJCYnKxwTOCksLRI0Oy4fAWFyQ0RJSis/EV/8QAGQEBAAMBAQAAAAAAAAAAAAAAAAIDBAEF/8QAJREBAAICAgIABgMAAAAAAAAAAAECAxEEIRIxBRMiMkFRFCOh/9oADAMBAAIRAxEAPwDrkREBERAREQEREBERAREQEREBERAREQEREBERAREQEoq1AqlmNgBcmVyMb9Y/s6dJffck+SAafFgfSBnna2Y6aDl4+pl1MTfmfjIRh9pdZsKe0esCVUsfZgrHQ6A+B5AzYSA4raPdOsnOFctTRjxZFJ8yATAuxEQEREBERAREQEREBERAREQEREBERAREQEREBERAREQEREBERARPCZrNobWCA5ePj/SBs5GPaHsipiMHeiC1Wi3aKg4utiHQeJsbgcyoHOR3EbzZqxRjeU4jEc0YqfFSQflAgeD251/+jlNpT22PGYW393zWqmoCVdvrMOLH3mvxPXjLWzt2ArqaztUUEFqdygYc1LL3h5giBKN2aD46uEW/ZIQa1TkF45AfebgB1vynXZrN3amH7BVwqrTRR+yUBShPG45n73Pxm0gIiICIiAiIgIiICIiAiIgIiICIiAiIgIiICIiAiIgIiICQzbu+FXC4kUqtJSrXKOjBwVB+2OKNqNDa/ImxmTv3tGvRSmKD017UshLq1rgZhZlP1iL2XmFJvprz182vbV85bllWml+g4n1MDqWzt5KNVL3ykalePwP9Zer7XUcLfnObbL2LjqgP0enlW316pNJD0UkXa/iAR1ErXY+1ychw1rfbNahkPlZ7/KBLsdt8czIbtzeMDS9yTYAakk6AADiek2WE9n+MqWOIxNKkOa0laq1vxtlAPoZLt3t0cLhDmpoXq2sa9Q56vWxsAg04KBA5JtHdrF0aX0+vakpdKYoH9plcm1R+Sa5QF497W3CXsLtTSdM9plAPsnEg/ZVHHmlRHH+GcOwtc2gTWljFPGbHC1E52kHpYozMTaBHOB0bB5QQVOUjgQbH4iSHBbSPBzmHvc/85yXB7fF7E2km2bti/OB0pWuLjUHnPZoNkbSFwpPdbh0J/QzfwEREBERAREQEREBERAREQEREBERAREQEREBETWbc2wuHS5GZ2vlTxtxJPIDSSrWbTqEMmSuOs3vOohs4sZx/bO+NVyQ2IyD3KbZQOll1PreadduC/wDzDX8c7j5maP4v7tDzJ+KRPdaTMO54nDpUUpUVXU8VZQynzB0lrCbOo0v2VKlT/BTRT8QJybBbx4gfs8S56Z+0H8LXEkezN/XUgYhA499BlYdcvA+lpy3FtEbjtPH8VxWnV4mroETGwGOp1qYqUmDoeBHjzBHEHoZkzNrT0omJjcEREOo57RGtsvE9UVf4nQfrOC01ncPak9tmVB770V+FQP8AyTiVoFamX1limCSAASTwABJ+Amedm18py0ze2mYqo9db/KBsvZvu9Txe0Wasi1KOHplnRhmRnfu01ZToRo7fuiZu+WGo4XHCngc76Xr0AcyUWNioV2N7kG5TW2nC9pc3dxLYK9SiC79myutx3yRdTrpcOFIvyuNLzRYHEhKeZmu7Es7HiXJuzMfEkmBKdn7WsnfuptwPGdUwubIub62Vc34rC/zkC3I3UdmXFYpSoFmo0GGt+Iq1By8QvqfCdCgIiICIiAiIgIiICIiAiIgIiICIiAiIgIiICcB3/wB6WxWLqCm1qKHs0t9tUJGYnwJzEDqJ34T5g21sx8NiKlCoO9Tcrf3l4o46MpBHnLsXtl5UbiNq9j7NqYmulCiFNR75QzBB3QWOp8ACbC50kx/3TY+37TCX8O0rfn2MgOHqMrq6MVZSGVgSCGBuGBHAide3S9pysFp44ZW0AxCjutyvUQfUPVdOiiTt5fhRj+X6sgW3NzsbhAXq0T2Y41qZDoOrEaoOrACa/C7WddGOdfA8fQ/1n0pRrK6BkZXRhdWUhlYHmCNCJwzfrcytRxlT6Lhqz4d7OnZUalRUzDvU+4DYBgbDkCojHlnbufi1mPW2w3I3j7DEpY/2NZlp1F5Ak2V7cipI9L9J2efOmwdjV3xNKi9GtTFWoqEtTdMoJ1bvDSwvPotjrI55iZ2nwq2pWaz6/BE8i8obUF9sFW2DpKPtYgfBadT9SJxrGYgJqeE6t7ZK/dwyeJqv8OzA/wARnINun+zgZVPvgMLHmBcgH1BvNlh8YBww4DD7WYt6gs0oxGFWkyU1ULloYbOBzqPQp1Hb1LzPwGHzlVHFiFHmxsPzgS/Yu5eLrKlSo9KjTdVcWz1KmVhexSyqDY+8ZMtjbmYLDMHSiGqg5u2qE1Hze+L91D+ECb6nTCgKOCgKPICwlUBERAREQEREBERAREQEREBERAREQEREBERAREQLWJrBEZ20VQWJ6AXnCt/tsJi6udyquoyoFAJVLkhGYDXUk68ybWvaT32x7Wejgkp0yR29TKzDjkQZioPiTl9AZw4zRi1Eb0wcryteI3qI/wBe3mRSr+98Z2L2bnZ2KwIo9hQ7UIq4mmyqXqFf77Me8yk68e6TbSwvp96PZMwu+AfMOP0ao3eHSnVOjctHt+IzsZI3qS3Hma7jtFd394K+FbNh6hCk3ZD3qbfiQ6X0tcWPUTqG7vtEoVrJiAMPU94m9Fv3/sfvafeM4fisNVoVClRHpVF4owKt52PEdeBmThscODadR+ok5rW/tni+XF9vcfp9OA6dD8x+spacW3X3urYSwB7WhzpE6AczTb7B6cDrccx17AbQp16SVaTZkcXB4dCCORBBBHiDM98c0b8HJrljrqV9mlJqSio0xqtWVtDm/taxGbFUl92jf+N2H8k5jtimXKIOLsqjzJtJz7Q6+bHN91Ka/LN/PIpsxQ20sKDwWstRvw0znb5KYG321UDYzEEAWFaogtwy02NNbdLIJvtzMPnxlAcg4Y/uAv8AyyJ4ZyxzNxbvHzOp+Zk+9nlL/iC3uU2+LEKPlmgdRDSsGYiPLytAuz2Ugz2B7ERAREQEREBERAREQEREBERAS09dRz18BrNXtHaXfKKdBox8TzUeXOKNUcoGy+kjwPy/rKqeIUmwOvgdD/nMHtZj4kgiBu4mn2XtO7dm5uT9RvG32T169JtmaBG/aDu6cbgmpp+1psKtK+l3UEFCeWZWI87T58q0yrFWUqykqysCGUjQgg8DPqJnkX3s3Rw2NGZx2dYCwrpbNpwDjg489RyIllL66lRmxeXce3CcHWZHD02ZHU3VlJVlPirDUTpW7ftSqKAmNTtF4dvTADjq9PRW56i3kTIfvHubicJdmXtKQ/v6dytvvjinrp1M0S1fWXaraGPd8c9PoWsMDtOhr2eIpjgRcPTJHjo9Jumk5VvpuFUwYNaixq4ccSbdpT5d8DRl+8AOOoHOLYTG1KTipQdqbjgykqbeB8R0OhkkxW/eMq4cJVdQGUq5RArVFIIIbwuDrltIxSYnpZbNS1d2jtGMNiCh6cxOveyyufotXW6drdfMopYf4T6zjdp3DcjZ7YfAUkcZXOZ3XmC7EgHqFyg+U7kt9OnOPTeTySOrXmhxu0bk25aHz/0Zn1WJmg2js1yxek+Vj9ZSMyNbS9tCDbS4mZ6CJ7x7PzO1S/eOpvIXhK2TFseYpVVXozqUB/8AKdC2hsvEPoWRRzKgk/PhNNsfdtRVdj3rGxJ4k2uSfjA1eEGs6HuGcoqN4lV+AJ/mEwKe71M62tNvu9h8gZRwzHX0AP5QJfSqTKRpgYdTaZtMQMlTLglpJdED2IiAiIgIiICIiAiIgIiICWsTVyIze6rN/CCf0l2UVkDKyngwKnyIsfzgc7wmLuLk3J1J6niZsqWLkNXENSdqTnvU2KHqRpcdDoR0ImdT2h1gS0YzrLdXFyOjaHWUVNo9YGxxuOy94HVSGHmuo/KTx3v6zk1NzXrU6K6mqwXyH2m9FBPpOs1V8IGLUqSH7z70VKNYJSCGygvmBPeOoGhFtLfGSrEtacl9ouBqU630imzdnUsHAJstQDLe3IEAet/ES3F4+X1M3LjJOP8ArnUt/gt/G7WmlZUVXbIXBYZSQbHUnS9gfOVbwboYXEEso7Cob96mBlJ+9T4eosZyqrXZ7Zje3j1kk2PvHiKahS2dRwD3JA8A3H43llqbndOmbHm8aazdtZtrd2vhjd1zJyqpcp0vzU+fzmqJJk9/2ua1jSB0172h8xl4SGbUZTVJRQgbXs1vlXoL8uduslEWj7kbWxzP0S3+4LomLplkR85yqxFyjH6rL4G9h6zrmecc3BTNjUHJQah6FeB/iKzrqNKcutw1cXy8Z3+1wy2yS6i3l8UZU1Nc2HvNbiNh3fPTY03PGwDK3hmU8fMWMkooiXBSgRujsmudGqqB92nlPxLG03mA2cqAAcpmpSl9EgeU6MvrTlSCXIHgE9nsQEREBERAREQEREBERAREQNTtjbS0e6LF+fgvhfr0kaxW8Gb6zX/L4SH7Z22SSxOrEk+Z1MieI3pyNrc+UCbbxYPtz2lMhaoFteDgcAfA+B9PKJVNpPTbLUBRvBtL+R4EdRN1s3agdAwOhErxYFQWYAjwIuPnA0w22PGUrtZnOWmCzeA1+J4AecyaewKRP1Ft4WFvhNzhsEtMWRQB0FoEt9muzqNNTUZw+KYEEEWFNOOSn717Alug0HObVDOY7OQg34f64yY7O2oSAtTXwf8ARv6wM7EqDIztfAq6kcjoQRcEdRJHWmsxFG8Dk22d0nUk0ipHukkfAzSnA4lPsN6EMPhedhxOz7zAfZA8JOMkwptgpLlTVa/NXH7n62lhKDsfqsT1BnWf/wAceEuJsy0l82UI4tI9I9uTgxQuxUl3Fi3gt75R68fISfYVrzAw+GtymxRqaC7tbwA43lcztorWKxqGxpJMhacsYZ7i/LSZlOcdeClKxTlaiXVWBbWnLirKgsqgAJ7EQEREBERAREQEREBERAREQEREDmPtC3DZmbEYVS4JLVcOPrXOrVKQ5+JTjxtfhOVYnCJbugDyHOfUci+824mExjF2DUqp41aRClvxqQVfgNbX6wOC7BxeRjTP4l/Ufr8ZJ6VeSXE+xdAQ9HF1BUU/3tNWUjw7hBXz18pDXVkdkcWZGZGHgykhh8RA3NCrNrhnBkWp15mUMdaBMcMom0w6iQ6htYDiZkf7TIvMfGBOlqECwIPnf87wMx934H+sgo3rX3vnMilvUPEQJiaB6fOeDBeJ+Akbo7zj3vnPMRvYoH1gPWBKlwaDjrNdtIBbldNPmJFqe9TVTagr1jex7JGqWPXKDb1myw2xsTiAfpBbDpbRUZGrHqTZlQfE9BA1uI28FvY6zAo7ZBfM3ea9kBYBel+ZN+QuZIqHs8woP9o+Iq39+oq/+pFPzkg2ZsPD0P2NFENrZgLuR4Go12PqYGs2Dh8Q7CpXuqDVKViuttGKnXT71jccBxklpwElxVgXEMvgywol5YFwT2eCewEREBERAREQEREBERAREQEREBERAREQPJxv2mbP7LaDMB3ayLV/e1Rvml/3p5ECLXlLvPYgYOIoluDEeRm03L2Uj7RwyVFFRC7ZkcB1YCm7WZW0IuB8IiB2N908Af8AosL6UKQ/JZYq7m4Ai30amPw50+aMJ5EDHG4ezxwoN/3GLPyNWZ2G3bwaEFMNQDDg5pqzDydgT857EDZgaW5DgOQlQWIgVKkrCTyIFYEqCxECtVlYERArE9iICIiAiIgIiICIiAiIgf/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cs-CZ"/>
          </a:p>
        </p:txBody>
      </p:sp>
      <p:pic>
        <p:nvPicPr>
          <p:cNvPr id="153606" name="Picture 6" descr="http://img.ihned.cz/attachment.php/660/38757660/tuBCDFGHILMNOjkPQWcdgpyz01Tw2Vmn/paragraf-duel-nazory-ilu.jpg"/>
          <p:cNvPicPr>
            <a:picLocks noChangeAspect="1" noChangeArrowheads="1"/>
          </p:cNvPicPr>
          <p:nvPr/>
        </p:nvPicPr>
        <p:blipFill>
          <a:blip r:embed="rId3"/>
          <a:srcRect/>
          <a:stretch>
            <a:fillRect/>
          </a:stretch>
        </p:blipFill>
        <p:spPr bwMode="auto">
          <a:xfrm>
            <a:off x="4284556" y="3857628"/>
            <a:ext cx="4573683" cy="2576509"/>
          </a:xfrm>
          <a:prstGeom prst="rect">
            <a:avLst/>
          </a:prstGeom>
          <a:noFill/>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ext Box 2"/>
          <p:cNvSpPr txBox="1">
            <a:spLocks noChangeArrowheads="1"/>
          </p:cNvSpPr>
          <p:nvPr/>
        </p:nvSpPr>
        <p:spPr bwMode="auto">
          <a:xfrm>
            <a:off x="228600" y="457200"/>
            <a:ext cx="7086600" cy="6537325"/>
          </a:xfrm>
          <a:prstGeom prst="rect">
            <a:avLst/>
          </a:prstGeom>
          <a:noFill/>
          <a:ln w="9525">
            <a:noFill/>
            <a:miter lim="800000"/>
            <a:headEnd/>
            <a:tailEnd/>
          </a:ln>
        </p:spPr>
        <p:txBody>
          <a:bodyPr>
            <a:spAutoFit/>
          </a:bodyPr>
          <a:lstStyle/>
          <a:p>
            <a:pPr algn="just">
              <a:spcBef>
                <a:spcPct val="50000"/>
              </a:spcBef>
            </a:pPr>
            <a:r>
              <a:rPr lang="cs-CZ" altLang="sk-SK" sz="2000" b="1" dirty="0" smtClean="0">
                <a:solidFill>
                  <a:schemeClr val="hlink"/>
                </a:solidFill>
                <a:latin typeface="Times New Roman" pitchFamily="18" charset="0"/>
                <a:cs typeface="Times New Roman" pitchFamily="18" charset="0"/>
              </a:rPr>
              <a:t>Tvorba </a:t>
            </a:r>
            <a:r>
              <a:rPr lang="cs-CZ" altLang="sk-SK" sz="2000" b="1" dirty="0">
                <a:solidFill>
                  <a:schemeClr val="hlink"/>
                </a:solidFill>
                <a:latin typeface="Times New Roman" pitchFamily="18" charset="0"/>
                <a:cs typeface="Times New Roman" pitchFamily="18" charset="0"/>
              </a:rPr>
              <a:t>cen </a:t>
            </a:r>
            <a:r>
              <a:rPr lang="cs-CZ" altLang="sk-SK" sz="2000" b="1" dirty="0">
                <a:solidFill>
                  <a:schemeClr val="hlink"/>
                </a:solidFill>
                <a:cs typeface="Times New Roman" pitchFamily="18" charset="0"/>
              </a:rPr>
              <a:t>–</a:t>
            </a:r>
            <a:r>
              <a:rPr lang="cs-CZ" altLang="sk-SK" sz="2000" b="1" dirty="0">
                <a:solidFill>
                  <a:schemeClr val="hlink"/>
                </a:solidFill>
                <a:latin typeface="Times New Roman" pitchFamily="18" charset="0"/>
                <a:cs typeface="Times New Roman" pitchFamily="18" charset="0"/>
              </a:rPr>
              <a:t> postupy</a:t>
            </a:r>
            <a:r>
              <a:rPr lang="cs-CZ" altLang="sk-SK" sz="2000" dirty="0">
                <a:solidFill>
                  <a:schemeClr val="hlink"/>
                </a:solidFill>
                <a:latin typeface="Times New Roman" pitchFamily="18" charset="0"/>
                <a:cs typeface="Times New Roman" pitchFamily="18" charset="0"/>
              </a:rPr>
              <a:t> </a:t>
            </a:r>
            <a:r>
              <a:rPr lang="cs-CZ" altLang="sk-SK" sz="2000" u="sng" dirty="0">
                <a:solidFill>
                  <a:schemeClr val="hlink"/>
                </a:solidFill>
                <a:latin typeface="Times New Roman" pitchFamily="18" charset="0"/>
                <a:cs typeface="Times New Roman" pitchFamily="18" charset="0"/>
                <a:hlinkClick r:id="" action="ppaction://noaction"/>
              </a:rPr>
              <a:t>[1]</a:t>
            </a:r>
            <a:endParaRPr lang="cs-CZ" altLang="sk-SK" sz="2000" dirty="0">
              <a:solidFill>
                <a:schemeClr val="hlink"/>
              </a:solidFill>
              <a:latin typeface="Arial Unicode MS" pitchFamily="34" charset="-128"/>
              <a:ea typeface="Arial Unicode MS" pitchFamily="34" charset="-128"/>
              <a:cs typeface="Arial Unicode MS" pitchFamily="34" charset="-128"/>
            </a:endParaRPr>
          </a:p>
          <a:p>
            <a:pPr>
              <a:spcBef>
                <a:spcPct val="50000"/>
              </a:spcBef>
            </a:pPr>
            <a:r>
              <a:rPr lang="cs-CZ" altLang="sk-SK" dirty="0">
                <a:solidFill>
                  <a:srgbClr val="000000"/>
                </a:solidFill>
                <a:latin typeface="Arial Unicode MS" pitchFamily="34" charset="-128"/>
                <a:ea typeface="Arial Unicode MS" pitchFamily="34" charset="-128"/>
                <a:cs typeface="Arial Unicode MS" pitchFamily="34" charset="-128"/>
              </a:rPr>
              <a:t>Metody se tvoř</a:t>
            </a:r>
            <a:r>
              <a:rPr lang="cs-CZ" altLang="sk-SK" dirty="0">
                <a:solidFill>
                  <a:srgbClr val="000000"/>
                </a:solidFill>
                <a:ea typeface="Arial Unicode MS" pitchFamily="34" charset="-128"/>
                <a:cs typeface="Arial Unicode MS" pitchFamily="34" charset="-128"/>
              </a:rPr>
              <a:t>í</a:t>
            </a:r>
            <a:r>
              <a:rPr lang="cs-CZ" altLang="sk-SK" dirty="0">
                <a:solidFill>
                  <a:srgbClr val="000000"/>
                </a:solidFill>
                <a:latin typeface="Arial Unicode MS" pitchFamily="34" charset="-128"/>
                <a:ea typeface="Arial Unicode MS" pitchFamily="34" charset="-128"/>
                <a:cs typeface="Arial Unicode MS" pitchFamily="34" charset="-128"/>
              </a:rPr>
              <a:t> podle jednoho ze tř</a:t>
            </a:r>
            <a:r>
              <a:rPr lang="cs-CZ" altLang="sk-SK" dirty="0">
                <a:solidFill>
                  <a:srgbClr val="000000"/>
                </a:solidFill>
                <a:ea typeface="Arial Unicode MS" pitchFamily="34" charset="-128"/>
                <a:cs typeface="Arial Unicode MS" pitchFamily="34" charset="-128"/>
              </a:rPr>
              <a:t>í</a:t>
            </a:r>
            <a:r>
              <a:rPr lang="cs-CZ" altLang="sk-SK" dirty="0">
                <a:solidFill>
                  <a:srgbClr val="000000"/>
                </a:solidFill>
                <a:latin typeface="Arial Unicode MS" pitchFamily="34" charset="-128"/>
                <a:ea typeface="Arial Unicode MS" pitchFamily="34" charset="-128"/>
                <a:cs typeface="Arial Unicode MS" pitchFamily="34" charset="-128"/>
              </a:rPr>
              <a:t> postupů, nebo (a to častěji) kombinac</a:t>
            </a:r>
            <a:r>
              <a:rPr lang="cs-CZ" altLang="sk-SK" dirty="0">
                <a:solidFill>
                  <a:srgbClr val="000000"/>
                </a:solidFill>
                <a:ea typeface="Arial Unicode MS" pitchFamily="34" charset="-128"/>
                <a:cs typeface="Arial Unicode MS" pitchFamily="34" charset="-128"/>
              </a:rPr>
              <a:t>í</a:t>
            </a:r>
            <a:r>
              <a:rPr lang="cs-CZ" altLang="sk-SK" dirty="0">
                <a:solidFill>
                  <a:srgbClr val="000000"/>
                </a:solidFill>
                <a:latin typeface="Arial Unicode MS" pitchFamily="34" charset="-128"/>
                <a:ea typeface="Arial Unicode MS" pitchFamily="34" charset="-128"/>
                <a:cs typeface="Arial Unicode MS" pitchFamily="34" charset="-128"/>
              </a:rPr>
              <a:t> těchto postupů: </a:t>
            </a:r>
          </a:p>
          <a:p>
            <a:pPr>
              <a:spcBef>
                <a:spcPct val="50000"/>
              </a:spcBef>
            </a:pPr>
            <a:r>
              <a:rPr lang="cs-CZ" altLang="sk-SK" b="1" dirty="0">
                <a:solidFill>
                  <a:srgbClr val="000000"/>
                </a:solidFill>
                <a:latin typeface="Arial Unicode MS" pitchFamily="34" charset="-128"/>
                <a:ea typeface="Arial Unicode MS" pitchFamily="34" charset="-128"/>
                <a:cs typeface="Arial Unicode MS" pitchFamily="34" charset="-128"/>
              </a:rPr>
              <a:t>A</a:t>
            </a:r>
            <a:r>
              <a:rPr lang="cs-CZ" altLang="sk-SK" dirty="0">
                <a:solidFill>
                  <a:srgbClr val="000000"/>
                </a:solidFill>
                <a:latin typeface="Arial Unicode MS" pitchFamily="34" charset="-128"/>
                <a:ea typeface="Arial Unicode MS" pitchFamily="34" charset="-128"/>
                <a:cs typeface="Arial Unicode MS" pitchFamily="34" charset="-128"/>
              </a:rPr>
              <a:t> - podle n</a:t>
            </a:r>
            <a:r>
              <a:rPr lang="cs-CZ" altLang="sk-SK" dirty="0">
                <a:solidFill>
                  <a:srgbClr val="000000"/>
                </a:solidFill>
                <a:ea typeface="Arial Unicode MS" pitchFamily="34" charset="-128"/>
                <a:cs typeface="Arial Unicode MS" pitchFamily="34" charset="-128"/>
              </a:rPr>
              <a:t>á</a:t>
            </a:r>
            <a:r>
              <a:rPr lang="cs-CZ" altLang="sk-SK" dirty="0">
                <a:solidFill>
                  <a:srgbClr val="000000"/>
                </a:solidFill>
                <a:latin typeface="Arial Unicode MS" pitchFamily="34" charset="-128"/>
                <a:ea typeface="Arial Unicode MS" pitchFamily="34" charset="-128"/>
                <a:cs typeface="Arial Unicode MS" pitchFamily="34" charset="-128"/>
              </a:rPr>
              <a:t>kladů </a:t>
            </a:r>
          </a:p>
          <a:p>
            <a:pPr>
              <a:spcBef>
                <a:spcPct val="50000"/>
              </a:spcBef>
            </a:pPr>
            <a:r>
              <a:rPr lang="cs-CZ" altLang="sk-SK" b="1" dirty="0">
                <a:solidFill>
                  <a:srgbClr val="000000"/>
                </a:solidFill>
                <a:latin typeface="Arial Unicode MS" pitchFamily="34" charset="-128"/>
                <a:ea typeface="Arial Unicode MS" pitchFamily="34" charset="-128"/>
                <a:cs typeface="Arial Unicode MS" pitchFamily="34" charset="-128"/>
              </a:rPr>
              <a:t>B</a:t>
            </a:r>
            <a:r>
              <a:rPr lang="cs-CZ" altLang="sk-SK" dirty="0">
                <a:solidFill>
                  <a:srgbClr val="000000"/>
                </a:solidFill>
                <a:latin typeface="Arial Unicode MS" pitchFamily="34" charset="-128"/>
                <a:ea typeface="Arial Unicode MS" pitchFamily="34" charset="-128"/>
                <a:cs typeface="Arial Unicode MS" pitchFamily="34" charset="-128"/>
              </a:rPr>
              <a:t> - podle popt</a:t>
            </a:r>
            <a:r>
              <a:rPr lang="cs-CZ" altLang="sk-SK" dirty="0">
                <a:solidFill>
                  <a:srgbClr val="000000"/>
                </a:solidFill>
                <a:ea typeface="Arial Unicode MS" pitchFamily="34" charset="-128"/>
                <a:cs typeface="Arial Unicode MS" pitchFamily="34" charset="-128"/>
              </a:rPr>
              <a:t>á</a:t>
            </a:r>
            <a:r>
              <a:rPr lang="cs-CZ" altLang="sk-SK" dirty="0">
                <a:solidFill>
                  <a:srgbClr val="000000"/>
                </a:solidFill>
                <a:latin typeface="Arial Unicode MS" pitchFamily="34" charset="-128"/>
                <a:ea typeface="Arial Unicode MS" pitchFamily="34" charset="-128"/>
                <a:cs typeface="Arial Unicode MS" pitchFamily="34" charset="-128"/>
              </a:rPr>
              <a:t>vky </a:t>
            </a:r>
          </a:p>
          <a:p>
            <a:pPr>
              <a:spcBef>
                <a:spcPct val="50000"/>
              </a:spcBef>
            </a:pPr>
            <a:r>
              <a:rPr lang="cs-CZ" altLang="sk-SK" b="1" dirty="0">
                <a:cs typeface="Times New Roman" pitchFamily="18" charset="0"/>
              </a:rPr>
              <a:t>C</a:t>
            </a:r>
            <a:r>
              <a:rPr lang="cs-CZ" altLang="sk-SK" dirty="0">
                <a:cs typeface="Times New Roman" pitchFamily="18" charset="0"/>
              </a:rPr>
              <a:t> - podle konkurence  </a:t>
            </a:r>
            <a:r>
              <a:rPr lang="cs-CZ" altLang="sk-SK" dirty="0"/>
              <a:t/>
            </a:r>
            <a:br>
              <a:rPr lang="cs-CZ" altLang="sk-SK" dirty="0"/>
            </a:br>
            <a:endParaRPr lang="cs-CZ" altLang="sk-SK" dirty="0"/>
          </a:p>
          <a:p>
            <a:pPr>
              <a:spcBef>
                <a:spcPct val="50000"/>
              </a:spcBef>
            </a:pPr>
            <a:endParaRPr lang="cs-CZ" altLang="sk-SK" dirty="0"/>
          </a:p>
          <a:p>
            <a:pPr>
              <a:spcBef>
                <a:spcPct val="50000"/>
              </a:spcBef>
            </a:pPr>
            <a:endParaRPr lang="cs-CZ" altLang="sk-SK" dirty="0"/>
          </a:p>
          <a:p>
            <a:pPr>
              <a:spcBef>
                <a:spcPct val="50000"/>
              </a:spcBef>
            </a:pPr>
            <a:endParaRPr lang="cs-CZ" altLang="sk-SK" dirty="0"/>
          </a:p>
          <a:p>
            <a:pPr>
              <a:spcBef>
                <a:spcPct val="50000"/>
              </a:spcBef>
            </a:pPr>
            <a:endParaRPr lang="cs-CZ" altLang="sk-SK" dirty="0"/>
          </a:p>
          <a:p>
            <a:pPr>
              <a:spcBef>
                <a:spcPct val="50000"/>
              </a:spcBef>
            </a:pPr>
            <a:endParaRPr lang="cs-CZ" altLang="sk-SK" dirty="0"/>
          </a:p>
          <a:p>
            <a:pPr>
              <a:spcBef>
                <a:spcPct val="50000"/>
              </a:spcBef>
            </a:pPr>
            <a:endParaRPr lang="cs-CZ" altLang="sk-SK" dirty="0"/>
          </a:p>
          <a:p>
            <a:pPr>
              <a:spcBef>
                <a:spcPct val="50000"/>
              </a:spcBef>
            </a:pPr>
            <a:endParaRPr lang="cs-CZ" altLang="sk-SK" dirty="0"/>
          </a:p>
          <a:p>
            <a:pPr>
              <a:spcBef>
                <a:spcPct val="50000"/>
              </a:spcBef>
            </a:pPr>
            <a:endParaRPr lang="cs-CZ" altLang="sk-SK" dirty="0"/>
          </a:p>
          <a:p>
            <a:pPr>
              <a:spcBef>
                <a:spcPct val="50000"/>
              </a:spcBef>
            </a:pPr>
            <a:r>
              <a:rPr lang="cs-CZ" altLang="sk-SK" sz="1400" u="sng" dirty="0">
                <a:solidFill>
                  <a:srgbClr val="800080"/>
                </a:solidFill>
                <a:latin typeface="Arial Unicode MS" pitchFamily="34" charset="-128"/>
                <a:ea typeface="Arial Unicode MS" pitchFamily="34" charset="-128"/>
                <a:cs typeface="Arial Unicode MS" pitchFamily="34" charset="-128"/>
                <a:hlinkClick r:id="" action="ppaction://noaction"/>
              </a:rPr>
              <a:t>[1]</a:t>
            </a:r>
            <a:r>
              <a:rPr lang="cs-CZ" altLang="sk-SK" sz="1400" dirty="0">
                <a:solidFill>
                  <a:srgbClr val="000000"/>
                </a:solidFill>
                <a:latin typeface="Arial Unicode MS" pitchFamily="34" charset="-128"/>
                <a:ea typeface="Arial Unicode MS" pitchFamily="34" charset="-128"/>
                <a:cs typeface="Arial Unicode MS" pitchFamily="34" charset="-128"/>
              </a:rPr>
              <a:t> </a:t>
            </a:r>
            <a:r>
              <a:rPr lang="cs-CZ" altLang="sk-SK" sz="1400" i="1" dirty="0" err="1">
                <a:solidFill>
                  <a:srgbClr val="000000"/>
                </a:solidFill>
                <a:latin typeface="Arial Unicode MS" pitchFamily="34" charset="-128"/>
                <a:ea typeface="Arial Unicode MS" pitchFamily="34" charset="-128"/>
                <a:cs typeface="Arial Unicode MS" pitchFamily="34" charset="-128"/>
              </a:rPr>
              <a:t>Honner</a:t>
            </a:r>
            <a:r>
              <a:rPr lang="cs-CZ" altLang="sk-SK" sz="1400" i="1" dirty="0">
                <a:solidFill>
                  <a:srgbClr val="000000"/>
                </a:solidFill>
                <a:latin typeface="Arial Unicode MS" pitchFamily="34" charset="-128"/>
                <a:ea typeface="Arial Unicode MS" pitchFamily="34" charset="-128"/>
                <a:cs typeface="Arial Unicode MS" pitchFamily="34" charset="-128"/>
              </a:rPr>
              <a:t> </a:t>
            </a:r>
            <a:r>
              <a:rPr lang="cs-CZ" altLang="sk-SK" sz="1400" i="1" dirty="0">
                <a:solidFill>
                  <a:srgbClr val="000000"/>
                </a:solidFill>
                <a:ea typeface="Arial Unicode MS" pitchFamily="34" charset="-128"/>
                <a:cs typeface="Arial Unicode MS" pitchFamily="34" charset="-128"/>
              </a:rPr>
              <a:t>–</a:t>
            </a:r>
            <a:r>
              <a:rPr lang="cs-CZ" altLang="sk-SK" sz="1400" i="1" dirty="0">
                <a:solidFill>
                  <a:srgbClr val="000000"/>
                </a:solidFill>
                <a:latin typeface="Arial Unicode MS" pitchFamily="34" charset="-128"/>
                <a:ea typeface="Arial Unicode MS" pitchFamily="34" charset="-128"/>
                <a:cs typeface="Arial Unicode MS" pitchFamily="34" charset="-128"/>
              </a:rPr>
              <a:t> </a:t>
            </a:r>
            <a:r>
              <a:rPr lang="cs-CZ" altLang="sk-SK" sz="1400" i="1" dirty="0" err="1">
                <a:solidFill>
                  <a:srgbClr val="000000"/>
                </a:solidFill>
                <a:latin typeface="Arial Unicode MS" pitchFamily="34" charset="-128"/>
                <a:ea typeface="Arial Unicode MS" pitchFamily="34" charset="-128"/>
                <a:cs typeface="Arial Unicode MS" pitchFamily="34" charset="-128"/>
              </a:rPr>
              <a:t>Swarbrooke</a:t>
            </a:r>
            <a:r>
              <a:rPr lang="cs-CZ" altLang="sk-SK" sz="1400" i="1" dirty="0">
                <a:solidFill>
                  <a:srgbClr val="000000"/>
                </a:solidFill>
                <a:latin typeface="Arial Unicode MS" pitchFamily="34" charset="-128"/>
                <a:ea typeface="Arial Unicode MS" pitchFamily="34" charset="-128"/>
                <a:cs typeface="Arial Unicode MS" pitchFamily="34" charset="-128"/>
              </a:rPr>
              <a:t>, Cestovn</a:t>
            </a:r>
            <a:r>
              <a:rPr lang="cs-CZ" altLang="sk-SK" sz="1400" i="1" dirty="0">
                <a:solidFill>
                  <a:srgbClr val="000000"/>
                </a:solidFill>
                <a:ea typeface="Arial Unicode MS" pitchFamily="34" charset="-128"/>
                <a:cs typeface="Arial Unicode MS" pitchFamily="34" charset="-128"/>
              </a:rPr>
              <a:t>í</a:t>
            </a:r>
            <a:r>
              <a:rPr lang="cs-CZ" altLang="sk-SK" sz="1400" i="1" dirty="0">
                <a:solidFill>
                  <a:srgbClr val="000000"/>
                </a:solidFill>
                <a:latin typeface="Arial Unicode MS" pitchFamily="34" charset="-128"/>
                <a:ea typeface="Arial Unicode MS" pitchFamily="34" charset="-128"/>
                <a:cs typeface="Arial Unicode MS" pitchFamily="34" charset="-128"/>
              </a:rPr>
              <a:t> ruch,/</a:t>
            </a:r>
            <a:r>
              <a:rPr lang="cs-CZ" altLang="sk-SK" sz="1400" i="1" dirty="0">
                <a:solidFill>
                  <a:srgbClr val="000000"/>
                </a:solidFill>
                <a:ea typeface="Arial Unicode MS" pitchFamily="34" charset="-128"/>
                <a:cs typeface="Arial Unicode MS" pitchFamily="34" charset="-128"/>
              </a:rPr>
              <a:t>…</a:t>
            </a:r>
            <a:r>
              <a:rPr lang="cs-CZ" altLang="sk-SK" sz="1400" i="1" dirty="0">
                <a:solidFill>
                  <a:srgbClr val="000000"/>
                </a:solidFill>
                <a:latin typeface="Arial Unicode MS" pitchFamily="34" charset="-128"/>
                <a:ea typeface="Arial Unicode MS" pitchFamily="34" charset="-128"/>
                <a:cs typeface="Arial Unicode MS" pitchFamily="34" charset="-128"/>
              </a:rPr>
              <a:t>/ Praha, </a:t>
            </a:r>
            <a:r>
              <a:rPr lang="cs-CZ" altLang="sk-SK" sz="1400" i="1" dirty="0" err="1">
                <a:solidFill>
                  <a:srgbClr val="000000"/>
                </a:solidFill>
                <a:latin typeface="Arial Unicode MS" pitchFamily="34" charset="-128"/>
                <a:ea typeface="Arial Unicode MS" pitchFamily="34" charset="-128"/>
                <a:cs typeface="Arial Unicode MS" pitchFamily="34" charset="-128"/>
              </a:rPr>
              <a:t>Grada</a:t>
            </a:r>
            <a:r>
              <a:rPr lang="cs-CZ" altLang="sk-SK" sz="1400" i="1" dirty="0">
                <a:solidFill>
                  <a:srgbClr val="000000"/>
                </a:solidFill>
                <a:latin typeface="Arial Unicode MS" pitchFamily="34" charset="-128"/>
                <a:ea typeface="Arial Unicode MS" pitchFamily="34" charset="-128"/>
                <a:cs typeface="Arial Unicode MS" pitchFamily="34" charset="-128"/>
              </a:rPr>
              <a:t> 2003</a:t>
            </a:r>
            <a:endParaRPr lang="cs-CZ" altLang="sk-SK" sz="1400" dirty="0">
              <a:solidFill>
                <a:srgbClr val="000000"/>
              </a:solidFill>
              <a:latin typeface="Arial Unicode MS" pitchFamily="34" charset="-128"/>
              <a:ea typeface="Arial Unicode MS" pitchFamily="34" charset="-128"/>
              <a:cs typeface="Arial Unicode MS" pitchFamily="34" charset="-128"/>
            </a:endParaRPr>
          </a:p>
          <a:p>
            <a:pPr>
              <a:spcBef>
                <a:spcPct val="50000"/>
              </a:spcBef>
            </a:pPr>
            <a:endParaRPr lang="cs-CZ" altLang="sk-SK" sz="1400" dirty="0"/>
          </a:p>
        </p:txBody>
      </p:sp>
      <p:pic>
        <p:nvPicPr>
          <p:cNvPr id="151554" name="Picture 2" descr="http://www.ekonomikon.cz/_media/ekonomika/rovnovazna-cena.jpg"/>
          <p:cNvPicPr>
            <a:picLocks noChangeAspect="1" noChangeArrowheads="1"/>
          </p:cNvPicPr>
          <p:nvPr/>
        </p:nvPicPr>
        <p:blipFill>
          <a:blip r:embed="rId3"/>
          <a:srcRect/>
          <a:stretch>
            <a:fillRect/>
          </a:stretch>
        </p:blipFill>
        <p:spPr bwMode="auto">
          <a:xfrm>
            <a:off x="3643306" y="1785926"/>
            <a:ext cx="5072098" cy="4409181"/>
          </a:xfrm>
          <a:prstGeom prst="rect">
            <a:avLst/>
          </a:prstGeom>
          <a:noFill/>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ext Box 2"/>
          <p:cNvSpPr txBox="1">
            <a:spLocks noChangeArrowheads="1"/>
          </p:cNvSpPr>
          <p:nvPr/>
        </p:nvSpPr>
        <p:spPr bwMode="auto">
          <a:xfrm>
            <a:off x="228600" y="457200"/>
            <a:ext cx="8686800" cy="4900613"/>
          </a:xfrm>
          <a:prstGeom prst="rect">
            <a:avLst/>
          </a:prstGeom>
          <a:noFill/>
          <a:ln w="9525">
            <a:noFill/>
            <a:miter lim="800000"/>
            <a:headEnd/>
            <a:tailEnd/>
          </a:ln>
        </p:spPr>
        <p:txBody>
          <a:bodyPr>
            <a:spAutoFit/>
          </a:bodyPr>
          <a:lstStyle/>
          <a:p>
            <a:pPr algn="just">
              <a:spcBef>
                <a:spcPct val="50000"/>
              </a:spcBef>
            </a:pPr>
            <a:r>
              <a:rPr lang="cs-CZ" altLang="sk-SK" b="1">
                <a:solidFill>
                  <a:schemeClr val="hlink"/>
                </a:solidFill>
                <a:latin typeface="Times New Roman" pitchFamily="18" charset="0"/>
                <a:cs typeface="Times New Roman" pitchFamily="18" charset="0"/>
              </a:rPr>
              <a:t>A </a:t>
            </a:r>
            <a:r>
              <a:rPr lang="cs-CZ" altLang="sk-SK" b="1">
                <a:solidFill>
                  <a:schemeClr val="hlink"/>
                </a:solidFill>
                <a:cs typeface="Times New Roman" pitchFamily="18" charset="0"/>
              </a:rPr>
              <a:t>–</a:t>
            </a:r>
            <a:r>
              <a:rPr lang="cs-CZ" altLang="sk-SK" b="1">
                <a:solidFill>
                  <a:schemeClr val="hlink"/>
                </a:solidFill>
                <a:latin typeface="Times New Roman" pitchFamily="18" charset="0"/>
                <a:cs typeface="Times New Roman" pitchFamily="18" charset="0"/>
              </a:rPr>
              <a:t> Tvorba cen podle n</a:t>
            </a:r>
            <a:r>
              <a:rPr lang="cs-CZ" altLang="sk-SK" b="1">
                <a:solidFill>
                  <a:schemeClr val="hlink"/>
                </a:solidFill>
                <a:cs typeface="Times New Roman" pitchFamily="18" charset="0"/>
              </a:rPr>
              <a:t>á</a:t>
            </a:r>
            <a:r>
              <a:rPr lang="cs-CZ" altLang="sk-SK" b="1">
                <a:solidFill>
                  <a:schemeClr val="hlink"/>
                </a:solidFill>
                <a:latin typeface="Times New Roman" pitchFamily="18" charset="0"/>
                <a:cs typeface="Times New Roman" pitchFamily="18" charset="0"/>
              </a:rPr>
              <a:t>kladů</a:t>
            </a:r>
            <a:r>
              <a:rPr lang="cs-CZ" altLang="sk-SK">
                <a:solidFill>
                  <a:schemeClr val="hlink"/>
                </a:solidFill>
                <a:latin typeface="Times New Roman" pitchFamily="18" charset="0"/>
                <a:cs typeface="Times New Roman" pitchFamily="18" charset="0"/>
              </a:rPr>
              <a:t> </a:t>
            </a:r>
            <a:endParaRPr lang="cs-CZ" altLang="sk-SK">
              <a:solidFill>
                <a:schemeClr val="hlink"/>
              </a:solidFill>
              <a:latin typeface="Arial Unicode MS" pitchFamily="34" charset="-128"/>
              <a:ea typeface="Arial Unicode MS" pitchFamily="34" charset="-128"/>
              <a:cs typeface="Arial Unicode MS" pitchFamily="34" charset="-128"/>
            </a:endParaRPr>
          </a:p>
          <a:p>
            <a:pPr>
              <a:spcBef>
                <a:spcPct val="50000"/>
              </a:spcBef>
            </a:pPr>
            <a:r>
              <a:rPr lang="cs-CZ" altLang="sk-SK">
                <a:solidFill>
                  <a:srgbClr val="000000"/>
                </a:solidFill>
                <a:latin typeface="Arial Unicode MS" pitchFamily="34" charset="-128"/>
                <a:ea typeface="Arial Unicode MS" pitchFamily="34" charset="-128"/>
                <a:cs typeface="Arial Unicode MS" pitchFamily="34" charset="-128"/>
              </a:rPr>
              <a:t>Prodejn</a:t>
            </a:r>
            <a:r>
              <a:rPr lang="cs-CZ" altLang="sk-SK">
                <a:solidFill>
                  <a:srgbClr val="000000"/>
                </a:solidFill>
                <a:ea typeface="Arial Unicode MS" pitchFamily="34" charset="-128"/>
                <a:cs typeface="Arial Unicode MS" pitchFamily="34" charset="-128"/>
              </a:rPr>
              <a:t>í</a:t>
            </a:r>
            <a:r>
              <a:rPr lang="cs-CZ" altLang="sk-SK">
                <a:solidFill>
                  <a:srgbClr val="000000"/>
                </a:solidFill>
                <a:latin typeface="Arial Unicode MS" pitchFamily="34" charset="-128"/>
                <a:ea typeface="Arial Unicode MS" pitchFamily="34" charset="-128"/>
                <a:cs typeface="Arial Unicode MS" pitchFamily="34" charset="-128"/>
              </a:rPr>
              <a:t> cena výrobku nebo služby vych</a:t>
            </a:r>
            <a:r>
              <a:rPr lang="cs-CZ" altLang="sk-SK">
                <a:solidFill>
                  <a:srgbClr val="000000"/>
                </a:solidFill>
                <a:ea typeface="Arial Unicode MS" pitchFamily="34" charset="-128"/>
                <a:cs typeface="Arial Unicode MS" pitchFamily="34" charset="-128"/>
              </a:rPr>
              <a:t>á</a:t>
            </a:r>
            <a:r>
              <a:rPr lang="cs-CZ" altLang="sk-SK">
                <a:solidFill>
                  <a:srgbClr val="000000"/>
                </a:solidFill>
                <a:latin typeface="Arial Unicode MS" pitchFamily="34" charset="-128"/>
                <a:ea typeface="Arial Unicode MS" pitchFamily="34" charset="-128"/>
                <a:cs typeface="Arial Unicode MS" pitchFamily="34" charset="-128"/>
              </a:rPr>
              <a:t>z</a:t>
            </a:r>
            <a:r>
              <a:rPr lang="cs-CZ" altLang="sk-SK">
                <a:solidFill>
                  <a:srgbClr val="000000"/>
                </a:solidFill>
                <a:ea typeface="Arial Unicode MS" pitchFamily="34" charset="-128"/>
                <a:cs typeface="Arial Unicode MS" pitchFamily="34" charset="-128"/>
              </a:rPr>
              <a:t>í</a:t>
            </a:r>
            <a:r>
              <a:rPr lang="cs-CZ" altLang="sk-SK">
                <a:solidFill>
                  <a:srgbClr val="000000"/>
                </a:solidFill>
                <a:latin typeface="Arial Unicode MS" pitchFamily="34" charset="-128"/>
                <a:ea typeface="Arial Unicode MS" pitchFamily="34" charset="-128"/>
                <a:cs typeface="Arial Unicode MS" pitchFamily="34" charset="-128"/>
              </a:rPr>
              <a:t> z výrobn</a:t>
            </a:r>
            <a:r>
              <a:rPr lang="cs-CZ" altLang="sk-SK">
                <a:solidFill>
                  <a:srgbClr val="000000"/>
                </a:solidFill>
                <a:ea typeface="Arial Unicode MS" pitchFamily="34" charset="-128"/>
                <a:cs typeface="Arial Unicode MS" pitchFamily="34" charset="-128"/>
              </a:rPr>
              <a:t>í</a:t>
            </a:r>
            <a:r>
              <a:rPr lang="cs-CZ" altLang="sk-SK">
                <a:solidFill>
                  <a:srgbClr val="000000"/>
                </a:solidFill>
                <a:latin typeface="Arial Unicode MS" pitchFamily="34" charset="-128"/>
                <a:ea typeface="Arial Unicode MS" pitchFamily="34" charset="-128"/>
                <a:cs typeface="Arial Unicode MS" pitchFamily="34" charset="-128"/>
              </a:rPr>
              <a:t> (n</a:t>
            </a:r>
            <a:r>
              <a:rPr lang="cs-CZ" altLang="sk-SK">
                <a:solidFill>
                  <a:srgbClr val="000000"/>
                </a:solidFill>
                <a:ea typeface="Arial Unicode MS" pitchFamily="34" charset="-128"/>
                <a:cs typeface="Arial Unicode MS" pitchFamily="34" charset="-128"/>
              </a:rPr>
              <a:t>á</a:t>
            </a:r>
            <a:r>
              <a:rPr lang="cs-CZ" altLang="sk-SK">
                <a:solidFill>
                  <a:srgbClr val="000000"/>
                </a:solidFill>
                <a:latin typeface="Arial Unicode MS" pitchFamily="34" charset="-128"/>
                <a:ea typeface="Arial Unicode MS" pitchFamily="34" charset="-128"/>
                <a:cs typeface="Arial Unicode MS" pitchFamily="34" charset="-128"/>
              </a:rPr>
              <a:t>kladov</a:t>
            </a:r>
            <a:r>
              <a:rPr lang="cs-CZ" altLang="sk-SK">
                <a:solidFill>
                  <a:srgbClr val="000000"/>
                </a:solidFill>
                <a:ea typeface="Arial Unicode MS" pitchFamily="34" charset="-128"/>
                <a:cs typeface="Arial Unicode MS" pitchFamily="34" charset="-128"/>
              </a:rPr>
              <a:t>é</a:t>
            </a:r>
            <a:r>
              <a:rPr lang="cs-CZ" altLang="sk-SK">
                <a:solidFill>
                  <a:srgbClr val="000000"/>
                </a:solidFill>
                <a:latin typeface="Arial Unicode MS" pitchFamily="34" charset="-128"/>
                <a:ea typeface="Arial Unicode MS" pitchFamily="34" charset="-128"/>
                <a:cs typeface="Arial Unicode MS" pitchFamily="34" charset="-128"/>
              </a:rPr>
              <a:t>) ceny, k n</a:t>
            </a:r>
            <a:r>
              <a:rPr lang="cs-CZ" altLang="sk-SK">
                <a:solidFill>
                  <a:srgbClr val="000000"/>
                </a:solidFill>
                <a:ea typeface="Arial Unicode MS" pitchFamily="34" charset="-128"/>
                <a:cs typeface="Arial Unicode MS" pitchFamily="34" charset="-128"/>
              </a:rPr>
              <a:t>í</a:t>
            </a:r>
            <a:r>
              <a:rPr lang="cs-CZ" altLang="sk-SK">
                <a:solidFill>
                  <a:srgbClr val="000000"/>
                </a:solidFill>
                <a:latin typeface="Arial Unicode MS" pitchFamily="34" charset="-128"/>
                <a:ea typeface="Arial Unicode MS" pitchFamily="34" charset="-128"/>
                <a:cs typeface="Arial Unicode MS" pitchFamily="34" charset="-128"/>
              </a:rPr>
              <a:t>ž se připoč</a:t>
            </a:r>
            <a:r>
              <a:rPr lang="cs-CZ" altLang="sk-SK">
                <a:solidFill>
                  <a:srgbClr val="000000"/>
                </a:solidFill>
                <a:ea typeface="Arial Unicode MS" pitchFamily="34" charset="-128"/>
                <a:cs typeface="Arial Unicode MS" pitchFamily="34" charset="-128"/>
              </a:rPr>
              <a:t>í</a:t>
            </a:r>
            <a:r>
              <a:rPr lang="cs-CZ" altLang="sk-SK">
                <a:solidFill>
                  <a:srgbClr val="000000"/>
                </a:solidFill>
                <a:latin typeface="Arial Unicode MS" pitchFamily="34" charset="-128"/>
                <a:ea typeface="Arial Unicode MS" pitchFamily="34" charset="-128"/>
                <a:cs typeface="Arial Unicode MS" pitchFamily="34" charset="-128"/>
              </a:rPr>
              <a:t>t</a:t>
            </a:r>
            <a:r>
              <a:rPr lang="cs-CZ" altLang="sk-SK">
                <a:solidFill>
                  <a:srgbClr val="000000"/>
                </a:solidFill>
                <a:ea typeface="Arial Unicode MS" pitchFamily="34" charset="-128"/>
                <a:cs typeface="Arial Unicode MS" pitchFamily="34" charset="-128"/>
              </a:rPr>
              <a:t>á</a:t>
            </a:r>
            <a:r>
              <a:rPr lang="cs-CZ" altLang="sk-SK">
                <a:solidFill>
                  <a:srgbClr val="000000"/>
                </a:solidFill>
                <a:latin typeface="Arial Unicode MS" pitchFamily="34" charset="-128"/>
                <a:ea typeface="Arial Unicode MS" pitchFamily="34" charset="-128"/>
                <a:cs typeface="Arial Unicode MS" pitchFamily="34" charset="-128"/>
              </a:rPr>
              <a:t>v</a:t>
            </a:r>
            <a:r>
              <a:rPr lang="cs-CZ" altLang="sk-SK">
                <a:solidFill>
                  <a:srgbClr val="000000"/>
                </a:solidFill>
                <a:ea typeface="Arial Unicode MS" pitchFamily="34" charset="-128"/>
                <a:cs typeface="Arial Unicode MS" pitchFamily="34" charset="-128"/>
              </a:rPr>
              <a:t>á</a:t>
            </a:r>
            <a:r>
              <a:rPr lang="cs-CZ" altLang="sk-SK">
                <a:solidFill>
                  <a:srgbClr val="000000"/>
                </a:solidFill>
                <a:latin typeface="Arial Unicode MS" pitchFamily="34" charset="-128"/>
                <a:ea typeface="Arial Unicode MS" pitchFamily="34" charset="-128"/>
                <a:cs typeface="Arial Unicode MS" pitchFamily="34" charset="-128"/>
              </a:rPr>
              <a:t> </a:t>
            </a:r>
            <a:r>
              <a:rPr lang="cs-CZ" altLang="sk-SK" b="1">
                <a:solidFill>
                  <a:srgbClr val="000000"/>
                </a:solidFill>
                <a:latin typeface="Arial Unicode MS" pitchFamily="34" charset="-128"/>
                <a:ea typeface="Arial Unicode MS" pitchFamily="34" charset="-128"/>
                <a:cs typeface="Arial Unicode MS" pitchFamily="34" charset="-128"/>
              </a:rPr>
              <a:t>marže </a:t>
            </a:r>
            <a:r>
              <a:rPr lang="cs-CZ" altLang="sk-SK">
                <a:solidFill>
                  <a:srgbClr val="000000"/>
                </a:solidFill>
                <a:latin typeface="Arial Unicode MS" pitchFamily="34" charset="-128"/>
                <a:ea typeface="Arial Unicode MS" pitchFamily="34" charset="-128"/>
                <a:cs typeface="Arial Unicode MS" pitchFamily="34" charset="-128"/>
              </a:rPr>
              <a:t>(obchodn</a:t>
            </a:r>
            <a:r>
              <a:rPr lang="cs-CZ" altLang="sk-SK">
                <a:solidFill>
                  <a:srgbClr val="000000"/>
                </a:solidFill>
                <a:ea typeface="Arial Unicode MS" pitchFamily="34" charset="-128"/>
                <a:cs typeface="Arial Unicode MS" pitchFamily="34" charset="-128"/>
              </a:rPr>
              <a:t>í</a:t>
            </a:r>
            <a:r>
              <a:rPr lang="cs-CZ" altLang="sk-SK">
                <a:solidFill>
                  <a:srgbClr val="000000"/>
                </a:solidFill>
                <a:latin typeface="Arial Unicode MS" pitchFamily="34" charset="-128"/>
                <a:ea typeface="Arial Unicode MS" pitchFamily="34" charset="-128"/>
                <a:cs typeface="Arial Unicode MS" pitchFamily="34" charset="-128"/>
              </a:rPr>
              <a:t> přir</a:t>
            </a:r>
            <a:r>
              <a:rPr lang="cs-CZ" altLang="sk-SK">
                <a:solidFill>
                  <a:srgbClr val="000000"/>
                </a:solidFill>
                <a:ea typeface="Arial Unicode MS" pitchFamily="34" charset="-128"/>
                <a:cs typeface="Arial Unicode MS" pitchFamily="34" charset="-128"/>
              </a:rPr>
              <a:t>á</a:t>
            </a:r>
            <a:r>
              <a:rPr lang="cs-CZ" altLang="sk-SK">
                <a:solidFill>
                  <a:srgbClr val="000000"/>
                </a:solidFill>
                <a:latin typeface="Arial Unicode MS" pitchFamily="34" charset="-128"/>
                <a:ea typeface="Arial Unicode MS" pitchFamily="34" charset="-128"/>
                <a:cs typeface="Arial Unicode MS" pitchFamily="34" charset="-128"/>
              </a:rPr>
              <a:t>žka, ziskov</a:t>
            </a:r>
            <a:r>
              <a:rPr lang="cs-CZ" altLang="sk-SK">
                <a:solidFill>
                  <a:srgbClr val="000000"/>
                </a:solidFill>
                <a:ea typeface="Arial Unicode MS" pitchFamily="34" charset="-128"/>
                <a:cs typeface="Arial Unicode MS" pitchFamily="34" charset="-128"/>
              </a:rPr>
              <a:t>á</a:t>
            </a:r>
            <a:r>
              <a:rPr lang="cs-CZ" altLang="sk-SK">
                <a:solidFill>
                  <a:srgbClr val="000000"/>
                </a:solidFill>
                <a:latin typeface="Arial Unicode MS" pitchFamily="34" charset="-128"/>
                <a:ea typeface="Arial Unicode MS" pitchFamily="34" charset="-128"/>
                <a:cs typeface="Arial Unicode MS" pitchFamily="34" charset="-128"/>
              </a:rPr>
              <a:t> přir</a:t>
            </a:r>
            <a:r>
              <a:rPr lang="cs-CZ" altLang="sk-SK">
                <a:solidFill>
                  <a:srgbClr val="000000"/>
                </a:solidFill>
                <a:ea typeface="Arial Unicode MS" pitchFamily="34" charset="-128"/>
                <a:cs typeface="Arial Unicode MS" pitchFamily="34" charset="-128"/>
              </a:rPr>
              <a:t>á</a:t>
            </a:r>
            <a:r>
              <a:rPr lang="cs-CZ" altLang="sk-SK">
                <a:solidFill>
                  <a:srgbClr val="000000"/>
                </a:solidFill>
                <a:latin typeface="Arial Unicode MS" pitchFamily="34" charset="-128"/>
                <a:ea typeface="Arial Unicode MS" pitchFamily="34" charset="-128"/>
                <a:cs typeface="Arial Unicode MS" pitchFamily="34" charset="-128"/>
              </a:rPr>
              <a:t>žka)</a:t>
            </a:r>
            <a:r>
              <a:rPr lang="cs-CZ" altLang="sk-SK" b="1">
                <a:solidFill>
                  <a:srgbClr val="000000"/>
                </a:solidFill>
                <a:latin typeface="Arial Unicode MS" pitchFamily="34" charset="-128"/>
                <a:ea typeface="Arial Unicode MS" pitchFamily="34" charset="-128"/>
                <a:cs typeface="Arial Unicode MS" pitchFamily="34" charset="-128"/>
              </a:rPr>
              <a:t>. </a:t>
            </a:r>
            <a:r>
              <a:rPr lang="cs-CZ" altLang="sk-SK">
                <a:solidFill>
                  <a:srgbClr val="000000"/>
                </a:solidFill>
                <a:latin typeface="Arial Unicode MS" pitchFamily="34" charset="-128"/>
                <a:ea typeface="Arial Unicode MS" pitchFamily="34" charset="-128"/>
                <a:cs typeface="Arial Unicode MS" pitchFamily="34" charset="-128"/>
              </a:rPr>
              <a:t>Jde o nejjednodu</a:t>
            </a:r>
            <a:r>
              <a:rPr lang="cs-CZ" altLang="sk-SK">
                <a:solidFill>
                  <a:srgbClr val="000000"/>
                </a:solidFill>
                <a:ea typeface="Arial Unicode MS" pitchFamily="34" charset="-128"/>
                <a:cs typeface="Arial Unicode MS" pitchFamily="34" charset="-128"/>
              </a:rPr>
              <a:t>šší</a:t>
            </a:r>
            <a:r>
              <a:rPr lang="cs-CZ" altLang="sk-SK">
                <a:solidFill>
                  <a:srgbClr val="000000"/>
                </a:solidFill>
                <a:latin typeface="Arial Unicode MS" pitchFamily="34" charset="-128"/>
                <a:ea typeface="Arial Unicode MS" pitchFamily="34" charset="-128"/>
                <a:cs typeface="Arial Unicode MS" pitchFamily="34" charset="-128"/>
              </a:rPr>
              <a:t> a nejčastěji použ</a:t>
            </a:r>
            <a:r>
              <a:rPr lang="cs-CZ" altLang="sk-SK">
                <a:solidFill>
                  <a:srgbClr val="000000"/>
                </a:solidFill>
                <a:ea typeface="Arial Unicode MS" pitchFamily="34" charset="-128"/>
                <a:cs typeface="Arial Unicode MS" pitchFamily="34" charset="-128"/>
              </a:rPr>
              <a:t>í</a:t>
            </a:r>
            <a:r>
              <a:rPr lang="cs-CZ" altLang="sk-SK">
                <a:solidFill>
                  <a:srgbClr val="000000"/>
                </a:solidFill>
                <a:latin typeface="Arial Unicode MS" pitchFamily="34" charset="-128"/>
                <a:ea typeface="Arial Unicode MS" pitchFamily="34" charset="-128"/>
                <a:cs typeface="Arial Unicode MS" pitchFamily="34" charset="-128"/>
              </a:rPr>
              <a:t>vanou metodu cenov</a:t>
            </a:r>
            <a:r>
              <a:rPr lang="cs-CZ" altLang="sk-SK">
                <a:solidFill>
                  <a:srgbClr val="000000"/>
                </a:solidFill>
                <a:ea typeface="Arial Unicode MS" pitchFamily="34" charset="-128"/>
                <a:cs typeface="Arial Unicode MS" pitchFamily="34" charset="-128"/>
              </a:rPr>
              <a:t>é</a:t>
            </a:r>
            <a:r>
              <a:rPr lang="cs-CZ" altLang="sk-SK">
                <a:solidFill>
                  <a:srgbClr val="000000"/>
                </a:solidFill>
                <a:latin typeface="Arial Unicode MS" pitchFamily="34" charset="-128"/>
                <a:ea typeface="Arial Unicode MS" pitchFamily="34" charset="-128"/>
                <a:cs typeface="Arial Unicode MS" pitchFamily="34" charset="-128"/>
              </a:rPr>
              <a:t> kalkulace. M</a:t>
            </a:r>
            <a:r>
              <a:rPr lang="cs-CZ" altLang="sk-SK">
                <a:solidFill>
                  <a:srgbClr val="000000"/>
                </a:solidFill>
                <a:ea typeface="Arial Unicode MS" pitchFamily="34" charset="-128"/>
                <a:cs typeface="Arial Unicode MS" pitchFamily="34" charset="-128"/>
              </a:rPr>
              <a:t>á</a:t>
            </a:r>
            <a:r>
              <a:rPr lang="cs-CZ" altLang="sk-SK">
                <a:solidFill>
                  <a:srgbClr val="000000"/>
                </a:solidFill>
                <a:latin typeface="Arial Unicode MS" pitchFamily="34" charset="-128"/>
                <a:ea typeface="Arial Unicode MS" pitchFamily="34" charset="-128"/>
                <a:cs typeface="Arial Unicode MS" pitchFamily="34" charset="-128"/>
              </a:rPr>
              <a:t> nevýhodu, že nebere v </a:t>
            </a:r>
            <a:r>
              <a:rPr lang="cs-CZ" altLang="sk-SK">
                <a:solidFill>
                  <a:srgbClr val="000000"/>
                </a:solidFill>
                <a:ea typeface="Arial Unicode MS" pitchFamily="34" charset="-128"/>
                <a:cs typeface="Arial Unicode MS" pitchFamily="34" charset="-128"/>
              </a:rPr>
              <a:t>ú</a:t>
            </a:r>
            <a:r>
              <a:rPr lang="cs-CZ" altLang="sk-SK">
                <a:solidFill>
                  <a:srgbClr val="000000"/>
                </a:solidFill>
                <a:latin typeface="Arial Unicode MS" pitchFamily="34" charset="-128"/>
                <a:ea typeface="Arial Unicode MS" pitchFamily="34" charset="-128"/>
                <a:cs typeface="Arial Unicode MS" pitchFamily="34" charset="-128"/>
              </a:rPr>
              <a:t>vahu ekono</a:t>
            </a:r>
            <a:r>
              <a:rPr lang="cs-CZ" altLang="sk-SK">
                <a:solidFill>
                  <a:srgbClr val="000000"/>
                </a:solidFill>
                <a:ea typeface="Arial Unicode MS" pitchFamily="34" charset="-128"/>
                <a:cs typeface="Arial Unicode MS" pitchFamily="34" charset="-128"/>
              </a:rPr>
              <a:t>­</a:t>
            </a:r>
            <a:r>
              <a:rPr lang="cs-CZ" altLang="sk-SK">
                <a:solidFill>
                  <a:srgbClr val="000000"/>
                </a:solidFill>
                <a:latin typeface="Arial Unicode MS" pitchFamily="34" charset="-128"/>
                <a:ea typeface="Arial Unicode MS" pitchFamily="34" charset="-128"/>
                <a:cs typeface="Arial Unicode MS" pitchFamily="34" charset="-128"/>
              </a:rPr>
              <a:t>mick</a:t>
            </a:r>
            <a:r>
              <a:rPr lang="cs-CZ" altLang="sk-SK">
                <a:solidFill>
                  <a:srgbClr val="000000"/>
                </a:solidFill>
                <a:ea typeface="Arial Unicode MS" pitchFamily="34" charset="-128"/>
                <a:cs typeface="Arial Unicode MS" pitchFamily="34" charset="-128"/>
              </a:rPr>
              <a:t>é</a:t>
            </a:r>
            <a:r>
              <a:rPr lang="cs-CZ" altLang="sk-SK">
                <a:solidFill>
                  <a:srgbClr val="000000"/>
                </a:solidFill>
                <a:latin typeface="Arial Unicode MS" pitchFamily="34" charset="-128"/>
                <a:ea typeface="Arial Unicode MS" pitchFamily="34" charset="-128"/>
                <a:cs typeface="Arial Unicode MS" pitchFamily="34" charset="-128"/>
              </a:rPr>
              <a:t> aspekty nab</a:t>
            </a:r>
            <a:r>
              <a:rPr lang="cs-CZ" altLang="sk-SK">
                <a:solidFill>
                  <a:srgbClr val="000000"/>
                </a:solidFill>
                <a:ea typeface="Arial Unicode MS" pitchFamily="34" charset="-128"/>
                <a:cs typeface="Arial Unicode MS" pitchFamily="34" charset="-128"/>
              </a:rPr>
              <a:t>í</a:t>
            </a:r>
            <a:r>
              <a:rPr lang="cs-CZ" altLang="sk-SK">
                <a:solidFill>
                  <a:srgbClr val="000000"/>
                </a:solidFill>
                <a:latin typeface="Arial Unicode MS" pitchFamily="34" charset="-128"/>
                <a:ea typeface="Arial Unicode MS" pitchFamily="34" charset="-128"/>
                <a:cs typeface="Arial Unicode MS" pitchFamily="34" charset="-128"/>
              </a:rPr>
              <a:t>dky a popt</a:t>
            </a:r>
            <a:r>
              <a:rPr lang="cs-CZ" altLang="sk-SK">
                <a:solidFill>
                  <a:srgbClr val="000000"/>
                </a:solidFill>
                <a:ea typeface="Arial Unicode MS" pitchFamily="34" charset="-128"/>
                <a:cs typeface="Arial Unicode MS" pitchFamily="34" charset="-128"/>
              </a:rPr>
              <a:t>á</a:t>
            </a:r>
            <a:r>
              <a:rPr lang="cs-CZ" altLang="sk-SK">
                <a:solidFill>
                  <a:srgbClr val="000000"/>
                </a:solidFill>
                <a:latin typeface="Arial Unicode MS" pitchFamily="34" charset="-128"/>
                <a:ea typeface="Arial Unicode MS" pitchFamily="34" charset="-128"/>
                <a:cs typeface="Arial Unicode MS" pitchFamily="34" charset="-128"/>
              </a:rPr>
              <a:t>vky a často nem</a:t>
            </a:r>
            <a:r>
              <a:rPr lang="cs-CZ" altLang="sk-SK">
                <a:solidFill>
                  <a:srgbClr val="000000"/>
                </a:solidFill>
                <a:ea typeface="Arial Unicode MS" pitchFamily="34" charset="-128"/>
                <a:cs typeface="Arial Unicode MS" pitchFamily="34" charset="-128"/>
              </a:rPr>
              <a:t>á</a:t>
            </a:r>
            <a:r>
              <a:rPr lang="cs-CZ" altLang="sk-SK">
                <a:solidFill>
                  <a:srgbClr val="000000"/>
                </a:solidFill>
                <a:latin typeface="Arial Unicode MS" pitchFamily="34" charset="-128"/>
                <a:ea typeface="Arial Unicode MS" pitchFamily="34" charset="-128"/>
                <a:cs typeface="Arial Unicode MS" pitchFamily="34" charset="-128"/>
              </a:rPr>
              <a:t> vztah k c</a:t>
            </a:r>
            <a:r>
              <a:rPr lang="cs-CZ" altLang="sk-SK">
                <a:solidFill>
                  <a:srgbClr val="000000"/>
                </a:solidFill>
                <a:ea typeface="Arial Unicode MS" pitchFamily="34" charset="-128"/>
                <a:cs typeface="Arial Unicode MS" pitchFamily="34" charset="-128"/>
              </a:rPr>
              <a:t>í</a:t>
            </a:r>
            <a:r>
              <a:rPr lang="cs-CZ" altLang="sk-SK">
                <a:solidFill>
                  <a:srgbClr val="000000"/>
                </a:solidFill>
                <a:latin typeface="Arial Unicode MS" pitchFamily="34" charset="-128"/>
                <a:ea typeface="Arial Unicode MS" pitchFamily="34" charset="-128"/>
                <a:cs typeface="Arial Unicode MS" pitchFamily="34" charset="-128"/>
              </a:rPr>
              <a:t>lům tvorby cen. Tato metoda ob</a:t>
            </a:r>
            <a:r>
              <a:rPr lang="cs-CZ" altLang="sk-SK">
                <a:solidFill>
                  <a:srgbClr val="000000"/>
                </a:solidFill>
                <a:ea typeface="Arial Unicode MS" pitchFamily="34" charset="-128"/>
                <a:cs typeface="Arial Unicode MS" pitchFamily="34" charset="-128"/>
              </a:rPr>
              <a:t>­</a:t>
            </a:r>
            <a:r>
              <a:rPr lang="cs-CZ" altLang="sk-SK">
                <a:solidFill>
                  <a:srgbClr val="000000"/>
                </a:solidFill>
                <a:latin typeface="Arial Unicode MS" pitchFamily="34" charset="-128"/>
                <a:ea typeface="Arial Unicode MS" pitchFamily="34" charset="-128"/>
                <a:cs typeface="Arial Unicode MS" pitchFamily="34" charset="-128"/>
              </a:rPr>
              <a:t>chodn</a:t>
            </a:r>
            <a:r>
              <a:rPr lang="cs-CZ" altLang="sk-SK">
                <a:solidFill>
                  <a:srgbClr val="000000"/>
                </a:solidFill>
                <a:ea typeface="Arial Unicode MS" pitchFamily="34" charset="-128"/>
                <a:cs typeface="Arial Unicode MS" pitchFamily="34" charset="-128"/>
              </a:rPr>
              <a:t>í</a:t>
            </a:r>
            <a:r>
              <a:rPr lang="cs-CZ" altLang="sk-SK">
                <a:solidFill>
                  <a:srgbClr val="000000"/>
                </a:solidFill>
                <a:latin typeface="Arial Unicode MS" pitchFamily="34" charset="-128"/>
                <a:ea typeface="Arial Unicode MS" pitchFamily="34" charset="-128"/>
                <a:cs typeface="Arial Unicode MS" pitchFamily="34" charset="-128"/>
              </a:rPr>
              <a:t> přir</a:t>
            </a:r>
            <a:r>
              <a:rPr lang="cs-CZ" altLang="sk-SK">
                <a:solidFill>
                  <a:srgbClr val="000000"/>
                </a:solidFill>
                <a:ea typeface="Arial Unicode MS" pitchFamily="34" charset="-128"/>
                <a:cs typeface="Arial Unicode MS" pitchFamily="34" charset="-128"/>
              </a:rPr>
              <a:t>á</a:t>
            </a:r>
            <a:r>
              <a:rPr lang="cs-CZ" altLang="sk-SK">
                <a:solidFill>
                  <a:srgbClr val="000000"/>
                </a:solidFill>
                <a:latin typeface="Arial Unicode MS" pitchFamily="34" charset="-128"/>
                <a:ea typeface="Arial Unicode MS" pitchFamily="34" charset="-128"/>
                <a:cs typeface="Arial Unicode MS" pitchFamily="34" charset="-128"/>
              </a:rPr>
              <a:t>žky je velmi roz</a:t>
            </a:r>
            <a:r>
              <a:rPr lang="cs-CZ" altLang="sk-SK">
                <a:solidFill>
                  <a:srgbClr val="000000"/>
                </a:solidFill>
                <a:ea typeface="Arial Unicode MS" pitchFamily="34" charset="-128"/>
                <a:cs typeface="Arial Unicode MS" pitchFamily="34" charset="-128"/>
              </a:rPr>
              <a:t>ší</a:t>
            </a:r>
            <a:r>
              <a:rPr lang="cs-CZ" altLang="sk-SK">
                <a:solidFill>
                  <a:srgbClr val="000000"/>
                </a:solidFill>
                <a:latin typeface="Arial Unicode MS" pitchFamily="34" charset="-128"/>
                <a:ea typeface="Arial Unicode MS" pitchFamily="34" charset="-128"/>
                <a:cs typeface="Arial Unicode MS" pitchFamily="34" charset="-128"/>
              </a:rPr>
              <a:t>řen</a:t>
            </a:r>
            <a:r>
              <a:rPr lang="cs-CZ" altLang="sk-SK">
                <a:solidFill>
                  <a:srgbClr val="000000"/>
                </a:solidFill>
                <a:ea typeface="Arial Unicode MS" pitchFamily="34" charset="-128"/>
                <a:cs typeface="Arial Unicode MS" pitchFamily="34" charset="-128"/>
              </a:rPr>
              <a:t>á</a:t>
            </a:r>
            <a:r>
              <a:rPr lang="cs-CZ" altLang="sk-SK">
                <a:solidFill>
                  <a:srgbClr val="000000"/>
                </a:solidFill>
                <a:latin typeface="Arial Unicode MS" pitchFamily="34" charset="-128"/>
                <a:ea typeface="Arial Unicode MS" pitchFamily="34" charset="-128"/>
                <a:cs typeface="Arial Unicode MS" pitchFamily="34" charset="-128"/>
              </a:rPr>
              <a:t> v</a:t>
            </a:r>
            <a:r>
              <a:rPr lang="cs-CZ" altLang="sk-SK">
                <a:solidFill>
                  <a:srgbClr val="000000"/>
                </a:solidFill>
                <a:ea typeface="Arial Unicode MS" pitchFamily="34" charset="-128"/>
                <a:cs typeface="Arial Unicode MS" pitchFamily="34" charset="-128"/>
              </a:rPr>
              <a:t> </a:t>
            </a:r>
            <a:r>
              <a:rPr lang="cs-CZ" altLang="sk-SK">
                <a:solidFill>
                  <a:srgbClr val="000000"/>
                </a:solidFill>
                <a:latin typeface="Arial Unicode MS" pitchFamily="34" charset="-128"/>
                <a:ea typeface="Arial Unicode MS" pitchFamily="34" charset="-128"/>
                <a:cs typeface="Arial Unicode MS" pitchFamily="34" charset="-128"/>
              </a:rPr>
              <a:t>sektoru služeb. V maloobchodě se běžně prakti</a:t>
            </a:r>
            <a:r>
              <a:rPr lang="cs-CZ" altLang="sk-SK">
                <a:solidFill>
                  <a:srgbClr val="000000"/>
                </a:solidFill>
                <a:ea typeface="Arial Unicode MS" pitchFamily="34" charset="-128"/>
                <a:cs typeface="Arial Unicode MS" pitchFamily="34" charset="-128"/>
              </a:rPr>
              <a:t>­</a:t>
            </a:r>
            <a:r>
              <a:rPr lang="cs-CZ" altLang="sk-SK">
                <a:solidFill>
                  <a:srgbClr val="000000"/>
                </a:solidFill>
                <a:latin typeface="Arial Unicode MS" pitchFamily="34" charset="-128"/>
                <a:ea typeface="Arial Unicode MS" pitchFamily="34" charset="-128"/>
                <a:cs typeface="Arial Unicode MS" pitchFamily="34" charset="-128"/>
              </a:rPr>
              <a:t>kuje metoda předem stanoven</a:t>
            </a:r>
            <a:r>
              <a:rPr lang="cs-CZ" altLang="sk-SK">
                <a:solidFill>
                  <a:srgbClr val="000000"/>
                </a:solidFill>
                <a:ea typeface="Arial Unicode MS" pitchFamily="34" charset="-128"/>
                <a:cs typeface="Arial Unicode MS" pitchFamily="34" charset="-128"/>
              </a:rPr>
              <a:t>é</a:t>
            </a:r>
            <a:r>
              <a:rPr lang="cs-CZ" altLang="sk-SK">
                <a:solidFill>
                  <a:srgbClr val="000000"/>
                </a:solidFill>
                <a:latin typeface="Arial Unicode MS" pitchFamily="34" charset="-128"/>
                <a:ea typeface="Arial Unicode MS" pitchFamily="34" charset="-128"/>
                <a:cs typeface="Arial Unicode MS" pitchFamily="34" charset="-128"/>
              </a:rPr>
              <a:t> procentn</a:t>
            </a:r>
            <a:r>
              <a:rPr lang="cs-CZ" altLang="sk-SK">
                <a:solidFill>
                  <a:srgbClr val="000000"/>
                </a:solidFill>
                <a:ea typeface="Arial Unicode MS" pitchFamily="34" charset="-128"/>
                <a:cs typeface="Arial Unicode MS" pitchFamily="34" charset="-128"/>
              </a:rPr>
              <a:t>í</a:t>
            </a:r>
            <a:r>
              <a:rPr lang="cs-CZ" altLang="sk-SK">
                <a:solidFill>
                  <a:srgbClr val="000000"/>
                </a:solidFill>
                <a:latin typeface="Arial Unicode MS" pitchFamily="34" charset="-128"/>
                <a:ea typeface="Arial Unicode MS" pitchFamily="34" charset="-128"/>
                <a:cs typeface="Arial Unicode MS" pitchFamily="34" charset="-128"/>
              </a:rPr>
              <a:t> přir</a:t>
            </a:r>
            <a:r>
              <a:rPr lang="cs-CZ" altLang="sk-SK">
                <a:solidFill>
                  <a:srgbClr val="000000"/>
                </a:solidFill>
                <a:ea typeface="Arial Unicode MS" pitchFamily="34" charset="-128"/>
                <a:cs typeface="Arial Unicode MS" pitchFamily="34" charset="-128"/>
              </a:rPr>
              <a:t>á</a:t>
            </a:r>
            <a:r>
              <a:rPr lang="cs-CZ" altLang="sk-SK">
                <a:solidFill>
                  <a:srgbClr val="000000"/>
                </a:solidFill>
                <a:latin typeface="Arial Unicode MS" pitchFamily="34" charset="-128"/>
                <a:ea typeface="Arial Unicode MS" pitchFamily="34" charset="-128"/>
                <a:cs typeface="Arial Unicode MS" pitchFamily="34" charset="-128"/>
              </a:rPr>
              <a:t>žky k ceně zbož</a:t>
            </a:r>
            <a:r>
              <a:rPr lang="cs-CZ" altLang="sk-SK">
                <a:solidFill>
                  <a:srgbClr val="000000"/>
                </a:solidFill>
                <a:ea typeface="Arial Unicode MS" pitchFamily="34" charset="-128"/>
                <a:cs typeface="Arial Unicode MS" pitchFamily="34" charset="-128"/>
              </a:rPr>
              <a:t>í</a:t>
            </a:r>
            <a:r>
              <a:rPr lang="cs-CZ" altLang="sk-SK">
                <a:solidFill>
                  <a:srgbClr val="000000"/>
                </a:solidFill>
                <a:latin typeface="Arial Unicode MS" pitchFamily="34" charset="-128"/>
                <a:ea typeface="Arial Unicode MS" pitchFamily="34" charset="-128"/>
                <a:cs typeface="Arial Unicode MS" pitchFamily="34" charset="-128"/>
              </a:rPr>
              <a:t>. Vý</a:t>
            </a:r>
            <a:r>
              <a:rPr lang="cs-CZ" altLang="sk-SK">
                <a:solidFill>
                  <a:srgbClr val="000000"/>
                </a:solidFill>
                <a:ea typeface="Arial Unicode MS" pitchFamily="34" charset="-128"/>
                <a:cs typeface="Arial Unicode MS" pitchFamily="34" charset="-128"/>
              </a:rPr>
              <a:t>š</a:t>
            </a:r>
            <a:r>
              <a:rPr lang="cs-CZ" altLang="sk-SK">
                <a:solidFill>
                  <a:srgbClr val="000000"/>
                </a:solidFill>
                <a:latin typeface="Arial Unicode MS" pitchFamily="34" charset="-128"/>
                <a:ea typeface="Arial Unicode MS" pitchFamily="34" charset="-128"/>
                <a:cs typeface="Arial Unicode MS" pitchFamily="34" charset="-128"/>
              </a:rPr>
              <a:t>e přir</a:t>
            </a:r>
            <a:r>
              <a:rPr lang="cs-CZ" altLang="sk-SK">
                <a:solidFill>
                  <a:srgbClr val="000000"/>
                </a:solidFill>
                <a:ea typeface="Arial Unicode MS" pitchFamily="34" charset="-128"/>
                <a:cs typeface="Arial Unicode MS" pitchFamily="34" charset="-128"/>
              </a:rPr>
              <a:t>á</a:t>
            </a:r>
            <a:r>
              <a:rPr lang="cs-CZ" altLang="sk-SK">
                <a:solidFill>
                  <a:srgbClr val="000000"/>
                </a:solidFill>
                <a:latin typeface="Arial Unicode MS" pitchFamily="34" charset="-128"/>
                <a:ea typeface="Arial Unicode MS" pitchFamily="34" charset="-128"/>
                <a:cs typeface="Arial Unicode MS" pitchFamily="34" charset="-128"/>
              </a:rPr>
              <a:t>žky by měla vych</a:t>
            </a:r>
            <a:r>
              <a:rPr lang="cs-CZ" altLang="sk-SK">
                <a:solidFill>
                  <a:srgbClr val="000000"/>
                </a:solidFill>
                <a:ea typeface="Arial Unicode MS" pitchFamily="34" charset="-128"/>
                <a:cs typeface="Arial Unicode MS" pitchFamily="34" charset="-128"/>
              </a:rPr>
              <a:t>á</a:t>
            </a:r>
            <a:r>
              <a:rPr lang="cs-CZ" altLang="sk-SK">
                <a:solidFill>
                  <a:srgbClr val="000000"/>
                </a:solidFill>
                <a:latin typeface="Arial Unicode MS" pitchFamily="34" charset="-128"/>
                <a:ea typeface="Arial Unicode MS" pitchFamily="34" charset="-128"/>
                <a:cs typeface="Arial Unicode MS" pitchFamily="34" charset="-128"/>
              </a:rPr>
              <a:t>zet ze strategických </a:t>
            </a:r>
            <a:r>
              <a:rPr lang="cs-CZ" altLang="sk-SK">
                <a:solidFill>
                  <a:srgbClr val="000000"/>
                </a:solidFill>
                <a:ea typeface="Arial Unicode MS" pitchFamily="34" charset="-128"/>
                <a:cs typeface="Arial Unicode MS" pitchFamily="34" charset="-128"/>
              </a:rPr>
              <a:t>ú</a:t>
            </a:r>
            <a:r>
              <a:rPr lang="cs-CZ" altLang="sk-SK">
                <a:solidFill>
                  <a:srgbClr val="000000"/>
                </a:solidFill>
                <a:latin typeface="Arial Unicode MS" pitchFamily="34" charset="-128"/>
                <a:ea typeface="Arial Unicode MS" pitchFamily="34" charset="-128"/>
                <a:cs typeface="Arial Unicode MS" pitchFamily="34" charset="-128"/>
              </a:rPr>
              <a:t>vah o n</a:t>
            </a:r>
            <a:r>
              <a:rPr lang="cs-CZ" altLang="sk-SK">
                <a:solidFill>
                  <a:srgbClr val="000000"/>
                </a:solidFill>
                <a:ea typeface="Arial Unicode MS" pitchFamily="34" charset="-128"/>
                <a:cs typeface="Arial Unicode MS" pitchFamily="34" charset="-128"/>
              </a:rPr>
              <a:t>á</a:t>
            </a:r>
            <a:r>
              <a:rPr lang="cs-CZ" altLang="sk-SK">
                <a:solidFill>
                  <a:srgbClr val="000000"/>
                </a:solidFill>
                <a:latin typeface="Arial Unicode MS" pitchFamily="34" charset="-128"/>
                <a:ea typeface="Arial Unicode MS" pitchFamily="34" charset="-128"/>
                <a:cs typeface="Arial Unicode MS" pitchFamily="34" charset="-128"/>
              </a:rPr>
              <a:t>kladech, riziku a obratu z</a:t>
            </a:r>
            <a:r>
              <a:rPr lang="cs-CZ" altLang="sk-SK">
                <a:solidFill>
                  <a:srgbClr val="000000"/>
                </a:solidFill>
                <a:ea typeface="Arial Unicode MS" pitchFamily="34" charset="-128"/>
                <a:cs typeface="Arial Unicode MS" pitchFamily="34" charset="-128"/>
              </a:rPr>
              <a:t>á</a:t>
            </a:r>
            <a:r>
              <a:rPr lang="cs-CZ" altLang="sk-SK">
                <a:solidFill>
                  <a:srgbClr val="000000"/>
                </a:solidFill>
                <a:latin typeface="Arial Unicode MS" pitchFamily="34" charset="-128"/>
                <a:ea typeface="Arial Unicode MS" pitchFamily="34" charset="-128"/>
                <a:cs typeface="Arial Unicode MS" pitchFamily="34" charset="-128"/>
              </a:rPr>
              <a:t>sob. </a:t>
            </a:r>
          </a:p>
          <a:p>
            <a:pPr>
              <a:spcBef>
                <a:spcPct val="50000"/>
              </a:spcBef>
            </a:pPr>
            <a:r>
              <a:rPr lang="cs-CZ" altLang="sk-SK" b="1">
                <a:solidFill>
                  <a:schemeClr val="hlink"/>
                </a:solidFill>
                <a:latin typeface="Arial Unicode MS" pitchFamily="34" charset="-128"/>
                <a:ea typeface="Arial Unicode MS" pitchFamily="34" charset="-128"/>
                <a:cs typeface="Arial Unicode MS" pitchFamily="34" charset="-128"/>
              </a:rPr>
              <a:t>B </a:t>
            </a:r>
            <a:r>
              <a:rPr lang="cs-CZ" altLang="sk-SK" b="1">
                <a:solidFill>
                  <a:schemeClr val="hlink"/>
                </a:solidFill>
                <a:ea typeface="Arial Unicode MS" pitchFamily="34" charset="-128"/>
                <a:cs typeface="Arial Unicode MS" pitchFamily="34" charset="-128"/>
              </a:rPr>
              <a:t>–</a:t>
            </a:r>
            <a:r>
              <a:rPr lang="cs-CZ" altLang="sk-SK" b="1">
                <a:solidFill>
                  <a:schemeClr val="hlink"/>
                </a:solidFill>
                <a:latin typeface="Arial Unicode MS" pitchFamily="34" charset="-128"/>
                <a:ea typeface="Arial Unicode MS" pitchFamily="34" charset="-128"/>
                <a:cs typeface="Arial Unicode MS" pitchFamily="34" charset="-128"/>
              </a:rPr>
              <a:t> Tvorba cen podle popt</a:t>
            </a:r>
            <a:r>
              <a:rPr lang="cs-CZ" altLang="sk-SK" b="1">
                <a:solidFill>
                  <a:schemeClr val="hlink"/>
                </a:solidFill>
                <a:ea typeface="Arial Unicode MS" pitchFamily="34" charset="-128"/>
                <a:cs typeface="Arial Unicode MS" pitchFamily="34" charset="-128"/>
              </a:rPr>
              <a:t>á</a:t>
            </a:r>
            <a:r>
              <a:rPr lang="cs-CZ" altLang="sk-SK" b="1">
                <a:solidFill>
                  <a:schemeClr val="hlink"/>
                </a:solidFill>
                <a:latin typeface="Arial Unicode MS" pitchFamily="34" charset="-128"/>
                <a:ea typeface="Arial Unicode MS" pitchFamily="34" charset="-128"/>
                <a:cs typeface="Arial Unicode MS" pitchFamily="34" charset="-128"/>
              </a:rPr>
              <a:t>vky </a:t>
            </a:r>
            <a:endParaRPr lang="cs-CZ" altLang="sk-SK">
              <a:solidFill>
                <a:schemeClr val="hlink"/>
              </a:solidFill>
              <a:latin typeface="Arial Unicode MS" pitchFamily="34" charset="-128"/>
              <a:ea typeface="Arial Unicode MS" pitchFamily="34" charset="-128"/>
              <a:cs typeface="Arial Unicode MS" pitchFamily="34" charset="-128"/>
            </a:endParaRPr>
          </a:p>
          <a:p>
            <a:pPr>
              <a:spcBef>
                <a:spcPct val="50000"/>
              </a:spcBef>
            </a:pPr>
            <a:r>
              <a:rPr lang="cs-CZ" altLang="sk-SK">
                <a:cs typeface="Times New Roman" pitchFamily="18" charset="0"/>
              </a:rPr>
              <a:t>Podle této metody se ceny zvyšují v případě zvyšování poptávky a snižují v případě jejího poklesu bez ohledu na nákladovou cenu produktu. Jako příklad mohou sloužit ubytovací služby v přímořských rekreačních střediscích, které jsou v létě mnohem dražší než v zimě. Tvorba cen podle poptávky umožňuje organizaci účtovat vyšší ceny a tedy dosahovat vyšších zisků, pokud kupující jsou ochotni platit za produkt ceny vyšší než jsou ceny nákladové</a:t>
            </a:r>
            <a:r>
              <a:rPr lang="cs-CZ" altLang="sk-SK"/>
              <a:t> </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ext Box 2"/>
          <p:cNvSpPr txBox="1">
            <a:spLocks noChangeArrowheads="1"/>
          </p:cNvSpPr>
          <p:nvPr/>
        </p:nvSpPr>
        <p:spPr bwMode="auto">
          <a:xfrm>
            <a:off x="179388" y="115888"/>
            <a:ext cx="8640762" cy="6323012"/>
          </a:xfrm>
          <a:prstGeom prst="rect">
            <a:avLst/>
          </a:prstGeom>
          <a:noFill/>
          <a:ln w="9525">
            <a:noFill/>
            <a:miter lim="800000"/>
            <a:headEnd/>
            <a:tailEnd/>
          </a:ln>
        </p:spPr>
        <p:txBody>
          <a:bodyPr>
            <a:spAutoFit/>
          </a:bodyPr>
          <a:lstStyle/>
          <a:p>
            <a:pPr>
              <a:spcBef>
                <a:spcPct val="50000"/>
              </a:spcBef>
            </a:pPr>
            <a:r>
              <a:rPr lang="cs-CZ" altLang="sk-SK" b="1">
                <a:solidFill>
                  <a:schemeClr val="hlink"/>
                </a:solidFill>
                <a:latin typeface="Arial Unicode MS" pitchFamily="34" charset="-128"/>
                <a:ea typeface="Arial Unicode MS" pitchFamily="34" charset="-128"/>
                <a:cs typeface="Arial Unicode MS" pitchFamily="34" charset="-128"/>
              </a:rPr>
              <a:t>C </a:t>
            </a:r>
            <a:r>
              <a:rPr lang="cs-CZ" altLang="sk-SK" b="1">
                <a:solidFill>
                  <a:schemeClr val="hlink"/>
                </a:solidFill>
                <a:ea typeface="Arial Unicode MS" pitchFamily="34" charset="-128"/>
                <a:cs typeface="Arial Unicode MS" pitchFamily="34" charset="-128"/>
              </a:rPr>
              <a:t>–</a:t>
            </a:r>
            <a:r>
              <a:rPr lang="cs-CZ" altLang="sk-SK" b="1">
                <a:solidFill>
                  <a:schemeClr val="hlink"/>
                </a:solidFill>
                <a:latin typeface="Arial Unicode MS" pitchFamily="34" charset="-128"/>
                <a:ea typeface="Arial Unicode MS" pitchFamily="34" charset="-128"/>
                <a:cs typeface="Arial Unicode MS" pitchFamily="34" charset="-128"/>
              </a:rPr>
              <a:t> Tvorba cen podle konkurence</a:t>
            </a:r>
            <a:r>
              <a:rPr lang="cs-CZ" altLang="sk-SK">
                <a:solidFill>
                  <a:schemeClr val="hlink"/>
                </a:solidFill>
                <a:latin typeface="Arial Unicode MS" pitchFamily="34" charset="-128"/>
                <a:ea typeface="Arial Unicode MS" pitchFamily="34" charset="-128"/>
                <a:cs typeface="Arial Unicode MS" pitchFamily="34" charset="-128"/>
              </a:rPr>
              <a:t> </a:t>
            </a:r>
          </a:p>
          <a:p>
            <a:pPr>
              <a:spcBef>
                <a:spcPct val="50000"/>
              </a:spcBef>
            </a:pPr>
            <a:r>
              <a:rPr lang="cs-CZ" altLang="sk-SK">
                <a:solidFill>
                  <a:srgbClr val="000000"/>
                </a:solidFill>
                <a:latin typeface="Arial Unicode MS" pitchFamily="34" charset="-128"/>
                <a:ea typeface="Arial Unicode MS" pitchFamily="34" charset="-128"/>
                <a:cs typeface="Arial Unicode MS" pitchFamily="34" charset="-128"/>
              </a:rPr>
              <a:t>Organizace stanovuje ceny výrobků nebo služeb ve vztahu k cen</a:t>
            </a:r>
            <a:r>
              <a:rPr lang="cs-CZ" altLang="sk-SK">
                <a:solidFill>
                  <a:srgbClr val="000000"/>
                </a:solidFill>
                <a:ea typeface="Arial Unicode MS" pitchFamily="34" charset="-128"/>
                <a:cs typeface="Arial Unicode MS" pitchFamily="34" charset="-128"/>
              </a:rPr>
              <a:t>á</a:t>
            </a:r>
            <a:r>
              <a:rPr lang="cs-CZ" altLang="sk-SK">
                <a:solidFill>
                  <a:srgbClr val="000000"/>
                </a:solidFill>
                <a:latin typeface="Arial Unicode MS" pitchFamily="34" charset="-128"/>
                <a:ea typeface="Arial Unicode MS" pitchFamily="34" charset="-128"/>
                <a:cs typeface="Arial Unicode MS" pitchFamily="34" charset="-128"/>
              </a:rPr>
              <a:t>m konkurentů, což j</a:t>
            </a:r>
            <a:r>
              <a:rPr lang="cs-CZ" altLang="sk-SK">
                <a:solidFill>
                  <a:srgbClr val="000000"/>
                </a:solidFill>
                <a:ea typeface="Arial Unicode MS" pitchFamily="34" charset="-128"/>
                <a:cs typeface="Arial Unicode MS" pitchFamily="34" charset="-128"/>
              </a:rPr>
              <a:t>í</a:t>
            </a:r>
            <a:r>
              <a:rPr lang="cs-CZ" altLang="sk-SK">
                <a:solidFill>
                  <a:srgbClr val="000000"/>
                </a:solidFill>
                <a:latin typeface="Arial Unicode MS" pitchFamily="34" charset="-128"/>
                <a:ea typeface="Arial Unicode MS" pitchFamily="34" charset="-128"/>
                <a:cs typeface="Arial Unicode MS" pitchFamily="34" charset="-128"/>
              </a:rPr>
              <a:t> přin</a:t>
            </a:r>
            <a:r>
              <a:rPr lang="cs-CZ" altLang="sk-SK">
                <a:solidFill>
                  <a:srgbClr val="000000"/>
                </a:solidFill>
                <a:ea typeface="Arial Unicode MS" pitchFamily="34" charset="-128"/>
                <a:cs typeface="Arial Unicode MS" pitchFamily="34" charset="-128"/>
              </a:rPr>
              <a:t>á­ší</a:t>
            </a:r>
            <a:r>
              <a:rPr lang="cs-CZ" altLang="sk-SK">
                <a:solidFill>
                  <a:srgbClr val="000000"/>
                </a:solidFill>
                <a:latin typeface="Arial Unicode MS" pitchFamily="34" charset="-128"/>
                <a:ea typeface="Arial Unicode MS" pitchFamily="34" charset="-128"/>
                <a:cs typeface="Arial Unicode MS" pitchFamily="34" charset="-128"/>
              </a:rPr>
              <a:t> možnost zvý</a:t>
            </a:r>
            <a:r>
              <a:rPr lang="cs-CZ" altLang="sk-SK">
                <a:solidFill>
                  <a:srgbClr val="000000"/>
                </a:solidFill>
                <a:ea typeface="Arial Unicode MS" pitchFamily="34" charset="-128"/>
                <a:cs typeface="Arial Unicode MS" pitchFamily="34" charset="-128"/>
              </a:rPr>
              <a:t>š</a:t>
            </a:r>
            <a:r>
              <a:rPr lang="cs-CZ" altLang="sk-SK">
                <a:solidFill>
                  <a:srgbClr val="000000"/>
                </a:solidFill>
                <a:latin typeface="Arial Unicode MS" pitchFamily="34" charset="-128"/>
                <a:ea typeface="Arial Unicode MS" pitchFamily="34" charset="-128"/>
                <a:cs typeface="Arial Unicode MS" pitchFamily="34" charset="-128"/>
              </a:rPr>
              <a:t>it tržby nebo pod</a:t>
            </a:r>
            <a:r>
              <a:rPr lang="cs-CZ" altLang="sk-SK">
                <a:solidFill>
                  <a:srgbClr val="000000"/>
                </a:solidFill>
                <a:ea typeface="Arial Unicode MS" pitchFamily="34" charset="-128"/>
                <a:cs typeface="Arial Unicode MS" pitchFamily="34" charset="-128"/>
              </a:rPr>
              <a:t>í</a:t>
            </a:r>
            <a:r>
              <a:rPr lang="cs-CZ" altLang="sk-SK">
                <a:solidFill>
                  <a:srgbClr val="000000"/>
                </a:solidFill>
                <a:latin typeface="Arial Unicode MS" pitchFamily="34" charset="-128"/>
                <a:ea typeface="Arial Unicode MS" pitchFamily="34" charset="-128"/>
                <a:cs typeface="Arial Unicode MS" pitchFamily="34" charset="-128"/>
              </a:rPr>
              <a:t>l na trhu. Britsk</a:t>
            </a:r>
            <a:r>
              <a:rPr lang="cs-CZ" altLang="sk-SK">
                <a:solidFill>
                  <a:srgbClr val="000000"/>
                </a:solidFill>
                <a:ea typeface="Arial Unicode MS" pitchFamily="34" charset="-128"/>
                <a:cs typeface="Arial Unicode MS" pitchFamily="34" charset="-128"/>
              </a:rPr>
              <a:t>é</a:t>
            </a:r>
            <a:r>
              <a:rPr lang="cs-CZ" altLang="sk-SK">
                <a:solidFill>
                  <a:srgbClr val="000000"/>
                </a:solidFill>
                <a:latin typeface="Arial Unicode MS" pitchFamily="34" charset="-128"/>
                <a:ea typeface="Arial Unicode MS" pitchFamily="34" charset="-128"/>
                <a:cs typeface="Arial Unicode MS" pitchFamily="34" charset="-128"/>
              </a:rPr>
              <a:t> cestovn</a:t>
            </a:r>
            <a:r>
              <a:rPr lang="cs-CZ" altLang="sk-SK">
                <a:solidFill>
                  <a:srgbClr val="000000"/>
                </a:solidFill>
                <a:ea typeface="Arial Unicode MS" pitchFamily="34" charset="-128"/>
                <a:cs typeface="Arial Unicode MS" pitchFamily="34" charset="-128"/>
              </a:rPr>
              <a:t>í</a:t>
            </a:r>
            <a:r>
              <a:rPr lang="cs-CZ" altLang="sk-SK">
                <a:solidFill>
                  <a:srgbClr val="000000"/>
                </a:solidFill>
                <a:latin typeface="Arial Unicode MS" pitchFamily="34" charset="-128"/>
                <a:ea typeface="Arial Unicode MS" pitchFamily="34" charset="-128"/>
                <a:cs typeface="Arial Unicode MS" pitchFamily="34" charset="-128"/>
              </a:rPr>
              <a:t> kancel</a:t>
            </a:r>
            <a:r>
              <a:rPr lang="cs-CZ" altLang="sk-SK">
                <a:solidFill>
                  <a:srgbClr val="000000"/>
                </a:solidFill>
                <a:ea typeface="Arial Unicode MS" pitchFamily="34" charset="-128"/>
                <a:cs typeface="Arial Unicode MS" pitchFamily="34" charset="-128"/>
              </a:rPr>
              <a:t>á</a:t>
            </a:r>
            <a:r>
              <a:rPr lang="cs-CZ" altLang="sk-SK">
                <a:solidFill>
                  <a:srgbClr val="000000"/>
                </a:solidFill>
                <a:latin typeface="Arial Unicode MS" pitchFamily="34" charset="-128"/>
                <a:ea typeface="Arial Unicode MS" pitchFamily="34" charset="-128"/>
                <a:cs typeface="Arial Unicode MS" pitchFamily="34" charset="-128"/>
              </a:rPr>
              <a:t>ře použ</a:t>
            </a:r>
            <a:r>
              <a:rPr lang="cs-CZ" altLang="sk-SK">
                <a:solidFill>
                  <a:srgbClr val="000000"/>
                </a:solidFill>
                <a:ea typeface="Arial Unicode MS" pitchFamily="34" charset="-128"/>
                <a:cs typeface="Arial Unicode MS" pitchFamily="34" charset="-128"/>
              </a:rPr>
              <a:t>í</a:t>
            </a:r>
            <a:r>
              <a:rPr lang="cs-CZ" altLang="sk-SK">
                <a:solidFill>
                  <a:srgbClr val="000000"/>
                </a:solidFill>
                <a:latin typeface="Arial Unicode MS" pitchFamily="34" charset="-128"/>
                <a:ea typeface="Arial Unicode MS" pitchFamily="34" charset="-128"/>
                <a:cs typeface="Arial Unicode MS" pitchFamily="34" charset="-128"/>
              </a:rPr>
              <a:t>vaj</a:t>
            </a:r>
            <a:r>
              <a:rPr lang="cs-CZ" altLang="sk-SK">
                <a:solidFill>
                  <a:srgbClr val="000000"/>
                </a:solidFill>
                <a:ea typeface="Arial Unicode MS" pitchFamily="34" charset="-128"/>
                <a:cs typeface="Arial Unicode MS" pitchFamily="34" charset="-128"/>
              </a:rPr>
              <a:t>í</a:t>
            </a:r>
            <a:r>
              <a:rPr lang="cs-CZ" altLang="sk-SK">
                <a:solidFill>
                  <a:srgbClr val="000000"/>
                </a:solidFill>
                <a:latin typeface="Arial Unicode MS" pitchFamily="34" charset="-128"/>
                <a:ea typeface="Arial Unicode MS" pitchFamily="34" charset="-128"/>
                <a:cs typeface="Arial Unicode MS" pitchFamily="34" charset="-128"/>
              </a:rPr>
              <a:t> tuto metodu v důsledku siln</a:t>
            </a:r>
            <a:r>
              <a:rPr lang="cs-CZ" altLang="sk-SK">
                <a:solidFill>
                  <a:srgbClr val="000000"/>
                </a:solidFill>
                <a:ea typeface="Arial Unicode MS" pitchFamily="34" charset="-128"/>
                <a:cs typeface="Arial Unicode MS" pitchFamily="34" charset="-128"/>
              </a:rPr>
              <a:t>é</a:t>
            </a:r>
            <a:r>
              <a:rPr lang="cs-CZ" altLang="sk-SK">
                <a:solidFill>
                  <a:srgbClr val="000000"/>
                </a:solidFill>
                <a:latin typeface="Arial Unicode MS" pitchFamily="34" charset="-128"/>
                <a:ea typeface="Arial Unicode MS" pitchFamily="34" charset="-128"/>
                <a:cs typeface="Arial Unicode MS" pitchFamily="34" charset="-128"/>
              </a:rPr>
              <a:t> konkurence. </a:t>
            </a:r>
          </a:p>
          <a:p>
            <a:pPr>
              <a:spcBef>
                <a:spcPct val="50000"/>
              </a:spcBef>
            </a:pPr>
            <a:r>
              <a:rPr lang="cs-CZ" altLang="sk-SK">
                <a:solidFill>
                  <a:srgbClr val="000000"/>
                </a:solidFill>
                <a:latin typeface="Arial Unicode MS" pitchFamily="34" charset="-128"/>
                <a:ea typeface="Arial Unicode MS" pitchFamily="34" charset="-128"/>
                <a:cs typeface="Arial Unicode MS" pitchFamily="34" charset="-128"/>
              </a:rPr>
              <a:t>V praxi se při stanoven</a:t>
            </a:r>
            <a:r>
              <a:rPr lang="cs-CZ" altLang="sk-SK">
                <a:solidFill>
                  <a:srgbClr val="000000"/>
                </a:solidFill>
                <a:ea typeface="Arial Unicode MS" pitchFamily="34" charset="-128"/>
                <a:cs typeface="Arial Unicode MS" pitchFamily="34" charset="-128"/>
              </a:rPr>
              <a:t>í</a:t>
            </a:r>
            <a:r>
              <a:rPr lang="cs-CZ" altLang="sk-SK">
                <a:solidFill>
                  <a:srgbClr val="000000"/>
                </a:solidFill>
                <a:latin typeface="Arial Unicode MS" pitchFamily="34" charset="-128"/>
                <a:ea typeface="Arial Unicode MS" pitchFamily="34" charset="-128"/>
                <a:cs typeface="Arial Unicode MS" pitchFamily="34" charset="-128"/>
              </a:rPr>
              <a:t> cen často použ</a:t>
            </a:r>
            <a:r>
              <a:rPr lang="cs-CZ" altLang="sk-SK">
                <a:solidFill>
                  <a:srgbClr val="000000"/>
                </a:solidFill>
                <a:ea typeface="Arial Unicode MS" pitchFamily="34" charset="-128"/>
                <a:cs typeface="Arial Unicode MS" pitchFamily="34" charset="-128"/>
              </a:rPr>
              <a:t>í</a:t>
            </a:r>
            <a:r>
              <a:rPr lang="cs-CZ" altLang="sk-SK">
                <a:solidFill>
                  <a:srgbClr val="000000"/>
                </a:solidFill>
                <a:latin typeface="Arial Unicode MS" pitchFamily="34" charset="-128"/>
                <a:ea typeface="Arial Unicode MS" pitchFamily="34" charset="-128"/>
                <a:cs typeface="Arial Unicode MS" pitchFamily="34" charset="-128"/>
              </a:rPr>
              <a:t>vaj</a:t>
            </a:r>
            <a:r>
              <a:rPr lang="cs-CZ" altLang="sk-SK">
                <a:solidFill>
                  <a:srgbClr val="000000"/>
                </a:solidFill>
                <a:ea typeface="Arial Unicode MS" pitchFamily="34" charset="-128"/>
                <a:cs typeface="Arial Unicode MS" pitchFamily="34" charset="-128"/>
              </a:rPr>
              <a:t>í</a:t>
            </a:r>
            <a:r>
              <a:rPr lang="cs-CZ" altLang="sk-SK">
                <a:solidFill>
                  <a:srgbClr val="000000"/>
                </a:solidFill>
                <a:latin typeface="Arial Unicode MS" pitchFamily="34" charset="-128"/>
                <a:ea typeface="Arial Unicode MS" pitchFamily="34" charset="-128"/>
                <a:cs typeface="Arial Unicode MS" pitchFamily="34" charset="-128"/>
              </a:rPr>
              <a:t> v</a:t>
            </a:r>
            <a:r>
              <a:rPr lang="cs-CZ" altLang="sk-SK">
                <a:solidFill>
                  <a:srgbClr val="000000"/>
                </a:solidFill>
                <a:ea typeface="Arial Unicode MS" pitchFamily="34" charset="-128"/>
                <a:cs typeface="Arial Unicode MS" pitchFamily="34" charset="-128"/>
              </a:rPr>
              <a:t>š</a:t>
            </a:r>
            <a:r>
              <a:rPr lang="cs-CZ" altLang="sk-SK">
                <a:solidFill>
                  <a:srgbClr val="000000"/>
                </a:solidFill>
                <a:latin typeface="Arial Unicode MS" pitchFamily="34" charset="-128"/>
                <a:ea typeface="Arial Unicode MS" pitchFamily="34" charset="-128"/>
                <a:cs typeface="Arial Unicode MS" pitchFamily="34" charset="-128"/>
              </a:rPr>
              <a:t>echny tři metody. Pokud organizace maj</a:t>
            </a:r>
            <a:r>
              <a:rPr lang="cs-CZ" altLang="sk-SK">
                <a:solidFill>
                  <a:srgbClr val="000000"/>
                </a:solidFill>
                <a:ea typeface="Arial Unicode MS" pitchFamily="34" charset="-128"/>
                <a:cs typeface="Arial Unicode MS" pitchFamily="34" charset="-128"/>
              </a:rPr>
              <a:t>í</a:t>
            </a:r>
            <a:r>
              <a:rPr lang="cs-CZ" altLang="sk-SK">
                <a:solidFill>
                  <a:srgbClr val="000000"/>
                </a:solidFill>
                <a:latin typeface="Arial Unicode MS" pitchFamily="34" charset="-128"/>
                <a:ea typeface="Arial Unicode MS" pitchFamily="34" charset="-128"/>
                <a:cs typeface="Arial Unicode MS" pitchFamily="34" charset="-128"/>
              </a:rPr>
              <a:t> dlouhodobě prosperovat, mus</a:t>
            </a:r>
            <a:r>
              <a:rPr lang="cs-CZ" altLang="sk-SK">
                <a:solidFill>
                  <a:srgbClr val="000000"/>
                </a:solidFill>
                <a:ea typeface="Arial Unicode MS" pitchFamily="34" charset="-128"/>
                <a:cs typeface="Arial Unicode MS" pitchFamily="34" charset="-128"/>
              </a:rPr>
              <a:t>í</a:t>
            </a:r>
            <a:r>
              <a:rPr lang="cs-CZ" altLang="sk-SK">
                <a:solidFill>
                  <a:srgbClr val="000000"/>
                </a:solidFill>
                <a:latin typeface="Arial Unicode MS" pitchFamily="34" charset="-128"/>
                <a:ea typeface="Arial Unicode MS" pitchFamily="34" charset="-128"/>
                <a:cs typeface="Arial Unicode MS" pitchFamily="34" charset="-128"/>
              </a:rPr>
              <a:t> ceny pro ně přin</a:t>
            </a:r>
            <a:r>
              <a:rPr lang="cs-CZ" altLang="sk-SK">
                <a:solidFill>
                  <a:srgbClr val="000000"/>
                </a:solidFill>
                <a:ea typeface="Arial Unicode MS" pitchFamily="34" charset="-128"/>
                <a:cs typeface="Arial Unicode MS" pitchFamily="34" charset="-128"/>
              </a:rPr>
              <a:t>áš</a:t>
            </a:r>
            <a:r>
              <a:rPr lang="cs-CZ" altLang="sk-SK">
                <a:solidFill>
                  <a:srgbClr val="000000"/>
                </a:solidFill>
                <a:latin typeface="Arial Unicode MS" pitchFamily="34" charset="-128"/>
                <a:ea typeface="Arial Unicode MS" pitchFamily="34" charset="-128"/>
                <a:cs typeface="Arial Unicode MS" pitchFamily="34" charset="-128"/>
              </a:rPr>
              <a:t>et v</a:t>
            </a:r>
            <a:r>
              <a:rPr lang="cs-CZ" altLang="sk-SK">
                <a:solidFill>
                  <a:srgbClr val="000000"/>
                </a:solidFill>
                <a:ea typeface="Arial Unicode MS" pitchFamily="34" charset="-128"/>
                <a:cs typeface="Arial Unicode MS" pitchFamily="34" charset="-128"/>
              </a:rPr>
              <a:t>í</a:t>
            </a:r>
            <a:r>
              <a:rPr lang="cs-CZ" altLang="sk-SK">
                <a:solidFill>
                  <a:srgbClr val="000000"/>
                </a:solidFill>
                <a:latin typeface="Arial Unicode MS" pitchFamily="34" charset="-128"/>
                <a:ea typeface="Arial Unicode MS" pitchFamily="34" charset="-128"/>
                <a:cs typeface="Arial Unicode MS" pitchFamily="34" charset="-128"/>
              </a:rPr>
              <a:t>ce než jen pokryt</a:t>
            </a:r>
            <a:r>
              <a:rPr lang="cs-CZ" altLang="sk-SK">
                <a:solidFill>
                  <a:srgbClr val="000000"/>
                </a:solidFill>
                <a:ea typeface="Arial Unicode MS" pitchFamily="34" charset="-128"/>
                <a:cs typeface="Arial Unicode MS" pitchFamily="34" charset="-128"/>
              </a:rPr>
              <a:t>í</a:t>
            </a:r>
            <a:r>
              <a:rPr lang="cs-CZ" altLang="sk-SK">
                <a:solidFill>
                  <a:srgbClr val="000000"/>
                </a:solidFill>
                <a:latin typeface="Arial Unicode MS" pitchFamily="34" charset="-128"/>
                <a:ea typeface="Arial Unicode MS" pitchFamily="34" charset="-128"/>
                <a:cs typeface="Arial Unicode MS" pitchFamily="34" charset="-128"/>
              </a:rPr>
              <a:t> n</a:t>
            </a:r>
            <a:r>
              <a:rPr lang="cs-CZ" altLang="sk-SK">
                <a:solidFill>
                  <a:srgbClr val="000000"/>
                </a:solidFill>
                <a:ea typeface="Arial Unicode MS" pitchFamily="34" charset="-128"/>
                <a:cs typeface="Arial Unicode MS" pitchFamily="34" charset="-128"/>
              </a:rPr>
              <a:t>á</a:t>
            </a:r>
            <a:r>
              <a:rPr lang="cs-CZ" altLang="sk-SK">
                <a:solidFill>
                  <a:srgbClr val="000000"/>
                </a:solidFill>
                <a:latin typeface="Arial Unicode MS" pitchFamily="34" charset="-128"/>
                <a:ea typeface="Arial Unicode MS" pitchFamily="34" charset="-128"/>
                <a:cs typeface="Arial Unicode MS" pitchFamily="34" charset="-128"/>
              </a:rPr>
              <a:t>kladů. Přitom mo</a:t>
            </a:r>
            <a:r>
              <a:rPr lang="cs-CZ" altLang="sk-SK">
                <a:solidFill>
                  <a:srgbClr val="000000"/>
                </a:solidFill>
                <a:ea typeface="Arial Unicode MS" pitchFamily="34" charset="-128"/>
                <a:cs typeface="Arial Unicode MS" pitchFamily="34" charset="-128"/>
              </a:rPr>
              <a:t>­</a:t>
            </a:r>
            <a:r>
              <a:rPr lang="cs-CZ" altLang="sk-SK">
                <a:solidFill>
                  <a:srgbClr val="000000"/>
                </a:solidFill>
                <a:latin typeface="Arial Unicode MS" pitchFamily="34" charset="-128"/>
                <a:ea typeface="Arial Unicode MS" pitchFamily="34" charset="-128"/>
                <a:cs typeface="Arial Unicode MS" pitchFamily="34" charset="-128"/>
              </a:rPr>
              <a:t>hou j</a:t>
            </a:r>
            <a:r>
              <a:rPr lang="cs-CZ" altLang="sk-SK">
                <a:solidFill>
                  <a:srgbClr val="000000"/>
                </a:solidFill>
                <a:ea typeface="Arial Unicode MS" pitchFamily="34" charset="-128"/>
                <a:cs typeface="Arial Unicode MS" pitchFamily="34" charset="-128"/>
              </a:rPr>
              <a:t>í</a:t>
            </a:r>
            <a:r>
              <a:rPr lang="cs-CZ" altLang="sk-SK">
                <a:solidFill>
                  <a:srgbClr val="000000"/>
                </a:solidFill>
                <a:latin typeface="Arial Unicode MS" pitchFamily="34" charset="-128"/>
                <a:ea typeface="Arial Unicode MS" pitchFamily="34" charset="-128"/>
                <a:cs typeface="Arial Unicode MS" pitchFamily="34" charset="-128"/>
              </a:rPr>
              <a:t>t jen tak daleko, jak jim konkurence a s</a:t>
            </a:r>
            <a:r>
              <a:rPr lang="cs-CZ" altLang="sk-SK">
                <a:solidFill>
                  <a:srgbClr val="000000"/>
                </a:solidFill>
                <a:ea typeface="Arial Unicode MS" pitchFamily="34" charset="-128"/>
                <a:cs typeface="Arial Unicode MS" pitchFamily="34" charset="-128"/>
              </a:rPr>
              <a:t>í</a:t>
            </a:r>
            <a:r>
              <a:rPr lang="cs-CZ" altLang="sk-SK">
                <a:solidFill>
                  <a:srgbClr val="000000"/>
                </a:solidFill>
                <a:latin typeface="Arial Unicode MS" pitchFamily="34" charset="-128"/>
                <a:ea typeface="Arial Unicode MS" pitchFamily="34" charset="-128"/>
                <a:cs typeface="Arial Unicode MS" pitchFamily="34" charset="-128"/>
              </a:rPr>
              <a:t>la trhu dovol</a:t>
            </a:r>
            <a:r>
              <a:rPr lang="cs-CZ" altLang="sk-SK">
                <a:solidFill>
                  <a:srgbClr val="000000"/>
                </a:solidFill>
                <a:ea typeface="Arial Unicode MS" pitchFamily="34" charset="-128"/>
                <a:cs typeface="Arial Unicode MS" pitchFamily="34" charset="-128"/>
              </a:rPr>
              <a:t>í</a:t>
            </a:r>
            <a:r>
              <a:rPr lang="cs-CZ" altLang="sk-SK">
                <a:solidFill>
                  <a:srgbClr val="000000"/>
                </a:solidFill>
                <a:latin typeface="Arial Unicode MS" pitchFamily="34" charset="-128"/>
                <a:ea typeface="Arial Unicode MS" pitchFamily="34" charset="-128"/>
                <a:cs typeface="Arial Unicode MS" pitchFamily="34" charset="-128"/>
              </a:rPr>
              <a:t>. </a:t>
            </a:r>
            <a:endParaRPr lang="cs-CZ" altLang="sk-SK">
              <a:solidFill>
                <a:srgbClr val="000000"/>
              </a:solidFill>
              <a:ea typeface="Arial Unicode MS" pitchFamily="34" charset="-128"/>
              <a:cs typeface="Arial Unicode MS" pitchFamily="34" charset="-128"/>
            </a:endParaRPr>
          </a:p>
          <a:p>
            <a:pPr>
              <a:spcBef>
                <a:spcPct val="50000"/>
              </a:spcBef>
            </a:pPr>
            <a:endParaRPr lang="cs-CZ" altLang="sk-SK">
              <a:solidFill>
                <a:srgbClr val="000000"/>
              </a:solidFill>
              <a:ea typeface="Arial Unicode MS" pitchFamily="34" charset="-128"/>
              <a:cs typeface="Arial Unicode MS" pitchFamily="34" charset="-128"/>
            </a:endParaRPr>
          </a:p>
          <a:p>
            <a:pPr>
              <a:spcBef>
                <a:spcPct val="50000"/>
              </a:spcBef>
            </a:pPr>
            <a:endParaRPr lang="cs-CZ" altLang="sk-SK">
              <a:solidFill>
                <a:srgbClr val="000000"/>
              </a:solidFill>
              <a:ea typeface="Arial Unicode MS" pitchFamily="34" charset="-128"/>
              <a:cs typeface="Arial Unicode MS" pitchFamily="34" charset="-128"/>
            </a:endParaRPr>
          </a:p>
          <a:p>
            <a:pPr>
              <a:spcBef>
                <a:spcPct val="50000"/>
              </a:spcBef>
            </a:pPr>
            <a:endParaRPr lang="cs-CZ" altLang="sk-SK">
              <a:solidFill>
                <a:srgbClr val="000000"/>
              </a:solidFill>
              <a:ea typeface="Arial Unicode MS" pitchFamily="34" charset="-128"/>
              <a:cs typeface="Arial Unicode MS" pitchFamily="34" charset="-128"/>
            </a:endParaRPr>
          </a:p>
          <a:p>
            <a:pPr>
              <a:spcBef>
                <a:spcPct val="50000"/>
              </a:spcBef>
            </a:pPr>
            <a:endParaRPr lang="cs-CZ" altLang="sk-SK">
              <a:solidFill>
                <a:srgbClr val="000000"/>
              </a:solidFill>
              <a:ea typeface="Arial Unicode MS" pitchFamily="34" charset="-128"/>
              <a:cs typeface="Arial Unicode MS" pitchFamily="34" charset="-128"/>
            </a:endParaRPr>
          </a:p>
          <a:p>
            <a:pPr>
              <a:spcBef>
                <a:spcPct val="50000"/>
              </a:spcBef>
            </a:pPr>
            <a:endParaRPr lang="cs-CZ" altLang="sk-SK">
              <a:solidFill>
                <a:srgbClr val="000000"/>
              </a:solidFill>
              <a:ea typeface="Arial Unicode MS" pitchFamily="34" charset="-128"/>
              <a:cs typeface="Arial Unicode MS" pitchFamily="34" charset="-128"/>
            </a:endParaRPr>
          </a:p>
          <a:p>
            <a:pPr>
              <a:spcBef>
                <a:spcPct val="50000"/>
              </a:spcBef>
            </a:pPr>
            <a:r>
              <a:rPr lang="cs-CZ" altLang="sk-SK" sz="2000" b="1">
                <a:solidFill>
                  <a:schemeClr val="hlink"/>
                </a:solidFill>
                <a:latin typeface="Times New Roman" pitchFamily="18" charset="0"/>
                <a:cs typeface="Times New Roman" pitchFamily="18" charset="0"/>
              </a:rPr>
              <a:t>Strategie "sb</a:t>
            </a:r>
            <a:r>
              <a:rPr lang="cs-CZ" altLang="sk-SK" sz="2000" b="1">
                <a:solidFill>
                  <a:schemeClr val="hlink"/>
                </a:solidFill>
                <a:cs typeface="Times New Roman" pitchFamily="18" charset="0"/>
              </a:rPr>
              <a:t>í</a:t>
            </a:r>
            <a:r>
              <a:rPr lang="cs-CZ" altLang="sk-SK" sz="2000" b="1">
                <a:solidFill>
                  <a:schemeClr val="hlink"/>
                </a:solidFill>
                <a:latin typeface="Times New Roman" pitchFamily="18" charset="0"/>
                <a:cs typeface="Times New Roman" pitchFamily="18" charset="0"/>
              </a:rPr>
              <a:t>r</a:t>
            </a:r>
            <a:r>
              <a:rPr lang="cs-CZ" altLang="sk-SK" sz="2000" b="1">
                <a:solidFill>
                  <a:schemeClr val="hlink"/>
                </a:solidFill>
                <a:cs typeface="Times New Roman" pitchFamily="18" charset="0"/>
              </a:rPr>
              <a:t>á</a:t>
            </a:r>
            <a:r>
              <a:rPr lang="cs-CZ" altLang="sk-SK" sz="2000" b="1">
                <a:solidFill>
                  <a:schemeClr val="hlink"/>
                </a:solidFill>
                <a:latin typeface="Times New Roman" pitchFamily="18" charset="0"/>
                <a:cs typeface="Times New Roman" pitchFamily="18" charset="0"/>
              </a:rPr>
              <a:t>n</a:t>
            </a:r>
            <a:r>
              <a:rPr lang="cs-CZ" altLang="sk-SK" sz="2000" b="1">
                <a:solidFill>
                  <a:schemeClr val="hlink"/>
                </a:solidFill>
                <a:cs typeface="Times New Roman" pitchFamily="18" charset="0"/>
              </a:rPr>
              <a:t>í</a:t>
            </a:r>
            <a:r>
              <a:rPr lang="cs-CZ" altLang="sk-SK" sz="2000" b="1">
                <a:solidFill>
                  <a:schemeClr val="hlink"/>
                </a:solidFill>
                <a:latin typeface="Times New Roman" pitchFamily="18" charset="0"/>
                <a:cs typeface="Times New Roman" pitchFamily="18" charset="0"/>
              </a:rPr>
              <a:t> smetany"</a:t>
            </a:r>
            <a:endParaRPr lang="cs-CZ" altLang="sk-SK" sz="2000" b="1">
              <a:solidFill>
                <a:schemeClr val="hlink"/>
              </a:solidFill>
              <a:latin typeface="Arial Unicode MS" pitchFamily="34" charset="-128"/>
              <a:ea typeface="Arial Unicode MS" pitchFamily="34" charset="-128"/>
              <a:cs typeface="Arial Unicode MS" pitchFamily="34" charset="-128"/>
            </a:endParaRPr>
          </a:p>
          <a:p>
            <a:pPr>
              <a:spcBef>
                <a:spcPct val="50000"/>
              </a:spcBef>
            </a:pPr>
            <a:r>
              <a:rPr lang="cs-CZ" altLang="sk-SK">
                <a:cs typeface="Times New Roman" pitchFamily="18" charset="0"/>
              </a:rPr>
              <a:t>Při zavádění nových produktů na trh organizace používají různé metody tvorby cen. Pokud nový produkt nemá na trhu konkurenci a tudíž nabízí zákazníkům něco nového, může si or­ganizace dovolit metodu tzv. "sbírání smetany", kdy nasadí počáteční vysokou cenu s úmyslem vytvořit maximální zisk v prvních fázích životního cyklu produktu.</a:t>
            </a:r>
            <a:r>
              <a:rPr lang="cs-CZ" altLang="sk-SK"/>
              <a:t> </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ext Box 2"/>
          <p:cNvSpPr txBox="1">
            <a:spLocks noChangeArrowheads="1"/>
          </p:cNvSpPr>
          <p:nvPr/>
        </p:nvSpPr>
        <p:spPr bwMode="auto">
          <a:xfrm>
            <a:off x="228600" y="304800"/>
            <a:ext cx="8763000" cy="6324808"/>
          </a:xfrm>
          <a:prstGeom prst="rect">
            <a:avLst/>
          </a:prstGeom>
          <a:noFill/>
          <a:ln w="9525">
            <a:noFill/>
            <a:miter lim="800000"/>
            <a:headEnd/>
            <a:tailEnd/>
          </a:ln>
        </p:spPr>
        <p:txBody>
          <a:bodyPr>
            <a:spAutoFit/>
          </a:bodyPr>
          <a:lstStyle/>
          <a:p>
            <a:pPr>
              <a:spcBef>
                <a:spcPct val="50000"/>
              </a:spcBef>
            </a:pPr>
            <a:r>
              <a:rPr lang="cs-CZ" altLang="sk-SK" sz="3600" b="1" dirty="0" smtClean="0">
                <a:solidFill>
                  <a:srgbClr val="FF0000"/>
                </a:solidFill>
                <a:latin typeface="Arial Unicode MS" pitchFamily="34" charset="-128"/>
                <a:ea typeface="Arial Unicode MS" pitchFamily="34" charset="-128"/>
                <a:cs typeface="Arial Unicode MS" pitchFamily="34" charset="-128"/>
              </a:rPr>
              <a:t>Cenov</a:t>
            </a:r>
            <a:r>
              <a:rPr lang="cs-CZ" altLang="sk-SK" sz="3600" b="1" dirty="0" smtClean="0">
                <a:solidFill>
                  <a:srgbClr val="FF0000"/>
                </a:solidFill>
                <a:ea typeface="Arial Unicode MS" pitchFamily="34" charset="-128"/>
                <a:cs typeface="Arial Unicode MS" pitchFamily="34" charset="-128"/>
              </a:rPr>
              <a:t>á</a:t>
            </a:r>
            <a:r>
              <a:rPr lang="cs-CZ" altLang="sk-SK" sz="3600" b="1" dirty="0" smtClean="0">
                <a:solidFill>
                  <a:srgbClr val="FF0000"/>
                </a:solidFill>
                <a:latin typeface="Arial Unicode MS" pitchFamily="34" charset="-128"/>
                <a:ea typeface="Arial Unicode MS" pitchFamily="34" charset="-128"/>
                <a:cs typeface="Arial Unicode MS" pitchFamily="34" charset="-128"/>
              </a:rPr>
              <a:t> politika</a:t>
            </a:r>
            <a:endParaRPr lang="cs-CZ" altLang="sk-SK" sz="3600" b="1" dirty="0">
              <a:solidFill>
                <a:srgbClr val="FF0000"/>
              </a:solidFill>
              <a:latin typeface="Arial Unicode MS" pitchFamily="34" charset="-128"/>
              <a:ea typeface="Arial Unicode MS" pitchFamily="34" charset="-128"/>
              <a:cs typeface="Arial Unicode MS" pitchFamily="34" charset="-128"/>
            </a:endParaRPr>
          </a:p>
          <a:p>
            <a:pPr>
              <a:spcBef>
                <a:spcPct val="50000"/>
              </a:spcBef>
            </a:pPr>
            <a:r>
              <a:rPr lang="cs-CZ" altLang="sk-SK" b="1" dirty="0" smtClean="0">
                <a:solidFill>
                  <a:schemeClr val="hlink"/>
                </a:solidFill>
                <a:latin typeface="Arial Unicode MS" pitchFamily="34" charset="-128"/>
                <a:ea typeface="Arial Unicode MS" pitchFamily="34" charset="-128"/>
                <a:cs typeface="Arial Unicode MS" pitchFamily="34" charset="-128"/>
              </a:rPr>
              <a:t>Diskriminačn</a:t>
            </a:r>
            <a:r>
              <a:rPr lang="cs-CZ" altLang="sk-SK" b="1" dirty="0" smtClean="0">
                <a:solidFill>
                  <a:schemeClr val="hlink"/>
                </a:solidFill>
                <a:ea typeface="Arial Unicode MS" pitchFamily="34" charset="-128"/>
                <a:cs typeface="Arial Unicode MS" pitchFamily="34" charset="-128"/>
              </a:rPr>
              <a:t>í</a:t>
            </a:r>
            <a:r>
              <a:rPr lang="cs-CZ" altLang="sk-SK" b="1" dirty="0" smtClean="0">
                <a:solidFill>
                  <a:schemeClr val="hlink"/>
                </a:solidFill>
                <a:latin typeface="Arial Unicode MS" pitchFamily="34" charset="-128"/>
                <a:ea typeface="Arial Unicode MS" pitchFamily="34" charset="-128"/>
                <a:cs typeface="Arial Unicode MS" pitchFamily="34" charset="-128"/>
              </a:rPr>
              <a:t> </a:t>
            </a:r>
            <a:r>
              <a:rPr lang="cs-CZ" altLang="sk-SK" b="1" dirty="0">
                <a:solidFill>
                  <a:schemeClr val="hlink"/>
                </a:solidFill>
                <a:latin typeface="Arial Unicode MS" pitchFamily="34" charset="-128"/>
                <a:ea typeface="Arial Unicode MS" pitchFamily="34" charset="-128"/>
                <a:cs typeface="Arial Unicode MS" pitchFamily="34" charset="-128"/>
              </a:rPr>
              <a:t>cenov</a:t>
            </a:r>
            <a:r>
              <a:rPr lang="cs-CZ" altLang="sk-SK" b="1" dirty="0">
                <a:solidFill>
                  <a:schemeClr val="hlink"/>
                </a:solidFill>
                <a:ea typeface="Arial Unicode MS" pitchFamily="34" charset="-128"/>
                <a:cs typeface="Arial Unicode MS" pitchFamily="34" charset="-128"/>
              </a:rPr>
              <a:t>á</a:t>
            </a:r>
            <a:r>
              <a:rPr lang="cs-CZ" altLang="sk-SK" b="1" dirty="0">
                <a:solidFill>
                  <a:schemeClr val="hlink"/>
                </a:solidFill>
                <a:latin typeface="Arial Unicode MS" pitchFamily="34" charset="-128"/>
                <a:ea typeface="Arial Unicode MS" pitchFamily="34" charset="-128"/>
                <a:cs typeface="Arial Unicode MS" pitchFamily="34" charset="-128"/>
              </a:rPr>
              <a:t> politika (segmentovan</a:t>
            </a:r>
            <a:r>
              <a:rPr lang="cs-CZ" altLang="sk-SK" b="1" dirty="0">
                <a:solidFill>
                  <a:schemeClr val="hlink"/>
                </a:solidFill>
                <a:ea typeface="Arial Unicode MS" pitchFamily="34" charset="-128"/>
                <a:cs typeface="Arial Unicode MS" pitchFamily="34" charset="-128"/>
              </a:rPr>
              <a:t>á</a:t>
            </a:r>
            <a:r>
              <a:rPr lang="cs-CZ" altLang="sk-SK" b="1" dirty="0">
                <a:solidFill>
                  <a:schemeClr val="hlink"/>
                </a:solidFill>
                <a:latin typeface="Arial Unicode MS" pitchFamily="34" charset="-128"/>
                <a:ea typeface="Arial Unicode MS" pitchFamily="34" charset="-128"/>
                <a:cs typeface="Arial Unicode MS" pitchFamily="34" charset="-128"/>
              </a:rPr>
              <a:t> cena) </a:t>
            </a:r>
            <a:endParaRPr lang="cs-CZ" altLang="sk-SK" b="1" dirty="0">
              <a:solidFill>
                <a:schemeClr val="hlink"/>
              </a:solidFill>
              <a:ea typeface="Arial Unicode MS" pitchFamily="34" charset="-128"/>
              <a:cs typeface="Arial Unicode MS" pitchFamily="34" charset="-128"/>
            </a:endParaRPr>
          </a:p>
          <a:p>
            <a:pPr>
              <a:spcBef>
                <a:spcPct val="50000"/>
              </a:spcBef>
            </a:pPr>
            <a:endParaRPr lang="cs-CZ" altLang="sk-SK" dirty="0">
              <a:solidFill>
                <a:schemeClr val="hlink"/>
              </a:solidFill>
              <a:ea typeface="Arial Unicode MS" pitchFamily="34" charset="-128"/>
              <a:cs typeface="Arial Unicode MS" pitchFamily="34" charset="-128"/>
            </a:endParaRPr>
          </a:p>
          <a:p>
            <a:pPr>
              <a:spcBef>
                <a:spcPct val="50000"/>
              </a:spcBef>
            </a:pPr>
            <a:r>
              <a:rPr lang="cs-CZ" altLang="sk-SK" dirty="0">
                <a:latin typeface="Times New Roman" pitchFamily="18" charset="0"/>
                <a:cs typeface="Times New Roman" pitchFamily="18" charset="0"/>
              </a:rPr>
              <a:t>Podniky měn</a:t>
            </a:r>
            <a:r>
              <a:rPr lang="cs-CZ" altLang="sk-SK" dirty="0">
                <a:cs typeface="Times New Roman" pitchFamily="18" charset="0"/>
              </a:rPr>
              <a:t>í</a:t>
            </a:r>
            <a:r>
              <a:rPr lang="cs-CZ" altLang="sk-SK" dirty="0">
                <a:latin typeface="Times New Roman" pitchFamily="18" charset="0"/>
                <a:cs typeface="Times New Roman" pitchFamily="18" charset="0"/>
              </a:rPr>
              <a:t> ceny, aby je přizpůsobily různým z</a:t>
            </a:r>
            <a:r>
              <a:rPr lang="cs-CZ" altLang="sk-SK" dirty="0">
                <a:cs typeface="Times New Roman" pitchFamily="18" charset="0"/>
              </a:rPr>
              <a:t>á</a:t>
            </a:r>
            <a:r>
              <a:rPr lang="cs-CZ" altLang="sk-SK" dirty="0">
                <a:latin typeface="Times New Roman" pitchFamily="18" charset="0"/>
                <a:cs typeface="Times New Roman" pitchFamily="18" charset="0"/>
              </a:rPr>
              <a:t>kazn</a:t>
            </a:r>
            <a:r>
              <a:rPr lang="cs-CZ" altLang="sk-SK" dirty="0">
                <a:cs typeface="Times New Roman" pitchFamily="18" charset="0"/>
              </a:rPr>
              <a:t>í</a:t>
            </a:r>
            <a:r>
              <a:rPr lang="cs-CZ" altLang="sk-SK" dirty="0">
                <a:latin typeface="Times New Roman" pitchFamily="18" charset="0"/>
                <a:cs typeface="Times New Roman" pitchFamily="18" charset="0"/>
              </a:rPr>
              <a:t>kům, produktům, m</a:t>
            </a:r>
            <a:r>
              <a:rPr lang="cs-CZ" altLang="sk-SK" dirty="0">
                <a:cs typeface="Times New Roman" pitchFamily="18" charset="0"/>
              </a:rPr>
              <a:t>í</a:t>
            </a:r>
            <a:r>
              <a:rPr lang="cs-CZ" altLang="sk-SK" dirty="0">
                <a:latin typeface="Times New Roman" pitchFamily="18" charset="0"/>
                <a:cs typeface="Times New Roman" pitchFamily="18" charset="0"/>
              </a:rPr>
              <a:t>stům a dob</a:t>
            </a:r>
            <a:r>
              <a:rPr lang="cs-CZ" altLang="sk-SK" dirty="0">
                <a:cs typeface="Times New Roman" pitchFamily="18" charset="0"/>
              </a:rPr>
              <a:t>á</a:t>
            </a:r>
            <a:r>
              <a:rPr lang="cs-CZ" altLang="sk-SK" dirty="0">
                <a:latin typeface="Times New Roman" pitchFamily="18" charset="0"/>
                <a:cs typeface="Times New Roman" pitchFamily="18" charset="0"/>
              </a:rPr>
              <a:t>m. Tato metoda je diskriminačn</a:t>
            </a:r>
            <a:r>
              <a:rPr lang="cs-CZ" altLang="sk-SK" dirty="0">
                <a:cs typeface="Times New Roman" pitchFamily="18" charset="0"/>
              </a:rPr>
              <a:t>í</a:t>
            </a:r>
            <a:r>
              <a:rPr lang="cs-CZ" altLang="sk-SK" dirty="0">
                <a:latin typeface="Times New Roman" pitchFamily="18" charset="0"/>
                <a:cs typeface="Times New Roman" pitchFamily="18" charset="0"/>
              </a:rPr>
              <a:t>, protože organizace prod</a:t>
            </a:r>
            <a:r>
              <a:rPr lang="cs-CZ" altLang="sk-SK" dirty="0">
                <a:cs typeface="Times New Roman" pitchFamily="18" charset="0"/>
              </a:rPr>
              <a:t>á</a:t>
            </a:r>
            <a:r>
              <a:rPr lang="cs-CZ" altLang="sk-SK" dirty="0">
                <a:latin typeface="Times New Roman" pitchFamily="18" charset="0"/>
                <a:cs typeface="Times New Roman" pitchFamily="18" charset="0"/>
              </a:rPr>
              <a:t>v</a:t>
            </a:r>
            <a:r>
              <a:rPr lang="cs-CZ" altLang="sk-SK" dirty="0">
                <a:cs typeface="Times New Roman" pitchFamily="18" charset="0"/>
              </a:rPr>
              <a:t>á</a:t>
            </a:r>
            <a:r>
              <a:rPr lang="cs-CZ" altLang="sk-SK" dirty="0">
                <a:latin typeface="Times New Roman" pitchFamily="18" charset="0"/>
                <a:cs typeface="Times New Roman" pitchFamily="18" charset="0"/>
              </a:rPr>
              <a:t> produkt za dvě nebo v</a:t>
            </a:r>
            <a:r>
              <a:rPr lang="cs-CZ" altLang="sk-SK" dirty="0">
                <a:cs typeface="Times New Roman" pitchFamily="18" charset="0"/>
              </a:rPr>
              <a:t>í</a:t>
            </a:r>
            <a:r>
              <a:rPr lang="cs-CZ" altLang="sk-SK" dirty="0">
                <a:latin typeface="Times New Roman" pitchFamily="18" charset="0"/>
                <a:cs typeface="Times New Roman" pitchFamily="18" charset="0"/>
              </a:rPr>
              <a:t>ce cen bez ohledu na to, že n</a:t>
            </a:r>
            <a:r>
              <a:rPr lang="cs-CZ" altLang="sk-SK" dirty="0">
                <a:cs typeface="Times New Roman" pitchFamily="18" charset="0"/>
              </a:rPr>
              <a:t>á</a:t>
            </a:r>
            <a:r>
              <a:rPr lang="cs-CZ" altLang="sk-SK" dirty="0">
                <a:latin typeface="Times New Roman" pitchFamily="18" charset="0"/>
                <a:cs typeface="Times New Roman" pitchFamily="18" charset="0"/>
              </a:rPr>
              <a:t>kladov</a:t>
            </a:r>
            <a:r>
              <a:rPr lang="cs-CZ" altLang="sk-SK" dirty="0">
                <a:cs typeface="Times New Roman" pitchFamily="18" charset="0"/>
              </a:rPr>
              <a:t>á</a:t>
            </a:r>
            <a:r>
              <a:rPr lang="cs-CZ" altLang="sk-SK" dirty="0">
                <a:latin typeface="Times New Roman" pitchFamily="18" charset="0"/>
                <a:cs typeface="Times New Roman" pitchFamily="18" charset="0"/>
              </a:rPr>
              <a:t> cena produktu je st</a:t>
            </a:r>
            <a:r>
              <a:rPr lang="cs-CZ" altLang="sk-SK" dirty="0">
                <a:cs typeface="Times New Roman" pitchFamily="18" charset="0"/>
              </a:rPr>
              <a:t>á</a:t>
            </a:r>
            <a:r>
              <a:rPr lang="cs-CZ" altLang="sk-SK" dirty="0">
                <a:latin typeface="Times New Roman" pitchFamily="18" charset="0"/>
                <a:cs typeface="Times New Roman" pitchFamily="18" charset="0"/>
              </a:rPr>
              <a:t>le stejn</a:t>
            </a:r>
            <a:r>
              <a:rPr lang="cs-CZ" altLang="sk-SK" dirty="0">
                <a:cs typeface="Times New Roman" pitchFamily="18" charset="0"/>
              </a:rPr>
              <a:t>á</a:t>
            </a:r>
            <a:r>
              <a:rPr lang="cs-CZ" altLang="sk-SK" dirty="0">
                <a:latin typeface="Times New Roman" pitchFamily="18" charset="0"/>
                <a:cs typeface="Times New Roman" pitchFamily="18" charset="0"/>
              </a:rPr>
              <a:t>. Často se použ</a:t>
            </a:r>
            <a:r>
              <a:rPr lang="cs-CZ" altLang="sk-SK" dirty="0">
                <a:cs typeface="Times New Roman" pitchFamily="18" charset="0"/>
              </a:rPr>
              <a:t>í</a:t>
            </a:r>
            <a:r>
              <a:rPr lang="cs-CZ" altLang="sk-SK" dirty="0">
                <a:latin typeface="Times New Roman" pitchFamily="18" charset="0"/>
                <a:cs typeface="Times New Roman" pitchFamily="18" charset="0"/>
              </a:rPr>
              <a:t>v</a:t>
            </a:r>
            <a:r>
              <a:rPr lang="cs-CZ" altLang="sk-SK" dirty="0">
                <a:cs typeface="Times New Roman" pitchFamily="18" charset="0"/>
              </a:rPr>
              <a:t>á</a:t>
            </a:r>
            <a:r>
              <a:rPr lang="cs-CZ" altLang="sk-SK" dirty="0">
                <a:latin typeface="Times New Roman" pitchFamily="18" charset="0"/>
                <a:cs typeface="Times New Roman" pitchFamily="18" charset="0"/>
              </a:rPr>
              <a:t> v sektorech cestovn</a:t>
            </a:r>
            <a:r>
              <a:rPr lang="cs-CZ" altLang="sk-SK" dirty="0">
                <a:cs typeface="Times New Roman" pitchFamily="18" charset="0"/>
              </a:rPr>
              <a:t>í</a:t>
            </a:r>
            <a:r>
              <a:rPr lang="cs-CZ" altLang="sk-SK" dirty="0">
                <a:latin typeface="Times New Roman" pitchFamily="18" charset="0"/>
                <a:cs typeface="Times New Roman" pitchFamily="18" charset="0"/>
              </a:rPr>
              <a:t>ho ruchu, služeb pro využit</a:t>
            </a:r>
            <a:r>
              <a:rPr lang="cs-CZ" altLang="sk-SK" dirty="0">
                <a:cs typeface="Times New Roman" pitchFamily="18" charset="0"/>
              </a:rPr>
              <a:t>í</a:t>
            </a:r>
            <a:r>
              <a:rPr lang="cs-CZ" altLang="sk-SK" dirty="0">
                <a:latin typeface="Times New Roman" pitchFamily="18" charset="0"/>
                <a:cs typeface="Times New Roman" pitchFamily="18" charset="0"/>
              </a:rPr>
              <a:t> voln</a:t>
            </a:r>
            <a:r>
              <a:rPr lang="cs-CZ" altLang="sk-SK" dirty="0">
                <a:cs typeface="Times New Roman" pitchFamily="18" charset="0"/>
              </a:rPr>
              <a:t>é</a:t>
            </a:r>
            <a:r>
              <a:rPr lang="cs-CZ" altLang="sk-SK" dirty="0">
                <a:latin typeface="Times New Roman" pitchFamily="18" charset="0"/>
                <a:cs typeface="Times New Roman" pitchFamily="18" charset="0"/>
              </a:rPr>
              <a:t>ho času, ubytovac</a:t>
            </a:r>
            <a:r>
              <a:rPr lang="cs-CZ" altLang="sk-SK" dirty="0">
                <a:cs typeface="Times New Roman" pitchFamily="18" charset="0"/>
              </a:rPr>
              <a:t>í</a:t>
            </a:r>
            <a:r>
              <a:rPr lang="cs-CZ" altLang="sk-SK" dirty="0">
                <a:latin typeface="Times New Roman" pitchFamily="18" charset="0"/>
                <a:cs typeface="Times New Roman" pitchFamily="18" charset="0"/>
              </a:rPr>
              <a:t>ch a stravovac</a:t>
            </a:r>
            <a:r>
              <a:rPr lang="cs-CZ" altLang="sk-SK" dirty="0">
                <a:cs typeface="Times New Roman" pitchFamily="18" charset="0"/>
              </a:rPr>
              <a:t>í</a:t>
            </a:r>
            <a:r>
              <a:rPr lang="cs-CZ" altLang="sk-SK" dirty="0">
                <a:latin typeface="Times New Roman" pitchFamily="18" charset="0"/>
                <a:cs typeface="Times New Roman" pitchFamily="18" charset="0"/>
              </a:rPr>
              <a:t>ch služeb z řady různých důvodů: </a:t>
            </a:r>
            <a:endParaRPr lang="cs-CZ" altLang="sk-SK" dirty="0">
              <a:solidFill>
                <a:srgbClr val="000000"/>
              </a:solidFill>
              <a:latin typeface="Arial Unicode MS" pitchFamily="34" charset="-128"/>
              <a:ea typeface="Arial Unicode MS" pitchFamily="34" charset="-128"/>
              <a:cs typeface="Arial Unicode MS" pitchFamily="34" charset="-128"/>
            </a:endParaRPr>
          </a:p>
          <a:p>
            <a:pPr>
              <a:spcBef>
                <a:spcPct val="50000"/>
              </a:spcBef>
            </a:pPr>
            <a:r>
              <a:rPr lang="cs-CZ" altLang="sk-SK" dirty="0">
                <a:solidFill>
                  <a:srgbClr val="000000"/>
                </a:solidFill>
                <a:latin typeface="Arial Unicode MS" pitchFamily="34" charset="-128"/>
                <a:ea typeface="Arial Unicode MS" pitchFamily="34" charset="-128"/>
                <a:cs typeface="Arial Unicode MS" pitchFamily="34" charset="-128"/>
              </a:rPr>
              <a:t>Restaurace bude m</a:t>
            </a:r>
            <a:r>
              <a:rPr lang="cs-CZ" altLang="sk-SK" dirty="0">
                <a:solidFill>
                  <a:srgbClr val="000000"/>
                </a:solidFill>
                <a:ea typeface="Arial Unicode MS" pitchFamily="34" charset="-128"/>
                <a:cs typeface="Arial Unicode MS" pitchFamily="34" charset="-128"/>
              </a:rPr>
              <a:t>í</a:t>
            </a:r>
            <a:r>
              <a:rPr lang="cs-CZ" altLang="sk-SK" dirty="0">
                <a:solidFill>
                  <a:srgbClr val="000000"/>
                </a:solidFill>
                <a:latin typeface="Arial Unicode MS" pitchFamily="34" charset="-128"/>
                <a:ea typeface="Arial Unicode MS" pitchFamily="34" charset="-128"/>
                <a:cs typeface="Arial Unicode MS" pitchFamily="34" charset="-128"/>
              </a:rPr>
              <a:t>t v</a:t>
            </a:r>
            <a:r>
              <a:rPr lang="cs-CZ" altLang="sk-SK" dirty="0">
                <a:solidFill>
                  <a:srgbClr val="000000"/>
                </a:solidFill>
                <a:ea typeface="Arial Unicode MS" pitchFamily="34" charset="-128"/>
                <a:cs typeface="Arial Unicode MS" pitchFamily="34" charset="-128"/>
              </a:rPr>
              <a:t> </a:t>
            </a:r>
            <a:r>
              <a:rPr lang="cs-CZ" altLang="sk-SK" dirty="0">
                <a:solidFill>
                  <a:srgbClr val="000000"/>
                </a:solidFill>
                <a:latin typeface="Arial Unicode MS" pitchFamily="34" charset="-128"/>
                <a:ea typeface="Arial Unicode MS" pitchFamily="34" charset="-128"/>
                <a:cs typeface="Arial Unicode MS" pitchFamily="34" charset="-128"/>
              </a:rPr>
              <a:t>odpoledn</a:t>
            </a:r>
            <a:r>
              <a:rPr lang="cs-CZ" altLang="sk-SK" dirty="0">
                <a:solidFill>
                  <a:srgbClr val="000000"/>
                </a:solidFill>
                <a:ea typeface="Arial Unicode MS" pitchFamily="34" charset="-128"/>
                <a:cs typeface="Arial Unicode MS" pitchFamily="34" charset="-128"/>
              </a:rPr>
              <a:t>í</a:t>
            </a:r>
            <a:r>
              <a:rPr lang="cs-CZ" altLang="sk-SK" dirty="0">
                <a:solidFill>
                  <a:srgbClr val="000000"/>
                </a:solidFill>
                <a:latin typeface="Arial Unicode MS" pitchFamily="34" charset="-128"/>
                <a:ea typeface="Arial Unicode MS" pitchFamily="34" charset="-128"/>
                <a:cs typeface="Arial Unicode MS" pitchFamily="34" charset="-128"/>
              </a:rPr>
              <a:t>m čase (mezi obědem a večeř</a:t>
            </a:r>
            <a:r>
              <a:rPr lang="cs-CZ" altLang="sk-SK" dirty="0">
                <a:solidFill>
                  <a:srgbClr val="000000"/>
                </a:solidFill>
                <a:ea typeface="Arial Unicode MS" pitchFamily="34" charset="-128"/>
                <a:cs typeface="Arial Unicode MS" pitchFamily="34" charset="-128"/>
              </a:rPr>
              <a:t>í</a:t>
            </a:r>
            <a:r>
              <a:rPr lang="cs-CZ" altLang="sk-SK" dirty="0">
                <a:solidFill>
                  <a:srgbClr val="000000"/>
                </a:solidFill>
                <a:latin typeface="Arial Unicode MS" pitchFamily="34" charset="-128"/>
                <a:ea typeface="Arial Unicode MS" pitchFamily="34" charset="-128"/>
                <a:cs typeface="Arial Unicode MS" pitchFamily="34" charset="-128"/>
              </a:rPr>
              <a:t>) levněj</a:t>
            </a:r>
            <a:r>
              <a:rPr lang="cs-CZ" altLang="sk-SK" dirty="0">
                <a:solidFill>
                  <a:srgbClr val="000000"/>
                </a:solidFill>
                <a:ea typeface="Arial Unicode MS" pitchFamily="34" charset="-128"/>
                <a:cs typeface="Arial Unicode MS" pitchFamily="34" charset="-128"/>
              </a:rPr>
              <a:t>ší</a:t>
            </a:r>
            <a:r>
              <a:rPr lang="cs-CZ" altLang="sk-SK" dirty="0">
                <a:solidFill>
                  <a:srgbClr val="000000"/>
                </a:solidFill>
                <a:latin typeface="Arial Unicode MS" pitchFamily="34" charset="-128"/>
                <a:ea typeface="Arial Unicode MS" pitchFamily="34" charset="-128"/>
                <a:cs typeface="Arial Unicode MS" pitchFamily="34" charset="-128"/>
              </a:rPr>
              <a:t> ceny n</a:t>
            </a:r>
            <a:r>
              <a:rPr lang="cs-CZ" altLang="sk-SK" dirty="0">
                <a:solidFill>
                  <a:srgbClr val="000000"/>
                </a:solidFill>
                <a:ea typeface="Arial Unicode MS" pitchFamily="34" charset="-128"/>
                <a:cs typeface="Arial Unicode MS" pitchFamily="34" charset="-128"/>
              </a:rPr>
              <a:t>á</a:t>
            </a:r>
            <a:r>
              <a:rPr lang="cs-CZ" altLang="sk-SK" dirty="0">
                <a:solidFill>
                  <a:srgbClr val="000000"/>
                </a:solidFill>
                <a:latin typeface="Arial Unicode MS" pitchFamily="34" charset="-128"/>
                <a:ea typeface="Arial Unicode MS" pitchFamily="34" charset="-128"/>
                <a:cs typeface="Arial Unicode MS" pitchFamily="34" charset="-128"/>
              </a:rPr>
              <a:t>pojů, aby tak přil</a:t>
            </a:r>
            <a:r>
              <a:rPr lang="cs-CZ" altLang="sk-SK" dirty="0">
                <a:solidFill>
                  <a:srgbClr val="000000"/>
                </a:solidFill>
                <a:ea typeface="Arial Unicode MS" pitchFamily="34" charset="-128"/>
                <a:cs typeface="Arial Unicode MS" pitchFamily="34" charset="-128"/>
              </a:rPr>
              <a:t>á</a:t>
            </a:r>
            <a:r>
              <a:rPr lang="cs-CZ" altLang="sk-SK" dirty="0">
                <a:solidFill>
                  <a:srgbClr val="000000"/>
                </a:solidFill>
                <a:latin typeface="Arial Unicode MS" pitchFamily="34" charset="-128"/>
                <a:ea typeface="Arial Unicode MS" pitchFamily="34" charset="-128"/>
                <a:cs typeface="Arial Unicode MS" pitchFamily="34" charset="-128"/>
              </a:rPr>
              <a:t>kala z</a:t>
            </a:r>
            <a:r>
              <a:rPr lang="cs-CZ" altLang="sk-SK" dirty="0">
                <a:solidFill>
                  <a:srgbClr val="000000"/>
                </a:solidFill>
                <a:ea typeface="Arial Unicode MS" pitchFamily="34" charset="-128"/>
                <a:cs typeface="Arial Unicode MS" pitchFamily="34" charset="-128"/>
              </a:rPr>
              <a:t>á</a:t>
            </a:r>
            <a:r>
              <a:rPr lang="cs-CZ" altLang="sk-SK" dirty="0">
                <a:solidFill>
                  <a:srgbClr val="000000"/>
                </a:solidFill>
                <a:latin typeface="Arial Unicode MS" pitchFamily="34" charset="-128"/>
                <a:ea typeface="Arial Unicode MS" pitchFamily="34" charset="-128"/>
                <a:cs typeface="Arial Unicode MS" pitchFamily="34" charset="-128"/>
              </a:rPr>
              <a:t>kazn</a:t>
            </a:r>
            <a:r>
              <a:rPr lang="cs-CZ" altLang="sk-SK" dirty="0">
                <a:solidFill>
                  <a:srgbClr val="000000"/>
                </a:solidFill>
                <a:ea typeface="Arial Unicode MS" pitchFamily="34" charset="-128"/>
                <a:cs typeface="Arial Unicode MS" pitchFamily="34" charset="-128"/>
              </a:rPr>
              <a:t>í</a:t>
            </a:r>
            <a:r>
              <a:rPr lang="cs-CZ" altLang="sk-SK" dirty="0">
                <a:solidFill>
                  <a:srgbClr val="000000"/>
                </a:solidFill>
                <a:latin typeface="Arial Unicode MS" pitchFamily="34" charset="-128"/>
                <a:ea typeface="Arial Unicode MS" pitchFamily="34" charset="-128"/>
                <a:cs typeface="Arial Unicode MS" pitchFamily="34" charset="-128"/>
              </a:rPr>
              <a:t>ky v</a:t>
            </a:r>
            <a:r>
              <a:rPr lang="cs-CZ" altLang="sk-SK" dirty="0">
                <a:solidFill>
                  <a:srgbClr val="000000"/>
                </a:solidFill>
                <a:ea typeface="Arial Unicode MS" pitchFamily="34" charset="-128"/>
                <a:cs typeface="Arial Unicode MS" pitchFamily="34" charset="-128"/>
              </a:rPr>
              <a:t> </a:t>
            </a:r>
            <a:r>
              <a:rPr lang="cs-CZ" altLang="sk-SK" dirty="0">
                <a:solidFill>
                  <a:srgbClr val="000000"/>
                </a:solidFill>
                <a:latin typeface="Arial Unicode MS" pitchFamily="34" charset="-128"/>
                <a:ea typeface="Arial Unicode MS" pitchFamily="34" charset="-128"/>
                <a:cs typeface="Arial Unicode MS" pitchFamily="34" charset="-128"/>
              </a:rPr>
              <a:t>jinak neatraktivn</a:t>
            </a:r>
            <a:r>
              <a:rPr lang="cs-CZ" altLang="sk-SK" dirty="0">
                <a:solidFill>
                  <a:srgbClr val="000000"/>
                </a:solidFill>
                <a:ea typeface="Arial Unicode MS" pitchFamily="34" charset="-128"/>
                <a:cs typeface="Arial Unicode MS" pitchFamily="34" charset="-128"/>
              </a:rPr>
              <a:t>í</a:t>
            </a:r>
            <a:r>
              <a:rPr lang="cs-CZ" altLang="sk-SK" dirty="0">
                <a:solidFill>
                  <a:srgbClr val="000000"/>
                </a:solidFill>
                <a:latin typeface="Arial Unicode MS" pitchFamily="34" charset="-128"/>
                <a:ea typeface="Arial Unicode MS" pitchFamily="34" charset="-128"/>
                <a:cs typeface="Arial Unicode MS" pitchFamily="34" charset="-128"/>
              </a:rPr>
              <a:t>m čase. </a:t>
            </a:r>
          </a:p>
          <a:p>
            <a:pPr>
              <a:spcBef>
                <a:spcPct val="50000"/>
              </a:spcBef>
            </a:pPr>
            <a:r>
              <a:rPr lang="cs-CZ" altLang="sk-SK" dirty="0">
                <a:solidFill>
                  <a:srgbClr val="000000"/>
                </a:solidFill>
                <a:latin typeface="Arial Unicode MS" pitchFamily="34" charset="-128"/>
                <a:ea typeface="Arial Unicode MS" pitchFamily="34" charset="-128"/>
                <a:cs typeface="Arial Unicode MS" pitchFamily="34" charset="-128"/>
              </a:rPr>
              <a:t>Divadlo bude </a:t>
            </a:r>
            <a:r>
              <a:rPr lang="cs-CZ" altLang="sk-SK" dirty="0">
                <a:solidFill>
                  <a:srgbClr val="000000"/>
                </a:solidFill>
                <a:ea typeface="Arial Unicode MS" pitchFamily="34" charset="-128"/>
                <a:cs typeface="Arial Unicode MS" pitchFamily="34" charset="-128"/>
              </a:rPr>
              <a:t>ú</a:t>
            </a:r>
            <a:r>
              <a:rPr lang="cs-CZ" altLang="sk-SK" dirty="0">
                <a:solidFill>
                  <a:srgbClr val="000000"/>
                </a:solidFill>
                <a:latin typeface="Arial Unicode MS" pitchFamily="34" charset="-128"/>
                <a:ea typeface="Arial Unicode MS" pitchFamily="34" charset="-128"/>
                <a:cs typeface="Arial Unicode MS" pitchFamily="34" charset="-128"/>
              </a:rPr>
              <a:t>čtovat různ</a:t>
            </a:r>
            <a:r>
              <a:rPr lang="cs-CZ" altLang="sk-SK" dirty="0">
                <a:solidFill>
                  <a:srgbClr val="000000"/>
                </a:solidFill>
                <a:ea typeface="Arial Unicode MS" pitchFamily="34" charset="-128"/>
                <a:cs typeface="Arial Unicode MS" pitchFamily="34" charset="-128"/>
              </a:rPr>
              <a:t>é</a:t>
            </a:r>
            <a:r>
              <a:rPr lang="cs-CZ" altLang="sk-SK" dirty="0">
                <a:solidFill>
                  <a:srgbClr val="000000"/>
                </a:solidFill>
                <a:latin typeface="Arial Unicode MS" pitchFamily="34" charset="-128"/>
                <a:ea typeface="Arial Unicode MS" pitchFamily="34" charset="-128"/>
                <a:cs typeface="Arial Unicode MS" pitchFamily="34" charset="-128"/>
              </a:rPr>
              <a:t> ceny sedadel podle jejich konkr</a:t>
            </a:r>
            <a:r>
              <a:rPr lang="cs-CZ" altLang="sk-SK" dirty="0">
                <a:solidFill>
                  <a:srgbClr val="000000"/>
                </a:solidFill>
                <a:ea typeface="Arial Unicode MS" pitchFamily="34" charset="-128"/>
                <a:cs typeface="Arial Unicode MS" pitchFamily="34" charset="-128"/>
              </a:rPr>
              <a:t>é</a:t>
            </a:r>
            <a:r>
              <a:rPr lang="cs-CZ" altLang="sk-SK" dirty="0">
                <a:solidFill>
                  <a:srgbClr val="000000"/>
                </a:solidFill>
                <a:latin typeface="Arial Unicode MS" pitchFamily="34" charset="-128"/>
                <a:ea typeface="Arial Unicode MS" pitchFamily="34" charset="-128"/>
                <a:cs typeface="Arial Unicode MS" pitchFamily="34" charset="-128"/>
              </a:rPr>
              <a:t>tn</a:t>
            </a:r>
            <a:r>
              <a:rPr lang="cs-CZ" altLang="sk-SK" dirty="0">
                <a:solidFill>
                  <a:srgbClr val="000000"/>
                </a:solidFill>
                <a:ea typeface="Arial Unicode MS" pitchFamily="34" charset="-128"/>
                <a:cs typeface="Arial Unicode MS" pitchFamily="34" charset="-128"/>
              </a:rPr>
              <a:t>í</a:t>
            </a:r>
            <a:r>
              <a:rPr lang="cs-CZ" altLang="sk-SK" dirty="0">
                <a:solidFill>
                  <a:srgbClr val="000000"/>
                </a:solidFill>
                <a:latin typeface="Arial Unicode MS" pitchFamily="34" charset="-128"/>
                <a:ea typeface="Arial Unicode MS" pitchFamily="34" charset="-128"/>
                <a:cs typeface="Arial Unicode MS" pitchFamily="34" charset="-128"/>
              </a:rPr>
              <a:t>ho um</a:t>
            </a:r>
            <a:r>
              <a:rPr lang="cs-CZ" altLang="sk-SK" dirty="0">
                <a:solidFill>
                  <a:srgbClr val="000000"/>
                </a:solidFill>
                <a:ea typeface="Arial Unicode MS" pitchFamily="34" charset="-128"/>
                <a:cs typeface="Arial Unicode MS" pitchFamily="34" charset="-128"/>
              </a:rPr>
              <a:t>í</a:t>
            </a:r>
            <a:r>
              <a:rPr lang="cs-CZ" altLang="sk-SK" dirty="0">
                <a:solidFill>
                  <a:srgbClr val="000000"/>
                </a:solidFill>
                <a:latin typeface="Arial Unicode MS" pitchFamily="34" charset="-128"/>
                <a:ea typeface="Arial Unicode MS" pitchFamily="34" charset="-128"/>
                <a:cs typeface="Arial Unicode MS" pitchFamily="34" charset="-128"/>
              </a:rPr>
              <a:t>stěn</a:t>
            </a:r>
            <a:r>
              <a:rPr lang="cs-CZ" altLang="sk-SK" dirty="0">
                <a:solidFill>
                  <a:srgbClr val="000000"/>
                </a:solidFill>
                <a:ea typeface="Arial Unicode MS" pitchFamily="34" charset="-128"/>
                <a:cs typeface="Arial Unicode MS" pitchFamily="34" charset="-128"/>
              </a:rPr>
              <a:t>í</a:t>
            </a:r>
            <a:r>
              <a:rPr lang="cs-CZ" altLang="sk-SK" dirty="0">
                <a:solidFill>
                  <a:srgbClr val="000000"/>
                </a:solidFill>
                <a:latin typeface="Arial Unicode MS" pitchFamily="34" charset="-128"/>
                <a:ea typeface="Arial Unicode MS" pitchFamily="34" charset="-128"/>
                <a:cs typeface="Arial Unicode MS" pitchFamily="34" charset="-128"/>
              </a:rPr>
              <a:t> nebo podle množstv</a:t>
            </a:r>
            <a:r>
              <a:rPr lang="cs-CZ" altLang="sk-SK" dirty="0">
                <a:solidFill>
                  <a:srgbClr val="000000"/>
                </a:solidFill>
                <a:ea typeface="Arial Unicode MS" pitchFamily="34" charset="-128"/>
                <a:cs typeface="Arial Unicode MS" pitchFamily="34" charset="-128"/>
              </a:rPr>
              <a:t>í</a:t>
            </a:r>
            <a:r>
              <a:rPr lang="cs-CZ" altLang="sk-SK" dirty="0">
                <a:solidFill>
                  <a:srgbClr val="000000"/>
                </a:solidFill>
                <a:latin typeface="Arial Unicode MS" pitchFamily="34" charset="-128"/>
                <a:ea typeface="Arial Unicode MS" pitchFamily="34" charset="-128"/>
                <a:cs typeface="Arial Unicode MS" pitchFamily="34" charset="-128"/>
              </a:rPr>
              <a:t> zakoupených vstupenek. Umožn</a:t>
            </a:r>
            <a:r>
              <a:rPr lang="cs-CZ" altLang="sk-SK" dirty="0">
                <a:solidFill>
                  <a:srgbClr val="000000"/>
                </a:solidFill>
                <a:ea typeface="Arial Unicode MS" pitchFamily="34" charset="-128"/>
                <a:cs typeface="Arial Unicode MS" pitchFamily="34" charset="-128"/>
              </a:rPr>
              <a:t>í</a:t>
            </a:r>
            <a:r>
              <a:rPr lang="cs-CZ" altLang="sk-SK" dirty="0">
                <a:solidFill>
                  <a:srgbClr val="000000"/>
                </a:solidFill>
                <a:latin typeface="Arial Unicode MS" pitchFamily="34" charset="-128"/>
                <a:ea typeface="Arial Unicode MS" pitchFamily="34" charset="-128"/>
                <a:cs typeface="Arial Unicode MS" pitchFamily="34" charset="-128"/>
              </a:rPr>
              <a:t> mu to z</a:t>
            </a:r>
            <a:r>
              <a:rPr lang="cs-CZ" altLang="sk-SK" dirty="0">
                <a:solidFill>
                  <a:srgbClr val="000000"/>
                </a:solidFill>
                <a:ea typeface="Arial Unicode MS" pitchFamily="34" charset="-128"/>
                <a:cs typeface="Arial Unicode MS" pitchFamily="34" charset="-128"/>
              </a:rPr>
              <a:t>í</a:t>
            </a:r>
            <a:r>
              <a:rPr lang="cs-CZ" altLang="sk-SK" dirty="0">
                <a:solidFill>
                  <a:srgbClr val="000000"/>
                </a:solidFill>
                <a:latin typeface="Arial Unicode MS" pitchFamily="34" charset="-128"/>
                <a:ea typeface="Arial Unicode MS" pitchFamily="34" charset="-128"/>
                <a:cs typeface="Arial Unicode MS" pitchFamily="34" charset="-128"/>
              </a:rPr>
              <a:t>skat maximum tržeb z každ</a:t>
            </a:r>
            <a:r>
              <a:rPr lang="cs-CZ" altLang="sk-SK" dirty="0">
                <a:solidFill>
                  <a:srgbClr val="000000"/>
                </a:solidFill>
                <a:ea typeface="Arial Unicode MS" pitchFamily="34" charset="-128"/>
                <a:cs typeface="Arial Unicode MS" pitchFamily="34" charset="-128"/>
              </a:rPr>
              <a:t>é</a:t>
            </a:r>
            <a:r>
              <a:rPr lang="cs-CZ" altLang="sk-SK" dirty="0">
                <a:solidFill>
                  <a:srgbClr val="000000"/>
                </a:solidFill>
                <a:latin typeface="Arial Unicode MS" pitchFamily="34" charset="-128"/>
                <a:ea typeface="Arial Unicode MS" pitchFamily="34" charset="-128"/>
                <a:cs typeface="Arial Unicode MS" pitchFamily="34" charset="-128"/>
              </a:rPr>
              <a:t>ho představen</a:t>
            </a:r>
            <a:r>
              <a:rPr lang="cs-CZ" altLang="sk-SK" dirty="0">
                <a:solidFill>
                  <a:srgbClr val="000000"/>
                </a:solidFill>
                <a:ea typeface="Arial Unicode MS" pitchFamily="34" charset="-128"/>
                <a:cs typeface="Arial Unicode MS" pitchFamily="34" charset="-128"/>
              </a:rPr>
              <a:t>í</a:t>
            </a:r>
            <a:r>
              <a:rPr lang="cs-CZ" altLang="sk-SK" dirty="0">
                <a:solidFill>
                  <a:srgbClr val="000000"/>
                </a:solidFill>
                <a:latin typeface="Arial Unicode MS" pitchFamily="34" charset="-128"/>
                <a:ea typeface="Arial Unicode MS" pitchFamily="34" charset="-128"/>
                <a:cs typeface="Arial Unicode MS" pitchFamily="34" charset="-128"/>
              </a:rPr>
              <a:t> a oslovit různ</a:t>
            </a:r>
            <a:r>
              <a:rPr lang="cs-CZ" altLang="sk-SK" dirty="0">
                <a:solidFill>
                  <a:srgbClr val="000000"/>
                </a:solidFill>
                <a:ea typeface="Arial Unicode MS" pitchFamily="34" charset="-128"/>
                <a:cs typeface="Arial Unicode MS" pitchFamily="34" charset="-128"/>
              </a:rPr>
              <a:t>é</a:t>
            </a:r>
            <a:r>
              <a:rPr lang="cs-CZ" altLang="sk-SK" dirty="0">
                <a:solidFill>
                  <a:srgbClr val="000000"/>
                </a:solidFill>
                <a:latin typeface="Arial Unicode MS" pitchFamily="34" charset="-128"/>
                <a:ea typeface="Arial Unicode MS" pitchFamily="34" charset="-128"/>
                <a:cs typeface="Arial Unicode MS" pitchFamily="34" charset="-128"/>
              </a:rPr>
              <a:t> tržn</a:t>
            </a:r>
            <a:r>
              <a:rPr lang="cs-CZ" altLang="sk-SK" dirty="0">
                <a:solidFill>
                  <a:srgbClr val="000000"/>
                </a:solidFill>
                <a:ea typeface="Arial Unicode MS" pitchFamily="34" charset="-128"/>
                <a:cs typeface="Arial Unicode MS" pitchFamily="34" charset="-128"/>
              </a:rPr>
              <a:t>í</a:t>
            </a:r>
            <a:r>
              <a:rPr lang="cs-CZ" altLang="sk-SK" dirty="0">
                <a:solidFill>
                  <a:srgbClr val="000000"/>
                </a:solidFill>
                <a:latin typeface="Arial Unicode MS" pitchFamily="34" charset="-128"/>
                <a:ea typeface="Arial Unicode MS" pitchFamily="34" charset="-128"/>
                <a:cs typeface="Arial Unicode MS" pitchFamily="34" charset="-128"/>
              </a:rPr>
              <a:t> segmenty. </a:t>
            </a:r>
          </a:p>
          <a:p>
            <a:pPr>
              <a:spcBef>
                <a:spcPct val="50000"/>
              </a:spcBef>
            </a:pPr>
            <a:r>
              <a:rPr lang="cs-CZ" altLang="sk-SK" dirty="0">
                <a:solidFill>
                  <a:srgbClr val="000000"/>
                </a:solidFill>
                <a:latin typeface="Arial Unicode MS" pitchFamily="34" charset="-128"/>
                <a:ea typeface="Arial Unicode MS" pitchFamily="34" charset="-128"/>
                <a:cs typeface="Arial Unicode MS" pitchFamily="34" charset="-128"/>
              </a:rPr>
              <a:t>Hotel vytvoř</a:t>
            </a:r>
            <a:r>
              <a:rPr lang="cs-CZ" altLang="sk-SK" dirty="0">
                <a:solidFill>
                  <a:srgbClr val="000000"/>
                </a:solidFill>
                <a:ea typeface="Arial Unicode MS" pitchFamily="34" charset="-128"/>
                <a:cs typeface="Arial Unicode MS" pitchFamily="34" charset="-128"/>
              </a:rPr>
              <a:t>í</a:t>
            </a:r>
            <a:r>
              <a:rPr lang="cs-CZ" altLang="sk-SK" dirty="0">
                <a:solidFill>
                  <a:srgbClr val="000000"/>
                </a:solidFill>
                <a:latin typeface="Arial Unicode MS" pitchFamily="34" charset="-128"/>
                <a:ea typeface="Arial Unicode MS" pitchFamily="34" charset="-128"/>
                <a:cs typeface="Arial Unicode MS" pitchFamily="34" charset="-128"/>
              </a:rPr>
              <a:t> ceny v z</a:t>
            </a:r>
            <a:r>
              <a:rPr lang="cs-CZ" altLang="sk-SK" dirty="0">
                <a:solidFill>
                  <a:srgbClr val="000000"/>
                </a:solidFill>
                <a:ea typeface="Arial Unicode MS" pitchFamily="34" charset="-128"/>
                <a:cs typeface="Arial Unicode MS" pitchFamily="34" charset="-128"/>
              </a:rPr>
              <a:t>á</a:t>
            </a:r>
            <a:r>
              <a:rPr lang="cs-CZ" altLang="sk-SK" dirty="0">
                <a:solidFill>
                  <a:srgbClr val="000000"/>
                </a:solidFill>
                <a:latin typeface="Arial Unicode MS" pitchFamily="34" charset="-128"/>
                <a:ea typeface="Arial Unicode MS" pitchFamily="34" charset="-128"/>
                <a:cs typeface="Arial Unicode MS" pitchFamily="34" charset="-128"/>
              </a:rPr>
              <a:t>vislosti na různých obdob</a:t>
            </a:r>
            <a:r>
              <a:rPr lang="cs-CZ" altLang="sk-SK" dirty="0">
                <a:solidFill>
                  <a:srgbClr val="000000"/>
                </a:solidFill>
                <a:ea typeface="Arial Unicode MS" pitchFamily="34" charset="-128"/>
                <a:cs typeface="Arial Unicode MS" pitchFamily="34" charset="-128"/>
              </a:rPr>
              <a:t>í</a:t>
            </a:r>
            <a:r>
              <a:rPr lang="cs-CZ" altLang="sk-SK" dirty="0">
                <a:solidFill>
                  <a:srgbClr val="000000"/>
                </a:solidFill>
                <a:latin typeface="Arial Unicode MS" pitchFamily="34" charset="-128"/>
                <a:ea typeface="Arial Unicode MS" pitchFamily="34" charset="-128"/>
                <a:cs typeface="Arial Unicode MS" pitchFamily="34" charset="-128"/>
              </a:rPr>
              <a:t>ch, což mu pomůže přil</a:t>
            </a:r>
            <a:r>
              <a:rPr lang="cs-CZ" altLang="sk-SK" dirty="0">
                <a:solidFill>
                  <a:srgbClr val="000000"/>
                </a:solidFill>
                <a:ea typeface="Arial Unicode MS" pitchFamily="34" charset="-128"/>
                <a:cs typeface="Arial Unicode MS" pitchFamily="34" charset="-128"/>
              </a:rPr>
              <a:t>á</a:t>
            </a:r>
            <a:r>
              <a:rPr lang="cs-CZ" altLang="sk-SK" dirty="0">
                <a:solidFill>
                  <a:srgbClr val="000000"/>
                </a:solidFill>
                <a:latin typeface="Arial Unicode MS" pitchFamily="34" charset="-128"/>
                <a:ea typeface="Arial Unicode MS" pitchFamily="34" charset="-128"/>
                <a:cs typeface="Arial Unicode MS" pitchFamily="34" charset="-128"/>
              </a:rPr>
              <a:t>kat n</a:t>
            </a:r>
            <a:r>
              <a:rPr lang="cs-CZ" altLang="sk-SK" dirty="0">
                <a:solidFill>
                  <a:srgbClr val="000000"/>
                </a:solidFill>
                <a:ea typeface="Arial Unicode MS" pitchFamily="34" charset="-128"/>
                <a:cs typeface="Arial Unicode MS" pitchFamily="34" charset="-128"/>
              </a:rPr>
              <a:t>á</a:t>
            </a:r>
            <a:r>
              <a:rPr lang="cs-CZ" altLang="sk-SK" dirty="0">
                <a:solidFill>
                  <a:srgbClr val="000000"/>
                </a:solidFill>
                <a:latin typeface="Arial Unicode MS" pitchFamily="34" charset="-128"/>
                <a:ea typeface="Arial Unicode MS" pitchFamily="34" charset="-128"/>
                <a:cs typeface="Arial Unicode MS" pitchFamily="34" charset="-128"/>
              </a:rPr>
              <a:t>v</a:t>
            </a:r>
            <a:r>
              <a:rPr lang="cs-CZ" altLang="sk-SK" dirty="0">
                <a:solidFill>
                  <a:srgbClr val="000000"/>
                </a:solidFill>
                <a:ea typeface="Arial Unicode MS" pitchFamily="34" charset="-128"/>
                <a:cs typeface="Arial Unicode MS" pitchFamily="34" charset="-128"/>
              </a:rPr>
              <a:t>š</a:t>
            </a:r>
            <a:r>
              <a:rPr lang="cs-CZ" altLang="sk-SK" dirty="0">
                <a:solidFill>
                  <a:srgbClr val="000000"/>
                </a:solidFill>
                <a:latin typeface="Arial Unicode MS" pitchFamily="34" charset="-128"/>
                <a:ea typeface="Arial Unicode MS" pitchFamily="34" charset="-128"/>
                <a:cs typeface="Arial Unicode MS" pitchFamily="34" charset="-128"/>
              </a:rPr>
              <a:t>těvn</a:t>
            </a:r>
            <a:r>
              <a:rPr lang="cs-CZ" altLang="sk-SK" dirty="0">
                <a:solidFill>
                  <a:srgbClr val="000000"/>
                </a:solidFill>
                <a:ea typeface="Arial Unicode MS" pitchFamily="34" charset="-128"/>
                <a:cs typeface="Arial Unicode MS" pitchFamily="34" charset="-128"/>
              </a:rPr>
              <a:t>í</a:t>
            </a:r>
            <a:r>
              <a:rPr lang="cs-CZ" altLang="sk-SK" dirty="0">
                <a:solidFill>
                  <a:srgbClr val="000000"/>
                </a:solidFill>
                <a:latin typeface="Arial Unicode MS" pitchFamily="34" charset="-128"/>
                <a:ea typeface="Arial Unicode MS" pitchFamily="34" charset="-128"/>
                <a:cs typeface="Arial Unicode MS" pitchFamily="34" charset="-128"/>
              </a:rPr>
              <a:t>ky v</a:t>
            </a:r>
            <a:r>
              <a:rPr lang="cs-CZ" altLang="sk-SK" dirty="0">
                <a:solidFill>
                  <a:srgbClr val="000000"/>
                </a:solidFill>
                <a:ea typeface="Arial Unicode MS" pitchFamily="34" charset="-128"/>
                <a:cs typeface="Arial Unicode MS" pitchFamily="34" charset="-128"/>
              </a:rPr>
              <a:t> </a:t>
            </a:r>
            <a:r>
              <a:rPr lang="cs-CZ" altLang="sk-SK" dirty="0">
                <a:solidFill>
                  <a:srgbClr val="000000"/>
                </a:solidFill>
                <a:latin typeface="Arial Unicode MS" pitchFamily="34" charset="-128"/>
                <a:ea typeface="Arial Unicode MS" pitchFamily="34" charset="-128"/>
                <a:cs typeface="Arial Unicode MS" pitchFamily="34" charset="-128"/>
              </a:rPr>
              <a:t>mimosez</a:t>
            </a:r>
            <a:r>
              <a:rPr lang="cs-CZ" altLang="sk-SK" dirty="0">
                <a:solidFill>
                  <a:srgbClr val="000000"/>
                </a:solidFill>
                <a:ea typeface="Arial Unicode MS" pitchFamily="34" charset="-128"/>
                <a:cs typeface="Arial Unicode MS" pitchFamily="34" charset="-128"/>
              </a:rPr>
              <a:t>ó</a:t>
            </a:r>
            <a:r>
              <a:rPr lang="cs-CZ" altLang="sk-SK" dirty="0">
                <a:solidFill>
                  <a:srgbClr val="000000"/>
                </a:solidFill>
                <a:latin typeface="Arial Unicode MS" pitchFamily="34" charset="-128"/>
                <a:ea typeface="Arial Unicode MS" pitchFamily="34" charset="-128"/>
                <a:cs typeface="Arial Unicode MS" pitchFamily="34" charset="-128"/>
              </a:rPr>
              <a:t>nn</a:t>
            </a:r>
            <a:r>
              <a:rPr lang="cs-CZ" altLang="sk-SK" dirty="0">
                <a:solidFill>
                  <a:srgbClr val="000000"/>
                </a:solidFill>
                <a:ea typeface="Arial Unicode MS" pitchFamily="34" charset="-128"/>
                <a:cs typeface="Arial Unicode MS" pitchFamily="34" charset="-128"/>
              </a:rPr>
              <a:t>í</a:t>
            </a:r>
            <a:r>
              <a:rPr lang="cs-CZ" altLang="sk-SK" dirty="0">
                <a:solidFill>
                  <a:srgbClr val="000000"/>
                </a:solidFill>
                <a:latin typeface="Arial Unicode MS" pitchFamily="34" charset="-128"/>
                <a:ea typeface="Arial Unicode MS" pitchFamily="34" charset="-128"/>
                <a:cs typeface="Arial Unicode MS" pitchFamily="34" charset="-128"/>
              </a:rPr>
              <a:t>ch obdob</a:t>
            </a:r>
            <a:r>
              <a:rPr lang="cs-CZ" altLang="sk-SK" dirty="0">
                <a:solidFill>
                  <a:srgbClr val="000000"/>
                </a:solidFill>
                <a:ea typeface="Arial Unicode MS" pitchFamily="34" charset="-128"/>
                <a:cs typeface="Arial Unicode MS" pitchFamily="34" charset="-128"/>
              </a:rPr>
              <a:t>í</a:t>
            </a:r>
            <a:r>
              <a:rPr lang="cs-CZ" altLang="sk-SK" dirty="0">
                <a:solidFill>
                  <a:srgbClr val="000000"/>
                </a:solidFill>
                <a:latin typeface="Arial Unicode MS" pitchFamily="34" charset="-128"/>
                <a:ea typeface="Arial Unicode MS" pitchFamily="34" charset="-128"/>
                <a:cs typeface="Arial Unicode MS" pitchFamily="34" charset="-128"/>
              </a:rPr>
              <a:t>ch. </a:t>
            </a:r>
          </a:p>
          <a:p>
            <a:pPr>
              <a:spcBef>
                <a:spcPct val="50000"/>
              </a:spcBef>
            </a:pPr>
            <a:r>
              <a:rPr lang="cs-CZ" altLang="sk-SK" dirty="0">
                <a:cs typeface="Times New Roman" pitchFamily="18" charset="0"/>
              </a:rPr>
              <a:t>Pokud má diskriminační cenová politika přinést výsledky, musí existovat možnost segmentace trhu. Je také důležité, aby tato tvorba cen nevyvolávala nechuť zákazníků a aby byla v souladu se zákony.</a:t>
            </a:r>
            <a:r>
              <a:rPr lang="cs-CZ" altLang="sk-SK" dirty="0"/>
              <a:t> </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ext Box 2"/>
          <p:cNvSpPr txBox="1">
            <a:spLocks noChangeArrowheads="1"/>
          </p:cNvSpPr>
          <p:nvPr/>
        </p:nvSpPr>
        <p:spPr bwMode="auto">
          <a:xfrm>
            <a:off x="228600" y="381000"/>
            <a:ext cx="8686800" cy="6494463"/>
          </a:xfrm>
          <a:prstGeom prst="rect">
            <a:avLst/>
          </a:prstGeom>
          <a:noFill/>
          <a:ln w="9525">
            <a:noFill/>
            <a:miter lim="800000"/>
            <a:headEnd/>
            <a:tailEnd/>
          </a:ln>
        </p:spPr>
        <p:txBody>
          <a:bodyPr>
            <a:spAutoFit/>
          </a:bodyPr>
          <a:lstStyle/>
          <a:p>
            <a:pPr algn="just">
              <a:spcBef>
                <a:spcPct val="50000"/>
              </a:spcBef>
            </a:pPr>
            <a:r>
              <a:rPr lang="cs-CZ" altLang="sk-SK" sz="2000" b="1" dirty="0" smtClean="0">
                <a:solidFill>
                  <a:schemeClr val="hlink"/>
                </a:solidFill>
                <a:latin typeface="Times New Roman" pitchFamily="18" charset="0"/>
                <a:cs typeface="Times New Roman" pitchFamily="18" charset="0"/>
              </a:rPr>
              <a:t>Postupn</a:t>
            </a:r>
            <a:r>
              <a:rPr lang="cs-CZ" altLang="sk-SK" sz="2000" b="1" dirty="0" smtClean="0">
                <a:solidFill>
                  <a:schemeClr val="hlink"/>
                </a:solidFill>
                <a:cs typeface="Times New Roman" pitchFamily="18" charset="0"/>
              </a:rPr>
              <a:t>é</a:t>
            </a:r>
            <a:r>
              <a:rPr lang="cs-CZ" altLang="sk-SK" sz="2000" b="1" dirty="0" smtClean="0">
                <a:solidFill>
                  <a:schemeClr val="hlink"/>
                </a:solidFill>
                <a:latin typeface="Times New Roman" pitchFamily="18" charset="0"/>
                <a:cs typeface="Times New Roman" pitchFamily="18" charset="0"/>
              </a:rPr>
              <a:t> </a:t>
            </a:r>
            <a:r>
              <a:rPr lang="cs-CZ" altLang="sk-SK" sz="2000" b="1" dirty="0">
                <a:solidFill>
                  <a:schemeClr val="hlink"/>
                </a:solidFill>
                <a:latin typeface="Times New Roman" pitchFamily="18" charset="0"/>
                <a:cs typeface="Times New Roman" pitchFamily="18" charset="0"/>
              </a:rPr>
              <a:t>snižov</a:t>
            </a:r>
            <a:r>
              <a:rPr lang="cs-CZ" altLang="sk-SK" sz="2000" b="1" dirty="0">
                <a:solidFill>
                  <a:schemeClr val="hlink"/>
                </a:solidFill>
                <a:cs typeface="Times New Roman" pitchFamily="18" charset="0"/>
              </a:rPr>
              <a:t>á</a:t>
            </a:r>
            <a:r>
              <a:rPr lang="cs-CZ" altLang="sk-SK" sz="2000" b="1" dirty="0">
                <a:solidFill>
                  <a:schemeClr val="hlink"/>
                </a:solidFill>
                <a:latin typeface="Times New Roman" pitchFamily="18" charset="0"/>
                <a:cs typeface="Times New Roman" pitchFamily="18" charset="0"/>
              </a:rPr>
              <a:t>n</a:t>
            </a:r>
            <a:r>
              <a:rPr lang="cs-CZ" altLang="sk-SK" sz="2000" b="1" dirty="0">
                <a:solidFill>
                  <a:schemeClr val="hlink"/>
                </a:solidFill>
                <a:cs typeface="Times New Roman" pitchFamily="18" charset="0"/>
              </a:rPr>
              <a:t>í</a:t>
            </a:r>
            <a:r>
              <a:rPr lang="cs-CZ" altLang="sk-SK" sz="2000" b="1" dirty="0">
                <a:solidFill>
                  <a:schemeClr val="hlink"/>
                </a:solidFill>
                <a:latin typeface="Times New Roman" pitchFamily="18" charset="0"/>
                <a:cs typeface="Times New Roman" pitchFamily="18" charset="0"/>
              </a:rPr>
              <a:t> ceny</a:t>
            </a:r>
            <a:r>
              <a:rPr lang="cs-CZ" altLang="sk-SK" sz="2000" dirty="0">
                <a:solidFill>
                  <a:schemeClr val="hlink"/>
                </a:solidFill>
                <a:latin typeface="Times New Roman" pitchFamily="18" charset="0"/>
                <a:cs typeface="Times New Roman" pitchFamily="18" charset="0"/>
              </a:rPr>
              <a:t> </a:t>
            </a:r>
          </a:p>
          <a:p>
            <a:pPr algn="just">
              <a:spcBef>
                <a:spcPct val="50000"/>
              </a:spcBef>
            </a:pPr>
            <a:endParaRPr lang="cs-CZ" altLang="sk-SK" dirty="0">
              <a:solidFill>
                <a:schemeClr val="hlink"/>
              </a:solidFill>
              <a:latin typeface="Times New Roman" pitchFamily="18" charset="0"/>
              <a:cs typeface="Times New Roman" pitchFamily="18" charset="0"/>
            </a:endParaRPr>
          </a:p>
          <a:p>
            <a:pPr algn="just">
              <a:spcBef>
                <a:spcPct val="50000"/>
              </a:spcBef>
            </a:pPr>
            <a:endParaRPr lang="cs-CZ" altLang="sk-SK" dirty="0">
              <a:solidFill>
                <a:schemeClr val="hlink"/>
              </a:solidFill>
              <a:latin typeface="Times New Roman" pitchFamily="18" charset="0"/>
              <a:cs typeface="Times New Roman" pitchFamily="18" charset="0"/>
            </a:endParaRPr>
          </a:p>
          <a:p>
            <a:pPr algn="just">
              <a:spcBef>
                <a:spcPct val="50000"/>
              </a:spcBef>
            </a:pPr>
            <a:endParaRPr lang="cs-CZ" altLang="sk-SK" dirty="0">
              <a:solidFill>
                <a:schemeClr val="hlink"/>
              </a:solidFill>
              <a:latin typeface="Times New Roman" pitchFamily="18" charset="0"/>
              <a:cs typeface="Times New Roman" pitchFamily="18" charset="0"/>
            </a:endParaRPr>
          </a:p>
          <a:p>
            <a:pPr algn="just">
              <a:spcBef>
                <a:spcPct val="50000"/>
              </a:spcBef>
            </a:pPr>
            <a:endParaRPr lang="cs-CZ" altLang="sk-SK" dirty="0">
              <a:solidFill>
                <a:schemeClr val="hlink"/>
              </a:solidFill>
              <a:latin typeface="Times New Roman" pitchFamily="18" charset="0"/>
              <a:cs typeface="Times New Roman" pitchFamily="18" charset="0"/>
            </a:endParaRPr>
          </a:p>
          <a:p>
            <a:pPr algn="just">
              <a:spcBef>
                <a:spcPct val="50000"/>
              </a:spcBef>
            </a:pPr>
            <a:endParaRPr lang="cs-CZ" altLang="sk-SK" dirty="0">
              <a:solidFill>
                <a:schemeClr val="hlink"/>
              </a:solidFill>
              <a:latin typeface="Times New Roman" pitchFamily="18" charset="0"/>
              <a:cs typeface="Times New Roman" pitchFamily="18" charset="0"/>
            </a:endParaRPr>
          </a:p>
          <a:p>
            <a:pPr algn="just">
              <a:spcBef>
                <a:spcPct val="50000"/>
              </a:spcBef>
            </a:pPr>
            <a:endParaRPr lang="cs-CZ" altLang="sk-SK" dirty="0">
              <a:solidFill>
                <a:schemeClr val="hlink"/>
              </a:solidFill>
              <a:latin typeface="Times New Roman" pitchFamily="18" charset="0"/>
              <a:cs typeface="Times New Roman" pitchFamily="18" charset="0"/>
            </a:endParaRPr>
          </a:p>
          <a:p>
            <a:pPr algn="just">
              <a:spcBef>
                <a:spcPct val="50000"/>
              </a:spcBef>
            </a:pPr>
            <a:endParaRPr lang="cs-CZ" altLang="sk-SK" dirty="0">
              <a:solidFill>
                <a:schemeClr val="hlink"/>
              </a:solidFill>
              <a:latin typeface="Arial Unicode MS" pitchFamily="34" charset="-128"/>
              <a:ea typeface="Arial Unicode MS" pitchFamily="34" charset="-128"/>
              <a:cs typeface="Arial Unicode MS" pitchFamily="34" charset="-128"/>
            </a:endParaRPr>
          </a:p>
          <a:p>
            <a:pPr>
              <a:spcBef>
                <a:spcPct val="50000"/>
              </a:spcBef>
            </a:pPr>
            <a:r>
              <a:rPr lang="cs-CZ" altLang="sk-SK" dirty="0">
                <a:solidFill>
                  <a:srgbClr val="000000"/>
                </a:solidFill>
                <a:latin typeface="Arial Unicode MS" pitchFamily="34" charset="-128"/>
                <a:ea typeface="Arial Unicode MS" pitchFamily="34" charset="-128"/>
                <a:cs typeface="Arial Unicode MS" pitchFamily="34" charset="-128"/>
              </a:rPr>
              <a:t>Po </a:t>
            </a:r>
            <a:r>
              <a:rPr lang="cs-CZ" altLang="sk-SK" dirty="0">
                <a:solidFill>
                  <a:srgbClr val="000000"/>
                </a:solidFill>
                <a:ea typeface="Arial Unicode MS" pitchFamily="34" charset="-128"/>
                <a:cs typeface="Arial Unicode MS" pitchFamily="34" charset="-128"/>
              </a:rPr>
              <a:t>„</a:t>
            </a:r>
            <a:r>
              <a:rPr lang="cs-CZ" altLang="sk-SK" dirty="0">
                <a:solidFill>
                  <a:srgbClr val="000000"/>
                </a:solidFill>
                <a:latin typeface="Arial Unicode MS" pitchFamily="34" charset="-128"/>
                <a:ea typeface="Arial Unicode MS" pitchFamily="34" charset="-128"/>
                <a:cs typeface="Arial Unicode MS" pitchFamily="34" charset="-128"/>
              </a:rPr>
              <a:t>nasb</a:t>
            </a:r>
            <a:r>
              <a:rPr lang="cs-CZ" altLang="sk-SK" dirty="0">
                <a:solidFill>
                  <a:srgbClr val="000000"/>
                </a:solidFill>
                <a:ea typeface="Arial Unicode MS" pitchFamily="34" charset="-128"/>
                <a:cs typeface="Arial Unicode MS" pitchFamily="34" charset="-128"/>
              </a:rPr>
              <a:t>í</a:t>
            </a:r>
            <a:r>
              <a:rPr lang="cs-CZ" altLang="sk-SK" dirty="0">
                <a:solidFill>
                  <a:srgbClr val="000000"/>
                </a:solidFill>
                <a:latin typeface="Arial Unicode MS" pitchFamily="34" charset="-128"/>
                <a:ea typeface="Arial Unicode MS" pitchFamily="34" charset="-128"/>
                <a:cs typeface="Arial Unicode MS" pitchFamily="34" charset="-128"/>
              </a:rPr>
              <a:t>ran</a:t>
            </a:r>
            <a:r>
              <a:rPr lang="cs-CZ" altLang="sk-SK" dirty="0">
                <a:solidFill>
                  <a:srgbClr val="000000"/>
                </a:solidFill>
                <a:ea typeface="Arial Unicode MS" pitchFamily="34" charset="-128"/>
                <a:cs typeface="Arial Unicode MS" pitchFamily="34" charset="-128"/>
              </a:rPr>
              <a:t>é</a:t>
            </a:r>
            <a:r>
              <a:rPr lang="cs-CZ" altLang="sk-SK" dirty="0">
                <a:solidFill>
                  <a:srgbClr val="000000"/>
                </a:solidFill>
                <a:latin typeface="Arial Unicode MS" pitchFamily="34" charset="-128"/>
                <a:ea typeface="Arial Unicode MS" pitchFamily="34" charset="-128"/>
                <a:cs typeface="Arial Unicode MS" pitchFamily="34" charset="-128"/>
              </a:rPr>
              <a:t> smetaně</a:t>
            </a:r>
            <a:r>
              <a:rPr lang="cs-CZ" altLang="sk-SK" dirty="0">
                <a:solidFill>
                  <a:srgbClr val="000000"/>
                </a:solidFill>
                <a:ea typeface="Arial Unicode MS" pitchFamily="34" charset="-128"/>
                <a:cs typeface="Arial Unicode MS" pitchFamily="34" charset="-128"/>
              </a:rPr>
              <a:t>“</a:t>
            </a:r>
            <a:r>
              <a:rPr lang="cs-CZ" altLang="sk-SK" dirty="0">
                <a:solidFill>
                  <a:srgbClr val="000000"/>
                </a:solidFill>
                <a:latin typeface="Arial Unicode MS" pitchFamily="34" charset="-128"/>
                <a:ea typeface="Arial Unicode MS" pitchFamily="34" charset="-128"/>
                <a:cs typeface="Arial Unicode MS" pitchFamily="34" charset="-128"/>
              </a:rPr>
              <a:t> mus</a:t>
            </a:r>
            <a:r>
              <a:rPr lang="cs-CZ" altLang="sk-SK" dirty="0">
                <a:solidFill>
                  <a:srgbClr val="000000"/>
                </a:solidFill>
                <a:ea typeface="Arial Unicode MS" pitchFamily="34" charset="-128"/>
                <a:cs typeface="Arial Unicode MS" pitchFamily="34" charset="-128"/>
              </a:rPr>
              <a:t>í</a:t>
            </a:r>
            <a:r>
              <a:rPr lang="cs-CZ" altLang="sk-SK" dirty="0">
                <a:solidFill>
                  <a:srgbClr val="000000"/>
                </a:solidFill>
                <a:latin typeface="Arial Unicode MS" pitchFamily="34" charset="-128"/>
                <a:ea typeface="Arial Unicode MS" pitchFamily="34" charset="-128"/>
                <a:cs typeface="Arial Unicode MS" pitchFamily="34" charset="-128"/>
              </a:rPr>
              <a:t> nutně přij</a:t>
            </a:r>
            <a:r>
              <a:rPr lang="cs-CZ" altLang="sk-SK" dirty="0">
                <a:solidFill>
                  <a:srgbClr val="000000"/>
                </a:solidFill>
                <a:ea typeface="Arial Unicode MS" pitchFamily="34" charset="-128"/>
                <a:cs typeface="Arial Unicode MS" pitchFamily="34" charset="-128"/>
              </a:rPr>
              <a:t>í</a:t>
            </a:r>
            <a:r>
              <a:rPr lang="cs-CZ" altLang="sk-SK" dirty="0">
                <a:solidFill>
                  <a:srgbClr val="000000"/>
                </a:solidFill>
                <a:latin typeface="Arial Unicode MS" pitchFamily="34" charset="-128"/>
                <a:ea typeface="Arial Unicode MS" pitchFamily="34" charset="-128"/>
                <a:cs typeface="Arial Unicode MS" pitchFamily="34" charset="-128"/>
              </a:rPr>
              <a:t>t pokles z</a:t>
            </a:r>
            <a:r>
              <a:rPr lang="cs-CZ" altLang="sk-SK" dirty="0">
                <a:solidFill>
                  <a:srgbClr val="000000"/>
                </a:solidFill>
                <a:ea typeface="Arial Unicode MS" pitchFamily="34" charset="-128"/>
                <a:cs typeface="Arial Unicode MS" pitchFamily="34" charset="-128"/>
              </a:rPr>
              <a:t>á</a:t>
            </a:r>
            <a:r>
              <a:rPr lang="cs-CZ" altLang="sk-SK" dirty="0">
                <a:solidFill>
                  <a:srgbClr val="000000"/>
                </a:solidFill>
                <a:latin typeface="Arial Unicode MS" pitchFamily="34" charset="-128"/>
                <a:ea typeface="Arial Unicode MS" pitchFamily="34" charset="-128"/>
                <a:cs typeface="Arial Unicode MS" pitchFamily="34" charset="-128"/>
              </a:rPr>
              <a:t>jmu o n</a:t>
            </a:r>
            <a:r>
              <a:rPr lang="cs-CZ" altLang="sk-SK" dirty="0">
                <a:solidFill>
                  <a:srgbClr val="000000"/>
                </a:solidFill>
                <a:ea typeface="Arial Unicode MS" pitchFamily="34" charset="-128"/>
                <a:cs typeface="Arial Unicode MS" pitchFamily="34" charset="-128"/>
              </a:rPr>
              <a:t>áš</a:t>
            </a:r>
            <a:r>
              <a:rPr lang="cs-CZ" altLang="sk-SK" dirty="0">
                <a:solidFill>
                  <a:srgbClr val="000000"/>
                </a:solidFill>
                <a:latin typeface="Arial Unicode MS" pitchFamily="34" charset="-128"/>
                <a:ea typeface="Arial Unicode MS" pitchFamily="34" charset="-128"/>
                <a:cs typeface="Arial Unicode MS" pitchFamily="34" charset="-128"/>
              </a:rPr>
              <a:t> výrobek nebo službu. M</a:t>
            </a:r>
            <a:r>
              <a:rPr lang="cs-CZ" altLang="sk-SK" dirty="0">
                <a:solidFill>
                  <a:srgbClr val="000000"/>
                </a:solidFill>
                <a:ea typeface="Arial Unicode MS" pitchFamily="34" charset="-128"/>
                <a:cs typeface="Arial Unicode MS" pitchFamily="34" charset="-128"/>
              </a:rPr>
              <a:t>á</a:t>
            </a:r>
            <a:r>
              <a:rPr lang="cs-CZ" altLang="sk-SK" dirty="0">
                <a:solidFill>
                  <a:srgbClr val="000000"/>
                </a:solidFill>
                <a:latin typeface="Arial Unicode MS" pitchFamily="34" charset="-128"/>
                <a:ea typeface="Arial Unicode MS" pitchFamily="34" charset="-128"/>
                <a:cs typeface="Arial Unicode MS" pitchFamily="34" charset="-128"/>
              </a:rPr>
              <a:t> to několik důvodů: </a:t>
            </a:r>
          </a:p>
          <a:p>
            <a:pPr>
              <a:spcBef>
                <a:spcPct val="50000"/>
              </a:spcBef>
            </a:pPr>
            <a:r>
              <a:rPr lang="cs-CZ" altLang="sk-SK" dirty="0">
                <a:solidFill>
                  <a:srgbClr val="000000"/>
                </a:solidFill>
                <a:ea typeface="Arial Unicode MS" pitchFamily="34" charset="-128"/>
                <a:cs typeface="Arial Unicode MS" pitchFamily="34" charset="-128"/>
              </a:rPr>
              <a:t>·</a:t>
            </a:r>
            <a:r>
              <a:rPr lang="cs-CZ" altLang="sk-SK" dirty="0">
                <a:solidFill>
                  <a:srgbClr val="000000"/>
                </a:solidFill>
                <a:cs typeface="Times New Roman" pitchFamily="18" charset="0"/>
              </a:rPr>
              <a:t>       </a:t>
            </a:r>
            <a:r>
              <a:rPr lang="cs-CZ" altLang="sk-SK" dirty="0">
                <a:solidFill>
                  <a:srgbClr val="000000"/>
                </a:solidFill>
                <a:latin typeface="Times New Roman" pitchFamily="18" charset="0"/>
                <a:cs typeface="Times New Roman" pitchFamily="18" charset="0"/>
              </a:rPr>
              <a:t> </a:t>
            </a:r>
            <a:r>
              <a:rPr lang="cs-CZ" altLang="sk-SK" dirty="0">
                <a:solidFill>
                  <a:srgbClr val="000000"/>
                </a:solidFill>
                <a:latin typeface="Arial Unicode MS" pitchFamily="34" charset="-128"/>
                <a:ea typeface="Arial Unicode MS" pitchFamily="34" charset="-128"/>
                <a:cs typeface="Arial Unicode MS" pitchFamily="34" charset="-128"/>
              </a:rPr>
              <a:t>Konkurence nasad</a:t>
            </a:r>
            <a:r>
              <a:rPr lang="cs-CZ" altLang="sk-SK" dirty="0">
                <a:solidFill>
                  <a:srgbClr val="000000"/>
                </a:solidFill>
                <a:ea typeface="Arial Unicode MS" pitchFamily="34" charset="-128"/>
                <a:cs typeface="Arial Unicode MS" pitchFamily="34" charset="-128"/>
              </a:rPr>
              <a:t>í</a:t>
            </a:r>
            <a:r>
              <a:rPr lang="cs-CZ" altLang="sk-SK" dirty="0">
                <a:solidFill>
                  <a:srgbClr val="000000"/>
                </a:solidFill>
                <a:latin typeface="Arial Unicode MS" pitchFamily="34" charset="-128"/>
                <a:ea typeface="Arial Unicode MS" pitchFamily="34" charset="-128"/>
                <a:cs typeface="Arial Unicode MS" pitchFamily="34" charset="-128"/>
              </a:rPr>
              <a:t> obdobný produkt </a:t>
            </a:r>
          </a:p>
          <a:p>
            <a:pPr>
              <a:spcBef>
                <a:spcPct val="50000"/>
              </a:spcBef>
            </a:pPr>
            <a:r>
              <a:rPr lang="cs-CZ" altLang="sk-SK" dirty="0">
                <a:solidFill>
                  <a:srgbClr val="000000"/>
                </a:solidFill>
                <a:ea typeface="Arial Unicode MS" pitchFamily="34" charset="-128"/>
                <a:cs typeface="Arial Unicode MS" pitchFamily="34" charset="-128"/>
              </a:rPr>
              <a:t>·</a:t>
            </a:r>
            <a:r>
              <a:rPr lang="cs-CZ" altLang="sk-SK" dirty="0">
                <a:solidFill>
                  <a:srgbClr val="000000"/>
                </a:solidFill>
                <a:cs typeface="Times New Roman" pitchFamily="18" charset="0"/>
              </a:rPr>
              <a:t>       </a:t>
            </a:r>
            <a:r>
              <a:rPr lang="cs-CZ" altLang="sk-SK" dirty="0">
                <a:solidFill>
                  <a:srgbClr val="000000"/>
                </a:solidFill>
                <a:latin typeface="Times New Roman" pitchFamily="18" charset="0"/>
                <a:cs typeface="Times New Roman" pitchFamily="18" charset="0"/>
              </a:rPr>
              <a:t> </a:t>
            </a:r>
            <a:r>
              <a:rPr lang="cs-CZ" altLang="sk-SK" dirty="0">
                <a:solidFill>
                  <a:srgbClr val="000000"/>
                </a:solidFill>
                <a:latin typeface="Arial Unicode MS" pitchFamily="34" charset="-128"/>
                <a:ea typeface="Arial Unicode MS" pitchFamily="34" charset="-128"/>
                <a:cs typeface="Arial Unicode MS" pitchFamily="34" charset="-128"/>
              </a:rPr>
              <a:t>Novinka se st</a:t>
            </a:r>
            <a:r>
              <a:rPr lang="cs-CZ" altLang="sk-SK" dirty="0">
                <a:solidFill>
                  <a:srgbClr val="000000"/>
                </a:solidFill>
                <a:ea typeface="Arial Unicode MS" pitchFamily="34" charset="-128"/>
                <a:cs typeface="Arial Unicode MS" pitchFamily="34" charset="-128"/>
              </a:rPr>
              <a:t>á</a:t>
            </a:r>
            <a:r>
              <a:rPr lang="cs-CZ" altLang="sk-SK" dirty="0">
                <a:solidFill>
                  <a:srgbClr val="000000"/>
                </a:solidFill>
                <a:latin typeface="Arial Unicode MS" pitchFamily="34" charset="-128"/>
                <a:ea typeface="Arial Unicode MS" pitchFamily="34" charset="-128"/>
                <a:cs typeface="Arial Unicode MS" pitchFamily="34" charset="-128"/>
              </a:rPr>
              <a:t>v</a:t>
            </a:r>
            <a:r>
              <a:rPr lang="cs-CZ" altLang="sk-SK" dirty="0">
                <a:solidFill>
                  <a:srgbClr val="000000"/>
                </a:solidFill>
                <a:ea typeface="Arial Unicode MS" pitchFamily="34" charset="-128"/>
                <a:cs typeface="Arial Unicode MS" pitchFamily="34" charset="-128"/>
              </a:rPr>
              <a:t>á</a:t>
            </a:r>
            <a:r>
              <a:rPr lang="cs-CZ" altLang="sk-SK" dirty="0">
                <a:solidFill>
                  <a:srgbClr val="000000"/>
                </a:solidFill>
                <a:latin typeface="Arial Unicode MS" pitchFamily="34" charset="-128"/>
                <a:ea typeface="Arial Unicode MS" pitchFamily="34" charset="-128"/>
                <a:cs typeface="Arial Unicode MS" pitchFamily="34" charset="-128"/>
              </a:rPr>
              <a:t> běžným produktem </a:t>
            </a:r>
          </a:p>
          <a:p>
            <a:pPr>
              <a:spcBef>
                <a:spcPct val="50000"/>
              </a:spcBef>
            </a:pPr>
            <a:r>
              <a:rPr lang="cs-CZ" altLang="sk-SK" dirty="0">
                <a:solidFill>
                  <a:srgbClr val="000000"/>
                </a:solidFill>
                <a:ea typeface="Arial Unicode MS" pitchFamily="34" charset="-128"/>
                <a:cs typeface="Arial Unicode MS" pitchFamily="34" charset="-128"/>
              </a:rPr>
              <a:t>·</a:t>
            </a:r>
            <a:r>
              <a:rPr lang="cs-CZ" altLang="sk-SK" dirty="0">
                <a:solidFill>
                  <a:srgbClr val="000000"/>
                </a:solidFill>
                <a:cs typeface="Times New Roman" pitchFamily="18" charset="0"/>
              </a:rPr>
              <a:t>       </a:t>
            </a:r>
            <a:r>
              <a:rPr lang="cs-CZ" altLang="sk-SK" dirty="0">
                <a:solidFill>
                  <a:srgbClr val="000000"/>
                </a:solidFill>
                <a:latin typeface="Times New Roman" pitchFamily="18" charset="0"/>
                <a:cs typeface="Times New Roman" pitchFamily="18" charset="0"/>
              </a:rPr>
              <a:t> </a:t>
            </a:r>
            <a:r>
              <a:rPr lang="cs-CZ" altLang="sk-SK" dirty="0">
                <a:solidFill>
                  <a:srgbClr val="000000"/>
                </a:solidFill>
                <a:latin typeface="Arial Unicode MS" pitchFamily="34" charset="-128"/>
                <a:ea typeface="Arial Unicode MS" pitchFamily="34" charset="-128"/>
                <a:cs typeface="Arial Unicode MS" pitchFamily="34" charset="-128"/>
              </a:rPr>
              <a:t>V</a:t>
            </a:r>
            <a:r>
              <a:rPr lang="cs-CZ" altLang="sk-SK" dirty="0">
                <a:solidFill>
                  <a:srgbClr val="000000"/>
                </a:solidFill>
                <a:ea typeface="Arial Unicode MS" pitchFamily="34" charset="-128"/>
                <a:cs typeface="Arial Unicode MS" pitchFamily="34" charset="-128"/>
              </a:rPr>
              <a:t> </a:t>
            </a:r>
            <a:r>
              <a:rPr lang="cs-CZ" altLang="sk-SK" dirty="0">
                <a:solidFill>
                  <a:srgbClr val="000000"/>
                </a:solidFill>
                <a:latin typeface="Arial Unicode MS" pitchFamily="34" charset="-128"/>
                <a:ea typeface="Arial Unicode MS" pitchFamily="34" charset="-128"/>
                <a:cs typeface="Arial Unicode MS" pitchFamily="34" charset="-128"/>
              </a:rPr>
              <a:t>měn</a:t>
            </a:r>
            <a:r>
              <a:rPr lang="cs-CZ" altLang="sk-SK" dirty="0">
                <a:solidFill>
                  <a:srgbClr val="000000"/>
                </a:solidFill>
                <a:ea typeface="Arial Unicode MS" pitchFamily="34" charset="-128"/>
                <a:cs typeface="Arial Unicode MS" pitchFamily="34" charset="-128"/>
              </a:rPr>
              <a:t>í</a:t>
            </a:r>
            <a:r>
              <a:rPr lang="cs-CZ" altLang="sk-SK" dirty="0">
                <a:solidFill>
                  <a:srgbClr val="000000"/>
                </a:solidFill>
                <a:latin typeface="Arial Unicode MS" pitchFamily="34" charset="-128"/>
                <a:ea typeface="Arial Unicode MS" pitchFamily="34" charset="-128"/>
                <a:cs typeface="Arial Unicode MS" pitchFamily="34" charset="-128"/>
              </a:rPr>
              <a:t>c</a:t>
            </a:r>
            <a:r>
              <a:rPr lang="cs-CZ" altLang="sk-SK" dirty="0">
                <a:solidFill>
                  <a:srgbClr val="000000"/>
                </a:solidFill>
                <a:ea typeface="Arial Unicode MS" pitchFamily="34" charset="-128"/>
                <a:cs typeface="Arial Unicode MS" pitchFamily="34" charset="-128"/>
              </a:rPr>
              <a:t>í</a:t>
            </a:r>
            <a:r>
              <a:rPr lang="cs-CZ" altLang="sk-SK" dirty="0">
                <a:solidFill>
                  <a:srgbClr val="000000"/>
                </a:solidFill>
                <a:latin typeface="Arial Unicode MS" pitchFamily="34" charset="-128"/>
                <a:ea typeface="Arial Unicode MS" pitchFamily="34" charset="-128"/>
                <a:cs typeface="Arial Unicode MS" pitchFamily="34" charset="-128"/>
              </a:rPr>
              <a:t> se nab</a:t>
            </a:r>
            <a:r>
              <a:rPr lang="cs-CZ" altLang="sk-SK" dirty="0">
                <a:solidFill>
                  <a:srgbClr val="000000"/>
                </a:solidFill>
                <a:ea typeface="Arial Unicode MS" pitchFamily="34" charset="-128"/>
                <a:cs typeface="Arial Unicode MS" pitchFamily="34" charset="-128"/>
              </a:rPr>
              <a:t>í</a:t>
            </a:r>
            <a:r>
              <a:rPr lang="cs-CZ" altLang="sk-SK" dirty="0">
                <a:solidFill>
                  <a:srgbClr val="000000"/>
                </a:solidFill>
                <a:latin typeface="Arial Unicode MS" pitchFamily="34" charset="-128"/>
                <a:ea typeface="Arial Unicode MS" pitchFamily="34" charset="-128"/>
                <a:cs typeface="Arial Unicode MS" pitchFamily="34" charset="-128"/>
              </a:rPr>
              <a:t>dce přich</a:t>
            </a:r>
            <a:r>
              <a:rPr lang="cs-CZ" altLang="sk-SK" dirty="0">
                <a:solidFill>
                  <a:srgbClr val="000000"/>
                </a:solidFill>
                <a:ea typeface="Arial Unicode MS" pitchFamily="34" charset="-128"/>
                <a:cs typeface="Arial Unicode MS" pitchFamily="34" charset="-128"/>
              </a:rPr>
              <a:t>á</a:t>
            </a:r>
            <a:r>
              <a:rPr lang="cs-CZ" altLang="sk-SK" dirty="0">
                <a:solidFill>
                  <a:srgbClr val="000000"/>
                </a:solidFill>
                <a:latin typeface="Arial Unicode MS" pitchFamily="34" charset="-128"/>
                <a:ea typeface="Arial Unicode MS" pitchFamily="34" charset="-128"/>
                <a:cs typeface="Arial Unicode MS" pitchFamily="34" charset="-128"/>
              </a:rPr>
              <a:t>zej</a:t>
            </a:r>
            <a:r>
              <a:rPr lang="cs-CZ" altLang="sk-SK" dirty="0">
                <a:solidFill>
                  <a:srgbClr val="000000"/>
                </a:solidFill>
                <a:ea typeface="Arial Unicode MS" pitchFamily="34" charset="-128"/>
                <a:cs typeface="Arial Unicode MS" pitchFamily="34" charset="-128"/>
              </a:rPr>
              <a:t>í</a:t>
            </a:r>
            <a:r>
              <a:rPr lang="cs-CZ" altLang="sk-SK" dirty="0">
                <a:solidFill>
                  <a:srgbClr val="000000"/>
                </a:solidFill>
                <a:latin typeface="Arial Unicode MS" pitchFamily="34" charset="-128"/>
                <a:ea typeface="Arial Unicode MS" pitchFamily="34" charset="-128"/>
                <a:cs typeface="Arial Unicode MS" pitchFamily="34" charset="-128"/>
              </a:rPr>
              <a:t> jin</a:t>
            </a:r>
            <a:r>
              <a:rPr lang="cs-CZ" altLang="sk-SK" dirty="0">
                <a:solidFill>
                  <a:srgbClr val="000000"/>
                </a:solidFill>
                <a:ea typeface="Arial Unicode MS" pitchFamily="34" charset="-128"/>
                <a:cs typeface="Arial Unicode MS" pitchFamily="34" charset="-128"/>
              </a:rPr>
              <a:t>é</a:t>
            </a:r>
            <a:r>
              <a:rPr lang="cs-CZ" altLang="sk-SK" dirty="0">
                <a:solidFill>
                  <a:srgbClr val="000000"/>
                </a:solidFill>
                <a:latin typeface="Arial Unicode MS" pitchFamily="34" charset="-128"/>
                <a:ea typeface="Arial Unicode MS" pitchFamily="34" charset="-128"/>
                <a:cs typeface="Arial Unicode MS" pitchFamily="34" charset="-128"/>
              </a:rPr>
              <a:t> novinky (nejl</a:t>
            </a:r>
            <a:r>
              <a:rPr lang="cs-CZ" altLang="sk-SK" dirty="0">
                <a:solidFill>
                  <a:srgbClr val="000000"/>
                </a:solidFill>
                <a:ea typeface="Arial Unicode MS" pitchFamily="34" charset="-128"/>
                <a:cs typeface="Arial Unicode MS" pitchFamily="34" charset="-128"/>
              </a:rPr>
              <a:t>é</a:t>
            </a:r>
            <a:r>
              <a:rPr lang="cs-CZ" altLang="sk-SK" dirty="0">
                <a:solidFill>
                  <a:srgbClr val="000000"/>
                </a:solidFill>
                <a:latin typeface="Arial Unicode MS" pitchFamily="34" charset="-128"/>
                <a:ea typeface="Arial Unicode MS" pitchFamily="34" charset="-128"/>
                <a:cs typeface="Arial Unicode MS" pitchFamily="34" charset="-128"/>
              </a:rPr>
              <a:t>pe když opět na</a:t>
            </a:r>
            <a:r>
              <a:rPr lang="cs-CZ" altLang="sk-SK" dirty="0">
                <a:solidFill>
                  <a:srgbClr val="000000"/>
                </a:solidFill>
                <a:ea typeface="Arial Unicode MS" pitchFamily="34" charset="-128"/>
                <a:cs typeface="Arial Unicode MS" pitchFamily="34" charset="-128"/>
              </a:rPr>
              <a:t>š</a:t>
            </a:r>
            <a:r>
              <a:rPr lang="cs-CZ" altLang="sk-SK" dirty="0">
                <a:solidFill>
                  <a:srgbClr val="000000"/>
                </a:solidFill>
                <a:latin typeface="Arial Unicode MS" pitchFamily="34" charset="-128"/>
                <a:ea typeface="Arial Unicode MS" pitchFamily="34" charset="-128"/>
                <a:cs typeface="Arial Unicode MS" pitchFamily="34" charset="-128"/>
              </a:rPr>
              <a:t>e) </a:t>
            </a:r>
          </a:p>
          <a:p>
            <a:pPr>
              <a:spcBef>
                <a:spcPct val="50000"/>
              </a:spcBef>
            </a:pPr>
            <a:r>
              <a:rPr lang="cs-CZ" altLang="sk-SK" dirty="0">
                <a:cs typeface="Times New Roman" pitchFamily="18" charset="0"/>
              </a:rPr>
              <a:t>Snižováním ceny udržíme déle zájem o produkt, ovšem s nižším ziskem. Tento proces lze s úspěchem realizovat až do momentu, kdy jsou náklady a zisk v rovnováze. Budou–li náklady již vyšší, necháváme produkt na trhu jenom mimořádně (například očekáváme opět zvýšený zájem,  třeba v období Vánoc) .</a:t>
            </a:r>
            <a:r>
              <a:rPr lang="cs-CZ" altLang="sk-SK" dirty="0"/>
              <a:t> </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i.iinfo.cz/urs/2010-11-127285647620319.jpg"/>
          <p:cNvPicPr>
            <a:picLocks noChangeAspect="1" noChangeArrowheads="1"/>
          </p:cNvPicPr>
          <p:nvPr/>
        </p:nvPicPr>
        <p:blipFill>
          <a:blip r:embed="rId2"/>
          <a:srcRect/>
          <a:stretch>
            <a:fillRect/>
          </a:stretch>
        </p:blipFill>
        <p:spPr bwMode="auto">
          <a:xfrm>
            <a:off x="4500562" y="3214686"/>
            <a:ext cx="4643438" cy="3567840"/>
          </a:xfrm>
          <a:prstGeom prst="rect">
            <a:avLst/>
          </a:prstGeom>
          <a:noFill/>
        </p:spPr>
      </p:pic>
      <p:sp>
        <p:nvSpPr>
          <p:cNvPr id="3" name="TextovéPole 2"/>
          <p:cNvSpPr txBox="1"/>
          <p:nvPr/>
        </p:nvSpPr>
        <p:spPr>
          <a:xfrm>
            <a:off x="142844" y="285728"/>
            <a:ext cx="8643998" cy="3416320"/>
          </a:xfrm>
          <a:prstGeom prst="rect">
            <a:avLst/>
          </a:prstGeom>
          <a:noFill/>
        </p:spPr>
        <p:txBody>
          <a:bodyPr wrap="square" rtlCol="0">
            <a:spAutoFit/>
          </a:bodyPr>
          <a:lstStyle/>
          <a:p>
            <a:r>
              <a:rPr lang="cs-CZ" dirty="0" smtClean="0"/>
              <a:t>Základem konstrukce marketingové komunikace je pochopení  situačních analýz 7C, jako jedné ze základních atributů marketingu obecně:</a:t>
            </a:r>
          </a:p>
          <a:p>
            <a:pPr fontAlgn="base"/>
            <a:r>
              <a:rPr lang="cs-CZ" b="1" dirty="0" err="1"/>
              <a:t>Company</a:t>
            </a:r>
            <a:r>
              <a:rPr lang="cs-CZ" dirty="0"/>
              <a:t> (podnik) - analýza vnitřních podmínek organizace, jejích zdrojů a produktů</a:t>
            </a:r>
          </a:p>
          <a:p>
            <a:pPr fontAlgn="base"/>
            <a:r>
              <a:rPr lang="cs-CZ" b="1" dirty="0" err="1"/>
              <a:t>Customers</a:t>
            </a:r>
            <a:r>
              <a:rPr lang="cs-CZ" dirty="0"/>
              <a:t> (zákazníci) - analýza trhů, zákaznických segmentů</a:t>
            </a:r>
          </a:p>
          <a:p>
            <a:pPr fontAlgn="base"/>
            <a:r>
              <a:rPr lang="cs-CZ" b="1" dirty="0" err="1"/>
              <a:t>Competitors</a:t>
            </a:r>
            <a:r>
              <a:rPr lang="cs-CZ" dirty="0"/>
              <a:t> (konkurence) - analýza konkurence</a:t>
            </a:r>
          </a:p>
          <a:p>
            <a:pPr fontAlgn="base"/>
            <a:r>
              <a:rPr lang="cs-CZ" b="1" dirty="0" err="1"/>
              <a:t>Cost</a:t>
            </a:r>
            <a:r>
              <a:rPr lang="cs-CZ" dirty="0"/>
              <a:t> (náklady) - analýza nákladů</a:t>
            </a:r>
          </a:p>
          <a:p>
            <a:pPr fontAlgn="base"/>
            <a:r>
              <a:rPr lang="cs-CZ" b="1" dirty="0"/>
              <a:t>Country</a:t>
            </a:r>
            <a:r>
              <a:rPr lang="cs-CZ" dirty="0"/>
              <a:t> (specifika země)</a:t>
            </a:r>
          </a:p>
          <a:p>
            <a:pPr fontAlgn="base"/>
            <a:r>
              <a:rPr lang="cs-CZ" b="1" dirty="0" err="1"/>
              <a:t>Climate</a:t>
            </a:r>
            <a:r>
              <a:rPr lang="cs-CZ" dirty="0"/>
              <a:t>/ </a:t>
            </a:r>
            <a:r>
              <a:rPr lang="cs-CZ" b="1" dirty="0" err="1"/>
              <a:t>Context</a:t>
            </a:r>
            <a:r>
              <a:rPr lang="cs-CZ" dirty="0"/>
              <a:t> (makroekonomické faktory vnějšího prostředí) - analýza dalších vnějších podmínek </a:t>
            </a:r>
            <a:r>
              <a:rPr lang="cs-CZ" dirty="0" smtClean="0"/>
              <a:t>ovlivňujících  </a:t>
            </a:r>
            <a:r>
              <a:rPr lang="cs-CZ" dirty="0"/>
              <a:t>fungování nebo podnikání (ekonomické, politické a další podmínky)</a:t>
            </a:r>
          </a:p>
          <a:p>
            <a:pPr fontAlgn="base"/>
            <a:r>
              <a:rPr lang="cs-CZ" b="1" dirty="0" err="1"/>
              <a:t>Change</a:t>
            </a:r>
            <a:r>
              <a:rPr lang="cs-CZ" dirty="0"/>
              <a:t> (změna) - analýza změn a jejich rychlosti v čase</a:t>
            </a:r>
          </a:p>
          <a:p>
            <a:endParaRPr lang="cs-CZ" dirty="0"/>
          </a:p>
        </p:txBody>
      </p:sp>
      <p:sp>
        <p:nvSpPr>
          <p:cNvPr id="4" name="TextovéPole 3"/>
          <p:cNvSpPr txBox="1"/>
          <p:nvPr/>
        </p:nvSpPr>
        <p:spPr>
          <a:xfrm>
            <a:off x="285720" y="5214950"/>
            <a:ext cx="4572032" cy="1200329"/>
          </a:xfrm>
          <a:prstGeom prst="rect">
            <a:avLst/>
          </a:prstGeom>
          <a:noFill/>
        </p:spPr>
        <p:txBody>
          <a:bodyPr wrap="square" rtlCol="0">
            <a:spAutoFit/>
          </a:bodyPr>
          <a:lstStyle/>
          <a:p>
            <a:r>
              <a:rPr lang="cs-CZ" dirty="0" smtClean="0"/>
              <a:t>Až když dokážeme správně odpovědět na</a:t>
            </a:r>
          </a:p>
          <a:p>
            <a:r>
              <a:rPr lang="cs-CZ" b="1" smtClean="0"/>
              <a:t>Analýzy 7C</a:t>
            </a:r>
            <a:r>
              <a:rPr lang="cs-CZ" dirty="0" smtClean="0"/>
              <a:t>, tak můžeme stanovit atributy</a:t>
            </a:r>
          </a:p>
          <a:p>
            <a:r>
              <a:rPr lang="cs-CZ" dirty="0"/>
              <a:t>m</a:t>
            </a:r>
            <a:r>
              <a:rPr lang="cs-CZ" dirty="0" smtClean="0"/>
              <a:t>arketingové komunikace tak, aby vyhovovaly našim podnikatelským záměrům</a:t>
            </a:r>
            <a:endParaRPr lang="cs-CZ" dirty="0"/>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ext Box 2"/>
          <p:cNvSpPr txBox="1">
            <a:spLocks noChangeArrowheads="1"/>
          </p:cNvSpPr>
          <p:nvPr/>
        </p:nvSpPr>
        <p:spPr bwMode="auto">
          <a:xfrm>
            <a:off x="0" y="26988"/>
            <a:ext cx="8861425" cy="6540500"/>
          </a:xfrm>
          <a:prstGeom prst="rect">
            <a:avLst/>
          </a:prstGeom>
          <a:noFill/>
          <a:ln w="9525">
            <a:noFill/>
            <a:miter lim="800000"/>
            <a:headEnd/>
            <a:tailEnd/>
          </a:ln>
        </p:spPr>
        <p:txBody>
          <a:bodyPr>
            <a:spAutoFit/>
          </a:bodyPr>
          <a:lstStyle/>
          <a:p>
            <a:pPr algn="just">
              <a:spcBef>
                <a:spcPct val="50000"/>
              </a:spcBef>
            </a:pPr>
            <a:endParaRPr lang="cs-CZ" altLang="sk-SK" sz="2000" b="1" dirty="0">
              <a:solidFill>
                <a:schemeClr val="hlink"/>
              </a:solidFill>
              <a:latin typeface="Times New Roman" pitchFamily="18" charset="0"/>
              <a:cs typeface="Times New Roman" pitchFamily="18" charset="0"/>
            </a:endParaRPr>
          </a:p>
          <a:p>
            <a:pPr algn="just">
              <a:spcBef>
                <a:spcPct val="50000"/>
              </a:spcBef>
            </a:pPr>
            <a:r>
              <a:rPr lang="cs-CZ" altLang="sk-SK" sz="2000" b="1" dirty="0" smtClean="0">
                <a:solidFill>
                  <a:schemeClr val="hlink"/>
                </a:solidFill>
                <a:latin typeface="Times New Roman" pitchFamily="18" charset="0"/>
                <a:cs typeface="Times New Roman" pitchFamily="18" charset="0"/>
              </a:rPr>
              <a:t>Cena </a:t>
            </a:r>
            <a:r>
              <a:rPr lang="cs-CZ" altLang="sk-SK" sz="2000" b="1" dirty="0">
                <a:solidFill>
                  <a:schemeClr val="hlink"/>
                </a:solidFill>
                <a:latin typeface="Times New Roman" pitchFamily="18" charset="0"/>
                <a:cs typeface="Times New Roman" pitchFamily="18" charset="0"/>
              </a:rPr>
              <a:t>průniku na trh</a:t>
            </a:r>
            <a:r>
              <a:rPr lang="cs-CZ" altLang="sk-SK" sz="2000" dirty="0">
                <a:solidFill>
                  <a:schemeClr val="hlink"/>
                </a:solidFill>
                <a:latin typeface="Times New Roman" pitchFamily="18" charset="0"/>
                <a:cs typeface="Times New Roman" pitchFamily="18" charset="0"/>
              </a:rPr>
              <a:t> </a:t>
            </a:r>
          </a:p>
          <a:p>
            <a:pPr algn="just">
              <a:spcBef>
                <a:spcPct val="50000"/>
              </a:spcBef>
            </a:pPr>
            <a:endParaRPr lang="cs-CZ" altLang="sk-SK" dirty="0">
              <a:solidFill>
                <a:schemeClr val="hlink"/>
              </a:solidFill>
              <a:latin typeface="Times New Roman" pitchFamily="18" charset="0"/>
              <a:cs typeface="Times New Roman" pitchFamily="18" charset="0"/>
            </a:endParaRPr>
          </a:p>
          <a:p>
            <a:pPr algn="just">
              <a:spcBef>
                <a:spcPct val="50000"/>
              </a:spcBef>
            </a:pPr>
            <a:endParaRPr lang="cs-CZ" altLang="sk-SK" dirty="0">
              <a:solidFill>
                <a:schemeClr val="hlink"/>
              </a:solidFill>
              <a:latin typeface="Times New Roman" pitchFamily="18" charset="0"/>
              <a:cs typeface="Times New Roman" pitchFamily="18" charset="0"/>
            </a:endParaRPr>
          </a:p>
          <a:p>
            <a:pPr algn="just">
              <a:spcBef>
                <a:spcPct val="50000"/>
              </a:spcBef>
            </a:pPr>
            <a:endParaRPr lang="cs-CZ" altLang="sk-SK" dirty="0">
              <a:solidFill>
                <a:schemeClr val="hlink"/>
              </a:solidFill>
              <a:latin typeface="Times New Roman" pitchFamily="18" charset="0"/>
              <a:cs typeface="Times New Roman" pitchFamily="18" charset="0"/>
            </a:endParaRPr>
          </a:p>
          <a:p>
            <a:pPr algn="just">
              <a:spcBef>
                <a:spcPct val="50000"/>
              </a:spcBef>
            </a:pPr>
            <a:endParaRPr lang="cs-CZ" altLang="sk-SK" dirty="0">
              <a:solidFill>
                <a:schemeClr val="hlink"/>
              </a:solidFill>
              <a:latin typeface="Times New Roman" pitchFamily="18" charset="0"/>
              <a:cs typeface="Times New Roman" pitchFamily="18" charset="0"/>
            </a:endParaRPr>
          </a:p>
          <a:p>
            <a:pPr algn="just">
              <a:spcBef>
                <a:spcPct val="50000"/>
              </a:spcBef>
            </a:pPr>
            <a:endParaRPr lang="cs-CZ" altLang="sk-SK" dirty="0">
              <a:solidFill>
                <a:schemeClr val="hlink"/>
              </a:solidFill>
              <a:latin typeface="Arial Unicode MS" pitchFamily="34" charset="-128"/>
              <a:ea typeface="Arial Unicode MS" pitchFamily="34" charset="-128"/>
              <a:cs typeface="Arial Unicode MS" pitchFamily="34" charset="-128"/>
            </a:endParaRPr>
          </a:p>
          <a:p>
            <a:pPr algn="just">
              <a:spcBef>
                <a:spcPct val="50000"/>
              </a:spcBef>
            </a:pPr>
            <a:endParaRPr lang="cs-CZ" altLang="sk-SK" dirty="0">
              <a:solidFill>
                <a:schemeClr val="hlink"/>
              </a:solidFill>
              <a:latin typeface="Arial Unicode MS" pitchFamily="34" charset="-128"/>
              <a:ea typeface="Arial Unicode MS" pitchFamily="34" charset="-128"/>
              <a:cs typeface="Arial Unicode MS" pitchFamily="34" charset="-128"/>
            </a:endParaRPr>
          </a:p>
          <a:p>
            <a:pPr>
              <a:spcBef>
                <a:spcPct val="50000"/>
              </a:spcBef>
            </a:pPr>
            <a:r>
              <a:rPr lang="cs-CZ" altLang="sk-SK" dirty="0">
                <a:solidFill>
                  <a:srgbClr val="000000"/>
                </a:solidFill>
                <a:latin typeface="Arial Unicode MS" pitchFamily="34" charset="-128"/>
                <a:ea typeface="Arial Unicode MS" pitchFamily="34" charset="-128"/>
                <a:cs typeface="Arial Unicode MS" pitchFamily="34" charset="-128"/>
              </a:rPr>
              <a:t>Přich</a:t>
            </a:r>
            <a:r>
              <a:rPr lang="cs-CZ" altLang="sk-SK" dirty="0">
                <a:solidFill>
                  <a:srgbClr val="000000"/>
                </a:solidFill>
                <a:ea typeface="Arial Unicode MS" pitchFamily="34" charset="-128"/>
                <a:cs typeface="Arial Unicode MS" pitchFamily="34" charset="-128"/>
              </a:rPr>
              <a:t>á</a:t>
            </a:r>
            <a:r>
              <a:rPr lang="cs-CZ" altLang="sk-SK" dirty="0">
                <a:solidFill>
                  <a:srgbClr val="000000"/>
                </a:solidFill>
                <a:latin typeface="Arial Unicode MS" pitchFamily="34" charset="-128"/>
                <a:ea typeface="Arial Unicode MS" pitchFamily="34" charset="-128"/>
                <a:cs typeface="Arial Unicode MS" pitchFamily="34" charset="-128"/>
              </a:rPr>
              <a:t>z</a:t>
            </a:r>
            <a:r>
              <a:rPr lang="cs-CZ" altLang="sk-SK" dirty="0">
                <a:solidFill>
                  <a:srgbClr val="000000"/>
                </a:solidFill>
                <a:ea typeface="Arial Unicode MS" pitchFamily="34" charset="-128"/>
                <a:cs typeface="Arial Unicode MS" pitchFamily="34" charset="-128"/>
              </a:rPr>
              <a:t>í</a:t>
            </a:r>
            <a:r>
              <a:rPr lang="cs-CZ" altLang="sk-SK" dirty="0">
                <a:solidFill>
                  <a:srgbClr val="000000"/>
                </a:solidFill>
                <a:latin typeface="Arial Unicode MS" pitchFamily="34" charset="-128"/>
                <a:ea typeface="Arial Unicode MS" pitchFamily="34" charset="-128"/>
                <a:cs typeface="Arial Unicode MS" pitchFamily="34" charset="-128"/>
              </a:rPr>
              <a:t>me</a:t>
            </a:r>
            <a:r>
              <a:rPr lang="cs-CZ" altLang="sk-SK" dirty="0">
                <a:solidFill>
                  <a:srgbClr val="000000"/>
                </a:solidFill>
                <a:ea typeface="Arial Unicode MS" pitchFamily="34" charset="-128"/>
                <a:cs typeface="Arial Unicode MS" pitchFamily="34" charset="-128"/>
              </a:rPr>
              <a:t>–</a:t>
            </a:r>
            <a:r>
              <a:rPr lang="cs-CZ" altLang="sk-SK" dirty="0">
                <a:solidFill>
                  <a:srgbClr val="000000"/>
                </a:solidFill>
                <a:latin typeface="Arial Unicode MS" pitchFamily="34" charset="-128"/>
                <a:ea typeface="Arial Unicode MS" pitchFamily="34" charset="-128"/>
                <a:cs typeface="Arial Unicode MS" pitchFamily="34" charset="-128"/>
              </a:rPr>
              <a:t>li s</a:t>
            </a:r>
            <a:r>
              <a:rPr lang="cs-CZ" altLang="sk-SK" dirty="0">
                <a:solidFill>
                  <a:srgbClr val="000000"/>
                </a:solidFill>
                <a:ea typeface="Arial Unicode MS" pitchFamily="34" charset="-128"/>
                <a:cs typeface="Arial Unicode MS" pitchFamily="34" charset="-128"/>
              </a:rPr>
              <a:t> </a:t>
            </a:r>
            <a:r>
              <a:rPr lang="cs-CZ" altLang="sk-SK" dirty="0">
                <a:solidFill>
                  <a:srgbClr val="000000"/>
                </a:solidFill>
                <a:latin typeface="Arial Unicode MS" pitchFamily="34" charset="-128"/>
                <a:ea typeface="Arial Unicode MS" pitchFamily="34" charset="-128"/>
                <a:cs typeface="Arial Unicode MS" pitchFamily="34" charset="-128"/>
              </a:rPr>
              <a:t>novým výrobkem či službou, nebo chceme rasantněji uplatnit n</a:t>
            </a:r>
            <a:r>
              <a:rPr lang="cs-CZ" altLang="sk-SK" dirty="0">
                <a:solidFill>
                  <a:srgbClr val="000000"/>
                </a:solidFill>
                <a:ea typeface="Arial Unicode MS" pitchFamily="34" charset="-128"/>
                <a:cs typeface="Arial Unicode MS" pitchFamily="34" charset="-128"/>
              </a:rPr>
              <a:t>áš</a:t>
            </a:r>
            <a:r>
              <a:rPr lang="cs-CZ" altLang="sk-SK" dirty="0">
                <a:solidFill>
                  <a:srgbClr val="000000"/>
                </a:solidFill>
                <a:latin typeface="Arial Unicode MS" pitchFamily="34" charset="-128"/>
                <a:ea typeface="Arial Unicode MS" pitchFamily="34" charset="-128"/>
                <a:cs typeface="Arial Unicode MS" pitchFamily="34" charset="-128"/>
              </a:rPr>
              <a:t> produkt, je souč</a:t>
            </a:r>
            <a:r>
              <a:rPr lang="cs-CZ" altLang="sk-SK" dirty="0">
                <a:solidFill>
                  <a:srgbClr val="000000"/>
                </a:solidFill>
                <a:ea typeface="Arial Unicode MS" pitchFamily="34" charset="-128"/>
                <a:cs typeface="Arial Unicode MS" pitchFamily="34" charset="-128"/>
              </a:rPr>
              <a:t>á</a:t>
            </a:r>
            <a:r>
              <a:rPr lang="cs-CZ" altLang="sk-SK" dirty="0">
                <a:solidFill>
                  <a:srgbClr val="000000"/>
                </a:solidFill>
                <a:latin typeface="Arial Unicode MS" pitchFamily="34" charset="-128"/>
                <a:ea typeface="Arial Unicode MS" pitchFamily="34" charset="-128"/>
                <a:cs typeface="Arial Unicode MS" pitchFamily="34" charset="-128"/>
              </a:rPr>
              <a:t>st</a:t>
            </a:r>
            <a:r>
              <a:rPr lang="cs-CZ" altLang="sk-SK" dirty="0">
                <a:solidFill>
                  <a:srgbClr val="000000"/>
                </a:solidFill>
                <a:ea typeface="Arial Unicode MS" pitchFamily="34" charset="-128"/>
                <a:cs typeface="Arial Unicode MS" pitchFamily="34" charset="-128"/>
              </a:rPr>
              <a:t>í</a:t>
            </a:r>
            <a:r>
              <a:rPr lang="cs-CZ" altLang="sk-SK" dirty="0">
                <a:solidFill>
                  <a:srgbClr val="000000"/>
                </a:solidFill>
                <a:latin typeface="Arial Unicode MS" pitchFamily="34" charset="-128"/>
                <a:ea typeface="Arial Unicode MS" pitchFamily="34" charset="-128"/>
                <a:cs typeface="Arial Unicode MS" pitchFamily="34" charset="-128"/>
              </a:rPr>
              <a:t> marketingov</a:t>
            </a:r>
            <a:r>
              <a:rPr lang="cs-CZ" altLang="sk-SK" dirty="0">
                <a:solidFill>
                  <a:srgbClr val="000000"/>
                </a:solidFill>
                <a:ea typeface="Arial Unicode MS" pitchFamily="34" charset="-128"/>
                <a:cs typeface="Arial Unicode MS" pitchFamily="34" charset="-128"/>
              </a:rPr>
              <a:t>é</a:t>
            </a:r>
            <a:r>
              <a:rPr lang="cs-CZ" altLang="sk-SK" dirty="0">
                <a:solidFill>
                  <a:srgbClr val="000000"/>
                </a:solidFill>
                <a:latin typeface="Arial Unicode MS" pitchFamily="34" charset="-128"/>
                <a:ea typeface="Arial Unicode MS" pitchFamily="34" charset="-128"/>
                <a:cs typeface="Arial Unicode MS" pitchFamily="34" charset="-128"/>
              </a:rPr>
              <a:t> strategie stanovit takovou cenu, aby byla pro z</a:t>
            </a:r>
            <a:r>
              <a:rPr lang="cs-CZ" altLang="sk-SK" dirty="0">
                <a:solidFill>
                  <a:srgbClr val="000000"/>
                </a:solidFill>
                <a:ea typeface="Arial Unicode MS" pitchFamily="34" charset="-128"/>
                <a:cs typeface="Arial Unicode MS" pitchFamily="34" charset="-128"/>
              </a:rPr>
              <a:t>á</a:t>
            </a:r>
            <a:r>
              <a:rPr lang="cs-CZ" altLang="sk-SK" dirty="0">
                <a:solidFill>
                  <a:srgbClr val="000000"/>
                </a:solidFill>
                <a:latin typeface="Arial Unicode MS" pitchFamily="34" charset="-128"/>
                <a:ea typeface="Arial Unicode MS" pitchFamily="34" charset="-128"/>
                <a:cs typeface="Arial Unicode MS" pitchFamily="34" charset="-128"/>
              </a:rPr>
              <a:t>kazn</a:t>
            </a:r>
            <a:r>
              <a:rPr lang="cs-CZ" altLang="sk-SK" dirty="0">
                <a:solidFill>
                  <a:srgbClr val="000000"/>
                </a:solidFill>
                <a:ea typeface="Arial Unicode MS" pitchFamily="34" charset="-128"/>
                <a:cs typeface="Arial Unicode MS" pitchFamily="34" charset="-128"/>
              </a:rPr>
              <a:t>í</a:t>
            </a:r>
            <a:r>
              <a:rPr lang="cs-CZ" altLang="sk-SK" dirty="0">
                <a:solidFill>
                  <a:srgbClr val="000000"/>
                </a:solidFill>
                <a:latin typeface="Arial Unicode MS" pitchFamily="34" charset="-128"/>
                <a:ea typeface="Arial Unicode MS" pitchFamily="34" charset="-128"/>
                <a:cs typeface="Arial Unicode MS" pitchFamily="34" charset="-128"/>
              </a:rPr>
              <a:t>ky zaj</a:t>
            </a:r>
            <a:r>
              <a:rPr lang="cs-CZ" altLang="sk-SK" dirty="0">
                <a:solidFill>
                  <a:srgbClr val="000000"/>
                </a:solidFill>
                <a:ea typeface="Arial Unicode MS" pitchFamily="34" charset="-128"/>
                <a:cs typeface="Arial Unicode MS" pitchFamily="34" charset="-128"/>
              </a:rPr>
              <a:t>í</a:t>
            </a:r>
            <a:r>
              <a:rPr lang="cs-CZ" altLang="sk-SK" dirty="0">
                <a:solidFill>
                  <a:srgbClr val="000000"/>
                </a:solidFill>
                <a:latin typeface="Arial Unicode MS" pitchFamily="34" charset="-128"/>
                <a:ea typeface="Arial Unicode MS" pitchFamily="34" charset="-128"/>
                <a:cs typeface="Arial Unicode MS" pitchFamily="34" charset="-128"/>
              </a:rPr>
              <a:t>mav</a:t>
            </a:r>
            <a:r>
              <a:rPr lang="cs-CZ" altLang="sk-SK" dirty="0">
                <a:solidFill>
                  <a:srgbClr val="000000"/>
                </a:solidFill>
                <a:ea typeface="Arial Unicode MS" pitchFamily="34" charset="-128"/>
                <a:cs typeface="Arial Unicode MS" pitchFamily="34" charset="-128"/>
              </a:rPr>
              <a:t>á</a:t>
            </a:r>
            <a:r>
              <a:rPr lang="cs-CZ" altLang="sk-SK" dirty="0">
                <a:solidFill>
                  <a:srgbClr val="000000"/>
                </a:solidFill>
                <a:latin typeface="Arial Unicode MS" pitchFamily="34" charset="-128"/>
                <a:ea typeface="Arial Unicode MS" pitchFamily="34" charset="-128"/>
                <a:cs typeface="Arial Unicode MS" pitchFamily="34" charset="-128"/>
              </a:rPr>
              <a:t>. Aby byl spotřebitel ochoten vynaložit energii na to, sezn</a:t>
            </a:r>
            <a:r>
              <a:rPr lang="cs-CZ" altLang="sk-SK" dirty="0">
                <a:solidFill>
                  <a:srgbClr val="000000"/>
                </a:solidFill>
                <a:ea typeface="Arial Unicode MS" pitchFamily="34" charset="-128"/>
                <a:cs typeface="Arial Unicode MS" pitchFamily="34" charset="-128"/>
              </a:rPr>
              <a:t>á</a:t>
            </a:r>
            <a:r>
              <a:rPr lang="cs-CZ" altLang="sk-SK" dirty="0">
                <a:solidFill>
                  <a:srgbClr val="000000"/>
                </a:solidFill>
                <a:latin typeface="Arial Unicode MS" pitchFamily="34" charset="-128"/>
                <a:ea typeface="Arial Unicode MS" pitchFamily="34" charset="-128"/>
                <a:cs typeface="Arial Unicode MS" pitchFamily="34" charset="-128"/>
              </a:rPr>
              <a:t>men</a:t>
            </a:r>
            <a:r>
              <a:rPr lang="cs-CZ" altLang="sk-SK" dirty="0">
                <a:solidFill>
                  <a:srgbClr val="000000"/>
                </a:solidFill>
                <a:ea typeface="Arial Unicode MS" pitchFamily="34" charset="-128"/>
                <a:cs typeface="Arial Unicode MS" pitchFamily="34" charset="-128"/>
              </a:rPr>
              <a:t>í</a:t>
            </a:r>
            <a:r>
              <a:rPr lang="cs-CZ" altLang="sk-SK" dirty="0">
                <a:solidFill>
                  <a:srgbClr val="000000"/>
                </a:solidFill>
                <a:latin typeface="Arial Unicode MS" pitchFamily="34" charset="-128"/>
                <a:ea typeface="Arial Unicode MS" pitchFamily="34" charset="-128"/>
                <a:cs typeface="Arial Unicode MS" pitchFamily="34" charset="-128"/>
              </a:rPr>
              <a:t> se s</a:t>
            </a:r>
            <a:r>
              <a:rPr lang="cs-CZ" altLang="sk-SK" dirty="0">
                <a:solidFill>
                  <a:srgbClr val="000000"/>
                </a:solidFill>
                <a:ea typeface="Arial Unicode MS" pitchFamily="34" charset="-128"/>
                <a:cs typeface="Arial Unicode MS" pitchFamily="34" charset="-128"/>
              </a:rPr>
              <a:t> </a:t>
            </a:r>
            <a:r>
              <a:rPr lang="cs-CZ" altLang="sk-SK" dirty="0">
                <a:solidFill>
                  <a:srgbClr val="000000"/>
                </a:solidFill>
                <a:latin typeface="Arial Unicode MS" pitchFamily="34" charset="-128"/>
                <a:ea typeface="Arial Unicode MS" pitchFamily="34" charset="-128"/>
                <a:cs typeface="Arial Unicode MS" pitchFamily="34" charset="-128"/>
              </a:rPr>
              <a:t>výrobkem či službou a n</a:t>
            </a:r>
            <a:r>
              <a:rPr lang="cs-CZ" altLang="sk-SK" dirty="0">
                <a:solidFill>
                  <a:srgbClr val="000000"/>
                </a:solidFill>
                <a:ea typeface="Arial Unicode MS" pitchFamily="34" charset="-128"/>
                <a:cs typeface="Arial Unicode MS" pitchFamily="34" charset="-128"/>
              </a:rPr>
              <a:t>á</a:t>
            </a:r>
            <a:r>
              <a:rPr lang="cs-CZ" altLang="sk-SK" dirty="0">
                <a:solidFill>
                  <a:srgbClr val="000000"/>
                </a:solidFill>
                <a:latin typeface="Arial Unicode MS" pitchFamily="34" charset="-128"/>
                <a:ea typeface="Arial Unicode MS" pitchFamily="34" charset="-128"/>
                <a:cs typeface="Arial Unicode MS" pitchFamily="34" charset="-128"/>
              </a:rPr>
              <a:t>sledně se st</a:t>
            </a:r>
            <a:r>
              <a:rPr lang="cs-CZ" altLang="sk-SK" dirty="0">
                <a:solidFill>
                  <a:srgbClr val="000000"/>
                </a:solidFill>
                <a:ea typeface="Arial Unicode MS" pitchFamily="34" charset="-128"/>
                <a:cs typeface="Arial Unicode MS" pitchFamily="34" charset="-128"/>
              </a:rPr>
              <a:t>á</a:t>
            </a:r>
            <a:r>
              <a:rPr lang="cs-CZ" altLang="sk-SK" dirty="0">
                <a:solidFill>
                  <a:srgbClr val="000000"/>
                </a:solidFill>
                <a:latin typeface="Arial Unicode MS" pitchFamily="34" charset="-128"/>
                <a:ea typeface="Arial Unicode MS" pitchFamily="34" charset="-128"/>
                <a:cs typeface="Arial Unicode MS" pitchFamily="34" charset="-128"/>
              </a:rPr>
              <a:t>t na</a:t>
            </a:r>
            <a:r>
              <a:rPr lang="cs-CZ" altLang="sk-SK" dirty="0">
                <a:solidFill>
                  <a:srgbClr val="000000"/>
                </a:solidFill>
                <a:ea typeface="Arial Unicode MS" pitchFamily="34" charset="-128"/>
                <a:cs typeface="Arial Unicode MS" pitchFamily="34" charset="-128"/>
              </a:rPr>
              <a:t>š</a:t>
            </a:r>
            <a:r>
              <a:rPr lang="cs-CZ" altLang="sk-SK" dirty="0">
                <a:solidFill>
                  <a:srgbClr val="000000"/>
                </a:solidFill>
                <a:latin typeface="Arial Unicode MS" pitchFamily="34" charset="-128"/>
                <a:ea typeface="Arial Unicode MS" pitchFamily="34" charset="-128"/>
                <a:cs typeface="Arial Unicode MS" pitchFamily="34" charset="-128"/>
              </a:rPr>
              <a:t>im z</a:t>
            </a:r>
            <a:r>
              <a:rPr lang="cs-CZ" altLang="sk-SK" dirty="0">
                <a:solidFill>
                  <a:srgbClr val="000000"/>
                </a:solidFill>
                <a:ea typeface="Arial Unicode MS" pitchFamily="34" charset="-128"/>
                <a:cs typeface="Arial Unicode MS" pitchFamily="34" charset="-128"/>
              </a:rPr>
              <a:t>á</a:t>
            </a:r>
            <a:r>
              <a:rPr lang="cs-CZ" altLang="sk-SK" dirty="0">
                <a:solidFill>
                  <a:srgbClr val="000000"/>
                </a:solidFill>
                <a:latin typeface="Arial Unicode MS" pitchFamily="34" charset="-128"/>
                <a:ea typeface="Arial Unicode MS" pitchFamily="34" charset="-128"/>
                <a:cs typeface="Arial Unicode MS" pitchFamily="34" charset="-128"/>
              </a:rPr>
              <a:t>kazn</a:t>
            </a:r>
            <a:r>
              <a:rPr lang="cs-CZ" altLang="sk-SK" dirty="0">
                <a:solidFill>
                  <a:srgbClr val="000000"/>
                </a:solidFill>
                <a:ea typeface="Arial Unicode MS" pitchFamily="34" charset="-128"/>
                <a:cs typeface="Arial Unicode MS" pitchFamily="34" charset="-128"/>
              </a:rPr>
              <a:t>í</a:t>
            </a:r>
            <a:r>
              <a:rPr lang="cs-CZ" altLang="sk-SK" dirty="0">
                <a:solidFill>
                  <a:srgbClr val="000000"/>
                </a:solidFill>
                <a:latin typeface="Arial Unicode MS" pitchFamily="34" charset="-128"/>
                <a:ea typeface="Arial Unicode MS" pitchFamily="34" charset="-128"/>
                <a:cs typeface="Arial Unicode MS" pitchFamily="34" charset="-128"/>
              </a:rPr>
              <a:t>kem. </a:t>
            </a:r>
          </a:p>
          <a:p>
            <a:pPr>
              <a:spcBef>
                <a:spcPct val="50000"/>
              </a:spcBef>
            </a:pPr>
            <a:r>
              <a:rPr lang="cs-CZ" altLang="sk-SK" dirty="0">
                <a:solidFill>
                  <a:srgbClr val="000000"/>
                </a:solidFill>
                <a:latin typeface="Arial Unicode MS" pitchFamily="34" charset="-128"/>
                <a:ea typeface="Arial Unicode MS" pitchFamily="34" charset="-128"/>
                <a:cs typeface="Arial Unicode MS" pitchFamily="34" charset="-128"/>
              </a:rPr>
              <a:t>Děl</a:t>
            </a:r>
            <a:r>
              <a:rPr lang="cs-CZ" altLang="sk-SK" dirty="0">
                <a:solidFill>
                  <a:srgbClr val="000000"/>
                </a:solidFill>
                <a:ea typeface="Arial Unicode MS" pitchFamily="34" charset="-128"/>
                <a:cs typeface="Arial Unicode MS" pitchFamily="34" charset="-128"/>
              </a:rPr>
              <a:t>á</a:t>
            </a:r>
            <a:r>
              <a:rPr lang="cs-CZ" altLang="sk-SK" dirty="0">
                <a:solidFill>
                  <a:srgbClr val="000000"/>
                </a:solidFill>
                <a:latin typeface="Arial Unicode MS" pitchFamily="34" charset="-128"/>
                <a:ea typeface="Arial Unicode MS" pitchFamily="34" charset="-128"/>
                <a:cs typeface="Arial Unicode MS" pitchFamily="34" charset="-128"/>
              </a:rPr>
              <a:t>me to když: </a:t>
            </a:r>
          </a:p>
          <a:p>
            <a:pPr>
              <a:spcBef>
                <a:spcPct val="50000"/>
              </a:spcBef>
            </a:pPr>
            <a:r>
              <a:rPr lang="cs-CZ" altLang="sk-SK" dirty="0">
                <a:solidFill>
                  <a:srgbClr val="000000"/>
                </a:solidFill>
                <a:ea typeface="Arial Unicode MS" pitchFamily="34" charset="-128"/>
                <a:cs typeface="Arial Unicode MS" pitchFamily="34" charset="-128"/>
              </a:rPr>
              <a:t>·</a:t>
            </a:r>
            <a:r>
              <a:rPr lang="cs-CZ" altLang="sk-SK" dirty="0">
                <a:solidFill>
                  <a:srgbClr val="000000"/>
                </a:solidFill>
                <a:cs typeface="Times New Roman" pitchFamily="18" charset="0"/>
              </a:rPr>
              <a:t>       </a:t>
            </a:r>
            <a:r>
              <a:rPr lang="cs-CZ" altLang="sk-SK" dirty="0">
                <a:solidFill>
                  <a:srgbClr val="000000"/>
                </a:solidFill>
                <a:latin typeface="Times New Roman" pitchFamily="18" charset="0"/>
                <a:cs typeface="Times New Roman" pitchFamily="18" charset="0"/>
              </a:rPr>
              <a:t> </a:t>
            </a:r>
            <a:r>
              <a:rPr lang="cs-CZ" altLang="sk-SK" dirty="0">
                <a:solidFill>
                  <a:srgbClr val="000000"/>
                </a:solidFill>
                <a:latin typeface="Arial Unicode MS" pitchFamily="34" charset="-128"/>
                <a:ea typeface="Arial Unicode MS" pitchFamily="34" charset="-128"/>
                <a:cs typeface="Arial Unicode MS" pitchFamily="34" charset="-128"/>
              </a:rPr>
              <a:t>Chceme z</a:t>
            </a:r>
            <a:r>
              <a:rPr lang="cs-CZ" altLang="sk-SK" dirty="0">
                <a:solidFill>
                  <a:srgbClr val="000000"/>
                </a:solidFill>
                <a:ea typeface="Arial Unicode MS" pitchFamily="34" charset="-128"/>
                <a:cs typeface="Arial Unicode MS" pitchFamily="34" charset="-128"/>
              </a:rPr>
              <a:t>í</a:t>
            </a:r>
            <a:r>
              <a:rPr lang="cs-CZ" altLang="sk-SK" dirty="0">
                <a:solidFill>
                  <a:srgbClr val="000000"/>
                </a:solidFill>
                <a:latin typeface="Arial Unicode MS" pitchFamily="34" charset="-128"/>
                <a:ea typeface="Arial Unicode MS" pitchFamily="34" charset="-128"/>
                <a:cs typeface="Arial Unicode MS" pitchFamily="34" charset="-128"/>
              </a:rPr>
              <a:t>skat rychle prvotn</a:t>
            </a:r>
            <a:r>
              <a:rPr lang="cs-CZ" altLang="sk-SK" dirty="0">
                <a:solidFill>
                  <a:srgbClr val="000000"/>
                </a:solidFill>
                <a:ea typeface="Arial Unicode MS" pitchFamily="34" charset="-128"/>
                <a:cs typeface="Arial Unicode MS" pitchFamily="34" charset="-128"/>
              </a:rPr>
              <a:t>í</a:t>
            </a:r>
            <a:r>
              <a:rPr lang="cs-CZ" altLang="sk-SK" dirty="0">
                <a:solidFill>
                  <a:srgbClr val="000000"/>
                </a:solidFill>
                <a:latin typeface="Arial Unicode MS" pitchFamily="34" charset="-128"/>
                <a:ea typeface="Arial Unicode MS" pitchFamily="34" charset="-128"/>
                <a:cs typeface="Arial Unicode MS" pitchFamily="34" charset="-128"/>
              </a:rPr>
              <a:t> postaven</a:t>
            </a:r>
            <a:r>
              <a:rPr lang="cs-CZ" altLang="sk-SK" dirty="0">
                <a:solidFill>
                  <a:srgbClr val="000000"/>
                </a:solidFill>
                <a:ea typeface="Arial Unicode MS" pitchFamily="34" charset="-128"/>
                <a:cs typeface="Arial Unicode MS" pitchFamily="34" charset="-128"/>
              </a:rPr>
              <a:t>í</a:t>
            </a:r>
            <a:r>
              <a:rPr lang="cs-CZ" altLang="sk-SK" dirty="0">
                <a:solidFill>
                  <a:srgbClr val="000000"/>
                </a:solidFill>
                <a:latin typeface="Arial Unicode MS" pitchFamily="34" charset="-128"/>
                <a:ea typeface="Arial Unicode MS" pitchFamily="34" charset="-128"/>
                <a:cs typeface="Arial Unicode MS" pitchFamily="34" charset="-128"/>
              </a:rPr>
              <a:t> v</a:t>
            </a:r>
            <a:r>
              <a:rPr lang="cs-CZ" altLang="sk-SK" dirty="0">
                <a:solidFill>
                  <a:srgbClr val="000000"/>
                </a:solidFill>
                <a:ea typeface="Arial Unicode MS" pitchFamily="34" charset="-128"/>
                <a:cs typeface="Arial Unicode MS" pitchFamily="34" charset="-128"/>
              </a:rPr>
              <a:t> </a:t>
            </a:r>
            <a:r>
              <a:rPr lang="cs-CZ" altLang="sk-SK" dirty="0">
                <a:solidFill>
                  <a:srgbClr val="000000"/>
                </a:solidFill>
                <a:latin typeface="Arial Unicode MS" pitchFamily="34" charset="-128"/>
                <a:ea typeface="Arial Unicode MS" pitchFamily="34" charset="-128"/>
                <a:cs typeface="Arial Unicode MS" pitchFamily="34" charset="-128"/>
              </a:rPr>
              <a:t>tomto segmentu na trhu </a:t>
            </a:r>
          </a:p>
          <a:p>
            <a:pPr>
              <a:spcBef>
                <a:spcPct val="50000"/>
              </a:spcBef>
            </a:pPr>
            <a:r>
              <a:rPr lang="cs-CZ" altLang="sk-SK" dirty="0">
                <a:solidFill>
                  <a:srgbClr val="000000"/>
                </a:solidFill>
                <a:ea typeface="Arial Unicode MS" pitchFamily="34" charset="-128"/>
                <a:cs typeface="Arial Unicode MS" pitchFamily="34" charset="-128"/>
              </a:rPr>
              <a:t>·</a:t>
            </a:r>
            <a:r>
              <a:rPr lang="cs-CZ" altLang="sk-SK" dirty="0">
                <a:solidFill>
                  <a:srgbClr val="000000"/>
                </a:solidFill>
                <a:cs typeface="Times New Roman" pitchFamily="18" charset="0"/>
              </a:rPr>
              <a:t>       </a:t>
            </a:r>
            <a:r>
              <a:rPr lang="cs-CZ" altLang="sk-SK" dirty="0">
                <a:solidFill>
                  <a:srgbClr val="000000"/>
                </a:solidFill>
                <a:latin typeface="Times New Roman" pitchFamily="18" charset="0"/>
                <a:cs typeface="Times New Roman" pitchFamily="18" charset="0"/>
              </a:rPr>
              <a:t> </a:t>
            </a:r>
            <a:r>
              <a:rPr lang="cs-CZ" altLang="sk-SK" dirty="0">
                <a:solidFill>
                  <a:srgbClr val="000000"/>
                </a:solidFill>
                <a:latin typeface="Arial Unicode MS" pitchFamily="34" charset="-128"/>
                <a:ea typeface="Arial Unicode MS" pitchFamily="34" charset="-128"/>
                <a:cs typeface="Arial Unicode MS" pitchFamily="34" charset="-128"/>
              </a:rPr>
              <a:t>Chceme odradit konkurenci od vstupu na tento trh </a:t>
            </a:r>
          </a:p>
          <a:p>
            <a:pPr>
              <a:spcBef>
                <a:spcPct val="50000"/>
              </a:spcBef>
            </a:pPr>
            <a:r>
              <a:rPr lang="cs-CZ" altLang="sk-SK" dirty="0">
                <a:cs typeface="Times New Roman" pitchFamily="18" charset="0"/>
              </a:rPr>
              <a:t>Získáme výhodu před konkurencí, pokud víme, tušíme, že na naši sníženou cenu nebude reagovat </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ext Box 2"/>
          <p:cNvSpPr txBox="1">
            <a:spLocks noChangeArrowheads="1"/>
          </p:cNvSpPr>
          <p:nvPr/>
        </p:nvSpPr>
        <p:spPr bwMode="auto">
          <a:xfrm>
            <a:off x="152400" y="457200"/>
            <a:ext cx="8839200" cy="2200602"/>
          </a:xfrm>
          <a:prstGeom prst="rect">
            <a:avLst/>
          </a:prstGeom>
          <a:noFill/>
          <a:ln w="9525">
            <a:noFill/>
            <a:miter lim="800000"/>
            <a:headEnd/>
            <a:tailEnd/>
          </a:ln>
        </p:spPr>
        <p:txBody>
          <a:bodyPr>
            <a:spAutoFit/>
          </a:bodyPr>
          <a:lstStyle/>
          <a:p>
            <a:pPr algn="just">
              <a:spcBef>
                <a:spcPct val="50000"/>
              </a:spcBef>
            </a:pPr>
            <a:r>
              <a:rPr lang="cs-CZ" altLang="sk-SK" sz="2000" b="1" dirty="0" smtClean="0">
                <a:solidFill>
                  <a:schemeClr val="hlink"/>
                </a:solidFill>
                <a:latin typeface="Times New Roman" pitchFamily="18" charset="0"/>
                <a:cs typeface="Times New Roman" pitchFamily="18" charset="0"/>
              </a:rPr>
              <a:t>Cenový </a:t>
            </a:r>
            <a:r>
              <a:rPr lang="cs-CZ" altLang="sk-SK" sz="2000" b="1" dirty="0">
                <a:solidFill>
                  <a:schemeClr val="hlink"/>
                </a:solidFill>
                <a:latin typeface="Times New Roman" pitchFamily="18" charset="0"/>
                <a:cs typeface="Times New Roman" pitchFamily="18" charset="0"/>
              </a:rPr>
              <a:t>vůdce</a:t>
            </a:r>
            <a:r>
              <a:rPr lang="cs-CZ" altLang="sk-SK" sz="2000" dirty="0">
                <a:solidFill>
                  <a:schemeClr val="hlink"/>
                </a:solidFill>
                <a:latin typeface="Times New Roman" pitchFamily="18" charset="0"/>
                <a:cs typeface="Times New Roman" pitchFamily="18" charset="0"/>
              </a:rPr>
              <a:t> </a:t>
            </a:r>
            <a:endParaRPr lang="cs-CZ" altLang="sk-SK" sz="2000" dirty="0">
              <a:solidFill>
                <a:schemeClr val="hlink"/>
              </a:solidFill>
              <a:latin typeface="Arial Unicode MS" pitchFamily="34" charset="-128"/>
              <a:ea typeface="Arial Unicode MS" pitchFamily="34" charset="-128"/>
              <a:cs typeface="Arial Unicode MS" pitchFamily="34" charset="-128"/>
            </a:endParaRPr>
          </a:p>
          <a:p>
            <a:pPr>
              <a:spcBef>
                <a:spcPct val="50000"/>
              </a:spcBef>
            </a:pPr>
            <a:r>
              <a:rPr lang="cs-CZ" altLang="sk-SK" dirty="0">
                <a:cs typeface="Times New Roman" pitchFamily="18" charset="0"/>
              </a:rPr>
              <a:t>Nejnižší možnou cenu která ještě přináší zisk, si může dovolit firma, která vévodí trhu, nebo firma, která provozuje nějakou činnost, nebo vyrábí výrobek jako svůj vedlejší produkt, tudíž není závislá na zisku z tohoto produktu. Může v jedné oblasti jít dokonce do ztráty, aby komplementárně tento výrobek nebo služba podpořily hlavní činnost podniku. (Například hotel provozuje i saunu a bazén – za nižší cenu než jsou náklady na zřízení a provoz.) Takovou politikou se stává podnik cenovým vůdcem v oblasti a tím nejlépe konkurence schopným. </a:t>
            </a:r>
          </a:p>
        </p:txBody>
      </p:sp>
      <p:pic>
        <p:nvPicPr>
          <p:cNvPr id="139266" name="Picture 2" descr="https://encrypted-tbn0.gstatic.com/images?q=tbn:ANd9GcQdHsouwx1gdh4ox5oRIahKpRMNq66N3V6GePUiHBJcEHIa9o8Y"/>
          <p:cNvPicPr>
            <a:picLocks noChangeAspect="1" noChangeArrowheads="1"/>
          </p:cNvPicPr>
          <p:nvPr/>
        </p:nvPicPr>
        <p:blipFill>
          <a:blip r:embed="rId3"/>
          <a:srcRect/>
          <a:stretch>
            <a:fillRect/>
          </a:stretch>
        </p:blipFill>
        <p:spPr bwMode="auto">
          <a:xfrm>
            <a:off x="5286380" y="3613157"/>
            <a:ext cx="3538546" cy="3001965"/>
          </a:xfrm>
          <a:prstGeom prst="rect">
            <a:avLst/>
          </a:prstGeom>
          <a:noFill/>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Text Box 2"/>
          <p:cNvSpPr txBox="1">
            <a:spLocks noChangeArrowheads="1"/>
          </p:cNvSpPr>
          <p:nvPr/>
        </p:nvSpPr>
        <p:spPr bwMode="auto">
          <a:xfrm>
            <a:off x="381000" y="533400"/>
            <a:ext cx="8382000" cy="6356350"/>
          </a:xfrm>
          <a:prstGeom prst="rect">
            <a:avLst/>
          </a:prstGeom>
          <a:noFill/>
          <a:ln w="9525">
            <a:noFill/>
            <a:miter lim="800000"/>
            <a:headEnd/>
            <a:tailEnd/>
          </a:ln>
        </p:spPr>
        <p:txBody>
          <a:bodyPr>
            <a:spAutoFit/>
          </a:bodyPr>
          <a:lstStyle/>
          <a:p>
            <a:pPr algn="just">
              <a:spcBef>
                <a:spcPct val="50000"/>
              </a:spcBef>
            </a:pPr>
            <a:r>
              <a:rPr lang="cs-CZ" altLang="sk-SK" sz="2000" b="1" dirty="0" smtClean="0">
                <a:solidFill>
                  <a:schemeClr val="hlink"/>
                </a:solidFill>
                <a:latin typeface="Times New Roman" pitchFamily="18" charset="0"/>
                <a:cs typeface="Times New Roman" pitchFamily="18" charset="0"/>
              </a:rPr>
              <a:t>Přij</a:t>
            </a:r>
            <a:r>
              <a:rPr lang="cs-CZ" altLang="sk-SK" sz="2000" b="1" dirty="0" smtClean="0">
                <a:solidFill>
                  <a:schemeClr val="hlink"/>
                </a:solidFill>
                <a:cs typeface="Times New Roman" pitchFamily="18" charset="0"/>
              </a:rPr>
              <a:t>í</a:t>
            </a:r>
            <a:r>
              <a:rPr lang="cs-CZ" altLang="sk-SK" sz="2000" b="1" dirty="0" smtClean="0">
                <a:solidFill>
                  <a:schemeClr val="hlink"/>
                </a:solidFill>
                <a:latin typeface="Times New Roman" pitchFamily="18" charset="0"/>
                <a:cs typeface="Times New Roman" pitchFamily="18" charset="0"/>
              </a:rPr>
              <a:t>man</a:t>
            </a:r>
            <a:r>
              <a:rPr lang="cs-CZ" altLang="sk-SK" sz="2000" b="1" dirty="0" smtClean="0">
                <a:solidFill>
                  <a:schemeClr val="hlink"/>
                </a:solidFill>
                <a:cs typeface="Times New Roman" pitchFamily="18" charset="0"/>
              </a:rPr>
              <a:t>á</a:t>
            </a:r>
            <a:r>
              <a:rPr lang="cs-CZ" altLang="sk-SK" sz="2000" b="1" dirty="0" smtClean="0">
                <a:solidFill>
                  <a:schemeClr val="hlink"/>
                </a:solidFill>
                <a:latin typeface="Times New Roman" pitchFamily="18" charset="0"/>
                <a:cs typeface="Times New Roman" pitchFamily="18" charset="0"/>
              </a:rPr>
              <a:t> </a:t>
            </a:r>
            <a:r>
              <a:rPr lang="cs-CZ" altLang="sk-SK" sz="2000" b="1" dirty="0">
                <a:solidFill>
                  <a:schemeClr val="hlink"/>
                </a:solidFill>
                <a:latin typeface="Times New Roman" pitchFamily="18" charset="0"/>
                <a:cs typeface="Times New Roman" pitchFamily="18" charset="0"/>
              </a:rPr>
              <a:t>cena</a:t>
            </a:r>
            <a:r>
              <a:rPr lang="cs-CZ" altLang="sk-SK" sz="2000" dirty="0">
                <a:solidFill>
                  <a:schemeClr val="hlink"/>
                </a:solidFill>
                <a:latin typeface="Times New Roman" pitchFamily="18" charset="0"/>
                <a:cs typeface="Times New Roman" pitchFamily="18" charset="0"/>
              </a:rPr>
              <a:t> </a:t>
            </a:r>
            <a:endParaRPr lang="cs-CZ" altLang="sk-SK" sz="2000" dirty="0">
              <a:solidFill>
                <a:schemeClr val="hlink"/>
              </a:solidFill>
              <a:latin typeface="Arial Unicode MS" pitchFamily="34" charset="-128"/>
              <a:ea typeface="Arial Unicode MS" pitchFamily="34" charset="-128"/>
              <a:cs typeface="Arial Unicode MS" pitchFamily="34" charset="-128"/>
            </a:endParaRPr>
          </a:p>
          <a:p>
            <a:pPr>
              <a:spcBef>
                <a:spcPct val="50000"/>
              </a:spcBef>
            </a:pPr>
            <a:r>
              <a:rPr lang="cs-CZ" altLang="sk-SK" dirty="0">
                <a:solidFill>
                  <a:srgbClr val="000000"/>
                </a:solidFill>
                <a:latin typeface="Arial Unicode MS" pitchFamily="34" charset="-128"/>
                <a:ea typeface="Arial Unicode MS" pitchFamily="34" charset="-128"/>
                <a:cs typeface="Arial Unicode MS" pitchFamily="34" charset="-128"/>
              </a:rPr>
              <a:t>Je</a:t>
            </a:r>
            <a:r>
              <a:rPr lang="cs-CZ" altLang="sk-SK" dirty="0">
                <a:solidFill>
                  <a:srgbClr val="000000"/>
                </a:solidFill>
                <a:ea typeface="Arial Unicode MS" pitchFamily="34" charset="-128"/>
                <a:cs typeface="Arial Unicode MS" pitchFamily="34" charset="-128"/>
              </a:rPr>
              <a:t>–</a:t>
            </a:r>
            <a:r>
              <a:rPr lang="cs-CZ" altLang="sk-SK" dirty="0">
                <a:solidFill>
                  <a:srgbClr val="000000"/>
                </a:solidFill>
                <a:latin typeface="Arial Unicode MS" pitchFamily="34" charset="-128"/>
                <a:ea typeface="Arial Unicode MS" pitchFamily="34" charset="-128"/>
                <a:cs typeface="Arial Unicode MS" pitchFamily="34" charset="-128"/>
              </a:rPr>
              <a:t>li na trhu cenový vůdce, který diktuje cenu, mus</a:t>
            </a:r>
            <a:r>
              <a:rPr lang="cs-CZ" altLang="sk-SK" dirty="0">
                <a:solidFill>
                  <a:srgbClr val="000000"/>
                </a:solidFill>
                <a:ea typeface="Arial Unicode MS" pitchFamily="34" charset="-128"/>
                <a:cs typeface="Arial Unicode MS" pitchFamily="34" charset="-128"/>
              </a:rPr>
              <a:t>í</a:t>
            </a:r>
            <a:r>
              <a:rPr lang="cs-CZ" altLang="sk-SK" dirty="0">
                <a:solidFill>
                  <a:srgbClr val="000000"/>
                </a:solidFill>
                <a:latin typeface="Arial Unicode MS" pitchFamily="34" charset="-128"/>
                <a:ea typeface="Arial Unicode MS" pitchFamily="34" charset="-128"/>
                <a:cs typeface="Arial Unicode MS" pitchFamily="34" charset="-128"/>
              </a:rPr>
              <a:t>me se mu přizpůsobit a přijmout jeho cenu. Na</a:t>
            </a:r>
            <a:r>
              <a:rPr lang="cs-CZ" altLang="sk-SK" dirty="0">
                <a:solidFill>
                  <a:srgbClr val="000000"/>
                </a:solidFill>
                <a:ea typeface="Arial Unicode MS" pitchFamily="34" charset="-128"/>
                <a:cs typeface="Arial Unicode MS" pitchFamily="34" charset="-128"/>
              </a:rPr>
              <a:t>š</a:t>
            </a:r>
            <a:r>
              <a:rPr lang="cs-CZ" altLang="sk-SK" dirty="0">
                <a:solidFill>
                  <a:srgbClr val="000000"/>
                </a:solidFill>
                <a:latin typeface="Arial Unicode MS" pitchFamily="34" charset="-128"/>
                <a:ea typeface="Arial Unicode MS" pitchFamily="34" charset="-128"/>
                <a:cs typeface="Arial Unicode MS" pitchFamily="34" charset="-128"/>
              </a:rPr>
              <a:t>e cena nemůže být vy</a:t>
            </a:r>
            <a:r>
              <a:rPr lang="cs-CZ" altLang="sk-SK" dirty="0">
                <a:solidFill>
                  <a:srgbClr val="000000"/>
                </a:solidFill>
                <a:ea typeface="Arial Unicode MS" pitchFamily="34" charset="-128"/>
                <a:cs typeface="Arial Unicode MS" pitchFamily="34" charset="-128"/>
              </a:rPr>
              <a:t>šší</a:t>
            </a:r>
            <a:r>
              <a:rPr lang="cs-CZ" altLang="sk-SK" dirty="0">
                <a:solidFill>
                  <a:srgbClr val="000000"/>
                </a:solidFill>
                <a:latin typeface="Arial Unicode MS" pitchFamily="34" charset="-128"/>
                <a:ea typeface="Arial Unicode MS" pitchFamily="34" charset="-128"/>
                <a:cs typeface="Arial Unicode MS" pitchFamily="34" charset="-128"/>
              </a:rPr>
              <a:t>, neprosadila by se na trhu. Vět</a:t>
            </a:r>
            <a:r>
              <a:rPr lang="cs-CZ" altLang="sk-SK" dirty="0">
                <a:solidFill>
                  <a:srgbClr val="000000"/>
                </a:solidFill>
                <a:ea typeface="Arial Unicode MS" pitchFamily="34" charset="-128"/>
                <a:cs typeface="Arial Unicode MS" pitchFamily="34" charset="-128"/>
              </a:rPr>
              <a:t>š</a:t>
            </a:r>
            <a:r>
              <a:rPr lang="cs-CZ" altLang="sk-SK" dirty="0">
                <a:solidFill>
                  <a:srgbClr val="000000"/>
                </a:solidFill>
                <a:latin typeface="Arial Unicode MS" pitchFamily="34" charset="-128"/>
                <a:ea typeface="Arial Unicode MS" pitchFamily="34" charset="-128"/>
                <a:cs typeface="Arial Unicode MS" pitchFamily="34" charset="-128"/>
              </a:rPr>
              <a:t>inou nemůže být ani výrazně niž</a:t>
            </a:r>
            <a:r>
              <a:rPr lang="cs-CZ" altLang="sk-SK" dirty="0">
                <a:solidFill>
                  <a:srgbClr val="000000"/>
                </a:solidFill>
                <a:ea typeface="Arial Unicode MS" pitchFamily="34" charset="-128"/>
                <a:cs typeface="Arial Unicode MS" pitchFamily="34" charset="-128"/>
              </a:rPr>
              <a:t>ší</a:t>
            </a:r>
            <a:r>
              <a:rPr lang="cs-CZ" altLang="sk-SK" dirty="0">
                <a:solidFill>
                  <a:srgbClr val="000000"/>
                </a:solidFill>
                <a:latin typeface="Arial Unicode MS" pitchFamily="34" charset="-128"/>
                <a:ea typeface="Arial Unicode MS" pitchFamily="34" charset="-128"/>
                <a:cs typeface="Arial Unicode MS" pitchFamily="34" charset="-128"/>
              </a:rPr>
              <a:t>, protože cenový vůdce vlastn</a:t>
            </a:r>
            <a:r>
              <a:rPr lang="cs-CZ" altLang="sk-SK" dirty="0">
                <a:solidFill>
                  <a:srgbClr val="000000"/>
                </a:solidFill>
                <a:ea typeface="Arial Unicode MS" pitchFamily="34" charset="-128"/>
                <a:cs typeface="Arial Unicode MS" pitchFamily="34" charset="-128"/>
              </a:rPr>
              <a:t>í</a:t>
            </a:r>
            <a:r>
              <a:rPr lang="cs-CZ" altLang="sk-SK" dirty="0">
                <a:solidFill>
                  <a:srgbClr val="000000"/>
                </a:solidFill>
                <a:latin typeface="Arial Unicode MS" pitchFamily="34" charset="-128"/>
                <a:ea typeface="Arial Unicode MS" pitchFamily="34" charset="-128"/>
                <a:cs typeface="Arial Unicode MS" pitchFamily="34" charset="-128"/>
              </a:rPr>
              <a:t> největ</a:t>
            </a:r>
            <a:r>
              <a:rPr lang="cs-CZ" altLang="sk-SK" dirty="0">
                <a:solidFill>
                  <a:srgbClr val="000000"/>
                </a:solidFill>
                <a:ea typeface="Arial Unicode MS" pitchFamily="34" charset="-128"/>
                <a:cs typeface="Arial Unicode MS" pitchFamily="34" charset="-128"/>
              </a:rPr>
              <a:t>ší</a:t>
            </a:r>
            <a:r>
              <a:rPr lang="cs-CZ" altLang="sk-SK" dirty="0">
                <a:solidFill>
                  <a:srgbClr val="000000"/>
                </a:solidFill>
                <a:latin typeface="Arial Unicode MS" pitchFamily="34" charset="-128"/>
                <a:ea typeface="Arial Unicode MS" pitchFamily="34" charset="-128"/>
                <a:cs typeface="Arial Unicode MS" pitchFamily="34" charset="-128"/>
              </a:rPr>
              <a:t> objem trhu, a proto si může dovolit niž</a:t>
            </a:r>
            <a:r>
              <a:rPr lang="cs-CZ" altLang="sk-SK" dirty="0">
                <a:solidFill>
                  <a:srgbClr val="000000"/>
                </a:solidFill>
                <a:ea typeface="Arial Unicode MS" pitchFamily="34" charset="-128"/>
                <a:cs typeface="Arial Unicode MS" pitchFamily="34" charset="-128"/>
              </a:rPr>
              <a:t>ší</a:t>
            </a:r>
            <a:r>
              <a:rPr lang="cs-CZ" altLang="sk-SK" dirty="0">
                <a:solidFill>
                  <a:srgbClr val="000000"/>
                </a:solidFill>
                <a:latin typeface="Arial Unicode MS" pitchFamily="34" charset="-128"/>
                <a:ea typeface="Arial Unicode MS" pitchFamily="34" charset="-128"/>
                <a:cs typeface="Arial Unicode MS" pitchFamily="34" charset="-128"/>
              </a:rPr>
              <a:t> ceny. Na</a:t>
            </a:r>
            <a:r>
              <a:rPr lang="cs-CZ" altLang="sk-SK" dirty="0">
                <a:solidFill>
                  <a:srgbClr val="000000"/>
                </a:solidFill>
                <a:ea typeface="Arial Unicode MS" pitchFamily="34" charset="-128"/>
                <a:cs typeface="Arial Unicode MS" pitchFamily="34" charset="-128"/>
              </a:rPr>
              <a:t>š</a:t>
            </a:r>
            <a:r>
              <a:rPr lang="cs-CZ" altLang="sk-SK" dirty="0">
                <a:solidFill>
                  <a:srgbClr val="000000"/>
                </a:solidFill>
                <a:latin typeface="Arial Unicode MS" pitchFamily="34" charset="-128"/>
                <a:ea typeface="Arial Unicode MS" pitchFamily="34" charset="-128"/>
                <a:cs typeface="Arial Unicode MS" pitchFamily="34" charset="-128"/>
              </a:rPr>
              <a:t>e ceny by pak byly niž</a:t>
            </a:r>
            <a:r>
              <a:rPr lang="cs-CZ" altLang="sk-SK" dirty="0">
                <a:solidFill>
                  <a:srgbClr val="000000"/>
                </a:solidFill>
                <a:ea typeface="Arial Unicode MS" pitchFamily="34" charset="-128"/>
                <a:cs typeface="Arial Unicode MS" pitchFamily="34" charset="-128"/>
              </a:rPr>
              <a:t>ší</a:t>
            </a:r>
            <a:r>
              <a:rPr lang="cs-CZ" altLang="sk-SK" dirty="0">
                <a:solidFill>
                  <a:srgbClr val="000000"/>
                </a:solidFill>
                <a:latin typeface="Arial Unicode MS" pitchFamily="34" charset="-128"/>
                <a:ea typeface="Arial Unicode MS" pitchFamily="34" charset="-128"/>
                <a:cs typeface="Arial Unicode MS" pitchFamily="34" charset="-128"/>
              </a:rPr>
              <a:t> než n</a:t>
            </a:r>
            <a:r>
              <a:rPr lang="cs-CZ" altLang="sk-SK" dirty="0">
                <a:solidFill>
                  <a:srgbClr val="000000"/>
                </a:solidFill>
                <a:ea typeface="Arial Unicode MS" pitchFamily="34" charset="-128"/>
                <a:cs typeface="Arial Unicode MS" pitchFamily="34" charset="-128"/>
              </a:rPr>
              <a:t>á</a:t>
            </a:r>
            <a:r>
              <a:rPr lang="cs-CZ" altLang="sk-SK" dirty="0">
                <a:solidFill>
                  <a:srgbClr val="000000"/>
                </a:solidFill>
                <a:latin typeface="Arial Unicode MS" pitchFamily="34" charset="-128"/>
                <a:ea typeface="Arial Unicode MS" pitchFamily="34" charset="-128"/>
                <a:cs typeface="Arial Unicode MS" pitchFamily="34" charset="-128"/>
              </a:rPr>
              <a:t>klady, podnikali bychom tedy ve ztr</a:t>
            </a:r>
            <a:r>
              <a:rPr lang="cs-CZ" altLang="sk-SK" dirty="0">
                <a:solidFill>
                  <a:srgbClr val="000000"/>
                </a:solidFill>
                <a:ea typeface="Arial Unicode MS" pitchFamily="34" charset="-128"/>
                <a:cs typeface="Arial Unicode MS" pitchFamily="34" charset="-128"/>
              </a:rPr>
              <a:t>á</a:t>
            </a:r>
            <a:r>
              <a:rPr lang="cs-CZ" altLang="sk-SK" dirty="0">
                <a:solidFill>
                  <a:srgbClr val="000000"/>
                </a:solidFill>
                <a:latin typeface="Arial Unicode MS" pitchFamily="34" charset="-128"/>
                <a:ea typeface="Arial Unicode MS" pitchFamily="34" charset="-128"/>
                <a:cs typeface="Arial Unicode MS" pitchFamily="34" charset="-128"/>
              </a:rPr>
              <a:t>tě. </a:t>
            </a:r>
            <a:endParaRPr lang="cs-CZ" altLang="sk-SK" dirty="0">
              <a:solidFill>
                <a:srgbClr val="000000"/>
              </a:solidFill>
              <a:ea typeface="Arial Unicode MS" pitchFamily="34" charset="-128"/>
              <a:cs typeface="Arial Unicode MS" pitchFamily="34" charset="-128"/>
            </a:endParaRPr>
          </a:p>
          <a:p>
            <a:pPr>
              <a:spcBef>
                <a:spcPct val="50000"/>
              </a:spcBef>
            </a:pPr>
            <a:endParaRPr lang="cs-CZ" altLang="sk-SK" dirty="0">
              <a:solidFill>
                <a:srgbClr val="000000"/>
              </a:solidFill>
              <a:ea typeface="Arial Unicode MS" pitchFamily="34" charset="-128"/>
              <a:cs typeface="Arial Unicode MS" pitchFamily="34" charset="-128"/>
            </a:endParaRPr>
          </a:p>
          <a:p>
            <a:pPr>
              <a:spcBef>
                <a:spcPct val="50000"/>
              </a:spcBef>
            </a:pPr>
            <a:endParaRPr lang="cs-CZ" altLang="sk-SK" dirty="0">
              <a:solidFill>
                <a:srgbClr val="000000"/>
              </a:solidFill>
              <a:ea typeface="Arial Unicode MS" pitchFamily="34" charset="-128"/>
              <a:cs typeface="Arial Unicode MS" pitchFamily="34" charset="-128"/>
            </a:endParaRPr>
          </a:p>
          <a:p>
            <a:pPr>
              <a:spcBef>
                <a:spcPct val="50000"/>
              </a:spcBef>
            </a:pPr>
            <a:endParaRPr lang="cs-CZ" altLang="sk-SK" dirty="0">
              <a:solidFill>
                <a:srgbClr val="000000"/>
              </a:solidFill>
              <a:ea typeface="Arial Unicode MS" pitchFamily="34" charset="-128"/>
              <a:cs typeface="Arial Unicode MS" pitchFamily="34" charset="-128"/>
            </a:endParaRPr>
          </a:p>
          <a:p>
            <a:pPr>
              <a:spcBef>
                <a:spcPct val="50000"/>
              </a:spcBef>
            </a:pPr>
            <a:endParaRPr lang="cs-CZ" altLang="sk-SK" dirty="0">
              <a:solidFill>
                <a:srgbClr val="000000"/>
              </a:solidFill>
              <a:ea typeface="Arial Unicode MS" pitchFamily="34" charset="-128"/>
              <a:cs typeface="Arial Unicode MS" pitchFamily="34" charset="-128"/>
            </a:endParaRPr>
          </a:p>
          <a:p>
            <a:pPr>
              <a:spcBef>
                <a:spcPct val="50000"/>
              </a:spcBef>
            </a:pPr>
            <a:endParaRPr lang="cs-CZ" altLang="sk-SK" dirty="0">
              <a:solidFill>
                <a:srgbClr val="000000"/>
              </a:solidFill>
              <a:ea typeface="Arial Unicode MS" pitchFamily="34" charset="-128"/>
              <a:cs typeface="Arial Unicode MS" pitchFamily="34" charset="-128"/>
            </a:endParaRPr>
          </a:p>
          <a:p>
            <a:pPr>
              <a:spcBef>
                <a:spcPct val="50000"/>
              </a:spcBef>
            </a:pPr>
            <a:endParaRPr lang="cs-CZ" altLang="sk-SK" dirty="0">
              <a:solidFill>
                <a:srgbClr val="000000"/>
              </a:solidFill>
              <a:ea typeface="Arial Unicode MS" pitchFamily="34" charset="-128"/>
              <a:cs typeface="Arial Unicode MS" pitchFamily="34" charset="-128"/>
            </a:endParaRPr>
          </a:p>
          <a:p>
            <a:pPr>
              <a:spcBef>
                <a:spcPct val="50000"/>
              </a:spcBef>
            </a:pPr>
            <a:endParaRPr lang="cs-CZ" altLang="sk-SK" dirty="0">
              <a:solidFill>
                <a:srgbClr val="000000"/>
              </a:solidFill>
              <a:ea typeface="Arial Unicode MS" pitchFamily="34" charset="-128"/>
              <a:cs typeface="Arial Unicode MS" pitchFamily="34" charset="-128"/>
            </a:endParaRPr>
          </a:p>
          <a:p>
            <a:pPr>
              <a:spcBef>
                <a:spcPct val="50000"/>
              </a:spcBef>
            </a:pPr>
            <a:endParaRPr lang="cs-CZ" altLang="sk-SK" dirty="0">
              <a:solidFill>
                <a:srgbClr val="000000"/>
              </a:solidFill>
              <a:ea typeface="Arial Unicode MS" pitchFamily="34" charset="-128"/>
              <a:cs typeface="Arial Unicode MS" pitchFamily="34" charset="-128"/>
            </a:endParaRPr>
          </a:p>
          <a:p>
            <a:pPr>
              <a:spcBef>
                <a:spcPct val="50000"/>
              </a:spcBef>
            </a:pPr>
            <a:endParaRPr lang="cs-CZ" altLang="sk-SK" dirty="0">
              <a:solidFill>
                <a:srgbClr val="000000"/>
              </a:solidFill>
              <a:ea typeface="Arial Unicode MS" pitchFamily="34" charset="-128"/>
              <a:cs typeface="Arial Unicode MS" pitchFamily="34" charset="-128"/>
            </a:endParaRPr>
          </a:p>
          <a:p>
            <a:pPr>
              <a:spcBef>
                <a:spcPct val="50000"/>
              </a:spcBef>
            </a:pPr>
            <a:r>
              <a:rPr lang="cs-CZ" altLang="sk-SK" i="1" dirty="0">
                <a:cs typeface="Times New Roman" pitchFamily="18" charset="0"/>
              </a:rPr>
              <a:t>Příkladem může být cena zájezdů cestovních kanceláří, kde cenu diktují zahraniční velké CK, podnikající u nás a např. ČEDOK. </a:t>
            </a:r>
          </a:p>
        </p:txBody>
      </p:sp>
      <p:pic>
        <p:nvPicPr>
          <p:cNvPr id="86019" name="Picture 4" descr="cedok_142_o"/>
          <p:cNvPicPr>
            <a:picLocks noChangeAspect="1" noChangeArrowheads="1"/>
          </p:cNvPicPr>
          <p:nvPr/>
        </p:nvPicPr>
        <p:blipFill>
          <a:blip r:embed="rId3"/>
          <a:srcRect/>
          <a:stretch>
            <a:fillRect/>
          </a:stretch>
        </p:blipFill>
        <p:spPr bwMode="auto">
          <a:xfrm>
            <a:off x="5286380" y="3357562"/>
            <a:ext cx="3168650" cy="2233612"/>
          </a:xfrm>
          <a:prstGeom prst="rect">
            <a:avLst/>
          </a:prstGeom>
          <a:noFill/>
          <a:ln w="9525">
            <a:noFill/>
            <a:miter lim="800000"/>
            <a:headEnd/>
            <a:tailEnd/>
          </a:ln>
        </p:spPr>
      </p:pic>
      <p:pic>
        <p:nvPicPr>
          <p:cNvPr id="137218" name="Picture 2" descr="https://pbs.twimg.com/profile_images/2488357093/retlltr57rx6d7wulx1n_400x400.jpeg"/>
          <p:cNvPicPr>
            <a:picLocks noChangeAspect="1" noChangeArrowheads="1"/>
          </p:cNvPicPr>
          <p:nvPr/>
        </p:nvPicPr>
        <p:blipFill>
          <a:blip r:embed="rId4"/>
          <a:srcRect/>
          <a:stretch>
            <a:fillRect/>
          </a:stretch>
        </p:blipFill>
        <p:spPr bwMode="auto">
          <a:xfrm>
            <a:off x="1000100" y="2928934"/>
            <a:ext cx="2381240" cy="2381240"/>
          </a:xfrm>
          <a:prstGeom prst="rect">
            <a:avLst/>
          </a:prstGeom>
          <a:noFill/>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Text Box 2"/>
          <p:cNvSpPr txBox="1">
            <a:spLocks noChangeArrowheads="1"/>
          </p:cNvSpPr>
          <p:nvPr/>
        </p:nvSpPr>
        <p:spPr bwMode="auto">
          <a:xfrm>
            <a:off x="304800" y="304800"/>
            <a:ext cx="8659813" cy="6709529"/>
          </a:xfrm>
          <a:prstGeom prst="rect">
            <a:avLst/>
          </a:prstGeom>
          <a:noFill/>
          <a:ln w="9525">
            <a:noFill/>
            <a:miter lim="800000"/>
            <a:headEnd/>
            <a:tailEnd/>
          </a:ln>
        </p:spPr>
        <p:txBody>
          <a:bodyPr>
            <a:spAutoFit/>
          </a:bodyPr>
          <a:lstStyle/>
          <a:p>
            <a:pPr>
              <a:spcBef>
                <a:spcPct val="50000"/>
              </a:spcBef>
            </a:pPr>
            <a:r>
              <a:rPr lang="cs-CZ" altLang="sk-SK" sz="2800" b="1" dirty="0" smtClean="0">
                <a:solidFill>
                  <a:srgbClr val="FF0000"/>
                </a:solidFill>
                <a:latin typeface="Times New Roman" pitchFamily="18" charset="0"/>
                <a:cs typeface="Times New Roman" pitchFamily="18" charset="0"/>
              </a:rPr>
              <a:t>Vztah </a:t>
            </a:r>
            <a:r>
              <a:rPr lang="cs-CZ" altLang="sk-SK" sz="2800" b="1" dirty="0">
                <a:solidFill>
                  <a:srgbClr val="FF0000"/>
                </a:solidFill>
                <a:latin typeface="Times New Roman" pitchFamily="18" charset="0"/>
                <a:cs typeface="Times New Roman" pitchFamily="18" charset="0"/>
              </a:rPr>
              <a:t>CENY a HODNOTY</a:t>
            </a:r>
            <a:endParaRPr lang="cs-CZ" altLang="sk-SK" sz="2800" b="1" dirty="0">
              <a:solidFill>
                <a:srgbClr val="FF0000"/>
              </a:solidFill>
              <a:latin typeface="Arial Unicode MS" pitchFamily="34" charset="-128"/>
              <a:ea typeface="Arial Unicode MS" pitchFamily="34" charset="-128"/>
              <a:cs typeface="Arial Unicode MS" pitchFamily="34" charset="-128"/>
            </a:endParaRPr>
          </a:p>
          <a:p>
            <a:pPr>
              <a:spcBef>
                <a:spcPct val="50000"/>
              </a:spcBef>
            </a:pPr>
            <a:r>
              <a:rPr lang="cs-CZ" altLang="sk-SK" b="1" dirty="0">
                <a:latin typeface="Times New Roman" pitchFamily="18" charset="0"/>
                <a:cs typeface="Times New Roman" pitchFamily="18" charset="0"/>
              </a:rPr>
              <a:t>Zd</a:t>
            </a:r>
            <a:r>
              <a:rPr lang="cs-CZ" altLang="sk-SK" b="1" dirty="0">
                <a:cs typeface="Times New Roman" pitchFamily="18" charset="0"/>
              </a:rPr>
              <a:t>á</a:t>
            </a:r>
            <a:r>
              <a:rPr lang="cs-CZ" altLang="sk-SK" b="1" dirty="0">
                <a:latin typeface="Times New Roman" pitchFamily="18" charset="0"/>
                <a:cs typeface="Times New Roman" pitchFamily="18" charset="0"/>
              </a:rPr>
              <a:t> se to tot</a:t>
            </a:r>
            <a:r>
              <a:rPr lang="cs-CZ" altLang="sk-SK" b="1" dirty="0">
                <a:cs typeface="Times New Roman" pitchFamily="18" charset="0"/>
              </a:rPr>
              <a:t>é</a:t>
            </a:r>
            <a:r>
              <a:rPr lang="cs-CZ" altLang="sk-SK" b="1" dirty="0">
                <a:latin typeface="Times New Roman" pitchFamily="18" charset="0"/>
                <a:cs typeface="Times New Roman" pitchFamily="18" charset="0"/>
              </a:rPr>
              <a:t>ž a nen</a:t>
            </a:r>
            <a:r>
              <a:rPr lang="cs-CZ" altLang="sk-SK" b="1" dirty="0">
                <a:cs typeface="Times New Roman" pitchFamily="18" charset="0"/>
              </a:rPr>
              <a:t>í</a:t>
            </a:r>
            <a:r>
              <a:rPr lang="cs-CZ" altLang="sk-SK" b="1" dirty="0">
                <a:latin typeface="Times New Roman" pitchFamily="18" charset="0"/>
                <a:cs typeface="Times New Roman" pitchFamily="18" charset="0"/>
              </a:rPr>
              <a:t> to tot</a:t>
            </a:r>
            <a:r>
              <a:rPr lang="cs-CZ" altLang="sk-SK" b="1" dirty="0">
                <a:cs typeface="Times New Roman" pitchFamily="18" charset="0"/>
              </a:rPr>
              <a:t>é</a:t>
            </a:r>
            <a:r>
              <a:rPr lang="cs-CZ" altLang="sk-SK" b="1" dirty="0">
                <a:latin typeface="Times New Roman" pitchFamily="18" charset="0"/>
                <a:cs typeface="Times New Roman" pitchFamily="18" charset="0"/>
              </a:rPr>
              <a:t>ž</a:t>
            </a:r>
            <a:r>
              <a:rPr lang="cs-CZ" altLang="sk-SK" b="1" dirty="0">
                <a:cs typeface="Times New Roman" pitchFamily="18" charset="0"/>
              </a:rPr>
              <a:t> </a:t>
            </a:r>
            <a:r>
              <a:rPr lang="cs-CZ" altLang="sk-SK" b="1" dirty="0">
                <a:latin typeface="Times New Roman" pitchFamily="18" charset="0"/>
                <a:cs typeface="Times New Roman" pitchFamily="18" charset="0"/>
              </a:rPr>
              <a:t> </a:t>
            </a:r>
            <a:endParaRPr lang="cs-CZ" altLang="sk-SK" dirty="0">
              <a:solidFill>
                <a:srgbClr val="000000"/>
              </a:solidFill>
              <a:latin typeface="Arial Unicode MS" pitchFamily="34" charset="-128"/>
              <a:ea typeface="Arial Unicode MS" pitchFamily="34" charset="-128"/>
              <a:cs typeface="Arial Unicode MS" pitchFamily="34" charset="-128"/>
            </a:endParaRPr>
          </a:p>
          <a:p>
            <a:pPr>
              <a:spcBef>
                <a:spcPct val="50000"/>
              </a:spcBef>
            </a:pPr>
            <a:r>
              <a:rPr lang="cs-CZ" altLang="sk-SK" dirty="0">
                <a:latin typeface="Times New Roman" pitchFamily="18" charset="0"/>
                <a:cs typeface="Times New Roman" pitchFamily="18" charset="0"/>
              </a:rPr>
              <a:t>(Opět inspirace P. </a:t>
            </a:r>
            <a:r>
              <a:rPr lang="cs-CZ" altLang="sk-SK" dirty="0" err="1">
                <a:latin typeface="Times New Roman" pitchFamily="18" charset="0"/>
                <a:cs typeface="Times New Roman" pitchFamily="18" charset="0"/>
              </a:rPr>
              <a:t>Kotlerem</a:t>
            </a:r>
            <a:r>
              <a:rPr lang="cs-CZ" altLang="sk-SK" dirty="0">
                <a:latin typeface="Times New Roman" pitchFamily="18" charset="0"/>
                <a:cs typeface="Times New Roman" pitchFamily="18" charset="0"/>
              </a:rPr>
              <a:t>)</a:t>
            </a:r>
            <a:r>
              <a:rPr lang="cs-CZ" altLang="sk-SK" u="sng" dirty="0">
                <a:solidFill>
                  <a:srgbClr val="800080"/>
                </a:solidFill>
                <a:latin typeface="Times New Roman" pitchFamily="18" charset="0"/>
                <a:cs typeface="Times New Roman" pitchFamily="18" charset="0"/>
                <a:hlinkClick r:id="" action="ppaction://noaction"/>
              </a:rPr>
              <a:t>[1]</a:t>
            </a:r>
            <a:endParaRPr lang="cs-CZ" altLang="sk-SK" dirty="0">
              <a:solidFill>
                <a:srgbClr val="000000"/>
              </a:solidFill>
              <a:latin typeface="Arial Unicode MS" pitchFamily="34" charset="-128"/>
              <a:ea typeface="Arial Unicode MS" pitchFamily="34" charset="-128"/>
              <a:cs typeface="Arial Unicode MS" pitchFamily="34" charset="-128"/>
            </a:endParaRPr>
          </a:p>
          <a:p>
            <a:pPr>
              <a:spcBef>
                <a:spcPct val="50000"/>
              </a:spcBef>
            </a:pPr>
            <a:r>
              <a:rPr lang="cs-CZ" altLang="sk-SK" dirty="0">
                <a:solidFill>
                  <a:srgbClr val="000000"/>
                </a:solidFill>
                <a:ea typeface="Arial Unicode MS" pitchFamily="34" charset="-128"/>
                <a:cs typeface="Arial Unicode MS" pitchFamily="34" charset="-128"/>
              </a:rPr>
              <a:t>Ú</a:t>
            </a:r>
            <a:r>
              <a:rPr lang="cs-CZ" altLang="sk-SK" dirty="0">
                <a:solidFill>
                  <a:srgbClr val="000000"/>
                </a:solidFill>
                <a:latin typeface="Arial Unicode MS" pitchFamily="34" charset="-128"/>
                <a:ea typeface="Arial Unicode MS" pitchFamily="34" charset="-128"/>
                <a:cs typeface="Arial Unicode MS" pitchFamily="34" charset="-128"/>
              </a:rPr>
              <a:t>kolem marketingu je vytv</a:t>
            </a:r>
            <a:r>
              <a:rPr lang="cs-CZ" altLang="sk-SK" dirty="0">
                <a:solidFill>
                  <a:srgbClr val="000000"/>
                </a:solidFill>
                <a:ea typeface="Arial Unicode MS" pitchFamily="34" charset="-128"/>
                <a:cs typeface="Arial Unicode MS" pitchFamily="34" charset="-128"/>
              </a:rPr>
              <a:t>á</a:t>
            </a:r>
            <a:r>
              <a:rPr lang="cs-CZ" altLang="sk-SK" dirty="0">
                <a:solidFill>
                  <a:srgbClr val="000000"/>
                </a:solidFill>
                <a:latin typeface="Arial Unicode MS" pitchFamily="34" charset="-128"/>
                <a:ea typeface="Arial Unicode MS" pitchFamily="34" charset="-128"/>
                <a:cs typeface="Arial Unicode MS" pitchFamily="34" charset="-128"/>
              </a:rPr>
              <a:t>řet a dod</a:t>
            </a:r>
            <a:r>
              <a:rPr lang="cs-CZ" altLang="sk-SK" dirty="0">
                <a:solidFill>
                  <a:srgbClr val="000000"/>
                </a:solidFill>
                <a:ea typeface="Arial Unicode MS" pitchFamily="34" charset="-128"/>
                <a:cs typeface="Arial Unicode MS" pitchFamily="34" charset="-128"/>
              </a:rPr>
              <a:t>á</a:t>
            </a:r>
            <a:r>
              <a:rPr lang="cs-CZ" altLang="sk-SK" dirty="0">
                <a:solidFill>
                  <a:srgbClr val="000000"/>
                </a:solidFill>
                <a:latin typeface="Arial Unicode MS" pitchFamily="34" charset="-128"/>
                <a:ea typeface="Arial Unicode MS" pitchFamily="34" charset="-128"/>
                <a:cs typeface="Arial Unicode MS" pitchFamily="34" charset="-128"/>
              </a:rPr>
              <a:t>vat z</a:t>
            </a:r>
            <a:r>
              <a:rPr lang="cs-CZ" altLang="sk-SK" dirty="0">
                <a:solidFill>
                  <a:srgbClr val="000000"/>
                </a:solidFill>
                <a:ea typeface="Arial Unicode MS" pitchFamily="34" charset="-128"/>
                <a:cs typeface="Arial Unicode MS" pitchFamily="34" charset="-128"/>
              </a:rPr>
              <a:t>á</a:t>
            </a:r>
            <a:r>
              <a:rPr lang="cs-CZ" altLang="sk-SK" dirty="0">
                <a:solidFill>
                  <a:srgbClr val="000000"/>
                </a:solidFill>
                <a:latin typeface="Arial Unicode MS" pitchFamily="34" charset="-128"/>
                <a:ea typeface="Arial Unicode MS" pitchFamily="34" charset="-128"/>
                <a:cs typeface="Arial Unicode MS" pitchFamily="34" charset="-128"/>
              </a:rPr>
              <a:t>kazn</a:t>
            </a:r>
            <a:r>
              <a:rPr lang="cs-CZ" altLang="sk-SK" dirty="0">
                <a:solidFill>
                  <a:srgbClr val="000000"/>
                </a:solidFill>
                <a:ea typeface="Arial Unicode MS" pitchFamily="34" charset="-128"/>
                <a:cs typeface="Arial Unicode MS" pitchFamily="34" charset="-128"/>
              </a:rPr>
              <a:t>í</a:t>
            </a:r>
            <a:r>
              <a:rPr lang="cs-CZ" altLang="sk-SK" dirty="0">
                <a:solidFill>
                  <a:srgbClr val="000000"/>
                </a:solidFill>
                <a:latin typeface="Arial Unicode MS" pitchFamily="34" charset="-128"/>
                <a:ea typeface="Arial Unicode MS" pitchFamily="34" charset="-128"/>
                <a:cs typeface="Arial Unicode MS" pitchFamily="34" charset="-128"/>
              </a:rPr>
              <a:t>kovi hodnotu. Hodnota je v prv</a:t>
            </a:r>
            <a:r>
              <a:rPr lang="cs-CZ" altLang="sk-SK" dirty="0">
                <a:solidFill>
                  <a:srgbClr val="000000"/>
                </a:solidFill>
                <a:ea typeface="Arial Unicode MS" pitchFamily="34" charset="-128"/>
                <a:cs typeface="Arial Unicode MS" pitchFamily="34" charset="-128"/>
              </a:rPr>
              <a:t>é</a:t>
            </a:r>
            <a:r>
              <a:rPr lang="cs-CZ" altLang="sk-SK" dirty="0">
                <a:solidFill>
                  <a:srgbClr val="000000"/>
                </a:solidFill>
                <a:latin typeface="Arial Unicode MS" pitchFamily="34" charset="-128"/>
                <a:ea typeface="Arial Unicode MS" pitchFamily="34" charset="-128"/>
                <a:cs typeface="Arial Unicode MS" pitchFamily="34" charset="-128"/>
              </a:rPr>
              <a:t> řadě schopnost "sestavit" spr</a:t>
            </a:r>
            <a:r>
              <a:rPr lang="cs-CZ" altLang="sk-SK" dirty="0">
                <a:solidFill>
                  <a:srgbClr val="000000"/>
                </a:solidFill>
                <a:ea typeface="Arial Unicode MS" pitchFamily="34" charset="-128"/>
                <a:cs typeface="Arial Unicode MS" pitchFamily="34" charset="-128"/>
              </a:rPr>
              <a:t>á</a:t>
            </a:r>
            <a:r>
              <a:rPr lang="cs-CZ" altLang="sk-SK" dirty="0">
                <a:solidFill>
                  <a:srgbClr val="000000"/>
                </a:solidFill>
                <a:latin typeface="Arial Unicode MS" pitchFamily="34" charset="-128"/>
                <a:ea typeface="Arial Unicode MS" pitchFamily="34" charset="-128"/>
                <a:cs typeface="Arial Unicode MS" pitchFamily="34" charset="-128"/>
              </a:rPr>
              <a:t>vnou kombinaci jakosti, služeb a ceny odpov</a:t>
            </a:r>
            <a:r>
              <a:rPr lang="cs-CZ" altLang="sk-SK" dirty="0">
                <a:solidFill>
                  <a:srgbClr val="000000"/>
                </a:solidFill>
                <a:ea typeface="Arial Unicode MS" pitchFamily="34" charset="-128"/>
                <a:cs typeface="Arial Unicode MS" pitchFamily="34" charset="-128"/>
              </a:rPr>
              <a:t>í</a:t>
            </a:r>
            <a:r>
              <a:rPr lang="cs-CZ" altLang="sk-SK" dirty="0">
                <a:solidFill>
                  <a:srgbClr val="000000"/>
                </a:solidFill>
                <a:latin typeface="Arial Unicode MS" pitchFamily="34" charset="-128"/>
                <a:ea typeface="Arial Unicode MS" pitchFamily="34" charset="-128"/>
                <a:cs typeface="Arial Unicode MS" pitchFamily="34" charset="-128"/>
              </a:rPr>
              <a:t>daj</a:t>
            </a:r>
            <a:r>
              <a:rPr lang="cs-CZ" altLang="sk-SK" dirty="0">
                <a:solidFill>
                  <a:srgbClr val="000000"/>
                </a:solidFill>
                <a:ea typeface="Arial Unicode MS" pitchFamily="34" charset="-128"/>
                <a:cs typeface="Arial Unicode MS" pitchFamily="34" charset="-128"/>
              </a:rPr>
              <a:t>í</a:t>
            </a:r>
            <a:r>
              <a:rPr lang="cs-CZ" altLang="sk-SK" dirty="0">
                <a:solidFill>
                  <a:srgbClr val="000000"/>
                </a:solidFill>
                <a:latin typeface="Arial Unicode MS" pitchFamily="34" charset="-128"/>
                <a:ea typeface="Arial Unicode MS" pitchFamily="34" charset="-128"/>
                <a:cs typeface="Arial Unicode MS" pitchFamily="34" charset="-128"/>
              </a:rPr>
              <a:t>c</a:t>
            </a:r>
            <a:r>
              <a:rPr lang="cs-CZ" altLang="sk-SK" dirty="0">
                <a:solidFill>
                  <a:srgbClr val="000000"/>
                </a:solidFill>
                <a:ea typeface="Arial Unicode MS" pitchFamily="34" charset="-128"/>
                <a:cs typeface="Arial Unicode MS" pitchFamily="34" charset="-128"/>
              </a:rPr>
              <a:t>í</a:t>
            </a:r>
            <a:r>
              <a:rPr lang="cs-CZ" altLang="sk-SK" dirty="0">
                <a:solidFill>
                  <a:srgbClr val="000000"/>
                </a:solidFill>
                <a:latin typeface="Arial Unicode MS" pitchFamily="34" charset="-128"/>
                <a:ea typeface="Arial Unicode MS" pitchFamily="34" charset="-128"/>
                <a:cs typeface="Arial Unicode MS" pitchFamily="34" charset="-128"/>
              </a:rPr>
              <a:t> c</a:t>
            </a:r>
            <a:r>
              <a:rPr lang="cs-CZ" altLang="sk-SK" dirty="0">
                <a:solidFill>
                  <a:srgbClr val="000000"/>
                </a:solidFill>
                <a:ea typeface="Arial Unicode MS" pitchFamily="34" charset="-128"/>
                <a:cs typeface="Arial Unicode MS" pitchFamily="34" charset="-128"/>
              </a:rPr>
              <a:t>í</a:t>
            </a:r>
            <a:r>
              <a:rPr lang="cs-CZ" altLang="sk-SK" dirty="0">
                <a:solidFill>
                  <a:srgbClr val="000000"/>
                </a:solidFill>
                <a:latin typeface="Arial Unicode MS" pitchFamily="34" charset="-128"/>
                <a:ea typeface="Arial Unicode MS" pitchFamily="34" charset="-128"/>
                <a:cs typeface="Arial Unicode MS" pitchFamily="34" charset="-128"/>
              </a:rPr>
              <a:t>lov</a:t>
            </a:r>
            <a:r>
              <a:rPr lang="cs-CZ" altLang="sk-SK" dirty="0">
                <a:solidFill>
                  <a:srgbClr val="000000"/>
                </a:solidFill>
                <a:ea typeface="Arial Unicode MS" pitchFamily="34" charset="-128"/>
                <a:cs typeface="Arial Unicode MS" pitchFamily="34" charset="-128"/>
              </a:rPr>
              <a:t>é</a:t>
            </a:r>
            <a:r>
              <a:rPr lang="cs-CZ" altLang="sk-SK" dirty="0">
                <a:solidFill>
                  <a:srgbClr val="000000"/>
                </a:solidFill>
                <a:latin typeface="Arial Unicode MS" pitchFamily="34" charset="-128"/>
                <a:ea typeface="Arial Unicode MS" pitchFamily="34" charset="-128"/>
                <a:cs typeface="Arial Unicode MS" pitchFamily="34" charset="-128"/>
              </a:rPr>
              <a:t>mu trhu. </a:t>
            </a:r>
          </a:p>
          <a:p>
            <a:pPr>
              <a:spcBef>
                <a:spcPct val="50000"/>
              </a:spcBef>
            </a:pPr>
            <a:r>
              <a:rPr lang="cs-CZ" altLang="sk-SK" dirty="0">
                <a:solidFill>
                  <a:srgbClr val="000000"/>
                </a:solidFill>
                <a:latin typeface="Arial Unicode MS" pitchFamily="34" charset="-128"/>
                <a:ea typeface="Arial Unicode MS" pitchFamily="34" charset="-128"/>
                <a:cs typeface="Arial Unicode MS" pitchFamily="34" charset="-128"/>
              </a:rPr>
              <a:t>Louis J. De Rose, ředitel firmy De Rose </a:t>
            </a:r>
            <a:r>
              <a:rPr lang="cs-CZ" altLang="sk-SK" dirty="0" err="1">
                <a:solidFill>
                  <a:srgbClr val="000000"/>
                </a:solidFill>
                <a:latin typeface="Arial Unicode MS" pitchFamily="34" charset="-128"/>
                <a:ea typeface="Arial Unicode MS" pitchFamily="34" charset="-128"/>
                <a:cs typeface="Arial Unicode MS" pitchFamily="34" charset="-128"/>
              </a:rPr>
              <a:t>and</a:t>
            </a:r>
            <a:r>
              <a:rPr lang="cs-CZ" altLang="sk-SK" dirty="0">
                <a:solidFill>
                  <a:srgbClr val="000000"/>
                </a:solidFill>
                <a:latin typeface="Arial Unicode MS" pitchFamily="34" charset="-128"/>
                <a:ea typeface="Arial Unicode MS" pitchFamily="34" charset="-128"/>
                <a:cs typeface="Arial Unicode MS" pitchFamily="34" charset="-128"/>
              </a:rPr>
              <a:t> </a:t>
            </a:r>
            <a:r>
              <a:rPr lang="cs-CZ" altLang="sk-SK" dirty="0" err="1">
                <a:solidFill>
                  <a:srgbClr val="000000"/>
                </a:solidFill>
                <a:latin typeface="Arial Unicode MS" pitchFamily="34" charset="-128"/>
                <a:ea typeface="Arial Unicode MS" pitchFamily="34" charset="-128"/>
                <a:cs typeface="Arial Unicode MS" pitchFamily="34" charset="-128"/>
              </a:rPr>
              <a:t>Associates</a:t>
            </a:r>
            <a:r>
              <a:rPr lang="cs-CZ" altLang="sk-SK" dirty="0">
                <a:solidFill>
                  <a:srgbClr val="000000"/>
                </a:solidFill>
                <a:latin typeface="Arial Unicode MS" pitchFamily="34" charset="-128"/>
                <a:ea typeface="Arial Unicode MS" pitchFamily="34" charset="-128"/>
                <a:cs typeface="Arial Unicode MS" pitchFamily="34" charset="-128"/>
              </a:rPr>
              <a:t>, </a:t>
            </a:r>
            <a:r>
              <a:rPr lang="cs-CZ" altLang="sk-SK" dirty="0" err="1">
                <a:solidFill>
                  <a:srgbClr val="000000"/>
                </a:solidFill>
                <a:latin typeface="Arial Unicode MS" pitchFamily="34" charset="-128"/>
                <a:ea typeface="Arial Unicode MS" pitchFamily="34" charset="-128"/>
                <a:cs typeface="Arial Unicode MS" pitchFamily="34" charset="-128"/>
              </a:rPr>
              <a:t>Inc</a:t>
            </a:r>
            <a:r>
              <a:rPr lang="cs-CZ" altLang="sk-SK" dirty="0">
                <a:solidFill>
                  <a:srgbClr val="000000"/>
                </a:solidFill>
                <a:latin typeface="Arial Unicode MS" pitchFamily="34" charset="-128"/>
                <a:ea typeface="Arial Unicode MS" pitchFamily="34" charset="-128"/>
                <a:cs typeface="Arial Unicode MS" pitchFamily="34" charset="-128"/>
              </a:rPr>
              <a:t>., ř</a:t>
            </a:r>
            <a:r>
              <a:rPr lang="cs-CZ" altLang="sk-SK" dirty="0">
                <a:solidFill>
                  <a:srgbClr val="000000"/>
                </a:solidFill>
                <a:ea typeface="Arial Unicode MS" pitchFamily="34" charset="-128"/>
                <a:cs typeface="Arial Unicode MS" pitchFamily="34" charset="-128"/>
              </a:rPr>
              <a:t>í</a:t>
            </a:r>
            <a:r>
              <a:rPr lang="cs-CZ" altLang="sk-SK" dirty="0">
                <a:solidFill>
                  <a:srgbClr val="000000"/>
                </a:solidFill>
                <a:latin typeface="Arial Unicode MS" pitchFamily="34" charset="-128"/>
                <a:ea typeface="Arial Unicode MS" pitchFamily="34" charset="-128"/>
                <a:cs typeface="Arial Unicode MS" pitchFamily="34" charset="-128"/>
              </a:rPr>
              <a:t>k</a:t>
            </a:r>
            <a:r>
              <a:rPr lang="cs-CZ" altLang="sk-SK" dirty="0">
                <a:solidFill>
                  <a:srgbClr val="000000"/>
                </a:solidFill>
                <a:ea typeface="Arial Unicode MS" pitchFamily="34" charset="-128"/>
                <a:cs typeface="Arial Unicode MS" pitchFamily="34" charset="-128"/>
              </a:rPr>
              <a:t>á</a:t>
            </a:r>
            <a:r>
              <a:rPr lang="cs-CZ" altLang="sk-SK" dirty="0">
                <a:solidFill>
                  <a:srgbClr val="000000"/>
                </a:solidFill>
                <a:latin typeface="Arial Unicode MS" pitchFamily="34" charset="-128"/>
                <a:ea typeface="Arial Unicode MS" pitchFamily="34" charset="-128"/>
                <a:cs typeface="Arial Unicode MS" pitchFamily="34" charset="-128"/>
              </a:rPr>
              <a:t>: </a:t>
            </a:r>
            <a:r>
              <a:rPr lang="cs-CZ" altLang="sk-SK" i="1" dirty="0">
                <a:solidFill>
                  <a:srgbClr val="000000"/>
                </a:solidFill>
                <a:latin typeface="Arial Unicode MS" pitchFamily="34" charset="-128"/>
                <a:ea typeface="Arial Unicode MS" pitchFamily="34" charset="-128"/>
                <a:cs typeface="Arial Unicode MS" pitchFamily="34" charset="-128"/>
              </a:rPr>
              <a:t>"Hodnota znamen</a:t>
            </a:r>
            <a:r>
              <a:rPr lang="cs-CZ" altLang="sk-SK" i="1" dirty="0">
                <a:solidFill>
                  <a:srgbClr val="000000"/>
                </a:solidFill>
                <a:ea typeface="Arial Unicode MS" pitchFamily="34" charset="-128"/>
                <a:cs typeface="Arial Unicode MS" pitchFamily="34" charset="-128"/>
              </a:rPr>
              <a:t>á</a:t>
            </a:r>
            <a:r>
              <a:rPr lang="cs-CZ" altLang="sk-SK" i="1" dirty="0">
                <a:solidFill>
                  <a:srgbClr val="000000"/>
                </a:solidFill>
                <a:latin typeface="Arial Unicode MS" pitchFamily="34" charset="-128"/>
                <a:ea typeface="Arial Unicode MS" pitchFamily="34" charset="-128"/>
                <a:cs typeface="Arial Unicode MS" pitchFamily="34" charset="-128"/>
              </a:rPr>
              <a:t> uspokoje</a:t>
            </a:r>
            <a:r>
              <a:rPr lang="cs-CZ" altLang="sk-SK" i="1" dirty="0">
                <a:solidFill>
                  <a:srgbClr val="000000"/>
                </a:solidFill>
                <a:ea typeface="Arial Unicode MS" pitchFamily="34" charset="-128"/>
                <a:cs typeface="Arial Unicode MS" pitchFamily="34" charset="-128"/>
              </a:rPr>
              <a:t>­</a:t>
            </a:r>
            <a:r>
              <a:rPr lang="cs-CZ" altLang="sk-SK" i="1" dirty="0">
                <a:solidFill>
                  <a:srgbClr val="000000"/>
                </a:solidFill>
                <a:latin typeface="Arial Unicode MS" pitchFamily="34" charset="-128"/>
                <a:ea typeface="Arial Unicode MS" pitchFamily="34" charset="-128"/>
                <a:cs typeface="Arial Unicode MS" pitchFamily="34" charset="-128"/>
              </a:rPr>
              <a:t>n</a:t>
            </a:r>
            <a:r>
              <a:rPr lang="cs-CZ" altLang="sk-SK" i="1" dirty="0">
                <a:solidFill>
                  <a:srgbClr val="000000"/>
                </a:solidFill>
                <a:ea typeface="Arial Unicode MS" pitchFamily="34" charset="-128"/>
                <a:cs typeface="Arial Unicode MS" pitchFamily="34" charset="-128"/>
              </a:rPr>
              <a:t>í</a:t>
            </a:r>
            <a:r>
              <a:rPr lang="cs-CZ" altLang="sk-SK" i="1" dirty="0">
                <a:solidFill>
                  <a:srgbClr val="000000"/>
                </a:solidFill>
                <a:latin typeface="Arial Unicode MS" pitchFamily="34" charset="-128"/>
                <a:ea typeface="Arial Unicode MS" pitchFamily="34" charset="-128"/>
                <a:cs typeface="Arial Unicode MS" pitchFamily="34" charset="-128"/>
              </a:rPr>
              <a:t> požadavků spotřebitele při co nejniž</a:t>
            </a:r>
            <a:r>
              <a:rPr lang="cs-CZ" altLang="sk-SK" i="1" dirty="0">
                <a:solidFill>
                  <a:srgbClr val="000000"/>
                </a:solidFill>
                <a:ea typeface="Arial Unicode MS" pitchFamily="34" charset="-128"/>
                <a:cs typeface="Arial Unicode MS" pitchFamily="34" charset="-128"/>
              </a:rPr>
              <a:t>ší</a:t>
            </a:r>
            <a:r>
              <a:rPr lang="cs-CZ" altLang="sk-SK" i="1" dirty="0">
                <a:solidFill>
                  <a:srgbClr val="000000"/>
                </a:solidFill>
                <a:latin typeface="Arial Unicode MS" pitchFamily="34" charset="-128"/>
                <a:ea typeface="Arial Unicode MS" pitchFamily="34" charset="-128"/>
                <a:cs typeface="Arial Unicode MS" pitchFamily="34" charset="-128"/>
              </a:rPr>
              <a:t> možn</a:t>
            </a:r>
            <a:r>
              <a:rPr lang="cs-CZ" altLang="sk-SK" i="1" dirty="0">
                <a:solidFill>
                  <a:srgbClr val="000000"/>
                </a:solidFill>
                <a:ea typeface="Arial Unicode MS" pitchFamily="34" charset="-128"/>
                <a:cs typeface="Arial Unicode MS" pitchFamily="34" charset="-128"/>
              </a:rPr>
              <a:t>é</a:t>
            </a:r>
            <a:r>
              <a:rPr lang="cs-CZ" altLang="sk-SK" i="1" dirty="0">
                <a:solidFill>
                  <a:srgbClr val="000000"/>
                </a:solidFill>
                <a:latin typeface="Arial Unicode MS" pitchFamily="34" charset="-128"/>
                <a:ea typeface="Arial Unicode MS" pitchFamily="34" charset="-128"/>
                <a:cs typeface="Arial Unicode MS" pitchFamily="34" charset="-128"/>
              </a:rPr>
              <a:t> </a:t>
            </a:r>
            <a:r>
              <a:rPr lang="cs-CZ" altLang="sk-SK" i="1" dirty="0">
                <a:solidFill>
                  <a:srgbClr val="000000"/>
                </a:solidFill>
                <a:ea typeface="Arial Unicode MS" pitchFamily="34" charset="-128"/>
                <a:cs typeface="Arial Unicode MS" pitchFamily="34" charset="-128"/>
              </a:rPr>
              <a:t>ú</a:t>
            </a:r>
            <a:r>
              <a:rPr lang="cs-CZ" altLang="sk-SK" i="1" dirty="0">
                <a:solidFill>
                  <a:srgbClr val="000000"/>
                </a:solidFill>
                <a:latin typeface="Arial Unicode MS" pitchFamily="34" charset="-128"/>
                <a:ea typeface="Arial Unicode MS" pitchFamily="34" charset="-128"/>
                <a:cs typeface="Arial Unicode MS" pitchFamily="34" charset="-128"/>
              </a:rPr>
              <a:t>rovni n</a:t>
            </a:r>
            <a:r>
              <a:rPr lang="cs-CZ" altLang="sk-SK" i="1" dirty="0">
                <a:solidFill>
                  <a:srgbClr val="000000"/>
                </a:solidFill>
                <a:ea typeface="Arial Unicode MS" pitchFamily="34" charset="-128"/>
                <a:cs typeface="Arial Unicode MS" pitchFamily="34" charset="-128"/>
              </a:rPr>
              <a:t>á</a:t>
            </a:r>
            <a:r>
              <a:rPr lang="cs-CZ" altLang="sk-SK" i="1" dirty="0">
                <a:solidFill>
                  <a:srgbClr val="000000"/>
                </a:solidFill>
                <a:latin typeface="Arial Unicode MS" pitchFamily="34" charset="-128"/>
                <a:ea typeface="Arial Unicode MS" pitchFamily="34" charset="-128"/>
                <a:cs typeface="Arial Unicode MS" pitchFamily="34" charset="-128"/>
              </a:rPr>
              <a:t>kladů spojených se z</a:t>
            </a:r>
            <a:r>
              <a:rPr lang="cs-CZ" altLang="sk-SK" i="1" dirty="0">
                <a:solidFill>
                  <a:srgbClr val="000000"/>
                </a:solidFill>
                <a:ea typeface="Arial Unicode MS" pitchFamily="34" charset="-128"/>
                <a:cs typeface="Arial Unicode MS" pitchFamily="34" charset="-128"/>
              </a:rPr>
              <a:t>í</a:t>
            </a:r>
            <a:r>
              <a:rPr lang="cs-CZ" altLang="sk-SK" i="1" dirty="0">
                <a:solidFill>
                  <a:srgbClr val="000000"/>
                </a:solidFill>
                <a:latin typeface="Arial Unicode MS" pitchFamily="34" charset="-128"/>
                <a:ea typeface="Arial Unicode MS" pitchFamily="34" charset="-128"/>
                <a:cs typeface="Arial Unicode MS" pitchFamily="34" charset="-128"/>
              </a:rPr>
              <a:t>s</a:t>
            </a:r>
            <a:r>
              <a:rPr lang="cs-CZ" altLang="sk-SK" i="1" dirty="0">
                <a:solidFill>
                  <a:srgbClr val="000000"/>
                </a:solidFill>
                <a:ea typeface="Arial Unicode MS" pitchFamily="34" charset="-128"/>
                <a:cs typeface="Arial Unicode MS" pitchFamily="34" charset="-128"/>
              </a:rPr>
              <a:t>­</a:t>
            </a:r>
            <a:r>
              <a:rPr lang="cs-CZ" altLang="sk-SK" i="1" dirty="0">
                <a:solidFill>
                  <a:srgbClr val="000000"/>
                </a:solidFill>
                <a:latin typeface="Arial Unicode MS" pitchFamily="34" charset="-128"/>
                <a:ea typeface="Arial Unicode MS" pitchFamily="34" charset="-128"/>
                <a:cs typeface="Arial Unicode MS" pitchFamily="34" charset="-128"/>
              </a:rPr>
              <a:t>k</a:t>
            </a:r>
            <a:r>
              <a:rPr lang="cs-CZ" altLang="sk-SK" i="1" dirty="0">
                <a:solidFill>
                  <a:srgbClr val="000000"/>
                </a:solidFill>
                <a:ea typeface="Arial Unicode MS" pitchFamily="34" charset="-128"/>
                <a:cs typeface="Arial Unicode MS" pitchFamily="34" charset="-128"/>
              </a:rPr>
              <a:t>á</a:t>
            </a:r>
            <a:r>
              <a:rPr lang="cs-CZ" altLang="sk-SK" i="1" dirty="0">
                <a:solidFill>
                  <a:srgbClr val="000000"/>
                </a:solidFill>
                <a:latin typeface="Arial Unicode MS" pitchFamily="34" charset="-128"/>
                <a:ea typeface="Arial Unicode MS" pitchFamily="34" charset="-128"/>
                <a:cs typeface="Arial Unicode MS" pitchFamily="34" charset="-128"/>
              </a:rPr>
              <a:t>n</a:t>
            </a:r>
            <a:r>
              <a:rPr lang="cs-CZ" altLang="sk-SK" i="1" dirty="0">
                <a:solidFill>
                  <a:srgbClr val="000000"/>
                </a:solidFill>
                <a:ea typeface="Arial Unicode MS" pitchFamily="34" charset="-128"/>
                <a:cs typeface="Arial Unicode MS" pitchFamily="34" charset="-128"/>
              </a:rPr>
              <a:t>í</a:t>
            </a:r>
            <a:r>
              <a:rPr lang="cs-CZ" altLang="sk-SK" i="1" dirty="0">
                <a:solidFill>
                  <a:srgbClr val="000000"/>
                </a:solidFill>
                <a:latin typeface="Arial Unicode MS" pitchFamily="34" charset="-128"/>
                <a:ea typeface="Arial Unicode MS" pitchFamily="34" charset="-128"/>
                <a:cs typeface="Arial Unicode MS" pitchFamily="34" charset="-128"/>
              </a:rPr>
              <a:t>m, vlastnictv</a:t>
            </a:r>
            <a:r>
              <a:rPr lang="cs-CZ" altLang="sk-SK" i="1" dirty="0">
                <a:solidFill>
                  <a:srgbClr val="000000"/>
                </a:solidFill>
                <a:ea typeface="Arial Unicode MS" pitchFamily="34" charset="-128"/>
                <a:cs typeface="Arial Unicode MS" pitchFamily="34" charset="-128"/>
              </a:rPr>
              <a:t>í</a:t>
            </a:r>
            <a:r>
              <a:rPr lang="cs-CZ" altLang="sk-SK" i="1" dirty="0">
                <a:solidFill>
                  <a:srgbClr val="000000"/>
                </a:solidFill>
                <a:latin typeface="Arial Unicode MS" pitchFamily="34" charset="-128"/>
                <a:ea typeface="Arial Unicode MS" pitchFamily="34" charset="-128"/>
                <a:cs typeface="Arial Unicode MS" pitchFamily="34" charset="-128"/>
              </a:rPr>
              <a:t>m a použ</a:t>
            </a:r>
            <a:r>
              <a:rPr lang="cs-CZ" altLang="sk-SK" i="1" dirty="0">
                <a:solidFill>
                  <a:srgbClr val="000000"/>
                </a:solidFill>
                <a:ea typeface="Arial Unicode MS" pitchFamily="34" charset="-128"/>
                <a:cs typeface="Arial Unicode MS" pitchFamily="34" charset="-128"/>
              </a:rPr>
              <a:t>í</a:t>
            </a:r>
            <a:r>
              <a:rPr lang="cs-CZ" altLang="sk-SK" i="1" dirty="0">
                <a:solidFill>
                  <a:srgbClr val="000000"/>
                </a:solidFill>
                <a:latin typeface="Arial Unicode MS" pitchFamily="34" charset="-128"/>
                <a:ea typeface="Arial Unicode MS" pitchFamily="34" charset="-128"/>
                <a:cs typeface="Arial Unicode MS" pitchFamily="34" charset="-128"/>
              </a:rPr>
              <a:t>v</a:t>
            </a:r>
            <a:r>
              <a:rPr lang="cs-CZ" altLang="sk-SK" i="1" dirty="0">
                <a:solidFill>
                  <a:srgbClr val="000000"/>
                </a:solidFill>
                <a:ea typeface="Arial Unicode MS" pitchFamily="34" charset="-128"/>
                <a:cs typeface="Arial Unicode MS" pitchFamily="34" charset="-128"/>
              </a:rPr>
              <a:t>á</a:t>
            </a:r>
            <a:r>
              <a:rPr lang="cs-CZ" altLang="sk-SK" i="1" dirty="0">
                <a:solidFill>
                  <a:srgbClr val="000000"/>
                </a:solidFill>
                <a:latin typeface="Arial Unicode MS" pitchFamily="34" charset="-128"/>
                <a:ea typeface="Arial Unicode MS" pitchFamily="34" charset="-128"/>
                <a:cs typeface="Arial Unicode MS" pitchFamily="34" charset="-128"/>
              </a:rPr>
              <a:t>n</a:t>
            </a:r>
            <a:r>
              <a:rPr lang="cs-CZ" altLang="sk-SK" i="1" dirty="0">
                <a:solidFill>
                  <a:srgbClr val="000000"/>
                </a:solidFill>
                <a:ea typeface="Arial Unicode MS" pitchFamily="34" charset="-128"/>
                <a:cs typeface="Arial Unicode MS" pitchFamily="34" charset="-128"/>
              </a:rPr>
              <a:t>í</a:t>
            </a:r>
            <a:r>
              <a:rPr lang="cs-CZ" altLang="sk-SK" i="1" dirty="0">
                <a:solidFill>
                  <a:srgbClr val="000000"/>
                </a:solidFill>
                <a:latin typeface="Arial Unicode MS" pitchFamily="34" charset="-128"/>
                <a:ea typeface="Arial Unicode MS" pitchFamily="34" charset="-128"/>
                <a:cs typeface="Arial Unicode MS" pitchFamily="34" charset="-128"/>
              </a:rPr>
              <a:t>m dan</a:t>
            </a:r>
            <a:r>
              <a:rPr lang="cs-CZ" altLang="sk-SK" i="1" dirty="0">
                <a:solidFill>
                  <a:srgbClr val="000000"/>
                </a:solidFill>
                <a:ea typeface="Arial Unicode MS" pitchFamily="34" charset="-128"/>
                <a:cs typeface="Arial Unicode MS" pitchFamily="34" charset="-128"/>
              </a:rPr>
              <a:t>é</a:t>
            </a:r>
            <a:r>
              <a:rPr lang="cs-CZ" altLang="sk-SK" i="1" dirty="0">
                <a:solidFill>
                  <a:srgbClr val="000000"/>
                </a:solidFill>
                <a:latin typeface="Arial Unicode MS" pitchFamily="34" charset="-128"/>
                <a:ea typeface="Arial Unicode MS" pitchFamily="34" charset="-128"/>
                <a:cs typeface="Arial Unicode MS" pitchFamily="34" charset="-128"/>
              </a:rPr>
              <a:t>ho předmětu. </a:t>
            </a:r>
            <a:r>
              <a:rPr lang="cs-CZ" altLang="sk-SK" dirty="0">
                <a:solidFill>
                  <a:srgbClr val="000000"/>
                </a:solidFill>
                <a:latin typeface="Arial Unicode MS" pitchFamily="34" charset="-128"/>
                <a:ea typeface="Arial Unicode MS" pitchFamily="34" charset="-128"/>
                <a:cs typeface="Arial Unicode MS" pitchFamily="34" charset="-128"/>
              </a:rPr>
              <a:t>" </a:t>
            </a:r>
          </a:p>
          <a:p>
            <a:pPr>
              <a:spcBef>
                <a:spcPct val="50000"/>
              </a:spcBef>
            </a:pPr>
            <a:r>
              <a:rPr lang="cs-CZ" altLang="sk-SK" dirty="0">
                <a:solidFill>
                  <a:srgbClr val="000000"/>
                </a:solidFill>
                <a:latin typeface="Arial Unicode MS" pitchFamily="34" charset="-128"/>
                <a:ea typeface="Arial Unicode MS" pitchFamily="34" charset="-128"/>
                <a:cs typeface="Arial Unicode MS" pitchFamily="34" charset="-128"/>
              </a:rPr>
              <a:t>Michael </a:t>
            </a:r>
            <a:r>
              <a:rPr lang="cs-CZ" altLang="sk-SK" dirty="0" err="1">
                <a:solidFill>
                  <a:srgbClr val="000000"/>
                </a:solidFill>
                <a:latin typeface="Arial Unicode MS" pitchFamily="34" charset="-128"/>
                <a:ea typeface="Arial Unicode MS" pitchFamily="34" charset="-128"/>
                <a:cs typeface="Arial Unicode MS" pitchFamily="34" charset="-128"/>
              </a:rPr>
              <a:t>Lanning</a:t>
            </a:r>
            <a:r>
              <a:rPr lang="cs-CZ" altLang="sk-SK" dirty="0">
                <a:solidFill>
                  <a:srgbClr val="000000"/>
                </a:solidFill>
                <a:latin typeface="Arial Unicode MS" pitchFamily="34" charset="-128"/>
                <a:ea typeface="Arial Unicode MS" pitchFamily="34" charset="-128"/>
                <a:cs typeface="Arial Unicode MS" pitchFamily="34" charset="-128"/>
              </a:rPr>
              <a:t> tvrd</a:t>
            </a:r>
            <a:r>
              <a:rPr lang="cs-CZ" altLang="sk-SK" dirty="0">
                <a:solidFill>
                  <a:srgbClr val="000000"/>
                </a:solidFill>
                <a:ea typeface="Arial Unicode MS" pitchFamily="34" charset="-128"/>
                <a:cs typeface="Arial Unicode MS" pitchFamily="34" charset="-128"/>
              </a:rPr>
              <a:t>í</a:t>
            </a:r>
            <a:r>
              <a:rPr lang="cs-CZ" altLang="sk-SK" dirty="0">
                <a:solidFill>
                  <a:srgbClr val="000000"/>
                </a:solidFill>
                <a:latin typeface="Arial Unicode MS" pitchFamily="34" charset="-128"/>
                <a:ea typeface="Arial Unicode MS" pitchFamily="34" charset="-128"/>
                <a:cs typeface="Arial Unicode MS" pitchFamily="34" charset="-128"/>
              </a:rPr>
              <a:t>, že </a:t>
            </a:r>
            <a:r>
              <a:rPr lang="cs-CZ" altLang="sk-SK" dirty="0">
                <a:solidFill>
                  <a:srgbClr val="000000"/>
                </a:solidFill>
                <a:ea typeface="Arial Unicode MS" pitchFamily="34" charset="-128"/>
                <a:cs typeface="Arial Unicode MS" pitchFamily="34" charset="-128"/>
              </a:rPr>
              <a:t>ú</a:t>
            </a:r>
            <a:r>
              <a:rPr lang="cs-CZ" altLang="sk-SK" dirty="0">
                <a:solidFill>
                  <a:srgbClr val="000000"/>
                </a:solidFill>
                <a:latin typeface="Arial Unicode MS" pitchFamily="34" charset="-128"/>
                <a:ea typeface="Arial Unicode MS" pitchFamily="34" charset="-128"/>
                <a:cs typeface="Arial Unicode MS" pitchFamily="34" charset="-128"/>
              </a:rPr>
              <a:t>spě</a:t>
            </a:r>
            <a:r>
              <a:rPr lang="cs-CZ" altLang="sk-SK" dirty="0">
                <a:solidFill>
                  <a:srgbClr val="000000"/>
                </a:solidFill>
                <a:ea typeface="Arial Unicode MS" pitchFamily="34" charset="-128"/>
                <a:cs typeface="Arial Unicode MS" pitchFamily="34" charset="-128"/>
              </a:rPr>
              <a:t>š</a:t>
            </a:r>
            <a:r>
              <a:rPr lang="cs-CZ" altLang="sk-SK" dirty="0">
                <a:solidFill>
                  <a:srgbClr val="000000"/>
                </a:solidFill>
                <a:latin typeface="Arial Unicode MS" pitchFamily="34" charset="-128"/>
                <a:ea typeface="Arial Unicode MS" pitchFamily="34" charset="-128"/>
                <a:cs typeface="Arial Unicode MS" pitchFamily="34" charset="-128"/>
              </a:rPr>
              <a:t>n</a:t>
            </a:r>
            <a:r>
              <a:rPr lang="cs-CZ" altLang="sk-SK" dirty="0">
                <a:solidFill>
                  <a:srgbClr val="000000"/>
                </a:solidFill>
                <a:ea typeface="Arial Unicode MS" pitchFamily="34" charset="-128"/>
                <a:cs typeface="Arial Unicode MS" pitchFamily="34" charset="-128"/>
              </a:rPr>
              <a:t>é</a:t>
            </a:r>
            <a:r>
              <a:rPr lang="cs-CZ" altLang="sk-SK" dirty="0">
                <a:solidFill>
                  <a:srgbClr val="000000"/>
                </a:solidFill>
                <a:latin typeface="Arial Unicode MS" pitchFamily="34" charset="-128"/>
                <a:ea typeface="Arial Unicode MS" pitchFamily="34" charset="-128"/>
                <a:cs typeface="Arial Unicode MS" pitchFamily="34" charset="-128"/>
              </a:rPr>
              <a:t> podniky jsou ty, kter</a:t>
            </a:r>
            <a:r>
              <a:rPr lang="cs-CZ" altLang="sk-SK" dirty="0">
                <a:solidFill>
                  <a:srgbClr val="000000"/>
                </a:solidFill>
                <a:ea typeface="Arial Unicode MS" pitchFamily="34" charset="-128"/>
                <a:cs typeface="Arial Unicode MS" pitchFamily="34" charset="-128"/>
              </a:rPr>
              <a:t>é</a:t>
            </a:r>
            <a:r>
              <a:rPr lang="cs-CZ" altLang="sk-SK" dirty="0">
                <a:solidFill>
                  <a:srgbClr val="000000"/>
                </a:solidFill>
                <a:latin typeface="Arial Unicode MS" pitchFamily="34" charset="-128"/>
                <a:ea typeface="Arial Unicode MS" pitchFamily="34" charset="-128"/>
                <a:cs typeface="Arial Unicode MS" pitchFamily="34" charset="-128"/>
              </a:rPr>
              <a:t> vytv</a:t>
            </a:r>
            <a:r>
              <a:rPr lang="cs-CZ" altLang="sk-SK" dirty="0">
                <a:solidFill>
                  <a:srgbClr val="000000"/>
                </a:solidFill>
                <a:ea typeface="Arial Unicode MS" pitchFamily="34" charset="-128"/>
                <a:cs typeface="Arial Unicode MS" pitchFamily="34" charset="-128"/>
              </a:rPr>
              <a:t>á</a:t>
            </a:r>
            <a:r>
              <a:rPr lang="cs-CZ" altLang="sk-SK" dirty="0">
                <a:solidFill>
                  <a:srgbClr val="000000"/>
                </a:solidFill>
                <a:latin typeface="Arial Unicode MS" pitchFamily="34" charset="-128"/>
                <a:ea typeface="Arial Unicode MS" pitchFamily="34" charset="-128"/>
                <a:cs typeface="Arial Unicode MS" pitchFamily="34" charset="-128"/>
              </a:rPr>
              <a:t>řej</a:t>
            </a:r>
            <a:r>
              <a:rPr lang="cs-CZ" altLang="sk-SK" dirty="0">
                <a:solidFill>
                  <a:srgbClr val="000000"/>
                </a:solidFill>
                <a:ea typeface="Arial Unicode MS" pitchFamily="34" charset="-128"/>
                <a:cs typeface="Arial Unicode MS" pitchFamily="34" charset="-128"/>
              </a:rPr>
              <a:t>í</a:t>
            </a:r>
            <a:r>
              <a:rPr lang="cs-CZ" altLang="sk-SK" dirty="0">
                <a:solidFill>
                  <a:srgbClr val="000000"/>
                </a:solidFill>
                <a:latin typeface="Arial Unicode MS" pitchFamily="34" charset="-128"/>
                <a:ea typeface="Arial Unicode MS" pitchFamily="34" charset="-128"/>
                <a:cs typeface="Arial Unicode MS" pitchFamily="34" charset="-128"/>
              </a:rPr>
              <a:t> konku</a:t>
            </a:r>
            <a:r>
              <a:rPr lang="cs-CZ" altLang="sk-SK" dirty="0">
                <a:solidFill>
                  <a:srgbClr val="000000"/>
                </a:solidFill>
                <a:ea typeface="Arial Unicode MS" pitchFamily="34" charset="-128"/>
                <a:cs typeface="Arial Unicode MS" pitchFamily="34" charset="-128"/>
              </a:rPr>
              <a:t>­</a:t>
            </a:r>
            <a:r>
              <a:rPr lang="cs-CZ" altLang="sk-SK" dirty="0">
                <a:solidFill>
                  <a:srgbClr val="000000"/>
                </a:solidFill>
                <a:latin typeface="Arial Unicode MS" pitchFamily="34" charset="-128"/>
                <a:ea typeface="Arial Unicode MS" pitchFamily="34" charset="-128"/>
                <a:cs typeface="Arial Unicode MS" pitchFamily="34" charset="-128"/>
              </a:rPr>
              <a:t>renčně nejlep</a:t>
            </a:r>
            <a:r>
              <a:rPr lang="cs-CZ" altLang="sk-SK" dirty="0">
                <a:solidFill>
                  <a:srgbClr val="000000"/>
                </a:solidFill>
                <a:ea typeface="Arial Unicode MS" pitchFamily="34" charset="-128"/>
                <a:cs typeface="Arial Unicode MS" pitchFamily="34" charset="-128"/>
              </a:rPr>
              <a:t>ší</a:t>
            </a:r>
            <a:r>
              <a:rPr lang="cs-CZ" altLang="sk-SK" dirty="0">
                <a:solidFill>
                  <a:srgbClr val="000000"/>
                </a:solidFill>
                <a:latin typeface="Arial Unicode MS" pitchFamily="34" charset="-128"/>
                <a:ea typeface="Arial Unicode MS" pitchFamily="34" charset="-128"/>
                <a:cs typeface="Arial Unicode MS" pitchFamily="34" charset="-128"/>
              </a:rPr>
              <a:t> </a:t>
            </a:r>
            <a:r>
              <a:rPr lang="cs-CZ" altLang="sk-SK" i="1" dirty="0">
                <a:solidFill>
                  <a:srgbClr val="000000"/>
                </a:solidFill>
                <a:latin typeface="Arial Unicode MS" pitchFamily="34" charset="-128"/>
                <a:ea typeface="Arial Unicode MS" pitchFamily="34" charset="-128"/>
                <a:cs typeface="Arial Unicode MS" pitchFamily="34" charset="-128"/>
              </a:rPr>
              <a:t>hodnotovou nab</a:t>
            </a:r>
            <a:r>
              <a:rPr lang="cs-CZ" altLang="sk-SK" i="1" dirty="0">
                <a:solidFill>
                  <a:srgbClr val="000000"/>
                </a:solidFill>
                <a:ea typeface="Arial Unicode MS" pitchFamily="34" charset="-128"/>
                <a:cs typeface="Arial Unicode MS" pitchFamily="34" charset="-128"/>
              </a:rPr>
              <a:t>í</a:t>
            </a:r>
            <a:r>
              <a:rPr lang="cs-CZ" altLang="sk-SK" i="1" dirty="0">
                <a:solidFill>
                  <a:srgbClr val="000000"/>
                </a:solidFill>
                <a:latin typeface="Arial Unicode MS" pitchFamily="34" charset="-128"/>
                <a:ea typeface="Arial Unicode MS" pitchFamily="34" charset="-128"/>
                <a:cs typeface="Arial Unicode MS" pitchFamily="34" charset="-128"/>
              </a:rPr>
              <a:t>dku </a:t>
            </a:r>
            <a:r>
              <a:rPr lang="cs-CZ" altLang="sk-SK" dirty="0">
                <a:solidFill>
                  <a:srgbClr val="000000"/>
                </a:solidFill>
                <a:latin typeface="Arial Unicode MS" pitchFamily="34" charset="-128"/>
                <a:ea typeface="Arial Unicode MS" pitchFamily="34" charset="-128"/>
                <a:cs typeface="Arial Unicode MS" pitchFamily="34" charset="-128"/>
              </a:rPr>
              <a:t>a nejlep</a:t>
            </a:r>
            <a:r>
              <a:rPr lang="cs-CZ" altLang="sk-SK" dirty="0">
                <a:solidFill>
                  <a:srgbClr val="000000"/>
                </a:solidFill>
                <a:ea typeface="Arial Unicode MS" pitchFamily="34" charset="-128"/>
                <a:cs typeface="Arial Unicode MS" pitchFamily="34" charset="-128"/>
              </a:rPr>
              <a:t>ší</a:t>
            </a:r>
            <a:r>
              <a:rPr lang="cs-CZ" altLang="sk-SK" dirty="0">
                <a:solidFill>
                  <a:srgbClr val="000000"/>
                </a:solidFill>
                <a:latin typeface="Arial Unicode MS" pitchFamily="34" charset="-128"/>
                <a:ea typeface="Arial Unicode MS" pitchFamily="34" charset="-128"/>
                <a:cs typeface="Arial Unicode MS" pitchFamily="34" charset="-128"/>
              </a:rPr>
              <a:t> </a:t>
            </a:r>
            <a:r>
              <a:rPr lang="cs-CZ" altLang="sk-SK" i="1" dirty="0">
                <a:solidFill>
                  <a:srgbClr val="000000"/>
                </a:solidFill>
                <a:latin typeface="Arial Unicode MS" pitchFamily="34" charset="-128"/>
                <a:ea typeface="Arial Unicode MS" pitchFamily="34" charset="-128"/>
                <a:cs typeface="Arial Unicode MS" pitchFamily="34" charset="-128"/>
              </a:rPr>
              <a:t>syst</a:t>
            </a:r>
            <a:r>
              <a:rPr lang="cs-CZ" altLang="sk-SK" i="1" dirty="0">
                <a:solidFill>
                  <a:srgbClr val="000000"/>
                </a:solidFill>
                <a:ea typeface="Arial Unicode MS" pitchFamily="34" charset="-128"/>
                <a:cs typeface="Arial Unicode MS" pitchFamily="34" charset="-128"/>
              </a:rPr>
              <a:t>é</a:t>
            </a:r>
            <a:r>
              <a:rPr lang="cs-CZ" altLang="sk-SK" i="1" dirty="0">
                <a:solidFill>
                  <a:srgbClr val="000000"/>
                </a:solidFill>
                <a:latin typeface="Arial Unicode MS" pitchFamily="34" charset="-128"/>
                <a:ea typeface="Arial Unicode MS" pitchFamily="34" charset="-128"/>
                <a:cs typeface="Arial Unicode MS" pitchFamily="34" charset="-128"/>
              </a:rPr>
              <a:t>m zaji</a:t>
            </a:r>
            <a:r>
              <a:rPr lang="cs-CZ" altLang="sk-SK" i="1" dirty="0">
                <a:solidFill>
                  <a:srgbClr val="000000"/>
                </a:solidFill>
                <a:ea typeface="Arial Unicode MS" pitchFamily="34" charset="-128"/>
                <a:cs typeface="Arial Unicode MS" pitchFamily="34" charset="-128"/>
              </a:rPr>
              <a:t>š</a:t>
            </a:r>
            <a:r>
              <a:rPr lang="cs-CZ" altLang="sk-SK" i="1" dirty="0">
                <a:solidFill>
                  <a:srgbClr val="000000"/>
                </a:solidFill>
                <a:latin typeface="Arial Unicode MS" pitchFamily="34" charset="-128"/>
                <a:ea typeface="Arial Unicode MS" pitchFamily="34" charset="-128"/>
                <a:cs typeface="Arial Unicode MS" pitchFamily="34" charset="-128"/>
              </a:rPr>
              <a:t>těn</a:t>
            </a:r>
            <a:r>
              <a:rPr lang="cs-CZ" altLang="sk-SK" i="1" dirty="0">
                <a:solidFill>
                  <a:srgbClr val="000000"/>
                </a:solidFill>
                <a:ea typeface="Arial Unicode MS" pitchFamily="34" charset="-128"/>
                <a:cs typeface="Arial Unicode MS" pitchFamily="34" charset="-128"/>
              </a:rPr>
              <a:t>í</a:t>
            </a:r>
            <a:r>
              <a:rPr lang="cs-CZ" altLang="sk-SK" i="1" dirty="0">
                <a:solidFill>
                  <a:srgbClr val="000000"/>
                </a:solidFill>
                <a:latin typeface="Arial Unicode MS" pitchFamily="34" charset="-128"/>
                <a:ea typeface="Arial Unicode MS" pitchFamily="34" charset="-128"/>
                <a:cs typeface="Arial Unicode MS" pitchFamily="34" charset="-128"/>
              </a:rPr>
              <a:t> hodnoty. </a:t>
            </a:r>
            <a:endParaRPr lang="cs-CZ" altLang="sk-SK" dirty="0">
              <a:solidFill>
                <a:srgbClr val="000000"/>
              </a:solidFill>
              <a:latin typeface="Arial Unicode MS" pitchFamily="34" charset="-128"/>
              <a:ea typeface="Arial Unicode MS" pitchFamily="34" charset="-128"/>
              <a:cs typeface="Arial Unicode MS" pitchFamily="34" charset="-128"/>
            </a:endParaRPr>
          </a:p>
          <a:p>
            <a:pPr>
              <a:spcBef>
                <a:spcPct val="50000"/>
              </a:spcBef>
            </a:pPr>
            <a:r>
              <a:rPr lang="cs-CZ" altLang="sk-SK" dirty="0">
                <a:cs typeface="Times New Roman" pitchFamily="18" charset="0"/>
              </a:rPr>
              <a:t>Hod­notová nabídka znamená víc než pouhé zaměření podniku na jednu konkrétní vlastnost výrobku. Jde o celkový souhrn vlastností a zkušeností, o nichž firma slibuje, že je výrobek splní, podpořený jejich skutečným dodáním. </a:t>
            </a:r>
            <a:r>
              <a:rPr lang="cs-CZ" altLang="sk-SK" dirty="0"/>
              <a:t/>
            </a:r>
            <a:br>
              <a:rPr lang="cs-CZ" altLang="sk-SK" dirty="0"/>
            </a:br>
            <a:endParaRPr lang="cs-CZ" altLang="sk-SK" dirty="0"/>
          </a:p>
          <a:p>
            <a:pPr>
              <a:spcBef>
                <a:spcPct val="50000"/>
              </a:spcBef>
            </a:pPr>
            <a:endParaRPr lang="cs-CZ" altLang="sk-SK" dirty="0"/>
          </a:p>
          <a:p>
            <a:pPr>
              <a:spcBef>
                <a:spcPct val="50000"/>
              </a:spcBef>
            </a:pPr>
            <a:endParaRPr lang="cs-CZ" altLang="sk-SK" dirty="0"/>
          </a:p>
          <a:p>
            <a:pPr>
              <a:spcBef>
                <a:spcPct val="50000"/>
              </a:spcBef>
            </a:pPr>
            <a:r>
              <a:rPr lang="cs-CZ" altLang="sk-SK" sz="1400" u="sng" dirty="0">
                <a:solidFill>
                  <a:srgbClr val="800080"/>
                </a:solidFill>
                <a:latin typeface="Arial Unicode MS" pitchFamily="34" charset="-128"/>
                <a:ea typeface="Arial Unicode MS" pitchFamily="34" charset="-128"/>
                <a:cs typeface="Arial Unicode MS" pitchFamily="34" charset="-128"/>
                <a:hlinkClick r:id="" action="ppaction://noaction"/>
              </a:rPr>
              <a:t>[1]</a:t>
            </a:r>
            <a:r>
              <a:rPr lang="cs-CZ" altLang="sk-SK" sz="1400" dirty="0">
                <a:solidFill>
                  <a:srgbClr val="000000"/>
                </a:solidFill>
                <a:latin typeface="Arial Unicode MS" pitchFamily="34" charset="-128"/>
                <a:ea typeface="Arial Unicode MS" pitchFamily="34" charset="-128"/>
                <a:cs typeface="Arial Unicode MS" pitchFamily="34" charset="-128"/>
              </a:rPr>
              <a:t> </a:t>
            </a:r>
            <a:r>
              <a:rPr lang="cs-CZ" altLang="sk-SK" sz="1400" dirty="0" err="1">
                <a:solidFill>
                  <a:srgbClr val="000000"/>
                </a:solidFill>
                <a:latin typeface="Arial Unicode MS" pitchFamily="34" charset="-128"/>
                <a:ea typeface="Arial Unicode MS" pitchFamily="34" charset="-128"/>
                <a:cs typeface="Arial Unicode MS" pitchFamily="34" charset="-128"/>
              </a:rPr>
              <a:t>Kotler</a:t>
            </a:r>
            <a:r>
              <a:rPr lang="cs-CZ" altLang="sk-SK" sz="1400" dirty="0">
                <a:solidFill>
                  <a:srgbClr val="000000"/>
                </a:solidFill>
                <a:latin typeface="Arial Unicode MS" pitchFamily="34" charset="-128"/>
                <a:ea typeface="Arial Unicode MS" pitchFamily="34" charset="-128"/>
                <a:cs typeface="Arial Unicode MS" pitchFamily="34" charset="-128"/>
              </a:rPr>
              <a:t> P., Marketing od A po Z, </a:t>
            </a:r>
            <a:r>
              <a:rPr lang="cs-CZ" altLang="sk-SK" sz="1400" dirty="0" err="1">
                <a:solidFill>
                  <a:srgbClr val="000000"/>
                </a:solidFill>
                <a:latin typeface="Arial Unicode MS" pitchFamily="34" charset="-128"/>
                <a:ea typeface="Arial Unicode MS" pitchFamily="34" charset="-128"/>
                <a:cs typeface="Arial Unicode MS" pitchFamily="34" charset="-128"/>
              </a:rPr>
              <a:t>Managment</a:t>
            </a:r>
            <a:r>
              <a:rPr lang="cs-CZ" altLang="sk-SK" sz="1400" dirty="0">
                <a:solidFill>
                  <a:srgbClr val="000000"/>
                </a:solidFill>
                <a:latin typeface="Arial Unicode MS" pitchFamily="34" charset="-128"/>
                <a:ea typeface="Arial Unicode MS" pitchFamily="34" charset="-128"/>
                <a:cs typeface="Arial Unicode MS" pitchFamily="34" charset="-128"/>
              </a:rPr>
              <a:t> </a:t>
            </a:r>
            <a:r>
              <a:rPr lang="cs-CZ" altLang="sk-SK" sz="1400" dirty="0" err="1">
                <a:solidFill>
                  <a:srgbClr val="000000"/>
                </a:solidFill>
                <a:latin typeface="Arial Unicode MS" pitchFamily="34" charset="-128"/>
                <a:ea typeface="Arial Unicode MS" pitchFamily="34" charset="-128"/>
                <a:cs typeface="Arial Unicode MS" pitchFamily="34" charset="-128"/>
              </a:rPr>
              <a:t>Press</a:t>
            </a:r>
            <a:r>
              <a:rPr lang="cs-CZ" altLang="sk-SK" sz="1400" dirty="0">
                <a:solidFill>
                  <a:srgbClr val="000000"/>
                </a:solidFill>
                <a:latin typeface="Arial Unicode MS" pitchFamily="34" charset="-128"/>
                <a:ea typeface="Arial Unicode MS" pitchFamily="34" charset="-128"/>
                <a:cs typeface="Arial Unicode MS" pitchFamily="34" charset="-128"/>
              </a:rPr>
              <a:t> Praha, 2004</a:t>
            </a:r>
          </a:p>
          <a:p>
            <a:pPr>
              <a:spcBef>
                <a:spcPct val="50000"/>
              </a:spcBef>
            </a:pPr>
            <a:endParaRPr lang="cs-CZ" altLang="sk-SK" sz="1400" dirty="0"/>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Text Box 2"/>
          <p:cNvSpPr txBox="1">
            <a:spLocks noChangeArrowheads="1"/>
          </p:cNvSpPr>
          <p:nvPr/>
        </p:nvSpPr>
        <p:spPr bwMode="auto">
          <a:xfrm>
            <a:off x="228600" y="533400"/>
            <a:ext cx="8772556" cy="6632585"/>
          </a:xfrm>
          <a:prstGeom prst="rect">
            <a:avLst/>
          </a:prstGeom>
          <a:noFill/>
          <a:ln w="9525">
            <a:noFill/>
            <a:miter lim="800000"/>
            <a:headEnd/>
            <a:tailEnd/>
          </a:ln>
        </p:spPr>
        <p:txBody>
          <a:bodyPr wrap="square">
            <a:spAutoFit/>
          </a:bodyPr>
          <a:lstStyle/>
          <a:p>
            <a:pPr>
              <a:spcBef>
                <a:spcPct val="50000"/>
              </a:spcBef>
            </a:pPr>
            <a:r>
              <a:rPr lang="cs-CZ" altLang="sk-SK" sz="3600" b="1" dirty="0" err="1" smtClean="0">
                <a:solidFill>
                  <a:srgbClr val="FF0000"/>
                </a:solidFill>
                <a:latin typeface="Arial Unicode MS" pitchFamily="34" charset="-128"/>
                <a:ea typeface="Arial Unicode MS" pitchFamily="34" charset="-128"/>
                <a:cs typeface="Arial Unicode MS" pitchFamily="34" charset="-128"/>
              </a:rPr>
              <a:t>Place</a:t>
            </a:r>
            <a:r>
              <a:rPr lang="cs-CZ" altLang="sk-SK" sz="2000" dirty="0" smtClean="0">
                <a:solidFill>
                  <a:schemeClr val="hlink"/>
                </a:solidFill>
                <a:latin typeface="Arial Unicode MS" pitchFamily="34" charset="-128"/>
                <a:ea typeface="Arial Unicode MS" pitchFamily="34" charset="-128"/>
                <a:cs typeface="Arial Unicode MS" pitchFamily="34" charset="-128"/>
              </a:rPr>
              <a:t> </a:t>
            </a:r>
            <a:r>
              <a:rPr lang="cs-CZ" altLang="sk-SK" sz="2000" dirty="0">
                <a:solidFill>
                  <a:schemeClr val="hlink"/>
                </a:solidFill>
                <a:latin typeface="Arial Unicode MS" pitchFamily="34" charset="-128"/>
                <a:ea typeface="Arial Unicode MS" pitchFamily="34" charset="-128"/>
                <a:cs typeface="Arial Unicode MS" pitchFamily="34" charset="-128"/>
              </a:rPr>
              <a:t>(m</a:t>
            </a:r>
            <a:r>
              <a:rPr lang="cs-CZ" altLang="sk-SK" sz="2000" dirty="0">
                <a:solidFill>
                  <a:schemeClr val="hlink"/>
                </a:solidFill>
                <a:ea typeface="Arial Unicode MS" pitchFamily="34" charset="-128"/>
                <a:cs typeface="Arial Unicode MS" pitchFamily="34" charset="-128"/>
              </a:rPr>
              <a:t>í</a:t>
            </a:r>
            <a:r>
              <a:rPr lang="cs-CZ" altLang="sk-SK" sz="2000" dirty="0">
                <a:solidFill>
                  <a:schemeClr val="hlink"/>
                </a:solidFill>
                <a:latin typeface="Arial Unicode MS" pitchFamily="34" charset="-128"/>
                <a:ea typeface="Arial Unicode MS" pitchFamily="34" charset="-128"/>
                <a:cs typeface="Arial Unicode MS" pitchFamily="34" charset="-128"/>
              </a:rPr>
              <a:t>sto)</a:t>
            </a:r>
            <a:endParaRPr lang="cs-CZ" altLang="sk-SK" sz="2000" dirty="0">
              <a:solidFill>
                <a:schemeClr val="hlink"/>
              </a:solidFill>
              <a:ea typeface="Arial Unicode MS" pitchFamily="34" charset="-128"/>
              <a:cs typeface="Arial Unicode MS" pitchFamily="34" charset="-128"/>
            </a:endParaRPr>
          </a:p>
          <a:p>
            <a:pPr>
              <a:spcBef>
                <a:spcPct val="50000"/>
              </a:spcBef>
            </a:pPr>
            <a:endParaRPr lang="cs-CZ" altLang="sk-SK" sz="2000" dirty="0">
              <a:solidFill>
                <a:schemeClr val="hlink"/>
              </a:solidFill>
              <a:ea typeface="Arial Unicode MS" pitchFamily="34" charset="-128"/>
              <a:cs typeface="Arial Unicode MS" pitchFamily="34" charset="-128"/>
            </a:endParaRPr>
          </a:p>
          <a:p>
            <a:pPr>
              <a:spcBef>
                <a:spcPct val="50000"/>
              </a:spcBef>
            </a:pPr>
            <a:r>
              <a:rPr lang="cs-CZ" altLang="sk-SK" dirty="0" smtClean="0">
                <a:cs typeface="Times New Roman" pitchFamily="18" charset="0"/>
              </a:rPr>
              <a:t>Součástí </a:t>
            </a:r>
            <a:r>
              <a:rPr lang="cs-CZ" altLang="sk-SK" dirty="0">
                <a:cs typeface="Times New Roman" pitchFamily="18" charset="0"/>
              </a:rPr>
              <a:t>4P podle P. </a:t>
            </a:r>
            <a:r>
              <a:rPr lang="cs-CZ" altLang="sk-SK" dirty="0" err="1">
                <a:cs typeface="Times New Roman" pitchFamily="18" charset="0"/>
              </a:rPr>
              <a:t>Kotlera</a:t>
            </a:r>
            <a:r>
              <a:rPr lang="cs-CZ" altLang="sk-SK" dirty="0">
                <a:cs typeface="Times New Roman" pitchFamily="18" charset="0"/>
              </a:rPr>
              <a:t> je „</a:t>
            </a:r>
            <a:r>
              <a:rPr lang="cs-CZ" altLang="sk-SK" dirty="0" err="1">
                <a:cs typeface="Times New Roman" pitchFamily="18" charset="0"/>
              </a:rPr>
              <a:t>Place</a:t>
            </a:r>
            <a:r>
              <a:rPr lang="cs-CZ" altLang="sk-SK" dirty="0">
                <a:cs typeface="Times New Roman" pitchFamily="18" charset="0"/>
              </a:rPr>
              <a:t>“, nepřesně překládané jako „místo“. Možná by byl přesnější (také v překladu akceptovatelný termín) „poloha“, nebo „prostor“.  „</a:t>
            </a:r>
            <a:r>
              <a:rPr lang="cs-CZ" altLang="sk-SK" dirty="0" err="1">
                <a:cs typeface="Times New Roman" pitchFamily="18" charset="0"/>
              </a:rPr>
              <a:t>Place</a:t>
            </a:r>
            <a:r>
              <a:rPr lang="cs-CZ" altLang="sk-SK" dirty="0">
                <a:cs typeface="Times New Roman" pitchFamily="18" charset="0"/>
              </a:rPr>
              <a:t>“ se totiž vztahuje k taktice a k distribučním kanálům používaným pro fyzické zpřístupnění výrobku (nebo služby) spotřebitelům.</a:t>
            </a:r>
            <a:r>
              <a:rPr lang="cs-CZ" altLang="sk-SK" u="sng" dirty="0">
                <a:solidFill>
                  <a:srgbClr val="800080"/>
                </a:solidFill>
                <a:cs typeface="Times New Roman" pitchFamily="18" charset="0"/>
                <a:hlinkClick r:id="" action="ppaction://noaction"/>
              </a:rPr>
              <a:t>[1]</a:t>
            </a:r>
            <a:r>
              <a:rPr lang="cs-CZ" altLang="sk-SK" dirty="0"/>
              <a:t> </a:t>
            </a:r>
          </a:p>
          <a:p>
            <a:pPr>
              <a:spcBef>
                <a:spcPct val="50000"/>
              </a:spcBef>
            </a:pPr>
            <a:endParaRPr lang="cs-CZ" altLang="sk-SK" dirty="0"/>
          </a:p>
          <a:p>
            <a:pPr>
              <a:spcBef>
                <a:spcPct val="50000"/>
              </a:spcBef>
            </a:pPr>
            <a:endParaRPr lang="cs-CZ" altLang="sk-SK" dirty="0"/>
          </a:p>
          <a:p>
            <a:pPr>
              <a:spcBef>
                <a:spcPct val="50000"/>
              </a:spcBef>
            </a:pPr>
            <a:endParaRPr lang="cs-CZ" altLang="sk-SK" dirty="0" smtClean="0"/>
          </a:p>
          <a:p>
            <a:pPr>
              <a:spcBef>
                <a:spcPct val="50000"/>
              </a:spcBef>
            </a:pPr>
            <a:endParaRPr lang="cs-CZ" altLang="sk-SK" dirty="0" smtClean="0"/>
          </a:p>
          <a:p>
            <a:pPr>
              <a:spcBef>
                <a:spcPct val="50000"/>
              </a:spcBef>
            </a:pPr>
            <a:endParaRPr lang="cs-CZ" altLang="sk-SK" dirty="0" smtClean="0"/>
          </a:p>
          <a:p>
            <a:pPr>
              <a:spcBef>
                <a:spcPct val="50000"/>
              </a:spcBef>
            </a:pPr>
            <a:endParaRPr lang="cs-CZ" altLang="sk-SK" dirty="0" smtClean="0"/>
          </a:p>
          <a:p>
            <a:pPr>
              <a:spcBef>
                <a:spcPct val="50000"/>
              </a:spcBef>
            </a:pPr>
            <a:endParaRPr lang="cs-CZ" altLang="sk-SK" dirty="0" smtClean="0"/>
          </a:p>
          <a:p>
            <a:pPr>
              <a:spcBef>
                <a:spcPct val="50000"/>
              </a:spcBef>
            </a:pPr>
            <a:endParaRPr lang="cs-CZ" altLang="sk-SK" dirty="0" smtClean="0"/>
          </a:p>
          <a:p>
            <a:pPr>
              <a:spcBef>
                <a:spcPct val="50000"/>
              </a:spcBef>
            </a:pPr>
            <a:r>
              <a:rPr lang="cs-CZ" altLang="sk-SK" dirty="0"/>
              <a:t/>
            </a:r>
            <a:br>
              <a:rPr lang="cs-CZ" altLang="sk-SK" dirty="0"/>
            </a:br>
            <a:r>
              <a:rPr lang="cs-CZ" altLang="sk-SK" sz="1400" u="sng" dirty="0">
                <a:solidFill>
                  <a:srgbClr val="800080"/>
                </a:solidFill>
                <a:latin typeface="Arial Unicode MS" pitchFamily="34" charset="-128"/>
                <a:ea typeface="Arial Unicode MS" pitchFamily="34" charset="-128"/>
                <a:cs typeface="Arial Unicode MS" pitchFamily="34" charset="-128"/>
                <a:hlinkClick r:id="" action="ppaction://noaction"/>
              </a:rPr>
              <a:t>[1]</a:t>
            </a:r>
            <a:r>
              <a:rPr lang="cs-CZ" altLang="sk-SK" sz="1400" dirty="0">
                <a:solidFill>
                  <a:srgbClr val="000000"/>
                </a:solidFill>
                <a:latin typeface="Arial Unicode MS" pitchFamily="34" charset="-128"/>
                <a:ea typeface="Arial Unicode MS" pitchFamily="34" charset="-128"/>
                <a:cs typeface="Arial Unicode MS" pitchFamily="34" charset="-128"/>
              </a:rPr>
              <a:t> </a:t>
            </a:r>
            <a:r>
              <a:rPr lang="cs-CZ" altLang="sk-SK" sz="1400" dirty="0" err="1">
                <a:solidFill>
                  <a:srgbClr val="000000"/>
                </a:solidFill>
                <a:latin typeface="Arial Unicode MS" pitchFamily="34" charset="-128"/>
                <a:ea typeface="Arial Unicode MS" pitchFamily="34" charset="-128"/>
                <a:cs typeface="Arial Unicode MS" pitchFamily="34" charset="-128"/>
              </a:rPr>
              <a:t>Mark</a:t>
            </a:r>
            <a:r>
              <a:rPr lang="cs-CZ" altLang="sk-SK" sz="1400" dirty="0">
                <a:solidFill>
                  <a:srgbClr val="000000"/>
                </a:solidFill>
                <a:latin typeface="Arial Unicode MS" pitchFamily="34" charset="-128"/>
                <a:ea typeface="Arial Unicode MS" pitchFamily="34" charset="-128"/>
                <a:cs typeface="Arial Unicode MS" pitchFamily="34" charset="-128"/>
              </a:rPr>
              <a:t> N. </a:t>
            </a:r>
            <a:r>
              <a:rPr lang="cs-CZ" altLang="sk-SK" sz="1400" dirty="0" err="1">
                <a:solidFill>
                  <a:srgbClr val="000000"/>
                </a:solidFill>
                <a:latin typeface="Arial Unicode MS" pitchFamily="34" charset="-128"/>
                <a:ea typeface="Arial Unicode MS" pitchFamily="34" charset="-128"/>
                <a:cs typeface="Arial Unicode MS" pitchFamily="34" charset="-128"/>
              </a:rPr>
              <a:t>Clemente</a:t>
            </a:r>
            <a:r>
              <a:rPr lang="cs-CZ" altLang="sk-SK" sz="1400" dirty="0">
                <a:solidFill>
                  <a:srgbClr val="000000"/>
                </a:solidFill>
                <a:latin typeface="Arial Unicode MS" pitchFamily="34" charset="-128"/>
                <a:ea typeface="Arial Unicode MS" pitchFamily="34" charset="-128"/>
                <a:cs typeface="Arial Unicode MS" pitchFamily="34" charset="-128"/>
              </a:rPr>
              <a:t>, Slovn</a:t>
            </a:r>
            <a:r>
              <a:rPr lang="cs-CZ" altLang="sk-SK" sz="1400" dirty="0">
                <a:solidFill>
                  <a:srgbClr val="000000"/>
                </a:solidFill>
                <a:ea typeface="Arial Unicode MS" pitchFamily="34" charset="-128"/>
                <a:cs typeface="Arial Unicode MS" pitchFamily="34" charset="-128"/>
              </a:rPr>
              <a:t>í</a:t>
            </a:r>
            <a:r>
              <a:rPr lang="cs-CZ" altLang="sk-SK" sz="1400" dirty="0">
                <a:solidFill>
                  <a:srgbClr val="000000"/>
                </a:solidFill>
                <a:latin typeface="Arial Unicode MS" pitchFamily="34" charset="-128"/>
                <a:ea typeface="Arial Unicode MS" pitchFamily="34" charset="-128"/>
                <a:cs typeface="Arial Unicode MS" pitchFamily="34" charset="-128"/>
              </a:rPr>
              <a:t>k marketingu, </a:t>
            </a:r>
            <a:r>
              <a:rPr lang="cs-CZ" altLang="sk-SK" sz="1400" dirty="0" err="1">
                <a:solidFill>
                  <a:srgbClr val="000000"/>
                </a:solidFill>
                <a:latin typeface="Arial Unicode MS" pitchFamily="34" charset="-128"/>
                <a:ea typeface="Arial Unicode MS" pitchFamily="34" charset="-128"/>
                <a:cs typeface="Arial Unicode MS" pitchFamily="34" charset="-128"/>
              </a:rPr>
              <a:t>Computer</a:t>
            </a:r>
            <a:r>
              <a:rPr lang="cs-CZ" altLang="sk-SK" sz="1400" dirty="0">
                <a:solidFill>
                  <a:srgbClr val="000000"/>
                </a:solidFill>
                <a:latin typeface="Arial Unicode MS" pitchFamily="34" charset="-128"/>
                <a:ea typeface="Arial Unicode MS" pitchFamily="34" charset="-128"/>
                <a:cs typeface="Arial Unicode MS" pitchFamily="34" charset="-128"/>
              </a:rPr>
              <a:t> </a:t>
            </a:r>
            <a:r>
              <a:rPr lang="cs-CZ" altLang="sk-SK" sz="1400" dirty="0" err="1">
                <a:solidFill>
                  <a:srgbClr val="000000"/>
                </a:solidFill>
                <a:latin typeface="Arial Unicode MS" pitchFamily="34" charset="-128"/>
                <a:ea typeface="Arial Unicode MS" pitchFamily="34" charset="-128"/>
                <a:cs typeface="Arial Unicode MS" pitchFamily="34" charset="-128"/>
              </a:rPr>
              <a:t>Press</a:t>
            </a:r>
            <a:r>
              <a:rPr lang="cs-CZ" altLang="sk-SK" sz="1400" dirty="0">
                <a:solidFill>
                  <a:srgbClr val="000000"/>
                </a:solidFill>
                <a:latin typeface="Arial Unicode MS" pitchFamily="34" charset="-128"/>
                <a:ea typeface="Arial Unicode MS" pitchFamily="34" charset="-128"/>
                <a:cs typeface="Arial Unicode MS" pitchFamily="34" charset="-128"/>
              </a:rPr>
              <a:t>,Brno 2004</a:t>
            </a:r>
          </a:p>
          <a:p>
            <a:pPr>
              <a:spcBef>
                <a:spcPct val="50000"/>
              </a:spcBef>
            </a:pPr>
            <a:endParaRPr lang="cs-CZ" altLang="sk-SK" sz="1400" dirty="0"/>
          </a:p>
        </p:txBody>
      </p:sp>
      <p:pic>
        <p:nvPicPr>
          <p:cNvPr id="133122" name="Picture 2" descr="http://www.placesa.com.au/wp-content/uploads/2013/08/take-your-place-logo.jpg"/>
          <p:cNvPicPr>
            <a:picLocks noChangeAspect="1" noChangeArrowheads="1"/>
          </p:cNvPicPr>
          <p:nvPr/>
        </p:nvPicPr>
        <p:blipFill>
          <a:blip r:embed="rId3"/>
          <a:srcRect/>
          <a:stretch>
            <a:fillRect/>
          </a:stretch>
        </p:blipFill>
        <p:spPr bwMode="auto">
          <a:xfrm>
            <a:off x="2000232" y="3000372"/>
            <a:ext cx="6667500" cy="2857500"/>
          </a:xfrm>
          <a:prstGeom prst="rect">
            <a:avLst/>
          </a:prstGeom>
          <a:noFill/>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Text Box 2"/>
          <p:cNvSpPr txBox="1">
            <a:spLocks noChangeArrowheads="1"/>
          </p:cNvSpPr>
          <p:nvPr/>
        </p:nvSpPr>
        <p:spPr bwMode="auto">
          <a:xfrm>
            <a:off x="107950" y="115889"/>
            <a:ext cx="8928100" cy="7048083"/>
          </a:xfrm>
          <a:prstGeom prst="rect">
            <a:avLst/>
          </a:prstGeom>
          <a:noFill/>
          <a:ln w="9525">
            <a:noFill/>
            <a:miter lim="800000"/>
            <a:headEnd/>
            <a:tailEnd/>
          </a:ln>
        </p:spPr>
        <p:txBody>
          <a:bodyPr wrap="square">
            <a:spAutoFit/>
          </a:bodyPr>
          <a:lstStyle/>
          <a:p>
            <a:pPr>
              <a:spcBef>
                <a:spcPct val="50000"/>
              </a:spcBef>
            </a:pPr>
            <a:r>
              <a:rPr lang="cs-CZ" altLang="sk-SK" sz="3200" b="1" dirty="0" smtClean="0">
                <a:solidFill>
                  <a:srgbClr val="FF0000"/>
                </a:solidFill>
                <a:latin typeface="Arial Unicode MS" pitchFamily="34" charset="-128"/>
                <a:ea typeface="Arial Unicode MS" pitchFamily="34" charset="-128"/>
                <a:cs typeface="Arial Unicode MS" pitchFamily="34" charset="-128"/>
              </a:rPr>
              <a:t>Distribučn</a:t>
            </a:r>
            <a:r>
              <a:rPr lang="cs-CZ" altLang="sk-SK" sz="3200" b="1" dirty="0" smtClean="0">
                <a:solidFill>
                  <a:srgbClr val="FF0000"/>
                </a:solidFill>
                <a:ea typeface="Arial Unicode MS" pitchFamily="34" charset="-128"/>
                <a:cs typeface="Arial Unicode MS" pitchFamily="34" charset="-128"/>
              </a:rPr>
              <a:t>í</a:t>
            </a:r>
            <a:r>
              <a:rPr lang="cs-CZ" altLang="sk-SK" sz="3200" b="1" dirty="0" smtClean="0">
                <a:solidFill>
                  <a:srgbClr val="FF0000"/>
                </a:solidFill>
                <a:latin typeface="Arial Unicode MS" pitchFamily="34" charset="-128"/>
                <a:ea typeface="Arial Unicode MS" pitchFamily="34" charset="-128"/>
                <a:cs typeface="Arial Unicode MS" pitchFamily="34" charset="-128"/>
              </a:rPr>
              <a:t> </a:t>
            </a:r>
            <a:r>
              <a:rPr lang="cs-CZ" altLang="sk-SK" sz="3200" b="1" dirty="0">
                <a:solidFill>
                  <a:srgbClr val="FF0000"/>
                </a:solidFill>
                <a:latin typeface="Arial Unicode MS" pitchFamily="34" charset="-128"/>
                <a:ea typeface="Arial Unicode MS" pitchFamily="34" charset="-128"/>
                <a:cs typeface="Arial Unicode MS" pitchFamily="34" charset="-128"/>
              </a:rPr>
              <a:t>kan</a:t>
            </a:r>
            <a:r>
              <a:rPr lang="cs-CZ" altLang="sk-SK" sz="3200" b="1" dirty="0">
                <a:solidFill>
                  <a:srgbClr val="FF0000"/>
                </a:solidFill>
                <a:ea typeface="Arial Unicode MS" pitchFamily="34" charset="-128"/>
                <a:cs typeface="Arial Unicode MS" pitchFamily="34" charset="-128"/>
              </a:rPr>
              <a:t>á</a:t>
            </a:r>
            <a:r>
              <a:rPr lang="cs-CZ" altLang="sk-SK" sz="3200" b="1" dirty="0">
                <a:solidFill>
                  <a:srgbClr val="FF0000"/>
                </a:solidFill>
                <a:latin typeface="Arial Unicode MS" pitchFamily="34" charset="-128"/>
                <a:ea typeface="Arial Unicode MS" pitchFamily="34" charset="-128"/>
                <a:cs typeface="Arial Unicode MS" pitchFamily="34" charset="-128"/>
              </a:rPr>
              <a:t>ly</a:t>
            </a:r>
            <a:endParaRPr lang="cs-CZ" altLang="sk-SK" sz="3200" dirty="0">
              <a:solidFill>
                <a:srgbClr val="FF0000"/>
              </a:solidFill>
              <a:latin typeface="Arial Unicode MS" pitchFamily="34" charset="-128"/>
              <a:ea typeface="Arial Unicode MS" pitchFamily="34" charset="-128"/>
              <a:cs typeface="Arial Unicode MS" pitchFamily="34" charset="-128"/>
            </a:endParaRPr>
          </a:p>
          <a:p>
            <a:pPr>
              <a:spcBef>
                <a:spcPct val="50000"/>
              </a:spcBef>
            </a:pPr>
            <a:r>
              <a:rPr lang="cs-CZ" altLang="sk-SK" b="1" dirty="0">
                <a:solidFill>
                  <a:srgbClr val="000000"/>
                </a:solidFill>
                <a:ea typeface="Arial Unicode MS" pitchFamily="34" charset="-128"/>
                <a:cs typeface="Arial Unicode MS" pitchFamily="34" charset="-128"/>
              </a:rPr>
              <a:t> </a:t>
            </a:r>
            <a:endParaRPr lang="cs-CZ" altLang="sk-SK" dirty="0">
              <a:solidFill>
                <a:srgbClr val="000000"/>
              </a:solidFill>
              <a:latin typeface="Arial Unicode MS" pitchFamily="34" charset="-128"/>
              <a:ea typeface="Arial Unicode MS" pitchFamily="34" charset="-128"/>
              <a:cs typeface="Arial Unicode MS" pitchFamily="34" charset="-128"/>
            </a:endParaRPr>
          </a:p>
          <a:p>
            <a:pPr>
              <a:spcBef>
                <a:spcPct val="50000"/>
              </a:spcBef>
            </a:pPr>
            <a:r>
              <a:rPr lang="cs-CZ" altLang="sk-SK" dirty="0">
                <a:solidFill>
                  <a:srgbClr val="000000"/>
                </a:solidFill>
                <a:latin typeface="Arial Unicode MS" pitchFamily="34" charset="-128"/>
                <a:ea typeface="Arial Unicode MS" pitchFamily="34" charset="-128"/>
                <a:cs typeface="Arial Unicode MS" pitchFamily="34" charset="-128"/>
              </a:rPr>
              <a:t>Term</a:t>
            </a:r>
            <a:r>
              <a:rPr lang="cs-CZ" altLang="sk-SK" dirty="0">
                <a:solidFill>
                  <a:srgbClr val="000000"/>
                </a:solidFill>
                <a:ea typeface="Arial Unicode MS" pitchFamily="34" charset="-128"/>
                <a:cs typeface="Arial Unicode MS" pitchFamily="34" charset="-128"/>
              </a:rPr>
              <a:t>í</a:t>
            </a:r>
            <a:r>
              <a:rPr lang="cs-CZ" altLang="sk-SK" dirty="0">
                <a:solidFill>
                  <a:srgbClr val="000000"/>
                </a:solidFill>
                <a:latin typeface="Arial Unicode MS" pitchFamily="34" charset="-128"/>
                <a:ea typeface="Arial Unicode MS" pitchFamily="34" charset="-128"/>
                <a:cs typeface="Arial Unicode MS" pitchFamily="34" charset="-128"/>
              </a:rPr>
              <a:t>nů je v</a:t>
            </a:r>
            <a:r>
              <a:rPr lang="cs-CZ" altLang="sk-SK" dirty="0">
                <a:solidFill>
                  <a:srgbClr val="000000"/>
                </a:solidFill>
                <a:ea typeface="Arial Unicode MS" pitchFamily="34" charset="-128"/>
                <a:cs typeface="Arial Unicode MS" pitchFamily="34" charset="-128"/>
              </a:rPr>
              <a:t>í</a:t>
            </a:r>
            <a:r>
              <a:rPr lang="cs-CZ" altLang="sk-SK" dirty="0">
                <a:solidFill>
                  <a:srgbClr val="000000"/>
                </a:solidFill>
                <a:latin typeface="Arial Unicode MS" pitchFamily="34" charset="-128"/>
                <a:ea typeface="Arial Unicode MS" pitchFamily="34" charset="-128"/>
                <a:cs typeface="Arial Unicode MS" pitchFamily="34" charset="-128"/>
              </a:rPr>
              <a:t>c, někter</a:t>
            </a:r>
            <a:r>
              <a:rPr lang="cs-CZ" altLang="sk-SK" dirty="0">
                <a:solidFill>
                  <a:srgbClr val="000000"/>
                </a:solidFill>
                <a:ea typeface="Arial Unicode MS" pitchFamily="34" charset="-128"/>
                <a:cs typeface="Arial Unicode MS" pitchFamily="34" charset="-128"/>
              </a:rPr>
              <a:t>é</a:t>
            </a:r>
            <a:r>
              <a:rPr lang="cs-CZ" altLang="sk-SK" dirty="0">
                <a:solidFill>
                  <a:srgbClr val="000000"/>
                </a:solidFill>
                <a:latin typeface="Arial Unicode MS" pitchFamily="34" charset="-128"/>
                <a:ea typeface="Arial Unicode MS" pitchFamily="34" charset="-128"/>
                <a:cs typeface="Arial Unicode MS" pitchFamily="34" charset="-128"/>
              </a:rPr>
              <a:t> osobnosti marketingu tot</a:t>
            </a:r>
            <a:r>
              <a:rPr lang="cs-CZ" altLang="sk-SK" dirty="0">
                <a:solidFill>
                  <a:srgbClr val="000000"/>
                </a:solidFill>
                <a:ea typeface="Arial Unicode MS" pitchFamily="34" charset="-128"/>
                <a:cs typeface="Arial Unicode MS" pitchFamily="34" charset="-128"/>
              </a:rPr>
              <a:t>é</a:t>
            </a:r>
            <a:r>
              <a:rPr lang="cs-CZ" altLang="sk-SK" dirty="0">
                <a:solidFill>
                  <a:srgbClr val="000000"/>
                </a:solidFill>
                <a:latin typeface="Arial Unicode MS" pitchFamily="34" charset="-128"/>
                <a:ea typeface="Arial Unicode MS" pitchFamily="34" charset="-128"/>
                <a:cs typeface="Arial Unicode MS" pitchFamily="34" charset="-128"/>
              </a:rPr>
              <a:t>ž popisuj</a:t>
            </a:r>
            <a:r>
              <a:rPr lang="cs-CZ" altLang="sk-SK" dirty="0">
                <a:solidFill>
                  <a:srgbClr val="000000"/>
                </a:solidFill>
                <a:ea typeface="Arial Unicode MS" pitchFamily="34" charset="-128"/>
                <a:cs typeface="Arial Unicode MS" pitchFamily="34" charset="-128"/>
              </a:rPr>
              <a:t>í</a:t>
            </a:r>
            <a:r>
              <a:rPr lang="cs-CZ" altLang="sk-SK" dirty="0">
                <a:solidFill>
                  <a:srgbClr val="000000"/>
                </a:solidFill>
                <a:latin typeface="Arial Unicode MS" pitchFamily="34" charset="-128"/>
                <a:ea typeface="Arial Unicode MS" pitchFamily="34" charset="-128"/>
                <a:cs typeface="Arial Unicode MS" pitchFamily="34" charset="-128"/>
              </a:rPr>
              <a:t> jako </a:t>
            </a:r>
            <a:r>
              <a:rPr lang="cs-CZ" altLang="sk-SK" dirty="0">
                <a:solidFill>
                  <a:srgbClr val="000000"/>
                </a:solidFill>
                <a:ea typeface="Arial Unicode MS" pitchFamily="34" charset="-128"/>
                <a:cs typeface="Arial Unicode MS" pitchFamily="34" charset="-128"/>
              </a:rPr>
              <a:t>„</a:t>
            </a:r>
            <a:r>
              <a:rPr lang="cs-CZ" altLang="sk-SK" dirty="0">
                <a:solidFill>
                  <a:srgbClr val="000000"/>
                </a:solidFill>
                <a:latin typeface="Arial Unicode MS" pitchFamily="34" charset="-128"/>
                <a:ea typeface="Arial Unicode MS" pitchFamily="34" charset="-128"/>
                <a:cs typeface="Arial Unicode MS" pitchFamily="34" charset="-128"/>
              </a:rPr>
              <a:t>z</a:t>
            </a:r>
            <a:r>
              <a:rPr lang="cs-CZ" altLang="sk-SK" dirty="0">
                <a:solidFill>
                  <a:srgbClr val="000000"/>
                </a:solidFill>
                <a:ea typeface="Arial Unicode MS" pitchFamily="34" charset="-128"/>
                <a:cs typeface="Arial Unicode MS" pitchFamily="34" charset="-128"/>
              </a:rPr>
              <a:t>á</a:t>
            </a:r>
            <a:r>
              <a:rPr lang="cs-CZ" altLang="sk-SK" dirty="0">
                <a:solidFill>
                  <a:srgbClr val="000000"/>
                </a:solidFill>
                <a:latin typeface="Arial Unicode MS" pitchFamily="34" charset="-128"/>
                <a:ea typeface="Arial Unicode MS" pitchFamily="34" charset="-128"/>
                <a:cs typeface="Arial Unicode MS" pitchFamily="34" charset="-128"/>
              </a:rPr>
              <a:t>sobovac</a:t>
            </a:r>
            <a:r>
              <a:rPr lang="cs-CZ" altLang="sk-SK" dirty="0">
                <a:solidFill>
                  <a:srgbClr val="000000"/>
                </a:solidFill>
                <a:ea typeface="Arial Unicode MS" pitchFamily="34" charset="-128"/>
                <a:cs typeface="Arial Unicode MS" pitchFamily="34" charset="-128"/>
              </a:rPr>
              <a:t>í</a:t>
            </a:r>
            <a:r>
              <a:rPr lang="cs-CZ" altLang="sk-SK" dirty="0">
                <a:solidFill>
                  <a:srgbClr val="000000"/>
                </a:solidFill>
                <a:latin typeface="Arial Unicode MS" pitchFamily="34" charset="-128"/>
                <a:ea typeface="Arial Unicode MS" pitchFamily="34" charset="-128"/>
                <a:cs typeface="Arial Unicode MS" pitchFamily="34" charset="-128"/>
              </a:rPr>
              <a:t> řetězce</a:t>
            </a:r>
            <a:r>
              <a:rPr lang="cs-CZ" altLang="sk-SK" dirty="0">
                <a:solidFill>
                  <a:srgbClr val="000000"/>
                </a:solidFill>
                <a:ea typeface="Arial Unicode MS" pitchFamily="34" charset="-128"/>
                <a:cs typeface="Arial Unicode MS" pitchFamily="34" charset="-128"/>
              </a:rPr>
              <a:t>“</a:t>
            </a:r>
            <a:r>
              <a:rPr lang="cs-CZ" altLang="sk-SK" dirty="0">
                <a:solidFill>
                  <a:srgbClr val="000000"/>
                </a:solidFill>
                <a:latin typeface="Arial Unicode MS" pitchFamily="34" charset="-128"/>
                <a:ea typeface="Arial Unicode MS" pitchFamily="34" charset="-128"/>
                <a:cs typeface="Arial Unicode MS" pitchFamily="34" charset="-128"/>
              </a:rPr>
              <a:t>. </a:t>
            </a:r>
            <a:r>
              <a:rPr lang="cs-CZ" altLang="sk-SK" u="sng" dirty="0">
                <a:solidFill>
                  <a:srgbClr val="800080"/>
                </a:solidFill>
                <a:latin typeface="Arial Unicode MS" pitchFamily="34" charset="-128"/>
                <a:ea typeface="Arial Unicode MS" pitchFamily="34" charset="-128"/>
                <a:cs typeface="Arial Unicode MS" pitchFamily="34" charset="-128"/>
                <a:hlinkClick r:id="" action="ppaction://noaction"/>
              </a:rPr>
              <a:t>[1]</a:t>
            </a:r>
            <a:r>
              <a:rPr lang="cs-CZ" altLang="sk-SK" dirty="0">
                <a:solidFill>
                  <a:srgbClr val="000000"/>
                </a:solidFill>
                <a:latin typeface="Arial Unicode MS" pitchFamily="34" charset="-128"/>
                <a:ea typeface="Arial Unicode MS" pitchFamily="34" charset="-128"/>
                <a:cs typeface="Arial Unicode MS" pitchFamily="34" charset="-128"/>
              </a:rPr>
              <a:t>  Je mnoho způsobů, jak se výrobek (služba) dostanou ke koncov</a:t>
            </a:r>
            <a:r>
              <a:rPr lang="cs-CZ" altLang="sk-SK" dirty="0">
                <a:solidFill>
                  <a:srgbClr val="000000"/>
                </a:solidFill>
                <a:ea typeface="Arial Unicode MS" pitchFamily="34" charset="-128"/>
                <a:cs typeface="Arial Unicode MS" pitchFamily="34" charset="-128"/>
              </a:rPr>
              <a:t>é</a:t>
            </a:r>
            <a:r>
              <a:rPr lang="cs-CZ" altLang="sk-SK" dirty="0">
                <a:solidFill>
                  <a:srgbClr val="000000"/>
                </a:solidFill>
                <a:latin typeface="Arial Unicode MS" pitchFamily="34" charset="-128"/>
                <a:ea typeface="Arial Unicode MS" pitchFamily="34" charset="-128"/>
                <a:cs typeface="Arial Unicode MS" pitchFamily="34" charset="-128"/>
              </a:rPr>
              <a:t>mu spotřebiteli. </a:t>
            </a:r>
          </a:p>
          <a:p>
            <a:pPr>
              <a:spcBef>
                <a:spcPct val="50000"/>
              </a:spcBef>
            </a:pPr>
            <a:r>
              <a:rPr lang="cs-CZ" altLang="sk-SK" dirty="0">
                <a:solidFill>
                  <a:srgbClr val="000000"/>
                </a:solidFill>
                <a:latin typeface="Arial Unicode MS" pitchFamily="34" charset="-128"/>
                <a:ea typeface="Arial Unicode MS" pitchFamily="34" charset="-128"/>
                <a:cs typeface="Arial Unicode MS" pitchFamily="34" charset="-128"/>
              </a:rPr>
              <a:t>A </a:t>
            </a:r>
            <a:r>
              <a:rPr lang="cs-CZ" altLang="sk-SK" dirty="0">
                <a:solidFill>
                  <a:srgbClr val="000000"/>
                </a:solidFill>
                <a:ea typeface="Arial Unicode MS" pitchFamily="34" charset="-128"/>
                <a:cs typeface="Arial Unicode MS" pitchFamily="34" charset="-128"/>
              </a:rPr>
              <a:t>–</a:t>
            </a:r>
            <a:r>
              <a:rPr lang="cs-CZ" altLang="sk-SK" dirty="0">
                <a:solidFill>
                  <a:srgbClr val="000000"/>
                </a:solidFill>
                <a:latin typeface="Arial Unicode MS" pitchFamily="34" charset="-128"/>
                <a:ea typeface="Arial Unicode MS" pitchFamily="34" charset="-128"/>
                <a:cs typeface="Arial Unicode MS" pitchFamily="34" charset="-128"/>
              </a:rPr>
              <a:t> Př</a:t>
            </a:r>
            <a:r>
              <a:rPr lang="cs-CZ" altLang="sk-SK" dirty="0">
                <a:solidFill>
                  <a:srgbClr val="000000"/>
                </a:solidFill>
                <a:ea typeface="Arial Unicode MS" pitchFamily="34" charset="-128"/>
                <a:cs typeface="Arial Unicode MS" pitchFamily="34" charset="-128"/>
              </a:rPr>
              <a:t>í</a:t>
            </a:r>
            <a:r>
              <a:rPr lang="cs-CZ" altLang="sk-SK" dirty="0">
                <a:solidFill>
                  <a:srgbClr val="000000"/>
                </a:solidFill>
                <a:latin typeface="Arial Unicode MS" pitchFamily="34" charset="-128"/>
                <a:ea typeface="Arial Unicode MS" pitchFamily="34" charset="-128"/>
                <a:cs typeface="Arial Unicode MS" pitchFamily="34" charset="-128"/>
              </a:rPr>
              <a:t>mý prodej, výrobce </a:t>
            </a:r>
            <a:r>
              <a:rPr lang="cs-CZ" altLang="sk-SK" dirty="0">
                <a:solidFill>
                  <a:srgbClr val="000000"/>
                </a:solidFill>
                <a:ea typeface="Arial Unicode MS" pitchFamily="34" charset="-128"/>
                <a:cs typeface="Arial Unicode MS" pitchFamily="34" charset="-128"/>
              </a:rPr>
              <a:t>–</a:t>
            </a:r>
            <a:r>
              <a:rPr lang="cs-CZ" altLang="sk-SK" dirty="0">
                <a:solidFill>
                  <a:srgbClr val="000000"/>
                </a:solidFill>
                <a:latin typeface="Arial Unicode MS" pitchFamily="34" charset="-128"/>
                <a:ea typeface="Arial Unicode MS" pitchFamily="34" charset="-128"/>
                <a:cs typeface="Arial Unicode MS" pitchFamily="34" charset="-128"/>
              </a:rPr>
              <a:t> spotřebitel.</a:t>
            </a:r>
          </a:p>
          <a:p>
            <a:pPr>
              <a:spcBef>
                <a:spcPct val="50000"/>
              </a:spcBef>
            </a:pPr>
            <a:r>
              <a:rPr lang="cs-CZ" altLang="sk-SK" dirty="0">
                <a:solidFill>
                  <a:srgbClr val="000000"/>
                </a:solidFill>
                <a:latin typeface="Arial Unicode MS" pitchFamily="34" charset="-128"/>
                <a:ea typeface="Arial Unicode MS" pitchFamily="34" charset="-128"/>
                <a:cs typeface="Arial Unicode MS" pitchFamily="34" charset="-128"/>
              </a:rPr>
              <a:t>B </a:t>
            </a:r>
            <a:r>
              <a:rPr lang="cs-CZ" altLang="sk-SK" dirty="0">
                <a:solidFill>
                  <a:srgbClr val="000000"/>
                </a:solidFill>
                <a:ea typeface="Arial Unicode MS" pitchFamily="34" charset="-128"/>
                <a:cs typeface="Arial Unicode MS" pitchFamily="34" charset="-128"/>
              </a:rPr>
              <a:t>–</a:t>
            </a:r>
            <a:r>
              <a:rPr lang="cs-CZ" altLang="sk-SK" dirty="0">
                <a:solidFill>
                  <a:srgbClr val="000000"/>
                </a:solidFill>
                <a:latin typeface="Arial Unicode MS" pitchFamily="34" charset="-128"/>
                <a:ea typeface="Arial Unicode MS" pitchFamily="34" charset="-128"/>
                <a:cs typeface="Arial Unicode MS" pitchFamily="34" charset="-128"/>
              </a:rPr>
              <a:t> Prodej přes obchodn</a:t>
            </a:r>
            <a:r>
              <a:rPr lang="cs-CZ" altLang="sk-SK" dirty="0">
                <a:solidFill>
                  <a:srgbClr val="000000"/>
                </a:solidFill>
                <a:ea typeface="Arial Unicode MS" pitchFamily="34" charset="-128"/>
                <a:cs typeface="Arial Unicode MS" pitchFamily="34" charset="-128"/>
              </a:rPr>
              <a:t>í</a:t>
            </a:r>
            <a:r>
              <a:rPr lang="cs-CZ" altLang="sk-SK" dirty="0">
                <a:solidFill>
                  <a:srgbClr val="000000"/>
                </a:solidFill>
                <a:latin typeface="Arial Unicode MS" pitchFamily="34" charset="-128"/>
                <a:ea typeface="Arial Unicode MS" pitchFamily="34" charset="-128"/>
                <a:cs typeface="Arial Unicode MS" pitchFamily="34" charset="-128"/>
              </a:rPr>
              <a:t> kan</a:t>
            </a:r>
            <a:r>
              <a:rPr lang="cs-CZ" altLang="sk-SK" dirty="0">
                <a:solidFill>
                  <a:srgbClr val="000000"/>
                </a:solidFill>
                <a:ea typeface="Arial Unicode MS" pitchFamily="34" charset="-128"/>
                <a:cs typeface="Arial Unicode MS" pitchFamily="34" charset="-128"/>
              </a:rPr>
              <a:t>á</a:t>
            </a:r>
            <a:r>
              <a:rPr lang="cs-CZ" altLang="sk-SK" dirty="0">
                <a:solidFill>
                  <a:srgbClr val="000000"/>
                </a:solidFill>
                <a:latin typeface="Arial Unicode MS" pitchFamily="34" charset="-128"/>
                <a:ea typeface="Arial Unicode MS" pitchFamily="34" charset="-128"/>
                <a:cs typeface="Arial Unicode MS" pitchFamily="34" charset="-128"/>
              </a:rPr>
              <a:t>ly. Výrobce </a:t>
            </a:r>
            <a:r>
              <a:rPr lang="cs-CZ" altLang="sk-SK" dirty="0">
                <a:solidFill>
                  <a:srgbClr val="000000"/>
                </a:solidFill>
                <a:ea typeface="Arial Unicode MS" pitchFamily="34" charset="-128"/>
                <a:cs typeface="Arial Unicode MS" pitchFamily="34" charset="-128"/>
              </a:rPr>
              <a:t>–</a:t>
            </a:r>
            <a:r>
              <a:rPr lang="cs-CZ" altLang="sk-SK" dirty="0">
                <a:solidFill>
                  <a:srgbClr val="000000"/>
                </a:solidFill>
                <a:latin typeface="Arial Unicode MS" pitchFamily="34" charset="-128"/>
                <a:ea typeface="Arial Unicode MS" pitchFamily="34" charset="-128"/>
                <a:cs typeface="Arial Unicode MS" pitchFamily="34" charset="-128"/>
              </a:rPr>
              <a:t> velkoobchod </a:t>
            </a:r>
            <a:r>
              <a:rPr lang="cs-CZ" altLang="sk-SK" dirty="0">
                <a:solidFill>
                  <a:srgbClr val="000000"/>
                </a:solidFill>
                <a:ea typeface="Arial Unicode MS" pitchFamily="34" charset="-128"/>
                <a:cs typeface="Arial Unicode MS" pitchFamily="34" charset="-128"/>
              </a:rPr>
              <a:t>–</a:t>
            </a:r>
            <a:r>
              <a:rPr lang="cs-CZ" altLang="sk-SK" dirty="0">
                <a:solidFill>
                  <a:srgbClr val="000000"/>
                </a:solidFill>
                <a:latin typeface="Arial Unicode MS" pitchFamily="34" charset="-128"/>
                <a:ea typeface="Arial Unicode MS" pitchFamily="34" charset="-128"/>
                <a:cs typeface="Arial Unicode MS" pitchFamily="34" charset="-128"/>
              </a:rPr>
              <a:t> maloobchod </a:t>
            </a:r>
            <a:r>
              <a:rPr lang="cs-CZ" altLang="sk-SK" dirty="0">
                <a:solidFill>
                  <a:srgbClr val="000000"/>
                </a:solidFill>
                <a:ea typeface="Arial Unicode MS" pitchFamily="34" charset="-128"/>
                <a:cs typeface="Arial Unicode MS" pitchFamily="34" charset="-128"/>
              </a:rPr>
              <a:t>–</a:t>
            </a:r>
            <a:r>
              <a:rPr lang="cs-CZ" altLang="sk-SK" dirty="0">
                <a:solidFill>
                  <a:srgbClr val="000000"/>
                </a:solidFill>
                <a:latin typeface="Arial Unicode MS" pitchFamily="34" charset="-128"/>
                <a:ea typeface="Arial Unicode MS" pitchFamily="34" charset="-128"/>
                <a:cs typeface="Arial Unicode MS" pitchFamily="34" charset="-128"/>
              </a:rPr>
              <a:t> spotřebitel.</a:t>
            </a:r>
          </a:p>
          <a:p>
            <a:pPr>
              <a:spcBef>
                <a:spcPct val="50000"/>
              </a:spcBef>
            </a:pPr>
            <a:r>
              <a:rPr lang="cs-CZ" altLang="sk-SK" dirty="0">
                <a:cs typeface="Times New Roman" pitchFamily="18" charset="0"/>
              </a:rPr>
              <a:t>C – Prodej prostřednictvím elektronických médií. Výrobce – elektronické prodejní místo (internet) – spotřebitel.</a:t>
            </a:r>
            <a:r>
              <a:rPr lang="cs-CZ" altLang="sk-SK" dirty="0"/>
              <a:t> </a:t>
            </a:r>
            <a:br>
              <a:rPr lang="cs-CZ" altLang="sk-SK" dirty="0"/>
            </a:br>
            <a:endParaRPr lang="cs-CZ" altLang="sk-SK" dirty="0"/>
          </a:p>
          <a:p>
            <a:pPr>
              <a:spcBef>
                <a:spcPct val="50000"/>
              </a:spcBef>
            </a:pPr>
            <a:endParaRPr lang="cs-CZ" altLang="sk-SK" dirty="0"/>
          </a:p>
          <a:p>
            <a:pPr>
              <a:spcBef>
                <a:spcPct val="50000"/>
              </a:spcBef>
            </a:pPr>
            <a:endParaRPr lang="cs-CZ" altLang="sk-SK" dirty="0" smtClean="0"/>
          </a:p>
          <a:p>
            <a:pPr>
              <a:spcBef>
                <a:spcPct val="50000"/>
              </a:spcBef>
            </a:pPr>
            <a:endParaRPr lang="cs-CZ" altLang="sk-SK" dirty="0" smtClean="0"/>
          </a:p>
          <a:p>
            <a:pPr>
              <a:spcBef>
                <a:spcPct val="50000"/>
              </a:spcBef>
            </a:pPr>
            <a:endParaRPr lang="cs-CZ" altLang="sk-SK" dirty="0" smtClean="0"/>
          </a:p>
          <a:p>
            <a:pPr>
              <a:spcBef>
                <a:spcPct val="50000"/>
              </a:spcBef>
            </a:pPr>
            <a:endParaRPr lang="cs-CZ" altLang="sk-SK" dirty="0" smtClean="0"/>
          </a:p>
          <a:p>
            <a:pPr>
              <a:spcBef>
                <a:spcPct val="50000"/>
              </a:spcBef>
            </a:pPr>
            <a:endParaRPr lang="cs-CZ" altLang="sk-SK" dirty="0" smtClean="0"/>
          </a:p>
          <a:p>
            <a:pPr>
              <a:spcBef>
                <a:spcPct val="50000"/>
              </a:spcBef>
            </a:pPr>
            <a:endParaRPr lang="cs-CZ" altLang="sk-SK" dirty="0"/>
          </a:p>
          <a:p>
            <a:pPr>
              <a:spcBef>
                <a:spcPct val="50000"/>
              </a:spcBef>
            </a:pPr>
            <a:r>
              <a:rPr lang="cs-CZ" altLang="sk-SK" sz="1400" u="sng" dirty="0">
                <a:solidFill>
                  <a:srgbClr val="800080"/>
                </a:solidFill>
                <a:latin typeface="Arial Unicode MS" pitchFamily="34" charset="-128"/>
                <a:ea typeface="Arial Unicode MS" pitchFamily="34" charset="-128"/>
                <a:cs typeface="Arial Unicode MS" pitchFamily="34" charset="-128"/>
                <a:hlinkClick r:id="" action="ppaction://noaction"/>
              </a:rPr>
              <a:t>[1]</a:t>
            </a:r>
            <a:r>
              <a:rPr lang="cs-CZ" altLang="sk-SK" sz="1400" dirty="0">
                <a:solidFill>
                  <a:srgbClr val="000000"/>
                </a:solidFill>
                <a:latin typeface="Arial Unicode MS" pitchFamily="34" charset="-128"/>
                <a:ea typeface="Arial Unicode MS" pitchFamily="34" charset="-128"/>
                <a:cs typeface="Arial Unicode MS" pitchFamily="34" charset="-128"/>
              </a:rPr>
              <a:t> </a:t>
            </a:r>
            <a:r>
              <a:rPr lang="cs-CZ" altLang="sk-SK" sz="1400" dirty="0" err="1">
                <a:solidFill>
                  <a:srgbClr val="000000"/>
                </a:solidFill>
                <a:latin typeface="Arial Unicode MS" pitchFamily="34" charset="-128"/>
                <a:ea typeface="Arial Unicode MS" pitchFamily="34" charset="-128"/>
                <a:cs typeface="Arial Unicode MS" pitchFamily="34" charset="-128"/>
              </a:rPr>
              <a:t>Niel</a:t>
            </a:r>
            <a:r>
              <a:rPr lang="cs-CZ" altLang="sk-SK" sz="1400" dirty="0">
                <a:solidFill>
                  <a:srgbClr val="000000"/>
                </a:solidFill>
                <a:latin typeface="Arial Unicode MS" pitchFamily="34" charset="-128"/>
                <a:ea typeface="Arial Unicode MS" pitchFamily="34" charset="-128"/>
                <a:cs typeface="Arial Unicode MS" pitchFamily="34" charset="-128"/>
              </a:rPr>
              <a:t> </a:t>
            </a:r>
            <a:r>
              <a:rPr lang="cs-CZ" altLang="sk-SK" sz="1400" dirty="0" err="1">
                <a:solidFill>
                  <a:srgbClr val="000000"/>
                </a:solidFill>
                <a:latin typeface="Arial Unicode MS" pitchFamily="34" charset="-128"/>
                <a:ea typeface="Arial Unicode MS" pitchFamily="34" charset="-128"/>
                <a:cs typeface="Arial Unicode MS" pitchFamily="34" charset="-128"/>
              </a:rPr>
              <a:t>Russell</a:t>
            </a:r>
            <a:r>
              <a:rPr lang="cs-CZ" altLang="sk-SK" sz="1400" dirty="0">
                <a:solidFill>
                  <a:srgbClr val="000000"/>
                </a:solidFill>
                <a:latin typeface="Arial Unicode MS" pitchFamily="34" charset="-128"/>
                <a:ea typeface="Arial Unicode MS" pitchFamily="34" charset="-128"/>
                <a:cs typeface="Arial Unicode MS" pitchFamily="34" charset="-128"/>
              </a:rPr>
              <a:t>-</a:t>
            </a:r>
            <a:r>
              <a:rPr lang="cs-CZ" altLang="sk-SK" sz="1400" dirty="0" err="1">
                <a:solidFill>
                  <a:srgbClr val="000000"/>
                </a:solidFill>
                <a:latin typeface="Arial Unicode MS" pitchFamily="34" charset="-128"/>
                <a:ea typeface="Arial Unicode MS" pitchFamily="34" charset="-128"/>
                <a:cs typeface="Arial Unicode MS" pitchFamily="34" charset="-128"/>
              </a:rPr>
              <a:t>Jonec</a:t>
            </a:r>
            <a:r>
              <a:rPr lang="cs-CZ" altLang="sk-SK" sz="1400" dirty="0">
                <a:solidFill>
                  <a:srgbClr val="000000"/>
                </a:solidFill>
                <a:latin typeface="Arial Unicode MS" pitchFamily="34" charset="-128"/>
                <a:ea typeface="Arial Unicode MS" pitchFamily="34" charset="-128"/>
                <a:cs typeface="Arial Unicode MS" pitchFamily="34" charset="-128"/>
              </a:rPr>
              <a:t>, Marketing, Port</a:t>
            </a:r>
            <a:r>
              <a:rPr lang="cs-CZ" altLang="sk-SK" sz="1400" dirty="0">
                <a:solidFill>
                  <a:srgbClr val="000000"/>
                </a:solidFill>
                <a:ea typeface="Arial Unicode MS" pitchFamily="34" charset="-128"/>
                <a:cs typeface="Arial Unicode MS" pitchFamily="34" charset="-128"/>
              </a:rPr>
              <a:t>á</a:t>
            </a:r>
            <a:r>
              <a:rPr lang="cs-CZ" altLang="sk-SK" sz="1400" dirty="0">
                <a:solidFill>
                  <a:srgbClr val="000000"/>
                </a:solidFill>
                <a:latin typeface="Arial Unicode MS" pitchFamily="34" charset="-128"/>
                <a:ea typeface="Arial Unicode MS" pitchFamily="34" charset="-128"/>
                <a:cs typeface="Arial Unicode MS" pitchFamily="34" charset="-128"/>
              </a:rPr>
              <a:t>l, Praha </a:t>
            </a:r>
            <a:r>
              <a:rPr lang="cs-CZ" altLang="sk-SK" sz="1400" dirty="0" smtClean="0">
                <a:solidFill>
                  <a:srgbClr val="000000"/>
                </a:solidFill>
                <a:latin typeface="Arial Unicode MS" pitchFamily="34" charset="-128"/>
                <a:ea typeface="Arial Unicode MS" pitchFamily="34" charset="-128"/>
                <a:cs typeface="Arial Unicode MS" pitchFamily="34" charset="-128"/>
              </a:rPr>
              <a:t>2005</a:t>
            </a:r>
            <a:endParaRPr lang="cs-CZ" altLang="sk-SK" sz="1400" dirty="0">
              <a:solidFill>
                <a:srgbClr val="000000"/>
              </a:solidFill>
              <a:latin typeface="Arial Unicode MS" pitchFamily="34" charset="-128"/>
              <a:ea typeface="Arial Unicode MS" pitchFamily="34" charset="-128"/>
              <a:cs typeface="Arial Unicode MS" pitchFamily="34" charset="-128"/>
            </a:endParaRPr>
          </a:p>
          <a:p>
            <a:pPr>
              <a:spcBef>
                <a:spcPct val="50000"/>
              </a:spcBef>
            </a:pPr>
            <a:endParaRPr lang="cs-CZ" altLang="sk-SK" sz="1400" dirty="0"/>
          </a:p>
        </p:txBody>
      </p:sp>
      <p:pic>
        <p:nvPicPr>
          <p:cNvPr id="131074" name="Picture 2" descr="http://marketing.topsid.com/pictures/distribuce/prumyslovy_trh.png"/>
          <p:cNvPicPr>
            <a:picLocks noChangeAspect="1" noChangeArrowheads="1"/>
          </p:cNvPicPr>
          <p:nvPr/>
        </p:nvPicPr>
        <p:blipFill>
          <a:blip r:embed="rId3"/>
          <a:srcRect/>
          <a:stretch>
            <a:fillRect/>
          </a:stretch>
        </p:blipFill>
        <p:spPr bwMode="auto">
          <a:xfrm>
            <a:off x="500034" y="3439587"/>
            <a:ext cx="7000924" cy="2327809"/>
          </a:xfrm>
          <a:prstGeom prst="rect">
            <a:avLst/>
          </a:prstGeom>
          <a:noFill/>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3"/>
          <p:cNvSpPr>
            <a:spLocks noChangeArrowheads="1"/>
          </p:cNvSpPr>
          <p:nvPr/>
        </p:nvSpPr>
        <p:spPr bwMode="auto">
          <a:xfrm>
            <a:off x="2347913" y="2114550"/>
            <a:ext cx="9144000" cy="0"/>
          </a:xfrm>
          <a:prstGeom prst="rect">
            <a:avLst/>
          </a:prstGeom>
          <a:noFill/>
          <a:ln w="9525">
            <a:noFill/>
            <a:miter lim="800000"/>
            <a:headEnd/>
            <a:tailEnd/>
          </a:ln>
        </p:spPr>
        <p:txBody>
          <a:bodyPr>
            <a:spAutoFit/>
          </a:bodyPr>
          <a:lstStyle/>
          <a:p>
            <a:endParaRPr lang="sk-SK" altLang="sk-SK"/>
          </a:p>
        </p:txBody>
      </p:sp>
      <p:graphicFrame>
        <p:nvGraphicFramePr>
          <p:cNvPr id="3074" name="Object 2"/>
          <p:cNvGraphicFramePr>
            <a:graphicFrameLocks noChangeAspect="1"/>
          </p:cNvGraphicFramePr>
          <p:nvPr/>
        </p:nvGraphicFramePr>
        <p:xfrm>
          <a:off x="381000" y="1371600"/>
          <a:ext cx="8382000" cy="4954588"/>
        </p:xfrm>
        <a:graphic>
          <a:graphicData uri="http://schemas.openxmlformats.org/presentationml/2006/ole">
            <p:oleObj spid="_x0000_s3074" r:id="rId4" imgW="5654530" imgH="3337849" progId="PBrush">
              <p:embed/>
            </p:oleObj>
          </a:graphicData>
        </a:graphic>
      </p:graphicFrame>
      <p:sp>
        <p:nvSpPr>
          <p:cNvPr id="3076" name="Text Box 4"/>
          <p:cNvSpPr txBox="1">
            <a:spLocks noChangeArrowheads="1"/>
          </p:cNvSpPr>
          <p:nvPr/>
        </p:nvSpPr>
        <p:spPr bwMode="auto">
          <a:xfrm>
            <a:off x="228600" y="228600"/>
            <a:ext cx="8610600" cy="677863"/>
          </a:xfrm>
          <a:prstGeom prst="rect">
            <a:avLst/>
          </a:prstGeom>
          <a:noFill/>
          <a:ln w="9525">
            <a:noFill/>
            <a:miter lim="800000"/>
            <a:headEnd/>
            <a:tailEnd/>
          </a:ln>
        </p:spPr>
        <p:txBody>
          <a:bodyPr>
            <a:spAutoFit/>
          </a:bodyPr>
          <a:lstStyle/>
          <a:p>
            <a:pPr>
              <a:spcBef>
                <a:spcPct val="50000"/>
              </a:spcBef>
            </a:pPr>
            <a:r>
              <a:rPr lang="cs-CZ" altLang="sk-SK" sz="2000">
                <a:solidFill>
                  <a:schemeClr val="hlink"/>
                </a:solidFill>
                <a:cs typeface="Times New Roman" pitchFamily="18" charset="0"/>
              </a:rPr>
              <a:t>Ukázka různých možností a kombinací distribučních kanálů:</a:t>
            </a:r>
            <a:r>
              <a:rPr lang="cs-CZ" altLang="sk-SK" sz="2000" u="sng">
                <a:solidFill>
                  <a:schemeClr val="hlink"/>
                </a:solidFill>
                <a:cs typeface="Times New Roman" pitchFamily="18" charset="0"/>
                <a:hlinkClick r:id="" action="ppaction://noaction"/>
              </a:rPr>
              <a:t>[</a:t>
            </a:r>
            <a:r>
              <a:rPr lang="cs-CZ" altLang="sk-SK" u="sng">
                <a:solidFill>
                  <a:schemeClr val="hlink"/>
                </a:solidFill>
                <a:cs typeface="Times New Roman" pitchFamily="18" charset="0"/>
                <a:hlinkClick r:id="" action="ppaction://noaction"/>
              </a:rPr>
              <a:t>1]</a:t>
            </a:r>
            <a:r>
              <a:rPr lang="cs-CZ" altLang="sk-SK">
                <a:solidFill>
                  <a:schemeClr val="hlink"/>
                </a:solidFill>
              </a:rPr>
              <a:t> </a:t>
            </a:r>
            <a:br>
              <a:rPr lang="cs-CZ" altLang="sk-SK">
                <a:solidFill>
                  <a:schemeClr val="hlink"/>
                </a:solidFill>
              </a:rPr>
            </a:br>
            <a:endParaRPr lang="cs-CZ" altLang="sk-SK">
              <a:solidFill>
                <a:schemeClr val="hlink"/>
              </a:solidFill>
            </a:endParaRPr>
          </a:p>
        </p:txBody>
      </p:sp>
      <p:sp>
        <p:nvSpPr>
          <p:cNvPr id="3077" name="Text Box 5"/>
          <p:cNvSpPr txBox="1">
            <a:spLocks noChangeArrowheads="1"/>
          </p:cNvSpPr>
          <p:nvPr/>
        </p:nvSpPr>
        <p:spPr bwMode="auto">
          <a:xfrm>
            <a:off x="250825" y="6524625"/>
            <a:ext cx="8642350" cy="366713"/>
          </a:xfrm>
          <a:prstGeom prst="rect">
            <a:avLst/>
          </a:prstGeom>
          <a:noFill/>
          <a:ln w="9525">
            <a:noFill/>
            <a:miter lim="800000"/>
            <a:headEnd/>
            <a:tailEnd/>
          </a:ln>
        </p:spPr>
        <p:txBody>
          <a:bodyPr>
            <a:spAutoFit/>
          </a:bodyPr>
          <a:lstStyle/>
          <a:p>
            <a:pPr>
              <a:spcBef>
                <a:spcPct val="50000"/>
              </a:spcBef>
            </a:pPr>
            <a:endParaRPr lang="sk-SK" altLang="sk-SK"/>
          </a:p>
        </p:txBody>
      </p:sp>
      <p:sp>
        <p:nvSpPr>
          <p:cNvPr id="3078" name="Text Box 8"/>
          <p:cNvSpPr txBox="1">
            <a:spLocks noChangeArrowheads="1"/>
          </p:cNvSpPr>
          <p:nvPr/>
        </p:nvSpPr>
        <p:spPr bwMode="auto">
          <a:xfrm>
            <a:off x="179388" y="6453188"/>
            <a:ext cx="8964612" cy="304800"/>
          </a:xfrm>
          <a:prstGeom prst="rect">
            <a:avLst/>
          </a:prstGeom>
          <a:noFill/>
          <a:ln w="9525">
            <a:noFill/>
            <a:miter lim="800000"/>
            <a:headEnd/>
            <a:tailEnd/>
          </a:ln>
        </p:spPr>
        <p:txBody>
          <a:bodyPr>
            <a:spAutoFit/>
          </a:bodyPr>
          <a:lstStyle/>
          <a:p>
            <a:pPr>
              <a:spcBef>
                <a:spcPct val="50000"/>
              </a:spcBef>
            </a:pPr>
            <a:r>
              <a:rPr lang="cs-CZ" altLang="sk-SK" sz="1400" u="sng">
                <a:solidFill>
                  <a:srgbClr val="800080"/>
                </a:solidFill>
                <a:hlinkClick r:id="" action="ppaction://noaction"/>
              </a:rPr>
              <a:t>[1]</a:t>
            </a:r>
            <a:r>
              <a:rPr lang="cs-CZ" altLang="sk-SK" sz="1400">
                <a:solidFill>
                  <a:srgbClr val="000000"/>
                </a:solidFill>
              </a:rPr>
              <a:t>  Niel Russell-Jonec, Marketing, Portál, Praha 2005</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Text Box 2"/>
          <p:cNvSpPr txBox="1">
            <a:spLocks noChangeArrowheads="1"/>
          </p:cNvSpPr>
          <p:nvPr/>
        </p:nvSpPr>
        <p:spPr bwMode="auto">
          <a:xfrm>
            <a:off x="381000" y="533400"/>
            <a:ext cx="8534400" cy="6370975"/>
          </a:xfrm>
          <a:prstGeom prst="rect">
            <a:avLst/>
          </a:prstGeom>
          <a:noFill/>
          <a:ln w="9525">
            <a:noFill/>
            <a:miter lim="800000"/>
            <a:headEnd/>
            <a:tailEnd/>
          </a:ln>
        </p:spPr>
        <p:txBody>
          <a:bodyPr>
            <a:spAutoFit/>
          </a:bodyPr>
          <a:lstStyle/>
          <a:p>
            <a:pPr>
              <a:spcBef>
                <a:spcPct val="50000"/>
              </a:spcBef>
            </a:pPr>
            <a:r>
              <a:rPr lang="cs-CZ" altLang="sk-SK" sz="2000" b="1" dirty="0" smtClean="0">
                <a:solidFill>
                  <a:schemeClr val="hlink"/>
                </a:solidFill>
                <a:latin typeface="Arial Unicode MS" pitchFamily="34" charset="-128"/>
                <a:ea typeface="Arial Unicode MS" pitchFamily="34" charset="-128"/>
                <a:cs typeface="Arial Unicode MS" pitchFamily="34" charset="-128"/>
              </a:rPr>
              <a:t>Distribučn</a:t>
            </a:r>
            <a:r>
              <a:rPr lang="cs-CZ" altLang="sk-SK" sz="2000" b="1" dirty="0" smtClean="0">
                <a:solidFill>
                  <a:schemeClr val="hlink"/>
                </a:solidFill>
                <a:ea typeface="Arial Unicode MS" pitchFamily="34" charset="-128"/>
                <a:cs typeface="Arial Unicode MS" pitchFamily="34" charset="-128"/>
              </a:rPr>
              <a:t>í</a:t>
            </a:r>
            <a:r>
              <a:rPr lang="cs-CZ" altLang="sk-SK" sz="2000" b="1" dirty="0" smtClean="0">
                <a:solidFill>
                  <a:schemeClr val="hlink"/>
                </a:solidFill>
                <a:latin typeface="Arial Unicode MS" pitchFamily="34" charset="-128"/>
                <a:ea typeface="Arial Unicode MS" pitchFamily="34" charset="-128"/>
                <a:cs typeface="Arial Unicode MS" pitchFamily="34" charset="-128"/>
              </a:rPr>
              <a:t> </a:t>
            </a:r>
            <a:r>
              <a:rPr lang="cs-CZ" altLang="sk-SK" sz="2000" b="1" dirty="0">
                <a:solidFill>
                  <a:schemeClr val="hlink"/>
                </a:solidFill>
                <a:latin typeface="Arial Unicode MS" pitchFamily="34" charset="-128"/>
                <a:ea typeface="Arial Unicode MS" pitchFamily="34" charset="-128"/>
                <a:cs typeface="Arial Unicode MS" pitchFamily="34" charset="-128"/>
              </a:rPr>
              <a:t>cesty</a:t>
            </a:r>
            <a:r>
              <a:rPr lang="cs-CZ" altLang="sk-SK" sz="2000" b="1" u="sng" dirty="0">
                <a:solidFill>
                  <a:schemeClr val="hlink"/>
                </a:solidFill>
                <a:latin typeface="Arial Unicode MS" pitchFamily="34" charset="-128"/>
                <a:ea typeface="Arial Unicode MS" pitchFamily="34" charset="-128"/>
                <a:cs typeface="Arial Unicode MS" pitchFamily="34" charset="-128"/>
                <a:hlinkClick r:id="" action="ppaction://noaction"/>
              </a:rPr>
              <a:t>[1]</a:t>
            </a:r>
            <a:endParaRPr lang="cs-CZ" altLang="sk-SK" sz="2000" dirty="0">
              <a:solidFill>
                <a:schemeClr val="hlink"/>
              </a:solidFill>
              <a:latin typeface="Arial Unicode MS" pitchFamily="34" charset="-128"/>
              <a:ea typeface="Arial Unicode MS" pitchFamily="34" charset="-128"/>
              <a:cs typeface="Arial Unicode MS" pitchFamily="34" charset="-128"/>
            </a:endParaRPr>
          </a:p>
          <a:p>
            <a:pPr>
              <a:spcBef>
                <a:spcPct val="50000"/>
              </a:spcBef>
            </a:pPr>
            <a:r>
              <a:rPr lang="cs-CZ" altLang="sk-SK" dirty="0">
                <a:solidFill>
                  <a:srgbClr val="000000"/>
                </a:solidFill>
                <a:latin typeface="Arial Unicode MS" pitchFamily="34" charset="-128"/>
                <a:ea typeface="Arial Unicode MS" pitchFamily="34" charset="-128"/>
                <a:cs typeface="Arial Unicode MS" pitchFamily="34" charset="-128"/>
              </a:rPr>
              <a:t>Zaji</a:t>
            </a:r>
            <a:r>
              <a:rPr lang="cs-CZ" altLang="sk-SK" dirty="0">
                <a:solidFill>
                  <a:srgbClr val="000000"/>
                </a:solidFill>
                <a:ea typeface="Arial Unicode MS" pitchFamily="34" charset="-128"/>
                <a:cs typeface="Arial Unicode MS" pitchFamily="34" charset="-128"/>
              </a:rPr>
              <a:t>š</a:t>
            </a:r>
            <a:r>
              <a:rPr lang="cs-CZ" altLang="sk-SK" dirty="0">
                <a:solidFill>
                  <a:srgbClr val="000000"/>
                </a:solidFill>
                <a:latin typeface="Arial Unicode MS" pitchFamily="34" charset="-128"/>
                <a:ea typeface="Arial Unicode MS" pitchFamily="34" charset="-128"/>
                <a:cs typeface="Arial Unicode MS" pitchFamily="34" charset="-128"/>
              </a:rPr>
              <a:t>ťov</a:t>
            </a:r>
            <a:r>
              <a:rPr lang="cs-CZ" altLang="sk-SK" dirty="0">
                <a:solidFill>
                  <a:srgbClr val="000000"/>
                </a:solidFill>
                <a:ea typeface="Arial Unicode MS" pitchFamily="34" charset="-128"/>
                <a:cs typeface="Arial Unicode MS" pitchFamily="34" charset="-128"/>
              </a:rPr>
              <a:t>á</a:t>
            </a:r>
            <a:r>
              <a:rPr lang="cs-CZ" altLang="sk-SK" dirty="0">
                <a:solidFill>
                  <a:srgbClr val="000000"/>
                </a:solidFill>
                <a:latin typeface="Arial Unicode MS" pitchFamily="34" charset="-128"/>
                <a:ea typeface="Arial Unicode MS" pitchFamily="34" charset="-128"/>
                <a:cs typeface="Arial Unicode MS" pitchFamily="34" charset="-128"/>
              </a:rPr>
              <a:t>n</a:t>
            </a:r>
            <a:r>
              <a:rPr lang="cs-CZ" altLang="sk-SK" dirty="0">
                <a:solidFill>
                  <a:srgbClr val="000000"/>
                </a:solidFill>
                <a:ea typeface="Arial Unicode MS" pitchFamily="34" charset="-128"/>
                <a:cs typeface="Arial Unicode MS" pitchFamily="34" charset="-128"/>
              </a:rPr>
              <a:t>í</a:t>
            </a:r>
            <a:r>
              <a:rPr lang="cs-CZ" altLang="sk-SK" dirty="0">
                <a:solidFill>
                  <a:srgbClr val="000000"/>
                </a:solidFill>
                <a:latin typeface="Arial Unicode MS" pitchFamily="34" charset="-128"/>
                <a:ea typeface="Arial Unicode MS" pitchFamily="34" charset="-128"/>
                <a:cs typeface="Arial Unicode MS" pitchFamily="34" charset="-128"/>
              </a:rPr>
              <a:t> přesunu zbož</a:t>
            </a:r>
            <a:r>
              <a:rPr lang="cs-CZ" altLang="sk-SK" dirty="0">
                <a:solidFill>
                  <a:srgbClr val="000000"/>
                </a:solidFill>
                <a:ea typeface="Arial Unicode MS" pitchFamily="34" charset="-128"/>
                <a:cs typeface="Arial Unicode MS" pitchFamily="34" charset="-128"/>
              </a:rPr>
              <a:t>í</a:t>
            </a:r>
            <a:r>
              <a:rPr lang="cs-CZ" altLang="sk-SK" dirty="0">
                <a:solidFill>
                  <a:srgbClr val="000000"/>
                </a:solidFill>
                <a:latin typeface="Arial Unicode MS" pitchFamily="34" charset="-128"/>
                <a:ea typeface="Arial Unicode MS" pitchFamily="34" charset="-128"/>
                <a:cs typeface="Arial Unicode MS" pitchFamily="34" charset="-128"/>
              </a:rPr>
              <a:t> a služeb k</a:t>
            </a:r>
            <a:r>
              <a:rPr lang="cs-CZ" altLang="sk-SK" dirty="0">
                <a:solidFill>
                  <a:srgbClr val="000000"/>
                </a:solidFill>
                <a:ea typeface="Arial Unicode MS" pitchFamily="34" charset="-128"/>
                <a:cs typeface="Arial Unicode MS" pitchFamily="34" charset="-128"/>
              </a:rPr>
              <a:t> </a:t>
            </a:r>
            <a:r>
              <a:rPr lang="cs-CZ" altLang="sk-SK" dirty="0">
                <a:solidFill>
                  <a:srgbClr val="000000"/>
                </a:solidFill>
                <a:latin typeface="Arial Unicode MS" pitchFamily="34" charset="-128"/>
                <a:ea typeface="Arial Unicode MS" pitchFamily="34" charset="-128"/>
                <a:cs typeface="Arial Unicode MS" pitchFamily="34" charset="-128"/>
              </a:rPr>
              <a:t>z</a:t>
            </a:r>
            <a:r>
              <a:rPr lang="cs-CZ" altLang="sk-SK" dirty="0">
                <a:solidFill>
                  <a:srgbClr val="000000"/>
                </a:solidFill>
                <a:ea typeface="Arial Unicode MS" pitchFamily="34" charset="-128"/>
                <a:cs typeface="Arial Unicode MS" pitchFamily="34" charset="-128"/>
              </a:rPr>
              <a:t>á</a:t>
            </a:r>
            <a:r>
              <a:rPr lang="cs-CZ" altLang="sk-SK" dirty="0">
                <a:solidFill>
                  <a:srgbClr val="000000"/>
                </a:solidFill>
                <a:latin typeface="Arial Unicode MS" pitchFamily="34" charset="-128"/>
                <a:ea typeface="Arial Unicode MS" pitchFamily="34" charset="-128"/>
                <a:cs typeface="Arial Unicode MS" pitchFamily="34" charset="-128"/>
              </a:rPr>
              <a:t>kazn</a:t>
            </a:r>
            <a:r>
              <a:rPr lang="cs-CZ" altLang="sk-SK" dirty="0">
                <a:solidFill>
                  <a:srgbClr val="000000"/>
                </a:solidFill>
                <a:ea typeface="Arial Unicode MS" pitchFamily="34" charset="-128"/>
                <a:cs typeface="Arial Unicode MS" pitchFamily="34" charset="-128"/>
              </a:rPr>
              <a:t>í</a:t>
            </a:r>
            <a:r>
              <a:rPr lang="cs-CZ" altLang="sk-SK" dirty="0">
                <a:solidFill>
                  <a:srgbClr val="000000"/>
                </a:solidFill>
                <a:latin typeface="Arial Unicode MS" pitchFamily="34" charset="-128"/>
                <a:ea typeface="Arial Unicode MS" pitchFamily="34" charset="-128"/>
                <a:cs typeface="Arial Unicode MS" pitchFamily="34" charset="-128"/>
              </a:rPr>
              <a:t>kům se prov</a:t>
            </a:r>
            <a:r>
              <a:rPr lang="cs-CZ" altLang="sk-SK" dirty="0">
                <a:solidFill>
                  <a:srgbClr val="000000"/>
                </a:solidFill>
                <a:ea typeface="Arial Unicode MS" pitchFamily="34" charset="-128"/>
                <a:cs typeface="Arial Unicode MS" pitchFamily="34" charset="-128"/>
              </a:rPr>
              <a:t>á</a:t>
            </a:r>
            <a:r>
              <a:rPr lang="cs-CZ" altLang="sk-SK" dirty="0">
                <a:solidFill>
                  <a:srgbClr val="000000"/>
                </a:solidFill>
                <a:latin typeface="Arial Unicode MS" pitchFamily="34" charset="-128"/>
                <a:ea typeface="Arial Unicode MS" pitchFamily="34" charset="-128"/>
                <a:cs typeface="Arial Unicode MS" pitchFamily="34" charset="-128"/>
              </a:rPr>
              <a:t>d</a:t>
            </a:r>
            <a:r>
              <a:rPr lang="cs-CZ" altLang="sk-SK" dirty="0">
                <a:solidFill>
                  <a:srgbClr val="000000"/>
                </a:solidFill>
                <a:ea typeface="Arial Unicode MS" pitchFamily="34" charset="-128"/>
                <a:cs typeface="Arial Unicode MS" pitchFamily="34" charset="-128"/>
              </a:rPr>
              <a:t>í</a:t>
            </a:r>
            <a:r>
              <a:rPr lang="cs-CZ" altLang="sk-SK" dirty="0">
                <a:solidFill>
                  <a:srgbClr val="000000"/>
                </a:solidFill>
                <a:latin typeface="Arial Unicode MS" pitchFamily="34" charset="-128"/>
                <a:ea typeface="Arial Unicode MS" pitchFamily="34" charset="-128"/>
                <a:cs typeface="Arial Unicode MS" pitchFamily="34" charset="-128"/>
              </a:rPr>
              <a:t> prostřednictv</a:t>
            </a:r>
            <a:r>
              <a:rPr lang="cs-CZ" altLang="sk-SK" dirty="0">
                <a:solidFill>
                  <a:srgbClr val="000000"/>
                </a:solidFill>
                <a:ea typeface="Arial Unicode MS" pitchFamily="34" charset="-128"/>
                <a:cs typeface="Arial Unicode MS" pitchFamily="34" charset="-128"/>
              </a:rPr>
              <a:t>í</a:t>
            </a:r>
            <a:r>
              <a:rPr lang="cs-CZ" altLang="sk-SK" dirty="0">
                <a:solidFill>
                  <a:srgbClr val="000000"/>
                </a:solidFill>
                <a:latin typeface="Arial Unicode MS" pitchFamily="34" charset="-128"/>
                <a:ea typeface="Arial Unicode MS" pitchFamily="34" charset="-128"/>
                <a:cs typeface="Arial Unicode MS" pitchFamily="34" charset="-128"/>
              </a:rPr>
              <a:t>m distribučn</a:t>
            </a:r>
            <a:r>
              <a:rPr lang="cs-CZ" altLang="sk-SK" dirty="0">
                <a:solidFill>
                  <a:srgbClr val="000000"/>
                </a:solidFill>
                <a:ea typeface="Arial Unicode MS" pitchFamily="34" charset="-128"/>
                <a:cs typeface="Arial Unicode MS" pitchFamily="34" charset="-128"/>
              </a:rPr>
              <a:t>í</a:t>
            </a:r>
            <a:r>
              <a:rPr lang="cs-CZ" altLang="sk-SK" dirty="0">
                <a:solidFill>
                  <a:srgbClr val="000000"/>
                </a:solidFill>
                <a:latin typeface="Arial Unicode MS" pitchFamily="34" charset="-128"/>
                <a:ea typeface="Arial Unicode MS" pitchFamily="34" charset="-128"/>
                <a:cs typeface="Arial Unicode MS" pitchFamily="34" charset="-128"/>
              </a:rPr>
              <a:t>ch cest.</a:t>
            </a:r>
            <a:r>
              <a:rPr lang="cs-CZ" altLang="sk-SK" u="sng" dirty="0">
                <a:solidFill>
                  <a:srgbClr val="800080"/>
                </a:solidFill>
                <a:latin typeface="Arial Unicode MS" pitchFamily="34" charset="-128"/>
                <a:ea typeface="Arial Unicode MS" pitchFamily="34" charset="-128"/>
                <a:cs typeface="Arial Unicode MS" pitchFamily="34" charset="-128"/>
                <a:hlinkClick r:id="" action="ppaction://noaction"/>
              </a:rPr>
              <a:t>[2]</a:t>
            </a:r>
            <a:r>
              <a:rPr lang="cs-CZ" altLang="sk-SK" dirty="0">
                <a:solidFill>
                  <a:srgbClr val="000000"/>
                </a:solidFill>
                <a:latin typeface="Arial Unicode MS" pitchFamily="34" charset="-128"/>
                <a:ea typeface="Arial Unicode MS" pitchFamily="34" charset="-128"/>
                <a:cs typeface="Arial Unicode MS" pitchFamily="34" charset="-128"/>
              </a:rPr>
              <a:t> </a:t>
            </a:r>
          </a:p>
          <a:p>
            <a:pPr>
              <a:spcBef>
                <a:spcPct val="50000"/>
              </a:spcBef>
            </a:pPr>
            <a:r>
              <a:rPr lang="cs-CZ" altLang="sk-SK" dirty="0">
                <a:solidFill>
                  <a:srgbClr val="000000"/>
                </a:solidFill>
                <a:latin typeface="Arial Unicode MS" pitchFamily="34" charset="-128"/>
                <a:ea typeface="Arial Unicode MS" pitchFamily="34" charset="-128"/>
                <a:cs typeface="Arial Unicode MS" pitchFamily="34" charset="-128"/>
              </a:rPr>
              <a:t>Tyto cesty zaji</a:t>
            </a:r>
            <a:r>
              <a:rPr lang="cs-CZ" altLang="sk-SK" dirty="0">
                <a:solidFill>
                  <a:srgbClr val="000000"/>
                </a:solidFill>
                <a:ea typeface="Arial Unicode MS" pitchFamily="34" charset="-128"/>
                <a:cs typeface="Arial Unicode MS" pitchFamily="34" charset="-128"/>
              </a:rPr>
              <a:t>š</a:t>
            </a:r>
            <a:r>
              <a:rPr lang="cs-CZ" altLang="sk-SK" dirty="0">
                <a:solidFill>
                  <a:srgbClr val="000000"/>
                </a:solidFill>
                <a:latin typeface="Arial Unicode MS" pitchFamily="34" charset="-128"/>
                <a:ea typeface="Arial Unicode MS" pitchFamily="34" charset="-128"/>
                <a:cs typeface="Arial Unicode MS" pitchFamily="34" charset="-128"/>
              </a:rPr>
              <a:t>ťuj</a:t>
            </a:r>
            <a:r>
              <a:rPr lang="cs-CZ" altLang="sk-SK" dirty="0">
                <a:solidFill>
                  <a:srgbClr val="000000"/>
                </a:solidFill>
                <a:ea typeface="Arial Unicode MS" pitchFamily="34" charset="-128"/>
                <a:cs typeface="Arial Unicode MS" pitchFamily="34" charset="-128"/>
              </a:rPr>
              <a:t>í</a:t>
            </a:r>
            <a:r>
              <a:rPr lang="cs-CZ" altLang="sk-SK" dirty="0">
                <a:solidFill>
                  <a:srgbClr val="000000"/>
                </a:solidFill>
                <a:latin typeface="Arial Unicode MS" pitchFamily="34" charset="-128"/>
                <a:ea typeface="Arial Unicode MS" pitchFamily="34" charset="-128"/>
                <a:cs typeface="Arial Unicode MS" pitchFamily="34" charset="-128"/>
              </a:rPr>
              <a:t> distribučn</a:t>
            </a:r>
            <a:r>
              <a:rPr lang="cs-CZ" altLang="sk-SK" dirty="0">
                <a:solidFill>
                  <a:srgbClr val="000000"/>
                </a:solidFill>
                <a:ea typeface="Arial Unicode MS" pitchFamily="34" charset="-128"/>
                <a:cs typeface="Arial Unicode MS" pitchFamily="34" charset="-128"/>
              </a:rPr>
              <a:t>í</a:t>
            </a:r>
            <a:r>
              <a:rPr lang="cs-CZ" altLang="sk-SK" dirty="0">
                <a:solidFill>
                  <a:srgbClr val="000000"/>
                </a:solidFill>
                <a:latin typeface="Arial Unicode MS" pitchFamily="34" charset="-128"/>
                <a:ea typeface="Arial Unicode MS" pitchFamily="34" charset="-128"/>
                <a:cs typeface="Arial Unicode MS" pitchFamily="34" charset="-128"/>
              </a:rPr>
              <a:t> firmy. Jejich </a:t>
            </a:r>
            <a:r>
              <a:rPr lang="cs-CZ" altLang="sk-SK" dirty="0">
                <a:solidFill>
                  <a:srgbClr val="000000"/>
                </a:solidFill>
                <a:ea typeface="Arial Unicode MS" pitchFamily="34" charset="-128"/>
                <a:cs typeface="Arial Unicode MS" pitchFamily="34" charset="-128"/>
              </a:rPr>
              <a:t>ú</a:t>
            </a:r>
            <a:r>
              <a:rPr lang="cs-CZ" altLang="sk-SK" dirty="0">
                <a:solidFill>
                  <a:srgbClr val="000000"/>
                </a:solidFill>
                <a:latin typeface="Arial Unicode MS" pitchFamily="34" charset="-128"/>
                <a:ea typeface="Arial Unicode MS" pitchFamily="34" charset="-128"/>
                <a:cs typeface="Arial Unicode MS" pitchFamily="34" charset="-128"/>
              </a:rPr>
              <a:t>koly jsou zejm</a:t>
            </a:r>
            <a:r>
              <a:rPr lang="cs-CZ" altLang="sk-SK" dirty="0">
                <a:solidFill>
                  <a:srgbClr val="000000"/>
                </a:solidFill>
                <a:ea typeface="Arial Unicode MS" pitchFamily="34" charset="-128"/>
                <a:cs typeface="Arial Unicode MS" pitchFamily="34" charset="-128"/>
              </a:rPr>
              <a:t>é</a:t>
            </a:r>
            <a:r>
              <a:rPr lang="cs-CZ" altLang="sk-SK" dirty="0">
                <a:solidFill>
                  <a:srgbClr val="000000"/>
                </a:solidFill>
                <a:latin typeface="Arial Unicode MS" pitchFamily="34" charset="-128"/>
                <a:ea typeface="Arial Unicode MS" pitchFamily="34" charset="-128"/>
                <a:cs typeface="Arial Unicode MS" pitchFamily="34" charset="-128"/>
              </a:rPr>
              <a:t>na zaji</a:t>
            </a:r>
            <a:r>
              <a:rPr lang="cs-CZ" altLang="sk-SK" dirty="0">
                <a:solidFill>
                  <a:srgbClr val="000000"/>
                </a:solidFill>
                <a:ea typeface="Arial Unicode MS" pitchFamily="34" charset="-128"/>
                <a:cs typeface="Arial Unicode MS" pitchFamily="34" charset="-128"/>
              </a:rPr>
              <a:t>š</a:t>
            </a:r>
            <a:r>
              <a:rPr lang="cs-CZ" altLang="sk-SK" dirty="0">
                <a:solidFill>
                  <a:srgbClr val="000000"/>
                </a:solidFill>
                <a:latin typeface="Arial Unicode MS" pitchFamily="34" charset="-128"/>
                <a:ea typeface="Arial Unicode MS" pitchFamily="34" charset="-128"/>
                <a:cs typeface="Arial Unicode MS" pitchFamily="34" charset="-128"/>
              </a:rPr>
              <a:t>těn</a:t>
            </a:r>
            <a:r>
              <a:rPr lang="cs-CZ" altLang="sk-SK" dirty="0">
                <a:solidFill>
                  <a:srgbClr val="000000"/>
                </a:solidFill>
                <a:ea typeface="Arial Unicode MS" pitchFamily="34" charset="-128"/>
                <a:cs typeface="Arial Unicode MS" pitchFamily="34" charset="-128"/>
              </a:rPr>
              <a:t>í</a:t>
            </a:r>
            <a:r>
              <a:rPr lang="cs-CZ" altLang="sk-SK" dirty="0">
                <a:solidFill>
                  <a:srgbClr val="000000"/>
                </a:solidFill>
                <a:latin typeface="Arial Unicode MS" pitchFamily="34" charset="-128"/>
                <a:ea typeface="Arial Unicode MS" pitchFamily="34" charset="-128"/>
                <a:cs typeface="Arial Unicode MS" pitchFamily="34" charset="-128"/>
              </a:rPr>
              <a:t> těchto položek:</a:t>
            </a:r>
          </a:p>
          <a:p>
            <a:pPr>
              <a:spcBef>
                <a:spcPct val="50000"/>
              </a:spcBef>
              <a:buFontTx/>
              <a:buChar char="•"/>
            </a:pPr>
            <a:r>
              <a:rPr lang="cs-CZ" altLang="sk-SK" dirty="0"/>
              <a:t>Informací (shromažďování a distribuce výsledků výzkumu marketingového prostředí)</a:t>
            </a:r>
          </a:p>
          <a:p>
            <a:pPr>
              <a:spcBef>
                <a:spcPct val="50000"/>
              </a:spcBef>
              <a:buFontTx/>
              <a:buChar char="•"/>
            </a:pPr>
            <a:r>
              <a:rPr lang="cs-CZ" altLang="sk-SK" dirty="0"/>
              <a:t>Podpory prodeje (tvorba a šíření informací o nabídkách pro zákazníky)</a:t>
            </a:r>
          </a:p>
          <a:p>
            <a:pPr>
              <a:spcBef>
                <a:spcPct val="50000"/>
              </a:spcBef>
              <a:buFontTx/>
              <a:buChar char="•"/>
            </a:pPr>
            <a:r>
              <a:rPr lang="cs-CZ" altLang="sk-SK" dirty="0"/>
              <a:t>Kontakty (nalézání potencionálních zákazníků)</a:t>
            </a:r>
          </a:p>
          <a:p>
            <a:pPr>
              <a:spcBef>
                <a:spcPct val="50000"/>
              </a:spcBef>
              <a:buFontTx/>
              <a:buChar char="•"/>
            </a:pPr>
            <a:r>
              <a:rPr lang="cs-CZ" altLang="sk-SK" dirty="0"/>
              <a:t>Jednání (dosažení dohody o ceně a dalších </a:t>
            </a:r>
            <a:r>
              <a:rPr lang="cs-CZ" altLang="sk-SK" dirty="0" err="1"/>
              <a:t>podmínách</a:t>
            </a:r>
            <a:r>
              <a:rPr lang="cs-CZ" altLang="sk-SK" dirty="0"/>
              <a:t> nabídky)</a:t>
            </a:r>
          </a:p>
          <a:p>
            <a:pPr>
              <a:spcBef>
                <a:spcPct val="50000"/>
              </a:spcBef>
              <a:buFontTx/>
              <a:buChar char="•"/>
            </a:pPr>
            <a:r>
              <a:rPr lang="cs-CZ" altLang="sk-SK" dirty="0"/>
              <a:t>Fyzické distribuce (doprava, skladování)</a:t>
            </a:r>
          </a:p>
          <a:p>
            <a:pPr>
              <a:spcBef>
                <a:spcPct val="50000"/>
              </a:spcBef>
              <a:buFontTx/>
              <a:buChar char="•"/>
            </a:pPr>
            <a:r>
              <a:rPr lang="cs-CZ" altLang="sk-SK" dirty="0"/>
              <a:t>Financování (získání a využívání zdrojů pokrývajících náklady distribuce)</a:t>
            </a:r>
          </a:p>
          <a:p>
            <a:pPr>
              <a:spcBef>
                <a:spcPct val="50000"/>
              </a:spcBef>
            </a:pPr>
            <a:r>
              <a:rPr lang="cs-CZ" altLang="sk-SK" dirty="0">
                <a:cs typeface="Times New Roman" pitchFamily="18" charset="0"/>
              </a:rPr>
              <a:t>Převzetí rizika (pojištění a další úkony spojené s rizikem podnikání)</a:t>
            </a:r>
            <a:r>
              <a:rPr lang="cs-CZ" altLang="sk-SK" dirty="0"/>
              <a:t> </a:t>
            </a:r>
            <a:br>
              <a:rPr lang="cs-CZ" altLang="sk-SK" dirty="0"/>
            </a:br>
            <a:endParaRPr lang="cs-CZ" altLang="sk-SK" dirty="0"/>
          </a:p>
          <a:p>
            <a:pPr>
              <a:spcBef>
                <a:spcPct val="50000"/>
              </a:spcBef>
            </a:pPr>
            <a:r>
              <a:rPr lang="cs-CZ" altLang="sk-SK" sz="1400" u="sng" dirty="0">
                <a:solidFill>
                  <a:srgbClr val="800080"/>
                </a:solidFill>
                <a:latin typeface="Arial Unicode MS" pitchFamily="34" charset="-128"/>
                <a:ea typeface="Arial Unicode MS" pitchFamily="34" charset="-128"/>
                <a:cs typeface="Arial Unicode MS" pitchFamily="34" charset="-128"/>
                <a:hlinkClick r:id="" action="ppaction://noaction"/>
              </a:rPr>
              <a:t>[1]</a:t>
            </a:r>
            <a:r>
              <a:rPr lang="cs-CZ" altLang="sk-SK" sz="1400" dirty="0">
                <a:solidFill>
                  <a:srgbClr val="000000"/>
                </a:solidFill>
                <a:latin typeface="Arial Unicode MS" pitchFamily="34" charset="-128"/>
                <a:ea typeface="Arial Unicode MS" pitchFamily="34" charset="-128"/>
                <a:cs typeface="Arial Unicode MS" pitchFamily="34" charset="-128"/>
              </a:rPr>
              <a:t> </a:t>
            </a:r>
            <a:r>
              <a:rPr lang="cs-CZ" altLang="sk-SK" sz="1400" dirty="0" err="1">
                <a:solidFill>
                  <a:srgbClr val="000000"/>
                </a:solidFill>
                <a:latin typeface="Arial Unicode MS" pitchFamily="34" charset="-128"/>
                <a:ea typeface="Arial Unicode MS" pitchFamily="34" charset="-128"/>
                <a:cs typeface="Arial Unicode MS" pitchFamily="34" charset="-128"/>
              </a:rPr>
              <a:t>Kotler</a:t>
            </a:r>
            <a:r>
              <a:rPr lang="cs-CZ" altLang="sk-SK" sz="1400" dirty="0">
                <a:solidFill>
                  <a:srgbClr val="000000"/>
                </a:solidFill>
                <a:latin typeface="Arial Unicode MS" pitchFamily="34" charset="-128"/>
                <a:ea typeface="Arial Unicode MS" pitchFamily="34" charset="-128"/>
                <a:cs typeface="Arial Unicode MS" pitchFamily="34" charset="-128"/>
              </a:rPr>
              <a:t> P., Armstrong G., Marketing, </a:t>
            </a:r>
            <a:r>
              <a:rPr lang="cs-CZ" altLang="sk-SK" sz="1400" dirty="0" err="1">
                <a:solidFill>
                  <a:srgbClr val="000000"/>
                </a:solidFill>
                <a:latin typeface="Arial Unicode MS" pitchFamily="34" charset="-128"/>
                <a:ea typeface="Arial Unicode MS" pitchFamily="34" charset="-128"/>
                <a:cs typeface="Arial Unicode MS" pitchFamily="34" charset="-128"/>
              </a:rPr>
              <a:t>Grada</a:t>
            </a:r>
            <a:r>
              <a:rPr lang="cs-CZ" altLang="sk-SK" sz="1400" dirty="0">
                <a:solidFill>
                  <a:srgbClr val="000000"/>
                </a:solidFill>
                <a:latin typeface="Arial Unicode MS" pitchFamily="34" charset="-128"/>
                <a:ea typeface="Arial Unicode MS" pitchFamily="34" charset="-128"/>
                <a:cs typeface="Arial Unicode MS" pitchFamily="34" charset="-128"/>
              </a:rPr>
              <a:t> Praha 2004 </a:t>
            </a:r>
          </a:p>
          <a:p>
            <a:pPr>
              <a:spcBef>
                <a:spcPct val="50000"/>
              </a:spcBef>
            </a:pPr>
            <a:r>
              <a:rPr lang="cs-CZ" altLang="sk-SK" sz="1400" u="sng" dirty="0">
                <a:solidFill>
                  <a:srgbClr val="800080"/>
                </a:solidFill>
                <a:latin typeface="Arial Unicode MS" pitchFamily="34" charset="-128"/>
                <a:ea typeface="Arial Unicode MS" pitchFamily="34" charset="-128"/>
                <a:cs typeface="Arial Unicode MS" pitchFamily="34" charset="-128"/>
                <a:hlinkClick r:id="" action="ppaction://noaction"/>
              </a:rPr>
              <a:t>[2]</a:t>
            </a:r>
            <a:r>
              <a:rPr lang="cs-CZ" altLang="sk-SK" sz="1400" dirty="0">
                <a:solidFill>
                  <a:srgbClr val="000000"/>
                </a:solidFill>
                <a:latin typeface="Arial Unicode MS" pitchFamily="34" charset="-128"/>
                <a:ea typeface="Arial Unicode MS" pitchFamily="34" charset="-128"/>
                <a:cs typeface="Arial Unicode MS" pitchFamily="34" charset="-128"/>
              </a:rPr>
              <a:t> Pokud </a:t>
            </a:r>
            <a:r>
              <a:rPr lang="cs-CZ" altLang="sk-SK" sz="1400" b="1" dirty="0">
                <a:solidFill>
                  <a:srgbClr val="000000"/>
                </a:solidFill>
                <a:latin typeface="Arial Unicode MS" pitchFamily="34" charset="-128"/>
                <a:ea typeface="Arial Unicode MS" pitchFamily="34" charset="-128"/>
                <a:cs typeface="Arial Unicode MS" pitchFamily="34" charset="-128"/>
              </a:rPr>
              <a:t>distribučn</a:t>
            </a:r>
            <a:r>
              <a:rPr lang="cs-CZ" altLang="sk-SK" sz="1400" b="1" dirty="0">
                <a:solidFill>
                  <a:srgbClr val="000000"/>
                </a:solidFill>
                <a:ea typeface="Arial Unicode MS" pitchFamily="34" charset="-128"/>
                <a:cs typeface="Arial Unicode MS" pitchFamily="34" charset="-128"/>
              </a:rPr>
              <a:t>í</a:t>
            </a:r>
            <a:r>
              <a:rPr lang="cs-CZ" altLang="sk-SK" sz="1400" b="1" dirty="0">
                <a:solidFill>
                  <a:srgbClr val="000000"/>
                </a:solidFill>
                <a:latin typeface="Arial Unicode MS" pitchFamily="34" charset="-128"/>
                <a:ea typeface="Arial Unicode MS" pitchFamily="34" charset="-128"/>
                <a:cs typeface="Arial Unicode MS" pitchFamily="34" charset="-128"/>
              </a:rPr>
              <a:t> kan</a:t>
            </a:r>
            <a:r>
              <a:rPr lang="cs-CZ" altLang="sk-SK" sz="1400" b="1" dirty="0">
                <a:solidFill>
                  <a:srgbClr val="000000"/>
                </a:solidFill>
                <a:ea typeface="Arial Unicode MS" pitchFamily="34" charset="-128"/>
                <a:cs typeface="Arial Unicode MS" pitchFamily="34" charset="-128"/>
              </a:rPr>
              <a:t>á</a:t>
            </a:r>
            <a:r>
              <a:rPr lang="cs-CZ" altLang="sk-SK" sz="1400" b="1" dirty="0">
                <a:solidFill>
                  <a:srgbClr val="000000"/>
                </a:solidFill>
                <a:latin typeface="Arial Unicode MS" pitchFamily="34" charset="-128"/>
                <a:ea typeface="Arial Unicode MS" pitchFamily="34" charset="-128"/>
                <a:cs typeface="Arial Unicode MS" pitchFamily="34" charset="-128"/>
              </a:rPr>
              <a:t>ly</a:t>
            </a:r>
            <a:r>
              <a:rPr lang="cs-CZ" altLang="sk-SK" sz="1400" dirty="0">
                <a:solidFill>
                  <a:srgbClr val="000000"/>
                </a:solidFill>
                <a:latin typeface="Arial Unicode MS" pitchFamily="34" charset="-128"/>
                <a:ea typeface="Arial Unicode MS" pitchFamily="34" charset="-128"/>
                <a:cs typeface="Arial Unicode MS" pitchFamily="34" charset="-128"/>
              </a:rPr>
              <a:t> popisuj</a:t>
            </a:r>
            <a:r>
              <a:rPr lang="cs-CZ" altLang="sk-SK" sz="1400" dirty="0">
                <a:solidFill>
                  <a:srgbClr val="000000"/>
                </a:solidFill>
                <a:ea typeface="Arial Unicode MS" pitchFamily="34" charset="-128"/>
                <a:cs typeface="Arial Unicode MS" pitchFamily="34" charset="-128"/>
              </a:rPr>
              <a:t>í</a:t>
            </a:r>
            <a:r>
              <a:rPr lang="cs-CZ" altLang="sk-SK" sz="1400" dirty="0">
                <a:solidFill>
                  <a:srgbClr val="000000"/>
                </a:solidFill>
                <a:latin typeface="Arial Unicode MS" pitchFamily="34" charset="-128"/>
                <a:ea typeface="Arial Unicode MS" pitchFamily="34" charset="-128"/>
                <a:cs typeface="Arial Unicode MS" pitchFamily="34" charset="-128"/>
              </a:rPr>
              <a:t> metodu provozu od výrobce (poskytovatele) k</a:t>
            </a:r>
            <a:r>
              <a:rPr lang="cs-CZ" altLang="sk-SK" sz="1400" dirty="0">
                <a:solidFill>
                  <a:srgbClr val="000000"/>
                </a:solidFill>
                <a:ea typeface="Arial Unicode MS" pitchFamily="34" charset="-128"/>
                <a:cs typeface="Arial Unicode MS" pitchFamily="34" charset="-128"/>
              </a:rPr>
              <a:t> </a:t>
            </a:r>
            <a:r>
              <a:rPr lang="cs-CZ" altLang="sk-SK" sz="1400" dirty="0">
                <a:solidFill>
                  <a:srgbClr val="000000"/>
                </a:solidFill>
                <a:latin typeface="Arial Unicode MS" pitchFamily="34" charset="-128"/>
                <a:ea typeface="Arial Unicode MS" pitchFamily="34" charset="-128"/>
                <a:cs typeface="Arial Unicode MS" pitchFamily="34" charset="-128"/>
              </a:rPr>
              <a:t>z</a:t>
            </a:r>
            <a:r>
              <a:rPr lang="cs-CZ" altLang="sk-SK" sz="1400" dirty="0">
                <a:solidFill>
                  <a:srgbClr val="000000"/>
                </a:solidFill>
                <a:ea typeface="Arial Unicode MS" pitchFamily="34" charset="-128"/>
                <a:cs typeface="Arial Unicode MS" pitchFamily="34" charset="-128"/>
              </a:rPr>
              <a:t>á</a:t>
            </a:r>
            <a:r>
              <a:rPr lang="cs-CZ" altLang="sk-SK" sz="1400" dirty="0">
                <a:solidFill>
                  <a:srgbClr val="000000"/>
                </a:solidFill>
                <a:latin typeface="Arial Unicode MS" pitchFamily="34" charset="-128"/>
                <a:ea typeface="Arial Unicode MS" pitchFamily="34" charset="-128"/>
                <a:cs typeface="Arial Unicode MS" pitchFamily="34" charset="-128"/>
              </a:rPr>
              <a:t>kazn</a:t>
            </a:r>
            <a:r>
              <a:rPr lang="cs-CZ" altLang="sk-SK" sz="1400" dirty="0">
                <a:solidFill>
                  <a:srgbClr val="000000"/>
                </a:solidFill>
                <a:ea typeface="Arial Unicode MS" pitchFamily="34" charset="-128"/>
                <a:cs typeface="Arial Unicode MS" pitchFamily="34" charset="-128"/>
              </a:rPr>
              <a:t>í</a:t>
            </a:r>
            <a:r>
              <a:rPr lang="cs-CZ" altLang="sk-SK" sz="1400" dirty="0">
                <a:solidFill>
                  <a:srgbClr val="000000"/>
                </a:solidFill>
                <a:latin typeface="Arial Unicode MS" pitchFamily="34" charset="-128"/>
                <a:ea typeface="Arial Unicode MS" pitchFamily="34" charset="-128"/>
                <a:cs typeface="Arial Unicode MS" pitchFamily="34" charset="-128"/>
              </a:rPr>
              <a:t>kovi, </a:t>
            </a:r>
            <a:r>
              <a:rPr lang="cs-CZ" altLang="sk-SK" sz="1400" b="1" dirty="0">
                <a:solidFill>
                  <a:srgbClr val="000000"/>
                </a:solidFill>
                <a:latin typeface="Arial Unicode MS" pitchFamily="34" charset="-128"/>
                <a:ea typeface="Arial Unicode MS" pitchFamily="34" charset="-128"/>
                <a:cs typeface="Arial Unicode MS" pitchFamily="34" charset="-128"/>
              </a:rPr>
              <a:t>distribučn</a:t>
            </a:r>
            <a:r>
              <a:rPr lang="cs-CZ" altLang="sk-SK" sz="1400" b="1" dirty="0">
                <a:solidFill>
                  <a:srgbClr val="000000"/>
                </a:solidFill>
                <a:ea typeface="Arial Unicode MS" pitchFamily="34" charset="-128"/>
                <a:cs typeface="Arial Unicode MS" pitchFamily="34" charset="-128"/>
              </a:rPr>
              <a:t>í</a:t>
            </a:r>
            <a:r>
              <a:rPr lang="cs-CZ" altLang="sk-SK" sz="1400" b="1" dirty="0">
                <a:solidFill>
                  <a:srgbClr val="000000"/>
                </a:solidFill>
                <a:latin typeface="Arial Unicode MS" pitchFamily="34" charset="-128"/>
                <a:ea typeface="Arial Unicode MS" pitchFamily="34" charset="-128"/>
                <a:cs typeface="Arial Unicode MS" pitchFamily="34" charset="-128"/>
              </a:rPr>
              <a:t> cesty</a:t>
            </a:r>
            <a:r>
              <a:rPr lang="cs-CZ" altLang="sk-SK" sz="1400" dirty="0">
                <a:solidFill>
                  <a:srgbClr val="000000"/>
                </a:solidFill>
                <a:latin typeface="Arial Unicode MS" pitchFamily="34" charset="-128"/>
                <a:ea typeface="Arial Unicode MS" pitchFamily="34" charset="-128"/>
                <a:cs typeface="Arial Unicode MS" pitchFamily="34" charset="-128"/>
              </a:rPr>
              <a:t> popisuj</a:t>
            </a:r>
            <a:r>
              <a:rPr lang="cs-CZ" altLang="sk-SK" sz="1400" dirty="0">
                <a:solidFill>
                  <a:srgbClr val="000000"/>
                </a:solidFill>
                <a:ea typeface="Arial Unicode MS" pitchFamily="34" charset="-128"/>
                <a:cs typeface="Arial Unicode MS" pitchFamily="34" charset="-128"/>
              </a:rPr>
              <a:t>í</a:t>
            </a:r>
            <a:r>
              <a:rPr lang="cs-CZ" altLang="sk-SK" sz="1400" dirty="0">
                <a:solidFill>
                  <a:srgbClr val="000000"/>
                </a:solidFill>
                <a:latin typeface="Arial Unicode MS" pitchFamily="34" charset="-128"/>
                <a:ea typeface="Arial Unicode MS" pitchFamily="34" charset="-128"/>
                <a:cs typeface="Arial Unicode MS" pitchFamily="34" charset="-128"/>
              </a:rPr>
              <a:t> množinu nez</a:t>
            </a:r>
            <a:r>
              <a:rPr lang="cs-CZ" altLang="sk-SK" sz="1400" dirty="0">
                <a:solidFill>
                  <a:srgbClr val="000000"/>
                </a:solidFill>
                <a:ea typeface="Arial Unicode MS" pitchFamily="34" charset="-128"/>
                <a:cs typeface="Arial Unicode MS" pitchFamily="34" charset="-128"/>
              </a:rPr>
              <a:t>á</a:t>
            </a:r>
            <a:r>
              <a:rPr lang="cs-CZ" altLang="sk-SK" sz="1400" dirty="0">
                <a:solidFill>
                  <a:srgbClr val="000000"/>
                </a:solidFill>
                <a:latin typeface="Arial Unicode MS" pitchFamily="34" charset="-128"/>
                <a:ea typeface="Arial Unicode MS" pitchFamily="34" charset="-128"/>
                <a:cs typeface="Arial Unicode MS" pitchFamily="34" charset="-128"/>
              </a:rPr>
              <a:t>vislých organizac</a:t>
            </a:r>
            <a:r>
              <a:rPr lang="cs-CZ" altLang="sk-SK" sz="1400" dirty="0">
                <a:solidFill>
                  <a:srgbClr val="000000"/>
                </a:solidFill>
                <a:ea typeface="Arial Unicode MS" pitchFamily="34" charset="-128"/>
                <a:cs typeface="Arial Unicode MS" pitchFamily="34" charset="-128"/>
              </a:rPr>
              <a:t>í</a:t>
            </a:r>
            <a:r>
              <a:rPr lang="cs-CZ" altLang="sk-SK" sz="1400" dirty="0">
                <a:solidFill>
                  <a:srgbClr val="000000"/>
                </a:solidFill>
                <a:latin typeface="Arial Unicode MS" pitchFamily="34" charset="-128"/>
                <a:ea typeface="Arial Unicode MS" pitchFamily="34" charset="-128"/>
                <a:cs typeface="Arial Unicode MS" pitchFamily="34" charset="-128"/>
              </a:rPr>
              <a:t>, kter</a:t>
            </a:r>
            <a:r>
              <a:rPr lang="cs-CZ" altLang="sk-SK" sz="1400" dirty="0">
                <a:solidFill>
                  <a:srgbClr val="000000"/>
                </a:solidFill>
                <a:ea typeface="Arial Unicode MS" pitchFamily="34" charset="-128"/>
                <a:cs typeface="Arial Unicode MS" pitchFamily="34" charset="-128"/>
              </a:rPr>
              <a:t>é</a:t>
            </a:r>
            <a:r>
              <a:rPr lang="cs-CZ" altLang="sk-SK" sz="1400" dirty="0">
                <a:solidFill>
                  <a:srgbClr val="000000"/>
                </a:solidFill>
                <a:latin typeface="Arial Unicode MS" pitchFamily="34" charset="-128"/>
                <a:ea typeface="Arial Unicode MS" pitchFamily="34" charset="-128"/>
                <a:cs typeface="Arial Unicode MS" pitchFamily="34" charset="-128"/>
              </a:rPr>
              <a:t> se na procesu dostupnosti výrobku nebo služby pro z</a:t>
            </a:r>
            <a:r>
              <a:rPr lang="cs-CZ" altLang="sk-SK" sz="1400" dirty="0">
                <a:solidFill>
                  <a:srgbClr val="000000"/>
                </a:solidFill>
                <a:ea typeface="Arial Unicode MS" pitchFamily="34" charset="-128"/>
                <a:cs typeface="Arial Unicode MS" pitchFamily="34" charset="-128"/>
              </a:rPr>
              <a:t>á</a:t>
            </a:r>
            <a:r>
              <a:rPr lang="cs-CZ" altLang="sk-SK" sz="1400" dirty="0">
                <a:solidFill>
                  <a:srgbClr val="000000"/>
                </a:solidFill>
                <a:latin typeface="Arial Unicode MS" pitchFamily="34" charset="-128"/>
                <a:ea typeface="Arial Unicode MS" pitchFamily="34" charset="-128"/>
                <a:cs typeface="Arial Unicode MS" pitchFamily="34" charset="-128"/>
              </a:rPr>
              <a:t>kazn</a:t>
            </a:r>
            <a:r>
              <a:rPr lang="cs-CZ" altLang="sk-SK" sz="1400" dirty="0">
                <a:solidFill>
                  <a:srgbClr val="000000"/>
                </a:solidFill>
                <a:ea typeface="Arial Unicode MS" pitchFamily="34" charset="-128"/>
                <a:cs typeface="Arial Unicode MS" pitchFamily="34" charset="-128"/>
              </a:rPr>
              <a:t>í</a:t>
            </a:r>
            <a:r>
              <a:rPr lang="cs-CZ" altLang="sk-SK" sz="1400" dirty="0">
                <a:solidFill>
                  <a:srgbClr val="000000"/>
                </a:solidFill>
                <a:latin typeface="Arial Unicode MS" pitchFamily="34" charset="-128"/>
                <a:ea typeface="Arial Unicode MS" pitchFamily="34" charset="-128"/>
                <a:cs typeface="Arial Unicode MS" pitchFamily="34" charset="-128"/>
              </a:rPr>
              <a:t>ka pod</a:t>
            </a:r>
            <a:r>
              <a:rPr lang="cs-CZ" altLang="sk-SK" sz="1400" dirty="0">
                <a:solidFill>
                  <a:srgbClr val="000000"/>
                </a:solidFill>
                <a:ea typeface="Arial Unicode MS" pitchFamily="34" charset="-128"/>
                <a:cs typeface="Arial Unicode MS" pitchFamily="34" charset="-128"/>
              </a:rPr>
              <a:t>í</a:t>
            </a:r>
            <a:r>
              <a:rPr lang="cs-CZ" altLang="sk-SK" sz="1400" dirty="0">
                <a:solidFill>
                  <a:srgbClr val="000000"/>
                </a:solidFill>
                <a:latin typeface="Arial Unicode MS" pitchFamily="34" charset="-128"/>
                <a:ea typeface="Arial Unicode MS" pitchFamily="34" charset="-128"/>
                <a:cs typeface="Arial Unicode MS" pitchFamily="34" charset="-128"/>
              </a:rPr>
              <a:t>lej</a:t>
            </a:r>
            <a:r>
              <a:rPr lang="cs-CZ" altLang="sk-SK" sz="1400" dirty="0">
                <a:solidFill>
                  <a:srgbClr val="000000"/>
                </a:solidFill>
                <a:ea typeface="Arial Unicode MS" pitchFamily="34" charset="-128"/>
                <a:cs typeface="Arial Unicode MS" pitchFamily="34" charset="-128"/>
              </a:rPr>
              <a:t>í</a:t>
            </a:r>
            <a:r>
              <a:rPr lang="cs-CZ" altLang="sk-SK" sz="1400" dirty="0">
                <a:solidFill>
                  <a:srgbClr val="000000"/>
                </a:solidFill>
                <a:latin typeface="Arial Unicode MS" pitchFamily="34" charset="-128"/>
                <a:ea typeface="Arial Unicode MS" pitchFamily="34" charset="-128"/>
                <a:cs typeface="Arial Unicode MS" pitchFamily="34" charset="-128"/>
              </a:rPr>
              <a:t>.</a:t>
            </a:r>
          </a:p>
          <a:p>
            <a:pPr>
              <a:spcBef>
                <a:spcPct val="50000"/>
              </a:spcBef>
            </a:pPr>
            <a:endParaRPr lang="cs-CZ" altLang="sk-SK" sz="1400" dirty="0"/>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Text Box 2"/>
          <p:cNvSpPr txBox="1">
            <a:spLocks noChangeArrowheads="1"/>
          </p:cNvSpPr>
          <p:nvPr/>
        </p:nvSpPr>
        <p:spPr bwMode="auto">
          <a:xfrm>
            <a:off x="228600" y="457200"/>
            <a:ext cx="8534400" cy="6261100"/>
          </a:xfrm>
          <a:prstGeom prst="rect">
            <a:avLst/>
          </a:prstGeom>
          <a:noFill/>
          <a:ln w="9525">
            <a:noFill/>
            <a:miter lim="800000"/>
            <a:headEnd/>
            <a:tailEnd/>
          </a:ln>
        </p:spPr>
        <p:txBody>
          <a:bodyPr>
            <a:spAutoFit/>
          </a:bodyPr>
          <a:lstStyle/>
          <a:p>
            <a:pPr>
              <a:spcBef>
                <a:spcPct val="50000"/>
              </a:spcBef>
            </a:pPr>
            <a:r>
              <a:rPr lang="cs-CZ" altLang="sk-SK" sz="3600" b="1" dirty="0" err="1" smtClean="0">
                <a:solidFill>
                  <a:srgbClr val="FF0000"/>
                </a:solidFill>
                <a:latin typeface="Arial Unicode MS" pitchFamily="34" charset="-128"/>
                <a:ea typeface="Arial Unicode MS" pitchFamily="34" charset="-128"/>
                <a:cs typeface="Arial Unicode MS" pitchFamily="34" charset="-128"/>
              </a:rPr>
              <a:t>Promotion</a:t>
            </a:r>
            <a:r>
              <a:rPr lang="cs-CZ" altLang="sk-SK" sz="2000" dirty="0" smtClean="0">
                <a:solidFill>
                  <a:schemeClr val="hlink"/>
                </a:solidFill>
                <a:latin typeface="Arial Unicode MS" pitchFamily="34" charset="-128"/>
                <a:ea typeface="Arial Unicode MS" pitchFamily="34" charset="-128"/>
                <a:cs typeface="Arial Unicode MS" pitchFamily="34" charset="-128"/>
              </a:rPr>
              <a:t> </a:t>
            </a:r>
            <a:r>
              <a:rPr lang="cs-CZ" altLang="sk-SK" sz="2000" dirty="0">
                <a:solidFill>
                  <a:schemeClr val="hlink"/>
                </a:solidFill>
                <a:latin typeface="Arial Unicode MS" pitchFamily="34" charset="-128"/>
                <a:ea typeface="Arial Unicode MS" pitchFamily="34" charset="-128"/>
                <a:cs typeface="Arial Unicode MS" pitchFamily="34" charset="-128"/>
              </a:rPr>
              <a:t>( podpora, propagace )</a:t>
            </a:r>
          </a:p>
          <a:p>
            <a:pPr>
              <a:spcBef>
                <a:spcPct val="50000"/>
              </a:spcBef>
            </a:pPr>
            <a:r>
              <a:rPr lang="cs-CZ" altLang="sk-SK" dirty="0">
                <a:cs typeface="Times New Roman" pitchFamily="18" charset="0"/>
              </a:rPr>
              <a:t>Termín „propagace“ je v češtině dost zmateční. Vyplývá to z toho, že ještě v dobách „budování socializmu“ </a:t>
            </a:r>
            <a:r>
              <a:rPr lang="cs-CZ" altLang="sk-SK" dirty="0" err="1">
                <a:cs typeface="Times New Roman" pitchFamily="18" charset="0"/>
              </a:rPr>
              <a:t>sd</a:t>
            </a:r>
            <a:r>
              <a:rPr lang="cs-CZ" altLang="sk-SK" dirty="0">
                <a:cs typeface="Times New Roman" pitchFamily="18" charset="0"/>
              </a:rPr>
              <a:t> používal místo pojmu „reklama“ protože samotná reklama byla vysvětlována jako: „</a:t>
            </a:r>
            <a:r>
              <a:rPr lang="cs-CZ" altLang="sk-SK" i="1" dirty="0">
                <a:cs typeface="Times New Roman" pitchFamily="18" charset="0"/>
              </a:rPr>
              <a:t>nástroj buržoazie na ohlupování pracujícího lidu</a:t>
            </a:r>
            <a:r>
              <a:rPr lang="cs-CZ" altLang="sk-SK" dirty="0">
                <a:cs typeface="Times New Roman" pitchFamily="18" charset="0"/>
              </a:rPr>
              <a:t>“</a:t>
            </a:r>
            <a:r>
              <a:rPr lang="cs-CZ" altLang="sk-SK" u="sng" dirty="0">
                <a:solidFill>
                  <a:srgbClr val="800080"/>
                </a:solidFill>
                <a:cs typeface="Times New Roman" pitchFamily="18" charset="0"/>
                <a:hlinkClick r:id="" action="ppaction://noaction"/>
              </a:rPr>
              <a:t>[1]</a:t>
            </a:r>
            <a:r>
              <a:rPr lang="cs-CZ" altLang="sk-SK" dirty="0"/>
              <a:t> </a:t>
            </a:r>
            <a:br>
              <a:rPr lang="cs-CZ" altLang="sk-SK" dirty="0"/>
            </a:br>
            <a:endParaRPr lang="cs-CZ" altLang="sk-SK" dirty="0"/>
          </a:p>
          <a:p>
            <a:pPr>
              <a:spcBef>
                <a:spcPct val="50000"/>
              </a:spcBef>
            </a:pPr>
            <a:endParaRPr lang="cs-CZ" altLang="sk-SK" dirty="0"/>
          </a:p>
          <a:p>
            <a:pPr>
              <a:spcBef>
                <a:spcPct val="50000"/>
              </a:spcBef>
            </a:pPr>
            <a:endParaRPr lang="cs-CZ" altLang="sk-SK" dirty="0"/>
          </a:p>
          <a:p>
            <a:pPr>
              <a:spcBef>
                <a:spcPct val="50000"/>
              </a:spcBef>
            </a:pPr>
            <a:endParaRPr lang="cs-CZ" altLang="sk-SK" dirty="0"/>
          </a:p>
          <a:p>
            <a:pPr>
              <a:spcBef>
                <a:spcPct val="50000"/>
              </a:spcBef>
            </a:pPr>
            <a:endParaRPr lang="cs-CZ" altLang="sk-SK" dirty="0"/>
          </a:p>
          <a:p>
            <a:pPr>
              <a:spcBef>
                <a:spcPct val="50000"/>
              </a:spcBef>
            </a:pPr>
            <a:endParaRPr lang="cs-CZ" altLang="sk-SK" dirty="0"/>
          </a:p>
          <a:p>
            <a:pPr>
              <a:spcBef>
                <a:spcPct val="50000"/>
              </a:spcBef>
            </a:pPr>
            <a:endParaRPr lang="cs-CZ" altLang="sk-SK" dirty="0"/>
          </a:p>
          <a:p>
            <a:pPr>
              <a:spcBef>
                <a:spcPct val="50000"/>
              </a:spcBef>
            </a:pPr>
            <a:endParaRPr lang="cs-CZ" altLang="sk-SK" dirty="0"/>
          </a:p>
          <a:p>
            <a:pPr>
              <a:spcBef>
                <a:spcPct val="50000"/>
              </a:spcBef>
            </a:pPr>
            <a:endParaRPr lang="cs-CZ" altLang="sk-SK" dirty="0"/>
          </a:p>
          <a:p>
            <a:pPr>
              <a:spcBef>
                <a:spcPct val="50000"/>
              </a:spcBef>
            </a:pPr>
            <a:endParaRPr lang="cs-CZ" altLang="sk-SK" dirty="0"/>
          </a:p>
          <a:p>
            <a:pPr>
              <a:spcBef>
                <a:spcPct val="50000"/>
              </a:spcBef>
            </a:pPr>
            <a:r>
              <a:rPr lang="cs-CZ" altLang="sk-SK" sz="1400" u="sng" dirty="0">
                <a:solidFill>
                  <a:srgbClr val="800080"/>
                </a:solidFill>
                <a:latin typeface="Arial Unicode MS" pitchFamily="34" charset="-128"/>
                <a:ea typeface="Arial Unicode MS" pitchFamily="34" charset="-128"/>
                <a:cs typeface="Arial Unicode MS" pitchFamily="34" charset="-128"/>
                <a:hlinkClick r:id="" action="ppaction://noaction"/>
              </a:rPr>
              <a:t>[1]</a:t>
            </a:r>
            <a:r>
              <a:rPr lang="cs-CZ" altLang="sk-SK" sz="1400" dirty="0">
                <a:solidFill>
                  <a:srgbClr val="000000"/>
                </a:solidFill>
                <a:latin typeface="Arial Unicode MS" pitchFamily="34" charset="-128"/>
                <a:ea typeface="Arial Unicode MS" pitchFamily="34" charset="-128"/>
                <a:cs typeface="Arial Unicode MS" pitchFamily="34" charset="-128"/>
              </a:rPr>
              <a:t> Výkladový slovn</a:t>
            </a:r>
            <a:r>
              <a:rPr lang="cs-CZ" altLang="sk-SK" sz="1400" dirty="0">
                <a:solidFill>
                  <a:srgbClr val="000000"/>
                </a:solidFill>
                <a:ea typeface="Arial Unicode MS" pitchFamily="34" charset="-128"/>
                <a:cs typeface="Arial Unicode MS" pitchFamily="34" charset="-128"/>
              </a:rPr>
              <a:t>í</a:t>
            </a:r>
            <a:r>
              <a:rPr lang="cs-CZ" altLang="sk-SK" sz="1400" dirty="0">
                <a:solidFill>
                  <a:srgbClr val="000000"/>
                </a:solidFill>
                <a:latin typeface="Arial Unicode MS" pitchFamily="34" charset="-128"/>
                <a:ea typeface="Arial Unicode MS" pitchFamily="34" charset="-128"/>
                <a:cs typeface="Arial Unicode MS" pitchFamily="34" charset="-128"/>
              </a:rPr>
              <a:t>k pojmů, SNPL Praha 1977</a:t>
            </a:r>
          </a:p>
          <a:p>
            <a:pPr>
              <a:spcBef>
                <a:spcPct val="50000"/>
              </a:spcBef>
            </a:pPr>
            <a:endParaRPr lang="cs-CZ" altLang="sk-SK" sz="1400" dirty="0"/>
          </a:p>
        </p:txBody>
      </p:sp>
      <p:pic>
        <p:nvPicPr>
          <p:cNvPr id="234498" name="Picture 2" descr="http://relevance.com/wp-content/uploads/2014/06/hero.jpg"/>
          <p:cNvPicPr>
            <a:picLocks noChangeAspect="1" noChangeArrowheads="1"/>
          </p:cNvPicPr>
          <p:nvPr/>
        </p:nvPicPr>
        <p:blipFill>
          <a:blip r:embed="rId3" cstate="print"/>
          <a:srcRect/>
          <a:stretch>
            <a:fillRect/>
          </a:stretch>
        </p:blipFill>
        <p:spPr bwMode="auto">
          <a:xfrm>
            <a:off x="4929190" y="2857496"/>
            <a:ext cx="3714776" cy="2786082"/>
          </a:xfrm>
          <a:prstGeom prst="rect">
            <a:avLst/>
          </a:prstGeom>
          <a:noFill/>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Text Box 2"/>
          <p:cNvSpPr txBox="1">
            <a:spLocks noChangeArrowheads="1"/>
          </p:cNvSpPr>
          <p:nvPr/>
        </p:nvSpPr>
        <p:spPr bwMode="auto">
          <a:xfrm>
            <a:off x="304800" y="381000"/>
            <a:ext cx="8534400" cy="6438900"/>
          </a:xfrm>
          <a:prstGeom prst="rect">
            <a:avLst/>
          </a:prstGeom>
          <a:noFill/>
          <a:ln w="9525">
            <a:noFill/>
            <a:miter lim="800000"/>
            <a:headEnd/>
            <a:tailEnd/>
          </a:ln>
        </p:spPr>
        <p:txBody>
          <a:bodyPr>
            <a:spAutoFit/>
          </a:bodyPr>
          <a:lstStyle/>
          <a:p>
            <a:pPr>
              <a:spcBef>
                <a:spcPct val="50000"/>
              </a:spcBef>
            </a:pPr>
            <a:r>
              <a:rPr lang="cs-CZ" altLang="sk-SK" sz="2000" b="1" dirty="0" smtClean="0">
                <a:solidFill>
                  <a:schemeClr val="hlink"/>
                </a:solidFill>
                <a:latin typeface="Arial Unicode MS" pitchFamily="34" charset="-128"/>
                <a:ea typeface="Arial Unicode MS" pitchFamily="34" charset="-128"/>
                <a:cs typeface="Arial Unicode MS" pitchFamily="34" charset="-128"/>
              </a:rPr>
              <a:t>Probl</a:t>
            </a:r>
            <a:r>
              <a:rPr lang="cs-CZ" altLang="sk-SK" sz="2000" b="1" dirty="0" smtClean="0">
                <a:solidFill>
                  <a:schemeClr val="hlink"/>
                </a:solidFill>
                <a:ea typeface="Arial Unicode MS" pitchFamily="34" charset="-128"/>
                <a:cs typeface="Arial Unicode MS" pitchFamily="34" charset="-128"/>
              </a:rPr>
              <a:t>é</a:t>
            </a:r>
            <a:r>
              <a:rPr lang="cs-CZ" altLang="sk-SK" sz="2000" b="1" dirty="0" smtClean="0">
                <a:solidFill>
                  <a:schemeClr val="hlink"/>
                </a:solidFill>
                <a:latin typeface="Arial Unicode MS" pitchFamily="34" charset="-128"/>
                <a:ea typeface="Arial Unicode MS" pitchFamily="34" charset="-128"/>
                <a:cs typeface="Arial Unicode MS" pitchFamily="34" charset="-128"/>
              </a:rPr>
              <a:t>my </a:t>
            </a:r>
            <a:r>
              <a:rPr lang="cs-CZ" altLang="sk-SK" sz="2000" b="1" dirty="0">
                <a:solidFill>
                  <a:schemeClr val="hlink"/>
                </a:solidFill>
                <a:latin typeface="Arial Unicode MS" pitchFamily="34" charset="-128"/>
                <a:ea typeface="Arial Unicode MS" pitchFamily="34" charset="-128"/>
                <a:cs typeface="Arial Unicode MS" pitchFamily="34" charset="-128"/>
              </a:rPr>
              <a:t>s</a:t>
            </a:r>
            <a:r>
              <a:rPr lang="cs-CZ" altLang="sk-SK" sz="2000" b="1" dirty="0">
                <a:solidFill>
                  <a:schemeClr val="hlink"/>
                </a:solidFill>
                <a:ea typeface="Arial Unicode MS" pitchFamily="34" charset="-128"/>
                <a:cs typeface="Arial Unicode MS" pitchFamily="34" charset="-128"/>
              </a:rPr>
              <a:t> </a:t>
            </a:r>
            <a:r>
              <a:rPr lang="cs-CZ" altLang="sk-SK" sz="2000" b="1" dirty="0">
                <a:solidFill>
                  <a:schemeClr val="hlink"/>
                </a:solidFill>
                <a:latin typeface="Arial Unicode MS" pitchFamily="34" charset="-128"/>
                <a:ea typeface="Arial Unicode MS" pitchFamily="34" charset="-128"/>
                <a:cs typeface="Arial Unicode MS" pitchFamily="34" charset="-128"/>
              </a:rPr>
              <a:t>term</a:t>
            </a:r>
            <a:r>
              <a:rPr lang="cs-CZ" altLang="sk-SK" sz="2000" b="1" dirty="0">
                <a:solidFill>
                  <a:schemeClr val="hlink"/>
                </a:solidFill>
                <a:ea typeface="Arial Unicode MS" pitchFamily="34" charset="-128"/>
                <a:cs typeface="Arial Unicode MS" pitchFamily="34" charset="-128"/>
              </a:rPr>
              <a:t>í</a:t>
            </a:r>
            <a:r>
              <a:rPr lang="cs-CZ" altLang="sk-SK" sz="2000" b="1" dirty="0">
                <a:solidFill>
                  <a:schemeClr val="hlink"/>
                </a:solidFill>
                <a:latin typeface="Arial Unicode MS" pitchFamily="34" charset="-128"/>
                <a:ea typeface="Arial Unicode MS" pitchFamily="34" charset="-128"/>
                <a:cs typeface="Arial Unicode MS" pitchFamily="34" charset="-128"/>
              </a:rPr>
              <a:t>ny a obsah pojmu</a:t>
            </a:r>
            <a:endParaRPr lang="cs-CZ" altLang="sk-SK" sz="2000" b="1" dirty="0">
              <a:solidFill>
                <a:schemeClr val="hlink"/>
              </a:solidFill>
              <a:ea typeface="Arial Unicode MS" pitchFamily="34" charset="-128"/>
              <a:cs typeface="Arial Unicode MS" pitchFamily="34" charset="-128"/>
            </a:endParaRPr>
          </a:p>
          <a:p>
            <a:pPr>
              <a:spcBef>
                <a:spcPct val="50000"/>
              </a:spcBef>
            </a:pPr>
            <a:endParaRPr lang="cs-CZ" altLang="sk-SK" sz="2000" dirty="0">
              <a:solidFill>
                <a:schemeClr val="hlink"/>
              </a:solidFill>
              <a:ea typeface="Arial Unicode MS" pitchFamily="34" charset="-128"/>
              <a:cs typeface="Arial Unicode MS" pitchFamily="34" charset="-128"/>
            </a:endParaRPr>
          </a:p>
          <a:p>
            <a:pPr>
              <a:spcBef>
                <a:spcPct val="50000"/>
              </a:spcBef>
            </a:pPr>
            <a:r>
              <a:rPr lang="cs-CZ" altLang="sk-SK" dirty="0">
                <a:solidFill>
                  <a:srgbClr val="000000"/>
                </a:solidFill>
                <a:ea typeface="Arial Unicode MS" pitchFamily="34" charset="-128"/>
                <a:cs typeface="Arial Unicode MS" pitchFamily="34" charset="-128"/>
              </a:rPr>
              <a:t>„</a:t>
            </a:r>
            <a:r>
              <a:rPr lang="cs-CZ" altLang="sk-SK" dirty="0" err="1">
                <a:solidFill>
                  <a:srgbClr val="000000"/>
                </a:solidFill>
                <a:latin typeface="Arial Unicode MS" pitchFamily="34" charset="-128"/>
                <a:ea typeface="Arial Unicode MS" pitchFamily="34" charset="-128"/>
                <a:cs typeface="Arial Unicode MS" pitchFamily="34" charset="-128"/>
              </a:rPr>
              <a:t>Promotion</a:t>
            </a:r>
            <a:r>
              <a:rPr lang="cs-CZ" altLang="sk-SK" dirty="0">
                <a:solidFill>
                  <a:srgbClr val="000000"/>
                </a:solidFill>
                <a:ea typeface="Arial Unicode MS" pitchFamily="34" charset="-128"/>
                <a:cs typeface="Arial Unicode MS" pitchFamily="34" charset="-128"/>
              </a:rPr>
              <a:t>“</a:t>
            </a:r>
            <a:r>
              <a:rPr lang="cs-CZ" altLang="sk-SK" dirty="0">
                <a:solidFill>
                  <a:srgbClr val="000000"/>
                </a:solidFill>
                <a:latin typeface="Arial Unicode MS" pitchFamily="34" charset="-128"/>
                <a:ea typeface="Arial Unicode MS" pitchFamily="34" charset="-128"/>
                <a:cs typeface="Arial Unicode MS" pitchFamily="34" charset="-128"/>
              </a:rPr>
              <a:t> znamen</a:t>
            </a:r>
            <a:r>
              <a:rPr lang="cs-CZ" altLang="sk-SK" dirty="0">
                <a:solidFill>
                  <a:srgbClr val="000000"/>
                </a:solidFill>
                <a:ea typeface="Arial Unicode MS" pitchFamily="34" charset="-128"/>
                <a:cs typeface="Arial Unicode MS" pitchFamily="34" charset="-128"/>
              </a:rPr>
              <a:t>á</a:t>
            </a:r>
            <a:r>
              <a:rPr lang="cs-CZ" altLang="sk-SK" dirty="0">
                <a:solidFill>
                  <a:srgbClr val="000000"/>
                </a:solidFill>
                <a:latin typeface="Arial Unicode MS" pitchFamily="34" charset="-128"/>
                <a:ea typeface="Arial Unicode MS" pitchFamily="34" charset="-128"/>
                <a:cs typeface="Arial Unicode MS" pitchFamily="34" charset="-128"/>
              </a:rPr>
              <a:t> podporovat, pový</a:t>
            </a:r>
            <a:r>
              <a:rPr lang="cs-CZ" altLang="sk-SK" dirty="0">
                <a:solidFill>
                  <a:srgbClr val="000000"/>
                </a:solidFill>
                <a:ea typeface="Arial Unicode MS" pitchFamily="34" charset="-128"/>
                <a:cs typeface="Arial Unicode MS" pitchFamily="34" charset="-128"/>
              </a:rPr>
              <a:t>š</a:t>
            </a:r>
            <a:r>
              <a:rPr lang="cs-CZ" altLang="sk-SK" dirty="0">
                <a:solidFill>
                  <a:srgbClr val="000000"/>
                </a:solidFill>
                <a:latin typeface="Arial Unicode MS" pitchFamily="34" charset="-128"/>
                <a:ea typeface="Arial Unicode MS" pitchFamily="34" charset="-128"/>
                <a:cs typeface="Arial Unicode MS" pitchFamily="34" charset="-128"/>
              </a:rPr>
              <a:t>it. Je to tak</a:t>
            </a:r>
            <a:r>
              <a:rPr lang="cs-CZ" altLang="sk-SK" dirty="0">
                <a:solidFill>
                  <a:srgbClr val="000000"/>
                </a:solidFill>
                <a:ea typeface="Arial Unicode MS" pitchFamily="34" charset="-128"/>
                <a:cs typeface="Arial Unicode MS" pitchFamily="34" charset="-128"/>
              </a:rPr>
              <a:t>é</a:t>
            </a:r>
            <a:r>
              <a:rPr lang="cs-CZ" altLang="sk-SK" dirty="0">
                <a:solidFill>
                  <a:srgbClr val="000000"/>
                </a:solidFill>
                <a:latin typeface="Arial Unicode MS" pitchFamily="34" charset="-128"/>
                <a:ea typeface="Arial Unicode MS" pitchFamily="34" charset="-128"/>
                <a:cs typeface="Arial Unicode MS" pitchFamily="34" charset="-128"/>
              </a:rPr>
              <a:t> zakladatelstv</a:t>
            </a:r>
            <a:r>
              <a:rPr lang="cs-CZ" altLang="sk-SK" dirty="0">
                <a:solidFill>
                  <a:srgbClr val="000000"/>
                </a:solidFill>
                <a:ea typeface="Arial Unicode MS" pitchFamily="34" charset="-128"/>
                <a:cs typeface="Arial Unicode MS" pitchFamily="34" charset="-128"/>
              </a:rPr>
              <a:t>í</a:t>
            </a:r>
            <a:r>
              <a:rPr lang="cs-CZ" altLang="sk-SK" dirty="0">
                <a:solidFill>
                  <a:srgbClr val="000000"/>
                </a:solidFill>
                <a:latin typeface="Arial Unicode MS" pitchFamily="34" charset="-128"/>
                <a:ea typeface="Arial Unicode MS" pitchFamily="34" charset="-128"/>
                <a:cs typeface="Arial Unicode MS" pitchFamily="34" charset="-128"/>
              </a:rPr>
              <a:t>, podnět. Term</a:t>
            </a:r>
            <a:r>
              <a:rPr lang="cs-CZ" altLang="sk-SK" dirty="0">
                <a:solidFill>
                  <a:srgbClr val="000000"/>
                </a:solidFill>
                <a:ea typeface="Arial Unicode MS" pitchFamily="34" charset="-128"/>
                <a:cs typeface="Arial Unicode MS" pitchFamily="34" charset="-128"/>
              </a:rPr>
              <a:t>í</a:t>
            </a:r>
            <a:r>
              <a:rPr lang="cs-CZ" altLang="sk-SK" dirty="0">
                <a:solidFill>
                  <a:srgbClr val="000000"/>
                </a:solidFill>
                <a:latin typeface="Arial Unicode MS" pitchFamily="34" charset="-128"/>
                <a:ea typeface="Arial Unicode MS" pitchFamily="34" charset="-128"/>
                <a:cs typeface="Arial Unicode MS" pitchFamily="34" charset="-128"/>
              </a:rPr>
              <a:t>n znač</a:t>
            </a:r>
            <a:r>
              <a:rPr lang="cs-CZ" altLang="sk-SK" dirty="0">
                <a:solidFill>
                  <a:srgbClr val="000000"/>
                </a:solidFill>
                <a:ea typeface="Arial Unicode MS" pitchFamily="34" charset="-128"/>
                <a:cs typeface="Arial Unicode MS" pitchFamily="34" charset="-128"/>
              </a:rPr>
              <a:t>í</a:t>
            </a:r>
            <a:r>
              <a:rPr lang="cs-CZ" altLang="sk-SK" dirty="0">
                <a:solidFill>
                  <a:srgbClr val="000000"/>
                </a:solidFill>
                <a:latin typeface="Arial Unicode MS" pitchFamily="34" charset="-128"/>
                <a:ea typeface="Arial Unicode MS" pitchFamily="34" charset="-128"/>
                <a:cs typeface="Arial Unicode MS" pitchFamily="34" charset="-128"/>
              </a:rPr>
              <a:t> i udělat reklamu něčemu </a:t>
            </a:r>
            <a:r>
              <a:rPr lang="cs-CZ" altLang="sk-SK" dirty="0">
                <a:solidFill>
                  <a:srgbClr val="000000"/>
                </a:solidFill>
                <a:ea typeface="Arial Unicode MS" pitchFamily="34" charset="-128"/>
                <a:cs typeface="Arial Unicode MS" pitchFamily="34" charset="-128"/>
              </a:rPr>
              <a:t>–</a:t>
            </a:r>
            <a:r>
              <a:rPr lang="cs-CZ" altLang="sk-SK" dirty="0">
                <a:solidFill>
                  <a:srgbClr val="000000"/>
                </a:solidFill>
                <a:latin typeface="Arial Unicode MS" pitchFamily="34" charset="-128"/>
                <a:ea typeface="Arial Unicode MS" pitchFamily="34" charset="-128"/>
                <a:cs typeface="Arial Unicode MS" pitchFamily="34" charset="-128"/>
              </a:rPr>
              <a:t> produktu, výrobku, snažit se, aby </a:t>
            </a:r>
            <a:r>
              <a:rPr lang="cs-CZ" altLang="sk-SK" dirty="0">
                <a:solidFill>
                  <a:srgbClr val="000000"/>
                </a:solidFill>
                <a:ea typeface="Arial Unicode MS" pitchFamily="34" charset="-128"/>
                <a:cs typeface="Arial Unicode MS" pitchFamily="34" charset="-128"/>
              </a:rPr>
              <a:t>„</a:t>
            </a:r>
            <a:r>
              <a:rPr lang="cs-CZ" altLang="sk-SK" dirty="0">
                <a:solidFill>
                  <a:srgbClr val="000000"/>
                </a:solidFill>
                <a:latin typeface="Arial Unicode MS" pitchFamily="34" charset="-128"/>
                <a:ea typeface="Arial Unicode MS" pitchFamily="34" charset="-128"/>
                <a:cs typeface="Arial Unicode MS" pitchFamily="34" charset="-128"/>
              </a:rPr>
              <a:t>něco</a:t>
            </a:r>
            <a:r>
              <a:rPr lang="cs-CZ" altLang="sk-SK" dirty="0">
                <a:solidFill>
                  <a:srgbClr val="000000"/>
                </a:solidFill>
                <a:ea typeface="Arial Unicode MS" pitchFamily="34" charset="-128"/>
                <a:cs typeface="Arial Unicode MS" pitchFamily="34" charset="-128"/>
              </a:rPr>
              <a:t>“</a:t>
            </a:r>
            <a:r>
              <a:rPr lang="cs-CZ" altLang="sk-SK" dirty="0">
                <a:solidFill>
                  <a:srgbClr val="000000"/>
                </a:solidFill>
                <a:latin typeface="Arial Unicode MS" pitchFamily="34" charset="-128"/>
                <a:ea typeface="Arial Unicode MS" pitchFamily="34" charset="-128"/>
                <a:cs typeface="Arial Unicode MS" pitchFamily="34" charset="-128"/>
              </a:rPr>
              <a:t> ve</a:t>
            </a:r>
            <a:r>
              <a:rPr lang="cs-CZ" altLang="sk-SK" dirty="0">
                <a:solidFill>
                  <a:srgbClr val="000000"/>
                </a:solidFill>
                <a:ea typeface="Arial Unicode MS" pitchFamily="34" charset="-128"/>
                <a:cs typeface="Arial Unicode MS" pitchFamily="34" charset="-128"/>
              </a:rPr>
              <a:t>š</a:t>
            </a:r>
            <a:r>
              <a:rPr lang="cs-CZ" altLang="sk-SK" dirty="0">
                <a:solidFill>
                  <a:srgbClr val="000000"/>
                </a:solidFill>
                <a:latin typeface="Arial Unicode MS" pitchFamily="34" charset="-128"/>
                <a:ea typeface="Arial Unicode MS" pitchFamily="34" charset="-128"/>
                <a:cs typeface="Arial Unicode MS" pitchFamily="34" charset="-128"/>
              </a:rPr>
              <a:t>lo do povědom</a:t>
            </a:r>
            <a:r>
              <a:rPr lang="cs-CZ" altLang="sk-SK" dirty="0">
                <a:solidFill>
                  <a:srgbClr val="000000"/>
                </a:solidFill>
                <a:ea typeface="Arial Unicode MS" pitchFamily="34" charset="-128"/>
                <a:cs typeface="Arial Unicode MS" pitchFamily="34" charset="-128"/>
              </a:rPr>
              <a:t>í</a:t>
            </a:r>
            <a:r>
              <a:rPr lang="cs-CZ" altLang="sk-SK" dirty="0">
                <a:solidFill>
                  <a:srgbClr val="000000"/>
                </a:solidFill>
                <a:latin typeface="Arial Unicode MS" pitchFamily="34" charset="-128"/>
                <a:ea typeface="Arial Unicode MS" pitchFamily="34" charset="-128"/>
                <a:cs typeface="Arial Unicode MS" pitchFamily="34" charset="-128"/>
              </a:rPr>
              <a:t>. </a:t>
            </a:r>
            <a:r>
              <a:rPr lang="cs-CZ" altLang="sk-SK" u="sng" dirty="0">
                <a:solidFill>
                  <a:srgbClr val="800080"/>
                </a:solidFill>
                <a:latin typeface="Arial Unicode MS" pitchFamily="34" charset="-128"/>
                <a:ea typeface="Arial Unicode MS" pitchFamily="34" charset="-128"/>
                <a:cs typeface="Arial Unicode MS" pitchFamily="34" charset="-128"/>
                <a:hlinkClick r:id="" action="ppaction://noaction"/>
              </a:rPr>
              <a:t>[1]</a:t>
            </a:r>
            <a:r>
              <a:rPr lang="cs-CZ" altLang="sk-SK" dirty="0">
                <a:solidFill>
                  <a:srgbClr val="000000"/>
                </a:solidFill>
                <a:latin typeface="Arial Unicode MS" pitchFamily="34" charset="-128"/>
                <a:ea typeface="Arial Unicode MS" pitchFamily="34" charset="-128"/>
                <a:cs typeface="Arial Unicode MS" pitchFamily="34" charset="-128"/>
              </a:rPr>
              <a:t> Je a nen</a:t>
            </a:r>
            <a:r>
              <a:rPr lang="cs-CZ" altLang="sk-SK" dirty="0">
                <a:solidFill>
                  <a:srgbClr val="000000"/>
                </a:solidFill>
                <a:ea typeface="Arial Unicode MS" pitchFamily="34" charset="-128"/>
                <a:cs typeface="Arial Unicode MS" pitchFamily="34" charset="-128"/>
              </a:rPr>
              <a:t>í</a:t>
            </a:r>
            <a:r>
              <a:rPr lang="cs-CZ" altLang="sk-SK" dirty="0">
                <a:solidFill>
                  <a:srgbClr val="000000"/>
                </a:solidFill>
                <a:latin typeface="Arial Unicode MS" pitchFamily="34" charset="-128"/>
                <a:ea typeface="Arial Unicode MS" pitchFamily="34" charset="-128"/>
                <a:cs typeface="Arial Unicode MS" pitchFamily="34" charset="-128"/>
              </a:rPr>
              <a:t> to tot</a:t>
            </a:r>
            <a:r>
              <a:rPr lang="cs-CZ" altLang="sk-SK" dirty="0">
                <a:solidFill>
                  <a:srgbClr val="000000"/>
                </a:solidFill>
                <a:ea typeface="Arial Unicode MS" pitchFamily="34" charset="-128"/>
                <a:cs typeface="Arial Unicode MS" pitchFamily="34" charset="-128"/>
              </a:rPr>
              <a:t>é</a:t>
            </a:r>
            <a:r>
              <a:rPr lang="cs-CZ" altLang="sk-SK" dirty="0">
                <a:solidFill>
                  <a:srgbClr val="000000"/>
                </a:solidFill>
                <a:latin typeface="Arial Unicode MS" pitchFamily="34" charset="-128"/>
                <a:ea typeface="Arial Unicode MS" pitchFamily="34" charset="-128"/>
                <a:cs typeface="Arial Unicode MS" pitchFamily="34" charset="-128"/>
              </a:rPr>
              <a:t>ž podle toho, jaký zvol</a:t>
            </a:r>
            <a:r>
              <a:rPr lang="cs-CZ" altLang="sk-SK" dirty="0">
                <a:solidFill>
                  <a:srgbClr val="000000"/>
                </a:solidFill>
                <a:ea typeface="Arial Unicode MS" pitchFamily="34" charset="-128"/>
                <a:cs typeface="Arial Unicode MS" pitchFamily="34" charset="-128"/>
              </a:rPr>
              <a:t>í</a:t>
            </a:r>
            <a:r>
              <a:rPr lang="cs-CZ" altLang="sk-SK" dirty="0">
                <a:solidFill>
                  <a:srgbClr val="000000"/>
                </a:solidFill>
                <a:latin typeface="Arial Unicode MS" pitchFamily="34" charset="-128"/>
                <a:ea typeface="Arial Unicode MS" pitchFamily="34" charset="-128"/>
                <a:cs typeface="Arial Unicode MS" pitchFamily="34" charset="-128"/>
              </a:rPr>
              <a:t>me </a:t>
            </a:r>
            <a:r>
              <a:rPr lang="cs-CZ" altLang="sk-SK" dirty="0">
                <a:solidFill>
                  <a:srgbClr val="000000"/>
                </a:solidFill>
                <a:ea typeface="Arial Unicode MS" pitchFamily="34" charset="-128"/>
                <a:cs typeface="Arial Unicode MS" pitchFamily="34" charset="-128"/>
              </a:rPr>
              <a:t>ú</a:t>
            </a:r>
            <a:r>
              <a:rPr lang="cs-CZ" altLang="sk-SK" dirty="0">
                <a:solidFill>
                  <a:srgbClr val="000000"/>
                </a:solidFill>
                <a:latin typeface="Arial Unicode MS" pitchFamily="34" charset="-128"/>
                <a:ea typeface="Arial Unicode MS" pitchFamily="34" charset="-128"/>
                <a:cs typeface="Arial Unicode MS" pitchFamily="34" charset="-128"/>
              </a:rPr>
              <a:t>hel pohledu. My budeme ch</a:t>
            </a:r>
            <a:r>
              <a:rPr lang="cs-CZ" altLang="sk-SK" dirty="0">
                <a:solidFill>
                  <a:srgbClr val="000000"/>
                </a:solidFill>
                <a:ea typeface="Arial Unicode MS" pitchFamily="34" charset="-128"/>
                <a:cs typeface="Arial Unicode MS" pitchFamily="34" charset="-128"/>
              </a:rPr>
              <a:t>á</a:t>
            </a:r>
            <a:r>
              <a:rPr lang="cs-CZ" altLang="sk-SK" dirty="0">
                <a:solidFill>
                  <a:srgbClr val="000000"/>
                </a:solidFill>
                <a:latin typeface="Arial Unicode MS" pitchFamily="34" charset="-128"/>
                <a:ea typeface="Arial Unicode MS" pitchFamily="34" charset="-128"/>
                <a:cs typeface="Arial Unicode MS" pitchFamily="34" charset="-128"/>
              </a:rPr>
              <a:t>pat </a:t>
            </a:r>
            <a:r>
              <a:rPr lang="cs-CZ" altLang="sk-SK" dirty="0">
                <a:solidFill>
                  <a:srgbClr val="000000"/>
                </a:solidFill>
                <a:ea typeface="Arial Unicode MS" pitchFamily="34" charset="-128"/>
                <a:cs typeface="Arial Unicode MS" pitchFamily="34" charset="-128"/>
              </a:rPr>
              <a:t>„</a:t>
            </a:r>
            <a:r>
              <a:rPr lang="cs-CZ" altLang="sk-SK" dirty="0" err="1">
                <a:solidFill>
                  <a:srgbClr val="000000"/>
                </a:solidFill>
                <a:latin typeface="Arial Unicode MS" pitchFamily="34" charset="-128"/>
                <a:ea typeface="Arial Unicode MS" pitchFamily="34" charset="-128"/>
                <a:cs typeface="Arial Unicode MS" pitchFamily="34" charset="-128"/>
              </a:rPr>
              <a:t>Promotion</a:t>
            </a:r>
            <a:r>
              <a:rPr lang="cs-CZ" altLang="sk-SK" dirty="0">
                <a:solidFill>
                  <a:srgbClr val="000000"/>
                </a:solidFill>
                <a:ea typeface="Arial Unicode MS" pitchFamily="34" charset="-128"/>
                <a:cs typeface="Arial Unicode MS" pitchFamily="34" charset="-128"/>
              </a:rPr>
              <a:t>“</a:t>
            </a:r>
            <a:r>
              <a:rPr lang="cs-CZ" altLang="sk-SK" dirty="0">
                <a:solidFill>
                  <a:srgbClr val="000000"/>
                </a:solidFill>
                <a:latin typeface="Arial Unicode MS" pitchFamily="34" charset="-128"/>
                <a:ea typeface="Arial Unicode MS" pitchFamily="34" charset="-128"/>
                <a:cs typeface="Arial Unicode MS" pitchFamily="34" charset="-128"/>
              </a:rPr>
              <a:t> jako souhrn n</a:t>
            </a:r>
            <a:r>
              <a:rPr lang="cs-CZ" altLang="sk-SK" dirty="0">
                <a:solidFill>
                  <a:srgbClr val="000000"/>
                </a:solidFill>
                <a:ea typeface="Arial Unicode MS" pitchFamily="34" charset="-128"/>
                <a:cs typeface="Arial Unicode MS" pitchFamily="34" charset="-128"/>
              </a:rPr>
              <a:t>á</a:t>
            </a:r>
            <a:r>
              <a:rPr lang="cs-CZ" altLang="sk-SK" dirty="0">
                <a:solidFill>
                  <a:srgbClr val="000000"/>
                </a:solidFill>
                <a:latin typeface="Arial Unicode MS" pitchFamily="34" charset="-128"/>
                <a:ea typeface="Arial Unicode MS" pitchFamily="34" charset="-128"/>
                <a:cs typeface="Arial Unicode MS" pitchFamily="34" charset="-128"/>
              </a:rPr>
              <a:t>strojů, kterými firmu a jej</a:t>
            </a:r>
            <a:r>
              <a:rPr lang="cs-CZ" altLang="sk-SK" dirty="0">
                <a:solidFill>
                  <a:srgbClr val="000000"/>
                </a:solidFill>
                <a:ea typeface="Arial Unicode MS" pitchFamily="34" charset="-128"/>
                <a:cs typeface="Arial Unicode MS" pitchFamily="34" charset="-128"/>
              </a:rPr>
              <a:t>í</a:t>
            </a:r>
            <a:r>
              <a:rPr lang="cs-CZ" altLang="sk-SK" dirty="0">
                <a:solidFill>
                  <a:srgbClr val="000000"/>
                </a:solidFill>
                <a:latin typeface="Arial Unicode MS" pitchFamily="34" charset="-128"/>
                <a:ea typeface="Arial Unicode MS" pitchFamily="34" charset="-128"/>
                <a:cs typeface="Arial Unicode MS" pitchFamily="34" charset="-128"/>
              </a:rPr>
              <a:t> značku, výrobek nebo službu, nab</a:t>
            </a:r>
            <a:r>
              <a:rPr lang="cs-CZ" altLang="sk-SK" dirty="0">
                <a:solidFill>
                  <a:srgbClr val="000000"/>
                </a:solidFill>
                <a:ea typeface="Arial Unicode MS" pitchFamily="34" charset="-128"/>
                <a:cs typeface="Arial Unicode MS" pitchFamily="34" charset="-128"/>
              </a:rPr>
              <a:t>í</a:t>
            </a:r>
            <a:r>
              <a:rPr lang="cs-CZ" altLang="sk-SK" dirty="0">
                <a:solidFill>
                  <a:srgbClr val="000000"/>
                </a:solidFill>
                <a:latin typeface="Arial Unicode MS" pitchFamily="34" charset="-128"/>
                <a:ea typeface="Arial Unicode MS" pitchFamily="34" charset="-128"/>
                <a:cs typeface="Arial Unicode MS" pitchFamily="34" charset="-128"/>
              </a:rPr>
              <a:t>dneme st</a:t>
            </a:r>
            <a:r>
              <a:rPr lang="cs-CZ" altLang="sk-SK" dirty="0">
                <a:solidFill>
                  <a:srgbClr val="000000"/>
                </a:solidFill>
                <a:ea typeface="Arial Unicode MS" pitchFamily="34" charset="-128"/>
                <a:cs typeface="Arial Unicode MS" pitchFamily="34" charset="-128"/>
              </a:rPr>
              <a:t>á</a:t>
            </a:r>
            <a:r>
              <a:rPr lang="cs-CZ" altLang="sk-SK" dirty="0">
                <a:solidFill>
                  <a:srgbClr val="000000"/>
                </a:solidFill>
                <a:latin typeface="Arial Unicode MS" pitchFamily="34" charset="-128"/>
                <a:ea typeface="Arial Unicode MS" pitchFamily="34" charset="-128"/>
                <a:cs typeface="Arial Unicode MS" pitchFamily="34" charset="-128"/>
              </a:rPr>
              <a:t>vaj</a:t>
            </a:r>
            <a:r>
              <a:rPr lang="cs-CZ" altLang="sk-SK" dirty="0">
                <a:solidFill>
                  <a:srgbClr val="000000"/>
                </a:solidFill>
                <a:ea typeface="Arial Unicode MS" pitchFamily="34" charset="-128"/>
                <a:cs typeface="Arial Unicode MS" pitchFamily="34" charset="-128"/>
              </a:rPr>
              <a:t>í</a:t>
            </a:r>
            <a:r>
              <a:rPr lang="cs-CZ" altLang="sk-SK" dirty="0">
                <a:solidFill>
                  <a:srgbClr val="000000"/>
                </a:solidFill>
                <a:latin typeface="Arial Unicode MS" pitchFamily="34" charset="-128"/>
                <a:ea typeface="Arial Unicode MS" pitchFamily="34" charset="-128"/>
                <a:cs typeface="Arial Unicode MS" pitchFamily="34" charset="-128"/>
              </a:rPr>
              <a:t>c</a:t>
            </a:r>
            <a:r>
              <a:rPr lang="cs-CZ" altLang="sk-SK" dirty="0">
                <a:solidFill>
                  <a:srgbClr val="000000"/>
                </a:solidFill>
                <a:ea typeface="Arial Unicode MS" pitchFamily="34" charset="-128"/>
                <a:cs typeface="Arial Unicode MS" pitchFamily="34" charset="-128"/>
              </a:rPr>
              <a:t>í</a:t>
            </a:r>
            <a:r>
              <a:rPr lang="cs-CZ" altLang="sk-SK" dirty="0">
                <a:solidFill>
                  <a:srgbClr val="000000"/>
                </a:solidFill>
                <a:latin typeface="Arial Unicode MS" pitchFamily="34" charset="-128"/>
                <a:ea typeface="Arial Unicode MS" pitchFamily="34" charset="-128"/>
                <a:cs typeface="Arial Unicode MS" pitchFamily="34" charset="-128"/>
              </a:rPr>
              <a:t>m i potencion</a:t>
            </a:r>
            <a:r>
              <a:rPr lang="cs-CZ" altLang="sk-SK" dirty="0">
                <a:solidFill>
                  <a:srgbClr val="000000"/>
                </a:solidFill>
                <a:ea typeface="Arial Unicode MS" pitchFamily="34" charset="-128"/>
                <a:cs typeface="Arial Unicode MS" pitchFamily="34" charset="-128"/>
              </a:rPr>
              <a:t>á</a:t>
            </a:r>
            <a:r>
              <a:rPr lang="cs-CZ" altLang="sk-SK" dirty="0">
                <a:solidFill>
                  <a:srgbClr val="000000"/>
                </a:solidFill>
                <a:latin typeface="Arial Unicode MS" pitchFamily="34" charset="-128"/>
                <a:ea typeface="Arial Unicode MS" pitchFamily="34" charset="-128"/>
                <a:cs typeface="Arial Unicode MS" pitchFamily="34" charset="-128"/>
              </a:rPr>
              <a:t>ln</a:t>
            </a:r>
            <a:r>
              <a:rPr lang="cs-CZ" altLang="sk-SK" dirty="0">
                <a:solidFill>
                  <a:srgbClr val="000000"/>
                </a:solidFill>
                <a:ea typeface="Arial Unicode MS" pitchFamily="34" charset="-128"/>
                <a:cs typeface="Arial Unicode MS" pitchFamily="34" charset="-128"/>
              </a:rPr>
              <a:t>í</a:t>
            </a:r>
            <a:r>
              <a:rPr lang="cs-CZ" altLang="sk-SK" dirty="0">
                <a:solidFill>
                  <a:srgbClr val="000000"/>
                </a:solidFill>
                <a:latin typeface="Arial Unicode MS" pitchFamily="34" charset="-128"/>
                <a:ea typeface="Arial Unicode MS" pitchFamily="34" charset="-128"/>
                <a:cs typeface="Arial Unicode MS" pitchFamily="34" charset="-128"/>
              </a:rPr>
              <a:t>m z</a:t>
            </a:r>
            <a:r>
              <a:rPr lang="cs-CZ" altLang="sk-SK" dirty="0">
                <a:solidFill>
                  <a:srgbClr val="000000"/>
                </a:solidFill>
                <a:ea typeface="Arial Unicode MS" pitchFamily="34" charset="-128"/>
                <a:cs typeface="Arial Unicode MS" pitchFamily="34" charset="-128"/>
              </a:rPr>
              <a:t>á</a:t>
            </a:r>
            <a:r>
              <a:rPr lang="cs-CZ" altLang="sk-SK" dirty="0">
                <a:solidFill>
                  <a:srgbClr val="000000"/>
                </a:solidFill>
                <a:latin typeface="Arial Unicode MS" pitchFamily="34" charset="-128"/>
                <a:ea typeface="Arial Unicode MS" pitchFamily="34" charset="-128"/>
                <a:cs typeface="Arial Unicode MS" pitchFamily="34" charset="-128"/>
              </a:rPr>
              <a:t>kazn</a:t>
            </a:r>
            <a:r>
              <a:rPr lang="cs-CZ" altLang="sk-SK" dirty="0">
                <a:solidFill>
                  <a:srgbClr val="000000"/>
                </a:solidFill>
                <a:ea typeface="Arial Unicode MS" pitchFamily="34" charset="-128"/>
                <a:cs typeface="Arial Unicode MS" pitchFamily="34" charset="-128"/>
              </a:rPr>
              <a:t>í</a:t>
            </a:r>
            <a:r>
              <a:rPr lang="cs-CZ" altLang="sk-SK" dirty="0">
                <a:solidFill>
                  <a:srgbClr val="000000"/>
                </a:solidFill>
                <a:latin typeface="Arial Unicode MS" pitchFamily="34" charset="-128"/>
                <a:ea typeface="Arial Unicode MS" pitchFamily="34" charset="-128"/>
                <a:cs typeface="Arial Unicode MS" pitchFamily="34" charset="-128"/>
              </a:rPr>
              <a:t>kům, za </a:t>
            </a:r>
            <a:r>
              <a:rPr lang="cs-CZ" altLang="sk-SK" dirty="0">
                <a:solidFill>
                  <a:srgbClr val="000000"/>
                </a:solidFill>
                <a:ea typeface="Arial Unicode MS" pitchFamily="34" charset="-128"/>
                <a:cs typeface="Arial Unicode MS" pitchFamily="34" charset="-128"/>
              </a:rPr>
              <a:t>ú</a:t>
            </a:r>
            <a:r>
              <a:rPr lang="cs-CZ" altLang="sk-SK" dirty="0">
                <a:solidFill>
                  <a:srgbClr val="000000"/>
                </a:solidFill>
                <a:latin typeface="Arial Unicode MS" pitchFamily="34" charset="-128"/>
                <a:ea typeface="Arial Unicode MS" pitchFamily="34" charset="-128"/>
                <a:cs typeface="Arial Unicode MS" pitchFamily="34" charset="-128"/>
              </a:rPr>
              <a:t>čelem maxim</a:t>
            </a:r>
            <a:r>
              <a:rPr lang="cs-CZ" altLang="sk-SK" dirty="0">
                <a:solidFill>
                  <a:srgbClr val="000000"/>
                </a:solidFill>
                <a:ea typeface="Arial Unicode MS" pitchFamily="34" charset="-128"/>
                <a:cs typeface="Arial Unicode MS" pitchFamily="34" charset="-128"/>
              </a:rPr>
              <a:t>á</a:t>
            </a:r>
            <a:r>
              <a:rPr lang="cs-CZ" altLang="sk-SK" dirty="0">
                <a:solidFill>
                  <a:srgbClr val="000000"/>
                </a:solidFill>
                <a:latin typeface="Arial Unicode MS" pitchFamily="34" charset="-128"/>
                <a:ea typeface="Arial Unicode MS" pitchFamily="34" charset="-128"/>
                <a:cs typeface="Arial Unicode MS" pitchFamily="34" charset="-128"/>
              </a:rPr>
              <a:t>ln</a:t>
            </a:r>
            <a:r>
              <a:rPr lang="cs-CZ" altLang="sk-SK" dirty="0">
                <a:solidFill>
                  <a:srgbClr val="000000"/>
                </a:solidFill>
                <a:ea typeface="Arial Unicode MS" pitchFamily="34" charset="-128"/>
                <a:cs typeface="Arial Unicode MS" pitchFamily="34" charset="-128"/>
              </a:rPr>
              <a:t>í</a:t>
            </a:r>
            <a:r>
              <a:rPr lang="cs-CZ" altLang="sk-SK" dirty="0">
                <a:solidFill>
                  <a:srgbClr val="000000"/>
                </a:solidFill>
                <a:latin typeface="Arial Unicode MS" pitchFamily="34" charset="-128"/>
                <a:ea typeface="Arial Unicode MS" pitchFamily="34" charset="-128"/>
                <a:cs typeface="Arial Unicode MS" pitchFamily="34" charset="-128"/>
              </a:rPr>
              <a:t>ho uspokojov</a:t>
            </a:r>
            <a:r>
              <a:rPr lang="cs-CZ" altLang="sk-SK" dirty="0">
                <a:solidFill>
                  <a:srgbClr val="000000"/>
                </a:solidFill>
                <a:ea typeface="Arial Unicode MS" pitchFamily="34" charset="-128"/>
                <a:cs typeface="Arial Unicode MS" pitchFamily="34" charset="-128"/>
              </a:rPr>
              <a:t>á</a:t>
            </a:r>
            <a:r>
              <a:rPr lang="cs-CZ" altLang="sk-SK" dirty="0">
                <a:solidFill>
                  <a:srgbClr val="000000"/>
                </a:solidFill>
                <a:latin typeface="Arial Unicode MS" pitchFamily="34" charset="-128"/>
                <a:ea typeface="Arial Unicode MS" pitchFamily="34" charset="-128"/>
                <a:cs typeface="Arial Unicode MS" pitchFamily="34" charset="-128"/>
              </a:rPr>
              <a:t>n</a:t>
            </a:r>
            <a:r>
              <a:rPr lang="cs-CZ" altLang="sk-SK" dirty="0">
                <a:solidFill>
                  <a:srgbClr val="000000"/>
                </a:solidFill>
                <a:ea typeface="Arial Unicode MS" pitchFamily="34" charset="-128"/>
                <a:cs typeface="Arial Unicode MS" pitchFamily="34" charset="-128"/>
              </a:rPr>
              <a:t>í</a:t>
            </a:r>
            <a:r>
              <a:rPr lang="cs-CZ" altLang="sk-SK" dirty="0">
                <a:solidFill>
                  <a:srgbClr val="000000"/>
                </a:solidFill>
                <a:latin typeface="Arial Unicode MS" pitchFamily="34" charset="-128"/>
                <a:ea typeface="Arial Unicode MS" pitchFamily="34" charset="-128"/>
                <a:cs typeface="Arial Unicode MS" pitchFamily="34" charset="-128"/>
              </a:rPr>
              <a:t> jejich potřeb, č</a:t>
            </a:r>
            <a:r>
              <a:rPr lang="cs-CZ" altLang="sk-SK" dirty="0">
                <a:solidFill>
                  <a:srgbClr val="000000"/>
                </a:solidFill>
                <a:ea typeface="Arial Unicode MS" pitchFamily="34" charset="-128"/>
                <a:cs typeface="Arial Unicode MS" pitchFamily="34" charset="-128"/>
              </a:rPr>
              <a:t>í</a:t>
            </a:r>
            <a:r>
              <a:rPr lang="cs-CZ" altLang="sk-SK" dirty="0">
                <a:solidFill>
                  <a:srgbClr val="000000"/>
                </a:solidFill>
                <a:latin typeface="Arial Unicode MS" pitchFamily="34" charset="-128"/>
                <a:ea typeface="Arial Unicode MS" pitchFamily="34" charset="-128"/>
                <a:cs typeface="Arial Unicode MS" pitchFamily="34" charset="-128"/>
              </a:rPr>
              <a:t>mž budou současně uspokojeny i na</a:t>
            </a:r>
            <a:r>
              <a:rPr lang="cs-CZ" altLang="sk-SK" dirty="0">
                <a:solidFill>
                  <a:srgbClr val="000000"/>
                </a:solidFill>
                <a:ea typeface="Arial Unicode MS" pitchFamily="34" charset="-128"/>
                <a:cs typeface="Arial Unicode MS" pitchFamily="34" charset="-128"/>
              </a:rPr>
              <a:t>š</a:t>
            </a:r>
            <a:r>
              <a:rPr lang="cs-CZ" altLang="sk-SK" dirty="0">
                <a:solidFill>
                  <a:srgbClr val="000000"/>
                </a:solidFill>
                <a:latin typeface="Arial Unicode MS" pitchFamily="34" charset="-128"/>
                <a:ea typeface="Arial Unicode MS" pitchFamily="34" charset="-128"/>
                <a:cs typeface="Arial Unicode MS" pitchFamily="34" charset="-128"/>
              </a:rPr>
              <a:t>e potřeby: dobr</a:t>
            </a:r>
            <a:r>
              <a:rPr lang="cs-CZ" altLang="sk-SK" dirty="0">
                <a:solidFill>
                  <a:srgbClr val="000000"/>
                </a:solidFill>
                <a:ea typeface="Arial Unicode MS" pitchFamily="34" charset="-128"/>
                <a:cs typeface="Arial Unicode MS" pitchFamily="34" charset="-128"/>
              </a:rPr>
              <a:t>é</a:t>
            </a:r>
            <a:r>
              <a:rPr lang="cs-CZ" altLang="sk-SK" dirty="0">
                <a:solidFill>
                  <a:srgbClr val="000000"/>
                </a:solidFill>
                <a:latin typeface="Arial Unicode MS" pitchFamily="34" charset="-128"/>
                <a:ea typeface="Arial Unicode MS" pitchFamily="34" charset="-128"/>
                <a:cs typeface="Arial Unicode MS" pitchFamily="34" charset="-128"/>
              </a:rPr>
              <a:t> jm</a:t>
            </a:r>
            <a:r>
              <a:rPr lang="cs-CZ" altLang="sk-SK" dirty="0">
                <a:solidFill>
                  <a:srgbClr val="000000"/>
                </a:solidFill>
                <a:ea typeface="Arial Unicode MS" pitchFamily="34" charset="-128"/>
                <a:cs typeface="Arial Unicode MS" pitchFamily="34" charset="-128"/>
              </a:rPr>
              <a:t>é</a:t>
            </a:r>
            <a:r>
              <a:rPr lang="cs-CZ" altLang="sk-SK" dirty="0">
                <a:solidFill>
                  <a:srgbClr val="000000"/>
                </a:solidFill>
                <a:latin typeface="Arial Unicode MS" pitchFamily="34" charset="-128"/>
                <a:ea typeface="Arial Unicode MS" pitchFamily="34" charset="-128"/>
                <a:cs typeface="Arial Unicode MS" pitchFamily="34" charset="-128"/>
              </a:rPr>
              <a:t>no, růst, rozvoj firmy a zisk z</a:t>
            </a:r>
            <a:r>
              <a:rPr lang="cs-CZ" altLang="sk-SK" dirty="0">
                <a:solidFill>
                  <a:srgbClr val="000000"/>
                </a:solidFill>
                <a:ea typeface="Arial Unicode MS" pitchFamily="34" charset="-128"/>
                <a:cs typeface="Arial Unicode MS" pitchFamily="34" charset="-128"/>
              </a:rPr>
              <a:t> </a:t>
            </a:r>
            <a:r>
              <a:rPr lang="cs-CZ" altLang="sk-SK" dirty="0">
                <a:solidFill>
                  <a:srgbClr val="000000"/>
                </a:solidFill>
                <a:latin typeface="Arial Unicode MS" pitchFamily="34" charset="-128"/>
                <a:ea typeface="Arial Unicode MS" pitchFamily="34" charset="-128"/>
                <a:cs typeface="Arial Unicode MS" pitchFamily="34" charset="-128"/>
              </a:rPr>
              <a:t>na</a:t>
            </a:r>
            <a:r>
              <a:rPr lang="cs-CZ" altLang="sk-SK" dirty="0">
                <a:solidFill>
                  <a:srgbClr val="000000"/>
                </a:solidFill>
                <a:ea typeface="Arial Unicode MS" pitchFamily="34" charset="-128"/>
                <a:cs typeface="Arial Unicode MS" pitchFamily="34" charset="-128"/>
              </a:rPr>
              <a:t>š</a:t>
            </a:r>
            <a:r>
              <a:rPr lang="cs-CZ" altLang="sk-SK" dirty="0">
                <a:solidFill>
                  <a:srgbClr val="000000"/>
                </a:solidFill>
                <a:latin typeface="Arial Unicode MS" pitchFamily="34" charset="-128"/>
                <a:ea typeface="Arial Unicode MS" pitchFamily="34" charset="-128"/>
                <a:cs typeface="Arial Unicode MS" pitchFamily="34" charset="-128"/>
              </a:rPr>
              <a:t>ich aktivit.  </a:t>
            </a:r>
          </a:p>
          <a:p>
            <a:pPr>
              <a:spcBef>
                <a:spcPct val="50000"/>
              </a:spcBef>
            </a:pPr>
            <a:r>
              <a:rPr lang="cs-CZ" altLang="sk-SK" dirty="0">
                <a:solidFill>
                  <a:srgbClr val="000000"/>
                </a:solidFill>
                <a:latin typeface="Arial Unicode MS" pitchFamily="34" charset="-128"/>
                <a:ea typeface="Arial Unicode MS" pitchFamily="34" charset="-128"/>
                <a:cs typeface="Arial Unicode MS" pitchFamily="34" charset="-128"/>
              </a:rPr>
              <a:t>Obecně lze tvrdit, že charakteristickým znakem funkce </a:t>
            </a:r>
            <a:r>
              <a:rPr lang="cs-CZ" altLang="sk-SK" dirty="0">
                <a:solidFill>
                  <a:srgbClr val="000000"/>
                </a:solidFill>
                <a:ea typeface="Arial Unicode MS" pitchFamily="34" charset="-128"/>
                <a:cs typeface="Arial Unicode MS" pitchFamily="34" charset="-128"/>
              </a:rPr>
              <a:t>„</a:t>
            </a:r>
            <a:r>
              <a:rPr lang="cs-CZ" altLang="sk-SK" dirty="0" err="1">
                <a:solidFill>
                  <a:srgbClr val="000000"/>
                </a:solidFill>
                <a:latin typeface="Arial Unicode MS" pitchFamily="34" charset="-128"/>
                <a:ea typeface="Arial Unicode MS" pitchFamily="34" charset="-128"/>
                <a:cs typeface="Arial Unicode MS" pitchFamily="34" charset="-128"/>
              </a:rPr>
              <a:t>Promotion</a:t>
            </a:r>
            <a:r>
              <a:rPr lang="cs-CZ" altLang="sk-SK" dirty="0">
                <a:solidFill>
                  <a:srgbClr val="000000"/>
                </a:solidFill>
                <a:ea typeface="Arial Unicode MS" pitchFamily="34" charset="-128"/>
                <a:cs typeface="Arial Unicode MS" pitchFamily="34" charset="-128"/>
              </a:rPr>
              <a:t>“</a:t>
            </a:r>
            <a:r>
              <a:rPr lang="cs-CZ" altLang="sk-SK" dirty="0">
                <a:solidFill>
                  <a:srgbClr val="000000"/>
                </a:solidFill>
                <a:latin typeface="Arial Unicode MS" pitchFamily="34" charset="-128"/>
                <a:ea typeface="Arial Unicode MS" pitchFamily="34" charset="-128"/>
                <a:cs typeface="Arial Unicode MS" pitchFamily="34" charset="-128"/>
              </a:rPr>
              <a:t> je trval</a:t>
            </a:r>
            <a:r>
              <a:rPr lang="cs-CZ" altLang="sk-SK" dirty="0">
                <a:solidFill>
                  <a:srgbClr val="000000"/>
                </a:solidFill>
                <a:ea typeface="Arial Unicode MS" pitchFamily="34" charset="-128"/>
                <a:cs typeface="Arial Unicode MS" pitchFamily="34" charset="-128"/>
              </a:rPr>
              <a:t>é</a:t>
            </a:r>
            <a:r>
              <a:rPr lang="cs-CZ" altLang="sk-SK" dirty="0">
                <a:solidFill>
                  <a:srgbClr val="000000"/>
                </a:solidFill>
                <a:latin typeface="Arial Unicode MS" pitchFamily="34" charset="-128"/>
                <a:ea typeface="Arial Unicode MS" pitchFamily="34" charset="-128"/>
                <a:cs typeface="Arial Unicode MS" pitchFamily="34" charset="-128"/>
              </a:rPr>
              <a:t> budov</a:t>
            </a:r>
            <a:r>
              <a:rPr lang="cs-CZ" altLang="sk-SK" dirty="0">
                <a:solidFill>
                  <a:srgbClr val="000000"/>
                </a:solidFill>
                <a:ea typeface="Arial Unicode MS" pitchFamily="34" charset="-128"/>
                <a:cs typeface="Arial Unicode MS" pitchFamily="34" charset="-128"/>
              </a:rPr>
              <a:t>á</a:t>
            </a:r>
            <a:r>
              <a:rPr lang="cs-CZ" altLang="sk-SK" dirty="0">
                <a:solidFill>
                  <a:srgbClr val="000000"/>
                </a:solidFill>
                <a:latin typeface="Arial Unicode MS" pitchFamily="34" charset="-128"/>
                <a:ea typeface="Arial Unicode MS" pitchFamily="34" charset="-128"/>
                <a:cs typeface="Arial Unicode MS" pitchFamily="34" charset="-128"/>
              </a:rPr>
              <a:t>n</a:t>
            </a:r>
            <a:r>
              <a:rPr lang="cs-CZ" altLang="sk-SK" dirty="0">
                <a:solidFill>
                  <a:srgbClr val="000000"/>
                </a:solidFill>
                <a:ea typeface="Arial Unicode MS" pitchFamily="34" charset="-128"/>
                <a:cs typeface="Arial Unicode MS" pitchFamily="34" charset="-128"/>
              </a:rPr>
              <a:t>í</a:t>
            </a:r>
            <a:r>
              <a:rPr lang="cs-CZ" altLang="sk-SK" dirty="0">
                <a:solidFill>
                  <a:srgbClr val="000000"/>
                </a:solidFill>
                <a:latin typeface="Arial Unicode MS" pitchFamily="34" charset="-128"/>
                <a:ea typeface="Arial Unicode MS" pitchFamily="34" charset="-128"/>
                <a:cs typeface="Arial Unicode MS" pitchFamily="34" charset="-128"/>
              </a:rPr>
              <a:t> vztahů se z</a:t>
            </a:r>
            <a:r>
              <a:rPr lang="cs-CZ" altLang="sk-SK" dirty="0">
                <a:solidFill>
                  <a:srgbClr val="000000"/>
                </a:solidFill>
                <a:ea typeface="Arial Unicode MS" pitchFamily="34" charset="-128"/>
                <a:cs typeface="Arial Unicode MS" pitchFamily="34" charset="-128"/>
              </a:rPr>
              <a:t>á</a:t>
            </a:r>
            <a:r>
              <a:rPr lang="cs-CZ" altLang="sk-SK" dirty="0">
                <a:solidFill>
                  <a:srgbClr val="000000"/>
                </a:solidFill>
                <a:latin typeface="Arial Unicode MS" pitchFamily="34" charset="-128"/>
                <a:ea typeface="Arial Unicode MS" pitchFamily="34" charset="-128"/>
                <a:cs typeface="Arial Unicode MS" pitchFamily="34" charset="-128"/>
              </a:rPr>
              <a:t>kazn</a:t>
            </a:r>
            <a:r>
              <a:rPr lang="cs-CZ" altLang="sk-SK" dirty="0">
                <a:solidFill>
                  <a:srgbClr val="000000"/>
                </a:solidFill>
                <a:ea typeface="Arial Unicode MS" pitchFamily="34" charset="-128"/>
                <a:cs typeface="Arial Unicode MS" pitchFamily="34" charset="-128"/>
              </a:rPr>
              <a:t>í</a:t>
            </a:r>
            <a:r>
              <a:rPr lang="cs-CZ" altLang="sk-SK" dirty="0">
                <a:solidFill>
                  <a:srgbClr val="000000"/>
                </a:solidFill>
                <a:latin typeface="Arial Unicode MS" pitchFamily="34" charset="-128"/>
                <a:ea typeface="Arial Unicode MS" pitchFamily="34" charset="-128"/>
                <a:cs typeface="Arial Unicode MS" pitchFamily="34" charset="-128"/>
              </a:rPr>
              <a:t>ky osobn</a:t>
            </a:r>
            <a:r>
              <a:rPr lang="cs-CZ" altLang="sk-SK" dirty="0">
                <a:solidFill>
                  <a:srgbClr val="000000"/>
                </a:solidFill>
                <a:ea typeface="Arial Unicode MS" pitchFamily="34" charset="-128"/>
                <a:cs typeface="Arial Unicode MS" pitchFamily="34" charset="-128"/>
              </a:rPr>
              <a:t>í</a:t>
            </a:r>
            <a:r>
              <a:rPr lang="cs-CZ" altLang="sk-SK" dirty="0">
                <a:solidFill>
                  <a:srgbClr val="000000"/>
                </a:solidFill>
                <a:latin typeface="Arial Unicode MS" pitchFamily="34" charset="-128"/>
                <a:ea typeface="Arial Unicode MS" pitchFamily="34" charset="-128"/>
                <a:cs typeface="Arial Unicode MS" pitchFamily="34" charset="-128"/>
              </a:rPr>
              <a:t>m kontaktem, prostřednictv</a:t>
            </a:r>
            <a:r>
              <a:rPr lang="cs-CZ" altLang="sk-SK" dirty="0">
                <a:solidFill>
                  <a:srgbClr val="000000"/>
                </a:solidFill>
                <a:ea typeface="Arial Unicode MS" pitchFamily="34" charset="-128"/>
                <a:cs typeface="Arial Unicode MS" pitchFamily="34" charset="-128"/>
              </a:rPr>
              <a:t>í</a:t>
            </a:r>
            <a:r>
              <a:rPr lang="cs-CZ" altLang="sk-SK" dirty="0">
                <a:solidFill>
                  <a:srgbClr val="000000"/>
                </a:solidFill>
                <a:latin typeface="Arial Unicode MS" pitchFamily="34" charset="-128"/>
                <a:ea typeface="Arial Unicode MS" pitchFamily="34" charset="-128"/>
                <a:cs typeface="Arial Unicode MS" pitchFamily="34" charset="-128"/>
              </a:rPr>
              <a:t>m po</a:t>
            </a:r>
            <a:r>
              <a:rPr lang="cs-CZ" altLang="sk-SK" dirty="0">
                <a:solidFill>
                  <a:srgbClr val="000000"/>
                </a:solidFill>
                <a:ea typeface="Arial Unicode MS" pitchFamily="34" charset="-128"/>
                <a:cs typeface="Arial Unicode MS" pitchFamily="34" charset="-128"/>
              </a:rPr>
              <a:t>š</a:t>
            </a:r>
            <a:r>
              <a:rPr lang="cs-CZ" altLang="sk-SK" dirty="0">
                <a:solidFill>
                  <a:srgbClr val="000000"/>
                </a:solidFill>
                <a:latin typeface="Arial Unicode MS" pitchFamily="34" charset="-128"/>
                <a:ea typeface="Arial Unicode MS" pitchFamily="34" charset="-128"/>
                <a:cs typeface="Arial Unicode MS" pitchFamily="34" charset="-128"/>
              </a:rPr>
              <a:t>tovn</a:t>
            </a:r>
            <a:r>
              <a:rPr lang="cs-CZ" altLang="sk-SK" dirty="0">
                <a:solidFill>
                  <a:srgbClr val="000000"/>
                </a:solidFill>
                <a:ea typeface="Arial Unicode MS" pitchFamily="34" charset="-128"/>
                <a:cs typeface="Arial Unicode MS" pitchFamily="34" charset="-128"/>
              </a:rPr>
              <a:t>í</a:t>
            </a:r>
            <a:r>
              <a:rPr lang="cs-CZ" altLang="sk-SK" dirty="0">
                <a:solidFill>
                  <a:srgbClr val="000000"/>
                </a:solidFill>
                <a:latin typeface="Arial Unicode MS" pitchFamily="34" charset="-128"/>
                <a:ea typeface="Arial Unicode MS" pitchFamily="34" charset="-128"/>
                <a:cs typeface="Arial Unicode MS" pitchFamily="34" charset="-128"/>
              </a:rPr>
              <a:t>ho, telekomunikačn</a:t>
            </a:r>
            <a:r>
              <a:rPr lang="cs-CZ" altLang="sk-SK" dirty="0">
                <a:solidFill>
                  <a:srgbClr val="000000"/>
                </a:solidFill>
                <a:ea typeface="Arial Unicode MS" pitchFamily="34" charset="-128"/>
                <a:cs typeface="Arial Unicode MS" pitchFamily="34" charset="-128"/>
              </a:rPr>
              <a:t>í</a:t>
            </a:r>
            <a:r>
              <a:rPr lang="cs-CZ" altLang="sk-SK" dirty="0">
                <a:solidFill>
                  <a:srgbClr val="000000"/>
                </a:solidFill>
                <a:latin typeface="Arial Unicode MS" pitchFamily="34" charset="-128"/>
                <a:ea typeface="Arial Unicode MS" pitchFamily="34" charset="-128"/>
                <a:cs typeface="Arial Unicode MS" pitchFamily="34" charset="-128"/>
              </a:rPr>
              <a:t>ho nebo elektronick</a:t>
            </a:r>
            <a:r>
              <a:rPr lang="cs-CZ" altLang="sk-SK" dirty="0">
                <a:solidFill>
                  <a:srgbClr val="000000"/>
                </a:solidFill>
                <a:ea typeface="Arial Unicode MS" pitchFamily="34" charset="-128"/>
                <a:cs typeface="Arial Unicode MS" pitchFamily="34" charset="-128"/>
              </a:rPr>
              <a:t>é</a:t>
            </a:r>
            <a:r>
              <a:rPr lang="cs-CZ" altLang="sk-SK" dirty="0">
                <a:solidFill>
                  <a:srgbClr val="000000"/>
                </a:solidFill>
                <a:latin typeface="Arial Unicode MS" pitchFamily="34" charset="-128"/>
                <a:ea typeface="Arial Unicode MS" pitchFamily="34" charset="-128"/>
                <a:cs typeface="Arial Unicode MS" pitchFamily="34" charset="-128"/>
              </a:rPr>
              <a:t>ho kontaktu, až po dialog se z</a:t>
            </a:r>
            <a:r>
              <a:rPr lang="cs-CZ" altLang="sk-SK" dirty="0">
                <a:solidFill>
                  <a:srgbClr val="000000"/>
                </a:solidFill>
                <a:ea typeface="Arial Unicode MS" pitchFamily="34" charset="-128"/>
                <a:cs typeface="Arial Unicode MS" pitchFamily="34" charset="-128"/>
              </a:rPr>
              <a:t>á</a:t>
            </a:r>
            <a:r>
              <a:rPr lang="cs-CZ" altLang="sk-SK" dirty="0">
                <a:solidFill>
                  <a:srgbClr val="000000"/>
                </a:solidFill>
                <a:latin typeface="Arial Unicode MS" pitchFamily="34" charset="-128"/>
                <a:ea typeface="Arial Unicode MS" pitchFamily="34" charset="-128"/>
                <a:cs typeface="Arial Unicode MS" pitchFamily="34" charset="-128"/>
              </a:rPr>
              <a:t>kazn</a:t>
            </a:r>
            <a:r>
              <a:rPr lang="cs-CZ" altLang="sk-SK" dirty="0">
                <a:solidFill>
                  <a:srgbClr val="000000"/>
                </a:solidFill>
                <a:ea typeface="Arial Unicode MS" pitchFamily="34" charset="-128"/>
                <a:cs typeface="Arial Unicode MS" pitchFamily="34" charset="-128"/>
              </a:rPr>
              <a:t>í</a:t>
            </a:r>
            <a:r>
              <a:rPr lang="cs-CZ" altLang="sk-SK" dirty="0">
                <a:solidFill>
                  <a:srgbClr val="000000"/>
                </a:solidFill>
                <a:latin typeface="Arial Unicode MS" pitchFamily="34" charset="-128"/>
                <a:ea typeface="Arial Unicode MS" pitchFamily="34" charset="-128"/>
                <a:cs typeface="Arial Unicode MS" pitchFamily="34" charset="-128"/>
              </a:rPr>
              <a:t>kem, který je zprostředkov</a:t>
            </a:r>
            <a:r>
              <a:rPr lang="cs-CZ" altLang="sk-SK" dirty="0">
                <a:solidFill>
                  <a:srgbClr val="000000"/>
                </a:solidFill>
                <a:ea typeface="Arial Unicode MS" pitchFamily="34" charset="-128"/>
                <a:cs typeface="Arial Unicode MS" pitchFamily="34" charset="-128"/>
              </a:rPr>
              <a:t>á</a:t>
            </a:r>
            <a:r>
              <a:rPr lang="cs-CZ" altLang="sk-SK" dirty="0">
                <a:solidFill>
                  <a:srgbClr val="000000"/>
                </a:solidFill>
                <a:latin typeface="Arial Unicode MS" pitchFamily="34" charset="-128"/>
                <a:ea typeface="Arial Unicode MS" pitchFamily="34" charset="-128"/>
                <a:cs typeface="Arial Unicode MS" pitchFamily="34" charset="-128"/>
              </a:rPr>
              <a:t>n m</a:t>
            </a:r>
            <a:r>
              <a:rPr lang="cs-CZ" altLang="sk-SK" dirty="0">
                <a:solidFill>
                  <a:srgbClr val="000000"/>
                </a:solidFill>
                <a:ea typeface="Arial Unicode MS" pitchFamily="34" charset="-128"/>
                <a:cs typeface="Arial Unicode MS" pitchFamily="34" charset="-128"/>
              </a:rPr>
              <a:t>é</a:t>
            </a:r>
            <a:r>
              <a:rPr lang="cs-CZ" altLang="sk-SK" dirty="0">
                <a:solidFill>
                  <a:srgbClr val="000000"/>
                </a:solidFill>
                <a:latin typeface="Arial Unicode MS" pitchFamily="34" charset="-128"/>
                <a:ea typeface="Arial Unicode MS" pitchFamily="34" charset="-128"/>
                <a:cs typeface="Arial Unicode MS" pitchFamily="34" charset="-128"/>
              </a:rPr>
              <a:t>dii a komunikačn</a:t>
            </a:r>
            <a:r>
              <a:rPr lang="cs-CZ" altLang="sk-SK" dirty="0">
                <a:solidFill>
                  <a:srgbClr val="000000"/>
                </a:solidFill>
                <a:ea typeface="Arial Unicode MS" pitchFamily="34" charset="-128"/>
                <a:cs typeface="Arial Unicode MS" pitchFamily="34" charset="-128"/>
              </a:rPr>
              <a:t>í</a:t>
            </a:r>
            <a:r>
              <a:rPr lang="cs-CZ" altLang="sk-SK" dirty="0">
                <a:solidFill>
                  <a:srgbClr val="000000"/>
                </a:solidFill>
                <a:latin typeface="Arial Unicode MS" pitchFamily="34" charset="-128"/>
                <a:ea typeface="Arial Unicode MS" pitchFamily="34" charset="-128"/>
                <a:cs typeface="Arial Unicode MS" pitchFamily="34" charset="-128"/>
              </a:rPr>
              <a:t>mi (reklamn</a:t>
            </a:r>
            <a:r>
              <a:rPr lang="cs-CZ" altLang="sk-SK" dirty="0">
                <a:solidFill>
                  <a:srgbClr val="000000"/>
                </a:solidFill>
                <a:ea typeface="Arial Unicode MS" pitchFamily="34" charset="-128"/>
                <a:cs typeface="Arial Unicode MS" pitchFamily="34" charset="-128"/>
              </a:rPr>
              <a:t>í</a:t>
            </a:r>
            <a:r>
              <a:rPr lang="cs-CZ" altLang="sk-SK" dirty="0">
                <a:solidFill>
                  <a:srgbClr val="000000"/>
                </a:solidFill>
                <a:latin typeface="Arial Unicode MS" pitchFamily="34" charset="-128"/>
                <a:ea typeface="Arial Unicode MS" pitchFamily="34" charset="-128"/>
                <a:cs typeface="Arial Unicode MS" pitchFamily="34" charset="-128"/>
              </a:rPr>
              <a:t>mi) agenturami.</a:t>
            </a:r>
          </a:p>
          <a:p>
            <a:pPr>
              <a:spcBef>
                <a:spcPct val="50000"/>
              </a:spcBef>
            </a:pPr>
            <a:r>
              <a:rPr lang="cs-CZ" altLang="sk-SK" dirty="0">
                <a:cs typeface="Times New Roman" pitchFamily="18" charset="0"/>
              </a:rPr>
              <a:t>Moderní „</a:t>
            </a:r>
            <a:r>
              <a:rPr lang="cs-CZ" altLang="sk-SK" dirty="0" err="1">
                <a:cs typeface="Times New Roman" pitchFamily="18" charset="0"/>
              </a:rPr>
              <a:t>Promotion</a:t>
            </a:r>
            <a:r>
              <a:rPr lang="cs-CZ" altLang="sk-SK" dirty="0">
                <a:cs typeface="Times New Roman" pitchFamily="18" charset="0"/>
              </a:rPr>
              <a:t>“ je činnost interaktivní, proto zdůrazňuje dialog. Obsahem dialogu je také zpětná vazba, díky které může firma kontrolovat a korigovat správnost svých kroků</a:t>
            </a:r>
            <a:r>
              <a:rPr lang="cs-CZ" altLang="sk-SK" dirty="0"/>
              <a:t> </a:t>
            </a:r>
            <a:br>
              <a:rPr lang="cs-CZ" altLang="sk-SK" dirty="0"/>
            </a:br>
            <a:endParaRPr lang="cs-CZ" altLang="sk-SK" dirty="0"/>
          </a:p>
          <a:p>
            <a:pPr>
              <a:spcBef>
                <a:spcPct val="50000"/>
              </a:spcBef>
            </a:pPr>
            <a:endParaRPr lang="cs-CZ" altLang="sk-SK" dirty="0"/>
          </a:p>
          <a:p>
            <a:pPr>
              <a:spcBef>
                <a:spcPct val="50000"/>
              </a:spcBef>
            </a:pPr>
            <a:r>
              <a:rPr lang="cs-CZ" altLang="sk-SK" sz="1400" u="sng" dirty="0">
                <a:solidFill>
                  <a:srgbClr val="800080"/>
                </a:solidFill>
                <a:latin typeface="Arial Unicode MS" pitchFamily="34" charset="-128"/>
                <a:ea typeface="Arial Unicode MS" pitchFamily="34" charset="-128"/>
                <a:cs typeface="Arial Unicode MS" pitchFamily="34" charset="-128"/>
                <a:hlinkClick r:id="" action="ppaction://noaction"/>
              </a:rPr>
              <a:t>[1]</a:t>
            </a:r>
            <a:r>
              <a:rPr lang="cs-CZ" altLang="sk-SK" sz="1400" dirty="0">
                <a:solidFill>
                  <a:srgbClr val="000000"/>
                </a:solidFill>
                <a:latin typeface="Arial Unicode MS" pitchFamily="34" charset="-128"/>
                <a:ea typeface="Arial Unicode MS" pitchFamily="34" charset="-128"/>
                <a:cs typeface="Arial Unicode MS" pitchFamily="34" charset="-128"/>
              </a:rPr>
              <a:t> http://slovnik-cizich-slov.abz.cz/web.php</a:t>
            </a:r>
          </a:p>
          <a:p>
            <a:pPr>
              <a:spcBef>
                <a:spcPct val="50000"/>
              </a:spcBef>
            </a:pPr>
            <a:endParaRPr lang="cs-CZ" altLang="sk-SK" sz="140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285720" y="357166"/>
            <a:ext cx="8501122" cy="1107996"/>
          </a:xfrm>
          <a:prstGeom prst="rect">
            <a:avLst/>
          </a:prstGeom>
          <a:noFill/>
        </p:spPr>
        <p:txBody>
          <a:bodyPr wrap="square" rtlCol="0">
            <a:spAutoFit/>
          </a:bodyPr>
          <a:lstStyle/>
          <a:p>
            <a:r>
              <a:rPr lang="cs-CZ" sz="2400" dirty="0" smtClean="0"/>
              <a:t>Znalost principů marketingové komunikace je podmíněna minimálními znalostmi základů marketingu.</a:t>
            </a:r>
          </a:p>
          <a:p>
            <a:endParaRPr lang="cs-CZ" dirty="0"/>
          </a:p>
        </p:txBody>
      </p:sp>
      <p:pic>
        <p:nvPicPr>
          <p:cNvPr id="26626" name="Picture 2" descr="http://www.vysokeskoly.cz/upload/clanky/5038/studium-po-30-656292-study-2.jpg"/>
          <p:cNvPicPr>
            <a:picLocks noChangeAspect="1" noChangeArrowheads="1"/>
          </p:cNvPicPr>
          <p:nvPr/>
        </p:nvPicPr>
        <p:blipFill>
          <a:blip r:embed="rId2"/>
          <a:srcRect/>
          <a:stretch>
            <a:fillRect/>
          </a:stretch>
        </p:blipFill>
        <p:spPr bwMode="auto">
          <a:xfrm>
            <a:off x="357158" y="1214422"/>
            <a:ext cx="4191029" cy="3143272"/>
          </a:xfrm>
          <a:prstGeom prst="rect">
            <a:avLst/>
          </a:prstGeom>
          <a:noFill/>
        </p:spPr>
      </p:pic>
      <p:sp>
        <p:nvSpPr>
          <p:cNvPr id="4" name="TextovéPole 3"/>
          <p:cNvSpPr txBox="1"/>
          <p:nvPr/>
        </p:nvSpPr>
        <p:spPr>
          <a:xfrm>
            <a:off x="357158" y="4429132"/>
            <a:ext cx="8429684" cy="2492990"/>
          </a:xfrm>
          <a:prstGeom prst="rect">
            <a:avLst/>
          </a:prstGeom>
          <a:noFill/>
        </p:spPr>
        <p:txBody>
          <a:bodyPr wrap="square" rtlCol="0">
            <a:spAutoFit/>
          </a:bodyPr>
          <a:lstStyle/>
          <a:p>
            <a:r>
              <a:rPr lang="cs-CZ" dirty="0" smtClean="0"/>
              <a:t>Nebudeme se zabývat marketingem do detailů. Vyhneme se matematickým specifikacím a diagramům, ekonomickým maticím . To vše lze dostudovat, pokud nás  zájem zavede tím směrem.</a:t>
            </a:r>
          </a:p>
          <a:p>
            <a:r>
              <a:rPr lang="cs-CZ" sz="2800" dirty="0" smtClean="0">
                <a:solidFill>
                  <a:srgbClr val="FF0000"/>
                </a:solidFill>
              </a:rPr>
              <a:t>Není tak důležité vědět, jako vědět, co nevíme.  Jenom správně položené otázky nás dovedou ke kýženým odpovědím. </a:t>
            </a:r>
            <a:r>
              <a:rPr lang="cs-CZ" dirty="0" smtClean="0"/>
              <a:t>(</a:t>
            </a:r>
            <a:r>
              <a:rPr lang="cs-CZ" dirty="0" err="1" smtClean="0"/>
              <a:t>Baruch</a:t>
            </a:r>
            <a:r>
              <a:rPr lang="cs-CZ" dirty="0" smtClean="0"/>
              <a:t> </a:t>
            </a:r>
            <a:r>
              <a:rPr lang="cs-CZ" dirty="0" err="1" smtClean="0"/>
              <a:t>Spinoza</a:t>
            </a:r>
            <a:r>
              <a:rPr lang="cs-CZ" dirty="0" smtClean="0"/>
              <a:t>, Pojednání o nápravě </a:t>
            </a:r>
            <a:r>
              <a:rPr lang="cs-CZ" dirty="0" smtClean="0"/>
              <a:t>rozumu, </a:t>
            </a:r>
            <a:r>
              <a:rPr lang="cs-CZ" dirty="0" err="1" smtClean="0"/>
              <a:t>Rijnsburg</a:t>
            </a:r>
            <a:r>
              <a:rPr lang="cs-CZ" dirty="0" smtClean="0"/>
              <a:t>, Holandsko 1662)</a:t>
            </a:r>
            <a:endParaRPr lang="cs-CZ" dirty="0"/>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Text Box 2"/>
          <p:cNvSpPr txBox="1">
            <a:spLocks noChangeArrowheads="1"/>
          </p:cNvSpPr>
          <p:nvPr/>
        </p:nvSpPr>
        <p:spPr bwMode="auto">
          <a:xfrm>
            <a:off x="323850" y="79375"/>
            <a:ext cx="8458200" cy="6778625"/>
          </a:xfrm>
          <a:prstGeom prst="rect">
            <a:avLst/>
          </a:prstGeom>
          <a:noFill/>
          <a:ln w="9525">
            <a:noFill/>
            <a:miter lim="800000"/>
            <a:headEnd/>
            <a:tailEnd/>
          </a:ln>
        </p:spPr>
        <p:txBody>
          <a:bodyPr>
            <a:spAutoFit/>
          </a:bodyPr>
          <a:lstStyle/>
          <a:p>
            <a:pPr>
              <a:spcBef>
                <a:spcPct val="50000"/>
              </a:spcBef>
            </a:pPr>
            <a:r>
              <a:rPr lang="cs-CZ" altLang="sk-SK" sz="2400">
                <a:solidFill>
                  <a:schemeClr val="hlink"/>
                </a:solidFill>
                <a:ea typeface="Arial Unicode MS" pitchFamily="34" charset="-128"/>
                <a:cs typeface="Arial Unicode MS" pitchFamily="34" charset="-128"/>
              </a:rPr>
              <a:t>„</a:t>
            </a:r>
            <a:r>
              <a:rPr lang="cs-CZ" altLang="sk-SK" sz="2400">
                <a:solidFill>
                  <a:schemeClr val="hlink"/>
                </a:solidFill>
                <a:latin typeface="Arial Unicode MS" pitchFamily="34" charset="-128"/>
                <a:ea typeface="Arial Unicode MS" pitchFamily="34" charset="-128"/>
                <a:cs typeface="Arial Unicode MS" pitchFamily="34" charset="-128"/>
              </a:rPr>
              <a:t>Promotion</a:t>
            </a:r>
            <a:r>
              <a:rPr lang="cs-CZ" altLang="sk-SK" sz="2400">
                <a:solidFill>
                  <a:schemeClr val="hlink"/>
                </a:solidFill>
                <a:ea typeface="Arial Unicode MS" pitchFamily="34" charset="-128"/>
                <a:cs typeface="Arial Unicode MS" pitchFamily="34" charset="-128"/>
              </a:rPr>
              <a:t>“</a:t>
            </a:r>
            <a:r>
              <a:rPr lang="cs-CZ" altLang="sk-SK" sz="2400">
                <a:solidFill>
                  <a:schemeClr val="hlink"/>
                </a:solidFill>
                <a:latin typeface="Arial Unicode MS" pitchFamily="34" charset="-128"/>
                <a:ea typeface="Arial Unicode MS" pitchFamily="34" charset="-128"/>
                <a:cs typeface="Arial Unicode MS" pitchFamily="34" charset="-128"/>
              </a:rPr>
              <a:t> se realizuje několika metodami: </a:t>
            </a:r>
          </a:p>
          <a:p>
            <a:pPr>
              <a:spcBef>
                <a:spcPct val="50000"/>
              </a:spcBef>
              <a:buFontTx/>
              <a:buChar char="•"/>
            </a:pPr>
            <a:r>
              <a:rPr lang="cs-CZ" altLang="sk-SK"/>
              <a:t>Reklama (televize, rozhlas, noviny a časopisy, plakáty, kino, video, nové a netradiční nástroje</a:t>
            </a:r>
            <a:r>
              <a:rPr lang="cs-CZ" altLang="sk-SK" u="sng">
                <a:solidFill>
                  <a:srgbClr val="800080"/>
                </a:solidFill>
                <a:hlinkClick r:id="" action="ppaction://noaction"/>
              </a:rPr>
              <a:t>[1]</a:t>
            </a:r>
            <a:r>
              <a:rPr lang="cs-CZ" altLang="sk-SK"/>
              <a:t>) </a:t>
            </a:r>
          </a:p>
          <a:p>
            <a:pPr>
              <a:spcBef>
                <a:spcPct val="50000"/>
              </a:spcBef>
              <a:buFontTx/>
              <a:buChar char="•"/>
            </a:pPr>
            <a:r>
              <a:rPr lang="cs-CZ" altLang="sk-SK"/>
              <a:t>Přímé zasílání propagačních materiálů</a:t>
            </a:r>
          </a:p>
          <a:p>
            <a:pPr>
              <a:spcBef>
                <a:spcPct val="50000"/>
              </a:spcBef>
              <a:buFontTx/>
              <a:buChar char="•"/>
            </a:pPr>
            <a:r>
              <a:rPr lang="cs-CZ" altLang="sk-SK"/>
              <a:t>Nabídka a prodej prostřednictvím  telefonu</a:t>
            </a:r>
          </a:p>
          <a:p>
            <a:pPr>
              <a:spcBef>
                <a:spcPct val="50000"/>
              </a:spcBef>
              <a:buFontTx/>
              <a:buChar char="•"/>
            </a:pPr>
            <a:r>
              <a:rPr lang="cs-CZ" altLang="sk-SK"/>
              <a:t>Katalogy a brožury </a:t>
            </a:r>
          </a:p>
          <a:p>
            <a:pPr>
              <a:spcBef>
                <a:spcPct val="50000"/>
              </a:spcBef>
              <a:buFontTx/>
              <a:buChar char="•"/>
            </a:pPr>
            <a:r>
              <a:rPr lang="cs-CZ" altLang="sk-SK"/>
              <a:t>Výstavy, podpora třetí strany (křížová podpora)</a:t>
            </a:r>
            <a:r>
              <a:rPr lang="cs-CZ" altLang="sk-SK" u="sng">
                <a:solidFill>
                  <a:srgbClr val="800080"/>
                </a:solidFill>
                <a:hlinkClick r:id="" action="ppaction://noaction"/>
              </a:rPr>
              <a:t>[2]</a:t>
            </a:r>
            <a:endParaRPr lang="cs-CZ" altLang="sk-SK"/>
          </a:p>
          <a:p>
            <a:pPr>
              <a:spcBef>
                <a:spcPct val="50000"/>
              </a:spcBef>
              <a:buFontTx/>
              <a:buChar char="•"/>
            </a:pPr>
            <a:r>
              <a:rPr lang="cs-CZ" altLang="sk-SK"/>
              <a:t>Sponzorované události a předměty</a:t>
            </a:r>
          </a:p>
          <a:p>
            <a:pPr>
              <a:spcBef>
                <a:spcPct val="50000"/>
              </a:spcBef>
            </a:pPr>
            <a:r>
              <a:rPr lang="cs-CZ" altLang="sk-SK">
                <a:cs typeface="Times New Roman" pitchFamily="18" charset="0"/>
              </a:rPr>
              <a:t>Využití internetu a dalších elektronických komunikačních prostředků k reklamě a PR</a:t>
            </a:r>
            <a:r>
              <a:rPr lang="cs-CZ" altLang="sk-SK"/>
              <a:t> </a:t>
            </a:r>
            <a:br>
              <a:rPr lang="cs-CZ" altLang="sk-SK"/>
            </a:br>
            <a:endParaRPr lang="cs-CZ" altLang="sk-SK"/>
          </a:p>
          <a:p>
            <a:pPr>
              <a:spcBef>
                <a:spcPct val="50000"/>
              </a:spcBef>
            </a:pPr>
            <a:endParaRPr lang="cs-CZ" altLang="sk-SK"/>
          </a:p>
          <a:p>
            <a:pPr>
              <a:spcBef>
                <a:spcPct val="50000"/>
              </a:spcBef>
            </a:pPr>
            <a:endParaRPr lang="cs-CZ" altLang="sk-SK"/>
          </a:p>
          <a:p>
            <a:pPr>
              <a:spcBef>
                <a:spcPct val="50000"/>
              </a:spcBef>
            </a:pPr>
            <a:endParaRPr lang="cs-CZ" altLang="sk-SK"/>
          </a:p>
          <a:p>
            <a:pPr>
              <a:spcBef>
                <a:spcPct val="50000"/>
              </a:spcBef>
            </a:pPr>
            <a:endParaRPr lang="cs-CZ" altLang="sk-SK"/>
          </a:p>
          <a:p>
            <a:pPr>
              <a:spcBef>
                <a:spcPct val="50000"/>
              </a:spcBef>
            </a:pPr>
            <a:r>
              <a:rPr lang="cs-CZ" altLang="sk-SK" sz="1400" u="sng">
                <a:solidFill>
                  <a:srgbClr val="800080"/>
                </a:solidFill>
                <a:latin typeface="Arial Unicode MS" pitchFamily="34" charset="-128"/>
                <a:ea typeface="Arial Unicode MS" pitchFamily="34" charset="-128"/>
                <a:cs typeface="Arial Unicode MS" pitchFamily="34" charset="-128"/>
                <a:hlinkClick r:id="" action="ppaction://noaction"/>
              </a:rPr>
              <a:t>[1]</a:t>
            </a:r>
            <a:r>
              <a:rPr lang="cs-CZ" altLang="sk-SK" sz="1400">
                <a:solidFill>
                  <a:srgbClr val="000000"/>
                </a:solidFill>
                <a:latin typeface="Arial Unicode MS" pitchFamily="34" charset="-128"/>
                <a:ea typeface="Arial Unicode MS" pitchFamily="34" charset="-128"/>
                <a:cs typeface="Arial Unicode MS" pitchFamily="34" charset="-128"/>
              </a:rPr>
              <a:t> O dal</a:t>
            </a:r>
            <a:r>
              <a:rPr lang="cs-CZ" altLang="sk-SK" sz="1400">
                <a:solidFill>
                  <a:srgbClr val="000000"/>
                </a:solidFill>
                <a:ea typeface="Arial Unicode MS" pitchFamily="34" charset="-128"/>
                <a:cs typeface="Arial Unicode MS" pitchFamily="34" charset="-128"/>
              </a:rPr>
              <a:t>ší</a:t>
            </a:r>
            <a:r>
              <a:rPr lang="cs-CZ" altLang="sk-SK" sz="1400">
                <a:solidFill>
                  <a:srgbClr val="000000"/>
                </a:solidFill>
                <a:latin typeface="Arial Unicode MS" pitchFamily="34" charset="-128"/>
                <a:ea typeface="Arial Unicode MS" pitchFamily="34" charset="-128"/>
                <a:cs typeface="Arial Unicode MS" pitchFamily="34" charset="-128"/>
              </a:rPr>
              <a:t>ch n</a:t>
            </a:r>
            <a:r>
              <a:rPr lang="cs-CZ" altLang="sk-SK" sz="1400">
                <a:solidFill>
                  <a:srgbClr val="000000"/>
                </a:solidFill>
                <a:ea typeface="Arial Unicode MS" pitchFamily="34" charset="-128"/>
                <a:cs typeface="Arial Unicode MS" pitchFamily="34" charset="-128"/>
              </a:rPr>
              <a:t>á</a:t>
            </a:r>
            <a:r>
              <a:rPr lang="cs-CZ" altLang="sk-SK" sz="1400">
                <a:solidFill>
                  <a:srgbClr val="000000"/>
                </a:solidFill>
                <a:latin typeface="Arial Unicode MS" pitchFamily="34" charset="-128"/>
                <a:ea typeface="Arial Unicode MS" pitchFamily="34" charset="-128"/>
                <a:cs typeface="Arial Unicode MS" pitchFamily="34" charset="-128"/>
              </a:rPr>
              <a:t>stroj</a:t>
            </a:r>
            <a:r>
              <a:rPr lang="cs-CZ" altLang="sk-SK" sz="1400">
                <a:solidFill>
                  <a:srgbClr val="000000"/>
                </a:solidFill>
                <a:ea typeface="Arial Unicode MS" pitchFamily="34" charset="-128"/>
                <a:cs typeface="Arial Unicode MS" pitchFamily="34" charset="-128"/>
              </a:rPr>
              <a:t>í</a:t>
            </a:r>
            <a:r>
              <a:rPr lang="cs-CZ" altLang="sk-SK" sz="1400">
                <a:solidFill>
                  <a:srgbClr val="000000"/>
                </a:solidFill>
                <a:latin typeface="Arial Unicode MS" pitchFamily="34" charset="-128"/>
                <a:ea typeface="Arial Unicode MS" pitchFamily="34" charset="-128"/>
                <a:cs typeface="Arial Unicode MS" pitchFamily="34" charset="-128"/>
              </a:rPr>
              <a:t>ch reklamy se zm</a:t>
            </a:r>
            <a:r>
              <a:rPr lang="cs-CZ" altLang="sk-SK" sz="1400">
                <a:solidFill>
                  <a:srgbClr val="000000"/>
                </a:solidFill>
                <a:ea typeface="Arial Unicode MS" pitchFamily="34" charset="-128"/>
                <a:cs typeface="Arial Unicode MS" pitchFamily="34" charset="-128"/>
              </a:rPr>
              <a:t>í</a:t>
            </a:r>
            <a:r>
              <a:rPr lang="cs-CZ" altLang="sk-SK" sz="1400">
                <a:solidFill>
                  <a:srgbClr val="000000"/>
                </a:solidFill>
                <a:latin typeface="Arial Unicode MS" pitchFamily="34" charset="-128"/>
                <a:ea typeface="Arial Unicode MS" pitchFamily="34" charset="-128"/>
                <a:cs typeface="Arial Unicode MS" pitchFamily="34" charset="-128"/>
              </a:rPr>
              <a:t>n</a:t>
            </a:r>
            <a:r>
              <a:rPr lang="cs-CZ" altLang="sk-SK" sz="1400">
                <a:solidFill>
                  <a:srgbClr val="000000"/>
                </a:solidFill>
                <a:ea typeface="Arial Unicode MS" pitchFamily="34" charset="-128"/>
                <a:cs typeface="Arial Unicode MS" pitchFamily="34" charset="-128"/>
              </a:rPr>
              <a:t>í</a:t>
            </a:r>
            <a:r>
              <a:rPr lang="cs-CZ" altLang="sk-SK" sz="1400">
                <a:solidFill>
                  <a:srgbClr val="000000"/>
                </a:solidFill>
                <a:latin typeface="Arial Unicode MS" pitchFamily="34" charset="-128"/>
                <a:ea typeface="Arial Unicode MS" pitchFamily="34" charset="-128"/>
                <a:cs typeface="Arial Unicode MS" pitchFamily="34" charset="-128"/>
              </a:rPr>
              <a:t>me později.</a:t>
            </a:r>
          </a:p>
          <a:p>
            <a:pPr>
              <a:spcBef>
                <a:spcPct val="50000"/>
              </a:spcBef>
            </a:pPr>
            <a:r>
              <a:rPr lang="cs-CZ" altLang="sk-SK" sz="1400" u="sng">
                <a:solidFill>
                  <a:srgbClr val="800080"/>
                </a:solidFill>
                <a:latin typeface="Arial Unicode MS" pitchFamily="34" charset="-128"/>
                <a:ea typeface="Arial Unicode MS" pitchFamily="34" charset="-128"/>
                <a:cs typeface="Arial Unicode MS" pitchFamily="34" charset="-128"/>
                <a:hlinkClick r:id="" action="ppaction://noaction"/>
              </a:rPr>
              <a:t>[2]</a:t>
            </a:r>
            <a:r>
              <a:rPr lang="cs-CZ" altLang="sk-SK" sz="1400">
                <a:solidFill>
                  <a:srgbClr val="000000"/>
                </a:solidFill>
                <a:latin typeface="Arial Unicode MS" pitchFamily="34" charset="-128"/>
                <a:ea typeface="Arial Unicode MS" pitchFamily="34" charset="-128"/>
                <a:cs typeface="Arial Unicode MS" pitchFamily="34" charset="-128"/>
              </a:rPr>
              <a:t> Upřesn</a:t>
            </a:r>
            <a:r>
              <a:rPr lang="cs-CZ" altLang="sk-SK" sz="1400">
                <a:solidFill>
                  <a:srgbClr val="000000"/>
                </a:solidFill>
                <a:ea typeface="Arial Unicode MS" pitchFamily="34" charset="-128"/>
                <a:cs typeface="Arial Unicode MS" pitchFamily="34" charset="-128"/>
              </a:rPr>
              <a:t>í</a:t>
            </a:r>
            <a:r>
              <a:rPr lang="cs-CZ" altLang="sk-SK" sz="1400">
                <a:solidFill>
                  <a:srgbClr val="000000"/>
                </a:solidFill>
                <a:latin typeface="Arial Unicode MS" pitchFamily="34" charset="-128"/>
                <a:ea typeface="Arial Unicode MS" pitchFamily="34" charset="-128"/>
                <a:cs typeface="Arial Unicode MS" pitchFamily="34" charset="-128"/>
              </a:rPr>
              <a:t>me později</a:t>
            </a:r>
          </a:p>
          <a:p>
            <a:pPr>
              <a:spcBef>
                <a:spcPct val="50000"/>
              </a:spcBef>
            </a:pPr>
            <a:endParaRPr lang="cs-CZ" altLang="sk-SK" sz="1400"/>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9"/>
          <p:cNvGrpSpPr>
            <a:grpSpLocks/>
          </p:cNvGrpSpPr>
          <p:nvPr/>
        </p:nvGrpSpPr>
        <p:grpSpPr bwMode="auto">
          <a:xfrm>
            <a:off x="395288" y="0"/>
            <a:ext cx="8534400" cy="6400800"/>
            <a:chOff x="-3" y="-3"/>
            <a:chExt cx="3713" cy="2425"/>
          </a:xfrm>
        </p:grpSpPr>
        <p:grpSp>
          <p:nvGrpSpPr>
            <p:cNvPr id="3" name="Group 17"/>
            <p:cNvGrpSpPr>
              <a:grpSpLocks/>
            </p:cNvGrpSpPr>
            <p:nvPr/>
          </p:nvGrpSpPr>
          <p:grpSpPr bwMode="auto">
            <a:xfrm>
              <a:off x="0" y="0"/>
              <a:ext cx="3707" cy="2419"/>
              <a:chOff x="0" y="0"/>
              <a:chExt cx="3707" cy="2419"/>
            </a:xfrm>
          </p:grpSpPr>
          <p:grpSp>
            <p:nvGrpSpPr>
              <p:cNvPr id="4" name="Group 10"/>
              <p:cNvGrpSpPr>
                <a:grpSpLocks/>
              </p:cNvGrpSpPr>
              <p:nvPr/>
            </p:nvGrpSpPr>
            <p:grpSpPr bwMode="auto">
              <a:xfrm>
                <a:off x="0" y="0"/>
                <a:ext cx="1728" cy="346"/>
                <a:chOff x="0" y="0"/>
                <a:chExt cx="1728" cy="346"/>
              </a:xfrm>
            </p:grpSpPr>
            <p:sp>
              <p:nvSpPr>
                <p:cNvPr id="95250" name="Rectangle 2"/>
                <p:cNvSpPr>
                  <a:spLocks noChangeArrowheads="1"/>
                </p:cNvSpPr>
                <p:nvPr/>
              </p:nvSpPr>
              <p:spPr bwMode="auto">
                <a:xfrm>
                  <a:off x="28" y="0"/>
                  <a:ext cx="1672" cy="346"/>
                </a:xfrm>
                <a:prstGeom prst="rect">
                  <a:avLst/>
                </a:prstGeom>
                <a:noFill/>
                <a:ln w="9525">
                  <a:noFill/>
                  <a:miter lim="800000"/>
                  <a:headEnd/>
                  <a:tailEnd/>
                </a:ln>
              </p:spPr>
              <p:txBody>
                <a:bodyPr lIns="228528"/>
                <a:lstStyle/>
                <a:p>
                  <a:pPr eaLnBrk="0" hangingPunct="0"/>
                  <a:r>
                    <a:rPr lang="cs-CZ" altLang="sk-SK" sz="2000" b="1">
                      <a:solidFill>
                        <a:srgbClr val="000000"/>
                      </a:solidFill>
                      <a:latin typeface="Times New Roman" pitchFamily="18" charset="0"/>
                      <a:cs typeface="Times New Roman" pitchFamily="18" charset="0"/>
                    </a:rPr>
                    <a:t>Marketingový mix  ( 4P ) </a:t>
                  </a:r>
                  <a:endParaRPr lang="cs-CZ" altLang="sk-SK" sz="2000" b="1">
                    <a:solidFill>
                      <a:srgbClr val="000000"/>
                    </a:solidFill>
                    <a:latin typeface="Arial Unicode MS" pitchFamily="34" charset="-128"/>
                    <a:ea typeface="Arial Unicode MS" pitchFamily="34" charset="-128"/>
                    <a:cs typeface="Arial Unicode MS" pitchFamily="34" charset="-128"/>
                  </a:endParaRPr>
                </a:p>
                <a:p>
                  <a:pPr eaLnBrk="0" hangingPunct="0"/>
                  <a:endParaRPr lang="cs-CZ" altLang="sk-SK" sz="2000"/>
                </a:p>
              </p:txBody>
            </p:sp>
            <p:sp>
              <p:nvSpPr>
                <p:cNvPr id="95251" name="Rectangle 9"/>
                <p:cNvSpPr>
                  <a:spLocks noChangeArrowheads="1"/>
                </p:cNvSpPr>
                <p:nvPr/>
              </p:nvSpPr>
              <p:spPr bwMode="auto">
                <a:xfrm>
                  <a:off x="0" y="0"/>
                  <a:ext cx="1728" cy="346"/>
                </a:xfrm>
                <a:prstGeom prst="rect">
                  <a:avLst/>
                </a:prstGeom>
                <a:noFill/>
                <a:ln w="7">
                  <a:solidFill>
                    <a:srgbClr val="A0A0A0"/>
                  </a:solidFill>
                  <a:miter lim="800000"/>
                  <a:headEnd/>
                  <a:tailEnd/>
                </a:ln>
              </p:spPr>
              <p:txBody>
                <a:bodyPr/>
                <a:lstStyle/>
                <a:p>
                  <a:endParaRPr lang="sk-SK" altLang="sk-SK"/>
                </a:p>
              </p:txBody>
            </p:sp>
          </p:grpSp>
          <p:grpSp>
            <p:nvGrpSpPr>
              <p:cNvPr id="5" name="Group 12"/>
              <p:cNvGrpSpPr>
                <a:grpSpLocks/>
              </p:cNvGrpSpPr>
              <p:nvPr/>
            </p:nvGrpSpPr>
            <p:grpSpPr bwMode="auto">
              <a:xfrm>
                <a:off x="1728" y="0"/>
                <a:ext cx="1809" cy="346"/>
                <a:chOff x="1728" y="0"/>
                <a:chExt cx="1809" cy="346"/>
              </a:xfrm>
            </p:grpSpPr>
            <p:sp>
              <p:nvSpPr>
                <p:cNvPr id="95248" name="Rectangle 3"/>
                <p:cNvSpPr>
                  <a:spLocks noChangeArrowheads="1"/>
                </p:cNvSpPr>
                <p:nvPr/>
              </p:nvSpPr>
              <p:spPr bwMode="auto">
                <a:xfrm>
                  <a:off x="1756" y="0"/>
                  <a:ext cx="1753" cy="346"/>
                </a:xfrm>
                <a:prstGeom prst="rect">
                  <a:avLst/>
                </a:prstGeom>
                <a:noFill/>
                <a:ln w="9525">
                  <a:noFill/>
                  <a:miter lim="800000"/>
                  <a:headEnd/>
                  <a:tailEnd/>
                </a:ln>
              </p:spPr>
              <p:txBody>
                <a:bodyPr lIns="228528"/>
                <a:lstStyle/>
                <a:p>
                  <a:pPr eaLnBrk="0" hangingPunct="0"/>
                  <a:r>
                    <a:rPr lang="cs-CZ" altLang="sk-SK" sz="2000" b="1">
                      <a:latin typeface="Times New Roman" pitchFamily="18" charset="0"/>
                      <a:cs typeface="Times New Roman" pitchFamily="18" charset="0"/>
                    </a:rPr>
                    <a:t>Komunikačn</a:t>
                  </a:r>
                  <a:r>
                    <a:rPr lang="cs-CZ" altLang="sk-SK" sz="2000" b="1">
                      <a:cs typeface="Times New Roman" pitchFamily="18" charset="0"/>
                    </a:rPr>
                    <a:t>í</a:t>
                  </a:r>
                  <a:r>
                    <a:rPr lang="cs-CZ" altLang="sk-SK" sz="2000" b="1">
                      <a:latin typeface="Times New Roman" pitchFamily="18" charset="0"/>
                      <a:cs typeface="Times New Roman" pitchFamily="18" charset="0"/>
                    </a:rPr>
                    <a:t> mix</a:t>
                  </a:r>
                  <a:endParaRPr lang="cs-CZ" altLang="sk-SK" sz="2000" b="1">
                    <a:solidFill>
                      <a:srgbClr val="000000"/>
                    </a:solidFill>
                    <a:latin typeface="Arial Unicode MS" pitchFamily="34" charset="-128"/>
                    <a:ea typeface="Arial Unicode MS" pitchFamily="34" charset="-128"/>
                    <a:cs typeface="Arial Unicode MS" pitchFamily="34" charset="-128"/>
                  </a:endParaRPr>
                </a:p>
                <a:p>
                  <a:pPr eaLnBrk="0" hangingPunct="0"/>
                  <a:endParaRPr lang="cs-CZ" altLang="sk-SK" sz="2000"/>
                </a:p>
              </p:txBody>
            </p:sp>
            <p:sp>
              <p:nvSpPr>
                <p:cNvPr id="95249" name="Rectangle 11"/>
                <p:cNvSpPr>
                  <a:spLocks noChangeArrowheads="1"/>
                </p:cNvSpPr>
                <p:nvPr/>
              </p:nvSpPr>
              <p:spPr bwMode="auto">
                <a:xfrm>
                  <a:off x="1728" y="0"/>
                  <a:ext cx="1809" cy="346"/>
                </a:xfrm>
                <a:prstGeom prst="rect">
                  <a:avLst/>
                </a:prstGeom>
                <a:noFill/>
                <a:ln w="7">
                  <a:solidFill>
                    <a:srgbClr val="A0A0A0"/>
                  </a:solidFill>
                  <a:miter lim="800000"/>
                  <a:headEnd/>
                  <a:tailEnd/>
                </a:ln>
              </p:spPr>
              <p:txBody>
                <a:bodyPr/>
                <a:lstStyle/>
                <a:p>
                  <a:endParaRPr lang="sk-SK" altLang="sk-SK"/>
                </a:p>
              </p:txBody>
            </p:sp>
          </p:grpSp>
          <p:grpSp>
            <p:nvGrpSpPr>
              <p:cNvPr id="6" name="Group 14"/>
              <p:cNvGrpSpPr>
                <a:grpSpLocks/>
              </p:cNvGrpSpPr>
              <p:nvPr/>
            </p:nvGrpSpPr>
            <p:grpSpPr bwMode="auto">
              <a:xfrm>
                <a:off x="0" y="346"/>
                <a:ext cx="1898" cy="2073"/>
                <a:chOff x="0" y="346"/>
                <a:chExt cx="1898" cy="2073"/>
              </a:xfrm>
            </p:grpSpPr>
            <p:grpSp>
              <p:nvGrpSpPr>
                <p:cNvPr id="7" name="Group 7"/>
                <p:cNvGrpSpPr>
                  <a:grpSpLocks/>
                </p:cNvGrpSpPr>
                <p:nvPr/>
              </p:nvGrpSpPr>
              <p:grpSpPr bwMode="auto">
                <a:xfrm>
                  <a:off x="28" y="346"/>
                  <a:ext cx="1841" cy="1984"/>
                  <a:chOff x="0" y="692"/>
                  <a:chExt cx="1841" cy="1984"/>
                </a:xfrm>
              </p:grpSpPr>
              <p:sp>
                <p:nvSpPr>
                  <p:cNvPr id="95245" name="Rectangle 4"/>
                  <p:cNvSpPr>
                    <a:spLocks noChangeArrowheads="1"/>
                  </p:cNvSpPr>
                  <p:nvPr/>
                </p:nvSpPr>
                <p:spPr bwMode="auto">
                  <a:xfrm>
                    <a:off x="0" y="692"/>
                    <a:ext cx="1841" cy="485"/>
                  </a:xfrm>
                  <a:prstGeom prst="rect">
                    <a:avLst/>
                  </a:prstGeom>
                  <a:noFill/>
                  <a:ln w="9525">
                    <a:noFill/>
                    <a:miter lim="800000"/>
                    <a:headEnd/>
                    <a:tailEnd/>
                  </a:ln>
                </p:spPr>
                <p:txBody>
                  <a:bodyPr>
                    <a:spAutoFit/>
                  </a:bodyPr>
                  <a:lstStyle/>
                  <a:p>
                    <a:pPr eaLnBrk="0" hangingPunct="0"/>
                    <a:r>
                      <a:rPr lang="cs-CZ" altLang="sk-SK" sz="2000">
                        <a:solidFill>
                          <a:srgbClr val="000000"/>
                        </a:solidFill>
                        <a:latin typeface="Arial Unicode MS" pitchFamily="34" charset="-128"/>
                        <a:ea typeface="Arial Unicode MS" pitchFamily="34" charset="-128"/>
                        <a:cs typeface="Arial Unicode MS" pitchFamily="34" charset="-128"/>
                      </a:rPr>
                      <a:t>1 </a:t>
                    </a:r>
                    <a:r>
                      <a:rPr lang="cs-CZ" altLang="sk-SK" sz="2000">
                        <a:solidFill>
                          <a:srgbClr val="000000"/>
                        </a:solidFill>
                        <a:ea typeface="Arial Unicode MS" pitchFamily="34" charset="-128"/>
                        <a:cs typeface="Arial Unicode MS" pitchFamily="34" charset="-128"/>
                      </a:rPr>
                      <a:t>–</a:t>
                    </a:r>
                    <a:r>
                      <a:rPr lang="cs-CZ" altLang="sk-SK" sz="2000">
                        <a:solidFill>
                          <a:srgbClr val="000000"/>
                        </a:solidFill>
                        <a:latin typeface="Arial Unicode MS" pitchFamily="34" charset="-128"/>
                        <a:ea typeface="Arial Unicode MS" pitchFamily="34" charset="-128"/>
                        <a:cs typeface="Arial Unicode MS" pitchFamily="34" charset="-128"/>
                      </a:rPr>
                      <a:t> Product (produkt) </a:t>
                    </a:r>
                  </a:p>
                  <a:p>
                    <a:pPr eaLnBrk="0" hangingPunct="0"/>
                    <a:r>
                      <a:rPr lang="cs-CZ" altLang="sk-SK" sz="2000">
                        <a:solidFill>
                          <a:srgbClr val="000000"/>
                        </a:solidFill>
                        <a:latin typeface="Arial Unicode MS" pitchFamily="34" charset="-128"/>
                        <a:ea typeface="Arial Unicode MS" pitchFamily="34" charset="-128"/>
                        <a:cs typeface="Arial Unicode MS" pitchFamily="34" charset="-128"/>
                      </a:rPr>
                      <a:t>2 </a:t>
                    </a:r>
                    <a:r>
                      <a:rPr lang="cs-CZ" altLang="sk-SK" sz="2000">
                        <a:solidFill>
                          <a:srgbClr val="000000"/>
                        </a:solidFill>
                        <a:ea typeface="Arial Unicode MS" pitchFamily="34" charset="-128"/>
                        <a:cs typeface="Arial Unicode MS" pitchFamily="34" charset="-128"/>
                      </a:rPr>
                      <a:t>–</a:t>
                    </a:r>
                    <a:r>
                      <a:rPr lang="cs-CZ" altLang="sk-SK" sz="2000">
                        <a:solidFill>
                          <a:srgbClr val="000000"/>
                        </a:solidFill>
                        <a:latin typeface="Arial Unicode MS" pitchFamily="34" charset="-128"/>
                        <a:ea typeface="Arial Unicode MS" pitchFamily="34" charset="-128"/>
                        <a:cs typeface="Arial Unicode MS" pitchFamily="34" charset="-128"/>
                      </a:rPr>
                      <a:t> Price (cena) </a:t>
                    </a:r>
                  </a:p>
                  <a:p>
                    <a:pPr eaLnBrk="0" hangingPunct="0"/>
                    <a:r>
                      <a:rPr lang="cs-CZ" altLang="sk-SK" sz="2000">
                        <a:solidFill>
                          <a:srgbClr val="000000"/>
                        </a:solidFill>
                        <a:latin typeface="Arial Unicode MS" pitchFamily="34" charset="-128"/>
                        <a:ea typeface="Arial Unicode MS" pitchFamily="34" charset="-128"/>
                        <a:cs typeface="Arial Unicode MS" pitchFamily="34" charset="-128"/>
                      </a:rPr>
                      <a:t>3 </a:t>
                    </a:r>
                    <a:r>
                      <a:rPr lang="cs-CZ" altLang="sk-SK" sz="2000">
                        <a:solidFill>
                          <a:srgbClr val="000000"/>
                        </a:solidFill>
                        <a:ea typeface="Arial Unicode MS" pitchFamily="34" charset="-128"/>
                        <a:cs typeface="Arial Unicode MS" pitchFamily="34" charset="-128"/>
                      </a:rPr>
                      <a:t>–</a:t>
                    </a:r>
                    <a:r>
                      <a:rPr lang="cs-CZ" altLang="sk-SK" sz="2000">
                        <a:solidFill>
                          <a:srgbClr val="000000"/>
                        </a:solidFill>
                        <a:latin typeface="Arial Unicode MS" pitchFamily="34" charset="-128"/>
                        <a:ea typeface="Arial Unicode MS" pitchFamily="34" charset="-128"/>
                        <a:cs typeface="Arial Unicode MS" pitchFamily="34" charset="-128"/>
                      </a:rPr>
                      <a:t> Place (distribuce)</a:t>
                    </a:r>
                    <a:r>
                      <a:rPr lang="cs-CZ" altLang="sk-SK" sz="1200">
                        <a:solidFill>
                          <a:srgbClr val="000000"/>
                        </a:solidFill>
                        <a:latin typeface="Arial Unicode MS" pitchFamily="34" charset="-128"/>
                        <a:ea typeface="Arial Unicode MS" pitchFamily="34" charset="-128"/>
                        <a:cs typeface="Arial Unicode MS" pitchFamily="34" charset="-128"/>
                      </a:rPr>
                      <a:t> </a:t>
                    </a:r>
                  </a:p>
                  <a:p>
                    <a:pPr eaLnBrk="0" hangingPunct="0"/>
                    <a:endParaRPr lang="cs-CZ" altLang="sk-SK"/>
                  </a:p>
                </p:txBody>
              </p:sp>
              <p:sp>
                <p:nvSpPr>
                  <p:cNvPr id="95246" name="Rectangle 5"/>
                  <p:cNvSpPr>
                    <a:spLocks noChangeArrowheads="1"/>
                  </p:cNvSpPr>
                  <p:nvPr/>
                </p:nvSpPr>
                <p:spPr bwMode="auto">
                  <a:xfrm>
                    <a:off x="0" y="1268"/>
                    <a:ext cx="1841" cy="497"/>
                  </a:xfrm>
                  <a:prstGeom prst="rect">
                    <a:avLst/>
                  </a:prstGeom>
                  <a:noFill/>
                  <a:ln w="9525">
                    <a:noFill/>
                    <a:miter lim="800000"/>
                    <a:headEnd/>
                    <a:tailEnd/>
                  </a:ln>
                </p:spPr>
                <p:txBody>
                  <a:bodyPr>
                    <a:spAutoFit/>
                  </a:bodyPr>
                  <a:lstStyle/>
                  <a:p>
                    <a:pPr eaLnBrk="0" hangingPunct="0"/>
                    <a:r>
                      <a:rPr lang="cs-CZ" altLang="sk-SK" sz="2000">
                        <a:solidFill>
                          <a:srgbClr val="000000"/>
                        </a:solidFill>
                        <a:latin typeface="Arial Unicode MS" pitchFamily="34" charset="-128"/>
                        <a:ea typeface="Arial Unicode MS" pitchFamily="34" charset="-128"/>
                        <a:cs typeface="Arial Unicode MS" pitchFamily="34" charset="-128"/>
                      </a:rPr>
                      <a:t>4 </a:t>
                    </a:r>
                    <a:r>
                      <a:rPr lang="cs-CZ" altLang="sk-SK" sz="2000">
                        <a:solidFill>
                          <a:srgbClr val="000000"/>
                        </a:solidFill>
                        <a:ea typeface="Arial Unicode MS" pitchFamily="34" charset="-128"/>
                        <a:cs typeface="Arial Unicode MS" pitchFamily="34" charset="-128"/>
                      </a:rPr>
                      <a:t>–</a:t>
                    </a:r>
                    <a:r>
                      <a:rPr lang="cs-CZ" altLang="sk-SK" sz="2000">
                        <a:solidFill>
                          <a:srgbClr val="000000"/>
                        </a:solidFill>
                        <a:latin typeface="Arial Unicode MS" pitchFamily="34" charset="-128"/>
                        <a:ea typeface="Arial Unicode MS" pitchFamily="34" charset="-128"/>
                        <a:cs typeface="Arial Unicode MS" pitchFamily="34" charset="-128"/>
                      </a:rPr>
                      <a:t> Promotion (propagace) </a:t>
                    </a:r>
                  </a:p>
                  <a:p>
                    <a:pPr eaLnBrk="0" hangingPunct="0"/>
                    <a:r>
                      <a:rPr lang="cs-CZ" altLang="sk-SK" sz="2000">
                        <a:solidFill>
                          <a:srgbClr val="000000"/>
                        </a:solidFill>
                        <a:ea typeface="Arial Unicode MS" pitchFamily="34" charset="-128"/>
                        <a:cs typeface="Arial Unicode MS" pitchFamily="34" charset="-128"/>
                      </a:rPr>
                      <a:t> </a:t>
                    </a:r>
                    <a:r>
                      <a:rPr lang="cs-CZ" altLang="sk-SK" sz="2000">
                        <a:solidFill>
                          <a:srgbClr val="000000"/>
                        </a:solidFill>
                        <a:latin typeface="Arial Unicode MS" pitchFamily="34" charset="-128"/>
                        <a:ea typeface="Arial Unicode MS" pitchFamily="34" charset="-128"/>
                        <a:cs typeface="Arial Unicode MS" pitchFamily="34" charset="-128"/>
                      </a:rPr>
                      <a:t> </a:t>
                    </a:r>
                  </a:p>
                  <a:p>
                    <a:pPr eaLnBrk="0" hangingPunct="0"/>
                    <a:r>
                      <a:rPr lang="cs-CZ" altLang="sk-SK" sz="2000" b="1">
                        <a:solidFill>
                          <a:srgbClr val="000000"/>
                        </a:solidFill>
                        <a:latin typeface="Arial Unicode MS" pitchFamily="34" charset="-128"/>
                        <a:ea typeface="Arial Unicode MS" pitchFamily="34" charset="-128"/>
                        <a:cs typeface="Arial Unicode MS" pitchFamily="34" charset="-128"/>
                      </a:rPr>
                      <a:t>+  3P </a:t>
                    </a:r>
                    <a:r>
                      <a:rPr lang="cs-CZ" altLang="sk-SK" sz="2000" b="1">
                        <a:solidFill>
                          <a:srgbClr val="000000"/>
                        </a:solidFill>
                        <a:ea typeface="Arial Unicode MS" pitchFamily="34" charset="-128"/>
                        <a:cs typeface="Arial Unicode MS" pitchFamily="34" charset="-128"/>
                      </a:rPr>
                      <a:t>–</a:t>
                    </a:r>
                    <a:r>
                      <a:rPr lang="cs-CZ" altLang="sk-SK" sz="2000" b="1">
                        <a:solidFill>
                          <a:srgbClr val="000000"/>
                        </a:solidFill>
                        <a:latin typeface="Arial Unicode MS" pitchFamily="34" charset="-128"/>
                        <a:ea typeface="Arial Unicode MS" pitchFamily="34" charset="-128"/>
                        <a:cs typeface="Arial Unicode MS" pitchFamily="34" charset="-128"/>
                      </a:rPr>
                      <a:t>  pro oblast služeb </a:t>
                    </a:r>
                    <a:endParaRPr lang="cs-CZ" altLang="sk-SK" sz="2000">
                      <a:solidFill>
                        <a:srgbClr val="000000"/>
                      </a:solidFill>
                      <a:latin typeface="Arial Unicode MS" pitchFamily="34" charset="-128"/>
                      <a:ea typeface="Arial Unicode MS" pitchFamily="34" charset="-128"/>
                      <a:cs typeface="Arial Unicode MS" pitchFamily="34" charset="-128"/>
                    </a:endParaRPr>
                  </a:p>
                  <a:p>
                    <a:pPr eaLnBrk="0" hangingPunct="0"/>
                    <a:endParaRPr lang="cs-CZ" altLang="sk-SK" sz="2000"/>
                  </a:p>
                </p:txBody>
              </p:sp>
              <p:sp>
                <p:nvSpPr>
                  <p:cNvPr id="95247" name="Rectangle 6"/>
                  <p:cNvSpPr>
                    <a:spLocks noChangeArrowheads="1"/>
                  </p:cNvSpPr>
                  <p:nvPr/>
                </p:nvSpPr>
                <p:spPr bwMode="auto">
                  <a:xfrm>
                    <a:off x="0" y="1844"/>
                    <a:ext cx="1841" cy="832"/>
                  </a:xfrm>
                  <a:prstGeom prst="rect">
                    <a:avLst/>
                  </a:prstGeom>
                  <a:noFill/>
                  <a:ln w="9525">
                    <a:noFill/>
                    <a:miter lim="800000"/>
                    <a:headEnd/>
                    <a:tailEnd/>
                  </a:ln>
                </p:spPr>
                <p:txBody>
                  <a:bodyPr>
                    <a:spAutoFit/>
                  </a:bodyPr>
                  <a:lstStyle/>
                  <a:p>
                    <a:pPr eaLnBrk="0" hangingPunct="0"/>
                    <a:r>
                      <a:rPr lang="cs-CZ" altLang="sk-SK" sz="2000">
                        <a:solidFill>
                          <a:srgbClr val="000000"/>
                        </a:solidFill>
                        <a:ea typeface="Arial Unicode MS" pitchFamily="34" charset="-128"/>
                        <a:cs typeface="Arial Unicode MS" pitchFamily="34" charset="-128"/>
                      </a:rPr>
                      <a:t> </a:t>
                    </a:r>
                    <a:r>
                      <a:rPr lang="cs-CZ" altLang="sk-SK" sz="2000">
                        <a:solidFill>
                          <a:srgbClr val="000000"/>
                        </a:solidFill>
                        <a:latin typeface="Arial Unicode MS" pitchFamily="34" charset="-128"/>
                        <a:ea typeface="Arial Unicode MS" pitchFamily="34" charset="-128"/>
                        <a:cs typeface="Arial Unicode MS" pitchFamily="34" charset="-128"/>
                      </a:rPr>
                      <a:t> </a:t>
                    </a:r>
                  </a:p>
                  <a:p>
                    <a:pPr eaLnBrk="0" hangingPunct="0"/>
                    <a:r>
                      <a:rPr lang="cs-CZ" altLang="sk-SK" sz="2000">
                        <a:solidFill>
                          <a:srgbClr val="000000"/>
                        </a:solidFill>
                        <a:latin typeface="Arial Unicode MS" pitchFamily="34" charset="-128"/>
                        <a:ea typeface="Arial Unicode MS" pitchFamily="34" charset="-128"/>
                        <a:cs typeface="Arial Unicode MS" pitchFamily="34" charset="-128"/>
                      </a:rPr>
                      <a:t>5 </a:t>
                    </a:r>
                    <a:r>
                      <a:rPr lang="cs-CZ" altLang="sk-SK" sz="2000">
                        <a:solidFill>
                          <a:srgbClr val="000000"/>
                        </a:solidFill>
                        <a:ea typeface="Arial Unicode MS" pitchFamily="34" charset="-128"/>
                        <a:cs typeface="Arial Unicode MS" pitchFamily="34" charset="-128"/>
                      </a:rPr>
                      <a:t>–</a:t>
                    </a:r>
                    <a:r>
                      <a:rPr lang="cs-CZ" altLang="sk-SK" sz="2000">
                        <a:solidFill>
                          <a:srgbClr val="000000"/>
                        </a:solidFill>
                        <a:latin typeface="Arial Unicode MS" pitchFamily="34" charset="-128"/>
                        <a:ea typeface="Arial Unicode MS" pitchFamily="34" charset="-128"/>
                        <a:cs typeface="Arial Unicode MS" pitchFamily="34" charset="-128"/>
                      </a:rPr>
                      <a:t>Physical evidence (materi</a:t>
                    </a:r>
                    <a:r>
                      <a:rPr lang="cs-CZ" altLang="sk-SK" sz="2000">
                        <a:solidFill>
                          <a:srgbClr val="000000"/>
                        </a:solidFill>
                        <a:ea typeface="Arial Unicode MS" pitchFamily="34" charset="-128"/>
                        <a:cs typeface="Arial Unicode MS" pitchFamily="34" charset="-128"/>
                      </a:rPr>
                      <a:t>á</a:t>
                    </a:r>
                    <a:r>
                      <a:rPr lang="cs-CZ" altLang="sk-SK" sz="2000">
                        <a:solidFill>
                          <a:srgbClr val="000000"/>
                        </a:solidFill>
                        <a:latin typeface="Arial Unicode MS" pitchFamily="34" charset="-128"/>
                        <a:ea typeface="Arial Unicode MS" pitchFamily="34" charset="-128"/>
                        <a:cs typeface="Arial Unicode MS" pitchFamily="34" charset="-128"/>
                      </a:rPr>
                      <a:t>ln</a:t>
                    </a:r>
                    <a:r>
                      <a:rPr lang="cs-CZ" altLang="sk-SK" sz="2000">
                        <a:solidFill>
                          <a:srgbClr val="000000"/>
                        </a:solidFill>
                        <a:ea typeface="Arial Unicode MS" pitchFamily="34" charset="-128"/>
                        <a:cs typeface="Arial Unicode MS" pitchFamily="34" charset="-128"/>
                      </a:rPr>
                      <a:t>í</a:t>
                    </a:r>
                    <a:r>
                      <a:rPr lang="cs-CZ" altLang="sk-SK" sz="2000">
                        <a:solidFill>
                          <a:srgbClr val="000000"/>
                        </a:solidFill>
                        <a:latin typeface="Arial Unicode MS" pitchFamily="34" charset="-128"/>
                        <a:ea typeface="Arial Unicode MS" pitchFamily="34" charset="-128"/>
                        <a:cs typeface="Arial Unicode MS" pitchFamily="34" charset="-128"/>
                      </a:rPr>
                      <a:t> prostřed</a:t>
                    </a:r>
                    <a:r>
                      <a:rPr lang="cs-CZ" altLang="sk-SK" sz="2000">
                        <a:solidFill>
                          <a:srgbClr val="000000"/>
                        </a:solidFill>
                        <a:ea typeface="Arial Unicode MS" pitchFamily="34" charset="-128"/>
                        <a:cs typeface="Arial Unicode MS" pitchFamily="34" charset="-128"/>
                      </a:rPr>
                      <a:t>í</a:t>
                    </a:r>
                    <a:r>
                      <a:rPr lang="cs-CZ" altLang="sk-SK" sz="2000">
                        <a:solidFill>
                          <a:srgbClr val="000000"/>
                        </a:solidFill>
                        <a:latin typeface="Arial Unicode MS" pitchFamily="34" charset="-128"/>
                        <a:ea typeface="Arial Unicode MS" pitchFamily="34" charset="-128"/>
                        <a:cs typeface="Arial Unicode MS" pitchFamily="34" charset="-128"/>
                      </a:rPr>
                      <a:t>) </a:t>
                    </a:r>
                  </a:p>
                  <a:p>
                    <a:pPr eaLnBrk="0" hangingPunct="0"/>
                    <a:r>
                      <a:rPr lang="cs-CZ" altLang="sk-SK" sz="2000">
                        <a:solidFill>
                          <a:srgbClr val="000000"/>
                        </a:solidFill>
                        <a:latin typeface="Arial Unicode MS" pitchFamily="34" charset="-128"/>
                        <a:ea typeface="Arial Unicode MS" pitchFamily="34" charset="-128"/>
                        <a:cs typeface="Arial Unicode MS" pitchFamily="34" charset="-128"/>
                      </a:rPr>
                      <a:t>6 </a:t>
                    </a:r>
                    <a:r>
                      <a:rPr lang="cs-CZ" altLang="sk-SK" sz="2000">
                        <a:solidFill>
                          <a:srgbClr val="000000"/>
                        </a:solidFill>
                        <a:ea typeface="Arial Unicode MS" pitchFamily="34" charset="-128"/>
                        <a:cs typeface="Arial Unicode MS" pitchFamily="34" charset="-128"/>
                      </a:rPr>
                      <a:t>–</a:t>
                    </a:r>
                    <a:r>
                      <a:rPr lang="cs-CZ" altLang="sk-SK" sz="2000">
                        <a:solidFill>
                          <a:srgbClr val="000000"/>
                        </a:solidFill>
                        <a:latin typeface="Arial Unicode MS" pitchFamily="34" charset="-128"/>
                        <a:ea typeface="Arial Unicode MS" pitchFamily="34" charset="-128"/>
                        <a:cs typeface="Arial Unicode MS" pitchFamily="34" charset="-128"/>
                      </a:rPr>
                      <a:t> People (lid</a:t>
                    </a:r>
                    <a:r>
                      <a:rPr lang="cs-CZ" altLang="sk-SK" sz="2000">
                        <a:solidFill>
                          <a:srgbClr val="000000"/>
                        </a:solidFill>
                        <a:ea typeface="Arial Unicode MS" pitchFamily="34" charset="-128"/>
                        <a:cs typeface="Arial Unicode MS" pitchFamily="34" charset="-128"/>
                      </a:rPr>
                      <a:t>é</a:t>
                    </a:r>
                    <a:r>
                      <a:rPr lang="cs-CZ" altLang="sk-SK" sz="2000">
                        <a:solidFill>
                          <a:srgbClr val="000000"/>
                        </a:solidFill>
                        <a:latin typeface="Arial Unicode MS" pitchFamily="34" charset="-128"/>
                        <a:ea typeface="Arial Unicode MS" pitchFamily="34" charset="-128"/>
                        <a:cs typeface="Arial Unicode MS" pitchFamily="34" charset="-128"/>
                      </a:rPr>
                      <a:t>) </a:t>
                    </a:r>
                  </a:p>
                  <a:p>
                    <a:pPr eaLnBrk="0" hangingPunct="0"/>
                    <a:r>
                      <a:rPr lang="cs-CZ" altLang="sk-SK" sz="2000">
                        <a:solidFill>
                          <a:srgbClr val="000000"/>
                        </a:solidFill>
                        <a:latin typeface="Arial Unicode MS" pitchFamily="34" charset="-128"/>
                        <a:ea typeface="Arial Unicode MS" pitchFamily="34" charset="-128"/>
                        <a:cs typeface="Arial Unicode MS" pitchFamily="34" charset="-128"/>
                      </a:rPr>
                      <a:t>7 </a:t>
                    </a:r>
                    <a:r>
                      <a:rPr lang="cs-CZ" altLang="sk-SK" sz="2000">
                        <a:solidFill>
                          <a:srgbClr val="000000"/>
                        </a:solidFill>
                        <a:ea typeface="Arial Unicode MS" pitchFamily="34" charset="-128"/>
                        <a:cs typeface="Arial Unicode MS" pitchFamily="34" charset="-128"/>
                      </a:rPr>
                      <a:t>–</a:t>
                    </a:r>
                    <a:r>
                      <a:rPr lang="cs-CZ" altLang="sk-SK" sz="2000">
                        <a:solidFill>
                          <a:srgbClr val="000000"/>
                        </a:solidFill>
                        <a:latin typeface="Arial Unicode MS" pitchFamily="34" charset="-128"/>
                        <a:ea typeface="Arial Unicode MS" pitchFamily="34" charset="-128"/>
                        <a:cs typeface="Arial Unicode MS" pitchFamily="34" charset="-128"/>
                      </a:rPr>
                      <a:t> Proces (analýza procesů ve služb</a:t>
                    </a:r>
                    <a:r>
                      <a:rPr lang="cs-CZ" altLang="sk-SK" sz="2000">
                        <a:solidFill>
                          <a:srgbClr val="000000"/>
                        </a:solidFill>
                        <a:ea typeface="Arial Unicode MS" pitchFamily="34" charset="-128"/>
                        <a:cs typeface="Arial Unicode MS" pitchFamily="34" charset="-128"/>
                      </a:rPr>
                      <a:t>á</a:t>
                    </a:r>
                    <a:r>
                      <a:rPr lang="cs-CZ" altLang="sk-SK" sz="2000">
                        <a:solidFill>
                          <a:srgbClr val="000000"/>
                        </a:solidFill>
                        <a:latin typeface="Arial Unicode MS" pitchFamily="34" charset="-128"/>
                        <a:ea typeface="Arial Unicode MS" pitchFamily="34" charset="-128"/>
                        <a:cs typeface="Arial Unicode MS" pitchFamily="34" charset="-128"/>
                      </a:rPr>
                      <a:t>ch)</a:t>
                    </a:r>
                    <a:r>
                      <a:rPr lang="cs-CZ" altLang="sk-SK" sz="1200">
                        <a:solidFill>
                          <a:srgbClr val="000000"/>
                        </a:solidFill>
                        <a:latin typeface="Arial Unicode MS" pitchFamily="34" charset="-128"/>
                        <a:ea typeface="Arial Unicode MS" pitchFamily="34" charset="-128"/>
                        <a:cs typeface="Arial Unicode MS" pitchFamily="34" charset="-128"/>
                      </a:rPr>
                      <a:t> </a:t>
                    </a:r>
                  </a:p>
                  <a:p>
                    <a:pPr eaLnBrk="0" hangingPunct="0"/>
                    <a:endParaRPr lang="cs-CZ" altLang="sk-SK"/>
                  </a:p>
                </p:txBody>
              </p:sp>
            </p:grpSp>
            <p:sp>
              <p:nvSpPr>
                <p:cNvPr id="95244" name="Rectangle 13"/>
                <p:cNvSpPr>
                  <a:spLocks noChangeArrowheads="1"/>
                </p:cNvSpPr>
                <p:nvPr/>
              </p:nvSpPr>
              <p:spPr bwMode="auto">
                <a:xfrm>
                  <a:off x="0" y="346"/>
                  <a:ext cx="1898" cy="2073"/>
                </a:xfrm>
                <a:prstGeom prst="rect">
                  <a:avLst/>
                </a:prstGeom>
                <a:noFill/>
                <a:ln w="7">
                  <a:solidFill>
                    <a:srgbClr val="A0A0A0"/>
                  </a:solidFill>
                  <a:miter lim="800000"/>
                  <a:headEnd/>
                  <a:tailEnd/>
                </a:ln>
              </p:spPr>
              <p:txBody>
                <a:bodyPr/>
                <a:lstStyle/>
                <a:p>
                  <a:endParaRPr lang="sk-SK" altLang="sk-SK"/>
                </a:p>
              </p:txBody>
            </p:sp>
          </p:grpSp>
          <p:grpSp>
            <p:nvGrpSpPr>
              <p:cNvPr id="8" name="Group 16"/>
              <p:cNvGrpSpPr>
                <a:grpSpLocks/>
              </p:cNvGrpSpPr>
              <p:nvPr/>
            </p:nvGrpSpPr>
            <p:grpSpPr bwMode="auto">
              <a:xfrm>
                <a:off x="1898" y="346"/>
                <a:ext cx="1809" cy="2073"/>
                <a:chOff x="1898" y="346"/>
                <a:chExt cx="1809" cy="2073"/>
              </a:xfrm>
            </p:grpSpPr>
            <p:sp>
              <p:nvSpPr>
                <p:cNvPr id="95241" name="Rectangle 8"/>
                <p:cNvSpPr>
                  <a:spLocks noChangeArrowheads="1"/>
                </p:cNvSpPr>
                <p:nvPr/>
              </p:nvSpPr>
              <p:spPr bwMode="auto">
                <a:xfrm>
                  <a:off x="1926" y="346"/>
                  <a:ext cx="1753" cy="2073"/>
                </a:xfrm>
                <a:prstGeom prst="rect">
                  <a:avLst/>
                </a:prstGeom>
                <a:noFill/>
                <a:ln w="9525">
                  <a:noFill/>
                  <a:miter lim="800000"/>
                  <a:headEnd/>
                  <a:tailEnd/>
                </a:ln>
              </p:spPr>
              <p:txBody>
                <a:bodyPr/>
                <a:lstStyle/>
                <a:p>
                  <a:pPr eaLnBrk="0" hangingPunct="0"/>
                  <a:r>
                    <a:rPr lang="cs-CZ" altLang="sk-SK" sz="2000">
                      <a:solidFill>
                        <a:srgbClr val="000000"/>
                      </a:solidFill>
                      <a:latin typeface="Arial Unicode MS" pitchFamily="34" charset="-128"/>
                      <a:ea typeface="Arial Unicode MS" pitchFamily="34" charset="-128"/>
                      <a:cs typeface="Arial Unicode MS" pitchFamily="34" charset="-128"/>
                    </a:rPr>
                    <a:t>1 </a:t>
                  </a:r>
                  <a:r>
                    <a:rPr lang="cs-CZ" altLang="sk-SK" sz="2000">
                      <a:solidFill>
                        <a:srgbClr val="000000"/>
                      </a:solidFill>
                      <a:ea typeface="Arial Unicode MS" pitchFamily="34" charset="-128"/>
                      <a:cs typeface="Arial Unicode MS" pitchFamily="34" charset="-128"/>
                    </a:rPr>
                    <a:t>–</a:t>
                  </a:r>
                  <a:r>
                    <a:rPr lang="cs-CZ" altLang="sk-SK" sz="2000">
                      <a:solidFill>
                        <a:srgbClr val="000000"/>
                      </a:solidFill>
                      <a:latin typeface="Arial Unicode MS" pitchFamily="34" charset="-128"/>
                      <a:ea typeface="Arial Unicode MS" pitchFamily="34" charset="-128"/>
                      <a:cs typeface="Arial Unicode MS" pitchFamily="34" charset="-128"/>
                    </a:rPr>
                    <a:t> Reklama </a:t>
                  </a:r>
                </a:p>
                <a:p>
                  <a:pPr eaLnBrk="0" hangingPunct="0"/>
                  <a:r>
                    <a:rPr lang="cs-CZ" altLang="sk-SK" sz="2000">
                      <a:solidFill>
                        <a:srgbClr val="000000"/>
                      </a:solidFill>
                      <a:latin typeface="Arial Unicode MS" pitchFamily="34" charset="-128"/>
                      <a:ea typeface="Arial Unicode MS" pitchFamily="34" charset="-128"/>
                      <a:cs typeface="Arial Unicode MS" pitchFamily="34" charset="-128"/>
                    </a:rPr>
                    <a:t>2 </a:t>
                  </a:r>
                  <a:r>
                    <a:rPr lang="cs-CZ" altLang="sk-SK" sz="2000">
                      <a:solidFill>
                        <a:srgbClr val="000000"/>
                      </a:solidFill>
                      <a:ea typeface="Arial Unicode MS" pitchFamily="34" charset="-128"/>
                      <a:cs typeface="Arial Unicode MS" pitchFamily="34" charset="-128"/>
                    </a:rPr>
                    <a:t>–</a:t>
                  </a:r>
                  <a:r>
                    <a:rPr lang="cs-CZ" altLang="sk-SK" sz="2000">
                      <a:solidFill>
                        <a:srgbClr val="000000"/>
                      </a:solidFill>
                      <a:latin typeface="Arial Unicode MS" pitchFamily="34" charset="-128"/>
                      <a:ea typeface="Arial Unicode MS" pitchFamily="34" charset="-128"/>
                      <a:cs typeface="Arial Unicode MS" pitchFamily="34" charset="-128"/>
                    </a:rPr>
                    <a:t> Podpora prodeje </a:t>
                  </a:r>
                </a:p>
                <a:p>
                  <a:pPr eaLnBrk="0" hangingPunct="0"/>
                  <a:r>
                    <a:rPr lang="cs-CZ" altLang="sk-SK" sz="2000">
                      <a:solidFill>
                        <a:srgbClr val="000000"/>
                      </a:solidFill>
                      <a:latin typeface="Arial Unicode MS" pitchFamily="34" charset="-128"/>
                      <a:ea typeface="Arial Unicode MS" pitchFamily="34" charset="-128"/>
                      <a:cs typeface="Arial Unicode MS" pitchFamily="34" charset="-128"/>
                    </a:rPr>
                    <a:t>3 </a:t>
                  </a:r>
                  <a:r>
                    <a:rPr lang="cs-CZ" altLang="sk-SK" sz="2000">
                      <a:solidFill>
                        <a:srgbClr val="000000"/>
                      </a:solidFill>
                      <a:ea typeface="Arial Unicode MS" pitchFamily="34" charset="-128"/>
                      <a:cs typeface="Arial Unicode MS" pitchFamily="34" charset="-128"/>
                    </a:rPr>
                    <a:t>–</a:t>
                  </a:r>
                  <a:r>
                    <a:rPr lang="cs-CZ" altLang="sk-SK" sz="2000">
                      <a:solidFill>
                        <a:srgbClr val="000000"/>
                      </a:solidFill>
                      <a:latin typeface="Arial Unicode MS" pitchFamily="34" charset="-128"/>
                      <a:ea typeface="Arial Unicode MS" pitchFamily="34" charset="-128"/>
                      <a:cs typeface="Arial Unicode MS" pitchFamily="34" charset="-128"/>
                    </a:rPr>
                    <a:t> Sponzorov</a:t>
                  </a:r>
                  <a:r>
                    <a:rPr lang="cs-CZ" altLang="sk-SK" sz="2000">
                      <a:solidFill>
                        <a:srgbClr val="000000"/>
                      </a:solidFill>
                      <a:ea typeface="Arial Unicode MS" pitchFamily="34" charset="-128"/>
                      <a:cs typeface="Arial Unicode MS" pitchFamily="34" charset="-128"/>
                    </a:rPr>
                    <a:t>á</a:t>
                  </a:r>
                  <a:r>
                    <a:rPr lang="cs-CZ" altLang="sk-SK" sz="2000">
                      <a:solidFill>
                        <a:srgbClr val="000000"/>
                      </a:solidFill>
                      <a:latin typeface="Arial Unicode MS" pitchFamily="34" charset="-128"/>
                      <a:ea typeface="Arial Unicode MS" pitchFamily="34" charset="-128"/>
                      <a:cs typeface="Arial Unicode MS" pitchFamily="34" charset="-128"/>
                    </a:rPr>
                    <a:t>n</a:t>
                  </a:r>
                  <a:r>
                    <a:rPr lang="cs-CZ" altLang="sk-SK" sz="2000">
                      <a:solidFill>
                        <a:srgbClr val="000000"/>
                      </a:solidFill>
                      <a:ea typeface="Arial Unicode MS" pitchFamily="34" charset="-128"/>
                      <a:cs typeface="Arial Unicode MS" pitchFamily="34" charset="-128"/>
                    </a:rPr>
                    <a:t>í</a:t>
                  </a:r>
                  <a:r>
                    <a:rPr lang="cs-CZ" altLang="sk-SK" sz="2000">
                      <a:solidFill>
                        <a:srgbClr val="000000"/>
                      </a:solidFill>
                      <a:latin typeface="Arial Unicode MS" pitchFamily="34" charset="-128"/>
                      <a:ea typeface="Arial Unicode MS" pitchFamily="34" charset="-128"/>
                      <a:cs typeface="Arial Unicode MS" pitchFamily="34" charset="-128"/>
                    </a:rPr>
                    <a:t> </a:t>
                  </a:r>
                </a:p>
                <a:p>
                  <a:pPr eaLnBrk="0" hangingPunct="0"/>
                  <a:r>
                    <a:rPr lang="cs-CZ" altLang="sk-SK" sz="2000">
                      <a:solidFill>
                        <a:srgbClr val="000000"/>
                      </a:solidFill>
                      <a:latin typeface="Arial Unicode MS" pitchFamily="34" charset="-128"/>
                      <a:ea typeface="Arial Unicode MS" pitchFamily="34" charset="-128"/>
                      <a:cs typeface="Arial Unicode MS" pitchFamily="34" charset="-128"/>
                    </a:rPr>
                    <a:t>4 </a:t>
                  </a:r>
                  <a:r>
                    <a:rPr lang="cs-CZ" altLang="sk-SK" sz="2000">
                      <a:solidFill>
                        <a:srgbClr val="000000"/>
                      </a:solidFill>
                      <a:ea typeface="Arial Unicode MS" pitchFamily="34" charset="-128"/>
                      <a:cs typeface="Arial Unicode MS" pitchFamily="34" charset="-128"/>
                    </a:rPr>
                    <a:t>–</a:t>
                  </a:r>
                  <a:r>
                    <a:rPr lang="cs-CZ" altLang="sk-SK" sz="2000">
                      <a:solidFill>
                        <a:srgbClr val="000000"/>
                      </a:solidFill>
                      <a:latin typeface="Arial Unicode MS" pitchFamily="34" charset="-128"/>
                      <a:ea typeface="Arial Unicode MS" pitchFamily="34" charset="-128"/>
                      <a:cs typeface="Arial Unicode MS" pitchFamily="34" charset="-128"/>
                    </a:rPr>
                    <a:t> Public relations </a:t>
                  </a:r>
                </a:p>
                <a:p>
                  <a:pPr eaLnBrk="0" hangingPunct="0"/>
                  <a:r>
                    <a:rPr lang="cs-CZ" altLang="sk-SK" sz="2000">
                      <a:solidFill>
                        <a:srgbClr val="000000"/>
                      </a:solidFill>
                      <a:latin typeface="Arial Unicode MS" pitchFamily="34" charset="-128"/>
                      <a:ea typeface="Arial Unicode MS" pitchFamily="34" charset="-128"/>
                      <a:cs typeface="Arial Unicode MS" pitchFamily="34" charset="-128"/>
                    </a:rPr>
                    <a:t>5 </a:t>
                  </a:r>
                  <a:r>
                    <a:rPr lang="cs-CZ" altLang="sk-SK" sz="2000">
                      <a:solidFill>
                        <a:srgbClr val="000000"/>
                      </a:solidFill>
                      <a:ea typeface="Arial Unicode MS" pitchFamily="34" charset="-128"/>
                      <a:cs typeface="Arial Unicode MS" pitchFamily="34" charset="-128"/>
                    </a:rPr>
                    <a:t>–</a:t>
                  </a:r>
                  <a:r>
                    <a:rPr lang="cs-CZ" altLang="sk-SK" sz="2000">
                      <a:solidFill>
                        <a:srgbClr val="000000"/>
                      </a:solidFill>
                      <a:latin typeface="Arial Unicode MS" pitchFamily="34" charset="-128"/>
                      <a:ea typeface="Arial Unicode MS" pitchFamily="34" charset="-128"/>
                      <a:cs typeface="Arial Unicode MS" pitchFamily="34" charset="-128"/>
                    </a:rPr>
                    <a:t> Komunikace v</a:t>
                  </a:r>
                  <a:r>
                    <a:rPr lang="cs-CZ" altLang="sk-SK" sz="2000">
                      <a:solidFill>
                        <a:srgbClr val="000000"/>
                      </a:solidFill>
                      <a:ea typeface="Arial Unicode MS" pitchFamily="34" charset="-128"/>
                      <a:cs typeface="Arial Unicode MS" pitchFamily="34" charset="-128"/>
                    </a:rPr>
                    <a:t> </a:t>
                  </a:r>
                  <a:r>
                    <a:rPr lang="cs-CZ" altLang="sk-SK" sz="2000">
                      <a:solidFill>
                        <a:srgbClr val="000000"/>
                      </a:solidFill>
                      <a:latin typeface="Arial Unicode MS" pitchFamily="34" charset="-128"/>
                      <a:ea typeface="Arial Unicode MS" pitchFamily="34" charset="-128"/>
                      <a:cs typeface="Arial Unicode MS" pitchFamily="34" charset="-128"/>
                    </a:rPr>
                    <a:t>prodejn</a:t>
                  </a:r>
                  <a:r>
                    <a:rPr lang="cs-CZ" altLang="sk-SK" sz="2000">
                      <a:solidFill>
                        <a:srgbClr val="000000"/>
                      </a:solidFill>
                      <a:ea typeface="Arial Unicode MS" pitchFamily="34" charset="-128"/>
                      <a:cs typeface="Arial Unicode MS" pitchFamily="34" charset="-128"/>
                    </a:rPr>
                    <a:t>í</a:t>
                  </a:r>
                  <a:r>
                    <a:rPr lang="cs-CZ" altLang="sk-SK" sz="2000">
                      <a:solidFill>
                        <a:srgbClr val="000000"/>
                      </a:solidFill>
                      <a:latin typeface="Arial Unicode MS" pitchFamily="34" charset="-128"/>
                      <a:ea typeface="Arial Unicode MS" pitchFamily="34" charset="-128"/>
                      <a:cs typeface="Arial Unicode MS" pitchFamily="34" charset="-128"/>
                    </a:rPr>
                    <a:t>m (n</a:t>
                  </a:r>
                  <a:r>
                    <a:rPr lang="cs-CZ" altLang="sk-SK" sz="2000">
                      <a:solidFill>
                        <a:srgbClr val="000000"/>
                      </a:solidFill>
                      <a:ea typeface="Arial Unicode MS" pitchFamily="34" charset="-128"/>
                      <a:cs typeface="Arial Unicode MS" pitchFamily="34" charset="-128"/>
                    </a:rPr>
                    <a:t>á</a:t>
                  </a:r>
                  <a:r>
                    <a:rPr lang="cs-CZ" altLang="sk-SK" sz="2000">
                      <a:solidFill>
                        <a:srgbClr val="000000"/>
                      </a:solidFill>
                      <a:latin typeface="Arial Unicode MS" pitchFamily="34" charset="-128"/>
                      <a:ea typeface="Arial Unicode MS" pitchFamily="34" charset="-128"/>
                      <a:cs typeface="Arial Unicode MS" pitchFamily="34" charset="-128"/>
                    </a:rPr>
                    <a:t>kupn</a:t>
                  </a:r>
                  <a:r>
                    <a:rPr lang="cs-CZ" altLang="sk-SK" sz="2000">
                      <a:solidFill>
                        <a:srgbClr val="000000"/>
                      </a:solidFill>
                      <a:ea typeface="Arial Unicode MS" pitchFamily="34" charset="-128"/>
                      <a:cs typeface="Arial Unicode MS" pitchFamily="34" charset="-128"/>
                    </a:rPr>
                    <a:t>í</a:t>
                  </a:r>
                  <a:r>
                    <a:rPr lang="cs-CZ" altLang="sk-SK" sz="2000">
                      <a:solidFill>
                        <a:srgbClr val="000000"/>
                      </a:solidFill>
                      <a:latin typeface="Arial Unicode MS" pitchFamily="34" charset="-128"/>
                      <a:ea typeface="Arial Unicode MS" pitchFamily="34" charset="-128"/>
                      <a:cs typeface="Arial Unicode MS" pitchFamily="34" charset="-128"/>
                    </a:rPr>
                    <a:t>m) m</a:t>
                  </a:r>
                  <a:r>
                    <a:rPr lang="cs-CZ" altLang="sk-SK" sz="2000">
                      <a:solidFill>
                        <a:srgbClr val="000000"/>
                      </a:solidFill>
                      <a:ea typeface="Arial Unicode MS" pitchFamily="34" charset="-128"/>
                      <a:cs typeface="Arial Unicode MS" pitchFamily="34" charset="-128"/>
                    </a:rPr>
                    <a:t>í</a:t>
                  </a:r>
                  <a:r>
                    <a:rPr lang="cs-CZ" altLang="sk-SK" sz="2000">
                      <a:solidFill>
                        <a:srgbClr val="000000"/>
                      </a:solidFill>
                      <a:latin typeface="Arial Unicode MS" pitchFamily="34" charset="-128"/>
                      <a:ea typeface="Arial Unicode MS" pitchFamily="34" charset="-128"/>
                      <a:cs typeface="Arial Unicode MS" pitchFamily="34" charset="-128"/>
                    </a:rPr>
                    <a:t>stě </a:t>
                  </a:r>
                </a:p>
                <a:p>
                  <a:pPr eaLnBrk="0" hangingPunct="0"/>
                  <a:r>
                    <a:rPr lang="cs-CZ" altLang="sk-SK" sz="2000">
                      <a:solidFill>
                        <a:srgbClr val="000000"/>
                      </a:solidFill>
                      <a:latin typeface="Arial Unicode MS" pitchFamily="34" charset="-128"/>
                      <a:ea typeface="Arial Unicode MS" pitchFamily="34" charset="-128"/>
                      <a:cs typeface="Arial Unicode MS" pitchFamily="34" charset="-128"/>
                    </a:rPr>
                    <a:t>6 </a:t>
                  </a:r>
                  <a:r>
                    <a:rPr lang="cs-CZ" altLang="sk-SK" sz="2000">
                      <a:solidFill>
                        <a:srgbClr val="000000"/>
                      </a:solidFill>
                      <a:ea typeface="Arial Unicode MS" pitchFamily="34" charset="-128"/>
                      <a:cs typeface="Arial Unicode MS" pitchFamily="34" charset="-128"/>
                    </a:rPr>
                    <a:t>–</a:t>
                  </a:r>
                  <a:r>
                    <a:rPr lang="cs-CZ" altLang="sk-SK" sz="2000">
                      <a:solidFill>
                        <a:srgbClr val="000000"/>
                      </a:solidFill>
                      <a:latin typeface="Arial Unicode MS" pitchFamily="34" charset="-128"/>
                      <a:ea typeface="Arial Unicode MS" pitchFamily="34" charset="-128"/>
                      <a:cs typeface="Arial Unicode MS" pitchFamily="34" charset="-128"/>
                    </a:rPr>
                    <a:t> Výstavy a veletrhy </a:t>
                  </a:r>
                </a:p>
                <a:p>
                  <a:pPr eaLnBrk="0" hangingPunct="0"/>
                  <a:r>
                    <a:rPr lang="cs-CZ" altLang="sk-SK" sz="2000">
                      <a:solidFill>
                        <a:srgbClr val="000000"/>
                      </a:solidFill>
                      <a:latin typeface="Arial Unicode MS" pitchFamily="34" charset="-128"/>
                      <a:ea typeface="Arial Unicode MS" pitchFamily="34" charset="-128"/>
                      <a:cs typeface="Arial Unicode MS" pitchFamily="34" charset="-128"/>
                    </a:rPr>
                    <a:t>7 </a:t>
                  </a:r>
                  <a:r>
                    <a:rPr lang="cs-CZ" altLang="sk-SK" sz="2000">
                      <a:solidFill>
                        <a:srgbClr val="000000"/>
                      </a:solidFill>
                      <a:ea typeface="Arial Unicode MS" pitchFamily="34" charset="-128"/>
                      <a:cs typeface="Arial Unicode MS" pitchFamily="34" charset="-128"/>
                    </a:rPr>
                    <a:t>–</a:t>
                  </a:r>
                  <a:r>
                    <a:rPr lang="cs-CZ" altLang="sk-SK" sz="2000">
                      <a:solidFill>
                        <a:srgbClr val="000000"/>
                      </a:solidFill>
                      <a:latin typeface="Arial Unicode MS" pitchFamily="34" charset="-128"/>
                      <a:ea typeface="Arial Unicode MS" pitchFamily="34" charset="-128"/>
                      <a:cs typeface="Arial Unicode MS" pitchFamily="34" charset="-128"/>
                    </a:rPr>
                    <a:t> Př</a:t>
                  </a:r>
                  <a:r>
                    <a:rPr lang="cs-CZ" altLang="sk-SK" sz="2000">
                      <a:solidFill>
                        <a:srgbClr val="000000"/>
                      </a:solidFill>
                      <a:ea typeface="Arial Unicode MS" pitchFamily="34" charset="-128"/>
                      <a:cs typeface="Arial Unicode MS" pitchFamily="34" charset="-128"/>
                    </a:rPr>
                    <a:t>í</a:t>
                  </a:r>
                  <a:r>
                    <a:rPr lang="cs-CZ" altLang="sk-SK" sz="2000">
                      <a:solidFill>
                        <a:srgbClr val="000000"/>
                      </a:solidFill>
                      <a:latin typeface="Arial Unicode MS" pitchFamily="34" charset="-128"/>
                      <a:ea typeface="Arial Unicode MS" pitchFamily="34" charset="-128"/>
                      <a:cs typeface="Arial Unicode MS" pitchFamily="34" charset="-128"/>
                    </a:rPr>
                    <a:t>m</a:t>
                  </a:r>
                  <a:r>
                    <a:rPr lang="cs-CZ" altLang="sk-SK" sz="2000">
                      <a:solidFill>
                        <a:srgbClr val="000000"/>
                      </a:solidFill>
                      <a:ea typeface="Arial Unicode MS" pitchFamily="34" charset="-128"/>
                      <a:cs typeface="Arial Unicode MS" pitchFamily="34" charset="-128"/>
                    </a:rPr>
                    <a:t>á</a:t>
                  </a:r>
                  <a:r>
                    <a:rPr lang="cs-CZ" altLang="sk-SK" sz="2000">
                      <a:solidFill>
                        <a:srgbClr val="000000"/>
                      </a:solidFill>
                      <a:latin typeface="Arial Unicode MS" pitchFamily="34" charset="-128"/>
                      <a:ea typeface="Arial Unicode MS" pitchFamily="34" charset="-128"/>
                      <a:cs typeface="Arial Unicode MS" pitchFamily="34" charset="-128"/>
                    </a:rPr>
                    <a:t> marketingov</a:t>
                  </a:r>
                  <a:r>
                    <a:rPr lang="cs-CZ" altLang="sk-SK" sz="2000">
                      <a:solidFill>
                        <a:srgbClr val="000000"/>
                      </a:solidFill>
                      <a:ea typeface="Arial Unicode MS" pitchFamily="34" charset="-128"/>
                      <a:cs typeface="Arial Unicode MS" pitchFamily="34" charset="-128"/>
                    </a:rPr>
                    <a:t>á</a:t>
                  </a:r>
                  <a:r>
                    <a:rPr lang="cs-CZ" altLang="sk-SK" sz="2000">
                      <a:solidFill>
                        <a:srgbClr val="000000"/>
                      </a:solidFill>
                      <a:latin typeface="Arial Unicode MS" pitchFamily="34" charset="-128"/>
                      <a:ea typeface="Arial Unicode MS" pitchFamily="34" charset="-128"/>
                      <a:cs typeface="Arial Unicode MS" pitchFamily="34" charset="-128"/>
                    </a:rPr>
                    <a:t> komunikace </a:t>
                  </a:r>
                </a:p>
                <a:p>
                  <a:pPr eaLnBrk="0" hangingPunct="0"/>
                  <a:r>
                    <a:rPr lang="cs-CZ" altLang="sk-SK" sz="2000">
                      <a:solidFill>
                        <a:srgbClr val="000000"/>
                      </a:solidFill>
                      <a:latin typeface="Arial Unicode MS" pitchFamily="34" charset="-128"/>
                      <a:ea typeface="Arial Unicode MS" pitchFamily="34" charset="-128"/>
                      <a:cs typeface="Arial Unicode MS" pitchFamily="34" charset="-128"/>
                    </a:rPr>
                    <a:t>8 </a:t>
                  </a:r>
                  <a:r>
                    <a:rPr lang="cs-CZ" altLang="sk-SK" sz="2000">
                      <a:solidFill>
                        <a:srgbClr val="000000"/>
                      </a:solidFill>
                      <a:ea typeface="Arial Unicode MS" pitchFamily="34" charset="-128"/>
                      <a:cs typeface="Arial Unicode MS" pitchFamily="34" charset="-128"/>
                    </a:rPr>
                    <a:t>–</a:t>
                  </a:r>
                  <a:r>
                    <a:rPr lang="cs-CZ" altLang="sk-SK" sz="2000">
                      <a:solidFill>
                        <a:srgbClr val="000000"/>
                      </a:solidFill>
                      <a:latin typeface="Arial Unicode MS" pitchFamily="34" charset="-128"/>
                      <a:ea typeface="Arial Unicode MS" pitchFamily="34" charset="-128"/>
                      <a:cs typeface="Arial Unicode MS" pitchFamily="34" charset="-128"/>
                    </a:rPr>
                    <a:t> Osobn</a:t>
                  </a:r>
                  <a:r>
                    <a:rPr lang="cs-CZ" altLang="sk-SK" sz="2000">
                      <a:solidFill>
                        <a:srgbClr val="000000"/>
                      </a:solidFill>
                      <a:ea typeface="Arial Unicode MS" pitchFamily="34" charset="-128"/>
                      <a:cs typeface="Arial Unicode MS" pitchFamily="34" charset="-128"/>
                    </a:rPr>
                    <a:t>í</a:t>
                  </a:r>
                  <a:r>
                    <a:rPr lang="cs-CZ" altLang="sk-SK" sz="2000">
                      <a:solidFill>
                        <a:srgbClr val="000000"/>
                      </a:solidFill>
                      <a:latin typeface="Arial Unicode MS" pitchFamily="34" charset="-128"/>
                      <a:ea typeface="Arial Unicode MS" pitchFamily="34" charset="-128"/>
                      <a:cs typeface="Arial Unicode MS" pitchFamily="34" charset="-128"/>
                    </a:rPr>
                    <a:t> prodej </a:t>
                  </a:r>
                </a:p>
                <a:p>
                  <a:pPr eaLnBrk="0" hangingPunct="0"/>
                  <a:r>
                    <a:rPr lang="cs-CZ" altLang="sk-SK" sz="2000">
                      <a:solidFill>
                        <a:srgbClr val="000000"/>
                      </a:solidFill>
                      <a:latin typeface="Arial Unicode MS" pitchFamily="34" charset="-128"/>
                      <a:ea typeface="Arial Unicode MS" pitchFamily="34" charset="-128"/>
                      <a:cs typeface="Arial Unicode MS" pitchFamily="34" charset="-128"/>
                    </a:rPr>
                    <a:t>9 </a:t>
                  </a:r>
                  <a:r>
                    <a:rPr lang="cs-CZ" altLang="sk-SK" sz="2000">
                      <a:solidFill>
                        <a:srgbClr val="000000"/>
                      </a:solidFill>
                      <a:ea typeface="Arial Unicode MS" pitchFamily="34" charset="-128"/>
                      <a:cs typeface="Arial Unicode MS" pitchFamily="34" charset="-128"/>
                    </a:rPr>
                    <a:t>–</a:t>
                  </a:r>
                  <a:r>
                    <a:rPr lang="cs-CZ" altLang="sk-SK" sz="2000">
                      <a:solidFill>
                        <a:srgbClr val="000000"/>
                      </a:solidFill>
                      <a:latin typeface="Arial Unicode MS" pitchFamily="34" charset="-128"/>
                      <a:ea typeface="Arial Unicode MS" pitchFamily="34" charset="-128"/>
                      <a:cs typeface="Arial Unicode MS" pitchFamily="34" charset="-128"/>
                    </a:rPr>
                    <a:t> Interaktivn</a:t>
                  </a:r>
                  <a:r>
                    <a:rPr lang="cs-CZ" altLang="sk-SK" sz="2000">
                      <a:solidFill>
                        <a:srgbClr val="000000"/>
                      </a:solidFill>
                      <a:ea typeface="Arial Unicode MS" pitchFamily="34" charset="-128"/>
                      <a:cs typeface="Arial Unicode MS" pitchFamily="34" charset="-128"/>
                    </a:rPr>
                    <a:t>í</a:t>
                  </a:r>
                  <a:r>
                    <a:rPr lang="cs-CZ" altLang="sk-SK" sz="2000">
                      <a:solidFill>
                        <a:srgbClr val="000000"/>
                      </a:solidFill>
                      <a:latin typeface="Arial Unicode MS" pitchFamily="34" charset="-128"/>
                      <a:ea typeface="Arial Unicode MS" pitchFamily="34" charset="-128"/>
                      <a:cs typeface="Arial Unicode MS" pitchFamily="34" charset="-128"/>
                    </a:rPr>
                    <a:t> marketing </a:t>
                  </a:r>
                </a:p>
                <a:p>
                  <a:pPr eaLnBrk="0" hangingPunct="0"/>
                  <a:endParaRPr lang="cs-CZ" altLang="sk-SK" sz="2000"/>
                </a:p>
              </p:txBody>
            </p:sp>
            <p:sp>
              <p:nvSpPr>
                <p:cNvPr id="95242" name="Rectangle 15"/>
                <p:cNvSpPr>
                  <a:spLocks noChangeArrowheads="1"/>
                </p:cNvSpPr>
                <p:nvPr/>
              </p:nvSpPr>
              <p:spPr bwMode="auto">
                <a:xfrm>
                  <a:off x="1898" y="346"/>
                  <a:ext cx="1809" cy="2073"/>
                </a:xfrm>
                <a:prstGeom prst="rect">
                  <a:avLst/>
                </a:prstGeom>
                <a:noFill/>
                <a:ln w="7">
                  <a:solidFill>
                    <a:srgbClr val="A0A0A0"/>
                  </a:solidFill>
                  <a:miter lim="800000"/>
                  <a:headEnd/>
                  <a:tailEnd/>
                </a:ln>
              </p:spPr>
              <p:txBody>
                <a:bodyPr/>
                <a:lstStyle/>
                <a:p>
                  <a:endParaRPr lang="sk-SK" altLang="sk-SK"/>
                </a:p>
              </p:txBody>
            </p:sp>
          </p:grpSp>
        </p:grpSp>
        <p:sp>
          <p:nvSpPr>
            <p:cNvPr id="95236" name="Rectangle 18"/>
            <p:cNvSpPr>
              <a:spLocks noChangeArrowheads="1"/>
            </p:cNvSpPr>
            <p:nvPr/>
          </p:nvSpPr>
          <p:spPr bwMode="auto">
            <a:xfrm>
              <a:off x="-3" y="-3"/>
              <a:ext cx="3713" cy="2425"/>
            </a:xfrm>
            <a:prstGeom prst="rect">
              <a:avLst/>
            </a:prstGeom>
            <a:noFill/>
            <a:ln w="9525">
              <a:solidFill>
                <a:srgbClr val="A0A0A0"/>
              </a:solidFill>
              <a:miter lim="800000"/>
              <a:headEnd/>
              <a:tailEnd/>
            </a:ln>
          </p:spPr>
          <p:txBody>
            <a:bodyPr/>
            <a:lstStyle/>
            <a:p>
              <a:endParaRPr lang="sk-SK" altLang="sk-SK"/>
            </a:p>
          </p:txBody>
        </p:sp>
      </p:gr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Text Box 2"/>
          <p:cNvSpPr txBox="1">
            <a:spLocks noChangeArrowheads="1"/>
          </p:cNvSpPr>
          <p:nvPr/>
        </p:nvSpPr>
        <p:spPr bwMode="auto">
          <a:xfrm>
            <a:off x="304800" y="457200"/>
            <a:ext cx="8534400" cy="5986254"/>
          </a:xfrm>
          <a:prstGeom prst="rect">
            <a:avLst/>
          </a:prstGeom>
          <a:noFill/>
          <a:ln w="9525">
            <a:noFill/>
            <a:miter lim="800000"/>
            <a:headEnd/>
            <a:tailEnd/>
          </a:ln>
        </p:spPr>
        <p:txBody>
          <a:bodyPr>
            <a:spAutoFit/>
          </a:bodyPr>
          <a:lstStyle/>
          <a:p>
            <a:pPr>
              <a:spcBef>
                <a:spcPct val="50000"/>
              </a:spcBef>
            </a:pPr>
            <a:r>
              <a:rPr lang="cs-CZ" altLang="sk-SK" sz="3200" b="1" dirty="0" smtClean="0">
                <a:solidFill>
                  <a:srgbClr val="FF0000"/>
                </a:solidFill>
                <a:latin typeface="Times New Roman" pitchFamily="18" charset="0"/>
                <a:cs typeface="Times New Roman" pitchFamily="18" charset="0"/>
              </a:rPr>
              <a:t>Komunikačn</a:t>
            </a:r>
            <a:r>
              <a:rPr lang="cs-CZ" altLang="sk-SK" sz="3200" b="1" dirty="0" smtClean="0">
                <a:solidFill>
                  <a:srgbClr val="FF0000"/>
                </a:solidFill>
                <a:cs typeface="Times New Roman" pitchFamily="18" charset="0"/>
              </a:rPr>
              <a:t>í</a:t>
            </a:r>
            <a:r>
              <a:rPr lang="cs-CZ" altLang="sk-SK" sz="3200" b="1" dirty="0" smtClean="0">
                <a:solidFill>
                  <a:srgbClr val="FF0000"/>
                </a:solidFill>
                <a:latin typeface="Times New Roman" pitchFamily="18" charset="0"/>
                <a:cs typeface="Times New Roman" pitchFamily="18" charset="0"/>
              </a:rPr>
              <a:t> </a:t>
            </a:r>
            <a:r>
              <a:rPr lang="cs-CZ" altLang="sk-SK" sz="3200" b="1" dirty="0">
                <a:solidFill>
                  <a:srgbClr val="FF0000"/>
                </a:solidFill>
                <a:latin typeface="Times New Roman" pitchFamily="18" charset="0"/>
                <a:cs typeface="Times New Roman" pitchFamily="18" charset="0"/>
              </a:rPr>
              <a:t>mix ( CM </a:t>
            </a:r>
            <a:r>
              <a:rPr lang="cs-CZ" altLang="sk-SK" sz="3200" b="1" dirty="0">
                <a:solidFill>
                  <a:srgbClr val="FF0000"/>
                </a:solidFill>
                <a:cs typeface="Times New Roman" pitchFamily="18" charset="0"/>
              </a:rPr>
              <a:t>–</a:t>
            </a:r>
            <a:r>
              <a:rPr lang="cs-CZ" altLang="sk-SK" sz="3200" b="1" dirty="0">
                <a:solidFill>
                  <a:srgbClr val="FF0000"/>
                </a:solidFill>
                <a:latin typeface="Times New Roman" pitchFamily="18" charset="0"/>
                <a:cs typeface="Times New Roman" pitchFamily="18" charset="0"/>
              </a:rPr>
              <a:t> </a:t>
            </a:r>
            <a:r>
              <a:rPr lang="cs-CZ" altLang="sk-SK" sz="3200" b="1" dirty="0" err="1">
                <a:solidFill>
                  <a:srgbClr val="FF0000"/>
                </a:solidFill>
                <a:latin typeface="Times New Roman" pitchFamily="18" charset="0"/>
                <a:cs typeface="Times New Roman" pitchFamily="18" charset="0"/>
              </a:rPr>
              <a:t>communication</a:t>
            </a:r>
            <a:r>
              <a:rPr lang="cs-CZ" altLang="sk-SK" sz="3200" b="1" dirty="0">
                <a:solidFill>
                  <a:srgbClr val="FF0000"/>
                </a:solidFill>
                <a:latin typeface="Times New Roman" pitchFamily="18" charset="0"/>
                <a:cs typeface="Times New Roman" pitchFamily="18" charset="0"/>
              </a:rPr>
              <a:t> mix) </a:t>
            </a:r>
            <a:endParaRPr lang="cs-CZ" altLang="sk-SK" sz="3200" b="1" dirty="0">
              <a:solidFill>
                <a:srgbClr val="FF0000"/>
              </a:solidFill>
              <a:latin typeface="Arial Unicode MS" pitchFamily="34" charset="-128"/>
              <a:ea typeface="Arial Unicode MS" pitchFamily="34" charset="-128"/>
              <a:cs typeface="Arial Unicode MS" pitchFamily="34" charset="-128"/>
            </a:endParaRPr>
          </a:p>
          <a:p>
            <a:pPr>
              <a:spcBef>
                <a:spcPct val="50000"/>
              </a:spcBef>
            </a:pPr>
            <a:r>
              <a:rPr lang="cs-CZ" altLang="sk-SK" b="1" dirty="0">
                <a:cs typeface="Times New Roman" pitchFamily="18" charset="0"/>
              </a:rPr>
              <a:t> </a:t>
            </a:r>
            <a:endParaRPr lang="cs-CZ" altLang="sk-SK" b="1" dirty="0">
              <a:solidFill>
                <a:srgbClr val="000000"/>
              </a:solidFill>
              <a:latin typeface="Arial Unicode MS" pitchFamily="34" charset="-128"/>
              <a:ea typeface="Arial Unicode MS" pitchFamily="34" charset="-128"/>
              <a:cs typeface="Arial Unicode MS" pitchFamily="34" charset="-128"/>
            </a:endParaRPr>
          </a:p>
          <a:p>
            <a:pPr>
              <a:spcBef>
                <a:spcPct val="50000"/>
              </a:spcBef>
            </a:pPr>
            <a:r>
              <a:rPr lang="cs-CZ" altLang="sk-SK" dirty="0">
                <a:latin typeface="Times New Roman" pitchFamily="18" charset="0"/>
                <a:cs typeface="Times New Roman" pitchFamily="18" charset="0"/>
              </a:rPr>
              <a:t>Dř</a:t>
            </a:r>
            <a:r>
              <a:rPr lang="cs-CZ" altLang="sk-SK" dirty="0">
                <a:cs typeface="Times New Roman" pitchFamily="18" charset="0"/>
              </a:rPr>
              <a:t>í</a:t>
            </a:r>
            <a:r>
              <a:rPr lang="cs-CZ" altLang="sk-SK" dirty="0">
                <a:latin typeface="Times New Roman" pitchFamily="18" charset="0"/>
                <a:cs typeface="Times New Roman" pitchFamily="18" charset="0"/>
              </a:rPr>
              <a:t>ve než se kdokoliv pust</a:t>
            </a:r>
            <a:r>
              <a:rPr lang="cs-CZ" altLang="sk-SK" dirty="0">
                <a:cs typeface="Times New Roman" pitchFamily="18" charset="0"/>
              </a:rPr>
              <a:t>í</a:t>
            </a:r>
            <a:r>
              <a:rPr lang="cs-CZ" altLang="sk-SK" dirty="0">
                <a:latin typeface="Times New Roman" pitchFamily="18" charset="0"/>
                <a:cs typeface="Times New Roman" pitchFamily="18" charset="0"/>
              </a:rPr>
              <a:t> do </a:t>
            </a:r>
            <a:r>
              <a:rPr lang="cs-CZ" altLang="sk-SK" dirty="0">
                <a:cs typeface="Times New Roman" pitchFamily="18" charset="0"/>
              </a:rPr>
              <a:t>„</a:t>
            </a:r>
            <a:r>
              <a:rPr lang="cs-CZ" altLang="sk-SK" dirty="0">
                <a:latin typeface="Times New Roman" pitchFamily="18" charset="0"/>
                <a:cs typeface="Times New Roman" pitchFamily="18" charset="0"/>
              </a:rPr>
              <a:t>mix</a:t>
            </a:r>
            <a:r>
              <a:rPr lang="cs-CZ" altLang="sk-SK" dirty="0">
                <a:cs typeface="Times New Roman" pitchFamily="18" charset="0"/>
              </a:rPr>
              <a:t>á</a:t>
            </a:r>
            <a:r>
              <a:rPr lang="cs-CZ" altLang="sk-SK" dirty="0">
                <a:latin typeface="Times New Roman" pitchFamily="18" charset="0"/>
                <a:cs typeface="Times New Roman" pitchFamily="18" charset="0"/>
              </a:rPr>
              <a:t>že</a:t>
            </a:r>
            <a:r>
              <a:rPr lang="cs-CZ" altLang="sk-SK" dirty="0">
                <a:cs typeface="Times New Roman" pitchFamily="18" charset="0"/>
              </a:rPr>
              <a:t>“</a:t>
            </a:r>
            <a:r>
              <a:rPr lang="cs-CZ" altLang="sk-SK" dirty="0">
                <a:latin typeface="Times New Roman" pitchFamily="18" charset="0"/>
                <a:cs typeface="Times New Roman" pitchFamily="18" charset="0"/>
              </a:rPr>
              <a:t> různých marketingových aktivit, mus</a:t>
            </a:r>
            <a:r>
              <a:rPr lang="cs-CZ" altLang="sk-SK" dirty="0">
                <a:cs typeface="Times New Roman" pitchFamily="18" charset="0"/>
              </a:rPr>
              <a:t>í</a:t>
            </a:r>
            <a:r>
              <a:rPr lang="cs-CZ" altLang="sk-SK" dirty="0">
                <a:latin typeface="Times New Roman" pitchFamily="18" charset="0"/>
                <a:cs typeface="Times New Roman" pitchFamily="18" charset="0"/>
              </a:rPr>
              <a:t> mu být jasn</a:t>
            </a:r>
            <a:r>
              <a:rPr lang="cs-CZ" altLang="sk-SK" dirty="0">
                <a:cs typeface="Times New Roman" pitchFamily="18" charset="0"/>
              </a:rPr>
              <a:t>é</a:t>
            </a:r>
            <a:r>
              <a:rPr lang="cs-CZ" altLang="sk-SK" dirty="0">
                <a:latin typeface="Times New Roman" pitchFamily="18" charset="0"/>
                <a:cs typeface="Times New Roman" pitchFamily="18" charset="0"/>
              </a:rPr>
              <a:t>,</a:t>
            </a:r>
            <a:r>
              <a:rPr lang="cs-CZ" altLang="sk-SK" b="1" dirty="0">
                <a:latin typeface="Times New Roman" pitchFamily="18" charset="0"/>
                <a:cs typeface="Times New Roman" pitchFamily="18" charset="0"/>
              </a:rPr>
              <a:t> co</a:t>
            </a:r>
            <a:r>
              <a:rPr lang="cs-CZ" altLang="sk-SK" dirty="0">
                <a:latin typeface="Times New Roman" pitchFamily="18" charset="0"/>
                <a:cs typeface="Times New Roman" pitchFamily="18" charset="0"/>
              </a:rPr>
              <a:t> a </a:t>
            </a:r>
            <a:r>
              <a:rPr lang="cs-CZ" altLang="sk-SK" b="1" dirty="0">
                <a:latin typeface="Times New Roman" pitchFamily="18" charset="0"/>
                <a:cs typeface="Times New Roman" pitchFamily="18" charset="0"/>
              </a:rPr>
              <a:t>jakými metodami </a:t>
            </a:r>
            <a:r>
              <a:rPr lang="cs-CZ" altLang="sk-SK" dirty="0">
                <a:latin typeface="Times New Roman" pitchFamily="18" charset="0"/>
                <a:cs typeface="Times New Roman" pitchFamily="18" charset="0"/>
              </a:rPr>
              <a:t>chceme dos</a:t>
            </a:r>
            <a:r>
              <a:rPr lang="cs-CZ" altLang="sk-SK" dirty="0">
                <a:cs typeface="Times New Roman" pitchFamily="18" charset="0"/>
              </a:rPr>
              <a:t>á</a:t>
            </a:r>
            <a:r>
              <a:rPr lang="cs-CZ" altLang="sk-SK" dirty="0">
                <a:latin typeface="Times New Roman" pitchFamily="18" charset="0"/>
                <a:cs typeface="Times New Roman" pitchFamily="18" charset="0"/>
              </a:rPr>
              <a:t>hnout. Od obecných parametrů, po konkr</a:t>
            </a:r>
            <a:r>
              <a:rPr lang="cs-CZ" altLang="sk-SK" dirty="0">
                <a:cs typeface="Times New Roman" pitchFamily="18" charset="0"/>
              </a:rPr>
              <a:t>é</a:t>
            </a:r>
            <a:r>
              <a:rPr lang="cs-CZ" altLang="sk-SK" dirty="0">
                <a:latin typeface="Times New Roman" pitchFamily="18" charset="0"/>
                <a:cs typeface="Times New Roman" pitchFamily="18" charset="0"/>
              </a:rPr>
              <a:t>tn</a:t>
            </a:r>
            <a:r>
              <a:rPr lang="cs-CZ" altLang="sk-SK" dirty="0">
                <a:cs typeface="Times New Roman" pitchFamily="18" charset="0"/>
              </a:rPr>
              <a:t>í</a:t>
            </a:r>
            <a:r>
              <a:rPr lang="cs-CZ" altLang="sk-SK" dirty="0">
                <a:latin typeface="Times New Roman" pitchFamily="18" charset="0"/>
                <a:cs typeface="Times New Roman" pitchFamily="18" charset="0"/>
              </a:rPr>
              <a:t> situaci a postaven</a:t>
            </a:r>
            <a:r>
              <a:rPr lang="cs-CZ" altLang="sk-SK" dirty="0">
                <a:cs typeface="Times New Roman" pitchFamily="18" charset="0"/>
              </a:rPr>
              <a:t>í</a:t>
            </a:r>
            <a:r>
              <a:rPr lang="cs-CZ" altLang="sk-SK" dirty="0">
                <a:latin typeface="Times New Roman" pitchFamily="18" charset="0"/>
                <a:cs typeface="Times New Roman" pitchFamily="18" charset="0"/>
              </a:rPr>
              <a:t> výrobku nebo služby na m</a:t>
            </a:r>
            <a:r>
              <a:rPr lang="cs-CZ" altLang="sk-SK" dirty="0">
                <a:cs typeface="Times New Roman" pitchFamily="18" charset="0"/>
              </a:rPr>
              <a:t>í</a:t>
            </a:r>
            <a:r>
              <a:rPr lang="cs-CZ" altLang="sk-SK" dirty="0">
                <a:latin typeface="Times New Roman" pitchFamily="18" charset="0"/>
                <a:cs typeface="Times New Roman" pitchFamily="18" charset="0"/>
              </a:rPr>
              <a:t>stn</a:t>
            </a:r>
            <a:r>
              <a:rPr lang="cs-CZ" altLang="sk-SK" dirty="0">
                <a:cs typeface="Times New Roman" pitchFamily="18" charset="0"/>
              </a:rPr>
              <a:t>í</a:t>
            </a:r>
            <a:r>
              <a:rPr lang="cs-CZ" altLang="sk-SK" dirty="0">
                <a:latin typeface="Times New Roman" pitchFamily="18" charset="0"/>
                <a:cs typeface="Times New Roman" pitchFamily="18" charset="0"/>
              </a:rPr>
              <a:t>m nebo glob</a:t>
            </a:r>
            <a:r>
              <a:rPr lang="cs-CZ" altLang="sk-SK" dirty="0">
                <a:cs typeface="Times New Roman" pitchFamily="18" charset="0"/>
              </a:rPr>
              <a:t>á</a:t>
            </a:r>
            <a:r>
              <a:rPr lang="cs-CZ" altLang="sk-SK" dirty="0">
                <a:latin typeface="Times New Roman" pitchFamily="18" charset="0"/>
                <a:cs typeface="Times New Roman" pitchFamily="18" charset="0"/>
              </a:rPr>
              <a:t>ln</a:t>
            </a:r>
            <a:r>
              <a:rPr lang="cs-CZ" altLang="sk-SK" dirty="0">
                <a:cs typeface="Times New Roman" pitchFamily="18" charset="0"/>
              </a:rPr>
              <a:t>í</a:t>
            </a:r>
            <a:r>
              <a:rPr lang="cs-CZ" altLang="sk-SK" dirty="0">
                <a:latin typeface="Times New Roman" pitchFamily="18" charset="0"/>
                <a:cs typeface="Times New Roman" pitchFamily="18" charset="0"/>
              </a:rPr>
              <a:t>m trhu. </a:t>
            </a:r>
          </a:p>
          <a:p>
            <a:pPr>
              <a:spcBef>
                <a:spcPct val="50000"/>
              </a:spcBef>
            </a:pPr>
            <a:endParaRPr lang="cs-CZ" altLang="sk-SK" dirty="0">
              <a:latin typeface="Times New Roman" pitchFamily="18" charset="0"/>
              <a:cs typeface="Times New Roman" pitchFamily="18" charset="0"/>
            </a:endParaRPr>
          </a:p>
          <a:p>
            <a:pPr>
              <a:spcBef>
                <a:spcPct val="50000"/>
              </a:spcBef>
            </a:pPr>
            <a:endParaRPr lang="cs-CZ" altLang="sk-SK" dirty="0">
              <a:latin typeface="Times New Roman" pitchFamily="18" charset="0"/>
              <a:cs typeface="Times New Roman" pitchFamily="18" charset="0"/>
            </a:endParaRPr>
          </a:p>
          <a:p>
            <a:pPr>
              <a:spcBef>
                <a:spcPct val="50000"/>
              </a:spcBef>
            </a:pPr>
            <a:endParaRPr lang="cs-CZ" altLang="sk-SK" dirty="0">
              <a:latin typeface="Times New Roman" pitchFamily="18" charset="0"/>
              <a:cs typeface="Times New Roman" pitchFamily="18" charset="0"/>
            </a:endParaRPr>
          </a:p>
          <a:p>
            <a:pPr>
              <a:spcBef>
                <a:spcPct val="50000"/>
              </a:spcBef>
            </a:pPr>
            <a:endParaRPr lang="cs-CZ" altLang="sk-SK" dirty="0">
              <a:latin typeface="Times New Roman" pitchFamily="18" charset="0"/>
              <a:cs typeface="Times New Roman" pitchFamily="18" charset="0"/>
            </a:endParaRPr>
          </a:p>
          <a:p>
            <a:pPr>
              <a:spcBef>
                <a:spcPct val="50000"/>
              </a:spcBef>
            </a:pPr>
            <a:endParaRPr lang="cs-CZ" altLang="sk-SK" dirty="0">
              <a:latin typeface="Times New Roman" pitchFamily="18" charset="0"/>
              <a:cs typeface="Times New Roman" pitchFamily="18" charset="0"/>
            </a:endParaRPr>
          </a:p>
          <a:p>
            <a:pPr>
              <a:spcBef>
                <a:spcPct val="50000"/>
              </a:spcBef>
            </a:pPr>
            <a:endParaRPr lang="cs-CZ" altLang="sk-SK" dirty="0">
              <a:latin typeface="Times New Roman" pitchFamily="18" charset="0"/>
              <a:cs typeface="Times New Roman" pitchFamily="18" charset="0"/>
            </a:endParaRPr>
          </a:p>
          <a:p>
            <a:pPr>
              <a:spcBef>
                <a:spcPct val="50000"/>
              </a:spcBef>
            </a:pPr>
            <a:endParaRPr lang="cs-CZ" altLang="sk-SK" dirty="0">
              <a:latin typeface="Times New Roman" pitchFamily="18" charset="0"/>
              <a:cs typeface="Times New Roman" pitchFamily="18" charset="0"/>
            </a:endParaRPr>
          </a:p>
          <a:p>
            <a:pPr>
              <a:spcBef>
                <a:spcPct val="50000"/>
              </a:spcBef>
            </a:pPr>
            <a:endParaRPr lang="cs-CZ" altLang="sk-SK" b="1" dirty="0">
              <a:solidFill>
                <a:srgbClr val="000000"/>
              </a:solidFill>
              <a:latin typeface="Arial Unicode MS" pitchFamily="34" charset="-128"/>
              <a:ea typeface="Arial Unicode MS" pitchFamily="34" charset="-128"/>
              <a:cs typeface="Arial Unicode MS" pitchFamily="34" charset="-128"/>
            </a:endParaRPr>
          </a:p>
          <a:p>
            <a:pPr>
              <a:spcBef>
                <a:spcPct val="50000"/>
              </a:spcBef>
            </a:pPr>
            <a:r>
              <a:rPr lang="cs-CZ" altLang="sk-SK" b="1" dirty="0">
                <a:cs typeface="Times New Roman" pitchFamily="18" charset="0"/>
              </a:rPr>
              <a:t>Nejdřív je ale nutné ozřejmit si pojmy „mixu“.  Již zde byl jmenován </a:t>
            </a:r>
            <a:r>
              <a:rPr lang="cs-CZ" altLang="sk-SK" dirty="0">
                <a:cs typeface="Times New Roman" pitchFamily="18" charset="0"/>
              </a:rPr>
              <a:t>marketingový mix.</a:t>
            </a:r>
            <a:r>
              <a:rPr lang="cs-CZ" altLang="sk-SK" b="1" dirty="0">
                <a:cs typeface="Times New Roman" pitchFamily="18" charset="0"/>
              </a:rPr>
              <a:t> Podívejme se na </a:t>
            </a:r>
            <a:r>
              <a:rPr lang="cs-CZ" altLang="sk-SK" dirty="0">
                <a:cs typeface="Times New Roman" pitchFamily="18" charset="0"/>
              </a:rPr>
              <a:t>rozdíly</a:t>
            </a:r>
            <a:r>
              <a:rPr lang="cs-CZ" altLang="sk-SK" b="1" dirty="0">
                <a:cs typeface="Times New Roman" pitchFamily="18" charset="0"/>
              </a:rPr>
              <a:t> v porovnání ke </a:t>
            </a:r>
            <a:r>
              <a:rPr lang="cs-CZ" altLang="sk-SK" dirty="0">
                <a:cs typeface="Times New Roman" pitchFamily="18" charset="0"/>
              </a:rPr>
              <a:t>komunikačnímu mixu</a:t>
            </a:r>
            <a:r>
              <a:rPr lang="cs-CZ" altLang="sk-SK" b="1" dirty="0">
                <a:cs typeface="Times New Roman" pitchFamily="18" charset="0"/>
              </a:rPr>
              <a:t>.</a:t>
            </a:r>
            <a:r>
              <a:rPr lang="cs-CZ" altLang="sk-SK" dirty="0"/>
              <a:t> </a:t>
            </a:r>
          </a:p>
        </p:txBody>
      </p:sp>
      <p:pic>
        <p:nvPicPr>
          <p:cNvPr id="226306" name="Picture 2" descr="http://web2.mendelu.cz/af_291_projekty2/vseo/files/128/9745.jpg"/>
          <p:cNvPicPr>
            <a:picLocks noChangeAspect="1" noChangeArrowheads="1"/>
          </p:cNvPicPr>
          <p:nvPr/>
        </p:nvPicPr>
        <p:blipFill>
          <a:blip r:embed="rId3"/>
          <a:srcRect/>
          <a:stretch>
            <a:fillRect/>
          </a:stretch>
        </p:blipFill>
        <p:spPr bwMode="auto">
          <a:xfrm>
            <a:off x="428596" y="2376254"/>
            <a:ext cx="8143932" cy="2967269"/>
          </a:xfrm>
          <a:prstGeom prst="rect">
            <a:avLst/>
          </a:prstGeom>
          <a:noFill/>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Text Box 2"/>
          <p:cNvSpPr txBox="1">
            <a:spLocks noChangeArrowheads="1"/>
          </p:cNvSpPr>
          <p:nvPr/>
        </p:nvSpPr>
        <p:spPr bwMode="auto">
          <a:xfrm>
            <a:off x="179388" y="188913"/>
            <a:ext cx="8686800" cy="6824662"/>
          </a:xfrm>
          <a:prstGeom prst="rect">
            <a:avLst/>
          </a:prstGeom>
          <a:noFill/>
          <a:ln w="9525">
            <a:noFill/>
            <a:miter lim="800000"/>
            <a:headEnd/>
            <a:tailEnd/>
          </a:ln>
        </p:spPr>
        <p:txBody>
          <a:bodyPr>
            <a:spAutoFit/>
          </a:bodyPr>
          <a:lstStyle/>
          <a:p>
            <a:pPr>
              <a:spcBef>
                <a:spcPct val="50000"/>
              </a:spcBef>
            </a:pPr>
            <a:r>
              <a:rPr lang="cs-CZ" altLang="sk-SK" b="1">
                <a:solidFill>
                  <a:schemeClr val="hlink"/>
                </a:solidFill>
                <a:latin typeface="Times New Roman" pitchFamily="18" charset="0"/>
                <a:cs typeface="Times New Roman" pitchFamily="18" charset="0"/>
              </a:rPr>
              <a:t>Marketingový mix</a:t>
            </a:r>
            <a:endParaRPr lang="cs-CZ" altLang="sk-SK" b="1">
              <a:solidFill>
                <a:schemeClr val="hlink"/>
              </a:solidFill>
              <a:latin typeface="Arial Unicode MS" pitchFamily="34" charset="-128"/>
              <a:ea typeface="Arial Unicode MS" pitchFamily="34" charset="-128"/>
              <a:cs typeface="Arial Unicode MS" pitchFamily="34" charset="-128"/>
            </a:endParaRPr>
          </a:p>
          <a:p>
            <a:pPr>
              <a:spcBef>
                <a:spcPct val="50000"/>
              </a:spcBef>
            </a:pPr>
            <a:r>
              <a:rPr lang="cs-CZ" altLang="sk-SK">
                <a:latin typeface="Times New Roman" pitchFamily="18" charset="0"/>
                <a:cs typeface="Times New Roman" pitchFamily="18" charset="0"/>
              </a:rPr>
              <a:t>Soubor taktických marketingových n</a:t>
            </a:r>
            <a:r>
              <a:rPr lang="cs-CZ" altLang="sk-SK">
                <a:cs typeface="Times New Roman" pitchFamily="18" charset="0"/>
              </a:rPr>
              <a:t>á</a:t>
            </a:r>
            <a:r>
              <a:rPr lang="cs-CZ" altLang="sk-SK">
                <a:latin typeface="Times New Roman" pitchFamily="18" charset="0"/>
                <a:cs typeface="Times New Roman" pitchFamily="18" charset="0"/>
              </a:rPr>
              <a:t>strojů </a:t>
            </a:r>
            <a:r>
              <a:rPr lang="cs-CZ" altLang="sk-SK">
                <a:cs typeface="Times New Roman" pitchFamily="18" charset="0"/>
              </a:rPr>
              <a:t>–</a:t>
            </a:r>
            <a:r>
              <a:rPr lang="cs-CZ" altLang="sk-SK">
                <a:latin typeface="Times New Roman" pitchFamily="18" charset="0"/>
                <a:cs typeface="Times New Roman" pitchFamily="18" charset="0"/>
              </a:rPr>
              <a:t> výrobkov</a:t>
            </a:r>
            <a:r>
              <a:rPr lang="cs-CZ" altLang="sk-SK">
                <a:cs typeface="Times New Roman" pitchFamily="18" charset="0"/>
              </a:rPr>
              <a:t>é</a:t>
            </a:r>
            <a:r>
              <a:rPr lang="cs-CZ" altLang="sk-SK">
                <a:latin typeface="Times New Roman" pitchFamily="18" charset="0"/>
                <a:cs typeface="Times New Roman" pitchFamily="18" charset="0"/>
              </a:rPr>
              <a:t>, cenov</a:t>
            </a:r>
            <a:r>
              <a:rPr lang="cs-CZ" altLang="sk-SK">
                <a:cs typeface="Times New Roman" pitchFamily="18" charset="0"/>
              </a:rPr>
              <a:t>é</a:t>
            </a:r>
            <a:r>
              <a:rPr lang="cs-CZ" altLang="sk-SK">
                <a:latin typeface="Times New Roman" pitchFamily="18" charset="0"/>
                <a:cs typeface="Times New Roman" pitchFamily="18" charset="0"/>
              </a:rPr>
              <a:t>, distribučn</a:t>
            </a:r>
            <a:r>
              <a:rPr lang="cs-CZ" altLang="sk-SK">
                <a:cs typeface="Times New Roman" pitchFamily="18" charset="0"/>
              </a:rPr>
              <a:t>í</a:t>
            </a:r>
            <a:r>
              <a:rPr lang="cs-CZ" altLang="sk-SK">
                <a:latin typeface="Times New Roman" pitchFamily="18" charset="0"/>
                <a:cs typeface="Times New Roman" pitchFamily="18" charset="0"/>
              </a:rPr>
              <a:t> a komunikačn</a:t>
            </a:r>
            <a:r>
              <a:rPr lang="cs-CZ" altLang="sk-SK">
                <a:cs typeface="Times New Roman" pitchFamily="18" charset="0"/>
              </a:rPr>
              <a:t>í</a:t>
            </a:r>
            <a:r>
              <a:rPr lang="cs-CZ" altLang="sk-SK">
                <a:latin typeface="Times New Roman" pitchFamily="18" charset="0"/>
                <a:cs typeface="Times New Roman" pitchFamily="18" charset="0"/>
              </a:rPr>
              <a:t> politiky, kter</a:t>
            </a:r>
            <a:r>
              <a:rPr lang="cs-CZ" altLang="sk-SK">
                <a:cs typeface="Times New Roman" pitchFamily="18" charset="0"/>
              </a:rPr>
              <a:t>é</a:t>
            </a:r>
            <a:r>
              <a:rPr lang="cs-CZ" altLang="sk-SK">
                <a:latin typeface="Times New Roman" pitchFamily="18" charset="0"/>
                <a:cs typeface="Times New Roman" pitchFamily="18" charset="0"/>
              </a:rPr>
              <a:t> firmě umožňuj</a:t>
            </a:r>
            <a:r>
              <a:rPr lang="cs-CZ" altLang="sk-SK">
                <a:cs typeface="Times New Roman" pitchFamily="18" charset="0"/>
              </a:rPr>
              <a:t>í</a:t>
            </a:r>
            <a:r>
              <a:rPr lang="cs-CZ" altLang="sk-SK">
                <a:latin typeface="Times New Roman" pitchFamily="18" charset="0"/>
                <a:cs typeface="Times New Roman" pitchFamily="18" charset="0"/>
              </a:rPr>
              <a:t> upravit nab</a:t>
            </a:r>
            <a:r>
              <a:rPr lang="cs-CZ" altLang="sk-SK">
                <a:cs typeface="Times New Roman" pitchFamily="18" charset="0"/>
              </a:rPr>
              <a:t>í</a:t>
            </a:r>
            <a:r>
              <a:rPr lang="cs-CZ" altLang="sk-SK">
                <a:latin typeface="Times New Roman" pitchFamily="18" charset="0"/>
                <a:cs typeface="Times New Roman" pitchFamily="18" charset="0"/>
              </a:rPr>
              <a:t>dku podle př</a:t>
            </a:r>
            <a:r>
              <a:rPr lang="cs-CZ" altLang="sk-SK">
                <a:cs typeface="Times New Roman" pitchFamily="18" charset="0"/>
              </a:rPr>
              <a:t>á</a:t>
            </a:r>
            <a:r>
              <a:rPr lang="cs-CZ" altLang="sk-SK">
                <a:latin typeface="Times New Roman" pitchFamily="18" charset="0"/>
                <a:cs typeface="Times New Roman" pitchFamily="18" charset="0"/>
              </a:rPr>
              <a:t>n</a:t>
            </a:r>
            <a:r>
              <a:rPr lang="cs-CZ" altLang="sk-SK">
                <a:cs typeface="Times New Roman" pitchFamily="18" charset="0"/>
              </a:rPr>
              <a:t>í</a:t>
            </a:r>
            <a:r>
              <a:rPr lang="cs-CZ" altLang="sk-SK">
                <a:latin typeface="Times New Roman" pitchFamily="18" charset="0"/>
                <a:cs typeface="Times New Roman" pitchFamily="18" charset="0"/>
              </a:rPr>
              <a:t> z</a:t>
            </a:r>
            <a:r>
              <a:rPr lang="cs-CZ" altLang="sk-SK">
                <a:cs typeface="Times New Roman" pitchFamily="18" charset="0"/>
              </a:rPr>
              <a:t>á</a:t>
            </a:r>
            <a:r>
              <a:rPr lang="cs-CZ" altLang="sk-SK">
                <a:latin typeface="Times New Roman" pitchFamily="18" charset="0"/>
                <a:cs typeface="Times New Roman" pitchFamily="18" charset="0"/>
              </a:rPr>
              <a:t>kazn</a:t>
            </a:r>
            <a:r>
              <a:rPr lang="cs-CZ" altLang="sk-SK">
                <a:cs typeface="Times New Roman" pitchFamily="18" charset="0"/>
              </a:rPr>
              <a:t>í</a:t>
            </a:r>
            <a:r>
              <a:rPr lang="cs-CZ" altLang="sk-SK">
                <a:latin typeface="Times New Roman" pitchFamily="18" charset="0"/>
                <a:cs typeface="Times New Roman" pitchFamily="18" charset="0"/>
              </a:rPr>
              <a:t>ků na c</a:t>
            </a:r>
            <a:r>
              <a:rPr lang="cs-CZ" altLang="sk-SK">
                <a:cs typeface="Times New Roman" pitchFamily="18" charset="0"/>
              </a:rPr>
              <a:t>í</a:t>
            </a:r>
            <a:r>
              <a:rPr lang="cs-CZ" altLang="sk-SK">
                <a:latin typeface="Times New Roman" pitchFamily="18" charset="0"/>
                <a:cs typeface="Times New Roman" pitchFamily="18" charset="0"/>
              </a:rPr>
              <a:t>lov</a:t>
            </a:r>
            <a:r>
              <a:rPr lang="cs-CZ" altLang="sk-SK">
                <a:cs typeface="Times New Roman" pitchFamily="18" charset="0"/>
              </a:rPr>
              <a:t>é</a:t>
            </a:r>
            <a:r>
              <a:rPr lang="cs-CZ" altLang="sk-SK">
                <a:latin typeface="Times New Roman" pitchFamily="18" charset="0"/>
                <a:cs typeface="Times New Roman" pitchFamily="18" charset="0"/>
              </a:rPr>
              <a:t>m trhu </a:t>
            </a:r>
            <a:r>
              <a:rPr lang="cs-CZ" altLang="sk-SK" u="sng">
                <a:solidFill>
                  <a:srgbClr val="800080"/>
                </a:solidFill>
                <a:latin typeface="Times New Roman" pitchFamily="18" charset="0"/>
                <a:cs typeface="Times New Roman" pitchFamily="18" charset="0"/>
                <a:hlinkClick r:id="" action="ppaction://noaction"/>
              </a:rPr>
              <a:t>[1]</a:t>
            </a:r>
            <a:endParaRPr lang="cs-CZ" altLang="sk-SK" b="1">
              <a:solidFill>
                <a:srgbClr val="000000"/>
              </a:solidFill>
              <a:latin typeface="Arial Unicode MS" pitchFamily="34" charset="-128"/>
              <a:ea typeface="Arial Unicode MS" pitchFamily="34" charset="-128"/>
              <a:cs typeface="Arial Unicode MS" pitchFamily="34" charset="-128"/>
            </a:endParaRPr>
          </a:p>
          <a:p>
            <a:pPr>
              <a:spcBef>
                <a:spcPct val="50000"/>
              </a:spcBef>
            </a:pPr>
            <a:r>
              <a:rPr lang="cs-CZ" altLang="sk-SK" b="1">
                <a:solidFill>
                  <a:schemeClr val="hlink"/>
                </a:solidFill>
                <a:latin typeface="Times New Roman" pitchFamily="18" charset="0"/>
                <a:cs typeface="Times New Roman" pitchFamily="18" charset="0"/>
              </a:rPr>
              <a:t>Komunikačn</a:t>
            </a:r>
            <a:r>
              <a:rPr lang="cs-CZ" altLang="sk-SK" b="1">
                <a:solidFill>
                  <a:schemeClr val="hlink"/>
                </a:solidFill>
                <a:cs typeface="Times New Roman" pitchFamily="18" charset="0"/>
              </a:rPr>
              <a:t>í</a:t>
            </a:r>
            <a:r>
              <a:rPr lang="cs-CZ" altLang="sk-SK" b="1">
                <a:solidFill>
                  <a:schemeClr val="hlink"/>
                </a:solidFill>
                <a:latin typeface="Times New Roman" pitchFamily="18" charset="0"/>
                <a:cs typeface="Times New Roman" pitchFamily="18" charset="0"/>
              </a:rPr>
              <a:t> mix</a:t>
            </a:r>
            <a:endParaRPr lang="cs-CZ" altLang="sk-SK" b="1">
              <a:solidFill>
                <a:schemeClr val="hlink"/>
              </a:solidFill>
              <a:latin typeface="Arial Unicode MS" pitchFamily="34" charset="-128"/>
              <a:ea typeface="Arial Unicode MS" pitchFamily="34" charset="-128"/>
              <a:cs typeface="Arial Unicode MS" pitchFamily="34" charset="-128"/>
            </a:endParaRPr>
          </a:p>
          <a:p>
            <a:pPr>
              <a:spcBef>
                <a:spcPct val="50000"/>
              </a:spcBef>
            </a:pPr>
            <a:r>
              <a:rPr lang="cs-CZ" altLang="sk-SK">
                <a:latin typeface="Times New Roman" pitchFamily="18" charset="0"/>
                <a:cs typeface="Times New Roman" pitchFamily="18" charset="0"/>
              </a:rPr>
              <a:t>Soubor n</a:t>
            </a:r>
            <a:r>
              <a:rPr lang="cs-CZ" altLang="sk-SK">
                <a:cs typeface="Times New Roman" pitchFamily="18" charset="0"/>
              </a:rPr>
              <a:t>á</a:t>
            </a:r>
            <a:r>
              <a:rPr lang="cs-CZ" altLang="sk-SK">
                <a:latin typeface="Times New Roman" pitchFamily="18" charset="0"/>
                <a:cs typeface="Times New Roman" pitchFamily="18" charset="0"/>
              </a:rPr>
              <a:t>strojů složený z</a:t>
            </a:r>
            <a:r>
              <a:rPr lang="cs-CZ" altLang="sk-SK">
                <a:cs typeface="Times New Roman" pitchFamily="18" charset="0"/>
              </a:rPr>
              <a:t> </a:t>
            </a:r>
            <a:r>
              <a:rPr lang="cs-CZ" altLang="sk-SK">
                <a:latin typeface="Times New Roman" pitchFamily="18" charset="0"/>
                <a:cs typeface="Times New Roman" pitchFamily="18" charset="0"/>
              </a:rPr>
              <a:t>reklamy, osobn</a:t>
            </a:r>
            <a:r>
              <a:rPr lang="cs-CZ" altLang="sk-SK">
                <a:cs typeface="Times New Roman" pitchFamily="18" charset="0"/>
              </a:rPr>
              <a:t>í</a:t>
            </a:r>
            <a:r>
              <a:rPr lang="cs-CZ" altLang="sk-SK">
                <a:latin typeface="Times New Roman" pitchFamily="18" charset="0"/>
                <a:cs typeface="Times New Roman" pitchFamily="18" charset="0"/>
              </a:rPr>
              <a:t>ho prodeje, podpory prodeje a public relations, který firma využ</a:t>
            </a:r>
            <a:r>
              <a:rPr lang="cs-CZ" altLang="sk-SK">
                <a:cs typeface="Times New Roman" pitchFamily="18" charset="0"/>
              </a:rPr>
              <a:t>í</a:t>
            </a:r>
            <a:r>
              <a:rPr lang="cs-CZ" altLang="sk-SK">
                <a:latin typeface="Times New Roman" pitchFamily="18" charset="0"/>
                <a:cs typeface="Times New Roman" pitchFamily="18" charset="0"/>
              </a:rPr>
              <a:t>v</a:t>
            </a:r>
            <a:r>
              <a:rPr lang="cs-CZ" altLang="sk-SK">
                <a:cs typeface="Times New Roman" pitchFamily="18" charset="0"/>
              </a:rPr>
              <a:t>á</a:t>
            </a:r>
            <a:r>
              <a:rPr lang="cs-CZ" altLang="sk-SK">
                <a:latin typeface="Times New Roman" pitchFamily="18" charset="0"/>
                <a:cs typeface="Times New Roman" pitchFamily="18" charset="0"/>
              </a:rPr>
              <a:t> pro přesvědčivou komunikaci se z</a:t>
            </a:r>
            <a:r>
              <a:rPr lang="cs-CZ" altLang="sk-SK">
                <a:cs typeface="Times New Roman" pitchFamily="18" charset="0"/>
              </a:rPr>
              <a:t>á</a:t>
            </a:r>
            <a:r>
              <a:rPr lang="cs-CZ" altLang="sk-SK">
                <a:latin typeface="Times New Roman" pitchFamily="18" charset="0"/>
                <a:cs typeface="Times New Roman" pitchFamily="18" charset="0"/>
              </a:rPr>
              <a:t>kazn</a:t>
            </a:r>
            <a:r>
              <a:rPr lang="cs-CZ" altLang="sk-SK">
                <a:cs typeface="Times New Roman" pitchFamily="18" charset="0"/>
              </a:rPr>
              <a:t>í</a:t>
            </a:r>
            <a:r>
              <a:rPr lang="cs-CZ" altLang="sk-SK">
                <a:latin typeface="Times New Roman" pitchFamily="18" charset="0"/>
                <a:cs typeface="Times New Roman" pitchFamily="18" charset="0"/>
              </a:rPr>
              <a:t>ky a splněn</a:t>
            </a:r>
            <a:r>
              <a:rPr lang="cs-CZ" altLang="sk-SK">
                <a:cs typeface="Times New Roman" pitchFamily="18" charset="0"/>
              </a:rPr>
              <a:t>í</a:t>
            </a:r>
            <a:r>
              <a:rPr lang="cs-CZ" altLang="sk-SK">
                <a:latin typeface="Times New Roman" pitchFamily="18" charset="0"/>
                <a:cs typeface="Times New Roman" pitchFamily="18" charset="0"/>
              </a:rPr>
              <a:t> marketingových c</a:t>
            </a:r>
            <a:r>
              <a:rPr lang="cs-CZ" altLang="sk-SK">
                <a:cs typeface="Times New Roman" pitchFamily="18" charset="0"/>
              </a:rPr>
              <a:t>í</a:t>
            </a:r>
            <a:r>
              <a:rPr lang="cs-CZ" altLang="sk-SK">
                <a:latin typeface="Times New Roman" pitchFamily="18" charset="0"/>
                <a:cs typeface="Times New Roman" pitchFamily="18" charset="0"/>
              </a:rPr>
              <a:t>lů </a:t>
            </a:r>
            <a:r>
              <a:rPr lang="cs-CZ" altLang="sk-SK" u="sng">
                <a:solidFill>
                  <a:srgbClr val="800080"/>
                </a:solidFill>
                <a:latin typeface="Times New Roman" pitchFamily="18" charset="0"/>
                <a:cs typeface="Times New Roman" pitchFamily="18" charset="0"/>
                <a:hlinkClick r:id="" action="ppaction://noaction"/>
              </a:rPr>
              <a:t>[2]</a:t>
            </a:r>
            <a:endParaRPr lang="cs-CZ" altLang="sk-SK" b="1">
              <a:solidFill>
                <a:srgbClr val="000000"/>
              </a:solidFill>
              <a:latin typeface="Arial Unicode MS" pitchFamily="34" charset="-128"/>
              <a:ea typeface="Arial Unicode MS" pitchFamily="34" charset="-128"/>
              <a:cs typeface="Arial Unicode MS" pitchFamily="34" charset="-128"/>
            </a:endParaRPr>
          </a:p>
          <a:p>
            <a:pPr>
              <a:spcBef>
                <a:spcPct val="50000"/>
              </a:spcBef>
            </a:pPr>
            <a:r>
              <a:rPr lang="cs-CZ" altLang="sk-SK"/>
              <a:t/>
            </a:r>
            <a:br>
              <a:rPr lang="cs-CZ" altLang="sk-SK"/>
            </a:br>
            <a:endParaRPr lang="cs-CZ" altLang="sk-SK"/>
          </a:p>
          <a:p>
            <a:pPr>
              <a:spcBef>
                <a:spcPct val="50000"/>
              </a:spcBef>
            </a:pPr>
            <a:endParaRPr lang="cs-CZ" altLang="sk-SK"/>
          </a:p>
          <a:p>
            <a:pPr>
              <a:spcBef>
                <a:spcPct val="50000"/>
              </a:spcBef>
            </a:pPr>
            <a:endParaRPr lang="cs-CZ" altLang="sk-SK"/>
          </a:p>
          <a:p>
            <a:pPr>
              <a:spcBef>
                <a:spcPct val="50000"/>
              </a:spcBef>
            </a:pPr>
            <a:endParaRPr lang="cs-CZ" altLang="sk-SK"/>
          </a:p>
          <a:p>
            <a:pPr>
              <a:spcBef>
                <a:spcPct val="50000"/>
              </a:spcBef>
            </a:pPr>
            <a:endParaRPr lang="cs-CZ" altLang="sk-SK"/>
          </a:p>
          <a:p>
            <a:pPr>
              <a:spcBef>
                <a:spcPct val="50000"/>
              </a:spcBef>
            </a:pPr>
            <a:endParaRPr lang="cs-CZ" altLang="sk-SK"/>
          </a:p>
          <a:p>
            <a:pPr>
              <a:spcBef>
                <a:spcPct val="50000"/>
              </a:spcBef>
            </a:pPr>
            <a:endParaRPr lang="cs-CZ" altLang="sk-SK"/>
          </a:p>
          <a:p>
            <a:pPr>
              <a:spcBef>
                <a:spcPct val="50000"/>
              </a:spcBef>
            </a:pPr>
            <a:r>
              <a:rPr lang="cs-CZ" altLang="sk-SK" sz="1400" u="sng">
                <a:solidFill>
                  <a:srgbClr val="800080"/>
                </a:solidFill>
                <a:latin typeface="Arial Unicode MS" pitchFamily="34" charset="-128"/>
                <a:ea typeface="Arial Unicode MS" pitchFamily="34" charset="-128"/>
                <a:cs typeface="Arial Unicode MS" pitchFamily="34" charset="-128"/>
                <a:hlinkClick r:id="" action="ppaction://noaction"/>
              </a:rPr>
              <a:t>[1]</a:t>
            </a:r>
            <a:r>
              <a:rPr lang="cs-CZ" altLang="sk-SK" sz="1400">
                <a:solidFill>
                  <a:srgbClr val="000000"/>
                </a:solidFill>
                <a:latin typeface="Arial Unicode MS" pitchFamily="34" charset="-128"/>
                <a:ea typeface="Arial Unicode MS" pitchFamily="34" charset="-128"/>
                <a:cs typeface="Arial Unicode MS" pitchFamily="34" charset="-128"/>
              </a:rPr>
              <a:t> Kotler P., Armstron G., Marketing, Grada, Praha, 2004</a:t>
            </a:r>
          </a:p>
          <a:p>
            <a:pPr>
              <a:spcBef>
                <a:spcPct val="50000"/>
              </a:spcBef>
            </a:pPr>
            <a:r>
              <a:rPr lang="cs-CZ" altLang="sk-SK" sz="1400" u="sng">
                <a:solidFill>
                  <a:srgbClr val="800080"/>
                </a:solidFill>
                <a:latin typeface="Arial Unicode MS" pitchFamily="34" charset="-128"/>
                <a:ea typeface="Arial Unicode MS" pitchFamily="34" charset="-128"/>
                <a:cs typeface="Arial Unicode MS" pitchFamily="34" charset="-128"/>
                <a:hlinkClick r:id="" action="ppaction://noaction"/>
              </a:rPr>
              <a:t>[2]</a:t>
            </a:r>
            <a:r>
              <a:rPr lang="cs-CZ" altLang="sk-SK" sz="1400">
                <a:solidFill>
                  <a:srgbClr val="000000"/>
                </a:solidFill>
                <a:latin typeface="Arial Unicode MS" pitchFamily="34" charset="-128"/>
                <a:ea typeface="Arial Unicode MS" pitchFamily="34" charset="-128"/>
                <a:cs typeface="Arial Unicode MS" pitchFamily="34" charset="-128"/>
              </a:rPr>
              <a:t> detto</a:t>
            </a:r>
          </a:p>
          <a:p>
            <a:pPr>
              <a:spcBef>
                <a:spcPct val="50000"/>
              </a:spcBef>
            </a:pPr>
            <a:endParaRPr lang="cs-CZ" altLang="sk-SK" sz="1400"/>
          </a:p>
        </p:txBody>
      </p:sp>
      <p:pic>
        <p:nvPicPr>
          <p:cNvPr id="97283" name="Picture 6" descr="google-bing-yahoo"/>
          <p:cNvPicPr>
            <a:picLocks noChangeAspect="1" noChangeArrowheads="1"/>
          </p:cNvPicPr>
          <p:nvPr/>
        </p:nvPicPr>
        <p:blipFill>
          <a:blip r:embed="rId3"/>
          <a:srcRect/>
          <a:stretch>
            <a:fillRect/>
          </a:stretch>
        </p:blipFill>
        <p:spPr bwMode="auto">
          <a:xfrm>
            <a:off x="323850" y="3462338"/>
            <a:ext cx="6335713" cy="2303462"/>
          </a:xfrm>
          <a:prstGeom prst="rect">
            <a:avLst/>
          </a:prstGeom>
          <a:noFill/>
          <a:ln w="9525">
            <a:noFill/>
            <a:miter lim="800000"/>
            <a:headEnd/>
            <a:tailEnd/>
          </a:ln>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Text Box 2"/>
          <p:cNvSpPr txBox="1">
            <a:spLocks noChangeArrowheads="1"/>
          </p:cNvSpPr>
          <p:nvPr/>
        </p:nvSpPr>
        <p:spPr bwMode="auto">
          <a:xfrm>
            <a:off x="152400" y="457200"/>
            <a:ext cx="8991600" cy="6386364"/>
          </a:xfrm>
          <a:prstGeom prst="rect">
            <a:avLst/>
          </a:prstGeom>
          <a:noFill/>
          <a:ln w="9525">
            <a:noFill/>
            <a:miter lim="800000"/>
            <a:headEnd/>
            <a:tailEnd/>
          </a:ln>
        </p:spPr>
        <p:txBody>
          <a:bodyPr>
            <a:spAutoFit/>
          </a:bodyPr>
          <a:lstStyle/>
          <a:p>
            <a:pPr>
              <a:spcBef>
                <a:spcPct val="50000"/>
              </a:spcBef>
            </a:pPr>
            <a:r>
              <a:rPr lang="cs-CZ" altLang="sk-SK" sz="3600" b="1" dirty="0" smtClean="0">
                <a:solidFill>
                  <a:srgbClr val="FF0000"/>
                </a:solidFill>
                <a:latin typeface="Times New Roman" pitchFamily="18" charset="0"/>
                <a:cs typeface="Times New Roman" pitchFamily="18" charset="0"/>
              </a:rPr>
              <a:t>Marketingový </a:t>
            </a:r>
            <a:r>
              <a:rPr lang="cs-CZ" altLang="sk-SK" sz="3600" b="1" dirty="0">
                <a:solidFill>
                  <a:srgbClr val="FF0000"/>
                </a:solidFill>
                <a:latin typeface="Times New Roman" pitchFamily="18" charset="0"/>
                <a:cs typeface="Times New Roman" pitchFamily="18" charset="0"/>
              </a:rPr>
              <a:t>pl</a:t>
            </a:r>
            <a:r>
              <a:rPr lang="cs-CZ" altLang="sk-SK" sz="3600" b="1" dirty="0">
                <a:solidFill>
                  <a:srgbClr val="FF0000"/>
                </a:solidFill>
                <a:cs typeface="Times New Roman" pitchFamily="18" charset="0"/>
              </a:rPr>
              <a:t>á</a:t>
            </a:r>
            <a:r>
              <a:rPr lang="cs-CZ" altLang="sk-SK" sz="3600" b="1" dirty="0">
                <a:solidFill>
                  <a:srgbClr val="FF0000"/>
                </a:solidFill>
                <a:latin typeface="Times New Roman" pitchFamily="18" charset="0"/>
                <a:cs typeface="Times New Roman" pitchFamily="18" charset="0"/>
              </a:rPr>
              <a:t>n situace na trhu</a:t>
            </a:r>
            <a:r>
              <a:rPr lang="cs-CZ" altLang="sk-SK" sz="3600" dirty="0">
                <a:solidFill>
                  <a:srgbClr val="FF0000"/>
                </a:solidFill>
                <a:latin typeface="Times New Roman" pitchFamily="18" charset="0"/>
                <a:cs typeface="Times New Roman" pitchFamily="18" charset="0"/>
              </a:rPr>
              <a:t> </a:t>
            </a:r>
            <a:r>
              <a:rPr lang="cs-CZ" altLang="sk-SK" dirty="0">
                <a:solidFill>
                  <a:schemeClr val="hlink"/>
                </a:solidFill>
                <a:cs typeface="Times New Roman" pitchFamily="18" charset="0"/>
              </a:rPr>
              <a:t> </a:t>
            </a:r>
            <a:r>
              <a:rPr lang="cs-CZ" altLang="sk-SK" dirty="0">
                <a:solidFill>
                  <a:schemeClr val="hlink"/>
                </a:solidFill>
                <a:latin typeface="Times New Roman" pitchFamily="18" charset="0"/>
                <a:cs typeface="Times New Roman" pitchFamily="18" charset="0"/>
              </a:rPr>
              <a:t> </a:t>
            </a:r>
            <a:r>
              <a:rPr lang="cs-CZ" altLang="sk-SK" u="sng" dirty="0">
                <a:solidFill>
                  <a:schemeClr val="hlink"/>
                </a:solidFill>
                <a:latin typeface="Times New Roman" pitchFamily="18" charset="0"/>
                <a:cs typeface="Times New Roman" pitchFamily="18" charset="0"/>
                <a:hlinkClick r:id="" action="ppaction://noaction"/>
              </a:rPr>
              <a:t>[1]</a:t>
            </a:r>
            <a:endParaRPr lang="cs-CZ" altLang="sk-SK" dirty="0">
              <a:solidFill>
                <a:schemeClr val="hlink"/>
              </a:solidFill>
              <a:latin typeface="Arial Unicode MS" pitchFamily="34" charset="-128"/>
              <a:ea typeface="Arial Unicode MS" pitchFamily="34" charset="-128"/>
              <a:cs typeface="Arial Unicode MS" pitchFamily="34" charset="-128"/>
            </a:endParaRPr>
          </a:p>
          <a:p>
            <a:pPr>
              <a:spcBef>
                <a:spcPct val="50000"/>
              </a:spcBef>
            </a:pPr>
            <a:r>
              <a:rPr lang="cs-CZ" altLang="sk-SK" dirty="0">
                <a:solidFill>
                  <a:srgbClr val="000000"/>
                </a:solidFill>
                <a:cs typeface="Times New Roman" pitchFamily="18" charset="0"/>
              </a:rPr>
              <a:t> </a:t>
            </a:r>
            <a:endParaRPr lang="cs-CZ" altLang="sk-SK" dirty="0">
              <a:solidFill>
                <a:srgbClr val="000000"/>
              </a:solidFill>
              <a:latin typeface="Arial Unicode MS" pitchFamily="34" charset="-128"/>
              <a:ea typeface="Arial Unicode MS" pitchFamily="34" charset="-128"/>
              <a:cs typeface="Arial Unicode MS" pitchFamily="34" charset="-128"/>
            </a:endParaRPr>
          </a:p>
          <a:p>
            <a:pPr>
              <a:spcBef>
                <a:spcPct val="50000"/>
              </a:spcBef>
            </a:pPr>
            <a:r>
              <a:rPr lang="cs-CZ" altLang="sk-SK" dirty="0">
                <a:solidFill>
                  <a:srgbClr val="000000"/>
                </a:solidFill>
                <a:cs typeface="Arial" pitchFamily="34" charset="0"/>
              </a:rPr>
              <a:t> </a:t>
            </a:r>
            <a:r>
              <a:rPr lang="cs-CZ" altLang="sk-SK" dirty="0">
                <a:solidFill>
                  <a:srgbClr val="000000"/>
                </a:solidFill>
                <a:latin typeface="Times New Roman" pitchFamily="18" charset="0"/>
                <a:cs typeface="Times New Roman" pitchFamily="18" charset="0"/>
              </a:rPr>
              <a:t>V</a:t>
            </a:r>
            <a:r>
              <a:rPr lang="cs-CZ" altLang="sk-SK" dirty="0">
                <a:solidFill>
                  <a:srgbClr val="000000"/>
                </a:solidFill>
                <a:cs typeface="Times New Roman" pitchFamily="18" charset="0"/>
              </a:rPr>
              <a:t>š</a:t>
            </a:r>
            <a:r>
              <a:rPr lang="cs-CZ" altLang="sk-SK" dirty="0">
                <a:solidFill>
                  <a:srgbClr val="000000"/>
                </a:solidFill>
                <a:latin typeface="Times New Roman" pitchFamily="18" charset="0"/>
                <a:cs typeface="Times New Roman" pitchFamily="18" charset="0"/>
              </a:rPr>
              <a:t>echny informace o výrobc</a:t>
            </a:r>
            <a:r>
              <a:rPr lang="cs-CZ" altLang="sk-SK" dirty="0">
                <a:solidFill>
                  <a:srgbClr val="000000"/>
                </a:solidFill>
                <a:cs typeface="Times New Roman" pitchFamily="18" charset="0"/>
              </a:rPr>
              <a:t>í</a:t>
            </a:r>
            <a:r>
              <a:rPr lang="cs-CZ" altLang="sk-SK" dirty="0">
                <a:solidFill>
                  <a:srgbClr val="000000"/>
                </a:solidFill>
                <a:latin typeface="Times New Roman" pitchFamily="18" charset="0"/>
                <a:cs typeface="Times New Roman" pitchFamily="18" charset="0"/>
              </a:rPr>
              <a:t>ch a služb</a:t>
            </a:r>
            <a:r>
              <a:rPr lang="cs-CZ" altLang="sk-SK" dirty="0">
                <a:solidFill>
                  <a:srgbClr val="000000"/>
                </a:solidFill>
                <a:cs typeface="Times New Roman" pitchFamily="18" charset="0"/>
              </a:rPr>
              <a:t>á</a:t>
            </a:r>
            <a:r>
              <a:rPr lang="cs-CZ" altLang="sk-SK" dirty="0">
                <a:solidFill>
                  <a:srgbClr val="000000"/>
                </a:solidFill>
                <a:latin typeface="Times New Roman" pitchFamily="18" charset="0"/>
                <a:cs typeface="Times New Roman" pitchFamily="18" charset="0"/>
              </a:rPr>
              <a:t>ch se ř</a:t>
            </a:r>
            <a:r>
              <a:rPr lang="cs-CZ" altLang="sk-SK" dirty="0">
                <a:solidFill>
                  <a:srgbClr val="000000"/>
                </a:solidFill>
                <a:cs typeface="Times New Roman" pitchFamily="18" charset="0"/>
              </a:rPr>
              <a:t>í</a:t>
            </a:r>
            <a:r>
              <a:rPr lang="cs-CZ" altLang="sk-SK" dirty="0">
                <a:solidFill>
                  <a:srgbClr val="000000"/>
                </a:solidFill>
                <a:latin typeface="Times New Roman" pitchFamily="18" charset="0"/>
                <a:cs typeface="Times New Roman" pitchFamily="18" charset="0"/>
              </a:rPr>
              <a:t>d</a:t>
            </a:r>
            <a:r>
              <a:rPr lang="cs-CZ" altLang="sk-SK" dirty="0">
                <a:solidFill>
                  <a:srgbClr val="000000"/>
                </a:solidFill>
                <a:cs typeface="Times New Roman" pitchFamily="18" charset="0"/>
              </a:rPr>
              <a:t>í</a:t>
            </a:r>
            <a:r>
              <a:rPr lang="cs-CZ" altLang="sk-SK" dirty="0">
                <a:solidFill>
                  <a:srgbClr val="000000"/>
                </a:solidFill>
                <a:latin typeface="Times New Roman" pitchFamily="18" charset="0"/>
                <a:cs typeface="Times New Roman" pitchFamily="18" charset="0"/>
              </a:rPr>
              <a:t> medi</a:t>
            </a:r>
            <a:r>
              <a:rPr lang="cs-CZ" altLang="sk-SK" dirty="0">
                <a:solidFill>
                  <a:srgbClr val="000000"/>
                </a:solidFill>
                <a:cs typeface="Times New Roman" pitchFamily="18" charset="0"/>
              </a:rPr>
              <a:t>á</a:t>
            </a:r>
            <a:r>
              <a:rPr lang="cs-CZ" altLang="sk-SK" dirty="0">
                <a:solidFill>
                  <a:srgbClr val="000000"/>
                </a:solidFill>
                <a:latin typeface="Times New Roman" pitchFamily="18" charset="0"/>
                <a:cs typeface="Times New Roman" pitchFamily="18" charset="0"/>
              </a:rPr>
              <a:t>ln</a:t>
            </a:r>
            <a:r>
              <a:rPr lang="cs-CZ" altLang="sk-SK" dirty="0">
                <a:solidFill>
                  <a:srgbClr val="000000"/>
                </a:solidFill>
                <a:cs typeface="Times New Roman" pitchFamily="18" charset="0"/>
              </a:rPr>
              <a:t>í</a:t>
            </a:r>
            <a:r>
              <a:rPr lang="cs-CZ" altLang="sk-SK" dirty="0">
                <a:solidFill>
                  <a:srgbClr val="000000"/>
                </a:solidFill>
                <a:latin typeface="Times New Roman" pitchFamily="18" charset="0"/>
                <a:cs typeface="Times New Roman" pitchFamily="18" charset="0"/>
              </a:rPr>
              <a:t> situac</a:t>
            </a:r>
            <a:r>
              <a:rPr lang="cs-CZ" altLang="sk-SK" dirty="0">
                <a:solidFill>
                  <a:srgbClr val="000000"/>
                </a:solidFill>
                <a:cs typeface="Times New Roman" pitchFamily="18" charset="0"/>
              </a:rPr>
              <a:t>í</a:t>
            </a:r>
            <a:r>
              <a:rPr lang="cs-CZ" altLang="sk-SK" dirty="0">
                <a:solidFill>
                  <a:srgbClr val="000000"/>
                </a:solidFill>
                <a:latin typeface="Times New Roman" pitchFamily="18" charset="0"/>
                <a:cs typeface="Times New Roman" pitchFamily="18" charset="0"/>
              </a:rPr>
              <a:t> na trhu. Media jsou schopna jako nosič i jako </a:t>
            </a:r>
            <a:r>
              <a:rPr lang="cs-CZ" altLang="sk-SK" dirty="0" err="1">
                <a:solidFill>
                  <a:srgbClr val="000000"/>
                </a:solidFill>
                <a:latin typeface="Times New Roman" pitchFamily="18" charset="0"/>
                <a:cs typeface="Times New Roman" pitchFamily="18" charset="0"/>
              </a:rPr>
              <a:t>angelmatický</a:t>
            </a:r>
            <a:r>
              <a:rPr lang="cs-CZ" altLang="sk-SK" dirty="0">
                <a:solidFill>
                  <a:srgbClr val="000000"/>
                </a:solidFill>
                <a:latin typeface="Times New Roman" pitchFamily="18" charset="0"/>
                <a:cs typeface="Times New Roman" pitchFamily="18" charset="0"/>
              </a:rPr>
              <a:t> obsah posouvat (podsouvat) měnit, upravovat, vyvol</a:t>
            </a:r>
            <a:r>
              <a:rPr lang="cs-CZ" altLang="sk-SK" dirty="0">
                <a:solidFill>
                  <a:srgbClr val="000000"/>
                </a:solidFill>
                <a:cs typeface="Times New Roman" pitchFamily="18" charset="0"/>
              </a:rPr>
              <a:t>á</a:t>
            </a:r>
            <a:r>
              <a:rPr lang="cs-CZ" altLang="sk-SK" dirty="0">
                <a:solidFill>
                  <a:srgbClr val="000000"/>
                </a:solidFill>
                <a:latin typeface="Times New Roman" pitchFamily="18" charset="0"/>
                <a:cs typeface="Times New Roman" pitchFamily="18" charset="0"/>
              </a:rPr>
              <a:t>vat a pot</a:t>
            </a:r>
            <a:r>
              <a:rPr lang="cs-CZ" altLang="sk-SK" dirty="0">
                <a:solidFill>
                  <a:srgbClr val="000000"/>
                </a:solidFill>
                <a:cs typeface="Times New Roman" pitchFamily="18" charset="0"/>
              </a:rPr>
              <a:t>í</a:t>
            </a:r>
            <a:r>
              <a:rPr lang="cs-CZ" altLang="sk-SK" dirty="0">
                <a:solidFill>
                  <a:srgbClr val="000000"/>
                </a:solidFill>
                <a:latin typeface="Times New Roman" pitchFamily="18" charset="0"/>
                <a:cs typeface="Times New Roman" pitchFamily="18" charset="0"/>
              </a:rPr>
              <a:t>rat z</a:t>
            </a:r>
            <a:r>
              <a:rPr lang="cs-CZ" altLang="sk-SK" dirty="0">
                <a:solidFill>
                  <a:srgbClr val="000000"/>
                </a:solidFill>
                <a:cs typeface="Times New Roman" pitchFamily="18" charset="0"/>
              </a:rPr>
              <a:t>á</a:t>
            </a:r>
            <a:r>
              <a:rPr lang="cs-CZ" altLang="sk-SK" dirty="0">
                <a:solidFill>
                  <a:srgbClr val="000000"/>
                </a:solidFill>
                <a:latin typeface="Times New Roman" pitchFamily="18" charset="0"/>
                <a:cs typeface="Times New Roman" pitchFamily="18" charset="0"/>
              </a:rPr>
              <a:t>jem o cokoliv. Stač</a:t>
            </a:r>
            <a:r>
              <a:rPr lang="cs-CZ" altLang="sk-SK" dirty="0">
                <a:solidFill>
                  <a:srgbClr val="000000"/>
                </a:solidFill>
                <a:cs typeface="Times New Roman" pitchFamily="18" charset="0"/>
              </a:rPr>
              <a:t>í</a:t>
            </a:r>
            <a:r>
              <a:rPr lang="cs-CZ" altLang="sk-SK" dirty="0">
                <a:solidFill>
                  <a:srgbClr val="000000"/>
                </a:solidFill>
                <a:latin typeface="Times New Roman" pitchFamily="18" charset="0"/>
                <a:cs typeface="Times New Roman" pitchFamily="18" charset="0"/>
              </a:rPr>
              <a:t> na to několik z</a:t>
            </a:r>
            <a:r>
              <a:rPr lang="cs-CZ" altLang="sk-SK" dirty="0">
                <a:solidFill>
                  <a:srgbClr val="000000"/>
                </a:solidFill>
                <a:cs typeface="Times New Roman" pitchFamily="18" charset="0"/>
              </a:rPr>
              <a:t>á</a:t>
            </a:r>
            <a:r>
              <a:rPr lang="cs-CZ" altLang="sk-SK" dirty="0">
                <a:solidFill>
                  <a:srgbClr val="000000"/>
                </a:solidFill>
                <a:latin typeface="Times New Roman" pitchFamily="18" charset="0"/>
                <a:cs typeface="Times New Roman" pitchFamily="18" charset="0"/>
              </a:rPr>
              <a:t>kladn</a:t>
            </a:r>
            <a:r>
              <a:rPr lang="cs-CZ" altLang="sk-SK" dirty="0">
                <a:solidFill>
                  <a:srgbClr val="000000"/>
                </a:solidFill>
                <a:cs typeface="Times New Roman" pitchFamily="18" charset="0"/>
              </a:rPr>
              <a:t>í</a:t>
            </a:r>
            <a:r>
              <a:rPr lang="cs-CZ" altLang="sk-SK" dirty="0">
                <a:solidFill>
                  <a:srgbClr val="000000"/>
                </a:solidFill>
                <a:latin typeface="Times New Roman" pitchFamily="18" charset="0"/>
                <a:cs typeface="Times New Roman" pitchFamily="18" charset="0"/>
              </a:rPr>
              <a:t>ch prvků: </a:t>
            </a:r>
          </a:p>
          <a:p>
            <a:pPr>
              <a:spcBef>
                <a:spcPct val="50000"/>
              </a:spcBef>
            </a:pPr>
            <a:endParaRPr lang="cs-CZ" altLang="sk-SK" dirty="0">
              <a:solidFill>
                <a:srgbClr val="000000"/>
              </a:solidFill>
              <a:latin typeface="Arial Unicode MS" pitchFamily="34" charset="-128"/>
              <a:ea typeface="Arial Unicode MS" pitchFamily="34" charset="-128"/>
              <a:cs typeface="Arial Unicode MS" pitchFamily="34" charset="-128"/>
            </a:endParaRPr>
          </a:p>
          <a:p>
            <a:pPr>
              <a:spcBef>
                <a:spcPct val="50000"/>
              </a:spcBef>
            </a:pPr>
            <a:r>
              <a:rPr lang="cs-CZ" altLang="sk-SK" b="1" dirty="0">
                <a:solidFill>
                  <a:schemeClr val="hlink"/>
                </a:solidFill>
                <a:latin typeface="Times New Roman" pitchFamily="18" charset="0"/>
                <a:cs typeface="Times New Roman" pitchFamily="18" charset="0"/>
              </a:rPr>
              <a:t>a/ rytmick</a:t>
            </a:r>
            <a:r>
              <a:rPr lang="cs-CZ" altLang="sk-SK" b="1" dirty="0">
                <a:solidFill>
                  <a:schemeClr val="hlink"/>
                </a:solidFill>
                <a:cs typeface="Times New Roman" pitchFamily="18" charset="0"/>
              </a:rPr>
              <a:t>é</a:t>
            </a:r>
            <a:r>
              <a:rPr lang="cs-CZ" altLang="sk-SK" b="1" dirty="0">
                <a:solidFill>
                  <a:schemeClr val="hlink"/>
                </a:solidFill>
                <a:latin typeface="Times New Roman" pitchFamily="18" charset="0"/>
                <a:cs typeface="Times New Roman" pitchFamily="18" charset="0"/>
              </a:rPr>
              <a:t> opakov</a:t>
            </a:r>
            <a:r>
              <a:rPr lang="cs-CZ" altLang="sk-SK" b="1" dirty="0">
                <a:solidFill>
                  <a:schemeClr val="hlink"/>
                </a:solidFill>
                <a:cs typeface="Times New Roman" pitchFamily="18" charset="0"/>
              </a:rPr>
              <a:t>á</a:t>
            </a:r>
            <a:r>
              <a:rPr lang="cs-CZ" altLang="sk-SK" b="1" dirty="0">
                <a:solidFill>
                  <a:schemeClr val="hlink"/>
                </a:solidFill>
                <a:latin typeface="Times New Roman" pitchFamily="18" charset="0"/>
                <a:cs typeface="Times New Roman" pitchFamily="18" charset="0"/>
              </a:rPr>
              <a:t>n</a:t>
            </a:r>
            <a:r>
              <a:rPr lang="cs-CZ" altLang="sk-SK" b="1" dirty="0">
                <a:solidFill>
                  <a:schemeClr val="hlink"/>
                </a:solidFill>
                <a:cs typeface="Times New Roman" pitchFamily="18" charset="0"/>
              </a:rPr>
              <a:t>í</a:t>
            </a:r>
            <a:r>
              <a:rPr lang="cs-CZ" altLang="sk-SK" b="1" dirty="0">
                <a:solidFill>
                  <a:schemeClr val="hlink"/>
                </a:solidFill>
                <a:latin typeface="Times New Roman" pitchFamily="18" charset="0"/>
                <a:cs typeface="Times New Roman" pitchFamily="18" charset="0"/>
              </a:rPr>
              <a:t> angelmatu</a:t>
            </a:r>
            <a:endParaRPr lang="cs-CZ" altLang="sk-SK" b="1" dirty="0">
              <a:solidFill>
                <a:schemeClr val="hlink"/>
              </a:solidFill>
              <a:latin typeface="Arial Unicode MS" pitchFamily="34" charset="-128"/>
              <a:ea typeface="Arial Unicode MS" pitchFamily="34" charset="-128"/>
              <a:cs typeface="Arial Unicode MS" pitchFamily="34" charset="-128"/>
            </a:endParaRPr>
          </a:p>
          <a:p>
            <a:pPr>
              <a:spcBef>
                <a:spcPct val="50000"/>
              </a:spcBef>
            </a:pPr>
            <a:r>
              <a:rPr lang="cs-CZ" altLang="sk-SK" b="1" dirty="0">
                <a:solidFill>
                  <a:schemeClr val="hlink"/>
                </a:solidFill>
                <a:latin typeface="Times New Roman" pitchFamily="18" charset="0"/>
                <a:cs typeface="Times New Roman" pitchFamily="18" charset="0"/>
              </a:rPr>
              <a:t>b/ promy</a:t>
            </a:r>
            <a:r>
              <a:rPr lang="cs-CZ" altLang="sk-SK" b="1" dirty="0">
                <a:solidFill>
                  <a:schemeClr val="hlink"/>
                </a:solidFill>
                <a:cs typeface="Times New Roman" pitchFamily="18" charset="0"/>
              </a:rPr>
              <a:t>š</a:t>
            </a:r>
            <a:r>
              <a:rPr lang="cs-CZ" altLang="sk-SK" b="1" dirty="0">
                <a:solidFill>
                  <a:schemeClr val="hlink"/>
                </a:solidFill>
                <a:latin typeface="Times New Roman" pitchFamily="18" charset="0"/>
                <a:cs typeface="Times New Roman" pitchFamily="18" charset="0"/>
              </a:rPr>
              <a:t>len</a:t>
            </a:r>
            <a:r>
              <a:rPr lang="cs-CZ" altLang="sk-SK" b="1" dirty="0">
                <a:solidFill>
                  <a:schemeClr val="hlink"/>
                </a:solidFill>
                <a:cs typeface="Times New Roman" pitchFamily="18" charset="0"/>
              </a:rPr>
              <a:t>é</a:t>
            </a:r>
            <a:r>
              <a:rPr lang="cs-CZ" altLang="sk-SK" b="1" dirty="0">
                <a:solidFill>
                  <a:schemeClr val="hlink"/>
                </a:solidFill>
                <a:latin typeface="Times New Roman" pitchFamily="18" charset="0"/>
                <a:cs typeface="Times New Roman" pitchFamily="18" charset="0"/>
              </a:rPr>
              <a:t> rozm</a:t>
            </a:r>
            <a:r>
              <a:rPr lang="cs-CZ" altLang="sk-SK" b="1" dirty="0">
                <a:solidFill>
                  <a:schemeClr val="hlink"/>
                </a:solidFill>
                <a:cs typeface="Times New Roman" pitchFamily="18" charset="0"/>
              </a:rPr>
              <a:t>í</a:t>
            </a:r>
            <a:r>
              <a:rPr lang="cs-CZ" altLang="sk-SK" b="1" dirty="0">
                <a:solidFill>
                  <a:schemeClr val="hlink"/>
                </a:solidFill>
                <a:latin typeface="Times New Roman" pitchFamily="18" charset="0"/>
                <a:cs typeface="Times New Roman" pitchFamily="18" charset="0"/>
              </a:rPr>
              <a:t>stěn</a:t>
            </a:r>
            <a:r>
              <a:rPr lang="cs-CZ" altLang="sk-SK" b="1" dirty="0">
                <a:solidFill>
                  <a:schemeClr val="hlink"/>
                </a:solidFill>
                <a:cs typeface="Times New Roman" pitchFamily="18" charset="0"/>
              </a:rPr>
              <a:t>í</a:t>
            </a:r>
            <a:endParaRPr lang="cs-CZ" altLang="sk-SK" b="1" dirty="0">
              <a:solidFill>
                <a:schemeClr val="hlink"/>
              </a:solidFill>
              <a:latin typeface="Arial Unicode MS" pitchFamily="34" charset="-128"/>
              <a:ea typeface="Arial Unicode MS" pitchFamily="34" charset="-128"/>
              <a:cs typeface="Arial Unicode MS" pitchFamily="34" charset="-128"/>
            </a:endParaRPr>
          </a:p>
          <a:p>
            <a:pPr>
              <a:spcBef>
                <a:spcPct val="50000"/>
              </a:spcBef>
            </a:pPr>
            <a:r>
              <a:rPr lang="cs-CZ" altLang="sk-SK" b="1" dirty="0">
                <a:solidFill>
                  <a:schemeClr val="hlink"/>
                </a:solidFill>
                <a:latin typeface="Times New Roman" pitchFamily="18" charset="0"/>
                <a:cs typeface="Times New Roman" pitchFamily="18" charset="0"/>
              </a:rPr>
              <a:t>c/ sugestivn</a:t>
            </a:r>
            <a:r>
              <a:rPr lang="cs-CZ" altLang="sk-SK" b="1" dirty="0">
                <a:solidFill>
                  <a:schemeClr val="hlink"/>
                </a:solidFill>
                <a:cs typeface="Times New Roman" pitchFamily="18" charset="0"/>
              </a:rPr>
              <a:t>í</a:t>
            </a:r>
            <a:r>
              <a:rPr lang="cs-CZ" altLang="sk-SK" b="1" dirty="0">
                <a:solidFill>
                  <a:schemeClr val="hlink"/>
                </a:solidFill>
                <a:latin typeface="Times New Roman" pitchFamily="18" charset="0"/>
                <a:cs typeface="Times New Roman" pitchFamily="18" charset="0"/>
              </a:rPr>
              <a:t> pod</a:t>
            </a:r>
            <a:r>
              <a:rPr lang="cs-CZ" altLang="sk-SK" b="1" dirty="0">
                <a:solidFill>
                  <a:schemeClr val="hlink"/>
                </a:solidFill>
                <a:cs typeface="Times New Roman" pitchFamily="18" charset="0"/>
              </a:rPr>
              <a:t>á</a:t>
            </a:r>
            <a:r>
              <a:rPr lang="cs-CZ" altLang="sk-SK" b="1" dirty="0">
                <a:solidFill>
                  <a:schemeClr val="hlink"/>
                </a:solidFill>
                <a:latin typeface="Times New Roman" pitchFamily="18" charset="0"/>
                <a:cs typeface="Times New Roman" pitchFamily="18" charset="0"/>
              </a:rPr>
              <a:t>n</a:t>
            </a:r>
            <a:r>
              <a:rPr lang="cs-CZ" altLang="sk-SK" b="1" dirty="0">
                <a:solidFill>
                  <a:schemeClr val="hlink"/>
                </a:solidFill>
                <a:cs typeface="Times New Roman" pitchFamily="18" charset="0"/>
              </a:rPr>
              <a:t>í</a:t>
            </a:r>
            <a:endParaRPr lang="cs-CZ" altLang="sk-SK" b="1" dirty="0">
              <a:solidFill>
                <a:schemeClr val="hlink"/>
              </a:solidFill>
              <a:latin typeface="Times New Roman" pitchFamily="18" charset="0"/>
              <a:cs typeface="Times New Roman" pitchFamily="18" charset="0"/>
            </a:endParaRPr>
          </a:p>
          <a:p>
            <a:pPr>
              <a:spcBef>
                <a:spcPct val="50000"/>
              </a:spcBef>
            </a:pPr>
            <a:endParaRPr lang="cs-CZ" altLang="sk-SK" b="1" dirty="0">
              <a:solidFill>
                <a:schemeClr val="hlink"/>
              </a:solidFill>
              <a:latin typeface="Arial Unicode MS" pitchFamily="34" charset="-128"/>
              <a:ea typeface="Arial Unicode MS" pitchFamily="34" charset="-128"/>
              <a:cs typeface="Arial Unicode MS" pitchFamily="34" charset="-128"/>
            </a:endParaRPr>
          </a:p>
          <a:p>
            <a:pPr>
              <a:spcBef>
                <a:spcPct val="50000"/>
              </a:spcBef>
            </a:pPr>
            <a:r>
              <a:rPr lang="cs-CZ" altLang="sk-SK" dirty="0">
                <a:cs typeface="Times New Roman" pitchFamily="18" charset="0"/>
              </a:rPr>
              <a:t>Již hlavní ideolog nacistické Velkoněmecké říše, ministr propagandy a národní osvěty </a:t>
            </a:r>
            <a:r>
              <a:rPr lang="cs-CZ" altLang="sk-SK" dirty="0" err="1">
                <a:cs typeface="Times New Roman" pitchFamily="18" charset="0"/>
              </a:rPr>
              <a:t>Joseph</a:t>
            </a:r>
            <a:r>
              <a:rPr lang="cs-CZ" altLang="sk-SK" dirty="0">
                <a:cs typeface="Times New Roman" pitchFamily="18" charset="0"/>
              </a:rPr>
              <a:t> </a:t>
            </a:r>
            <a:r>
              <a:rPr lang="cs-CZ" altLang="sk-SK" dirty="0" err="1">
                <a:cs typeface="Times New Roman" pitchFamily="18" charset="0"/>
              </a:rPr>
              <a:t>Goebels</a:t>
            </a:r>
            <a:r>
              <a:rPr lang="cs-CZ" altLang="sk-SK" dirty="0">
                <a:cs typeface="Times New Roman" pitchFamily="18" charset="0"/>
              </a:rPr>
              <a:t> úspěšně prosazoval tezi, že pravidelně opakovaná lež se stane přirozenou skutečností.  V praxi dokázal, že je tato myšlenka pravdivá. Nemusíme a nechceme zacházet tak daleko, abychom prosazovali něco lživého. To by totiž v konečném důsledku v demokratické konkurenci náš marketingový záměr zničilo.  Nicméně je dobré mít tuto tezi na vědomí. </a:t>
            </a:r>
            <a:r>
              <a:rPr lang="cs-CZ" altLang="sk-SK" dirty="0"/>
              <a:t/>
            </a:r>
            <a:br>
              <a:rPr lang="cs-CZ" altLang="sk-SK" dirty="0"/>
            </a:br>
            <a:r>
              <a:rPr lang="cs-CZ" altLang="sk-SK" u="sng" dirty="0">
                <a:solidFill>
                  <a:srgbClr val="800080"/>
                </a:solidFill>
                <a:latin typeface="Arial Unicode MS" pitchFamily="34" charset="-128"/>
                <a:ea typeface="Arial Unicode MS" pitchFamily="34" charset="-128"/>
                <a:cs typeface="Arial Unicode MS" pitchFamily="34" charset="-128"/>
                <a:hlinkClick r:id="" action="ppaction://noaction"/>
              </a:rPr>
              <a:t>[1]</a:t>
            </a:r>
            <a:r>
              <a:rPr lang="cs-CZ" altLang="sk-SK" dirty="0">
                <a:solidFill>
                  <a:srgbClr val="000000"/>
                </a:solidFill>
                <a:latin typeface="Arial Unicode MS" pitchFamily="34" charset="-128"/>
                <a:ea typeface="Arial Unicode MS" pitchFamily="34" charset="-128"/>
                <a:cs typeface="Arial Unicode MS" pitchFamily="34" charset="-128"/>
              </a:rPr>
              <a:t> Zdroj: www.</a:t>
            </a:r>
            <a:r>
              <a:rPr lang="cs-CZ" altLang="sk-SK" dirty="0" err="1">
                <a:solidFill>
                  <a:srgbClr val="000000"/>
                </a:solidFill>
                <a:latin typeface="Arial Unicode MS" pitchFamily="34" charset="-128"/>
                <a:ea typeface="Arial Unicode MS" pitchFamily="34" charset="-128"/>
                <a:cs typeface="Arial Unicode MS" pitchFamily="34" charset="-128"/>
              </a:rPr>
              <a:t>amweb.cz</a:t>
            </a:r>
            <a:r>
              <a:rPr lang="cs-CZ" altLang="sk-SK" dirty="0">
                <a:solidFill>
                  <a:srgbClr val="000000"/>
                </a:solidFill>
                <a:latin typeface="Arial Unicode MS" pitchFamily="34" charset="-128"/>
                <a:ea typeface="Arial Unicode MS" pitchFamily="34" charset="-128"/>
                <a:cs typeface="Arial Unicode MS" pitchFamily="34" charset="-128"/>
              </a:rPr>
              <a:t> (kr</a:t>
            </a:r>
            <a:r>
              <a:rPr lang="cs-CZ" altLang="sk-SK" dirty="0">
                <a:solidFill>
                  <a:srgbClr val="000000"/>
                </a:solidFill>
                <a:ea typeface="Arial Unicode MS" pitchFamily="34" charset="-128"/>
                <a:cs typeface="Arial Unicode MS" pitchFamily="34" charset="-128"/>
              </a:rPr>
              <a:t>á</a:t>
            </a:r>
            <a:r>
              <a:rPr lang="cs-CZ" altLang="sk-SK" dirty="0">
                <a:solidFill>
                  <a:srgbClr val="000000"/>
                </a:solidFill>
                <a:latin typeface="Arial Unicode MS" pitchFamily="34" charset="-128"/>
                <a:ea typeface="Arial Unicode MS" pitchFamily="34" charset="-128"/>
                <a:cs typeface="Arial Unicode MS" pitchFamily="34" charset="-128"/>
              </a:rPr>
              <a:t>ceno a upraveno) 06.06.2005</a:t>
            </a:r>
          </a:p>
          <a:p>
            <a:pPr>
              <a:spcBef>
                <a:spcPct val="50000"/>
              </a:spcBef>
            </a:pPr>
            <a:endParaRPr lang="cs-CZ" altLang="sk-SK" dirty="0"/>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Text Box 2"/>
          <p:cNvSpPr txBox="1">
            <a:spLocks noChangeArrowheads="1"/>
          </p:cNvSpPr>
          <p:nvPr/>
        </p:nvSpPr>
        <p:spPr bwMode="auto">
          <a:xfrm>
            <a:off x="228600" y="228600"/>
            <a:ext cx="8686800" cy="6554788"/>
          </a:xfrm>
          <a:prstGeom prst="rect">
            <a:avLst/>
          </a:prstGeom>
          <a:noFill/>
          <a:ln w="9525">
            <a:noFill/>
            <a:miter lim="800000"/>
            <a:headEnd/>
            <a:tailEnd/>
          </a:ln>
        </p:spPr>
        <p:txBody>
          <a:bodyPr>
            <a:spAutoFit/>
          </a:bodyPr>
          <a:lstStyle/>
          <a:p>
            <a:pPr>
              <a:spcBef>
                <a:spcPct val="50000"/>
              </a:spcBef>
            </a:pPr>
            <a:r>
              <a:rPr lang="cs-CZ" altLang="sk-SK">
                <a:solidFill>
                  <a:srgbClr val="000000"/>
                </a:solidFill>
                <a:latin typeface="Times New Roman" pitchFamily="18" charset="0"/>
                <a:cs typeface="Times New Roman" pitchFamily="18" charset="0"/>
              </a:rPr>
              <a:t>Pro spr</a:t>
            </a:r>
            <a:r>
              <a:rPr lang="cs-CZ" altLang="sk-SK">
                <a:solidFill>
                  <a:srgbClr val="000000"/>
                </a:solidFill>
                <a:cs typeface="Times New Roman" pitchFamily="18" charset="0"/>
              </a:rPr>
              <a:t>á</a:t>
            </a:r>
            <a:r>
              <a:rPr lang="cs-CZ" altLang="sk-SK">
                <a:solidFill>
                  <a:srgbClr val="000000"/>
                </a:solidFill>
                <a:latin typeface="Times New Roman" pitchFamily="18" charset="0"/>
                <a:cs typeface="Times New Roman" pitchFamily="18" charset="0"/>
              </a:rPr>
              <a:t>vn</a:t>
            </a:r>
            <a:r>
              <a:rPr lang="cs-CZ" altLang="sk-SK">
                <a:solidFill>
                  <a:srgbClr val="000000"/>
                </a:solidFill>
                <a:cs typeface="Times New Roman" pitchFamily="18" charset="0"/>
              </a:rPr>
              <a:t>é</a:t>
            </a:r>
            <a:r>
              <a:rPr lang="cs-CZ" altLang="sk-SK">
                <a:solidFill>
                  <a:srgbClr val="000000"/>
                </a:solidFill>
                <a:latin typeface="Times New Roman" pitchFamily="18" charset="0"/>
                <a:cs typeface="Times New Roman" pitchFamily="18" charset="0"/>
              </a:rPr>
              <a:t> stanoven</a:t>
            </a:r>
            <a:r>
              <a:rPr lang="cs-CZ" altLang="sk-SK">
                <a:solidFill>
                  <a:srgbClr val="000000"/>
                </a:solidFill>
                <a:cs typeface="Times New Roman" pitchFamily="18" charset="0"/>
              </a:rPr>
              <a:t>í</a:t>
            </a:r>
            <a:r>
              <a:rPr lang="cs-CZ" altLang="sk-SK">
                <a:solidFill>
                  <a:srgbClr val="000000"/>
                </a:solidFill>
                <a:latin typeface="Times New Roman" pitchFamily="18" charset="0"/>
                <a:cs typeface="Times New Roman" pitchFamily="18" charset="0"/>
              </a:rPr>
              <a:t> marketingov</a:t>
            </a:r>
            <a:r>
              <a:rPr lang="cs-CZ" altLang="sk-SK">
                <a:solidFill>
                  <a:srgbClr val="000000"/>
                </a:solidFill>
                <a:cs typeface="Times New Roman" pitchFamily="18" charset="0"/>
              </a:rPr>
              <a:t>é</a:t>
            </a:r>
            <a:r>
              <a:rPr lang="cs-CZ" altLang="sk-SK">
                <a:solidFill>
                  <a:srgbClr val="000000"/>
                </a:solidFill>
                <a:latin typeface="Times New Roman" pitchFamily="18" charset="0"/>
                <a:cs typeface="Times New Roman" pitchFamily="18" charset="0"/>
              </a:rPr>
              <a:t>ho pl</a:t>
            </a:r>
            <a:r>
              <a:rPr lang="cs-CZ" altLang="sk-SK">
                <a:solidFill>
                  <a:srgbClr val="000000"/>
                </a:solidFill>
                <a:cs typeface="Times New Roman" pitchFamily="18" charset="0"/>
              </a:rPr>
              <a:t>á</a:t>
            </a:r>
            <a:r>
              <a:rPr lang="cs-CZ" altLang="sk-SK">
                <a:solidFill>
                  <a:srgbClr val="000000"/>
                </a:solidFill>
                <a:latin typeface="Times New Roman" pitchFamily="18" charset="0"/>
                <a:cs typeface="Times New Roman" pitchFamily="18" charset="0"/>
              </a:rPr>
              <a:t>nu je zapotřeb</a:t>
            </a:r>
            <a:r>
              <a:rPr lang="cs-CZ" altLang="sk-SK">
                <a:solidFill>
                  <a:srgbClr val="000000"/>
                </a:solidFill>
                <a:cs typeface="Times New Roman" pitchFamily="18" charset="0"/>
              </a:rPr>
              <a:t>í</a:t>
            </a:r>
            <a:r>
              <a:rPr lang="cs-CZ" altLang="sk-SK">
                <a:solidFill>
                  <a:srgbClr val="000000"/>
                </a:solidFill>
                <a:latin typeface="Times New Roman" pitchFamily="18" charset="0"/>
                <a:cs typeface="Times New Roman" pitchFamily="18" charset="0"/>
              </a:rPr>
              <a:t> zabývat se</a:t>
            </a:r>
            <a:r>
              <a:rPr lang="cs-CZ" altLang="sk-SK">
                <a:solidFill>
                  <a:srgbClr val="000000"/>
                </a:solidFill>
                <a:cs typeface="Times New Roman" pitchFamily="18" charset="0"/>
              </a:rPr>
              <a:t> </a:t>
            </a:r>
            <a:r>
              <a:rPr lang="cs-CZ" altLang="sk-SK">
                <a:solidFill>
                  <a:srgbClr val="000000"/>
                </a:solidFill>
                <a:latin typeface="Times New Roman" pitchFamily="18" charset="0"/>
                <a:cs typeface="Times New Roman" pitchFamily="18" charset="0"/>
              </a:rPr>
              <a:t> sedmi z</a:t>
            </a:r>
            <a:r>
              <a:rPr lang="cs-CZ" altLang="sk-SK">
                <a:solidFill>
                  <a:srgbClr val="000000"/>
                </a:solidFill>
                <a:cs typeface="Times New Roman" pitchFamily="18" charset="0"/>
              </a:rPr>
              <a:t>á</a:t>
            </a:r>
            <a:r>
              <a:rPr lang="cs-CZ" altLang="sk-SK">
                <a:solidFill>
                  <a:srgbClr val="000000"/>
                </a:solidFill>
                <a:latin typeface="Times New Roman" pitchFamily="18" charset="0"/>
                <a:cs typeface="Times New Roman" pitchFamily="18" charset="0"/>
              </a:rPr>
              <a:t>kladn</a:t>
            </a:r>
            <a:r>
              <a:rPr lang="cs-CZ" altLang="sk-SK">
                <a:solidFill>
                  <a:srgbClr val="000000"/>
                </a:solidFill>
                <a:cs typeface="Times New Roman" pitchFamily="18" charset="0"/>
              </a:rPr>
              <a:t>í</a:t>
            </a:r>
            <a:r>
              <a:rPr lang="cs-CZ" altLang="sk-SK">
                <a:solidFill>
                  <a:srgbClr val="000000"/>
                </a:solidFill>
                <a:latin typeface="Times New Roman" pitchFamily="18" charset="0"/>
                <a:cs typeface="Times New Roman" pitchFamily="18" charset="0"/>
              </a:rPr>
              <a:t>mi faktory. Jsou to: </a:t>
            </a:r>
          </a:p>
          <a:p>
            <a:pPr>
              <a:spcBef>
                <a:spcPct val="50000"/>
              </a:spcBef>
            </a:pPr>
            <a:endParaRPr lang="cs-CZ" altLang="sk-SK">
              <a:solidFill>
                <a:srgbClr val="000000"/>
              </a:solidFill>
              <a:latin typeface="Arial Unicode MS" pitchFamily="34" charset="-128"/>
              <a:ea typeface="Arial Unicode MS" pitchFamily="34" charset="-128"/>
              <a:cs typeface="Arial Unicode MS" pitchFamily="34" charset="-128"/>
            </a:endParaRPr>
          </a:p>
          <a:p>
            <a:pPr>
              <a:spcBef>
                <a:spcPct val="50000"/>
              </a:spcBef>
            </a:pPr>
            <a:r>
              <a:rPr lang="cs-CZ" altLang="sk-SK" b="1">
                <a:solidFill>
                  <a:schemeClr val="hlink"/>
                </a:solidFill>
                <a:latin typeface="Arial Unicode MS" pitchFamily="34" charset="-128"/>
                <a:cs typeface="Arial" pitchFamily="34" charset="0"/>
              </a:rPr>
              <a:t>1.</a:t>
            </a:r>
            <a:r>
              <a:rPr lang="cs-CZ" altLang="sk-SK" b="1">
                <a:solidFill>
                  <a:schemeClr val="hlink"/>
                </a:solidFill>
                <a:cs typeface="Arial" pitchFamily="34" charset="0"/>
              </a:rPr>
              <a:t>    </a:t>
            </a:r>
            <a:r>
              <a:rPr lang="cs-CZ" altLang="sk-SK" b="1">
                <a:solidFill>
                  <a:schemeClr val="hlink"/>
                </a:solidFill>
                <a:latin typeface="Arial Unicode MS" pitchFamily="34" charset="-128"/>
                <a:cs typeface="Arial" pitchFamily="34" charset="0"/>
              </a:rPr>
              <a:t> </a:t>
            </a:r>
            <a:r>
              <a:rPr lang="cs-CZ" altLang="sk-SK" b="1">
                <a:solidFill>
                  <a:schemeClr val="hlink"/>
                </a:solidFill>
                <a:latin typeface="Arial Unicode MS" pitchFamily="34" charset="-128"/>
                <a:ea typeface="Arial Unicode MS" pitchFamily="34" charset="-128"/>
                <a:cs typeface="Arial Unicode MS" pitchFamily="34" charset="-128"/>
              </a:rPr>
              <a:t>Situace v oboru </a:t>
            </a:r>
          </a:p>
          <a:p>
            <a:pPr>
              <a:spcBef>
                <a:spcPct val="50000"/>
              </a:spcBef>
            </a:pPr>
            <a:r>
              <a:rPr lang="cs-CZ" altLang="sk-SK" b="1">
                <a:solidFill>
                  <a:schemeClr val="hlink"/>
                </a:solidFill>
                <a:latin typeface="Arial Unicode MS" pitchFamily="34" charset="-128"/>
                <a:cs typeface="Arial" pitchFamily="34" charset="0"/>
              </a:rPr>
              <a:t>2.</a:t>
            </a:r>
            <a:r>
              <a:rPr lang="cs-CZ" altLang="sk-SK" b="1">
                <a:solidFill>
                  <a:schemeClr val="hlink"/>
                </a:solidFill>
                <a:cs typeface="Arial" pitchFamily="34" charset="0"/>
              </a:rPr>
              <a:t>    </a:t>
            </a:r>
            <a:r>
              <a:rPr lang="cs-CZ" altLang="sk-SK" b="1">
                <a:solidFill>
                  <a:schemeClr val="hlink"/>
                </a:solidFill>
                <a:latin typeface="Arial Unicode MS" pitchFamily="34" charset="-128"/>
                <a:cs typeface="Arial" pitchFamily="34" charset="0"/>
              </a:rPr>
              <a:t> </a:t>
            </a:r>
            <a:r>
              <a:rPr lang="cs-CZ" altLang="sk-SK" b="1">
                <a:solidFill>
                  <a:schemeClr val="hlink"/>
                </a:solidFill>
                <a:latin typeface="Arial Unicode MS" pitchFamily="34" charset="-128"/>
                <a:ea typeface="Arial Unicode MS" pitchFamily="34" charset="-128"/>
                <a:cs typeface="Arial Unicode MS" pitchFamily="34" charset="-128"/>
              </a:rPr>
              <a:t>Možnosti oboru </a:t>
            </a:r>
          </a:p>
          <a:p>
            <a:pPr>
              <a:spcBef>
                <a:spcPct val="50000"/>
              </a:spcBef>
            </a:pPr>
            <a:r>
              <a:rPr lang="cs-CZ" altLang="sk-SK" b="1">
                <a:solidFill>
                  <a:schemeClr val="hlink"/>
                </a:solidFill>
                <a:latin typeface="Arial Unicode MS" pitchFamily="34" charset="-128"/>
                <a:cs typeface="Arial" pitchFamily="34" charset="0"/>
              </a:rPr>
              <a:t>3.</a:t>
            </a:r>
            <a:r>
              <a:rPr lang="cs-CZ" altLang="sk-SK" b="1">
                <a:solidFill>
                  <a:schemeClr val="hlink"/>
                </a:solidFill>
                <a:cs typeface="Arial" pitchFamily="34" charset="0"/>
              </a:rPr>
              <a:t>    </a:t>
            </a:r>
            <a:r>
              <a:rPr lang="cs-CZ" altLang="sk-SK" b="1">
                <a:solidFill>
                  <a:schemeClr val="hlink"/>
                </a:solidFill>
                <a:latin typeface="Arial Unicode MS" pitchFamily="34" charset="-128"/>
                <a:cs typeface="Arial" pitchFamily="34" charset="0"/>
              </a:rPr>
              <a:t> </a:t>
            </a:r>
            <a:r>
              <a:rPr lang="cs-CZ" altLang="sk-SK" b="1">
                <a:solidFill>
                  <a:schemeClr val="hlink"/>
                </a:solidFill>
                <a:latin typeface="Arial Unicode MS" pitchFamily="34" charset="-128"/>
                <a:ea typeface="Arial Unicode MS" pitchFamily="34" charset="-128"/>
                <a:cs typeface="Arial Unicode MS" pitchFamily="34" charset="-128"/>
              </a:rPr>
              <a:t>Struktura trhu </a:t>
            </a:r>
          </a:p>
          <a:p>
            <a:pPr>
              <a:spcBef>
                <a:spcPct val="50000"/>
              </a:spcBef>
            </a:pPr>
            <a:r>
              <a:rPr lang="cs-CZ" altLang="sk-SK" b="1">
                <a:solidFill>
                  <a:schemeClr val="hlink"/>
                </a:solidFill>
                <a:latin typeface="Arial Unicode MS" pitchFamily="34" charset="-128"/>
                <a:cs typeface="Arial" pitchFamily="34" charset="0"/>
              </a:rPr>
              <a:t>4.</a:t>
            </a:r>
            <a:r>
              <a:rPr lang="cs-CZ" altLang="sk-SK" b="1">
                <a:solidFill>
                  <a:schemeClr val="hlink"/>
                </a:solidFill>
                <a:cs typeface="Arial" pitchFamily="34" charset="0"/>
              </a:rPr>
              <a:t>    </a:t>
            </a:r>
            <a:r>
              <a:rPr lang="cs-CZ" altLang="sk-SK" b="1">
                <a:solidFill>
                  <a:schemeClr val="hlink"/>
                </a:solidFill>
                <a:latin typeface="Arial Unicode MS" pitchFamily="34" charset="-128"/>
                <a:cs typeface="Arial" pitchFamily="34" charset="0"/>
              </a:rPr>
              <a:t> </a:t>
            </a:r>
            <a:r>
              <a:rPr lang="cs-CZ" altLang="sk-SK" b="1">
                <a:solidFill>
                  <a:schemeClr val="hlink"/>
                </a:solidFill>
                <a:latin typeface="Arial Unicode MS" pitchFamily="34" charset="-128"/>
                <a:ea typeface="Arial Unicode MS" pitchFamily="34" charset="-128"/>
                <a:cs typeface="Arial Unicode MS" pitchFamily="34" charset="-128"/>
              </a:rPr>
              <a:t>Tržn</a:t>
            </a:r>
            <a:r>
              <a:rPr lang="cs-CZ" altLang="sk-SK" b="1">
                <a:solidFill>
                  <a:schemeClr val="hlink"/>
                </a:solidFill>
                <a:ea typeface="Arial Unicode MS" pitchFamily="34" charset="-128"/>
                <a:cs typeface="Arial Unicode MS" pitchFamily="34" charset="-128"/>
              </a:rPr>
              <a:t>í</a:t>
            </a:r>
            <a:r>
              <a:rPr lang="cs-CZ" altLang="sk-SK" b="1">
                <a:solidFill>
                  <a:schemeClr val="hlink"/>
                </a:solidFill>
                <a:latin typeface="Arial Unicode MS" pitchFamily="34" charset="-128"/>
                <a:ea typeface="Arial Unicode MS" pitchFamily="34" charset="-128"/>
                <a:cs typeface="Arial Unicode MS" pitchFamily="34" charset="-128"/>
              </a:rPr>
              <a:t> trendy </a:t>
            </a:r>
          </a:p>
          <a:p>
            <a:pPr>
              <a:spcBef>
                <a:spcPct val="50000"/>
              </a:spcBef>
            </a:pPr>
            <a:r>
              <a:rPr lang="cs-CZ" altLang="sk-SK" b="1">
                <a:solidFill>
                  <a:schemeClr val="hlink"/>
                </a:solidFill>
                <a:latin typeface="Arial Unicode MS" pitchFamily="34" charset="-128"/>
                <a:cs typeface="Arial" pitchFamily="34" charset="0"/>
              </a:rPr>
              <a:t>5.</a:t>
            </a:r>
            <a:r>
              <a:rPr lang="cs-CZ" altLang="sk-SK" b="1">
                <a:solidFill>
                  <a:schemeClr val="hlink"/>
                </a:solidFill>
                <a:cs typeface="Arial" pitchFamily="34" charset="0"/>
              </a:rPr>
              <a:t>    </a:t>
            </a:r>
            <a:r>
              <a:rPr lang="cs-CZ" altLang="sk-SK" b="1">
                <a:solidFill>
                  <a:schemeClr val="hlink"/>
                </a:solidFill>
                <a:latin typeface="Arial Unicode MS" pitchFamily="34" charset="-128"/>
                <a:cs typeface="Arial" pitchFamily="34" charset="0"/>
              </a:rPr>
              <a:t> </a:t>
            </a:r>
            <a:r>
              <a:rPr lang="cs-CZ" altLang="sk-SK" b="1">
                <a:solidFill>
                  <a:schemeClr val="hlink"/>
                </a:solidFill>
                <a:latin typeface="Arial Unicode MS" pitchFamily="34" charset="-128"/>
                <a:ea typeface="Arial Unicode MS" pitchFamily="34" charset="-128"/>
                <a:cs typeface="Arial Unicode MS" pitchFamily="34" charset="-128"/>
              </a:rPr>
              <a:t>Vztah mezi spotřebitelem a oborem, o který n</a:t>
            </a:r>
            <a:r>
              <a:rPr lang="cs-CZ" altLang="sk-SK" b="1">
                <a:solidFill>
                  <a:schemeClr val="hlink"/>
                </a:solidFill>
                <a:ea typeface="Arial Unicode MS" pitchFamily="34" charset="-128"/>
                <a:cs typeface="Arial Unicode MS" pitchFamily="34" charset="-128"/>
              </a:rPr>
              <a:t>á</a:t>
            </a:r>
            <a:r>
              <a:rPr lang="cs-CZ" altLang="sk-SK" b="1">
                <a:solidFill>
                  <a:schemeClr val="hlink"/>
                </a:solidFill>
                <a:latin typeface="Arial Unicode MS" pitchFamily="34" charset="-128"/>
                <a:ea typeface="Arial Unicode MS" pitchFamily="34" charset="-128"/>
                <a:cs typeface="Arial Unicode MS" pitchFamily="34" charset="-128"/>
              </a:rPr>
              <a:t>m jde </a:t>
            </a:r>
          </a:p>
          <a:p>
            <a:pPr>
              <a:spcBef>
                <a:spcPct val="50000"/>
              </a:spcBef>
            </a:pPr>
            <a:r>
              <a:rPr lang="cs-CZ" altLang="sk-SK" b="1">
                <a:solidFill>
                  <a:schemeClr val="hlink"/>
                </a:solidFill>
                <a:latin typeface="Arial Unicode MS" pitchFamily="34" charset="-128"/>
                <a:cs typeface="Arial" pitchFamily="34" charset="0"/>
              </a:rPr>
              <a:t>6.</a:t>
            </a:r>
            <a:r>
              <a:rPr lang="cs-CZ" altLang="sk-SK" b="1">
                <a:solidFill>
                  <a:schemeClr val="hlink"/>
                </a:solidFill>
                <a:cs typeface="Arial" pitchFamily="34" charset="0"/>
              </a:rPr>
              <a:t>    </a:t>
            </a:r>
            <a:r>
              <a:rPr lang="cs-CZ" altLang="sk-SK" b="1">
                <a:solidFill>
                  <a:schemeClr val="hlink"/>
                </a:solidFill>
                <a:latin typeface="Arial Unicode MS" pitchFamily="34" charset="-128"/>
                <a:cs typeface="Arial" pitchFamily="34" charset="0"/>
              </a:rPr>
              <a:t> </a:t>
            </a:r>
            <a:r>
              <a:rPr lang="cs-CZ" altLang="sk-SK" b="1">
                <a:solidFill>
                  <a:schemeClr val="hlink"/>
                </a:solidFill>
                <a:latin typeface="Arial Unicode MS" pitchFamily="34" charset="-128"/>
                <a:ea typeface="Arial Unicode MS" pitchFamily="34" charset="-128"/>
                <a:cs typeface="Arial Unicode MS" pitchFamily="34" charset="-128"/>
              </a:rPr>
              <a:t>Spotřebitel </a:t>
            </a:r>
          </a:p>
          <a:p>
            <a:pPr>
              <a:spcBef>
                <a:spcPct val="50000"/>
              </a:spcBef>
            </a:pPr>
            <a:r>
              <a:rPr lang="cs-CZ" altLang="sk-SK" b="1">
                <a:solidFill>
                  <a:schemeClr val="hlink"/>
                </a:solidFill>
                <a:latin typeface="Arial Unicode MS" pitchFamily="34" charset="-128"/>
                <a:cs typeface="Arial" pitchFamily="34" charset="0"/>
              </a:rPr>
              <a:t>7.</a:t>
            </a:r>
            <a:r>
              <a:rPr lang="cs-CZ" altLang="sk-SK" b="1">
                <a:solidFill>
                  <a:schemeClr val="hlink"/>
                </a:solidFill>
                <a:cs typeface="Arial" pitchFamily="34" charset="0"/>
              </a:rPr>
              <a:t>    </a:t>
            </a:r>
            <a:r>
              <a:rPr lang="cs-CZ" altLang="sk-SK" b="1">
                <a:solidFill>
                  <a:schemeClr val="hlink"/>
                </a:solidFill>
                <a:latin typeface="Arial Unicode MS" pitchFamily="34" charset="-128"/>
                <a:cs typeface="Arial" pitchFamily="34" charset="0"/>
              </a:rPr>
              <a:t> </a:t>
            </a:r>
            <a:r>
              <a:rPr lang="cs-CZ" altLang="sk-SK" b="1">
                <a:solidFill>
                  <a:schemeClr val="hlink"/>
                </a:solidFill>
                <a:latin typeface="Arial Unicode MS" pitchFamily="34" charset="-128"/>
                <a:ea typeface="Arial Unicode MS" pitchFamily="34" charset="-128"/>
                <a:cs typeface="Arial Unicode MS" pitchFamily="34" charset="-128"/>
              </a:rPr>
              <a:t>Značka/Výrobek </a:t>
            </a:r>
            <a:endParaRPr lang="cs-CZ" altLang="sk-SK" b="1">
              <a:solidFill>
                <a:schemeClr val="hlink"/>
              </a:solidFill>
              <a:ea typeface="Arial Unicode MS" pitchFamily="34" charset="-128"/>
              <a:cs typeface="Arial Unicode MS" pitchFamily="34" charset="-128"/>
            </a:endParaRPr>
          </a:p>
          <a:p>
            <a:pPr>
              <a:spcBef>
                <a:spcPct val="50000"/>
              </a:spcBef>
            </a:pPr>
            <a:endParaRPr lang="cs-CZ" altLang="sk-SK" b="1">
              <a:solidFill>
                <a:schemeClr val="hlink"/>
              </a:solidFill>
              <a:ea typeface="Arial Unicode MS" pitchFamily="34" charset="-128"/>
              <a:cs typeface="Arial Unicode MS" pitchFamily="34" charset="-128"/>
            </a:endParaRPr>
          </a:p>
          <a:p>
            <a:pPr>
              <a:spcBef>
                <a:spcPct val="50000"/>
              </a:spcBef>
            </a:pPr>
            <a:endParaRPr lang="cs-CZ" altLang="sk-SK">
              <a:solidFill>
                <a:srgbClr val="000000"/>
              </a:solidFill>
              <a:ea typeface="Arial Unicode MS" pitchFamily="34" charset="-128"/>
              <a:cs typeface="Arial Unicode MS" pitchFamily="34" charset="-128"/>
            </a:endParaRPr>
          </a:p>
          <a:p>
            <a:pPr>
              <a:spcBef>
                <a:spcPct val="50000"/>
              </a:spcBef>
            </a:pPr>
            <a:r>
              <a:rPr lang="cs-CZ" altLang="sk-SK" b="1">
                <a:cs typeface="Times New Roman" pitchFamily="18" charset="0"/>
              </a:rPr>
              <a:t>Informace potřebné k vyplnění marketingového plánu jako součásti komunikačního mixu</a:t>
            </a:r>
            <a:r>
              <a:rPr lang="cs-CZ" altLang="sk-SK">
                <a:cs typeface="Times New Roman" pitchFamily="18" charset="0"/>
              </a:rPr>
              <a:t/>
            </a:r>
            <a:br>
              <a:rPr lang="cs-CZ" altLang="sk-SK">
                <a:cs typeface="Times New Roman" pitchFamily="18" charset="0"/>
              </a:rPr>
            </a:br>
            <a:r>
              <a:rPr lang="cs-CZ" altLang="sk-SK">
                <a:cs typeface="Times New Roman" pitchFamily="18" charset="0"/>
              </a:rPr>
              <a:t>Marketingový plán shrnuje informace o značce a oblasti trhu, ve které se značka uplatňuje.</a:t>
            </a:r>
            <a:br>
              <a:rPr lang="cs-CZ" altLang="sk-SK">
                <a:cs typeface="Times New Roman" pitchFamily="18" charset="0"/>
              </a:rPr>
            </a:br>
            <a:r>
              <a:rPr lang="cs-CZ" altLang="sk-SK">
                <a:cs typeface="Times New Roman" pitchFamily="18" charset="0"/>
              </a:rPr>
              <a:t/>
            </a:r>
            <a:br>
              <a:rPr lang="cs-CZ" altLang="sk-SK">
                <a:cs typeface="Times New Roman" pitchFamily="18" charset="0"/>
              </a:rPr>
            </a:br>
            <a:endParaRPr lang="cs-CZ" altLang="sk-SK">
              <a:cs typeface="Times New Roman" pitchFamily="18" charset="0"/>
            </a:endParaRP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Text Box 2"/>
          <p:cNvSpPr txBox="1">
            <a:spLocks noChangeArrowheads="1"/>
          </p:cNvSpPr>
          <p:nvPr/>
        </p:nvSpPr>
        <p:spPr bwMode="auto">
          <a:xfrm>
            <a:off x="107950" y="0"/>
            <a:ext cx="8578850" cy="6580188"/>
          </a:xfrm>
          <a:prstGeom prst="rect">
            <a:avLst/>
          </a:prstGeom>
          <a:noFill/>
          <a:ln w="9525">
            <a:noFill/>
            <a:miter lim="800000"/>
            <a:headEnd/>
            <a:tailEnd/>
          </a:ln>
        </p:spPr>
        <p:txBody>
          <a:bodyPr>
            <a:spAutoFit/>
          </a:bodyPr>
          <a:lstStyle/>
          <a:p>
            <a:pPr>
              <a:spcBef>
                <a:spcPct val="50000"/>
              </a:spcBef>
            </a:pPr>
            <a:r>
              <a:rPr lang="cs-CZ" altLang="sk-SK" sz="2000" b="1" dirty="0" smtClean="0">
                <a:solidFill>
                  <a:schemeClr val="hlink"/>
                </a:solidFill>
                <a:latin typeface="Times New Roman" pitchFamily="18" charset="0"/>
                <a:cs typeface="Times New Roman" pitchFamily="18" charset="0"/>
              </a:rPr>
              <a:t>Struktura </a:t>
            </a:r>
            <a:r>
              <a:rPr lang="cs-CZ" altLang="sk-SK" sz="2000" b="1" dirty="0">
                <a:solidFill>
                  <a:schemeClr val="hlink"/>
                </a:solidFill>
                <a:latin typeface="Times New Roman" pitchFamily="18" charset="0"/>
                <a:cs typeface="Times New Roman" pitchFamily="18" charset="0"/>
              </a:rPr>
              <a:t>trhu</a:t>
            </a:r>
            <a:endParaRPr lang="cs-CZ" altLang="sk-SK" sz="2000" dirty="0">
              <a:solidFill>
                <a:schemeClr val="hlink"/>
              </a:solidFill>
              <a:latin typeface="Arial Unicode MS" pitchFamily="34" charset="-128"/>
              <a:ea typeface="Arial Unicode MS" pitchFamily="34" charset="-128"/>
              <a:cs typeface="Arial Unicode MS" pitchFamily="34" charset="-128"/>
            </a:endParaRPr>
          </a:p>
          <a:p>
            <a:pPr>
              <a:spcBef>
                <a:spcPct val="50000"/>
              </a:spcBef>
            </a:pPr>
            <a:r>
              <a:rPr lang="cs-CZ" altLang="sk-SK" dirty="0">
                <a:cs typeface="Times New Roman" pitchFamily="18" charset="0"/>
              </a:rPr>
              <a:t/>
            </a:r>
            <a:br>
              <a:rPr lang="cs-CZ" altLang="sk-SK" dirty="0">
                <a:cs typeface="Times New Roman" pitchFamily="18" charset="0"/>
              </a:rPr>
            </a:br>
            <a:r>
              <a:rPr lang="cs-CZ" altLang="sk-SK" dirty="0">
                <a:cs typeface="Times New Roman" pitchFamily="18" charset="0"/>
              </a:rPr>
              <a:t>a) Jak je trh primárně členěn – popisuje rozdělení dané oblasti trhu.</a:t>
            </a:r>
            <a:br>
              <a:rPr lang="cs-CZ" altLang="sk-SK" dirty="0">
                <a:cs typeface="Times New Roman" pitchFamily="18" charset="0"/>
              </a:rPr>
            </a:br>
            <a:r>
              <a:rPr lang="cs-CZ" altLang="sk-SK" dirty="0">
                <a:cs typeface="Times New Roman" pitchFamily="18" charset="0"/>
              </a:rPr>
              <a:t>I. Z pohledu výrobku</a:t>
            </a:r>
            <a:br>
              <a:rPr lang="cs-CZ" altLang="sk-SK" dirty="0">
                <a:cs typeface="Times New Roman" pitchFamily="18" charset="0"/>
              </a:rPr>
            </a:br>
            <a:r>
              <a:rPr lang="cs-CZ" altLang="sk-SK" dirty="0">
                <a:cs typeface="Times New Roman" pitchFamily="18" charset="0"/>
              </a:rPr>
              <a:t>II. Z pohledu spotřebitele</a:t>
            </a:r>
            <a:br>
              <a:rPr lang="cs-CZ" altLang="sk-SK" dirty="0">
                <a:cs typeface="Times New Roman" pitchFamily="18" charset="0"/>
              </a:rPr>
            </a:br>
            <a:endParaRPr lang="cs-CZ" altLang="sk-SK" dirty="0">
              <a:cs typeface="Times New Roman" pitchFamily="18" charset="0"/>
            </a:endParaRPr>
          </a:p>
          <a:p>
            <a:pPr>
              <a:spcBef>
                <a:spcPct val="50000"/>
              </a:spcBef>
            </a:pPr>
            <a:r>
              <a:rPr lang="cs-CZ" altLang="sk-SK" dirty="0">
                <a:cs typeface="Times New Roman" pitchFamily="18" charset="0"/>
              </a:rPr>
              <a:t>b) Z pohledu spotřebitele v jaké části trhu se značka nyní nachází – ve které z těchto částí trhu se značka uplatňuje.</a:t>
            </a:r>
            <a:br>
              <a:rPr lang="cs-CZ" altLang="sk-SK" dirty="0">
                <a:cs typeface="Times New Roman" pitchFamily="18" charset="0"/>
              </a:rPr>
            </a:br>
            <a:endParaRPr lang="cs-CZ" altLang="sk-SK" dirty="0">
              <a:cs typeface="Times New Roman" pitchFamily="18" charset="0"/>
            </a:endParaRPr>
          </a:p>
          <a:p>
            <a:pPr>
              <a:spcBef>
                <a:spcPct val="50000"/>
              </a:spcBef>
            </a:pPr>
            <a:r>
              <a:rPr lang="cs-CZ" altLang="sk-SK" dirty="0">
                <a:cs typeface="Times New Roman" pitchFamily="18" charset="0"/>
              </a:rPr>
              <a:t>c) Jaké umístění značky je naproti tomu žádoucí – kdo je v rámci dané části trhu hlavním konkurentem značky – je nutné uvážit rozdělení trhu na části podle typu výrobku, výhod, které poskytuje, druhu lidí, kteří ho kupují či určitých hladin poměrů ceny k hodnotě.</a:t>
            </a:r>
            <a:br>
              <a:rPr lang="cs-CZ" altLang="sk-SK" dirty="0">
                <a:cs typeface="Times New Roman" pitchFamily="18" charset="0"/>
              </a:rPr>
            </a:br>
            <a:endParaRPr lang="cs-CZ" altLang="sk-SK" dirty="0">
              <a:cs typeface="Times New Roman" pitchFamily="18" charset="0"/>
            </a:endParaRPr>
          </a:p>
          <a:p>
            <a:pPr>
              <a:spcBef>
                <a:spcPct val="50000"/>
              </a:spcBef>
            </a:pPr>
            <a:r>
              <a:rPr lang="cs-CZ" altLang="sk-SK" dirty="0">
                <a:cs typeface="Times New Roman" pitchFamily="18" charset="0"/>
              </a:rPr>
              <a:t>d) Jaká značka je konkurentem na té části trhu, kam chceme umístit naši značku.</a:t>
            </a:r>
            <a:br>
              <a:rPr lang="cs-CZ" altLang="sk-SK" dirty="0">
                <a:cs typeface="Times New Roman" pitchFamily="18" charset="0"/>
              </a:rPr>
            </a:br>
            <a:endParaRPr lang="cs-CZ" altLang="sk-SK" dirty="0">
              <a:cs typeface="Times New Roman" pitchFamily="18" charset="0"/>
            </a:endParaRPr>
          </a:p>
          <a:p>
            <a:pPr>
              <a:spcBef>
                <a:spcPct val="50000"/>
              </a:spcBef>
            </a:pPr>
            <a:r>
              <a:rPr lang="cs-CZ" altLang="sk-SK" dirty="0">
                <a:cs typeface="Times New Roman" pitchFamily="18" charset="0"/>
              </a:rPr>
              <a:t>(Příklady: Oblast trhu s kostkovým mýdlem je značně rozčleněna: mýdlo pro celou rodinu, úsporné mýdlo, deodorant, mýdlo bez příměsí atd.)</a:t>
            </a:r>
            <a:br>
              <a:rPr lang="cs-CZ" altLang="sk-SK" dirty="0">
                <a:cs typeface="Times New Roman" pitchFamily="18" charset="0"/>
              </a:rPr>
            </a:br>
            <a:r>
              <a:rPr lang="cs-CZ" altLang="sk-SK" dirty="0">
                <a:solidFill>
                  <a:schemeClr val="hlink"/>
                </a:solidFill>
                <a:cs typeface="Times New Roman" pitchFamily="18" charset="0"/>
              </a:rPr>
              <a:t>Ve které části se uplatňuje naše značka.</a:t>
            </a:r>
            <a:br>
              <a:rPr lang="cs-CZ" altLang="sk-SK" dirty="0">
                <a:solidFill>
                  <a:schemeClr val="hlink"/>
                </a:solidFill>
                <a:cs typeface="Times New Roman" pitchFamily="18" charset="0"/>
              </a:rPr>
            </a:br>
            <a:r>
              <a:rPr lang="cs-CZ" altLang="sk-SK" dirty="0">
                <a:solidFill>
                  <a:schemeClr val="hlink"/>
                </a:solidFill>
                <a:cs typeface="Times New Roman" pitchFamily="18" charset="0"/>
              </a:rPr>
              <a:t>S jakými dalšími značkami.</a:t>
            </a:r>
            <a:br>
              <a:rPr lang="cs-CZ" altLang="sk-SK" dirty="0">
                <a:solidFill>
                  <a:schemeClr val="hlink"/>
                </a:solidFill>
                <a:cs typeface="Times New Roman" pitchFamily="18" charset="0"/>
              </a:rPr>
            </a:br>
            <a:r>
              <a:rPr lang="cs-CZ" altLang="sk-SK" dirty="0">
                <a:solidFill>
                  <a:schemeClr val="hlink"/>
                </a:solidFill>
                <a:cs typeface="Times New Roman" pitchFamily="18" charset="0"/>
              </a:rPr>
              <a:t>Kdo ji konkuruje.</a:t>
            </a:r>
            <a:r>
              <a:rPr lang="cs-CZ" altLang="sk-SK" dirty="0">
                <a:solidFill>
                  <a:schemeClr val="hlink"/>
                </a:solidFill>
              </a:rPr>
              <a:t> </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Text Box 2"/>
          <p:cNvSpPr txBox="1">
            <a:spLocks noChangeArrowheads="1"/>
          </p:cNvSpPr>
          <p:nvPr/>
        </p:nvSpPr>
        <p:spPr bwMode="auto">
          <a:xfrm>
            <a:off x="179388" y="0"/>
            <a:ext cx="8659812" cy="5740033"/>
          </a:xfrm>
          <a:prstGeom prst="rect">
            <a:avLst/>
          </a:prstGeom>
          <a:noFill/>
          <a:ln w="9525">
            <a:noFill/>
            <a:miter lim="800000"/>
            <a:headEnd/>
            <a:tailEnd/>
          </a:ln>
        </p:spPr>
        <p:txBody>
          <a:bodyPr>
            <a:spAutoFit/>
          </a:bodyPr>
          <a:lstStyle/>
          <a:p>
            <a:pPr marL="342900" indent="-342900">
              <a:spcBef>
                <a:spcPct val="50000"/>
              </a:spcBef>
            </a:pPr>
            <a:r>
              <a:rPr lang="cs-CZ" altLang="sk-SK" sz="2000" b="1" dirty="0" smtClean="0">
                <a:solidFill>
                  <a:schemeClr val="hlink"/>
                </a:solidFill>
                <a:cs typeface="Times New Roman" pitchFamily="18" charset="0"/>
              </a:rPr>
              <a:t>Trendy </a:t>
            </a:r>
            <a:r>
              <a:rPr lang="cs-CZ" altLang="sk-SK" sz="2000" b="1" dirty="0">
                <a:solidFill>
                  <a:schemeClr val="hlink"/>
                </a:solidFill>
                <a:cs typeface="Times New Roman" pitchFamily="18" charset="0"/>
              </a:rPr>
              <a:t>trhu</a:t>
            </a:r>
            <a:r>
              <a:rPr lang="cs-CZ" altLang="sk-SK" sz="2000" dirty="0">
                <a:solidFill>
                  <a:schemeClr val="hlink"/>
                </a:solidFill>
                <a:cs typeface="Times New Roman" pitchFamily="18" charset="0"/>
              </a:rPr>
              <a:t/>
            </a:r>
            <a:br>
              <a:rPr lang="cs-CZ" altLang="sk-SK" sz="2000" dirty="0">
                <a:solidFill>
                  <a:schemeClr val="hlink"/>
                </a:solidFill>
                <a:cs typeface="Times New Roman" pitchFamily="18" charset="0"/>
              </a:rPr>
            </a:br>
            <a:endParaRPr lang="cs-CZ" altLang="sk-SK" sz="2000" dirty="0">
              <a:solidFill>
                <a:schemeClr val="hlink"/>
              </a:solidFill>
              <a:cs typeface="Times New Roman" pitchFamily="18" charset="0"/>
            </a:endParaRPr>
          </a:p>
          <a:p>
            <a:pPr marL="342900" indent="-342900">
              <a:spcBef>
                <a:spcPct val="50000"/>
              </a:spcBef>
            </a:pPr>
            <a:endParaRPr lang="cs-CZ" altLang="sk-SK" sz="2000" dirty="0">
              <a:solidFill>
                <a:schemeClr val="hlink"/>
              </a:solidFill>
              <a:cs typeface="Times New Roman" pitchFamily="18" charset="0"/>
            </a:endParaRPr>
          </a:p>
          <a:p>
            <a:pPr marL="342900" indent="-342900">
              <a:spcBef>
                <a:spcPct val="50000"/>
              </a:spcBef>
            </a:pPr>
            <a:endParaRPr lang="cs-CZ" altLang="sk-SK" sz="2000" dirty="0">
              <a:solidFill>
                <a:schemeClr val="hlink"/>
              </a:solidFill>
              <a:cs typeface="Times New Roman" pitchFamily="18" charset="0"/>
            </a:endParaRPr>
          </a:p>
          <a:p>
            <a:pPr marL="342900" indent="-342900">
              <a:spcBef>
                <a:spcPct val="50000"/>
              </a:spcBef>
            </a:pPr>
            <a:endParaRPr lang="cs-CZ" altLang="sk-SK" sz="2000" dirty="0">
              <a:solidFill>
                <a:schemeClr val="hlink"/>
              </a:solidFill>
              <a:cs typeface="Times New Roman" pitchFamily="18" charset="0"/>
            </a:endParaRPr>
          </a:p>
          <a:p>
            <a:pPr marL="342900" indent="-342900">
              <a:spcBef>
                <a:spcPct val="50000"/>
              </a:spcBef>
            </a:pPr>
            <a:endParaRPr lang="cs-CZ" altLang="sk-SK" sz="2000" dirty="0">
              <a:solidFill>
                <a:schemeClr val="hlink"/>
              </a:solidFill>
              <a:cs typeface="Times New Roman" pitchFamily="18" charset="0"/>
            </a:endParaRPr>
          </a:p>
          <a:p>
            <a:pPr marL="342900" indent="-342900">
              <a:spcBef>
                <a:spcPct val="50000"/>
              </a:spcBef>
            </a:pPr>
            <a:r>
              <a:rPr lang="cs-CZ" altLang="sk-SK" dirty="0">
                <a:cs typeface="Times New Roman" pitchFamily="18" charset="0"/>
              </a:rPr>
              <a:t>Současné tendence trhu a spotřebitelů, které mají vliv na značku:</a:t>
            </a:r>
          </a:p>
          <a:p>
            <a:pPr marL="342900" indent="-342900">
              <a:spcBef>
                <a:spcPct val="50000"/>
              </a:spcBef>
              <a:buFontTx/>
              <a:buAutoNum type="alphaLcParenR"/>
            </a:pPr>
            <a:r>
              <a:rPr lang="cs-CZ" altLang="sk-SK" b="1" dirty="0">
                <a:solidFill>
                  <a:schemeClr val="hlink"/>
                </a:solidFill>
                <a:cs typeface="Times New Roman" pitchFamily="18" charset="0"/>
              </a:rPr>
              <a:t>Jaké jsou nejdůležitější relevantní obchodní trendy na současném trhu,</a:t>
            </a:r>
            <a:r>
              <a:rPr lang="cs-CZ" altLang="sk-SK" dirty="0">
                <a:cs typeface="Times New Roman" pitchFamily="18" charset="0"/>
              </a:rPr>
              <a:t> ovlivňující obor a značku (nové technologie, ekologie, ekonomika, reklamní praktiky).</a:t>
            </a:r>
            <a:br>
              <a:rPr lang="cs-CZ" altLang="sk-SK" dirty="0">
                <a:cs typeface="Times New Roman" pitchFamily="18" charset="0"/>
              </a:rPr>
            </a:br>
            <a:r>
              <a:rPr lang="cs-CZ" altLang="sk-SK" dirty="0">
                <a:cs typeface="Times New Roman" pitchFamily="18" charset="0"/>
              </a:rPr>
              <a:t>Například: Jaký bude dopad elektronické pošty (E–mail) na poštovní služby nebo faxy.</a:t>
            </a:r>
            <a:br>
              <a:rPr lang="cs-CZ" altLang="sk-SK" dirty="0">
                <a:cs typeface="Times New Roman" pitchFamily="18" charset="0"/>
              </a:rPr>
            </a:br>
            <a:endParaRPr lang="cs-CZ" altLang="sk-SK" dirty="0">
              <a:cs typeface="Times New Roman" pitchFamily="18" charset="0"/>
            </a:endParaRPr>
          </a:p>
          <a:p>
            <a:pPr marL="342900" indent="-342900">
              <a:spcBef>
                <a:spcPct val="50000"/>
              </a:spcBef>
              <a:buFontTx/>
              <a:buAutoNum type="alphaLcParenR"/>
            </a:pPr>
            <a:r>
              <a:rPr lang="cs-CZ" altLang="sk-SK" b="1" dirty="0">
                <a:solidFill>
                  <a:schemeClr val="hlink"/>
                </a:solidFill>
                <a:cs typeface="Times New Roman" pitchFamily="18" charset="0"/>
              </a:rPr>
              <a:t>Jaké jsou nejdůležitější relevantní spotřebitelské trendy</a:t>
            </a:r>
            <a:r>
              <a:rPr lang="cs-CZ" altLang="sk-SK" dirty="0">
                <a:cs typeface="Times New Roman" pitchFamily="18" charset="0"/>
              </a:rPr>
              <a:t> na současném trhu ovlivňující značku</a:t>
            </a:r>
            <a:br>
              <a:rPr lang="cs-CZ" altLang="sk-SK" dirty="0">
                <a:cs typeface="Times New Roman" pitchFamily="18" charset="0"/>
              </a:rPr>
            </a:br>
            <a:r>
              <a:rPr lang="cs-CZ" altLang="sk-SK" dirty="0">
                <a:cs typeface="Times New Roman" pitchFamily="18" charset="0"/>
              </a:rPr>
              <a:t>(demografické změny, trh teenagerů, změny chování či postojů, nebo také spotřebitelské trendy jako například demografické změny nebo změna postojů či názorů, změna chování nebo "životního stylu").</a:t>
            </a:r>
            <a:r>
              <a:rPr lang="cs-CZ" altLang="sk-SK" dirty="0"/>
              <a:t> </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Text Box 2"/>
          <p:cNvSpPr txBox="1">
            <a:spLocks noChangeArrowheads="1"/>
          </p:cNvSpPr>
          <p:nvPr/>
        </p:nvSpPr>
        <p:spPr bwMode="auto">
          <a:xfrm>
            <a:off x="358775" y="260350"/>
            <a:ext cx="8785225" cy="6217087"/>
          </a:xfrm>
          <a:prstGeom prst="rect">
            <a:avLst/>
          </a:prstGeom>
          <a:noFill/>
          <a:ln w="9525">
            <a:noFill/>
            <a:miter lim="800000"/>
            <a:headEnd/>
            <a:tailEnd/>
          </a:ln>
        </p:spPr>
        <p:txBody>
          <a:bodyPr>
            <a:spAutoFit/>
          </a:bodyPr>
          <a:lstStyle/>
          <a:p>
            <a:pPr>
              <a:spcBef>
                <a:spcPct val="50000"/>
              </a:spcBef>
            </a:pPr>
            <a:r>
              <a:rPr lang="cs-CZ" altLang="sk-SK" sz="2000" b="1" dirty="0" smtClean="0">
                <a:solidFill>
                  <a:schemeClr val="hlink"/>
                </a:solidFill>
                <a:latin typeface="Times New Roman" pitchFamily="18" charset="0"/>
                <a:cs typeface="Times New Roman" pitchFamily="18" charset="0"/>
              </a:rPr>
              <a:t>Z</a:t>
            </a:r>
            <a:r>
              <a:rPr lang="cs-CZ" altLang="sk-SK" sz="2000" b="1" dirty="0" smtClean="0">
                <a:solidFill>
                  <a:schemeClr val="hlink"/>
                </a:solidFill>
                <a:cs typeface="Times New Roman" pitchFamily="18" charset="0"/>
              </a:rPr>
              <a:t>á</a:t>
            </a:r>
            <a:r>
              <a:rPr lang="cs-CZ" altLang="sk-SK" sz="2000" b="1" dirty="0" smtClean="0">
                <a:solidFill>
                  <a:schemeClr val="hlink"/>
                </a:solidFill>
                <a:latin typeface="Times New Roman" pitchFamily="18" charset="0"/>
                <a:cs typeface="Times New Roman" pitchFamily="18" charset="0"/>
              </a:rPr>
              <a:t>kazn</a:t>
            </a:r>
            <a:r>
              <a:rPr lang="cs-CZ" altLang="sk-SK" sz="2000" b="1" dirty="0" smtClean="0">
                <a:solidFill>
                  <a:schemeClr val="hlink"/>
                </a:solidFill>
                <a:cs typeface="Times New Roman" pitchFamily="18" charset="0"/>
              </a:rPr>
              <a:t>í</a:t>
            </a:r>
            <a:r>
              <a:rPr lang="cs-CZ" altLang="sk-SK" sz="2000" b="1" dirty="0" smtClean="0">
                <a:solidFill>
                  <a:schemeClr val="hlink"/>
                </a:solidFill>
                <a:latin typeface="Times New Roman" pitchFamily="18" charset="0"/>
                <a:cs typeface="Times New Roman" pitchFamily="18" charset="0"/>
              </a:rPr>
              <a:t>k</a:t>
            </a:r>
            <a:r>
              <a:rPr lang="cs-CZ" altLang="sk-SK" sz="2000" b="1" dirty="0">
                <a:solidFill>
                  <a:schemeClr val="hlink"/>
                </a:solidFill>
                <a:latin typeface="Times New Roman" pitchFamily="18" charset="0"/>
                <a:cs typeface="Times New Roman" pitchFamily="18" charset="0"/>
              </a:rPr>
              <a:t>/ spotřebitel</a:t>
            </a:r>
          </a:p>
          <a:p>
            <a:pPr>
              <a:spcBef>
                <a:spcPct val="50000"/>
              </a:spcBef>
            </a:pPr>
            <a:endParaRPr lang="cs-CZ" altLang="sk-SK" sz="2000" b="1" dirty="0">
              <a:solidFill>
                <a:schemeClr val="hlink"/>
              </a:solidFill>
              <a:latin typeface="Times New Roman" pitchFamily="18" charset="0"/>
              <a:cs typeface="Times New Roman" pitchFamily="18" charset="0"/>
            </a:endParaRPr>
          </a:p>
          <a:p>
            <a:pPr>
              <a:spcBef>
                <a:spcPct val="50000"/>
              </a:spcBef>
            </a:pPr>
            <a:endParaRPr lang="cs-CZ" altLang="sk-SK" sz="2000" b="1" dirty="0">
              <a:solidFill>
                <a:schemeClr val="hlink"/>
              </a:solidFill>
              <a:latin typeface="Times New Roman" pitchFamily="18" charset="0"/>
              <a:cs typeface="Times New Roman" pitchFamily="18" charset="0"/>
            </a:endParaRPr>
          </a:p>
          <a:p>
            <a:pPr>
              <a:spcBef>
                <a:spcPct val="50000"/>
              </a:spcBef>
            </a:pPr>
            <a:endParaRPr lang="cs-CZ" altLang="sk-SK" sz="2000" b="1" dirty="0">
              <a:solidFill>
                <a:schemeClr val="hlink"/>
              </a:solidFill>
              <a:latin typeface="Times New Roman" pitchFamily="18" charset="0"/>
              <a:cs typeface="Times New Roman" pitchFamily="18" charset="0"/>
            </a:endParaRPr>
          </a:p>
          <a:p>
            <a:pPr>
              <a:spcBef>
                <a:spcPct val="50000"/>
              </a:spcBef>
            </a:pPr>
            <a:endParaRPr lang="cs-CZ" altLang="sk-SK" sz="2000" b="1" dirty="0">
              <a:solidFill>
                <a:schemeClr val="hlink"/>
              </a:solidFill>
              <a:latin typeface="Times New Roman" pitchFamily="18" charset="0"/>
              <a:cs typeface="Times New Roman" pitchFamily="18" charset="0"/>
            </a:endParaRPr>
          </a:p>
          <a:p>
            <a:pPr>
              <a:spcBef>
                <a:spcPct val="50000"/>
              </a:spcBef>
            </a:pPr>
            <a:endParaRPr lang="cs-CZ" altLang="sk-SK" sz="2000" b="1" dirty="0">
              <a:solidFill>
                <a:schemeClr val="hlink"/>
              </a:solidFill>
              <a:latin typeface="Times New Roman" pitchFamily="18" charset="0"/>
              <a:cs typeface="Times New Roman" pitchFamily="18" charset="0"/>
            </a:endParaRPr>
          </a:p>
          <a:p>
            <a:pPr>
              <a:spcBef>
                <a:spcPct val="50000"/>
              </a:spcBef>
            </a:pPr>
            <a:endParaRPr lang="cs-CZ" altLang="sk-SK" sz="2000" dirty="0">
              <a:solidFill>
                <a:schemeClr val="hlink"/>
              </a:solidFill>
              <a:latin typeface="Arial Unicode MS" pitchFamily="34" charset="-128"/>
              <a:ea typeface="Arial Unicode MS" pitchFamily="34" charset="-128"/>
              <a:cs typeface="Arial Unicode MS" pitchFamily="34" charset="-128"/>
            </a:endParaRPr>
          </a:p>
          <a:p>
            <a:pPr>
              <a:spcBef>
                <a:spcPct val="50000"/>
              </a:spcBef>
            </a:pPr>
            <a:r>
              <a:rPr lang="cs-CZ" altLang="sk-SK" sz="2400" b="1" dirty="0">
                <a:solidFill>
                  <a:schemeClr val="hlink"/>
                </a:solidFill>
                <a:cs typeface="Times New Roman" pitchFamily="18" charset="0"/>
              </a:rPr>
              <a:t>Kdo jsou teda naši spotřebitelé?</a:t>
            </a:r>
            <a:br>
              <a:rPr lang="cs-CZ" altLang="sk-SK" sz="2400" b="1" dirty="0">
                <a:solidFill>
                  <a:schemeClr val="hlink"/>
                </a:solidFill>
                <a:cs typeface="Times New Roman" pitchFamily="18" charset="0"/>
              </a:rPr>
            </a:br>
            <a:r>
              <a:rPr lang="cs-CZ" altLang="sk-SK" dirty="0">
                <a:cs typeface="Times New Roman" pitchFamily="18" charset="0"/>
              </a:rPr>
              <a:t>Spotřebitele dané oblasti trhu a spotřebitele kupujícího vaší značku.</a:t>
            </a:r>
            <a:br>
              <a:rPr lang="cs-CZ" altLang="sk-SK" dirty="0">
                <a:cs typeface="Times New Roman" pitchFamily="18" charset="0"/>
              </a:rPr>
            </a:br>
            <a:r>
              <a:rPr lang="cs-CZ" altLang="sk-SK" dirty="0">
                <a:cs typeface="Times New Roman" pitchFamily="18" charset="0"/>
              </a:rPr>
              <a:t>Často je užitečné před odpovědí zjistit důkladný profil pravděpodobného zákazníka s důrazem na porozumění klíčovým zájmům spotřebitele.</a:t>
            </a:r>
            <a:br>
              <a:rPr lang="cs-CZ" altLang="sk-SK" dirty="0">
                <a:cs typeface="Times New Roman" pitchFamily="18" charset="0"/>
              </a:rPr>
            </a:br>
            <a:r>
              <a:rPr lang="cs-CZ" altLang="sk-SK" b="1" dirty="0">
                <a:solidFill>
                  <a:schemeClr val="hlink"/>
                </a:solidFill>
                <a:cs typeface="Times New Roman" pitchFamily="18" charset="0"/>
              </a:rPr>
              <a:t>a -  Jací jsou hlavní spotřebitelé v dané oblasti trhu.</a:t>
            </a:r>
            <a:br>
              <a:rPr lang="cs-CZ" altLang="sk-SK" b="1" dirty="0">
                <a:solidFill>
                  <a:schemeClr val="hlink"/>
                </a:solidFill>
                <a:cs typeface="Times New Roman" pitchFamily="18" charset="0"/>
              </a:rPr>
            </a:br>
            <a:r>
              <a:rPr lang="cs-CZ" altLang="sk-SK" dirty="0">
                <a:cs typeface="Times New Roman" pitchFamily="18" charset="0"/>
              </a:rPr>
              <a:t>Demografické rozložení, psychologii, postoje a přesvědčení, přístup ke značce – používání výrobků značky, nepravidelně používány.</a:t>
            </a:r>
            <a:br>
              <a:rPr lang="cs-CZ" altLang="sk-SK" dirty="0">
                <a:cs typeface="Times New Roman" pitchFamily="18" charset="0"/>
              </a:rPr>
            </a:br>
            <a:r>
              <a:rPr lang="cs-CZ" altLang="sk-SK" b="1" dirty="0">
                <a:solidFill>
                  <a:schemeClr val="hlink"/>
                </a:solidFill>
                <a:cs typeface="Times New Roman" pitchFamily="18" charset="0"/>
              </a:rPr>
              <a:t>b -  Také je nutné uvážit, jak je daná oblast trhu v souladu s životem spotřebitelů.</a:t>
            </a:r>
            <a:br>
              <a:rPr lang="cs-CZ" altLang="sk-SK" b="1" dirty="0">
                <a:solidFill>
                  <a:schemeClr val="hlink"/>
                </a:solidFill>
                <a:cs typeface="Times New Roman" pitchFamily="18" charset="0"/>
              </a:rPr>
            </a:br>
            <a:r>
              <a:rPr lang="cs-CZ" altLang="sk-SK" b="1" dirty="0">
                <a:solidFill>
                  <a:schemeClr val="hlink"/>
                </a:solidFill>
                <a:cs typeface="Times New Roman" pitchFamily="18" charset="0"/>
              </a:rPr>
              <a:t>c -  Liší se nějak spotřebitelé dávající přednost naší značce</a:t>
            </a:r>
            <a:r>
              <a:rPr lang="cs-CZ" altLang="sk-SK" dirty="0">
                <a:cs typeface="Times New Roman" pitchFamily="18" charset="0"/>
              </a:rPr>
              <a:t> od průměrného spotřebitele v dané oblasti trhu? Jestliže ano, jak?</a:t>
            </a:r>
            <a:r>
              <a:rPr lang="cs-CZ" altLang="sk-SK" dirty="0"/>
              <a:t> </a:t>
            </a:r>
          </a:p>
        </p:txBody>
      </p:sp>
      <p:pic>
        <p:nvPicPr>
          <p:cNvPr id="211974" name="Picture 6" descr="http://www.sbatuzkem.cz/wp-content/uploads/2013/11/starbucks_fronta1.jpg"/>
          <p:cNvPicPr>
            <a:picLocks noChangeAspect="1" noChangeArrowheads="1"/>
          </p:cNvPicPr>
          <p:nvPr/>
        </p:nvPicPr>
        <p:blipFill>
          <a:blip r:embed="rId3"/>
          <a:srcRect/>
          <a:stretch>
            <a:fillRect/>
          </a:stretch>
        </p:blipFill>
        <p:spPr bwMode="auto">
          <a:xfrm>
            <a:off x="3286116" y="785794"/>
            <a:ext cx="5715000" cy="2857500"/>
          </a:xfrm>
          <a:prstGeom prst="rect">
            <a:avLst/>
          </a:prstGeom>
          <a:noFill/>
        </p:spPr>
      </p:pic>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Text Box 2"/>
          <p:cNvSpPr txBox="1">
            <a:spLocks noChangeArrowheads="1"/>
          </p:cNvSpPr>
          <p:nvPr/>
        </p:nvSpPr>
        <p:spPr bwMode="auto">
          <a:xfrm>
            <a:off x="179388" y="533400"/>
            <a:ext cx="8659812" cy="6070600"/>
          </a:xfrm>
          <a:prstGeom prst="rect">
            <a:avLst/>
          </a:prstGeom>
          <a:noFill/>
          <a:ln w="9525">
            <a:noFill/>
            <a:miter lim="800000"/>
            <a:headEnd/>
            <a:tailEnd/>
          </a:ln>
        </p:spPr>
        <p:txBody>
          <a:bodyPr>
            <a:spAutoFit/>
          </a:bodyPr>
          <a:lstStyle/>
          <a:p>
            <a:pPr>
              <a:spcBef>
                <a:spcPct val="50000"/>
              </a:spcBef>
            </a:pPr>
            <a:r>
              <a:rPr lang="cs-CZ" altLang="sk-SK" sz="2000" b="1" dirty="0" smtClean="0">
                <a:solidFill>
                  <a:schemeClr val="hlink"/>
                </a:solidFill>
                <a:latin typeface="Times New Roman" pitchFamily="18" charset="0"/>
                <a:cs typeface="Times New Roman" pitchFamily="18" charset="0"/>
              </a:rPr>
              <a:t>Individualizace </a:t>
            </a:r>
            <a:r>
              <a:rPr lang="cs-CZ" altLang="sk-SK" sz="2000" b="1" dirty="0">
                <a:solidFill>
                  <a:schemeClr val="hlink"/>
                </a:solidFill>
                <a:latin typeface="Times New Roman" pitchFamily="18" charset="0"/>
                <a:cs typeface="Times New Roman" pitchFamily="18" charset="0"/>
              </a:rPr>
              <a:t>z</a:t>
            </a:r>
            <a:r>
              <a:rPr lang="cs-CZ" altLang="sk-SK" sz="2000" b="1" dirty="0">
                <a:solidFill>
                  <a:schemeClr val="hlink"/>
                </a:solidFill>
                <a:cs typeface="Times New Roman" pitchFamily="18" charset="0"/>
              </a:rPr>
              <a:t>á</a:t>
            </a:r>
            <a:r>
              <a:rPr lang="cs-CZ" altLang="sk-SK" sz="2000" b="1" dirty="0">
                <a:solidFill>
                  <a:schemeClr val="hlink"/>
                </a:solidFill>
                <a:latin typeface="Times New Roman" pitchFamily="18" charset="0"/>
                <a:cs typeface="Times New Roman" pitchFamily="18" charset="0"/>
              </a:rPr>
              <a:t>kazn</a:t>
            </a:r>
            <a:r>
              <a:rPr lang="cs-CZ" altLang="sk-SK" sz="2000" b="1" dirty="0">
                <a:solidFill>
                  <a:schemeClr val="hlink"/>
                </a:solidFill>
                <a:cs typeface="Times New Roman" pitchFamily="18" charset="0"/>
              </a:rPr>
              <a:t>í</a:t>
            </a:r>
            <a:r>
              <a:rPr lang="cs-CZ" altLang="sk-SK" sz="2000" b="1" dirty="0">
                <a:solidFill>
                  <a:schemeClr val="hlink"/>
                </a:solidFill>
                <a:latin typeface="Times New Roman" pitchFamily="18" charset="0"/>
                <a:cs typeface="Times New Roman" pitchFamily="18" charset="0"/>
              </a:rPr>
              <a:t>ka </a:t>
            </a:r>
          </a:p>
          <a:p>
            <a:pPr>
              <a:spcBef>
                <a:spcPct val="50000"/>
              </a:spcBef>
            </a:pPr>
            <a:endParaRPr lang="cs-CZ" altLang="sk-SK" sz="2000" b="1" dirty="0">
              <a:solidFill>
                <a:schemeClr val="hlink"/>
              </a:solidFill>
              <a:latin typeface="Times New Roman" pitchFamily="18" charset="0"/>
              <a:cs typeface="Times New Roman" pitchFamily="18" charset="0"/>
            </a:endParaRPr>
          </a:p>
          <a:p>
            <a:pPr>
              <a:spcBef>
                <a:spcPct val="50000"/>
              </a:spcBef>
            </a:pPr>
            <a:endParaRPr lang="cs-CZ" altLang="sk-SK" sz="2000" b="1" dirty="0">
              <a:solidFill>
                <a:schemeClr val="hlink"/>
              </a:solidFill>
              <a:latin typeface="Times New Roman" pitchFamily="18" charset="0"/>
              <a:cs typeface="Times New Roman" pitchFamily="18" charset="0"/>
            </a:endParaRPr>
          </a:p>
          <a:p>
            <a:pPr>
              <a:spcBef>
                <a:spcPct val="50000"/>
              </a:spcBef>
            </a:pPr>
            <a:endParaRPr lang="cs-CZ" altLang="sk-SK" sz="2000" b="1" dirty="0">
              <a:solidFill>
                <a:schemeClr val="hlink"/>
              </a:solidFill>
              <a:latin typeface="Times New Roman" pitchFamily="18" charset="0"/>
              <a:cs typeface="Times New Roman" pitchFamily="18" charset="0"/>
            </a:endParaRPr>
          </a:p>
          <a:p>
            <a:pPr>
              <a:spcBef>
                <a:spcPct val="50000"/>
              </a:spcBef>
            </a:pPr>
            <a:endParaRPr lang="cs-CZ" altLang="sk-SK" sz="2000" b="1" dirty="0">
              <a:solidFill>
                <a:schemeClr val="hlink"/>
              </a:solidFill>
              <a:latin typeface="Times New Roman" pitchFamily="18" charset="0"/>
              <a:cs typeface="Times New Roman" pitchFamily="18" charset="0"/>
            </a:endParaRPr>
          </a:p>
          <a:p>
            <a:pPr>
              <a:spcBef>
                <a:spcPct val="50000"/>
              </a:spcBef>
            </a:pPr>
            <a:endParaRPr lang="cs-CZ" altLang="sk-SK" sz="2000" b="1" dirty="0">
              <a:solidFill>
                <a:schemeClr val="hlink"/>
              </a:solidFill>
              <a:latin typeface="Times New Roman" pitchFamily="18" charset="0"/>
              <a:cs typeface="Times New Roman" pitchFamily="18" charset="0"/>
            </a:endParaRPr>
          </a:p>
          <a:p>
            <a:pPr>
              <a:spcBef>
                <a:spcPct val="50000"/>
              </a:spcBef>
            </a:pPr>
            <a:endParaRPr lang="cs-CZ" altLang="sk-SK" sz="2000" b="1" dirty="0">
              <a:solidFill>
                <a:schemeClr val="hlink"/>
              </a:solidFill>
              <a:latin typeface="Times New Roman" pitchFamily="18" charset="0"/>
              <a:cs typeface="Times New Roman" pitchFamily="18" charset="0"/>
            </a:endParaRPr>
          </a:p>
          <a:p>
            <a:pPr>
              <a:spcBef>
                <a:spcPct val="50000"/>
              </a:spcBef>
            </a:pPr>
            <a:endParaRPr lang="cs-CZ" altLang="sk-SK" sz="2000" dirty="0">
              <a:solidFill>
                <a:schemeClr val="hlink"/>
              </a:solidFill>
              <a:latin typeface="Arial Unicode MS" pitchFamily="34" charset="-128"/>
              <a:ea typeface="Arial Unicode MS" pitchFamily="34" charset="-128"/>
              <a:cs typeface="Arial Unicode MS" pitchFamily="34" charset="-128"/>
            </a:endParaRPr>
          </a:p>
          <a:p>
            <a:pPr>
              <a:spcBef>
                <a:spcPct val="50000"/>
              </a:spcBef>
            </a:pPr>
            <a:r>
              <a:rPr lang="cs-CZ" altLang="sk-SK" b="1" dirty="0">
                <a:solidFill>
                  <a:srgbClr val="000000"/>
                </a:solidFill>
                <a:cs typeface="Times New Roman" pitchFamily="18" charset="0"/>
              </a:rPr>
              <a:t> </a:t>
            </a:r>
            <a:endParaRPr lang="cs-CZ" altLang="sk-SK" dirty="0">
              <a:solidFill>
                <a:srgbClr val="000000"/>
              </a:solidFill>
              <a:latin typeface="Arial Unicode MS" pitchFamily="34" charset="-128"/>
              <a:ea typeface="Arial Unicode MS" pitchFamily="34" charset="-128"/>
              <a:cs typeface="Arial Unicode MS" pitchFamily="34" charset="-128"/>
            </a:endParaRPr>
          </a:p>
          <a:p>
            <a:pPr>
              <a:spcBef>
                <a:spcPct val="50000"/>
              </a:spcBef>
            </a:pPr>
            <a:r>
              <a:rPr lang="cs-CZ" altLang="sk-SK" dirty="0">
                <a:cs typeface="Times New Roman" pitchFamily="18" charset="0"/>
              </a:rPr>
              <a:t>Klasická ekonomika se soustřeďovala na výrobní společnosti, které se zaměřovaly především na standardizaci produkce, výrobků a obchodních procesů. Firmy investovaly velké částky do svých obchodních značek. Prostřednictvím standardizace a tvorby známých značek doufali výrobci v růst poptávky, aby tak mohli využít zjednodušení výrobních i marketingových procesů. </a:t>
            </a:r>
            <a:r>
              <a:rPr lang="cs-CZ" altLang="sk-SK" i="1" dirty="0">
                <a:cs typeface="Times New Roman" pitchFamily="18" charset="0"/>
              </a:rPr>
              <a:t> </a:t>
            </a:r>
            <a:r>
              <a:rPr lang="cs-CZ" altLang="sk-SK" dirty="0">
                <a:cs typeface="Times New Roman" pitchFamily="18" charset="0"/>
              </a:rPr>
              <a:t>Klíčem k správě jejich aktiv se stal příkazový systém, který zajišťoval "strojový" chod obchodních aktivit. </a:t>
            </a:r>
          </a:p>
        </p:txBody>
      </p:sp>
      <p:pic>
        <p:nvPicPr>
          <p:cNvPr id="209922" name="Picture 2" descr="http://www.csystem.cz/uploads/FTbanka/delivery422100_size0.jpg"/>
          <p:cNvPicPr>
            <a:picLocks noChangeAspect="1" noChangeArrowheads="1"/>
          </p:cNvPicPr>
          <p:nvPr/>
        </p:nvPicPr>
        <p:blipFill>
          <a:blip r:embed="rId3"/>
          <a:srcRect/>
          <a:stretch>
            <a:fillRect/>
          </a:stretch>
        </p:blipFill>
        <p:spPr bwMode="auto">
          <a:xfrm>
            <a:off x="5572132" y="1142984"/>
            <a:ext cx="3009900" cy="3609976"/>
          </a:xfrm>
          <a:prstGeom prst="rect">
            <a:avLst/>
          </a:prstGeom>
          <a:noFill/>
        </p:spPr>
      </p:pic>
    </p:spTree>
  </p:cSld>
  <p:clrMapOvr>
    <a:masterClrMapping/>
  </p:clrMapOvr>
</p:sld>
</file>

<file path=ppt/theme/theme1.xml><?xml version="1.0" encoding="utf-8"?>
<a:theme xmlns:a="http://schemas.openxmlformats.org/drawingml/2006/main" name="Motiv sady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otiv sady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2513</TotalTime>
  <Words>10980</Words>
  <Application>Microsoft Office PowerPoint</Application>
  <PresentationFormat>Předvádění na obrazovce (4:3)</PresentationFormat>
  <Paragraphs>1658</Paragraphs>
  <Slides>178</Slides>
  <Notes>105</Notes>
  <HiddenSlides>0</HiddenSlides>
  <MMClips>0</MMClips>
  <ScaleCrop>false</ScaleCrop>
  <HeadingPairs>
    <vt:vector size="6" baseType="variant">
      <vt:variant>
        <vt:lpstr>Motiv</vt:lpstr>
      </vt:variant>
      <vt:variant>
        <vt:i4>1</vt:i4>
      </vt:variant>
      <vt:variant>
        <vt:lpstr>Vložené servery OLE</vt:lpstr>
      </vt:variant>
      <vt:variant>
        <vt:i4>0</vt:i4>
      </vt:variant>
      <vt:variant>
        <vt:lpstr>Nadpisy snímků</vt:lpstr>
      </vt:variant>
      <vt:variant>
        <vt:i4>178</vt:i4>
      </vt:variant>
    </vt:vector>
  </HeadingPairs>
  <TitlesOfParts>
    <vt:vector size="179" baseType="lpstr">
      <vt:lpstr>Motiv sady Office</vt:lpstr>
      <vt:lpstr>Snímek 1</vt:lpstr>
      <vt:lpstr>Snímek 2</vt:lpstr>
      <vt:lpstr>Snímek 3</vt:lpstr>
      <vt:lpstr>Snímek 4</vt:lpstr>
      <vt:lpstr>Snímek 5</vt:lpstr>
      <vt:lpstr>Snímek 6</vt:lpstr>
      <vt:lpstr>Snímek 7</vt:lpstr>
      <vt:lpstr>Snímek 8</vt:lpstr>
      <vt:lpstr>Snímek 9</vt:lpstr>
      <vt:lpstr>Snímek 10</vt:lpstr>
      <vt:lpstr>Snímek 11</vt:lpstr>
      <vt:lpstr>Snímek 12</vt:lpstr>
      <vt:lpstr>Snímek 13</vt:lpstr>
      <vt:lpstr>Snímek 14</vt:lpstr>
      <vt:lpstr>Snímek 15</vt:lpstr>
      <vt:lpstr>Snímek 16</vt:lpstr>
      <vt:lpstr>Snímek 17</vt:lpstr>
      <vt:lpstr>Snímek 18</vt:lpstr>
      <vt:lpstr>Snímek 19</vt:lpstr>
      <vt:lpstr>Snímek 20</vt:lpstr>
      <vt:lpstr>Snímek 21</vt:lpstr>
      <vt:lpstr>Snímek 22</vt:lpstr>
      <vt:lpstr>Snímek 23</vt:lpstr>
      <vt:lpstr>Snímek 24</vt:lpstr>
      <vt:lpstr>Snímek 25</vt:lpstr>
      <vt:lpstr>Snímek 26</vt:lpstr>
      <vt:lpstr>Snímek 27</vt:lpstr>
      <vt:lpstr>Snímek 28</vt:lpstr>
      <vt:lpstr>Snímek 29</vt:lpstr>
      <vt:lpstr>Snímek 30</vt:lpstr>
      <vt:lpstr>Snímek 31</vt:lpstr>
      <vt:lpstr>Snímek 32</vt:lpstr>
      <vt:lpstr>Snímek 33</vt:lpstr>
      <vt:lpstr>Snímek 34</vt:lpstr>
      <vt:lpstr>Snímek 35</vt:lpstr>
      <vt:lpstr>Snímek 36</vt:lpstr>
      <vt:lpstr>Snímek 37</vt:lpstr>
      <vt:lpstr>Snímek 38</vt:lpstr>
      <vt:lpstr>Snímek 39</vt:lpstr>
      <vt:lpstr>Snímek 40</vt:lpstr>
      <vt:lpstr>Snímek 41</vt:lpstr>
      <vt:lpstr>Snímek 42</vt:lpstr>
      <vt:lpstr>Snímek 43</vt:lpstr>
      <vt:lpstr>Snímek 44</vt:lpstr>
      <vt:lpstr>Snímek 45</vt:lpstr>
      <vt:lpstr>Snímek 46</vt:lpstr>
      <vt:lpstr>Snímek 47</vt:lpstr>
      <vt:lpstr>Snímek 48</vt:lpstr>
      <vt:lpstr>Snímek 49</vt:lpstr>
      <vt:lpstr>Snímek 50</vt:lpstr>
      <vt:lpstr>Snímek 51</vt:lpstr>
      <vt:lpstr>Snímek 52</vt:lpstr>
      <vt:lpstr>Snímek 53</vt:lpstr>
      <vt:lpstr>Snímek 54</vt:lpstr>
      <vt:lpstr>Snímek 55</vt:lpstr>
      <vt:lpstr>Snímek 56</vt:lpstr>
      <vt:lpstr>Snímek 57</vt:lpstr>
      <vt:lpstr>Snímek 58</vt:lpstr>
      <vt:lpstr>Snímek 59</vt:lpstr>
      <vt:lpstr>Snímek 60</vt:lpstr>
      <vt:lpstr>Snímek 61</vt:lpstr>
      <vt:lpstr>Snímek 62</vt:lpstr>
      <vt:lpstr>Snímek 63</vt:lpstr>
      <vt:lpstr>Snímek 64</vt:lpstr>
      <vt:lpstr>Snímek 65</vt:lpstr>
      <vt:lpstr>Snímek 66</vt:lpstr>
      <vt:lpstr>Snímek 67</vt:lpstr>
      <vt:lpstr>Snímek 68</vt:lpstr>
      <vt:lpstr>Snímek 69</vt:lpstr>
      <vt:lpstr>Snímek 70</vt:lpstr>
      <vt:lpstr>Snímek 71</vt:lpstr>
      <vt:lpstr>Snímek 72</vt:lpstr>
      <vt:lpstr>Snímek 73</vt:lpstr>
      <vt:lpstr>Snímek 74</vt:lpstr>
      <vt:lpstr>Snímek 75</vt:lpstr>
      <vt:lpstr>Snímek 76</vt:lpstr>
      <vt:lpstr>Snímek 77</vt:lpstr>
      <vt:lpstr>Snímek 78</vt:lpstr>
      <vt:lpstr>Snímek 79</vt:lpstr>
      <vt:lpstr>Snímek 80</vt:lpstr>
      <vt:lpstr>Snímek 81</vt:lpstr>
      <vt:lpstr>Snímek 82</vt:lpstr>
      <vt:lpstr>Snímek 83</vt:lpstr>
      <vt:lpstr>Snímek 84</vt:lpstr>
      <vt:lpstr>Snímek 85</vt:lpstr>
      <vt:lpstr>Snímek 86</vt:lpstr>
      <vt:lpstr>Snímek 87</vt:lpstr>
      <vt:lpstr>Snímek 88</vt:lpstr>
      <vt:lpstr>Snímek 89</vt:lpstr>
      <vt:lpstr>Snímek 90</vt:lpstr>
      <vt:lpstr>Snímek 91</vt:lpstr>
      <vt:lpstr>Snímek 92</vt:lpstr>
      <vt:lpstr>Snímek 93</vt:lpstr>
      <vt:lpstr>Snímek 94</vt:lpstr>
      <vt:lpstr>Snímek 95</vt:lpstr>
      <vt:lpstr>Snímek 96</vt:lpstr>
      <vt:lpstr>Snímek 97</vt:lpstr>
      <vt:lpstr>Snímek 98</vt:lpstr>
      <vt:lpstr>Snímek 99</vt:lpstr>
      <vt:lpstr>Snímek 100</vt:lpstr>
      <vt:lpstr>Snímek 101</vt:lpstr>
      <vt:lpstr>Snímek 102</vt:lpstr>
      <vt:lpstr>Snímek 103</vt:lpstr>
      <vt:lpstr>Snímek 104</vt:lpstr>
      <vt:lpstr>Snímek 105</vt:lpstr>
      <vt:lpstr>Snímek 106</vt:lpstr>
      <vt:lpstr>Snímek 107</vt:lpstr>
      <vt:lpstr>Snímek 108</vt:lpstr>
      <vt:lpstr>Snímek 109</vt:lpstr>
      <vt:lpstr>Snímek 110</vt:lpstr>
      <vt:lpstr>Snímek 111</vt:lpstr>
      <vt:lpstr>Snímek 112</vt:lpstr>
      <vt:lpstr>Snímek 113</vt:lpstr>
      <vt:lpstr>Snímek 114</vt:lpstr>
      <vt:lpstr>Snímek 115</vt:lpstr>
      <vt:lpstr>Snímek 116</vt:lpstr>
      <vt:lpstr>Snímek 117</vt:lpstr>
      <vt:lpstr>Snímek 118</vt:lpstr>
      <vt:lpstr>Snímek 119</vt:lpstr>
      <vt:lpstr>Snímek 120</vt:lpstr>
      <vt:lpstr>Snímek 121</vt:lpstr>
      <vt:lpstr>Snímek 122</vt:lpstr>
      <vt:lpstr>Snímek 123</vt:lpstr>
      <vt:lpstr>Snímek 124</vt:lpstr>
      <vt:lpstr>Snímek 125</vt:lpstr>
      <vt:lpstr>Snímek 126</vt:lpstr>
      <vt:lpstr>Snímek 127</vt:lpstr>
      <vt:lpstr>Snímek 128</vt:lpstr>
      <vt:lpstr>Snímek 129</vt:lpstr>
      <vt:lpstr>Snímek 130</vt:lpstr>
      <vt:lpstr>Snímek 131</vt:lpstr>
      <vt:lpstr>Snímek 132</vt:lpstr>
      <vt:lpstr>Snímek 133</vt:lpstr>
      <vt:lpstr>Snímek 134</vt:lpstr>
      <vt:lpstr>Snímek 135</vt:lpstr>
      <vt:lpstr>Snímek 136</vt:lpstr>
      <vt:lpstr>Snímek 137</vt:lpstr>
      <vt:lpstr>Snímek 138</vt:lpstr>
      <vt:lpstr>Snímek 139</vt:lpstr>
      <vt:lpstr>Snímek 140</vt:lpstr>
      <vt:lpstr>Snímek 141</vt:lpstr>
      <vt:lpstr>Snímek 142</vt:lpstr>
      <vt:lpstr>Snímek 143</vt:lpstr>
      <vt:lpstr>Snímek 144</vt:lpstr>
      <vt:lpstr>Snímek 145</vt:lpstr>
      <vt:lpstr>Snímek 146</vt:lpstr>
      <vt:lpstr>Snímek 147</vt:lpstr>
      <vt:lpstr>Snímek 148</vt:lpstr>
      <vt:lpstr>Snímek 149</vt:lpstr>
      <vt:lpstr>Snímek 150</vt:lpstr>
      <vt:lpstr>Snímek 151</vt:lpstr>
      <vt:lpstr>Snímek 152</vt:lpstr>
      <vt:lpstr>Snímek 153</vt:lpstr>
      <vt:lpstr>Snímek 154</vt:lpstr>
      <vt:lpstr>Snímek 155</vt:lpstr>
      <vt:lpstr>Snímek 156</vt:lpstr>
      <vt:lpstr>Snímek 157</vt:lpstr>
      <vt:lpstr>Snímek 158</vt:lpstr>
      <vt:lpstr>Snímek 159</vt:lpstr>
      <vt:lpstr>Snímek 160</vt:lpstr>
      <vt:lpstr>Snímek 161</vt:lpstr>
      <vt:lpstr>Snímek 162</vt:lpstr>
      <vt:lpstr>Snímek 163</vt:lpstr>
      <vt:lpstr>Snímek 164</vt:lpstr>
      <vt:lpstr>Snímek 165</vt:lpstr>
      <vt:lpstr>Snímek 166</vt:lpstr>
      <vt:lpstr>Snímek 167</vt:lpstr>
      <vt:lpstr>Snímek 168</vt:lpstr>
      <vt:lpstr>Snímek 169</vt:lpstr>
      <vt:lpstr>Snímek 170</vt:lpstr>
      <vt:lpstr>Snímek 171</vt:lpstr>
      <vt:lpstr>Snímek 172</vt:lpstr>
      <vt:lpstr>Snímek 173</vt:lpstr>
      <vt:lpstr>Snímek 174</vt:lpstr>
      <vt:lpstr>Snímek 175</vt:lpstr>
      <vt:lpstr>Snímek 176</vt:lpstr>
      <vt:lpstr>Snímek 177</vt:lpstr>
      <vt:lpstr>Snímek 178</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Snímek 1</dc:title>
  <dc:creator>Lenovo</dc:creator>
  <cp:lastModifiedBy>Lenovo</cp:lastModifiedBy>
  <cp:revision>58</cp:revision>
  <dcterms:created xsi:type="dcterms:W3CDTF">2015-11-11T16:07:41Z</dcterms:created>
  <dcterms:modified xsi:type="dcterms:W3CDTF">2015-12-31T15:45:21Z</dcterms:modified>
</cp:coreProperties>
</file>