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7" r:id="rId7"/>
    <p:sldId id="265" r:id="rId8"/>
    <p:sldId id="258" r:id="rId9"/>
    <p:sldId id="264" r:id="rId10"/>
    <p:sldId id="263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4611" autoAdjust="0"/>
  </p:normalViewPr>
  <p:slideViewPr>
    <p:cSldViewPr snapToGrid="0">
      <p:cViewPr varScale="1">
        <p:scale>
          <a:sx n="79" d="100"/>
          <a:sy n="79" d="100"/>
        </p:scale>
        <p:origin x="-2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79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5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4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5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6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75E73F-A642-40A6-832F-22374557F7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FB302-6933-4E73-947D-7E4B5B13F1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D0791-20D7-4C23-9A2A-2B6CA3652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C5401-2F37-4010-93CE-AACE44F69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984B8-8A95-4FCD-BE07-1E0963ED7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853C-4FE1-4E53-9D88-ACD51186B4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7B421-FF73-4836-9757-D636D7EC4D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78381-7298-42C7-9C27-6FB72D7A5A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1ADDB-DAAB-4C90-99EC-7363B603E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F6D6F-FA25-4AFE-8046-FAC518E8A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B30C1-496F-4DD9-9EDF-4A36C67A7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95F6E43-6D18-4AED-A3C2-D3C7A1AA67A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2EA6C2-D5A5-4C21-840E-BE0DB5EDD319}" type="slidenum">
              <a:rPr lang="cs-CZ"/>
              <a:pPr/>
              <a:t>1</a:t>
            </a:fld>
            <a:endParaRPr 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891" y="2728913"/>
            <a:ext cx="6861897" cy="2157412"/>
          </a:xfrm>
        </p:spPr>
        <p:txBody>
          <a:bodyPr/>
          <a:lstStyle/>
          <a:p>
            <a:pPr algn="r"/>
            <a:r>
              <a:rPr lang="en-US" dirty="0" smtClean="0"/>
              <a:t>Media Society and 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2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Technological Determinism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smtClean="0"/>
              <a:t>Toronto School </a:t>
            </a:r>
          </a:p>
          <a:p>
            <a:r>
              <a:rPr lang="en-US" dirty="0" smtClean="0"/>
              <a:t>Harold Innis: The Bias of Communication</a:t>
            </a:r>
          </a:p>
          <a:p>
            <a:pPr>
              <a:lnSpc>
                <a:spcPct val="150000"/>
              </a:lnSpc>
            </a:pPr>
            <a:r>
              <a:rPr lang="en-GB" sz="1700" dirty="0" smtClean="0"/>
              <a:t>“Communication technology” </a:t>
            </a:r>
            <a:r>
              <a:rPr lang="en-GB" sz="1700" dirty="0"/>
              <a:t>being central to all other technologies - the age of Mechanics was ushered in by the </a:t>
            </a:r>
            <a:r>
              <a:rPr lang="en-GB" sz="1700" i="1" dirty="0"/>
              <a:t>printing press</a:t>
            </a:r>
            <a:r>
              <a:rPr lang="en-GB" sz="1700" dirty="0"/>
              <a:t>, the age of electronics by </a:t>
            </a:r>
            <a:r>
              <a:rPr lang="en-GB" sz="1700" i="1" dirty="0"/>
              <a:t>telegraph</a:t>
            </a:r>
            <a:r>
              <a:rPr lang="en-GB" sz="1700" dirty="0"/>
              <a:t>.</a:t>
            </a:r>
          </a:p>
          <a:p>
            <a:pPr>
              <a:lnSpc>
                <a:spcPct val="150000"/>
              </a:lnSpc>
            </a:pPr>
            <a:r>
              <a:rPr lang="en-GB" sz="1800" b="1" dirty="0"/>
              <a:t>Time-biased media</a:t>
            </a:r>
            <a:r>
              <a:rPr lang="en-GB" sz="1800" dirty="0"/>
              <a:t>, such as stone and clay, are durable and </a:t>
            </a:r>
            <a:r>
              <a:rPr lang="en-GB" sz="1800" dirty="0" smtClean="0"/>
              <a:t>heavy;</a:t>
            </a:r>
            <a:r>
              <a:rPr lang="en-GB" sz="1800" dirty="0"/>
              <a:t> </a:t>
            </a:r>
            <a:r>
              <a:rPr lang="en-GB" sz="1800" dirty="0" smtClean="0"/>
              <a:t>They facilitate the development of social hierarchies (SPEECH)</a:t>
            </a:r>
          </a:p>
          <a:p>
            <a:pPr>
              <a:lnSpc>
                <a:spcPct val="150000"/>
              </a:lnSpc>
            </a:pPr>
            <a:r>
              <a:rPr lang="en-GB" sz="1800" b="1" dirty="0" smtClean="0"/>
              <a:t>Space-biased</a:t>
            </a:r>
            <a:r>
              <a:rPr lang="en-GB" sz="1800" dirty="0"/>
              <a:t> media are light and portable; they can be transported over large </a:t>
            </a:r>
            <a:r>
              <a:rPr lang="en-GB" sz="1800" dirty="0" smtClean="0"/>
              <a:t>distances (PAPER)</a:t>
            </a:r>
            <a:endParaRPr lang="cs-CZ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3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Technology and Culture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dirty="0" smtClean="0"/>
              <a:t>McLuhan </a:t>
            </a:r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Media Technology – Extension of man (Enlarged the scale of previous human function)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As electrically contracted, global village emerged (Media change the globe)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Medium is the message: the impact of the medium itself is more significant than the content it carries (Media Determinism)</a:t>
            </a:r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McLuhan’s ambivalence: We shape our tools and thereafter our tools shape us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Internet? Social Media?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20231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4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Mumford</a:t>
            </a:r>
          </a:p>
          <a:p>
            <a:pPr lvl="0"/>
            <a:endParaRPr lang="en-US" sz="1800" dirty="0" smtClean="0"/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Technics and civilization as a whole are the result of human choice and aptitude</a:t>
            </a:r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Technics: Not a single technology but “Underlying force forming various technologies and the machine” 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The Machine is “the technological complex”</a:t>
            </a:r>
          </a:p>
          <a:p>
            <a:pPr lvl="0">
              <a:lnSpc>
                <a:spcPct val="150000"/>
              </a:lnSpc>
            </a:pPr>
            <a:r>
              <a:rPr lang="en-US" sz="1700" smtClean="0"/>
              <a:t>Cultural </a:t>
            </a:r>
            <a:r>
              <a:rPr lang="en-US" sz="1700" dirty="0" smtClean="0"/>
              <a:t>Preparation:  Western civilization has been modified by  the machine: but NO sudden change. The machine had been developing steadily for at least 700 years. </a:t>
            </a:r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Prerequisite Condition: Reorientations of wishes, habits, ideas, and goals </a:t>
            </a:r>
          </a:p>
          <a:p>
            <a:pPr lvl="0">
              <a:lnSpc>
                <a:spcPct val="150000"/>
              </a:lnSpc>
            </a:pPr>
            <a:r>
              <a:rPr lang="en-US" sz="1700" dirty="0" smtClean="0"/>
              <a:t>The culture that was ready to use technologies can be modified by the machine</a:t>
            </a:r>
          </a:p>
          <a:p>
            <a:pPr lvl="0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5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Mumford</a:t>
            </a:r>
          </a:p>
          <a:p>
            <a:pPr lvl="0"/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700" dirty="0" smtClean="0"/>
              <a:t>Mechanical Clock: Clock changed everyday life? Who needed the clock? 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Abstract Time, Dissociation from the Nature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Discovery of Perspective 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Time and Capitalism: Time is Money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Measurability. Quantification. Arbitrary numbers. Calculation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RATIO – RATIONAL – RATIONALISM 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Capitalism adopting the machine, increased profits</a:t>
            </a:r>
          </a:p>
          <a:p>
            <a:pPr>
              <a:lnSpc>
                <a:spcPct val="150000"/>
              </a:lnSpc>
            </a:pPr>
            <a:r>
              <a:rPr lang="en-US" sz="1700" dirty="0" smtClean="0"/>
              <a:t>Another technology – division of labor/elimination of the organic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6</a:t>
            </a:fld>
            <a:endParaRPr lang="cs-CZ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Discussions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Relationships between new media (Satellite, Internet, Mobile) and globalization</a:t>
            </a:r>
          </a:p>
          <a:p>
            <a:pPr lvl="0"/>
            <a:r>
              <a:rPr lang="en-US" sz="1800" dirty="0" smtClean="0"/>
              <a:t>Relationships between smart phone and mobile life</a:t>
            </a:r>
          </a:p>
          <a:p>
            <a:pPr lvl="0"/>
            <a:r>
              <a:rPr lang="en-US" sz="1800" dirty="0" smtClean="0"/>
              <a:t>Relationships between television and fragmented family relationships</a:t>
            </a:r>
          </a:p>
          <a:p>
            <a:pPr lvl="0"/>
            <a:r>
              <a:rPr lang="en-US" sz="1800" dirty="0" smtClean="0"/>
              <a:t>Cultural preparation? </a:t>
            </a:r>
          </a:p>
          <a:p>
            <a:pPr lvl="0"/>
            <a:r>
              <a:rPr lang="en-US" sz="1800" dirty="0" smtClean="0"/>
              <a:t>Technological determinism? </a:t>
            </a:r>
          </a:p>
          <a:p>
            <a:pPr lvl="0"/>
            <a:r>
              <a:rPr lang="en-US" sz="1800" dirty="0" smtClean="0"/>
              <a:t>Both? 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What is the most critical technology in the modern world? Why? </a:t>
            </a:r>
          </a:p>
          <a:p>
            <a:pPr lvl="0"/>
            <a:r>
              <a:rPr lang="en-US" sz="1800" dirty="0" smtClean="0"/>
              <a:t>How do we define “(post)Modern Culture”? And its relation to mass media? </a:t>
            </a:r>
          </a:p>
          <a:p>
            <a:pPr lvl="0"/>
            <a:r>
              <a:rPr lang="en-US" sz="1800" dirty="0" smtClean="0"/>
              <a:t>Are we affected by media? Do we shape media? How do </a:t>
            </a:r>
            <a:r>
              <a:rPr lang="en-US" sz="1800" smtClean="0"/>
              <a:t>we interpret </a:t>
            </a:r>
            <a:r>
              <a:rPr lang="en-US" sz="1800" dirty="0" smtClean="0"/>
              <a:t>media?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_OPVK_PPTprezentace_CZ_sablona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268</TotalTime>
  <Words>410</Words>
  <Application>Microsoft Macintosh PowerPoint</Application>
  <PresentationFormat>On-screen Show (4:3)</PresentationFormat>
  <Paragraphs>59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MU_OPVK_PPTprezentace_CZ_sablona</vt:lpstr>
      <vt:lpstr>1_Směsi</vt:lpstr>
      <vt:lpstr>2_Směsi</vt:lpstr>
      <vt:lpstr>1_MU_PPTprezentace_sablona_CZ</vt:lpstr>
      <vt:lpstr>3_Směsi</vt:lpstr>
      <vt:lpstr>Media Society and Culture  </vt:lpstr>
      <vt:lpstr>Technological Determinism </vt:lpstr>
      <vt:lpstr>Technology and Culture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beinkid</cp:lastModifiedBy>
  <cp:revision>23</cp:revision>
  <cp:lastPrinted>1601-01-01T00:00:00Z</cp:lastPrinted>
  <dcterms:created xsi:type="dcterms:W3CDTF">2012-09-25T15:46:18Z</dcterms:created>
  <dcterms:modified xsi:type="dcterms:W3CDTF">2017-03-01T21:45:03Z</dcterms:modified>
</cp:coreProperties>
</file>