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260" r:id="rId6"/>
    <p:sldId id="257" r:id="rId7"/>
    <p:sldId id="265" r:id="rId8"/>
    <p:sldId id="266" r:id="rId9"/>
    <p:sldId id="268" r:id="rId10"/>
    <p:sldId id="269" r:id="rId11"/>
    <p:sldId id="270" r:id="rId12"/>
    <p:sldId id="271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108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-18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7F5F2-6C19-454A-B64A-CC4B463111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0135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06C6A4-5DD5-4014-AEA8-36F8FF2546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6284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75E73F-A642-40A6-832F-22374557F7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BFB302-6933-4E73-947D-7E4B5B13F1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D0791-20D7-4C23-9A2A-2B6CA36526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AD547-5AB8-4BEA-85DB-C22091659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82254-F905-403F-9595-BF563C3EF7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56206E-EC84-4B7E-AA67-E5495E1AA1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E6522-0932-4C34-87E3-9A08A5ACF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F9854-89B4-4C0B-9ECD-0F8CE30D4F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1E552-1018-4254-8B08-5201B6F765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B24572-B7AC-4464-B18A-5FE2740980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FEBF3-B1E4-4406-BFD5-FAECC2A85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DC5401-2F37-4010-93CE-AACE44F699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9C019-239D-4AC6-B9F5-8E85BCBB64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61AFA-54C5-4247-9835-6A861DCFD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42399-4D94-4A22-A4FA-E303D33D29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C0471-99D0-4796-ABE4-1D36B13C89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536995-A8E7-45C4-9120-B85100421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D0E63-03AA-487C-819A-05780EA1E7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0373-47AD-40DA-BB7D-ABDAEEA852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513465-C528-4656-A248-B1ECCFBEB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87409-ADE4-4253-9F76-DDE73B278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FBB74-7A38-48B5-9993-22F66C8F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984B8-8A95-4FCD-BE07-1E0963ED7E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06D60-D285-4D05-98EE-6DE0B8DEF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21CD-5A72-407E-A1E5-23A6662543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5FDBA-D5A2-41BF-ABC7-032E0F3D7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9D68-51BC-448D-9F7A-DE2BEB9A0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BFF59-6C43-40B3-971A-09252EFF9C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8A8EB-0294-43EE-9E19-3E35121F24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2A9EA-D1C4-418A-B293-E0204200A7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3793E-4B1C-48A3-83BB-967AF43A80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F173C-59BC-4362-B2E2-3DAB4BB47C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F853C-4FE1-4E53-9D88-ACD51186B4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C0CAF-92DA-4932-8E5D-E8A52F4D8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61B0-C770-4AD2-98DE-22774558E3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69DF9-D0EE-4E7D-9631-0DBDD4E8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75F54-2D53-49E4-B83C-BFCFB601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B8D7B-2D62-49A0-A3FE-AD510F7472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A58983-AFC2-4633-BCEA-7B977DECAC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A5B11-F53F-4210-8BB1-93B7C63E2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73EB9-A996-45CA-9776-44B236E2F7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0FB0F5-DB26-466E-8A05-3110E997FA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68FAB-97A4-4B18-BF88-409114338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7B421-FF73-4836-9757-D636D7EC4D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573A-E088-4AEA-885D-4745119BA2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D9980A-E26C-449D-A2D6-85C2A2C012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18DC1-FA07-4983-BB8A-27BA4E8A52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25FA7-B966-4128-AD2B-B1649C7F35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2EC6-C90E-48DB-9BE1-6C84A81B2D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0BD157-678C-46F2-8DD7-130F1D812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78381-7298-42C7-9C27-6FB72D7A5A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C1ADDB-DAAB-4C90-99EC-7363B603EB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9F6D6F-FA25-4AFE-8046-FAC518E8A9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B30C1-496F-4DD9-9EDF-4A36C67A7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95F6E43-6D18-4AED-A3C2-D3C7A1AA67A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E5677B9-2E01-40C1-8E12-E1A314ADFCE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279F263-B4B6-4F83-BD55-4687DF419E0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53D5607-9BCF-4A9A-B074-47E4D24FD49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D787D4-A515-435D-BF1C-41B3657A41C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C2EA6C2-D5A5-4C21-840E-BE0DB5EDD319}" type="slidenum">
              <a:rPr lang="cs-CZ"/>
              <a:pPr/>
              <a:t>1</a:t>
            </a:fld>
            <a:endParaRPr lang="cs-CZ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891" y="2728913"/>
            <a:ext cx="6861897" cy="2157412"/>
          </a:xfrm>
        </p:spPr>
        <p:txBody>
          <a:bodyPr/>
          <a:lstStyle/>
          <a:p>
            <a:pPr algn="r"/>
            <a:r>
              <a:rPr lang="en-US" dirty="0" smtClean="0"/>
              <a:t>Media Society and Culture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2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Effect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err="1" smtClean="0"/>
              <a:t>Laswell’s</a:t>
            </a:r>
            <a:r>
              <a:rPr lang="en-US" dirty="0" smtClean="0"/>
              <a:t> Model of Mass Communication</a:t>
            </a:r>
          </a:p>
          <a:p>
            <a:endParaRPr lang="en-US" dirty="0" smtClean="0"/>
          </a:p>
          <a:p>
            <a:r>
              <a:rPr lang="en-US" sz="1800" b="1" dirty="0" smtClean="0"/>
              <a:t>Who</a:t>
            </a:r>
          </a:p>
          <a:p>
            <a:r>
              <a:rPr lang="en-US" sz="1800" b="1" dirty="0" smtClean="0"/>
              <a:t>Says What</a:t>
            </a:r>
          </a:p>
          <a:p>
            <a:r>
              <a:rPr lang="en-US" sz="1800" b="1" dirty="0" smtClean="0"/>
              <a:t>In Which Channel</a:t>
            </a:r>
          </a:p>
          <a:p>
            <a:r>
              <a:rPr lang="en-US" sz="1800" b="1" dirty="0" smtClean="0"/>
              <a:t>To Whom</a:t>
            </a:r>
          </a:p>
          <a:p>
            <a:r>
              <a:rPr lang="en-US" sz="1800" b="1" dirty="0" smtClean="0"/>
              <a:t>With What Effect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=&gt; Propaganda Analysis (1920s) </a:t>
            </a: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Strong Technological Determinism</a:t>
            </a: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3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Effect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smtClean="0"/>
              <a:t>Walter Lippmann</a:t>
            </a:r>
          </a:p>
          <a:p>
            <a:endParaRPr lang="en-US" dirty="0" smtClean="0"/>
          </a:p>
          <a:p>
            <a:r>
              <a:rPr lang="en-US" sz="1800" b="1" i="1" dirty="0" smtClean="0"/>
              <a:t>Public Opinion</a:t>
            </a:r>
            <a:r>
              <a:rPr lang="en-US" sz="1800" b="1" dirty="0" smtClean="0"/>
              <a:t> (1922) =&gt; Citizen survey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We see the world as "pictures in our heads”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Media shape perception of things we have not experienced </a:t>
            </a:r>
            <a:r>
              <a:rPr lang="en-US" sz="1800" b="1" dirty="0" smtClean="0"/>
              <a:t>personally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Urban expansion and Global Affairs </a:t>
            </a:r>
          </a:p>
          <a:p>
            <a:endParaRPr lang="en-US" sz="1800" b="1" dirty="0" smtClean="0"/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4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Effect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smtClean="0"/>
              <a:t>Powerful Effects Theory</a:t>
            </a:r>
          </a:p>
          <a:p>
            <a:pPr>
              <a:buNone/>
            </a:pPr>
            <a:endParaRPr lang="en-US" dirty="0" smtClean="0"/>
          </a:p>
          <a:p>
            <a:r>
              <a:rPr lang="en-US" sz="1800" b="1" dirty="0" smtClean="0"/>
              <a:t>Media have immediate, direct influence</a:t>
            </a:r>
          </a:p>
          <a:p>
            <a:r>
              <a:rPr lang="en-US" sz="1800" b="1" dirty="0" smtClean="0"/>
              <a:t>Assumes people are passive and absorb media content uncritically &amp; unconditionally</a:t>
            </a:r>
          </a:p>
          <a:p>
            <a:endParaRPr lang="en-US" sz="1050" b="1" dirty="0" smtClean="0"/>
          </a:p>
          <a:p>
            <a:r>
              <a:rPr lang="en-US" sz="1800" b="1" dirty="0" smtClean="0"/>
              <a:t>“Hypodermic Needle” model </a:t>
            </a:r>
          </a:p>
          <a:p>
            <a:r>
              <a:rPr lang="en-US" sz="1800" dirty="0" smtClean="0"/>
              <a:t>The media (needle) injects the message into audience mind and it causes changes in audience behavior and psyche towards the message.</a:t>
            </a:r>
            <a:endParaRPr lang="en-US" sz="1800" b="1" dirty="0" smtClean="0"/>
          </a:p>
          <a:p>
            <a:r>
              <a:rPr lang="en-US" sz="1800" b="1" dirty="0" smtClean="0"/>
              <a:t>“Magic Bullet” model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The media (magic gun) fired the message directly into audience head without their own knowledge. 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5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Effect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b="1" dirty="0" smtClean="0"/>
              <a:t>Minimalist Effects</a:t>
            </a:r>
          </a:p>
          <a:p>
            <a:r>
              <a:rPr lang="en-US" sz="1800" dirty="0" smtClean="0"/>
              <a:t>Paul </a:t>
            </a:r>
            <a:r>
              <a:rPr lang="en-US" sz="1800" dirty="0" err="1" smtClean="0"/>
              <a:t>Lazarsfeld’s</a:t>
            </a:r>
            <a:r>
              <a:rPr lang="en-US" sz="1800" dirty="0" smtClean="0"/>
              <a:t> Erie County study (1940)</a:t>
            </a:r>
          </a:p>
          <a:p>
            <a:endParaRPr lang="en-US" sz="800" dirty="0" smtClean="0"/>
          </a:p>
          <a:p>
            <a:r>
              <a:rPr lang="en-US" sz="1800" dirty="0" smtClean="0"/>
              <a:t>Mass media had hardly any direct effect</a:t>
            </a:r>
          </a:p>
          <a:p>
            <a:endParaRPr lang="en-US" sz="800" dirty="0" smtClean="0"/>
          </a:p>
          <a:p>
            <a:r>
              <a:rPr lang="en-US" sz="1800" dirty="0" smtClean="0"/>
              <a:t>Personal contact more  important than media contact</a:t>
            </a:r>
          </a:p>
          <a:p>
            <a:endParaRPr lang="en-US" sz="800" dirty="0" smtClean="0"/>
          </a:p>
          <a:p>
            <a:r>
              <a:rPr lang="en-US" sz="1800" dirty="0" smtClean="0"/>
              <a:t>Media effects mostly </a:t>
            </a:r>
            <a:r>
              <a:rPr lang="en-US" sz="1800" u="sng" dirty="0" smtClean="0"/>
              <a:t>indirect</a:t>
            </a:r>
          </a:p>
          <a:p>
            <a:endParaRPr lang="en-US" b="1" dirty="0" smtClean="0"/>
          </a:p>
          <a:p>
            <a:r>
              <a:rPr lang="en-US" b="1" dirty="0" smtClean="0"/>
              <a:t>Two Step Flow Model </a:t>
            </a:r>
          </a:p>
          <a:p>
            <a:r>
              <a:rPr lang="en-US" sz="1800" dirty="0" smtClean="0"/>
              <a:t>Media affect individuals through opinion leaders</a:t>
            </a:r>
          </a:p>
          <a:p>
            <a:r>
              <a:rPr lang="en-US" sz="1800" dirty="0" smtClean="0"/>
              <a:t>Opinion leaders are those who influence others</a:t>
            </a:r>
          </a:p>
          <a:p>
            <a:pPr lvl="1"/>
            <a:r>
              <a:rPr lang="en-US" sz="1800" dirty="0" smtClean="0"/>
              <a:t>Clergy, teachers, neighborhood leaders, etc.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6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Effect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b="1" dirty="0" smtClean="0"/>
              <a:t>Status Conferral</a:t>
            </a:r>
          </a:p>
          <a:p>
            <a:r>
              <a:rPr lang="en-US" sz="1800" dirty="0" smtClean="0"/>
              <a:t>Media coverage can create prominence for issues &amp; people</a:t>
            </a:r>
          </a:p>
          <a:p>
            <a:endParaRPr lang="en-US" b="1" dirty="0" smtClean="0"/>
          </a:p>
          <a:p>
            <a:r>
              <a:rPr lang="en-US" b="1" dirty="0" smtClean="0"/>
              <a:t>Framing </a:t>
            </a:r>
          </a:p>
          <a:p>
            <a:r>
              <a:rPr lang="en-US" sz="1800" dirty="0" smtClean="0"/>
              <a:t>selecting and highlighting some facets of events or issues and making connections among them so as to promote a particular interpretation, evaluation, and/or solution</a:t>
            </a:r>
          </a:p>
          <a:p>
            <a:endParaRPr lang="en-US" sz="1800" dirty="0" smtClean="0"/>
          </a:p>
          <a:p>
            <a:r>
              <a:rPr lang="en-US" b="1" dirty="0" smtClean="0"/>
              <a:t>Agenda Setting</a:t>
            </a:r>
          </a:p>
          <a:p>
            <a:r>
              <a:rPr lang="en-US" sz="1800" dirty="0" smtClean="0"/>
              <a:t> Media tell people what to think about – but not what to think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7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Effect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b="1" dirty="0" smtClean="0"/>
              <a:t>Cumulative Effects Theory</a:t>
            </a:r>
          </a:p>
          <a:p>
            <a:r>
              <a:rPr lang="en-US" sz="1800" dirty="0" smtClean="0"/>
              <a:t>Media influences are gradual over time</a:t>
            </a:r>
          </a:p>
          <a:p>
            <a:r>
              <a:rPr lang="en-US" sz="1800" dirty="0" smtClean="0"/>
              <a:t>Effects are often more powerful</a:t>
            </a:r>
          </a:p>
          <a:p>
            <a:r>
              <a:rPr lang="en-US" sz="1800" dirty="0" smtClean="0"/>
              <a:t>But not easily measurable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Spiral of Silence (Noelle-Neumann)</a:t>
            </a:r>
          </a:p>
          <a:p>
            <a:r>
              <a:rPr lang="en-US" sz="1800" dirty="0" smtClean="0"/>
              <a:t>Vocal majority intimidates others into silence </a:t>
            </a:r>
          </a:p>
          <a:p>
            <a:r>
              <a:rPr lang="en-US" sz="1800" dirty="0" smtClean="0"/>
              <a:t>or Bandwagon effects (Free riders) 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8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Active Audience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b="1" dirty="0" smtClean="0"/>
              <a:t>Uses &amp; Gratifications</a:t>
            </a:r>
          </a:p>
          <a:p>
            <a:r>
              <a:rPr lang="en-US" sz="1800" dirty="0" smtClean="0"/>
              <a:t>People choose media that meet their needs &amp; interests</a:t>
            </a:r>
          </a:p>
          <a:p>
            <a:r>
              <a:rPr lang="en-US" b="1" dirty="0" smtClean="0"/>
              <a:t>Needs, such as</a:t>
            </a:r>
          </a:p>
          <a:p>
            <a:r>
              <a:rPr lang="en-US" sz="1800" b="1" dirty="0" smtClean="0"/>
              <a:t>Surveillance (</a:t>
            </a:r>
            <a:r>
              <a:rPr lang="en-US" sz="1800" b="1" dirty="0" err="1" smtClean="0"/>
              <a:t>wanna</a:t>
            </a:r>
            <a:r>
              <a:rPr lang="en-US" sz="1800" b="1" dirty="0" smtClean="0"/>
              <a:t> know about..)</a:t>
            </a:r>
          </a:p>
          <a:p>
            <a:pPr lvl="1"/>
            <a:r>
              <a:rPr lang="en-US" sz="1800" dirty="0" smtClean="0"/>
              <a:t>Media provide information about what’s going on</a:t>
            </a:r>
          </a:p>
          <a:p>
            <a:pPr lvl="1"/>
            <a:r>
              <a:rPr lang="en-US" sz="1800" dirty="0" smtClean="0"/>
              <a:t>Both news &amp; entertainment</a:t>
            </a:r>
          </a:p>
          <a:p>
            <a:r>
              <a:rPr lang="en-US" sz="1800" b="1" dirty="0" smtClean="0"/>
              <a:t>Diversion (</a:t>
            </a:r>
            <a:r>
              <a:rPr lang="en-US" sz="1800" b="1" dirty="0" err="1" smtClean="0"/>
              <a:t>wanna</a:t>
            </a:r>
            <a:r>
              <a:rPr lang="en-US" sz="1800" b="1" dirty="0" smtClean="0"/>
              <a:t> get relaxed)</a:t>
            </a:r>
          </a:p>
          <a:p>
            <a:pPr lvl="1"/>
            <a:r>
              <a:rPr lang="en-US" sz="1800" dirty="0" smtClean="0"/>
              <a:t>Media as entertainment Stimulate / Relax / Release</a:t>
            </a:r>
          </a:p>
          <a:p>
            <a:r>
              <a:rPr lang="en-US" sz="1800" b="1" dirty="0" smtClean="0"/>
              <a:t>Socialization (</a:t>
            </a:r>
            <a:r>
              <a:rPr lang="en-US" sz="1800" b="1" dirty="0" err="1" smtClean="0"/>
              <a:t>wanna</a:t>
            </a:r>
            <a:r>
              <a:rPr lang="en-US" sz="1800" b="1" dirty="0" smtClean="0"/>
              <a:t> be)</a:t>
            </a:r>
          </a:p>
          <a:p>
            <a:pPr lvl="1"/>
            <a:r>
              <a:rPr lang="en-US" sz="1800" dirty="0" smtClean="0"/>
              <a:t>Mass media can help initiate people into society</a:t>
            </a:r>
          </a:p>
          <a:p>
            <a:pPr lvl="1"/>
            <a:r>
              <a:rPr lang="en-US" sz="1800" dirty="0" smtClean="0"/>
              <a:t>Demonstrate dominant behaviors and norms</a:t>
            </a:r>
          </a:p>
          <a:p>
            <a:pPr lvl="1"/>
            <a:r>
              <a:rPr lang="en-US" sz="1800" dirty="0" smtClean="0"/>
              <a:t>“Observational learning”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OPVK_PPTprezentace_CZ_sablona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228</TotalTime>
  <Words>383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MU_OPVK_PPTprezentace_CZ_sablona</vt:lpstr>
      <vt:lpstr>1_Směsi</vt:lpstr>
      <vt:lpstr>2_Směsi</vt:lpstr>
      <vt:lpstr>1_MU_PPTprezentace_sablona_CZ</vt:lpstr>
      <vt:lpstr>3_Směsi</vt:lpstr>
      <vt:lpstr>Media Society and Culture  </vt:lpstr>
      <vt:lpstr>Media Effect</vt:lpstr>
      <vt:lpstr>Media Effect</vt:lpstr>
      <vt:lpstr>Media Effect</vt:lpstr>
      <vt:lpstr>Media Effect</vt:lpstr>
      <vt:lpstr>Media Effect</vt:lpstr>
      <vt:lpstr>Media Effect</vt:lpstr>
      <vt:lpstr>Active Audience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Taesik Kim</dc:creator>
  <cp:lastModifiedBy>Taesik Kim</cp:lastModifiedBy>
  <cp:revision>28</cp:revision>
  <cp:lastPrinted>1601-01-01T00:00:00Z</cp:lastPrinted>
  <dcterms:created xsi:type="dcterms:W3CDTF">2012-09-25T15:46:18Z</dcterms:created>
  <dcterms:modified xsi:type="dcterms:W3CDTF">2017-03-09T12:02:29Z</dcterms:modified>
</cp:coreProperties>
</file>