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  <p:sldMasterId id="2147483661" r:id="rId4"/>
    <p:sldMasterId id="2147483663" r:id="rId5"/>
  </p:sldMasterIdLst>
  <p:notesMasterIdLst>
    <p:notesMasterId r:id="rId12"/>
  </p:notesMasterIdLst>
  <p:handoutMasterIdLst>
    <p:handoutMasterId r:id="rId13"/>
  </p:handoutMasterIdLst>
  <p:sldIdLst>
    <p:sldId id="260" r:id="rId6"/>
    <p:sldId id="257" r:id="rId7"/>
    <p:sldId id="266" r:id="rId8"/>
    <p:sldId id="265" r:id="rId9"/>
    <p:sldId id="258" r:id="rId10"/>
    <p:sldId id="264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E4"/>
    <a:srgbClr val="F5F5F5"/>
    <a:srgbClr val="F8F8F8"/>
    <a:srgbClr val="EAEAEA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8" autoAdjust="0"/>
    <p:restoredTop sz="94611" autoAdjust="0"/>
  </p:normalViewPr>
  <p:slideViewPr>
    <p:cSldViewPr snapToGrid="0">
      <p:cViewPr varScale="1">
        <p:scale>
          <a:sx n="79" d="100"/>
          <a:sy n="79" d="100"/>
        </p:scale>
        <p:origin x="-2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87F5F2-6C19-454A-B64A-CC4B463111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763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806C6A4-5DD5-4014-AEA8-36F8FF2546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469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59137-B051-45A2-8F98-590BC0A9276E}" type="slidenum">
              <a:rPr lang="cs-CZ"/>
              <a:pPr/>
              <a:t>5</a:t>
            </a:fld>
            <a:endParaRPr lang="cs-CZ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59137-B051-45A2-8F98-590BC0A9276E}" type="slidenum">
              <a:rPr lang="cs-CZ"/>
              <a:pPr/>
              <a:t>6</a:t>
            </a:fld>
            <a:endParaRPr lang="cs-CZ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75E73F-A642-40A6-832F-22374557F7D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BFB302-6933-4E73-947D-7E4B5B13F1B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6D0791-20D7-4C23-9A2A-2B6CA365267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DAD547-5AB8-4BEA-85DB-C220916594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182254-F905-403F-9595-BF563C3EF7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56206E-EC84-4B7E-AA67-E5495E1AA15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1E6522-0932-4C34-87E3-9A08A5ACFB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1F9854-89B4-4C0B-9ECD-0F8CE30D4F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11E552-1018-4254-8B08-5201B6F765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B24572-B7AC-4464-B18A-5FE2740980F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9FEBF3-B1E4-4406-BFD5-FAECC2A85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DC5401-2F37-4010-93CE-AACE44F6992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59C019-239D-4AC6-B9F5-8E85BCBB64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61AFA-54C5-4247-9835-6A861DCFD2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42399-4D94-4A22-A4FA-E303D33D293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C0471-99D0-4796-ABE4-1D36B13C89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536995-A8E7-45C4-9120-B851004215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DD0E63-03AA-487C-819A-05780EA1E7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260373-47AD-40DA-BB7D-ABDAEEA852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513465-C528-4656-A248-B1ECCFBEB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287409-ADE4-4253-9F76-DDE73B278E0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5FBB74-7A38-48B5-9993-22F66C8F7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984B8-8A95-4FCD-BE07-1E0963ED7E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E06D60-D285-4D05-98EE-6DE0B8DEFD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721CD-5A72-407E-A1E5-23A6662543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D5FDBA-D5A2-41BF-ABC7-032E0F3D79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59D68-51BC-448D-9F7A-DE2BEB9A00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491526-5293-44EF-BB83-F0A24F9639BC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4BFF59-6C43-40B3-971A-09252EFF9C4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8A8EB-0294-43EE-9E19-3E35121F24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02A9EA-D1C4-418A-B293-E0204200A7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D3793E-4B1C-48A3-83BB-967AF43A80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7F173C-59BC-4362-B2E2-3DAB4BB47C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F853C-4FE1-4E53-9D88-ACD51186B4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CC0CAF-92DA-4932-8E5D-E8A52F4D84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1561B0-C770-4AD2-98DE-22774558E3B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69DF9-D0EE-4E7D-9631-0DBDD4E8A1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E75F54-2D53-49E4-B83C-BFCFB601B1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B8D7B-2D62-49A0-A3FE-AD510F7472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A58983-AFC2-4633-BCEA-7B977DECAC8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4A5B11-F53F-4210-8BB1-93B7C63E21D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273EB9-A996-45CA-9776-44B236E2F7D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0FB0F5-DB26-466E-8A05-3110E997FA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68FAB-97A4-4B18-BF88-409114338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17B421-FF73-4836-9757-D636D7EC4D5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6E573A-E088-4AEA-885D-4745119BA2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D9980A-E26C-449D-A2D6-85C2A2C012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618DC1-FA07-4983-BB8A-27BA4E8A520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025FA7-B966-4128-AD2B-B1649C7F35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52EC6-C90E-48DB-9BE1-6C84A81B2D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0BD157-678C-46F2-8DD7-130F1D812A0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978381-7298-42C7-9C27-6FB72D7A5A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C1ADDB-DAAB-4C90-99EC-7363B603EB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9F6D6F-FA25-4AFE-8046-FAC518E8A9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BB30C1-496F-4DD9-9EDF-4A36C67A72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emf"/><Relationship Id="rId14" Type="http://schemas.openxmlformats.org/officeDocument/2006/relationships/image" Target="../media/image4.emf"/><Relationship Id="rId15" Type="http://schemas.openxmlformats.org/officeDocument/2006/relationships/image" Target="../media/image2.emf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emf"/><Relationship Id="rId14" Type="http://schemas.openxmlformats.org/officeDocument/2006/relationships/image" Target="../media/image4.emf"/><Relationship Id="rId15" Type="http://schemas.openxmlformats.org/officeDocument/2006/relationships/image" Target="../media/image2.emf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195F6E43-6D18-4AED-A3C2-D3C7A1AA67A5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E5677B9-2E01-40C1-8E12-E1A314ADFCE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9279F263-B4B6-4F83-BD55-4687DF419E0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53D5607-9BCF-4A9A-B074-47E4D24FD49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31D787D4-A515-435D-BF1C-41B3657A41C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pbs.org/wgbh/pages/frontline/shows/cool/view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C2EA6C2-D5A5-4C21-840E-BE0DB5EDD319}" type="slidenum">
              <a:rPr lang="cs-CZ"/>
              <a:pPr/>
              <a:t>1</a:t>
            </a:fld>
            <a:endParaRPr lang="cs-CZ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43891" y="2728913"/>
            <a:ext cx="6861897" cy="2157412"/>
          </a:xfrm>
        </p:spPr>
        <p:txBody>
          <a:bodyPr/>
          <a:lstStyle/>
          <a:p>
            <a:pPr algn="r"/>
            <a:r>
              <a:rPr lang="en-US" dirty="0" smtClean="0"/>
              <a:t>Media Society and Culture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2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Frankfurt School 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de-DE" dirty="0" smtClean="0"/>
              <a:t>Institute for Social Research, part of the University of Frankfurt am Main, Germany </a:t>
            </a:r>
          </a:p>
          <a:p>
            <a:endParaRPr lang="de-DE" sz="1800" dirty="0" smtClean="0"/>
          </a:p>
          <a:p>
            <a:r>
              <a:rPr lang="en-US" sz="1800" dirty="0" smtClean="0"/>
              <a:t>founded in 1924 and was devoted to the study of scientific Marxism</a:t>
            </a:r>
          </a:p>
          <a:p>
            <a:pPr lvl="4">
              <a:lnSpc>
                <a:spcPct val="80000"/>
              </a:lnSpc>
            </a:pPr>
            <a:endParaRPr lang="en-US" sz="1800" dirty="0" smtClean="0"/>
          </a:p>
          <a:p>
            <a:pPr lvl="4">
              <a:lnSpc>
                <a:spcPct val="80000"/>
              </a:lnSpc>
            </a:pPr>
            <a:r>
              <a:rPr lang="en-US" sz="1800" dirty="0" smtClean="0"/>
              <a:t> </a:t>
            </a:r>
            <a:r>
              <a:rPr lang="en-US" dirty="0" smtClean="0"/>
              <a:t>Theodor W. </a:t>
            </a:r>
            <a:r>
              <a:rPr lang="en-US" dirty="0" err="1" smtClean="0"/>
              <a:t>Adorno</a:t>
            </a:r>
            <a:r>
              <a:rPr lang="en-US" dirty="0" smtClean="0"/>
              <a:t> (philosopher, sociologist and musicologist)</a:t>
            </a:r>
          </a:p>
          <a:p>
            <a:pPr lvl="4">
              <a:lnSpc>
                <a:spcPct val="80000"/>
              </a:lnSpc>
            </a:pPr>
            <a:r>
              <a:rPr lang="en-US" dirty="0" smtClean="0"/>
              <a:t>Walter Benjamin (essayist and literary critic)</a:t>
            </a:r>
          </a:p>
          <a:p>
            <a:pPr lvl="4">
              <a:lnSpc>
                <a:spcPct val="80000"/>
              </a:lnSpc>
            </a:pPr>
            <a:r>
              <a:rPr lang="en-US" dirty="0" smtClean="0"/>
              <a:t>Herbert Marcuse (philosopher)</a:t>
            </a:r>
          </a:p>
          <a:p>
            <a:pPr lvl="4">
              <a:lnSpc>
                <a:spcPct val="80000"/>
              </a:lnSpc>
            </a:pPr>
            <a:r>
              <a:rPr lang="en-US" dirty="0" smtClean="0"/>
              <a:t>Max </a:t>
            </a:r>
            <a:r>
              <a:rPr lang="en-US" dirty="0" err="1" smtClean="0"/>
              <a:t>Horkheimer</a:t>
            </a:r>
            <a:r>
              <a:rPr lang="en-US" dirty="0" smtClean="0"/>
              <a:t> (philosopher, sociologist)</a:t>
            </a:r>
          </a:p>
          <a:p>
            <a:pPr lvl="4">
              <a:lnSpc>
                <a:spcPct val="80000"/>
              </a:lnSpc>
            </a:pPr>
            <a:r>
              <a:rPr lang="en-US" dirty="0" smtClean="0"/>
              <a:t>Erich Fromm (Freudian analyst )</a:t>
            </a:r>
          </a:p>
          <a:p>
            <a:pPr lvl="4">
              <a:lnSpc>
                <a:spcPct val="80000"/>
              </a:lnSpc>
            </a:pPr>
            <a:r>
              <a:rPr lang="en-US" dirty="0" err="1" smtClean="0"/>
              <a:t>Jürgen</a:t>
            </a:r>
            <a:r>
              <a:rPr lang="en-US" dirty="0" smtClean="0"/>
              <a:t> </a:t>
            </a:r>
            <a:r>
              <a:rPr lang="en-US" dirty="0" err="1" smtClean="0"/>
              <a:t>Habermas</a:t>
            </a:r>
            <a:r>
              <a:rPr lang="en-US" dirty="0" smtClean="0"/>
              <a:t> (philosopher and social theorist)</a:t>
            </a:r>
          </a:p>
          <a:p>
            <a:pPr>
              <a:lnSpc>
                <a:spcPct val="150000"/>
              </a:lnSpc>
            </a:pPr>
            <a:endParaRPr lang="cs-CZ" sz="1600" dirty="0" smtClean="0"/>
          </a:p>
          <a:p>
            <a:pPr>
              <a:spcBef>
                <a:spcPct val="50000"/>
              </a:spcBef>
            </a:pPr>
            <a:endParaRPr lang="en-US" sz="17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3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Frankfurt School 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Main historical influences: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The failure of proletarian revolutions in Western Europe, and the successful 1917 revolution in Russia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The rise of European </a:t>
            </a:r>
            <a:r>
              <a:rPr lang="en-US" sz="2000" dirty="0" smtClean="0"/>
              <a:t>Fascism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Dominance of Monopoly Capitalism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“Critical theory” Critical of what</a:t>
            </a:r>
            <a:r>
              <a:rPr lang="en-US" dirty="0" smtClean="0"/>
              <a:t>?</a:t>
            </a:r>
            <a:endParaRPr lang="en-US" sz="2000" dirty="0" smtClean="0"/>
          </a:p>
          <a:p>
            <a:pPr lvl="1"/>
            <a:r>
              <a:rPr lang="en-US" sz="2000" dirty="0" smtClean="0"/>
              <a:t>Current </a:t>
            </a:r>
            <a:r>
              <a:rPr lang="en-US" sz="2000" dirty="0" smtClean="0"/>
              <a:t>social conditions to bring hidden structures to light</a:t>
            </a:r>
          </a:p>
          <a:p>
            <a:pPr lvl="1"/>
            <a:r>
              <a:rPr lang="en-US" sz="2000" dirty="0" smtClean="0"/>
              <a:t>From political-economy determinism to </a:t>
            </a:r>
            <a:r>
              <a:rPr lang="en-US" sz="2000" dirty="0" smtClean="0"/>
              <a:t>mutual shaping among politics-economy-culture </a:t>
            </a:r>
            <a:endParaRPr lang="cs-CZ" sz="1600" dirty="0" smtClean="0"/>
          </a:p>
          <a:p>
            <a:pPr>
              <a:spcBef>
                <a:spcPct val="50000"/>
              </a:spcBef>
            </a:pPr>
            <a:endParaRPr lang="en-US" sz="17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4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Culture Industry 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dirty="0" err="1" smtClean="0"/>
              <a:t>Adorno</a:t>
            </a:r>
            <a:r>
              <a:rPr lang="en-US" dirty="0" smtClean="0"/>
              <a:t> &amp; </a:t>
            </a:r>
            <a:r>
              <a:rPr lang="en-US" dirty="0" err="1" smtClean="0"/>
              <a:t>Horkheimer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sz="1600" dirty="0" smtClean="0"/>
              <a:t>Movies and radio need no longer pretend to be art,  The truth that they are just business is made into an </a:t>
            </a:r>
            <a:r>
              <a:rPr lang="en-US" sz="1600" dirty="0" smtClean="0"/>
              <a:t>ideology</a:t>
            </a:r>
          </a:p>
          <a:p>
            <a:pPr>
              <a:spcBef>
                <a:spcPct val="50000"/>
              </a:spcBef>
            </a:pPr>
            <a:endParaRPr lang="en-US" sz="1600" dirty="0" smtClean="0"/>
          </a:p>
          <a:p>
            <a:pPr>
              <a:spcBef>
                <a:spcPct val="50000"/>
              </a:spcBef>
            </a:pPr>
            <a:r>
              <a:rPr lang="en-US" sz="1600" dirty="0" smtClean="0"/>
              <a:t>Interested parties explain the culture industry in technological terms…No mention is made of the fact that the basis on which technology acquires power over society is greatest.  </a:t>
            </a:r>
            <a:endParaRPr lang="en-US" sz="1600" dirty="0" smtClean="0"/>
          </a:p>
          <a:p>
            <a:pPr>
              <a:spcBef>
                <a:spcPct val="50000"/>
              </a:spcBef>
            </a:pPr>
            <a:endParaRPr lang="en-US" sz="1600" dirty="0" smtClean="0"/>
          </a:p>
          <a:p>
            <a:pPr>
              <a:spcBef>
                <a:spcPct val="50000"/>
              </a:spcBef>
            </a:pPr>
            <a:r>
              <a:rPr lang="en-US" sz="1600" dirty="0"/>
              <a:t>Use value -&gt; Exchange Value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‘Genuine</a:t>
            </a:r>
            <a:r>
              <a:rPr lang="en-US" sz="1600" dirty="0"/>
              <a:t>’ or ‘autonomous’ </a:t>
            </a:r>
            <a:r>
              <a:rPr lang="en-US" sz="1600" dirty="0" smtClean="0"/>
              <a:t>art</a:t>
            </a:r>
            <a:r>
              <a:rPr lang="en-US" sz="1600" dirty="0"/>
              <a:t> </a:t>
            </a:r>
            <a:r>
              <a:rPr lang="en-US" sz="1600" dirty="0" smtClean="0"/>
              <a:t> VS  the </a:t>
            </a:r>
            <a:r>
              <a:rPr lang="en-US" sz="1600" dirty="0"/>
              <a:t>products of the culture </a:t>
            </a:r>
            <a:r>
              <a:rPr lang="en-US" sz="1600" dirty="0" smtClean="0"/>
              <a:t>industry</a:t>
            </a:r>
            <a:r>
              <a:rPr lang="en-US" sz="1600" dirty="0"/>
              <a:t> </a:t>
            </a:r>
            <a:r>
              <a:rPr lang="en-US" sz="1600" dirty="0" smtClean="0"/>
              <a:t>(Standardization) </a:t>
            </a:r>
            <a:endParaRPr lang="cs-CZ" sz="1600" dirty="0" smtClean="0"/>
          </a:p>
          <a:p>
            <a:pPr>
              <a:spcBef>
                <a:spcPct val="50000"/>
              </a:spcBef>
            </a:pPr>
            <a:endParaRPr lang="en-US" sz="17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ADAA4F-2AB8-45B1-853B-9BF9D7984FCF}" type="slidenum">
              <a:rPr lang="cs-CZ"/>
              <a:pPr/>
              <a:t>5</a:t>
            </a:fld>
            <a:endParaRPr lang="cs-CZ"/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Culture Industry</a:t>
            </a:r>
          </a:p>
          <a:p>
            <a:pPr lvl="0"/>
            <a:endParaRPr lang="en-US" sz="1800" dirty="0" smtClean="0"/>
          </a:p>
          <a:p>
            <a:r>
              <a:rPr lang="en-US" sz="1800" dirty="0"/>
              <a:t>A</a:t>
            </a:r>
            <a:r>
              <a:rPr lang="en-US" sz="1800" dirty="0" smtClean="0"/>
              <a:t>rt </a:t>
            </a:r>
            <a:r>
              <a:rPr lang="en-US" sz="1800" dirty="0"/>
              <a:t>can provide an alternate vision of reality</a:t>
            </a:r>
          </a:p>
          <a:p>
            <a:r>
              <a:rPr lang="en-US" sz="1800" dirty="0"/>
              <a:t>The radical character of autonomous art stems not from its content but from its </a:t>
            </a:r>
            <a:r>
              <a:rPr lang="en-US" sz="1800" dirty="0" smtClean="0"/>
              <a:t>form</a:t>
            </a:r>
          </a:p>
          <a:p>
            <a:endParaRPr lang="en-US" sz="1800" dirty="0"/>
          </a:p>
          <a:p>
            <a:r>
              <a:rPr lang="en-US" sz="1600" dirty="0"/>
              <a:t>Culture Industry - The triumph of instrumental reason over the role of culture</a:t>
            </a:r>
          </a:p>
          <a:p>
            <a:pPr lvl="0"/>
            <a:endParaRPr lang="en-US" sz="1700" dirty="0" smtClean="0"/>
          </a:p>
          <a:p>
            <a:r>
              <a:rPr lang="en-US" sz="1800" dirty="0" smtClean="0"/>
              <a:t>Standardized </a:t>
            </a:r>
            <a:r>
              <a:rPr lang="en-US" sz="1800" dirty="0"/>
              <a:t>art does nothing to stimulate critical social reflection. Rather, it creates </a:t>
            </a:r>
            <a:r>
              <a:rPr lang="en-US" sz="1800" dirty="0" smtClean="0"/>
              <a:t>standardized </a:t>
            </a:r>
            <a:r>
              <a:rPr lang="en-US" sz="1800" dirty="0"/>
              <a:t>responses</a:t>
            </a:r>
            <a:r>
              <a:rPr lang="en-US" sz="1800" dirty="0" smtClean="0"/>
              <a:t>.</a:t>
            </a:r>
          </a:p>
          <a:p>
            <a:r>
              <a:rPr lang="en-US" sz="1800" dirty="0"/>
              <a:t>E</a:t>
            </a:r>
            <a:r>
              <a:rPr lang="en-US" sz="1800" dirty="0" smtClean="0"/>
              <a:t>xtinguishing </a:t>
            </a:r>
            <a:r>
              <a:rPr lang="en-US" sz="1800" dirty="0"/>
              <a:t>the revolutionary potential of the masses, by providing relief from the stresses of life under capitalism through brief and surface level distractions</a:t>
            </a:r>
          </a:p>
          <a:p>
            <a:r>
              <a:rPr lang="en-US" sz="1800" dirty="0"/>
              <a:t>Culture Industry cements its audience to the status quo, and transforms culture itself into an ideological medium of domination</a:t>
            </a:r>
          </a:p>
          <a:p>
            <a:endParaRPr lang="en-US" sz="1800" dirty="0"/>
          </a:p>
          <a:p>
            <a:endParaRPr lang="en-US" sz="1800" dirty="0"/>
          </a:p>
          <a:p>
            <a:pPr lvl="0"/>
            <a:endParaRPr lang="en-US" sz="1700" dirty="0"/>
          </a:p>
          <a:p>
            <a:pPr lvl="0"/>
            <a:endParaRPr lang="en-US" sz="1700" dirty="0" smtClean="0"/>
          </a:p>
          <a:p>
            <a:pPr lvl="0"/>
            <a:endParaRPr lang="en-US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ADAA4F-2AB8-45B1-853B-9BF9D7984FCF}" type="slidenum">
              <a:rPr lang="cs-CZ"/>
              <a:pPr/>
              <a:t>6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2277374" y="307963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17585" y="2389581"/>
            <a:ext cx="9601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http://www.pbs.org/wgbh/pages/frontline/shows/cool/view/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_OPVK_PPTprezentace_CZ_sablona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MU_OPVK_PPTprezentace_CZ_sablona</Template>
  <TotalTime>322</TotalTime>
  <Words>373</Words>
  <Application>Microsoft Macintosh PowerPoint</Application>
  <PresentationFormat>On-screen Show (4:3)</PresentationFormat>
  <Paragraphs>58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MU_OPVK_PPTprezentace_CZ_sablona</vt:lpstr>
      <vt:lpstr>1_Směsi</vt:lpstr>
      <vt:lpstr>2_Směsi</vt:lpstr>
      <vt:lpstr>1_MU_PPTprezentace_sablona_CZ</vt:lpstr>
      <vt:lpstr>3_Směsi</vt:lpstr>
      <vt:lpstr>Media Society and Culture  </vt:lpstr>
      <vt:lpstr>Frankfurt School </vt:lpstr>
      <vt:lpstr>Frankfurt School </vt:lpstr>
      <vt:lpstr>Culture Industry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Taesik Kim</dc:creator>
  <cp:lastModifiedBy>beinkid</cp:lastModifiedBy>
  <cp:revision>31</cp:revision>
  <cp:lastPrinted>1601-01-01T00:00:00Z</cp:lastPrinted>
  <dcterms:created xsi:type="dcterms:W3CDTF">2012-09-25T15:46:18Z</dcterms:created>
  <dcterms:modified xsi:type="dcterms:W3CDTF">2017-03-16T10:04:30Z</dcterms:modified>
</cp:coreProperties>
</file>