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7" r:id="rId7"/>
    <p:sldId id="258" r:id="rId8"/>
    <p:sldId id="262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9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1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6C6A4-5DD5-4014-AEA8-36F8FF25467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3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4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75E73F-A642-40A6-832F-22374557F7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FB302-6933-4E73-947D-7E4B5B13F1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D0791-20D7-4C23-9A2A-2B6CA3652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C5401-2F37-4010-93CE-AACE44F69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984B8-8A95-4FCD-BE07-1E0963ED7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853C-4FE1-4E53-9D88-ACD51186B4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7B421-FF73-4836-9757-D636D7EC4D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78381-7298-42C7-9C27-6FB72D7A5A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1ADDB-DAAB-4C90-99EC-7363B603E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F6D6F-FA25-4AFE-8046-FAC518E8A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B30C1-496F-4DD9-9EDF-4A36C67A7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95F6E43-6D18-4AED-A3C2-D3C7A1AA67A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2EA6C2-D5A5-4C21-840E-BE0DB5EDD319}" type="slidenum">
              <a:rPr lang="cs-CZ"/>
              <a:pPr/>
              <a:t>1</a:t>
            </a:fld>
            <a:endParaRPr 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891" y="2728913"/>
            <a:ext cx="6861897" cy="2157412"/>
          </a:xfrm>
        </p:spPr>
        <p:txBody>
          <a:bodyPr/>
          <a:lstStyle/>
          <a:p>
            <a:pPr algn="r"/>
            <a:r>
              <a:rPr lang="en-US" dirty="0" smtClean="0"/>
              <a:t>Media Society and 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2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Alternative Media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sz="1400" dirty="0" smtClean="0"/>
              <a:t>Definition: Media delivering information that isn’t covered by corporate media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Challenging </a:t>
            </a:r>
            <a:r>
              <a:rPr lang="en-US" sz="1400" dirty="0" smtClean="0"/>
              <a:t>actual concentrations of media power. Opposition to “Culture Industry”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Community media: Participatory media that allow local people to access communication technologies</a:t>
            </a:r>
          </a:p>
          <a:p>
            <a:endParaRPr lang="en-US" sz="1400" dirty="0" smtClean="0"/>
          </a:p>
          <a:p>
            <a:r>
              <a:rPr lang="en-US" sz="1400" dirty="0" smtClean="0"/>
              <a:t>Democratizing the discourse and structure of modern communication outlet – Building local public sphere</a:t>
            </a:r>
          </a:p>
          <a:p>
            <a:endParaRPr lang="en-US" sz="1400" dirty="0" smtClean="0"/>
          </a:p>
          <a:p>
            <a:r>
              <a:rPr lang="en-US" sz="1400" dirty="0" smtClean="0"/>
              <a:t>Encourage public discourse, empower citizens to act, discuss subjects ignored by mainstream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3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0725" y="1725283"/>
            <a:ext cx="8234363" cy="4407230"/>
          </a:xfrm>
        </p:spPr>
        <p:txBody>
          <a:bodyPr/>
          <a:lstStyle/>
          <a:p>
            <a:r>
              <a:rPr lang="en-GB" sz="1600" dirty="0"/>
              <a:t>A historical </a:t>
            </a:r>
            <a:r>
              <a:rPr lang="en-GB" sz="1600" dirty="0" smtClean="0"/>
              <a:t>change caused </a:t>
            </a:r>
            <a:r>
              <a:rPr lang="en-GB" sz="1600" dirty="0"/>
              <a:t>by a convergence of social and technical phenomenon:</a:t>
            </a:r>
          </a:p>
          <a:p>
            <a:pPr lvl="1"/>
            <a:r>
              <a:rPr lang="en-GB" sz="1400" dirty="0"/>
              <a:t>Emergence of bourgeois capitalism;</a:t>
            </a:r>
          </a:p>
          <a:p>
            <a:pPr lvl="1"/>
            <a:r>
              <a:rPr lang="en-GB" sz="1400" dirty="0"/>
              <a:t>New composite social class - mercantile class  </a:t>
            </a:r>
            <a:r>
              <a:rPr lang="en-GB" sz="1400" dirty="0" smtClean="0"/>
              <a:t>(backed by working class) </a:t>
            </a:r>
          </a:p>
          <a:p>
            <a:pPr lvl="1"/>
            <a:r>
              <a:rPr lang="en-US" sz="1400" dirty="0" smtClean="0"/>
              <a:t>Knowledge (Science, Education and Encyclopedia) </a:t>
            </a:r>
            <a:endParaRPr lang="en-GB" sz="1400" dirty="0"/>
          </a:p>
          <a:p>
            <a:pPr lvl="1"/>
            <a:r>
              <a:rPr lang="en-GB" sz="1400" dirty="0" smtClean="0"/>
              <a:t>Information: Mass </a:t>
            </a:r>
            <a:r>
              <a:rPr lang="en-GB" sz="1400" dirty="0"/>
              <a:t>circulation media (pamphlets and newspapers</a:t>
            </a:r>
            <a:r>
              <a:rPr lang="en-GB" sz="1400" dirty="0" smtClean="0"/>
              <a:t>) </a:t>
            </a:r>
          </a:p>
          <a:p>
            <a:pPr lvl="1"/>
            <a:r>
              <a:rPr lang="en-US" sz="1400" dirty="0" smtClean="0"/>
              <a:t>Discussion: Tea, Coffee, and Salon </a:t>
            </a:r>
          </a:p>
          <a:p>
            <a:pPr marL="457200" lvl="1" indent="0">
              <a:buNone/>
            </a:pPr>
            <a:endParaRPr lang="en-GB" sz="1400" dirty="0"/>
          </a:p>
          <a:p>
            <a:r>
              <a:rPr lang="en-GB" sz="1600" dirty="0"/>
              <a:t>Facilitated a new form of political </a:t>
            </a:r>
            <a:r>
              <a:rPr lang="en-GB" sz="1600" dirty="0" smtClean="0"/>
              <a:t>identity (Liberal, Egalitarian, </a:t>
            </a:r>
            <a:r>
              <a:rPr lang="en-GB" sz="1600" dirty="0" err="1" smtClean="0"/>
              <a:t>Decentered</a:t>
            </a:r>
            <a:r>
              <a:rPr lang="en-GB" sz="1600" dirty="0" smtClean="0"/>
              <a:t>…) </a:t>
            </a:r>
          </a:p>
          <a:p>
            <a:endParaRPr lang="en-GB" sz="1600" dirty="0"/>
          </a:p>
          <a:p>
            <a:r>
              <a:rPr lang="en-GB" sz="1600" dirty="0"/>
              <a:t>Came into being in a particular historical situation and damaged by the same processes that facilitated it</a:t>
            </a:r>
            <a:r>
              <a:rPr lang="en-GB" sz="1600" dirty="0" smtClean="0"/>
              <a:t>.</a:t>
            </a:r>
          </a:p>
          <a:p>
            <a:pPr lvl="1"/>
            <a:r>
              <a:rPr lang="en-US" sz="1400" dirty="0" smtClean="0"/>
              <a:t>The rise of Fascism (Depression, National sentiment, Classification, Darwinism, Radio)</a:t>
            </a:r>
          </a:p>
          <a:p>
            <a:pPr lvl="1"/>
            <a:r>
              <a:rPr lang="en-US" sz="1400" dirty="0" smtClean="0"/>
              <a:t>The age of culture industry (Mass consumption, entertainment, dramatized politics…)</a:t>
            </a:r>
          </a:p>
          <a:p>
            <a:endParaRPr lang="en-US" sz="1600" dirty="0" smtClean="0"/>
          </a:p>
          <a:p>
            <a:pPr>
              <a:lnSpc>
                <a:spcPct val="150000"/>
              </a:lnSpc>
            </a:pP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Public Sphere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4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20725" y="1725283"/>
            <a:ext cx="8234363" cy="4407230"/>
          </a:xfrm>
        </p:spPr>
        <p:txBody>
          <a:bodyPr/>
          <a:lstStyle/>
          <a:p>
            <a:r>
              <a:rPr lang="en-GB" sz="1600" dirty="0"/>
              <a:t>New technologies seen as a means by which </a:t>
            </a:r>
            <a:r>
              <a:rPr lang="en-GB" sz="1600" dirty="0" smtClean="0"/>
              <a:t>Public Sphere can </a:t>
            </a:r>
            <a:r>
              <a:rPr lang="en-GB" sz="1600" dirty="0"/>
              <a:t>be recovered, restored or revitalised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This </a:t>
            </a:r>
            <a:r>
              <a:rPr lang="en-GB" sz="1600" dirty="0"/>
              <a:t>happens as new communication technologies possess unique qualities not present in ‘mass media’ forms:</a:t>
            </a:r>
          </a:p>
          <a:p>
            <a:pPr lvl="1"/>
            <a:r>
              <a:rPr lang="en-GB" sz="1600" dirty="0"/>
              <a:t>Interactivity;</a:t>
            </a:r>
          </a:p>
          <a:p>
            <a:pPr lvl="1"/>
            <a:r>
              <a:rPr lang="en-GB" sz="1600" dirty="0"/>
              <a:t>User production of content;</a:t>
            </a:r>
          </a:p>
          <a:p>
            <a:pPr lvl="1"/>
            <a:r>
              <a:rPr lang="en-GB" sz="1600" dirty="0"/>
              <a:t>Individualised consumption of media; </a:t>
            </a:r>
          </a:p>
          <a:p>
            <a:pPr lvl="1"/>
            <a:r>
              <a:rPr lang="en-GB" sz="1600" dirty="0"/>
              <a:t>Peer-communication.</a:t>
            </a:r>
          </a:p>
          <a:p>
            <a:pPr eaLnBrk="1" hangingPunct="1">
              <a:defRPr/>
            </a:pPr>
            <a:r>
              <a:rPr lang="en-US" sz="1600" dirty="0"/>
              <a:t>These characteristics of new media means it challenges the ‘monopolization’ of media by corporate enterprises and state intervention.</a:t>
            </a:r>
          </a:p>
          <a:p>
            <a:pPr eaLnBrk="1" hangingPunct="1">
              <a:defRPr/>
            </a:pPr>
            <a:r>
              <a:rPr lang="en-US" sz="1600" dirty="0"/>
              <a:t>They allow new channels by which citizens are able to communicate and be ‘political’ outside of the </a:t>
            </a:r>
            <a:r>
              <a:rPr lang="en-US" sz="1600" dirty="0" err="1"/>
              <a:t>the</a:t>
            </a:r>
            <a:r>
              <a:rPr lang="en-US" sz="1600" dirty="0"/>
              <a:t> corporate and state world(s).</a:t>
            </a:r>
          </a:p>
          <a:p>
            <a:pPr marL="342900" lvl="1" indent="-342900">
              <a:lnSpc>
                <a:spcPct val="150000"/>
              </a:lnSpc>
              <a:buClr>
                <a:srgbClr val="969696"/>
              </a:buClr>
            </a:pPr>
            <a:r>
              <a:rPr lang="en-US" sz="1600" dirty="0" smtClean="0"/>
              <a:t>BUT </a:t>
            </a:r>
            <a:r>
              <a:rPr lang="en-US" sz="1400" dirty="0"/>
              <a:t>Neoliberalism + Globalization + New communication + multi-channel communication + more fragmented life + more consumption + less public activities + more public communication ……..= what? </a:t>
            </a:r>
            <a:endParaRPr lang="en-GB" sz="1400" dirty="0"/>
          </a:p>
          <a:p>
            <a:pPr>
              <a:lnSpc>
                <a:spcPct val="150000"/>
              </a:lnSpc>
            </a:pPr>
            <a:endParaRPr lang="cs-CZ" sz="1600" dirty="0" smtClean="0"/>
          </a:p>
          <a:p>
            <a:pPr>
              <a:spcBef>
                <a:spcPct val="50000"/>
              </a:spcBef>
            </a:pPr>
            <a:endParaRPr lang="en-US" sz="17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Public Sphere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72602"/>
      </p:ext>
    </p:extLst>
  </p:cSld>
  <p:clrMapOvr>
    <a:masterClrMapping/>
  </p:clrMapOvr>
</p:sld>
</file>

<file path=ppt/theme/theme1.xml><?xml version="1.0" encoding="utf-8"?>
<a:theme xmlns:a="http://schemas.openxmlformats.org/drawingml/2006/main" name="MU_OPVK_PPTprezentace_CZ_sablona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1510</TotalTime>
  <Words>341</Words>
  <Application>Microsoft Office PowerPoint</Application>
  <PresentationFormat>화면 슬라이드 쇼(4:3)</PresentationFormat>
  <Paragraphs>50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5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MU_OPVK_PPTprezentace_CZ_sablona</vt:lpstr>
      <vt:lpstr>1_Směsi</vt:lpstr>
      <vt:lpstr>2_Směsi</vt:lpstr>
      <vt:lpstr>1_MU_PPTprezentace_sablona_CZ</vt:lpstr>
      <vt:lpstr>3_Směsi</vt:lpstr>
      <vt:lpstr>Media Society and Culture  </vt:lpstr>
      <vt:lpstr>Alternative Media</vt:lpstr>
      <vt:lpstr>Public Sphere</vt:lpstr>
      <vt:lpstr>Public Sphere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Microsoft</cp:lastModifiedBy>
  <cp:revision>149</cp:revision>
  <cp:lastPrinted>1601-01-01T00:00:00Z</cp:lastPrinted>
  <dcterms:created xsi:type="dcterms:W3CDTF">2012-09-25T15:46:18Z</dcterms:created>
  <dcterms:modified xsi:type="dcterms:W3CDTF">2016-03-31T09:41:19Z</dcterms:modified>
</cp:coreProperties>
</file>