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  <p:sldMasterId id="2147483661" r:id="rId4"/>
    <p:sldMasterId id="2147483663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7" r:id="rId7"/>
    <p:sldId id="258" r:id="rId8"/>
    <p:sldId id="262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4E4"/>
    <a:srgbClr val="F5F5F5"/>
    <a:srgbClr val="F8F8F8"/>
    <a:srgbClr val="EAEAEA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8" autoAdjust="0"/>
    <p:restoredTop sz="94611" autoAdjust="0"/>
  </p:normalViewPr>
  <p:slideViewPr>
    <p:cSldViewPr snapToGrid="0">
      <p:cViewPr varScale="1">
        <p:scale>
          <a:sx n="110" d="100"/>
          <a:sy n="110" d="100"/>
        </p:scale>
        <p:origin x="-180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87F5F2-6C19-454A-B64A-CC4B463111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96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A806C6A4-5DD5-4014-AEA8-36F8FF25467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1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6C6A4-5DD5-4014-AEA8-36F8FF25467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3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59137-B051-45A2-8F98-590BC0A9276E}" type="slidenum">
              <a:rPr lang="cs-CZ"/>
              <a:pPr/>
              <a:t>4</a:t>
            </a:fld>
            <a:endParaRPr lang="cs-CZ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75E73F-A642-40A6-832F-22374557F7D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BFB302-6933-4E73-947D-7E4B5B13F1B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6D0791-20D7-4C23-9A2A-2B6CA36526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DAD547-5AB8-4BEA-85DB-C220916594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182254-F905-403F-9595-BF563C3EF7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56206E-EC84-4B7E-AA67-E5495E1AA15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1E6522-0932-4C34-87E3-9A08A5ACFB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1F9854-89B4-4C0B-9ECD-0F8CE30D4F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11E552-1018-4254-8B08-5201B6F7654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B24572-B7AC-4464-B18A-5FE2740980F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9FEBF3-B1E4-4406-BFD5-FAECC2A85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DC5401-2F37-4010-93CE-AACE44F6992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59C019-239D-4AC6-B9F5-8E85BCBB64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E61AFA-54C5-4247-9835-6A861DCFD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42399-4D94-4A22-A4FA-E303D33D293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C0471-99D0-4796-ABE4-1D36B13C89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536995-A8E7-45C4-9120-B8510042151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DD0E63-03AA-487C-819A-05780EA1E7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260373-47AD-40DA-BB7D-ABDAEEA852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513465-C528-4656-A248-B1ECCFBEB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287409-ADE4-4253-9F76-DDE73B278E0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5FBB74-7A38-48B5-9993-22F66C8F76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984B8-8A95-4FCD-BE07-1E0963ED7E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E06D60-D285-4D05-98EE-6DE0B8DEFD7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21CD-5A72-407E-A1E5-23A6662543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D5FDBA-D5A2-41BF-ABC7-032E0F3D7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9D68-51BC-448D-9F7A-DE2BEB9A0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491526-5293-44EF-BB83-F0A24F9639BC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4BFF59-6C43-40B3-971A-09252EFF9C4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88A8EB-0294-43EE-9E19-3E35121F24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02A9EA-D1C4-418A-B293-E0204200A7B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D3793E-4B1C-48A3-83BB-967AF43A80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7F173C-59BC-4362-B2E2-3DAB4BB47C5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F853C-4FE1-4E53-9D88-ACD51186B40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C0CAF-92DA-4932-8E5D-E8A52F4D847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1561B0-C770-4AD2-98DE-22774558E3B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69DF9-D0EE-4E7D-9631-0DBDD4E8A1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75F54-2D53-49E4-B83C-BFCFB601B1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B8D7B-2D62-49A0-A3FE-AD510F7472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A58983-AFC2-4633-BCEA-7B977DECAC8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A5B11-F53F-4210-8BB1-93B7C63E21D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73EB9-A996-45CA-9776-44B236E2F7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0FB0F5-DB26-466E-8A05-3110E997FA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568FAB-97A4-4B18-BF88-409114338E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117B421-FF73-4836-9757-D636D7EC4D5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6E573A-E088-4AEA-885D-4745119BA2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D9980A-E26C-449D-A2D6-85C2A2C012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618DC1-FA07-4983-BB8A-27BA4E8A520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025FA7-B966-4128-AD2B-B1649C7F35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352EC6-C90E-48DB-9BE1-6C84A81B2D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0BD157-678C-46F2-8DD7-130F1D812A0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978381-7298-42C7-9C27-6FB72D7A5A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C1ADDB-DAAB-4C90-99EC-7363B603EB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9F6D6F-FA25-4AFE-8046-FAC518E8A9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B30C1-496F-4DD9-9EDF-4A36C67A72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195F6E43-6D18-4AED-A3C2-D3C7A1AA67A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E5677B9-2E01-40C1-8E12-E1A314ADFCE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9279F263-B4B6-4F83-BD55-4687DF419E0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453D5607-9BCF-4A9A-B074-47E4D24FD49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31D787D4-A515-435D-BF1C-41B3657A41C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C2EA6C2-D5A5-4C21-840E-BE0DB5EDD319}" type="slidenum">
              <a:rPr lang="cs-CZ"/>
              <a:pPr/>
              <a:t>1</a:t>
            </a:fld>
            <a:endParaRPr lang="cs-CZ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3891" y="2728913"/>
            <a:ext cx="6861897" cy="2157412"/>
          </a:xfrm>
        </p:spPr>
        <p:txBody>
          <a:bodyPr/>
          <a:lstStyle/>
          <a:p>
            <a:pPr algn="r"/>
            <a:r>
              <a:rPr lang="en-US" dirty="0" smtClean="0"/>
              <a:t>Media Society and Culture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7549F3-01A3-4630-9E61-BB3CC03104E8}" type="slidenum">
              <a:rPr lang="cs-CZ"/>
              <a:pPr/>
              <a:t>2</a:t>
            </a:fld>
            <a:endParaRPr lang="cs-CZ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Alternative Media</a:t>
            </a:r>
            <a:endParaRPr lang="cs-CZ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934583"/>
            <a:ext cx="8234363" cy="4114800"/>
          </a:xfrm>
        </p:spPr>
        <p:txBody>
          <a:bodyPr/>
          <a:lstStyle/>
          <a:p>
            <a:r>
              <a:rPr lang="en-US" sz="1400" dirty="0" smtClean="0"/>
              <a:t>Definition: Media delivering information that isn’t covered by corporate media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Challenging </a:t>
            </a:r>
            <a:r>
              <a:rPr lang="en-US" sz="1400" dirty="0" smtClean="0"/>
              <a:t>actual concentrations of media power. Opposition to “Culture Industry”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Community media: Participatory media that allow local people to access communication technologies</a:t>
            </a:r>
          </a:p>
          <a:p>
            <a:endParaRPr lang="en-US" sz="1400" dirty="0" smtClean="0"/>
          </a:p>
          <a:p>
            <a:r>
              <a:rPr lang="en-US" sz="1400" dirty="0" smtClean="0"/>
              <a:t>Democratizing the discourse and structure of modern communication outlet – Building local public sphere</a:t>
            </a:r>
          </a:p>
          <a:p>
            <a:endParaRPr lang="en-US" sz="1400" dirty="0" smtClean="0"/>
          </a:p>
          <a:p>
            <a:r>
              <a:rPr lang="en-US" sz="1400" dirty="0" smtClean="0"/>
              <a:t>Encourage public discourse, empower citizens to act, discuss subjects ignored by mainstream</a:t>
            </a:r>
          </a:p>
          <a:p>
            <a:endParaRPr lang="en-US" sz="1400" dirty="0" smtClean="0"/>
          </a:p>
          <a:p>
            <a:pPr marL="0" indent="0">
              <a:buNone/>
            </a:pPr>
            <a:endParaRPr lang="en-US" sz="1400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3</a:t>
            </a:fld>
            <a:endParaRPr lang="cs-CZ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20725" y="1725283"/>
            <a:ext cx="8234363" cy="4407230"/>
          </a:xfrm>
        </p:spPr>
        <p:txBody>
          <a:bodyPr/>
          <a:lstStyle/>
          <a:p>
            <a:r>
              <a:rPr lang="en-GB" sz="1600" dirty="0"/>
              <a:t>A historical </a:t>
            </a:r>
            <a:r>
              <a:rPr lang="en-GB" sz="1600" dirty="0" smtClean="0"/>
              <a:t>change caused </a:t>
            </a:r>
            <a:r>
              <a:rPr lang="en-GB" sz="1600" dirty="0"/>
              <a:t>by a convergence of social and technical phenomenon:</a:t>
            </a:r>
          </a:p>
          <a:p>
            <a:pPr lvl="1"/>
            <a:r>
              <a:rPr lang="en-GB" sz="1400" dirty="0"/>
              <a:t>Emergence of bourgeois capitalism;</a:t>
            </a:r>
          </a:p>
          <a:p>
            <a:pPr lvl="1"/>
            <a:r>
              <a:rPr lang="en-GB" sz="1400" dirty="0"/>
              <a:t>New composite social class - mercantile class  </a:t>
            </a:r>
            <a:r>
              <a:rPr lang="en-GB" sz="1400" dirty="0" smtClean="0"/>
              <a:t>(backed by working class) </a:t>
            </a:r>
          </a:p>
          <a:p>
            <a:pPr lvl="1"/>
            <a:r>
              <a:rPr lang="en-US" sz="1400" dirty="0" smtClean="0"/>
              <a:t>Knowledge (Science, Education and Encyclopedia) </a:t>
            </a:r>
            <a:endParaRPr lang="en-GB" sz="1400" dirty="0"/>
          </a:p>
          <a:p>
            <a:pPr lvl="1"/>
            <a:r>
              <a:rPr lang="en-GB" sz="1400" dirty="0" smtClean="0"/>
              <a:t>Information: Mass </a:t>
            </a:r>
            <a:r>
              <a:rPr lang="en-GB" sz="1400" dirty="0"/>
              <a:t>circulation media (pamphlets and newspapers</a:t>
            </a:r>
            <a:r>
              <a:rPr lang="en-GB" sz="1400" dirty="0" smtClean="0"/>
              <a:t>) </a:t>
            </a:r>
          </a:p>
          <a:p>
            <a:pPr lvl="1"/>
            <a:r>
              <a:rPr lang="en-US" sz="1400" dirty="0" smtClean="0"/>
              <a:t>Discussion: Tea, Coffee, and Salon </a:t>
            </a:r>
          </a:p>
          <a:p>
            <a:pPr marL="457200" lvl="1" indent="0">
              <a:buNone/>
            </a:pPr>
            <a:endParaRPr lang="en-GB" sz="1400" dirty="0"/>
          </a:p>
          <a:p>
            <a:r>
              <a:rPr lang="en-GB" sz="1600" dirty="0"/>
              <a:t>Facilitated a new form of political </a:t>
            </a:r>
            <a:r>
              <a:rPr lang="en-GB" sz="1600" dirty="0" smtClean="0"/>
              <a:t>identity (Liberal, Egalitarian, </a:t>
            </a:r>
            <a:r>
              <a:rPr lang="en-GB" sz="1600" dirty="0" err="1" smtClean="0"/>
              <a:t>Decentered</a:t>
            </a:r>
            <a:r>
              <a:rPr lang="en-GB" sz="1600" dirty="0" smtClean="0"/>
              <a:t>…) </a:t>
            </a:r>
          </a:p>
          <a:p>
            <a:endParaRPr lang="en-GB" sz="1600" dirty="0"/>
          </a:p>
          <a:p>
            <a:r>
              <a:rPr lang="en-GB" sz="1600" dirty="0"/>
              <a:t>Came into being in a particular historical situation and damaged by the same processes that facilitated it</a:t>
            </a:r>
            <a:r>
              <a:rPr lang="en-GB" sz="1600" dirty="0" smtClean="0"/>
              <a:t>.</a:t>
            </a:r>
          </a:p>
          <a:p>
            <a:pPr lvl="1"/>
            <a:r>
              <a:rPr lang="en-US" sz="1400" dirty="0" smtClean="0"/>
              <a:t>The rise of Fascism (Depression, National sentiment, Classification, Darwinism, Radio)</a:t>
            </a:r>
          </a:p>
          <a:p>
            <a:pPr lvl="1"/>
            <a:r>
              <a:rPr lang="en-US" sz="1400" dirty="0" smtClean="0"/>
              <a:t>The age of culture industry (Mass consumption, entertainment, dramatized politics…)</a:t>
            </a:r>
          </a:p>
          <a:p>
            <a:endParaRPr lang="en-US" sz="1600" dirty="0" smtClean="0"/>
          </a:p>
          <a:p>
            <a:pPr>
              <a:lnSpc>
                <a:spcPct val="150000"/>
              </a:lnSpc>
            </a:pPr>
            <a:endParaRPr lang="cs-CZ" sz="1600" dirty="0" smtClean="0"/>
          </a:p>
          <a:p>
            <a:pPr>
              <a:spcBef>
                <a:spcPct val="50000"/>
              </a:spcBef>
            </a:pPr>
            <a:endParaRPr lang="en-US" sz="17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Public Sphere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Název prezentace v zápatí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ADAA4F-2AB8-45B1-853B-9BF9D7984FCF}" type="slidenum">
              <a:rPr lang="cs-CZ"/>
              <a:pPr/>
              <a:t>4</a:t>
            </a:fld>
            <a:endParaRPr lang="cs-CZ"/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20725" y="1725283"/>
            <a:ext cx="8234363" cy="4407230"/>
          </a:xfrm>
        </p:spPr>
        <p:txBody>
          <a:bodyPr/>
          <a:lstStyle/>
          <a:p>
            <a:r>
              <a:rPr lang="en-GB" sz="1600" dirty="0"/>
              <a:t>New technologies seen as a means by which </a:t>
            </a:r>
            <a:r>
              <a:rPr lang="en-GB" sz="1600" dirty="0" smtClean="0"/>
              <a:t>Public Sphere can </a:t>
            </a:r>
            <a:r>
              <a:rPr lang="en-GB" sz="1600" dirty="0"/>
              <a:t>be recovered, restored or revitalised</a:t>
            </a:r>
            <a:r>
              <a:rPr lang="en-GB" sz="1600" dirty="0" smtClean="0"/>
              <a:t>.</a:t>
            </a:r>
          </a:p>
          <a:p>
            <a:r>
              <a:rPr lang="en-GB" sz="1600" dirty="0" smtClean="0"/>
              <a:t>This </a:t>
            </a:r>
            <a:r>
              <a:rPr lang="en-GB" sz="1600" dirty="0"/>
              <a:t>happens as new communication technologies possess unique qualities not present in ‘mass media’ forms:</a:t>
            </a:r>
          </a:p>
          <a:p>
            <a:pPr lvl="1"/>
            <a:r>
              <a:rPr lang="en-GB" sz="1600" dirty="0"/>
              <a:t>Interactivity;</a:t>
            </a:r>
          </a:p>
          <a:p>
            <a:pPr lvl="1"/>
            <a:r>
              <a:rPr lang="en-GB" sz="1600" dirty="0"/>
              <a:t>User production of content;</a:t>
            </a:r>
          </a:p>
          <a:p>
            <a:pPr lvl="1"/>
            <a:r>
              <a:rPr lang="en-GB" sz="1600" dirty="0"/>
              <a:t>Individualised consumption of media; </a:t>
            </a:r>
          </a:p>
          <a:p>
            <a:pPr lvl="1"/>
            <a:r>
              <a:rPr lang="en-GB" sz="1600" dirty="0"/>
              <a:t>Peer-communication.</a:t>
            </a:r>
          </a:p>
          <a:p>
            <a:pPr eaLnBrk="1" hangingPunct="1">
              <a:defRPr/>
            </a:pPr>
            <a:r>
              <a:rPr lang="en-US" sz="1600" dirty="0"/>
              <a:t>These characteristics of new media means it challenges the ‘monopolization’ of media by corporate enterprises and state intervention.</a:t>
            </a:r>
          </a:p>
          <a:p>
            <a:pPr eaLnBrk="1" hangingPunct="1">
              <a:defRPr/>
            </a:pPr>
            <a:r>
              <a:rPr lang="en-US" sz="1600" dirty="0"/>
              <a:t>They allow new channels by which citizens are able to communicate and be ‘political’ outside of the </a:t>
            </a:r>
            <a:r>
              <a:rPr lang="en-US" sz="1600" dirty="0" err="1"/>
              <a:t>the</a:t>
            </a:r>
            <a:r>
              <a:rPr lang="en-US" sz="1600" dirty="0"/>
              <a:t> corporate and state world(s).</a:t>
            </a:r>
          </a:p>
          <a:p>
            <a:pPr marL="342900" lvl="1" indent="-342900">
              <a:lnSpc>
                <a:spcPct val="150000"/>
              </a:lnSpc>
              <a:buClr>
                <a:srgbClr val="969696"/>
              </a:buClr>
            </a:pPr>
            <a:r>
              <a:rPr lang="en-US" sz="1600" dirty="0" smtClean="0"/>
              <a:t>BUT </a:t>
            </a:r>
            <a:r>
              <a:rPr lang="en-US" sz="1400" dirty="0"/>
              <a:t>Neoliberalism + Globalization + New communication + multi-channel communication + more fragmented life + more consumption + less public activities + more public communication ……..= what? </a:t>
            </a:r>
            <a:endParaRPr lang="en-GB" sz="1400" dirty="0"/>
          </a:p>
          <a:p>
            <a:pPr>
              <a:lnSpc>
                <a:spcPct val="150000"/>
              </a:lnSpc>
            </a:pPr>
            <a:endParaRPr lang="cs-CZ" sz="1600" dirty="0" smtClean="0"/>
          </a:p>
          <a:p>
            <a:pPr>
              <a:spcBef>
                <a:spcPct val="50000"/>
              </a:spcBef>
            </a:pPr>
            <a:endParaRPr lang="en-US" sz="17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20725" y="1042408"/>
            <a:ext cx="7827963" cy="647700"/>
          </a:xfrm>
        </p:spPr>
        <p:txBody>
          <a:bodyPr/>
          <a:lstStyle/>
          <a:p>
            <a:r>
              <a:rPr lang="en-US" dirty="0" smtClean="0"/>
              <a:t>Public Sphere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472602"/>
      </p:ext>
    </p:extLst>
  </p:cSld>
  <p:clrMapOvr>
    <a:masterClrMapping/>
  </p:clrMapOvr>
</p:sld>
</file>

<file path=ppt/theme/theme1.xml><?xml version="1.0" encoding="utf-8"?>
<a:theme xmlns:a="http://schemas.openxmlformats.org/drawingml/2006/main" name="MU_OPVK_PPTprezentace_CZ_sablona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MU_OPVK_PPTprezentace_CZ_sablona</Template>
  <TotalTime>1510</TotalTime>
  <Words>341</Words>
  <Application>Microsoft Office PowerPoint</Application>
  <PresentationFormat>화면 슬라이드 쇼(4:3)</PresentationFormat>
  <Paragraphs>50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5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MU_OPVK_PPTprezentace_CZ_sablona</vt:lpstr>
      <vt:lpstr>1_Směsi</vt:lpstr>
      <vt:lpstr>2_Směsi</vt:lpstr>
      <vt:lpstr>1_MU_PPTprezentace_sablona_CZ</vt:lpstr>
      <vt:lpstr>3_Směsi</vt:lpstr>
      <vt:lpstr>Media Society and Culture  </vt:lpstr>
      <vt:lpstr>Alternative Media</vt:lpstr>
      <vt:lpstr>Public Sphere</vt:lpstr>
      <vt:lpstr>Public Sphere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Taesik Kim</dc:creator>
  <cp:lastModifiedBy>Microsoft</cp:lastModifiedBy>
  <cp:revision>149</cp:revision>
  <cp:lastPrinted>1601-01-01T00:00:00Z</cp:lastPrinted>
  <dcterms:created xsi:type="dcterms:W3CDTF">2012-09-25T15:46:18Z</dcterms:created>
  <dcterms:modified xsi:type="dcterms:W3CDTF">2016-03-31T09:41:19Z</dcterms:modified>
</cp:coreProperties>
</file>