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94" r:id="rId7"/>
    <p:sldId id="264" r:id="rId8"/>
    <p:sldId id="292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91" r:id="rId19"/>
    <p:sldId id="274" r:id="rId20"/>
    <p:sldId id="275" r:id="rId21"/>
    <p:sldId id="276" r:id="rId22"/>
    <p:sldId id="277" r:id="rId23"/>
    <p:sldId id="278" r:id="rId24"/>
    <p:sldId id="279" r:id="rId25"/>
    <p:sldId id="293" r:id="rId26"/>
    <p:sldId id="280" r:id="rId27"/>
    <p:sldId id="281" r:id="rId28"/>
    <p:sldId id="282" r:id="rId29"/>
    <p:sldId id="283" r:id="rId30"/>
    <p:sldId id="284" r:id="rId31"/>
    <p:sldId id="286" r:id="rId32"/>
    <p:sldId id="287" r:id="rId33"/>
    <p:sldId id="288" r:id="rId34"/>
    <p:sldId id="290" r:id="rId3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09" autoAdjust="0"/>
  </p:normalViewPr>
  <p:slideViewPr>
    <p:cSldViewPr snapToGrid="0">
      <p:cViewPr>
        <p:scale>
          <a:sx n="75" d="100"/>
          <a:sy n="75" d="100"/>
        </p:scale>
        <p:origin x="102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Shape 15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lang="cs-CZ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lang="cs-CZ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Shape 17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lang="cs-CZ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Shape 18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lang="cs-CZ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Shape 18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lang="cs-CZ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Shape 19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lang="cs-CZ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Shape 20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lang="cs-CZ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Shape 21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lang="cs-CZ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Shape 21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lang="cs-CZ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22247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Shape 21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lang="cs-CZ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Shape 22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lang="cs-CZ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Shape 23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lang="cs-CZ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Shape 24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lang="cs-CZ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Shape 24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lang="cs-CZ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Shape 25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lang="cs-CZ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Shape 25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lang="cs-CZ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42920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Shape 26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lang="cs-CZ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Shape 27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 lang="cs-CZ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Shape 28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 lang="cs-CZ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Shape 28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 lang="cs-CZ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cs-CZ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Shape 29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 lang="cs-CZ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Shape 31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31</a:t>
            </a:fld>
            <a:endParaRPr lang="cs-CZ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Shape 31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32</a:t>
            </a:fld>
            <a:endParaRPr lang="cs-CZ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Shape 32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33</a:t>
            </a:fld>
            <a:endParaRPr lang="cs-CZ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cs-CZ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cs-CZ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cs-CZ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9390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cs-CZ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cs-CZ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0525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Shape 15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cs-CZ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Svislý nadpis a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Záhlaví části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sah s titulkem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ázek s titulkem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Nadpis a svislý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s://www.youtube.com/watch?v=5nIwmSMVh8Y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ctrTitle"/>
          </p:nvPr>
        </p:nvSpPr>
        <p:spPr>
          <a:xfrm>
            <a:off x="250825" y="5157787"/>
            <a:ext cx="8786813" cy="64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cs-CZ"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Organizovaný zločin ve Střední a Jižní Americe</a:t>
            </a:r>
          </a:p>
        </p:txBody>
      </p:sp>
      <p:sp>
        <p:nvSpPr>
          <p:cNvPr id="89" name="Shape 89"/>
          <p:cNvSpPr/>
          <p:nvPr/>
        </p:nvSpPr>
        <p:spPr>
          <a:xfrm>
            <a:off x="4500562" y="6210300"/>
            <a:ext cx="4537074" cy="64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cs-CZ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Tomáš Bělonožník / BSS156 	4. 4. </a:t>
            </a:r>
            <a:r>
              <a:rPr lang="cs-CZ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2018</a:t>
            </a:r>
            <a:endParaRPr lang="cs-CZ" sz="1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Shape 9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8575" y="2362200"/>
            <a:ext cx="9201149" cy="213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cs-CZ"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KOLUMBIE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179511" y="980728"/>
            <a:ext cx="7877175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cs-CZ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Obchod s drogami jako </a:t>
            </a:r>
            <a:r>
              <a:rPr lang="cs-CZ" sz="2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raison d’etre </a:t>
            </a:r>
            <a:r>
              <a:rPr lang="cs-CZ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 nástroj umožňující financování boje o politickou moc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1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cs-CZ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 druhy aktérů v obchodu s drogami: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cs-CZ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Guerilly (FARC, ELN)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cs-CZ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Paramilitares (AUC)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cs-CZ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Kartely (Medellín, Cali, Norte del Valle)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cs-CZ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Fuerzas Armadas Revolucionarias de Colombia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187977" y="1143000"/>
            <a:ext cx="7877175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342900">
              <a:spcBef>
                <a:spcPts val="480"/>
              </a:spcBef>
              <a:buClr>
                <a:schemeClr val="lt1"/>
              </a:buClr>
            </a:pPr>
            <a:r>
              <a:rPr lang="cs-CZ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Vznik – 1964, kořeny na venkově, před demobilizací cca 8 000 příslušníků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cs-CZ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FARC a drogy: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cs-CZ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Od konce 70. let – danění pěstitelů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cs-CZ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1982 – 7. Národní konference – intenzivnější zapojení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cs-CZ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1990 (cca) – počátky pěstování máku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cs-CZ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2000 (cca) – vyloučení prostředníků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cs-CZ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ALE – stále primárně politické cíle!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endParaRPr lang="cs-CZ" sz="2400" dirty="0">
              <a:solidFill>
                <a:schemeClr val="lt1"/>
              </a:solidFill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cs-CZ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cs-CZ" sz="2400" dirty="0">
                <a:solidFill>
                  <a:schemeClr val="lt1"/>
                </a:solidFill>
              </a:rPr>
              <a:t>d 2017 demobilizují – hrozí destabilizace drogového businessu</a:t>
            </a:r>
            <a:endParaRPr lang="cs-CZ"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endParaRPr lang="cs-CZ"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cs-CZ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Ejército de Liberación Nacional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179511" y="980728"/>
            <a:ext cx="7877175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cs-CZ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Vznik – 1963, kořeny mezi intelektuály, </a:t>
            </a: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cs-CZ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aktuálně cca 1300-3000 příslušníků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cs-CZ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ELN a drogy: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cs-CZ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Dlouhodobé odmítání, cca od 2000 danění pěstitelů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cs-CZ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Drogy marginální částí příjmů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cs-CZ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Stejně jako FARC – primárně politické cíle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Shape 176" descr="https://vkb.isvg.org/@api/deki/files/1356/=eln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0151" y="1063917"/>
            <a:ext cx="3189937" cy="2179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cs-CZ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Autodefensas Unidas de Colombia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179511" y="980728"/>
            <a:ext cx="7877175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cs-CZ"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Vznik 1997, demobilizace 2004, na vrcholu 30000 příslušníků</a:t>
            </a:r>
          </a:p>
          <a:p>
            <a:pPr marL="0" marR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cs-CZ" sz="2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AUC a drogy:</a:t>
            </a:r>
          </a:p>
          <a:p>
            <a:pPr marL="342900" marR="0" lvl="0" indent="-3429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cs-CZ"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70 procent příjmů z drog</a:t>
            </a:r>
          </a:p>
          <a:p>
            <a:pPr marL="342900" marR="0" lvl="0" indent="-3429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cs-CZ"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Teror proti vesničanům jako donucovací metoda</a:t>
            </a:r>
          </a:p>
          <a:p>
            <a:pPr marL="342900" marR="0" lvl="0" indent="-3429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cs-CZ"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Politická agenda k zajištění legitimity, jinak kriminální organizace</a:t>
            </a:r>
          </a:p>
          <a:p>
            <a:pPr marL="0" marR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cs-CZ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Medellínský kartel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179511" y="980728"/>
            <a:ext cx="409411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cs-CZ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70. léta – 1993 (dopaden a zabit Escobar)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cs-CZ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Obrovská akumulace jmění – Lehder chce splatit zahraniční dluh, Escobar na 7. místě v žebříčku boháčů</a:t>
            </a: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cs-CZ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Agresivní soupeř státu </a:t>
            </a:r>
            <a:r>
              <a:rPr lang="cs-CZ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cs-CZ" sz="24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plata o plomo?</a:t>
            </a:r>
            <a:r>
              <a:rPr lang="cs-CZ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cs-CZ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Masakry, atentáty, teroristické útoky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Shape 1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73623" y="1052736"/>
            <a:ext cx="4844663" cy="4968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cs-CZ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Medellínský kartel</a:t>
            </a:r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179511" y="980728"/>
            <a:ext cx="409411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Shape 19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2385" y="1143000"/>
            <a:ext cx="7657849" cy="4690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cs-CZ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Medellínský kartel</a:t>
            </a:r>
          </a:p>
        </p:txBody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179511" y="980728"/>
            <a:ext cx="409411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Shape 207" descr="http://1.bp.blogspot.com/-MVQl7aRvD7s/UTT61BuOWJI/AAAAAAAAOTI/2UrzUn8RN7s/s1600/escobar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1519" y="1119874"/>
            <a:ext cx="8568951" cy="5203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cs-CZ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Kartel z Cali</a:t>
            </a:r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179511" y="980728"/>
            <a:ext cx="7877175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-"/>
            </a:pPr>
            <a:r>
              <a:rPr lang="cs-CZ"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Role „lstivého kooperátora“ (oproti Medellínu – agresivní soupeř)</a:t>
            </a:r>
          </a:p>
          <a:p>
            <a:pPr marL="342900" marR="0" lvl="0" indent="-3429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-"/>
            </a:pPr>
            <a:r>
              <a:rPr lang="cs-CZ"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Korupce, snahy o legalizaci zisků, reinvestice do legálního podnikání</a:t>
            </a:r>
          </a:p>
          <a:p>
            <a:pPr marL="342900" marR="0" lvl="0" indent="-3429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-"/>
            </a:pPr>
            <a:r>
              <a:rPr lang="cs-CZ"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Vztahy s Medellínským kartelem se vyvinuly od kooperace přes koexistenci až k soupeření</a:t>
            </a:r>
          </a:p>
          <a:p>
            <a:pPr marL="342900" marR="0" lvl="0" indent="-3429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-"/>
            </a:pPr>
            <a:r>
              <a:rPr lang="cs-CZ"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 pádu Medellínského kartelu krátce dominoval, přemožen byl v roce 1995 (bez násilí)</a:t>
            </a: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cs-CZ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Evoluce kolumbijského </a:t>
            </a:r>
            <a:r>
              <a:rPr lang="cs-CZ" sz="24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narkobyznysu</a:t>
            </a:r>
            <a:endParaRPr lang="cs-CZ" sz="2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179511" y="980728"/>
            <a:ext cx="7877175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+mj-lt"/>
              <a:buAutoNum type="arabicPeriod"/>
            </a:pPr>
            <a:endParaRPr lang="cs-CZ" sz="2600" dirty="0">
              <a:solidFill>
                <a:schemeClr val="lt1"/>
              </a:solidFill>
            </a:endParaRP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+mj-lt"/>
              <a:buAutoNum type="arabicPeriod"/>
            </a:pPr>
            <a:r>
              <a:rPr lang="cs-CZ" sz="2600" dirty="0">
                <a:solidFill>
                  <a:schemeClr val="lt1"/>
                </a:solidFill>
              </a:rPr>
              <a:t>Velké kartely</a:t>
            </a:r>
          </a:p>
          <a:p>
            <a:pPr marL="400050" lvl="1" indent="0">
              <a:spcBef>
                <a:spcPts val="0"/>
              </a:spcBef>
              <a:buClr>
                <a:schemeClr val="lt1"/>
              </a:buClr>
              <a:buNone/>
            </a:pPr>
            <a:r>
              <a:rPr lang="cs-CZ" sz="2200" dirty="0">
                <a:solidFill>
                  <a:schemeClr val="lt1"/>
                </a:solidFill>
              </a:rPr>
              <a:t>(</a:t>
            </a:r>
            <a:r>
              <a:rPr lang="cs-CZ" sz="2200" dirty="0" err="1">
                <a:solidFill>
                  <a:schemeClr val="lt1"/>
                </a:solidFill>
              </a:rPr>
              <a:t>Medellin</a:t>
            </a:r>
            <a:r>
              <a:rPr lang="cs-CZ" sz="2200" dirty="0">
                <a:solidFill>
                  <a:schemeClr val="lt1"/>
                </a:solidFill>
              </a:rPr>
              <a:t>, </a:t>
            </a:r>
            <a:r>
              <a:rPr lang="cs-CZ" sz="2200" dirty="0" err="1">
                <a:solidFill>
                  <a:schemeClr val="lt1"/>
                </a:solidFill>
              </a:rPr>
              <a:t>Cali</a:t>
            </a:r>
            <a:r>
              <a:rPr lang="cs-CZ" sz="2200" dirty="0">
                <a:solidFill>
                  <a:schemeClr val="lt1"/>
                </a:solidFill>
              </a:rPr>
              <a:t>)</a:t>
            </a: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+mj-lt"/>
              <a:buAutoNum type="arabicPeriod"/>
            </a:pPr>
            <a:endParaRPr lang="cs-CZ" sz="2600" dirty="0">
              <a:solidFill>
                <a:schemeClr val="lt1"/>
              </a:solidFill>
            </a:endParaRP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+mj-lt"/>
              <a:buAutoNum type="arabicPeriod"/>
            </a:pPr>
            <a:r>
              <a:rPr lang="cs-CZ" sz="2600" dirty="0">
                <a:solidFill>
                  <a:schemeClr val="lt1"/>
                </a:solidFill>
              </a:rPr>
              <a:t>Mini kartely</a:t>
            </a:r>
            <a:endParaRPr lang="cs-CZ" sz="2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0050" lvl="1" indent="0">
              <a:spcBef>
                <a:spcPts val="0"/>
              </a:spcBef>
              <a:buClr>
                <a:schemeClr val="lt1"/>
              </a:buClr>
              <a:buNone/>
            </a:pPr>
            <a:r>
              <a:rPr lang="cs-CZ" sz="2200" dirty="0">
                <a:solidFill>
                  <a:schemeClr val="lt1"/>
                </a:solidFill>
              </a:rPr>
              <a:t>(</a:t>
            </a:r>
            <a:r>
              <a:rPr lang="cs-CZ" sz="2200" dirty="0" err="1">
                <a:solidFill>
                  <a:schemeClr val="lt1"/>
                </a:solidFill>
              </a:rPr>
              <a:t>Norte</a:t>
            </a:r>
            <a:r>
              <a:rPr lang="cs-CZ" sz="2200" dirty="0">
                <a:solidFill>
                  <a:schemeClr val="lt1"/>
                </a:solidFill>
              </a:rPr>
              <a:t> </a:t>
            </a:r>
            <a:r>
              <a:rPr lang="cs-CZ" sz="2200" dirty="0" err="1">
                <a:solidFill>
                  <a:schemeClr val="lt1"/>
                </a:solidFill>
              </a:rPr>
              <a:t>del</a:t>
            </a:r>
            <a:r>
              <a:rPr lang="cs-CZ" sz="2200" dirty="0">
                <a:solidFill>
                  <a:schemeClr val="lt1"/>
                </a:solidFill>
              </a:rPr>
              <a:t> </a:t>
            </a:r>
            <a:r>
              <a:rPr lang="cs-CZ" sz="2200" dirty="0" err="1">
                <a:solidFill>
                  <a:schemeClr val="lt1"/>
                </a:solidFill>
              </a:rPr>
              <a:t>Valle</a:t>
            </a:r>
            <a:r>
              <a:rPr lang="cs-CZ" sz="2200" dirty="0">
                <a:solidFill>
                  <a:schemeClr val="lt1"/>
                </a:solidFill>
              </a:rPr>
              <a:t>, AUC)</a:t>
            </a:r>
            <a:endParaRPr lang="cs-CZ" sz="2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+mj-lt"/>
              <a:buAutoNum type="arabicPeriod"/>
            </a:pPr>
            <a:endParaRPr lang="cs-CZ" sz="2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+mj-lt"/>
              <a:buAutoNum type="arabicPeriod"/>
            </a:pPr>
            <a:r>
              <a:rPr lang="cs-CZ" sz="2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Menší</a:t>
            </a:r>
            <a:r>
              <a:rPr lang="cs-CZ" sz="2600" dirty="0">
                <a:solidFill>
                  <a:schemeClr val="lt1"/>
                </a:solidFill>
              </a:rPr>
              <a:t>, decentralizované skupiny</a:t>
            </a:r>
          </a:p>
          <a:p>
            <a:pPr marL="400050" lvl="1" indent="0">
              <a:spcBef>
                <a:spcPts val="0"/>
              </a:spcBef>
              <a:buClr>
                <a:schemeClr val="lt1"/>
              </a:buClr>
              <a:buNone/>
            </a:pPr>
            <a:r>
              <a:rPr lang="cs-CZ" sz="2200" dirty="0">
                <a:solidFill>
                  <a:schemeClr val="lt1"/>
                </a:solidFill>
              </a:rPr>
              <a:t>„</a:t>
            </a:r>
            <a:r>
              <a:rPr lang="cs-CZ" sz="2200" dirty="0" err="1">
                <a:solidFill>
                  <a:schemeClr val="lt1"/>
                </a:solidFill>
              </a:rPr>
              <a:t>Bandas</a:t>
            </a:r>
            <a:r>
              <a:rPr lang="cs-CZ" sz="2200" dirty="0">
                <a:solidFill>
                  <a:schemeClr val="lt1"/>
                </a:solidFill>
              </a:rPr>
              <a:t> </a:t>
            </a:r>
            <a:r>
              <a:rPr lang="cs-CZ" sz="2200" dirty="0" err="1">
                <a:solidFill>
                  <a:schemeClr val="lt1"/>
                </a:solidFill>
              </a:rPr>
              <a:t>criminales</a:t>
            </a:r>
            <a:r>
              <a:rPr lang="cs-CZ" sz="2200" dirty="0">
                <a:solidFill>
                  <a:schemeClr val="lt1"/>
                </a:solidFill>
              </a:rPr>
              <a:t>“ – např. Los </a:t>
            </a:r>
            <a:r>
              <a:rPr lang="cs-CZ" sz="2200" dirty="0" err="1">
                <a:solidFill>
                  <a:schemeClr val="lt1"/>
                </a:solidFill>
              </a:rPr>
              <a:t>Urabeños</a:t>
            </a:r>
            <a:endParaRPr lang="cs-CZ" sz="2200" dirty="0">
              <a:solidFill>
                <a:schemeClr val="lt1"/>
              </a:solidFill>
            </a:endParaRP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+mj-lt"/>
              <a:buAutoNum type="arabicPeriod"/>
            </a:pPr>
            <a:endParaRPr lang="cs-CZ" sz="2600" dirty="0">
              <a:solidFill>
                <a:schemeClr val="lt1"/>
              </a:solidFill>
            </a:endParaRP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+mj-lt"/>
              <a:buAutoNum type="arabicPeriod"/>
            </a:pPr>
            <a:r>
              <a:rPr lang="cs-CZ" sz="2600" dirty="0">
                <a:solidFill>
                  <a:schemeClr val="lt1"/>
                </a:solidFill>
              </a:rPr>
              <a:t>„Neviditelní“ ?</a:t>
            </a: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+mj-lt"/>
              <a:buAutoNum type="arabicPeriod"/>
            </a:pPr>
            <a:endParaRPr lang="cs-CZ" sz="2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+mj-lt"/>
              <a:buAutoNum type="arabicPeriod"/>
            </a:pPr>
            <a:endParaRPr lang="cs-CZ" sz="2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271934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cs-CZ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MEXIKO</a:t>
            </a:r>
          </a:p>
        </p:txBody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179511" y="980728"/>
            <a:ext cx="7877175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Shape 222" descr="http://www.pbs.org/wgbh/pages/frontline/art/progs/3220/mexico_homicides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9102" y="1129644"/>
            <a:ext cx="8717370" cy="4842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cs-CZ"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Struktura přednášky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-"/>
            </a:pPr>
            <a:r>
              <a:rPr lang="cs-CZ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Obecná historie obchodu s drogami v regionu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-"/>
            </a:pPr>
            <a:r>
              <a:rPr lang="cs-CZ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Kolumbijské kartely, guerilly a spol.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-"/>
            </a:pPr>
            <a:r>
              <a:rPr lang="cs-CZ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Mexické kartely a mexická drogová válka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cs-CZ" sz="3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Mexiko a cesta k „drogové válce“</a:t>
            </a:r>
          </a:p>
        </p:txBody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112713" y="1052512"/>
            <a:ext cx="7877175" cy="5400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cs-CZ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„Drogová válka“ současnosti výsledkem souhry mnoha faktorů: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cs-CZ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Posílení pozic mexických kriminálních struktur v důsledku kolumbijského ústupu (1990s)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cs-CZ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Ekonomická krize – nárůst zločinnosti, změna atmosféry (od prosince 1994)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cs-CZ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Kolaps standardního fungování </a:t>
            </a:r>
            <a:r>
              <a:rPr lang="cs-CZ" sz="24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plaza</a:t>
            </a:r>
            <a:r>
              <a:rPr lang="cs-CZ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systému v důsledku fragmentace scény (1989) + změn v politické situaci (2000)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cs-CZ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Vznik Los Zetas – paramilitární jednotky sloužící Zálivovému kartelu (1997 nebo 1999)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cs-CZ" sz="3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Fragmentace scény</a:t>
            </a:r>
          </a:p>
        </p:txBody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112713" y="1052512"/>
            <a:ext cx="7877175" cy="5400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cs-CZ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1980s – dominuje „Guadalajarský kartel“ 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cs-CZ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(Gallardo, Quintero, Carillo)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cs-CZ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 1989 štěpení: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cs-CZ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Tijuana</a:t>
            </a:r>
            <a:r>
              <a:rPr lang="cs-CZ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– Gallardovi synovci – klan Arellano-Félixů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5263"/>
              <a:buFont typeface="Arial"/>
              <a:buChar char="–"/>
            </a:pPr>
            <a:r>
              <a:rPr lang="cs-CZ" sz="1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Nogales</a:t>
            </a:r>
            <a:r>
              <a:rPr lang="cs-CZ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– Quinterův bratr + Gallardovi lidé (včetně El Chapa)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cs-CZ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Ciudad Juárez </a:t>
            </a:r>
            <a:r>
              <a:rPr lang="cs-CZ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– Carillův synovec Amado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cs-CZ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Nuevo Laredo </a:t>
            </a:r>
            <a:r>
              <a:rPr lang="cs-CZ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– Zálivový kartel (nezávislí)</a:t>
            </a:r>
          </a:p>
        </p:txBody>
      </p:sp>
      <p:pic>
        <p:nvPicPr>
          <p:cNvPr id="237" name="Shape 2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5616" y="4149080"/>
            <a:ext cx="6656121" cy="30725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cs-CZ" sz="3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Mexiko a cesta k „drogové válce“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112713" y="1052512"/>
            <a:ext cx="7877175" cy="5400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cs-CZ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„Drogová válka“ současnosti výsledkem souhry mnoha faktorů: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cs-CZ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Posílení pozic mexických kriminálních struktur v důsledku kolumbijského ústupu (1990s)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cs-CZ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Ekonomická krize – nárůst zločinnosti, změna atmosféry (od prosince 1994)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cs-CZ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Kolaps standardního fungování </a:t>
            </a:r>
            <a:r>
              <a:rPr lang="cs-CZ" sz="24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plaza</a:t>
            </a:r>
            <a:r>
              <a:rPr lang="cs-CZ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systému v důsledku fragmentace scény (1989) + změn v politické situaci (2000)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cs-CZ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Vznik Los Zetas – paramilitární jednotky sloužící Zálivovému kartelu (1997 nebo 1999)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cs-CZ" sz="3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Mexiko a cesta k „drogové válce“</a:t>
            </a:r>
          </a:p>
        </p:txBody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112713" y="1052512"/>
            <a:ext cx="4387278" cy="5400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cs-CZ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01/2001 – </a:t>
            </a:r>
            <a:r>
              <a:rPr lang="cs-CZ" sz="28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Chapo</a:t>
            </a:r>
            <a:r>
              <a:rPr lang="cs-CZ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8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Guzmán</a:t>
            </a:r>
            <a:r>
              <a:rPr lang="cs-CZ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„prchá“ z vězení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cs-CZ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Podzim 2004 – Los </a:t>
            </a:r>
            <a:r>
              <a:rPr lang="cs-CZ" sz="28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Zetas</a:t>
            </a:r>
            <a:r>
              <a:rPr lang="cs-CZ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bojují s kartelem ze </a:t>
            </a:r>
            <a:r>
              <a:rPr lang="cs-CZ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Sinaloy </a:t>
            </a:r>
            <a:r>
              <a:rPr lang="cs-CZ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 </a:t>
            </a:r>
            <a:r>
              <a:rPr lang="cs-CZ" sz="28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Nuevo</a:t>
            </a:r>
            <a:r>
              <a:rPr lang="cs-CZ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8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Laredo</a:t>
            </a:r>
            <a:endParaRPr lang="cs-CZ" sz="2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cs-CZ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12/2006 – Prezident </a:t>
            </a:r>
            <a:r>
              <a:rPr lang="cs-CZ" sz="28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Calderón</a:t>
            </a:r>
            <a:r>
              <a:rPr lang="cs-CZ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spouští </a:t>
            </a:r>
            <a:r>
              <a:rPr lang="cs-CZ" sz="2800" b="0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Operaci </a:t>
            </a:r>
            <a:r>
              <a:rPr lang="cs-CZ" sz="2800" b="0" i="1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Michoacán</a:t>
            </a:r>
            <a:endParaRPr lang="cs-CZ" sz="2800" b="0" i="1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" name="Shape 2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63569" y="1052512"/>
            <a:ext cx="4526211" cy="5201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cs-CZ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Mexiko DNES</a:t>
            </a:r>
          </a:p>
        </p:txBody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179511" y="980728"/>
            <a:ext cx="5904656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lt1"/>
              </a:buClr>
              <a:buSzPct val="100000"/>
              <a:buFont typeface="Arial"/>
              <a:buChar char="-"/>
            </a:pPr>
            <a:r>
              <a:rPr lang="cs-CZ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Od 12/2012 prezidentem Enrique </a:t>
            </a:r>
            <a:r>
              <a:rPr lang="cs-CZ" sz="2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Peña</a:t>
            </a:r>
            <a:r>
              <a:rPr lang="cs-CZ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Nieto</a:t>
            </a:r>
            <a:r>
              <a:rPr lang="cs-CZ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- ústup od </a:t>
            </a:r>
            <a:r>
              <a:rPr lang="cs-CZ" sz="2000" b="0" i="1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kingpin</a:t>
            </a:r>
            <a:r>
              <a:rPr lang="cs-CZ" sz="2000" b="0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000" b="0" i="1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strategy</a:t>
            </a:r>
            <a:r>
              <a:rPr lang="cs-CZ" sz="2000" b="0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(?), reforma policie (?), nárůst </a:t>
            </a:r>
            <a:r>
              <a:rPr lang="cs-CZ" sz="2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vigilantismu</a:t>
            </a:r>
            <a:endParaRPr lang="cs-CZ" sz="2000" dirty="0">
              <a:solidFill>
                <a:schemeClr val="lt1"/>
              </a:solidFill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lt1"/>
              </a:buClr>
              <a:buSzPct val="100000"/>
              <a:buFont typeface="Arial"/>
              <a:buChar char="-"/>
            </a:pPr>
            <a:r>
              <a:rPr lang="cs-CZ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 lehkém uklidnění od 2016 </a:t>
            </a:r>
            <a:r>
              <a:rPr lang="cs-CZ" sz="2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reeskalace</a:t>
            </a:r>
            <a:endParaRPr sz="2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-"/>
            </a:pPr>
            <a:r>
              <a:rPr lang="cs-CZ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Stálé boje mezi jednotlivými kartely i mezi kartely a představiteli bezpečnostních složek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1200"/>
              </a:spcAft>
              <a:buClr>
                <a:schemeClr val="lt1"/>
              </a:buClr>
              <a:buSzPct val="100000"/>
              <a:buFont typeface="Arial"/>
              <a:buChar char="-"/>
            </a:pPr>
            <a:r>
              <a:rPr lang="cs-CZ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EXTRÉMNÍ míra násilí</a:t>
            </a:r>
            <a:endParaRPr sz="2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1200"/>
              </a:spcAft>
              <a:buClr>
                <a:schemeClr val="lt1"/>
              </a:buClr>
              <a:buSzPct val="100000"/>
              <a:buFont typeface="Arial"/>
              <a:buChar char="-"/>
            </a:pPr>
            <a:r>
              <a:rPr lang="cs-CZ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Od obchodu s drogami expanze k dalším kriminálním činnostem a komplexní kontrole teritoria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-"/>
            </a:pPr>
            <a:r>
              <a:rPr lang="cs-CZ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Fáze drogových kartelů dle </a:t>
            </a:r>
            <a:r>
              <a:rPr lang="cs-CZ" sz="2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Bunkera</a:t>
            </a:r>
            <a:r>
              <a:rPr lang="cs-CZ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cs-CZ" sz="2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Sullivana</a:t>
            </a:r>
            <a:r>
              <a:rPr lang="cs-CZ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-"/>
            </a:pPr>
            <a:r>
              <a:rPr lang="cs-CZ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 fáze – agresivní soupeř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-"/>
            </a:pPr>
            <a:r>
              <a:rPr lang="cs-CZ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 fáze – lstivý kooperátor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-"/>
            </a:pPr>
            <a:r>
              <a:rPr lang="cs-CZ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 fáze – </a:t>
            </a:r>
            <a:r>
              <a:rPr lang="cs-CZ" sz="2000" b="0" i="0" u="none" strike="noStrike" cap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nástupnický kriminální stát</a:t>
            </a:r>
          </a:p>
        </p:txBody>
      </p:sp>
      <p:pic>
        <p:nvPicPr>
          <p:cNvPr id="260" name="Shape 260" descr="A photograph taken by Mexican marines shows a masked operative posing with an alleged cartel gunman after he was arrested and humiliated by his captors by being forced to wear women's clothe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95764" y="1700808"/>
            <a:ext cx="3348235" cy="3981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cs-CZ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Mexiko DNES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078C3B7-CED1-4008-8275-D4ECE0319C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81075"/>
            <a:ext cx="9144000" cy="5486400"/>
          </a:xfrm>
          <a:prstGeom prst="rect">
            <a:avLst/>
          </a:prstGeom>
        </p:spPr>
      </p:pic>
      <p:sp>
        <p:nvSpPr>
          <p:cNvPr id="2" name="AutoShape 2" descr="https://i.guim.co.uk/img/media/d1f49b1d4d64fb796792946826e91df9a8375dad/0_114_4752_2852/master/4752.jpg?w=700&amp;q=55&amp;auto=format&amp;usm=12&amp;fit=max&amp;s=956c796ee0be1be6d63957dfa20dd101">
            <a:extLst>
              <a:ext uri="{FF2B5EF4-FFF2-40B4-BE49-F238E27FC236}">
                <a16:creationId xmlns:a16="http://schemas.microsoft.com/office/drawing/2014/main" id="{812D0A12-A25D-4DB9-AF0E-256EEB2692B0}"/>
              </a:ext>
            </a:extLst>
          </p:cNvPr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79388" y="981075"/>
            <a:ext cx="59055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666472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cs-CZ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Mexiko DNES</a:t>
            </a:r>
          </a:p>
        </p:txBody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179511" y="980728"/>
            <a:ext cx="5904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62500"/>
              <a:buFont typeface="Arial"/>
              <a:buChar char="-"/>
            </a:pPr>
            <a:endParaRPr/>
          </a:p>
        </p:txBody>
      </p:sp>
      <p:pic>
        <p:nvPicPr>
          <p:cNvPr id="268" name="Shape 2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2637" y="1142988"/>
            <a:ext cx="8618723" cy="5332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cs-CZ" sz="3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Kartel ze Sinaloy</a:t>
            </a:r>
          </a:p>
        </p:txBody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323851" y="1166019"/>
            <a:ext cx="4176141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cs-CZ" sz="2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Hlavní postava – </a:t>
            </a:r>
            <a:r>
              <a:rPr lang="cs-CZ" sz="26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„</a:t>
            </a:r>
            <a:r>
              <a:rPr lang="cs-CZ" sz="2600" b="0" i="0" u="sng" strike="noStrike" cap="none" dirty="0" err="1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Chapo</a:t>
            </a:r>
            <a:r>
              <a:rPr lang="cs-CZ" sz="26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“</a:t>
            </a:r>
            <a:r>
              <a:rPr lang="cs-CZ" sz="2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Guzmán</a:t>
            </a:r>
            <a:endParaRPr lang="cs-CZ" sz="2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endParaRPr sz="2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cs-CZ" sz="2600" dirty="0">
                <a:solidFill>
                  <a:schemeClr val="lt1"/>
                </a:solidFill>
              </a:rPr>
              <a:t>V letech 2001-2014 n</a:t>
            </a:r>
            <a:r>
              <a:rPr lang="cs-CZ" sz="2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ejvětší</a:t>
            </a:r>
            <a:r>
              <a:rPr lang="cs-CZ" sz="2600" dirty="0">
                <a:solidFill>
                  <a:schemeClr val="lt1"/>
                </a:solidFill>
              </a:rPr>
              <a:t> a</a:t>
            </a:r>
            <a:r>
              <a:rPr lang="cs-CZ" sz="2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nejmocnější</a:t>
            </a:r>
          </a:p>
          <a:p>
            <a:pPr marL="342900" marR="0" lvl="0" indent="-342900" algn="l" rtl="0"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endParaRPr sz="2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cs-CZ" sz="2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2008 – krvavý vnitřní konflikt</a:t>
            </a:r>
          </a:p>
          <a:p>
            <a:pPr marL="342900" marR="0" lvl="0" indent="-342900" algn="l" rtl="0"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endParaRPr sz="2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cs-CZ" sz="2600" dirty="0">
                <a:solidFill>
                  <a:schemeClr val="lt1"/>
                </a:solidFill>
              </a:rPr>
              <a:t>2016 - </a:t>
            </a:r>
            <a:r>
              <a:rPr lang="cs-CZ" sz="2600" dirty="0" err="1">
                <a:solidFill>
                  <a:schemeClr val="lt1"/>
                </a:solidFill>
              </a:rPr>
              <a:t>Guzmán</a:t>
            </a:r>
            <a:r>
              <a:rPr lang="cs-CZ" sz="2600" dirty="0">
                <a:solidFill>
                  <a:schemeClr val="lt1"/>
                </a:solidFill>
              </a:rPr>
              <a:t> definitivně dopaden –</a:t>
            </a:r>
          </a:p>
          <a:p>
            <a:pPr lvl="1" indent="-342900">
              <a:spcBef>
                <a:spcPts val="540"/>
              </a:spcBef>
              <a:buClr>
                <a:schemeClr val="lt1"/>
              </a:buClr>
              <a:buFont typeface="Arial"/>
              <a:buChar char="•"/>
            </a:pPr>
            <a:r>
              <a:rPr lang="cs-CZ" sz="2200" dirty="0">
                <a:solidFill>
                  <a:schemeClr val="lt1"/>
                </a:solidFill>
              </a:rPr>
              <a:t>Od té doby mocenské vakuum, boj o pozice</a:t>
            </a:r>
          </a:p>
          <a:p>
            <a:pPr marL="342900" marR="0" lvl="0" indent="-342900" algn="l" rtl="0"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endParaRPr lang="cs-CZ" sz="2600" dirty="0">
              <a:solidFill>
                <a:schemeClr val="lt1"/>
              </a:solidFill>
            </a:endParaRPr>
          </a:p>
        </p:txBody>
      </p:sp>
      <p:pic>
        <p:nvPicPr>
          <p:cNvPr id="276" name="Shape 27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99992" y="1866106"/>
            <a:ext cx="5124450" cy="366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cs-CZ" sz="3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Kartel ze Sinaloy</a:t>
            </a:r>
          </a:p>
        </p:txBody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323850" y="1436687"/>
            <a:ext cx="41760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ct val="84375"/>
              <a:buFont typeface="Arial"/>
              <a:buChar char="•"/>
            </a:pPr>
            <a:endParaRPr/>
          </a:p>
        </p:txBody>
      </p:sp>
      <p:pic>
        <p:nvPicPr>
          <p:cNvPr id="284" name="Shape 284" descr="https://blogs-images.forbes.com/doliaestevez/files/2014/04/chapo-04-e1393356165917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98" y="1417661"/>
            <a:ext cx="8534400" cy="4801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cs-CZ" sz="3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Zálivový kartel</a:t>
            </a:r>
          </a:p>
        </p:txBody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323850" y="1436687"/>
            <a:ext cx="4176141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cs-CZ" sz="2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Vrchol moci 1990s – 2003 (zatčení lídra </a:t>
            </a:r>
            <a:r>
              <a:rPr lang="cs-CZ" sz="27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Cárdenase</a:t>
            </a:r>
            <a:r>
              <a:rPr lang="cs-CZ" sz="2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342900" marR="0" lvl="0" indent="-34290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7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cs-CZ" sz="2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Dnes prakticky neexistující struktura</a:t>
            </a:r>
          </a:p>
          <a:p>
            <a:pPr marL="342900" marR="0" lvl="0" indent="-34290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7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cs-CZ" sz="2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Stvořitelé </a:t>
            </a:r>
            <a:r>
              <a:rPr lang="cs-CZ" sz="27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Zetas</a:t>
            </a:r>
            <a:r>
              <a:rPr lang="cs-CZ" sz="2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se kterými následně bojovali</a:t>
            </a:r>
          </a:p>
        </p:txBody>
      </p:sp>
      <p:pic>
        <p:nvPicPr>
          <p:cNvPr id="2052" name="Picture 4" descr="https://duncantucker.files.wordpress.com/2017/07/96815338_mexico2017amended.jpg?w=600&amp;h=500">
            <a:extLst>
              <a:ext uri="{FF2B5EF4-FFF2-40B4-BE49-F238E27FC236}">
                <a16:creationId xmlns:a16="http://schemas.microsoft.com/office/drawing/2014/main" id="{8CFE88ED-A492-4448-8B8D-435ADD30E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483" y="1571348"/>
            <a:ext cx="5042517" cy="420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cs-CZ" sz="3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HISTORIE: Opium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323850" y="1436687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cs-CZ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1860 – Začátky pěstování opia v Mexiku (dělníci z Číny)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cs-CZ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1914 – USA přijímají Harrison Narcotics Act – vzniká ilegální trh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cs-CZ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WWII – Dramatický růst na trhu – pěstování opia pro americkou armádu?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cs-CZ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1986 – Opium se začíná pěstovat v Kolumbii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cs-CZ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90. léta – „zlatá léta“ pro opium v Kolumbii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cs-CZ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DNES: </a:t>
            </a:r>
            <a:r>
              <a:rPr lang="cs-CZ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USA tvrdí, že většina heroinu v zemi pochází z Kolumbie  </a:t>
            </a:r>
            <a:r>
              <a:rPr lang="cs-CZ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cs-CZ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Neexistující plantáže</a:t>
            </a:r>
            <a:r>
              <a:rPr lang="cs-CZ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rostoucí potenciál Mexika</a:t>
            </a:r>
          </a:p>
        </p:txBody>
      </p:sp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cs-CZ" sz="3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Los Zetas</a:t>
            </a:r>
          </a:p>
        </p:txBody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323850" y="1436687"/>
            <a:ext cx="4176141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cs-CZ" sz="2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Odštěpená bojová složka Zálivového kartelu</a:t>
            </a:r>
          </a:p>
          <a:p>
            <a:pPr marL="342900" marR="0" lvl="0" indent="-34290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cs-CZ" sz="2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Nejbrutálnější organizace – méně vyjednávání, více vražd</a:t>
            </a:r>
          </a:p>
          <a:p>
            <a:pPr marL="342900" marR="0" lvl="0" indent="-34290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cs-CZ" sz="2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Expanze přes hranice i do jiného podnikání</a:t>
            </a:r>
          </a:p>
          <a:p>
            <a:pPr marL="342900" marR="0" lvl="0" indent="-34290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6" name="Picture 4" descr="https://duncantucker.files.wordpress.com/2017/07/96815338_mexico2017amended.jpg?w=600&amp;h=500">
            <a:extLst>
              <a:ext uri="{FF2B5EF4-FFF2-40B4-BE49-F238E27FC236}">
                <a16:creationId xmlns:a16="http://schemas.microsoft.com/office/drawing/2014/main" id="{AA8228D7-FA12-49E1-AE7C-CA1D56AE4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612" y="1565789"/>
            <a:ext cx="4715387" cy="392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cs-CZ" sz="3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 Familia Michoacána</a:t>
            </a:r>
          </a:p>
        </p:txBody>
      </p:sp>
      <p:pic>
        <p:nvPicPr>
          <p:cNvPr id="314" name="Shape 3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004048" y="1700808"/>
            <a:ext cx="3829050" cy="4143374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Shape 315"/>
          <p:cNvSpPr txBox="1">
            <a:spLocks noGrp="1"/>
          </p:cNvSpPr>
          <p:nvPr>
            <p:ph type="body" idx="2"/>
          </p:nvPr>
        </p:nvSpPr>
        <p:spPr>
          <a:xfrm>
            <a:off x="395536" y="1600200"/>
            <a:ext cx="4104456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cs-CZ"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Vnik 2001, na vrcholu sil 4000 členů</a:t>
            </a:r>
          </a:p>
          <a:p>
            <a:pPr marL="342900" marR="0" lvl="0" indent="-3429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cs-CZ"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Sebeprezentace jako vigilantistů, kvaziregiliózní charakter</a:t>
            </a:r>
          </a:p>
          <a:p>
            <a:pPr marL="0" marR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cs-CZ"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Od roku 2011 postupný úpadek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cs-CZ" sz="3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Caballeros Templarios </a:t>
            </a:r>
            <a:r>
              <a:rPr lang="cs-CZ" sz="3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(Templářští rytíři)</a:t>
            </a:r>
          </a:p>
        </p:txBody>
      </p:sp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323850" y="1436687"/>
            <a:ext cx="4425703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cs-CZ" sz="2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Vznik 03/2011 odštěpením od La </a:t>
            </a:r>
            <a:r>
              <a:rPr lang="cs-CZ" sz="27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Familie</a:t>
            </a:r>
            <a:endParaRPr lang="cs-CZ" sz="27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7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cs-CZ" sz="2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Navazuje na misi „společenské očisty“</a:t>
            </a:r>
          </a:p>
          <a:p>
            <a:pPr marL="342900" marR="0" lvl="0" indent="-34290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7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cs-CZ" sz="2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Od 2013 pod tlakem občanských milic, dnes již prakticky bezvýznamní</a:t>
            </a:r>
          </a:p>
        </p:txBody>
      </p:sp>
      <p:pic>
        <p:nvPicPr>
          <p:cNvPr id="323" name="Shape 3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45700" y="1340767"/>
            <a:ext cx="2590800" cy="4533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cs-CZ" sz="3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Cártel de Jalisco – Nueva Generación </a:t>
            </a:r>
          </a:p>
        </p:txBody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323850" y="1436687"/>
            <a:ext cx="4176141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cs-CZ" sz="2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Vznik cca 2010, základna – </a:t>
            </a:r>
            <a:r>
              <a:rPr lang="cs-CZ" sz="27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Tierra</a:t>
            </a:r>
            <a:r>
              <a:rPr lang="cs-CZ" sz="2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7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Caliente</a:t>
            </a:r>
            <a:endParaRPr lang="cs-CZ" sz="27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7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cs-CZ" sz="2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Nepřátelé – </a:t>
            </a:r>
            <a:r>
              <a:rPr lang="cs-CZ" sz="27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Zetas</a:t>
            </a:r>
            <a:r>
              <a:rPr lang="cs-CZ" sz="2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cs-CZ" sz="27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Caballeros</a:t>
            </a:r>
            <a:r>
              <a:rPr lang="cs-CZ" sz="2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7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Templarios</a:t>
            </a:r>
            <a:endParaRPr lang="cs-CZ" sz="2700" dirty="0">
              <a:solidFill>
                <a:schemeClr val="lt1"/>
              </a:solidFill>
            </a:endParaRPr>
          </a:p>
          <a:p>
            <a:pPr marL="342900" marR="0" lvl="0" indent="-342900" algn="l" rtl="0"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endParaRPr lang="cs-CZ" sz="27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cs-CZ" sz="2700" dirty="0">
                <a:solidFill>
                  <a:schemeClr val="lt1"/>
                </a:solidFill>
              </a:rPr>
              <a:t>Využívá extrémní násilí</a:t>
            </a:r>
          </a:p>
          <a:p>
            <a:pPr marL="342900" marR="0" lvl="0" indent="-342900" algn="l" rtl="0"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endParaRPr sz="27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cs-CZ" sz="2700" dirty="0">
                <a:solidFill>
                  <a:schemeClr val="lt1"/>
                </a:solidFill>
              </a:rPr>
              <a:t>Dnes už nejsilnější organizace</a:t>
            </a:r>
          </a:p>
        </p:txBody>
      </p:sp>
      <p:pic>
        <p:nvPicPr>
          <p:cNvPr id="331" name="Shape 3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83967" y="1916832"/>
            <a:ext cx="4533899" cy="332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cs-CZ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Děkuji za pozornost</a:t>
            </a:r>
          </a:p>
        </p:txBody>
      </p:sp>
      <p:sp>
        <p:nvSpPr>
          <p:cNvPr id="345" name="Shape 34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cs-CZ" sz="3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HISTORIE: Marihuana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112713" y="1052512"/>
            <a:ext cx="7877175" cy="54728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cs-CZ" sz="2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60. léta – Nárůst poptávky v USA (</a:t>
            </a:r>
            <a:r>
              <a:rPr lang="cs-CZ" sz="26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hippies</a:t>
            </a:r>
            <a:r>
              <a:rPr lang="cs-CZ" sz="2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342900" marR="0" lvl="0" indent="-3429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cs-CZ" sz="2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Role na trhu zpočátku jasně rozděleny podél hraničních linií: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cs-CZ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Mexičané/Kolumbijci – pěstitelé, „velkoobchodníci“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cs-CZ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Američané – distribuční systém až ke konzumentovi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cs-CZ" sz="2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1976 – </a:t>
            </a:r>
            <a:r>
              <a:rPr lang="cs-CZ" sz="26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Operation</a:t>
            </a:r>
            <a:r>
              <a:rPr lang="cs-CZ" sz="2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Condor</a:t>
            </a:r>
            <a:endParaRPr lang="cs-CZ" sz="2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cs-CZ" sz="2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DNES:</a:t>
            </a:r>
            <a:r>
              <a:rPr lang="cs-CZ" sz="2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Mexiko a Kolumbie zdrojem většiny importované marihuany, Mexičané pěstují i v USA</a:t>
            </a:r>
          </a:p>
        </p:txBody>
      </p:sp>
      <p:pic>
        <p:nvPicPr>
          <p:cNvPr id="111" name="Shape 1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713" y="3744019"/>
            <a:ext cx="8915400" cy="158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cs-CZ" sz="3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HISTORIE: Kokain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179511" y="1112894"/>
            <a:ext cx="8424935" cy="53404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cs-CZ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70. léta – kokainový boom na základě intenzivní poptávky z USA (trendy droga)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cs-CZ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Zdroje (pěstování): Kolumbie, Bolívie, Peru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cs-CZ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Klíčovými aktéry na trhu Kolumbijci – v Kolumbii probíhá pěstování a syntetizace, kontrolují distribuci v USA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cs-CZ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Mexiko jako mezičlánek – „trampolína“, přes kterou se droga dostává do USA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cs-CZ" sz="3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HISTORIE: Kokain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179511" y="1112894"/>
            <a:ext cx="8424935" cy="53404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cs-CZ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70. léta – kokainový boom na základě intenzivní poptávky z USA (trendy droga)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cs-CZ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Zdroje (pěstování): Kolumbie, Bolívie, Peru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cs-CZ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Klíčovými aktéry na trhu Kolumbijci – v Kolumbii probíhá pěstování a syntetizace, kontrolují distribuci v USA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cs-CZ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Mexiko jako mezičlánek – „trampolína“, přes kterou se droga dostává do USA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endParaRPr lang="cs-CZ" sz="2400" dirty="0">
              <a:solidFill>
                <a:schemeClr val="lt1"/>
              </a:solidFill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cs-CZ" sz="2400" dirty="0">
                <a:solidFill>
                  <a:schemeClr val="lt1"/>
                </a:solidFill>
              </a:rPr>
              <a:t>90. léta – uzavření floridského pašeráckého koridoru, Mexičané přebírají téměř celý trh</a:t>
            </a:r>
            <a:endParaRPr lang="cs-CZ"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8105113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769168" y="-714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cs-CZ" sz="3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HISTORIE: Metamfetaminy</a:t>
            </a:r>
          </a:p>
        </p:txBody>
      </p:sp>
      <p:pic>
        <p:nvPicPr>
          <p:cNvPr id="146" name="Shape 146" descr="http://images.amcnetworks.com/amctv.com/wp-content/uploads/2011/07/bb-s4-key-art-98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540568" y="4416537"/>
            <a:ext cx="9853342" cy="2513608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107504" y="1071562"/>
            <a:ext cx="7884367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cs-CZ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Ve Spojených státech ilegální od roku 1970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cs-CZ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Ilegální výroba a distribuce zprvu pod kontrolou motorkářských gangů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cs-CZ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Od 80. let pozvolné pronikání Mexičanů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cs-CZ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DNES v USA dva hlavní zdroje: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cs-CZ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Domácí varny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cs-CZ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Mexická velkovýroba („superlabs“)</a:t>
            </a: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769168" y="-714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cs-CZ" sz="33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HISTORIE: </a:t>
            </a:r>
            <a:r>
              <a:rPr lang="cs-CZ" sz="33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Fentanyl</a:t>
            </a:r>
            <a:endParaRPr lang="cs-CZ" sz="33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186507" y="1166019"/>
            <a:ext cx="7884367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cs-CZ" sz="2800" dirty="0" err="1">
                <a:solidFill>
                  <a:schemeClr val="lt1"/>
                </a:solidFill>
              </a:rPr>
              <a:t>Opioid</a:t>
            </a:r>
            <a:r>
              <a:rPr lang="cs-CZ" sz="2800" dirty="0">
                <a:solidFill>
                  <a:schemeClr val="lt1"/>
                </a:solidFill>
              </a:rPr>
              <a:t> 80x účinnější než morfin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endParaRPr lang="cs-CZ" sz="2800" dirty="0">
              <a:solidFill>
                <a:schemeClr val="lt1"/>
              </a:solidFill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cs-CZ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Počátky zneužívání – 70. léta (nemocniční personál)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endParaRPr lang="cs-CZ" sz="2800" dirty="0">
              <a:solidFill>
                <a:schemeClr val="lt1"/>
              </a:solidFill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endParaRPr lang="cs-CZ" sz="2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lang="cs-CZ" sz="2800" dirty="0">
              <a:solidFill>
                <a:schemeClr val="lt1"/>
              </a:solidFill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endParaRPr lang="cs-CZ" sz="2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cs-CZ" sz="2800" dirty="0">
                <a:solidFill>
                  <a:schemeClr val="lt1"/>
                </a:solidFill>
              </a:rPr>
              <a:t>DNES: </a:t>
            </a:r>
            <a:r>
              <a:rPr lang="cs-CZ" sz="2800" b="1" dirty="0">
                <a:solidFill>
                  <a:schemeClr val="lt1"/>
                </a:solidFill>
              </a:rPr>
              <a:t>Na vzestupu</a:t>
            </a:r>
            <a:r>
              <a:rPr lang="cs-CZ" sz="2800" dirty="0">
                <a:solidFill>
                  <a:schemeClr val="lt1"/>
                </a:solidFill>
              </a:rPr>
              <a:t> – levná výroba, snadné pašování, nejvyšší marže (náklady - 3300 USD/kg, výnosy 1 milion USD/kg)</a:t>
            </a:r>
            <a:endParaRPr lang="cs-CZ" sz="2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AC08DEE-EC65-402F-B0AF-F36E8A1A8F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127" y="3057525"/>
            <a:ext cx="5953125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080829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251519" y="-9939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cs-CZ" sz="3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SHRNUTÍ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107504" y="910701"/>
            <a:ext cx="8928992" cy="55257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cs-CZ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Klíčový faktor – </a:t>
            </a:r>
            <a:r>
              <a:rPr lang="cs-CZ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poptávka z USA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cs-CZ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Opium </a:t>
            </a:r>
            <a:r>
              <a:rPr lang="cs-CZ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– vysoký profit na kg, menší trh; tradičně na kontinentu spíše mexický business, Kolumbie jen v 90. letech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cs-CZ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Marihuana</a:t>
            </a:r>
            <a:r>
              <a:rPr lang="cs-CZ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– nižší profit, obrovský trh, obtížnější pašování (objem); pěstování v Mexiku i Kolumbii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FF7C80"/>
              </a:buClr>
              <a:buSzPct val="100000"/>
              <a:buFont typeface="Arial"/>
              <a:buChar char="•"/>
            </a:pPr>
            <a:r>
              <a:rPr lang="cs-CZ" sz="2400" b="1" i="0" u="none" strike="noStrike" cap="none">
                <a:solidFill>
                  <a:srgbClr val="FF7C80"/>
                </a:solidFill>
                <a:latin typeface="Arial"/>
                <a:ea typeface="Arial"/>
                <a:cs typeface="Arial"/>
                <a:sym typeface="Arial"/>
              </a:rPr>
              <a:t>Kokain</a:t>
            </a:r>
            <a:r>
              <a:rPr lang="cs-CZ" sz="2400" b="0" i="0" u="none" strike="noStrike" cap="none">
                <a:solidFill>
                  <a:srgbClr val="FF7C80"/>
                </a:solidFill>
                <a:latin typeface="Arial"/>
                <a:ea typeface="Arial"/>
                <a:cs typeface="Arial"/>
                <a:sym typeface="Arial"/>
              </a:rPr>
              <a:t> – vysoký profit, velký trh; proměna dynamiky Kolumbijci x Mexičané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cs-CZ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Metamfetaminy</a:t>
            </a:r>
            <a:r>
              <a:rPr lang="cs-CZ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– střední profit, velký trh; doména Mexičanů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949</TotalTime>
  <Words>1318</Words>
  <Application>Microsoft Office PowerPoint</Application>
  <PresentationFormat>Předvádění na obrazovce (4:3)</PresentationFormat>
  <Paragraphs>256</Paragraphs>
  <Slides>34</Slides>
  <Notes>34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7" baseType="lpstr">
      <vt:lpstr>Arial</vt:lpstr>
      <vt:lpstr>Calibri</vt:lpstr>
      <vt:lpstr>Diseño predeterminado</vt:lpstr>
      <vt:lpstr>Organizovaný zločin ve Střední a Jižní Americe</vt:lpstr>
      <vt:lpstr>Struktura přednášky</vt:lpstr>
      <vt:lpstr>HISTORIE: Opium</vt:lpstr>
      <vt:lpstr>HISTORIE: Marihuana</vt:lpstr>
      <vt:lpstr>HISTORIE: Kokain</vt:lpstr>
      <vt:lpstr>HISTORIE: Kokain</vt:lpstr>
      <vt:lpstr>HISTORIE: Metamfetaminy</vt:lpstr>
      <vt:lpstr>HISTORIE: Fentanyl</vt:lpstr>
      <vt:lpstr>SHRNUTÍ</vt:lpstr>
      <vt:lpstr>KOLUMBIE</vt:lpstr>
      <vt:lpstr>Fuerzas Armadas Revolucionarias de Colombia</vt:lpstr>
      <vt:lpstr>Ejército de Liberación Nacional</vt:lpstr>
      <vt:lpstr>Autodefensas Unidas de Colombia</vt:lpstr>
      <vt:lpstr>Medellínský kartel</vt:lpstr>
      <vt:lpstr>Medellínský kartel</vt:lpstr>
      <vt:lpstr>Medellínský kartel</vt:lpstr>
      <vt:lpstr>Kartel z Cali</vt:lpstr>
      <vt:lpstr>Evoluce kolumbijského narkobyznysu</vt:lpstr>
      <vt:lpstr>MEXIKO</vt:lpstr>
      <vt:lpstr>Mexiko a cesta k „drogové válce“</vt:lpstr>
      <vt:lpstr>Fragmentace scény</vt:lpstr>
      <vt:lpstr>Mexiko a cesta k „drogové válce“</vt:lpstr>
      <vt:lpstr>Mexiko a cesta k „drogové válce“</vt:lpstr>
      <vt:lpstr>Mexiko DNES</vt:lpstr>
      <vt:lpstr>Mexiko DNES</vt:lpstr>
      <vt:lpstr>Mexiko DNES</vt:lpstr>
      <vt:lpstr>Kartel ze Sinaloy</vt:lpstr>
      <vt:lpstr>Kartel ze Sinaloy</vt:lpstr>
      <vt:lpstr>Zálivový kartel</vt:lpstr>
      <vt:lpstr>Los Zetas</vt:lpstr>
      <vt:lpstr>La Familia Michoacána</vt:lpstr>
      <vt:lpstr>Caballeros Templarios (Templářští rytíři)</vt:lpstr>
      <vt:lpstr>Cártel de Jalisco – Nueva Generación 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Organizovaný zločin ve Střední a Jižní Americe</dc:title>
  <cp:lastModifiedBy>Tomáš Bělonožník</cp:lastModifiedBy>
  <cp:revision>18</cp:revision>
  <dcterms:modified xsi:type="dcterms:W3CDTF">2018-04-04T07:32:47Z</dcterms:modified>
</cp:coreProperties>
</file>