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59" r:id="rId3"/>
    <p:sldId id="268" r:id="rId4"/>
    <p:sldId id="269" r:id="rId5"/>
    <p:sldId id="276" r:id="rId6"/>
    <p:sldId id="277" r:id="rId7"/>
    <p:sldId id="278" r:id="rId8"/>
    <p:sldId id="279" r:id="rId9"/>
    <p:sldId id="280" r:id="rId10"/>
    <p:sldId id="282" r:id="rId11"/>
    <p:sldId id="283" r:id="rId12"/>
    <p:sldId id="285" r:id="rId13"/>
    <p:sldId id="284" r:id="rId14"/>
    <p:sldId id="286" r:id="rId15"/>
    <p:sldId id="272" r:id="rId16"/>
    <p:sldId id="274" r:id="rId17"/>
    <p:sldId id="271" r:id="rId18"/>
    <p:sldId id="273" r:id="rId19"/>
    <p:sldId id="275" r:id="rId20"/>
    <p:sldId id="281" r:id="rId21"/>
    <p:sldId id="267" r:id="rId22"/>
  </p:sldIdLst>
  <p:sldSz cx="9144000" cy="6858000" type="screen4x3"/>
  <p:notesSz cx="6858000" cy="9144000"/>
  <p:defaultTextStyle>
    <a:defPPr>
      <a:defRPr lang="es-E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C80"/>
    <a:srgbClr val="FF5050"/>
    <a:srgbClr val="422C16"/>
    <a:srgbClr val="0C788E"/>
    <a:srgbClr val="006666"/>
    <a:srgbClr val="0099CC"/>
    <a:srgbClr val="3366CC"/>
    <a:srgbClr val="660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639" autoAdjust="0"/>
    <p:restoredTop sz="94622" autoAdjust="0"/>
  </p:normalViewPr>
  <p:slideViewPr>
    <p:cSldViewPr>
      <p:cViewPr varScale="1">
        <p:scale>
          <a:sx n="74" d="100"/>
          <a:sy n="74" d="100"/>
        </p:scale>
        <p:origin x="356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29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028C042F-613B-4222-AE88-2264BF49916D}" type="datetimeFigureOut">
              <a:rPr lang="cs-CZ"/>
              <a:pPr>
                <a:defRPr/>
              </a:pPr>
              <a:t>18.04.2018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cs-CZ" noProof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noProof="0"/>
              <a:t>Kliknutím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4AAE9F9C-0877-4BB2-9482-A6CEC7357FE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8260420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F871C2-A6A0-4A81-B62B-08B4B5B86372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161168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C162E7-EA9E-4BBC-97EE-EC89B04083E0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318076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199521-053C-4BE9-A10F-A6989B968115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514717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EEB98F-B0AD-4DA3-B932-655891416783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167557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4C40F9-C688-41C8-9496-EB32D763FAF0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886707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C751D6-0FF0-46C8-8336-DA9048D9A015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880525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5E13C0-4A9D-4180-8256-95FEE1C95CA9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752652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9626F3-BB0F-4088-A32A-AF89CA347793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795398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03CA4B-B046-4297-878C-005E5DECE1A6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879909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C93D48-51EC-4E81-A873-8CDC0AAA5731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033390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B06D09-382C-406F-B13A-0ED4DDB27A84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337819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cs-CZ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cs-CZ"/>
              <a:t>Haga clic para modificar el estilo de texto del patrón</a:t>
            </a:r>
          </a:p>
          <a:p>
            <a:pPr lvl="1"/>
            <a:r>
              <a:rPr lang="es-ES" altLang="cs-CZ"/>
              <a:t>Segundo nivel</a:t>
            </a:r>
          </a:p>
          <a:p>
            <a:pPr lvl="2"/>
            <a:r>
              <a:rPr lang="es-ES" altLang="cs-CZ"/>
              <a:t>Tercer nivel</a:t>
            </a:r>
          </a:p>
          <a:p>
            <a:pPr lvl="3"/>
            <a:r>
              <a:rPr lang="es-ES" altLang="cs-CZ"/>
              <a:t>Cuarto nivel</a:t>
            </a:r>
          </a:p>
          <a:p>
            <a:pPr lvl="4"/>
            <a:r>
              <a:rPr lang="es-ES" altLang="cs-CZ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8B6E2ACB-0199-44E9-B402-AA1111CF7804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1.wmf"/><Relationship Id="rId4" Type="http://schemas.openxmlformats.org/officeDocument/2006/relationships/oleObject" Target="../embeddings/oleObject2.bin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8.wmf"/><Relationship Id="rId4" Type="http://schemas.openxmlformats.org/officeDocument/2006/relationships/oleObject" Target="../embeddings/oleObject1.bin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50"/>
          <p:cNvSpPr>
            <a:spLocks noGrp="1" noChangeArrowheads="1"/>
          </p:cNvSpPr>
          <p:nvPr>
            <p:ph type="ctrTitle"/>
          </p:nvPr>
        </p:nvSpPr>
        <p:spPr>
          <a:xfrm>
            <a:off x="250825" y="5157788"/>
            <a:ext cx="8786813" cy="647700"/>
          </a:xfrm>
        </p:spPr>
        <p:txBody>
          <a:bodyPr/>
          <a:lstStyle/>
          <a:p>
            <a:pPr algn="r" eaLnBrk="1" hangingPunct="1"/>
            <a:r>
              <a:rPr lang="en-US" altLang="cs-CZ" sz="3000" b="1" dirty="0" err="1">
                <a:solidFill>
                  <a:schemeClr val="bg1"/>
                </a:solidFill>
              </a:rPr>
              <a:t>Čínský</a:t>
            </a:r>
            <a:r>
              <a:rPr lang="en-US" altLang="cs-CZ" sz="3000" b="1" dirty="0">
                <a:solidFill>
                  <a:schemeClr val="bg1"/>
                </a:solidFill>
              </a:rPr>
              <a:t> o</a:t>
            </a:r>
            <a:r>
              <a:rPr lang="cs-CZ" altLang="cs-CZ" sz="3000" b="1" dirty="0" err="1">
                <a:solidFill>
                  <a:schemeClr val="bg1"/>
                </a:solidFill>
              </a:rPr>
              <a:t>rganizovaný</a:t>
            </a:r>
            <a:r>
              <a:rPr lang="cs-CZ" altLang="cs-CZ" sz="3000" b="1">
                <a:solidFill>
                  <a:schemeClr val="bg1"/>
                </a:solidFill>
              </a:rPr>
              <a:t> zločin</a:t>
            </a:r>
            <a:endParaRPr lang="es-ES" altLang="cs-CZ" sz="3000" b="1" dirty="0">
              <a:solidFill>
                <a:schemeClr val="bg1"/>
              </a:solidFill>
            </a:endParaRPr>
          </a:p>
        </p:txBody>
      </p:sp>
      <p:sp>
        <p:nvSpPr>
          <p:cNvPr id="3075" name="Rectangle 166"/>
          <p:cNvSpPr>
            <a:spLocks noChangeArrowheads="1"/>
          </p:cNvSpPr>
          <p:nvPr/>
        </p:nvSpPr>
        <p:spPr bwMode="auto">
          <a:xfrm>
            <a:off x="4500563" y="6210300"/>
            <a:ext cx="4537075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chemeClr val="bg1"/>
                </a:solidFill>
              </a:rPr>
              <a:t>            Tomáš Bělonožník / BSS156 	18. 4. 2018</a:t>
            </a:r>
          </a:p>
        </p:txBody>
      </p:sp>
      <p:pic>
        <p:nvPicPr>
          <p:cNvPr id="4098" name="Picture 2" descr="chinese_triad_008">
            <a:extLst>
              <a:ext uri="{FF2B5EF4-FFF2-40B4-BE49-F238E27FC236}">
                <a16:creationId xmlns:a16="http://schemas.microsoft.com/office/drawing/2014/main" id="{8EDF9CCC-048E-4084-ACE8-E9DC7466CB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50" y="494185"/>
            <a:ext cx="3342122" cy="4265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hinese_triad_020-Chinese mafia">
            <a:extLst>
              <a:ext uri="{FF2B5EF4-FFF2-40B4-BE49-F238E27FC236}">
                <a16:creationId xmlns:a16="http://schemas.microsoft.com/office/drawing/2014/main" id="{E5734929-D082-46C4-BAEA-01A028655E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494185"/>
            <a:ext cx="5257767" cy="4258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000" b="1" dirty="0">
                <a:solidFill>
                  <a:schemeClr val="bg1"/>
                </a:solidFill>
              </a:rPr>
              <a:t>Kriminální aktivity triád mimo Asii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>
          <a:xfrm>
            <a:off x="107504" y="1268760"/>
            <a:ext cx="8856984" cy="4519911"/>
          </a:xfrm>
        </p:spPr>
        <p:txBody>
          <a:bodyPr/>
          <a:lstStyle/>
          <a:p>
            <a:pPr eaLnBrk="1" hangingPunct="1">
              <a:buFontTx/>
              <a:buChar char="-"/>
            </a:pPr>
            <a:r>
              <a:rPr lang="cs-CZ" altLang="cs-CZ" sz="2400" dirty="0">
                <a:solidFill>
                  <a:schemeClr val="bg1"/>
                </a:solidFill>
              </a:rPr>
              <a:t>Na mezinárodní úrovni „triáda“ jako nálepka pro všechny struktury čínského OZ, reálně význam triád diskutabilní</a:t>
            </a:r>
          </a:p>
          <a:p>
            <a:pPr eaLnBrk="1" hangingPunct="1">
              <a:buFontTx/>
              <a:buChar char="-"/>
            </a:pPr>
            <a:r>
              <a:rPr lang="cs-CZ" altLang="cs-CZ" sz="2400" dirty="0">
                <a:solidFill>
                  <a:schemeClr val="bg1"/>
                </a:solidFill>
              </a:rPr>
              <a:t>Perspektiva „strukturálního deficitu“ </a:t>
            </a:r>
            <a:r>
              <a:rPr lang="cs-CZ" altLang="cs-CZ" sz="1600" dirty="0">
                <a:solidFill>
                  <a:schemeClr val="bg1"/>
                </a:solidFill>
              </a:rPr>
              <a:t>(</a:t>
            </a:r>
            <a:r>
              <a:rPr lang="cs-CZ" altLang="cs-CZ" sz="1600" dirty="0" err="1">
                <a:solidFill>
                  <a:schemeClr val="bg1"/>
                </a:solidFill>
              </a:rPr>
              <a:t>Sheldon</a:t>
            </a:r>
            <a:r>
              <a:rPr lang="cs-CZ" altLang="cs-CZ" sz="1600" dirty="0">
                <a:solidFill>
                  <a:schemeClr val="bg1"/>
                </a:solidFill>
              </a:rPr>
              <a:t> </a:t>
            </a:r>
            <a:r>
              <a:rPr lang="cs-CZ" altLang="cs-CZ" sz="1600" dirty="0" err="1">
                <a:solidFill>
                  <a:schemeClr val="bg1"/>
                </a:solidFill>
              </a:rPr>
              <a:t>Zhang</a:t>
            </a:r>
            <a:r>
              <a:rPr lang="cs-CZ" altLang="cs-CZ" sz="1600" dirty="0">
                <a:solidFill>
                  <a:schemeClr val="bg1"/>
                </a:solidFill>
              </a:rPr>
              <a:t> + </a:t>
            </a:r>
            <a:r>
              <a:rPr lang="cs-CZ" altLang="cs-CZ" sz="1600" dirty="0" err="1">
                <a:solidFill>
                  <a:schemeClr val="bg1"/>
                </a:solidFill>
              </a:rPr>
              <a:t>Ko</a:t>
            </a:r>
            <a:r>
              <a:rPr lang="cs-CZ" altLang="cs-CZ" sz="1600" dirty="0">
                <a:solidFill>
                  <a:schemeClr val="bg1"/>
                </a:solidFill>
              </a:rPr>
              <a:t> Lin </a:t>
            </a:r>
            <a:r>
              <a:rPr lang="cs-CZ" altLang="cs-CZ" sz="1600" dirty="0" err="1">
                <a:solidFill>
                  <a:schemeClr val="bg1"/>
                </a:solidFill>
              </a:rPr>
              <a:t>Chin</a:t>
            </a:r>
            <a:r>
              <a:rPr lang="cs-CZ" altLang="cs-CZ" sz="1600" dirty="0">
                <a:solidFill>
                  <a:schemeClr val="bg1"/>
                </a:solidFill>
              </a:rPr>
              <a:t>)</a:t>
            </a:r>
          </a:p>
          <a:p>
            <a:pPr eaLnBrk="1" hangingPunct="1">
              <a:buFontTx/>
              <a:buChar char="-"/>
            </a:pPr>
            <a:endParaRPr lang="cs-CZ" altLang="cs-CZ" sz="2400" dirty="0">
              <a:solidFill>
                <a:schemeClr val="bg1"/>
              </a:solidFill>
            </a:endParaRPr>
          </a:p>
          <a:p>
            <a:pPr eaLnBrk="1" hangingPunct="1">
              <a:buFontTx/>
              <a:buChar char="-"/>
            </a:pPr>
            <a:r>
              <a:rPr lang="cs-CZ" altLang="cs-CZ" sz="2400" dirty="0">
                <a:solidFill>
                  <a:schemeClr val="bg1"/>
                </a:solidFill>
              </a:rPr>
              <a:t>Nejsilnější pozice – </a:t>
            </a:r>
            <a:r>
              <a:rPr lang="cs-CZ" altLang="cs-CZ" sz="2400" i="1" dirty="0" err="1">
                <a:solidFill>
                  <a:schemeClr val="bg1"/>
                </a:solidFill>
              </a:rPr>
              <a:t>protection</a:t>
            </a:r>
            <a:r>
              <a:rPr lang="cs-CZ" altLang="cs-CZ" sz="2400" i="1" dirty="0">
                <a:solidFill>
                  <a:schemeClr val="bg1"/>
                </a:solidFill>
              </a:rPr>
              <a:t> </a:t>
            </a:r>
            <a:r>
              <a:rPr lang="cs-CZ" altLang="cs-CZ" sz="2400" i="1" dirty="0" err="1">
                <a:solidFill>
                  <a:schemeClr val="bg1"/>
                </a:solidFill>
              </a:rPr>
              <a:t>racket</a:t>
            </a:r>
            <a:r>
              <a:rPr lang="cs-CZ" altLang="cs-CZ" sz="2400" i="1" dirty="0">
                <a:solidFill>
                  <a:schemeClr val="bg1"/>
                </a:solidFill>
              </a:rPr>
              <a:t> </a:t>
            </a:r>
            <a:r>
              <a:rPr lang="cs-CZ" altLang="cs-CZ" sz="2400" dirty="0">
                <a:solidFill>
                  <a:schemeClr val="bg1"/>
                </a:solidFill>
              </a:rPr>
              <a:t>uvnitř velkých čínských komunit (Austrálie, Francie)</a:t>
            </a:r>
          </a:p>
          <a:p>
            <a:pPr eaLnBrk="1" hangingPunct="1">
              <a:buFontTx/>
              <a:buChar char="-"/>
            </a:pPr>
            <a:r>
              <a:rPr lang="cs-CZ" altLang="cs-CZ" sz="2400" dirty="0">
                <a:solidFill>
                  <a:schemeClr val="bg1"/>
                </a:solidFill>
              </a:rPr>
              <a:t>Podíl v obchodu s drogami, spolupráce s domácími skupinami, padělání, pašování…</a:t>
            </a:r>
          </a:p>
          <a:p>
            <a:pPr eaLnBrk="1" hangingPunct="1">
              <a:buFontTx/>
              <a:buChar char="-"/>
            </a:pPr>
            <a:endParaRPr lang="cs-CZ" altLang="cs-CZ" sz="2400" dirty="0">
              <a:solidFill>
                <a:schemeClr val="bg1"/>
              </a:solidFill>
            </a:endParaRPr>
          </a:p>
          <a:p>
            <a:pPr eaLnBrk="1" hangingPunct="1">
              <a:buFontTx/>
              <a:buChar char="-"/>
            </a:pPr>
            <a:r>
              <a:rPr lang="cs-CZ" altLang="cs-CZ" sz="2400" dirty="0">
                <a:solidFill>
                  <a:schemeClr val="bg1"/>
                </a:solidFill>
              </a:rPr>
              <a:t>ČR – využívána čínským OZ jako tranzitní země pro ilegální migranty, </a:t>
            </a:r>
            <a:r>
              <a:rPr lang="cs-CZ" altLang="cs-CZ" sz="2400" b="1" dirty="0">
                <a:solidFill>
                  <a:schemeClr val="bg1"/>
                </a:solidFill>
              </a:rPr>
              <a:t>ALE informace o aktivitách triád nepotvrzené</a:t>
            </a:r>
            <a:endParaRPr lang="cs-CZ" altLang="cs-CZ" b="1" dirty="0">
              <a:solidFill>
                <a:schemeClr val="bg1"/>
              </a:solidFill>
            </a:endParaRPr>
          </a:p>
          <a:p>
            <a:pPr lvl="1" eaLnBrk="1" hangingPunct="1">
              <a:buFontTx/>
              <a:buChar char="-"/>
            </a:pPr>
            <a:endParaRPr lang="cs-CZ" altLang="cs-CZ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5435886"/>
      </p:ext>
    </p:extLst>
  </p:cSld>
  <p:clrMapOvr>
    <a:masterClrMapping/>
  </p:clrMapOvr>
  <p:transition spd="med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000" b="1" dirty="0">
                <a:solidFill>
                  <a:schemeClr val="bg1"/>
                </a:solidFill>
              </a:rPr>
              <a:t>Významné spolky - triády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>
          <a:xfrm>
            <a:off x="107504" y="1268760"/>
            <a:ext cx="8856984" cy="4519911"/>
          </a:xfrm>
        </p:spPr>
        <p:txBody>
          <a:bodyPr/>
          <a:lstStyle/>
          <a:p>
            <a:pPr eaLnBrk="1" hangingPunct="1">
              <a:buFontTx/>
              <a:buChar char="-"/>
            </a:pPr>
            <a:r>
              <a:rPr lang="cs-CZ" altLang="cs-CZ" sz="2400" b="1" dirty="0">
                <a:solidFill>
                  <a:schemeClr val="bg1"/>
                </a:solidFill>
              </a:rPr>
              <a:t>Xin Yi</a:t>
            </a:r>
            <a:r>
              <a:rPr lang="en-US" altLang="cs-CZ" sz="2400" b="1" dirty="0">
                <a:solidFill>
                  <a:schemeClr val="bg1"/>
                </a:solidFill>
              </a:rPr>
              <a:t>’an </a:t>
            </a:r>
            <a:r>
              <a:rPr lang="cs-CZ" altLang="cs-CZ" sz="2400" i="1" dirty="0">
                <a:solidFill>
                  <a:schemeClr val="bg1"/>
                </a:solidFill>
              </a:rPr>
              <a:t>(Sun Yee On)</a:t>
            </a:r>
            <a:r>
              <a:rPr lang="cs-CZ" altLang="cs-CZ" sz="2400" b="1" dirty="0">
                <a:solidFill>
                  <a:schemeClr val="bg1"/>
                </a:solidFill>
              </a:rPr>
              <a:t> </a:t>
            </a:r>
            <a:r>
              <a:rPr lang="cs-CZ" altLang="cs-CZ" sz="2400" dirty="0">
                <a:solidFill>
                  <a:schemeClr val="bg1"/>
                </a:solidFill>
              </a:rPr>
              <a:t>– největší (55 000–60 000 členů), kořeny v </a:t>
            </a:r>
            <a:r>
              <a:rPr lang="cs-CZ" sz="2400" dirty="0">
                <a:solidFill>
                  <a:schemeClr val="bg1"/>
                </a:solidFill>
              </a:rPr>
              <a:t>Čchao-čou</a:t>
            </a:r>
            <a:endParaRPr lang="cs-CZ" altLang="cs-CZ" sz="2400" dirty="0">
              <a:solidFill>
                <a:schemeClr val="bg1"/>
              </a:solidFill>
            </a:endParaRPr>
          </a:p>
          <a:p>
            <a:pPr lvl="1" eaLnBrk="1" hangingPunct="1">
              <a:buFontTx/>
              <a:buChar char="-"/>
            </a:pPr>
            <a:r>
              <a:rPr lang="cs-CZ" altLang="cs-CZ" sz="2000" dirty="0">
                <a:solidFill>
                  <a:schemeClr val="bg1"/>
                </a:solidFill>
              </a:rPr>
              <a:t>Přítomnost v Hongkongu i v čínských komunitách po celém světě</a:t>
            </a:r>
          </a:p>
          <a:p>
            <a:pPr eaLnBrk="1" hangingPunct="1">
              <a:buFontTx/>
              <a:buChar char="-"/>
            </a:pPr>
            <a:endParaRPr lang="cs-CZ" altLang="cs-CZ" sz="2400" b="1" dirty="0">
              <a:solidFill>
                <a:schemeClr val="bg1"/>
              </a:solidFill>
            </a:endParaRPr>
          </a:p>
          <a:p>
            <a:pPr eaLnBrk="1" hangingPunct="1">
              <a:buFontTx/>
              <a:buChar char="-"/>
            </a:pPr>
            <a:r>
              <a:rPr lang="cs-CZ" altLang="cs-CZ" sz="2400" b="1" dirty="0">
                <a:solidFill>
                  <a:schemeClr val="bg1"/>
                </a:solidFill>
              </a:rPr>
              <a:t>14 K – </a:t>
            </a:r>
            <a:r>
              <a:rPr lang="cs-CZ" altLang="cs-CZ" sz="2400" dirty="0">
                <a:solidFill>
                  <a:schemeClr val="bg1"/>
                </a:solidFill>
              </a:rPr>
              <a:t>přes 20 000 členů, kořeny v Kantonu</a:t>
            </a:r>
          </a:p>
          <a:p>
            <a:pPr lvl="1" eaLnBrk="1" hangingPunct="1">
              <a:buFontTx/>
              <a:buChar char="-"/>
            </a:pPr>
            <a:r>
              <a:rPr lang="cs-CZ" altLang="cs-CZ" sz="2000" dirty="0">
                <a:solidFill>
                  <a:schemeClr val="bg1"/>
                </a:solidFill>
              </a:rPr>
              <a:t>V Hongkongu rivalové Xin Yi</a:t>
            </a:r>
            <a:r>
              <a:rPr lang="en-US" altLang="cs-CZ" sz="2000" dirty="0">
                <a:solidFill>
                  <a:schemeClr val="bg1"/>
                </a:solidFill>
              </a:rPr>
              <a:t>’an</a:t>
            </a:r>
            <a:r>
              <a:rPr lang="cs-CZ" altLang="cs-CZ" sz="2000" dirty="0">
                <a:solidFill>
                  <a:schemeClr val="bg1"/>
                </a:solidFill>
              </a:rPr>
              <a:t>, na mezinárodní úrovni obchod s drogami (?)</a:t>
            </a:r>
            <a:endParaRPr lang="cs-CZ" altLang="cs-CZ" sz="2400" dirty="0">
              <a:solidFill>
                <a:schemeClr val="bg1"/>
              </a:solidFill>
            </a:endParaRPr>
          </a:p>
          <a:p>
            <a:pPr lvl="1" eaLnBrk="1" hangingPunct="1">
              <a:buFontTx/>
              <a:buChar char="-"/>
            </a:pPr>
            <a:endParaRPr lang="cs-CZ" altLang="cs-CZ" sz="2400" dirty="0">
              <a:solidFill>
                <a:schemeClr val="bg1"/>
              </a:solidFill>
            </a:endParaRPr>
          </a:p>
          <a:p>
            <a:pPr eaLnBrk="1" hangingPunct="1">
              <a:buFontTx/>
              <a:buChar char="-"/>
            </a:pPr>
            <a:r>
              <a:rPr lang="cs-CZ" altLang="cs-CZ" sz="2400" b="1" dirty="0">
                <a:solidFill>
                  <a:schemeClr val="bg1"/>
                </a:solidFill>
              </a:rPr>
              <a:t>Wo Shing Wo – </a:t>
            </a:r>
            <a:r>
              <a:rPr lang="cs-CZ" altLang="cs-CZ" sz="2400" dirty="0">
                <a:solidFill>
                  <a:schemeClr val="bg1"/>
                </a:solidFill>
              </a:rPr>
              <a:t>cca 20 000 členů</a:t>
            </a:r>
          </a:p>
          <a:p>
            <a:pPr lvl="1" eaLnBrk="1" hangingPunct="1">
              <a:buFontTx/>
              <a:buChar char="-"/>
            </a:pPr>
            <a:r>
              <a:rPr lang="cs-CZ" altLang="cs-CZ" sz="2000">
                <a:solidFill>
                  <a:schemeClr val="bg1"/>
                </a:solidFill>
              </a:rPr>
              <a:t>Vznik asi 1930</a:t>
            </a:r>
            <a:r>
              <a:rPr lang="cs-CZ" altLang="cs-CZ" sz="2000" dirty="0">
                <a:solidFill>
                  <a:schemeClr val="bg1"/>
                </a:solidFill>
              </a:rPr>
              <a:t>, kořeny v asociaci triád z roku 1909</a:t>
            </a:r>
          </a:p>
          <a:p>
            <a:pPr lvl="1" eaLnBrk="1" hangingPunct="1">
              <a:buFontTx/>
              <a:buChar char="-"/>
            </a:pPr>
            <a:r>
              <a:rPr lang="cs-CZ" altLang="cs-CZ" sz="2000" dirty="0">
                <a:solidFill>
                  <a:schemeClr val="bg1"/>
                </a:solidFill>
              </a:rPr>
              <a:t>V Hongkongu rivalové Xin Yi</a:t>
            </a:r>
            <a:r>
              <a:rPr lang="en-US" altLang="cs-CZ" sz="2000" dirty="0">
                <a:solidFill>
                  <a:schemeClr val="bg1"/>
                </a:solidFill>
              </a:rPr>
              <a:t>’an</a:t>
            </a:r>
            <a:endParaRPr lang="cs-CZ" altLang="cs-CZ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202048"/>
      </p:ext>
    </p:extLst>
  </p:cSld>
  <p:clrMapOvr>
    <a:masterClrMapping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000" b="1" dirty="0">
                <a:solidFill>
                  <a:schemeClr val="bg1"/>
                </a:solidFill>
              </a:rPr>
              <a:t>Tongy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>
          <a:xfrm>
            <a:off x="107504" y="1268760"/>
            <a:ext cx="8856984" cy="4519911"/>
          </a:xfrm>
        </p:spPr>
        <p:txBody>
          <a:bodyPr/>
          <a:lstStyle/>
          <a:p>
            <a:pPr eaLnBrk="1" hangingPunct="1">
              <a:buFontTx/>
              <a:buChar char="-"/>
            </a:pPr>
            <a:r>
              <a:rPr lang="cs-CZ" altLang="cs-CZ" sz="2400" dirty="0">
                <a:solidFill>
                  <a:schemeClr val="bg1"/>
                </a:solidFill>
              </a:rPr>
              <a:t>Organizace vzniklé v čínských komunitách v Severní Americe</a:t>
            </a:r>
          </a:p>
          <a:p>
            <a:pPr eaLnBrk="1" hangingPunct="1">
              <a:buFontTx/>
              <a:buChar char="-"/>
            </a:pPr>
            <a:endParaRPr lang="cs-CZ" altLang="cs-CZ" sz="2400" dirty="0">
              <a:solidFill>
                <a:schemeClr val="bg1"/>
              </a:solidFill>
            </a:endParaRPr>
          </a:p>
          <a:p>
            <a:pPr eaLnBrk="1" hangingPunct="1">
              <a:buFontTx/>
              <a:buChar char="-"/>
            </a:pPr>
            <a:r>
              <a:rPr lang="cs-CZ" altLang="cs-CZ" sz="2400" b="1" dirty="0">
                <a:solidFill>
                  <a:schemeClr val="bg1"/>
                </a:solidFill>
              </a:rPr>
              <a:t>Původní účel:</a:t>
            </a:r>
            <a:r>
              <a:rPr lang="cs-CZ" altLang="cs-CZ" sz="2400" dirty="0">
                <a:solidFill>
                  <a:schemeClr val="bg1"/>
                </a:solidFill>
              </a:rPr>
              <a:t> sebeobrana (před silami mimo čínskou komunitu), spolupráce (uvnitř komunity)</a:t>
            </a:r>
          </a:p>
          <a:p>
            <a:pPr eaLnBrk="1" hangingPunct="1">
              <a:buFontTx/>
              <a:buChar char="-"/>
            </a:pPr>
            <a:endParaRPr lang="cs-CZ" altLang="cs-CZ" sz="2400" dirty="0">
              <a:solidFill>
                <a:schemeClr val="bg1"/>
              </a:solidFill>
            </a:endParaRPr>
          </a:p>
          <a:p>
            <a:pPr eaLnBrk="1" hangingPunct="1">
              <a:buFontTx/>
              <a:buChar char="-"/>
            </a:pPr>
            <a:r>
              <a:rPr lang="cs-CZ" altLang="cs-CZ" sz="2400" dirty="0">
                <a:solidFill>
                  <a:schemeClr val="bg1"/>
                </a:solidFill>
              </a:rPr>
              <a:t>Rozdíl oproti historickému původu triád: </a:t>
            </a:r>
          </a:p>
          <a:p>
            <a:pPr lvl="1" eaLnBrk="1" hangingPunct="1">
              <a:buFontTx/>
              <a:buChar char="-"/>
            </a:pPr>
            <a:r>
              <a:rPr lang="cs-CZ" altLang="cs-CZ" sz="2000" dirty="0">
                <a:solidFill>
                  <a:schemeClr val="bg1"/>
                </a:solidFill>
              </a:rPr>
              <a:t>Veřejné organizace (triády - utajené spolky), </a:t>
            </a:r>
          </a:p>
          <a:p>
            <a:pPr lvl="1" eaLnBrk="1" hangingPunct="1">
              <a:buFontTx/>
              <a:buChar char="-"/>
            </a:pPr>
            <a:r>
              <a:rPr lang="cs-CZ" altLang="cs-CZ" sz="2000" dirty="0">
                <a:solidFill>
                  <a:schemeClr val="bg1"/>
                </a:solidFill>
              </a:rPr>
              <a:t>Členství jako alternativa tradičních forem sociální organizace (triády – nadstavba klanových vazeb)</a:t>
            </a:r>
          </a:p>
          <a:p>
            <a:pPr lvl="1" eaLnBrk="1" hangingPunct="1">
              <a:buFontTx/>
              <a:buChar char="-"/>
            </a:pPr>
            <a:endParaRPr lang="cs-CZ" altLang="cs-CZ" sz="2000" dirty="0">
              <a:solidFill>
                <a:schemeClr val="bg1"/>
              </a:solidFill>
            </a:endParaRPr>
          </a:p>
          <a:p>
            <a:pPr eaLnBrk="1" hangingPunct="1">
              <a:buFontTx/>
              <a:buChar char="-"/>
            </a:pPr>
            <a:r>
              <a:rPr lang="cs-CZ" altLang="cs-CZ" sz="2400" dirty="0">
                <a:solidFill>
                  <a:schemeClr val="bg1"/>
                </a:solidFill>
              </a:rPr>
              <a:t>Tradičně zapojeny do </a:t>
            </a:r>
            <a:r>
              <a:rPr lang="cs-CZ" altLang="cs-CZ" sz="2400" b="1" dirty="0">
                <a:solidFill>
                  <a:schemeClr val="bg1"/>
                </a:solidFill>
              </a:rPr>
              <a:t>organizace prostituce</a:t>
            </a:r>
            <a:r>
              <a:rPr lang="cs-CZ" altLang="cs-CZ" sz="2400" dirty="0">
                <a:solidFill>
                  <a:schemeClr val="bg1"/>
                </a:solidFill>
              </a:rPr>
              <a:t>, </a:t>
            </a:r>
            <a:r>
              <a:rPr lang="cs-CZ" altLang="cs-CZ" sz="2400" b="1" dirty="0" err="1">
                <a:solidFill>
                  <a:schemeClr val="bg1"/>
                </a:solidFill>
              </a:rPr>
              <a:t>gamblingu</a:t>
            </a:r>
            <a:r>
              <a:rPr lang="cs-CZ" altLang="cs-CZ" sz="2400" dirty="0">
                <a:solidFill>
                  <a:schemeClr val="bg1"/>
                </a:solidFill>
              </a:rPr>
              <a:t>, </a:t>
            </a:r>
            <a:r>
              <a:rPr lang="cs-CZ" altLang="cs-CZ" sz="2400" b="1" dirty="0">
                <a:solidFill>
                  <a:schemeClr val="bg1"/>
                </a:solidFill>
              </a:rPr>
              <a:t>provozu opiových doupat </a:t>
            </a:r>
            <a:r>
              <a:rPr lang="cs-CZ" altLang="cs-CZ" sz="2400" dirty="0">
                <a:solidFill>
                  <a:schemeClr val="bg1"/>
                </a:solidFill>
              </a:rPr>
              <a:t>(na počátku legálních, ale americkou společností opovrhovaných)</a:t>
            </a:r>
          </a:p>
          <a:p>
            <a:pPr eaLnBrk="1" hangingPunct="1">
              <a:buFontTx/>
              <a:buChar char="-"/>
            </a:pPr>
            <a:endParaRPr lang="cs-CZ" altLang="cs-CZ" sz="2400" dirty="0">
              <a:solidFill>
                <a:schemeClr val="bg1"/>
              </a:solidFill>
            </a:endParaRPr>
          </a:p>
          <a:p>
            <a:pPr eaLnBrk="1" hangingPunct="1">
              <a:buFontTx/>
              <a:buChar char="-"/>
            </a:pPr>
            <a:endParaRPr lang="cs-CZ" altLang="cs-CZ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3194733"/>
      </p:ext>
    </p:extLst>
  </p:cSld>
  <p:clrMapOvr>
    <a:masterClrMapping/>
  </p:clrMapOvr>
  <p:transition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000" b="1" dirty="0">
                <a:solidFill>
                  <a:schemeClr val="bg1"/>
                </a:solidFill>
              </a:rPr>
              <a:t>Tongy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>
          <a:xfrm>
            <a:off x="107504" y="1268760"/>
            <a:ext cx="8856984" cy="4519911"/>
          </a:xfrm>
        </p:spPr>
        <p:txBody>
          <a:bodyPr/>
          <a:lstStyle/>
          <a:p>
            <a:pPr marL="0" indent="0" eaLnBrk="1" hangingPunct="1">
              <a:buNone/>
            </a:pPr>
            <a:endParaRPr lang="cs-CZ" altLang="cs-CZ" sz="2400" dirty="0">
              <a:solidFill>
                <a:schemeClr val="bg1"/>
              </a:solidFill>
            </a:endParaRPr>
          </a:p>
          <a:p>
            <a:pPr eaLnBrk="1" hangingPunct="1">
              <a:buFontTx/>
              <a:buChar char="-"/>
            </a:pPr>
            <a:r>
              <a:rPr lang="cs-CZ" altLang="cs-CZ" sz="2400" dirty="0">
                <a:solidFill>
                  <a:schemeClr val="bg1"/>
                </a:solidFill>
              </a:rPr>
              <a:t>Postupná eskalace sporů o území mezi </a:t>
            </a:r>
            <a:r>
              <a:rPr lang="cs-CZ" altLang="cs-CZ" sz="2400" dirty="0" err="1">
                <a:solidFill>
                  <a:schemeClr val="bg1"/>
                </a:solidFill>
              </a:rPr>
              <a:t>tongy</a:t>
            </a:r>
            <a:r>
              <a:rPr lang="cs-CZ" altLang="cs-CZ" sz="2400" dirty="0">
                <a:solidFill>
                  <a:schemeClr val="bg1"/>
                </a:solidFill>
              </a:rPr>
              <a:t> – </a:t>
            </a:r>
            <a:r>
              <a:rPr lang="cs-CZ" altLang="cs-CZ" sz="2400" i="1" dirty="0">
                <a:solidFill>
                  <a:schemeClr val="bg1"/>
                </a:solidFill>
              </a:rPr>
              <a:t>„Války </a:t>
            </a:r>
            <a:r>
              <a:rPr lang="cs-CZ" altLang="cs-CZ" sz="2400" i="1" dirty="0" err="1">
                <a:solidFill>
                  <a:schemeClr val="bg1"/>
                </a:solidFill>
              </a:rPr>
              <a:t>tongů</a:t>
            </a:r>
            <a:r>
              <a:rPr lang="cs-CZ" altLang="cs-CZ" sz="2400" i="1" dirty="0">
                <a:solidFill>
                  <a:schemeClr val="bg1"/>
                </a:solidFill>
              </a:rPr>
              <a:t>“ </a:t>
            </a:r>
            <a:r>
              <a:rPr lang="cs-CZ" altLang="cs-CZ" sz="2400" dirty="0">
                <a:solidFill>
                  <a:schemeClr val="bg1"/>
                </a:solidFill>
              </a:rPr>
              <a:t>(v San Francisku cca 1880-1913)</a:t>
            </a:r>
          </a:p>
          <a:p>
            <a:pPr eaLnBrk="1" hangingPunct="1">
              <a:buFontTx/>
              <a:buChar char="-"/>
            </a:pPr>
            <a:endParaRPr lang="cs-CZ" altLang="cs-CZ" sz="2400" dirty="0">
              <a:solidFill>
                <a:schemeClr val="bg1"/>
              </a:solidFill>
            </a:endParaRPr>
          </a:p>
          <a:p>
            <a:pPr eaLnBrk="1" hangingPunct="1">
              <a:buFontTx/>
              <a:buChar char="-"/>
            </a:pPr>
            <a:r>
              <a:rPr lang="cs-CZ" altLang="cs-CZ" sz="2400" dirty="0">
                <a:solidFill>
                  <a:schemeClr val="bg1"/>
                </a:solidFill>
              </a:rPr>
              <a:t>1882-1964 přísná omezení imigrace Číňanů, po skončení nárůst počtu mladých mužů -</a:t>
            </a:r>
            <a:r>
              <a:rPr lang="en-US" altLang="cs-CZ" sz="2400" dirty="0">
                <a:solidFill>
                  <a:schemeClr val="bg1"/>
                </a:solidFill>
              </a:rPr>
              <a:t>&gt;</a:t>
            </a:r>
            <a:r>
              <a:rPr lang="cs-CZ" altLang="cs-CZ" sz="2400" dirty="0">
                <a:solidFill>
                  <a:schemeClr val="bg1"/>
                </a:solidFill>
              </a:rPr>
              <a:t> formování gangů,</a:t>
            </a:r>
            <a:r>
              <a:rPr lang="en-US" altLang="cs-CZ" sz="2400" dirty="0">
                <a:solidFill>
                  <a:schemeClr val="bg1"/>
                </a:solidFill>
              </a:rPr>
              <a:t> </a:t>
            </a:r>
            <a:r>
              <a:rPr lang="en-US" altLang="cs-CZ" sz="2400" dirty="0" err="1">
                <a:solidFill>
                  <a:schemeClr val="bg1"/>
                </a:solidFill>
              </a:rPr>
              <a:t>nov</a:t>
            </a:r>
            <a:r>
              <a:rPr lang="cs-CZ" altLang="cs-CZ" sz="2400" dirty="0">
                <a:solidFill>
                  <a:schemeClr val="bg1"/>
                </a:solidFill>
              </a:rPr>
              <a:t>ý impuls pro násilí</a:t>
            </a:r>
          </a:p>
          <a:p>
            <a:pPr eaLnBrk="1" hangingPunct="1">
              <a:buFontTx/>
              <a:buChar char="-"/>
            </a:pPr>
            <a:endParaRPr lang="cs-CZ" altLang="cs-CZ" sz="2400" dirty="0">
              <a:solidFill>
                <a:schemeClr val="bg1"/>
              </a:solidFill>
            </a:endParaRPr>
          </a:p>
          <a:p>
            <a:pPr eaLnBrk="1" hangingPunct="1">
              <a:buFontTx/>
              <a:buChar char="-"/>
            </a:pPr>
            <a:r>
              <a:rPr lang="cs-CZ" altLang="cs-CZ" sz="2400" dirty="0">
                <a:solidFill>
                  <a:schemeClr val="bg1"/>
                </a:solidFill>
              </a:rPr>
              <a:t>DNES – obchodní i sociální funkce, stále prostituce, hazard, drogy, při ilegálních aktivitách symbióza s gangy mladistvých</a:t>
            </a:r>
          </a:p>
          <a:p>
            <a:pPr eaLnBrk="1" hangingPunct="1">
              <a:buFontTx/>
              <a:buChar char="-"/>
            </a:pPr>
            <a:endParaRPr lang="cs-CZ" altLang="cs-CZ" sz="2400" dirty="0">
              <a:solidFill>
                <a:schemeClr val="bg1"/>
              </a:solidFill>
            </a:endParaRPr>
          </a:p>
          <a:p>
            <a:pPr eaLnBrk="1" hangingPunct="1">
              <a:buFontTx/>
              <a:buChar char="-"/>
            </a:pPr>
            <a:endParaRPr lang="cs-CZ" altLang="cs-CZ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4391270"/>
      </p:ext>
    </p:extLst>
  </p:cSld>
  <p:clrMapOvr>
    <a:masterClrMapping/>
  </p:clrMapOvr>
  <p:transition spd="med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000" b="1" dirty="0">
                <a:solidFill>
                  <a:schemeClr val="bg1"/>
                </a:solidFill>
              </a:rPr>
              <a:t>Triády a </a:t>
            </a:r>
            <a:r>
              <a:rPr lang="cs-CZ" altLang="cs-CZ" sz="3000" b="1" dirty="0" err="1">
                <a:solidFill>
                  <a:schemeClr val="bg1"/>
                </a:solidFill>
              </a:rPr>
              <a:t>tongy</a:t>
            </a:r>
            <a:r>
              <a:rPr lang="cs-CZ" altLang="cs-CZ" sz="3000" b="1" dirty="0">
                <a:solidFill>
                  <a:schemeClr val="bg1"/>
                </a:solidFill>
              </a:rPr>
              <a:t> - srovnání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>
          <a:xfrm>
            <a:off x="107504" y="1268760"/>
            <a:ext cx="8856984" cy="4519911"/>
          </a:xfrm>
        </p:spPr>
        <p:txBody>
          <a:bodyPr/>
          <a:lstStyle/>
          <a:p>
            <a:pPr marL="0" indent="0" eaLnBrk="1" hangingPunct="1">
              <a:buNone/>
            </a:pPr>
            <a:endParaRPr lang="cs-CZ" altLang="cs-CZ" sz="2400" dirty="0">
              <a:solidFill>
                <a:schemeClr val="bg1"/>
              </a:solidFill>
            </a:endParaRPr>
          </a:p>
          <a:p>
            <a:pPr eaLnBrk="1" hangingPunct="1">
              <a:buFontTx/>
              <a:buChar char="-"/>
            </a:pPr>
            <a:r>
              <a:rPr lang="cs-CZ" altLang="cs-CZ" sz="2400" b="1" dirty="0">
                <a:solidFill>
                  <a:schemeClr val="bg1"/>
                </a:solidFill>
              </a:rPr>
              <a:t>SPOLEČNÉ ZNAKY</a:t>
            </a:r>
          </a:p>
          <a:p>
            <a:pPr lvl="1" eaLnBrk="1" hangingPunct="1">
              <a:buFontTx/>
              <a:buChar char="-"/>
            </a:pPr>
            <a:r>
              <a:rPr lang="cs-CZ" altLang="cs-CZ" sz="2000" dirty="0">
                <a:solidFill>
                  <a:schemeClr val="bg1"/>
                </a:solidFill>
              </a:rPr>
              <a:t>Původně struktury paralelní sociální organizace</a:t>
            </a:r>
          </a:p>
          <a:p>
            <a:pPr lvl="1" eaLnBrk="1" hangingPunct="1">
              <a:buFontTx/>
              <a:buChar char="-"/>
            </a:pPr>
            <a:r>
              <a:rPr lang="cs-CZ" altLang="cs-CZ" sz="2000" dirty="0">
                <a:solidFill>
                  <a:schemeClr val="bg1"/>
                </a:solidFill>
              </a:rPr>
              <a:t>Prošly transformací, v rámci které se začaly účastnit na ilegálních aktivitách</a:t>
            </a:r>
          </a:p>
          <a:p>
            <a:pPr lvl="1" eaLnBrk="1" hangingPunct="1">
              <a:buFontTx/>
              <a:buChar char="-"/>
            </a:pPr>
            <a:r>
              <a:rPr lang="cs-CZ" altLang="cs-CZ" sz="2000" dirty="0">
                <a:solidFill>
                  <a:schemeClr val="bg1"/>
                </a:solidFill>
              </a:rPr>
              <a:t>Jednotlivé skupiny jsou většinou vázány na konkrétní teritorium, nejsou organizátory transnacionální kriminální činnosti</a:t>
            </a:r>
          </a:p>
          <a:p>
            <a:pPr eaLnBrk="1" hangingPunct="1">
              <a:buFontTx/>
              <a:buChar char="-"/>
            </a:pPr>
            <a:endParaRPr lang="cs-CZ" altLang="cs-CZ" sz="2400" dirty="0">
              <a:solidFill>
                <a:schemeClr val="bg1"/>
              </a:solidFill>
            </a:endParaRPr>
          </a:p>
          <a:p>
            <a:pPr eaLnBrk="1" hangingPunct="1">
              <a:buFontTx/>
              <a:buChar char="-"/>
            </a:pPr>
            <a:r>
              <a:rPr lang="cs-CZ" altLang="cs-CZ" sz="2400" b="1" dirty="0">
                <a:solidFill>
                  <a:schemeClr val="bg1"/>
                </a:solidFill>
              </a:rPr>
              <a:t>ROZDÍLY</a:t>
            </a:r>
          </a:p>
          <a:p>
            <a:pPr lvl="1" eaLnBrk="1" hangingPunct="1">
              <a:buFontTx/>
              <a:buChar char="-"/>
            </a:pPr>
            <a:r>
              <a:rPr lang="cs-CZ" altLang="cs-CZ" sz="2000" dirty="0">
                <a:solidFill>
                  <a:schemeClr val="bg1"/>
                </a:solidFill>
              </a:rPr>
              <a:t>Kořeny i dnešní „centra“ v odlišných geografických oblastech</a:t>
            </a:r>
          </a:p>
          <a:p>
            <a:pPr lvl="1" eaLnBrk="1" hangingPunct="1">
              <a:buFontTx/>
              <a:buChar char="-"/>
            </a:pPr>
            <a:r>
              <a:rPr lang="cs-CZ" altLang="cs-CZ" sz="2000" dirty="0">
                <a:solidFill>
                  <a:schemeClr val="bg1"/>
                </a:solidFill>
              </a:rPr>
              <a:t>Tongy si uchovávají sociální funkci, řadoví členové nejsou nutně zapojeni do kriminálních aktivit</a:t>
            </a:r>
          </a:p>
          <a:p>
            <a:pPr lvl="1" eaLnBrk="1" hangingPunct="1">
              <a:buFontTx/>
              <a:buChar char="-"/>
            </a:pPr>
            <a:r>
              <a:rPr lang="cs-CZ" altLang="cs-CZ" sz="2000" dirty="0">
                <a:solidFill>
                  <a:schemeClr val="bg1"/>
                </a:solidFill>
              </a:rPr>
              <a:t>Dynamika vztahů s gangy adolescentů</a:t>
            </a:r>
          </a:p>
          <a:p>
            <a:pPr lvl="1" eaLnBrk="1" hangingPunct="1">
              <a:buFontTx/>
              <a:buChar char="-"/>
            </a:pPr>
            <a:endParaRPr lang="cs-CZ" altLang="cs-CZ" sz="2000" dirty="0">
              <a:solidFill>
                <a:schemeClr val="bg1"/>
              </a:solidFill>
            </a:endParaRPr>
          </a:p>
          <a:p>
            <a:pPr lvl="1" eaLnBrk="1" hangingPunct="1">
              <a:buFontTx/>
              <a:buChar char="-"/>
            </a:pPr>
            <a:endParaRPr lang="cs-CZ" altLang="cs-CZ" sz="2000" dirty="0">
              <a:solidFill>
                <a:schemeClr val="bg1"/>
              </a:solidFill>
            </a:endParaRPr>
          </a:p>
          <a:p>
            <a:pPr lvl="1" eaLnBrk="1" hangingPunct="1">
              <a:buFontTx/>
              <a:buChar char="-"/>
            </a:pPr>
            <a:endParaRPr lang="cs-CZ" altLang="cs-CZ" sz="2000" dirty="0">
              <a:solidFill>
                <a:schemeClr val="bg1"/>
              </a:solidFill>
            </a:endParaRPr>
          </a:p>
          <a:p>
            <a:pPr lvl="1" eaLnBrk="1" hangingPunct="1">
              <a:buFontTx/>
              <a:buChar char="-"/>
            </a:pPr>
            <a:endParaRPr lang="cs-CZ" altLang="cs-CZ" sz="2000" i="1" dirty="0">
              <a:solidFill>
                <a:schemeClr val="bg1"/>
              </a:solidFill>
            </a:endParaRPr>
          </a:p>
          <a:p>
            <a:pPr lvl="1" eaLnBrk="1" hangingPunct="1">
              <a:buFontTx/>
              <a:buChar char="-"/>
            </a:pPr>
            <a:endParaRPr lang="cs-CZ" altLang="cs-CZ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2424165"/>
      </p:ext>
    </p:extLst>
  </p:cSld>
  <p:clrMapOvr>
    <a:masterClrMapping/>
  </p:clrMapOvr>
  <p:transition spd="med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000" b="1" dirty="0">
                <a:solidFill>
                  <a:schemeClr val="bg1"/>
                </a:solidFill>
              </a:rPr>
              <a:t>Organizace ilegální migrace</a:t>
            </a:r>
          </a:p>
        </p:txBody>
      </p:sp>
      <p:pic>
        <p:nvPicPr>
          <p:cNvPr id="2" name="Zástupný symbol pro obsah 1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1864325"/>
            <a:ext cx="4758680" cy="3664635"/>
          </a:xfrm>
        </p:spPr>
      </p:pic>
      <p:sp>
        <p:nvSpPr>
          <p:cNvPr id="3" name="Zástupný symbol pro obsah 2"/>
          <p:cNvSpPr>
            <a:spLocks noGrp="1"/>
          </p:cNvSpPr>
          <p:nvPr>
            <p:ph sz="half" idx="2"/>
          </p:nvPr>
        </p:nvSpPr>
        <p:spPr>
          <a:xfrm>
            <a:off x="179512" y="1433662"/>
            <a:ext cx="4038600" cy="4525963"/>
          </a:xfrm>
        </p:spPr>
        <p:txBody>
          <a:bodyPr/>
          <a:lstStyle/>
          <a:p>
            <a:pPr eaLnBrk="1" hangingPunct="1">
              <a:buFontTx/>
              <a:buChar char="-"/>
            </a:pPr>
            <a:r>
              <a:rPr lang="cs-CZ" altLang="cs-CZ" b="1" dirty="0">
                <a:solidFill>
                  <a:schemeClr val="bg1"/>
                </a:solidFill>
              </a:rPr>
              <a:t>Hlavní zdroj</a:t>
            </a:r>
            <a:r>
              <a:rPr lang="cs-CZ" altLang="cs-CZ" dirty="0">
                <a:solidFill>
                  <a:schemeClr val="bg1"/>
                </a:solidFill>
              </a:rPr>
              <a:t>: provincie </a:t>
            </a:r>
            <a:r>
              <a:rPr lang="cs-CZ" altLang="cs-CZ" dirty="0" err="1">
                <a:solidFill>
                  <a:schemeClr val="bg1"/>
                </a:solidFill>
              </a:rPr>
              <a:t>Fu-ťien</a:t>
            </a:r>
            <a:r>
              <a:rPr lang="cs-CZ" altLang="cs-CZ" dirty="0">
                <a:solidFill>
                  <a:schemeClr val="bg1"/>
                </a:solidFill>
              </a:rPr>
              <a:t> (město </a:t>
            </a:r>
            <a:r>
              <a:rPr lang="cs-CZ" altLang="cs-CZ" dirty="0" err="1">
                <a:solidFill>
                  <a:schemeClr val="bg1"/>
                </a:solidFill>
              </a:rPr>
              <a:t>Fu-čou</a:t>
            </a:r>
            <a:r>
              <a:rPr lang="cs-CZ" altLang="cs-CZ" dirty="0">
                <a:solidFill>
                  <a:schemeClr val="bg1"/>
                </a:solidFill>
              </a:rPr>
              <a:t>)</a:t>
            </a:r>
          </a:p>
          <a:p>
            <a:pPr eaLnBrk="1" hangingPunct="1">
              <a:buFontTx/>
              <a:buChar char="-"/>
            </a:pPr>
            <a:endParaRPr lang="cs-CZ" altLang="cs-CZ" dirty="0">
              <a:solidFill>
                <a:schemeClr val="bg1"/>
              </a:solidFill>
            </a:endParaRPr>
          </a:p>
          <a:p>
            <a:pPr eaLnBrk="1" hangingPunct="1">
              <a:buFontTx/>
              <a:buChar char="-"/>
            </a:pPr>
            <a:r>
              <a:rPr lang="cs-CZ" altLang="cs-CZ" b="1" dirty="0">
                <a:solidFill>
                  <a:schemeClr val="bg1"/>
                </a:solidFill>
              </a:rPr>
              <a:t>Směr: </a:t>
            </a:r>
          </a:p>
          <a:p>
            <a:pPr eaLnBrk="1" hangingPunct="1">
              <a:buFontTx/>
              <a:buChar char="-"/>
            </a:pPr>
            <a:endParaRPr lang="cs-CZ" altLang="cs-CZ" b="1" dirty="0">
              <a:solidFill>
                <a:schemeClr val="bg1"/>
              </a:solidFill>
            </a:endParaRPr>
          </a:p>
        </p:txBody>
      </p:sp>
      <p:pic>
        <p:nvPicPr>
          <p:cNvPr id="1028" name="Picture 4" descr="http://walls-world.com/wp-content/uploads/2013/11/America-Flag-Eagle-HD-Wallpape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892" y="3789040"/>
            <a:ext cx="3607220" cy="2029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137302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100" b="1" dirty="0">
                <a:solidFill>
                  <a:schemeClr val="bg1"/>
                </a:solidFill>
              </a:rPr>
              <a:t>Metody transportu do USA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>
          <a:xfrm>
            <a:off x="121097" y="1262708"/>
            <a:ext cx="8229600" cy="4525963"/>
          </a:xfrm>
        </p:spPr>
        <p:txBody>
          <a:bodyPr/>
          <a:lstStyle/>
          <a:p>
            <a:endParaRPr lang="cs-CZ" sz="2800" b="1" dirty="0">
              <a:solidFill>
                <a:schemeClr val="bg1"/>
              </a:solidFill>
            </a:endParaRPr>
          </a:p>
          <a:p>
            <a:r>
              <a:rPr lang="cs-CZ" sz="2800" b="1" dirty="0">
                <a:solidFill>
                  <a:schemeClr val="bg1"/>
                </a:solidFill>
              </a:rPr>
              <a:t>Lodní cesta – </a:t>
            </a:r>
            <a:r>
              <a:rPr lang="cs-CZ" sz="2800" dirty="0">
                <a:solidFill>
                  <a:schemeClr val="bg1"/>
                </a:solidFill>
              </a:rPr>
              <a:t>rybářské bárky, nákladní lodě</a:t>
            </a:r>
          </a:p>
          <a:p>
            <a:endParaRPr lang="cs-CZ" sz="2800" dirty="0">
              <a:solidFill>
                <a:schemeClr val="bg1"/>
              </a:solidFill>
            </a:endParaRPr>
          </a:p>
          <a:p>
            <a:endParaRPr lang="cs-CZ" sz="2800" dirty="0">
              <a:solidFill>
                <a:schemeClr val="bg1"/>
              </a:solidFill>
            </a:endParaRPr>
          </a:p>
          <a:p>
            <a:r>
              <a:rPr lang="cs-CZ" sz="2800" b="1" dirty="0">
                <a:solidFill>
                  <a:schemeClr val="bg1"/>
                </a:solidFill>
              </a:rPr>
              <a:t>Letadla – </a:t>
            </a:r>
            <a:r>
              <a:rPr lang="cs-CZ" sz="2800" dirty="0">
                <a:solidFill>
                  <a:schemeClr val="bg1"/>
                </a:solidFill>
              </a:rPr>
              <a:t>buď přímo na velká letiště v USA, nebo malými letadly z Jižní Ameriky na Floridu</a:t>
            </a:r>
            <a:endParaRPr lang="cs-CZ" sz="2800" b="1" dirty="0">
              <a:solidFill>
                <a:schemeClr val="bg1"/>
              </a:solidFill>
            </a:endParaRPr>
          </a:p>
          <a:p>
            <a:endParaRPr lang="cs-CZ" sz="2800" dirty="0">
              <a:solidFill>
                <a:schemeClr val="bg1"/>
              </a:solidFill>
            </a:endParaRPr>
          </a:p>
          <a:p>
            <a:r>
              <a:rPr lang="cs-CZ" sz="2800" b="1" dirty="0">
                <a:solidFill>
                  <a:schemeClr val="bg1"/>
                </a:solidFill>
              </a:rPr>
              <a:t>Pozemní cesta – </a:t>
            </a:r>
            <a:r>
              <a:rPr lang="cs-CZ" sz="2800" dirty="0">
                <a:solidFill>
                  <a:schemeClr val="bg1"/>
                </a:solidFill>
              </a:rPr>
              <a:t>dostat se do Mexika nebo Kanady a překonat hranici</a:t>
            </a:r>
          </a:p>
        </p:txBody>
      </p:sp>
    </p:spTree>
    <p:extLst>
      <p:ext uri="{BB962C8B-B14F-4D97-AF65-F5344CB8AC3E}">
        <p14:creationId xmlns:p14="http://schemas.microsoft.com/office/powerpoint/2010/main" val="4049897655"/>
      </p:ext>
    </p:extLst>
  </p:cSld>
  <p:clrMapOvr>
    <a:masterClrMapping/>
  </p:clrMapOvr>
  <p:transition spd="med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000" b="1" dirty="0">
                <a:solidFill>
                  <a:schemeClr val="bg1"/>
                </a:solidFill>
              </a:rPr>
              <a:t>„Hadí hlavy“ / „</a:t>
            </a:r>
            <a:r>
              <a:rPr lang="cs-CZ" altLang="cs-CZ" sz="3000" b="1" dirty="0" err="1">
                <a:solidFill>
                  <a:schemeClr val="bg1"/>
                </a:solidFill>
              </a:rPr>
              <a:t>Snakeheads</a:t>
            </a:r>
            <a:r>
              <a:rPr lang="cs-CZ" altLang="cs-CZ" sz="3000" b="1" dirty="0">
                <a:solidFill>
                  <a:schemeClr val="bg1"/>
                </a:solidFill>
              </a:rPr>
              <a:t>“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>
          <a:xfrm>
            <a:off x="121097" y="1262708"/>
            <a:ext cx="8229600" cy="4525963"/>
          </a:xfrm>
        </p:spPr>
        <p:txBody>
          <a:bodyPr/>
          <a:lstStyle/>
          <a:p>
            <a:r>
              <a:rPr lang="cs-CZ" sz="2800" dirty="0">
                <a:solidFill>
                  <a:schemeClr val="bg1"/>
                </a:solidFill>
              </a:rPr>
              <a:t>Označení pro čínské organizátory ilegální migrace</a:t>
            </a:r>
          </a:p>
          <a:p>
            <a:pPr marL="0" indent="0">
              <a:buNone/>
            </a:pPr>
            <a:endParaRPr lang="cs-CZ" sz="28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cs-CZ" sz="2800" dirty="0">
                <a:solidFill>
                  <a:schemeClr val="bg1"/>
                </a:solidFill>
              </a:rPr>
              <a:t>„Schopnost přeshraniční činnosti“</a:t>
            </a:r>
          </a:p>
          <a:p>
            <a:r>
              <a:rPr lang="cs-CZ" sz="2800" i="1" dirty="0">
                <a:solidFill>
                  <a:schemeClr val="bg1"/>
                </a:solidFill>
              </a:rPr>
              <a:t>„…pokud se tato práce týká pašování lidí z Číny do dalších zemí světa, musí být jasné již předem, že v tomto případě </a:t>
            </a:r>
            <a:r>
              <a:rPr lang="cs-CZ" sz="2800" i="1" dirty="0" err="1">
                <a:solidFill>
                  <a:schemeClr val="bg1"/>
                </a:solidFill>
              </a:rPr>
              <a:t>snakeheads</a:t>
            </a:r>
            <a:r>
              <a:rPr lang="cs-CZ" sz="2800" i="1" dirty="0">
                <a:solidFill>
                  <a:schemeClr val="bg1"/>
                </a:solidFill>
              </a:rPr>
              <a:t> spadají do kategorie extenzivního charakteru činnosti </a:t>
            </a:r>
            <a:r>
              <a:rPr lang="cs-CZ" sz="2800" dirty="0">
                <a:solidFill>
                  <a:schemeClr val="bg1"/>
                </a:solidFill>
              </a:rPr>
              <a:t>(pět a více zemí)</a:t>
            </a:r>
            <a:r>
              <a:rPr lang="cs-CZ" sz="2800" i="1" dirty="0">
                <a:solidFill>
                  <a:schemeClr val="bg1"/>
                </a:solidFill>
              </a:rPr>
              <a:t>. V odborné literatuře bývá často uváděno 51 zemí světa jako celkový počet zemí, kde </a:t>
            </a:r>
            <a:r>
              <a:rPr lang="cs-CZ" sz="2800" i="1" dirty="0" err="1">
                <a:solidFill>
                  <a:schemeClr val="bg1"/>
                </a:solidFill>
              </a:rPr>
              <a:t>snakeheads</a:t>
            </a:r>
            <a:r>
              <a:rPr lang="cs-CZ" sz="2800" i="1" dirty="0">
                <a:solidFill>
                  <a:schemeClr val="bg1"/>
                </a:solidFill>
              </a:rPr>
              <a:t> rozvijí své aktivity.“</a:t>
            </a:r>
          </a:p>
        </p:txBody>
      </p:sp>
    </p:spTree>
    <p:extLst>
      <p:ext uri="{BB962C8B-B14F-4D97-AF65-F5344CB8AC3E}">
        <p14:creationId xmlns:p14="http://schemas.microsoft.com/office/powerpoint/2010/main" val="166603605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-99342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3000" b="1" dirty="0">
                <a:solidFill>
                  <a:schemeClr val="bg1"/>
                </a:solidFill>
              </a:rPr>
              <a:t>„Hadí hlavy“ / „</a:t>
            </a:r>
            <a:r>
              <a:rPr lang="cs-CZ" altLang="cs-CZ" sz="3000" b="1" dirty="0" err="1">
                <a:solidFill>
                  <a:schemeClr val="bg1"/>
                </a:solidFill>
              </a:rPr>
              <a:t>Snakeheads</a:t>
            </a:r>
            <a:r>
              <a:rPr lang="cs-CZ" altLang="cs-CZ" sz="3000" b="1" dirty="0">
                <a:solidFill>
                  <a:schemeClr val="bg1"/>
                </a:solidFill>
              </a:rPr>
              <a:t>“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>
          <a:xfrm>
            <a:off x="107504" y="1043658"/>
            <a:ext cx="8229600" cy="4525963"/>
          </a:xfrm>
        </p:spPr>
        <p:txBody>
          <a:bodyPr/>
          <a:lstStyle/>
          <a:p>
            <a:r>
              <a:rPr lang="cs-CZ" sz="2400" dirty="0">
                <a:solidFill>
                  <a:schemeClr val="bg1"/>
                </a:solidFill>
              </a:rPr>
              <a:t>Primárně tedy </a:t>
            </a:r>
            <a:r>
              <a:rPr lang="cs-CZ" sz="2400" b="1" dirty="0">
                <a:solidFill>
                  <a:schemeClr val="bg1"/>
                </a:solidFill>
              </a:rPr>
              <a:t>nezávislí podnikatelé</a:t>
            </a:r>
            <a:endParaRPr lang="cs-CZ" sz="1600" b="1" dirty="0">
              <a:solidFill>
                <a:schemeClr val="bg1"/>
              </a:solidFill>
            </a:endParaRPr>
          </a:p>
          <a:p>
            <a:endParaRPr lang="cs-CZ" sz="2800" b="1" dirty="0">
              <a:solidFill>
                <a:schemeClr val="bg1"/>
              </a:solidFill>
            </a:endParaRPr>
          </a:p>
          <a:p>
            <a:endParaRPr lang="cs-CZ" sz="2800" b="1" dirty="0">
              <a:solidFill>
                <a:schemeClr val="bg1"/>
              </a:solidFill>
            </a:endParaRPr>
          </a:p>
          <a:p>
            <a:endParaRPr lang="cs-CZ" sz="2800" b="1" dirty="0">
              <a:solidFill>
                <a:schemeClr val="bg1"/>
              </a:solidFill>
            </a:endParaRPr>
          </a:p>
          <a:p>
            <a:endParaRPr lang="cs-CZ" sz="28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cs-CZ" sz="2800" dirty="0">
              <a:solidFill>
                <a:schemeClr val="bg1"/>
              </a:solidFill>
            </a:endParaRPr>
          </a:p>
          <a:p>
            <a:r>
              <a:rPr lang="cs-CZ" sz="2400" dirty="0">
                <a:solidFill>
                  <a:schemeClr val="bg1"/>
                </a:solidFill>
              </a:rPr>
              <a:t>Absence </a:t>
            </a:r>
            <a:r>
              <a:rPr lang="cs-CZ" sz="2400" dirty="0" err="1">
                <a:solidFill>
                  <a:schemeClr val="bg1"/>
                </a:solidFill>
              </a:rPr>
              <a:t>meziskupinového</a:t>
            </a:r>
            <a:r>
              <a:rPr lang="cs-CZ" sz="2400" dirty="0">
                <a:solidFill>
                  <a:schemeClr val="bg1"/>
                </a:solidFill>
              </a:rPr>
              <a:t> násilí, monopolizace trhu (riziko, komplexita, problematická klientela), obchodu s drogami</a:t>
            </a:r>
            <a:endParaRPr lang="cs-CZ" sz="2400" b="1" dirty="0">
              <a:solidFill>
                <a:schemeClr val="bg1"/>
              </a:solidFill>
            </a:endParaRPr>
          </a:p>
          <a:p>
            <a:r>
              <a:rPr lang="cs-CZ" sz="2400" dirty="0">
                <a:solidFill>
                  <a:schemeClr val="bg1"/>
                </a:solidFill>
              </a:rPr>
              <a:t>Rozdělení hlavních rolí:</a:t>
            </a:r>
          </a:p>
          <a:p>
            <a:pPr lvl="1"/>
            <a:r>
              <a:rPr lang="cs-CZ" sz="2200" b="1" dirty="0">
                <a:solidFill>
                  <a:schemeClr val="bg1"/>
                </a:solidFill>
              </a:rPr>
              <a:t>Velké hadí hlavy </a:t>
            </a:r>
            <a:r>
              <a:rPr lang="cs-CZ" sz="2200" dirty="0">
                <a:solidFill>
                  <a:schemeClr val="bg1"/>
                </a:solidFill>
              </a:rPr>
              <a:t>– převážně mimo Čínu, investoři, koordinátoři</a:t>
            </a:r>
          </a:p>
          <a:p>
            <a:pPr lvl="1"/>
            <a:r>
              <a:rPr lang="cs-CZ" sz="2200" b="1" dirty="0">
                <a:solidFill>
                  <a:schemeClr val="bg1"/>
                </a:solidFill>
              </a:rPr>
              <a:t>Malé hadí hlavy </a:t>
            </a:r>
            <a:r>
              <a:rPr lang="cs-CZ" sz="2200" dirty="0">
                <a:solidFill>
                  <a:schemeClr val="bg1"/>
                </a:solidFill>
              </a:rPr>
              <a:t>– v Číně, zprostředkovatelé, verbíři</a:t>
            </a:r>
            <a:endParaRPr lang="cs-CZ" sz="2200" b="1" dirty="0">
              <a:solidFill>
                <a:schemeClr val="bg1"/>
              </a:solidFill>
            </a:endParaRPr>
          </a:p>
        </p:txBody>
      </p:sp>
      <p:graphicFrame>
        <p:nvGraphicFramePr>
          <p:cNvPr id="4" name="Objek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20483392"/>
              </p:ext>
            </p:extLst>
          </p:nvPr>
        </p:nvGraphicFramePr>
        <p:xfrm>
          <a:off x="1187624" y="1484784"/>
          <a:ext cx="6267201" cy="26227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4" name="Image" r:id="rId4" imgW="29091960" imgH="12177720" progId="Photoshop.Image.13">
                  <p:embed/>
                </p:oleObj>
              </mc:Choice>
              <mc:Fallback>
                <p:oleObj name="Image" r:id="rId4" imgW="29091960" imgH="1217772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87624" y="1484784"/>
                        <a:ext cx="6267201" cy="26227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8737969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09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100" b="1" dirty="0">
                <a:solidFill>
                  <a:schemeClr val="bg1"/>
                </a:solidFill>
              </a:rPr>
              <a:t>Další aktéři zapojení do transportu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>
          <a:xfrm>
            <a:off x="107504" y="1196752"/>
            <a:ext cx="8229600" cy="4525963"/>
          </a:xfrm>
        </p:spPr>
        <p:txBody>
          <a:bodyPr/>
          <a:lstStyle/>
          <a:p>
            <a:pPr marL="0" indent="0">
              <a:buNone/>
            </a:pPr>
            <a:endParaRPr lang="cs-CZ" sz="2800" dirty="0">
              <a:solidFill>
                <a:schemeClr val="bg1"/>
              </a:solidFill>
            </a:endParaRPr>
          </a:p>
          <a:p>
            <a:r>
              <a:rPr lang="cs-CZ" sz="2800" dirty="0">
                <a:solidFill>
                  <a:schemeClr val="bg1"/>
                </a:solidFill>
              </a:rPr>
              <a:t>Přepravci</a:t>
            </a:r>
          </a:p>
          <a:p>
            <a:r>
              <a:rPr lang="cs-CZ" sz="2800" dirty="0">
                <a:solidFill>
                  <a:schemeClr val="bg1"/>
                </a:solidFill>
              </a:rPr>
              <a:t>Zkorumpovaní úředníci</a:t>
            </a:r>
          </a:p>
          <a:p>
            <a:r>
              <a:rPr lang="cs-CZ" sz="2800" dirty="0">
                <a:solidFill>
                  <a:schemeClr val="bg1"/>
                </a:solidFill>
              </a:rPr>
              <a:t>Průvodci a členové posádky</a:t>
            </a:r>
          </a:p>
          <a:p>
            <a:r>
              <a:rPr lang="cs-CZ" sz="2800" dirty="0">
                <a:solidFill>
                  <a:schemeClr val="bg1"/>
                </a:solidFill>
              </a:rPr>
              <a:t>Hlídači</a:t>
            </a:r>
          </a:p>
          <a:p>
            <a:r>
              <a:rPr lang="cs-CZ" sz="2800" dirty="0">
                <a:solidFill>
                  <a:schemeClr val="bg1"/>
                </a:solidFill>
              </a:rPr>
              <a:t>Obchodníci s doklady</a:t>
            </a:r>
          </a:p>
          <a:p>
            <a:r>
              <a:rPr lang="cs-CZ" sz="2800" dirty="0">
                <a:solidFill>
                  <a:schemeClr val="bg1"/>
                </a:solidFill>
              </a:rPr>
              <a:t>Výběrčí dluhů</a:t>
            </a:r>
          </a:p>
          <a:p>
            <a:pPr marL="0" indent="0">
              <a:buNone/>
            </a:pPr>
            <a:endParaRPr lang="cs-CZ" sz="28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cs-CZ" sz="2000" dirty="0">
                <a:solidFill>
                  <a:schemeClr val="bg1"/>
                </a:solidFill>
              </a:rPr>
              <a:t>Zdroj: </a:t>
            </a:r>
            <a:r>
              <a:rPr lang="cs-CZ" sz="2000" dirty="0" err="1">
                <a:solidFill>
                  <a:schemeClr val="bg1"/>
                </a:solidFill>
              </a:rPr>
              <a:t>Zhang</a:t>
            </a:r>
            <a:r>
              <a:rPr lang="cs-CZ" sz="2000" dirty="0">
                <a:solidFill>
                  <a:schemeClr val="bg1"/>
                </a:solidFill>
              </a:rPr>
              <a:t>, S. – </a:t>
            </a:r>
            <a:r>
              <a:rPr lang="cs-CZ" sz="2000" dirty="0" err="1">
                <a:solidFill>
                  <a:schemeClr val="bg1"/>
                </a:solidFill>
              </a:rPr>
              <a:t>Chin</a:t>
            </a:r>
            <a:r>
              <a:rPr lang="cs-CZ" sz="2000" dirty="0">
                <a:solidFill>
                  <a:schemeClr val="bg1"/>
                </a:solidFill>
              </a:rPr>
              <a:t>, K. (2002): </a:t>
            </a:r>
            <a:r>
              <a:rPr lang="cs-CZ" sz="2000" i="1" dirty="0">
                <a:solidFill>
                  <a:schemeClr val="bg1"/>
                </a:solidFill>
              </a:rPr>
              <a:t>Enter </a:t>
            </a:r>
            <a:r>
              <a:rPr lang="cs-CZ" sz="2000" i="1" dirty="0" err="1">
                <a:solidFill>
                  <a:schemeClr val="bg1"/>
                </a:solidFill>
              </a:rPr>
              <a:t>the</a:t>
            </a:r>
            <a:r>
              <a:rPr lang="cs-CZ" sz="2000" i="1" dirty="0">
                <a:solidFill>
                  <a:schemeClr val="bg1"/>
                </a:solidFill>
              </a:rPr>
              <a:t> </a:t>
            </a:r>
            <a:r>
              <a:rPr lang="cs-CZ" sz="2000" i="1" dirty="0" err="1">
                <a:solidFill>
                  <a:schemeClr val="bg1"/>
                </a:solidFill>
              </a:rPr>
              <a:t>Dragon</a:t>
            </a:r>
            <a:r>
              <a:rPr lang="cs-CZ" sz="2000" i="1" dirty="0">
                <a:solidFill>
                  <a:schemeClr val="bg1"/>
                </a:solidFill>
              </a:rPr>
              <a:t>: </a:t>
            </a:r>
            <a:r>
              <a:rPr lang="cs-CZ" sz="2000" i="1" dirty="0" err="1">
                <a:solidFill>
                  <a:schemeClr val="bg1"/>
                </a:solidFill>
              </a:rPr>
              <a:t>Inside</a:t>
            </a:r>
            <a:r>
              <a:rPr lang="cs-CZ" sz="2000" i="1" dirty="0">
                <a:solidFill>
                  <a:schemeClr val="bg1"/>
                </a:solidFill>
              </a:rPr>
              <a:t> </a:t>
            </a:r>
            <a:r>
              <a:rPr lang="cs-CZ" sz="2000" i="1" dirty="0" err="1">
                <a:solidFill>
                  <a:schemeClr val="bg1"/>
                </a:solidFill>
              </a:rPr>
              <a:t>Chinese</a:t>
            </a:r>
            <a:r>
              <a:rPr lang="cs-CZ" sz="2000" i="1" dirty="0">
                <a:solidFill>
                  <a:schemeClr val="bg1"/>
                </a:solidFill>
              </a:rPr>
              <a:t> </a:t>
            </a:r>
            <a:r>
              <a:rPr lang="cs-CZ" sz="2000" i="1" dirty="0" err="1">
                <a:solidFill>
                  <a:schemeClr val="bg1"/>
                </a:solidFill>
              </a:rPr>
              <a:t>Human</a:t>
            </a:r>
            <a:r>
              <a:rPr lang="cs-CZ" sz="2000" i="1" dirty="0">
                <a:solidFill>
                  <a:schemeClr val="bg1"/>
                </a:solidFill>
              </a:rPr>
              <a:t> </a:t>
            </a:r>
            <a:r>
              <a:rPr lang="cs-CZ" sz="2000" i="1" dirty="0" err="1">
                <a:solidFill>
                  <a:schemeClr val="bg1"/>
                </a:solidFill>
              </a:rPr>
              <a:t>Smuggling</a:t>
            </a:r>
            <a:r>
              <a:rPr lang="cs-CZ" sz="2000" i="1" dirty="0">
                <a:solidFill>
                  <a:schemeClr val="bg1"/>
                </a:solidFill>
              </a:rPr>
              <a:t> </a:t>
            </a:r>
            <a:r>
              <a:rPr lang="cs-CZ" sz="2000" i="1" dirty="0" err="1">
                <a:solidFill>
                  <a:schemeClr val="bg1"/>
                </a:solidFill>
              </a:rPr>
              <a:t>Organizations</a:t>
            </a:r>
            <a:r>
              <a:rPr lang="cs-CZ" sz="2000" i="1" dirty="0">
                <a:solidFill>
                  <a:schemeClr val="bg1"/>
                </a:solidFill>
              </a:rPr>
              <a:t>, </a:t>
            </a:r>
            <a:r>
              <a:rPr lang="cs-CZ" sz="2000" dirty="0" err="1">
                <a:solidFill>
                  <a:schemeClr val="bg1"/>
                </a:solidFill>
              </a:rPr>
              <a:t>Criminology</a:t>
            </a:r>
            <a:r>
              <a:rPr lang="cs-CZ" sz="2000" dirty="0">
                <a:solidFill>
                  <a:schemeClr val="bg1"/>
                </a:solidFill>
              </a:rPr>
              <a:t>, roč. 40, č. 4, s. 737-768</a:t>
            </a:r>
          </a:p>
        </p:txBody>
      </p:sp>
    </p:spTree>
    <p:extLst>
      <p:ext uri="{BB962C8B-B14F-4D97-AF65-F5344CB8AC3E}">
        <p14:creationId xmlns:p14="http://schemas.microsoft.com/office/powerpoint/2010/main" val="3938163307"/>
      </p:ext>
    </p:extLst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000" b="1">
                <a:solidFill>
                  <a:schemeClr val="bg1"/>
                </a:solidFill>
              </a:rPr>
              <a:t>Struktura přednášky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Tx/>
              <a:buChar char="-"/>
            </a:pPr>
            <a:r>
              <a:rPr lang="cs-CZ" altLang="cs-CZ" sz="2800" dirty="0">
                <a:solidFill>
                  <a:schemeClr val="bg1"/>
                </a:solidFill>
              </a:rPr>
              <a:t>Triády</a:t>
            </a:r>
          </a:p>
          <a:p>
            <a:pPr eaLnBrk="1" hangingPunct="1">
              <a:buFontTx/>
              <a:buChar char="-"/>
            </a:pPr>
            <a:endParaRPr lang="cs-CZ" altLang="cs-CZ" sz="2800" dirty="0">
              <a:solidFill>
                <a:schemeClr val="bg1"/>
              </a:solidFill>
            </a:endParaRPr>
          </a:p>
          <a:p>
            <a:pPr eaLnBrk="1" hangingPunct="1">
              <a:buFontTx/>
              <a:buChar char="-"/>
            </a:pPr>
            <a:r>
              <a:rPr lang="cs-CZ" altLang="cs-CZ" sz="2800" dirty="0">
                <a:solidFill>
                  <a:schemeClr val="bg1"/>
                </a:solidFill>
              </a:rPr>
              <a:t>Tongy</a:t>
            </a:r>
          </a:p>
          <a:p>
            <a:pPr eaLnBrk="1" hangingPunct="1">
              <a:buFontTx/>
              <a:buChar char="-"/>
            </a:pPr>
            <a:endParaRPr lang="cs-CZ" altLang="cs-CZ" sz="2800" dirty="0">
              <a:solidFill>
                <a:schemeClr val="bg1"/>
              </a:solidFill>
            </a:endParaRPr>
          </a:p>
          <a:p>
            <a:pPr eaLnBrk="1" hangingPunct="1">
              <a:buFontTx/>
              <a:buChar char="-"/>
            </a:pPr>
            <a:r>
              <a:rPr lang="cs-CZ" altLang="cs-CZ" sz="2800" dirty="0">
                <a:solidFill>
                  <a:schemeClr val="bg1"/>
                </a:solidFill>
              </a:rPr>
              <a:t>Hadí hlavy</a:t>
            </a:r>
          </a:p>
          <a:p>
            <a:pPr marL="0" indent="0" eaLnBrk="1" hangingPunct="1">
              <a:buNone/>
            </a:pPr>
            <a:endParaRPr lang="cs-CZ" altLang="cs-CZ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100" b="1" dirty="0">
                <a:solidFill>
                  <a:schemeClr val="bg1"/>
                </a:solidFill>
              </a:rPr>
              <a:t>Obchod s dětmi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>
          <a:xfrm>
            <a:off x="22938" y="1268760"/>
            <a:ext cx="8229600" cy="4525963"/>
          </a:xfrm>
        </p:spPr>
        <p:txBody>
          <a:bodyPr/>
          <a:lstStyle/>
          <a:p>
            <a:r>
              <a:rPr lang="cs-CZ" sz="2600" dirty="0">
                <a:solidFill>
                  <a:schemeClr val="bg1"/>
                </a:solidFill>
              </a:rPr>
              <a:t>Na vzestupu v poslední dekádě – údajně až 	   200 000 dětí ročně</a:t>
            </a:r>
          </a:p>
          <a:p>
            <a:pPr marL="0" indent="0">
              <a:buNone/>
            </a:pPr>
            <a:endParaRPr lang="cs-CZ" sz="26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cs-CZ" sz="2600" b="1" dirty="0">
                <a:solidFill>
                  <a:schemeClr val="bg1"/>
                </a:solidFill>
              </a:rPr>
              <a:t>Příčiny nabídky – </a:t>
            </a:r>
            <a:r>
              <a:rPr lang="cs-CZ" sz="2600" dirty="0">
                <a:solidFill>
                  <a:schemeClr val="bg1"/>
                </a:solidFill>
              </a:rPr>
              <a:t>chudoba, politika jednoho dítěte,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cs-CZ" sz="2600" dirty="0">
                <a:solidFill>
                  <a:schemeClr val="bg1"/>
                </a:solidFill>
              </a:rPr>
              <a:t>vyšší zisk a nižší rizika v porovnání s obchodem se ženami...</a:t>
            </a:r>
            <a:endParaRPr lang="cs-CZ" sz="26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cs-CZ" sz="26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cs-CZ" sz="2600" b="1" dirty="0">
                <a:solidFill>
                  <a:schemeClr val="bg1"/>
                </a:solidFill>
              </a:rPr>
              <a:t>Zdroje poptávky – </a:t>
            </a:r>
            <a:r>
              <a:rPr lang="cs-CZ" sz="2600" dirty="0">
                <a:solidFill>
                  <a:schemeClr val="bg1"/>
                </a:solidFill>
              </a:rPr>
              <a:t>ilegální adopce, koupě manželek, pracovní síla pro legální i ilegální podnikání, sexuální motiv... </a:t>
            </a:r>
          </a:p>
          <a:p>
            <a:pPr marL="0" indent="0">
              <a:buNone/>
            </a:pPr>
            <a:endParaRPr lang="cs-CZ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cs-CZ" sz="1800" dirty="0">
                <a:solidFill>
                  <a:schemeClr val="bg1"/>
                </a:solidFill>
              </a:rPr>
              <a:t>Zdroj: Shen, A. – Antonopoulos, G. – Papanicolaou, G. (2013): </a:t>
            </a:r>
            <a:r>
              <a:rPr lang="cs-CZ" sz="1800" i="1" dirty="0">
                <a:solidFill>
                  <a:schemeClr val="bg1"/>
                </a:solidFill>
              </a:rPr>
              <a:t>Chin</a:t>
            </a:r>
            <a:r>
              <a:rPr lang="en-US" sz="1800" i="1" dirty="0">
                <a:solidFill>
                  <a:schemeClr val="bg1"/>
                </a:solidFill>
              </a:rPr>
              <a:t>a’s stolen children: internal child trafficking in the People’s Republic of China, </a:t>
            </a:r>
            <a:r>
              <a:rPr lang="en-US" sz="1800" dirty="0">
                <a:solidFill>
                  <a:schemeClr val="bg1"/>
                </a:solidFill>
              </a:rPr>
              <a:t>Trends in Organized Crime, </a:t>
            </a:r>
            <a:r>
              <a:rPr lang="en-US" sz="1800" dirty="0" err="1">
                <a:solidFill>
                  <a:schemeClr val="bg1"/>
                </a:solidFill>
              </a:rPr>
              <a:t>ro</a:t>
            </a:r>
            <a:r>
              <a:rPr lang="cs-CZ" sz="1800" dirty="0">
                <a:solidFill>
                  <a:schemeClr val="bg1"/>
                </a:solidFill>
              </a:rPr>
              <a:t>č. 16, č. 1, s. 31-48.</a:t>
            </a:r>
          </a:p>
        </p:txBody>
      </p:sp>
    </p:spTree>
    <p:extLst>
      <p:ext uri="{BB962C8B-B14F-4D97-AF65-F5344CB8AC3E}">
        <p14:creationId xmlns:p14="http://schemas.microsoft.com/office/powerpoint/2010/main" val="184172727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altLang="cs-CZ" b="1">
                <a:solidFill>
                  <a:schemeClr val="bg1"/>
                </a:solidFill>
              </a:rPr>
              <a:t>Děkuji za pozornost</a:t>
            </a:r>
          </a:p>
        </p:txBody>
      </p:sp>
      <p:sp>
        <p:nvSpPr>
          <p:cNvPr id="31747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altLang="cs-CZ"/>
          </a:p>
        </p:txBody>
      </p:sp>
    </p:spTree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000" b="1" dirty="0" err="1">
                <a:solidFill>
                  <a:schemeClr val="bg1"/>
                </a:solidFill>
              </a:rPr>
              <a:t>Guanxi</a:t>
            </a:r>
            <a:r>
              <a:rPr lang="cs-CZ" altLang="cs-CZ" sz="3000" b="1" dirty="0">
                <a:solidFill>
                  <a:schemeClr val="bg1"/>
                </a:solidFill>
              </a:rPr>
              <a:t> (</a:t>
            </a:r>
            <a:r>
              <a:rPr lang="cs-CZ" altLang="cs-CZ" sz="3000" b="1" dirty="0" err="1">
                <a:solidFill>
                  <a:schemeClr val="bg1"/>
                </a:solidFill>
              </a:rPr>
              <a:t>kuan</a:t>
            </a:r>
            <a:r>
              <a:rPr lang="cs-CZ" altLang="cs-CZ" sz="3000" b="1" dirty="0">
                <a:solidFill>
                  <a:schemeClr val="bg1"/>
                </a:solidFill>
              </a:rPr>
              <a:t>-si)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Tx/>
              <a:buChar char="-"/>
            </a:pPr>
            <a:r>
              <a:rPr lang="cs-CZ" altLang="cs-CZ" sz="2800" dirty="0">
                <a:solidFill>
                  <a:schemeClr val="bg1"/>
                </a:solidFill>
              </a:rPr>
              <a:t>Systém vzájemných protislužeb uvnitř specifické sociální sítě</a:t>
            </a:r>
          </a:p>
          <a:p>
            <a:pPr marL="0" indent="0" eaLnBrk="1" hangingPunct="1">
              <a:buNone/>
            </a:pPr>
            <a:endParaRPr lang="cs-CZ" altLang="cs-CZ" sz="2800" dirty="0">
              <a:solidFill>
                <a:schemeClr val="bg1"/>
              </a:solidFill>
            </a:endParaRPr>
          </a:p>
          <a:p>
            <a:pPr eaLnBrk="1" hangingPunct="1">
              <a:buFontTx/>
              <a:buChar char="-"/>
            </a:pPr>
            <a:r>
              <a:rPr lang="cs-CZ" altLang="cs-CZ" sz="2800" b="1" dirty="0">
                <a:solidFill>
                  <a:schemeClr val="bg1"/>
                </a:solidFill>
              </a:rPr>
              <a:t>RECIPROCITA</a:t>
            </a:r>
            <a:r>
              <a:rPr lang="cs-CZ" altLang="cs-CZ" sz="2800" dirty="0">
                <a:solidFill>
                  <a:schemeClr val="bg1"/>
                </a:solidFill>
              </a:rPr>
              <a:t> jako klíčový determinant dynamiky vazeb</a:t>
            </a:r>
          </a:p>
          <a:p>
            <a:pPr eaLnBrk="1" hangingPunct="1">
              <a:buFontTx/>
              <a:buChar char="-"/>
            </a:pPr>
            <a:endParaRPr lang="cs-CZ" altLang="cs-CZ" sz="2800" dirty="0">
              <a:solidFill>
                <a:schemeClr val="bg1"/>
              </a:solidFill>
            </a:endParaRPr>
          </a:p>
          <a:p>
            <a:pPr eaLnBrk="1" hangingPunct="1">
              <a:buFontTx/>
              <a:buChar char="-"/>
            </a:pPr>
            <a:r>
              <a:rPr lang="cs-CZ" altLang="cs-CZ" sz="2800" dirty="0">
                <a:solidFill>
                  <a:schemeClr val="bg1"/>
                </a:solidFill>
              </a:rPr>
              <a:t>Není omezeno na prostředí kriminálních skupin!</a:t>
            </a:r>
          </a:p>
        </p:txBody>
      </p:sp>
    </p:spTree>
    <p:extLst>
      <p:ext uri="{BB962C8B-B14F-4D97-AF65-F5344CB8AC3E}">
        <p14:creationId xmlns:p14="http://schemas.microsoft.com/office/powerpoint/2010/main" val="3879104488"/>
      </p:ext>
    </p:extLst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000" b="1" dirty="0">
                <a:solidFill>
                  <a:schemeClr val="bg1"/>
                </a:solidFill>
              </a:rPr>
              <a:t>Tvář (</a:t>
            </a:r>
            <a:r>
              <a:rPr lang="cs-CZ" altLang="cs-CZ" sz="3000" b="1" dirty="0" err="1">
                <a:solidFill>
                  <a:schemeClr val="bg1"/>
                </a:solidFill>
              </a:rPr>
              <a:t>lian</a:t>
            </a:r>
            <a:r>
              <a:rPr lang="cs-CZ" altLang="cs-CZ" sz="3000" b="1" dirty="0">
                <a:solidFill>
                  <a:schemeClr val="bg1"/>
                </a:solidFill>
              </a:rPr>
              <a:t> / </a:t>
            </a:r>
            <a:r>
              <a:rPr lang="cs-CZ" altLang="cs-CZ" sz="3000" b="1" dirty="0" err="1">
                <a:solidFill>
                  <a:schemeClr val="bg1"/>
                </a:solidFill>
              </a:rPr>
              <a:t>mianzi</a:t>
            </a:r>
            <a:r>
              <a:rPr lang="cs-CZ" altLang="cs-CZ" sz="3000" b="1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>
          <a:xfrm>
            <a:off x="121097" y="1262708"/>
            <a:ext cx="8229600" cy="4525963"/>
          </a:xfrm>
        </p:spPr>
        <p:txBody>
          <a:bodyPr/>
          <a:lstStyle/>
          <a:p>
            <a:pPr eaLnBrk="1" hangingPunct="1">
              <a:buFontTx/>
              <a:buChar char="-"/>
            </a:pPr>
            <a:r>
              <a:rPr lang="en-US" altLang="cs-CZ" sz="2800" i="1" dirty="0" err="1">
                <a:solidFill>
                  <a:schemeClr val="bg1"/>
                </a:solidFill>
              </a:rPr>
              <a:t>Lian</a:t>
            </a:r>
            <a:r>
              <a:rPr lang="en-US" altLang="cs-CZ" sz="2800" dirty="0">
                <a:solidFill>
                  <a:schemeClr val="bg1"/>
                </a:solidFill>
              </a:rPr>
              <a:t> – </a:t>
            </a:r>
            <a:r>
              <a:rPr lang="cs-CZ" altLang="cs-CZ" sz="2800" dirty="0">
                <a:solidFill>
                  <a:schemeClr val="bg1"/>
                </a:solidFill>
              </a:rPr>
              <a:t>jak okolí vnímá vaše morální kvality</a:t>
            </a:r>
          </a:p>
          <a:p>
            <a:pPr marL="0" indent="0" eaLnBrk="1" hangingPunct="1">
              <a:buNone/>
            </a:pPr>
            <a:endParaRPr lang="cs-CZ" altLang="cs-CZ" sz="2800" dirty="0">
              <a:solidFill>
                <a:schemeClr val="bg1"/>
              </a:solidFill>
            </a:endParaRPr>
          </a:p>
          <a:p>
            <a:pPr eaLnBrk="1" hangingPunct="1">
              <a:buFontTx/>
              <a:buChar char="-"/>
            </a:pPr>
            <a:r>
              <a:rPr lang="cs-CZ" altLang="cs-CZ" sz="2800" i="1" dirty="0" err="1">
                <a:solidFill>
                  <a:schemeClr val="bg1"/>
                </a:solidFill>
              </a:rPr>
              <a:t>Mianzi</a:t>
            </a:r>
            <a:r>
              <a:rPr lang="cs-CZ" altLang="cs-CZ" sz="2800" dirty="0">
                <a:solidFill>
                  <a:schemeClr val="bg1"/>
                </a:solidFill>
              </a:rPr>
              <a:t> – reputace, prestiž</a:t>
            </a:r>
          </a:p>
          <a:p>
            <a:pPr eaLnBrk="1" hangingPunct="1">
              <a:buFontTx/>
              <a:buChar char="-"/>
            </a:pPr>
            <a:endParaRPr lang="cs-CZ" altLang="cs-CZ" sz="2800" dirty="0">
              <a:solidFill>
                <a:schemeClr val="bg1"/>
              </a:solidFill>
            </a:endParaRPr>
          </a:p>
          <a:p>
            <a:pPr eaLnBrk="1" hangingPunct="1">
              <a:buFontTx/>
              <a:buChar char="-"/>
            </a:pPr>
            <a:endParaRPr lang="cs-CZ" altLang="cs-CZ" sz="2800" dirty="0">
              <a:solidFill>
                <a:schemeClr val="bg1"/>
              </a:solidFill>
            </a:endParaRPr>
          </a:p>
          <a:p>
            <a:pPr eaLnBrk="1" hangingPunct="1">
              <a:buFontTx/>
              <a:buChar char="-"/>
            </a:pPr>
            <a:r>
              <a:rPr lang="cs-CZ" altLang="cs-CZ" sz="2800" dirty="0">
                <a:solidFill>
                  <a:schemeClr val="bg1"/>
                </a:solidFill>
              </a:rPr>
              <a:t>Lian + </a:t>
            </a:r>
            <a:r>
              <a:rPr lang="cs-CZ" altLang="cs-CZ" sz="2800" dirty="0" err="1">
                <a:solidFill>
                  <a:schemeClr val="bg1"/>
                </a:solidFill>
              </a:rPr>
              <a:t>mianzi</a:t>
            </a:r>
            <a:r>
              <a:rPr lang="cs-CZ" altLang="cs-CZ" sz="2800" dirty="0">
                <a:solidFill>
                  <a:schemeClr val="bg1"/>
                </a:solidFill>
              </a:rPr>
              <a:t> + </a:t>
            </a:r>
            <a:r>
              <a:rPr lang="cs-CZ" altLang="cs-CZ" sz="2800" dirty="0" err="1">
                <a:solidFill>
                  <a:schemeClr val="bg1"/>
                </a:solidFill>
              </a:rPr>
              <a:t>guanxi</a:t>
            </a:r>
            <a:r>
              <a:rPr lang="cs-CZ" altLang="cs-CZ" sz="2800" dirty="0">
                <a:solidFill>
                  <a:schemeClr val="bg1"/>
                </a:solidFill>
              </a:rPr>
              <a:t> =</a:t>
            </a:r>
          </a:p>
          <a:p>
            <a:pPr marL="0" indent="0" eaLnBrk="1" hangingPunct="1">
              <a:buNone/>
            </a:pPr>
            <a:endParaRPr lang="cs-CZ" altLang="cs-CZ" sz="1500" dirty="0">
              <a:solidFill>
                <a:schemeClr val="bg1"/>
              </a:solidFill>
            </a:endParaRPr>
          </a:p>
          <a:p>
            <a:pPr marL="0" indent="0" eaLnBrk="1" hangingPunct="1">
              <a:buNone/>
            </a:pPr>
            <a:r>
              <a:rPr lang="cs-CZ" altLang="cs-CZ" sz="1500" dirty="0">
                <a:solidFill>
                  <a:schemeClr val="bg1"/>
                </a:solidFill>
              </a:rPr>
              <a:t>        důvěra   +       autorita       +     možnosti</a:t>
            </a:r>
          </a:p>
        </p:txBody>
      </p:sp>
      <p:pic>
        <p:nvPicPr>
          <p:cNvPr id="16386" name="Picture 2" descr="http://tjthesportsgeek.files.wordpress.com/2011/09/jesusthumbsup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140968"/>
            <a:ext cx="2615659" cy="2276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550282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000" b="1" dirty="0">
                <a:solidFill>
                  <a:schemeClr val="bg1"/>
                </a:solidFill>
              </a:rPr>
              <a:t>„Triády“ – historie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>
          <a:xfrm>
            <a:off x="121097" y="1262708"/>
            <a:ext cx="8229600" cy="4525963"/>
          </a:xfrm>
        </p:spPr>
        <p:txBody>
          <a:bodyPr/>
          <a:lstStyle/>
          <a:p>
            <a:pPr eaLnBrk="1" hangingPunct="1">
              <a:buFontTx/>
              <a:buChar char="-"/>
            </a:pPr>
            <a:r>
              <a:rPr lang="cs-CZ" altLang="cs-CZ" sz="2400" dirty="0">
                <a:solidFill>
                  <a:schemeClr val="bg1"/>
                </a:solidFill>
              </a:rPr>
              <a:t>Kořeny v tradičních </a:t>
            </a:r>
            <a:r>
              <a:rPr lang="cs-CZ" altLang="cs-CZ" sz="2400" b="1" dirty="0">
                <a:solidFill>
                  <a:schemeClr val="bg1"/>
                </a:solidFill>
              </a:rPr>
              <a:t>tajných spolcích</a:t>
            </a:r>
            <a:r>
              <a:rPr lang="cs-CZ" altLang="cs-CZ" sz="2400" dirty="0">
                <a:solidFill>
                  <a:schemeClr val="bg1"/>
                </a:solidFill>
              </a:rPr>
              <a:t> uvnitř společnosti</a:t>
            </a:r>
          </a:p>
          <a:p>
            <a:pPr eaLnBrk="1" hangingPunct="1">
              <a:buFontTx/>
              <a:buChar char="-"/>
            </a:pPr>
            <a:endParaRPr lang="cs-CZ" altLang="cs-CZ" sz="2400" dirty="0">
              <a:solidFill>
                <a:schemeClr val="bg1"/>
              </a:solidFill>
            </a:endParaRPr>
          </a:p>
          <a:p>
            <a:pPr eaLnBrk="1" hangingPunct="1">
              <a:buFontTx/>
              <a:buChar char="-"/>
            </a:pPr>
            <a:r>
              <a:rPr lang="cs-CZ" altLang="cs-CZ" sz="2400" b="1" dirty="0">
                <a:solidFill>
                  <a:schemeClr val="bg1"/>
                </a:solidFill>
              </a:rPr>
              <a:t>„Triády“ jako název</a:t>
            </a:r>
          </a:p>
          <a:p>
            <a:pPr lvl="1" eaLnBrk="1" hangingPunct="1">
              <a:buFontTx/>
              <a:buChar char="-"/>
            </a:pPr>
            <a:endParaRPr lang="cs-CZ" altLang="cs-CZ" sz="1800" dirty="0">
              <a:solidFill>
                <a:schemeClr val="bg1"/>
              </a:solidFill>
            </a:endParaRPr>
          </a:p>
          <a:p>
            <a:pPr lvl="1" eaLnBrk="1" hangingPunct="1">
              <a:buFontTx/>
              <a:buChar char="-"/>
            </a:pPr>
            <a:r>
              <a:rPr lang="cs-CZ" altLang="cs-CZ" sz="1800" dirty="0">
                <a:solidFill>
                  <a:schemeClr val="bg1"/>
                </a:solidFill>
              </a:rPr>
              <a:t>Původně jedno ze jmen pro </a:t>
            </a:r>
            <a:r>
              <a:rPr lang="cs-CZ" altLang="cs-CZ" sz="1800" b="1" i="1" dirty="0" err="1">
                <a:solidFill>
                  <a:schemeClr val="bg1"/>
                </a:solidFill>
              </a:rPr>
              <a:t>Tiandihui</a:t>
            </a:r>
            <a:r>
              <a:rPr lang="cs-CZ" altLang="cs-CZ" sz="1800" i="1" dirty="0">
                <a:solidFill>
                  <a:schemeClr val="bg1"/>
                </a:solidFill>
              </a:rPr>
              <a:t> </a:t>
            </a:r>
            <a:r>
              <a:rPr lang="cs-CZ" altLang="cs-CZ" sz="1800" dirty="0">
                <a:solidFill>
                  <a:schemeClr val="bg1"/>
                </a:solidFill>
              </a:rPr>
              <a:t>(Společnost nebe a země), vznik 1674 (legenda) nebo 1761/2 (pravděpodobnější)</a:t>
            </a:r>
          </a:p>
          <a:p>
            <a:pPr lvl="1" eaLnBrk="1" hangingPunct="1">
              <a:buFontTx/>
              <a:buChar char="-"/>
            </a:pPr>
            <a:endParaRPr lang="cs-CZ" altLang="cs-CZ" sz="1800" dirty="0">
              <a:solidFill>
                <a:schemeClr val="bg1"/>
              </a:solidFill>
            </a:endParaRPr>
          </a:p>
          <a:p>
            <a:pPr lvl="1" eaLnBrk="1" hangingPunct="1">
              <a:buFontTx/>
              <a:buChar char="-"/>
            </a:pPr>
            <a:r>
              <a:rPr lang="cs-CZ" altLang="cs-CZ" sz="1800" dirty="0">
                <a:solidFill>
                  <a:schemeClr val="bg1"/>
                </a:solidFill>
              </a:rPr>
              <a:t>Dnes – souhrnné označení pro čínské kriminální skupiny s kořeny v tajných spolcích (NE nutně však </a:t>
            </a:r>
            <a:r>
              <a:rPr lang="cs-CZ" altLang="cs-CZ" sz="1800" i="1" dirty="0" err="1">
                <a:solidFill>
                  <a:schemeClr val="bg1"/>
                </a:solidFill>
              </a:rPr>
              <a:t>Tiandihui</a:t>
            </a:r>
            <a:r>
              <a:rPr lang="cs-CZ" altLang="cs-CZ" sz="1800" dirty="0">
                <a:solidFill>
                  <a:schemeClr val="bg1"/>
                </a:solidFill>
              </a:rPr>
              <a:t>)</a:t>
            </a:r>
          </a:p>
          <a:p>
            <a:pPr eaLnBrk="1" hangingPunct="1">
              <a:buFontTx/>
              <a:buChar char="-"/>
            </a:pPr>
            <a:endParaRPr lang="cs-CZ" altLang="cs-CZ" sz="2400" i="1" dirty="0">
              <a:solidFill>
                <a:schemeClr val="bg1"/>
              </a:solidFill>
            </a:endParaRPr>
          </a:p>
          <a:p>
            <a:pPr eaLnBrk="1" hangingPunct="1">
              <a:buFontTx/>
              <a:buChar char="-"/>
            </a:pPr>
            <a:endParaRPr lang="cs-CZ" altLang="cs-CZ" sz="24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927024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0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 sz="3000" b="1" dirty="0">
              <a:solidFill>
                <a:schemeClr val="bg1"/>
              </a:solidFill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>
          <a:xfrm>
            <a:off x="121097" y="2763900"/>
            <a:ext cx="5843059" cy="3024771"/>
          </a:xfrm>
        </p:spPr>
        <p:txBody>
          <a:bodyPr/>
          <a:lstStyle/>
          <a:p>
            <a:pPr eaLnBrk="1" hangingPunct="1">
              <a:buFontTx/>
              <a:buChar char="-"/>
            </a:pPr>
            <a:endParaRPr lang="cs-CZ" altLang="cs-CZ" sz="2400" i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http://media.web.britannica.com/eb-media/42/105242-004-D8DEDBD1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442" y="274638"/>
            <a:ext cx="7479115" cy="6356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28186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000" b="1" dirty="0">
                <a:solidFill>
                  <a:schemeClr val="bg1"/>
                </a:solidFill>
              </a:rPr>
              <a:t>Triády a jejich struktura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>
          <a:xfrm>
            <a:off x="107505" y="1268760"/>
            <a:ext cx="8856984" cy="4519911"/>
          </a:xfrm>
        </p:spPr>
        <p:txBody>
          <a:bodyPr/>
          <a:lstStyle/>
          <a:p>
            <a:pPr eaLnBrk="1" hangingPunct="1">
              <a:buFontTx/>
              <a:buChar char="-"/>
            </a:pPr>
            <a:endParaRPr lang="cs-CZ" altLang="cs-CZ" sz="2400" dirty="0">
              <a:solidFill>
                <a:schemeClr val="bg1"/>
              </a:solidFill>
            </a:endParaRPr>
          </a:p>
          <a:p>
            <a:pPr eaLnBrk="1" hangingPunct="1">
              <a:buFontTx/>
              <a:buChar char="-"/>
            </a:pPr>
            <a:r>
              <a:rPr lang="cs-CZ" altLang="cs-CZ" sz="2400" dirty="0">
                <a:solidFill>
                  <a:schemeClr val="bg1"/>
                </a:solidFill>
              </a:rPr>
              <a:t>Na nejvyšší úrovni se nedá mluvit o </a:t>
            </a:r>
            <a:r>
              <a:rPr lang="cs-CZ" altLang="cs-CZ" sz="2400" b="1" i="1" dirty="0">
                <a:solidFill>
                  <a:schemeClr val="bg1"/>
                </a:solidFill>
              </a:rPr>
              <a:t>organizaci</a:t>
            </a:r>
            <a:r>
              <a:rPr lang="cs-CZ" altLang="cs-CZ" sz="2400" dirty="0">
                <a:solidFill>
                  <a:schemeClr val="bg1"/>
                </a:solidFill>
              </a:rPr>
              <a:t> jako spíše o </a:t>
            </a:r>
            <a:r>
              <a:rPr lang="cs-CZ" altLang="cs-CZ" sz="2400" b="1" i="1" dirty="0">
                <a:solidFill>
                  <a:schemeClr val="bg1"/>
                </a:solidFill>
              </a:rPr>
              <a:t>subkultuře</a:t>
            </a:r>
          </a:p>
          <a:p>
            <a:pPr eaLnBrk="1" hangingPunct="1">
              <a:buFontTx/>
              <a:buChar char="-"/>
            </a:pPr>
            <a:endParaRPr lang="cs-CZ" altLang="cs-CZ" sz="2400" b="1" i="1" dirty="0">
              <a:solidFill>
                <a:schemeClr val="bg1"/>
              </a:solidFill>
            </a:endParaRPr>
          </a:p>
          <a:p>
            <a:pPr eaLnBrk="1" hangingPunct="1">
              <a:buFontTx/>
              <a:buChar char="-"/>
            </a:pPr>
            <a:r>
              <a:rPr lang="cs-CZ" altLang="cs-CZ" sz="2400" dirty="0">
                <a:solidFill>
                  <a:schemeClr val="bg1"/>
                </a:solidFill>
              </a:rPr>
              <a:t>Subkultura triád tvořená jednotlivými spolky, které mají opět relativně autonomní odnože</a:t>
            </a:r>
          </a:p>
          <a:p>
            <a:pPr eaLnBrk="1" hangingPunct="1">
              <a:buFontTx/>
              <a:buChar char="-"/>
            </a:pPr>
            <a:endParaRPr lang="cs-CZ" altLang="cs-CZ" sz="2400" dirty="0">
              <a:solidFill>
                <a:schemeClr val="bg1"/>
              </a:solidFill>
            </a:endParaRPr>
          </a:p>
          <a:p>
            <a:pPr eaLnBrk="1" hangingPunct="1">
              <a:buFontTx/>
              <a:buChar char="-"/>
            </a:pPr>
            <a:r>
              <a:rPr lang="cs-CZ" altLang="cs-CZ" sz="2400" dirty="0">
                <a:solidFill>
                  <a:schemeClr val="bg1"/>
                </a:solidFill>
              </a:rPr>
              <a:t>Uvnitř subkultury je prostor pro soupeření (chybí centrální vedení) i kooperaci (prvek sounáležitosti)</a:t>
            </a:r>
          </a:p>
        </p:txBody>
      </p:sp>
    </p:spTree>
    <p:extLst>
      <p:ext uri="{BB962C8B-B14F-4D97-AF65-F5344CB8AC3E}">
        <p14:creationId xmlns:p14="http://schemas.microsoft.com/office/powerpoint/2010/main" val="223286780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000" b="1" dirty="0">
                <a:solidFill>
                  <a:schemeClr val="bg1"/>
                </a:solidFill>
              </a:rPr>
              <a:t>Struktura spolků v subkultuře triád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>
          <a:xfrm>
            <a:off x="107505" y="1268760"/>
            <a:ext cx="8856984" cy="4519911"/>
          </a:xfrm>
        </p:spPr>
        <p:txBody>
          <a:bodyPr/>
          <a:lstStyle/>
          <a:p>
            <a:pPr eaLnBrk="1" hangingPunct="1">
              <a:buFontTx/>
              <a:buChar char="-"/>
            </a:pPr>
            <a:endParaRPr lang="cs-CZ" altLang="cs-CZ" sz="2400" dirty="0">
              <a:solidFill>
                <a:schemeClr val="bg1"/>
              </a:solidFill>
            </a:endParaRPr>
          </a:p>
        </p:txBody>
      </p:sp>
      <p:graphicFrame>
        <p:nvGraphicFramePr>
          <p:cNvPr id="4" name="Objek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52764319"/>
              </p:ext>
            </p:extLst>
          </p:nvPr>
        </p:nvGraphicFramePr>
        <p:xfrm>
          <a:off x="1403648" y="1556792"/>
          <a:ext cx="6056313" cy="4483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8" name="Image" r:id="rId4" imgW="6057000" imgH="4482360" progId="Photoshop.Image.13">
                  <p:embed/>
                </p:oleObj>
              </mc:Choice>
              <mc:Fallback>
                <p:oleObj name="Image" r:id="rId4" imgW="6057000" imgH="448236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03648" y="1556792"/>
                        <a:ext cx="6056313" cy="4483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63441825"/>
      </p:ext>
    </p:extLst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000" b="1" dirty="0">
                <a:solidFill>
                  <a:schemeClr val="bg1"/>
                </a:solidFill>
              </a:rPr>
              <a:t>Ilegální aktivity triád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>
          <a:xfrm>
            <a:off x="107504" y="1268760"/>
            <a:ext cx="8856984" cy="4519911"/>
          </a:xfrm>
        </p:spPr>
        <p:txBody>
          <a:bodyPr/>
          <a:lstStyle/>
          <a:p>
            <a:pPr eaLnBrk="1" hangingPunct="1">
              <a:buFontTx/>
              <a:buChar char="-"/>
            </a:pPr>
            <a:endParaRPr lang="cs-CZ" altLang="cs-CZ" sz="2400" b="1" dirty="0">
              <a:solidFill>
                <a:schemeClr val="bg1"/>
              </a:solidFill>
            </a:endParaRPr>
          </a:p>
          <a:p>
            <a:pPr eaLnBrk="1" hangingPunct="1">
              <a:buFontTx/>
              <a:buChar char="-"/>
            </a:pPr>
            <a:r>
              <a:rPr lang="cs-CZ" altLang="cs-CZ" sz="2400" b="1" dirty="0">
                <a:solidFill>
                  <a:schemeClr val="bg1"/>
                </a:solidFill>
              </a:rPr>
              <a:t>Vybírání výpalného</a:t>
            </a:r>
          </a:p>
          <a:p>
            <a:pPr lvl="1" eaLnBrk="1" hangingPunct="1">
              <a:buFontTx/>
              <a:buChar char="-"/>
            </a:pPr>
            <a:r>
              <a:rPr lang="cs-CZ" altLang="cs-CZ" sz="2400" dirty="0">
                <a:solidFill>
                  <a:schemeClr val="bg1"/>
                </a:solidFill>
              </a:rPr>
              <a:t>Platby za ochranu (</a:t>
            </a:r>
            <a:r>
              <a:rPr lang="cs-CZ" altLang="cs-CZ" sz="2400" i="1" dirty="0" err="1">
                <a:solidFill>
                  <a:schemeClr val="bg1"/>
                </a:solidFill>
              </a:rPr>
              <a:t>protection</a:t>
            </a:r>
            <a:r>
              <a:rPr lang="cs-CZ" altLang="cs-CZ" sz="2400" i="1" dirty="0">
                <a:solidFill>
                  <a:schemeClr val="bg1"/>
                </a:solidFill>
              </a:rPr>
              <a:t> </a:t>
            </a:r>
            <a:r>
              <a:rPr lang="cs-CZ" altLang="cs-CZ" sz="2400" i="1" dirty="0" err="1">
                <a:solidFill>
                  <a:schemeClr val="bg1"/>
                </a:solidFill>
              </a:rPr>
              <a:t>racket</a:t>
            </a:r>
            <a:r>
              <a:rPr lang="cs-CZ" altLang="cs-CZ" sz="2400" dirty="0">
                <a:solidFill>
                  <a:schemeClr val="bg1"/>
                </a:solidFill>
              </a:rPr>
              <a:t>) – bary, kluby, nelicencovaní pouliční prodavači</a:t>
            </a:r>
          </a:p>
          <a:p>
            <a:pPr lvl="1" eaLnBrk="1" hangingPunct="1">
              <a:buFontTx/>
              <a:buChar char="-"/>
            </a:pPr>
            <a:r>
              <a:rPr lang="cs-CZ" altLang="cs-CZ" sz="2400" dirty="0">
                <a:solidFill>
                  <a:schemeClr val="bg1"/>
                </a:solidFill>
              </a:rPr>
              <a:t>Čiré vydírání (</a:t>
            </a:r>
            <a:r>
              <a:rPr lang="cs-CZ" altLang="cs-CZ" sz="2400" i="1" dirty="0" err="1">
                <a:solidFill>
                  <a:schemeClr val="bg1"/>
                </a:solidFill>
              </a:rPr>
              <a:t>extortion</a:t>
            </a:r>
            <a:r>
              <a:rPr lang="cs-CZ" altLang="cs-CZ" sz="2400" i="1" dirty="0">
                <a:solidFill>
                  <a:schemeClr val="bg1"/>
                </a:solidFill>
              </a:rPr>
              <a:t> </a:t>
            </a:r>
            <a:r>
              <a:rPr lang="cs-CZ" altLang="cs-CZ" sz="2400" i="1" dirty="0" err="1">
                <a:solidFill>
                  <a:schemeClr val="bg1"/>
                </a:solidFill>
              </a:rPr>
              <a:t>racket</a:t>
            </a:r>
            <a:r>
              <a:rPr lang="cs-CZ" altLang="cs-CZ" sz="2400" dirty="0">
                <a:solidFill>
                  <a:schemeClr val="bg1"/>
                </a:solidFill>
              </a:rPr>
              <a:t>) – staveniště</a:t>
            </a:r>
          </a:p>
          <a:p>
            <a:pPr eaLnBrk="1" hangingPunct="1">
              <a:buFontTx/>
              <a:buChar char="-"/>
            </a:pPr>
            <a:r>
              <a:rPr lang="cs-CZ" altLang="cs-CZ" sz="2400" b="1" dirty="0">
                <a:solidFill>
                  <a:schemeClr val="bg1"/>
                </a:solidFill>
              </a:rPr>
              <a:t>Kriminální chování na legálních trzích </a:t>
            </a:r>
            <a:r>
              <a:rPr lang="cs-CZ" altLang="cs-CZ" sz="2400" dirty="0">
                <a:solidFill>
                  <a:schemeClr val="bg1"/>
                </a:solidFill>
              </a:rPr>
              <a:t>(např. trh s rybami)</a:t>
            </a:r>
          </a:p>
          <a:p>
            <a:pPr eaLnBrk="1" hangingPunct="1">
              <a:buFontTx/>
              <a:buChar char="-"/>
            </a:pPr>
            <a:r>
              <a:rPr lang="cs-CZ" altLang="cs-CZ" sz="2400" b="1" dirty="0">
                <a:solidFill>
                  <a:schemeClr val="bg1"/>
                </a:solidFill>
              </a:rPr>
              <a:t>Vymáhání dluhů z obchodních sporů</a:t>
            </a:r>
          </a:p>
          <a:p>
            <a:pPr eaLnBrk="1" hangingPunct="1">
              <a:buFontTx/>
              <a:buChar char="-"/>
            </a:pPr>
            <a:r>
              <a:rPr lang="cs-CZ" altLang="cs-CZ" sz="2400" b="1" dirty="0" err="1">
                <a:solidFill>
                  <a:schemeClr val="bg1"/>
                </a:solidFill>
              </a:rPr>
              <a:t>Gambling</a:t>
            </a:r>
            <a:r>
              <a:rPr lang="cs-CZ" altLang="cs-CZ" sz="2400" b="1" dirty="0">
                <a:solidFill>
                  <a:schemeClr val="bg1"/>
                </a:solidFill>
              </a:rPr>
              <a:t> </a:t>
            </a:r>
            <a:r>
              <a:rPr lang="cs-CZ" altLang="cs-CZ" sz="2400" dirty="0">
                <a:solidFill>
                  <a:schemeClr val="bg1"/>
                </a:solidFill>
              </a:rPr>
              <a:t>(do roku 1974, dnes podpůrná role)</a:t>
            </a:r>
          </a:p>
          <a:p>
            <a:pPr eaLnBrk="1" hangingPunct="1">
              <a:buFontTx/>
              <a:buChar char="-"/>
            </a:pPr>
            <a:r>
              <a:rPr lang="cs-CZ" altLang="cs-CZ" sz="2400" b="1" dirty="0">
                <a:solidFill>
                  <a:schemeClr val="bg1"/>
                </a:solidFill>
              </a:rPr>
              <a:t>Obchod s drogami </a:t>
            </a:r>
            <a:r>
              <a:rPr lang="cs-CZ" altLang="cs-CZ" sz="1700" dirty="0">
                <a:solidFill>
                  <a:schemeClr val="bg1"/>
                </a:solidFill>
              </a:rPr>
              <a:t>(doma kontrolují, na mezinárodní úrovni okrajová role)</a:t>
            </a:r>
            <a:endParaRPr lang="cs-CZ" altLang="cs-CZ" sz="1700" b="1" dirty="0">
              <a:solidFill>
                <a:schemeClr val="bg1"/>
              </a:solidFill>
            </a:endParaRPr>
          </a:p>
          <a:p>
            <a:pPr eaLnBrk="1" hangingPunct="1">
              <a:buFontTx/>
              <a:buChar char="-"/>
            </a:pPr>
            <a:r>
              <a:rPr lang="cs-CZ" altLang="cs-CZ" sz="2400" b="1" dirty="0">
                <a:solidFill>
                  <a:schemeClr val="bg1"/>
                </a:solidFill>
              </a:rPr>
              <a:t>Organizace prostituce </a:t>
            </a:r>
            <a:r>
              <a:rPr lang="cs-CZ" altLang="cs-CZ" sz="2400" dirty="0">
                <a:solidFill>
                  <a:schemeClr val="bg1"/>
                </a:solidFill>
              </a:rPr>
              <a:t>(hlavně podpůrná role – ochrana, zajištění „dodávek“ žen)</a:t>
            </a:r>
            <a:endParaRPr lang="cs-CZ" altLang="cs-CZ" sz="2400" b="1" dirty="0">
              <a:solidFill>
                <a:schemeClr val="bg1"/>
              </a:solidFill>
            </a:endParaRPr>
          </a:p>
          <a:p>
            <a:pPr lvl="1" eaLnBrk="1" hangingPunct="1">
              <a:buFontTx/>
              <a:buChar char="-"/>
            </a:pPr>
            <a:endParaRPr lang="cs-CZ" altLang="cs-CZ" sz="2400" dirty="0">
              <a:solidFill>
                <a:schemeClr val="bg1"/>
              </a:solidFill>
            </a:endParaRPr>
          </a:p>
          <a:p>
            <a:pPr eaLnBrk="1" hangingPunct="1">
              <a:buFontTx/>
              <a:buChar char="-"/>
            </a:pPr>
            <a:endParaRPr lang="cs-CZ" altLang="cs-CZ" dirty="0">
              <a:solidFill>
                <a:schemeClr val="bg1"/>
              </a:solidFill>
            </a:endParaRPr>
          </a:p>
          <a:p>
            <a:pPr lvl="1" eaLnBrk="1" hangingPunct="1">
              <a:buFontTx/>
              <a:buChar char="-"/>
            </a:pPr>
            <a:endParaRPr lang="cs-CZ" altLang="cs-CZ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2077929"/>
      </p:ext>
    </p:extLst>
  </p:cSld>
  <p:clrMapOvr>
    <a:masterClrMapping/>
  </p:clrMapOvr>
  <p:transition spd="med">
    <p:fade/>
  </p:transition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26210</TotalTime>
  <Words>839</Words>
  <Application>Microsoft Office PowerPoint</Application>
  <PresentationFormat>Předvádění na obrazovce (4:3)</PresentationFormat>
  <Paragraphs>146</Paragraphs>
  <Slides>21</Slides>
  <Notes>0</Notes>
  <HiddenSlides>0</HiddenSlides>
  <MMClips>0</MMClips>
  <ScaleCrop>false</ScaleCrop>
  <HeadingPairs>
    <vt:vector size="8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21</vt:i4>
      </vt:variant>
    </vt:vector>
  </HeadingPairs>
  <TitlesOfParts>
    <vt:vector size="25" baseType="lpstr">
      <vt:lpstr>Arial</vt:lpstr>
      <vt:lpstr>Calibri</vt:lpstr>
      <vt:lpstr>Diseño predeterminado</vt:lpstr>
      <vt:lpstr>Image</vt:lpstr>
      <vt:lpstr>Čínský organizovaný zločin</vt:lpstr>
      <vt:lpstr>Struktura přednášky</vt:lpstr>
      <vt:lpstr>Guanxi (kuan-si)</vt:lpstr>
      <vt:lpstr>Tvář (lian / mianzi)</vt:lpstr>
      <vt:lpstr>„Triády“ – historie</vt:lpstr>
      <vt:lpstr>Prezentace aplikace PowerPoint</vt:lpstr>
      <vt:lpstr>Triády a jejich struktura</vt:lpstr>
      <vt:lpstr>Struktura spolků v subkultuře triád</vt:lpstr>
      <vt:lpstr>Ilegální aktivity triád</vt:lpstr>
      <vt:lpstr>Kriminální aktivity triád mimo Asii</vt:lpstr>
      <vt:lpstr>Významné spolky - triády</vt:lpstr>
      <vt:lpstr>Tongy</vt:lpstr>
      <vt:lpstr>Tongy</vt:lpstr>
      <vt:lpstr>Triády a tongy - srovnání</vt:lpstr>
      <vt:lpstr>Organizace ilegální migrace</vt:lpstr>
      <vt:lpstr>Metody transportu do USA</vt:lpstr>
      <vt:lpstr>„Hadí hlavy“ / „Snakeheads“</vt:lpstr>
      <vt:lpstr>„Hadí hlavy“ / „Snakeheads“</vt:lpstr>
      <vt:lpstr>Další aktéři zapojení do transportu</vt:lpstr>
      <vt:lpstr>Obchod s dětmi</vt:lpstr>
      <vt:lpstr>Děkuji za pozornost</vt:lpstr>
    </vt:vector>
  </TitlesOfParts>
  <Company>Toshiba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Mariajose</dc:creator>
  <cp:lastModifiedBy>Tomáš Bělonožník</cp:lastModifiedBy>
  <cp:revision>969</cp:revision>
  <dcterms:created xsi:type="dcterms:W3CDTF">2010-05-23T14:28:12Z</dcterms:created>
  <dcterms:modified xsi:type="dcterms:W3CDTF">2018-04-18T06:43:40Z</dcterms:modified>
</cp:coreProperties>
</file>