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370" r:id="rId5"/>
    <p:sldId id="371" r:id="rId6"/>
    <p:sldId id="259" r:id="rId7"/>
    <p:sldId id="260" r:id="rId8"/>
    <p:sldId id="373" r:id="rId9"/>
    <p:sldId id="372" r:id="rId10"/>
    <p:sldId id="268" r:id="rId11"/>
    <p:sldId id="387" r:id="rId12"/>
    <p:sldId id="392" r:id="rId13"/>
    <p:sldId id="393" r:id="rId14"/>
    <p:sldId id="394" r:id="rId15"/>
    <p:sldId id="395" r:id="rId16"/>
    <p:sldId id="396" r:id="rId17"/>
    <p:sldId id="397" r:id="rId18"/>
    <p:sldId id="398" r:id="rId19"/>
    <p:sldId id="399" r:id="rId20"/>
    <p:sldId id="400" r:id="rId21"/>
    <p:sldId id="401" r:id="rId22"/>
    <p:sldId id="390" r:id="rId23"/>
    <p:sldId id="374" r:id="rId24"/>
    <p:sldId id="375" r:id="rId25"/>
    <p:sldId id="410" r:id="rId26"/>
    <p:sldId id="411" r:id="rId27"/>
    <p:sldId id="413" r:id="rId28"/>
    <p:sldId id="414" r:id="rId29"/>
    <p:sldId id="419" r:id="rId30"/>
    <p:sldId id="422" r:id="rId31"/>
    <p:sldId id="423" r:id="rId32"/>
    <p:sldId id="424" r:id="rId33"/>
    <p:sldId id="442" r:id="rId34"/>
    <p:sldId id="444" r:id="rId35"/>
    <p:sldId id="445" r:id="rId36"/>
    <p:sldId id="402" r:id="rId37"/>
    <p:sldId id="403" r:id="rId38"/>
    <p:sldId id="404" r:id="rId39"/>
    <p:sldId id="405" r:id="rId40"/>
    <p:sldId id="406" r:id="rId41"/>
    <p:sldId id="407" r:id="rId42"/>
    <p:sldId id="408" r:id="rId43"/>
    <p:sldId id="409" r:id="rId44"/>
    <p:sldId id="451" r:id="rId45"/>
    <p:sldId id="452" r:id="rId46"/>
    <p:sldId id="453" r:id="rId47"/>
    <p:sldId id="454" r:id="rId48"/>
    <p:sldId id="455" r:id="rId49"/>
    <p:sldId id="376" r:id="rId50"/>
    <p:sldId id="377" r:id="rId51"/>
    <p:sldId id="457" r:id="rId52"/>
    <p:sldId id="458" r:id="rId53"/>
    <p:sldId id="459" r:id="rId54"/>
    <p:sldId id="460" r:id="rId55"/>
    <p:sldId id="461" r:id="rId56"/>
    <p:sldId id="378" r:id="rId57"/>
    <p:sldId id="379" r:id="rId58"/>
    <p:sldId id="463" r:id="rId59"/>
    <p:sldId id="470" r:id="rId60"/>
    <p:sldId id="471" r:id="rId61"/>
    <p:sldId id="472" r:id="rId62"/>
    <p:sldId id="380" r:id="rId63"/>
    <p:sldId id="381" r:id="rId64"/>
    <p:sldId id="462" r:id="rId65"/>
    <p:sldId id="476" r:id="rId66"/>
    <p:sldId id="474" r:id="rId67"/>
    <p:sldId id="475" r:id="rId68"/>
    <p:sldId id="473" r:id="rId69"/>
    <p:sldId id="384" r:id="rId70"/>
    <p:sldId id="385" r:id="rId71"/>
    <p:sldId id="383"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0F3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8" autoAdjust="0"/>
    <p:restoredTop sz="94758" autoAdjust="0"/>
  </p:normalViewPr>
  <p:slideViewPr>
    <p:cSldViewPr snapToObjects="1">
      <p:cViewPr varScale="1">
        <p:scale>
          <a:sx n="71" d="100"/>
          <a:sy n="71" d="100"/>
        </p:scale>
        <p:origin x="-560" y="-120"/>
      </p:cViewPr>
      <p:guideLst>
        <p:guide orient="horz" pos="2784"/>
        <p:guide pos="2880"/>
      </p:guideLst>
    </p:cSldViewPr>
  </p:slideViewPr>
  <p:outlineViewPr>
    <p:cViewPr>
      <p:scale>
        <a:sx n="33" d="100"/>
        <a:sy n="33" d="100"/>
      </p:scale>
      <p:origin x="32" y="33928"/>
    </p:cViewPr>
  </p:outlineViewPr>
  <p:notesTextViewPr>
    <p:cViewPr>
      <p:scale>
        <a:sx n="100" d="100"/>
        <a:sy n="100" d="100"/>
      </p:scale>
      <p:origin x="0" y="0"/>
    </p:cViewPr>
  </p:notesTextViewPr>
  <p:sorterViewPr>
    <p:cViewPr>
      <p:scale>
        <a:sx n="80" d="100"/>
        <a:sy n="80" d="100"/>
      </p:scale>
      <p:origin x="0" y="1786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printerSettings" Target="printerSettings/printerSettings1.bin"/><Relationship Id="rId74" Type="http://schemas.openxmlformats.org/officeDocument/2006/relationships/presProps" Target="presProps.xml"/><Relationship Id="rId75" Type="http://schemas.openxmlformats.org/officeDocument/2006/relationships/viewProps" Target="viewProps.xml"/><Relationship Id="rId76" Type="http://schemas.openxmlformats.org/officeDocument/2006/relationships/theme" Target="theme/theme1.xml"/><Relationship Id="rId77"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4800">
                <a:solidFill>
                  <a:srgbClr val="FFFF00"/>
                </a:solidFill>
              </a:defRPr>
            </a:lvl1pPr>
          </a:lstStyle>
          <a:p>
            <a:r>
              <a:rPr lang="en-US" dirty="0" smtClean="0"/>
              <a:t>Click to edit Master title style</a:t>
            </a:r>
            <a:endParaRPr dirty="0"/>
          </a:p>
        </p:txBody>
      </p:sp>
      <p:sp>
        <p:nvSpPr>
          <p:cNvPr id="3" name="Subtitle 2"/>
          <p:cNvSpPr>
            <a:spLocks noGrp="1"/>
          </p:cNvSpPr>
          <p:nvPr>
            <p:ph type="subTitle" idx="1"/>
          </p:nvPr>
        </p:nvSpPr>
        <p:spPr>
          <a:xfrm>
            <a:off x="457199" y="3307976"/>
            <a:ext cx="8228013" cy="1066800"/>
          </a:xfrm>
        </p:spPr>
        <p:txBody>
          <a:bodyPr tIns="0" bIns="0">
            <a:normAutofit/>
          </a:bodyPr>
          <a:lstStyle>
            <a:lvl1pPr marL="0" indent="0" algn="ctr">
              <a:spcBef>
                <a:spcPts val="300"/>
              </a:spcBef>
              <a:buNone/>
              <a:defRPr sz="24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4/9/18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BC7E7-EA8E-4DA7-915E-CC098D9BADCB}" type="datetimeFigureOut">
              <a:rPr lang="en-US" smtClean="0"/>
              <a:t>4/9/18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F2F5E10-5301-4EE6-90D2-A6C4A3F62BE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US"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4/9/18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4/9/18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US" dirty="0" smtClean="0"/>
              <a:t>Drag picture to placeholder or click icon to add</a:t>
            </a: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4/9/18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US" dirty="0" smtClean="0"/>
              <a:t>Drag picture to placeholder or click icon to add</a:t>
            </a:r>
            <a:endParaRPr dirty="0"/>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US" dirty="0" smtClean="0"/>
              <a:t>Drag picture to placeholder or click icon to add</a:t>
            </a:r>
            <a:endParaRPr dirty="0"/>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US" dirty="0" smtClean="0"/>
              <a:t>Drag picture to placeholder or click icon to add</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4/9/18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4/9/18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9BC7E7-EA8E-4DA7-915E-CC098D9BADCB}" type="datetimeFigureOut">
              <a:rPr lang="en-US" smtClean="0"/>
              <a:t>4/9/18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F2F5E10-5301-4EE6-90D2-A6C4A3F62BE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4/9/18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4/9/18</a:t>
            </a:fld>
            <a:endParaRPr lang="en-US" dirty="0"/>
          </a:p>
        </p:txBody>
      </p:sp>
      <p:sp>
        <p:nvSpPr>
          <p:cNvPr id="5" name="Footer Placeholder 4"/>
          <p:cNvSpPr>
            <a:spLocks noGrp="1"/>
          </p:cNvSpPr>
          <p:nvPr>
            <p:ph type="ftr" sz="quarter" idx="11"/>
          </p:nvPr>
        </p:nvSpPr>
        <p:spPr>
          <a:xfrm>
            <a:off x="7238999" y="6356350"/>
            <a:ext cx="1446213"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F2F5E10-5301-4EE6-90D2-A6C4A3F62BED}" type="slidenum">
              <a:rPr lang="en-US" smtClean="0"/>
              <a:t>‹#›</a:t>
            </a:fld>
            <a:endParaRPr lang="en-US" dirty="0"/>
          </a:p>
        </p:txBody>
      </p:sp>
      <p:sp>
        <p:nvSpPr>
          <p:cNvPr id="8" name="TextBox 7"/>
          <p:cNvSpPr txBox="1"/>
          <p:nvPr/>
        </p:nvSpPr>
        <p:spPr>
          <a:xfrm>
            <a:off x="8292818" y="5804647"/>
            <a:ext cx="367088" cy="677108"/>
          </a:xfrm>
          <a:prstGeom prst="rect">
            <a:avLst/>
          </a:prstGeom>
          <a:noFill/>
        </p:spPr>
        <p:txBody>
          <a:bodyPr wrap="none" lIns="0" tIns="0" rIns="0" bIns="0" rtlCol="0">
            <a:spAutoFit/>
          </a:bodyPr>
          <a:lstStyle/>
          <a:p>
            <a:r>
              <a:rPr sz="4400">
                <a:solidFill>
                  <a:schemeClr val="accent1"/>
                </a:solidFill>
                <a:latin typeface="Wingdings" pitchFamily="2" charset="2"/>
              </a:rPr>
              <a:t>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4/9/18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679BC7E7-EA8E-4DA7-915E-CC098D9BADCB}" type="datetimeFigureOut">
              <a:rPr lang="en-US" smtClean="0"/>
              <a:t>4/9/18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4/9/18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4/9/18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4/9/18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79BC7E7-EA8E-4DA7-915E-CC098D9BADCB}" type="datetimeFigureOut">
              <a:rPr lang="en-US" smtClean="0"/>
              <a:t>4/9/18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US" dirty="0" smtClean="0"/>
              <a:t>Click to edit Master title style</a:t>
            </a:r>
            <a:endParaRPr dirty="0"/>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679BC7E7-EA8E-4DA7-915E-CC098D9BADCB}" type="datetimeFigureOut">
              <a:rPr lang="en-US" smtClean="0"/>
              <a:t>4/9/18</a:t>
            </a:fld>
            <a:endParaRPr lang="en-US" dirty="0"/>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9F2F5E10-5301-4EE6-90D2-A6C4A3F62BE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4600" b="1" kern="1200">
          <a:solidFill>
            <a:srgbClr val="FFFF00"/>
          </a:solidFill>
          <a:latin typeface="+mj-lt"/>
          <a:ea typeface="+mj-ea"/>
          <a:cs typeface="+mj-cs"/>
        </a:defRPr>
      </a:lvl1pPr>
    </p:titleStyle>
    <p:bodyStyle>
      <a:lvl1pPr marL="342900" indent="-342900" algn="l" defTabSz="914400" rtl="0" eaLnBrk="1" latinLnBrk="0" hangingPunct="1">
        <a:spcBef>
          <a:spcPts val="300"/>
        </a:spcBef>
        <a:spcAft>
          <a:spcPts val="300"/>
        </a:spcAft>
        <a:buClr>
          <a:srgbClr val="FF0000"/>
        </a:buClr>
        <a:buSzPct val="90000"/>
        <a:buFont typeface="Wingdings" charset="2"/>
        <a:buChar char="ü"/>
        <a:defRPr sz="2200" b="1" kern="1200">
          <a:solidFill>
            <a:schemeClr val="tx1"/>
          </a:solidFill>
          <a:latin typeface="+mn-lt"/>
          <a:ea typeface="+mn-ea"/>
          <a:cs typeface="+mn-cs"/>
        </a:defRPr>
      </a:lvl1pPr>
      <a:lvl2pPr marL="685800" indent="-336550" algn="l" defTabSz="914400" rtl="0" eaLnBrk="1" latinLnBrk="0" hangingPunct="1">
        <a:spcBef>
          <a:spcPts val="300"/>
        </a:spcBef>
        <a:spcAft>
          <a:spcPts val="300"/>
        </a:spcAft>
        <a:buClr>
          <a:srgbClr val="FF0000"/>
        </a:buClr>
        <a:buSzPct val="90000"/>
        <a:buFont typeface="Wingdings" charset="2"/>
        <a:buChar char="ü"/>
        <a:defRPr sz="2000" b="1" kern="1200">
          <a:solidFill>
            <a:schemeClr val="tx1"/>
          </a:solidFill>
          <a:latin typeface="+mn-lt"/>
          <a:ea typeface="+mn-ea"/>
          <a:cs typeface="+mn-cs"/>
        </a:defRPr>
      </a:lvl2pPr>
      <a:lvl3pPr marL="10350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3pPr>
      <a:lvl4pPr marL="13716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4pPr>
      <a:lvl5pPr marL="17208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2257" y="921217"/>
            <a:ext cx="8228013" cy="1534272"/>
          </a:xfrm>
        </p:spPr>
        <p:txBody>
          <a:bodyPr/>
          <a:lstStyle/>
          <a:p>
            <a:r>
              <a:rPr lang="en-US" sz="4400" b="1" dirty="0" smtClean="0"/>
              <a:t>BSS 187/487</a:t>
            </a:r>
            <a:br>
              <a:rPr lang="en-US" sz="4400" b="1" dirty="0" smtClean="0"/>
            </a:br>
            <a:r>
              <a:rPr lang="en-US" sz="4000" b="1" dirty="0" smtClean="0">
                <a:solidFill>
                  <a:srgbClr val="FFFF00"/>
                </a:solidFill>
              </a:rPr>
              <a:t>America’s Changing Global Role</a:t>
            </a:r>
            <a:endParaRPr lang="en-US" sz="4000" b="1" dirty="0">
              <a:solidFill>
                <a:srgbClr val="FFFF00"/>
              </a:solidFill>
            </a:endParaRPr>
          </a:p>
        </p:txBody>
      </p:sp>
      <p:sp>
        <p:nvSpPr>
          <p:cNvPr id="3" name="Subtitle 2"/>
          <p:cNvSpPr>
            <a:spLocks noGrp="1"/>
          </p:cNvSpPr>
          <p:nvPr>
            <p:ph type="subTitle" idx="1"/>
          </p:nvPr>
        </p:nvSpPr>
        <p:spPr>
          <a:xfrm>
            <a:off x="457199" y="2823884"/>
            <a:ext cx="8228013" cy="2853764"/>
          </a:xfrm>
        </p:spPr>
        <p:txBody>
          <a:bodyPr>
            <a:normAutofit/>
          </a:bodyPr>
          <a:lstStyle/>
          <a:p>
            <a:r>
              <a:rPr lang="en-US" sz="2000" b="1" dirty="0" smtClean="0">
                <a:solidFill>
                  <a:srgbClr val="FFFF00"/>
                </a:solidFill>
              </a:rPr>
              <a:t>Professor Schuyler Foerster</a:t>
            </a:r>
          </a:p>
          <a:p>
            <a:r>
              <a:rPr lang="en-US" sz="2000" b="1" dirty="0" smtClean="0">
                <a:solidFill>
                  <a:srgbClr val="FFFF00"/>
                </a:solidFill>
              </a:rPr>
              <a:t>Visiting Professor</a:t>
            </a:r>
          </a:p>
          <a:p>
            <a:r>
              <a:rPr lang="en-US" sz="2000" b="1" dirty="0" smtClean="0"/>
              <a:t>Department of Political Science</a:t>
            </a:r>
          </a:p>
          <a:p>
            <a:r>
              <a:rPr lang="en-US" sz="2000" b="1" dirty="0" smtClean="0"/>
              <a:t>Masaryk University</a:t>
            </a:r>
          </a:p>
          <a:p>
            <a:r>
              <a:rPr lang="en-US" sz="2000" dirty="0" smtClean="0"/>
              <a:t>Spring 2018</a:t>
            </a:r>
            <a:endParaRPr lang="en-US" sz="2000" b="1" dirty="0" smtClean="0"/>
          </a:p>
          <a:p>
            <a:endParaRPr lang="en-US" sz="2000" b="1" dirty="0"/>
          </a:p>
          <a:p>
            <a:r>
              <a:rPr lang="en-US" sz="2000" b="1" dirty="0" smtClean="0"/>
              <a:t>Tuesday, 3 April </a:t>
            </a:r>
            <a:r>
              <a:rPr lang="mr-IN" sz="2000" b="1" dirty="0" smtClean="0"/>
              <a:t>–</a:t>
            </a:r>
            <a:r>
              <a:rPr lang="en-US" sz="2000" b="1" dirty="0" smtClean="0"/>
              <a:t> Friday, 13 April 2018</a:t>
            </a:r>
          </a:p>
        </p:txBody>
      </p:sp>
    </p:spTree>
    <p:extLst>
      <p:ext uri="{BB962C8B-B14F-4D97-AF65-F5344CB8AC3E}">
        <p14:creationId xmlns:p14="http://schemas.microsoft.com/office/powerpoint/2010/main" val="58914786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smtClean="0">
                <a:solidFill>
                  <a:srgbClr val="FFFF00"/>
                </a:solidFill>
              </a:rPr>
              <a:t>A Changing World:</a:t>
            </a:r>
            <a:br>
              <a:rPr lang="en-US" i="1" dirty="0" smtClean="0">
                <a:solidFill>
                  <a:srgbClr val="FFFF00"/>
                </a:solidFill>
              </a:rPr>
            </a:br>
            <a:r>
              <a:rPr lang="en-US" i="1" dirty="0" smtClean="0"/>
              <a:t>What?  How?  Why</a:t>
            </a:r>
            <a:r>
              <a:rPr lang="en-US" i="1" dirty="0" smtClean="0">
                <a:solidFill>
                  <a:srgbClr val="FFFF00"/>
                </a:solidFill>
              </a:rPr>
              <a:t>?</a:t>
            </a:r>
            <a:endParaRPr lang="en-US" i="1" dirty="0">
              <a:solidFill>
                <a:srgbClr val="FFFF00"/>
              </a:solidFill>
            </a:endParaRPr>
          </a:p>
        </p:txBody>
      </p:sp>
      <p:sp>
        <p:nvSpPr>
          <p:cNvPr id="3" name="Subtitle 2"/>
          <p:cNvSpPr>
            <a:spLocks noGrp="1"/>
          </p:cNvSpPr>
          <p:nvPr>
            <p:ph type="subTitle" idx="1"/>
          </p:nvPr>
        </p:nvSpPr>
        <p:spPr>
          <a:xfrm>
            <a:off x="457199" y="3581400"/>
            <a:ext cx="8228013" cy="838200"/>
          </a:xfrm>
        </p:spPr>
        <p:txBody>
          <a:bodyPr>
            <a:normAutofit/>
          </a:bodyPr>
          <a:lstStyle/>
          <a:p>
            <a:r>
              <a:rPr lang="en-US" sz="2400" dirty="0" smtClean="0"/>
              <a:t>Wednesday, 4 April 2018</a:t>
            </a:r>
            <a:endParaRPr lang="en-US" sz="2400" dirty="0"/>
          </a:p>
        </p:txBody>
      </p:sp>
    </p:spTree>
    <p:extLst>
      <p:ext uri="{BB962C8B-B14F-4D97-AF65-F5344CB8AC3E}">
        <p14:creationId xmlns:p14="http://schemas.microsoft.com/office/powerpoint/2010/main" val="147626776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Three Global Trend Studies</a:t>
            </a:r>
            <a:endParaRPr lang="en-US" dirty="0"/>
          </a:p>
        </p:txBody>
      </p:sp>
      <p:sp>
        <p:nvSpPr>
          <p:cNvPr id="8" name="Content Placeholder 7"/>
          <p:cNvSpPr>
            <a:spLocks noGrp="1"/>
          </p:cNvSpPr>
          <p:nvPr>
            <p:ph idx="1"/>
          </p:nvPr>
        </p:nvSpPr>
        <p:spPr>
          <a:xfrm>
            <a:off x="739775" y="2770094"/>
            <a:ext cx="7662864" cy="3478306"/>
          </a:xfrm>
        </p:spPr>
        <p:txBody>
          <a:bodyPr>
            <a:noAutofit/>
          </a:bodyPr>
          <a:lstStyle/>
          <a:p>
            <a:pPr>
              <a:spcBef>
                <a:spcPts val="200"/>
              </a:spcBef>
              <a:spcAft>
                <a:spcPts val="200"/>
              </a:spcAft>
            </a:pPr>
            <a:r>
              <a:rPr lang="en-US" dirty="0"/>
              <a:t>Atlantic </a:t>
            </a:r>
            <a:r>
              <a:rPr lang="en-US" dirty="0" smtClean="0"/>
              <a:t>Council (2016)</a:t>
            </a:r>
          </a:p>
          <a:p>
            <a:pPr lvl="1">
              <a:spcBef>
                <a:spcPts val="200"/>
              </a:spcBef>
              <a:spcAft>
                <a:spcPts val="200"/>
              </a:spcAft>
            </a:pPr>
            <a:r>
              <a:rPr lang="en-US" sz="2200" i="1" dirty="0" smtClean="0">
                <a:solidFill>
                  <a:srgbClr val="000090"/>
                </a:solidFill>
              </a:rPr>
              <a:t>Global </a:t>
            </a:r>
            <a:r>
              <a:rPr lang="en-US" sz="2200" i="1" dirty="0">
                <a:solidFill>
                  <a:srgbClr val="000090"/>
                </a:solidFill>
              </a:rPr>
              <a:t>Risks 2035: The Search for a New </a:t>
            </a:r>
            <a:r>
              <a:rPr lang="en-US" sz="2200" i="1" dirty="0" smtClean="0">
                <a:solidFill>
                  <a:srgbClr val="000090"/>
                </a:solidFill>
              </a:rPr>
              <a:t>Normal</a:t>
            </a:r>
            <a:endParaRPr lang="en-US" sz="2200" dirty="0">
              <a:solidFill>
                <a:srgbClr val="000090"/>
              </a:solidFill>
            </a:endParaRPr>
          </a:p>
          <a:p>
            <a:pPr>
              <a:spcBef>
                <a:spcPts val="200"/>
              </a:spcBef>
              <a:spcAft>
                <a:spcPts val="200"/>
              </a:spcAft>
            </a:pPr>
            <a:r>
              <a:rPr lang="en-US" dirty="0"/>
              <a:t>National Intelligence </a:t>
            </a:r>
            <a:r>
              <a:rPr lang="en-US" dirty="0" smtClean="0"/>
              <a:t>Council (2017)</a:t>
            </a:r>
          </a:p>
          <a:p>
            <a:pPr lvl="1">
              <a:spcBef>
                <a:spcPts val="200"/>
              </a:spcBef>
              <a:spcAft>
                <a:spcPts val="200"/>
              </a:spcAft>
            </a:pPr>
            <a:r>
              <a:rPr lang="en-US" sz="2200" i="1" dirty="0" smtClean="0">
                <a:solidFill>
                  <a:srgbClr val="000090"/>
                </a:solidFill>
              </a:rPr>
              <a:t>Global </a:t>
            </a:r>
            <a:r>
              <a:rPr lang="en-US" sz="2200" i="1" dirty="0">
                <a:solidFill>
                  <a:srgbClr val="000090"/>
                </a:solidFill>
              </a:rPr>
              <a:t>Trends: Paradox of </a:t>
            </a:r>
            <a:r>
              <a:rPr lang="en-US" sz="2200" i="1" dirty="0" smtClean="0">
                <a:solidFill>
                  <a:srgbClr val="000090"/>
                </a:solidFill>
              </a:rPr>
              <a:t>Progress</a:t>
            </a:r>
            <a:endParaRPr lang="en-US" sz="2200" dirty="0">
              <a:solidFill>
                <a:srgbClr val="000090"/>
              </a:solidFill>
            </a:endParaRPr>
          </a:p>
          <a:p>
            <a:pPr>
              <a:spcBef>
                <a:spcPts val="200"/>
              </a:spcBef>
              <a:spcAft>
                <a:spcPts val="200"/>
              </a:spcAft>
            </a:pPr>
            <a:r>
              <a:rPr lang="en-US" dirty="0"/>
              <a:t>World Economic </a:t>
            </a:r>
            <a:r>
              <a:rPr lang="en-US" dirty="0" smtClean="0"/>
              <a:t>Forum (2018)</a:t>
            </a:r>
          </a:p>
          <a:p>
            <a:pPr lvl="1">
              <a:spcBef>
                <a:spcPts val="200"/>
              </a:spcBef>
              <a:spcAft>
                <a:spcPts val="200"/>
              </a:spcAft>
            </a:pPr>
            <a:r>
              <a:rPr lang="en-US" sz="2200" i="1" dirty="0" smtClean="0">
                <a:solidFill>
                  <a:srgbClr val="000090"/>
                </a:solidFill>
              </a:rPr>
              <a:t>Global </a:t>
            </a:r>
            <a:r>
              <a:rPr lang="en-US" sz="2200" i="1" dirty="0">
                <a:solidFill>
                  <a:srgbClr val="000090"/>
                </a:solidFill>
              </a:rPr>
              <a:t>Risks </a:t>
            </a:r>
            <a:r>
              <a:rPr lang="en-US" sz="2200" i="1" dirty="0" smtClean="0">
                <a:solidFill>
                  <a:srgbClr val="000090"/>
                </a:solidFill>
              </a:rPr>
              <a:t>Report</a:t>
            </a:r>
            <a:endParaRPr lang="en-US" sz="2200" dirty="0" smtClean="0">
              <a:solidFill>
                <a:srgbClr val="000090"/>
              </a:solidFill>
            </a:endParaRPr>
          </a:p>
          <a:p>
            <a:pPr>
              <a:spcBef>
                <a:spcPts val="200"/>
              </a:spcBef>
              <a:spcAft>
                <a:spcPts val="200"/>
              </a:spcAft>
            </a:pPr>
            <a:endParaRPr lang="en-US" sz="1000" dirty="0"/>
          </a:p>
          <a:p>
            <a:pPr>
              <a:spcBef>
                <a:spcPts val="200"/>
              </a:spcBef>
              <a:spcAft>
                <a:spcPts val="200"/>
              </a:spcAft>
            </a:pPr>
            <a:r>
              <a:rPr lang="en-US" i="1" dirty="0" smtClean="0">
                <a:solidFill>
                  <a:srgbClr val="008000"/>
                </a:solidFill>
              </a:rPr>
              <a:t>What is the difference between “trends” &amp; “predictions”?</a:t>
            </a:r>
          </a:p>
          <a:p>
            <a:pPr>
              <a:spcBef>
                <a:spcPts val="200"/>
              </a:spcBef>
              <a:spcAft>
                <a:spcPts val="200"/>
              </a:spcAft>
            </a:pPr>
            <a:r>
              <a:rPr lang="en-US" i="1" dirty="0" smtClean="0">
                <a:solidFill>
                  <a:srgbClr val="008000"/>
                </a:solidFill>
              </a:rPr>
              <a:t>Does the “authorship” matter?</a:t>
            </a:r>
            <a:endParaRPr lang="en-US" i="1" dirty="0">
              <a:solidFill>
                <a:srgbClr val="008000"/>
              </a:solidFill>
            </a:endParaRPr>
          </a:p>
        </p:txBody>
      </p:sp>
    </p:spTree>
    <p:extLst>
      <p:ext uri="{BB962C8B-B14F-4D97-AF65-F5344CB8AC3E}">
        <p14:creationId xmlns:p14="http://schemas.microsoft.com/office/powerpoint/2010/main" val="428941375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Global Trends </a:t>
            </a:r>
            <a:r>
              <a:rPr lang="mr-IN" sz="3600" dirty="0" smtClean="0"/>
              <a:t>–</a:t>
            </a:r>
            <a:r>
              <a:rPr lang="en-US" sz="3600" dirty="0" smtClean="0"/>
              <a:t> The </a:t>
            </a:r>
            <a:r>
              <a:rPr lang="en-US" sz="3600" dirty="0" smtClean="0">
                <a:solidFill>
                  <a:schemeClr val="bg1"/>
                </a:solidFill>
              </a:rPr>
              <a:t>Good</a:t>
            </a:r>
            <a:r>
              <a:rPr lang="en-US" sz="3600" dirty="0" smtClean="0"/>
              <a:t> News</a:t>
            </a:r>
            <a:br>
              <a:rPr lang="en-US" sz="3600" dirty="0" smtClean="0"/>
            </a:br>
            <a:r>
              <a:rPr lang="en-US" sz="3600" dirty="0" smtClean="0">
                <a:solidFill>
                  <a:srgbClr val="FFFFFF"/>
                </a:solidFill>
              </a:rPr>
              <a:t>Economics</a:t>
            </a:r>
            <a:endParaRPr lang="en-US" sz="3600" dirty="0">
              <a:solidFill>
                <a:srgbClr val="FFFFFF"/>
              </a:solidFill>
            </a:endParaRPr>
          </a:p>
        </p:txBody>
      </p:sp>
      <p:sp>
        <p:nvSpPr>
          <p:cNvPr id="3" name="Content Placeholder 2"/>
          <p:cNvSpPr>
            <a:spLocks noGrp="1"/>
          </p:cNvSpPr>
          <p:nvPr>
            <p:ph idx="1"/>
          </p:nvPr>
        </p:nvSpPr>
        <p:spPr>
          <a:xfrm>
            <a:off x="739775" y="2770094"/>
            <a:ext cx="7662864" cy="3586256"/>
          </a:xfrm>
        </p:spPr>
        <p:txBody>
          <a:bodyPr>
            <a:noAutofit/>
          </a:bodyPr>
          <a:lstStyle/>
          <a:p>
            <a:pPr marL="457200" indent="-457200">
              <a:buFont typeface="+mj-lt"/>
              <a:buAutoNum type="arabicPeriod"/>
            </a:pPr>
            <a:r>
              <a:rPr lang="en-US" sz="2000" dirty="0" smtClean="0"/>
              <a:t>Globalization &amp; the information age have enabled an explosion of global wealth and a reduction in extreme poverty.</a:t>
            </a:r>
          </a:p>
          <a:p>
            <a:pPr marL="800100" lvl="1" indent="-457200"/>
            <a:r>
              <a:rPr lang="en-US" sz="1800" dirty="0" smtClean="0">
                <a:solidFill>
                  <a:srgbClr val="000090"/>
                </a:solidFill>
              </a:rPr>
              <a:t>Since the 1970s ... </a:t>
            </a:r>
            <a:r>
              <a:rPr lang="en-US" sz="1800" dirty="0" smtClean="0">
                <a:solidFill>
                  <a:srgbClr val="A20000"/>
                </a:solidFill>
              </a:rPr>
              <a:t>global population has </a:t>
            </a:r>
            <a:r>
              <a:rPr lang="en-US" sz="1800" u="sng" dirty="0" smtClean="0">
                <a:solidFill>
                  <a:srgbClr val="A20000"/>
                </a:solidFill>
              </a:rPr>
              <a:t>risen</a:t>
            </a:r>
            <a:r>
              <a:rPr lang="en-US" sz="1800" dirty="0" smtClean="0">
                <a:solidFill>
                  <a:srgbClr val="A20000"/>
                </a:solidFill>
              </a:rPr>
              <a:t> about 50% </a:t>
            </a:r>
            <a:r>
              <a:rPr lang="en-US" sz="1800" dirty="0" smtClean="0">
                <a:solidFill>
                  <a:srgbClr val="000090"/>
                </a:solidFill>
              </a:rPr>
              <a:t>(from 5 billion to 7.5 billion) ... But the number of people in the world living in </a:t>
            </a:r>
            <a:r>
              <a:rPr lang="en-US" sz="1800" dirty="0" smtClean="0">
                <a:solidFill>
                  <a:srgbClr val="A20000"/>
                </a:solidFill>
              </a:rPr>
              <a:t>extreme poverty has been </a:t>
            </a:r>
            <a:r>
              <a:rPr lang="en-US" sz="1800" u="sng" dirty="0" smtClean="0">
                <a:solidFill>
                  <a:srgbClr val="A20000"/>
                </a:solidFill>
              </a:rPr>
              <a:t>reduced</a:t>
            </a:r>
            <a:r>
              <a:rPr lang="en-US" sz="1800" dirty="0" smtClean="0">
                <a:solidFill>
                  <a:srgbClr val="A20000"/>
                </a:solidFill>
              </a:rPr>
              <a:t> by 50% </a:t>
            </a:r>
            <a:r>
              <a:rPr lang="en-US" sz="1800" dirty="0" smtClean="0">
                <a:solidFill>
                  <a:srgbClr val="000090"/>
                </a:solidFill>
              </a:rPr>
              <a:t>(from almost 2 billion to under 1 billion).</a:t>
            </a:r>
          </a:p>
          <a:p>
            <a:pPr marL="800100" lvl="1" indent="-457200"/>
            <a:r>
              <a:rPr lang="en-US" sz="1800" dirty="0" smtClean="0">
                <a:solidFill>
                  <a:srgbClr val="000090"/>
                </a:solidFill>
              </a:rPr>
              <a:t>Principal </a:t>
            </a:r>
            <a:r>
              <a:rPr lang="en-US" sz="1800" dirty="0" smtClean="0">
                <a:solidFill>
                  <a:srgbClr val="008000"/>
                </a:solidFill>
              </a:rPr>
              <a:t>“winners” </a:t>
            </a:r>
            <a:r>
              <a:rPr lang="en-US" sz="1800" dirty="0" smtClean="0">
                <a:solidFill>
                  <a:srgbClr val="000090"/>
                </a:solidFill>
              </a:rPr>
              <a:t>have been:</a:t>
            </a:r>
          </a:p>
          <a:p>
            <a:pPr marL="1149350" lvl="2" indent="-457200"/>
            <a:r>
              <a:rPr lang="en-US" sz="1800" dirty="0" smtClean="0">
                <a:solidFill>
                  <a:srgbClr val="008000"/>
                </a:solidFill>
              </a:rPr>
              <a:t>Middle classes </a:t>
            </a:r>
            <a:r>
              <a:rPr lang="en-US" sz="1800" dirty="0" smtClean="0">
                <a:solidFill>
                  <a:srgbClr val="000090"/>
                </a:solidFill>
              </a:rPr>
              <a:t>in emerging economies, especially China, India</a:t>
            </a:r>
          </a:p>
          <a:p>
            <a:pPr marL="1149350" lvl="2" indent="-457200"/>
            <a:r>
              <a:rPr lang="en-US" sz="1800" dirty="0" smtClean="0">
                <a:solidFill>
                  <a:srgbClr val="000090"/>
                </a:solidFill>
              </a:rPr>
              <a:t>The </a:t>
            </a:r>
            <a:r>
              <a:rPr lang="en-US" sz="1800" dirty="0" smtClean="0">
                <a:solidFill>
                  <a:srgbClr val="008000"/>
                </a:solidFill>
              </a:rPr>
              <a:t>most affluent </a:t>
            </a:r>
            <a:r>
              <a:rPr lang="en-US" sz="1800" dirty="0" smtClean="0">
                <a:solidFill>
                  <a:srgbClr val="000090"/>
                </a:solidFill>
              </a:rPr>
              <a:t>in the developed “post-industrial” world (including </a:t>
            </a:r>
            <a:r>
              <a:rPr lang="en-US" sz="1800" dirty="0" smtClean="0">
                <a:solidFill>
                  <a:srgbClr val="CF0F32"/>
                </a:solidFill>
              </a:rPr>
              <a:t>10-15% </a:t>
            </a:r>
            <a:r>
              <a:rPr lang="en-US" sz="1800" dirty="0" smtClean="0">
                <a:solidFill>
                  <a:srgbClr val="000090"/>
                </a:solidFill>
              </a:rPr>
              <a:t>of U.S. population, </a:t>
            </a:r>
            <a:r>
              <a:rPr lang="en-US" sz="1800" dirty="0" smtClean="0">
                <a:solidFill>
                  <a:srgbClr val="CF0F32"/>
                </a:solidFill>
              </a:rPr>
              <a:t>5%</a:t>
            </a:r>
            <a:r>
              <a:rPr lang="en-US" sz="1800" dirty="0" smtClean="0">
                <a:solidFill>
                  <a:srgbClr val="000090"/>
                </a:solidFill>
              </a:rPr>
              <a:t> in W Europe</a:t>
            </a:r>
            <a:r>
              <a:rPr lang="en-US" dirty="0" smtClean="0">
                <a:solidFill>
                  <a:srgbClr val="000090"/>
                </a:solidFill>
              </a:rPr>
              <a:t>, </a:t>
            </a:r>
            <a:r>
              <a:rPr lang="en-US" sz="1800" dirty="0" smtClean="0">
                <a:solidFill>
                  <a:srgbClr val="000090"/>
                </a:solidFill>
              </a:rPr>
              <a:t>Japan)</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746907-DD5F-5B40-AC5F-CB2A84EF3553}" type="slidenum">
              <a:rPr lang="en-US" smtClean="0"/>
              <a:t>12</a:t>
            </a:fld>
            <a:endParaRPr lang="en-US" dirty="0"/>
          </a:p>
        </p:txBody>
      </p:sp>
    </p:spTree>
    <p:extLst>
      <p:ext uri="{BB962C8B-B14F-4D97-AF65-F5344CB8AC3E}">
        <p14:creationId xmlns:p14="http://schemas.microsoft.com/office/powerpoint/2010/main" val="14766575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Global Trends </a:t>
            </a:r>
            <a:r>
              <a:rPr lang="mr-IN" sz="3600" dirty="0" smtClean="0"/>
              <a:t>–</a:t>
            </a:r>
            <a:r>
              <a:rPr lang="en-US" sz="3600" dirty="0" smtClean="0"/>
              <a:t> The </a:t>
            </a:r>
            <a:r>
              <a:rPr lang="en-US" sz="3600" dirty="0" smtClean="0">
                <a:solidFill>
                  <a:srgbClr val="FFFFFF"/>
                </a:solidFill>
              </a:rPr>
              <a:t>Bad</a:t>
            </a:r>
            <a:r>
              <a:rPr lang="en-US" sz="3600" dirty="0" smtClean="0"/>
              <a:t> News</a:t>
            </a:r>
            <a:br>
              <a:rPr lang="en-US" sz="3600" dirty="0" smtClean="0"/>
            </a:br>
            <a:r>
              <a:rPr lang="en-US" sz="3600" dirty="0" smtClean="0">
                <a:solidFill>
                  <a:schemeClr val="bg1"/>
                </a:solidFill>
              </a:rPr>
              <a:t>Economics</a:t>
            </a:r>
            <a:endParaRPr lang="en-US" sz="3600" dirty="0">
              <a:solidFill>
                <a:schemeClr val="bg1"/>
              </a:solidFill>
            </a:endParaRPr>
          </a:p>
        </p:txBody>
      </p:sp>
      <p:sp>
        <p:nvSpPr>
          <p:cNvPr id="3" name="Content Placeholder 2"/>
          <p:cNvSpPr>
            <a:spLocks noGrp="1"/>
          </p:cNvSpPr>
          <p:nvPr>
            <p:ph idx="1"/>
          </p:nvPr>
        </p:nvSpPr>
        <p:spPr>
          <a:xfrm>
            <a:off x="739775" y="2770094"/>
            <a:ext cx="7662864" cy="3498626"/>
          </a:xfrm>
        </p:spPr>
        <p:txBody>
          <a:bodyPr>
            <a:noAutofit/>
          </a:bodyPr>
          <a:lstStyle/>
          <a:p>
            <a:pPr marL="457200" indent="-457200">
              <a:buFont typeface="+mj-lt"/>
              <a:buAutoNum type="arabicPeriod"/>
            </a:pPr>
            <a:r>
              <a:rPr lang="en-US" sz="2000" dirty="0" smtClean="0"/>
              <a:t>Expansion of global wealth has been accompanied by </a:t>
            </a:r>
            <a:r>
              <a:rPr lang="en-US" sz="2000" dirty="0" smtClean="0">
                <a:solidFill>
                  <a:srgbClr val="A20000"/>
                </a:solidFill>
              </a:rPr>
              <a:t>greater gaps between rich and poor</a:t>
            </a:r>
            <a:r>
              <a:rPr lang="en-US" sz="2000" dirty="0" smtClean="0"/>
              <a:t>, both in actual wealth and opportunities to access wealth</a:t>
            </a:r>
          </a:p>
          <a:p>
            <a:pPr marL="800100" lvl="1" indent="-457200"/>
            <a:r>
              <a:rPr lang="en-US" sz="1800" dirty="0" smtClean="0">
                <a:solidFill>
                  <a:srgbClr val="000090"/>
                </a:solidFill>
              </a:rPr>
              <a:t>Principal </a:t>
            </a:r>
            <a:r>
              <a:rPr lang="en-US" sz="1800" dirty="0" smtClean="0">
                <a:solidFill>
                  <a:srgbClr val="008000"/>
                </a:solidFill>
              </a:rPr>
              <a:t>“losers” </a:t>
            </a:r>
            <a:r>
              <a:rPr lang="en-US" sz="1800" dirty="0" smtClean="0">
                <a:solidFill>
                  <a:srgbClr val="000090"/>
                </a:solidFill>
              </a:rPr>
              <a:t>in this global wealth expansion:</a:t>
            </a:r>
          </a:p>
          <a:p>
            <a:pPr marL="1149350" lvl="2" indent="-457200"/>
            <a:r>
              <a:rPr lang="en-US" sz="1800" dirty="0" smtClean="0">
                <a:solidFill>
                  <a:srgbClr val="000090"/>
                </a:solidFill>
              </a:rPr>
              <a:t>The </a:t>
            </a:r>
            <a:r>
              <a:rPr lang="en-US" sz="1800" dirty="0" smtClean="0">
                <a:solidFill>
                  <a:srgbClr val="008000"/>
                </a:solidFill>
              </a:rPr>
              <a:t>very poor </a:t>
            </a:r>
            <a:r>
              <a:rPr lang="en-US" sz="1800" dirty="0" smtClean="0">
                <a:solidFill>
                  <a:srgbClr val="000090"/>
                </a:solidFill>
              </a:rPr>
              <a:t>in sub-Saharan Africa, Latin America, Asia, and the Middle East ... [</a:t>
            </a:r>
            <a:r>
              <a:rPr lang="en-US" sz="1800" i="1" dirty="0" smtClean="0">
                <a:solidFill>
                  <a:srgbClr val="000090"/>
                </a:solidFill>
              </a:rPr>
              <a:t>The Bottom Billion, </a:t>
            </a:r>
            <a:r>
              <a:rPr lang="en-US" sz="1800" dirty="0" smtClean="0">
                <a:solidFill>
                  <a:srgbClr val="000090"/>
                </a:solidFill>
              </a:rPr>
              <a:t>Collier, 2007]</a:t>
            </a:r>
          </a:p>
          <a:p>
            <a:pPr marL="1149350" lvl="2" indent="-457200"/>
            <a:r>
              <a:rPr lang="en-US" sz="1800" dirty="0">
                <a:solidFill>
                  <a:srgbClr val="000090"/>
                </a:solidFill>
              </a:rPr>
              <a:t>Citizens of rich countries with stagnating incomes, much </a:t>
            </a:r>
            <a:r>
              <a:rPr lang="en-US" sz="1800" dirty="0" smtClean="0">
                <a:solidFill>
                  <a:srgbClr val="000090"/>
                </a:solidFill>
              </a:rPr>
              <a:t>of the </a:t>
            </a:r>
            <a:r>
              <a:rPr lang="en-US" sz="1800" dirty="0">
                <a:solidFill>
                  <a:srgbClr val="000090"/>
                </a:solidFill>
              </a:rPr>
              <a:t>population of former communist countries ... </a:t>
            </a:r>
            <a:r>
              <a:rPr lang="en-US" sz="1800" dirty="0">
                <a:solidFill>
                  <a:srgbClr val="A20000"/>
                </a:solidFill>
              </a:rPr>
              <a:t>exacerbated</a:t>
            </a:r>
            <a:r>
              <a:rPr lang="en-US" sz="1800" dirty="0">
                <a:solidFill>
                  <a:srgbClr val="000090"/>
                </a:solidFill>
              </a:rPr>
              <a:t> by </a:t>
            </a:r>
            <a:r>
              <a:rPr lang="en-US" sz="1800" dirty="0">
                <a:solidFill>
                  <a:srgbClr val="008000"/>
                </a:solidFill>
              </a:rPr>
              <a:t>changing nature of work</a:t>
            </a:r>
            <a:r>
              <a:rPr lang="en-US" sz="1800" dirty="0">
                <a:solidFill>
                  <a:srgbClr val="000090"/>
                </a:solidFill>
              </a:rPr>
              <a:t>, less access to quality </a:t>
            </a:r>
            <a:r>
              <a:rPr lang="en-US" sz="1800" dirty="0">
                <a:solidFill>
                  <a:srgbClr val="008000"/>
                </a:solidFill>
              </a:rPr>
              <a:t>education</a:t>
            </a:r>
            <a:r>
              <a:rPr lang="en-US" sz="1800" dirty="0">
                <a:solidFill>
                  <a:srgbClr val="000090"/>
                </a:solidFill>
              </a:rPr>
              <a:t> &amp; retraining, dependence on </a:t>
            </a:r>
            <a:r>
              <a:rPr lang="en-US" sz="1800" dirty="0">
                <a:solidFill>
                  <a:srgbClr val="008000"/>
                </a:solidFill>
              </a:rPr>
              <a:t>debt</a:t>
            </a:r>
            <a:r>
              <a:rPr lang="en-US" sz="1800" dirty="0">
                <a:solidFill>
                  <a:srgbClr val="000090"/>
                </a:solidFill>
              </a:rPr>
              <a:t> during 2008 financial </a:t>
            </a:r>
            <a:r>
              <a:rPr lang="en-US" sz="1800" dirty="0" smtClean="0">
                <a:solidFill>
                  <a:srgbClr val="000090"/>
                </a:solidFill>
              </a:rPr>
              <a:t>crisis</a:t>
            </a:r>
          </a:p>
          <a:p>
            <a:pPr marL="800100" lvl="1" indent="-457200"/>
            <a:r>
              <a:rPr lang="en-US" sz="1800" dirty="0" smtClean="0">
                <a:solidFill>
                  <a:srgbClr val="A20000"/>
                </a:solidFill>
              </a:rPr>
              <a:t>Both create a crisis of expectations, in both rich &amp; poor societies</a:t>
            </a:r>
            <a:endParaRPr lang="en-US" sz="1800" dirty="0">
              <a:solidFill>
                <a:srgbClr val="A20000"/>
              </a:solidFill>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746907-DD5F-5B40-AC5F-CB2A84EF3553}" type="slidenum">
              <a:rPr lang="en-US" smtClean="0"/>
              <a:t>13</a:t>
            </a:fld>
            <a:endParaRPr lang="en-US" dirty="0"/>
          </a:p>
        </p:txBody>
      </p:sp>
    </p:spTree>
    <p:extLst>
      <p:ext uri="{BB962C8B-B14F-4D97-AF65-F5344CB8AC3E}">
        <p14:creationId xmlns:p14="http://schemas.microsoft.com/office/powerpoint/2010/main" val="38208289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Global Trends </a:t>
            </a:r>
            <a:r>
              <a:rPr lang="mr-IN" sz="3600" dirty="0" smtClean="0"/>
              <a:t>–</a:t>
            </a:r>
            <a:r>
              <a:rPr lang="en-US" sz="3600" dirty="0" smtClean="0"/>
              <a:t> The </a:t>
            </a:r>
            <a:r>
              <a:rPr lang="en-US" sz="3600" dirty="0" smtClean="0">
                <a:solidFill>
                  <a:srgbClr val="FFFFFF"/>
                </a:solidFill>
              </a:rPr>
              <a:t>Good</a:t>
            </a:r>
            <a:r>
              <a:rPr lang="en-US" sz="3600" dirty="0" smtClean="0"/>
              <a:t> News</a:t>
            </a:r>
            <a:br>
              <a:rPr lang="en-US" sz="3600" dirty="0" smtClean="0"/>
            </a:br>
            <a:r>
              <a:rPr lang="en-US" sz="3600" dirty="0" smtClean="0">
                <a:solidFill>
                  <a:srgbClr val="FFFFFF"/>
                </a:solidFill>
              </a:rPr>
              <a:t>Demographics</a:t>
            </a:r>
            <a:endParaRPr lang="en-US" sz="3600" dirty="0">
              <a:solidFill>
                <a:srgbClr val="FFFFFF"/>
              </a:solidFill>
            </a:endParaRPr>
          </a:p>
        </p:txBody>
      </p:sp>
      <p:sp>
        <p:nvSpPr>
          <p:cNvPr id="3" name="Content Placeholder 2"/>
          <p:cNvSpPr>
            <a:spLocks noGrp="1"/>
          </p:cNvSpPr>
          <p:nvPr>
            <p:ph idx="1"/>
          </p:nvPr>
        </p:nvSpPr>
        <p:spPr/>
        <p:txBody>
          <a:bodyPr>
            <a:noAutofit/>
          </a:bodyPr>
          <a:lstStyle/>
          <a:p>
            <a:pPr marL="457200" indent="-457200">
              <a:buFont typeface="+mj-lt"/>
              <a:buAutoNum type="arabicPeriod" startAt="2"/>
            </a:pPr>
            <a:r>
              <a:rPr lang="en-US" sz="2000" dirty="0" smtClean="0"/>
              <a:t>Overall global </a:t>
            </a:r>
            <a:r>
              <a:rPr lang="en-US" sz="2000" dirty="0" smtClean="0">
                <a:solidFill>
                  <a:srgbClr val="A20000"/>
                </a:solidFill>
              </a:rPr>
              <a:t>population growth </a:t>
            </a:r>
            <a:r>
              <a:rPr lang="en-US" sz="2000" dirty="0" smtClean="0">
                <a:solidFill>
                  <a:srgbClr val="008000"/>
                </a:solidFill>
              </a:rPr>
              <a:t>rate</a:t>
            </a:r>
            <a:r>
              <a:rPr lang="en-US" sz="2000" dirty="0" smtClean="0">
                <a:solidFill>
                  <a:srgbClr val="A20000"/>
                </a:solidFill>
              </a:rPr>
              <a:t> is declining </a:t>
            </a:r>
            <a:r>
              <a:rPr lang="en-US" sz="2000" dirty="0" smtClean="0"/>
              <a:t>after almost 50% growth in last half-century ... 7.6 billion today ... 8.6 billion (2030) ...9.7 billion (2050) ... 11.2 billion (2100)</a:t>
            </a:r>
          </a:p>
          <a:p>
            <a:pPr lvl="1"/>
            <a:r>
              <a:rPr lang="en-US" sz="1800" dirty="0" smtClean="0">
                <a:solidFill>
                  <a:srgbClr val="000090"/>
                </a:solidFill>
              </a:rPr>
              <a:t>Declining fertility rates</a:t>
            </a:r>
          </a:p>
          <a:p>
            <a:pPr lvl="1"/>
            <a:r>
              <a:rPr lang="en-US" sz="1800" dirty="0" smtClean="0">
                <a:solidFill>
                  <a:srgbClr val="000090"/>
                </a:solidFill>
              </a:rPr>
              <a:t>Improved maternal and post-natal health (after baby boom)</a:t>
            </a:r>
          </a:p>
          <a:p>
            <a:pPr lvl="1"/>
            <a:r>
              <a:rPr lang="en-US" sz="1800" dirty="0" smtClean="0">
                <a:solidFill>
                  <a:srgbClr val="000090"/>
                </a:solidFill>
              </a:rPr>
              <a:t>Increasing numbers of women seeking employment out of the home</a:t>
            </a:r>
          </a:p>
          <a:p>
            <a:pPr lvl="1"/>
            <a:r>
              <a:rPr lang="en-US" sz="1800" dirty="0" smtClean="0">
                <a:solidFill>
                  <a:srgbClr val="000090"/>
                </a:solidFill>
              </a:rPr>
              <a:t>Growing urbanization</a:t>
            </a:r>
          </a:p>
          <a:p>
            <a:pPr lvl="1"/>
            <a:r>
              <a:rPr lang="en-US" sz="1800" dirty="0" smtClean="0">
                <a:solidFill>
                  <a:srgbClr val="000090"/>
                </a:solidFill>
              </a:rPr>
              <a:t>Higher </a:t>
            </a:r>
            <a:r>
              <a:rPr lang="en-US" sz="1800" dirty="0">
                <a:solidFill>
                  <a:srgbClr val="000090"/>
                </a:solidFill>
              </a:rPr>
              <a:t>life expectancy worldwide</a:t>
            </a:r>
          </a:p>
          <a:p>
            <a:pPr lvl="1"/>
            <a:endParaRPr lang="en-US" sz="1800" dirty="0" smtClean="0">
              <a:solidFill>
                <a:srgbClr val="000090"/>
              </a:solidFill>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746907-DD5F-5B40-AC5F-CB2A84EF3553}" type="slidenum">
              <a:rPr lang="en-US" smtClean="0"/>
              <a:t>14</a:t>
            </a:fld>
            <a:endParaRPr lang="en-US" dirty="0"/>
          </a:p>
        </p:txBody>
      </p:sp>
    </p:spTree>
    <p:extLst>
      <p:ext uri="{BB962C8B-B14F-4D97-AF65-F5344CB8AC3E}">
        <p14:creationId xmlns:p14="http://schemas.microsoft.com/office/powerpoint/2010/main" val="101034442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Global Trends </a:t>
            </a:r>
            <a:r>
              <a:rPr lang="mr-IN" sz="3600" dirty="0" smtClean="0"/>
              <a:t>–</a:t>
            </a:r>
            <a:r>
              <a:rPr lang="en-US" sz="3600" dirty="0" smtClean="0"/>
              <a:t> The </a:t>
            </a:r>
            <a:r>
              <a:rPr lang="en-US" sz="3600" dirty="0" smtClean="0">
                <a:solidFill>
                  <a:srgbClr val="FFFFFF"/>
                </a:solidFill>
              </a:rPr>
              <a:t>Bad</a:t>
            </a:r>
            <a:r>
              <a:rPr lang="en-US" sz="3600" dirty="0" smtClean="0"/>
              <a:t> News</a:t>
            </a:r>
            <a:br>
              <a:rPr lang="en-US" sz="3600" dirty="0" smtClean="0"/>
            </a:br>
            <a:r>
              <a:rPr lang="en-US" sz="3600" dirty="0" smtClean="0">
                <a:solidFill>
                  <a:srgbClr val="FFFFFF"/>
                </a:solidFill>
              </a:rPr>
              <a:t>Demographics</a:t>
            </a:r>
            <a:endParaRPr lang="en-US" sz="3600" dirty="0">
              <a:solidFill>
                <a:srgbClr val="FFFFFF"/>
              </a:solidFill>
            </a:endParaRPr>
          </a:p>
        </p:txBody>
      </p:sp>
      <p:sp>
        <p:nvSpPr>
          <p:cNvPr id="3" name="Content Placeholder 2"/>
          <p:cNvSpPr>
            <a:spLocks noGrp="1"/>
          </p:cNvSpPr>
          <p:nvPr>
            <p:ph idx="1"/>
          </p:nvPr>
        </p:nvSpPr>
        <p:spPr/>
        <p:txBody>
          <a:bodyPr>
            <a:noAutofit/>
          </a:bodyPr>
          <a:lstStyle/>
          <a:p>
            <a:pPr marL="457200" indent="-457200">
              <a:buFont typeface="+mj-lt"/>
              <a:buAutoNum type="arabicPeriod" startAt="2"/>
            </a:pPr>
            <a:r>
              <a:rPr lang="en-US" sz="2000" dirty="0" smtClean="0"/>
              <a:t>Changing distribution of global demographics will add stress </a:t>
            </a:r>
            <a:r>
              <a:rPr lang="mr-IN" sz="2000" dirty="0" smtClean="0"/>
              <a:t>–</a:t>
            </a:r>
            <a:r>
              <a:rPr lang="en-US" sz="2000" dirty="0" smtClean="0"/>
              <a:t> in different ways </a:t>
            </a:r>
            <a:r>
              <a:rPr lang="mr-IN" sz="2000" dirty="0" smtClean="0"/>
              <a:t>–</a:t>
            </a:r>
            <a:r>
              <a:rPr lang="en-US" sz="2000" dirty="0" smtClean="0"/>
              <a:t> to </a:t>
            </a:r>
            <a:r>
              <a:rPr lang="en-US" sz="2000" u="sng" dirty="0" smtClean="0">
                <a:solidFill>
                  <a:srgbClr val="008000"/>
                </a:solidFill>
              </a:rPr>
              <a:t>all</a:t>
            </a:r>
            <a:r>
              <a:rPr lang="en-US" sz="2000" dirty="0" smtClean="0"/>
              <a:t> countries.</a:t>
            </a:r>
          </a:p>
          <a:p>
            <a:pPr marL="800100" lvl="1" indent="-457200"/>
            <a:r>
              <a:rPr lang="en-US" sz="1800" dirty="0" smtClean="0">
                <a:solidFill>
                  <a:srgbClr val="000090"/>
                </a:solidFill>
              </a:rPr>
              <a:t>Bulk of population growth in future decades confined to the </a:t>
            </a:r>
            <a:r>
              <a:rPr lang="en-US" sz="1800" dirty="0" smtClean="0">
                <a:solidFill>
                  <a:srgbClr val="A20000"/>
                </a:solidFill>
              </a:rPr>
              <a:t>poorest countries </a:t>
            </a:r>
            <a:r>
              <a:rPr lang="en-US" sz="1800" dirty="0" smtClean="0">
                <a:solidFill>
                  <a:srgbClr val="000090"/>
                </a:solidFill>
              </a:rPr>
              <a:t>least able to cope with that growth</a:t>
            </a:r>
          </a:p>
          <a:p>
            <a:pPr marL="1149350" lvl="2" indent="-457200"/>
            <a:r>
              <a:rPr lang="en-US" sz="1800" dirty="0" smtClean="0">
                <a:solidFill>
                  <a:srgbClr val="000090"/>
                </a:solidFill>
              </a:rPr>
              <a:t>Africa ... Over 50% of global growth by 2050 ... Nigeria 3</a:t>
            </a:r>
            <a:r>
              <a:rPr lang="en-US" sz="1800" baseline="30000" dirty="0" smtClean="0">
                <a:solidFill>
                  <a:srgbClr val="000090"/>
                </a:solidFill>
              </a:rPr>
              <a:t>rd</a:t>
            </a:r>
            <a:r>
              <a:rPr lang="en-US" sz="1800" dirty="0" smtClean="0">
                <a:solidFill>
                  <a:srgbClr val="000090"/>
                </a:solidFill>
              </a:rPr>
              <a:t> most populous country after India &amp; China</a:t>
            </a:r>
          </a:p>
          <a:p>
            <a:pPr marL="1149350" lvl="2" indent="-457200"/>
            <a:r>
              <a:rPr lang="en-US" sz="1800" dirty="0" smtClean="0">
                <a:solidFill>
                  <a:srgbClr val="008000"/>
                </a:solidFill>
              </a:rPr>
              <a:t>“Youth bulges” </a:t>
            </a:r>
            <a:r>
              <a:rPr lang="en-US" sz="1800" dirty="0" smtClean="0">
                <a:solidFill>
                  <a:srgbClr val="000090"/>
                </a:solidFill>
              </a:rPr>
              <a:t>persist in Africa, South Asia, Arab world</a:t>
            </a:r>
          </a:p>
          <a:p>
            <a:pPr marL="800100" lvl="1" indent="-457200"/>
            <a:r>
              <a:rPr lang="en-US" sz="1800" dirty="0" smtClean="0">
                <a:solidFill>
                  <a:srgbClr val="000090"/>
                </a:solidFill>
              </a:rPr>
              <a:t>In </a:t>
            </a:r>
            <a:r>
              <a:rPr lang="en-US" sz="1800" dirty="0" smtClean="0">
                <a:solidFill>
                  <a:srgbClr val="A20000"/>
                </a:solidFill>
              </a:rPr>
              <a:t>wealthy countries </a:t>
            </a:r>
            <a:r>
              <a:rPr lang="mr-IN" sz="1800" dirty="0" smtClean="0">
                <a:solidFill>
                  <a:srgbClr val="000090"/>
                </a:solidFill>
              </a:rPr>
              <a:t>–</a:t>
            </a:r>
            <a:r>
              <a:rPr lang="en-US" sz="1800" dirty="0" smtClean="0">
                <a:solidFill>
                  <a:srgbClr val="000090"/>
                </a:solidFill>
              </a:rPr>
              <a:t> </a:t>
            </a:r>
            <a:r>
              <a:rPr lang="en-US" sz="1800" dirty="0" smtClean="0">
                <a:solidFill>
                  <a:srgbClr val="008000"/>
                </a:solidFill>
              </a:rPr>
              <a:t>population aging, working-age populations decreasing</a:t>
            </a:r>
            <a:r>
              <a:rPr lang="en-US" sz="1800" dirty="0" smtClean="0">
                <a:solidFill>
                  <a:srgbClr val="000090"/>
                </a:solidFill>
              </a:rPr>
              <a:t> ... Increased burdens on support systems for aging</a:t>
            </a:r>
          </a:p>
          <a:p>
            <a:pPr marL="800100" lvl="1" indent="-457200"/>
            <a:r>
              <a:rPr lang="en-US" sz="1800" dirty="0" smtClean="0">
                <a:solidFill>
                  <a:srgbClr val="000090"/>
                </a:solidFill>
              </a:rPr>
              <a:t>People in distress will </a:t>
            </a:r>
            <a:r>
              <a:rPr lang="en-US" sz="1800" dirty="0" smtClean="0">
                <a:solidFill>
                  <a:srgbClr val="A20000"/>
                </a:solidFill>
              </a:rPr>
              <a:t>migrate</a:t>
            </a:r>
            <a:r>
              <a:rPr lang="en-US" sz="1800" dirty="0" smtClean="0">
                <a:solidFill>
                  <a:srgbClr val="000090"/>
                </a:solidFill>
              </a:rPr>
              <a:t> to places where they perceive opportunities for a better life for themselves and their children</a:t>
            </a:r>
          </a:p>
          <a:p>
            <a:pPr marL="800100" lvl="1" indent="-457200"/>
            <a:endParaRPr lang="en-US" sz="1800" dirty="0" smtClean="0">
              <a:solidFill>
                <a:srgbClr val="000090"/>
              </a:solidFill>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746907-DD5F-5B40-AC5F-CB2A84EF3553}" type="slidenum">
              <a:rPr lang="en-US" smtClean="0"/>
              <a:t>15</a:t>
            </a:fld>
            <a:endParaRPr lang="en-US" dirty="0"/>
          </a:p>
        </p:txBody>
      </p:sp>
    </p:spTree>
    <p:extLst>
      <p:ext uri="{BB962C8B-B14F-4D97-AF65-F5344CB8AC3E}">
        <p14:creationId xmlns:p14="http://schemas.microsoft.com/office/powerpoint/2010/main" val="33855028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Global Trends </a:t>
            </a:r>
            <a:r>
              <a:rPr lang="mr-IN" sz="3600" dirty="0" smtClean="0"/>
              <a:t>–</a:t>
            </a:r>
            <a:r>
              <a:rPr lang="en-US" sz="3600" dirty="0" smtClean="0"/>
              <a:t> The </a:t>
            </a:r>
            <a:r>
              <a:rPr lang="en-US" sz="3600" dirty="0" smtClean="0">
                <a:solidFill>
                  <a:srgbClr val="FFFFFF"/>
                </a:solidFill>
              </a:rPr>
              <a:t>Good</a:t>
            </a:r>
            <a:r>
              <a:rPr lang="en-US" sz="3600" dirty="0" smtClean="0"/>
              <a:t> News</a:t>
            </a:r>
            <a:br>
              <a:rPr lang="en-US" sz="3600" dirty="0" smtClean="0"/>
            </a:br>
            <a:r>
              <a:rPr lang="en-US" sz="3600" dirty="0" smtClean="0">
                <a:solidFill>
                  <a:srgbClr val="FFFFFF"/>
                </a:solidFill>
              </a:rPr>
              <a:t>Technology</a:t>
            </a:r>
            <a:endParaRPr lang="en-US" sz="3600" dirty="0">
              <a:solidFill>
                <a:srgbClr val="FFFFFF"/>
              </a:solidFill>
            </a:endParaRPr>
          </a:p>
        </p:txBody>
      </p:sp>
      <p:sp>
        <p:nvSpPr>
          <p:cNvPr id="3" name="Content Placeholder 2"/>
          <p:cNvSpPr>
            <a:spLocks noGrp="1"/>
          </p:cNvSpPr>
          <p:nvPr>
            <p:ph idx="1"/>
          </p:nvPr>
        </p:nvSpPr>
        <p:spPr/>
        <p:txBody>
          <a:bodyPr>
            <a:noAutofit/>
          </a:bodyPr>
          <a:lstStyle/>
          <a:p>
            <a:pPr marL="457200" indent="-457200">
              <a:buFont typeface="+mj-lt"/>
              <a:buAutoNum type="arabicPeriod" startAt="3"/>
            </a:pPr>
            <a:r>
              <a:rPr lang="en-US" sz="2000" dirty="0" smtClean="0"/>
              <a:t>Rapid technological growth has enabled:</a:t>
            </a:r>
            <a:endParaRPr lang="en-US" sz="2000" dirty="0"/>
          </a:p>
          <a:p>
            <a:pPr marL="800100" lvl="1" indent="-457200"/>
            <a:r>
              <a:rPr lang="en-US" sz="1800" dirty="0">
                <a:solidFill>
                  <a:srgbClr val="000090"/>
                </a:solidFill>
              </a:rPr>
              <a:t>E</a:t>
            </a:r>
            <a:r>
              <a:rPr lang="en-US" sz="1800" dirty="0" smtClean="0">
                <a:solidFill>
                  <a:srgbClr val="000090"/>
                </a:solidFill>
              </a:rPr>
              <a:t>xplosive economic growth</a:t>
            </a:r>
          </a:p>
          <a:p>
            <a:pPr marL="800100" lvl="1" indent="-457200"/>
            <a:r>
              <a:rPr lang="en-US" sz="1800" dirty="0" smtClean="0">
                <a:solidFill>
                  <a:srgbClr val="000090"/>
                </a:solidFill>
              </a:rPr>
              <a:t>Transformations in manufacturing and energy</a:t>
            </a:r>
          </a:p>
          <a:p>
            <a:pPr marL="800100" lvl="1" indent="-457200"/>
            <a:r>
              <a:rPr lang="en-US" sz="1800" dirty="0">
                <a:solidFill>
                  <a:srgbClr val="000090"/>
                </a:solidFill>
              </a:rPr>
              <a:t>D</a:t>
            </a:r>
            <a:r>
              <a:rPr lang="en-US" sz="1800" dirty="0" smtClean="0">
                <a:solidFill>
                  <a:srgbClr val="000090"/>
                </a:solidFill>
              </a:rPr>
              <a:t>emocratized access to information</a:t>
            </a:r>
          </a:p>
          <a:p>
            <a:pPr marL="800100" lvl="1" indent="-457200"/>
            <a:r>
              <a:rPr lang="en-US" sz="1800" dirty="0" smtClean="0">
                <a:solidFill>
                  <a:srgbClr val="000090"/>
                </a:solidFill>
              </a:rPr>
              <a:t>New frontiers in healthcare and the fight against disease</a:t>
            </a:r>
          </a:p>
          <a:p>
            <a:pPr marL="800100" lvl="1" indent="-457200"/>
            <a:r>
              <a:rPr lang="en-US" sz="1800" dirty="0" smtClean="0">
                <a:solidFill>
                  <a:srgbClr val="000090"/>
                </a:solidFill>
              </a:rPr>
              <a:t>People across boundaries and cultures to interact</a:t>
            </a:r>
          </a:p>
          <a:p>
            <a:pPr marL="800100" lvl="1" indent="-457200"/>
            <a:r>
              <a:rPr lang="en-US" sz="1800" dirty="0" smtClean="0">
                <a:solidFill>
                  <a:srgbClr val="000090"/>
                </a:solidFill>
              </a:rPr>
              <a:t>An end to major conflict between major powers </a:t>
            </a:r>
            <a:r>
              <a:rPr lang="en-US" sz="1800" i="1" dirty="0" smtClean="0">
                <a:solidFill>
                  <a:srgbClr val="A20000"/>
                </a:solidFill>
              </a:rPr>
              <a:t>[so far]</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746907-DD5F-5B40-AC5F-CB2A84EF3553}" type="slidenum">
              <a:rPr lang="en-US" smtClean="0"/>
              <a:t>16</a:t>
            </a:fld>
            <a:endParaRPr lang="en-US" dirty="0"/>
          </a:p>
        </p:txBody>
      </p:sp>
    </p:spTree>
    <p:extLst>
      <p:ext uri="{BB962C8B-B14F-4D97-AF65-F5344CB8AC3E}">
        <p14:creationId xmlns:p14="http://schemas.microsoft.com/office/powerpoint/2010/main" val="21341355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Global Trends </a:t>
            </a:r>
            <a:r>
              <a:rPr lang="mr-IN" sz="3600" dirty="0" smtClean="0"/>
              <a:t>–</a:t>
            </a:r>
            <a:r>
              <a:rPr lang="en-US" sz="3600" dirty="0" smtClean="0"/>
              <a:t> The </a:t>
            </a:r>
            <a:r>
              <a:rPr lang="en-US" sz="3600" dirty="0" smtClean="0">
                <a:solidFill>
                  <a:srgbClr val="FFFFFF"/>
                </a:solidFill>
              </a:rPr>
              <a:t>Bad</a:t>
            </a:r>
            <a:r>
              <a:rPr lang="en-US" sz="3600" dirty="0" smtClean="0"/>
              <a:t> News</a:t>
            </a:r>
            <a:br>
              <a:rPr lang="en-US" sz="3600" dirty="0" smtClean="0"/>
            </a:br>
            <a:r>
              <a:rPr lang="en-US" sz="3600" dirty="0">
                <a:solidFill>
                  <a:srgbClr val="FFFFFF"/>
                </a:solidFill>
              </a:rPr>
              <a:t>Technology</a:t>
            </a:r>
            <a:endParaRPr lang="en-US" sz="3600" dirty="0"/>
          </a:p>
        </p:txBody>
      </p:sp>
      <p:sp>
        <p:nvSpPr>
          <p:cNvPr id="3" name="Content Placeholder 2"/>
          <p:cNvSpPr>
            <a:spLocks noGrp="1"/>
          </p:cNvSpPr>
          <p:nvPr>
            <p:ph idx="1"/>
          </p:nvPr>
        </p:nvSpPr>
        <p:spPr/>
        <p:txBody>
          <a:bodyPr>
            <a:noAutofit/>
          </a:bodyPr>
          <a:lstStyle/>
          <a:p>
            <a:pPr marL="457200" indent="-457200">
              <a:buFont typeface="+mj-lt"/>
              <a:buAutoNum type="arabicPeriod" startAt="3"/>
            </a:pPr>
            <a:r>
              <a:rPr lang="en-US" sz="2000" dirty="0" smtClean="0"/>
              <a:t>Technology is a </a:t>
            </a:r>
            <a:r>
              <a:rPr lang="en-US" sz="2000" dirty="0" smtClean="0">
                <a:solidFill>
                  <a:srgbClr val="008000"/>
                </a:solidFill>
              </a:rPr>
              <a:t>value neutral tool </a:t>
            </a:r>
            <a:r>
              <a:rPr lang="mr-IN" sz="2000" dirty="0" smtClean="0"/>
              <a:t>–</a:t>
            </a:r>
            <a:r>
              <a:rPr lang="en-US" sz="2000" dirty="0" smtClean="0"/>
              <a:t> for every benefit and advantage, there is also </a:t>
            </a:r>
            <a:r>
              <a:rPr lang="en-US" sz="2000" dirty="0" smtClean="0">
                <a:solidFill>
                  <a:srgbClr val="A20000"/>
                </a:solidFill>
              </a:rPr>
              <a:t>vulnerability to its exploitation:</a:t>
            </a:r>
          </a:p>
          <a:p>
            <a:pPr lvl="1"/>
            <a:r>
              <a:rPr lang="en-US" sz="1800" dirty="0" smtClean="0">
                <a:solidFill>
                  <a:srgbClr val="000090"/>
                </a:solidFill>
              </a:rPr>
              <a:t>Socioeconomic dislocation as a result of the changing nature of work and increased automation</a:t>
            </a:r>
          </a:p>
          <a:p>
            <a:pPr lvl="1"/>
            <a:r>
              <a:rPr lang="en-US" sz="1800" dirty="0" smtClean="0">
                <a:solidFill>
                  <a:srgbClr val="000090"/>
                </a:solidFill>
              </a:rPr>
              <a:t>Proliferation </a:t>
            </a:r>
            <a:r>
              <a:rPr lang="mr-IN" sz="1800" dirty="0" smtClean="0">
                <a:solidFill>
                  <a:srgbClr val="000090"/>
                </a:solidFill>
              </a:rPr>
              <a:t>–</a:t>
            </a:r>
            <a:r>
              <a:rPr lang="en-US" sz="1800" dirty="0" smtClean="0">
                <a:solidFill>
                  <a:srgbClr val="000090"/>
                </a:solidFill>
              </a:rPr>
              <a:t> and fragmentation </a:t>
            </a:r>
            <a:r>
              <a:rPr lang="mr-IN" sz="1800" dirty="0" smtClean="0">
                <a:solidFill>
                  <a:srgbClr val="000090"/>
                </a:solidFill>
              </a:rPr>
              <a:t>–</a:t>
            </a:r>
            <a:r>
              <a:rPr lang="en-US" sz="1800" dirty="0" smtClean="0">
                <a:solidFill>
                  <a:srgbClr val="000090"/>
                </a:solidFill>
              </a:rPr>
              <a:t> of information and media place new burdens on the consumer to assess reliability, think critically</a:t>
            </a:r>
          </a:p>
          <a:p>
            <a:pPr lvl="1"/>
            <a:r>
              <a:rPr lang="en-US" sz="1800" dirty="0" smtClean="0">
                <a:solidFill>
                  <a:srgbClr val="000090"/>
                </a:solidFill>
              </a:rPr>
              <a:t>Advances in biotechnology raise difficult ethical &amp; moral issues</a:t>
            </a:r>
          </a:p>
          <a:p>
            <a:pPr lvl="1"/>
            <a:r>
              <a:rPr lang="en-US" sz="1800" dirty="0" smtClean="0">
                <a:solidFill>
                  <a:srgbClr val="000090"/>
                </a:solidFill>
              </a:rPr>
              <a:t>Interconnectedness heightens localism &amp; populism as people believe their identities are being threatened </a:t>
            </a:r>
            <a:r>
              <a:rPr lang="mr-IN" sz="1800" dirty="0" smtClean="0">
                <a:solidFill>
                  <a:srgbClr val="000090"/>
                </a:solidFill>
              </a:rPr>
              <a:t>–</a:t>
            </a:r>
            <a:r>
              <a:rPr lang="en-US" sz="1800" dirty="0" smtClean="0">
                <a:solidFill>
                  <a:srgbClr val="000090"/>
                </a:solidFill>
              </a:rPr>
              <a:t> </a:t>
            </a:r>
            <a:r>
              <a:rPr lang="en-US" sz="1800" dirty="0" smtClean="0">
                <a:solidFill>
                  <a:srgbClr val="008000"/>
                </a:solidFill>
              </a:rPr>
              <a:t>institutions lose legitimacy</a:t>
            </a:r>
          </a:p>
          <a:p>
            <a:pPr lvl="1"/>
            <a:r>
              <a:rPr lang="en-US" sz="1800" dirty="0" smtClean="0">
                <a:solidFill>
                  <a:srgbClr val="000090"/>
                </a:solidFill>
              </a:rPr>
              <a:t>New weapons technologies </a:t>
            </a:r>
            <a:r>
              <a:rPr lang="en-US" sz="1800" i="1" dirty="0" smtClean="0">
                <a:solidFill>
                  <a:srgbClr val="000090"/>
                </a:solidFill>
              </a:rPr>
              <a:t>[e.g. cyber, bio, etc] </a:t>
            </a:r>
            <a:r>
              <a:rPr lang="en-US" sz="1800" dirty="0" smtClean="0">
                <a:solidFill>
                  <a:srgbClr val="000090"/>
                </a:solidFill>
              </a:rPr>
              <a:t>enable even weak countries </a:t>
            </a:r>
            <a:r>
              <a:rPr lang="mr-IN" sz="1800" dirty="0" smtClean="0">
                <a:solidFill>
                  <a:srgbClr val="000090"/>
                </a:solidFill>
              </a:rPr>
              <a:t>–</a:t>
            </a:r>
            <a:r>
              <a:rPr lang="en-US" sz="1800" dirty="0" smtClean="0">
                <a:solidFill>
                  <a:srgbClr val="000090"/>
                </a:solidFill>
              </a:rPr>
              <a:t> and groups </a:t>
            </a:r>
            <a:r>
              <a:rPr lang="mr-IN" sz="1800" dirty="0" smtClean="0">
                <a:solidFill>
                  <a:srgbClr val="000090"/>
                </a:solidFill>
              </a:rPr>
              <a:t>–</a:t>
            </a:r>
            <a:r>
              <a:rPr lang="en-US" sz="1800" dirty="0" smtClean="0">
                <a:solidFill>
                  <a:srgbClr val="000090"/>
                </a:solidFill>
              </a:rPr>
              <a:t> to pose unacceptable risks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746907-DD5F-5B40-AC5F-CB2A84EF3553}" type="slidenum">
              <a:rPr lang="en-US" smtClean="0"/>
              <a:t>17</a:t>
            </a:fld>
            <a:endParaRPr lang="en-US" dirty="0"/>
          </a:p>
        </p:txBody>
      </p:sp>
    </p:spTree>
    <p:extLst>
      <p:ext uri="{BB962C8B-B14F-4D97-AF65-F5344CB8AC3E}">
        <p14:creationId xmlns:p14="http://schemas.microsoft.com/office/powerpoint/2010/main" val="93837326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Global Trends </a:t>
            </a:r>
            <a:r>
              <a:rPr lang="mr-IN" sz="3600" dirty="0" smtClean="0"/>
              <a:t>–</a:t>
            </a:r>
            <a:r>
              <a:rPr lang="en-US" sz="3600" dirty="0" smtClean="0"/>
              <a:t> The </a:t>
            </a:r>
            <a:r>
              <a:rPr lang="en-US" sz="3600" dirty="0" smtClean="0">
                <a:solidFill>
                  <a:srgbClr val="FFFFFF"/>
                </a:solidFill>
              </a:rPr>
              <a:t>Good</a:t>
            </a:r>
            <a:r>
              <a:rPr lang="en-US" sz="3600" dirty="0" smtClean="0"/>
              <a:t> News</a:t>
            </a:r>
            <a:br>
              <a:rPr lang="en-US" sz="3600" dirty="0" smtClean="0"/>
            </a:br>
            <a:r>
              <a:rPr lang="en-US" sz="3600" dirty="0" smtClean="0">
                <a:solidFill>
                  <a:srgbClr val="FFFFFF"/>
                </a:solidFill>
              </a:rPr>
              <a:t>Politics</a:t>
            </a:r>
            <a:endParaRPr lang="en-US" sz="3600" dirty="0">
              <a:solidFill>
                <a:srgbClr val="FFFFFF"/>
              </a:solidFill>
            </a:endParaRPr>
          </a:p>
        </p:txBody>
      </p:sp>
      <p:sp>
        <p:nvSpPr>
          <p:cNvPr id="3" name="Content Placeholder 2"/>
          <p:cNvSpPr>
            <a:spLocks noGrp="1"/>
          </p:cNvSpPr>
          <p:nvPr>
            <p:ph idx="1"/>
          </p:nvPr>
        </p:nvSpPr>
        <p:spPr>
          <a:xfrm>
            <a:off x="739775" y="2770094"/>
            <a:ext cx="7662864" cy="3447826"/>
          </a:xfrm>
        </p:spPr>
        <p:txBody>
          <a:bodyPr>
            <a:noAutofit/>
          </a:bodyPr>
          <a:lstStyle/>
          <a:p>
            <a:pPr marL="457200" indent="-457200">
              <a:buFont typeface="+mj-lt"/>
              <a:buAutoNum type="arabicPeriod" startAt="4"/>
            </a:pPr>
            <a:r>
              <a:rPr lang="en-US" sz="2000" dirty="0" smtClean="0"/>
              <a:t>End of the 20</a:t>
            </a:r>
            <a:r>
              <a:rPr lang="en-US" sz="2000" baseline="30000" dirty="0" smtClean="0"/>
              <a:t>th</a:t>
            </a:r>
            <a:r>
              <a:rPr lang="en-US" sz="2000" dirty="0" smtClean="0"/>
              <a:t> century witnessed an unprecedented rise in democratic governance and pluralist political institutions</a:t>
            </a:r>
          </a:p>
          <a:p>
            <a:pPr marL="800100" lvl="1" indent="-457200"/>
            <a:r>
              <a:rPr lang="en-US" sz="1800" dirty="0" smtClean="0">
                <a:solidFill>
                  <a:srgbClr val="000090"/>
                </a:solidFill>
              </a:rPr>
              <a:t>Defeat of Fascism and Soviet Communism as credible contending models of development and governance</a:t>
            </a:r>
          </a:p>
          <a:p>
            <a:pPr marL="800100" lvl="1" indent="-457200"/>
            <a:r>
              <a:rPr lang="en-US" sz="1800" dirty="0" smtClean="0">
                <a:solidFill>
                  <a:srgbClr val="000090"/>
                </a:solidFill>
              </a:rPr>
              <a:t>Collapse of empires </a:t>
            </a:r>
            <a:r>
              <a:rPr lang="mr-IN" sz="1800" dirty="0" smtClean="0">
                <a:solidFill>
                  <a:srgbClr val="000090"/>
                </a:solidFill>
              </a:rPr>
              <a:t>–</a:t>
            </a:r>
            <a:r>
              <a:rPr lang="en-US" sz="1800" dirty="0" smtClean="0">
                <a:solidFill>
                  <a:srgbClr val="000090"/>
                </a:solidFill>
              </a:rPr>
              <a:t> imperial structures that had been the principal model of international relations for centuries</a:t>
            </a:r>
          </a:p>
          <a:p>
            <a:pPr marL="800100" lvl="1" indent="-457200"/>
            <a:r>
              <a:rPr lang="en-US" sz="1800" dirty="0" smtClean="0">
                <a:solidFill>
                  <a:srgbClr val="000090"/>
                </a:solidFill>
              </a:rPr>
              <a:t>Even among autocratic regimes, the “vocabulary” and “edifices” of democratic governance were essential both at home and abroad</a:t>
            </a:r>
          </a:p>
          <a:p>
            <a:pPr marL="800100" lvl="1" indent="-457200"/>
            <a:r>
              <a:rPr lang="en-US" sz="1800" dirty="0" smtClean="0">
                <a:solidFill>
                  <a:srgbClr val="000090"/>
                </a:solidFill>
              </a:rPr>
              <a:t>Projections of the “End of History” (Fukuyama) plus growth of information technologies foreshadowed converging interest globally and increased cooperation to tackle shared problems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746907-DD5F-5B40-AC5F-CB2A84EF3553}" type="slidenum">
              <a:rPr lang="en-US" smtClean="0"/>
              <a:t>18</a:t>
            </a:fld>
            <a:endParaRPr lang="en-US" dirty="0"/>
          </a:p>
        </p:txBody>
      </p:sp>
    </p:spTree>
    <p:extLst>
      <p:ext uri="{BB962C8B-B14F-4D97-AF65-F5344CB8AC3E}">
        <p14:creationId xmlns:p14="http://schemas.microsoft.com/office/powerpoint/2010/main" val="114516780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Global Trends </a:t>
            </a:r>
            <a:r>
              <a:rPr lang="mr-IN" sz="3600" dirty="0" smtClean="0"/>
              <a:t>–</a:t>
            </a:r>
            <a:r>
              <a:rPr lang="en-US" sz="3600" dirty="0" smtClean="0"/>
              <a:t> The </a:t>
            </a:r>
            <a:r>
              <a:rPr lang="en-US" sz="3600" dirty="0" smtClean="0">
                <a:solidFill>
                  <a:srgbClr val="FFFFFF"/>
                </a:solidFill>
              </a:rPr>
              <a:t>Bad</a:t>
            </a:r>
            <a:r>
              <a:rPr lang="en-US" sz="3600" dirty="0" smtClean="0"/>
              <a:t> News</a:t>
            </a:r>
            <a:br>
              <a:rPr lang="en-US" sz="3600" dirty="0" smtClean="0"/>
            </a:br>
            <a:r>
              <a:rPr lang="en-US" sz="3600" dirty="0" smtClean="0">
                <a:solidFill>
                  <a:srgbClr val="FFFFFF"/>
                </a:solidFill>
              </a:rPr>
              <a:t>Politics</a:t>
            </a:r>
            <a:endParaRPr lang="en-US" sz="3600" dirty="0">
              <a:solidFill>
                <a:srgbClr val="FFFFFF"/>
              </a:solidFill>
            </a:endParaRPr>
          </a:p>
        </p:txBody>
      </p:sp>
      <p:sp>
        <p:nvSpPr>
          <p:cNvPr id="3" name="Content Placeholder 2"/>
          <p:cNvSpPr>
            <a:spLocks noGrp="1"/>
          </p:cNvSpPr>
          <p:nvPr>
            <p:ph idx="1"/>
          </p:nvPr>
        </p:nvSpPr>
        <p:spPr>
          <a:xfrm>
            <a:off x="739774" y="2770094"/>
            <a:ext cx="7774305" cy="3267169"/>
          </a:xfrm>
        </p:spPr>
        <p:txBody>
          <a:bodyPr>
            <a:noAutofit/>
          </a:bodyPr>
          <a:lstStyle/>
          <a:p>
            <a:pPr marL="457200" indent="-457200">
              <a:buFont typeface="+mj-lt"/>
              <a:buAutoNum type="arabicPeriod" startAt="4"/>
            </a:pPr>
            <a:r>
              <a:rPr lang="en-US" sz="2000" dirty="0" smtClean="0"/>
              <a:t>Globalization brought winners &amp; losers </a:t>
            </a:r>
            <a:r>
              <a:rPr lang="mr-IN" sz="2000" dirty="0" smtClean="0"/>
              <a:t>…</a:t>
            </a:r>
            <a:r>
              <a:rPr lang="en-US" sz="2000" dirty="0" smtClean="0"/>
              <a:t> </a:t>
            </a:r>
            <a:r>
              <a:rPr lang="en-US" sz="2000" i="1" dirty="0" smtClean="0">
                <a:solidFill>
                  <a:srgbClr val="CF0F32"/>
                </a:solidFill>
              </a:rPr>
              <a:t>the losers fought back!</a:t>
            </a:r>
          </a:p>
          <a:p>
            <a:pPr marL="800100" lvl="1" indent="-457200"/>
            <a:r>
              <a:rPr lang="en-US" sz="1800" dirty="0" smtClean="0">
                <a:solidFill>
                  <a:srgbClr val="008000"/>
                </a:solidFill>
              </a:rPr>
              <a:t>Democratic governance is hard </a:t>
            </a:r>
            <a:r>
              <a:rPr lang="en-US" sz="1800" dirty="0" smtClean="0">
                <a:solidFill>
                  <a:srgbClr val="000090"/>
                </a:solidFill>
              </a:rPr>
              <a:t>... it takes generations to develop the “civic virtues” that make pluralism work &amp; </a:t>
            </a:r>
            <a:r>
              <a:rPr lang="en-US" sz="1800" dirty="0" smtClean="0">
                <a:solidFill>
                  <a:srgbClr val="A20000"/>
                </a:solidFill>
              </a:rPr>
              <a:t>can’t be imposed</a:t>
            </a:r>
          </a:p>
          <a:p>
            <a:pPr marL="800100" lvl="1" indent="-457200"/>
            <a:r>
              <a:rPr lang="en-US" sz="1800" dirty="0" smtClean="0">
                <a:solidFill>
                  <a:srgbClr val="000090"/>
                </a:solidFill>
              </a:rPr>
              <a:t>Socioeconomic dislocation reaped by globalization create fear, anxiety, and impatience with which governments can’t cope</a:t>
            </a:r>
          </a:p>
          <a:p>
            <a:pPr marL="800100" lvl="1" indent="-457200"/>
            <a:r>
              <a:rPr lang="en-US" sz="1800" dirty="0" smtClean="0">
                <a:solidFill>
                  <a:srgbClr val="000090"/>
                </a:solidFill>
              </a:rPr>
              <a:t>More actors mean more voices seeking to be heard </a:t>
            </a:r>
            <a:r>
              <a:rPr lang="mr-IN" sz="1800" dirty="0" smtClean="0">
                <a:solidFill>
                  <a:srgbClr val="000090"/>
                </a:solidFill>
              </a:rPr>
              <a:t>–</a:t>
            </a:r>
            <a:r>
              <a:rPr lang="en-US" sz="1800" dirty="0" smtClean="0">
                <a:solidFill>
                  <a:srgbClr val="000090"/>
                </a:solidFill>
              </a:rPr>
              <a:t> and frustrated by the result </a:t>
            </a:r>
            <a:r>
              <a:rPr lang="mr-IN" sz="1800" dirty="0" smtClean="0">
                <a:solidFill>
                  <a:srgbClr val="000090"/>
                </a:solidFill>
              </a:rPr>
              <a:t>–</a:t>
            </a:r>
            <a:r>
              <a:rPr lang="en-US" sz="1800" dirty="0" smtClean="0">
                <a:solidFill>
                  <a:srgbClr val="000090"/>
                </a:solidFill>
              </a:rPr>
              <a:t> but institutions are weak and exploitable</a:t>
            </a:r>
          </a:p>
          <a:p>
            <a:pPr marL="800100" lvl="1" indent="-457200"/>
            <a:r>
              <a:rPr lang="en-US" sz="1800" dirty="0" smtClean="0">
                <a:solidFill>
                  <a:srgbClr val="000090"/>
                </a:solidFill>
              </a:rPr>
              <a:t>Challenges to good governance increase beyond the capacity of most systems to cope ... so governments cultivate distractions</a:t>
            </a:r>
          </a:p>
          <a:p>
            <a:pPr marL="800100" lvl="1" indent="-457200"/>
            <a:r>
              <a:rPr lang="en-US" sz="1800" u="sng" dirty="0" smtClean="0">
                <a:solidFill>
                  <a:srgbClr val="008000"/>
                </a:solidFill>
              </a:rPr>
              <a:t>Result</a:t>
            </a:r>
            <a:r>
              <a:rPr lang="en-US" sz="1800" dirty="0" smtClean="0">
                <a:solidFill>
                  <a:srgbClr val="000090"/>
                </a:solidFill>
              </a:rPr>
              <a:t> </a:t>
            </a:r>
            <a:r>
              <a:rPr lang="mr-IN" sz="1800" dirty="0" smtClean="0">
                <a:solidFill>
                  <a:srgbClr val="000090"/>
                </a:solidFill>
              </a:rPr>
              <a:t>–</a:t>
            </a:r>
            <a:r>
              <a:rPr lang="en-US" sz="1800" dirty="0" smtClean="0">
                <a:solidFill>
                  <a:srgbClr val="000090"/>
                </a:solidFill>
              </a:rPr>
              <a:t> persistent rise of autocratic models of governance, notions of “illiberal democracy” as populism increases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746907-DD5F-5B40-AC5F-CB2A84EF3553}" type="slidenum">
              <a:rPr lang="en-US" smtClean="0"/>
              <a:t>19</a:t>
            </a:fld>
            <a:endParaRPr lang="en-US" dirty="0"/>
          </a:p>
        </p:txBody>
      </p:sp>
    </p:spTree>
    <p:extLst>
      <p:ext uri="{BB962C8B-B14F-4D97-AF65-F5344CB8AC3E}">
        <p14:creationId xmlns:p14="http://schemas.microsoft.com/office/powerpoint/2010/main" val="24842524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Course Objectives</a:t>
            </a:r>
            <a:endParaRPr lang="en-US" b="1" dirty="0"/>
          </a:p>
        </p:txBody>
      </p:sp>
      <p:sp>
        <p:nvSpPr>
          <p:cNvPr id="3" name="Content Placeholder 2"/>
          <p:cNvSpPr>
            <a:spLocks noGrp="1"/>
          </p:cNvSpPr>
          <p:nvPr>
            <p:ph idx="1"/>
          </p:nvPr>
        </p:nvSpPr>
        <p:spPr>
          <a:xfrm>
            <a:off x="739775" y="2770094"/>
            <a:ext cx="7842948" cy="3564965"/>
          </a:xfrm>
        </p:spPr>
        <p:txBody>
          <a:bodyPr>
            <a:noAutofit/>
          </a:bodyPr>
          <a:lstStyle/>
          <a:p>
            <a:pPr lvl="0">
              <a:spcBef>
                <a:spcPts val="200"/>
              </a:spcBef>
              <a:spcAft>
                <a:spcPts val="200"/>
              </a:spcAft>
            </a:pPr>
            <a:r>
              <a:rPr lang="en-US" sz="2000" i="1" u="sng" dirty="0" smtClean="0"/>
              <a:t>Evolution </a:t>
            </a:r>
            <a:r>
              <a:rPr lang="en-US" sz="2000" i="1" u="sng" dirty="0"/>
              <a:t>of America’s global role </a:t>
            </a:r>
            <a:r>
              <a:rPr lang="en-US" sz="2000" dirty="0" smtClean="0"/>
              <a:t> -- 19</a:t>
            </a:r>
            <a:r>
              <a:rPr lang="en-US" sz="2000" baseline="30000" dirty="0" smtClean="0"/>
              <a:t>th</a:t>
            </a:r>
            <a:r>
              <a:rPr lang="en-US" sz="2000" dirty="0" smtClean="0"/>
              <a:t>, 20</a:t>
            </a:r>
            <a:r>
              <a:rPr lang="en-US" sz="2000" baseline="30000" dirty="0" smtClean="0"/>
              <a:t>th</a:t>
            </a:r>
            <a:r>
              <a:rPr lang="en-US" sz="2000" dirty="0" smtClean="0"/>
              <a:t>, &amp; 21</a:t>
            </a:r>
            <a:r>
              <a:rPr lang="en-US" sz="2000" baseline="30000" dirty="0" smtClean="0"/>
              <a:t>st</a:t>
            </a:r>
            <a:r>
              <a:rPr lang="en-US" sz="2000" dirty="0" smtClean="0"/>
              <a:t> centuries</a:t>
            </a:r>
            <a:endParaRPr lang="en-US" sz="2000" dirty="0"/>
          </a:p>
          <a:p>
            <a:pPr lvl="0">
              <a:spcBef>
                <a:spcPts val="200"/>
              </a:spcBef>
              <a:spcAft>
                <a:spcPts val="200"/>
              </a:spcAft>
            </a:pPr>
            <a:r>
              <a:rPr lang="en-US" sz="2000" dirty="0"/>
              <a:t>How </a:t>
            </a:r>
            <a:r>
              <a:rPr lang="en-US" sz="2000" i="1" u="sng" dirty="0"/>
              <a:t>America’s global role has been shaped </a:t>
            </a:r>
            <a:r>
              <a:rPr lang="en-US" sz="2000" dirty="0"/>
              <a:t>by </a:t>
            </a:r>
            <a:r>
              <a:rPr lang="en-US" sz="2000" dirty="0">
                <a:solidFill>
                  <a:srgbClr val="000090"/>
                </a:solidFill>
              </a:rPr>
              <a:t>(1) the changing structure of the international system</a:t>
            </a:r>
            <a:r>
              <a:rPr lang="en-US" sz="2000" dirty="0"/>
              <a:t>, </a:t>
            </a:r>
            <a:r>
              <a:rPr lang="en-US" sz="2000" dirty="0">
                <a:solidFill>
                  <a:srgbClr val="008000"/>
                </a:solidFill>
              </a:rPr>
              <a:t>(2) the changing nature of state power, </a:t>
            </a:r>
            <a:r>
              <a:rPr lang="en-US" sz="2000" dirty="0"/>
              <a:t>and </a:t>
            </a:r>
            <a:r>
              <a:rPr lang="en-US" sz="2000" dirty="0">
                <a:solidFill>
                  <a:srgbClr val="CF0F32"/>
                </a:solidFill>
              </a:rPr>
              <a:t>(3) </a:t>
            </a:r>
            <a:r>
              <a:rPr lang="en-US" sz="2000" dirty="0" smtClean="0">
                <a:solidFill>
                  <a:srgbClr val="CF0F32"/>
                </a:solidFill>
              </a:rPr>
              <a:t>the </a:t>
            </a:r>
            <a:r>
              <a:rPr lang="en-US" sz="2000" dirty="0">
                <a:solidFill>
                  <a:srgbClr val="CF0F32"/>
                </a:solidFill>
              </a:rPr>
              <a:t>transformed dynamics of international relations as a result of globalization</a:t>
            </a:r>
            <a:r>
              <a:rPr lang="en-US" sz="2000" dirty="0"/>
              <a:t>.</a:t>
            </a:r>
          </a:p>
          <a:p>
            <a:pPr lvl="0">
              <a:spcBef>
                <a:spcPts val="200"/>
              </a:spcBef>
              <a:spcAft>
                <a:spcPts val="200"/>
              </a:spcAft>
            </a:pPr>
            <a:r>
              <a:rPr lang="en-US" sz="2000" i="1" u="sng" dirty="0"/>
              <a:t>Critical analysis </a:t>
            </a:r>
            <a:r>
              <a:rPr lang="en-US" sz="2000" dirty="0"/>
              <a:t>of U.S. past and current global and regional policies through case studies that demonstrate these changes.</a:t>
            </a:r>
          </a:p>
          <a:p>
            <a:pPr lvl="0">
              <a:spcBef>
                <a:spcPts val="200"/>
              </a:spcBef>
              <a:spcAft>
                <a:spcPts val="200"/>
              </a:spcAft>
            </a:pPr>
            <a:r>
              <a:rPr lang="en-US" sz="2000" dirty="0"/>
              <a:t>An </a:t>
            </a:r>
            <a:r>
              <a:rPr lang="en-US" sz="2000" i="1" u="sng" dirty="0"/>
              <a:t>inquiry into competing theories </a:t>
            </a:r>
            <a:r>
              <a:rPr lang="en-US" sz="2000" dirty="0"/>
              <a:t>on how adaptive American and multinational institutions can be in addressing these changes.</a:t>
            </a:r>
          </a:p>
          <a:p>
            <a:pPr lvl="0">
              <a:spcBef>
                <a:spcPts val="200"/>
              </a:spcBef>
              <a:spcAft>
                <a:spcPts val="200"/>
              </a:spcAft>
            </a:pPr>
            <a:r>
              <a:rPr lang="en-US" sz="2000" i="1" u="sng" dirty="0"/>
              <a:t>Implications</a:t>
            </a:r>
            <a:r>
              <a:rPr lang="en-US" sz="2000" dirty="0"/>
              <a:t> of these developments for the U.S. and the world.</a:t>
            </a:r>
          </a:p>
          <a:p>
            <a:endParaRPr lang="en-US" sz="2000" dirty="0"/>
          </a:p>
        </p:txBody>
      </p:sp>
    </p:spTree>
    <p:extLst>
      <p:ext uri="{BB962C8B-B14F-4D97-AF65-F5344CB8AC3E}">
        <p14:creationId xmlns:p14="http://schemas.microsoft.com/office/powerpoint/2010/main" val="14241042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a:t>
            </a:r>
            <a:r>
              <a:rPr lang="mr-IN" dirty="0" smtClean="0"/>
              <a:t>–</a:t>
            </a:r>
            <a:r>
              <a:rPr lang="en-US" dirty="0" smtClean="0"/>
              <a:t> “Top Ten”?</a:t>
            </a:r>
            <a:endParaRPr lang="en-US" dirty="0"/>
          </a:p>
        </p:txBody>
      </p:sp>
      <p:sp>
        <p:nvSpPr>
          <p:cNvPr id="3" name="Content Placeholder 2"/>
          <p:cNvSpPr>
            <a:spLocks noGrp="1"/>
          </p:cNvSpPr>
          <p:nvPr>
            <p:ph idx="1"/>
          </p:nvPr>
        </p:nvSpPr>
        <p:spPr>
          <a:xfrm>
            <a:off x="739774" y="2770094"/>
            <a:ext cx="8099426" cy="3586256"/>
          </a:xfrm>
        </p:spPr>
        <p:txBody>
          <a:bodyPr>
            <a:noAutofit/>
          </a:bodyPr>
          <a:lstStyle/>
          <a:p>
            <a:pPr marL="457200" indent="-457200">
              <a:buFont typeface="+mj-lt"/>
              <a:buAutoNum type="arabicPeriod"/>
            </a:pPr>
            <a:r>
              <a:rPr lang="en-US" dirty="0" smtClean="0"/>
              <a:t>Industrial &amp; information revolutions created transformative opportunities ... heightened expectations ... </a:t>
            </a:r>
            <a:r>
              <a:rPr lang="en-US" dirty="0"/>
              <a:t>s</a:t>
            </a:r>
            <a:r>
              <a:rPr lang="en-US" dirty="0" smtClean="0"/>
              <a:t>eeded dangers</a:t>
            </a:r>
          </a:p>
          <a:p>
            <a:pPr marL="457200" indent="-457200">
              <a:buFont typeface="+mj-lt"/>
              <a:buAutoNum type="arabicPeriod"/>
            </a:pPr>
            <a:r>
              <a:rPr lang="en-US" dirty="0"/>
              <a:t>The global </a:t>
            </a:r>
            <a:r>
              <a:rPr lang="en-US" dirty="0" smtClean="0"/>
              <a:t>economy </a:t>
            </a:r>
            <a:r>
              <a:rPr lang="mr-IN" dirty="0" smtClean="0"/>
              <a:t>–</a:t>
            </a:r>
            <a:r>
              <a:rPr lang="en-US" dirty="0" smtClean="0"/>
              <a:t> and the </a:t>
            </a:r>
            <a:r>
              <a:rPr lang="en-US" dirty="0"/>
              <a:t>nature of </a:t>
            </a:r>
            <a:r>
              <a:rPr lang="en-US" dirty="0" smtClean="0"/>
              <a:t>work </a:t>
            </a:r>
            <a:r>
              <a:rPr lang="mr-IN" dirty="0" smtClean="0"/>
              <a:t>–</a:t>
            </a:r>
            <a:r>
              <a:rPr lang="en-US" dirty="0" smtClean="0"/>
              <a:t> are shifting </a:t>
            </a:r>
            <a:r>
              <a:rPr lang="en-US" i="1" dirty="0" smtClean="0">
                <a:solidFill>
                  <a:srgbClr val="008000"/>
                </a:solidFill>
              </a:rPr>
              <a:t>(again)</a:t>
            </a:r>
            <a:endParaRPr lang="en-US" i="1" dirty="0">
              <a:solidFill>
                <a:srgbClr val="008000"/>
              </a:solidFill>
            </a:endParaRPr>
          </a:p>
          <a:p>
            <a:pPr marL="457200" indent="-457200">
              <a:buFont typeface="+mj-lt"/>
              <a:buAutoNum type="arabicPeriod"/>
            </a:pPr>
            <a:r>
              <a:rPr lang="en-US" dirty="0" smtClean="0"/>
              <a:t>Societies </a:t>
            </a:r>
            <a:r>
              <a:rPr lang="mr-IN" dirty="0" smtClean="0"/>
              <a:t>–</a:t>
            </a:r>
            <a:r>
              <a:rPr lang="en-US" dirty="0" smtClean="0"/>
              <a:t> both rich and poor </a:t>
            </a:r>
            <a:r>
              <a:rPr lang="mr-IN" dirty="0" smtClean="0"/>
              <a:t>–</a:t>
            </a:r>
            <a:r>
              <a:rPr lang="en-US" dirty="0" smtClean="0"/>
              <a:t> are unraveling at home</a:t>
            </a:r>
          </a:p>
          <a:p>
            <a:pPr marL="457200" indent="-457200">
              <a:buFont typeface="+mj-lt"/>
              <a:buAutoNum type="arabicPeriod"/>
            </a:pPr>
            <a:r>
              <a:rPr lang="en-US" dirty="0" smtClean="0"/>
              <a:t>The rich are aging </a:t>
            </a:r>
            <a:r>
              <a:rPr lang="mr-IN" dirty="0" smtClean="0"/>
              <a:t>…</a:t>
            </a:r>
            <a:r>
              <a:rPr lang="en-US" dirty="0" smtClean="0"/>
              <a:t> the poor aren’t </a:t>
            </a:r>
            <a:r>
              <a:rPr lang="en-US" i="1" dirty="0" smtClean="0"/>
              <a:t>(but they ARE </a:t>
            </a:r>
            <a:r>
              <a:rPr lang="en-US" i="1" dirty="0" smtClean="0">
                <a:solidFill>
                  <a:srgbClr val="008000"/>
                </a:solidFill>
              </a:rPr>
              <a:t>urbanizing</a:t>
            </a:r>
            <a:r>
              <a:rPr lang="en-US" i="1" dirty="0" smtClean="0"/>
              <a:t>)</a:t>
            </a:r>
          </a:p>
          <a:p>
            <a:pPr marL="457200" indent="-457200">
              <a:buFont typeface="+mj-lt"/>
              <a:buAutoNum type="arabicPeriod"/>
            </a:pPr>
            <a:r>
              <a:rPr lang="en-US" dirty="0" smtClean="0"/>
              <a:t>Technology accelerates progress </a:t>
            </a:r>
            <a:r>
              <a:rPr lang="mr-IN" dirty="0" smtClean="0"/>
              <a:t>…</a:t>
            </a:r>
            <a:r>
              <a:rPr lang="en-US" dirty="0" smtClean="0"/>
              <a:t> but creates disruptive discontinuities</a:t>
            </a:r>
          </a:p>
          <a:p>
            <a:pPr marL="0" indent="0" algn="ctr">
              <a:buNone/>
            </a:pPr>
            <a:r>
              <a:rPr lang="en-US" i="1" dirty="0" smtClean="0">
                <a:solidFill>
                  <a:srgbClr val="000090"/>
                </a:solidFill>
              </a:rPr>
              <a:t>Can you “feel” the paradox?</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746907-DD5F-5B40-AC5F-CB2A84EF3553}" type="slidenum">
              <a:rPr lang="en-US" smtClean="0"/>
              <a:t>20</a:t>
            </a:fld>
            <a:endParaRPr lang="en-US" dirty="0"/>
          </a:p>
        </p:txBody>
      </p:sp>
    </p:spTree>
    <p:extLst>
      <p:ext uri="{BB962C8B-B14F-4D97-AF65-F5344CB8AC3E}">
        <p14:creationId xmlns:p14="http://schemas.microsoft.com/office/powerpoint/2010/main" val="109236566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a:t>
            </a:r>
            <a:r>
              <a:rPr lang="mr-IN" dirty="0" smtClean="0"/>
              <a:t>–</a:t>
            </a:r>
            <a:r>
              <a:rPr lang="en-US" dirty="0" smtClean="0"/>
              <a:t> “Top Ten”?</a:t>
            </a:r>
            <a:endParaRPr lang="en-US" dirty="0"/>
          </a:p>
        </p:txBody>
      </p:sp>
      <p:sp>
        <p:nvSpPr>
          <p:cNvPr id="3" name="Content Placeholder 2"/>
          <p:cNvSpPr>
            <a:spLocks noGrp="1"/>
          </p:cNvSpPr>
          <p:nvPr>
            <p:ph idx="1"/>
          </p:nvPr>
        </p:nvSpPr>
        <p:spPr>
          <a:xfrm>
            <a:off x="739774" y="2590800"/>
            <a:ext cx="7945439" cy="3488466"/>
          </a:xfrm>
        </p:spPr>
        <p:txBody>
          <a:bodyPr>
            <a:noAutofit/>
          </a:bodyPr>
          <a:lstStyle/>
          <a:p>
            <a:pPr marL="457200" indent="-457200">
              <a:buFont typeface="+mj-lt"/>
              <a:buAutoNum type="arabicPeriod" startAt="6"/>
            </a:pPr>
            <a:r>
              <a:rPr lang="en-US" dirty="0" smtClean="0"/>
              <a:t>Ideas </a:t>
            </a:r>
            <a:r>
              <a:rPr lang="en-US" dirty="0"/>
              <a:t>and identities </a:t>
            </a:r>
            <a:r>
              <a:rPr lang="en-US" dirty="0" smtClean="0"/>
              <a:t>can create </a:t>
            </a:r>
            <a:r>
              <a:rPr lang="en-US" dirty="0" smtClean="0">
                <a:solidFill>
                  <a:srgbClr val="000090"/>
                </a:solidFill>
              </a:rPr>
              <a:t>new communities </a:t>
            </a:r>
            <a:r>
              <a:rPr lang="mr-IN" dirty="0" smtClean="0"/>
              <a:t>…</a:t>
            </a:r>
            <a:r>
              <a:rPr lang="en-US" dirty="0" smtClean="0"/>
              <a:t> but they can also drive </a:t>
            </a:r>
            <a:r>
              <a:rPr lang="en-US" dirty="0"/>
              <a:t>a wave of </a:t>
            </a:r>
            <a:r>
              <a:rPr lang="en-US" dirty="0" smtClean="0">
                <a:solidFill>
                  <a:srgbClr val="008000"/>
                </a:solidFill>
              </a:rPr>
              <a:t>exclusion &amp; intolerance</a:t>
            </a:r>
            <a:endParaRPr lang="en-US" dirty="0">
              <a:solidFill>
                <a:srgbClr val="008000"/>
              </a:solidFill>
            </a:endParaRPr>
          </a:p>
          <a:p>
            <a:pPr marL="457200" indent="-457200">
              <a:buFont typeface="+mj-lt"/>
              <a:buAutoNum type="arabicPeriod" startAt="6"/>
            </a:pPr>
            <a:r>
              <a:rPr lang="en-US" dirty="0"/>
              <a:t>Governing is </a:t>
            </a:r>
            <a:r>
              <a:rPr lang="en-US" dirty="0" smtClean="0"/>
              <a:t>getting more </a:t>
            </a:r>
            <a:r>
              <a:rPr lang="en-US" dirty="0" smtClean="0">
                <a:solidFill>
                  <a:srgbClr val="000090"/>
                </a:solidFill>
              </a:rPr>
              <a:t>necessary</a:t>
            </a:r>
            <a:r>
              <a:rPr lang="en-US" dirty="0" smtClean="0"/>
              <a:t> </a:t>
            </a:r>
            <a:r>
              <a:rPr lang="mr-IN" dirty="0" smtClean="0"/>
              <a:t>…</a:t>
            </a:r>
            <a:r>
              <a:rPr lang="en-US" dirty="0" smtClean="0"/>
              <a:t> but </a:t>
            </a:r>
            <a:r>
              <a:rPr lang="en-US" dirty="0" smtClean="0">
                <a:solidFill>
                  <a:srgbClr val="008000"/>
                </a:solidFill>
              </a:rPr>
              <a:t>harder </a:t>
            </a:r>
          </a:p>
          <a:p>
            <a:pPr marL="457200" indent="-457200">
              <a:buFont typeface="+mj-lt"/>
              <a:buAutoNum type="arabicPeriod" startAt="6"/>
            </a:pPr>
            <a:r>
              <a:rPr lang="en-US" dirty="0" smtClean="0"/>
              <a:t>Conflict </a:t>
            </a:r>
            <a:r>
              <a:rPr lang="en-US" dirty="0"/>
              <a:t>is more </a:t>
            </a:r>
            <a:r>
              <a:rPr lang="en-US" dirty="0" smtClean="0">
                <a:solidFill>
                  <a:srgbClr val="000090"/>
                </a:solidFill>
              </a:rPr>
              <a:t>lethal</a:t>
            </a:r>
            <a:r>
              <a:rPr lang="en-US" dirty="0" smtClean="0"/>
              <a:t> </a:t>
            </a:r>
            <a:r>
              <a:rPr lang="mr-IN" dirty="0" smtClean="0"/>
              <a:t>–</a:t>
            </a:r>
            <a:r>
              <a:rPr lang="en-US" dirty="0" smtClean="0"/>
              <a:t> blurring civilian/military lines </a:t>
            </a:r>
            <a:r>
              <a:rPr lang="mr-IN" dirty="0" smtClean="0"/>
              <a:t>…</a:t>
            </a:r>
            <a:r>
              <a:rPr lang="en-US" dirty="0" smtClean="0"/>
              <a:t> also more </a:t>
            </a:r>
            <a:r>
              <a:rPr lang="en-US" dirty="0" smtClean="0">
                <a:solidFill>
                  <a:srgbClr val="008000"/>
                </a:solidFill>
              </a:rPr>
              <a:t>likely</a:t>
            </a:r>
            <a:r>
              <a:rPr lang="en-US" dirty="0" smtClean="0"/>
              <a:t> </a:t>
            </a:r>
            <a:r>
              <a:rPr lang="mr-IN" dirty="0" smtClean="0"/>
              <a:t>…</a:t>
            </a:r>
            <a:r>
              <a:rPr lang="en-US" dirty="0" smtClean="0"/>
              <a:t> and </a:t>
            </a:r>
            <a:r>
              <a:rPr lang="en-US" dirty="0"/>
              <a:t>less </a:t>
            </a:r>
            <a:r>
              <a:rPr lang="en-US" dirty="0">
                <a:solidFill>
                  <a:srgbClr val="008000"/>
                </a:solidFill>
              </a:rPr>
              <a:t>manageable</a:t>
            </a:r>
          </a:p>
          <a:p>
            <a:pPr marL="457200" indent="-457200">
              <a:buFont typeface="+mj-lt"/>
              <a:buAutoNum type="arabicPeriod" startAt="6"/>
            </a:pPr>
            <a:r>
              <a:rPr lang="en-US" dirty="0">
                <a:solidFill>
                  <a:srgbClr val="008000"/>
                </a:solidFill>
              </a:rPr>
              <a:t>Societies and institutions </a:t>
            </a:r>
            <a:r>
              <a:rPr lang="en-US" dirty="0"/>
              <a:t>are more vulnerable to </a:t>
            </a:r>
            <a:r>
              <a:rPr lang="en-US" dirty="0">
                <a:solidFill>
                  <a:srgbClr val="008000"/>
                </a:solidFill>
              </a:rPr>
              <a:t>systemic risks </a:t>
            </a:r>
            <a:r>
              <a:rPr lang="mr-IN" dirty="0"/>
              <a:t>–</a:t>
            </a:r>
            <a:r>
              <a:rPr lang="en-US" dirty="0"/>
              <a:t> interdependence of complex systems (environmental, financial, informational, etc</a:t>
            </a:r>
            <a:r>
              <a:rPr lang="en-US" dirty="0" smtClean="0"/>
              <a:t>)</a:t>
            </a:r>
          </a:p>
          <a:p>
            <a:pPr marL="457200" indent="-457200">
              <a:buFont typeface="+mj-lt"/>
              <a:buAutoNum type="arabicPeriod" startAt="6"/>
            </a:pPr>
            <a:r>
              <a:rPr lang="en-US" dirty="0"/>
              <a:t>20</a:t>
            </a:r>
            <a:r>
              <a:rPr lang="en-US" baseline="30000" dirty="0"/>
              <a:t>th</a:t>
            </a:r>
            <a:r>
              <a:rPr lang="en-US" dirty="0"/>
              <a:t> century </a:t>
            </a:r>
            <a:r>
              <a:rPr lang="en-US" dirty="0">
                <a:solidFill>
                  <a:srgbClr val="008000"/>
                </a:solidFill>
              </a:rPr>
              <a:t>“liberal world order”</a:t>
            </a:r>
            <a:r>
              <a:rPr lang="en-US" dirty="0"/>
              <a:t> </a:t>
            </a:r>
            <a:r>
              <a:rPr lang="mr-IN" dirty="0"/>
              <a:t>–</a:t>
            </a:r>
            <a:r>
              <a:rPr lang="en-US" dirty="0"/>
              <a:t> and the institutions that sustained it </a:t>
            </a:r>
            <a:r>
              <a:rPr lang="mr-IN" dirty="0"/>
              <a:t>–</a:t>
            </a:r>
            <a:r>
              <a:rPr lang="en-US" dirty="0"/>
              <a:t> is breaking down</a:t>
            </a:r>
          </a:p>
          <a:p>
            <a:pPr marL="457200" indent="-457200">
              <a:buFont typeface="+mj-lt"/>
              <a:buAutoNum type="arabicPeriod" startAt="6"/>
            </a:pP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746907-DD5F-5B40-AC5F-CB2A84EF3553}" type="slidenum">
              <a:rPr lang="en-US" smtClean="0"/>
              <a:t>21</a:t>
            </a:fld>
            <a:endParaRPr lang="en-US" dirty="0"/>
          </a:p>
        </p:txBody>
      </p:sp>
    </p:spTree>
    <p:extLst>
      <p:ext uri="{BB962C8B-B14F-4D97-AF65-F5344CB8AC3E}">
        <p14:creationId xmlns:p14="http://schemas.microsoft.com/office/powerpoint/2010/main" val="71792185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Choices </a:t>
            </a:r>
            <a:r>
              <a:rPr lang="mr-IN" dirty="0" smtClean="0"/>
              <a:t>…</a:t>
            </a:r>
            <a:r>
              <a:rPr lang="en-US" dirty="0" smtClean="0"/>
              <a:t> [not predictions]</a:t>
            </a:r>
            <a:endParaRPr lang="en-US" dirty="0"/>
          </a:p>
        </p:txBody>
      </p:sp>
      <p:sp>
        <p:nvSpPr>
          <p:cNvPr id="3" name="Content Placeholder 2"/>
          <p:cNvSpPr>
            <a:spLocks noGrp="1"/>
          </p:cNvSpPr>
          <p:nvPr>
            <p:ph idx="1"/>
          </p:nvPr>
        </p:nvSpPr>
        <p:spPr>
          <a:xfrm>
            <a:off x="739775" y="2770094"/>
            <a:ext cx="7662864" cy="3706906"/>
          </a:xfrm>
        </p:spPr>
        <p:txBody>
          <a:bodyPr>
            <a:noAutofit/>
          </a:bodyPr>
          <a:lstStyle/>
          <a:p>
            <a:r>
              <a:rPr lang="en-US" dirty="0" smtClean="0"/>
              <a:t>How will </a:t>
            </a:r>
            <a:r>
              <a:rPr lang="en-US" dirty="0" smtClean="0">
                <a:solidFill>
                  <a:srgbClr val="000090"/>
                </a:solidFill>
              </a:rPr>
              <a:t>“</a:t>
            </a:r>
            <a:r>
              <a:rPr lang="en-US" u="sng" dirty="0" smtClean="0">
                <a:solidFill>
                  <a:srgbClr val="000090"/>
                </a:solidFill>
              </a:rPr>
              <a:t>we</a:t>
            </a:r>
            <a:r>
              <a:rPr lang="en-US" dirty="0" smtClean="0">
                <a:solidFill>
                  <a:srgbClr val="000090"/>
                </a:solidFill>
              </a:rPr>
              <a:t>” </a:t>
            </a:r>
            <a:r>
              <a:rPr lang="mr-IN" dirty="0" smtClean="0"/>
              <a:t>–</a:t>
            </a:r>
            <a:r>
              <a:rPr lang="en-US" dirty="0" smtClean="0"/>
              <a:t> </a:t>
            </a:r>
            <a:r>
              <a:rPr lang="en-US" dirty="0" smtClean="0">
                <a:solidFill>
                  <a:srgbClr val="000090"/>
                </a:solidFill>
              </a:rPr>
              <a:t>individuals, groups, and governments </a:t>
            </a:r>
            <a:r>
              <a:rPr lang="mr-IN" dirty="0" smtClean="0"/>
              <a:t>–</a:t>
            </a:r>
            <a:r>
              <a:rPr lang="en-US" dirty="0" smtClean="0"/>
              <a:t> renegotiate expectations of one another to create a </a:t>
            </a:r>
            <a:r>
              <a:rPr lang="en-US" i="1" dirty="0" smtClean="0">
                <a:solidFill>
                  <a:srgbClr val="008000"/>
                </a:solidFill>
              </a:rPr>
              <a:t>legitimate</a:t>
            </a:r>
            <a:r>
              <a:rPr lang="en-US" dirty="0" smtClean="0"/>
              <a:t> political order?</a:t>
            </a:r>
          </a:p>
          <a:p>
            <a:r>
              <a:rPr lang="en-US" dirty="0" smtClean="0"/>
              <a:t>To what extent will </a:t>
            </a:r>
            <a:r>
              <a:rPr lang="en-US" dirty="0" smtClean="0">
                <a:solidFill>
                  <a:srgbClr val="000090"/>
                </a:solidFill>
              </a:rPr>
              <a:t>“</a:t>
            </a:r>
            <a:r>
              <a:rPr lang="en-US" u="sng" dirty="0" smtClean="0">
                <a:solidFill>
                  <a:srgbClr val="000090"/>
                </a:solidFill>
              </a:rPr>
              <a:t>we</a:t>
            </a:r>
            <a:r>
              <a:rPr lang="en-US" dirty="0" smtClean="0">
                <a:solidFill>
                  <a:srgbClr val="000090"/>
                </a:solidFill>
              </a:rPr>
              <a:t>” </a:t>
            </a:r>
            <a:r>
              <a:rPr lang="en-US" dirty="0" smtClean="0"/>
              <a:t>craft new or adapt existing architectures of international cooperation &amp; competition?</a:t>
            </a:r>
          </a:p>
          <a:p>
            <a:r>
              <a:rPr lang="en-US" dirty="0"/>
              <a:t>To what </a:t>
            </a:r>
            <a:r>
              <a:rPr lang="en-US" dirty="0" smtClean="0"/>
              <a:t>extent will </a:t>
            </a:r>
            <a:r>
              <a:rPr lang="en-US" dirty="0" smtClean="0">
                <a:solidFill>
                  <a:srgbClr val="000090"/>
                </a:solidFill>
              </a:rPr>
              <a:t>“</a:t>
            </a:r>
            <a:r>
              <a:rPr lang="en-US" u="sng" dirty="0" smtClean="0">
                <a:solidFill>
                  <a:srgbClr val="000090"/>
                </a:solidFill>
              </a:rPr>
              <a:t>we</a:t>
            </a:r>
            <a:r>
              <a:rPr lang="en-US" dirty="0" smtClean="0">
                <a:solidFill>
                  <a:srgbClr val="000090"/>
                </a:solidFill>
              </a:rPr>
              <a:t>” </a:t>
            </a:r>
            <a:r>
              <a:rPr lang="en-US" dirty="0" smtClean="0"/>
              <a:t>prepare for complex and multifaceted global </a:t>
            </a:r>
            <a:r>
              <a:rPr lang="en-US" dirty="0"/>
              <a:t>issues </a:t>
            </a:r>
            <a:r>
              <a:rPr lang="en-US" dirty="0" smtClean="0"/>
              <a:t>like climate </a:t>
            </a:r>
            <a:r>
              <a:rPr lang="en-US" dirty="0"/>
              <a:t>change and transformative technologies</a:t>
            </a:r>
            <a:r>
              <a:rPr lang="en-US" dirty="0" smtClean="0"/>
              <a:t>?</a:t>
            </a:r>
          </a:p>
          <a:p>
            <a:pPr marL="0" indent="0" algn="ctr">
              <a:buNone/>
            </a:pPr>
            <a:r>
              <a:rPr lang="en-US" i="1" dirty="0" smtClean="0">
                <a:solidFill>
                  <a:srgbClr val="CF0F32"/>
                </a:solidFill>
              </a:rPr>
              <a:t>How will the U.S. respond?</a:t>
            </a:r>
          </a:p>
          <a:p>
            <a:pPr marL="0" indent="0" algn="ctr">
              <a:buNone/>
            </a:pPr>
            <a:r>
              <a:rPr lang="en-US" i="1" dirty="0" smtClean="0">
                <a:solidFill>
                  <a:srgbClr val="008000"/>
                </a:solidFill>
              </a:rPr>
              <a:t>How do these questions play into your case study?</a:t>
            </a:r>
            <a:endParaRPr lang="en-US" i="1" dirty="0">
              <a:solidFill>
                <a:srgbClr val="008000"/>
              </a:solidFill>
            </a:endParaRPr>
          </a:p>
        </p:txBody>
      </p:sp>
    </p:spTree>
    <p:extLst>
      <p:ext uri="{BB962C8B-B14F-4D97-AF65-F5344CB8AC3E}">
        <p14:creationId xmlns:p14="http://schemas.microsoft.com/office/powerpoint/2010/main" val="304216916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Look-Ahead</a:t>
            </a:r>
            <a:br>
              <a:rPr lang="en-US" sz="4000" dirty="0"/>
            </a:br>
            <a:r>
              <a:rPr lang="en-US" sz="4000" dirty="0" smtClean="0">
                <a:solidFill>
                  <a:schemeClr val="bg1"/>
                </a:solidFill>
              </a:rPr>
              <a:t>Thursday, 5 April</a:t>
            </a:r>
            <a:endParaRPr lang="en-US" sz="4000" dirty="0"/>
          </a:p>
        </p:txBody>
      </p:sp>
      <p:sp>
        <p:nvSpPr>
          <p:cNvPr id="3" name="Content Placeholder 2"/>
          <p:cNvSpPr>
            <a:spLocks noGrp="1"/>
          </p:cNvSpPr>
          <p:nvPr>
            <p:ph idx="1"/>
          </p:nvPr>
        </p:nvSpPr>
        <p:spPr>
          <a:xfrm>
            <a:off x="739774" y="2770094"/>
            <a:ext cx="8175626" cy="3478306"/>
          </a:xfrm>
        </p:spPr>
        <p:txBody>
          <a:bodyPr>
            <a:noAutofit/>
          </a:bodyPr>
          <a:lstStyle/>
          <a:p>
            <a:pPr>
              <a:spcBef>
                <a:spcPts val="200"/>
              </a:spcBef>
              <a:spcAft>
                <a:spcPts val="200"/>
              </a:spcAft>
            </a:pPr>
            <a:r>
              <a:rPr lang="en-US" i="1" dirty="0" smtClean="0"/>
              <a:t>Evolution of U.S. Foreign Policy: What? How? Why?</a:t>
            </a:r>
          </a:p>
          <a:p>
            <a:pPr lvl="1">
              <a:spcBef>
                <a:spcPts val="200"/>
              </a:spcBef>
              <a:spcAft>
                <a:spcPts val="200"/>
              </a:spcAft>
            </a:pPr>
            <a:r>
              <a:rPr lang="en-US" sz="1800" dirty="0" smtClean="0">
                <a:solidFill>
                  <a:srgbClr val="000090"/>
                </a:solidFill>
              </a:rPr>
              <a:t>Double session (</a:t>
            </a:r>
            <a:r>
              <a:rPr lang="en-US" sz="1800" dirty="0" smtClean="0">
                <a:solidFill>
                  <a:srgbClr val="CF0F32"/>
                </a:solidFill>
              </a:rPr>
              <a:t>1700-1830 &amp; 1845-2015</a:t>
            </a:r>
            <a:r>
              <a:rPr lang="en-US" sz="1800" dirty="0" smtClean="0">
                <a:solidFill>
                  <a:srgbClr val="000090"/>
                </a:solidFill>
              </a:rPr>
              <a:t>)</a:t>
            </a:r>
          </a:p>
          <a:p>
            <a:pPr lvl="1">
              <a:spcBef>
                <a:spcPts val="200"/>
              </a:spcBef>
              <a:spcAft>
                <a:spcPts val="200"/>
              </a:spcAft>
            </a:pPr>
            <a:r>
              <a:rPr lang="en-US" sz="1800" dirty="0" smtClean="0">
                <a:solidFill>
                  <a:srgbClr val="000090"/>
                </a:solidFill>
              </a:rPr>
              <a:t>Room </a:t>
            </a:r>
            <a:r>
              <a:rPr lang="en-US" sz="1800" dirty="0" smtClean="0">
                <a:solidFill>
                  <a:srgbClr val="CF0F32"/>
                </a:solidFill>
              </a:rPr>
              <a:t>U43</a:t>
            </a:r>
          </a:p>
          <a:p>
            <a:pPr>
              <a:spcBef>
                <a:spcPts val="200"/>
              </a:spcBef>
              <a:spcAft>
                <a:spcPts val="200"/>
              </a:spcAft>
            </a:pPr>
            <a:r>
              <a:rPr lang="en-US" dirty="0" smtClean="0"/>
              <a:t>Focus on competing themes in U.S. foreign &amp; security policy</a:t>
            </a:r>
          </a:p>
          <a:p>
            <a:pPr lvl="1">
              <a:spcBef>
                <a:spcPts val="200"/>
              </a:spcBef>
              <a:spcAft>
                <a:spcPts val="200"/>
              </a:spcAft>
            </a:pPr>
            <a:r>
              <a:rPr lang="en-US" sz="1800" dirty="0" smtClean="0">
                <a:solidFill>
                  <a:srgbClr val="008000"/>
                </a:solidFill>
              </a:rPr>
              <a:t>Betts</a:t>
            </a:r>
            <a:r>
              <a:rPr lang="en-US" sz="1800" dirty="0">
                <a:solidFill>
                  <a:srgbClr val="008000"/>
                </a:solidFill>
              </a:rPr>
              <a:t>, </a:t>
            </a:r>
            <a:r>
              <a:rPr lang="en-US" sz="1800" i="1" dirty="0">
                <a:solidFill>
                  <a:srgbClr val="008000"/>
                </a:solidFill>
              </a:rPr>
              <a:t>Conflict or Cooperation? Three Visions </a:t>
            </a:r>
            <a:r>
              <a:rPr lang="en-US" sz="1800" i="1" dirty="0" smtClean="0">
                <a:solidFill>
                  <a:srgbClr val="008000"/>
                </a:solidFill>
              </a:rPr>
              <a:t>Revisited</a:t>
            </a:r>
            <a:endParaRPr lang="en-US" sz="1800" dirty="0">
              <a:solidFill>
                <a:srgbClr val="008000"/>
              </a:solidFill>
            </a:endParaRPr>
          </a:p>
          <a:p>
            <a:pPr lvl="1">
              <a:spcBef>
                <a:spcPts val="200"/>
              </a:spcBef>
              <a:spcAft>
                <a:spcPts val="200"/>
              </a:spcAft>
            </a:pPr>
            <a:r>
              <a:rPr lang="en-US" sz="1800" dirty="0" smtClean="0">
                <a:solidFill>
                  <a:srgbClr val="008000"/>
                </a:solidFill>
              </a:rPr>
              <a:t>Bacevich</a:t>
            </a:r>
            <a:r>
              <a:rPr lang="en-US" sz="1800" dirty="0">
                <a:solidFill>
                  <a:srgbClr val="008000"/>
                </a:solidFill>
              </a:rPr>
              <a:t>, </a:t>
            </a:r>
            <a:r>
              <a:rPr lang="en-US" sz="1800" i="1" dirty="0">
                <a:solidFill>
                  <a:srgbClr val="008000"/>
                </a:solidFill>
              </a:rPr>
              <a:t>Saving “America </a:t>
            </a:r>
            <a:r>
              <a:rPr lang="en-US" sz="1800" i="1" dirty="0" smtClean="0">
                <a:solidFill>
                  <a:srgbClr val="008000"/>
                </a:solidFill>
              </a:rPr>
              <a:t>First”: What Responsible Nationalism Looks Like</a:t>
            </a:r>
            <a:endParaRPr lang="en-US" sz="1800" dirty="0">
              <a:solidFill>
                <a:srgbClr val="008000"/>
              </a:solidFill>
            </a:endParaRPr>
          </a:p>
          <a:p>
            <a:pPr lvl="1">
              <a:spcBef>
                <a:spcPts val="200"/>
              </a:spcBef>
              <a:spcAft>
                <a:spcPts val="200"/>
              </a:spcAft>
            </a:pPr>
            <a:r>
              <a:rPr lang="en-US" sz="1800" dirty="0" smtClean="0">
                <a:solidFill>
                  <a:srgbClr val="008000"/>
                </a:solidFill>
              </a:rPr>
              <a:t>Jones, </a:t>
            </a:r>
            <a:r>
              <a:rPr lang="en-US" sz="1800" i="1" dirty="0" smtClean="0">
                <a:solidFill>
                  <a:srgbClr val="008000"/>
                </a:solidFill>
              </a:rPr>
              <a:t>Order from Chaos: The New Geopolitics</a:t>
            </a:r>
            <a:r>
              <a:rPr lang="en-US" sz="1800" dirty="0" smtClean="0">
                <a:solidFill>
                  <a:srgbClr val="008000"/>
                </a:solidFill>
              </a:rPr>
              <a:t>, Brookings</a:t>
            </a:r>
          </a:p>
          <a:p>
            <a:pPr lvl="1">
              <a:spcBef>
                <a:spcPts val="200"/>
              </a:spcBef>
              <a:spcAft>
                <a:spcPts val="200"/>
              </a:spcAft>
            </a:pPr>
            <a:r>
              <a:rPr lang="en-US" sz="1800" dirty="0" smtClean="0">
                <a:solidFill>
                  <a:srgbClr val="008000"/>
                </a:solidFill>
              </a:rPr>
              <a:t>Mead, </a:t>
            </a:r>
            <a:r>
              <a:rPr lang="en-US" sz="1800" i="1" dirty="0">
                <a:solidFill>
                  <a:srgbClr val="008000"/>
                </a:solidFill>
              </a:rPr>
              <a:t>The Jacksonian Revolt: American Populism and the Liberal </a:t>
            </a:r>
            <a:r>
              <a:rPr lang="en-US" sz="1800" i="1" dirty="0" smtClean="0">
                <a:solidFill>
                  <a:srgbClr val="008000"/>
                </a:solidFill>
              </a:rPr>
              <a:t>Order</a:t>
            </a:r>
            <a:endParaRPr lang="en-US" sz="1800" dirty="0">
              <a:solidFill>
                <a:srgbClr val="008000"/>
              </a:solidFill>
            </a:endParaRPr>
          </a:p>
          <a:p>
            <a:pPr lvl="1">
              <a:spcBef>
                <a:spcPts val="200"/>
              </a:spcBef>
              <a:spcAft>
                <a:spcPts val="200"/>
              </a:spcAft>
            </a:pPr>
            <a:r>
              <a:rPr lang="en-US" sz="1800" i="1" dirty="0" smtClean="0">
                <a:solidFill>
                  <a:srgbClr val="008000"/>
                </a:solidFill>
              </a:rPr>
              <a:t>U.S</a:t>
            </a:r>
            <a:r>
              <a:rPr lang="en-US" sz="1800" i="1" dirty="0">
                <a:solidFill>
                  <a:srgbClr val="008000"/>
                </a:solidFill>
              </a:rPr>
              <a:t>. National Security Strategy </a:t>
            </a:r>
            <a:r>
              <a:rPr lang="en-US" sz="1800" i="1" dirty="0" smtClean="0">
                <a:solidFill>
                  <a:srgbClr val="CF0F32"/>
                </a:solidFill>
              </a:rPr>
              <a:t>2010 </a:t>
            </a:r>
            <a:r>
              <a:rPr lang="en-US" sz="1800" dirty="0" smtClean="0">
                <a:solidFill>
                  <a:srgbClr val="008000"/>
                </a:solidFill>
              </a:rPr>
              <a:t>&amp;</a:t>
            </a:r>
            <a:r>
              <a:rPr lang="en-US" sz="1800" i="1" dirty="0" smtClean="0"/>
              <a:t> </a:t>
            </a:r>
            <a:r>
              <a:rPr lang="en-US" sz="1800" i="1" dirty="0" smtClean="0">
                <a:solidFill>
                  <a:srgbClr val="CF0F32"/>
                </a:solidFill>
              </a:rPr>
              <a:t>2017</a:t>
            </a:r>
            <a:r>
              <a:rPr lang="en-US" sz="1800" i="1" dirty="0" smtClean="0">
                <a:solidFill>
                  <a:srgbClr val="008000"/>
                </a:solidFill>
              </a:rPr>
              <a:t>:</a:t>
            </a:r>
            <a:r>
              <a:rPr lang="en-US" sz="1800" dirty="0" smtClean="0"/>
              <a:t> </a:t>
            </a:r>
            <a:r>
              <a:rPr lang="en-US" sz="1800" i="1" u="sng" dirty="0">
                <a:solidFill>
                  <a:srgbClr val="000090"/>
                </a:solidFill>
              </a:rPr>
              <a:t>skim</a:t>
            </a:r>
            <a:r>
              <a:rPr lang="en-US" sz="1800" i="1" dirty="0">
                <a:solidFill>
                  <a:srgbClr val="000090"/>
                </a:solidFill>
              </a:rPr>
              <a:t>, but </a:t>
            </a:r>
            <a:r>
              <a:rPr lang="en-US" sz="1800" i="1" u="sng" dirty="0">
                <a:solidFill>
                  <a:srgbClr val="000090"/>
                </a:solidFill>
              </a:rPr>
              <a:t>compare</a:t>
            </a:r>
            <a:r>
              <a:rPr lang="en-US" sz="1800" i="1" dirty="0">
                <a:solidFill>
                  <a:srgbClr val="000090"/>
                </a:solidFill>
              </a:rPr>
              <a:t> </a:t>
            </a:r>
            <a:endParaRPr lang="en-US" sz="1800" i="1" dirty="0" smtClean="0">
              <a:solidFill>
                <a:srgbClr val="000090"/>
              </a:solidFill>
            </a:endParaRPr>
          </a:p>
          <a:p>
            <a:r>
              <a:rPr lang="en-US" dirty="0" smtClean="0">
                <a:solidFill>
                  <a:srgbClr val="000090"/>
                </a:solidFill>
              </a:rPr>
              <a:t>Email me with proposed case study &amp; team composition</a:t>
            </a:r>
          </a:p>
        </p:txBody>
      </p:sp>
    </p:spTree>
    <p:extLst>
      <p:ext uri="{BB962C8B-B14F-4D97-AF65-F5344CB8AC3E}">
        <p14:creationId xmlns:p14="http://schemas.microsoft.com/office/powerpoint/2010/main" val="176108667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295400"/>
            <a:ext cx="8915400" cy="1927225"/>
          </a:xfrm>
        </p:spPr>
        <p:txBody>
          <a:bodyPr/>
          <a:lstStyle/>
          <a:p>
            <a:r>
              <a:rPr lang="en-US" i="1" dirty="0" smtClean="0">
                <a:solidFill>
                  <a:srgbClr val="FFFF00"/>
                </a:solidFill>
              </a:rPr>
              <a:t>Evolution of U.S. Foreign Policy:</a:t>
            </a:r>
            <a:br>
              <a:rPr lang="en-US" i="1" dirty="0" smtClean="0">
                <a:solidFill>
                  <a:srgbClr val="FFFF00"/>
                </a:solidFill>
              </a:rPr>
            </a:br>
            <a:r>
              <a:rPr lang="en-US" i="1" dirty="0" smtClean="0"/>
              <a:t>What?  How?  Why</a:t>
            </a:r>
            <a:r>
              <a:rPr lang="en-US" i="1" dirty="0" smtClean="0">
                <a:solidFill>
                  <a:srgbClr val="FFFF00"/>
                </a:solidFill>
              </a:rPr>
              <a:t>?</a:t>
            </a:r>
            <a:endParaRPr lang="en-US" i="1" dirty="0">
              <a:solidFill>
                <a:srgbClr val="FFFF00"/>
              </a:solidFill>
            </a:endParaRPr>
          </a:p>
        </p:txBody>
      </p:sp>
      <p:sp>
        <p:nvSpPr>
          <p:cNvPr id="3" name="Subtitle 2"/>
          <p:cNvSpPr>
            <a:spLocks noGrp="1"/>
          </p:cNvSpPr>
          <p:nvPr>
            <p:ph type="subTitle" idx="1"/>
          </p:nvPr>
        </p:nvSpPr>
        <p:spPr>
          <a:xfrm>
            <a:off x="457199" y="3581400"/>
            <a:ext cx="8228013" cy="838200"/>
          </a:xfrm>
        </p:spPr>
        <p:txBody>
          <a:bodyPr>
            <a:normAutofit/>
          </a:bodyPr>
          <a:lstStyle/>
          <a:p>
            <a:r>
              <a:rPr lang="en-US" sz="2400" dirty="0" smtClean="0"/>
              <a:t>Thursday, 5 April 2018</a:t>
            </a:r>
            <a:endParaRPr lang="en-US" sz="2400" dirty="0"/>
          </a:p>
        </p:txBody>
      </p:sp>
    </p:spTree>
    <p:extLst>
      <p:ext uri="{BB962C8B-B14F-4D97-AF65-F5344CB8AC3E}">
        <p14:creationId xmlns:p14="http://schemas.microsoft.com/office/powerpoint/2010/main" val="51730035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&amp; Enduring Debates	</a:t>
            </a:r>
            <a:endParaRPr lang="en-US" dirty="0"/>
          </a:p>
        </p:txBody>
      </p:sp>
      <p:sp>
        <p:nvSpPr>
          <p:cNvPr id="3" name="Content Placeholder 2"/>
          <p:cNvSpPr>
            <a:spLocks noGrp="1"/>
          </p:cNvSpPr>
          <p:nvPr>
            <p:ph idx="1"/>
          </p:nvPr>
        </p:nvSpPr>
        <p:spPr/>
        <p:txBody>
          <a:bodyPr/>
          <a:lstStyle/>
          <a:p>
            <a:r>
              <a:rPr lang="en-US" dirty="0" smtClean="0"/>
              <a:t>“Values” vs. “Interests”</a:t>
            </a:r>
          </a:p>
          <a:p>
            <a:r>
              <a:rPr lang="en-US" dirty="0" smtClean="0"/>
              <a:t>“Enlightened self-interest” vs. “Pragmatism”</a:t>
            </a:r>
          </a:p>
          <a:p>
            <a:r>
              <a:rPr lang="en-US" dirty="0" smtClean="0"/>
              <a:t>“American Primacy” </a:t>
            </a:r>
            <a:r>
              <a:rPr lang="mr-IN" dirty="0" smtClean="0"/>
              <a:t>–</a:t>
            </a:r>
            <a:r>
              <a:rPr lang="en-US" dirty="0" smtClean="0"/>
              <a:t> what &amp; how</a:t>
            </a:r>
          </a:p>
          <a:p>
            <a:r>
              <a:rPr lang="en-US" dirty="0" smtClean="0"/>
              <a:t>“Isolationism” vs. “Engagement”</a:t>
            </a:r>
          </a:p>
          <a:p>
            <a:r>
              <a:rPr lang="en-US" dirty="0" smtClean="0"/>
              <a:t>“Regionalism” vs. “Globalism”</a:t>
            </a:r>
            <a:endParaRPr lang="en-US" dirty="0"/>
          </a:p>
        </p:txBody>
      </p:sp>
    </p:spTree>
    <p:extLst>
      <p:ext uri="{BB962C8B-B14F-4D97-AF65-F5344CB8AC3E}">
        <p14:creationId xmlns:p14="http://schemas.microsoft.com/office/powerpoint/2010/main" val="35898202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America’s Early Worldview</a:t>
            </a:r>
            <a:endParaRPr lang="en-US" dirty="0"/>
          </a:p>
        </p:txBody>
      </p:sp>
      <p:sp>
        <p:nvSpPr>
          <p:cNvPr id="3" name="Content Placeholder 2"/>
          <p:cNvSpPr>
            <a:spLocks noGrp="1"/>
          </p:cNvSpPr>
          <p:nvPr>
            <p:ph idx="1"/>
          </p:nvPr>
        </p:nvSpPr>
        <p:spPr/>
        <p:txBody>
          <a:bodyPr>
            <a:noAutofit/>
          </a:bodyPr>
          <a:lstStyle/>
          <a:p>
            <a:r>
              <a:rPr lang="en-US" dirty="0" smtClean="0"/>
              <a:t>Constitutional foundations </a:t>
            </a:r>
            <a:r>
              <a:rPr lang="mr-IN" dirty="0" smtClean="0"/>
              <a:t>–</a:t>
            </a:r>
            <a:r>
              <a:rPr lang="en-US" dirty="0" smtClean="0"/>
              <a:t> a maritime power:</a:t>
            </a:r>
          </a:p>
          <a:p>
            <a:pPr lvl="1"/>
            <a:r>
              <a:rPr lang="en-US" dirty="0" smtClean="0"/>
              <a:t>“raise and support” an army (with state militias)</a:t>
            </a:r>
          </a:p>
          <a:p>
            <a:pPr lvl="1"/>
            <a:r>
              <a:rPr lang="en-US" dirty="0" smtClean="0"/>
              <a:t>“provide and maintain” a navy</a:t>
            </a:r>
          </a:p>
          <a:p>
            <a:r>
              <a:rPr lang="en-US" i="1" dirty="0" smtClean="0"/>
              <a:t>Washington’s Farewell Address:</a:t>
            </a:r>
          </a:p>
          <a:p>
            <a:pPr lvl="1"/>
            <a:r>
              <a:rPr lang="en-US" i="1" dirty="0" smtClean="0"/>
              <a:t>“It will be worthy of a free, enlightened, and, at no distant period, a great nation, to give to mankind the magnanimous and too novel </a:t>
            </a:r>
            <a:r>
              <a:rPr lang="en-US" i="1" dirty="0" smtClean="0">
                <a:solidFill>
                  <a:srgbClr val="008000"/>
                </a:solidFill>
              </a:rPr>
              <a:t>example of a people always guided by an exalted justice and benevolence.</a:t>
            </a:r>
            <a:r>
              <a:rPr lang="en-US" i="1" dirty="0" smtClean="0"/>
              <a:t>”</a:t>
            </a:r>
          </a:p>
          <a:p>
            <a:r>
              <a:rPr lang="en-US" i="1" dirty="0" smtClean="0">
                <a:solidFill>
                  <a:srgbClr val="CF0F32"/>
                </a:solidFill>
              </a:rPr>
              <a:t>American Exceptionalism? ~ geopolitical realities</a:t>
            </a:r>
            <a:endParaRPr lang="en-US" i="1" dirty="0">
              <a:solidFill>
                <a:srgbClr val="CF0F32"/>
              </a:solidFill>
            </a:endParaRPr>
          </a:p>
          <a:p>
            <a:endParaRPr lang="en-US" dirty="0" smtClean="0"/>
          </a:p>
        </p:txBody>
      </p:sp>
    </p:spTree>
    <p:extLst>
      <p:ext uri="{BB962C8B-B14F-4D97-AF65-F5344CB8AC3E}">
        <p14:creationId xmlns:p14="http://schemas.microsoft.com/office/powerpoint/2010/main" val="220890838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a:t>
            </a:r>
            <a:r>
              <a:rPr lang="en-US" baseline="30000" dirty="0" smtClean="0"/>
              <a:t>th</a:t>
            </a:r>
            <a:r>
              <a:rPr lang="en-US" dirty="0" smtClean="0"/>
              <a:t> Century Priorities</a:t>
            </a:r>
            <a:endParaRPr lang="en-US" dirty="0"/>
          </a:p>
        </p:txBody>
      </p:sp>
      <p:sp>
        <p:nvSpPr>
          <p:cNvPr id="3" name="Content Placeholder 2"/>
          <p:cNvSpPr>
            <a:spLocks noGrp="1"/>
          </p:cNvSpPr>
          <p:nvPr>
            <p:ph idx="1"/>
          </p:nvPr>
        </p:nvSpPr>
        <p:spPr/>
        <p:txBody>
          <a:bodyPr>
            <a:noAutofit/>
          </a:bodyPr>
          <a:lstStyle/>
          <a:p>
            <a:r>
              <a:rPr lang="en-US" dirty="0" smtClean="0"/>
              <a:t>Preserve the Union</a:t>
            </a:r>
          </a:p>
          <a:p>
            <a:pPr lvl="1"/>
            <a:r>
              <a:rPr lang="en-US" dirty="0" smtClean="0">
                <a:solidFill>
                  <a:srgbClr val="000090"/>
                </a:solidFill>
              </a:rPr>
              <a:t>Domestic focus </a:t>
            </a:r>
            <a:r>
              <a:rPr lang="mr-IN" dirty="0" smtClean="0">
                <a:solidFill>
                  <a:srgbClr val="000090"/>
                </a:solidFill>
              </a:rPr>
              <a:t>…</a:t>
            </a:r>
            <a:r>
              <a:rPr lang="en-US" dirty="0">
                <a:solidFill>
                  <a:srgbClr val="000090"/>
                </a:solidFill>
              </a:rPr>
              <a:t> </a:t>
            </a:r>
            <a:r>
              <a:rPr lang="en-US" dirty="0" smtClean="0">
                <a:solidFill>
                  <a:srgbClr val="000090"/>
                </a:solidFill>
              </a:rPr>
              <a:t>block foreign interference (UK)</a:t>
            </a:r>
          </a:p>
          <a:p>
            <a:r>
              <a:rPr lang="en-US" dirty="0" smtClean="0"/>
              <a:t>Keep foreign powers out of the Hemisphere</a:t>
            </a:r>
          </a:p>
          <a:p>
            <a:pPr lvl="1"/>
            <a:r>
              <a:rPr lang="en-US" dirty="0" smtClean="0">
                <a:solidFill>
                  <a:srgbClr val="000090"/>
                </a:solidFill>
              </a:rPr>
              <a:t>Monroe Doctrine, 1823</a:t>
            </a:r>
          </a:p>
          <a:p>
            <a:r>
              <a:rPr lang="en-US" dirty="0" smtClean="0"/>
              <a:t>Expand and settle the continent </a:t>
            </a:r>
            <a:r>
              <a:rPr lang="mr-IN" dirty="0" smtClean="0"/>
              <a:t>–</a:t>
            </a:r>
            <a:r>
              <a:rPr lang="en-US" dirty="0" smtClean="0"/>
              <a:t> Manifest Destiny</a:t>
            </a:r>
          </a:p>
          <a:p>
            <a:pPr lvl="1"/>
            <a:r>
              <a:rPr lang="en-US" dirty="0" smtClean="0">
                <a:solidFill>
                  <a:srgbClr val="000090"/>
                </a:solidFill>
              </a:rPr>
              <a:t>War with Mexico, 1848</a:t>
            </a:r>
          </a:p>
          <a:p>
            <a:r>
              <a:rPr lang="en-US" dirty="0" smtClean="0"/>
              <a:t>Maintain freedom of the seas</a:t>
            </a:r>
          </a:p>
          <a:p>
            <a:pPr lvl="1"/>
            <a:r>
              <a:rPr lang="en-US" dirty="0" smtClean="0">
                <a:solidFill>
                  <a:srgbClr val="000090"/>
                </a:solidFill>
              </a:rPr>
              <a:t>Barbary Pirates in Mediterranean</a:t>
            </a:r>
          </a:p>
          <a:p>
            <a:pPr lvl="1"/>
            <a:r>
              <a:rPr lang="en-US" dirty="0" smtClean="0">
                <a:solidFill>
                  <a:srgbClr val="000090"/>
                </a:solidFill>
              </a:rPr>
              <a:t>Open trade with Asia </a:t>
            </a:r>
            <a:r>
              <a:rPr lang="mr-IN" dirty="0" smtClean="0">
                <a:solidFill>
                  <a:srgbClr val="000090"/>
                </a:solidFill>
              </a:rPr>
              <a:t>–</a:t>
            </a:r>
            <a:r>
              <a:rPr lang="en-US" dirty="0" smtClean="0">
                <a:solidFill>
                  <a:srgbClr val="000090"/>
                </a:solidFill>
              </a:rPr>
              <a:t> inherit Spanish colonies by 1898</a:t>
            </a:r>
            <a:endParaRPr lang="en-US" dirty="0">
              <a:solidFill>
                <a:srgbClr val="000090"/>
              </a:solidFill>
            </a:endParaRPr>
          </a:p>
        </p:txBody>
      </p:sp>
    </p:spTree>
    <p:extLst>
      <p:ext uri="{BB962C8B-B14F-4D97-AF65-F5344CB8AC3E}">
        <p14:creationId xmlns:p14="http://schemas.microsoft.com/office/powerpoint/2010/main" val="233095407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 Wars I &amp; II</a:t>
            </a:r>
            <a:endParaRPr lang="en-US" dirty="0"/>
          </a:p>
        </p:txBody>
      </p:sp>
      <p:sp>
        <p:nvSpPr>
          <p:cNvPr id="3" name="Content Placeholder 2"/>
          <p:cNvSpPr>
            <a:spLocks noGrp="1"/>
          </p:cNvSpPr>
          <p:nvPr>
            <p:ph idx="1"/>
          </p:nvPr>
        </p:nvSpPr>
        <p:spPr>
          <a:xfrm>
            <a:off x="739775" y="2770094"/>
            <a:ext cx="7662864" cy="3554506"/>
          </a:xfrm>
        </p:spPr>
        <p:txBody>
          <a:bodyPr>
            <a:noAutofit/>
          </a:bodyPr>
          <a:lstStyle/>
          <a:p>
            <a:r>
              <a:rPr lang="en-US" dirty="0" smtClean="0"/>
              <a:t>By 20</a:t>
            </a:r>
            <a:r>
              <a:rPr lang="en-US" baseline="30000" dirty="0" smtClean="0"/>
              <a:t>th</a:t>
            </a:r>
            <a:r>
              <a:rPr lang="en-US" dirty="0" smtClean="0"/>
              <a:t> century, US was by any measure a “great power”</a:t>
            </a:r>
          </a:p>
          <a:p>
            <a:pPr lvl="1"/>
            <a:r>
              <a:rPr lang="en-US" dirty="0" smtClean="0">
                <a:solidFill>
                  <a:srgbClr val="000090"/>
                </a:solidFill>
              </a:rPr>
              <a:t>But a “status quo” power intent on preserving principles of non-interference and freedom of the seas</a:t>
            </a:r>
          </a:p>
          <a:p>
            <a:r>
              <a:rPr lang="en-US" dirty="0" smtClean="0"/>
              <a:t>World War I</a:t>
            </a:r>
          </a:p>
          <a:p>
            <a:pPr lvl="1"/>
            <a:r>
              <a:rPr lang="en-US" dirty="0" smtClean="0">
                <a:solidFill>
                  <a:srgbClr val="000090"/>
                </a:solidFill>
              </a:rPr>
              <a:t>German submarine warfare against US shipping</a:t>
            </a:r>
          </a:p>
          <a:p>
            <a:pPr lvl="1"/>
            <a:r>
              <a:rPr lang="en-US" dirty="0" smtClean="0">
                <a:solidFill>
                  <a:srgbClr val="000090"/>
                </a:solidFill>
              </a:rPr>
              <a:t>Wilson: “make the world safe for democracy” </a:t>
            </a:r>
            <a:r>
              <a:rPr lang="mr-IN" dirty="0" smtClean="0">
                <a:solidFill>
                  <a:srgbClr val="000090"/>
                </a:solidFill>
              </a:rPr>
              <a:t>…</a:t>
            </a:r>
            <a:r>
              <a:rPr lang="en-US" dirty="0" smtClean="0">
                <a:solidFill>
                  <a:srgbClr val="000090"/>
                </a:solidFill>
              </a:rPr>
              <a:t> but 1917</a:t>
            </a:r>
          </a:p>
          <a:p>
            <a:pPr lvl="1"/>
            <a:r>
              <a:rPr lang="en-US" dirty="0" smtClean="0">
                <a:solidFill>
                  <a:srgbClr val="000090"/>
                </a:solidFill>
              </a:rPr>
              <a:t>Postwar League of Nations &amp; Versailles blocked by Senate</a:t>
            </a:r>
          </a:p>
          <a:p>
            <a:r>
              <a:rPr lang="en-US" dirty="0" smtClean="0"/>
              <a:t>World War II</a:t>
            </a:r>
          </a:p>
          <a:p>
            <a:pPr lvl="1"/>
            <a:r>
              <a:rPr lang="en-US" dirty="0" smtClean="0">
                <a:solidFill>
                  <a:srgbClr val="000090"/>
                </a:solidFill>
              </a:rPr>
              <a:t>Japanese attack on Pearl Harbor </a:t>
            </a:r>
            <a:r>
              <a:rPr lang="mr-IN" dirty="0" smtClean="0">
                <a:solidFill>
                  <a:srgbClr val="000090"/>
                </a:solidFill>
              </a:rPr>
              <a:t>…</a:t>
            </a:r>
            <a:r>
              <a:rPr lang="en-US" dirty="0" smtClean="0">
                <a:solidFill>
                  <a:srgbClr val="000090"/>
                </a:solidFill>
              </a:rPr>
              <a:t> 1941, not 1939</a:t>
            </a:r>
            <a:endParaRPr lang="en-US" dirty="0">
              <a:solidFill>
                <a:srgbClr val="000090"/>
              </a:solidFill>
            </a:endParaRPr>
          </a:p>
        </p:txBody>
      </p:sp>
    </p:spTree>
    <p:extLst>
      <p:ext uri="{BB962C8B-B14F-4D97-AF65-F5344CB8AC3E}">
        <p14:creationId xmlns:p14="http://schemas.microsoft.com/office/powerpoint/2010/main" val="272947858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Backdrop to “containment’</a:t>
            </a:r>
            <a:endParaRPr lang="en-US" dirty="0"/>
          </a:p>
        </p:txBody>
      </p:sp>
      <p:sp>
        <p:nvSpPr>
          <p:cNvPr id="3" name="Content Placeholder 2"/>
          <p:cNvSpPr>
            <a:spLocks noGrp="1"/>
          </p:cNvSpPr>
          <p:nvPr>
            <p:ph idx="1"/>
          </p:nvPr>
        </p:nvSpPr>
        <p:spPr/>
        <p:txBody>
          <a:bodyPr>
            <a:noAutofit/>
          </a:bodyPr>
          <a:lstStyle/>
          <a:p>
            <a:r>
              <a:rPr lang="en-US" dirty="0" smtClean="0"/>
              <a:t>West sought to build postwar liberal world order</a:t>
            </a:r>
          </a:p>
          <a:p>
            <a:pPr lvl="1"/>
            <a:r>
              <a:rPr lang="en-US" dirty="0" smtClean="0">
                <a:solidFill>
                  <a:srgbClr val="000090"/>
                </a:solidFill>
              </a:rPr>
              <a:t>Democracy, free markets, human rights, trade, rule of law</a:t>
            </a:r>
          </a:p>
          <a:p>
            <a:r>
              <a:rPr lang="en-US" dirty="0" smtClean="0"/>
              <a:t>1947-8 turning points ~ no reconciliation w/USSR</a:t>
            </a:r>
            <a:endParaRPr lang="en-US" dirty="0"/>
          </a:p>
          <a:p>
            <a:pPr lvl="1"/>
            <a:r>
              <a:rPr lang="en-US" dirty="0">
                <a:solidFill>
                  <a:srgbClr val="000090"/>
                </a:solidFill>
              </a:rPr>
              <a:t>Truman </a:t>
            </a:r>
            <a:r>
              <a:rPr lang="en-US" dirty="0" smtClean="0">
                <a:solidFill>
                  <a:srgbClr val="000090"/>
                </a:solidFill>
              </a:rPr>
              <a:t>Doctrine &amp; Marshall Plan</a:t>
            </a:r>
            <a:endParaRPr lang="en-US" dirty="0">
              <a:solidFill>
                <a:srgbClr val="000090"/>
              </a:solidFill>
            </a:endParaRPr>
          </a:p>
          <a:p>
            <a:pPr lvl="1"/>
            <a:r>
              <a:rPr lang="en-US" dirty="0" smtClean="0">
                <a:solidFill>
                  <a:srgbClr val="000090"/>
                </a:solidFill>
              </a:rPr>
              <a:t>Fall of Prague </a:t>
            </a:r>
            <a:r>
              <a:rPr lang="mr-IN" dirty="0" smtClean="0">
                <a:solidFill>
                  <a:srgbClr val="000090"/>
                </a:solidFill>
              </a:rPr>
              <a:t>…</a:t>
            </a:r>
            <a:r>
              <a:rPr lang="en-US" dirty="0" smtClean="0">
                <a:solidFill>
                  <a:srgbClr val="000090"/>
                </a:solidFill>
              </a:rPr>
              <a:t> Berlin blockade </a:t>
            </a:r>
          </a:p>
          <a:p>
            <a:r>
              <a:rPr lang="en-US" dirty="0" smtClean="0"/>
              <a:t>Vandenberg Resolution in US Senate (1948)</a:t>
            </a:r>
          </a:p>
          <a:p>
            <a:pPr lvl="1"/>
            <a:r>
              <a:rPr lang="en-US" dirty="0" smtClean="0">
                <a:solidFill>
                  <a:srgbClr val="000090"/>
                </a:solidFill>
              </a:rPr>
              <a:t>Principle of “self-help and mutual aid”</a:t>
            </a:r>
          </a:p>
          <a:p>
            <a:r>
              <a:rPr lang="en-US" dirty="0" smtClean="0"/>
              <a:t>NATO Treaty (1949) </a:t>
            </a:r>
            <a:r>
              <a:rPr lang="mr-IN" dirty="0" smtClean="0"/>
              <a:t>–</a:t>
            </a:r>
            <a:r>
              <a:rPr lang="en-US" dirty="0" smtClean="0"/>
              <a:t> unprecedented U.S. commitment</a:t>
            </a:r>
          </a:p>
          <a:p>
            <a:endParaRPr lang="en-US" dirty="0"/>
          </a:p>
        </p:txBody>
      </p:sp>
    </p:spTree>
    <p:extLst>
      <p:ext uri="{BB962C8B-B14F-4D97-AF65-F5344CB8AC3E}">
        <p14:creationId xmlns:p14="http://schemas.microsoft.com/office/powerpoint/2010/main" val="287145022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Course Assessment</a:t>
            </a:r>
            <a:endParaRPr lang="en-US" b="1" dirty="0"/>
          </a:p>
        </p:txBody>
      </p:sp>
      <p:sp>
        <p:nvSpPr>
          <p:cNvPr id="3" name="Content Placeholder 2"/>
          <p:cNvSpPr>
            <a:spLocks noGrp="1"/>
          </p:cNvSpPr>
          <p:nvPr>
            <p:ph idx="1"/>
          </p:nvPr>
        </p:nvSpPr>
        <p:spPr>
          <a:xfrm>
            <a:off x="739775" y="2770094"/>
            <a:ext cx="7662864" cy="3772024"/>
          </a:xfrm>
        </p:spPr>
        <p:txBody>
          <a:bodyPr>
            <a:noAutofit/>
          </a:bodyPr>
          <a:lstStyle/>
          <a:p>
            <a:r>
              <a:rPr lang="en-US" dirty="0" smtClean="0"/>
              <a:t>Written </a:t>
            </a:r>
            <a:r>
              <a:rPr lang="en-US" u="sng" dirty="0" smtClean="0">
                <a:solidFill>
                  <a:srgbClr val="CF0F32"/>
                </a:solidFill>
              </a:rPr>
              <a:t>essays</a:t>
            </a:r>
            <a:r>
              <a:rPr lang="en-US" dirty="0" smtClean="0">
                <a:solidFill>
                  <a:srgbClr val="CF0F32"/>
                </a:solidFill>
              </a:rPr>
              <a:t> </a:t>
            </a:r>
            <a:r>
              <a:rPr lang="en-US" dirty="0" smtClean="0">
                <a:solidFill>
                  <a:srgbClr val="008000"/>
                </a:solidFill>
              </a:rPr>
              <a:t>(60%) </a:t>
            </a:r>
            <a:r>
              <a:rPr lang="mr-IN" dirty="0" smtClean="0"/>
              <a:t>–</a:t>
            </a:r>
            <a:r>
              <a:rPr lang="en-US" dirty="0" smtClean="0"/>
              <a:t> 2 x 30 points ~ 500 words</a:t>
            </a:r>
          </a:p>
          <a:p>
            <a:r>
              <a:rPr lang="en-US" u="sng" dirty="0" smtClean="0">
                <a:solidFill>
                  <a:srgbClr val="CF0F32"/>
                </a:solidFill>
              </a:rPr>
              <a:t>Case study </a:t>
            </a:r>
            <a:r>
              <a:rPr lang="en-US" dirty="0" smtClean="0"/>
              <a:t>presentation </a:t>
            </a:r>
            <a:r>
              <a:rPr lang="en-US" dirty="0" smtClean="0">
                <a:solidFill>
                  <a:srgbClr val="008000"/>
                </a:solidFill>
              </a:rPr>
              <a:t>(25%)</a:t>
            </a:r>
            <a:r>
              <a:rPr lang="en-US" dirty="0" smtClean="0"/>
              <a:t> </a:t>
            </a:r>
            <a:r>
              <a:rPr lang="mr-IN" dirty="0" smtClean="0"/>
              <a:t>–</a:t>
            </a:r>
            <a:r>
              <a:rPr lang="en-US" dirty="0" smtClean="0"/>
              <a:t> </a:t>
            </a:r>
            <a:r>
              <a:rPr lang="en-US" dirty="0" smtClean="0">
                <a:solidFill>
                  <a:srgbClr val="CF0F32"/>
                </a:solidFill>
              </a:rPr>
              <a:t>team </a:t>
            </a:r>
            <a:r>
              <a:rPr lang="en-US" dirty="0" smtClean="0"/>
              <a:t>presentation</a:t>
            </a:r>
          </a:p>
          <a:p>
            <a:r>
              <a:rPr lang="en-US" u="sng" dirty="0" smtClean="0">
                <a:solidFill>
                  <a:srgbClr val="CF0F32"/>
                </a:solidFill>
              </a:rPr>
              <a:t>Seminar</a:t>
            </a:r>
            <a:r>
              <a:rPr lang="en-US" dirty="0" smtClean="0">
                <a:solidFill>
                  <a:srgbClr val="CF0F32"/>
                </a:solidFill>
              </a:rPr>
              <a:t> </a:t>
            </a:r>
            <a:r>
              <a:rPr lang="mr-IN" dirty="0" smtClean="0"/>
              <a:t>–</a:t>
            </a:r>
            <a:r>
              <a:rPr lang="en-US" dirty="0" smtClean="0"/>
              <a:t> </a:t>
            </a:r>
            <a:r>
              <a:rPr lang="en-US" dirty="0" smtClean="0">
                <a:solidFill>
                  <a:srgbClr val="008000"/>
                </a:solidFill>
              </a:rPr>
              <a:t>Prepare </a:t>
            </a:r>
            <a:r>
              <a:rPr lang="mr-IN" dirty="0" smtClean="0">
                <a:solidFill>
                  <a:srgbClr val="008000"/>
                </a:solidFill>
              </a:rPr>
              <a:t>–</a:t>
            </a:r>
            <a:r>
              <a:rPr lang="en-US" dirty="0" smtClean="0">
                <a:solidFill>
                  <a:srgbClr val="008000"/>
                </a:solidFill>
              </a:rPr>
              <a:t> Engage </a:t>
            </a:r>
            <a:r>
              <a:rPr lang="mr-IN" dirty="0" smtClean="0">
                <a:solidFill>
                  <a:srgbClr val="008000"/>
                </a:solidFill>
              </a:rPr>
              <a:t>–</a:t>
            </a:r>
            <a:r>
              <a:rPr lang="en-US" dirty="0" smtClean="0">
                <a:solidFill>
                  <a:srgbClr val="008000"/>
                </a:solidFill>
              </a:rPr>
              <a:t> Participate (15%)</a:t>
            </a:r>
          </a:p>
          <a:p>
            <a:pPr lvl="1"/>
            <a:r>
              <a:rPr lang="en-US" dirty="0" smtClean="0">
                <a:solidFill>
                  <a:srgbClr val="000090"/>
                </a:solidFill>
              </a:rPr>
              <a:t>14-15 points</a:t>
            </a:r>
          </a:p>
          <a:p>
            <a:pPr lvl="1"/>
            <a:r>
              <a:rPr lang="en-US" dirty="0" smtClean="0">
                <a:solidFill>
                  <a:srgbClr val="000090"/>
                </a:solidFill>
              </a:rPr>
              <a:t>10-13 points</a:t>
            </a:r>
          </a:p>
          <a:p>
            <a:pPr lvl="1"/>
            <a:r>
              <a:rPr lang="en-US" dirty="0" smtClean="0">
                <a:solidFill>
                  <a:srgbClr val="000090"/>
                </a:solidFill>
              </a:rPr>
              <a:t>7-9 points</a:t>
            </a:r>
          </a:p>
          <a:p>
            <a:pPr lvl="1"/>
            <a:r>
              <a:rPr lang="en-US" dirty="0" smtClean="0">
                <a:solidFill>
                  <a:srgbClr val="000090"/>
                </a:solidFill>
              </a:rPr>
              <a:t>4-6 points</a:t>
            </a:r>
          </a:p>
          <a:p>
            <a:pPr lvl="1"/>
            <a:r>
              <a:rPr lang="en-US" dirty="0" smtClean="0">
                <a:solidFill>
                  <a:srgbClr val="000090"/>
                </a:solidFill>
              </a:rPr>
              <a:t>0-3 points</a:t>
            </a:r>
          </a:p>
          <a:p>
            <a:pPr lvl="2"/>
            <a:r>
              <a:rPr lang="en-US" i="1" u="sng" dirty="0" smtClean="0">
                <a:solidFill>
                  <a:srgbClr val="008000"/>
                </a:solidFill>
              </a:rPr>
              <a:t>YOU</a:t>
            </a:r>
            <a:r>
              <a:rPr lang="en-US" i="1" dirty="0" smtClean="0">
                <a:solidFill>
                  <a:srgbClr val="008000"/>
                </a:solidFill>
              </a:rPr>
              <a:t> judge!</a:t>
            </a:r>
          </a:p>
          <a:p>
            <a:pPr lvl="1"/>
            <a:endParaRPr lang="en-US" dirty="0" smtClean="0"/>
          </a:p>
        </p:txBody>
      </p:sp>
      <p:sp>
        <p:nvSpPr>
          <p:cNvPr id="4" name="TextBox 3"/>
          <p:cNvSpPr txBox="1"/>
          <p:nvPr/>
        </p:nvSpPr>
        <p:spPr>
          <a:xfrm>
            <a:off x="4994180" y="4327048"/>
            <a:ext cx="1538942" cy="1754327"/>
          </a:xfrm>
          <a:prstGeom prst="rect">
            <a:avLst/>
          </a:prstGeom>
          <a:noFill/>
          <a:ln w="19050" cmpd="sng">
            <a:solidFill>
              <a:srgbClr val="FF0000"/>
            </a:solidFill>
          </a:ln>
        </p:spPr>
        <p:txBody>
          <a:bodyPr wrap="square" rtlCol="0">
            <a:spAutoFit/>
          </a:bodyPr>
          <a:lstStyle/>
          <a:p>
            <a:pPr algn="ctr"/>
            <a:r>
              <a:rPr lang="en-US" b="1" dirty="0" smtClean="0">
                <a:solidFill>
                  <a:srgbClr val="008000"/>
                </a:solidFill>
              </a:rPr>
              <a:t>A </a:t>
            </a:r>
            <a:r>
              <a:rPr lang="mr-IN" b="1" dirty="0" smtClean="0">
                <a:solidFill>
                  <a:srgbClr val="008000"/>
                </a:solidFill>
              </a:rPr>
              <a:t>–</a:t>
            </a:r>
            <a:r>
              <a:rPr lang="en-US" b="1" dirty="0" smtClean="0">
                <a:solidFill>
                  <a:srgbClr val="008000"/>
                </a:solidFill>
              </a:rPr>
              <a:t> 90-100%</a:t>
            </a:r>
          </a:p>
          <a:p>
            <a:pPr algn="ctr"/>
            <a:r>
              <a:rPr lang="en-US" b="1" dirty="0" smtClean="0">
                <a:solidFill>
                  <a:srgbClr val="000090"/>
                </a:solidFill>
              </a:rPr>
              <a:t>B </a:t>
            </a:r>
            <a:r>
              <a:rPr lang="mr-IN" b="1" dirty="0" smtClean="0">
                <a:solidFill>
                  <a:srgbClr val="000090"/>
                </a:solidFill>
              </a:rPr>
              <a:t>–</a:t>
            </a:r>
            <a:r>
              <a:rPr lang="en-US" b="1" dirty="0" smtClean="0">
                <a:solidFill>
                  <a:srgbClr val="000090"/>
                </a:solidFill>
              </a:rPr>
              <a:t> 80-89%</a:t>
            </a:r>
          </a:p>
          <a:p>
            <a:pPr algn="ctr"/>
            <a:r>
              <a:rPr lang="en-US" b="1" dirty="0" smtClean="0"/>
              <a:t>C </a:t>
            </a:r>
            <a:r>
              <a:rPr lang="mr-IN" b="1" dirty="0" smtClean="0"/>
              <a:t>–</a:t>
            </a:r>
            <a:r>
              <a:rPr lang="en-US" b="1" dirty="0" smtClean="0"/>
              <a:t> 70-79%</a:t>
            </a:r>
          </a:p>
          <a:p>
            <a:pPr algn="ctr"/>
            <a:r>
              <a:rPr lang="en-US" b="1" dirty="0" smtClean="0">
                <a:solidFill>
                  <a:srgbClr val="CF0F32"/>
                </a:solidFill>
              </a:rPr>
              <a:t>D </a:t>
            </a:r>
            <a:r>
              <a:rPr lang="mr-IN" b="1" dirty="0" smtClean="0">
                <a:solidFill>
                  <a:srgbClr val="CF0F32"/>
                </a:solidFill>
              </a:rPr>
              <a:t>–</a:t>
            </a:r>
            <a:r>
              <a:rPr lang="en-US" b="1" dirty="0" smtClean="0">
                <a:solidFill>
                  <a:srgbClr val="CF0F32"/>
                </a:solidFill>
              </a:rPr>
              <a:t> 60-69%</a:t>
            </a:r>
          </a:p>
          <a:p>
            <a:pPr algn="ctr"/>
            <a:r>
              <a:rPr lang="en-US" b="1" dirty="0" smtClean="0">
                <a:solidFill>
                  <a:srgbClr val="CF0F32"/>
                </a:solidFill>
              </a:rPr>
              <a:t>E </a:t>
            </a:r>
            <a:r>
              <a:rPr lang="mr-IN" b="1" dirty="0" smtClean="0">
                <a:solidFill>
                  <a:srgbClr val="CF0F32"/>
                </a:solidFill>
              </a:rPr>
              <a:t>–</a:t>
            </a:r>
            <a:r>
              <a:rPr lang="en-US" b="1" dirty="0" smtClean="0">
                <a:solidFill>
                  <a:srgbClr val="CF0F32"/>
                </a:solidFill>
              </a:rPr>
              <a:t> 50-59%</a:t>
            </a:r>
          </a:p>
          <a:p>
            <a:pPr algn="ctr"/>
            <a:r>
              <a:rPr lang="en-US" b="1" dirty="0" smtClean="0">
                <a:solidFill>
                  <a:srgbClr val="CF0F32"/>
                </a:solidFill>
              </a:rPr>
              <a:t>F </a:t>
            </a:r>
            <a:r>
              <a:rPr lang="mr-IN" b="1" dirty="0" smtClean="0">
                <a:solidFill>
                  <a:srgbClr val="CF0F32"/>
                </a:solidFill>
              </a:rPr>
              <a:t>–</a:t>
            </a:r>
            <a:r>
              <a:rPr lang="en-US" b="1" dirty="0" smtClean="0">
                <a:solidFill>
                  <a:srgbClr val="CF0F32"/>
                </a:solidFill>
              </a:rPr>
              <a:t> 0-49%</a:t>
            </a:r>
            <a:endParaRPr lang="en-US" b="1" dirty="0">
              <a:solidFill>
                <a:srgbClr val="CF0F32"/>
              </a:solidFill>
            </a:endParaRPr>
          </a:p>
        </p:txBody>
      </p:sp>
    </p:spTree>
    <p:extLst>
      <p:ext uri="{BB962C8B-B14F-4D97-AF65-F5344CB8AC3E}">
        <p14:creationId xmlns:p14="http://schemas.microsoft.com/office/powerpoint/2010/main" val="330653799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Kennan’s “X” Article (1947)</a:t>
            </a:r>
            <a:br>
              <a:rPr lang="en-US" sz="4000" dirty="0" smtClean="0"/>
            </a:br>
            <a:r>
              <a:rPr lang="en-US" sz="2800" dirty="0" smtClean="0">
                <a:solidFill>
                  <a:schemeClr val="bg1"/>
                </a:solidFill>
              </a:rPr>
              <a:t>“Sources of Soviet Conduct,” </a:t>
            </a:r>
            <a:r>
              <a:rPr lang="en-US" sz="2800" i="1" dirty="0" smtClean="0">
                <a:solidFill>
                  <a:schemeClr val="bg1"/>
                </a:solidFill>
              </a:rPr>
              <a:t>Foreign Affairs</a:t>
            </a:r>
            <a:endParaRPr lang="en-US" sz="4000" i="1" dirty="0"/>
          </a:p>
        </p:txBody>
      </p:sp>
      <p:sp>
        <p:nvSpPr>
          <p:cNvPr id="3" name="Content Placeholder 2"/>
          <p:cNvSpPr>
            <a:spLocks noGrp="1"/>
          </p:cNvSpPr>
          <p:nvPr>
            <p:ph idx="1"/>
          </p:nvPr>
        </p:nvSpPr>
        <p:spPr>
          <a:xfrm>
            <a:off x="739775" y="2770094"/>
            <a:ext cx="7662864" cy="3400022"/>
          </a:xfrm>
        </p:spPr>
        <p:txBody>
          <a:bodyPr>
            <a:noAutofit/>
          </a:bodyPr>
          <a:lstStyle/>
          <a:p>
            <a:r>
              <a:rPr lang="en-US" dirty="0" smtClean="0"/>
              <a:t>Conclusions about Soviet behavior:</a:t>
            </a:r>
          </a:p>
          <a:p>
            <a:pPr lvl="1"/>
            <a:r>
              <a:rPr lang="en-US" dirty="0" smtClean="0"/>
              <a:t>Innate antagonism between capitalism and socialism</a:t>
            </a:r>
          </a:p>
          <a:p>
            <a:pPr lvl="1"/>
            <a:r>
              <a:rPr lang="en-US" dirty="0" smtClean="0"/>
              <a:t>Infallibility of the Kremlin ~ Communist Party discipline</a:t>
            </a:r>
          </a:p>
          <a:p>
            <a:pPr lvl="1"/>
            <a:r>
              <a:rPr lang="en-US" dirty="0" smtClean="0"/>
              <a:t>No ideological compulsion for urgency</a:t>
            </a:r>
          </a:p>
          <a:p>
            <a:pPr lvl="1"/>
            <a:r>
              <a:rPr lang="en-US" dirty="0" smtClean="0"/>
              <a:t>Soviet diplomacy both easier and more difficult to deal with</a:t>
            </a:r>
          </a:p>
          <a:p>
            <a:pPr lvl="2"/>
            <a:r>
              <a:rPr lang="en-US" dirty="0" smtClean="0"/>
              <a:t>Intransigent </a:t>
            </a:r>
            <a:r>
              <a:rPr lang="mr-IN" dirty="0" smtClean="0"/>
              <a:t>…</a:t>
            </a:r>
            <a:r>
              <a:rPr lang="en-US" dirty="0" smtClean="0"/>
              <a:t> and flexible</a:t>
            </a:r>
          </a:p>
          <a:p>
            <a:r>
              <a:rPr lang="en-US" i="1" dirty="0" smtClean="0"/>
              <a:t>“[T]he main element of any U.S. policy toward the </a:t>
            </a:r>
            <a:r>
              <a:rPr lang="en-US" i="1" u="sng" dirty="0" smtClean="0">
                <a:solidFill>
                  <a:srgbClr val="800000"/>
                </a:solidFill>
              </a:rPr>
              <a:t>Soviet Union</a:t>
            </a:r>
            <a:r>
              <a:rPr lang="en-US" i="1" u="sng" dirty="0" smtClean="0"/>
              <a:t> </a:t>
            </a:r>
            <a:r>
              <a:rPr lang="mr-IN" i="1" dirty="0" smtClean="0"/>
              <a:t>…</a:t>
            </a:r>
            <a:r>
              <a:rPr lang="en-US" i="1" dirty="0" smtClean="0"/>
              <a:t> must be that of </a:t>
            </a:r>
            <a:r>
              <a:rPr lang="en-US" i="1" dirty="0" smtClean="0">
                <a:solidFill>
                  <a:srgbClr val="008000"/>
                </a:solidFill>
              </a:rPr>
              <a:t>long-term, patient but firm and vigilant </a:t>
            </a:r>
            <a:r>
              <a:rPr lang="en-US" i="1" u="sng" dirty="0" smtClean="0">
                <a:solidFill>
                  <a:srgbClr val="008000"/>
                </a:solidFill>
              </a:rPr>
              <a:t>containment</a:t>
            </a:r>
            <a:r>
              <a:rPr lang="en-US" i="1" dirty="0" smtClean="0"/>
              <a:t> of </a:t>
            </a:r>
            <a:r>
              <a:rPr lang="en-US" i="1" u="sng" dirty="0" smtClean="0">
                <a:solidFill>
                  <a:srgbClr val="800000"/>
                </a:solidFill>
              </a:rPr>
              <a:t>Russian</a:t>
            </a:r>
            <a:r>
              <a:rPr lang="en-US" i="1" dirty="0" smtClean="0"/>
              <a:t> expansive tendencies.”</a:t>
            </a:r>
            <a:endParaRPr lang="en-US" i="1" dirty="0"/>
          </a:p>
        </p:txBody>
      </p:sp>
    </p:spTree>
    <p:extLst>
      <p:ext uri="{BB962C8B-B14F-4D97-AF65-F5344CB8AC3E}">
        <p14:creationId xmlns:p14="http://schemas.microsoft.com/office/powerpoint/2010/main" val="25797919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Paradox of Power</a:t>
            </a:r>
            <a:endParaRPr lang="en-US" dirty="0"/>
          </a:p>
        </p:txBody>
      </p:sp>
      <p:sp>
        <p:nvSpPr>
          <p:cNvPr id="3" name="Content Placeholder 2"/>
          <p:cNvSpPr>
            <a:spLocks noGrp="1"/>
          </p:cNvSpPr>
          <p:nvPr>
            <p:ph idx="1"/>
          </p:nvPr>
        </p:nvSpPr>
        <p:spPr/>
        <p:txBody>
          <a:bodyPr>
            <a:noAutofit/>
          </a:bodyPr>
          <a:lstStyle/>
          <a:p>
            <a:r>
              <a:rPr lang="en-US" dirty="0" smtClean="0"/>
              <a:t>Late 1940’s: U.S. 55% of global GDP </a:t>
            </a:r>
            <a:r>
              <a:rPr lang="mr-IN" dirty="0" smtClean="0"/>
              <a:t>…</a:t>
            </a:r>
            <a:r>
              <a:rPr lang="en-US" dirty="0" smtClean="0"/>
              <a:t> most powerful military </a:t>
            </a:r>
            <a:r>
              <a:rPr lang="mr-IN" dirty="0" smtClean="0"/>
              <a:t>…</a:t>
            </a:r>
            <a:r>
              <a:rPr lang="en-US" dirty="0" smtClean="0"/>
              <a:t> moral &amp; political leadership within “the West”</a:t>
            </a:r>
          </a:p>
          <a:p>
            <a:r>
              <a:rPr lang="en-US" dirty="0" smtClean="0"/>
              <a:t>Yet, there are limits to that power:</a:t>
            </a:r>
          </a:p>
          <a:p>
            <a:pPr marL="0" indent="0">
              <a:buNone/>
            </a:pPr>
            <a:r>
              <a:rPr lang="en-US" sz="2000" i="1" dirty="0">
                <a:solidFill>
                  <a:srgbClr val="008000"/>
                </a:solidFill>
              </a:rPr>
              <a:t>“We are great and strong; </a:t>
            </a:r>
            <a:r>
              <a:rPr lang="en-US" sz="2000" i="1" dirty="0">
                <a:solidFill>
                  <a:srgbClr val="800000"/>
                </a:solidFill>
              </a:rPr>
              <a:t>but we are not great enough or strong enough to conquer or to change or to hold in subjugation by ourselves all … hostile or irresponsible forces</a:t>
            </a:r>
            <a:r>
              <a:rPr lang="en-US" sz="2000" i="1" dirty="0">
                <a:solidFill>
                  <a:srgbClr val="008000"/>
                </a:solidFill>
              </a:rPr>
              <a:t>.  To attempt to do so would mean to call upon our own people for sacrifices which would in themselves completely alter our way of life and our political institutions, and </a:t>
            </a:r>
            <a:r>
              <a:rPr lang="en-US" sz="2000" i="1" dirty="0">
                <a:solidFill>
                  <a:srgbClr val="800000"/>
                </a:solidFill>
              </a:rPr>
              <a:t>would lose the real objectives of our policy in trying to defend them</a:t>
            </a:r>
            <a:r>
              <a:rPr lang="en-US" sz="2000" i="1" dirty="0">
                <a:solidFill>
                  <a:srgbClr val="008000"/>
                </a:solidFill>
              </a:rPr>
              <a:t>.”</a:t>
            </a:r>
            <a:r>
              <a:rPr lang="en-US" sz="2000" dirty="0">
                <a:solidFill>
                  <a:srgbClr val="008000"/>
                </a:solidFill>
              </a:rPr>
              <a:t>  </a:t>
            </a:r>
            <a:r>
              <a:rPr lang="en-US" sz="2000" dirty="0" smtClean="0"/>
              <a:t>(Kennan,1948)</a:t>
            </a:r>
            <a:endParaRPr lang="en-US" sz="2000" dirty="0"/>
          </a:p>
          <a:p>
            <a:pPr marL="0" indent="0">
              <a:buNone/>
            </a:pPr>
            <a:endParaRPr lang="en-US" dirty="0"/>
          </a:p>
        </p:txBody>
      </p:sp>
    </p:spTree>
    <p:extLst>
      <p:ext uri="{BB962C8B-B14F-4D97-AF65-F5344CB8AC3E}">
        <p14:creationId xmlns:p14="http://schemas.microsoft.com/office/powerpoint/2010/main" val="270340548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NSC 68 Critique</a:t>
            </a:r>
            <a:endParaRPr lang="en-US" dirty="0"/>
          </a:p>
        </p:txBody>
      </p:sp>
      <p:sp>
        <p:nvSpPr>
          <p:cNvPr id="3" name="Content Placeholder 2"/>
          <p:cNvSpPr>
            <a:spLocks noGrp="1"/>
          </p:cNvSpPr>
          <p:nvPr>
            <p:ph idx="1"/>
          </p:nvPr>
        </p:nvSpPr>
        <p:spPr/>
        <p:txBody>
          <a:bodyPr>
            <a:noAutofit/>
          </a:bodyPr>
          <a:lstStyle/>
          <a:p>
            <a:r>
              <a:rPr lang="en-US" dirty="0" smtClean="0"/>
              <a:t>Paul Nitze </a:t>
            </a:r>
            <a:r>
              <a:rPr lang="mr-IN" dirty="0" smtClean="0"/>
              <a:t>…</a:t>
            </a:r>
            <a:r>
              <a:rPr lang="en-US" dirty="0" smtClean="0"/>
              <a:t> January 1950 </a:t>
            </a:r>
            <a:r>
              <a:rPr lang="mr-IN" dirty="0" smtClean="0"/>
              <a:t>…</a:t>
            </a:r>
            <a:r>
              <a:rPr lang="en-US" dirty="0" smtClean="0"/>
              <a:t> after “changes” of 1949</a:t>
            </a:r>
          </a:p>
          <a:p>
            <a:pPr lvl="1"/>
            <a:r>
              <a:rPr lang="en-US" dirty="0" smtClean="0">
                <a:solidFill>
                  <a:srgbClr val="000090"/>
                </a:solidFill>
              </a:rPr>
              <a:t>Soviet test of atomic bomb + PRC Revolution</a:t>
            </a:r>
          </a:p>
          <a:p>
            <a:r>
              <a:rPr lang="en-US" i="1" dirty="0" smtClean="0">
                <a:solidFill>
                  <a:srgbClr val="008000"/>
                </a:solidFill>
              </a:rPr>
              <a:t>“Containment not enough </a:t>
            </a:r>
            <a:r>
              <a:rPr lang="mr-IN" i="1" dirty="0" smtClean="0">
                <a:solidFill>
                  <a:srgbClr val="008000"/>
                </a:solidFill>
              </a:rPr>
              <a:t>…</a:t>
            </a:r>
            <a:r>
              <a:rPr lang="en-US" i="1" dirty="0" smtClean="0">
                <a:solidFill>
                  <a:srgbClr val="008000"/>
                </a:solidFill>
              </a:rPr>
              <a:t> “In a shrinking world, which now faces the threat of atomic warfare, it is not an adequate objective merely to seek to check the Kremlin design.”</a:t>
            </a:r>
          </a:p>
          <a:p>
            <a:r>
              <a:rPr lang="en-US" i="1" dirty="0" smtClean="0">
                <a:solidFill>
                  <a:srgbClr val="000000"/>
                </a:solidFill>
              </a:rPr>
              <a:t>“Kremlin is able to select means ....  </a:t>
            </a:r>
            <a:r>
              <a:rPr lang="en-US" i="1" dirty="0" smtClean="0">
                <a:solidFill>
                  <a:srgbClr val="000090"/>
                </a:solidFill>
              </a:rPr>
              <a:t>We have no such freedom of choice, least of all in the use of force</a:t>
            </a:r>
            <a:r>
              <a:rPr lang="en-US" i="1" dirty="0" smtClean="0">
                <a:solidFill>
                  <a:srgbClr val="000000"/>
                </a:solidFill>
              </a:rPr>
              <a:t>.  Resort to war is not only a last resort for a free society;</a:t>
            </a:r>
            <a:r>
              <a:rPr lang="en-US" i="1" dirty="0" smtClean="0">
                <a:solidFill>
                  <a:srgbClr val="800000"/>
                </a:solidFill>
              </a:rPr>
              <a:t> it is also an act which </a:t>
            </a:r>
            <a:r>
              <a:rPr lang="en-US" i="1" u="sng" dirty="0" smtClean="0">
                <a:solidFill>
                  <a:srgbClr val="800000"/>
                </a:solidFill>
              </a:rPr>
              <a:t>cannot definitively end the fundamental conflict in the realm of idea</a:t>
            </a:r>
            <a:r>
              <a:rPr lang="en-US" i="1" u="sng" dirty="0" smtClean="0"/>
              <a:t>s</a:t>
            </a:r>
            <a:r>
              <a:rPr lang="en-US" i="1" dirty="0" smtClean="0">
                <a:solidFill>
                  <a:srgbClr val="800000"/>
                </a:solidFill>
              </a:rPr>
              <a:t>.”</a:t>
            </a:r>
          </a:p>
          <a:p>
            <a:endParaRPr lang="en-US" dirty="0" smtClean="0"/>
          </a:p>
        </p:txBody>
      </p:sp>
    </p:spTree>
    <p:extLst>
      <p:ext uri="{BB962C8B-B14F-4D97-AF65-F5344CB8AC3E}">
        <p14:creationId xmlns:p14="http://schemas.microsoft.com/office/powerpoint/2010/main" val="3299184915"/>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Cold War Legacy</a:t>
            </a:r>
            <a:endParaRPr lang="en-US" dirty="0"/>
          </a:p>
        </p:txBody>
      </p:sp>
      <p:sp>
        <p:nvSpPr>
          <p:cNvPr id="3" name="Content Placeholder 2"/>
          <p:cNvSpPr>
            <a:spLocks noGrp="1"/>
          </p:cNvSpPr>
          <p:nvPr>
            <p:ph idx="1"/>
          </p:nvPr>
        </p:nvSpPr>
        <p:spPr/>
        <p:txBody>
          <a:bodyPr>
            <a:noAutofit/>
          </a:bodyPr>
          <a:lstStyle/>
          <a:p>
            <a:r>
              <a:rPr lang="en-US" u="sng" dirty="0" smtClean="0">
                <a:solidFill>
                  <a:srgbClr val="CF0F32"/>
                </a:solidFill>
              </a:rPr>
              <a:t>The bad news </a:t>
            </a:r>
            <a:r>
              <a:rPr lang="mr-IN" dirty="0" smtClean="0">
                <a:solidFill>
                  <a:srgbClr val="CF0F32"/>
                </a:solidFill>
              </a:rPr>
              <a:t>–</a:t>
            </a:r>
            <a:r>
              <a:rPr lang="en-US" dirty="0" smtClean="0">
                <a:solidFill>
                  <a:srgbClr val="CF0F32"/>
                </a:solidFill>
              </a:rPr>
              <a:t> </a:t>
            </a:r>
            <a:r>
              <a:rPr lang="en-US" dirty="0" smtClean="0"/>
              <a:t>the Cold War was a frigid standoff</a:t>
            </a:r>
          </a:p>
          <a:p>
            <a:pPr lvl="1"/>
            <a:r>
              <a:rPr lang="en-US" dirty="0"/>
              <a:t>Kennan </a:t>
            </a:r>
            <a:r>
              <a:rPr lang="mr-IN" dirty="0"/>
              <a:t>…</a:t>
            </a:r>
            <a:r>
              <a:rPr lang="en-US" dirty="0"/>
              <a:t> “final militarization” of the line through Europe</a:t>
            </a:r>
          </a:p>
          <a:p>
            <a:pPr lvl="1"/>
            <a:r>
              <a:rPr lang="en-US" dirty="0" smtClean="0"/>
              <a:t>Berlin </a:t>
            </a:r>
            <a:r>
              <a:rPr lang="mr-IN" dirty="0" smtClean="0"/>
              <a:t>…</a:t>
            </a:r>
            <a:r>
              <a:rPr lang="en-US" dirty="0" smtClean="0"/>
              <a:t> Cuba </a:t>
            </a:r>
            <a:r>
              <a:rPr lang="mr-IN" dirty="0" smtClean="0"/>
              <a:t>…</a:t>
            </a:r>
            <a:r>
              <a:rPr lang="en-US" dirty="0" smtClean="0"/>
              <a:t> Budapest </a:t>
            </a:r>
            <a:r>
              <a:rPr lang="mr-IN" dirty="0" smtClean="0"/>
              <a:t>…</a:t>
            </a:r>
            <a:r>
              <a:rPr lang="en-US" dirty="0" smtClean="0"/>
              <a:t> Prague </a:t>
            </a:r>
            <a:r>
              <a:rPr lang="mr-IN" dirty="0" smtClean="0"/>
              <a:t>…</a:t>
            </a:r>
            <a:r>
              <a:rPr lang="en-US" dirty="0" smtClean="0"/>
              <a:t> Warsaw </a:t>
            </a:r>
            <a:r>
              <a:rPr lang="mr-IN" dirty="0" smtClean="0"/>
              <a:t>…</a:t>
            </a:r>
            <a:r>
              <a:rPr lang="en-US" dirty="0" smtClean="0"/>
              <a:t> etc</a:t>
            </a:r>
          </a:p>
          <a:p>
            <a:pPr lvl="2"/>
            <a:r>
              <a:rPr lang="en-US" dirty="0" smtClean="0"/>
              <a:t>Crises </a:t>
            </a:r>
            <a:r>
              <a:rPr lang="mr-IN" dirty="0" smtClean="0"/>
              <a:t>–</a:t>
            </a:r>
            <a:r>
              <a:rPr lang="en-US" dirty="0" smtClean="0"/>
              <a:t> escalatory threats and ultimatums </a:t>
            </a:r>
            <a:r>
              <a:rPr lang="mr-IN" dirty="0" smtClean="0"/>
              <a:t>–</a:t>
            </a:r>
            <a:r>
              <a:rPr lang="en-US" dirty="0" smtClean="0"/>
              <a:t> crushing freedom</a:t>
            </a:r>
          </a:p>
          <a:p>
            <a:pPr lvl="1"/>
            <a:r>
              <a:rPr lang="en-US" dirty="0" smtClean="0"/>
              <a:t>NATO doctrine ~ dilemmas of </a:t>
            </a:r>
            <a:r>
              <a:rPr lang="en-US" dirty="0" smtClean="0">
                <a:solidFill>
                  <a:srgbClr val="CF0F32"/>
                </a:solidFill>
              </a:rPr>
              <a:t>extended deterrence</a:t>
            </a:r>
          </a:p>
          <a:p>
            <a:r>
              <a:rPr lang="en-US" u="sng" dirty="0" smtClean="0">
                <a:solidFill>
                  <a:srgbClr val="008000"/>
                </a:solidFill>
              </a:rPr>
              <a:t>The good news</a:t>
            </a:r>
            <a:r>
              <a:rPr lang="en-US" dirty="0" smtClean="0">
                <a:solidFill>
                  <a:srgbClr val="008000"/>
                </a:solidFill>
              </a:rPr>
              <a:t> </a:t>
            </a:r>
            <a:r>
              <a:rPr lang="mr-IN" dirty="0" smtClean="0"/>
              <a:t>–</a:t>
            </a:r>
            <a:r>
              <a:rPr lang="en-US" dirty="0" smtClean="0"/>
              <a:t> Cold War stayed “cold” </a:t>
            </a:r>
            <a:r>
              <a:rPr lang="mr-IN" dirty="0" smtClean="0"/>
              <a:t>…</a:t>
            </a:r>
            <a:r>
              <a:rPr lang="en-US" dirty="0" smtClean="0"/>
              <a:t>  “thawed”</a:t>
            </a:r>
          </a:p>
          <a:p>
            <a:pPr lvl="1"/>
            <a:r>
              <a:rPr lang="en-US" dirty="0" smtClean="0"/>
              <a:t>No major war between major powers</a:t>
            </a:r>
          </a:p>
          <a:p>
            <a:pPr lvl="1"/>
            <a:r>
              <a:rPr lang="en-US" dirty="0" smtClean="0"/>
              <a:t>Reasonably good record of U.S.-Soviet crisis management</a:t>
            </a:r>
          </a:p>
          <a:p>
            <a:pPr lvl="1"/>
            <a:r>
              <a:rPr lang="en-US" dirty="0" smtClean="0"/>
              <a:t>Focus on rebuilding and healing “all” of Europe</a:t>
            </a:r>
            <a:endParaRPr lang="en-US" dirty="0"/>
          </a:p>
        </p:txBody>
      </p:sp>
    </p:spTree>
    <p:extLst>
      <p:ext uri="{BB962C8B-B14F-4D97-AF65-F5344CB8AC3E}">
        <p14:creationId xmlns:p14="http://schemas.microsoft.com/office/powerpoint/2010/main" val="251295213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Post-Cold War Priorities	</a:t>
            </a:r>
            <a:endParaRPr lang="en-US" dirty="0"/>
          </a:p>
        </p:txBody>
      </p:sp>
      <p:sp>
        <p:nvSpPr>
          <p:cNvPr id="3" name="Content Placeholder 2"/>
          <p:cNvSpPr>
            <a:spLocks noGrp="1"/>
          </p:cNvSpPr>
          <p:nvPr>
            <p:ph idx="1"/>
          </p:nvPr>
        </p:nvSpPr>
        <p:spPr>
          <a:xfrm>
            <a:off x="739774" y="2770094"/>
            <a:ext cx="7830119" cy="3425677"/>
          </a:xfrm>
        </p:spPr>
        <p:txBody>
          <a:bodyPr>
            <a:noAutofit/>
          </a:bodyPr>
          <a:lstStyle/>
          <a:p>
            <a:pPr>
              <a:spcBef>
                <a:spcPts val="200"/>
              </a:spcBef>
            </a:pPr>
            <a:r>
              <a:rPr lang="en-US" dirty="0" smtClean="0">
                <a:solidFill>
                  <a:srgbClr val="000000"/>
                </a:solidFill>
              </a:rPr>
              <a:t>Consolidate U.S. domestic position</a:t>
            </a:r>
          </a:p>
          <a:p>
            <a:pPr lvl="1">
              <a:spcBef>
                <a:spcPts val="200"/>
              </a:spcBef>
            </a:pPr>
            <a:r>
              <a:rPr lang="en-US" i="1" dirty="0" smtClean="0">
                <a:solidFill>
                  <a:srgbClr val="CF0F32"/>
                </a:solidFill>
              </a:rPr>
              <a:t>“It’s the economy, stupid” </a:t>
            </a:r>
            <a:r>
              <a:rPr lang="en-US" i="1" dirty="0" smtClean="0"/>
              <a:t>[which is why Bush lost in 1992]</a:t>
            </a:r>
            <a:endParaRPr lang="en-US" i="1" dirty="0" smtClean="0">
              <a:solidFill>
                <a:srgbClr val="CF0F32"/>
              </a:solidFill>
            </a:endParaRPr>
          </a:p>
          <a:p>
            <a:pPr lvl="1">
              <a:spcBef>
                <a:spcPts val="200"/>
              </a:spcBef>
            </a:pPr>
            <a:r>
              <a:rPr lang="en-US" dirty="0" smtClean="0">
                <a:solidFill>
                  <a:srgbClr val="008000"/>
                </a:solidFill>
              </a:rPr>
              <a:t>27% global GDP </a:t>
            </a:r>
            <a:r>
              <a:rPr lang="mr-IN" dirty="0" smtClean="0">
                <a:solidFill>
                  <a:srgbClr val="008000"/>
                </a:solidFill>
              </a:rPr>
              <a:t>…</a:t>
            </a:r>
            <a:r>
              <a:rPr lang="en-US" dirty="0" smtClean="0">
                <a:solidFill>
                  <a:srgbClr val="008000"/>
                </a:solidFill>
              </a:rPr>
              <a:t>  5% population </a:t>
            </a:r>
            <a:r>
              <a:rPr lang="mr-IN" dirty="0" smtClean="0">
                <a:solidFill>
                  <a:srgbClr val="008000"/>
                </a:solidFill>
              </a:rPr>
              <a:t>…</a:t>
            </a:r>
            <a:r>
              <a:rPr lang="en-US" dirty="0" smtClean="0">
                <a:solidFill>
                  <a:srgbClr val="008000"/>
                </a:solidFill>
              </a:rPr>
              <a:t> only 10% through trade</a:t>
            </a:r>
          </a:p>
          <a:p>
            <a:pPr>
              <a:spcBef>
                <a:spcPts val="200"/>
              </a:spcBef>
            </a:pPr>
            <a:r>
              <a:rPr lang="en-US" dirty="0" smtClean="0">
                <a:solidFill>
                  <a:srgbClr val="000000"/>
                </a:solidFill>
              </a:rPr>
              <a:t>Enlargement of western liberal democratic “space”</a:t>
            </a:r>
          </a:p>
          <a:p>
            <a:pPr lvl="1">
              <a:spcBef>
                <a:spcPts val="200"/>
              </a:spcBef>
            </a:pPr>
            <a:r>
              <a:rPr lang="en-US" dirty="0"/>
              <a:t>Tony Lake (NSC): </a:t>
            </a:r>
            <a:r>
              <a:rPr lang="en-US" i="1" dirty="0">
                <a:solidFill>
                  <a:srgbClr val="008000"/>
                </a:solidFill>
              </a:rPr>
              <a:t>“The successor to a doctrine of </a:t>
            </a:r>
            <a:r>
              <a:rPr lang="en-US" i="1" dirty="0">
                <a:solidFill>
                  <a:srgbClr val="CF0F32"/>
                </a:solidFill>
              </a:rPr>
              <a:t>containment</a:t>
            </a:r>
            <a:r>
              <a:rPr lang="en-US" i="1" dirty="0">
                <a:solidFill>
                  <a:srgbClr val="008000"/>
                </a:solidFill>
              </a:rPr>
              <a:t> must be a strategy of </a:t>
            </a:r>
            <a:r>
              <a:rPr lang="en-US" i="1" dirty="0">
                <a:solidFill>
                  <a:srgbClr val="CF0F32"/>
                </a:solidFill>
              </a:rPr>
              <a:t>enlargement</a:t>
            </a:r>
            <a:r>
              <a:rPr lang="en-US" i="1" dirty="0">
                <a:solidFill>
                  <a:srgbClr val="008000"/>
                </a:solidFill>
              </a:rPr>
              <a:t> </a:t>
            </a:r>
            <a:r>
              <a:rPr lang="mr-IN" i="1" dirty="0">
                <a:solidFill>
                  <a:srgbClr val="008000"/>
                </a:solidFill>
              </a:rPr>
              <a:t>…</a:t>
            </a:r>
            <a:r>
              <a:rPr lang="en-US" i="1" dirty="0">
                <a:solidFill>
                  <a:srgbClr val="008000"/>
                </a:solidFill>
              </a:rPr>
              <a:t>of the world’s free community of market democracies.” </a:t>
            </a:r>
            <a:r>
              <a:rPr lang="en-US" dirty="0">
                <a:solidFill>
                  <a:srgbClr val="008000"/>
                </a:solidFill>
              </a:rPr>
              <a:t>[1993</a:t>
            </a:r>
            <a:r>
              <a:rPr lang="en-US" dirty="0" smtClean="0">
                <a:solidFill>
                  <a:srgbClr val="008000"/>
                </a:solidFill>
              </a:rPr>
              <a:t>]</a:t>
            </a:r>
          </a:p>
          <a:p>
            <a:pPr lvl="2">
              <a:spcBef>
                <a:spcPts val="200"/>
              </a:spcBef>
            </a:pPr>
            <a:r>
              <a:rPr lang="en-US" dirty="0" smtClean="0">
                <a:solidFill>
                  <a:srgbClr val="000000"/>
                </a:solidFill>
              </a:rPr>
              <a:t>Work with “newly independent states” ~ privatization</a:t>
            </a:r>
          </a:p>
          <a:p>
            <a:pPr lvl="2">
              <a:spcBef>
                <a:spcPts val="200"/>
              </a:spcBef>
            </a:pPr>
            <a:r>
              <a:rPr lang="en-US" dirty="0" smtClean="0">
                <a:solidFill>
                  <a:srgbClr val="000000"/>
                </a:solidFill>
              </a:rPr>
              <a:t>Partnership for Peace</a:t>
            </a:r>
            <a:r>
              <a:rPr lang="mr-IN" dirty="0" smtClean="0">
                <a:solidFill>
                  <a:srgbClr val="000000"/>
                </a:solidFill>
              </a:rPr>
              <a:t>…</a:t>
            </a:r>
            <a:r>
              <a:rPr lang="en-US" dirty="0" smtClean="0">
                <a:solidFill>
                  <a:srgbClr val="000000"/>
                </a:solidFill>
              </a:rPr>
              <a:t> then NATO </a:t>
            </a:r>
            <a:r>
              <a:rPr lang="en-US" i="1" dirty="0" smtClean="0">
                <a:solidFill>
                  <a:srgbClr val="000000"/>
                </a:solidFill>
              </a:rPr>
              <a:t>[and EU] </a:t>
            </a:r>
            <a:r>
              <a:rPr lang="en-US" dirty="0" smtClean="0">
                <a:solidFill>
                  <a:srgbClr val="000000"/>
                </a:solidFill>
              </a:rPr>
              <a:t>enlargement</a:t>
            </a:r>
          </a:p>
          <a:p>
            <a:pPr lvl="2"/>
            <a:endParaRPr lang="en-US" dirty="0">
              <a:solidFill>
                <a:srgbClr val="008000"/>
              </a:solidFill>
            </a:endParaRPr>
          </a:p>
        </p:txBody>
      </p:sp>
    </p:spTree>
    <p:extLst>
      <p:ext uri="{BB962C8B-B14F-4D97-AF65-F5344CB8AC3E}">
        <p14:creationId xmlns:p14="http://schemas.microsoft.com/office/powerpoint/2010/main" val="2177569249"/>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1990’s brought challenges</a:t>
            </a:r>
            <a:r>
              <a:rPr lang="mr-IN" dirty="0" smtClean="0"/>
              <a:t>…</a:t>
            </a:r>
            <a:endParaRPr lang="en-US" dirty="0"/>
          </a:p>
        </p:txBody>
      </p:sp>
      <p:sp>
        <p:nvSpPr>
          <p:cNvPr id="3" name="Content Placeholder 2"/>
          <p:cNvSpPr>
            <a:spLocks noGrp="1"/>
          </p:cNvSpPr>
          <p:nvPr>
            <p:ph idx="1"/>
          </p:nvPr>
        </p:nvSpPr>
        <p:spPr>
          <a:xfrm>
            <a:off x="739775" y="2770094"/>
            <a:ext cx="7662864" cy="3425677"/>
          </a:xfrm>
        </p:spPr>
        <p:txBody>
          <a:bodyPr>
            <a:noAutofit/>
          </a:bodyPr>
          <a:lstStyle/>
          <a:p>
            <a:pPr lvl="1">
              <a:spcBef>
                <a:spcPts val="200"/>
              </a:spcBef>
              <a:spcAft>
                <a:spcPts val="200"/>
              </a:spcAft>
            </a:pPr>
            <a:r>
              <a:rPr lang="en-US" dirty="0" smtClean="0">
                <a:solidFill>
                  <a:srgbClr val="CF0F32"/>
                </a:solidFill>
              </a:rPr>
              <a:t>Iraq </a:t>
            </a:r>
            <a:r>
              <a:rPr lang="en-US" dirty="0" smtClean="0"/>
              <a:t>~ the residue from Desert Storm’s 43 day war</a:t>
            </a:r>
          </a:p>
          <a:p>
            <a:pPr lvl="1">
              <a:spcBef>
                <a:spcPts val="200"/>
              </a:spcBef>
              <a:spcAft>
                <a:spcPts val="200"/>
              </a:spcAft>
            </a:pPr>
            <a:r>
              <a:rPr lang="en-US" dirty="0" smtClean="0">
                <a:solidFill>
                  <a:srgbClr val="CF0F32"/>
                </a:solidFill>
              </a:rPr>
              <a:t>Israel-Palestine </a:t>
            </a:r>
            <a:r>
              <a:rPr lang="en-US" dirty="0" smtClean="0"/>
              <a:t>~ extremism takes over</a:t>
            </a:r>
          </a:p>
          <a:p>
            <a:pPr lvl="1">
              <a:spcBef>
                <a:spcPts val="200"/>
              </a:spcBef>
              <a:spcAft>
                <a:spcPts val="200"/>
              </a:spcAft>
            </a:pPr>
            <a:r>
              <a:rPr lang="en-US" dirty="0" smtClean="0">
                <a:solidFill>
                  <a:srgbClr val="CF0F32"/>
                </a:solidFill>
              </a:rPr>
              <a:t>Somalia </a:t>
            </a:r>
            <a:r>
              <a:rPr lang="en-US" dirty="0" smtClean="0"/>
              <a:t>~ humanitarian missions gone bad</a:t>
            </a:r>
          </a:p>
          <a:p>
            <a:pPr lvl="1">
              <a:spcBef>
                <a:spcPts val="200"/>
              </a:spcBef>
              <a:spcAft>
                <a:spcPts val="200"/>
              </a:spcAft>
            </a:pPr>
            <a:r>
              <a:rPr lang="en-US" dirty="0">
                <a:solidFill>
                  <a:srgbClr val="CF0F32"/>
                </a:solidFill>
              </a:rPr>
              <a:t>Haiti </a:t>
            </a:r>
            <a:r>
              <a:rPr lang="en-US" dirty="0"/>
              <a:t>~ so near but yet so far</a:t>
            </a:r>
          </a:p>
          <a:p>
            <a:pPr lvl="1">
              <a:spcBef>
                <a:spcPts val="200"/>
              </a:spcBef>
              <a:spcAft>
                <a:spcPts val="200"/>
              </a:spcAft>
            </a:pPr>
            <a:r>
              <a:rPr lang="en-US" dirty="0" smtClean="0">
                <a:solidFill>
                  <a:srgbClr val="CF0F32"/>
                </a:solidFill>
              </a:rPr>
              <a:t>Rwanda </a:t>
            </a:r>
            <a:r>
              <a:rPr lang="en-US" dirty="0" smtClean="0"/>
              <a:t>~ what genocide?</a:t>
            </a:r>
          </a:p>
          <a:p>
            <a:pPr lvl="1">
              <a:spcBef>
                <a:spcPts val="200"/>
              </a:spcBef>
              <a:spcAft>
                <a:spcPts val="200"/>
              </a:spcAft>
            </a:pPr>
            <a:r>
              <a:rPr lang="en-US" dirty="0" smtClean="0">
                <a:solidFill>
                  <a:srgbClr val="CF0F32"/>
                </a:solidFill>
              </a:rPr>
              <a:t>Bosnia </a:t>
            </a:r>
            <a:r>
              <a:rPr lang="en-US" dirty="0" smtClean="0"/>
              <a:t>~ “we don’t have a dog in this fight”</a:t>
            </a:r>
          </a:p>
          <a:p>
            <a:pPr lvl="1">
              <a:spcBef>
                <a:spcPts val="200"/>
              </a:spcBef>
              <a:spcAft>
                <a:spcPts val="200"/>
              </a:spcAft>
            </a:pPr>
            <a:r>
              <a:rPr lang="en-US" dirty="0" smtClean="0">
                <a:solidFill>
                  <a:srgbClr val="CF0F32"/>
                </a:solidFill>
              </a:rPr>
              <a:t>Kosovo </a:t>
            </a:r>
            <a:r>
              <a:rPr lang="en-US" dirty="0" smtClean="0"/>
              <a:t>~ “the indispensable nation”?</a:t>
            </a:r>
          </a:p>
          <a:p>
            <a:pPr>
              <a:spcBef>
                <a:spcPts val="200"/>
              </a:spcBef>
              <a:spcAft>
                <a:spcPts val="200"/>
              </a:spcAft>
            </a:pPr>
            <a:r>
              <a:rPr lang="en-US" sz="2000" dirty="0" smtClean="0">
                <a:solidFill>
                  <a:srgbClr val="000090"/>
                </a:solidFill>
              </a:rPr>
              <a:t>Strategic Response </a:t>
            </a:r>
            <a:r>
              <a:rPr lang="mr-IN" sz="2000" dirty="0" smtClean="0">
                <a:solidFill>
                  <a:srgbClr val="000090"/>
                </a:solidFill>
              </a:rPr>
              <a:t>…</a:t>
            </a:r>
            <a:r>
              <a:rPr lang="en-US" sz="2000" dirty="0" smtClean="0">
                <a:solidFill>
                  <a:srgbClr val="000090"/>
                </a:solidFill>
              </a:rPr>
              <a:t> or disconnect?</a:t>
            </a:r>
          </a:p>
          <a:p>
            <a:pPr lvl="1">
              <a:spcBef>
                <a:spcPts val="200"/>
              </a:spcBef>
              <a:spcAft>
                <a:spcPts val="200"/>
              </a:spcAft>
            </a:pPr>
            <a:r>
              <a:rPr lang="en-US" dirty="0" smtClean="0">
                <a:solidFill>
                  <a:srgbClr val="008000"/>
                </a:solidFill>
              </a:rPr>
              <a:t>Promote democracy &amp; free markets</a:t>
            </a:r>
          </a:p>
          <a:p>
            <a:pPr lvl="1">
              <a:spcBef>
                <a:spcPts val="200"/>
              </a:spcBef>
              <a:spcAft>
                <a:spcPts val="200"/>
              </a:spcAft>
            </a:pPr>
            <a:r>
              <a:rPr lang="en-US" dirty="0" smtClean="0">
                <a:solidFill>
                  <a:srgbClr val="008000"/>
                </a:solidFill>
              </a:rPr>
              <a:t>Promote stability &amp; security</a:t>
            </a:r>
          </a:p>
        </p:txBody>
      </p:sp>
    </p:spTree>
    <p:extLst>
      <p:ext uri="{BB962C8B-B14F-4D97-AF65-F5344CB8AC3E}">
        <p14:creationId xmlns:p14="http://schemas.microsoft.com/office/powerpoint/2010/main" val="82710827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Betts: </a:t>
            </a:r>
            <a:r>
              <a:rPr lang="en-US" i="1" dirty="0" smtClean="0"/>
              <a:t>Three Visions Revisited</a:t>
            </a:r>
            <a:endParaRPr lang="en-US" dirty="0"/>
          </a:p>
        </p:txBody>
      </p:sp>
      <p:sp>
        <p:nvSpPr>
          <p:cNvPr id="8" name="Content Placeholder 7"/>
          <p:cNvSpPr>
            <a:spLocks noGrp="1"/>
          </p:cNvSpPr>
          <p:nvPr>
            <p:ph idx="1"/>
          </p:nvPr>
        </p:nvSpPr>
        <p:spPr>
          <a:xfrm>
            <a:off x="739775" y="2770094"/>
            <a:ext cx="7662864" cy="3630706"/>
          </a:xfrm>
        </p:spPr>
        <p:txBody>
          <a:bodyPr>
            <a:noAutofit/>
          </a:bodyPr>
          <a:lstStyle/>
          <a:p>
            <a:pPr>
              <a:spcBef>
                <a:spcPts val="0"/>
              </a:spcBef>
              <a:spcAft>
                <a:spcPts val="0"/>
              </a:spcAft>
            </a:pPr>
            <a:r>
              <a:rPr lang="en-US" sz="2000" dirty="0" smtClean="0"/>
              <a:t>Fukuyama, </a:t>
            </a:r>
            <a:r>
              <a:rPr lang="en-US" sz="2000" i="1" dirty="0" smtClean="0"/>
              <a:t>The End of History &amp; the Last Man </a:t>
            </a:r>
            <a:r>
              <a:rPr lang="en-US" sz="2000" dirty="0" smtClean="0"/>
              <a:t>(1992)</a:t>
            </a:r>
          </a:p>
          <a:p>
            <a:pPr lvl="1">
              <a:spcBef>
                <a:spcPts val="0"/>
              </a:spcBef>
              <a:spcAft>
                <a:spcPts val="0"/>
              </a:spcAft>
            </a:pPr>
            <a:r>
              <a:rPr lang="en-US" sz="1800" dirty="0" smtClean="0">
                <a:solidFill>
                  <a:srgbClr val="CF0F32"/>
                </a:solidFill>
              </a:rPr>
              <a:t>Ideas matter</a:t>
            </a:r>
          </a:p>
          <a:p>
            <a:pPr>
              <a:spcBef>
                <a:spcPts val="0"/>
              </a:spcBef>
              <a:spcAft>
                <a:spcPts val="0"/>
              </a:spcAft>
            </a:pPr>
            <a:r>
              <a:rPr lang="en-US" sz="2000" dirty="0" smtClean="0"/>
              <a:t>Huntington, </a:t>
            </a:r>
            <a:r>
              <a:rPr lang="en-US" sz="2000" i="1" dirty="0" smtClean="0"/>
              <a:t>The Clash of Civilizations </a:t>
            </a:r>
            <a:r>
              <a:rPr lang="en-US" sz="2000" dirty="0" smtClean="0"/>
              <a:t>(1996)</a:t>
            </a:r>
          </a:p>
          <a:p>
            <a:pPr lvl="1">
              <a:spcBef>
                <a:spcPts val="0"/>
              </a:spcBef>
              <a:spcAft>
                <a:spcPts val="0"/>
              </a:spcAft>
            </a:pPr>
            <a:r>
              <a:rPr lang="en-US" sz="1800" dirty="0" smtClean="0">
                <a:solidFill>
                  <a:srgbClr val="CF0F32"/>
                </a:solidFill>
              </a:rPr>
              <a:t>Culture matters</a:t>
            </a:r>
          </a:p>
          <a:p>
            <a:pPr>
              <a:spcBef>
                <a:spcPts val="0"/>
              </a:spcBef>
              <a:spcAft>
                <a:spcPts val="0"/>
              </a:spcAft>
            </a:pPr>
            <a:r>
              <a:rPr lang="en-US" sz="2000" dirty="0" smtClean="0"/>
              <a:t>Mearsheimer, </a:t>
            </a:r>
            <a:r>
              <a:rPr lang="en-US" sz="2000" i="1" dirty="0" smtClean="0"/>
              <a:t>The Tragedy of Great Power Politics </a:t>
            </a:r>
            <a:r>
              <a:rPr lang="en-US" sz="2000" dirty="0" smtClean="0"/>
              <a:t>(2002)</a:t>
            </a:r>
          </a:p>
          <a:p>
            <a:pPr lvl="1">
              <a:spcBef>
                <a:spcPts val="0"/>
              </a:spcBef>
              <a:spcAft>
                <a:spcPts val="0"/>
              </a:spcAft>
            </a:pPr>
            <a:r>
              <a:rPr lang="en-US" sz="1800" dirty="0" smtClean="0">
                <a:solidFill>
                  <a:srgbClr val="CF0F32"/>
                </a:solidFill>
              </a:rPr>
              <a:t>Power matters</a:t>
            </a:r>
          </a:p>
          <a:p>
            <a:pPr marL="0" indent="0">
              <a:buNone/>
            </a:pPr>
            <a:r>
              <a:rPr lang="en-US" sz="1800" i="1" dirty="0" smtClean="0">
                <a:solidFill>
                  <a:srgbClr val="000090"/>
                </a:solidFill>
              </a:rPr>
              <a:t>“None </a:t>
            </a:r>
            <a:r>
              <a:rPr lang="en-US" sz="1800" i="1" dirty="0">
                <a:solidFill>
                  <a:srgbClr val="000090"/>
                </a:solidFill>
              </a:rPr>
              <a:t>of the three visions won out as the new conventional </a:t>
            </a:r>
            <a:r>
              <a:rPr lang="en-US" sz="1800" i="1" dirty="0" smtClean="0">
                <a:solidFill>
                  <a:srgbClr val="000090"/>
                </a:solidFill>
              </a:rPr>
              <a:t>wisdom</a:t>
            </a:r>
            <a:r>
              <a:rPr lang="en-US" sz="1800" i="1" dirty="0">
                <a:solidFill>
                  <a:srgbClr val="000090"/>
                </a:solidFill>
              </a:rPr>
              <a:t> </a:t>
            </a:r>
            <a:r>
              <a:rPr lang="mr-IN" sz="1800" i="1" dirty="0" smtClean="0">
                <a:solidFill>
                  <a:srgbClr val="000090"/>
                </a:solidFill>
              </a:rPr>
              <a:t>…</a:t>
            </a:r>
            <a:r>
              <a:rPr lang="en-US" sz="1800" i="1" dirty="0" smtClean="0">
                <a:solidFill>
                  <a:srgbClr val="000090"/>
                </a:solidFill>
              </a:rPr>
              <a:t>. </a:t>
            </a:r>
          </a:p>
          <a:p>
            <a:pPr marL="0" indent="0">
              <a:buNone/>
            </a:pPr>
            <a:r>
              <a:rPr lang="en-US" sz="1800" i="1" dirty="0" smtClean="0">
                <a:solidFill>
                  <a:srgbClr val="000090"/>
                </a:solidFill>
              </a:rPr>
              <a:t>“Yet </a:t>
            </a:r>
            <a:r>
              <a:rPr lang="en-US" sz="1800" i="1" dirty="0">
                <a:solidFill>
                  <a:srgbClr val="000090"/>
                </a:solidFill>
              </a:rPr>
              <a:t>all three ideas remain </a:t>
            </a:r>
            <a:r>
              <a:rPr lang="en-US" sz="1800" i="1" dirty="0" smtClean="0">
                <a:solidFill>
                  <a:srgbClr val="000090"/>
                </a:solidFill>
              </a:rPr>
              <a:t>beacons</a:t>
            </a:r>
            <a:r>
              <a:rPr lang="en-US" sz="1800" i="1" dirty="0">
                <a:solidFill>
                  <a:srgbClr val="000090"/>
                </a:solidFill>
              </a:rPr>
              <a:t> </a:t>
            </a:r>
            <a:r>
              <a:rPr lang="mr-IN" sz="1800" i="1" dirty="0" smtClean="0">
                <a:solidFill>
                  <a:srgbClr val="000090"/>
                </a:solidFill>
              </a:rPr>
              <a:t>…</a:t>
            </a:r>
            <a:r>
              <a:rPr lang="en-US" sz="1800" i="1" dirty="0" smtClean="0">
                <a:solidFill>
                  <a:srgbClr val="000090"/>
                </a:solidFill>
              </a:rPr>
              <a:t> even </a:t>
            </a:r>
            <a:r>
              <a:rPr lang="en-US" sz="1800" i="1" dirty="0">
                <a:solidFill>
                  <a:srgbClr val="000090"/>
                </a:solidFill>
              </a:rPr>
              <a:t>practical policymakers who shun ivory-tower theories still tend to think roughly in terms of one of them, and no other visions have yet been offered that match their scope and depth. Each outlines a course toward peace and stability if statesmen make the right choices—but none offers any confidence that the wrong choices will be avoided</a:t>
            </a:r>
            <a:r>
              <a:rPr lang="en-US" sz="1800" i="1" dirty="0" smtClean="0">
                <a:solidFill>
                  <a:srgbClr val="000090"/>
                </a:solidFill>
              </a:rPr>
              <a:t>.” </a:t>
            </a:r>
            <a:endParaRPr lang="en-US" sz="2000" dirty="0"/>
          </a:p>
          <a:p>
            <a:endParaRPr lang="en-US" sz="2000" dirty="0"/>
          </a:p>
        </p:txBody>
      </p:sp>
    </p:spTree>
    <p:extLst>
      <p:ext uri="{BB962C8B-B14F-4D97-AF65-F5344CB8AC3E}">
        <p14:creationId xmlns:p14="http://schemas.microsoft.com/office/powerpoint/2010/main" val="788880415"/>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Fukuyama (1992)</a:t>
            </a:r>
            <a:br>
              <a:rPr lang="en-US" sz="4000" dirty="0" smtClean="0"/>
            </a:br>
            <a:r>
              <a:rPr lang="en-US" sz="4000" dirty="0" smtClean="0">
                <a:solidFill>
                  <a:schemeClr val="bg1"/>
                </a:solidFill>
              </a:rPr>
              <a:t>Ideas matter</a:t>
            </a:r>
            <a:endParaRPr lang="en-US" sz="4000" dirty="0">
              <a:solidFill>
                <a:schemeClr val="bg1"/>
              </a:solidFill>
            </a:endParaRPr>
          </a:p>
        </p:txBody>
      </p:sp>
      <p:sp>
        <p:nvSpPr>
          <p:cNvPr id="3" name="Content Placeholder 2"/>
          <p:cNvSpPr>
            <a:spLocks noGrp="1"/>
          </p:cNvSpPr>
          <p:nvPr>
            <p:ph idx="1"/>
          </p:nvPr>
        </p:nvSpPr>
        <p:spPr>
          <a:xfrm>
            <a:off x="739775" y="2770094"/>
            <a:ext cx="7662864" cy="3706906"/>
          </a:xfrm>
        </p:spPr>
        <p:txBody>
          <a:bodyPr>
            <a:noAutofit/>
          </a:bodyPr>
          <a:lstStyle/>
          <a:p>
            <a:r>
              <a:rPr lang="en-US" sz="2000" dirty="0" smtClean="0"/>
              <a:t>Post-Cold War “consensus” on democracy &amp; capitalism</a:t>
            </a:r>
          </a:p>
          <a:p>
            <a:r>
              <a:rPr lang="en-US" sz="2000" i="1" dirty="0" smtClean="0">
                <a:solidFill>
                  <a:srgbClr val="008000"/>
                </a:solidFill>
              </a:rPr>
              <a:t>“Homogenization of all human societies”</a:t>
            </a:r>
          </a:p>
          <a:p>
            <a:pPr lvl="1"/>
            <a:r>
              <a:rPr lang="en-US" dirty="0" smtClean="0"/>
              <a:t>Convergence ~ technology &amp; wealth </a:t>
            </a:r>
            <a:r>
              <a:rPr lang="en-US" i="1" dirty="0" smtClean="0">
                <a:solidFill>
                  <a:srgbClr val="008000"/>
                </a:solidFill>
              </a:rPr>
              <a:t>[means]</a:t>
            </a:r>
          </a:p>
          <a:p>
            <a:pPr lvl="1"/>
            <a:r>
              <a:rPr lang="en-US" dirty="0" smtClean="0"/>
              <a:t>Enabling achievement of human dignity </a:t>
            </a:r>
            <a:r>
              <a:rPr lang="en-US" i="1" dirty="0" smtClean="0">
                <a:solidFill>
                  <a:srgbClr val="008000"/>
                </a:solidFill>
              </a:rPr>
              <a:t>[end]</a:t>
            </a:r>
            <a:endParaRPr lang="en-US" dirty="0" smtClean="0"/>
          </a:p>
          <a:p>
            <a:r>
              <a:rPr lang="en-US" sz="2000" i="1" dirty="0">
                <a:solidFill>
                  <a:srgbClr val="008000"/>
                </a:solidFill>
              </a:rPr>
              <a:t>“Liberal democracy remains the only coherent political aspiration that spans different regions and cultures across the globe.”</a:t>
            </a:r>
          </a:p>
          <a:p>
            <a:r>
              <a:rPr lang="en-US" sz="2000" dirty="0" smtClean="0">
                <a:solidFill>
                  <a:srgbClr val="000000"/>
                </a:solidFill>
              </a:rPr>
              <a:t>Rejected inevitability of war</a:t>
            </a:r>
          </a:p>
          <a:p>
            <a:r>
              <a:rPr lang="en-US" sz="2000" dirty="0" smtClean="0">
                <a:solidFill>
                  <a:srgbClr val="000000"/>
                </a:solidFill>
              </a:rPr>
              <a:t>Recognized that conflicts remain </a:t>
            </a:r>
            <a:r>
              <a:rPr lang="mr-IN" sz="2000" dirty="0" smtClean="0">
                <a:solidFill>
                  <a:srgbClr val="000000"/>
                </a:solidFill>
              </a:rPr>
              <a:t>…</a:t>
            </a:r>
            <a:r>
              <a:rPr lang="en-US" sz="2000" dirty="0" smtClean="0">
                <a:solidFill>
                  <a:srgbClr val="000000"/>
                </a:solidFill>
              </a:rPr>
              <a:t> progress not linear</a:t>
            </a:r>
          </a:p>
          <a:p>
            <a:endParaRPr lang="en-US" sz="2000" dirty="0"/>
          </a:p>
        </p:txBody>
      </p:sp>
    </p:spTree>
    <p:extLst>
      <p:ext uri="{BB962C8B-B14F-4D97-AF65-F5344CB8AC3E}">
        <p14:creationId xmlns:p14="http://schemas.microsoft.com/office/powerpoint/2010/main" val="150122901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Huntington (1996)</a:t>
            </a:r>
            <a:br>
              <a:rPr lang="en-US" sz="4000" dirty="0" smtClean="0"/>
            </a:br>
            <a:r>
              <a:rPr lang="en-US" sz="4000" dirty="0" smtClean="0">
                <a:solidFill>
                  <a:srgbClr val="FFFFFF"/>
                </a:solidFill>
              </a:rPr>
              <a:t>Culture matters</a:t>
            </a:r>
            <a:endParaRPr lang="en-US" sz="4000" dirty="0">
              <a:solidFill>
                <a:srgbClr val="FFFFFF"/>
              </a:solidFill>
            </a:endParaRPr>
          </a:p>
        </p:txBody>
      </p:sp>
      <p:sp>
        <p:nvSpPr>
          <p:cNvPr id="3" name="Content Placeholder 2"/>
          <p:cNvSpPr>
            <a:spLocks noGrp="1"/>
          </p:cNvSpPr>
          <p:nvPr>
            <p:ph idx="1"/>
          </p:nvPr>
        </p:nvSpPr>
        <p:spPr/>
        <p:txBody>
          <a:bodyPr>
            <a:noAutofit/>
          </a:bodyPr>
          <a:lstStyle/>
          <a:p>
            <a:pPr>
              <a:spcBef>
                <a:spcPts val="200"/>
              </a:spcBef>
              <a:spcAft>
                <a:spcPts val="200"/>
              </a:spcAft>
            </a:pPr>
            <a:r>
              <a:rPr lang="en-US" sz="2000" dirty="0">
                <a:solidFill>
                  <a:srgbClr val="000000"/>
                </a:solidFill>
              </a:rPr>
              <a:t>Modernization ≠ Westernization</a:t>
            </a:r>
          </a:p>
          <a:p>
            <a:pPr lvl="1">
              <a:spcBef>
                <a:spcPts val="200"/>
              </a:spcBef>
              <a:spcAft>
                <a:spcPts val="200"/>
              </a:spcAft>
            </a:pPr>
            <a:r>
              <a:rPr lang="en-US" dirty="0">
                <a:solidFill>
                  <a:srgbClr val="000000"/>
                </a:solidFill>
              </a:rPr>
              <a:t>Conflict </a:t>
            </a:r>
            <a:r>
              <a:rPr lang="mr-IN" dirty="0">
                <a:solidFill>
                  <a:srgbClr val="000000"/>
                </a:solidFill>
              </a:rPr>
              <a:t>…</a:t>
            </a:r>
            <a:r>
              <a:rPr lang="en-US" dirty="0">
                <a:solidFill>
                  <a:srgbClr val="000000"/>
                </a:solidFill>
              </a:rPr>
              <a:t> not convergence</a:t>
            </a:r>
          </a:p>
          <a:p>
            <a:pPr lvl="1">
              <a:spcBef>
                <a:spcPts val="200"/>
              </a:spcBef>
              <a:spcAft>
                <a:spcPts val="200"/>
              </a:spcAft>
            </a:pPr>
            <a:r>
              <a:rPr lang="en-US" dirty="0">
                <a:solidFill>
                  <a:srgbClr val="000000"/>
                </a:solidFill>
              </a:rPr>
              <a:t>Conflict may or may not mean war</a:t>
            </a:r>
          </a:p>
          <a:p>
            <a:pPr>
              <a:spcBef>
                <a:spcPts val="200"/>
              </a:spcBef>
              <a:spcAft>
                <a:spcPts val="200"/>
              </a:spcAft>
            </a:pPr>
            <a:r>
              <a:rPr lang="en-US" sz="2000" i="1" dirty="0" smtClean="0">
                <a:solidFill>
                  <a:srgbClr val="008000"/>
                </a:solidFill>
              </a:rPr>
              <a:t>“Forces of integration are real </a:t>
            </a:r>
            <a:r>
              <a:rPr lang="mr-IN" sz="2000" i="1" dirty="0" smtClean="0">
                <a:solidFill>
                  <a:srgbClr val="008000"/>
                </a:solidFill>
              </a:rPr>
              <a:t>…</a:t>
            </a:r>
            <a:r>
              <a:rPr lang="en-US" sz="2000" i="1" dirty="0" smtClean="0">
                <a:solidFill>
                  <a:srgbClr val="008000"/>
                </a:solidFill>
              </a:rPr>
              <a:t> generating counterforces of cultural assertion.”</a:t>
            </a:r>
          </a:p>
          <a:p>
            <a:pPr>
              <a:spcBef>
                <a:spcPts val="200"/>
              </a:spcBef>
              <a:spcAft>
                <a:spcPts val="200"/>
              </a:spcAft>
            </a:pPr>
            <a:r>
              <a:rPr lang="en-US" sz="2000" i="1" dirty="0" smtClean="0">
                <a:solidFill>
                  <a:srgbClr val="008000"/>
                </a:solidFill>
              </a:rPr>
              <a:t>“</a:t>
            </a:r>
            <a:r>
              <a:rPr lang="en-US" sz="2000" i="1" dirty="0">
                <a:solidFill>
                  <a:srgbClr val="008000"/>
                </a:solidFill>
              </a:rPr>
              <a:t>Western belief in the universality of Western culture suffers from three problems: it is </a:t>
            </a:r>
            <a:r>
              <a:rPr lang="en-US" sz="2000" i="1" dirty="0">
                <a:solidFill>
                  <a:srgbClr val="CF0F32"/>
                </a:solidFill>
              </a:rPr>
              <a:t>false</a:t>
            </a:r>
            <a:r>
              <a:rPr lang="en-US" sz="2000" i="1" dirty="0">
                <a:solidFill>
                  <a:srgbClr val="008000"/>
                </a:solidFill>
              </a:rPr>
              <a:t> </a:t>
            </a:r>
            <a:r>
              <a:rPr lang="mr-IN" sz="2000" i="1" dirty="0">
                <a:solidFill>
                  <a:srgbClr val="008000"/>
                </a:solidFill>
              </a:rPr>
              <a:t>…</a:t>
            </a:r>
            <a:r>
              <a:rPr lang="en-US" sz="2000" i="1" dirty="0">
                <a:solidFill>
                  <a:srgbClr val="008000"/>
                </a:solidFill>
              </a:rPr>
              <a:t> it is </a:t>
            </a:r>
            <a:r>
              <a:rPr lang="en-US" sz="2000" i="1" dirty="0">
                <a:solidFill>
                  <a:srgbClr val="CF0F32"/>
                </a:solidFill>
              </a:rPr>
              <a:t>immoral</a:t>
            </a:r>
            <a:r>
              <a:rPr lang="en-US" sz="2000" i="1" dirty="0">
                <a:solidFill>
                  <a:srgbClr val="008000"/>
                </a:solidFill>
              </a:rPr>
              <a:t> </a:t>
            </a:r>
            <a:r>
              <a:rPr lang="mr-IN" sz="2000" i="1" dirty="0">
                <a:solidFill>
                  <a:srgbClr val="008000"/>
                </a:solidFill>
              </a:rPr>
              <a:t>…</a:t>
            </a:r>
            <a:r>
              <a:rPr lang="en-US" sz="2000" i="1" dirty="0">
                <a:solidFill>
                  <a:srgbClr val="008000"/>
                </a:solidFill>
              </a:rPr>
              <a:t> and it is </a:t>
            </a:r>
            <a:r>
              <a:rPr lang="en-US" sz="2000" i="1" dirty="0">
                <a:solidFill>
                  <a:srgbClr val="CF0F32"/>
                </a:solidFill>
              </a:rPr>
              <a:t>dangerous</a:t>
            </a:r>
            <a:r>
              <a:rPr lang="en-US" sz="2000" i="1" dirty="0">
                <a:solidFill>
                  <a:srgbClr val="008000"/>
                </a:solidFill>
              </a:rPr>
              <a:t>.”</a:t>
            </a:r>
          </a:p>
          <a:p>
            <a:pPr>
              <a:spcBef>
                <a:spcPts val="200"/>
              </a:spcBef>
              <a:spcAft>
                <a:spcPts val="200"/>
              </a:spcAft>
            </a:pPr>
            <a:r>
              <a:rPr lang="en-US" sz="2000" dirty="0" smtClean="0">
                <a:solidFill>
                  <a:srgbClr val="000000"/>
                </a:solidFill>
              </a:rPr>
              <a:t>West vs. “the rise of the rest” </a:t>
            </a:r>
            <a:r>
              <a:rPr lang="en-US" sz="2000" i="1" dirty="0" smtClean="0">
                <a:solidFill>
                  <a:srgbClr val="000090"/>
                </a:solidFill>
              </a:rPr>
              <a:t>[Fareed Zakaria??]</a:t>
            </a:r>
            <a:endParaRPr lang="en-US" sz="2000" dirty="0" smtClean="0">
              <a:solidFill>
                <a:srgbClr val="000090"/>
              </a:solidFill>
            </a:endParaRPr>
          </a:p>
          <a:p>
            <a:pPr>
              <a:spcBef>
                <a:spcPts val="200"/>
              </a:spcBef>
              <a:spcAft>
                <a:spcPts val="200"/>
              </a:spcAft>
            </a:pPr>
            <a:r>
              <a:rPr lang="en-US" sz="2000" dirty="0" smtClean="0"/>
              <a:t>Focused on China </a:t>
            </a:r>
            <a:r>
              <a:rPr lang="mr-IN" sz="2000" dirty="0" smtClean="0"/>
              <a:t>…</a:t>
            </a:r>
            <a:r>
              <a:rPr lang="en-US" sz="2000" dirty="0" smtClean="0"/>
              <a:t> but fed post-9.11 notions of West vs. Islam</a:t>
            </a:r>
          </a:p>
          <a:p>
            <a:pPr>
              <a:spcBef>
                <a:spcPts val="200"/>
              </a:spcBef>
              <a:spcAft>
                <a:spcPts val="200"/>
              </a:spcAft>
            </a:pPr>
            <a:endParaRPr lang="en-US" sz="2000" dirty="0" smtClean="0"/>
          </a:p>
          <a:p>
            <a:pPr>
              <a:spcBef>
                <a:spcPts val="200"/>
              </a:spcBef>
              <a:spcAft>
                <a:spcPts val="200"/>
              </a:spcAft>
            </a:pPr>
            <a:endParaRPr lang="en-US" sz="2000" dirty="0">
              <a:solidFill>
                <a:srgbClr val="000090"/>
              </a:solidFill>
            </a:endParaRPr>
          </a:p>
        </p:txBody>
      </p:sp>
    </p:spTree>
    <p:extLst>
      <p:ext uri="{BB962C8B-B14F-4D97-AF65-F5344CB8AC3E}">
        <p14:creationId xmlns:p14="http://schemas.microsoft.com/office/powerpoint/2010/main" val="298203322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Mearsheimer (2002)</a:t>
            </a:r>
            <a:br>
              <a:rPr lang="en-US" sz="4000" dirty="0" smtClean="0"/>
            </a:br>
            <a:r>
              <a:rPr lang="en-US" sz="4000" dirty="0" smtClean="0">
                <a:solidFill>
                  <a:schemeClr val="bg1"/>
                </a:solidFill>
              </a:rPr>
              <a:t>Power matters</a:t>
            </a:r>
            <a:endParaRPr lang="en-US" sz="4000" dirty="0">
              <a:solidFill>
                <a:schemeClr val="bg1"/>
              </a:solidFill>
            </a:endParaRPr>
          </a:p>
        </p:txBody>
      </p:sp>
      <p:sp>
        <p:nvSpPr>
          <p:cNvPr id="3" name="Content Placeholder 2"/>
          <p:cNvSpPr>
            <a:spLocks noGrp="1"/>
          </p:cNvSpPr>
          <p:nvPr>
            <p:ph idx="1"/>
          </p:nvPr>
        </p:nvSpPr>
        <p:spPr/>
        <p:txBody>
          <a:bodyPr>
            <a:noAutofit/>
          </a:bodyPr>
          <a:lstStyle/>
          <a:p>
            <a:pPr>
              <a:spcBef>
                <a:spcPts val="200"/>
              </a:spcBef>
              <a:spcAft>
                <a:spcPts val="200"/>
              </a:spcAft>
            </a:pPr>
            <a:r>
              <a:rPr lang="en-US" sz="2000" dirty="0" smtClean="0"/>
              <a:t>End of the Cold War was </a:t>
            </a:r>
            <a:r>
              <a:rPr lang="en-US" sz="2000" u="sng" dirty="0" smtClean="0"/>
              <a:t>not</a:t>
            </a:r>
            <a:r>
              <a:rPr lang="en-US" sz="2000" dirty="0" smtClean="0"/>
              <a:t> the end of great power politics </a:t>
            </a:r>
            <a:r>
              <a:rPr lang="mr-IN" sz="2000" dirty="0" smtClean="0"/>
              <a:t>…</a:t>
            </a:r>
            <a:r>
              <a:rPr lang="en-US" sz="2000" dirty="0" smtClean="0"/>
              <a:t> </a:t>
            </a:r>
            <a:r>
              <a:rPr lang="en-US" sz="2000" u="sng" dirty="0" smtClean="0"/>
              <a:t>not</a:t>
            </a:r>
            <a:r>
              <a:rPr lang="en-US" sz="2000" dirty="0" smtClean="0"/>
              <a:t> the end of the “state”</a:t>
            </a:r>
          </a:p>
          <a:p>
            <a:pPr>
              <a:spcBef>
                <a:spcPts val="200"/>
              </a:spcBef>
              <a:spcAft>
                <a:spcPts val="200"/>
              </a:spcAft>
            </a:pPr>
            <a:r>
              <a:rPr lang="en-US" sz="2000" dirty="0" smtClean="0">
                <a:solidFill>
                  <a:srgbClr val="000090"/>
                </a:solidFill>
              </a:rPr>
              <a:t>Conflict</a:t>
            </a:r>
            <a:r>
              <a:rPr lang="en-US" sz="2000" dirty="0" smtClean="0"/>
              <a:t> </a:t>
            </a:r>
            <a:r>
              <a:rPr lang="mr-IN" sz="2000" dirty="0" smtClean="0"/>
              <a:t>…</a:t>
            </a:r>
            <a:r>
              <a:rPr lang="en-US" sz="2000" dirty="0" smtClean="0"/>
              <a:t> </a:t>
            </a:r>
            <a:r>
              <a:rPr lang="en-US" sz="2000" dirty="0" smtClean="0">
                <a:solidFill>
                  <a:srgbClr val="000090"/>
                </a:solidFill>
              </a:rPr>
              <a:t>competition for power </a:t>
            </a:r>
            <a:r>
              <a:rPr lang="mr-IN" sz="2000" dirty="0" smtClean="0"/>
              <a:t>…</a:t>
            </a:r>
            <a:r>
              <a:rPr lang="en-US" sz="2000" dirty="0" smtClean="0"/>
              <a:t> </a:t>
            </a:r>
            <a:r>
              <a:rPr lang="en-US" sz="2000" dirty="0" smtClean="0">
                <a:solidFill>
                  <a:srgbClr val="000090"/>
                </a:solidFill>
              </a:rPr>
              <a:t>the prospect of war </a:t>
            </a:r>
            <a:r>
              <a:rPr lang="mr-IN" sz="2000" dirty="0" smtClean="0"/>
              <a:t>–</a:t>
            </a:r>
            <a:r>
              <a:rPr lang="en-US" sz="2000" dirty="0" smtClean="0"/>
              <a:t> all remain an inevitable part of international relations</a:t>
            </a:r>
          </a:p>
          <a:p>
            <a:pPr lvl="1">
              <a:spcBef>
                <a:spcPts val="200"/>
              </a:spcBef>
              <a:spcAft>
                <a:spcPts val="200"/>
              </a:spcAft>
            </a:pPr>
            <a:r>
              <a:rPr lang="en-US" sz="1800" dirty="0" smtClean="0">
                <a:solidFill>
                  <a:srgbClr val="000090"/>
                </a:solidFill>
              </a:rPr>
              <a:t>Includes both military and economic power</a:t>
            </a:r>
          </a:p>
          <a:p>
            <a:pPr lvl="1">
              <a:spcBef>
                <a:spcPts val="200"/>
              </a:spcBef>
              <a:spcAft>
                <a:spcPts val="200"/>
              </a:spcAft>
            </a:pPr>
            <a:r>
              <a:rPr lang="en-US" sz="1800" dirty="0" smtClean="0">
                <a:solidFill>
                  <a:srgbClr val="000090"/>
                </a:solidFill>
              </a:rPr>
              <a:t>Nuclear weapons changed the way the game is played but not “the game” itself.</a:t>
            </a:r>
          </a:p>
          <a:p>
            <a:pPr>
              <a:spcBef>
                <a:spcPts val="200"/>
              </a:spcBef>
              <a:spcAft>
                <a:spcPts val="200"/>
              </a:spcAft>
            </a:pPr>
            <a:r>
              <a:rPr lang="en-US" sz="2000" i="1" dirty="0">
                <a:solidFill>
                  <a:srgbClr val="008000"/>
                </a:solidFill>
              </a:rPr>
              <a:t>“There are no status quo powers </a:t>
            </a:r>
            <a:r>
              <a:rPr lang="mr-IN" sz="2000" i="1" dirty="0">
                <a:solidFill>
                  <a:srgbClr val="008000"/>
                </a:solidFill>
              </a:rPr>
              <a:t>…</a:t>
            </a:r>
            <a:r>
              <a:rPr lang="en-US" sz="2000" i="1" dirty="0">
                <a:solidFill>
                  <a:srgbClr val="008000"/>
                </a:solidFill>
              </a:rPr>
              <a:t> save for the occasional hegemon that wants to maintain its dominating position.</a:t>
            </a:r>
            <a:r>
              <a:rPr lang="en-US" sz="2000" i="1" dirty="0" smtClean="0">
                <a:solidFill>
                  <a:srgbClr val="008000"/>
                </a:solidFill>
              </a:rPr>
              <a:t>” </a:t>
            </a:r>
            <a:r>
              <a:rPr lang="en-US" sz="2000" i="1" dirty="0" smtClean="0">
                <a:solidFill>
                  <a:srgbClr val="000090"/>
                </a:solidFill>
              </a:rPr>
              <a:t>[e.g.., the U.S.]</a:t>
            </a:r>
            <a:endParaRPr lang="en-US" sz="2000" i="1" dirty="0">
              <a:solidFill>
                <a:srgbClr val="000090"/>
              </a:solidFill>
            </a:endParaRPr>
          </a:p>
          <a:p>
            <a:pPr>
              <a:spcBef>
                <a:spcPts val="200"/>
              </a:spcBef>
              <a:spcAft>
                <a:spcPts val="200"/>
              </a:spcAft>
            </a:pPr>
            <a:r>
              <a:rPr lang="en-US" sz="2000" dirty="0" smtClean="0"/>
              <a:t>Emerging powers (China most of all) more than declining powers (e.g. Russia) ... </a:t>
            </a:r>
            <a:r>
              <a:rPr lang="en-US" sz="2000" i="1" dirty="0" smtClean="0">
                <a:solidFill>
                  <a:srgbClr val="CF0F32"/>
                </a:solidFill>
              </a:rPr>
              <a:t>Simply a matter of time</a:t>
            </a:r>
          </a:p>
          <a:p>
            <a:pPr>
              <a:spcBef>
                <a:spcPts val="200"/>
              </a:spcBef>
              <a:spcAft>
                <a:spcPts val="200"/>
              </a:spcAft>
            </a:pPr>
            <a:endParaRPr lang="en-US" sz="2000" i="1" dirty="0">
              <a:solidFill>
                <a:srgbClr val="008000"/>
              </a:solidFill>
            </a:endParaRPr>
          </a:p>
        </p:txBody>
      </p:sp>
    </p:spTree>
    <p:extLst>
      <p:ext uri="{BB962C8B-B14F-4D97-AF65-F5344CB8AC3E}">
        <p14:creationId xmlns:p14="http://schemas.microsoft.com/office/powerpoint/2010/main" val="345141283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Essays</a:t>
            </a:r>
            <a:endParaRPr lang="en-US" dirty="0"/>
          </a:p>
        </p:txBody>
      </p:sp>
      <p:sp>
        <p:nvSpPr>
          <p:cNvPr id="3" name="Content Placeholder 2"/>
          <p:cNvSpPr>
            <a:spLocks noGrp="1"/>
          </p:cNvSpPr>
          <p:nvPr>
            <p:ph idx="1"/>
          </p:nvPr>
        </p:nvSpPr>
        <p:spPr>
          <a:xfrm>
            <a:off x="739775" y="2770094"/>
            <a:ext cx="7662864" cy="3400022"/>
          </a:xfrm>
        </p:spPr>
        <p:txBody>
          <a:bodyPr>
            <a:noAutofit/>
          </a:bodyPr>
          <a:lstStyle/>
          <a:p>
            <a:r>
              <a:rPr lang="en-US" dirty="0" smtClean="0"/>
              <a:t>Two analytic essays </a:t>
            </a:r>
            <a:r>
              <a:rPr lang="mr-IN" dirty="0" smtClean="0"/>
              <a:t>…</a:t>
            </a:r>
            <a:r>
              <a:rPr lang="en-US" dirty="0" smtClean="0"/>
              <a:t> </a:t>
            </a:r>
            <a:r>
              <a:rPr lang="en-US" dirty="0" smtClean="0">
                <a:solidFill>
                  <a:srgbClr val="CF0F32"/>
                </a:solidFill>
              </a:rPr>
              <a:t>500 words </a:t>
            </a:r>
            <a:r>
              <a:rPr lang="mr-IN" dirty="0" smtClean="0"/>
              <a:t>…</a:t>
            </a:r>
            <a:r>
              <a:rPr lang="en-US" dirty="0" smtClean="0"/>
              <a:t> </a:t>
            </a:r>
            <a:r>
              <a:rPr lang="en-US" dirty="0" smtClean="0">
                <a:solidFill>
                  <a:srgbClr val="008000"/>
                </a:solidFill>
              </a:rPr>
              <a:t>30 points each</a:t>
            </a:r>
          </a:p>
          <a:p>
            <a:pPr lvl="1"/>
            <a:r>
              <a:rPr lang="en-US" dirty="0" smtClean="0">
                <a:solidFill>
                  <a:srgbClr val="000090"/>
                </a:solidFill>
              </a:rPr>
              <a:t>Too short to ramble on aimlessly</a:t>
            </a:r>
          </a:p>
          <a:p>
            <a:pPr lvl="1"/>
            <a:r>
              <a:rPr lang="en-US" dirty="0" smtClean="0">
                <a:solidFill>
                  <a:srgbClr val="000090"/>
                </a:solidFill>
              </a:rPr>
              <a:t>Too long simply to express an opinion</a:t>
            </a:r>
          </a:p>
          <a:p>
            <a:pPr lvl="1"/>
            <a:r>
              <a:rPr lang="en-US" dirty="0" smtClean="0">
                <a:solidFill>
                  <a:srgbClr val="CF0F32"/>
                </a:solidFill>
              </a:rPr>
              <a:t>Thesis </a:t>
            </a:r>
            <a:r>
              <a:rPr lang="mr-IN" dirty="0" smtClean="0">
                <a:solidFill>
                  <a:srgbClr val="CF0F32"/>
                </a:solidFill>
              </a:rPr>
              <a:t>–</a:t>
            </a:r>
            <a:r>
              <a:rPr lang="en-US" dirty="0" smtClean="0">
                <a:solidFill>
                  <a:srgbClr val="CF0F32"/>
                </a:solidFill>
              </a:rPr>
              <a:t> roadmap </a:t>
            </a:r>
            <a:r>
              <a:rPr lang="mr-IN" dirty="0" smtClean="0">
                <a:solidFill>
                  <a:srgbClr val="CF0F32"/>
                </a:solidFill>
              </a:rPr>
              <a:t>–</a:t>
            </a:r>
            <a:r>
              <a:rPr lang="en-US" dirty="0" smtClean="0">
                <a:solidFill>
                  <a:srgbClr val="CF0F32"/>
                </a:solidFill>
              </a:rPr>
              <a:t> argument </a:t>
            </a:r>
            <a:r>
              <a:rPr lang="mr-IN" dirty="0" smtClean="0">
                <a:solidFill>
                  <a:srgbClr val="CF0F32"/>
                </a:solidFill>
              </a:rPr>
              <a:t>–</a:t>
            </a:r>
            <a:r>
              <a:rPr lang="en-US" dirty="0" smtClean="0">
                <a:solidFill>
                  <a:srgbClr val="CF0F32"/>
                </a:solidFill>
              </a:rPr>
              <a:t> conclusion </a:t>
            </a:r>
          </a:p>
          <a:p>
            <a:pPr lvl="1"/>
            <a:r>
              <a:rPr lang="en-US" dirty="0" smtClean="0">
                <a:solidFill>
                  <a:srgbClr val="008000"/>
                </a:solidFill>
              </a:rPr>
              <a:t>Your work ... document sources </a:t>
            </a:r>
            <a:r>
              <a:rPr lang="mr-IN" dirty="0" smtClean="0">
                <a:solidFill>
                  <a:srgbClr val="008000"/>
                </a:solidFill>
              </a:rPr>
              <a:t>…</a:t>
            </a:r>
            <a:r>
              <a:rPr lang="en-US" dirty="0" smtClean="0">
                <a:solidFill>
                  <a:srgbClr val="008000"/>
                </a:solidFill>
              </a:rPr>
              <a:t> plagiarism unacceptable</a:t>
            </a:r>
          </a:p>
          <a:p>
            <a:pPr lvl="1"/>
            <a:r>
              <a:rPr lang="en-US" dirty="0" smtClean="0">
                <a:solidFill>
                  <a:srgbClr val="000090"/>
                </a:solidFill>
              </a:rPr>
              <a:t>Late essay submissions will be penalized</a:t>
            </a:r>
          </a:p>
          <a:p>
            <a:r>
              <a:rPr lang="en-US" dirty="0" smtClean="0"/>
              <a:t>Essay #1 </a:t>
            </a:r>
            <a:r>
              <a:rPr lang="mr-IN" dirty="0" smtClean="0"/>
              <a:t>–</a:t>
            </a:r>
            <a:r>
              <a:rPr lang="en-US" dirty="0" smtClean="0"/>
              <a:t> due </a:t>
            </a:r>
            <a:r>
              <a:rPr lang="en-US" u="sng" dirty="0" smtClean="0">
                <a:solidFill>
                  <a:srgbClr val="008000"/>
                </a:solidFill>
              </a:rPr>
              <a:t>at beginning of class</a:t>
            </a:r>
            <a:r>
              <a:rPr lang="en-US" dirty="0">
                <a:solidFill>
                  <a:srgbClr val="008000"/>
                </a:solidFill>
              </a:rPr>
              <a:t> </a:t>
            </a:r>
            <a:r>
              <a:rPr lang="mr-IN" dirty="0" smtClean="0"/>
              <a:t>…</a:t>
            </a:r>
            <a:r>
              <a:rPr lang="en-US" dirty="0" smtClean="0"/>
              <a:t> </a:t>
            </a:r>
            <a:r>
              <a:rPr lang="en-US" dirty="0" smtClean="0">
                <a:solidFill>
                  <a:srgbClr val="CF0F32"/>
                </a:solidFill>
              </a:rPr>
              <a:t>Friday, 6 April</a:t>
            </a:r>
          </a:p>
          <a:p>
            <a:r>
              <a:rPr lang="en-US" dirty="0" smtClean="0"/>
              <a:t>Essay #2 </a:t>
            </a:r>
            <a:r>
              <a:rPr lang="mr-IN" dirty="0" smtClean="0"/>
              <a:t>–</a:t>
            </a:r>
            <a:r>
              <a:rPr lang="en-US" dirty="0" smtClean="0"/>
              <a:t> due </a:t>
            </a:r>
            <a:r>
              <a:rPr lang="en-US" u="sng" dirty="0" smtClean="0">
                <a:solidFill>
                  <a:srgbClr val="008000"/>
                </a:solidFill>
              </a:rPr>
              <a:t>at beginning of class </a:t>
            </a:r>
            <a:r>
              <a:rPr lang="en-US" dirty="0" smtClean="0"/>
              <a:t>if NOT presenting</a:t>
            </a:r>
          </a:p>
          <a:p>
            <a:pPr lvl="1"/>
            <a:r>
              <a:rPr lang="en-US" dirty="0" smtClean="0">
                <a:solidFill>
                  <a:srgbClr val="CF0F32"/>
                </a:solidFill>
              </a:rPr>
              <a:t>Wednesday, April 11 or Thursday, April 12</a:t>
            </a:r>
            <a:endParaRPr lang="en-US" dirty="0">
              <a:solidFill>
                <a:srgbClr val="CF0F32"/>
              </a:solidFill>
            </a:endParaRPr>
          </a:p>
        </p:txBody>
      </p:sp>
    </p:spTree>
    <p:extLst>
      <p:ext uri="{BB962C8B-B14F-4D97-AF65-F5344CB8AC3E}">
        <p14:creationId xmlns:p14="http://schemas.microsoft.com/office/powerpoint/2010/main" val="1922792025"/>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Betts </a:t>
            </a:r>
            <a:r>
              <a:rPr lang="mr-IN" dirty="0" smtClean="0"/>
              <a:t>…</a:t>
            </a:r>
            <a:endParaRPr lang="en-US" dirty="0"/>
          </a:p>
        </p:txBody>
      </p:sp>
      <p:sp>
        <p:nvSpPr>
          <p:cNvPr id="3" name="Content Placeholder 2"/>
          <p:cNvSpPr>
            <a:spLocks noGrp="1"/>
          </p:cNvSpPr>
          <p:nvPr>
            <p:ph idx="1"/>
          </p:nvPr>
        </p:nvSpPr>
        <p:spPr/>
        <p:txBody>
          <a:bodyPr>
            <a:noAutofit/>
          </a:bodyPr>
          <a:lstStyle/>
          <a:p>
            <a:pPr marL="0" indent="0">
              <a:buNone/>
            </a:pPr>
            <a:r>
              <a:rPr lang="en-US" sz="1800" dirty="0" smtClean="0"/>
              <a:t>“The </a:t>
            </a:r>
            <a:r>
              <a:rPr lang="en-US" sz="1800" dirty="0"/>
              <a:t>most significant similarity, and a dispiriting one, is that </a:t>
            </a:r>
            <a:r>
              <a:rPr lang="en-US" sz="1800" dirty="0">
                <a:solidFill>
                  <a:srgbClr val="008000"/>
                </a:solidFill>
              </a:rPr>
              <a:t>all three authors were out of step with the attitudes that have dominated U.S. foreign policy</a:t>
            </a:r>
            <a:r>
              <a:rPr lang="en-US" sz="1800" dirty="0"/>
              <a:t> and made it </a:t>
            </a:r>
            <a:r>
              <a:rPr lang="en-US" sz="1800" dirty="0">
                <a:solidFill>
                  <a:srgbClr val="CF0F32"/>
                </a:solidFill>
              </a:rPr>
              <a:t>overreach</a:t>
            </a:r>
            <a:r>
              <a:rPr lang="en-US" sz="1800" dirty="0"/>
              <a:t> after the Cold War. </a:t>
            </a:r>
            <a:r>
              <a:rPr lang="mr-IN" sz="1800" dirty="0" smtClean="0"/>
              <a:t>…</a:t>
            </a:r>
            <a:endParaRPr lang="en-US" sz="1800" dirty="0" smtClean="0"/>
          </a:p>
          <a:p>
            <a:r>
              <a:rPr lang="en-US" sz="1800" dirty="0" smtClean="0"/>
              <a:t>“First</a:t>
            </a:r>
            <a:r>
              <a:rPr lang="en-US" sz="1800" dirty="0"/>
              <a:t>, in different ways, all three saw beyond </a:t>
            </a:r>
            <a:r>
              <a:rPr lang="en-US" sz="1800" dirty="0">
                <a:solidFill>
                  <a:srgbClr val="CF0F32"/>
                </a:solidFill>
              </a:rPr>
              <a:t>Davos-style liberalism </a:t>
            </a:r>
            <a:r>
              <a:rPr lang="en-US" sz="1800" dirty="0"/>
              <a:t>and recognized that noneconomic motives would remain powerful roiling forces. </a:t>
            </a:r>
            <a:r>
              <a:rPr lang="mr-IN" sz="1800" dirty="0" smtClean="0"/>
              <a:t>…</a:t>
            </a:r>
            <a:endParaRPr lang="en-US" sz="1800" dirty="0" smtClean="0"/>
          </a:p>
          <a:p>
            <a:r>
              <a:rPr lang="en-US" sz="1800" dirty="0" smtClean="0"/>
              <a:t>“Second</a:t>
            </a:r>
            <a:r>
              <a:rPr lang="en-US" sz="1800" dirty="0"/>
              <a:t>, none supported </a:t>
            </a:r>
            <a:r>
              <a:rPr lang="en-US" sz="1800" dirty="0">
                <a:solidFill>
                  <a:srgbClr val="CF0F32"/>
                </a:solidFill>
              </a:rPr>
              <a:t>crusading</a:t>
            </a:r>
            <a:r>
              <a:rPr lang="en-US" sz="1800" dirty="0"/>
              <a:t> </a:t>
            </a:r>
            <a:r>
              <a:rPr lang="en-US" sz="1800" dirty="0" smtClean="0">
                <a:solidFill>
                  <a:srgbClr val="CF0F32"/>
                </a:solidFill>
              </a:rPr>
              <a:t>neoconservatism</a:t>
            </a:r>
            <a:r>
              <a:rPr lang="en-US" sz="1800" dirty="0" smtClean="0"/>
              <a:t>. </a:t>
            </a:r>
            <a:r>
              <a:rPr lang="mr-IN" sz="1800" dirty="0" smtClean="0"/>
              <a:t>…</a:t>
            </a:r>
            <a:endParaRPr lang="en-US" sz="1800" dirty="0" smtClean="0"/>
          </a:p>
          <a:p>
            <a:pPr marL="0" indent="0">
              <a:buNone/>
            </a:pPr>
            <a:r>
              <a:rPr lang="en-US" sz="1800" i="1" dirty="0" smtClean="0">
                <a:solidFill>
                  <a:srgbClr val="000090"/>
                </a:solidFill>
              </a:rPr>
              <a:t>“The </a:t>
            </a:r>
            <a:r>
              <a:rPr lang="en-US" sz="1800" i="1" dirty="0">
                <a:solidFill>
                  <a:srgbClr val="000090"/>
                </a:solidFill>
              </a:rPr>
              <a:t>problem is that Davos-style liberalism and militant neoconservatism have both been more influential than the three more profound and sober visions of Fukuyama, Huntington, and Mearsheimer</a:t>
            </a:r>
            <a:r>
              <a:rPr lang="en-US" sz="1800" i="1" dirty="0" smtClean="0">
                <a:solidFill>
                  <a:srgbClr val="000090"/>
                </a:solidFill>
              </a:rPr>
              <a:t>.”</a:t>
            </a:r>
            <a:endParaRPr lang="en-US" sz="1800" i="1" dirty="0">
              <a:solidFill>
                <a:srgbClr val="000090"/>
              </a:solidFill>
            </a:endParaRPr>
          </a:p>
        </p:txBody>
      </p:sp>
    </p:spTree>
    <p:extLst>
      <p:ext uri="{BB962C8B-B14F-4D97-AF65-F5344CB8AC3E}">
        <p14:creationId xmlns:p14="http://schemas.microsoft.com/office/powerpoint/2010/main" val="2432748880"/>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Humanitarian Interventionism</a:t>
            </a:r>
            <a:endParaRPr lang="en-US" sz="4000" dirty="0"/>
          </a:p>
        </p:txBody>
      </p:sp>
      <p:sp>
        <p:nvSpPr>
          <p:cNvPr id="3" name="Content Placeholder 2"/>
          <p:cNvSpPr>
            <a:spLocks noGrp="1"/>
          </p:cNvSpPr>
          <p:nvPr>
            <p:ph idx="1"/>
          </p:nvPr>
        </p:nvSpPr>
        <p:spPr>
          <a:xfrm>
            <a:off x="739774" y="2770094"/>
            <a:ext cx="7765973" cy="3267169"/>
          </a:xfrm>
        </p:spPr>
        <p:txBody>
          <a:bodyPr>
            <a:noAutofit/>
          </a:bodyPr>
          <a:lstStyle/>
          <a:p>
            <a:r>
              <a:rPr lang="en-US" sz="2000" i="1" dirty="0"/>
              <a:t>“In an increasingly interdependent world, </a:t>
            </a:r>
            <a:r>
              <a:rPr lang="en-US" sz="2000" i="1" dirty="0">
                <a:solidFill>
                  <a:srgbClr val="CF0F32"/>
                </a:solidFill>
              </a:rPr>
              <a:t>Americans have a growing stake in how other countries </a:t>
            </a:r>
            <a:r>
              <a:rPr lang="en-US" sz="2000" i="1" dirty="0" smtClean="0">
                <a:solidFill>
                  <a:srgbClr val="CF0F32"/>
                </a:solidFill>
              </a:rPr>
              <a:t>govern </a:t>
            </a:r>
            <a:r>
              <a:rPr lang="en-US" sz="2000" i="1" dirty="0">
                <a:solidFill>
                  <a:srgbClr val="CF0F32"/>
                </a:solidFill>
              </a:rPr>
              <a:t>or </a:t>
            </a:r>
            <a:r>
              <a:rPr lang="en-US" sz="2000" i="1" dirty="0" smtClean="0">
                <a:solidFill>
                  <a:srgbClr val="CF0F32"/>
                </a:solidFill>
              </a:rPr>
              <a:t>misgovern</a:t>
            </a:r>
            <a:r>
              <a:rPr lang="en-US" sz="2000" i="1" dirty="0">
                <a:solidFill>
                  <a:srgbClr val="CF0F32"/>
                </a:solidFill>
              </a:rPr>
              <a:t> </a:t>
            </a:r>
            <a:r>
              <a:rPr lang="en-US" sz="2000" i="1" dirty="0" smtClean="0">
                <a:solidFill>
                  <a:srgbClr val="CF0F32"/>
                </a:solidFill>
              </a:rPr>
              <a:t>themselves</a:t>
            </a:r>
            <a:r>
              <a:rPr lang="en-US" sz="2000" i="1" dirty="0" smtClean="0"/>
              <a:t>.”</a:t>
            </a:r>
            <a:r>
              <a:rPr lang="en-US" sz="2000" dirty="0" smtClean="0"/>
              <a:t>  </a:t>
            </a:r>
          </a:p>
          <a:p>
            <a:pPr marL="349250" lvl="1" indent="0">
              <a:buNone/>
            </a:pPr>
            <a:r>
              <a:rPr lang="en-US" sz="1600" dirty="0">
                <a:solidFill>
                  <a:srgbClr val="008000"/>
                </a:solidFill>
              </a:rPr>
              <a:t>	</a:t>
            </a:r>
            <a:r>
              <a:rPr lang="en-US" sz="1600" dirty="0" smtClean="0">
                <a:solidFill>
                  <a:srgbClr val="008000"/>
                </a:solidFill>
              </a:rPr>
              <a:t>(</a:t>
            </a:r>
            <a:r>
              <a:rPr lang="en-US" sz="1600" dirty="0">
                <a:solidFill>
                  <a:srgbClr val="008000"/>
                </a:solidFill>
              </a:rPr>
              <a:t>Deputy Secretary of State Strobe Talbott, </a:t>
            </a:r>
            <a:r>
              <a:rPr lang="en-US" sz="1600" i="1" dirty="0" smtClean="0">
                <a:solidFill>
                  <a:srgbClr val="008000"/>
                </a:solidFill>
              </a:rPr>
              <a:t>Foreign Affairs</a:t>
            </a:r>
            <a:r>
              <a:rPr lang="en-US" sz="1600" dirty="0" smtClean="0">
                <a:solidFill>
                  <a:srgbClr val="008000"/>
                </a:solidFill>
              </a:rPr>
              <a:t>, November 1996)</a:t>
            </a:r>
            <a:endParaRPr lang="en-US" sz="1600" i="1" dirty="0" smtClean="0"/>
          </a:p>
          <a:p>
            <a:r>
              <a:rPr lang="en-US" sz="2000" i="1" dirty="0" smtClean="0"/>
              <a:t>“</a:t>
            </a:r>
            <a:r>
              <a:rPr lang="en-US" sz="2000" i="1" dirty="0"/>
              <a:t>We can then say to the people of the world, whether you live in Africa, or Central Europe, or any other place, if somebody comes after innocent civilians and tries to kill them en masse because of their race, their ethnic background, or their religion, </a:t>
            </a:r>
            <a:r>
              <a:rPr lang="en-US" sz="2000" i="1" dirty="0" smtClean="0"/>
              <a:t>and </a:t>
            </a:r>
            <a:r>
              <a:rPr lang="en-US" sz="2000" i="1" dirty="0" smtClean="0">
                <a:solidFill>
                  <a:srgbClr val="CF0F32"/>
                </a:solidFill>
              </a:rPr>
              <a:t>if </a:t>
            </a:r>
            <a:r>
              <a:rPr lang="en-US" sz="2000" i="1" dirty="0">
                <a:solidFill>
                  <a:srgbClr val="CF0F32"/>
                </a:solidFill>
              </a:rPr>
              <a:t>it is within our power to stop it, we will stop it</a:t>
            </a:r>
            <a:r>
              <a:rPr lang="en-US" sz="2000" i="1" dirty="0"/>
              <a:t>.”  </a:t>
            </a:r>
            <a:endParaRPr lang="en-US" sz="2000" i="1" dirty="0" smtClean="0"/>
          </a:p>
          <a:p>
            <a:pPr marL="349250" lvl="1" indent="0">
              <a:buNone/>
            </a:pPr>
            <a:r>
              <a:rPr lang="en-US" sz="1600" i="1" dirty="0">
                <a:solidFill>
                  <a:srgbClr val="008000"/>
                </a:solidFill>
              </a:rPr>
              <a:t>	</a:t>
            </a:r>
            <a:r>
              <a:rPr lang="en-US" sz="1600" dirty="0" smtClean="0">
                <a:solidFill>
                  <a:srgbClr val="008000"/>
                </a:solidFill>
              </a:rPr>
              <a:t>(</a:t>
            </a:r>
            <a:r>
              <a:rPr lang="en-US" sz="1600" dirty="0">
                <a:solidFill>
                  <a:srgbClr val="008000"/>
                </a:solidFill>
              </a:rPr>
              <a:t>President Clinton, speech in Macedonia, June 22, 1999)</a:t>
            </a:r>
          </a:p>
          <a:p>
            <a:endParaRPr lang="en-US" sz="2000" dirty="0">
              <a:solidFill>
                <a:srgbClr val="008000"/>
              </a:solidFill>
            </a:endParaRPr>
          </a:p>
          <a:p>
            <a:endParaRPr lang="en-US" sz="2000" dirty="0"/>
          </a:p>
        </p:txBody>
      </p:sp>
    </p:spTree>
    <p:extLst>
      <p:ext uri="{BB962C8B-B14F-4D97-AF65-F5344CB8AC3E}">
        <p14:creationId xmlns:p14="http://schemas.microsoft.com/office/powerpoint/2010/main" val="2603830917"/>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Neoconservatism</a:t>
            </a:r>
            <a:endParaRPr lang="en-US" dirty="0"/>
          </a:p>
        </p:txBody>
      </p:sp>
      <p:sp>
        <p:nvSpPr>
          <p:cNvPr id="3" name="Content Placeholder 2"/>
          <p:cNvSpPr>
            <a:spLocks noGrp="1"/>
          </p:cNvSpPr>
          <p:nvPr>
            <p:ph idx="1"/>
          </p:nvPr>
        </p:nvSpPr>
        <p:spPr/>
        <p:txBody>
          <a:bodyPr>
            <a:noAutofit/>
          </a:bodyPr>
          <a:lstStyle/>
          <a:p>
            <a:pPr marL="0" indent="0">
              <a:spcBef>
                <a:spcPts val="200"/>
              </a:spcBef>
              <a:spcAft>
                <a:spcPts val="200"/>
              </a:spcAft>
              <a:buNone/>
            </a:pPr>
            <a:r>
              <a:rPr lang="en-US" sz="1800" i="1" dirty="0"/>
              <a:t>“Today, America sits at the summit.  Our military strength is the envy of every nation on earth ….  It would be tragic indeed if we did not use this </a:t>
            </a:r>
            <a:r>
              <a:rPr lang="en-US" sz="1800" i="1" dirty="0">
                <a:solidFill>
                  <a:srgbClr val="CF0F32"/>
                </a:solidFill>
              </a:rPr>
              <a:t>extraordinary historical moment to promote the ideals at the heart of our national enterprise</a:t>
            </a:r>
            <a:r>
              <a:rPr lang="en-US" sz="1800" i="1" dirty="0"/>
              <a:t> and, by so doing, take the steps that will ensure stability and the steady growth of freedom throughout the world.”</a:t>
            </a:r>
            <a:r>
              <a:rPr lang="en-US" sz="1800" dirty="0"/>
              <a:t>  </a:t>
            </a:r>
            <a:endParaRPr lang="en-US" sz="1800" dirty="0" smtClean="0"/>
          </a:p>
          <a:p>
            <a:pPr marL="0" indent="0">
              <a:spcBef>
                <a:spcPts val="200"/>
              </a:spcBef>
              <a:spcAft>
                <a:spcPts val="200"/>
              </a:spcAft>
              <a:buNone/>
            </a:pPr>
            <a:r>
              <a:rPr lang="en-US" sz="1400" dirty="0">
                <a:solidFill>
                  <a:srgbClr val="008000"/>
                </a:solidFill>
              </a:rPr>
              <a:t>	</a:t>
            </a:r>
            <a:r>
              <a:rPr lang="en-US" sz="1400" dirty="0" smtClean="0">
                <a:solidFill>
                  <a:srgbClr val="008000"/>
                </a:solidFill>
              </a:rPr>
              <a:t>William </a:t>
            </a:r>
            <a:r>
              <a:rPr lang="en-US" sz="1400" dirty="0">
                <a:solidFill>
                  <a:srgbClr val="008000"/>
                </a:solidFill>
              </a:rPr>
              <a:t>J. </a:t>
            </a:r>
            <a:r>
              <a:rPr lang="en-US" sz="1400" dirty="0" smtClean="0">
                <a:solidFill>
                  <a:srgbClr val="008000"/>
                </a:solidFill>
              </a:rPr>
              <a:t>Bennett, </a:t>
            </a:r>
            <a:r>
              <a:rPr lang="en-US" sz="1400" dirty="0">
                <a:solidFill>
                  <a:srgbClr val="008000"/>
                </a:solidFill>
              </a:rPr>
              <a:t>in Kagan &amp; Kristol [eds], </a:t>
            </a:r>
            <a:r>
              <a:rPr lang="en-US" sz="1400" i="1" dirty="0">
                <a:solidFill>
                  <a:srgbClr val="008000"/>
                </a:solidFill>
              </a:rPr>
              <a:t>Present Dangers</a:t>
            </a:r>
            <a:r>
              <a:rPr lang="en-US" sz="1400" dirty="0">
                <a:solidFill>
                  <a:srgbClr val="008000"/>
                </a:solidFill>
              </a:rPr>
              <a:t>, </a:t>
            </a:r>
            <a:r>
              <a:rPr lang="en-US" sz="1400" dirty="0" smtClean="0">
                <a:solidFill>
                  <a:srgbClr val="008000"/>
                </a:solidFill>
              </a:rPr>
              <a:t>2000</a:t>
            </a:r>
          </a:p>
          <a:p>
            <a:pPr marL="0" indent="0">
              <a:spcBef>
                <a:spcPts val="200"/>
              </a:spcBef>
              <a:spcAft>
                <a:spcPts val="200"/>
              </a:spcAft>
              <a:buNone/>
            </a:pPr>
            <a:r>
              <a:rPr lang="en-US" sz="1800" i="1" dirty="0"/>
              <a:t>“Today, the United States enjoys a position of </a:t>
            </a:r>
            <a:r>
              <a:rPr lang="en-US" sz="1800" i="1" dirty="0">
                <a:solidFill>
                  <a:srgbClr val="008000"/>
                </a:solidFill>
              </a:rPr>
              <a:t>unparalleled military strength and great economic and political influence</a:t>
            </a:r>
            <a:r>
              <a:rPr lang="en-US" sz="1800" i="1" dirty="0"/>
              <a:t>.  … We seek ... to create a </a:t>
            </a:r>
            <a:r>
              <a:rPr lang="en-US" sz="1800" i="1" dirty="0">
                <a:solidFill>
                  <a:srgbClr val="CF0F32"/>
                </a:solidFill>
              </a:rPr>
              <a:t>balance of power that favors human freedom</a:t>
            </a:r>
            <a:r>
              <a:rPr lang="en-US" sz="1800" i="1" dirty="0"/>
              <a:t>: conditions in which all nations and all societies can choose for themselves the rewards and challenges of political and economic </a:t>
            </a:r>
            <a:r>
              <a:rPr lang="en-US" sz="1800" i="1" dirty="0" smtClean="0"/>
              <a:t>liberty.</a:t>
            </a:r>
            <a:endParaRPr lang="en-US" sz="1800" dirty="0" smtClean="0"/>
          </a:p>
          <a:p>
            <a:pPr marL="0" indent="0" algn="ctr">
              <a:spcBef>
                <a:spcPts val="200"/>
              </a:spcBef>
              <a:spcAft>
                <a:spcPts val="200"/>
              </a:spcAft>
              <a:buNone/>
            </a:pPr>
            <a:r>
              <a:rPr lang="en-US" sz="1400" dirty="0" smtClean="0">
                <a:solidFill>
                  <a:srgbClr val="008000"/>
                </a:solidFill>
              </a:rPr>
              <a:t>U.S</a:t>
            </a:r>
            <a:r>
              <a:rPr lang="en-US" sz="1400" dirty="0">
                <a:solidFill>
                  <a:srgbClr val="008000"/>
                </a:solidFill>
              </a:rPr>
              <a:t>. National Security Strategy, September 17, </a:t>
            </a:r>
            <a:r>
              <a:rPr lang="en-US" sz="1400" dirty="0" smtClean="0">
                <a:solidFill>
                  <a:srgbClr val="008000"/>
                </a:solidFill>
              </a:rPr>
              <a:t>2002</a:t>
            </a:r>
            <a:endParaRPr lang="en-US" sz="1400" dirty="0">
              <a:solidFill>
                <a:srgbClr val="008000"/>
              </a:solidFill>
            </a:endParaRPr>
          </a:p>
          <a:p>
            <a:pPr marL="0" indent="0">
              <a:spcBef>
                <a:spcPts val="200"/>
              </a:spcBef>
              <a:spcAft>
                <a:spcPts val="200"/>
              </a:spcAft>
              <a:buNone/>
            </a:pPr>
            <a:endParaRPr lang="en-US" sz="2000" dirty="0" smtClean="0">
              <a:solidFill>
                <a:srgbClr val="008000"/>
              </a:solidFill>
            </a:endParaRPr>
          </a:p>
          <a:p>
            <a:pPr>
              <a:spcBef>
                <a:spcPts val="200"/>
              </a:spcBef>
              <a:spcAft>
                <a:spcPts val="200"/>
              </a:spcAft>
            </a:pPr>
            <a:endParaRPr lang="en-US" sz="2000" dirty="0"/>
          </a:p>
          <a:p>
            <a:pPr>
              <a:spcBef>
                <a:spcPts val="200"/>
              </a:spcBef>
              <a:spcAft>
                <a:spcPts val="200"/>
              </a:spcAft>
            </a:pPr>
            <a:endParaRPr lang="en-US" sz="2000" dirty="0"/>
          </a:p>
        </p:txBody>
      </p:sp>
    </p:spTree>
    <p:extLst>
      <p:ext uri="{BB962C8B-B14F-4D97-AF65-F5344CB8AC3E}">
        <p14:creationId xmlns:p14="http://schemas.microsoft.com/office/powerpoint/2010/main" val="3842362228"/>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Realism</a:t>
            </a:r>
            <a:endParaRPr lang="en-US" dirty="0"/>
          </a:p>
        </p:txBody>
      </p:sp>
      <p:sp>
        <p:nvSpPr>
          <p:cNvPr id="3" name="Content Placeholder 2"/>
          <p:cNvSpPr>
            <a:spLocks noGrp="1"/>
          </p:cNvSpPr>
          <p:nvPr>
            <p:ph idx="1"/>
          </p:nvPr>
        </p:nvSpPr>
        <p:spPr/>
        <p:txBody>
          <a:bodyPr>
            <a:noAutofit/>
          </a:bodyPr>
          <a:lstStyle/>
          <a:p>
            <a:pPr marL="0" indent="0">
              <a:buNone/>
            </a:pPr>
            <a:r>
              <a:rPr lang="en-US" sz="2000" i="1" dirty="0"/>
              <a:t>“Some Americans, exulting in their country’s power, </a:t>
            </a:r>
            <a:r>
              <a:rPr lang="en-US" sz="2000" i="1" dirty="0">
                <a:solidFill>
                  <a:srgbClr val="008000"/>
                </a:solidFill>
              </a:rPr>
              <a:t>urge the explicit affirmation of a benevolent American hegemony</a:t>
            </a:r>
            <a:r>
              <a:rPr lang="en-US" sz="2000" i="1" dirty="0"/>
              <a:t>.  But such an aspiration would impose on the the U.S. a burden no society has ever managed successfully for an indefinite period of time … would </a:t>
            </a:r>
            <a:r>
              <a:rPr lang="en-US" sz="2000" i="1" dirty="0">
                <a:solidFill>
                  <a:srgbClr val="CF0F32"/>
                </a:solidFill>
              </a:rPr>
              <a:t>gradually </a:t>
            </a:r>
            <a:r>
              <a:rPr lang="en-US" sz="2000" i="1" dirty="0" smtClean="0">
                <a:solidFill>
                  <a:srgbClr val="CF0F32"/>
                </a:solidFill>
              </a:rPr>
              <a:t>unite </a:t>
            </a:r>
            <a:r>
              <a:rPr lang="en-US" sz="2000" i="1" dirty="0">
                <a:solidFill>
                  <a:srgbClr val="CF0F32"/>
                </a:solidFill>
              </a:rPr>
              <a:t>the world against the U.S</a:t>
            </a:r>
            <a:r>
              <a:rPr lang="en-US" sz="2000" i="1" dirty="0"/>
              <a:t>. and force it into positions that would eventually leave it </a:t>
            </a:r>
            <a:r>
              <a:rPr lang="en-US" sz="2000" i="1" dirty="0">
                <a:solidFill>
                  <a:srgbClr val="CF0F32"/>
                </a:solidFill>
              </a:rPr>
              <a:t>isolated and drained</a:t>
            </a:r>
            <a:r>
              <a:rPr lang="en-US" sz="2000" i="1" dirty="0"/>
              <a:t>.”</a:t>
            </a:r>
            <a:r>
              <a:rPr lang="en-US" sz="2000" dirty="0"/>
              <a:t>  </a:t>
            </a:r>
            <a:endParaRPr lang="en-US" sz="2000" dirty="0" smtClean="0"/>
          </a:p>
          <a:p>
            <a:pPr marL="0" indent="0">
              <a:buNone/>
            </a:pPr>
            <a:r>
              <a:rPr lang="en-US" sz="2000" dirty="0"/>
              <a:t>	</a:t>
            </a:r>
            <a:r>
              <a:rPr lang="en-US" sz="1600" dirty="0" smtClean="0">
                <a:solidFill>
                  <a:srgbClr val="008000"/>
                </a:solidFill>
              </a:rPr>
              <a:t>(</a:t>
            </a:r>
            <a:r>
              <a:rPr lang="en-US" sz="1600" dirty="0">
                <a:solidFill>
                  <a:srgbClr val="008000"/>
                </a:solidFill>
              </a:rPr>
              <a:t>Henry </a:t>
            </a:r>
            <a:r>
              <a:rPr lang="en-US" sz="1600" dirty="0" smtClean="0">
                <a:solidFill>
                  <a:srgbClr val="008000"/>
                </a:solidFill>
              </a:rPr>
              <a:t>Kissinger</a:t>
            </a:r>
            <a:r>
              <a:rPr lang="en-US" sz="1600" dirty="0">
                <a:solidFill>
                  <a:srgbClr val="008000"/>
                </a:solidFill>
              </a:rPr>
              <a:t>, </a:t>
            </a:r>
            <a:r>
              <a:rPr lang="en-US" sz="1600" i="1" dirty="0">
                <a:solidFill>
                  <a:srgbClr val="008000"/>
                </a:solidFill>
              </a:rPr>
              <a:t>Does America Need a Foreign Policy?</a:t>
            </a:r>
            <a:r>
              <a:rPr lang="en-US" sz="1600" dirty="0">
                <a:solidFill>
                  <a:srgbClr val="008000"/>
                </a:solidFill>
              </a:rPr>
              <a:t>, 2000</a:t>
            </a:r>
            <a:r>
              <a:rPr lang="en-US" sz="1600" dirty="0" smtClean="0">
                <a:solidFill>
                  <a:srgbClr val="008000"/>
                </a:solidFill>
              </a:rPr>
              <a:t>)</a:t>
            </a:r>
          </a:p>
          <a:p>
            <a:pPr marL="0" indent="0">
              <a:buNone/>
            </a:pPr>
            <a:endParaRPr lang="en-US" sz="1000" dirty="0">
              <a:solidFill>
                <a:srgbClr val="008000"/>
              </a:solidFill>
            </a:endParaRPr>
          </a:p>
          <a:p>
            <a:r>
              <a:rPr lang="en-US" sz="2000" dirty="0"/>
              <a:t>Stephen </a:t>
            </a:r>
            <a:r>
              <a:rPr lang="en-US" sz="2000" dirty="0" smtClean="0"/>
              <a:t>Walt (2014) </a:t>
            </a:r>
            <a:r>
              <a:rPr lang="mr-IN" sz="2000" dirty="0"/>
              <a:t>…</a:t>
            </a:r>
            <a:r>
              <a:rPr lang="en-US" sz="2000" dirty="0"/>
              <a:t> </a:t>
            </a:r>
            <a:r>
              <a:rPr lang="en-US" sz="2000" dirty="0">
                <a:solidFill>
                  <a:srgbClr val="008000"/>
                </a:solidFill>
              </a:rPr>
              <a:t>“Realists are the new doves.</a:t>
            </a:r>
            <a:r>
              <a:rPr lang="en-US" sz="2000" dirty="0" smtClean="0">
                <a:solidFill>
                  <a:srgbClr val="008000"/>
                </a:solidFill>
              </a:rPr>
              <a:t>”</a:t>
            </a:r>
          </a:p>
          <a:p>
            <a:pPr marL="0" indent="0">
              <a:buNone/>
            </a:pPr>
            <a:endParaRPr lang="en-US" sz="2000" dirty="0"/>
          </a:p>
          <a:p>
            <a:pPr marL="0" indent="0">
              <a:buNone/>
            </a:pPr>
            <a:endParaRPr lang="en-US" sz="1600" dirty="0">
              <a:solidFill>
                <a:srgbClr val="008000"/>
              </a:solidFill>
            </a:endParaRPr>
          </a:p>
          <a:p>
            <a:endParaRPr lang="en-US" sz="2000" dirty="0"/>
          </a:p>
        </p:txBody>
      </p:sp>
    </p:spTree>
    <p:extLst>
      <p:ext uri="{BB962C8B-B14F-4D97-AF65-F5344CB8AC3E}">
        <p14:creationId xmlns:p14="http://schemas.microsoft.com/office/powerpoint/2010/main" val="1472934364"/>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Injected into this debate </a:t>
            </a:r>
            <a:r>
              <a:rPr lang="mr-IN" dirty="0" smtClean="0"/>
              <a:t>…</a:t>
            </a:r>
            <a:r>
              <a:rPr lang="en-US" dirty="0" smtClean="0"/>
              <a:t> 9.11</a:t>
            </a:r>
            <a:endParaRPr lang="en-US" dirty="0"/>
          </a:p>
        </p:txBody>
      </p:sp>
      <p:sp>
        <p:nvSpPr>
          <p:cNvPr id="3" name="Content Placeholder 2"/>
          <p:cNvSpPr>
            <a:spLocks noGrp="1"/>
          </p:cNvSpPr>
          <p:nvPr>
            <p:ph idx="1"/>
          </p:nvPr>
        </p:nvSpPr>
        <p:spPr>
          <a:xfrm>
            <a:off x="739775" y="2770094"/>
            <a:ext cx="7662864" cy="3706906"/>
          </a:xfrm>
        </p:spPr>
        <p:txBody>
          <a:bodyPr>
            <a:noAutofit/>
          </a:bodyPr>
          <a:lstStyle/>
          <a:p>
            <a:pPr marL="0" indent="0">
              <a:buNone/>
            </a:pPr>
            <a:r>
              <a:rPr lang="en-US" i="1" dirty="0"/>
              <a:t>“September 11</a:t>
            </a:r>
            <a:r>
              <a:rPr lang="en-US" i="1" baseline="30000" dirty="0"/>
              <a:t>th</a:t>
            </a:r>
            <a:r>
              <a:rPr lang="en-US" i="1" dirty="0"/>
              <a:t> did not so much change the world as show how the world had changed, while our means of managing it had not.”</a:t>
            </a:r>
          </a:p>
          <a:p>
            <a:pPr marL="0" indent="0" algn="ctr">
              <a:buNone/>
            </a:pPr>
            <a:r>
              <a:rPr lang="en-US" sz="1600" dirty="0" smtClean="0">
                <a:solidFill>
                  <a:srgbClr val="CF0F32"/>
                </a:solidFill>
              </a:rPr>
              <a:t>-- David Gompert, RAND Corporation, November 2001</a:t>
            </a:r>
          </a:p>
          <a:p>
            <a:pPr marL="0" indent="0">
              <a:buNone/>
            </a:pPr>
            <a:endParaRPr lang="en-US" sz="1600" dirty="0">
              <a:solidFill>
                <a:srgbClr val="800000"/>
              </a:solidFill>
            </a:endParaRPr>
          </a:p>
          <a:p>
            <a:pPr>
              <a:spcBef>
                <a:spcPts val="200"/>
              </a:spcBef>
              <a:spcAft>
                <a:spcPts val="200"/>
              </a:spcAft>
            </a:pPr>
            <a:r>
              <a:rPr lang="en-US" dirty="0" smtClean="0"/>
              <a:t>No more “illusion of invulnerability”</a:t>
            </a:r>
          </a:p>
          <a:p>
            <a:pPr>
              <a:spcBef>
                <a:spcPts val="200"/>
              </a:spcBef>
              <a:spcAft>
                <a:spcPts val="200"/>
              </a:spcAft>
            </a:pPr>
            <a:r>
              <a:rPr lang="en-US" dirty="0"/>
              <a:t>Instinct for unilateral U.S. </a:t>
            </a:r>
            <a:r>
              <a:rPr lang="en-US" dirty="0" smtClean="0"/>
              <a:t>solutions </a:t>
            </a:r>
            <a:r>
              <a:rPr lang="en-US" dirty="0" smtClean="0">
                <a:solidFill>
                  <a:srgbClr val="CF0F32"/>
                </a:solidFill>
              </a:rPr>
              <a:t>~ overreach?</a:t>
            </a:r>
            <a:endParaRPr lang="en-US" dirty="0">
              <a:solidFill>
                <a:srgbClr val="CF0F32"/>
              </a:solidFill>
            </a:endParaRPr>
          </a:p>
          <a:p>
            <a:pPr lvl="1">
              <a:spcBef>
                <a:spcPts val="200"/>
              </a:spcBef>
              <a:spcAft>
                <a:spcPts val="200"/>
              </a:spcAft>
            </a:pPr>
            <a:r>
              <a:rPr lang="en-US" dirty="0" smtClean="0">
                <a:solidFill>
                  <a:srgbClr val="008000"/>
                </a:solidFill>
              </a:rPr>
              <a:t>Afghanistan 2001 </a:t>
            </a:r>
            <a:r>
              <a:rPr lang="mr-IN" dirty="0" smtClean="0">
                <a:solidFill>
                  <a:srgbClr val="008000"/>
                </a:solidFill>
              </a:rPr>
              <a:t>…</a:t>
            </a:r>
            <a:r>
              <a:rPr lang="en-US" dirty="0" smtClean="0">
                <a:solidFill>
                  <a:srgbClr val="008000"/>
                </a:solidFill>
              </a:rPr>
              <a:t> Iraq </a:t>
            </a:r>
            <a:r>
              <a:rPr lang="en-US" dirty="0">
                <a:solidFill>
                  <a:srgbClr val="008000"/>
                </a:solidFill>
              </a:rPr>
              <a:t>2003</a:t>
            </a:r>
          </a:p>
          <a:p>
            <a:pPr lvl="1">
              <a:spcBef>
                <a:spcPts val="200"/>
              </a:spcBef>
              <a:spcAft>
                <a:spcPts val="200"/>
              </a:spcAft>
            </a:pPr>
            <a:r>
              <a:rPr lang="en-US" dirty="0">
                <a:solidFill>
                  <a:srgbClr val="008000"/>
                </a:solidFill>
              </a:rPr>
              <a:t>UN to legitimize U.S. actions??</a:t>
            </a:r>
          </a:p>
          <a:p>
            <a:pPr>
              <a:spcBef>
                <a:spcPts val="200"/>
              </a:spcBef>
              <a:spcAft>
                <a:spcPts val="200"/>
              </a:spcAft>
            </a:pPr>
            <a:r>
              <a:rPr lang="en-US" dirty="0" smtClean="0"/>
              <a:t>Strategic disconnect </a:t>
            </a:r>
            <a:r>
              <a:rPr lang="mr-IN" dirty="0" smtClean="0"/>
              <a:t>–</a:t>
            </a:r>
            <a:r>
              <a:rPr lang="en-US" dirty="0" smtClean="0"/>
              <a:t> military means / political ends?</a:t>
            </a:r>
          </a:p>
          <a:p>
            <a:pPr lvl="1">
              <a:spcBef>
                <a:spcPts val="200"/>
              </a:spcBef>
              <a:spcAft>
                <a:spcPts val="200"/>
              </a:spcAft>
            </a:pPr>
            <a:r>
              <a:rPr lang="en-US" dirty="0" smtClean="0">
                <a:solidFill>
                  <a:srgbClr val="CF0F32"/>
                </a:solidFill>
              </a:rPr>
              <a:t>Democracy/free markets </a:t>
            </a:r>
            <a:r>
              <a:rPr lang="mr-IN" dirty="0" smtClean="0">
                <a:solidFill>
                  <a:srgbClr val="CF0F32"/>
                </a:solidFill>
              </a:rPr>
              <a:t>…</a:t>
            </a:r>
            <a:r>
              <a:rPr lang="en-US" dirty="0" smtClean="0">
                <a:solidFill>
                  <a:srgbClr val="CF0F32"/>
                </a:solidFill>
              </a:rPr>
              <a:t> security/stability?</a:t>
            </a:r>
          </a:p>
        </p:txBody>
      </p:sp>
    </p:spTree>
    <p:extLst>
      <p:ext uri="{BB962C8B-B14F-4D97-AF65-F5344CB8AC3E}">
        <p14:creationId xmlns:p14="http://schemas.microsoft.com/office/powerpoint/2010/main" val="401779696"/>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Obama </a:t>
            </a:r>
            <a:r>
              <a:rPr lang="mr-IN" dirty="0" smtClean="0"/>
              <a:t>…</a:t>
            </a:r>
            <a:r>
              <a:rPr lang="en-US" dirty="0" smtClean="0"/>
              <a:t> idealism + restraint</a:t>
            </a:r>
            <a:endParaRPr lang="en-US" dirty="0"/>
          </a:p>
        </p:txBody>
      </p:sp>
      <p:sp>
        <p:nvSpPr>
          <p:cNvPr id="3" name="Content Placeholder 2"/>
          <p:cNvSpPr>
            <a:spLocks noGrp="1"/>
          </p:cNvSpPr>
          <p:nvPr>
            <p:ph idx="1"/>
          </p:nvPr>
        </p:nvSpPr>
        <p:spPr>
          <a:xfrm>
            <a:off x="739775" y="2770094"/>
            <a:ext cx="7662864" cy="3706906"/>
          </a:xfrm>
        </p:spPr>
        <p:txBody>
          <a:bodyPr>
            <a:noAutofit/>
          </a:bodyPr>
          <a:lstStyle/>
          <a:p>
            <a:pPr>
              <a:spcBef>
                <a:spcPts val="200"/>
              </a:spcBef>
              <a:spcAft>
                <a:spcPts val="200"/>
              </a:spcAft>
            </a:pPr>
            <a:r>
              <a:rPr lang="en-US" sz="2000" i="1" dirty="0"/>
              <a:t>“America must always lead on the world stage.  If we don’t, no one else will.  </a:t>
            </a:r>
            <a:r>
              <a:rPr lang="en-US" sz="2000" i="1" dirty="0" smtClean="0"/>
              <a:t>The </a:t>
            </a:r>
            <a:r>
              <a:rPr lang="en-US" sz="2000" i="1" dirty="0"/>
              <a:t>military ... is, and always will be, the backbone of that leadership.  </a:t>
            </a:r>
            <a:endParaRPr lang="en-US" sz="2000" i="1" dirty="0" smtClean="0"/>
          </a:p>
          <a:p>
            <a:pPr>
              <a:spcBef>
                <a:spcPts val="200"/>
              </a:spcBef>
              <a:spcAft>
                <a:spcPts val="200"/>
              </a:spcAft>
            </a:pPr>
            <a:r>
              <a:rPr lang="en-US" sz="2000" i="1" dirty="0" smtClean="0"/>
              <a:t>“But </a:t>
            </a:r>
            <a:r>
              <a:rPr lang="en-US" sz="2000" i="1" dirty="0"/>
              <a:t>U.S. military action cannot be the only – or even primary – component of our leadership in every instance.  </a:t>
            </a:r>
            <a:r>
              <a:rPr lang="en-US" sz="2000" i="1" dirty="0">
                <a:solidFill>
                  <a:srgbClr val="CF0F32"/>
                </a:solidFill>
              </a:rPr>
              <a:t>Just because we have the best hammer does not mean that every problem is a nail.</a:t>
            </a:r>
            <a:r>
              <a:rPr lang="en-US" sz="2000" i="1" dirty="0" smtClean="0">
                <a:solidFill>
                  <a:srgbClr val="CF0F32"/>
                </a:solidFill>
              </a:rPr>
              <a:t>”</a:t>
            </a:r>
            <a:endParaRPr lang="en-US" sz="2000" dirty="0">
              <a:solidFill>
                <a:srgbClr val="000000"/>
              </a:solidFill>
            </a:endParaRPr>
          </a:p>
          <a:p>
            <a:pPr marL="0" indent="0" algn="ctr">
              <a:spcBef>
                <a:spcPts val="200"/>
              </a:spcBef>
              <a:spcAft>
                <a:spcPts val="200"/>
              </a:spcAft>
              <a:buNone/>
            </a:pPr>
            <a:r>
              <a:rPr lang="en-US" sz="1400" dirty="0">
                <a:solidFill>
                  <a:srgbClr val="008000"/>
                </a:solidFill>
              </a:rPr>
              <a:t>-- President Barack Obama, West Point commencement, 28 May 2014</a:t>
            </a:r>
          </a:p>
          <a:p>
            <a:pPr>
              <a:spcBef>
                <a:spcPts val="200"/>
              </a:spcBef>
              <a:spcAft>
                <a:spcPts val="200"/>
              </a:spcAft>
            </a:pPr>
            <a:endParaRPr lang="en-US" sz="1000" dirty="0" smtClean="0"/>
          </a:p>
          <a:p>
            <a:pPr>
              <a:spcBef>
                <a:spcPts val="200"/>
              </a:spcBef>
              <a:spcAft>
                <a:spcPts val="200"/>
              </a:spcAft>
            </a:pPr>
            <a:r>
              <a:rPr lang="en-US" sz="2000" dirty="0" smtClean="0"/>
              <a:t>Focus on allies, engagement, support for multilateralism</a:t>
            </a:r>
          </a:p>
          <a:p>
            <a:pPr lvl="1">
              <a:spcBef>
                <a:spcPts val="200"/>
              </a:spcBef>
              <a:spcAft>
                <a:spcPts val="200"/>
              </a:spcAft>
            </a:pPr>
            <a:r>
              <a:rPr lang="en-US" sz="1800" dirty="0" smtClean="0"/>
              <a:t>But still </a:t>
            </a:r>
            <a:r>
              <a:rPr lang="en-US" sz="1800" i="1" dirty="0" smtClean="0">
                <a:solidFill>
                  <a:srgbClr val="CF0F32"/>
                </a:solidFill>
              </a:rPr>
              <a:t>“the indispensable nation”</a:t>
            </a:r>
            <a:r>
              <a:rPr lang="en-US" sz="1800" i="1" dirty="0" smtClean="0"/>
              <a:t>?</a:t>
            </a:r>
          </a:p>
          <a:p>
            <a:pPr lvl="1">
              <a:spcBef>
                <a:spcPts val="200"/>
              </a:spcBef>
              <a:spcAft>
                <a:spcPts val="200"/>
              </a:spcAft>
            </a:pPr>
            <a:r>
              <a:rPr lang="en-US" sz="1800" dirty="0">
                <a:solidFill>
                  <a:srgbClr val="000090"/>
                </a:solidFill>
              </a:rPr>
              <a:t>Afghanistan </a:t>
            </a:r>
            <a:r>
              <a:rPr lang="mr-IN" sz="1800" dirty="0">
                <a:solidFill>
                  <a:srgbClr val="000090"/>
                </a:solidFill>
              </a:rPr>
              <a:t>…</a:t>
            </a:r>
            <a:r>
              <a:rPr lang="en-US" sz="1800" dirty="0">
                <a:solidFill>
                  <a:srgbClr val="000090"/>
                </a:solidFill>
              </a:rPr>
              <a:t> Iraq </a:t>
            </a:r>
            <a:r>
              <a:rPr lang="mr-IN" sz="1800" dirty="0">
                <a:solidFill>
                  <a:srgbClr val="000090"/>
                </a:solidFill>
              </a:rPr>
              <a:t>…</a:t>
            </a:r>
            <a:r>
              <a:rPr lang="en-US" sz="1800" dirty="0">
                <a:solidFill>
                  <a:srgbClr val="000090"/>
                </a:solidFill>
              </a:rPr>
              <a:t> Libya </a:t>
            </a:r>
            <a:r>
              <a:rPr lang="mr-IN" sz="1800" dirty="0">
                <a:solidFill>
                  <a:srgbClr val="000090"/>
                </a:solidFill>
              </a:rPr>
              <a:t>…</a:t>
            </a:r>
            <a:r>
              <a:rPr lang="en-US" sz="1800" dirty="0">
                <a:solidFill>
                  <a:srgbClr val="000090"/>
                </a:solidFill>
              </a:rPr>
              <a:t> Ukraine </a:t>
            </a:r>
            <a:r>
              <a:rPr lang="mr-IN" sz="1800" dirty="0">
                <a:solidFill>
                  <a:srgbClr val="000090"/>
                </a:solidFill>
              </a:rPr>
              <a:t>…</a:t>
            </a:r>
            <a:r>
              <a:rPr lang="en-US" sz="1800" dirty="0">
                <a:solidFill>
                  <a:srgbClr val="000090"/>
                </a:solidFill>
              </a:rPr>
              <a:t> </a:t>
            </a:r>
            <a:r>
              <a:rPr lang="en-US" sz="1800" dirty="0" smtClean="0">
                <a:solidFill>
                  <a:srgbClr val="000090"/>
                </a:solidFill>
              </a:rPr>
              <a:t>Syria</a:t>
            </a:r>
            <a:endParaRPr lang="en-US" sz="1800" i="1" dirty="0" smtClean="0"/>
          </a:p>
          <a:p>
            <a:pPr>
              <a:spcBef>
                <a:spcPts val="200"/>
              </a:spcBef>
              <a:spcAft>
                <a:spcPts val="200"/>
              </a:spcAft>
            </a:pPr>
            <a:endParaRPr lang="en-US" i="1" dirty="0" smtClean="0">
              <a:solidFill>
                <a:srgbClr val="CF0F32"/>
              </a:solidFill>
            </a:endParaRPr>
          </a:p>
        </p:txBody>
      </p:sp>
    </p:spTree>
    <p:extLst>
      <p:ext uri="{BB962C8B-B14F-4D97-AF65-F5344CB8AC3E}">
        <p14:creationId xmlns:p14="http://schemas.microsoft.com/office/powerpoint/2010/main" val="408214171"/>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Trump </a:t>
            </a:r>
            <a:r>
              <a:rPr lang="mr-IN" dirty="0" smtClean="0"/>
              <a:t>–</a:t>
            </a:r>
            <a:r>
              <a:rPr lang="en-US" dirty="0" smtClean="0"/>
              <a:t> “America First”</a:t>
            </a:r>
            <a:endParaRPr lang="en-US" dirty="0"/>
          </a:p>
        </p:txBody>
      </p:sp>
      <p:sp>
        <p:nvSpPr>
          <p:cNvPr id="3" name="Content Placeholder 2"/>
          <p:cNvSpPr>
            <a:spLocks noGrp="1"/>
          </p:cNvSpPr>
          <p:nvPr>
            <p:ph idx="1"/>
          </p:nvPr>
        </p:nvSpPr>
        <p:spPr/>
        <p:txBody>
          <a:bodyPr>
            <a:noAutofit/>
          </a:bodyPr>
          <a:lstStyle/>
          <a:p>
            <a:pPr marL="0" indent="0" algn="ctr">
              <a:buNone/>
            </a:pPr>
            <a:r>
              <a:rPr lang="en-US" sz="1800" i="1" dirty="0"/>
              <a:t>“The American people elected me to make America great again.  I promised that my Administration would put the safety, interests, and well-being of our citizens first ... That we would </a:t>
            </a:r>
            <a:r>
              <a:rPr lang="en-US" sz="1800" i="1" dirty="0">
                <a:solidFill>
                  <a:srgbClr val="008000"/>
                </a:solidFill>
              </a:rPr>
              <a:t>revitalize the American economy, rebuild our military, defend our borders, protect our sovereignty, and advance our values</a:t>
            </a:r>
            <a:r>
              <a:rPr lang="en-US" sz="1800" i="1" dirty="0"/>
              <a:t>. </a:t>
            </a:r>
            <a:r>
              <a:rPr lang="mr-IN" sz="1800" i="1" dirty="0" smtClean="0"/>
              <a:t>…</a:t>
            </a:r>
            <a:endParaRPr lang="en-US" sz="1800" i="1" dirty="0"/>
          </a:p>
          <a:p>
            <a:pPr marL="0" indent="0" algn="ctr">
              <a:buNone/>
            </a:pPr>
            <a:r>
              <a:rPr lang="en-US" sz="1800" i="1" dirty="0"/>
              <a:t>“My Administration’s National Security Strategy lays out a strategic vision for protecting the American people and preserving </a:t>
            </a:r>
            <a:r>
              <a:rPr lang="en-US" sz="1800" i="1" dirty="0">
                <a:solidFill>
                  <a:srgbClr val="CF0F32"/>
                </a:solidFill>
              </a:rPr>
              <a:t>our</a:t>
            </a:r>
            <a:r>
              <a:rPr lang="en-US" sz="1800" i="1" dirty="0"/>
              <a:t> way of life, promoting </a:t>
            </a:r>
            <a:r>
              <a:rPr lang="en-US" sz="1800" i="1" dirty="0">
                <a:solidFill>
                  <a:srgbClr val="CF0F32"/>
                </a:solidFill>
              </a:rPr>
              <a:t>our</a:t>
            </a:r>
            <a:r>
              <a:rPr lang="en-US" sz="1800" i="1" dirty="0"/>
              <a:t> prosperity, preserving peace through strength, and advancing </a:t>
            </a:r>
            <a:r>
              <a:rPr lang="en-US" sz="1800" i="1" dirty="0">
                <a:solidFill>
                  <a:srgbClr val="CF0F32"/>
                </a:solidFill>
              </a:rPr>
              <a:t>American</a:t>
            </a:r>
            <a:r>
              <a:rPr lang="en-US" sz="1800" i="1" dirty="0"/>
              <a:t> influence in the world.  We will pursue this </a:t>
            </a:r>
            <a:r>
              <a:rPr lang="en-US" sz="1800" i="1" dirty="0">
                <a:solidFill>
                  <a:srgbClr val="CF0F32"/>
                </a:solidFill>
              </a:rPr>
              <a:t>beautiful vision—</a:t>
            </a:r>
            <a:r>
              <a:rPr lang="en-US" sz="1800" i="1" dirty="0">
                <a:solidFill>
                  <a:srgbClr val="000090"/>
                </a:solidFill>
              </a:rPr>
              <a:t>a world of strong, sovereign, and independent nations, each with its own cultures and dreams</a:t>
            </a:r>
            <a:r>
              <a:rPr lang="en-US" sz="1800" i="1" dirty="0">
                <a:solidFill>
                  <a:srgbClr val="CF0F32"/>
                </a:solidFill>
              </a:rPr>
              <a:t>, thriving side-by-side in prosperity, freedom, and peace</a:t>
            </a:r>
            <a:r>
              <a:rPr lang="en-US" sz="1800" i="1" dirty="0"/>
              <a:t>—throughout the upcoming year.</a:t>
            </a:r>
            <a:r>
              <a:rPr lang="en-US" sz="1800" i="1" dirty="0" smtClean="0"/>
              <a:t>”</a:t>
            </a:r>
            <a:endParaRPr lang="en-US" sz="1800" i="1" dirty="0"/>
          </a:p>
          <a:p>
            <a:pPr marL="0" indent="0" algn="ctr">
              <a:buNone/>
            </a:pPr>
            <a:r>
              <a:rPr lang="en-US" sz="1400" dirty="0">
                <a:solidFill>
                  <a:srgbClr val="008000"/>
                </a:solidFill>
              </a:rPr>
              <a:t>-- President Donald Trump, U.S. National Security Strategy, December 2017</a:t>
            </a:r>
          </a:p>
          <a:p>
            <a:pPr marL="0" indent="0" algn="ctr">
              <a:buNone/>
            </a:pPr>
            <a:endParaRPr lang="en-US" sz="1800" i="1" dirty="0"/>
          </a:p>
          <a:p>
            <a:endParaRPr lang="en-US" sz="1800" dirty="0"/>
          </a:p>
        </p:txBody>
      </p:sp>
    </p:spTree>
    <p:extLst>
      <p:ext uri="{BB962C8B-B14F-4D97-AF65-F5344CB8AC3E}">
        <p14:creationId xmlns:p14="http://schemas.microsoft.com/office/powerpoint/2010/main" val="3410250501"/>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“Principled Realism”?</a:t>
            </a:r>
            <a:endParaRPr lang="en-US" dirty="0"/>
          </a:p>
        </p:txBody>
      </p:sp>
      <p:sp>
        <p:nvSpPr>
          <p:cNvPr id="3" name="Content Placeholder 2"/>
          <p:cNvSpPr>
            <a:spLocks noGrp="1"/>
          </p:cNvSpPr>
          <p:nvPr>
            <p:ph idx="1"/>
          </p:nvPr>
        </p:nvSpPr>
        <p:spPr>
          <a:xfrm>
            <a:off x="739775" y="2770094"/>
            <a:ext cx="7662864" cy="3554506"/>
          </a:xfrm>
        </p:spPr>
        <p:txBody>
          <a:bodyPr>
            <a:noAutofit/>
          </a:bodyPr>
          <a:lstStyle/>
          <a:p>
            <a:r>
              <a:rPr lang="en-US" dirty="0" smtClean="0"/>
              <a:t>Defining </a:t>
            </a:r>
            <a:r>
              <a:rPr lang="en-US" dirty="0"/>
              <a:t>a world of </a:t>
            </a:r>
            <a:r>
              <a:rPr lang="en-US" dirty="0">
                <a:solidFill>
                  <a:srgbClr val="008000"/>
                </a:solidFill>
              </a:rPr>
              <a:t>zero-sum </a:t>
            </a:r>
            <a:r>
              <a:rPr lang="en-US" dirty="0" smtClean="0">
                <a:solidFill>
                  <a:srgbClr val="008000"/>
                </a:solidFill>
              </a:rPr>
              <a:t>competition</a:t>
            </a:r>
            <a:r>
              <a:rPr lang="en-US" dirty="0" smtClean="0"/>
              <a:t> </a:t>
            </a:r>
            <a:r>
              <a:rPr lang="mr-IN" dirty="0" smtClean="0"/>
              <a:t>…</a:t>
            </a:r>
            <a:r>
              <a:rPr lang="en-US" dirty="0" smtClean="0"/>
              <a:t> </a:t>
            </a:r>
            <a:r>
              <a:rPr lang="en-US" dirty="0"/>
              <a:t>elevating “sovereignty” to a formula for peace and cooperation</a:t>
            </a:r>
            <a:r>
              <a:rPr lang="en-US" dirty="0" smtClean="0"/>
              <a:t>.</a:t>
            </a:r>
            <a:endParaRPr lang="en-US" dirty="0"/>
          </a:p>
          <a:p>
            <a:r>
              <a:rPr lang="en-US" dirty="0"/>
              <a:t>Rejecting the presumed premise of globalization </a:t>
            </a:r>
            <a:r>
              <a:rPr lang="mr-IN" dirty="0"/>
              <a:t>–</a:t>
            </a:r>
            <a:r>
              <a:rPr lang="en-US" dirty="0"/>
              <a:t> that inclusion and multilateralism promote cooperation</a:t>
            </a:r>
            <a:r>
              <a:rPr lang="en-US" dirty="0" smtClean="0"/>
              <a:t>.</a:t>
            </a:r>
          </a:p>
          <a:p>
            <a:pPr lvl="1"/>
            <a:r>
              <a:rPr lang="en-US" i="1" dirty="0" smtClean="0">
                <a:solidFill>
                  <a:srgbClr val="000090"/>
                </a:solidFill>
              </a:rPr>
              <a:t>But presuming that others’ culturally unique “prosperity, freedom and peace” always align with U.S. interests.</a:t>
            </a:r>
            <a:endParaRPr lang="en-US" i="1" dirty="0">
              <a:solidFill>
                <a:srgbClr val="000090"/>
              </a:solidFill>
            </a:endParaRPr>
          </a:p>
          <a:p>
            <a:r>
              <a:rPr lang="en-US" dirty="0"/>
              <a:t>Emphasizing </a:t>
            </a:r>
            <a:r>
              <a:rPr lang="en-US" dirty="0">
                <a:solidFill>
                  <a:srgbClr val="008000"/>
                </a:solidFill>
              </a:rPr>
              <a:t>hard power</a:t>
            </a:r>
            <a:r>
              <a:rPr lang="en-US" dirty="0"/>
              <a:t> ... De-emphasizing diplomacy.</a:t>
            </a:r>
          </a:p>
          <a:p>
            <a:r>
              <a:rPr lang="en-US" dirty="0"/>
              <a:t>Retreating from </a:t>
            </a:r>
            <a:r>
              <a:rPr lang="en-US" dirty="0" smtClean="0"/>
              <a:t>global commitments </a:t>
            </a:r>
            <a:r>
              <a:rPr lang="en-US" dirty="0"/>
              <a:t>... </a:t>
            </a:r>
            <a:endParaRPr lang="en-US" dirty="0" smtClean="0"/>
          </a:p>
          <a:p>
            <a:pPr lvl="1"/>
            <a:r>
              <a:rPr lang="en-US" i="1" dirty="0" smtClean="0">
                <a:solidFill>
                  <a:srgbClr val="000090"/>
                </a:solidFill>
              </a:rPr>
              <a:t>But </a:t>
            </a:r>
            <a:r>
              <a:rPr lang="en-US" i="1" dirty="0">
                <a:solidFill>
                  <a:srgbClr val="000090"/>
                </a:solidFill>
              </a:rPr>
              <a:t>unwilling to pull back </a:t>
            </a:r>
            <a:r>
              <a:rPr lang="mr-IN" i="1" dirty="0" smtClean="0">
                <a:solidFill>
                  <a:srgbClr val="000090"/>
                </a:solidFill>
              </a:rPr>
              <a:t>…</a:t>
            </a:r>
            <a:endParaRPr lang="en-US" i="1" dirty="0" smtClean="0">
              <a:solidFill>
                <a:srgbClr val="000090"/>
              </a:solidFill>
            </a:endParaRPr>
          </a:p>
        </p:txBody>
      </p:sp>
    </p:spTree>
    <p:extLst>
      <p:ext uri="{BB962C8B-B14F-4D97-AF65-F5344CB8AC3E}">
        <p14:creationId xmlns:p14="http://schemas.microsoft.com/office/powerpoint/2010/main" val="2228988810"/>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Critiques</a:t>
            </a:r>
            <a:endParaRPr lang="en-US" dirty="0"/>
          </a:p>
        </p:txBody>
      </p:sp>
      <p:sp>
        <p:nvSpPr>
          <p:cNvPr id="3" name="Content Placeholder 2"/>
          <p:cNvSpPr>
            <a:spLocks noGrp="1"/>
          </p:cNvSpPr>
          <p:nvPr>
            <p:ph idx="1"/>
          </p:nvPr>
        </p:nvSpPr>
        <p:spPr/>
        <p:txBody>
          <a:bodyPr>
            <a:noAutofit/>
          </a:bodyPr>
          <a:lstStyle/>
          <a:p>
            <a:r>
              <a:rPr lang="en-US" sz="2000" u="sng" dirty="0" smtClean="0">
                <a:solidFill>
                  <a:srgbClr val="008000"/>
                </a:solidFill>
              </a:rPr>
              <a:t>Mead</a:t>
            </a:r>
            <a:r>
              <a:rPr lang="en-US" sz="2000" dirty="0" smtClean="0">
                <a:solidFill>
                  <a:srgbClr val="008000"/>
                </a:solidFill>
              </a:rPr>
              <a:t>: </a:t>
            </a:r>
            <a:r>
              <a:rPr lang="en-US" sz="2000" i="1" dirty="0">
                <a:solidFill>
                  <a:srgbClr val="000090"/>
                </a:solidFill>
              </a:rPr>
              <a:t>The challenge for </a:t>
            </a:r>
            <a:r>
              <a:rPr lang="en-US" sz="2000" i="1" dirty="0" smtClean="0">
                <a:solidFill>
                  <a:srgbClr val="000090"/>
                </a:solidFill>
              </a:rPr>
              <a:t>international politics </a:t>
            </a:r>
            <a:r>
              <a:rPr lang="en-US" sz="2000" i="1" dirty="0">
                <a:solidFill>
                  <a:srgbClr val="000090"/>
                </a:solidFill>
              </a:rPr>
              <a:t>in the days ahead is </a:t>
            </a:r>
            <a:r>
              <a:rPr lang="en-US" sz="2000" i="1" dirty="0" smtClean="0">
                <a:solidFill>
                  <a:srgbClr val="000090"/>
                </a:solidFill>
              </a:rPr>
              <a:t>therefore less </a:t>
            </a:r>
            <a:r>
              <a:rPr lang="en-US" sz="2000" i="1" dirty="0">
                <a:solidFill>
                  <a:srgbClr val="000090"/>
                </a:solidFill>
              </a:rPr>
              <a:t>to complete the task of liberal </a:t>
            </a:r>
            <a:r>
              <a:rPr lang="en-US" sz="2000" i="1" dirty="0" smtClean="0">
                <a:solidFill>
                  <a:srgbClr val="000090"/>
                </a:solidFill>
              </a:rPr>
              <a:t>world order </a:t>
            </a:r>
            <a:r>
              <a:rPr lang="en-US" sz="2000" i="1" dirty="0">
                <a:solidFill>
                  <a:srgbClr val="000090"/>
                </a:solidFill>
              </a:rPr>
              <a:t>building along conventional </a:t>
            </a:r>
            <a:r>
              <a:rPr lang="en-US" sz="2000" i="1" dirty="0" smtClean="0">
                <a:solidFill>
                  <a:srgbClr val="000090"/>
                </a:solidFill>
              </a:rPr>
              <a:t>lines than </a:t>
            </a:r>
            <a:r>
              <a:rPr lang="en-US" sz="2000" i="1" dirty="0">
                <a:solidFill>
                  <a:srgbClr val="000090"/>
                </a:solidFill>
              </a:rPr>
              <a:t>to find a way to </a:t>
            </a:r>
            <a:r>
              <a:rPr lang="en-US" sz="2000" i="1" dirty="0">
                <a:solidFill>
                  <a:srgbClr val="CF0F32"/>
                </a:solidFill>
              </a:rPr>
              <a:t>stop the </a:t>
            </a:r>
            <a:r>
              <a:rPr lang="en-US" sz="2000" i="1" dirty="0" smtClean="0">
                <a:solidFill>
                  <a:srgbClr val="CF0F32"/>
                </a:solidFill>
              </a:rPr>
              <a:t>liberal order’s </a:t>
            </a:r>
            <a:r>
              <a:rPr lang="en-US" sz="2000" i="1" dirty="0">
                <a:solidFill>
                  <a:srgbClr val="CF0F32"/>
                </a:solidFill>
              </a:rPr>
              <a:t>erosion and reground the </a:t>
            </a:r>
            <a:r>
              <a:rPr lang="en-US" sz="2000" i="1" dirty="0" smtClean="0">
                <a:solidFill>
                  <a:srgbClr val="CF0F32"/>
                </a:solidFill>
              </a:rPr>
              <a:t>global system </a:t>
            </a:r>
            <a:r>
              <a:rPr lang="en-US" sz="2000" i="1" dirty="0">
                <a:solidFill>
                  <a:srgbClr val="CF0F32"/>
                </a:solidFill>
              </a:rPr>
              <a:t>on a more sustainable basis</a:t>
            </a:r>
            <a:r>
              <a:rPr lang="en-US" sz="2000" i="1" dirty="0" smtClean="0">
                <a:solidFill>
                  <a:srgbClr val="000090"/>
                </a:solidFill>
              </a:rPr>
              <a:t>.</a:t>
            </a:r>
          </a:p>
          <a:p>
            <a:r>
              <a:rPr lang="en-US" sz="2000" u="sng" dirty="0" smtClean="0">
                <a:solidFill>
                  <a:srgbClr val="008000"/>
                </a:solidFill>
              </a:rPr>
              <a:t>Bacevich</a:t>
            </a:r>
            <a:r>
              <a:rPr lang="en-US" sz="2000" dirty="0" smtClean="0">
                <a:solidFill>
                  <a:srgbClr val="008000"/>
                </a:solidFill>
              </a:rPr>
              <a:t>:</a:t>
            </a:r>
            <a:r>
              <a:rPr lang="en-US" sz="2000" i="1" dirty="0" smtClean="0">
                <a:solidFill>
                  <a:srgbClr val="000090"/>
                </a:solidFill>
              </a:rPr>
              <a:t> </a:t>
            </a:r>
            <a:r>
              <a:rPr lang="en-US" sz="2000" i="1" dirty="0">
                <a:solidFill>
                  <a:srgbClr val="000090"/>
                </a:solidFill>
              </a:rPr>
              <a:t>As for the United </a:t>
            </a:r>
            <a:r>
              <a:rPr lang="en-US" sz="2000" i="1" dirty="0" smtClean="0">
                <a:solidFill>
                  <a:srgbClr val="000090"/>
                </a:solidFill>
              </a:rPr>
              <a:t>States</a:t>
            </a:r>
            <a:r>
              <a:rPr lang="en-US" sz="2000" i="1" dirty="0">
                <a:solidFill>
                  <a:srgbClr val="000090"/>
                </a:solidFill>
              </a:rPr>
              <a:t> </a:t>
            </a:r>
            <a:r>
              <a:rPr lang="mr-IN" sz="2000" i="1" dirty="0" smtClean="0">
                <a:solidFill>
                  <a:srgbClr val="000090"/>
                </a:solidFill>
              </a:rPr>
              <a:t>…</a:t>
            </a:r>
            <a:r>
              <a:rPr lang="en-US" sz="2000" i="1" dirty="0" smtClean="0">
                <a:solidFill>
                  <a:srgbClr val="000090"/>
                </a:solidFill>
              </a:rPr>
              <a:t> </a:t>
            </a:r>
            <a:r>
              <a:rPr lang="en-US" sz="2000" i="1" dirty="0">
                <a:solidFill>
                  <a:srgbClr val="000090"/>
                </a:solidFill>
              </a:rPr>
              <a:t>preeminence does not imply </a:t>
            </a:r>
            <a:r>
              <a:rPr lang="en-US" sz="2000" i="1" dirty="0" smtClean="0">
                <a:solidFill>
                  <a:srgbClr val="000090"/>
                </a:solidFill>
              </a:rPr>
              <a:t>hegemony.  Washington’s </a:t>
            </a:r>
            <a:r>
              <a:rPr lang="en-US" sz="2000" i="1" dirty="0">
                <a:solidFill>
                  <a:srgbClr val="000090"/>
                </a:solidFill>
              </a:rPr>
              <a:t>calling should be not to impose a Pax Americana but </a:t>
            </a:r>
            <a:r>
              <a:rPr lang="en-US" sz="2000" i="1" dirty="0" smtClean="0">
                <a:solidFill>
                  <a:srgbClr val="000090"/>
                </a:solidFill>
              </a:rPr>
              <a:t>to promote </a:t>
            </a:r>
            <a:r>
              <a:rPr lang="en-US" sz="2000" i="1" dirty="0">
                <a:solidFill>
                  <a:srgbClr val="000090"/>
                </a:solidFill>
              </a:rPr>
              <a:t>mutual coexistence. </a:t>
            </a:r>
            <a:r>
              <a:rPr lang="en-US" sz="2000" i="1" dirty="0">
                <a:solidFill>
                  <a:srgbClr val="CF0F32"/>
                </a:solidFill>
              </a:rPr>
              <a:t>Compared with perpetual peace </a:t>
            </a:r>
            <a:r>
              <a:rPr lang="en-US" sz="2000" i="1" dirty="0" smtClean="0">
                <a:solidFill>
                  <a:srgbClr val="CF0F32"/>
                </a:solidFill>
              </a:rPr>
              <a:t>and universal </a:t>
            </a:r>
            <a:r>
              <a:rPr lang="en-US" sz="2000" i="1" dirty="0">
                <a:solidFill>
                  <a:srgbClr val="CF0F32"/>
                </a:solidFill>
              </a:rPr>
              <a:t>brotherhood, stability and the avoidance of </a:t>
            </a:r>
            <a:r>
              <a:rPr lang="en-US" sz="2000" i="1" dirty="0" smtClean="0">
                <a:solidFill>
                  <a:srgbClr val="CF0F32"/>
                </a:solidFill>
              </a:rPr>
              <a:t>cataclysmic war </a:t>
            </a:r>
            <a:r>
              <a:rPr lang="en-US" sz="2000" i="1" dirty="0">
                <a:solidFill>
                  <a:srgbClr val="CF0F32"/>
                </a:solidFill>
              </a:rPr>
              <a:t>may seem like modest goals, but achieve that much, and </a:t>
            </a:r>
            <a:r>
              <a:rPr lang="en-US" sz="2000" i="1" dirty="0" smtClean="0">
                <a:solidFill>
                  <a:srgbClr val="CF0F32"/>
                </a:solidFill>
              </a:rPr>
              <a:t>future generations </a:t>
            </a:r>
            <a:r>
              <a:rPr lang="en-US" sz="2000" i="1" dirty="0">
                <a:solidFill>
                  <a:srgbClr val="CF0F32"/>
                </a:solidFill>
              </a:rPr>
              <a:t>will be grateful.</a:t>
            </a:r>
          </a:p>
        </p:txBody>
      </p:sp>
    </p:spTree>
    <p:extLst>
      <p:ext uri="{BB962C8B-B14F-4D97-AF65-F5344CB8AC3E}">
        <p14:creationId xmlns:p14="http://schemas.microsoft.com/office/powerpoint/2010/main" val="3697052572"/>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Look-Ahead</a:t>
            </a:r>
            <a:br>
              <a:rPr lang="en-US" sz="4000" dirty="0"/>
            </a:br>
            <a:r>
              <a:rPr lang="en-US" sz="4000" dirty="0" smtClean="0">
                <a:solidFill>
                  <a:schemeClr val="bg1"/>
                </a:solidFill>
              </a:rPr>
              <a:t>Friday, 6 April</a:t>
            </a:r>
            <a:endParaRPr lang="en-US" sz="4000" dirty="0"/>
          </a:p>
        </p:txBody>
      </p:sp>
      <p:sp>
        <p:nvSpPr>
          <p:cNvPr id="3" name="Content Placeholder 2"/>
          <p:cNvSpPr>
            <a:spLocks noGrp="1"/>
          </p:cNvSpPr>
          <p:nvPr>
            <p:ph idx="1"/>
          </p:nvPr>
        </p:nvSpPr>
        <p:spPr>
          <a:xfrm>
            <a:off x="739774" y="2770094"/>
            <a:ext cx="8023226" cy="3554506"/>
          </a:xfrm>
        </p:spPr>
        <p:txBody>
          <a:bodyPr>
            <a:noAutofit/>
          </a:bodyPr>
          <a:lstStyle/>
          <a:p>
            <a:pPr>
              <a:spcBef>
                <a:spcPts val="200"/>
              </a:spcBef>
              <a:spcAft>
                <a:spcPts val="200"/>
              </a:spcAft>
            </a:pPr>
            <a:r>
              <a:rPr lang="en-US" i="1" dirty="0" smtClean="0"/>
              <a:t>Globalization &amp; U.S. Leadership: How Much of a Success?</a:t>
            </a:r>
          </a:p>
          <a:p>
            <a:pPr lvl="1">
              <a:spcBef>
                <a:spcPts val="200"/>
              </a:spcBef>
              <a:spcAft>
                <a:spcPts val="200"/>
              </a:spcAft>
            </a:pPr>
            <a:r>
              <a:rPr lang="en-US" sz="1800" dirty="0" smtClean="0">
                <a:solidFill>
                  <a:srgbClr val="000090"/>
                </a:solidFill>
              </a:rPr>
              <a:t>Single session (</a:t>
            </a:r>
            <a:r>
              <a:rPr lang="en-US" sz="1800" dirty="0" smtClean="0">
                <a:solidFill>
                  <a:srgbClr val="CF0F32"/>
                </a:solidFill>
              </a:rPr>
              <a:t>0945-1115</a:t>
            </a:r>
            <a:r>
              <a:rPr lang="en-US" sz="1800" dirty="0" smtClean="0">
                <a:solidFill>
                  <a:srgbClr val="000090"/>
                </a:solidFill>
              </a:rPr>
              <a:t>)</a:t>
            </a:r>
          </a:p>
          <a:p>
            <a:pPr lvl="1">
              <a:spcBef>
                <a:spcPts val="200"/>
              </a:spcBef>
              <a:spcAft>
                <a:spcPts val="200"/>
              </a:spcAft>
            </a:pPr>
            <a:r>
              <a:rPr lang="en-US" sz="1800" dirty="0" smtClean="0">
                <a:solidFill>
                  <a:srgbClr val="000090"/>
                </a:solidFill>
              </a:rPr>
              <a:t>Room </a:t>
            </a:r>
            <a:r>
              <a:rPr lang="en-US" sz="1800" dirty="0" smtClean="0">
                <a:solidFill>
                  <a:srgbClr val="CF0F32"/>
                </a:solidFill>
              </a:rPr>
              <a:t>U33</a:t>
            </a:r>
          </a:p>
          <a:p>
            <a:pPr>
              <a:spcBef>
                <a:spcPts val="200"/>
              </a:spcBef>
              <a:spcAft>
                <a:spcPts val="200"/>
              </a:spcAft>
            </a:pPr>
            <a:r>
              <a:rPr lang="en-US" dirty="0" smtClean="0"/>
              <a:t>Focus on the implications of globalization</a:t>
            </a:r>
          </a:p>
          <a:p>
            <a:pPr lvl="1">
              <a:spcBef>
                <a:spcPts val="200"/>
              </a:spcBef>
              <a:spcAft>
                <a:spcPts val="200"/>
              </a:spcAft>
            </a:pPr>
            <a:r>
              <a:rPr lang="en-US" sz="1800" dirty="0" smtClean="0">
                <a:solidFill>
                  <a:srgbClr val="008000"/>
                </a:solidFill>
              </a:rPr>
              <a:t>Blyth</a:t>
            </a:r>
            <a:r>
              <a:rPr lang="en-US" sz="1800" dirty="0">
                <a:solidFill>
                  <a:srgbClr val="008000"/>
                </a:solidFill>
              </a:rPr>
              <a:t>,</a:t>
            </a:r>
            <a:r>
              <a:rPr lang="en-US" sz="1800" i="1" dirty="0">
                <a:solidFill>
                  <a:srgbClr val="008000"/>
                </a:solidFill>
              </a:rPr>
              <a:t> Global </a:t>
            </a:r>
            <a:r>
              <a:rPr lang="en-US" sz="1800" i="1" dirty="0" smtClean="0">
                <a:solidFill>
                  <a:srgbClr val="008000"/>
                </a:solidFill>
              </a:rPr>
              <a:t>Trumpism</a:t>
            </a:r>
          </a:p>
          <a:p>
            <a:pPr lvl="1">
              <a:spcBef>
                <a:spcPts val="200"/>
              </a:spcBef>
              <a:spcAft>
                <a:spcPts val="200"/>
              </a:spcAft>
            </a:pPr>
            <a:r>
              <a:rPr lang="en-US" sz="1800" dirty="0" smtClean="0">
                <a:solidFill>
                  <a:srgbClr val="008000"/>
                </a:solidFill>
              </a:rPr>
              <a:t>Li</a:t>
            </a:r>
            <a:r>
              <a:rPr lang="en-US" sz="1800" dirty="0">
                <a:solidFill>
                  <a:srgbClr val="008000"/>
                </a:solidFill>
              </a:rPr>
              <a:t>,</a:t>
            </a:r>
            <a:r>
              <a:rPr lang="en-US" sz="1800" i="1" dirty="0">
                <a:solidFill>
                  <a:srgbClr val="008000"/>
                </a:solidFill>
              </a:rPr>
              <a:t> The End of Globalism: Where China </a:t>
            </a:r>
            <a:r>
              <a:rPr lang="en-US" sz="1800" i="1" dirty="0" smtClean="0">
                <a:solidFill>
                  <a:srgbClr val="008000"/>
                </a:solidFill>
              </a:rPr>
              <a:t>&amp; the </a:t>
            </a:r>
            <a:r>
              <a:rPr lang="en-US" sz="1800" i="1" dirty="0">
                <a:solidFill>
                  <a:srgbClr val="008000"/>
                </a:solidFill>
              </a:rPr>
              <a:t>United States Go From </a:t>
            </a:r>
            <a:r>
              <a:rPr lang="en-US" sz="1800" i="1" dirty="0" smtClean="0">
                <a:solidFill>
                  <a:srgbClr val="008000"/>
                </a:solidFill>
              </a:rPr>
              <a:t>Here</a:t>
            </a:r>
            <a:endParaRPr lang="en-US" sz="1800" i="1" dirty="0">
              <a:solidFill>
                <a:srgbClr val="008000"/>
              </a:solidFill>
            </a:endParaRPr>
          </a:p>
          <a:p>
            <a:pPr lvl="1">
              <a:spcBef>
                <a:spcPts val="200"/>
              </a:spcBef>
              <a:spcAft>
                <a:spcPts val="200"/>
              </a:spcAft>
            </a:pPr>
            <a:r>
              <a:rPr lang="en-US" sz="1800" i="1" dirty="0" smtClean="0">
                <a:solidFill>
                  <a:srgbClr val="008000"/>
                </a:solidFill>
              </a:rPr>
              <a:t>The </a:t>
            </a:r>
            <a:r>
              <a:rPr lang="en-US" sz="1800" i="1" dirty="0">
                <a:solidFill>
                  <a:srgbClr val="008000"/>
                </a:solidFill>
              </a:rPr>
              <a:t>Next War: The Growing Danger of Great-Power Conflict</a:t>
            </a:r>
            <a:r>
              <a:rPr lang="en-US" sz="1800" dirty="0">
                <a:solidFill>
                  <a:srgbClr val="008000"/>
                </a:solidFill>
              </a:rPr>
              <a:t>, </a:t>
            </a:r>
            <a:r>
              <a:rPr lang="en-US" sz="1800" u="sng" dirty="0" smtClean="0">
                <a:solidFill>
                  <a:srgbClr val="008000"/>
                </a:solidFill>
              </a:rPr>
              <a:t>Economist</a:t>
            </a:r>
            <a:r>
              <a:rPr lang="en-US" sz="1800" dirty="0" smtClean="0">
                <a:solidFill>
                  <a:srgbClr val="008000"/>
                </a:solidFill>
              </a:rPr>
              <a:t>,</a:t>
            </a:r>
          </a:p>
          <a:p>
            <a:pPr lvl="1">
              <a:spcBef>
                <a:spcPts val="200"/>
              </a:spcBef>
              <a:spcAft>
                <a:spcPts val="200"/>
              </a:spcAft>
            </a:pPr>
            <a:r>
              <a:rPr lang="en-US" sz="1800" dirty="0" smtClean="0">
                <a:solidFill>
                  <a:srgbClr val="008000"/>
                </a:solidFill>
              </a:rPr>
              <a:t>Roberts</a:t>
            </a:r>
            <a:r>
              <a:rPr lang="en-US" sz="1800" dirty="0">
                <a:solidFill>
                  <a:srgbClr val="008000"/>
                </a:solidFill>
              </a:rPr>
              <a:t>, </a:t>
            </a:r>
            <a:r>
              <a:rPr lang="en-US" sz="1800" i="1" dirty="0">
                <a:solidFill>
                  <a:srgbClr val="008000"/>
                </a:solidFill>
              </a:rPr>
              <a:t>Strategic Stability under Obama and Trump, </a:t>
            </a:r>
            <a:r>
              <a:rPr lang="en-US" sz="1800" u="sng" dirty="0" smtClean="0">
                <a:solidFill>
                  <a:srgbClr val="008000"/>
                </a:solidFill>
              </a:rPr>
              <a:t>Survival</a:t>
            </a:r>
            <a:endParaRPr lang="en-US" sz="1800" dirty="0">
              <a:solidFill>
                <a:srgbClr val="008000"/>
              </a:solidFill>
            </a:endParaRPr>
          </a:p>
          <a:p>
            <a:pPr lvl="1">
              <a:spcBef>
                <a:spcPts val="200"/>
              </a:spcBef>
              <a:spcAft>
                <a:spcPts val="200"/>
              </a:spcAft>
            </a:pPr>
            <a:r>
              <a:rPr lang="en-US" sz="1800" dirty="0" smtClean="0">
                <a:solidFill>
                  <a:srgbClr val="008000"/>
                </a:solidFill>
              </a:rPr>
              <a:t>White</a:t>
            </a:r>
            <a:r>
              <a:rPr lang="en-US" sz="1800" dirty="0">
                <a:solidFill>
                  <a:srgbClr val="008000"/>
                </a:solidFill>
              </a:rPr>
              <a:t>,</a:t>
            </a:r>
            <a:r>
              <a:rPr lang="en-US" sz="1800" i="1" dirty="0">
                <a:solidFill>
                  <a:srgbClr val="008000"/>
                </a:solidFill>
              </a:rPr>
              <a:t> What’s So Great About American World Leadership?  </a:t>
            </a:r>
            <a:r>
              <a:rPr lang="en-US" sz="1800" u="sng" dirty="0">
                <a:solidFill>
                  <a:srgbClr val="008000"/>
                </a:solidFill>
              </a:rPr>
              <a:t>The </a:t>
            </a:r>
            <a:r>
              <a:rPr lang="en-US" sz="1800" u="sng" dirty="0" smtClean="0">
                <a:solidFill>
                  <a:srgbClr val="008000"/>
                </a:solidFill>
              </a:rPr>
              <a:t>Atlantic</a:t>
            </a:r>
            <a:endParaRPr lang="en-US" dirty="0" smtClean="0">
              <a:solidFill>
                <a:srgbClr val="008000"/>
              </a:solidFill>
            </a:endParaRPr>
          </a:p>
          <a:p>
            <a:pPr>
              <a:spcBef>
                <a:spcPts val="200"/>
              </a:spcBef>
              <a:spcAft>
                <a:spcPts val="200"/>
              </a:spcAft>
            </a:pPr>
            <a:r>
              <a:rPr lang="en-US" i="1" dirty="0" smtClean="0">
                <a:solidFill>
                  <a:srgbClr val="CF0F32"/>
                </a:solidFill>
              </a:rPr>
              <a:t>Essay #1 due at the beginning of class</a:t>
            </a:r>
          </a:p>
          <a:p>
            <a:pPr>
              <a:spcBef>
                <a:spcPts val="200"/>
              </a:spcBef>
              <a:spcAft>
                <a:spcPts val="200"/>
              </a:spcAft>
            </a:pPr>
            <a:r>
              <a:rPr lang="en-US" dirty="0" smtClean="0">
                <a:solidFill>
                  <a:srgbClr val="000090"/>
                </a:solidFill>
              </a:rPr>
              <a:t>Finalize proposed case study &amp; team composition</a:t>
            </a:r>
          </a:p>
        </p:txBody>
      </p:sp>
    </p:spTree>
    <p:extLst>
      <p:ext uri="{BB962C8B-B14F-4D97-AF65-F5344CB8AC3E}">
        <p14:creationId xmlns:p14="http://schemas.microsoft.com/office/powerpoint/2010/main" val="176108667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Presentations</a:t>
            </a:r>
            <a:endParaRPr lang="en-US" dirty="0"/>
          </a:p>
        </p:txBody>
      </p:sp>
      <p:sp>
        <p:nvSpPr>
          <p:cNvPr id="3" name="Content Placeholder 2"/>
          <p:cNvSpPr>
            <a:spLocks noGrp="1"/>
          </p:cNvSpPr>
          <p:nvPr>
            <p:ph idx="1"/>
          </p:nvPr>
        </p:nvSpPr>
        <p:spPr>
          <a:xfrm>
            <a:off x="739774" y="2770094"/>
            <a:ext cx="7765973" cy="3829604"/>
          </a:xfrm>
        </p:spPr>
        <p:txBody>
          <a:bodyPr/>
          <a:lstStyle/>
          <a:p>
            <a:pPr>
              <a:spcBef>
                <a:spcPts val="200"/>
              </a:spcBef>
              <a:spcAft>
                <a:spcPts val="200"/>
              </a:spcAft>
            </a:pPr>
            <a:r>
              <a:rPr lang="en-US" dirty="0" smtClean="0">
                <a:solidFill>
                  <a:srgbClr val="000090"/>
                </a:solidFill>
              </a:rPr>
              <a:t>Wednesday &amp; Thursday, 11-12 April</a:t>
            </a:r>
          </a:p>
          <a:p>
            <a:pPr lvl="1">
              <a:spcBef>
                <a:spcPts val="200"/>
              </a:spcBef>
              <a:spcAft>
                <a:spcPts val="200"/>
              </a:spcAft>
            </a:pPr>
            <a:r>
              <a:rPr lang="en-US" dirty="0" smtClean="0">
                <a:solidFill>
                  <a:srgbClr val="CF0F32"/>
                </a:solidFill>
              </a:rPr>
              <a:t>Teams </a:t>
            </a:r>
            <a:r>
              <a:rPr lang="en-US" dirty="0" smtClean="0"/>
              <a:t>of 2 or 3 students each </a:t>
            </a:r>
            <a:r>
              <a:rPr lang="mr-IN" dirty="0" smtClean="0"/>
              <a:t>–</a:t>
            </a:r>
            <a:r>
              <a:rPr lang="en-US" dirty="0" smtClean="0"/>
              <a:t> </a:t>
            </a:r>
            <a:r>
              <a:rPr lang="en-US" dirty="0" smtClean="0">
                <a:solidFill>
                  <a:srgbClr val="008000"/>
                </a:solidFill>
              </a:rPr>
              <a:t>25 points </a:t>
            </a:r>
          </a:p>
          <a:p>
            <a:pPr lvl="1">
              <a:spcBef>
                <a:spcPts val="200"/>
              </a:spcBef>
              <a:spcAft>
                <a:spcPts val="200"/>
              </a:spcAft>
            </a:pPr>
            <a:r>
              <a:rPr lang="en-US" dirty="0" smtClean="0">
                <a:solidFill>
                  <a:srgbClr val="000090"/>
                </a:solidFill>
              </a:rPr>
              <a:t>30 minutes + Q&amp;A </a:t>
            </a:r>
            <a:r>
              <a:rPr lang="mr-IN" dirty="0" smtClean="0"/>
              <a:t>…</a:t>
            </a:r>
            <a:r>
              <a:rPr lang="en-US" dirty="0" smtClean="0"/>
              <a:t> PowerPoint </a:t>
            </a:r>
            <a:r>
              <a:rPr lang="en-US" dirty="0" smtClean="0">
                <a:solidFill>
                  <a:srgbClr val="008000"/>
                </a:solidFill>
              </a:rPr>
              <a:t>(email to me w/team roles) </a:t>
            </a:r>
          </a:p>
          <a:p>
            <a:pPr>
              <a:spcBef>
                <a:spcPts val="200"/>
              </a:spcBef>
              <a:spcAft>
                <a:spcPts val="200"/>
              </a:spcAft>
            </a:pPr>
            <a:r>
              <a:rPr lang="en-US" dirty="0" smtClean="0"/>
              <a:t>Teams &amp; topics by </a:t>
            </a:r>
            <a:r>
              <a:rPr lang="en-US" u="sng" dirty="0" smtClean="0">
                <a:solidFill>
                  <a:srgbClr val="000090"/>
                </a:solidFill>
              </a:rPr>
              <a:t>Friday, 6 April </a:t>
            </a:r>
            <a:r>
              <a:rPr lang="mr-IN" dirty="0" smtClean="0"/>
              <a:t>–</a:t>
            </a:r>
            <a:r>
              <a:rPr lang="en-US" dirty="0" smtClean="0"/>
              <a:t> </a:t>
            </a:r>
            <a:r>
              <a:rPr lang="en-US" i="1" dirty="0" smtClean="0">
                <a:solidFill>
                  <a:srgbClr val="008000"/>
                </a:solidFill>
              </a:rPr>
              <a:t>propose early!</a:t>
            </a:r>
          </a:p>
          <a:p>
            <a:pPr>
              <a:spcBef>
                <a:spcPts val="200"/>
              </a:spcBef>
              <a:spcAft>
                <a:spcPts val="200"/>
              </a:spcAft>
            </a:pPr>
            <a:r>
              <a:rPr lang="en-US" i="1" dirty="0" smtClean="0">
                <a:solidFill>
                  <a:srgbClr val="CF0F32"/>
                </a:solidFill>
              </a:rPr>
              <a:t>Describe issue </a:t>
            </a:r>
            <a:r>
              <a:rPr lang="mr-IN" i="1" dirty="0" smtClean="0">
                <a:solidFill>
                  <a:srgbClr val="CF0F32"/>
                </a:solidFill>
              </a:rPr>
              <a:t>…</a:t>
            </a:r>
            <a:r>
              <a:rPr lang="en-US" i="1" dirty="0" smtClean="0">
                <a:solidFill>
                  <a:srgbClr val="CF0F32"/>
                </a:solidFill>
              </a:rPr>
              <a:t> analyze U.S. historical/current role </a:t>
            </a:r>
            <a:r>
              <a:rPr lang="mr-IN" i="1" dirty="0" smtClean="0">
                <a:solidFill>
                  <a:srgbClr val="CF0F32"/>
                </a:solidFill>
              </a:rPr>
              <a:t>…</a:t>
            </a:r>
            <a:r>
              <a:rPr lang="en-US" i="1" dirty="0" smtClean="0">
                <a:solidFill>
                  <a:srgbClr val="CF0F32"/>
                </a:solidFill>
              </a:rPr>
              <a:t> assess</a:t>
            </a:r>
          </a:p>
          <a:p>
            <a:pPr>
              <a:spcBef>
                <a:spcPts val="200"/>
              </a:spcBef>
              <a:spcAft>
                <a:spcPts val="200"/>
              </a:spcAft>
            </a:pPr>
            <a:r>
              <a:rPr lang="en-US" dirty="0" smtClean="0"/>
              <a:t>Suggested topics:</a:t>
            </a:r>
          </a:p>
          <a:p>
            <a:endParaRPr lang="en-US" dirty="0"/>
          </a:p>
        </p:txBody>
      </p:sp>
      <p:grpSp>
        <p:nvGrpSpPr>
          <p:cNvPr id="7" name="Group 6"/>
          <p:cNvGrpSpPr/>
          <p:nvPr/>
        </p:nvGrpSpPr>
        <p:grpSpPr>
          <a:xfrm>
            <a:off x="1235228" y="5120834"/>
            <a:ext cx="7026765" cy="1478864"/>
            <a:chOff x="1235228" y="4979726"/>
            <a:chExt cx="7026765" cy="1478864"/>
          </a:xfrm>
        </p:grpSpPr>
        <p:sp>
          <p:nvSpPr>
            <p:cNvPr id="5" name="TextBox 4"/>
            <p:cNvSpPr txBox="1"/>
            <p:nvPr/>
          </p:nvSpPr>
          <p:spPr>
            <a:xfrm>
              <a:off x="1235228" y="4981262"/>
              <a:ext cx="2780305" cy="1477328"/>
            </a:xfrm>
            <a:prstGeom prst="rect">
              <a:avLst/>
            </a:prstGeom>
            <a:noFill/>
            <a:ln w="19050" cmpd="sng">
              <a:solidFill>
                <a:srgbClr val="FF0000"/>
              </a:solidFill>
            </a:ln>
          </p:spPr>
          <p:txBody>
            <a:bodyPr wrap="square" rtlCol="0">
              <a:spAutoFit/>
            </a:bodyPr>
            <a:lstStyle/>
            <a:p>
              <a:pPr marL="285750" indent="-285750">
                <a:buFont typeface="Arial"/>
                <a:buChar char="•"/>
              </a:pPr>
              <a:r>
                <a:rPr lang="en-US" b="1" dirty="0" smtClean="0">
                  <a:solidFill>
                    <a:srgbClr val="000090"/>
                  </a:solidFill>
                </a:rPr>
                <a:t>Nuclear proliferation</a:t>
              </a:r>
            </a:p>
            <a:p>
              <a:pPr marL="285750" indent="-285750">
                <a:buFont typeface="Arial"/>
                <a:buChar char="•"/>
              </a:pPr>
              <a:r>
                <a:rPr lang="en-US" b="1" dirty="0" smtClean="0">
                  <a:solidFill>
                    <a:srgbClr val="000090"/>
                  </a:solidFill>
                </a:rPr>
                <a:t>Climate change</a:t>
              </a:r>
            </a:p>
            <a:p>
              <a:pPr marL="285750" indent="-285750">
                <a:buFont typeface="Arial"/>
                <a:buChar char="•"/>
              </a:pPr>
              <a:r>
                <a:rPr lang="en-US" b="1" dirty="0" smtClean="0">
                  <a:solidFill>
                    <a:srgbClr val="000090"/>
                  </a:solidFill>
                </a:rPr>
                <a:t>Trade</a:t>
              </a:r>
            </a:p>
            <a:p>
              <a:pPr marL="285750" indent="-285750">
                <a:buFont typeface="Arial"/>
                <a:buChar char="•"/>
              </a:pPr>
              <a:r>
                <a:rPr lang="en-US" b="1" dirty="0" smtClean="0">
                  <a:solidFill>
                    <a:srgbClr val="000090"/>
                  </a:solidFill>
                </a:rPr>
                <a:t>Energy</a:t>
              </a:r>
            </a:p>
            <a:p>
              <a:pPr marL="285750" indent="-285750">
                <a:buFont typeface="Arial"/>
                <a:buChar char="•"/>
              </a:pPr>
              <a:r>
                <a:rPr lang="en-US" b="1" dirty="0" smtClean="0">
                  <a:solidFill>
                    <a:srgbClr val="000090"/>
                  </a:solidFill>
                </a:rPr>
                <a:t>Cyberconflict</a:t>
              </a:r>
              <a:endParaRPr lang="en-US" b="1" dirty="0">
                <a:solidFill>
                  <a:srgbClr val="000090"/>
                </a:solidFill>
              </a:endParaRPr>
            </a:p>
          </p:txBody>
        </p:sp>
        <p:sp>
          <p:nvSpPr>
            <p:cNvPr id="6" name="TextBox 5"/>
            <p:cNvSpPr txBox="1"/>
            <p:nvPr/>
          </p:nvSpPr>
          <p:spPr>
            <a:xfrm>
              <a:off x="4582048" y="4979726"/>
              <a:ext cx="3679945" cy="1477328"/>
            </a:xfrm>
            <a:prstGeom prst="rect">
              <a:avLst/>
            </a:prstGeom>
            <a:noFill/>
            <a:ln w="19050" cmpd="sng">
              <a:solidFill>
                <a:srgbClr val="FF0000"/>
              </a:solidFill>
            </a:ln>
          </p:spPr>
          <p:txBody>
            <a:bodyPr wrap="square" rtlCol="0">
              <a:spAutoFit/>
            </a:bodyPr>
            <a:lstStyle/>
            <a:p>
              <a:pPr marL="285750" indent="-285750">
                <a:buFont typeface="Arial"/>
                <a:buChar char="•"/>
              </a:pPr>
              <a:r>
                <a:rPr lang="en-US" b="1" dirty="0" smtClean="0">
                  <a:solidFill>
                    <a:srgbClr val="000090"/>
                  </a:solidFill>
                </a:rPr>
                <a:t>Economic development</a:t>
              </a:r>
            </a:p>
            <a:p>
              <a:pPr marL="285750" indent="-285750">
                <a:buFont typeface="Arial"/>
                <a:buChar char="•"/>
              </a:pPr>
              <a:r>
                <a:rPr lang="en-US" b="1" dirty="0" smtClean="0">
                  <a:solidFill>
                    <a:srgbClr val="000090"/>
                  </a:solidFill>
                </a:rPr>
                <a:t>Managing regional conflict</a:t>
              </a:r>
            </a:p>
            <a:p>
              <a:pPr marL="285750" indent="-285750">
                <a:buFont typeface="Arial"/>
                <a:buChar char="•"/>
              </a:pPr>
              <a:r>
                <a:rPr lang="en-US" b="1" dirty="0" smtClean="0">
                  <a:solidFill>
                    <a:srgbClr val="000090"/>
                  </a:solidFill>
                </a:rPr>
                <a:t>Role of multilateral institutions</a:t>
              </a:r>
            </a:p>
            <a:p>
              <a:pPr marL="285750" indent="-285750">
                <a:buFont typeface="Arial"/>
                <a:buChar char="•"/>
              </a:pPr>
              <a:r>
                <a:rPr lang="en-US" b="1" dirty="0" smtClean="0">
                  <a:solidFill>
                    <a:srgbClr val="000090"/>
                  </a:solidFill>
                </a:rPr>
                <a:t>Terrorism</a:t>
              </a:r>
            </a:p>
            <a:p>
              <a:pPr marL="285750" indent="-285750">
                <a:buFont typeface="Arial"/>
                <a:buChar char="•"/>
              </a:pPr>
              <a:r>
                <a:rPr lang="en-US" b="1" dirty="0" smtClean="0">
                  <a:solidFill>
                    <a:srgbClr val="000090"/>
                  </a:solidFill>
                </a:rPr>
                <a:t>Migration</a:t>
              </a:r>
              <a:endParaRPr lang="en-US" b="1" dirty="0">
                <a:solidFill>
                  <a:srgbClr val="000090"/>
                </a:solidFill>
              </a:endParaRPr>
            </a:p>
          </p:txBody>
        </p:sp>
      </p:grpSp>
    </p:spTree>
    <p:extLst>
      <p:ext uri="{BB962C8B-B14F-4D97-AF65-F5344CB8AC3E}">
        <p14:creationId xmlns:p14="http://schemas.microsoft.com/office/powerpoint/2010/main" val="3735762247"/>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smtClean="0">
                <a:solidFill>
                  <a:srgbClr val="FFFF00"/>
                </a:solidFill>
              </a:rPr>
              <a:t>Globalization &amp; U.S. Leadership</a:t>
            </a:r>
            <a:br>
              <a:rPr lang="en-US" i="1" dirty="0" smtClean="0">
                <a:solidFill>
                  <a:srgbClr val="FFFF00"/>
                </a:solidFill>
              </a:rPr>
            </a:br>
            <a:r>
              <a:rPr lang="en-US" i="1" dirty="0" smtClean="0"/>
              <a:t>How Much of a Success?</a:t>
            </a:r>
            <a:endParaRPr lang="en-US" i="1" dirty="0">
              <a:solidFill>
                <a:srgbClr val="FFFF00"/>
              </a:solidFill>
            </a:endParaRPr>
          </a:p>
        </p:txBody>
      </p:sp>
      <p:sp>
        <p:nvSpPr>
          <p:cNvPr id="3" name="Subtitle 2"/>
          <p:cNvSpPr>
            <a:spLocks noGrp="1"/>
          </p:cNvSpPr>
          <p:nvPr>
            <p:ph type="subTitle" idx="1"/>
          </p:nvPr>
        </p:nvSpPr>
        <p:spPr>
          <a:xfrm>
            <a:off x="457199" y="3581400"/>
            <a:ext cx="8228013" cy="838200"/>
          </a:xfrm>
        </p:spPr>
        <p:txBody>
          <a:bodyPr>
            <a:normAutofit/>
          </a:bodyPr>
          <a:lstStyle/>
          <a:p>
            <a:r>
              <a:rPr lang="en-US" sz="2400" dirty="0" smtClean="0"/>
              <a:t>Friday, </a:t>
            </a:r>
            <a:r>
              <a:rPr lang="en-US" dirty="0"/>
              <a:t>6</a:t>
            </a:r>
            <a:r>
              <a:rPr lang="en-US" sz="2400" dirty="0" smtClean="0"/>
              <a:t> April 2018</a:t>
            </a:r>
            <a:endParaRPr lang="en-US" sz="2400" dirty="0"/>
          </a:p>
        </p:txBody>
      </p:sp>
    </p:spTree>
    <p:extLst>
      <p:ext uri="{BB962C8B-B14F-4D97-AF65-F5344CB8AC3E}">
        <p14:creationId xmlns:p14="http://schemas.microsoft.com/office/powerpoint/2010/main" val="517300350"/>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Blyth </a:t>
            </a:r>
            <a:r>
              <a:rPr lang="mr-IN" dirty="0" smtClean="0"/>
              <a:t>–</a:t>
            </a:r>
            <a:r>
              <a:rPr lang="en-US" dirty="0" smtClean="0"/>
              <a:t> Global Trumpism</a:t>
            </a:r>
            <a:endParaRPr lang="en-US" dirty="0"/>
          </a:p>
        </p:txBody>
      </p:sp>
      <p:sp>
        <p:nvSpPr>
          <p:cNvPr id="3" name="Content Placeholder 2"/>
          <p:cNvSpPr>
            <a:spLocks noGrp="1"/>
          </p:cNvSpPr>
          <p:nvPr>
            <p:ph idx="1"/>
          </p:nvPr>
        </p:nvSpPr>
        <p:spPr/>
        <p:txBody>
          <a:bodyPr/>
          <a:lstStyle/>
          <a:p>
            <a:r>
              <a:rPr lang="en-US" dirty="0" smtClean="0"/>
              <a:t>Economic thesis</a:t>
            </a:r>
          </a:p>
          <a:p>
            <a:pPr lvl="1"/>
            <a:r>
              <a:rPr lang="en-US" dirty="0" smtClean="0">
                <a:solidFill>
                  <a:srgbClr val="000090"/>
                </a:solidFill>
              </a:rPr>
              <a:t>Populism is both left and right </a:t>
            </a:r>
            <a:r>
              <a:rPr lang="mr-IN" dirty="0" smtClean="0">
                <a:solidFill>
                  <a:srgbClr val="000090"/>
                </a:solidFill>
              </a:rPr>
              <a:t>…</a:t>
            </a:r>
            <a:r>
              <a:rPr lang="en-US" dirty="0" smtClean="0">
                <a:solidFill>
                  <a:srgbClr val="000090"/>
                </a:solidFill>
              </a:rPr>
              <a:t> both sides of Atlantic</a:t>
            </a:r>
          </a:p>
          <a:p>
            <a:r>
              <a:rPr lang="en-US" dirty="0" smtClean="0"/>
              <a:t>Roots in response to 1930s depression </a:t>
            </a:r>
            <a:r>
              <a:rPr lang="mr-IN" dirty="0" smtClean="0"/>
              <a:t>…</a:t>
            </a:r>
            <a:r>
              <a:rPr lang="en-US" dirty="0" smtClean="0"/>
              <a:t> </a:t>
            </a:r>
          </a:p>
          <a:p>
            <a:pPr lvl="1"/>
            <a:r>
              <a:rPr lang="en-US" dirty="0">
                <a:solidFill>
                  <a:srgbClr val="000090"/>
                </a:solidFill>
              </a:rPr>
              <a:t>K</a:t>
            </a:r>
            <a:r>
              <a:rPr lang="en-US" dirty="0" smtClean="0">
                <a:solidFill>
                  <a:srgbClr val="000090"/>
                </a:solidFill>
              </a:rPr>
              <a:t>eep people employed </a:t>
            </a:r>
            <a:r>
              <a:rPr lang="mr-IN" dirty="0" smtClean="0">
                <a:solidFill>
                  <a:srgbClr val="000090"/>
                </a:solidFill>
              </a:rPr>
              <a:t>…</a:t>
            </a:r>
            <a:r>
              <a:rPr lang="en-US" dirty="0" smtClean="0">
                <a:solidFill>
                  <a:srgbClr val="000090"/>
                </a:solidFill>
              </a:rPr>
              <a:t> inherently inflationary</a:t>
            </a:r>
          </a:p>
          <a:p>
            <a:pPr lvl="1"/>
            <a:r>
              <a:rPr lang="en-US" dirty="0" smtClean="0">
                <a:solidFill>
                  <a:srgbClr val="000090"/>
                </a:solidFill>
              </a:rPr>
              <a:t>Inflation encourages spending, wage growth, more inflation</a:t>
            </a:r>
          </a:p>
          <a:p>
            <a:pPr lvl="1"/>
            <a:r>
              <a:rPr lang="en-US" dirty="0" smtClean="0">
                <a:solidFill>
                  <a:srgbClr val="000090"/>
                </a:solidFill>
              </a:rPr>
              <a:t>Disinflation </a:t>
            </a:r>
            <a:r>
              <a:rPr lang="mr-IN" dirty="0" smtClean="0">
                <a:solidFill>
                  <a:srgbClr val="000090"/>
                </a:solidFill>
              </a:rPr>
              <a:t>…</a:t>
            </a:r>
            <a:r>
              <a:rPr lang="en-US" dirty="0" smtClean="0">
                <a:solidFill>
                  <a:srgbClr val="000090"/>
                </a:solidFill>
              </a:rPr>
              <a:t> credit becomes cheap</a:t>
            </a:r>
          </a:p>
          <a:p>
            <a:pPr lvl="1"/>
            <a:r>
              <a:rPr lang="en-US" dirty="0" smtClean="0">
                <a:solidFill>
                  <a:srgbClr val="000090"/>
                </a:solidFill>
              </a:rPr>
              <a:t>Wages lag, but buying power appears stable</a:t>
            </a:r>
          </a:p>
          <a:p>
            <a:pPr lvl="1"/>
            <a:r>
              <a:rPr lang="en-US" dirty="0" smtClean="0">
                <a:solidFill>
                  <a:srgbClr val="000090"/>
                </a:solidFill>
              </a:rPr>
              <a:t>Debt becomes unmanageable </a:t>
            </a:r>
            <a:r>
              <a:rPr lang="mr-IN" dirty="0" smtClean="0">
                <a:solidFill>
                  <a:srgbClr val="000090"/>
                </a:solidFill>
              </a:rPr>
              <a:t>…</a:t>
            </a:r>
            <a:r>
              <a:rPr lang="en-US" dirty="0" smtClean="0">
                <a:solidFill>
                  <a:srgbClr val="000090"/>
                </a:solidFill>
              </a:rPr>
              <a:t> loss of wealth</a:t>
            </a:r>
            <a:endParaRPr lang="en-US" dirty="0">
              <a:solidFill>
                <a:srgbClr val="000090"/>
              </a:solidFill>
            </a:endParaRPr>
          </a:p>
        </p:txBody>
      </p:sp>
    </p:spTree>
    <p:extLst>
      <p:ext uri="{BB962C8B-B14F-4D97-AF65-F5344CB8AC3E}">
        <p14:creationId xmlns:p14="http://schemas.microsoft.com/office/powerpoint/2010/main" val="10295084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 - The End of Globalism</a:t>
            </a:r>
            <a:endParaRPr lang="en-US" dirty="0"/>
          </a:p>
        </p:txBody>
      </p:sp>
      <p:sp>
        <p:nvSpPr>
          <p:cNvPr id="3" name="Content Placeholder 2"/>
          <p:cNvSpPr>
            <a:spLocks noGrp="1"/>
          </p:cNvSpPr>
          <p:nvPr>
            <p:ph idx="1"/>
          </p:nvPr>
        </p:nvSpPr>
        <p:spPr/>
        <p:txBody>
          <a:bodyPr/>
          <a:lstStyle/>
          <a:p>
            <a:r>
              <a:rPr lang="en-US" dirty="0" smtClean="0"/>
              <a:t>Globalization vs “globalism” </a:t>
            </a:r>
            <a:r>
              <a:rPr lang="mr-IN" dirty="0" smtClean="0"/>
              <a:t>–</a:t>
            </a:r>
            <a:r>
              <a:rPr lang="en-US" dirty="0" smtClean="0"/>
              <a:t> reality vs. ideology</a:t>
            </a:r>
          </a:p>
          <a:p>
            <a:r>
              <a:rPr lang="en-US" dirty="0" smtClean="0"/>
              <a:t>Within U.S. </a:t>
            </a:r>
            <a:r>
              <a:rPr lang="mr-IN" dirty="0" smtClean="0"/>
              <a:t>…</a:t>
            </a:r>
            <a:r>
              <a:rPr lang="en-US" dirty="0" smtClean="0"/>
              <a:t> hollowed out middle class, failing infrastructure, inadequate education </a:t>
            </a:r>
            <a:r>
              <a:rPr lang="mr-IN" dirty="0" smtClean="0"/>
              <a:t>…</a:t>
            </a:r>
            <a:endParaRPr lang="en-US" dirty="0" smtClean="0"/>
          </a:p>
          <a:p>
            <a:pPr lvl="1"/>
            <a:r>
              <a:rPr lang="en-US" i="1" dirty="0" smtClean="0">
                <a:solidFill>
                  <a:srgbClr val="008000"/>
                </a:solidFill>
              </a:rPr>
              <a:t>“In the name of globalization </a:t>
            </a:r>
            <a:r>
              <a:rPr lang="mr-IN" i="1" dirty="0" smtClean="0">
                <a:solidFill>
                  <a:srgbClr val="008000"/>
                </a:solidFill>
              </a:rPr>
              <a:t>…</a:t>
            </a:r>
            <a:r>
              <a:rPr lang="en-US" i="1" dirty="0" smtClean="0">
                <a:solidFill>
                  <a:srgbClr val="008000"/>
                </a:solidFill>
              </a:rPr>
              <a:t> American elites had been building up an empire at the expense of the nation.” </a:t>
            </a:r>
          </a:p>
          <a:p>
            <a:pPr lvl="1"/>
            <a:r>
              <a:rPr lang="en-US" dirty="0" smtClean="0">
                <a:solidFill>
                  <a:srgbClr val="000090"/>
                </a:solidFill>
              </a:rPr>
              <a:t>Ditto Europe </a:t>
            </a:r>
            <a:r>
              <a:rPr lang="mr-IN" dirty="0" smtClean="0">
                <a:solidFill>
                  <a:srgbClr val="000090"/>
                </a:solidFill>
              </a:rPr>
              <a:t>…</a:t>
            </a:r>
            <a:r>
              <a:rPr lang="en-US" dirty="0" smtClean="0">
                <a:solidFill>
                  <a:srgbClr val="000090"/>
                </a:solidFill>
              </a:rPr>
              <a:t> in the name of European integration</a:t>
            </a:r>
          </a:p>
          <a:p>
            <a:r>
              <a:rPr lang="en-US" dirty="0" smtClean="0"/>
              <a:t>Are there opportunities or pitfalls for China?</a:t>
            </a:r>
          </a:p>
          <a:p>
            <a:endParaRPr lang="en-US" i="1" dirty="0">
              <a:solidFill>
                <a:srgbClr val="008000"/>
              </a:solidFill>
            </a:endParaRPr>
          </a:p>
        </p:txBody>
      </p:sp>
    </p:spTree>
    <p:extLst>
      <p:ext uri="{BB962C8B-B14F-4D97-AF65-F5344CB8AC3E}">
        <p14:creationId xmlns:p14="http://schemas.microsoft.com/office/powerpoint/2010/main" val="27722234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The Economist </a:t>
            </a:r>
            <a:r>
              <a:rPr lang="mr-IN" dirty="0" smtClean="0"/>
              <a:t>–</a:t>
            </a:r>
            <a:r>
              <a:rPr lang="en-US" dirty="0" smtClean="0"/>
              <a:t> The Next War</a:t>
            </a:r>
            <a:endParaRPr lang="en-US" dirty="0"/>
          </a:p>
        </p:txBody>
      </p:sp>
      <p:sp>
        <p:nvSpPr>
          <p:cNvPr id="3" name="Content Placeholder 2"/>
          <p:cNvSpPr>
            <a:spLocks noGrp="1"/>
          </p:cNvSpPr>
          <p:nvPr>
            <p:ph idx="1"/>
          </p:nvPr>
        </p:nvSpPr>
        <p:spPr/>
        <p:txBody>
          <a:bodyPr>
            <a:normAutofit/>
          </a:bodyPr>
          <a:lstStyle/>
          <a:p>
            <a:r>
              <a:rPr lang="en-US" dirty="0" smtClean="0"/>
              <a:t>Growing danger of great power conflict?</a:t>
            </a:r>
          </a:p>
          <a:p>
            <a:pPr lvl="1"/>
            <a:r>
              <a:rPr lang="en-US" sz="1800" i="1" dirty="0" smtClean="0">
                <a:solidFill>
                  <a:srgbClr val="008000"/>
                </a:solidFill>
              </a:rPr>
              <a:t>Both [Russia and China] have </a:t>
            </a:r>
            <a:r>
              <a:rPr lang="en-US" sz="1800" i="1" dirty="0">
                <a:solidFill>
                  <a:srgbClr val="008000"/>
                </a:solidFill>
              </a:rPr>
              <a:t>benefited from the international order that America did </a:t>
            </a:r>
            <a:r>
              <a:rPr lang="en-US" sz="1800" i="1" dirty="0" smtClean="0">
                <a:solidFill>
                  <a:srgbClr val="008000"/>
                </a:solidFill>
              </a:rPr>
              <a:t>most to </a:t>
            </a:r>
            <a:r>
              <a:rPr lang="en-US" sz="1800" i="1" dirty="0">
                <a:solidFill>
                  <a:srgbClr val="008000"/>
                </a:solidFill>
              </a:rPr>
              <a:t>establish and guarantee. But they see its pillars—universal human rights</a:t>
            </a:r>
            <a:r>
              <a:rPr lang="en-US" sz="1800" i="1" dirty="0" smtClean="0">
                <a:solidFill>
                  <a:srgbClr val="008000"/>
                </a:solidFill>
              </a:rPr>
              <a:t>, democracy </a:t>
            </a:r>
            <a:r>
              <a:rPr lang="en-US" sz="1800" i="1" dirty="0">
                <a:solidFill>
                  <a:srgbClr val="008000"/>
                </a:solidFill>
              </a:rPr>
              <a:t>and the rule of law—as an imposition that excuses foreign </a:t>
            </a:r>
            <a:r>
              <a:rPr lang="en-US" sz="1800" i="1" dirty="0" smtClean="0">
                <a:solidFill>
                  <a:srgbClr val="008000"/>
                </a:solidFill>
              </a:rPr>
              <a:t>meddling and </a:t>
            </a:r>
            <a:r>
              <a:rPr lang="en-US" sz="1800" i="1" dirty="0">
                <a:solidFill>
                  <a:srgbClr val="008000"/>
                </a:solidFill>
              </a:rPr>
              <a:t>undermines their own legitimacy. They are now revisionist states that want </a:t>
            </a:r>
            <a:r>
              <a:rPr lang="en-US" sz="1800" i="1" dirty="0" smtClean="0">
                <a:solidFill>
                  <a:srgbClr val="008000"/>
                </a:solidFill>
              </a:rPr>
              <a:t>to challenge </a:t>
            </a:r>
            <a:r>
              <a:rPr lang="en-US" sz="1800" i="1" dirty="0">
                <a:solidFill>
                  <a:srgbClr val="008000"/>
                </a:solidFill>
              </a:rPr>
              <a:t>the status quo and look at their regions as spheres of influence to </a:t>
            </a:r>
            <a:r>
              <a:rPr lang="en-US" sz="1800" i="1" dirty="0" smtClean="0">
                <a:solidFill>
                  <a:srgbClr val="008000"/>
                </a:solidFill>
              </a:rPr>
              <a:t>be dominated.</a:t>
            </a:r>
          </a:p>
          <a:p>
            <a:pPr lvl="1"/>
            <a:r>
              <a:rPr lang="en-US" sz="1800" dirty="0" smtClean="0">
                <a:solidFill>
                  <a:srgbClr val="000090"/>
                </a:solidFill>
              </a:rPr>
              <a:t>While no one wants war, conflict over </a:t>
            </a:r>
            <a:r>
              <a:rPr lang="en-US" sz="1800" dirty="0" smtClean="0">
                <a:solidFill>
                  <a:srgbClr val="CF0F32"/>
                </a:solidFill>
              </a:rPr>
              <a:t>regional influence &amp; access</a:t>
            </a:r>
            <a:r>
              <a:rPr lang="en-US" sz="1800" dirty="0" smtClean="0">
                <a:solidFill>
                  <a:srgbClr val="008000"/>
                </a:solidFill>
              </a:rPr>
              <a:t>.</a:t>
            </a:r>
          </a:p>
          <a:p>
            <a:pPr lvl="1"/>
            <a:r>
              <a:rPr lang="en-US" sz="1800" dirty="0" smtClean="0"/>
              <a:t>Traditional models of deterrence based on nuclear weapons may not contribute to stability </a:t>
            </a:r>
            <a:r>
              <a:rPr lang="mr-IN" sz="1800" dirty="0" smtClean="0"/>
              <a:t>…</a:t>
            </a:r>
            <a:r>
              <a:rPr lang="en-US" sz="1800" dirty="0" smtClean="0"/>
              <a:t> add to uncertainty and miscalculation.</a:t>
            </a:r>
            <a:endParaRPr lang="en-US" sz="1800" dirty="0"/>
          </a:p>
        </p:txBody>
      </p:sp>
    </p:spTree>
    <p:extLst>
      <p:ext uri="{BB962C8B-B14F-4D97-AF65-F5344CB8AC3E}">
        <p14:creationId xmlns:p14="http://schemas.microsoft.com/office/powerpoint/2010/main" val="24701110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Roberts </a:t>
            </a:r>
            <a:r>
              <a:rPr lang="mr-IN" dirty="0" smtClean="0"/>
              <a:t>–</a:t>
            </a:r>
            <a:r>
              <a:rPr lang="en-US" dirty="0" smtClean="0"/>
              <a:t> Strategic Stability?</a:t>
            </a:r>
            <a:endParaRPr lang="en-US" dirty="0"/>
          </a:p>
        </p:txBody>
      </p:sp>
      <p:sp>
        <p:nvSpPr>
          <p:cNvPr id="3" name="Content Placeholder 2"/>
          <p:cNvSpPr>
            <a:spLocks noGrp="1"/>
          </p:cNvSpPr>
          <p:nvPr>
            <p:ph idx="1"/>
          </p:nvPr>
        </p:nvSpPr>
        <p:spPr/>
        <p:txBody>
          <a:bodyPr>
            <a:noAutofit/>
          </a:bodyPr>
          <a:lstStyle/>
          <a:p>
            <a:pPr>
              <a:spcBef>
                <a:spcPts val="200"/>
              </a:spcBef>
              <a:spcAft>
                <a:spcPts val="200"/>
              </a:spcAft>
            </a:pPr>
            <a:r>
              <a:rPr lang="en-US" dirty="0" smtClean="0"/>
              <a:t>Strategic stability ~ nuclear balance of power</a:t>
            </a:r>
          </a:p>
          <a:p>
            <a:pPr lvl="1">
              <a:spcBef>
                <a:spcPts val="200"/>
              </a:spcBef>
              <a:spcAft>
                <a:spcPts val="200"/>
              </a:spcAft>
            </a:pPr>
            <a:r>
              <a:rPr lang="en-US" dirty="0" smtClean="0">
                <a:solidFill>
                  <a:srgbClr val="000090"/>
                </a:solidFill>
              </a:rPr>
              <a:t>Maintain clear deterrent</a:t>
            </a:r>
          </a:p>
          <a:p>
            <a:pPr lvl="1">
              <a:spcBef>
                <a:spcPts val="200"/>
              </a:spcBef>
              <a:spcAft>
                <a:spcPts val="200"/>
              </a:spcAft>
            </a:pPr>
            <a:r>
              <a:rPr lang="en-US" dirty="0" smtClean="0">
                <a:solidFill>
                  <a:srgbClr val="000090"/>
                </a:solidFill>
              </a:rPr>
              <a:t>Reassure allies</a:t>
            </a:r>
          </a:p>
          <a:p>
            <a:pPr lvl="1">
              <a:spcBef>
                <a:spcPts val="200"/>
              </a:spcBef>
              <a:spcAft>
                <a:spcPts val="200"/>
              </a:spcAft>
            </a:pPr>
            <a:r>
              <a:rPr lang="en-US" dirty="0" smtClean="0">
                <a:solidFill>
                  <a:srgbClr val="000090"/>
                </a:solidFill>
              </a:rPr>
              <a:t>Reduce risk of war by removing incentives for it to start</a:t>
            </a:r>
          </a:p>
          <a:p>
            <a:pPr lvl="1">
              <a:spcBef>
                <a:spcPts val="200"/>
              </a:spcBef>
              <a:spcAft>
                <a:spcPts val="200"/>
              </a:spcAft>
            </a:pPr>
            <a:r>
              <a:rPr lang="en-US" dirty="0" smtClean="0">
                <a:solidFill>
                  <a:srgbClr val="000090"/>
                </a:solidFill>
              </a:rPr>
              <a:t>Preserve communications to manage crisis, end conflict</a:t>
            </a:r>
          </a:p>
          <a:p>
            <a:pPr>
              <a:spcBef>
                <a:spcPts val="200"/>
              </a:spcBef>
              <a:spcAft>
                <a:spcPts val="200"/>
              </a:spcAft>
            </a:pPr>
            <a:r>
              <a:rPr lang="en-US" dirty="0" smtClean="0"/>
              <a:t>Changed strategic realities</a:t>
            </a:r>
          </a:p>
          <a:p>
            <a:pPr lvl="1">
              <a:spcBef>
                <a:spcPts val="200"/>
              </a:spcBef>
              <a:spcAft>
                <a:spcPts val="200"/>
              </a:spcAft>
            </a:pPr>
            <a:r>
              <a:rPr lang="en-US" dirty="0" smtClean="0">
                <a:solidFill>
                  <a:srgbClr val="000090"/>
                </a:solidFill>
              </a:rPr>
              <a:t>No longer bipolar </a:t>
            </a:r>
            <a:r>
              <a:rPr lang="mr-IN" dirty="0" smtClean="0">
                <a:solidFill>
                  <a:srgbClr val="000090"/>
                </a:solidFill>
              </a:rPr>
              <a:t>–</a:t>
            </a:r>
            <a:r>
              <a:rPr lang="en-US" dirty="0" smtClean="0">
                <a:solidFill>
                  <a:srgbClr val="000090"/>
                </a:solidFill>
              </a:rPr>
              <a:t> multiple powers</a:t>
            </a:r>
          </a:p>
          <a:p>
            <a:pPr lvl="2">
              <a:spcBef>
                <a:spcPts val="200"/>
              </a:spcBef>
              <a:spcAft>
                <a:spcPts val="200"/>
              </a:spcAft>
            </a:pPr>
            <a:r>
              <a:rPr lang="en-US" dirty="0" smtClean="0">
                <a:solidFill>
                  <a:srgbClr val="000090"/>
                </a:solidFill>
              </a:rPr>
              <a:t>Asymmetric powers posing symmetrical threats  -- DPRK</a:t>
            </a:r>
          </a:p>
          <a:p>
            <a:pPr lvl="1">
              <a:spcBef>
                <a:spcPts val="200"/>
              </a:spcBef>
              <a:spcAft>
                <a:spcPts val="200"/>
              </a:spcAft>
            </a:pPr>
            <a:r>
              <a:rPr lang="en-US" dirty="0" smtClean="0">
                <a:solidFill>
                  <a:srgbClr val="000090"/>
                </a:solidFill>
              </a:rPr>
              <a:t>No longer uni-dimensional </a:t>
            </a:r>
            <a:r>
              <a:rPr lang="mr-IN" dirty="0" smtClean="0">
                <a:solidFill>
                  <a:srgbClr val="000090"/>
                </a:solidFill>
              </a:rPr>
              <a:t>…</a:t>
            </a:r>
            <a:r>
              <a:rPr lang="en-US" dirty="0" smtClean="0">
                <a:solidFill>
                  <a:srgbClr val="000090"/>
                </a:solidFill>
              </a:rPr>
              <a:t> space, cyber, hybrid, etc</a:t>
            </a:r>
          </a:p>
          <a:p>
            <a:pPr lvl="1">
              <a:spcBef>
                <a:spcPts val="200"/>
              </a:spcBef>
              <a:spcAft>
                <a:spcPts val="200"/>
              </a:spcAft>
            </a:pPr>
            <a:r>
              <a:rPr lang="en-US" dirty="0" smtClean="0">
                <a:solidFill>
                  <a:srgbClr val="000090"/>
                </a:solidFill>
              </a:rPr>
              <a:t>New technological challenges (precision strike, hypersonic)</a:t>
            </a:r>
          </a:p>
          <a:p>
            <a:pPr lvl="1">
              <a:spcBef>
                <a:spcPts val="200"/>
              </a:spcBef>
              <a:spcAft>
                <a:spcPts val="200"/>
              </a:spcAft>
            </a:pPr>
            <a:endParaRPr lang="en-US" dirty="0" smtClean="0"/>
          </a:p>
        </p:txBody>
      </p:sp>
    </p:spTree>
    <p:extLst>
      <p:ext uri="{BB962C8B-B14F-4D97-AF65-F5344CB8AC3E}">
        <p14:creationId xmlns:p14="http://schemas.microsoft.com/office/powerpoint/2010/main" val="30668706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 </a:t>
            </a:r>
            <a:r>
              <a:rPr lang="mr-IN" dirty="0" smtClean="0"/>
              <a:t>–</a:t>
            </a:r>
            <a:r>
              <a:rPr lang="en-US" dirty="0" smtClean="0"/>
              <a:t> So What?</a:t>
            </a:r>
            <a:endParaRPr lang="en-US" dirty="0"/>
          </a:p>
        </p:txBody>
      </p:sp>
      <p:sp>
        <p:nvSpPr>
          <p:cNvPr id="3" name="Content Placeholder 2"/>
          <p:cNvSpPr>
            <a:spLocks noGrp="1"/>
          </p:cNvSpPr>
          <p:nvPr>
            <p:ph idx="1"/>
          </p:nvPr>
        </p:nvSpPr>
        <p:spPr>
          <a:xfrm>
            <a:off x="739775" y="2770094"/>
            <a:ext cx="7662864" cy="3478306"/>
          </a:xfrm>
        </p:spPr>
        <p:txBody>
          <a:bodyPr>
            <a:noAutofit/>
          </a:bodyPr>
          <a:lstStyle/>
          <a:p>
            <a:pPr>
              <a:spcBef>
                <a:spcPts val="200"/>
              </a:spcBef>
              <a:spcAft>
                <a:spcPts val="200"/>
              </a:spcAft>
            </a:pPr>
            <a:r>
              <a:rPr lang="en-US" sz="1800" dirty="0" smtClean="0"/>
              <a:t>Challenges to America’s “global vision”</a:t>
            </a:r>
          </a:p>
          <a:p>
            <a:pPr lvl="1">
              <a:spcBef>
                <a:spcPts val="200"/>
              </a:spcBef>
              <a:spcAft>
                <a:spcPts val="200"/>
              </a:spcAft>
            </a:pPr>
            <a:r>
              <a:rPr lang="en-US" sz="1800" dirty="0" smtClean="0"/>
              <a:t>Middle East</a:t>
            </a:r>
          </a:p>
          <a:p>
            <a:pPr lvl="1">
              <a:spcBef>
                <a:spcPts val="200"/>
              </a:spcBef>
              <a:spcAft>
                <a:spcPts val="200"/>
              </a:spcAft>
            </a:pPr>
            <a:r>
              <a:rPr lang="en-US" sz="1800" dirty="0" smtClean="0"/>
              <a:t>Asia (China)</a:t>
            </a:r>
          </a:p>
          <a:p>
            <a:pPr lvl="1">
              <a:spcBef>
                <a:spcPts val="200"/>
              </a:spcBef>
              <a:spcAft>
                <a:spcPts val="200"/>
              </a:spcAft>
            </a:pPr>
            <a:r>
              <a:rPr lang="en-US" sz="1800" dirty="0" smtClean="0"/>
              <a:t>Central and Eastern Europe</a:t>
            </a:r>
          </a:p>
          <a:p>
            <a:pPr>
              <a:spcBef>
                <a:spcPts val="200"/>
              </a:spcBef>
              <a:spcAft>
                <a:spcPts val="200"/>
              </a:spcAft>
            </a:pPr>
            <a:r>
              <a:rPr lang="en-US" sz="1800" i="1" dirty="0">
                <a:solidFill>
                  <a:srgbClr val="000090"/>
                </a:solidFill>
              </a:rPr>
              <a:t>America is not </a:t>
            </a:r>
            <a:r>
              <a:rPr lang="en-US" sz="1800" i="1" dirty="0" smtClean="0">
                <a:solidFill>
                  <a:srgbClr val="000090"/>
                </a:solidFill>
              </a:rPr>
              <a:t>as overwhelmingly </a:t>
            </a:r>
            <a:r>
              <a:rPr lang="en-US" sz="1800" i="1" dirty="0">
                <a:solidFill>
                  <a:srgbClr val="000090"/>
                </a:solidFill>
              </a:rPr>
              <a:t>preponderant as most people thought it would be, but it </a:t>
            </a:r>
            <a:r>
              <a:rPr lang="en-US" sz="1800" i="1" dirty="0" smtClean="0">
                <a:solidFill>
                  <a:srgbClr val="000090"/>
                </a:solidFill>
              </a:rPr>
              <a:t>remains an </a:t>
            </a:r>
            <a:r>
              <a:rPr lang="en-US" sz="1800" i="1" dirty="0">
                <a:solidFill>
                  <a:srgbClr val="000090"/>
                </a:solidFill>
              </a:rPr>
              <a:t>exceptionally powerful </a:t>
            </a:r>
            <a:r>
              <a:rPr lang="en-US" sz="1800" i="1" dirty="0" smtClean="0">
                <a:solidFill>
                  <a:srgbClr val="000090"/>
                </a:solidFill>
              </a:rPr>
              <a:t>country </a:t>
            </a:r>
            <a:r>
              <a:rPr lang="mr-IN" sz="1800" i="1" dirty="0" smtClean="0">
                <a:solidFill>
                  <a:srgbClr val="000090"/>
                </a:solidFill>
              </a:rPr>
              <a:t>…</a:t>
            </a:r>
            <a:r>
              <a:rPr lang="en-US" sz="1800" i="1" dirty="0" smtClean="0">
                <a:solidFill>
                  <a:srgbClr val="000090"/>
                </a:solidFill>
              </a:rPr>
              <a:t>”</a:t>
            </a:r>
          </a:p>
          <a:p>
            <a:pPr>
              <a:spcBef>
                <a:spcPts val="200"/>
              </a:spcBef>
              <a:spcAft>
                <a:spcPts val="200"/>
              </a:spcAft>
            </a:pPr>
            <a:r>
              <a:rPr lang="en-US" sz="1800" i="1" dirty="0">
                <a:solidFill>
                  <a:srgbClr val="008000"/>
                </a:solidFill>
              </a:rPr>
              <a:t>America can do little without partners—real partners, </a:t>
            </a:r>
            <a:r>
              <a:rPr lang="en-US" sz="1800" i="1" dirty="0" smtClean="0">
                <a:solidFill>
                  <a:srgbClr val="008000"/>
                </a:solidFill>
              </a:rPr>
              <a:t>not followers</a:t>
            </a:r>
            <a:r>
              <a:rPr lang="en-US" sz="1800" i="1" dirty="0">
                <a:solidFill>
                  <a:srgbClr val="008000"/>
                </a:solidFill>
              </a:rPr>
              <a:t>. </a:t>
            </a:r>
            <a:endParaRPr lang="en-US" sz="1800" i="1" dirty="0" smtClean="0">
              <a:solidFill>
                <a:srgbClr val="008000"/>
              </a:solidFill>
            </a:endParaRPr>
          </a:p>
          <a:p>
            <a:pPr>
              <a:spcBef>
                <a:spcPts val="200"/>
              </a:spcBef>
              <a:spcAft>
                <a:spcPts val="200"/>
              </a:spcAft>
            </a:pPr>
            <a:r>
              <a:rPr lang="en-US" sz="1800" i="1" dirty="0" smtClean="0">
                <a:solidFill>
                  <a:srgbClr val="008000"/>
                </a:solidFill>
              </a:rPr>
              <a:t>America </a:t>
            </a:r>
            <a:r>
              <a:rPr lang="mr-IN" sz="1800" i="1" dirty="0" smtClean="0">
                <a:solidFill>
                  <a:srgbClr val="008000"/>
                </a:solidFill>
              </a:rPr>
              <a:t>…</a:t>
            </a:r>
            <a:r>
              <a:rPr lang="en-US" sz="1800" i="1" dirty="0" smtClean="0">
                <a:solidFill>
                  <a:srgbClr val="008000"/>
                </a:solidFill>
              </a:rPr>
              <a:t> will </a:t>
            </a:r>
            <a:r>
              <a:rPr lang="en-US" sz="1800" i="1" dirty="0">
                <a:solidFill>
                  <a:srgbClr val="008000"/>
                </a:solidFill>
              </a:rPr>
              <a:t>have no choice but to </a:t>
            </a:r>
            <a:r>
              <a:rPr lang="en-US" sz="1800" i="1" dirty="0" smtClean="0">
                <a:solidFill>
                  <a:srgbClr val="008000"/>
                </a:solidFill>
              </a:rPr>
              <a:t>share power</a:t>
            </a:r>
            <a:r>
              <a:rPr lang="en-US" sz="1800" i="1" dirty="0">
                <a:solidFill>
                  <a:srgbClr val="008000"/>
                </a:solidFill>
              </a:rPr>
              <a:t>, which will mean constant compromise and accommodation of </a:t>
            </a:r>
            <a:r>
              <a:rPr lang="en-US" sz="1800" i="1" dirty="0" smtClean="0">
                <a:solidFill>
                  <a:srgbClr val="008000"/>
                </a:solidFill>
              </a:rPr>
              <a:t>conflicting views </a:t>
            </a:r>
            <a:r>
              <a:rPr lang="en-US" sz="1800" i="1" dirty="0">
                <a:solidFill>
                  <a:srgbClr val="008000"/>
                </a:solidFill>
              </a:rPr>
              <a:t>and aims. </a:t>
            </a:r>
            <a:r>
              <a:rPr lang="en-US" sz="1800" i="1" dirty="0">
                <a:solidFill>
                  <a:srgbClr val="CF0F32"/>
                </a:solidFill>
              </a:rPr>
              <a:t>The alternative to dealing with other major powers as equals </a:t>
            </a:r>
            <a:r>
              <a:rPr lang="en-US" sz="1800" i="1" dirty="0" smtClean="0">
                <a:solidFill>
                  <a:srgbClr val="CF0F32"/>
                </a:solidFill>
              </a:rPr>
              <a:t>is to </a:t>
            </a:r>
            <a:r>
              <a:rPr lang="en-US" sz="1800" i="1" dirty="0">
                <a:solidFill>
                  <a:srgbClr val="CF0F32"/>
                </a:solidFill>
              </a:rPr>
              <a:t>confront them as rivals</a:t>
            </a:r>
            <a:r>
              <a:rPr lang="en-US" sz="1800" i="1" dirty="0" smtClean="0">
                <a:solidFill>
                  <a:srgbClr val="CF0F32"/>
                </a:solidFill>
              </a:rPr>
              <a:t>.</a:t>
            </a:r>
            <a:endParaRPr lang="en-US" sz="1800" i="1" dirty="0">
              <a:solidFill>
                <a:srgbClr val="CF0F32"/>
              </a:solidFill>
            </a:endParaRPr>
          </a:p>
        </p:txBody>
      </p:sp>
    </p:spTree>
    <p:extLst>
      <p:ext uri="{BB962C8B-B14F-4D97-AF65-F5344CB8AC3E}">
        <p14:creationId xmlns:p14="http://schemas.microsoft.com/office/powerpoint/2010/main" val="8020712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Look-Ahead</a:t>
            </a:r>
            <a:br>
              <a:rPr lang="en-US" sz="4000" dirty="0"/>
            </a:br>
            <a:r>
              <a:rPr lang="en-US" sz="4000" dirty="0" smtClean="0">
                <a:solidFill>
                  <a:schemeClr val="bg1"/>
                </a:solidFill>
              </a:rPr>
              <a:t>Monday, 9 April</a:t>
            </a:r>
            <a:endParaRPr lang="en-US" sz="4000" dirty="0"/>
          </a:p>
        </p:txBody>
      </p:sp>
      <p:sp>
        <p:nvSpPr>
          <p:cNvPr id="3" name="Content Placeholder 2"/>
          <p:cNvSpPr>
            <a:spLocks noGrp="1"/>
          </p:cNvSpPr>
          <p:nvPr>
            <p:ph idx="1"/>
          </p:nvPr>
        </p:nvSpPr>
        <p:spPr>
          <a:xfrm>
            <a:off x="739774" y="2770094"/>
            <a:ext cx="8023226" cy="3478306"/>
          </a:xfrm>
        </p:spPr>
        <p:txBody>
          <a:bodyPr>
            <a:noAutofit/>
          </a:bodyPr>
          <a:lstStyle/>
          <a:p>
            <a:pPr>
              <a:spcBef>
                <a:spcPts val="200"/>
              </a:spcBef>
              <a:spcAft>
                <a:spcPts val="200"/>
              </a:spcAft>
            </a:pPr>
            <a:r>
              <a:rPr lang="en-US" i="1" dirty="0" smtClean="0"/>
              <a:t>Whither American Global Leadership?</a:t>
            </a:r>
          </a:p>
          <a:p>
            <a:pPr lvl="1">
              <a:spcBef>
                <a:spcPts val="200"/>
              </a:spcBef>
              <a:spcAft>
                <a:spcPts val="200"/>
              </a:spcAft>
            </a:pPr>
            <a:r>
              <a:rPr lang="en-US" sz="1800" dirty="0" smtClean="0">
                <a:solidFill>
                  <a:srgbClr val="000090"/>
                </a:solidFill>
              </a:rPr>
              <a:t>Single session (</a:t>
            </a:r>
            <a:r>
              <a:rPr lang="en-US" sz="1800" dirty="0" smtClean="0">
                <a:solidFill>
                  <a:srgbClr val="CF0F32"/>
                </a:solidFill>
              </a:rPr>
              <a:t>0800-0930</a:t>
            </a:r>
            <a:r>
              <a:rPr lang="en-US" sz="1800" dirty="0" smtClean="0">
                <a:solidFill>
                  <a:srgbClr val="000090"/>
                </a:solidFill>
              </a:rPr>
              <a:t>)</a:t>
            </a:r>
          </a:p>
          <a:p>
            <a:pPr lvl="1">
              <a:spcBef>
                <a:spcPts val="200"/>
              </a:spcBef>
              <a:spcAft>
                <a:spcPts val="200"/>
              </a:spcAft>
            </a:pPr>
            <a:r>
              <a:rPr lang="en-US" sz="1800" dirty="0" smtClean="0">
                <a:solidFill>
                  <a:srgbClr val="000090"/>
                </a:solidFill>
              </a:rPr>
              <a:t>Room </a:t>
            </a:r>
            <a:r>
              <a:rPr lang="en-US" sz="1800" dirty="0" smtClean="0">
                <a:solidFill>
                  <a:srgbClr val="CF0F32"/>
                </a:solidFill>
              </a:rPr>
              <a:t>U43</a:t>
            </a:r>
          </a:p>
          <a:p>
            <a:pPr>
              <a:spcBef>
                <a:spcPts val="200"/>
              </a:spcBef>
              <a:spcAft>
                <a:spcPts val="200"/>
              </a:spcAft>
            </a:pPr>
            <a:r>
              <a:rPr lang="en-US" dirty="0" smtClean="0"/>
              <a:t>Focus on U.S. “global leadership” </a:t>
            </a:r>
            <a:r>
              <a:rPr lang="mr-IN" dirty="0" smtClean="0"/>
              <a:t>–</a:t>
            </a:r>
            <a:r>
              <a:rPr lang="en-US" dirty="0" smtClean="0"/>
              <a:t> foundations &amp; future?</a:t>
            </a:r>
          </a:p>
          <a:p>
            <a:pPr lvl="1">
              <a:spcBef>
                <a:spcPts val="200"/>
              </a:spcBef>
              <a:spcAft>
                <a:spcPts val="200"/>
              </a:spcAft>
            </a:pPr>
            <a:r>
              <a:rPr lang="en-US" sz="1800" dirty="0" smtClean="0">
                <a:solidFill>
                  <a:srgbClr val="008000"/>
                </a:solidFill>
              </a:rPr>
              <a:t>A. Posen</a:t>
            </a:r>
            <a:r>
              <a:rPr lang="en-US" sz="1800" dirty="0">
                <a:solidFill>
                  <a:srgbClr val="008000"/>
                </a:solidFill>
              </a:rPr>
              <a:t>, </a:t>
            </a:r>
            <a:r>
              <a:rPr lang="en-US" sz="1800" i="1" dirty="0" smtClean="0">
                <a:solidFill>
                  <a:srgbClr val="008000"/>
                </a:solidFill>
              </a:rPr>
              <a:t>Post</a:t>
            </a:r>
            <a:r>
              <a:rPr lang="en-US" sz="1800" i="1" dirty="0">
                <a:solidFill>
                  <a:srgbClr val="008000"/>
                </a:solidFill>
              </a:rPr>
              <a:t>-American World Economy: Globalization in the Trump Era</a:t>
            </a:r>
            <a:r>
              <a:rPr lang="en-US" sz="1800" dirty="0" smtClean="0">
                <a:solidFill>
                  <a:srgbClr val="008000"/>
                </a:solidFill>
              </a:rPr>
              <a:t>,</a:t>
            </a:r>
          </a:p>
          <a:p>
            <a:pPr lvl="1">
              <a:spcBef>
                <a:spcPts val="200"/>
              </a:spcBef>
              <a:spcAft>
                <a:spcPts val="200"/>
              </a:spcAft>
            </a:pPr>
            <a:r>
              <a:rPr lang="en-US" sz="1800" dirty="0" smtClean="0">
                <a:solidFill>
                  <a:srgbClr val="008000"/>
                </a:solidFill>
              </a:rPr>
              <a:t>B. Posen</a:t>
            </a:r>
            <a:r>
              <a:rPr lang="en-US" sz="1800" dirty="0">
                <a:solidFill>
                  <a:srgbClr val="008000"/>
                </a:solidFill>
              </a:rPr>
              <a:t>, </a:t>
            </a:r>
            <a:r>
              <a:rPr lang="en-US" sz="1800" i="1" dirty="0" smtClean="0">
                <a:solidFill>
                  <a:srgbClr val="008000"/>
                </a:solidFill>
              </a:rPr>
              <a:t>Rise </a:t>
            </a:r>
            <a:r>
              <a:rPr lang="en-US" sz="1800" i="1" dirty="0">
                <a:solidFill>
                  <a:srgbClr val="008000"/>
                </a:solidFill>
              </a:rPr>
              <a:t>of Illiberal Hegemony: Trump’s Surprising Grand </a:t>
            </a:r>
            <a:r>
              <a:rPr lang="en-US" sz="1800" i="1" dirty="0" smtClean="0">
                <a:solidFill>
                  <a:srgbClr val="008000"/>
                </a:solidFill>
              </a:rPr>
              <a:t>Strategy</a:t>
            </a:r>
            <a:endParaRPr lang="en-US" sz="1800" dirty="0">
              <a:solidFill>
                <a:srgbClr val="008000"/>
              </a:solidFill>
            </a:endParaRPr>
          </a:p>
          <a:p>
            <a:pPr lvl="1">
              <a:spcBef>
                <a:spcPts val="200"/>
              </a:spcBef>
              <a:spcAft>
                <a:spcPts val="200"/>
              </a:spcAft>
            </a:pPr>
            <a:r>
              <a:rPr lang="en-US" sz="1800" dirty="0" smtClean="0">
                <a:solidFill>
                  <a:srgbClr val="008000"/>
                </a:solidFill>
              </a:rPr>
              <a:t>Sullivan</a:t>
            </a:r>
            <a:r>
              <a:rPr lang="en-US" sz="1800" dirty="0">
                <a:solidFill>
                  <a:srgbClr val="008000"/>
                </a:solidFill>
              </a:rPr>
              <a:t>, </a:t>
            </a:r>
            <a:r>
              <a:rPr lang="en-US" sz="1800" i="1" dirty="0">
                <a:solidFill>
                  <a:srgbClr val="008000"/>
                </a:solidFill>
              </a:rPr>
              <a:t>The World After Trump: How the System Can </a:t>
            </a:r>
            <a:r>
              <a:rPr lang="en-US" sz="1800" i="1" dirty="0" smtClean="0">
                <a:solidFill>
                  <a:srgbClr val="008000"/>
                </a:solidFill>
              </a:rPr>
              <a:t>Endure</a:t>
            </a:r>
            <a:endParaRPr lang="en-US" sz="1800" dirty="0" smtClean="0">
              <a:solidFill>
                <a:srgbClr val="008000"/>
              </a:solidFill>
            </a:endParaRPr>
          </a:p>
          <a:p>
            <a:pPr>
              <a:spcBef>
                <a:spcPts val="200"/>
              </a:spcBef>
              <a:spcAft>
                <a:spcPts val="200"/>
              </a:spcAft>
            </a:pPr>
            <a:r>
              <a:rPr lang="en-US" i="1" dirty="0" smtClean="0"/>
              <a:t>Seminar format </a:t>
            </a:r>
            <a:r>
              <a:rPr lang="mr-IN" i="1" dirty="0" smtClean="0"/>
              <a:t>…</a:t>
            </a:r>
            <a:r>
              <a:rPr lang="en-US" i="1" dirty="0" smtClean="0"/>
              <a:t> come prepared to discuss!</a:t>
            </a:r>
          </a:p>
          <a:p>
            <a:pPr>
              <a:spcBef>
                <a:spcPts val="200"/>
              </a:spcBef>
              <a:spcAft>
                <a:spcPts val="200"/>
              </a:spcAft>
            </a:pPr>
            <a:r>
              <a:rPr lang="en-US" dirty="0">
                <a:solidFill>
                  <a:srgbClr val="000090"/>
                </a:solidFill>
              </a:rPr>
              <a:t>Email me your personal assessment of your </a:t>
            </a:r>
            <a:r>
              <a:rPr lang="en-US" dirty="0">
                <a:solidFill>
                  <a:srgbClr val="CF0F32"/>
                </a:solidFill>
              </a:rPr>
              <a:t>preparation, engagement, and participation</a:t>
            </a:r>
            <a:r>
              <a:rPr lang="en-US" dirty="0">
                <a:solidFill>
                  <a:srgbClr val="000090"/>
                </a:solidFill>
              </a:rPr>
              <a:t> in the seminar </a:t>
            </a:r>
            <a:r>
              <a:rPr lang="en-US" dirty="0">
                <a:solidFill>
                  <a:srgbClr val="008000"/>
                </a:solidFill>
              </a:rPr>
              <a:t>(per syllabus)</a:t>
            </a:r>
          </a:p>
          <a:p>
            <a:pPr>
              <a:spcBef>
                <a:spcPts val="200"/>
              </a:spcBef>
              <a:spcAft>
                <a:spcPts val="200"/>
              </a:spcAft>
            </a:pPr>
            <a:endParaRPr lang="en-US" i="1" dirty="0" smtClean="0">
              <a:solidFill>
                <a:srgbClr val="000090"/>
              </a:solidFill>
            </a:endParaRPr>
          </a:p>
        </p:txBody>
      </p:sp>
    </p:spTree>
    <p:extLst>
      <p:ext uri="{BB962C8B-B14F-4D97-AF65-F5344CB8AC3E}">
        <p14:creationId xmlns:p14="http://schemas.microsoft.com/office/powerpoint/2010/main" val="1761086672"/>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FF00"/>
                </a:solidFill>
              </a:rPr>
              <a:t>Whither American Global Leadership?</a:t>
            </a:r>
            <a:endParaRPr lang="en-US" dirty="0">
              <a:solidFill>
                <a:srgbClr val="FFFF00"/>
              </a:solidFill>
            </a:endParaRPr>
          </a:p>
        </p:txBody>
      </p:sp>
      <p:sp>
        <p:nvSpPr>
          <p:cNvPr id="3" name="Subtitle 2"/>
          <p:cNvSpPr>
            <a:spLocks noGrp="1"/>
          </p:cNvSpPr>
          <p:nvPr>
            <p:ph type="subTitle" idx="1"/>
          </p:nvPr>
        </p:nvSpPr>
        <p:spPr>
          <a:xfrm>
            <a:off x="457199" y="3581400"/>
            <a:ext cx="8228013" cy="838200"/>
          </a:xfrm>
        </p:spPr>
        <p:txBody>
          <a:bodyPr>
            <a:normAutofit/>
          </a:bodyPr>
          <a:lstStyle/>
          <a:p>
            <a:r>
              <a:rPr lang="en-US" sz="2400" dirty="0" smtClean="0"/>
              <a:t>Monday, 9 April 2018</a:t>
            </a:r>
            <a:endParaRPr lang="en-US" sz="2400" dirty="0"/>
          </a:p>
        </p:txBody>
      </p:sp>
    </p:spTree>
    <p:extLst>
      <p:ext uri="{BB962C8B-B14F-4D97-AF65-F5344CB8AC3E}">
        <p14:creationId xmlns:p14="http://schemas.microsoft.com/office/powerpoint/2010/main" val="517300350"/>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Essay #1 Comments</a:t>
            </a:r>
            <a:endParaRPr lang="en-US" dirty="0"/>
          </a:p>
        </p:txBody>
      </p:sp>
      <p:sp>
        <p:nvSpPr>
          <p:cNvPr id="8" name="Content Placeholder 7"/>
          <p:cNvSpPr>
            <a:spLocks noGrp="1"/>
          </p:cNvSpPr>
          <p:nvPr>
            <p:ph idx="1"/>
          </p:nvPr>
        </p:nvSpPr>
        <p:spPr>
          <a:xfrm>
            <a:off x="739774" y="2770094"/>
            <a:ext cx="7947025" cy="3630706"/>
          </a:xfrm>
        </p:spPr>
        <p:txBody>
          <a:bodyPr>
            <a:normAutofit/>
          </a:bodyPr>
          <a:lstStyle/>
          <a:p>
            <a:r>
              <a:rPr lang="en-US" sz="2000" dirty="0" smtClean="0"/>
              <a:t>Read the question! </a:t>
            </a:r>
            <a:r>
              <a:rPr lang="en-US" sz="2000" dirty="0" smtClean="0">
                <a:solidFill>
                  <a:srgbClr val="CF0F32"/>
                </a:solidFill>
              </a:rPr>
              <a:t>Then read it again</a:t>
            </a:r>
            <a:r>
              <a:rPr lang="en-US" sz="2000" dirty="0" smtClean="0"/>
              <a:t> (or write at top of paper)!</a:t>
            </a:r>
          </a:p>
          <a:p>
            <a:r>
              <a:rPr lang="en-US" sz="2000" dirty="0" smtClean="0">
                <a:solidFill>
                  <a:srgbClr val="008000"/>
                </a:solidFill>
              </a:rPr>
              <a:t>Critical analysis </a:t>
            </a:r>
            <a:r>
              <a:rPr lang="mr-IN" sz="2000" dirty="0" smtClean="0"/>
              <a:t>–</a:t>
            </a:r>
            <a:r>
              <a:rPr lang="en-US" sz="2000" dirty="0" smtClean="0"/>
              <a:t> not unsubstantiated assertions!</a:t>
            </a:r>
          </a:p>
          <a:p>
            <a:r>
              <a:rPr lang="en-US" sz="2000" dirty="0"/>
              <a:t>Key is “nuance” </a:t>
            </a:r>
            <a:r>
              <a:rPr lang="mr-IN" sz="2000" dirty="0"/>
              <a:t>…</a:t>
            </a:r>
            <a:r>
              <a:rPr lang="en-US" sz="2000" dirty="0"/>
              <a:t> not “either-or” </a:t>
            </a:r>
            <a:r>
              <a:rPr lang="mr-IN" sz="2000" dirty="0"/>
              <a:t>…</a:t>
            </a:r>
            <a:r>
              <a:rPr lang="en-US" sz="2000" dirty="0"/>
              <a:t> not “good” or “evil”</a:t>
            </a:r>
          </a:p>
          <a:p>
            <a:pPr lvl="1"/>
            <a:r>
              <a:rPr lang="en-US" dirty="0">
                <a:solidFill>
                  <a:srgbClr val="000090"/>
                </a:solidFill>
              </a:rPr>
              <a:t>“Self-interest” vs. “self-less” </a:t>
            </a:r>
            <a:r>
              <a:rPr lang="mr-IN" dirty="0">
                <a:solidFill>
                  <a:srgbClr val="000090"/>
                </a:solidFill>
              </a:rPr>
              <a:t>–</a:t>
            </a:r>
            <a:r>
              <a:rPr lang="en-US" dirty="0">
                <a:solidFill>
                  <a:srgbClr val="000090"/>
                </a:solidFill>
              </a:rPr>
              <a:t> “enlightened self-interest</a:t>
            </a:r>
            <a:r>
              <a:rPr lang="en-US" dirty="0" smtClean="0">
                <a:solidFill>
                  <a:srgbClr val="000090"/>
                </a:solidFill>
              </a:rPr>
              <a:t>”</a:t>
            </a:r>
          </a:p>
          <a:p>
            <a:r>
              <a:rPr lang="en-US" sz="2000" dirty="0"/>
              <a:t>Watch out for words that carry “baggage”</a:t>
            </a:r>
          </a:p>
          <a:p>
            <a:pPr lvl="1"/>
            <a:r>
              <a:rPr lang="en-US" dirty="0">
                <a:solidFill>
                  <a:srgbClr val="000090"/>
                </a:solidFill>
              </a:rPr>
              <a:t>“Dominant” vs. “Primacy”</a:t>
            </a:r>
          </a:p>
          <a:p>
            <a:r>
              <a:rPr lang="en-US" sz="2000" dirty="0" smtClean="0"/>
              <a:t>Be efficient in your language</a:t>
            </a:r>
          </a:p>
          <a:p>
            <a:pPr lvl="1"/>
            <a:r>
              <a:rPr lang="en-US" dirty="0" smtClean="0">
                <a:solidFill>
                  <a:srgbClr val="000090"/>
                </a:solidFill>
              </a:rPr>
              <a:t>Avoid long intro paragraphs that do not add anything</a:t>
            </a:r>
            <a:endParaRPr lang="en-US" dirty="0" smtClean="0"/>
          </a:p>
          <a:p>
            <a:r>
              <a:rPr lang="en-US" sz="2000" i="1" dirty="0" smtClean="0">
                <a:solidFill>
                  <a:srgbClr val="008000"/>
                </a:solidFill>
              </a:rPr>
              <a:t>Essay #2 </a:t>
            </a:r>
            <a:r>
              <a:rPr lang="mr-IN" sz="2000" i="1" dirty="0" smtClean="0">
                <a:solidFill>
                  <a:srgbClr val="008000"/>
                </a:solidFill>
              </a:rPr>
              <a:t>–</a:t>
            </a:r>
            <a:r>
              <a:rPr lang="en-US" sz="2000" i="1" dirty="0" smtClean="0">
                <a:solidFill>
                  <a:srgbClr val="008000"/>
                </a:solidFill>
              </a:rPr>
              <a:t> 500-1,000 word range is OK</a:t>
            </a:r>
            <a:endParaRPr lang="en-US" sz="2000" i="1" dirty="0" smtClean="0">
              <a:solidFill>
                <a:srgbClr val="008000"/>
              </a:solidFill>
            </a:endParaRPr>
          </a:p>
        </p:txBody>
      </p:sp>
    </p:spTree>
    <p:extLst>
      <p:ext uri="{BB962C8B-B14F-4D97-AF65-F5344CB8AC3E}">
        <p14:creationId xmlns:p14="http://schemas.microsoft.com/office/powerpoint/2010/main" val="894756934"/>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 Posen </a:t>
            </a:r>
            <a:r>
              <a:rPr lang="mr-IN" sz="4000" dirty="0" smtClean="0"/>
              <a:t>–</a:t>
            </a:r>
            <a:r>
              <a:rPr lang="en-US" sz="4000" dirty="0" smtClean="0"/>
              <a:t> </a:t>
            </a:r>
            <a:r>
              <a:rPr lang="en-US" sz="4000" dirty="0" smtClean="0"/>
              <a:t>Post-American </a:t>
            </a:r>
            <a:r>
              <a:rPr lang="en-US" sz="4000" dirty="0" smtClean="0"/>
              <a:t>Economy </a:t>
            </a:r>
            <a:endParaRPr lang="en-US" sz="4000" dirty="0"/>
          </a:p>
        </p:txBody>
      </p:sp>
      <p:sp>
        <p:nvSpPr>
          <p:cNvPr id="3" name="Content Placeholder 2"/>
          <p:cNvSpPr>
            <a:spLocks noGrp="1"/>
          </p:cNvSpPr>
          <p:nvPr>
            <p:ph idx="1"/>
          </p:nvPr>
        </p:nvSpPr>
        <p:spPr/>
        <p:txBody>
          <a:bodyPr/>
          <a:lstStyle/>
          <a:p>
            <a:r>
              <a:rPr lang="en-US" dirty="0" smtClean="0"/>
              <a:t>U.S. contributions to the global economic order</a:t>
            </a:r>
          </a:p>
          <a:p>
            <a:pPr lvl="1"/>
            <a:r>
              <a:rPr lang="en-US" dirty="0" smtClean="0">
                <a:solidFill>
                  <a:srgbClr val="000090"/>
                </a:solidFill>
              </a:rPr>
              <a:t>Umbrella of security guarantees</a:t>
            </a:r>
          </a:p>
          <a:p>
            <a:pPr lvl="1"/>
            <a:r>
              <a:rPr lang="en-US" dirty="0" smtClean="0">
                <a:solidFill>
                  <a:srgbClr val="000090"/>
                </a:solidFill>
              </a:rPr>
              <a:t>Free navigation of seas and airspace</a:t>
            </a:r>
          </a:p>
          <a:p>
            <a:r>
              <a:rPr lang="en-US" dirty="0" smtClean="0"/>
              <a:t>Importance of rules </a:t>
            </a:r>
            <a:r>
              <a:rPr lang="mr-IN" dirty="0" smtClean="0"/>
              <a:t>…</a:t>
            </a:r>
            <a:r>
              <a:rPr lang="en-US" dirty="0" smtClean="0"/>
              <a:t> and data transparency (e.g. IMF)</a:t>
            </a:r>
          </a:p>
          <a:p>
            <a:r>
              <a:rPr lang="en-US" dirty="0" smtClean="0"/>
              <a:t>Implications of U.S. withdrawal/retrenchment from rules-based free trade and financial systems</a:t>
            </a:r>
          </a:p>
          <a:p>
            <a:pPr lvl="1"/>
            <a:r>
              <a:rPr lang="en-US" dirty="0" smtClean="0">
                <a:solidFill>
                  <a:srgbClr val="000090"/>
                </a:solidFill>
              </a:rPr>
              <a:t>Loss of U.S political influence</a:t>
            </a:r>
          </a:p>
          <a:p>
            <a:pPr lvl="1"/>
            <a:r>
              <a:rPr lang="en-US" dirty="0" smtClean="0">
                <a:solidFill>
                  <a:srgbClr val="000090"/>
                </a:solidFill>
              </a:rPr>
              <a:t>Increasing U.S. vulnerability</a:t>
            </a:r>
            <a:endParaRPr lang="en-US" dirty="0">
              <a:solidFill>
                <a:srgbClr val="000090"/>
              </a:solidFill>
            </a:endParaRPr>
          </a:p>
        </p:txBody>
      </p:sp>
    </p:spTree>
    <p:extLst>
      <p:ext uri="{BB962C8B-B14F-4D97-AF65-F5344CB8AC3E}">
        <p14:creationId xmlns:p14="http://schemas.microsoft.com/office/powerpoint/2010/main" val="419715639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Readings</a:t>
            </a:r>
            <a:endParaRPr lang="en-US" dirty="0"/>
          </a:p>
        </p:txBody>
      </p:sp>
      <p:sp>
        <p:nvSpPr>
          <p:cNvPr id="3" name="Content Placeholder 2"/>
          <p:cNvSpPr>
            <a:spLocks noGrp="1"/>
          </p:cNvSpPr>
          <p:nvPr>
            <p:ph idx="1"/>
          </p:nvPr>
        </p:nvSpPr>
        <p:spPr>
          <a:xfrm>
            <a:off x="739775" y="2770094"/>
            <a:ext cx="7753144" cy="3267169"/>
          </a:xfrm>
        </p:spPr>
        <p:txBody>
          <a:bodyPr/>
          <a:lstStyle/>
          <a:p>
            <a:r>
              <a:rPr lang="en-US" dirty="0" smtClean="0">
                <a:solidFill>
                  <a:srgbClr val="CF0F32"/>
                </a:solidFill>
              </a:rPr>
              <a:t>All required readings distributed electronically through IS.</a:t>
            </a:r>
            <a:endParaRPr lang="en-US" dirty="0">
              <a:solidFill>
                <a:srgbClr val="CF0F32"/>
              </a:solidFill>
            </a:endParaRPr>
          </a:p>
          <a:p>
            <a:r>
              <a:rPr lang="en-US" i="1" u="sng" dirty="0" smtClean="0">
                <a:solidFill>
                  <a:srgbClr val="008000"/>
                </a:solidFill>
              </a:rPr>
              <a:t>Hints:</a:t>
            </a:r>
          </a:p>
          <a:p>
            <a:pPr lvl="1"/>
            <a:r>
              <a:rPr lang="en-US" dirty="0" smtClean="0">
                <a:solidFill>
                  <a:srgbClr val="000090"/>
                </a:solidFill>
              </a:rPr>
              <a:t>Read to understand main ideas &amp; argument</a:t>
            </a:r>
          </a:p>
          <a:p>
            <a:pPr lvl="1"/>
            <a:r>
              <a:rPr lang="en-US" dirty="0" smtClean="0">
                <a:solidFill>
                  <a:srgbClr val="000090"/>
                </a:solidFill>
              </a:rPr>
              <a:t>Compare arguments </a:t>
            </a:r>
            <a:r>
              <a:rPr lang="mr-IN" dirty="0" smtClean="0">
                <a:solidFill>
                  <a:srgbClr val="000090"/>
                </a:solidFill>
              </a:rPr>
              <a:t>…</a:t>
            </a:r>
            <a:r>
              <a:rPr lang="en-US" dirty="0" smtClean="0">
                <a:solidFill>
                  <a:srgbClr val="000090"/>
                </a:solidFill>
              </a:rPr>
              <a:t> critically assess assumptions</a:t>
            </a:r>
          </a:p>
          <a:p>
            <a:pPr lvl="1"/>
            <a:r>
              <a:rPr lang="en-US" dirty="0">
                <a:solidFill>
                  <a:srgbClr val="000090"/>
                </a:solidFill>
              </a:rPr>
              <a:t>You are </a:t>
            </a:r>
            <a:r>
              <a:rPr lang="en-US" u="sng" dirty="0">
                <a:solidFill>
                  <a:srgbClr val="000090"/>
                </a:solidFill>
              </a:rPr>
              <a:t>not</a:t>
            </a:r>
            <a:r>
              <a:rPr lang="en-US" dirty="0">
                <a:solidFill>
                  <a:srgbClr val="000090"/>
                </a:solidFill>
              </a:rPr>
              <a:t> expected to </a:t>
            </a:r>
            <a:r>
              <a:rPr lang="en-US" dirty="0" smtClean="0">
                <a:solidFill>
                  <a:srgbClr val="000090"/>
                </a:solidFill>
              </a:rPr>
              <a:t>memorize or </a:t>
            </a:r>
            <a:r>
              <a:rPr lang="en-US" dirty="0">
                <a:solidFill>
                  <a:srgbClr val="000090"/>
                </a:solidFill>
              </a:rPr>
              <a:t>regurgitate on </a:t>
            </a:r>
            <a:r>
              <a:rPr lang="en-US" dirty="0" smtClean="0">
                <a:solidFill>
                  <a:srgbClr val="000090"/>
                </a:solidFill>
              </a:rPr>
              <a:t>test</a:t>
            </a:r>
          </a:p>
          <a:p>
            <a:pPr lvl="1"/>
            <a:r>
              <a:rPr lang="en-US" dirty="0" smtClean="0">
                <a:solidFill>
                  <a:srgbClr val="000090"/>
                </a:solidFill>
              </a:rPr>
              <a:t>You </a:t>
            </a:r>
            <a:r>
              <a:rPr lang="en-US" u="sng" dirty="0" smtClean="0">
                <a:solidFill>
                  <a:srgbClr val="000090"/>
                </a:solidFill>
              </a:rPr>
              <a:t>are</a:t>
            </a:r>
            <a:r>
              <a:rPr lang="en-US" dirty="0" smtClean="0">
                <a:solidFill>
                  <a:srgbClr val="000090"/>
                </a:solidFill>
              </a:rPr>
              <a:t> expected to analyze arguments and apply ideas to specific cases</a:t>
            </a:r>
          </a:p>
          <a:p>
            <a:pPr lvl="1"/>
            <a:r>
              <a:rPr lang="en-US" dirty="0" smtClean="0">
                <a:solidFill>
                  <a:srgbClr val="000090"/>
                </a:solidFill>
              </a:rPr>
              <a:t>Synthesize </a:t>
            </a:r>
            <a:r>
              <a:rPr lang="mr-IN" dirty="0" smtClean="0">
                <a:solidFill>
                  <a:srgbClr val="000090"/>
                </a:solidFill>
              </a:rPr>
              <a:t>…</a:t>
            </a:r>
            <a:r>
              <a:rPr lang="en-US" dirty="0" smtClean="0">
                <a:solidFill>
                  <a:srgbClr val="000090"/>
                </a:solidFill>
              </a:rPr>
              <a:t> connect dots </a:t>
            </a:r>
            <a:r>
              <a:rPr lang="mr-IN" dirty="0" smtClean="0">
                <a:solidFill>
                  <a:srgbClr val="000090"/>
                </a:solidFill>
              </a:rPr>
              <a:t>…</a:t>
            </a:r>
            <a:r>
              <a:rPr lang="en-US" dirty="0" smtClean="0">
                <a:solidFill>
                  <a:srgbClr val="000090"/>
                </a:solidFill>
              </a:rPr>
              <a:t> think critically</a:t>
            </a:r>
            <a:endParaRPr lang="en-US" dirty="0"/>
          </a:p>
        </p:txBody>
      </p:sp>
    </p:spTree>
    <p:extLst>
      <p:ext uri="{BB962C8B-B14F-4D97-AF65-F5344CB8AC3E}">
        <p14:creationId xmlns:p14="http://schemas.microsoft.com/office/powerpoint/2010/main" val="2012001564"/>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B. Posen </a:t>
            </a:r>
            <a:r>
              <a:rPr lang="mr-IN" sz="4000" dirty="0" smtClean="0"/>
              <a:t>–</a:t>
            </a:r>
            <a:r>
              <a:rPr lang="en-US" sz="4000" dirty="0" smtClean="0"/>
              <a:t> Illiberal Hegemony</a:t>
            </a:r>
            <a:endParaRPr lang="en-US" sz="4000" dirty="0"/>
          </a:p>
        </p:txBody>
      </p:sp>
      <p:sp>
        <p:nvSpPr>
          <p:cNvPr id="3" name="Content Placeholder 2"/>
          <p:cNvSpPr>
            <a:spLocks noGrp="1"/>
          </p:cNvSpPr>
          <p:nvPr>
            <p:ph idx="1"/>
          </p:nvPr>
        </p:nvSpPr>
        <p:spPr>
          <a:xfrm>
            <a:off x="739774" y="2770094"/>
            <a:ext cx="7947025" cy="3267169"/>
          </a:xfrm>
        </p:spPr>
        <p:txBody>
          <a:bodyPr>
            <a:normAutofit/>
          </a:bodyPr>
          <a:lstStyle/>
          <a:p>
            <a:r>
              <a:rPr lang="en-US" dirty="0" smtClean="0"/>
              <a:t>“Liberal hegemony”:</a:t>
            </a:r>
          </a:p>
          <a:p>
            <a:pPr lvl="1"/>
            <a:r>
              <a:rPr lang="en-US" dirty="0" smtClean="0"/>
              <a:t>“</a:t>
            </a:r>
            <a:r>
              <a:rPr lang="en-US" dirty="0" smtClean="0">
                <a:solidFill>
                  <a:srgbClr val="008000"/>
                </a:solidFill>
              </a:rPr>
              <a:t>Hegemonic</a:t>
            </a:r>
            <a:r>
              <a:rPr lang="en-US" dirty="0" smtClean="0"/>
              <a:t>”: U.S. aimed to be most powerful state</a:t>
            </a:r>
          </a:p>
          <a:p>
            <a:pPr lvl="1"/>
            <a:r>
              <a:rPr lang="en-US" dirty="0" smtClean="0"/>
              <a:t>“</a:t>
            </a:r>
            <a:r>
              <a:rPr lang="en-US" dirty="0" smtClean="0">
                <a:solidFill>
                  <a:srgbClr val="008000"/>
                </a:solidFill>
              </a:rPr>
              <a:t>Liberal</a:t>
            </a:r>
            <a:r>
              <a:rPr lang="en-US" dirty="0" smtClean="0"/>
              <a:t>”: create rules-based order ~ multilateral institutions</a:t>
            </a:r>
          </a:p>
          <a:p>
            <a:pPr lvl="2"/>
            <a:r>
              <a:rPr lang="en-US" dirty="0" smtClean="0">
                <a:solidFill>
                  <a:srgbClr val="000090"/>
                </a:solidFill>
              </a:rPr>
              <a:t>Promote market-oriented democracies &amp; free trade</a:t>
            </a:r>
          </a:p>
          <a:p>
            <a:r>
              <a:rPr lang="en-US" dirty="0" smtClean="0"/>
              <a:t>“Illiberal hegemony” </a:t>
            </a:r>
            <a:r>
              <a:rPr lang="mr-IN" dirty="0" smtClean="0"/>
              <a:t>…</a:t>
            </a:r>
            <a:r>
              <a:rPr lang="en-US" dirty="0" smtClean="0"/>
              <a:t> </a:t>
            </a:r>
            <a:r>
              <a:rPr lang="en-US" dirty="0" smtClean="0">
                <a:solidFill>
                  <a:srgbClr val="008000"/>
                </a:solidFill>
              </a:rPr>
              <a:t>H</a:t>
            </a:r>
            <a:r>
              <a:rPr lang="en-US" dirty="0" smtClean="0">
                <a:solidFill>
                  <a:srgbClr val="008000"/>
                </a:solidFill>
              </a:rPr>
              <a:t>egemony </a:t>
            </a:r>
            <a:r>
              <a:rPr lang="en-US" dirty="0" smtClean="0">
                <a:solidFill>
                  <a:srgbClr val="008000"/>
                </a:solidFill>
              </a:rPr>
              <a:t>without </a:t>
            </a:r>
            <a:r>
              <a:rPr lang="en-US" dirty="0" smtClean="0">
                <a:solidFill>
                  <a:srgbClr val="008000"/>
                </a:solidFill>
              </a:rPr>
              <a:t>multilateralism</a:t>
            </a:r>
            <a:endParaRPr lang="en-US" dirty="0" smtClean="0">
              <a:solidFill>
                <a:srgbClr val="000090"/>
              </a:solidFill>
            </a:endParaRPr>
          </a:p>
          <a:p>
            <a:pPr lvl="1"/>
            <a:r>
              <a:rPr lang="en-US" dirty="0" smtClean="0">
                <a:solidFill>
                  <a:srgbClr val="000090"/>
                </a:solidFill>
              </a:rPr>
              <a:t>Less concern for rules-based multilateral institutions</a:t>
            </a:r>
          </a:p>
          <a:p>
            <a:pPr lvl="1"/>
            <a:r>
              <a:rPr lang="en-US" dirty="0" smtClean="0">
                <a:solidFill>
                  <a:srgbClr val="000090"/>
                </a:solidFill>
              </a:rPr>
              <a:t>Increased </a:t>
            </a:r>
            <a:r>
              <a:rPr lang="en-US" dirty="0" smtClean="0">
                <a:solidFill>
                  <a:srgbClr val="000090"/>
                </a:solidFill>
              </a:rPr>
              <a:t>focus on military power </a:t>
            </a:r>
            <a:r>
              <a:rPr lang="mr-IN" dirty="0" smtClean="0">
                <a:solidFill>
                  <a:srgbClr val="000090"/>
                </a:solidFill>
              </a:rPr>
              <a:t>…</a:t>
            </a:r>
            <a:r>
              <a:rPr lang="en-US" dirty="0" smtClean="0">
                <a:solidFill>
                  <a:srgbClr val="000090"/>
                </a:solidFill>
              </a:rPr>
              <a:t> Asia, Europe, Middle East</a:t>
            </a:r>
          </a:p>
          <a:p>
            <a:pPr lvl="1"/>
            <a:r>
              <a:rPr lang="en-US" dirty="0" smtClean="0">
                <a:solidFill>
                  <a:srgbClr val="000090"/>
                </a:solidFill>
              </a:rPr>
              <a:t>Undercut multilateral trade, security arrangements</a:t>
            </a:r>
          </a:p>
          <a:p>
            <a:pPr marL="0" indent="0">
              <a:buNone/>
            </a:pPr>
            <a:endParaRPr lang="en-US" dirty="0" smtClean="0">
              <a:solidFill>
                <a:srgbClr val="CF0F32"/>
              </a:solidFill>
            </a:endParaRPr>
          </a:p>
          <a:p>
            <a:pPr lvl="1"/>
            <a:endParaRPr lang="en-US" dirty="0">
              <a:solidFill>
                <a:srgbClr val="000090"/>
              </a:solidFill>
            </a:endParaRPr>
          </a:p>
        </p:txBody>
      </p:sp>
    </p:spTree>
    <p:extLst>
      <p:ext uri="{BB962C8B-B14F-4D97-AF65-F5344CB8AC3E}">
        <p14:creationId xmlns:p14="http://schemas.microsoft.com/office/powerpoint/2010/main" val="439450524"/>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Sullivan </a:t>
            </a:r>
            <a:r>
              <a:rPr lang="mr-IN" sz="4000" dirty="0" smtClean="0"/>
              <a:t>–</a:t>
            </a:r>
            <a:r>
              <a:rPr lang="en-US" sz="4000" dirty="0" smtClean="0"/>
              <a:t> World After Trump</a:t>
            </a:r>
            <a:endParaRPr lang="en-US" sz="4000" dirty="0"/>
          </a:p>
        </p:txBody>
      </p:sp>
      <p:sp>
        <p:nvSpPr>
          <p:cNvPr id="3" name="Content Placeholder 2"/>
          <p:cNvSpPr>
            <a:spLocks noGrp="1"/>
          </p:cNvSpPr>
          <p:nvPr>
            <p:ph idx="1"/>
          </p:nvPr>
        </p:nvSpPr>
        <p:spPr/>
        <p:txBody>
          <a:bodyPr>
            <a:normAutofit/>
          </a:bodyPr>
          <a:lstStyle/>
          <a:p>
            <a:r>
              <a:rPr lang="en-US" dirty="0" smtClean="0"/>
              <a:t>Resilience in the international system</a:t>
            </a:r>
          </a:p>
          <a:p>
            <a:pPr lvl="1"/>
            <a:r>
              <a:rPr lang="en-US" dirty="0" smtClean="0">
                <a:solidFill>
                  <a:srgbClr val="CF0F32"/>
                </a:solidFill>
              </a:rPr>
              <a:t>Much of the world remains invested in U.S. leadership</a:t>
            </a:r>
          </a:p>
          <a:p>
            <a:pPr lvl="1"/>
            <a:r>
              <a:rPr lang="en-US" dirty="0" smtClean="0">
                <a:solidFill>
                  <a:srgbClr val="008000"/>
                </a:solidFill>
              </a:rPr>
              <a:t>Passing of U.S. dominance </a:t>
            </a:r>
            <a:r>
              <a:rPr lang="en-US" dirty="0" smtClean="0">
                <a:solidFill>
                  <a:srgbClr val="CF0F32"/>
                </a:solidFill>
              </a:rPr>
              <a:t>≠</a:t>
            </a:r>
            <a:r>
              <a:rPr lang="en-US" dirty="0" smtClean="0">
                <a:solidFill>
                  <a:srgbClr val="008000"/>
                </a:solidFill>
              </a:rPr>
              <a:t> loss of U.S. leadership </a:t>
            </a:r>
            <a:r>
              <a:rPr lang="en-US" dirty="0" smtClean="0">
                <a:solidFill>
                  <a:srgbClr val="CF0F32"/>
                </a:solidFill>
              </a:rPr>
              <a:t>[??]</a:t>
            </a:r>
          </a:p>
          <a:p>
            <a:r>
              <a:rPr lang="en-US" dirty="0" smtClean="0"/>
              <a:t>International arrangements </a:t>
            </a:r>
            <a:r>
              <a:rPr lang="en-US" dirty="0" smtClean="0"/>
              <a:t>becoming more </a:t>
            </a:r>
            <a:r>
              <a:rPr lang="en-US" dirty="0" smtClean="0"/>
              <a:t>flexible</a:t>
            </a:r>
          </a:p>
          <a:p>
            <a:pPr lvl="1"/>
            <a:r>
              <a:rPr lang="en-US" dirty="0" smtClean="0">
                <a:solidFill>
                  <a:srgbClr val="000090"/>
                </a:solidFill>
              </a:rPr>
              <a:t>“Coalitions of the willing”</a:t>
            </a:r>
          </a:p>
          <a:p>
            <a:pPr lvl="1"/>
            <a:r>
              <a:rPr lang="en-US" dirty="0" smtClean="0">
                <a:solidFill>
                  <a:srgbClr val="000090"/>
                </a:solidFill>
              </a:rPr>
              <a:t>Informal multilateral agreements (not treaties) </a:t>
            </a:r>
            <a:r>
              <a:rPr lang="mr-IN" dirty="0" smtClean="0">
                <a:solidFill>
                  <a:srgbClr val="000090"/>
                </a:solidFill>
              </a:rPr>
              <a:t>–</a:t>
            </a:r>
            <a:r>
              <a:rPr lang="en-US" dirty="0" smtClean="0">
                <a:solidFill>
                  <a:srgbClr val="000090"/>
                </a:solidFill>
              </a:rPr>
              <a:t> JPCOA</a:t>
            </a:r>
          </a:p>
          <a:p>
            <a:pPr lvl="1"/>
            <a:r>
              <a:rPr lang="en-US" dirty="0" smtClean="0">
                <a:solidFill>
                  <a:srgbClr val="000090"/>
                </a:solidFill>
              </a:rPr>
              <a:t>Regional trade arrangements (TPP, TTIP)</a:t>
            </a:r>
          </a:p>
          <a:p>
            <a:r>
              <a:rPr lang="en-US" dirty="0" smtClean="0"/>
              <a:t>Domestic constraints </a:t>
            </a:r>
            <a:r>
              <a:rPr lang="en-US" dirty="0" smtClean="0"/>
              <a:t>on political power </a:t>
            </a:r>
            <a:r>
              <a:rPr lang="mr-IN" dirty="0" smtClean="0"/>
              <a:t>–</a:t>
            </a:r>
            <a:r>
              <a:rPr lang="en-US" dirty="0" smtClean="0"/>
              <a:t> </a:t>
            </a:r>
            <a:r>
              <a:rPr lang="en-US" dirty="0" smtClean="0"/>
              <a:t>U.S</a:t>
            </a:r>
            <a:r>
              <a:rPr lang="en-US" dirty="0" smtClean="0"/>
              <a:t>. and </a:t>
            </a:r>
            <a:r>
              <a:rPr lang="en-US" dirty="0" smtClean="0"/>
              <a:t>abroad</a:t>
            </a:r>
            <a:endParaRPr lang="en-US" dirty="0"/>
          </a:p>
        </p:txBody>
      </p:sp>
    </p:spTree>
    <p:extLst>
      <p:ext uri="{BB962C8B-B14F-4D97-AF65-F5344CB8AC3E}">
        <p14:creationId xmlns:p14="http://schemas.microsoft.com/office/powerpoint/2010/main" val="3280191411"/>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Look-Ahead</a:t>
            </a:r>
            <a:br>
              <a:rPr lang="en-US" sz="4000" dirty="0"/>
            </a:br>
            <a:r>
              <a:rPr lang="en-US" sz="4000" dirty="0" smtClean="0">
                <a:solidFill>
                  <a:schemeClr val="bg1"/>
                </a:solidFill>
              </a:rPr>
              <a:t>Tuesday, 10 April</a:t>
            </a:r>
            <a:endParaRPr lang="en-US" sz="4000" dirty="0"/>
          </a:p>
        </p:txBody>
      </p:sp>
      <p:sp>
        <p:nvSpPr>
          <p:cNvPr id="3" name="Content Placeholder 2"/>
          <p:cNvSpPr>
            <a:spLocks noGrp="1"/>
          </p:cNvSpPr>
          <p:nvPr>
            <p:ph idx="1"/>
          </p:nvPr>
        </p:nvSpPr>
        <p:spPr>
          <a:xfrm>
            <a:off x="739774" y="2770094"/>
            <a:ext cx="8023226" cy="3267169"/>
          </a:xfrm>
        </p:spPr>
        <p:txBody>
          <a:bodyPr>
            <a:noAutofit/>
          </a:bodyPr>
          <a:lstStyle/>
          <a:p>
            <a:pPr>
              <a:spcBef>
                <a:spcPts val="200"/>
              </a:spcBef>
              <a:spcAft>
                <a:spcPts val="200"/>
              </a:spcAft>
            </a:pPr>
            <a:r>
              <a:rPr lang="en-US" i="1" dirty="0" smtClean="0"/>
              <a:t>The United States &amp; </a:t>
            </a:r>
            <a:r>
              <a:rPr lang="en-US" i="1" u="sng" dirty="0" smtClean="0">
                <a:solidFill>
                  <a:srgbClr val="008000"/>
                </a:solidFill>
              </a:rPr>
              <a:t>Europe</a:t>
            </a:r>
            <a:r>
              <a:rPr lang="en-US" i="1" dirty="0" smtClean="0"/>
              <a:t>: What Kind of Future?</a:t>
            </a:r>
          </a:p>
          <a:p>
            <a:pPr lvl="1">
              <a:spcBef>
                <a:spcPts val="200"/>
              </a:spcBef>
              <a:spcAft>
                <a:spcPts val="200"/>
              </a:spcAft>
            </a:pPr>
            <a:r>
              <a:rPr lang="en-US" sz="1800" dirty="0" smtClean="0">
                <a:solidFill>
                  <a:srgbClr val="000090"/>
                </a:solidFill>
              </a:rPr>
              <a:t>Single session (</a:t>
            </a:r>
            <a:r>
              <a:rPr lang="en-US" sz="1800" dirty="0" smtClean="0">
                <a:solidFill>
                  <a:srgbClr val="CF0F32"/>
                </a:solidFill>
              </a:rPr>
              <a:t>0800-0930</a:t>
            </a:r>
            <a:r>
              <a:rPr lang="en-US" sz="1800" dirty="0" smtClean="0">
                <a:solidFill>
                  <a:srgbClr val="000090"/>
                </a:solidFill>
              </a:rPr>
              <a:t>)</a:t>
            </a:r>
          </a:p>
          <a:p>
            <a:pPr lvl="1">
              <a:spcBef>
                <a:spcPts val="200"/>
              </a:spcBef>
              <a:spcAft>
                <a:spcPts val="200"/>
              </a:spcAft>
            </a:pPr>
            <a:r>
              <a:rPr lang="en-US" sz="1800" dirty="0" smtClean="0">
                <a:solidFill>
                  <a:srgbClr val="000090"/>
                </a:solidFill>
              </a:rPr>
              <a:t>Room </a:t>
            </a:r>
            <a:r>
              <a:rPr lang="en-US" sz="1800" dirty="0" smtClean="0">
                <a:solidFill>
                  <a:srgbClr val="CF0F32"/>
                </a:solidFill>
              </a:rPr>
              <a:t>U43</a:t>
            </a:r>
          </a:p>
          <a:p>
            <a:pPr>
              <a:spcBef>
                <a:spcPts val="200"/>
              </a:spcBef>
              <a:spcAft>
                <a:spcPts val="200"/>
              </a:spcAft>
            </a:pPr>
            <a:r>
              <a:rPr lang="en-US" dirty="0" smtClean="0"/>
              <a:t>Focus on the U.S. role in Europe </a:t>
            </a:r>
            <a:r>
              <a:rPr lang="mr-IN" dirty="0" smtClean="0"/>
              <a:t>…</a:t>
            </a:r>
            <a:r>
              <a:rPr lang="en-US" dirty="0" smtClean="0"/>
              <a:t> foundations and future?</a:t>
            </a:r>
          </a:p>
          <a:p>
            <a:pPr lvl="1">
              <a:spcBef>
                <a:spcPts val="200"/>
              </a:spcBef>
              <a:spcAft>
                <a:spcPts val="200"/>
              </a:spcAft>
            </a:pPr>
            <a:r>
              <a:rPr lang="en-US" sz="1800" dirty="0" smtClean="0">
                <a:solidFill>
                  <a:srgbClr val="008000"/>
                </a:solidFill>
              </a:rPr>
              <a:t>Stelzenmüller</a:t>
            </a:r>
            <a:r>
              <a:rPr lang="en-US" sz="1800" dirty="0">
                <a:solidFill>
                  <a:srgbClr val="008000"/>
                </a:solidFill>
              </a:rPr>
              <a:t>, </a:t>
            </a:r>
            <a:r>
              <a:rPr lang="en-US" sz="1800" i="1" dirty="0">
                <a:solidFill>
                  <a:srgbClr val="008000"/>
                </a:solidFill>
              </a:rPr>
              <a:t>Normal is Over: The New Geopolitics/Europe</a:t>
            </a:r>
            <a:r>
              <a:rPr lang="en-US" sz="1800" dirty="0">
                <a:solidFill>
                  <a:srgbClr val="008000"/>
                </a:solidFill>
              </a:rPr>
              <a:t>, </a:t>
            </a:r>
            <a:r>
              <a:rPr lang="en-US" sz="1800" dirty="0" smtClean="0">
                <a:solidFill>
                  <a:srgbClr val="008000"/>
                </a:solidFill>
              </a:rPr>
              <a:t>Brookings</a:t>
            </a:r>
          </a:p>
          <a:p>
            <a:pPr lvl="1">
              <a:spcBef>
                <a:spcPts val="200"/>
              </a:spcBef>
              <a:spcAft>
                <a:spcPts val="200"/>
              </a:spcAft>
            </a:pPr>
            <a:r>
              <a:rPr lang="en-US" sz="1800" dirty="0" smtClean="0">
                <a:solidFill>
                  <a:srgbClr val="008000"/>
                </a:solidFill>
              </a:rPr>
              <a:t>Wright</a:t>
            </a:r>
            <a:r>
              <a:rPr lang="en-US" sz="1800" dirty="0">
                <a:solidFill>
                  <a:srgbClr val="008000"/>
                </a:solidFill>
              </a:rPr>
              <a:t>,</a:t>
            </a:r>
            <a:r>
              <a:rPr lang="en-US" sz="1800" i="1" dirty="0">
                <a:solidFill>
                  <a:srgbClr val="008000"/>
                </a:solidFill>
              </a:rPr>
              <a:t> A Post-American Europe </a:t>
            </a:r>
            <a:r>
              <a:rPr lang="en-US" sz="1800" i="1" dirty="0" smtClean="0">
                <a:solidFill>
                  <a:srgbClr val="008000"/>
                </a:solidFill>
              </a:rPr>
              <a:t>&amp; the </a:t>
            </a:r>
            <a:r>
              <a:rPr lang="en-US" sz="1800" i="1" dirty="0">
                <a:solidFill>
                  <a:srgbClr val="008000"/>
                </a:solidFill>
              </a:rPr>
              <a:t>Future of U.S. </a:t>
            </a:r>
            <a:r>
              <a:rPr lang="en-US" sz="1800" i="1" dirty="0" smtClean="0">
                <a:solidFill>
                  <a:srgbClr val="008000"/>
                </a:solidFill>
              </a:rPr>
              <a:t>Strategy, </a:t>
            </a:r>
            <a:r>
              <a:rPr lang="en-US" sz="1800" dirty="0" smtClean="0">
                <a:solidFill>
                  <a:srgbClr val="008000"/>
                </a:solidFill>
              </a:rPr>
              <a:t>Brookings</a:t>
            </a:r>
          </a:p>
          <a:p>
            <a:pPr lvl="1">
              <a:spcBef>
                <a:spcPts val="200"/>
              </a:spcBef>
              <a:spcAft>
                <a:spcPts val="200"/>
              </a:spcAft>
            </a:pPr>
            <a:r>
              <a:rPr lang="en-US" sz="1800" dirty="0" smtClean="0">
                <a:solidFill>
                  <a:srgbClr val="008000"/>
                </a:solidFill>
              </a:rPr>
              <a:t>Wicket</a:t>
            </a:r>
            <a:r>
              <a:rPr lang="en-US" sz="1800" dirty="0">
                <a:solidFill>
                  <a:srgbClr val="008000"/>
                </a:solidFill>
              </a:rPr>
              <a:t>, </a:t>
            </a:r>
            <a:r>
              <a:rPr lang="en-US" sz="1800" i="1" dirty="0">
                <a:solidFill>
                  <a:srgbClr val="008000"/>
                </a:solidFill>
              </a:rPr>
              <a:t>Transatlantic Relations: Converging or Diverging?</a:t>
            </a:r>
            <a:r>
              <a:rPr lang="en-US" sz="1800" dirty="0">
                <a:solidFill>
                  <a:srgbClr val="008000"/>
                </a:solidFill>
              </a:rPr>
              <a:t> Chatham House </a:t>
            </a:r>
            <a:r>
              <a:rPr lang="en-US" sz="1800" i="1" u="sng" dirty="0" smtClean="0">
                <a:solidFill>
                  <a:srgbClr val="008000"/>
                </a:solidFill>
              </a:rPr>
              <a:t>read</a:t>
            </a:r>
            <a:r>
              <a:rPr lang="en-US" sz="1800" i="1" dirty="0" smtClean="0">
                <a:solidFill>
                  <a:srgbClr val="008000"/>
                </a:solidFill>
              </a:rPr>
              <a:t> </a:t>
            </a:r>
            <a:r>
              <a:rPr lang="en-US" sz="1800" i="1" dirty="0">
                <a:solidFill>
                  <a:srgbClr val="008000"/>
                </a:solidFill>
              </a:rPr>
              <a:t>Executive Summary &amp; Introduction; </a:t>
            </a:r>
            <a:r>
              <a:rPr lang="en-US" sz="1800" i="1" u="sng" dirty="0">
                <a:solidFill>
                  <a:srgbClr val="008000"/>
                </a:solidFill>
              </a:rPr>
              <a:t>skim</a:t>
            </a:r>
            <a:r>
              <a:rPr lang="en-US" sz="1800" i="1" dirty="0">
                <a:solidFill>
                  <a:srgbClr val="008000"/>
                </a:solidFill>
              </a:rPr>
              <a:t> </a:t>
            </a:r>
            <a:r>
              <a:rPr lang="en-US" sz="1800" i="1" dirty="0" smtClean="0">
                <a:solidFill>
                  <a:srgbClr val="008000"/>
                </a:solidFill>
              </a:rPr>
              <a:t>remainder</a:t>
            </a:r>
          </a:p>
          <a:p>
            <a:pPr>
              <a:spcBef>
                <a:spcPts val="200"/>
              </a:spcBef>
              <a:spcAft>
                <a:spcPts val="200"/>
              </a:spcAft>
            </a:pPr>
            <a:r>
              <a:rPr lang="en-US" i="1" dirty="0" smtClean="0">
                <a:solidFill>
                  <a:srgbClr val="CF0F32"/>
                </a:solidFill>
              </a:rPr>
              <a:t>Essay #2 &amp; Case Study Presentations Wednesday &amp; Thursday</a:t>
            </a:r>
            <a:endParaRPr lang="en-US" dirty="0" smtClean="0">
              <a:solidFill>
                <a:srgbClr val="CF0F32"/>
              </a:solidFill>
            </a:endParaRPr>
          </a:p>
          <a:p>
            <a:pPr>
              <a:spcBef>
                <a:spcPts val="200"/>
              </a:spcBef>
              <a:spcAft>
                <a:spcPts val="200"/>
              </a:spcAft>
            </a:pPr>
            <a:endParaRPr lang="en-US" dirty="0" smtClean="0">
              <a:solidFill>
                <a:srgbClr val="008000"/>
              </a:solidFill>
            </a:endParaRPr>
          </a:p>
        </p:txBody>
      </p:sp>
    </p:spTree>
    <p:extLst>
      <p:ext uri="{BB962C8B-B14F-4D97-AF65-F5344CB8AC3E}">
        <p14:creationId xmlns:p14="http://schemas.microsoft.com/office/powerpoint/2010/main" val="1761086672"/>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FF00"/>
                </a:solidFill>
              </a:rPr>
              <a:t>The United States &amp; Europe: What Kind of Future?</a:t>
            </a:r>
            <a:endParaRPr lang="en-US" dirty="0">
              <a:solidFill>
                <a:srgbClr val="FFFF00"/>
              </a:solidFill>
            </a:endParaRPr>
          </a:p>
        </p:txBody>
      </p:sp>
      <p:sp>
        <p:nvSpPr>
          <p:cNvPr id="3" name="Subtitle 2"/>
          <p:cNvSpPr>
            <a:spLocks noGrp="1"/>
          </p:cNvSpPr>
          <p:nvPr>
            <p:ph type="subTitle" idx="1"/>
          </p:nvPr>
        </p:nvSpPr>
        <p:spPr>
          <a:xfrm>
            <a:off x="457199" y="3581400"/>
            <a:ext cx="8228013" cy="838200"/>
          </a:xfrm>
        </p:spPr>
        <p:txBody>
          <a:bodyPr>
            <a:normAutofit/>
          </a:bodyPr>
          <a:lstStyle/>
          <a:p>
            <a:r>
              <a:rPr lang="en-US" sz="2400" dirty="0" smtClean="0"/>
              <a:t>Tuesday, 10 April 2018</a:t>
            </a:r>
            <a:endParaRPr lang="en-US" sz="2400" dirty="0"/>
          </a:p>
        </p:txBody>
      </p:sp>
    </p:spTree>
    <p:extLst>
      <p:ext uri="{BB962C8B-B14F-4D97-AF65-F5344CB8AC3E}">
        <p14:creationId xmlns:p14="http://schemas.microsoft.com/office/powerpoint/2010/main" val="517300350"/>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Studies</a:t>
            </a:r>
            <a:endParaRPr lang="en-US" dirty="0"/>
          </a:p>
        </p:txBody>
      </p:sp>
      <p:sp>
        <p:nvSpPr>
          <p:cNvPr id="10" name="Text Placeholder 9"/>
          <p:cNvSpPr>
            <a:spLocks noGrp="1"/>
          </p:cNvSpPr>
          <p:nvPr>
            <p:ph type="body" idx="1"/>
          </p:nvPr>
        </p:nvSpPr>
        <p:spPr>
          <a:xfrm>
            <a:off x="1066800" y="2057400"/>
            <a:ext cx="3886200" cy="479611"/>
          </a:xfrm>
        </p:spPr>
        <p:txBody>
          <a:bodyPr/>
          <a:lstStyle/>
          <a:p>
            <a:r>
              <a:rPr lang="en-US" u="sng" dirty="0" smtClean="0">
                <a:solidFill>
                  <a:srgbClr val="008000"/>
                </a:solidFill>
              </a:rPr>
              <a:t>Wednesday</a:t>
            </a:r>
            <a:endParaRPr lang="en-US" u="sng" dirty="0">
              <a:solidFill>
                <a:srgbClr val="008000"/>
              </a:solidFill>
            </a:endParaRPr>
          </a:p>
        </p:txBody>
      </p:sp>
      <p:sp>
        <p:nvSpPr>
          <p:cNvPr id="11" name="Content Placeholder 10"/>
          <p:cNvSpPr>
            <a:spLocks noGrp="1"/>
          </p:cNvSpPr>
          <p:nvPr>
            <p:ph sz="half" idx="2"/>
          </p:nvPr>
        </p:nvSpPr>
        <p:spPr>
          <a:xfrm>
            <a:off x="457200" y="2590800"/>
            <a:ext cx="2743200" cy="3393141"/>
          </a:xfrm>
        </p:spPr>
        <p:txBody>
          <a:bodyPr>
            <a:noAutofit/>
          </a:bodyPr>
          <a:lstStyle/>
          <a:p>
            <a:pPr>
              <a:spcBef>
                <a:spcPts val="0"/>
              </a:spcBef>
              <a:spcAft>
                <a:spcPts val="0"/>
              </a:spcAft>
            </a:pPr>
            <a:r>
              <a:rPr lang="en-US" sz="1600" u="sng" dirty="0" smtClean="0">
                <a:solidFill>
                  <a:srgbClr val="CF0F32"/>
                </a:solidFill>
              </a:rPr>
              <a:t>Migration</a:t>
            </a:r>
          </a:p>
          <a:p>
            <a:pPr lvl="1">
              <a:spcBef>
                <a:spcPts val="0"/>
              </a:spcBef>
              <a:spcAft>
                <a:spcPts val="0"/>
              </a:spcAft>
            </a:pPr>
            <a:r>
              <a:rPr lang="en-US" sz="1600" dirty="0" smtClean="0">
                <a:solidFill>
                  <a:srgbClr val="000090"/>
                </a:solidFill>
              </a:rPr>
              <a:t>Liz Anderson</a:t>
            </a:r>
          </a:p>
          <a:p>
            <a:pPr lvl="1">
              <a:spcBef>
                <a:spcPts val="0"/>
              </a:spcBef>
              <a:spcAft>
                <a:spcPts val="0"/>
              </a:spcAft>
            </a:pPr>
            <a:r>
              <a:rPr lang="en-US" sz="1600" dirty="0" smtClean="0">
                <a:solidFill>
                  <a:srgbClr val="000090"/>
                </a:solidFill>
              </a:rPr>
              <a:t>Jen Purser</a:t>
            </a:r>
          </a:p>
          <a:p>
            <a:pPr>
              <a:spcBef>
                <a:spcPts val="0"/>
              </a:spcBef>
              <a:spcAft>
                <a:spcPts val="0"/>
              </a:spcAft>
            </a:pPr>
            <a:endParaRPr lang="en-US" sz="1600" u="sng" dirty="0" smtClean="0">
              <a:solidFill>
                <a:srgbClr val="CF0F32"/>
              </a:solidFill>
            </a:endParaRPr>
          </a:p>
          <a:p>
            <a:pPr>
              <a:spcBef>
                <a:spcPts val="0"/>
              </a:spcBef>
              <a:spcAft>
                <a:spcPts val="0"/>
              </a:spcAft>
            </a:pPr>
            <a:r>
              <a:rPr lang="en-US" sz="1600" u="sng" dirty="0" smtClean="0">
                <a:solidFill>
                  <a:srgbClr val="CF0F32"/>
                </a:solidFill>
              </a:rPr>
              <a:t>Nuclear Proliferation</a:t>
            </a:r>
          </a:p>
          <a:p>
            <a:pPr lvl="1">
              <a:spcBef>
                <a:spcPts val="0"/>
              </a:spcBef>
              <a:spcAft>
                <a:spcPts val="0"/>
              </a:spcAft>
            </a:pPr>
            <a:r>
              <a:rPr lang="en-US" sz="1600" dirty="0" smtClean="0">
                <a:solidFill>
                  <a:srgbClr val="000090"/>
                </a:solidFill>
              </a:rPr>
              <a:t>Jan Běláč</a:t>
            </a:r>
          </a:p>
          <a:p>
            <a:pPr lvl="1">
              <a:spcBef>
                <a:spcPts val="0"/>
              </a:spcBef>
              <a:spcAft>
                <a:spcPts val="0"/>
              </a:spcAft>
            </a:pPr>
            <a:r>
              <a:rPr lang="en-US" sz="1600" dirty="0" smtClean="0">
                <a:solidFill>
                  <a:srgbClr val="000090"/>
                </a:solidFill>
              </a:rPr>
              <a:t>Julie Vinklová</a:t>
            </a:r>
          </a:p>
          <a:p>
            <a:pPr lvl="1">
              <a:spcBef>
                <a:spcPts val="0"/>
              </a:spcBef>
              <a:spcAft>
                <a:spcPts val="0"/>
              </a:spcAft>
            </a:pPr>
            <a:r>
              <a:rPr lang="en-US" sz="1600" dirty="0" smtClean="0">
                <a:solidFill>
                  <a:srgbClr val="000090"/>
                </a:solidFill>
              </a:rPr>
              <a:t>Helena Worthington</a:t>
            </a:r>
          </a:p>
          <a:p>
            <a:pPr>
              <a:spcBef>
                <a:spcPts val="0"/>
              </a:spcBef>
              <a:spcAft>
                <a:spcPts val="0"/>
              </a:spcAft>
            </a:pPr>
            <a:endParaRPr lang="en-US" sz="1600" u="sng" dirty="0" smtClean="0">
              <a:solidFill>
                <a:srgbClr val="CF0F32"/>
              </a:solidFill>
            </a:endParaRPr>
          </a:p>
          <a:p>
            <a:pPr>
              <a:spcBef>
                <a:spcPts val="0"/>
              </a:spcBef>
              <a:spcAft>
                <a:spcPts val="0"/>
              </a:spcAft>
            </a:pPr>
            <a:r>
              <a:rPr lang="en-US" sz="1600" u="sng" dirty="0" smtClean="0">
                <a:solidFill>
                  <a:srgbClr val="CF0F32"/>
                </a:solidFill>
              </a:rPr>
              <a:t>Regional Conflict</a:t>
            </a:r>
          </a:p>
          <a:p>
            <a:pPr lvl="1">
              <a:spcBef>
                <a:spcPts val="0"/>
              </a:spcBef>
              <a:spcAft>
                <a:spcPts val="0"/>
              </a:spcAft>
            </a:pPr>
            <a:r>
              <a:rPr lang="en-US" sz="1600" dirty="0">
                <a:solidFill>
                  <a:srgbClr val="000090"/>
                </a:solidFill>
              </a:rPr>
              <a:t>Peter Köles</a:t>
            </a:r>
          </a:p>
          <a:p>
            <a:pPr lvl="1">
              <a:spcBef>
                <a:spcPts val="0"/>
              </a:spcBef>
              <a:spcAft>
                <a:spcPts val="0"/>
              </a:spcAft>
            </a:pPr>
            <a:r>
              <a:rPr lang="en-US" sz="1600" dirty="0">
                <a:solidFill>
                  <a:srgbClr val="000090"/>
                </a:solidFill>
                <a:ea typeface="Lucida Grande"/>
                <a:cs typeface="Lucida Grande"/>
              </a:rPr>
              <a:t>Terézia</a:t>
            </a:r>
            <a:r>
              <a:rPr lang="en-US" sz="1600" b="0" dirty="0">
                <a:solidFill>
                  <a:srgbClr val="000090"/>
                </a:solidFill>
                <a:latin typeface="Lucida Grande"/>
                <a:ea typeface="Lucida Grande"/>
                <a:cs typeface="Lucida Grande"/>
              </a:rPr>
              <a:t> </a:t>
            </a:r>
            <a:r>
              <a:rPr lang="en-US" sz="1600" dirty="0">
                <a:solidFill>
                  <a:srgbClr val="000090"/>
                </a:solidFill>
              </a:rPr>
              <a:t>Rekšáková</a:t>
            </a:r>
          </a:p>
          <a:p>
            <a:pPr lvl="1">
              <a:spcBef>
                <a:spcPts val="0"/>
              </a:spcBef>
              <a:spcAft>
                <a:spcPts val="0"/>
              </a:spcAft>
            </a:pPr>
            <a:r>
              <a:rPr lang="en-US" sz="1600" dirty="0">
                <a:solidFill>
                  <a:srgbClr val="000090"/>
                </a:solidFill>
                <a:ea typeface="Lucida Grande"/>
                <a:cs typeface="Lucida Grande"/>
              </a:rPr>
              <a:t>Kryštof</a:t>
            </a:r>
            <a:r>
              <a:rPr lang="en-US" sz="1600" b="0" dirty="0">
                <a:solidFill>
                  <a:srgbClr val="000090"/>
                </a:solidFill>
                <a:latin typeface="Lucida Grande"/>
                <a:ea typeface="Lucida Grande"/>
                <a:cs typeface="Lucida Grande"/>
              </a:rPr>
              <a:t> </a:t>
            </a:r>
            <a:r>
              <a:rPr lang="en-US" sz="1600" dirty="0" smtClean="0">
                <a:solidFill>
                  <a:srgbClr val="000090"/>
                </a:solidFill>
              </a:rPr>
              <a:t>Šír</a:t>
            </a:r>
            <a:endParaRPr lang="en-US" sz="1600" dirty="0">
              <a:solidFill>
                <a:srgbClr val="CF0F32"/>
              </a:solidFill>
            </a:endParaRPr>
          </a:p>
        </p:txBody>
      </p:sp>
      <p:sp>
        <p:nvSpPr>
          <p:cNvPr id="12" name="Text Placeholder 11"/>
          <p:cNvSpPr>
            <a:spLocks noGrp="1"/>
          </p:cNvSpPr>
          <p:nvPr>
            <p:ph type="body" sz="quarter" idx="3"/>
          </p:nvPr>
        </p:nvSpPr>
        <p:spPr>
          <a:xfrm>
            <a:off x="5943600" y="2057400"/>
            <a:ext cx="2286000" cy="479612"/>
          </a:xfrm>
        </p:spPr>
        <p:txBody>
          <a:bodyPr/>
          <a:lstStyle/>
          <a:p>
            <a:r>
              <a:rPr lang="en-US" u="sng" dirty="0" smtClean="0">
                <a:solidFill>
                  <a:srgbClr val="008000"/>
                </a:solidFill>
              </a:rPr>
              <a:t>Thursday</a:t>
            </a:r>
            <a:endParaRPr lang="en-US" u="sng" dirty="0">
              <a:solidFill>
                <a:srgbClr val="008000"/>
              </a:solidFill>
            </a:endParaRPr>
          </a:p>
        </p:txBody>
      </p:sp>
      <p:sp>
        <p:nvSpPr>
          <p:cNvPr id="13" name="Content Placeholder 12"/>
          <p:cNvSpPr>
            <a:spLocks noGrp="1"/>
          </p:cNvSpPr>
          <p:nvPr>
            <p:ph sz="quarter" idx="4"/>
          </p:nvPr>
        </p:nvSpPr>
        <p:spPr>
          <a:xfrm>
            <a:off x="5791200" y="2590800"/>
            <a:ext cx="3048000" cy="4038600"/>
          </a:xfrm>
        </p:spPr>
        <p:txBody>
          <a:bodyPr>
            <a:noAutofit/>
          </a:bodyPr>
          <a:lstStyle/>
          <a:p>
            <a:pPr>
              <a:spcBef>
                <a:spcPts val="0"/>
              </a:spcBef>
              <a:spcAft>
                <a:spcPts val="0"/>
              </a:spcAft>
            </a:pPr>
            <a:r>
              <a:rPr lang="en-US" sz="1600" u="sng" dirty="0" smtClean="0">
                <a:solidFill>
                  <a:srgbClr val="CF0F32"/>
                </a:solidFill>
              </a:rPr>
              <a:t>Climate Change</a:t>
            </a:r>
          </a:p>
          <a:p>
            <a:pPr lvl="1">
              <a:spcBef>
                <a:spcPts val="0"/>
              </a:spcBef>
              <a:spcAft>
                <a:spcPts val="0"/>
              </a:spcAft>
            </a:pPr>
            <a:r>
              <a:rPr lang="en-US" sz="1600" dirty="0">
                <a:solidFill>
                  <a:srgbClr val="000090"/>
                </a:solidFill>
              </a:rPr>
              <a:t>Camilla </a:t>
            </a:r>
            <a:r>
              <a:rPr lang="en-US" sz="1600" dirty="0" smtClean="0">
                <a:solidFill>
                  <a:srgbClr val="000090"/>
                </a:solidFill>
              </a:rPr>
              <a:t>Kelényová</a:t>
            </a:r>
          </a:p>
          <a:p>
            <a:pPr lvl="1">
              <a:spcBef>
                <a:spcPts val="0"/>
              </a:spcBef>
              <a:spcAft>
                <a:spcPts val="0"/>
              </a:spcAft>
            </a:pPr>
            <a:r>
              <a:rPr lang="en-US" sz="1600" dirty="0">
                <a:solidFill>
                  <a:srgbClr val="000090"/>
                </a:solidFill>
                <a:ea typeface="Lucida Grande"/>
                <a:cs typeface="Lucida Grande"/>
              </a:rPr>
              <a:t>Vojtěch</a:t>
            </a:r>
            <a:r>
              <a:rPr lang="en-US" sz="1600" b="0" dirty="0">
                <a:solidFill>
                  <a:srgbClr val="000090"/>
                </a:solidFill>
                <a:latin typeface="Lucida Grande"/>
                <a:ea typeface="Lucida Grande"/>
                <a:cs typeface="Lucida Grande"/>
              </a:rPr>
              <a:t> </a:t>
            </a:r>
            <a:r>
              <a:rPr lang="en-US" sz="1600" dirty="0">
                <a:solidFill>
                  <a:srgbClr val="000090"/>
                </a:solidFill>
              </a:rPr>
              <a:t>Kyselý</a:t>
            </a:r>
          </a:p>
          <a:p>
            <a:pPr lvl="1">
              <a:spcBef>
                <a:spcPts val="0"/>
              </a:spcBef>
              <a:spcAft>
                <a:spcPts val="0"/>
              </a:spcAft>
            </a:pPr>
            <a:r>
              <a:rPr lang="en-US" sz="1600" dirty="0" smtClean="0">
                <a:solidFill>
                  <a:srgbClr val="000090"/>
                </a:solidFill>
              </a:rPr>
              <a:t>Anna </a:t>
            </a:r>
            <a:r>
              <a:rPr lang="en-US" sz="1600" dirty="0">
                <a:solidFill>
                  <a:srgbClr val="000090"/>
                </a:solidFill>
              </a:rPr>
              <a:t>Mezhenskaya</a:t>
            </a:r>
          </a:p>
          <a:p>
            <a:pPr lvl="1">
              <a:spcBef>
                <a:spcPts val="0"/>
              </a:spcBef>
              <a:spcAft>
                <a:spcPts val="0"/>
              </a:spcAft>
            </a:pPr>
            <a:r>
              <a:rPr lang="en-US" sz="1600" dirty="0">
                <a:solidFill>
                  <a:srgbClr val="000090"/>
                </a:solidFill>
              </a:rPr>
              <a:t>Pavel Šaradín</a:t>
            </a:r>
          </a:p>
          <a:p>
            <a:pPr>
              <a:spcBef>
                <a:spcPts val="0"/>
              </a:spcBef>
              <a:spcAft>
                <a:spcPts val="0"/>
              </a:spcAft>
            </a:pPr>
            <a:r>
              <a:rPr lang="en-US" sz="1600" u="sng" dirty="0" smtClean="0">
                <a:solidFill>
                  <a:srgbClr val="CF0F32"/>
                </a:solidFill>
              </a:rPr>
              <a:t>Multilateral Institutions</a:t>
            </a:r>
          </a:p>
          <a:p>
            <a:pPr lvl="1">
              <a:spcBef>
                <a:spcPts val="0"/>
              </a:spcBef>
              <a:spcAft>
                <a:spcPts val="0"/>
              </a:spcAft>
            </a:pPr>
            <a:r>
              <a:rPr lang="en-US" sz="1600" dirty="0" smtClean="0">
                <a:solidFill>
                  <a:srgbClr val="000090"/>
                </a:solidFill>
              </a:rPr>
              <a:t>Veronika Blablová</a:t>
            </a:r>
          </a:p>
          <a:p>
            <a:pPr lvl="1">
              <a:spcBef>
                <a:spcPts val="0"/>
              </a:spcBef>
              <a:spcAft>
                <a:spcPts val="0"/>
              </a:spcAft>
            </a:pPr>
            <a:r>
              <a:rPr lang="en-US" sz="1600" dirty="0">
                <a:solidFill>
                  <a:srgbClr val="000090"/>
                </a:solidFill>
              </a:rPr>
              <a:t>Lucie </a:t>
            </a:r>
            <a:r>
              <a:rPr lang="en-US" sz="1600" dirty="0" smtClean="0">
                <a:solidFill>
                  <a:srgbClr val="000090"/>
                </a:solidFill>
              </a:rPr>
              <a:t>Řeháková</a:t>
            </a:r>
            <a:endParaRPr lang="en-US" sz="1600" dirty="0" smtClean="0">
              <a:solidFill>
                <a:srgbClr val="000090"/>
              </a:solidFill>
              <a:ea typeface="Lucida Grande"/>
              <a:cs typeface="Lucida Grande"/>
            </a:endParaRPr>
          </a:p>
          <a:p>
            <a:pPr lvl="1">
              <a:spcBef>
                <a:spcPts val="0"/>
              </a:spcBef>
              <a:spcAft>
                <a:spcPts val="0"/>
              </a:spcAft>
            </a:pPr>
            <a:r>
              <a:rPr lang="en-US" sz="1600" dirty="0" smtClean="0">
                <a:solidFill>
                  <a:srgbClr val="000090"/>
                </a:solidFill>
                <a:ea typeface="Lucida Grande"/>
                <a:cs typeface="Lucida Grande"/>
              </a:rPr>
              <a:t>Natálie</a:t>
            </a:r>
            <a:r>
              <a:rPr lang="en-US" sz="1600" dirty="0" smtClean="0">
                <a:solidFill>
                  <a:srgbClr val="000090"/>
                </a:solidFill>
                <a:ea typeface="Lucida Grande"/>
                <a:cs typeface="Lucida Grande"/>
              </a:rPr>
              <a:t> </a:t>
            </a:r>
            <a:r>
              <a:rPr lang="en-US" sz="1600" dirty="0" smtClean="0">
                <a:solidFill>
                  <a:srgbClr val="000090"/>
                </a:solidFill>
              </a:rPr>
              <a:t>Zelinková</a:t>
            </a:r>
          </a:p>
          <a:p>
            <a:pPr>
              <a:spcBef>
                <a:spcPts val="0"/>
              </a:spcBef>
              <a:spcAft>
                <a:spcPts val="0"/>
              </a:spcAft>
            </a:pPr>
            <a:r>
              <a:rPr lang="en-US" sz="1600" u="sng" dirty="0" smtClean="0">
                <a:solidFill>
                  <a:srgbClr val="CF0F32"/>
                </a:solidFill>
              </a:rPr>
              <a:t>Conflict in South China Sea</a:t>
            </a:r>
          </a:p>
          <a:p>
            <a:pPr lvl="1">
              <a:spcBef>
                <a:spcPts val="0"/>
              </a:spcBef>
              <a:spcAft>
                <a:spcPts val="0"/>
              </a:spcAft>
            </a:pPr>
            <a:r>
              <a:rPr lang="en-US" sz="1600" dirty="0">
                <a:solidFill>
                  <a:srgbClr val="000090"/>
                </a:solidFill>
                <a:ea typeface="Lucida Grande"/>
                <a:cs typeface="Lucida Grande"/>
              </a:rPr>
              <a:t>Tomáš</a:t>
            </a:r>
            <a:r>
              <a:rPr lang="en-US" sz="1600" b="0" dirty="0">
                <a:solidFill>
                  <a:srgbClr val="000090"/>
                </a:solidFill>
                <a:latin typeface="Lucida Grande"/>
                <a:ea typeface="Lucida Grande"/>
                <a:cs typeface="Lucida Grande"/>
              </a:rPr>
              <a:t> </a:t>
            </a:r>
            <a:r>
              <a:rPr lang="en-US" sz="1600" dirty="0">
                <a:solidFill>
                  <a:srgbClr val="000090"/>
                </a:solidFill>
              </a:rPr>
              <a:t>Daněk</a:t>
            </a:r>
          </a:p>
          <a:p>
            <a:pPr lvl="1">
              <a:spcBef>
                <a:spcPts val="0"/>
              </a:spcBef>
              <a:spcAft>
                <a:spcPts val="0"/>
              </a:spcAft>
            </a:pPr>
            <a:r>
              <a:rPr lang="en-US" sz="1600" dirty="0">
                <a:solidFill>
                  <a:srgbClr val="000090"/>
                </a:solidFill>
                <a:ea typeface="Lucida Grande"/>
                <a:cs typeface="Lucida Grande"/>
              </a:rPr>
              <a:t>Luboš </a:t>
            </a:r>
            <a:r>
              <a:rPr lang="en-US" sz="1600" dirty="0" smtClean="0">
                <a:solidFill>
                  <a:srgbClr val="000090"/>
                </a:solidFill>
              </a:rPr>
              <a:t>Přikryl</a:t>
            </a:r>
          </a:p>
          <a:p>
            <a:pPr>
              <a:spcBef>
                <a:spcPts val="0"/>
              </a:spcBef>
              <a:spcAft>
                <a:spcPts val="0"/>
              </a:spcAft>
            </a:pPr>
            <a:r>
              <a:rPr lang="en-US" sz="1600" u="sng" dirty="0" smtClean="0">
                <a:solidFill>
                  <a:srgbClr val="CF0F32"/>
                </a:solidFill>
              </a:rPr>
              <a:t>Terrorism</a:t>
            </a:r>
          </a:p>
          <a:p>
            <a:pPr lvl="1">
              <a:spcBef>
                <a:spcPts val="0"/>
              </a:spcBef>
              <a:spcAft>
                <a:spcPts val="0"/>
              </a:spcAft>
            </a:pPr>
            <a:r>
              <a:rPr lang="en-US" sz="1600" dirty="0" smtClean="0">
                <a:solidFill>
                  <a:srgbClr val="000090"/>
                </a:solidFill>
              </a:rPr>
              <a:t>Marek Bukovský</a:t>
            </a:r>
          </a:p>
          <a:p>
            <a:pPr lvl="1">
              <a:spcBef>
                <a:spcPts val="0"/>
              </a:spcBef>
              <a:spcAft>
                <a:spcPts val="0"/>
              </a:spcAft>
            </a:pPr>
            <a:r>
              <a:rPr lang="en-US" sz="1600" dirty="0" smtClean="0">
                <a:solidFill>
                  <a:srgbClr val="000090"/>
                </a:solidFill>
              </a:rPr>
              <a:t>Elise Gustavsen</a:t>
            </a:r>
          </a:p>
          <a:p>
            <a:pPr lvl="1">
              <a:spcBef>
                <a:spcPts val="0"/>
              </a:spcBef>
              <a:spcAft>
                <a:spcPts val="0"/>
              </a:spcAft>
            </a:pPr>
            <a:r>
              <a:rPr lang="en-US" sz="1600" dirty="0" smtClean="0">
                <a:solidFill>
                  <a:srgbClr val="000090"/>
                </a:solidFill>
                <a:ea typeface="Lucida Grande"/>
                <a:cs typeface="Lucida Grande"/>
              </a:rPr>
              <a:t>Viktória </a:t>
            </a:r>
            <a:r>
              <a:rPr lang="en-US" sz="1600" dirty="0" smtClean="0">
                <a:solidFill>
                  <a:srgbClr val="000090"/>
                </a:solidFill>
              </a:rPr>
              <a:t>Neradná</a:t>
            </a:r>
            <a:endParaRPr lang="en-US" sz="1600" dirty="0">
              <a:solidFill>
                <a:srgbClr val="000090"/>
              </a:solidFill>
            </a:endParaRPr>
          </a:p>
        </p:txBody>
      </p:sp>
      <p:sp>
        <p:nvSpPr>
          <p:cNvPr id="14" name="Content Placeholder 12"/>
          <p:cNvSpPr txBox="1">
            <a:spLocks/>
          </p:cNvSpPr>
          <p:nvPr/>
        </p:nvSpPr>
        <p:spPr>
          <a:xfrm>
            <a:off x="2971800" y="2640538"/>
            <a:ext cx="2362200" cy="3074462"/>
          </a:xfrm>
          <a:prstGeom prst="rect">
            <a:avLst/>
          </a:prstGeom>
        </p:spPr>
        <p:txBody>
          <a:bodyPr vert="horz" lIns="91440" tIns="45720" rIns="91440" bIns="45720" rtlCol="0">
            <a:noAutofit/>
          </a:bodyPr>
          <a:lstStyle>
            <a:lvl1pPr marL="342900" indent="-34290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1pPr>
            <a:lvl2pPr marL="6858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2pPr>
            <a:lvl3pPr marL="10350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3pPr>
            <a:lvl4pPr marL="13716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4pPr>
            <a:lvl5pPr marL="17208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5pPr>
            <a:lvl6pPr marL="1946275" indent="-234950" algn="l" defTabSz="914400" rtl="0" eaLnBrk="1" latinLnBrk="0" hangingPunct="1">
              <a:spcBef>
                <a:spcPct val="20000"/>
              </a:spcBef>
              <a:buClr>
                <a:schemeClr val="accent1">
                  <a:lumMod val="60000"/>
                  <a:lumOff val="40000"/>
                </a:schemeClr>
              </a:buClr>
              <a:buSzPct val="90000"/>
              <a:buFont typeface="Wingdings" pitchFamily="2" charset="2"/>
              <a:buChar char=""/>
              <a:defRPr lang="en-US" sz="1600" kern="120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Clr>
                <a:schemeClr val="accent1"/>
              </a:buClr>
              <a:buSzPct val="90000"/>
              <a:buFont typeface="Wingdings" pitchFamily="2" charset="2"/>
              <a:buChar char=""/>
              <a:defRPr lang="en-US" sz="1600" kern="120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Clr>
                <a:schemeClr val="accent1">
                  <a:lumMod val="60000"/>
                  <a:lumOff val="40000"/>
                </a:schemeClr>
              </a:buClr>
              <a:buSzPct val="90000"/>
              <a:buFont typeface="Wingdings" pitchFamily="2" charset="2"/>
              <a:buChar char=""/>
              <a:defRPr lang="en-US" sz="1600" kern="120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Clr>
                <a:schemeClr val="accent1"/>
              </a:buClr>
              <a:buSzPct val="90000"/>
              <a:buFont typeface="Wingdings" pitchFamily="2" charset="2"/>
              <a:buChar char=""/>
              <a:defRPr lang="en-US" sz="1600" kern="1200">
                <a:solidFill>
                  <a:schemeClr val="tx1">
                    <a:lumMod val="65000"/>
                    <a:lumOff val="35000"/>
                  </a:schemeClr>
                </a:solidFill>
                <a:latin typeface="+mn-lt"/>
                <a:ea typeface="+mn-ea"/>
                <a:cs typeface="+mn-cs"/>
              </a:defRPr>
            </a:lvl9pPr>
          </a:lstStyle>
          <a:p>
            <a:pPr marL="6350" indent="0">
              <a:spcBef>
                <a:spcPts val="0"/>
              </a:spcBef>
              <a:spcAft>
                <a:spcPts val="0"/>
              </a:spcAft>
              <a:buNone/>
            </a:pPr>
            <a:r>
              <a:rPr lang="en-US" sz="1600" u="sng" dirty="0" smtClean="0">
                <a:solidFill>
                  <a:srgbClr val="CF0F32"/>
                </a:solidFill>
              </a:rPr>
              <a:t>Cyber Conflict</a:t>
            </a:r>
          </a:p>
          <a:p>
            <a:pPr>
              <a:spcBef>
                <a:spcPts val="0"/>
              </a:spcBef>
              <a:spcAft>
                <a:spcPts val="0"/>
              </a:spcAft>
            </a:pPr>
            <a:r>
              <a:rPr lang="en-US" sz="1600" dirty="0" smtClean="0">
                <a:solidFill>
                  <a:srgbClr val="000090"/>
                </a:solidFill>
              </a:rPr>
              <a:t>Emre Ar</a:t>
            </a:r>
            <a:endParaRPr lang="en-US" sz="1600" dirty="0">
              <a:solidFill>
                <a:srgbClr val="000090"/>
              </a:solidFill>
            </a:endParaRPr>
          </a:p>
          <a:p>
            <a:pPr>
              <a:spcBef>
                <a:spcPts val="0"/>
              </a:spcBef>
              <a:spcAft>
                <a:spcPts val="0"/>
              </a:spcAft>
            </a:pPr>
            <a:r>
              <a:rPr lang="en-US" sz="1600" dirty="0" smtClean="0">
                <a:solidFill>
                  <a:srgbClr val="000090"/>
                </a:solidFill>
              </a:rPr>
              <a:t>Melis</a:t>
            </a:r>
            <a:r>
              <a:rPr lang="en-US" sz="1600" dirty="0" smtClean="0">
                <a:solidFill>
                  <a:srgbClr val="000090"/>
                </a:solidFill>
              </a:rPr>
              <a:t> </a:t>
            </a:r>
            <a:r>
              <a:rPr lang="en-US" sz="1600" dirty="0" smtClean="0">
                <a:solidFill>
                  <a:srgbClr val="000090"/>
                </a:solidFill>
              </a:rPr>
              <a:t>Sabanci</a:t>
            </a:r>
            <a:endParaRPr lang="en-US" sz="1600" dirty="0" smtClean="0">
              <a:solidFill>
                <a:srgbClr val="000090"/>
              </a:solidFill>
            </a:endParaRPr>
          </a:p>
          <a:p>
            <a:pPr>
              <a:spcBef>
                <a:spcPts val="0"/>
              </a:spcBef>
              <a:spcAft>
                <a:spcPts val="0"/>
              </a:spcAft>
            </a:pPr>
            <a:endParaRPr lang="en-US" sz="1600" dirty="0">
              <a:solidFill>
                <a:srgbClr val="000090"/>
              </a:solidFill>
            </a:endParaRPr>
          </a:p>
          <a:p>
            <a:pPr marL="0" indent="0">
              <a:spcBef>
                <a:spcPts val="0"/>
              </a:spcBef>
              <a:spcAft>
                <a:spcPts val="0"/>
              </a:spcAft>
              <a:buNone/>
            </a:pPr>
            <a:r>
              <a:rPr lang="en-US" sz="1600" u="sng" dirty="0">
                <a:solidFill>
                  <a:srgbClr val="CF0F32"/>
                </a:solidFill>
              </a:rPr>
              <a:t>Trade</a:t>
            </a:r>
          </a:p>
          <a:p>
            <a:pPr>
              <a:spcBef>
                <a:spcPts val="0"/>
              </a:spcBef>
              <a:spcAft>
                <a:spcPts val="0"/>
              </a:spcAft>
            </a:pPr>
            <a:r>
              <a:rPr lang="en-US" sz="1600" dirty="0">
                <a:solidFill>
                  <a:srgbClr val="000090"/>
                </a:solidFill>
                <a:ea typeface="Lucida Grande"/>
                <a:cs typeface="Lucida Grande"/>
              </a:rPr>
              <a:t>Tomáš</a:t>
            </a:r>
            <a:r>
              <a:rPr lang="en-US" sz="1600" b="0" dirty="0">
                <a:solidFill>
                  <a:srgbClr val="000090"/>
                </a:solidFill>
                <a:latin typeface="Lucida Grande"/>
                <a:ea typeface="Lucida Grande"/>
                <a:cs typeface="Lucida Grande"/>
              </a:rPr>
              <a:t> </a:t>
            </a:r>
            <a:r>
              <a:rPr lang="en-US" sz="1600" dirty="0">
                <a:solidFill>
                  <a:srgbClr val="000090"/>
                </a:solidFill>
              </a:rPr>
              <a:t>Lalkovič</a:t>
            </a:r>
            <a:endParaRPr lang="en-US" sz="1600" dirty="0">
              <a:solidFill>
                <a:srgbClr val="000090"/>
              </a:solidFill>
            </a:endParaRPr>
          </a:p>
          <a:p>
            <a:pPr>
              <a:spcBef>
                <a:spcPts val="0"/>
              </a:spcBef>
              <a:spcAft>
                <a:spcPts val="0"/>
              </a:spcAft>
            </a:pPr>
            <a:r>
              <a:rPr lang="en-US" sz="1600" dirty="0">
                <a:solidFill>
                  <a:srgbClr val="000090"/>
                </a:solidFill>
              </a:rPr>
              <a:t>Pavla</a:t>
            </a:r>
            <a:r>
              <a:rPr lang="en-US" sz="1600" dirty="0">
                <a:solidFill>
                  <a:srgbClr val="000090"/>
                </a:solidFill>
              </a:rPr>
              <a:t> </a:t>
            </a:r>
            <a:r>
              <a:rPr lang="en-US" sz="1600" dirty="0">
                <a:solidFill>
                  <a:srgbClr val="000090"/>
                </a:solidFill>
              </a:rPr>
              <a:t>Pitrunová</a:t>
            </a:r>
            <a:endParaRPr lang="en-US" sz="1600" dirty="0">
              <a:solidFill>
                <a:srgbClr val="000090"/>
              </a:solidFill>
            </a:endParaRPr>
          </a:p>
          <a:p>
            <a:pPr>
              <a:spcBef>
                <a:spcPts val="0"/>
              </a:spcBef>
              <a:spcAft>
                <a:spcPts val="0"/>
              </a:spcAft>
            </a:pPr>
            <a:r>
              <a:rPr lang="en-US" sz="1600" dirty="0">
                <a:solidFill>
                  <a:srgbClr val="000090"/>
                </a:solidFill>
              </a:rPr>
              <a:t>Michal </a:t>
            </a:r>
            <a:r>
              <a:rPr lang="en-US" sz="1600" dirty="0">
                <a:solidFill>
                  <a:srgbClr val="000090"/>
                </a:solidFill>
              </a:rPr>
              <a:t>Sojka</a:t>
            </a:r>
            <a:endParaRPr lang="en-US" sz="1600" dirty="0">
              <a:solidFill>
                <a:srgbClr val="000090"/>
              </a:solidFill>
            </a:endParaRPr>
          </a:p>
          <a:p>
            <a:pPr>
              <a:spcBef>
                <a:spcPts val="0"/>
              </a:spcBef>
              <a:spcAft>
                <a:spcPts val="0"/>
              </a:spcAft>
            </a:pPr>
            <a:endParaRPr lang="en-US" sz="1600" dirty="0">
              <a:solidFill>
                <a:srgbClr val="000090"/>
              </a:solidFill>
            </a:endParaRPr>
          </a:p>
        </p:txBody>
      </p:sp>
    </p:spTree>
    <p:extLst>
      <p:ext uri="{BB962C8B-B14F-4D97-AF65-F5344CB8AC3E}">
        <p14:creationId xmlns:p14="http://schemas.microsoft.com/office/powerpoint/2010/main" val="2481689390"/>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345141"/>
            <a:ext cx="8382000" cy="1143000"/>
          </a:xfrm>
        </p:spPr>
        <p:txBody>
          <a:bodyPr/>
          <a:lstStyle/>
          <a:p>
            <a:r>
              <a:rPr lang="en-US" sz="4000" dirty="0" smtClean="0"/>
              <a:t>Chatham House </a:t>
            </a:r>
            <a:r>
              <a:rPr lang="mr-IN" sz="4000" dirty="0" smtClean="0"/>
              <a:t>–</a:t>
            </a:r>
            <a:r>
              <a:rPr lang="en-US" sz="4000" dirty="0" smtClean="0"/>
              <a:t> Transatlantic Relations: Converging or Diverging?</a:t>
            </a:r>
            <a:endParaRPr lang="en-US" sz="4000" dirty="0"/>
          </a:p>
        </p:txBody>
      </p:sp>
      <p:sp>
        <p:nvSpPr>
          <p:cNvPr id="8" name="Content Placeholder 7"/>
          <p:cNvSpPr>
            <a:spLocks noGrp="1"/>
          </p:cNvSpPr>
          <p:nvPr>
            <p:ph idx="1"/>
          </p:nvPr>
        </p:nvSpPr>
        <p:spPr/>
        <p:txBody>
          <a:bodyPr/>
          <a:lstStyle/>
          <a:p>
            <a:r>
              <a:rPr lang="en-US" dirty="0" smtClean="0"/>
              <a:t>Sources of “divergence”:</a:t>
            </a:r>
          </a:p>
          <a:p>
            <a:pPr lvl="1"/>
            <a:r>
              <a:rPr lang="en-US" dirty="0" smtClean="0">
                <a:solidFill>
                  <a:srgbClr val="000090"/>
                </a:solidFill>
              </a:rPr>
              <a:t>Different political and military capabilities</a:t>
            </a:r>
          </a:p>
          <a:p>
            <a:pPr lvl="1"/>
            <a:r>
              <a:rPr lang="en-US" dirty="0" smtClean="0">
                <a:solidFill>
                  <a:srgbClr val="000090"/>
                </a:solidFill>
              </a:rPr>
              <a:t>Political polarization at home and within NATO/EU</a:t>
            </a:r>
          </a:p>
          <a:p>
            <a:pPr lvl="1"/>
            <a:r>
              <a:rPr lang="en-US" dirty="0" smtClean="0">
                <a:solidFill>
                  <a:srgbClr val="000090"/>
                </a:solidFill>
              </a:rPr>
              <a:t>Leadership personalities</a:t>
            </a:r>
          </a:p>
          <a:p>
            <a:pPr lvl="1"/>
            <a:r>
              <a:rPr lang="en-US" dirty="0" smtClean="0">
                <a:solidFill>
                  <a:srgbClr val="000090"/>
                </a:solidFill>
              </a:rPr>
              <a:t>Economics </a:t>
            </a:r>
            <a:r>
              <a:rPr lang="mr-IN" dirty="0" smtClean="0">
                <a:solidFill>
                  <a:srgbClr val="000090"/>
                </a:solidFill>
              </a:rPr>
              <a:t>–</a:t>
            </a:r>
            <a:r>
              <a:rPr lang="en-US" dirty="0" smtClean="0">
                <a:solidFill>
                  <a:srgbClr val="000090"/>
                </a:solidFill>
              </a:rPr>
              <a:t> different vulnerabilities and resiliencies</a:t>
            </a:r>
          </a:p>
          <a:p>
            <a:pPr lvl="1"/>
            <a:r>
              <a:rPr lang="en-US" dirty="0" smtClean="0">
                <a:solidFill>
                  <a:srgbClr val="000090"/>
                </a:solidFill>
              </a:rPr>
              <a:t>Demographics </a:t>
            </a:r>
            <a:r>
              <a:rPr lang="mr-IN" dirty="0" smtClean="0">
                <a:solidFill>
                  <a:srgbClr val="000090"/>
                </a:solidFill>
              </a:rPr>
              <a:t>–</a:t>
            </a:r>
            <a:r>
              <a:rPr lang="en-US" dirty="0" smtClean="0">
                <a:solidFill>
                  <a:srgbClr val="000090"/>
                </a:solidFill>
              </a:rPr>
              <a:t> aging populations; need immigration</a:t>
            </a:r>
          </a:p>
          <a:p>
            <a:pPr lvl="1"/>
            <a:r>
              <a:rPr lang="en-US" dirty="0" smtClean="0">
                <a:solidFill>
                  <a:srgbClr val="000090"/>
                </a:solidFill>
              </a:rPr>
              <a:t>Resources -- different food and energy dependencies</a:t>
            </a:r>
          </a:p>
          <a:p>
            <a:pPr lvl="1"/>
            <a:r>
              <a:rPr lang="en-US" dirty="0" smtClean="0">
                <a:solidFill>
                  <a:srgbClr val="000090"/>
                </a:solidFill>
              </a:rPr>
              <a:t>Perceived decline in capacity of international institutions</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9829455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4000" dirty="0" smtClean="0"/>
              <a:t>Stelzenmuller</a:t>
            </a:r>
            <a:r>
              <a:rPr lang="en-US" sz="4000" dirty="0" smtClean="0"/>
              <a:t> </a:t>
            </a:r>
            <a:r>
              <a:rPr lang="mr-IN" sz="4000" dirty="0" smtClean="0"/>
              <a:t>–</a:t>
            </a:r>
            <a:r>
              <a:rPr lang="en-US" sz="4000" dirty="0" smtClean="0"/>
              <a:t> Normal is Over</a:t>
            </a:r>
            <a:endParaRPr lang="en-US" sz="4000" dirty="0"/>
          </a:p>
        </p:txBody>
      </p:sp>
      <p:sp>
        <p:nvSpPr>
          <p:cNvPr id="8" name="Content Placeholder 7"/>
          <p:cNvSpPr>
            <a:spLocks noGrp="1"/>
          </p:cNvSpPr>
          <p:nvPr>
            <p:ph idx="1"/>
          </p:nvPr>
        </p:nvSpPr>
        <p:spPr>
          <a:xfrm>
            <a:off x="739774" y="2770094"/>
            <a:ext cx="7794625" cy="3267169"/>
          </a:xfrm>
        </p:spPr>
        <p:txBody>
          <a:bodyPr>
            <a:noAutofit/>
          </a:bodyPr>
          <a:lstStyle/>
          <a:p>
            <a:r>
              <a:rPr lang="en-US" dirty="0" smtClean="0"/>
              <a:t>February 2018: </a:t>
            </a:r>
            <a:r>
              <a:rPr lang="en-US" i="1" dirty="0" smtClean="0">
                <a:solidFill>
                  <a:srgbClr val="000090"/>
                </a:solidFill>
              </a:rPr>
              <a:t>“</a:t>
            </a:r>
            <a:r>
              <a:rPr lang="mr-IN" i="1" dirty="0" smtClean="0">
                <a:solidFill>
                  <a:srgbClr val="000090"/>
                </a:solidFill>
              </a:rPr>
              <a:t>…</a:t>
            </a:r>
            <a:r>
              <a:rPr lang="en-US" i="1" dirty="0">
                <a:solidFill>
                  <a:srgbClr val="000090"/>
                </a:solidFill>
              </a:rPr>
              <a:t>t</a:t>
            </a:r>
            <a:r>
              <a:rPr lang="en-US" i="1" dirty="0" smtClean="0">
                <a:solidFill>
                  <a:srgbClr val="000090"/>
                </a:solidFill>
              </a:rPr>
              <a:t>he </a:t>
            </a:r>
            <a:r>
              <a:rPr lang="en-US" i="1" dirty="0">
                <a:solidFill>
                  <a:srgbClr val="000090"/>
                </a:solidFill>
              </a:rPr>
              <a:t>trans-Atlantic security community has also been breathing a sigh of relief, because many of their worst expectations seem to have been averted: </a:t>
            </a:r>
            <a:r>
              <a:rPr lang="en-US" i="1" dirty="0">
                <a:solidFill>
                  <a:srgbClr val="CF0F32"/>
                </a:solidFill>
              </a:rPr>
              <a:t>trade wars</a:t>
            </a:r>
            <a:r>
              <a:rPr lang="en-US" i="1" dirty="0">
                <a:solidFill>
                  <a:srgbClr val="000090"/>
                </a:solidFill>
              </a:rPr>
              <a:t>, an </a:t>
            </a:r>
            <a:r>
              <a:rPr lang="en-US" i="1" dirty="0">
                <a:solidFill>
                  <a:srgbClr val="CF0F32"/>
                </a:solidFill>
              </a:rPr>
              <a:t>attack on North Korea</a:t>
            </a:r>
            <a:r>
              <a:rPr lang="en-US" i="1" dirty="0">
                <a:solidFill>
                  <a:srgbClr val="000090"/>
                </a:solidFill>
              </a:rPr>
              <a:t>, the </a:t>
            </a:r>
            <a:r>
              <a:rPr lang="en-US" i="1" dirty="0">
                <a:solidFill>
                  <a:srgbClr val="008000"/>
                </a:solidFill>
              </a:rPr>
              <a:t>end of NATO</a:t>
            </a:r>
            <a:r>
              <a:rPr lang="en-US" i="1" dirty="0">
                <a:solidFill>
                  <a:srgbClr val="000090"/>
                </a:solidFill>
              </a:rPr>
              <a:t>. </a:t>
            </a:r>
            <a:endParaRPr lang="en-US" i="1" dirty="0" smtClean="0">
              <a:solidFill>
                <a:srgbClr val="000090"/>
              </a:solidFill>
            </a:endParaRPr>
          </a:p>
          <a:p>
            <a:pPr>
              <a:spcBef>
                <a:spcPts val="200"/>
              </a:spcBef>
              <a:spcAft>
                <a:spcPts val="200"/>
              </a:spcAft>
            </a:pPr>
            <a:r>
              <a:rPr lang="en-US" dirty="0" smtClean="0"/>
              <a:t>Hedging options:</a:t>
            </a:r>
          </a:p>
          <a:p>
            <a:pPr lvl="1">
              <a:spcBef>
                <a:spcPts val="200"/>
              </a:spcBef>
              <a:spcAft>
                <a:spcPts val="200"/>
              </a:spcAft>
            </a:pPr>
            <a:r>
              <a:rPr lang="en-US" dirty="0" smtClean="0"/>
              <a:t>Cling to </a:t>
            </a:r>
            <a:r>
              <a:rPr lang="en-US" dirty="0" smtClean="0"/>
              <a:t>Atlanticist</a:t>
            </a:r>
            <a:r>
              <a:rPr lang="en-US" dirty="0" smtClean="0"/>
              <a:t> institutions</a:t>
            </a:r>
          </a:p>
          <a:p>
            <a:pPr lvl="1">
              <a:spcBef>
                <a:spcPts val="200"/>
              </a:spcBef>
              <a:spcAft>
                <a:spcPts val="200"/>
              </a:spcAft>
            </a:pPr>
            <a:r>
              <a:rPr lang="en-US" dirty="0" smtClean="0"/>
              <a:t>EUR security &amp; defense cooperation to “complement” NATO</a:t>
            </a:r>
          </a:p>
          <a:p>
            <a:pPr lvl="1">
              <a:spcBef>
                <a:spcPts val="200"/>
              </a:spcBef>
              <a:spcAft>
                <a:spcPts val="200"/>
              </a:spcAft>
            </a:pPr>
            <a:r>
              <a:rPr lang="en-US" dirty="0" smtClean="0"/>
              <a:t>Reject </a:t>
            </a:r>
            <a:r>
              <a:rPr lang="en-US" dirty="0" smtClean="0"/>
              <a:t>Atlanticism</a:t>
            </a:r>
            <a:r>
              <a:rPr lang="en-US" dirty="0" smtClean="0"/>
              <a:t> </a:t>
            </a:r>
            <a:r>
              <a:rPr lang="mr-IN" dirty="0" smtClean="0"/>
              <a:t>…</a:t>
            </a:r>
            <a:r>
              <a:rPr lang="en-US" dirty="0" smtClean="0"/>
              <a:t> speak of “post-NATO”</a:t>
            </a:r>
          </a:p>
          <a:p>
            <a:pPr>
              <a:spcBef>
                <a:spcPts val="200"/>
              </a:spcBef>
              <a:spcAft>
                <a:spcPts val="200"/>
              </a:spcAft>
            </a:pPr>
            <a:r>
              <a:rPr lang="en-US" i="1" dirty="0" smtClean="0">
                <a:solidFill>
                  <a:srgbClr val="CF0F32"/>
                </a:solidFill>
              </a:rPr>
              <a:t>Can </a:t>
            </a:r>
            <a:r>
              <a:rPr lang="en-US" i="1" dirty="0" smtClean="0">
                <a:solidFill>
                  <a:srgbClr val="CF0F32"/>
                </a:solidFill>
              </a:rPr>
              <a:t>Atlanticism</a:t>
            </a:r>
            <a:r>
              <a:rPr lang="en-US" i="1" dirty="0" smtClean="0">
                <a:solidFill>
                  <a:srgbClr val="CF0F32"/>
                </a:solidFill>
              </a:rPr>
              <a:t> survive a “zero-sum” worldview?</a:t>
            </a:r>
          </a:p>
          <a:p>
            <a:pPr lvl="1"/>
            <a:endParaRPr lang="en-US" dirty="0"/>
          </a:p>
        </p:txBody>
      </p:sp>
    </p:spTree>
    <p:extLst>
      <p:ext uri="{BB962C8B-B14F-4D97-AF65-F5344CB8AC3E}">
        <p14:creationId xmlns:p14="http://schemas.microsoft.com/office/powerpoint/2010/main" val="422989259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4000" dirty="0" smtClean="0"/>
              <a:t>Wright </a:t>
            </a:r>
            <a:r>
              <a:rPr lang="mr-IN" sz="4000" dirty="0" smtClean="0"/>
              <a:t>–</a:t>
            </a:r>
            <a:r>
              <a:rPr lang="en-US" sz="4000" dirty="0" smtClean="0"/>
              <a:t> Post-American Europe</a:t>
            </a:r>
            <a:endParaRPr lang="en-US" sz="4000" dirty="0"/>
          </a:p>
        </p:txBody>
      </p:sp>
      <p:sp>
        <p:nvSpPr>
          <p:cNvPr id="8" name="Content Placeholder 7"/>
          <p:cNvSpPr>
            <a:spLocks noGrp="1"/>
          </p:cNvSpPr>
          <p:nvPr>
            <p:ph idx="1"/>
          </p:nvPr>
        </p:nvSpPr>
        <p:spPr>
          <a:xfrm>
            <a:off x="739775" y="2770094"/>
            <a:ext cx="7662864" cy="3554506"/>
          </a:xfrm>
        </p:spPr>
        <p:txBody>
          <a:bodyPr>
            <a:noAutofit/>
          </a:bodyPr>
          <a:lstStyle/>
          <a:p>
            <a:pPr>
              <a:spcBef>
                <a:spcPts val="200"/>
              </a:spcBef>
              <a:spcAft>
                <a:spcPts val="200"/>
              </a:spcAft>
            </a:pPr>
            <a:r>
              <a:rPr lang="en-US" sz="2000" i="1" dirty="0" smtClean="0">
                <a:solidFill>
                  <a:srgbClr val="008000"/>
                </a:solidFill>
              </a:rPr>
              <a:t>“While [Europe] faces </a:t>
            </a:r>
            <a:r>
              <a:rPr lang="en-US" sz="2000" i="1" dirty="0">
                <a:solidFill>
                  <a:srgbClr val="008000"/>
                </a:solidFill>
              </a:rPr>
              <a:t>a wide array of </a:t>
            </a:r>
            <a:r>
              <a:rPr lang="en-US" sz="2000" i="1" dirty="0" smtClean="0">
                <a:solidFill>
                  <a:srgbClr val="008000"/>
                </a:solidFill>
              </a:rPr>
              <a:t>problems </a:t>
            </a:r>
            <a:r>
              <a:rPr lang="mr-IN" sz="2000" i="1" dirty="0" smtClean="0">
                <a:solidFill>
                  <a:srgbClr val="008000"/>
                </a:solidFill>
              </a:rPr>
              <a:t>…</a:t>
            </a:r>
            <a:r>
              <a:rPr lang="en-US" sz="2000" i="1" dirty="0" smtClean="0">
                <a:solidFill>
                  <a:srgbClr val="008000"/>
                </a:solidFill>
              </a:rPr>
              <a:t> Washington is strikingly absent from efforts to resolve them.”</a:t>
            </a:r>
            <a:endParaRPr lang="en-US" sz="2000" dirty="0" smtClean="0"/>
          </a:p>
          <a:p>
            <a:pPr>
              <a:spcBef>
                <a:spcPts val="200"/>
              </a:spcBef>
              <a:spcAft>
                <a:spcPts val="200"/>
              </a:spcAft>
            </a:pPr>
            <a:r>
              <a:rPr lang="en-US" sz="2000" dirty="0" smtClean="0">
                <a:solidFill>
                  <a:srgbClr val="000000"/>
                </a:solidFill>
              </a:rPr>
              <a:t>Bush / Obama </a:t>
            </a:r>
            <a:r>
              <a:rPr lang="en-US" sz="2000" dirty="0">
                <a:solidFill>
                  <a:srgbClr val="000000"/>
                </a:solidFill>
              </a:rPr>
              <a:t>/</a:t>
            </a:r>
            <a:r>
              <a:rPr lang="en-US" sz="2000" dirty="0" smtClean="0">
                <a:solidFill>
                  <a:srgbClr val="000000"/>
                </a:solidFill>
              </a:rPr>
              <a:t> Trump: expect Europeans to invest more</a:t>
            </a:r>
          </a:p>
          <a:p>
            <a:pPr>
              <a:spcBef>
                <a:spcPts val="200"/>
              </a:spcBef>
              <a:spcAft>
                <a:spcPts val="200"/>
              </a:spcAft>
            </a:pPr>
            <a:r>
              <a:rPr lang="en-US" sz="2000" dirty="0" smtClean="0">
                <a:solidFill>
                  <a:srgbClr val="000000"/>
                </a:solidFill>
              </a:rPr>
              <a:t>Litany of Europe’s problems </a:t>
            </a:r>
            <a:r>
              <a:rPr lang="mr-IN" sz="2000" dirty="0" smtClean="0">
                <a:solidFill>
                  <a:srgbClr val="000000"/>
                </a:solidFill>
              </a:rPr>
              <a:t>…</a:t>
            </a:r>
            <a:endParaRPr lang="en-US" sz="2000" dirty="0" smtClean="0">
              <a:solidFill>
                <a:srgbClr val="000000"/>
              </a:solidFill>
            </a:endParaRPr>
          </a:p>
          <a:p>
            <a:pPr lvl="1">
              <a:spcBef>
                <a:spcPts val="200"/>
              </a:spcBef>
              <a:spcAft>
                <a:spcPts val="200"/>
              </a:spcAft>
            </a:pPr>
            <a:r>
              <a:rPr lang="en-US" dirty="0" smtClean="0">
                <a:solidFill>
                  <a:srgbClr val="000090"/>
                </a:solidFill>
              </a:rPr>
              <a:t>Can Europe resolve them?</a:t>
            </a:r>
          </a:p>
          <a:p>
            <a:pPr lvl="1">
              <a:spcBef>
                <a:spcPts val="200"/>
              </a:spcBef>
              <a:spcAft>
                <a:spcPts val="200"/>
              </a:spcAft>
            </a:pPr>
            <a:r>
              <a:rPr lang="en-US" dirty="0" smtClean="0">
                <a:solidFill>
                  <a:srgbClr val="000090"/>
                </a:solidFill>
              </a:rPr>
              <a:t>Does U.S. have a role or capability even if it wanted one?</a:t>
            </a:r>
          </a:p>
          <a:p>
            <a:pPr>
              <a:spcBef>
                <a:spcPts val="200"/>
              </a:spcBef>
              <a:spcAft>
                <a:spcPts val="200"/>
              </a:spcAft>
            </a:pPr>
            <a:r>
              <a:rPr lang="en-US" sz="2000" dirty="0" smtClean="0"/>
              <a:t>Advocates return to U.S. “deep engagement” in Europe </a:t>
            </a:r>
            <a:r>
              <a:rPr lang="mr-IN" sz="2000" dirty="0" smtClean="0"/>
              <a:t>…</a:t>
            </a:r>
            <a:r>
              <a:rPr lang="en-US" sz="2000" dirty="0" smtClean="0"/>
              <a:t> but doubts it will happen under Trump </a:t>
            </a:r>
            <a:r>
              <a:rPr lang="en-US" sz="2000" dirty="0" smtClean="0">
                <a:solidFill>
                  <a:srgbClr val="CF0F32"/>
                </a:solidFill>
              </a:rPr>
              <a:t>(or beyond?)</a:t>
            </a:r>
          </a:p>
          <a:p>
            <a:pPr lvl="1">
              <a:spcBef>
                <a:spcPts val="200"/>
              </a:spcBef>
              <a:spcAft>
                <a:spcPts val="200"/>
              </a:spcAft>
            </a:pPr>
            <a:r>
              <a:rPr lang="en-US" dirty="0" smtClean="0">
                <a:solidFill>
                  <a:srgbClr val="000090"/>
                </a:solidFill>
              </a:rPr>
              <a:t>Europe should hedge </a:t>
            </a:r>
            <a:r>
              <a:rPr lang="mr-IN" dirty="0" smtClean="0">
                <a:solidFill>
                  <a:srgbClr val="000090"/>
                </a:solidFill>
              </a:rPr>
              <a:t>–</a:t>
            </a:r>
            <a:r>
              <a:rPr lang="en-US" dirty="0" smtClean="0">
                <a:solidFill>
                  <a:srgbClr val="000090"/>
                </a:solidFill>
              </a:rPr>
              <a:t> build integrated autonomous capacity</a:t>
            </a:r>
          </a:p>
          <a:p>
            <a:pPr>
              <a:spcBef>
                <a:spcPts val="200"/>
              </a:spcBef>
              <a:spcAft>
                <a:spcPts val="200"/>
              </a:spcAft>
            </a:pPr>
            <a:r>
              <a:rPr lang="en-US" sz="2000" i="1" dirty="0" smtClean="0">
                <a:solidFill>
                  <a:srgbClr val="CF0F32"/>
                </a:solidFill>
              </a:rPr>
              <a:t>Does this logic “work” as a strategy going forward?</a:t>
            </a:r>
          </a:p>
        </p:txBody>
      </p:sp>
    </p:spTree>
    <p:extLst>
      <p:ext uri="{BB962C8B-B14F-4D97-AF65-F5344CB8AC3E}">
        <p14:creationId xmlns:p14="http://schemas.microsoft.com/office/powerpoint/2010/main" val="126573603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Core Questions </a:t>
            </a:r>
            <a:r>
              <a:rPr lang="en-US" sz="4000" dirty="0" smtClean="0"/>
              <a:t>for </a:t>
            </a:r>
            <a:r>
              <a:rPr lang="en-US" sz="4000" dirty="0" smtClean="0"/>
              <a:t>US</a:t>
            </a:r>
            <a:br>
              <a:rPr lang="en-US" sz="4000" dirty="0" smtClean="0"/>
            </a:br>
            <a:r>
              <a:rPr lang="en-US" sz="4000" i="1" dirty="0" smtClean="0">
                <a:solidFill>
                  <a:schemeClr val="bg1"/>
                </a:solidFill>
              </a:rPr>
              <a:t>[and not just U.S.]</a:t>
            </a:r>
            <a:endParaRPr lang="en-US" sz="4000" i="1" dirty="0">
              <a:solidFill>
                <a:schemeClr val="bg1"/>
              </a:solidFill>
            </a:endParaRPr>
          </a:p>
        </p:txBody>
      </p:sp>
      <p:sp>
        <p:nvSpPr>
          <p:cNvPr id="3" name="Content Placeholder 2"/>
          <p:cNvSpPr>
            <a:spLocks noGrp="1"/>
          </p:cNvSpPr>
          <p:nvPr>
            <p:ph idx="1"/>
          </p:nvPr>
        </p:nvSpPr>
        <p:spPr>
          <a:xfrm>
            <a:off x="739774" y="2770094"/>
            <a:ext cx="8099426" cy="3478306"/>
          </a:xfrm>
        </p:spPr>
        <p:txBody>
          <a:bodyPr>
            <a:noAutofit/>
          </a:bodyPr>
          <a:lstStyle/>
          <a:p>
            <a:r>
              <a:rPr lang="en-US" sz="2000" dirty="0" smtClean="0"/>
              <a:t>Does U.S. have an “obligation” to lead?</a:t>
            </a:r>
          </a:p>
          <a:p>
            <a:r>
              <a:rPr lang="en-US" sz="2000" dirty="0" smtClean="0"/>
              <a:t>Is </a:t>
            </a:r>
            <a:r>
              <a:rPr lang="en-US" sz="2000" dirty="0" smtClean="0"/>
              <a:t>U.S. leadership valuable?</a:t>
            </a:r>
          </a:p>
          <a:p>
            <a:r>
              <a:rPr lang="en-US" sz="2000" dirty="0" smtClean="0"/>
              <a:t>Is it sustainable?</a:t>
            </a:r>
          </a:p>
          <a:p>
            <a:r>
              <a:rPr lang="en-US" sz="2000" dirty="0" smtClean="0"/>
              <a:t>What should it look like, if it is to endure</a:t>
            </a:r>
            <a:r>
              <a:rPr lang="en-US" sz="2000" dirty="0" smtClean="0"/>
              <a:t>?</a:t>
            </a:r>
          </a:p>
          <a:p>
            <a:pPr marL="800100" lvl="1" indent="-457200"/>
            <a:r>
              <a:rPr lang="en-US" dirty="0" smtClean="0">
                <a:solidFill>
                  <a:srgbClr val="000090"/>
                </a:solidFill>
              </a:rPr>
              <a:t>U.S.-dominated liberal order containing challengers?</a:t>
            </a:r>
          </a:p>
          <a:p>
            <a:pPr marL="800100" lvl="1" indent="-457200"/>
            <a:r>
              <a:rPr lang="en-US" dirty="0" smtClean="0">
                <a:solidFill>
                  <a:srgbClr val="000090"/>
                </a:solidFill>
              </a:rPr>
              <a:t>U.S. + Allies managing multipolar system?</a:t>
            </a:r>
          </a:p>
          <a:p>
            <a:pPr marL="800100" lvl="1" indent="-457200"/>
            <a:r>
              <a:rPr lang="en-US" dirty="0" smtClean="0">
                <a:solidFill>
                  <a:srgbClr val="000090"/>
                </a:solidFill>
              </a:rPr>
              <a:t>Focus on multilateral institutions to share costs, risks, benefits?</a:t>
            </a:r>
            <a:endParaRPr lang="en-US" dirty="0" smtClean="0">
              <a:solidFill>
                <a:srgbClr val="000090"/>
              </a:solidFill>
            </a:endParaRPr>
          </a:p>
          <a:p>
            <a:r>
              <a:rPr lang="en-US" sz="2000" dirty="0" smtClean="0"/>
              <a:t>How do we achieve these ends</a:t>
            </a:r>
            <a:r>
              <a:rPr lang="en-US" sz="2000" dirty="0" smtClean="0"/>
              <a:t>?</a:t>
            </a:r>
          </a:p>
          <a:p>
            <a:r>
              <a:rPr lang="en-US" sz="2000" dirty="0" smtClean="0"/>
              <a:t>What obligations do others have?</a:t>
            </a:r>
            <a:endParaRPr lang="en-US" sz="2000" dirty="0" smtClean="0"/>
          </a:p>
        </p:txBody>
      </p:sp>
    </p:spTree>
    <p:extLst>
      <p:ext uri="{BB962C8B-B14F-4D97-AF65-F5344CB8AC3E}">
        <p14:creationId xmlns:p14="http://schemas.microsoft.com/office/powerpoint/2010/main" val="4212319878"/>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Look-Ahead</a:t>
            </a:r>
            <a:br>
              <a:rPr lang="en-US" sz="4000" dirty="0"/>
            </a:br>
            <a:r>
              <a:rPr lang="en-US" sz="3200" dirty="0" smtClean="0">
                <a:solidFill>
                  <a:schemeClr val="bg1"/>
                </a:solidFill>
              </a:rPr>
              <a:t>Wednesday, 11 April, &amp; Thursday, 12 April</a:t>
            </a:r>
            <a:endParaRPr lang="en-US" sz="3200" dirty="0"/>
          </a:p>
        </p:txBody>
      </p:sp>
      <p:sp>
        <p:nvSpPr>
          <p:cNvPr id="3" name="Content Placeholder 2"/>
          <p:cNvSpPr>
            <a:spLocks noGrp="1"/>
          </p:cNvSpPr>
          <p:nvPr>
            <p:ph idx="1"/>
          </p:nvPr>
        </p:nvSpPr>
        <p:spPr>
          <a:xfrm>
            <a:off x="739774" y="2770094"/>
            <a:ext cx="8023226" cy="3554506"/>
          </a:xfrm>
        </p:spPr>
        <p:txBody>
          <a:bodyPr>
            <a:noAutofit/>
          </a:bodyPr>
          <a:lstStyle/>
          <a:p>
            <a:pPr>
              <a:spcBef>
                <a:spcPts val="100"/>
              </a:spcBef>
              <a:spcAft>
                <a:spcPts val="100"/>
              </a:spcAft>
            </a:pPr>
            <a:r>
              <a:rPr lang="en-US" sz="2000" dirty="0" smtClean="0"/>
              <a:t>Case Study Presentations &amp; Discussion</a:t>
            </a:r>
          </a:p>
          <a:p>
            <a:pPr lvl="1">
              <a:spcBef>
                <a:spcPts val="100"/>
              </a:spcBef>
              <a:spcAft>
                <a:spcPts val="100"/>
              </a:spcAft>
            </a:pPr>
            <a:r>
              <a:rPr lang="en-US" sz="1800" dirty="0" smtClean="0">
                <a:solidFill>
                  <a:srgbClr val="008000"/>
                </a:solidFill>
              </a:rPr>
              <a:t>Wednesday, 11 April:</a:t>
            </a:r>
          </a:p>
          <a:p>
            <a:pPr lvl="2">
              <a:spcBef>
                <a:spcPts val="100"/>
              </a:spcBef>
              <a:spcAft>
                <a:spcPts val="100"/>
              </a:spcAft>
            </a:pPr>
            <a:r>
              <a:rPr lang="en-US" dirty="0" smtClean="0">
                <a:solidFill>
                  <a:srgbClr val="000090"/>
                </a:solidFill>
              </a:rPr>
              <a:t>Double session (</a:t>
            </a:r>
            <a:r>
              <a:rPr lang="en-US" dirty="0" smtClean="0">
                <a:solidFill>
                  <a:srgbClr val="CF0F32"/>
                </a:solidFill>
              </a:rPr>
              <a:t>1700-1830 &amp; 1845-2015</a:t>
            </a:r>
            <a:r>
              <a:rPr lang="en-US" dirty="0" smtClean="0">
                <a:solidFill>
                  <a:srgbClr val="000090"/>
                </a:solidFill>
              </a:rPr>
              <a:t>)	Room </a:t>
            </a:r>
            <a:r>
              <a:rPr lang="en-US" dirty="0" smtClean="0">
                <a:solidFill>
                  <a:srgbClr val="CF0F32"/>
                </a:solidFill>
              </a:rPr>
              <a:t>U41</a:t>
            </a:r>
          </a:p>
          <a:p>
            <a:pPr lvl="1">
              <a:spcBef>
                <a:spcPts val="100"/>
              </a:spcBef>
              <a:spcAft>
                <a:spcPts val="100"/>
              </a:spcAft>
            </a:pPr>
            <a:r>
              <a:rPr lang="en-US" sz="1800" dirty="0" smtClean="0">
                <a:solidFill>
                  <a:srgbClr val="008000"/>
                </a:solidFill>
              </a:rPr>
              <a:t>Thursday, 12 April:</a:t>
            </a:r>
          </a:p>
          <a:p>
            <a:pPr lvl="2">
              <a:spcBef>
                <a:spcPts val="100"/>
              </a:spcBef>
              <a:spcAft>
                <a:spcPts val="100"/>
              </a:spcAft>
            </a:pPr>
            <a:r>
              <a:rPr lang="en-US" dirty="0">
                <a:solidFill>
                  <a:srgbClr val="000090"/>
                </a:solidFill>
              </a:rPr>
              <a:t>Double session </a:t>
            </a:r>
            <a:r>
              <a:rPr lang="en-US" dirty="0" smtClean="0">
                <a:solidFill>
                  <a:srgbClr val="000090"/>
                </a:solidFill>
              </a:rPr>
              <a:t>(</a:t>
            </a:r>
            <a:r>
              <a:rPr lang="en-US" dirty="0" smtClean="0">
                <a:solidFill>
                  <a:srgbClr val="CF0F32"/>
                </a:solidFill>
              </a:rPr>
              <a:t>1515-1645 &amp; 1700</a:t>
            </a:r>
            <a:r>
              <a:rPr lang="en-US" dirty="0">
                <a:solidFill>
                  <a:srgbClr val="CF0F32"/>
                </a:solidFill>
              </a:rPr>
              <a:t>-</a:t>
            </a:r>
            <a:r>
              <a:rPr lang="en-US" dirty="0" smtClean="0">
                <a:solidFill>
                  <a:srgbClr val="CF0F32"/>
                </a:solidFill>
              </a:rPr>
              <a:t>1830</a:t>
            </a:r>
            <a:r>
              <a:rPr lang="en-US" dirty="0" smtClean="0">
                <a:solidFill>
                  <a:srgbClr val="000090"/>
                </a:solidFill>
              </a:rPr>
              <a:t>)</a:t>
            </a:r>
            <a:r>
              <a:rPr lang="en-US" dirty="0">
                <a:solidFill>
                  <a:srgbClr val="000090"/>
                </a:solidFill>
              </a:rPr>
              <a:t>	</a:t>
            </a:r>
            <a:r>
              <a:rPr lang="en-US" dirty="0" smtClean="0">
                <a:solidFill>
                  <a:srgbClr val="000090"/>
                </a:solidFill>
              </a:rPr>
              <a:t>Room </a:t>
            </a:r>
            <a:r>
              <a:rPr lang="en-US" dirty="0" smtClean="0">
                <a:solidFill>
                  <a:srgbClr val="CF0F32"/>
                </a:solidFill>
              </a:rPr>
              <a:t>P22</a:t>
            </a:r>
          </a:p>
          <a:p>
            <a:pPr>
              <a:spcBef>
                <a:spcPts val="100"/>
              </a:spcBef>
              <a:spcAft>
                <a:spcPts val="100"/>
              </a:spcAft>
            </a:pPr>
            <a:r>
              <a:rPr lang="en-US" sz="2000" dirty="0" smtClean="0">
                <a:solidFill>
                  <a:srgbClr val="000000"/>
                </a:solidFill>
              </a:rPr>
              <a:t>Your </a:t>
            </a:r>
            <a:r>
              <a:rPr lang="en-US" sz="1800" dirty="0" smtClean="0">
                <a:solidFill>
                  <a:srgbClr val="000000"/>
                </a:solidFill>
              </a:rPr>
              <a:t>Presentation should </a:t>
            </a:r>
            <a:r>
              <a:rPr lang="mr-IN" sz="1800" dirty="0" smtClean="0">
                <a:solidFill>
                  <a:srgbClr val="000000"/>
                </a:solidFill>
              </a:rPr>
              <a:t>…</a:t>
            </a:r>
            <a:endParaRPr lang="en-US" sz="1800" dirty="0" smtClean="0">
              <a:solidFill>
                <a:srgbClr val="000000"/>
              </a:solidFill>
            </a:endParaRPr>
          </a:p>
          <a:p>
            <a:pPr marL="1041400" lvl="2" indent="-342900">
              <a:spcBef>
                <a:spcPts val="100"/>
              </a:spcBef>
              <a:spcAft>
                <a:spcPts val="100"/>
              </a:spcAft>
              <a:buFont typeface="+mj-lt"/>
              <a:buAutoNum type="arabicPeriod"/>
            </a:pPr>
            <a:r>
              <a:rPr lang="en-US" i="1" dirty="0">
                <a:solidFill>
                  <a:srgbClr val="000090"/>
                </a:solidFill>
              </a:rPr>
              <a:t>Describe </a:t>
            </a:r>
            <a:r>
              <a:rPr lang="en-US" i="1" dirty="0" smtClean="0">
                <a:solidFill>
                  <a:srgbClr val="000090"/>
                </a:solidFill>
              </a:rPr>
              <a:t>issue</a:t>
            </a:r>
          </a:p>
          <a:p>
            <a:pPr marL="1041400" lvl="2" indent="-342900">
              <a:spcBef>
                <a:spcPts val="100"/>
              </a:spcBef>
              <a:spcAft>
                <a:spcPts val="100"/>
              </a:spcAft>
              <a:buFont typeface="+mj-lt"/>
              <a:buAutoNum type="arabicPeriod"/>
            </a:pPr>
            <a:r>
              <a:rPr lang="en-US" i="1" dirty="0" smtClean="0">
                <a:solidFill>
                  <a:srgbClr val="000090"/>
                </a:solidFill>
              </a:rPr>
              <a:t>Analyze </a:t>
            </a:r>
            <a:r>
              <a:rPr lang="en-US" i="1" dirty="0">
                <a:solidFill>
                  <a:srgbClr val="000090"/>
                </a:solidFill>
              </a:rPr>
              <a:t>U.S. historical/current role </a:t>
            </a:r>
            <a:r>
              <a:rPr lang="en-US" i="1" dirty="0" smtClean="0">
                <a:solidFill>
                  <a:srgbClr val="000090"/>
                </a:solidFill>
              </a:rPr>
              <a:t>in dealing with this issue</a:t>
            </a:r>
          </a:p>
          <a:p>
            <a:pPr marL="1041400" lvl="2" indent="-342900">
              <a:spcBef>
                <a:spcPts val="100"/>
              </a:spcBef>
              <a:spcAft>
                <a:spcPts val="100"/>
              </a:spcAft>
              <a:buFont typeface="+mj-lt"/>
              <a:buAutoNum type="arabicPeriod"/>
            </a:pPr>
            <a:r>
              <a:rPr lang="en-US" i="1" dirty="0" smtClean="0">
                <a:solidFill>
                  <a:srgbClr val="000090"/>
                </a:solidFill>
              </a:rPr>
              <a:t>Assess U.S. role </a:t>
            </a:r>
            <a:r>
              <a:rPr lang="mr-IN" i="1" dirty="0" smtClean="0">
                <a:solidFill>
                  <a:srgbClr val="000090"/>
                </a:solidFill>
              </a:rPr>
              <a:t>…</a:t>
            </a:r>
            <a:r>
              <a:rPr lang="en-US" i="1" dirty="0" smtClean="0">
                <a:solidFill>
                  <a:srgbClr val="000090"/>
                </a:solidFill>
              </a:rPr>
              <a:t> what IS vs. what SHOULD BE</a:t>
            </a:r>
            <a:endParaRPr lang="en-US" dirty="0">
              <a:solidFill>
                <a:srgbClr val="000090"/>
              </a:solidFill>
            </a:endParaRPr>
          </a:p>
          <a:p>
            <a:pPr>
              <a:spcBef>
                <a:spcPts val="100"/>
              </a:spcBef>
              <a:spcAft>
                <a:spcPts val="100"/>
              </a:spcAft>
            </a:pPr>
            <a:r>
              <a:rPr lang="en-US" sz="2000" dirty="0" smtClean="0">
                <a:solidFill>
                  <a:srgbClr val="008000"/>
                </a:solidFill>
              </a:rPr>
              <a:t>If </a:t>
            </a:r>
            <a:r>
              <a:rPr lang="en-US" sz="2000" dirty="0" smtClean="0">
                <a:solidFill>
                  <a:srgbClr val="008000"/>
                </a:solidFill>
              </a:rPr>
              <a:t>you are presenting </a:t>
            </a:r>
            <a:r>
              <a:rPr lang="mr-IN" sz="2000" dirty="0" smtClean="0">
                <a:solidFill>
                  <a:srgbClr val="008000"/>
                </a:solidFill>
              </a:rPr>
              <a:t>…</a:t>
            </a:r>
            <a:r>
              <a:rPr lang="en-US" sz="2000" dirty="0" smtClean="0">
                <a:solidFill>
                  <a:srgbClr val="008000"/>
                </a:solidFill>
              </a:rPr>
              <a:t> </a:t>
            </a:r>
            <a:r>
              <a:rPr lang="en-US" sz="2000" dirty="0" smtClean="0">
                <a:solidFill>
                  <a:srgbClr val="CF0F32"/>
                </a:solidFill>
              </a:rPr>
              <a:t>email slides &amp; team contribution to me</a:t>
            </a:r>
          </a:p>
          <a:p>
            <a:pPr>
              <a:spcBef>
                <a:spcPts val="100"/>
              </a:spcBef>
              <a:spcAft>
                <a:spcPts val="100"/>
              </a:spcAft>
            </a:pPr>
            <a:r>
              <a:rPr lang="en-US" sz="2000" dirty="0" smtClean="0">
                <a:solidFill>
                  <a:srgbClr val="000090"/>
                </a:solidFill>
              </a:rPr>
              <a:t>If you are </a:t>
            </a:r>
            <a:r>
              <a:rPr lang="en-US" sz="2000" u="sng" dirty="0" smtClean="0">
                <a:solidFill>
                  <a:srgbClr val="CF0F32"/>
                </a:solidFill>
              </a:rPr>
              <a:t>not</a:t>
            </a:r>
            <a:r>
              <a:rPr lang="en-US" sz="2000" dirty="0" smtClean="0">
                <a:solidFill>
                  <a:srgbClr val="000090"/>
                </a:solidFill>
              </a:rPr>
              <a:t> presenting </a:t>
            </a:r>
            <a:r>
              <a:rPr lang="mr-IN" sz="2000" dirty="0" smtClean="0">
                <a:solidFill>
                  <a:srgbClr val="000090"/>
                </a:solidFill>
              </a:rPr>
              <a:t>…</a:t>
            </a:r>
            <a:r>
              <a:rPr lang="en-US" sz="2000" dirty="0" smtClean="0">
                <a:solidFill>
                  <a:srgbClr val="000090"/>
                </a:solidFill>
              </a:rPr>
              <a:t> </a:t>
            </a:r>
            <a:r>
              <a:rPr lang="en-US" sz="2000" dirty="0" smtClean="0">
                <a:solidFill>
                  <a:srgbClr val="CF0F32"/>
                </a:solidFill>
              </a:rPr>
              <a:t>Essay #2 due at beginning of class</a:t>
            </a:r>
          </a:p>
          <a:p>
            <a:pPr marL="0" indent="0" algn="r">
              <a:spcBef>
                <a:spcPts val="100"/>
              </a:spcBef>
              <a:spcAft>
                <a:spcPts val="100"/>
              </a:spcAft>
              <a:buNone/>
            </a:pPr>
            <a:r>
              <a:rPr lang="en-US" sz="2000" i="1" u="sng" dirty="0" smtClean="0"/>
              <a:t>More </a:t>
            </a:r>
            <a:r>
              <a:rPr lang="mr-IN" sz="2000" i="1" u="sng" dirty="0" smtClean="0"/>
              <a:t>…</a:t>
            </a:r>
            <a:endParaRPr lang="en-US" sz="2000" i="1" u="sng" dirty="0" smtClean="0"/>
          </a:p>
          <a:p>
            <a:pPr>
              <a:spcBef>
                <a:spcPts val="100"/>
              </a:spcBef>
              <a:spcAft>
                <a:spcPts val="100"/>
              </a:spcAft>
            </a:pPr>
            <a:endParaRPr lang="en-US" dirty="0">
              <a:solidFill>
                <a:srgbClr val="CF0F32"/>
              </a:solidFill>
            </a:endParaRPr>
          </a:p>
          <a:p>
            <a:pPr lvl="2">
              <a:spcBef>
                <a:spcPts val="100"/>
              </a:spcBef>
              <a:spcAft>
                <a:spcPts val="100"/>
              </a:spcAft>
            </a:pPr>
            <a:endParaRPr lang="en-US" sz="1600" dirty="0" smtClean="0">
              <a:solidFill>
                <a:srgbClr val="008000"/>
              </a:solidFill>
            </a:endParaRPr>
          </a:p>
        </p:txBody>
      </p:sp>
    </p:spTree>
    <p:extLst>
      <p:ext uri="{BB962C8B-B14F-4D97-AF65-F5344CB8AC3E}">
        <p14:creationId xmlns:p14="http://schemas.microsoft.com/office/powerpoint/2010/main" val="86416107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Overview </a:t>
            </a:r>
            <a:r>
              <a:rPr lang="mr-IN" dirty="0" smtClean="0"/>
              <a:t>–</a:t>
            </a:r>
            <a:r>
              <a:rPr lang="en-US" dirty="0" smtClean="0"/>
              <a:t> Week 1</a:t>
            </a:r>
            <a:br>
              <a:rPr lang="en-US" dirty="0" smtClean="0"/>
            </a:br>
            <a:r>
              <a:rPr lang="en-US" sz="2000" i="1" dirty="0" smtClean="0">
                <a:solidFill>
                  <a:schemeClr val="bg1"/>
                </a:solidFill>
              </a:rPr>
              <a:t>[* indicates double session </a:t>
            </a:r>
            <a:r>
              <a:rPr lang="mr-IN" sz="2000" i="1" dirty="0" smtClean="0">
                <a:solidFill>
                  <a:schemeClr val="bg1"/>
                </a:solidFill>
              </a:rPr>
              <a:t>–</a:t>
            </a:r>
            <a:r>
              <a:rPr lang="en-US" sz="2000" i="1" dirty="0" smtClean="0">
                <a:solidFill>
                  <a:schemeClr val="bg1"/>
                </a:solidFill>
              </a:rPr>
              <a:t> check syllabus for times, room]</a:t>
            </a:r>
            <a:endParaRPr lang="en-US" i="1" dirty="0">
              <a:solidFill>
                <a:schemeClr val="bg1"/>
              </a:solidFill>
            </a:endParaRPr>
          </a:p>
        </p:txBody>
      </p:sp>
      <p:sp>
        <p:nvSpPr>
          <p:cNvPr id="3" name="Content Placeholder 2"/>
          <p:cNvSpPr>
            <a:spLocks noGrp="1"/>
          </p:cNvSpPr>
          <p:nvPr>
            <p:ph idx="1"/>
          </p:nvPr>
        </p:nvSpPr>
        <p:spPr>
          <a:xfrm>
            <a:off x="739774" y="2770094"/>
            <a:ext cx="7947025" cy="3706906"/>
          </a:xfrm>
        </p:spPr>
        <p:txBody>
          <a:bodyPr>
            <a:noAutofit/>
          </a:bodyPr>
          <a:lstStyle/>
          <a:p>
            <a:r>
              <a:rPr lang="en-US" dirty="0" smtClean="0">
                <a:solidFill>
                  <a:schemeClr val="tx1"/>
                </a:solidFill>
              </a:rPr>
              <a:t>*4.4: A Changing World: What? Why? How?</a:t>
            </a:r>
          </a:p>
          <a:p>
            <a:r>
              <a:rPr lang="en-US" dirty="0" smtClean="0"/>
              <a:t>*5.4: Evolution of U.S. Foreign Policy: What? Why? How?</a:t>
            </a:r>
          </a:p>
          <a:p>
            <a:r>
              <a:rPr lang="en-US" dirty="0" smtClean="0">
                <a:solidFill>
                  <a:schemeClr val="tx1"/>
                </a:solidFill>
              </a:rPr>
              <a:t>6.4:	Globalization &amp; U.S. Leadership: How Much Success?</a:t>
            </a:r>
          </a:p>
          <a:p>
            <a:pPr lvl="1"/>
            <a:r>
              <a:rPr lang="en-US" dirty="0">
                <a:solidFill>
                  <a:srgbClr val="CF0F32"/>
                </a:solidFill>
              </a:rPr>
              <a:t>Essay </a:t>
            </a:r>
            <a:r>
              <a:rPr lang="en-US" dirty="0" smtClean="0">
                <a:solidFill>
                  <a:srgbClr val="CF0F32"/>
                </a:solidFill>
              </a:rPr>
              <a:t>#1 due </a:t>
            </a:r>
            <a:r>
              <a:rPr lang="en-US" u="sng" dirty="0" smtClean="0">
                <a:solidFill>
                  <a:srgbClr val="CF0F32"/>
                </a:solidFill>
              </a:rPr>
              <a:t>at beginning of class</a:t>
            </a:r>
            <a:endParaRPr lang="en-US" sz="1000" u="sng" dirty="0" smtClean="0">
              <a:solidFill>
                <a:srgbClr val="CF0F32"/>
              </a:solidFill>
            </a:endParaRPr>
          </a:p>
          <a:p>
            <a:pPr marL="6350" indent="0">
              <a:buNone/>
            </a:pPr>
            <a:r>
              <a:rPr lang="en-US" sz="1800" i="1" dirty="0">
                <a:solidFill>
                  <a:srgbClr val="000090"/>
                </a:solidFill>
              </a:rPr>
              <a:t>We can think about America’s leadership role in 3 broad historical phases</a:t>
            </a:r>
            <a:r>
              <a:rPr lang="en-US" sz="1800" i="1" dirty="0" smtClean="0">
                <a:solidFill>
                  <a:srgbClr val="000090"/>
                </a:solidFill>
              </a:rPr>
              <a:t>—(1) from </a:t>
            </a:r>
            <a:r>
              <a:rPr lang="en-US" sz="1800" i="1" dirty="0">
                <a:solidFill>
                  <a:srgbClr val="000090"/>
                </a:solidFill>
              </a:rPr>
              <a:t>the end </a:t>
            </a:r>
            <a:r>
              <a:rPr lang="en-US" sz="1800" i="1" dirty="0" smtClean="0">
                <a:solidFill>
                  <a:srgbClr val="000090"/>
                </a:solidFill>
              </a:rPr>
              <a:t>of World War II through </a:t>
            </a:r>
            <a:r>
              <a:rPr lang="en-US" sz="1800" i="1" dirty="0">
                <a:solidFill>
                  <a:srgbClr val="000090"/>
                </a:solidFill>
              </a:rPr>
              <a:t>the Cold War</a:t>
            </a:r>
            <a:r>
              <a:rPr lang="en-US" sz="1800" i="1" dirty="0" smtClean="0">
                <a:solidFill>
                  <a:srgbClr val="000090"/>
                </a:solidFill>
              </a:rPr>
              <a:t>, (2) </a:t>
            </a:r>
            <a:r>
              <a:rPr lang="en-US" sz="1800" i="1" dirty="0">
                <a:solidFill>
                  <a:srgbClr val="000090"/>
                </a:solidFill>
              </a:rPr>
              <a:t>in the immediate aftermath of the Cold War, and </a:t>
            </a:r>
            <a:r>
              <a:rPr lang="en-US" sz="1800" i="1" dirty="0" smtClean="0">
                <a:solidFill>
                  <a:srgbClr val="000090"/>
                </a:solidFill>
              </a:rPr>
              <a:t>(3) in </a:t>
            </a:r>
            <a:r>
              <a:rPr lang="en-US" sz="1800" i="1" dirty="0">
                <a:solidFill>
                  <a:srgbClr val="000090"/>
                </a:solidFill>
              </a:rPr>
              <a:t>the 21</a:t>
            </a:r>
            <a:r>
              <a:rPr lang="en-US" sz="1800" i="1" baseline="30000" dirty="0">
                <a:solidFill>
                  <a:srgbClr val="000090"/>
                </a:solidFill>
              </a:rPr>
              <a:t>st</a:t>
            </a:r>
            <a:r>
              <a:rPr lang="en-US" sz="1800" i="1" dirty="0">
                <a:solidFill>
                  <a:srgbClr val="000090"/>
                </a:solidFill>
              </a:rPr>
              <a:t> century especially after 9.11.  </a:t>
            </a:r>
            <a:endParaRPr lang="en-US" sz="1800" i="1" dirty="0" smtClean="0">
              <a:solidFill>
                <a:srgbClr val="000090"/>
              </a:solidFill>
            </a:endParaRPr>
          </a:p>
          <a:p>
            <a:pPr marL="349250" lvl="1" indent="0">
              <a:buNone/>
            </a:pPr>
            <a:r>
              <a:rPr lang="en-US" sz="1800" i="1" dirty="0" smtClean="0">
                <a:solidFill>
                  <a:srgbClr val="000090"/>
                </a:solidFill>
              </a:rPr>
              <a:t>How </a:t>
            </a:r>
            <a:r>
              <a:rPr lang="en-US" sz="1800" i="1" dirty="0">
                <a:solidFill>
                  <a:srgbClr val="000090"/>
                </a:solidFill>
              </a:rPr>
              <a:t>would you assess America’s leadership during each of those periods?  </a:t>
            </a:r>
            <a:endParaRPr lang="en-US" sz="1800" i="1" dirty="0" smtClean="0">
              <a:solidFill>
                <a:srgbClr val="000090"/>
              </a:solidFill>
            </a:endParaRPr>
          </a:p>
          <a:p>
            <a:pPr marL="349250" lvl="1" indent="0">
              <a:buNone/>
            </a:pPr>
            <a:r>
              <a:rPr lang="en-US" sz="1800" i="1" dirty="0" smtClean="0">
                <a:solidFill>
                  <a:srgbClr val="000090"/>
                </a:solidFill>
              </a:rPr>
              <a:t>Did </a:t>
            </a:r>
            <a:r>
              <a:rPr lang="en-US" sz="1800" i="1" dirty="0">
                <a:solidFill>
                  <a:srgbClr val="000090"/>
                </a:solidFill>
              </a:rPr>
              <a:t>America’s leadership role fit the needs of the times?  </a:t>
            </a:r>
            <a:endParaRPr lang="en-US" sz="1800" i="1" dirty="0" smtClean="0">
              <a:solidFill>
                <a:srgbClr val="000090"/>
              </a:solidFill>
            </a:endParaRPr>
          </a:p>
          <a:p>
            <a:pPr marL="349250" lvl="1" indent="0">
              <a:buNone/>
            </a:pPr>
            <a:r>
              <a:rPr lang="en-US" sz="1800" i="1" dirty="0" smtClean="0">
                <a:solidFill>
                  <a:srgbClr val="000090"/>
                </a:solidFill>
              </a:rPr>
              <a:t>How </a:t>
            </a:r>
            <a:r>
              <a:rPr lang="en-US" sz="1800" i="1" dirty="0">
                <a:solidFill>
                  <a:srgbClr val="000090"/>
                </a:solidFill>
              </a:rPr>
              <a:t>well did it adapt to changing needs and times</a:t>
            </a:r>
            <a:r>
              <a:rPr lang="en-US" sz="1800" i="1" dirty="0" smtClean="0">
                <a:solidFill>
                  <a:srgbClr val="000090"/>
                </a:solidFill>
              </a:rPr>
              <a:t>?</a:t>
            </a:r>
            <a:endParaRPr lang="en-US" sz="1800" dirty="0">
              <a:solidFill>
                <a:srgbClr val="000090"/>
              </a:solidFill>
            </a:endParaRPr>
          </a:p>
        </p:txBody>
      </p:sp>
    </p:spTree>
    <p:extLst>
      <p:ext uri="{BB962C8B-B14F-4D97-AF65-F5344CB8AC3E}">
        <p14:creationId xmlns:p14="http://schemas.microsoft.com/office/powerpoint/2010/main" val="3292722810"/>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Look-Ahead</a:t>
            </a:r>
            <a:br>
              <a:rPr lang="en-US" sz="4000" dirty="0"/>
            </a:br>
            <a:r>
              <a:rPr lang="en-US" sz="4000" dirty="0" smtClean="0">
                <a:solidFill>
                  <a:schemeClr val="bg1"/>
                </a:solidFill>
              </a:rPr>
              <a:t>Friday, 13 April</a:t>
            </a:r>
            <a:endParaRPr lang="en-US" sz="4000" dirty="0"/>
          </a:p>
        </p:txBody>
      </p:sp>
      <p:sp>
        <p:nvSpPr>
          <p:cNvPr id="3" name="Content Placeholder 2"/>
          <p:cNvSpPr>
            <a:spLocks noGrp="1"/>
          </p:cNvSpPr>
          <p:nvPr>
            <p:ph idx="1"/>
          </p:nvPr>
        </p:nvSpPr>
        <p:spPr>
          <a:xfrm>
            <a:off x="739774" y="2770094"/>
            <a:ext cx="8023226" cy="3554506"/>
          </a:xfrm>
        </p:spPr>
        <p:txBody>
          <a:bodyPr>
            <a:noAutofit/>
          </a:bodyPr>
          <a:lstStyle/>
          <a:p>
            <a:pPr>
              <a:spcBef>
                <a:spcPts val="200"/>
              </a:spcBef>
              <a:spcAft>
                <a:spcPts val="200"/>
              </a:spcAft>
            </a:pPr>
            <a:r>
              <a:rPr lang="en-US" i="1" dirty="0" smtClean="0"/>
              <a:t>Implications for the Rest of Us (</a:t>
            </a:r>
            <a:r>
              <a:rPr lang="en-US" i="1" cap="small" dirty="0" smtClean="0"/>
              <a:t>you</a:t>
            </a:r>
            <a:r>
              <a:rPr lang="en-US" i="1" dirty="0" smtClean="0"/>
              <a:t>)</a:t>
            </a:r>
          </a:p>
          <a:p>
            <a:pPr lvl="1">
              <a:spcBef>
                <a:spcPts val="200"/>
              </a:spcBef>
              <a:spcAft>
                <a:spcPts val="200"/>
              </a:spcAft>
            </a:pPr>
            <a:r>
              <a:rPr lang="en-US" sz="1800" dirty="0" smtClean="0">
                <a:solidFill>
                  <a:srgbClr val="000090"/>
                </a:solidFill>
              </a:rPr>
              <a:t>Single session (</a:t>
            </a:r>
            <a:r>
              <a:rPr lang="en-US" sz="1800" dirty="0" smtClean="0">
                <a:solidFill>
                  <a:srgbClr val="CF0F32"/>
                </a:solidFill>
              </a:rPr>
              <a:t>1130-1300</a:t>
            </a:r>
            <a:r>
              <a:rPr lang="en-US" sz="1800" dirty="0" smtClean="0">
                <a:solidFill>
                  <a:srgbClr val="000090"/>
                </a:solidFill>
              </a:rPr>
              <a:t>)</a:t>
            </a:r>
          </a:p>
          <a:p>
            <a:pPr lvl="1">
              <a:spcBef>
                <a:spcPts val="200"/>
              </a:spcBef>
              <a:spcAft>
                <a:spcPts val="200"/>
              </a:spcAft>
            </a:pPr>
            <a:r>
              <a:rPr lang="en-US" sz="1800" dirty="0" smtClean="0">
                <a:solidFill>
                  <a:srgbClr val="000090"/>
                </a:solidFill>
              </a:rPr>
              <a:t>Room </a:t>
            </a:r>
            <a:r>
              <a:rPr lang="en-US" sz="1800" dirty="0" smtClean="0">
                <a:solidFill>
                  <a:srgbClr val="CF0F32"/>
                </a:solidFill>
              </a:rPr>
              <a:t>U42</a:t>
            </a:r>
          </a:p>
          <a:p>
            <a:pPr>
              <a:spcBef>
                <a:spcPts val="200"/>
              </a:spcBef>
              <a:spcAft>
                <a:spcPts val="200"/>
              </a:spcAft>
            </a:pPr>
            <a:r>
              <a:rPr lang="en-US" dirty="0"/>
              <a:t>Focus on </a:t>
            </a:r>
            <a:r>
              <a:rPr lang="en-US" dirty="0" smtClean="0"/>
              <a:t>“lessons learned”</a:t>
            </a:r>
          </a:p>
          <a:p>
            <a:pPr>
              <a:spcBef>
                <a:spcPts val="200"/>
              </a:spcBef>
              <a:spcAft>
                <a:spcPts val="200"/>
              </a:spcAft>
            </a:pPr>
            <a:r>
              <a:rPr lang="en-US" dirty="0" smtClean="0"/>
              <a:t>Bring to class at least </a:t>
            </a:r>
            <a:r>
              <a:rPr lang="en-US" u="sng" dirty="0" smtClean="0">
                <a:solidFill>
                  <a:srgbClr val="CF0F32"/>
                </a:solidFill>
              </a:rPr>
              <a:t>THREE </a:t>
            </a:r>
            <a:r>
              <a:rPr lang="en-US" dirty="0" smtClean="0"/>
              <a:t>“lessons learned”:</a:t>
            </a:r>
          </a:p>
          <a:p>
            <a:pPr lvl="1">
              <a:spcBef>
                <a:spcPts val="200"/>
              </a:spcBef>
              <a:spcAft>
                <a:spcPts val="200"/>
              </a:spcAft>
            </a:pPr>
            <a:r>
              <a:rPr lang="en-US" i="1" dirty="0" smtClean="0">
                <a:solidFill>
                  <a:srgbClr val="008000"/>
                </a:solidFill>
              </a:rPr>
              <a:t>What did you learn from this course that was most valuable to you, either intellectually, professionally, or personally?</a:t>
            </a:r>
          </a:p>
          <a:p>
            <a:pPr>
              <a:spcBef>
                <a:spcPts val="200"/>
              </a:spcBef>
              <a:spcAft>
                <a:spcPts val="200"/>
              </a:spcAft>
            </a:pPr>
            <a:r>
              <a:rPr lang="en-US" sz="2000" dirty="0" smtClean="0">
                <a:solidFill>
                  <a:srgbClr val="000090"/>
                </a:solidFill>
              </a:rPr>
              <a:t>Give me </a:t>
            </a:r>
            <a:r>
              <a:rPr lang="en-US" sz="2000" dirty="0" smtClean="0">
                <a:solidFill>
                  <a:srgbClr val="000090"/>
                </a:solidFill>
              </a:rPr>
              <a:t>(by email or on paper) your </a:t>
            </a:r>
            <a:r>
              <a:rPr lang="en-US" sz="2000" dirty="0" smtClean="0">
                <a:solidFill>
                  <a:srgbClr val="000090"/>
                </a:solidFill>
              </a:rPr>
              <a:t>personal assessment of your </a:t>
            </a:r>
            <a:r>
              <a:rPr lang="en-US" sz="2000" dirty="0" smtClean="0">
                <a:solidFill>
                  <a:srgbClr val="CF0F32"/>
                </a:solidFill>
              </a:rPr>
              <a:t>preparation, engagement, and participation</a:t>
            </a:r>
            <a:r>
              <a:rPr lang="en-US" sz="2000" dirty="0" smtClean="0">
                <a:solidFill>
                  <a:srgbClr val="000090"/>
                </a:solidFill>
              </a:rPr>
              <a:t> in the </a:t>
            </a:r>
            <a:r>
              <a:rPr lang="en-US" sz="2000" dirty="0" smtClean="0">
                <a:solidFill>
                  <a:srgbClr val="000090"/>
                </a:solidFill>
              </a:rPr>
              <a:t>seminar</a:t>
            </a:r>
            <a:endParaRPr lang="en-US" sz="2000" dirty="0" smtClean="0">
              <a:solidFill>
                <a:srgbClr val="000090"/>
              </a:solidFill>
            </a:endParaRPr>
          </a:p>
        </p:txBody>
      </p:sp>
    </p:spTree>
    <p:extLst>
      <p:ext uri="{BB962C8B-B14F-4D97-AF65-F5344CB8AC3E}">
        <p14:creationId xmlns:p14="http://schemas.microsoft.com/office/powerpoint/2010/main" val="4065175988"/>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solidFill>
                  <a:srgbClr val="FFFF00"/>
                </a:solidFill>
              </a:rPr>
              <a:t>Implications for the Rest of Us </a:t>
            </a:r>
            <a:r>
              <a:rPr lang="mr-IN" sz="4400" smtClean="0">
                <a:solidFill>
                  <a:srgbClr val="FFFF00"/>
                </a:solidFill>
              </a:rPr>
              <a:t>…</a:t>
            </a:r>
            <a:endParaRPr lang="en-US" sz="4400" i="1" dirty="0">
              <a:solidFill>
                <a:schemeClr val="bg1"/>
              </a:solidFill>
            </a:endParaRPr>
          </a:p>
        </p:txBody>
      </p:sp>
      <p:sp>
        <p:nvSpPr>
          <p:cNvPr id="3" name="Subtitle 2"/>
          <p:cNvSpPr>
            <a:spLocks noGrp="1"/>
          </p:cNvSpPr>
          <p:nvPr>
            <p:ph type="subTitle" idx="1"/>
          </p:nvPr>
        </p:nvSpPr>
        <p:spPr>
          <a:xfrm>
            <a:off x="457199" y="3581400"/>
            <a:ext cx="8228013" cy="838200"/>
          </a:xfrm>
        </p:spPr>
        <p:txBody>
          <a:bodyPr>
            <a:normAutofit/>
          </a:bodyPr>
          <a:lstStyle/>
          <a:p>
            <a:r>
              <a:rPr lang="en-US" sz="2400" dirty="0" smtClean="0"/>
              <a:t>Friday, 13 April 2018</a:t>
            </a:r>
            <a:endParaRPr lang="en-US" sz="2400" dirty="0"/>
          </a:p>
        </p:txBody>
      </p:sp>
    </p:spTree>
    <p:extLst>
      <p:ext uri="{BB962C8B-B14F-4D97-AF65-F5344CB8AC3E}">
        <p14:creationId xmlns:p14="http://schemas.microsoft.com/office/powerpoint/2010/main" val="51730035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Overview </a:t>
            </a:r>
            <a:r>
              <a:rPr lang="mr-IN" dirty="0" smtClean="0"/>
              <a:t>–</a:t>
            </a:r>
            <a:r>
              <a:rPr lang="en-US" dirty="0" smtClean="0"/>
              <a:t> Week 2</a:t>
            </a:r>
            <a:br>
              <a:rPr lang="en-US" dirty="0" smtClean="0"/>
            </a:br>
            <a:r>
              <a:rPr lang="en-US" sz="2000" i="1" dirty="0" smtClean="0">
                <a:solidFill>
                  <a:schemeClr val="bg1"/>
                </a:solidFill>
              </a:rPr>
              <a:t>[* indicates double session </a:t>
            </a:r>
            <a:r>
              <a:rPr lang="mr-IN" sz="2000" i="1" dirty="0" smtClean="0">
                <a:solidFill>
                  <a:schemeClr val="bg1"/>
                </a:solidFill>
              </a:rPr>
              <a:t>–</a:t>
            </a:r>
            <a:r>
              <a:rPr lang="en-US" sz="2000" i="1" dirty="0" smtClean="0">
                <a:solidFill>
                  <a:schemeClr val="bg1"/>
                </a:solidFill>
              </a:rPr>
              <a:t> check syllabus for times, room]</a:t>
            </a:r>
            <a:endParaRPr lang="en-US" i="1" dirty="0">
              <a:solidFill>
                <a:schemeClr val="bg1"/>
              </a:solidFill>
            </a:endParaRPr>
          </a:p>
        </p:txBody>
      </p:sp>
      <p:sp>
        <p:nvSpPr>
          <p:cNvPr id="3" name="Content Placeholder 2"/>
          <p:cNvSpPr>
            <a:spLocks noGrp="1"/>
          </p:cNvSpPr>
          <p:nvPr>
            <p:ph idx="1"/>
          </p:nvPr>
        </p:nvSpPr>
        <p:spPr>
          <a:xfrm>
            <a:off x="739774" y="2770094"/>
            <a:ext cx="7947025" cy="3706906"/>
          </a:xfrm>
        </p:spPr>
        <p:txBody>
          <a:bodyPr>
            <a:noAutofit/>
          </a:bodyPr>
          <a:lstStyle/>
          <a:p>
            <a:r>
              <a:rPr lang="en-US" dirty="0" smtClean="0"/>
              <a:t>9.4:	Whither American Global Leadership?</a:t>
            </a:r>
          </a:p>
          <a:p>
            <a:r>
              <a:rPr lang="en-US" dirty="0" smtClean="0">
                <a:solidFill>
                  <a:schemeClr val="tx1"/>
                </a:solidFill>
              </a:rPr>
              <a:t>10.4: The U.S. &amp; Europe: What Kind of Future?</a:t>
            </a:r>
          </a:p>
          <a:p>
            <a:r>
              <a:rPr lang="en-US" i="1" dirty="0" smtClean="0">
                <a:solidFill>
                  <a:srgbClr val="008000"/>
                </a:solidFill>
              </a:rPr>
              <a:t>*11.4 &amp; *12.4: Student Case Study Presentations</a:t>
            </a:r>
          </a:p>
          <a:p>
            <a:pPr lvl="1"/>
            <a:r>
              <a:rPr lang="en-US" dirty="0">
                <a:solidFill>
                  <a:srgbClr val="CF0F32"/>
                </a:solidFill>
              </a:rPr>
              <a:t>Essay </a:t>
            </a:r>
            <a:r>
              <a:rPr lang="en-US" dirty="0" smtClean="0">
                <a:solidFill>
                  <a:srgbClr val="CF0F32"/>
                </a:solidFill>
              </a:rPr>
              <a:t>#2</a:t>
            </a:r>
            <a:r>
              <a:rPr lang="en-US" dirty="0" smtClean="0">
                <a:solidFill>
                  <a:srgbClr val="008000"/>
                </a:solidFill>
              </a:rPr>
              <a:t> </a:t>
            </a:r>
            <a:r>
              <a:rPr lang="en-US" dirty="0">
                <a:solidFill>
                  <a:srgbClr val="CF0F32"/>
                </a:solidFill>
              </a:rPr>
              <a:t>due </a:t>
            </a:r>
            <a:r>
              <a:rPr lang="en-US" u="sng" dirty="0">
                <a:solidFill>
                  <a:srgbClr val="CF0F32"/>
                </a:solidFill>
              </a:rPr>
              <a:t>at beginning of </a:t>
            </a:r>
            <a:r>
              <a:rPr lang="en-US" u="sng" dirty="0" smtClean="0">
                <a:solidFill>
                  <a:srgbClr val="CF0F32"/>
                </a:solidFill>
              </a:rPr>
              <a:t>class if not presenting</a:t>
            </a:r>
            <a:endParaRPr lang="en-US" sz="1000" i="1" dirty="0" smtClean="0">
              <a:solidFill>
                <a:srgbClr val="000090"/>
              </a:solidFill>
            </a:endParaRPr>
          </a:p>
          <a:p>
            <a:pPr marL="6350" indent="0">
              <a:buNone/>
            </a:pPr>
            <a:r>
              <a:rPr lang="en-US" sz="1800" i="1" dirty="0" smtClean="0">
                <a:solidFill>
                  <a:srgbClr val="008000"/>
                </a:solidFill>
              </a:rPr>
              <a:t>Drawing </a:t>
            </a:r>
            <a:r>
              <a:rPr lang="en-US" sz="1800" i="1" dirty="0">
                <a:solidFill>
                  <a:srgbClr val="008000"/>
                </a:solidFill>
              </a:rPr>
              <a:t>on your case study research as well as the course material</a:t>
            </a:r>
            <a:r>
              <a:rPr lang="en-US" sz="1800" i="1" dirty="0">
                <a:solidFill>
                  <a:srgbClr val="000090"/>
                </a:solidFill>
              </a:rPr>
              <a:t>, what do you think is the appropriate role for the United States, both generally and with respect to the issue of your case study research?  Should the U.S. “lead,” and what does that leadership look like?  Are there other states or institutions that should play a leadership role, either instead of the U.S. or in partnership with the U.S.?  Why</a:t>
            </a:r>
            <a:r>
              <a:rPr lang="en-US" sz="1800" i="1" dirty="0" smtClean="0">
                <a:solidFill>
                  <a:srgbClr val="000090"/>
                </a:solidFill>
              </a:rPr>
              <a:t>?</a:t>
            </a:r>
            <a:endParaRPr lang="en-US" u="sng" dirty="0" smtClean="0">
              <a:solidFill>
                <a:srgbClr val="CF0F32"/>
              </a:solidFill>
            </a:endParaRPr>
          </a:p>
          <a:p>
            <a:r>
              <a:rPr lang="en-US" dirty="0" smtClean="0"/>
              <a:t>13.4: Implications for the Rest of Us </a:t>
            </a:r>
            <a:r>
              <a:rPr lang="en-US" i="1" dirty="0" smtClean="0">
                <a:solidFill>
                  <a:srgbClr val="008000"/>
                </a:solidFill>
              </a:rPr>
              <a:t>[</a:t>
            </a:r>
            <a:r>
              <a:rPr lang="en-US" i="1" cap="small" dirty="0" smtClean="0">
                <a:solidFill>
                  <a:srgbClr val="008000"/>
                </a:solidFill>
              </a:rPr>
              <a:t>you</a:t>
            </a:r>
            <a:r>
              <a:rPr lang="en-US" i="1" dirty="0" smtClean="0">
                <a:solidFill>
                  <a:srgbClr val="008000"/>
                </a:solidFill>
              </a:rPr>
              <a:t>]</a:t>
            </a:r>
          </a:p>
          <a:p>
            <a:pPr lvl="1"/>
            <a:endParaRPr lang="en-US" u="sng" dirty="0"/>
          </a:p>
        </p:txBody>
      </p:sp>
    </p:spTree>
    <p:extLst>
      <p:ext uri="{BB962C8B-B14F-4D97-AF65-F5344CB8AC3E}">
        <p14:creationId xmlns:p14="http://schemas.microsoft.com/office/powerpoint/2010/main" val="14307201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Look-Ahead</a:t>
            </a:r>
            <a:br>
              <a:rPr lang="en-US" sz="4000" dirty="0" smtClean="0"/>
            </a:br>
            <a:r>
              <a:rPr lang="en-US" sz="4000" dirty="0" smtClean="0">
                <a:solidFill>
                  <a:schemeClr val="bg1"/>
                </a:solidFill>
              </a:rPr>
              <a:t>Wednesday, 4 April</a:t>
            </a:r>
            <a:endParaRPr lang="en-US" sz="4000" dirty="0">
              <a:solidFill>
                <a:schemeClr val="bg1"/>
              </a:solidFill>
            </a:endParaRPr>
          </a:p>
        </p:txBody>
      </p:sp>
      <p:sp>
        <p:nvSpPr>
          <p:cNvPr id="3" name="Content Placeholder 2"/>
          <p:cNvSpPr>
            <a:spLocks noGrp="1"/>
          </p:cNvSpPr>
          <p:nvPr>
            <p:ph idx="1"/>
          </p:nvPr>
        </p:nvSpPr>
        <p:spPr>
          <a:xfrm>
            <a:off x="739774" y="2770094"/>
            <a:ext cx="8023226" cy="3267169"/>
          </a:xfrm>
        </p:spPr>
        <p:txBody>
          <a:bodyPr>
            <a:noAutofit/>
          </a:bodyPr>
          <a:lstStyle/>
          <a:p>
            <a:pPr>
              <a:spcBef>
                <a:spcPts val="200"/>
              </a:spcBef>
              <a:spcAft>
                <a:spcPts val="200"/>
              </a:spcAft>
            </a:pPr>
            <a:r>
              <a:rPr lang="en-US" i="1" dirty="0" smtClean="0"/>
              <a:t>A Changing World: What? How? Why?</a:t>
            </a:r>
          </a:p>
          <a:p>
            <a:pPr lvl="1">
              <a:spcBef>
                <a:spcPts val="200"/>
              </a:spcBef>
              <a:spcAft>
                <a:spcPts val="200"/>
              </a:spcAft>
            </a:pPr>
            <a:r>
              <a:rPr lang="en-US" sz="1800" dirty="0" smtClean="0">
                <a:solidFill>
                  <a:srgbClr val="000090"/>
                </a:solidFill>
              </a:rPr>
              <a:t>Double session (</a:t>
            </a:r>
            <a:r>
              <a:rPr lang="en-US" sz="1800" dirty="0" smtClean="0">
                <a:solidFill>
                  <a:srgbClr val="CF0F32"/>
                </a:solidFill>
              </a:rPr>
              <a:t>0800-0930 &amp; 0945-1115</a:t>
            </a:r>
            <a:r>
              <a:rPr lang="en-US" sz="1800" dirty="0" smtClean="0">
                <a:solidFill>
                  <a:srgbClr val="000090"/>
                </a:solidFill>
              </a:rPr>
              <a:t>)</a:t>
            </a:r>
          </a:p>
          <a:p>
            <a:pPr lvl="1">
              <a:spcBef>
                <a:spcPts val="200"/>
              </a:spcBef>
              <a:spcAft>
                <a:spcPts val="200"/>
              </a:spcAft>
            </a:pPr>
            <a:r>
              <a:rPr lang="en-US" sz="1800" dirty="0" smtClean="0">
                <a:solidFill>
                  <a:srgbClr val="000090"/>
                </a:solidFill>
              </a:rPr>
              <a:t>Room </a:t>
            </a:r>
            <a:r>
              <a:rPr lang="en-US" sz="1800" dirty="0" smtClean="0">
                <a:solidFill>
                  <a:srgbClr val="CF0F32"/>
                </a:solidFill>
              </a:rPr>
              <a:t>U42</a:t>
            </a:r>
          </a:p>
          <a:p>
            <a:pPr>
              <a:spcBef>
                <a:spcPts val="200"/>
              </a:spcBef>
              <a:spcAft>
                <a:spcPts val="200"/>
              </a:spcAft>
            </a:pPr>
            <a:r>
              <a:rPr lang="en-US" dirty="0" smtClean="0"/>
              <a:t>Focus on global trends</a:t>
            </a:r>
          </a:p>
          <a:p>
            <a:pPr lvl="1">
              <a:spcBef>
                <a:spcPts val="200"/>
              </a:spcBef>
              <a:spcAft>
                <a:spcPts val="200"/>
              </a:spcAft>
            </a:pPr>
            <a:r>
              <a:rPr lang="en-US" sz="1800" dirty="0">
                <a:solidFill>
                  <a:srgbClr val="008000"/>
                </a:solidFill>
              </a:rPr>
              <a:t>Atlantic Council, </a:t>
            </a:r>
            <a:r>
              <a:rPr lang="en-US" sz="1800" i="1" dirty="0">
                <a:solidFill>
                  <a:srgbClr val="008000"/>
                </a:solidFill>
              </a:rPr>
              <a:t>Global Risks 2035: The Search for a New </a:t>
            </a:r>
            <a:r>
              <a:rPr lang="en-US" sz="1800" i="1" dirty="0" smtClean="0">
                <a:solidFill>
                  <a:srgbClr val="008000"/>
                </a:solidFill>
              </a:rPr>
              <a:t>Normal</a:t>
            </a:r>
            <a:r>
              <a:rPr lang="en-US" sz="1800" dirty="0">
                <a:solidFill>
                  <a:srgbClr val="008000"/>
                </a:solidFill>
              </a:rPr>
              <a:t> </a:t>
            </a:r>
            <a:r>
              <a:rPr lang="en-US" sz="1800" dirty="0" smtClean="0">
                <a:solidFill>
                  <a:srgbClr val="008000"/>
                </a:solidFill>
              </a:rPr>
              <a:t>(2016)</a:t>
            </a:r>
          </a:p>
          <a:p>
            <a:pPr lvl="1">
              <a:spcBef>
                <a:spcPts val="200"/>
              </a:spcBef>
              <a:spcAft>
                <a:spcPts val="200"/>
              </a:spcAft>
            </a:pPr>
            <a:r>
              <a:rPr lang="en-US" sz="1800" dirty="0" smtClean="0">
                <a:solidFill>
                  <a:srgbClr val="008000"/>
                </a:solidFill>
              </a:rPr>
              <a:t>National </a:t>
            </a:r>
            <a:r>
              <a:rPr lang="en-US" sz="1800" dirty="0">
                <a:solidFill>
                  <a:srgbClr val="008000"/>
                </a:solidFill>
              </a:rPr>
              <a:t>Intelligence Council, </a:t>
            </a:r>
            <a:r>
              <a:rPr lang="en-US" sz="1800" i="1" dirty="0">
                <a:solidFill>
                  <a:srgbClr val="008000"/>
                </a:solidFill>
              </a:rPr>
              <a:t>Global Trends: Paradox of Progress</a:t>
            </a:r>
            <a:r>
              <a:rPr lang="en-US" sz="1800" dirty="0">
                <a:solidFill>
                  <a:srgbClr val="008000"/>
                </a:solidFill>
              </a:rPr>
              <a:t> (2017</a:t>
            </a:r>
            <a:r>
              <a:rPr lang="en-US" sz="1800" dirty="0" smtClean="0">
                <a:solidFill>
                  <a:srgbClr val="008000"/>
                </a:solidFill>
              </a:rPr>
              <a:t>)</a:t>
            </a:r>
          </a:p>
          <a:p>
            <a:pPr lvl="1">
              <a:spcBef>
                <a:spcPts val="200"/>
              </a:spcBef>
              <a:spcAft>
                <a:spcPts val="200"/>
              </a:spcAft>
            </a:pPr>
            <a:r>
              <a:rPr lang="en-US" sz="1800" dirty="0" smtClean="0">
                <a:solidFill>
                  <a:srgbClr val="008000"/>
                </a:solidFill>
              </a:rPr>
              <a:t>World </a:t>
            </a:r>
            <a:r>
              <a:rPr lang="en-US" sz="1800" dirty="0">
                <a:solidFill>
                  <a:srgbClr val="008000"/>
                </a:solidFill>
              </a:rPr>
              <a:t>Economic Forum, </a:t>
            </a:r>
            <a:r>
              <a:rPr lang="en-US" sz="1800" i="1" dirty="0">
                <a:solidFill>
                  <a:srgbClr val="008000"/>
                </a:solidFill>
              </a:rPr>
              <a:t>Global Risks Report 2018</a:t>
            </a:r>
            <a:r>
              <a:rPr lang="en-US" sz="1800" dirty="0">
                <a:solidFill>
                  <a:srgbClr val="008000"/>
                </a:solidFill>
              </a:rPr>
              <a:t> (13</a:t>
            </a:r>
            <a:r>
              <a:rPr lang="en-US" sz="1800" baseline="30000" dirty="0">
                <a:solidFill>
                  <a:srgbClr val="008000"/>
                </a:solidFill>
              </a:rPr>
              <a:t>th</a:t>
            </a:r>
            <a:r>
              <a:rPr lang="en-US" sz="1800" dirty="0">
                <a:solidFill>
                  <a:srgbClr val="008000"/>
                </a:solidFill>
              </a:rPr>
              <a:t> Edition, 2018</a:t>
            </a:r>
            <a:r>
              <a:rPr lang="en-US" sz="1800" dirty="0" smtClean="0">
                <a:solidFill>
                  <a:srgbClr val="008000"/>
                </a:solidFill>
              </a:rPr>
              <a:t>)</a:t>
            </a:r>
          </a:p>
          <a:p>
            <a:pPr>
              <a:spcBef>
                <a:spcPts val="200"/>
              </a:spcBef>
              <a:spcAft>
                <a:spcPts val="200"/>
              </a:spcAft>
            </a:pPr>
            <a:r>
              <a:rPr lang="en-US" dirty="0" smtClean="0">
                <a:solidFill>
                  <a:srgbClr val="000090"/>
                </a:solidFill>
              </a:rPr>
              <a:t>Executive summaries vs. details </a:t>
            </a:r>
            <a:r>
              <a:rPr lang="mr-IN" dirty="0" smtClean="0">
                <a:solidFill>
                  <a:srgbClr val="000090"/>
                </a:solidFill>
              </a:rPr>
              <a:t>–</a:t>
            </a:r>
            <a:r>
              <a:rPr lang="en-US" dirty="0" smtClean="0">
                <a:solidFill>
                  <a:srgbClr val="000090"/>
                </a:solidFill>
              </a:rPr>
              <a:t> </a:t>
            </a:r>
            <a:r>
              <a:rPr lang="en-US" i="1" dirty="0" smtClean="0">
                <a:solidFill>
                  <a:srgbClr val="CF0F32"/>
                </a:solidFill>
              </a:rPr>
              <a:t>be prepared to discuss</a:t>
            </a:r>
          </a:p>
          <a:p>
            <a:pPr>
              <a:spcBef>
                <a:spcPts val="200"/>
              </a:spcBef>
              <a:spcAft>
                <a:spcPts val="200"/>
              </a:spcAft>
            </a:pPr>
            <a:r>
              <a:rPr lang="en-US" dirty="0" smtClean="0">
                <a:solidFill>
                  <a:srgbClr val="000090"/>
                </a:solidFill>
              </a:rPr>
              <a:t>Email me with proposed case study &amp; team composition</a:t>
            </a:r>
          </a:p>
        </p:txBody>
      </p:sp>
    </p:spTree>
    <p:extLst>
      <p:ext uri="{BB962C8B-B14F-4D97-AF65-F5344CB8AC3E}">
        <p14:creationId xmlns:p14="http://schemas.microsoft.com/office/powerpoint/2010/main" val="196844787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3852</TotalTime>
  <Words>5722</Words>
  <Application>Microsoft Macintosh PowerPoint</Application>
  <PresentationFormat>On-screen Show (4:3)</PresentationFormat>
  <Paragraphs>583</Paragraphs>
  <Slides>71</Slides>
  <Notes>0</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Genesis</vt:lpstr>
      <vt:lpstr>BSS 187/487 America’s Changing Global Role</vt:lpstr>
      <vt:lpstr>Course Objectives</vt:lpstr>
      <vt:lpstr>Course Assessment</vt:lpstr>
      <vt:lpstr>Essays</vt:lpstr>
      <vt:lpstr>Case Study Presentations</vt:lpstr>
      <vt:lpstr>Course Readings</vt:lpstr>
      <vt:lpstr>Course Overview – Week 1 [* indicates double session – check syllabus for times, room]</vt:lpstr>
      <vt:lpstr>Course Overview – Week 2 [* indicates double session – check syllabus for times, room]</vt:lpstr>
      <vt:lpstr>Look-Ahead Wednesday, 4 April</vt:lpstr>
      <vt:lpstr>A Changing World: What?  How?  Why?</vt:lpstr>
      <vt:lpstr>Three Global Trend Studies</vt:lpstr>
      <vt:lpstr>Global Trends – The Good News Economics</vt:lpstr>
      <vt:lpstr>Global Trends – The Bad News Economics</vt:lpstr>
      <vt:lpstr>Global Trends – The Good News Demographics</vt:lpstr>
      <vt:lpstr>Global Trends – The Bad News Demographics</vt:lpstr>
      <vt:lpstr>Global Trends – The Good News Technology</vt:lpstr>
      <vt:lpstr>Global Trends – The Bad News Technology</vt:lpstr>
      <vt:lpstr>Global Trends – The Good News Politics</vt:lpstr>
      <vt:lpstr>Global Trends – The Bad News Politics</vt:lpstr>
      <vt:lpstr>Implications – “Top Ten”?</vt:lpstr>
      <vt:lpstr>Implications – “Top Ten”?</vt:lpstr>
      <vt:lpstr>Choices … [not predictions]</vt:lpstr>
      <vt:lpstr>Look-Ahead Thursday, 5 April</vt:lpstr>
      <vt:lpstr>Evolution of U.S. Foreign Policy: What?  How?  Why?</vt:lpstr>
      <vt:lpstr>Core &amp; Enduring Debates </vt:lpstr>
      <vt:lpstr>America’s Early Worldview</vt:lpstr>
      <vt:lpstr>19th Century Priorities</vt:lpstr>
      <vt:lpstr>World Wars I &amp; II</vt:lpstr>
      <vt:lpstr>Backdrop to “containment’</vt:lpstr>
      <vt:lpstr>Kennan’s “X” Article (1947) “Sources of Soviet Conduct,” Foreign Affairs</vt:lpstr>
      <vt:lpstr>Paradox of Power</vt:lpstr>
      <vt:lpstr>The NSC 68 Critique</vt:lpstr>
      <vt:lpstr>The Cold War Legacy</vt:lpstr>
      <vt:lpstr>Post-Cold War Priorities </vt:lpstr>
      <vt:lpstr>The 1990’s brought challenges…</vt:lpstr>
      <vt:lpstr>Betts: Three Visions Revisited</vt:lpstr>
      <vt:lpstr>Fukuyama (1992) Ideas matter</vt:lpstr>
      <vt:lpstr>Huntington (1996) Culture matters</vt:lpstr>
      <vt:lpstr>Mearsheimer (2002) Power matters</vt:lpstr>
      <vt:lpstr>Back to Betts …</vt:lpstr>
      <vt:lpstr>Humanitarian Interventionism</vt:lpstr>
      <vt:lpstr>Neoconservatism</vt:lpstr>
      <vt:lpstr>Realism</vt:lpstr>
      <vt:lpstr>Injected into this debate … 9.11</vt:lpstr>
      <vt:lpstr>Obama … idealism + restraint</vt:lpstr>
      <vt:lpstr>Trump – “America First”</vt:lpstr>
      <vt:lpstr>“Principled Realism”?</vt:lpstr>
      <vt:lpstr>Critiques</vt:lpstr>
      <vt:lpstr>Look-Ahead Friday, 6 April</vt:lpstr>
      <vt:lpstr>Globalization &amp; U.S. Leadership How Much of a Success?</vt:lpstr>
      <vt:lpstr>Blyth – Global Trumpism</vt:lpstr>
      <vt:lpstr>Li - The End of Globalism</vt:lpstr>
      <vt:lpstr>The Economist – The Next War</vt:lpstr>
      <vt:lpstr>Roberts – Strategic Stability?</vt:lpstr>
      <vt:lpstr>White – So What?</vt:lpstr>
      <vt:lpstr>Look-Ahead Monday, 9 April</vt:lpstr>
      <vt:lpstr>Whither American Global Leadership?</vt:lpstr>
      <vt:lpstr>Essay #1 Comments</vt:lpstr>
      <vt:lpstr>A. Posen – Post-American Economy </vt:lpstr>
      <vt:lpstr>B. Posen – Illiberal Hegemony</vt:lpstr>
      <vt:lpstr>Sullivan – World After Trump</vt:lpstr>
      <vt:lpstr>Look-Ahead Tuesday, 10 April</vt:lpstr>
      <vt:lpstr>The United States &amp; Europe: What Kind of Future?</vt:lpstr>
      <vt:lpstr>Case Studies</vt:lpstr>
      <vt:lpstr>Chatham House – Transatlantic Relations: Converging or Diverging?</vt:lpstr>
      <vt:lpstr>Stelzenmuller – Normal is Over</vt:lpstr>
      <vt:lpstr>Wright – Post-American Europe</vt:lpstr>
      <vt:lpstr>Core Questions for US [and not just U.S.]</vt:lpstr>
      <vt:lpstr>Look-Ahead Wednesday, 11 April, &amp; Thursday, 12 April</vt:lpstr>
      <vt:lpstr>Look-Ahead Friday, 13 April</vt:lpstr>
      <vt:lpstr>Implications for the Rest of Us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BSS 185/485 US. Foreign &amp; Security Policy</dc:title>
  <dc:creator>Schuyler Foerster</dc:creator>
  <cp:lastModifiedBy>Schuyler Foerster</cp:lastModifiedBy>
  <cp:revision>260</cp:revision>
  <dcterms:created xsi:type="dcterms:W3CDTF">2017-02-19T22:05:35Z</dcterms:created>
  <dcterms:modified xsi:type="dcterms:W3CDTF">2018-04-09T17:07:29Z</dcterms:modified>
</cp:coreProperties>
</file>