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1" r:id="rId6"/>
    <p:sldId id="263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0D1DF5-9C4D-4FD8-9E7A-4549D2D3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2AAEB22-C5A3-477D-B7D2-B10F5A78D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817BDA5-4A59-4E78-ABEE-3FABFAAC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5054721-D83A-4BA3-80FD-ACF8462D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7062452-FAB6-40E8-AAC9-BCE9ECF4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E0B756-BAAC-475A-88C3-102BC7DB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0643DBA-52A5-4629-B731-6EB592FB3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1A21090-4791-4D96-81D3-1BD1BE14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D5A5482-B94D-4E41-B8B3-BEB7E058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919BD82-426A-40F4-91DE-4F647363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E7623150-CB4A-4F18-9440-EC037D621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2C485F54-1C32-4483-B4B0-CE0848C9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4D4B158-6522-4C19-AC38-E4A9E533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4FCBFFC-4F8E-4740-A560-04F1B8B0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A06E651-860E-41B2-96AF-44C69DB1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4E83F2C-90A0-4315-B8D0-2A94DF9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D76FC3C-B149-4398-8593-ACDE7A7DC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0943B19-C085-4AAD-ADA1-AE6056B6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2FDDAD5-A9DE-48B4-A939-AA888676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D42DBAE-232F-41B5-B411-B3EFDEE1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17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B6BD49-01EF-4ACC-A55D-F9092B50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C107C429-79BB-4BAA-8627-0583D2D0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8E13CA3-7DDA-4D91-9DA8-96765F66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279FE59-F272-4B75-A401-1BEB375C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46DEE5E-CAE5-41F6-9B8A-701961E8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7EE9E0-75AC-4C99-8434-99317E01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3ABEB07-E53B-428B-819C-0732E73EE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1C40BAF5-A67A-4274-8B28-46ABFB17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168697D-A93B-4E43-B10B-CA7B6082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EE80BD5-D20A-48CA-8B32-61E876DA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8FD71EC-BAD6-4E8F-8785-382F78DB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1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BCFCC5-8065-4071-A16D-F39060D6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7C0BBBBB-182D-40F6-837C-C2569C8D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F5AF59FD-818A-42D6-9969-DABEDBE8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4283B3C0-2745-48A2-8B83-DD657ABC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D0CCC68B-AA1F-4A8B-A12D-56993413A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0B3E35A7-D450-4250-9BC9-81C526EA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C1CB3D04-9E46-42EA-86C0-ED64CE3E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9663758-0424-4CB0-9541-344D5879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26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66B0BDE-2FF1-40CE-A50F-1D17A5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1413C6A9-E75E-4807-848A-CFF44C3E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14F5D1B5-8E37-4783-8002-4B2B9ECA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CA845B5-9238-41D6-9560-75BA85E5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01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39F664BA-4852-44C5-8D77-06324009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9603D05-4238-4229-8986-CF2B0203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9B55708-3CFB-4C23-9F10-D5FAFE61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65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44E5BE7-A0E6-455D-A370-94A30741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07C00AD-706D-4C28-9550-150DD6D2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E9ED1EA6-F037-4D9F-9989-4701BBD05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BA2D84C0-6761-48D9-AA1F-E83B716A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FC99D78-AF0F-4B65-81BA-270E68B1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8B735C1-4E93-471D-B5D6-E37DAF25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F75198-B860-47AA-93AD-4FA9F565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FE844DEB-3F8E-4B72-9C65-F26D5D9B5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59D8EC88-5480-4B4E-BF7A-24640BB3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C5B351D3-41A9-47DC-908D-058D490B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DF6FE3C-EF23-41A6-B44B-0C36DFB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97F2EFA-157F-45A1-80B0-B9ED2D0D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21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7260DA5D-D237-4801-A2BE-DC08CB0F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0C7F8419-F738-4025-861E-9F653FDF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9139994-4B44-49EA-AEFF-DB6B38CAA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8874-438C-41BA-817D-342B98D9B399}" type="datetimeFigureOut">
              <a:rPr lang="cs-CZ" smtClean="0"/>
              <a:t>12. 4. 2018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8E420B4-3B5D-4EF3-8847-639AB7260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BBB8FA1-ADDA-4048-A22C-1465B48B0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A05B-FC11-4F6E-BA61-303FBA617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voanews.com/south-china-sea/" TargetMode="External"/><Relationship Id="rId7" Type="http://schemas.openxmlformats.org/officeDocument/2006/relationships/hyperlink" Target="https://www.washingtonpost.com/world/china-to-us-its-your-fault-we-are-in-the-south-china-sea/2018/01/22/1bc25b72-ff3e-11e7-93f5-53a3a47824e8_story.html?noredirect=on&amp;utm_term=.53f25403528e" TargetMode="External"/><Relationship Id="rId2" Type="http://schemas.openxmlformats.org/officeDocument/2006/relationships/hyperlink" Target="http://www.bbc.com/news/world-asia-pacific-137483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diplomat.com/2017/08/leveraging-us-military-power-in-south-china-sea/" TargetMode="External"/><Relationship Id="rId5" Type="http://schemas.openxmlformats.org/officeDocument/2006/relationships/hyperlink" Target="https://www.forbes.com/sites/peterpham/2017/12/15/what-is-the-united-states-doing-in-the-south-china-sea/#683e187b1a9e" TargetMode="External"/><Relationship Id="rId4" Type="http://schemas.openxmlformats.org/officeDocument/2006/relationships/hyperlink" Target="https://thediplomat.com/2017/01/trumps-world-and-the-south-china-se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E08217-8FC2-4724-8B82-639EB02D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3E4E0A4-7B44-46E0-B219-5664A390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4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582" y="88900"/>
            <a:ext cx="10515600" cy="1325563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The</a:t>
            </a:r>
            <a:r>
              <a:rPr lang="cs-CZ" b="1" dirty="0">
                <a:solidFill>
                  <a:srgbClr val="C00000"/>
                </a:solidFill>
              </a:rPr>
              <a:t> USA in </a:t>
            </a:r>
            <a:r>
              <a:rPr lang="cs-CZ" b="1" dirty="0" err="1">
                <a:solidFill>
                  <a:srgbClr val="C00000"/>
                </a:solidFill>
              </a:rPr>
              <a:t>Southeast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Asia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22455" cy="4351338"/>
          </a:xfrm>
        </p:spPr>
        <p:txBody>
          <a:bodyPr>
            <a:normAutofit fontScale="92500"/>
          </a:bodyPr>
          <a:lstStyle/>
          <a:p>
            <a:r>
              <a:rPr lang="cs-CZ" sz="2400" dirty="0" err="1"/>
              <a:t>Nixon</a:t>
            </a:r>
            <a:r>
              <a:rPr lang="cs-CZ" sz="2400" dirty="0"/>
              <a:t> </a:t>
            </a:r>
            <a:r>
              <a:rPr lang="cs-CZ" sz="2400" dirty="0" err="1"/>
              <a:t>doctrine</a:t>
            </a:r>
            <a:r>
              <a:rPr lang="cs-CZ" sz="2400" dirty="0"/>
              <a:t> 1969 (</a:t>
            </a:r>
            <a:r>
              <a:rPr lang="cs-CZ" sz="2400" dirty="0" err="1"/>
              <a:t>vietnamese</a:t>
            </a:r>
            <a:r>
              <a:rPr lang="cs-CZ" sz="2400" dirty="0"/>
              <a:t> syndrom)</a:t>
            </a:r>
          </a:p>
          <a:p>
            <a:pPr lvl="1"/>
            <a:r>
              <a:rPr lang="cs-CZ" sz="2000" dirty="0" err="1"/>
              <a:t>Responsibility</a:t>
            </a:r>
            <a:r>
              <a:rPr lang="cs-CZ" sz="2000" dirty="0"/>
              <a:t> </a:t>
            </a:r>
            <a:r>
              <a:rPr lang="cs-CZ" sz="2000" dirty="0" err="1"/>
              <a:t>given</a:t>
            </a:r>
            <a:r>
              <a:rPr lang="cs-CZ" sz="2000" dirty="0"/>
              <a:t> to </a:t>
            </a:r>
            <a:r>
              <a:rPr lang="cs-CZ" sz="2000" dirty="0" err="1"/>
              <a:t>states</a:t>
            </a:r>
            <a:endParaRPr lang="cs-CZ" sz="2000" dirty="0"/>
          </a:p>
          <a:p>
            <a:pPr lvl="1"/>
            <a:r>
              <a:rPr lang="cs-CZ" sz="2000" dirty="0" err="1"/>
              <a:t>Economical</a:t>
            </a:r>
            <a:r>
              <a:rPr lang="cs-CZ" sz="2000" dirty="0"/>
              <a:t>, </a:t>
            </a:r>
            <a:r>
              <a:rPr lang="cs-CZ" sz="2000" dirty="0" err="1"/>
              <a:t>military</a:t>
            </a:r>
            <a:r>
              <a:rPr lang="cs-CZ" sz="2000" dirty="0"/>
              <a:t> support, but….</a:t>
            </a:r>
          </a:p>
          <a:p>
            <a:pPr lvl="1"/>
            <a:endParaRPr lang="cs-CZ" dirty="0"/>
          </a:p>
          <a:p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cold</a:t>
            </a:r>
            <a:r>
              <a:rPr lang="cs-CZ" sz="2400" dirty="0"/>
              <a:t> </a:t>
            </a:r>
            <a:r>
              <a:rPr lang="cs-CZ" sz="2400" dirty="0" err="1"/>
              <a:t>war</a:t>
            </a:r>
            <a:endParaRPr lang="cs-CZ" sz="2400" dirty="0"/>
          </a:p>
          <a:p>
            <a:pPr lvl="1"/>
            <a:r>
              <a:rPr lang="cs-CZ" sz="1700" dirty="0"/>
              <a:t>„</a:t>
            </a:r>
            <a:r>
              <a:rPr lang="cs-CZ" sz="1700" dirty="0" err="1"/>
              <a:t>benign</a:t>
            </a:r>
            <a:r>
              <a:rPr lang="cs-CZ" sz="1700" dirty="0"/>
              <a:t> </a:t>
            </a:r>
            <a:r>
              <a:rPr lang="cs-CZ" sz="1700" dirty="0" err="1"/>
              <a:t>neglect</a:t>
            </a:r>
            <a:r>
              <a:rPr lang="cs-CZ" sz="1700" dirty="0"/>
              <a:t>“ </a:t>
            </a:r>
            <a:r>
              <a:rPr lang="cs-CZ" sz="1700" dirty="0" err="1"/>
              <a:t>aproach</a:t>
            </a:r>
            <a:r>
              <a:rPr lang="cs-CZ" sz="1700" dirty="0"/>
              <a:t> </a:t>
            </a:r>
          </a:p>
          <a:p>
            <a:pPr lvl="2"/>
            <a:r>
              <a:rPr lang="cs-CZ" sz="1700" dirty="0" err="1"/>
              <a:t>Little</a:t>
            </a:r>
            <a:r>
              <a:rPr lang="cs-CZ" sz="1700" dirty="0"/>
              <a:t> </a:t>
            </a:r>
            <a:r>
              <a:rPr lang="cs-CZ" sz="1700" dirty="0" err="1"/>
              <a:t>attention</a:t>
            </a:r>
            <a:r>
              <a:rPr lang="cs-CZ" sz="1700" dirty="0"/>
              <a:t>, </a:t>
            </a:r>
            <a:r>
              <a:rPr lang="cs-CZ" sz="1700" dirty="0" err="1"/>
              <a:t>only</a:t>
            </a:r>
            <a:r>
              <a:rPr lang="cs-CZ" sz="1700" dirty="0"/>
              <a:t> </a:t>
            </a:r>
            <a:r>
              <a:rPr lang="cs-CZ" sz="1700" dirty="0" err="1"/>
              <a:t>when</a:t>
            </a:r>
            <a:r>
              <a:rPr lang="cs-CZ" sz="1700" dirty="0"/>
              <a:t> </a:t>
            </a:r>
            <a:r>
              <a:rPr lang="cs-CZ" sz="1700" dirty="0" err="1"/>
              <a:t>needed</a:t>
            </a:r>
            <a:r>
              <a:rPr lang="cs-CZ" sz="1700" dirty="0"/>
              <a:t> (</a:t>
            </a:r>
            <a:r>
              <a:rPr lang="cs-CZ" sz="1700" dirty="0" err="1"/>
              <a:t>security</a:t>
            </a:r>
            <a:r>
              <a:rPr lang="cs-CZ" sz="1700" dirty="0"/>
              <a:t> </a:t>
            </a:r>
            <a:r>
              <a:rPr lang="cs-CZ" sz="1700" dirty="0" err="1"/>
              <a:t>threats</a:t>
            </a:r>
            <a:r>
              <a:rPr lang="cs-CZ" sz="1700" dirty="0"/>
              <a:t>)</a:t>
            </a:r>
          </a:p>
          <a:p>
            <a:pPr lvl="2"/>
            <a:r>
              <a:rPr lang="cs-CZ" sz="1700" dirty="0" err="1"/>
              <a:t>Wanted</a:t>
            </a:r>
            <a:r>
              <a:rPr lang="cs-CZ" sz="1700" dirty="0"/>
              <a:t> to </a:t>
            </a:r>
            <a:r>
              <a:rPr lang="cs-CZ" sz="1700" dirty="0" err="1"/>
              <a:t>have</a:t>
            </a:r>
            <a:r>
              <a:rPr lang="cs-CZ" sz="1700" dirty="0"/>
              <a:t> </a:t>
            </a:r>
            <a:r>
              <a:rPr lang="cs-CZ" sz="1700" dirty="0" err="1"/>
              <a:t>economical</a:t>
            </a:r>
            <a:r>
              <a:rPr lang="cs-CZ" sz="1700" dirty="0"/>
              <a:t> influence (not </a:t>
            </a:r>
            <a:r>
              <a:rPr lang="cs-CZ" sz="1700" dirty="0" err="1"/>
              <a:t>supporting</a:t>
            </a:r>
            <a:r>
              <a:rPr lang="cs-CZ" sz="1700" dirty="0"/>
              <a:t> </a:t>
            </a:r>
            <a:r>
              <a:rPr lang="en-US" sz="1700" dirty="0"/>
              <a:t>East Asian Economic Group – EAEG</a:t>
            </a:r>
            <a:r>
              <a:rPr lang="cs-CZ" sz="1700" dirty="0"/>
              <a:t>)</a:t>
            </a:r>
          </a:p>
          <a:p>
            <a:pPr lvl="2"/>
            <a:r>
              <a:rPr lang="cs-CZ" sz="1700" dirty="0"/>
              <a:t>9/11</a:t>
            </a:r>
          </a:p>
          <a:p>
            <a:pPr lvl="1"/>
            <a:r>
              <a:rPr lang="cs-CZ" sz="1700" dirty="0" err="1"/>
              <a:t>North</a:t>
            </a:r>
            <a:r>
              <a:rPr lang="cs-CZ" sz="1700" dirty="0"/>
              <a:t> Korea </a:t>
            </a:r>
            <a:r>
              <a:rPr lang="cs-CZ" sz="1700" dirty="0" err="1"/>
              <a:t>ballistic</a:t>
            </a:r>
            <a:r>
              <a:rPr lang="cs-CZ" sz="1700" dirty="0"/>
              <a:t> </a:t>
            </a:r>
            <a:r>
              <a:rPr lang="cs-CZ" sz="1700" dirty="0" err="1"/>
              <a:t>missile</a:t>
            </a:r>
            <a:r>
              <a:rPr lang="cs-CZ" sz="1700" dirty="0"/>
              <a:t> </a:t>
            </a:r>
            <a:r>
              <a:rPr lang="cs-CZ" sz="1700" dirty="0" err="1"/>
              <a:t>tests</a:t>
            </a:r>
            <a:r>
              <a:rPr lang="cs-CZ" sz="1700" dirty="0"/>
              <a:t> (93, 98) </a:t>
            </a:r>
          </a:p>
          <a:p>
            <a:pPr lvl="2"/>
            <a:r>
              <a:rPr lang="cs-CZ" sz="1700" dirty="0" err="1"/>
              <a:t>Cooperation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Japan</a:t>
            </a:r>
          </a:p>
          <a:p>
            <a:pPr lvl="2"/>
            <a:r>
              <a:rPr lang="cs-CZ" sz="1700" dirty="0"/>
              <a:t>100 000 </a:t>
            </a:r>
            <a:r>
              <a:rPr lang="cs-CZ" sz="1700" dirty="0" err="1"/>
              <a:t>soldiers</a:t>
            </a:r>
            <a:r>
              <a:rPr lang="cs-CZ" sz="1700" dirty="0"/>
              <a:t> in </a:t>
            </a:r>
            <a:r>
              <a:rPr lang="cs-CZ" sz="1700" dirty="0" err="1"/>
              <a:t>the</a:t>
            </a:r>
            <a:r>
              <a:rPr lang="cs-CZ" sz="1700" dirty="0"/>
              <a:t> region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 descr="Obsah obrázku osoba, oblek, muž, vázanka&#10;&#10;Popis vygenerován s velmi vysokou mírou spolehlivosti">
            <a:extLst>
              <a:ext uri="{FF2B5EF4-FFF2-40B4-BE49-F238E27FC236}">
                <a16:creationId xmlns="" xmlns:a16="http://schemas.microsoft.com/office/drawing/2014/main" id="{19949B06-5B9B-42F5-A711-CE9A3980F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91" y="1414463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7837"/>
            <a:ext cx="10515600" cy="1325563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The</a:t>
            </a:r>
            <a:r>
              <a:rPr lang="cs-CZ" b="1" dirty="0">
                <a:solidFill>
                  <a:srgbClr val="C00000"/>
                </a:solidFill>
              </a:rPr>
              <a:t> USA in </a:t>
            </a:r>
            <a:r>
              <a:rPr lang="cs-CZ" b="1" dirty="0" err="1">
                <a:solidFill>
                  <a:srgbClr val="C00000"/>
                </a:solidFill>
              </a:rPr>
              <a:t>Southeast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Asia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26891" cy="4351338"/>
          </a:xfrm>
        </p:spPr>
        <p:txBody>
          <a:bodyPr>
            <a:normAutofit lnSpcReduction="10000"/>
          </a:bodyPr>
          <a:lstStyle/>
          <a:p>
            <a:r>
              <a:rPr lang="cs-CZ" sz="2600" dirty="0" err="1"/>
              <a:t>After</a:t>
            </a:r>
            <a:r>
              <a:rPr lang="cs-CZ" sz="2600" dirty="0"/>
              <a:t> 9/11</a:t>
            </a:r>
          </a:p>
          <a:p>
            <a:pPr lvl="1"/>
            <a:r>
              <a:rPr lang="cs-CZ" sz="2200" dirty="0"/>
              <a:t>Japan </a:t>
            </a:r>
            <a:r>
              <a:rPr lang="cs-CZ" sz="2200" dirty="0" err="1"/>
              <a:t>being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main</a:t>
            </a:r>
            <a:r>
              <a:rPr lang="cs-CZ" sz="2200" dirty="0"/>
              <a:t> partner</a:t>
            </a:r>
          </a:p>
          <a:p>
            <a:pPr lvl="1"/>
            <a:r>
              <a:rPr lang="cs-CZ" sz="2200" dirty="0" err="1"/>
              <a:t>Economical</a:t>
            </a:r>
            <a:r>
              <a:rPr lang="cs-CZ" sz="2200" dirty="0"/>
              <a:t> and </a:t>
            </a:r>
            <a:r>
              <a:rPr lang="cs-CZ" sz="2200" dirty="0" err="1"/>
              <a:t>security</a:t>
            </a:r>
            <a:r>
              <a:rPr lang="cs-CZ" sz="2200" dirty="0"/>
              <a:t> </a:t>
            </a:r>
            <a:r>
              <a:rPr lang="cs-CZ" sz="2200" dirty="0" err="1"/>
              <a:t>areas</a:t>
            </a:r>
            <a:endParaRPr lang="cs-CZ" sz="2200" dirty="0"/>
          </a:p>
          <a:p>
            <a:pPr lvl="1"/>
            <a:r>
              <a:rPr lang="cs-CZ" sz="2200" dirty="0" err="1"/>
              <a:t>Lack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interrest</a:t>
            </a:r>
            <a:r>
              <a:rPr lang="cs-CZ" sz="2200" dirty="0"/>
              <a:t> </a:t>
            </a:r>
          </a:p>
          <a:p>
            <a:pPr lvl="2"/>
            <a:r>
              <a:rPr lang="cs-CZ" sz="2200" dirty="0" err="1"/>
              <a:t>Absent</a:t>
            </a:r>
            <a:r>
              <a:rPr lang="cs-CZ" sz="2200" dirty="0"/>
              <a:t> </a:t>
            </a:r>
            <a:r>
              <a:rPr lang="cs-CZ" sz="2200" dirty="0" err="1"/>
              <a:t>at</a:t>
            </a:r>
            <a:r>
              <a:rPr lang="cs-CZ" sz="2200" dirty="0"/>
              <a:t> </a:t>
            </a:r>
            <a:r>
              <a:rPr lang="cs-CZ" sz="2200" dirty="0" err="1"/>
              <a:t>regional</a:t>
            </a:r>
            <a:r>
              <a:rPr lang="cs-CZ" sz="2200" dirty="0"/>
              <a:t> </a:t>
            </a:r>
            <a:r>
              <a:rPr lang="cs-CZ" sz="2200" dirty="0" err="1"/>
              <a:t>summits</a:t>
            </a:r>
            <a:endParaRPr lang="cs-CZ" sz="2200" dirty="0"/>
          </a:p>
          <a:p>
            <a:pPr lvl="2"/>
            <a:r>
              <a:rPr lang="cs-CZ" sz="2200" dirty="0" err="1"/>
              <a:t>Deeper</a:t>
            </a:r>
            <a:r>
              <a:rPr lang="cs-CZ" sz="2200" dirty="0"/>
              <a:t> </a:t>
            </a:r>
            <a:r>
              <a:rPr lang="cs-CZ" sz="2200" dirty="0" err="1"/>
              <a:t>integration</a:t>
            </a:r>
            <a:endParaRPr lang="cs-CZ" sz="2200" dirty="0"/>
          </a:p>
          <a:p>
            <a:pPr lvl="2"/>
            <a:r>
              <a:rPr lang="cs-CZ" sz="2200" dirty="0" err="1"/>
              <a:t>Cooperation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China</a:t>
            </a:r>
            <a:endParaRPr lang="cs-CZ" sz="2200" dirty="0"/>
          </a:p>
          <a:p>
            <a:pPr lvl="1"/>
            <a:r>
              <a:rPr lang="cs-CZ" sz="2200" dirty="0"/>
              <a:t>No </a:t>
            </a:r>
            <a:r>
              <a:rPr lang="cs-CZ" sz="2200" dirty="0" err="1"/>
              <a:t>interest</a:t>
            </a:r>
            <a:r>
              <a:rPr lang="cs-CZ" sz="2200" dirty="0"/>
              <a:t> on region </a:t>
            </a:r>
            <a:r>
              <a:rPr lang="cs-CZ" sz="2200" dirty="0" err="1"/>
              <a:t>building</a:t>
            </a:r>
            <a:endParaRPr lang="cs-CZ" sz="2200" dirty="0"/>
          </a:p>
          <a:p>
            <a:pPr lvl="1"/>
            <a:r>
              <a:rPr lang="cs-CZ" sz="2200" dirty="0"/>
              <a:t>2004 Tsunami </a:t>
            </a:r>
          </a:p>
          <a:p>
            <a:pPr lvl="1"/>
            <a:r>
              <a:rPr lang="cs-CZ" sz="2200" dirty="0">
                <a:sym typeface="Wingdings" panose="05000000000000000000" pitchFamily="2" charset="2"/>
              </a:rPr>
              <a:t> </a:t>
            </a:r>
            <a:r>
              <a:rPr lang="cs-CZ" sz="2200" dirty="0" err="1">
                <a:sym typeface="Wingdings" panose="05000000000000000000" pitchFamily="2" charset="2"/>
              </a:rPr>
              <a:t>rise</a:t>
            </a:r>
            <a:r>
              <a:rPr lang="cs-CZ" sz="2200" dirty="0">
                <a:sym typeface="Wingdings" panose="05000000000000000000" pitchFamily="2" charset="2"/>
              </a:rPr>
              <a:t> </a:t>
            </a:r>
            <a:r>
              <a:rPr lang="cs-CZ" sz="2200" dirty="0" err="1">
                <a:sym typeface="Wingdings" panose="05000000000000000000" pitchFamily="2" charset="2"/>
              </a:rPr>
              <a:t>of</a:t>
            </a:r>
            <a:r>
              <a:rPr lang="cs-CZ" sz="2200" dirty="0">
                <a:sym typeface="Wingdings" panose="05000000000000000000" pitchFamily="2" charset="2"/>
              </a:rPr>
              <a:t> </a:t>
            </a:r>
            <a:r>
              <a:rPr lang="cs-CZ" sz="2200" dirty="0" err="1">
                <a:sym typeface="Wingdings" panose="05000000000000000000" pitchFamily="2" charset="2"/>
              </a:rPr>
              <a:t>regionalism</a:t>
            </a:r>
            <a:r>
              <a:rPr lang="cs-CZ" sz="2200" dirty="0">
                <a:sym typeface="Wingdings" panose="05000000000000000000" pitchFamily="2" charset="2"/>
              </a:rPr>
              <a:t> (ASEAN)</a:t>
            </a:r>
            <a:endParaRPr lang="cs-CZ" sz="2200" dirty="0"/>
          </a:p>
          <a:p>
            <a:pPr lvl="1"/>
            <a:r>
              <a:rPr lang="cs-CZ" sz="2200" dirty="0" err="1"/>
              <a:t>Since</a:t>
            </a:r>
            <a:r>
              <a:rPr lang="cs-CZ" sz="2200" dirty="0"/>
              <a:t> 2006 more </a:t>
            </a:r>
            <a:r>
              <a:rPr lang="cs-CZ" sz="2200" dirty="0" err="1"/>
              <a:t>interest</a:t>
            </a:r>
            <a:r>
              <a:rPr lang="cs-CZ" sz="2200" dirty="0"/>
              <a:t> X </a:t>
            </a:r>
            <a:r>
              <a:rPr lang="cs-CZ" sz="2200" dirty="0" err="1"/>
              <a:t>rising</a:t>
            </a:r>
            <a:r>
              <a:rPr lang="cs-CZ" sz="2200" dirty="0"/>
              <a:t> </a:t>
            </a:r>
            <a:r>
              <a:rPr lang="cs-CZ" sz="2200" dirty="0" err="1"/>
              <a:t>power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China</a:t>
            </a:r>
            <a:endParaRPr lang="cs-CZ" sz="2200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 descr="Obsah obrázku hora, příroda, exteriér, obloha&#10;&#10;Popis vygenerován s velmi vysokou mírou spolehlivosti">
            <a:extLst>
              <a:ext uri="{FF2B5EF4-FFF2-40B4-BE49-F238E27FC236}">
                <a16:creationId xmlns="" xmlns:a16="http://schemas.microsoft.com/office/drawing/2014/main" id="{435949EA-945F-47B0-A3D2-1C9F7288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1" y="1583842"/>
            <a:ext cx="5955946" cy="42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47" y="304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800" b="1" dirty="0" err="1">
                <a:solidFill>
                  <a:srgbClr val="C00000"/>
                </a:solidFill>
              </a:rPr>
              <a:t>South</a:t>
            </a:r>
            <a:r>
              <a:rPr lang="cs-CZ" sz="4800" b="1" dirty="0">
                <a:solidFill>
                  <a:srgbClr val="C00000"/>
                </a:solidFill>
              </a:rPr>
              <a:t> </a:t>
            </a:r>
            <a:r>
              <a:rPr lang="cs-CZ" sz="4800" b="1" dirty="0" err="1">
                <a:solidFill>
                  <a:srgbClr val="C00000"/>
                </a:solidFill>
              </a:rPr>
              <a:t>China</a:t>
            </a:r>
            <a:r>
              <a:rPr lang="cs-CZ" sz="4800" b="1" dirty="0">
                <a:solidFill>
                  <a:srgbClr val="C00000"/>
                </a:solidFill>
              </a:rPr>
              <a:t> </a:t>
            </a:r>
            <a:r>
              <a:rPr lang="cs-CZ" sz="4800" b="1" dirty="0" err="1">
                <a:solidFill>
                  <a:srgbClr val="C00000"/>
                </a:solidFill>
              </a:rPr>
              <a:t>Sea</a:t>
            </a:r>
            <a:r>
              <a:rPr lang="cs-CZ" sz="4800" b="1" dirty="0">
                <a:solidFill>
                  <a:srgbClr val="C00000"/>
                </a:solidFill>
              </a:rPr>
              <a:t> </a:t>
            </a:r>
            <a:br>
              <a:rPr lang="cs-CZ" sz="4800" b="1" dirty="0">
                <a:solidFill>
                  <a:srgbClr val="C00000"/>
                </a:solidFill>
              </a:rPr>
            </a:br>
            <a:r>
              <a:rPr lang="cs-CZ" sz="4800" b="1" dirty="0" err="1">
                <a:solidFill>
                  <a:srgbClr val="C00000"/>
                </a:solidFill>
              </a:rPr>
              <a:t>conflict</a:t>
            </a:r>
            <a:endParaRPr lang="cs-CZ" sz="4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153436" cy="4351338"/>
          </a:xfrm>
        </p:spPr>
        <p:txBody>
          <a:bodyPr>
            <a:noAutofit/>
          </a:bodyPr>
          <a:lstStyle/>
          <a:p>
            <a:r>
              <a:rPr lang="cs-CZ" dirty="0" err="1"/>
              <a:t>Oil</a:t>
            </a:r>
            <a:r>
              <a:rPr lang="cs-CZ" dirty="0"/>
              <a:t>, natural </a:t>
            </a:r>
            <a:r>
              <a:rPr lang="cs-CZ" dirty="0" err="1"/>
              <a:t>gas</a:t>
            </a:r>
            <a:endParaRPr lang="cs-CZ" dirty="0"/>
          </a:p>
          <a:p>
            <a:r>
              <a:rPr lang="cs-CZ" dirty="0" err="1"/>
              <a:t>Fishing</a:t>
            </a:r>
            <a:r>
              <a:rPr lang="cs-CZ" dirty="0"/>
              <a:t> (10 %) </a:t>
            </a:r>
          </a:p>
          <a:p>
            <a:r>
              <a:rPr lang="cs-CZ" dirty="0" err="1"/>
              <a:t>Trade</a:t>
            </a:r>
            <a:r>
              <a:rPr lang="cs-CZ" dirty="0"/>
              <a:t> -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$5.3 </a:t>
            </a:r>
            <a:r>
              <a:rPr lang="cs-CZ" dirty="0" err="1"/>
              <a:t>trillion</a:t>
            </a:r>
            <a:endParaRPr lang="cs-CZ" dirty="0"/>
          </a:p>
          <a:p>
            <a:r>
              <a:rPr lang="cs-CZ" dirty="0" err="1"/>
              <a:t>Claims</a:t>
            </a:r>
            <a:r>
              <a:rPr lang="cs-CZ" dirty="0"/>
              <a:t> - </a:t>
            </a:r>
            <a:r>
              <a:rPr lang="en-US" dirty="0"/>
              <a:t>China, Brunei, Malaysia, the Philippines, Taiwan and Vietnam</a:t>
            </a:r>
            <a:endParaRPr lang="cs-CZ" dirty="0"/>
          </a:p>
          <a:p>
            <a:r>
              <a:rPr lang="cs-CZ" dirty="0" err="1"/>
              <a:t>Interests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USA, Japan, </a:t>
            </a:r>
            <a:r>
              <a:rPr lang="cs-CZ" dirty="0" err="1"/>
              <a:t>South</a:t>
            </a:r>
            <a:r>
              <a:rPr lang="cs-CZ" dirty="0"/>
              <a:t> Korea, </a:t>
            </a:r>
            <a:r>
              <a:rPr lang="cs-CZ" dirty="0" err="1"/>
              <a:t>Indonesia</a:t>
            </a:r>
            <a:endParaRPr lang="cs-CZ" dirty="0"/>
          </a:p>
        </p:txBody>
      </p:sp>
      <p:pic>
        <p:nvPicPr>
          <p:cNvPr id="1026" name="Picture 2" descr="South China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4" y="627830"/>
            <a:ext cx="5791199" cy="53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The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conflict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0078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Lots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skirmishes</a:t>
            </a:r>
            <a:r>
              <a:rPr lang="cs-CZ" dirty="0"/>
              <a:t> </a:t>
            </a:r>
          </a:p>
          <a:p>
            <a:r>
              <a:rPr lang="cs-CZ" dirty="0"/>
              <a:t>ASEAN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diplomatic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r>
              <a:rPr lang="cs-CZ" dirty="0" err="1"/>
              <a:t>Battle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Paracel</a:t>
            </a:r>
            <a:r>
              <a:rPr lang="cs-CZ" dirty="0" smtClean="0"/>
              <a:t> </a:t>
            </a:r>
            <a:r>
              <a:rPr lang="cs-CZ" dirty="0" err="1"/>
              <a:t>islands</a:t>
            </a:r>
            <a:r>
              <a:rPr lang="cs-CZ" dirty="0"/>
              <a:t> (1974)</a:t>
            </a:r>
          </a:p>
          <a:p>
            <a:pPr lvl="1"/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withdrawal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USA</a:t>
            </a:r>
          </a:p>
          <a:p>
            <a:pPr lvl="1"/>
            <a:r>
              <a:rPr lang="cs-CZ" b="1" dirty="0" err="1"/>
              <a:t>China</a:t>
            </a:r>
            <a:r>
              <a:rPr lang="cs-CZ" dirty="0"/>
              <a:t> X </a:t>
            </a:r>
            <a:r>
              <a:rPr lang="cs-CZ" dirty="0" err="1"/>
              <a:t>South</a:t>
            </a:r>
            <a:r>
              <a:rPr lang="cs-CZ" dirty="0"/>
              <a:t> Vietnam</a:t>
            </a:r>
          </a:p>
          <a:p>
            <a:r>
              <a:rPr lang="cs-CZ" dirty="0"/>
              <a:t>1988 </a:t>
            </a:r>
            <a:r>
              <a:rPr lang="cs-CZ" dirty="0" err="1"/>
              <a:t>battle</a:t>
            </a:r>
            <a:r>
              <a:rPr lang="cs-CZ" dirty="0"/>
              <a:t> (</a:t>
            </a:r>
            <a:r>
              <a:rPr lang="cs-CZ" dirty="0" err="1"/>
              <a:t>China</a:t>
            </a:r>
            <a:r>
              <a:rPr lang="cs-CZ" dirty="0"/>
              <a:t> X Vietnam)</a:t>
            </a:r>
          </a:p>
          <a:p>
            <a:r>
              <a:rPr lang="cs-CZ" dirty="0" err="1"/>
              <a:t>Since</a:t>
            </a:r>
            <a:r>
              <a:rPr lang="cs-CZ" dirty="0"/>
              <a:t> 1990‘s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China</a:t>
            </a:r>
            <a:r>
              <a:rPr lang="cs-CZ" dirty="0"/>
              <a:t> X </a:t>
            </a:r>
            <a:r>
              <a:rPr lang="cs-CZ" dirty="0" err="1"/>
              <a:t>Asean</a:t>
            </a:r>
            <a:r>
              <a:rPr lang="cs-CZ" dirty="0"/>
              <a:t> + USA (</a:t>
            </a:r>
            <a:r>
              <a:rPr lang="cs-CZ" dirty="0" err="1"/>
              <a:t>late</a:t>
            </a:r>
            <a:r>
              <a:rPr lang="cs-CZ" dirty="0"/>
              <a:t> 90‘s)</a:t>
            </a:r>
          </a:p>
          <a:p>
            <a:pPr lvl="1"/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slowly</a:t>
            </a:r>
            <a:r>
              <a:rPr lang="cs-CZ" dirty="0"/>
              <a:t> but </a:t>
            </a:r>
            <a:r>
              <a:rPr lang="cs-CZ" dirty="0" err="1"/>
              <a:t>surely</a:t>
            </a:r>
            <a:r>
              <a:rPr lang="cs-CZ" dirty="0"/>
              <a:t> </a:t>
            </a:r>
            <a:r>
              <a:rPr lang="cs-CZ" dirty="0" err="1"/>
              <a:t>gains</a:t>
            </a:r>
            <a:r>
              <a:rPr lang="cs-CZ" dirty="0"/>
              <a:t> influence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="" xmlns:a16="http://schemas.microsoft.com/office/drawing/2014/main" id="{237C9F8F-B43C-4612-9C36-2171E8F0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5599"/>
            <a:ext cx="5794605" cy="41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USA X </a:t>
            </a:r>
            <a:r>
              <a:rPr lang="cs-CZ" b="1" dirty="0" err="1">
                <a:solidFill>
                  <a:srgbClr val="C00000"/>
                </a:solidFill>
              </a:rPr>
              <a:t>China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100782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Hainan Island incident (2001)</a:t>
            </a:r>
          </a:p>
          <a:p>
            <a:pPr lvl="1"/>
            <a:r>
              <a:rPr lang="en-US" dirty="0"/>
              <a:t>collision between a US spy plane and a Chinese fighter jet </a:t>
            </a:r>
            <a:endParaRPr lang="cs-CZ" dirty="0"/>
          </a:p>
          <a:p>
            <a:pPr lvl="1"/>
            <a:r>
              <a:rPr lang="cs-CZ" dirty="0"/>
              <a:t>No </a:t>
            </a:r>
            <a:r>
              <a:rPr lang="en-US" dirty="0"/>
              <a:t>escalation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Letter of the two </a:t>
            </a:r>
            <a:r>
              <a:rPr lang="en-US" dirty="0" err="1"/>
              <a:t>sorr</a:t>
            </a:r>
            <a:r>
              <a:rPr lang="cs-CZ" dirty="0"/>
              <a:t>i</a:t>
            </a:r>
            <a:r>
              <a:rPr lang="en-US" dirty="0" err="1"/>
              <a:t>es</a:t>
            </a:r>
            <a:r>
              <a:rPr lang="cs-CZ" dirty="0"/>
              <a:t>“</a:t>
            </a:r>
          </a:p>
          <a:p>
            <a:r>
              <a:rPr lang="cs-CZ" dirty="0"/>
              <a:t>USNS </a:t>
            </a:r>
            <a:r>
              <a:rPr lang="cs-CZ" dirty="0" err="1"/>
              <a:t>Impeccable</a:t>
            </a:r>
            <a:r>
              <a:rPr lang="cs-CZ" dirty="0"/>
              <a:t> (2009)</a:t>
            </a:r>
          </a:p>
          <a:p>
            <a:pPr lvl="1"/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ship</a:t>
            </a:r>
            <a:endParaRPr lang="cs-CZ" dirty="0"/>
          </a:p>
          <a:p>
            <a:pPr lvl="1"/>
            <a:r>
              <a:rPr lang="cs-CZ" dirty="0"/>
              <a:t>International </a:t>
            </a:r>
            <a:r>
              <a:rPr lang="cs-CZ" dirty="0" err="1"/>
              <a:t>waters</a:t>
            </a:r>
            <a:endParaRPr lang="cs-CZ" dirty="0"/>
          </a:p>
          <a:p>
            <a:pPr lvl="1"/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ordered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leave</a:t>
            </a:r>
            <a:endParaRPr lang="cs-CZ" dirty="0"/>
          </a:p>
          <a:p>
            <a:pPr lvl="1"/>
            <a:r>
              <a:rPr lang="cs-CZ" dirty="0"/>
              <a:t>US s</a:t>
            </a:r>
            <a:r>
              <a:rPr lang="en-US" dirty="0"/>
              <a:t>ending a guided-missile destroyer to protect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ship</a:t>
            </a:r>
            <a:endParaRPr lang="cs-CZ" dirty="0"/>
          </a:p>
        </p:txBody>
      </p:sp>
      <p:pic>
        <p:nvPicPr>
          <p:cNvPr id="5" name="Obrázek 4" descr="Obsah obrázku voda, loďka, exteriér, obloha&#10;&#10;Popis vygenerován s velmi vysokou mírou spolehlivosti">
            <a:extLst>
              <a:ext uri="{FF2B5EF4-FFF2-40B4-BE49-F238E27FC236}">
                <a16:creationId xmlns="" xmlns:a16="http://schemas.microsoft.com/office/drawing/2014/main" id="{4F8A9B50-C99B-43C6-809D-DEA777DA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62" y="1529808"/>
            <a:ext cx="5605721" cy="36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The</a:t>
            </a:r>
            <a:r>
              <a:rPr lang="cs-CZ" b="1" dirty="0">
                <a:solidFill>
                  <a:srgbClr val="C00000"/>
                </a:solidFill>
              </a:rPr>
              <a:t> US role in </a:t>
            </a:r>
            <a:r>
              <a:rPr lang="cs-CZ" b="1" dirty="0" err="1">
                <a:solidFill>
                  <a:srgbClr val="C00000"/>
                </a:solidFill>
              </a:rPr>
              <a:t>the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conflict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133287" cy="44592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Attention to the region in late 90‘s – oil (several explorations)</a:t>
            </a:r>
          </a:p>
          <a:p>
            <a:r>
              <a:rPr lang="en-US" dirty="0"/>
              <a:t>Fear of China‘s growing </a:t>
            </a:r>
            <a:r>
              <a:rPr lang="en-US" dirty="0" smtClean="0"/>
              <a:t>power</a:t>
            </a:r>
            <a:endParaRPr lang="cs-CZ" dirty="0" smtClean="0"/>
          </a:p>
          <a:p>
            <a:r>
              <a:rPr lang="en-US" dirty="0" smtClean="0"/>
              <a:t>Main </a:t>
            </a:r>
            <a:r>
              <a:rPr lang="en-US" dirty="0"/>
              <a:t>goals </a:t>
            </a:r>
          </a:p>
          <a:p>
            <a:pPr lvl="1"/>
            <a:r>
              <a:rPr lang="en-US" dirty="0"/>
              <a:t>status quo</a:t>
            </a:r>
          </a:p>
          <a:p>
            <a:pPr lvl="1"/>
            <a:r>
              <a:rPr lang="en-US" dirty="0"/>
              <a:t>Maritime freedom</a:t>
            </a:r>
          </a:p>
          <a:p>
            <a:pPr lvl="1"/>
            <a:r>
              <a:rPr lang="en-US" dirty="0"/>
              <a:t>Containment</a:t>
            </a:r>
            <a:r>
              <a:rPr lang="cs-CZ" dirty="0"/>
              <a:t> </a:t>
            </a:r>
            <a:r>
              <a:rPr lang="en-US" dirty="0"/>
              <a:t>of China</a:t>
            </a:r>
          </a:p>
          <a:p>
            <a:pPr lvl="1"/>
            <a:r>
              <a:rPr lang="en-US" dirty="0"/>
              <a:t>2010 – Clinton – „USA are neutral and support multilateral solution“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Supporting ASEAN states (2014 the </a:t>
            </a:r>
            <a:r>
              <a:rPr lang="cs-CZ" dirty="0"/>
              <a:t>P</a:t>
            </a:r>
            <a:r>
              <a:rPr lang="en-US" dirty="0" err="1"/>
              <a:t>hilippines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law (UNCLOS)</a:t>
            </a:r>
          </a:p>
          <a:p>
            <a:r>
              <a:rPr lang="en-US" dirty="0"/>
              <a:t>Patrol</a:t>
            </a:r>
            <a:r>
              <a:rPr lang="cs-CZ" dirty="0"/>
              <a:t>l</a:t>
            </a:r>
            <a:r>
              <a:rPr lang="en-US" dirty="0" err="1"/>
              <a:t>ing</a:t>
            </a:r>
            <a:r>
              <a:rPr lang="en-US" dirty="0"/>
              <a:t> the </a:t>
            </a:r>
            <a:r>
              <a:rPr lang="en-US" dirty="0" smtClean="0"/>
              <a:t>coast</a:t>
            </a:r>
            <a:endParaRPr lang="cs-CZ" dirty="0" smtClean="0"/>
          </a:p>
          <a:p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?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="" xmlns:a16="http://schemas.microsoft.com/office/drawing/2014/main" id="{8DAC1FFD-C39D-4223-9F1B-783BB10DC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14" y="1690688"/>
            <a:ext cx="580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Implications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99762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and UN </a:t>
            </a:r>
            <a:r>
              <a:rPr lang="cs-CZ" dirty="0" err="1"/>
              <a:t>objects</a:t>
            </a:r>
            <a:r>
              <a:rPr lang="cs-CZ" dirty="0"/>
              <a:t>,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takeover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SCS </a:t>
            </a:r>
            <a:r>
              <a:rPr lang="cs-CZ" dirty="0" err="1"/>
              <a:t>reached</a:t>
            </a:r>
            <a:r>
              <a:rPr lang="cs-CZ" dirty="0"/>
              <a:t> far</a:t>
            </a:r>
          </a:p>
          <a:p>
            <a:r>
              <a:rPr lang="cs-CZ" dirty="0" err="1"/>
              <a:t>Diplomatic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doesnt</a:t>
            </a:r>
            <a:r>
              <a:rPr lang="cs-CZ" dirty="0"/>
              <a:t> </a:t>
            </a:r>
            <a:r>
              <a:rPr lang="cs-CZ" dirty="0" err="1"/>
              <a:t>seem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</a:t>
            </a:r>
          </a:p>
          <a:p>
            <a:r>
              <a:rPr lang="cs-CZ" dirty="0"/>
              <a:t>Most </a:t>
            </a:r>
            <a:r>
              <a:rPr lang="cs-CZ" dirty="0" err="1"/>
              <a:t>countires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region </a:t>
            </a:r>
            <a:r>
              <a:rPr lang="cs-CZ" dirty="0" err="1"/>
              <a:t>dont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to </a:t>
            </a:r>
            <a:r>
              <a:rPr lang="cs-CZ" dirty="0" err="1"/>
              <a:t>stand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As such, any </a:t>
            </a:r>
            <a:r>
              <a:rPr lang="cs-CZ" dirty="0" err="1"/>
              <a:t>strong</a:t>
            </a:r>
            <a:r>
              <a:rPr lang="cs-CZ" dirty="0"/>
              <a:t> stance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, and </a:t>
            </a:r>
            <a:r>
              <a:rPr lang="cs-CZ" dirty="0" err="1"/>
              <a:t>possibly</a:t>
            </a:r>
            <a:r>
              <a:rPr lang="cs-CZ" dirty="0"/>
              <a:t> </a:t>
            </a:r>
            <a:r>
              <a:rPr lang="cs-CZ" dirty="0" err="1"/>
              <a:t>armed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 up to US 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vygenerován s vysokou mírou spolehlivosti">
            <a:extLst>
              <a:ext uri="{FF2B5EF4-FFF2-40B4-BE49-F238E27FC236}">
                <a16:creationId xmlns="" xmlns:a16="http://schemas.microsoft.com/office/drawing/2014/main" id="{70DDBFF5-7640-4E28-AE3A-4D59017A1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9" y="1173018"/>
            <a:ext cx="5327800" cy="39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C6FEAF-B68F-46D9-97FF-BE087DC0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To 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b="1" dirty="0" err="1" smtClean="0">
                <a:solidFill>
                  <a:srgbClr val="C00000"/>
                </a:solidFill>
              </a:rPr>
              <a:t>ct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or</a:t>
            </a:r>
            <a:r>
              <a:rPr lang="cs-CZ" b="1" dirty="0">
                <a:solidFill>
                  <a:srgbClr val="C00000"/>
                </a:solidFill>
              </a:rPr>
              <a:t> not to </a:t>
            </a:r>
            <a:r>
              <a:rPr lang="cs-CZ" b="1" dirty="0" err="1">
                <a:solidFill>
                  <a:srgbClr val="C00000"/>
                </a:solidFill>
              </a:rPr>
              <a:t>act</a:t>
            </a:r>
            <a:r>
              <a:rPr lang="cs-CZ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EDDB35E-1779-4D2F-AB5F-E01DFFF26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6299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situation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US </a:t>
            </a:r>
            <a:r>
              <a:rPr lang="cs-CZ" dirty="0" err="1"/>
              <a:t>lets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SCS, </a:t>
            </a:r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loses</a:t>
            </a:r>
            <a:endParaRPr lang="cs-CZ" dirty="0"/>
          </a:p>
          <a:p>
            <a:r>
              <a:rPr lang="cs-CZ" dirty="0" err="1"/>
              <a:t>However</a:t>
            </a:r>
            <a:r>
              <a:rPr lang="cs-CZ" dirty="0"/>
              <a:t>, more </a:t>
            </a:r>
            <a:r>
              <a:rPr lang="cs-CZ" dirty="0" err="1"/>
              <a:t>importantly</a:t>
            </a:r>
            <a:r>
              <a:rPr lang="cs-CZ" dirty="0"/>
              <a:t>, big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defeat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US and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breaking</a:t>
            </a:r>
            <a:r>
              <a:rPr lang="cs-CZ" dirty="0"/>
              <a:t> point</a:t>
            </a:r>
          </a:p>
          <a:p>
            <a:r>
              <a:rPr lang="cs-CZ" dirty="0" err="1"/>
              <a:t>Acting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however</a:t>
            </a:r>
            <a:r>
              <a:rPr lang="cs-CZ" dirty="0"/>
              <a:t> very </a:t>
            </a:r>
            <a:r>
              <a:rPr lang="cs-CZ" dirty="0" err="1"/>
              <a:t>dangerous</a:t>
            </a:r>
            <a:endParaRPr lang="cs-CZ" dirty="0"/>
          </a:p>
          <a:p>
            <a:r>
              <a:rPr lang="cs-CZ" dirty="0"/>
              <a:t>US Navy has </a:t>
            </a:r>
            <a:r>
              <a:rPr lang="cs-CZ" dirty="0" err="1"/>
              <a:t>enormous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</a:t>
            </a:r>
            <a:r>
              <a:rPr lang="cs-CZ" dirty="0" err="1"/>
              <a:t>though</a:t>
            </a:r>
            <a:endParaRPr lang="cs-CZ" dirty="0"/>
          </a:p>
          <a:p>
            <a:r>
              <a:rPr lang="cs-CZ" dirty="0" err="1"/>
              <a:t>Still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propably</a:t>
            </a:r>
            <a:r>
              <a:rPr lang="cs-CZ" dirty="0"/>
              <a:t> 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to do so. </a:t>
            </a:r>
          </a:p>
        </p:txBody>
      </p:sp>
      <p:pic>
        <p:nvPicPr>
          <p:cNvPr id="5" name="Obrázek 4" descr="Obsah obrázku exteriér, kouř, oheň, doprava&#10;&#10;Popis vygenerován s velmi vysokou mírou spolehlivosti">
            <a:extLst>
              <a:ext uri="{FF2B5EF4-FFF2-40B4-BE49-F238E27FC236}">
                <a16:creationId xmlns="" xmlns:a16="http://schemas.microsoft.com/office/drawing/2014/main" id="{D2FBEB1D-63E7-4F01-9B36-5A54C04EB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02" y="1459102"/>
            <a:ext cx="5904272" cy="36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C6FEAF-B68F-46D9-97FF-BE087DC0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Questions</a:t>
            </a:r>
            <a:r>
              <a:rPr lang="cs-CZ" b="1" dirty="0" smtClean="0">
                <a:solidFill>
                  <a:srgbClr val="C00000"/>
                </a:solidFill>
              </a:rPr>
              <a:t>? </a:t>
            </a:r>
            <a:r>
              <a:rPr lang="cs-CZ" b="1" dirty="0" err="1" smtClean="0">
                <a:solidFill>
                  <a:srgbClr val="C00000"/>
                </a:solidFill>
              </a:rPr>
              <a:t>Comments</a:t>
            </a:r>
            <a:r>
              <a:rPr lang="cs-CZ" b="1" dirty="0" smtClean="0">
                <a:solidFill>
                  <a:srgbClr val="C00000"/>
                </a:solidFill>
              </a:rPr>
              <a:t>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EDDB35E-1779-4D2F-AB5F-E01DFFF26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6299" cy="435133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VÃ½sledek obrÃ¡zku pro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2" y="1523999"/>
            <a:ext cx="8763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68EDE9-78B3-4677-AFEB-887B878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Sources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7DA1691-5172-457C-9EAA-28EC7F17D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BBC (2016): </a:t>
            </a:r>
            <a:r>
              <a:rPr lang="en-US" dirty="0"/>
              <a:t>Why is the South China Sea contentious</a:t>
            </a:r>
            <a:r>
              <a:rPr lang="en-US" dirty="0" smtClean="0"/>
              <a:t>?</a:t>
            </a:r>
            <a:r>
              <a:rPr lang="cs-CZ" dirty="0" smtClean="0"/>
              <a:t> </a:t>
            </a:r>
            <a:r>
              <a:rPr lang="cs-CZ" dirty="0"/>
              <a:t>[online]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www.bbc.com/news/world-asia-pacific-13748349</a:t>
            </a:r>
            <a:endParaRPr lang="cs-CZ" dirty="0" smtClean="0"/>
          </a:p>
          <a:p>
            <a:pPr algn="just"/>
            <a:r>
              <a:rPr lang="en-US" dirty="0"/>
              <a:t>Beeson, M. (</a:t>
            </a:r>
            <a:r>
              <a:rPr lang="en-US" dirty="0" smtClean="0"/>
              <a:t>2009): </a:t>
            </a:r>
            <a:r>
              <a:rPr lang="en-US" dirty="0"/>
              <a:t>East Asian Regionalism and the End of the Asia-Pacific: After </a:t>
            </a:r>
            <a:r>
              <a:rPr lang="en-US" dirty="0" smtClean="0"/>
              <a:t>American</a:t>
            </a:r>
            <a:r>
              <a:rPr lang="cs-CZ" dirty="0" smtClean="0"/>
              <a:t> </a:t>
            </a:r>
            <a:r>
              <a:rPr lang="en-US" dirty="0" smtClean="0"/>
              <a:t>Hegemony</a:t>
            </a:r>
            <a:r>
              <a:rPr lang="en-US" dirty="0"/>
              <a:t>. In: The Asia-Pacific Journal. </a:t>
            </a:r>
            <a:endParaRPr lang="cs-CZ" dirty="0"/>
          </a:p>
          <a:p>
            <a:pPr algn="just"/>
            <a:r>
              <a:rPr lang="cs-CZ" dirty="0" err="1" smtClean="0"/>
              <a:t>Cobus</a:t>
            </a:r>
            <a:r>
              <a:rPr lang="cs-CZ" dirty="0" smtClean="0"/>
              <a:t>, P. (2017): </a:t>
            </a:r>
            <a:r>
              <a:rPr lang="en-US" dirty="0"/>
              <a:t>Conflict and Diplomacy on the High </a:t>
            </a:r>
            <a:r>
              <a:rPr lang="en-US" dirty="0" smtClean="0"/>
              <a:t>Seas</a:t>
            </a:r>
            <a:r>
              <a:rPr lang="cs-CZ" dirty="0" smtClean="0"/>
              <a:t> [online</a:t>
            </a:r>
            <a:r>
              <a:rPr lang="cs-CZ" dirty="0"/>
              <a:t>] </a:t>
            </a:r>
            <a:r>
              <a:rPr lang="cs-CZ" dirty="0">
                <a:hlinkClick r:id="rId3"/>
              </a:rPr>
              <a:t>https://projects.voanews.com/south-china-sea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algn="just"/>
            <a:r>
              <a:rPr lang="en-US" dirty="0"/>
              <a:t>Frost, E. (2004): Strategic Engagement or Benign Neglect? Current and Future U.S. Policy Responses to East Asian Regionalism</a:t>
            </a:r>
            <a:r>
              <a:rPr lang="en-US" dirty="0" smtClean="0"/>
              <a:t>.</a:t>
            </a:r>
            <a:endParaRPr lang="cs-CZ" dirty="0" smtClean="0"/>
          </a:p>
          <a:p>
            <a:pPr algn="just"/>
            <a:r>
              <a:rPr lang="cs-CZ" dirty="0" err="1" smtClean="0"/>
              <a:t>Kotani</a:t>
            </a:r>
            <a:r>
              <a:rPr lang="cs-CZ" dirty="0" smtClean="0"/>
              <a:t>, T. (2017): </a:t>
            </a:r>
            <a:r>
              <a:rPr lang="en-US" dirty="0"/>
              <a:t>Trump’s World and the South China </a:t>
            </a:r>
            <a:r>
              <a:rPr lang="en-US" dirty="0" smtClean="0"/>
              <a:t>Sea</a:t>
            </a:r>
            <a:r>
              <a:rPr lang="cs-CZ" dirty="0" smtClean="0"/>
              <a:t>. </a:t>
            </a:r>
            <a:r>
              <a:rPr lang="cs-CZ" dirty="0"/>
              <a:t>[online] </a:t>
            </a:r>
            <a:r>
              <a:rPr lang="cs-CZ" dirty="0">
                <a:hlinkClick r:id="rId4"/>
              </a:rPr>
              <a:t>https://thediplomat.com/2017/01/trumps-world-and-the-south-china-sea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algn="just"/>
            <a:r>
              <a:rPr lang="cs-CZ" dirty="0" err="1" smtClean="0"/>
              <a:t>Pham</a:t>
            </a:r>
            <a:r>
              <a:rPr lang="cs-CZ" dirty="0" smtClean="0"/>
              <a:t>, P. (2017): </a:t>
            </a:r>
            <a:r>
              <a:rPr lang="en-US" dirty="0"/>
              <a:t>What Is The United States Doing In The South China Sea</a:t>
            </a:r>
            <a:r>
              <a:rPr lang="en-US" dirty="0" smtClean="0"/>
              <a:t>?</a:t>
            </a:r>
            <a:r>
              <a:rPr lang="cs-CZ" dirty="0" smtClean="0"/>
              <a:t> </a:t>
            </a:r>
            <a:r>
              <a:rPr lang="cs-CZ" dirty="0" err="1" smtClean="0"/>
              <a:t>Forbes</a:t>
            </a:r>
            <a:r>
              <a:rPr lang="cs-CZ" dirty="0" smtClean="0"/>
              <a:t>. </a:t>
            </a:r>
            <a:r>
              <a:rPr lang="cs-CZ" dirty="0"/>
              <a:t>[online] </a:t>
            </a:r>
            <a:r>
              <a:rPr lang="cs-CZ" dirty="0">
                <a:hlinkClick r:id="rId5"/>
              </a:rPr>
              <a:t>https://www.forbes.com/sites/peterpham/2017/12/15/what-is-the-united-states-doing-in-the-south-china-sea/#</a:t>
            </a:r>
            <a:r>
              <a:rPr lang="cs-CZ" dirty="0" smtClean="0">
                <a:hlinkClick r:id="rId5"/>
              </a:rPr>
              <a:t>683e187b1a9e</a:t>
            </a:r>
            <a:endParaRPr lang="cs-CZ" dirty="0"/>
          </a:p>
          <a:p>
            <a:pPr algn="just"/>
            <a:r>
              <a:rPr lang="cs-CZ" dirty="0" err="1" smtClean="0"/>
              <a:t>Stashwick</a:t>
            </a:r>
            <a:r>
              <a:rPr lang="cs-CZ" dirty="0" smtClean="0"/>
              <a:t>, S. (2017): </a:t>
            </a:r>
            <a:r>
              <a:rPr lang="en-US" dirty="0"/>
              <a:t>Leveraging US Military Power in South China </a:t>
            </a:r>
            <a:r>
              <a:rPr lang="en-US" dirty="0" smtClean="0"/>
              <a:t>Sea</a:t>
            </a:r>
            <a:r>
              <a:rPr lang="cs-CZ" dirty="0" smtClean="0"/>
              <a:t> </a:t>
            </a:r>
            <a:r>
              <a:rPr lang="cs-CZ" dirty="0"/>
              <a:t>[online] </a:t>
            </a:r>
            <a:r>
              <a:rPr lang="cs-CZ" dirty="0">
                <a:hlinkClick r:id="rId6"/>
              </a:rPr>
              <a:t>https://thediplomat.com/2017/08/leveraging-us-military-power-in-south-china-sea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pPr algn="just"/>
            <a:r>
              <a:rPr lang="cs-CZ" sz="2700" dirty="0" err="1"/>
              <a:t>The</a:t>
            </a:r>
            <a:r>
              <a:rPr lang="cs-CZ" sz="2700" dirty="0"/>
              <a:t> Washington Post (2018): </a:t>
            </a:r>
            <a:r>
              <a:rPr lang="en-US" sz="2700" dirty="0"/>
              <a:t>China to U.S.: It’s your fault we are in the South China Sea</a:t>
            </a:r>
            <a:r>
              <a:rPr lang="cs-CZ" sz="2700" dirty="0"/>
              <a:t>. [online] </a:t>
            </a:r>
            <a:r>
              <a:rPr lang="cs-CZ" sz="2700" dirty="0">
                <a:hlinkClick r:id="rId7"/>
              </a:rPr>
              <a:t>https://www.washingtonpost.com/world/china-to-us-its-your-fault-we-are-in-the-south-china-sea/2018/01/22/1bc25b72-ff3e-11e7-93f5-53a3a47824e8_story.html?noredirect=on&amp;utm_term=.</a:t>
            </a:r>
            <a:r>
              <a:rPr lang="cs-CZ" sz="2700" dirty="0" smtClean="0">
                <a:hlinkClick r:id="rId7"/>
              </a:rPr>
              <a:t>53f25403528e</a:t>
            </a:r>
            <a:endParaRPr lang="cs-CZ" sz="2700" dirty="0" smtClean="0"/>
          </a:p>
          <a:p>
            <a:pPr marL="0" indent="0" algn="just">
              <a:buNone/>
            </a:pPr>
            <a:endParaRPr lang="cs-CZ" sz="2700" dirty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25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5D977F-5248-4076-BA8E-EBABE8500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Regional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conflicts</a:t>
            </a:r>
            <a:r>
              <a:rPr lang="cs-CZ" b="1" dirty="0">
                <a:solidFill>
                  <a:srgbClr val="C00000"/>
                </a:solidFill>
              </a:rPr>
              <a:t>: US and </a:t>
            </a:r>
            <a:r>
              <a:rPr lang="cs-CZ" b="1" dirty="0" err="1">
                <a:solidFill>
                  <a:srgbClr val="C00000"/>
                </a:solidFill>
              </a:rPr>
              <a:t>South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China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Sea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38A48B2-B7F3-4236-8AC5-B3A80E937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Luboš Přikryl  &amp; Tomáš Daněk</a:t>
            </a:r>
          </a:p>
        </p:txBody>
      </p:sp>
    </p:spTree>
    <p:extLst>
      <p:ext uri="{BB962C8B-B14F-4D97-AF65-F5344CB8AC3E}">
        <p14:creationId xmlns:p14="http://schemas.microsoft.com/office/powerpoint/2010/main" val="2470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B63E32-ABD1-4D75-A451-102BE00B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What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it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about</a:t>
            </a:r>
            <a:r>
              <a:rPr lang="cs-CZ" b="1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4C0C45A-7157-4F95-8DFD-8A82C0DC5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736690" cy="493625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presents</a:t>
            </a:r>
            <a:r>
              <a:rPr lang="cs-CZ" dirty="0"/>
              <a:t> very </a:t>
            </a:r>
            <a:r>
              <a:rPr lang="cs-CZ" dirty="0" err="1"/>
              <a:t>lucrative</a:t>
            </a:r>
            <a:r>
              <a:rPr lang="cs-CZ" dirty="0"/>
              <a:t> area </a:t>
            </a:r>
          </a:p>
          <a:p>
            <a:r>
              <a:rPr lang="cs-CZ" dirty="0" err="1"/>
              <a:t>Oil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,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,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populations</a:t>
            </a:r>
            <a:r>
              <a:rPr lang="cs-CZ" dirty="0"/>
              <a:t>, and </a:t>
            </a:r>
            <a:r>
              <a:rPr lang="cs-CZ" dirty="0" err="1"/>
              <a:t>viable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routes</a:t>
            </a:r>
            <a:endParaRPr lang="cs-CZ" dirty="0"/>
          </a:p>
          <a:p>
            <a:r>
              <a:rPr lang="cs-CZ" dirty="0" err="1"/>
              <a:t>According</a:t>
            </a:r>
            <a:r>
              <a:rPr lang="cs-CZ" dirty="0"/>
              <a:t> to UN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smtClean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SCS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waters</a:t>
            </a:r>
            <a:endParaRPr lang="cs-CZ" dirty="0"/>
          </a:p>
          <a:p>
            <a:r>
              <a:rPr lang="cs-CZ" dirty="0"/>
              <a:t>UN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declares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waters</a:t>
            </a:r>
            <a:r>
              <a:rPr lang="cs-CZ" dirty="0"/>
              <a:t> cant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claimed</a:t>
            </a:r>
            <a:endParaRPr lang="cs-CZ" dirty="0"/>
          </a:p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 smtClean="0"/>
              <a:t>doesn‘t</a:t>
            </a:r>
            <a:r>
              <a:rPr lang="cs-CZ" dirty="0" smtClean="0"/>
              <a:t> </a:t>
            </a:r>
            <a:r>
              <a:rPr lang="cs-CZ" dirty="0" err="1"/>
              <a:t>respect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200 </a:t>
            </a:r>
            <a:r>
              <a:rPr lang="cs-CZ" dirty="0" err="1"/>
              <a:t>miles</a:t>
            </a:r>
            <a:r>
              <a:rPr lang="cs-CZ" dirty="0"/>
              <a:t> rule</a:t>
            </a:r>
          </a:p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enforces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9 </a:t>
            </a:r>
            <a:r>
              <a:rPr lang="cs-CZ" dirty="0" err="1"/>
              <a:t>dash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(and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SCS)</a:t>
            </a:r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="" xmlns:a16="http://schemas.microsoft.com/office/drawing/2014/main" id="{57D3AC30-161B-4448-B240-4AEFFD046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95" y="718985"/>
            <a:ext cx="5574888" cy="54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FB69BF-D816-404C-A9E2-F78E0B6C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What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it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about</a:t>
            </a:r>
            <a:r>
              <a:rPr lang="cs-CZ" b="1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BBD4A58-62AF-41F2-A198-CCEAD6BE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61"/>
            <a:ext cx="5385619" cy="4603802"/>
          </a:xfrm>
        </p:spPr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 smtClean="0"/>
              <a:t>puts</a:t>
            </a:r>
            <a:r>
              <a:rPr lang="cs-CZ" dirty="0" smtClean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odds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region</a:t>
            </a:r>
          </a:p>
          <a:p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/>
              <a:t>actors</a:t>
            </a:r>
            <a:r>
              <a:rPr lang="cs-CZ" dirty="0"/>
              <a:t> are US </a:t>
            </a:r>
            <a:r>
              <a:rPr lang="cs-CZ" dirty="0" err="1"/>
              <a:t>allies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partners</a:t>
            </a:r>
            <a:endParaRPr lang="cs-CZ" dirty="0"/>
          </a:p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backs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buildup</a:t>
            </a:r>
            <a:r>
              <a:rPr lang="cs-CZ" dirty="0"/>
              <a:t> </a:t>
            </a:r>
          </a:p>
          <a:p>
            <a:r>
              <a:rPr lang="cs-CZ" dirty="0" err="1"/>
              <a:t>O</a:t>
            </a:r>
            <a:r>
              <a:rPr lang="cs-CZ" dirty="0" err="1" smtClean="0"/>
              <a:t>ther</a:t>
            </a:r>
            <a:r>
              <a:rPr lang="cs-CZ" dirty="0" smtClean="0"/>
              <a:t>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powers</a:t>
            </a:r>
            <a:r>
              <a:rPr lang="cs-CZ" dirty="0"/>
              <a:t> </a:t>
            </a:r>
            <a:r>
              <a:rPr lang="cs-CZ" dirty="0" err="1"/>
              <a:t>uneasy</a:t>
            </a:r>
            <a:endParaRPr lang="cs-CZ" dirty="0"/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these (</a:t>
            </a:r>
            <a:r>
              <a:rPr lang="cs-CZ" dirty="0" err="1"/>
              <a:t>South</a:t>
            </a:r>
            <a:r>
              <a:rPr lang="cs-CZ" dirty="0"/>
              <a:t> Korea, Japan)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relies</a:t>
            </a:r>
            <a:r>
              <a:rPr lang="cs-CZ" dirty="0"/>
              <a:t> on US </a:t>
            </a:r>
            <a:r>
              <a:rPr lang="cs-CZ" dirty="0" err="1"/>
              <a:t>for</a:t>
            </a:r>
            <a:r>
              <a:rPr lang="cs-CZ" dirty="0"/>
              <a:t> defense</a:t>
            </a:r>
          </a:p>
        </p:txBody>
      </p:sp>
      <p:pic>
        <p:nvPicPr>
          <p:cNvPr id="8" name="Obrázek 7" descr="Obsah obrázku osoba, vojenské, vojenská uniforma, interiér&#10;&#10;Popis vygenerován s velmi vysokou mírou spolehlivosti">
            <a:extLst>
              <a:ext uri="{FF2B5EF4-FFF2-40B4-BE49-F238E27FC236}">
                <a16:creationId xmlns="" xmlns:a16="http://schemas.microsoft.com/office/drawing/2014/main" id="{3969103D-4F9C-4DA7-B479-8480335B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4" y="1009433"/>
            <a:ext cx="5081739" cy="44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E33D63-954D-4A91-B533-9BF661A1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Chinese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Military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buildup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E6D1C16-2C7A-413C-B7BF-5055CEC18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71109" cy="4486275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no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landmass</a:t>
            </a:r>
            <a:endParaRPr lang="cs-CZ" dirty="0"/>
          </a:p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sandy</a:t>
            </a:r>
            <a:r>
              <a:rPr lang="cs-CZ" dirty="0"/>
              <a:t> </a:t>
            </a:r>
            <a:r>
              <a:rPr lang="cs-CZ" dirty="0" err="1"/>
              <a:t>archipelagos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Little</a:t>
            </a:r>
            <a:r>
              <a:rPr lang="cs-CZ" dirty="0"/>
              <a:t> blue </a:t>
            </a:r>
            <a:r>
              <a:rPr lang="cs-CZ" dirty="0" err="1"/>
              <a:t>men</a:t>
            </a:r>
            <a:r>
              <a:rPr lang="cs-CZ" dirty="0"/>
              <a:t>“</a:t>
            </a:r>
          </a:p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expanding</a:t>
            </a:r>
            <a:r>
              <a:rPr lang="cs-CZ" dirty="0"/>
              <a:t> these </a:t>
            </a:r>
            <a:r>
              <a:rPr lang="cs-CZ" dirty="0" err="1"/>
              <a:t>archipelagos</a:t>
            </a:r>
            <a:endParaRPr lang="cs-CZ" dirty="0"/>
          </a:p>
          <a:p>
            <a:r>
              <a:rPr lang="cs-CZ" dirty="0"/>
              <a:t>…and </a:t>
            </a:r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bases</a:t>
            </a:r>
            <a:r>
              <a:rPr lang="cs-CZ" dirty="0"/>
              <a:t> on </a:t>
            </a:r>
            <a:r>
              <a:rPr lang="cs-CZ" dirty="0" err="1"/>
              <a:t>them</a:t>
            </a:r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, step by step,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annexes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SCS</a:t>
            </a:r>
          </a:p>
        </p:txBody>
      </p:sp>
      <p:pic>
        <p:nvPicPr>
          <p:cNvPr id="5" name="Obrázek 4" descr="Obsah obrázku exteriér, voda&#10;&#10;Popis vygenerován s vysokou mírou spolehlivosti">
            <a:extLst>
              <a:ext uri="{FF2B5EF4-FFF2-40B4-BE49-F238E27FC236}">
                <a16:creationId xmlns="" xmlns:a16="http://schemas.microsoft.com/office/drawing/2014/main" id="{0216A206-A5E5-4FE7-A898-5F85A00A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21" y="1419225"/>
            <a:ext cx="64293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087D6D-70B4-49A2-8251-5633B322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Countries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stake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35A821A-A205-493B-BC28-B4891151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Vietnam</a:t>
            </a:r>
          </a:p>
          <a:p>
            <a:r>
              <a:rPr lang="cs-CZ" dirty="0" err="1"/>
              <a:t>Tai-wan</a:t>
            </a:r>
            <a:endParaRPr lang="cs-CZ" dirty="0"/>
          </a:p>
          <a:p>
            <a:r>
              <a:rPr lang="cs-CZ" dirty="0" err="1"/>
              <a:t>Phillipines</a:t>
            </a:r>
            <a:r>
              <a:rPr lang="cs-CZ" dirty="0"/>
              <a:t> </a:t>
            </a:r>
          </a:p>
          <a:p>
            <a:r>
              <a:rPr lang="cs-CZ" dirty="0" err="1"/>
              <a:t>Brunei</a:t>
            </a:r>
            <a:endParaRPr lang="cs-CZ" dirty="0"/>
          </a:p>
          <a:p>
            <a:r>
              <a:rPr lang="cs-CZ" dirty="0" err="1"/>
              <a:t>Malayisia</a:t>
            </a:r>
            <a:endParaRPr lang="cs-CZ" dirty="0"/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="" xmlns:a16="http://schemas.microsoft.com/office/drawing/2014/main" id="{58869B5C-0F74-4028-A15E-0DD3DCE52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0" y="740063"/>
            <a:ext cx="5377873" cy="53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A845E2-7077-463A-8515-D80B0C4B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What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in </a:t>
            </a:r>
            <a:r>
              <a:rPr lang="cs-CZ" b="1" dirty="0" err="1">
                <a:solidFill>
                  <a:srgbClr val="C00000"/>
                </a:solidFill>
              </a:rPr>
              <a:t>stake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for</a:t>
            </a:r>
            <a:r>
              <a:rPr lang="cs-CZ" b="1" dirty="0">
                <a:solidFill>
                  <a:srgbClr val="C00000"/>
                </a:solidFill>
              </a:rPr>
              <a:t> US?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80144AA-7427-44AA-8106-937F569D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5257800" cy="46627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US </a:t>
            </a:r>
            <a:r>
              <a:rPr lang="cs-CZ" dirty="0" err="1"/>
              <a:t>wants</a:t>
            </a:r>
            <a:r>
              <a:rPr lang="cs-CZ" dirty="0"/>
              <a:t> to </a:t>
            </a:r>
            <a:r>
              <a:rPr lang="cs-CZ" dirty="0" err="1"/>
              <a:t>uphold</a:t>
            </a:r>
            <a:r>
              <a:rPr lang="cs-CZ" dirty="0"/>
              <a:t> </a:t>
            </a:r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(SCS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vital</a:t>
            </a:r>
            <a:r>
              <a:rPr lang="cs-CZ" dirty="0"/>
              <a:t> naval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)</a:t>
            </a:r>
          </a:p>
          <a:p>
            <a:r>
              <a:rPr lang="cs-CZ" dirty="0"/>
              <a:t>As </a:t>
            </a:r>
            <a:r>
              <a:rPr lang="cs-CZ" dirty="0" err="1"/>
              <a:t>such,US</a:t>
            </a:r>
            <a:r>
              <a:rPr lang="cs-CZ" dirty="0"/>
              <a:t> </a:t>
            </a:r>
            <a:r>
              <a:rPr lang="cs-CZ" dirty="0" err="1"/>
              <a:t>officialy</a:t>
            </a:r>
            <a:r>
              <a:rPr lang="cs-CZ" dirty="0"/>
              <a:t> </a:t>
            </a:r>
            <a:r>
              <a:rPr lang="cs-CZ" dirty="0" err="1"/>
              <a:t>backs</a:t>
            </a:r>
            <a:r>
              <a:rPr lang="cs-CZ" dirty="0"/>
              <a:t> UN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r>
              <a:rPr lang="cs-CZ" dirty="0"/>
              <a:t>US </a:t>
            </a:r>
            <a:r>
              <a:rPr lang="cs-CZ" dirty="0" err="1"/>
              <a:t>backs</a:t>
            </a:r>
            <a:r>
              <a:rPr lang="cs-CZ" dirty="0"/>
              <a:t> Vietnam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expansionism</a:t>
            </a:r>
            <a:endParaRPr lang="cs-CZ" dirty="0"/>
          </a:p>
          <a:p>
            <a:r>
              <a:rPr lang="cs-CZ" dirty="0" err="1"/>
              <a:t>Unspoken</a:t>
            </a:r>
            <a:r>
              <a:rPr lang="cs-CZ" dirty="0"/>
              <a:t> long term </a:t>
            </a:r>
            <a:r>
              <a:rPr lang="cs-CZ" dirty="0" err="1"/>
              <a:t>goal</a:t>
            </a:r>
            <a:r>
              <a:rPr lang="cs-CZ" dirty="0"/>
              <a:t>: </a:t>
            </a:r>
            <a:r>
              <a:rPr lang="cs-CZ" dirty="0" err="1"/>
              <a:t>Keeping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dominance in </a:t>
            </a:r>
            <a:r>
              <a:rPr lang="cs-CZ" dirty="0" err="1"/>
              <a:t>Pacific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Unspoken</a:t>
            </a:r>
            <a:r>
              <a:rPr lang="cs-CZ" dirty="0"/>
              <a:t> long term </a:t>
            </a:r>
            <a:r>
              <a:rPr lang="cs-CZ" dirty="0" err="1"/>
              <a:t>goal</a:t>
            </a:r>
            <a:r>
              <a:rPr lang="cs-CZ" dirty="0"/>
              <a:t>: </a:t>
            </a:r>
            <a:r>
              <a:rPr lang="cs-CZ" dirty="0" err="1"/>
              <a:t>halt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super </a:t>
            </a:r>
            <a:r>
              <a:rPr lang="cs-CZ" dirty="0" err="1"/>
              <a:t>power</a:t>
            </a:r>
            <a:endParaRPr lang="cs-CZ" dirty="0"/>
          </a:p>
        </p:txBody>
      </p:sp>
      <p:pic>
        <p:nvPicPr>
          <p:cNvPr id="5" name="Obrázek 4" descr="Obsah obrázku voda, exteriér, loďka, obloha&#10;&#10;Popis vygenerován s velmi vysokou mírou spolehlivosti">
            <a:extLst>
              <a:ext uri="{FF2B5EF4-FFF2-40B4-BE49-F238E27FC236}">
                <a16:creationId xmlns="" xmlns:a16="http://schemas.microsoft.com/office/drawing/2014/main" id="{089F4442-D238-4DF2-A082-8D41F7C3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57" y="1543887"/>
            <a:ext cx="5271925" cy="28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789C8A-A19A-460E-B803-CA4B66EE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USA presence in </a:t>
            </a:r>
            <a:r>
              <a:rPr lang="cs-CZ" b="1" dirty="0" err="1">
                <a:solidFill>
                  <a:srgbClr val="C00000"/>
                </a:solidFill>
              </a:rPr>
              <a:t>Pacific</a:t>
            </a:r>
            <a:r>
              <a:rPr lang="cs-CZ" b="1" dirty="0">
                <a:solidFill>
                  <a:srgbClr val="C00000"/>
                </a:solidFill>
              </a:rPr>
              <a:t> – Japan and Korea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4AF19D7-8BDC-4A9A-B850-84658DB9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09" y="1592826"/>
            <a:ext cx="5700252" cy="490004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Japan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dispute</a:t>
            </a:r>
            <a:r>
              <a:rPr lang="cs-CZ" dirty="0"/>
              <a:t>, </a:t>
            </a:r>
            <a:r>
              <a:rPr lang="cs-CZ" dirty="0" err="1"/>
              <a:t>heavily</a:t>
            </a:r>
            <a:r>
              <a:rPr lang="cs-CZ" dirty="0"/>
              <a:t> </a:t>
            </a:r>
            <a:r>
              <a:rPr lang="cs-CZ" dirty="0" err="1"/>
              <a:t>reliant</a:t>
            </a:r>
            <a:r>
              <a:rPr lang="cs-CZ" dirty="0"/>
              <a:t> on </a:t>
            </a:r>
            <a:r>
              <a:rPr lang="cs-CZ" dirty="0" err="1"/>
              <a:t>shiping</a:t>
            </a:r>
            <a:r>
              <a:rPr lang="cs-CZ" dirty="0"/>
              <a:t> </a:t>
            </a:r>
            <a:r>
              <a:rPr lang="cs-CZ" dirty="0" err="1"/>
              <a:t>lanes</a:t>
            </a:r>
            <a:r>
              <a:rPr lang="cs-CZ" dirty="0"/>
              <a:t> and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populations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has </a:t>
            </a:r>
            <a:r>
              <a:rPr lang="cs-CZ" dirty="0" err="1"/>
              <a:t>the</a:t>
            </a:r>
            <a:r>
              <a:rPr lang="cs-CZ" dirty="0"/>
              <a:t> US to do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Japan?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WWII, Japan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occupied</a:t>
            </a:r>
            <a:r>
              <a:rPr lang="cs-CZ" dirty="0"/>
              <a:t> by USA</a:t>
            </a:r>
          </a:p>
          <a:p>
            <a:r>
              <a:rPr lang="cs-CZ" dirty="0"/>
              <a:t>Japan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demilitarized</a:t>
            </a:r>
            <a:endParaRPr lang="cs-CZ" dirty="0"/>
          </a:p>
          <a:p>
            <a:r>
              <a:rPr lang="cs-CZ" dirty="0"/>
              <a:t>USA made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</a:t>
            </a:r>
            <a:r>
              <a:rPr lang="cs-CZ" dirty="0" err="1" smtClean="0"/>
              <a:t>ow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responsible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 smtClean="0"/>
              <a:t>Japan‘s</a:t>
            </a:r>
            <a:r>
              <a:rPr lang="cs-CZ" dirty="0" smtClean="0"/>
              <a:t> </a:t>
            </a:r>
            <a:r>
              <a:rPr lang="cs-CZ" dirty="0" err="1"/>
              <a:t>safety</a:t>
            </a:r>
            <a:endParaRPr lang="cs-CZ" dirty="0"/>
          </a:p>
          <a:p>
            <a:r>
              <a:rPr lang="cs-CZ" dirty="0"/>
              <a:t>USA </a:t>
            </a:r>
            <a:r>
              <a:rPr lang="cs-CZ" dirty="0" err="1"/>
              <a:t>stationed</a:t>
            </a:r>
            <a:r>
              <a:rPr lang="cs-CZ" dirty="0"/>
              <a:t> </a:t>
            </a:r>
            <a:r>
              <a:rPr lang="cs-CZ" dirty="0" err="1"/>
              <a:t>troops</a:t>
            </a:r>
            <a:r>
              <a:rPr lang="cs-CZ" dirty="0"/>
              <a:t> in Japan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occupation</a:t>
            </a:r>
            <a:r>
              <a:rPr lang="cs-CZ" dirty="0"/>
              <a:t>, US and Japan </a:t>
            </a:r>
            <a:r>
              <a:rPr lang="cs-CZ" dirty="0" err="1"/>
              <a:t>begin</a:t>
            </a:r>
            <a:r>
              <a:rPr lang="cs-CZ" dirty="0"/>
              <a:t> to build </a:t>
            </a:r>
            <a:r>
              <a:rPr lang="cs-CZ" dirty="0" err="1"/>
              <a:t>new</a:t>
            </a:r>
            <a:r>
              <a:rPr lang="cs-CZ" dirty="0"/>
              <a:t> relations, and Japan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US </a:t>
            </a:r>
            <a:r>
              <a:rPr lang="cs-CZ" dirty="0" err="1"/>
              <a:t>sphere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influnece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BD74E929-8E47-42C4-B37C-4414815F1F30}"/>
              </a:ext>
            </a:extLst>
          </p:cNvPr>
          <p:cNvSpPr txBox="1">
            <a:spLocks/>
          </p:cNvSpPr>
          <p:nvPr/>
        </p:nvSpPr>
        <p:spPr>
          <a:xfrm>
            <a:off x="6558116" y="1592826"/>
            <a:ext cx="44417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Korean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</a:p>
          <a:p>
            <a:r>
              <a:rPr lang="cs-CZ" dirty="0"/>
              <a:t>US </a:t>
            </a:r>
            <a:r>
              <a:rPr lang="cs-CZ" dirty="0" err="1"/>
              <a:t>brought</a:t>
            </a:r>
            <a:r>
              <a:rPr lang="cs-CZ" dirty="0"/>
              <a:t> </a:t>
            </a:r>
            <a:r>
              <a:rPr lang="cs-CZ" dirty="0" err="1"/>
              <a:t>sizeable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to </a:t>
            </a:r>
            <a:r>
              <a:rPr lang="cs-CZ" dirty="0" err="1"/>
              <a:t>theatre</a:t>
            </a:r>
            <a:endParaRPr lang="cs-CZ" dirty="0"/>
          </a:p>
          <a:p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officialy</a:t>
            </a:r>
            <a:r>
              <a:rPr lang="cs-CZ" dirty="0"/>
              <a:t> </a:t>
            </a:r>
            <a:r>
              <a:rPr lang="cs-CZ" dirty="0" err="1"/>
              <a:t>ended</a:t>
            </a:r>
            <a:r>
              <a:rPr lang="cs-CZ" dirty="0"/>
              <a:t> (</a:t>
            </a:r>
            <a:r>
              <a:rPr lang="cs-CZ" dirty="0" err="1"/>
              <a:t>cease</a:t>
            </a:r>
            <a:r>
              <a:rPr lang="cs-CZ" dirty="0"/>
              <a:t> </a:t>
            </a:r>
            <a:r>
              <a:rPr lang="cs-CZ" dirty="0" err="1"/>
              <a:t>fire</a:t>
            </a:r>
            <a:r>
              <a:rPr lang="cs-CZ" dirty="0"/>
              <a:t>)</a:t>
            </a:r>
          </a:p>
          <a:p>
            <a:r>
              <a:rPr lang="cs-CZ" dirty="0"/>
              <a:t>As such,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as </a:t>
            </a:r>
            <a:r>
              <a:rPr lang="cs-CZ" dirty="0" err="1"/>
              <a:t>with</a:t>
            </a:r>
            <a:r>
              <a:rPr lang="cs-CZ" dirty="0"/>
              <a:t> Japan</a:t>
            </a:r>
          </a:p>
        </p:txBody>
      </p:sp>
    </p:spTree>
    <p:extLst>
      <p:ext uri="{BB962C8B-B14F-4D97-AF65-F5344CB8AC3E}">
        <p14:creationId xmlns:p14="http://schemas.microsoft.com/office/powerpoint/2010/main" val="40910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564" y="355889"/>
            <a:ext cx="6070600" cy="1325563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The</a:t>
            </a:r>
            <a:r>
              <a:rPr lang="cs-CZ" b="1" dirty="0">
                <a:solidFill>
                  <a:srgbClr val="C00000"/>
                </a:solidFill>
              </a:rPr>
              <a:t> USA in </a:t>
            </a:r>
            <a:r>
              <a:rPr lang="cs-CZ" b="1" dirty="0" err="1">
                <a:solidFill>
                  <a:srgbClr val="C00000"/>
                </a:solidFill>
              </a:rPr>
              <a:t>Southeast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Asia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11982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100" dirty="0"/>
              <a:t>Since WWII supporting Japan (others </a:t>
            </a:r>
            <a:r>
              <a:rPr lang="en-US" sz="3100" dirty="0" err="1"/>
              <a:t>distristfu</a:t>
            </a:r>
            <a:r>
              <a:rPr lang="cs-CZ" sz="3100" dirty="0"/>
              <a:t>l</a:t>
            </a:r>
            <a:r>
              <a:rPr lang="en-US" sz="31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„hub and spokes“ system (bilateral treaties since 1951)</a:t>
            </a:r>
          </a:p>
          <a:p>
            <a:pPr lvl="1">
              <a:lnSpc>
                <a:spcPct val="100000"/>
              </a:lnSpc>
            </a:pPr>
            <a:r>
              <a:rPr lang="en-US" sz="3100" dirty="0"/>
              <a:t>Japan, South Korea, </a:t>
            </a:r>
            <a:r>
              <a:rPr lang="en-US" sz="3100" dirty="0" err="1"/>
              <a:t>Philipines</a:t>
            </a:r>
            <a:endParaRPr lang="en-US" sz="3100" dirty="0"/>
          </a:p>
          <a:p>
            <a:pPr lvl="1">
              <a:lnSpc>
                <a:spcPct val="100000"/>
              </a:lnSpc>
            </a:pPr>
            <a:r>
              <a:rPr lang="en-US" sz="3100" dirty="0"/>
              <a:t>Military alliance, economic support</a:t>
            </a:r>
          </a:p>
          <a:p>
            <a:pPr lvl="1">
              <a:lnSpc>
                <a:spcPct val="100000"/>
              </a:lnSpc>
            </a:pPr>
            <a:r>
              <a:rPr lang="en-US" sz="3100" dirty="0"/>
              <a:t>Containment of Communism</a:t>
            </a:r>
          </a:p>
          <a:p>
            <a:pPr lvl="1">
              <a:lnSpc>
                <a:spcPct val="100000"/>
              </a:lnSpc>
            </a:pPr>
            <a:r>
              <a:rPr lang="en-US" sz="3100" dirty="0"/>
              <a:t>Impossible multilateral solution (differences)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Vietnam war</a:t>
            </a:r>
          </a:p>
          <a:p>
            <a:pPr lvl="1">
              <a:lnSpc>
                <a:spcPct val="100000"/>
              </a:lnSpc>
            </a:pPr>
            <a:r>
              <a:rPr lang="en-US" sz="3100" dirty="0"/>
              <a:t>1955 – 1975</a:t>
            </a:r>
          </a:p>
          <a:p>
            <a:pPr lvl="1">
              <a:lnSpc>
                <a:spcPct val="100000"/>
              </a:lnSpc>
            </a:pPr>
            <a:r>
              <a:rPr lang="en-US" sz="3100" dirty="0"/>
              <a:t>US withdrawal (1973)</a:t>
            </a:r>
          </a:p>
          <a:p>
            <a:pPr>
              <a:lnSpc>
                <a:spcPct val="100000"/>
              </a:lnSpc>
            </a:pPr>
            <a:r>
              <a:rPr lang="cs-CZ" sz="3100" dirty="0"/>
              <a:t>ASEAN (</a:t>
            </a:r>
            <a:r>
              <a:rPr lang="en-US" sz="3100" dirty="0"/>
              <a:t>Association of Southeast Asian </a:t>
            </a:r>
            <a:r>
              <a:rPr lang="en-US" sz="3100" dirty="0" smtClean="0"/>
              <a:t>Nation</a:t>
            </a:r>
            <a:r>
              <a:rPr lang="cs-CZ" sz="3100" dirty="0" smtClean="0"/>
              <a:t>s)</a:t>
            </a:r>
            <a:endParaRPr lang="cs-CZ" sz="3100" dirty="0"/>
          </a:p>
          <a:p>
            <a:pPr lvl="1">
              <a:lnSpc>
                <a:spcPct val="100000"/>
              </a:lnSpc>
            </a:pPr>
            <a:r>
              <a:rPr lang="cs-CZ" sz="3100" dirty="0"/>
              <a:t>1967</a:t>
            </a:r>
          </a:p>
          <a:p>
            <a:pPr lvl="1">
              <a:lnSpc>
                <a:spcPct val="100000"/>
              </a:lnSpc>
            </a:pPr>
            <a:r>
              <a:rPr lang="cs-CZ" sz="3100" dirty="0" err="1"/>
              <a:t>Regional</a:t>
            </a:r>
            <a:r>
              <a:rPr lang="cs-CZ" sz="3100" dirty="0"/>
              <a:t> </a:t>
            </a:r>
            <a:r>
              <a:rPr lang="cs-CZ" sz="3100" dirty="0" err="1"/>
              <a:t>intergovernmental</a:t>
            </a:r>
            <a:r>
              <a:rPr lang="cs-CZ" sz="3100" dirty="0"/>
              <a:t> </a:t>
            </a:r>
            <a:r>
              <a:rPr lang="cs-CZ" sz="3100" dirty="0" err="1"/>
              <a:t>organization</a:t>
            </a:r>
            <a:endParaRPr lang="cs-CZ" sz="3100" dirty="0"/>
          </a:p>
          <a:p>
            <a:pPr lvl="1">
              <a:lnSpc>
                <a:spcPct val="100000"/>
              </a:lnSpc>
            </a:pPr>
            <a:r>
              <a:rPr lang="cs-CZ" sz="3100" dirty="0" err="1"/>
              <a:t>Better</a:t>
            </a:r>
            <a:r>
              <a:rPr lang="cs-CZ" sz="3100" dirty="0"/>
              <a:t> </a:t>
            </a:r>
            <a:r>
              <a:rPr lang="cs-CZ" sz="3100" dirty="0" err="1"/>
              <a:t>relationships</a:t>
            </a:r>
            <a:r>
              <a:rPr lang="cs-CZ" sz="3100" dirty="0"/>
              <a:t> </a:t>
            </a:r>
            <a:r>
              <a:rPr lang="cs-CZ" sz="3100" dirty="0" err="1"/>
              <a:t>between</a:t>
            </a:r>
            <a:r>
              <a:rPr lang="cs-CZ" sz="3100" dirty="0"/>
              <a:t> SEA </a:t>
            </a:r>
            <a:r>
              <a:rPr lang="cs-CZ" sz="3100" dirty="0" err="1"/>
              <a:t>states</a:t>
            </a:r>
            <a:r>
              <a:rPr lang="cs-CZ" sz="3100" dirty="0"/>
              <a:t> (</a:t>
            </a:r>
            <a:r>
              <a:rPr lang="cs-CZ" sz="3100" dirty="0" err="1"/>
              <a:t>economy</a:t>
            </a:r>
            <a:r>
              <a:rPr lang="cs-CZ" sz="3100" dirty="0"/>
              <a:t>, </a:t>
            </a:r>
            <a:r>
              <a:rPr lang="cs-CZ" sz="3100" dirty="0" err="1"/>
              <a:t>politics</a:t>
            </a:r>
            <a:r>
              <a:rPr lang="cs-CZ" sz="3100" dirty="0"/>
              <a:t>, </a:t>
            </a:r>
            <a:r>
              <a:rPr lang="cs-CZ" sz="3100" dirty="0" err="1"/>
              <a:t>culture</a:t>
            </a:r>
            <a:r>
              <a:rPr lang="cs-CZ" sz="3100" dirty="0"/>
              <a:t>, </a:t>
            </a:r>
            <a:r>
              <a:rPr lang="cs-CZ" sz="3100" dirty="0" err="1"/>
              <a:t>military</a:t>
            </a:r>
            <a:r>
              <a:rPr lang="cs-CZ" sz="3100" dirty="0"/>
              <a:t>)</a:t>
            </a:r>
          </a:p>
          <a:p>
            <a:pPr lvl="1">
              <a:lnSpc>
                <a:spcPct val="100000"/>
              </a:lnSpc>
            </a:pPr>
            <a:r>
              <a:rPr lang="cs-CZ" sz="3100" dirty="0"/>
              <a:t>USA </a:t>
            </a:r>
            <a:r>
              <a:rPr lang="cs-CZ" sz="3100" dirty="0" err="1"/>
              <a:t>aproaches</a:t>
            </a:r>
            <a:r>
              <a:rPr lang="cs-CZ" sz="3100" dirty="0"/>
              <a:t>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states</a:t>
            </a:r>
            <a:r>
              <a:rPr lang="cs-CZ" sz="3100" dirty="0"/>
              <a:t> as a region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 descr="Obsah obrázku exteriér, osoba, strom, obloha&#10;&#10;Popis vygenerován s velmi vysokou mírou spolehlivosti">
            <a:extLst>
              <a:ext uri="{FF2B5EF4-FFF2-40B4-BE49-F238E27FC236}">
                <a16:creationId xmlns="" xmlns:a16="http://schemas.microsoft.com/office/drawing/2014/main" id="{7ADE2B68-74BD-4E5A-AD66-3F09DAEFB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48" y="511296"/>
            <a:ext cx="4677352" cy="26286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6F6318AE-80C4-4064-A208-4857FF3D6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2" y="3429000"/>
            <a:ext cx="4686298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1107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Regional conflicts: US and South China Sea</vt:lpstr>
      <vt:lpstr>What is it about? </vt:lpstr>
      <vt:lpstr>What is it about? </vt:lpstr>
      <vt:lpstr>Chinese Military buildup</vt:lpstr>
      <vt:lpstr>Countries at stake</vt:lpstr>
      <vt:lpstr>What is in stake for US? </vt:lpstr>
      <vt:lpstr>USA presence in Pacific – Japan and Korea</vt:lpstr>
      <vt:lpstr>The USA in Southeast Asia</vt:lpstr>
      <vt:lpstr>The USA in Southeast Asia</vt:lpstr>
      <vt:lpstr>The USA in Southeast Asia</vt:lpstr>
      <vt:lpstr>South China Sea  conflict</vt:lpstr>
      <vt:lpstr>The conflict</vt:lpstr>
      <vt:lpstr>USA X China</vt:lpstr>
      <vt:lpstr>The US role in the conflict</vt:lpstr>
      <vt:lpstr>Implications</vt:lpstr>
      <vt:lpstr>To act or not to act?</vt:lpstr>
      <vt:lpstr>Questions? Comments?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Luboš</dc:creator>
  <cp:lastModifiedBy>Tomik</cp:lastModifiedBy>
  <cp:revision>32</cp:revision>
  <dcterms:created xsi:type="dcterms:W3CDTF">2018-04-09T14:07:27Z</dcterms:created>
  <dcterms:modified xsi:type="dcterms:W3CDTF">2018-04-12T14:28:37Z</dcterms:modified>
</cp:coreProperties>
</file>