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2" r:id="rId4"/>
    <p:sldId id="286" r:id="rId5"/>
    <p:sldId id="258" r:id="rId6"/>
    <p:sldId id="260" r:id="rId7"/>
    <p:sldId id="261" r:id="rId8"/>
    <p:sldId id="263" r:id="rId9"/>
    <p:sldId id="283" r:id="rId10"/>
    <p:sldId id="264" r:id="rId11"/>
    <p:sldId id="265" r:id="rId12"/>
    <p:sldId id="281" r:id="rId13"/>
    <p:sldId id="266" r:id="rId14"/>
    <p:sldId id="284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7" r:id="rId23"/>
    <p:sldId id="295" r:id="rId24"/>
    <p:sldId id="287" r:id="rId25"/>
    <p:sldId id="288" r:id="rId26"/>
    <p:sldId id="289" r:id="rId27"/>
    <p:sldId id="290" r:id="rId28"/>
    <p:sldId id="292" r:id="rId29"/>
    <p:sldId id="293" r:id="rId30"/>
    <p:sldId id="297" r:id="rId31"/>
    <p:sldId id="296" r:id="rId32"/>
    <p:sldId id="278" r:id="rId33"/>
    <p:sldId id="279" r:id="rId3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1440" y="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814D8018-99CE-4E04-9B09-B2CE77B1A013}" type="datetimeFigureOut">
              <a:rPr lang="cs-CZ" smtClean="0"/>
              <a:pPr/>
              <a:t>12. 3. 2018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B620FB8D-E5CD-45CF-A2BB-EBF2BC897F78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1" name="Obdélník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Obdélník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Obdélník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Obdélník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D8018-99CE-4E04-9B09-B2CE77B1A013}" type="datetimeFigureOut">
              <a:rPr lang="cs-CZ" smtClean="0"/>
              <a:pPr/>
              <a:t>12. 3. 2018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0FB8D-E5CD-45CF-A2BB-EBF2BC897F7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D8018-99CE-4E04-9B09-B2CE77B1A013}" type="datetimeFigureOut">
              <a:rPr lang="cs-CZ" smtClean="0"/>
              <a:pPr/>
              <a:t>12. 3. 2018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0FB8D-E5CD-45CF-A2BB-EBF2BC897F78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Rovnoramenný trojúhelník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D8018-99CE-4E04-9B09-B2CE77B1A013}" type="datetimeFigureOut">
              <a:rPr lang="cs-CZ" smtClean="0"/>
              <a:pPr/>
              <a:t>12. 3. 2018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0FB8D-E5CD-45CF-A2BB-EBF2BC897F78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814D8018-99CE-4E04-9B09-B2CE77B1A013}" type="datetimeFigureOut">
              <a:rPr lang="cs-CZ" smtClean="0"/>
              <a:pPr/>
              <a:t>12. 3. 2018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B620FB8D-E5CD-45CF-A2BB-EBF2BC897F78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D8018-99CE-4E04-9B09-B2CE77B1A013}" type="datetimeFigureOut">
              <a:rPr lang="cs-CZ" smtClean="0"/>
              <a:pPr/>
              <a:t>12. 3. 2018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0FB8D-E5CD-45CF-A2BB-EBF2BC897F78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D8018-99CE-4E04-9B09-B2CE77B1A013}" type="datetimeFigureOut">
              <a:rPr lang="cs-CZ" smtClean="0"/>
              <a:pPr/>
              <a:t>12. 3. 2018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0FB8D-E5CD-45CF-A2BB-EBF2BC897F78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D8018-99CE-4E04-9B09-B2CE77B1A013}" type="datetimeFigureOut">
              <a:rPr lang="cs-CZ" smtClean="0"/>
              <a:pPr/>
              <a:t>12. 3. 2018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0FB8D-E5CD-45CF-A2BB-EBF2BC897F78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6" name="Rovnoramenný trojúhelník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D8018-99CE-4E04-9B09-B2CE77B1A013}" type="datetimeFigureOut">
              <a:rPr lang="cs-CZ" smtClean="0"/>
              <a:pPr/>
              <a:t>12. 3. 2018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0FB8D-E5CD-45CF-A2BB-EBF2BC897F78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5" name="Přímá spojovací čára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Rovnoramenný trojúhelník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D8018-99CE-4E04-9B09-B2CE77B1A013}" type="datetimeFigureOut">
              <a:rPr lang="cs-CZ" smtClean="0"/>
              <a:pPr/>
              <a:t>12. 3. 2018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0FB8D-E5CD-45CF-A2BB-EBF2BC897F78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Přímá spojovací čára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Přímá spojovací čára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Rovnoramenný trojúhelník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Zástupný symbol pro obsah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D8018-99CE-4E04-9B09-B2CE77B1A013}" type="datetimeFigureOut">
              <a:rPr lang="cs-CZ" smtClean="0"/>
              <a:pPr/>
              <a:t>12. 3. 2018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0FB8D-E5CD-45CF-A2BB-EBF2BC897F78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Přímá spojovací čára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Rovnoramenný trojúhelník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814D8018-99CE-4E04-9B09-B2CE77B1A013}" type="datetimeFigureOut">
              <a:rPr lang="cs-CZ" smtClean="0"/>
              <a:pPr/>
              <a:t>12. 3. 2018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620FB8D-E5CD-45CF-A2BB-EBF2BC897F78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8" name="Přímá spojovací čára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Přímá spojovací čára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ovnoramenný trojúhelník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Kurdská otázka v Turecku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cs-CZ" sz="1600" dirty="0" smtClean="0"/>
              <a:t>Tomáš Kaválek</a:t>
            </a:r>
          </a:p>
          <a:p>
            <a:r>
              <a:rPr lang="cs-CZ" sz="1600" dirty="0" smtClean="0"/>
              <a:t>13. </a:t>
            </a:r>
            <a:r>
              <a:rPr lang="cs-CZ" sz="1600" dirty="0"/>
              <a:t>3</a:t>
            </a:r>
            <a:r>
              <a:rPr lang="cs-CZ" sz="1600" dirty="0" smtClean="0"/>
              <a:t>. 2018</a:t>
            </a:r>
          </a:p>
          <a:p>
            <a:r>
              <a:rPr lang="cs-CZ" sz="1600" dirty="0" smtClean="0"/>
              <a:t>BSS 191 Soudobé ozbrojené konflikty</a:t>
            </a:r>
          </a:p>
          <a:p>
            <a:r>
              <a:rPr lang="cs-CZ" sz="1600" dirty="0" smtClean="0"/>
              <a:t>FSS MU</a:t>
            </a:r>
            <a:endParaRPr lang="cs-CZ" sz="1600" dirty="0"/>
          </a:p>
        </p:txBody>
      </p:sp>
      <p:pic>
        <p:nvPicPr>
          <p:cNvPr id="26626" name="Picture 2" descr="http://1.bp.blogspot.com/-mbjVQTrIVu4/UyFBPmJrCWI/AAAAAAAACJ8/7pbhk6kLv0M/s1600/salahuddin+al+ayyub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14290"/>
            <a:ext cx="2486025" cy="3362326"/>
          </a:xfrm>
          <a:prstGeom prst="rect">
            <a:avLst/>
          </a:prstGeom>
          <a:noFill/>
        </p:spPr>
      </p:pic>
      <p:sp>
        <p:nvSpPr>
          <p:cNvPr id="26628" name="AutoShape 4" descr="http://upload.wikimedia.org/wikipedia/commons/3/35/Flag_of_Kurdistan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6630" name="AutoShape 6" descr="http://upload.wikimedia.org/wikipedia/commons/3/35/Flag_of_Kurdistan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6632" name="AutoShape 8" descr="http://upload.wikimedia.org/wikipedia/commons/3/35/Flag_of_Kurdistan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6634" name="AutoShape 10" descr="http://upload.wikimedia.org/wikipedia/commons/3/35/Flag_of_Kurdistan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26636" name="Picture 12" descr="http://3.bp.blogspot.com/--etl0tFKPOE/TfEh5DZflwI/AAAAAAAAQOg/XfBFGVHzWpQ/s400/kurdistan_map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0496" y="214290"/>
            <a:ext cx="4500594" cy="32066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1) Osmanské období před rokem 1878 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„</a:t>
            </a:r>
            <a:r>
              <a:rPr lang="cs-CZ" i="1" dirty="0" smtClean="0"/>
              <a:t>Vzorec nominálního podřízení centrální vládě, ať už perské, arabské či turecké, společně s usilováním o co největší politickou nezávislost se stalo hlavním tématem kurdského politického života.“ </a:t>
            </a:r>
            <a:r>
              <a:rPr lang="cs-CZ" dirty="0" smtClean="0"/>
              <a:t>(McDowall 2000: 21)</a:t>
            </a:r>
          </a:p>
          <a:p>
            <a:endParaRPr lang="cs-CZ" dirty="0" smtClean="0"/>
          </a:p>
          <a:p>
            <a:r>
              <a:rPr lang="cs-CZ" dirty="0" smtClean="0"/>
              <a:t>Stabilita v regionu cca od 16. století s ustálením hranice mezi Peršany a Osmany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1) Osmanské období před rokem 1878 II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435280" cy="5162128"/>
          </a:xfrm>
        </p:spPr>
        <p:txBody>
          <a:bodyPr>
            <a:normAutofit/>
          </a:bodyPr>
          <a:lstStyle/>
          <a:p>
            <a:r>
              <a:rPr lang="cs-CZ" dirty="0" smtClean="0"/>
              <a:t>Kurdové jako žoldnéři, nástroj likvidace „neposlušných kmenů“</a:t>
            </a:r>
          </a:p>
          <a:p>
            <a:r>
              <a:rPr lang="cs-CZ" dirty="0" smtClean="0"/>
              <a:t>Rozvoj emirátů umožněný také oslabením osmanské moci na zač. 19. století (Osmané fakticky ztratili Srbsko, Řecko, ekonomický úpadek)</a:t>
            </a:r>
          </a:p>
          <a:p>
            <a:r>
              <a:rPr lang="cs-CZ" dirty="0" smtClean="0"/>
              <a:t>Do r. 1850 konec emirátů</a:t>
            </a:r>
          </a:p>
          <a:p>
            <a:endParaRPr lang="cs-CZ" dirty="0"/>
          </a:p>
          <a:p>
            <a:r>
              <a:rPr lang="cs-CZ" dirty="0" smtClean="0"/>
              <a:t>Centralizační snahy OŘ 1839-1876 za sultána </a:t>
            </a:r>
            <a:r>
              <a:rPr lang="cs-CZ" dirty="0" err="1" smtClean="0"/>
              <a:t>Abdülmecida</a:t>
            </a:r>
            <a:r>
              <a:rPr lang="cs-CZ" dirty="0" smtClean="0"/>
              <a:t> I., které začaly reformami </a:t>
            </a:r>
            <a:r>
              <a:rPr lang="en-US" dirty="0" err="1" smtClean="0"/>
              <a:t>Tanzimât</a:t>
            </a:r>
            <a:r>
              <a:rPr lang="cs-CZ" dirty="0" smtClean="0"/>
              <a:t> v r.</a:t>
            </a:r>
            <a:r>
              <a:rPr lang="en-US" dirty="0" smtClean="0"/>
              <a:t> 1839</a:t>
            </a:r>
            <a:r>
              <a:rPr lang="cs-CZ" dirty="0" smtClean="0"/>
              <a:t>, ukončily existence nezávislých kurdských emirátů</a:t>
            </a:r>
          </a:p>
          <a:p>
            <a:pPr marL="0" indent="0">
              <a:buNone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 descr="http://upload.wikimedia.org/wikipedia/commons/a/a5/Kurdish_states_183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-928718"/>
            <a:ext cx="5832713" cy="739136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724128" y="5085184"/>
            <a:ext cx="3419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Víceméně nezávislé kurdské emiráty v r. 1835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2) 1878-1924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Rebelie proti centralizačním snahám Osmanské říše – snaha vládnout místo panovat</a:t>
            </a:r>
          </a:p>
          <a:p>
            <a:r>
              <a:rPr lang="cs-CZ" dirty="0" smtClean="0"/>
              <a:t>Eroze pozice kmenových vůdců po konci „doby emirátů“ po r. 1850 (ztratili prominentní pozici) a jejich místo zaujali šejkové (tj. primárně náboženští, nikoliv kmenoví lídři)</a:t>
            </a:r>
          </a:p>
          <a:p>
            <a:r>
              <a:rPr lang="cs-CZ" dirty="0" smtClean="0"/>
              <a:t>Rebelie šejka Ubeydullaha v r. 1880</a:t>
            </a:r>
          </a:p>
          <a:p>
            <a:r>
              <a:rPr lang="cs-CZ" dirty="0" smtClean="0"/>
              <a:t>Projekt kmenových jízdních oddílů Hamidye z r. 1891 (ty se pak ochotně podíleli na genocidě Arménů v roce 1915, ale i předtím na pogromech)</a:t>
            </a:r>
          </a:p>
          <a:p>
            <a:pPr lvl="1"/>
            <a:r>
              <a:rPr lang="cs-CZ" dirty="0" err="1" smtClean="0"/>
              <a:t>Hamidiye</a:t>
            </a:r>
            <a:r>
              <a:rPr lang="cs-CZ" dirty="0" smtClean="0"/>
              <a:t> měly být „projevem“ centralizace OŘ </a:t>
            </a:r>
            <a:r>
              <a:rPr lang="cs-CZ" dirty="0" smtClean="0">
                <a:sym typeface="Wingdings" panose="05000000000000000000" pitchFamily="2" charset="2"/>
              </a:rPr>
              <a:t></a:t>
            </a:r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Picture 2" descr="http://en.academic.ru/pictures/enwiki/75/Kurdish_Cavalr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285728"/>
            <a:ext cx="6286544" cy="5997623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r>
              <a:rPr lang="cs-CZ" dirty="0" smtClean="0"/>
              <a:t>3) 1925-1961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500034" y="1214398"/>
            <a:ext cx="8229600" cy="5643602"/>
          </a:xfrm>
        </p:spPr>
        <p:txBody>
          <a:bodyPr>
            <a:normAutofit/>
          </a:bodyPr>
          <a:lstStyle/>
          <a:p>
            <a:r>
              <a:rPr lang="cs-CZ" dirty="0" smtClean="0"/>
              <a:t>Paradox nového Turecka – demografická islamizace vs. sekularizace</a:t>
            </a:r>
          </a:p>
          <a:p>
            <a:r>
              <a:rPr lang="cs-CZ" dirty="0" smtClean="0"/>
              <a:t>Kurdské kulturní výbory za WWI:</a:t>
            </a:r>
          </a:p>
          <a:p>
            <a:pPr lvl="1"/>
            <a:r>
              <a:rPr lang="tr-TR" dirty="0" smtClean="0"/>
              <a:t>Ş</a:t>
            </a:r>
            <a:r>
              <a:rPr lang="cs-CZ" dirty="0" smtClean="0"/>
              <a:t>erif Pa</a:t>
            </a:r>
            <a:r>
              <a:rPr lang="tr-TR" dirty="0" smtClean="0"/>
              <a:t>ş</a:t>
            </a:r>
            <a:r>
              <a:rPr lang="cs-CZ" dirty="0" smtClean="0"/>
              <a:t>a prezentoval nároky Kurdů v Sevres 1920 s podporou Britů: „lokální autonomie tam, kde kurdský element převládá“</a:t>
            </a:r>
          </a:p>
          <a:p>
            <a:r>
              <a:rPr lang="cs-CZ" dirty="0" smtClean="0"/>
              <a:t>Rebelie šejka Sayída v r. 1925 – nikoli projev „nacionalismu“, ale primárně snaha zachovat nábožensko-kmenovou strukturu (centralizační snahy </a:t>
            </a:r>
            <a:r>
              <a:rPr lang="cs-CZ" dirty="0" err="1" smtClean="0"/>
              <a:t>kemalistického</a:t>
            </a:r>
            <a:r>
              <a:rPr lang="cs-CZ" dirty="0" smtClean="0"/>
              <a:t> Turecka)</a:t>
            </a:r>
          </a:p>
          <a:p>
            <a:r>
              <a:rPr lang="cs-CZ" dirty="0" smtClean="0"/>
              <a:t>Další rebelie – Turecký stát podezřívavý vůči Kurdům a snaží se brojit proti tradiční struktuře (i skrze paradoxní politizaci sunnitské kurdské identity)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4) 1961-1983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285860"/>
            <a:ext cx="8472518" cy="5572140"/>
          </a:xfrm>
        </p:spPr>
        <p:txBody>
          <a:bodyPr>
            <a:normAutofit/>
          </a:bodyPr>
          <a:lstStyle/>
          <a:p>
            <a:r>
              <a:rPr lang="cs-CZ" dirty="0" smtClean="0"/>
              <a:t>„Sekularizace kurdské otázky skrze socialismus“ (Yavuz 2001)</a:t>
            </a:r>
          </a:p>
          <a:p>
            <a:r>
              <a:rPr lang="cs-CZ" dirty="0" smtClean="0"/>
              <a:t>Rozvoj krajní levice (liberální ústava 1961), divoká 70. léta, která nakonec skončila vojenským pučem v r. 1980 a pak tříletou vojenskou vládou</a:t>
            </a:r>
          </a:p>
          <a:p>
            <a:r>
              <a:rPr lang="cs-CZ" dirty="0" smtClean="0"/>
              <a:t>Kurdskou identitu formují spíše intelektuálové než kmenoví a náboženští vůdci</a:t>
            </a:r>
          </a:p>
          <a:p>
            <a:r>
              <a:rPr lang="cs-CZ" dirty="0" smtClean="0"/>
              <a:t>Mix marxismu a kurdského nacionalismu</a:t>
            </a:r>
          </a:p>
          <a:p>
            <a:pPr lvl="1"/>
            <a:r>
              <a:rPr lang="cs-CZ" dirty="0" smtClean="0"/>
              <a:t>Argumentace skrze ekonomickou nerovnost mezi V a Z země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5) 1984 a dále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28596" y="1142984"/>
            <a:ext cx="8229600" cy="5715016"/>
          </a:xfrm>
        </p:spPr>
        <p:txBody>
          <a:bodyPr/>
          <a:lstStyle/>
          <a:p>
            <a:r>
              <a:rPr lang="cs-CZ" dirty="0" smtClean="0"/>
              <a:t>1978 založení PKK (jedna z mnoha levicových skupin)</a:t>
            </a:r>
          </a:p>
          <a:p>
            <a:r>
              <a:rPr lang="cs-CZ" i="1" dirty="0" smtClean="0"/>
              <a:t>„(...) byla to PKK, která ukončila vzájemný vztah mezi islámem, kmenem a nacionalismem ve prospěch nacionalismu.“</a:t>
            </a:r>
            <a:r>
              <a:rPr lang="cs-CZ" dirty="0" smtClean="0"/>
              <a:t> (Yavuz 2001: 11)</a:t>
            </a:r>
          </a:p>
          <a:p>
            <a:r>
              <a:rPr lang="cs-CZ" dirty="0" smtClean="0"/>
              <a:t>Urbanizace, migrace (a přesídlování), nárůst vzdělanosti</a:t>
            </a:r>
          </a:p>
          <a:p>
            <a:r>
              <a:rPr lang="cs-CZ" dirty="0" smtClean="0"/>
              <a:t>PKK nabízí „identitu“ (kurdský nacionalismus) a „spravedlnost“ (socialismus)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Základní údaje o PKK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i="1" dirty="0" smtClean="0"/>
              <a:t>„PKK se nepodařilo vygenerovat lidovou podporu mezi mnoha Kurdy, ale politizovala jejich vědomí.“ </a:t>
            </a:r>
            <a:r>
              <a:rPr lang="cs-CZ" dirty="0" smtClean="0"/>
              <a:t>(Yavuz 2001: 12-13).</a:t>
            </a:r>
          </a:p>
          <a:p>
            <a:r>
              <a:rPr lang="cs-CZ" dirty="0" smtClean="0"/>
              <a:t>Založena v roce 1978 levicovými studenty z Ankary jako marxistická organizace s ambicí vytvořit jednotný socialistický kurdský stát</a:t>
            </a:r>
          </a:p>
          <a:p>
            <a:r>
              <a:rPr lang="cs-CZ" dirty="0" smtClean="0"/>
              <a:t>Lídr </a:t>
            </a:r>
            <a:r>
              <a:rPr lang="cs-CZ" b="1" u="sng" dirty="0" smtClean="0"/>
              <a:t>Abdullah Öcalan</a:t>
            </a:r>
          </a:p>
          <a:p>
            <a:r>
              <a:rPr lang="cs-CZ" dirty="0" smtClean="0"/>
              <a:t>1984 zahajuje ozbrojenou</a:t>
            </a:r>
          </a:p>
          <a:p>
            <a:pPr marL="0" indent="0">
              <a:buNone/>
            </a:pPr>
            <a:r>
              <a:rPr lang="cs-CZ" dirty="0" smtClean="0"/>
              <a:t> kampaň</a:t>
            </a:r>
            <a:endParaRPr lang="cs-CZ" dirty="0"/>
          </a:p>
        </p:txBody>
      </p:sp>
      <p:pic>
        <p:nvPicPr>
          <p:cNvPr id="4" name="Picture 2" descr="http://www.thetimes.co.uk/tto/multimedia/archive/00395/124185974_395768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3968" y="3284984"/>
            <a:ext cx="5152229" cy="3432050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Ideová základna PKK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Marxismus + kurdský nacionalismus</a:t>
            </a:r>
          </a:p>
          <a:p>
            <a:r>
              <a:rPr lang="cs-CZ" dirty="0" smtClean="0"/>
              <a:t>Likvidace tradiční kmenové (a náboženské) struktury kurdské společnosti</a:t>
            </a:r>
          </a:p>
          <a:p>
            <a:pPr lvl="1"/>
            <a:r>
              <a:rPr lang="cs-CZ" dirty="0" smtClean="0"/>
              <a:t>Osobní preference Abdullaha Öcalana</a:t>
            </a:r>
          </a:p>
          <a:p>
            <a:r>
              <a:rPr lang="cs-CZ" dirty="0" smtClean="0"/>
              <a:t>Snaha delegitimizovat tureckou státní ideologii jakožto konstrukt – Turci popírali samotnou existenci Kurdů, nazývali je „horskými Turky“, teorie „kurt, kart“</a:t>
            </a:r>
          </a:p>
          <a:p>
            <a:pPr>
              <a:buNone/>
            </a:pPr>
            <a:endParaRPr lang="cs-CZ" dirty="0" smtClean="0"/>
          </a:p>
        </p:txBody>
      </p:sp>
      <p:sp>
        <p:nvSpPr>
          <p:cNvPr id="10242" name="AutoShape 2" descr="data:image/png;base64,iVBORw0KGgoAAAANSUhEUgAAAR0AAACxCAMAAADOHZloAAAA6lBMVEX/AAD+vQApiwD/wAD+twAAhwAAkQD/vQD+xQD+wQD+wwAAkgAUjwAejQAjigAViQBldwD2uwD+kwA3jQDotwB4cgCFaQDNPwD/MwChowCrpgD+uAD+rwB7mgBplgDPsADYsgDXNAD/UwD/agD+hwD/RQCuVwD+pAD+gQD2EAD/XQD/cgC4TQCjWgCEnQCeXACToADjKgDFRAD+nQDrIQBTkgCKZwDErQDIRAD+nwD+sAD/YwDitQD/PgBcegD/JQD+iwCVZAB8bgDjngBCgwC5qgCzUQB4bwCrVQBudABwmACPmACRZQBJgQDEgDSdAAAKR0lEQVR4nO2de0PTOhTA14U+tvUx2QN5TQQRprDNCaJXVJiC7+//dW6apF3bJE3Gil26/P5BuE23nHvOyUlyclKraTQajUaj0Wg0Go1Go9FoNBqNRqPRaDQazRK82To7v+3Per3erH97frb1puwvtCJcTG/bfstyIR4m/KfV8tu304uyv1ypDKezOpSLV2cBpWTVZ9Nh2V+yHIb3ny3X85mSifA91/p8v34CmrZbHJ2hdajVnpb9df8lw7FnUaLxfT8IgT8pAVneeF0U6KJvuWmxBKZp+peD/dHk92S0P7j04e9BWkiu1V8HHz3sJ9UGqovZ2d951jVAiPPKQT+N7rOd/Y4JFSmpQP3K6884IRuoM53J1ZNQGoZthGzUNtBP+Bv865OrCZSQn5DPuOyv/6hM/blNQdFsdxuAyAXROK2dNua/2gZodLehgOb25VfXPw/blj9Xm9E1FE0a51Ptk5P5G2hcj+YK5FvtiprXWWxUvlnfsbOiQYZVq+3SfwbGTt2M5OO5lVSfnhXZh9m5A8CmpdB4AR970aD/gw3AXSe2L6tXdlcK56ITeZwguGOoDTKsY/jgcda0iP6AuyCSj9up2OD+PvI4vjkxOMIxbPQoQ6mIfU0i8/Kt9yX3p1DGrcioLrssm8KGdYOevWGYFrGv7qVJ3tM6L7dDRdK3IsXZ5ulNZFhc08L6sx2pj9UvuU+F8ZO4nKBznSMcwyCP5z0CriPv7P4stU+F0SbCMX/l9dsAm+T5zVwRGr+IdbntUntVELFwths8j4NwDkmDwxzTgt6nsV0h8URmZV7lq4QB4iaiB6/MqhjXO5f44wNRnzfjNgLTMsAB8c3WuxJ7VgA/LDKt6gp6bDRfxY1eNQXPgi6ZeFk/Suzb0my1IuEI+gujnUQzXsRDi6e1VVrfluYi8jli4YC3iXZvRYoGR/bI96g7qfiGJ+VCn2OkDEvCtJDvwVP2b6X1bkn6rtxohaSTaimWTjxyuYoGzVvYI5sTCeGkDEvGtGCTiamy68GbCsFAoqdG82Oq6UcJ5THAAE0qfL+k/i3FDDkdv27kRsgEJ9M4N1wm2EYdyd+bldK/pXhO7OpAop8GOMm0PpFROIN4Zut5KT1chm/YrmScDjSso0zrIxnTgq4H25Zy49Y9Uh2/w13rSpE1LDnTMmzQQf8PrPsSergM3gJ2RRuWrGlFtuWV0MMlGKNQJ9iX62PzNfWC11KmZYB9ZFuuWpukJA58ImVXhvOFesEXKdMy7CckJiyhjw/mHKtO3ipyUgH2GK/Yk2y7jZVHpVV47HUCqVCHaVjSpmUbgWqe52wh1WEZlrRpxcpz9s97+VD++ouoDtOwpE2LKI//9x/38cG8sRYIBFFeCotT4RoYES4OCS1VUpzfeZJLXhjnKfMtTyVNy+iiYctTZY0ZTz+l5uYh/3Fe859kezDwFfLLeF3HvJLsHMew5E3LwOtglhrrPH2kO4Gs6jifOO+h0sB4AOR4PDUWCfGA9XtDjl32iBWytyv5jt942PqHfXwweGHHfHYofrQgDp+ZyoxaeBZhGs6m+NlC2HQMU5nZRNsjI1Zjgz1UF8vTjQYZtTwVsg7wLGIHOmXgsCZQxfI6dN1gJ1Bkoo4DZbLs5Xx45E/7gMe1A1UczxlxO3iOBYzjR/ysY5KgaRPHs/oz0T/I7VzG0Y7DC/aW5zQOiMAlcjx/Hu2jigI55WA0jwWbe6wFiuX5sjdfAQKjQA23jHYJkFOOv3oqg6AoXjWTH4Hcst95hM8pFhILpicLxYc+m+lpBokHC/+YgrmwWKsXzYJDn6cbmXVVvIphrXoyD5lHZJcFgZPd7VyGIyczxSWD1spvGU/RgO7TE/QCQ58P9OQdT9PdVT8+gcIdv8NYvmjYxYQ+x6yTXXjLeOUDnpduOtxJqU8Roc8pc9UHBzzuywI+4DFBM3TequnyoU8yyElJB81DV36WPs6TjgEay636HFJHSdPSWfXt9HzpQOu6WeLlN9y11IpIZ4nQhwpy1JNOrt/BHXlg6EMFOQzprLrfyRuzIpy34vdQvM3doVBkzOLHOwkWD32O7fzNLUXinfe8WDmjPouFPuwgJykdNWJlzjyLonkiH/p8ORHl8qgyz2LP0Rk06ExKHnviLWNF5ujM9R2m8sjvV0ikgSmyvsNYG2TDTPhiI04DU2ZtkFpX5vSHv31OI0wDU2ZdObsnwWEBw5IwLWX2JNL7WVwWMCyxaamzn5XaC+XDS/hiI0oDU2YvNLGPngM34YuNIA1MnX30eQ5GHpxMSh6CDEuFcjDOZRzPxoIv3ch7ma1Q/s5ziXhwQcMSmZZCuV8kbzA34uFmUvLIzbDE0Y4aeYNRzmmeaS1qWLmmRc4CKJJzKs5XRqXzFoNVaC9CqXxlca67s/i+X041MLVy3cXnJGxuU36yBt9OFTsnITpjQ0rn0RyCJuBteHEL7al2xkZ0PotnWC9C63E4PolnWsqdzxKe7WM2ijaBedvJPNVR7mxfdC7UZioPuGE1+RhnuoFMyRDCDVPW0blQNYIdTO6ZYoflWlKZbsxMOnahPRXPFOeeRwf045920z63scsIplmiVvI8el4tA0ArxmtaLRiHCFiF9tSsZZBTB6NJGdYJy2YcakfnkLF+qmYdjJwaKs3Mk4ecesv0IQJKOsrWUOHW38ka1gv+FCEb+lCmpWz9HW7tpnTiOy/TjTybDn2oQnvq1m6qzXC+gZ+JmFOGlUrnZ5A5RJCWjm3gumuugnW/ODXjUqXzNsWnhlOhT7rQntI149j1BhNxcHhmUUzy/GSq0F5Ub1CVdZ0srFqV8wpfjCCHoz7z0CfRBNyROFCVlQsKus4piM8DMIMcjnji0OfD/EXK1zmd18iNq91HpfOOuZdKsIhDn7jQXhVq5CbqKxNhEMMSZrpR6kO2eEi7StRXTtTmxtqDS+flBzlsSOiDC+2B60rU5q7V3hHxYN+DDEsU5LDBoQ8yrcrUda/Vesk7AcK8FIkgh00Y+oS5KvM7ASpwGVLiPgloWHnp/CLCQwQnoFL3SSTEM2ge5abzCwHO0VFzUCnhJO+x+fpQq4pwvlbtHhvZO5BklKeCdyDVaufR/VlBzv1ZIsL7s6Lr16p0f5bk3WsCvans3Wvpe/t2wOLyAWCnuvf2Qb7Hdz4GnDsfuYR3Ptbndz5+L7srj8HUTd4XuoB9rcN9odRdswe8A8Jp0TQO1uKuWcj7zD3F1wDkJNDZ0NtcZ+4prpg7zpC547o+St1xPZcLvuN6VF+nO65rgvvRI9b1fnTIRd+a21coIahDpulfDvZHk8lktD+49OHvge8nH3KtfvWGcTbDsZdUoEhIUJEgflosWG288TroTcy03XIpATHx3Fa7ooN4DsP7z5brUXqS1ifPtT7fr5XaJJj2O5bLFhEUjGt1+uunNSmG0/HPegvKCEoJE/7TatV/jqfrqjRZ3mydnd/2Z71eb9a/PT/bUib5WKPRaDQajUaj0Wg0Go1Go9FoNBqNRqPRrCb/A+LxyPNI6Pdi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2050" name="Picture 2" descr="https://upload.wikimedia.org/wikipedia/commons/thumb/8/85/PKK_flag_1978.svg/1280px-PKK_flag_1978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365104"/>
            <a:ext cx="3293145" cy="2204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Obsah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1) Kdo jsou Kurdové?</a:t>
            </a:r>
          </a:p>
          <a:p>
            <a:r>
              <a:rPr lang="cs-CZ" dirty="0" smtClean="0"/>
              <a:t>2) Historický vývoj kurdského „nacionalismu“</a:t>
            </a:r>
          </a:p>
          <a:p>
            <a:r>
              <a:rPr lang="cs-CZ" dirty="0" smtClean="0"/>
              <a:t>3) Role Kurdské strany pracujících (PKK) při formování kurdského nacionalismu</a:t>
            </a:r>
          </a:p>
          <a:p>
            <a:r>
              <a:rPr lang="cs-CZ" dirty="0" smtClean="0"/>
              <a:t>4) Povstání PKK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Role PKK při formování kurdského nacionalismu 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r>
              <a:rPr lang="cs-CZ" dirty="0" smtClean="0"/>
              <a:t>Snaha vytvořit „společnou kurdskou identitu“, nadstavbu, která eliminuje tradiční kmenovou a náboženskou strukturu</a:t>
            </a:r>
          </a:p>
          <a:p>
            <a:r>
              <a:rPr lang="cs-CZ" dirty="0" smtClean="0"/>
              <a:t>Mnoho sympatizantů mezi intelektuály, migranty do měst – nabízí možnost „někam patřit“</a:t>
            </a:r>
          </a:p>
          <a:p>
            <a:r>
              <a:rPr lang="cs-CZ" dirty="0" smtClean="0"/>
              <a:t>Mnoho sympatizantů mezi vykořeněnou diasporou (často se při odchodu ze země necítili jako Kurdové a kurdsky se naučili až v cizině…)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Role PKK při formování kurdského nacionalismu II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29600" cy="5043510"/>
          </a:xfrm>
        </p:spPr>
        <p:txBody>
          <a:bodyPr/>
          <a:lstStyle/>
          <a:p>
            <a:r>
              <a:rPr lang="cs-CZ" dirty="0" smtClean="0"/>
              <a:t>Politizace kurdské společnosti, nicméně PKK se nepodařilo získat podporu mezi všemi segmenty kurdské společnosti</a:t>
            </a:r>
          </a:p>
          <a:p>
            <a:r>
              <a:rPr lang="cs-CZ" dirty="0" smtClean="0"/>
              <a:t>Ostré vymezování vůči náboženství (sunnitům) i ve světle turecké snahy prosazovat společnou (sunnitskou) identitu mezi Kurdy a Turky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Shrnutí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i="1" dirty="0" smtClean="0"/>
              <a:t>„Kurdský nacionalismus se rozvinul ve 20. století jako nestátní etnická reakce proti represivnímu „oficiálnímu státnímu nacionalismu“ Turecka, Iráku, Íránu a Sýrie.“ </a:t>
            </a:r>
            <a:r>
              <a:rPr lang="cs-CZ" dirty="0" smtClean="0"/>
              <a:t>(Günter 2007: 15)</a:t>
            </a:r>
          </a:p>
          <a:p>
            <a:r>
              <a:rPr lang="cs-CZ" u="sng" dirty="0" smtClean="0"/>
              <a:t>Komplexní a fluidní identita:</a:t>
            </a:r>
          </a:p>
          <a:p>
            <a:pPr lvl="1"/>
            <a:r>
              <a:rPr lang="cs-CZ" dirty="0" smtClean="0"/>
              <a:t>Kmenová příslušnost</a:t>
            </a:r>
          </a:p>
          <a:p>
            <a:pPr lvl="1"/>
            <a:r>
              <a:rPr lang="cs-CZ" dirty="0" smtClean="0"/>
              <a:t>Náboženství</a:t>
            </a:r>
          </a:p>
          <a:p>
            <a:pPr lvl="1"/>
            <a:r>
              <a:rPr lang="cs-CZ" dirty="0" smtClean="0"/>
              <a:t>Jazyk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492896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Povstání PKK </a:t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Politiky tureckého státu vůči Kurdům (1984-2015)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38449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r>
              <a:rPr lang="cs-CZ" dirty="0" smtClean="0"/>
              <a:t>Povstání PKK (1984-1999)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500034" y="1142984"/>
            <a:ext cx="8229600" cy="5500726"/>
          </a:xfrm>
        </p:spPr>
        <p:txBody>
          <a:bodyPr>
            <a:normAutofit fontScale="77500" lnSpcReduction="20000"/>
          </a:bodyPr>
          <a:lstStyle/>
          <a:p>
            <a:r>
              <a:rPr lang="cs-CZ" sz="2800" dirty="0" smtClean="0"/>
              <a:t>Idea klasické lidové revoluční války (v klasickém </a:t>
            </a:r>
            <a:r>
              <a:rPr lang="cs-CZ" sz="2800" dirty="0" err="1" smtClean="0"/>
              <a:t>Mao</a:t>
            </a:r>
            <a:r>
              <a:rPr lang="cs-CZ" sz="2800" dirty="0" smtClean="0"/>
              <a:t> </a:t>
            </a:r>
            <a:r>
              <a:rPr lang="cs-CZ" sz="2800" dirty="0" err="1" smtClean="0"/>
              <a:t>Ce-Tungově</a:t>
            </a:r>
            <a:r>
              <a:rPr lang="cs-CZ" sz="2800" dirty="0" smtClean="0"/>
              <a:t> smyslu)</a:t>
            </a:r>
          </a:p>
          <a:p>
            <a:endParaRPr lang="cs-CZ" sz="2800" dirty="0" smtClean="0"/>
          </a:p>
          <a:p>
            <a:r>
              <a:rPr lang="cs-CZ" sz="2800" dirty="0" smtClean="0"/>
              <a:t>PKK ostře bojovala s ostatními opozičními skupinami mezi Kurdy</a:t>
            </a:r>
          </a:p>
          <a:p>
            <a:endParaRPr lang="cs-CZ" sz="2800" dirty="0" smtClean="0"/>
          </a:p>
          <a:p>
            <a:r>
              <a:rPr lang="cs-CZ" sz="2800" dirty="0" smtClean="0"/>
              <a:t>První ozbrojené útoky v srpnu 1984 v periferních provinciích </a:t>
            </a:r>
            <a:r>
              <a:rPr lang="cs-CZ" sz="2800" dirty="0" err="1" smtClean="0"/>
              <a:t>Hakkari</a:t>
            </a:r>
            <a:r>
              <a:rPr lang="cs-CZ" sz="2800" dirty="0" smtClean="0"/>
              <a:t> </a:t>
            </a:r>
            <a:r>
              <a:rPr lang="cs-CZ" sz="2800" dirty="0" err="1" smtClean="0"/>
              <a:t>an</a:t>
            </a:r>
            <a:r>
              <a:rPr lang="cs-CZ" sz="2800" dirty="0" smtClean="0"/>
              <a:t> </a:t>
            </a:r>
            <a:r>
              <a:rPr lang="cs-CZ" sz="2800" dirty="0" err="1" smtClean="0"/>
              <a:t>Siirt</a:t>
            </a:r>
            <a:endParaRPr lang="cs-CZ" sz="2800" dirty="0" smtClean="0"/>
          </a:p>
          <a:p>
            <a:endParaRPr lang="cs-CZ" sz="2800" dirty="0" smtClean="0"/>
          </a:p>
          <a:p>
            <a:r>
              <a:rPr lang="cs-CZ" sz="2800" b="1" u="sng" dirty="0" smtClean="0"/>
              <a:t>Kontext studené války:</a:t>
            </a:r>
          </a:p>
          <a:p>
            <a:pPr lvl="1"/>
            <a:r>
              <a:rPr lang="cs-CZ" dirty="0" smtClean="0"/>
              <a:t>Inspirace dalšími revolučními války </a:t>
            </a:r>
          </a:p>
          <a:p>
            <a:pPr lvl="1"/>
            <a:r>
              <a:rPr lang="cs-CZ" dirty="0" smtClean="0"/>
              <a:t>Přímá podpora „východního tábora“, protože Turecko je člen NATO od r.1952 (SSSR, Írán, </a:t>
            </a:r>
            <a:r>
              <a:rPr lang="cs-CZ" dirty="0" err="1" smtClean="0"/>
              <a:t>Asadovská</a:t>
            </a:r>
            <a:r>
              <a:rPr lang="cs-CZ" dirty="0" smtClean="0"/>
              <a:t> Sýrie)</a:t>
            </a:r>
          </a:p>
          <a:p>
            <a:pPr lvl="1"/>
            <a:endParaRPr lang="cs-CZ" dirty="0" smtClean="0"/>
          </a:p>
          <a:p>
            <a:r>
              <a:rPr lang="cs-CZ" sz="2800" dirty="0" err="1" smtClean="0"/>
              <a:t>Öcalanova</a:t>
            </a:r>
            <a:r>
              <a:rPr lang="cs-CZ" sz="2800" dirty="0" smtClean="0"/>
              <a:t> organizace byla nakonec vypovězena ze Sýrie v roce 1998 a Öcalan sám byl zajat Tureckými autoritami v Keni v roce 1999 (v současnosti si odpykává doživotní trest v izolaci na ostrově Imrali)</a:t>
            </a:r>
          </a:p>
        </p:txBody>
      </p:sp>
    </p:spTree>
    <p:extLst>
      <p:ext uri="{BB962C8B-B14F-4D97-AF65-F5344CB8AC3E}">
        <p14:creationId xmlns:p14="http://schemas.microsoft.com/office/powerpoint/2010/main" val="87686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5058" name="Picture 2" descr="http://static.guim.co.uk/sys-images/Guardian/Pix/pictures/2013/1/9/1357736244343/Abdullah-Ocalan-0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928670"/>
            <a:ext cx="7715304" cy="4629182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571472" y="5715016"/>
            <a:ext cx="8215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 smtClean="0"/>
              <a:t>Soud s Öcalan po jeho zadržení tureckými autoritami v roce 1999</a:t>
            </a:r>
            <a:endParaRPr lang="cs-CZ" sz="1600" b="1" dirty="0"/>
          </a:p>
        </p:txBody>
      </p:sp>
    </p:spTree>
    <p:extLst>
      <p:ext uri="{BB962C8B-B14F-4D97-AF65-F5344CB8AC3E}">
        <p14:creationId xmlns:p14="http://schemas.microsoft.com/office/powerpoint/2010/main" val="4159695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Divoká 90. léta na východě Turecka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endParaRPr lang="cs-CZ" dirty="0" smtClean="0"/>
          </a:p>
          <a:p>
            <a:r>
              <a:rPr lang="cs-CZ" dirty="0" smtClean="0"/>
              <a:t>Turecko volí protipovstaleckou strategii „železné pěsti“1987-2002 OHAL (výjimečný stav, de facto „vojenská vláda“ na SV v čele se „</a:t>
            </a:r>
            <a:r>
              <a:rPr lang="cs-CZ" dirty="0" err="1" smtClean="0"/>
              <a:t>superguvernéry</a:t>
            </a:r>
            <a:r>
              <a:rPr lang="cs-CZ" dirty="0" smtClean="0"/>
              <a:t>“ provincií)</a:t>
            </a:r>
          </a:p>
          <a:p>
            <a:pPr lvl="1"/>
            <a:r>
              <a:rPr lang="cs-CZ" dirty="0" smtClean="0"/>
              <a:t>Tisíce vesnic na venkově bylo vysídleno (cca 3 milionů lidí přišlo o domovy)</a:t>
            </a:r>
          </a:p>
          <a:p>
            <a:pPr lvl="1"/>
            <a:r>
              <a:rPr lang="cs-CZ" dirty="0" smtClean="0"/>
              <a:t>Od roku1985 – systém „vesnických domobran“ složených z „loajálních kmenových milicí“ placených státem</a:t>
            </a:r>
          </a:p>
          <a:p>
            <a:pPr lvl="1"/>
            <a:r>
              <a:rPr lang="cs-CZ" dirty="0" smtClean="0"/>
              <a:t>91-94 - více než 1000 mrtvých ročně </a:t>
            </a:r>
          </a:p>
          <a:p>
            <a:pPr lvl="1"/>
            <a:r>
              <a:rPr lang="cs-CZ" dirty="0" smtClean="0"/>
              <a:t>Mimosoudní popravy. „zmizení“, mučení atp. (cca 1000 lidí mimosoudně popraveno v letech 1991-2001, zdroj: </a:t>
            </a:r>
            <a:r>
              <a:rPr lang="cs-CZ" dirty="0" err="1" smtClean="0"/>
              <a:t>Human</a:t>
            </a:r>
            <a:r>
              <a:rPr lang="cs-CZ" dirty="0" smtClean="0"/>
              <a:t> Rights Association of Turkey)</a:t>
            </a:r>
          </a:p>
          <a:p>
            <a:pPr lvl="1"/>
            <a:r>
              <a:rPr lang="cs-CZ" dirty="0" smtClean="0"/>
              <a:t>1984-1999 asi 30 tisíc mrtvých</a:t>
            </a:r>
          </a:p>
          <a:p>
            <a:pPr>
              <a:buNone/>
            </a:pPr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Projekt Tureckého (Kurdského) Hizballáhu jako </a:t>
            </a:r>
            <a:r>
              <a:rPr lang="cs-CZ" dirty="0" err="1" smtClean="0"/>
              <a:t>proxy</a:t>
            </a:r>
            <a:r>
              <a:rPr lang="cs-CZ" dirty="0" smtClean="0"/>
              <a:t> proti PKK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08869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143008"/>
          </a:xfrm>
        </p:spPr>
        <p:txBody>
          <a:bodyPr>
            <a:normAutofit/>
          </a:bodyPr>
          <a:lstStyle/>
          <a:p>
            <a:r>
              <a:rPr lang="cs-CZ" dirty="0" smtClean="0"/>
              <a:t>OHAL (oranžové provincie byly přidány k režimu v roce 1994)</a:t>
            </a:r>
            <a:endParaRPr lang="cs-CZ" dirty="0"/>
          </a:p>
        </p:txBody>
      </p:sp>
      <p:pic>
        <p:nvPicPr>
          <p:cNvPr id="43010" name="Picture 2" descr="http://upload.wikimedia.org/wikipedia/en/c/c7/OHA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643050"/>
            <a:ext cx="9070911" cy="44291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7584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Obnovené povstání (2004-)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142984"/>
            <a:ext cx="8229600" cy="5429288"/>
          </a:xfrm>
        </p:spPr>
        <p:txBody>
          <a:bodyPr>
            <a:normAutofit/>
          </a:bodyPr>
          <a:lstStyle/>
          <a:p>
            <a:r>
              <a:rPr lang="cs-CZ" dirty="0" smtClean="0"/>
              <a:t>1999-04 víceméně platné jednostranné příměří, stažení z Turecka</a:t>
            </a:r>
          </a:p>
          <a:p>
            <a:r>
              <a:rPr lang="cs-CZ" dirty="0" smtClean="0"/>
              <a:t>2004 – nové povstání s několika příměřími, poslední bylo od března 2013 do července 2015</a:t>
            </a:r>
          </a:p>
          <a:p>
            <a:endParaRPr lang="cs-CZ" dirty="0" smtClean="0"/>
          </a:p>
          <a:p>
            <a:pPr>
              <a:buNone/>
            </a:pPr>
            <a:endParaRPr lang="cs-CZ" dirty="0" smtClean="0"/>
          </a:p>
          <a:p>
            <a:r>
              <a:rPr lang="cs-CZ" b="1" u="sng" dirty="0" smtClean="0"/>
              <a:t>2005 – nominální změna cílů PKK: </a:t>
            </a:r>
          </a:p>
          <a:p>
            <a:pPr lvl="1"/>
            <a:r>
              <a:rPr lang="cs-CZ" dirty="0" smtClean="0"/>
              <a:t>Opuštění ideje národního kurdské státu a prosazování „demokratické republiky, autonomie a konfederalismu“ v rámci existujících hranic</a:t>
            </a:r>
          </a:p>
          <a:p>
            <a:pPr lvl="1"/>
            <a:r>
              <a:rPr lang="cs-CZ" dirty="0" smtClean="0"/>
              <a:t> víceméně utváření de facto „státních jednotek“ pod kontrolou PKK („kantony“ jak je dnes vidíme v Sýrii)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02187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4282" y="152400"/>
            <a:ext cx="8929718" cy="990600"/>
          </a:xfrm>
        </p:spPr>
        <p:txBody>
          <a:bodyPr>
            <a:normAutofit/>
          </a:bodyPr>
          <a:lstStyle/>
          <a:p>
            <a:r>
              <a:rPr lang="cs-CZ" sz="3600" dirty="0" smtClean="0"/>
              <a:t>PKK po roce 2000 </a:t>
            </a:r>
            <a:r>
              <a:rPr lang="cs-CZ" sz="1600" dirty="0" smtClean="0"/>
              <a:t>(dle </a:t>
            </a:r>
            <a:r>
              <a:rPr lang="cs-CZ" sz="1600" dirty="0" err="1" smtClean="0"/>
              <a:t>Akkaya</a:t>
            </a:r>
            <a:r>
              <a:rPr lang="cs-CZ" sz="1600" dirty="0" smtClean="0"/>
              <a:t> – Jongerden 2011)</a:t>
            </a:r>
            <a:endParaRPr lang="cs-CZ" sz="1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285720" y="1219200"/>
            <a:ext cx="8643998" cy="4937760"/>
          </a:xfrm>
        </p:spPr>
        <p:txBody>
          <a:bodyPr>
            <a:normAutofit lnSpcReduction="10000"/>
          </a:bodyPr>
          <a:lstStyle/>
          <a:p>
            <a:r>
              <a:rPr lang="cs-CZ" b="1" dirty="0" smtClean="0"/>
              <a:t>Šok a stažení (1999), rekonstrukce (2000-04), opět na scéně (2005-)</a:t>
            </a:r>
          </a:p>
          <a:p>
            <a:r>
              <a:rPr lang="cs-CZ" b="1" dirty="0" smtClean="0">
                <a:solidFill>
                  <a:srgbClr val="FF0000"/>
                </a:solidFill>
              </a:rPr>
              <a:t>březen 2013 – PKK vyhlašuje příměří, vyjednávání mezi PKK a vládou uvázla na mrtvém bodě a od konce července 2015 se opět bojuje, tentokrát s akcentem na operace v městských oblastech, které si vyžádaly stovky obětí</a:t>
            </a:r>
          </a:p>
          <a:p>
            <a:pPr marL="0" indent="0">
              <a:buNone/>
            </a:pPr>
            <a:endParaRPr lang="cs-CZ" dirty="0" smtClean="0"/>
          </a:p>
          <a:p>
            <a:r>
              <a:rPr lang="cs-CZ" dirty="0" smtClean="0"/>
              <a:t>Akkaya – Jongerden (2011: 43):</a:t>
            </a:r>
          </a:p>
          <a:p>
            <a:pPr lvl="1"/>
            <a:r>
              <a:rPr lang="cs-CZ" i="1" dirty="0" smtClean="0"/>
              <a:t>„ PKK neopustila ideu jednotného Kurdistánu, ani svoje snahy dosáhnout radikální politické změny v Turecku, nicméně se snaží naplnit tyto cíle jinými prostředky.“ </a:t>
            </a:r>
          </a:p>
          <a:p>
            <a:pPr lvl="1"/>
            <a:r>
              <a:rPr lang="cs-CZ" i="1" dirty="0" smtClean="0"/>
              <a:t>Paralelní vládní struktury, urbánní operace…</a:t>
            </a:r>
          </a:p>
          <a:p>
            <a:pPr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88791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 descr="Kurds_Distribution_in_Mid_East_lg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428604"/>
            <a:ext cx="9144000" cy="61359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shoebat.com/wp-content/uploads/2015/11/Erdogan-prs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764704"/>
            <a:ext cx="8186170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809378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Kurdská otázka v turecké politice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5306144"/>
          </a:xfrm>
        </p:spPr>
        <p:txBody>
          <a:bodyPr>
            <a:normAutofit/>
          </a:bodyPr>
          <a:lstStyle/>
          <a:p>
            <a:r>
              <a:rPr lang="cs-CZ" dirty="0" smtClean="0"/>
              <a:t>80. a 90. léta – vypjatý nacionalismu, Kurdové jako tradiční pátá kolona, minimum vstřícných kroků, popírání kurdské identity apod.</a:t>
            </a:r>
          </a:p>
          <a:p>
            <a:r>
              <a:rPr lang="cs-CZ" dirty="0" smtClean="0"/>
              <a:t>Vláda Strany spravedlnosti a rozvoje (od roku 2002):</a:t>
            </a:r>
          </a:p>
          <a:p>
            <a:pPr lvl="1"/>
            <a:r>
              <a:rPr lang="cs-CZ" b="1" u="sng" dirty="0" smtClean="0"/>
              <a:t>Nový přístup: </a:t>
            </a:r>
            <a:r>
              <a:rPr lang="cs-CZ" dirty="0" smtClean="0"/>
              <a:t>silný mandát vlády a experimentování se strategií politické marginalizace PKK (akcent na společnou sunnitskou identitu + dílčí vstřícné kroky na zlepšení situace Kurdů nakonec připraví PKK o podporu)</a:t>
            </a:r>
          </a:p>
          <a:p>
            <a:pPr lvl="1"/>
            <a:r>
              <a:rPr lang="cs-CZ" dirty="0" smtClean="0"/>
              <a:t>„Kurdské otevírání“ (2007-2009), mírový proces (2013-2015)</a:t>
            </a:r>
          </a:p>
          <a:p>
            <a:pPr lvl="1"/>
            <a:r>
              <a:rPr lang="cs-CZ" dirty="0" smtClean="0"/>
              <a:t>Strategie nebyla úspěšná, po volbách v červnu 2015 se AKP obrátila k osvědčenému vypjatému nacionalismu</a:t>
            </a:r>
          </a:p>
          <a:p>
            <a:r>
              <a:rPr lang="cs-CZ" dirty="0" smtClean="0"/>
              <a:t>2015: oboustranná eskalace a přístup „autonomie teď, nebo nikdy“, tvrdá turecké reakce, pokračuje doposud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3332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Děkuji za pozornost!</a:t>
            </a:r>
            <a:endParaRPr lang="cs-CZ" dirty="0"/>
          </a:p>
        </p:txBody>
      </p:sp>
      <p:pic>
        <p:nvPicPr>
          <p:cNvPr id="3074" name="Picture 2" descr="http://upload.wikimedia.org/wikipedia/commons/3/35/PKK_Militan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285860"/>
            <a:ext cx="7837769" cy="5143536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Vybrané zdroje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5638800"/>
          </a:xfrm>
        </p:spPr>
        <p:txBody>
          <a:bodyPr>
            <a:normAutofit fontScale="55000" lnSpcReduction="20000"/>
          </a:bodyPr>
          <a:lstStyle/>
          <a:p>
            <a:r>
              <a:rPr lang="cs-CZ" dirty="0" smtClean="0"/>
              <a:t>Yavuz, M. H. (2001): Five stages of the construction of Kurdish nationalism in Turkey. Nationalism and Ethnic Politics, Vol. 7, No. 3, pp. 1-24.</a:t>
            </a:r>
          </a:p>
          <a:p>
            <a:r>
              <a:rPr lang="cs-CZ" dirty="0" smtClean="0"/>
              <a:t>Bruinessen, M. v. (2002): „Kurds, states and tribes.“ In: Jabar, F. A. -  Dawod, H. (eds.):Tribes and power: nationalism and ethnicity in the Middle East. London: Saqi, pp. 165-183.</a:t>
            </a:r>
          </a:p>
          <a:p>
            <a:r>
              <a:rPr lang="cs-CZ" dirty="0"/>
              <a:t>International </a:t>
            </a:r>
            <a:r>
              <a:rPr lang="cs-CZ" dirty="0" err="1"/>
              <a:t>Crisis</a:t>
            </a:r>
            <a:r>
              <a:rPr lang="cs-CZ" dirty="0"/>
              <a:t> Group (2015):  </a:t>
            </a:r>
            <a:r>
              <a:rPr lang="en-US" dirty="0"/>
              <a:t>Arming Iraq’s Kurds: Fighting IS, Inviting Conflict </a:t>
            </a:r>
            <a:r>
              <a:rPr lang="cs-CZ" dirty="0"/>
              <a:t>. </a:t>
            </a:r>
            <a:r>
              <a:rPr lang="cs-CZ" dirty="0" err="1"/>
              <a:t>Middle</a:t>
            </a:r>
            <a:r>
              <a:rPr lang="cs-CZ" dirty="0"/>
              <a:t> East No. 158, May 2015, http://www.crisisgroup.org/~/</a:t>
            </a:r>
            <a:r>
              <a:rPr lang="cs-CZ" dirty="0" smtClean="0"/>
              <a:t>media/Files/Middle%20East%20North%20Africa/Iraq%20Syria%20Lebanon/Iraq/158-arming-iraq-s-kurds-fighting-is-inviting-conflict.pdf</a:t>
            </a:r>
          </a:p>
          <a:p>
            <a:r>
              <a:rPr lang="cs-CZ" dirty="0" smtClean="0"/>
              <a:t>Bruinessen, M. v. (1994): Kurdish Nationalism and Competing Ethnic Loyalties. Original English version of: "Nationalisme kurde et ethnicités intra-kurdes", Peuples Méditerranéens no. 68-69 (1994), 11-37.</a:t>
            </a:r>
          </a:p>
          <a:p>
            <a:r>
              <a:rPr lang="cs-CZ" dirty="0" smtClean="0"/>
              <a:t>Bruinessen, M. v. (1992): Agha, Shaikh and State. The Social and Political Structures of Kurdistan. London and New Jersey: Zed Books.</a:t>
            </a:r>
          </a:p>
          <a:p>
            <a:r>
              <a:rPr lang="cs-CZ" dirty="0" smtClean="0"/>
              <a:t>Özcan, A. K. (2006): Turkey‘s Kurds. A theoretical analysis of the PKK and Abdullah Öcalan. London and New York: Routledge.</a:t>
            </a:r>
          </a:p>
          <a:p>
            <a:r>
              <a:rPr lang="cs-CZ" dirty="0" smtClean="0"/>
              <a:t>Gunter, M. (2007): „The Modern Origins of Kurdish Nationalism.“ In: Ahmed, M. A. - Gunter, M. (eds.) The Evolution of Kurdish Nationalism, Costa Mesa, CA, Mazda Publishers, pp. 2-17.</a:t>
            </a:r>
          </a:p>
          <a:p>
            <a:r>
              <a:rPr lang="cs-CZ" dirty="0" smtClean="0"/>
              <a:t>Marcus, A. (2007): Blood and Belief: The PKK and the Kurdish Fight for Independence. New York: New York University Press.</a:t>
            </a:r>
          </a:p>
          <a:p>
            <a:r>
              <a:rPr lang="cs-CZ" dirty="0" smtClean="0"/>
              <a:t>McDowall, D. (2000): A Modern History of the Kurds. London: I. B. Tauris.</a:t>
            </a:r>
          </a:p>
          <a:p>
            <a:r>
              <a:rPr lang="cs-CZ" dirty="0" smtClean="0"/>
              <a:t>Akkaya, A. H. - Jongerden, J. (2011): "The PKK in the 2000s: Continuity through breaks?." In: Casier, M. - Jongerden, J. (eds.): Nationalisms and politics in Turkey: Political Islam, Kemalism and the Kurdish Issue. New York: Routledge, pp. 143-162.</a:t>
            </a:r>
          </a:p>
          <a:p>
            <a:r>
              <a:rPr lang="cs-CZ" dirty="0" smtClean="0"/>
              <a:t>Bengio, O. (2012): The Kurds of Iraq. Building State within a State. Boulder: Lynne Rienner Publishers.</a:t>
            </a:r>
          </a:p>
          <a:p>
            <a:r>
              <a:rPr lang="cs-CZ" dirty="0" smtClean="0"/>
              <a:t>Tejel, J. (2009): Syria‘s Kurds. History, Politics and Society. London and New York: Routldge.</a:t>
            </a:r>
          </a:p>
          <a:p>
            <a:r>
              <a:rPr lang="cs-CZ" dirty="0" smtClean="0"/>
              <a:t>Yildiz, K. – Taysi, T. B. (2007): The Kurds in Iran. The Past, Present and Future. London and Ann Harbor: Pluto Press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r>
              <a:rPr lang="cs-CZ" dirty="0" smtClean="0"/>
              <a:t>Celkem: cca 30-35 milionů (možná i více, protože je problém s definicí, „kdo je Kurd“)</a:t>
            </a:r>
            <a:endParaRPr lang="cs-CZ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0040" y="647700"/>
            <a:ext cx="8187521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896971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Kdo jsou Kurdové?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28596" y="1214422"/>
            <a:ext cx="8319868" cy="5094898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Etymologie slova nejasná, Sumerové – Země Karda, 3. tis. př. n. l.?</a:t>
            </a:r>
          </a:p>
          <a:p>
            <a:r>
              <a:rPr lang="cs-CZ" dirty="0" smtClean="0"/>
              <a:t>Slovo Kurdistán prvně použili ve 12. stol. Seldžuci jako geografický termín</a:t>
            </a:r>
          </a:p>
          <a:p>
            <a:r>
              <a:rPr lang="cs-CZ" dirty="0"/>
              <a:t>Zřejmě potomci jedné z vln </a:t>
            </a:r>
            <a:r>
              <a:rPr lang="cs-CZ" dirty="0" err="1"/>
              <a:t>indo-evr</a:t>
            </a:r>
            <a:r>
              <a:rPr lang="cs-CZ" dirty="0"/>
              <a:t>. kmenů stěhujících se na západ skrze Írán, cca 1500 př. n. l.</a:t>
            </a:r>
          </a:p>
          <a:p>
            <a:r>
              <a:rPr lang="cs-CZ" dirty="0"/>
              <a:t>Kurd = obecně jakýkoliv nomád žijící v Kurdistánu </a:t>
            </a:r>
            <a:r>
              <a:rPr lang="cs-CZ" dirty="0">
                <a:sym typeface="Wingdings" pitchFamily="2" charset="2"/>
              </a:rPr>
              <a:t>, až od 19. stol. Kurd = příslušník kmene mluvící kurdsky</a:t>
            </a:r>
          </a:p>
          <a:p>
            <a:r>
              <a:rPr lang="cs-CZ" dirty="0">
                <a:sym typeface="Wingdings" pitchFamily="2" charset="2"/>
              </a:rPr>
              <a:t>Jazyk:</a:t>
            </a:r>
          </a:p>
          <a:p>
            <a:pPr lvl="1"/>
            <a:r>
              <a:rPr lang="cs-CZ" dirty="0">
                <a:sym typeface="Wingdings" pitchFamily="2" charset="2"/>
              </a:rPr>
              <a:t>Indoevropská jazyková skupina-íránská větev (SZ), u některých dialektů JZ (vliv perštiny)</a:t>
            </a:r>
          </a:p>
          <a:p>
            <a:r>
              <a:rPr lang="cs-CZ" dirty="0"/>
              <a:t>Silně zakořeněná kmenová identita, nicméně kmeny nejsou homogenní...</a:t>
            </a:r>
          </a:p>
          <a:p>
            <a:pPr marL="0" indent="0">
              <a:buNone/>
            </a:pPr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Vloži mapku s jazyky</a:t>
            </a:r>
            <a:endParaRPr lang="cs-CZ" dirty="0"/>
          </a:p>
        </p:txBody>
      </p:sp>
      <p:pic>
        <p:nvPicPr>
          <p:cNvPr id="4" name="Obrázek 3" descr="Kurdish_languages_map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16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3286116" y="4429132"/>
            <a:ext cx="585788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rgbClr val="FF0000"/>
                </a:solidFill>
              </a:rPr>
              <a:t>1) Světle červená – Kurmancî cca ¾ populace</a:t>
            </a:r>
          </a:p>
          <a:p>
            <a:r>
              <a:rPr lang="cs-CZ" sz="2400" dirty="0" smtClean="0">
                <a:solidFill>
                  <a:srgbClr val="FF0000"/>
                </a:solidFill>
              </a:rPr>
              <a:t>2) Tmavě červená – Sorani (cca 7 mil.)</a:t>
            </a:r>
          </a:p>
          <a:p>
            <a:r>
              <a:rPr lang="cs-CZ" sz="2400" dirty="0" smtClean="0">
                <a:solidFill>
                  <a:srgbClr val="FF0000"/>
                </a:solidFill>
              </a:rPr>
              <a:t>3) Hnědá – Gorani (cca 4 mil.)</a:t>
            </a:r>
          </a:p>
          <a:p>
            <a:r>
              <a:rPr lang="cs-CZ" sz="2400" dirty="0" smtClean="0">
                <a:solidFill>
                  <a:srgbClr val="FF0000"/>
                </a:solidFill>
              </a:rPr>
              <a:t>4) Tmavě hnědá – Zazaki (1,5-4 mil.)</a:t>
            </a:r>
          </a:p>
          <a:p>
            <a:r>
              <a:rPr lang="cs-CZ" sz="2400" dirty="0" smtClean="0">
                <a:solidFill>
                  <a:srgbClr val="FF0000"/>
                </a:solidFill>
              </a:rPr>
              <a:t>Zelená – smíšené oblasti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Náboženství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Většina sunnité (škola šáfi‘í)</a:t>
            </a:r>
          </a:p>
          <a:p>
            <a:pPr lvl="1"/>
            <a:r>
              <a:rPr lang="cs-CZ" dirty="0" smtClean="0"/>
              <a:t>Nicméně rozšířené praktiky lidového islámu (súfismu)</a:t>
            </a:r>
          </a:p>
          <a:p>
            <a:r>
              <a:rPr lang="cs-CZ" dirty="0" smtClean="0"/>
              <a:t>Ší‘ité (na území Íránu)</a:t>
            </a:r>
          </a:p>
          <a:p>
            <a:r>
              <a:rPr lang="cs-CZ" dirty="0" smtClean="0"/>
              <a:t>Alevité (odnož ší‘itského islámu s prvky súfismu)</a:t>
            </a:r>
          </a:p>
          <a:p>
            <a:r>
              <a:rPr lang="cs-CZ" dirty="0" smtClean="0"/>
              <a:t>Ahl-i Haqq (synkretické náb.)</a:t>
            </a:r>
          </a:p>
          <a:p>
            <a:r>
              <a:rPr lang="cs-CZ" dirty="0" smtClean="0"/>
              <a:t>Jezidé (synkretické náboženství s prvky mezopotámských tradičních náb.)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Pár poznámek o kurdské identitě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28596" y="1142984"/>
            <a:ext cx="8229600" cy="5429288"/>
          </a:xfrm>
        </p:spPr>
        <p:txBody>
          <a:bodyPr>
            <a:normAutofit/>
          </a:bodyPr>
          <a:lstStyle/>
          <a:p>
            <a:r>
              <a:rPr lang="cs-CZ" dirty="0" smtClean="0"/>
              <a:t>1) Tribalismus</a:t>
            </a:r>
          </a:p>
          <a:p>
            <a:pPr lvl="1"/>
            <a:r>
              <a:rPr lang="cs-CZ" dirty="0" smtClean="0"/>
              <a:t>Kmenové svazy, menší kmeny, inkorporace „ne-kurdských skupin“</a:t>
            </a:r>
          </a:p>
          <a:p>
            <a:pPr lvl="1"/>
            <a:r>
              <a:rPr lang="cs-CZ" dirty="0" smtClean="0"/>
              <a:t>Pravý Kurd = bojovník a nomád, ale kromě toho velká skupina rolníků (rayaat) + městské populace</a:t>
            </a:r>
          </a:p>
          <a:p>
            <a:r>
              <a:rPr lang="cs-CZ" dirty="0" smtClean="0"/>
              <a:t>2) Náboženství (sunnité, súfismus – různé tariqaty, Alevité, ší‘ité, Ahl-i Haqq, Jezidi...)</a:t>
            </a:r>
          </a:p>
          <a:p>
            <a:r>
              <a:rPr lang="cs-CZ" dirty="0" smtClean="0"/>
              <a:t>3) Jazyk – Kurmancî, Sorani, Gurani, Zazaki + dialekty</a:t>
            </a:r>
          </a:p>
          <a:p>
            <a:endParaRPr lang="cs-CZ" dirty="0" smtClean="0"/>
          </a:p>
          <a:p>
            <a:r>
              <a:rPr lang="cs-CZ" dirty="0" smtClean="0"/>
              <a:t>Kdo je „Kurd“ se v čase mění, fluidní identita...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 descr="Kurdish_Tribal_Confederacies_lg.pn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0" y="357166"/>
            <a:ext cx="9418010" cy="607220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ůvod">
  <a:themeElements>
    <a:clrScheme name="Původ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Původ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ůvod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4876</TotalTime>
  <Words>2071</Words>
  <Application>Microsoft Office PowerPoint</Application>
  <PresentationFormat>On-screen Show (4:3)</PresentationFormat>
  <Paragraphs>167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8" baseType="lpstr">
      <vt:lpstr>Bookman Old Style</vt:lpstr>
      <vt:lpstr>Gill Sans MT</vt:lpstr>
      <vt:lpstr>Wingdings</vt:lpstr>
      <vt:lpstr>Wingdings 3</vt:lpstr>
      <vt:lpstr>Původ</vt:lpstr>
      <vt:lpstr>Kurdská otázka v Turecku</vt:lpstr>
      <vt:lpstr>Obsah</vt:lpstr>
      <vt:lpstr>PowerPoint Presentation</vt:lpstr>
      <vt:lpstr>PowerPoint Presentation</vt:lpstr>
      <vt:lpstr>Kdo jsou Kurdové?</vt:lpstr>
      <vt:lpstr>PowerPoint Presentation</vt:lpstr>
      <vt:lpstr>Náboženství</vt:lpstr>
      <vt:lpstr>Pár poznámek o kurdské identitě</vt:lpstr>
      <vt:lpstr>PowerPoint Presentation</vt:lpstr>
      <vt:lpstr>1) Osmanské období před rokem 1878 I</vt:lpstr>
      <vt:lpstr>1) Osmanské období před rokem 1878 II</vt:lpstr>
      <vt:lpstr>PowerPoint Presentation</vt:lpstr>
      <vt:lpstr>2) 1878-1924</vt:lpstr>
      <vt:lpstr>PowerPoint Presentation</vt:lpstr>
      <vt:lpstr>3) 1925-1961</vt:lpstr>
      <vt:lpstr>4) 1961-1983</vt:lpstr>
      <vt:lpstr>5) 1984 a dále</vt:lpstr>
      <vt:lpstr>Základní údaje o PKK</vt:lpstr>
      <vt:lpstr>Ideová základna PKK</vt:lpstr>
      <vt:lpstr>Role PKK při formování kurdského nacionalismu I</vt:lpstr>
      <vt:lpstr>Role PKK při formování kurdského nacionalismu II</vt:lpstr>
      <vt:lpstr>Shrnutí</vt:lpstr>
      <vt:lpstr>Povstání PKK   Politiky tureckého státu vůči Kurdům (1984-2015)</vt:lpstr>
      <vt:lpstr>Povstání PKK (1984-1999)</vt:lpstr>
      <vt:lpstr>PowerPoint Presentation</vt:lpstr>
      <vt:lpstr>Divoká 90. léta na východě Turecka</vt:lpstr>
      <vt:lpstr>OHAL (oranžové provincie byly přidány k režimu v roce 1994)</vt:lpstr>
      <vt:lpstr>Obnovené povstání (2004-)</vt:lpstr>
      <vt:lpstr>PKK po roce 2000 (dle Akkaya – Jongerden 2011)</vt:lpstr>
      <vt:lpstr>PowerPoint Presentation</vt:lpstr>
      <vt:lpstr>Kurdská otázka v turecké politice</vt:lpstr>
      <vt:lpstr>Děkuji za pozornost!</vt:lpstr>
      <vt:lpstr>Vybrané zdroje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Kurdský nacionalismus</dc:title>
  <dc:creator>Tomas</dc:creator>
  <cp:lastModifiedBy>Tomáš</cp:lastModifiedBy>
  <cp:revision>260</cp:revision>
  <dcterms:created xsi:type="dcterms:W3CDTF">2014-11-04T08:24:01Z</dcterms:created>
  <dcterms:modified xsi:type="dcterms:W3CDTF">2018-03-12T07:24:13Z</dcterms:modified>
</cp:coreProperties>
</file>