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6858000" cy="5143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074" y="102"/>
      </p:cViewPr>
      <p:guideLst>
        <p:guide orient="horz" pos="16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233781" y="744575"/>
            <a:ext cx="639045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900"/>
            </a:lvl1pPr>
            <a:lvl2pPr lvl="1" algn="ctr">
              <a:spcBef>
                <a:spcPts val="0"/>
              </a:spcBef>
              <a:buSzPct val="100000"/>
              <a:defRPr sz="3900"/>
            </a:lvl2pPr>
            <a:lvl3pPr lvl="2" algn="ctr">
              <a:spcBef>
                <a:spcPts val="0"/>
              </a:spcBef>
              <a:buSzPct val="100000"/>
              <a:defRPr sz="3900"/>
            </a:lvl3pPr>
            <a:lvl4pPr lvl="3" algn="ctr">
              <a:spcBef>
                <a:spcPts val="0"/>
              </a:spcBef>
              <a:buSzPct val="100000"/>
              <a:defRPr sz="3900"/>
            </a:lvl4pPr>
            <a:lvl5pPr lvl="4" algn="ctr">
              <a:spcBef>
                <a:spcPts val="0"/>
              </a:spcBef>
              <a:buSzPct val="100000"/>
              <a:defRPr sz="3900"/>
            </a:lvl5pPr>
            <a:lvl6pPr lvl="5" algn="ctr">
              <a:spcBef>
                <a:spcPts val="0"/>
              </a:spcBef>
              <a:buSzPct val="100000"/>
              <a:defRPr sz="3900"/>
            </a:lvl6pPr>
            <a:lvl7pPr lvl="6" algn="ctr">
              <a:spcBef>
                <a:spcPts val="0"/>
              </a:spcBef>
              <a:buSzPct val="100000"/>
              <a:defRPr sz="3900"/>
            </a:lvl7pPr>
            <a:lvl8pPr lvl="7" algn="ctr">
              <a:spcBef>
                <a:spcPts val="0"/>
              </a:spcBef>
              <a:buSzPct val="100000"/>
              <a:defRPr sz="3900"/>
            </a:lvl8pPr>
            <a:lvl9pPr lvl="8" algn="ctr">
              <a:spcBef>
                <a:spcPts val="0"/>
              </a:spcBef>
              <a:buSzPct val="100000"/>
              <a:defRPr sz="39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233775" y="2834125"/>
            <a:ext cx="639045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33775" y="1106125"/>
            <a:ext cx="639045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9000"/>
            </a:lvl1pPr>
            <a:lvl2pPr lvl="1" algn="ctr">
              <a:spcBef>
                <a:spcPts val="0"/>
              </a:spcBef>
              <a:buSzPct val="100000"/>
              <a:defRPr sz="9000"/>
            </a:lvl2pPr>
            <a:lvl3pPr lvl="2" algn="ctr">
              <a:spcBef>
                <a:spcPts val="0"/>
              </a:spcBef>
              <a:buSzPct val="100000"/>
              <a:defRPr sz="9000"/>
            </a:lvl3pPr>
            <a:lvl4pPr lvl="3" algn="ctr">
              <a:spcBef>
                <a:spcPts val="0"/>
              </a:spcBef>
              <a:buSzPct val="100000"/>
              <a:defRPr sz="9000"/>
            </a:lvl4pPr>
            <a:lvl5pPr lvl="4" algn="ctr">
              <a:spcBef>
                <a:spcPts val="0"/>
              </a:spcBef>
              <a:buSzPct val="100000"/>
              <a:defRPr sz="9000"/>
            </a:lvl5pPr>
            <a:lvl6pPr lvl="5" algn="ctr">
              <a:spcBef>
                <a:spcPts val="0"/>
              </a:spcBef>
              <a:buSzPct val="100000"/>
              <a:defRPr sz="9000"/>
            </a:lvl6pPr>
            <a:lvl7pPr lvl="6" algn="ctr">
              <a:spcBef>
                <a:spcPts val="0"/>
              </a:spcBef>
              <a:buSzPct val="100000"/>
              <a:defRPr sz="9000"/>
            </a:lvl7pPr>
            <a:lvl8pPr lvl="7" algn="ctr">
              <a:spcBef>
                <a:spcPts val="0"/>
              </a:spcBef>
              <a:buSzPct val="100000"/>
              <a:defRPr sz="9000"/>
            </a:lvl8pPr>
            <a:lvl9pPr lvl="8" algn="ctr">
              <a:spcBef>
                <a:spcPts val="0"/>
              </a:spcBef>
              <a:buSzPct val="100000"/>
              <a:defRPr sz="9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233775" y="3152225"/>
            <a:ext cx="639045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233775" y="2150850"/>
            <a:ext cx="639045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2700"/>
            </a:lvl1pPr>
            <a:lvl2pPr lvl="1" algn="ctr">
              <a:spcBef>
                <a:spcPts val="0"/>
              </a:spcBef>
              <a:buSzPct val="100000"/>
              <a:defRPr sz="2700"/>
            </a:lvl2pPr>
            <a:lvl3pPr lvl="2" algn="ctr">
              <a:spcBef>
                <a:spcPts val="0"/>
              </a:spcBef>
              <a:buSzPct val="100000"/>
              <a:defRPr sz="2700"/>
            </a:lvl3pPr>
            <a:lvl4pPr lvl="3" algn="ctr">
              <a:spcBef>
                <a:spcPts val="0"/>
              </a:spcBef>
              <a:buSzPct val="100000"/>
              <a:defRPr sz="2700"/>
            </a:lvl4pPr>
            <a:lvl5pPr lvl="4" algn="ctr">
              <a:spcBef>
                <a:spcPts val="0"/>
              </a:spcBef>
              <a:buSzPct val="100000"/>
              <a:defRPr sz="2700"/>
            </a:lvl5pPr>
            <a:lvl6pPr lvl="5" algn="ctr">
              <a:spcBef>
                <a:spcPts val="0"/>
              </a:spcBef>
              <a:buSzPct val="100000"/>
              <a:defRPr sz="2700"/>
            </a:lvl6pPr>
            <a:lvl7pPr lvl="6" algn="ctr">
              <a:spcBef>
                <a:spcPts val="0"/>
              </a:spcBef>
              <a:buSzPct val="100000"/>
              <a:defRPr sz="2700"/>
            </a:lvl7pPr>
            <a:lvl8pPr lvl="7" algn="ctr">
              <a:spcBef>
                <a:spcPts val="0"/>
              </a:spcBef>
              <a:buSzPct val="100000"/>
              <a:defRPr sz="2700"/>
            </a:lvl8pPr>
            <a:lvl9pPr lvl="8" algn="ctr">
              <a:spcBef>
                <a:spcPts val="0"/>
              </a:spcBef>
              <a:buSzPct val="100000"/>
              <a:defRPr sz="27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2999925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050"/>
            </a:lvl1pPr>
            <a:lvl2pPr lvl="1">
              <a:spcBef>
                <a:spcPts val="0"/>
              </a:spcBef>
              <a:buSzPct val="100000"/>
              <a:defRPr sz="900"/>
            </a:lvl2pPr>
            <a:lvl3pPr lvl="2">
              <a:spcBef>
                <a:spcPts val="0"/>
              </a:spcBef>
              <a:buSzPct val="100000"/>
              <a:defRPr sz="900"/>
            </a:lvl3pPr>
            <a:lvl4pPr lvl="3">
              <a:spcBef>
                <a:spcPts val="0"/>
              </a:spcBef>
              <a:buSzPct val="100000"/>
              <a:defRPr sz="900"/>
            </a:lvl4pPr>
            <a:lvl5pPr lvl="4">
              <a:spcBef>
                <a:spcPts val="0"/>
              </a:spcBef>
              <a:buSzPct val="100000"/>
              <a:defRPr sz="900"/>
            </a:lvl5pPr>
            <a:lvl6pPr lvl="5">
              <a:spcBef>
                <a:spcPts val="0"/>
              </a:spcBef>
              <a:buSzPct val="100000"/>
              <a:defRPr sz="900"/>
            </a:lvl6pPr>
            <a:lvl7pPr lvl="6">
              <a:spcBef>
                <a:spcPts val="0"/>
              </a:spcBef>
              <a:buSzPct val="100000"/>
              <a:defRPr sz="900"/>
            </a:lvl7pPr>
            <a:lvl8pPr lvl="7">
              <a:spcBef>
                <a:spcPts val="0"/>
              </a:spcBef>
              <a:buSzPct val="100000"/>
              <a:defRPr sz="900"/>
            </a:lvl8pPr>
            <a:lvl9pPr lvl="8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3624300" y="1152475"/>
            <a:ext cx="2999925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050"/>
            </a:lvl1pPr>
            <a:lvl2pPr lvl="1">
              <a:spcBef>
                <a:spcPts val="0"/>
              </a:spcBef>
              <a:buSzPct val="100000"/>
              <a:defRPr sz="900"/>
            </a:lvl2pPr>
            <a:lvl3pPr lvl="2">
              <a:spcBef>
                <a:spcPts val="0"/>
              </a:spcBef>
              <a:buSzPct val="100000"/>
              <a:defRPr sz="900"/>
            </a:lvl3pPr>
            <a:lvl4pPr lvl="3">
              <a:spcBef>
                <a:spcPts val="0"/>
              </a:spcBef>
              <a:buSzPct val="100000"/>
              <a:defRPr sz="900"/>
            </a:lvl4pPr>
            <a:lvl5pPr lvl="4">
              <a:spcBef>
                <a:spcPts val="0"/>
              </a:spcBef>
              <a:buSzPct val="100000"/>
              <a:defRPr sz="900"/>
            </a:lvl5pPr>
            <a:lvl6pPr lvl="5">
              <a:spcBef>
                <a:spcPts val="0"/>
              </a:spcBef>
              <a:buSzPct val="100000"/>
              <a:defRPr sz="900"/>
            </a:lvl6pPr>
            <a:lvl7pPr lvl="6">
              <a:spcBef>
                <a:spcPts val="0"/>
              </a:spcBef>
              <a:buSzPct val="100000"/>
              <a:defRPr sz="900"/>
            </a:lvl7pPr>
            <a:lvl8pPr lvl="7">
              <a:spcBef>
                <a:spcPts val="0"/>
              </a:spcBef>
              <a:buSzPct val="100000"/>
              <a:defRPr sz="900"/>
            </a:lvl8pPr>
            <a:lvl9pPr lvl="8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33775" y="555600"/>
            <a:ext cx="2106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233775" y="1389600"/>
            <a:ext cx="2106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900"/>
            </a:lvl1pPr>
            <a:lvl2pPr lvl="1">
              <a:spcBef>
                <a:spcPts val="0"/>
              </a:spcBef>
              <a:buSzPct val="100000"/>
              <a:defRPr sz="900"/>
            </a:lvl2pPr>
            <a:lvl3pPr lvl="2">
              <a:spcBef>
                <a:spcPts val="0"/>
              </a:spcBef>
              <a:buSzPct val="100000"/>
              <a:defRPr sz="900"/>
            </a:lvl3pPr>
            <a:lvl4pPr lvl="3">
              <a:spcBef>
                <a:spcPts val="0"/>
              </a:spcBef>
              <a:buSzPct val="100000"/>
              <a:defRPr sz="900"/>
            </a:lvl4pPr>
            <a:lvl5pPr lvl="4">
              <a:spcBef>
                <a:spcPts val="0"/>
              </a:spcBef>
              <a:buSzPct val="100000"/>
              <a:defRPr sz="900"/>
            </a:lvl5pPr>
            <a:lvl6pPr lvl="5">
              <a:spcBef>
                <a:spcPts val="0"/>
              </a:spcBef>
              <a:buSzPct val="100000"/>
              <a:defRPr sz="900"/>
            </a:lvl6pPr>
            <a:lvl7pPr lvl="6">
              <a:spcBef>
                <a:spcPts val="0"/>
              </a:spcBef>
              <a:buSzPct val="100000"/>
              <a:defRPr sz="900"/>
            </a:lvl7pPr>
            <a:lvl8pPr lvl="7">
              <a:spcBef>
                <a:spcPts val="0"/>
              </a:spcBef>
              <a:buSzPct val="100000"/>
              <a:defRPr sz="900"/>
            </a:lvl8pPr>
            <a:lvl9pPr lvl="8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67688" y="450150"/>
            <a:ext cx="477585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3429000" y="-125"/>
            <a:ext cx="3429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199125" y="1233175"/>
            <a:ext cx="30339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150"/>
            </a:lvl1pPr>
            <a:lvl2pPr lvl="1" algn="ctr">
              <a:spcBef>
                <a:spcPts val="0"/>
              </a:spcBef>
              <a:buSzPct val="100000"/>
              <a:defRPr sz="3150"/>
            </a:lvl2pPr>
            <a:lvl3pPr lvl="2" algn="ctr">
              <a:spcBef>
                <a:spcPts val="0"/>
              </a:spcBef>
              <a:buSzPct val="100000"/>
              <a:defRPr sz="3150"/>
            </a:lvl3pPr>
            <a:lvl4pPr lvl="3" algn="ctr">
              <a:spcBef>
                <a:spcPts val="0"/>
              </a:spcBef>
              <a:buSzPct val="100000"/>
              <a:defRPr sz="3150"/>
            </a:lvl4pPr>
            <a:lvl5pPr lvl="4" algn="ctr">
              <a:spcBef>
                <a:spcPts val="0"/>
              </a:spcBef>
              <a:buSzPct val="100000"/>
              <a:defRPr sz="3150"/>
            </a:lvl5pPr>
            <a:lvl6pPr lvl="5" algn="ctr">
              <a:spcBef>
                <a:spcPts val="0"/>
              </a:spcBef>
              <a:buSzPct val="100000"/>
              <a:defRPr sz="3150"/>
            </a:lvl6pPr>
            <a:lvl7pPr lvl="6" algn="ctr">
              <a:spcBef>
                <a:spcPts val="0"/>
              </a:spcBef>
              <a:buSzPct val="100000"/>
              <a:defRPr sz="3150"/>
            </a:lvl7pPr>
            <a:lvl8pPr lvl="7" algn="ctr">
              <a:spcBef>
                <a:spcPts val="0"/>
              </a:spcBef>
              <a:buSzPct val="100000"/>
              <a:defRPr sz="3150"/>
            </a:lvl8pPr>
            <a:lvl9pPr lvl="8" algn="ctr">
              <a:spcBef>
                <a:spcPts val="0"/>
              </a:spcBef>
              <a:buSzPct val="100000"/>
              <a:defRPr sz="315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199125" y="2803075"/>
            <a:ext cx="30339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3704625" y="724075"/>
            <a:ext cx="287775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233775" y="4230575"/>
            <a:ext cx="44991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750" smtClean="0">
                <a:solidFill>
                  <a:schemeClr val="dk2"/>
                </a:solidFill>
              </a:rPr>
              <a:pPr algn="r"/>
              <a:t>‹#›</a:t>
            </a:fld>
            <a:endParaRPr lang="en" sz="75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sz="5400" dirty="0"/>
              <a:t>Dotazníky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234128" y="4443958"/>
            <a:ext cx="6390450" cy="594450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algn="r"/>
            <a:r>
              <a:rPr lang="en" sz="1400" dirty="0"/>
              <a:t>BSS405</a:t>
            </a:r>
          </a:p>
          <a:p>
            <a:pPr algn="r"/>
            <a:r>
              <a:rPr lang="en" sz="1400" dirty="0"/>
              <a:t>Jakub Drmola, 4.4.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 t="5256" b="5949"/>
          <a:stretch/>
        </p:blipFill>
        <p:spPr>
          <a:xfrm>
            <a:off x="0" y="123478"/>
            <a:ext cx="6858000" cy="4803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233775" y="195486"/>
            <a:ext cx="6390450" cy="429525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r>
              <a:rPr lang="en" dirty="0"/>
              <a:t>Jak se ptát aneb časté problémy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233775" y="987574"/>
            <a:ext cx="6390450" cy="4104456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171450">
              <a:spcAft>
                <a:spcPts val="0"/>
              </a:spcAft>
              <a:buChar char="-"/>
            </a:pPr>
            <a:r>
              <a:rPr lang="en" dirty="0"/>
              <a:t>neptat se na více věcí zároveň</a:t>
            </a:r>
          </a:p>
          <a:p>
            <a:pPr marL="342900" indent="-171450">
              <a:spcAft>
                <a:spcPts val="0"/>
              </a:spcAft>
              <a:buChar char="-"/>
            </a:pPr>
            <a:r>
              <a:rPr lang="en" dirty="0" smtClean="0"/>
              <a:t>odpov</a:t>
            </a:r>
            <a:r>
              <a:rPr lang="cs-CZ" dirty="0" err="1" smtClean="0"/>
              <a:t>ěd</a:t>
            </a:r>
            <a:r>
              <a:rPr lang="en" dirty="0" smtClean="0"/>
              <a:t>i </a:t>
            </a:r>
            <a:r>
              <a:rPr lang="en" dirty="0"/>
              <a:t>se nesmí překrývat</a:t>
            </a:r>
          </a:p>
          <a:p>
            <a:pPr marL="342900" indent="-171450">
              <a:spcAft>
                <a:spcPts val="0"/>
              </a:spcAft>
              <a:buChar char="-"/>
            </a:pPr>
            <a:r>
              <a:rPr lang="en" dirty="0"/>
              <a:t>možnosti musí být vyčerpávající</a:t>
            </a:r>
          </a:p>
          <a:p>
            <a:pPr>
              <a:spcAft>
                <a:spcPts val="0"/>
              </a:spcAft>
            </a:pPr>
            <a:endParaRPr dirty="0"/>
          </a:p>
          <a:p>
            <a:pPr marL="342900" indent="-171450">
              <a:spcAft>
                <a:spcPts val="0"/>
              </a:spcAft>
              <a:buChar char="-"/>
            </a:pPr>
            <a:r>
              <a:rPr lang="en" dirty="0"/>
              <a:t>Kolik za týden vypijete piva a slivovice? </a:t>
            </a:r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en" sz="1600" dirty="0"/>
              <a:t>a) 1-5; b) 5-10; c) 10-20</a:t>
            </a: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en" dirty="0"/>
              <a:t>Jaký dopravní prostředek používáte? </a:t>
            </a:r>
          </a:p>
          <a:p>
            <a:pPr marL="685800" lvl="1" indent="-257175">
              <a:spcAft>
                <a:spcPts val="0"/>
              </a:spcAft>
              <a:buSzPct val="128571"/>
              <a:buFont typeface="Arial"/>
              <a:buChar char="-"/>
            </a:pPr>
            <a:r>
              <a:rPr lang="en" sz="1600" dirty="0"/>
              <a:t>a) auto; b) kolo; c) MHD</a:t>
            </a: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en" dirty="0"/>
              <a:t>Kolik </a:t>
            </a:r>
            <a:r>
              <a:rPr lang="en" dirty="0" smtClean="0"/>
              <a:t>sníte </a:t>
            </a:r>
            <a:r>
              <a:rPr lang="en" dirty="0"/>
              <a:t>párků? </a:t>
            </a:r>
          </a:p>
          <a:p>
            <a:pPr marL="685800" lvl="1" indent="-257175">
              <a:spcAft>
                <a:spcPts val="0"/>
              </a:spcAft>
              <a:buSzPct val="128571"/>
              <a:buFont typeface="Arial"/>
              <a:buChar char="-"/>
            </a:pPr>
            <a:r>
              <a:rPr lang="en" sz="1600" dirty="0"/>
              <a:t>a) 1; b) 2; c) 3; d) 4; e) 5</a:t>
            </a:r>
          </a:p>
          <a:p>
            <a:pPr>
              <a:spcAft>
                <a:spcPts val="0"/>
              </a:spcAft>
            </a:pPr>
            <a:endParaRPr lang="cs-CZ" dirty="0" smtClean="0"/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cs-CZ" dirty="0" smtClean="0"/>
              <a:t>kolik dát respondentovi možností?</a:t>
            </a:r>
          </a:p>
          <a:p>
            <a:pPr marL="714375" lvl="1" indent="-285750">
              <a:spcAft>
                <a:spcPts val="0"/>
              </a:spcAft>
              <a:buFontTx/>
              <a:buChar char="-"/>
            </a:pPr>
            <a:r>
              <a:rPr lang="cs-CZ" sz="1600" dirty="0" smtClean="0"/>
              <a:t>liché/sudé, s neutrální odpovědí, „bez názoru“, atp.</a:t>
            </a:r>
          </a:p>
          <a:p>
            <a:pPr>
              <a:spcAft>
                <a:spcPts val="0"/>
              </a:spcAft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227326" y="123478"/>
            <a:ext cx="6390450" cy="429525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r>
              <a:rPr lang="en" dirty="0"/>
              <a:t>Další otázky a problémy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227326" y="771550"/>
            <a:ext cx="6514042" cy="4248472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171450">
              <a:spcAft>
                <a:spcPts val="0"/>
              </a:spcAft>
              <a:buChar char="-"/>
            </a:pPr>
            <a:r>
              <a:rPr lang="en" dirty="0"/>
              <a:t>lze závěry generalizovat?</a:t>
            </a:r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en" sz="1600" dirty="0"/>
              <a:t>záleží zejména na populaci, formě a vzorku</a:t>
            </a:r>
          </a:p>
          <a:p>
            <a:pPr marL="342900" indent="-171450">
              <a:spcAft>
                <a:spcPts val="0"/>
              </a:spcAft>
              <a:buChar char="-"/>
            </a:pPr>
            <a:r>
              <a:rPr lang="en" dirty="0"/>
              <a:t>nasbíráte data a pak teprve přemýšlíte jak je analyzovat a co vám </a:t>
            </a:r>
            <a:r>
              <a:rPr lang="en" dirty="0" smtClean="0"/>
              <a:t>řeknou</a:t>
            </a:r>
            <a:endParaRPr lang="cs-CZ" dirty="0" smtClean="0"/>
          </a:p>
          <a:p>
            <a:pPr marL="342900" indent="-171450">
              <a:spcAft>
                <a:spcPts val="0"/>
              </a:spcAft>
              <a:buChar char="-"/>
            </a:pPr>
            <a:r>
              <a:rPr lang="cs-CZ" dirty="0" smtClean="0"/>
              <a:t>nesmyslné intervaly</a:t>
            </a:r>
            <a:endParaRPr lang="en" dirty="0"/>
          </a:p>
          <a:p>
            <a:pPr marL="342900" indent="-171450">
              <a:spcAft>
                <a:spcPts val="0"/>
              </a:spcAft>
              <a:buChar char="-"/>
            </a:pPr>
            <a:r>
              <a:rPr lang="en" dirty="0"/>
              <a:t>sugestivní, zabarvené, navádějící, emotivní a vágní otázky:</a:t>
            </a:r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en" sz="1600" dirty="0"/>
              <a:t>“Souhlasíte, že je třeba chránit hranice před teroristy?”</a:t>
            </a:r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en" sz="1600" dirty="0"/>
              <a:t>“Máte špatné svědomí, když se podílíte na šikaně?”</a:t>
            </a:r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en" sz="1600" dirty="0"/>
              <a:t>“Je svoboda důležitější než bezpečnost?”</a:t>
            </a:r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en" sz="1600" dirty="0"/>
              <a:t>“Máte strach z XYZ?”</a:t>
            </a:r>
          </a:p>
          <a:p>
            <a:pPr marL="342900" indent="-171450">
              <a:spcAft>
                <a:spcPts val="0"/>
              </a:spcAft>
              <a:buChar char="-"/>
            </a:pPr>
            <a:r>
              <a:rPr lang="en" dirty="0"/>
              <a:t>je třeba sběr opakovat?</a:t>
            </a:r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en" sz="1600" dirty="0"/>
              <a:t>longitudinální studie nebo komparace různých populací</a:t>
            </a:r>
          </a:p>
          <a:p>
            <a:pPr marL="342900" indent="-171450">
              <a:spcAft>
                <a:spcPts val="0"/>
              </a:spcAft>
              <a:buChar char="-"/>
            </a:pPr>
            <a:r>
              <a:rPr lang="en" dirty="0"/>
              <a:t>skryté vlivy a předsudky</a:t>
            </a:r>
          </a:p>
          <a:p>
            <a:pPr marL="685800" lvl="1" indent="-171450">
              <a:spcAft>
                <a:spcPts val="0"/>
              </a:spcAft>
              <a:buFontTx/>
              <a:buChar char="-"/>
            </a:pPr>
            <a:r>
              <a:rPr lang="en" sz="1600" dirty="0"/>
              <a:t>např. z nízké </a:t>
            </a:r>
            <a:r>
              <a:rPr lang="en" sz="1600" dirty="0" smtClean="0"/>
              <a:t>návratnosti</a:t>
            </a:r>
            <a:r>
              <a:rPr lang="cs-CZ" sz="1600" dirty="0" smtClean="0"/>
              <a:t>	</a:t>
            </a:r>
            <a:r>
              <a:rPr lang="en" sz="800" u="sng" dirty="0" smtClean="0">
                <a:solidFill>
                  <a:schemeClr val="hlink"/>
                </a:solidFill>
              </a:rPr>
              <a:t>https</a:t>
            </a:r>
            <a:r>
              <a:rPr lang="en" sz="800" u="sng" dirty="0">
                <a:solidFill>
                  <a:schemeClr val="hlink"/>
                </a:solidFill>
              </a:rPr>
              <a:t>://action.trump2016.com/trump-mms-survey</a:t>
            </a:r>
            <a:r>
              <a:rPr lang="en" sz="800" u="sng" dirty="0" smtClean="0">
                <a:solidFill>
                  <a:schemeClr val="hlink"/>
                </a:solidFill>
              </a:rPr>
              <a:t>/</a:t>
            </a:r>
            <a:endParaRPr lang="cs-CZ" sz="800" dirty="0" smtClean="0"/>
          </a:p>
          <a:p>
            <a:pPr marL="685800" lvl="1" indent="-171450">
              <a:spcAft>
                <a:spcPts val="0"/>
              </a:spcAft>
              <a:buChar char="-"/>
            </a:pPr>
            <a:endParaRPr lang="en" dirty="0"/>
          </a:p>
          <a:p>
            <a:pPr>
              <a:spcAft>
                <a:spcPts val="0"/>
              </a:spcAft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 rotWithShape="1">
          <a:blip r:embed="rId3">
            <a:alphaModFix/>
          </a:blip>
          <a:srcRect l="21770" t="28297" r="44439" b="21707"/>
          <a:stretch/>
        </p:blipFill>
        <p:spPr>
          <a:xfrm>
            <a:off x="908721" y="51470"/>
            <a:ext cx="5112568" cy="5092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236851" y="339502"/>
            <a:ext cx="6390450" cy="429525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r>
              <a:rPr lang="en" dirty="0"/>
              <a:t>Základní “pravidla”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233775" y="1507294"/>
            <a:ext cx="6390450" cy="3296704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171450">
              <a:buChar char="-"/>
            </a:pPr>
            <a:r>
              <a:rPr lang="en" sz="2000" dirty="0"/>
              <a:t>Dobrý dotazník je obtížné sestavit.</a:t>
            </a:r>
          </a:p>
          <a:p>
            <a:pPr marL="342900" indent="-171450">
              <a:buChar char="-"/>
            </a:pPr>
            <a:r>
              <a:rPr lang="en" sz="2000" dirty="0"/>
              <a:t>Špatný dotazník je obtížné analyzovat.</a:t>
            </a:r>
          </a:p>
          <a:p>
            <a:endParaRPr sz="2000" dirty="0"/>
          </a:p>
          <a:p>
            <a:pPr marL="342900" indent="-171450">
              <a:buChar char="-"/>
            </a:pPr>
            <a:r>
              <a:rPr lang="en" sz="2000" dirty="0"/>
              <a:t>Otázky musí něco jednoznačně měřit.</a:t>
            </a:r>
          </a:p>
          <a:p>
            <a:pPr marL="342900" indent="-171450">
              <a:buChar char="-"/>
            </a:pPr>
            <a:r>
              <a:rPr lang="en" sz="2000" dirty="0"/>
              <a:t>Respondent musí chtít odpovídat</a:t>
            </a:r>
            <a:r>
              <a:rPr lang="en" sz="2000" dirty="0" smtClean="0"/>
              <a:t>.</a:t>
            </a:r>
          </a:p>
          <a:p>
            <a:pPr marL="342900" indent="-171450">
              <a:buChar char="-"/>
            </a:pPr>
            <a:r>
              <a:rPr lang="cs-CZ" sz="2000" dirty="0" smtClean="0"/>
              <a:t>Uvědomit si, že respondenti lžou.</a:t>
            </a:r>
            <a:endParaRPr lang="en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233775" y="339502"/>
            <a:ext cx="6390450" cy="429525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r>
              <a:rPr lang="en" dirty="0"/>
              <a:t>Cíle sběru dat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233775" y="1507294"/>
            <a:ext cx="6624225" cy="2993175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" dirty="0"/>
              <a:t>validita</a:t>
            </a:r>
          </a:p>
          <a:p>
            <a:pPr marL="342900" indent="-171450">
              <a:spcAft>
                <a:spcPts val="0"/>
              </a:spcAft>
              <a:buChar char="-"/>
            </a:pPr>
            <a:r>
              <a:rPr lang="en" dirty="0"/>
              <a:t>aneb otázka opravdu měří to, co nás zajímá</a:t>
            </a:r>
          </a:p>
          <a:p>
            <a:pPr>
              <a:spcAft>
                <a:spcPts val="0"/>
              </a:spcAft>
            </a:pPr>
            <a:r>
              <a:rPr lang="en" dirty="0"/>
              <a:t>reliabilita</a:t>
            </a:r>
          </a:p>
          <a:p>
            <a:pPr marL="342900" indent="-171450">
              <a:spcAft>
                <a:spcPts val="0"/>
              </a:spcAft>
              <a:buChar char="-"/>
            </a:pPr>
            <a:r>
              <a:rPr lang="en" dirty="0"/>
              <a:t>aneb měří to vždy stejně</a:t>
            </a:r>
          </a:p>
          <a:p>
            <a:pPr>
              <a:spcAft>
                <a:spcPts val="0"/>
              </a:spcAft>
            </a:pPr>
            <a:r>
              <a:rPr lang="en" dirty="0"/>
              <a:t>nezaujatost</a:t>
            </a:r>
          </a:p>
          <a:p>
            <a:pPr marL="342900" indent="-171450">
              <a:spcAft>
                <a:spcPts val="0"/>
              </a:spcAft>
              <a:buChar char="-"/>
            </a:pPr>
            <a:r>
              <a:rPr lang="en" dirty="0"/>
              <a:t>otázka nijak systematicky nezkresluje odpovědi</a:t>
            </a:r>
          </a:p>
          <a:p>
            <a:pPr>
              <a:spcAft>
                <a:spcPts val="0"/>
              </a:spcAft>
            </a:pPr>
            <a:r>
              <a:rPr lang="en" dirty="0"/>
              <a:t>rozlišitelnost</a:t>
            </a:r>
          </a:p>
          <a:p>
            <a:pPr marL="342900" indent="-171450">
              <a:spcAft>
                <a:spcPts val="0"/>
              </a:spcAft>
              <a:buChar char="-"/>
            </a:pPr>
            <a:r>
              <a:rPr lang="en" dirty="0"/>
              <a:t>odpovědi se nepřekrývají a pokrývají celé spektrum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233775" y="411510"/>
            <a:ext cx="6390450" cy="429525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r>
              <a:rPr lang="en" dirty="0"/>
              <a:t>Obecné kroky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233775" y="1507294"/>
            <a:ext cx="6390450" cy="3584736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171450">
              <a:spcAft>
                <a:spcPts val="0"/>
              </a:spcAft>
              <a:buAutoNum type="arabicParenR"/>
            </a:pPr>
            <a:r>
              <a:rPr lang="en" dirty="0" smtClean="0"/>
              <a:t> definování </a:t>
            </a:r>
            <a:r>
              <a:rPr lang="en" dirty="0"/>
              <a:t>cílů výzkumu, aneb co chceme vůbec </a:t>
            </a:r>
            <a:r>
              <a:rPr lang="en" dirty="0" smtClean="0"/>
              <a:t>zjistit</a:t>
            </a:r>
          </a:p>
          <a:p>
            <a:pPr marL="342900" lvl="2" indent="-171450">
              <a:spcAft>
                <a:spcPts val="0"/>
              </a:spcAft>
            </a:pPr>
            <a:r>
              <a:rPr lang="en" sz="1100" dirty="0"/>
              <a:t>+ průzkum literatury a </a:t>
            </a:r>
            <a:r>
              <a:rPr lang="en" sz="1100" b="1" dirty="0"/>
              <a:t>dřívějších šetření</a:t>
            </a:r>
          </a:p>
          <a:p>
            <a:pPr marL="342900" indent="-171450">
              <a:spcAft>
                <a:spcPts val="0"/>
              </a:spcAft>
              <a:buAutoNum type="arabicParenR"/>
            </a:pPr>
            <a:r>
              <a:rPr lang="en" dirty="0" smtClean="0"/>
              <a:t> definování </a:t>
            </a:r>
            <a:r>
              <a:rPr lang="en" dirty="0"/>
              <a:t>hlavních konceptů a veličin, které k tomu potřebujeme</a:t>
            </a:r>
          </a:p>
          <a:p>
            <a:pPr marL="342900" indent="-171450">
              <a:spcAft>
                <a:spcPts val="0"/>
              </a:spcAft>
              <a:buAutoNum type="arabicParenR"/>
            </a:pPr>
            <a:r>
              <a:rPr lang="en" dirty="0" smtClean="0"/>
              <a:t> návrh </a:t>
            </a:r>
            <a:r>
              <a:rPr lang="en" dirty="0"/>
              <a:t>dotazníku</a:t>
            </a:r>
          </a:p>
          <a:p>
            <a:pPr marL="342900" indent="-171450">
              <a:spcAft>
                <a:spcPts val="0"/>
              </a:spcAft>
              <a:buAutoNum type="arabicParenR"/>
            </a:pPr>
            <a:r>
              <a:rPr lang="en" dirty="0" smtClean="0"/>
              <a:t> test</a:t>
            </a:r>
            <a:r>
              <a:rPr lang="en" dirty="0"/>
              <a:t>, pilotní studie a kritika dotazníku</a:t>
            </a:r>
          </a:p>
          <a:p>
            <a:pPr marL="342900" indent="-171450">
              <a:spcAft>
                <a:spcPts val="0"/>
              </a:spcAft>
              <a:buAutoNum type="arabicParenR"/>
            </a:pPr>
            <a:r>
              <a:rPr lang="en" dirty="0" smtClean="0"/>
              <a:t> sestavení </a:t>
            </a:r>
            <a:r>
              <a:rPr lang="en" dirty="0"/>
              <a:t>finálního dotazníku</a:t>
            </a:r>
          </a:p>
          <a:p>
            <a:pPr marL="342900" indent="-171450">
              <a:spcAft>
                <a:spcPts val="0"/>
              </a:spcAft>
              <a:buAutoNum type="arabicParenR"/>
            </a:pPr>
            <a:r>
              <a:rPr lang="en" dirty="0" smtClean="0"/>
              <a:t> sběr </a:t>
            </a:r>
            <a:r>
              <a:rPr lang="en" dirty="0"/>
              <a:t>dat</a:t>
            </a:r>
          </a:p>
          <a:p>
            <a:pPr marL="342900" indent="-171450">
              <a:spcAft>
                <a:spcPts val="0"/>
              </a:spcAft>
              <a:buAutoNum type="arabicParenR"/>
            </a:pPr>
            <a:r>
              <a:rPr lang="en" dirty="0" smtClean="0"/>
              <a:t> analýza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233775" y="386691"/>
            <a:ext cx="6390450" cy="429525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r>
              <a:rPr lang="en" dirty="0"/>
              <a:t>Typy proměnných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233775" y="1507294"/>
            <a:ext cx="6390450" cy="2562300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r>
              <a:rPr lang="en" dirty="0"/>
              <a:t>Již při tvorbě dotazníku a stanovení měřených hodnot je dobré znát rozdělení proměnných. Aneb co bude:</a:t>
            </a:r>
          </a:p>
          <a:p>
            <a:pPr marL="342900" indent="-171450">
              <a:buChar char="-"/>
            </a:pPr>
            <a:r>
              <a:rPr lang="en" dirty="0"/>
              <a:t>nezávislá proměnná (predictor) - X</a:t>
            </a:r>
          </a:p>
          <a:p>
            <a:pPr marL="342900" indent="-171450">
              <a:buChar char="-"/>
            </a:pPr>
            <a:r>
              <a:rPr lang="en" dirty="0"/>
              <a:t>závislá proměnná (outcome) - Y</a:t>
            </a:r>
          </a:p>
          <a:p>
            <a:pPr marL="342900" indent="-171450">
              <a:buChar char="-"/>
            </a:pPr>
            <a:r>
              <a:rPr lang="en" dirty="0"/>
              <a:t>“zavádějící” proměnná (confounder) - Z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1048" y="3219822"/>
            <a:ext cx="2890856" cy="182606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/>
          <p:nvPr/>
        </p:nvSpPr>
        <p:spPr>
          <a:xfrm>
            <a:off x="4590076" y="4659982"/>
            <a:ext cx="1431212" cy="200477"/>
          </a:xfrm>
          <a:prstGeom prst="rightArrow">
            <a:avLst>
              <a:gd name="adj1" fmla="val 29387"/>
              <a:gd name="adj2" fmla="val 129443"/>
            </a:avLst>
          </a:prstGeom>
          <a:solidFill>
            <a:srgbClr val="A61C00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build="p"/>
      <p:bldP spid="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233775" y="339502"/>
            <a:ext cx="6390450" cy="429525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r>
              <a:rPr lang="en" dirty="0"/>
              <a:t>Terén a populace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233775" y="1059582"/>
            <a:ext cx="6390450" cy="4032448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171450">
              <a:spcAft>
                <a:spcPts val="0"/>
              </a:spcAft>
              <a:buChar char="-"/>
            </a:pPr>
            <a:r>
              <a:rPr lang="en" sz="2400" dirty="0"/>
              <a:t>populace vs. vzorek</a:t>
            </a:r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en" sz="1600" dirty="0"/>
              <a:t>zkoumáme populaci, ptáme se vzorku</a:t>
            </a:r>
          </a:p>
          <a:p>
            <a:pPr marL="342900" indent="-171450">
              <a:spcAft>
                <a:spcPts val="0"/>
              </a:spcAft>
              <a:buChar char="-"/>
            </a:pPr>
            <a:r>
              <a:rPr lang="en" sz="2400" dirty="0"/>
              <a:t>koho a kde se budeme </a:t>
            </a:r>
            <a:r>
              <a:rPr lang="en" sz="2400" dirty="0" smtClean="0"/>
              <a:t>ptát a proč</a:t>
            </a:r>
          </a:p>
          <a:p>
            <a:pPr marL="714375" lvl="2" indent="-171450">
              <a:spcAft>
                <a:spcPts val="0"/>
              </a:spcAft>
              <a:buChar char="-"/>
              <a:tabLst>
                <a:tab pos="542925" algn="l"/>
              </a:tabLst>
            </a:pPr>
            <a:r>
              <a:rPr lang="en" sz="1600" dirty="0" smtClean="0"/>
              <a:t>a </a:t>
            </a:r>
            <a:r>
              <a:rPr lang="en" sz="1600" dirty="0"/>
              <a:t>jaký to bude mít </a:t>
            </a:r>
            <a:r>
              <a:rPr lang="en" sz="1600" dirty="0" smtClean="0"/>
              <a:t>vliv na odpov</a:t>
            </a:r>
            <a:r>
              <a:rPr lang="cs-CZ" sz="1600" dirty="0" err="1" smtClean="0"/>
              <a:t>ědi</a:t>
            </a:r>
            <a:r>
              <a:rPr lang="en" sz="1600" dirty="0" smtClean="0"/>
              <a:t>?</a:t>
            </a:r>
            <a:endParaRPr lang="en" sz="1600" dirty="0"/>
          </a:p>
          <a:p>
            <a:pPr marL="342900" indent="-171450">
              <a:spcAft>
                <a:spcPts val="0"/>
              </a:spcAft>
              <a:buChar char="-"/>
            </a:pPr>
            <a:r>
              <a:rPr lang="en" sz="2400" dirty="0"/>
              <a:t>forma administrace</a:t>
            </a:r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en" sz="1600" dirty="0"/>
              <a:t>poštou, osobně, online, telefonicky, …</a:t>
            </a:r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en" sz="1600" dirty="0"/>
              <a:t>její finanční a časová náročnost</a:t>
            </a:r>
          </a:p>
          <a:p>
            <a:pPr marL="342900" indent="-171450">
              <a:spcAft>
                <a:spcPts val="0"/>
              </a:spcAft>
              <a:buChar char="-"/>
            </a:pPr>
            <a:r>
              <a:rPr lang="en" sz="2400" dirty="0"/>
              <a:t>i forma sběru může vnést zaujatost</a:t>
            </a:r>
          </a:p>
          <a:p>
            <a:pPr marL="342900" indent="-171450">
              <a:spcAft>
                <a:spcPts val="0"/>
              </a:spcAft>
              <a:buChar char="-"/>
            </a:pPr>
            <a:r>
              <a:rPr lang="en" sz="2400" dirty="0"/>
              <a:t>kolik odpovědí potřebujeme?</a:t>
            </a:r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en" sz="1600" dirty="0"/>
              <a:t>několik desítek pro každou zkoumanou kategorii/koncept</a:t>
            </a:r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en" sz="1600" dirty="0"/>
              <a:t>potřeba počítat s očekávanou návratností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258183" y="267494"/>
            <a:ext cx="6390450" cy="429525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r>
              <a:rPr lang="en" dirty="0"/>
              <a:t>Struktura dotazníku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501080" y="987574"/>
            <a:ext cx="5880248" cy="4155926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171450">
              <a:spcAft>
                <a:spcPts val="0"/>
              </a:spcAft>
              <a:buChar char="-"/>
            </a:pPr>
            <a:r>
              <a:rPr lang="en" dirty="0"/>
              <a:t>bude se lišit podle terénu, cílové populace i formy administrace</a:t>
            </a:r>
          </a:p>
          <a:p>
            <a:pPr marL="342900" indent="-171450">
              <a:spcAft>
                <a:spcPts val="0"/>
              </a:spcAft>
              <a:buChar char="-"/>
            </a:pPr>
            <a:r>
              <a:rPr lang="en" dirty="0"/>
              <a:t>na pořadí záleží, otázky by měly navazovat</a:t>
            </a:r>
          </a:p>
          <a:p>
            <a:pPr marL="342900" indent="-171450">
              <a:spcAft>
                <a:spcPts val="0"/>
              </a:spcAft>
              <a:buChar char="-"/>
            </a:pPr>
            <a:r>
              <a:rPr lang="en" dirty="0"/>
              <a:t>nejdůležitější, nejobecnější a nejjednodušší otázky </a:t>
            </a:r>
            <a:r>
              <a:rPr lang="en" dirty="0" smtClean="0"/>
              <a:t>sp</a:t>
            </a:r>
            <a:r>
              <a:rPr lang="cs-CZ" dirty="0" err="1" smtClean="0"/>
              <a:t>íše</a:t>
            </a:r>
            <a:r>
              <a:rPr lang="cs-CZ" dirty="0" smtClean="0"/>
              <a:t> </a:t>
            </a:r>
            <a:r>
              <a:rPr lang="en" dirty="0" smtClean="0"/>
              <a:t>ze </a:t>
            </a:r>
            <a:r>
              <a:rPr lang="en" dirty="0"/>
              <a:t>začátku</a:t>
            </a:r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en" sz="1600" dirty="0"/>
              <a:t>otázka osobních a demografických dat</a:t>
            </a:r>
          </a:p>
          <a:p>
            <a:pPr marL="342900" indent="-171450">
              <a:spcAft>
                <a:spcPts val="0"/>
              </a:spcAft>
              <a:buChar char="-"/>
            </a:pPr>
            <a:r>
              <a:rPr lang="en" dirty="0"/>
              <a:t>dlouhý dotazník nám sice hodně zodpoví, ale bude mít malou návratnost</a:t>
            </a:r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en" sz="1600" dirty="0"/>
              <a:t>tj. neptat se na zbytečnosti</a:t>
            </a:r>
          </a:p>
          <a:p>
            <a:pPr marL="342900" indent="-171450">
              <a:spcAft>
                <a:spcPts val="0"/>
              </a:spcAft>
              <a:buChar char="-"/>
            </a:pPr>
            <a:r>
              <a:rPr lang="en" dirty="0"/>
              <a:t>forma otázek také ovlivní návratnost</a:t>
            </a:r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en" sz="1600" dirty="0"/>
              <a:t>např. příliš osobní, nebo obtížně zodpověditelné</a:t>
            </a:r>
          </a:p>
          <a:p>
            <a:pPr marL="342900" indent="-171450">
              <a:spcAft>
                <a:spcPts val="0"/>
              </a:spcAft>
              <a:buChar char="-"/>
            </a:pPr>
            <a:r>
              <a:rPr lang="en" dirty="0"/>
              <a:t>i cílová skupina a forma dotazníku ovlivní návratnost</a:t>
            </a:r>
          </a:p>
          <a:p>
            <a:pPr marL="342900" indent="-171450">
              <a:spcAft>
                <a:spcPts val="0"/>
              </a:spcAft>
              <a:buChar char="-"/>
            </a:pPr>
            <a:r>
              <a:rPr lang="en" dirty="0"/>
              <a:t>je naprosto nutné předem testovat</a:t>
            </a:r>
          </a:p>
          <a:p>
            <a:pPr>
              <a:spcAft>
                <a:spcPts val="0"/>
              </a:spcAft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233775" y="267494"/>
            <a:ext cx="6390450" cy="429525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r>
              <a:rPr lang="en" dirty="0"/>
              <a:t>Typy otázek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233775" y="987574"/>
            <a:ext cx="6390450" cy="4032448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171450">
              <a:spcAft>
                <a:spcPts val="0"/>
              </a:spcAft>
              <a:buChar char="-"/>
            </a:pPr>
            <a:r>
              <a:rPr lang="en" dirty="0"/>
              <a:t>uzavřené jsou téměř vždy lepší</a:t>
            </a:r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en" sz="1600" dirty="0"/>
              <a:t>vyšší návratnost</a:t>
            </a:r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en" sz="1600" dirty="0"/>
              <a:t>jednodušší interpretace a analýza dat</a:t>
            </a:r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en" sz="1600" dirty="0"/>
              <a:t>jednoznačnost odpovědí</a:t>
            </a:r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en" sz="1600" dirty="0"/>
              <a:t>jedna/více možností, ano/ne, matice, pořadí, </a:t>
            </a:r>
            <a:r>
              <a:rPr lang="en" sz="1600" dirty="0" smtClean="0"/>
              <a:t>...</a:t>
            </a:r>
            <a:endParaRPr lang="en" sz="2350" dirty="0"/>
          </a:p>
          <a:p>
            <a:pPr marL="342900" indent="-171450">
              <a:spcAft>
                <a:spcPts val="0"/>
              </a:spcAft>
              <a:buChar char="-"/>
            </a:pPr>
            <a:r>
              <a:rPr lang="en" dirty="0"/>
              <a:t>otevřené otázky jsou jednodušší pro tazatele</a:t>
            </a:r>
          </a:p>
          <a:p>
            <a:pPr marL="342900" indent="-171450">
              <a:spcAft>
                <a:spcPts val="0"/>
              </a:spcAft>
              <a:buChar char="-"/>
            </a:pPr>
            <a:r>
              <a:rPr lang="en" dirty="0"/>
              <a:t>polarita </a:t>
            </a:r>
            <a:r>
              <a:rPr lang="en" dirty="0" smtClean="0"/>
              <a:t>otázek</a:t>
            </a:r>
            <a:endParaRPr lang="cs-CZ" dirty="0" smtClean="0"/>
          </a:p>
          <a:p>
            <a:pPr marL="714375" lvl="1" indent="-171450">
              <a:spcAft>
                <a:spcPts val="0"/>
              </a:spcAft>
              <a:buChar char="-"/>
            </a:pPr>
            <a:r>
              <a:rPr lang="cs-CZ" sz="1600" dirty="0" smtClean="0"/>
              <a:t>„BSS405 je užitečný předmět: nesouhlasím</a:t>
            </a:r>
            <a:r>
              <a:rPr lang="en-US" sz="1600" dirty="0" smtClean="0"/>
              <a:t>&lt;</a:t>
            </a:r>
            <a:r>
              <a:rPr lang="cs-CZ" sz="1600" dirty="0" smtClean="0"/>
              <a:t>-----</a:t>
            </a:r>
            <a:r>
              <a:rPr lang="en-US" sz="1600" dirty="0" smtClean="0"/>
              <a:t>&gt;</a:t>
            </a:r>
            <a:r>
              <a:rPr lang="cs-CZ" sz="1600" dirty="0" smtClean="0"/>
              <a:t>souhlasím“</a:t>
            </a:r>
          </a:p>
          <a:p>
            <a:pPr marL="714375" lvl="1" indent="-171450">
              <a:spcAft>
                <a:spcPts val="0"/>
              </a:spcAft>
              <a:buFontTx/>
              <a:buChar char="-"/>
            </a:pPr>
            <a:r>
              <a:rPr lang="cs-CZ" sz="1600" dirty="0"/>
              <a:t>„BSS405 je </a:t>
            </a:r>
            <a:r>
              <a:rPr lang="cs-CZ" sz="1600" dirty="0" smtClean="0"/>
              <a:t>zbytečný </a:t>
            </a:r>
            <a:r>
              <a:rPr lang="cs-CZ" sz="1600" dirty="0"/>
              <a:t>předmět: </a:t>
            </a:r>
            <a:r>
              <a:rPr lang="cs-CZ" sz="1600" dirty="0" smtClean="0"/>
              <a:t>nesouhlasím</a:t>
            </a:r>
            <a:r>
              <a:rPr lang="en-US" sz="1600" dirty="0" smtClean="0"/>
              <a:t>&lt;</a:t>
            </a:r>
            <a:r>
              <a:rPr lang="cs-CZ" sz="1600" dirty="0" smtClean="0"/>
              <a:t>-----</a:t>
            </a:r>
            <a:r>
              <a:rPr lang="en-US" sz="1600" dirty="0" smtClean="0"/>
              <a:t>&gt;</a:t>
            </a:r>
            <a:r>
              <a:rPr lang="cs-CZ" sz="1600" dirty="0" smtClean="0"/>
              <a:t>souhlasím</a:t>
            </a:r>
            <a:r>
              <a:rPr lang="cs-CZ" sz="1600" dirty="0"/>
              <a:t>“</a:t>
            </a:r>
            <a:endParaRPr lang="en" sz="1600" dirty="0"/>
          </a:p>
          <a:p>
            <a:pPr marL="714375" lvl="1" indent="-171450">
              <a:spcAft>
                <a:spcPts val="0"/>
              </a:spcAft>
              <a:buFontTx/>
              <a:buChar char="-"/>
            </a:pPr>
            <a:r>
              <a:rPr lang="cs-CZ" sz="1600" dirty="0"/>
              <a:t>„BSS405 </a:t>
            </a:r>
            <a:r>
              <a:rPr lang="cs-CZ" sz="1600" dirty="0" smtClean="0"/>
              <a:t>je předmět: zbytečný</a:t>
            </a:r>
            <a:r>
              <a:rPr lang="en-US" sz="1600" dirty="0" smtClean="0"/>
              <a:t>&lt;</a:t>
            </a:r>
            <a:r>
              <a:rPr lang="cs-CZ" sz="1600" dirty="0" smtClean="0"/>
              <a:t>-----</a:t>
            </a:r>
            <a:r>
              <a:rPr lang="en-US" sz="1600" dirty="0" smtClean="0"/>
              <a:t>&gt;</a:t>
            </a:r>
            <a:r>
              <a:rPr lang="cs-CZ" sz="1600" dirty="0" smtClean="0"/>
              <a:t>užitečný“</a:t>
            </a:r>
            <a:endParaRPr lang="en" sz="1600" dirty="0"/>
          </a:p>
          <a:p>
            <a:pPr marL="342900" indent="-171450">
              <a:spcAft>
                <a:spcPts val="0"/>
              </a:spcAft>
              <a:buChar char="-"/>
            </a:pPr>
            <a:r>
              <a:rPr lang="en" dirty="0"/>
              <a:t>podmíněné otázky</a:t>
            </a:r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en" sz="1600" dirty="0"/>
              <a:t>aneb pokud někdo odpoví, že má jen základní vzdělání, nemá smysl se ho ptát, jakou studoval vysokou školu</a:t>
            </a:r>
          </a:p>
          <a:p>
            <a:pPr>
              <a:spcAft>
                <a:spcPts val="0"/>
              </a:spcAft>
            </a:pPr>
            <a:endParaRPr dirty="0"/>
          </a:p>
          <a:p>
            <a:pPr>
              <a:spcAft>
                <a:spcPts val="0"/>
              </a:spcAft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build="p"/>
    </p:bld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601</Words>
  <Application>Microsoft Office PowerPoint</Application>
  <PresentationFormat>Vlastní</PresentationFormat>
  <Paragraphs>97</Paragraphs>
  <Slides>12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Arial</vt:lpstr>
      <vt:lpstr>simple-light-2</vt:lpstr>
      <vt:lpstr>Dotazníky</vt:lpstr>
      <vt:lpstr>Prezentace aplikace PowerPoint</vt:lpstr>
      <vt:lpstr>Základní “pravidla”</vt:lpstr>
      <vt:lpstr>Cíle sběru dat</vt:lpstr>
      <vt:lpstr>Obecné kroky</vt:lpstr>
      <vt:lpstr>Typy proměnných</vt:lpstr>
      <vt:lpstr>Terén a populace</vt:lpstr>
      <vt:lpstr>Struktura dotazníku</vt:lpstr>
      <vt:lpstr>Typy otázek</vt:lpstr>
      <vt:lpstr>Prezentace aplikace PowerPoint</vt:lpstr>
      <vt:lpstr>Jak se ptát aneb časté problémy</vt:lpstr>
      <vt:lpstr>Další otázky a problémy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Dotazníky</dc:title>
  <cp:lastModifiedBy>171810</cp:lastModifiedBy>
  <cp:revision>13</cp:revision>
  <dcterms:modified xsi:type="dcterms:W3CDTF">2018-04-04T11:26:25Z</dcterms:modified>
</cp:coreProperties>
</file>