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slide" Target="slides/slide25.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 name="Shape 23"/>
        <p:cNvGrpSpPr/>
        <p:nvPr/>
      </p:nvGrpSpPr>
      <p:grpSpPr>
        <a:xfrm>
          <a:off x="0" y="0"/>
          <a:ext cx="0" cy="0"/>
          <a:chOff x="0" y="0"/>
          <a:chExt cx="0" cy="0"/>
        </a:xfrm>
      </p:grpSpPr>
      <p:sp>
        <p:nvSpPr>
          <p:cNvPr id="24" name="Shape 24"/>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5" name="Shape 2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Shape 98"/>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9" name="Shape 9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Shape 108"/>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9" name="Shape 10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Shape 116"/>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17" name="Shape 11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Shape 122"/>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23" name="Shape 12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Shape 129"/>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30" name="Shape 13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Shape 138"/>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39" name="Shape 13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Shape 144"/>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45" name="Shape 14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Shape 150"/>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51" name="Shape 15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Shape 158"/>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59" name="Shape 15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Shape 166"/>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67" name="Shape 16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 name="Shape 31"/>
        <p:cNvGrpSpPr/>
        <p:nvPr/>
      </p:nvGrpSpPr>
      <p:grpSpPr>
        <a:xfrm>
          <a:off x="0" y="0"/>
          <a:ext cx="0" cy="0"/>
          <a:chOff x="0" y="0"/>
          <a:chExt cx="0" cy="0"/>
        </a:xfrm>
      </p:grpSpPr>
      <p:sp>
        <p:nvSpPr>
          <p:cNvPr id="32" name="Shape 32"/>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 name="Shape 3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Shape 173"/>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74" name="Shape 17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Shape 179"/>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80" name="Shape 18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Shape 185"/>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86" name="Shape 18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Shape 191"/>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92" name="Shape 19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Shape 197"/>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98" name="Shape 19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Shape 203"/>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04" name="Shape 20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 name="Shape 39"/>
        <p:cNvGrpSpPr/>
        <p:nvPr/>
      </p:nvGrpSpPr>
      <p:grpSpPr>
        <a:xfrm>
          <a:off x="0" y="0"/>
          <a:ext cx="0" cy="0"/>
          <a:chOff x="0" y="0"/>
          <a:chExt cx="0" cy="0"/>
        </a:xfrm>
      </p:grpSpPr>
      <p:sp>
        <p:nvSpPr>
          <p:cNvPr id="40" name="Shape 40"/>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1" name="Shape 4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 name="Shape 48"/>
        <p:cNvGrpSpPr/>
        <p:nvPr/>
      </p:nvGrpSpPr>
      <p:grpSpPr>
        <a:xfrm>
          <a:off x="0" y="0"/>
          <a:ext cx="0" cy="0"/>
          <a:chOff x="0" y="0"/>
          <a:chExt cx="0" cy="0"/>
        </a:xfrm>
      </p:grpSpPr>
      <p:sp>
        <p:nvSpPr>
          <p:cNvPr id="49" name="Shape 49"/>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0" name="Shape 5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 name="Shape 54"/>
        <p:cNvGrpSpPr/>
        <p:nvPr/>
      </p:nvGrpSpPr>
      <p:grpSpPr>
        <a:xfrm>
          <a:off x="0" y="0"/>
          <a:ext cx="0" cy="0"/>
          <a:chOff x="0" y="0"/>
          <a:chExt cx="0" cy="0"/>
        </a:xfrm>
      </p:grpSpPr>
      <p:sp>
        <p:nvSpPr>
          <p:cNvPr id="55" name="Shape 55"/>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6" name="Shape 5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Shape 63"/>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4" name="Shape 6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Shape 71"/>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2" name="Shape 7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Shape 81"/>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2" name="Shape 8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Shape 89"/>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0" name="Shape 9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layout with centered title and subtitle placeholders" type="title">
  <p:cSld name="TITLE">
    <p:spTree>
      <p:nvGrpSpPr>
        <p:cNvPr id="11" name="Shape 11"/>
        <p:cNvGrpSpPr/>
        <p:nvPr/>
      </p:nvGrpSpPr>
      <p:grpSpPr>
        <a:xfrm>
          <a:off x="0" y="0"/>
          <a:ext cx="0" cy="0"/>
          <a:chOff x="0" y="0"/>
          <a:chExt cx="0" cy="0"/>
        </a:xfrm>
      </p:grpSpPr>
      <p:sp>
        <p:nvSpPr>
          <p:cNvPr id="12" name="Shape 12"/>
          <p:cNvSpPr txBox="1"/>
          <p:nvPr>
            <p:ph type="ctrTitle"/>
          </p:nvPr>
        </p:nvSpPr>
        <p:spPr>
          <a:xfrm>
            <a:off x="685800" y="2130425"/>
            <a:ext cx="7772400" cy="1470025"/>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lnSpc>
                <a:spcPct val="100000"/>
              </a:lnSpc>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lnSpc>
                <a:spcPct val="100000"/>
              </a:lnSpc>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lnSpc>
                <a:spcPct val="100000"/>
              </a:lnSpc>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lnSpc>
                <a:spcPct val="100000"/>
              </a:lnSpc>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lnSpc>
                <a:spcPct val="100000"/>
              </a:lnSpc>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lnSpc>
                <a:spcPct val="100000"/>
              </a:lnSpc>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lnSpc>
                <a:spcPct val="100000"/>
              </a:lnSpc>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lnSpc>
                <a:spcPct val="100000"/>
              </a:lnSpc>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13" name="Shape 13"/>
          <p:cNvSpPr txBox="1"/>
          <p:nvPr>
            <p:ph idx="1" type="subTitle"/>
          </p:nvPr>
        </p:nvSpPr>
        <p:spPr>
          <a:xfrm>
            <a:off x="1371600" y="3886200"/>
            <a:ext cx="6400800" cy="1752600"/>
          </a:xfrm>
          <a:prstGeom prst="rect">
            <a:avLst/>
          </a:prstGeom>
          <a:noFill/>
          <a:ln>
            <a:noFill/>
          </a:ln>
        </p:spPr>
        <p:txBody>
          <a:bodyPr anchorCtr="0" anchor="t" bIns="91425" lIns="91425" spcFirstLastPara="1" rIns="91425" wrap="square" tIns="91425"/>
          <a:lstStyle>
            <a:lvl1pPr lvl="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lvl="1"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lvl="2"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lvl="3"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lvl="4"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lvl="5"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4" name="Shape 14"/>
          <p:cNvSpPr txBox="1"/>
          <p:nvPr>
            <p:ph idx="10" type="dt"/>
          </p:nvPr>
        </p:nvSpPr>
        <p:spPr>
          <a:xfrm>
            <a:off x="457200" y="6245225"/>
            <a:ext cx="2133600" cy="47625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SzPts val="1400"/>
              <a:buNone/>
              <a:defRPr b="0" i="0" sz="1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5" name="Shape 15"/>
          <p:cNvSpPr txBox="1"/>
          <p:nvPr>
            <p:ph idx="11" type="ftr"/>
          </p:nvPr>
        </p:nvSpPr>
        <p:spPr>
          <a:xfrm>
            <a:off x="3124200" y="6245225"/>
            <a:ext cx="2895600" cy="476250"/>
          </a:xfrm>
          <a:prstGeom prst="rect">
            <a:avLst/>
          </a:prstGeom>
          <a:noFill/>
          <a:ln>
            <a:noFill/>
          </a:ln>
        </p:spPr>
        <p:txBody>
          <a:bodyPr anchorCtr="0" anchor="t" bIns="91425" lIns="91425" spcFirstLastPara="1" rIns="91425" wrap="square" tIns="91425"/>
          <a:lstStyle>
            <a:lvl1pPr lvl="0" marR="0" rtl="0" algn="ctr">
              <a:lnSpc>
                <a:spcPct val="100000"/>
              </a:lnSpc>
              <a:spcBef>
                <a:spcPts val="0"/>
              </a:spcBef>
              <a:spcAft>
                <a:spcPts val="0"/>
              </a:spcAft>
              <a:buSzPts val="1400"/>
              <a:buNone/>
              <a:defRPr b="0" i="0" sz="1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6" name="Shape 16"/>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None/>
              <a:defRPr b="0"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None/>
              <a:defRPr b="0"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None/>
              <a:defRPr b="0"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None/>
              <a:defRPr b="0"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None/>
              <a:defRPr b="0"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None/>
              <a:defRPr b="0"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None/>
              <a:defRPr b="0"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None/>
              <a:defRPr b="0"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ext" type="tx">
  <p:cSld name="TITLE_AND_BODY">
    <p:spTree>
      <p:nvGrpSpPr>
        <p:cNvPr id="17" name="Shape 17"/>
        <p:cNvGrpSpPr/>
        <p:nvPr/>
      </p:nvGrpSpPr>
      <p:grpSpPr>
        <a:xfrm>
          <a:off x="0" y="0"/>
          <a:ext cx="0" cy="0"/>
          <a:chOff x="0" y="0"/>
          <a:chExt cx="0" cy="0"/>
        </a:xfrm>
      </p:grpSpPr>
      <p:sp>
        <p:nvSpPr>
          <p:cNvPr id="18" name="Shape 18"/>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lnSpc>
                <a:spcPct val="100000"/>
              </a:lnSpc>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lnSpc>
                <a:spcPct val="100000"/>
              </a:lnSpc>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lnSpc>
                <a:spcPct val="100000"/>
              </a:lnSpc>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lnSpc>
                <a:spcPct val="100000"/>
              </a:lnSpc>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lnSpc>
                <a:spcPct val="100000"/>
              </a:lnSpc>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lnSpc>
                <a:spcPct val="100000"/>
              </a:lnSpc>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lnSpc>
                <a:spcPct val="100000"/>
              </a:lnSpc>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lnSpc>
                <a:spcPct val="100000"/>
              </a:lnSpc>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19" name="Shape 19"/>
          <p:cNvSpPr txBox="1"/>
          <p:nvPr>
            <p:ph idx="1" type="body"/>
          </p:nvPr>
        </p:nvSpPr>
        <p:spPr>
          <a:xfrm>
            <a:off x="457200" y="1600200"/>
            <a:ext cx="8229600" cy="4525962"/>
          </a:xfrm>
          <a:prstGeom prst="rect">
            <a:avLst/>
          </a:prstGeom>
          <a:noFill/>
          <a:ln>
            <a:noFill/>
          </a:ln>
        </p:spPr>
        <p:txBody>
          <a:bodyPr anchorCtr="0" anchor="t" bIns="91425" lIns="91425" spcFirstLastPara="1" rIns="91425" wrap="square" tIns="91425"/>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0" name="Shape 20"/>
          <p:cNvSpPr txBox="1"/>
          <p:nvPr>
            <p:ph idx="10" type="dt"/>
          </p:nvPr>
        </p:nvSpPr>
        <p:spPr>
          <a:xfrm>
            <a:off x="457200" y="6245225"/>
            <a:ext cx="2133600" cy="47625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SzPts val="1400"/>
              <a:buNone/>
              <a:defRPr b="0" i="0" sz="14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1" name="Shape 21"/>
          <p:cNvSpPr txBox="1"/>
          <p:nvPr>
            <p:ph idx="11" type="ftr"/>
          </p:nvPr>
        </p:nvSpPr>
        <p:spPr>
          <a:xfrm>
            <a:off x="3124200" y="6245225"/>
            <a:ext cx="2895600" cy="476250"/>
          </a:xfrm>
          <a:prstGeom prst="rect">
            <a:avLst/>
          </a:prstGeom>
          <a:noFill/>
          <a:ln>
            <a:noFill/>
          </a:ln>
        </p:spPr>
        <p:txBody>
          <a:bodyPr anchorCtr="0" anchor="t" bIns="91425" lIns="91425" spcFirstLastPara="1" rIns="91425" wrap="square" tIns="91425"/>
          <a:lstStyle>
            <a:lvl1pPr lvl="0" marR="0" rtl="0" algn="ctr">
              <a:lnSpc>
                <a:spcPct val="100000"/>
              </a:lnSpc>
              <a:spcBef>
                <a:spcPts val="0"/>
              </a:spcBef>
              <a:spcAft>
                <a:spcPts val="0"/>
              </a:spcAft>
              <a:buSzPts val="1400"/>
              <a:buNone/>
              <a:defRPr b="0" i="0" sz="14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2" name="Shape 22"/>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None/>
              <a:defRPr b="0" i="0" sz="14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None/>
              <a:defRPr b="0" i="0" sz="14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None/>
              <a:defRPr b="0" i="0" sz="14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None/>
              <a:defRPr b="0" i="0" sz="14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None/>
              <a:defRPr b="0" i="0" sz="14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None/>
              <a:defRPr b="0" i="0" sz="14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None/>
              <a:defRPr b="0" i="0" sz="14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None/>
              <a:defRPr b="0" i="0" sz="14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None/>
              <a:defRPr b="0" i="0" sz="1400" u="none">
                <a:solidFill>
                  <a:schemeClr val="dk1"/>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lnSpc>
                <a:spcPct val="100000"/>
              </a:lnSpc>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lnSpc>
                <a:spcPct val="100000"/>
              </a:lnSpc>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lnSpc>
                <a:spcPct val="100000"/>
              </a:lnSpc>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lnSpc>
                <a:spcPct val="100000"/>
              </a:lnSpc>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lnSpc>
                <a:spcPct val="100000"/>
              </a:lnSpc>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lnSpc>
                <a:spcPct val="100000"/>
              </a:lnSpc>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lnSpc>
                <a:spcPct val="100000"/>
              </a:lnSpc>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lnSpc>
                <a:spcPct val="100000"/>
              </a:lnSpc>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7" name="Shape 7"/>
          <p:cNvSpPr txBox="1"/>
          <p:nvPr>
            <p:ph idx="1" type="body"/>
          </p:nvPr>
        </p:nvSpPr>
        <p:spPr>
          <a:xfrm>
            <a:off x="457200" y="1600200"/>
            <a:ext cx="8229600" cy="4525962"/>
          </a:xfrm>
          <a:prstGeom prst="rect">
            <a:avLst/>
          </a:prstGeom>
          <a:noFill/>
          <a:ln>
            <a:noFill/>
          </a:ln>
        </p:spPr>
        <p:txBody>
          <a:bodyPr anchorCtr="0" anchor="t" bIns="91425" lIns="91425" spcFirstLastPara="1" rIns="91425" wrap="square" tIns="91425"/>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8" name="Shape 8"/>
          <p:cNvSpPr txBox="1"/>
          <p:nvPr>
            <p:ph idx="10" type="dt"/>
          </p:nvPr>
        </p:nvSpPr>
        <p:spPr>
          <a:xfrm>
            <a:off x="457200" y="6245225"/>
            <a:ext cx="2133600" cy="47625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SzPts val="1400"/>
              <a:buNone/>
              <a:defRPr b="0" i="0" sz="1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 name="Shape 9"/>
          <p:cNvSpPr txBox="1"/>
          <p:nvPr>
            <p:ph idx="11" type="ftr"/>
          </p:nvPr>
        </p:nvSpPr>
        <p:spPr>
          <a:xfrm>
            <a:off x="3124200" y="6245225"/>
            <a:ext cx="2895600" cy="476250"/>
          </a:xfrm>
          <a:prstGeom prst="rect">
            <a:avLst/>
          </a:prstGeom>
          <a:noFill/>
          <a:ln>
            <a:noFill/>
          </a:ln>
        </p:spPr>
        <p:txBody>
          <a:bodyPr anchorCtr="0" anchor="t" bIns="91425" lIns="91425" spcFirstLastPara="1" rIns="91425" wrap="square" tIns="91425"/>
          <a:lstStyle>
            <a:lvl1pPr lvl="0" marR="0" rtl="0" algn="ctr">
              <a:lnSpc>
                <a:spcPct val="100000"/>
              </a:lnSpc>
              <a:spcBef>
                <a:spcPts val="0"/>
              </a:spcBef>
              <a:spcAft>
                <a:spcPts val="0"/>
              </a:spcAft>
              <a:buSzPts val="1400"/>
              <a:buNone/>
              <a:defRPr b="0" i="0" sz="1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 name="Shape 10"/>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solidFill>
                <a:srgbClr val="000000"/>
              </a:solidFil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jpg"/><Relationship Id="rId4" Type="http://schemas.openxmlformats.org/officeDocument/2006/relationships/image" Target="../media/image9.jpg"/><Relationship Id="rId5"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1" Type="http://schemas.openxmlformats.org/officeDocument/2006/relationships/hyperlink" Target="https://upload.wikimedia.org/wikipedia/commons/8/8b/GreenMountainWindFarm_Fluvanna_2004.jpg" TargetMode="External"/><Relationship Id="rId10" Type="http://schemas.openxmlformats.org/officeDocument/2006/relationships/hyperlink" Target="https://upload.wikimedia.org/wikipedia/commons/4/4d/Fermi_NPP.jpg" TargetMode="External"/><Relationship Id="rId13" Type="http://schemas.openxmlformats.org/officeDocument/2006/relationships/hyperlink" Target="https://www.un.org/sustainabledevelopment/blog/2016/04/parisagreementsingatures/" TargetMode="External"/><Relationship Id="rId12" Type="http://schemas.openxmlformats.org/officeDocument/2006/relationships/hyperlink" Target="https://treaties.un.org/pages/ViewDetails.aspx?src=TREATY&amp;mtdsg_no=XXVII-7-d&amp;chapter=27&amp;clang=_en" TargetMode="External"/><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energyeducation.ca/encyclopedia/Power_plant#cite_note-2" TargetMode="External"/><Relationship Id="rId4" Type="http://schemas.openxmlformats.org/officeDocument/2006/relationships/hyperlink" Target="http://energyeducation.ca/encyclopedia/Power_plant#cite_note-2" TargetMode="External"/><Relationship Id="rId9" Type="http://schemas.openxmlformats.org/officeDocument/2006/relationships/hyperlink" Target="https://upload.wikimedia.org/wikipedia/commons/4/4d/Fermi_NPP.jpg" TargetMode="External"/><Relationship Id="rId14" Type="http://schemas.openxmlformats.org/officeDocument/2006/relationships/hyperlink" Target="https://www.researchgate.net/post/Do_your_place_is_affected_through_climate_change_how_it_is_affected" TargetMode="External"/><Relationship Id="rId5" Type="http://schemas.openxmlformats.org/officeDocument/2006/relationships/hyperlink" Target="https://www.eia.gov/energyexplained/index.cfm?page=electricity_in_the_united_states" TargetMode="External"/><Relationship Id="rId6" Type="http://schemas.openxmlformats.org/officeDocument/2006/relationships/hyperlink" Target="https://www.eia.gov/energyexplained/index.cfm?page=electricity_in_the_united_states" TargetMode="External"/><Relationship Id="rId7" Type="http://schemas.openxmlformats.org/officeDocument/2006/relationships/hyperlink" Target="http://upload.wikimedia.org/wikipedia/commons/b/bb/Gundremmingen_Nuclear_Power_Plant.jpg" TargetMode="External"/><Relationship Id="rId8" Type="http://schemas.openxmlformats.org/officeDocument/2006/relationships/hyperlink" Target="http://upload.wikimedia.org/wikipedia/commons/b/bb/Gundremmingen_Nuclear_Power_Plant.jp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3.jpg"/><Relationship Id="rId4" Type="http://schemas.openxmlformats.org/officeDocument/2006/relationships/image" Target="../media/image8.jpg"/><Relationship Id="rId5" Type="http://schemas.openxmlformats.org/officeDocument/2006/relationships/image" Target="../media/image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5.png"/></Relationships>
</file>

<file path=ppt/slides/_rels/slide20.xml.rels><?xml version="1.0" encoding="UTF-8" standalone="yes"?><Relationships xmlns="http://schemas.openxmlformats.org/package/2006/relationships"><Relationship Id="rId11" Type="http://schemas.openxmlformats.org/officeDocument/2006/relationships/hyperlink" Target="http://www.planetexperts.com/republicans-democrats-differ-climate-environment-policies/" TargetMode="External"/><Relationship Id="rId10" Type="http://schemas.openxmlformats.org/officeDocument/2006/relationships/hyperlink" Target="https://www.theguardian.com/commentisfree/2016/oct/08/climate-change-defense-spending-fighter-plane-climate-change-defense-spending-fighter-plane-program" TargetMode="External"/><Relationship Id="rId13" Type="http://schemas.openxmlformats.org/officeDocument/2006/relationships/hyperlink" Target="https://www.nytimes.com/2017/06/04/us/politics/trump-paris-accord-bush-kyoto.html" TargetMode="External"/><Relationship Id="rId12" Type="http://schemas.openxmlformats.org/officeDocument/2006/relationships/hyperlink" Target="http://www.planetexperts.com/republicans-democrats-differ-climate-environment-policies/" TargetMode="External"/><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s://www.theguardian.com/us-news/2017/dec/18/trump-drop-climate-change-national-security-strategy" TargetMode="External"/><Relationship Id="rId4" Type="http://schemas.openxmlformats.org/officeDocument/2006/relationships/hyperlink" Target="https://www.theguardian.com/us-news/2017/dec/18/trump-drop-climate-change-national-security-strategy" TargetMode="External"/><Relationship Id="rId9" Type="http://schemas.openxmlformats.org/officeDocument/2006/relationships/hyperlink" Target="https://www.theguardian.com/commentisfree/2016/oct/08/climate-change-defense-spending-fighter-plane-climate-change-defense-spending-fighter-plane-program" TargetMode="External"/><Relationship Id="rId15" Type="http://schemas.openxmlformats.org/officeDocument/2006/relationships/hyperlink" Target="http://www.solarsunwerx.com.au/latest-news/obama-double-climate-change" TargetMode="External"/><Relationship Id="rId14" Type="http://schemas.openxmlformats.org/officeDocument/2006/relationships/hyperlink" Target="https://www.nytimes.com/2017/06/04/us/politics/trump-paris-accord-bush-kyoto.html" TargetMode="External"/><Relationship Id="rId16" Type="http://schemas.openxmlformats.org/officeDocument/2006/relationships/hyperlink" Target="https://www.goodreads.com/book/show/175796.Hell_and_High_Water" TargetMode="External"/><Relationship Id="rId5" Type="http://schemas.openxmlformats.org/officeDocument/2006/relationships/hyperlink" Target="https://www.theguardian.com/environment/climate-consensus-97-per-cent/2018/feb/01/its-not-okay-how-clueless-donald-trump-is-about-climate-change" TargetMode="External"/><Relationship Id="rId6" Type="http://schemas.openxmlformats.org/officeDocument/2006/relationships/hyperlink" Target="https://www.theguardian.com/environment/climate-consensus-97-per-cent/2018/feb/01/its-not-okay-how-clueless-donald-trump-is-about-climate-change" TargetMode="External"/><Relationship Id="rId7" Type="http://schemas.openxmlformats.org/officeDocument/2006/relationships/hyperlink" Target="https://edition.cnn.com/2017/03/27/politics/trump-climate-change-executive-order/index.html" TargetMode="External"/><Relationship Id="rId8" Type="http://schemas.openxmlformats.org/officeDocument/2006/relationships/hyperlink" Target="https://edition.cnn.com/2017/03/27/politics/trump-climate-change-executive-order/index.html"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hyperlink" Target="http://foreignpolicy.com/2018/01/09/the-only-force-that-can-beat-climate-change-is-the-u-s-army/" TargetMode="External"/><Relationship Id="rId4" Type="http://schemas.openxmlformats.org/officeDocument/2006/relationships/hyperlink" Target="https://eos.org/features/how-will-climate-change-affect-the-united-states-in-decades-to-come" TargetMode="External"/><Relationship Id="rId9" Type="http://schemas.openxmlformats.org/officeDocument/2006/relationships/hyperlink" Target="http://foreignpolicy.com/2018/01/09/the-only-force-that-can-beat-climate-change-is-the-u-s-army/" TargetMode="External"/><Relationship Id="rId5" Type="http://schemas.openxmlformats.org/officeDocument/2006/relationships/hyperlink" Target="https://www.theverge.com/2017/8/9/16116198/climate-change-report-extreme-weather-co2-donald-trump" TargetMode="External"/><Relationship Id="rId6" Type="http://schemas.openxmlformats.org/officeDocument/2006/relationships/hyperlink" Target="https://www.ecowatch.com/military-largest-polluter-2408760609.html" TargetMode="External"/><Relationship Id="rId7" Type="http://schemas.openxmlformats.org/officeDocument/2006/relationships/hyperlink" Target="https://www.washingtonpost.com/news/the-fix/wp/2016/06/09/in-2009-donald-trump-endorsed-action-on-climate-change-three-months-later-he-disparaged-it/?utm_term=.416c3b48cb39" TargetMode="External"/><Relationship Id="rId8" Type="http://schemas.openxmlformats.org/officeDocument/2006/relationships/hyperlink" Target="https://eos.org/features/how-will-climate-change-affect-the-united-states-in-decades-to-com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4.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 name="Shape 26"/>
        <p:cNvGrpSpPr/>
        <p:nvPr/>
      </p:nvGrpSpPr>
      <p:grpSpPr>
        <a:xfrm>
          <a:off x="0" y="0"/>
          <a:ext cx="0" cy="0"/>
          <a:chOff x="0" y="0"/>
          <a:chExt cx="0" cy="0"/>
        </a:xfrm>
      </p:grpSpPr>
      <p:sp>
        <p:nvSpPr>
          <p:cNvPr id="27" name="Shape 27"/>
          <p:cNvSpPr txBox="1"/>
          <p:nvPr>
            <p:ph type="ctrTitle"/>
          </p:nvPr>
        </p:nvSpPr>
        <p:spPr>
          <a:xfrm>
            <a:off x="655200" y="816050"/>
            <a:ext cx="8351700" cy="1149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US" sz="3600">
                <a:solidFill>
                  <a:srgbClr val="38761D"/>
                </a:solidFill>
              </a:rPr>
              <a:t>America’s Changing Global Role</a:t>
            </a:r>
            <a:endParaRPr b="1" sz="3600">
              <a:solidFill>
                <a:srgbClr val="38761D"/>
              </a:solidFill>
            </a:endParaRPr>
          </a:p>
          <a:p>
            <a:pPr indent="0" lvl="0" marL="0" algn="l">
              <a:spcBef>
                <a:spcPts val="0"/>
              </a:spcBef>
              <a:spcAft>
                <a:spcPts val="0"/>
              </a:spcAft>
              <a:buNone/>
            </a:pPr>
            <a:r>
              <a:rPr b="1" lang="en-US" sz="3600">
                <a:solidFill>
                  <a:srgbClr val="38761D"/>
                </a:solidFill>
              </a:rPr>
              <a:t>    *</a:t>
            </a:r>
            <a:r>
              <a:rPr b="1" lang="en-US" sz="3600">
                <a:solidFill>
                  <a:srgbClr val="38761D"/>
                </a:solidFill>
              </a:rPr>
              <a:t>C</a:t>
            </a:r>
            <a:r>
              <a:rPr b="1" lang="en-US" sz="3600">
                <a:solidFill>
                  <a:srgbClr val="38761D"/>
                </a:solidFill>
              </a:rPr>
              <a:t>limate change-Case Study</a:t>
            </a:r>
            <a:endParaRPr b="1" sz="3600">
              <a:solidFill>
                <a:srgbClr val="38761D"/>
              </a:solidFill>
            </a:endParaRPr>
          </a:p>
        </p:txBody>
      </p:sp>
      <p:sp>
        <p:nvSpPr>
          <p:cNvPr id="28" name="Shape 28"/>
          <p:cNvSpPr txBox="1"/>
          <p:nvPr>
            <p:ph idx="1" type="subTitle"/>
          </p:nvPr>
        </p:nvSpPr>
        <p:spPr>
          <a:xfrm>
            <a:off x="716400" y="4827050"/>
            <a:ext cx="7711200" cy="17526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US" sz="2400"/>
              <a:t>Pavel Šaradín, Vojta Kyselý,   </a:t>
            </a:r>
            <a:endParaRPr b="1" sz="2400"/>
          </a:p>
          <a:p>
            <a:pPr indent="0" lvl="0" marL="0" rtl="0" algn="ctr">
              <a:lnSpc>
                <a:spcPct val="115000"/>
              </a:lnSpc>
              <a:spcBef>
                <a:spcPts val="0"/>
              </a:spcBef>
              <a:spcAft>
                <a:spcPts val="0"/>
              </a:spcAft>
              <a:buClr>
                <a:schemeClr val="dk1"/>
              </a:buClr>
              <a:buSzPts val="1100"/>
              <a:buFont typeface="Arial"/>
              <a:buNone/>
            </a:pPr>
            <a:r>
              <a:rPr b="1" lang="en-US" sz="2400"/>
              <a:t>Anna Mezhenskaya, Camilla Kelényová</a:t>
            </a:r>
            <a:endParaRPr b="1" sz="2400"/>
          </a:p>
          <a:p>
            <a:pPr indent="0" lvl="0" marL="0">
              <a:spcBef>
                <a:spcPts val="640"/>
              </a:spcBef>
              <a:spcAft>
                <a:spcPts val="0"/>
              </a:spcAft>
              <a:buNone/>
            </a:pPr>
            <a:r>
              <a:rPr lang="en-US"/>
              <a:t>                      </a:t>
            </a:r>
            <a:endParaRPr/>
          </a:p>
        </p:txBody>
      </p:sp>
      <p:pic>
        <p:nvPicPr>
          <p:cNvPr id="29" name="Shape 29"/>
          <p:cNvPicPr preferRelativeResize="0"/>
          <p:nvPr/>
        </p:nvPicPr>
        <p:blipFill>
          <a:blip r:embed="rId3">
            <a:alphaModFix/>
          </a:blip>
          <a:stretch>
            <a:fillRect/>
          </a:stretch>
        </p:blipFill>
        <p:spPr>
          <a:xfrm>
            <a:off x="2466496" y="2030946"/>
            <a:ext cx="4211000" cy="2796100"/>
          </a:xfrm>
          <a:prstGeom prst="rect">
            <a:avLst/>
          </a:prstGeom>
          <a:noFill/>
          <a:ln>
            <a:noFill/>
          </a:ln>
        </p:spPr>
      </p:pic>
      <p:sp>
        <p:nvSpPr>
          <p:cNvPr id="30" name="Shape 30"/>
          <p:cNvSpPr/>
          <p:nvPr/>
        </p:nvSpPr>
        <p:spPr>
          <a:xfrm>
            <a:off x="123350" y="71823"/>
            <a:ext cx="2343149" cy="172025"/>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lt2"/>
                </a:solidFill>
                <a:latin typeface="Arial"/>
              </a:rPr>
              <a:t>Image:www.researchgate.net</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00" name="Shape 100"/>
        <p:cNvGrpSpPr/>
        <p:nvPr/>
      </p:nvGrpSpPr>
      <p:grpSpPr>
        <a:xfrm>
          <a:off x="0" y="0"/>
          <a:ext cx="0" cy="0"/>
          <a:chOff x="0" y="0"/>
          <a:chExt cx="0" cy="0"/>
        </a:xfrm>
      </p:grpSpPr>
      <p:pic>
        <p:nvPicPr>
          <p:cNvPr id="101" name="Shape 101"/>
          <p:cNvPicPr preferRelativeResize="0"/>
          <p:nvPr/>
        </p:nvPicPr>
        <p:blipFill rotWithShape="1">
          <a:blip r:embed="rId3">
            <a:alphaModFix/>
          </a:blip>
          <a:srcRect b="0" l="0" r="0" t="0"/>
          <a:stretch/>
        </p:blipFill>
        <p:spPr>
          <a:xfrm>
            <a:off x="5472125" y="1338275"/>
            <a:ext cx="3671887" cy="2279650"/>
          </a:xfrm>
          <a:prstGeom prst="rect">
            <a:avLst/>
          </a:prstGeom>
          <a:noFill/>
          <a:ln>
            <a:noFill/>
          </a:ln>
        </p:spPr>
      </p:pic>
      <p:pic>
        <p:nvPicPr>
          <p:cNvPr id="102" name="Shape 102"/>
          <p:cNvPicPr preferRelativeResize="0"/>
          <p:nvPr/>
        </p:nvPicPr>
        <p:blipFill rotWithShape="1">
          <a:blip r:embed="rId4">
            <a:alphaModFix/>
          </a:blip>
          <a:srcRect b="0" l="0" r="0" t="0"/>
          <a:stretch/>
        </p:blipFill>
        <p:spPr>
          <a:xfrm>
            <a:off x="3232077" y="3291852"/>
            <a:ext cx="3320000" cy="2209800"/>
          </a:xfrm>
          <a:prstGeom prst="rect">
            <a:avLst/>
          </a:prstGeom>
          <a:noFill/>
          <a:ln>
            <a:noFill/>
          </a:ln>
        </p:spPr>
      </p:pic>
      <p:sp>
        <p:nvSpPr>
          <p:cNvPr id="103" name="Shape 103"/>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6600"/>
              </a:buClr>
              <a:buSzPts val="4000"/>
              <a:buFont typeface="Arial"/>
              <a:buNone/>
            </a:pPr>
            <a:r>
              <a:rPr b="1" i="0" lang="en-US" sz="4000" u="none" cap="none" strike="noStrike">
                <a:solidFill>
                  <a:srgbClr val="006600"/>
                </a:solidFill>
                <a:latin typeface="Arial"/>
                <a:ea typeface="Arial"/>
                <a:cs typeface="Arial"/>
                <a:sym typeface="Arial"/>
              </a:rPr>
              <a:t>Green energy/Renewable energy power plants</a:t>
            </a:r>
            <a:endParaRPr/>
          </a:p>
        </p:txBody>
      </p:sp>
      <p:sp>
        <p:nvSpPr>
          <p:cNvPr id="104" name="Shape 104"/>
          <p:cNvSpPr txBox="1"/>
          <p:nvPr>
            <p:ph idx="1" type="body"/>
          </p:nvPr>
        </p:nvSpPr>
        <p:spPr>
          <a:xfrm>
            <a:off x="91462" y="1338287"/>
            <a:ext cx="4608600" cy="4526100"/>
          </a:xfrm>
          <a:prstGeom prst="rect">
            <a:avLst/>
          </a:prstGeom>
          <a:noFill/>
          <a:ln>
            <a:noFill/>
          </a:ln>
        </p:spPr>
        <p:txBody>
          <a:bodyPr anchorCtr="0" anchor="t" bIns="45700" lIns="91425" spcFirstLastPara="1" rIns="91425" wrap="square" tIns="45700">
            <a:noAutofit/>
          </a:bodyPr>
          <a:lstStyle/>
          <a:p>
            <a:pPr indent="-292100" lvl="0" marL="342900" rtl="0">
              <a:lnSpc>
                <a:spcPct val="115000"/>
              </a:lnSpc>
              <a:spcBef>
                <a:spcPts val="1800"/>
              </a:spcBef>
              <a:spcAft>
                <a:spcPts val="0"/>
              </a:spcAft>
              <a:buClr>
                <a:schemeClr val="dk1"/>
              </a:buClr>
              <a:buSzPts val="2400"/>
              <a:buFont typeface="Arial"/>
              <a:buChar char="•"/>
            </a:pPr>
            <a:r>
              <a:rPr b="1" lang="en-US" sz="2400"/>
              <a:t>Renewable energy sources provide less than 17% of U.S. electricity (2016)</a:t>
            </a:r>
            <a:endParaRPr sz="2400"/>
          </a:p>
          <a:p>
            <a:pPr indent="-292100" lvl="0" marL="342900" marR="0" rtl="0" algn="l">
              <a:lnSpc>
                <a:spcPct val="100000"/>
              </a:lnSpc>
              <a:spcBef>
                <a:spcPts val="0"/>
              </a:spcBef>
              <a:spcAft>
                <a:spcPts val="0"/>
              </a:spcAft>
              <a:buClr>
                <a:schemeClr val="dk1"/>
              </a:buClr>
              <a:buSzPts val="2400"/>
              <a:buFont typeface="Arial"/>
              <a:buChar char="•"/>
            </a:pPr>
            <a:r>
              <a:rPr b="0" i="0" lang="en-US" sz="2400" u="none">
                <a:solidFill>
                  <a:schemeClr val="dk1"/>
                </a:solidFill>
                <a:latin typeface="Arial"/>
                <a:ea typeface="Arial"/>
                <a:cs typeface="Arial"/>
                <a:sym typeface="Arial"/>
              </a:rPr>
              <a:t>Hydroelectric </a:t>
            </a:r>
            <a:r>
              <a:rPr b="0" i="0" lang="en-US" sz="2400" u="none">
                <a:solidFill>
                  <a:schemeClr val="dk1"/>
                </a:solidFill>
                <a:latin typeface="Arial"/>
                <a:ea typeface="Arial"/>
                <a:cs typeface="Arial"/>
                <a:sym typeface="Arial"/>
              </a:rPr>
              <a:t>facilities (</a:t>
            </a:r>
            <a:r>
              <a:rPr lang="en-US" sz="2400"/>
              <a:t>7</a:t>
            </a:r>
            <a:r>
              <a:rPr b="0" i="0" lang="en-US" sz="2400" u="none">
                <a:solidFill>
                  <a:schemeClr val="dk1"/>
                </a:solidFill>
                <a:latin typeface="Arial"/>
                <a:ea typeface="Arial"/>
                <a:cs typeface="Arial"/>
                <a:sym typeface="Arial"/>
              </a:rPr>
              <a:t>%) </a:t>
            </a:r>
            <a:endParaRPr sz="2400"/>
          </a:p>
          <a:p>
            <a:pPr indent="-292100" lvl="0" marL="342900" marR="0" rtl="0" algn="l">
              <a:lnSpc>
                <a:spcPct val="100000"/>
              </a:lnSpc>
              <a:spcBef>
                <a:spcPts val="640"/>
              </a:spcBef>
              <a:spcAft>
                <a:spcPts val="0"/>
              </a:spcAft>
              <a:buClr>
                <a:schemeClr val="dk1"/>
              </a:buClr>
              <a:buSzPts val="2400"/>
              <a:buFont typeface="Arial"/>
              <a:buChar char="•"/>
            </a:pPr>
            <a:r>
              <a:rPr b="0" i="0" lang="en-US" sz="2400" u="none">
                <a:solidFill>
                  <a:schemeClr val="dk1"/>
                </a:solidFill>
                <a:latin typeface="Arial"/>
                <a:ea typeface="Arial"/>
                <a:cs typeface="Arial"/>
                <a:sym typeface="Arial"/>
              </a:rPr>
              <a:t>Wind turbines</a:t>
            </a:r>
            <a:r>
              <a:rPr lang="en-US" sz="2400"/>
              <a:t>(6%)</a:t>
            </a:r>
            <a:r>
              <a:rPr b="0" i="0" lang="en-US" sz="2400" u="none">
                <a:solidFill>
                  <a:schemeClr val="dk1"/>
                </a:solidFill>
                <a:latin typeface="Arial"/>
                <a:ea typeface="Arial"/>
                <a:cs typeface="Arial"/>
                <a:sym typeface="Arial"/>
              </a:rPr>
              <a:t> </a:t>
            </a:r>
            <a:endParaRPr b="0" i="0" sz="2400" u="none">
              <a:solidFill>
                <a:schemeClr val="dk1"/>
              </a:solidFill>
              <a:latin typeface="Arial"/>
              <a:ea typeface="Arial"/>
              <a:cs typeface="Arial"/>
              <a:sym typeface="Arial"/>
            </a:endParaRPr>
          </a:p>
          <a:p>
            <a:pPr indent="-292100" lvl="0" marL="342900" marR="0" rtl="0" algn="l">
              <a:lnSpc>
                <a:spcPct val="100000"/>
              </a:lnSpc>
              <a:spcBef>
                <a:spcPts val="640"/>
              </a:spcBef>
              <a:spcAft>
                <a:spcPts val="0"/>
              </a:spcAft>
              <a:buClr>
                <a:schemeClr val="dk1"/>
              </a:buClr>
              <a:buSzPts val="2400"/>
              <a:buFont typeface="Arial"/>
              <a:buChar char="•"/>
            </a:pPr>
            <a:r>
              <a:rPr b="0" i="0" lang="en-US" sz="2400" u="none">
                <a:solidFill>
                  <a:schemeClr val="dk1"/>
                </a:solidFill>
                <a:latin typeface="Arial"/>
                <a:ea typeface="Arial"/>
                <a:cs typeface="Arial"/>
                <a:sym typeface="Arial"/>
              </a:rPr>
              <a:t>Solar panels (</a:t>
            </a:r>
            <a:r>
              <a:rPr lang="en-US" sz="2400"/>
              <a:t>1%</a:t>
            </a:r>
            <a:r>
              <a:rPr b="0" i="0" lang="en-US" sz="2400" u="none">
                <a:solidFill>
                  <a:schemeClr val="dk1"/>
                </a:solidFill>
                <a:latin typeface="Arial"/>
                <a:ea typeface="Arial"/>
                <a:cs typeface="Arial"/>
                <a:sym typeface="Arial"/>
              </a:rPr>
              <a:t>)</a:t>
            </a:r>
            <a:endParaRPr b="0" i="0" sz="2400" u="none">
              <a:solidFill>
                <a:schemeClr val="dk1"/>
              </a:solidFill>
              <a:latin typeface="Arial"/>
              <a:ea typeface="Arial"/>
              <a:cs typeface="Arial"/>
              <a:sym typeface="Arial"/>
            </a:endParaRPr>
          </a:p>
          <a:p>
            <a:pPr indent="-292100" lvl="0" marL="342900" marR="0" rtl="0" algn="l">
              <a:lnSpc>
                <a:spcPct val="100000"/>
              </a:lnSpc>
              <a:spcBef>
                <a:spcPts val="640"/>
              </a:spcBef>
              <a:spcAft>
                <a:spcPts val="0"/>
              </a:spcAft>
              <a:buClr>
                <a:schemeClr val="dk1"/>
              </a:buClr>
              <a:buSzPts val="2400"/>
              <a:buFont typeface="Arial"/>
              <a:buChar char="•"/>
            </a:pPr>
            <a:r>
              <a:rPr lang="en-US" sz="2400"/>
              <a:t>Biomass(2%)</a:t>
            </a:r>
            <a:endParaRPr sz="2400"/>
          </a:p>
          <a:p>
            <a:pPr indent="-292100" lvl="0" marL="342900" marR="0" rtl="0" algn="l">
              <a:lnSpc>
                <a:spcPct val="100000"/>
              </a:lnSpc>
              <a:spcBef>
                <a:spcPts val="640"/>
              </a:spcBef>
              <a:spcAft>
                <a:spcPts val="0"/>
              </a:spcAft>
              <a:buClr>
                <a:schemeClr val="dk1"/>
              </a:buClr>
              <a:buSzPts val="2400"/>
              <a:buFont typeface="Arial"/>
              <a:buChar char="•"/>
            </a:pPr>
            <a:r>
              <a:rPr lang="en-US" sz="2400"/>
              <a:t>Geothermal power</a:t>
            </a:r>
            <a:endParaRPr sz="2400"/>
          </a:p>
          <a:p>
            <a:pPr indent="0" lvl="0" marL="0" marR="0" rtl="0" algn="l">
              <a:lnSpc>
                <a:spcPct val="100000"/>
              </a:lnSpc>
              <a:spcBef>
                <a:spcPts val="640"/>
              </a:spcBef>
              <a:spcAft>
                <a:spcPts val="0"/>
              </a:spcAft>
              <a:buNone/>
            </a:pPr>
            <a:r>
              <a:rPr lang="en-US" sz="2400"/>
              <a:t>   (less than1%)</a:t>
            </a:r>
            <a:endParaRPr sz="2400"/>
          </a:p>
        </p:txBody>
      </p:sp>
      <p:pic>
        <p:nvPicPr>
          <p:cNvPr id="105" name="Shape 105"/>
          <p:cNvPicPr preferRelativeResize="0"/>
          <p:nvPr/>
        </p:nvPicPr>
        <p:blipFill rotWithShape="1">
          <a:blip r:embed="rId5">
            <a:alphaModFix/>
          </a:blip>
          <a:srcRect b="0" l="0" r="0" t="0"/>
          <a:stretch/>
        </p:blipFill>
        <p:spPr>
          <a:xfrm>
            <a:off x="5547525" y="4465650"/>
            <a:ext cx="3673476" cy="2392362"/>
          </a:xfrm>
          <a:prstGeom prst="rect">
            <a:avLst/>
          </a:prstGeom>
          <a:noFill/>
          <a:ln>
            <a:noFill/>
          </a:ln>
        </p:spPr>
      </p:pic>
      <p:sp>
        <p:nvSpPr>
          <p:cNvPr id="106" name="Shape 106"/>
          <p:cNvSpPr/>
          <p:nvPr/>
        </p:nvSpPr>
        <p:spPr>
          <a:xfrm>
            <a:off x="7391400" y="1338275"/>
            <a:ext cx="1752608" cy="170474"/>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lt2"/>
                </a:solidFill>
                <a:latin typeface="Arial"/>
              </a:rPr>
              <a:t>Images:wikipedia.org</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10" name="Shape 110"/>
        <p:cNvGrpSpPr/>
        <p:nvPr/>
      </p:nvGrpSpPr>
      <p:grpSpPr>
        <a:xfrm>
          <a:off x="0" y="0"/>
          <a:ext cx="0" cy="0"/>
          <a:chOff x="0" y="0"/>
          <a:chExt cx="0" cy="0"/>
        </a:xfrm>
      </p:grpSpPr>
      <p:pic>
        <p:nvPicPr>
          <p:cNvPr descr="Image result" id="111" name="Shape 111"/>
          <p:cNvPicPr preferRelativeResize="0"/>
          <p:nvPr/>
        </p:nvPicPr>
        <p:blipFill rotWithShape="1">
          <a:blip r:embed="rId3">
            <a:alphaModFix/>
          </a:blip>
          <a:srcRect b="0" l="0" r="0" t="0"/>
          <a:stretch/>
        </p:blipFill>
        <p:spPr>
          <a:xfrm>
            <a:off x="1258887" y="0"/>
            <a:ext cx="6408737" cy="2565400"/>
          </a:xfrm>
          <a:prstGeom prst="rect">
            <a:avLst/>
          </a:prstGeom>
          <a:noFill/>
          <a:ln>
            <a:noFill/>
          </a:ln>
        </p:spPr>
      </p:pic>
      <p:sp>
        <p:nvSpPr>
          <p:cNvPr id="112" name="Shape 112"/>
          <p:cNvSpPr txBox="1"/>
          <p:nvPr>
            <p:ph type="title"/>
          </p:nvPr>
        </p:nvSpPr>
        <p:spPr>
          <a:xfrm flipH="1">
            <a:off x="-684212" y="274637"/>
            <a:ext cx="1141412" cy="49053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6600"/>
              </a:buClr>
              <a:buSzPts val="4000"/>
              <a:buFont typeface="Arial"/>
              <a:buNone/>
            </a:pPr>
            <a:r>
              <a:rPr b="1" i="0" lang="en-US" sz="4000" u="none" cap="none" strike="noStrike">
                <a:solidFill>
                  <a:srgbClr val="006600"/>
                </a:solidFill>
                <a:latin typeface="Arial"/>
                <a:ea typeface="Arial"/>
                <a:cs typeface="Arial"/>
                <a:sym typeface="Arial"/>
              </a:rPr>
              <a:t>.</a:t>
            </a:r>
            <a:endParaRPr/>
          </a:p>
        </p:txBody>
      </p:sp>
      <p:sp>
        <p:nvSpPr>
          <p:cNvPr id="113" name="Shape 113"/>
          <p:cNvSpPr txBox="1"/>
          <p:nvPr>
            <p:ph idx="1" type="body"/>
          </p:nvPr>
        </p:nvSpPr>
        <p:spPr>
          <a:xfrm>
            <a:off x="395287" y="2492375"/>
            <a:ext cx="6119812" cy="45259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2400"/>
              <a:buFont typeface="Times New Roman"/>
              <a:buChar char="•"/>
            </a:pPr>
            <a:r>
              <a:rPr lang="en-US" sz="2400">
                <a:latin typeface="Times New Roman"/>
                <a:ea typeface="Times New Roman"/>
                <a:cs typeface="Times New Roman"/>
                <a:sym typeface="Times New Roman"/>
              </a:rPr>
              <a:t>T</a:t>
            </a:r>
            <a:r>
              <a:rPr b="0" i="0" lang="en-US" sz="2400" u="none">
                <a:solidFill>
                  <a:schemeClr val="dk1"/>
                </a:solidFill>
                <a:latin typeface="Times New Roman"/>
                <a:ea typeface="Times New Roman"/>
                <a:cs typeface="Times New Roman"/>
                <a:sym typeface="Times New Roman"/>
              </a:rPr>
              <a:t>he United Nations Framework Convention on Climate Change agreement</a:t>
            </a:r>
            <a:endParaRPr b="0" i="0" sz="2400" u="none">
              <a:solidFill>
                <a:schemeClr val="dk1"/>
              </a:solidFill>
              <a:latin typeface="Times New Roman"/>
              <a:ea typeface="Times New Roman"/>
              <a:cs typeface="Times New Roman"/>
              <a:sym typeface="Times New Roman"/>
            </a:endParaRPr>
          </a:p>
          <a:p>
            <a:pPr indent="-342900" lvl="0" marL="342900" marR="0" rtl="0" algn="l">
              <a:lnSpc>
                <a:spcPct val="100000"/>
              </a:lnSpc>
              <a:spcBef>
                <a:spcPts val="0"/>
              </a:spcBef>
              <a:spcAft>
                <a:spcPts val="0"/>
              </a:spcAft>
              <a:buClr>
                <a:schemeClr val="dk1"/>
              </a:buClr>
              <a:buSzPts val="2400"/>
              <a:buFont typeface="Times New Roman"/>
              <a:buChar char="•"/>
            </a:pPr>
            <a:r>
              <a:rPr lang="en-US" sz="2400">
                <a:latin typeface="Times New Roman"/>
                <a:ea typeface="Times New Roman"/>
                <a:cs typeface="Times New Roman"/>
                <a:sym typeface="Times New Roman"/>
              </a:rPr>
              <a:t>Goal- reduction of </a:t>
            </a:r>
            <a:r>
              <a:rPr b="0" i="0" lang="en-US" sz="2400" u="none">
                <a:solidFill>
                  <a:schemeClr val="dk1"/>
                </a:solidFill>
                <a:latin typeface="Times New Roman"/>
                <a:ea typeface="Times New Roman"/>
                <a:cs typeface="Times New Roman"/>
                <a:sym typeface="Times New Roman"/>
              </a:rPr>
              <a:t>greenhouse gas emissions </a:t>
            </a:r>
            <a:endParaRPr sz="2400">
              <a:latin typeface="Times New Roman"/>
              <a:ea typeface="Times New Roman"/>
              <a:cs typeface="Times New Roman"/>
              <a:sym typeface="Times New Roman"/>
            </a:endParaRPr>
          </a:p>
          <a:p>
            <a:pPr indent="-342900" lvl="0" marL="342900" marR="0" rtl="0" algn="l">
              <a:lnSpc>
                <a:spcPct val="100000"/>
              </a:lnSpc>
              <a:spcBef>
                <a:spcPts val="0"/>
              </a:spcBef>
              <a:spcAft>
                <a:spcPts val="0"/>
              </a:spcAft>
              <a:buClr>
                <a:schemeClr val="dk1"/>
              </a:buClr>
              <a:buSzPts val="2400"/>
              <a:buFont typeface="Times New Roman"/>
              <a:buChar char="•"/>
            </a:pPr>
            <a:r>
              <a:rPr lang="en-US" sz="2400">
                <a:latin typeface="Times New Roman"/>
                <a:ea typeface="Times New Roman"/>
                <a:cs typeface="Times New Roman"/>
                <a:sym typeface="Times New Roman"/>
              </a:rPr>
              <a:t>S</a:t>
            </a:r>
            <a:r>
              <a:rPr b="0" i="0" lang="en-US" sz="2400" u="none">
                <a:solidFill>
                  <a:schemeClr val="dk1"/>
                </a:solidFill>
                <a:latin typeface="Times New Roman"/>
                <a:ea typeface="Times New Roman"/>
                <a:cs typeface="Times New Roman"/>
                <a:sym typeface="Times New Roman"/>
              </a:rPr>
              <a:t>tarting in the year 2020</a:t>
            </a:r>
            <a:endParaRPr/>
          </a:p>
          <a:p>
            <a:pPr indent="-342900" lvl="0" marL="342900" marR="0" rtl="0" algn="l">
              <a:lnSpc>
                <a:spcPct val="100000"/>
              </a:lnSpc>
              <a:spcBef>
                <a:spcPts val="480"/>
              </a:spcBef>
              <a:spcAft>
                <a:spcPts val="0"/>
              </a:spcAft>
              <a:buClr>
                <a:schemeClr val="dk1"/>
              </a:buClr>
              <a:buSzPts val="2400"/>
              <a:buFont typeface="Times New Roman"/>
              <a:buChar char="•"/>
            </a:pPr>
            <a:r>
              <a:rPr b="0" i="0" lang="en-US" sz="2400" u="none">
                <a:solidFill>
                  <a:schemeClr val="dk1"/>
                </a:solidFill>
                <a:latin typeface="Times New Roman"/>
                <a:ea typeface="Times New Roman"/>
                <a:cs typeface="Times New Roman"/>
                <a:sym typeface="Times New Roman"/>
              </a:rPr>
              <a:t>Each co</a:t>
            </a:r>
            <a:r>
              <a:rPr lang="en-US" sz="2400">
                <a:latin typeface="Times New Roman"/>
                <a:ea typeface="Times New Roman"/>
                <a:cs typeface="Times New Roman"/>
                <a:sym typeface="Times New Roman"/>
              </a:rPr>
              <a:t>u</a:t>
            </a:r>
            <a:r>
              <a:rPr b="0" i="0" lang="en-US" sz="2400" u="none">
                <a:solidFill>
                  <a:schemeClr val="dk1"/>
                </a:solidFill>
                <a:latin typeface="Times New Roman"/>
                <a:ea typeface="Times New Roman"/>
                <a:cs typeface="Times New Roman"/>
                <a:sym typeface="Times New Roman"/>
              </a:rPr>
              <a:t>ntry plans</a:t>
            </a:r>
            <a:r>
              <a:rPr lang="en-US" sz="2400">
                <a:latin typeface="Times New Roman"/>
                <a:ea typeface="Times New Roman"/>
                <a:cs typeface="Times New Roman"/>
                <a:sym typeface="Times New Roman"/>
              </a:rPr>
              <a:t> and </a:t>
            </a:r>
            <a:r>
              <a:rPr b="0" i="0" lang="en-US" sz="2400" u="none">
                <a:solidFill>
                  <a:schemeClr val="dk1"/>
                </a:solidFill>
                <a:latin typeface="Times New Roman"/>
                <a:ea typeface="Times New Roman"/>
                <a:cs typeface="Times New Roman"/>
                <a:sym typeface="Times New Roman"/>
              </a:rPr>
              <a:t>determines its own contribution th</a:t>
            </a:r>
            <a:r>
              <a:rPr lang="en-US" sz="2400">
                <a:latin typeface="Times New Roman"/>
                <a:ea typeface="Times New Roman"/>
                <a:cs typeface="Times New Roman"/>
                <a:sym typeface="Times New Roman"/>
              </a:rPr>
              <a:t>at </a:t>
            </a:r>
            <a:r>
              <a:rPr b="0" i="0" lang="en-US" sz="2400" u="none">
                <a:solidFill>
                  <a:schemeClr val="dk1"/>
                </a:solidFill>
                <a:latin typeface="Times New Roman"/>
                <a:ea typeface="Times New Roman"/>
                <a:cs typeface="Times New Roman"/>
                <a:sym typeface="Times New Roman"/>
              </a:rPr>
              <a:t>it should make in order to reduce/slow down global warming</a:t>
            </a:r>
            <a:endParaRPr/>
          </a:p>
          <a:p>
            <a:pPr indent="-342900" lvl="0" marL="342900" marR="0" rtl="0" algn="l">
              <a:lnSpc>
                <a:spcPct val="100000"/>
              </a:lnSpc>
              <a:spcBef>
                <a:spcPts val="480"/>
              </a:spcBef>
              <a:spcAft>
                <a:spcPts val="0"/>
              </a:spcAft>
              <a:buClr>
                <a:schemeClr val="dk1"/>
              </a:buClr>
              <a:buSzPts val="2400"/>
              <a:buFont typeface="Times New Roman"/>
              <a:buChar char="•"/>
            </a:pPr>
            <a:r>
              <a:rPr lang="en-US" sz="2400">
                <a:latin typeface="Times New Roman"/>
                <a:ea typeface="Times New Roman"/>
                <a:cs typeface="Times New Roman"/>
                <a:sym typeface="Times New Roman"/>
              </a:rPr>
              <a:t>Includes </a:t>
            </a:r>
            <a:r>
              <a:rPr b="0" i="0" lang="en-US" sz="2400" u="none">
                <a:solidFill>
                  <a:schemeClr val="dk1"/>
                </a:solidFill>
                <a:latin typeface="Times New Roman"/>
                <a:ea typeface="Times New Roman"/>
                <a:cs typeface="Times New Roman"/>
                <a:sym typeface="Times New Roman"/>
              </a:rPr>
              <a:t>N</a:t>
            </a:r>
            <a:r>
              <a:rPr lang="en-US" sz="2400">
                <a:latin typeface="Times New Roman"/>
                <a:ea typeface="Times New Roman"/>
                <a:cs typeface="Times New Roman"/>
                <a:sym typeface="Times New Roman"/>
              </a:rPr>
              <a:t>O</a:t>
            </a:r>
            <a:r>
              <a:rPr b="0" i="0" lang="en-US" sz="2400" u="none">
                <a:solidFill>
                  <a:schemeClr val="dk1"/>
                </a:solidFill>
                <a:latin typeface="Times New Roman"/>
                <a:ea typeface="Times New Roman"/>
                <a:cs typeface="Times New Roman"/>
                <a:sym typeface="Times New Roman"/>
              </a:rPr>
              <a:t> force mechanism </a:t>
            </a:r>
            <a:endParaRPr/>
          </a:p>
          <a:p>
            <a:pPr indent="-342900" lvl="0" marL="342900" marR="0" rtl="0" algn="l">
              <a:lnSpc>
                <a:spcPct val="100000"/>
              </a:lnSpc>
              <a:spcBef>
                <a:spcPts val="480"/>
              </a:spcBef>
              <a:spcAft>
                <a:spcPts val="0"/>
              </a:spcAft>
              <a:buClr>
                <a:schemeClr val="dk1"/>
              </a:buClr>
              <a:buSzPts val="2400"/>
              <a:buFont typeface="Times New Roman"/>
              <a:buChar char="•"/>
            </a:pPr>
            <a:r>
              <a:rPr b="0" i="0" lang="en-US" sz="2400" u="none">
                <a:solidFill>
                  <a:schemeClr val="dk1"/>
                </a:solidFill>
                <a:latin typeface="Times New Roman"/>
                <a:ea typeface="Times New Roman"/>
                <a:cs typeface="Times New Roman"/>
                <a:sym typeface="Times New Roman"/>
              </a:rPr>
              <a:t>President Donald Trump </a:t>
            </a:r>
            <a:r>
              <a:rPr lang="en-US" sz="2400">
                <a:latin typeface="Times New Roman"/>
                <a:ea typeface="Times New Roman"/>
                <a:cs typeface="Times New Roman"/>
                <a:sym typeface="Times New Roman"/>
              </a:rPr>
              <a:t>decided</a:t>
            </a:r>
            <a:r>
              <a:rPr b="0" i="0" lang="en-US" sz="2400" u="none">
                <a:solidFill>
                  <a:schemeClr val="dk1"/>
                </a:solidFill>
                <a:latin typeface="Times New Roman"/>
                <a:ea typeface="Times New Roman"/>
                <a:cs typeface="Times New Roman"/>
                <a:sym typeface="Times New Roman"/>
              </a:rPr>
              <a:t> to withdraw the United States from the agreement</a:t>
            </a:r>
            <a:endParaRPr/>
          </a:p>
        </p:txBody>
      </p:sp>
      <p:sp>
        <p:nvSpPr>
          <p:cNvPr id="114" name="Shape 114"/>
          <p:cNvSpPr/>
          <p:nvPr/>
        </p:nvSpPr>
        <p:spPr>
          <a:xfrm>
            <a:off x="1319850" y="349249"/>
            <a:ext cx="1901193" cy="153975"/>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lt2"/>
                </a:solidFill>
                <a:latin typeface="Arial"/>
              </a:rPr>
              <a:t>Image:www.un.org</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Shape 119"/>
          <p:cNvSpPr txBox="1"/>
          <p:nvPr>
            <p:ph type="title"/>
          </p:nvPr>
        </p:nvSpPr>
        <p:spPr>
          <a:xfrm>
            <a:off x="-2072625" y="274637"/>
            <a:ext cx="8229600" cy="11430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b="1" lang="en-US"/>
              <a:t>References:</a:t>
            </a:r>
            <a:endParaRPr b="1"/>
          </a:p>
        </p:txBody>
      </p:sp>
      <p:sp>
        <p:nvSpPr>
          <p:cNvPr id="120" name="Shape 120"/>
          <p:cNvSpPr txBox="1"/>
          <p:nvPr>
            <p:ph idx="1" type="body"/>
          </p:nvPr>
        </p:nvSpPr>
        <p:spPr>
          <a:xfrm>
            <a:off x="274325" y="1165950"/>
            <a:ext cx="8229600" cy="4526100"/>
          </a:xfrm>
          <a:prstGeom prst="rect">
            <a:avLst/>
          </a:prstGeom>
        </p:spPr>
        <p:txBody>
          <a:bodyPr anchorCtr="0" anchor="t" bIns="91425" lIns="91425" spcFirstLastPara="1" rIns="91425" wrap="square" tIns="91425">
            <a:noAutofit/>
          </a:bodyPr>
          <a:lstStyle/>
          <a:p>
            <a:pPr indent="-317500" lvl="0" marL="457200">
              <a:spcBef>
                <a:spcPts val="640"/>
              </a:spcBef>
              <a:spcAft>
                <a:spcPts val="0"/>
              </a:spcAft>
              <a:buClr>
                <a:srgbClr val="000000"/>
              </a:buClr>
              <a:buSzPts val="1400"/>
              <a:buChar char="•"/>
            </a:pPr>
            <a:r>
              <a:rPr lang="en-US" sz="1400" u="sng">
                <a:solidFill>
                  <a:srgbClr val="000000"/>
                </a:solidFill>
                <a:hlinkClick r:id="rId3"/>
              </a:rPr>
              <a:t>http://energyeducation.ca/encyclopedia/Power_plant#cite_note-2</a:t>
            </a:r>
            <a:endParaRPr sz="1400" u="sng">
              <a:solidFill>
                <a:srgbClr val="000000"/>
              </a:solidFill>
              <a:hlinkClick r:id="rId4"/>
            </a:endParaRPr>
          </a:p>
          <a:p>
            <a:pPr indent="-317500" lvl="0" marL="457200">
              <a:spcBef>
                <a:spcPts val="0"/>
              </a:spcBef>
              <a:spcAft>
                <a:spcPts val="0"/>
              </a:spcAft>
              <a:buClr>
                <a:srgbClr val="000000"/>
              </a:buClr>
              <a:buSzPts val="1400"/>
              <a:buChar char="•"/>
            </a:pPr>
            <a:r>
              <a:rPr lang="en-US" sz="1400" u="sng">
                <a:solidFill>
                  <a:srgbClr val="000000"/>
                </a:solidFill>
                <a:hlinkClick r:id="rId5"/>
              </a:rPr>
              <a:t>https://www.eia.gov/energyexplained/index.cfm?page=electricity_in_the_united_states</a:t>
            </a:r>
            <a:endParaRPr sz="1400" u="sng">
              <a:solidFill>
                <a:srgbClr val="000000"/>
              </a:solidFill>
              <a:hlinkClick r:id="rId6"/>
            </a:endParaRPr>
          </a:p>
          <a:p>
            <a:pPr indent="-317500" lvl="0" marL="457200">
              <a:spcBef>
                <a:spcPts val="0"/>
              </a:spcBef>
              <a:spcAft>
                <a:spcPts val="0"/>
              </a:spcAft>
              <a:buClr>
                <a:srgbClr val="000000"/>
              </a:buClr>
              <a:buSzPts val="1400"/>
              <a:buChar char="•"/>
            </a:pPr>
            <a:r>
              <a:rPr lang="en-US" sz="1400" u="sng">
                <a:solidFill>
                  <a:srgbClr val="000000"/>
                </a:solidFill>
              </a:rPr>
              <a:t>https://climate.nasa.gov/evidence/</a:t>
            </a:r>
            <a:endParaRPr sz="1400" u="sng">
              <a:solidFill>
                <a:srgbClr val="000000"/>
              </a:solidFill>
            </a:endParaRPr>
          </a:p>
          <a:p>
            <a:pPr indent="-317500" lvl="0" marL="457200">
              <a:spcBef>
                <a:spcPts val="0"/>
              </a:spcBef>
              <a:spcAft>
                <a:spcPts val="0"/>
              </a:spcAft>
              <a:buClr>
                <a:srgbClr val="000000"/>
              </a:buClr>
              <a:buSzPts val="1400"/>
              <a:buChar char="•"/>
            </a:pPr>
            <a:r>
              <a:rPr lang="en-US" sz="1400" u="sng">
                <a:solidFill>
                  <a:srgbClr val="000000"/>
                </a:solidFill>
                <a:hlinkClick r:id="rId7"/>
              </a:rPr>
              <a:t>http://upload.wikimedia.org/wikipedia/commons/b/bb/Gundremmingen_Nuclear_Power_Plant.jpg</a:t>
            </a:r>
            <a:endParaRPr sz="1400" u="sng">
              <a:solidFill>
                <a:srgbClr val="000000"/>
              </a:solidFill>
              <a:hlinkClick r:id="rId8"/>
            </a:endParaRPr>
          </a:p>
          <a:p>
            <a:pPr indent="-317500" lvl="0" marL="457200">
              <a:spcBef>
                <a:spcPts val="0"/>
              </a:spcBef>
              <a:spcAft>
                <a:spcPts val="0"/>
              </a:spcAft>
              <a:buClr>
                <a:srgbClr val="000000"/>
              </a:buClr>
              <a:buSzPts val="1400"/>
              <a:buChar char="•"/>
            </a:pPr>
            <a:r>
              <a:rPr lang="en-US" sz="1400" u="sng">
                <a:solidFill>
                  <a:srgbClr val="000000"/>
                </a:solidFill>
                <a:hlinkClick r:id="rId9"/>
              </a:rPr>
              <a:t>https://upload.wikimedia.org/wikipedia/commons/4/4d/Fermi_NPP.jpg</a:t>
            </a:r>
            <a:endParaRPr sz="1400" u="sng">
              <a:solidFill>
                <a:srgbClr val="000000"/>
              </a:solidFill>
              <a:hlinkClick r:id="rId10"/>
            </a:endParaRPr>
          </a:p>
          <a:p>
            <a:pPr indent="-317500" lvl="0" marL="457200">
              <a:spcBef>
                <a:spcPts val="0"/>
              </a:spcBef>
              <a:spcAft>
                <a:spcPts val="0"/>
              </a:spcAft>
              <a:buClr>
                <a:srgbClr val="000000"/>
              </a:buClr>
              <a:buSzPts val="1400"/>
              <a:buChar char="•"/>
            </a:pPr>
            <a:r>
              <a:rPr lang="en-US" sz="1400" u="sng">
                <a:solidFill>
                  <a:srgbClr val="000000"/>
                </a:solidFill>
                <a:hlinkClick r:id="rId11"/>
              </a:rPr>
              <a:t>https://upload.wikimedia.org/wikipedia/commons/8/8b/GreenMountainWindFarm_Fluvanna_2004.jpg</a:t>
            </a:r>
            <a:endParaRPr sz="1400" u="sng">
              <a:solidFill>
                <a:srgbClr val="000000"/>
              </a:solidFill>
            </a:endParaRPr>
          </a:p>
          <a:p>
            <a:pPr indent="-317500" lvl="0" marL="457200">
              <a:spcBef>
                <a:spcPts val="0"/>
              </a:spcBef>
              <a:spcAft>
                <a:spcPts val="0"/>
              </a:spcAft>
              <a:buClr>
                <a:srgbClr val="000000"/>
              </a:buClr>
              <a:buSzPts val="1400"/>
              <a:buChar char="•"/>
            </a:pPr>
            <a:r>
              <a:rPr lang="en-US" sz="1400" u="sng">
                <a:solidFill>
                  <a:srgbClr val="000000"/>
                </a:solidFill>
                <a:hlinkClick r:id="rId12"/>
              </a:rPr>
              <a:t>https://treaties.un.org/pages/ViewDetails.aspx?src=TREATY&amp;mtdsg_no=XXVII-7-d&amp;chapter=27&amp;clang=_en</a:t>
            </a:r>
            <a:endParaRPr sz="1400" u="sng">
              <a:solidFill>
                <a:srgbClr val="000000"/>
              </a:solidFill>
            </a:endParaRPr>
          </a:p>
          <a:p>
            <a:pPr indent="-317500" lvl="0" marL="457200">
              <a:spcBef>
                <a:spcPts val="0"/>
              </a:spcBef>
              <a:spcAft>
                <a:spcPts val="0"/>
              </a:spcAft>
              <a:buClr>
                <a:srgbClr val="000000"/>
              </a:buClr>
              <a:buSzPts val="1400"/>
              <a:buChar char="•"/>
            </a:pPr>
            <a:r>
              <a:rPr lang="en-US" sz="1400" u="sng">
                <a:solidFill>
                  <a:srgbClr val="000000"/>
                </a:solidFill>
                <a:hlinkClick r:id="rId13"/>
              </a:rPr>
              <a:t>https://www.un.org/sustainabledevelopment/blog/2016/04/parisagreementsingatures/</a:t>
            </a:r>
            <a:endParaRPr sz="1400" u="sng">
              <a:solidFill>
                <a:srgbClr val="000000"/>
              </a:solidFill>
            </a:endParaRPr>
          </a:p>
          <a:p>
            <a:pPr indent="-317500" lvl="0" marL="457200">
              <a:spcBef>
                <a:spcPts val="0"/>
              </a:spcBef>
              <a:spcAft>
                <a:spcPts val="0"/>
              </a:spcAft>
              <a:buClr>
                <a:srgbClr val="000000"/>
              </a:buClr>
              <a:buSzPts val="1400"/>
              <a:buChar char="•"/>
            </a:pPr>
            <a:r>
              <a:rPr lang="en-US" sz="1400" u="sng">
                <a:solidFill>
                  <a:srgbClr val="000000"/>
                </a:solidFill>
                <a:hlinkClick r:id="rId14"/>
              </a:rPr>
              <a:t>https://www.researchgate.net/post/Do_your_place_is_affected_through_climate_change_how_it_is_affected</a:t>
            </a:r>
            <a:endParaRPr sz="1400" u="sng">
              <a:solidFill>
                <a:srgbClr val="000000"/>
              </a:solidFill>
            </a:endParaRPr>
          </a:p>
          <a:p>
            <a:pPr indent="-317500" lvl="0" marL="457200">
              <a:spcBef>
                <a:spcPts val="0"/>
              </a:spcBef>
              <a:spcAft>
                <a:spcPts val="0"/>
              </a:spcAft>
              <a:buClr>
                <a:srgbClr val="000000"/>
              </a:buClr>
              <a:buSzPts val="1400"/>
              <a:buChar char="•"/>
            </a:pPr>
            <a:r>
              <a:rPr lang="en-US" sz="1400" u="sng">
                <a:solidFill>
                  <a:srgbClr val="000000"/>
                </a:solidFill>
              </a:rPr>
              <a:t>https://greenliving.lovetoknow.com/Ways_to_Stop_Global_Warming</a:t>
            </a:r>
            <a:endParaRPr sz="1400" u="sng">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Shape 125"/>
          <p:cNvSpPr txBox="1"/>
          <p:nvPr>
            <p:ph type="title"/>
          </p:nvPr>
        </p:nvSpPr>
        <p:spPr>
          <a:xfrm>
            <a:off x="41025" y="274625"/>
            <a:ext cx="9064800" cy="11430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US"/>
              <a:t>Climate change and other phenomena I</a:t>
            </a:r>
            <a:endParaRPr/>
          </a:p>
        </p:txBody>
      </p:sp>
      <p:sp>
        <p:nvSpPr>
          <p:cNvPr id="126" name="Shape 126"/>
          <p:cNvSpPr txBox="1"/>
          <p:nvPr>
            <p:ph idx="1" type="body"/>
          </p:nvPr>
        </p:nvSpPr>
        <p:spPr>
          <a:xfrm>
            <a:off x="135925" y="1612550"/>
            <a:ext cx="8830200" cy="5151000"/>
          </a:xfrm>
          <a:prstGeom prst="rect">
            <a:avLst/>
          </a:prstGeom>
        </p:spPr>
        <p:txBody>
          <a:bodyPr anchorCtr="0" anchor="t" bIns="91425" lIns="91425" spcFirstLastPara="1" rIns="91425" wrap="square" tIns="91425">
            <a:noAutofit/>
          </a:bodyPr>
          <a:lstStyle/>
          <a:p>
            <a:pPr indent="-431800" lvl="0" marL="457200" rtl="0">
              <a:spcBef>
                <a:spcPts val="640"/>
              </a:spcBef>
              <a:spcAft>
                <a:spcPts val="0"/>
              </a:spcAft>
              <a:buSzPts val="3200"/>
              <a:buChar char="-"/>
            </a:pPr>
            <a:r>
              <a:rPr lang="en-US"/>
              <a:t>Securitisation of climate change</a:t>
            </a:r>
            <a:endParaRPr/>
          </a:p>
          <a:p>
            <a:pPr indent="0" lvl="0" marL="914400" rtl="0">
              <a:spcBef>
                <a:spcPts val="640"/>
              </a:spcBef>
              <a:spcAft>
                <a:spcPts val="0"/>
              </a:spcAft>
              <a:buNone/>
            </a:pPr>
            <a:r>
              <a:rPr lang="en-US" sz="2400"/>
              <a:t>Environmental security (Buzan and Copenhagen school)</a:t>
            </a:r>
            <a:endParaRPr sz="2400"/>
          </a:p>
          <a:p>
            <a:pPr indent="0" lvl="0" marL="0" rtl="0">
              <a:spcBef>
                <a:spcPts val="640"/>
              </a:spcBef>
              <a:spcAft>
                <a:spcPts val="0"/>
              </a:spcAft>
              <a:buNone/>
            </a:pPr>
            <a:r>
              <a:t/>
            </a:r>
            <a:endParaRPr/>
          </a:p>
          <a:p>
            <a:pPr indent="-431800" lvl="0" marL="457200" rtl="0">
              <a:spcBef>
                <a:spcPts val="640"/>
              </a:spcBef>
              <a:spcAft>
                <a:spcPts val="0"/>
              </a:spcAft>
              <a:buSzPts val="3200"/>
              <a:buChar char="-"/>
            </a:pPr>
            <a:r>
              <a:rPr lang="en-US"/>
              <a:t>Apocalyptic visions(?)</a:t>
            </a:r>
            <a:endParaRPr/>
          </a:p>
          <a:p>
            <a:pPr indent="0" lvl="0" marL="0" rtl="0">
              <a:spcBef>
                <a:spcPts val="640"/>
              </a:spcBef>
              <a:spcAft>
                <a:spcPts val="0"/>
              </a:spcAft>
              <a:buNone/>
            </a:pPr>
            <a:r>
              <a:t/>
            </a:r>
            <a:endParaRPr/>
          </a:p>
          <a:p>
            <a:pPr indent="0" lvl="0" marL="0" rtl="0">
              <a:spcBef>
                <a:spcPts val="640"/>
              </a:spcBef>
              <a:spcAft>
                <a:spcPts val="0"/>
              </a:spcAft>
              <a:buNone/>
            </a:pPr>
            <a:r>
              <a:rPr lang="en-US"/>
              <a:t>- </a:t>
            </a:r>
            <a:r>
              <a:rPr lang="en-US" u="sng"/>
              <a:t>interconnection</a:t>
            </a:r>
            <a:r>
              <a:rPr lang="en-US"/>
              <a:t>(?)</a:t>
            </a:r>
            <a:endParaRPr/>
          </a:p>
          <a:p>
            <a:pPr indent="0" lvl="0" marL="0" rtl="0">
              <a:spcBef>
                <a:spcPts val="640"/>
              </a:spcBef>
              <a:spcAft>
                <a:spcPts val="0"/>
              </a:spcAft>
              <a:buNone/>
            </a:pPr>
            <a:r>
              <a:rPr lang="en-US"/>
              <a:t>	</a:t>
            </a:r>
            <a:r>
              <a:rPr lang="en-US" sz="1400"/>
              <a:t>Environmental degradation</a:t>
            </a:r>
            <a:endParaRPr sz="1400"/>
          </a:p>
          <a:p>
            <a:pPr indent="0" lvl="0" marL="0" rtl="0">
              <a:spcBef>
                <a:spcPts val="640"/>
              </a:spcBef>
              <a:spcAft>
                <a:spcPts val="0"/>
              </a:spcAft>
              <a:buNone/>
            </a:pPr>
            <a:r>
              <a:rPr lang="en-US" sz="1400"/>
              <a:t>	Economic decline &amp; migration</a:t>
            </a:r>
            <a:endParaRPr sz="1400"/>
          </a:p>
          <a:p>
            <a:pPr indent="0" lvl="0" marL="0" rtl="0">
              <a:spcBef>
                <a:spcPts val="640"/>
              </a:spcBef>
              <a:spcAft>
                <a:spcPts val="0"/>
              </a:spcAft>
              <a:buNone/>
            </a:pPr>
            <a:r>
              <a:rPr lang="en-US" sz="1400"/>
              <a:t>	Resource scarcity (not just water)</a:t>
            </a:r>
            <a:endParaRPr sz="1400"/>
          </a:p>
          <a:p>
            <a:pPr indent="0" lvl="0" marL="457200" rtl="0">
              <a:spcBef>
                <a:spcPts val="640"/>
              </a:spcBef>
              <a:spcAft>
                <a:spcPts val="0"/>
              </a:spcAft>
              <a:buNone/>
            </a:pPr>
            <a:r>
              <a:rPr lang="en-US" sz="1400"/>
              <a:t>Weak &amp; failing/failed states (esp. Africa, Near East)</a:t>
            </a:r>
            <a:endParaRPr sz="1400"/>
          </a:p>
          <a:p>
            <a:pPr indent="0" lvl="0" marL="0">
              <a:spcBef>
                <a:spcPts val="640"/>
              </a:spcBef>
              <a:spcAft>
                <a:spcPts val="0"/>
              </a:spcAft>
              <a:buNone/>
            </a:pPr>
            <a:r>
              <a:rPr lang="en-US" sz="1400"/>
              <a:t>	Armed conflicts (esp. civil wars &amp; spillover)				</a:t>
            </a:r>
            <a:r>
              <a:rPr lang="en-US" sz="600"/>
              <a:t>Image: Alex Randall</a:t>
            </a:r>
            <a:endParaRPr sz="600"/>
          </a:p>
        </p:txBody>
      </p:sp>
      <p:pic>
        <p:nvPicPr>
          <p:cNvPr id="127" name="Shape 127"/>
          <p:cNvPicPr preferRelativeResize="0"/>
          <p:nvPr/>
        </p:nvPicPr>
        <p:blipFill>
          <a:blip r:embed="rId3">
            <a:alphaModFix/>
          </a:blip>
          <a:stretch>
            <a:fillRect/>
          </a:stretch>
        </p:blipFill>
        <p:spPr>
          <a:xfrm>
            <a:off x="4386625" y="3955025"/>
            <a:ext cx="4670849" cy="22727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pic>
        <p:nvPicPr>
          <p:cNvPr id="132" name="Shape 132"/>
          <p:cNvPicPr preferRelativeResize="0"/>
          <p:nvPr/>
        </p:nvPicPr>
        <p:blipFill>
          <a:blip r:embed="rId3">
            <a:alphaModFix/>
          </a:blip>
          <a:stretch>
            <a:fillRect/>
          </a:stretch>
        </p:blipFill>
        <p:spPr>
          <a:xfrm>
            <a:off x="5879307" y="3234088"/>
            <a:ext cx="3264689" cy="2613976"/>
          </a:xfrm>
          <a:prstGeom prst="rect">
            <a:avLst/>
          </a:prstGeom>
          <a:noFill/>
          <a:ln>
            <a:noFill/>
          </a:ln>
        </p:spPr>
      </p:pic>
      <p:sp>
        <p:nvSpPr>
          <p:cNvPr id="133" name="Shape 133"/>
          <p:cNvSpPr txBox="1"/>
          <p:nvPr>
            <p:ph type="title"/>
          </p:nvPr>
        </p:nvSpPr>
        <p:spPr>
          <a:xfrm>
            <a:off x="457200" y="274637"/>
            <a:ext cx="8229600" cy="1143000"/>
          </a:xfrm>
          <a:prstGeom prst="rect">
            <a:avLst/>
          </a:prstGeom>
        </p:spPr>
        <p:txBody>
          <a:bodyPr anchorCtr="0" anchor="ctr"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US">
                <a:solidFill>
                  <a:schemeClr val="dk1"/>
                </a:solidFill>
              </a:rPr>
              <a:t>Climate change and other phenomena II</a:t>
            </a:r>
            <a:endParaRPr/>
          </a:p>
        </p:txBody>
      </p:sp>
      <p:pic>
        <p:nvPicPr>
          <p:cNvPr id="134" name="Shape 134"/>
          <p:cNvPicPr preferRelativeResize="0"/>
          <p:nvPr/>
        </p:nvPicPr>
        <p:blipFill>
          <a:blip r:embed="rId4">
            <a:alphaModFix/>
          </a:blip>
          <a:stretch>
            <a:fillRect/>
          </a:stretch>
        </p:blipFill>
        <p:spPr>
          <a:xfrm>
            <a:off x="3123625" y="3234101"/>
            <a:ext cx="3123626" cy="2457695"/>
          </a:xfrm>
          <a:prstGeom prst="rect">
            <a:avLst/>
          </a:prstGeom>
          <a:noFill/>
          <a:ln>
            <a:noFill/>
          </a:ln>
        </p:spPr>
      </p:pic>
      <p:pic>
        <p:nvPicPr>
          <p:cNvPr id="135" name="Shape 135"/>
          <p:cNvPicPr preferRelativeResize="0"/>
          <p:nvPr/>
        </p:nvPicPr>
        <p:blipFill>
          <a:blip r:embed="rId5">
            <a:alphaModFix/>
          </a:blip>
          <a:stretch>
            <a:fillRect/>
          </a:stretch>
        </p:blipFill>
        <p:spPr>
          <a:xfrm>
            <a:off x="0" y="3212750"/>
            <a:ext cx="3123625" cy="2497866"/>
          </a:xfrm>
          <a:prstGeom prst="rect">
            <a:avLst/>
          </a:prstGeom>
          <a:noFill/>
          <a:ln>
            <a:noFill/>
          </a:ln>
        </p:spPr>
      </p:pic>
      <p:sp>
        <p:nvSpPr>
          <p:cNvPr id="136" name="Shape 136"/>
          <p:cNvSpPr txBox="1"/>
          <p:nvPr>
            <p:ph idx="1" type="body"/>
          </p:nvPr>
        </p:nvSpPr>
        <p:spPr>
          <a:xfrm>
            <a:off x="32825" y="1600200"/>
            <a:ext cx="9072900" cy="4526100"/>
          </a:xfrm>
          <a:prstGeom prst="rect">
            <a:avLst/>
          </a:prstGeom>
        </p:spPr>
        <p:txBody>
          <a:bodyPr anchorCtr="0" anchor="t" bIns="91425" lIns="91425" spcFirstLastPara="1" rIns="91425" wrap="square" tIns="91425">
            <a:noAutofit/>
          </a:bodyPr>
          <a:lstStyle/>
          <a:p>
            <a:pPr indent="-419100" lvl="0" marL="457200">
              <a:spcBef>
                <a:spcPts val="640"/>
              </a:spcBef>
              <a:spcAft>
                <a:spcPts val="0"/>
              </a:spcAft>
              <a:buSzPts val="3000"/>
              <a:buChar char="●"/>
            </a:pPr>
            <a:r>
              <a:rPr lang="en-US" sz="3000"/>
              <a:t>New (indirect) source of instability and/or conflict</a:t>
            </a:r>
            <a:endParaRPr sz="3000"/>
          </a:p>
          <a:p>
            <a:pPr indent="-419100" lvl="0" marL="457200">
              <a:spcBef>
                <a:spcPts val="0"/>
              </a:spcBef>
              <a:spcAft>
                <a:spcPts val="0"/>
              </a:spcAft>
              <a:buSzPts val="3000"/>
              <a:buChar char="●"/>
            </a:pPr>
            <a:r>
              <a:rPr lang="en-US" sz="3000"/>
              <a:t>Correlation, or (suggested) causality?</a:t>
            </a:r>
            <a:endParaRPr sz="3000"/>
          </a:p>
          <a:p>
            <a:pPr indent="457200" lvl="0" marL="0" rtl="0">
              <a:spcBef>
                <a:spcPts val="640"/>
              </a:spcBef>
              <a:spcAft>
                <a:spcPts val="0"/>
              </a:spcAft>
              <a:buNone/>
            </a:pPr>
            <a:r>
              <a:rPr lang="en-US" sz="1800"/>
              <a:t>23% of armed conflicts in ethnically divided places were linked to climate disasters</a:t>
            </a:r>
            <a:endParaRPr sz="1800"/>
          </a:p>
          <a:p>
            <a:pPr indent="0" lvl="0" marL="0">
              <a:spcBef>
                <a:spcPts val="640"/>
              </a:spcBef>
              <a:spcAft>
                <a:spcPts val="0"/>
              </a:spcAft>
              <a:buNone/>
            </a:pPr>
            <a:r>
              <a:t/>
            </a:r>
            <a:endParaRPr/>
          </a:p>
          <a:p>
            <a:pPr indent="457200" lvl="0" marL="0" rtl="0">
              <a:spcBef>
                <a:spcPts val="640"/>
              </a:spcBef>
              <a:spcAft>
                <a:spcPts val="0"/>
              </a:spcAft>
              <a:buNone/>
            </a:pPr>
            <a:r>
              <a:t/>
            </a:r>
            <a:endParaRPr sz="2400"/>
          </a:p>
          <a:p>
            <a:pPr indent="0" lvl="0" marL="0" rtl="0">
              <a:spcBef>
                <a:spcPts val="640"/>
              </a:spcBef>
              <a:spcAft>
                <a:spcPts val="0"/>
              </a:spcAft>
              <a:buNone/>
            </a:pPr>
            <a:r>
              <a:t/>
            </a:r>
            <a:endParaRPr/>
          </a:p>
          <a:p>
            <a:pPr indent="0" lvl="0" marL="0" rtl="0">
              <a:spcBef>
                <a:spcPts val="640"/>
              </a:spcBef>
              <a:spcAft>
                <a:spcPts val="0"/>
              </a:spcAft>
              <a:buNone/>
            </a:pPr>
            <a:r>
              <a:t/>
            </a:r>
            <a:endParaRPr/>
          </a:p>
          <a:p>
            <a:pPr indent="0" lvl="0" marL="0" rtl="0">
              <a:spcBef>
                <a:spcPts val="640"/>
              </a:spcBef>
              <a:spcAft>
                <a:spcPts val="0"/>
              </a:spcAft>
              <a:buNone/>
            </a:pPr>
            <a:r>
              <a:t/>
            </a:r>
            <a:endParaRPr/>
          </a:p>
          <a:p>
            <a:pPr indent="0" lvl="0" marL="0" rtl="0">
              <a:spcBef>
                <a:spcPts val="640"/>
              </a:spcBef>
              <a:spcAft>
                <a:spcPts val="0"/>
              </a:spcAft>
              <a:buNone/>
            </a:pPr>
            <a:r>
              <a:rPr lang="en-US" sz="1000"/>
              <a:t>Images: O’Loughlin - Linke - Witmerb</a:t>
            </a:r>
            <a:endParaRPr sz="1000"/>
          </a:p>
          <a:p>
            <a:pPr indent="0" lvl="0" marL="0">
              <a:spcBef>
                <a:spcPts val="64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Shape 141"/>
          <p:cNvSpPr txBox="1"/>
          <p:nvPr>
            <p:ph type="title"/>
          </p:nvPr>
        </p:nvSpPr>
        <p:spPr>
          <a:xfrm>
            <a:off x="457200" y="274637"/>
            <a:ext cx="8229600" cy="1143000"/>
          </a:xfrm>
          <a:prstGeom prst="rect">
            <a:avLst/>
          </a:prstGeom>
        </p:spPr>
        <p:txBody>
          <a:bodyPr anchorCtr="0" anchor="ctr"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US">
                <a:solidFill>
                  <a:schemeClr val="dk1"/>
                </a:solidFill>
              </a:rPr>
              <a:t>C</a:t>
            </a:r>
            <a:r>
              <a:rPr lang="en-US">
                <a:solidFill>
                  <a:schemeClr val="dk1"/>
                </a:solidFill>
              </a:rPr>
              <a:t>limate change and other phenomena III</a:t>
            </a:r>
            <a:endParaRPr/>
          </a:p>
        </p:txBody>
      </p:sp>
      <p:sp>
        <p:nvSpPr>
          <p:cNvPr id="142" name="Shape 142"/>
          <p:cNvSpPr txBox="1"/>
          <p:nvPr>
            <p:ph idx="1" type="body"/>
          </p:nvPr>
        </p:nvSpPr>
        <p:spPr>
          <a:xfrm>
            <a:off x="457200" y="1600200"/>
            <a:ext cx="8229600" cy="4526100"/>
          </a:xfrm>
          <a:prstGeom prst="rect">
            <a:avLst/>
          </a:prstGeom>
        </p:spPr>
        <p:txBody>
          <a:bodyPr anchorCtr="0" anchor="t" bIns="91425" lIns="91425" spcFirstLastPara="1" rIns="91425" wrap="square" tIns="91425">
            <a:noAutofit/>
          </a:bodyPr>
          <a:lstStyle/>
          <a:p>
            <a:pPr indent="-431800" lvl="0" marL="457200">
              <a:spcBef>
                <a:spcPts val="640"/>
              </a:spcBef>
              <a:spcAft>
                <a:spcPts val="0"/>
              </a:spcAft>
              <a:buSzPts val="3200"/>
              <a:buChar char="●"/>
            </a:pPr>
            <a:r>
              <a:rPr lang="en-US"/>
              <a:t>Lack of reliable data, evidence, and consensus</a:t>
            </a:r>
            <a:endParaRPr/>
          </a:p>
          <a:p>
            <a:pPr indent="-431800" lvl="0" marL="457200">
              <a:spcBef>
                <a:spcPts val="0"/>
              </a:spcBef>
              <a:spcAft>
                <a:spcPts val="0"/>
              </a:spcAft>
              <a:buSzPts val="3200"/>
              <a:buChar char="●"/>
            </a:pPr>
            <a:r>
              <a:rPr lang="en-US"/>
              <a:t>Elusive connection, not yet truly proven</a:t>
            </a:r>
            <a:endParaRPr/>
          </a:p>
          <a:p>
            <a:pPr indent="0" lvl="0" marL="0">
              <a:spcBef>
                <a:spcPts val="640"/>
              </a:spcBef>
              <a:spcAft>
                <a:spcPts val="0"/>
              </a:spcAft>
              <a:buNone/>
            </a:pPr>
            <a:r>
              <a:t/>
            </a:r>
            <a:endParaRPr/>
          </a:p>
          <a:p>
            <a:pPr indent="0" lvl="0" marL="0">
              <a:spcBef>
                <a:spcPts val="640"/>
              </a:spcBef>
              <a:spcAft>
                <a:spcPts val="0"/>
              </a:spcAft>
              <a:buClr>
                <a:schemeClr val="dk1"/>
              </a:buClr>
              <a:buSzPts val="1100"/>
              <a:buFont typeface="Arial"/>
              <a:buNone/>
            </a:pPr>
            <a:r>
              <a:rPr lang="en-US"/>
              <a:t>Keep watching, studying, and proving...</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Shape 147"/>
          <p:cNvSpPr txBox="1"/>
          <p:nvPr>
            <p:ph type="title"/>
          </p:nvPr>
        </p:nvSpPr>
        <p:spPr>
          <a:xfrm>
            <a:off x="457200" y="274637"/>
            <a:ext cx="8229600" cy="11430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US"/>
              <a:t>References:</a:t>
            </a:r>
            <a:endParaRPr/>
          </a:p>
        </p:txBody>
      </p:sp>
      <p:sp>
        <p:nvSpPr>
          <p:cNvPr id="148" name="Shape 148"/>
          <p:cNvSpPr txBox="1"/>
          <p:nvPr>
            <p:ph idx="1" type="body"/>
          </p:nvPr>
        </p:nvSpPr>
        <p:spPr>
          <a:xfrm>
            <a:off x="457200" y="1600200"/>
            <a:ext cx="8229600" cy="4526100"/>
          </a:xfrm>
          <a:prstGeom prst="rect">
            <a:avLst/>
          </a:prstGeom>
        </p:spPr>
        <p:txBody>
          <a:bodyPr anchorCtr="0" anchor="t" bIns="91425" lIns="91425" spcFirstLastPara="1" rIns="91425" wrap="square" tIns="91425">
            <a:noAutofit/>
          </a:bodyPr>
          <a:lstStyle/>
          <a:p>
            <a:pPr indent="-304800" lvl="0" marL="457200" rtl="0">
              <a:lnSpc>
                <a:spcPct val="115000"/>
              </a:lnSpc>
              <a:spcBef>
                <a:spcPts val="0"/>
              </a:spcBef>
              <a:spcAft>
                <a:spcPts val="0"/>
              </a:spcAft>
              <a:buSzPts val="1200"/>
              <a:buChar char="●"/>
            </a:pPr>
            <a:r>
              <a:rPr lang="en-US" sz="1200"/>
              <a:t>Carrington, D. (2016): </a:t>
            </a:r>
            <a:r>
              <a:rPr i="1" lang="en-US" sz="1200"/>
              <a:t>Disasters linked to climate can increase risk of armed conflict</a:t>
            </a:r>
            <a:r>
              <a:rPr lang="en-US" sz="1200"/>
              <a:t>. Available at https://www.theguardian.com/environment/2016/jul/25/disasters-linked-to-climate-can-increase-risk-of-armed-conflict</a:t>
            </a:r>
            <a:endParaRPr sz="1200"/>
          </a:p>
          <a:p>
            <a:pPr indent="0" lvl="0" marL="0" rtl="0">
              <a:lnSpc>
                <a:spcPct val="115000"/>
              </a:lnSpc>
              <a:spcBef>
                <a:spcPts val="0"/>
              </a:spcBef>
              <a:spcAft>
                <a:spcPts val="0"/>
              </a:spcAft>
              <a:buNone/>
            </a:pPr>
            <a:r>
              <a:t/>
            </a:r>
            <a:endParaRPr sz="1200"/>
          </a:p>
          <a:p>
            <a:pPr indent="-304800" lvl="0" marL="457200" rtl="0">
              <a:lnSpc>
                <a:spcPct val="115000"/>
              </a:lnSpc>
              <a:spcBef>
                <a:spcPts val="0"/>
              </a:spcBef>
              <a:spcAft>
                <a:spcPts val="0"/>
              </a:spcAft>
              <a:buSzPts val="1200"/>
              <a:buChar char="●"/>
            </a:pPr>
            <a:r>
              <a:rPr lang="en-US" sz="1200"/>
              <a:t>Mobjörk, M. - Eriksson, M. - Carlsen, H. (2010): </a:t>
            </a:r>
            <a:r>
              <a:rPr i="1" lang="en-US" sz="1200"/>
              <a:t>On Connecting Climate Change with Security and Armed Conflict: Investigating knowledge from the scientific community</a:t>
            </a:r>
            <a:r>
              <a:rPr lang="en-US" sz="1200"/>
              <a:t>. FOI, Swedish Defence Research Agency. ISSN 1650-1942.</a:t>
            </a:r>
            <a:endParaRPr sz="1200"/>
          </a:p>
          <a:p>
            <a:pPr indent="0" lvl="0" marL="0" rtl="0">
              <a:lnSpc>
                <a:spcPct val="115000"/>
              </a:lnSpc>
              <a:spcBef>
                <a:spcPts val="0"/>
              </a:spcBef>
              <a:spcAft>
                <a:spcPts val="0"/>
              </a:spcAft>
              <a:buNone/>
            </a:pPr>
            <a:r>
              <a:t/>
            </a:r>
            <a:endParaRPr sz="1200"/>
          </a:p>
          <a:p>
            <a:pPr indent="-304800" lvl="0" marL="457200" rtl="0">
              <a:lnSpc>
                <a:spcPct val="115000"/>
              </a:lnSpc>
              <a:spcBef>
                <a:spcPts val="0"/>
              </a:spcBef>
              <a:spcAft>
                <a:spcPts val="0"/>
              </a:spcAft>
              <a:buSzPts val="1200"/>
              <a:buChar char="●"/>
            </a:pPr>
            <a:r>
              <a:rPr lang="en-US" sz="1200"/>
              <a:t>O’Loughlin, J. - Linke, A. M. - Witmerb, F. D. W. (2014): </a:t>
            </a:r>
            <a:r>
              <a:rPr i="1" lang="en-US" sz="1200"/>
              <a:t>Effects of temperature and precipitation variability on the risk of violence in sub-Saharan Africa, 1980–2012</a:t>
            </a:r>
            <a:r>
              <a:rPr lang="en-US" sz="1200"/>
              <a:t>. Available at https://www.ncbi.nlm.nih.gov/pmc/articles/PMC4250158/</a:t>
            </a:r>
            <a:endParaRPr sz="1200"/>
          </a:p>
          <a:p>
            <a:pPr indent="0" lvl="0" marL="0" rtl="0">
              <a:lnSpc>
                <a:spcPct val="115000"/>
              </a:lnSpc>
              <a:spcBef>
                <a:spcPts val="0"/>
              </a:spcBef>
              <a:spcAft>
                <a:spcPts val="0"/>
              </a:spcAft>
              <a:buNone/>
            </a:pPr>
            <a:r>
              <a:t/>
            </a:r>
            <a:endParaRPr sz="1200"/>
          </a:p>
          <a:p>
            <a:pPr indent="-304800" lvl="0" marL="457200" rtl="0">
              <a:lnSpc>
                <a:spcPct val="115000"/>
              </a:lnSpc>
              <a:spcBef>
                <a:spcPts val="0"/>
              </a:spcBef>
              <a:spcAft>
                <a:spcPts val="0"/>
              </a:spcAft>
              <a:buSzPts val="1200"/>
              <a:buChar char="●"/>
            </a:pPr>
            <a:r>
              <a:rPr lang="en-US" sz="1200"/>
              <a:t>Theisen, O. M. - Gleditsch, N. P. - Buhaug, H. (2013): </a:t>
            </a:r>
            <a:r>
              <a:rPr i="1" lang="en-US" sz="1200"/>
              <a:t>Is climate change a driver of armed conflict? </a:t>
            </a:r>
            <a:r>
              <a:rPr lang="en-US" sz="1200"/>
              <a:t>Climatic Change, April 2013, vol. 117, iss. 3, pp. 613-625.</a:t>
            </a:r>
            <a:endParaRPr sz="1200"/>
          </a:p>
          <a:p>
            <a:pPr indent="0" lvl="0" marL="0" rtl="0">
              <a:lnSpc>
                <a:spcPct val="115000"/>
              </a:lnSpc>
              <a:spcBef>
                <a:spcPts val="0"/>
              </a:spcBef>
              <a:spcAft>
                <a:spcPts val="0"/>
              </a:spcAft>
              <a:buNone/>
            </a:pPr>
            <a:r>
              <a:t/>
            </a:r>
            <a:endParaRPr sz="1200"/>
          </a:p>
          <a:p>
            <a:pPr indent="-304800" lvl="0" marL="457200" rtl="0">
              <a:lnSpc>
                <a:spcPct val="115000"/>
              </a:lnSpc>
              <a:spcBef>
                <a:spcPts val="0"/>
              </a:spcBef>
              <a:spcAft>
                <a:spcPts val="0"/>
              </a:spcAft>
              <a:buSzPts val="1200"/>
              <a:buChar char="●"/>
            </a:pPr>
            <a:r>
              <a:rPr lang="en-US" sz="1200"/>
              <a:t>The Economist (2010): Climate wars. Available at https://www.economist.com/node/16539538</a:t>
            </a:r>
            <a:endParaRPr sz="1200"/>
          </a:p>
          <a:p>
            <a:pPr indent="0" lvl="0" marL="0" rtl="0">
              <a:lnSpc>
                <a:spcPct val="115000"/>
              </a:lnSpc>
              <a:spcBef>
                <a:spcPts val="0"/>
              </a:spcBef>
              <a:spcAft>
                <a:spcPts val="0"/>
              </a:spcAft>
              <a:buNone/>
            </a:pPr>
            <a:r>
              <a:t/>
            </a:r>
            <a:endParaRPr sz="1200"/>
          </a:p>
          <a:p>
            <a:pPr indent="-304800" lvl="0" marL="457200">
              <a:spcBef>
                <a:spcPts val="640"/>
              </a:spcBef>
              <a:spcAft>
                <a:spcPts val="0"/>
              </a:spcAft>
              <a:buSzPts val="1200"/>
              <a:buChar char="●"/>
            </a:pPr>
            <a:r>
              <a:rPr lang="en-US" sz="1200"/>
              <a:t>http://climatemigration.org.uk/infographic-exploring-evidence-for-the-climate-change-and-conflict-connection-2/</a:t>
            </a:r>
            <a:endParaRPr sz="12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Shape 153"/>
          <p:cNvSpPr txBox="1"/>
          <p:nvPr>
            <p:ph type="title"/>
          </p:nvPr>
        </p:nvSpPr>
        <p:spPr>
          <a:xfrm>
            <a:off x="457200" y="274637"/>
            <a:ext cx="8229600" cy="1143000"/>
          </a:xfrm>
          <a:prstGeom prst="rect">
            <a:avLst/>
          </a:prstGeom>
        </p:spPr>
        <p:txBody>
          <a:bodyPr anchorCtr="0" anchor="ctr" bIns="91425" lIns="91425" spcFirstLastPara="1" rIns="91425" wrap="square" tIns="91425">
            <a:noAutofit/>
          </a:bodyPr>
          <a:lstStyle/>
          <a:p>
            <a:pPr indent="0" lvl="0" marL="0" algn="l">
              <a:spcBef>
                <a:spcPts val="0"/>
              </a:spcBef>
              <a:spcAft>
                <a:spcPts val="0"/>
              </a:spcAft>
              <a:buNone/>
            </a:pPr>
            <a:r>
              <a:rPr lang="en-US">
                <a:solidFill>
                  <a:srgbClr val="006600"/>
                </a:solidFill>
              </a:rPr>
              <a:t>George W. Bush</a:t>
            </a:r>
            <a:endParaRPr>
              <a:solidFill>
                <a:srgbClr val="006600"/>
              </a:solidFill>
            </a:endParaRPr>
          </a:p>
        </p:txBody>
      </p:sp>
      <p:sp>
        <p:nvSpPr>
          <p:cNvPr id="154" name="Shape 154"/>
          <p:cNvSpPr txBox="1"/>
          <p:nvPr>
            <p:ph idx="1" type="body"/>
          </p:nvPr>
        </p:nvSpPr>
        <p:spPr>
          <a:xfrm>
            <a:off x="457200" y="1600200"/>
            <a:ext cx="8229600" cy="4526100"/>
          </a:xfrm>
          <a:prstGeom prst="rect">
            <a:avLst/>
          </a:prstGeom>
        </p:spPr>
        <p:txBody>
          <a:bodyPr anchorCtr="0" anchor="t" bIns="91425" lIns="91425" spcFirstLastPara="1" rIns="91425" wrap="square" tIns="91425">
            <a:noAutofit/>
          </a:bodyPr>
          <a:lstStyle/>
          <a:p>
            <a:pPr indent="0" lvl="0" marL="0" rtl="0">
              <a:lnSpc>
                <a:spcPct val="90000"/>
              </a:lnSpc>
              <a:spcBef>
                <a:spcPts val="1000"/>
              </a:spcBef>
              <a:spcAft>
                <a:spcPts val="0"/>
              </a:spcAft>
              <a:buClr>
                <a:schemeClr val="dk1"/>
              </a:buClr>
              <a:buSzPts val="1100"/>
              <a:buFont typeface="Arial"/>
              <a:buNone/>
            </a:pPr>
            <a:r>
              <a:rPr lang="en-US" sz="2000"/>
              <a:t>•</a:t>
            </a:r>
            <a:r>
              <a:rPr lang="en-US" sz="2000">
                <a:latin typeface="Calibri"/>
                <a:ea typeface="Calibri"/>
                <a:cs typeface="Calibri"/>
                <a:sym typeface="Calibri"/>
              </a:rPr>
              <a:t>In March 2001, the Bush Administration announced that it would not implement the Kyoto Protocol</a:t>
            </a:r>
            <a:endParaRPr sz="2000">
              <a:latin typeface="Calibri"/>
              <a:ea typeface="Calibri"/>
              <a:cs typeface="Calibri"/>
              <a:sym typeface="Calibri"/>
            </a:endParaRPr>
          </a:p>
          <a:p>
            <a:pPr indent="0" lvl="0" marL="0" rtl="0">
              <a:lnSpc>
                <a:spcPct val="90000"/>
              </a:lnSpc>
              <a:spcBef>
                <a:spcPts val="1000"/>
              </a:spcBef>
              <a:spcAft>
                <a:spcPts val="0"/>
              </a:spcAft>
              <a:buClr>
                <a:schemeClr val="dk1"/>
              </a:buClr>
              <a:buSzPts val="1100"/>
              <a:buFont typeface="Arial"/>
              <a:buNone/>
            </a:pPr>
            <a:r>
              <a:rPr lang="en-US" sz="2000"/>
              <a:t>•</a:t>
            </a:r>
            <a:r>
              <a:rPr lang="en-US" sz="2000">
                <a:latin typeface="Calibri"/>
                <a:ea typeface="Calibri"/>
                <a:cs typeface="Calibri"/>
                <a:sym typeface="Calibri"/>
              </a:rPr>
              <a:t>In February 2002, Bush announced his alternative to the Kyoto Protocol, by bringing forth a plan to reduce the intensity of greenhouse </a:t>
            </a:r>
            <a:r>
              <a:rPr lang="en-US" sz="2000">
                <a:latin typeface="Calibri"/>
                <a:ea typeface="Calibri"/>
                <a:cs typeface="Calibri"/>
                <a:sym typeface="Calibri"/>
              </a:rPr>
              <a:t>gasses</a:t>
            </a:r>
            <a:r>
              <a:rPr lang="en-US" sz="2000">
                <a:latin typeface="Calibri"/>
                <a:ea typeface="Calibri"/>
                <a:cs typeface="Calibri"/>
                <a:sym typeface="Calibri"/>
              </a:rPr>
              <a:t> by 18 percent over 10 years.</a:t>
            </a:r>
            <a:endParaRPr sz="2000">
              <a:latin typeface="Calibri"/>
              <a:ea typeface="Calibri"/>
              <a:cs typeface="Calibri"/>
              <a:sym typeface="Calibri"/>
            </a:endParaRPr>
          </a:p>
          <a:p>
            <a:pPr indent="0" lvl="0" marL="0" rtl="0">
              <a:lnSpc>
                <a:spcPct val="90000"/>
              </a:lnSpc>
              <a:spcBef>
                <a:spcPts val="1000"/>
              </a:spcBef>
              <a:spcAft>
                <a:spcPts val="0"/>
              </a:spcAft>
              <a:buClr>
                <a:schemeClr val="dk1"/>
              </a:buClr>
              <a:buSzPts val="1100"/>
              <a:buFont typeface="Arial"/>
              <a:buNone/>
            </a:pPr>
            <a:r>
              <a:rPr lang="en-US" sz="2000"/>
              <a:t>•</a:t>
            </a:r>
            <a:r>
              <a:rPr lang="en-US" sz="2000">
                <a:latin typeface="Calibri"/>
                <a:ea typeface="Calibri"/>
                <a:cs typeface="Calibri"/>
                <a:sym typeface="Calibri"/>
              </a:rPr>
              <a:t>Bush's </a:t>
            </a:r>
            <a:r>
              <a:rPr b="1" lang="en-US" sz="2000">
                <a:latin typeface="Calibri"/>
                <a:ea typeface="Calibri"/>
                <a:cs typeface="Calibri"/>
                <a:sym typeface="Calibri"/>
              </a:rPr>
              <a:t>do-nothing policy </a:t>
            </a:r>
            <a:r>
              <a:rPr lang="en-US" sz="2000">
                <a:latin typeface="Calibri"/>
                <a:ea typeface="Calibri"/>
                <a:cs typeface="Calibri"/>
                <a:sym typeface="Calibri"/>
              </a:rPr>
              <a:t>on global warming began almost as soon as he took office. By pursuing a carefully orchestrated policy of delay, the White House blocked even the most modest reforms and replaced them with token investments in futuristic solutions like hydrogen cars.</a:t>
            </a:r>
            <a:endParaRPr sz="2000">
              <a:latin typeface="Calibri"/>
              <a:ea typeface="Calibri"/>
              <a:cs typeface="Calibri"/>
              <a:sym typeface="Calibri"/>
            </a:endParaRPr>
          </a:p>
          <a:p>
            <a:pPr indent="0" lvl="0" marL="0" rtl="0" algn="r">
              <a:lnSpc>
                <a:spcPct val="90000"/>
              </a:lnSpc>
              <a:spcBef>
                <a:spcPts val="1000"/>
              </a:spcBef>
              <a:spcAft>
                <a:spcPts val="0"/>
              </a:spcAft>
              <a:buClr>
                <a:schemeClr val="dk1"/>
              </a:buClr>
              <a:buSzPts val="1100"/>
              <a:buFont typeface="Arial"/>
              <a:buNone/>
            </a:pPr>
            <a:r>
              <a:rPr lang="en-US" sz="2000">
                <a:latin typeface="Calibri"/>
                <a:ea typeface="Calibri"/>
                <a:cs typeface="Calibri"/>
                <a:sym typeface="Calibri"/>
              </a:rPr>
              <a:t>„They have a single-minded determination to do nothing—while making it look like they are doing something.“</a:t>
            </a:r>
            <a:endParaRPr sz="2000">
              <a:latin typeface="Calibri"/>
              <a:ea typeface="Calibri"/>
              <a:cs typeface="Calibri"/>
              <a:sym typeface="Calibri"/>
            </a:endParaRPr>
          </a:p>
          <a:p>
            <a:pPr indent="0" lvl="0" marL="0" rtl="0" algn="just">
              <a:lnSpc>
                <a:spcPct val="90000"/>
              </a:lnSpc>
              <a:spcBef>
                <a:spcPts val="1000"/>
              </a:spcBef>
              <a:spcAft>
                <a:spcPts val="0"/>
              </a:spcAft>
              <a:buClr>
                <a:schemeClr val="dk1"/>
              </a:buClr>
              <a:buSzPts val="1100"/>
              <a:buFont typeface="Arial"/>
              <a:buNone/>
            </a:pPr>
            <a:r>
              <a:rPr lang="en-US" sz="2000"/>
              <a:t>•</a:t>
            </a:r>
            <a:r>
              <a:rPr lang="en-US" sz="2000">
                <a:latin typeface="Calibri"/>
                <a:ea typeface="Calibri"/>
                <a:cs typeface="Calibri"/>
                <a:sym typeface="Calibri"/>
              </a:rPr>
              <a:t>Political pressure on scientists</a:t>
            </a:r>
            <a:endParaRPr sz="2000">
              <a:latin typeface="Calibri"/>
              <a:ea typeface="Calibri"/>
              <a:cs typeface="Calibri"/>
              <a:sym typeface="Calibri"/>
            </a:endParaRPr>
          </a:p>
          <a:p>
            <a:pPr indent="0" lvl="0" marL="0">
              <a:spcBef>
                <a:spcPts val="640"/>
              </a:spcBef>
              <a:spcAft>
                <a:spcPts val="0"/>
              </a:spcAft>
              <a:buNone/>
            </a:pPr>
            <a:r>
              <a:t/>
            </a:r>
            <a:endParaRPr/>
          </a:p>
        </p:txBody>
      </p:sp>
      <p:pic>
        <p:nvPicPr>
          <p:cNvPr id="155" name="Shape 155"/>
          <p:cNvPicPr preferRelativeResize="0"/>
          <p:nvPr/>
        </p:nvPicPr>
        <p:blipFill>
          <a:blip r:embed="rId3">
            <a:alphaModFix/>
          </a:blip>
          <a:stretch>
            <a:fillRect/>
          </a:stretch>
        </p:blipFill>
        <p:spPr>
          <a:xfrm>
            <a:off x="5519424" y="166349"/>
            <a:ext cx="1027375" cy="1555000"/>
          </a:xfrm>
          <a:prstGeom prst="rect">
            <a:avLst/>
          </a:prstGeom>
          <a:noFill/>
          <a:ln>
            <a:noFill/>
          </a:ln>
        </p:spPr>
      </p:pic>
      <p:sp>
        <p:nvSpPr>
          <p:cNvPr id="156" name="Shape 156"/>
          <p:cNvSpPr txBox="1"/>
          <p:nvPr/>
        </p:nvSpPr>
        <p:spPr>
          <a:xfrm>
            <a:off x="6912950" y="1215600"/>
            <a:ext cx="1864500" cy="3846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US" sz="1000"/>
              <a:t>https://www.goodreads.com/book/show/175796.Hell_and_High_Water</a:t>
            </a:r>
            <a:endParaRPr sz="10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Shape 161"/>
          <p:cNvSpPr txBox="1"/>
          <p:nvPr>
            <p:ph type="title"/>
          </p:nvPr>
        </p:nvSpPr>
        <p:spPr>
          <a:xfrm>
            <a:off x="457200" y="274637"/>
            <a:ext cx="8229600" cy="1143000"/>
          </a:xfrm>
          <a:prstGeom prst="rect">
            <a:avLst/>
          </a:prstGeom>
        </p:spPr>
        <p:txBody>
          <a:bodyPr anchorCtr="0" anchor="ctr" bIns="91425" lIns="91425" spcFirstLastPara="1" rIns="91425" wrap="square" tIns="91425">
            <a:noAutofit/>
          </a:bodyPr>
          <a:lstStyle/>
          <a:p>
            <a:pPr indent="0" lvl="0" marL="0" algn="l">
              <a:spcBef>
                <a:spcPts val="0"/>
              </a:spcBef>
              <a:spcAft>
                <a:spcPts val="0"/>
              </a:spcAft>
              <a:buNone/>
            </a:pPr>
            <a:r>
              <a:rPr lang="en-US">
                <a:solidFill>
                  <a:srgbClr val="006600"/>
                </a:solidFill>
              </a:rPr>
              <a:t>Barack Obama</a:t>
            </a:r>
            <a:endParaRPr>
              <a:solidFill>
                <a:srgbClr val="006600"/>
              </a:solidFill>
            </a:endParaRPr>
          </a:p>
        </p:txBody>
      </p:sp>
      <p:sp>
        <p:nvSpPr>
          <p:cNvPr id="162" name="Shape 162"/>
          <p:cNvSpPr txBox="1"/>
          <p:nvPr>
            <p:ph idx="1" type="body"/>
          </p:nvPr>
        </p:nvSpPr>
        <p:spPr>
          <a:xfrm>
            <a:off x="457200" y="1600200"/>
            <a:ext cx="8229600" cy="4526100"/>
          </a:xfrm>
          <a:prstGeom prst="rect">
            <a:avLst/>
          </a:prstGeom>
        </p:spPr>
        <p:txBody>
          <a:bodyPr anchorCtr="0" anchor="t" bIns="91425" lIns="91425" spcFirstLastPara="1" rIns="91425" wrap="square" tIns="91425">
            <a:noAutofit/>
          </a:bodyPr>
          <a:lstStyle/>
          <a:p>
            <a:pPr indent="0" lvl="0" marL="0" rtl="0">
              <a:lnSpc>
                <a:spcPct val="90000"/>
              </a:lnSpc>
              <a:spcBef>
                <a:spcPts val="1000"/>
              </a:spcBef>
              <a:spcAft>
                <a:spcPts val="0"/>
              </a:spcAft>
              <a:buClr>
                <a:schemeClr val="dk1"/>
              </a:buClr>
              <a:buSzPts val="1100"/>
              <a:buFont typeface="Arial"/>
              <a:buNone/>
            </a:pPr>
            <a:r>
              <a:rPr lang="en-US" sz="1800"/>
              <a:t>•</a:t>
            </a:r>
            <a:r>
              <a:rPr lang="en-US" sz="1800">
                <a:latin typeface="Calibri"/>
                <a:ea typeface="Calibri"/>
                <a:cs typeface="Calibri"/>
                <a:sym typeface="Calibri"/>
              </a:rPr>
              <a:t>New Energy for America</a:t>
            </a:r>
            <a:endParaRPr sz="1800">
              <a:latin typeface="Calibri"/>
              <a:ea typeface="Calibri"/>
              <a:cs typeface="Calibri"/>
              <a:sym typeface="Calibri"/>
            </a:endParaRPr>
          </a:p>
          <a:p>
            <a:pPr indent="0" lvl="0" marL="0" rtl="0">
              <a:lnSpc>
                <a:spcPct val="90000"/>
              </a:lnSpc>
              <a:spcBef>
                <a:spcPts val="1000"/>
              </a:spcBef>
              <a:spcAft>
                <a:spcPts val="0"/>
              </a:spcAft>
              <a:buClr>
                <a:schemeClr val="dk1"/>
              </a:buClr>
              <a:buSzPts val="1100"/>
              <a:buFont typeface="Arial"/>
              <a:buNone/>
            </a:pPr>
            <a:r>
              <a:rPr lang="en-US" sz="1800"/>
              <a:t>•</a:t>
            </a:r>
            <a:r>
              <a:rPr lang="en-US" sz="1800">
                <a:latin typeface="Calibri"/>
                <a:ea typeface="Calibri"/>
                <a:cs typeface="Calibri"/>
                <a:sym typeface="Calibri"/>
              </a:rPr>
              <a:t> the White House Office of Energy and Climate Change Policy</a:t>
            </a:r>
            <a:endParaRPr sz="1800">
              <a:latin typeface="Calibri"/>
              <a:ea typeface="Calibri"/>
              <a:cs typeface="Calibri"/>
              <a:sym typeface="Calibri"/>
            </a:endParaRPr>
          </a:p>
          <a:p>
            <a:pPr indent="0" lvl="0" marL="0" rtl="0">
              <a:lnSpc>
                <a:spcPct val="90000"/>
              </a:lnSpc>
              <a:spcBef>
                <a:spcPts val="1000"/>
              </a:spcBef>
              <a:spcAft>
                <a:spcPts val="0"/>
              </a:spcAft>
              <a:buClr>
                <a:schemeClr val="dk1"/>
              </a:buClr>
              <a:buSzPts val="1100"/>
              <a:buFont typeface="Arial"/>
              <a:buNone/>
            </a:pPr>
            <a:r>
              <a:rPr lang="en-US" sz="1800"/>
              <a:t>•</a:t>
            </a:r>
            <a:r>
              <a:rPr lang="en-US" sz="1800">
                <a:latin typeface="Calibri"/>
                <a:ea typeface="Calibri"/>
                <a:cs typeface="Calibri"/>
                <a:sym typeface="Calibri"/>
              </a:rPr>
              <a:t>Obama administration added climate to list of threats to US interests</a:t>
            </a:r>
            <a:endParaRPr sz="1800">
              <a:latin typeface="Calibri"/>
              <a:ea typeface="Calibri"/>
              <a:cs typeface="Calibri"/>
              <a:sym typeface="Calibri"/>
            </a:endParaRPr>
          </a:p>
          <a:p>
            <a:pPr indent="0" lvl="0" marL="0" rtl="0">
              <a:lnSpc>
                <a:spcPct val="90000"/>
              </a:lnSpc>
              <a:spcBef>
                <a:spcPts val="1000"/>
              </a:spcBef>
              <a:spcAft>
                <a:spcPts val="0"/>
              </a:spcAft>
              <a:buClr>
                <a:schemeClr val="dk1"/>
              </a:buClr>
              <a:buSzPts val="1100"/>
              <a:buFont typeface="Arial"/>
              <a:buNone/>
            </a:pPr>
            <a:r>
              <a:rPr lang="en-US" sz="1800"/>
              <a:t>•</a:t>
            </a:r>
            <a:r>
              <a:rPr lang="en-US" sz="1800">
                <a:latin typeface="Calibri"/>
                <a:ea typeface="Calibri"/>
                <a:cs typeface="Calibri"/>
                <a:sym typeface="Calibri"/>
              </a:rPr>
              <a:t>The Clean Power Plan</a:t>
            </a:r>
            <a:endParaRPr sz="1800">
              <a:latin typeface="Calibri"/>
              <a:ea typeface="Calibri"/>
              <a:cs typeface="Calibri"/>
              <a:sym typeface="Calibri"/>
            </a:endParaRPr>
          </a:p>
          <a:p>
            <a:pPr indent="0" lvl="0" marL="0" rtl="0" algn="r">
              <a:lnSpc>
                <a:spcPct val="90000"/>
              </a:lnSpc>
              <a:spcBef>
                <a:spcPts val="1000"/>
              </a:spcBef>
              <a:spcAft>
                <a:spcPts val="0"/>
              </a:spcAft>
              <a:buClr>
                <a:schemeClr val="dk1"/>
              </a:buClr>
              <a:buSzPts val="1100"/>
              <a:buFont typeface="Arial"/>
              <a:buNone/>
            </a:pPr>
            <a:r>
              <a:rPr lang="en-US" sz="1800">
                <a:latin typeface="Calibri"/>
                <a:ea typeface="Calibri"/>
                <a:cs typeface="Calibri"/>
                <a:sym typeface="Calibri"/>
              </a:rPr>
              <a:t>“</a:t>
            </a:r>
            <a:r>
              <a:rPr b="1" lang="en-US" sz="1800">
                <a:latin typeface="Calibri"/>
                <a:ea typeface="Calibri"/>
                <a:cs typeface="Calibri"/>
                <a:sym typeface="Calibri"/>
              </a:rPr>
              <a:t>The time for denial</a:t>
            </a:r>
            <a:r>
              <a:rPr lang="en-US" sz="1800">
                <a:latin typeface="Calibri"/>
                <a:ea typeface="Calibri"/>
                <a:cs typeface="Calibri"/>
                <a:sym typeface="Calibri"/>
              </a:rPr>
              <a:t>, delay and dispute </a:t>
            </a:r>
            <a:r>
              <a:rPr b="1" lang="en-US" sz="1800">
                <a:latin typeface="Calibri"/>
                <a:ea typeface="Calibri"/>
                <a:cs typeface="Calibri"/>
                <a:sym typeface="Calibri"/>
              </a:rPr>
              <a:t>is over</a:t>
            </a:r>
            <a:r>
              <a:rPr lang="en-US" sz="1800">
                <a:latin typeface="Calibri"/>
                <a:ea typeface="Calibri"/>
                <a:cs typeface="Calibri"/>
                <a:sym typeface="Calibri"/>
              </a:rPr>
              <a:t>.... We can only meet the climate challenge with a response that is genuinely global. We will need to engage in vigorous, dramatic diplomacy.„</a:t>
            </a:r>
            <a:endParaRPr sz="1800">
              <a:latin typeface="Calibri"/>
              <a:ea typeface="Calibri"/>
              <a:cs typeface="Calibri"/>
              <a:sym typeface="Calibri"/>
            </a:endParaRPr>
          </a:p>
          <a:p>
            <a:pPr indent="0" lvl="0" marL="0" rtl="0" algn="r">
              <a:lnSpc>
                <a:spcPct val="90000"/>
              </a:lnSpc>
              <a:spcBef>
                <a:spcPts val="1000"/>
              </a:spcBef>
              <a:spcAft>
                <a:spcPts val="0"/>
              </a:spcAft>
              <a:buClr>
                <a:schemeClr val="dk1"/>
              </a:buClr>
              <a:buSzPts val="1100"/>
              <a:buFont typeface="Arial"/>
              <a:buNone/>
            </a:pPr>
            <a:r>
              <a:rPr lang="en-US" sz="1800">
                <a:latin typeface="Calibri"/>
                <a:ea typeface="Calibri"/>
                <a:cs typeface="Calibri"/>
                <a:sym typeface="Calibri"/>
              </a:rPr>
              <a:t>if the international community would not act swiftly to deal with climate change that "we risk consigning future generations to an irreversible catastrophe...The security and stability of each nation and all peoples—our prosperity, our health, and our safety—are in jeopardy, and the time we have to reverse this tide is running out.„</a:t>
            </a:r>
            <a:endParaRPr sz="1800">
              <a:latin typeface="Calibri"/>
              <a:ea typeface="Calibri"/>
              <a:cs typeface="Calibri"/>
              <a:sym typeface="Calibri"/>
            </a:endParaRPr>
          </a:p>
          <a:p>
            <a:pPr indent="0" lvl="0" marL="0" rtl="0">
              <a:lnSpc>
                <a:spcPct val="90000"/>
              </a:lnSpc>
              <a:spcBef>
                <a:spcPts val="1000"/>
              </a:spcBef>
              <a:spcAft>
                <a:spcPts val="0"/>
              </a:spcAft>
              <a:buClr>
                <a:schemeClr val="dk1"/>
              </a:buClr>
              <a:buSzPts val="1100"/>
              <a:buFont typeface="Arial"/>
              <a:buNone/>
            </a:pPr>
            <a:r>
              <a:rPr lang="en-US" sz="1800"/>
              <a:t>•</a:t>
            </a:r>
            <a:r>
              <a:rPr lang="en-US" sz="1800">
                <a:latin typeface="Calibri"/>
                <a:ea typeface="Calibri"/>
                <a:cs typeface="Calibri"/>
                <a:sym typeface="Calibri"/>
              </a:rPr>
              <a:t>transition from oil to alternative sources of energy</a:t>
            </a:r>
            <a:endParaRPr sz="1800">
              <a:latin typeface="Calibri"/>
              <a:ea typeface="Calibri"/>
              <a:cs typeface="Calibri"/>
              <a:sym typeface="Calibri"/>
            </a:endParaRPr>
          </a:p>
          <a:p>
            <a:pPr indent="0" lvl="0" marL="0" rtl="0">
              <a:lnSpc>
                <a:spcPct val="90000"/>
              </a:lnSpc>
              <a:spcBef>
                <a:spcPts val="1000"/>
              </a:spcBef>
              <a:spcAft>
                <a:spcPts val="0"/>
              </a:spcAft>
              <a:buClr>
                <a:schemeClr val="dk1"/>
              </a:buClr>
              <a:buSzPts val="1100"/>
              <a:buFont typeface="Arial"/>
              <a:buNone/>
            </a:pPr>
            <a:r>
              <a:rPr lang="en-US" sz="1800">
                <a:latin typeface="Calibri"/>
                <a:ea typeface="Calibri"/>
                <a:cs typeface="Calibri"/>
                <a:sym typeface="Calibri"/>
              </a:rPr>
              <a:t>military security&gt;envinronmental security 28x</a:t>
            </a:r>
            <a:endParaRPr sz="1800">
              <a:latin typeface="Calibri"/>
              <a:ea typeface="Calibri"/>
              <a:cs typeface="Calibri"/>
              <a:sym typeface="Calibri"/>
            </a:endParaRPr>
          </a:p>
          <a:p>
            <a:pPr indent="0" lvl="0" marL="0" rtl="0">
              <a:lnSpc>
                <a:spcPct val="90000"/>
              </a:lnSpc>
              <a:spcBef>
                <a:spcPts val="1000"/>
              </a:spcBef>
              <a:spcAft>
                <a:spcPts val="0"/>
              </a:spcAft>
              <a:buClr>
                <a:schemeClr val="dk1"/>
              </a:buClr>
              <a:buSzPts val="1100"/>
              <a:buFont typeface="Arial"/>
              <a:buNone/>
            </a:pPr>
            <a:r>
              <a:t/>
            </a:r>
            <a:endParaRPr sz="2000">
              <a:latin typeface="Calibri"/>
              <a:ea typeface="Calibri"/>
              <a:cs typeface="Calibri"/>
              <a:sym typeface="Calibri"/>
            </a:endParaRPr>
          </a:p>
          <a:p>
            <a:pPr indent="0" lvl="0" marL="0">
              <a:spcBef>
                <a:spcPts val="640"/>
              </a:spcBef>
              <a:spcAft>
                <a:spcPts val="0"/>
              </a:spcAft>
              <a:buNone/>
            </a:pPr>
            <a:r>
              <a:t/>
            </a:r>
            <a:endParaRPr/>
          </a:p>
        </p:txBody>
      </p:sp>
      <p:pic>
        <p:nvPicPr>
          <p:cNvPr id="163" name="Shape 163"/>
          <p:cNvPicPr preferRelativeResize="0"/>
          <p:nvPr/>
        </p:nvPicPr>
        <p:blipFill>
          <a:blip r:embed="rId3">
            <a:alphaModFix/>
          </a:blip>
          <a:stretch>
            <a:fillRect/>
          </a:stretch>
        </p:blipFill>
        <p:spPr>
          <a:xfrm>
            <a:off x="4346450" y="165825"/>
            <a:ext cx="4632425" cy="1912625"/>
          </a:xfrm>
          <a:prstGeom prst="rect">
            <a:avLst/>
          </a:prstGeom>
          <a:noFill/>
          <a:ln>
            <a:noFill/>
          </a:ln>
        </p:spPr>
      </p:pic>
      <p:sp>
        <p:nvSpPr>
          <p:cNvPr id="164" name="Shape 164"/>
          <p:cNvSpPr txBox="1"/>
          <p:nvPr/>
        </p:nvSpPr>
        <p:spPr>
          <a:xfrm>
            <a:off x="7160150" y="2133400"/>
            <a:ext cx="1767300" cy="4761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US" sz="1100">
                <a:solidFill>
                  <a:schemeClr val="dk1"/>
                </a:solidFill>
                <a:latin typeface="Calibri"/>
                <a:ea typeface="Calibri"/>
                <a:cs typeface="Calibri"/>
                <a:sym typeface="Calibri"/>
              </a:rPr>
              <a:t>www.solarsunwerx.com.au</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 name="Shape 168"/>
        <p:cNvGrpSpPr/>
        <p:nvPr/>
      </p:nvGrpSpPr>
      <p:grpSpPr>
        <a:xfrm>
          <a:off x="0" y="0"/>
          <a:ext cx="0" cy="0"/>
          <a:chOff x="0" y="0"/>
          <a:chExt cx="0" cy="0"/>
        </a:xfrm>
      </p:grpSpPr>
      <p:sp>
        <p:nvSpPr>
          <p:cNvPr id="169" name="Shape 169"/>
          <p:cNvSpPr txBox="1"/>
          <p:nvPr>
            <p:ph type="title"/>
          </p:nvPr>
        </p:nvSpPr>
        <p:spPr>
          <a:xfrm>
            <a:off x="457200" y="274637"/>
            <a:ext cx="8229600" cy="1143000"/>
          </a:xfrm>
          <a:prstGeom prst="rect">
            <a:avLst/>
          </a:prstGeom>
        </p:spPr>
        <p:txBody>
          <a:bodyPr anchorCtr="0" anchor="ctr" bIns="91425" lIns="91425" spcFirstLastPara="1" rIns="91425" wrap="square" tIns="91425">
            <a:noAutofit/>
          </a:bodyPr>
          <a:lstStyle/>
          <a:p>
            <a:pPr indent="0" lvl="0" marL="0" algn="l">
              <a:spcBef>
                <a:spcPts val="0"/>
              </a:spcBef>
              <a:spcAft>
                <a:spcPts val="0"/>
              </a:spcAft>
              <a:buNone/>
            </a:pPr>
            <a:r>
              <a:rPr lang="en-US">
                <a:solidFill>
                  <a:srgbClr val="006600"/>
                </a:solidFill>
              </a:rPr>
              <a:t>Donald Trump</a:t>
            </a:r>
            <a:endParaRPr>
              <a:solidFill>
                <a:srgbClr val="006600"/>
              </a:solidFill>
            </a:endParaRPr>
          </a:p>
        </p:txBody>
      </p:sp>
      <p:sp>
        <p:nvSpPr>
          <p:cNvPr id="170" name="Shape 170"/>
          <p:cNvSpPr txBox="1"/>
          <p:nvPr>
            <p:ph idx="1" type="body"/>
          </p:nvPr>
        </p:nvSpPr>
        <p:spPr>
          <a:xfrm>
            <a:off x="457200" y="1600200"/>
            <a:ext cx="8229600" cy="4526100"/>
          </a:xfrm>
          <a:prstGeom prst="rect">
            <a:avLst/>
          </a:prstGeom>
        </p:spPr>
        <p:txBody>
          <a:bodyPr anchorCtr="0" anchor="t" bIns="91425" lIns="91425" spcFirstLastPara="1" rIns="91425" wrap="square" tIns="91425">
            <a:noAutofit/>
          </a:bodyPr>
          <a:lstStyle/>
          <a:p>
            <a:pPr indent="0" lvl="0" marL="0" rtl="0">
              <a:lnSpc>
                <a:spcPct val="90000"/>
              </a:lnSpc>
              <a:spcBef>
                <a:spcPts val="1000"/>
              </a:spcBef>
              <a:spcAft>
                <a:spcPts val="0"/>
              </a:spcAft>
              <a:buClr>
                <a:schemeClr val="dk1"/>
              </a:buClr>
              <a:buSzPts val="1100"/>
              <a:buFont typeface="Arial"/>
              <a:buNone/>
            </a:pPr>
            <a:r>
              <a:rPr lang="en-US" sz="2800"/>
              <a:t>•</a:t>
            </a:r>
            <a:r>
              <a:rPr lang="en-US" sz="2400">
                <a:latin typeface="Calibri"/>
                <a:ea typeface="Calibri"/>
                <a:cs typeface="Calibri"/>
                <a:sym typeface="Calibri"/>
              </a:rPr>
              <a:t>D. Trump drops climate change from US national security strategy</a:t>
            </a:r>
            <a:endParaRPr sz="2400">
              <a:latin typeface="Calibri"/>
              <a:ea typeface="Calibri"/>
              <a:cs typeface="Calibri"/>
              <a:sym typeface="Calibri"/>
            </a:endParaRPr>
          </a:p>
          <a:p>
            <a:pPr indent="0" lvl="0" marL="0" rtl="0">
              <a:lnSpc>
                <a:spcPct val="90000"/>
              </a:lnSpc>
              <a:spcBef>
                <a:spcPts val="1000"/>
              </a:spcBef>
              <a:spcAft>
                <a:spcPts val="0"/>
              </a:spcAft>
              <a:buClr>
                <a:schemeClr val="dk1"/>
              </a:buClr>
              <a:buSzPts val="1100"/>
              <a:buFont typeface="Arial"/>
              <a:buNone/>
            </a:pPr>
            <a:r>
              <a:rPr lang="en-US" sz="2400"/>
              <a:t>•</a:t>
            </a:r>
            <a:r>
              <a:rPr lang="en-US" sz="2400">
                <a:latin typeface="Calibri"/>
                <a:ea typeface="Calibri"/>
                <a:cs typeface="Calibri"/>
                <a:sym typeface="Calibri"/>
              </a:rPr>
              <a:t>“Climate change is not identified as a national security threat but climate and the importance of the environment and environmental stewardship are discussed.” (James Mattis)</a:t>
            </a:r>
            <a:endParaRPr sz="2400">
              <a:latin typeface="Calibri"/>
              <a:ea typeface="Calibri"/>
              <a:cs typeface="Calibri"/>
              <a:sym typeface="Calibri"/>
            </a:endParaRPr>
          </a:p>
          <a:p>
            <a:pPr indent="0" lvl="0" marL="0" rtl="0">
              <a:lnSpc>
                <a:spcPct val="90000"/>
              </a:lnSpc>
              <a:spcBef>
                <a:spcPts val="1000"/>
              </a:spcBef>
              <a:spcAft>
                <a:spcPts val="0"/>
              </a:spcAft>
              <a:buClr>
                <a:schemeClr val="dk1"/>
              </a:buClr>
              <a:buSzPts val="1100"/>
              <a:buFont typeface="Arial"/>
              <a:buNone/>
            </a:pPr>
            <a:r>
              <a:rPr lang="en-US" sz="2400"/>
              <a:t>•</a:t>
            </a:r>
            <a:r>
              <a:rPr lang="en-US" sz="2400">
                <a:latin typeface="Calibri"/>
                <a:ea typeface="Calibri"/>
                <a:cs typeface="Calibri"/>
                <a:sym typeface="Calibri"/>
              </a:rPr>
              <a:t>2016 withdrawing the U.S. from the Paris agreement:</a:t>
            </a:r>
            <a:endParaRPr sz="2400">
              <a:latin typeface="Calibri"/>
              <a:ea typeface="Calibri"/>
              <a:cs typeface="Calibri"/>
              <a:sym typeface="Calibri"/>
            </a:endParaRPr>
          </a:p>
          <a:p>
            <a:pPr indent="0" lvl="0" marL="0" rtl="0" algn="r">
              <a:lnSpc>
                <a:spcPct val="90000"/>
              </a:lnSpc>
              <a:spcBef>
                <a:spcPts val="1000"/>
              </a:spcBef>
              <a:spcAft>
                <a:spcPts val="0"/>
              </a:spcAft>
              <a:buClr>
                <a:schemeClr val="dk1"/>
              </a:buClr>
              <a:buSzPts val="1100"/>
              <a:buFont typeface="Arial"/>
              <a:buNone/>
            </a:pPr>
            <a:r>
              <a:rPr lang="en-US" sz="2400">
                <a:latin typeface="Calibri"/>
                <a:ea typeface="Calibri"/>
                <a:cs typeface="Calibri"/>
                <a:sym typeface="Calibri"/>
              </a:rPr>
              <a:t>                        	“I was elected to represent the citizens of Pittsburgh, not Paris”</a:t>
            </a:r>
            <a:endParaRPr sz="2400">
              <a:latin typeface="Calibri"/>
              <a:ea typeface="Calibri"/>
              <a:cs typeface="Calibri"/>
              <a:sym typeface="Calibri"/>
            </a:endParaRPr>
          </a:p>
          <a:p>
            <a:pPr indent="0" lvl="0" marL="0" rtl="0">
              <a:lnSpc>
                <a:spcPct val="90000"/>
              </a:lnSpc>
              <a:spcBef>
                <a:spcPts val="1000"/>
              </a:spcBef>
              <a:spcAft>
                <a:spcPts val="0"/>
              </a:spcAft>
              <a:buClr>
                <a:schemeClr val="dk1"/>
              </a:buClr>
              <a:buSzPts val="1100"/>
              <a:buFont typeface="Arial"/>
              <a:buNone/>
            </a:pPr>
            <a:r>
              <a:rPr lang="en-US" sz="2400"/>
              <a:t>•</a:t>
            </a:r>
            <a:r>
              <a:rPr lang="en-US" sz="2400">
                <a:latin typeface="Calibri"/>
                <a:ea typeface="Calibri"/>
                <a:cs typeface="Calibri"/>
                <a:sym typeface="Calibri"/>
              </a:rPr>
              <a:t>cutting about 31% of the EPA as a result of budget decreases.</a:t>
            </a:r>
            <a:endParaRPr sz="2400">
              <a:latin typeface="Calibri"/>
              <a:ea typeface="Calibri"/>
              <a:cs typeface="Calibri"/>
              <a:sym typeface="Calibri"/>
            </a:endParaRPr>
          </a:p>
          <a:p>
            <a:pPr indent="0" lvl="0" marL="0" rtl="0">
              <a:lnSpc>
                <a:spcPct val="90000"/>
              </a:lnSpc>
              <a:spcBef>
                <a:spcPts val="1000"/>
              </a:spcBef>
              <a:spcAft>
                <a:spcPts val="0"/>
              </a:spcAft>
              <a:buClr>
                <a:schemeClr val="dk1"/>
              </a:buClr>
              <a:buSzPts val="1100"/>
              <a:buFont typeface="Arial"/>
              <a:buNone/>
            </a:pPr>
            <a:r>
              <a:rPr lang="en-US" sz="2400"/>
              <a:t>•</a:t>
            </a:r>
            <a:r>
              <a:rPr lang="en-US" sz="2400">
                <a:latin typeface="Calibri"/>
                <a:ea typeface="Calibri"/>
                <a:cs typeface="Calibri"/>
                <a:sym typeface="Calibri"/>
              </a:rPr>
              <a:t>People's Climate Movement, March 2017</a:t>
            </a:r>
            <a:endParaRPr sz="2400">
              <a:latin typeface="Calibri"/>
              <a:ea typeface="Calibri"/>
              <a:cs typeface="Calibri"/>
              <a:sym typeface="Calibri"/>
            </a:endParaRPr>
          </a:p>
          <a:p>
            <a:pPr indent="0" lvl="0" marL="0">
              <a:spcBef>
                <a:spcPts val="640"/>
              </a:spcBef>
              <a:spcAft>
                <a:spcPts val="0"/>
              </a:spcAft>
              <a:buNone/>
            </a:pPr>
            <a:r>
              <a:t/>
            </a:r>
            <a:endParaRPr/>
          </a:p>
        </p:txBody>
      </p:sp>
      <p:pic>
        <p:nvPicPr>
          <p:cNvPr id="171" name="Shape 171"/>
          <p:cNvPicPr preferRelativeResize="0"/>
          <p:nvPr/>
        </p:nvPicPr>
        <p:blipFill>
          <a:blip r:embed="rId3">
            <a:alphaModFix/>
          </a:blip>
          <a:stretch>
            <a:fillRect/>
          </a:stretch>
        </p:blipFill>
        <p:spPr>
          <a:xfrm>
            <a:off x="6035200" y="342050"/>
            <a:ext cx="2457450" cy="14859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4" name="Shape 34"/>
        <p:cNvGrpSpPr/>
        <p:nvPr/>
      </p:nvGrpSpPr>
      <p:grpSpPr>
        <a:xfrm>
          <a:off x="0" y="0"/>
          <a:ext cx="0" cy="0"/>
          <a:chOff x="0" y="0"/>
          <a:chExt cx="0" cy="0"/>
        </a:xfrm>
      </p:grpSpPr>
      <p:pic>
        <p:nvPicPr>
          <p:cNvPr descr="Image result for NASA" id="35" name="Shape 35"/>
          <p:cNvPicPr preferRelativeResize="0"/>
          <p:nvPr/>
        </p:nvPicPr>
        <p:blipFill rotWithShape="1">
          <a:blip r:embed="rId3">
            <a:alphaModFix/>
          </a:blip>
          <a:srcRect b="0" l="0" r="0" t="0"/>
          <a:stretch/>
        </p:blipFill>
        <p:spPr>
          <a:xfrm>
            <a:off x="3924300" y="2479675"/>
            <a:ext cx="5545137" cy="4378325"/>
          </a:xfrm>
          <a:prstGeom prst="rect">
            <a:avLst/>
          </a:prstGeom>
          <a:noFill/>
          <a:ln>
            <a:noFill/>
          </a:ln>
        </p:spPr>
      </p:pic>
      <p:sp>
        <p:nvSpPr>
          <p:cNvPr id="36" name="Shape 36"/>
          <p:cNvSpPr txBox="1"/>
          <p:nvPr>
            <p:ph type="ctrTitle"/>
          </p:nvPr>
        </p:nvSpPr>
        <p:spPr>
          <a:xfrm>
            <a:off x="-252412" y="1628775"/>
            <a:ext cx="7772400" cy="14700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6600"/>
              </a:buClr>
              <a:buSzPts val="5400"/>
              <a:buFont typeface="Arial"/>
              <a:buNone/>
            </a:pPr>
            <a:r>
              <a:rPr b="1" i="0" lang="en-US" sz="5400" u="none" cap="none" strike="noStrike">
                <a:solidFill>
                  <a:srgbClr val="006600"/>
                </a:solidFill>
                <a:latin typeface="Arial"/>
                <a:ea typeface="Arial"/>
                <a:cs typeface="Arial"/>
                <a:sym typeface="Arial"/>
              </a:rPr>
              <a:t>Climate change: How do we know?</a:t>
            </a:r>
            <a:br>
              <a:rPr b="1" i="0" lang="en-US" sz="4000" u="none" cap="none" strike="noStrike">
                <a:solidFill>
                  <a:schemeClr val="dk2"/>
                </a:solidFill>
                <a:latin typeface="Arial"/>
                <a:ea typeface="Arial"/>
                <a:cs typeface="Arial"/>
                <a:sym typeface="Arial"/>
              </a:rPr>
            </a:br>
            <a:endParaRPr/>
          </a:p>
        </p:txBody>
      </p:sp>
      <p:sp>
        <p:nvSpPr>
          <p:cNvPr id="37" name="Shape 37"/>
          <p:cNvSpPr txBox="1"/>
          <p:nvPr>
            <p:ph idx="1" type="subTitle"/>
          </p:nvPr>
        </p:nvSpPr>
        <p:spPr>
          <a:xfrm>
            <a:off x="-180975" y="4292600"/>
            <a:ext cx="6400800" cy="17526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6600"/>
              </a:buClr>
              <a:buSzPts val="3200"/>
              <a:buFont typeface="Arial"/>
              <a:buNone/>
            </a:pPr>
            <a:r>
              <a:rPr b="1" i="0" lang="en-US" sz="3200" u="none" cap="none" strike="noStrike">
                <a:solidFill>
                  <a:srgbClr val="006600"/>
                </a:solidFill>
                <a:latin typeface="Arial"/>
                <a:ea typeface="Arial"/>
                <a:cs typeface="Arial"/>
                <a:sym typeface="Arial"/>
              </a:rPr>
              <a:t>According to</a:t>
            </a:r>
            <a:endParaRPr/>
          </a:p>
        </p:txBody>
      </p:sp>
      <p:sp>
        <p:nvSpPr>
          <p:cNvPr id="38" name="Shape 38"/>
          <p:cNvSpPr txBox="1"/>
          <p:nvPr/>
        </p:nvSpPr>
        <p:spPr>
          <a:xfrm>
            <a:off x="250825" y="5661025"/>
            <a:ext cx="3529012" cy="3667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
        <p:nvSpPr>
          <p:cNvPr id="176" name="Shape 176"/>
          <p:cNvSpPr txBox="1"/>
          <p:nvPr>
            <p:ph type="title"/>
          </p:nvPr>
        </p:nvSpPr>
        <p:spPr>
          <a:xfrm>
            <a:off x="457200" y="274637"/>
            <a:ext cx="8229600" cy="1143000"/>
          </a:xfrm>
          <a:prstGeom prst="rect">
            <a:avLst/>
          </a:prstGeom>
        </p:spPr>
        <p:txBody>
          <a:bodyPr anchorCtr="0" anchor="ctr" bIns="91425" lIns="91425" spcFirstLastPara="1" rIns="91425" wrap="square" tIns="91425">
            <a:noAutofit/>
          </a:bodyPr>
          <a:lstStyle/>
          <a:p>
            <a:pPr indent="0" lvl="0" marL="0" algn="l">
              <a:spcBef>
                <a:spcPts val="0"/>
              </a:spcBef>
              <a:spcAft>
                <a:spcPts val="0"/>
              </a:spcAft>
              <a:buNone/>
            </a:pPr>
            <a:r>
              <a:rPr lang="en-US">
                <a:solidFill>
                  <a:srgbClr val="006600"/>
                </a:solidFill>
              </a:rPr>
              <a:t>Literature</a:t>
            </a:r>
            <a:endParaRPr>
              <a:solidFill>
                <a:srgbClr val="006600"/>
              </a:solidFill>
            </a:endParaRPr>
          </a:p>
        </p:txBody>
      </p:sp>
      <p:sp>
        <p:nvSpPr>
          <p:cNvPr id="177" name="Shape 177"/>
          <p:cNvSpPr txBox="1"/>
          <p:nvPr>
            <p:ph idx="1" type="body"/>
          </p:nvPr>
        </p:nvSpPr>
        <p:spPr>
          <a:xfrm>
            <a:off x="457200" y="1112525"/>
            <a:ext cx="8229600" cy="5013900"/>
          </a:xfrm>
          <a:prstGeom prst="rect">
            <a:avLst/>
          </a:prstGeom>
        </p:spPr>
        <p:txBody>
          <a:bodyPr anchorCtr="0" anchor="t" bIns="91425" lIns="91425" spcFirstLastPara="1" rIns="91425" wrap="square" tIns="91425">
            <a:noAutofit/>
          </a:bodyPr>
          <a:lstStyle/>
          <a:p>
            <a:pPr indent="0" lvl="0" marL="0" rtl="0">
              <a:lnSpc>
                <a:spcPct val="90000"/>
              </a:lnSpc>
              <a:spcBef>
                <a:spcPts val="1000"/>
              </a:spcBef>
              <a:spcAft>
                <a:spcPts val="0"/>
              </a:spcAft>
              <a:buClr>
                <a:schemeClr val="dk1"/>
              </a:buClr>
              <a:buSzPts val="1100"/>
              <a:buFont typeface="Arial"/>
              <a:buNone/>
            </a:pPr>
            <a:r>
              <a:rPr lang="en-US" sz="1400"/>
              <a:t>•</a:t>
            </a:r>
            <a:r>
              <a:rPr lang="en-US" sz="1400" u="sng">
                <a:solidFill>
                  <a:schemeClr val="hlink"/>
                </a:solidFill>
                <a:latin typeface="Calibri"/>
                <a:ea typeface="Calibri"/>
                <a:cs typeface="Calibri"/>
                <a:sym typeface="Calibri"/>
                <a:hlinkClick r:id="rId3"/>
              </a:rPr>
              <a:t>https://www.theguardian.com/us-news/2017/dec/18/trump-drop-climate-change-national-security-strategy</a:t>
            </a:r>
            <a:endParaRPr sz="1400" u="sng">
              <a:solidFill>
                <a:schemeClr val="hlink"/>
              </a:solidFill>
              <a:latin typeface="Calibri"/>
              <a:ea typeface="Calibri"/>
              <a:cs typeface="Calibri"/>
              <a:sym typeface="Calibri"/>
              <a:hlinkClick r:id="rId4"/>
            </a:endParaRPr>
          </a:p>
          <a:p>
            <a:pPr indent="0" lvl="0" marL="0" rtl="0">
              <a:lnSpc>
                <a:spcPct val="90000"/>
              </a:lnSpc>
              <a:spcBef>
                <a:spcPts val="1000"/>
              </a:spcBef>
              <a:spcAft>
                <a:spcPts val="0"/>
              </a:spcAft>
              <a:buClr>
                <a:schemeClr val="dk1"/>
              </a:buClr>
              <a:buSzPts val="1100"/>
              <a:buFont typeface="Arial"/>
              <a:buNone/>
            </a:pPr>
            <a:r>
              <a:rPr lang="en-US" sz="1400"/>
              <a:t>•</a:t>
            </a:r>
            <a:r>
              <a:rPr lang="en-US" sz="1400" u="sng">
                <a:solidFill>
                  <a:schemeClr val="hlink"/>
                </a:solidFill>
                <a:latin typeface="Calibri"/>
                <a:ea typeface="Calibri"/>
                <a:cs typeface="Calibri"/>
                <a:sym typeface="Calibri"/>
                <a:hlinkClick r:id="rId5"/>
              </a:rPr>
              <a:t>https://www.theguardian.com/environment/climate-consensus-97-per-cent/2018/feb/01/its-not-okay-how-clueless-donald-trump-is-about-climate-change</a:t>
            </a:r>
            <a:endParaRPr sz="1400" u="sng">
              <a:solidFill>
                <a:schemeClr val="hlink"/>
              </a:solidFill>
              <a:latin typeface="Calibri"/>
              <a:ea typeface="Calibri"/>
              <a:cs typeface="Calibri"/>
              <a:sym typeface="Calibri"/>
              <a:hlinkClick r:id="rId6"/>
            </a:endParaRPr>
          </a:p>
          <a:p>
            <a:pPr indent="0" lvl="0" marL="0" rtl="0">
              <a:lnSpc>
                <a:spcPct val="90000"/>
              </a:lnSpc>
              <a:spcBef>
                <a:spcPts val="1000"/>
              </a:spcBef>
              <a:spcAft>
                <a:spcPts val="0"/>
              </a:spcAft>
              <a:buClr>
                <a:schemeClr val="dk1"/>
              </a:buClr>
              <a:buSzPts val="1100"/>
              <a:buFont typeface="Arial"/>
              <a:buNone/>
            </a:pPr>
            <a:r>
              <a:rPr lang="en-US" sz="1400"/>
              <a:t>•</a:t>
            </a:r>
            <a:r>
              <a:rPr lang="en-US" sz="1400" u="sng">
                <a:solidFill>
                  <a:schemeClr val="hlink"/>
                </a:solidFill>
                <a:latin typeface="Calibri"/>
                <a:ea typeface="Calibri"/>
                <a:cs typeface="Calibri"/>
                <a:sym typeface="Calibri"/>
                <a:hlinkClick r:id="rId7"/>
              </a:rPr>
              <a:t>https://edition.cnn.com/2017/03/27/politics/trump-climate-change-executive-order/index.html</a:t>
            </a:r>
            <a:endParaRPr sz="1400" u="sng">
              <a:solidFill>
                <a:schemeClr val="hlink"/>
              </a:solidFill>
              <a:latin typeface="Calibri"/>
              <a:ea typeface="Calibri"/>
              <a:cs typeface="Calibri"/>
              <a:sym typeface="Calibri"/>
              <a:hlinkClick r:id="rId8"/>
            </a:endParaRPr>
          </a:p>
          <a:p>
            <a:pPr indent="0" lvl="0" marL="0" rtl="0">
              <a:lnSpc>
                <a:spcPct val="90000"/>
              </a:lnSpc>
              <a:spcBef>
                <a:spcPts val="1000"/>
              </a:spcBef>
              <a:spcAft>
                <a:spcPts val="0"/>
              </a:spcAft>
              <a:buClr>
                <a:schemeClr val="dk1"/>
              </a:buClr>
              <a:buSzPts val="1100"/>
              <a:buFont typeface="Arial"/>
              <a:buNone/>
            </a:pPr>
            <a:r>
              <a:rPr lang="en-US" sz="1400"/>
              <a:t>•</a:t>
            </a:r>
            <a:r>
              <a:rPr lang="en-US" sz="1400" u="sng">
                <a:solidFill>
                  <a:schemeClr val="hlink"/>
                </a:solidFill>
                <a:latin typeface="Calibri"/>
                <a:ea typeface="Calibri"/>
                <a:cs typeface="Calibri"/>
                <a:sym typeface="Calibri"/>
                <a:hlinkClick r:id="rId9"/>
              </a:rPr>
              <a:t>https://www.theguardian.com/commentisfree/2016/oct/08/climate-change-defense-spending-fighter-plane-climate-change-defense-spending-fighter-plane-program</a:t>
            </a:r>
            <a:endParaRPr sz="1400" u="sng">
              <a:solidFill>
                <a:schemeClr val="hlink"/>
              </a:solidFill>
              <a:latin typeface="Calibri"/>
              <a:ea typeface="Calibri"/>
              <a:cs typeface="Calibri"/>
              <a:sym typeface="Calibri"/>
              <a:hlinkClick r:id="rId10"/>
            </a:endParaRPr>
          </a:p>
          <a:p>
            <a:pPr indent="0" lvl="0" marL="0" rtl="0">
              <a:lnSpc>
                <a:spcPct val="90000"/>
              </a:lnSpc>
              <a:spcBef>
                <a:spcPts val="1000"/>
              </a:spcBef>
              <a:spcAft>
                <a:spcPts val="0"/>
              </a:spcAft>
              <a:buClr>
                <a:schemeClr val="dk1"/>
              </a:buClr>
              <a:buSzPts val="1100"/>
              <a:buFont typeface="Arial"/>
              <a:buNone/>
            </a:pPr>
            <a:r>
              <a:rPr lang="en-US" sz="1400"/>
              <a:t>•</a:t>
            </a:r>
            <a:r>
              <a:rPr lang="en-US" sz="1400" u="sng">
                <a:solidFill>
                  <a:schemeClr val="hlink"/>
                </a:solidFill>
                <a:latin typeface="Calibri"/>
                <a:ea typeface="Calibri"/>
                <a:cs typeface="Calibri"/>
                <a:sym typeface="Calibri"/>
                <a:hlinkClick r:id="rId11"/>
              </a:rPr>
              <a:t>http://www.planetexperts.com/republicans-democrats-differ-climate-environment-policies/</a:t>
            </a:r>
            <a:endParaRPr sz="1400" u="sng">
              <a:solidFill>
                <a:schemeClr val="hlink"/>
              </a:solidFill>
              <a:latin typeface="Calibri"/>
              <a:ea typeface="Calibri"/>
              <a:cs typeface="Calibri"/>
              <a:sym typeface="Calibri"/>
              <a:hlinkClick r:id="rId12"/>
            </a:endParaRPr>
          </a:p>
          <a:p>
            <a:pPr indent="0" lvl="0" marL="0" rtl="0">
              <a:lnSpc>
                <a:spcPct val="90000"/>
              </a:lnSpc>
              <a:spcBef>
                <a:spcPts val="1000"/>
              </a:spcBef>
              <a:spcAft>
                <a:spcPts val="0"/>
              </a:spcAft>
              <a:buClr>
                <a:schemeClr val="dk1"/>
              </a:buClr>
              <a:buSzPts val="1100"/>
              <a:buFont typeface="Arial"/>
              <a:buNone/>
            </a:pPr>
            <a:r>
              <a:rPr lang="en-US" sz="1400"/>
              <a:t>•</a:t>
            </a:r>
            <a:r>
              <a:rPr lang="en-US" sz="1400" u="sng">
                <a:solidFill>
                  <a:schemeClr val="hlink"/>
                </a:solidFill>
                <a:latin typeface="Calibri"/>
                <a:ea typeface="Calibri"/>
                <a:cs typeface="Calibri"/>
                <a:sym typeface="Calibri"/>
                <a:hlinkClick r:id="rId13"/>
              </a:rPr>
              <a:t>https://www.nytimes.com/2017/06/04/us/politics/trump-paris-accord-bush-kyoto.html</a:t>
            </a:r>
            <a:endParaRPr sz="1400" u="sng">
              <a:solidFill>
                <a:schemeClr val="hlink"/>
              </a:solidFill>
              <a:latin typeface="Calibri"/>
              <a:ea typeface="Calibri"/>
              <a:cs typeface="Calibri"/>
              <a:sym typeface="Calibri"/>
              <a:hlinkClick r:id="rId14"/>
            </a:endParaRPr>
          </a:p>
          <a:p>
            <a:pPr indent="0" lvl="0" marL="0" rtl="0">
              <a:lnSpc>
                <a:spcPct val="90000"/>
              </a:lnSpc>
              <a:spcBef>
                <a:spcPts val="1000"/>
              </a:spcBef>
              <a:spcAft>
                <a:spcPts val="0"/>
              </a:spcAft>
              <a:buNone/>
            </a:pPr>
            <a:r>
              <a:rPr lang="en-US" sz="1400"/>
              <a:t>•</a:t>
            </a:r>
            <a:r>
              <a:rPr lang="en-US" sz="1400" u="sng">
                <a:solidFill>
                  <a:schemeClr val="hlink"/>
                </a:solidFill>
                <a:latin typeface="Calibri"/>
                <a:ea typeface="Calibri"/>
                <a:cs typeface="Calibri"/>
                <a:sym typeface="Calibri"/>
                <a:hlinkClick r:id="rId15"/>
              </a:rPr>
              <a:t>http://www.solarsunwerx.com.au/latest-news/obama-double-climate-change</a:t>
            </a:r>
            <a:endParaRPr sz="1400"/>
          </a:p>
          <a:p>
            <a:pPr indent="0" lvl="0" marL="0" rtl="0">
              <a:lnSpc>
                <a:spcPct val="90000"/>
              </a:lnSpc>
              <a:spcBef>
                <a:spcPts val="1000"/>
              </a:spcBef>
              <a:spcAft>
                <a:spcPts val="0"/>
              </a:spcAft>
              <a:buNone/>
            </a:pPr>
            <a:r>
              <a:rPr lang="en-US" sz="1400" u="sng">
                <a:solidFill>
                  <a:schemeClr val="hlink"/>
                </a:solidFill>
                <a:hlinkClick r:id="rId16"/>
              </a:rPr>
              <a:t>https://www.goodreads.com/book/show/175796.Hell_and_High_Water</a:t>
            </a:r>
            <a:r>
              <a:rPr lang="en-US" sz="1400"/>
              <a:t> </a:t>
            </a:r>
            <a:endParaRPr sz="1400"/>
          </a:p>
          <a:p>
            <a:pPr indent="0" lvl="0" marL="0" rtl="0">
              <a:lnSpc>
                <a:spcPct val="90000"/>
              </a:lnSpc>
              <a:spcBef>
                <a:spcPts val="1000"/>
              </a:spcBef>
              <a:spcAft>
                <a:spcPts val="0"/>
              </a:spcAft>
              <a:buNone/>
            </a:pPr>
            <a:r>
              <a:t/>
            </a:r>
            <a:endParaRPr sz="1400"/>
          </a:p>
          <a:p>
            <a:pPr indent="0" lvl="0" marL="0" rtl="0">
              <a:lnSpc>
                <a:spcPct val="90000"/>
              </a:lnSpc>
              <a:spcBef>
                <a:spcPts val="1000"/>
              </a:spcBef>
              <a:spcAft>
                <a:spcPts val="0"/>
              </a:spcAft>
              <a:buNone/>
            </a:pPr>
            <a:r>
              <a:t/>
            </a:r>
            <a:endParaRPr sz="14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id="182" name="Shape 182"/>
          <p:cNvSpPr txBox="1"/>
          <p:nvPr>
            <p:ph type="title"/>
          </p:nvPr>
        </p:nvSpPr>
        <p:spPr>
          <a:xfrm>
            <a:off x="457200" y="274637"/>
            <a:ext cx="8229600" cy="11430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US"/>
              <a:t>Dangers of climate change</a:t>
            </a:r>
            <a:endParaRPr/>
          </a:p>
        </p:txBody>
      </p:sp>
      <p:sp>
        <p:nvSpPr>
          <p:cNvPr id="183" name="Shape 183"/>
          <p:cNvSpPr txBox="1"/>
          <p:nvPr>
            <p:ph idx="1" type="body"/>
          </p:nvPr>
        </p:nvSpPr>
        <p:spPr>
          <a:xfrm>
            <a:off x="457200" y="1600200"/>
            <a:ext cx="8229600" cy="4526100"/>
          </a:xfrm>
          <a:prstGeom prst="rect">
            <a:avLst/>
          </a:prstGeom>
        </p:spPr>
        <p:txBody>
          <a:bodyPr anchorCtr="0" anchor="t" bIns="91425" lIns="91425" spcFirstLastPara="1" rIns="91425" wrap="square" tIns="91425">
            <a:noAutofit/>
          </a:bodyPr>
          <a:lstStyle/>
          <a:p>
            <a:pPr indent="-419100" lvl="0" marL="457200" rtl="0">
              <a:spcBef>
                <a:spcPts val="640"/>
              </a:spcBef>
              <a:spcAft>
                <a:spcPts val="0"/>
              </a:spcAft>
              <a:buSzPts val="3000"/>
              <a:buFont typeface="Calibri"/>
              <a:buChar char="-"/>
            </a:pPr>
            <a:r>
              <a:rPr lang="en-US" sz="3000">
                <a:latin typeface="Calibri"/>
                <a:ea typeface="Calibri"/>
                <a:cs typeface="Calibri"/>
                <a:sym typeface="Calibri"/>
              </a:rPr>
              <a:t>Direct impact on agricultural production </a:t>
            </a:r>
            <a:endParaRPr sz="3000">
              <a:latin typeface="Calibri"/>
              <a:ea typeface="Calibri"/>
              <a:cs typeface="Calibri"/>
              <a:sym typeface="Calibri"/>
            </a:endParaRPr>
          </a:p>
          <a:p>
            <a:pPr indent="-419100" lvl="0" marL="457200" rtl="0">
              <a:spcBef>
                <a:spcPts val="0"/>
              </a:spcBef>
              <a:spcAft>
                <a:spcPts val="0"/>
              </a:spcAft>
              <a:buSzPts val="3000"/>
              <a:buFont typeface="Calibri"/>
              <a:buChar char="-"/>
            </a:pPr>
            <a:r>
              <a:rPr lang="en-US" sz="3000">
                <a:latin typeface="Calibri"/>
                <a:ea typeface="Calibri"/>
                <a:cs typeface="Calibri"/>
                <a:sym typeface="Calibri"/>
              </a:rPr>
              <a:t>Direct impact on sea levels </a:t>
            </a:r>
            <a:endParaRPr sz="3000">
              <a:latin typeface="Calibri"/>
              <a:ea typeface="Calibri"/>
              <a:cs typeface="Calibri"/>
              <a:sym typeface="Calibri"/>
            </a:endParaRPr>
          </a:p>
          <a:p>
            <a:pPr indent="-419100" lvl="0" marL="457200" rtl="0">
              <a:spcBef>
                <a:spcPts val="0"/>
              </a:spcBef>
              <a:spcAft>
                <a:spcPts val="0"/>
              </a:spcAft>
              <a:buSzPts val="3000"/>
              <a:buFont typeface="Calibri"/>
              <a:buChar char="-"/>
            </a:pPr>
            <a:r>
              <a:rPr lang="en-US" sz="3000">
                <a:latin typeface="Calibri"/>
                <a:ea typeface="Calibri"/>
                <a:cs typeface="Calibri"/>
                <a:sym typeface="Calibri"/>
              </a:rPr>
              <a:t>Some places will become uninhabitable</a:t>
            </a:r>
            <a:endParaRPr sz="3000">
              <a:latin typeface="Calibri"/>
              <a:ea typeface="Calibri"/>
              <a:cs typeface="Calibri"/>
              <a:sym typeface="Calibri"/>
            </a:endParaRPr>
          </a:p>
          <a:p>
            <a:pPr indent="-419100" lvl="0" marL="457200" rtl="0">
              <a:spcBef>
                <a:spcPts val="0"/>
              </a:spcBef>
              <a:spcAft>
                <a:spcPts val="0"/>
              </a:spcAft>
              <a:buSzPts val="3000"/>
              <a:buFont typeface="Calibri"/>
              <a:buChar char="-"/>
            </a:pPr>
            <a:r>
              <a:rPr lang="en-US" sz="3000">
                <a:latin typeface="Calibri"/>
                <a:ea typeface="Calibri"/>
                <a:cs typeface="Calibri"/>
                <a:sym typeface="Calibri"/>
              </a:rPr>
              <a:t>Huge waves of migration </a:t>
            </a:r>
            <a:endParaRPr sz="3000">
              <a:latin typeface="Calibri"/>
              <a:ea typeface="Calibri"/>
              <a:cs typeface="Calibri"/>
              <a:sym typeface="Calibri"/>
            </a:endParaRPr>
          </a:p>
          <a:p>
            <a:pPr indent="-419100" lvl="0" marL="457200" rtl="0">
              <a:spcBef>
                <a:spcPts val="0"/>
              </a:spcBef>
              <a:spcAft>
                <a:spcPts val="0"/>
              </a:spcAft>
              <a:buSzPts val="3000"/>
              <a:buFont typeface="Calibri"/>
              <a:buChar char="-"/>
            </a:pPr>
            <a:r>
              <a:rPr lang="en-US" sz="3000">
                <a:latin typeface="Calibri"/>
                <a:ea typeface="Calibri"/>
                <a:cs typeface="Calibri"/>
                <a:sym typeface="Calibri"/>
              </a:rPr>
              <a:t>Problem even for the richest states</a:t>
            </a:r>
            <a:endParaRPr sz="3000">
              <a:latin typeface="Calibri"/>
              <a:ea typeface="Calibri"/>
              <a:cs typeface="Calibri"/>
              <a:sym typeface="Calibri"/>
            </a:endParaRPr>
          </a:p>
          <a:p>
            <a:pPr indent="-419100" lvl="0" marL="457200">
              <a:spcBef>
                <a:spcPts val="0"/>
              </a:spcBef>
              <a:spcAft>
                <a:spcPts val="0"/>
              </a:spcAft>
              <a:buSzPts val="3000"/>
              <a:buFont typeface="Calibri"/>
              <a:buChar char="-"/>
            </a:pPr>
            <a:r>
              <a:rPr lang="en-US" sz="3000">
                <a:latin typeface="Calibri"/>
                <a:ea typeface="Calibri"/>
                <a:cs typeface="Calibri"/>
                <a:sym typeface="Calibri"/>
              </a:rPr>
              <a:t>Choices made today are very important</a:t>
            </a:r>
            <a:endParaRPr sz="3000">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Shape 188"/>
          <p:cNvSpPr txBox="1"/>
          <p:nvPr>
            <p:ph type="title"/>
          </p:nvPr>
        </p:nvSpPr>
        <p:spPr>
          <a:xfrm>
            <a:off x="457200" y="274637"/>
            <a:ext cx="8229600" cy="11430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US"/>
              <a:t>What should the US do?</a:t>
            </a:r>
            <a:endParaRPr/>
          </a:p>
        </p:txBody>
      </p:sp>
      <p:sp>
        <p:nvSpPr>
          <p:cNvPr id="189" name="Shape 189"/>
          <p:cNvSpPr txBox="1"/>
          <p:nvPr>
            <p:ph idx="1" type="body"/>
          </p:nvPr>
        </p:nvSpPr>
        <p:spPr>
          <a:xfrm>
            <a:off x="457200" y="1600200"/>
            <a:ext cx="8229600" cy="4526100"/>
          </a:xfrm>
          <a:prstGeom prst="rect">
            <a:avLst/>
          </a:prstGeom>
        </p:spPr>
        <p:txBody>
          <a:bodyPr anchorCtr="0" anchor="t" bIns="91425" lIns="91425" spcFirstLastPara="1" rIns="91425" wrap="square" tIns="91425">
            <a:noAutofit/>
          </a:bodyPr>
          <a:lstStyle/>
          <a:p>
            <a:pPr indent="-431800" lvl="0" marL="457200" rtl="0">
              <a:spcBef>
                <a:spcPts val="640"/>
              </a:spcBef>
              <a:spcAft>
                <a:spcPts val="0"/>
              </a:spcAft>
              <a:buSzPts val="3200"/>
              <a:buChar char="-"/>
            </a:pPr>
            <a:r>
              <a:rPr lang="en-US"/>
              <a:t>Institution, projects, think-tanks (American Security Project, The Center for Climate and Security)</a:t>
            </a:r>
            <a:endParaRPr/>
          </a:p>
          <a:p>
            <a:pPr indent="-431800" lvl="0" marL="457200" rtl="0">
              <a:spcBef>
                <a:spcPts val="0"/>
              </a:spcBef>
              <a:spcAft>
                <a:spcPts val="0"/>
              </a:spcAft>
              <a:buSzPts val="3200"/>
              <a:buChar char="-"/>
            </a:pPr>
            <a:r>
              <a:rPr lang="en-US"/>
              <a:t>Should be priority of NSS again</a:t>
            </a:r>
            <a:endParaRPr/>
          </a:p>
          <a:p>
            <a:pPr indent="-431800" lvl="0" marL="457200" rtl="0">
              <a:spcBef>
                <a:spcPts val="0"/>
              </a:spcBef>
              <a:spcAft>
                <a:spcPts val="0"/>
              </a:spcAft>
              <a:buSzPts val="3200"/>
              <a:buChar char="-"/>
            </a:pPr>
            <a:r>
              <a:rPr lang="en-US"/>
              <a:t>Global and long-term threats will require collective action</a:t>
            </a:r>
            <a:endParaRPr/>
          </a:p>
          <a:p>
            <a:pPr indent="-431800" lvl="0" marL="457200">
              <a:spcBef>
                <a:spcPts val="0"/>
              </a:spcBef>
              <a:spcAft>
                <a:spcPts val="0"/>
              </a:spcAft>
              <a:buSzPts val="3200"/>
              <a:buChar char="-"/>
            </a:pPr>
            <a:r>
              <a:rPr lang="en-US"/>
              <a:t>Fun fact: 2009 Trump supported action on climate change</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sp>
        <p:nvSpPr>
          <p:cNvPr id="194" name="Shape 194"/>
          <p:cNvSpPr txBox="1"/>
          <p:nvPr>
            <p:ph type="title"/>
          </p:nvPr>
        </p:nvSpPr>
        <p:spPr>
          <a:xfrm>
            <a:off x="457200" y="274637"/>
            <a:ext cx="8229600" cy="11430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US"/>
              <a:t>Important role of the US army?</a:t>
            </a:r>
            <a:endParaRPr/>
          </a:p>
        </p:txBody>
      </p:sp>
      <p:sp>
        <p:nvSpPr>
          <p:cNvPr id="195" name="Shape 195"/>
          <p:cNvSpPr txBox="1"/>
          <p:nvPr>
            <p:ph idx="1" type="body"/>
          </p:nvPr>
        </p:nvSpPr>
        <p:spPr>
          <a:xfrm>
            <a:off x="457200" y="1600200"/>
            <a:ext cx="8229600" cy="4526100"/>
          </a:xfrm>
          <a:prstGeom prst="rect">
            <a:avLst/>
          </a:prstGeom>
        </p:spPr>
        <p:txBody>
          <a:bodyPr anchorCtr="0" anchor="t" bIns="91425" lIns="91425" spcFirstLastPara="1" rIns="91425" wrap="square" tIns="91425">
            <a:noAutofit/>
          </a:bodyPr>
          <a:lstStyle/>
          <a:p>
            <a:pPr indent="-431800" lvl="0" marL="457200" rtl="0">
              <a:spcBef>
                <a:spcPts val="640"/>
              </a:spcBef>
              <a:spcAft>
                <a:spcPts val="0"/>
              </a:spcAft>
              <a:buSzPts val="3200"/>
              <a:buChar char="-"/>
            </a:pPr>
            <a:r>
              <a:rPr lang="en-US"/>
              <a:t>Lieven (2017): the US army is the only force that can beat climate change</a:t>
            </a:r>
            <a:endParaRPr/>
          </a:p>
          <a:p>
            <a:pPr indent="-431800" lvl="0" marL="457200" rtl="0">
              <a:spcBef>
                <a:spcPts val="0"/>
              </a:spcBef>
              <a:spcAft>
                <a:spcPts val="0"/>
              </a:spcAft>
              <a:buSzPts val="3200"/>
              <a:buChar char="-"/>
            </a:pPr>
            <a:r>
              <a:rPr lang="en-US"/>
              <a:t>Militaries have the capacity to mobilize resources on the scale required</a:t>
            </a:r>
            <a:endParaRPr/>
          </a:p>
          <a:p>
            <a:pPr indent="-431800" lvl="0" marL="457200">
              <a:spcBef>
                <a:spcPts val="0"/>
              </a:spcBef>
              <a:spcAft>
                <a:spcPts val="0"/>
              </a:spcAft>
              <a:buSzPts val="3200"/>
              <a:buChar char="-"/>
            </a:pPr>
            <a:r>
              <a:rPr lang="en-US"/>
              <a:t>They can make link between the threat of climate change and patriotic duty to convince “ordinary people”</a:t>
            </a:r>
            <a:endParaRPr/>
          </a:p>
          <a:p>
            <a:pPr indent="0" lvl="0" marL="0">
              <a:spcBef>
                <a:spcPts val="640"/>
              </a:spcBef>
              <a:spcAft>
                <a:spcPts val="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 name="Shape 199"/>
        <p:cNvGrpSpPr/>
        <p:nvPr/>
      </p:nvGrpSpPr>
      <p:grpSpPr>
        <a:xfrm>
          <a:off x="0" y="0"/>
          <a:ext cx="0" cy="0"/>
          <a:chOff x="0" y="0"/>
          <a:chExt cx="0" cy="0"/>
        </a:xfrm>
      </p:grpSpPr>
      <p:sp>
        <p:nvSpPr>
          <p:cNvPr id="200" name="Shape 200"/>
          <p:cNvSpPr txBox="1"/>
          <p:nvPr>
            <p:ph type="title"/>
          </p:nvPr>
        </p:nvSpPr>
        <p:spPr>
          <a:xfrm>
            <a:off x="457200" y="274637"/>
            <a:ext cx="8229600" cy="1143000"/>
          </a:xfrm>
          <a:prstGeom prst="rect">
            <a:avLst/>
          </a:prstGeom>
        </p:spPr>
        <p:txBody>
          <a:bodyPr anchorCtr="0" anchor="ctr"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US">
                <a:solidFill>
                  <a:schemeClr val="dk1"/>
                </a:solidFill>
              </a:rPr>
              <a:t>Important role of the US army?</a:t>
            </a:r>
            <a:endParaRPr>
              <a:solidFill>
                <a:schemeClr val="dk1"/>
              </a:solidFill>
            </a:endParaRPr>
          </a:p>
          <a:p>
            <a:pPr indent="0" lvl="0" marL="0">
              <a:spcBef>
                <a:spcPts val="0"/>
              </a:spcBef>
              <a:spcAft>
                <a:spcPts val="0"/>
              </a:spcAft>
              <a:buNone/>
            </a:pPr>
            <a:r>
              <a:t/>
            </a:r>
            <a:endParaRPr/>
          </a:p>
        </p:txBody>
      </p:sp>
      <p:sp>
        <p:nvSpPr>
          <p:cNvPr id="201" name="Shape 201"/>
          <p:cNvSpPr txBox="1"/>
          <p:nvPr>
            <p:ph idx="1" type="body"/>
          </p:nvPr>
        </p:nvSpPr>
        <p:spPr>
          <a:xfrm>
            <a:off x="457200" y="1600200"/>
            <a:ext cx="8229600" cy="4526100"/>
          </a:xfrm>
          <a:prstGeom prst="rect">
            <a:avLst/>
          </a:prstGeom>
        </p:spPr>
        <p:txBody>
          <a:bodyPr anchorCtr="0" anchor="t" bIns="91425" lIns="91425" spcFirstLastPara="1" rIns="91425" wrap="square" tIns="91425">
            <a:noAutofit/>
          </a:bodyPr>
          <a:lstStyle/>
          <a:p>
            <a:pPr indent="-419100" lvl="0" marL="457200" rtl="0">
              <a:spcBef>
                <a:spcPts val="640"/>
              </a:spcBef>
              <a:spcAft>
                <a:spcPts val="0"/>
              </a:spcAft>
              <a:buSzPts val="3000"/>
              <a:buFont typeface="Calibri"/>
              <a:buChar char="-"/>
            </a:pPr>
            <a:r>
              <a:rPr lang="en-US" sz="3000">
                <a:latin typeface="Calibri"/>
                <a:ea typeface="Calibri"/>
                <a:cs typeface="Calibri"/>
                <a:sym typeface="Calibri"/>
              </a:rPr>
              <a:t>Climate change as a topic divides the US society</a:t>
            </a:r>
            <a:endParaRPr sz="3000">
              <a:latin typeface="Calibri"/>
              <a:ea typeface="Calibri"/>
              <a:cs typeface="Calibri"/>
              <a:sym typeface="Calibri"/>
            </a:endParaRPr>
          </a:p>
          <a:p>
            <a:pPr indent="-419100" lvl="0" marL="457200" rtl="0">
              <a:lnSpc>
                <a:spcPct val="115000"/>
              </a:lnSpc>
              <a:spcBef>
                <a:spcPts val="0"/>
              </a:spcBef>
              <a:spcAft>
                <a:spcPts val="0"/>
              </a:spcAft>
              <a:buSzPts val="3000"/>
              <a:buFont typeface="Calibri"/>
              <a:buChar char="-"/>
            </a:pPr>
            <a:r>
              <a:rPr lang="en-US" sz="3000">
                <a:latin typeface="Calibri"/>
                <a:ea typeface="Calibri"/>
                <a:cs typeface="Calibri"/>
                <a:sym typeface="Calibri"/>
              </a:rPr>
              <a:t>The one American institution that retains the confidence and respect of the great majority of Americans from both political parties</a:t>
            </a:r>
            <a:endParaRPr sz="3000">
              <a:latin typeface="Calibri"/>
              <a:ea typeface="Calibri"/>
              <a:cs typeface="Calibri"/>
              <a:sym typeface="Calibri"/>
            </a:endParaRPr>
          </a:p>
          <a:p>
            <a:pPr indent="-419100" lvl="0" marL="457200" rtl="0">
              <a:lnSpc>
                <a:spcPct val="115000"/>
              </a:lnSpc>
              <a:spcBef>
                <a:spcPts val="0"/>
              </a:spcBef>
              <a:spcAft>
                <a:spcPts val="0"/>
              </a:spcAft>
              <a:buSzPts val="3000"/>
              <a:buFont typeface="Calibri"/>
              <a:buChar char="-"/>
            </a:pPr>
            <a:r>
              <a:rPr lang="en-US" sz="3000">
                <a:latin typeface="Calibri"/>
                <a:ea typeface="Calibri"/>
                <a:cs typeface="Calibri"/>
                <a:sym typeface="Calibri"/>
              </a:rPr>
              <a:t>Also, the US Army is currently the world’s largest polluter (</a:t>
            </a:r>
            <a:r>
              <a:rPr lang="en-US" sz="3000">
                <a:solidFill>
                  <a:srgbClr val="1F1F1F"/>
                </a:solidFill>
                <a:highlight>
                  <a:srgbClr val="FFFFFF"/>
                </a:highlight>
                <a:latin typeface="Calibri"/>
                <a:ea typeface="Calibri"/>
                <a:cs typeface="Calibri"/>
                <a:sym typeface="Calibri"/>
              </a:rPr>
              <a:t>Producing more hazardous waste than the five largest U.S. chemical companies combined)</a:t>
            </a:r>
            <a:endParaRPr sz="3000">
              <a:latin typeface="Calibri"/>
              <a:ea typeface="Calibri"/>
              <a:cs typeface="Calibri"/>
              <a:sym typeface="Calibri"/>
            </a:endParaRPr>
          </a:p>
          <a:p>
            <a:pPr indent="-419100" lvl="0" marL="457200" rtl="0">
              <a:lnSpc>
                <a:spcPct val="115000"/>
              </a:lnSpc>
              <a:spcBef>
                <a:spcPts val="0"/>
              </a:spcBef>
              <a:spcAft>
                <a:spcPts val="0"/>
              </a:spcAft>
              <a:buSzPts val="3000"/>
              <a:buFont typeface="Calibri"/>
              <a:buChar char="-"/>
            </a:pPr>
            <a:r>
              <a:rPr lang="en-US" sz="3000">
                <a:latin typeface="Calibri"/>
                <a:ea typeface="Calibri"/>
                <a:cs typeface="Calibri"/>
                <a:sym typeface="Calibri"/>
              </a:rPr>
              <a:t>However, there must be political will</a:t>
            </a:r>
            <a:endParaRPr sz="3000">
              <a:latin typeface="Calibri"/>
              <a:ea typeface="Calibri"/>
              <a:cs typeface="Calibri"/>
              <a:sym typeface="Calibri"/>
            </a:endParaRPr>
          </a:p>
          <a:p>
            <a:pPr indent="0" lvl="0" marL="0">
              <a:spcBef>
                <a:spcPts val="640"/>
              </a:spcBef>
              <a:spcAft>
                <a:spcPts val="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5" name="Shape 205"/>
        <p:cNvGrpSpPr/>
        <p:nvPr/>
      </p:nvGrpSpPr>
      <p:grpSpPr>
        <a:xfrm>
          <a:off x="0" y="0"/>
          <a:ext cx="0" cy="0"/>
          <a:chOff x="0" y="0"/>
          <a:chExt cx="0" cy="0"/>
        </a:xfrm>
      </p:grpSpPr>
      <p:sp>
        <p:nvSpPr>
          <p:cNvPr id="206" name="Shape 206"/>
          <p:cNvSpPr txBox="1"/>
          <p:nvPr>
            <p:ph type="title"/>
          </p:nvPr>
        </p:nvSpPr>
        <p:spPr>
          <a:xfrm>
            <a:off x="457200" y="274637"/>
            <a:ext cx="8229600" cy="11430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US"/>
              <a:t>Literature</a:t>
            </a:r>
            <a:endParaRPr/>
          </a:p>
        </p:txBody>
      </p:sp>
      <p:sp>
        <p:nvSpPr>
          <p:cNvPr id="207" name="Shape 207"/>
          <p:cNvSpPr txBox="1"/>
          <p:nvPr>
            <p:ph idx="1" type="body"/>
          </p:nvPr>
        </p:nvSpPr>
        <p:spPr>
          <a:xfrm>
            <a:off x="457200" y="1600200"/>
            <a:ext cx="8229600" cy="4526100"/>
          </a:xfrm>
          <a:prstGeom prst="rect">
            <a:avLst/>
          </a:prstGeom>
        </p:spPr>
        <p:txBody>
          <a:bodyPr anchorCtr="0" anchor="t" bIns="91425" lIns="91425" spcFirstLastPara="1" rIns="91425" wrap="square" tIns="91425">
            <a:noAutofit/>
          </a:bodyPr>
          <a:lstStyle/>
          <a:p>
            <a:pPr indent="-342900" lvl="0" marL="457200" rtl="0">
              <a:lnSpc>
                <a:spcPct val="115000"/>
              </a:lnSpc>
              <a:spcBef>
                <a:spcPts val="0"/>
              </a:spcBef>
              <a:spcAft>
                <a:spcPts val="0"/>
              </a:spcAft>
              <a:buSzPts val="1800"/>
              <a:buFont typeface="Calibri"/>
              <a:buChar char="-"/>
            </a:pPr>
            <a:r>
              <a:rPr lang="en-US" sz="1800" u="sng">
                <a:solidFill>
                  <a:schemeClr val="hlink"/>
                </a:solidFill>
                <a:latin typeface="Calibri"/>
                <a:ea typeface="Calibri"/>
                <a:cs typeface="Calibri"/>
                <a:sym typeface="Calibri"/>
                <a:hlinkClick r:id="rId3"/>
              </a:rPr>
              <a:t>http://foreignpolicy.com/2018/01/09/the-only-force-that-can-beat-climate-change-is-the-u-s-army/</a:t>
            </a:r>
            <a:endParaRPr sz="1800">
              <a:latin typeface="Calibri"/>
              <a:ea typeface="Calibri"/>
              <a:cs typeface="Calibri"/>
              <a:sym typeface="Calibri"/>
            </a:endParaRPr>
          </a:p>
          <a:p>
            <a:pPr indent="-342900" lvl="0" marL="457200" rtl="0">
              <a:lnSpc>
                <a:spcPct val="115000"/>
              </a:lnSpc>
              <a:spcBef>
                <a:spcPts val="0"/>
              </a:spcBef>
              <a:spcAft>
                <a:spcPts val="0"/>
              </a:spcAft>
              <a:buClr>
                <a:schemeClr val="hlink"/>
              </a:buClr>
              <a:buSzPts val="1800"/>
              <a:buFont typeface="Calibri"/>
              <a:buChar char="-"/>
            </a:pPr>
            <a:r>
              <a:rPr lang="en-US" sz="1800" u="sng">
                <a:solidFill>
                  <a:schemeClr val="hlink"/>
                </a:solidFill>
                <a:latin typeface="Calibri"/>
                <a:ea typeface="Calibri"/>
                <a:cs typeface="Calibri"/>
                <a:sym typeface="Calibri"/>
                <a:hlinkClick r:id="rId4"/>
              </a:rPr>
              <a:t>https://eos.org/features/how-will-climate-change-affect-the-united-states-in-decades-to-come</a:t>
            </a:r>
            <a:endParaRPr sz="1800">
              <a:latin typeface="Calibri"/>
              <a:ea typeface="Calibri"/>
              <a:cs typeface="Calibri"/>
              <a:sym typeface="Calibri"/>
            </a:endParaRPr>
          </a:p>
          <a:p>
            <a:pPr indent="-342900" lvl="0" marL="457200" rtl="0">
              <a:lnSpc>
                <a:spcPct val="115000"/>
              </a:lnSpc>
              <a:spcBef>
                <a:spcPts val="0"/>
              </a:spcBef>
              <a:spcAft>
                <a:spcPts val="0"/>
              </a:spcAft>
              <a:buClr>
                <a:schemeClr val="hlink"/>
              </a:buClr>
              <a:buSzPts val="1800"/>
              <a:buFont typeface="Calibri"/>
              <a:buChar char="-"/>
            </a:pPr>
            <a:r>
              <a:rPr lang="en-US" sz="1800" u="sng">
                <a:solidFill>
                  <a:schemeClr val="hlink"/>
                </a:solidFill>
                <a:latin typeface="Calibri"/>
                <a:ea typeface="Calibri"/>
                <a:cs typeface="Calibri"/>
                <a:sym typeface="Calibri"/>
                <a:hlinkClick r:id="rId5"/>
              </a:rPr>
              <a:t>https://www.theverge.com/2017/8/9/16116198/climate-change-report-extreme-weather-co2-donald-trump</a:t>
            </a:r>
            <a:endParaRPr sz="1800">
              <a:latin typeface="Calibri"/>
              <a:ea typeface="Calibri"/>
              <a:cs typeface="Calibri"/>
              <a:sym typeface="Calibri"/>
            </a:endParaRPr>
          </a:p>
          <a:p>
            <a:pPr indent="-342900" lvl="0" marL="457200" rtl="0">
              <a:lnSpc>
                <a:spcPct val="115000"/>
              </a:lnSpc>
              <a:spcBef>
                <a:spcPts val="0"/>
              </a:spcBef>
              <a:spcAft>
                <a:spcPts val="0"/>
              </a:spcAft>
              <a:buSzPts val="1800"/>
              <a:buFont typeface="Calibri"/>
              <a:buChar char="-"/>
            </a:pPr>
            <a:r>
              <a:rPr lang="en-US" sz="1800" u="sng">
                <a:solidFill>
                  <a:schemeClr val="hlink"/>
                </a:solidFill>
                <a:latin typeface="Calibri"/>
                <a:ea typeface="Calibri"/>
                <a:cs typeface="Calibri"/>
                <a:sym typeface="Calibri"/>
                <a:hlinkClick r:id="rId6"/>
              </a:rPr>
              <a:t>https://www.ecowatch.com/military-largest-polluter-2408760609.html</a:t>
            </a:r>
            <a:r>
              <a:rPr lang="en-US" sz="1800">
                <a:latin typeface="Calibri"/>
                <a:ea typeface="Calibri"/>
                <a:cs typeface="Calibri"/>
                <a:sym typeface="Calibri"/>
              </a:rPr>
              <a:t> </a:t>
            </a:r>
            <a:endParaRPr sz="1800">
              <a:latin typeface="Calibri"/>
              <a:ea typeface="Calibri"/>
              <a:cs typeface="Calibri"/>
              <a:sym typeface="Calibri"/>
            </a:endParaRPr>
          </a:p>
          <a:p>
            <a:pPr indent="-342900" lvl="0" marL="457200" rtl="0">
              <a:lnSpc>
                <a:spcPct val="115000"/>
              </a:lnSpc>
              <a:spcBef>
                <a:spcPts val="0"/>
              </a:spcBef>
              <a:spcAft>
                <a:spcPts val="0"/>
              </a:spcAft>
              <a:buSzPts val="1800"/>
              <a:buFont typeface="Calibri"/>
              <a:buChar char="-"/>
            </a:pPr>
            <a:r>
              <a:rPr lang="en-US" sz="1800" u="sng">
                <a:solidFill>
                  <a:schemeClr val="hlink"/>
                </a:solidFill>
                <a:latin typeface="Calibri"/>
                <a:ea typeface="Calibri"/>
                <a:cs typeface="Calibri"/>
                <a:sym typeface="Calibri"/>
                <a:hlinkClick r:id="rId7"/>
              </a:rPr>
              <a:t>https://www.washingtonpost.com/news/the-fix/wp/2016/06/09/in-2009-donald-trump-endorsed-action-on-climate-change-three-months-later-he-disparaged-it/?utm_term=.416c3b48cb39</a:t>
            </a:r>
            <a:r>
              <a:rPr lang="en-US" sz="1800">
                <a:latin typeface="Calibri"/>
                <a:ea typeface="Calibri"/>
                <a:cs typeface="Calibri"/>
                <a:sym typeface="Calibri"/>
              </a:rPr>
              <a:t> </a:t>
            </a:r>
            <a:endParaRPr sz="1800">
              <a:latin typeface="Calibri"/>
              <a:ea typeface="Calibri"/>
              <a:cs typeface="Calibri"/>
              <a:sym typeface="Calibri"/>
            </a:endParaRPr>
          </a:p>
          <a:p>
            <a:pPr indent="-342900" lvl="0" marL="457200" rtl="0">
              <a:lnSpc>
                <a:spcPct val="115000"/>
              </a:lnSpc>
              <a:spcBef>
                <a:spcPts val="0"/>
              </a:spcBef>
              <a:spcAft>
                <a:spcPts val="0"/>
              </a:spcAft>
              <a:buClr>
                <a:schemeClr val="hlink"/>
              </a:buClr>
              <a:buSzPts val="1800"/>
              <a:buFont typeface="Calibri"/>
              <a:buChar char="-"/>
            </a:pPr>
            <a:r>
              <a:rPr lang="en-US" sz="1800">
                <a:latin typeface="Calibri"/>
                <a:ea typeface="Calibri"/>
                <a:cs typeface="Calibri"/>
                <a:sym typeface="Calibri"/>
              </a:rPr>
              <a:t>U.S.	National	Intelligence	Council,	Global	Trends:	Paradox	of	Progress (2017)</a:t>
            </a:r>
            <a:endParaRPr sz="1800" u="sng">
              <a:solidFill>
                <a:schemeClr val="hlink"/>
              </a:solidFill>
              <a:latin typeface="Calibri"/>
              <a:ea typeface="Calibri"/>
              <a:cs typeface="Calibri"/>
              <a:sym typeface="Calibri"/>
              <a:hlinkClick r:id="rId8"/>
            </a:endParaRPr>
          </a:p>
          <a:p>
            <a:pPr indent="0" lvl="0" marL="0" rtl="0">
              <a:lnSpc>
                <a:spcPct val="115000"/>
              </a:lnSpc>
              <a:spcBef>
                <a:spcPts val="0"/>
              </a:spcBef>
              <a:spcAft>
                <a:spcPts val="0"/>
              </a:spcAft>
              <a:buNone/>
            </a:pPr>
            <a:r>
              <a:t/>
            </a:r>
            <a:endParaRPr sz="1800">
              <a:uFill>
                <a:noFill/>
              </a:uFill>
              <a:hlinkClick r:id="rId9"/>
            </a:endParaRPr>
          </a:p>
          <a:p>
            <a:pPr indent="0" lvl="0" marL="0">
              <a:spcBef>
                <a:spcPts val="640"/>
              </a:spcBef>
              <a:spcAft>
                <a:spcPts val="0"/>
              </a:spcAft>
              <a:buNone/>
            </a:pPr>
            <a:r>
              <a:t/>
            </a:r>
            <a:endParaRPr sz="18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2" name="Shape 42"/>
        <p:cNvGrpSpPr/>
        <p:nvPr/>
      </p:nvGrpSpPr>
      <p:grpSpPr>
        <a:xfrm>
          <a:off x="0" y="0"/>
          <a:ext cx="0" cy="0"/>
          <a:chOff x="0" y="0"/>
          <a:chExt cx="0" cy="0"/>
        </a:xfrm>
      </p:grpSpPr>
      <p:pic>
        <p:nvPicPr>
          <p:cNvPr id="43" name="Shape 43"/>
          <p:cNvPicPr preferRelativeResize="0"/>
          <p:nvPr/>
        </p:nvPicPr>
        <p:blipFill rotWithShape="1">
          <a:blip r:embed="rId3">
            <a:alphaModFix/>
          </a:blip>
          <a:srcRect b="0" l="0" r="0" t="0"/>
          <a:stretch/>
        </p:blipFill>
        <p:spPr>
          <a:xfrm>
            <a:off x="-541337" y="1268412"/>
            <a:ext cx="10369550" cy="8008937"/>
          </a:xfrm>
          <a:prstGeom prst="rect">
            <a:avLst/>
          </a:prstGeom>
          <a:noFill/>
          <a:ln>
            <a:noFill/>
          </a:ln>
        </p:spPr>
      </p:pic>
      <p:sp>
        <p:nvSpPr>
          <p:cNvPr id="44" name="Shape 44"/>
          <p:cNvSpPr txBox="1"/>
          <p:nvPr>
            <p:ph type="title"/>
          </p:nvPr>
        </p:nvSpPr>
        <p:spPr>
          <a:xfrm>
            <a:off x="395287" y="476250"/>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6600"/>
              </a:buClr>
              <a:buSzPts val="4000"/>
              <a:buFont typeface="Arial"/>
              <a:buNone/>
            </a:pPr>
            <a:r>
              <a:rPr b="1" i="0" lang="en-US" sz="4000" u="none" cap="none" strike="noStrike">
                <a:solidFill>
                  <a:srgbClr val="006600"/>
                </a:solidFill>
                <a:latin typeface="Arial"/>
                <a:ea typeface="Arial"/>
                <a:cs typeface="Arial"/>
                <a:sym typeface="Arial"/>
              </a:rPr>
              <a:t>1.The Rise of Atmospheric Carbon Dioxide</a:t>
            </a:r>
            <a:endParaRPr/>
          </a:p>
        </p:txBody>
      </p:sp>
      <p:sp>
        <p:nvSpPr>
          <p:cNvPr id="45" name="Shape 45"/>
          <p:cNvSpPr txBox="1"/>
          <p:nvPr>
            <p:ph idx="1" type="body"/>
          </p:nvPr>
        </p:nvSpPr>
        <p:spPr>
          <a:xfrm>
            <a:off x="-8229600" y="1125537"/>
            <a:ext cx="8229600" cy="4525962"/>
          </a:xfrm>
          <a:prstGeom prst="rect">
            <a:avLst/>
          </a:prstGeom>
          <a:noFill/>
          <a:ln>
            <a:noFill/>
          </a:ln>
        </p:spPr>
        <p:txBody>
          <a:bodyPr anchorCtr="0" anchor="t" bIns="45700" lIns="91425" spcFirstLastPara="1" rIns="91425" wrap="square" tIns="45700">
            <a:noAutofit/>
          </a:bodyPr>
          <a:lstStyle/>
          <a:p>
            <a:pPr indent="-139700" lvl="0" marL="342900" marR="0" rtl="0" algn="l">
              <a:lnSpc>
                <a:spcPct val="100000"/>
              </a:lnSpc>
              <a:spcBef>
                <a:spcPts val="0"/>
              </a:spcBef>
              <a:spcAft>
                <a:spcPts val="0"/>
              </a:spcAft>
              <a:buClr>
                <a:schemeClr val="dk1"/>
              </a:buClr>
              <a:buSzPts val="3200"/>
              <a:buFont typeface="Arial"/>
              <a:buNone/>
            </a:pPr>
            <a:r>
              <a:t/>
            </a:r>
            <a:endParaRPr b="0" i="0" sz="3200" u="none">
              <a:solidFill>
                <a:schemeClr val="dk1"/>
              </a:solidFill>
              <a:latin typeface="Arial"/>
              <a:ea typeface="Arial"/>
              <a:cs typeface="Arial"/>
              <a:sym typeface="Arial"/>
            </a:endParaRPr>
          </a:p>
        </p:txBody>
      </p:sp>
      <p:sp>
        <p:nvSpPr>
          <p:cNvPr id="46" name="Shape 46"/>
          <p:cNvSpPr txBox="1"/>
          <p:nvPr/>
        </p:nvSpPr>
        <p:spPr>
          <a:xfrm>
            <a:off x="148887" y="5947400"/>
            <a:ext cx="8064600" cy="366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*Atmospheric CO2 has increased since the Industrial Revolution</a:t>
            </a:r>
            <a:endParaRPr/>
          </a:p>
        </p:txBody>
      </p:sp>
      <p:sp>
        <p:nvSpPr>
          <p:cNvPr id="47" name="Shape 47"/>
          <p:cNvSpPr/>
          <p:nvPr/>
        </p:nvSpPr>
        <p:spPr>
          <a:xfrm>
            <a:off x="303850" y="5520225"/>
            <a:ext cx="1875478" cy="213824"/>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lt2"/>
                </a:solidFill>
                <a:latin typeface="Arial"/>
              </a:rPr>
              <a:t>Graph:climate.nasa.gov</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1" name="Shape 51"/>
        <p:cNvGrpSpPr/>
        <p:nvPr/>
      </p:nvGrpSpPr>
      <p:grpSpPr>
        <a:xfrm>
          <a:off x="0" y="0"/>
          <a:ext cx="0" cy="0"/>
          <a:chOff x="0" y="0"/>
          <a:chExt cx="0" cy="0"/>
        </a:xfrm>
      </p:grpSpPr>
      <p:sp>
        <p:nvSpPr>
          <p:cNvPr id="52" name="Shape 52"/>
          <p:cNvSpPr txBox="1"/>
          <p:nvPr>
            <p:ph type="title"/>
          </p:nvPr>
        </p:nvSpPr>
        <p:spPr>
          <a:xfrm>
            <a:off x="468312" y="549275"/>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6600"/>
              </a:buClr>
              <a:buSzPts val="4000"/>
              <a:buFont typeface="Arial"/>
              <a:buNone/>
            </a:pPr>
            <a:r>
              <a:rPr b="1" i="0" lang="en-US" sz="4000" u="none" cap="none" strike="noStrike">
                <a:solidFill>
                  <a:srgbClr val="006600"/>
                </a:solidFill>
                <a:latin typeface="Arial"/>
                <a:ea typeface="Arial"/>
                <a:cs typeface="Arial"/>
                <a:sym typeface="Arial"/>
              </a:rPr>
              <a:t>2.Global temperature rise</a:t>
            </a:r>
            <a:br>
              <a:rPr b="1" i="0" lang="en-US" sz="4000" u="none" cap="none" strike="noStrike">
                <a:solidFill>
                  <a:srgbClr val="006600"/>
                </a:solidFill>
                <a:latin typeface="Arial"/>
                <a:ea typeface="Arial"/>
                <a:cs typeface="Arial"/>
                <a:sym typeface="Arial"/>
              </a:rPr>
            </a:br>
            <a:endParaRPr/>
          </a:p>
        </p:txBody>
      </p:sp>
      <p:sp>
        <p:nvSpPr>
          <p:cNvPr id="53" name="Shape 53"/>
          <p:cNvSpPr txBox="1"/>
          <p:nvPr>
            <p:ph idx="1" type="body"/>
          </p:nvPr>
        </p:nvSpPr>
        <p:spPr>
          <a:xfrm>
            <a:off x="395287" y="1125537"/>
            <a:ext cx="8229600" cy="45259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2800"/>
              <a:buFont typeface="Arial"/>
              <a:buChar char="•"/>
            </a:pPr>
            <a:r>
              <a:rPr b="1" lang="en-US" sz="2800"/>
              <a:t>A</a:t>
            </a:r>
            <a:r>
              <a:rPr b="1" i="0" lang="en-US" sz="2800" u="none">
                <a:solidFill>
                  <a:schemeClr val="dk1"/>
                </a:solidFill>
              </a:rPr>
              <a:t>verage surface temperature has risen about 1.1 degrees Celsius since the lat</a:t>
            </a:r>
            <a:r>
              <a:rPr b="1" lang="en-US" sz="2800"/>
              <a:t>e </a:t>
            </a:r>
            <a:r>
              <a:rPr b="1" i="0" lang="en-US" sz="2800" u="none">
                <a:solidFill>
                  <a:schemeClr val="dk1"/>
                </a:solidFill>
              </a:rPr>
              <a:t>19th century</a:t>
            </a:r>
            <a:endParaRPr b="1"/>
          </a:p>
          <a:p>
            <a:pPr indent="-342900" lvl="0" marL="342900" marR="0" rtl="0" algn="l">
              <a:lnSpc>
                <a:spcPct val="100000"/>
              </a:lnSpc>
              <a:spcBef>
                <a:spcPts val="560"/>
              </a:spcBef>
              <a:spcAft>
                <a:spcPts val="0"/>
              </a:spcAft>
              <a:buClr>
                <a:schemeClr val="dk1"/>
              </a:buClr>
              <a:buSzPts val="2800"/>
              <a:buFont typeface="Arial"/>
              <a:buChar char="•"/>
            </a:pPr>
            <a:r>
              <a:rPr b="1" lang="en-US" sz="2800"/>
              <a:t>A</a:t>
            </a:r>
            <a:r>
              <a:rPr b="1" i="0" lang="en-US" sz="2800" u="none">
                <a:solidFill>
                  <a:schemeClr val="dk1"/>
                </a:solidFill>
              </a:rPr>
              <a:t> change </a:t>
            </a:r>
            <a:r>
              <a:rPr b="1" lang="en-US" sz="2800"/>
              <a:t>caused</a:t>
            </a:r>
            <a:r>
              <a:rPr b="1" i="0" lang="en-US" sz="2800" u="none">
                <a:solidFill>
                  <a:schemeClr val="dk1"/>
                </a:solidFill>
              </a:rPr>
              <a:t> largely by increased carbon dioxide and other human-made emissions into the atmosphere.</a:t>
            </a:r>
            <a:endParaRPr b="1"/>
          </a:p>
          <a:p>
            <a:pPr indent="-342900" lvl="0" marL="342900" marR="0" rtl="0" algn="l">
              <a:lnSpc>
                <a:spcPct val="100000"/>
              </a:lnSpc>
              <a:spcBef>
                <a:spcPts val="560"/>
              </a:spcBef>
              <a:spcAft>
                <a:spcPts val="0"/>
              </a:spcAft>
              <a:buClr>
                <a:schemeClr val="dk1"/>
              </a:buClr>
              <a:buSzPts val="2800"/>
              <a:buFont typeface="Arial"/>
              <a:buChar char="•"/>
            </a:pPr>
            <a:r>
              <a:rPr b="1" i="0" lang="en-US" sz="2800" u="none">
                <a:solidFill>
                  <a:schemeClr val="dk1"/>
                </a:solidFill>
              </a:rPr>
              <a:t> Most of the warming occurred in the past 35 years</a:t>
            </a:r>
            <a:endParaRPr b="1"/>
          </a:p>
          <a:p>
            <a:pPr indent="-165100" lvl="0" marL="342900" marR="0" rtl="0" algn="l">
              <a:lnSpc>
                <a:spcPct val="100000"/>
              </a:lnSpc>
              <a:spcBef>
                <a:spcPts val="560"/>
              </a:spcBef>
              <a:spcAft>
                <a:spcPts val="0"/>
              </a:spcAft>
              <a:buClr>
                <a:schemeClr val="dk1"/>
              </a:buClr>
              <a:buSzPts val="2800"/>
              <a:buFont typeface="Arial"/>
              <a:buNone/>
            </a:pPr>
            <a:r>
              <a:t/>
            </a:r>
            <a:endParaRPr b="0" i="0" sz="2800" u="none">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7" name="Shape 57"/>
        <p:cNvGrpSpPr/>
        <p:nvPr/>
      </p:nvGrpSpPr>
      <p:grpSpPr>
        <a:xfrm>
          <a:off x="0" y="0"/>
          <a:ext cx="0" cy="0"/>
          <a:chOff x="0" y="0"/>
          <a:chExt cx="0" cy="0"/>
        </a:xfrm>
      </p:grpSpPr>
      <p:pic>
        <p:nvPicPr>
          <p:cNvPr id="58" name="Shape 58"/>
          <p:cNvPicPr preferRelativeResize="0"/>
          <p:nvPr/>
        </p:nvPicPr>
        <p:blipFill rotWithShape="1">
          <a:blip r:embed="rId3">
            <a:alphaModFix/>
          </a:blip>
          <a:srcRect b="0" l="0" r="0" t="0"/>
          <a:stretch/>
        </p:blipFill>
        <p:spPr>
          <a:xfrm>
            <a:off x="1096313" y="3047325"/>
            <a:ext cx="6827525" cy="3734475"/>
          </a:xfrm>
          <a:prstGeom prst="rect">
            <a:avLst/>
          </a:prstGeom>
          <a:noFill/>
          <a:ln>
            <a:noFill/>
          </a:ln>
        </p:spPr>
      </p:pic>
      <p:sp>
        <p:nvSpPr>
          <p:cNvPr id="59" name="Shape 59"/>
          <p:cNvSpPr txBox="1"/>
          <p:nvPr>
            <p:ph type="title"/>
          </p:nvPr>
        </p:nvSpPr>
        <p:spPr>
          <a:xfrm>
            <a:off x="395287" y="397525"/>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6600"/>
              </a:buClr>
              <a:buSzPts val="4000"/>
              <a:buFont typeface="Arial"/>
              <a:buNone/>
            </a:pPr>
            <a:r>
              <a:rPr b="1" i="0" lang="en-US" sz="4000" u="none" cap="none" strike="noStrike">
                <a:solidFill>
                  <a:srgbClr val="006600"/>
                </a:solidFill>
                <a:latin typeface="Arial"/>
                <a:ea typeface="Arial"/>
                <a:cs typeface="Arial"/>
                <a:sym typeface="Arial"/>
              </a:rPr>
              <a:t>3.Shrinking ice sheets</a:t>
            </a:r>
            <a:br>
              <a:rPr b="1" i="0" lang="en-US" sz="4000" u="none" cap="none" strike="noStrike">
                <a:solidFill>
                  <a:srgbClr val="006600"/>
                </a:solidFill>
                <a:latin typeface="Arial"/>
                <a:ea typeface="Arial"/>
                <a:cs typeface="Arial"/>
                <a:sym typeface="Arial"/>
              </a:rPr>
            </a:br>
            <a:endParaRPr/>
          </a:p>
        </p:txBody>
      </p:sp>
      <p:sp>
        <p:nvSpPr>
          <p:cNvPr id="60" name="Shape 60"/>
          <p:cNvSpPr txBox="1"/>
          <p:nvPr>
            <p:ph idx="1" type="body"/>
          </p:nvPr>
        </p:nvSpPr>
        <p:spPr>
          <a:xfrm>
            <a:off x="205801" y="607975"/>
            <a:ext cx="8732400" cy="4526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a:p>
          <a:p>
            <a:pPr indent="-342900" lvl="0" marL="342900" marR="0" rtl="0" algn="l">
              <a:lnSpc>
                <a:spcPct val="100000"/>
              </a:lnSpc>
              <a:spcBef>
                <a:spcPts val="560"/>
              </a:spcBef>
              <a:spcAft>
                <a:spcPts val="0"/>
              </a:spcAft>
              <a:buClr>
                <a:schemeClr val="dk1"/>
              </a:buClr>
              <a:buSzPts val="2800"/>
              <a:buFont typeface="Arial"/>
              <a:buChar char="•"/>
            </a:pPr>
            <a:r>
              <a:rPr b="1" i="0" lang="en-US" sz="2800" u="none">
                <a:solidFill>
                  <a:schemeClr val="dk1"/>
                </a:solidFill>
              </a:rPr>
              <a:t>Greenland lost 150</a:t>
            </a:r>
            <a:r>
              <a:rPr b="1" i="0" lang="en-US" sz="2800" u="none">
                <a:solidFill>
                  <a:schemeClr val="dk1"/>
                </a:solidFill>
              </a:rPr>
              <a:t> to </a:t>
            </a:r>
            <a:r>
              <a:rPr b="1" i="0" lang="en-US" sz="2800" u="none">
                <a:solidFill>
                  <a:schemeClr val="dk1"/>
                </a:solidFill>
              </a:rPr>
              <a:t>250 cubic kilometers of ice per year between 2002</a:t>
            </a:r>
            <a:r>
              <a:rPr b="1" lang="en-US" sz="2800"/>
              <a:t>-</a:t>
            </a:r>
            <a:r>
              <a:rPr b="1" i="0" lang="en-US" sz="2800" u="none">
                <a:solidFill>
                  <a:schemeClr val="dk1"/>
                </a:solidFill>
              </a:rPr>
              <a:t>2006 </a:t>
            </a:r>
            <a:endParaRPr b="1"/>
          </a:p>
          <a:p>
            <a:pPr indent="-342900" lvl="0" marL="342900" marR="0" rtl="0" algn="l">
              <a:lnSpc>
                <a:spcPct val="100000"/>
              </a:lnSpc>
              <a:spcBef>
                <a:spcPts val="640"/>
              </a:spcBef>
              <a:spcAft>
                <a:spcPts val="0"/>
              </a:spcAft>
              <a:buClr>
                <a:schemeClr val="dk1"/>
              </a:buClr>
              <a:buSzPts val="2800"/>
              <a:buFont typeface="Arial"/>
              <a:buChar char="•"/>
            </a:pPr>
            <a:r>
              <a:rPr b="1" i="0" lang="en-US" sz="2800" u="none">
                <a:solidFill>
                  <a:schemeClr val="dk1"/>
                </a:solidFill>
              </a:rPr>
              <a:t>Antarctica lost about 152 cubic kilometers of ice between 2002</a:t>
            </a:r>
            <a:r>
              <a:rPr b="1" lang="en-US" sz="2800"/>
              <a:t>-</a:t>
            </a:r>
            <a:r>
              <a:rPr b="1" i="0" lang="en-US" sz="2800" u="none">
                <a:solidFill>
                  <a:schemeClr val="dk1"/>
                </a:solidFill>
              </a:rPr>
              <a:t>2005.</a:t>
            </a:r>
            <a:r>
              <a:rPr b="1" i="0" lang="en-US" sz="3200" u="none">
                <a:solidFill>
                  <a:schemeClr val="dk1"/>
                </a:solidFill>
              </a:rPr>
              <a:t> </a:t>
            </a:r>
            <a:endParaRPr b="1"/>
          </a:p>
        </p:txBody>
      </p:sp>
      <p:sp>
        <p:nvSpPr>
          <p:cNvPr id="61" name="Shape 61"/>
          <p:cNvSpPr txBox="1"/>
          <p:nvPr/>
        </p:nvSpPr>
        <p:spPr>
          <a:xfrm>
            <a:off x="3348037" y="6553200"/>
            <a:ext cx="2808287"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Arial"/>
              <a:buNone/>
            </a:pPr>
            <a:r>
              <a:rPr b="1" i="0" lang="en-US" sz="1400" u="none">
                <a:solidFill>
                  <a:schemeClr val="dk1"/>
                </a:solidFill>
                <a:latin typeface="Arial"/>
                <a:ea typeface="Arial"/>
                <a:cs typeface="Arial"/>
                <a:sym typeface="Arial"/>
              </a:rPr>
              <a:t>Image:National Geographic</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5" name="Shape 65"/>
        <p:cNvGrpSpPr/>
        <p:nvPr/>
      </p:nvGrpSpPr>
      <p:grpSpPr>
        <a:xfrm>
          <a:off x="0" y="0"/>
          <a:ext cx="0" cy="0"/>
          <a:chOff x="0" y="0"/>
          <a:chExt cx="0" cy="0"/>
        </a:xfrm>
      </p:grpSpPr>
      <p:sp>
        <p:nvSpPr>
          <p:cNvPr id="66" name="Shape 66"/>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6600"/>
              </a:buClr>
              <a:buSzPts val="4400"/>
              <a:buFont typeface="Arial"/>
              <a:buNone/>
            </a:pPr>
            <a:r>
              <a:rPr b="1" i="0" lang="en-US" sz="4400" u="none" cap="none" strike="noStrike">
                <a:solidFill>
                  <a:srgbClr val="006600"/>
                </a:solidFill>
                <a:latin typeface="Arial"/>
                <a:ea typeface="Arial"/>
                <a:cs typeface="Arial"/>
                <a:sym typeface="Arial"/>
              </a:rPr>
              <a:t>+We know because of:</a:t>
            </a:r>
            <a:endParaRPr/>
          </a:p>
        </p:txBody>
      </p:sp>
      <p:sp>
        <p:nvSpPr>
          <p:cNvPr id="67" name="Shape 67"/>
          <p:cNvSpPr txBox="1"/>
          <p:nvPr>
            <p:ph idx="1" type="body"/>
          </p:nvPr>
        </p:nvSpPr>
        <p:spPr>
          <a:xfrm>
            <a:off x="0" y="1700212"/>
            <a:ext cx="8686800" cy="45259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Arial"/>
              <a:buChar char="•"/>
            </a:pPr>
            <a:r>
              <a:rPr b="1" i="0" lang="en-US" sz="3200" u="none">
                <a:solidFill>
                  <a:schemeClr val="dk1"/>
                </a:solidFill>
                <a:latin typeface="Arial"/>
                <a:ea typeface="Arial"/>
                <a:cs typeface="Arial"/>
                <a:sym typeface="Arial"/>
              </a:rPr>
              <a:t>Warming Oceans</a:t>
            </a:r>
            <a:endParaRPr/>
          </a:p>
          <a:p>
            <a:pPr indent="-342900" lvl="0" marL="342900" marR="0" rtl="0" algn="l">
              <a:lnSpc>
                <a:spcPct val="100000"/>
              </a:lnSpc>
              <a:spcBef>
                <a:spcPts val="640"/>
              </a:spcBef>
              <a:spcAft>
                <a:spcPts val="0"/>
              </a:spcAft>
              <a:buClr>
                <a:schemeClr val="dk1"/>
              </a:buClr>
              <a:buSzPts val="3200"/>
              <a:buFont typeface="Arial"/>
              <a:buChar char="•"/>
            </a:pPr>
            <a:r>
              <a:rPr b="1" i="0" lang="en-US" sz="3200" u="none">
                <a:solidFill>
                  <a:schemeClr val="dk1"/>
                </a:solidFill>
                <a:latin typeface="Arial"/>
                <a:ea typeface="Arial"/>
                <a:cs typeface="Arial"/>
                <a:sym typeface="Arial"/>
              </a:rPr>
              <a:t>Glacial retreat</a:t>
            </a:r>
            <a:endParaRPr/>
          </a:p>
          <a:p>
            <a:pPr indent="-342900" lvl="0" marL="342900" marR="0" rtl="0" algn="l">
              <a:lnSpc>
                <a:spcPct val="100000"/>
              </a:lnSpc>
              <a:spcBef>
                <a:spcPts val="640"/>
              </a:spcBef>
              <a:spcAft>
                <a:spcPts val="0"/>
              </a:spcAft>
              <a:buClr>
                <a:schemeClr val="dk1"/>
              </a:buClr>
              <a:buSzPts val="3200"/>
              <a:buFont typeface="Arial"/>
              <a:buChar char="•"/>
            </a:pPr>
            <a:r>
              <a:rPr b="1" i="0" lang="en-US" sz="3200" u="none">
                <a:solidFill>
                  <a:schemeClr val="dk1"/>
                </a:solidFill>
                <a:latin typeface="Arial"/>
                <a:ea typeface="Arial"/>
                <a:cs typeface="Arial"/>
                <a:sym typeface="Arial"/>
              </a:rPr>
              <a:t>Decreased snow cover</a:t>
            </a:r>
            <a:endParaRPr/>
          </a:p>
          <a:p>
            <a:pPr indent="-342900" lvl="0" marL="342900" marR="0" rtl="0" algn="l">
              <a:lnSpc>
                <a:spcPct val="100000"/>
              </a:lnSpc>
              <a:spcBef>
                <a:spcPts val="640"/>
              </a:spcBef>
              <a:spcAft>
                <a:spcPts val="0"/>
              </a:spcAft>
              <a:buClr>
                <a:schemeClr val="dk1"/>
              </a:buClr>
              <a:buSzPts val="3200"/>
              <a:buFont typeface="Arial"/>
              <a:buChar char="•"/>
            </a:pPr>
            <a:r>
              <a:rPr b="1" i="0" lang="en-US" sz="3200" u="none">
                <a:solidFill>
                  <a:schemeClr val="dk1"/>
                </a:solidFill>
                <a:latin typeface="Arial"/>
                <a:ea typeface="Arial"/>
                <a:cs typeface="Arial"/>
                <a:sym typeface="Arial"/>
              </a:rPr>
              <a:t>Sea level rise</a:t>
            </a:r>
            <a:endParaRPr/>
          </a:p>
          <a:p>
            <a:pPr indent="-342900" lvl="0" marL="342900" marR="0" rtl="0" algn="l">
              <a:lnSpc>
                <a:spcPct val="100000"/>
              </a:lnSpc>
              <a:spcBef>
                <a:spcPts val="640"/>
              </a:spcBef>
              <a:spcAft>
                <a:spcPts val="0"/>
              </a:spcAft>
              <a:buClr>
                <a:schemeClr val="dk1"/>
              </a:buClr>
              <a:buSzPts val="3200"/>
              <a:buFont typeface="Arial"/>
              <a:buChar char="•"/>
            </a:pPr>
            <a:r>
              <a:rPr b="1" i="0" lang="en-US" sz="3200" u="none">
                <a:solidFill>
                  <a:schemeClr val="dk1"/>
                </a:solidFill>
                <a:latin typeface="Arial"/>
                <a:ea typeface="Arial"/>
                <a:cs typeface="Arial"/>
                <a:sym typeface="Arial"/>
              </a:rPr>
              <a:t>Declining Arctic sea ice</a:t>
            </a:r>
            <a:endParaRPr/>
          </a:p>
          <a:p>
            <a:pPr indent="-342900" lvl="0" marL="342900" marR="0" rtl="0" algn="l">
              <a:lnSpc>
                <a:spcPct val="100000"/>
              </a:lnSpc>
              <a:spcBef>
                <a:spcPts val="640"/>
              </a:spcBef>
              <a:spcAft>
                <a:spcPts val="0"/>
              </a:spcAft>
              <a:buClr>
                <a:schemeClr val="dk1"/>
              </a:buClr>
              <a:buSzPts val="3200"/>
              <a:buFont typeface="Arial"/>
              <a:buChar char="•"/>
            </a:pPr>
            <a:r>
              <a:rPr b="1" i="0" lang="en-US" sz="3200" u="none">
                <a:solidFill>
                  <a:schemeClr val="dk1"/>
                </a:solidFill>
                <a:latin typeface="Arial"/>
                <a:ea typeface="Arial"/>
                <a:cs typeface="Arial"/>
                <a:sym typeface="Arial"/>
              </a:rPr>
              <a:t>Extreme events </a:t>
            </a:r>
            <a:endParaRPr/>
          </a:p>
          <a:p>
            <a:pPr indent="-342900" lvl="0" marL="342900" marR="0" rtl="0" algn="l">
              <a:lnSpc>
                <a:spcPct val="100000"/>
              </a:lnSpc>
              <a:spcBef>
                <a:spcPts val="640"/>
              </a:spcBef>
              <a:spcAft>
                <a:spcPts val="0"/>
              </a:spcAft>
              <a:buClr>
                <a:schemeClr val="dk1"/>
              </a:buClr>
              <a:buSzPts val="3200"/>
              <a:buFont typeface="Arial"/>
              <a:buChar char="•"/>
            </a:pPr>
            <a:r>
              <a:rPr b="1" i="0" lang="en-US" sz="3200" u="none">
                <a:solidFill>
                  <a:schemeClr val="dk1"/>
                </a:solidFill>
                <a:latin typeface="Arial"/>
                <a:ea typeface="Arial"/>
                <a:cs typeface="Arial"/>
                <a:sym typeface="Arial"/>
              </a:rPr>
              <a:t>Ocean acidification</a:t>
            </a:r>
            <a:endParaRPr/>
          </a:p>
        </p:txBody>
      </p:sp>
      <p:pic>
        <p:nvPicPr>
          <p:cNvPr descr="Related image" id="68" name="Shape 68"/>
          <p:cNvPicPr preferRelativeResize="0"/>
          <p:nvPr/>
        </p:nvPicPr>
        <p:blipFill rotWithShape="1">
          <a:blip r:embed="rId3">
            <a:alphaModFix/>
          </a:blip>
          <a:srcRect b="0" l="0" r="0" t="0"/>
          <a:stretch/>
        </p:blipFill>
        <p:spPr>
          <a:xfrm>
            <a:off x="5095875" y="2349500"/>
            <a:ext cx="4048125" cy="2695575"/>
          </a:xfrm>
          <a:prstGeom prst="rect">
            <a:avLst/>
          </a:prstGeom>
          <a:noFill/>
          <a:ln>
            <a:noFill/>
          </a:ln>
        </p:spPr>
      </p:pic>
      <p:sp>
        <p:nvSpPr>
          <p:cNvPr id="69" name="Shape 69"/>
          <p:cNvSpPr txBox="1"/>
          <p:nvPr/>
        </p:nvSpPr>
        <p:spPr>
          <a:xfrm>
            <a:off x="5076825" y="4652962"/>
            <a:ext cx="5184775" cy="2746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200"/>
              <a:buFont typeface="Arial"/>
              <a:buNone/>
            </a:pPr>
            <a:r>
              <a:rPr b="0" i="0" lang="en-US" sz="1200" u="sng">
                <a:solidFill>
                  <a:schemeClr val="lt1"/>
                </a:solidFill>
                <a:latin typeface="Arial"/>
                <a:ea typeface="Arial"/>
                <a:cs typeface="Arial"/>
                <a:sym typeface="Arial"/>
              </a:rPr>
              <a:t>Image:Green Living</a:t>
            </a:r>
            <a:r>
              <a:rPr b="0" i="0" lang="en-US" sz="1200" u="sng">
                <a:solidFill>
                  <a:schemeClr val="dk1"/>
                </a:solidFill>
                <a:latin typeface="Arial"/>
                <a:ea typeface="Arial"/>
                <a:cs typeface="Arial"/>
                <a:sym typeface="Arial"/>
              </a:rPr>
              <a:t>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73" name="Shape 73"/>
        <p:cNvGrpSpPr/>
        <p:nvPr/>
      </p:nvGrpSpPr>
      <p:grpSpPr>
        <a:xfrm>
          <a:off x="0" y="0"/>
          <a:ext cx="0" cy="0"/>
          <a:chOff x="0" y="0"/>
          <a:chExt cx="0" cy="0"/>
        </a:xfrm>
      </p:grpSpPr>
      <p:sp>
        <p:nvSpPr>
          <p:cNvPr id="74" name="Shape 74"/>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Arial"/>
                <a:ea typeface="Arial"/>
                <a:cs typeface="Arial"/>
                <a:sym typeface="Arial"/>
              </a:rPr>
              <a:t>Image:www.epa.gov</a:t>
            </a:r>
            <a:endParaRPr/>
          </a:p>
        </p:txBody>
      </p:sp>
      <p:sp>
        <p:nvSpPr>
          <p:cNvPr id="75" name="Shape 75"/>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139700" lvl="0" marL="342900" marR="0" rtl="0" algn="l">
              <a:lnSpc>
                <a:spcPct val="100000"/>
              </a:lnSpc>
              <a:spcBef>
                <a:spcPts val="0"/>
              </a:spcBef>
              <a:spcAft>
                <a:spcPts val="0"/>
              </a:spcAft>
              <a:buClr>
                <a:schemeClr val="dk1"/>
              </a:buClr>
              <a:buSzPts val="3200"/>
              <a:buFont typeface="Arial"/>
              <a:buNone/>
            </a:pPr>
            <a:r>
              <a:t/>
            </a:r>
            <a:endParaRPr b="0" i="0" sz="3200" u="none">
              <a:solidFill>
                <a:schemeClr val="dk1"/>
              </a:solidFill>
              <a:latin typeface="Arial"/>
              <a:ea typeface="Arial"/>
              <a:cs typeface="Arial"/>
              <a:sym typeface="Arial"/>
            </a:endParaRPr>
          </a:p>
        </p:txBody>
      </p:sp>
      <p:pic>
        <p:nvPicPr>
          <p:cNvPr descr="Pie chart that shows different types of gases. 82% from carbon dioxide fossil fuel use, deforestation, decay of biomass, etc., 10% from methane, 5% from nitrous oxide and 3% from fluorinated gases." id="76" name="Shape 76"/>
          <p:cNvPicPr preferRelativeResize="0"/>
          <p:nvPr/>
        </p:nvPicPr>
        <p:blipFill rotWithShape="1">
          <a:blip r:embed="rId3">
            <a:alphaModFix/>
          </a:blip>
          <a:srcRect b="0" l="0" r="0" t="0"/>
          <a:stretch/>
        </p:blipFill>
        <p:spPr>
          <a:xfrm>
            <a:off x="0" y="0"/>
            <a:ext cx="6365875" cy="6473825"/>
          </a:xfrm>
          <a:prstGeom prst="rect">
            <a:avLst/>
          </a:prstGeom>
          <a:noFill/>
          <a:ln>
            <a:noFill/>
          </a:ln>
        </p:spPr>
      </p:pic>
      <p:sp>
        <p:nvSpPr>
          <p:cNvPr id="77" name="Shape 77"/>
          <p:cNvSpPr txBox="1"/>
          <p:nvPr/>
        </p:nvSpPr>
        <p:spPr>
          <a:xfrm>
            <a:off x="198125" y="6473825"/>
            <a:ext cx="2287800" cy="517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Image:www.epa.gov</a:t>
            </a:r>
            <a:endParaRPr/>
          </a:p>
        </p:txBody>
      </p:sp>
      <p:sp>
        <p:nvSpPr>
          <p:cNvPr id="78" name="Shape 78"/>
          <p:cNvSpPr txBox="1"/>
          <p:nvPr/>
        </p:nvSpPr>
        <p:spPr>
          <a:xfrm>
            <a:off x="5327650" y="3141662"/>
            <a:ext cx="3816350" cy="210026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2"/>
              </a:buClr>
              <a:buSzPts val="2400"/>
              <a:buFont typeface="Arial"/>
              <a:buNone/>
            </a:pPr>
            <a:r>
              <a:rPr b="1" i="0" lang="en-US" sz="2400" u="none">
                <a:solidFill>
                  <a:schemeClr val="accent2"/>
                </a:solidFill>
                <a:latin typeface="Arial"/>
                <a:ea typeface="Arial"/>
                <a:cs typeface="Arial"/>
                <a:sym typeface="Arial"/>
              </a:rPr>
              <a:t>        :</a:t>
            </a:r>
            <a:r>
              <a:rPr b="1" i="0" lang="en-US" sz="2400" u="none">
                <a:solidFill>
                  <a:srgbClr val="006600"/>
                </a:solidFill>
                <a:latin typeface="Arial"/>
                <a:ea typeface="Arial"/>
                <a:cs typeface="Arial"/>
                <a:sym typeface="Arial"/>
              </a:rPr>
              <a:t> </a:t>
            </a:r>
            <a:endParaRPr/>
          </a:p>
          <a:p>
            <a:pPr indent="0" lvl="0" marL="0" marR="0" rtl="0" algn="ctr">
              <a:lnSpc>
                <a:spcPct val="100000"/>
              </a:lnSpc>
              <a:spcBef>
                <a:spcPts val="1200"/>
              </a:spcBef>
              <a:spcAft>
                <a:spcPts val="0"/>
              </a:spcAft>
              <a:buClr>
                <a:srgbClr val="006600"/>
              </a:buClr>
              <a:buSzPts val="2400"/>
              <a:buFont typeface="Arial"/>
              <a:buNone/>
            </a:pPr>
            <a:r>
              <a:rPr b="1" i="0" lang="en-US" sz="2400" u="none">
                <a:solidFill>
                  <a:srgbClr val="006600"/>
                </a:solidFill>
                <a:latin typeface="Arial"/>
                <a:ea typeface="Arial"/>
                <a:cs typeface="Arial"/>
                <a:sym typeface="Arial"/>
              </a:rPr>
              <a:t>,,Larger emissions of greenhouse gases lead to higher concentrations in the atmosphere.’’</a:t>
            </a:r>
            <a:r>
              <a:rPr b="0" i="0" lang="en-US" sz="1800" u="none">
                <a:solidFill>
                  <a:srgbClr val="006600"/>
                </a:solidFill>
                <a:latin typeface="Arial"/>
                <a:ea typeface="Arial"/>
                <a:cs typeface="Arial"/>
                <a:sym typeface="Arial"/>
              </a:rPr>
              <a:t> </a:t>
            </a:r>
            <a:endParaRPr/>
          </a:p>
        </p:txBody>
      </p:sp>
      <p:pic>
        <p:nvPicPr>
          <p:cNvPr descr="Image result for NASA" id="79" name="Shape 79"/>
          <p:cNvPicPr preferRelativeResize="0"/>
          <p:nvPr/>
        </p:nvPicPr>
        <p:blipFill rotWithShape="1">
          <a:blip r:embed="rId4">
            <a:alphaModFix/>
          </a:blip>
          <a:srcRect b="0" l="0" r="0" t="0"/>
          <a:stretch/>
        </p:blipFill>
        <p:spPr>
          <a:xfrm>
            <a:off x="6372225" y="2636837"/>
            <a:ext cx="1404937" cy="110966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83" name="Shape 83"/>
        <p:cNvGrpSpPr/>
        <p:nvPr/>
      </p:nvGrpSpPr>
      <p:grpSpPr>
        <a:xfrm>
          <a:off x="0" y="0"/>
          <a:ext cx="0" cy="0"/>
          <a:chOff x="0" y="0"/>
          <a:chExt cx="0" cy="0"/>
        </a:xfrm>
      </p:grpSpPr>
      <p:pic>
        <p:nvPicPr>
          <p:cNvPr id="84" name="Shape 84"/>
          <p:cNvPicPr preferRelativeResize="0"/>
          <p:nvPr/>
        </p:nvPicPr>
        <p:blipFill rotWithShape="1">
          <a:blip r:embed="rId3">
            <a:alphaModFix/>
          </a:blip>
          <a:srcRect b="0" l="0" r="0" t="0"/>
          <a:stretch/>
        </p:blipFill>
        <p:spPr>
          <a:xfrm>
            <a:off x="4787900" y="1989137"/>
            <a:ext cx="4356100" cy="3595687"/>
          </a:xfrm>
          <a:prstGeom prst="rect">
            <a:avLst/>
          </a:prstGeom>
          <a:noFill/>
          <a:ln>
            <a:noFill/>
          </a:ln>
        </p:spPr>
      </p:pic>
      <p:sp>
        <p:nvSpPr>
          <p:cNvPr id="85" name="Shape 85"/>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2"/>
              </a:buClr>
              <a:buSzPts val="4400"/>
              <a:buFont typeface="Arial"/>
              <a:buNone/>
            </a:pPr>
            <a:r>
              <a:rPr b="1" i="0" lang="en-US" sz="4400" u="none" cap="none" strike="noStrike">
                <a:solidFill>
                  <a:schemeClr val="lt2"/>
                </a:solidFill>
                <a:latin typeface="Arial"/>
                <a:ea typeface="Arial"/>
                <a:cs typeface="Arial"/>
                <a:sym typeface="Arial"/>
              </a:rPr>
              <a:t>Fossil fuel/Coal power-plants</a:t>
            </a:r>
            <a:endParaRPr/>
          </a:p>
        </p:txBody>
      </p:sp>
      <p:sp>
        <p:nvSpPr>
          <p:cNvPr id="86" name="Shape 86"/>
          <p:cNvSpPr txBox="1"/>
          <p:nvPr>
            <p:ph idx="1" type="body"/>
          </p:nvPr>
        </p:nvSpPr>
        <p:spPr>
          <a:xfrm>
            <a:off x="0" y="1196975"/>
            <a:ext cx="5003800" cy="5400675"/>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2800"/>
              <a:buFont typeface="Arial"/>
              <a:buChar char="•"/>
            </a:pPr>
            <a:r>
              <a:rPr b="0" i="0" lang="en-US" sz="2800" u="none">
                <a:solidFill>
                  <a:schemeClr val="dk1"/>
                </a:solidFill>
                <a:latin typeface="Arial"/>
                <a:ea typeface="Arial"/>
                <a:cs typeface="Arial"/>
                <a:sym typeface="Arial"/>
              </a:rPr>
              <a:t>Produces large </a:t>
            </a:r>
            <a:r>
              <a:rPr lang="en-US" sz="2800"/>
              <a:t>amounts </a:t>
            </a:r>
            <a:r>
              <a:rPr b="0" i="0" lang="en-US" sz="2800" u="none">
                <a:solidFill>
                  <a:schemeClr val="dk1"/>
                </a:solidFill>
                <a:latin typeface="Arial"/>
                <a:ea typeface="Arial"/>
                <a:cs typeface="Arial"/>
                <a:sym typeface="Arial"/>
              </a:rPr>
              <a:t>of different pollutants which reduces air quality and contributes to climate change </a:t>
            </a:r>
            <a:endParaRPr/>
          </a:p>
          <a:p>
            <a:pPr indent="-342900" lvl="0" marL="342900" marR="0" rtl="0" algn="l">
              <a:lnSpc>
                <a:spcPct val="100000"/>
              </a:lnSpc>
              <a:spcBef>
                <a:spcPts val="640"/>
              </a:spcBef>
              <a:spcAft>
                <a:spcPts val="0"/>
              </a:spcAft>
              <a:buClr>
                <a:schemeClr val="dk1"/>
              </a:buClr>
              <a:buSzPts val="2800"/>
              <a:buFont typeface="Arial"/>
              <a:buChar char="•"/>
            </a:pPr>
            <a:r>
              <a:rPr b="0" i="0" lang="en-US" sz="2800" u="none">
                <a:solidFill>
                  <a:schemeClr val="dk1"/>
                </a:solidFill>
                <a:latin typeface="Arial"/>
                <a:ea typeface="Arial"/>
                <a:cs typeface="Arial"/>
                <a:sym typeface="Arial"/>
              </a:rPr>
              <a:t>Require enormous amounts of coal</a:t>
            </a:r>
            <a:r>
              <a:rPr b="0" i="0" lang="en-US" sz="3200" u="none">
                <a:solidFill>
                  <a:schemeClr val="dk1"/>
                </a:solidFill>
                <a:latin typeface="Arial"/>
                <a:ea typeface="Arial"/>
                <a:cs typeface="Arial"/>
                <a:sym typeface="Arial"/>
              </a:rPr>
              <a:t> </a:t>
            </a:r>
            <a:endParaRPr/>
          </a:p>
          <a:p>
            <a:pPr indent="-342900" lvl="0" marL="342900" marR="0" rtl="0" algn="l">
              <a:lnSpc>
                <a:spcPct val="100000"/>
              </a:lnSpc>
              <a:spcBef>
                <a:spcPts val="560"/>
              </a:spcBef>
              <a:spcAft>
                <a:spcPts val="0"/>
              </a:spcAft>
              <a:buClr>
                <a:schemeClr val="dk1"/>
              </a:buClr>
              <a:buSzPts val="2800"/>
              <a:buFont typeface="Arial"/>
              <a:buChar char="•"/>
            </a:pPr>
            <a:r>
              <a:rPr b="0" i="0" lang="en-US" sz="2800" u="none">
                <a:solidFill>
                  <a:schemeClr val="dk1"/>
                </a:solidFill>
                <a:latin typeface="Arial"/>
                <a:ea typeface="Arial"/>
                <a:cs typeface="Arial"/>
                <a:sym typeface="Arial"/>
              </a:rPr>
              <a:t>The largest producers of electricity around the world</a:t>
            </a:r>
            <a:endParaRPr/>
          </a:p>
          <a:p>
            <a:pPr indent="-165100" lvl="0" marL="342900" marR="0" rtl="0" algn="l">
              <a:lnSpc>
                <a:spcPct val="100000"/>
              </a:lnSpc>
              <a:spcBef>
                <a:spcPts val="560"/>
              </a:spcBef>
              <a:spcAft>
                <a:spcPts val="0"/>
              </a:spcAft>
              <a:buClr>
                <a:schemeClr val="dk1"/>
              </a:buClr>
              <a:buSzPts val="2800"/>
              <a:buFont typeface="Arial"/>
              <a:buNone/>
            </a:pPr>
            <a:r>
              <a:t/>
            </a:r>
            <a:endParaRPr b="0" i="0" sz="2800" u="none">
              <a:solidFill>
                <a:schemeClr val="dk1"/>
              </a:solidFill>
              <a:latin typeface="Arial"/>
              <a:ea typeface="Arial"/>
              <a:cs typeface="Arial"/>
              <a:sym typeface="Arial"/>
            </a:endParaRPr>
          </a:p>
          <a:p>
            <a:pPr indent="-139700" lvl="0" marL="342900" marR="0" rtl="0" algn="l">
              <a:lnSpc>
                <a:spcPct val="100000"/>
              </a:lnSpc>
              <a:spcBef>
                <a:spcPts val="640"/>
              </a:spcBef>
              <a:spcAft>
                <a:spcPts val="0"/>
              </a:spcAft>
              <a:buClr>
                <a:schemeClr val="dk1"/>
              </a:buClr>
              <a:buSzPts val="3200"/>
              <a:buFont typeface="Arial"/>
              <a:buNone/>
            </a:pPr>
            <a:r>
              <a:t/>
            </a:r>
            <a:endParaRPr b="0" i="0" sz="3200" u="none">
              <a:solidFill>
                <a:schemeClr val="dk1"/>
              </a:solidFill>
              <a:latin typeface="Arial"/>
              <a:ea typeface="Arial"/>
              <a:cs typeface="Arial"/>
              <a:sym typeface="Arial"/>
            </a:endParaRPr>
          </a:p>
          <a:p>
            <a:pPr indent="-139700" lvl="0" marL="342900" marR="0" rtl="0" algn="l">
              <a:lnSpc>
                <a:spcPct val="100000"/>
              </a:lnSpc>
              <a:spcBef>
                <a:spcPts val="640"/>
              </a:spcBef>
              <a:spcAft>
                <a:spcPts val="0"/>
              </a:spcAft>
              <a:buClr>
                <a:schemeClr val="dk1"/>
              </a:buClr>
              <a:buSzPts val="3200"/>
              <a:buFont typeface="Arial"/>
              <a:buNone/>
            </a:pPr>
            <a:r>
              <a:t/>
            </a:r>
            <a:endParaRPr b="0" i="0" sz="3200" u="none">
              <a:solidFill>
                <a:schemeClr val="dk1"/>
              </a:solidFill>
              <a:latin typeface="Arial"/>
              <a:ea typeface="Arial"/>
              <a:cs typeface="Arial"/>
              <a:sym typeface="Arial"/>
            </a:endParaRPr>
          </a:p>
        </p:txBody>
      </p:sp>
      <p:sp>
        <p:nvSpPr>
          <p:cNvPr id="87" name="Shape 87"/>
          <p:cNvSpPr/>
          <p:nvPr/>
        </p:nvSpPr>
        <p:spPr>
          <a:xfrm>
            <a:off x="7349500" y="5400149"/>
            <a:ext cx="1794501" cy="184674"/>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lt2"/>
                </a:solidFill>
                <a:latin typeface="Arial"/>
              </a:rPr>
              <a:t>Image:wikipedia.org</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1" name="Shape 91"/>
        <p:cNvGrpSpPr/>
        <p:nvPr/>
      </p:nvGrpSpPr>
      <p:grpSpPr>
        <a:xfrm>
          <a:off x="0" y="0"/>
          <a:ext cx="0" cy="0"/>
          <a:chOff x="0" y="0"/>
          <a:chExt cx="0" cy="0"/>
        </a:xfrm>
      </p:grpSpPr>
      <p:sp>
        <p:nvSpPr>
          <p:cNvPr id="92" name="Shape 92"/>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b="0" i="0" lang="en-US" sz="1200" u="none" cap="none" strike="noStrike">
                <a:solidFill>
                  <a:schemeClr val="dk1"/>
                </a:solidFill>
                <a:latin typeface="Arial"/>
                <a:ea typeface="Arial"/>
                <a:cs typeface="Arial"/>
                <a:sym typeface="Arial"/>
              </a:rPr>
              <a:t>http://energyeducation.ca/encyclopedia/Power_plant</a:t>
            </a:r>
            <a:endParaRPr/>
          </a:p>
        </p:txBody>
      </p:sp>
      <p:sp>
        <p:nvSpPr>
          <p:cNvPr id="93" name="Shape 93"/>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139700" lvl="0" marL="342900" marR="0" rtl="0" algn="l">
              <a:lnSpc>
                <a:spcPct val="100000"/>
              </a:lnSpc>
              <a:spcBef>
                <a:spcPts val="0"/>
              </a:spcBef>
              <a:spcAft>
                <a:spcPts val="0"/>
              </a:spcAft>
              <a:buClr>
                <a:schemeClr val="dk1"/>
              </a:buClr>
              <a:buSzPts val="3200"/>
              <a:buFont typeface="Arial"/>
              <a:buNone/>
            </a:pPr>
            <a:r>
              <a:t/>
            </a:r>
            <a:endParaRPr b="0" i="0" sz="3200" u="none">
              <a:solidFill>
                <a:schemeClr val="dk1"/>
              </a:solidFill>
              <a:latin typeface="Arial"/>
              <a:ea typeface="Arial"/>
              <a:cs typeface="Arial"/>
              <a:sym typeface="Arial"/>
            </a:endParaRPr>
          </a:p>
        </p:txBody>
      </p:sp>
      <p:pic>
        <p:nvPicPr>
          <p:cNvPr id="94" name="Shape 94"/>
          <p:cNvPicPr preferRelativeResize="0"/>
          <p:nvPr/>
        </p:nvPicPr>
        <p:blipFill rotWithShape="1">
          <a:blip r:embed="rId3">
            <a:alphaModFix/>
          </a:blip>
          <a:srcRect b="0" l="0" r="0" t="0"/>
          <a:stretch/>
        </p:blipFill>
        <p:spPr>
          <a:xfrm>
            <a:off x="-10261600" y="-1108075"/>
            <a:ext cx="18649949" cy="7110412"/>
          </a:xfrm>
          <a:prstGeom prst="rect">
            <a:avLst/>
          </a:prstGeom>
          <a:noFill/>
          <a:ln>
            <a:noFill/>
          </a:ln>
        </p:spPr>
      </p:pic>
      <p:sp>
        <p:nvSpPr>
          <p:cNvPr id="95" name="Shape 95"/>
          <p:cNvSpPr txBox="1"/>
          <p:nvPr/>
        </p:nvSpPr>
        <p:spPr>
          <a:xfrm>
            <a:off x="0" y="5661025"/>
            <a:ext cx="4033837" cy="2746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b="0" i="0" lang="en-US" sz="1200" u="none">
                <a:solidFill>
                  <a:schemeClr val="dk1"/>
                </a:solidFill>
                <a:latin typeface="Arial"/>
                <a:ea typeface="Arial"/>
                <a:cs typeface="Arial"/>
                <a:sym typeface="Arial"/>
              </a:rPr>
              <a:t>http://energyeducation.ca/encyclopedia/Power_plant</a:t>
            </a:r>
            <a:endParaRPr/>
          </a:p>
        </p:txBody>
      </p:sp>
      <p:sp>
        <p:nvSpPr>
          <p:cNvPr id="96" name="Shape 96"/>
          <p:cNvSpPr txBox="1"/>
          <p:nvPr/>
        </p:nvSpPr>
        <p:spPr>
          <a:xfrm>
            <a:off x="179387" y="6308725"/>
            <a:ext cx="8640762" cy="77946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*2015, U.S. electricity is generated using fossil fuels- Coal 34,2%</a:t>
            </a:r>
            <a:endParaRPr/>
          </a:p>
          <a:p>
            <a:pPr indent="0" lvl="0" marL="0" marR="0" rtl="0" algn="l">
              <a:lnSpc>
                <a:spcPct val="100000"/>
              </a:lnSpc>
              <a:spcBef>
                <a:spcPts val="0"/>
              </a:spcBef>
              <a:spcAft>
                <a:spcPts val="0"/>
              </a:spcAft>
              <a:buNone/>
            </a:pPr>
            <a:r>
              <a:t/>
            </a:r>
            <a:endParaRPr b="1" i="0" sz="1800" u="non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Default Design">
  <a:themeElements>
    <a:clrScheme name="Default Design">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