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259" r:id="rId3"/>
    <p:sldId id="260" r:id="rId4"/>
    <p:sldId id="261" r:id="rId5"/>
    <p:sldId id="262" r:id="rId6"/>
    <p:sldId id="263" r:id="rId7"/>
    <p:sldId id="264" r:id="rId8"/>
    <p:sldId id="265" r:id="rId9"/>
    <p:sldId id="266" r:id="rId10"/>
    <p:sldId id="267" r:id="rId11"/>
    <p:sldId id="268" r:id="rId12"/>
    <p:sldId id="281" r:id="rId13"/>
    <p:sldId id="283" r:id="rId14"/>
    <p:sldId id="317" r:id="rId15"/>
    <p:sldId id="286" r:id="rId16"/>
    <p:sldId id="287" r:id="rId17"/>
    <p:sldId id="288" r:id="rId18"/>
    <p:sldId id="289" r:id="rId19"/>
    <p:sldId id="290" r:id="rId20"/>
    <p:sldId id="291" r:id="rId21"/>
    <p:sldId id="292" r:id="rId22"/>
    <p:sldId id="293" r:id="rId23"/>
    <p:sldId id="284" r:id="rId24"/>
    <p:sldId id="285" r:id="rId25"/>
    <p:sldId id="294" r:id="rId26"/>
    <p:sldId id="295" r:id="rId27"/>
    <p:sldId id="296" r:id="rId28"/>
    <p:sldId id="297" r:id="rId29"/>
    <p:sldId id="298" r:id="rId30"/>
    <p:sldId id="312" r:id="rId31"/>
    <p:sldId id="299" r:id="rId32"/>
    <p:sldId id="313" r:id="rId33"/>
    <p:sldId id="314" r:id="rId34"/>
    <p:sldId id="300" r:id="rId35"/>
    <p:sldId id="301" r:id="rId36"/>
    <p:sldId id="303" r:id="rId37"/>
    <p:sldId id="302" r:id="rId38"/>
    <p:sldId id="311" r:id="rId39"/>
    <p:sldId id="258" r:id="rId40"/>
    <p:sldId id="270" r:id="rId41"/>
    <p:sldId id="272" r:id="rId42"/>
    <p:sldId id="269" r:id="rId43"/>
    <p:sldId id="316" r:id="rId44"/>
    <p:sldId id="271" r:id="rId45"/>
    <p:sldId id="273" r:id="rId46"/>
    <p:sldId id="305" r:id="rId47"/>
    <p:sldId id="306" r:id="rId48"/>
    <p:sldId id="307" r:id="rId49"/>
    <p:sldId id="308" r:id="rId50"/>
    <p:sldId id="309" r:id="rId51"/>
    <p:sldId id="310" r:id="rId52"/>
    <p:sldId id="318" r:id="rId5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1" autoAdjust="0"/>
    <p:restoredTop sz="94660"/>
  </p:normalViewPr>
  <p:slideViewPr>
    <p:cSldViewPr>
      <p:cViewPr varScale="1">
        <p:scale>
          <a:sx n="87" d="100"/>
          <a:sy n="87" d="100"/>
        </p:scale>
        <p:origin x="-143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607B81-E249-4445-A506-07F2B7BF7AAB}" type="datetimeFigureOut">
              <a:rPr lang="ru-RU" smtClean="0"/>
              <a:t>13.05.2018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DD1E70-A21B-4D52-9261-B38219F2CD50}" type="slidenum">
              <a:rPr lang="ru-RU" smtClean="0"/>
              <a:t>‹#›</a:t>
            </a:fld>
            <a:endParaRPr lang="ru-RU"/>
          </a:p>
        </p:txBody>
      </p:sp>
    </p:spTree>
    <p:extLst>
      <p:ext uri="{BB962C8B-B14F-4D97-AF65-F5344CB8AC3E}">
        <p14:creationId xmlns:p14="http://schemas.microsoft.com/office/powerpoint/2010/main" val="1128038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BDD1E70-A21B-4D52-9261-B38219F2CD50}" type="slidenum">
              <a:rPr lang="ru-RU" smtClean="0"/>
              <a:t>2</a:t>
            </a:fld>
            <a:endParaRPr lang="ru-RU"/>
          </a:p>
        </p:txBody>
      </p:sp>
    </p:spTree>
    <p:extLst>
      <p:ext uri="{BB962C8B-B14F-4D97-AF65-F5344CB8AC3E}">
        <p14:creationId xmlns:p14="http://schemas.microsoft.com/office/powerpoint/2010/main" val="463311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10.05.2018</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t>‹#›</a:t>
            </a:fld>
            <a:endParaRPr lang="ru-RU"/>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10.05.2018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10.05.2018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10.05.2018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10.05.2018</a:t>
            </a:fld>
            <a:endParaRPr lang="ru-RU"/>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10.05.2018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10.05.2018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10.05.2018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4C71EC6-210F-42DE-9C53-41977AD35B3D}" type="datetimeFigureOut">
              <a:rPr lang="ru-RU" smtClean="0"/>
              <a:t>10.05.2018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10.05.2018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10.05.2018</a:t>
            </a:fld>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ru-RU"/>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10.05.2018</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en-US" dirty="0" smtClean="0"/>
              <a:t>The Russian case</a:t>
            </a:r>
            <a:endParaRPr lang="ru-RU" dirty="0"/>
          </a:p>
        </p:txBody>
      </p:sp>
      <p:sp>
        <p:nvSpPr>
          <p:cNvPr id="2" name="Заголовок 1"/>
          <p:cNvSpPr>
            <a:spLocks noGrp="1"/>
          </p:cNvSpPr>
          <p:nvPr>
            <p:ph type="ctrTitle"/>
          </p:nvPr>
        </p:nvSpPr>
        <p:spPr/>
        <p:txBody>
          <a:bodyPr/>
          <a:lstStyle/>
          <a:p>
            <a:r>
              <a:rPr lang="en-US" sz="3600" dirty="0" smtClean="0"/>
              <a:t>Democratization AND DE-DEMOCRATIZATION</a:t>
            </a:r>
            <a:endParaRPr lang="ru-RU" sz="3600" dirty="0"/>
          </a:p>
        </p:txBody>
      </p:sp>
    </p:spTree>
    <p:extLst>
      <p:ext uri="{BB962C8B-B14F-4D97-AF65-F5344CB8AC3E}">
        <p14:creationId xmlns:p14="http://schemas.microsoft.com/office/powerpoint/2010/main" val="2066798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dirty="0" smtClean="0"/>
              <a:t>Evaluation</a:t>
            </a:r>
            <a:endParaRPr lang="ru-RU" dirty="0"/>
          </a:p>
        </p:txBody>
      </p:sp>
      <p:sp>
        <p:nvSpPr>
          <p:cNvPr id="7" name="Текст 6"/>
          <p:cNvSpPr>
            <a:spLocks noGrp="1"/>
          </p:cNvSpPr>
          <p:nvPr>
            <p:ph type="body" idx="1"/>
          </p:nvPr>
        </p:nvSpPr>
        <p:spPr/>
        <p:txBody>
          <a:bodyPr/>
          <a:lstStyle/>
          <a:p>
            <a:r>
              <a:rPr lang="en-US" dirty="0" smtClean="0"/>
              <a:t>Positive sides</a:t>
            </a:r>
            <a:endParaRPr lang="ru-RU" dirty="0"/>
          </a:p>
        </p:txBody>
      </p:sp>
      <p:sp>
        <p:nvSpPr>
          <p:cNvPr id="8" name="Объект 7"/>
          <p:cNvSpPr>
            <a:spLocks noGrp="1"/>
          </p:cNvSpPr>
          <p:nvPr>
            <p:ph sz="half" idx="2"/>
          </p:nvPr>
        </p:nvSpPr>
        <p:spPr/>
        <p:txBody>
          <a:bodyPr>
            <a:normAutofit fontScale="70000" lnSpcReduction="20000"/>
          </a:bodyPr>
          <a:lstStyle/>
          <a:p>
            <a:pPr>
              <a:buFontTx/>
              <a:buChar char="-"/>
            </a:pPr>
            <a:r>
              <a:rPr lang="en-US" dirty="0"/>
              <a:t>Anti-totalitarian pathos</a:t>
            </a:r>
          </a:p>
          <a:p>
            <a:pPr>
              <a:buFontTx/>
              <a:buChar char="-"/>
            </a:pPr>
            <a:r>
              <a:rPr lang="en-US" dirty="0"/>
              <a:t>Using of elements of direct democracy (e.g. plebiscite)</a:t>
            </a:r>
          </a:p>
          <a:p>
            <a:pPr>
              <a:buFontTx/>
              <a:buChar char="-"/>
            </a:pPr>
            <a:r>
              <a:rPr lang="en-US" dirty="0"/>
              <a:t>Total recognition of human rights</a:t>
            </a:r>
          </a:p>
          <a:p>
            <a:pPr>
              <a:buFontTx/>
              <a:buChar char="-"/>
            </a:pPr>
            <a:r>
              <a:rPr lang="en-US" dirty="0"/>
              <a:t>Developing of civil society and NGOs</a:t>
            </a:r>
          </a:p>
          <a:p>
            <a:pPr>
              <a:buFontTx/>
              <a:buChar char="-"/>
            </a:pPr>
            <a:r>
              <a:rPr lang="en-US" dirty="0"/>
              <a:t>Active communication between Russian NGOs and International NGOs as well as with foreign partners </a:t>
            </a:r>
          </a:p>
          <a:p>
            <a:pPr>
              <a:buFontTx/>
              <a:buChar char="-"/>
            </a:pPr>
            <a:r>
              <a:rPr lang="en-US" dirty="0"/>
              <a:t>Freedom of speech and spreading information</a:t>
            </a:r>
          </a:p>
          <a:p>
            <a:pPr>
              <a:buFontTx/>
              <a:buChar char="-"/>
            </a:pPr>
            <a:r>
              <a:rPr lang="en-US" dirty="0"/>
              <a:t>Steps towards  European integration </a:t>
            </a:r>
          </a:p>
          <a:p>
            <a:endParaRPr lang="ru-RU" dirty="0"/>
          </a:p>
        </p:txBody>
      </p:sp>
      <p:sp>
        <p:nvSpPr>
          <p:cNvPr id="9" name="Текст 8"/>
          <p:cNvSpPr>
            <a:spLocks noGrp="1"/>
          </p:cNvSpPr>
          <p:nvPr>
            <p:ph type="body" sz="quarter" idx="3"/>
          </p:nvPr>
        </p:nvSpPr>
        <p:spPr/>
        <p:txBody>
          <a:bodyPr/>
          <a:lstStyle/>
          <a:p>
            <a:r>
              <a:rPr lang="en-US" dirty="0" smtClean="0"/>
              <a:t>Negative sides</a:t>
            </a:r>
            <a:endParaRPr lang="ru-RU" dirty="0"/>
          </a:p>
        </p:txBody>
      </p:sp>
      <p:sp>
        <p:nvSpPr>
          <p:cNvPr id="10" name="Объект 9"/>
          <p:cNvSpPr>
            <a:spLocks noGrp="1"/>
          </p:cNvSpPr>
          <p:nvPr>
            <p:ph sz="quarter" idx="4"/>
          </p:nvPr>
        </p:nvSpPr>
        <p:spPr/>
        <p:txBody>
          <a:bodyPr>
            <a:normAutofit fontScale="70000" lnSpcReduction="20000"/>
          </a:bodyPr>
          <a:lstStyle/>
          <a:p>
            <a:pPr>
              <a:buFontTx/>
              <a:buChar char="-"/>
            </a:pPr>
            <a:r>
              <a:rPr lang="en-US" sz="2300" dirty="0"/>
              <a:t>Convergence of criminals and power resulted in gradually increasing of corruption </a:t>
            </a:r>
          </a:p>
          <a:p>
            <a:pPr>
              <a:buFontTx/>
              <a:buChar char="-"/>
            </a:pPr>
            <a:r>
              <a:rPr lang="en-US" sz="2300" dirty="0"/>
              <a:t>Lack of political will to build the state of law</a:t>
            </a:r>
          </a:p>
          <a:p>
            <a:pPr>
              <a:buFontTx/>
              <a:buChar char="-"/>
            </a:pPr>
            <a:r>
              <a:rPr lang="en-US" sz="2300" dirty="0"/>
              <a:t>Lack of control of power </a:t>
            </a:r>
            <a:r>
              <a:rPr lang="en-US" sz="2300" dirty="0" smtClean="0"/>
              <a:t>structures and unclearness of their functions</a:t>
            </a:r>
            <a:endParaRPr lang="en-US" sz="2300" dirty="0"/>
          </a:p>
          <a:p>
            <a:pPr>
              <a:buFontTx/>
              <a:buChar char="-"/>
            </a:pPr>
            <a:r>
              <a:rPr lang="en-US" sz="2300" dirty="0"/>
              <a:t>Inefficient  juridical protection</a:t>
            </a:r>
          </a:p>
          <a:p>
            <a:pPr>
              <a:buFontTx/>
              <a:buChar char="-"/>
            </a:pPr>
            <a:r>
              <a:rPr lang="en-US" sz="2300" dirty="0"/>
              <a:t>Courts were dependent from executive power and associated themselves as a part of the state machinery</a:t>
            </a:r>
          </a:p>
          <a:p>
            <a:pPr>
              <a:buFontTx/>
              <a:buChar char="-"/>
            </a:pPr>
            <a:r>
              <a:rPr lang="en-US" sz="2300" dirty="0"/>
              <a:t>Combating civil monitoring on the level of legislative power as well as executive branch </a:t>
            </a:r>
          </a:p>
          <a:p>
            <a:endParaRPr lang="ru-RU" dirty="0"/>
          </a:p>
        </p:txBody>
      </p:sp>
    </p:spTree>
    <p:extLst>
      <p:ext uri="{BB962C8B-B14F-4D97-AF65-F5344CB8AC3E}">
        <p14:creationId xmlns:p14="http://schemas.microsoft.com/office/powerpoint/2010/main" val="556925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r>
              <a:rPr lang="en-US" dirty="0" smtClean="0"/>
              <a:t>Putin’s Russia: The authoritarian twist</a:t>
            </a:r>
            <a:endParaRPr lang="ru-RU" dirty="0"/>
          </a:p>
        </p:txBody>
      </p:sp>
      <p:sp>
        <p:nvSpPr>
          <p:cNvPr id="9" name="Текст 8"/>
          <p:cNvSpPr>
            <a:spLocks noGrp="1"/>
          </p:cNvSpPr>
          <p:nvPr>
            <p:ph type="body" idx="1"/>
          </p:nvPr>
        </p:nvSpPr>
        <p:spPr/>
        <p:txBody>
          <a:bodyPr/>
          <a:lstStyle/>
          <a:p>
            <a:endParaRPr lang="ru-RU"/>
          </a:p>
        </p:txBody>
      </p:sp>
    </p:spTree>
    <p:extLst>
      <p:ext uri="{BB962C8B-B14F-4D97-AF65-F5344CB8AC3E}">
        <p14:creationId xmlns:p14="http://schemas.microsoft.com/office/powerpoint/2010/main" val="4158243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en-US" dirty="0" smtClean="0"/>
              <a:t>Signs of de-democratization</a:t>
            </a:r>
            <a:endParaRPr lang="ru-RU" dirty="0"/>
          </a:p>
        </p:txBody>
      </p:sp>
      <p:sp>
        <p:nvSpPr>
          <p:cNvPr id="5" name="Объект 4"/>
          <p:cNvSpPr>
            <a:spLocks noGrp="1"/>
          </p:cNvSpPr>
          <p:nvPr>
            <p:ph idx="1"/>
          </p:nvPr>
        </p:nvSpPr>
        <p:spPr/>
        <p:txBody>
          <a:bodyPr>
            <a:normAutofit fontScale="92500" lnSpcReduction="10000"/>
          </a:bodyPr>
          <a:lstStyle/>
          <a:p>
            <a:pPr marL="114300" indent="0">
              <a:buNone/>
            </a:pPr>
            <a:r>
              <a:rPr lang="en-US" dirty="0" smtClean="0"/>
              <a:t>1. Interruption of the course toward European integration                      	The idea of the </a:t>
            </a:r>
            <a:r>
              <a:rPr lang="en-US" b="1" dirty="0" smtClean="0"/>
              <a:t>sovereign democracy</a:t>
            </a:r>
            <a:endParaRPr lang="en-US" b="1" dirty="0"/>
          </a:p>
          <a:p>
            <a:pPr marL="114300" indent="0">
              <a:buNone/>
            </a:pPr>
            <a:r>
              <a:rPr lang="en-US" dirty="0" smtClean="0"/>
              <a:t>2.  Strengthening of the power vertical and centralization  </a:t>
            </a:r>
          </a:p>
          <a:p>
            <a:pPr marL="114300" indent="0">
              <a:buNone/>
            </a:pPr>
            <a:r>
              <a:rPr lang="en-US" dirty="0" smtClean="0"/>
              <a:t>       Concentration of political power in hands of the President and the Presidential Administration</a:t>
            </a:r>
          </a:p>
          <a:p>
            <a:pPr marL="114300" indent="0">
              <a:buNone/>
            </a:pPr>
            <a:r>
              <a:rPr lang="en-US" dirty="0" smtClean="0"/>
              <a:t>3. Control over the most popular media </a:t>
            </a:r>
            <a:endParaRPr lang="en-US" dirty="0"/>
          </a:p>
          <a:p>
            <a:pPr marL="114300" indent="0">
              <a:buNone/>
            </a:pPr>
            <a:r>
              <a:rPr lang="en-US" dirty="0" smtClean="0"/>
              <a:t>        Returning of </a:t>
            </a:r>
            <a:r>
              <a:rPr lang="en-US" b="1" dirty="0" smtClean="0"/>
              <a:t>political censorship</a:t>
            </a:r>
          </a:p>
          <a:p>
            <a:pPr marL="114300" indent="0">
              <a:buNone/>
            </a:pPr>
            <a:r>
              <a:rPr lang="en-US" dirty="0" smtClean="0"/>
              <a:t>4. </a:t>
            </a:r>
            <a:r>
              <a:rPr lang="en-US" dirty="0"/>
              <a:t>Adopting the laws that violate constitutional norms </a:t>
            </a:r>
            <a:endParaRPr lang="ru-RU" dirty="0"/>
          </a:p>
          <a:p>
            <a:pPr marL="114300" indent="0">
              <a:buNone/>
            </a:pPr>
            <a:r>
              <a:rPr lang="en-US" dirty="0" smtClean="0"/>
              <a:t>        Significant </a:t>
            </a:r>
            <a:r>
              <a:rPr lang="en-US" b="1" dirty="0" smtClean="0"/>
              <a:t>restriction of civil liberties</a:t>
            </a:r>
          </a:p>
          <a:p>
            <a:pPr marL="114300" indent="0">
              <a:buNone/>
            </a:pPr>
            <a:r>
              <a:rPr lang="en-US" dirty="0" smtClean="0"/>
              <a:t>5. “Negative legitimation” of liberal values</a:t>
            </a:r>
          </a:p>
          <a:p>
            <a:pPr marL="114300" indent="0">
              <a:buNone/>
            </a:pPr>
            <a:r>
              <a:rPr lang="en-US" dirty="0" smtClean="0"/>
              <a:t>         Equalization of political </a:t>
            </a:r>
            <a:r>
              <a:rPr lang="en-US" dirty="0" smtClean="0"/>
              <a:t>protestants </a:t>
            </a:r>
            <a:r>
              <a:rPr lang="en-US" dirty="0" smtClean="0"/>
              <a:t>with </a:t>
            </a:r>
            <a:r>
              <a:rPr lang="en-US" b="1" dirty="0" smtClean="0"/>
              <a:t>“public   enemies”</a:t>
            </a:r>
            <a:endParaRPr lang="en-US" b="1" dirty="0" smtClean="0"/>
          </a:p>
        </p:txBody>
      </p:sp>
      <p:sp>
        <p:nvSpPr>
          <p:cNvPr id="6" name="Штриховая стрелка вправо 5"/>
          <p:cNvSpPr/>
          <p:nvPr/>
        </p:nvSpPr>
        <p:spPr>
          <a:xfrm>
            <a:off x="611560" y="2234242"/>
            <a:ext cx="489204" cy="21602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Штриховая стрелка вправо 6"/>
          <p:cNvSpPr/>
          <p:nvPr/>
        </p:nvSpPr>
        <p:spPr>
          <a:xfrm>
            <a:off x="612325" y="2900738"/>
            <a:ext cx="489204" cy="21602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Штриховая стрелка вправо 7"/>
          <p:cNvSpPr/>
          <p:nvPr/>
        </p:nvSpPr>
        <p:spPr>
          <a:xfrm>
            <a:off x="686901" y="4720006"/>
            <a:ext cx="489204" cy="21602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Штриховая стрелка вправо 8"/>
          <p:cNvSpPr/>
          <p:nvPr/>
        </p:nvSpPr>
        <p:spPr>
          <a:xfrm>
            <a:off x="710409" y="3933056"/>
            <a:ext cx="489204" cy="21602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Штриховая стрелка вправо 9"/>
          <p:cNvSpPr/>
          <p:nvPr/>
        </p:nvSpPr>
        <p:spPr>
          <a:xfrm>
            <a:off x="686901" y="5445224"/>
            <a:ext cx="489204" cy="21602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97023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Legislative level </a:t>
            </a:r>
            <a:endParaRPr lang="ru-RU" dirty="0"/>
          </a:p>
        </p:txBody>
      </p:sp>
      <p:sp>
        <p:nvSpPr>
          <p:cNvPr id="3" name="Объект 2"/>
          <p:cNvSpPr>
            <a:spLocks noGrp="1"/>
          </p:cNvSpPr>
          <p:nvPr>
            <p:ph idx="1"/>
          </p:nvPr>
        </p:nvSpPr>
        <p:spPr/>
        <p:txBody>
          <a:bodyPr>
            <a:normAutofit fontScale="92500" lnSpcReduction="10000"/>
          </a:bodyPr>
          <a:lstStyle/>
          <a:p>
            <a:r>
              <a:rPr lang="en-US" b="1" dirty="0"/>
              <a:t>“</a:t>
            </a:r>
            <a:r>
              <a:rPr lang="en-US" b="1" dirty="0" err="1"/>
              <a:t>Dima</a:t>
            </a:r>
            <a:r>
              <a:rPr lang="en-US" b="1" dirty="0"/>
              <a:t> </a:t>
            </a:r>
            <a:r>
              <a:rPr lang="en-US" b="1" dirty="0" err="1"/>
              <a:t>Yakovlev</a:t>
            </a:r>
            <a:r>
              <a:rPr lang="en-US" b="1" dirty="0"/>
              <a:t> Act” (so-called Anti-</a:t>
            </a:r>
            <a:r>
              <a:rPr lang="en-US" b="1" dirty="0" err="1"/>
              <a:t>Magnitsky</a:t>
            </a:r>
            <a:r>
              <a:rPr lang="en-US" b="1" dirty="0"/>
              <a:t> Law) </a:t>
            </a:r>
            <a:r>
              <a:rPr lang="en-US" dirty="0" smtClean="0"/>
              <a:t>(2012</a:t>
            </a:r>
            <a:r>
              <a:rPr lang="en-US" dirty="0"/>
              <a:t>) (suspends the activity of politically active non-profit organizations which receive money from American citizens or organizations and</a:t>
            </a:r>
            <a:r>
              <a:rPr lang="en-US" sz="2800" dirty="0"/>
              <a:t> </a:t>
            </a:r>
            <a:r>
              <a:rPr lang="en-US" dirty="0"/>
              <a:t>bans citizens from the USA from adopting children from Russia)</a:t>
            </a:r>
          </a:p>
          <a:p>
            <a:r>
              <a:rPr lang="en-US" b="1" dirty="0"/>
              <a:t>The “foreign agent” law</a:t>
            </a:r>
            <a:r>
              <a:rPr lang="en-US" dirty="0"/>
              <a:t> (2012) (requires non-profit organizations that receive foreign donations and engage in "political activity" to register and declare themselves as foreign agents)</a:t>
            </a:r>
          </a:p>
          <a:p>
            <a:r>
              <a:rPr lang="en-US" b="1" dirty="0"/>
              <a:t>Criminalization of insulting of religious feelings </a:t>
            </a:r>
            <a:r>
              <a:rPr lang="en-US" dirty="0"/>
              <a:t>(2013)</a:t>
            </a:r>
          </a:p>
          <a:p>
            <a:r>
              <a:rPr lang="en-US" b="1" dirty="0"/>
              <a:t>The “anti-gay” law  </a:t>
            </a:r>
            <a:r>
              <a:rPr lang="en-US" dirty="0"/>
              <a:t>(2013)</a:t>
            </a:r>
          </a:p>
          <a:p>
            <a:r>
              <a:rPr lang="en-US" b="1" dirty="0"/>
              <a:t>The “foreign agents” media law </a:t>
            </a:r>
            <a:r>
              <a:rPr lang="en-US" dirty="0"/>
              <a:t>(2017)</a:t>
            </a:r>
          </a:p>
          <a:p>
            <a:endParaRPr lang="ru-RU" dirty="0"/>
          </a:p>
        </p:txBody>
      </p:sp>
    </p:spTree>
    <p:extLst>
      <p:ext uri="{BB962C8B-B14F-4D97-AF65-F5344CB8AC3E}">
        <p14:creationId xmlns:p14="http://schemas.microsoft.com/office/powerpoint/2010/main" val="89077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31640" y="1859340"/>
            <a:ext cx="6264696" cy="3170099"/>
          </a:xfrm>
          <a:prstGeom prst="rect">
            <a:avLst/>
          </a:prstGeom>
        </p:spPr>
        <p:txBody>
          <a:bodyPr wrap="square">
            <a:spAutoFit/>
          </a:bodyPr>
          <a:lstStyle/>
          <a:p>
            <a:r>
              <a:rPr lang="en-US" sz="2000" dirty="0" smtClean="0"/>
              <a:t>Before his inauguration in 2000 Putin produced and signed one leaked document </a:t>
            </a:r>
            <a:r>
              <a:rPr lang="en-US" sz="2000" b="1" dirty="0" smtClean="0"/>
              <a:t>“Reform of the Administration of the President of the Russian Federation”</a:t>
            </a:r>
            <a:r>
              <a:rPr lang="en-US" sz="2000" dirty="0" smtClean="0"/>
              <a:t> which directly contradicts to the Constitution (1993). This document replaces the self-regulating nature of a democratic, market-driven and rule-by-law system with manual control from the top. </a:t>
            </a:r>
          </a:p>
          <a:p>
            <a:r>
              <a:rPr lang="en-US" sz="2000" dirty="0" smtClean="0"/>
              <a:t>	The President can control everything from the Kremlin (with help of FSB). </a:t>
            </a:r>
            <a:endParaRPr lang="en-US" sz="2000" dirty="0"/>
          </a:p>
        </p:txBody>
      </p:sp>
      <p:sp>
        <p:nvSpPr>
          <p:cNvPr id="5" name="Стрелка вправо 4"/>
          <p:cNvSpPr/>
          <p:nvPr/>
        </p:nvSpPr>
        <p:spPr>
          <a:xfrm>
            <a:off x="1691680" y="4437112"/>
            <a:ext cx="576064" cy="19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69398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3600" dirty="0"/>
              <a:t>The highest-profile political </a:t>
            </a:r>
            <a:r>
              <a:rPr lang="en-US" sz="3600" dirty="0" smtClean="0"/>
              <a:t>killings in post-soviet </a:t>
            </a:r>
            <a:r>
              <a:rPr lang="en-US" sz="3600" dirty="0" err="1" smtClean="0"/>
              <a:t>russia</a:t>
            </a:r>
            <a:r>
              <a:rPr lang="en-US" sz="3600" dirty="0" smtClean="0"/>
              <a:t> </a:t>
            </a:r>
            <a:endParaRPr lang="ru-RU" dirty="0"/>
          </a:p>
        </p:txBody>
      </p:sp>
      <p:sp>
        <p:nvSpPr>
          <p:cNvPr id="3" name="Объект 2"/>
          <p:cNvSpPr>
            <a:spLocks noGrp="1"/>
          </p:cNvSpPr>
          <p:nvPr>
            <p:ph idx="1"/>
          </p:nvPr>
        </p:nvSpPr>
        <p:spPr/>
        <p:txBody>
          <a:bodyPr>
            <a:normAutofit lnSpcReduction="10000"/>
          </a:bodyPr>
          <a:lstStyle/>
          <a:p>
            <a:endParaRPr lang="en-US" b="1" dirty="0" smtClean="0"/>
          </a:p>
          <a:p>
            <a:endParaRPr lang="en-US" b="1" dirty="0" smtClean="0"/>
          </a:p>
          <a:p>
            <a:r>
              <a:rPr lang="en-US" b="1" dirty="0" err="1" smtClean="0"/>
              <a:t>Vladislav</a:t>
            </a:r>
            <a:r>
              <a:rPr lang="en-US" b="1" dirty="0" smtClean="0"/>
              <a:t> </a:t>
            </a:r>
            <a:r>
              <a:rPr lang="en-US" b="1" dirty="0" err="1" smtClean="0"/>
              <a:t>Listyev</a:t>
            </a:r>
            <a:r>
              <a:rPr lang="en-US" b="1" dirty="0" smtClean="0"/>
              <a:t> (1995)</a:t>
            </a:r>
          </a:p>
          <a:p>
            <a:r>
              <a:rPr lang="en-US" b="1" dirty="0" smtClean="0"/>
              <a:t>Galina </a:t>
            </a:r>
            <a:r>
              <a:rPr lang="en-US" b="1" dirty="0" err="1" smtClean="0"/>
              <a:t>Starovoytova</a:t>
            </a:r>
            <a:r>
              <a:rPr lang="en-US" b="1" dirty="0" smtClean="0"/>
              <a:t> (1998)</a:t>
            </a:r>
          </a:p>
          <a:p>
            <a:r>
              <a:rPr lang="en-US" b="1" dirty="0" err="1" smtClean="0"/>
              <a:t>Pavel</a:t>
            </a:r>
            <a:r>
              <a:rPr lang="en-US" b="1" dirty="0" smtClean="0"/>
              <a:t> </a:t>
            </a:r>
            <a:r>
              <a:rPr lang="en-US" b="1" dirty="0"/>
              <a:t>(Paul) </a:t>
            </a:r>
            <a:r>
              <a:rPr lang="en-US" b="1" dirty="0" err="1"/>
              <a:t>Khlebnikov</a:t>
            </a:r>
            <a:r>
              <a:rPr lang="en-US" b="1" dirty="0"/>
              <a:t> (2004) </a:t>
            </a:r>
          </a:p>
          <a:p>
            <a:r>
              <a:rPr lang="en-US" b="1" dirty="0"/>
              <a:t>Anna </a:t>
            </a:r>
            <a:r>
              <a:rPr lang="en-US" b="1" dirty="0" err="1"/>
              <a:t>Politkovskaya</a:t>
            </a:r>
            <a:r>
              <a:rPr lang="en-US" b="1" dirty="0"/>
              <a:t>  (2006)</a:t>
            </a:r>
            <a:endParaRPr lang="ru-RU" dirty="0"/>
          </a:p>
          <a:p>
            <a:r>
              <a:rPr lang="en-US" b="1" dirty="0"/>
              <a:t>Alexander </a:t>
            </a:r>
            <a:r>
              <a:rPr lang="en-US" b="1" dirty="0" err="1"/>
              <a:t>Litvinenko</a:t>
            </a:r>
            <a:r>
              <a:rPr lang="en-US" b="1" dirty="0"/>
              <a:t> (2006) </a:t>
            </a:r>
          </a:p>
          <a:p>
            <a:r>
              <a:rPr lang="en-US" b="1" dirty="0"/>
              <a:t>Natalia </a:t>
            </a:r>
            <a:r>
              <a:rPr lang="en-US" b="1" dirty="0" err="1"/>
              <a:t>Esterminova</a:t>
            </a:r>
            <a:r>
              <a:rPr lang="en-US" b="1" dirty="0"/>
              <a:t> (2009) </a:t>
            </a:r>
          </a:p>
          <a:p>
            <a:r>
              <a:rPr lang="en-US" b="1" dirty="0"/>
              <a:t>Sergey </a:t>
            </a:r>
            <a:r>
              <a:rPr lang="en-US" b="1" dirty="0" err="1" smtClean="0"/>
              <a:t>Magnitsky</a:t>
            </a:r>
            <a:r>
              <a:rPr lang="en-US" b="1" dirty="0" smtClean="0"/>
              <a:t> </a:t>
            </a:r>
            <a:r>
              <a:rPr lang="en-US" b="1" dirty="0"/>
              <a:t>(2009)</a:t>
            </a:r>
            <a:endParaRPr lang="ru-RU" dirty="0"/>
          </a:p>
          <a:p>
            <a:r>
              <a:rPr lang="en-US" b="1" dirty="0"/>
              <a:t>Boris </a:t>
            </a:r>
            <a:r>
              <a:rPr lang="en-US" b="1" dirty="0" err="1"/>
              <a:t>Nemtsov</a:t>
            </a:r>
            <a:r>
              <a:rPr lang="en-US" b="1" dirty="0"/>
              <a:t> </a:t>
            </a:r>
            <a:r>
              <a:rPr lang="en-US" dirty="0"/>
              <a:t> </a:t>
            </a:r>
            <a:r>
              <a:rPr lang="en-US" b="1" dirty="0"/>
              <a:t>(2015)</a:t>
            </a:r>
            <a:endParaRPr lang="ru-RU" b="1" dirty="0"/>
          </a:p>
          <a:p>
            <a:endParaRPr lang="ru-RU" dirty="0"/>
          </a:p>
        </p:txBody>
      </p:sp>
    </p:spTree>
    <p:extLst>
      <p:ext uri="{BB962C8B-B14F-4D97-AF65-F5344CB8AC3E}">
        <p14:creationId xmlns:p14="http://schemas.microsoft.com/office/powerpoint/2010/main" val="3282898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6"/>
          <p:cNvSpPr txBox="1">
            <a:spLocks/>
          </p:cNvSpPr>
          <p:nvPr/>
        </p:nvSpPr>
        <p:spPr>
          <a:xfrm>
            <a:off x="827584" y="404664"/>
            <a:ext cx="678180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endParaRPr lang="ru-RU" sz="3200" dirty="0"/>
          </a:p>
        </p:txBody>
      </p:sp>
      <p:sp>
        <p:nvSpPr>
          <p:cNvPr id="13" name="Объект 7"/>
          <p:cNvSpPr txBox="1">
            <a:spLocks/>
          </p:cNvSpPr>
          <p:nvPr/>
        </p:nvSpPr>
        <p:spPr>
          <a:xfrm>
            <a:off x="827584" y="1196752"/>
            <a:ext cx="3657600" cy="4991464"/>
          </a:xfrm>
          <a:prstGeom prst="rect">
            <a:avLst/>
          </a:prstGeom>
        </p:spPr>
        <p:txBody>
          <a:bodyPr vert="horz" lIns="91440" tIns="45720" rIns="91440" bIns="45720" rtlCol="0">
            <a:normAutofit fontScale="92500"/>
          </a:bodyPr>
          <a:lstStyle>
            <a:lvl1pPr marL="342900" indent="-228600" algn="l" defTabSz="914400" rtl="0" eaLnBrk="1" latinLnBrk="0" hangingPunct="1">
              <a:spcBef>
                <a:spcPct val="20000"/>
              </a:spcBef>
              <a:buClr>
                <a:schemeClr val="accent1"/>
              </a:buClr>
              <a:buFont typeface="Arial" pitchFamily="34" charset="0"/>
              <a:buChar char="•"/>
              <a:defRPr sz="28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20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8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8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800" kern="1200">
                <a:solidFill>
                  <a:schemeClr val="tx2"/>
                </a:solidFill>
                <a:latin typeface="+mn-lt"/>
                <a:ea typeface="+mn-ea"/>
                <a:cs typeface="+mn-cs"/>
              </a:defRPr>
            </a:lvl9pPr>
          </a:lstStyle>
          <a:p>
            <a:endParaRPr lang="en-US" smtClean="0"/>
          </a:p>
          <a:p>
            <a:endParaRPr lang="en-US" smtClean="0"/>
          </a:p>
          <a:p>
            <a:endParaRPr lang="en-US" smtClean="0"/>
          </a:p>
          <a:p>
            <a:endParaRPr lang="en-US" smtClean="0"/>
          </a:p>
          <a:p>
            <a:endParaRPr lang="en-US" smtClean="0"/>
          </a:p>
          <a:p>
            <a:r>
              <a:rPr lang="en-US" sz="2000" b="1" smtClean="0"/>
              <a:t>Vladislav Listyev (1956 - 1995), </a:t>
            </a:r>
            <a:r>
              <a:rPr lang="en-US" sz="2000" smtClean="0"/>
              <a:t>a journalist and head of ORT TV. He brought the voice of democracy on Russian TV.</a:t>
            </a:r>
          </a:p>
          <a:p>
            <a:pPr marL="0" indent="0">
              <a:buFont typeface="Arial" pitchFamily="34" charset="0"/>
              <a:buNone/>
            </a:pPr>
            <a:endParaRPr lang="en-US" sz="2000" smtClean="0"/>
          </a:p>
          <a:p>
            <a:r>
              <a:rPr lang="en-US" sz="2000" smtClean="0"/>
              <a:t>His killing remains unsolved.</a:t>
            </a:r>
            <a:endParaRPr lang="ru-RU" sz="2000" dirty="0"/>
          </a:p>
        </p:txBody>
      </p:sp>
      <p:sp>
        <p:nvSpPr>
          <p:cNvPr id="14" name="Объект 8"/>
          <p:cNvSpPr txBox="1">
            <a:spLocks/>
          </p:cNvSpPr>
          <p:nvPr/>
        </p:nvSpPr>
        <p:spPr>
          <a:xfrm>
            <a:off x="4644008" y="1196752"/>
            <a:ext cx="3657600" cy="4991464"/>
          </a:xfrm>
          <a:prstGeom prst="rect">
            <a:avLst/>
          </a:prstGeom>
        </p:spPr>
        <p:txBody>
          <a:bodyPr vert="horz" lIns="91440" tIns="45720" rIns="91440" bIns="45720" rtlCol="0">
            <a:normAutofit fontScale="92500" lnSpcReduction="10000"/>
          </a:bodyPr>
          <a:lstStyle>
            <a:lvl1pPr marL="342900" indent="-228600" algn="l" defTabSz="914400" rtl="0" eaLnBrk="1" latinLnBrk="0" hangingPunct="1">
              <a:spcBef>
                <a:spcPct val="20000"/>
              </a:spcBef>
              <a:buClr>
                <a:schemeClr val="accent1"/>
              </a:buClr>
              <a:buFont typeface="Arial" pitchFamily="34" charset="0"/>
              <a:buChar char="•"/>
              <a:defRPr sz="28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20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8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8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800" kern="1200">
                <a:solidFill>
                  <a:schemeClr val="tx2"/>
                </a:solidFill>
                <a:latin typeface="+mn-lt"/>
                <a:ea typeface="+mn-ea"/>
                <a:cs typeface="+mn-cs"/>
              </a:defRPr>
            </a:lvl9pPr>
          </a:lstStyle>
          <a:p>
            <a:endParaRPr lang="en-US" sz="2000" smtClean="0"/>
          </a:p>
          <a:p>
            <a:endParaRPr lang="en-US" sz="2000" smtClean="0"/>
          </a:p>
          <a:p>
            <a:endParaRPr lang="en-US" sz="2000" smtClean="0"/>
          </a:p>
          <a:p>
            <a:endParaRPr lang="en-US" sz="2000" smtClean="0"/>
          </a:p>
          <a:p>
            <a:endParaRPr lang="en-US" sz="2000" smtClean="0"/>
          </a:p>
          <a:p>
            <a:endParaRPr lang="en-US" sz="2000" smtClean="0"/>
          </a:p>
          <a:p>
            <a:endParaRPr lang="en-US" sz="2000" smtClean="0"/>
          </a:p>
          <a:p>
            <a:r>
              <a:rPr lang="en-US" sz="1800" b="1" smtClean="0"/>
              <a:t>Galina Starovoytova (1946 - 1998), </a:t>
            </a:r>
            <a:r>
              <a:rPr lang="en-US" sz="1800" smtClean="0"/>
              <a:t>a Soviet dissident, Russian politician, ethnographer and protector of ethnical minorities. As a politician she monitored use of budgets and helped to return the prisoners-of-war from Chechnya.  The investigation of her killing still is not completed.</a:t>
            </a:r>
            <a:endParaRPr lang="ru-RU" sz="1800" dirty="0"/>
          </a:p>
        </p:txBody>
      </p:sp>
      <p:pic>
        <p:nvPicPr>
          <p:cNvPr id="15" name="Picture 2" descr="D:\Мои документы\Масарик 2017\Лекции\Права человека в современной России\UouajqEmzS4G_vladislav-liste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615752"/>
            <a:ext cx="1928990"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Мои документы\Масарик 2017\Лекции\Права человека в современной России\starovoytova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7208" y="620688"/>
            <a:ext cx="1951200"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097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3"/>
          <p:cNvSpPr txBox="1">
            <a:spLocks/>
          </p:cNvSpPr>
          <p:nvPr/>
        </p:nvSpPr>
        <p:spPr>
          <a:xfrm>
            <a:off x="827584" y="5949280"/>
            <a:ext cx="6784848" cy="792088"/>
          </a:xfrm>
          <a:prstGeom prst="rect">
            <a:avLst/>
          </a:prstGeom>
        </p:spPr>
        <p:txBody>
          <a:bodyPr>
            <a:normAutofit fontScale="82500" lnSpcReduction="20000"/>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n-US" sz="3200" smtClean="0"/>
              <a:t>Pavel (Paul) Khlebnikov </a:t>
            </a:r>
            <a:r>
              <a:rPr lang="en-US" sz="3200" b="1" smtClean="0"/>
              <a:t>(1963 - 2004) </a:t>
            </a:r>
            <a:r>
              <a:rPr lang="en-US" b="1" smtClean="0"/>
              <a:t/>
            </a:r>
            <a:br>
              <a:rPr lang="en-US" b="1" smtClean="0"/>
            </a:br>
            <a:endParaRPr lang="ru-RU" dirty="0"/>
          </a:p>
        </p:txBody>
      </p:sp>
      <p:sp>
        <p:nvSpPr>
          <p:cNvPr id="3" name="Объект 4"/>
          <p:cNvSpPr txBox="1">
            <a:spLocks/>
          </p:cNvSpPr>
          <p:nvPr/>
        </p:nvSpPr>
        <p:spPr>
          <a:xfrm>
            <a:off x="3710866" y="457200"/>
            <a:ext cx="4594934" cy="4627984"/>
          </a:xfrm>
          <a:prstGeom prst="rect">
            <a:avLst/>
          </a:prstGeom>
        </p:spPr>
        <p:txBody>
          <a:bodyPr>
            <a:normAutofit fontScale="925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en-US" sz="2000" smtClean="0"/>
              <a:t>He was born in the USA and worked as a journalist specializing on Russian business. In 1996 he published the article “The Kremlin’s godfather?” where he accused Boris Berezovsky of fraud, ties to the Chechen mafia and assassinations. In 2003 he published the book “Conversation with a barbarian” based on the interview with the Chechen rebel leader Khozh-Akhmed Nukhayev. Nukhayev was accused by Kremlin in Khlebnikov’s murder but this position has been criticized. </a:t>
            </a:r>
          </a:p>
          <a:p>
            <a:pPr marL="0" indent="0">
              <a:buFont typeface="Arial" pitchFamily="34" charset="0"/>
              <a:buNone/>
            </a:pPr>
            <a:endParaRPr lang="ru-RU" sz="2000" dirty="0"/>
          </a:p>
        </p:txBody>
      </p:sp>
      <p:sp>
        <p:nvSpPr>
          <p:cNvPr id="4" name="Текст 5"/>
          <p:cNvSpPr txBox="1">
            <a:spLocks/>
          </p:cNvSpPr>
          <p:nvPr/>
        </p:nvSpPr>
        <p:spPr>
          <a:xfrm>
            <a:off x="762001" y="457200"/>
            <a:ext cx="2673657" cy="4627984"/>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endParaRPr lang="en-US" smtClean="0"/>
          </a:p>
          <a:p>
            <a:endParaRPr lang="en-US" smtClean="0"/>
          </a:p>
          <a:p>
            <a:endParaRPr lang="en-US" smtClean="0"/>
          </a:p>
          <a:p>
            <a:endParaRPr lang="en-US" smtClean="0"/>
          </a:p>
          <a:p>
            <a:endParaRPr lang="en-US" smtClean="0"/>
          </a:p>
          <a:p>
            <a:endParaRPr lang="en-US" smtClean="0"/>
          </a:p>
          <a:p>
            <a:endParaRPr lang="ru-RU" dirty="0"/>
          </a:p>
        </p:txBody>
      </p:sp>
      <p:pic>
        <p:nvPicPr>
          <p:cNvPr id="5" name="Picture 2" descr="D:\Мои документы\Масарик 2017\Лекции\bd7f36b674394cc679cf4f7c86dda3f2.jpg"/>
          <p:cNvPicPr>
            <a:picLocks noChangeAspect="1" noChangeArrowheads="1"/>
          </p:cNvPicPr>
          <p:nvPr/>
        </p:nvPicPr>
        <p:blipFill rotWithShape="1">
          <a:blip r:embed="rId2">
            <a:extLst>
              <a:ext uri="{28A0092B-C50C-407E-A947-70E740481C1C}">
                <a14:useLocalDpi xmlns:a14="http://schemas.microsoft.com/office/drawing/2010/main" val="0"/>
              </a:ext>
            </a:extLst>
          </a:blip>
          <a:srcRect l="16640" r="12797"/>
          <a:stretch/>
        </p:blipFill>
        <p:spPr bwMode="auto">
          <a:xfrm>
            <a:off x="711019" y="836712"/>
            <a:ext cx="2492829"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818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827584" y="5733256"/>
            <a:ext cx="6784848" cy="798984"/>
          </a:xfrm>
          <a:prstGeom prst="rect">
            <a:avLst/>
          </a:prstGeom>
        </p:spPr>
        <p:txBody>
          <a:bodyP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n-US" sz="2400" b="1" dirty="0" smtClean="0"/>
              <a:t>Anna </a:t>
            </a:r>
            <a:r>
              <a:rPr lang="en-US" sz="2400" b="1" dirty="0" err="1" smtClean="0"/>
              <a:t>Politkovskaya</a:t>
            </a:r>
            <a:r>
              <a:rPr lang="en-US" sz="2400" b="1" dirty="0" smtClean="0"/>
              <a:t>  (1958 - 2006)</a:t>
            </a:r>
            <a:r>
              <a:rPr lang="ru-RU" sz="2400" dirty="0" smtClean="0"/>
              <a:t/>
            </a:r>
            <a:br>
              <a:rPr lang="ru-RU" sz="2400" dirty="0" smtClean="0"/>
            </a:br>
            <a:endParaRPr lang="ru-RU" sz="2400" dirty="0"/>
          </a:p>
        </p:txBody>
      </p:sp>
      <p:sp>
        <p:nvSpPr>
          <p:cNvPr id="3" name="Объект 2"/>
          <p:cNvSpPr txBox="1">
            <a:spLocks/>
          </p:cNvSpPr>
          <p:nvPr/>
        </p:nvSpPr>
        <p:spPr>
          <a:xfrm>
            <a:off x="3710866" y="457200"/>
            <a:ext cx="4594934" cy="4114799"/>
          </a:xfrm>
          <a:prstGeom prst="rect">
            <a:avLst/>
          </a:prstGeom>
        </p:spPr>
        <p:txBody>
          <a:bodyPr>
            <a:normAutofit fontScale="92500" lnSpcReduction="2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en-US" smtClean="0"/>
              <a:t>She worked in </a:t>
            </a:r>
            <a:r>
              <a:rPr lang="en-US" b="1" smtClean="0"/>
              <a:t>“Novaya Gazeta” </a:t>
            </a:r>
            <a:r>
              <a:rPr lang="en-US" smtClean="0"/>
              <a:t>specializing on investigative journalism. She wrote a lot about the Second Chechen War  and repeatedly visited the war zones.</a:t>
            </a:r>
          </a:p>
          <a:p>
            <a:r>
              <a:rPr lang="en-US" smtClean="0"/>
              <a:t>She also criticized the Russian military forces and investigated cases of hazing and corruption. </a:t>
            </a:r>
          </a:p>
          <a:p>
            <a:r>
              <a:rPr lang="en-US" smtClean="0"/>
              <a:t>In 2004 she interviewed Ramzan Kadyrov. </a:t>
            </a:r>
            <a:endParaRPr lang="ru-RU" dirty="0"/>
          </a:p>
        </p:txBody>
      </p:sp>
      <p:sp>
        <p:nvSpPr>
          <p:cNvPr id="4" name="Текст 3"/>
          <p:cNvSpPr txBox="1">
            <a:spLocks/>
          </p:cNvSpPr>
          <p:nvPr/>
        </p:nvSpPr>
        <p:spPr>
          <a:xfrm>
            <a:off x="762770" y="1448640"/>
            <a:ext cx="2673657" cy="4032448"/>
          </a:xfrm>
          <a:prstGeom prst="rect">
            <a:avLst/>
          </a:prstGeom>
        </p:spPr>
        <p:txBody>
          <a:bodyPr>
            <a:normAutofit fontScale="85000" lnSpcReduction="2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endParaRPr lang="en-US" dirty="0" smtClean="0"/>
          </a:p>
          <a:p>
            <a:endParaRPr lang="en-US" dirty="0" smtClean="0"/>
          </a:p>
          <a:p>
            <a:endParaRPr lang="en-US" dirty="0" smtClean="0"/>
          </a:p>
          <a:p>
            <a:endParaRPr lang="en-US" sz="1500" dirty="0" smtClean="0"/>
          </a:p>
          <a:p>
            <a:endParaRPr lang="en-US" sz="1500" dirty="0" smtClean="0"/>
          </a:p>
          <a:p>
            <a:endParaRPr lang="en-US" sz="1500" dirty="0" smtClean="0"/>
          </a:p>
          <a:p>
            <a:r>
              <a:rPr lang="en-US" sz="1500" b="1" dirty="0" smtClean="0"/>
              <a:t>“A Dirty War: A Russian Reporter in Chechnya” </a:t>
            </a:r>
            <a:r>
              <a:rPr lang="en-US" sz="1500" dirty="0" smtClean="0"/>
              <a:t>(2001)</a:t>
            </a:r>
          </a:p>
          <a:p>
            <a:r>
              <a:rPr lang="en-US" sz="1500" b="1" dirty="0" smtClean="0"/>
              <a:t>“A Small Corner of Hell: Dispatches from Chechnya” </a:t>
            </a:r>
            <a:r>
              <a:rPr lang="en-US" sz="1500" dirty="0" smtClean="0"/>
              <a:t>(2003)</a:t>
            </a:r>
          </a:p>
          <a:p>
            <a:r>
              <a:rPr lang="en-US" sz="1500" b="1" dirty="0" smtClean="0"/>
              <a:t>“Putin’s Russia: Life in a Falling Democracy” </a:t>
            </a:r>
            <a:r>
              <a:rPr lang="en-US" sz="1500" dirty="0" smtClean="0"/>
              <a:t>(2004)</a:t>
            </a:r>
          </a:p>
          <a:p>
            <a:r>
              <a:rPr lang="en-US" sz="1500" b="1" dirty="0" smtClean="0"/>
              <a:t>“A Russian Diary: A Journalist’s Final Account of Life, Corruption and Death in Putin’s Russia” </a:t>
            </a:r>
            <a:r>
              <a:rPr lang="en-US" sz="1500" dirty="0" smtClean="0"/>
              <a:t>(2007)</a:t>
            </a:r>
          </a:p>
          <a:p>
            <a:endParaRPr lang="ru-RU" dirty="0"/>
          </a:p>
        </p:txBody>
      </p:sp>
      <p:pic>
        <p:nvPicPr>
          <p:cNvPr id="5" name="Picture 2" descr="D:\Мои документы\Масарик 2017\Лекции\61b0b08fc9d1973ef157cfc26b4ab5fd.jpg"/>
          <p:cNvPicPr>
            <a:picLocks noChangeAspect="1" noChangeArrowheads="1"/>
          </p:cNvPicPr>
          <p:nvPr/>
        </p:nvPicPr>
        <p:blipFill rotWithShape="1">
          <a:blip r:embed="rId2">
            <a:extLst>
              <a:ext uri="{28A0092B-C50C-407E-A947-70E740481C1C}">
                <a14:useLocalDpi xmlns:a14="http://schemas.microsoft.com/office/drawing/2010/main" val="0"/>
              </a:ext>
            </a:extLst>
          </a:blip>
          <a:srcRect l="21458"/>
          <a:stretch/>
        </p:blipFill>
        <p:spPr bwMode="auto">
          <a:xfrm>
            <a:off x="615143" y="188640"/>
            <a:ext cx="2968913"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340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788233" y="5733256"/>
            <a:ext cx="6784848" cy="798984"/>
          </a:xfrm>
          <a:prstGeom prst="rect">
            <a:avLst/>
          </a:prstGeom>
        </p:spPr>
        <p:txBody>
          <a:bodyPr>
            <a:normAutofit fontScale="85000" lnSpcReduction="10000"/>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n-US" sz="3200" b="1" dirty="0" smtClean="0"/>
              <a:t>Alexander </a:t>
            </a:r>
            <a:r>
              <a:rPr lang="en-US" sz="3200" b="1" dirty="0" err="1" smtClean="0"/>
              <a:t>Litvinenko</a:t>
            </a:r>
            <a:r>
              <a:rPr lang="en-US" sz="3200" b="1" dirty="0" smtClean="0"/>
              <a:t> (1962 - 2006)</a:t>
            </a:r>
            <a:endParaRPr lang="ru-RU" sz="3200" dirty="0"/>
          </a:p>
        </p:txBody>
      </p:sp>
      <p:sp>
        <p:nvSpPr>
          <p:cNvPr id="3" name="Объект 2"/>
          <p:cNvSpPr txBox="1">
            <a:spLocks/>
          </p:cNvSpPr>
          <p:nvPr/>
        </p:nvSpPr>
        <p:spPr>
          <a:xfrm>
            <a:off x="3872474" y="477379"/>
            <a:ext cx="4594934" cy="5111757"/>
          </a:xfrm>
          <a:prstGeom prst="rect">
            <a:avLst/>
          </a:prstGeom>
        </p:spPr>
        <p:txBody>
          <a:bodyPr>
            <a:normAutofit fontScale="92500" lnSpcReduction="2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en-US" sz="2000" smtClean="0"/>
              <a:t>He served in FSS (FSB). In 1998 during the press conference Litvinenko said that in 1997 he and some of his colleagues were given an order to kill Boris Berezovsky. After they had refused to obey the order they experienced pressure and threats. In 2000 he was given political asylum in the UK. In 2006 he was poisoned by polonium (radioactive substance). His murder is still unsolved. Scotland Yard suspected Andrey Lugovoy, the last person who had met Linvinenko before  appearing symptoms of poisoning. However the General Prosecutor of Russia refused to extradite him. In 2007 Lugovoy became a deputy of the State Duma from LDPR. </a:t>
            </a:r>
            <a:endParaRPr lang="ru-RU" sz="2000" dirty="0"/>
          </a:p>
        </p:txBody>
      </p:sp>
      <p:sp>
        <p:nvSpPr>
          <p:cNvPr id="4" name="Текст 3"/>
          <p:cNvSpPr txBox="1">
            <a:spLocks/>
          </p:cNvSpPr>
          <p:nvPr/>
        </p:nvSpPr>
        <p:spPr>
          <a:xfrm>
            <a:off x="755576" y="3572913"/>
            <a:ext cx="2673657" cy="1944216"/>
          </a:xfrm>
          <a:prstGeom prst="rect">
            <a:avLst/>
          </a:prstGeom>
        </p:spPr>
        <p:txBody>
          <a:bodyPr>
            <a:normAutofit fontScale="70000" lnSpcReduction="2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en-US" dirty="0" smtClean="0"/>
              <a:t>Alexander </a:t>
            </a:r>
            <a:r>
              <a:rPr lang="en-US" dirty="0" err="1" smtClean="0"/>
              <a:t>Litvinenko</a:t>
            </a:r>
            <a:r>
              <a:rPr lang="en-US" dirty="0" smtClean="0"/>
              <a:t> and Yuri </a:t>
            </a:r>
            <a:r>
              <a:rPr lang="en-US" dirty="0" err="1" smtClean="0"/>
              <a:t>Felshtinsky</a:t>
            </a:r>
            <a:r>
              <a:rPr lang="en-US" dirty="0" smtClean="0"/>
              <a:t> wrote   the book </a:t>
            </a:r>
            <a:r>
              <a:rPr lang="en-US" b="1" dirty="0" smtClean="0"/>
              <a:t>“Blowing up Russia: The Return of the KGB” </a:t>
            </a:r>
            <a:r>
              <a:rPr lang="en-US" dirty="0" smtClean="0"/>
              <a:t>(the first publishing in 2002). </a:t>
            </a:r>
          </a:p>
          <a:p>
            <a:endParaRPr lang="en-US" dirty="0" smtClean="0"/>
          </a:p>
          <a:p>
            <a:endParaRPr lang="en-US" dirty="0" smtClean="0"/>
          </a:p>
          <a:p>
            <a:endParaRPr lang="en-US" dirty="0" smtClean="0"/>
          </a:p>
          <a:p>
            <a:endParaRPr lang="ru-RU" dirty="0"/>
          </a:p>
        </p:txBody>
      </p:sp>
      <p:pic>
        <p:nvPicPr>
          <p:cNvPr id="5" name="Picture 2" descr="D:\Мои документы\Масарик 2017\Лекции\341a03c56ad1d55a13ca70a159c5127a.jpg"/>
          <p:cNvPicPr>
            <a:picLocks noChangeAspect="1" noChangeArrowheads="1"/>
          </p:cNvPicPr>
          <p:nvPr/>
        </p:nvPicPr>
        <p:blipFill rotWithShape="1">
          <a:blip r:embed="rId2">
            <a:extLst>
              <a:ext uri="{28A0092B-C50C-407E-A947-70E740481C1C}">
                <a14:useLocalDpi xmlns:a14="http://schemas.microsoft.com/office/drawing/2010/main" val="0"/>
              </a:ext>
            </a:extLst>
          </a:blip>
          <a:srcRect l="6491" r="4234"/>
          <a:stretch/>
        </p:blipFill>
        <p:spPr bwMode="auto">
          <a:xfrm>
            <a:off x="497902" y="332553"/>
            <a:ext cx="3374572"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463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“the pendulum” of Russian history</a:t>
            </a:r>
            <a:endParaRPr lang="ru-RU" dirty="0"/>
          </a:p>
        </p:txBody>
      </p:sp>
      <p:sp>
        <p:nvSpPr>
          <p:cNvPr id="3" name="Объект 2"/>
          <p:cNvSpPr>
            <a:spLocks noGrp="1"/>
          </p:cNvSpPr>
          <p:nvPr>
            <p:ph idx="1"/>
          </p:nvPr>
        </p:nvSpPr>
        <p:spPr/>
        <p:txBody>
          <a:bodyPr>
            <a:normAutofit lnSpcReduction="10000"/>
          </a:bodyPr>
          <a:lstStyle/>
          <a:p>
            <a:r>
              <a:rPr lang="en-US" sz="2000" dirty="0" smtClean="0"/>
              <a:t>Imperialistic and repressive tsarist Russia (Serfdom was abolished only in 1861. Before the revolution in 1905 the majority of population had not had any political  rights).</a:t>
            </a:r>
          </a:p>
          <a:p>
            <a:r>
              <a:rPr lang="en-US" sz="2000" dirty="0" smtClean="0"/>
              <a:t>The period of liberalization, emancipatory tendencies and social experiments  </a:t>
            </a:r>
            <a:r>
              <a:rPr lang="en-US" sz="2000" dirty="0" smtClean="0"/>
              <a:t>(between </a:t>
            </a:r>
            <a:r>
              <a:rPr lang="en-US" sz="2000" dirty="0" smtClean="0"/>
              <a:t>1905 and </a:t>
            </a:r>
            <a:r>
              <a:rPr lang="en-US" sz="2000" dirty="0" smtClean="0"/>
              <a:t>very early soviet years</a:t>
            </a:r>
            <a:r>
              <a:rPr lang="en-US" sz="2000" dirty="0" smtClean="0"/>
              <a:t>)</a:t>
            </a:r>
            <a:endParaRPr lang="en-US" sz="2000" dirty="0" smtClean="0"/>
          </a:p>
          <a:p>
            <a:r>
              <a:rPr lang="en-US" sz="2000" b="1" dirty="0" smtClean="0"/>
              <a:t>Stalin’s repressions </a:t>
            </a:r>
            <a:r>
              <a:rPr lang="en-US" sz="2000" dirty="0" smtClean="0"/>
              <a:t>(</a:t>
            </a:r>
            <a:r>
              <a:rPr lang="en-US" sz="2000" dirty="0" smtClean="0"/>
              <a:t>30</a:t>
            </a:r>
            <a:r>
              <a:rPr lang="en-US" sz="2000" baseline="30000" dirty="0" smtClean="0"/>
              <a:t>th</a:t>
            </a:r>
            <a:r>
              <a:rPr lang="en-US" sz="2000" dirty="0" smtClean="0"/>
              <a:t> </a:t>
            </a:r>
            <a:r>
              <a:rPr lang="en-US" sz="2000" dirty="0" smtClean="0"/>
              <a:t>- 1953)</a:t>
            </a:r>
          </a:p>
          <a:p>
            <a:r>
              <a:rPr lang="en-US" sz="2000" b="1" dirty="0" smtClean="0"/>
              <a:t>Khrushchev </a:t>
            </a:r>
            <a:r>
              <a:rPr lang="en-US" sz="2000" b="1" dirty="0" smtClean="0"/>
              <a:t>“</a:t>
            </a:r>
            <a:r>
              <a:rPr lang="en-US" sz="2000" b="1" dirty="0" smtClean="0"/>
              <a:t>Thaw” </a:t>
            </a:r>
            <a:r>
              <a:rPr lang="en-US" sz="2000" dirty="0" smtClean="0"/>
              <a:t>(1953 - 1964)</a:t>
            </a:r>
          </a:p>
          <a:p>
            <a:r>
              <a:rPr lang="en-US" sz="2000" b="1" dirty="0" smtClean="0"/>
              <a:t>Brezhnev </a:t>
            </a:r>
            <a:r>
              <a:rPr lang="en-US" sz="2000" b="1" dirty="0" smtClean="0"/>
              <a:t>“Stagnation” </a:t>
            </a:r>
            <a:r>
              <a:rPr lang="en-US" sz="2000" dirty="0" smtClean="0"/>
              <a:t>(1964 – 1985: L. Brezhnev 1964 – 1982, Yu. Andropov  1982 – 1984, K. </a:t>
            </a:r>
            <a:r>
              <a:rPr lang="en-US" sz="2000" dirty="0" err="1" smtClean="0"/>
              <a:t>Chernenko</a:t>
            </a:r>
            <a:r>
              <a:rPr lang="en-US" sz="2000" dirty="0"/>
              <a:t> </a:t>
            </a:r>
            <a:r>
              <a:rPr lang="en-US" sz="2000" dirty="0" smtClean="0"/>
              <a:t>1984-1985)</a:t>
            </a:r>
          </a:p>
          <a:p>
            <a:r>
              <a:rPr lang="en-US" sz="2000" b="1" dirty="0" err="1" smtClean="0"/>
              <a:t>Gorbachov</a:t>
            </a:r>
            <a:r>
              <a:rPr lang="en-US" sz="2000" b="1" dirty="0" smtClean="0"/>
              <a:t> </a:t>
            </a:r>
            <a:r>
              <a:rPr lang="en-US" sz="2000" b="1" dirty="0" smtClean="0"/>
              <a:t>“</a:t>
            </a:r>
            <a:r>
              <a:rPr lang="en-US" sz="2000" b="1" dirty="0" err="1" smtClean="0"/>
              <a:t>Perestroyka</a:t>
            </a:r>
            <a:r>
              <a:rPr lang="en-US" sz="2000" b="1" dirty="0" smtClean="0"/>
              <a:t>” </a:t>
            </a:r>
            <a:r>
              <a:rPr lang="en-US" sz="2000" dirty="0" smtClean="0"/>
              <a:t>(1985 - 1991)</a:t>
            </a:r>
          </a:p>
          <a:p>
            <a:r>
              <a:rPr lang="en-US" sz="2000" b="1" dirty="0" smtClean="0"/>
              <a:t>Yeltsin’s Russia </a:t>
            </a:r>
            <a:r>
              <a:rPr lang="en-US" sz="2000" dirty="0" smtClean="0"/>
              <a:t>(1991 - 1999)</a:t>
            </a:r>
          </a:p>
          <a:p>
            <a:r>
              <a:rPr lang="en-US" sz="2000" b="1" dirty="0" smtClean="0"/>
              <a:t>Putin’s Russia </a:t>
            </a:r>
            <a:r>
              <a:rPr lang="en-US" sz="2000" dirty="0" smtClean="0"/>
              <a:t>(1999 – our days: V. Putin 2000 – 2004, 2004 – 2008, D. Medvedev 2008 – 2012, V. Putin 2012 – 2018, 2018 – to this date)</a:t>
            </a:r>
          </a:p>
          <a:p>
            <a:endParaRPr lang="en-US" dirty="0" smtClean="0"/>
          </a:p>
          <a:p>
            <a:endParaRPr lang="ru-RU" dirty="0"/>
          </a:p>
        </p:txBody>
      </p:sp>
    </p:spTree>
    <p:extLst>
      <p:ext uri="{BB962C8B-B14F-4D97-AF65-F5344CB8AC3E}">
        <p14:creationId xmlns:p14="http://schemas.microsoft.com/office/powerpoint/2010/main" val="2938210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899592" y="5229200"/>
            <a:ext cx="6784848" cy="870992"/>
          </a:xfrm>
          <a:prstGeom prst="rect">
            <a:avLst/>
          </a:prstGeom>
        </p:spPr>
        <p:txBody>
          <a:bodyPr>
            <a:norm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n-US" sz="2400" b="1" dirty="0" smtClean="0"/>
              <a:t>Natalia </a:t>
            </a:r>
            <a:r>
              <a:rPr lang="en-US" sz="2400" b="1" dirty="0" err="1" smtClean="0"/>
              <a:t>Esterminova</a:t>
            </a:r>
            <a:r>
              <a:rPr lang="en-US" sz="2400" b="1" dirty="0" smtClean="0"/>
              <a:t> (1958 - 2009)</a:t>
            </a:r>
            <a:endParaRPr lang="ru-RU" sz="2400" dirty="0"/>
          </a:p>
        </p:txBody>
      </p:sp>
      <p:sp>
        <p:nvSpPr>
          <p:cNvPr id="3" name="Объект 2"/>
          <p:cNvSpPr txBox="1">
            <a:spLocks/>
          </p:cNvSpPr>
          <p:nvPr/>
        </p:nvSpPr>
        <p:spPr>
          <a:xfrm>
            <a:off x="3710866" y="457200"/>
            <a:ext cx="4594934" cy="4114799"/>
          </a:xfrm>
          <a:prstGeom prst="rect">
            <a:avLst/>
          </a:prstGeom>
        </p:spPr>
        <p:txBody>
          <a:bodyPr>
            <a:normAutofit fontScale="92500" lnSpcReduction="2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en-US" dirty="0" smtClean="0"/>
              <a:t>Until 1998 she had worked as a school teacher in Grozny (Chechnya). Then she started working on human rights activities in Chechnya. She was a member of </a:t>
            </a:r>
            <a:r>
              <a:rPr lang="en-US" b="1" dirty="0" smtClean="0"/>
              <a:t>“Memorial” </a:t>
            </a:r>
            <a:r>
              <a:rPr lang="en-US" dirty="0" smtClean="0"/>
              <a:t>and </a:t>
            </a:r>
            <a:r>
              <a:rPr lang="en-US" b="1" dirty="0" smtClean="0"/>
              <a:t>The Commission on conditions in places of detention</a:t>
            </a:r>
            <a:r>
              <a:rPr lang="en-US" dirty="0" smtClean="0"/>
              <a:t>. She experienced threats from </a:t>
            </a:r>
            <a:r>
              <a:rPr lang="en-US" dirty="0" err="1" smtClean="0"/>
              <a:t>Ramzan</a:t>
            </a:r>
            <a:r>
              <a:rPr lang="en-US" dirty="0" smtClean="0"/>
              <a:t> </a:t>
            </a:r>
            <a:r>
              <a:rPr lang="en-US" dirty="0" err="1" smtClean="0"/>
              <a:t>Kadyrov</a:t>
            </a:r>
            <a:r>
              <a:rPr lang="en-US" dirty="0" smtClean="0"/>
              <a:t>.  In 2009 she was kidnapped and killed. </a:t>
            </a:r>
          </a:p>
          <a:p>
            <a:pPr marL="0" indent="0">
              <a:buFont typeface="Arial" pitchFamily="34" charset="0"/>
              <a:buNone/>
            </a:pPr>
            <a:r>
              <a:rPr lang="en-US" dirty="0" smtClean="0"/>
              <a:t>Her killing remains unsolved.</a:t>
            </a:r>
          </a:p>
          <a:p>
            <a:pPr marL="0" indent="0">
              <a:buFont typeface="Arial" pitchFamily="34" charset="0"/>
              <a:buNone/>
            </a:pPr>
            <a:r>
              <a:rPr lang="en-US" dirty="0" smtClean="0"/>
              <a:t>  </a:t>
            </a:r>
            <a:endParaRPr lang="ru-RU" dirty="0"/>
          </a:p>
        </p:txBody>
      </p:sp>
      <p:sp>
        <p:nvSpPr>
          <p:cNvPr id="4" name="Текст 3"/>
          <p:cNvSpPr txBox="1">
            <a:spLocks/>
          </p:cNvSpPr>
          <p:nvPr/>
        </p:nvSpPr>
        <p:spPr>
          <a:xfrm>
            <a:off x="762001" y="457200"/>
            <a:ext cx="2673657" cy="4114800"/>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lgn="ctr"/>
            <a:r>
              <a:rPr lang="en-US" b="1" dirty="0" smtClean="0"/>
              <a:t>“Memorial”</a:t>
            </a:r>
          </a:p>
          <a:p>
            <a:pPr algn="ctr"/>
            <a:endParaRPr lang="ru-RU" b="1" dirty="0"/>
          </a:p>
        </p:txBody>
      </p:sp>
      <p:pic>
        <p:nvPicPr>
          <p:cNvPr id="5" name="Picture 2" descr="D:\Мои документы\Масарик 2017\Лекции\fdeaa8383a9511a77222276614999668.jpg"/>
          <p:cNvPicPr>
            <a:picLocks noChangeAspect="1" noChangeArrowheads="1"/>
          </p:cNvPicPr>
          <p:nvPr/>
        </p:nvPicPr>
        <p:blipFill rotWithShape="1">
          <a:blip r:embed="rId2">
            <a:extLst>
              <a:ext uri="{28A0092B-C50C-407E-A947-70E740481C1C}">
                <a14:useLocalDpi xmlns:a14="http://schemas.microsoft.com/office/drawing/2010/main" val="0"/>
              </a:ext>
            </a:extLst>
          </a:blip>
          <a:srcRect l="4294" t="4566" r="39515" b="3720"/>
          <a:stretch/>
        </p:blipFill>
        <p:spPr bwMode="auto">
          <a:xfrm>
            <a:off x="755576" y="608856"/>
            <a:ext cx="2646729"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680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755576" y="5949280"/>
            <a:ext cx="6784848" cy="654968"/>
          </a:xfrm>
          <a:prstGeom prst="rect">
            <a:avLst/>
          </a:prstGeom>
        </p:spPr>
        <p:txBody>
          <a:bodyPr>
            <a:normAutofit fontScale="67500" lnSpcReduction="20000"/>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n-US" sz="3200" b="1" smtClean="0"/>
              <a:t>Sergey Magnitsky (1972 - 2009)</a:t>
            </a:r>
            <a:r>
              <a:rPr lang="ru-RU" sz="3200" smtClean="0"/>
              <a:t/>
            </a:r>
            <a:br>
              <a:rPr lang="ru-RU" sz="3200" smtClean="0"/>
            </a:br>
            <a:endParaRPr lang="ru-RU" sz="3200" dirty="0"/>
          </a:p>
        </p:txBody>
      </p:sp>
      <p:sp>
        <p:nvSpPr>
          <p:cNvPr id="3" name="Объект 2"/>
          <p:cNvSpPr txBox="1">
            <a:spLocks/>
          </p:cNvSpPr>
          <p:nvPr/>
        </p:nvSpPr>
        <p:spPr>
          <a:xfrm>
            <a:off x="3710866" y="457200"/>
            <a:ext cx="4594934" cy="5060032"/>
          </a:xfrm>
          <a:prstGeom prst="rect">
            <a:avLst/>
          </a:prstGeom>
        </p:spPr>
        <p:txBody>
          <a:bodyPr>
            <a:normAutofit fontScale="92500"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en-US" sz="2000" dirty="0" smtClean="0"/>
              <a:t>Working as an auditor of the Hermitage Capital Company he revealed the scheme of taxes misappropriation by Interior Ministry officials. He was arrested 2008. </a:t>
            </a:r>
            <a:r>
              <a:rPr lang="en-US" sz="2000" b="1" dirty="0" smtClean="0"/>
              <a:t>In November 2009 he died in the pre-trial detention center “</a:t>
            </a:r>
            <a:r>
              <a:rPr lang="en-US" sz="2000" b="1" dirty="0" err="1" smtClean="0"/>
              <a:t>Matrosskaya</a:t>
            </a:r>
            <a:r>
              <a:rPr lang="en-US" sz="2000" b="1" dirty="0" smtClean="0"/>
              <a:t> </a:t>
            </a:r>
            <a:r>
              <a:rPr lang="en-US" sz="2000" b="1" dirty="0" err="1" smtClean="0"/>
              <a:t>Tishyna</a:t>
            </a:r>
            <a:r>
              <a:rPr lang="en-US" sz="2000" b="1" dirty="0" smtClean="0"/>
              <a:t>” (Moscow) because of poor conditions of detention and failure to provide medical care</a:t>
            </a:r>
            <a:r>
              <a:rPr lang="en-US" sz="2000" dirty="0" smtClean="0"/>
              <a:t>. Before his death he had written about 100 complaints where he asked to provide him with medical help but nobody reacted. After his death the official diagnosis has been changed twice.  His death is not considered by Russian authorities as a murder. </a:t>
            </a:r>
            <a:endParaRPr lang="ru-RU" sz="2000" dirty="0"/>
          </a:p>
        </p:txBody>
      </p:sp>
      <p:pic>
        <p:nvPicPr>
          <p:cNvPr id="4" name="Picture 2" descr="D:\Мои документы\Масарик 2017\Лекции\1200px-Sergei_Magnitsky.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671" r="16197"/>
          <a:stretch/>
        </p:blipFill>
        <p:spPr bwMode="auto">
          <a:xfrm>
            <a:off x="755576" y="404664"/>
            <a:ext cx="2688773"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51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762000" y="5373216"/>
            <a:ext cx="7338392" cy="798984"/>
          </a:xfrm>
          <a:prstGeom prst="rect">
            <a:avLst/>
          </a:prstGeom>
        </p:spPr>
        <p:txBody>
          <a:bodyPr>
            <a:norm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n-US" sz="3200" b="1" smtClean="0"/>
              <a:t>Boris Nemtsov  (1959 - 2015)</a:t>
            </a:r>
            <a:endParaRPr lang="ru-RU" sz="3200" dirty="0"/>
          </a:p>
        </p:txBody>
      </p:sp>
      <p:sp>
        <p:nvSpPr>
          <p:cNvPr id="3" name="Объект 2"/>
          <p:cNvSpPr txBox="1">
            <a:spLocks/>
          </p:cNvSpPr>
          <p:nvPr/>
        </p:nvSpPr>
        <p:spPr>
          <a:xfrm>
            <a:off x="3710866" y="457200"/>
            <a:ext cx="4594934" cy="4114799"/>
          </a:xfrm>
          <a:prstGeom prst="rect">
            <a:avLst/>
          </a:prstGeom>
        </p:spPr>
        <p:txBody>
          <a:bodyPr>
            <a:normAutofit fontScale="92500"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en-US" smtClean="0"/>
              <a:t>He was a politician, one of the founders and leaders of the movement “Solidarnost”, co-chair of the party PARNAS (People’s Freedom Party), one of the brightest leaders of the political opposition in Russia, the author of series of reports on corruption in Putin’s administration. He was killed in 2015. The Russian authorities do not consider his murder as a political killing. </a:t>
            </a:r>
            <a:endParaRPr lang="ru-RU" dirty="0"/>
          </a:p>
        </p:txBody>
      </p:sp>
      <p:pic>
        <p:nvPicPr>
          <p:cNvPr id="4" name="Picture 2" descr="D:\Мои документы\Масарик 2017\Лекции\maxresdefaul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726"/>
          <a:stretch/>
        </p:blipFill>
        <p:spPr bwMode="auto">
          <a:xfrm>
            <a:off x="611560" y="620688"/>
            <a:ext cx="2736908"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699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dirty="0" smtClean="0"/>
              <a:t>Protest activity in </a:t>
            </a:r>
            <a:r>
              <a:rPr lang="en-US" dirty="0" err="1" smtClean="0"/>
              <a:t>russia</a:t>
            </a:r>
            <a:endParaRPr lang="ru-RU" dirty="0"/>
          </a:p>
        </p:txBody>
      </p:sp>
      <p:sp>
        <p:nvSpPr>
          <p:cNvPr id="5" name="Текст 4"/>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927691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en-US" sz="3200" dirty="0"/>
              <a:t>The biggest protest movements</a:t>
            </a:r>
            <a:r>
              <a:rPr lang="ru-RU" sz="3200" dirty="0"/>
              <a:t/>
            </a:r>
            <a:br>
              <a:rPr lang="ru-RU" sz="3200" dirty="0"/>
            </a:br>
            <a:endParaRPr lang="ru-RU" dirty="0"/>
          </a:p>
        </p:txBody>
      </p:sp>
      <p:sp>
        <p:nvSpPr>
          <p:cNvPr id="7" name="Объект 4"/>
          <p:cNvSpPr txBox="1">
            <a:spLocks/>
          </p:cNvSpPr>
          <p:nvPr/>
        </p:nvSpPr>
        <p:spPr>
          <a:xfrm>
            <a:off x="805813" y="1844824"/>
            <a:ext cx="7543800" cy="4357599"/>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en-US" b="1" dirty="0" smtClean="0"/>
              <a:t>Dissenters’ March </a:t>
            </a:r>
            <a:r>
              <a:rPr lang="en-US" dirty="0" smtClean="0"/>
              <a:t>(2005 - 2008): series of rallies against the Putin’s regime. Leaders: Garry Kasparov, Eduard </a:t>
            </a:r>
            <a:r>
              <a:rPr lang="en-US" dirty="0" err="1" smtClean="0"/>
              <a:t>Limonov</a:t>
            </a:r>
            <a:r>
              <a:rPr lang="en-US" dirty="0" smtClean="0"/>
              <a:t>, Mikhail Kasyanov</a:t>
            </a:r>
          </a:p>
          <a:p>
            <a:r>
              <a:rPr lang="en-US" b="1" dirty="0" smtClean="0"/>
              <a:t>Strategy 31 </a:t>
            </a:r>
            <a:r>
              <a:rPr lang="en-US" dirty="0" smtClean="0"/>
              <a:t>(since 2009): open-ended series of actions for the protection of freedom of assembly (the 31 Article of the Russian Constitution ). It was initiated by Eduard </a:t>
            </a:r>
            <a:r>
              <a:rPr lang="en-US" dirty="0" err="1" smtClean="0"/>
              <a:t>Limonov</a:t>
            </a:r>
            <a:r>
              <a:rPr lang="en-US" dirty="0" smtClean="0"/>
              <a:t> and supported by MHG, “Memorial” and the movement “For Human Rights” (established in 1997)</a:t>
            </a:r>
          </a:p>
          <a:p>
            <a:r>
              <a:rPr lang="en-US" b="1" dirty="0" smtClean="0"/>
              <a:t>Protests movement in 2011 – 2013</a:t>
            </a:r>
          </a:p>
          <a:p>
            <a:endParaRPr lang="en-US" dirty="0" smtClean="0"/>
          </a:p>
          <a:p>
            <a:endParaRPr lang="ru-RU" dirty="0"/>
          </a:p>
        </p:txBody>
      </p:sp>
    </p:spTree>
    <p:extLst>
      <p:ext uri="{BB962C8B-B14F-4D97-AF65-F5344CB8AC3E}">
        <p14:creationId xmlns:p14="http://schemas.microsoft.com/office/powerpoint/2010/main" val="529910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036238" y="548680"/>
            <a:ext cx="6781800" cy="936104"/>
          </a:xfrm>
          <a:prstGeom prst="rect">
            <a:avLst/>
          </a:prstGeom>
        </p:spPr>
        <p:txBody>
          <a:bodyPr>
            <a:normAutofit fontScale="92500" lnSpcReduction="10000"/>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n-US" sz="3200" smtClean="0"/>
              <a:t>Protest movement in 2011 – 2013 </a:t>
            </a:r>
            <a:endParaRPr lang="ru-RU" sz="3200" dirty="0"/>
          </a:p>
        </p:txBody>
      </p:sp>
      <p:sp>
        <p:nvSpPr>
          <p:cNvPr id="5" name="Объект 2"/>
          <p:cNvSpPr txBox="1">
            <a:spLocks/>
          </p:cNvSpPr>
          <p:nvPr/>
        </p:nvSpPr>
        <p:spPr>
          <a:xfrm>
            <a:off x="748206" y="1700808"/>
            <a:ext cx="7543800" cy="3240360"/>
          </a:xfrm>
          <a:prstGeom prst="rect">
            <a:avLst/>
          </a:prstGeom>
        </p:spPr>
        <p:txBody>
          <a:bodyPr>
            <a:normAutofit fontScale="70000" lnSpcReduction="2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en-US" smtClean="0"/>
              <a:t>Some English language media called it </a:t>
            </a:r>
            <a:r>
              <a:rPr lang="en-US" b="1" smtClean="0"/>
              <a:t>“ The Snow Revolution”</a:t>
            </a:r>
          </a:p>
          <a:p>
            <a:r>
              <a:rPr lang="en-US" smtClean="0"/>
              <a:t>The protest actions started after the election campaign for the sixth call-up of </a:t>
            </a:r>
            <a:r>
              <a:rPr lang="en-US" b="1" smtClean="0"/>
              <a:t>the State Duma in December  2011 </a:t>
            </a:r>
            <a:r>
              <a:rPr lang="en-US" smtClean="0"/>
              <a:t>and continued during </a:t>
            </a:r>
            <a:r>
              <a:rPr lang="en-US" b="1" smtClean="0"/>
              <a:t>the Presidential election in March 2012 </a:t>
            </a:r>
            <a:r>
              <a:rPr lang="en-US" smtClean="0"/>
              <a:t>(but official media kept silence and did not report on it). </a:t>
            </a:r>
          </a:p>
          <a:p>
            <a:r>
              <a:rPr lang="en-US" smtClean="0"/>
              <a:t>The main reason: multiple falsifications in both election campaigns.</a:t>
            </a:r>
          </a:p>
          <a:p>
            <a:r>
              <a:rPr lang="en-US" smtClean="0"/>
              <a:t>The main slogan: </a:t>
            </a:r>
            <a:r>
              <a:rPr lang="en-US" b="1" smtClean="0"/>
              <a:t>For fair elections! </a:t>
            </a:r>
          </a:p>
          <a:p>
            <a:r>
              <a:rPr lang="en-US" smtClean="0"/>
              <a:t>The most widespread symbol: the white ribbon.</a:t>
            </a:r>
          </a:p>
          <a:p>
            <a:r>
              <a:rPr lang="en-US" smtClean="0"/>
              <a:t>The leaders: </a:t>
            </a:r>
            <a:r>
              <a:rPr lang="en-US" b="1" smtClean="0"/>
              <a:t>Boris Nemtsov, Alexey Navalny, Sergey Udaltsov </a:t>
            </a:r>
            <a:r>
              <a:rPr lang="en-US" smtClean="0"/>
              <a:t>and others.</a:t>
            </a:r>
            <a:endParaRPr lang="en-US" b="1" smtClean="0"/>
          </a:p>
          <a:p>
            <a:pPr marL="0" indent="0">
              <a:buFont typeface="Arial" pitchFamily="34" charset="0"/>
              <a:buNone/>
            </a:pPr>
            <a:r>
              <a:rPr lang="en-US" smtClean="0"/>
              <a:t> </a:t>
            </a:r>
            <a:endParaRPr lang="ru-RU" dirty="0"/>
          </a:p>
        </p:txBody>
      </p:sp>
      <p:pic>
        <p:nvPicPr>
          <p:cNvPr id="6" name="Picture 2" descr="D:\Мои документы\Масарик 2017\Лекции\c2463740d9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7922" y="4653136"/>
            <a:ext cx="2696629" cy="180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Мои документы\Масарик 2017\Лекции\7254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4270" y="4653136"/>
            <a:ext cx="2269565"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100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71600" y="692696"/>
            <a:ext cx="6781800" cy="510952"/>
          </a:xfrm>
          <a:prstGeom prst="rect">
            <a:avLst/>
          </a:prstGeom>
        </p:spPr>
        <p:txBody>
          <a:bodyPr>
            <a:normAutofit fontScale="90000" lnSpcReduction="20000"/>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n-US" smtClean="0"/>
              <a:t>Main Demands</a:t>
            </a:r>
            <a:endParaRPr lang="ru-RU" dirty="0"/>
          </a:p>
        </p:txBody>
      </p:sp>
      <p:sp>
        <p:nvSpPr>
          <p:cNvPr id="3" name="Объект 2"/>
          <p:cNvSpPr txBox="1">
            <a:spLocks/>
          </p:cNvSpPr>
          <p:nvPr/>
        </p:nvSpPr>
        <p:spPr>
          <a:xfrm>
            <a:off x="827584" y="1484784"/>
            <a:ext cx="7543800" cy="4174232"/>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en-US" smtClean="0"/>
              <a:t>Freedom of political prisoners</a:t>
            </a:r>
          </a:p>
          <a:p>
            <a:r>
              <a:rPr lang="en-US" smtClean="0"/>
              <a:t>Annulment of the elections results</a:t>
            </a:r>
          </a:p>
          <a:p>
            <a:r>
              <a:rPr lang="en-US" smtClean="0"/>
              <a:t> Resignation of the head of the election commission  Vladimir Churov  </a:t>
            </a:r>
          </a:p>
          <a:p>
            <a:r>
              <a:rPr lang="en-US" smtClean="0"/>
              <a:t>Opening of an official investigation into vote fraud</a:t>
            </a:r>
          </a:p>
          <a:p>
            <a:r>
              <a:rPr lang="en-US" smtClean="0"/>
              <a:t>Registration of opposition parties </a:t>
            </a:r>
          </a:p>
          <a:p>
            <a:r>
              <a:rPr lang="en-US" smtClean="0"/>
              <a:t>New democratic legislation on parties and elections</a:t>
            </a:r>
          </a:p>
          <a:p>
            <a:r>
              <a:rPr lang="en-US" smtClean="0"/>
              <a:t>New democratic and open elections</a:t>
            </a:r>
            <a:endParaRPr lang="ru-RU" dirty="0"/>
          </a:p>
        </p:txBody>
      </p:sp>
    </p:spTree>
    <p:extLst>
      <p:ext uri="{BB962C8B-B14F-4D97-AF65-F5344CB8AC3E}">
        <p14:creationId xmlns:p14="http://schemas.microsoft.com/office/powerpoint/2010/main" val="420707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187624" y="764704"/>
            <a:ext cx="6781800" cy="576064"/>
          </a:xfrm>
          <a:prstGeom prst="rect">
            <a:avLst/>
          </a:prstGeom>
        </p:spPr>
        <p:txBody>
          <a:bodyPr>
            <a:normAutofit fontScale="82500" lnSpcReduction="10000"/>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n-US" sz="3600" dirty="0" smtClean="0"/>
              <a:t>The most significant actions</a:t>
            </a:r>
            <a:endParaRPr lang="ru-RU" sz="3600" dirty="0"/>
          </a:p>
        </p:txBody>
      </p:sp>
      <p:sp>
        <p:nvSpPr>
          <p:cNvPr id="3" name="Объект 2"/>
          <p:cNvSpPr txBox="1">
            <a:spLocks/>
          </p:cNvSpPr>
          <p:nvPr/>
        </p:nvSpPr>
        <p:spPr>
          <a:xfrm>
            <a:off x="806624" y="1988840"/>
            <a:ext cx="7543800" cy="3886200"/>
          </a:xfrm>
          <a:prstGeom prst="rect">
            <a:avLst/>
          </a:prstGeom>
        </p:spPr>
        <p:txBody>
          <a:bodyPr>
            <a:normAutofit fontScale="85000"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en-US" sz="2000" b="1" dirty="0" smtClean="0"/>
              <a:t>10 December 2011</a:t>
            </a:r>
            <a:r>
              <a:rPr lang="en-US" sz="2000" dirty="0" smtClean="0"/>
              <a:t>: The rally on </a:t>
            </a:r>
            <a:r>
              <a:rPr lang="en-US" sz="2000" dirty="0" err="1" smtClean="0"/>
              <a:t>Bolotnaya</a:t>
            </a:r>
            <a:r>
              <a:rPr lang="en-US" sz="2000" dirty="0" smtClean="0"/>
              <a:t> Square in Moscow (in total more than 50 000 people in Moscow); 10 000 protesters in Saint-Petersburg, 4000 in Yekaterinburg, 3000 in Novosibirsk, 1000 in Vladivostok and smaller rallies in other cities</a:t>
            </a:r>
          </a:p>
          <a:p>
            <a:r>
              <a:rPr lang="en-US" sz="2000" b="1" dirty="0" smtClean="0"/>
              <a:t>24 December 2011</a:t>
            </a:r>
            <a:r>
              <a:rPr lang="en-US" sz="2000" dirty="0" smtClean="0"/>
              <a:t>: the demonstration “For Fair Elections” on Academician Sakharov Avenue (liberals, communists, monarchists, anarchists, nationalists)</a:t>
            </a:r>
          </a:p>
          <a:p>
            <a:r>
              <a:rPr lang="en-US" sz="2000" b="1" dirty="0" smtClean="0"/>
              <a:t>4 February  2012</a:t>
            </a:r>
            <a:r>
              <a:rPr lang="en-US" sz="2000" dirty="0" smtClean="0"/>
              <a:t>: Protesters March carried out in Moscow by the For Fair Elections movement (160 000 participants). Slogans: “Putin, go away!”, “Russia without Putin!” and “Putin is a person without shame and conscience” </a:t>
            </a:r>
          </a:p>
          <a:p>
            <a:r>
              <a:rPr lang="en-US" sz="2000" b="1" dirty="0" smtClean="0"/>
              <a:t>26 February 2012</a:t>
            </a:r>
            <a:r>
              <a:rPr lang="en-US" sz="2000" dirty="0" smtClean="0"/>
              <a:t>: Demonstrations against Putin (30 000 participants in Moscow and 3500 in Saint-Petersburg)</a:t>
            </a:r>
          </a:p>
          <a:p>
            <a:r>
              <a:rPr lang="en-US" sz="2000" b="1" dirty="0" smtClean="0"/>
              <a:t>5 March 2012: </a:t>
            </a:r>
            <a:r>
              <a:rPr lang="en-US" sz="2000" dirty="0" smtClean="0"/>
              <a:t>Protest actions in response to Putin’s re-election (25 000 protesters in Moscow and 3 000 in Saint-Petersburg)</a:t>
            </a:r>
          </a:p>
          <a:p>
            <a:endParaRPr lang="en-US" sz="2000" dirty="0" smtClean="0"/>
          </a:p>
          <a:p>
            <a:endParaRPr lang="en-US" sz="2000" dirty="0" smtClean="0"/>
          </a:p>
          <a:p>
            <a:endParaRPr lang="en-US" sz="2000" dirty="0" smtClean="0"/>
          </a:p>
          <a:p>
            <a:endParaRPr lang="en-US" dirty="0" smtClean="0"/>
          </a:p>
          <a:p>
            <a:endParaRPr lang="en-US" dirty="0" smtClean="0"/>
          </a:p>
          <a:p>
            <a:endParaRPr lang="en-US" dirty="0" smtClean="0"/>
          </a:p>
          <a:p>
            <a:endParaRPr lang="en-US" dirty="0" smtClean="0"/>
          </a:p>
          <a:p>
            <a:endParaRPr lang="ru-RU" dirty="0"/>
          </a:p>
        </p:txBody>
      </p:sp>
    </p:spTree>
    <p:extLst>
      <p:ext uri="{BB962C8B-B14F-4D97-AF65-F5344CB8AC3E}">
        <p14:creationId xmlns:p14="http://schemas.microsoft.com/office/powerpoint/2010/main" val="3308141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txBox="1">
            <a:spLocks/>
          </p:cNvSpPr>
          <p:nvPr/>
        </p:nvSpPr>
        <p:spPr>
          <a:xfrm>
            <a:off x="755576" y="1412776"/>
            <a:ext cx="7543800" cy="4392488"/>
          </a:xfrm>
          <a:prstGeom prst="rect">
            <a:avLst/>
          </a:prstGeom>
        </p:spPr>
        <p:txBody>
          <a:bodyPr>
            <a:normAutofit fontScale="85000" lnSpcReduction="2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en-US" b="1" smtClean="0"/>
              <a:t>6,7 and 8 May 2012</a:t>
            </a:r>
            <a:r>
              <a:rPr lang="en-US" smtClean="0"/>
              <a:t>: several hundreds action were conducted in Moscow including “The March of Millions”. Actions were coincided with the Putin’s inauguration. More than 400 people were arrested, about 80 were injured. The arrests continued in the following months. The authority’s reaction resulted in so-called “Bolotnaya square Case”</a:t>
            </a:r>
          </a:p>
          <a:p>
            <a:r>
              <a:rPr lang="en-US" b="1" smtClean="0"/>
              <a:t>May – June 2012</a:t>
            </a:r>
            <a:r>
              <a:rPr lang="en-US" smtClean="0"/>
              <a:t>: Occupy Abay and Occupy Arbat (Moscow), Occupy Isaakievskaya (St.-Petersburg). Series of actions of the opposition including meetings, lectures, discussions, theater performances etc. </a:t>
            </a:r>
          </a:p>
          <a:p>
            <a:r>
              <a:rPr lang="en-US" b="1" smtClean="0"/>
              <a:t>13 May 2012 </a:t>
            </a:r>
            <a:r>
              <a:rPr lang="en-US" smtClean="0"/>
              <a:t>“Control walking around Moscow”: action organized by writers, journalists and musicians with the purpose to check whether Russian citizens could organize peaceful actions freely. About 20 000 participants. </a:t>
            </a:r>
          </a:p>
          <a:p>
            <a:endParaRPr lang="en-US" smtClean="0"/>
          </a:p>
          <a:p>
            <a:endParaRPr lang="en-US" smtClean="0"/>
          </a:p>
          <a:p>
            <a:endParaRPr lang="en-US" smtClean="0"/>
          </a:p>
          <a:p>
            <a:endParaRPr lang="ru-RU" dirty="0"/>
          </a:p>
        </p:txBody>
      </p:sp>
    </p:spTree>
    <p:extLst>
      <p:ext uri="{BB962C8B-B14F-4D97-AF65-F5344CB8AC3E}">
        <p14:creationId xmlns:p14="http://schemas.microsoft.com/office/powerpoint/2010/main" val="1082889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p:cNvSpPr txBox="1">
            <a:spLocks/>
          </p:cNvSpPr>
          <p:nvPr/>
        </p:nvSpPr>
        <p:spPr>
          <a:xfrm>
            <a:off x="762000" y="685800"/>
            <a:ext cx="7543800" cy="5191472"/>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endParaRPr lang="en-US" dirty="0" smtClean="0"/>
          </a:p>
          <a:p>
            <a:r>
              <a:rPr lang="en-US" sz="2000" b="1" dirty="0" smtClean="0"/>
              <a:t>12 June and 15 September 2012</a:t>
            </a:r>
            <a:r>
              <a:rPr lang="en-US" sz="2000" dirty="0" smtClean="0"/>
              <a:t>: Protesters repeated “The March of Millions” in Moscow and other cities.</a:t>
            </a:r>
          </a:p>
          <a:p>
            <a:r>
              <a:rPr lang="en-US" sz="2000" b="1" dirty="0" smtClean="0"/>
              <a:t>20 – 21 October 2012</a:t>
            </a:r>
            <a:r>
              <a:rPr lang="en-US" sz="2000" dirty="0" smtClean="0"/>
              <a:t>: Elections into </a:t>
            </a:r>
            <a:r>
              <a:rPr lang="en-US" sz="2000" b="1" dirty="0" smtClean="0"/>
              <a:t>“The Coordinating Council of the Extra-Parliamentary Opposition” </a:t>
            </a:r>
            <a:r>
              <a:rPr lang="en-US" sz="2000" dirty="0" smtClean="0"/>
              <a:t>(was released in October 2013)</a:t>
            </a:r>
          </a:p>
          <a:p>
            <a:r>
              <a:rPr lang="en-US" sz="2000" b="1" dirty="0" smtClean="0"/>
              <a:t>January 2013</a:t>
            </a:r>
            <a:r>
              <a:rPr lang="en-US" sz="2000" dirty="0" smtClean="0"/>
              <a:t>: </a:t>
            </a:r>
            <a:r>
              <a:rPr lang="en-US" b="1" dirty="0" smtClean="0"/>
              <a:t>“The March against Scoundrels” </a:t>
            </a:r>
            <a:r>
              <a:rPr lang="en-US" sz="2000" dirty="0" smtClean="0"/>
              <a:t>was held in Moscow protesting passage of the “</a:t>
            </a:r>
            <a:r>
              <a:rPr lang="en-US" sz="2000" dirty="0" err="1" smtClean="0"/>
              <a:t>Dima</a:t>
            </a:r>
            <a:r>
              <a:rPr lang="en-US" sz="2000" dirty="0" smtClean="0"/>
              <a:t> </a:t>
            </a:r>
            <a:r>
              <a:rPr lang="en-US" sz="2000" dirty="0" err="1" smtClean="0"/>
              <a:t>Yakovlev</a:t>
            </a:r>
            <a:r>
              <a:rPr lang="en-US" sz="2000" dirty="0" smtClean="0"/>
              <a:t> Law” (or Anti-</a:t>
            </a:r>
            <a:r>
              <a:rPr lang="en-US" sz="2000" dirty="0" err="1" smtClean="0"/>
              <a:t>Magnitsky</a:t>
            </a:r>
            <a:r>
              <a:rPr lang="en-US" sz="2000" dirty="0" smtClean="0"/>
              <a:t> Law)</a:t>
            </a:r>
          </a:p>
          <a:p>
            <a:r>
              <a:rPr lang="en-US" sz="2000" b="1" dirty="0" smtClean="0"/>
              <a:t>May and June 2013</a:t>
            </a:r>
            <a:r>
              <a:rPr lang="en-US" sz="2000" dirty="0" smtClean="0"/>
              <a:t>: Marches in support of political prisoners of the </a:t>
            </a:r>
            <a:r>
              <a:rPr lang="en-US" sz="2000" dirty="0" err="1" smtClean="0"/>
              <a:t>Bolotnaya</a:t>
            </a:r>
            <a:r>
              <a:rPr lang="en-US" sz="2000" dirty="0" smtClean="0"/>
              <a:t> Square Case. </a:t>
            </a:r>
          </a:p>
          <a:p>
            <a:pPr marL="0" indent="0">
              <a:buFont typeface="Arial" pitchFamily="34" charset="0"/>
              <a:buNone/>
            </a:pPr>
            <a:r>
              <a:rPr lang="en-US" sz="2000" dirty="0" smtClean="0"/>
              <a:t> </a:t>
            </a:r>
          </a:p>
          <a:p>
            <a:pPr marL="0" indent="0">
              <a:buFont typeface="Arial" pitchFamily="34" charset="0"/>
              <a:buNone/>
            </a:pPr>
            <a:r>
              <a:rPr lang="en-US" sz="2000" dirty="0" smtClean="0"/>
              <a:t>In total more than 5000 protesters were arrested. Being asked about protests, </a:t>
            </a:r>
            <a:r>
              <a:rPr lang="en-US" sz="2000" b="1" dirty="0" smtClean="0"/>
              <a:t>Putin</a:t>
            </a:r>
            <a:r>
              <a:rPr lang="en-US" sz="2000" dirty="0" smtClean="0"/>
              <a:t> replied that protesters </a:t>
            </a:r>
            <a:r>
              <a:rPr lang="en-US" sz="2000" b="1" dirty="0" smtClean="0"/>
              <a:t>“act on behalf of foreign states and for foreign money”. </a:t>
            </a:r>
            <a:endParaRPr lang="ru-RU" sz="2000" b="1" dirty="0"/>
          </a:p>
        </p:txBody>
      </p:sp>
    </p:spTree>
    <p:extLst>
      <p:ext uri="{BB962C8B-B14F-4D97-AF65-F5344CB8AC3E}">
        <p14:creationId xmlns:p14="http://schemas.microsoft.com/office/powerpoint/2010/main" val="1521432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Мои документы\Масарик 2017\Лекции\Де-демократизация в России\14910280_10157669510395472_1413991234096827321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052736"/>
            <a:ext cx="6396976" cy="360000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483768" y="5053826"/>
            <a:ext cx="4572000" cy="369332"/>
          </a:xfrm>
          <a:prstGeom prst="rect">
            <a:avLst/>
          </a:prstGeom>
        </p:spPr>
        <p:txBody>
          <a:bodyPr>
            <a:spAutoFit/>
          </a:bodyPr>
          <a:lstStyle/>
          <a:p>
            <a:r>
              <a:rPr lang="en-US" b="1" dirty="0" smtClean="0"/>
              <a:t>“It’s not a thaw, it’s a backswing”</a:t>
            </a:r>
            <a:endParaRPr lang="en-US" b="1" dirty="0"/>
          </a:p>
        </p:txBody>
      </p:sp>
    </p:spTree>
    <p:extLst>
      <p:ext uri="{BB962C8B-B14F-4D97-AF65-F5344CB8AC3E}">
        <p14:creationId xmlns:p14="http://schemas.microsoft.com/office/powerpoint/2010/main" val="2279828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Мои документы\Масарик 2017\Лекции\Де-демократизация в России\On_Nan_Ne_Tsar_05.05.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620688"/>
            <a:ext cx="4286250" cy="320992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980853" y="4293096"/>
            <a:ext cx="4572000" cy="923330"/>
          </a:xfrm>
          <a:prstGeom prst="rect">
            <a:avLst/>
          </a:prstGeom>
        </p:spPr>
        <p:txBody>
          <a:bodyPr>
            <a:spAutoFit/>
          </a:bodyPr>
          <a:lstStyle/>
          <a:p>
            <a:r>
              <a:rPr lang="en-US" dirty="0" smtClean="0"/>
              <a:t>The new wave of protests has started this spring because of Putin’s re-election and inauguration.  </a:t>
            </a:r>
            <a:endParaRPr lang="en-US" dirty="0"/>
          </a:p>
        </p:txBody>
      </p:sp>
    </p:spTree>
    <p:extLst>
      <p:ext uri="{BB962C8B-B14F-4D97-AF65-F5344CB8AC3E}">
        <p14:creationId xmlns:p14="http://schemas.microsoft.com/office/powerpoint/2010/main" val="2594114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115616" y="476672"/>
            <a:ext cx="6781800" cy="87099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n-US" smtClean="0"/>
              <a:t>Kremlin’s reaction</a:t>
            </a:r>
            <a:endParaRPr lang="ru-RU" dirty="0"/>
          </a:p>
        </p:txBody>
      </p:sp>
      <p:sp>
        <p:nvSpPr>
          <p:cNvPr id="4" name="Объект 2"/>
          <p:cNvSpPr txBox="1">
            <a:spLocks/>
          </p:cNvSpPr>
          <p:nvPr/>
        </p:nvSpPr>
        <p:spPr>
          <a:xfrm>
            <a:off x="755576" y="1700808"/>
            <a:ext cx="7543800" cy="3886200"/>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en-US" dirty="0" smtClean="0"/>
              <a:t>Persecution and harassment of the extra-parliament opposition and human rights activists</a:t>
            </a:r>
          </a:p>
          <a:p>
            <a:r>
              <a:rPr lang="en-US" dirty="0" smtClean="0"/>
              <a:t>Establishing new structures and movements aimed to persecute the opposition</a:t>
            </a:r>
          </a:p>
          <a:p>
            <a:r>
              <a:rPr lang="en-US" dirty="0" smtClean="0"/>
              <a:t>Passing new laws</a:t>
            </a:r>
          </a:p>
          <a:p>
            <a:r>
              <a:rPr lang="en-US" dirty="0" smtClean="0"/>
              <a:t>“Informational war” against the opposition and human rights activists. </a:t>
            </a:r>
            <a:endParaRPr lang="ru-RU" dirty="0"/>
          </a:p>
        </p:txBody>
      </p:sp>
    </p:spTree>
    <p:extLst>
      <p:ext uri="{BB962C8B-B14F-4D97-AF65-F5344CB8AC3E}">
        <p14:creationId xmlns:p14="http://schemas.microsoft.com/office/powerpoint/2010/main" val="3509693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Мои документы\Масарик 2017\Лекции\Де-демократизация в России\F57AC1A1-7F61-4290-818D-B3D9181386A9_w1597_n_r1_s.jpg"/>
          <p:cNvPicPr>
            <a:picLocks noChangeAspect="1" noChangeArrowheads="1"/>
          </p:cNvPicPr>
          <p:nvPr/>
        </p:nvPicPr>
        <p:blipFill rotWithShape="1">
          <a:blip r:embed="rId2">
            <a:extLst>
              <a:ext uri="{28A0092B-C50C-407E-A947-70E740481C1C}">
                <a14:useLocalDpi xmlns:a14="http://schemas.microsoft.com/office/drawing/2010/main" val="0"/>
              </a:ext>
            </a:extLst>
          </a:blip>
          <a:srcRect l="15022" r="13349"/>
          <a:stretch/>
        </p:blipFill>
        <p:spPr bwMode="auto">
          <a:xfrm>
            <a:off x="1341120" y="188640"/>
            <a:ext cx="5958840" cy="4680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195736" y="5373216"/>
            <a:ext cx="4572000" cy="923330"/>
          </a:xfrm>
          <a:prstGeom prst="rect">
            <a:avLst/>
          </a:prstGeom>
        </p:spPr>
        <p:txBody>
          <a:bodyPr>
            <a:spAutoFit/>
          </a:bodyPr>
          <a:lstStyle/>
          <a:p>
            <a:r>
              <a:rPr lang="en-US" dirty="0"/>
              <a:t>I</a:t>
            </a:r>
            <a:r>
              <a:rPr lang="en-US" dirty="0" smtClean="0"/>
              <a:t>n 2017 </a:t>
            </a:r>
            <a:r>
              <a:rPr lang="en-US" b="1" dirty="0" smtClean="0"/>
              <a:t>1310 cases of disinformation </a:t>
            </a:r>
            <a:r>
              <a:rPr lang="en-US" dirty="0" smtClean="0"/>
              <a:t>were registered in Russian media (the East </a:t>
            </a:r>
            <a:r>
              <a:rPr lang="en-US" dirty="0" err="1" smtClean="0"/>
              <a:t>Stratcom</a:t>
            </a:r>
            <a:r>
              <a:rPr lang="en-US" dirty="0" smtClean="0"/>
              <a:t> report) </a:t>
            </a:r>
            <a:endParaRPr lang="en-US" dirty="0"/>
          </a:p>
        </p:txBody>
      </p:sp>
    </p:spTree>
    <p:extLst>
      <p:ext uri="{BB962C8B-B14F-4D97-AF65-F5344CB8AC3E}">
        <p14:creationId xmlns:p14="http://schemas.microsoft.com/office/powerpoint/2010/main" val="3276480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23728" y="1340768"/>
            <a:ext cx="4572000" cy="4678204"/>
          </a:xfrm>
          <a:prstGeom prst="rect">
            <a:avLst/>
          </a:prstGeom>
        </p:spPr>
        <p:txBody>
          <a:bodyPr>
            <a:spAutoFit/>
          </a:bodyPr>
          <a:lstStyle/>
          <a:p>
            <a:r>
              <a:rPr lang="en-US" sz="2000" dirty="0" smtClean="0"/>
              <a:t>In this flow of disinformation we can identify the certain blocks (the main messages):</a:t>
            </a:r>
          </a:p>
          <a:p>
            <a:pPr marL="285750" indent="-285750">
              <a:buFontTx/>
              <a:buChar char="-"/>
            </a:pPr>
            <a:r>
              <a:rPr lang="en-US" sz="2000" b="1" dirty="0" smtClean="0"/>
              <a:t>The Western world is undemocratic and unsafe</a:t>
            </a:r>
          </a:p>
          <a:p>
            <a:endParaRPr lang="en-US" sz="2000" dirty="0" smtClean="0"/>
          </a:p>
          <a:p>
            <a:pPr marL="285750" indent="-285750">
              <a:buFontTx/>
              <a:buChar char="-"/>
            </a:pPr>
            <a:r>
              <a:rPr lang="en-US" sz="2000" b="1" dirty="0" smtClean="0"/>
              <a:t>Russia is innocent but persecuted by the West and blamed falsely </a:t>
            </a:r>
          </a:p>
          <a:p>
            <a:endParaRPr lang="en-US" sz="2000" dirty="0" smtClean="0"/>
          </a:p>
          <a:p>
            <a:pPr marL="285750" indent="-285750">
              <a:buFontTx/>
              <a:buChar char="-"/>
            </a:pPr>
            <a:r>
              <a:rPr lang="en-US" sz="2000" b="1" dirty="0" smtClean="0"/>
              <a:t>Negative image of Ukraine (Ukraine is not a real state, Ukrainian people are fascist and xenophobes)</a:t>
            </a:r>
          </a:p>
          <a:p>
            <a:pPr marL="285750" indent="-285750">
              <a:buFontTx/>
              <a:buChar char="-"/>
            </a:pPr>
            <a:endParaRPr lang="en-US" sz="2000" dirty="0" smtClean="0"/>
          </a:p>
          <a:p>
            <a:endParaRPr lang="en-US" dirty="0"/>
          </a:p>
        </p:txBody>
      </p:sp>
    </p:spTree>
    <p:extLst>
      <p:ext uri="{BB962C8B-B14F-4D97-AF65-F5344CB8AC3E}">
        <p14:creationId xmlns:p14="http://schemas.microsoft.com/office/powerpoint/2010/main" val="2868225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043608" y="332656"/>
            <a:ext cx="6781800" cy="792088"/>
          </a:xfrm>
          <a:prstGeom prst="rect">
            <a:avLst/>
          </a:prstGeom>
        </p:spPr>
        <p:txBody>
          <a:bodyPr>
            <a:normAutofit fontScale="85000" lnSpcReduction="20000"/>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n-US" sz="3200" smtClean="0"/>
              <a:t>Pro-kremlin structures and movements</a:t>
            </a:r>
            <a:endParaRPr lang="ru-RU" sz="3200" dirty="0"/>
          </a:p>
        </p:txBody>
      </p:sp>
      <p:sp>
        <p:nvSpPr>
          <p:cNvPr id="4" name="Объект 2"/>
          <p:cNvSpPr txBox="1">
            <a:spLocks/>
          </p:cNvSpPr>
          <p:nvPr/>
        </p:nvSpPr>
        <p:spPr>
          <a:xfrm>
            <a:off x="755576" y="1340768"/>
            <a:ext cx="7543800" cy="5040560"/>
          </a:xfrm>
          <a:prstGeom prst="rect">
            <a:avLst/>
          </a:prstGeom>
        </p:spPr>
        <p:txBody>
          <a:bodyPr>
            <a:normAutofit fontScale="92500" lnSpcReduction="2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en-US" sz="1800" dirty="0" smtClean="0"/>
              <a:t>The Center for Combating Extremism of the Russian Ministry of the Interior (or </a:t>
            </a:r>
            <a:r>
              <a:rPr lang="en-US" sz="1800" b="1" dirty="0" smtClean="0"/>
              <a:t>The Center “E”</a:t>
            </a:r>
            <a:r>
              <a:rPr lang="en-US" sz="1800" dirty="0" smtClean="0"/>
              <a:t>) – was established in 2008. They define as “extremism” almost any political activity which does not fit official Kremlin doctrine. </a:t>
            </a:r>
            <a:r>
              <a:rPr lang="en-US" sz="1800" i="1" dirty="0" smtClean="0"/>
              <a:t>'Because their targets are unclear, and the officers lack the imagination to change their methods, they arrest more or less anyone who is politically active.' </a:t>
            </a:r>
          </a:p>
          <a:p>
            <a:r>
              <a:rPr lang="en-US" sz="1800" b="1" dirty="0" smtClean="0"/>
              <a:t>“The</a:t>
            </a:r>
            <a:r>
              <a:rPr lang="en-US" sz="1800" b="1" i="1" dirty="0" smtClean="0"/>
              <a:t> </a:t>
            </a:r>
            <a:r>
              <a:rPr lang="en-US" sz="1800" b="1" dirty="0" smtClean="0"/>
              <a:t>Young Guard”</a:t>
            </a:r>
            <a:r>
              <a:rPr lang="en-US" sz="1800" dirty="0" smtClean="0"/>
              <a:t> (</a:t>
            </a:r>
            <a:r>
              <a:rPr lang="en-US" sz="1800" dirty="0" err="1" smtClean="0"/>
              <a:t>Molodaya</a:t>
            </a:r>
            <a:r>
              <a:rPr lang="en-US" sz="1800" dirty="0" smtClean="0"/>
              <a:t> </a:t>
            </a:r>
            <a:r>
              <a:rPr lang="en-US" sz="1800" dirty="0" err="1" smtClean="0"/>
              <a:t>Gvardiya</a:t>
            </a:r>
            <a:r>
              <a:rPr lang="en-US" sz="1800" dirty="0" smtClean="0"/>
              <a:t>) – the pro-Kremlin youth movement organized by The United Russia in 2005. Now its leader Denis </a:t>
            </a:r>
            <a:r>
              <a:rPr lang="en-US" sz="1800" dirty="0" err="1" smtClean="0"/>
              <a:t>Davydov</a:t>
            </a:r>
            <a:r>
              <a:rPr lang="en-US" sz="1800" dirty="0" smtClean="0"/>
              <a:t> says that the organization “plans to create groups for combating political opposition in each region of Russia”.</a:t>
            </a:r>
          </a:p>
          <a:p>
            <a:r>
              <a:rPr lang="en-US" sz="1800" b="1" dirty="0" smtClean="0"/>
              <a:t>“</a:t>
            </a:r>
            <a:r>
              <a:rPr lang="en-US" sz="1800" b="1" dirty="0" err="1" smtClean="0"/>
              <a:t>Nashi</a:t>
            </a:r>
            <a:r>
              <a:rPr lang="en-US" sz="1800" b="1" dirty="0" smtClean="0"/>
              <a:t>” </a:t>
            </a:r>
            <a:r>
              <a:rPr lang="en-US" sz="1800" dirty="0" smtClean="0"/>
              <a:t>(“The Ours”) - the pro-Kremlin youth movement organized by the President Administration and existed between 2005 and 2013.  The main goal: combating the political opposition and “color revolution”. Methods: picketing, harassment, bullying, threatening, breakdown of oppositional activities.</a:t>
            </a:r>
          </a:p>
          <a:p>
            <a:r>
              <a:rPr lang="en-US" sz="1800" b="1" dirty="0" smtClean="0"/>
              <a:t>“</a:t>
            </a:r>
            <a:r>
              <a:rPr lang="en-US" sz="1800" b="1" dirty="0" err="1" smtClean="0"/>
              <a:t>Sut</a:t>
            </a:r>
            <a:r>
              <a:rPr lang="en-US" sz="1800" b="1" dirty="0" smtClean="0"/>
              <a:t>’ </a:t>
            </a:r>
            <a:r>
              <a:rPr lang="en-US" sz="1800" b="1" dirty="0" err="1" smtClean="0"/>
              <a:t>Vremeny</a:t>
            </a:r>
            <a:r>
              <a:rPr lang="en-US" sz="1800" b="1" dirty="0" smtClean="0"/>
              <a:t>” </a:t>
            </a:r>
            <a:r>
              <a:rPr lang="en-US" sz="1800" dirty="0" smtClean="0"/>
              <a:t>(“Essence of Time”) - the youth patriotic conservative movement organized by Sergey </a:t>
            </a:r>
            <a:r>
              <a:rPr lang="en-US" sz="1800" dirty="0" err="1" smtClean="0"/>
              <a:t>Kurginyan</a:t>
            </a:r>
            <a:r>
              <a:rPr lang="en-US" sz="1800" dirty="0" smtClean="0"/>
              <a:t> in 2011. The movement has its own ideology based on </a:t>
            </a:r>
            <a:r>
              <a:rPr lang="en-US" sz="1800" dirty="0" err="1" smtClean="0"/>
              <a:t>Kurginyan’s</a:t>
            </a:r>
            <a:r>
              <a:rPr lang="en-US" sz="1800" dirty="0" smtClean="0"/>
              <a:t> works and exploits “leftist” ideas. The aim is to combat “color revolutions”. The movement positions itself as “the alternative opposition”. </a:t>
            </a:r>
          </a:p>
          <a:p>
            <a:endParaRPr lang="en-US" sz="1800" dirty="0" smtClean="0"/>
          </a:p>
          <a:p>
            <a:endParaRPr lang="en-US" sz="1800" dirty="0" smtClean="0"/>
          </a:p>
          <a:p>
            <a:endParaRPr lang="en-US" dirty="0" smtClean="0"/>
          </a:p>
        </p:txBody>
      </p:sp>
    </p:spTree>
    <p:extLst>
      <p:ext uri="{BB962C8B-B14F-4D97-AF65-F5344CB8AC3E}">
        <p14:creationId xmlns:p14="http://schemas.microsoft.com/office/powerpoint/2010/main" val="1488451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p:cNvSpPr txBox="1">
            <a:spLocks/>
          </p:cNvSpPr>
          <p:nvPr/>
        </p:nvSpPr>
        <p:spPr>
          <a:xfrm>
            <a:off x="762000" y="685800"/>
            <a:ext cx="7543800" cy="3886200"/>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en-US" sz="2000" b="1" smtClean="0"/>
              <a:t>The National Liberation Movement</a:t>
            </a:r>
            <a:r>
              <a:rPr lang="en-US" sz="2000" smtClean="0"/>
              <a:t> (NOD) - the ultra-conservative movement originated in 2012 and aimed to combat  the political opposition and “the fifth column”. It looks like the hybrid of “Nashi” and “Essence of Time”. </a:t>
            </a:r>
          </a:p>
          <a:p>
            <a:r>
              <a:rPr lang="en-US" sz="2000" b="1" smtClean="0"/>
              <a:t>“Antimaidan” </a:t>
            </a:r>
            <a:r>
              <a:rPr lang="en-US" sz="2000" smtClean="0"/>
              <a:t>– the pro-kremlin public movement originated in 2015. It opposes to any attempts to change the government. This movement appeared under the big influence of Kurginyan’s Essence of Time. </a:t>
            </a:r>
          </a:p>
          <a:p>
            <a:r>
              <a:rPr lang="en-US" sz="2000" b="1" smtClean="0"/>
              <a:t>“Yunarmiya” </a:t>
            </a:r>
            <a:r>
              <a:rPr lang="en-US" sz="2000" smtClean="0"/>
              <a:t>(The Young Army) – the very new patriotic military movement created for work with children. </a:t>
            </a:r>
            <a:endParaRPr lang="ru-RU" sz="2000" dirty="0"/>
          </a:p>
        </p:txBody>
      </p:sp>
    </p:spTree>
    <p:extLst>
      <p:ext uri="{BB962C8B-B14F-4D97-AF65-F5344CB8AC3E}">
        <p14:creationId xmlns:p14="http://schemas.microsoft.com/office/powerpoint/2010/main" val="3817405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dirty="0" err="1" smtClean="0"/>
              <a:t>cossacks</a:t>
            </a:r>
            <a:endParaRPr lang="ru-RU" dirty="0"/>
          </a:p>
        </p:txBody>
      </p:sp>
      <p:pic>
        <p:nvPicPr>
          <p:cNvPr id="1026" name="Picture 2" descr="D:\Мои документы\Масарик 2017\Лекции\Де-демократизация в России\2421564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28800"/>
            <a:ext cx="7641477" cy="46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062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899592" y="404664"/>
            <a:ext cx="6781800" cy="870992"/>
          </a:xfrm>
          <a:prstGeom prst="rect">
            <a:avLst/>
          </a:prstGeom>
        </p:spPr>
        <p:txBody>
          <a:bodyPr>
            <a:normAutofit fontScale="85000" lnSpcReduction="20000"/>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n-US" sz="3600" smtClean="0"/>
              <a:t>“The patriotic stop-list” in Russia</a:t>
            </a:r>
            <a:endParaRPr lang="ru-RU" sz="3600" dirty="0"/>
          </a:p>
        </p:txBody>
      </p:sp>
      <p:sp>
        <p:nvSpPr>
          <p:cNvPr id="3" name="Объект 2"/>
          <p:cNvSpPr txBox="1">
            <a:spLocks/>
          </p:cNvSpPr>
          <p:nvPr/>
        </p:nvSpPr>
        <p:spPr>
          <a:xfrm>
            <a:off x="755576" y="1412776"/>
            <a:ext cx="7543800" cy="4390256"/>
          </a:xfrm>
          <a:prstGeom prst="rect">
            <a:avLst/>
          </a:prstGeom>
        </p:spPr>
        <p:txBody>
          <a:bodyPr>
            <a:normAutofit fontScale="85000"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en-US" dirty="0" smtClean="0"/>
              <a:t>“The patriotic stop-list” was released by the Federation Council in </a:t>
            </a:r>
            <a:r>
              <a:rPr lang="en-US" b="1" dirty="0" smtClean="0"/>
              <a:t>July 2015</a:t>
            </a:r>
            <a:r>
              <a:rPr lang="en-US" dirty="0" smtClean="0"/>
              <a:t>. </a:t>
            </a:r>
          </a:p>
          <a:p>
            <a:r>
              <a:rPr lang="en-US" dirty="0" smtClean="0"/>
              <a:t>It is the list of foreign organizations whose activity in Russia is considered as undesirable. It means prohibition on physical presence, recruitment, promotion. </a:t>
            </a:r>
          </a:p>
          <a:p>
            <a:r>
              <a:rPr lang="en-US" dirty="0" smtClean="0"/>
              <a:t>It includes amongst others </a:t>
            </a:r>
            <a:r>
              <a:rPr lang="en-US" b="1" dirty="0" smtClean="0"/>
              <a:t>MacArthur Foundation, Open Society Institute (Soros Foundation), National Empowerment for Democracy, Freedom House, Education for Democracy Foundation </a:t>
            </a:r>
            <a:r>
              <a:rPr lang="en-US" dirty="0" smtClean="0"/>
              <a:t>(polish “</a:t>
            </a:r>
            <a:r>
              <a:rPr lang="en-US" dirty="0" err="1" smtClean="0"/>
              <a:t>Fundacja</a:t>
            </a:r>
            <a:r>
              <a:rPr lang="en-US" dirty="0" smtClean="0"/>
              <a:t> </a:t>
            </a:r>
            <a:r>
              <a:rPr lang="en-US" dirty="0" err="1" smtClean="0"/>
              <a:t>Edukacja</a:t>
            </a:r>
            <a:r>
              <a:rPr lang="en-US" dirty="0" smtClean="0"/>
              <a:t> </a:t>
            </a:r>
            <a:r>
              <a:rPr lang="en-US" dirty="0" err="1" smtClean="0"/>
              <a:t>dla</a:t>
            </a:r>
            <a:r>
              <a:rPr lang="en-US" dirty="0" smtClean="0"/>
              <a:t> </a:t>
            </a:r>
            <a:r>
              <a:rPr lang="en-US" dirty="0" err="1" smtClean="0"/>
              <a:t>Demokracji</a:t>
            </a:r>
            <a:r>
              <a:rPr lang="en-US" dirty="0" smtClean="0"/>
              <a:t>”), </a:t>
            </a:r>
            <a:r>
              <a:rPr lang="en-US" b="1" dirty="0" smtClean="0"/>
              <a:t>East European Democratic Center</a:t>
            </a:r>
            <a:r>
              <a:rPr lang="en-US" dirty="0" smtClean="0"/>
              <a:t>, </a:t>
            </a:r>
            <a:r>
              <a:rPr lang="en-US" b="1" dirty="0" smtClean="0"/>
              <a:t>Crimea Field Mission on Human Rights</a:t>
            </a:r>
            <a:r>
              <a:rPr lang="en-US" dirty="0" smtClean="0"/>
              <a:t> etc. </a:t>
            </a:r>
          </a:p>
          <a:p>
            <a:r>
              <a:rPr lang="en-US" dirty="0" smtClean="0"/>
              <a:t>The inclusion into the stop-list of </a:t>
            </a:r>
            <a:r>
              <a:rPr lang="en-US" b="1" dirty="0" smtClean="0"/>
              <a:t>Amnesty International</a:t>
            </a:r>
            <a:r>
              <a:rPr lang="en-US" dirty="0" smtClean="0"/>
              <a:t> and </a:t>
            </a:r>
            <a:r>
              <a:rPr lang="en-US" b="1" dirty="0" smtClean="0"/>
              <a:t>Human Rights Watch </a:t>
            </a:r>
            <a:r>
              <a:rPr lang="en-US" dirty="0" smtClean="0"/>
              <a:t>are being discussed. </a:t>
            </a:r>
          </a:p>
          <a:p>
            <a:pPr marL="0" indent="0">
              <a:buFont typeface="Arial" pitchFamily="34" charset="0"/>
              <a:buNone/>
            </a:pPr>
            <a:endParaRPr lang="ru-RU" dirty="0"/>
          </a:p>
        </p:txBody>
      </p:sp>
    </p:spTree>
    <p:extLst>
      <p:ext uri="{BB962C8B-B14F-4D97-AF65-F5344CB8AC3E}">
        <p14:creationId xmlns:p14="http://schemas.microsoft.com/office/powerpoint/2010/main" val="837446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Factors contributed to de-democratization in </a:t>
            </a:r>
            <a:r>
              <a:rPr lang="en-US" dirty="0" err="1" smtClean="0"/>
              <a:t>russia</a:t>
            </a:r>
            <a:endParaRPr lang="ru-RU" dirty="0"/>
          </a:p>
        </p:txBody>
      </p:sp>
      <p:sp>
        <p:nvSpPr>
          <p:cNvPr id="3" name="Объект 2"/>
          <p:cNvSpPr>
            <a:spLocks noGrp="1"/>
          </p:cNvSpPr>
          <p:nvPr>
            <p:ph idx="1"/>
          </p:nvPr>
        </p:nvSpPr>
        <p:spPr/>
        <p:txBody>
          <a:bodyPr/>
          <a:lstStyle/>
          <a:p>
            <a:r>
              <a:rPr lang="en-US" dirty="0" smtClean="0"/>
              <a:t>Lack of </a:t>
            </a:r>
            <a:r>
              <a:rPr lang="en-US" dirty="0" smtClean="0"/>
              <a:t>a long tradition </a:t>
            </a:r>
            <a:r>
              <a:rPr lang="en-US" dirty="0" smtClean="0"/>
              <a:t>of democratic </a:t>
            </a:r>
            <a:r>
              <a:rPr lang="en-US" dirty="0" smtClean="0"/>
              <a:t>development</a:t>
            </a:r>
            <a:endParaRPr lang="en-US" dirty="0" smtClean="0"/>
          </a:p>
          <a:p>
            <a:r>
              <a:rPr lang="en-US" dirty="0" err="1" smtClean="0"/>
              <a:t>Etatism</a:t>
            </a:r>
            <a:r>
              <a:rPr lang="en-US" dirty="0" smtClean="0"/>
              <a:t> (primacy of the state over the civil society</a:t>
            </a:r>
            <a:r>
              <a:rPr lang="en-US" dirty="0" smtClean="0"/>
              <a:t>)</a:t>
            </a:r>
          </a:p>
          <a:p>
            <a:r>
              <a:rPr lang="en-US" dirty="0" smtClean="0"/>
              <a:t>Weak civil society and its institutions </a:t>
            </a:r>
            <a:endParaRPr lang="en-US" dirty="0" smtClean="0"/>
          </a:p>
          <a:p>
            <a:r>
              <a:rPr lang="en-US" dirty="0" smtClean="0"/>
              <a:t>Institutional crisis and weak control over bureaucracy </a:t>
            </a:r>
          </a:p>
          <a:p>
            <a:r>
              <a:rPr lang="en-US" dirty="0" smtClean="0"/>
              <a:t>The Russian Orthodox Church </a:t>
            </a:r>
            <a:r>
              <a:rPr lang="en-US" dirty="0" smtClean="0"/>
              <a:t>(its alliance with Putin’s regime)</a:t>
            </a:r>
            <a:endParaRPr lang="en-US" dirty="0" smtClean="0"/>
          </a:p>
          <a:p>
            <a:endParaRPr lang="en-US" dirty="0" smtClean="0"/>
          </a:p>
          <a:p>
            <a:endParaRPr lang="ru-RU" dirty="0"/>
          </a:p>
        </p:txBody>
      </p:sp>
    </p:spTree>
    <p:extLst>
      <p:ext uri="{BB962C8B-B14F-4D97-AF65-F5344CB8AC3E}">
        <p14:creationId xmlns:p14="http://schemas.microsoft.com/office/powerpoint/2010/main" val="1599501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800" dirty="0" smtClean="0"/>
              <a:t>How can we explain the political twist from democracy to authoritarianism?</a:t>
            </a:r>
            <a:endParaRPr lang="ru-RU" sz="2800" dirty="0"/>
          </a:p>
        </p:txBody>
      </p:sp>
      <p:sp>
        <p:nvSpPr>
          <p:cNvPr id="3" name="Объект 2"/>
          <p:cNvSpPr>
            <a:spLocks noGrp="1"/>
          </p:cNvSpPr>
          <p:nvPr>
            <p:ph idx="1"/>
          </p:nvPr>
        </p:nvSpPr>
        <p:spPr/>
        <p:txBody>
          <a:bodyPr/>
          <a:lstStyle/>
          <a:p>
            <a:endParaRPr lang="en-US" b="1" dirty="0" smtClean="0"/>
          </a:p>
          <a:p>
            <a:endParaRPr lang="en-US" b="1" dirty="0"/>
          </a:p>
          <a:p>
            <a:endParaRPr lang="en-US" b="1" dirty="0" smtClean="0"/>
          </a:p>
          <a:p>
            <a:r>
              <a:rPr lang="en-US" b="1" dirty="0" smtClean="0"/>
              <a:t>1. The “resource curse” or the paradox of plenty</a:t>
            </a:r>
          </a:p>
          <a:p>
            <a:r>
              <a:rPr lang="en-US" b="1" dirty="0" smtClean="0"/>
              <a:t>2.</a:t>
            </a:r>
            <a:r>
              <a:rPr lang="en-US" dirty="0" smtClean="0"/>
              <a:t> </a:t>
            </a:r>
            <a:r>
              <a:rPr lang="en-US" b="1" dirty="0" smtClean="0"/>
              <a:t>“Dilemma of simultaneity</a:t>
            </a:r>
            <a:r>
              <a:rPr lang="en-US" b="1" dirty="0" smtClean="0"/>
              <a:t>”</a:t>
            </a:r>
          </a:p>
          <a:p>
            <a:r>
              <a:rPr lang="en-US" b="1" dirty="0" smtClean="0"/>
              <a:t>3. Others</a:t>
            </a:r>
            <a:endParaRPr lang="en-US" b="1" dirty="0" smtClean="0"/>
          </a:p>
          <a:p>
            <a:endParaRPr lang="en-US" b="1" dirty="0" smtClean="0"/>
          </a:p>
        </p:txBody>
      </p:sp>
    </p:spTree>
    <p:extLst>
      <p:ext uri="{BB962C8B-B14F-4D97-AF65-F5344CB8AC3E}">
        <p14:creationId xmlns:p14="http://schemas.microsoft.com/office/powerpoint/2010/main" val="562340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Democratization processes in late soviet years</a:t>
            </a:r>
            <a:endParaRPr lang="ru-RU" dirty="0"/>
          </a:p>
        </p:txBody>
      </p:sp>
      <p:sp>
        <p:nvSpPr>
          <p:cNvPr id="3" name="Объект 2"/>
          <p:cNvSpPr>
            <a:spLocks noGrp="1"/>
          </p:cNvSpPr>
          <p:nvPr>
            <p:ph idx="1"/>
          </p:nvPr>
        </p:nvSpPr>
        <p:spPr/>
        <p:txBody>
          <a:bodyPr/>
          <a:lstStyle/>
          <a:p>
            <a:r>
              <a:rPr lang="en-US" b="1" dirty="0" smtClean="0"/>
              <a:t>“</a:t>
            </a:r>
            <a:r>
              <a:rPr lang="en-US" b="1" dirty="0" err="1" smtClean="0"/>
              <a:t>Perestroyka</a:t>
            </a:r>
            <a:r>
              <a:rPr lang="en-US" b="1" dirty="0" smtClean="0"/>
              <a:t>”: </a:t>
            </a:r>
            <a:r>
              <a:rPr lang="en-US" dirty="0" smtClean="0"/>
              <a:t>the wide range of reforms aimed to democratization of social and political life, as well as liberalization of economics.</a:t>
            </a:r>
          </a:p>
          <a:p>
            <a:r>
              <a:rPr lang="en-US" b="1" dirty="0" smtClean="0"/>
              <a:t>“Glasnost”: </a:t>
            </a:r>
            <a:r>
              <a:rPr lang="en-US" dirty="0" smtClean="0"/>
              <a:t>(Before becoming one of the Gorbachev’s slogans, this word had used by soviet dissidents)</a:t>
            </a:r>
            <a:r>
              <a:rPr lang="en-US" b="1" dirty="0" smtClean="0"/>
              <a:t> </a:t>
            </a:r>
            <a:r>
              <a:rPr lang="en-US" dirty="0" smtClean="0"/>
              <a:t>increasing of government transparency and decreasing of political censorship </a:t>
            </a:r>
          </a:p>
          <a:p>
            <a:r>
              <a:rPr lang="en-US" b="1" dirty="0" smtClean="0"/>
              <a:t>“New political thinking”:</a:t>
            </a:r>
            <a:r>
              <a:rPr lang="en-US" dirty="0" smtClean="0"/>
              <a:t> de-</a:t>
            </a:r>
            <a:r>
              <a:rPr lang="en-US" dirty="0" err="1" smtClean="0"/>
              <a:t>ideologyzation</a:t>
            </a:r>
            <a:r>
              <a:rPr lang="en-US" dirty="0" smtClean="0"/>
              <a:t>, priority of universal values, moving toward peaceful co-existence </a:t>
            </a:r>
            <a:endParaRPr lang="ru-RU" dirty="0"/>
          </a:p>
        </p:txBody>
      </p:sp>
    </p:spTree>
    <p:extLst>
      <p:ext uri="{BB962C8B-B14F-4D97-AF65-F5344CB8AC3E}">
        <p14:creationId xmlns:p14="http://schemas.microsoft.com/office/powerpoint/2010/main" val="21678541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dirty="0"/>
              <a:t>Resource curse</a:t>
            </a:r>
            <a:endParaRPr lang="ru-RU" dirty="0"/>
          </a:p>
        </p:txBody>
      </p:sp>
      <p:sp>
        <p:nvSpPr>
          <p:cNvPr id="7" name="Объект 6"/>
          <p:cNvSpPr>
            <a:spLocks noGrp="1"/>
          </p:cNvSpPr>
          <p:nvPr>
            <p:ph idx="1"/>
          </p:nvPr>
        </p:nvSpPr>
        <p:spPr/>
        <p:txBody>
          <a:bodyPr/>
          <a:lstStyle/>
          <a:p>
            <a:r>
              <a:rPr lang="en-US" b="1" dirty="0"/>
              <a:t>The “resource curse” or the paradox of plenty</a:t>
            </a:r>
            <a:r>
              <a:rPr lang="en-US" dirty="0"/>
              <a:t>. The term was introduced by Richard </a:t>
            </a:r>
            <a:r>
              <a:rPr lang="en-US" dirty="0" err="1"/>
              <a:t>Auty</a:t>
            </a:r>
            <a:r>
              <a:rPr lang="en-US" dirty="0"/>
              <a:t> in 1993. </a:t>
            </a:r>
            <a:endParaRPr lang="ru-RU" dirty="0"/>
          </a:p>
          <a:p>
            <a:pPr marL="114300" indent="0">
              <a:buNone/>
            </a:pPr>
            <a:r>
              <a:rPr lang="en-US" dirty="0"/>
              <a:t>Some countries with plenty of natural resources are less developed and politically more fragile than countries with a little amount of resources. </a:t>
            </a:r>
          </a:p>
          <a:p>
            <a:endParaRPr lang="ru-RU" dirty="0"/>
          </a:p>
        </p:txBody>
      </p:sp>
    </p:spTree>
    <p:extLst>
      <p:ext uri="{BB962C8B-B14F-4D97-AF65-F5344CB8AC3E}">
        <p14:creationId xmlns:p14="http://schemas.microsoft.com/office/powerpoint/2010/main" val="533388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980728"/>
            <a:ext cx="6876545" cy="4373563"/>
          </a:xfrm>
          <a:prstGeom prst="rect">
            <a:avLst/>
          </a:prstGeom>
        </p:spPr>
      </p:pic>
    </p:spTree>
    <p:extLst>
      <p:ext uri="{BB962C8B-B14F-4D97-AF65-F5344CB8AC3E}">
        <p14:creationId xmlns:p14="http://schemas.microsoft.com/office/powerpoint/2010/main" val="3999382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611560" y="1700808"/>
            <a:ext cx="8229600" cy="4373563"/>
          </a:xfrm>
        </p:spPr>
        <p:txBody>
          <a:bodyPr/>
          <a:lstStyle/>
          <a:p>
            <a:r>
              <a:rPr lang="en-US" dirty="0" smtClean="0"/>
              <a:t>There are 15 countries with the most fuel-dependent economics (fuel account more than 70%  of total exports): </a:t>
            </a:r>
            <a:r>
              <a:rPr lang="en-US" b="1" dirty="0" smtClean="0"/>
              <a:t>Iraq, </a:t>
            </a:r>
            <a:r>
              <a:rPr lang="en-US" b="1" dirty="0"/>
              <a:t>Libya, </a:t>
            </a:r>
            <a:r>
              <a:rPr lang="en-US" b="1" dirty="0" smtClean="0"/>
              <a:t>Venezuela, Algeria, Brunei Darussalam, Kuwait, Azerbaijan, Sudan, Qatar, Nigeria, Saudi Arabia, Oman, Kazakhstan, Russia and Iran</a:t>
            </a:r>
            <a:r>
              <a:rPr lang="en-US" dirty="0" smtClean="0"/>
              <a:t>. </a:t>
            </a:r>
          </a:p>
          <a:p>
            <a:r>
              <a:rPr lang="en-US" dirty="0" smtClean="0"/>
              <a:t>According to the level of oil-dependency Russian </a:t>
            </a:r>
            <a:r>
              <a:rPr lang="en-US" dirty="0" smtClean="0"/>
              <a:t>economics </a:t>
            </a:r>
            <a:r>
              <a:rPr lang="en-US" dirty="0" smtClean="0"/>
              <a:t>is located between Kazakhstan and Iran.</a:t>
            </a:r>
          </a:p>
        </p:txBody>
      </p:sp>
    </p:spTree>
    <p:extLst>
      <p:ext uri="{BB962C8B-B14F-4D97-AF65-F5344CB8AC3E}">
        <p14:creationId xmlns:p14="http://schemas.microsoft.com/office/powerpoint/2010/main" val="2906925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859340"/>
            <a:ext cx="7344816" cy="3170099"/>
          </a:xfrm>
          <a:prstGeom prst="rect">
            <a:avLst/>
          </a:prstGeom>
        </p:spPr>
        <p:txBody>
          <a:bodyPr wrap="square">
            <a:spAutoFit/>
          </a:bodyPr>
          <a:lstStyle/>
          <a:p>
            <a:r>
              <a:rPr lang="en-US" sz="2000" dirty="0" smtClean="0"/>
              <a:t>However Russia can be hardly called “the </a:t>
            </a:r>
            <a:r>
              <a:rPr lang="en-US" sz="2000" dirty="0" err="1" smtClean="0"/>
              <a:t>rentier</a:t>
            </a:r>
            <a:r>
              <a:rPr lang="en-US" sz="2000" dirty="0" smtClean="0"/>
              <a:t> state”. Over past decades the percentage of the budget delivered from oil and gas has increased from </a:t>
            </a:r>
            <a:r>
              <a:rPr lang="en-US" sz="2000" b="1" dirty="0" smtClean="0"/>
              <a:t>30 %</a:t>
            </a:r>
            <a:r>
              <a:rPr lang="en-US" sz="2000" dirty="0" smtClean="0"/>
              <a:t> to </a:t>
            </a:r>
            <a:r>
              <a:rPr lang="en-US" sz="2000" b="1" dirty="0" smtClean="0"/>
              <a:t>50 %</a:t>
            </a:r>
            <a:r>
              <a:rPr lang="en-US" sz="2000" dirty="0" smtClean="0"/>
              <a:t>. But it is still much less than the comparative figure of </a:t>
            </a:r>
            <a:r>
              <a:rPr lang="en-US" sz="2000" b="1" dirty="0" smtClean="0"/>
              <a:t>92 %</a:t>
            </a:r>
            <a:r>
              <a:rPr lang="en-US" sz="2000" dirty="0" smtClean="0"/>
              <a:t> in Saudi Arabia. </a:t>
            </a:r>
          </a:p>
          <a:p>
            <a:r>
              <a:rPr lang="en-US" sz="2000" dirty="0" smtClean="0"/>
              <a:t>Between </a:t>
            </a:r>
            <a:r>
              <a:rPr lang="en-US" sz="2000" b="1" dirty="0" smtClean="0"/>
              <a:t>25 %</a:t>
            </a:r>
            <a:r>
              <a:rPr lang="en-US" sz="2000" dirty="0" smtClean="0"/>
              <a:t> and </a:t>
            </a:r>
            <a:r>
              <a:rPr lang="en-US" sz="2000" b="1" dirty="0" smtClean="0"/>
              <a:t>35 %</a:t>
            </a:r>
            <a:r>
              <a:rPr lang="en-US" sz="2000" dirty="0" smtClean="0"/>
              <a:t> of export revenues still come from </a:t>
            </a:r>
            <a:r>
              <a:rPr lang="en-US" sz="2000" b="1" dirty="0" smtClean="0"/>
              <a:t>non-energy sources</a:t>
            </a:r>
            <a:r>
              <a:rPr lang="en-US" sz="2000" dirty="0" smtClean="0"/>
              <a:t>, mainly military hardware.</a:t>
            </a:r>
          </a:p>
          <a:p>
            <a:r>
              <a:rPr lang="en-US" sz="2000" dirty="0" smtClean="0"/>
              <a:t>Thus the trap of “resource curse” cannot be considered as the main cause of the deterioration of the situation in Russia. </a:t>
            </a:r>
            <a:endParaRPr lang="en-US" sz="2000" dirty="0"/>
          </a:p>
        </p:txBody>
      </p:sp>
    </p:spTree>
    <p:extLst>
      <p:ext uri="{BB962C8B-B14F-4D97-AF65-F5344CB8AC3E}">
        <p14:creationId xmlns:p14="http://schemas.microsoft.com/office/powerpoint/2010/main" val="8220344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“Dilemma of simultaneity”</a:t>
            </a:r>
            <a:endParaRPr lang="ru-RU" dirty="0"/>
          </a:p>
        </p:txBody>
      </p:sp>
      <p:sp>
        <p:nvSpPr>
          <p:cNvPr id="3" name="Объект 2"/>
          <p:cNvSpPr>
            <a:spLocks noGrp="1"/>
          </p:cNvSpPr>
          <p:nvPr>
            <p:ph idx="1"/>
          </p:nvPr>
        </p:nvSpPr>
        <p:spPr/>
        <p:txBody>
          <a:bodyPr>
            <a:normAutofit lnSpcReduction="10000"/>
          </a:bodyPr>
          <a:lstStyle/>
          <a:p>
            <a:r>
              <a:rPr lang="en-US" sz="1800" dirty="0" smtClean="0"/>
              <a:t> </a:t>
            </a:r>
            <a:r>
              <a:rPr lang="en-US" sz="1800" dirty="0"/>
              <a:t>This </a:t>
            </a:r>
            <a:r>
              <a:rPr lang="en-US" sz="1800" dirty="0" smtClean="0"/>
              <a:t>term was </a:t>
            </a:r>
            <a:r>
              <a:rPr lang="en-US" sz="1800" dirty="0" smtClean="0"/>
              <a:t>introduced by </a:t>
            </a:r>
            <a:r>
              <a:rPr lang="en-US" sz="1800" b="1" dirty="0"/>
              <a:t>Claus </a:t>
            </a:r>
            <a:r>
              <a:rPr lang="en-US" sz="1800" b="1" dirty="0" smtClean="0"/>
              <a:t>Offer </a:t>
            </a:r>
            <a:r>
              <a:rPr lang="en-US" sz="1800" dirty="0" smtClean="0"/>
              <a:t>to describe </a:t>
            </a:r>
            <a:r>
              <a:rPr lang="en-US" sz="1800" dirty="0" smtClean="0"/>
              <a:t>the </a:t>
            </a:r>
            <a:r>
              <a:rPr lang="en-US" sz="1800" dirty="0"/>
              <a:t>specific situation for post-communistic regimes when they have to undertake multiple transformations for relatively short period</a:t>
            </a:r>
            <a:r>
              <a:rPr lang="en-US" sz="1800" dirty="0" smtClean="0"/>
              <a:t>. </a:t>
            </a:r>
          </a:p>
          <a:p>
            <a:pPr>
              <a:buFont typeface="Wingdings" pitchFamily="2" charset="2"/>
              <a:buChar char="Ø"/>
            </a:pPr>
            <a:r>
              <a:rPr lang="en-US" sz="1800" dirty="0" smtClean="0"/>
              <a:t>To transform one-party regimes into competitive democracies.</a:t>
            </a:r>
          </a:p>
          <a:p>
            <a:pPr>
              <a:buFont typeface="Wingdings" pitchFamily="2" charset="2"/>
              <a:buChar char="Ø"/>
            </a:pPr>
            <a:r>
              <a:rPr lang="en-US" sz="1800" dirty="0" smtClean="0"/>
              <a:t>To transform planned economy into market-based mechanisms.</a:t>
            </a:r>
          </a:p>
          <a:p>
            <a:pPr>
              <a:buFont typeface="Wingdings" pitchFamily="2" charset="2"/>
              <a:buChar char="Ø"/>
            </a:pPr>
            <a:r>
              <a:rPr lang="en-US" sz="1800" dirty="0" smtClean="0"/>
              <a:t>To transform imperial structure into national states.</a:t>
            </a:r>
          </a:p>
          <a:p>
            <a:pPr marL="114300" indent="0">
              <a:buNone/>
            </a:pPr>
            <a:r>
              <a:rPr lang="en-US" sz="1800" dirty="0" smtClean="0"/>
              <a:t>The Western countries had passed the long way of nation-building before they formed basis of capitalism and only after that they started democratic reforms. However Eastern-European post-communistic countries had to solve all those tasks simultaneously. Those countries that passed through transformations relatively successfully did it mostly due to external political factors. The main of these factors was the intention to become the part of Europe and dissociation themselves with Russia. </a:t>
            </a:r>
          </a:p>
          <a:p>
            <a:pPr marL="114300" indent="0">
              <a:buNone/>
            </a:pPr>
            <a:r>
              <a:rPr lang="en-US" sz="1800" dirty="0" smtClean="0"/>
              <a:t>This way was hardly possible for Russia and its transformations were determined by internal factors. </a:t>
            </a:r>
            <a:endParaRPr lang="ru-RU" sz="1800" dirty="0"/>
          </a:p>
        </p:txBody>
      </p:sp>
    </p:spTree>
    <p:extLst>
      <p:ext uri="{BB962C8B-B14F-4D97-AF65-F5344CB8AC3E}">
        <p14:creationId xmlns:p14="http://schemas.microsoft.com/office/powerpoint/2010/main" val="10677600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5467" y="116632"/>
            <a:ext cx="7272808" cy="6555641"/>
          </a:xfrm>
          <a:prstGeom prst="rect">
            <a:avLst/>
          </a:prstGeom>
        </p:spPr>
        <p:txBody>
          <a:bodyPr wrap="square">
            <a:spAutoFit/>
          </a:bodyPr>
          <a:lstStyle/>
          <a:p>
            <a:pPr marL="114300" indent="0">
              <a:buNone/>
            </a:pPr>
            <a:r>
              <a:rPr lang="en-US" sz="2000" dirty="0"/>
              <a:t>The idea that successful </a:t>
            </a:r>
            <a:r>
              <a:rPr lang="en-US" sz="2000" dirty="0" smtClean="0"/>
              <a:t>economical </a:t>
            </a:r>
            <a:r>
              <a:rPr lang="en-US" sz="2000" dirty="0"/>
              <a:t>development is possible (and even preferable and desirable</a:t>
            </a:r>
            <a:r>
              <a:rPr lang="en-US" sz="2000" dirty="0" smtClean="0"/>
              <a:t>) in the context of authoritarian regime </a:t>
            </a:r>
            <a:r>
              <a:rPr lang="en-US" sz="2000" dirty="0"/>
              <a:t>appeared in Russia on the very early stage of transformation (before the USSR collapse</a:t>
            </a:r>
            <a:r>
              <a:rPr lang="en-US" sz="2000" dirty="0" smtClean="0"/>
              <a:t>).</a:t>
            </a:r>
          </a:p>
          <a:p>
            <a:pPr marL="114300" indent="0">
              <a:buNone/>
            </a:pPr>
            <a:r>
              <a:rPr lang="en-US" sz="2000" dirty="0" smtClean="0"/>
              <a:t>The political crisis of 90</a:t>
            </a:r>
            <a:r>
              <a:rPr lang="en-US" sz="2000" baseline="30000" dirty="0" smtClean="0"/>
              <a:t>th</a:t>
            </a:r>
            <a:r>
              <a:rPr lang="en-US" sz="2000" dirty="0" smtClean="0"/>
              <a:t> was resulted in the “super-presidential” Constitution of 1993. </a:t>
            </a:r>
          </a:p>
          <a:p>
            <a:pPr marL="114300" indent="0">
              <a:buNone/>
            </a:pPr>
            <a:r>
              <a:rPr lang="en-US" sz="2000" dirty="0" smtClean="0"/>
              <a:t>                Though </a:t>
            </a:r>
            <a:r>
              <a:rPr lang="en-US" sz="2000" dirty="0" err="1" smtClean="0"/>
              <a:t>Yel’tsin</a:t>
            </a:r>
            <a:r>
              <a:rPr lang="en-US" sz="2000" dirty="0" smtClean="0"/>
              <a:t> </a:t>
            </a:r>
            <a:r>
              <a:rPr lang="en-US" sz="2000" dirty="0" smtClean="0"/>
              <a:t>didn’t create authoritarian regime he formed all necessary circumstances for it. </a:t>
            </a:r>
          </a:p>
          <a:p>
            <a:pPr marL="114300" indent="0">
              <a:buNone/>
            </a:pPr>
            <a:endParaRPr lang="en-US" sz="2000" dirty="0" smtClean="0"/>
          </a:p>
          <a:p>
            <a:pPr marL="114300" indent="0">
              <a:buNone/>
            </a:pPr>
            <a:r>
              <a:rPr lang="en-US" sz="2000" dirty="0" smtClean="0"/>
              <a:t>Russia rejected the idea of simultaneous transformation (toward democracy and toward capitalism). </a:t>
            </a:r>
          </a:p>
          <a:p>
            <a:pPr marL="114300"/>
            <a:r>
              <a:rPr lang="en-US" sz="2000" dirty="0"/>
              <a:t>Democratic freedoms and rights were considered as less valuable in comparison with economical development. </a:t>
            </a:r>
          </a:p>
          <a:p>
            <a:pPr marL="114300" indent="0">
              <a:buNone/>
            </a:pPr>
            <a:endParaRPr lang="en-US" sz="2000" dirty="0" smtClean="0"/>
          </a:p>
          <a:p>
            <a:pPr marL="114300" indent="0">
              <a:buNone/>
            </a:pPr>
            <a:r>
              <a:rPr lang="en-US" sz="2000" dirty="0" smtClean="0"/>
              <a:t>                  Rejection of political modernization in favor of improving of economics. </a:t>
            </a:r>
          </a:p>
          <a:p>
            <a:pPr marL="114300" indent="0">
              <a:buNone/>
            </a:pPr>
            <a:r>
              <a:rPr lang="en-US" sz="2000" dirty="0" smtClean="0"/>
              <a:t>Since the very beginning of Putin’s governance attempts of economical modernization have been gone hand in hand with restriction of political competitiveness and limitation of civil liberties. </a:t>
            </a:r>
            <a:endParaRPr lang="ru-RU" sz="2000" dirty="0"/>
          </a:p>
        </p:txBody>
      </p:sp>
      <p:sp>
        <p:nvSpPr>
          <p:cNvPr id="5" name="Стрелка вправо 4"/>
          <p:cNvSpPr/>
          <p:nvPr/>
        </p:nvSpPr>
        <p:spPr>
          <a:xfrm>
            <a:off x="1193709" y="4725144"/>
            <a:ext cx="907030" cy="308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право 5"/>
          <p:cNvSpPr/>
          <p:nvPr/>
        </p:nvSpPr>
        <p:spPr>
          <a:xfrm>
            <a:off x="1187624" y="2348880"/>
            <a:ext cx="90703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313189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How can we define the current regime in Russia?</a:t>
            </a:r>
            <a:endParaRPr lang="ru-RU" dirty="0"/>
          </a:p>
        </p:txBody>
      </p:sp>
      <p:sp>
        <p:nvSpPr>
          <p:cNvPr id="3" name="Объект 2"/>
          <p:cNvSpPr>
            <a:spLocks noGrp="1"/>
          </p:cNvSpPr>
          <p:nvPr>
            <p:ph idx="1"/>
          </p:nvPr>
        </p:nvSpPr>
        <p:spPr/>
        <p:txBody>
          <a:bodyPr/>
          <a:lstStyle/>
          <a:p>
            <a:r>
              <a:rPr lang="en-US" b="1" dirty="0"/>
              <a:t>H</a:t>
            </a:r>
            <a:r>
              <a:rPr lang="en-US" b="1" dirty="0" smtClean="0"/>
              <a:t>ybrid regime </a:t>
            </a:r>
            <a:r>
              <a:rPr lang="en-US" dirty="0" smtClean="0"/>
              <a:t>(e.g. </a:t>
            </a:r>
            <a:r>
              <a:rPr lang="en-US" dirty="0" smtClean="0"/>
              <a:t>Ekaterina </a:t>
            </a:r>
            <a:r>
              <a:rPr lang="en-US" dirty="0" smtClean="0"/>
              <a:t>Shulman)</a:t>
            </a:r>
          </a:p>
          <a:p>
            <a:r>
              <a:rPr lang="en-US" b="1" dirty="0" smtClean="0"/>
              <a:t>Authoritarianism </a:t>
            </a:r>
          </a:p>
          <a:p>
            <a:pPr>
              <a:buFont typeface="Wingdings" pitchFamily="2" charset="2"/>
              <a:buChar char="Ø"/>
            </a:pPr>
            <a:r>
              <a:rPr lang="en-US" dirty="0" err="1" smtClean="0"/>
              <a:t>Personalist</a:t>
            </a:r>
            <a:r>
              <a:rPr lang="en-US" dirty="0" smtClean="0"/>
              <a:t> autocracy (Barbara Geddes</a:t>
            </a:r>
            <a:r>
              <a:rPr lang="en-US" dirty="0" smtClean="0"/>
              <a:t>)</a:t>
            </a:r>
          </a:p>
          <a:p>
            <a:pPr>
              <a:buFont typeface="Wingdings" pitchFamily="2" charset="2"/>
              <a:buChar char="Ø"/>
            </a:pPr>
            <a:r>
              <a:rPr lang="en-US" dirty="0"/>
              <a:t> </a:t>
            </a:r>
            <a:r>
              <a:rPr lang="en-US" dirty="0" smtClean="0"/>
              <a:t>New autocracy </a:t>
            </a:r>
            <a:endParaRPr lang="en-US" dirty="0" smtClean="0"/>
          </a:p>
          <a:p>
            <a:pPr>
              <a:buFont typeface="Wingdings" pitchFamily="2" charset="2"/>
              <a:buChar char="Ø"/>
            </a:pPr>
            <a:r>
              <a:rPr lang="en-US" dirty="0" smtClean="0"/>
              <a:t>Authoritarian regime with elements of totalitarianism </a:t>
            </a:r>
          </a:p>
          <a:p>
            <a:pPr>
              <a:buFont typeface="Wingdings" pitchFamily="2" charset="2"/>
              <a:buChar char="Ø"/>
            </a:pPr>
            <a:r>
              <a:rPr lang="en-US" dirty="0" err="1" smtClean="0"/>
              <a:t>Kleptocratic</a:t>
            </a:r>
            <a:r>
              <a:rPr lang="en-US" dirty="0" smtClean="0"/>
              <a:t> authoritarianism (Karen </a:t>
            </a:r>
            <a:r>
              <a:rPr lang="en-US" dirty="0" err="1" smtClean="0"/>
              <a:t>Dawisha</a:t>
            </a:r>
            <a:r>
              <a:rPr lang="en-US" dirty="0" smtClean="0"/>
              <a:t>)</a:t>
            </a:r>
            <a:endParaRPr lang="ru-RU" dirty="0"/>
          </a:p>
        </p:txBody>
      </p:sp>
    </p:spTree>
    <p:extLst>
      <p:ext uri="{BB962C8B-B14F-4D97-AF65-F5344CB8AC3E}">
        <p14:creationId xmlns:p14="http://schemas.microsoft.com/office/powerpoint/2010/main" val="41290936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Hybrid regime</a:t>
            </a:r>
            <a:endParaRPr lang="ru-RU" dirty="0"/>
          </a:p>
        </p:txBody>
      </p:sp>
      <p:sp>
        <p:nvSpPr>
          <p:cNvPr id="4" name="Текст 3"/>
          <p:cNvSpPr>
            <a:spLocks noGrp="1"/>
          </p:cNvSpPr>
          <p:nvPr>
            <p:ph idx="1"/>
          </p:nvPr>
        </p:nvSpPr>
        <p:spPr/>
        <p:txBody>
          <a:bodyPr>
            <a:normAutofit lnSpcReduction="10000"/>
          </a:bodyPr>
          <a:lstStyle/>
          <a:p>
            <a:r>
              <a:rPr lang="en-US" sz="2000" dirty="0" smtClean="0"/>
              <a:t>Also called “particular democracy” or “empty democracy” (or even “illiberal democracy”). It is a political regime that has some formal attributes of democracy (e.g. elections, multi-party system) but in fact that is not a real democracy. The hybrid regime is a transitive form. </a:t>
            </a:r>
            <a:r>
              <a:rPr lang="en-US" sz="2000" dirty="0"/>
              <a:t>S</a:t>
            </a:r>
            <a:r>
              <a:rPr lang="en-US" sz="2000" dirty="0" smtClean="0"/>
              <a:t>pecifity of hybrid regimes is their flexibility and adaptiveness (in contract to pure authoritarian or totalitarian regimes). Another specific feature is ideological unclearness (unclear combination of contradictory doctrines).  </a:t>
            </a:r>
          </a:p>
          <a:p>
            <a:r>
              <a:rPr lang="en-US" sz="2000" b="1" dirty="0" smtClean="0"/>
              <a:t>Russia</a:t>
            </a:r>
            <a:r>
              <a:rPr lang="en-US" sz="2000" dirty="0" smtClean="0"/>
              <a:t> and </a:t>
            </a:r>
            <a:r>
              <a:rPr lang="en-US" sz="2000" b="1" dirty="0" smtClean="0"/>
              <a:t>Venezuela</a:t>
            </a:r>
            <a:r>
              <a:rPr lang="en-US" sz="2000" dirty="0" smtClean="0"/>
              <a:t> are considered as hybrid regimes by majority of scholars who use this term. Other examples: Egypt, Turkey, Indonesia, Tunisia, Malaysia, Tanzania, Uganda, Serbia. </a:t>
            </a:r>
          </a:p>
          <a:p>
            <a:r>
              <a:rPr lang="en-US" sz="2000" dirty="0" smtClean="0"/>
              <a:t>Among Russian political scientists this term is used by Ekaterina Shulman. </a:t>
            </a:r>
          </a:p>
        </p:txBody>
      </p:sp>
    </p:spTree>
    <p:extLst>
      <p:ext uri="{BB962C8B-B14F-4D97-AF65-F5344CB8AC3E}">
        <p14:creationId xmlns:p14="http://schemas.microsoft.com/office/powerpoint/2010/main" val="32764710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539552" y="188640"/>
            <a:ext cx="7848872" cy="6186309"/>
          </a:xfrm>
          <a:prstGeom prst="rect">
            <a:avLst/>
          </a:prstGeom>
        </p:spPr>
        <p:txBody>
          <a:bodyPr wrap="square">
            <a:spAutoFit/>
          </a:bodyPr>
          <a:lstStyle/>
          <a:p>
            <a:r>
              <a:rPr lang="en-US" b="1" dirty="0"/>
              <a:t>Why does it suit for describing Russia?</a:t>
            </a:r>
          </a:p>
          <a:p>
            <a:pPr>
              <a:buFontTx/>
              <a:buChar char="-"/>
            </a:pPr>
            <a:r>
              <a:rPr lang="en-US" dirty="0" smtClean="0"/>
              <a:t> There </a:t>
            </a:r>
            <a:r>
              <a:rPr lang="en-US" dirty="0"/>
              <a:t>is multi-party system but parties do not participate in political decision making process. The ruling party “United Russia” implements serving functions.</a:t>
            </a:r>
          </a:p>
          <a:p>
            <a:pPr>
              <a:buFontTx/>
              <a:buChar char="-"/>
            </a:pPr>
            <a:r>
              <a:rPr lang="en-US" dirty="0" smtClean="0"/>
              <a:t> There </a:t>
            </a:r>
            <a:r>
              <a:rPr lang="en-US" dirty="0"/>
              <a:t>is a division on executive, legislative and juridical branches of power but in fact they are not independent. Courts associated themselves as a part of the state machinery. </a:t>
            </a:r>
            <a:endParaRPr lang="en-US" dirty="0" smtClean="0"/>
          </a:p>
          <a:p>
            <a:pPr>
              <a:buFontTx/>
              <a:buChar char="-"/>
            </a:pPr>
            <a:r>
              <a:rPr lang="en-US" dirty="0" smtClean="0"/>
              <a:t> High level of corruption</a:t>
            </a:r>
          </a:p>
          <a:p>
            <a:pPr>
              <a:buFontTx/>
              <a:buChar char="-"/>
            </a:pPr>
            <a:r>
              <a:rPr lang="en-US" dirty="0"/>
              <a:t> </a:t>
            </a:r>
            <a:r>
              <a:rPr lang="en-US" dirty="0" smtClean="0"/>
              <a:t>The Constitution guarantees all liberal rights and freedoms but many new legislative acts restrict them significantly.</a:t>
            </a:r>
          </a:p>
          <a:p>
            <a:pPr>
              <a:buFontTx/>
              <a:buChar char="-"/>
            </a:pPr>
            <a:r>
              <a:rPr lang="en-US" dirty="0"/>
              <a:t> </a:t>
            </a:r>
            <a:r>
              <a:rPr lang="en-US" dirty="0" smtClean="0"/>
              <a:t>These are plenty of media resources and the power seeks to control them but usually indirectly rather than directly. </a:t>
            </a:r>
          </a:p>
          <a:p>
            <a:pPr>
              <a:buFontTx/>
              <a:buChar char="-"/>
            </a:pPr>
            <a:r>
              <a:rPr lang="en-US" dirty="0" smtClean="0"/>
              <a:t>The government is not accountable to the Parliament</a:t>
            </a:r>
          </a:p>
          <a:p>
            <a:endParaRPr lang="en-US" dirty="0" smtClean="0"/>
          </a:p>
          <a:p>
            <a:r>
              <a:rPr lang="en-US" b="1" dirty="0" smtClean="0"/>
              <a:t>What are the main disadvantages of this term?</a:t>
            </a:r>
          </a:p>
          <a:p>
            <a:r>
              <a:rPr lang="en-US" dirty="0" smtClean="0"/>
              <a:t>It is too unclear and can be used for description of many different regimes which have little in common with each other (for instance, it can be used for authoritarian regimes as well as for “defected democracies”). It is disorienting </a:t>
            </a:r>
            <a:r>
              <a:rPr lang="en-US" dirty="0"/>
              <a:t>rather </a:t>
            </a:r>
            <a:r>
              <a:rPr lang="en-US" dirty="0" smtClean="0"/>
              <a:t>than clarifying. When we use this term as an explanatory tool (not as a description) we can wrongly apply the inner logic of defected democracy to authoritarian regime. This can be resulted in unreasonable optimism. </a:t>
            </a:r>
          </a:p>
        </p:txBody>
      </p:sp>
    </p:spTree>
    <p:extLst>
      <p:ext uri="{BB962C8B-B14F-4D97-AF65-F5344CB8AC3E}">
        <p14:creationId xmlns:p14="http://schemas.microsoft.com/office/powerpoint/2010/main" val="27931368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Authoritarianism </a:t>
            </a:r>
            <a:endParaRPr lang="ru-RU" dirty="0"/>
          </a:p>
        </p:txBody>
      </p:sp>
      <p:sp>
        <p:nvSpPr>
          <p:cNvPr id="3" name="Текст 2"/>
          <p:cNvSpPr>
            <a:spLocks noGrp="1"/>
          </p:cNvSpPr>
          <p:nvPr>
            <p:ph idx="1"/>
          </p:nvPr>
        </p:nvSpPr>
        <p:spPr/>
        <p:txBody>
          <a:bodyPr/>
          <a:lstStyle/>
          <a:p>
            <a:r>
              <a:rPr lang="en-US" sz="2000" dirty="0" smtClean="0"/>
              <a:t>This term is the most common definition used for defining the current political regime in Russia. According to </a:t>
            </a:r>
            <a:r>
              <a:rPr lang="en-US" sz="2000" b="1" dirty="0" smtClean="0"/>
              <a:t>The Economist Intelligence Unit’s Democracy Index</a:t>
            </a:r>
            <a:r>
              <a:rPr lang="en-US" sz="2000" dirty="0" smtClean="0"/>
              <a:t> Russia is an authoritarian state as Iran, Cuba, Afghanistan and Libya. </a:t>
            </a:r>
          </a:p>
          <a:p>
            <a:r>
              <a:rPr lang="en-US" sz="2000" dirty="0" smtClean="0"/>
              <a:t>Criteria:</a:t>
            </a:r>
          </a:p>
          <a:p>
            <a:pPr>
              <a:buFontTx/>
              <a:buChar char="-"/>
            </a:pPr>
            <a:r>
              <a:rPr lang="en-US" sz="2000" dirty="0" smtClean="0"/>
              <a:t>Political pluralism and electoral process</a:t>
            </a:r>
          </a:p>
          <a:p>
            <a:pPr>
              <a:buFontTx/>
              <a:buChar char="-"/>
            </a:pPr>
            <a:r>
              <a:rPr lang="en-US" sz="2000" dirty="0" smtClean="0"/>
              <a:t>Civil liberties</a:t>
            </a:r>
          </a:p>
          <a:p>
            <a:pPr>
              <a:buFontTx/>
              <a:buChar char="-"/>
            </a:pPr>
            <a:r>
              <a:rPr lang="en-US" sz="2000" dirty="0" smtClean="0"/>
              <a:t>Involving into politics</a:t>
            </a:r>
          </a:p>
          <a:p>
            <a:pPr>
              <a:buFontTx/>
              <a:buChar char="-"/>
            </a:pPr>
            <a:r>
              <a:rPr lang="en-US" sz="2000" dirty="0" smtClean="0"/>
              <a:t>Functioning of the state</a:t>
            </a:r>
          </a:p>
          <a:p>
            <a:pPr>
              <a:buFontTx/>
              <a:buChar char="-"/>
            </a:pPr>
            <a:r>
              <a:rPr lang="en-US" sz="2000" dirty="0" smtClean="0"/>
              <a:t>Political culture </a:t>
            </a:r>
          </a:p>
        </p:txBody>
      </p:sp>
    </p:spTree>
    <p:extLst>
      <p:ext uri="{BB962C8B-B14F-4D97-AF65-F5344CB8AC3E}">
        <p14:creationId xmlns:p14="http://schemas.microsoft.com/office/powerpoint/2010/main" val="2376194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Some outcomes</a:t>
            </a:r>
            <a:endParaRPr lang="ru-RU" dirty="0"/>
          </a:p>
        </p:txBody>
      </p:sp>
      <p:sp>
        <p:nvSpPr>
          <p:cNvPr id="3" name="Объект 2"/>
          <p:cNvSpPr>
            <a:spLocks noGrp="1"/>
          </p:cNvSpPr>
          <p:nvPr>
            <p:ph idx="1"/>
          </p:nvPr>
        </p:nvSpPr>
        <p:spPr/>
        <p:txBody>
          <a:bodyPr>
            <a:normAutofit fontScale="92500" lnSpcReduction="20000"/>
          </a:bodyPr>
          <a:lstStyle/>
          <a:p>
            <a:r>
              <a:rPr lang="en-US" dirty="0"/>
              <a:t>In the late soviet years </a:t>
            </a:r>
            <a:r>
              <a:rPr lang="en-US" dirty="0" smtClean="0"/>
              <a:t>the </a:t>
            </a:r>
            <a:r>
              <a:rPr lang="en-US" dirty="0"/>
              <a:t>range of human rights was expanded significantly. </a:t>
            </a:r>
          </a:p>
          <a:p>
            <a:r>
              <a:rPr lang="en-US" dirty="0"/>
              <a:t>In 1988 the Decree “On the Procedure of Organizing and Conducting of assemblies, rallies, street marches and demonstrations” was passed in the USSR. </a:t>
            </a:r>
          </a:p>
          <a:p>
            <a:r>
              <a:rPr lang="en-US" dirty="0"/>
              <a:t>The censorship in press and culture was considerably weakened. In 1990 political censorship was  repealed. </a:t>
            </a:r>
          </a:p>
          <a:p>
            <a:r>
              <a:rPr lang="en-US" dirty="0"/>
              <a:t>Some human rights organizations appeared in that period:</a:t>
            </a:r>
          </a:p>
          <a:p>
            <a:pPr>
              <a:buFontTx/>
              <a:buChar char="-"/>
            </a:pPr>
            <a:r>
              <a:rPr lang="en-US" dirty="0"/>
              <a:t>The Moscow Helsinki Group (MHG was established in 1976, then closed and reestablished in 1989)</a:t>
            </a:r>
          </a:p>
          <a:p>
            <a:pPr>
              <a:buFontTx/>
              <a:buChar char="-"/>
            </a:pPr>
            <a:r>
              <a:rPr lang="en-US" dirty="0"/>
              <a:t>“Memorial” (1989)</a:t>
            </a:r>
          </a:p>
          <a:p>
            <a:pPr>
              <a:buFontTx/>
              <a:buChar char="-"/>
            </a:pPr>
            <a:r>
              <a:rPr lang="en-US" dirty="0"/>
              <a:t>The Committee of Soldiers’ Mothers (1989)</a:t>
            </a:r>
          </a:p>
          <a:p>
            <a:pPr>
              <a:buFontTx/>
              <a:buChar char="-"/>
            </a:pPr>
            <a:r>
              <a:rPr lang="en-US" dirty="0"/>
              <a:t>The Independent Psychiatric Association (1989</a:t>
            </a:r>
            <a:r>
              <a:rPr lang="en-US" dirty="0" smtClean="0"/>
              <a:t>) etc. </a:t>
            </a:r>
            <a:endParaRPr lang="en-US" dirty="0"/>
          </a:p>
          <a:p>
            <a:endParaRPr lang="ru-RU" dirty="0"/>
          </a:p>
        </p:txBody>
      </p:sp>
    </p:spTree>
    <p:extLst>
      <p:ext uri="{BB962C8B-B14F-4D97-AF65-F5344CB8AC3E}">
        <p14:creationId xmlns:p14="http://schemas.microsoft.com/office/powerpoint/2010/main" val="19290862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43608" y="1628800"/>
            <a:ext cx="6750496" cy="3139321"/>
          </a:xfrm>
          <a:prstGeom prst="rect">
            <a:avLst/>
          </a:prstGeom>
        </p:spPr>
        <p:txBody>
          <a:bodyPr wrap="square">
            <a:spAutoFit/>
          </a:bodyPr>
          <a:lstStyle/>
          <a:p>
            <a:r>
              <a:rPr lang="en-US" dirty="0" smtClean="0"/>
              <a:t>Russia can be define as an authoritarian regime in many different ways.</a:t>
            </a:r>
          </a:p>
          <a:p>
            <a:r>
              <a:rPr lang="en-US" b="1" dirty="0" smtClean="0"/>
              <a:t>Russia is a full-scale autocracy </a:t>
            </a:r>
            <a:r>
              <a:rPr lang="en-US" dirty="0" smtClean="0"/>
              <a:t>(</a:t>
            </a:r>
            <a:r>
              <a:rPr lang="en-US" dirty="0"/>
              <a:t>Luke </a:t>
            </a:r>
            <a:r>
              <a:rPr lang="en-US" dirty="0" smtClean="0"/>
              <a:t>March, </a:t>
            </a:r>
            <a:r>
              <a:rPr lang="en-US" dirty="0"/>
              <a:t>Larry </a:t>
            </a:r>
            <a:r>
              <a:rPr lang="en-US" dirty="0" smtClean="0"/>
              <a:t>Diamond, </a:t>
            </a:r>
            <a:r>
              <a:rPr lang="en-US" dirty="0"/>
              <a:t>Steven </a:t>
            </a:r>
            <a:r>
              <a:rPr lang="en-US" dirty="0" err="1"/>
              <a:t>Levitsky</a:t>
            </a:r>
            <a:r>
              <a:rPr lang="en-US" dirty="0"/>
              <a:t>, Lucan A. </a:t>
            </a:r>
            <a:r>
              <a:rPr lang="en-US" dirty="0" smtClean="0"/>
              <a:t>Way, </a:t>
            </a:r>
            <a:r>
              <a:rPr lang="en-US" dirty="0"/>
              <a:t>Graeme </a:t>
            </a:r>
            <a:r>
              <a:rPr lang="en-US" dirty="0" smtClean="0"/>
              <a:t>Gill, Vladimir </a:t>
            </a:r>
            <a:r>
              <a:rPr lang="en-US" dirty="0" err="1" smtClean="0"/>
              <a:t>Gel’man</a:t>
            </a:r>
            <a:r>
              <a:rPr lang="en-US" dirty="0" smtClean="0"/>
              <a:t> and others)</a:t>
            </a:r>
          </a:p>
          <a:p>
            <a:r>
              <a:rPr lang="en-US" b="1" dirty="0" smtClean="0"/>
              <a:t>Russia is </a:t>
            </a:r>
            <a:r>
              <a:rPr lang="en-US" b="1" dirty="0"/>
              <a:t>a </a:t>
            </a:r>
            <a:r>
              <a:rPr lang="en-US" b="1" dirty="0" err="1"/>
              <a:t>personalist</a:t>
            </a:r>
            <a:r>
              <a:rPr lang="en-US" b="1" dirty="0"/>
              <a:t> </a:t>
            </a:r>
            <a:r>
              <a:rPr lang="en-US" b="1" dirty="0" smtClean="0"/>
              <a:t>autocracy </a:t>
            </a:r>
            <a:r>
              <a:rPr lang="en-US" dirty="0" smtClean="0"/>
              <a:t>(Barbara Geddes, Joseph Wright, Erica Frantz)</a:t>
            </a:r>
          </a:p>
          <a:p>
            <a:r>
              <a:rPr lang="en-US" b="1" dirty="0" smtClean="0"/>
              <a:t>Russia is a new authoritarianism</a:t>
            </a:r>
            <a:r>
              <a:rPr lang="en-US" dirty="0" smtClean="0"/>
              <a:t> </a:t>
            </a:r>
          </a:p>
          <a:p>
            <a:r>
              <a:rPr lang="en-US" b="1" dirty="0" smtClean="0"/>
              <a:t>Russia is a new totalitarianism </a:t>
            </a:r>
            <a:r>
              <a:rPr lang="en-US" dirty="0" smtClean="0"/>
              <a:t>(Masha </a:t>
            </a:r>
            <a:r>
              <a:rPr lang="en-US" dirty="0" err="1" smtClean="0"/>
              <a:t>Gessen</a:t>
            </a:r>
            <a:r>
              <a:rPr lang="en-US" dirty="0" smtClean="0"/>
              <a:t>)</a:t>
            </a:r>
            <a:endParaRPr lang="en-US" dirty="0"/>
          </a:p>
          <a:p>
            <a:r>
              <a:rPr lang="en-US" b="1" dirty="0" smtClean="0"/>
              <a:t>Russia is a </a:t>
            </a:r>
            <a:r>
              <a:rPr lang="en-US" b="1" dirty="0" err="1" smtClean="0"/>
              <a:t>kleptocratic</a:t>
            </a:r>
            <a:r>
              <a:rPr lang="en-US" b="1" dirty="0" smtClean="0"/>
              <a:t> </a:t>
            </a:r>
            <a:r>
              <a:rPr lang="en-US" b="1" dirty="0"/>
              <a:t>authoritarianism</a:t>
            </a:r>
            <a:r>
              <a:rPr lang="en-US" dirty="0"/>
              <a:t> </a:t>
            </a:r>
            <a:r>
              <a:rPr lang="en-US" dirty="0" smtClean="0"/>
              <a:t> (Karen </a:t>
            </a:r>
            <a:r>
              <a:rPr lang="en-US" dirty="0" err="1" smtClean="0"/>
              <a:t>Dawisha</a:t>
            </a:r>
            <a:r>
              <a:rPr lang="en-US" dirty="0" smtClean="0"/>
              <a:t>)</a:t>
            </a:r>
            <a:endParaRPr lang="en-US" dirty="0"/>
          </a:p>
          <a:p>
            <a:endParaRPr lang="en-US" dirty="0"/>
          </a:p>
        </p:txBody>
      </p:sp>
    </p:spTree>
    <p:extLst>
      <p:ext uri="{BB962C8B-B14F-4D97-AF65-F5344CB8AC3E}">
        <p14:creationId xmlns:p14="http://schemas.microsoft.com/office/powerpoint/2010/main" val="25444930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Kleptocracy</a:t>
            </a:r>
            <a:endParaRPr lang="ru-RU" dirty="0"/>
          </a:p>
        </p:txBody>
      </p:sp>
      <p:sp>
        <p:nvSpPr>
          <p:cNvPr id="3" name="Текст 2"/>
          <p:cNvSpPr>
            <a:spLocks noGrp="1"/>
          </p:cNvSpPr>
          <p:nvPr>
            <p:ph type="body" idx="4294967295"/>
          </p:nvPr>
        </p:nvSpPr>
        <p:spPr>
          <a:xfrm>
            <a:off x="395536" y="1772816"/>
            <a:ext cx="4032448" cy="4680520"/>
          </a:xfrm>
        </p:spPr>
        <p:txBody>
          <a:bodyPr>
            <a:normAutofit fontScale="92500"/>
          </a:bodyPr>
          <a:lstStyle/>
          <a:p>
            <a:r>
              <a:rPr lang="en-US" dirty="0" smtClean="0"/>
              <a:t>It is </a:t>
            </a:r>
            <a:r>
              <a:rPr lang="en-US" dirty="0"/>
              <a:t>a government with corrupt leaders (</a:t>
            </a:r>
            <a:r>
              <a:rPr lang="en-US" dirty="0" err="1"/>
              <a:t>kleptocrats</a:t>
            </a:r>
            <a:r>
              <a:rPr lang="en-US" dirty="0"/>
              <a:t>) that use their power to exploit the people and natural resources of their own territory in order to extend their personal wealth and political powers</a:t>
            </a:r>
            <a:r>
              <a:rPr lang="en-US" dirty="0" smtClean="0"/>
              <a:t>.</a:t>
            </a:r>
            <a:r>
              <a:rPr lang="en-US" dirty="0"/>
              <a:t> </a:t>
            </a:r>
            <a:r>
              <a:rPr lang="en-US" dirty="0" smtClean="0"/>
              <a:t> </a:t>
            </a:r>
          </a:p>
          <a:p>
            <a:r>
              <a:rPr lang="en-US" dirty="0" smtClean="0"/>
              <a:t>For describing situation in Russia this </a:t>
            </a:r>
            <a:r>
              <a:rPr lang="en-US" dirty="0"/>
              <a:t>term </a:t>
            </a:r>
            <a:r>
              <a:rPr lang="en-US" dirty="0" smtClean="0"/>
              <a:t>is used </a:t>
            </a:r>
            <a:r>
              <a:rPr lang="en-US" dirty="0"/>
              <a:t>by the American political scientist </a:t>
            </a:r>
            <a:r>
              <a:rPr lang="en-US" b="1" dirty="0" smtClean="0"/>
              <a:t>Karen </a:t>
            </a:r>
            <a:r>
              <a:rPr lang="en-US" b="1" dirty="0" err="1" smtClean="0"/>
              <a:t>Dawisha</a:t>
            </a:r>
            <a:r>
              <a:rPr lang="en-US" dirty="0" smtClean="0"/>
              <a:t>.</a:t>
            </a:r>
            <a:endParaRPr lang="en-US" dirty="0"/>
          </a:p>
          <a:p>
            <a:endParaRPr lang="ru-RU" dirty="0"/>
          </a:p>
        </p:txBody>
      </p:sp>
      <p:pic>
        <p:nvPicPr>
          <p:cNvPr id="4099" name="Picture 3" descr="D:\Мои документы\Масарик 2017\Лекции\Де-демократизация в России\Putin-s-Kleptocracy-Who-Owns-Russia--874994-96d466abc93b5aa8f42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628800"/>
            <a:ext cx="3077652" cy="46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2713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86000" y="1859340"/>
            <a:ext cx="4572000" cy="2123658"/>
          </a:xfrm>
          <a:prstGeom prst="rect">
            <a:avLst/>
          </a:prstGeom>
        </p:spPr>
        <p:txBody>
          <a:bodyPr>
            <a:spAutoFit/>
          </a:bodyPr>
          <a:lstStyle/>
          <a:p>
            <a:r>
              <a:rPr lang="en-US" sz="2400" b="1" dirty="0" smtClean="0"/>
              <a:t>Is Russia a real </a:t>
            </a:r>
            <a:r>
              <a:rPr lang="en-US" sz="2400" b="1" dirty="0" err="1" smtClean="0"/>
              <a:t>kleptocracy</a:t>
            </a:r>
            <a:r>
              <a:rPr lang="en-US" sz="2400" b="1" dirty="0" smtClean="0"/>
              <a:t>? </a:t>
            </a:r>
          </a:p>
          <a:p>
            <a:r>
              <a:rPr lang="en-US" b="1" dirty="0" smtClean="0"/>
              <a:t>110 individuals </a:t>
            </a:r>
            <a:r>
              <a:rPr lang="en-US" dirty="0" smtClean="0"/>
              <a:t>control </a:t>
            </a:r>
            <a:r>
              <a:rPr lang="en-US" b="1" dirty="0" smtClean="0"/>
              <a:t>35 % </a:t>
            </a:r>
            <a:r>
              <a:rPr lang="en-US" dirty="0" smtClean="0"/>
              <a:t>of country wealth.</a:t>
            </a:r>
          </a:p>
          <a:p>
            <a:r>
              <a:rPr lang="en-US" dirty="0" smtClean="0"/>
              <a:t>More than 50% of adults have total household wealth of $ 871 and lower.</a:t>
            </a:r>
          </a:p>
          <a:p>
            <a:r>
              <a:rPr lang="en-US" dirty="0" smtClean="0"/>
              <a:t>$ 871 is median in Russia</a:t>
            </a:r>
          </a:p>
          <a:p>
            <a:r>
              <a:rPr lang="en-US" dirty="0" smtClean="0"/>
              <a:t>$ 1.040 is median in India</a:t>
            </a:r>
          </a:p>
        </p:txBody>
      </p:sp>
    </p:spTree>
    <p:extLst>
      <p:ext uri="{BB962C8B-B14F-4D97-AF65-F5344CB8AC3E}">
        <p14:creationId xmlns:p14="http://schemas.microsoft.com/office/powerpoint/2010/main" val="673145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smtClean="0"/>
              <a:t>Contradictions in understanding of democratization in late soviet period</a:t>
            </a:r>
            <a:endParaRPr lang="ru-RU" sz="2800" dirty="0"/>
          </a:p>
        </p:txBody>
      </p:sp>
      <p:sp>
        <p:nvSpPr>
          <p:cNvPr id="3" name="Объект 2"/>
          <p:cNvSpPr>
            <a:spLocks noGrp="1"/>
          </p:cNvSpPr>
          <p:nvPr>
            <p:ph idx="1"/>
          </p:nvPr>
        </p:nvSpPr>
        <p:spPr/>
        <p:txBody>
          <a:bodyPr/>
          <a:lstStyle/>
          <a:p>
            <a:r>
              <a:rPr lang="en-US" dirty="0" smtClean="0"/>
              <a:t>Inconsistency of the soviet ideology led to inconsistency in opposition </a:t>
            </a:r>
            <a:endParaRPr lang="en-US" dirty="0" smtClean="0"/>
          </a:p>
          <a:p>
            <a:r>
              <a:rPr lang="en-US" dirty="0" smtClean="0"/>
              <a:t>Lack </a:t>
            </a:r>
            <a:r>
              <a:rPr lang="en-US" dirty="0" smtClean="0"/>
              <a:t>of human rights awareness and political culture</a:t>
            </a:r>
          </a:p>
          <a:p>
            <a:r>
              <a:rPr lang="en-US" dirty="0" smtClean="0"/>
              <a:t>Contradictions between interests of </a:t>
            </a:r>
            <a:r>
              <a:rPr lang="en-US" dirty="0" smtClean="0"/>
              <a:t>dissidents, nomenclature and common people: they </a:t>
            </a:r>
            <a:r>
              <a:rPr lang="en-US" dirty="0" smtClean="0"/>
              <a:t>were unsatisfied with the soviet regime but because of different reasons. </a:t>
            </a:r>
          </a:p>
          <a:p>
            <a:endParaRPr lang="ru-RU" dirty="0"/>
          </a:p>
        </p:txBody>
      </p:sp>
    </p:spTree>
    <p:extLst>
      <p:ext uri="{BB962C8B-B14F-4D97-AF65-F5344CB8AC3E}">
        <p14:creationId xmlns:p14="http://schemas.microsoft.com/office/powerpoint/2010/main" val="2041652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Yel’tsin’s</a:t>
            </a:r>
            <a:r>
              <a:rPr lang="en-US" dirty="0" smtClean="0"/>
              <a:t> </a:t>
            </a:r>
            <a:r>
              <a:rPr lang="en-US" dirty="0" smtClean="0"/>
              <a:t>Russia</a:t>
            </a:r>
            <a:endParaRPr lang="ru-RU" dirty="0"/>
          </a:p>
        </p:txBody>
      </p:sp>
      <p:sp>
        <p:nvSpPr>
          <p:cNvPr id="3" name="Объект 2"/>
          <p:cNvSpPr>
            <a:spLocks noGrp="1"/>
          </p:cNvSpPr>
          <p:nvPr>
            <p:ph idx="1"/>
          </p:nvPr>
        </p:nvSpPr>
        <p:spPr/>
        <p:txBody>
          <a:bodyPr/>
          <a:lstStyle/>
          <a:p>
            <a:r>
              <a:rPr lang="en-US" dirty="0"/>
              <a:t>The Constitution  of 1993 established the post of  Human Rights Commissioner. </a:t>
            </a:r>
            <a:endParaRPr lang="ru-RU" dirty="0"/>
          </a:p>
          <a:p>
            <a:r>
              <a:rPr lang="en-US" dirty="0"/>
              <a:t>In 1996 Russia became a member of the Europe Council</a:t>
            </a:r>
          </a:p>
          <a:p>
            <a:r>
              <a:rPr lang="en-US" dirty="0"/>
              <a:t>In 1998 Russia ratified the European Convention for the Protection of Human Rights. That meant that the Convention must have become a part of the Russian legislation. </a:t>
            </a:r>
          </a:p>
          <a:p>
            <a:r>
              <a:rPr lang="en-US" dirty="0"/>
              <a:t>Since 1998 Russian citizens have been able to apply to the European Court of Human Rights </a:t>
            </a:r>
            <a:endParaRPr lang="ru-RU" dirty="0"/>
          </a:p>
          <a:p>
            <a:endParaRPr lang="ru-RU" dirty="0"/>
          </a:p>
        </p:txBody>
      </p:sp>
    </p:spTree>
    <p:extLst>
      <p:ext uri="{BB962C8B-B14F-4D97-AF65-F5344CB8AC3E}">
        <p14:creationId xmlns:p14="http://schemas.microsoft.com/office/powerpoint/2010/main" val="606741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7"/>
          <p:cNvSpPr txBox="1">
            <a:spLocks/>
          </p:cNvSpPr>
          <p:nvPr/>
        </p:nvSpPr>
        <p:spPr>
          <a:xfrm>
            <a:off x="3779912" y="1672151"/>
            <a:ext cx="4309864" cy="4979639"/>
          </a:xfrm>
          <a:prstGeom prst="rect">
            <a:avLst/>
          </a:prstGeom>
        </p:spPr>
        <p:txBody>
          <a:bodyPr>
            <a:normAutofit fontScale="925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en-US" sz="2200" b="1" dirty="0" smtClean="0"/>
              <a:t>Sergey </a:t>
            </a:r>
            <a:r>
              <a:rPr lang="en-US" sz="2200" b="1" dirty="0" err="1" smtClean="0"/>
              <a:t>Kovalev</a:t>
            </a:r>
            <a:r>
              <a:rPr lang="en-US" sz="2200" dirty="0" smtClean="0"/>
              <a:t>, a participant of human rights movement in the USSR and post-soviet Russia, was a first Russian Ombudsman (1994 - 1995). He strongly criticized the government actions during the First Chechen war that caused his resignation. In 1996 he wrote an open letter to Boris </a:t>
            </a:r>
            <a:r>
              <a:rPr lang="en-US" sz="2200" dirty="0" err="1" smtClean="0"/>
              <a:t>Yel’tsin</a:t>
            </a:r>
            <a:r>
              <a:rPr lang="en-US" sz="2200" dirty="0" smtClean="0"/>
              <a:t> </a:t>
            </a:r>
            <a:r>
              <a:rPr lang="en-US" sz="2200" dirty="0" smtClean="0"/>
              <a:t>where expressed fears that the President was neither supporter of democracy, nor guarantor of rights and freedoms. </a:t>
            </a:r>
            <a:endParaRPr lang="ru-RU" sz="2200" dirty="0"/>
          </a:p>
        </p:txBody>
      </p:sp>
      <p:pic>
        <p:nvPicPr>
          <p:cNvPr id="5" name="Picture 2" descr="D:\Мои документы\Масарик 2017\Лекции\800px-SAKovalio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683239"/>
            <a:ext cx="2675342" cy="390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306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683568" y="1052736"/>
            <a:ext cx="8229600" cy="5093643"/>
          </a:xfrm>
        </p:spPr>
        <p:txBody>
          <a:bodyPr>
            <a:normAutofit fontScale="92500" lnSpcReduction="10000"/>
          </a:bodyPr>
          <a:lstStyle/>
          <a:p>
            <a:r>
              <a:rPr lang="en-US" dirty="0" smtClean="0"/>
              <a:t>Many elements of liberal reforms associated with </a:t>
            </a:r>
            <a:r>
              <a:rPr lang="en-US" dirty="0" err="1" smtClean="0"/>
              <a:t>Yel’tsin</a:t>
            </a:r>
            <a:r>
              <a:rPr lang="en-US" dirty="0" smtClean="0"/>
              <a:t> </a:t>
            </a:r>
            <a:r>
              <a:rPr lang="en-US" dirty="0" smtClean="0"/>
              <a:t>had been prepared or even had appeared before the </a:t>
            </a:r>
            <a:r>
              <a:rPr lang="en-US" dirty="0" err="1" smtClean="0"/>
              <a:t>Yel’tsin’s</a:t>
            </a:r>
            <a:r>
              <a:rPr lang="en-US" dirty="0" smtClean="0"/>
              <a:t>  </a:t>
            </a:r>
            <a:r>
              <a:rPr lang="en-US" dirty="0" smtClean="0"/>
              <a:t>presidency : </a:t>
            </a:r>
          </a:p>
          <a:p>
            <a:r>
              <a:rPr lang="en-US" dirty="0"/>
              <a:t>Freedom of speech and banning of censorship (1990)</a:t>
            </a:r>
          </a:p>
          <a:p>
            <a:r>
              <a:rPr lang="en-US" dirty="0" err="1"/>
              <a:t>Multy</a:t>
            </a:r>
            <a:r>
              <a:rPr lang="en-US" dirty="0"/>
              <a:t>-party system (late 80</a:t>
            </a:r>
            <a:r>
              <a:rPr lang="en-US" baseline="30000" dirty="0"/>
              <a:t>th</a:t>
            </a:r>
            <a:r>
              <a:rPr lang="en-US" dirty="0"/>
              <a:t>,  1990)</a:t>
            </a:r>
          </a:p>
          <a:p>
            <a:r>
              <a:rPr lang="en-US" dirty="0"/>
              <a:t>Improvement of international relations (late 80</a:t>
            </a:r>
            <a:r>
              <a:rPr lang="en-US" baseline="30000" dirty="0"/>
              <a:t>th</a:t>
            </a:r>
            <a:r>
              <a:rPr lang="en-US" dirty="0"/>
              <a:t>, the </a:t>
            </a:r>
            <a:r>
              <a:rPr lang="en-US" dirty="0" err="1"/>
              <a:t>Gorbachov’s</a:t>
            </a:r>
            <a:r>
              <a:rPr lang="en-US" dirty="0"/>
              <a:t> strategy of new political thinking, priority for universal human values, de-</a:t>
            </a:r>
            <a:r>
              <a:rPr lang="en-US" dirty="0" err="1"/>
              <a:t>igeologization</a:t>
            </a:r>
            <a:r>
              <a:rPr lang="en-US" dirty="0"/>
              <a:t>)</a:t>
            </a:r>
          </a:p>
          <a:p>
            <a:r>
              <a:rPr lang="en-US" dirty="0"/>
              <a:t>Appearing of Human rights organizations (late 80</a:t>
            </a:r>
            <a:r>
              <a:rPr lang="en-US" baseline="30000" dirty="0"/>
              <a:t>th</a:t>
            </a:r>
            <a:r>
              <a:rPr lang="en-US" dirty="0"/>
              <a:t>)</a:t>
            </a:r>
          </a:p>
          <a:p>
            <a:pPr marL="0" indent="0">
              <a:buNone/>
            </a:pPr>
            <a:endParaRPr lang="en-US" dirty="0"/>
          </a:p>
          <a:p>
            <a:pPr marL="0" indent="0">
              <a:buNone/>
            </a:pPr>
            <a:r>
              <a:rPr lang="en-US" b="1" dirty="0"/>
              <a:t>Conclusion: </a:t>
            </a:r>
            <a:r>
              <a:rPr lang="en-US" dirty="0" err="1" smtClean="0"/>
              <a:t>Yel’tsin’s</a:t>
            </a:r>
            <a:r>
              <a:rPr lang="en-US" dirty="0" smtClean="0"/>
              <a:t> </a:t>
            </a:r>
            <a:r>
              <a:rPr lang="en-US" dirty="0"/>
              <a:t>reforms were aimed rather on liberalization of market than establishing a state based on the rule of  law and democracy</a:t>
            </a:r>
          </a:p>
          <a:p>
            <a:r>
              <a:rPr lang="en-US" dirty="0" smtClean="0"/>
              <a:t> </a:t>
            </a:r>
          </a:p>
          <a:p>
            <a:endParaRPr lang="ru-RU" dirty="0"/>
          </a:p>
        </p:txBody>
      </p:sp>
    </p:spTree>
    <p:extLst>
      <p:ext uri="{BB962C8B-B14F-4D97-AF65-F5344CB8AC3E}">
        <p14:creationId xmlns:p14="http://schemas.microsoft.com/office/powerpoint/2010/main" val="29296128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10586</TotalTime>
  <Words>3903</Words>
  <Application>Microsoft Office PowerPoint</Application>
  <PresentationFormat>Экран (4:3)</PresentationFormat>
  <Paragraphs>302</Paragraphs>
  <Slides>52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52</vt:i4>
      </vt:variant>
    </vt:vector>
  </HeadingPairs>
  <TitlesOfParts>
    <vt:vector size="53" baseType="lpstr">
      <vt:lpstr>Аптека</vt:lpstr>
      <vt:lpstr>Democratization AND DE-DEMOCRATIZATION</vt:lpstr>
      <vt:lpstr>“the pendulum” of Russian history</vt:lpstr>
      <vt:lpstr>Презентация PowerPoint</vt:lpstr>
      <vt:lpstr>Democratization processes in late soviet years</vt:lpstr>
      <vt:lpstr>Some outcomes</vt:lpstr>
      <vt:lpstr>Contradictions in understanding of democratization in late soviet period</vt:lpstr>
      <vt:lpstr>Yel’tsin’s Russia</vt:lpstr>
      <vt:lpstr>Презентация PowerPoint</vt:lpstr>
      <vt:lpstr>Презентация PowerPoint</vt:lpstr>
      <vt:lpstr>Evaluation</vt:lpstr>
      <vt:lpstr>Putin’s Russia: The authoritarian twist</vt:lpstr>
      <vt:lpstr>Signs of de-democratization</vt:lpstr>
      <vt:lpstr>Legislative level </vt:lpstr>
      <vt:lpstr>Презентация PowerPoint</vt:lpstr>
      <vt:lpstr>The highest-profile political killings in post-soviet russia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Protest activity in russia</vt:lpstr>
      <vt:lpstr>The biggest protest movements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cossacks</vt:lpstr>
      <vt:lpstr>Презентация PowerPoint</vt:lpstr>
      <vt:lpstr>Factors contributed to de-democratization in russia</vt:lpstr>
      <vt:lpstr>How can we explain the political twist from democracy to authoritarianism?</vt:lpstr>
      <vt:lpstr>Resource curse</vt:lpstr>
      <vt:lpstr>Презентация PowerPoint</vt:lpstr>
      <vt:lpstr>Презентация PowerPoint</vt:lpstr>
      <vt:lpstr>Презентация PowerPoint</vt:lpstr>
      <vt:lpstr>“Dilemma of simultaneity”</vt:lpstr>
      <vt:lpstr>Презентация PowerPoint</vt:lpstr>
      <vt:lpstr>How can we define the current regime in Russia?</vt:lpstr>
      <vt:lpstr>Hybrid regime</vt:lpstr>
      <vt:lpstr>Презентация PowerPoint</vt:lpstr>
      <vt:lpstr>Authoritarianism </vt:lpstr>
      <vt:lpstr>Презентация PowerPoint</vt:lpstr>
      <vt:lpstr>Kleptocracy</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Democratization AND DE-DEMOCRATIZATION</dc:title>
  <dc:creator>OLGA</dc:creator>
  <cp:lastModifiedBy>OLGA</cp:lastModifiedBy>
  <cp:revision>78</cp:revision>
  <dcterms:created xsi:type="dcterms:W3CDTF">2018-05-02T10:36:36Z</dcterms:created>
  <dcterms:modified xsi:type="dcterms:W3CDTF">2018-05-15T07:06:05Z</dcterms:modified>
</cp:coreProperties>
</file>