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
  </p:notesMasterIdLst>
  <p:sldIdLst>
    <p:sldId id="256" r:id="rId2"/>
    <p:sldId id="269" r:id="rId3"/>
    <p:sldId id="270" r:id="rId4"/>
    <p:sldId id="271" r:id="rId5"/>
    <p:sldId id="272" r:id="rId6"/>
    <p:sldId id="273" r:id="rId7"/>
    <p:sldId id="274" r:id="rId8"/>
    <p:sldId id="277" r:id="rId9"/>
    <p:sldId id="278" r:id="rId10"/>
    <p:sldId id="279" r:id="rId11"/>
    <p:sldId id="280" r:id="rId12"/>
    <p:sldId id="281" r:id="rId13"/>
    <p:sldId id="282" r:id="rId14"/>
    <p:sldId id="283" r:id="rId15"/>
    <p:sldId id="284" r:id="rId16"/>
    <p:sldId id="258" r:id="rId17"/>
    <p:sldId id="259" r:id="rId18"/>
    <p:sldId id="260" r:id="rId19"/>
    <p:sldId id="261" r:id="rId20"/>
    <p:sldId id="262" r:id="rId21"/>
    <p:sldId id="263" r:id="rId22"/>
    <p:sldId id="264" r:id="rId23"/>
    <p:sldId id="265" r:id="rId24"/>
    <p:sldId id="266" r:id="rId25"/>
    <p:sldId id="267" r:id="rId26"/>
    <p:sldId id="28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91" y="1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463107-B308-4F11-B5D7-0046149A0565}" type="datetimeFigureOut">
              <a:rPr lang="cs-CZ" smtClean="0"/>
              <a:t>04.04.2018</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FDD6DB-5A62-43EE-8900-D3B74DA32E61}" type="slidenum">
              <a:rPr lang="cs-CZ" smtClean="0"/>
              <a:t>‹#›</a:t>
            </a:fld>
            <a:endParaRPr lang="cs-CZ"/>
          </a:p>
        </p:txBody>
      </p:sp>
    </p:spTree>
    <p:extLst>
      <p:ext uri="{BB962C8B-B14F-4D97-AF65-F5344CB8AC3E}">
        <p14:creationId xmlns:p14="http://schemas.microsoft.com/office/powerpoint/2010/main" val="1487172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0D96282-7F1B-4760-88AF-28E7CBFB4CB8}" type="slidenum">
              <a:rPr lang="en-GB" altLang="cs-CZ"/>
              <a:pPr>
                <a:spcBef>
                  <a:spcPct val="0"/>
                </a:spcBef>
              </a:pPr>
              <a:t>3</a:t>
            </a:fld>
            <a:endParaRPr lang="en-GB" altLang="cs-CZ"/>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cs-CZ" smtClean="0">
              <a:latin typeface="Arial" panose="020B0604020202020204" pitchFamily="34" charset="0"/>
            </a:endParaRPr>
          </a:p>
        </p:txBody>
      </p:sp>
    </p:spTree>
    <p:extLst>
      <p:ext uri="{BB962C8B-B14F-4D97-AF65-F5344CB8AC3E}">
        <p14:creationId xmlns:p14="http://schemas.microsoft.com/office/powerpoint/2010/main" val="3699873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obrázek snímku 1"/>
          <p:cNvSpPr>
            <a:spLocks noGrp="1" noRot="1" noChangeAspect="1" noTextEdit="1"/>
          </p:cNvSpPr>
          <p:nvPr>
            <p:ph type="sldImg"/>
          </p:nvPr>
        </p:nvSpPr>
        <p:spPr>
          <a:ln/>
        </p:spPr>
      </p:sp>
      <p:sp>
        <p:nvSpPr>
          <p:cNvPr id="19459" name="Zástupný symbol pro poznámky 2"/>
          <p:cNvSpPr>
            <a:spLocks noGrp="1"/>
          </p:cNvSpPr>
          <p:nvPr>
            <p:ph type="body" idx="1"/>
          </p:nvPr>
        </p:nvSpPr>
        <p:spPr>
          <a:noFill/>
        </p:spPr>
        <p:txBody>
          <a:bodyPr/>
          <a:lstStyle/>
          <a:p>
            <a:pPr eaLnBrk="1" hangingPunct="1"/>
            <a:r>
              <a:rPr lang="cs-CZ" altLang="en-US" smtClean="0"/>
              <a:t>None government representation since 2000</a:t>
            </a:r>
            <a:endParaRPr lang="en-GB" altLang="en-US" smtClean="0"/>
          </a:p>
          <a:p>
            <a:pPr eaLnBrk="1" hangingPunct="1"/>
            <a:r>
              <a:rPr lang="cs-CZ" altLang="en-US" smtClean="0"/>
              <a:t>Second Ataka and PRM</a:t>
            </a:r>
          </a:p>
          <a:p>
            <a:pPr eaLnBrk="1" hangingPunct="1"/>
            <a:r>
              <a:rPr lang="cs-CZ" altLang="en-US" smtClean="0"/>
              <a:t>The only parties consistently winning seats since 1992 – SRS, HSP, PRM</a:t>
            </a:r>
          </a:p>
          <a:p>
            <a:pPr eaLnBrk="1" hangingPunct="1"/>
            <a:r>
              <a:rPr lang="cs-CZ" altLang="en-US" smtClean="0"/>
              <a:t>Presidential elections – very close for SRS and Ataka, PRM</a:t>
            </a:r>
          </a:p>
          <a:p>
            <a:pPr eaLnBrk="1" hangingPunct="1"/>
            <a:r>
              <a:rPr lang="cs-CZ" altLang="en-US" smtClean="0"/>
              <a:t>Weaker to their counterparts in WE</a:t>
            </a:r>
          </a:p>
          <a:p>
            <a:pPr eaLnBrk="1" hangingPunct="1"/>
            <a:r>
              <a:rPr lang="cs-CZ" altLang="en-US" smtClean="0"/>
              <a:t>No WE party reached 29 percent as SRS (FPO 27percent 1999), SVP 26,6 in 2003</a:t>
            </a:r>
            <a:endParaRPr lang="en-US" altLang="en-US" smtClean="0"/>
          </a:p>
        </p:txBody>
      </p:sp>
      <p:sp>
        <p:nvSpPr>
          <p:cNvPr id="19460" name="Zástupný symbol pro číslo snímku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67ACFB2-4097-4B05-9977-A2CD5B0C733C}" type="slidenum">
              <a:rPr lang="en-GB" altLang="en-US" smtClean="0"/>
              <a:pPr/>
              <a:t>16</a:t>
            </a:fld>
            <a:endParaRPr lang="en-GB" altLang="en-US" smtClean="0"/>
          </a:p>
        </p:txBody>
      </p:sp>
    </p:spTree>
    <p:extLst>
      <p:ext uri="{BB962C8B-B14F-4D97-AF65-F5344CB8AC3E}">
        <p14:creationId xmlns:p14="http://schemas.microsoft.com/office/powerpoint/2010/main" val="1276554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rázek snímku 1"/>
          <p:cNvSpPr>
            <a:spLocks noGrp="1" noRot="1" noChangeAspect="1" noTextEdit="1"/>
          </p:cNvSpPr>
          <p:nvPr>
            <p:ph type="sldImg"/>
          </p:nvPr>
        </p:nvSpPr>
        <p:spPr>
          <a:ln/>
        </p:spPr>
      </p:sp>
      <p:sp>
        <p:nvSpPr>
          <p:cNvPr id="21507" name="Zástupný symbol pro poznámky 2"/>
          <p:cNvSpPr>
            <a:spLocks noGrp="1"/>
          </p:cNvSpPr>
          <p:nvPr>
            <p:ph type="body" idx="1"/>
          </p:nvPr>
        </p:nvSpPr>
        <p:spPr>
          <a:noFill/>
        </p:spPr>
        <p:txBody>
          <a:bodyPr/>
          <a:lstStyle/>
          <a:p>
            <a:endParaRPr lang="en-US" altLang="en-US" smtClean="0"/>
          </a:p>
        </p:txBody>
      </p:sp>
      <p:sp>
        <p:nvSpPr>
          <p:cNvPr id="21508" name="Zástupný symbol pro číslo snímku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7BF6CB8-7FC0-421E-9675-27DAC99FF5CF}" type="slidenum">
              <a:rPr lang="en-GB" altLang="en-US" smtClean="0"/>
              <a:pPr/>
              <a:t>17</a:t>
            </a:fld>
            <a:endParaRPr lang="en-GB" altLang="en-US" smtClean="0"/>
          </a:p>
        </p:txBody>
      </p:sp>
    </p:spTree>
    <p:extLst>
      <p:ext uri="{BB962C8B-B14F-4D97-AF65-F5344CB8AC3E}">
        <p14:creationId xmlns:p14="http://schemas.microsoft.com/office/powerpoint/2010/main" val="3609899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p:cNvSpPr>
            <a:spLocks noGrp="1" noRot="1" noChangeAspect="1" noTextEdit="1"/>
          </p:cNvSpPr>
          <p:nvPr>
            <p:ph type="sldImg"/>
          </p:nvPr>
        </p:nvSpPr>
        <p:spPr>
          <a:ln/>
        </p:spPr>
      </p:sp>
      <p:sp>
        <p:nvSpPr>
          <p:cNvPr id="3" name="Zástupný symbol pro poznámky 2"/>
          <p:cNvSpPr>
            <a:spLocks noGrp="1"/>
          </p:cNvSpPr>
          <p:nvPr>
            <p:ph type="body" idx="1"/>
          </p:nvPr>
        </p:nvSpPr>
        <p:spPr/>
        <p:txBody>
          <a:bodyPr/>
          <a:lstStyle/>
          <a:p>
            <a:pPr>
              <a:defRPr/>
            </a:pPr>
            <a:r>
              <a:rPr lang="cs-CZ" dirty="0" err="1" smtClean="0"/>
              <a:t>Economy</a:t>
            </a:r>
            <a:r>
              <a:rPr lang="cs-CZ" dirty="0" smtClean="0"/>
              <a:t> – </a:t>
            </a:r>
            <a:r>
              <a:rPr lang="cs-CZ" dirty="0" err="1" smtClean="0"/>
              <a:t>secondary</a:t>
            </a:r>
            <a:r>
              <a:rPr lang="cs-CZ" dirty="0" smtClean="0"/>
              <a:t> </a:t>
            </a:r>
            <a:r>
              <a:rPr lang="cs-CZ" dirty="0" err="1" smtClean="0"/>
              <a:t>feature</a:t>
            </a:r>
            <a:r>
              <a:rPr lang="cs-CZ" dirty="0" smtClean="0"/>
              <a:t>, most support </a:t>
            </a:r>
            <a:r>
              <a:rPr lang="cs-CZ" dirty="0" err="1" smtClean="0"/>
              <a:t>nationalisation</a:t>
            </a:r>
            <a:r>
              <a:rPr lang="cs-CZ" dirty="0" smtClean="0"/>
              <a:t>, </a:t>
            </a:r>
            <a:r>
              <a:rPr lang="cs-CZ" dirty="0" err="1" smtClean="0"/>
              <a:t>while</a:t>
            </a:r>
            <a:r>
              <a:rPr lang="cs-CZ" dirty="0" smtClean="0"/>
              <a:t> VMRO </a:t>
            </a:r>
            <a:r>
              <a:rPr lang="cs-CZ" dirty="0" err="1" smtClean="0"/>
              <a:t>neoliberal</a:t>
            </a:r>
            <a:r>
              <a:rPr lang="cs-CZ" dirty="0" smtClean="0"/>
              <a:t> </a:t>
            </a:r>
            <a:r>
              <a:rPr lang="cs-CZ" dirty="0" err="1" smtClean="0"/>
              <a:t>partially</a:t>
            </a:r>
            <a:endParaRPr lang="cs-CZ" dirty="0" smtClean="0"/>
          </a:p>
          <a:p>
            <a:pPr>
              <a:defRPr/>
            </a:pPr>
            <a:r>
              <a:rPr lang="cs-CZ" dirty="0" err="1" smtClean="0"/>
              <a:t>Similar</a:t>
            </a:r>
            <a:r>
              <a:rPr lang="cs-CZ" dirty="0" smtClean="0"/>
              <a:t> </a:t>
            </a:r>
            <a:r>
              <a:rPr lang="cs-CZ" dirty="0" err="1" smtClean="0"/>
              <a:t>ideological</a:t>
            </a:r>
            <a:r>
              <a:rPr lang="cs-CZ" dirty="0" smtClean="0"/>
              <a:t> </a:t>
            </a:r>
            <a:r>
              <a:rPr lang="cs-CZ" dirty="0" err="1" smtClean="0"/>
              <a:t>patterns</a:t>
            </a:r>
            <a:r>
              <a:rPr lang="cs-CZ" dirty="0" smtClean="0"/>
              <a:t> as </a:t>
            </a:r>
            <a:r>
              <a:rPr lang="cs-CZ" dirty="0" err="1" smtClean="0"/>
              <a:t>their</a:t>
            </a:r>
            <a:r>
              <a:rPr lang="cs-CZ" dirty="0" smtClean="0"/>
              <a:t> </a:t>
            </a:r>
            <a:r>
              <a:rPr lang="cs-CZ" dirty="0" err="1" smtClean="0"/>
              <a:t>counterparts</a:t>
            </a:r>
            <a:r>
              <a:rPr lang="cs-CZ" dirty="0" smtClean="0"/>
              <a:t> in WE (</a:t>
            </a:r>
            <a:r>
              <a:rPr lang="cs-CZ" dirty="0" err="1" smtClean="0"/>
              <a:t>nativism</a:t>
            </a:r>
            <a:r>
              <a:rPr lang="cs-CZ" dirty="0" smtClean="0"/>
              <a:t>, </a:t>
            </a:r>
            <a:r>
              <a:rPr lang="cs-CZ" dirty="0" err="1" smtClean="0"/>
              <a:t>strong</a:t>
            </a:r>
            <a:r>
              <a:rPr lang="cs-CZ" dirty="0" smtClean="0"/>
              <a:t> </a:t>
            </a:r>
            <a:r>
              <a:rPr lang="cs-CZ" dirty="0" err="1" smtClean="0"/>
              <a:t>state</a:t>
            </a:r>
            <a:r>
              <a:rPr lang="cs-CZ" dirty="0" smtClean="0"/>
              <a:t>, </a:t>
            </a:r>
            <a:r>
              <a:rPr lang="cs-CZ" dirty="0" err="1" smtClean="0"/>
              <a:t>populism</a:t>
            </a:r>
            <a:r>
              <a:rPr lang="cs-CZ" dirty="0" smtClean="0"/>
              <a:t> </a:t>
            </a:r>
            <a:r>
              <a:rPr lang="cs-CZ" dirty="0" err="1" smtClean="0"/>
              <a:t>revised</a:t>
            </a:r>
            <a:r>
              <a:rPr lang="cs-CZ" dirty="0" smtClean="0"/>
              <a:t> </a:t>
            </a:r>
            <a:r>
              <a:rPr lang="cs-CZ" dirty="0" err="1" smtClean="0"/>
              <a:t>mudde</a:t>
            </a:r>
            <a:r>
              <a:rPr lang="cs-CZ" dirty="0" smtClean="0"/>
              <a:t>)</a:t>
            </a:r>
          </a:p>
          <a:p>
            <a:pPr marL="171450" indent="-171450">
              <a:buFontTx/>
              <a:buChar char="-"/>
              <a:defRPr/>
            </a:pPr>
            <a:r>
              <a:rPr lang="cs-CZ" dirty="0" smtClean="0"/>
              <a:t>Not </a:t>
            </a:r>
            <a:r>
              <a:rPr lang="cs-CZ" dirty="0" err="1" smtClean="0"/>
              <a:t>necessarily</a:t>
            </a:r>
            <a:r>
              <a:rPr lang="cs-CZ" dirty="0" smtClean="0"/>
              <a:t> anti-NATO and EU as in WE, </a:t>
            </a:r>
            <a:r>
              <a:rPr lang="cs-CZ" dirty="0" err="1" smtClean="0"/>
              <a:t>some</a:t>
            </a:r>
            <a:r>
              <a:rPr lang="cs-CZ" dirty="0" smtClean="0"/>
              <a:t> </a:t>
            </a:r>
            <a:r>
              <a:rPr lang="cs-CZ" dirty="0" err="1" smtClean="0"/>
              <a:t>even</a:t>
            </a:r>
            <a:r>
              <a:rPr lang="cs-CZ" dirty="0" smtClean="0"/>
              <a:t> support NATO,EU</a:t>
            </a:r>
          </a:p>
          <a:p>
            <a:pPr marL="171450" indent="-171450">
              <a:buFontTx/>
              <a:buChar char="-"/>
              <a:defRPr/>
            </a:pPr>
            <a:r>
              <a:rPr lang="cs-CZ" dirty="0" smtClean="0"/>
              <a:t>As </a:t>
            </a:r>
            <a:r>
              <a:rPr lang="cs-CZ" dirty="0" err="1" smtClean="0"/>
              <a:t>immigration</a:t>
            </a:r>
            <a:r>
              <a:rPr lang="cs-CZ" dirty="0" smtClean="0"/>
              <a:t> not </a:t>
            </a:r>
            <a:r>
              <a:rPr lang="cs-CZ" dirty="0" err="1" smtClean="0"/>
              <a:t>issue</a:t>
            </a:r>
            <a:r>
              <a:rPr lang="cs-CZ" dirty="0" smtClean="0"/>
              <a:t>, </a:t>
            </a:r>
            <a:r>
              <a:rPr lang="cs-CZ" dirty="0" err="1" smtClean="0"/>
              <a:t>also</a:t>
            </a:r>
            <a:r>
              <a:rPr lang="cs-CZ" dirty="0" smtClean="0"/>
              <a:t> </a:t>
            </a:r>
            <a:r>
              <a:rPr lang="cs-CZ" dirty="0" err="1" smtClean="0"/>
              <a:t>different</a:t>
            </a:r>
            <a:r>
              <a:rPr lang="cs-CZ" dirty="0" smtClean="0"/>
              <a:t> to WE</a:t>
            </a:r>
            <a:endParaRPr lang="en-GB" dirty="0"/>
          </a:p>
        </p:txBody>
      </p:sp>
      <p:sp>
        <p:nvSpPr>
          <p:cNvPr id="23556" name="Zástupný symbol pro číslo snímku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197A016-1FB1-4296-A020-15968E72F6EF}" type="slidenum">
              <a:rPr lang="en-GB" altLang="en-US" smtClean="0"/>
              <a:pPr/>
              <a:t>18</a:t>
            </a:fld>
            <a:endParaRPr lang="en-GB" altLang="en-US" smtClean="0"/>
          </a:p>
        </p:txBody>
      </p:sp>
    </p:spTree>
    <p:extLst>
      <p:ext uri="{BB962C8B-B14F-4D97-AF65-F5344CB8AC3E}">
        <p14:creationId xmlns:p14="http://schemas.microsoft.com/office/powerpoint/2010/main" val="2030487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obrázek snímku 1"/>
          <p:cNvSpPr>
            <a:spLocks noGrp="1" noRot="1" noChangeAspect="1" noTextEdit="1"/>
          </p:cNvSpPr>
          <p:nvPr>
            <p:ph type="sldImg"/>
          </p:nvPr>
        </p:nvSpPr>
        <p:spPr>
          <a:ln/>
        </p:spPr>
      </p:sp>
      <p:sp>
        <p:nvSpPr>
          <p:cNvPr id="25603" name="Zástupný symbol pro poznámky 2"/>
          <p:cNvSpPr>
            <a:spLocks noGrp="1"/>
          </p:cNvSpPr>
          <p:nvPr>
            <p:ph type="body" idx="1"/>
          </p:nvPr>
        </p:nvSpPr>
        <p:spPr>
          <a:noFill/>
        </p:spPr>
        <p:txBody>
          <a:bodyPr/>
          <a:lstStyle/>
          <a:p>
            <a:r>
              <a:rPr lang="cs-CZ" altLang="en-US" smtClean="0"/>
              <a:t>Level of unemployment not important</a:t>
            </a:r>
          </a:p>
          <a:p>
            <a:r>
              <a:rPr lang="cs-CZ" altLang="en-US" smtClean="0"/>
              <a:t>Post-materiál dimension as in WE not important</a:t>
            </a:r>
          </a:p>
          <a:p>
            <a:r>
              <a:rPr lang="cs-CZ" altLang="en-US" smtClean="0"/>
              <a:t>Internatinal factor – humiliation in Serbia</a:t>
            </a:r>
            <a:endParaRPr lang="en-GB" altLang="en-US" smtClean="0"/>
          </a:p>
        </p:txBody>
      </p:sp>
      <p:sp>
        <p:nvSpPr>
          <p:cNvPr id="25604" name="Zástupný symbol pro číslo snímku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67D1FC1-53E9-415B-81D4-A7087A0EF4AD}" type="slidenum">
              <a:rPr lang="en-GB" altLang="en-US" smtClean="0"/>
              <a:pPr/>
              <a:t>19</a:t>
            </a:fld>
            <a:endParaRPr lang="en-GB" altLang="en-US" smtClean="0"/>
          </a:p>
        </p:txBody>
      </p:sp>
    </p:spTree>
    <p:extLst>
      <p:ext uri="{BB962C8B-B14F-4D97-AF65-F5344CB8AC3E}">
        <p14:creationId xmlns:p14="http://schemas.microsoft.com/office/powerpoint/2010/main" val="2509701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rázek snímku 1"/>
          <p:cNvSpPr>
            <a:spLocks noGrp="1" noRot="1" noChangeAspect="1" noTextEdit="1"/>
          </p:cNvSpPr>
          <p:nvPr>
            <p:ph type="sldImg"/>
          </p:nvPr>
        </p:nvSpPr>
        <p:spPr>
          <a:ln/>
        </p:spPr>
      </p:sp>
      <p:sp>
        <p:nvSpPr>
          <p:cNvPr id="27651" name="Zástupný symbol pro poznámky 2"/>
          <p:cNvSpPr>
            <a:spLocks noGrp="1"/>
          </p:cNvSpPr>
          <p:nvPr>
            <p:ph type="body" idx="1"/>
          </p:nvPr>
        </p:nvSpPr>
        <p:spPr>
          <a:noFill/>
        </p:spPr>
        <p:txBody>
          <a:bodyPr/>
          <a:lstStyle/>
          <a:p>
            <a:r>
              <a:rPr lang="cs-CZ" altLang="en-US" smtClean="0"/>
              <a:t>Šešelj skilful orator in front of ICTY</a:t>
            </a:r>
          </a:p>
          <a:p>
            <a:r>
              <a:rPr lang="cs-CZ" altLang="en-US" smtClean="0"/>
              <a:t>Party leaders have exklusive privilages, low number of female members, the only party with woman on high rank - ´BK</a:t>
            </a:r>
          </a:p>
          <a:p>
            <a:r>
              <a:rPr lang="cs-CZ" altLang="en-US" smtClean="0"/>
              <a:t>Leadership of the parties not changed since the foundation</a:t>
            </a:r>
          </a:p>
          <a:p>
            <a:endParaRPr lang="cs-CZ" altLang="en-US" smtClean="0"/>
          </a:p>
          <a:p>
            <a:r>
              <a:rPr lang="cs-CZ" altLang="en-US" smtClean="0"/>
              <a:t>Vadim Tudor long speeches, demonizing opponents</a:t>
            </a:r>
            <a:endParaRPr lang="en-GB" altLang="en-US" smtClean="0"/>
          </a:p>
        </p:txBody>
      </p:sp>
      <p:sp>
        <p:nvSpPr>
          <p:cNvPr id="27652" name="Zástupný symbol pro číslo snímku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CE436AB-8579-43BD-A50B-A7E9F559F512}" type="slidenum">
              <a:rPr lang="en-GB" altLang="en-US" smtClean="0"/>
              <a:pPr/>
              <a:t>20</a:t>
            </a:fld>
            <a:endParaRPr lang="en-GB" altLang="en-US" smtClean="0"/>
          </a:p>
        </p:txBody>
      </p:sp>
    </p:spTree>
    <p:extLst>
      <p:ext uri="{BB962C8B-B14F-4D97-AF65-F5344CB8AC3E}">
        <p14:creationId xmlns:p14="http://schemas.microsoft.com/office/powerpoint/2010/main" val="2731256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a:ln/>
        </p:spPr>
      </p:sp>
      <p:sp>
        <p:nvSpPr>
          <p:cNvPr id="29699" name="Zástupný symbol pro poznámky 2"/>
          <p:cNvSpPr>
            <a:spLocks noGrp="1"/>
          </p:cNvSpPr>
          <p:nvPr>
            <p:ph type="body" idx="1"/>
          </p:nvPr>
        </p:nvSpPr>
        <p:spPr>
          <a:noFill/>
        </p:spPr>
        <p:txBody>
          <a:bodyPr/>
          <a:lstStyle/>
          <a:p>
            <a:r>
              <a:rPr lang="cs-CZ" altLang="en-US" smtClean="0"/>
              <a:t>Media – books, tv, internet</a:t>
            </a:r>
          </a:p>
          <a:p>
            <a:r>
              <a:rPr lang="cs-CZ" altLang="en-US" smtClean="0"/>
              <a:t>Volen Siderov close to Skat television, PRM very influential newspapers, strong in municipalities – anti-Hungarian emotions (igen, mathias rex –hungarorum)</a:t>
            </a:r>
          </a:p>
          <a:p>
            <a:r>
              <a:rPr lang="cs-CZ" altLang="en-US" smtClean="0"/>
              <a:t>Language, emotions, fear, conspiracy theories</a:t>
            </a:r>
          </a:p>
          <a:p>
            <a:r>
              <a:rPr lang="cs-CZ" altLang="en-US" smtClean="0"/>
              <a:t>Rallies, protests</a:t>
            </a:r>
            <a:endParaRPr lang="en-GB" altLang="en-US" smtClean="0"/>
          </a:p>
        </p:txBody>
      </p:sp>
      <p:sp>
        <p:nvSpPr>
          <p:cNvPr id="29700" name="Zástupný symbol pro číslo snímku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E9A401A-E370-4E95-B798-7D2D8179996D}" type="slidenum">
              <a:rPr lang="en-GB" altLang="en-US" smtClean="0"/>
              <a:pPr/>
              <a:t>21</a:t>
            </a:fld>
            <a:endParaRPr lang="en-GB" altLang="en-US" smtClean="0"/>
          </a:p>
        </p:txBody>
      </p:sp>
    </p:spTree>
    <p:extLst>
      <p:ext uri="{BB962C8B-B14F-4D97-AF65-F5344CB8AC3E}">
        <p14:creationId xmlns:p14="http://schemas.microsoft.com/office/powerpoint/2010/main" val="1306355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a:ln/>
        </p:spPr>
      </p:sp>
      <p:sp>
        <p:nvSpPr>
          <p:cNvPr id="31747" name="Zástupný symbol pro poznámky 2"/>
          <p:cNvSpPr>
            <a:spLocks noGrp="1"/>
          </p:cNvSpPr>
          <p:nvPr>
            <p:ph type="body" idx="1"/>
          </p:nvPr>
        </p:nvSpPr>
        <p:spPr>
          <a:noFill/>
        </p:spPr>
        <p:txBody>
          <a:bodyPr/>
          <a:lstStyle/>
          <a:p>
            <a:r>
              <a:rPr lang="cs-CZ" altLang="en-US" smtClean="0"/>
              <a:t>Romania – old longing for ceausescu régime</a:t>
            </a:r>
          </a:p>
          <a:p>
            <a:r>
              <a:rPr lang="cs-CZ" altLang="en-US" smtClean="0"/>
              <a:t>Lack of university education similar with WE</a:t>
            </a:r>
            <a:endParaRPr lang="en-GB" altLang="en-US" smtClean="0"/>
          </a:p>
        </p:txBody>
      </p:sp>
      <p:sp>
        <p:nvSpPr>
          <p:cNvPr id="31748" name="Zástupný symbol pro číslo snímku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5FB50C-741E-42DC-8635-E36DE4DA133C}" type="slidenum">
              <a:rPr lang="en-GB" altLang="en-US" smtClean="0"/>
              <a:pPr/>
              <a:t>22</a:t>
            </a:fld>
            <a:endParaRPr lang="en-GB" altLang="en-US" smtClean="0"/>
          </a:p>
        </p:txBody>
      </p:sp>
    </p:spTree>
    <p:extLst>
      <p:ext uri="{BB962C8B-B14F-4D97-AF65-F5344CB8AC3E}">
        <p14:creationId xmlns:p14="http://schemas.microsoft.com/office/powerpoint/2010/main" val="300523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a:ln/>
        </p:spPr>
      </p:sp>
      <p:sp>
        <p:nvSpPr>
          <p:cNvPr id="33795" name="Zástupný symbol pro poznámky 2"/>
          <p:cNvSpPr>
            <a:spLocks noGrp="1"/>
          </p:cNvSpPr>
          <p:nvPr>
            <p:ph type="body" idx="1"/>
          </p:nvPr>
        </p:nvSpPr>
        <p:spPr>
          <a:noFill/>
        </p:spPr>
        <p:txBody>
          <a:bodyPr/>
          <a:lstStyle/>
          <a:p>
            <a:r>
              <a:rPr lang="cs-CZ" altLang="en-US" smtClean="0"/>
              <a:t>- Banning the party very rare – czech republic workers party in 2010 but setting new party</a:t>
            </a:r>
          </a:p>
          <a:p>
            <a:r>
              <a:rPr lang="cs-CZ" altLang="en-US" smtClean="0"/>
              <a:t>- 1966 UN INT Convention on elimination of all forms of racial discrimination</a:t>
            </a:r>
          </a:p>
          <a:p>
            <a:r>
              <a:rPr lang="cs-CZ" altLang="en-US" smtClean="0"/>
              <a:t>- Constitutions prohibiting formation of parties based on racial ehtnic or religious grounds</a:t>
            </a:r>
            <a:endParaRPr lang="en-GB" altLang="en-US" smtClean="0"/>
          </a:p>
          <a:p>
            <a:r>
              <a:rPr lang="en-US" altLang="en-US" smtClean="0"/>
              <a:t> </a:t>
            </a:r>
            <a:r>
              <a:rPr lang="cs-CZ" altLang="en-US" smtClean="0"/>
              <a:t>- Vadim Tudor: „</a:t>
            </a:r>
            <a:r>
              <a:rPr lang="en-US" altLang="en-US" smtClean="0"/>
              <a:t>during the 1993</a:t>
            </a:r>
            <a:r>
              <a:rPr lang="cs-CZ" altLang="en-US" smtClean="0"/>
              <a:t> </a:t>
            </a:r>
            <a:r>
              <a:rPr lang="en-US" altLang="en-US" smtClean="0"/>
              <a:t>pogrom, the Romanians were just defending their ‘ honour ’ against the ‘ gypsy</a:t>
            </a:r>
            <a:r>
              <a:rPr lang="cs-CZ" altLang="en-US" smtClean="0"/>
              <a:t> </a:t>
            </a:r>
            <a:r>
              <a:rPr lang="en-US" altLang="en-US" smtClean="0"/>
              <a:t>rapists and thieves ’ who wanted to ‘ slaughter ’ them and called on the state</a:t>
            </a:r>
          </a:p>
          <a:p>
            <a:r>
              <a:rPr lang="en-US" altLang="en-US" smtClean="0"/>
              <a:t>authorities to protect the ‘ peaceful villagers ’ against ‘ the bloody anger of a</a:t>
            </a:r>
          </a:p>
          <a:p>
            <a:r>
              <a:rPr lang="en-US" altLang="en-US" smtClean="0"/>
              <a:t>few brutes ’. </a:t>
            </a:r>
            <a:r>
              <a:rPr lang="cs-CZ" altLang="en-US" smtClean="0"/>
              <a:t>– Tudor having parliamentary immunity </a:t>
            </a:r>
          </a:p>
        </p:txBody>
      </p:sp>
      <p:sp>
        <p:nvSpPr>
          <p:cNvPr id="33796" name="Zástupný symbol pro číslo snímku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4FD7B37-91E4-4111-ABF8-48AC5239EA56}" type="slidenum">
              <a:rPr lang="en-GB" altLang="en-US" smtClean="0"/>
              <a:pPr/>
              <a:t>23</a:t>
            </a:fld>
            <a:endParaRPr lang="en-GB" altLang="en-US" smtClean="0"/>
          </a:p>
        </p:txBody>
      </p:sp>
    </p:spTree>
    <p:extLst>
      <p:ext uri="{BB962C8B-B14F-4D97-AF65-F5344CB8AC3E}">
        <p14:creationId xmlns:p14="http://schemas.microsoft.com/office/powerpoint/2010/main" val="16225444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cs-CZ" smtClean="0"/>
              <a:t>Kliknutím lze upravit styl.</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4/4/2018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446C117F-5CCF-4837-BE5F-2B92066CAFAF}" type="datetimeFigureOut">
              <a:rPr lang="en-US" dirty="0"/>
              <a:t>4/4/2018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cs-CZ" smtClean="0"/>
              <a:t>Kliknutím lze upravit styl.</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84EB90BD-B6CE-46B7-997F-7313B992CCDC}" type="datetimeFigureOut">
              <a:rPr lang="en-US" dirty="0"/>
              <a:t>4/4/2018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cs-CZ" smtClean="0"/>
              <a:t>Kliknutím lze upravit styl.</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CDB9D11F-B188-461D-B23F-39381795C052}" type="datetimeFigureOut">
              <a:rPr lang="en-US" dirty="0"/>
              <a:t>4/4/2018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cs-CZ" smtClean="0"/>
              <a:t>Kliknutím lze upravit styl.</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52E6D8D9-55A2-4063-B0F3-121F44549695}" type="datetimeFigureOut">
              <a:rPr lang="en-US" dirty="0"/>
              <a:t>4/4/2018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cs-CZ" smtClean="0"/>
              <a:t>Kliknutím lze upravit styl.</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3" name="Date Placeholder 2"/>
          <p:cNvSpPr>
            <a:spLocks noGrp="1"/>
          </p:cNvSpPr>
          <p:nvPr>
            <p:ph type="dt" sz="half" idx="10"/>
          </p:nvPr>
        </p:nvSpPr>
        <p:spPr/>
        <p:txBody>
          <a:bodyPr/>
          <a:lstStyle/>
          <a:p>
            <a:fld id="{D4B24536-994D-4021-A283-9F449C0DB509}" type="datetimeFigureOut">
              <a:rPr lang="en-US" dirty="0"/>
              <a:t>4/4/2018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cs-CZ" smtClean="0"/>
              <a:t>Kliknutím lze upravit styl.</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3" name="Date Placeholder 2"/>
          <p:cNvSpPr>
            <a:spLocks noGrp="1"/>
          </p:cNvSpPr>
          <p:nvPr>
            <p:ph type="dt" sz="half" idx="10"/>
          </p:nvPr>
        </p:nvSpPr>
        <p:spPr/>
        <p:txBody>
          <a:bodyPr/>
          <a:lstStyle/>
          <a:p>
            <a:fld id="{3CBBBB78-C96F-47B7-AB17-D852CA960AC9}" type="datetimeFigureOut">
              <a:rPr lang="en-US" dirty="0"/>
              <a:t>4/4/2018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4/4/2018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4/4/2018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711200" y="473075"/>
            <a:ext cx="10871200" cy="1143000"/>
          </a:xfrm>
        </p:spPr>
        <p:txBody>
          <a:bodyPr/>
          <a:lstStyle/>
          <a:p>
            <a:r>
              <a:rPr lang="cs-CZ" smtClean="0"/>
              <a:t>Kliknutím lze upravit styl.</a:t>
            </a:r>
            <a:endParaRPr lang="en-GB"/>
          </a:p>
        </p:txBody>
      </p:sp>
      <p:sp>
        <p:nvSpPr>
          <p:cNvPr id="3" name="Zástupný symbol pro tabulku 2"/>
          <p:cNvSpPr>
            <a:spLocks noGrp="1"/>
          </p:cNvSpPr>
          <p:nvPr>
            <p:ph type="tbl" idx="1"/>
          </p:nvPr>
        </p:nvSpPr>
        <p:spPr>
          <a:xfrm>
            <a:off x="711200" y="1828800"/>
            <a:ext cx="10871200" cy="4038600"/>
          </a:xfrm>
        </p:spPr>
        <p:txBody>
          <a:bodyPr/>
          <a:lstStyle/>
          <a:p>
            <a:pPr lvl="0"/>
            <a:endParaRPr lang="en-GB" noProof="0" smtClean="0"/>
          </a:p>
        </p:txBody>
      </p:sp>
      <p:sp>
        <p:nvSpPr>
          <p:cNvPr id="4" name="Rectangle 8"/>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177252B2-7039-4320-A045-20F20B9AE73B}" type="slidenum">
              <a:rPr lang="en-GB" altLang="en-US"/>
              <a:pPr>
                <a:defRPr/>
              </a:pPr>
              <a:t>‹#›</a:t>
            </a:fld>
            <a:endParaRPr lang="en-GB" altLang="en-US"/>
          </a:p>
        </p:txBody>
      </p:sp>
    </p:spTree>
    <p:extLst>
      <p:ext uri="{BB962C8B-B14F-4D97-AF65-F5344CB8AC3E}">
        <p14:creationId xmlns:p14="http://schemas.microsoft.com/office/powerpoint/2010/main" val="163075534"/>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711200" y="473075"/>
            <a:ext cx="10871200" cy="1143000"/>
          </a:xfrm>
        </p:spPr>
        <p:txBody>
          <a:bodyPr/>
          <a:lstStyle/>
          <a:p>
            <a:r>
              <a:rPr lang="cs-CZ" smtClean="0"/>
              <a:t>Kliknutím lze upravit styl.</a:t>
            </a:r>
            <a:endParaRPr lang="en-GB"/>
          </a:p>
        </p:txBody>
      </p:sp>
      <p:sp>
        <p:nvSpPr>
          <p:cNvPr id="3" name="Zástupný symbol pro text 2"/>
          <p:cNvSpPr>
            <a:spLocks noGrp="1"/>
          </p:cNvSpPr>
          <p:nvPr>
            <p:ph type="body" sz="half" idx="1"/>
          </p:nvPr>
        </p:nvSpPr>
        <p:spPr>
          <a:xfrm>
            <a:off x="711200" y="1828800"/>
            <a:ext cx="5334000" cy="40386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obsah 3"/>
          <p:cNvSpPr>
            <a:spLocks noGrp="1"/>
          </p:cNvSpPr>
          <p:nvPr>
            <p:ph sz="half" idx="2"/>
          </p:nvPr>
        </p:nvSpPr>
        <p:spPr>
          <a:xfrm>
            <a:off x="6248400" y="1828800"/>
            <a:ext cx="5334000" cy="40386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Rectangle 8"/>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353540C6-FCA8-4275-9BB9-7347388674A1}" type="slidenum">
              <a:rPr lang="en-GB" altLang="en-US"/>
              <a:pPr>
                <a:defRPr/>
              </a:pPr>
              <a:t>‹#›</a:t>
            </a:fld>
            <a:endParaRPr lang="en-GB" altLang="en-US"/>
          </a:p>
        </p:txBody>
      </p:sp>
    </p:spTree>
    <p:extLst>
      <p:ext uri="{BB962C8B-B14F-4D97-AF65-F5344CB8AC3E}">
        <p14:creationId xmlns:p14="http://schemas.microsoft.com/office/powerpoint/2010/main" val="246058392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4/4/2018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cs-CZ" smtClean="0"/>
              <a:t>Kliknutím lze upravit styl.</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30578ACC-22D6-47C1-A373-4FD133E34F3C}" type="datetimeFigureOut">
              <a:rPr lang="en-US" dirty="0"/>
              <a:t>4/4/2018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4/4/2018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680322" y="3030008"/>
            <a:ext cx="4698355" cy="2906179"/>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5594123" y="3030008"/>
            <a:ext cx="4700059" cy="2906179"/>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4/4/2018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4/4/2018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4/4/2018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cs-CZ" smtClean="0"/>
              <a:t>Kliknutím lze upravit styl.</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E331444B-B92B-4E27-8C94-BB93EAF5CB18}" type="datetimeFigureOut">
              <a:rPr lang="en-US" dirty="0"/>
              <a:t>4/4/2018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363EFA5E-FA76-400D-B3DC-F0BA90E6D107}" type="datetimeFigureOut">
              <a:rPr lang="en-US" dirty="0"/>
              <a:t>4/4/2018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1">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4/4/2018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 id="2147483670" r:id="rId19"/>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hyperlink" Target="#_ftnref1"/><Relationship Id="rId4" Type="http://schemas.openxmlformats.org/officeDocument/2006/relationships/hyperlink" Target="#_ftn1"/></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8.png"/><Relationship Id="rId7" Type="http://schemas.openxmlformats.org/officeDocument/2006/relationships/image" Target="http://www.srs.org.yu/images/vsrbija.jp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4.png"/><Relationship Id="rId5" Type="http://schemas.openxmlformats.org/officeDocument/2006/relationships/hyperlink" Target="http://www.srs.org.yu/vs/index.php" TargetMode="External"/><Relationship Id="rId10" Type="http://schemas.openxmlformats.org/officeDocument/2006/relationships/image" Target="../media/image33.jpeg"/><Relationship Id="rId4" Type="http://schemas.openxmlformats.org/officeDocument/2006/relationships/image" Target="../media/image29.png"/><Relationship Id="rId9" Type="http://schemas.openxmlformats.org/officeDocument/2006/relationships/image" Target="../media/image3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worldstatesmen.org/Yugoslavia-Constitution1974.pdf" TargetMode="External"/><Relationship Id="rId2" Type="http://schemas.openxmlformats.org/officeDocument/2006/relationships/hyperlink" Target="https://www.constituteproject.org/constitution/Belgium_2014.pdf?lang=en" TargetMode="External"/><Relationship Id="rId1" Type="http://schemas.openxmlformats.org/officeDocument/2006/relationships/slideLayout" Target="../slideLayouts/slideLayout2.xml"/><Relationship Id="rId4" Type="http://schemas.openxmlformats.org/officeDocument/2006/relationships/hyperlink" Target="http://lawmin.nic.in/olwing/coi/coi-english/coi-4March2016.pdf"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3" Type="http://schemas.openxmlformats.org/officeDocument/2006/relationships/image" Target="../media/image5.gif"/><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time_continue=13&amp;v=lL4jwt_1WN8" TargetMode="External"/><Relationship Id="rId2" Type="http://schemas.openxmlformats.org/officeDocument/2006/relationships/hyperlink" Target="https://www.youtube.com/watch?v=EdcA-lGKvmk" TargetMode="Externa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Far </a:t>
            </a:r>
            <a:r>
              <a:rPr lang="cs-CZ" dirty="0" err="1" smtClean="0"/>
              <a:t>Right</a:t>
            </a:r>
            <a:r>
              <a:rPr lang="cs-CZ" dirty="0"/>
              <a:t> </a:t>
            </a:r>
            <a:r>
              <a:rPr lang="cs-CZ" dirty="0" smtClean="0"/>
              <a:t>in </a:t>
            </a:r>
            <a:r>
              <a:rPr lang="cs-CZ" dirty="0" err="1" smtClean="0"/>
              <a:t>the</a:t>
            </a:r>
            <a:r>
              <a:rPr lang="cs-CZ" dirty="0" smtClean="0"/>
              <a:t> </a:t>
            </a:r>
            <a:r>
              <a:rPr lang="cs-CZ" dirty="0" err="1" smtClean="0"/>
              <a:t>Balkans</a:t>
            </a:r>
            <a:endParaRPr lang="cs-CZ" dirty="0"/>
          </a:p>
        </p:txBody>
      </p:sp>
      <p:sp>
        <p:nvSpPr>
          <p:cNvPr id="3" name="Podnadpis 2"/>
          <p:cNvSpPr>
            <a:spLocks noGrp="1"/>
          </p:cNvSpPr>
          <p:nvPr>
            <p:ph type="subTitle" idx="1"/>
          </p:nvPr>
        </p:nvSpPr>
        <p:spPr/>
        <p:txBody>
          <a:bodyPr/>
          <a:lstStyle/>
          <a:p>
            <a:r>
              <a:rPr lang="cs-CZ" dirty="0" smtClean="0"/>
              <a:t>Věra Stojarová</a:t>
            </a:r>
          </a:p>
          <a:p>
            <a:r>
              <a:rPr lang="cs-CZ" dirty="0" smtClean="0"/>
              <a:t>CDS 441 Far </a:t>
            </a:r>
            <a:r>
              <a:rPr lang="cs-CZ" dirty="0" err="1" smtClean="0"/>
              <a:t>Right</a:t>
            </a:r>
            <a:r>
              <a:rPr lang="cs-CZ" dirty="0" smtClean="0"/>
              <a:t> and </a:t>
            </a:r>
            <a:r>
              <a:rPr lang="cs-CZ" dirty="0" err="1" smtClean="0"/>
              <a:t>Left</a:t>
            </a:r>
            <a:r>
              <a:rPr lang="cs-CZ" dirty="0" smtClean="0"/>
              <a:t> </a:t>
            </a:r>
            <a:r>
              <a:rPr lang="cs-CZ" dirty="0" err="1" smtClean="0"/>
              <a:t>Parties</a:t>
            </a:r>
            <a:endParaRPr lang="cs-CZ" dirty="0"/>
          </a:p>
        </p:txBody>
      </p:sp>
    </p:spTree>
    <p:extLst>
      <p:ext uri="{BB962C8B-B14F-4D97-AF65-F5344CB8AC3E}">
        <p14:creationId xmlns:p14="http://schemas.microsoft.com/office/powerpoint/2010/main" val="1389653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a:xfrm>
            <a:off x="2209801" y="1"/>
            <a:ext cx="5326063" cy="1052513"/>
          </a:xfrm>
        </p:spPr>
        <p:txBody>
          <a:bodyPr/>
          <a:lstStyle/>
          <a:p>
            <a:pPr eaLnBrk="1" hangingPunct="1">
              <a:defRPr/>
            </a:pPr>
            <a:r>
              <a:rPr lang="cs-CZ" altLang="cs-CZ" smtClean="0">
                <a:solidFill>
                  <a:srgbClr val="FFCC00"/>
                </a:solidFill>
              </a:rPr>
              <a:t>Macedonia</a:t>
            </a:r>
            <a:endParaRPr lang="en-GB" altLang="cs-CZ" smtClean="0">
              <a:solidFill>
                <a:srgbClr val="FFCC00"/>
              </a:solidFill>
            </a:endParaRPr>
          </a:p>
        </p:txBody>
      </p:sp>
      <p:sp>
        <p:nvSpPr>
          <p:cNvPr id="108547" name="Rectangle 3"/>
          <p:cNvSpPr>
            <a:spLocks noGrp="1" noChangeArrowheads="1"/>
          </p:cNvSpPr>
          <p:nvPr>
            <p:ph type="subTitle" idx="1"/>
          </p:nvPr>
        </p:nvSpPr>
        <p:spPr>
          <a:xfrm>
            <a:off x="1524001" y="981076"/>
            <a:ext cx="6767513" cy="5876925"/>
          </a:xfrm>
        </p:spPr>
        <p:txBody>
          <a:bodyPr/>
          <a:lstStyle/>
          <a:p>
            <a:pPr algn="l" eaLnBrk="1" hangingPunct="1">
              <a:buFont typeface="Wingdings" pitchFamily="2" charset="2"/>
              <a:buChar char="n"/>
              <a:defRPr/>
            </a:pPr>
            <a:r>
              <a:rPr lang="cs-CZ" altLang="cs-CZ" sz="2600" dirty="0" err="1"/>
              <a:t>Independence</a:t>
            </a:r>
            <a:r>
              <a:rPr lang="cs-CZ" altLang="cs-CZ" sz="2600" dirty="0"/>
              <a:t> </a:t>
            </a:r>
            <a:r>
              <a:rPr lang="cs-CZ" altLang="cs-CZ" sz="2600" dirty="0" err="1"/>
              <a:t>complicated</a:t>
            </a:r>
            <a:r>
              <a:rPr lang="cs-CZ" altLang="cs-CZ" sz="2600" dirty="0"/>
              <a:t> : </a:t>
            </a:r>
            <a:endParaRPr lang="fi-FI" altLang="cs-CZ" sz="2600" dirty="0"/>
          </a:p>
          <a:p>
            <a:pPr algn="l" eaLnBrk="1" hangingPunct="1">
              <a:buFont typeface="Wingdings" pitchFamily="2" charset="2"/>
              <a:buChar char="n"/>
              <a:defRPr/>
            </a:pPr>
            <a:r>
              <a:rPr lang="cs-CZ" altLang="cs-CZ" sz="2600" dirty="0" err="1"/>
              <a:t>Greece</a:t>
            </a:r>
            <a:endParaRPr lang="fi-FI" altLang="cs-CZ" sz="2600" dirty="0"/>
          </a:p>
          <a:p>
            <a:pPr algn="l" eaLnBrk="1" hangingPunct="1">
              <a:buFont typeface="Wingdings" pitchFamily="2" charset="2"/>
              <a:buChar char="n"/>
              <a:defRPr/>
            </a:pPr>
            <a:r>
              <a:rPr lang="cs-CZ" altLang="cs-CZ" sz="2600" dirty="0"/>
              <a:t> </a:t>
            </a:r>
            <a:r>
              <a:rPr lang="cs-CZ" altLang="cs-CZ" sz="2600" dirty="0" err="1"/>
              <a:t>Bulgaria</a:t>
            </a:r>
            <a:endParaRPr lang="fi-FI" altLang="cs-CZ" sz="2600" dirty="0"/>
          </a:p>
          <a:p>
            <a:pPr algn="l" eaLnBrk="1" hangingPunct="1">
              <a:buFont typeface="Wingdings" pitchFamily="2" charset="2"/>
              <a:buChar char="n"/>
              <a:defRPr/>
            </a:pPr>
            <a:r>
              <a:rPr lang="cs-CZ" altLang="cs-CZ" sz="2600" dirty="0"/>
              <a:t> </a:t>
            </a:r>
            <a:r>
              <a:rPr lang="cs-CZ" altLang="cs-CZ" sz="2600" dirty="0" err="1"/>
              <a:t>Serbia</a:t>
            </a:r>
            <a:endParaRPr lang="fi-FI" altLang="cs-CZ" sz="2600" dirty="0"/>
          </a:p>
          <a:p>
            <a:pPr algn="l" eaLnBrk="1" hangingPunct="1">
              <a:buFont typeface="Wingdings" pitchFamily="2" charset="2"/>
              <a:buChar char="n"/>
              <a:defRPr/>
            </a:pPr>
            <a:r>
              <a:rPr lang="cs-CZ" altLang="cs-CZ" sz="2600" dirty="0"/>
              <a:t> </a:t>
            </a:r>
            <a:r>
              <a:rPr lang="cs-CZ" altLang="cs-CZ" sz="2600" dirty="0" err="1"/>
              <a:t>Albanian</a:t>
            </a:r>
            <a:r>
              <a:rPr lang="cs-CZ" altLang="cs-CZ" sz="2600" dirty="0"/>
              <a:t> </a:t>
            </a:r>
            <a:r>
              <a:rPr lang="cs-CZ" altLang="cs-CZ" sz="2600" dirty="0" err="1"/>
              <a:t>irredentism</a:t>
            </a:r>
            <a:r>
              <a:rPr lang="cs-CZ" altLang="cs-CZ" sz="2600" dirty="0"/>
              <a:t> 2001 </a:t>
            </a:r>
            <a:r>
              <a:rPr lang="cs-CZ" altLang="cs-CZ" sz="2600" dirty="0" err="1"/>
              <a:t>Ohrid</a:t>
            </a:r>
            <a:r>
              <a:rPr lang="cs-CZ" altLang="cs-CZ" sz="2600" dirty="0"/>
              <a:t> </a:t>
            </a:r>
            <a:r>
              <a:rPr lang="cs-CZ" altLang="cs-CZ" sz="2600" dirty="0" err="1"/>
              <a:t>peace</a:t>
            </a:r>
            <a:r>
              <a:rPr lang="cs-CZ" altLang="cs-CZ" sz="2600" dirty="0"/>
              <a:t> </a:t>
            </a:r>
            <a:r>
              <a:rPr lang="cs-CZ" altLang="cs-CZ" sz="2600" dirty="0" err="1" smtClean="0"/>
              <a:t>agreement</a:t>
            </a:r>
            <a:endParaRPr lang="cs-CZ" altLang="cs-CZ" sz="2600" dirty="0" smtClean="0"/>
          </a:p>
          <a:p>
            <a:pPr algn="l" eaLnBrk="1" hangingPunct="1">
              <a:buFont typeface="Wingdings" pitchFamily="2" charset="2"/>
              <a:buChar char="n"/>
              <a:defRPr/>
            </a:pPr>
            <a:r>
              <a:rPr lang="cs-CZ" altLang="cs-CZ" sz="2600" dirty="0" smtClean="0"/>
              <a:t>Far </a:t>
            </a:r>
            <a:r>
              <a:rPr lang="cs-CZ" altLang="cs-CZ" sz="2600" dirty="0" err="1" smtClean="0"/>
              <a:t>right</a:t>
            </a:r>
            <a:r>
              <a:rPr lang="cs-CZ" altLang="cs-CZ" sz="2600" dirty="0" smtClean="0"/>
              <a:t> </a:t>
            </a:r>
            <a:r>
              <a:rPr lang="cs-CZ" altLang="cs-CZ" sz="2600" dirty="0" err="1" smtClean="0"/>
              <a:t>marginal</a:t>
            </a:r>
            <a:r>
              <a:rPr lang="cs-CZ" altLang="cs-CZ" sz="2600" dirty="0" smtClean="0"/>
              <a:t> </a:t>
            </a:r>
            <a:endParaRPr lang="cs-CZ" altLang="cs-CZ" sz="2600" dirty="0"/>
          </a:p>
        </p:txBody>
      </p:sp>
      <p:pic>
        <p:nvPicPr>
          <p:cNvPr id="14340" name="Picture 4" descr="750x750_macedonia_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6613" y="3294064"/>
            <a:ext cx="4749800"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97100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ctrTitle"/>
          </p:nvPr>
        </p:nvSpPr>
        <p:spPr>
          <a:xfrm>
            <a:off x="2209801" y="1"/>
            <a:ext cx="5326063" cy="1052513"/>
          </a:xfrm>
        </p:spPr>
        <p:txBody>
          <a:bodyPr/>
          <a:lstStyle/>
          <a:p>
            <a:pPr eaLnBrk="1" hangingPunct="1">
              <a:defRPr/>
            </a:pPr>
            <a:r>
              <a:rPr lang="cs-CZ" altLang="cs-CZ" smtClean="0">
                <a:solidFill>
                  <a:srgbClr val="FFCC00"/>
                </a:solidFill>
              </a:rPr>
              <a:t>Albania</a:t>
            </a:r>
            <a:endParaRPr lang="en-GB" altLang="cs-CZ" smtClean="0">
              <a:solidFill>
                <a:srgbClr val="FFCC00"/>
              </a:solidFill>
            </a:endParaRPr>
          </a:p>
        </p:txBody>
      </p:sp>
      <p:sp>
        <p:nvSpPr>
          <p:cNvPr id="109571" name="Rectangle 3"/>
          <p:cNvSpPr>
            <a:spLocks noGrp="1" noChangeArrowheads="1"/>
          </p:cNvSpPr>
          <p:nvPr>
            <p:ph type="subTitle" idx="1"/>
          </p:nvPr>
        </p:nvSpPr>
        <p:spPr>
          <a:xfrm>
            <a:off x="1524001" y="836614"/>
            <a:ext cx="6767513" cy="6021387"/>
          </a:xfrm>
        </p:spPr>
        <p:txBody>
          <a:bodyPr/>
          <a:lstStyle/>
          <a:p>
            <a:pPr algn="l" eaLnBrk="1" hangingPunct="1">
              <a:lnSpc>
                <a:spcPct val="90000"/>
              </a:lnSpc>
              <a:buFont typeface="Wingdings" pitchFamily="2" charset="2"/>
              <a:buChar char="n"/>
              <a:defRPr/>
            </a:pPr>
            <a:r>
              <a:rPr lang="cs-CZ" altLang="cs-CZ" sz="2800" dirty="0" err="1"/>
              <a:t>Gegs</a:t>
            </a:r>
            <a:r>
              <a:rPr lang="cs-CZ" altLang="cs-CZ" sz="2800" dirty="0"/>
              <a:t> vs. </a:t>
            </a:r>
            <a:r>
              <a:rPr lang="cs-CZ" altLang="cs-CZ" sz="2800" dirty="0" err="1"/>
              <a:t>Tosks</a:t>
            </a:r>
            <a:endParaRPr lang="cs-CZ" altLang="cs-CZ" sz="2800" dirty="0"/>
          </a:p>
          <a:p>
            <a:pPr algn="l" eaLnBrk="1" hangingPunct="1">
              <a:lnSpc>
                <a:spcPct val="90000"/>
              </a:lnSpc>
              <a:buFont typeface="Wingdings" pitchFamily="2" charset="2"/>
              <a:buChar char="n"/>
              <a:defRPr/>
            </a:pPr>
            <a:r>
              <a:rPr lang="cs-CZ" altLang="cs-CZ" sz="2800" dirty="0" err="1" smtClean="0"/>
              <a:t>The</a:t>
            </a:r>
            <a:r>
              <a:rPr lang="cs-CZ" altLang="cs-CZ" sz="2800" dirty="0" smtClean="0"/>
              <a:t> </a:t>
            </a:r>
            <a:r>
              <a:rPr lang="cs-CZ" altLang="cs-CZ" sz="2800" dirty="0" err="1"/>
              <a:t>only</a:t>
            </a:r>
            <a:r>
              <a:rPr lang="cs-CZ" altLang="cs-CZ" sz="2800" dirty="0"/>
              <a:t> </a:t>
            </a:r>
            <a:r>
              <a:rPr lang="cs-CZ" altLang="cs-CZ" sz="2800" dirty="0" err="1"/>
              <a:t>national</a:t>
            </a:r>
            <a:r>
              <a:rPr lang="cs-CZ" altLang="cs-CZ" sz="2800" dirty="0"/>
              <a:t> </a:t>
            </a:r>
            <a:r>
              <a:rPr lang="cs-CZ" altLang="cs-CZ" sz="2800" dirty="0" smtClean="0"/>
              <a:t>minority</a:t>
            </a:r>
          </a:p>
          <a:p>
            <a:pPr algn="l" eaLnBrk="1" hangingPunct="1">
              <a:lnSpc>
                <a:spcPct val="90000"/>
              </a:lnSpc>
              <a:buFont typeface="Wingdings" pitchFamily="2" charset="2"/>
              <a:buChar char="n"/>
              <a:defRPr/>
            </a:pPr>
            <a:r>
              <a:rPr lang="cs-CZ" altLang="cs-CZ" sz="2800" dirty="0" smtClean="0"/>
              <a:t>Far </a:t>
            </a:r>
            <a:r>
              <a:rPr lang="cs-CZ" altLang="cs-CZ" sz="2800" dirty="0" err="1" smtClean="0"/>
              <a:t>right</a:t>
            </a:r>
            <a:r>
              <a:rPr lang="cs-CZ" altLang="cs-CZ" sz="2800" dirty="0" smtClean="0"/>
              <a:t> </a:t>
            </a:r>
            <a:r>
              <a:rPr lang="cs-CZ" altLang="cs-CZ" sz="2800" dirty="0" err="1" smtClean="0"/>
              <a:t>marginal</a:t>
            </a:r>
            <a:r>
              <a:rPr lang="cs-CZ" altLang="cs-CZ" sz="2800" dirty="0" smtClean="0"/>
              <a:t> </a:t>
            </a:r>
            <a:endParaRPr lang="cs-CZ" altLang="cs-CZ" sz="2800" dirty="0"/>
          </a:p>
          <a:p>
            <a:pPr algn="l" eaLnBrk="1" hangingPunct="1">
              <a:lnSpc>
                <a:spcPct val="90000"/>
              </a:lnSpc>
              <a:defRPr/>
            </a:pPr>
            <a:endParaRPr lang="cs-CZ" altLang="cs-CZ" sz="2800" dirty="0"/>
          </a:p>
          <a:p>
            <a:pPr algn="l" eaLnBrk="1" hangingPunct="1">
              <a:lnSpc>
                <a:spcPct val="90000"/>
              </a:lnSpc>
              <a:buFont typeface="Wingdings" pitchFamily="2" charset="2"/>
              <a:buChar char="n"/>
              <a:defRPr/>
            </a:pPr>
            <a:endParaRPr lang="cs-CZ" altLang="cs-CZ" sz="2800" dirty="0"/>
          </a:p>
        </p:txBody>
      </p:sp>
      <p:pic>
        <p:nvPicPr>
          <p:cNvPr id="15364" name="Picture 4" descr="map al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5629" y="2833484"/>
            <a:ext cx="324008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5874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defRPr/>
            </a:pPr>
            <a:r>
              <a:rPr lang="cs-CZ" altLang="cs-CZ" smtClean="0"/>
              <a:t>Kosovo</a:t>
            </a:r>
            <a:endParaRPr lang="en-GB" altLang="cs-CZ" smtClean="0"/>
          </a:p>
        </p:txBody>
      </p:sp>
      <p:sp>
        <p:nvSpPr>
          <p:cNvPr id="116739" name="Rectangle 3"/>
          <p:cNvSpPr>
            <a:spLocks noGrp="1" noChangeArrowheads="1"/>
          </p:cNvSpPr>
          <p:nvPr>
            <p:ph type="body" idx="1"/>
          </p:nvPr>
        </p:nvSpPr>
        <p:spPr>
          <a:xfrm>
            <a:off x="1992313" y="1503363"/>
            <a:ext cx="8229600" cy="4908550"/>
          </a:xfrm>
        </p:spPr>
        <p:txBody>
          <a:bodyPr/>
          <a:lstStyle/>
          <a:p>
            <a:pPr eaLnBrk="1" hangingPunct="1">
              <a:defRPr/>
            </a:pPr>
            <a:r>
              <a:rPr lang="cs-CZ" altLang="cs-CZ" sz="2800" dirty="0" err="1"/>
              <a:t>Autonomous</a:t>
            </a:r>
            <a:r>
              <a:rPr lang="cs-CZ" altLang="cs-CZ" sz="2800" dirty="0"/>
              <a:t> </a:t>
            </a:r>
            <a:r>
              <a:rPr lang="cs-CZ" altLang="cs-CZ" sz="2800" dirty="0" err="1"/>
              <a:t>province</a:t>
            </a:r>
            <a:r>
              <a:rPr lang="cs-CZ" altLang="cs-CZ" sz="2800" dirty="0"/>
              <a:t> </a:t>
            </a:r>
            <a:r>
              <a:rPr lang="cs-CZ" altLang="cs-CZ" sz="2800" dirty="0" err="1"/>
              <a:t>of</a:t>
            </a:r>
            <a:r>
              <a:rPr lang="cs-CZ" altLang="cs-CZ" sz="2800" dirty="0"/>
              <a:t> </a:t>
            </a:r>
            <a:r>
              <a:rPr lang="cs-CZ" altLang="cs-CZ" sz="2800" dirty="0" err="1"/>
              <a:t>Serbia</a:t>
            </a:r>
            <a:r>
              <a:rPr lang="cs-CZ" altLang="cs-CZ" sz="2800" dirty="0"/>
              <a:t> </a:t>
            </a:r>
          </a:p>
          <a:p>
            <a:pPr eaLnBrk="1" hangingPunct="1">
              <a:defRPr/>
            </a:pPr>
            <a:r>
              <a:rPr lang="cs-CZ" altLang="cs-CZ" sz="2800" dirty="0"/>
              <a:t>Great </a:t>
            </a:r>
            <a:r>
              <a:rPr lang="cs-CZ" altLang="cs-CZ" sz="2800" dirty="0" err="1"/>
              <a:t>powers</a:t>
            </a:r>
            <a:r>
              <a:rPr lang="cs-CZ" altLang="cs-CZ" sz="2800" dirty="0"/>
              <a:t> </a:t>
            </a:r>
            <a:r>
              <a:rPr lang="cs-CZ" altLang="cs-CZ" sz="2800" dirty="0" err="1"/>
              <a:t>since</a:t>
            </a:r>
            <a:r>
              <a:rPr lang="cs-CZ" altLang="cs-CZ" sz="2800" dirty="0"/>
              <a:t> 1974</a:t>
            </a:r>
          </a:p>
          <a:p>
            <a:pPr eaLnBrk="1" hangingPunct="1">
              <a:defRPr/>
            </a:pPr>
            <a:r>
              <a:rPr lang="cs-CZ" altLang="cs-CZ" sz="2800" dirty="0" err="1"/>
              <a:t>Limitation</a:t>
            </a:r>
            <a:r>
              <a:rPr lang="cs-CZ" altLang="cs-CZ" sz="2800" dirty="0"/>
              <a:t> </a:t>
            </a:r>
            <a:r>
              <a:rPr lang="cs-CZ" altLang="cs-CZ" sz="2800" dirty="0" err="1"/>
              <a:t>of</a:t>
            </a:r>
            <a:r>
              <a:rPr lang="cs-CZ" altLang="cs-CZ" sz="2800" dirty="0"/>
              <a:t> </a:t>
            </a:r>
            <a:r>
              <a:rPr lang="cs-CZ" altLang="cs-CZ" sz="2800" dirty="0" err="1"/>
              <a:t>the</a:t>
            </a:r>
            <a:r>
              <a:rPr lang="cs-CZ" altLang="cs-CZ" sz="2800" dirty="0"/>
              <a:t> </a:t>
            </a:r>
            <a:r>
              <a:rPr lang="cs-CZ" altLang="cs-CZ" sz="2800" dirty="0" err="1"/>
              <a:t>authonomy</a:t>
            </a:r>
            <a:r>
              <a:rPr lang="cs-CZ" altLang="cs-CZ" sz="2800" dirty="0"/>
              <a:t> </a:t>
            </a:r>
            <a:r>
              <a:rPr lang="cs-CZ" altLang="cs-CZ" sz="2800" dirty="0" err="1"/>
              <a:t>since</a:t>
            </a:r>
            <a:r>
              <a:rPr lang="cs-CZ" altLang="cs-CZ" sz="2800" dirty="0"/>
              <a:t> </a:t>
            </a:r>
            <a:r>
              <a:rPr lang="cs-CZ" altLang="cs-CZ" sz="2800" dirty="0" err="1"/>
              <a:t>the</a:t>
            </a:r>
            <a:r>
              <a:rPr lang="cs-CZ" altLang="cs-CZ" sz="2800" dirty="0"/>
              <a:t> 1980´s</a:t>
            </a:r>
          </a:p>
          <a:p>
            <a:pPr eaLnBrk="1" hangingPunct="1">
              <a:defRPr/>
            </a:pPr>
            <a:r>
              <a:rPr lang="cs-CZ" altLang="cs-CZ" sz="2800" dirty="0"/>
              <a:t>1996-99 </a:t>
            </a:r>
            <a:r>
              <a:rPr lang="cs-CZ" altLang="cs-CZ" sz="2800" dirty="0" err="1"/>
              <a:t>war</a:t>
            </a:r>
            <a:r>
              <a:rPr lang="cs-CZ" altLang="cs-CZ" sz="2800" dirty="0"/>
              <a:t> alb </a:t>
            </a:r>
            <a:r>
              <a:rPr lang="cs-CZ" altLang="cs-CZ" sz="2800" dirty="0" err="1"/>
              <a:t>vs</a:t>
            </a:r>
            <a:r>
              <a:rPr lang="cs-CZ" altLang="cs-CZ" sz="2800" dirty="0"/>
              <a:t> </a:t>
            </a:r>
            <a:r>
              <a:rPr lang="cs-CZ" altLang="cs-CZ" sz="2800" dirty="0" err="1"/>
              <a:t>srb</a:t>
            </a:r>
            <a:endParaRPr lang="cs-CZ" altLang="cs-CZ" sz="2800" dirty="0"/>
          </a:p>
          <a:p>
            <a:pPr eaLnBrk="1" hangingPunct="1">
              <a:defRPr/>
            </a:pPr>
            <a:r>
              <a:rPr lang="cs-CZ" altLang="cs-CZ" sz="2800" dirty="0"/>
              <a:t>1999 NATO air </a:t>
            </a:r>
            <a:r>
              <a:rPr lang="cs-CZ" altLang="cs-CZ" sz="2800" dirty="0" err="1"/>
              <a:t>campaign</a:t>
            </a:r>
            <a:r>
              <a:rPr lang="cs-CZ" altLang="cs-CZ" sz="2800" dirty="0"/>
              <a:t> (</a:t>
            </a:r>
            <a:r>
              <a:rPr lang="cs-CZ" altLang="cs-CZ" sz="2800" dirty="0" err="1"/>
              <a:t>bombing</a:t>
            </a:r>
            <a:r>
              <a:rPr lang="cs-CZ" altLang="cs-CZ" sz="2800" dirty="0"/>
              <a:t>)</a:t>
            </a:r>
          </a:p>
          <a:p>
            <a:pPr eaLnBrk="1" hangingPunct="1">
              <a:defRPr/>
            </a:pPr>
            <a:r>
              <a:rPr lang="cs-CZ" altLang="cs-CZ" sz="2800" dirty="0"/>
              <a:t>2003 </a:t>
            </a:r>
            <a:r>
              <a:rPr lang="cs-CZ" altLang="cs-CZ" sz="2800" dirty="0" err="1"/>
              <a:t>Constitutional</a:t>
            </a:r>
            <a:r>
              <a:rPr lang="cs-CZ" altLang="cs-CZ" sz="2800" dirty="0"/>
              <a:t> </a:t>
            </a:r>
            <a:r>
              <a:rPr lang="cs-CZ" altLang="cs-CZ" sz="2800" dirty="0" err="1"/>
              <a:t>framework</a:t>
            </a:r>
            <a:endParaRPr lang="cs-CZ" altLang="cs-CZ" sz="2800" dirty="0"/>
          </a:p>
          <a:p>
            <a:pPr eaLnBrk="1" hangingPunct="1">
              <a:defRPr/>
            </a:pPr>
            <a:r>
              <a:rPr lang="cs-CZ" altLang="cs-CZ" sz="2800" dirty="0"/>
              <a:t>17 </a:t>
            </a:r>
            <a:r>
              <a:rPr lang="cs-CZ" altLang="cs-CZ" sz="2800" dirty="0" err="1"/>
              <a:t>February</a:t>
            </a:r>
            <a:r>
              <a:rPr lang="cs-CZ" altLang="cs-CZ" sz="2800" dirty="0"/>
              <a:t> 2008 </a:t>
            </a:r>
            <a:r>
              <a:rPr lang="cs-CZ" altLang="cs-CZ" sz="2800" dirty="0" err="1"/>
              <a:t>self-proclaimed</a:t>
            </a:r>
            <a:r>
              <a:rPr lang="cs-CZ" altLang="cs-CZ" sz="2800" dirty="0"/>
              <a:t> </a:t>
            </a:r>
            <a:r>
              <a:rPr lang="cs-CZ" altLang="cs-CZ" sz="2800" dirty="0" err="1"/>
              <a:t>independence</a:t>
            </a:r>
            <a:endParaRPr lang="cs-CZ" altLang="cs-CZ" sz="2800" dirty="0"/>
          </a:p>
          <a:p>
            <a:pPr eaLnBrk="1" hangingPunct="1">
              <a:defRPr/>
            </a:pPr>
            <a:r>
              <a:rPr lang="cs-CZ" altLang="cs-CZ" sz="2800" dirty="0"/>
              <a:t>111 UN </a:t>
            </a:r>
            <a:r>
              <a:rPr lang="cs-CZ" altLang="cs-CZ" sz="2800" dirty="0" err="1"/>
              <a:t>member</a:t>
            </a:r>
            <a:r>
              <a:rPr lang="cs-CZ" altLang="cs-CZ" sz="2800" dirty="0"/>
              <a:t> </a:t>
            </a:r>
            <a:r>
              <a:rPr lang="cs-CZ" altLang="cs-CZ" sz="2800" dirty="0" err="1"/>
              <a:t>states</a:t>
            </a:r>
            <a:r>
              <a:rPr lang="cs-CZ" altLang="cs-CZ" sz="2800" dirty="0"/>
              <a:t> </a:t>
            </a:r>
            <a:r>
              <a:rPr lang="cs-CZ" altLang="cs-CZ" sz="2800" dirty="0" err="1"/>
              <a:t>recognized</a:t>
            </a:r>
            <a:r>
              <a:rPr lang="cs-CZ" altLang="cs-CZ" sz="2800" dirty="0"/>
              <a:t> </a:t>
            </a:r>
            <a:r>
              <a:rPr lang="cs-CZ" altLang="cs-CZ" sz="2800" dirty="0" err="1" smtClean="0"/>
              <a:t>independence</a:t>
            </a:r>
            <a:endParaRPr lang="cs-CZ" altLang="cs-CZ" sz="2800" dirty="0" smtClean="0"/>
          </a:p>
          <a:p>
            <a:pPr eaLnBrk="1" hangingPunct="1">
              <a:defRPr/>
            </a:pPr>
            <a:r>
              <a:rPr lang="cs-CZ" altLang="cs-CZ" sz="2800" dirty="0" smtClean="0"/>
              <a:t>Far </a:t>
            </a:r>
            <a:r>
              <a:rPr lang="cs-CZ" altLang="cs-CZ" sz="2800" dirty="0" err="1" smtClean="0"/>
              <a:t>right</a:t>
            </a:r>
            <a:r>
              <a:rPr lang="cs-CZ" altLang="cs-CZ" sz="2800" dirty="0" smtClean="0"/>
              <a:t>???  </a:t>
            </a:r>
            <a:endParaRPr lang="en-GB" altLang="cs-CZ" sz="2800" dirty="0"/>
          </a:p>
        </p:txBody>
      </p:sp>
      <p:pic>
        <p:nvPicPr>
          <p:cNvPr id="16388" name="Picture 4" descr="kosovo fl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3925" y="549275"/>
            <a:ext cx="14366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59370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ctrTitle"/>
          </p:nvPr>
        </p:nvSpPr>
        <p:spPr>
          <a:xfrm>
            <a:off x="2209801" y="1"/>
            <a:ext cx="5326063" cy="1052513"/>
          </a:xfrm>
        </p:spPr>
        <p:txBody>
          <a:bodyPr/>
          <a:lstStyle/>
          <a:p>
            <a:pPr eaLnBrk="1" hangingPunct="1">
              <a:defRPr/>
            </a:pPr>
            <a:r>
              <a:rPr lang="cs-CZ" altLang="cs-CZ" smtClean="0">
                <a:solidFill>
                  <a:srgbClr val="FFCC00"/>
                </a:solidFill>
              </a:rPr>
              <a:t>Romania</a:t>
            </a:r>
            <a:endParaRPr lang="en-GB" altLang="cs-CZ" smtClean="0">
              <a:solidFill>
                <a:srgbClr val="FFCC00"/>
              </a:solidFill>
            </a:endParaRPr>
          </a:p>
        </p:txBody>
      </p:sp>
      <p:sp>
        <p:nvSpPr>
          <p:cNvPr id="110595" name="Rectangle 3"/>
          <p:cNvSpPr>
            <a:spLocks noGrp="1" noChangeArrowheads="1"/>
          </p:cNvSpPr>
          <p:nvPr>
            <p:ph type="subTitle" idx="1"/>
          </p:nvPr>
        </p:nvSpPr>
        <p:spPr>
          <a:xfrm>
            <a:off x="1524001" y="981076"/>
            <a:ext cx="6767513" cy="5876925"/>
          </a:xfrm>
        </p:spPr>
        <p:txBody>
          <a:bodyPr/>
          <a:lstStyle/>
          <a:p>
            <a:pPr algn="l" eaLnBrk="1" hangingPunct="1">
              <a:lnSpc>
                <a:spcPct val="80000"/>
              </a:lnSpc>
              <a:buFont typeface="Wingdings" pitchFamily="2" charset="2"/>
              <a:buChar char="n"/>
              <a:defRPr/>
            </a:pPr>
            <a:r>
              <a:rPr lang="cs-CZ" altLang="cs-CZ" sz="2800" dirty="0" err="1"/>
              <a:t>Hungarian</a:t>
            </a:r>
            <a:r>
              <a:rPr lang="cs-CZ" altLang="cs-CZ" sz="2800" dirty="0"/>
              <a:t> and Roma minority</a:t>
            </a:r>
          </a:p>
          <a:p>
            <a:pPr algn="l" eaLnBrk="1" hangingPunct="1">
              <a:lnSpc>
                <a:spcPct val="80000"/>
              </a:lnSpc>
              <a:buFont typeface="Wingdings" pitchFamily="2" charset="2"/>
              <a:buChar char="n"/>
              <a:defRPr/>
            </a:pPr>
            <a:r>
              <a:rPr lang="cs-CZ" altLang="cs-CZ" sz="2800" dirty="0"/>
              <a:t>Moldova </a:t>
            </a:r>
            <a:r>
              <a:rPr lang="cs-CZ" altLang="cs-CZ" sz="2800" dirty="0" err="1"/>
              <a:t>issue</a:t>
            </a:r>
            <a:endParaRPr lang="cs-CZ" altLang="cs-CZ" sz="2800" dirty="0"/>
          </a:p>
          <a:p>
            <a:pPr algn="l" eaLnBrk="1" hangingPunct="1">
              <a:lnSpc>
                <a:spcPct val="80000"/>
              </a:lnSpc>
              <a:buFont typeface="Wingdings" pitchFamily="2" charset="2"/>
              <a:buChar char="n"/>
              <a:defRPr/>
            </a:pPr>
            <a:r>
              <a:rPr lang="cs-CZ" altLang="cs-CZ" sz="2800" dirty="0" err="1"/>
              <a:t>Greater</a:t>
            </a:r>
            <a:r>
              <a:rPr lang="cs-CZ" altLang="cs-CZ" sz="2800" dirty="0"/>
              <a:t> </a:t>
            </a:r>
            <a:r>
              <a:rPr lang="cs-CZ" altLang="cs-CZ" sz="2800" dirty="0" err="1"/>
              <a:t>Romania</a:t>
            </a:r>
            <a:r>
              <a:rPr lang="cs-CZ" altLang="cs-CZ" sz="2800" dirty="0"/>
              <a:t> Party</a:t>
            </a:r>
            <a:endParaRPr lang="cs-CZ" altLang="cs-CZ" sz="2800" dirty="0">
              <a:solidFill>
                <a:schemeClr val="bg1"/>
              </a:solidFill>
            </a:endParaRPr>
          </a:p>
          <a:p>
            <a:pPr algn="l" eaLnBrk="1" hangingPunct="1">
              <a:lnSpc>
                <a:spcPct val="80000"/>
              </a:lnSpc>
              <a:buFont typeface="Wingdings" pitchFamily="2" charset="2"/>
              <a:buChar char="n"/>
              <a:defRPr/>
            </a:pPr>
            <a:endParaRPr lang="cs-CZ" altLang="cs-CZ" sz="2800" dirty="0">
              <a:solidFill>
                <a:schemeClr val="bg1"/>
              </a:solidFill>
            </a:endParaRPr>
          </a:p>
        </p:txBody>
      </p:sp>
      <p:pic>
        <p:nvPicPr>
          <p:cNvPr id="17412" name="Picture 4" descr="RomaniaCounties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5480" y="3002834"/>
            <a:ext cx="2874962"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18852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2209801" y="0"/>
            <a:ext cx="5326063" cy="908050"/>
          </a:xfrm>
        </p:spPr>
        <p:txBody>
          <a:bodyPr/>
          <a:lstStyle/>
          <a:p>
            <a:pPr eaLnBrk="1" hangingPunct="1">
              <a:defRPr/>
            </a:pPr>
            <a:r>
              <a:rPr lang="cs-CZ" altLang="cs-CZ" sz="4800">
                <a:solidFill>
                  <a:srgbClr val="FFCC00"/>
                </a:solidFill>
              </a:rPr>
              <a:t>Bulgaria</a:t>
            </a:r>
            <a:endParaRPr lang="en-GB" altLang="cs-CZ" sz="4800">
              <a:solidFill>
                <a:srgbClr val="FFCC00"/>
              </a:solidFill>
            </a:endParaRPr>
          </a:p>
        </p:txBody>
      </p:sp>
      <p:sp>
        <p:nvSpPr>
          <p:cNvPr id="111619" name="Rectangle 3"/>
          <p:cNvSpPr>
            <a:spLocks noGrp="1" noChangeArrowheads="1"/>
          </p:cNvSpPr>
          <p:nvPr>
            <p:ph type="subTitle" idx="1"/>
          </p:nvPr>
        </p:nvSpPr>
        <p:spPr>
          <a:xfrm>
            <a:off x="1524001" y="765175"/>
            <a:ext cx="6767513" cy="6669088"/>
          </a:xfrm>
        </p:spPr>
        <p:txBody>
          <a:bodyPr/>
          <a:lstStyle/>
          <a:p>
            <a:pPr algn="l" eaLnBrk="1" hangingPunct="1">
              <a:buFont typeface="Wingdings" pitchFamily="2" charset="2"/>
              <a:buChar char="n"/>
              <a:defRPr/>
            </a:pPr>
            <a:r>
              <a:rPr lang="cs-CZ" altLang="cs-CZ" sz="2610" dirty="0"/>
              <a:t>2004 NATO</a:t>
            </a:r>
          </a:p>
          <a:p>
            <a:pPr algn="l" eaLnBrk="1" hangingPunct="1">
              <a:buFont typeface="Wingdings" pitchFamily="2" charset="2"/>
              <a:buChar char="n"/>
              <a:defRPr/>
            </a:pPr>
            <a:r>
              <a:rPr lang="cs-CZ" altLang="cs-CZ" sz="2610" dirty="0"/>
              <a:t>2007 EU</a:t>
            </a:r>
          </a:p>
          <a:p>
            <a:pPr algn="l" eaLnBrk="1" hangingPunct="1">
              <a:buFont typeface="Wingdings" pitchFamily="2" charset="2"/>
              <a:buChar char="n"/>
              <a:defRPr/>
            </a:pPr>
            <a:r>
              <a:rPr lang="cs-CZ" altLang="cs-CZ" sz="2610" dirty="0" err="1"/>
              <a:t>Turks</a:t>
            </a:r>
            <a:r>
              <a:rPr lang="cs-CZ" altLang="cs-CZ" sz="2610" dirty="0"/>
              <a:t> </a:t>
            </a:r>
          </a:p>
          <a:p>
            <a:pPr algn="l" eaLnBrk="1" hangingPunct="1">
              <a:buFont typeface="Wingdings" pitchFamily="2" charset="2"/>
              <a:buChar char="n"/>
              <a:defRPr/>
            </a:pPr>
            <a:r>
              <a:rPr lang="cs-CZ" altLang="cs-CZ" sz="2610" dirty="0" err="1"/>
              <a:t>Turkish</a:t>
            </a:r>
            <a:r>
              <a:rPr lang="cs-CZ" altLang="cs-CZ" sz="2610" dirty="0"/>
              <a:t> </a:t>
            </a:r>
            <a:r>
              <a:rPr lang="cs-CZ" altLang="cs-CZ" sz="2610" dirty="0" err="1"/>
              <a:t>Movement</a:t>
            </a:r>
            <a:r>
              <a:rPr lang="cs-CZ" altLang="cs-CZ" sz="2610" dirty="0"/>
              <a:t> </a:t>
            </a:r>
            <a:r>
              <a:rPr lang="cs-CZ" altLang="cs-CZ" sz="2610" dirty="0" err="1"/>
              <a:t>for</a:t>
            </a:r>
            <a:r>
              <a:rPr lang="cs-CZ" altLang="cs-CZ" sz="2610" dirty="0"/>
              <a:t> </a:t>
            </a:r>
            <a:r>
              <a:rPr lang="cs-CZ" altLang="cs-CZ" sz="2610" dirty="0" err="1"/>
              <a:t>the</a:t>
            </a:r>
            <a:r>
              <a:rPr lang="cs-CZ" altLang="cs-CZ" sz="2610" dirty="0"/>
              <a:t> </a:t>
            </a:r>
            <a:r>
              <a:rPr lang="cs-CZ" altLang="cs-CZ" sz="2610" dirty="0" err="1"/>
              <a:t>rights</a:t>
            </a:r>
            <a:r>
              <a:rPr lang="cs-CZ" altLang="cs-CZ" sz="2610" dirty="0"/>
              <a:t> and </a:t>
            </a:r>
            <a:r>
              <a:rPr lang="cs-CZ" altLang="cs-CZ" sz="2610" dirty="0" err="1"/>
              <a:t>liberties</a:t>
            </a:r>
            <a:endParaRPr lang="cs-CZ" altLang="cs-CZ" sz="2610" dirty="0"/>
          </a:p>
          <a:p>
            <a:pPr algn="l" eaLnBrk="1" hangingPunct="1">
              <a:buFont typeface="Wingdings" pitchFamily="2" charset="2"/>
              <a:buChar char="n"/>
              <a:defRPr/>
            </a:pPr>
            <a:r>
              <a:rPr lang="cs-CZ" altLang="cs-CZ" sz="2610" dirty="0"/>
              <a:t>2009 GERB</a:t>
            </a:r>
          </a:p>
          <a:p>
            <a:pPr algn="l" eaLnBrk="1" hangingPunct="1">
              <a:buFont typeface="Wingdings" pitchFamily="2" charset="2"/>
              <a:buChar char="n"/>
              <a:defRPr/>
            </a:pPr>
            <a:r>
              <a:rPr lang="fi-FI" altLang="cs-CZ" sz="2610" dirty="0"/>
              <a:t>Ataka</a:t>
            </a:r>
          </a:p>
        </p:txBody>
      </p:sp>
      <p:pic>
        <p:nvPicPr>
          <p:cNvPr id="18436" name="Picture 4" descr="bulga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1" y="3213101"/>
            <a:ext cx="3775075"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83179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2209801" y="0"/>
            <a:ext cx="5326063" cy="908050"/>
          </a:xfrm>
        </p:spPr>
        <p:txBody>
          <a:bodyPr/>
          <a:lstStyle/>
          <a:p>
            <a:pPr eaLnBrk="1" hangingPunct="1">
              <a:defRPr/>
            </a:pPr>
            <a:r>
              <a:rPr lang="cs-CZ" altLang="cs-CZ" sz="4800" dirty="0">
                <a:solidFill>
                  <a:srgbClr val="FFCC00"/>
                </a:solidFill>
              </a:rPr>
              <a:t>Moldova</a:t>
            </a:r>
            <a:endParaRPr lang="en-GB" altLang="cs-CZ" sz="4800" dirty="0">
              <a:solidFill>
                <a:srgbClr val="FFCC00"/>
              </a:solidFill>
            </a:endParaRPr>
          </a:p>
        </p:txBody>
      </p:sp>
      <p:sp>
        <p:nvSpPr>
          <p:cNvPr id="111619" name="Rectangle 3"/>
          <p:cNvSpPr>
            <a:spLocks noGrp="1" noChangeArrowheads="1"/>
          </p:cNvSpPr>
          <p:nvPr>
            <p:ph type="subTitle" idx="1"/>
          </p:nvPr>
        </p:nvSpPr>
        <p:spPr>
          <a:xfrm>
            <a:off x="1524000" y="765175"/>
            <a:ext cx="5219700" cy="6669088"/>
          </a:xfrm>
        </p:spPr>
        <p:txBody>
          <a:bodyPr/>
          <a:lstStyle/>
          <a:p>
            <a:pPr algn="l" eaLnBrk="1" hangingPunct="1">
              <a:buFont typeface="Wingdings" pitchFamily="2" charset="2"/>
              <a:buChar char="n"/>
              <a:defRPr/>
            </a:pPr>
            <a:r>
              <a:rPr lang="cs-CZ" altLang="cs-CZ" sz="2610" dirty="0" err="1"/>
              <a:t>Transnistria</a:t>
            </a:r>
            <a:r>
              <a:rPr lang="cs-CZ" altLang="cs-CZ" sz="2610" dirty="0"/>
              <a:t> </a:t>
            </a:r>
          </a:p>
          <a:p>
            <a:pPr algn="l" eaLnBrk="1" hangingPunct="1">
              <a:buFont typeface="Wingdings" pitchFamily="2" charset="2"/>
              <a:buChar char="n"/>
              <a:defRPr/>
            </a:pPr>
            <a:r>
              <a:rPr lang="cs-CZ" altLang="cs-CZ" sz="2610" dirty="0" err="1"/>
              <a:t>Communist</a:t>
            </a:r>
            <a:r>
              <a:rPr lang="cs-CZ" altLang="cs-CZ" sz="2610" dirty="0"/>
              <a:t> party in </a:t>
            </a:r>
            <a:r>
              <a:rPr lang="cs-CZ" altLang="cs-CZ" sz="2610" dirty="0" err="1"/>
              <a:t>power</a:t>
            </a:r>
            <a:r>
              <a:rPr lang="cs-CZ" altLang="cs-CZ" sz="2610" dirty="0"/>
              <a:t> </a:t>
            </a:r>
            <a:r>
              <a:rPr lang="cs-CZ" altLang="cs-CZ" sz="2610" dirty="0" err="1"/>
              <a:t>till</a:t>
            </a:r>
            <a:r>
              <a:rPr lang="cs-CZ" altLang="cs-CZ" sz="2610" dirty="0"/>
              <a:t> </a:t>
            </a:r>
            <a:r>
              <a:rPr lang="cs-CZ" altLang="cs-CZ" sz="2610" dirty="0" smtClean="0"/>
              <a:t>2009</a:t>
            </a:r>
          </a:p>
          <a:p>
            <a:pPr algn="l" eaLnBrk="1" hangingPunct="1">
              <a:buFont typeface="Wingdings" pitchFamily="2" charset="2"/>
              <a:buChar char="n"/>
              <a:defRPr/>
            </a:pPr>
            <a:r>
              <a:rPr lang="cs-CZ" altLang="cs-CZ" sz="2610" dirty="0" err="1" smtClean="0"/>
              <a:t>Demonstrations</a:t>
            </a:r>
            <a:r>
              <a:rPr lang="cs-CZ" altLang="cs-CZ" sz="2610" dirty="0" smtClean="0"/>
              <a:t> </a:t>
            </a:r>
            <a:r>
              <a:rPr lang="cs-CZ" altLang="cs-CZ" sz="2610" dirty="0" err="1" smtClean="0"/>
              <a:t>for</a:t>
            </a:r>
            <a:r>
              <a:rPr lang="cs-CZ" altLang="cs-CZ" sz="2610" dirty="0" smtClean="0"/>
              <a:t> </a:t>
            </a:r>
            <a:r>
              <a:rPr lang="cs-CZ" altLang="cs-CZ" sz="2610" dirty="0" err="1" smtClean="0"/>
              <a:t>unification</a:t>
            </a:r>
            <a:r>
              <a:rPr lang="cs-CZ" altLang="cs-CZ" sz="2610" dirty="0" smtClean="0"/>
              <a:t> </a:t>
            </a:r>
            <a:r>
              <a:rPr lang="cs-CZ" altLang="cs-CZ" sz="2610" dirty="0" err="1" smtClean="0"/>
              <a:t>with</a:t>
            </a:r>
            <a:r>
              <a:rPr lang="cs-CZ" altLang="cs-CZ" sz="2610" dirty="0" smtClean="0"/>
              <a:t> </a:t>
            </a:r>
            <a:r>
              <a:rPr lang="cs-CZ" altLang="cs-CZ" sz="2610" dirty="0" err="1" smtClean="0"/>
              <a:t>Romania</a:t>
            </a:r>
            <a:r>
              <a:rPr lang="cs-CZ" altLang="cs-CZ" sz="2610" dirty="0" smtClean="0"/>
              <a:t> </a:t>
            </a:r>
            <a:endParaRPr lang="cs-CZ" altLang="cs-CZ" sz="2610" dirty="0"/>
          </a:p>
        </p:txBody>
      </p:sp>
      <p:pic>
        <p:nvPicPr>
          <p:cNvPr id="19460" name="Picture 2" descr="D:\82653\Desktop\moldova-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1054" y="2323025"/>
            <a:ext cx="46101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16581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1524000" y="4221164"/>
            <a:ext cx="9144000" cy="2636837"/>
          </a:xfrm>
        </p:spPr>
        <p:txBody>
          <a:bodyPr/>
          <a:lstStyle/>
          <a:p>
            <a:pPr eaLnBrk="1" hangingPunct="1"/>
            <a:r>
              <a:rPr lang="en-US" altLang="en-US" b="1" i="1"/>
              <a:t>The most successful far-right parties--the case of Serbia, Romania and Bulgaria, </a:t>
            </a:r>
            <a:endParaRPr lang="cs-CZ" altLang="en-US" b="1" i="1"/>
          </a:p>
          <a:p>
            <a:pPr eaLnBrk="1" hangingPunct="1"/>
            <a:r>
              <a:rPr lang="en-US" altLang="en-US" b="1" i="1"/>
              <a:t>far-right parties gain a smaller number of mandates </a:t>
            </a:r>
            <a:r>
              <a:rPr lang="cs-CZ" altLang="en-US" b="1" i="1"/>
              <a:t>every election</a:t>
            </a:r>
            <a:r>
              <a:rPr lang="en-US" altLang="en-US" b="1" i="1"/>
              <a:t>– the case of Croatia, Montenegro and Albania </a:t>
            </a:r>
            <a:endParaRPr lang="cs-CZ" altLang="en-US" b="1" i="1"/>
          </a:p>
          <a:p>
            <a:pPr eaLnBrk="1" hangingPunct="1"/>
            <a:r>
              <a:rPr lang="cs-CZ" altLang="en-US" b="1" i="1"/>
              <a:t>Unsuccessful</a:t>
            </a:r>
            <a:r>
              <a:rPr lang="en-US" altLang="en-US" b="1" i="1"/>
              <a:t> far-right parties ─ the case of Macedonia</a:t>
            </a:r>
            <a:endParaRPr lang="de-DE" altLang="en-US" b="1" i="1"/>
          </a:p>
        </p:txBody>
      </p:sp>
      <p:sp>
        <p:nvSpPr>
          <p:cNvPr id="18435" name="Rectangle 9"/>
          <p:cNvSpPr>
            <a:spLocks noChangeArrowheads="1"/>
          </p:cNvSpPr>
          <p:nvPr/>
        </p:nvSpPr>
        <p:spPr bwMode="auto">
          <a:xfrm>
            <a:off x="2566988" y="3523448"/>
            <a:ext cx="284052" cy="95410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GB" altLang="en-US" sz="1000">
              <a:cs typeface="Times New Roman" panose="02020603050405020304" pitchFamily="18" charset="0"/>
            </a:endParaRPr>
          </a:p>
          <a:p>
            <a:pPr>
              <a:spcBef>
                <a:spcPct val="0"/>
              </a:spcBef>
              <a:buClrTx/>
              <a:buSzTx/>
              <a:buFontTx/>
              <a:buNone/>
            </a:pPr>
            <a:r>
              <a:rPr lang="en-GB" altLang="en-US" sz="1000">
                <a:cs typeface="Times New Roman" panose="02020603050405020304" pitchFamily="18" charset="0"/>
              </a:rPr>
              <a:t> </a:t>
            </a:r>
            <a:r>
              <a:rPr lang="en-GB" altLang="en-US" sz="1000" i="1">
                <a:cs typeface="Times New Roman" panose="02020603050405020304" pitchFamily="18" charset="0"/>
              </a:rPr>
              <a:t> </a:t>
            </a:r>
            <a:r>
              <a:rPr lang="en-US" altLang="en-US" sz="800"/>
              <a:t> </a:t>
            </a:r>
            <a:endParaRPr lang="en-US" altLang="en-US" sz="1800"/>
          </a:p>
          <a:p>
            <a:pPr>
              <a:spcBef>
                <a:spcPct val="0"/>
              </a:spcBef>
              <a:buClrTx/>
              <a:buSzTx/>
              <a:buFontTx/>
              <a:buNone/>
            </a:pPr>
            <a:r>
              <a:rPr lang="en-US" altLang="en-US" sz="1800"/>
              <a:t/>
            </a:r>
            <a:br>
              <a:rPr lang="en-US" altLang="en-US" sz="1800"/>
            </a:br>
            <a:endParaRPr lang="en-US" altLang="en-US" sz="1800"/>
          </a:p>
        </p:txBody>
      </p:sp>
      <p:sp>
        <p:nvSpPr>
          <p:cNvPr id="18436" name="Rectangle 10"/>
          <p:cNvSpPr>
            <a:spLocks noChangeArrowheads="1"/>
          </p:cNvSpPr>
          <p:nvPr/>
        </p:nvSpPr>
        <p:spPr bwMode="auto">
          <a:xfrm>
            <a:off x="2566989" y="3820597"/>
            <a:ext cx="184731" cy="369332"/>
          </a:xfrm>
          <a:prstGeom prst="rect">
            <a:avLst/>
          </a:prstGeom>
          <a:solidFill>
            <a:srgbClr val="FFC000"/>
          </a:solidFill>
          <a:ln w="9525">
            <a:solidFill>
              <a:schemeClr val="tx1"/>
            </a:solidFill>
            <a:miter lim="800000"/>
            <a:headEnd/>
            <a:tailEnd/>
          </a:ln>
        </p:spPr>
        <p:txBody>
          <a:bodyPr wrap="none" anchor="ct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437" name="Nadpis 1"/>
          <p:cNvSpPr>
            <a:spLocks noGrp="1"/>
          </p:cNvSpPr>
          <p:nvPr>
            <p:ph type="title"/>
          </p:nvPr>
        </p:nvSpPr>
        <p:spPr>
          <a:xfrm>
            <a:off x="3216275" y="1389063"/>
            <a:ext cx="8153400" cy="1143000"/>
          </a:xfrm>
        </p:spPr>
        <p:txBody>
          <a:bodyPr/>
          <a:lstStyle/>
          <a:p>
            <a:endParaRPr lang="en-US" altLang="en-US" smtClean="0"/>
          </a:p>
        </p:txBody>
      </p:sp>
      <p:sp>
        <p:nvSpPr>
          <p:cNvPr id="18438" name="Rectangle 8"/>
          <p:cNvSpPr>
            <a:spLocks noChangeArrowheads="1"/>
          </p:cNvSpPr>
          <p:nvPr/>
        </p:nvSpPr>
        <p:spPr bwMode="auto">
          <a:xfrm>
            <a:off x="1524001" y="-57150"/>
            <a:ext cx="9242425" cy="6461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spcBef>
                <a:spcPct val="0"/>
              </a:spcBef>
              <a:buClrTx/>
              <a:buSzTx/>
              <a:buFontTx/>
              <a:buNone/>
            </a:pPr>
            <a:r>
              <a:rPr lang="en-GB" altLang="en-US" sz="1800" b="1">
                <a:solidFill>
                  <a:srgbClr val="FF0000"/>
                </a:solidFill>
                <a:cs typeface="Times New Roman" panose="02020603050405020304" pitchFamily="18" charset="0"/>
              </a:rPr>
              <a:t>Gra I: Percentage Vote Share of Far Right Parliamentary Political Parties in the Balkans since 2000</a:t>
            </a:r>
            <a:r>
              <a:rPr lang="en-GB" altLang="en-US" sz="1800" baseline="30000">
                <a:solidFill>
                  <a:srgbClr val="FF0000"/>
                </a:solidFill>
                <a:cs typeface="Times New Roman" panose="02020603050405020304" pitchFamily="18" charset="0"/>
                <a:hlinkClick r:id="rId4"/>
              </a:rPr>
              <a:t>[1]</a:t>
            </a:r>
            <a:endParaRPr lang="en-GB" altLang="en-US" sz="1800">
              <a:solidFill>
                <a:srgbClr val="FF0000"/>
              </a:solidFill>
            </a:endParaRPr>
          </a:p>
        </p:txBody>
      </p:sp>
      <p:sp>
        <p:nvSpPr>
          <p:cNvPr id="18439" name="Rectangle 11"/>
          <p:cNvSpPr>
            <a:spLocks noChangeArrowheads="1"/>
          </p:cNvSpPr>
          <p:nvPr/>
        </p:nvSpPr>
        <p:spPr bwMode="auto">
          <a:xfrm>
            <a:off x="1524001" y="3432175"/>
            <a:ext cx="9205913" cy="6477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baseline="30000">
                <a:solidFill>
                  <a:schemeClr val="bg1"/>
                </a:solidFill>
                <a:cs typeface="Times New Roman" panose="02020603050405020304" pitchFamily="18" charset="0"/>
                <a:hlinkClick r:id="rId5"/>
              </a:rPr>
              <a:t>[1]</a:t>
            </a:r>
            <a:r>
              <a:rPr lang="en-US" altLang="en-US" sz="1200">
                <a:solidFill>
                  <a:schemeClr val="bg1"/>
                </a:solidFill>
                <a:cs typeface="Times New Roman" panose="02020603050405020304" pitchFamily="18" charset="0"/>
              </a:rPr>
              <a:t> Data retrieved from the Adam Carr Archive and Šedo 2007 and rounded up. Data for 1992 Croatia related to the proportional portion of the votes won, data for the 1997 elections in Albania to the total percent proportion (both the proportional and majority components) of seats for the party. </a:t>
            </a:r>
            <a:endParaRPr lang="en-US" altLang="en-US" sz="1200">
              <a:solidFill>
                <a:schemeClr val="bg1"/>
              </a:solidFill>
            </a:endParaRPr>
          </a:p>
        </p:txBody>
      </p:sp>
      <p:graphicFrame>
        <p:nvGraphicFramePr>
          <p:cNvPr id="18440" name="Graf 12"/>
          <p:cNvGraphicFramePr>
            <a:graphicFrameLocks noChangeAspect="1"/>
          </p:cNvGraphicFramePr>
          <p:nvPr/>
        </p:nvGraphicFramePr>
        <p:xfrm>
          <a:off x="1436688" y="488951"/>
          <a:ext cx="9282113" cy="2994025"/>
        </p:xfrm>
        <a:graphic>
          <a:graphicData uri="http://schemas.openxmlformats.org/presentationml/2006/ole">
            <mc:AlternateContent xmlns:mc="http://schemas.openxmlformats.org/markup-compatibility/2006">
              <mc:Choice xmlns:v="urn:schemas-microsoft-com:vml" Requires="v">
                <p:oleObj spid="_x0000_s1027" name="Graf" r:id="rId6" imgW="9291109" imgH="2999492" progId="Excel.Chart.8">
                  <p:embed/>
                </p:oleObj>
              </mc:Choice>
              <mc:Fallback>
                <p:oleObj name="Graf" r:id="rId6" imgW="9291109" imgH="2999492" progId="Excel.Chart.8">
                  <p:embed/>
                  <p:pic>
                    <p:nvPicPr>
                      <p:cNvPr id="18440" name="Graf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6688" y="488951"/>
                        <a:ext cx="9282113"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609213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057400" y="692727"/>
            <a:ext cx="8153400" cy="575687"/>
          </a:xfrm>
        </p:spPr>
        <p:txBody>
          <a:bodyPr>
            <a:normAutofit fontScale="90000"/>
          </a:bodyPr>
          <a:lstStyle/>
          <a:p>
            <a:pPr algn="ctr" eaLnBrk="1" hangingPunct="1"/>
            <a:r>
              <a:rPr lang="cs-CZ" altLang="en-US" b="1" dirty="0" smtClean="0">
                <a:solidFill>
                  <a:srgbClr val="FF0000"/>
                </a:solidFill>
              </a:rPr>
              <a:t>Ideology and country </a:t>
            </a:r>
            <a:r>
              <a:rPr lang="cs-CZ" altLang="en-US" b="1" dirty="0" err="1" smtClean="0">
                <a:solidFill>
                  <a:srgbClr val="FF0000"/>
                </a:solidFill>
              </a:rPr>
              <a:t>specifics</a:t>
            </a:r>
            <a:endParaRPr lang="en-GB" altLang="en-US" dirty="0" smtClean="0"/>
          </a:p>
        </p:txBody>
      </p:sp>
      <p:sp>
        <p:nvSpPr>
          <p:cNvPr id="20483" name="Rectangle 3"/>
          <p:cNvSpPr>
            <a:spLocks noGrp="1" noChangeArrowheads="1"/>
          </p:cNvSpPr>
          <p:nvPr>
            <p:ph type="body" idx="1"/>
          </p:nvPr>
        </p:nvSpPr>
        <p:spPr>
          <a:xfrm>
            <a:off x="1524000" y="1976582"/>
            <a:ext cx="9144000" cy="4881418"/>
          </a:xfrm>
        </p:spPr>
        <p:txBody>
          <a:bodyPr/>
          <a:lstStyle/>
          <a:p>
            <a:pPr eaLnBrk="1" hangingPunct="1"/>
            <a:r>
              <a:rPr lang="en-US" altLang="en-US" sz="2800" dirty="0"/>
              <a:t>the position of the countries concerned during the World War II</a:t>
            </a:r>
            <a:endParaRPr lang="cs-CZ" altLang="en-US" sz="2800" dirty="0"/>
          </a:p>
          <a:p>
            <a:pPr eaLnBrk="1" hangingPunct="1"/>
            <a:r>
              <a:rPr lang="en-US" altLang="en-US" sz="2800" dirty="0"/>
              <a:t>the question of national minorities </a:t>
            </a:r>
            <a:endParaRPr lang="cs-CZ" altLang="en-US" sz="2800" dirty="0"/>
          </a:p>
          <a:p>
            <a:pPr eaLnBrk="1" hangingPunct="1"/>
            <a:r>
              <a:rPr lang="en-US" altLang="en-US" sz="2800" dirty="0"/>
              <a:t>position toward</a:t>
            </a:r>
            <a:r>
              <a:rPr lang="cs-CZ" altLang="en-US" sz="2800" dirty="0"/>
              <a:t>s</a:t>
            </a:r>
            <a:r>
              <a:rPr lang="en-US" altLang="en-US" sz="2800" dirty="0"/>
              <a:t> the West and globalization</a:t>
            </a:r>
            <a:endParaRPr lang="cs-CZ" altLang="en-US" sz="2800" dirty="0">
              <a:solidFill>
                <a:srgbClr val="FFCC00"/>
              </a:solidFill>
            </a:endParaRPr>
          </a:p>
        </p:txBody>
      </p:sp>
      <p:pic>
        <p:nvPicPr>
          <p:cNvPr id="20484" name="Picture 6" descr="ethnic-yu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789363"/>
            <a:ext cx="5280025"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26222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0" y="1"/>
            <a:ext cx="9144000" cy="620713"/>
          </a:xfrm>
        </p:spPr>
        <p:txBody>
          <a:bodyPr>
            <a:normAutofit fontScale="90000"/>
          </a:bodyPr>
          <a:lstStyle/>
          <a:p>
            <a:pPr algn="ctr" eaLnBrk="1" hangingPunct="1"/>
            <a:r>
              <a:rPr lang="cs-CZ" altLang="en-US" sz="4000">
                <a:solidFill>
                  <a:srgbClr val="FF0000"/>
                </a:solidFill>
              </a:rPr>
              <a:t>Ideology of Balkan Far Right Parties</a:t>
            </a:r>
            <a:endParaRPr lang="de-DE" altLang="en-US" sz="4000">
              <a:solidFill>
                <a:srgbClr val="FF0000"/>
              </a:solidFill>
            </a:endParaRPr>
          </a:p>
        </p:txBody>
      </p:sp>
      <p:sp>
        <p:nvSpPr>
          <p:cNvPr id="22531" name="Rectangle 239"/>
          <p:cNvSpPr>
            <a:spLocks noGrp="1" noChangeArrowheads="1" noTextEdit="1"/>
          </p:cNvSpPr>
          <p:nvPr>
            <p:ph type="tbl" idx="1"/>
          </p:nvPr>
        </p:nvSpPr>
        <p:spPr>
          <a:xfrm>
            <a:off x="1992313" y="2819400"/>
            <a:ext cx="8153400" cy="4038600"/>
          </a:xfrm>
        </p:spPr>
      </p:sp>
      <p:graphicFrame>
        <p:nvGraphicFramePr>
          <p:cNvPr id="47489" name="Group 1409"/>
          <p:cNvGraphicFramePr>
            <a:graphicFrameLocks noGrp="1"/>
          </p:cNvGraphicFramePr>
          <p:nvPr/>
        </p:nvGraphicFramePr>
        <p:xfrm>
          <a:off x="1524000" y="476250"/>
          <a:ext cx="9144000" cy="6510340"/>
        </p:xfrm>
        <a:graphic>
          <a:graphicData uri="http://schemas.openxmlformats.org/drawingml/2006/table">
            <a:tbl>
              <a:tblPr/>
              <a:tblGrid>
                <a:gridCol w="2112963">
                  <a:extLst>
                    <a:ext uri="{9D8B030D-6E8A-4147-A177-3AD203B41FA5}">
                      <a16:colId xmlns:a16="http://schemas.microsoft.com/office/drawing/2014/main" val="20000"/>
                    </a:ext>
                  </a:extLst>
                </a:gridCol>
                <a:gridCol w="779462">
                  <a:extLst>
                    <a:ext uri="{9D8B030D-6E8A-4147-A177-3AD203B41FA5}">
                      <a16:colId xmlns:a16="http://schemas.microsoft.com/office/drawing/2014/main" val="20001"/>
                    </a:ext>
                  </a:extLst>
                </a:gridCol>
                <a:gridCol w="663575">
                  <a:extLst>
                    <a:ext uri="{9D8B030D-6E8A-4147-A177-3AD203B41FA5}">
                      <a16:colId xmlns:a16="http://schemas.microsoft.com/office/drawing/2014/main" val="20002"/>
                    </a:ext>
                  </a:extLst>
                </a:gridCol>
                <a:gridCol w="1920875">
                  <a:extLst>
                    <a:ext uri="{9D8B030D-6E8A-4147-A177-3AD203B41FA5}">
                      <a16:colId xmlns:a16="http://schemas.microsoft.com/office/drawing/2014/main" val="20003"/>
                    </a:ext>
                  </a:extLst>
                </a:gridCol>
                <a:gridCol w="1069975">
                  <a:extLst>
                    <a:ext uri="{9D8B030D-6E8A-4147-A177-3AD203B41FA5}">
                      <a16:colId xmlns:a16="http://schemas.microsoft.com/office/drawing/2014/main" val="20004"/>
                    </a:ext>
                  </a:extLst>
                </a:gridCol>
                <a:gridCol w="1068388">
                  <a:extLst>
                    <a:ext uri="{9D8B030D-6E8A-4147-A177-3AD203B41FA5}">
                      <a16:colId xmlns:a16="http://schemas.microsoft.com/office/drawing/2014/main" val="20005"/>
                    </a:ext>
                  </a:extLst>
                </a:gridCol>
                <a:gridCol w="795337">
                  <a:extLst>
                    <a:ext uri="{9D8B030D-6E8A-4147-A177-3AD203B41FA5}">
                      <a16:colId xmlns:a16="http://schemas.microsoft.com/office/drawing/2014/main" val="20006"/>
                    </a:ext>
                  </a:extLst>
                </a:gridCol>
                <a:gridCol w="733425">
                  <a:extLst>
                    <a:ext uri="{9D8B030D-6E8A-4147-A177-3AD203B41FA5}">
                      <a16:colId xmlns:a16="http://schemas.microsoft.com/office/drawing/2014/main" val="20007"/>
                    </a:ext>
                  </a:extLst>
                </a:gridCol>
              </a:tblGrid>
              <a:tr h="315239">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anose="05000000000000000000" pitchFamily="2" charset="2"/>
                        <a:buNone/>
                        <a:tabLst/>
                      </a:pPr>
                      <a:endParaRPr kumimoji="0" lang="en-US" altLang="en-US" sz="1400" b="1" i="0" u="none" strike="noStrike" cap="none" normalizeH="0" baseline="0" dirty="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rgbClr val="FFCC00"/>
                          </a:solidFill>
                          <a:effectLst/>
                          <a:latin typeface="Times New Roman" panose="02020603050405020304" pitchFamily="18" charset="0"/>
                          <a:cs typeface="Times New Roman" panose="02020603050405020304" pitchFamily="18" charset="0"/>
                        </a:rPr>
                        <a:t>HSP*</a:t>
                      </a:r>
                      <a:endParaRPr kumimoji="0" lang="en-GB" altLang="en-US" sz="1400" b="1" i="0" u="none" strike="noStrike" cap="none" normalizeH="0" baseline="0" smtClean="0">
                        <a:ln>
                          <a:noFill/>
                        </a:ln>
                        <a:solidFill>
                          <a:srgbClr val="FFCC00"/>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rgbClr val="FFCC00"/>
                          </a:solidFill>
                          <a:effectLst/>
                          <a:latin typeface="Times New Roman" panose="02020603050405020304" pitchFamily="18" charset="0"/>
                          <a:cs typeface="Times New Roman" panose="02020603050405020304" pitchFamily="18" charset="0"/>
                        </a:rPr>
                        <a:t>SRS</a:t>
                      </a:r>
                      <a:endParaRPr kumimoji="0" lang="en-GB" altLang="en-US" sz="1400" b="1" i="0" u="none" strike="noStrike" cap="none" normalizeH="0" baseline="0" smtClean="0">
                        <a:ln>
                          <a:noFill/>
                        </a:ln>
                        <a:solidFill>
                          <a:srgbClr val="FFCC00"/>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rgbClr val="FFCC00"/>
                          </a:solidFill>
                          <a:effectLst/>
                          <a:latin typeface="Times New Roman" panose="02020603050405020304" pitchFamily="18" charset="0"/>
                          <a:cs typeface="Times New Roman" panose="02020603050405020304" pitchFamily="18" charset="0"/>
                        </a:rPr>
                        <a:t>VMRO-NP</a:t>
                      </a:r>
                      <a:endParaRPr kumimoji="0" lang="en-GB" altLang="en-US" sz="1400" b="1" i="0" u="none" strike="noStrike" cap="none" normalizeH="0" baseline="0" smtClean="0">
                        <a:ln>
                          <a:noFill/>
                        </a:ln>
                        <a:solidFill>
                          <a:srgbClr val="FFCC00"/>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rgbClr val="FFCC00"/>
                          </a:solidFill>
                          <a:effectLst/>
                          <a:latin typeface="Times New Roman" panose="02020603050405020304" pitchFamily="18" charset="0"/>
                          <a:cs typeface="Times New Roman" panose="02020603050405020304" pitchFamily="18" charset="0"/>
                        </a:rPr>
                        <a:t>BK</a:t>
                      </a:r>
                      <a:endParaRPr kumimoji="0" lang="en-GB" altLang="en-US" sz="1400" b="1" i="0" u="none" strike="noStrike" cap="none" normalizeH="0" baseline="0" smtClean="0">
                        <a:ln>
                          <a:noFill/>
                        </a:ln>
                        <a:solidFill>
                          <a:srgbClr val="FFCC00"/>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rgbClr val="FFCC00"/>
                          </a:solidFill>
                          <a:effectLst/>
                          <a:latin typeface="Times New Roman" panose="02020603050405020304" pitchFamily="18" charset="0"/>
                          <a:cs typeface="Times New Roman" panose="02020603050405020304" pitchFamily="18" charset="0"/>
                        </a:rPr>
                        <a:t>VMRO</a:t>
                      </a:r>
                      <a:endParaRPr kumimoji="0" lang="en-GB" altLang="en-US" sz="1400" b="1" i="0" u="none" strike="noStrike" cap="none" normalizeH="0" baseline="0" smtClean="0">
                        <a:ln>
                          <a:noFill/>
                        </a:ln>
                        <a:solidFill>
                          <a:srgbClr val="FFCC00"/>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rgbClr val="FFCC00"/>
                          </a:solidFill>
                          <a:effectLst/>
                          <a:latin typeface="Times New Roman" panose="02020603050405020304" pitchFamily="18" charset="0"/>
                          <a:cs typeface="Times New Roman" panose="02020603050405020304" pitchFamily="18" charset="0"/>
                        </a:rPr>
                        <a:t>Ataka</a:t>
                      </a:r>
                      <a:endParaRPr kumimoji="0" lang="en-GB" altLang="en-US" sz="1400" b="1" i="0" u="none" strike="noStrike" cap="none" normalizeH="0" baseline="0" smtClean="0">
                        <a:ln>
                          <a:noFill/>
                        </a:ln>
                        <a:solidFill>
                          <a:srgbClr val="FFCC00"/>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rgbClr val="FFCC00"/>
                          </a:solidFill>
                          <a:effectLst/>
                          <a:latin typeface="Times New Roman" panose="02020603050405020304" pitchFamily="18" charset="0"/>
                          <a:cs typeface="Times New Roman" panose="02020603050405020304" pitchFamily="18" charset="0"/>
                        </a:rPr>
                        <a:t>PRM</a:t>
                      </a:r>
                      <a:endParaRPr kumimoji="0" lang="en-GB" altLang="en-US" sz="1400" b="1" i="0" u="none" strike="noStrike" cap="none" normalizeH="0" baseline="0" smtClean="0">
                        <a:ln>
                          <a:noFill/>
                        </a:ln>
                        <a:solidFill>
                          <a:srgbClr val="FFCC00"/>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5906">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FFCC00"/>
                          </a:solidFill>
                          <a:effectLst/>
                          <a:latin typeface="Times New Roman" panose="02020603050405020304" pitchFamily="18" charset="0"/>
                          <a:cs typeface="Times New Roman" panose="02020603050405020304" pitchFamily="18" charset="0"/>
                        </a:rPr>
                        <a:t>Na</a:t>
                      </a:r>
                      <a:r>
                        <a:rPr kumimoji="0" lang="cs-CZ" altLang="en-US" sz="1400" b="1" i="0" u="none" strike="noStrike" cap="none" normalizeH="0" baseline="0" dirty="0" err="1" smtClean="0">
                          <a:ln>
                            <a:noFill/>
                          </a:ln>
                          <a:solidFill>
                            <a:srgbClr val="FFCC00"/>
                          </a:solidFill>
                          <a:effectLst/>
                          <a:latin typeface="Times New Roman" panose="02020603050405020304" pitchFamily="18" charset="0"/>
                          <a:cs typeface="Times New Roman" panose="02020603050405020304" pitchFamily="18" charset="0"/>
                        </a:rPr>
                        <a:t>tionalism</a:t>
                      </a:r>
                      <a:r>
                        <a:rPr kumimoji="0" lang="cs-CZ" altLang="en-US" sz="1400" b="1" i="0" u="none" strike="noStrike" cap="none" normalizeH="0" baseline="0" dirty="0" smtClean="0">
                          <a:ln>
                            <a:noFill/>
                          </a:ln>
                          <a:solidFill>
                            <a:srgbClr val="FFCC00"/>
                          </a:solidFill>
                          <a:effectLst/>
                          <a:latin typeface="Times New Roman" panose="02020603050405020304" pitchFamily="18" charset="0"/>
                          <a:cs typeface="Times New Roman" panose="02020603050405020304" pitchFamily="18" charset="0"/>
                        </a:rPr>
                        <a:t> – </a:t>
                      </a:r>
                      <a:r>
                        <a:rPr kumimoji="0" lang="cs-CZ" altLang="en-US" sz="1400" b="1" i="0" u="none" strike="noStrike" cap="none" normalizeH="0" baseline="0" dirty="0" err="1" smtClean="0">
                          <a:ln>
                            <a:noFill/>
                          </a:ln>
                          <a:solidFill>
                            <a:srgbClr val="FFCC00"/>
                          </a:solidFill>
                          <a:effectLst/>
                          <a:latin typeface="Times New Roman" panose="02020603050405020304" pitchFamily="18" charset="0"/>
                          <a:cs typeface="Times New Roman" panose="02020603050405020304" pitchFamily="18" charset="0"/>
                        </a:rPr>
                        <a:t>external</a:t>
                      </a:r>
                      <a:r>
                        <a:rPr kumimoji="0" lang="cs-CZ" altLang="en-US" sz="1400" b="1" i="0" u="none" strike="noStrike" cap="none" normalizeH="0" baseline="0" dirty="0" smtClean="0">
                          <a:ln>
                            <a:noFill/>
                          </a:ln>
                          <a:solidFill>
                            <a:srgbClr val="FFCC00"/>
                          </a:solidFill>
                          <a:effectLst/>
                          <a:latin typeface="Times New Roman" panose="02020603050405020304" pitchFamily="18" charset="0"/>
                          <a:cs typeface="Times New Roman" panose="02020603050405020304" pitchFamily="18" charset="0"/>
                        </a:rPr>
                        <a:t> </a:t>
                      </a:r>
                      <a:r>
                        <a:rPr kumimoji="0" lang="cs-CZ" altLang="en-US" sz="1400" b="1" i="0" u="none" strike="noStrike" cap="none" normalizeH="0" baseline="0" dirty="0" err="1" smtClean="0">
                          <a:ln>
                            <a:noFill/>
                          </a:ln>
                          <a:solidFill>
                            <a:srgbClr val="FFCC00"/>
                          </a:solidFill>
                          <a:effectLst/>
                          <a:latin typeface="Times New Roman" panose="02020603050405020304" pitchFamily="18" charset="0"/>
                          <a:cs typeface="Times New Roman" panose="02020603050405020304" pitchFamily="18" charset="0"/>
                        </a:rPr>
                        <a:t>exclusivity</a:t>
                      </a:r>
                      <a:endParaRPr kumimoji="0" lang="en-GB" altLang="en-US" sz="1400" b="1" i="0" u="none" strike="noStrike" cap="none" normalizeH="0" baseline="0" dirty="0" smtClean="0">
                        <a:ln>
                          <a:noFill/>
                        </a:ln>
                        <a:solidFill>
                          <a:srgbClr val="FFCC00"/>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X</a:t>
                      </a:r>
                      <a:endParaRPr kumimoji="0" lang="en-GB" altLang="en-US" sz="1400" b="0" i="0" u="none" strike="noStrike" cap="none" normalizeH="0" baseline="0" smtClean="0">
                        <a:ln>
                          <a:noFill/>
                        </a:ln>
                        <a:solidFill>
                          <a:srgbClr val="FF0000"/>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X</a:t>
                      </a:r>
                      <a:endParaRPr kumimoji="0" lang="en-GB" altLang="en-US" sz="1400" b="0" i="0" u="none" strike="noStrike" cap="none" normalizeH="0" baseline="0" smtClean="0">
                        <a:ln>
                          <a:noFill/>
                        </a:ln>
                        <a:solidFill>
                          <a:srgbClr val="FF0000"/>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a:t>
                      </a:r>
                      <a:endParaRPr kumimoji="0" lang="en-GB" altLang="en-US" sz="1400" b="0" i="0" u="none" strike="noStrike" cap="none" normalizeH="0" baseline="0" smtClean="0">
                        <a:ln>
                          <a:noFill/>
                        </a:ln>
                        <a:solidFill>
                          <a:srgbClr val="FF0000"/>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X</a:t>
                      </a:r>
                      <a:endParaRPr kumimoji="0" lang="en-GB" altLang="en-US" sz="1400" b="0" i="0" u="none" strike="noStrike" cap="none" normalizeH="0" baseline="0" smtClean="0">
                        <a:ln>
                          <a:noFill/>
                        </a:ln>
                        <a:solidFill>
                          <a:srgbClr val="FF0000"/>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X</a:t>
                      </a:r>
                      <a:endParaRPr kumimoji="0" lang="en-GB" altLang="en-US" sz="1400" b="0" i="0" u="none" strike="noStrike" cap="none" normalizeH="0" baseline="0" smtClean="0">
                        <a:ln>
                          <a:noFill/>
                        </a:ln>
                        <a:solidFill>
                          <a:srgbClr val="FF0000"/>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a:t>
                      </a:r>
                      <a:endParaRPr kumimoji="0" lang="en-GB" altLang="en-US" sz="1400" b="0" i="0" u="none" strike="noStrike" cap="none" normalizeH="0" baseline="0" smtClean="0">
                        <a:ln>
                          <a:noFill/>
                        </a:ln>
                        <a:solidFill>
                          <a:srgbClr val="FF0000"/>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X</a:t>
                      </a:r>
                      <a:endParaRPr kumimoji="0" lang="en-GB" altLang="en-US" sz="1400" b="0" i="0" u="none" strike="noStrike" cap="none" normalizeH="0" baseline="0" smtClean="0">
                        <a:ln>
                          <a:noFill/>
                        </a:ln>
                        <a:solidFill>
                          <a:srgbClr val="FF0000"/>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5906">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en-US" sz="1400" b="1" i="0" u="none" strike="noStrike" cap="none" normalizeH="0" baseline="0" dirty="0" err="1" smtClean="0">
                          <a:ln>
                            <a:noFill/>
                          </a:ln>
                          <a:solidFill>
                            <a:srgbClr val="FFCC00"/>
                          </a:solidFill>
                          <a:effectLst/>
                          <a:latin typeface="Times New Roman" panose="02020603050405020304" pitchFamily="18" charset="0"/>
                          <a:cs typeface="Times New Roman" panose="02020603050405020304" pitchFamily="18" charset="0"/>
                        </a:rPr>
                        <a:t>Nationalism</a:t>
                      </a:r>
                      <a:r>
                        <a:rPr kumimoji="0" lang="cs-CZ" altLang="en-US" sz="1400" b="1" i="0" u="none" strike="noStrike" cap="none" normalizeH="0" baseline="0" dirty="0" smtClean="0">
                          <a:ln>
                            <a:noFill/>
                          </a:ln>
                          <a:solidFill>
                            <a:srgbClr val="FFCC00"/>
                          </a:solidFill>
                          <a:effectLst/>
                          <a:latin typeface="Times New Roman" panose="02020603050405020304" pitchFamily="18" charset="0"/>
                          <a:cs typeface="Times New Roman" panose="02020603050405020304" pitchFamily="18" charset="0"/>
                        </a:rPr>
                        <a:t> – </a:t>
                      </a:r>
                      <a:r>
                        <a:rPr kumimoji="0" lang="cs-CZ" altLang="en-US" sz="1400" b="1" i="0" u="none" strike="noStrike" cap="none" normalizeH="0" baseline="0" dirty="0" err="1" smtClean="0">
                          <a:ln>
                            <a:noFill/>
                          </a:ln>
                          <a:solidFill>
                            <a:srgbClr val="FFCC00"/>
                          </a:solidFill>
                          <a:effectLst/>
                          <a:latin typeface="Times New Roman" panose="02020603050405020304" pitchFamily="18" charset="0"/>
                          <a:cs typeface="Times New Roman" panose="02020603050405020304" pitchFamily="18" charset="0"/>
                        </a:rPr>
                        <a:t>internal</a:t>
                      </a:r>
                      <a:r>
                        <a:rPr kumimoji="0" lang="cs-CZ" altLang="en-US" sz="1400" b="1" i="0" u="none" strike="noStrike" cap="none" normalizeH="0" baseline="0" dirty="0" smtClean="0">
                          <a:ln>
                            <a:noFill/>
                          </a:ln>
                          <a:solidFill>
                            <a:srgbClr val="FFCC00"/>
                          </a:solidFill>
                          <a:effectLst/>
                          <a:latin typeface="Times New Roman" panose="02020603050405020304" pitchFamily="18" charset="0"/>
                          <a:cs typeface="Times New Roman" panose="02020603050405020304" pitchFamily="18" charset="0"/>
                        </a:rPr>
                        <a:t> </a:t>
                      </a:r>
                      <a:r>
                        <a:rPr kumimoji="0" lang="cs-CZ" altLang="en-US" sz="1400" b="1" i="0" u="none" strike="noStrike" cap="none" normalizeH="0" baseline="0" dirty="0" err="1" smtClean="0">
                          <a:ln>
                            <a:noFill/>
                          </a:ln>
                          <a:solidFill>
                            <a:srgbClr val="FFCC00"/>
                          </a:solidFill>
                          <a:effectLst/>
                          <a:latin typeface="Times New Roman" panose="02020603050405020304" pitchFamily="18" charset="0"/>
                          <a:cs typeface="Times New Roman" panose="02020603050405020304" pitchFamily="18" charset="0"/>
                        </a:rPr>
                        <a:t>homogenisation</a:t>
                      </a:r>
                      <a:endParaRPr kumimoji="0" lang="en-GB" altLang="en-US" sz="1400" b="1" i="0" u="none" strike="noStrike" cap="none" normalizeH="0" baseline="0" dirty="0" smtClean="0">
                        <a:ln>
                          <a:noFill/>
                        </a:ln>
                        <a:solidFill>
                          <a:srgbClr val="FFCC00"/>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X</a:t>
                      </a:r>
                      <a:endParaRPr kumimoji="0" lang="en-GB" altLang="en-US" sz="1400" b="0" i="0" u="none" strike="noStrike" cap="none" normalizeH="0" baseline="0" smtClean="0">
                        <a:ln>
                          <a:noFill/>
                        </a:ln>
                        <a:solidFill>
                          <a:srgbClr val="FF0000"/>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X</a:t>
                      </a:r>
                      <a:endParaRPr kumimoji="0" lang="en-GB" altLang="en-US" sz="1400" b="0" i="0" u="none" strike="noStrike" cap="none" normalizeH="0" baseline="0" smtClean="0">
                        <a:ln>
                          <a:noFill/>
                        </a:ln>
                        <a:solidFill>
                          <a:srgbClr val="FF0000"/>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X</a:t>
                      </a:r>
                      <a:endParaRPr kumimoji="0" lang="en-GB" altLang="en-US" sz="1400" b="0" i="0" u="none" strike="noStrike" cap="none" normalizeH="0" baseline="0" smtClean="0">
                        <a:ln>
                          <a:noFill/>
                        </a:ln>
                        <a:solidFill>
                          <a:srgbClr val="FF0000"/>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X </a:t>
                      </a:r>
                      <a:endParaRPr kumimoji="0" lang="en-GB" altLang="en-US" sz="1400" b="0" i="0" u="none" strike="noStrike" cap="none" normalizeH="0" baseline="0" smtClean="0">
                        <a:ln>
                          <a:noFill/>
                        </a:ln>
                        <a:solidFill>
                          <a:srgbClr val="FF0000"/>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X</a:t>
                      </a:r>
                      <a:endParaRPr kumimoji="0" lang="en-GB" altLang="en-US" sz="1400" b="0" i="0" u="none" strike="noStrike" cap="none" normalizeH="0" baseline="0" smtClean="0">
                        <a:ln>
                          <a:noFill/>
                        </a:ln>
                        <a:solidFill>
                          <a:srgbClr val="FF0000"/>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X</a:t>
                      </a:r>
                      <a:endParaRPr kumimoji="0" lang="en-GB" altLang="en-US" sz="1400" b="0" i="0" u="none" strike="noStrike" cap="none" normalizeH="0" baseline="0" smtClean="0">
                        <a:ln>
                          <a:noFill/>
                        </a:ln>
                        <a:solidFill>
                          <a:srgbClr val="FF0000"/>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X</a:t>
                      </a:r>
                      <a:endParaRPr kumimoji="0" lang="en-GB" altLang="en-US" sz="1400" b="0" i="0" u="none" strike="noStrike" cap="none" normalizeH="0" baseline="0" smtClean="0">
                        <a:ln>
                          <a:noFill/>
                        </a:ln>
                        <a:solidFill>
                          <a:srgbClr val="FF0000"/>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5239">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en-US" sz="1400" b="1" i="0" u="none" strike="noStrike" cap="none" normalizeH="0" baseline="0" dirty="0" err="1" smtClean="0">
                          <a:ln>
                            <a:noFill/>
                          </a:ln>
                          <a:solidFill>
                            <a:srgbClr val="FFCC00"/>
                          </a:solidFill>
                          <a:effectLst/>
                          <a:latin typeface="Times New Roman" panose="02020603050405020304" pitchFamily="18" charset="0"/>
                          <a:cs typeface="Times New Roman" panose="02020603050405020304" pitchFamily="18" charset="0"/>
                        </a:rPr>
                        <a:t>Xenophobia</a:t>
                      </a:r>
                      <a:endParaRPr kumimoji="0" lang="en-GB" altLang="en-US" sz="1400" b="1" i="0" u="none" strike="noStrike" cap="none" normalizeH="0" baseline="0" dirty="0" smtClean="0">
                        <a:ln>
                          <a:noFill/>
                        </a:ln>
                        <a:solidFill>
                          <a:srgbClr val="FFCC00"/>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X</a:t>
                      </a:r>
                      <a:endParaRPr kumimoji="0" lang="en-GB" altLang="en-US" sz="1400" b="0" i="0" u="none" strike="noStrike" cap="none" normalizeH="0" baseline="0" smtClean="0">
                        <a:ln>
                          <a:noFill/>
                        </a:ln>
                        <a:solidFill>
                          <a:srgbClr val="FF0000"/>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X</a:t>
                      </a:r>
                      <a:endParaRPr kumimoji="0" lang="en-GB" altLang="en-US" sz="1400" b="0" i="0" u="none" strike="noStrike" cap="none" normalizeH="0" baseline="0" smtClean="0">
                        <a:ln>
                          <a:noFill/>
                        </a:ln>
                        <a:solidFill>
                          <a:srgbClr val="FF0000"/>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X</a:t>
                      </a:r>
                      <a:endParaRPr kumimoji="0" lang="en-GB" altLang="en-US" sz="1400" b="0" i="0" u="none" strike="noStrike" cap="none" normalizeH="0" baseline="0" smtClean="0">
                        <a:ln>
                          <a:noFill/>
                        </a:ln>
                        <a:solidFill>
                          <a:srgbClr val="FF0000"/>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X</a:t>
                      </a:r>
                      <a:endParaRPr kumimoji="0" lang="en-GB" altLang="en-US" sz="1400" b="0" i="0" u="none" strike="noStrike" cap="none" normalizeH="0" baseline="0" smtClean="0">
                        <a:ln>
                          <a:noFill/>
                        </a:ln>
                        <a:solidFill>
                          <a:srgbClr val="FF0000"/>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X</a:t>
                      </a:r>
                      <a:endParaRPr kumimoji="0" lang="en-GB" altLang="en-US" sz="1400" b="0" i="0" u="none" strike="noStrike" cap="none" normalizeH="0" baseline="0" smtClean="0">
                        <a:ln>
                          <a:noFill/>
                        </a:ln>
                        <a:solidFill>
                          <a:srgbClr val="FF0000"/>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X</a:t>
                      </a:r>
                      <a:endParaRPr kumimoji="0" lang="en-GB" altLang="en-US" sz="1400" b="0" i="0" u="none" strike="noStrike" cap="none" normalizeH="0" baseline="0" smtClean="0">
                        <a:ln>
                          <a:noFill/>
                        </a:ln>
                        <a:solidFill>
                          <a:srgbClr val="FF0000"/>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X</a:t>
                      </a:r>
                      <a:endParaRPr kumimoji="0" lang="en-GB" altLang="en-US" sz="1400" b="0" i="0" u="none" strike="noStrike" cap="none" normalizeH="0" baseline="0" smtClean="0">
                        <a:ln>
                          <a:noFill/>
                        </a:ln>
                        <a:solidFill>
                          <a:srgbClr val="FF0000"/>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5239">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en-US" sz="1400" b="1" i="0" u="none" strike="noStrike" cap="none" normalizeH="0" baseline="0" dirty="0" err="1" smtClean="0">
                          <a:ln>
                            <a:noFill/>
                          </a:ln>
                          <a:solidFill>
                            <a:srgbClr val="FFCC00"/>
                          </a:solidFill>
                          <a:effectLst/>
                          <a:latin typeface="Times New Roman" panose="02020603050405020304" pitchFamily="18" charset="0"/>
                          <a:cs typeface="Times New Roman" panose="02020603050405020304" pitchFamily="18" charset="0"/>
                        </a:rPr>
                        <a:t>Law</a:t>
                      </a:r>
                      <a:r>
                        <a:rPr kumimoji="0" lang="cs-CZ" altLang="en-US" sz="1400" b="1" i="0" u="none" strike="noStrike" cap="none" normalizeH="0" baseline="0" dirty="0" smtClean="0">
                          <a:ln>
                            <a:noFill/>
                          </a:ln>
                          <a:solidFill>
                            <a:srgbClr val="FFCC00"/>
                          </a:solidFill>
                          <a:effectLst/>
                          <a:latin typeface="Times New Roman" panose="02020603050405020304" pitchFamily="18" charset="0"/>
                          <a:cs typeface="Times New Roman" panose="02020603050405020304" pitchFamily="18" charset="0"/>
                        </a:rPr>
                        <a:t> and </a:t>
                      </a:r>
                      <a:r>
                        <a:rPr kumimoji="0" lang="cs-CZ" altLang="en-US" sz="1400" b="1" i="0" u="none" strike="noStrike" cap="none" normalizeH="0" baseline="0" dirty="0" err="1" smtClean="0">
                          <a:ln>
                            <a:noFill/>
                          </a:ln>
                          <a:solidFill>
                            <a:srgbClr val="FFCC00"/>
                          </a:solidFill>
                          <a:effectLst/>
                          <a:latin typeface="Times New Roman" panose="02020603050405020304" pitchFamily="18" charset="0"/>
                          <a:cs typeface="Times New Roman" panose="02020603050405020304" pitchFamily="18" charset="0"/>
                        </a:rPr>
                        <a:t>Order</a:t>
                      </a:r>
                      <a:endParaRPr kumimoji="0" lang="cs-CZ" altLang="en-US" sz="1400" b="1" i="0" u="none" strike="noStrike" cap="none" normalizeH="0" baseline="0" dirty="0" smtClean="0">
                        <a:ln>
                          <a:noFill/>
                        </a:ln>
                        <a:solidFill>
                          <a:srgbClr val="FFCC00"/>
                        </a:solidFill>
                        <a:effectLst/>
                        <a:latin typeface="Times New Roman" panose="02020603050405020304" pitchFamily="18" charset="0"/>
                        <a:cs typeface="Times New Roman" panose="02020603050405020304" pitchFamily="18"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X</a:t>
                      </a:r>
                      <a:endParaRPr kumimoji="0" lang="en-GB" altLang="en-US" sz="1400" b="0" i="0" u="none" strike="noStrike" cap="none" normalizeH="0" baseline="0" smtClean="0">
                        <a:ln>
                          <a:noFill/>
                        </a:ln>
                        <a:solidFill>
                          <a:srgbClr val="FF0000"/>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X</a:t>
                      </a:r>
                      <a:endParaRPr kumimoji="0" lang="en-GB" altLang="en-US" sz="1400" b="0" i="0" u="none" strike="noStrike" cap="none" normalizeH="0" baseline="0" smtClean="0">
                        <a:ln>
                          <a:noFill/>
                        </a:ln>
                        <a:solidFill>
                          <a:srgbClr val="FF0000"/>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X</a:t>
                      </a:r>
                      <a:endParaRPr kumimoji="0" lang="en-GB" altLang="en-US" sz="1400" b="0" i="0" u="none" strike="noStrike" cap="none" normalizeH="0" baseline="0" smtClean="0">
                        <a:ln>
                          <a:noFill/>
                        </a:ln>
                        <a:solidFill>
                          <a:srgbClr val="FF0000"/>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X</a:t>
                      </a:r>
                      <a:endParaRPr kumimoji="0" lang="en-GB" altLang="en-US" sz="1400" b="0" i="0" u="none" strike="noStrike" cap="none" normalizeH="0" baseline="0" smtClean="0">
                        <a:ln>
                          <a:noFill/>
                        </a:ln>
                        <a:solidFill>
                          <a:srgbClr val="FF0000"/>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X</a:t>
                      </a:r>
                      <a:endParaRPr kumimoji="0" lang="en-GB" altLang="en-US" sz="1400" b="0" i="0" u="none" strike="noStrike" cap="none" normalizeH="0" baseline="0" smtClean="0">
                        <a:ln>
                          <a:noFill/>
                        </a:ln>
                        <a:solidFill>
                          <a:srgbClr val="FF0000"/>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X</a:t>
                      </a:r>
                      <a:endParaRPr kumimoji="0" lang="en-GB" altLang="en-US" sz="1400" b="0" i="0" u="none" strike="noStrike" cap="none" normalizeH="0" baseline="0" smtClean="0">
                        <a:ln>
                          <a:noFill/>
                        </a:ln>
                        <a:solidFill>
                          <a:srgbClr val="FF0000"/>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X</a:t>
                      </a:r>
                      <a:endParaRPr kumimoji="0" lang="en-GB" altLang="en-US" sz="1400" b="0" i="0" u="none" strike="noStrike" cap="none" normalizeH="0" baseline="0" smtClean="0">
                        <a:ln>
                          <a:noFill/>
                        </a:ln>
                        <a:solidFill>
                          <a:srgbClr val="FF0000"/>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5239">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en-US" sz="1400" b="1" i="0" u="none" strike="noStrike" cap="none" normalizeH="0" baseline="0" dirty="0" err="1" smtClean="0">
                          <a:ln>
                            <a:noFill/>
                          </a:ln>
                          <a:solidFill>
                            <a:srgbClr val="FFCC00"/>
                          </a:solidFill>
                          <a:effectLst/>
                          <a:latin typeface="Times New Roman" panose="02020603050405020304" pitchFamily="18" charset="0"/>
                          <a:cs typeface="Times New Roman" panose="02020603050405020304" pitchFamily="18" charset="0"/>
                        </a:rPr>
                        <a:t>Welfare</a:t>
                      </a:r>
                      <a:r>
                        <a:rPr kumimoji="0" lang="cs-CZ" altLang="en-US" sz="1400" b="1" i="0" u="none" strike="noStrike" cap="none" normalizeH="0" baseline="0" dirty="0" smtClean="0">
                          <a:ln>
                            <a:noFill/>
                          </a:ln>
                          <a:solidFill>
                            <a:srgbClr val="FFCC00"/>
                          </a:solidFill>
                          <a:effectLst/>
                          <a:latin typeface="Times New Roman" panose="02020603050405020304" pitchFamily="18" charset="0"/>
                          <a:cs typeface="Times New Roman" panose="02020603050405020304" pitchFamily="18" charset="0"/>
                        </a:rPr>
                        <a:t> </a:t>
                      </a:r>
                      <a:r>
                        <a:rPr kumimoji="0" lang="cs-CZ" altLang="en-US" sz="1400" b="1" i="0" u="none" strike="noStrike" cap="none" normalizeH="0" baseline="0" dirty="0" err="1" smtClean="0">
                          <a:ln>
                            <a:noFill/>
                          </a:ln>
                          <a:solidFill>
                            <a:srgbClr val="FFCC00"/>
                          </a:solidFill>
                          <a:effectLst/>
                          <a:latin typeface="Times New Roman" panose="02020603050405020304" pitchFamily="18" charset="0"/>
                          <a:cs typeface="Times New Roman" panose="02020603050405020304" pitchFamily="18" charset="0"/>
                        </a:rPr>
                        <a:t>Chauvinism</a:t>
                      </a:r>
                      <a:endParaRPr kumimoji="0" lang="en-GB" altLang="en-US" sz="1400" b="1" i="0" u="none" strike="noStrike" cap="none" normalizeH="0" baseline="0" dirty="0" smtClean="0">
                        <a:ln>
                          <a:noFill/>
                        </a:ln>
                        <a:solidFill>
                          <a:srgbClr val="FFCC00"/>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X</a:t>
                      </a:r>
                      <a:endParaRPr kumimoji="0" lang="en-GB" altLang="en-US" sz="1400" b="0" i="0" u="none" strike="noStrike" cap="none" normalizeH="0" baseline="0" smtClean="0">
                        <a:ln>
                          <a:noFill/>
                        </a:ln>
                        <a:solidFill>
                          <a:srgbClr val="FF0000"/>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X</a:t>
                      </a:r>
                      <a:endParaRPr kumimoji="0" lang="en-GB" altLang="en-US" sz="1400" b="0" i="0" u="none" strike="noStrike" cap="none" normalizeH="0" baseline="0" smtClean="0">
                        <a:ln>
                          <a:noFill/>
                        </a:ln>
                        <a:solidFill>
                          <a:srgbClr val="FF0000"/>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NN</a:t>
                      </a:r>
                      <a:endParaRPr kumimoji="0" lang="en-GB" altLang="en-US" sz="1400" b="0" i="0" u="none" strike="noStrike" cap="none" normalizeH="0" baseline="0" smtClean="0">
                        <a:ln>
                          <a:noFill/>
                        </a:ln>
                        <a:solidFill>
                          <a:srgbClr val="FF0000"/>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en-US" sz="1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partially</a:t>
                      </a:r>
                      <a:endParaRPr kumimoji="0" lang="en-GB" altLang="en-US" sz="1400" b="0" i="0" u="none" strike="noStrike" cap="none" normalizeH="0" baseline="0" dirty="0" smtClean="0">
                        <a:ln>
                          <a:noFill/>
                        </a:ln>
                        <a:solidFill>
                          <a:srgbClr val="FF0000"/>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en-US" sz="1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partially</a:t>
                      </a:r>
                      <a:r>
                        <a:rPr kumimoji="0" lang="cs-CZ" altLang="en-US" sz="1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endParaRPr kumimoji="0" lang="en-GB" altLang="en-US" sz="1400" b="0" i="0" u="none" strike="noStrike" cap="none" normalizeH="0" baseline="0" dirty="0" smtClean="0">
                        <a:ln>
                          <a:noFill/>
                        </a:ln>
                        <a:solidFill>
                          <a:srgbClr val="FF0000"/>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X</a:t>
                      </a:r>
                      <a:endParaRPr kumimoji="0" lang="en-GB" altLang="en-US" sz="1400" b="0" i="0" u="none" strike="noStrike" cap="none" normalizeH="0" baseline="0" smtClean="0">
                        <a:ln>
                          <a:noFill/>
                        </a:ln>
                        <a:solidFill>
                          <a:srgbClr val="FF0000"/>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X</a:t>
                      </a:r>
                      <a:endParaRPr kumimoji="0" lang="en-GB" altLang="en-US" sz="1400" b="0" i="0" u="none" strike="noStrike" cap="none" normalizeH="0" baseline="0" smtClean="0">
                        <a:ln>
                          <a:noFill/>
                        </a:ln>
                        <a:solidFill>
                          <a:srgbClr val="FF0000"/>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5239">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Populis</a:t>
                      </a:r>
                      <a:r>
                        <a:rPr kumimoji="0" lang="cs-CZ" alt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m</a:t>
                      </a:r>
                      <a:endParaRPr kumimoji="0" lang="en-GB" altLang="en-US" sz="1400" b="1" i="0" u="none" strike="noStrike" cap="none" normalizeH="0" baseline="0" dirty="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5239">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Anti</a:t>
                      </a:r>
                      <a:r>
                        <a:rPr kumimoji="0" lang="cs-CZ" alt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s</a:t>
                      </a:r>
                      <a:r>
                        <a:rPr kumimoji="0" lang="en-GB" altLang="en-US" sz="1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emitism</a:t>
                      </a:r>
                      <a:endParaRPr kumimoji="0" lang="en-GB" altLang="en-US" sz="1400" b="1" i="0" u="none" strike="noStrike" cap="none" normalizeH="0" baseline="0" dirty="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 </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5239">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Anti</a:t>
                      </a:r>
                      <a:r>
                        <a:rPr kumimoji="0" lang="cs-CZ" alt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a:t>
                      </a:r>
                      <a:r>
                        <a:rPr kumimoji="0" lang="en-GB" altLang="en-US" sz="1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omunism</a:t>
                      </a:r>
                      <a:endParaRPr kumimoji="0" lang="en-GB" altLang="en-US" sz="1400" b="1" i="0" u="none" strike="noStrike" cap="none" normalizeH="0" baseline="0" dirty="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35906">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G</a:t>
                      </a:r>
                      <a:r>
                        <a:rPr kumimoji="0" lang="cs-CZ" altLang="en-US" sz="1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lorification</a:t>
                      </a:r>
                      <a:r>
                        <a:rPr kumimoji="0" lang="cs-CZ" alt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cs-CZ" altLang="en-US" sz="1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of</a:t>
                      </a:r>
                      <a:r>
                        <a:rPr kumimoji="0" lang="cs-CZ" alt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cs-CZ" altLang="en-US" sz="1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communism</a:t>
                      </a:r>
                      <a:endParaRPr kumimoji="0" lang="en-GB" altLang="en-US" sz="1400" b="1" i="0" u="none" strike="noStrike" cap="none" normalizeH="0" baseline="0" dirty="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X </a:t>
                      </a:r>
                      <a:endParaRPr kumimoji="0" lang="en-GB" altLang="en-US" sz="1400" b="0" i="0" u="none" strike="noStrike" cap="none" normalizeH="0" baseline="0" dirty="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535906">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Negative </a:t>
                      </a:r>
                      <a:r>
                        <a:rPr kumimoji="0" lang="cs-CZ" altLang="en-US" sz="1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relation</a:t>
                      </a:r>
                      <a:r>
                        <a:rPr kumimoji="0" lang="cs-CZ" alt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cs-CZ" altLang="en-US" sz="1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towards</a:t>
                      </a:r>
                      <a:r>
                        <a:rPr kumimoji="0" lang="cs-CZ" alt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EU and NATO</a:t>
                      </a:r>
                      <a:endParaRPr kumimoji="0" lang="en-GB" altLang="en-US" sz="1400" b="1" i="0" u="none" strike="noStrike" cap="none" normalizeH="0" baseline="0" dirty="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535906">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Support </a:t>
                      </a:r>
                      <a:r>
                        <a:rPr kumimoji="0" lang="cs-CZ" altLang="en-US" sz="1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for</a:t>
                      </a:r>
                      <a:r>
                        <a:rPr kumimoji="0" lang="cs-CZ" alt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cs-CZ" altLang="en-US" sz="1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integration</a:t>
                      </a:r>
                      <a:r>
                        <a:rPr kumimoji="0" lang="cs-CZ" alt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cs-CZ" altLang="en-US" sz="1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into</a:t>
                      </a:r>
                      <a:r>
                        <a:rPr kumimoji="0" lang="cs-CZ" alt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EU and NATO</a:t>
                      </a:r>
                      <a:endParaRPr kumimoji="0" lang="en-GB" altLang="en-US" sz="1400" b="1" i="0" u="none" strike="noStrike" cap="none" normalizeH="0" baseline="0" dirty="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15239">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Anti-</a:t>
                      </a:r>
                      <a:r>
                        <a:rPr kumimoji="0" lang="cs-CZ" altLang="en-US" sz="1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islamism</a:t>
                      </a:r>
                      <a:endParaRPr kumimoji="0" lang="en-GB" altLang="en-US" sz="1400" b="1" i="0" u="none" strike="noStrike" cap="none" normalizeH="0" baseline="0" dirty="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31657">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a:t>
                      </a:r>
                      <a:r>
                        <a:rPr kumimoji="0" lang="cs-CZ" altLang="en-US" sz="1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conomic</a:t>
                      </a:r>
                      <a:r>
                        <a:rPr kumimoji="0" lang="cs-CZ" alt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cs-CZ" altLang="en-US" sz="1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liberalism</a:t>
                      </a:r>
                      <a:endParaRPr kumimoji="0" lang="en-GB" altLang="en-US" sz="1400" b="1" i="0" u="none" strike="noStrike" cap="none" normalizeH="0" baseline="0" dirty="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NN</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NN</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partially</a:t>
                      </a:r>
                      <a:endParaRPr kumimoji="0" lang="en-GB" altLang="en-US" sz="1400" b="0" i="0" u="none" strike="noStrike" cap="none" normalizeH="0" baseline="0" dirty="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partially</a:t>
                      </a:r>
                      <a:r>
                        <a:rPr kumimoji="0" lang="cs-CZ"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400" b="0" i="0" u="none" strike="noStrike" cap="none" normalizeH="0" baseline="0" dirty="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977241">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Soci</a:t>
                      </a:r>
                      <a:r>
                        <a:rPr kumimoji="0" lang="cs-CZ" altLang="en-US" sz="1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alist</a:t>
                      </a:r>
                      <a:r>
                        <a:rPr kumimoji="0" lang="cs-CZ" alt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cs-CZ" altLang="en-US" sz="1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values</a:t>
                      </a:r>
                      <a:r>
                        <a:rPr kumimoji="0" lang="cs-CZ" alt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cs-CZ" altLang="en-US" sz="1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nationalisation</a:t>
                      </a:r>
                      <a:r>
                        <a:rPr kumimoji="0" lang="cs-CZ" alt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cs-CZ" altLang="en-US" sz="1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Equal</a:t>
                      </a:r>
                      <a:r>
                        <a:rPr kumimoji="0" lang="cs-CZ" alt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cs-CZ" altLang="en-US" sz="1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wages</a:t>
                      </a:r>
                      <a:r>
                        <a:rPr kumimoji="0" lang="cs-CZ" alt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cs-CZ" altLang="en-US" sz="1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etc</a:t>
                      </a:r>
                      <a:r>
                        <a:rPr kumimoji="0" lang="cs-CZ" alt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endParaRPr kumimoji="0" lang="en-GB" altLang="en-US" sz="1400" b="1" i="0" u="none" strike="noStrike" cap="none" normalizeH="0" baseline="0" dirty="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NN</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NN</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a:t>
                      </a:r>
                      <a:endParaRPr kumimoji="0" lang="en-GB" altLang="en-US" sz="1400" b="0" i="0" u="none" strike="noStrike" cap="none" normalizeH="0" baseline="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X </a:t>
                      </a:r>
                      <a:endParaRPr kumimoji="0" lang="en-GB" altLang="en-US" sz="1400" b="0" i="0" u="none" strike="noStrike" cap="none" normalizeH="0" baseline="0" dirty="0" smtClean="0">
                        <a:ln>
                          <a:noFill/>
                        </a:ln>
                        <a:solidFill>
                          <a:schemeClr val="tx1"/>
                        </a:solidFill>
                        <a:effectLst/>
                        <a:latin typeface="Arial" panose="020B0604020202020204" pitchFamily="34"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bl>
          </a:graphicData>
        </a:graphic>
      </p:graphicFrame>
      <p:sp>
        <p:nvSpPr>
          <p:cNvPr id="22678" name="Rectangle 1337"/>
          <p:cNvSpPr>
            <a:spLocks noChangeArrowheads="1"/>
          </p:cNvSpPr>
          <p:nvPr/>
        </p:nvSpPr>
        <p:spPr bwMode="auto">
          <a:xfrm>
            <a:off x="1524001" y="72257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Tree>
    <p:extLst>
      <p:ext uri="{BB962C8B-B14F-4D97-AF65-F5344CB8AC3E}">
        <p14:creationId xmlns:p14="http://schemas.microsoft.com/office/powerpoint/2010/main" val="3626308263"/>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24000" y="628073"/>
            <a:ext cx="9144000" cy="1163782"/>
          </a:xfrm>
        </p:spPr>
        <p:txBody>
          <a:bodyPr/>
          <a:lstStyle/>
          <a:p>
            <a:pPr algn="ctr" eaLnBrk="1" hangingPunct="1"/>
            <a:r>
              <a:rPr lang="en-US" altLang="en-US" b="1" dirty="0">
                <a:solidFill>
                  <a:srgbClr val="FF0000"/>
                </a:solidFill>
              </a:rPr>
              <a:t>The cause</a:t>
            </a:r>
            <a:r>
              <a:rPr lang="cs-CZ" altLang="en-US" b="1" dirty="0">
                <a:solidFill>
                  <a:srgbClr val="FF0000"/>
                </a:solidFill>
              </a:rPr>
              <a:t>s</a:t>
            </a:r>
            <a:r>
              <a:rPr lang="en-US" altLang="en-US" b="1" dirty="0">
                <a:solidFill>
                  <a:srgbClr val="FF0000"/>
                </a:solidFill>
              </a:rPr>
              <a:t> of the success and political </a:t>
            </a:r>
            <a:r>
              <a:rPr lang="en-US" altLang="en-US" b="1" dirty="0" err="1">
                <a:solidFill>
                  <a:srgbClr val="FF0000"/>
                </a:solidFill>
              </a:rPr>
              <a:t>opportunit</a:t>
            </a:r>
            <a:r>
              <a:rPr lang="cs-CZ" altLang="en-US" b="1" dirty="0">
                <a:solidFill>
                  <a:srgbClr val="FF0000"/>
                </a:solidFill>
              </a:rPr>
              <a:t>y </a:t>
            </a:r>
            <a:r>
              <a:rPr lang="en-US" altLang="en-US" b="1" dirty="0">
                <a:solidFill>
                  <a:srgbClr val="FF0000"/>
                </a:solidFill>
              </a:rPr>
              <a:t>structure</a:t>
            </a:r>
            <a:r>
              <a:rPr lang="cs-CZ" altLang="en-US" b="1" dirty="0">
                <a:solidFill>
                  <a:srgbClr val="FF0000"/>
                </a:solidFill>
              </a:rPr>
              <a:t>s</a:t>
            </a:r>
            <a:endParaRPr lang="en-GB" altLang="en-US" b="1" dirty="0">
              <a:solidFill>
                <a:srgbClr val="FF0000"/>
              </a:solidFill>
            </a:endParaRPr>
          </a:p>
        </p:txBody>
      </p:sp>
      <p:sp>
        <p:nvSpPr>
          <p:cNvPr id="24579" name="Rectangle 3"/>
          <p:cNvSpPr>
            <a:spLocks noGrp="1" noChangeArrowheads="1"/>
          </p:cNvSpPr>
          <p:nvPr>
            <p:ph type="body" idx="1"/>
          </p:nvPr>
        </p:nvSpPr>
        <p:spPr>
          <a:xfrm>
            <a:off x="1524000" y="1985818"/>
            <a:ext cx="9144000" cy="4872182"/>
          </a:xfrm>
        </p:spPr>
        <p:txBody>
          <a:bodyPr>
            <a:normAutofit lnSpcReduction="10000"/>
          </a:bodyPr>
          <a:lstStyle/>
          <a:p>
            <a:pPr marL="590550" indent="-590550"/>
            <a:r>
              <a:rPr lang="en-US" altLang="en-US" b="1" dirty="0"/>
              <a:t>Position, tactics and strategies of the main political parties</a:t>
            </a:r>
            <a:endParaRPr lang="cs-CZ" altLang="en-US" b="1" dirty="0"/>
          </a:p>
          <a:p>
            <a:pPr marL="590550" indent="-590550"/>
            <a:r>
              <a:rPr lang="en-US" altLang="en-US" b="1" dirty="0"/>
              <a:t>the electoral system </a:t>
            </a:r>
            <a:endParaRPr lang="cs-CZ" altLang="en-US" b="1" dirty="0"/>
          </a:p>
          <a:p>
            <a:pPr marL="590550" indent="-590550"/>
            <a:r>
              <a:rPr lang="en-US" altLang="en-US" b="1" dirty="0"/>
              <a:t>the political boundaries of </a:t>
            </a:r>
            <a:r>
              <a:rPr lang="cs-CZ" altLang="en-US" b="1" dirty="0"/>
              <a:t>s</a:t>
            </a:r>
            <a:r>
              <a:rPr lang="en-US" altLang="en-US" b="1" dirty="0" err="1"/>
              <a:t>tates</a:t>
            </a:r>
            <a:endParaRPr lang="cs-CZ" altLang="en-US" b="1" dirty="0"/>
          </a:p>
          <a:p>
            <a:pPr marL="590550" indent="-590550"/>
            <a:r>
              <a:rPr lang="en-US" altLang="en-US" b="1" dirty="0"/>
              <a:t>ethnic boundaries </a:t>
            </a:r>
            <a:endParaRPr lang="cs-CZ" altLang="en-US" b="1" dirty="0"/>
          </a:p>
          <a:p>
            <a:pPr marL="590550" indent="-590550"/>
            <a:r>
              <a:rPr lang="en-US" altLang="en-US" b="1" dirty="0"/>
              <a:t>ethnic minority group with strong political representation </a:t>
            </a:r>
            <a:endParaRPr lang="cs-CZ" altLang="en-US" b="1" dirty="0"/>
          </a:p>
          <a:p>
            <a:pPr marL="590550" indent="-590550"/>
            <a:r>
              <a:rPr lang="en-US" altLang="en-US" b="1" dirty="0"/>
              <a:t>Other political and economic variables have  supporting function. </a:t>
            </a:r>
            <a:endParaRPr lang="cs-CZ" altLang="en-US" b="1" dirty="0"/>
          </a:p>
          <a:p>
            <a:pPr marL="590550" indent="-590550"/>
            <a:r>
              <a:rPr lang="en-US" altLang="en-US" b="1" dirty="0"/>
              <a:t> Each country is unique and it is always a unique set of variables. Cultural variables are fundamental prerequisite in particular in the case of Romania, Serbia, and Bulgaria while the international factor is important in particular in the case of Albania and Serbia.</a:t>
            </a:r>
            <a:endParaRPr lang="en-GB" altLang="en-US" dirty="0"/>
          </a:p>
        </p:txBody>
      </p:sp>
    </p:spTree>
    <p:extLst>
      <p:ext uri="{BB962C8B-B14F-4D97-AF65-F5344CB8AC3E}">
        <p14:creationId xmlns:p14="http://schemas.microsoft.com/office/powerpoint/2010/main" val="33275137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a:xfrm>
            <a:off x="1847850" y="591126"/>
            <a:ext cx="8362950" cy="750311"/>
          </a:xfrm>
        </p:spPr>
        <p:txBody>
          <a:bodyPr/>
          <a:lstStyle/>
          <a:p>
            <a:pPr>
              <a:defRPr/>
            </a:pPr>
            <a:r>
              <a:rPr lang="cs-CZ" altLang="en-US" dirty="0" smtClean="0">
                <a:solidFill>
                  <a:srgbClr val="FFFF00"/>
                </a:solidFill>
              </a:rPr>
              <a:t>Identity and </a:t>
            </a:r>
            <a:r>
              <a:rPr lang="cs-CZ" altLang="en-US" dirty="0" err="1" smtClean="0">
                <a:solidFill>
                  <a:srgbClr val="FFFF00"/>
                </a:solidFill>
              </a:rPr>
              <a:t>nation</a:t>
            </a:r>
            <a:r>
              <a:rPr lang="cs-CZ" altLang="en-US" dirty="0" smtClean="0">
                <a:solidFill>
                  <a:srgbClr val="FFFF00"/>
                </a:solidFill>
              </a:rPr>
              <a:t>/</a:t>
            </a:r>
            <a:r>
              <a:rPr lang="cs-CZ" altLang="en-US" dirty="0" err="1" smtClean="0">
                <a:solidFill>
                  <a:srgbClr val="FFFF00"/>
                </a:solidFill>
              </a:rPr>
              <a:t>state</a:t>
            </a:r>
            <a:r>
              <a:rPr lang="cs-CZ" altLang="en-US" dirty="0" smtClean="0">
                <a:solidFill>
                  <a:srgbClr val="FFFF00"/>
                </a:solidFill>
              </a:rPr>
              <a:t> </a:t>
            </a:r>
            <a:r>
              <a:rPr lang="cs-CZ" altLang="en-US" dirty="0" err="1" smtClean="0">
                <a:solidFill>
                  <a:srgbClr val="FFFF00"/>
                </a:solidFill>
              </a:rPr>
              <a:t>building</a:t>
            </a:r>
            <a:endParaRPr lang="en-GB" altLang="en-US" dirty="0" smtClean="0">
              <a:solidFill>
                <a:srgbClr val="FFFF00"/>
              </a:solidFill>
            </a:endParaRPr>
          </a:p>
        </p:txBody>
      </p:sp>
      <p:sp>
        <p:nvSpPr>
          <p:cNvPr id="18435" name="Zástupný symbol pro obsah 2"/>
          <p:cNvSpPr>
            <a:spLocks noGrp="1"/>
          </p:cNvSpPr>
          <p:nvPr>
            <p:ph idx="1"/>
          </p:nvPr>
        </p:nvSpPr>
        <p:spPr>
          <a:xfrm>
            <a:off x="1524001" y="2309091"/>
            <a:ext cx="1616363" cy="4548910"/>
          </a:xfrm>
        </p:spPr>
        <p:txBody>
          <a:bodyPr/>
          <a:lstStyle/>
          <a:p>
            <a:pPr marL="0" indent="0">
              <a:buNone/>
              <a:defRPr/>
            </a:pPr>
            <a:r>
              <a:rPr lang="cs-CZ" altLang="en-US" dirty="0" err="1" smtClean="0"/>
              <a:t>History</a:t>
            </a:r>
            <a:r>
              <a:rPr lang="cs-CZ" altLang="en-US" dirty="0" smtClean="0"/>
              <a:t> </a:t>
            </a:r>
          </a:p>
          <a:p>
            <a:pPr marL="0" indent="0">
              <a:buNone/>
              <a:defRPr/>
            </a:pPr>
            <a:r>
              <a:rPr lang="cs-CZ" altLang="en-US" dirty="0" err="1" smtClean="0"/>
              <a:t>Language</a:t>
            </a:r>
            <a:r>
              <a:rPr lang="cs-CZ" altLang="en-US" dirty="0" smtClean="0"/>
              <a:t> </a:t>
            </a:r>
          </a:p>
          <a:p>
            <a:pPr marL="0" indent="0">
              <a:buNone/>
              <a:defRPr/>
            </a:pPr>
            <a:r>
              <a:rPr lang="cs-CZ" altLang="en-US" dirty="0" err="1" smtClean="0"/>
              <a:t>Culture</a:t>
            </a:r>
            <a:endParaRPr lang="cs-CZ" altLang="en-US" dirty="0" smtClean="0"/>
          </a:p>
          <a:p>
            <a:pPr marL="0" indent="0">
              <a:buNone/>
              <a:defRPr/>
            </a:pPr>
            <a:r>
              <a:rPr lang="cs-CZ" altLang="en-US" dirty="0" smtClean="0">
                <a:solidFill>
                  <a:srgbClr val="FFFF00"/>
                </a:solidFill>
              </a:rPr>
              <a:t>Religion</a:t>
            </a:r>
          </a:p>
          <a:p>
            <a:pPr marL="0" indent="0">
              <a:buNone/>
              <a:defRPr/>
            </a:pPr>
            <a:r>
              <a:rPr lang="cs-CZ" altLang="en-US" dirty="0" err="1" smtClean="0"/>
              <a:t>Common</a:t>
            </a:r>
            <a:r>
              <a:rPr lang="cs-CZ" altLang="en-US" dirty="0" smtClean="0"/>
              <a:t> feeling </a:t>
            </a:r>
          </a:p>
          <a:p>
            <a:pPr marL="0" indent="0">
              <a:buNone/>
              <a:defRPr/>
            </a:pPr>
            <a:endParaRPr lang="en-GB" altLang="en-US" dirty="0" smtClean="0"/>
          </a:p>
        </p:txBody>
      </p:sp>
      <p:pic>
        <p:nvPicPr>
          <p:cNvPr id="4100" name="Obrázek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6788" y="1565276"/>
            <a:ext cx="7169150"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90057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24000" y="260350"/>
            <a:ext cx="9144000" cy="865188"/>
          </a:xfrm>
        </p:spPr>
        <p:txBody>
          <a:bodyPr>
            <a:normAutofit fontScale="90000"/>
          </a:bodyPr>
          <a:lstStyle/>
          <a:p>
            <a:pPr algn="ctr" eaLnBrk="1" hangingPunct="1"/>
            <a:r>
              <a:rPr lang="cs-CZ" altLang="en-US" b="1" smtClean="0">
                <a:solidFill>
                  <a:srgbClr val="FF0000"/>
                </a:solidFill>
              </a:rPr>
              <a:t>Internal organisation and party leadership</a:t>
            </a:r>
            <a:endParaRPr lang="en-GB" altLang="en-US" smtClean="0">
              <a:solidFill>
                <a:srgbClr val="FF0000"/>
              </a:solidFill>
            </a:endParaRPr>
          </a:p>
        </p:txBody>
      </p:sp>
      <p:sp>
        <p:nvSpPr>
          <p:cNvPr id="26627" name="Rectangle 3"/>
          <p:cNvSpPr>
            <a:spLocks noGrp="1" noChangeArrowheads="1"/>
          </p:cNvSpPr>
          <p:nvPr>
            <p:ph type="body" sz="half" idx="1"/>
          </p:nvPr>
        </p:nvSpPr>
        <p:spPr>
          <a:xfrm>
            <a:off x="2057400" y="1268413"/>
            <a:ext cx="4000500" cy="792162"/>
          </a:xfrm>
        </p:spPr>
        <p:txBody>
          <a:bodyPr/>
          <a:lstStyle/>
          <a:p>
            <a:pPr eaLnBrk="1" hangingPunct="1"/>
            <a:endParaRPr lang="cs-CZ" altLang="en-US" sz="2700"/>
          </a:p>
        </p:txBody>
      </p:sp>
      <p:graphicFrame>
        <p:nvGraphicFramePr>
          <p:cNvPr id="52352" name="Group 128"/>
          <p:cNvGraphicFramePr>
            <a:graphicFrameLocks noGrp="1"/>
          </p:cNvGraphicFramePr>
          <p:nvPr>
            <p:ph sz="half" idx="2"/>
          </p:nvPr>
        </p:nvGraphicFramePr>
        <p:xfrm>
          <a:off x="1703388" y="1989139"/>
          <a:ext cx="8856662" cy="4032251"/>
        </p:xfrm>
        <a:graphic>
          <a:graphicData uri="http://schemas.openxmlformats.org/drawingml/2006/table">
            <a:tbl>
              <a:tblPr/>
              <a:tblGrid>
                <a:gridCol w="2952750">
                  <a:extLst>
                    <a:ext uri="{9D8B030D-6E8A-4147-A177-3AD203B41FA5}">
                      <a16:colId xmlns:a16="http://schemas.microsoft.com/office/drawing/2014/main" val="20000"/>
                    </a:ext>
                  </a:extLst>
                </a:gridCol>
                <a:gridCol w="719137">
                  <a:extLst>
                    <a:ext uri="{9D8B030D-6E8A-4147-A177-3AD203B41FA5}">
                      <a16:colId xmlns:a16="http://schemas.microsoft.com/office/drawing/2014/main" val="20001"/>
                    </a:ext>
                  </a:extLst>
                </a:gridCol>
                <a:gridCol w="720725">
                  <a:extLst>
                    <a:ext uri="{9D8B030D-6E8A-4147-A177-3AD203B41FA5}">
                      <a16:colId xmlns:a16="http://schemas.microsoft.com/office/drawing/2014/main" val="20002"/>
                    </a:ext>
                  </a:extLst>
                </a:gridCol>
                <a:gridCol w="936625">
                  <a:extLst>
                    <a:ext uri="{9D8B030D-6E8A-4147-A177-3AD203B41FA5}">
                      <a16:colId xmlns:a16="http://schemas.microsoft.com/office/drawing/2014/main" val="20003"/>
                    </a:ext>
                  </a:extLst>
                </a:gridCol>
                <a:gridCol w="863600">
                  <a:extLst>
                    <a:ext uri="{9D8B030D-6E8A-4147-A177-3AD203B41FA5}">
                      <a16:colId xmlns:a16="http://schemas.microsoft.com/office/drawing/2014/main" val="20004"/>
                    </a:ext>
                  </a:extLst>
                </a:gridCol>
                <a:gridCol w="936625">
                  <a:extLst>
                    <a:ext uri="{9D8B030D-6E8A-4147-A177-3AD203B41FA5}">
                      <a16:colId xmlns:a16="http://schemas.microsoft.com/office/drawing/2014/main" val="20005"/>
                    </a:ext>
                  </a:extLst>
                </a:gridCol>
                <a:gridCol w="935038">
                  <a:extLst>
                    <a:ext uri="{9D8B030D-6E8A-4147-A177-3AD203B41FA5}">
                      <a16:colId xmlns:a16="http://schemas.microsoft.com/office/drawing/2014/main" val="20006"/>
                    </a:ext>
                  </a:extLst>
                </a:gridCol>
                <a:gridCol w="792162">
                  <a:extLst>
                    <a:ext uri="{9D8B030D-6E8A-4147-A177-3AD203B41FA5}">
                      <a16:colId xmlns:a16="http://schemas.microsoft.com/office/drawing/2014/main" val="20007"/>
                    </a:ext>
                  </a:extLst>
                </a:gridCol>
              </a:tblGrid>
              <a:tr h="833438">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anose="05000000000000000000" pitchFamily="2" charset="2"/>
                        <a:buNone/>
                        <a:tabLst/>
                      </a:pPr>
                      <a:endParaRPr kumimoji="0" lang="en-US" altLang="en-US" sz="2000" b="1" i="0" u="none" strike="noStrike" cap="none" normalizeH="0" baseline="0" dirty="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anose="05000000000000000000" pitchFamily="2" charset="2"/>
                        <a:buNone/>
                        <a:tabLst/>
                      </a:pPr>
                      <a:r>
                        <a:rPr kumimoji="0" lang="cs-CZ" altLang="en-US" sz="2000" b="1" i="0" u="none" strike="noStrike" cap="none" normalizeH="0" baseline="0" smtClean="0">
                          <a:ln>
                            <a:noFill/>
                          </a:ln>
                          <a:solidFill>
                            <a:schemeClr val="tx1"/>
                          </a:solidFill>
                          <a:effectLst/>
                          <a:latin typeface="Arial" panose="020B0604020202020204" pitchFamily="34" charset="0"/>
                        </a:rPr>
                        <a:t>HSP</a:t>
                      </a:r>
                      <a:endParaRPr kumimoji="0" lang="en-GB" altLang="en-US" sz="20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anose="05000000000000000000" pitchFamily="2" charset="2"/>
                        <a:buNone/>
                        <a:tabLst/>
                      </a:pPr>
                      <a:r>
                        <a:rPr kumimoji="0" lang="cs-CZ" altLang="en-US" sz="2000" b="1" i="0" u="none" strike="noStrike" cap="none" normalizeH="0" baseline="0" smtClean="0">
                          <a:ln>
                            <a:noFill/>
                          </a:ln>
                          <a:solidFill>
                            <a:schemeClr val="tx1"/>
                          </a:solidFill>
                          <a:effectLst/>
                          <a:latin typeface="Arial" panose="020B0604020202020204" pitchFamily="34" charset="0"/>
                        </a:rPr>
                        <a:t>SRS</a:t>
                      </a:r>
                      <a:endParaRPr kumimoji="0" lang="en-GB" altLang="en-US" sz="20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anose="05000000000000000000" pitchFamily="2" charset="2"/>
                        <a:buNone/>
                        <a:tabLst/>
                      </a:pPr>
                      <a:r>
                        <a:rPr kumimoji="0" lang="cs-CZ" altLang="en-US" sz="2000" b="1" i="0" u="none" strike="noStrike" cap="none" normalizeH="0" baseline="0" smtClean="0">
                          <a:ln>
                            <a:noFill/>
                          </a:ln>
                          <a:solidFill>
                            <a:schemeClr val="tx1"/>
                          </a:solidFill>
                          <a:effectLst/>
                          <a:latin typeface="Arial" panose="020B0604020202020204" pitchFamily="34" charset="0"/>
                        </a:rPr>
                        <a:t>VMRO-NP</a:t>
                      </a:r>
                      <a:endParaRPr kumimoji="0" lang="en-GB" altLang="en-US" sz="20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anose="05000000000000000000" pitchFamily="2" charset="2"/>
                        <a:buNone/>
                        <a:tabLst/>
                      </a:pPr>
                      <a:r>
                        <a:rPr kumimoji="0" lang="cs-CZ" altLang="en-US" sz="2000" b="1" i="0" u="none" strike="noStrike" cap="none" normalizeH="0" baseline="0" smtClean="0">
                          <a:ln>
                            <a:noFill/>
                          </a:ln>
                          <a:solidFill>
                            <a:schemeClr val="tx1"/>
                          </a:solidFill>
                          <a:effectLst/>
                          <a:latin typeface="Arial" panose="020B0604020202020204" pitchFamily="34" charset="0"/>
                        </a:rPr>
                        <a:t>BK</a:t>
                      </a:r>
                      <a:endParaRPr kumimoji="0" lang="en-GB" altLang="en-US" sz="20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anose="05000000000000000000" pitchFamily="2" charset="2"/>
                        <a:buNone/>
                        <a:tabLst/>
                      </a:pPr>
                      <a:r>
                        <a:rPr kumimoji="0" lang="cs-CZ" altLang="en-US" sz="2000" b="1" i="0" u="none" strike="noStrike" cap="none" normalizeH="0" baseline="0" smtClean="0">
                          <a:ln>
                            <a:noFill/>
                          </a:ln>
                          <a:solidFill>
                            <a:schemeClr val="tx1"/>
                          </a:solidFill>
                          <a:effectLst/>
                          <a:latin typeface="Arial" panose="020B0604020202020204" pitchFamily="34" charset="0"/>
                        </a:rPr>
                        <a:t>VMRO</a:t>
                      </a:r>
                      <a:endParaRPr kumimoji="0" lang="en-GB" altLang="en-US" sz="20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anose="05000000000000000000" pitchFamily="2" charset="2"/>
                        <a:buNone/>
                        <a:tabLst/>
                      </a:pPr>
                      <a:r>
                        <a:rPr kumimoji="0" lang="cs-CZ" altLang="en-US" sz="2000" b="1" i="0" u="none" strike="noStrike" cap="none" normalizeH="0" baseline="0" smtClean="0">
                          <a:ln>
                            <a:noFill/>
                          </a:ln>
                          <a:solidFill>
                            <a:schemeClr val="tx1"/>
                          </a:solidFill>
                          <a:effectLst/>
                          <a:latin typeface="Arial" panose="020B0604020202020204" pitchFamily="34" charset="0"/>
                        </a:rPr>
                        <a:t>Ataka</a:t>
                      </a:r>
                      <a:endParaRPr kumimoji="0" lang="en-GB" altLang="en-US" sz="20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anose="05000000000000000000" pitchFamily="2" charset="2"/>
                        <a:buNone/>
                        <a:tabLst/>
                      </a:pPr>
                      <a:r>
                        <a:rPr kumimoji="0" lang="cs-CZ" altLang="en-US" sz="2000" b="1" i="0" u="none" strike="noStrike" cap="none" normalizeH="0" baseline="0" smtClean="0">
                          <a:ln>
                            <a:noFill/>
                          </a:ln>
                          <a:solidFill>
                            <a:schemeClr val="tx1"/>
                          </a:solidFill>
                          <a:effectLst/>
                          <a:latin typeface="Arial" panose="020B0604020202020204" pitchFamily="34" charset="0"/>
                        </a:rPr>
                        <a:t>PRM</a:t>
                      </a:r>
                      <a:endParaRPr kumimoji="0" lang="en-GB" altLang="en-US" sz="20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33438">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anose="05000000000000000000" pitchFamily="2" charset="2"/>
                        <a:buNone/>
                        <a:tabLst/>
                      </a:pPr>
                      <a:r>
                        <a:rPr kumimoji="0" lang="cs-CZ" altLang="en-US" sz="2000" b="1" i="0" u="none" strike="noStrike" cap="none" normalizeH="0" baseline="0" dirty="0" err="1" smtClean="0">
                          <a:ln>
                            <a:noFill/>
                          </a:ln>
                          <a:solidFill>
                            <a:schemeClr val="tx1"/>
                          </a:solidFill>
                          <a:effectLst/>
                          <a:latin typeface="Arial" panose="020B0604020202020204" pitchFamily="34" charset="0"/>
                        </a:rPr>
                        <a:t>Charismatic</a:t>
                      </a:r>
                      <a:r>
                        <a:rPr kumimoji="0" lang="cs-CZ" altLang="en-US" sz="2000" b="1" i="0" u="none" strike="noStrike" cap="none" normalizeH="0" baseline="0" dirty="0" smtClean="0">
                          <a:ln>
                            <a:noFill/>
                          </a:ln>
                          <a:solidFill>
                            <a:schemeClr val="tx1"/>
                          </a:solidFill>
                          <a:effectLst/>
                          <a:latin typeface="Arial" panose="020B0604020202020204" pitchFamily="34" charset="0"/>
                        </a:rPr>
                        <a:t> </a:t>
                      </a:r>
                      <a:r>
                        <a:rPr kumimoji="0" lang="cs-CZ" altLang="en-US" sz="2000" b="1" i="0" u="none" strike="noStrike" cap="none" normalizeH="0" baseline="0" dirty="0" err="1" smtClean="0">
                          <a:ln>
                            <a:noFill/>
                          </a:ln>
                          <a:solidFill>
                            <a:schemeClr val="tx1"/>
                          </a:solidFill>
                          <a:effectLst/>
                          <a:latin typeface="Arial" panose="020B0604020202020204" pitchFamily="34" charset="0"/>
                        </a:rPr>
                        <a:t>leadership</a:t>
                      </a:r>
                      <a:endParaRPr kumimoji="0" lang="en-GB" altLang="en-US" sz="2000" b="1" i="0" u="none" strike="noStrike" cap="none" normalizeH="0" baseline="0" dirty="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anose="05000000000000000000" pitchFamily="2" charset="2"/>
                        <a:buNone/>
                        <a:tabLst/>
                      </a:pPr>
                      <a:r>
                        <a:rPr kumimoji="0" lang="cs-CZ" altLang="en-US" sz="2000" b="1" i="0" u="none" strike="noStrike" cap="none" normalizeH="0" baseline="0" smtClean="0">
                          <a:ln>
                            <a:noFill/>
                          </a:ln>
                          <a:solidFill>
                            <a:schemeClr val="tx1"/>
                          </a:solidFill>
                          <a:effectLst/>
                          <a:latin typeface="Arial" panose="020B0604020202020204" pitchFamily="34" charset="0"/>
                        </a:rPr>
                        <a:t>-</a:t>
                      </a:r>
                      <a:endParaRPr kumimoji="0" lang="en-GB" altLang="en-US" sz="20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anose="05000000000000000000" pitchFamily="2" charset="2"/>
                        <a:buNone/>
                        <a:tabLst/>
                      </a:pPr>
                      <a:r>
                        <a:rPr kumimoji="0" lang="cs-CZ" altLang="en-US" sz="2000" b="1" i="0" u="none" strike="noStrike" cap="none" normalizeH="0" baseline="0" smtClean="0">
                          <a:ln>
                            <a:noFill/>
                          </a:ln>
                          <a:solidFill>
                            <a:schemeClr val="tx1"/>
                          </a:solidFill>
                          <a:effectLst/>
                          <a:latin typeface="Arial" panose="020B0604020202020204" pitchFamily="34" charset="0"/>
                        </a:rPr>
                        <a:t>x</a:t>
                      </a:r>
                      <a:endParaRPr kumimoji="0" lang="en-GB" altLang="en-US" sz="20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anose="05000000000000000000" pitchFamily="2" charset="2"/>
                        <a:buNone/>
                        <a:tabLst/>
                      </a:pPr>
                      <a:r>
                        <a:rPr kumimoji="0" lang="cs-CZ" altLang="en-US" sz="2000" b="1" i="0" u="none" strike="noStrike" cap="none" normalizeH="0" baseline="0" smtClean="0">
                          <a:ln>
                            <a:noFill/>
                          </a:ln>
                          <a:solidFill>
                            <a:schemeClr val="tx1"/>
                          </a:solidFill>
                          <a:effectLst/>
                          <a:latin typeface="Arial" panose="020B0604020202020204" pitchFamily="34" charset="0"/>
                        </a:rPr>
                        <a:t>-</a:t>
                      </a:r>
                      <a:endParaRPr kumimoji="0" lang="en-GB" altLang="en-US" sz="20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anose="05000000000000000000" pitchFamily="2" charset="2"/>
                        <a:buNone/>
                        <a:tabLst/>
                      </a:pPr>
                      <a:r>
                        <a:rPr kumimoji="0" lang="cs-CZ" altLang="en-US" sz="2000" b="1" i="0" u="none" strike="noStrike" cap="none" normalizeH="0" baseline="0" smtClean="0">
                          <a:ln>
                            <a:noFill/>
                          </a:ln>
                          <a:solidFill>
                            <a:schemeClr val="tx1"/>
                          </a:solidFill>
                          <a:effectLst/>
                          <a:latin typeface="Arial" panose="020B0604020202020204" pitchFamily="34" charset="0"/>
                        </a:rPr>
                        <a:t>-</a:t>
                      </a:r>
                      <a:endParaRPr kumimoji="0" lang="en-GB" altLang="en-US" sz="20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anose="05000000000000000000" pitchFamily="2" charset="2"/>
                        <a:buNone/>
                        <a:tabLst/>
                      </a:pPr>
                      <a:r>
                        <a:rPr kumimoji="0" lang="cs-CZ" altLang="en-US" sz="2000" b="1" i="0" u="none" strike="noStrike" cap="none" normalizeH="0" baseline="0" smtClean="0">
                          <a:ln>
                            <a:noFill/>
                          </a:ln>
                          <a:solidFill>
                            <a:schemeClr val="tx1"/>
                          </a:solidFill>
                          <a:effectLst/>
                          <a:latin typeface="Arial" panose="020B0604020202020204" pitchFamily="34" charset="0"/>
                        </a:rPr>
                        <a:t>-</a:t>
                      </a:r>
                      <a:endParaRPr kumimoji="0" lang="en-GB" altLang="en-US" sz="20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anose="05000000000000000000" pitchFamily="2" charset="2"/>
                        <a:buNone/>
                        <a:tabLst/>
                      </a:pPr>
                      <a:r>
                        <a:rPr kumimoji="0" lang="cs-CZ" altLang="en-US" sz="2000" b="1" i="0" u="none" strike="noStrike" cap="none" normalizeH="0" baseline="0" smtClean="0">
                          <a:ln>
                            <a:noFill/>
                          </a:ln>
                          <a:solidFill>
                            <a:schemeClr val="tx1"/>
                          </a:solidFill>
                          <a:effectLst/>
                          <a:latin typeface="Arial" panose="020B0604020202020204" pitchFamily="34" charset="0"/>
                        </a:rPr>
                        <a:t>x</a:t>
                      </a:r>
                      <a:endParaRPr kumimoji="0" lang="en-GB" altLang="en-US" sz="20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anose="05000000000000000000" pitchFamily="2" charset="2"/>
                        <a:buNone/>
                        <a:tabLst/>
                      </a:pPr>
                      <a:r>
                        <a:rPr kumimoji="0" lang="cs-CZ" altLang="en-US" sz="2000" b="1" i="0" u="none" strike="noStrike" cap="none" normalizeH="0" baseline="0" smtClean="0">
                          <a:ln>
                            <a:noFill/>
                          </a:ln>
                          <a:solidFill>
                            <a:schemeClr val="tx1"/>
                          </a:solidFill>
                          <a:effectLst/>
                          <a:latin typeface="Arial" panose="020B0604020202020204" pitchFamily="34" charset="0"/>
                        </a:rPr>
                        <a:t>x</a:t>
                      </a:r>
                      <a:endParaRPr kumimoji="0" lang="en-GB" altLang="en-US" sz="20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03325">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anose="05000000000000000000" pitchFamily="2" charset="2"/>
                        <a:buNone/>
                        <a:tabLst/>
                      </a:pPr>
                      <a:r>
                        <a:rPr kumimoji="0" lang="cs-CZ" altLang="en-US" sz="2000" b="1" i="0" u="none" strike="noStrike" cap="none" normalizeH="0" baseline="0" dirty="0" err="1" smtClean="0">
                          <a:ln>
                            <a:noFill/>
                          </a:ln>
                          <a:solidFill>
                            <a:schemeClr val="tx1"/>
                          </a:solidFill>
                          <a:effectLst/>
                          <a:latin typeface="Arial" panose="020B0604020202020204" pitchFamily="34" charset="0"/>
                        </a:rPr>
                        <a:t>Efficient</a:t>
                      </a:r>
                      <a:r>
                        <a:rPr kumimoji="0" lang="cs-CZ" altLang="en-US" sz="2000" b="1" i="0" u="none" strike="noStrike" cap="none" normalizeH="0" baseline="0" dirty="0" smtClean="0">
                          <a:ln>
                            <a:noFill/>
                          </a:ln>
                          <a:solidFill>
                            <a:schemeClr val="tx1"/>
                          </a:solidFill>
                          <a:effectLst/>
                          <a:latin typeface="Arial" panose="020B0604020202020204" pitchFamily="34" charset="0"/>
                        </a:rPr>
                        <a:t> </a:t>
                      </a:r>
                      <a:r>
                        <a:rPr kumimoji="0" lang="cs-CZ" altLang="en-US" sz="2000" b="1" i="0" u="none" strike="noStrike" cap="none" normalizeH="0" baseline="0" dirty="0" err="1" smtClean="0">
                          <a:ln>
                            <a:noFill/>
                          </a:ln>
                          <a:solidFill>
                            <a:schemeClr val="tx1"/>
                          </a:solidFill>
                          <a:effectLst/>
                          <a:latin typeface="Arial" panose="020B0604020202020204" pitchFamily="34" charset="0"/>
                        </a:rPr>
                        <a:t>mechanism</a:t>
                      </a:r>
                      <a:r>
                        <a:rPr kumimoji="0" lang="cs-CZ" altLang="en-US" sz="2000" b="1" i="0" u="none" strike="noStrike" cap="none" normalizeH="0" baseline="0" dirty="0" smtClean="0">
                          <a:ln>
                            <a:noFill/>
                          </a:ln>
                          <a:solidFill>
                            <a:schemeClr val="tx1"/>
                          </a:solidFill>
                          <a:effectLst/>
                          <a:latin typeface="Arial" panose="020B0604020202020204" pitchFamily="34" charset="0"/>
                        </a:rPr>
                        <a:t> </a:t>
                      </a:r>
                      <a:r>
                        <a:rPr kumimoji="0" lang="cs-CZ" altLang="en-US" sz="2000" b="1" i="0" u="none" strike="noStrike" cap="none" normalizeH="0" baseline="0" dirty="0" err="1" smtClean="0">
                          <a:ln>
                            <a:noFill/>
                          </a:ln>
                          <a:solidFill>
                            <a:schemeClr val="tx1"/>
                          </a:solidFill>
                          <a:effectLst/>
                          <a:latin typeface="Arial" panose="020B0604020202020204" pitchFamily="34" charset="0"/>
                        </a:rPr>
                        <a:t>for</a:t>
                      </a:r>
                      <a:r>
                        <a:rPr kumimoji="0" lang="cs-CZ" altLang="en-US" sz="2000" b="1" i="0" u="none" strike="noStrike" cap="none" normalizeH="0" baseline="0" dirty="0" smtClean="0">
                          <a:ln>
                            <a:noFill/>
                          </a:ln>
                          <a:solidFill>
                            <a:schemeClr val="tx1"/>
                          </a:solidFill>
                          <a:effectLst/>
                          <a:latin typeface="Arial" panose="020B0604020202020204" pitchFamily="34" charset="0"/>
                        </a:rPr>
                        <a:t> </a:t>
                      </a:r>
                      <a:r>
                        <a:rPr kumimoji="0" lang="cs-CZ" altLang="en-US" sz="2000" b="1" i="0" u="none" strike="noStrike" cap="none" normalizeH="0" baseline="0" dirty="0" err="1" smtClean="0">
                          <a:ln>
                            <a:noFill/>
                          </a:ln>
                          <a:solidFill>
                            <a:schemeClr val="tx1"/>
                          </a:solidFill>
                          <a:effectLst/>
                          <a:latin typeface="Arial" panose="020B0604020202020204" pitchFamily="34" charset="0"/>
                        </a:rPr>
                        <a:t>strenghtening</a:t>
                      </a:r>
                      <a:r>
                        <a:rPr kumimoji="0" lang="cs-CZ" altLang="en-US" sz="2000" b="1" i="0" u="none" strike="noStrike" cap="none" normalizeH="0" baseline="0" dirty="0" smtClean="0">
                          <a:ln>
                            <a:noFill/>
                          </a:ln>
                          <a:solidFill>
                            <a:schemeClr val="tx1"/>
                          </a:solidFill>
                          <a:effectLst/>
                          <a:latin typeface="Arial" panose="020B0604020202020204" pitchFamily="34" charset="0"/>
                        </a:rPr>
                        <a:t> party </a:t>
                      </a:r>
                      <a:r>
                        <a:rPr kumimoji="0" lang="cs-CZ" altLang="en-US" sz="2000" b="1" i="0" u="none" strike="noStrike" cap="none" normalizeH="0" baseline="0" dirty="0" err="1" smtClean="0">
                          <a:ln>
                            <a:noFill/>
                          </a:ln>
                          <a:solidFill>
                            <a:schemeClr val="tx1"/>
                          </a:solidFill>
                          <a:effectLst/>
                          <a:latin typeface="Arial" panose="020B0604020202020204" pitchFamily="34" charset="0"/>
                        </a:rPr>
                        <a:t>discipline</a:t>
                      </a:r>
                      <a:endParaRPr kumimoji="0" lang="en-GB" altLang="en-US" sz="2000" b="1" i="0" u="none" strike="noStrike" cap="none" normalizeH="0" baseline="0" dirty="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anose="05000000000000000000" pitchFamily="2" charset="2"/>
                        <a:buNone/>
                        <a:tabLst/>
                      </a:pPr>
                      <a:r>
                        <a:rPr kumimoji="0" lang="cs-CZ" altLang="en-US" sz="2000" b="1" i="0" u="none" strike="noStrike" cap="none" normalizeH="0" baseline="0" smtClean="0">
                          <a:ln>
                            <a:noFill/>
                          </a:ln>
                          <a:solidFill>
                            <a:schemeClr val="tx1"/>
                          </a:solidFill>
                          <a:effectLst/>
                          <a:latin typeface="Arial" panose="020B0604020202020204" pitchFamily="34" charset="0"/>
                        </a:rPr>
                        <a:t>x</a:t>
                      </a:r>
                      <a:endParaRPr kumimoji="0" lang="en-GB" altLang="en-US" sz="20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anose="05000000000000000000" pitchFamily="2" charset="2"/>
                        <a:buNone/>
                        <a:tabLst/>
                      </a:pPr>
                      <a:r>
                        <a:rPr kumimoji="0" lang="cs-CZ" altLang="en-US" sz="2000" b="1" i="0" u="none" strike="noStrike" cap="none" normalizeH="0" baseline="0" smtClean="0">
                          <a:ln>
                            <a:noFill/>
                          </a:ln>
                          <a:solidFill>
                            <a:schemeClr val="tx1"/>
                          </a:solidFill>
                          <a:effectLst/>
                          <a:latin typeface="Arial" panose="020B0604020202020204" pitchFamily="34" charset="0"/>
                        </a:rPr>
                        <a:t>x</a:t>
                      </a:r>
                      <a:endParaRPr kumimoji="0" lang="en-GB" altLang="en-US" sz="20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anose="05000000000000000000" pitchFamily="2" charset="2"/>
                        <a:buNone/>
                        <a:tabLst/>
                      </a:pPr>
                      <a:r>
                        <a:rPr kumimoji="0" lang="cs-CZ" altLang="en-US" sz="2000" b="1" i="0" u="none" strike="noStrike" cap="none" normalizeH="0" baseline="0" smtClean="0">
                          <a:ln>
                            <a:noFill/>
                          </a:ln>
                          <a:solidFill>
                            <a:schemeClr val="tx1"/>
                          </a:solidFill>
                          <a:effectLst/>
                          <a:latin typeface="Arial" panose="020B0604020202020204" pitchFamily="34" charset="0"/>
                        </a:rPr>
                        <a:t>x</a:t>
                      </a:r>
                      <a:endParaRPr kumimoji="0" lang="en-GB" altLang="en-US" sz="20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anose="05000000000000000000" pitchFamily="2" charset="2"/>
                        <a:buNone/>
                        <a:tabLst/>
                      </a:pPr>
                      <a:r>
                        <a:rPr kumimoji="0" lang="cs-CZ" altLang="en-US" sz="2000" b="1" i="0" u="none" strike="noStrike" cap="none" normalizeH="0" baseline="0" smtClean="0">
                          <a:ln>
                            <a:noFill/>
                          </a:ln>
                          <a:solidFill>
                            <a:schemeClr val="tx1"/>
                          </a:solidFill>
                          <a:effectLst/>
                          <a:latin typeface="Arial" panose="020B0604020202020204" pitchFamily="34" charset="0"/>
                        </a:rPr>
                        <a:t>x</a:t>
                      </a:r>
                      <a:endParaRPr kumimoji="0" lang="en-GB" altLang="en-US" sz="20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anose="05000000000000000000" pitchFamily="2" charset="2"/>
                        <a:buNone/>
                        <a:tabLst/>
                      </a:pPr>
                      <a:r>
                        <a:rPr kumimoji="0" lang="cs-CZ" altLang="en-US" sz="2000" b="1" i="0" u="none" strike="noStrike" cap="none" normalizeH="0" baseline="0" smtClean="0">
                          <a:ln>
                            <a:noFill/>
                          </a:ln>
                          <a:solidFill>
                            <a:schemeClr val="tx1"/>
                          </a:solidFill>
                          <a:effectLst/>
                          <a:latin typeface="Arial" panose="020B0604020202020204" pitchFamily="34" charset="0"/>
                        </a:rPr>
                        <a:t>-</a:t>
                      </a:r>
                      <a:endParaRPr kumimoji="0" lang="en-GB" altLang="en-US" sz="20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anose="05000000000000000000" pitchFamily="2" charset="2"/>
                        <a:buNone/>
                        <a:tabLst/>
                      </a:pPr>
                      <a:r>
                        <a:rPr kumimoji="0" lang="cs-CZ" altLang="en-US" sz="2000" b="1" i="0" u="none" strike="noStrike" cap="none" normalizeH="0" baseline="0" smtClean="0">
                          <a:ln>
                            <a:noFill/>
                          </a:ln>
                          <a:solidFill>
                            <a:schemeClr val="tx1"/>
                          </a:solidFill>
                          <a:effectLst/>
                          <a:latin typeface="Arial" panose="020B0604020202020204" pitchFamily="34" charset="0"/>
                        </a:rPr>
                        <a:t>x</a:t>
                      </a:r>
                      <a:endParaRPr kumimoji="0" lang="en-GB" altLang="en-US" sz="20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anose="05000000000000000000" pitchFamily="2" charset="2"/>
                        <a:buNone/>
                        <a:tabLst/>
                      </a:pPr>
                      <a:r>
                        <a:rPr kumimoji="0" lang="cs-CZ" altLang="en-US" sz="2000" b="1" i="0" u="none" strike="noStrike" cap="none" normalizeH="0" baseline="0" smtClean="0">
                          <a:ln>
                            <a:noFill/>
                          </a:ln>
                          <a:solidFill>
                            <a:schemeClr val="tx1"/>
                          </a:solidFill>
                          <a:effectLst/>
                          <a:latin typeface="Arial" panose="020B0604020202020204" pitchFamily="34" charset="0"/>
                        </a:rPr>
                        <a:t>x</a:t>
                      </a:r>
                      <a:endParaRPr kumimoji="0" lang="en-GB" altLang="en-US" sz="20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62050">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anose="05000000000000000000" pitchFamily="2" charset="2"/>
                        <a:buNone/>
                        <a:tabLst/>
                      </a:pPr>
                      <a:r>
                        <a:rPr kumimoji="0" lang="cs-CZ" altLang="en-US" sz="2000" b="1" i="0" u="none" strike="noStrike" cap="none" normalizeH="0" baseline="0" dirty="0" err="1" smtClean="0">
                          <a:ln>
                            <a:noFill/>
                          </a:ln>
                          <a:solidFill>
                            <a:schemeClr val="tx1"/>
                          </a:solidFill>
                          <a:effectLst/>
                          <a:latin typeface="Arial" panose="020B0604020202020204" pitchFamily="34" charset="0"/>
                        </a:rPr>
                        <a:t>Centralized</a:t>
                      </a:r>
                      <a:r>
                        <a:rPr kumimoji="0" lang="cs-CZ" altLang="en-US" sz="2000" b="1" i="0" u="none" strike="noStrike" cap="none" normalizeH="0" baseline="0" dirty="0" smtClean="0">
                          <a:ln>
                            <a:noFill/>
                          </a:ln>
                          <a:solidFill>
                            <a:schemeClr val="tx1"/>
                          </a:solidFill>
                          <a:effectLst/>
                          <a:latin typeface="Arial" panose="020B0604020202020204" pitchFamily="34" charset="0"/>
                        </a:rPr>
                        <a:t> </a:t>
                      </a:r>
                      <a:r>
                        <a:rPr kumimoji="0" lang="cs-CZ" altLang="en-US" sz="2000" b="1" i="0" u="none" strike="noStrike" cap="none" normalizeH="0" baseline="0" dirty="0" err="1" smtClean="0">
                          <a:ln>
                            <a:noFill/>
                          </a:ln>
                          <a:solidFill>
                            <a:schemeClr val="tx1"/>
                          </a:solidFill>
                          <a:effectLst/>
                          <a:latin typeface="Arial" panose="020B0604020202020204" pitchFamily="34" charset="0"/>
                        </a:rPr>
                        <a:t>organizational</a:t>
                      </a:r>
                      <a:r>
                        <a:rPr kumimoji="0" lang="cs-CZ" altLang="en-US" sz="2000" b="1" i="0" u="none" strike="noStrike" cap="none" normalizeH="0" baseline="0" dirty="0" smtClean="0">
                          <a:ln>
                            <a:noFill/>
                          </a:ln>
                          <a:solidFill>
                            <a:schemeClr val="tx1"/>
                          </a:solidFill>
                          <a:effectLst/>
                          <a:latin typeface="Arial" panose="020B0604020202020204" pitchFamily="34" charset="0"/>
                        </a:rPr>
                        <a:t> </a:t>
                      </a:r>
                      <a:r>
                        <a:rPr kumimoji="0" lang="cs-CZ" altLang="en-US" sz="2000" b="1" i="0" u="none" strike="noStrike" cap="none" normalizeH="0" baseline="0" dirty="0" err="1" smtClean="0">
                          <a:ln>
                            <a:noFill/>
                          </a:ln>
                          <a:solidFill>
                            <a:schemeClr val="tx1"/>
                          </a:solidFill>
                          <a:effectLst/>
                          <a:latin typeface="Arial" panose="020B0604020202020204" pitchFamily="34" charset="0"/>
                        </a:rPr>
                        <a:t>structure</a:t>
                      </a:r>
                      <a:endParaRPr kumimoji="0" lang="en-GB" altLang="en-US" sz="2000" b="1" i="0" u="none" strike="noStrike" cap="none" normalizeH="0" baseline="0" dirty="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anose="05000000000000000000" pitchFamily="2" charset="2"/>
                        <a:buNone/>
                        <a:tabLst/>
                      </a:pPr>
                      <a:r>
                        <a:rPr kumimoji="0" lang="cs-CZ" altLang="en-US" sz="2000" b="1" i="0" u="none" strike="noStrike" cap="none" normalizeH="0" baseline="0" smtClean="0">
                          <a:ln>
                            <a:noFill/>
                          </a:ln>
                          <a:solidFill>
                            <a:schemeClr val="tx1"/>
                          </a:solidFill>
                          <a:effectLst/>
                          <a:latin typeface="Arial" panose="020B0604020202020204" pitchFamily="34" charset="0"/>
                        </a:rPr>
                        <a:t>x</a:t>
                      </a:r>
                      <a:endParaRPr kumimoji="0" lang="en-GB" altLang="en-US" sz="20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anose="05000000000000000000" pitchFamily="2" charset="2"/>
                        <a:buNone/>
                        <a:tabLst/>
                      </a:pPr>
                      <a:r>
                        <a:rPr kumimoji="0" lang="cs-CZ" altLang="en-US" sz="2000" b="1" i="0" u="none" strike="noStrike" cap="none" normalizeH="0" baseline="0" smtClean="0">
                          <a:ln>
                            <a:noFill/>
                          </a:ln>
                          <a:solidFill>
                            <a:schemeClr val="tx1"/>
                          </a:solidFill>
                          <a:effectLst/>
                          <a:latin typeface="Arial" panose="020B0604020202020204" pitchFamily="34" charset="0"/>
                        </a:rPr>
                        <a:t>x</a:t>
                      </a:r>
                      <a:endParaRPr kumimoji="0" lang="en-GB" altLang="en-US" sz="20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anose="05000000000000000000" pitchFamily="2" charset="2"/>
                        <a:buNone/>
                        <a:tabLst/>
                      </a:pPr>
                      <a:r>
                        <a:rPr kumimoji="0" lang="cs-CZ" altLang="en-US" sz="2000" b="1" i="0" u="none" strike="noStrike" cap="none" normalizeH="0" baseline="0" smtClean="0">
                          <a:ln>
                            <a:noFill/>
                          </a:ln>
                          <a:solidFill>
                            <a:schemeClr val="tx1"/>
                          </a:solidFill>
                          <a:effectLst/>
                          <a:latin typeface="Arial" panose="020B0604020202020204" pitchFamily="34" charset="0"/>
                        </a:rPr>
                        <a:t>x</a:t>
                      </a:r>
                      <a:endParaRPr kumimoji="0" lang="en-GB" altLang="en-US" sz="20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anose="05000000000000000000" pitchFamily="2" charset="2"/>
                        <a:buNone/>
                        <a:tabLst/>
                      </a:pPr>
                      <a:r>
                        <a:rPr kumimoji="0" lang="cs-CZ" altLang="en-US" sz="2000" b="1" i="0" u="none" strike="noStrike" cap="none" normalizeH="0" baseline="0" smtClean="0">
                          <a:ln>
                            <a:noFill/>
                          </a:ln>
                          <a:solidFill>
                            <a:schemeClr val="tx1"/>
                          </a:solidFill>
                          <a:effectLst/>
                          <a:latin typeface="Arial" panose="020B0604020202020204" pitchFamily="34" charset="0"/>
                        </a:rPr>
                        <a:t>x</a:t>
                      </a:r>
                      <a:endParaRPr kumimoji="0" lang="en-GB" altLang="en-US" sz="20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anose="05000000000000000000" pitchFamily="2" charset="2"/>
                        <a:buNone/>
                        <a:tabLst/>
                      </a:pPr>
                      <a:r>
                        <a:rPr kumimoji="0" lang="cs-CZ" altLang="en-US" sz="2000" b="1" i="0" u="none" strike="noStrike" cap="none" normalizeH="0" baseline="0" smtClean="0">
                          <a:ln>
                            <a:noFill/>
                          </a:ln>
                          <a:solidFill>
                            <a:schemeClr val="tx1"/>
                          </a:solidFill>
                          <a:effectLst/>
                          <a:latin typeface="Arial" panose="020B0604020202020204" pitchFamily="34" charset="0"/>
                        </a:rPr>
                        <a:t>-</a:t>
                      </a:r>
                      <a:endParaRPr kumimoji="0" lang="en-GB" altLang="en-US" sz="20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anose="05000000000000000000" pitchFamily="2" charset="2"/>
                        <a:buNone/>
                        <a:tabLst/>
                      </a:pPr>
                      <a:r>
                        <a:rPr kumimoji="0" lang="cs-CZ" altLang="en-US" sz="2000" b="1" i="0" u="none" strike="noStrike" cap="none" normalizeH="0" baseline="0" smtClean="0">
                          <a:ln>
                            <a:noFill/>
                          </a:ln>
                          <a:solidFill>
                            <a:schemeClr val="tx1"/>
                          </a:solidFill>
                          <a:effectLst/>
                          <a:latin typeface="Arial" panose="020B0604020202020204" pitchFamily="34" charset="0"/>
                        </a:rPr>
                        <a:t>x</a:t>
                      </a:r>
                      <a:endParaRPr kumimoji="0" lang="en-GB" altLang="en-US" sz="20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defRPr>
                      </a:lvl1pPr>
                      <a:lvl2pP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hlink"/>
                        </a:buClr>
                        <a:buSzPct val="5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tx1"/>
                        </a:buClr>
                        <a:buSzPct val="8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tx1"/>
                        </a:buClr>
                        <a:buSzPct val="8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anose="05000000000000000000" pitchFamily="2" charset="2"/>
                        <a:buNone/>
                        <a:tabLst/>
                      </a:pPr>
                      <a:r>
                        <a:rPr kumimoji="0" lang="cs-CZ" altLang="en-US" sz="2000" b="1" i="0" u="none" strike="noStrike" cap="none" normalizeH="0" baseline="0" dirty="0" smtClean="0">
                          <a:ln>
                            <a:noFill/>
                          </a:ln>
                          <a:solidFill>
                            <a:schemeClr val="tx1"/>
                          </a:solidFill>
                          <a:effectLst/>
                          <a:latin typeface="Arial" panose="020B0604020202020204" pitchFamily="34" charset="0"/>
                        </a:rPr>
                        <a:t>x</a:t>
                      </a:r>
                      <a:endParaRPr kumimoji="0" lang="en-GB" altLang="en-US" sz="2000" b="1"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96466069"/>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057400" y="620714"/>
            <a:ext cx="8153400" cy="431800"/>
          </a:xfrm>
        </p:spPr>
        <p:txBody>
          <a:bodyPr>
            <a:normAutofit fontScale="90000"/>
          </a:bodyPr>
          <a:lstStyle/>
          <a:p>
            <a:pPr eaLnBrk="1" hangingPunct="1"/>
            <a:r>
              <a:rPr lang="cs-CZ" altLang="en-US" b="1" dirty="0" err="1" smtClean="0">
                <a:solidFill>
                  <a:srgbClr val="FF0000"/>
                </a:solidFill>
              </a:rPr>
              <a:t>Strategy</a:t>
            </a:r>
            <a:r>
              <a:rPr lang="cs-CZ" altLang="en-US" b="1" dirty="0" smtClean="0">
                <a:solidFill>
                  <a:srgbClr val="FF0000"/>
                </a:solidFill>
              </a:rPr>
              <a:t> and </a:t>
            </a:r>
            <a:r>
              <a:rPr lang="cs-CZ" altLang="en-US" b="1" dirty="0" err="1" smtClean="0">
                <a:solidFill>
                  <a:srgbClr val="FF0000"/>
                </a:solidFill>
              </a:rPr>
              <a:t>tactics</a:t>
            </a:r>
            <a:endParaRPr lang="en-GB" altLang="en-US" b="1" dirty="0" smtClean="0">
              <a:solidFill>
                <a:srgbClr val="FF0000"/>
              </a:solidFill>
            </a:endParaRPr>
          </a:p>
        </p:txBody>
      </p:sp>
      <p:sp>
        <p:nvSpPr>
          <p:cNvPr id="28675" name="Rectangle 3"/>
          <p:cNvSpPr>
            <a:spLocks noGrp="1" noChangeArrowheads="1"/>
          </p:cNvSpPr>
          <p:nvPr>
            <p:ph type="body" idx="1"/>
          </p:nvPr>
        </p:nvSpPr>
        <p:spPr/>
        <p:txBody>
          <a:bodyPr/>
          <a:lstStyle/>
          <a:p>
            <a:pPr eaLnBrk="1" hangingPunct="1">
              <a:buFont typeface="Wingdings" panose="05000000000000000000" pitchFamily="2" charset="2"/>
              <a:buNone/>
            </a:pPr>
            <a:endParaRPr lang="en-US" altLang="en-US" smtClean="0"/>
          </a:p>
        </p:txBody>
      </p:sp>
      <p:pic>
        <p:nvPicPr>
          <p:cNvPr id="2867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8438" y="1268414"/>
            <a:ext cx="3886200"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8500" y="260351"/>
            <a:ext cx="234950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7" descr="http://www.srs.org.yu/images/vsrbija.jpg">
            <a:hlinkClick r:id="rId5" tooltip="&quot;ВЕЛИКА СРБИЈА - новине Српске радикалне странке&quo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8001000" y="2492376"/>
            <a:ext cx="26670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9" descr="tadi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03389" y="1196975"/>
            <a:ext cx="1857375"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1" descr="traian basescu emil bo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63975"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8" descr="Traian Basescu and economic crisis  - Amor is a very bi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91400" y="4824414"/>
            <a:ext cx="2584450" cy="2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3751264"/>
            <a:ext cx="3314700" cy="310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4872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774826" y="572655"/>
            <a:ext cx="8435975" cy="1043709"/>
          </a:xfrm>
        </p:spPr>
        <p:txBody>
          <a:bodyPr>
            <a:normAutofit/>
          </a:bodyPr>
          <a:lstStyle/>
          <a:p>
            <a:pPr eaLnBrk="1" hangingPunct="1"/>
            <a:r>
              <a:rPr lang="cs-CZ" altLang="en-US" b="1" dirty="0" err="1" smtClean="0">
                <a:solidFill>
                  <a:srgbClr val="FF0000"/>
                </a:solidFill>
              </a:rPr>
              <a:t>Voters</a:t>
            </a:r>
            <a:r>
              <a:rPr lang="cs-CZ" altLang="en-US" b="1" dirty="0" smtClean="0">
                <a:solidFill>
                  <a:srgbClr val="FF0000"/>
                </a:solidFill>
              </a:rPr>
              <a:t> of </a:t>
            </a:r>
            <a:r>
              <a:rPr lang="cs-CZ" altLang="en-US" b="1" dirty="0" err="1" smtClean="0">
                <a:solidFill>
                  <a:srgbClr val="FF0000"/>
                </a:solidFill>
              </a:rPr>
              <a:t>the</a:t>
            </a:r>
            <a:r>
              <a:rPr lang="cs-CZ" altLang="en-US" b="1" dirty="0" smtClean="0">
                <a:solidFill>
                  <a:srgbClr val="FF0000"/>
                </a:solidFill>
              </a:rPr>
              <a:t> Far </a:t>
            </a:r>
            <a:r>
              <a:rPr lang="cs-CZ" altLang="en-US" b="1" dirty="0" err="1" smtClean="0">
                <a:solidFill>
                  <a:srgbClr val="FF0000"/>
                </a:solidFill>
              </a:rPr>
              <a:t>Right</a:t>
            </a:r>
            <a:r>
              <a:rPr lang="cs-CZ" altLang="en-US" b="1" dirty="0" smtClean="0">
                <a:solidFill>
                  <a:srgbClr val="FF0000"/>
                </a:solidFill>
              </a:rPr>
              <a:t> </a:t>
            </a:r>
            <a:endParaRPr lang="en-GB" altLang="en-US" dirty="0" smtClean="0">
              <a:solidFill>
                <a:srgbClr val="FF0000"/>
              </a:solidFill>
            </a:endParaRPr>
          </a:p>
        </p:txBody>
      </p:sp>
      <p:sp>
        <p:nvSpPr>
          <p:cNvPr id="30723" name="Rectangle 3"/>
          <p:cNvSpPr>
            <a:spLocks noGrp="1" noChangeArrowheads="1"/>
          </p:cNvSpPr>
          <p:nvPr>
            <p:ph type="body" idx="1"/>
          </p:nvPr>
        </p:nvSpPr>
        <p:spPr>
          <a:xfrm>
            <a:off x="2063750" y="2410691"/>
            <a:ext cx="8153400" cy="3328122"/>
          </a:xfrm>
        </p:spPr>
        <p:txBody>
          <a:bodyPr/>
          <a:lstStyle/>
          <a:p>
            <a:pPr eaLnBrk="1" hangingPunct="1"/>
            <a:r>
              <a:rPr lang="cs-CZ" altLang="en-US" dirty="0" err="1" smtClean="0"/>
              <a:t>Electorate</a:t>
            </a:r>
            <a:r>
              <a:rPr lang="cs-CZ" altLang="en-US" dirty="0" smtClean="0"/>
              <a:t> </a:t>
            </a:r>
            <a:r>
              <a:rPr lang="cs-CZ" altLang="en-US" dirty="0" err="1" smtClean="0"/>
              <a:t>composed</a:t>
            </a:r>
            <a:r>
              <a:rPr lang="cs-CZ" altLang="en-US" dirty="0" smtClean="0"/>
              <a:t> by </a:t>
            </a:r>
            <a:r>
              <a:rPr lang="cs-CZ" altLang="en-US" dirty="0" err="1" smtClean="0"/>
              <a:t>young</a:t>
            </a:r>
            <a:r>
              <a:rPr lang="cs-CZ" altLang="en-US" dirty="0" smtClean="0"/>
              <a:t> </a:t>
            </a:r>
            <a:r>
              <a:rPr lang="cs-CZ" altLang="en-US" dirty="0" err="1" smtClean="0"/>
              <a:t>men</a:t>
            </a:r>
            <a:r>
              <a:rPr lang="cs-CZ" altLang="en-US" dirty="0" smtClean="0"/>
              <a:t>, </a:t>
            </a:r>
            <a:r>
              <a:rPr lang="cs-CZ" altLang="en-US" dirty="0" err="1" smtClean="0"/>
              <a:t>with</a:t>
            </a:r>
            <a:r>
              <a:rPr lang="cs-CZ" altLang="en-US" dirty="0" smtClean="0"/>
              <a:t> </a:t>
            </a:r>
            <a:r>
              <a:rPr lang="cs-CZ" altLang="en-US" dirty="0" err="1" smtClean="0"/>
              <a:t>the</a:t>
            </a:r>
            <a:r>
              <a:rPr lang="cs-CZ" altLang="en-US" dirty="0" smtClean="0"/>
              <a:t> </a:t>
            </a:r>
            <a:r>
              <a:rPr lang="cs-CZ" altLang="en-US" dirty="0" err="1" smtClean="0"/>
              <a:t>exception</a:t>
            </a:r>
            <a:r>
              <a:rPr lang="cs-CZ" altLang="en-US" dirty="0" smtClean="0"/>
              <a:t> of </a:t>
            </a:r>
            <a:r>
              <a:rPr lang="cs-CZ" altLang="en-US" dirty="0" err="1" smtClean="0"/>
              <a:t>Romania</a:t>
            </a:r>
            <a:r>
              <a:rPr lang="cs-CZ" altLang="en-US" dirty="0" smtClean="0"/>
              <a:t> </a:t>
            </a:r>
          </a:p>
          <a:p>
            <a:pPr eaLnBrk="1" hangingPunct="1"/>
            <a:r>
              <a:rPr lang="cs-CZ" altLang="en-US" dirty="0" err="1" smtClean="0"/>
              <a:t>Electorate</a:t>
            </a:r>
            <a:r>
              <a:rPr lang="cs-CZ" altLang="en-US" dirty="0" smtClean="0"/>
              <a:t> </a:t>
            </a:r>
            <a:r>
              <a:rPr lang="cs-CZ" altLang="en-US" dirty="0" err="1" smtClean="0"/>
              <a:t>strongly</a:t>
            </a:r>
            <a:r>
              <a:rPr lang="cs-CZ" altLang="en-US" dirty="0" smtClean="0"/>
              <a:t> </a:t>
            </a:r>
            <a:r>
              <a:rPr lang="cs-CZ" altLang="en-US" dirty="0" err="1" smtClean="0"/>
              <a:t>religious</a:t>
            </a:r>
            <a:r>
              <a:rPr lang="cs-CZ" altLang="en-US" dirty="0" smtClean="0"/>
              <a:t> (in </a:t>
            </a:r>
            <a:r>
              <a:rPr lang="cs-CZ" altLang="en-US" dirty="0" err="1" smtClean="0"/>
              <a:t>contrast</a:t>
            </a:r>
            <a:r>
              <a:rPr lang="cs-CZ" altLang="en-US" dirty="0" smtClean="0"/>
              <a:t> to Far </a:t>
            </a:r>
            <a:r>
              <a:rPr lang="cs-CZ" altLang="en-US" dirty="0" err="1" smtClean="0"/>
              <a:t>Right</a:t>
            </a:r>
            <a:r>
              <a:rPr lang="cs-CZ" altLang="en-US" dirty="0" smtClean="0"/>
              <a:t> </a:t>
            </a:r>
            <a:r>
              <a:rPr lang="cs-CZ" altLang="en-US" dirty="0" err="1" smtClean="0"/>
              <a:t>electorate</a:t>
            </a:r>
            <a:r>
              <a:rPr lang="cs-CZ" altLang="en-US" dirty="0" smtClean="0"/>
              <a:t> in Western </a:t>
            </a:r>
            <a:r>
              <a:rPr lang="cs-CZ" altLang="en-US" dirty="0" err="1" smtClean="0"/>
              <a:t>Europe</a:t>
            </a:r>
            <a:r>
              <a:rPr lang="cs-CZ" altLang="en-US" dirty="0" smtClean="0"/>
              <a:t>)</a:t>
            </a:r>
          </a:p>
          <a:p>
            <a:pPr eaLnBrk="1" hangingPunct="1"/>
            <a:r>
              <a:rPr lang="cs-CZ" altLang="en-US" dirty="0" err="1" smtClean="0"/>
              <a:t>Mainly</a:t>
            </a:r>
            <a:r>
              <a:rPr lang="cs-CZ" altLang="en-US" dirty="0" smtClean="0"/>
              <a:t> </a:t>
            </a:r>
            <a:r>
              <a:rPr lang="cs-CZ" altLang="en-US" dirty="0" err="1" smtClean="0"/>
              <a:t>peasants</a:t>
            </a:r>
            <a:r>
              <a:rPr lang="cs-CZ" altLang="en-US" dirty="0" smtClean="0"/>
              <a:t> and blue – </a:t>
            </a:r>
            <a:r>
              <a:rPr lang="cs-CZ" altLang="en-US" dirty="0" err="1" smtClean="0"/>
              <a:t>collar</a:t>
            </a:r>
            <a:r>
              <a:rPr lang="cs-CZ" altLang="en-US" dirty="0" smtClean="0"/>
              <a:t> </a:t>
            </a:r>
            <a:r>
              <a:rPr lang="cs-CZ" altLang="en-US" dirty="0" err="1" smtClean="0"/>
              <a:t>workers</a:t>
            </a:r>
            <a:r>
              <a:rPr lang="cs-CZ" altLang="en-US" dirty="0" smtClean="0"/>
              <a:t> </a:t>
            </a:r>
            <a:r>
              <a:rPr lang="cs-CZ" altLang="en-US" dirty="0" err="1" smtClean="0"/>
              <a:t>with</a:t>
            </a:r>
            <a:r>
              <a:rPr lang="cs-CZ" altLang="en-US" dirty="0" smtClean="0"/>
              <a:t> </a:t>
            </a:r>
            <a:r>
              <a:rPr lang="cs-CZ" altLang="en-US" dirty="0" err="1" smtClean="0"/>
              <a:t>lower</a:t>
            </a:r>
            <a:r>
              <a:rPr lang="cs-CZ" altLang="en-US" dirty="0" smtClean="0"/>
              <a:t> </a:t>
            </a:r>
            <a:r>
              <a:rPr lang="cs-CZ" altLang="en-US" dirty="0" err="1" smtClean="0"/>
              <a:t>level</a:t>
            </a:r>
            <a:r>
              <a:rPr lang="cs-CZ" altLang="en-US" dirty="0" smtClean="0"/>
              <a:t> of </a:t>
            </a:r>
            <a:r>
              <a:rPr lang="cs-CZ" altLang="en-US" dirty="0" err="1" smtClean="0"/>
              <a:t>achieved</a:t>
            </a:r>
            <a:r>
              <a:rPr lang="cs-CZ" altLang="en-US" dirty="0" smtClean="0"/>
              <a:t> </a:t>
            </a:r>
            <a:r>
              <a:rPr lang="cs-CZ" altLang="en-US" dirty="0" err="1" smtClean="0"/>
              <a:t>education</a:t>
            </a:r>
            <a:r>
              <a:rPr lang="cs-CZ" altLang="en-US" dirty="0" smtClean="0"/>
              <a:t> </a:t>
            </a:r>
          </a:p>
        </p:txBody>
      </p:sp>
    </p:spTree>
    <p:extLst>
      <p:ext uri="{BB962C8B-B14F-4D97-AF65-F5344CB8AC3E}">
        <p14:creationId xmlns:p14="http://schemas.microsoft.com/office/powerpoint/2010/main" val="31582935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ctr" eaLnBrk="1" hangingPunct="1"/>
            <a:r>
              <a:rPr lang="cs-CZ" altLang="en-US" b="1" smtClean="0">
                <a:solidFill>
                  <a:srgbClr val="FF0000"/>
                </a:solidFill>
              </a:rPr>
              <a:t>Far Right and Legislative implementation in practice</a:t>
            </a:r>
            <a:endParaRPr lang="en-GB" altLang="en-US" smtClean="0">
              <a:solidFill>
                <a:srgbClr val="FF0000"/>
              </a:solidFill>
            </a:endParaRPr>
          </a:p>
        </p:txBody>
      </p:sp>
      <p:sp>
        <p:nvSpPr>
          <p:cNvPr id="32771" name="Rectangle 3"/>
          <p:cNvSpPr>
            <a:spLocks noGrp="1" noChangeArrowheads="1"/>
          </p:cNvSpPr>
          <p:nvPr>
            <p:ph type="body" idx="1"/>
          </p:nvPr>
        </p:nvSpPr>
        <p:spPr/>
        <p:txBody>
          <a:bodyPr/>
          <a:lstStyle/>
          <a:p>
            <a:pPr eaLnBrk="1" hangingPunct="1"/>
            <a:r>
              <a:rPr lang="cs-CZ" altLang="en-US" smtClean="0"/>
              <a:t>Anti-discriminatory legislative being adopted slowly</a:t>
            </a:r>
          </a:p>
          <a:p>
            <a:pPr eaLnBrk="1" hangingPunct="1"/>
            <a:r>
              <a:rPr lang="cs-CZ" altLang="en-US" smtClean="0"/>
              <a:t>The enforcement of hate-speech and anti-discriminatory legislation in Romania and Bulgaria the best</a:t>
            </a:r>
          </a:p>
          <a:p>
            <a:pPr eaLnBrk="1" hangingPunct="1"/>
            <a:r>
              <a:rPr lang="cs-CZ" altLang="en-US" smtClean="0"/>
              <a:t>Rest of the countries – enforcement remains poor</a:t>
            </a:r>
            <a:endParaRPr lang="en-GB" altLang="en-US" smtClean="0"/>
          </a:p>
        </p:txBody>
      </p:sp>
    </p:spTree>
    <p:extLst>
      <p:ext uri="{BB962C8B-B14F-4D97-AF65-F5344CB8AC3E}">
        <p14:creationId xmlns:p14="http://schemas.microsoft.com/office/powerpoint/2010/main" val="5700886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057400" y="701964"/>
            <a:ext cx="8153400" cy="1025236"/>
          </a:xfrm>
        </p:spPr>
        <p:txBody>
          <a:bodyPr/>
          <a:lstStyle/>
          <a:p>
            <a:pPr eaLnBrk="1" hangingPunct="1"/>
            <a:r>
              <a:rPr lang="cs-CZ" altLang="en-US" b="1" dirty="0" smtClean="0">
                <a:solidFill>
                  <a:srgbClr val="FF0000"/>
                </a:solidFill>
              </a:rPr>
              <a:t>In </a:t>
            </a:r>
            <a:r>
              <a:rPr lang="cs-CZ" altLang="en-US" b="1" dirty="0" err="1" smtClean="0">
                <a:solidFill>
                  <a:srgbClr val="FF0000"/>
                </a:solidFill>
              </a:rPr>
              <a:t>terms</a:t>
            </a:r>
            <a:r>
              <a:rPr lang="cs-CZ" altLang="en-US" b="1" dirty="0" smtClean="0">
                <a:solidFill>
                  <a:srgbClr val="FF0000"/>
                </a:solidFill>
              </a:rPr>
              <a:t> of </a:t>
            </a:r>
            <a:r>
              <a:rPr lang="cs-CZ" altLang="en-US" b="1" dirty="0" err="1" smtClean="0">
                <a:solidFill>
                  <a:srgbClr val="FF0000"/>
                </a:solidFill>
              </a:rPr>
              <a:t>conclusion</a:t>
            </a:r>
            <a:r>
              <a:rPr lang="cs-CZ" altLang="en-US" b="1" dirty="0" smtClean="0">
                <a:solidFill>
                  <a:srgbClr val="FF0000"/>
                </a:solidFill>
              </a:rPr>
              <a:t>…</a:t>
            </a:r>
            <a:endParaRPr lang="en-GB" altLang="en-US" b="1" dirty="0" smtClean="0">
              <a:solidFill>
                <a:srgbClr val="FF0000"/>
              </a:solidFill>
            </a:endParaRPr>
          </a:p>
        </p:txBody>
      </p:sp>
      <p:sp>
        <p:nvSpPr>
          <p:cNvPr id="34819" name="Rectangle 3"/>
          <p:cNvSpPr>
            <a:spLocks noGrp="1" noChangeArrowheads="1"/>
          </p:cNvSpPr>
          <p:nvPr>
            <p:ph type="body" idx="1"/>
          </p:nvPr>
        </p:nvSpPr>
        <p:spPr>
          <a:xfrm>
            <a:off x="64655" y="1838036"/>
            <a:ext cx="10603345" cy="5019964"/>
          </a:xfrm>
        </p:spPr>
        <p:txBody>
          <a:bodyPr>
            <a:normAutofit/>
          </a:bodyPr>
          <a:lstStyle/>
          <a:p>
            <a:r>
              <a:rPr lang="cs-CZ" altLang="en-US" sz="3200" dirty="0" err="1"/>
              <a:t>The</a:t>
            </a:r>
            <a:r>
              <a:rPr lang="cs-CZ" altLang="en-US" sz="3200" dirty="0"/>
              <a:t> Far </a:t>
            </a:r>
            <a:r>
              <a:rPr lang="cs-CZ" altLang="en-US" sz="3200" dirty="0" err="1"/>
              <a:t>Right</a:t>
            </a:r>
            <a:r>
              <a:rPr lang="cs-CZ" altLang="en-US" sz="3200" dirty="0"/>
              <a:t> Party </a:t>
            </a:r>
            <a:r>
              <a:rPr lang="cs-CZ" altLang="en-US" sz="3200" dirty="0" err="1"/>
              <a:t>family</a:t>
            </a:r>
            <a:r>
              <a:rPr lang="cs-CZ" altLang="en-US" sz="3200" dirty="0"/>
              <a:t> </a:t>
            </a:r>
            <a:r>
              <a:rPr lang="cs-CZ" altLang="en-US" sz="3200" dirty="0" err="1"/>
              <a:t>is</a:t>
            </a:r>
            <a:r>
              <a:rPr lang="cs-CZ" altLang="en-US" sz="3200" dirty="0"/>
              <a:t> </a:t>
            </a:r>
            <a:r>
              <a:rPr lang="cs-CZ" altLang="en-US" sz="3200" dirty="0" smtClean="0"/>
              <a:t>very </a:t>
            </a:r>
            <a:r>
              <a:rPr lang="cs-CZ" altLang="en-US" sz="3200" dirty="0" err="1" smtClean="0"/>
              <a:t>heterogenous</a:t>
            </a:r>
            <a:r>
              <a:rPr lang="cs-CZ" altLang="en-US" sz="3200" dirty="0" smtClean="0"/>
              <a:t> </a:t>
            </a:r>
            <a:r>
              <a:rPr lang="cs-CZ" altLang="en-US" sz="3200" dirty="0" err="1"/>
              <a:t>group</a:t>
            </a:r>
            <a:endParaRPr lang="cs-CZ" altLang="en-US" sz="3200" dirty="0"/>
          </a:p>
          <a:p>
            <a:r>
              <a:rPr lang="cs-CZ" altLang="en-US" sz="3200" i="1" dirty="0" err="1"/>
              <a:t>Softer</a:t>
            </a:r>
            <a:r>
              <a:rPr lang="cs-CZ" altLang="en-US" sz="3200" dirty="0"/>
              <a:t> variant: VMRO-NP, Ataka (</a:t>
            </a:r>
            <a:r>
              <a:rPr lang="cs-CZ" altLang="en-US" sz="3200" dirty="0" err="1"/>
              <a:t>the</a:t>
            </a:r>
            <a:r>
              <a:rPr lang="cs-CZ" altLang="en-US" sz="3200" dirty="0"/>
              <a:t> </a:t>
            </a:r>
            <a:r>
              <a:rPr lang="cs-CZ" altLang="en-US" sz="3200" dirty="0" err="1"/>
              <a:t>only</a:t>
            </a:r>
            <a:r>
              <a:rPr lang="cs-CZ" altLang="en-US" sz="3200" dirty="0"/>
              <a:t> </a:t>
            </a:r>
            <a:r>
              <a:rPr lang="cs-CZ" altLang="en-US" sz="3200" dirty="0" err="1"/>
              <a:t>parties</a:t>
            </a:r>
            <a:r>
              <a:rPr lang="cs-CZ" altLang="en-US" sz="3200" dirty="0"/>
              <a:t> </a:t>
            </a:r>
            <a:r>
              <a:rPr lang="cs-CZ" altLang="en-US" sz="3200" dirty="0" err="1"/>
              <a:t>displaying</a:t>
            </a:r>
            <a:r>
              <a:rPr lang="cs-CZ" altLang="en-US" sz="3200" dirty="0"/>
              <a:t> </a:t>
            </a:r>
            <a:r>
              <a:rPr lang="cs-CZ" altLang="en-US" sz="3200" dirty="0" err="1"/>
              <a:t>nationalism</a:t>
            </a:r>
            <a:r>
              <a:rPr lang="cs-CZ" altLang="en-US" sz="3200" dirty="0"/>
              <a:t> </a:t>
            </a:r>
            <a:r>
              <a:rPr lang="cs-CZ" altLang="en-US" sz="3200" dirty="0" err="1"/>
              <a:t>only</a:t>
            </a:r>
            <a:r>
              <a:rPr lang="cs-CZ" altLang="en-US" sz="3200" dirty="0"/>
              <a:t> in </a:t>
            </a:r>
            <a:r>
              <a:rPr lang="cs-CZ" altLang="en-US" sz="3200" dirty="0" err="1"/>
              <a:t>terms</a:t>
            </a:r>
            <a:r>
              <a:rPr lang="cs-CZ" altLang="en-US" sz="3200" dirty="0"/>
              <a:t> of </a:t>
            </a:r>
            <a:r>
              <a:rPr lang="cs-CZ" altLang="en-US" sz="3200" dirty="0" err="1"/>
              <a:t>internal</a:t>
            </a:r>
            <a:r>
              <a:rPr lang="cs-CZ" altLang="en-US" sz="3200" dirty="0"/>
              <a:t> </a:t>
            </a:r>
            <a:r>
              <a:rPr lang="cs-CZ" altLang="en-US" sz="3200" dirty="0" err="1"/>
              <a:t>homogenisation</a:t>
            </a:r>
            <a:r>
              <a:rPr lang="cs-CZ" altLang="en-US" sz="3200" dirty="0"/>
              <a:t>)</a:t>
            </a:r>
          </a:p>
          <a:p>
            <a:r>
              <a:rPr lang="cs-CZ" altLang="en-US" sz="3200" i="1" dirty="0" err="1"/>
              <a:t>Harder</a:t>
            </a:r>
            <a:r>
              <a:rPr lang="cs-CZ" altLang="en-US" sz="3200" dirty="0"/>
              <a:t> variant: SRS, SRS CG, HSP, BK, VMRO, PRM, PNG-CD (</a:t>
            </a:r>
            <a:r>
              <a:rPr lang="cs-CZ" altLang="en-US" sz="3200" dirty="0" err="1"/>
              <a:t>both</a:t>
            </a:r>
            <a:r>
              <a:rPr lang="cs-CZ" altLang="en-US" sz="3200" dirty="0"/>
              <a:t> </a:t>
            </a:r>
            <a:r>
              <a:rPr lang="cs-CZ" altLang="en-US" sz="3200" dirty="0" err="1"/>
              <a:t>internal</a:t>
            </a:r>
            <a:r>
              <a:rPr lang="cs-CZ" altLang="en-US" sz="3200" dirty="0"/>
              <a:t> </a:t>
            </a:r>
            <a:r>
              <a:rPr lang="cs-CZ" altLang="en-US" sz="3200" dirty="0" err="1"/>
              <a:t>homogenisation</a:t>
            </a:r>
            <a:r>
              <a:rPr lang="cs-CZ" altLang="en-US" sz="3200" dirty="0"/>
              <a:t> as </a:t>
            </a:r>
            <a:r>
              <a:rPr lang="cs-CZ" altLang="en-US" sz="3200" dirty="0" err="1"/>
              <a:t>well</a:t>
            </a:r>
            <a:r>
              <a:rPr lang="cs-CZ" altLang="en-US" sz="3200" dirty="0"/>
              <a:t> as </a:t>
            </a:r>
            <a:r>
              <a:rPr lang="cs-CZ" altLang="en-US" sz="3200" dirty="0" err="1"/>
              <a:t>external</a:t>
            </a:r>
            <a:r>
              <a:rPr lang="cs-CZ" altLang="en-US" sz="3200" dirty="0"/>
              <a:t> </a:t>
            </a:r>
            <a:r>
              <a:rPr lang="cs-CZ" altLang="en-US" sz="3200" dirty="0" err="1"/>
              <a:t>exclusivity</a:t>
            </a:r>
            <a:r>
              <a:rPr lang="cs-CZ" altLang="en-US" sz="3200" dirty="0"/>
              <a:t>) </a:t>
            </a:r>
          </a:p>
          <a:p>
            <a:r>
              <a:rPr lang="cs-CZ" altLang="en-US" sz="3200" dirty="0"/>
              <a:t>CATHEGORISATION REMAIN FLUID</a:t>
            </a:r>
          </a:p>
          <a:p>
            <a:r>
              <a:rPr lang="cs-CZ" altLang="en-US" sz="3200" dirty="0" err="1"/>
              <a:t>Cooperation</a:t>
            </a:r>
            <a:r>
              <a:rPr lang="cs-CZ" altLang="en-US" sz="3200" dirty="0"/>
              <a:t> </a:t>
            </a:r>
            <a:r>
              <a:rPr lang="cs-CZ" altLang="en-US" sz="3200" dirty="0" err="1"/>
              <a:t>between</a:t>
            </a:r>
            <a:r>
              <a:rPr lang="cs-CZ" altLang="en-US" sz="3200" dirty="0"/>
              <a:t> </a:t>
            </a:r>
            <a:r>
              <a:rPr lang="cs-CZ" altLang="en-US" sz="3200" dirty="0" err="1"/>
              <a:t>parties</a:t>
            </a:r>
            <a:r>
              <a:rPr lang="cs-CZ" altLang="en-US" sz="3200" dirty="0"/>
              <a:t> </a:t>
            </a:r>
            <a:r>
              <a:rPr lang="cs-CZ" altLang="en-US" sz="3200" dirty="0" err="1"/>
              <a:t>utopia</a:t>
            </a:r>
            <a:r>
              <a:rPr lang="cs-CZ" altLang="en-US" sz="3200" dirty="0"/>
              <a:t>, </a:t>
            </a:r>
            <a:r>
              <a:rPr lang="cs-CZ" altLang="en-US" sz="3200" dirty="0" err="1"/>
              <a:t>only</a:t>
            </a:r>
            <a:r>
              <a:rPr lang="cs-CZ" altLang="en-US" sz="3200" dirty="0"/>
              <a:t> </a:t>
            </a:r>
            <a:r>
              <a:rPr lang="cs-CZ" altLang="en-US" sz="3200" dirty="0" err="1"/>
              <a:t>mother</a:t>
            </a:r>
            <a:r>
              <a:rPr lang="cs-CZ" altLang="en-US" sz="3200" dirty="0"/>
              <a:t> </a:t>
            </a:r>
            <a:r>
              <a:rPr lang="cs-CZ" altLang="en-US" sz="3200" dirty="0" err="1"/>
              <a:t>parties</a:t>
            </a:r>
            <a:endParaRPr lang="en-GB" altLang="en-US" sz="3200" dirty="0"/>
          </a:p>
          <a:p>
            <a:endParaRPr lang="cs-CZ" altLang="en-US" sz="3200" dirty="0"/>
          </a:p>
        </p:txBody>
      </p:sp>
    </p:spTree>
    <p:extLst>
      <p:ext uri="{BB962C8B-B14F-4D97-AF65-F5344CB8AC3E}">
        <p14:creationId xmlns:p14="http://schemas.microsoft.com/office/powerpoint/2010/main" val="40437342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p:cNvSpPr>
            <a:spLocks noGrp="1"/>
          </p:cNvSpPr>
          <p:nvPr>
            <p:ph type="title"/>
          </p:nvPr>
        </p:nvSpPr>
        <p:spPr>
          <a:xfrm>
            <a:off x="2057400" y="1"/>
            <a:ext cx="8153400" cy="1848464"/>
          </a:xfrm>
        </p:spPr>
        <p:txBody>
          <a:bodyPr/>
          <a:lstStyle/>
          <a:p>
            <a:r>
              <a:rPr lang="cs-CZ" altLang="en-US" b="1" dirty="0" smtClean="0">
                <a:solidFill>
                  <a:srgbClr val="FF0000"/>
                </a:solidFill>
              </a:rPr>
              <a:t>In </a:t>
            </a:r>
            <a:r>
              <a:rPr lang="cs-CZ" altLang="en-US" b="1" dirty="0" err="1" smtClean="0">
                <a:solidFill>
                  <a:srgbClr val="FF0000"/>
                </a:solidFill>
              </a:rPr>
              <a:t>terms</a:t>
            </a:r>
            <a:r>
              <a:rPr lang="cs-CZ" altLang="en-US" b="1" dirty="0" smtClean="0">
                <a:solidFill>
                  <a:srgbClr val="FF0000"/>
                </a:solidFill>
              </a:rPr>
              <a:t> of </a:t>
            </a:r>
            <a:r>
              <a:rPr lang="cs-CZ" altLang="en-US" b="1" dirty="0" err="1" smtClean="0">
                <a:solidFill>
                  <a:srgbClr val="FF0000"/>
                </a:solidFill>
              </a:rPr>
              <a:t>Conclusion</a:t>
            </a:r>
            <a:r>
              <a:rPr lang="cs-CZ" altLang="en-US" b="1" dirty="0" smtClean="0">
                <a:solidFill>
                  <a:srgbClr val="FF0000"/>
                </a:solidFill>
              </a:rPr>
              <a:t>…</a:t>
            </a:r>
            <a:endParaRPr lang="en-GB" altLang="en-US" b="1" dirty="0" smtClean="0">
              <a:solidFill>
                <a:srgbClr val="FF0000"/>
              </a:solidFill>
            </a:endParaRPr>
          </a:p>
        </p:txBody>
      </p:sp>
      <p:sp>
        <p:nvSpPr>
          <p:cNvPr id="35843" name="Zástupný symbol pro obsah 2"/>
          <p:cNvSpPr>
            <a:spLocks noGrp="1"/>
          </p:cNvSpPr>
          <p:nvPr>
            <p:ph idx="1"/>
          </p:nvPr>
        </p:nvSpPr>
        <p:spPr>
          <a:xfrm>
            <a:off x="101600" y="2022764"/>
            <a:ext cx="10566400" cy="4835237"/>
          </a:xfrm>
        </p:spPr>
        <p:txBody>
          <a:bodyPr>
            <a:normAutofit/>
          </a:bodyPr>
          <a:lstStyle/>
          <a:p>
            <a:pPr eaLnBrk="1" hangingPunct="1"/>
            <a:r>
              <a:rPr lang="cs-CZ" altLang="en-US" sz="2800" dirty="0"/>
              <a:t>Far </a:t>
            </a:r>
            <a:r>
              <a:rPr lang="cs-CZ" altLang="en-US" sz="2800" dirty="0" err="1"/>
              <a:t>Right</a:t>
            </a:r>
            <a:r>
              <a:rPr lang="cs-CZ" altLang="en-US" sz="2800" dirty="0"/>
              <a:t> in WE </a:t>
            </a:r>
            <a:r>
              <a:rPr lang="cs-CZ" altLang="en-US" sz="2800" dirty="0" err="1"/>
              <a:t>gains</a:t>
            </a:r>
            <a:r>
              <a:rPr lang="cs-CZ" altLang="en-US" sz="2800" dirty="0"/>
              <a:t> </a:t>
            </a:r>
            <a:r>
              <a:rPr lang="cs-CZ" altLang="en-US" sz="2800" dirty="0" err="1"/>
              <a:t>higher</a:t>
            </a:r>
            <a:r>
              <a:rPr lang="cs-CZ" altLang="en-US" sz="2800" dirty="0"/>
              <a:t> </a:t>
            </a:r>
            <a:r>
              <a:rPr lang="cs-CZ" altLang="en-US" sz="2800" dirty="0" err="1"/>
              <a:t>percentages</a:t>
            </a:r>
            <a:r>
              <a:rPr lang="cs-CZ" altLang="en-US" sz="2800" dirty="0"/>
              <a:t> in </a:t>
            </a:r>
            <a:r>
              <a:rPr lang="cs-CZ" altLang="en-US" sz="2800" dirty="0" err="1"/>
              <a:t>the</a:t>
            </a:r>
            <a:r>
              <a:rPr lang="cs-CZ" altLang="en-US" sz="2800" dirty="0"/>
              <a:t> </a:t>
            </a:r>
            <a:r>
              <a:rPr lang="cs-CZ" altLang="en-US" sz="2800" dirty="0" err="1"/>
              <a:t>elections</a:t>
            </a:r>
            <a:r>
              <a:rPr lang="cs-CZ" altLang="en-US" sz="2800" dirty="0"/>
              <a:t>, </a:t>
            </a:r>
            <a:r>
              <a:rPr lang="cs-CZ" altLang="en-US" sz="2800" dirty="0" err="1"/>
              <a:t>however</a:t>
            </a:r>
            <a:r>
              <a:rPr lang="cs-CZ" altLang="en-US" sz="2800" dirty="0"/>
              <a:t> no WE far </a:t>
            </a:r>
            <a:r>
              <a:rPr lang="cs-CZ" altLang="en-US" sz="2800" dirty="0" err="1"/>
              <a:t>right</a:t>
            </a:r>
            <a:r>
              <a:rPr lang="cs-CZ" altLang="en-US" sz="2800" dirty="0"/>
              <a:t> party </a:t>
            </a:r>
            <a:r>
              <a:rPr lang="cs-CZ" altLang="en-US" sz="2800" dirty="0" err="1"/>
              <a:t>received</a:t>
            </a:r>
            <a:r>
              <a:rPr lang="cs-CZ" altLang="en-US" sz="2800" dirty="0"/>
              <a:t> 29 % as SRS </a:t>
            </a:r>
            <a:r>
              <a:rPr lang="cs-CZ" altLang="en-US" sz="2800" dirty="0" err="1"/>
              <a:t>did</a:t>
            </a:r>
            <a:r>
              <a:rPr lang="cs-CZ" altLang="en-US" sz="2800" dirty="0"/>
              <a:t> in 2008, 2009 </a:t>
            </a:r>
          </a:p>
          <a:p>
            <a:pPr eaLnBrk="1" hangingPunct="1"/>
            <a:r>
              <a:rPr lang="en-US" altLang="en-US" sz="2800" dirty="0" smtClean="0"/>
              <a:t>the </a:t>
            </a:r>
            <a:r>
              <a:rPr lang="cs-CZ" altLang="en-US" sz="2800" dirty="0" err="1"/>
              <a:t>only</a:t>
            </a:r>
            <a:r>
              <a:rPr lang="cs-CZ" altLang="en-US" sz="2800" dirty="0"/>
              <a:t> </a:t>
            </a:r>
            <a:r>
              <a:rPr lang="en-US" altLang="en-US" sz="2800" dirty="0"/>
              <a:t>successful parties: SRS, </a:t>
            </a:r>
            <a:r>
              <a:rPr lang="en-US" altLang="en-US" sz="2800" dirty="0" err="1"/>
              <a:t>Ataka</a:t>
            </a:r>
            <a:r>
              <a:rPr lang="en-US" altLang="en-US" sz="2800" dirty="0"/>
              <a:t> and the PRM </a:t>
            </a:r>
            <a:endParaRPr lang="cs-CZ" altLang="en-US" sz="2800" dirty="0"/>
          </a:p>
          <a:p>
            <a:pPr eaLnBrk="1" hangingPunct="1"/>
            <a:r>
              <a:rPr lang="en-US" altLang="en-US" sz="2800" dirty="0"/>
              <a:t>influence on the political scene has a </a:t>
            </a:r>
            <a:r>
              <a:rPr lang="cs-CZ" altLang="en-US" sz="2800" dirty="0" err="1"/>
              <a:t>decreasing</a:t>
            </a:r>
            <a:r>
              <a:rPr lang="cs-CZ" altLang="en-US" sz="2800" dirty="0"/>
              <a:t> </a:t>
            </a:r>
            <a:r>
              <a:rPr lang="en-US" altLang="en-US" sz="2800" dirty="0"/>
              <a:t>tendency </a:t>
            </a:r>
            <a:endParaRPr lang="cs-CZ" altLang="en-US" sz="2800" dirty="0"/>
          </a:p>
          <a:p>
            <a:r>
              <a:rPr lang="cs-CZ" altLang="en-US" sz="2500" dirty="0"/>
              <a:t>FAR RIGHT PARTIES NOT PARTICULARLY SUCCESSFUL </a:t>
            </a:r>
          </a:p>
          <a:p>
            <a:pPr eaLnBrk="1" hangingPunct="1"/>
            <a:r>
              <a:rPr lang="cs-CZ" altLang="en-US" sz="2500" dirty="0" err="1" smtClean="0"/>
              <a:t>Illiberal</a:t>
            </a:r>
            <a:r>
              <a:rPr lang="cs-CZ" altLang="en-US" sz="2500" dirty="0" smtClean="0"/>
              <a:t> </a:t>
            </a:r>
            <a:r>
              <a:rPr lang="cs-CZ" altLang="en-US" sz="2500" dirty="0" err="1" smtClean="0"/>
              <a:t>tendencies</a:t>
            </a:r>
            <a:r>
              <a:rPr lang="cs-CZ" altLang="en-US" sz="2500" dirty="0" smtClean="0"/>
              <a:t> and EU </a:t>
            </a:r>
            <a:r>
              <a:rPr lang="cs-CZ" altLang="en-US" sz="2500" dirty="0" err="1" smtClean="0"/>
              <a:t>fatigue</a:t>
            </a:r>
            <a:endParaRPr lang="cs-CZ" altLang="en-US" sz="2500" dirty="0"/>
          </a:p>
          <a:p>
            <a:endParaRPr lang="en-GB" altLang="en-US" sz="2500" dirty="0"/>
          </a:p>
        </p:txBody>
      </p:sp>
    </p:spTree>
    <p:extLst>
      <p:ext uri="{BB962C8B-B14F-4D97-AF65-F5344CB8AC3E}">
        <p14:creationId xmlns:p14="http://schemas.microsoft.com/office/powerpoint/2010/main" val="30267084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cs-CZ" altLang="en-US" dirty="0" err="1" smtClean="0"/>
              <a:t>Seminar</a:t>
            </a:r>
            <a:r>
              <a:rPr lang="cs-CZ" altLang="en-US" dirty="0" smtClean="0"/>
              <a:t>: </a:t>
            </a:r>
            <a:r>
              <a:rPr lang="cs-CZ" altLang="en-US" dirty="0" err="1" smtClean="0"/>
              <a:t>Draw</a:t>
            </a:r>
            <a:r>
              <a:rPr lang="cs-CZ" altLang="en-US" dirty="0" smtClean="0"/>
              <a:t> </a:t>
            </a:r>
            <a:r>
              <a:rPr lang="cs-CZ" altLang="en-US" dirty="0" err="1" smtClean="0"/>
              <a:t>best</a:t>
            </a:r>
            <a:r>
              <a:rPr lang="cs-CZ" altLang="en-US" dirty="0" smtClean="0"/>
              <a:t> </a:t>
            </a:r>
            <a:r>
              <a:rPr lang="cs-CZ" altLang="en-US" dirty="0" err="1" smtClean="0"/>
              <a:t>multicultural</a:t>
            </a:r>
            <a:r>
              <a:rPr lang="cs-CZ" altLang="en-US" dirty="0" smtClean="0"/>
              <a:t>/</a:t>
            </a:r>
            <a:r>
              <a:rPr lang="cs-CZ" altLang="en-US" dirty="0" err="1" smtClean="0"/>
              <a:t>multilevel</a:t>
            </a:r>
            <a:r>
              <a:rPr lang="cs-CZ" altLang="en-US" dirty="0" smtClean="0"/>
              <a:t> </a:t>
            </a:r>
            <a:r>
              <a:rPr lang="cs-CZ" altLang="en-US" dirty="0" err="1" smtClean="0"/>
              <a:t>state</a:t>
            </a:r>
            <a:endParaRPr lang="cs-CZ" altLang="en-US" dirty="0"/>
          </a:p>
        </p:txBody>
      </p:sp>
      <p:sp>
        <p:nvSpPr>
          <p:cNvPr id="28675" name="Rectangle 3"/>
          <p:cNvSpPr>
            <a:spLocks noGrp="1" noChangeArrowheads="1"/>
          </p:cNvSpPr>
          <p:nvPr>
            <p:ph type="body" idx="1"/>
          </p:nvPr>
        </p:nvSpPr>
        <p:spPr>
          <a:xfrm>
            <a:off x="680321" y="2336872"/>
            <a:ext cx="9613861" cy="4521127"/>
          </a:xfrm>
        </p:spPr>
        <p:txBody>
          <a:bodyPr>
            <a:normAutofit fontScale="92500" lnSpcReduction="20000"/>
          </a:bodyPr>
          <a:lstStyle/>
          <a:p>
            <a:r>
              <a:rPr lang="cs-CZ" altLang="en-US" dirty="0" err="1" smtClean="0"/>
              <a:t>Choose</a:t>
            </a:r>
            <a:r>
              <a:rPr lang="cs-CZ" altLang="en-US" dirty="0" smtClean="0"/>
              <a:t> </a:t>
            </a:r>
            <a:r>
              <a:rPr lang="cs-CZ" altLang="en-US" dirty="0" err="1" smtClean="0"/>
              <a:t>any</a:t>
            </a:r>
            <a:r>
              <a:rPr lang="cs-CZ" altLang="en-US" dirty="0" smtClean="0"/>
              <a:t> </a:t>
            </a:r>
            <a:r>
              <a:rPr lang="cs-CZ" altLang="en-US" dirty="0" err="1" smtClean="0"/>
              <a:t>real</a:t>
            </a:r>
            <a:r>
              <a:rPr lang="cs-CZ" altLang="en-US" dirty="0" smtClean="0"/>
              <a:t> </a:t>
            </a:r>
            <a:r>
              <a:rPr lang="cs-CZ" altLang="en-US" dirty="0" err="1" smtClean="0"/>
              <a:t>or</a:t>
            </a:r>
            <a:r>
              <a:rPr lang="cs-CZ" altLang="en-US" dirty="0" smtClean="0"/>
              <a:t> </a:t>
            </a:r>
            <a:r>
              <a:rPr lang="cs-CZ" altLang="en-US" dirty="0" err="1" smtClean="0"/>
              <a:t>imaginatory</a:t>
            </a:r>
            <a:r>
              <a:rPr lang="cs-CZ" altLang="en-US" dirty="0" smtClean="0"/>
              <a:t> </a:t>
            </a:r>
            <a:r>
              <a:rPr lang="cs-CZ" altLang="en-US" dirty="0" err="1" smtClean="0"/>
              <a:t>state</a:t>
            </a:r>
            <a:r>
              <a:rPr lang="cs-CZ" altLang="en-US" dirty="0" smtClean="0"/>
              <a:t> (</a:t>
            </a:r>
            <a:r>
              <a:rPr lang="cs-CZ" altLang="en-US" dirty="0" err="1" smtClean="0"/>
              <a:t>yugoslavia</a:t>
            </a:r>
            <a:r>
              <a:rPr lang="cs-CZ" altLang="en-US" dirty="0" smtClean="0"/>
              <a:t>, </a:t>
            </a:r>
            <a:r>
              <a:rPr lang="cs-CZ" altLang="en-US" dirty="0" err="1" smtClean="0"/>
              <a:t>ussr</a:t>
            </a:r>
            <a:r>
              <a:rPr lang="cs-CZ" altLang="en-US" dirty="0" smtClean="0"/>
              <a:t>, </a:t>
            </a:r>
            <a:r>
              <a:rPr lang="cs-CZ" altLang="en-US" dirty="0" err="1" smtClean="0"/>
              <a:t>bih</a:t>
            </a:r>
            <a:r>
              <a:rPr lang="cs-CZ" altLang="en-US" dirty="0" smtClean="0"/>
              <a:t>, </a:t>
            </a:r>
            <a:r>
              <a:rPr lang="cs-CZ" altLang="en-US" dirty="0" err="1" smtClean="0"/>
              <a:t>panslavia</a:t>
            </a:r>
            <a:r>
              <a:rPr lang="cs-CZ" altLang="en-US" dirty="0" smtClean="0"/>
              <a:t>, </a:t>
            </a:r>
            <a:r>
              <a:rPr lang="cs-CZ" altLang="en-US" dirty="0" err="1" smtClean="0"/>
              <a:t>panbalkania</a:t>
            </a:r>
            <a:r>
              <a:rPr lang="cs-CZ" altLang="en-US" dirty="0" smtClean="0"/>
              <a:t>, </a:t>
            </a:r>
            <a:r>
              <a:rPr lang="cs-CZ" altLang="en-US" dirty="0" err="1" smtClean="0"/>
              <a:t>mitteleuropa</a:t>
            </a:r>
            <a:r>
              <a:rPr lang="cs-CZ" altLang="en-US" dirty="0" smtClean="0"/>
              <a:t>, </a:t>
            </a:r>
            <a:r>
              <a:rPr lang="cs-CZ" altLang="en-US" dirty="0" err="1" smtClean="0"/>
              <a:t>austro-hungarian</a:t>
            </a:r>
            <a:r>
              <a:rPr lang="cs-CZ" altLang="en-US" dirty="0" smtClean="0"/>
              <a:t> empire </a:t>
            </a:r>
            <a:r>
              <a:rPr lang="cs-CZ" altLang="en-US" dirty="0" err="1" smtClean="0"/>
              <a:t>etc</a:t>
            </a:r>
            <a:r>
              <a:rPr lang="cs-CZ" altLang="en-US" dirty="0" smtClean="0"/>
              <a:t>..)</a:t>
            </a:r>
          </a:p>
          <a:p>
            <a:r>
              <a:rPr lang="cs-CZ" altLang="en-US" dirty="0" smtClean="0"/>
              <a:t>At least </a:t>
            </a:r>
            <a:r>
              <a:rPr lang="cs-CZ" altLang="en-US" dirty="0" err="1" smtClean="0"/>
              <a:t>three</a:t>
            </a:r>
            <a:r>
              <a:rPr lang="cs-CZ" altLang="en-US" dirty="0" smtClean="0"/>
              <a:t> </a:t>
            </a:r>
            <a:r>
              <a:rPr lang="cs-CZ" altLang="en-US" dirty="0" err="1" smtClean="0"/>
              <a:t>different</a:t>
            </a:r>
            <a:r>
              <a:rPr lang="cs-CZ" altLang="en-US" dirty="0" smtClean="0"/>
              <a:t>  </a:t>
            </a:r>
            <a:r>
              <a:rPr lang="cs-CZ" altLang="en-US" dirty="0" err="1" smtClean="0"/>
              <a:t>ethnics</a:t>
            </a:r>
            <a:r>
              <a:rPr lang="cs-CZ" altLang="en-US" dirty="0" smtClean="0"/>
              <a:t>/</a:t>
            </a:r>
            <a:r>
              <a:rPr lang="cs-CZ" altLang="en-US" dirty="0" err="1" smtClean="0"/>
              <a:t>religions</a:t>
            </a:r>
            <a:r>
              <a:rPr lang="cs-CZ" altLang="en-US" dirty="0" smtClean="0"/>
              <a:t>/</a:t>
            </a:r>
            <a:r>
              <a:rPr lang="cs-CZ" altLang="en-US" dirty="0" err="1" smtClean="0"/>
              <a:t>languages</a:t>
            </a:r>
            <a:r>
              <a:rPr lang="cs-CZ" altLang="en-US" dirty="0" smtClean="0"/>
              <a:t> (e.g.30%,20%,50%)</a:t>
            </a:r>
          </a:p>
          <a:p>
            <a:r>
              <a:rPr lang="cs-CZ" altLang="en-US" dirty="0" err="1" smtClean="0"/>
              <a:t>political</a:t>
            </a:r>
            <a:r>
              <a:rPr lang="cs-CZ" altLang="en-US" dirty="0" smtClean="0"/>
              <a:t> </a:t>
            </a:r>
            <a:r>
              <a:rPr lang="cs-CZ" altLang="en-US" dirty="0" err="1" smtClean="0"/>
              <a:t>system</a:t>
            </a:r>
            <a:r>
              <a:rPr lang="cs-CZ" altLang="en-US" dirty="0" smtClean="0"/>
              <a:t> (</a:t>
            </a:r>
            <a:r>
              <a:rPr lang="cs-CZ" altLang="en-US" dirty="0" err="1" smtClean="0"/>
              <a:t>executive</a:t>
            </a:r>
            <a:r>
              <a:rPr lang="cs-CZ" altLang="en-US" dirty="0" smtClean="0"/>
              <a:t>, </a:t>
            </a:r>
            <a:r>
              <a:rPr lang="cs-CZ" altLang="en-US" dirty="0" err="1" smtClean="0"/>
              <a:t>legislative</a:t>
            </a:r>
            <a:r>
              <a:rPr lang="cs-CZ" altLang="en-US" dirty="0" smtClean="0"/>
              <a:t>, </a:t>
            </a:r>
            <a:r>
              <a:rPr lang="cs-CZ" altLang="en-US" dirty="0" err="1" smtClean="0"/>
              <a:t>judicial</a:t>
            </a:r>
            <a:r>
              <a:rPr lang="cs-CZ" altLang="en-US" dirty="0" smtClean="0"/>
              <a:t> </a:t>
            </a:r>
            <a:r>
              <a:rPr lang="cs-CZ" altLang="en-US" dirty="0" err="1" smtClean="0"/>
              <a:t>powers</a:t>
            </a:r>
            <a:r>
              <a:rPr lang="cs-CZ" altLang="en-US" dirty="0" smtClean="0"/>
              <a:t>, </a:t>
            </a:r>
            <a:r>
              <a:rPr lang="cs-CZ" altLang="en-US" dirty="0" err="1" smtClean="0"/>
              <a:t>based</a:t>
            </a:r>
            <a:r>
              <a:rPr lang="cs-CZ" altLang="en-US" dirty="0" smtClean="0"/>
              <a:t> on </a:t>
            </a:r>
            <a:r>
              <a:rPr lang="cs-CZ" altLang="en-US" dirty="0" err="1" smtClean="0"/>
              <a:t>percentage</a:t>
            </a:r>
            <a:r>
              <a:rPr lang="cs-CZ" altLang="en-US" dirty="0" smtClean="0"/>
              <a:t>/</a:t>
            </a:r>
            <a:r>
              <a:rPr lang="cs-CZ" altLang="en-US" dirty="0" err="1" smtClean="0"/>
              <a:t>wealth</a:t>
            </a:r>
            <a:r>
              <a:rPr lang="cs-CZ" altLang="en-US" dirty="0" smtClean="0"/>
              <a:t>)</a:t>
            </a:r>
          </a:p>
          <a:p>
            <a:r>
              <a:rPr lang="cs-CZ" altLang="en-US" dirty="0" smtClean="0"/>
              <a:t>identity (religion, </a:t>
            </a:r>
            <a:r>
              <a:rPr lang="cs-CZ" altLang="en-US" dirty="0" err="1" smtClean="0"/>
              <a:t>state</a:t>
            </a:r>
            <a:r>
              <a:rPr lang="cs-CZ" altLang="en-US" dirty="0" smtClean="0"/>
              <a:t> </a:t>
            </a:r>
            <a:r>
              <a:rPr lang="cs-CZ" altLang="en-US" dirty="0" err="1" smtClean="0"/>
              <a:t>holidays</a:t>
            </a:r>
            <a:r>
              <a:rPr lang="cs-CZ" altLang="en-US" dirty="0" smtClean="0"/>
              <a:t>, </a:t>
            </a:r>
            <a:r>
              <a:rPr lang="cs-CZ" altLang="en-US" dirty="0" err="1" smtClean="0"/>
              <a:t>language</a:t>
            </a:r>
            <a:r>
              <a:rPr lang="cs-CZ" altLang="en-US" dirty="0" smtClean="0"/>
              <a:t>, </a:t>
            </a:r>
            <a:r>
              <a:rPr lang="cs-CZ" altLang="en-US" dirty="0" err="1" smtClean="0"/>
              <a:t>schools</a:t>
            </a:r>
            <a:r>
              <a:rPr lang="cs-CZ" altLang="en-US" dirty="0" smtClean="0"/>
              <a:t>)</a:t>
            </a:r>
          </a:p>
          <a:p>
            <a:r>
              <a:rPr lang="cs-CZ" altLang="en-US" dirty="0" err="1" smtClean="0"/>
              <a:t>IDs</a:t>
            </a:r>
            <a:r>
              <a:rPr lang="cs-CZ" altLang="en-US" dirty="0" smtClean="0"/>
              <a:t>, </a:t>
            </a:r>
            <a:r>
              <a:rPr lang="cs-CZ" altLang="en-US" dirty="0" err="1" smtClean="0"/>
              <a:t>passports</a:t>
            </a:r>
            <a:r>
              <a:rPr lang="cs-CZ" altLang="en-US" dirty="0" smtClean="0"/>
              <a:t>, street </a:t>
            </a:r>
            <a:r>
              <a:rPr lang="cs-CZ" altLang="en-US" dirty="0" err="1" smtClean="0"/>
              <a:t>signs</a:t>
            </a:r>
            <a:r>
              <a:rPr lang="cs-CZ" altLang="en-US" dirty="0" smtClean="0"/>
              <a:t>, </a:t>
            </a:r>
            <a:r>
              <a:rPr lang="cs-CZ" altLang="en-US" dirty="0" err="1" smtClean="0"/>
              <a:t>communication</a:t>
            </a:r>
            <a:r>
              <a:rPr lang="cs-CZ" altLang="en-US" dirty="0" smtClean="0"/>
              <a:t> </a:t>
            </a:r>
            <a:r>
              <a:rPr lang="cs-CZ" altLang="en-US" dirty="0" err="1" smtClean="0"/>
              <a:t>with</a:t>
            </a:r>
            <a:r>
              <a:rPr lang="cs-CZ" altLang="en-US" dirty="0" smtClean="0"/>
              <a:t> </a:t>
            </a:r>
            <a:r>
              <a:rPr lang="cs-CZ" altLang="en-US" dirty="0" err="1" smtClean="0"/>
              <a:t>state</a:t>
            </a:r>
            <a:r>
              <a:rPr lang="cs-CZ" altLang="en-US" dirty="0" smtClean="0"/>
              <a:t> </a:t>
            </a:r>
            <a:r>
              <a:rPr lang="cs-CZ" altLang="en-US" dirty="0" err="1" smtClean="0"/>
              <a:t>etc</a:t>
            </a:r>
            <a:r>
              <a:rPr lang="cs-CZ" altLang="en-US" dirty="0" smtClean="0"/>
              <a:t>., </a:t>
            </a:r>
            <a:r>
              <a:rPr lang="cs-CZ" altLang="en-US" dirty="0" err="1" smtClean="0"/>
              <a:t>teaching</a:t>
            </a:r>
            <a:r>
              <a:rPr lang="cs-CZ" altLang="en-US" dirty="0" smtClean="0"/>
              <a:t> of </a:t>
            </a:r>
            <a:r>
              <a:rPr lang="cs-CZ" altLang="en-US" dirty="0" err="1" smtClean="0"/>
              <a:t>history</a:t>
            </a:r>
            <a:r>
              <a:rPr lang="cs-CZ" altLang="en-US" dirty="0" smtClean="0"/>
              <a:t>, </a:t>
            </a:r>
            <a:r>
              <a:rPr lang="cs-CZ" altLang="en-US" dirty="0" err="1" smtClean="0"/>
              <a:t>state</a:t>
            </a:r>
            <a:r>
              <a:rPr lang="cs-CZ" altLang="en-US" dirty="0" smtClean="0"/>
              <a:t> </a:t>
            </a:r>
            <a:r>
              <a:rPr lang="cs-CZ" altLang="en-US" dirty="0" err="1" smtClean="0"/>
              <a:t>symbols,interaction</a:t>
            </a:r>
            <a:r>
              <a:rPr lang="cs-CZ" altLang="en-US" dirty="0" smtClean="0"/>
              <a:t> and </a:t>
            </a:r>
            <a:r>
              <a:rPr lang="cs-CZ" altLang="en-US" dirty="0" err="1" smtClean="0"/>
              <a:t>intermarriages</a:t>
            </a:r>
            <a:endParaRPr lang="cs-CZ" altLang="en-US" dirty="0" smtClean="0"/>
          </a:p>
          <a:p>
            <a:r>
              <a:rPr lang="cs-CZ" altLang="en-US" dirty="0" err="1" smtClean="0"/>
              <a:t>Belgium</a:t>
            </a:r>
            <a:r>
              <a:rPr lang="cs-CZ" altLang="en-US" dirty="0" smtClean="0"/>
              <a:t> </a:t>
            </a:r>
            <a:r>
              <a:rPr lang="cs-CZ" altLang="en-US" dirty="0" err="1" smtClean="0"/>
              <a:t>constitution</a:t>
            </a:r>
            <a:r>
              <a:rPr lang="cs-CZ" altLang="en-US" dirty="0"/>
              <a:t> </a:t>
            </a:r>
            <a:r>
              <a:rPr lang="cs-CZ" altLang="en-US" dirty="0">
                <a:hlinkClick r:id="rId2"/>
              </a:rPr>
              <a:t>https://</a:t>
            </a:r>
            <a:r>
              <a:rPr lang="cs-CZ" altLang="en-US" dirty="0" smtClean="0">
                <a:hlinkClick r:id="rId2"/>
              </a:rPr>
              <a:t>www.constituteproject.org/constitution/Belgium_2014.pdf?lang=en</a:t>
            </a:r>
            <a:endParaRPr lang="cs-CZ" altLang="en-US" dirty="0" smtClean="0"/>
          </a:p>
          <a:p>
            <a:r>
              <a:rPr lang="cs-CZ" altLang="en-US" dirty="0" err="1" smtClean="0"/>
              <a:t>Yugoslavia</a:t>
            </a:r>
            <a:r>
              <a:rPr lang="cs-CZ" altLang="en-US" dirty="0" smtClean="0"/>
              <a:t> </a:t>
            </a:r>
            <a:r>
              <a:rPr lang="cs-CZ" altLang="en-US" dirty="0" err="1" smtClean="0"/>
              <a:t>consitution</a:t>
            </a:r>
            <a:r>
              <a:rPr lang="cs-CZ" altLang="en-US" dirty="0"/>
              <a:t> 1974 </a:t>
            </a:r>
            <a:r>
              <a:rPr lang="cs-CZ" altLang="en-US" dirty="0">
                <a:hlinkClick r:id="rId3"/>
              </a:rPr>
              <a:t>http://</a:t>
            </a:r>
            <a:r>
              <a:rPr lang="cs-CZ" altLang="en-US" dirty="0" smtClean="0">
                <a:hlinkClick r:id="rId3"/>
              </a:rPr>
              <a:t>www.worldstatesmen.org/Yugoslavia-Constitution1974.pdf</a:t>
            </a:r>
            <a:r>
              <a:rPr lang="cs-CZ" altLang="en-US" dirty="0" smtClean="0"/>
              <a:t> </a:t>
            </a:r>
          </a:p>
          <a:p>
            <a:r>
              <a:rPr lang="cs-CZ" altLang="en-US" dirty="0" smtClean="0"/>
              <a:t>India </a:t>
            </a:r>
            <a:r>
              <a:rPr lang="cs-CZ" altLang="en-US" dirty="0" err="1" smtClean="0"/>
              <a:t>consituttion</a:t>
            </a:r>
            <a:r>
              <a:rPr lang="cs-CZ" altLang="en-US" dirty="0"/>
              <a:t> </a:t>
            </a:r>
            <a:r>
              <a:rPr lang="cs-CZ" altLang="en-US" dirty="0">
                <a:hlinkClick r:id="rId4"/>
              </a:rPr>
              <a:t>http://</a:t>
            </a:r>
            <a:r>
              <a:rPr lang="cs-CZ" altLang="en-US" dirty="0" smtClean="0">
                <a:hlinkClick r:id="rId4"/>
              </a:rPr>
              <a:t>lawmin.nic.in/olwing/coi/coi-english/coi-4March2016.pdf</a:t>
            </a:r>
            <a:r>
              <a:rPr lang="cs-CZ" altLang="en-US" dirty="0" smtClean="0"/>
              <a:t> </a:t>
            </a:r>
            <a:endParaRPr lang="cs-CZ" altLang="en-US" dirty="0"/>
          </a:p>
        </p:txBody>
      </p:sp>
    </p:spTree>
    <p:extLst>
      <p:ext uri="{BB962C8B-B14F-4D97-AF65-F5344CB8AC3E}">
        <p14:creationId xmlns:p14="http://schemas.microsoft.com/office/powerpoint/2010/main" val="2107894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ctrTitle" idx="4294967295"/>
          </p:nvPr>
        </p:nvSpPr>
        <p:spPr>
          <a:xfrm>
            <a:off x="4421188" y="-192088"/>
            <a:ext cx="7770812" cy="1974851"/>
          </a:xfrm>
        </p:spPr>
        <p:txBody>
          <a:bodyPr/>
          <a:lstStyle/>
          <a:p>
            <a:pPr eaLnBrk="1" hangingPunct="1">
              <a:defRPr/>
            </a:pPr>
            <a:r>
              <a:rPr lang="cs-CZ" altLang="cs-CZ" sz="4000" dirty="0" err="1">
                <a:solidFill>
                  <a:srgbClr val="FFFF66"/>
                </a:solidFill>
                <a:effectLst>
                  <a:outerShdw blurRad="38100" dist="38100" dir="2700000" algn="tl">
                    <a:srgbClr val="FFFFFF"/>
                  </a:outerShdw>
                </a:effectLst>
              </a:rPr>
              <a:t>Main</a:t>
            </a:r>
            <a:r>
              <a:rPr lang="cs-CZ" altLang="cs-CZ" sz="4000" dirty="0">
                <a:solidFill>
                  <a:srgbClr val="FFFF66"/>
                </a:solidFill>
                <a:effectLst>
                  <a:outerShdw blurRad="38100" dist="38100" dir="2700000" algn="tl">
                    <a:srgbClr val="FFFFFF"/>
                  </a:outerShdw>
                </a:effectLst>
              </a:rPr>
              <a:t> </a:t>
            </a:r>
            <a:r>
              <a:rPr lang="cs-CZ" altLang="cs-CZ" sz="4000" dirty="0" err="1">
                <a:solidFill>
                  <a:srgbClr val="FFFF66"/>
                </a:solidFill>
                <a:effectLst>
                  <a:outerShdw blurRad="38100" dist="38100" dir="2700000" algn="tl">
                    <a:srgbClr val="FFFFFF"/>
                  </a:outerShdw>
                </a:effectLst>
              </a:rPr>
              <a:t>features</a:t>
            </a:r>
            <a:r>
              <a:rPr lang="cs-CZ" altLang="cs-CZ" sz="4000" dirty="0">
                <a:solidFill>
                  <a:srgbClr val="FFFF66"/>
                </a:solidFill>
                <a:effectLst>
                  <a:outerShdw blurRad="38100" dist="38100" dir="2700000" algn="tl">
                    <a:srgbClr val="FFFFFF"/>
                  </a:outerShdw>
                </a:effectLst>
              </a:rPr>
              <a:t> of </a:t>
            </a:r>
            <a:r>
              <a:rPr lang="cs-CZ" altLang="cs-CZ" sz="4000" dirty="0" err="1">
                <a:solidFill>
                  <a:srgbClr val="FFFF66"/>
                </a:solidFill>
                <a:effectLst>
                  <a:outerShdw blurRad="38100" dist="38100" dir="2700000" algn="tl">
                    <a:srgbClr val="FFFFFF"/>
                  </a:outerShdw>
                </a:effectLst>
              </a:rPr>
              <a:t>Slovenia</a:t>
            </a:r>
            <a:r>
              <a:rPr lang="cs-CZ" altLang="cs-CZ" sz="4000" dirty="0">
                <a:solidFill>
                  <a:srgbClr val="FFFF66"/>
                </a:solidFill>
                <a:effectLst>
                  <a:outerShdw blurRad="38100" dist="38100" dir="2700000" algn="tl">
                    <a:srgbClr val="FFFFFF"/>
                  </a:outerShdw>
                </a:effectLst>
              </a:rPr>
              <a:t> and </a:t>
            </a:r>
            <a:r>
              <a:rPr lang="cs-CZ" altLang="cs-CZ" sz="4000" dirty="0" err="1">
                <a:solidFill>
                  <a:srgbClr val="FFFF66"/>
                </a:solidFill>
                <a:effectLst>
                  <a:outerShdw blurRad="38100" dist="38100" dir="2700000" algn="tl">
                    <a:srgbClr val="FFFFFF"/>
                  </a:outerShdw>
                </a:effectLst>
              </a:rPr>
              <a:t>the</a:t>
            </a:r>
            <a:r>
              <a:rPr lang="cs-CZ" altLang="cs-CZ" sz="4000" dirty="0">
                <a:solidFill>
                  <a:srgbClr val="FFFF66"/>
                </a:solidFill>
                <a:effectLst>
                  <a:outerShdw blurRad="38100" dist="38100" dir="2700000" algn="tl">
                    <a:srgbClr val="FFFFFF"/>
                  </a:outerShdw>
                </a:effectLst>
              </a:rPr>
              <a:t> Western/Eastern Balkan </a:t>
            </a:r>
            <a:r>
              <a:rPr lang="cs-CZ" altLang="cs-CZ" sz="4000" dirty="0" err="1">
                <a:solidFill>
                  <a:srgbClr val="FFFF66"/>
                </a:solidFill>
                <a:effectLst>
                  <a:outerShdw blurRad="38100" dist="38100" dir="2700000" algn="tl">
                    <a:srgbClr val="FFFFFF"/>
                  </a:outerShdw>
                </a:effectLst>
              </a:rPr>
              <a:t>states</a:t>
            </a:r>
            <a:endParaRPr lang="en-GB" altLang="cs-CZ" sz="4000" dirty="0">
              <a:solidFill>
                <a:srgbClr val="FFFF66"/>
              </a:solidFill>
              <a:effectLst>
                <a:outerShdw blurRad="38100" dist="38100" dir="2700000" algn="tl">
                  <a:srgbClr val="FFFFFF"/>
                </a:outerShdw>
              </a:effectLst>
            </a:endParaRPr>
          </a:p>
        </p:txBody>
      </p:sp>
      <p:pic>
        <p:nvPicPr>
          <p:cNvPr id="5123" name="Picture 5" descr="si-fla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981076"/>
            <a:ext cx="8001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7" descr="croatia_flag_w"/>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74825" y="5516563"/>
            <a:ext cx="852488"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8" descr="Bosnia_fla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4825" y="1628776"/>
            <a:ext cx="914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9" descr="macedonia_fla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7850" y="2205038"/>
            <a:ext cx="6985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1" descr="srbsk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9288" y="4221164"/>
            <a:ext cx="622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2" descr="ALBA0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19289" y="3500439"/>
            <a:ext cx="5619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3" descr="b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47851" y="4941888"/>
            <a:ext cx="633413"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4" descr="romani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47850" y="6237288"/>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Rectangle 15"/>
          <p:cNvSpPr>
            <a:spLocks noChangeArrowheads="1"/>
          </p:cNvSpPr>
          <p:nvPr/>
        </p:nvSpPr>
        <p:spPr bwMode="auto">
          <a:xfrm>
            <a:off x="8746835" y="1052514"/>
            <a:ext cx="3103419"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SzTx/>
              <a:buFontTx/>
              <a:buNone/>
            </a:pPr>
            <a:r>
              <a:rPr lang="cs-CZ" altLang="cs-CZ" sz="1800" dirty="0" err="1"/>
              <a:t>What</a:t>
            </a:r>
            <a:r>
              <a:rPr lang="cs-CZ" altLang="cs-CZ" sz="1800" dirty="0"/>
              <a:t> </a:t>
            </a:r>
            <a:r>
              <a:rPr lang="cs-CZ" altLang="cs-CZ" sz="1800" dirty="0" err="1"/>
              <a:t>is</a:t>
            </a:r>
            <a:r>
              <a:rPr lang="cs-CZ" altLang="cs-CZ" sz="1800" dirty="0"/>
              <a:t> Balkan?  Western Balkan, </a:t>
            </a:r>
            <a:r>
              <a:rPr lang="cs-CZ" altLang="cs-CZ" sz="1800" dirty="0" err="1"/>
              <a:t>southern</a:t>
            </a:r>
            <a:r>
              <a:rPr lang="cs-CZ" altLang="cs-CZ" sz="1800" dirty="0"/>
              <a:t>, </a:t>
            </a:r>
            <a:r>
              <a:rPr lang="cs-CZ" altLang="cs-CZ" sz="1800" dirty="0" err="1"/>
              <a:t>eastern</a:t>
            </a:r>
            <a:r>
              <a:rPr lang="cs-CZ" altLang="cs-CZ" sz="1800" dirty="0"/>
              <a:t>??</a:t>
            </a:r>
          </a:p>
          <a:p>
            <a:pPr eaLnBrk="1" hangingPunct="1">
              <a:spcBef>
                <a:spcPct val="0"/>
              </a:spcBef>
              <a:buClrTx/>
              <a:buSzTx/>
              <a:buFontTx/>
              <a:buNone/>
            </a:pPr>
            <a:endParaRPr lang="cs-CZ" altLang="cs-CZ" sz="1800" dirty="0"/>
          </a:p>
          <a:p>
            <a:pPr eaLnBrk="1" hangingPunct="1">
              <a:spcBef>
                <a:spcPct val="0"/>
              </a:spcBef>
              <a:buClrTx/>
              <a:buSzTx/>
              <a:buFontTx/>
              <a:buNone/>
            </a:pPr>
            <a:r>
              <a:rPr lang="cs-CZ" altLang="cs-CZ" sz="1800" dirty="0" err="1"/>
              <a:t>Dates</a:t>
            </a:r>
            <a:r>
              <a:rPr lang="cs-CZ" altLang="cs-CZ" sz="1800" dirty="0"/>
              <a:t>: (395, 1054, end of 14, </a:t>
            </a:r>
            <a:r>
              <a:rPr lang="cs-CZ" altLang="cs-CZ" sz="1800" dirty="0" err="1"/>
              <a:t>century</a:t>
            </a:r>
            <a:r>
              <a:rPr lang="cs-CZ" altLang="cs-CZ" sz="1800" dirty="0"/>
              <a:t>, 1453)</a:t>
            </a:r>
          </a:p>
          <a:p>
            <a:pPr eaLnBrk="1" hangingPunct="1">
              <a:spcBef>
                <a:spcPct val="0"/>
              </a:spcBef>
              <a:buClrTx/>
              <a:buSzTx/>
              <a:buFontTx/>
              <a:buNone/>
            </a:pPr>
            <a:endParaRPr lang="cs-CZ" altLang="cs-CZ" sz="1800" dirty="0"/>
          </a:p>
          <a:p>
            <a:pPr eaLnBrk="1" hangingPunct="1">
              <a:spcBef>
                <a:spcPct val="0"/>
              </a:spcBef>
              <a:buClrTx/>
              <a:buSzTx/>
              <a:buFontTx/>
              <a:buNone/>
            </a:pPr>
            <a:r>
              <a:rPr lang="cs-CZ" altLang="cs-CZ" sz="1800" dirty="0" err="1"/>
              <a:t>Dissolution</a:t>
            </a:r>
            <a:r>
              <a:rPr lang="cs-CZ" altLang="cs-CZ" sz="1800" dirty="0"/>
              <a:t> of </a:t>
            </a:r>
            <a:r>
              <a:rPr lang="cs-CZ" altLang="cs-CZ" sz="1800" dirty="0" err="1"/>
              <a:t>yugoslavia</a:t>
            </a:r>
            <a:r>
              <a:rPr lang="cs-CZ" altLang="cs-CZ" sz="1800" dirty="0"/>
              <a:t> </a:t>
            </a:r>
            <a:r>
              <a:rPr lang="cs-CZ" altLang="cs-CZ" sz="1800" dirty="0" err="1"/>
              <a:t>into</a:t>
            </a:r>
            <a:r>
              <a:rPr lang="cs-CZ" altLang="cs-CZ" sz="1800" dirty="0"/>
              <a:t> </a:t>
            </a:r>
            <a:r>
              <a:rPr lang="cs-CZ" altLang="cs-CZ" sz="1800" dirty="0" err="1"/>
              <a:t>what</a:t>
            </a:r>
            <a:r>
              <a:rPr lang="cs-CZ" altLang="cs-CZ" sz="1800" dirty="0"/>
              <a:t>??</a:t>
            </a:r>
          </a:p>
          <a:p>
            <a:pPr eaLnBrk="1" hangingPunct="1">
              <a:spcBef>
                <a:spcPct val="0"/>
              </a:spcBef>
              <a:buClrTx/>
              <a:buSzTx/>
              <a:buFontTx/>
              <a:buChar char="-"/>
            </a:pPr>
            <a:endParaRPr lang="cs-CZ" altLang="cs-CZ" sz="1800" dirty="0"/>
          </a:p>
          <a:p>
            <a:pPr eaLnBrk="1" hangingPunct="1">
              <a:spcBef>
                <a:spcPct val="0"/>
              </a:spcBef>
              <a:buClrTx/>
              <a:buSzTx/>
              <a:buFontTx/>
              <a:buNone/>
            </a:pPr>
            <a:r>
              <a:rPr lang="cs-CZ" altLang="cs-CZ" sz="1800" dirty="0" err="1"/>
              <a:t>Nations</a:t>
            </a:r>
            <a:r>
              <a:rPr lang="cs-CZ" altLang="cs-CZ" sz="1800" dirty="0"/>
              <a:t>, </a:t>
            </a:r>
            <a:r>
              <a:rPr lang="cs-CZ" altLang="cs-CZ" sz="1800" dirty="0" err="1"/>
              <a:t>ethnics</a:t>
            </a:r>
            <a:r>
              <a:rPr lang="cs-CZ" altLang="cs-CZ" sz="1800" dirty="0"/>
              <a:t>, </a:t>
            </a:r>
            <a:r>
              <a:rPr lang="cs-CZ" altLang="cs-CZ" sz="1800" dirty="0" err="1"/>
              <a:t>religions</a:t>
            </a:r>
            <a:r>
              <a:rPr lang="cs-CZ" altLang="cs-CZ" sz="1800" dirty="0"/>
              <a:t>, </a:t>
            </a:r>
            <a:r>
              <a:rPr lang="cs-CZ" altLang="cs-CZ" sz="1800" dirty="0" err="1"/>
              <a:t>language</a:t>
            </a:r>
            <a:r>
              <a:rPr lang="cs-CZ" altLang="cs-CZ" sz="1800" dirty="0"/>
              <a:t>, </a:t>
            </a:r>
            <a:r>
              <a:rPr lang="cs-CZ" altLang="cs-CZ" sz="1800" dirty="0" err="1"/>
              <a:t>script</a:t>
            </a:r>
            <a:r>
              <a:rPr lang="cs-CZ" altLang="cs-CZ" sz="1800" dirty="0"/>
              <a:t>, </a:t>
            </a:r>
            <a:r>
              <a:rPr lang="cs-CZ" altLang="cs-CZ" sz="1800" dirty="0" err="1"/>
              <a:t>lliteracy</a:t>
            </a:r>
            <a:r>
              <a:rPr lang="cs-CZ" altLang="cs-CZ" sz="1800" dirty="0"/>
              <a:t>, </a:t>
            </a:r>
            <a:r>
              <a:rPr lang="cs-CZ" altLang="cs-CZ" sz="1800" dirty="0" err="1"/>
              <a:t>life</a:t>
            </a:r>
            <a:r>
              <a:rPr lang="cs-CZ" altLang="cs-CZ" sz="1800" dirty="0"/>
              <a:t> standard </a:t>
            </a:r>
            <a:endParaRPr lang="en-GB" altLang="cs-CZ" sz="1800" dirty="0"/>
          </a:p>
        </p:txBody>
      </p:sp>
      <p:pic>
        <p:nvPicPr>
          <p:cNvPr id="5132" name="Picture 16" descr="montenegro_fla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74826" y="333375"/>
            <a:ext cx="7334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18" descr="kosovo fla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74825" y="2781301"/>
            <a:ext cx="8270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Obrázek 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175649" y="1628776"/>
            <a:ext cx="5227637"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35064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81200" y="609599"/>
            <a:ext cx="8229600" cy="1237225"/>
          </a:xfrm>
        </p:spPr>
        <p:txBody>
          <a:bodyPr/>
          <a:lstStyle/>
          <a:p>
            <a:pPr>
              <a:defRPr/>
            </a:pPr>
            <a:r>
              <a:rPr lang="cs-CZ" dirty="0" err="1" smtClean="0"/>
              <a:t>Timeline</a:t>
            </a:r>
            <a:endParaRPr lang="cs-CZ" dirty="0"/>
          </a:p>
        </p:txBody>
      </p:sp>
      <p:sp>
        <p:nvSpPr>
          <p:cNvPr id="3" name="Zástupný symbol pro obsah 2"/>
          <p:cNvSpPr>
            <a:spLocks noGrp="1"/>
          </p:cNvSpPr>
          <p:nvPr>
            <p:ph idx="1"/>
          </p:nvPr>
        </p:nvSpPr>
        <p:spPr>
          <a:xfrm>
            <a:off x="1524000" y="2202426"/>
            <a:ext cx="8686800" cy="4655575"/>
          </a:xfrm>
        </p:spPr>
        <p:txBody>
          <a:bodyPr/>
          <a:lstStyle/>
          <a:p>
            <a:pPr>
              <a:defRPr/>
            </a:pPr>
            <a:r>
              <a:rPr lang="cs-CZ" dirty="0" smtClean="0"/>
              <a:t>1991 </a:t>
            </a:r>
            <a:r>
              <a:rPr lang="cs-CZ" dirty="0" err="1" smtClean="0"/>
              <a:t>Slovenia</a:t>
            </a:r>
            <a:endParaRPr lang="cs-CZ" dirty="0" smtClean="0"/>
          </a:p>
          <a:p>
            <a:pPr>
              <a:defRPr/>
            </a:pPr>
            <a:r>
              <a:rPr lang="cs-CZ" dirty="0" smtClean="0"/>
              <a:t>1991-95 </a:t>
            </a:r>
            <a:r>
              <a:rPr lang="cs-CZ" dirty="0" err="1" smtClean="0"/>
              <a:t>Croatia</a:t>
            </a:r>
            <a:endParaRPr lang="cs-CZ" dirty="0" smtClean="0"/>
          </a:p>
          <a:p>
            <a:pPr>
              <a:defRPr/>
            </a:pPr>
            <a:r>
              <a:rPr lang="cs-CZ" dirty="0" smtClean="0"/>
              <a:t>1992-95 </a:t>
            </a:r>
            <a:r>
              <a:rPr lang="cs-CZ" dirty="0" err="1" smtClean="0"/>
              <a:t>BiH</a:t>
            </a:r>
            <a:endParaRPr lang="cs-CZ" dirty="0" smtClean="0"/>
          </a:p>
          <a:p>
            <a:pPr>
              <a:defRPr/>
            </a:pPr>
            <a:r>
              <a:rPr lang="cs-CZ" dirty="0" smtClean="0"/>
              <a:t>1997 </a:t>
            </a:r>
            <a:r>
              <a:rPr lang="cs-CZ" dirty="0" err="1" smtClean="0"/>
              <a:t>Anarchy</a:t>
            </a:r>
            <a:r>
              <a:rPr lang="cs-CZ" dirty="0" smtClean="0"/>
              <a:t> in </a:t>
            </a:r>
            <a:r>
              <a:rPr lang="cs-CZ" dirty="0" err="1" smtClean="0"/>
              <a:t>Albania</a:t>
            </a:r>
            <a:endParaRPr lang="cs-CZ" dirty="0" smtClean="0"/>
          </a:p>
          <a:p>
            <a:pPr>
              <a:defRPr/>
            </a:pPr>
            <a:r>
              <a:rPr lang="cs-CZ" dirty="0" smtClean="0"/>
              <a:t>1998-99 Kosovo</a:t>
            </a:r>
          </a:p>
          <a:p>
            <a:pPr>
              <a:defRPr/>
            </a:pPr>
            <a:r>
              <a:rPr lang="cs-CZ" dirty="0" smtClean="0"/>
              <a:t>2000 </a:t>
            </a:r>
            <a:r>
              <a:rPr lang="cs-CZ" dirty="0" err="1" smtClean="0"/>
              <a:t>Presevo</a:t>
            </a:r>
            <a:r>
              <a:rPr lang="cs-CZ" dirty="0" smtClean="0"/>
              <a:t> </a:t>
            </a:r>
            <a:r>
              <a:rPr lang="cs-CZ" dirty="0" err="1" smtClean="0"/>
              <a:t>valley</a:t>
            </a:r>
            <a:endParaRPr lang="cs-CZ" dirty="0" smtClean="0"/>
          </a:p>
          <a:p>
            <a:pPr>
              <a:defRPr/>
            </a:pPr>
            <a:r>
              <a:rPr lang="cs-CZ" dirty="0" smtClean="0"/>
              <a:t>2001 </a:t>
            </a:r>
            <a:r>
              <a:rPr lang="cs-CZ" dirty="0" err="1" smtClean="0"/>
              <a:t>Macedonia</a:t>
            </a:r>
            <a:endParaRPr lang="cs-CZ" dirty="0" smtClean="0"/>
          </a:p>
          <a:p>
            <a:pPr>
              <a:defRPr/>
            </a:pPr>
            <a:r>
              <a:rPr lang="cs-CZ" dirty="0" smtClean="0"/>
              <a:t>2003 </a:t>
            </a:r>
            <a:r>
              <a:rPr lang="cs-CZ" dirty="0" err="1" smtClean="0"/>
              <a:t>Belgrade</a:t>
            </a:r>
            <a:r>
              <a:rPr lang="cs-CZ" dirty="0" smtClean="0"/>
              <a:t> </a:t>
            </a:r>
            <a:r>
              <a:rPr lang="cs-CZ" dirty="0" err="1" smtClean="0"/>
              <a:t>agreement</a:t>
            </a:r>
            <a:endParaRPr lang="cs-CZ" dirty="0" smtClean="0"/>
          </a:p>
          <a:p>
            <a:pPr>
              <a:defRPr/>
            </a:pPr>
            <a:r>
              <a:rPr lang="cs-CZ" dirty="0" smtClean="0"/>
              <a:t>2006 </a:t>
            </a:r>
            <a:r>
              <a:rPr lang="cs-CZ" dirty="0" err="1" smtClean="0"/>
              <a:t>Montenegro</a:t>
            </a:r>
            <a:endParaRPr lang="cs-CZ" dirty="0" smtClean="0"/>
          </a:p>
          <a:p>
            <a:pPr>
              <a:defRPr/>
            </a:pPr>
            <a:r>
              <a:rPr lang="cs-CZ" dirty="0" smtClean="0"/>
              <a:t>2008 Kosovo</a:t>
            </a:r>
          </a:p>
          <a:p>
            <a:pPr>
              <a:defRPr/>
            </a:pPr>
            <a:endParaRPr lang="cs-CZ" dirty="0" smtClean="0"/>
          </a:p>
          <a:p>
            <a:pPr>
              <a:defRPr/>
            </a:pPr>
            <a:endParaRPr lang="cs-CZ" dirty="0" smtClean="0"/>
          </a:p>
          <a:p>
            <a:pPr>
              <a:defRPr/>
            </a:pPr>
            <a:endParaRPr lang="cs-CZ" dirty="0"/>
          </a:p>
        </p:txBody>
      </p:sp>
      <p:pic>
        <p:nvPicPr>
          <p:cNvPr id="6148"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72264" y="1354138"/>
            <a:ext cx="5227637" cy="514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84525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ctrTitle" idx="4294967295"/>
          </p:nvPr>
        </p:nvSpPr>
        <p:spPr>
          <a:xfrm>
            <a:off x="0" y="0"/>
            <a:ext cx="5326063" cy="1052513"/>
          </a:xfrm>
        </p:spPr>
        <p:txBody>
          <a:bodyPr/>
          <a:lstStyle/>
          <a:p>
            <a:pPr eaLnBrk="1" hangingPunct="1">
              <a:defRPr/>
            </a:pPr>
            <a:r>
              <a:rPr lang="cs-CZ" altLang="cs-CZ" smtClean="0">
                <a:solidFill>
                  <a:srgbClr val="FFCC00"/>
                </a:solidFill>
              </a:rPr>
              <a:t>Slovenia</a:t>
            </a:r>
            <a:endParaRPr lang="en-GB" altLang="cs-CZ" smtClean="0">
              <a:solidFill>
                <a:srgbClr val="FFCC00"/>
              </a:solidFill>
            </a:endParaRPr>
          </a:p>
        </p:txBody>
      </p:sp>
      <p:sp>
        <p:nvSpPr>
          <p:cNvPr id="101379" name="Rectangle 3"/>
          <p:cNvSpPr>
            <a:spLocks noGrp="1" noChangeArrowheads="1"/>
          </p:cNvSpPr>
          <p:nvPr>
            <p:ph type="subTitle" idx="4294967295"/>
          </p:nvPr>
        </p:nvSpPr>
        <p:spPr>
          <a:xfrm>
            <a:off x="0" y="766763"/>
            <a:ext cx="5795963" cy="5805487"/>
          </a:xfrm>
        </p:spPr>
        <p:txBody>
          <a:bodyPr>
            <a:normAutofit fontScale="92500" lnSpcReduction="10000"/>
          </a:bodyPr>
          <a:lstStyle/>
          <a:p>
            <a:pPr algn="l" eaLnBrk="1" hangingPunct="1">
              <a:lnSpc>
                <a:spcPct val="90000"/>
              </a:lnSpc>
              <a:buFont typeface="Wingdings" pitchFamily="2" charset="2"/>
              <a:buChar char="n"/>
              <a:defRPr/>
            </a:pPr>
            <a:r>
              <a:rPr lang="cs-CZ" altLang="cs-CZ" sz="2800" dirty="0">
                <a:effectLst>
                  <a:outerShdw blurRad="38100" dist="38100" dir="2700000" algn="tl">
                    <a:srgbClr val="8C0000"/>
                  </a:outerShdw>
                </a:effectLst>
              </a:rPr>
              <a:t>10 </a:t>
            </a:r>
            <a:r>
              <a:rPr lang="cs-CZ" altLang="cs-CZ" sz="2800" dirty="0" err="1">
                <a:effectLst>
                  <a:outerShdw blurRad="38100" dist="38100" dir="2700000" algn="tl">
                    <a:srgbClr val="8C0000"/>
                  </a:outerShdw>
                </a:effectLst>
              </a:rPr>
              <a:t>days</a:t>
            </a:r>
            <a:r>
              <a:rPr lang="cs-CZ" altLang="cs-CZ" sz="2800" dirty="0">
                <a:effectLst>
                  <a:outerShdw blurRad="38100" dist="38100" dir="2700000" algn="tl">
                    <a:srgbClr val="8C0000"/>
                  </a:outerShdw>
                </a:effectLst>
              </a:rPr>
              <a:t> </a:t>
            </a:r>
            <a:r>
              <a:rPr lang="cs-CZ" altLang="cs-CZ" sz="2800" dirty="0" err="1">
                <a:effectLst>
                  <a:outerShdw blurRad="38100" dist="38100" dir="2700000" algn="tl">
                    <a:srgbClr val="8C0000"/>
                  </a:outerShdw>
                </a:effectLst>
              </a:rPr>
              <a:t>war</a:t>
            </a:r>
            <a:endParaRPr lang="cs-CZ" altLang="cs-CZ" sz="2800" dirty="0">
              <a:effectLst>
                <a:outerShdw blurRad="38100" dist="38100" dir="2700000" algn="tl">
                  <a:srgbClr val="8C0000"/>
                </a:outerShdw>
              </a:effectLst>
            </a:endParaRPr>
          </a:p>
          <a:p>
            <a:pPr algn="l" eaLnBrk="1" hangingPunct="1">
              <a:lnSpc>
                <a:spcPct val="90000"/>
              </a:lnSpc>
              <a:buFont typeface="Wingdings" pitchFamily="2" charset="2"/>
              <a:buChar char="n"/>
              <a:defRPr/>
            </a:pPr>
            <a:r>
              <a:rPr lang="cs-CZ" altLang="cs-CZ" sz="2800" dirty="0" err="1">
                <a:effectLst>
                  <a:outerShdw blurRad="38100" dist="38100" dir="2700000" algn="tl">
                    <a:srgbClr val="8C0000"/>
                  </a:outerShdw>
                </a:effectLst>
              </a:rPr>
              <a:t>Italian</a:t>
            </a:r>
            <a:r>
              <a:rPr lang="cs-CZ" altLang="cs-CZ" sz="2800" dirty="0">
                <a:effectLst>
                  <a:outerShdw blurRad="38100" dist="38100" dir="2700000" algn="tl">
                    <a:srgbClr val="8C0000"/>
                  </a:outerShdw>
                </a:effectLst>
              </a:rPr>
              <a:t>, </a:t>
            </a:r>
            <a:r>
              <a:rPr lang="cs-CZ" altLang="cs-CZ" sz="2800" dirty="0" err="1">
                <a:effectLst>
                  <a:outerShdw blurRad="38100" dist="38100" dir="2700000" algn="tl">
                    <a:srgbClr val="8C0000"/>
                  </a:outerShdw>
                </a:effectLst>
              </a:rPr>
              <a:t>Austrian</a:t>
            </a:r>
            <a:r>
              <a:rPr lang="cs-CZ" altLang="cs-CZ" sz="2800" dirty="0">
                <a:effectLst>
                  <a:outerShdw blurRad="38100" dist="38100" dir="2700000" algn="tl">
                    <a:srgbClr val="8C0000"/>
                  </a:outerShdw>
                </a:effectLst>
              </a:rPr>
              <a:t>, </a:t>
            </a:r>
            <a:r>
              <a:rPr lang="cs-CZ" altLang="cs-CZ" sz="2800" dirty="0" err="1">
                <a:effectLst>
                  <a:outerShdw blurRad="38100" dist="38100" dir="2700000" algn="tl">
                    <a:srgbClr val="8C0000"/>
                  </a:outerShdw>
                </a:effectLst>
              </a:rPr>
              <a:t>Hungarian</a:t>
            </a:r>
            <a:r>
              <a:rPr lang="cs-CZ" altLang="cs-CZ" sz="2800" dirty="0">
                <a:effectLst>
                  <a:outerShdw blurRad="38100" dist="38100" dir="2700000" algn="tl">
                    <a:srgbClr val="8C0000"/>
                  </a:outerShdw>
                </a:effectLst>
              </a:rPr>
              <a:t> </a:t>
            </a:r>
            <a:r>
              <a:rPr lang="cs-CZ" altLang="cs-CZ" sz="2800" dirty="0" err="1">
                <a:effectLst>
                  <a:outerShdw blurRad="38100" dist="38100" dir="2700000" algn="tl">
                    <a:srgbClr val="8C0000"/>
                  </a:outerShdw>
                </a:effectLst>
              </a:rPr>
              <a:t>national</a:t>
            </a:r>
            <a:r>
              <a:rPr lang="cs-CZ" altLang="cs-CZ" sz="2800" dirty="0">
                <a:effectLst>
                  <a:outerShdw blurRad="38100" dist="38100" dir="2700000" algn="tl">
                    <a:srgbClr val="8C0000"/>
                  </a:outerShdw>
                </a:effectLst>
              </a:rPr>
              <a:t> minority</a:t>
            </a:r>
          </a:p>
          <a:p>
            <a:pPr algn="l" eaLnBrk="1" hangingPunct="1">
              <a:lnSpc>
                <a:spcPct val="90000"/>
              </a:lnSpc>
              <a:buFont typeface="Wingdings" pitchFamily="2" charset="2"/>
              <a:buChar char="n"/>
              <a:defRPr/>
            </a:pPr>
            <a:r>
              <a:rPr lang="cs-CZ" altLang="cs-CZ" sz="2800" dirty="0">
                <a:effectLst>
                  <a:outerShdw blurRad="38100" dist="38100" dir="2700000" algn="tl">
                    <a:srgbClr val="8C0000"/>
                  </a:outerShdw>
                </a:effectLst>
              </a:rPr>
              <a:t>2.3.2004 NATO</a:t>
            </a:r>
          </a:p>
          <a:p>
            <a:pPr algn="l" eaLnBrk="1" hangingPunct="1">
              <a:lnSpc>
                <a:spcPct val="90000"/>
              </a:lnSpc>
              <a:buFont typeface="Wingdings" pitchFamily="2" charset="2"/>
              <a:buChar char="n"/>
              <a:defRPr/>
            </a:pPr>
            <a:r>
              <a:rPr lang="cs-CZ" altLang="cs-CZ" sz="2800" dirty="0">
                <a:effectLst>
                  <a:outerShdw blurRad="38100" dist="38100" dir="2700000" algn="tl">
                    <a:srgbClr val="8C0000"/>
                  </a:outerShdw>
                </a:effectLst>
              </a:rPr>
              <a:t>1.5.2004 </a:t>
            </a:r>
            <a:r>
              <a:rPr lang="cs-CZ" altLang="cs-CZ" sz="2800" dirty="0" smtClean="0">
                <a:effectLst>
                  <a:outerShdw blurRad="38100" dist="38100" dir="2700000" algn="tl">
                    <a:srgbClr val="8C0000"/>
                  </a:outerShdw>
                </a:effectLst>
              </a:rPr>
              <a:t>EU</a:t>
            </a:r>
          </a:p>
          <a:p>
            <a:pPr algn="l" eaLnBrk="1" hangingPunct="1">
              <a:lnSpc>
                <a:spcPct val="90000"/>
              </a:lnSpc>
              <a:buFont typeface="Wingdings" pitchFamily="2" charset="2"/>
              <a:buChar char="n"/>
              <a:defRPr/>
            </a:pPr>
            <a:r>
              <a:rPr lang="cs-CZ" altLang="cs-CZ" sz="2800" dirty="0" err="1" smtClean="0">
                <a:effectLst>
                  <a:outerShdw blurRad="38100" dist="38100" dir="2700000" algn="tl">
                    <a:srgbClr val="8C0000"/>
                  </a:outerShdw>
                </a:effectLst>
              </a:rPr>
              <a:t>Slovenian</a:t>
            </a:r>
            <a:r>
              <a:rPr lang="cs-CZ" altLang="cs-CZ" sz="2800" dirty="0" smtClean="0">
                <a:effectLst>
                  <a:outerShdw blurRad="38100" dist="38100" dir="2700000" algn="tl">
                    <a:srgbClr val="8C0000"/>
                  </a:outerShdw>
                </a:effectLst>
              </a:rPr>
              <a:t> </a:t>
            </a:r>
            <a:r>
              <a:rPr lang="cs-CZ" altLang="cs-CZ" sz="2800" dirty="0" err="1" smtClean="0">
                <a:effectLst>
                  <a:outerShdw blurRad="38100" dist="38100" dir="2700000" algn="tl">
                    <a:srgbClr val="8C0000"/>
                  </a:outerShdw>
                </a:effectLst>
              </a:rPr>
              <a:t>national</a:t>
            </a:r>
            <a:r>
              <a:rPr lang="cs-CZ" altLang="cs-CZ" sz="2800" dirty="0" smtClean="0">
                <a:effectLst>
                  <a:outerShdw blurRad="38100" dist="38100" dir="2700000" algn="tl">
                    <a:srgbClr val="8C0000"/>
                  </a:outerShdw>
                </a:effectLst>
              </a:rPr>
              <a:t> party – very </a:t>
            </a:r>
            <a:r>
              <a:rPr lang="cs-CZ" altLang="cs-CZ" sz="2800" dirty="0" err="1" smtClean="0">
                <a:effectLst>
                  <a:outerShdw blurRad="38100" dist="38100" dir="2700000" algn="tl">
                    <a:srgbClr val="8C0000"/>
                  </a:outerShdw>
                </a:effectLst>
              </a:rPr>
              <a:t>weak</a:t>
            </a:r>
            <a:r>
              <a:rPr lang="cs-CZ" altLang="cs-CZ" sz="2800" dirty="0" smtClean="0">
                <a:effectLst>
                  <a:outerShdw blurRad="38100" dist="38100" dir="2700000" algn="tl">
                    <a:srgbClr val="8C0000"/>
                  </a:outerShdw>
                </a:effectLst>
              </a:rPr>
              <a:t> far </a:t>
            </a:r>
            <a:r>
              <a:rPr lang="cs-CZ" altLang="cs-CZ" sz="2800" dirty="0" err="1" smtClean="0">
                <a:effectLst>
                  <a:outerShdw blurRad="38100" dist="38100" dir="2700000" algn="tl">
                    <a:srgbClr val="8C0000"/>
                  </a:outerShdw>
                </a:effectLst>
              </a:rPr>
              <a:t>right</a:t>
            </a:r>
            <a:r>
              <a:rPr lang="cs-CZ" altLang="cs-CZ" sz="2800" dirty="0" smtClean="0">
                <a:effectLst>
                  <a:outerShdw blurRad="38100" dist="38100" dir="2700000" algn="tl">
                    <a:srgbClr val="8C0000"/>
                  </a:outerShdw>
                </a:effectLst>
              </a:rPr>
              <a:t> </a:t>
            </a:r>
          </a:p>
          <a:p>
            <a:pPr algn="l" eaLnBrk="1" hangingPunct="1">
              <a:lnSpc>
                <a:spcPct val="90000"/>
              </a:lnSpc>
              <a:buFont typeface="Wingdings" pitchFamily="2" charset="2"/>
              <a:buChar char="n"/>
              <a:defRPr/>
            </a:pPr>
            <a:r>
              <a:rPr lang="cs-CZ" altLang="cs-CZ" sz="2800" dirty="0" smtClean="0">
                <a:effectLst>
                  <a:outerShdw blurRad="38100" dist="38100" dir="2700000" algn="tl">
                    <a:srgbClr val="8C0000"/>
                  </a:outerShdw>
                </a:effectLst>
              </a:rPr>
              <a:t>very </a:t>
            </a:r>
            <a:r>
              <a:rPr lang="cs-CZ" altLang="cs-CZ" sz="2800" dirty="0" err="1" smtClean="0">
                <a:effectLst>
                  <a:outerShdw blurRad="38100" dist="38100" dir="2700000" algn="tl">
                    <a:srgbClr val="8C0000"/>
                  </a:outerShdw>
                </a:effectLst>
              </a:rPr>
              <a:t>weak</a:t>
            </a:r>
            <a:r>
              <a:rPr lang="cs-CZ" altLang="cs-CZ" sz="2800" dirty="0" smtClean="0">
                <a:effectLst>
                  <a:outerShdw blurRad="38100" dist="38100" dir="2700000" algn="tl">
                    <a:srgbClr val="8C0000"/>
                  </a:outerShdw>
                </a:effectLst>
              </a:rPr>
              <a:t> </a:t>
            </a:r>
            <a:r>
              <a:rPr lang="cs-CZ" altLang="cs-CZ" sz="2800" dirty="0" err="1" smtClean="0">
                <a:effectLst>
                  <a:outerShdw blurRad="38100" dist="38100" dir="2700000" algn="tl">
                    <a:srgbClr val="8C0000"/>
                  </a:outerShdw>
                </a:effectLst>
              </a:rPr>
              <a:t>coalition</a:t>
            </a:r>
            <a:r>
              <a:rPr lang="cs-CZ" altLang="cs-CZ" sz="2800" dirty="0" smtClean="0">
                <a:effectLst>
                  <a:outerShdw blurRad="38100" dist="38100" dir="2700000" algn="tl">
                    <a:srgbClr val="8C0000"/>
                  </a:outerShdw>
                </a:effectLst>
              </a:rPr>
              <a:t> </a:t>
            </a:r>
            <a:r>
              <a:rPr lang="cs-CZ" altLang="cs-CZ" sz="2800" dirty="0" err="1" smtClean="0">
                <a:effectLst>
                  <a:outerShdw blurRad="38100" dist="38100" dir="2700000" algn="tl">
                    <a:srgbClr val="8C0000"/>
                  </a:outerShdw>
                </a:effectLst>
              </a:rPr>
              <a:t>potential</a:t>
            </a:r>
            <a:r>
              <a:rPr lang="cs-CZ" altLang="cs-CZ" sz="2800" dirty="0" smtClean="0">
                <a:effectLst>
                  <a:outerShdw blurRad="38100" dist="38100" dir="2700000" algn="tl">
                    <a:srgbClr val="8C0000"/>
                  </a:outerShdw>
                </a:effectLst>
              </a:rPr>
              <a:t>, </a:t>
            </a:r>
            <a:r>
              <a:rPr lang="cs-CZ" altLang="cs-CZ" sz="2800" dirty="0" err="1" smtClean="0">
                <a:effectLst>
                  <a:outerShdw blurRad="38100" dist="38100" dir="2700000" algn="tl">
                    <a:srgbClr val="8C0000"/>
                  </a:outerShdw>
                </a:effectLst>
              </a:rPr>
              <a:t>since</a:t>
            </a:r>
            <a:r>
              <a:rPr lang="cs-CZ" altLang="cs-CZ" sz="2800" dirty="0" smtClean="0">
                <a:effectLst>
                  <a:outerShdw blurRad="38100" dist="38100" dir="2700000" algn="tl">
                    <a:srgbClr val="8C0000"/>
                  </a:outerShdw>
                </a:effectLst>
              </a:rPr>
              <a:t> 2011 </a:t>
            </a:r>
            <a:r>
              <a:rPr lang="cs-CZ" altLang="cs-CZ" sz="2800" dirty="0" err="1" smtClean="0">
                <a:effectLst>
                  <a:outerShdw blurRad="38100" dist="38100" dir="2700000" algn="tl">
                    <a:srgbClr val="8C0000"/>
                  </a:outerShdw>
                </a:effectLst>
              </a:rPr>
              <a:t>out</a:t>
            </a:r>
            <a:r>
              <a:rPr lang="cs-CZ" altLang="cs-CZ" sz="2800" dirty="0" smtClean="0">
                <a:effectLst>
                  <a:outerShdw blurRad="38100" dist="38100" dir="2700000" algn="tl">
                    <a:srgbClr val="8C0000"/>
                  </a:outerShdw>
                </a:effectLst>
              </a:rPr>
              <a:t> of </a:t>
            </a:r>
            <a:r>
              <a:rPr lang="cs-CZ" altLang="cs-CZ" sz="2800" dirty="0" err="1" smtClean="0">
                <a:effectLst>
                  <a:outerShdw blurRad="38100" dist="38100" dir="2700000" algn="tl">
                    <a:srgbClr val="8C0000"/>
                  </a:outerShdw>
                </a:effectLst>
              </a:rPr>
              <a:t>parliament</a:t>
            </a:r>
            <a:endParaRPr lang="cs-CZ" altLang="cs-CZ" sz="2800" dirty="0" smtClean="0">
              <a:effectLst>
                <a:outerShdw blurRad="38100" dist="38100" dir="2700000" algn="tl">
                  <a:srgbClr val="8C0000"/>
                </a:outerShdw>
              </a:effectLst>
            </a:endParaRPr>
          </a:p>
          <a:p>
            <a:pPr algn="l" eaLnBrk="1" hangingPunct="1">
              <a:lnSpc>
                <a:spcPct val="90000"/>
              </a:lnSpc>
              <a:buFont typeface="Wingdings" pitchFamily="2" charset="2"/>
              <a:buChar char="n"/>
              <a:defRPr/>
            </a:pPr>
            <a:r>
              <a:rPr lang="cs-CZ" altLang="cs-CZ" sz="2800" dirty="0" err="1" smtClean="0">
                <a:effectLst>
                  <a:outerShdw blurRad="38100" dist="38100" dir="2700000" algn="tl">
                    <a:srgbClr val="8C0000"/>
                  </a:outerShdw>
                </a:effectLst>
              </a:rPr>
              <a:t>Fractions</a:t>
            </a:r>
            <a:r>
              <a:rPr lang="cs-CZ" altLang="cs-CZ" sz="2800" dirty="0" smtClean="0">
                <a:effectLst>
                  <a:outerShdw blurRad="38100" dist="38100" dir="2700000" algn="tl">
                    <a:srgbClr val="8C0000"/>
                  </a:outerShdw>
                </a:effectLst>
              </a:rPr>
              <a:t>, </a:t>
            </a:r>
            <a:r>
              <a:rPr lang="cs-CZ" altLang="cs-CZ" sz="2800" dirty="0" err="1" smtClean="0">
                <a:effectLst>
                  <a:outerShdw blurRad="38100" dist="38100" dir="2700000" algn="tl">
                    <a:srgbClr val="8C0000"/>
                  </a:outerShdw>
                </a:effectLst>
              </a:rPr>
              <a:t>splits</a:t>
            </a:r>
            <a:endParaRPr lang="cs-CZ" altLang="cs-CZ" sz="2800" dirty="0" smtClean="0">
              <a:effectLst>
                <a:outerShdw blurRad="38100" dist="38100" dir="2700000" algn="tl">
                  <a:srgbClr val="8C0000"/>
                </a:outerShdw>
              </a:effectLst>
            </a:endParaRPr>
          </a:p>
          <a:p>
            <a:pPr algn="l" eaLnBrk="1" hangingPunct="1">
              <a:lnSpc>
                <a:spcPct val="90000"/>
              </a:lnSpc>
              <a:buFont typeface="Wingdings" pitchFamily="2" charset="2"/>
              <a:buChar char="n"/>
              <a:defRPr/>
            </a:pPr>
            <a:r>
              <a:rPr lang="cs-CZ" altLang="cs-CZ" sz="2800" dirty="0" smtClean="0">
                <a:effectLst>
                  <a:outerShdw blurRad="38100" dist="38100" dir="2700000" algn="tl">
                    <a:srgbClr val="8C0000"/>
                  </a:outerShdw>
                </a:effectLst>
              </a:rPr>
              <a:t>Anti-Roma, </a:t>
            </a:r>
            <a:r>
              <a:rPr lang="cs-CZ" altLang="cs-CZ" sz="2800" dirty="0" err="1" smtClean="0">
                <a:effectLst>
                  <a:outerShdw blurRad="38100" dist="38100" dir="2700000" algn="tl">
                    <a:srgbClr val="8C0000"/>
                  </a:outerShdw>
                </a:effectLst>
              </a:rPr>
              <a:t>legalisation</a:t>
            </a:r>
            <a:r>
              <a:rPr lang="cs-CZ" altLang="cs-CZ" sz="2800" dirty="0" smtClean="0">
                <a:effectLst>
                  <a:outerShdw blurRad="38100" dist="38100" dir="2700000" algn="tl">
                    <a:srgbClr val="8C0000"/>
                  </a:outerShdw>
                </a:effectLst>
              </a:rPr>
              <a:t> of </a:t>
            </a:r>
            <a:r>
              <a:rPr lang="cs-CZ" altLang="cs-CZ" sz="2800" dirty="0" err="1" smtClean="0">
                <a:effectLst>
                  <a:outerShdw blurRad="38100" dist="38100" dir="2700000" algn="tl">
                    <a:srgbClr val="8C0000"/>
                  </a:outerShdw>
                </a:effectLst>
              </a:rPr>
              <a:t>weapons</a:t>
            </a:r>
            <a:r>
              <a:rPr lang="cs-CZ" altLang="cs-CZ" sz="2800" dirty="0" smtClean="0">
                <a:effectLst>
                  <a:outerShdw blurRad="38100" dist="38100" dir="2700000" algn="tl">
                    <a:srgbClr val="8C0000"/>
                  </a:outerShdw>
                </a:effectLst>
              </a:rPr>
              <a:t>, </a:t>
            </a:r>
            <a:r>
              <a:rPr lang="cs-CZ" altLang="cs-CZ" sz="2800" dirty="0" err="1" smtClean="0">
                <a:effectLst>
                  <a:outerShdw blurRad="38100" dist="38100" dir="2700000" algn="tl">
                    <a:srgbClr val="8C0000"/>
                  </a:outerShdw>
                </a:effectLst>
              </a:rPr>
              <a:t>Greater</a:t>
            </a:r>
            <a:r>
              <a:rPr lang="cs-CZ" altLang="cs-CZ" sz="2800" dirty="0" smtClean="0">
                <a:effectLst>
                  <a:outerShdw blurRad="38100" dist="38100" dir="2700000" algn="tl">
                    <a:srgbClr val="8C0000"/>
                  </a:outerShdw>
                </a:effectLst>
              </a:rPr>
              <a:t> </a:t>
            </a:r>
            <a:r>
              <a:rPr lang="cs-CZ" altLang="cs-CZ" sz="2800" dirty="0" err="1" smtClean="0">
                <a:effectLst>
                  <a:outerShdw blurRad="38100" dist="38100" dir="2700000" algn="tl">
                    <a:srgbClr val="8C0000"/>
                  </a:outerShdw>
                </a:effectLst>
              </a:rPr>
              <a:t>Slovenia</a:t>
            </a:r>
            <a:r>
              <a:rPr lang="cs-CZ" altLang="cs-CZ" sz="2800" dirty="0" smtClean="0">
                <a:effectLst>
                  <a:outerShdw blurRad="38100" dist="38100" dir="2700000" algn="tl">
                    <a:srgbClr val="8C0000"/>
                  </a:outerShdw>
                </a:effectLst>
              </a:rPr>
              <a:t>, </a:t>
            </a:r>
            <a:r>
              <a:rPr lang="cs-CZ" altLang="cs-CZ" sz="2800" dirty="0" err="1" smtClean="0">
                <a:effectLst>
                  <a:outerShdw blurRad="38100" dist="38100" dir="2700000" algn="tl">
                    <a:srgbClr val="8C0000"/>
                  </a:outerShdw>
                </a:effectLst>
              </a:rPr>
              <a:t>euroscepticism</a:t>
            </a:r>
            <a:endParaRPr lang="cs-CZ" altLang="cs-CZ" sz="2800" dirty="0" smtClean="0">
              <a:effectLst>
                <a:outerShdw blurRad="38100" dist="38100" dir="2700000" algn="tl">
                  <a:srgbClr val="8C0000"/>
                </a:outerShdw>
              </a:effectLst>
            </a:endParaRPr>
          </a:p>
          <a:p>
            <a:pPr algn="l" eaLnBrk="1" hangingPunct="1">
              <a:lnSpc>
                <a:spcPct val="90000"/>
              </a:lnSpc>
              <a:buFont typeface="Wingdings" pitchFamily="2" charset="2"/>
              <a:buChar char="n"/>
              <a:defRPr/>
            </a:pPr>
            <a:r>
              <a:rPr lang="cs-CZ" altLang="cs-CZ" sz="2800" dirty="0" err="1" smtClean="0">
                <a:effectLst>
                  <a:outerShdw blurRad="38100" dist="38100" dir="2700000" algn="tl">
                    <a:srgbClr val="8C0000"/>
                  </a:outerShdw>
                </a:effectLst>
              </a:rPr>
              <a:t>Mainstreaming</a:t>
            </a:r>
            <a:r>
              <a:rPr lang="cs-CZ" altLang="cs-CZ" sz="2800" dirty="0" smtClean="0">
                <a:effectLst>
                  <a:outerShdw blurRad="38100" dist="38100" dir="2700000" algn="tl">
                    <a:srgbClr val="8C0000"/>
                  </a:outerShdw>
                </a:effectLst>
              </a:rPr>
              <a:t> of </a:t>
            </a:r>
            <a:r>
              <a:rPr lang="cs-CZ" altLang="cs-CZ" sz="2800" dirty="0" err="1" smtClean="0">
                <a:effectLst>
                  <a:outerShdw blurRad="38100" dist="38100" dir="2700000" algn="tl">
                    <a:srgbClr val="8C0000"/>
                  </a:outerShdw>
                </a:effectLst>
              </a:rPr>
              <a:t>nationalism</a:t>
            </a:r>
            <a:r>
              <a:rPr lang="cs-CZ" altLang="cs-CZ" sz="2800" dirty="0" smtClean="0">
                <a:effectLst>
                  <a:outerShdw blurRad="38100" dist="38100" dir="2700000" algn="tl">
                    <a:srgbClr val="8C0000"/>
                  </a:outerShdw>
                </a:effectLst>
              </a:rPr>
              <a:t> by </a:t>
            </a:r>
            <a:r>
              <a:rPr lang="cs-CZ" altLang="cs-CZ" sz="2800" dirty="0" err="1" smtClean="0">
                <a:effectLst>
                  <a:outerShdw blurRad="38100" dist="38100" dir="2700000" algn="tl">
                    <a:srgbClr val="8C0000"/>
                  </a:outerShdw>
                </a:effectLst>
              </a:rPr>
              <a:t>Slovenian</a:t>
            </a:r>
            <a:r>
              <a:rPr lang="cs-CZ" altLang="cs-CZ" sz="2800" dirty="0" smtClean="0">
                <a:effectLst>
                  <a:outerShdw blurRad="38100" dist="38100" dir="2700000" algn="tl">
                    <a:srgbClr val="8C0000"/>
                  </a:outerShdw>
                </a:effectLst>
              </a:rPr>
              <a:t> </a:t>
            </a:r>
            <a:r>
              <a:rPr lang="cs-CZ" altLang="cs-CZ" sz="2800" dirty="0" err="1" smtClean="0">
                <a:effectLst>
                  <a:outerShdw blurRad="38100" dist="38100" dir="2700000" algn="tl">
                    <a:srgbClr val="8C0000"/>
                  </a:outerShdw>
                </a:effectLst>
              </a:rPr>
              <a:t>democratic</a:t>
            </a:r>
            <a:r>
              <a:rPr lang="cs-CZ" altLang="cs-CZ" sz="2800" dirty="0" smtClean="0">
                <a:effectLst>
                  <a:outerShdw blurRad="38100" dist="38100" dir="2700000" algn="tl">
                    <a:srgbClr val="8C0000"/>
                  </a:outerShdw>
                </a:effectLst>
              </a:rPr>
              <a:t> party</a:t>
            </a:r>
          </a:p>
          <a:p>
            <a:pPr algn="l" eaLnBrk="1" hangingPunct="1">
              <a:lnSpc>
                <a:spcPct val="90000"/>
              </a:lnSpc>
              <a:buFont typeface="Wingdings" pitchFamily="2" charset="2"/>
              <a:buChar char="n"/>
              <a:defRPr/>
            </a:pPr>
            <a:endParaRPr lang="en-GB" altLang="cs-CZ" sz="2800" dirty="0">
              <a:effectLst>
                <a:outerShdw blurRad="38100" dist="38100" dir="2700000" algn="tl">
                  <a:srgbClr val="8C0000"/>
                </a:outerShdw>
              </a:effectLst>
            </a:endParaRPr>
          </a:p>
        </p:txBody>
      </p:sp>
      <p:pic>
        <p:nvPicPr>
          <p:cNvPr id="7172" name="Picture 4" descr="mslov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2639" y="1456506"/>
            <a:ext cx="3440112"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54224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2209801" y="115888"/>
            <a:ext cx="5326063" cy="788680"/>
          </a:xfrm>
        </p:spPr>
        <p:txBody>
          <a:bodyPr/>
          <a:lstStyle/>
          <a:p>
            <a:pPr eaLnBrk="1" hangingPunct="1">
              <a:defRPr/>
            </a:pPr>
            <a:r>
              <a:rPr lang="cs-CZ" altLang="cs-CZ" dirty="0" err="1" smtClean="0">
                <a:solidFill>
                  <a:srgbClr val="FFCC00"/>
                </a:solidFill>
              </a:rPr>
              <a:t>Croatia</a:t>
            </a:r>
            <a:endParaRPr lang="en-GB" altLang="cs-CZ" dirty="0" smtClean="0">
              <a:solidFill>
                <a:srgbClr val="FFCC00"/>
              </a:solidFill>
            </a:endParaRPr>
          </a:p>
        </p:txBody>
      </p:sp>
      <p:sp>
        <p:nvSpPr>
          <p:cNvPr id="102403" name="Rectangle 3"/>
          <p:cNvSpPr>
            <a:spLocks noGrp="1" noChangeArrowheads="1"/>
          </p:cNvSpPr>
          <p:nvPr>
            <p:ph type="subTitle" idx="1"/>
          </p:nvPr>
        </p:nvSpPr>
        <p:spPr>
          <a:xfrm>
            <a:off x="1524001" y="549276"/>
            <a:ext cx="6767513" cy="6308725"/>
          </a:xfrm>
        </p:spPr>
        <p:txBody>
          <a:bodyPr>
            <a:normAutofit fontScale="77500" lnSpcReduction="20000"/>
          </a:bodyPr>
          <a:lstStyle/>
          <a:p>
            <a:pPr algn="l" eaLnBrk="1" hangingPunct="1">
              <a:defRPr/>
            </a:pPr>
            <a:endParaRPr lang="cs-CZ" altLang="cs-CZ" sz="2800" dirty="0"/>
          </a:p>
          <a:p>
            <a:pPr algn="l" eaLnBrk="1" hangingPunct="1">
              <a:buFont typeface="Wingdings" pitchFamily="2" charset="2"/>
              <a:buChar char="n"/>
              <a:defRPr/>
            </a:pPr>
            <a:r>
              <a:rPr lang="cs-CZ" altLang="cs-CZ" sz="2800" dirty="0"/>
              <a:t>1991-1995 civil </a:t>
            </a:r>
            <a:r>
              <a:rPr lang="cs-CZ" altLang="cs-CZ" sz="2800" dirty="0" err="1"/>
              <a:t>war</a:t>
            </a:r>
            <a:endParaRPr lang="cs-CZ" altLang="cs-CZ" sz="2800" dirty="0"/>
          </a:p>
          <a:p>
            <a:pPr algn="l" eaLnBrk="1" hangingPunct="1">
              <a:buFont typeface="Wingdings" pitchFamily="2" charset="2"/>
              <a:buChar char="n"/>
              <a:defRPr/>
            </a:pPr>
            <a:r>
              <a:rPr lang="cs-CZ" altLang="cs-CZ" sz="2800" dirty="0"/>
              <a:t>12% </a:t>
            </a:r>
            <a:r>
              <a:rPr lang="cs-CZ" altLang="cs-CZ" sz="2800" dirty="0" err="1"/>
              <a:t>serbian</a:t>
            </a:r>
            <a:r>
              <a:rPr lang="cs-CZ" altLang="cs-CZ" sz="2800" dirty="0"/>
              <a:t> </a:t>
            </a:r>
            <a:r>
              <a:rPr lang="cs-CZ" altLang="cs-CZ" sz="2800" dirty="0" err="1"/>
              <a:t>population</a:t>
            </a:r>
            <a:r>
              <a:rPr lang="cs-CZ" altLang="cs-CZ" sz="2800" dirty="0"/>
              <a:t> drop 5 %</a:t>
            </a:r>
          </a:p>
          <a:p>
            <a:pPr algn="l" eaLnBrk="1" hangingPunct="1">
              <a:buFont typeface="Wingdings" pitchFamily="2" charset="2"/>
              <a:buChar char="n"/>
              <a:defRPr/>
            </a:pPr>
            <a:r>
              <a:rPr lang="cs-CZ" altLang="cs-CZ" sz="2800" dirty="0"/>
              <a:t>1990-1999 president Franjo </a:t>
            </a:r>
            <a:r>
              <a:rPr lang="cs-CZ" altLang="cs-CZ" sz="2800" dirty="0" err="1"/>
              <a:t>Tudjman</a:t>
            </a:r>
            <a:r>
              <a:rPr lang="cs-CZ" altLang="cs-CZ" sz="2800" dirty="0"/>
              <a:t>, </a:t>
            </a:r>
            <a:r>
              <a:rPr lang="cs-CZ" altLang="cs-CZ" sz="2800" dirty="0" err="1"/>
              <a:t>authoritative</a:t>
            </a:r>
            <a:r>
              <a:rPr lang="cs-CZ" altLang="cs-CZ" sz="2800" dirty="0"/>
              <a:t> </a:t>
            </a:r>
            <a:r>
              <a:rPr lang="cs-CZ" altLang="cs-CZ" sz="2800" dirty="0" err="1"/>
              <a:t>regime</a:t>
            </a:r>
            <a:r>
              <a:rPr lang="cs-CZ" altLang="cs-CZ" sz="2800" dirty="0"/>
              <a:t>, </a:t>
            </a:r>
            <a:r>
              <a:rPr lang="cs-CZ" altLang="cs-CZ" sz="2800" dirty="0" err="1"/>
              <a:t>semipresidentialism</a:t>
            </a:r>
            <a:r>
              <a:rPr lang="cs-CZ" altLang="cs-CZ" sz="2800" dirty="0"/>
              <a:t>, </a:t>
            </a:r>
            <a:r>
              <a:rPr lang="cs-CZ" altLang="cs-CZ" sz="2800" dirty="0" err="1"/>
              <a:t>suppresion</a:t>
            </a:r>
            <a:r>
              <a:rPr lang="cs-CZ" altLang="cs-CZ" sz="2800" dirty="0"/>
              <a:t> </a:t>
            </a:r>
            <a:r>
              <a:rPr lang="cs-CZ" altLang="cs-CZ" sz="2800" dirty="0" err="1"/>
              <a:t>of</a:t>
            </a:r>
            <a:r>
              <a:rPr lang="cs-CZ" altLang="cs-CZ" sz="2800" dirty="0"/>
              <a:t> </a:t>
            </a:r>
            <a:r>
              <a:rPr lang="cs-CZ" altLang="cs-CZ" sz="2800" dirty="0" err="1"/>
              <a:t>serbian</a:t>
            </a:r>
            <a:r>
              <a:rPr lang="cs-CZ" altLang="cs-CZ" sz="2800" dirty="0"/>
              <a:t> minority, </a:t>
            </a:r>
            <a:r>
              <a:rPr lang="cs-CZ" altLang="cs-CZ" sz="2800" dirty="0" err="1"/>
              <a:t>strongest</a:t>
            </a:r>
            <a:r>
              <a:rPr lang="cs-CZ" altLang="cs-CZ" sz="2800" dirty="0"/>
              <a:t>  HDZ</a:t>
            </a:r>
          </a:p>
          <a:p>
            <a:pPr algn="l" eaLnBrk="1" hangingPunct="1">
              <a:buFont typeface="Wingdings" pitchFamily="2" charset="2"/>
              <a:buChar char="n"/>
              <a:defRPr/>
            </a:pPr>
            <a:r>
              <a:rPr lang="cs-CZ" altLang="cs-CZ" sz="2800" dirty="0"/>
              <a:t>NATO 2009</a:t>
            </a:r>
          </a:p>
          <a:p>
            <a:pPr algn="l" eaLnBrk="1" hangingPunct="1">
              <a:buFont typeface="Wingdings" pitchFamily="2" charset="2"/>
              <a:buChar char="n"/>
              <a:defRPr/>
            </a:pPr>
            <a:r>
              <a:rPr lang="cs-CZ" altLang="cs-CZ" sz="2800" dirty="0"/>
              <a:t>2013 </a:t>
            </a:r>
            <a:r>
              <a:rPr lang="cs-CZ" altLang="cs-CZ" sz="2800" dirty="0" smtClean="0"/>
              <a:t>EU</a:t>
            </a:r>
          </a:p>
          <a:p>
            <a:pPr algn="l" eaLnBrk="1" hangingPunct="1">
              <a:buFont typeface="Wingdings" pitchFamily="2" charset="2"/>
              <a:buChar char="n"/>
              <a:defRPr/>
            </a:pPr>
            <a:r>
              <a:rPr lang="cs-CZ" altLang="cs-CZ" sz="2800" dirty="0" smtClean="0"/>
              <a:t>HSP – very </a:t>
            </a:r>
            <a:r>
              <a:rPr lang="cs-CZ" altLang="cs-CZ" sz="2800" dirty="0" err="1" smtClean="0"/>
              <a:t>weak</a:t>
            </a:r>
            <a:endParaRPr lang="cs-CZ" altLang="cs-CZ" sz="2800" dirty="0" smtClean="0"/>
          </a:p>
          <a:p>
            <a:pPr algn="l" eaLnBrk="1" hangingPunct="1">
              <a:buFont typeface="Wingdings" pitchFamily="2" charset="2"/>
              <a:buChar char="n"/>
              <a:defRPr/>
            </a:pPr>
            <a:r>
              <a:rPr lang="cs-CZ" altLang="cs-CZ" sz="2800" dirty="0" err="1" smtClean="0"/>
              <a:t>Mainstreaming</a:t>
            </a:r>
            <a:r>
              <a:rPr lang="cs-CZ" altLang="cs-CZ" sz="2800" dirty="0" smtClean="0"/>
              <a:t> of </a:t>
            </a:r>
            <a:r>
              <a:rPr lang="cs-CZ" altLang="cs-CZ" sz="2800" dirty="0" err="1" smtClean="0"/>
              <a:t>nationalism</a:t>
            </a:r>
            <a:r>
              <a:rPr lang="cs-CZ" altLang="cs-CZ" sz="2800" dirty="0" smtClean="0"/>
              <a:t> </a:t>
            </a:r>
          </a:p>
          <a:p>
            <a:pPr algn="l" eaLnBrk="1" hangingPunct="1">
              <a:buFont typeface="Wingdings" pitchFamily="2" charset="2"/>
              <a:buChar char="n"/>
              <a:defRPr/>
            </a:pPr>
            <a:r>
              <a:rPr lang="cs-CZ" altLang="cs-CZ" sz="2800" dirty="0" smtClean="0"/>
              <a:t>WWII, </a:t>
            </a:r>
            <a:r>
              <a:rPr lang="cs-CZ" altLang="cs-CZ" sz="2800" dirty="0" err="1" smtClean="0"/>
              <a:t>Ustaša</a:t>
            </a:r>
            <a:r>
              <a:rPr lang="cs-CZ" altLang="cs-CZ" sz="2800" dirty="0" smtClean="0"/>
              <a:t>, </a:t>
            </a:r>
            <a:r>
              <a:rPr lang="cs-CZ" altLang="cs-CZ" sz="2800" dirty="0" err="1" smtClean="0"/>
              <a:t>state</a:t>
            </a:r>
            <a:r>
              <a:rPr lang="cs-CZ" altLang="cs-CZ" sz="2800" dirty="0" smtClean="0"/>
              <a:t> </a:t>
            </a:r>
            <a:r>
              <a:rPr lang="cs-CZ" altLang="cs-CZ" sz="2800" dirty="0" err="1" smtClean="0"/>
              <a:t>symbols</a:t>
            </a:r>
            <a:r>
              <a:rPr lang="cs-CZ" altLang="cs-CZ" sz="2800" dirty="0" smtClean="0"/>
              <a:t>, </a:t>
            </a:r>
            <a:r>
              <a:rPr lang="cs-CZ" altLang="cs-CZ" sz="2800" dirty="0" err="1" smtClean="0"/>
              <a:t>chessboard</a:t>
            </a:r>
            <a:r>
              <a:rPr lang="cs-CZ" altLang="cs-CZ" sz="2800" dirty="0" smtClean="0"/>
              <a:t>, kuna, </a:t>
            </a:r>
            <a:r>
              <a:rPr lang="cs-CZ" altLang="cs-CZ" sz="2800" dirty="0" err="1" smtClean="0"/>
              <a:t>Day</a:t>
            </a:r>
            <a:r>
              <a:rPr lang="cs-CZ" altLang="cs-CZ" sz="2800" dirty="0" smtClean="0"/>
              <a:t> of Victory, </a:t>
            </a:r>
            <a:r>
              <a:rPr lang="cs-CZ" altLang="cs-CZ" sz="2800" dirty="0" err="1" smtClean="0"/>
              <a:t>Jasenovac,Serbs</a:t>
            </a:r>
            <a:r>
              <a:rPr lang="cs-CZ" altLang="cs-CZ" sz="2800" dirty="0" smtClean="0"/>
              <a:t>, </a:t>
            </a:r>
            <a:r>
              <a:rPr lang="cs-CZ" altLang="cs-CZ" sz="2800" dirty="0" err="1" smtClean="0"/>
              <a:t>Romas</a:t>
            </a:r>
            <a:r>
              <a:rPr lang="cs-CZ" altLang="cs-CZ" sz="2800" dirty="0" smtClean="0"/>
              <a:t>, </a:t>
            </a:r>
            <a:r>
              <a:rPr lang="cs-CZ" altLang="cs-CZ" sz="2800" dirty="0" err="1" smtClean="0"/>
              <a:t>homosexuals</a:t>
            </a:r>
            <a:r>
              <a:rPr lang="cs-CZ" altLang="cs-CZ" sz="2800" dirty="0" smtClean="0"/>
              <a:t>, </a:t>
            </a:r>
          </a:p>
          <a:p>
            <a:pPr algn="l" eaLnBrk="1" hangingPunct="1">
              <a:buFont typeface="Wingdings" pitchFamily="2" charset="2"/>
              <a:buChar char="n"/>
              <a:defRPr/>
            </a:pPr>
            <a:r>
              <a:rPr lang="cs-CZ" altLang="cs-CZ" sz="2800" dirty="0" err="1" smtClean="0"/>
              <a:t>Names</a:t>
            </a:r>
            <a:r>
              <a:rPr lang="cs-CZ" altLang="cs-CZ" sz="2800" dirty="0" smtClean="0"/>
              <a:t> of </a:t>
            </a:r>
            <a:r>
              <a:rPr lang="cs-CZ" altLang="cs-CZ" sz="2800" dirty="0" err="1" smtClean="0"/>
              <a:t>squares</a:t>
            </a:r>
            <a:r>
              <a:rPr lang="cs-CZ" altLang="cs-CZ" sz="2800" dirty="0" smtClean="0"/>
              <a:t> and </a:t>
            </a:r>
            <a:r>
              <a:rPr lang="cs-CZ" altLang="cs-CZ" sz="2800" dirty="0" err="1" smtClean="0"/>
              <a:t>streets</a:t>
            </a:r>
            <a:endParaRPr lang="cs-CZ" altLang="cs-CZ" sz="2800" dirty="0" smtClean="0"/>
          </a:p>
          <a:p>
            <a:pPr algn="l" eaLnBrk="1" hangingPunct="1">
              <a:buFont typeface="Wingdings" pitchFamily="2" charset="2"/>
              <a:buChar char="n"/>
              <a:defRPr/>
            </a:pPr>
            <a:r>
              <a:rPr lang="cs-CZ" altLang="cs-CZ" sz="2800" dirty="0" err="1" smtClean="0"/>
              <a:t>Popular</a:t>
            </a:r>
            <a:r>
              <a:rPr lang="cs-CZ" altLang="cs-CZ" sz="2800" dirty="0" smtClean="0"/>
              <a:t> </a:t>
            </a:r>
            <a:r>
              <a:rPr lang="cs-CZ" altLang="cs-CZ" sz="2800" dirty="0" err="1" smtClean="0"/>
              <a:t>culture</a:t>
            </a:r>
            <a:r>
              <a:rPr lang="cs-CZ" altLang="cs-CZ" sz="2800" dirty="0" smtClean="0"/>
              <a:t>- Thompson</a:t>
            </a:r>
          </a:p>
          <a:p>
            <a:pPr algn="l">
              <a:buFont typeface="Wingdings" pitchFamily="2" charset="2"/>
              <a:buChar char="n"/>
              <a:defRPr/>
            </a:pPr>
            <a:r>
              <a:rPr lang="cs-CZ" altLang="cs-CZ" sz="2800" dirty="0">
                <a:hlinkClick r:id="rId2"/>
              </a:rPr>
              <a:t>https://</a:t>
            </a:r>
            <a:r>
              <a:rPr lang="cs-CZ" altLang="cs-CZ" sz="2800" dirty="0" smtClean="0">
                <a:hlinkClick r:id="rId2"/>
              </a:rPr>
              <a:t>www.youtube.com/watch?v=EdcA-lGKvmk</a:t>
            </a:r>
            <a:r>
              <a:rPr lang="cs-CZ" altLang="cs-CZ" sz="2800" dirty="0" smtClean="0"/>
              <a:t> </a:t>
            </a:r>
          </a:p>
          <a:p>
            <a:pPr algn="l">
              <a:buFont typeface="Wingdings" pitchFamily="2" charset="2"/>
              <a:buChar char="n"/>
              <a:defRPr/>
            </a:pPr>
            <a:r>
              <a:rPr lang="cs-CZ" altLang="cs-CZ" sz="2800" dirty="0" err="1" smtClean="0"/>
              <a:t>War</a:t>
            </a:r>
            <a:r>
              <a:rPr lang="cs-CZ" altLang="cs-CZ" sz="2800" dirty="0" smtClean="0"/>
              <a:t> </a:t>
            </a:r>
            <a:r>
              <a:rPr lang="cs-CZ" altLang="cs-CZ" sz="2800" dirty="0" err="1" smtClean="0"/>
              <a:t>veterans</a:t>
            </a:r>
            <a:r>
              <a:rPr lang="cs-CZ" altLang="cs-CZ" sz="2800" dirty="0"/>
              <a:t> </a:t>
            </a:r>
            <a:r>
              <a:rPr lang="cs-CZ" altLang="cs-CZ" sz="2800" dirty="0">
                <a:hlinkClick r:id="rId3"/>
              </a:rPr>
              <a:t>https://</a:t>
            </a:r>
            <a:r>
              <a:rPr lang="cs-CZ" altLang="cs-CZ" sz="2800" dirty="0" smtClean="0">
                <a:hlinkClick r:id="rId3"/>
              </a:rPr>
              <a:t>www.youtube.com/watch?time_continue=13&amp;v=lL4jwt_1WN8</a:t>
            </a:r>
            <a:r>
              <a:rPr lang="cs-CZ" altLang="cs-CZ" sz="2800" dirty="0" smtClean="0"/>
              <a:t> </a:t>
            </a:r>
            <a:endParaRPr lang="cs-CZ" altLang="cs-CZ" sz="2800" dirty="0"/>
          </a:p>
          <a:p>
            <a:pPr algn="l" eaLnBrk="1" hangingPunct="1">
              <a:buFont typeface="Wingdings" pitchFamily="2" charset="2"/>
              <a:buChar char="n"/>
              <a:defRPr/>
            </a:pPr>
            <a:endParaRPr lang="cs-CZ" altLang="cs-CZ" sz="2800" dirty="0"/>
          </a:p>
        </p:txBody>
      </p:sp>
      <p:pic>
        <p:nvPicPr>
          <p:cNvPr id="8196" name="Picture 4" descr="mapa h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6470" y="2183683"/>
            <a:ext cx="25400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57534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ctrTitle"/>
          </p:nvPr>
        </p:nvSpPr>
        <p:spPr>
          <a:xfrm>
            <a:off x="2209801" y="1"/>
            <a:ext cx="5326063" cy="1412875"/>
          </a:xfrm>
        </p:spPr>
        <p:txBody>
          <a:bodyPr/>
          <a:lstStyle/>
          <a:p>
            <a:pPr eaLnBrk="1" hangingPunct="1">
              <a:defRPr/>
            </a:pPr>
            <a:r>
              <a:rPr lang="cs-CZ" altLang="cs-CZ" sz="4800">
                <a:solidFill>
                  <a:srgbClr val="FFCC00"/>
                </a:solidFill>
              </a:rPr>
              <a:t>Bosnia and Herzegovina</a:t>
            </a:r>
            <a:endParaRPr lang="en-GB" altLang="cs-CZ" sz="4800">
              <a:solidFill>
                <a:srgbClr val="FFCC00"/>
              </a:solidFill>
            </a:endParaRPr>
          </a:p>
        </p:txBody>
      </p:sp>
      <p:sp>
        <p:nvSpPr>
          <p:cNvPr id="103427" name="Rectangle 3"/>
          <p:cNvSpPr>
            <a:spLocks noGrp="1" noChangeArrowheads="1"/>
          </p:cNvSpPr>
          <p:nvPr>
            <p:ph type="subTitle" idx="1"/>
          </p:nvPr>
        </p:nvSpPr>
        <p:spPr>
          <a:xfrm>
            <a:off x="1524000" y="1484314"/>
            <a:ext cx="7164388" cy="5373687"/>
          </a:xfrm>
        </p:spPr>
        <p:txBody>
          <a:bodyPr/>
          <a:lstStyle/>
          <a:p>
            <a:pPr algn="l" eaLnBrk="1" hangingPunct="1">
              <a:lnSpc>
                <a:spcPct val="80000"/>
              </a:lnSpc>
              <a:buFont typeface="Wingdings" pitchFamily="2" charset="2"/>
              <a:buChar char="n"/>
              <a:defRPr/>
            </a:pPr>
            <a:r>
              <a:rPr lang="cs-CZ" altLang="cs-CZ" sz="2400" dirty="0"/>
              <a:t>3 </a:t>
            </a:r>
            <a:r>
              <a:rPr lang="cs-CZ" altLang="cs-CZ" sz="2400" dirty="0" err="1"/>
              <a:t>ethnics</a:t>
            </a:r>
            <a:r>
              <a:rPr lang="cs-CZ" altLang="cs-CZ" sz="2400" dirty="0"/>
              <a:t>: 17%Croatians, 31% Serbs,44 %</a:t>
            </a:r>
            <a:r>
              <a:rPr lang="cs-CZ" altLang="cs-CZ" sz="2400" dirty="0" err="1"/>
              <a:t>Bosniaks</a:t>
            </a:r>
            <a:endParaRPr lang="cs-CZ" altLang="cs-CZ" sz="2400" dirty="0"/>
          </a:p>
          <a:p>
            <a:pPr algn="l" eaLnBrk="1" hangingPunct="1">
              <a:lnSpc>
                <a:spcPct val="80000"/>
              </a:lnSpc>
              <a:buFont typeface="Wingdings" pitchFamily="2" charset="2"/>
              <a:buChar char="n"/>
              <a:defRPr/>
            </a:pPr>
            <a:r>
              <a:rPr lang="cs-CZ" altLang="cs-CZ" sz="2400" dirty="0"/>
              <a:t>Civil </a:t>
            </a:r>
            <a:r>
              <a:rPr lang="cs-CZ" altLang="cs-CZ" sz="2400" dirty="0" err="1"/>
              <a:t>war</a:t>
            </a:r>
            <a:r>
              <a:rPr lang="cs-CZ" altLang="cs-CZ" sz="2400" dirty="0"/>
              <a:t> 1991-1995 </a:t>
            </a:r>
          </a:p>
          <a:p>
            <a:pPr algn="l" eaLnBrk="1" hangingPunct="1">
              <a:lnSpc>
                <a:spcPct val="80000"/>
              </a:lnSpc>
              <a:buFont typeface="Wingdings" pitchFamily="2" charset="2"/>
              <a:buChar char="n"/>
              <a:defRPr/>
            </a:pPr>
            <a:r>
              <a:rPr lang="cs-CZ" altLang="cs-CZ" sz="2400" dirty="0" err="1"/>
              <a:t>BiH</a:t>
            </a:r>
            <a:r>
              <a:rPr lang="cs-CZ" altLang="cs-CZ" sz="2400" dirty="0"/>
              <a:t> </a:t>
            </a:r>
            <a:r>
              <a:rPr lang="cs-CZ" altLang="cs-CZ" sz="2400" dirty="0" err="1"/>
              <a:t>divided</a:t>
            </a:r>
            <a:r>
              <a:rPr lang="cs-CZ" altLang="cs-CZ" sz="2400" dirty="0"/>
              <a:t> </a:t>
            </a:r>
            <a:r>
              <a:rPr lang="cs-CZ" altLang="cs-CZ" sz="2400" dirty="0" err="1"/>
              <a:t>into</a:t>
            </a:r>
            <a:r>
              <a:rPr lang="cs-CZ" altLang="cs-CZ" sz="2400" dirty="0"/>
              <a:t> 2 </a:t>
            </a:r>
            <a:r>
              <a:rPr lang="cs-CZ" altLang="cs-CZ" sz="2400" dirty="0" err="1"/>
              <a:t>entities</a:t>
            </a:r>
            <a:r>
              <a:rPr lang="cs-CZ" altLang="cs-CZ" sz="2400" dirty="0"/>
              <a:t> </a:t>
            </a:r>
            <a:r>
              <a:rPr lang="cs-CZ" altLang="cs-CZ" sz="2400" dirty="0" err="1"/>
              <a:t>Federation</a:t>
            </a:r>
            <a:r>
              <a:rPr lang="cs-CZ" altLang="cs-CZ" sz="2400" dirty="0"/>
              <a:t> </a:t>
            </a:r>
            <a:r>
              <a:rPr lang="cs-CZ" altLang="cs-CZ" sz="2400" dirty="0" err="1"/>
              <a:t>of</a:t>
            </a:r>
            <a:r>
              <a:rPr lang="cs-CZ" altLang="cs-CZ" sz="2400" dirty="0"/>
              <a:t> </a:t>
            </a:r>
            <a:r>
              <a:rPr lang="cs-CZ" altLang="cs-CZ" sz="2400" dirty="0" err="1"/>
              <a:t>BiH</a:t>
            </a:r>
            <a:r>
              <a:rPr lang="cs-CZ" altLang="cs-CZ" sz="2400" dirty="0"/>
              <a:t> and RS</a:t>
            </a:r>
          </a:p>
          <a:p>
            <a:pPr algn="l" eaLnBrk="1" hangingPunct="1">
              <a:lnSpc>
                <a:spcPct val="80000"/>
              </a:lnSpc>
              <a:buFont typeface="Wingdings" pitchFamily="2" charset="2"/>
              <a:buChar char="n"/>
              <a:defRPr/>
            </a:pPr>
            <a:r>
              <a:rPr lang="cs-CZ" altLang="cs-CZ" sz="2400" dirty="0" err="1"/>
              <a:t>High</a:t>
            </a:r>
            <a:r>
              <a:rPr lang="cs-CZ" altLang="cs-CZ" sz="2400" dirty="0"/>
              <a:t> </a:t>
            </a:r>
            <a:r>
              <a:rPr lang="cs-CZ" altLang="cs-CZ" sz="2400" dirty="0" err="1"/>
              <a:t>representative</a:t>
            </a:r>
            <a:r>
              <a:rPr lang="cs-CZ" altLang="cs-CZ" sz="2400" dirty="0"/>
              <a:t> (</a:t>
            </a:r>
            <a:r>
              <a:rPr lang="cs-CZ" altLang="cs-CZ" sz="2400" dirty="0" err="1"/>
              <a:t>since</a:t>
            </a:r>
            <a:r>
              <a:rPr lang="cs-CZ" altLang="cs-CZ" sz="2400" dirty="0"/>
              <a:t> 2009 Valentin </a:t>
            </a:r>
            <a:r>
              <a:rPr lang="cs-CZ" altLang="cs-CZ" sz="2400" dirty="0" err="1"/>
              <a:t>Inzko</a:t>
            </a:r>
            <a:r>
              <a:rPr lang="cs-CZ" altLang="cs-CZ" sz="2400" dirty="0"/>
              <a:t>)</a:t>
            </a:r>
          </a:p>
          <a:p>
            <a:pPr algn="l" eaLnBrk="1" hangingPunct="1">
              <a:lnSpc>
                <a:spcPct val="80000"/>
              </a:lnSpc>
              <a:buFont typeface="Wingdings" pitchFamily="2" charset="2"/>
              <a:buChar char="n"/>
              <a:defRPr/>
            </a:pPr>
            <a:r>
              <a:rPr lang="cs-CZ" altLang="cs-CZ" sz="2400" dirty="0"/>
              <a:t>UN </a:t>
            </a:r>
            <a:r>
              <a:rPr lang="cs-CZ" altLang="cs-CZ" sz="2400" dirty="0" err="1"/>
              <a:t>protectorate</a:t>
            </a:r>
            <a:r>
              <a:rPr lang="cs-CZ" altLang="cs-CZ" sz="2400" dirty="0"/>
              <a:t>, </a:t>
            </a:r>
            <a:r>
              <a:rPr lang="cs-CZ" altLang="cs-CZ" sz="2400" dirty="0" err="1"/>
              <a:t>missions</a:t>
            </a:r>
            <a:r>
              <a:rPr lang="cs-CZ" altLang="cs-CZ" sz="2400" dirty="0"/>
              <a:t> NATO (IFOR, SFOR, SFOR II), EU </a:t>
            </a:r>
            <a:r>
              <a:rPr lang="cs-CZ" altLang="cs-CZ" sz="2400" dirty="0" err="1"/>
              <a:t>Althea</a:t>
            </a:r>
            <a:endParaRPr lang="cs-CZ" altLang="cs-CZ" sz="2400" dirty="0"/>
          </a:p>
          <a:p>
            <a:pPr algn="l" eaLnBrk="1" hangingPunct="1">
              <a:lnSpc>
                <a:spcPct val="80000"/>
              </a:lnSpc>
              <a:buFont typeface="Wingdings" pitchFamily="2" charset="2"/>
              <a:buChar char="n"/>
              <a:defRPr/>
            </a:pPr>
            <a:r>
              <a:rPr lang="cs-CZ" altLang="cs-CZ" sz="2400" dirty="0"/>
              <a:t>Sarajevo </a:t>
            </a:r>
            <a:r>
              <a:rPr lang="cs-CZ" altLang="cs-CZ" sz="2400" dirty="0" err="1"/>
              <a:t>agreement</a:t>
            </a:r>
            <a:r>
              <a:rPr lang="cs-CZ" altLang="cs-CZ" sz="2400" dirty="0"/>
              <a:t> 2002 </a:t>
            </a:r>
            <a:r>
              <a:rPr lang="cs-CZ" altLang="cs-CZ" sz="2400" dirty="0" err="1"/>
              <a:t>changed</a:t>
            </a:r>
            <a:r>
              <a:rPr lang="cs-CZ" altLang="cs-CZ" sz="2400" dirty="0"/>
              <a:t> </a:t>
            </a:r>
            <a:r>
              <a:rPr lang="cs-CZ" altLang="cs-CZ" sz="2400" dirty="0" err="1"/>
              <a:t>Dayton</a:t>
            </a:r>
            <a:r>
              <a:rPr lang="cs-CZ" altLang="cs-CZ" sz="2400" dirty="0"/>
              <a:t> – </a:t>
            </a:r>
            <a:r>
              <a:rPr lang="cs-CZ" altLang="cs-CZ" sz="2400" dirty="0" err="1"/>
              <a:t>all</a:t>
            </a:r>
            <a:r>
              <a:rPr lang="cs-CZ" altLang="cs-CZ" sz="2400" dirty="0"/>
              <a:t> </a:t>
            </a:r>
            <a:r>
              <a:rPr lang="cs-CZ" altLang="cs-CZ" sz="2400" dirty="0" err="1"/>
              <a:t>institution</a:t>
            </a:r>
            <a:r>
              <a:rPr lang="cs-CZ" altLang="cs-CZ" sz="2400" dirty="0"/>
              <a:t> </a:t>
            </a:r>
            <a:r>
              <a:rPr lang="cs-CZ" altLang="cs-CZ" sz="2400" dirty="0" err="1"/>
              <a:t>have</a:t>
            </a:r>
            <a:r>
              <a:rPr lang="cs-CZ" altLang="cs-CZ" sz="2400" dirty="0"/>
              <a:t> to </a:t>
            </a:r>
            <a:r>
              <a:rPr lang="cs-CZ" altLang="cs-CZ" sz="2400" dirty="0" err="1"/>
              <a:t>reflect</a:t>
            </a:r>
            <a:r>
              <a:rPr lang="cs-CZ" altLang="cs-CZ" sz="2400" dirty="0"/>
              <a:t> </a:t>
            </a:r>
            <a:r>
              <a:rPr lang="cs-CZ" altLang="cs-CZ" sz="2400" dirty="0" err="1"/>
              <a:t>the</a:t>
            </a:r>
            <a:r>
              <a:rPr lang="cs-CZ" altLang="cs-CZ" sz="2400" dirty="0"/>
              <a:t> </a:t>
            </a:r>
            <a:r>
              <a:rPr lang="cs-CZ" altLang="cs-CZ" sz="2400" dirty="0" err="1"/>
              <a:t>ethnics</a:t>
            </a:r>
            <a:r>
              <a:rPr lang="cs-CZ" altLang="cs-CZ" sz="2400" dirty="0"/>
              <a:t> </a:t>
            </a:r>
            <a:r>
              <a:rPr lang="cs-CZ" altLang="cs-CZ" sz="2400" dirty="0" err="1"/>
              <a:t>according</a:t>
            </a:r>
            <a:r>
              <a:rPr lang="cs-CZ" altLang="cs-CZ" sz="2400" dirty="0"/>
              <a:t> to </a:t>
            </a:r>
            <a:r>
              <a:rPr lang="cs-CZ" altLang="cs-CZ" sz="2400" dirty="0" err="1"/>
              <a:t>the</a:t>
            </a:r>
            <a:r>
              <a:rPr lang="cs-CZ" altLang="cs-CZ" sz="2400" dirty="0"/>
              <a:t> census in 1991</a:t>
            </a:r>
          </a:p>
          <a:p>
            <a:pPr algn="l" eaLnBrk="1" hangingPunct="1">
              <a:lnSpc>
                <a:spcPct val="80000"/>
              </a:lnSpc>
              <a:buFont typeface="Wingdings" pitchFamily="2" charset="2"/>
              <a:buChar char="n"/>
              <a:defRPr/>
            </a:pPr>
            <a:r>
              <a:rPr lang="cs-CZ" altLang="cs-CZ" sz="2400" dirty="0"/>
              <a:t>3 </a:t>
            </a:r>
            <a:r>
              <a:rPr lang="cs-CZ" altLang="cs-CZ" sz="2400" dirty="0" err="1"/>
              <a:t>main</a:t>
            </a:r>
            <a:r>
              <a:rPr lang="cs-CZ" altLang="cs-CZ" sz="2400" dirty="0"/>
              <a:t> </a:t>
            </a:r>
            <a:r>
              <a:rPr lang="cs-CZ" altLang="cs-CZ" sz="2400" dirty="0" err="1"/>
              <a:t>parties</a:t>
            </a:r>
            <a:r>
              <a:rPr lang="cs-CZ" altLang="cs-CZ" sz="2400" dirty="0"/>
              <a:t> </a:t>
            </a:r>
            <a:r>
              <a:rPr lang="cs-CZ" altLang="cs-CZ" sz="2400" dirty="0" err="1"/>
              <a:t>based</a:t>
            </a:r>
            <a:r>
              <a:rPr lang="cs-CZ" altLang="cs-CZ" sz="2400" dirty="0"/>
              <a:t> on </a:t>
            </a:r>
            <a:r>
              <a:rPr lang="cs-CZ" altLang="cs-CZ" sz="2400" dirty="0" err="1"/>
              <a:t>the</a:t>
            </a:r>
            <a:r>
              <a:rPr lang="cs-CZ" altLang="cs-CZ" sz="2400" dirty="0"/>
              <a:t> </a:t>
            </a:r>
            <a:r>
              <a:rPr lang="cs-CZ" altLang="cs-CZ" sz="2400" dirty="0" err="1"/>
              <a:t>ethnicity</a:t>
            </a:r>
            <a:r>
              <a:rPr lang="cs-CZ" altLang="cs-CZ" sz="2400" dirty="0"/>
              <a:t>: HDZ, SDS, SDA. </a:t>
            </a:r>
            <a:endParaRPr lang="cs-CZ" altLang="cs-CZ" sz="2400" dirty="0" smtClean="0"/>
          </a:p>
          <a:p>
            <a:pPr algn="l" eaLnBrk="1" hangingPunct="1">
              <a:lnSpc>
                <a:spcPct val="80000"/>
              </a:lnSpc>
              <a:buFont typeface="Wingdings" pitchFamily="2" charset="2"/>
              <a:buChar char="n"/>
              <a:defRPr/>
            </a:pPr>
            <a:r>
              <a:rPr lang="cs-CZ" altLang="cs-CZ" sz="2400" dirty="0" err="1" smtClean="0"/>
              <a:t>All</a:t>
            </a:r>
            <a:r>
              <a:rPr lang="cs-CZ" altLang="cs-CZ" sz="2400" dirty="0" smtClean="0"/>
              <a:t> </a:t>
            </a:r>
            <a:r>
              <a:rPr lang="cs-CZ" altLang="cs-CZ" sz="2400" dirty="0" err="1" smtClean="0"/>
              <a:t>main</a:t>
            </a:r>
            <a:r>
              <a:rPr lang="cs-CZ" altLang="cs-CZ" sz="2400" dirty="0" smtClean="0"/>
              <a:t> </a:t>
            </a:r>
            <a:r>
              <a:rPr lang="cs-CZ" altLang="cs-CZ" sz="2400" dirty="0" err="1" smtClean="0"/>
              <a:t>parties</a:t>
            </a:r>
            <a:r>
              <a:rPr lang="cs-CZ" altLang="cs-CZ" sz="2400" dirty="0" smtClean="0"/>
              <a:t> </a:t>
            </a:r>
            <a:r>
              <a:rPr lang="cs-CZ" altLang="cs-CZ" sz="2400" dirty="0" err="1" smtClean="0"/>
              <a:t>based</a:t>
            </a:r>
            <a:r>
              <a:rPr lang="cs-CZ" altLang="cs-CZ" sz="2400" dirty="0" smtClean="0"/>
              <a:t> on </a:t>
            </a:r>
            <a:r>
              <a:rPr lang="cs-CZ" altLang="cs-CZ" sz="2400" dirty="0" err="1" smtClean="0"/>
              <a:t>nationalism</a:t>
            </a:r>
            <a:r>
              <a:rPr lang="cs-CZ" altLang="cs-CZ" sz="2400" dirty="0" smtClean="0"/>
              <a:t> </a:t>
            </a:r>
            <a:endParaRPr lang="cs-CZ" altLang="cs-CZ" sz="2400" dirty="0"/>
          </a:p>
        </p:txBody>
      </p:sp>
      <p:pic>
        <p:nvPicPr>
          <p:cNvPr id="9220" name="Picture 4" descr="bosnia_herzegovina_pol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8331" y="1330273"/>
            <a:ext cx="2216150"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98212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ctrTitle"/>
          </p:nvPr>
        </p:nvSpPr>
        <p:spPr>
          <a:xfrm>
            <a:off x="2208213" y="1"/>
            <a:ext cx="5326062" cy="1268413"/>
          </a:xfrm>
        </p:spPr>
        <p:txBody>
          <a:bodyPr/>
          <a:lstStyle/>
          <a:p>
            <a:pPr eaLnBrk="1" hangingPunct="1">
              <a:defRPr/>
            </a:pPr>
            <a:r>
              <a:rPr lang="cs-CZ" altLang="cs-CZ" sz="4000" dirty="0" smtClean="0">
                <a:solidFill>
                  <a:srgbClr val="FFCC00"/>
                </a:solidFill>
              </a:rPr>
              <a:t>FRY: </a:t>
            </a:r>
            <a:r>
              <a:rPr lang="cs-CZ" altLang="cs-CZ" sz="4000" dirty="0" err="1" smtClean="0">
                <a:solidFill>
                  <a:srgbClr val="FFCC00"/>
                </a:solidFill>
              </a:rPr>
              <a:t>Serbia</a:t>
            </a:r>
            <a:r>
              <a:rPr lang="cs-CZ" altLang="cs-CZ" sz="4000" dirty="0" smtClean="0">
                <a:solidFill>
                  <a:srgbClr val="FFCC00"/>
                </a:solidFill>
              </a:rPr>
              <a:t> </a:t>
            </a:r>
            <a:r>
              <a:rPr lang="cs-CZ" altLang="cs-CZ" sz="4000" dirty="0">
                <a:solidFill>
                  <a:srgbClr val="FFCC00"/>
                </a:solidFill>
              </a:rPr>
              <a:t>(and Monte </a:t>
            </a:r>
            <a:r>
              <a:rPr lang="cs-CZ" altLang="cs-CZ" sz="4000" dirty="0" err="1">
                <a:solidFill>
                  <a:srgbClr val="FFCC00"/>
                </a:solidFill>
              </a:rPr>
              <a:t>Negro</a:t>
            </a:r>
            <a:r>
              <a:rPr lang="cs-CZ" altLang="cs-CZ" sz="4000" dirty="0">
                <a:solidFill>
                  <a:srgbClr val="FFCC00"/>
                </a:solidFill>
              </a:rPr>
              <a:t>)</a:t>
            </a:r>
            <a:endParaRPr lang="en-GB" altLang="cs-CZ" sz="4000" dirty="0">
              <a:solidFill>
                <a:srgbClr val="FFCC00"/>
              </a:solidFill>
            </a:endParaRPr>
          </a:p>
        </p:txBody>
      </p:sp>
      <p:sp>
        <p:nvSpPr>
          <p:cNvPr id="107523" name="Rectangle 3"/>
          <p:cNvSpPr>
            <a:spLocks noGrp="1" noChangeArrowheads="1"/>
          </p:cNvSpPr>
          <p:nvPr>
            <p:ph type="subTitle" idx="1"/>
          </p:nvPr>
        </p:nvSpPr>
        <p:spPr>
          <a:xfrm>
            <a:off x="1524001" y="1268414"/>
            <a:ext cx="7451725" cy="5589587"/>
          </a:xfrm>
        </p:spPr>
        <p:txBody>
          <a:bodyPr/>
          <a:lstStyle/>
          <a:p>
            <a:pPr algn="l" eaLnBrk="1" hangingPunct="1">
              <a:lnSpc>
                <a:spcPct val="80000"/>
              </a:lnSpc>
              <a:buFont typeface="Wingdings" pitchFamily="2" charset="2"/>
              <a:buChar char="n"/>
              <a:defRPr/>
            </a:pPr>
            <a:r>
              <a:rPr lang="cs-CZ" altLang="cs-CZ" sz="2400" dirty="0" smtClean="0"/>
              <a:t>FRY </a:t>
            </a:r>
          </a:p>
          <a:p>
            <a:pPr algn="l" eaLnBrk="1" hangingPunct="1">
              <a:lnSpc>
                <a:spcPct val="80000"/>
              </a:lnSpc>
              <a:buFont typeface="Wingdings" pitchFamily="2" charset="2"/>
              <a:buChar char="n"/>
              <a:defRPr/>
            </a:pPr>
            <a:r>
              <a:rPr lang="cs-CZ" altLang="cs-CZ" sz="2400" dirty="0" smtClean="0"/>
              <a:t>Slobodan </a:t>
            </a:r>
            <a:r>
              <a:rPr lang="cs-CZ" altLang="cs-CZ" sz="2400" dirty="0" err="1"/>
              <a:t>Milošević</a:t>
            </a:r>
            <a:r>
              <a:rPr lang="cs-CZ" altLang="cs-CZ" sz="2400" dirty="0"/>
              <a:t> (1989 -1997 president of </a:t>
            </a:r>
            <a:r>
              <a:rPr lang="cs-CZ" altLang="cs-CZ" sz="2400" dirty="0" err="1"/>
              <a:t>Serbia</a:t>
            </a:r>
            <a:r>
              <a:rPr lang="cs-CZ" altLang="cs-CZ" sz="2400" dirty="0"/>
              <a:t>, 1997-2000 president of FRY </a:t>
            </a:r>
            <a:r>
              <a:rPr lang="cs-CZ" altLang="cs-CZ" sz="2400" dirty="0" err="1"/>
              <a:t>authoritative</a:t>
            </a:r>
            <a:r>
              <a:rPr lang="cs-CZ" altLang="cs-CZ" sz="2400" dirty="0"/>
              <a:t> </a:t>
            </a:r>
            <a:r>
              <a:rPr lang="cs-CZ" altLang="cs-CZ" sz="2400" dirty="0" err="1"/>
              <a:t>regime</a:t>
            </a:r>
            <a:r>
              <a:rPr lang="cs-CZ" altLang="cs-CZ" sz="2400" dirty="0"/>
              <a:t> </a:t>
            </a:r>
            <a:endParaRPr lang="cs-CZ" altLang="cs-CZ" sz="2400" dirty="0" smtClean="0"/>
          </a:p>
          <a:p>
            <a:pPr algn="l" eaLnBrk="1" hangingPunct="1">
              <a:lnSpc>
                <a:spcPct val="80000"/>
              </a:lnSpc>
              <a:buFont typeface="Wingdings" pitchFamily="2" charset="2"/>
              <a:buChar char="n"/>
              <a:defRPr/>
            </a:pPr>
            <a:r>
              <a:rPr lang="cs-CZ" altLang="cs-CZ" sz="2400" dirty="0" err="1" smtClean="0"/>
              <a:t>War</a:t>
            </a:r>
            <a:r>
              <a:rPr lang="cs-CZ" altLang="cs-CZ" sz="2400" dirty="0" smtClean="0"/>
              <a:t> in </a:t>
            </a:r>
            <a:r>
              <a:rPr lang="cs-CZ" altLang="cs-CZ" sz="2400" dirty="0" err="1" smtClean="0"/>
              <a:t>Croatia</a:t>
            </a:r>
            <a:r>
              <a:rPr lang="cs-CZ" altLang="cs-CZ" sz="2400" dirty="0" smtClean="0"/>
              <a:t>, </a:t>
            </a:r>
            <a:r>
              <a:rPr lang="cs-CZ" altLang="cs-CZ" sz="2400" dirty="0" err="1" smtClean="0"/>
              <a:t>BiH</a:t>
            </a:r>
            <a:endParaRPr lang="cs-CZ" altLang="cs-CZ" sz="2400" dirty="0"/>
          </a:p>
          <a:p>
            <a:pPr algn="l" eaLnBrk="1" hangingPunct="1">
              <a:lnSpc>
                <a:spcPct val="80000"/>
              </a:lnSpc>
              <a:buFont typeface="Wingdings" pitchFamily="2" charset="2"/>
              <a:buChar char="n"/>
              <a:defRPr/>
            </a:pPr>
            <a:r>
              <a:rPr lang="cs-CZ" altLang="cs-CZ" sz="2400" dirty="0"/>
              <a:t>Kosovo: </a:t>
            </a:r>
            <a:r>
              <a:rPr lang="cs-CZ" altLang="cs-CZ" sz="2400" dirty="0" err="1"/>
              <a:t>Serbian</a:t>
            </a:r>
            <a:r>
              <a:rPr lang="cs-CZ" altLang="cs-CZ" sz="2400" dirty="0"/>
              <a:t> </a:t>
            </a:r>
            <a:r>
              <a:rPr lang="cs-CZ" altLang="cs-CZ" sz="2400" dirty="0" err="1"/>
              <a:t>forces</a:t>
            </a:r>
            <a:r>
              <a:rPr lang="cs-CZ" altLang="cs-CZ" sz="2400" dirty="0"/>
              <a:t> vs. KLA 1996-1998; </a:t>
            </a:r>
            <a:r>
              <a:rPr lang="cs-CZ" altLang="cs-CZ" sz="2400" dirty="0" err="1"/>
              <a:t>war</a:t>
            </a:r>
            <a:r>
              <a:rPr lang="cs-CZ" altLang="cs-CZ" sz="2400" dirty="0"/>
              <a:t> </a:t>
            </a:r>
            <a:r>
              <a:rPr lang="cs-CZ" altLang="cs-CZ" sz="2400" dirty="0" err="1"/>
              <a:t>of</a:t>
            </a:r>
            <a:r>
              <a:rPr lang="cs-CZ" altLang="cs-CZ" sz="2400" dirty="0"/>
              <a:t> NATO vs. </a:t>
            </a:r>
            <a:r>
              <a:rPr lang="cs-CZ" altLang="cs-CZ" sz="2400" dirty="0" err="1"/>
              <a:t>Serbia</a:t>
            </a:r>
            <a:r>
              <a:rPr lang="cs-CZ" altLang="cs-CZ" sz="2400" dirty="0"/>
              <a:t> 1999)</a:t>
            </a:r>
          </a:p>
          <a:p>
            <a:pPr algn="l" eaLnBrk="1" hangingPunct="1">
              <a:lnSpc>
                <a:spcPct val="80000"/>
              </a:lnSpc>
              <a:buFont typeface="Wingdings" pitchFamily="2" charset="2"/>
              <a:buChar char="n"/>
              <a:defRPr/>
            </a:pPr>
            <a:r>
              <a:rPr lang="cs-CZ" altLang="cs-CZ" sz="2400" dirty="0" err="1"/>
              <a:t>Decentralisation</a:t>
            </a:r>
            <a:r>
              <a:rPr lang="cs-CZ" altLang="cs-CZ" sz="2400" dirty="0"/>
              <a:t> </a:t>
            </a:r>
            <a:r>
              <a:rPr lang="cs-CZ" altLang="cs-CZ" sz="2400" dirty="0" err="1"/>
              <a:t>of</a:t>
            </a:r>
            <a:r>
              <a:rPr lang="cs-CZ" altLang="cs-CZ" sz="2400" dirty="0"/>
              <a:t> Vojvodina</a:t>
            </a:r>
          </a:p>
          <a:p>
            <a:pPr algn="l" eaLnBrk="1" hangingPunct="1">
              <a:lnSpc>
                <a:spcPct val="80000"/>
              </a:lnSpc>
              <a:buFont typeface="Wingdings" pitchFamily="2" charset="2"/>
              <a:buChar char="n"/>
              <a:defRPr/>
            </a:pPr>
            <a:r>
              <a:rPr lang="cs-CZ" altLang="cs-CZ" sz="2400" dirty="0" err="1"/>
              <a:t>Belgrade</a:t>
            </a:r>
            <a:r>
              <a:rPr lang="cs-CZ" altLang="cs-CZ" sz="2400" dirty="0"/>
              <a:t> </a:t>
            </a:r>
            <a:r>
              <a:rPr lang="cs-CZ" altLang="cs-CZ" sz="2400" dirty="0" err="1"/>
              <a:t>agreement</a:t>
            </a:r>
            <a:r>
              <a:rPr lang="cs-CZ" altLang="cs-CZ" sz="2400" dirty="0"/>
              <a:t> </a:t>
            </a:r>
            <a:r>
              <a:rPr lang="fi-FI" altLang="cs-CZ" sz="2400" dirty="0"/>
              <a:t> 2003</a:t>
            </a:r>
            <a:endParaRPr lang="cs-CZ" altLang="cs-CZ" sz="2400" dirty="0"/>
          </a:p>
          <a:p>
            <a:pPr algn="l" eaLnBrk="1" hangingPunct="1">
              <a:lnSpc>
                <a:spcPct val="80000"/>
              </a:lnSpc>
              <a:buFont typeface="Wingdings" pitchFamily="2" charset="2"/>
              <a:buChar char="n"/>
              <a:defRPr/>
            </a:pPr>
            <a:r>
              <a:rPr lang="cs-CZ" altLang="cs-CZ" sz="2400" dirty="0"/>
              <a:t>2006 – </a:t>
            </a:r>
            <a:r>
              <a:rPr lang="cs-CZ" altLang="cs-CZ" sz="2400" dirty="0" err="1"/>
              <a:t>independence</a:t>
            </a:r>
            <a:r>
              <a:rPr lang="cs-CZ" altLang="cs-CZ" sz="2400" dirty="0"/>
              <a:t> of </a:t>
            </a:r>
            <a:r>
              <a:rPr lang="cs-CZ" altLang="cs-CZ" sz="2400" dirty="0" err="1" smtClean="0"/>
              <a:t>Montenegro</a:t>
            </a:r>
            <a:endParaRPr lang="cs-CZ" altLang="cs-CZ" sz="2400" dirty="0"/>
          </a:p>
          <a:p>
            <a:pPr algn="l" eaLnBrk="1" hangingPunct="1">
              <a:lnSpc>
                <a:spcPct val="80000"/>
              </a:lnSpc>
              <a:buFont typeface="Wingdings" pitchFamily="2" charset="2"/>
              <a:buChar char="n"/>
              <a:defRPr/>
            </a:pPr>
            <a:r>
              <a:rPr lang="cs-CZ" altLang="cs-CZ" sz="2400" dirty="0"/>
              <a:t>2008 – </a:t>
            </a:r>
            <a:r>
              <a:rPr lang="cs-CZ" altLang="cs-CZ" sz="2400" dirty="0" err="1"/>
              <a:t>independence</a:t>
            </a:r>
            <a:r>
              <a:rPr lang="cs-CZ" altLang="cs-CZ" sz="2400" dirty="0"/>
              <a:t> </a:t>
            </a:r>
            <a:r>
              <a:rPr lang="cs-CZ" altLang="cs-CZ" sz="2400" dirty="0" err="1"/>
              <a:t>of</a:t>
            </a:r>
            <a:r>
              <a:rPr lang="cs-CZ" altLang="cs-CZ" sz="2400" dirty="0"/>
              <a:t> Kosovo</a:t>
            </a:r>
          </a:p>
          <a:p>
            <a:pPr algn="l" eaLnBrk="1" hangingPunct="1">
              <a:lnSpc>
                <a:spcPct val="80000"/>
              </a:lnSpc>
              <a:buFont typeface="Wingdings" pitchFamily="2" charset="2"/>
              <a:buChar char="n"/>
              <a:defRPr/>
            </a:pPr>
            <a:endParaRPr lang="cs-CZ" altLang="cs-CZ" sz="2400" dirty="0">
              <a:solidFill>
                <a:schemeClr val="bg1"/>
              </a:solidFill>
            </a:endParaRPr>
          </a:p>
        </p:txBody>
      </p:sp>
      <p:pic>
        <p:nvPicPr>
          <p:cNvPr id="12292" name="Picture 4" descr="Srbija_okruz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2401" y="1496195"/>
            <a:ext cx="3557587"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42419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ctrTitle"/>
          </p:nvPr>
        </p:nvSpPr>
        <p:spPr>
          <a:xfrm>
            <a:off x="2208213" y="1"/>
            <a:ext cx="5326062" cy="1052513"/>
          </a:xfrm>
        </p:spPr>
        <p:txBody>
          <a:bodyPr/>
          <a:lstStyle/>
          <a:p>
            <a:pPr eaLnBrk="1" hangingPunct="1">
              <a:defRPr/>
            </a:pPr>
            <a:r>
              <a:rPr lang="cs-CZ" altLang="cs-CZ" sz="4000" dirty="0">
                <a:solidFill>
                  <a:srgbClr val="FFCC00"/>
                </a:solidFill>
              </a:rPr>
              <a:t>Monte </a:t>
            </a:r>
            <a:r>
              <a:rPr lang="cs-CZ" altLang="cs-CZ" sz="4000" dirty="0" err="1">
                <a:solidFill>
                  <a:srgbClr val="FFCC00"/>
                </a:solidFill>
              </a:rPr>
              <a:t>Negro</a:t>
            </a:r>
            <a:endParaRPr lang="en-GB" altLang="cs-CZ" sz="4000" dirty="0">
              <a:solidFill>
                <a:srgbClr val="FFCC00"/>
              </a:solidFill>
            </a:endParaRPr>
          </a:p>
        </p:txBody>
      </p:sp>
      <p:sp>
        <p:nvSpPr>
          <p:cNvPr id="107523" name="Rectangle 3"/>
          <p:cNvSpPr>
            <a:spLocks noGrp="1" noChangeArrowheads="1"/>
          </p:cNvSpPr>
          <p:nvPr>
            <p:ph type="subTitle" idx="1"/>
          </p:nvPr>
        </p:nvSpPr>
        <p:spPr>
          <a:xfrm>
            <a:off x="1524001" y="1268414"/>
            <a:ext cx="7451725" cy="5589587"/>
          </a:xfrm>
        </p:spPr>
        <p:txBody>
          <a:bodyPr/>
          <a:lstStyle/>
          <a:p>
            <a:pPr algn="l" eaLnBrk="1" hangingPunct="1">
              <a:lnSpc>
                <a:spcPct val="80000"/>
              </a:lnSpc>
              <a:buFont typeface="Wingdings" pitchFamily="2" charset="2"/>
              <a:buChar char="n"/>
              <a:defRPr/>
            </a:pPr>
            <a:r>
              <a:rPr lang="cs-CZ" altLang="cs-CZ" sz="2400" dirty="0"/>
              <a:t> </a:t>
            </a:r>
            <a:r>
              <a:rPr lang="cs-CZ" altLang="cs-CZ" sz="2400" dirty="0" err="1"/>
              <a:t>Milo</a:t>
            </a:r>
            <a:r>
              <a:rPr lang="cs-CZ" altLang="cs-CZ" sz="2400" dirty="0"/>
              <a:t> </a:t>
            </a:r>
            <a:r>
              <a:rPr lang="cs-CZ" altLang="cs-CZ" sz="2400" dirty="0" err="1"/>
              <a:t>Djukanovic</a:t>
            </a:r>
            <a:r>
              <a:rPr lang="cs-CZ" altLang="cs-CZ" sz="2400" dirty="0"/>
              <a:t> </a:t>
            </a:r>
            <a:r>
              <a:rPr lang="cs-CZ" altLang="cs-CZ" sz="2400" dirty="0" err="1"/>
              <a:t>forever</a:t>
            </a:r>
            <a:endParaRPr lang="cs-CZ" altLang="cs-CZ" sz="2400" dirty="0"/>
          </a:p>
          <a:p>
            <a:pPr algn="l" eaLnBrk="1" hangingPunct="1">
              <a:lnSpc>
                <a:spcPct val="80000"/>
              </a:lnSpc>
              <a:buFont typeface="Wingdings" pitchFamily="2" charset="2"/>
              <a:buChar char="n"/>
              <a:defRPr/>
            </a:pPr>
            <a:r>
              <a:rPr lang="cs-CZ" altLang="cs-CZ" sz="2400" dirty="0" err="1"/>
              <a:t>Organized</a:t>
            </a:r>
            <a:r>
              <a:rPr lang="cs-CZ" altLang="cs-CZ" sz="2400" dirty="0"/>
              <a:t> </a:t>
            </a:r>
            <a:r>
              <a:rPr lang="cs-CZ" altLang="cs-CZ" sz="2400" dirty="0" err="1"/>
              <a:t>crime</a:t>
            </a:r>
            <a:r>
              <a:rPr lang="cs-CZ" altLang="cs-CZ" sz="2400" dirty="0"/>
              <a:t>, </a:t>
            </a:r>
            <a:r>
              <a:rPr lang="cs-CZ" altLang="cs-CZ" sz="2400" dirty="0" err="1"/>
              <a:t>nepotism</a:t>
            </a:r>
            <a:r>
              <a:rPr lang="cs-CZ" altLang="cs-CZ" sz="2400" dirty="0"/>
              <a:t>, </a:t>
            </a:r>
            <a:r>
              <a:rPr lang="cs-CZ" altLang="cs-CZ" sz="2400" dirty="0" err="1"/>
              <a:t>clientelism</a:t>
            </a:r>
            <a:endParaRPr lang="cs-CZ" altLang="cs-CZ" sz="2400" dirty="0"/>
          </a:p>
          <a:p>
            <a:pPr algn="l" eaLnBrk="1" hangingPunct="1">
              <a:lnSpc>
                <a:spcPct val="80000"/>
              </a:lnSpc>
              <a:buFont typeface="Wingdings" pitchFamily="2" charset="2"/>
              <a:buChar char="n"/>
              <a:defRPr/>
            </a:pPr>
            <a:r>
              <a:rPr lang="cs-CZ" altLang="cs-CZ" sz="2400" dirty="0" err="1"/>
              <a:t>Orientation</a:t>
            </a:r>
            <a:r>
              <a:rPr lang="cs-CZ" altLang="cs-CZ" sz="2400" dirty="0"/>
              <a:t> </a:t>
            </a:r>
            <a:r>
              <a:rPr lang="cs-CZ" altLang="cs-CZ" sz="2400" dirty="0" err="1"/>
              <a:t>towards</a:t>
            </a:r>
            <a:r>
              <a:rPr lang="cs-CZ" altLang="cs-CZ" sz="2400" dirty="0"/>
              <a:t> </a:t>
            </a:r>
            <a:r>
              <a:rPr lang="cs-CZ" altLang="cs-CZ" sz="2400" dirty="0" err="1"/>
              <a:t>east</a:t>
            </a:r>
            <a:r>
              <a:rPr lang="cs-CZ" altLang="cs-CZ" sz="2400" dirty="0"/>
              <a:t> as </a:t>
            </a:r>
            <a:r>
              <a:rPr lang="cs-CZ" altLang="cs-CZ" sz="2400" dirty="0" err="1"/>
              <a:t>well</a:t>
            </a:r>
            <a:r>
              <a:rPr lang="cs-CZ" altLang="cs-CZ" sz="2400" dirty="0"/>
              <a:t> </a:t>
            </a:r>
            <a:r>
              <a:rPr lang="cs-CZ" altLang="cs-CZ" sz="2400" dirty="0" err="1" smtClean="0"/>
              <a:t>west</a:t>
            </a:r>
            <a:endParaRPr lang="cs-CZ" altLang="cs-CZ" sz="2400" dirty="0" smtClean="0"/>
          </a:p>
          <a:p>
            <a:pPr algn="l" eaLnBrk="1" hangingPunct="1">
              <a:lnSpc>
                <a:spcPct val="80000"/>
              </a:lnSpc>
              <a:buFont typeface="Wingdings" pitchFamily="2" charset="2"/>
              <a:buChar char="n"/>
              <a:defRPr/>
            </a:pPr>
            <a:r>
              <a:rPr lang="cs-CZ" altLang="cs-CZ" sz="2400" dirty="0" smtClean="0"/>
              <a:t> </a:t>
            </a:r>
            <a:r>
              <a:rPr lang="cs-CZ" altLang="cs-CZ" sz="2400" dirty="0" err="1" smtClean="0"/>
              <a:t>undemocratic</a:t>
            </a:r>
            <a:r>
              <a:rPr lang="cs-CZ" altLang="cs-CZ" sz="2400" dirty="0" smtClean="0"/>
              <a:t> régime </a:t>
            </a:r>
            <a:r>
              <a:rPr lang="cs-CZ" altLang="cs-CZ" sz="2400" dirty="0" err="1" smtClean="0"/>
              <a:t>Key</a:t>
            </a:r>
            <a:r>
              <a:rPr lang="cs-CZ" altLang="cs-CZ" sz="2400" dirty="0" smtClean="0"/>
              <a:t> to stability</a:t>
            </a:r>
          </a:p>
          <a:p>
            <a:pPr algn="l" eaLnBrk="1" hangingPunct="1">
              <a:lnSpc>
                <a:spcPct val="80000"/>
              </a:lnSpc>
              <a:buFont typeface="Wingdings" pitchFamily="2" charset="2"/>
              <a:buChar char="n"/>
              <a:defRPr/>
            </a:pPr>
            <a:r>
              <a:rPr lang="cs-CZ" altLang="cs-CZ" sz="2400" dirty="0" smtClean="0"/>
              <a:t>No far </a:t>
            </a:r>
            <a:r>
              <a:rPr lang="cs-CZ" altLang="cs-CZ" sz="2400" dirty="0" err="1" smtClean="0"/>
              <a:t>right</a:t>
            </a:r>
            <a:endParaRPr lang="cs-CZ" altLang="cs-CZ" sz="2400" dirty="0" smtClean="0"/>
          </a:p>
          <a:p>
            <a:pPr algn="l" eaLnBrk="1" hangingPunct="1">
              <a:lnSpc>
                <a:spcPct val="80000"/>
              </a:lnSpc>
              <a:buFont typeface="Wingdings" pitchFamily="2" charset="2"/>
              <a:buChar char="n"/>
              <a:defRPr/>
            </a:pPr>
            <a:endParaRPr lang="cs-CZ" altLang="cs-CZ" sz="2400" dirty="0"/>
          </a:p>
          <a:p>
            <a:pPr algn="l" eaLnBrk="1" hangingPunct="1">
              <a:lnSpc>
                <a:spcPct val="80000"/>
              </a:lnSpc>
              <a:buFont typeface="Wingdings" pitchFamily="2" charset="2"/>
              <a:buChar char="n"/>
              <a:defRPr/>
            </a:pPr>
            <a:endParaRPr lang="cs-CZ" altLang="cs-CZ" sz="2400" dirty="0"/>
          </a:p>
          <a:p>
            <a:pPr algn="l" eaLnBrk="1" hangingPunct="1">
              <a:lnSpc>
                <a:spcPct val="80000"/>
              </a:lnSpc>
              <a:buFont typeface="Wingdings" pitchFamily="2" charset="2"/>
              <a:buChar char="n"/>
              <a:defRPr/>
            </a:pPr>
            <a:endParaRPr lang="cs-CZ" altLang="cs-CZ" sz="2400" dirty="0">
              <a:solidFill>
                <a:schemeClr val="bg1"/>
              </a:solidFill>
            </a:endParaRPr>
          </a:p>
        </p:txBody>
      </p:sp>
      <p:pic>
        <p:nvPicPr>
          <p:cNvPr id="13316" name="Picture 2" descr="D:\82653\Desktop\map_of_monteneg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1219" y="2855452"/>
            <a:ext cx="59182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06891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Berlí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TM04033917[[fn=Berlín]]</Template>
  <TotalTime>378</TotalTime>
  <Words>1640</Words>
  <Application>Microsoft Office PowerPoint</Application>
  <PresentationFormat>Širokoúhlá obrazovka</PresentationFormat>
  <Paragraphs>355</Paragraphs>
  <Slides>26</Slides>
  <Notes>9</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1</vt:i4>
      </vt:variant>
      <vt:variant>
        <vt:lpstr>Nadpisy snímků</vt:lpstr>
      </vt:variant>
      <vt:variant>
        <vt:i4>26</vt:i4>
      </vt:variant>
    </vt:vector>
  </HeadingPairs>
  <TitlesOfParts>
    <vt:vector size="34" baseType="lpstr">
      <vt:lpstr>Arial</vt:lpstr>
      <vt:lpstr>Calibri</vt:lpstr>
      <vt:lpstr>Tahoma</vt:lpstr>
      <vt:lpstr>Times New Roman</vt:lpstr>
      <vt:lpstr>Trebuchet MS</vt:lpstr>
      <vt:lpstr>Wingdings</vt:lpstr>
      <vt:lpstr>Berlín</vt:lpstr>
      <vt:lpstr>Graf aplikace Microsoft Excel</vt:lpstr>
      <vt:lpstr>Far Right in the Balkans</vt:lpstr>
      <vt:lpstr>Identity and nation/state building</vt:lpstr>
      <vt:lpstr>Main features of Slovenia and the Western/Eastern Balkan states</vt:lpstr>
      <vt:lpstr>Timeline</vt:lpstr>
      <vt:lpstr>Slovenia</vt:lpstr>
      <vt:lpstr>Croatia</vt:lpstr>
      <vt:lpstr>Bosnia and Herzegovina</vt:lpstr>
      <vt:lpstr>FRY: Serbia (and Monte Negro)</vt:lpstr>
      <vt:lpstr>Monte Negro</vt:lpstr>
      <vt:lpstr>Macedonia</vt:lpstr>
      <vt:lpstr>Albania</vt:lpstr>
      <vt:lpstr>Kosovo</vt:lpstr>
      <vt:lpstr>Romania</vt:lpstr>
      <vt:lpstr>Bulgaria</vt:lpstr>
      <vt:lpstr>Moldova</vt:lpstr>
      <vt:lpstr>Prezentace aplikace PowerPoint</vt:lpstr>
      <vt:lpstr>Ideology and country specifics</vt:lpstr>
      <vt:lpstr>Ideology of Balkan Far Right Parties</vt:lpstr>
      <vt:lpstr>The causes of the success and political opportunity structures</vt:lpstr>
      <vt:lpstr>Internal organisation and party leadership</vt:lpstr>
      <vt:lpstr>Strategy and tactics</vt:lpstr>
      <vt:lpstr>Voters of the Far Right </vt:lpstr>
      <vt:lpstr>Far Right and Legislative implementation in practice</vt:lpstr>
      <vt:lpstr>In terms of conclusion…</vt:lpstr>
      <vt:lpstr>In terms of Conclusion…</vt:lpstr>
      <vt:lpstr>Seminar: Draw best multicultural/multilevel state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Conceptualization of far right and far left</dc:title>
  <dc:creator>Hewlett-Packard Company</dc:creator>
  <cp:lastModifiedBy>Hewlett-Packard Company</cp:lastModifiedBy>
  <cp:revision>20</cp:revision>
  <dcterms:created xsi:type="dcterms:W3CDTF">2018-02-12T09:53:50Z</dcterms:created>
  <dcterms:modified xsi:type="dcterms:W3CDTF">2018-04-04T08:45:06Z</dcterms:modified>
</cp:coreProperties>
</file>