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4" r:id="rId17"/>
    <p:sldId id="275" r:id="rId18"/>
    <p:sldId id="277" r:id="rId19"/>
    <p:sldId id="279" r:id="rId20"/>
    <p:sldId id="282" r:id="rId21"/>
    <p:sldId id="283" r:id="rId22"/>
    <p:sldId id="284" r:id="rId23"/>
    <p:sldId id="286" r:id="rId24"/>
    <p:sldId id="273" r:id="rId25"/>
    <p:sldId id="280" r:id="rId26"/>
    <p:sldId id="28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63107-B308-4F11-B5D7-0046149A0565}" type="datetimeFigureOut">
              <a:rPr lang="cs-CZ" smtClean="0"/>
              <a:t>11.04.2018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DD6DB-5A62-43EE-8900-D3B74DA32E61}" type="slidenum">
              <a:rPr lang="cs-CZ" smtClean="0"/>
              <a:t>‹#›</a:t>
            </a:fld>
            <a:endParaRPr lang="cs-CZ"/>
          </a:p>
        </p:txBody>
      </p:sp>
    </p:spTree>
    <p:extLst>
      <p:ext uri="{BB962C8B-B14F-4D97-AF65-F5344CB8AC3E}">
        <p14:creationId xmlns:p14="http://schemas.microsoft.com/office/powerpoint/2010/main" val="1487172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b="1" dirty="0" smtClean="0"/>
              <a:t>Find the Communist!</a:t>
            </a:r>
            <a:endParaRPr lang="en-US" dirty="0" smtClean="0"/>
          </a:p>
          <a:p>
            <a:r>
              <a:rPr lang="en-US" b="1" dirty="0" smtClean="0"/>
              <a:t>Purpose</a:t>
            </a:r>
            <a:r>
              <a:rPr lang="en-US" dirty="0" smtClean="0"/>
              <a:t>: The purpose of this experiential learning activity was to illustrate how paranoia and suspicion impact groups of people.  To get students to care, I offered a bag of candy to the winning student or students. </a:t>
            </a:r>
          </a:p>
          <a:p>
            <a:r>
              <a:rPr lang="en-US" b="1" dirty="0" smtClean="0"/>
              <a:t>Procedure</a:t>
            </a:r>
            <a:r>
              <a:rPr lang="en-US" dirty="0" smtClean="0"/>
              <a:t>: Introduce it to the class as a game.  Beforehand, print out slips of paper that say either “You are a communist” or “You are </a:t>
            </a:r>
            <a:r>
              <a:rPr lang="en-US" u="sng" dirty="0" smtClean="0"/>
              <a:t>not</a:t>
            </a:r>
            <a:r>
              <a:rPr lang="en-US" dirty="0" smtClean="0"/>
              <a:t> a communist.”  These can be very small, and should be easy to hide in one’s hand or pocket. (alternate version I tried on one class– do not give anyone a communist card)</a:t>
            </a:r>
          </a:p>
          <a:p>
            <a:r>
              <a:rPr lang="en-US" dirty="0" smtClean="0"/>
              <a:t>You will want to put these rules up on the board, on an overhead or on PowerPoint:</a:t>
            </a: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Students will have a set amount of time (10-15 minutes) to get into groups.  All members of a group must agree before they let someone in.  Groups may split up and merge with other groups as necessary.  In the end, the communists must reveal their identity and winners are given their prizes.</a:t>
            </a:r>
            <a:r>
              <a:rPr lang="cs-CZ" dirty="0" smtClean="0"/>
              <a:t> </a:t>
            </a:r>
            <a:r>
              <a:rPr lang="en-US" dirty="0" smtClean="0"/>
              <a:t>  In an honors class of 22 students, I assigned zero communists, but they were certain that they had identified 3. </a:t>
            </a:r>
            <a:endParaRPr lang="cs-C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cs-CZ" dirty="0"/>
          </a:p>
        </p:txBody>
      </p:sp>
      <p:sp>
        <p:nvSpPr>
          <p:cNvPr id="4" name="Zástupný symbol pro číslo snímku 3"/>
          <p:cNvSpPr>
            <a:spLocks noGrp="1"/>
          </p:cNvSpPr>
          <p:nvPr>
            <p:ph type="sldNum" sz="quarter" idx="10"/>
          </p:nvPr>
        </p:nvSpPr>
        <p:spPr/>
        <p:txBody>
          <a:bodyPr/>
          <a:lstStyle/>
          <a:p>
            <a:fld id="{3AFDD6DB-5A62-43EE-8900-D3B74DA32E61}" type="slidenum">
              <a:rPr lang="cs-CZ" smtClean="0"/>
              <a:t>25</a:t>
            </a:fld>
            <a:endParaRPr lang="cs-CZ"/>
          </a:p>
        </p:txBody>
      </p:sp>
    </p:spTree>
    <p:extLst>
      <p:ext uri="{BB962C8B-B14F-4D97-AF65-F5344CB8AC3E}">
        <p14:creationId xmlns:p14="http://schemas.microsoft.com/office/powerpoint/2010/main" val="18084450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446C117F-5CCF-4837-BE5F-2B92066CAFAF}"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84EB90BD-B6CE-46B7-997F-7313B992CCDC}"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DB9D11F-B188-461D-B23F-39381795C052}"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2E6D8D9-55A2-4063-B0F3-121F44549695}"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D4B24536-994D-4021-A283-9F449C0DB509}" type="datetimeFigureOut">
              <a:rPr lang="en-US" dirty="0"/>
              <a:t>4/11/2018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3CBBBB78-C96F-47B7-AB17-D852CA960AC9}" type="datetimeFigureOut">
              <a:rPr lang="en-US" dirty="0"/>
              <a:t>4/11/2018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4/11/2018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0578ACC-22D6-47C1-A373-4FD133E34F3C}" type="datetimeFigureOut">
              <a:rPr lang="en-US" dirty="0"/>
              <a:t>4/11/2018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E331444B-B92B-4E27-8C94-BB93EAF5CB18}"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63EFA5E-FA76-400D-B3DC-F0BA90E6D107}" type="datetimeFigureOut">
              <a:rPr lang="en-US" dirty="0"/>
              <a:t>4/11/2018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4/11/2018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inter.kke.gr/en/articles/D-Koutsoumpas-the-interest-of-the-USA-NATO-EU-in-the-Balkans-is-dangerous-for-th-peopl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Q2ZYdiEE20Y" TargetMode="External"/><Relationship Id="rId2" Type="http://schemas.openxmlformats.org/officeDocument/2006/relationships/hyperlink" Target="https://www.youtube.com/watch?v=tdkvpopu0k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Far </a:t>
            </a:r>
            <a:r>
              <a:rPr lang="cs-CZ" dirty="0" err="1" smtClean="0"/>
              <a:t>Left</a:t>
            </a:r>
            <a:r>
              <a:rPr lang="cs-CZ" dirty="0" smtClean="0"/>
              <a:t> in WE</a:t>
            </a:r>
            <a:endParaRPr lang="cs-CZ" dirty="0"/>
          </a:p>
        </p:txBody>
      </p:sp>
      <p:sp>
        <p:nvSpPr>
          <p:cNvPr id="3" name="Podnadpis 2"/>
          <p:cNvSpPr>
            <a:spLocks noGrp="1"/>
          </p:cNvSpPr>
          <p:nvPr>
            <p:ph type="subTitle" idx="1"/>
          </p:nvPr>
        </p:nvSpPr>
        <p:spPr/>
        <p:txBody>
          <a:bodyPr/>
          <a:lstStyle/>
          <a:p>
            <a:r>
              <a:rPr lang="cs-CZ" dirty="0" smtClean="0"/>
              <a:t>Věra Stojarová</a:t>
            </a:r>
          </a:p>
          <a:p>
            <a:r>
              <a:rPr lang="cs-CZ" dirty="0" smtClean="0"/>
              <a:t>CDS 441 Far </a:t>
            </a:r>
            <a:r>
              <a:rPr lang="cs-CZ" dirty="0" err="1" smtClean="0"/>
              <a:t>Right</a:t>
            </a:r>
            <a:r>
              <a:rPr lang="cs-CZ" dirty="0" smtClean="0"/>
              <a:t> and </a:t>
            </a:r>
            <a:r>
              <a:rPr lang="cs-CZ" dirty="0" err="1" smtClean="0"/>
              <a:t>Left</a:t>
            </a:r>
            <a:r>
              <a:rPr lang="cs-CZ" dirty="0" smtClean="0"/>
              <a:t> </a:t>
            </a:r>
            <a:r>
              <a:rPr lang="cs-CZ" dirty="0" err="1" smtClean="0"/>
              <a:t>Parties</a:t>
            </a:r>
            <a:endParaRPr lang="cs-CZ" dirty="0"/>
          </a:p>
        </p:txBody>
      </p:sp>
    </p:spTree>
    <p:extLst>
      <p:ext uri="{BB962C8B-B14F-4D97-AF65-F5344CB8AC3E}">
        <p14:creationId xmlns:p14="http://schemas.microsoft.com/office/powerpoint/2010/main" val="1389653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Social</a:t>
            </a:r>
            <a:r>
              <a:rPr lang="cs-CZ" dirty="0" smtClean="0"/>
              <a:t> </a:t>
            </a:r>
            <a:r>
              <a:rPr lang="cs-CZ" dirty="0" err="1" smtClean="0"/>
              <a:t>populist</a:t>
            </a:r>
            <a:r>
              <a:rPr lang="cs-CZ" dirty="0" smtClean="0"/>
              <a:t> </a:t>
            </a:r>
            <a:r>
              <a:rPr lang="cs-CZ" dirty="0" err="1" smtClean="0"/>
              <a:t>parties</a:t>
            </a:r>
            <a:endParaRPr lang="cs-CZ" dirty="0"/>
          </a:p>
        </p:txBody>
      </p:sp>
      <p:sp>
        <p:nvSpPr>
          <p:cNvPr id="3" name="Zástupný symbol pro obsah 2"/>
          <p:cNvSpPr>
            <a:spLocks noGrp="1"/>
          </p:cNvSpPr>
          <p:nvPr>
            <p:ph idx="1"/>
          </p:nvPr>
        </p:nvSpPr>
        <p:spPr/>
        <p:txBody>
          <a:bodyPr>
            <a:normAutofit/>
          </a:bodyPr>
          <a:lstStyle/>
          <a:p>
            <a:r>
              <a:rPr lang="en-US" b="1" dirty="0" smtClean="0">
                <a:solidFill>
                  <a:srgbClr val="FFC000"/>
                </a:solidFill>
              </a:rPr>
              <a:t>classical </a:t>
            </a:r>
            <a:r>
              <a:rPr lang="en-US" b="1" dirty="0">
                <a:solidFill>
                  <a:srgbClr val="FFC000"/>
                </a:solidFill>
              </a:rPr>
              <a:t>populist movements (for example in Latin America), with a dominant personalist leadership, relatively weak </a:t>
            </a:r>
            <a:r>
              <a:rPr lang="en-US" b="1" dirty="0" err="1">
                <a:solidFill>
                  <a:srgbClr val="FFC000"/>
                </a:solidFill>
              </a:rPr>
              <a:t>organisation</a:t>
            </a:r>
            <a:r>
              <a:rPr lang="en-US" b="1" dirty="0">
                <a:solidFill>
                  <a:srgbClr val="FFC000"/>
                </a:solidFill>
              </a:rPr>
              <a:t> and essentially incoherent ideology, fusing left-wing and right-wing themes behind an anti-establishment appeal</a:t>
            </a:r>
            <a:r>
              <a:rPr lang="en-US" dirty="0"/>
              <a:t>. </a:t>
            </a:r>
            <a:endParaRPr lang="cs-CZ" dirty="0" smtClean="0"/>
          </a:p>
          <a:p>
            <a:r>
              <a:rPr lang="en-US" dirty="0" smtClean="0"/>
              <a:t>defunct </a:t>
            </a:r>
            <a:r>
              <a:rPr lang="en-US" dirty="0"/>
              <a:t>Association of Slovak Workers, the Serbian Socialist Party under </a:t>
            </a:r>
            <a:r>
              <a:rPr lang="en-US" dirty="0" err="1"/>
              <a:t>Milošević</a:t>
            </a:r>
            <a:r>
              <a:rPr lang="en-US" dirty="0"/>
              <a:t>, Slovakia’s </a:t>
            </a:r>
            <a:r>
              <a:rPr lang="en-US" dirty="0" err="1"/>
              <a:t>Smer</a:t>
            </a:r>
            <a:r>
              <a:rPr lang="en-US" dirty="0"/>
              <a:t> (Direction), the Lithuanian </a:t>
            </a:r>
            <a:r>
              <a:rPr lang="en-US" dirty="0" err="1"/>
              <a:t>Labour</a:t>
            </a:r>
            <a:r>
              <a:rPr lang="en-US" dirty="0"/>
              <a:t> Party and the Russian »Just Russia« party. </a:t>
            </a:r>
            <a:endParaRPr lang="cs-CZ" dirty="0"/>
          </a:p>
        </p:txBody>
      </p:sp>
    </p:spTree>
    <p:extLst>
      <p:ext uri="{BB962C8B-B14F-4D97-AF65-F5344CB8AC3E}">
        <p14:creationId xmlns:p14="http://schemas.microsoft.com/office/powerpoint/2010/main" val="680204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0321" y="0"/>
            <a:ext cx="9613861" cy="923636"/>
          </a:xfrm>
        </p:spPr>
        <p:txBody>
          <a:bodyPr>
            <a:normAutofit/>
          </a:bodyPr>
          <a:lstStyle/>
          <a:p>
            <a:r>
              <a:rPr lang="cs-CZ" dirty="0" err="1" smtClean="0"/>
              <a:t>Main</a:t>
            </a:r>
            <a:r>
              <a:rPr lang="cs-CZ" dirty="0" smtClean="0"/>
              <a:t> </a:t>
            </a:r>
            <a:r>
              <a:rPr lang="cs-CZ" dirty="0" err="1" smtClean="0"/>
              <a:t>European</a:t>
            </a:r>
            <a:r>
              <a:rPr lang="cs-CZ" dirty="0" smtClean="0"/>
              <a:t> far </a:t>
            </a:r>
            <a:r>
              <a:rPr lang="cs-CZ" dirty="0" err="1" smtClean="0"/>
              <a:t>left</a:t>
            </a:r>
            <a:r>
              <a:rPr lang="cs-CZ" dirty="0" smtClean="0"/>
              <a:t> </a:t>
            </a:r>
            <a:r>
              <a:rPr lang="cs-CZ" dirty="0" err="1" smtClean="0"/>
              <a:t>subtypes</a:t>
            </a:r>
            <a:r>
              <a:rPr lang="cs-CZ" dirty="0" smtClean="0"/>
              <a:t> (</a:t>
            </a:r>
            <a:r>
              <a:rPr lang="cs-CZ" dirty="0" err="1" smtClean="0"/>
              <a:t>Luke</a:t>
            </a:r>
            <a:r>
              <a:rPr lang="cs-CZ" dirty="0" smtClean="0"/>
              <a:t> </a:t>
            </a:r>
            <a:r>
              <a:rPr lang="cs-CZ" dirty="0" err="1" smtClean="0"/>
              <a:t>March</a:t>
            </a:r>
            <a:r>
              <a:rPr lang="cs-CZ" dirty="0" smtClean="0"/>
              <a:t>)</a:t>
            </a:r>
            <a:endParaRPr lang="cs-CZ" dirty="0"/>
          </a:p>
        </p:txBody>
      </p:sp>
      <p:graphicFrame>
        <p:nvGraphicFramePr>
          <p:cNvPr id="5" name="Zástupný symbol pro obsah 4"/>
          <p:cNvGraphicFramePr>
            <a:graphicFrameLocks noGrp="1"/>
          </p:cNvGraphicFramePr>
          <p:nvPr>
            <p:ph idx="1"/>
            <p:extLst/>
          </p:nvPr>
        </p:nvGraphicFramePr>
        <p:xfrm>
          <a:off x="0" y="655784"/>
          <a:ext cx="12265891" cy="6441325"/>
        </p:xfrm>
        <a:graphic>
          <a:graphicData uri="http://schemas.openxmlformats.org/drawingml/2006/table">
            <a:tbl>
              <a:tblPr firstRow="1" bandRow="1">
                <a:tableStyleId>{5C22544A-7EE6-4342-B048-85BDC9FD1C3A}</a:tableStyleId>
              </a:tblPr>
              <a:tblGrid>
                <a:gridCol w="3948653">
                  <a:extLst>
                    <a:ext uri="{9D8B030D-6E8A-4147-A177-3AD203B41FA5}">
                      <a16:colId xmlns:a16="http://schemas.microsoft.com/office/drawing/2014/main" val="3110573039"/>
                    </a:ext>
                  </a:extLst>
                </a:gridCol>
                <a:gridCol w="3948653">
                  <a:extLst>
                    <a:ext uri="{9D8B030D-6E8A-4147-A177-3AD203B41FA5}">
                      <a16:colId xmlns:a16="http://schemas.microsoft.com/office/drawing/2014/main" val="2631304790"/>
                    </a:ext>
                  </a:extLst>
                </a:gridCol>
                <a:gridCol w="4368585">
                  <a:extLst>
                    <a:ext uri="{9D8B030D-6E8A-4147-A177-3AD203B41FA5}">
                      <a16:colId xmlns:a16="http://schemas.microsoft.com/office/drawing/2014/main" val="823852265"/>
                    </a:ext>
                  </a:extLst>
                </a:gridCol>
              </a:tblGrid>
              <a:tr h="400972">
                <a:tc>
                  <a:txBody>
                    <a:bodyPr/>
                    <a:lstStyle/>
                    <a:p>
                      <a:endParaRPr lang="cs-CZ" dirty="0"/>
                    </a:p>
                  </a:txBody>
                  <a:tcPr/>
                </a:tc>
                <a:tc>
                  <a:txBody>
                    <a:bodyPr/>
                    <a:lstStyle/>
                    <a:p>
                      <a:r>
                        <a:rPr lang="cs-CZ" dirty="0" err="1" smtClean="0"/>
                        <a:t>Radical</a:t>
                      </a:r>
                      <a:r>
                        <a:rPr lang="cs-CZ" dirty="0" smtClean="0"/>
                        <a:t> </a:t>
                      </a:r>
                      <a:r>
                        <a:rPr lang="cs-CZ" dirty="0" err="1" smtClean="0"/>
                        <a:t>left</a:t>
                      </a:r>
                      <a:endParaRPr lang="cs-CZ" dirty="0"/>
                    </a:p>
                  </a:txBody>
                  <a:tcPr/>
                </a:tc>
                <a:tc>
                  <a:txBody>
                    <a:bodyPr/>
                    <a:lstStyle/>
                    <a:p>
                      <a:r>
                        <a:rPr lang="cs-CZ" dirty="0" err="1" smtClean="0"/>
                        <a:t>Extreme</a:t>
                      </a:r>
                      <a:r>
                        <a:rPr lang="cs-CZ" dirty="0" smtClean="0"/>
                        <a:t> </a:t>
                      </a:r>
                      <a:r>
                        <a:rPr lang="cs-CZ" dirty="0" err="1" smtClean="0"/>
                        <a:t>left</a:t>
                      </a:r>
                      <a:endParaRPr lang="cs-CZ" dirty="0"/>
                    </a:p>
                  </a:txBody>
                  <a:tcPr/>
                </a:tc>
                <a:extLst>
                  <a:ext uri="{0D108BD9-81ED-4DB2-BD59-A6C34878D82A}">
                    <a16:rowId xmlns:a16="http://schemas.microsoft.com/office/drawing/2014/main" val="2049105079"/>
                  </a:ext>
                </a:extLst>
              </a:tr>
              <a:tr h="1581919">
                <a:tc>
                  <a:txBody>
                    <a:bodyPr/>
                    <a:lstStyle/>
                    <a:p>
                      <a:r>
                        <a:rPr lang="cs-CZ" dirty="0" err="1" smtClean="0"/>
                        <a:t>Reform</a:t>
                      </a:r>
                      <a:r>
                        <a:rPr lang="cs-CZ" dirty="0" smtClean="0"/>
                        <a:t> </a:t>
                      </a:r>
                      <a:r>
                        <a:rPr lang="cs-CZ" dirty="0" err="1" smtClean="0"/>
                        <a:t>communist</a:t>
                      </a:r>
                      <a:endParaRPr lang="cs-CZ" dirty="0"/>
                    </a:p>
                  </a:txBody>
                  <a:tcPr/>
                </a:tc>
                <a:tc>
                  <a:txBody>
                    <a:bodyPr/>
                    <a:lstStyle/>
                    <a:p>
                      <a:r>
                        <a:rPr lang="cs-CZ" dirty="0" smtClean="0"/>
                        <a:t>KSČM, </a:t>
                      </a:r>
                      <a:r>
                        <a:rPr lang="cs-CZ" dirty="0" err="1" smtClean="0"/>
                        <a:t>Communist</a:t>
                      </a:r>
                      <a:r>
                        <a:rPr lang="cs-CZ" dirty="0" smtClean="0"/>
                        <a:t> party of </a:t>
                      </a:r>
                      <a:r>
                        <a:rPr lang="cs-CZ" dirty="0" err="1" smtClean="0"/>
                        <a:t>Spain</a:t>
                      </a:r>
                      <a:r>
                        <a:rPr lang="cs-CZ" dirty="0" smtClean="0"/>
                        <a:t>, </a:t>
                      </a:r>
                      <a:r>
                        <a:rPr lang="cs-CZ" dirty="0" err="1" smtClean="0"/>
                        <a:t>Italian</a:t>
                      </a:r>
                      <a:r>
                        <a:rPr lang="cs-CZ" dirty="0" smtClean="0"/>
                        <a:t> </a:t>
                      </a:r>
                      <a:r>
                        <a:rPr lang="cs-CZ" dirty="0" err="1" smtClean="0"/>
                        <a:t>communists</a:t>
                      </a:r>
                      <a:r>
                        <a:rPr lang="cs-CZ" dirty="0" smtClean="0"/>
                        <a:t>, </a:t>
                      </a:r>
                      <a:r>
                        <a:rPr lang="cs-CZ" dirty="0" err="1" smtClean="0"/>
                        <a:t>french</a:t>
                      </a:r>
                      <a:r>
                        <a:rPr lang="cs-CZ" dirty="0" smtClean="0"/>
                        <a:t> </a:t>
                      </a:r>
                      <a:r>
                        <a:rPr lang="cs-CZ" dirty="0" err="1" smtClean="0"/>
                        <a:t>communist</a:t>
                      </a:r>
                      <a:r>
                        <a:rPr lang="cs-CZ" dirty="0" smtClean="0"/>
                        <a:t> party, </a:t>
                      </a:r>
                      <a:r>
                        <a:rPr lang="cs-CZ" dirty="0" err="1" smtClean="0"/>
                        <a:t>progressive</a:t>
                      </a:r>
                      <a:r>
                        <a:rPr lang="cs-CZ" dirty="0" smtClean="0"/>
                        <a:t> party of </a:t>
                      </a:r>
                      <a:r>
                        <a:rPr lang="cs-CZ" dirty="0" err="1" smtClean="0"/>
                        <a:t>working</a:t>
                      </a:r>
                      <a:r>
                        <a:rPr lang="cs-CZ" dirty="0" smtClean="0"/>
                        <a:t> </a:t>
                      </a:r>
                      <a:r>
                        <a:rPr lang="cs-CZ" dirty="0" err="1" smtClean="0"/>
                        <a:t>people</a:t>
                      </a:r>
                      <a:r>
                        <a:rPr lang="cs-CZ" baseline="0" dirty="0" smtClean="0"/>
                        <a:t> in </a:t>
                      </a:r>
                      <a:r>
                        <a:rPr lang="cs-CZ" baseline="0" dirty="0" err="1" smtClean="0"/>
                        <a:t>cyprus</a:t>
                      </a:r>
                      <a:endParaRPr lang="cs-CZ" dirty="0"/>
                    </a:p>
                  </a:txBody>
                  <a:tcPr/>
                </a:tc>
                <a:tc>
                  <a:txBody>
                    <a:bodyPr/>
                    <a:lstStyle/>
                    <a:p>
                      <a:endParaRPr lang="cs-CZ"/>
                    </a:p>
                  </a:txBody>
                  <a:tcPr/>
                </a:tc>
                <a:extLst>
                  <a:ext uri="{0D108BD9-81ED-4DB2-BD59-A6C34878D82A}">
                    <a16:rowId xmlns:a16="http://schemas.microsoft.com/office/drawing/2014/main" val="3249283669"/>
                  </a:ext>
                </a:extLst>
              </a:tr>
              <a:tr h="2428683">
                <a:tc>
                  <a:txBody>
                    <a:bodyPr/>
                    <a:lstStyle/>
                    <a:p>
                      <a:r>
                        <a:rPr lang="cs-CZ" dirty="0" err="1" smtClean="0"/>
                        <a:t>Conservative</a:t>
                      </a:r>
                      <a:r>
                        <a:rPr lang="cs-CZ" dirty="0" smtClean="0"/>
                        <a:t> </a:t>
                      </a:r>
                      <a:r>
                        <a:rPr lang="cs-CZ" dirty="0" err="1" smtClean="0"/>
                        <a:t>communist</a:t>
                      </a:r>
                      <a:endParaRPr lang="cs-CZ" dirty="0"/>
                    </a:p>
                  </a:txBody>
                  <a:tcPr/>
                </a:tc>
                <a:tc>
                  <a:txBody>
                    <a:bodyPr/>
                    <a:lstStyle/>
                    <a:p>
                      <a:r>
                        <a:rPr lang="en-US" dirty="0" smtClean="0"/>
                        <a:t>Left Alliance (Finland) (VAS), Left Party (Sweden) (V), Socialist People’s Party (Denmark) (SF), Socialist Left Party (Norway) (SV), Left-Green Movement (Iceland) (VG), Left Bloc (Portugal) (BE), Coalition of the Left, of Movements and Ecology (Greece) (</a:t>
                      </a:r>
                      <a:r>
                        <a:rPr lang="en-US" dirty="0" err="1" smtClean="0"/>
                        <a:t>Synaspismós</a:t>
                      </a:r>
                      <a:r>
                        <a:rPr lang="en-US" dirty="0" smtClean="0"/>
                        <a:t>)</a:t>
                      </a:r>
                      <a:endParaRPr lang="cs-CZ" dirty="0"/>
                    </a:p>
                  </a:txBody>
                  <a:tcPr/>
                </a:tc>
                <a:tc>
                  <a:txBody>
                    <a:bodyPr/>
                    <a:lstStyle/>
                    <a:p>
                      <a:r>
                        <a:rPr lang="cs-CZ" dirty="0" err="1" smtClean="0"/>
                        <a:t>Communist</a:t>
                      </a:r>
                      <a:r>
                        <a:rPr lang="cs-CZ" dirty="0" smtClean="0"/>
                        <a:t> party of </a:t>
                      </a:r>
                      <a:r>
                        <a:rPr lang="cs-CZ" dirty="0" err="1" smtClean="0"/>
                        <a:t>greece</a:t>
                      </a:r>
                      <a:r>
                        <a:rPr lang="cs-CZ" dirty="0" smtClean="0"/>
                        <a:t>, </a:t>
                      </a:r>
                      <a:r>
                        <a:rPr lang="cs-CZ" dirty="0" err="1" smtClean="0"/>
                        <a:t>communist</a:t>
                      </a:r>
                      <a:r>
                        <a:rPr lang="cs-CZ" dirty="0" smtClean="0"/>
                        <a:t> party of </a:t>
                      </a:r>
                      <a:r>
                        <a:rPr lang="cs-CZ" dirty="0" err="1" smtClean="0"/>
                        <a:t>Slovakia,portuguese</a:t>
                      </a:r>
                      <a:r>
                        <a:rPr lang="cs-CZ" baseline="0" dirty="0" smtClean="0"/>
                        <a:t> </a:t>
                      </a:r>
                      <a:r>
                        <a:rPr lang="cs-CZ" baseline="0" dirty="0" err="1" smtClean="0"/>
                        <a:t>communist</a:t>
                      </a:r>
                      <a:r>
                        <a:rPr lang="cs-CZ" baseline="0" dirty="0" smtClean="0"/>
                        <a:t> party, </a:t>
                      </a:r>
                      <a:r>
                        <a:rPr lang="cs-CZ" baseline="0" dirty="0" err="1" smtClean="0"/>
                        <a:t>communist</a:t>
                      </a:r>
                      <a:r>
                        <a:rPr lang="cs-CZ" baseline="0" dirty="0" smtClean="0"/>
                        <a:t> party of </a:t>
                      </a:r>
                      <a:r>
                        <a:rPr lang="cs-CZ" baseline="0" dirty="0" err="1" smtClean="0"/>
                        <a:t>latvia</a:t>
                      </a:r>
                      <a:endParaRPr lang="cs-CZ" dirty="0"/>
                    </a:p>
                  </a:txBody>
                  <a:tcPr/>
                </a:tc>
                <a:extLst>
                  <a:ext uri="{0D108BD9-81ED-4DB2-BD59-A6C34878D82A}">
                    <a16:rowId xmlns:a16="http://schemas.microsoft.com/office/drawing/2014/main" val="744962115"/>
                  </a:ext>
                </a:extLst>
              </a:tr>
              <a:tr h="400972">
                <a:tc>
                  <a:txBody>
                    <a:bodyPr/>
                    <a:lstStyle/>
                    <a:p>
                      <a:r>
                        <a:rPr lang="cs-CZ" dirty="0" err="1" smtClean="0"/>
                        <a:t>Democratic</a:t>
                      </a:r>
                      <a:r>
                        <a:rPr lang="cs-CZ" dirty="0" smtClean="0"/>
                        <a:t> </a:t>
                      </a:r>
                      <a:r>
                        <a:rPr lang="cs-CZ" dirty="0" err="1" smtClean="0"/>
                        <a:t>socialist</a:t>
                      </a:r>
                      <a:endParaRPr lang="cs-CZ" dirty="0" smtClean="0"/>
                    </a:p>
                  </a:txBody>
                  <a:tcPr/>
                </a:tc>
                <a:tc>
                  <a:txBody>
                    <a:bodyPr/>
                    <a:lstStyle/>
                    <a:p>
                      <a:endParaRPr lang="cs-CZ"/>
                    </a:p>
                  </a:txBody>
                  <a:tcPr/>
                </a:tc>
                <a:tc>
                  <a:txBody>
                    <a:bodyPr/>
                    <a:lstStyle/>
                    <a:p>
                      <a:r>
                        <a:rPr lang="cs-CZ" dirty="0" err="1" smtClean="0"/>
                        <a:t>Red</a:t>
                      </a:r>
                      <a:r>
                        <a:rPr lang="cs-CZ" dirty="0" smtClean="0"/>
                        <a:t>-green </a:t>
                      </a:r>
                      <a:r>
                        <a:rPr lang="cs-CZ" dirty="0" err="1" smtClean="0"/>
                        <a:t>alliance</a:t>
                      </a:r>
                      <a:r>
                        <a:rPr lang="cs-CZ" dirty="0" smtClean="0"/>
                        <a:t> </a:t>
                      </a:r>
                      <a:r>
                        <a:rPr lang="cs-CZ" dirty="0" err="1" smtClean="0"/>
                        <a:t>denmark</a:t>
                      </a:r>
                      <a:endParaRPr lang="cs-CZ" dirty="0"/>
                    </a:p>
                  </a:txBody>
                  <a:tcPr/>
                </a:tc>
                <a:extLst>
                  <a:ext uri="{0D108BD9-81ED-4DB2-BD59-A6C34878D82A}">
                    <a16:rowId xmlns:a16="http://schemas.microsoft.com/office/drawing/2014/main" val="632622205"/>
                  </a:ext>
                </a:extLst>
              </a:tr>
              <a:tr h="988699">
                <a:tc>
                  <a:txBody>
                    <a:bodyPr/>
                    <a:lstStyle/>
                    <a:p>
                      <a:r>
                        <a:rPr lang="cs-CZ" dirty="0" err="1" smtClean="0"/>
                        <a:t>Populist</a:t>
                      </a:r>
                      <a:r>
                        <a:rPr lang="cs-CZ" dirty="0" smtClean="0"/>
                        <a:t> </a:t>
                      </a:r>
                      <a:r>
                        <a:rPr lang="cs-CZ" dirty="0" err="1" smtClean="0"/>
                        <a:t>socialist</a:t>
                      </a:r>
                      <a:endParaRPr lang="cs-CZ" dirty="0"/>
                    </a:p>
                  </a:txBody>
                  <a:tcPr/>
                </a:tc>
                <a:tc>
                  <a:txBody>
                    <a:bodyPr/>
                    <a:lstStyle/>
                    <a:p>
                      <a:r>
                        <a:rPr lang="cs-CZ" dirty="0" err="1" smtClean="0"/>
                        <a:t>Socialist</a:t>
                      </a:r>
                      <a:r>
                        <a:rPr lang="cs-CZ" dirty="0" smtClean="0"/>
                        <a:t> party </a:t>
                      </a:r>
                      <a:r>
                        <a:rPr lang="cs-CZ" dirty="0" err="1" smtClean="0"/>
                        <a:t>netherlands</a:t>
                      </a:r>
                      <a:r>
                        <a:rPr lang="cs-CZ" dirty="0" smtClean="0"/>
                        <a:t>, </a:t>
                      </a:r>
                      <a:r>
                        <a:rPr lang="cs-CZ" dirty="0" err="1" smtClean="0"/>
                        <a:t>scottish</a:t>
                      </a:r>
                      <a:r>
                        <a:rPr lang="cs-CZ" dirty="0" smtClean="0"/>
                        <a:t> </a:t>
                      </a:r>
                      <a:r>
                        <a:rPr lang="cs-CZ" dirty="0" err="1" smtClean="0"/>
                        <a:t>socialist</a:t>
                      </a:r>
                      <a:r>
                        <a:rPr lang="cs-CZ" dirty="0" smtClean="0"/>
                        <a:t> party, Die </a:t>
                      </a:r>
                      <a:r>
                        <a:rPr lang="cs-CZ" dirty="0" err="1" smtClean="0"/>
                        <a:t>Linke</a:t>
                      </a:r>
                      <a:r>
                        <a:rPr lang="cs-CZ" dirty="0" smtClean="0"/>
                        <a:t>, </a:t>
                      </a:r>
                      <a:r>
                        <a:rPr lang="cs-CZ" dirty="0" err="1" smtClean="0"/>
                        <a:t>Sinn</a:t>
                      </a:r>
                      <a:r>
                        <a:rPr lang="cs-CZ" dirty="0" smtClean="0"/>
                        <a:t> </a:t>
                      </a:r>
                      <a:r>
                        <a:rPr lang="cs-CZ" dirty="0" err="1" smtClean="0"/>
                        <a:t>Fein</a:t>
                      </a:r>
                      <a:endParaRPr lang="cs-CZ" dirty="0"/>
                    </a:p>
                  </a:txBody>
                  <a:tcPr/>
                </a:tc>
                <a:tc>
                  <a:txBody>
                    <a:bodyPr/>
                    <a:lstStyle/>
                    <a:p>
                      <a:r>
                        <a:rPr lang="cs-CZ" dirty="0" smtClean="0"/>
                        <a:t>New anti-</a:t>
                      </a:r>
                      <a:r>
                        <a:rPr lang="cs-CZ" dirty="0" err="1" smtClean="0"/>
                        <a:t>capitalist</a:t>
                      </a:r>
                      <a:r>
                        <a:rPr lang="cs-CZ" baseline="0" dirty="0" smtClean="0"/>
                        <a:t> party </a:t>
                      </a:r>
                      <a:r>
                        <a:rPr lang="cs-CZ" baseline="0" dirty="0" err="1" smtClean="0"/>
                        <a:t>france</a:t>
                      </a:r>
                      <a:endParaRPr lang="cs-CZ" dirty="0"/>
                    </a:p>
                  </a:txBody>
                  <a:tcPr/>
                </a:tc>
                <a:extLst>
                  <a:ext uri="{0D108BD9-81ED-4DB2-BD59-A6C34878D82A}">
                    <a16:rowId xmlns:a16="http://schemas.microsoft.com/office/drawing/2014/main" val="492478962"/>
                  </a:ext>
                </a:extLst>
              </a:tr>
              <a:tr h="400972">
                <a:tc>
                  <a:txBody>
                    <a:bodyPr/>
                    <a:lstStyle/>
                    <a:p>
                      <a:r>
                        <a:rPr lang="cs-CZ" dirty="0" err="1" smtClean="0"/>
                        <a:t>Social</a:t>
                      </a:r>
                      <a:r>
                        <a:rPr lang="cs-CZ" dirty="0" smtClean="0"/>
                        <a:t> </a:t>
                      </a:r>
                      <a:r>
                        <a:rPr lang="cs-CZ" dirty="0" err="1" smtClean="0"/>
                        <a:t>populist</a:t>
                      </a:r>
                      <a:endParaRPr lang="cs-CZ" dirty="0"/>
                    </a:p>
                  </a:txBody>
                  <a:tcPr/>
                </a:tc>
                <a:tc>
                  <a:txBody>
                    <a:bodyPr/>
                    <a:lstStyle/>
                    <a:p>
                      <a:r>
                        <a:rPr lang="cs-CZ" dirty="0" err="1" smtClean="0"/>
                        <a:t>Association</a:t>
                      </a:r>
                      <a:r>
                        <a:rPr lang="cs-CZ" dirty="0" smtClean="0"/>
                        <a:t> of </a:t>
                      </a:r>
                      <a:r>
                        <a:rPr lang="cs-CZ" dirty="0" err="1" smtClean="0"/>
                        <a:t>Slovak</a:t>
                      </a:r>
                      <a:r>
                        <a:rPr lang="cs-CZ" dirty="0" smtClean="0"/>
                        <a:t> </a:t>
                      </a:r>
                      <a:r>
                        <a:rPr lang="cs-CZ" dirty="0" err="1" smtClean="0"/>
                        <a:t>workers</a:t>
                      </a:r>
                      <a:r>
                        <a:rPr lang="cs-CZ" dirty="0" smtClean="0"/>
                        <a:t>, </a:t>
                      </a:r>
                      <a:r>
                        <a:rPr lang="cs-CZ" dirty="0" err="1" smtClean="0"/>
                        <a:t>Sebian</a:t>
                      </a:r>
                      <a:r>
                        <a:rPr lang="cs-CZ" dirty="0" smtClean="0"/>
                        <a:t> </a:t>
                      </a:r>
                      <a:r>
                        <a:rPr lang="cs-CZ" dirty="0" err="1" smtClean="0"/>
                        <a:t>Socialist</a:t>
                      </a:r>
                      <a:r>
                        <a:rPr lang="cs-CZ" baseline="0" dirty="0" smtClean="0"/>
                        <a:t> Party</a:t>
                      </a:r>
                      <a:endParaRPr lang="cs-CZ" dirty="0"/>
                    </a:p>
                  </a:txBody>
                  <a:tcPr/>
                </a:tc>
                <a:tc>
                  <a:txBody>
                    <a:bodyPr/>
                    <a:lstStyle/>
                    <a:p>
                      <a:endParaRPr lang="cs-CZ" dirty="0"/>
                    </a:p>
                  </a:txBody>
                  <a:tcPr/>
                </a:tc>
                <a:extLst>
                  <a:ext uri="{0D108BD9-81ED-4DB2-BD59-A6C34878D82A}">
                    <a16:rowId xmlns:a16="http://schemas.microsoft.com/office/drawing/2014/main" val="3895352702"/>
                  </a:ext>
                </a:extLst>
              </a:tr>
            </a:tbl>
          </a:graphicData>
        </a:graphic>
      </p:graphicFrame>
    </p:spTree>
    <p:extLst>
      <p:ext uri="{BB962C8B-B14F-4D97-AF65-F5344CB8AC3E}">
        <p14:creationId xmlns:p14="http://schemas.microsoft.com/office/powerpoint/2010/main" val="919914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Responses</a:t>
            </a:r>
            <a:r>
              <a:rPr lang="cs-CZ" dirty="0" smtClean="0"/>
              <a:t> to </a:t>
            </a:r>
            <a:r>
              <a:rPr lang="cs-CZ" dirty="0" err="1" smtClean="0"/>
              <a:t>collapse</a:t>
            </a:r>
            <a:r>
              <a:rPr lang="cs-CZ" dirty="0" smtClean="0"/>
              <a:t> of </a:t>
            </a:r>
            <a:r>
              <a:rPr lang="cs-CZ" dirty="0" err="1" smtClean="0"/>
              <a:t>communism</a:t>
            </a:r>
            <a:endParaRPr lang="cs-CZ" dirty="0"/>
          </a:p>
        </p:txBody>
      </p:sp>
      <p:sp>
        <p:nvSpPr>
          <p:cNvPr id="3" name="Zástupný symbol pro obsah 2"/>
          <p:cNvSpPr>
            <a:spLocks noGrp="1"/>
          </p:cNvSpPr>
          <p:nvPr>
            <p:ph idx="1"/>
          </p:nvPr>
        </p:nvSpPr>
        <p:spPr>
          <a:xfrm>
            <a:off x="-64655" y="1911928"/>
            <a:ext cx="12330546" cy="4946072"/>
          </a:xfrm>
        </p:spPr>
        <p:txBody>
          <a:bodyPr>
            <a:normAutofit/>
          </a:bodyPr>
          <a:lstStyle/>
          <a:p>
            <a:r>
              <a:rPr lang="en-US" dirty="0" smtClean="0"/>
              <a:t>1</a:t>
            </a:r>
            <a:r>
              <a:rPr lang="en-US" dirty="0"/>
              <a:t>. </a:t>
            </a:r>
            <a:r>
              <a:rPr lang="en-US" b="1" dirty="0" smtClean="0">
                <a:solidFill>
                  <a:srgbClr val="FFC000"/>
                </a:solidFill>
              </a:rPr>
              <a:t>renounce </a:t>
            </a:r>
            <a:r>
              <a:rPr lang="en-US" b="1" dirty="0">
                <a:solidFill>
                  <a:srgbClr val="FFC000"/>
                </a:solidFill>
              </a:rPr>
              <a:t>the »communist« label</a:t>
            </a:r>
            <a:r>
              <a:rPr lang="en-US" b="1" dirty="0"/>
              <a:t>. </a:t>
            </a:r>
            <a:r>
              <a:rPr lang="en-US" dirty="0"/>
              <a:t>For some – the Swedish Left Party-Communists, which became the Left Party, or the German SED – this was largely a question of renaming themselves and redefining themselves as non-communist radical left parties. </a:t>
            </a:r>
            <a:endParaRPr lang="cs-CZ" dirty="0" smtClean="0"/>
          </a:p>
          <a:p>
            <a:r>
              <a:rPr lang="en-US" dirty="0" smtClean="0"/>
              <a:t>2</a:t>
            </a:r>
            <a:r>
              <a:rPr lang="en-US" dirty="0"/>
              <a:t>. </a:t>
            </a:r>
            <a:r>
              <a:rPr lang="en-US" b="1" dirty="0" smtClean="0">
                <a:solidFill>
                  <a:srgbClr val="FFC000"/>
                </a:solidFill>
              </a:rPr>
              <a:t>transformed </a:t>
            </a:r>
            <a:r>
              <a:rPr lang="en-US" b="1" dirty="0">
                <a:solidFill>
                  <a:srgbClr val="FFC000"/>
                </a:solidFill>
              </a:rPr>
              <a:t>into fully-fledged social democratic </a:t>
            </a:r>
            <a:r>
              <a:rPr lang="en-US" b="1" dirty="0" smtClean="0">
                <a:solidFill>
                  <a:srgbClr val="FFC000"/>
                </a:solidFill>
              </a:rPr>
              <a:t>parties</a:t>
            </a:r>
            <a:endParaRPr lang="cs-CZ" b="1" dirty="0" smtClean="0">
              <a:solidFill>
                <a:srgbClr val="FFC000"/>
              </a:solidFill>
            </a:endParaRPr>
          </a:p>
          <a:p>
            <a:r>
              <a:rPr lang="en-US" dirty="0" smtClean="0"/>
              <a:t> </a:t>
            </a:r>
            <a:r>
              <a:rPr lang="en-US" dirty="0"/>
              <a:t>3. </a:t>
            </a:r>
            <a:r>
              <a:rPr lang="en-US" dirty="0" smtClean="0"/>
              <a:t>took </a:t>
            </a:r>
            <a:r>
              <a:rPr lang="en-US" dirty="0"/>
              <a:t>on an increasingly </a:t>
            </a:r>
            <a:r>
              <a:rPr lang="en-US" dirty="0">
                <a:solidFill>
                  <a:srgbClr val="FFC000"/>
                </a:solidFill>
              </a:rPr>
              <a:t>nationalist–populist</a:t>
            </a:r>
            <a:r>
              <a:rPr lang="en-US" dirty="0"/>
              <a:t> tinge </a:t>
            </a:r>
            <a:endParaRPr lang="cs-CZ" dirty="0" smtClean="0"/>
          </a:p>
          <a:p>
            <a:r>
              <a:rPr lang="en-US" dirty="0" smtClean="0"/>
              <a:t>4</a:t>
            </a:r>
            <a:r>
              <a:rPr lang="en-US" dirty="0"/>
              <a:t>. </a:t>
            </a:r>
            <a:r>
              <a:rPr lang="en-US" b="1" dirty="0" smtClean="0">
                <a:solidFill>
                  <a:srgbClr val="FFC000"/>
                </a:solidFill>
              </a:rPr>
              <a:t>ceased </a:t>
            </a:r>
            <a:r>
              <a:rPr lang="en-US" b="1" dirty="0">
                <a:solidFill>
                  <a:srgbClr val="FFC000"/>
                </a:solidFill>
              </a:rPr>
              <a:t>to exist independently </a:t>
            </a:r>
            <a:r>
              <a:rPr lang="en-US" dirty="0"/>
              <a:t>and reemerged as parts of semi-permanent coalitions either of a democratic socialist orientation – such as the Spanish Communist Party which became the United </a:t>
            </a:r>
            <a:r>
              <a:rPr lang="cs-CZ" dirty="0" err="1" smtClean="0"/>
              <a:t>Left</a:t>
            </a:r>
            <a:endParaRPr lang="cs-CZ" dirty="0" smtClean="0"/>
          </a:p>
          <a:p>
            <a:r>
              <a:rPr lang="en-US" dirty="0" smtClean="0"/>
              <a:t>5</a:t>
            </a:r>
            <a:r>
              <a:rPr lang="en-US" dirty="0"/>
              <a:t>. </a:t>
            </a:r>
            <a:r>
              <a:rPr lang="en-US" b="1" dirty="0" smtClean="0">
                <a:solidFill>
                  <a:srgbClr val="FFC000"/>
                </a:solidFill>
              </a:rPr>
              <a:t>dissolved </a:t>
            </a:r>
            <a:r>
              <a:rPr lang="en-US" b="1" dirty="0">
                <a:solidFill>
                  <a:srgbClr val="FFC000"/>
                </a:solidFill>
              </a:rPr>
              <a:t>themselves more completely </a:t>
            </a:r>
            <a:r>
              <a:rPr lang="en-US" dirty="0"/>
              <a:t>into post-communist coalitions of various ideologies. For example, the Communist Party of the </a:t>
            </a:r>
            <a:r>
              <a:rPr lang="en-US" dirty="0" smtClean="0"/>
              <a:t>Netherlands</a:t>
            </a:r>
            <a:endParaRPr lang="cs-CZ" dirty="0" smtClean="0"/>
          </a:p>
          <a:p>
            <a:r>
              <a:rPr lang="cs-CZ" dirty="0" smtClean="0"/>
              <a:t>6. </a:t>
            </a:r>
            <a:r>
              <a:rPr lang="en-US" b="1" dirty="0" smtClean="0">
                <a:solidFill>
                  <a:srgbClr val="FFC000"/>
                </a:solidFill>
              </a:rPr>
              <a:t>Many </a:t>
            </a:r>
            <a:r>
              <a:rPr lang="en-US" b="1" dirty="0">
                <a:solidFill>
                  <a:srgbClr val="FFC000"/>
                </a:solidFill>
              </a:rPr>
              <a:t>parties maintained their former names and identity but sought to adapt </a:t>
            </a:r>
            <a:r>
              <a:rPr lang="en-US" dirty="0"/>
              <a:t>slowly – for example, the communist parties of Greece, Portugal, France and Cyprus – </a:t>
            </a:r>
            <a:endParaRPr lang="cs-CZ" dirty="0"/>
          </a:p>
        </p:txBody>
      </p:sp>
    </p:spTree>
    <p:extLst>
      <p:ext uri="{BB962C8B-B14F-4D97-AF65-F5344CB8AC3E}">
        <p14:creationId xmlns:p14="http://schemas.microsoft.com/office/powerpoint/2010/main" val="1932895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Causes</a:t>
            </a:r>
            <a:r>
              <a:rPr lang="cs-CZ" dirty="0" smtClean="0"/>
              <a:t> of </a:t>
            </a:r>
            <a:r>
              <a:rPr lang="cs-CZ" dirty="0" err="1" smtClean="0"/>
              <a:t>electoral</a:t>
            </a:r>
            <a:r>
              <a:rPr lang="cs-CZ" dirty="0" smtClean="0"/>
              <a:t> </a:t>
            </a:r>
            <a:r>
              <a:rPr lang="cs-CZ" dirty="0" err="1" smtClean="0"/>
              <a:t>success</a:t>
            </a:r>
            <a:endParaRPr lang="cs-CZ" dirty="0"/>
          </a:p>
        </p:txBody>
      </p:sp>
      <p:sp>
        <p:nvSpPr>
          <p:cNvPr id="3" name="Zástupný symbol pro obsah 2"/>
          <p:cNvSpPr>
            <a:spLocks noGrp="1"/>
          </p:cNvSpPr>
          <p:nvPr>
            <p:ph idx="1"/>
          </p:nvPr>
        </p:nvSpPr>
        <p:spPr>
          <a:xfrm>
            <a:off x="680321" y="2346108"/>
            <a:ext cx="9613861" cy="4424145"/>
          </a:xfrm>
        </p:spPr>
        <p:txBody>
          <a:bodyPr/>
          <a:lstStyle/>
          <a:p>
            <a:r>
              <a:rPr lang="cs-CZ" dirty="0" err="1" smtClean="0"/>
              <a:t>Socio-political</a:t>
            </a:r>
            <a:r>
              <a:rPr lang="cs-CZ" dirty="0" smtClean="0"/>
              <a:t> </a:t>
            </a:r>
            <a:r>
              <a:rPr lang="cs-CZ" dirty="0" err="1" smtClean="0"/>
              <a:t>environment</a:t>
            </a:r>
            <a:r>
              <a:rPr lang="cs-CZ" dirty="0" smtClean="0"/>
              <a:t> (</a:t>
            </a:r>
            <a:r>
              <a:rPr lang="en-US" dirty="0" smtClean="0"/>
              <a:t>a </a:t>
            </a:r>
            <a:r>
              <a:rPr lang="en-US" dirty="0"/>
              <a:t>far left predecessor, high unemployment and protest sentiment, the absence of competitor protest parties and a convergent party </a:t>
            </a:r>
            <a:r>
              <a:rPr lang="en-US" dirty="0" err="1" smtClean="0"/>
              <a:t>systém</a:t>
            </a:r>
            <a:r>
              <a:rPr lang="cs-CZ" dirty="0" smtClean="0"/>
              <a:t>)</a:t>
            </a:r>
          </a:p>
          <a:p>
            <a:r>
              <a:rPr lang="cs-CZ" dirty="0" err="1" smtClean="0"/>
              <a:t>Exploiting</a:t>
            </a:r>
            <a:r>
              <a:rPr lang="cs-CZ" dirty="0" smtClean="0"/>
              <a:t> </a:t>
            </a:r>
            <a:r>
              <a:rPr lang="cs-CZ" dirty="0" err="1" smtClean="0"/>
              <a:t>transformation</a:t>
            </a:r>
            <a:r>
              <a:rPr lang="cs-CZ" dirty="0" smtClean="0"/>
              <a:t> of </a:t>
            </a:r>
            <a:r>
              <a:rPr lang="cs-CZ" dirty="0" err="1" smtClean="0"/>
              <a:t>social</a:t>
            </a:r>
            <a:r>
              <a:rPr lang="cs-CZ" dirty="0" smtClean="0"/>
              <a:t> </a:t>
            </a:r>
            <a:r>
              <a:rPr lang="cs-CZ" dirty="0" err="1" smtClean="0"/>
              <a:t>democracy</a:t>
            </a:r>
            <a:endParaRPr lang="cs-CZ" dirty="0" smtClean="0"/>
          </a:p>
          <a:p>
            <a:r>
              <a:rPr lang="cs-CZ" dirty="0" err="1" smtClean="0"/>
              <a:t>Internal</a:t>
            </a:r>
            <a:r>
              <a:rPr lang="cs-CZ" dirty="0" smtClean="0"/>
              <a:t> party </a:t>
            </a:r>
            <a:r>
              <a:rPr lang="cs-CZ" dirty="0" err="1" smtClean="0"/>
              <a:t>adaptation</a:t>
            </a:r>
            <a:endParaRPr lang="cs-CZ" dirty="0" smtClean="0"/>
          </a:p>
          <a:p>
            <a:endParaRPr lang="cs-CZ" dirty="0"/>
          </a:p>
        </p:txBody>
      </p:sp>
    </p:spTree>
    <p:extLst>
      <p:ext uri="{BB962C8B-B14F-4D97-AF65-F5344CB8AC3E}">
        <p14:creationId xmlns:p14="http://schemas.microsoft.com/office/powerpoint/2010/main" val="1906869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Who</a:t>
            </a:r>
            <a:r>
              <a:rPr lang="cs-CZ" dirty="0" smtClean="0"/>
              <a:t> </a:t>
            </a:r>
            <a:r>
              <a:rPr lang="cs-CZ" dirty="0" err="1" smtClean="0"/>
              <a:t>supports</a:t>
            </a:r>
            <a:r>
              <a:rPr lang="cs-CZ" dirty="0" smtClean="0"/>
              <a:t> far </a:t>
            </a:r>
            <a:r>
              <a:rPr lang="cs-CZ" dirty="0" err="1" smtClean="0"/>
              <a:t>left</a:t>
            </a:r>
            <a:endParaRPr lang="cs-CZ" dirty="0"/>
          </a:p>
        </p:txBody>
      </p:sp>
      <p:sp>
        <p:nvSpPr>
          <p:cNvPr id="3" name="Zástupný symbol pro obsah 2"/>
          <p:cNvSpPr>
            <a:spLocks noGrp="1"/>
          </p:cNvSpPr>
          <p:nvPr>
            <p:ph idx="1"/>
          </p:nvPr>
        </p:nvSpPr>
        <p:spPr/>
        <p:txBody>
          <a:bodyPr/>
          <a:lstStyle/>
          <a:p>
            <a:r>
              <a:rPr lang="cs-CZ" dirty="0" smtClean="0"/>
              <a:t>Far </a:t>
            </a:r>
            <a:r>
              <a:rPr lang="cs-CZ" dirty="0" err="1" smtClean="0"/>
              <a:t>left</a:t>
            </a:r>
            <a:r>
              <a:rPr lang="cs-CZ" dirty="0" smtClean="0"/>
              <a:t> </a:t>
            </a:r>
            <a:r>
              <a:rPr lang="cs-CZ" dirty="0" err="1" smtClean="0"/>
              <a:t>subculture</a:t>
            </a:r>
            <a:endParaRPr lang="cs-CZ" dirty="0" smtClean="0"/>
          </a:p>
          <a:p>
            <a:r>
              <a:rPr lang="cs-CZ" dirty="0" smtClean="0"/>
              <a:t>Protest </a:t>
            </a:r>
            <a:r>
              <a:rPr lang="cs-CZ" dirty="0" err="1" smtClean="0"/>
              <a:t>voters</a:t>
            </a:r>
            <a:endParaRPr lang="cs-CZ" dirty="0" smtClean="0"/>
          </a:p>
          <a:p>
            <a:r>
              <a:rPr lang="cs-CZ" dirty="0" err="1" smtClean="0"/>
              <a:t>Disaffected</a:t>
            </a:r>
            <a:r>
              <a:rPr lang="cs-CZ" dirty="0" smtClean="0"/>
              <a:t> centre </a:t>
            </a:r>
            <a:r>
              <a:rPr lang="cs-CZ" dirty="0" err="1" smtClean="0"/>
              <a:t>voters</a:t>
            </a:r>
            <a:endParaRPr lang="cs-CZ" dirty="0"/>
          </a:p>
        </p:txBody>
      </p:sp>
    </p:spTree>
    <p:extLst>
      <p:ext uri="{BB962C8B-B14F-4D97-AF65-F5344CB8AC3E}">
        <p14:creationId xmlns:p14="http://schemas.microsoft.com/office/powerpoint/2010/main" val="38147153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Competitors</a:t>
            </a:r>
            <a:r>
              <a:rPr lang="cs-CZ" dirty="0" smtClean="0"/>
              <a:t> </a:t>
            </a:r>
            <a:r>
              <a:rPr lang="cs-CZ" dirty="0" err="1" smtClean="0"/>
              <a:t>strategies</a:t>
            </a:r>
            <a:r>
              <a:rPr lang="cs-CZ" dirty="0" smtClean="0"/>
              <a:t> </a:t>
            </a:r>
            <a:r>
              <a:rPr lang="cs-CZ" dirty="0" err="1" smtClean="0"/>
              <a:t>towards</a:t>
            </a:r>
            <a:r>
              <a:rPr lang="cs-CZ" dirty="0" smtClean="0"/>
              <a:t> far </a:t>
            </a:r>
            <a:r>
              <a:rPr lang="cs-CZ" dirty="0" err="1" smtClean="0"/>
              <a:t>left</a:t>
            </a:r>
            <a:endParaRPr lang="cs-CZ" dirty="0"/>
          </a:p>
        </p:txBody>
      </p:sp>
      <p:sp>
        <p:nvSpPr>
          <p:cNvPr id="3" name="Zástupný symbol pro obsah 2"/>
          <p:cNvSpPr>
            <a:spLocks noGrp="1"/>
          </p:cNvSpPr>
          <p:nvPr>
            <p:ph idx="1"/>
          </p:nvPr>
        </p:nvSpPr>
        <p:spPr/>
        <p:txBody>
          <a:bodyPr/>
          <a:lstStyle/>
          <a:p>
            <a:r>
              <a:rPr lang="cs-CZ" dirty="0" err="1" smtClean="0"/>
              <a:t>Exclusion</a:t>
            </a:r>
            <a:endParaRPr lang="cs-CZ" dirty="0" smtClean="0"/>
          </a:p>
          <a:p>
            <a:r>
              <a:rPr lang="cs-CZ" dirty="0" err="1" smtClean="0"/>
              <a:t>Agressive</a:t>
            </a:r>
            <a:r>
              <a:rPr lang="cs-CZ" dirty="0" smtClean="0"/>
              <a:t> </a:t>
            </a:r>
            <a:r>
              <a:rPr lang="cs-CZ" dirty="0" err="1" smtClean="0"/>
              <a:t>marginalisation</a:t>
            </a:r>
            <a:endParaRPr lang="cs-CZ" dirty="0" smtClean="0"/>
          </a:p>
          <a:p>
            <a:r>
              <a:rPr lang="cs-CZ" dirty="0" err="1" smtClean="0"/>
              <a:t>Pragmatic</a:t>
            </a:r>
            <a:r>
              <a:rPr lang="cs-CZ" dirty="0" smtClean="0"/>
              <a:t> </a:t>
            </a:r>
            <a:r>
              <a:rPr lang="cs-CZ" dirty="0" err="1" smtClean="0"/>
              <a:t>cooperation</a:t>
            </a:r>
            <a:endParaRPr lang="cs-CZ" dirty="0" smtClean="0"/>
          </a:p>
          <a:p>
            <a:r>
              <a:rPr lang="cs-CZ" dirty="0" err="1" smtClean="0"/>
              <a:t>Aggresive</a:t>
            </a:r>
            <a:r>
              <a:rPr lang="cs-CZ" dirty="0" smtClean="0"/>
              <a:t> </a:t>
            </a:r>
            <a:r>
              <a:rPr lang="cs-CZ" dirty="0" err="1" smtClean="0"/>
              <a:t>cooptation</a:t>
            </a:r>
            <a:endParaRPr lang="cs-CZ" dirty="0" smtClean="0"/>
          </a:p>
          <a:p>
            <a:endParaRPr lang="cs-CZ" dirty="0"/>
          </a:p>
        </p:txBody>
      </p:sp>
    </p:spTree>
    <p:extLst>
      <p:ext uri="{BB962C8B-B14F-4D97-AF65-F5344CB8AC3E}">
        <p14:creationId xmlns:p14="http://schemas.microsoft.com/office/powerpoint/2010/main" val="1876946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Die </a:t>
            </a:r>
            <a:r>
              <a:rPr lang="cs-CZ" dirty="0" err="1" smtClean="0"/>
              <a:t>Linke</a:t>
            </a:r>
            <a:endParaRPr lang="cs-CZ" dirty="0"/>
          </a:p>
        </p:txBody>
      </p:sp>
      <p:sp>
        <p:nvSpPr>
          <p:cNvPr id="3" name="Zástupný symbol pro obsah 2"/>
          <p:cNvSpPr>
            <a:spLocks noGrp="1"/>
          </p:cNvSpPr>
          <p:nvPr>
            <p:ph idx="1"/>
          </p:nvPr>
        </p:nvSpPr>
        <p:spPr/>
        <p:txBody>
          <a:bodyPr/>
          <a:lstStyle/>
          <a:p>
            <a:r>
              <a:rPr lang="cs-CZ" dirty="0" err="1" smtClean="0"/>
              <a:t>Successor</a:t>
            </a:r>
            <a:r>
              <a:rPr lang="cs-CZ" dirty="0" smtClean="0"/>
              <a:t> party to SED (Socialit Party of Unity of GDR)</a:t>
            </a:r>
          </a:p>
          <a:p>
            <a:r>
              <a:rPr lang="cs-CZ" dirty="0" smtClean="0"/>
              <a:t>Anti-</a:t>
            </a:r>
            <a:r>
              <a:rPr lang="cs-CZ" dirty="0" err="1" smtClean="0"/>
              <a:t>capitalism</a:t>
            </a:r>
            <a:r>
              <a:rPr lang="cs-CZ" dirty="0" smtClean="0"/>
              <a:t> and </a:t>
            </a:r>
            <a:r>
              <a:rPr lang="cs-CZ" dirty="0" err="1" smtClean="0"/>
              <a:t>democratic</a:t>
            </a:r>
            <a:r>
              <a:rPr lang="cs-CZ" dirty="0" smtClean="0"/>
              <a:t> </a:t>
            </a:r>
            <a:r>
              <a:rPr lang="cs-CZ" dirty="0" err="1" smtClean="0"/>
              <a:t>socialism</a:t>
            </a:r>
            <a:r>
              <a:rPr lang="cs-CZ" dirty="0" smtClean="0"/>
              <a:t> as a </a:t>
            </a:r>
            <a:r>
              <a:rPr lang="cs-CZ" dirty="0" err="1" smtClean="0"/>
              <a:t>goal</a:t>
            </a:r>
            <a:endParaRPr lang="cs-CZ" dirty="0" smtClean="0"/>
          </a:p>
          <a:p>
            <a:r>
              <a:rPr lang="cs-CZ" dirty="0" err="1" smtClean="0"/>
              <a:t>Observed</a:t>
            </a:r>
            <a:r>
              <a:rPr lang="cs-CZ" dirty="0" smtClean="0"/>
              <a:t> by </a:t>
            </a:r>
            <a:r>
              <a:rPr lang="cs-CZ" dirty="0" err="1" smtClean="0"/>
              <a:t>the</a:t>
            </a:r>
            <a:r>
              <a:rPr lang="cs-CZ" dirty="0" smtClean="0"/>
              <a:t> </a:t>
            </a:r>
            <a:r>
              <a:rPr lang="cs-CZ" dirty="0" err="1" smtClean="0"/>
              <a:t>Constitutional</a:t>
            </a:r>
            <a:r>
              <a:rPr lang="cs-CZ" dirty="0" smtClean="0"/>
              <a:t> </a:t>
            </a:r>
            <a:r>
              <a:rPr lang="cs-CZ" dirty="0" err="1" smtClean="0"/>
              <a:t>Court</a:t>
            </a:r>
            <a:r>
              <a:rPr lang="cs-CZ" dirty="0" smtClean="0"/>
              <a:t> </a:t>
            </a:r>
          </a:p>
          <a:p>
            <a:r>
              <a:rPr lang="cs-CZ" dirty="0" err="1" smtClean="0"/>
              <a:t>Global</a:t>
            </a:r>
            <a:r>
              <a:rPr lang="cs-CZ" dirty="0" smtClean="0"/>
              <a:t> </a:t>
            </a:r>
            <a:r>
              <a:rPr lang="cs-CZ" dirty="0" err="1" smtClean="0"/>
              <a:t>disarmament</a:t>
            </a:r>
            <a:endParaRPr lang="cs-CZ" dirty="0" smtClean="0"/>
          </a:p>
          <a:p>
            <a:r>
              <a:rPr lang="cs-CZ" dirty="0" err="1" smtClean="0"/>
              <a:t>Replacement</a:t>
            </a:r>
            <a:r>
              <a:rPr lang="cs-CZ" dirty="0" smtClean="0"/>
              <a:t> of NATO </a:t>
            </a:r>
            <a:r>
              <a:rPr lang="cs-CZ" dirty="0" err="1" smtClean="0"/>
              <a:t>with</a:t>
            </a:r>
            <a:r>
              <a:rPr lang="cs-CZ" dirty="0" smtClean="0"/>
              <a:t> </a:t>
            </a:r>
            <a:r>
              <a:rPr lang="cs-CZ" dirty="0" err="1" smtClean="0"/>
              <a:t>collective</a:t>
            </a:r>
            <a:r>
              <a:rPr lang="cs-CZ" dirty="0" smtClean="0"/>
              <a:t> </a:t>
            </a:r>
            <a:r>
              <a:rPr lang="cs-CZ" dirty="0" err="1" smtClean="0"/>
              <a:t>security</a:t>
            </a:r>
            <a:r>
              <a:rPr lang="cs-CZ" dirty="0" smtClean="0"/>
              <a:t> </a:t>
            </a:r>
            <a:r>
              <a:rPr lang="cs-CZ" dirty="0" err="1" smtClean="0"/>
              <a:t>including</a:t>
            </a:r>
            <a:r>
              <a:rPr lang="cs-CZ" dirty="0" smtClean="0"/>
              <a:t> </a:t>
            </a:r>
            <a:r>
              <a:rPr lang="cs-CZ" dirty="0" err="1" smtClean="0"/>
              <a:t>Russia</a:t>
            </a:r>
            <a:endParaRPr lang="cs-CZ" dirty="0" smtClean="0"/>
          </a:p>
          <a:p>
            <a:r>
              <a:rPr lang="cs-CZ" dirty="0" err="1" smtClean="0"/>
              <a:t>Bundestag</a:t>
            </a:r>
            <a:r>
              <a:rPr lang="cs-CZ" dirty="0" smtClean="0"/>
              <a:t>: 69 </a:t>
            </a:r>
            <a:r>
              <a:rPr lang="cs-CZ" dirty="0" err="1" smtClean="0"/>
              <a:t>out</a:t>
            </a:r>
            <a:r>
              <a:rPr lang="cs-CZ" dirty="0" smtClean="0"/>
              <a:t> of 709 </a:t>
            </a:r>
            <a:r>
              <a:rPr lang="cs-CZ" dirty="0" err="1" smtClean="0"/>
              <a:t>MPs</a:t>
            </a:r>
            <a:r>
              <a:rPr lang="cs-CZ" dirty="0" smtClean="0"/>
              <a:t>, on </a:t>
            </a:r>
            <a:r>
              <a:rPr lang="cs-CZ" dirty="0" err="1" smtClean="0"/>
              <a:t>local</a:t>
            </a:r>
            <a:r>
              <a:rPr lang="cs-CZ" dirty="0" smtClean="0"/>
              <a:t> </a:t>
            </a:r>
            <a:r>
              <a:rPr lang="cs-CZ" dirty="0" err="1" smtClean="0"/>
              <a:t>level</a:t>
            </a:r>
            <a:r>
              <a:rPr lang="cs-CZ" dirty="0" smtClean="0"/>
              <a:t> </a:t>
            </a:r>
            <a:r>
              <a:rPr lang="cs-CZ" dirty="0" err="1" smtClean="0"/>
              <a:t>somewhere</a:t>
            </a:r>
            <a:r>
              <a:rPr lang="cs-CZ" dirty="0" smtClean="0"/>
              <a:t> in </a:t>
            </a:r>
            <a:r>
              <a:rPr lang="cs-CZ" dirty="0" err="1" smtClean="0"/>
              <a:t>the</a:t>
            </a:r>
            <a:r>
              <a:rPr lang="cs-CZ" dirty="0" smtClean="0"/>
              <a:t> </a:t>
            </a:r>
            <a:r>
              <a:rPr lang="cs-CZ" dirty="0" err="1" smtClean="0"/>
              <a:t>local</a:t>
            </a:r>
            <a:r>
              <a:rPr lang="cs-CZ" dirty="0" smtClean="0"/>
              <a:t> </a:t>
            </a:r>
            <a:r>
              <a:rPr lang="cs-CZ" dirty="0" err="1" smtClean="0"/>
              <a:t>governments</a:t>
            </a:r>
            <a:r>
              <a:rPr lang="cs-CZ" dirty="0" smtClean="0"/>
              <a:t> </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3750" y="601662"/>
            <a:ext cx="5048250" cy="1590675"/>
          </a:xfrm>
          <a:prstGeom prst="rect">
            <a:avLst/>
          </a:prstGeom>
        </p:spPr>
      </p:pic>
    </p:spTree>
    <p:extLst>
      <p:ext uri="{BB962C8B-B14F-4D97-AF65-F5344CB8AC3E}">
        <p14:creationId xmlns:p14="http://schemas.microsoft.com/office/powerpoint/2010/main" val="544874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Greece</a:t>
            </a:r>
            <a:r>
              <a:rPr lang="cs-CZ" dirty="0" smtClean="0"/>
              <a:t> </a:t>
            </a:r>
            <a:r>
              <a:rPr lang="cs-CZ" dirty="0" err="1" smtClean="0"/>
              <a:t>Communist</a:t>
            </a:r>
            <a:r>
              <a:rPr lang="cs-CZ" dirty="0" smtClean="0"/>
              <a:t> Party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1946-49 civil </a:t>
            </a:r>
            <a:r>
              <a:rPr lang="cs-CZ" dirty="0" err="1" smtClean="0"/>
              <a:t>war</a:t>
            </a:r>
            <a:r>
              <a:rPr lang="cs-CZ" dirty="0" smtClean="0"/>
              <a:t>, </a:t>
            </a:r>
            <a:r>
              <a:rPr lang="cs-CZ" dirty="0" err="1" smtClean="0"/>
              <a:t>loss</a:t>
            </a:r>
            <a:r>
              <a:rPr lang="cs-CZ" dirty="0" smtClean="0"/>
              <a:t> of </a:t>
            </a:r>
            <a:r>
              <a:rPr lang="cs-CZ" dirty="0" err="1" smtClean="0"/>
              <a:t>communists</a:t>
            </a:r>
            <a:endParaRPr lang="cs-CZ" dirty="0" smtClean="0"/>
          </a:p>
          <a:p>
            <a:r>
              <a:rPr lang="cs-CZ" dirty="0" smtClean="0"/>
              <a:t>1967 </a:t>
            </a:r>
            <a:r>
              <a:rPr lang="cs-CZ" dirty="0" err="1" smtClean="0"/>
              <a:t>Regime</a:t>
            </a:r>
            <a:r>
              <a:rPr lang="cs-CZ" dirty="0" smtClean="0"/>
              <a:t> of </a:t>
            </a:r>
            <a:r>
              <a:rPr lang="cs-CZ" dirty="0" err="1" smtClean="0"/>
              <a:t>the</a:t>
            </a:r>
            <a:r>
              <a:rPr lang="cs-CZ" dirty="0" smtClean="0"/>
              <a:t> </a:t>
            </a:r>
            <a:r>
              <a:rPr lang="cs-CZ" dirty="0" err="1" smtClean="0"/>
              <a:t>colonels</a:t>
            </a:r>
            <a:r>
              <a:rPr lang="cs-CZ" dirty="0" smtClean="0"/>
              <a:t> and </a:t>
            </a:r>
            <a:r>
              <a:rPr lang="cs-CZ" dirty="0" err="1" smtClean="0"/>
              <a:t>Georgios</a:t>
            </a:r>
            <a:r>
              <a:rPr lang="cs-CZ" dirty="0" smtClean="0"/>
              <a:t> </a:t>
            </a:r>
            <a:r>
              <a:rPr lang="cs-CZ" dirty="0" err="1" smtClean="0"/>
              <a:t>Papadoupulos</a:t>
            </a:r>
            <a:endParaRPr lang="cs-CZ" dirty="0" smtClean="0"/>
          </a:p>
          <a:p>
            <a:r>
              <a:rPr lang="cs-CZ" dirty="0" smtClean="0"/>
              <a:t>Junta régime and </a:t>
            </a:r>
            <a:r>
              <a:rPr lang="cs-CZ" dirty="0" err="1" smtClean="0"/>
              <a:t>supresion</a:t>
            </a:r>
            <a:r>
              <a:rPr lang="cs-CZ" dirty="0" smtClean="0"/>
              <a:t> of civil </a:t>
            </a:r>
            <a:r>
              <a:rPr lang="cs-CZ" dirty="0" err="1" smtClean="0"/>
              <a:t>liberties</a:t>
            </a:r>
            <a:endParaRPr lang="cs-CZ" dirty="0" smtClean="0"/>
          </a:p>
          <a:p>
            <a:r>
              <a:rPr lang="cs-CZ" dirty="0" smtClean="0"/>
              <a:t>KKE </a:t>
            </a:r>
            <a:r>
              <a:rPr lang="cs-CZ" dirty="0" err="1" smtClean="0"/>
              <a:t>outlawed</a:t>
            </a:r>
            <a:r>
              <a:rPr lang="cs-CZ" dirty="0" smtClean="0"/>
              <a:t> </a:t>
            </a:r>
            <a:r>
              <a:rPr lang="cs-CZ" dirty="0" err="1" smtClean="0"/>
              <a:t>till</a:t>
            </a:r>
            <a:r>
              <a:rPr lang="cs-CZ" dirty="0" smtClean="0"/>
              <a:t> 1974</a:t>
            </a:r>
          </a:p>
          <a:p>
            <a:r>
              <a:rPr lang="cs-CZ" dirty="0" smtClean="0"/>
              <a:t>2017: 15 </a:t>
            </a:r>
            <a:r>
              <a:rPr lang="cs-CZ" dirty="0" err="1" smtClean="0"/>
              <a:t>out</a:t>
            </a:r>
            <a:r>
              <a:rPr lang="cs-CZ" dirty="0" smtClean="0"/>
              <a:t> of 300 </a:t>
            </a:r>
            <a:r>
              <a:rPr lang="cs-CZ" dirty="0" err="1" smtClean="0"/>
              <a:t>MPs</a:t>
            </a:r>
            <a:r>
              <a:rPr lang="cs-CZ" dirty="0" smtClean="0"/>
              <a:t> </a:t>
            </a:r>
          </a:p>
          <a:p>
            <a:r>
              <a:rPr lang="cs-CZ" dirty="0" err="1" smtClean="0"/>
              <a:t>Against</a:t>
            </a:r>
            <a:r>
              <a:rPr lang="cs-CZ" dirty="0" smtClean="0"/>
              <a:t> LGBT </a:t>
            </a:r>
            <a:r>
              <a:rPr lang="cs-CZ" dirty="0" err="1" smtClean="0"/>
              <a:t>rights</a:t>
            </a:r>
            <a:endParaRPr lang="cs-CZ" dirty="0" smtClean="0"/>
          </a:p>
          <a:p>
            <a:r>
              <a:rPr lang="cs-CZ" dirty="0" err="1" smtClean="0"/>
              <a:t>Opposing</a:t>
            </a:r>
            <a:r>
              <a:rPr lang="cs-CZ" dirty="0" smtClean="0"/>
              <a:t> </a:t>
            </a:r>
            <a:r>
              <a:rPr lang="cs-CZ" dirty="0" err="1" smtClean="0"/>
              <a:t>the</a:t>
            </a:r>
            <a:r>
              <a:rPr lang="cs-CZ" dirty="0" smtClean="0"/>
              <a:t> </a:t>
            </a:r>
            <a:r>
              <a:rPr lang="cs-CZ" dirty="0" err="1" smtClean="0"/>
              <a:t>macedonia</a:t>
            </a:r>
            <a:r>
              <a:rPr lang="cs-CZ" dirty="0" smtClean="0"/>
              <a:t> –</a:t>
            </a:r>
            <a:r>
              <a:rPr lang="cs-CZ" dirty="0" err="1" smtClean="0"/>
              <a:t>greece</a:t>
            </a:r>
            <a:r>
              <a:rPr lang="cs-CZ" dirty="0" smtClean="0"/>
              <a:t> </a:t>
            </a:r>
            <a:r>
              <a:rPr lang="cs-CZ" dirty="0" err="1" smtClean="0"/>
              <a:t>name</a:t>
            </a:r>
            <a:r>
              <a:rPr lang="cs-CZ" dirty="0" smtClean="0"/>
              <a:t> </a:t>
            </a:r>
            <a:r>
              <a:rPr lang="cs-CZ" dirty="0" err="1" smtClean="0"/>
              <a:t>negotiation</a:t>
            </a:r>
            <a:r>
              <a:rPr lang="cs-CZ" dirty="0" smtClean="0"/>
              <a:t> </a:t>
            </a:r>
            <a:r>
              <a:rPr lang="cs-CZ" dirty="0" err="1" smtClean="0"/>
              <a:t>deal</a:t>
            </a:r>
            <a:endParaRPr lang="cs-CZ" dirty="0" smtClean="0"/>
          </a:p>
          <a:p>
            <a:r>
              <a:rPr lang="cs-CZ" dirty="0">
                <a:hlinkClick r:id="rId2"/>
              </a:rPr>
              <a:t>https://inter.kke.gr/en/articles/D-Koutsoumpas-the-interest-of-the-USA-NATO-EU-in-the-Balkans-is-dangerous-for-th-peoples</a:t>
            </a:r>
            <a:r>
              <a:rPr lang="cs-CZ" dirty="0" smtClean="0">
                <a:hlinkClick r:id="rId2"/>
              </a:rPr>
              <a:t>/</a:t>
            </a:r>
            <a:r>
              <a:rPr lang="cs-CZ" dirty="0" smtClean="0"/>
              <a:t> </a:t>
            </a:r>
          </a:p>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0456" y="544945"/>
            <a:ext cx="2571544" cy="1893455"/>
          </a:xfrm>
          <a:prstGeom prst="rect">
            <a:avLst/>
          </a:prstGeom>
        </p:spPr>
      </p:pic>
    </p:spTree>
    <p:extLst>
      <p:ext uri="{BB962C8B-B14F-4D97-AF65-F5344CB8AC3E}">
        <p14:creationId xmlns:p14="http://schemas.microsoft.com/office/powerpoint/2010/main" val="2689101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Sinn</a:t>
            </a:r>
            <a:r>
              <a:rPr lang="cs-CZ" dirty="0" smtClean="0"/>
              <a:t> </a:t>
            </a:r>
            <a:r>
              <a:rPr lang="cs-CZ" dirty="0" err="1" smtClean="0"/>
              <a:t>Fein</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err="1" smtClean="0"/>
              <a:t>Left-wing</a:t>
            </a:r>
            <a:r>
              <a:rPr lang="cs-CZ" dirty="0" smtClean="0"/>
              <a:t> </a:t>
            </a:r>
            <a:r>
              <a:rPr lang="cs-CZ" dirty="0" err="1" smtClean="0"/>
              <a:t>nationalism</a:t>
            </a:r>
            <a:endParaRPr lang="cs-CZ" dirty="0" smtClean="0"/>
          </a:p>
          <a:p>
            <a:r>
              <a:rPr lang="cs-CZ" dirty="0" err="1" smtClean="0"/>
              <a:t>Both</a:t>
            </a:r>
            <a:r>
              <a:rPr lang="cs-CZ" dirty="0" smtClean="0"/>
              <a:t> in </a:t>
            </a:r>
            <a:r>
              <a:rPr lang="cs-CZ" dirty="0" err="1" smtClean="0"/>
              <a:t>Northern</a:t>
            </a:r>
            <a:r>
              <a:rPr lang="cs-CZ" dirty="0" smtClean="0"/>
              <a:t> </a:t>
            </a:r>
            <a:r>
              <a:rPr lang="cs-CZ" dirty="0" err="1" smtClean="0"/>
              <a:t>Ireland</a:t>
            </a:r>
            <a:r>
              <a:rPr lang="cs-CZ" dirty="0" smtClean="0"/>
              <a:t> as </a:t>
            </a:r>
            <a:r>
              <a:rPr lang="cs-CZ" dirty="0" err="1" smtClean="0"/>
              <a:t>well</a:t>
            </a:r>
            <a:r>
              <a:rPr lang="cs-CZ" dirty="0" smtClean="0"/>
              <a:t> as </a:t>
            </a:r>
            <a:r>
              <a:rPr lang="cs-CZ" dirty="0" err="1" smtClean="0"/>
              <a:t>Ireland</a:t>
            </a:r>
            <a:endParaRPr lang="cs-CZ" dirty="0" smtClean="0"/>
          </a:p>
          <a:p>
            <a:r>
              <a:rPr lang="cs-CZ" dirty="0" smtClean="0"/>
              <a:t>United </a:t>
            </a:r>
            <a:r>
              <a:rPr lang="cs-CZ" dirty="0" err="1" smtClean="0"/>
              <a:t>ireland</a:t>
            </a:r>
            <a:endParaRPr lang="cs-CZ" dirty="0" smtClean="0"/>
          </a:p>
          <a:p>
            <a:r>
              <a:rPr lang="cs-CZ" dirty="0" err="1" smtClean="0"/>
              <a:t>From</a:t>
            </a:r>
            <a:r>
              <a:rPr lang="cs-CZ" dirty="0" smtClean="0"/>
              <a:t> anti-EU to </a:t>
            </a:r>
            <a:r>
              <a:rPr lang="cs-CZ" dirty="0" err="1" smtClean="0"/>
              <a:t>for</a:t>
            </a:r>
            <a:r>
              <a:rPr lang="cs-CZ" dirty="0" smtClean="0"/>
              <a:t>-EU</a:t>
            </a:r>
          </a:p>
          <a:p>
            <a:r>
              <a:rPr lang="cs-CZ" dirty="0" smtClean="0"/>
              <a:t>Same sex </a:t>
            </a:r>
            <a:r>
              <a:rPr lang="cs-CZ" dirty="0" err="1" smtClean="0"/>
              <a:t>marriage</a:t>
            </a:r>
            <a:r>
              <a:rPr lang="cs-CZ" dirty="0" smtClean="0"/>
              <a:t> to NI</a:t>
            </a:r>
          </a:p>
          <a:p>
            <a:r>
              <a:rPr lang="cs-CZ" dirty="0" err="1" smtClean="0"/>
              <a:t>Abortions</a:t>
            </a:r>
            <a:r>
              <a:rPr lang="cs-CZ" dirty="0" smtClean="0"/>
              <a:t> – </a:t>
            </a:r>
            <a:r>
              <a:rPr lang="cs-CZ" dirty="0" err="1" smtClean="0"/>
              <a:t>the</a:t>
            </a:r>
            <a:r>
              <a:rPr lang="cs-CZ" dirty="0" smtClean="0"/>
              <a:t> </a:t>
            </a:r>
            <a:r>
              <a:rPr lang="cs-CZ" dirty="0" err="1" smtClean="0"/>
              <a:t>decisions</a:t>
            </a:r>
            <a:r>
              <a:rPr lang="cs-CZ" dirty="0" smtClean="0"/>
              <a:t> </a:t>
            </a:r>
            <a:r>
              <a:rPr lang="cs-CZ" dirty="0" err="1" smtClean="0"/>
              <a:t>must</a:t>
            </a:r>
            <a:r>
              <a:rPr lang="cs-CZ" dirty="0" smtClean="0"/>
              <a:t> </a:t>
            </a:r>
            <a:r>
              <a:rPr lang="cs-CZ" dirty="0" err="1" smtClean="0"/>
              <a:t>stay</a:t>
            </a:r>
            <a:r>
              <a:rPr lang="cs-CZ" dirty="0" smtClean="0"/>
              <a:t> </a:t>
            </a:r>
            <a:r>
              <a:rPr lang="cs-CZ" dirty="0" err="1" smtClean="0"/>
              <a:t>with</a:t>
            </a:r>
            <a:r>
              <a:rPr lang="cs-CZ" dirty="0" smtClean="0"/>
              <a:t> </a:t>
            </a:r>
            <a:r>
              <a:rPr lang="cs-CZ" dirty="0" err="1" smtClean="0"/>
              <a:t>women</a:t>
            </a:r>
            <a:r>
              <a:rPr lang="cs-CZ" dirty="0" smtClean="0"/>
              <a:t> (rape, incest, </a:t>
            </a:r>
            <a:r>
              <a:rPr lang="cs-CZ" dirty="0" err="1" smtClean="0"/>
              <a:t>faetal</a:t>
            </a:r>
            <a:r>
              <a:rPr lang="cs-CZ" dirty="0" smtClean="0"/>
              <a:t> </a:t>
            </a:r>
            <a:r>
              <a:rPr lang="cs-CZ" dirty="0" err="1" smtClean="0"/>
              <a:t>abnormalities</a:t>
            </a:r>
            <a:r>
              <a:rPr lang="cs-CZ" dirty="0" smtClean="0"/>
              <a:t>)</a:t>
            </a:r>
          </a:p>
          <a:p>
            <a:r>
              <a:rPr lang="cs-CZ" dirty="0" err="1" smtClean="0"/>
              <a:t>Building</a:t>
            </a:r>
            <a:r>
              <a:rPr lang="cs-CZ" dirty="0" smtClean="0"/>
              <a:t> </a:t>
            </a:r>
            <a:r>
              <a:rPr lang="cs-CZ" dirty="0" err="1" smtClean="0"/>
              <a:t>an</a:t>
            </a:r>
            <a:r>
              <a:rPr lang="cs-CZ" dirty="0" smtClean="0"/>
              <a:t> </a:t>
            </a:r>
            <a:r>
              <a:rPr lang="cs-CZ" dirty="0" err="1" smtClean="0"/>
              <a:t>Ireland</a:t>
            </a:r>
            <a:r>
              <a:rPr lang="cs-CZ" dirty="0" smtClean="0"/>
              <a:t> of </a:t>
            </a:r>
            <a:r>
              <a:rPr lang="cs-CZ" dirty="0" err="1" smtClean="0"/>
              <a:t>equals</a:t>
            </a:r>
            <a:endParaRPr lang="cs-CZ" dirty="0" smtClean="0"/>
          </a:p>
          <a:p>
            <a:r>
              <a:rPr lang="cs-CZ" dirty="0" smtClean="0"/>
              <a:t>Mary </a:t>
            </a:r>
            <a:r>
              <a:rPr lang="cs-CZ" dirty="0" err="1" smtClean="0"/>
              <a:t>Lou</a:t>
            </a:r>
            <a:r>
              <a:rPr lang="cs-CZ" dirty="0" smtClean="0"/>
              <a:t> </a:t>
            </a:r>
            <a:r>
              <a:rPr lang="cs-CZ" dirty="0" err="1" smtClean="0"/>
              <a:t>Mc</a:t>
            </a:r>
            <a:r>
              <a:rPr lang="cs-CZ" dirty="0" smtClean="0"/>
              <a:t> Donald </a:t>
            </a:r>
            <a:r>
              <a:rPr lang="cs-CZ" dirty="0" err="1" smtClean="0"/>
              <a:t>since</a:t>
            </a:r>
            <a:r>
              <a:rPr lang="cs-CZ" dirty="0" smtClean="0"/>
              <a:t> 2018 (</a:t>
            </a:r>
            <a:r>
              <a:rPr lang="cs-CZ" dirty="0" err="1" smtClean="0"/>
              <a:t>after</a:t>
            </a:r>
            <a:r>
              <a:rPr lang="cs-CZ" dirty="0" smtClean="0"/>
              <a:t> </a:t>
            </a:r>
            <a:r>
              <a:rPr lang="cs-CZ" dirty="0" err="1" smtClean="0"/>
              <a:t>Gerry</a:t>
            </a:r>
            <a:r>
              <a:rPr lang="cs-CZ" dirty="0" smtClean="0"/>
              <a:t> </a:t>
            </a:r>
            <a:r>
              <a:rPr lang="cs-CZ" dirty="0" err="1" smtClean="0"/>
              <a:t>Addams</a:t>
            </a:r>
            <a:r>
              <a:rPr lang="cs-CZ" dirty="0" smtClean="0"/>
              <a:t> in </a:t>
            </a:r>
            <a:r>
              <a:rPr lang="cs-CZ" dirty="0" err="1" smtClean="0"/>
              <a:t>office</a:t>
            </a:r>
            <a:r>
              <a:rPr lang="cs-CZ" dirty="0" smtClean="0"/>
              <a:t> 1983-2018)</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63265" y="0"/>
            <a:ext cx="2228735" cy="3343103"/>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3264" y="3343104"/>
            <a:ext cx="2228735" cy="2164078"/>
          </a:xfrm>
          <a:prstGeom prst="rect">
            <a:avLst/>
          </a:prstGeom>
        </p:spPr>
      </p:pic>
    </p:spTree>
    <p:extLst>
      <p:ext uri="{BB962C8B-B14F-4D97-AF65-F5344CB8AC3E}">
        <p14:creationId xmlns:p14="http://schemas.microsoft.com/office/powerpoint/2010/main" val="3906467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Socialist</a:t>
            </a:r>
            <a:r>
              <a:rPr lang="cs-CZ" dirty="0" smtClean="0"/>
              <a:t> Party </a:t>
            </a:r>
            <a:r>
              <a:rPr lang="cs-CZ" dirty="0" err="1" smtClean="0"/>
              <a:t>Netherlands</a:t>
            </a:r>
            <a:r>
              <a:rPr lang="cs-CZ" dirty="0" smtClean="0"/>
              <a:t> </a:t>
            </a:r>
            <a:endParaRPr lang="cs-CZ" dirty="0"/>
          </a:p>
        </p:txBody>
      </p:sp>
      <p:sp>
        <p:nvSpPr>
          <p:cNvPr id="3" name="Zástupný symbol pro obsah 2"/>
          <p:cNvSpPr>
            <a:spLocks noGrp="1"/>
          </p:cNvSpPr>
          <p:nvPr>
            <p:ph idx="1"/>
          </p:nvPr>
        </p:nvSpPr>
        <p:spPr/>
        <p:txBody>
          <a:bodyPr/>
          <a:lstStyle/>
          <a:p>
            <a:r>
              <a:rPr lang="cs-CZ" dirty="0" smtClean="0"/>
              <a:t>14 </a:t>
            </a:r>
            <a:r>
              <a:rPr lang="cs-CZ" dirty="0" err="1" smtClean="0"/>
              <a:t>out</a:t>
            </a:r>
            <a:r>
              <a:rPr lang="cs-CZ" dirty="0" smtClean="0"/>
              <a:t> of 150 </a:t>
            </a:r>
            <a:r>
              <a:rPr lang="cs-CZ" dirty="0" err="1" smtClean="0"/>
              <a:t>MPs</a:t>
            </a:r>
            <a:endParaRPr lang="cs-CZ" dirty="0" smtClean="0"/>
          </a:p>
          <a:p>
            <a:r>
              <a:rPr lang="cs-CZ" dirty="0" smtClean="0"/>
              <a:t>Set up in 1971 as </a:t>
            </a:r>
            <a:r>
              <a:rPr lang="en-US" b="1" dirty="0"/>
              <a:t>Communist Party of the </a:t>
            </a:r>
            <a:r>
              <a:rPr lang="en-US" b="1" dirty="0" smtClean="0"/>
              <a:t>Netherlands/Marxist–Leninist</a:t>
            </a:r>
            <a:endParaRPr lang="cs-CZ" b="1" dirty="0" smtClean="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0509" y="487450"/>
            <a:ext cx="1644073" cy="1612493"/>
          </a:xfrm>
          <a:prstGeom prst="rect">
            <a:avLst/>
          </a:prstGeom>
        </p:spPr>
      </p:pic>
    </p:spTree>
    <p:extLst>
      <p:ext uri="{BB962C8B-B14F-4D97-AF65-F5344CB8AC3E}">
        <p14:creationId xmlns:p14="http://schemas.microsoft.com/office/powerpoint/2010/main" val="266987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FAR LEFT (</a:t>
            </a:r>
            <a:r>
              <a:rPr lang="cs-CZ" dirty="0" err="1" smtClean="0"/>
              <a:t>Luke</a:t>
            </a:r>
            <a:r>
              <a:rPr lang="cs-CZ" dirty="0" smtClean="0"/>
              <a:t> </a:t>
            </a:r>
            <a:r>
              <a:rPr lang="cs-CZ" dirty="0" err="1" smtClean="0"/>
              <a:t>March</a:t>
            </a:r>
            <a:r>
              <a:rPr lang="cs-CZ" dirty="0" smtClean="0"/>
              <a:t>)</a:t>
            </a:r>
            <a:endParaRPr lang="cs-CZ" dirty="0"/>
          </a:p>
        </p:txBody>
      </p:sp>
      <p:sp>
        <p:nvSpPr>
          <p:cNvPr id="3" name="Zástupný symbol pro obsah 2"/>
          <p:cNvSpPr>
            <a:spLocks noGrp="1"/>
          </p:cNvSpPr>
          <p:nvPr>
            <p:ph idx="1"/>
          </p:nvPr>
        </p:nvSpPr>
        <p:spPr/>
        <p:txBody>
          <a:bodyPr>
            <a:normAutofit/>
          </a:bodyPr>
          <a:lstStyle/>
          <a:p>
            <a:r>
              <a:rPr lang="en-US" dirty="0"/>
              <a:t>»Far left« parties are those that define themselves as to the left of, and not merely on the left of social democracy, which they see as insufficiently left-wing or even as not left-wing at all. There are two main subtypes. </a:t>
            </a:r>
            <a:endParaRPr lang="cs-CZ" dirty="0" smtClean="0"/>
          </a:p>
          <a:p>
            <a:r>
              <a:rPr lang="cs-CZ" dirty="0" err="1" smtClean="0"/>
              <a:t>Radical</a:t>
            </a:r>
            <a:r>
              <a:rPr lang="cs-CZ" dirty="0" smtClean="0"/>
              <a:t> </a:t>
            </a:r>
            <a:r>
              <a:rPr lang="cs-CZ" dirty="0" err="1" smtClean="0"/>
              <a:t>left</a:t>
            </a:r>
            <a:r>
              <a:rPr lang="cs-CZ" dirty="0" smtClean="0"/>
              <a:t> </a:t>
            </a:r>
            <a:r>
              <a:rPr lang="cs-CZ" dirty="0" err="1" smtClean="0"/>
              <a:t>parties</a:t>
            </a:r>
            <a:r>
              <a:rPr lang="cs-CZ" dirty="0" smtClean="0"/>
              <a:t> </a:t>
            </a:r>
          </a:p>
          <a:p>
            <a:r>
              <a:rPr lang="cs-CZ" dirty="0" err="1" smtClean="0"/>
              <a:t>Extreme</a:t>
            </a:r>
            <a:r>
              <a:rPr lang="cs-CZ" dirty="0" smtClean="0"/>
              <a:t> </a:t>
            </a:r>
            <a:r>
              <a:rPr lang="cs-CZ" dirty="0" err="1" smtClean="0"/>
              <a:t>left</a:t>
            </a:r>
            <a:r>
              <a:rPr lang="cs-CZ" dirty="0" smtClean="0"/>
              <a:t> </a:t>
            </a:r>
            <a:r>
              <a:rPr lang="cs-CZ" dirty="0" err="1" smtClean="0"/>
              <a:t>parties</a:t>
            </a:r>
            <a:r>
              <a:rPr lang="cs-CZ" dirty="0" smtClean="0"/>
              <a:t> </a:t>
            </a:r>
            <a:endParaRPr lang="cs-CZ" dirty="0"/>
          </a:p>
        </p:txBody>
      </p:sp>
    </p:spTree>
    <p:extLst>
      <p:ext uri="{BB962C8B-B14F-4D97-AF65-F5344CB8AC3E}">
        <p14:creationId xmlns:p14="http://schemas.microsoft.com/office/powerpoint/2010/main" val="2092112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Syriza</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Launched</a:t>
            </a:r>
            <a:r>
              <a:rPr lang="cs-CZ" dirty="0" smtClean="0"/>
              <a:t> in 2004</a:t>
            </a:r>
          </a:p>
          <a:p>
            <a:r>
              <a:rPr lang="cs-CZ" dirty="0" err="1" smtClean="0"/>
              <a:t>Merger</a:t>
            </a:r>
            <a:r>
              <a:rPr lang="cs-CZ" dirty="0" smtClean="0"/>
              <a:t> of many </a:t>
            </a:r>
            <a:r>
              <a:rPr lang="cs-CZ" dirty="0" err="1" smtClean="0"/>
              <a:t>leftist</a:t>
            </a:r>
            <a:r>
              <a:rPr lang="cs-CZ" dirty="0" smtClean="0"/>
              <a:t> </a:t>
            </a:r>
            <a:r>
              <a:rPr lang="cs-CZ" dirty="0" err="1" smtClean="0"/>
              <a:t>parties</a:t>
            </a:r>
            <a:r>
              <a:rPr lang="cs-CZ" dirty="0" smtClean="0"/>
              <a:t> : </a:t>
            </a:r>
            <a:r>
              <a:rPr lang="cs-CZ" dirty="0" err="1" smtClean="0"/>
              <a:t>social</a:t>
            </a:r>
            <a:r>
              <a:rPr lang="cs-CZ" dirty="0" smtClean="0"/>
              <a:t> </a:t>
            </a:r>
            <a:r>
              <a:rPr lang="en-US" dirty="0" smtClean="0"/>
              <a:t>democrats</a:t>
            </a:r>
            <a:r>
              <a:rPr lang="en-US" dirty="0"/>
              <a:t>, democratic socialists, left-wing patriots, feminists, anti-capitalists, </a:t>
            </a:r>
            <a:r>
              <a:rPr lang="en-US" dirty="0" smtClean="0"/>
              <a:t>centrists</a:t>
            </a:r>
            <a:r>
              <a:rPr lang="en-US" dirty="0"/>
              <a:t>, and environmentalist groups; as well as </a:t>
            </a:r>
            <a:r>
              <a:rPr lang="en-US" dirty="0" smtClean="0"/>
              <a:t>Marxist–Leninists</a:t>
            </a:r>
            <a:r>
              <a:rPr lang="en-US" dirty="0"/>
              <a:t>, Maoists, Trotskyists, Eurocommunists, </a:t>
            </a:r>
            <a:r>
              <a:rPr lang="en-US" dirty="0" err="1"/>
              <a:t>Luxemburgists</a:t>
            </a:r>
            <a:r>
              <a:rPr lang="en-US" dirty="0"/>
              <a:t>, and </a:t>
            </a:r>
            <a:r>
              <a:rPr lang="en-US" dirty="0" err="1"/>
              <a:t>Eurosceptics</a:t>
            </a:r>
            <a:r>
              <a:rPr lang="en-US" dirty="0"/>
              <a:t>. </a:t>
            </a:r>
            <a:endParaRPr lang="cs-CZ" dirty="0" smtClean="0"/>
          </a:p>
          <a:p>
            <a:r>
              <a:rPr lang="cs-CZ" dirty="0" smtClean="0"/>
              <a:t>Anti-establishment party </a:t>
            </a:r>
          </a:p>
          <a:p>
            <a:r>
              <a:rPr lang="cs-CZ" dirty="0" err="1" smtClean="0"/>
              <a:t>Declares</a:t>
            </a:r>
            <a:r>
              <a:rPr lang="cs-CZ" dirty="0" smtClean="0"/>
              <a:t> no </a:t>
            </a:r>
            <a:r>
              <a:rPr lang="cs-CZ" dirty="0" err="1" smtClean="0"/>
              <a:t>space</a:t>
            </a:r>
            <a:r>
              <a:rPr lang="cs-CZ" dirty="0" smtClean="0"/>
              <a:t> </a:t>
            </a:r>
            <a:r>
              <a:rPr lang="cs-CZ" dirty="0" err="1" smtClean="0"/>
              <a:t>for</a:t>
            </a:r>
            <a:r>
              <a:rPr lang="cs-CZ" dirty="0" smtClean="0"/>
              <a:t> </a:t>
            </a:r>
            <a:r>
              <a:rPr lang="cs-CZ" dirty="0" err="1" smtClean="0"/>
              <a:t>euroscepticism</a:t>
            </a:r>
            <a:r>
              <a:rPr lang="cs-CZ" dirty="0" smtClean="0"/>
              <a:t>, </a:t>
            </a:r>
            <a:r>
              <a:rPr lang="cs-CZ" dirty="0" err="1" smtClean="0"/>
              <a:t>though</a:t>
            </a:r>
            <a:r>
              <a:rPr lang="cs-CZ" dirty="0" smtClean="0"/>
              <a:t> </a:t>
            </a:r>
            <a:r>
              <a:rPr lang="cs-CZ" dirty="0" err="1" smtClean="0"/>
              <a:t>seen</a:t>
            </a:r>
            <a:r>
              <a:rPr lang="cs-CZ" dirty="0" smtClean="0"/>
              <a:t> as </a:t>
            </a:r>
            <a:r>
              <a:rPr lang="cs-CZ" dirty="0" err="1" smtClean="0"/>
              <a:t>mildly</a:t>
            </a:r>
            <a:r>
              <a:rPr lang="cs-CZ" dirty="0" smtClean="0"/>
              <a:t> </a:t>
            </a:r>
            <a:r>
              <a:rPr lang="cs-CZ" dirty="0" err="1" smtClean="0"/>
              <a:t>eurosceptic</a:t>
            </a:r>
            <a:endParaRPr lang="cs-CZ" dirty="0" smtClean="0"/>
          </a:p>
          <a:p>
            <a:r>
              <a:rPr lang="cs-CZ" dirty="0" smtClean="0"/>
              <a:t>In </a:t>
            </a:r>
            <a:r>
              <a:rPr lang="cs-CZ" dirty="0" err="1" smtClean="0"/>
              <a:t>coalition</a:t>
            </a:r>
            <a:r>
              <a:rPr lang="cs-CZ" dirty="0" smtClean="0"/>
              <a:t> </a:t>
            </a:r>
            <a:r>
              <a:rPr lang="cs-CZ" dirty="0" err="1" smtClean="0"/>
              <a:t>government</a:t>
            </a:r>
            <a:r>
              <a:rPr lang="cs-CZ" dirty="0" smtClean="0"/>
              <a:t> </a:t>
            </a:r>
            <a:r>
              <a:rPr lang="cs-CZ" dirty="0" err="1" smtClean="0"/>
              <a:t>since</a:t>
            </a:r>
            <a:r>
              <a:rPr lang="cs-CZ" dirty="0" smtClean="0"/>
              <a:t> 2015</a:t>
            </a:r>
          </a:p>
          <a:p>
            <a:endParaRPr lang="cs-CZ" dirty="0"/>
          </a:p>
        </p:txBody>
      </p:sp>
      <p:pic>
        <p:nvPicPr>
          <p:cNvPr id="4" name="Zástupný symbol pro obsah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9927" y="0"/>
            <a:ext cx="3888509" cy="2105891"/>
          </a:xfrm>
          <a:prstGeom prst="rect">
            <a:avLst/>
          </a:prstGeom>
        </p:spPr>
      </p:pic>
    </p:spTree>
    <p:extLst>
      <p:ext uri="{BB962C8B-B14F-4D97-AF65-F5344CB8AC3E}">
        <p14:creationId xmlns:p14="http://schemas.microsoft.com/office/powerpoint/2010/main" val="832380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Podemos</a:t>
            </a:r>
            <a:endParaRPr lang="cs-CZ" dirty="0"/>
          </a:p>
        </p:txBody>
      </p:sp>
      <p:sp>
        <p:nvSpPr>
          <p:cNvPr id="3" name="Zástupný symbol pro obsah 2"/>
          <p:cNvSpPr>
            <a:spLocks noGrp="1"/>
          </p:cNvSpPr>
          <p:nvPr>
            <p:ph idx="1"/>
          </p:nvPr>
        </p:nvSpPr>
        <p:spPr/>
        <p:txBody>
          <a:bodyPr/>
          <a:lstStyle/>
          <a:p>
            <a:r>
              <a:rPr lang="cs-CZ" dirty="0" smtClean="0"/>
              <a:t>Set up 2014 as protest party </a:t>
            </a:r>
          </a:p>
          <a:p>
            <a:r>
              <a:rPr lang="cs-CZ" dirty="0" err="1" smtClean="0"/>
              <a:t>Against</a:t>
            </a:r>
            <a:r>
              <a:rPr lang="cs-CZ" dirty="0" smtClean="0"/>
              <a:t> </a:t>
            </a:r>
            <a:r>
              <a:rPr lang="cs-CZ" dirty="0" err="1" smtClean="0"/>
              <a:t>inequality</a:t>
            </a:r>
            <a:r>
              <a:rPr lang="cs-CZ" dirty="0" smtClean="0"/>
              <a:t> and </a:t>
            </a:r>
            <a:r>
              <a:rPr lang="cs-CZ" dirty="0" err="1" smtClean="0"/>
              <a:t>corruption</a:t>
            </a:r>
            <a:endParaRPr lang="cs-CZ" dirty="0" smtClean="0"/>
          </a:p>
          <a:p>
            <a:r>
              <a:rPr lang="cs-CZ" dirty="0" err="1" smtClean="0"/>
              <a:t>Ending</a:t>
            </a:r>
            <a:r>
              <a:rPr lang="cs-CZ" dirty="0" smtClean="0"/>
              <a:t> of </a:t>
            </a:r>
            <a:r>
              <a:rPr lang="cs-CZ" dirty="0" err="1" smtClean="0"/>
              <a:t>traditional</a:t>
            </a:r>
            <a:r>
              <a:rPr lang="cs-CZ" dirty="0" smtClean="0"/>
              <a:t> </a:t>
            </a:r>
            <a:r>
              <a:rPr lang="cs-CZ" dirty="0" err="1" smtClean="0"/>
              <a:t>two</a:t>
            </a:r>
            <a:r>
              <a:rPr lang="cs-CZ" dirty="0" smtClean="0"/>
              <a:t> party systém in </a:t>
            </a:r>
            <a:r>
              <a:rPr lang="cs-CZ" dirty="0" err="1" smtClean="0"/>
              <a:t>spain</a:t>
            </a:r>
            <a:endParaRPr lang="cs-CZ" dirty="0" smtClean="0"/>
          </a:p>
          <a:p>
            <a:r>
              <a:rPr lang="cs-CZ" dirty="0" smtClean="0"/>
              <a:t>47 </a:t>
            </a:r>
            <a:r>
              <a:rPr lang="cs-CZ" dirty="0" err="1" smtClean="0"/>
              <a:t>out</a:t>
            </a:r>
            <a:r>
              <a:rPr lang="cs-CZ" dirty="0" smtClean="0"/>
              <a:t> of 350 </a:t>
            </a:r>
            <a:r>
              <a:rPr lang="cs-CZ" dirty="0" err="1" smtClean="0"/>
              <a:t>MPs</a:t>
            </a:r>
            <a:r>
              <a:rPr lang="cs-CZ" dirty="0" smtClean="0"/>
              <a:t> in </a:t>
            </a:r>
            <a:r>
              <a:rPr lang="cs-CZ" dirty="0" err="1" smtClean="0"/>
              <a:t>opposition</a:t>
            </a:r>
            <a:endParaRPr lang="cs-CZ" dirty="0" smtClean="0"/>
          </a:p>
          <a:p>
            <a:r>
              <a:rPr lang="cs-CZ" dirty="0" smtClean="0"/>
              <a:t>Pablo </a:t>
            </a:r>
            <a:r>
              <a:rPr lang="cs-CZ" dirty="0" err="1" smtClean="0"/>
              <a:t>Iglesias</a:t>
            </a:r>
            <a:r>
              <a:rPr lang="cs-CZ" dirty="0" smtClean="0"/>
              <a:t> </a:t>
            </a:r>
          </a:p>
          <a:p>
            <a:endParaRPr lang="cs-CZ" dirty="0" smtClean="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7709" y="5200072"/>
            <a:ext cx="7578182" cy="1795036"/>
          </a:xfrm>
          <a:prstGeom prst="rect">
            <a:avLst/>
          </a:prstGeo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4846" y="418693"/>
            <a:ext cx="1987154" cy="2830945"/>
          </a:xfrm>
          <a:prstGeom prst="rect">
            <a:avLst/>
          </a:prstGeom>
        </p:spPr>
      </p:pic>
    </p:spTree>
    <p:extLst>
      <p:ext uri="{BB962C8B-B14F-4D97-AF65-F5344CB8AC3E}">
        <p14:creationId xmlns:p14="http://schemas.microsoft.com/office/powerpoint/2010/main" val="3901944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Left</a:t>
            </a:r>
            <a:r>
              <a:rPr lang="cs-CZ" dirty="0" smtClean="0"/>
              <a:t> Bloc (BE)</a:t>
            </a:r>
            <a:endParaRPr lang="cs-CZ" dirty="0"/>
          </a:p>
        </p:txBody>
      </p:sp>
      <p:sp>
        <p:nvSpPr>
          <p:cNvPr id="3" name="Zástupný symbol pro obsah 2"/>
          <p:cNvSpPr>
            <a:spLocks noGrp="1"/>
          </p:cNvSpPr>
          <p:nvPr>
            <p:ph idx="1"/>
          </p:nvPr>
        </p:nvSpPr>
        <p:spPr/>
        <p:txBody>
          <a:bodyPr/>
          <a:lstStyle/>
          <a:p>
            <a:r>
              <a:rPr lang="cs-CZ" dirty="0" smtClean="0"/>
              <a:t>1999 as a </a:t>
            </a:r>
            <a:r>
              <a:rPr lang="cs-CZ" dirty="0" err="1" smtClean="0"/>
              <a:t>merger</a:t>
            </a:r>
            <a:r>
              <a:rPr lang="cs-CZ" dirty="0" smtClean="0"/>
              <a:t> of </a:t>
            </a:r>
            <a:r>
              <a:rPr lang="cs-CZ" dirty="0" err="1" smtClean="0"/>
              <a:t>trotskyists</a:t>
            </a:r>
            <a:r>
              <a:rPr lang="cs-CZ" dirty="0" smtClean="0"/>
              <a:t>, </a:t>
            </a:r>
            <a:r>
              <a:rPr lang="cs-CZ" dirty="0" err="1" smtClean="0"/>
              <a:t>marxists</a:t>
            </a:r>
            <a:r>
              <a:rPr lang="cs-CZ" dirty="0" smtClean="0"/>
              <a:t>, </a:t>
            </a:r>
          </a:p>
          <a:p>
            <a:r>
              <a:rPr lang="cs-CZ" dirty="0" err="1" smtClean="0"/>
              <a:t>For</a:t>
            </a:r>
            <a:r>
              <a:rPr lang="cs-CZ" dirty="0" smtClean="0"/>
              <a:t> </a:t>
            </a:r>
            <a:r>
              <a:rPr lang="cs-CZ" dirty="0" err="1" smtClean="0"/>
              <a:t>same</a:t>
            </a:r>
            <a:r>
              <a:rPr lang="cs-CZ" dirty="0" smtClean="0"/>
              <a:t> sex </a:t>
            </a:r>
            <a:r>
              <a:rPr lang="cs-CZ" dirty="0" err="1" smtClean="0"/>
              <a:t>marriage</a:t>
            </a:r>
            <a:endParaRPr lang="cs-CZ" dirty="0" smtClean="0"/>
          </a:p>
          <a:p>
            <a:r>
              <a:rPr lang="cs-CZ" dirty="0" err="1" smtClean="0"/>
              <a:t>Rights</a:t>
            </a:r>
            <a:r>
              <a:rPr lang="cs-CZ" dirty="0" smtClean="0"/>
              <a:t> of </a:t>
            </a:r>
            <a:r>
              <a:rPr lang="cs-CZ" dirty="0" err="1" smtClean="0"/>
              <a:t>workers</a:t>
            </a:r>
            <a:endParaRPr lang="cs-CZ" dirty="0" smtClean="0"/>
          </a:p>
          <a:p>
            <a:r>
              <a:rPr lang="cs-CZ" dirty="0" smtClean="0"/>
              <a:t>19 </a:t>
            </a:r>
            <a:r>
              <a:rPr lang="cs-CZ" dirty="0" err="1" smtClean="0"/>
              <a:t>out</a:t>
            </a:r>
            <a:r>
              <a:rPr lang="cs-CZ" dirty="0" smtClean="0"/>
              <a:t> of 230 </a:t>
            </a:r>
            <a:r>
              <a:rPr lang="cs-CZ" dirty="0" err="1" smtClean="0"/>
              <a:t>MPs</a:t>
            </a:r>
            <a:r>
              <a:rPr lang="cs-CZ" dirty="0" smtClean="0"/>
              <a:t> in 2017</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8607" y="589353"/>
            <a:ext cx="1510122" cy="1408687"/>
          </a:xfrm>
          <a:prstGeom prst="rect">
            <a:avLst/>
          </a:prstGeom>
        </p:spPr>
      </p:pic>
    </p:spTree>
    <p:extLst>
      <p:ext uri="{BB962C8B-B14F-4D97-AF65-F5344CB8AC3E}">
        <p14:creationId xmlns:p14="http://schemas.microsoft.com/office/powerpoint/2010/main" val="946612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Progressive</a:t>
            </a:r>
            <a:r>
              <a:rPr lang="cs-CZ" dirty="0" smtClean="0"/>
              <a:t> Party of </a:t>
            </a:r>
            <a:r>
              <a:rPr lang="cs-CZ" dirty="0" err="1" smtClean="0"/>
              <a:t>Working</a:t>
            </a:r>
            <a:r>
              <a:rPr lang="cs-CZ" dirty="0" smtClean="0"/>
              <a:t> </a:t>
            </a:r>
            <a:r>
              <a:rPr lang="cs-CZ" dirty="0" err="1" smtClean="0"/>
              <a:t>People</a:t>
            </a:r>
            <a:r>
              <a:rPr lang="cs-CZ" dirty="0" smtClean="0"/>
              <a:t> in </a:t>
            </a:r>
            <a:r>
              <a:rPr lang="cs-CZ" dirty="0" err="1" smtClean="0"/>
              <a:t>Cyprus</a:t>
            </a:r>
            <a:r>
              <a:rPr lang="cs-CZ" dirty="0" smtClean="0"/>
              <a:t> - AKEL</a:t>
            </a:r>
            <a:endParaRPr lang="cs-CZ" dirty="0"/>
          </a:p>
        </p:txBody>
      </p:sp>
      <p:sp>
        <p:nvSpPr>
          <p:cNvPr id="3" name="Zástupný symbol pro obsah 2"/>
          <p:cNvSpPr>
            <a:spLocks noGrp="1"/>
          </p:cNvSpPr>
          <p:nvPr>
            <p:ph idx="1"/>
          </p:nvPr>
        </p:nvSpPr>
        <p:spPr/>
        <p:txBody>
          <a:bodyPr/>
          <a:lstStyle/>
          <a:p>
            <a:r>
              <a:rPr lang="cs-CZ" dirty="0" smtClean="0"/>
              <a:t>Independent, </a:t>
            </a:r>
            <a:r>
              <a:rPr lang="cs-CZ" dirty="0" err="1" smtClean="0"/>
              <a:t>demilitarized</a:t>
            </a:r>
            <a:r>
              <a:rPr lang="cs-CZ" dirty="0" smtClean="0"/>
              <a:t>, </a:t>
            </a:r>
            <a:r>
              <a:rPr lang="cs-CZ" dirty="0" err="1" smtClean="0"/>
              <a:t>federal</a:t>
            </a:r>
            <a:r>
              <a:rPr lang="cs-CZ" dirty="0" smtClean="0"/>
              <a:t> </a:t>
            </a:r>
            <a:r>
              <a:rPr lang="cs-CZ" dirty="0" err="1" smtClean="0"/>
              <a:t>Cyprus</a:t>
            </a:r>
            <a:endParaRPr lang="cs-CZ" dirty="0" smtClean="0"/>
          </a:p>
          <a:p>
            <a:r>
              <a:rPr lang="cs-CZ" dirty="0" smtClean="0"/>
              <a:t>Major </a:t>
            </a:r>
            <a:r>
              <a:rPr lang="cs-CZ" dirty="0" err="1" smtClean="0"/>
              <a:t>political</a:t>
            </a:r>
            <a:r>
              <a:rPr lang="cs-CZ" dirty="0" smtClean="0"/>
              <a:t> </a:t>
            </a:r>
            <a:r>
              <a:rPr lang="cs-CZ" dirty="0" err="1" smtClean="0"/>
              <a:t>player</a:t>
            </a:r>
            <a:r>
              <a:rPr lang="cs-CZ" dirty="0" smtClean="0"/>
              <a:t> – 2001 – 22 </a:t>
            </a:r>
            <a:r>
              <a:rPr lang="cs-CZ" dirty="0" err="1" smtClean="0"/>
              <a:t>out</a:t>
            </a:r>
            <a:r>
              <a:rPr lang="cs-CZ" dirty="0" smtClean="0"/>
              <a:t> of 56 </a:t>
            </a:r>
            <a:r>
              <a:rPr lang="cs-CZ" dirty="0" err="1" smtClean="0"/>
              <a:t>MPs</a:t>
            </a:r>
            <a:r>
              <a:rPr lang="cs-CZ" dirty="0" smtClean="0"/>
              <a:t>, </a:t>
            </a:r>
            <a:r>
              <a:rPr lang="cs-CZ" dirty="0" err="1" smtClean="0"/>
              <a:t>coming</a:t>
            </a:r>
            <a:r>
              <a:rPr lang="cs-CZ" dirty="0" smtClean="0"/>
              <a:t> </a:t>
            </a:r>
            <a:r>
              <a:rPr lang="cs-CZ" dirty="0" err="1" smtClean="0"/>
              <a:t>first</a:t>
            </a:r>
            <a:r>
              <a:rPr lang="cs-CZ" dirty="0" smtClean="0"/>
              <a:t> </a:t>
            </a:r>
            <a:r>
              <a:rPr lang="cs-CZ" dirty="0" err="1" smtClean="0"/>
              <a:t>or</a:t>
            </a:r>
            <a:r>
              <a:rPr lang="cs-CZ" dirty="0" smtClean="0"/>
              <a:t> second in </a:t>
            </a:r>
            <a:r>
              <a:rPr lang="cs-CZ" dirty="0" err="1" smtClean="0"/>
              <a:t>the</a:t>
            </a:r>
            <a:r>
              <a:rPr lang="cs-CZ" dirty="0" smtClean="0"/>
              <a:t> </a:t>
            </a:r>
            <a:r>
              <a:rPr lang="cs-CZ" dirty="0" err="1" smtClean="0"/>
              <a:t>elections</a:t>
            </a:r>
            <a:endParaRPr lang="cs-CZ" dirty="0" smtClean="0"/>
          </a:p>
          <a:p>
            <a:r>
              <a:rPr lang="cs-CZ" dirty="0" smtClean="0"/>
              <a:t>(1960 </a:t>
            </a:r>
            <a:r>
              <a:rPr lang="cs-CZ" dirty="0" err="1" smtClean="0"/>
              <a:t>Cyprus</a:t>
            </a:r>
            <a:r>
              <a:rPr lang="cs-CZ" dirty="0" smtClean="0"/>
              <a:t> </a:t>
            </a:r>
            <a:r>
              <a:rPr lang="cs-CZ" dirty="0" err="1" smtClean="0"/>
              <a:t>granted</a:t>
            </a:r>
            <a:r>
              <a:rPr lang="cs-CZ" dirty="0" smtClean="0"/>
              <a:t> </a:t>
            </a:r>
            <a:r>
              <a:rPr lang="cs-CZ" dirty="0" err="1" smtClean="0"/>
              <a:t>independence</a:t>
            </a:r>
            <a:r>
              <a:rPr lang="cs-CZ" dirty="0" smtClean="0"/>
              <a:t>, 1974-1983 </a:t>
            </a:r>
            <a:r>
              <a:rPr lang="cs-CZ" dirty="0" err="1" smtClean="0"/>
              <a:t>Turkish</a:t>
            </a:r>
            <a:r>
              <a:rPr lang="cs-CZ" dirty="0" smtClean="0"/>
              <a:t> </a:t>
            </a:r>
            <a:r>
              <a:rPr lang="cs-CZ" dirty="0" err="1" smtClean="0"/>
              <a:t>invasion</a:t>
            </a:r>
            <a:r>
              <a:rPr lang="cs-CZ" dirty="0" smtClean="0"/>
              <a:t> and </a:t>
            </a:r>
            <a:r>
              <a:rPr lang="cs-CZ" dirty="0" err="1" smtClean="0"/>
              <a:t>Northern</a:t>
            </a:r>
            <a:r>
              <a:rPr lang="cs-CZ" dirty="0" smtClean="0"/>
              <a:t> </a:t>
            </a:r>
            <a:r>
              <a:rPr lang="cs-CZ" dirty="0" err="1" smtClean="0"/>
              <a:t>Cyprus</a:t>
            </a:r>
            <a:r>
              <a:rPr lang="cs-CZ" dirty="0" smtClean="0"/>
              <a:t>, de iure </a:t>
            </a:r>
            <a:r>
              <a:rPr lang="cs-CZ" dirty="0" err="1" smtClean="0"/>
              <a:t>sovereignity</a:t>
            </a:r>
            <a:r>
              <a:rPr lang="cs-CZ" dirty="0" smtClean="0"/>
              <a:t> </a:t>
            </a:r>
            <a:r>
              <a:rPr lang="cs-CZ" dirty="0" err="1" smtClean="0"/>
              <a:t>over</a:t>
            </a:r>
            <a:r>
              <a:rPr lang="cs-CZ" dirty="0" smtClean="0"/>
              <a:t> </a:t>
            </a:r>
            <a:r>
              <a:rPr lang="cs-CZ" dirty="0" err="1" smtClean="0"/>
              <a:t>the</a:t>
            </a:r>
            <a:r>
              <a:rPr lang="cs-CZ" dirty="0" smtClean="0"/>
              <a:t> </a:t>
            </a:r>
            <a:r>
              <a:rPr lang="cs-CZ" dirty="0" err="1" smtClean="0"/>
              <a:t>whole</a:t>
            </a:r>
            <a:r>
              <a:rPr lang="cs-CZ" dirty="0" smtClean="0"/>
              <a:t> </a:t>
            </a:r>
            <a:r>
              <a:rPr lang="cs-CZ" dirty="0" err="1" smtClean="0"/>
              <a:t>island</a:t>
            </a:r>
            <a:r>
              <a:rPr lang="cs-CZ" dirty="0" smtClean="0"/>
              <a:t>, de facto </a:t>
            </a:r>
            <a:r>
              <a:rPr lang="cs-CZ" dirty="0" err="1" smtClean="0"/>
              <a:t>partitioned</a:t>
            </a:r>
            <a:r>
              <a:rPr lang="cs-CZ" dirty="0" smtClean="0"/>
              <a:t> 59:36 plus UN </a:t>
            </a:r>
            <a:r>
              <a:rPr lang="cs-CZ" dirty="0" err="1" smtClean="0"/>
              <a:t>buffer</a:t>
            </a:r>
            <a:r>
              <a:rPr lang="cs-CZ" dirty="0" smtClean="0"/>
              <a:t> </a:t>
            </a:r>
            <a:r>
              <a:rPr lang="cs-CZ" dirty="0" err="1" smtClean="0"/>
              <a:t>zone</a:t>
            </a:r>
            <a:r>
              <a:rPr lang="cs-CZ" dirty="0" smtClean="0"/>
              <a:t>, 2004 in </a:t>
            </a:r>
            <a:r>
              <a:rPr lang="cs-CZ" dirty="0" err="1" smtClean="0"/>
              <a:t>the</a:t>
            </a:r>
            <a:r>
              <a:rPr lang="cs-CZ" dirty="0" smtClean="0"/>
              <a:t> EU, 2008 </a:t>
            </a:r>
            <a:r>
              <a:rPr lang="cs-CZ" dirty="0" err="1" smtClean="0"/>
              <a:t>eurozone</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3085" y="4626380"/>
            <a:ext cx="5278915" cy="2231620"/>
          </a:xfrm>
          <a:prstGeom prst="rect">
            <a:avLst/>
          </a:prstGeom>
        </p:spPr>
      </p:pic>
    </p:spTree>
    <p:extLst>
      <p:ext uri="{BB962C8B-B14F-4D97-AF65-F5344CB8AC3E}">
        <p14:creationId xmlns:p14="http://schemas.microsoft.com/office/powerpoint/2010/main" val="3801116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Animal </a:t>
            </a:r>
            <a:r>
              <a:rPr lang="cs-CZ" dirty="0" err="1" smtClean="0"/>
              <a:t>Farm</a:t>
            </a:r>
            <a:endParaRPr lang="cs-CZ" dirty="0" smtClean="0"/>
          </a:p>
          <a:p>
            <a:r>
              <a:rPr lang="cs-CZ" dirty="0" smtClean="0"/>
              <a:t>1984</a:t>
            </a:r>
          </a:p>
          <a:p>
            <a:r>
              <a:rPr lang="cs-CZ" dirty="0" err="1" smtClean="0"/>
              <a:t>One</a:t>
            </a:r>
            <a:r>
              <a:rPr lang="cs-CZ" dirty="0" smtClean="0"/>
              <a:t> </a:t>
            </a:r>
            <a:r>
              <a:rPr lang="cs-CZ" dirty="0" err="1" smtClean="0"/>
              <a:t>day</a:t>
            </a:r>
            <a:r>
              <a:rPr lang="cs-CZ" dirty="0" smtClean="0"/>
              <a:t> in </a:t>
            </a:r>
            <a:r>
              <a:rPr lang="cs-CZ" dirty="0" err="1" smtClean="0"/>
              <a:t>the</a:t>
            </a:r>
            <a:r>
              <a:rPr lang="cs-CZ" dirty="0" smtClean="0"/>
              <a:t> </a:t>
            </a:r>
            <a:r>
              <a:rPr lang="cs-CZ" dirty="0" err="1" smtClean="0"/>
              <a:t>life</a:t>
            </a:r>
            <a:r>
              <a:rPr lang="cs-CZ" dirty="0" smtClean="0"/>
              <a:t> of Ivan </a:t>
            </a:r>
            <a:r>
              <a:rPr lang="cs-CZ" dirty="0" err="1" smtClean="0"/>
              <a:t>Denisovitch</a:t>
            </a:r>
            <a:r>
              <a:rPr lang="cs-CZ" dirty="0"/>
              <a:t> </a:t>
            </a:r>
            <a:r>
              <a:rPr lang="cs-CZ" dirty="0">
                <a:hlinkClick r:id="rId2"/>
              </a:rPr>
              <a:t>https://</a:t>
            </a:r>
            <a:r>
              <a:rPr lang="cs-CZ" dirty="0" smtClean="0">
                <a:hlinkClick r:id="rId2"/>
              </a:rPr>
              <a:t>www.youtube.com/watch?v=tdkvpopu0kY</a:t>
            </a:r>
            <a:r>
              <a:rPr lang="cs-CZ" dirty="0" smtClean="0"/>
              <a:t> </a:t>
            </a:r>
          </a:p>
          <a:p>
            <a:r>
              <a:rPr lang="cs-CZ" dirty="0" err="1" smtClean="0"/>
              <a:t>Katyň</a:t>
            </a:r>
            <a:r>
              <a:rPr lang="cs-CZ" dirty="0"/>
              <a:t> </a:t>
            </a:r>
            <a:r>
              <a:rPr lang="cs-CZ" dirty="0">
                <a:hlinkClick r:id="rId3"/>
              </a:rPr>
              <a:t>https://</a:t>
            </a:r>
            <a:r>
              <a:rPr lang="cs-CZ" dirty="0" smtClean="0">
                <a:hlinkClick r:id="rId3"/>
              </a:rPr>
              <a:t>www.youtube.com/watch?v=Q2ZYdiEE20Y</a:t>
            </a:r>
            <a:endParaRPr lang="cs-CZ" dirty="0" smtClean="0"/>
          </a:p>
          <a:p>
            <a:r>
              <a:rPr lang="cs-CZ" dirty="0" err="1" smtClean="0"/>
              <a:t>Good</a:t>
            </a:r>
            <a:r>
              <a:rPr lang="cs-CZ" dirty="0" smtClean="0"/>
              <a:t> </a:t>
            </a:r>
            <a:r>
              <a:rPr lang="cs-CZ" dirty="0" err="1" smtClean="0"/>
              <a:t>Bye</a:t>
            </a:r>
            <a:r>
              <a:rPr lang="cs-CZ" dirty="0" smtClean="0"/>
              <a:t> Lenin!  </a:t>
            </a:r>
          </a:p>
          <a:p>
            <a:r>
              <a:rPr lang="cs-CZ" dirty="0" err="1" smtClean="0"/>
              <a:t>Comparing</a:t>
            </a:r>
            <a:r>
              <a:rPr lang="cs-CZ" dirty="0" smtClean="0"/>
              <a:t> </a:t>
            </a:r>
            <a:r>
              <a:rPr lang="cs-CZ" dirty="0" err="1" smtClean="0"/>
              <a:t>totalitarian</a:t>
            </a:r>
            <a:r>
              <a:rPr lang="cs-CZ" dirty="0" smtClean="0"/>
              <a:t> </a:t>
            </a:r>
            <a:r>
              <a:rPr lang="cs-CZ" dirty="0" err="1" smtClean="0"/>
              <a:t>systems</a:t>
            </a:r>
            <a:r>
              <a:rPr lang="cs-CZ" dirty="0" smtClean="0"/>
              <a:t> – hand </a:t>
            </a:r>
            <a:r>
              <a:rPr lang="cs-CZ" dirty="0" err="1" smtClean="0"/>
              <a:t>out</a:t>
            </a:r>
            <a:endParaRPr lang="cs-CZ" dirty="0" smtClean="0"/>
          </a:p>
          <a:p>
            <a:r>
              <a:rPr lang="cs-CZ" dirty="0" err="1" smtClean="0"/>
              <a:t>Capitalism</a:t>
            </a:r>
            <a:r>
              <a:rPr lang="cs-CZ" dirty="0" smtClean="0"/>
              <a:t> vs. </a:t>
            </a:r>
            <a:r>
              <a:rPr lang="cs-CZ" dirty="0" err="1" smtClean="0"/>
              <a:t>Communism</a:t>
            </a:r>
            <a:r>
              <a:rPr lang="cs-CZ" dirty="0" smtClean="0"/>
              <a:t>  </a:t>
            </a:r>
            <a:r>
              <a:rPr lang="cs-CZ" dirty="0" err="1" smtClean="0"/>
              <a:t>simulation</a:t>
            </a:r>
            <a:r>
              <a:rPr lang="cs-CZ" dirty="0" smtClean="0"/>
              <a:t> – hand </a:t>
            </a:r>
            <a:r>
              <a:rPr lang="cs-CZ" dirty="0" err="1" smtClean="0"/>
              <a:t>out</a:t>
            </a:r>
            <a:endParaRPr lang="cs-CZ" dirty="0" smtClean="0"/>
          </a:p>
          <a:p>
            <a:r>
              <a:rPr lang="cs-CZ" dirty="0" err="1" smtClean="0"/>
              <a:t>Choose</a:t>
            </a:r>
            <a:r>
              <a:rPr lang="cs-CZ" dirty="0" smtClean="0"/>
              <a:t> </a:t>
            </a:r>
            <a:r>
              <a:rPr lang="cs-CZ" dirty="0" err="1" smtClean="0"/>
              <a:t>your</a:t>
            </a:r>
            <a:r>
              <a:rPr lang="cs-CZ" dirty="0" smtClean="0"/>
              <a:t> </a:t>
            </a:r>
            <a:r>
              <a:rPr lang="cs-CZ" dirty="0" err="1" smtClean="0"/>
              <a:t>own</a:t>
            </a:r>
            <a:r>
              <a:rPr lang="cs-CZ" dirty="0" smtClean="0"/>
              <a:t> </a:t>
            </a:r>
            <a:r>
              <a:rPr lang="cs-CZ" dirty="0" err="1" smtClean="0"/>
              <a:t>advanture</a:t>
            </a:r>
            <a:r>
              <a:rPr lang="cs-CZ" dirty="0" smtClean="0"/>
              <a:t> – hand </a:t>
            </a:r>
            <a:r>
              <a:rPr lang="cs-CZ" dirty="0" err="1" smtClean="0"/>
              <a:t>out</a:t>
            </a:r>
            <a:endParaRPr lang="cs-CZ" dirty="0"/>
          </a:p>
        </p:txBody>
      </p:sp>
    </p:spTree>
    <p:extLst>
      <p:ext uri="{BB962C8B-B14F-4D97-AF65-F5344CB8AC3E}">
        <p14:creationId xmlns:p14="http://schemas.microsoft.com/office/powerpoint/2010/main" val="18555983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 </a:t>
            </a:r>
            <a:r>
              <a:rPr lang="cs-CZ" dirty="0" err="1" smtClean="0"/>
              <a:t>Find</a:t>
            </a:r>
            <a:r>
              <a:rPr lang="cs-CZ" dirty="0" smtClean="0"/>
              <a:t> </a:t>
            </a:r>
            <a:r>
              <a:rPr lang="cs-CZ" dirty="0" err="1" smtClean="0"/>
              <a:t>the</a:t>
            </a:r>
            <a:r>
              <a:rPr lang="cs-CZ" dirty="0" smtClean="0"/>
              <a:t> </a:t>
            </a:r>
            <a:r>
              <a:rPr lang="cs-CZ" dirty="0" err="1" smtClean="0"/>
              <a:t>communist</a:t>
            </a:r>
            <a:r>
              <a:rPr lang="cs-CZ" dirty="0" smtClean="0"/>
              <a:t>!</a:t>
            </a:r>
            <a:endParaRPr lang="cs-CZ" dirty="0"/>
          </a:p>
        </p:txBody>
      </p:sp>
      <p:sp>
        <p:nvSpPr>
          <p:cNvPr id="3" name="Zástupný symbol pro obsah 2"/>
          <p:cNvSpPr>
            <a:spLocks noGrp="1"/>
          </p:cNvSpPr>
          <p:nvPr>
            <p:ph idx="1"/>
          </p:nvPr>
        </p:nvSpPr>
        <p:spPr>
          <a:xfrm>
            <a:off x="0" y="2318326"/>
            <a:ext cx="12265891" cy="4539673"/>
          </a:xfrm>
        </p:spPr>
        <p:txBody>
          <a:bodyPr>
            <a:normAutofit/>
          </a:bodyPr>
          <a:lstStyle/>
          <a:p>
            <a:r>
              <a:rPr lang="en-US" dirty="0" smtClean="0"/>
              <a:t>1</a:t>
            </a:r>
            <a:r>
              <a:rPr lang="en-US" dirty="0"/>
              <a:t>) There are communists in this class, and your job is to find them. You will all receive a card saying whether you are a communist or not.</a:t>
            </a:r>
          </a:p>
          <a:p>
            <a:r>
              <a:rPr lang="en-US" dirty="0"/>
              <a:t>2) You can win the game two ways:</a:t>
            </a:r>
          </a:p>
          <a:p>
            <a:r>
              <a:rPr lang="en-US" dirty="0"/>
              <a:t>a) Form the largest group of students without a single communist in your group</a:t>
            </a:r>
          </a:p>
          <a:p>
            <a:r>
              <a:rPr lang="en-US" dirty="0"/>
              <a:t>b) If you are a communist, you can win by infiltrating a group of non-communists</a:t>
            </a:r>
          </a:p>
          <a:p>
            <a:r>
              <a:rPr lang="en-US" dirty="0"/>
              <a:t>3) You may not show your card to anyone.  If you show your card to anyone, you will lose the game.</a:t>
            </a:r>
          </a:p>
          <a:p>
            <a:r>
              <a:rPr lang="en-US" dirty="0"/>
              <a:t>4) The winning group or individual will receive a prize (candy</a:t>
            </a:r>
            <a:r>
              <a:rPr lang="en-US" dirty="0" smtClean="0"/>
              <a:t>!)</a:t>
            </a:r>
            <a:endParaRPr lang="en-US" dirty="0"/>
          </a:p>
        </p:txBody>
      </p:sp>
    </p:spTree>
    <p:extLst>
      <p:ext uri="{BB962C8B-B14F-4D97-AF65-F5344CB8AC3E}">
        <p14:creationId xmlns:p14="http://schemas.microsoft.com/office/powerpoint/2010/main" val="3085370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Wrap</a:t>
            </a:r>
            <a:r>
              <a:rPr lang="cs-CZ" dirty="0" smtClean="0"/>
              <a:t>-up and </a:t>
            </a:r>
            <a:r>
              <a:rPr lang="cs-CZ" dirty="0" err="1" smtClean="0"/>
              <a:t>Discussion</a:t>
            </a:r>
            <a:endParaRPr lang="cs-CZ" dirty="0"/>
          </a:p>
        </p:txBody>
      </p:sp>
      <p:sp>
        <p:nvSpPr>
          <p:cNvPr id="3" name="Zástupný symbol pro obsah 2"/>
          <p:cNvSpPr>
            <a:spLocks noGrp="1"/>
          </p:cNvSpPr>
          <p:nvPr>
            <p:ph idx="1"/>
          </p:nvPr>
        </p:nvSpPr>
        <p:spPr/>
        <p:txBody>
          <a:bodyPr>
            <a:normAutofit/>
          </a:bodyPr>
          <a:lstStyle/>
          <a:p>
            <a:r>
              <a:rPr lang="en-US" dirty="0" smtClean="0"/>
              <a:t>1</a:t>
            </a:r>
            <a:r>
              <a:rPr lang="en-US" dirty="0"/>
              <a:t>) What was your identity?  Communist/not a communist</a:t>
            </a:r>
          </a:p>
          <a:p>
            <a:r>
              <a:rPr lang="en-US" dirty="0"/>
              <a:t>2) Were you accused of being a communist?   How did it make you feel?</a:t>
            </a:r>
          </a:p>
          <a:p>
            <a:r>
              <a:rPr lang="en-US" dirty="0"/>
              <a:t>3) How did you convince people you were not a communist?  Were you successful?</a:t>
            </a:r>
          </a:p>
          <a:p>
            <a:r>
              <a:rPr lang="en-US" dirty="0"/>
              <a:t>4) Did you accuse anyone else of being a communist?  Why did you think they were a communist?  Were they really one?</a:t>
            </a:r>
          </a:p>
          <a:p>
            <a:r>
              <a:rPr lang="en-US" dirty="0"/>
              <a:t>5) How did the behavior of people in our class change?</a:t>
            </a:r>
          </a:p>
          <a:p>
            <a:endParaRPr lang="cs-CZ" dirty="0"/>
          </a:p>
        </p:txBody>
      </p:sp>
    </p:spTree>
    <p:extLst>
      <p:ext uri="{BB962C8B-B14F-4D97-AF65-F5344CB8AC3E}">
        <p14:creationId xmlns:p14="http://schemas.microsoft.com/office/powerpoint/2010/main" val="323500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Radical</a:t>
            </a:r>
            <a:r>
              <a:rPr lang="cs-CZ" dirty="0" smtClean="0"/>
              <a:t> </a:t>
            </a:r>
            <a:r>
              <a:rPr lang="cs-CZ" dirty="0" err="1" smtClean="0"/>
              <a:t>left</a:t>
            </a:r>
            <a:r>
              <a:rPr lang="cs-CZ" dirty="0" smtClean="0"/>
              <a:t> </a:t>
            </a:r>
            <a:r>
              <a:rPr lang="cs-CZ" dirty="0" err="1" smtClean="0"/>
              <a:t>parties</a:t>
            </a:r>
            <a:r>
              <a:rPr lang="cs-CZ" dirty="0" smtClean="0"/>
              <a:t> </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smtClean="0"/>
              <a:t>want </a:t>
            </a:r>
            <a:r>
              <a:rPr lang="en-US" dirty="0"/>
              <a:t>»root and branch« </a:t>
            </a:r>
            <a:r>
              <a:rPr lang="en-US" dirty="0">
                <a:solidFill>
                  <a:srgbClr val="FFFF00"/>
                </a:solidFill>
              </a:rPr>
              <a:t>systemic change of capitalism. </a:t>
            </a:r>
            <a:endParaRPr lang="cs-CZ" dirty="0" smtClean="0">
              <a:solidFill>
                <a:srgbClr val="FFFF00"/>
              </a:solidFill>
            </a:endParaRPr>
          </a:p>
          <a:p>
            <a:r>
              <a:rPr lang="en-US" dirty="0" smtClean="0">
                <a:solidFill>
                  <a:srgbClr val="FFFF00"/>
                </a:solidFill>
              </a:rPr>
              <a:t>accept </a:t>
            </a:r>
            <a:r>
              <a:rPr lang="en-US" dirty="0">
                <a:solidFill>
                  <a:srgbClr val="FFFF00"/>
                </a:solidFill>
              </a:rPr>
              <a:t>democracy </a:t>
            </a:r>
            <a:r>
              <a:rPr lang="en-US" dirty="0"/>
              <a:t>(verbally at least), although they often combine this with (often vaguely defined) aspirations towards political reform and/or </a:t>
            </a:r>
            <a:r>
              <a:rPr lang="en-US" dirty="0">
                <a:solidFill>
                  <a:srgbClr val="FFFF00"/>
                </a:solidFill>
              </a:rPr>
              <a:t>direct democracy and local participatory democracy</a:t>
            </a:r>
            <a:r>
              <a:rPr lang="en-US" dirty="0"/>
              <a:t>, including incorporating the rights of the excluded and </a:t>
            </a:r>
            <a:r>
              <a:rPr lang="en-US" dirty="0" err="1"/>
              <a:t>marginalised</a:t>
            </a:r>
            <a:r>
              <a:rPr lang="en-US" dirty="0"/>
              <a:t> (for example, the unemployed and migrant workers) in the political system. </a:t>
            </a:r>
            <a:endParaRPr lang="cs-CZ" dirty="0" smtClean="0"/>
          </a:p>
          <a:p>
            <a:r>
              <a:rPr lang="en-US" dirty="0" smtClean="0"/>
              <a:t>Their </a:t>
            </a:r>
            <a:r>
              <a:rPr lang="en-US" dirty="0"/>
              <a:t>anti-capitalism involves opposition to »neo-liberal« </a:t>
            </a:r>
            <a:r>
              <a:rPr lang="en-US" dirty="0" err="1"/>
              <a:t>globalised</a:t>
            </a:r>
            <a:r>
              <a:rPr lang="en-US" dirty="0"/>
              <a:t> capitalism, broadly associated with the so-called »Washington consensus« – trade </a:t>
            </a:r>
            <a:r>
              <a:rPr lang="en-US" dirty="0" err="1"/>
              <a:t>liberalisation</a:t>
            </a:r>
            <a:r>
              <a:rPr lang="en-US" dirty="0"/>
              <a:t>, </a:t>
            </a:r>
            <a:r>
              <a:rPr lang="en-US" dirty="0" err="1"/>
              <a:t>marketisation</a:t>
            </a:r>
            <a:r>
              <a:rPr lang="en-US" dirty="0"/>
              <a:t>, </a:t>
            </a:r>
            <a:r>
              <a:rPr lang="en-US" dirty="0" err="1"/>
              <a:t>privatisation</a:t>
            </a:r>
            <a:r>
              <a:rPr lang="en-US" dirty="0"/>
              <a:t>, and so on, although these parties no longer support a planned economy but a mixed market economy with private enterprise confined to services and small and medium-sized enterprises. </a:t>
            </a:r>
            <a:endParaRPr lang="cs-CZ" dirty="0"/>
          </a:p>
        </p:txBody>
      </p:sp>
    </p:spTree>
    <p:extLst>
      <p:ext uri="{BB962C8B-B14F-4D97-AF65-F5344CB8AC3E}">
        <p14:creationId xmlns:p14="http://schemas.microsoft.com/office/powerpoint/2010/main" val="75712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Extreme</a:t>
            </a:r>
            <a:r>
              <a:rPr lang="cs-CZ" dirty="0" smtClean="0"/>
              <a:t> </a:t>
            </a:r>
            <a:r>
              <a:rPr lang="cs-CZ" dirty="0" err="1" smtClean="0"/>
              <a:t>left</a:t>
            </a:r>
            <a:r>
              <a:rPr lang="cs-CZ" dirty="0" smtClean="0"/>
              <a:t> </a:t>
            </a:r>
            <a:r>
              <a:rPr lang="cs-CZ" dirty="0" err="1" smtClean="0"/>
              <a:t>parties</a:t>
            </a:r>
            <a:endParaRPr lang="cs-CZ" dirty="0"/>
          </a:p>
        </p:txBody>
      </p:sp>
      <p:sp>
        <p:nvSpPr>
          <p:cNvPr id="3" name="Zástupný symbol pro obsah 2"/>
          <p:cNvSpPr>
            <a:spLocks noGrp="1"/>
          </p:cNvSpPr>
          <p:nvPr>
            <p:ph idx="1"/>
          </p:nvPr>
        </p:nvSpPr>
        <p:spPr/>
        <p:txBody>
          <a:bodyPr/>
          <a:lstStyle/>
          <a:p>
            <a:r>
              <a:rPr lang="en-US" dirty="0"/>
              <a:t>»Extreme left« parties, in contrast, have far </a:t>
            </a:r>
            <a:r>
              <a:rPr lang="en-US" dirty="0">
                <a:solidFill>
                  <a:srgbClr val="FFFF00"/>
                </a:solidFill>
              </a:rPr>
              <a:t>greater hostility to liberal democracy</a:t>
            </a:r>
            <a:r>
              <a:rPr lang="en-US" dirty="0"/>
              <a:t>, usually denounce all compromise with »bourgeois« political forces, including social democracy, </a:t>
            </a:r>
            <a:r>
              <a:rPr lang="en-US" dirty="0" err="1"/>
              <a:t>emphasise</a:t>
            </a:r>
            <a:r>
              <a:rPr lang="en-US" dirty="0"/>
              <a:t> </a:t>
            </a:r>
            <a:r>
              <a:rPr lang="en-US" dirty="0" err="1"/>
              <a:t>extraparliamentary</a:t>
            </a:r>
            <a:r>
              <a:rPr lang="en-US" dirty="0"/>
              <a:t> struggle and define »anti-capitalism« far more strictly, usually regarding most market enterprise as anathema.</a:t>
            </a:r>
            <a:endParaRPr lang="cs-CZ" dirty="0"/>
          </a:p>
        </p:txBody>
      </p:sp>
    </p:spTree>
    <p:extLst>
      <p:ext uri="{BB962C8B-B14F-4D97-AF65-F5344CB8AC3E}">
        <p14:creationId xmlns:p14="http://schemas.microsoft.com/office/powerpoint/2010/main" val="2802767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Far </a:t>
            </a:r>
            <a:r>
              <a:rPr lang="cs-CZ" dirty="0" err="1" smtClean="0"/>
              <a:t>Left</a:t>
            </a:r>
            <a:r>
              <a:rPr lang="cs-CZ" dirty="0" smtClean="0"/>
              <a:t> in </a:t>
            </a:r>
            <a:r>
              <a:rPr lang="cs-CZ" dirty="0" err="1" smtClean="0"/>
              <a:t>Europe</a:t>
            </a:r>
            <a:endParaRPr lang="cs-CZ" dirty="0"/>
          </a:p>
        </p:txBody>
      </p:sp>
      <p:sp>
        <p:nvSpPr>
          <p:cNvPr id="3" name="Zástupný symbol pro obsah 2"/>
          <p:cNvSpPr>
            <a:spLocks noGrp="1"/>
          </p:cNvSpPr>
          <p:nvPr>
            <p:ph idx="1"/>
          </p:nvPr>
        </p:nvSpPr>
        <p:spPr/>
        <p:txBody>
          <a:bodyPr/>
          <a:lstStyle/>
          <a:p>
            <a:r>
              <a:rPr lang="en-US" dirty="0" smtClean="0">
                <a:solidFill>
                  <a:srgbClr val="FFFF00"/>
                </a:solidFill>
              </a:rPr>
              <a:t>de-</a:t>
            </a:r>
            <a:r>
              <a:rPr lang="en-US" dirty="0" err="1" smtClean="0">
                <a:solidFill>
                  <a:srgbClr val="FFFF00"/>
                </a:solidFill>
              </a:rPr>
              <a:t>radicalisation</a:t>
            </a:r>
            <a:r>
              <a:rPr lang="en-US" dirty="0">
                <a:solidFill>
                  <a:srgbClr val="FFFF00"/>
                </a:solidFill>
              </a:rPr>
              <a:t>. </a:t>
            </a:r>
            <a:endParaRPr lang="cs-CZ" dirty="0" smtClean="0">
              <a:solidFill>
                <a:srgbClr val="FFFF00"/>
              </a:solidFill>
            </a:endParaRPr>
          </a:p>
          <a:p>
            <a:r>
              <a:rPr lang="en-US" dirty="0" smtClean="0">
                <a:solidFill>
                  <a:srgbClr val="FFFF00"/>
                </a:solidFill>
              </a:rPr>
              <a:t>The </a:t>
            </a:r>
            <a:r>
              <a:rPr lang="en-US" dirty="0">
                <a:solidFill>
                  <a:srgbClr val="FFFF00"/>
                </a:solidFill>
              </a:rPr>
              <a:t>extreme left is marginal </a:t>
            </a:r>
            <a:r>
              <a:rPr lang="en-US" dirty="0"/>
              <a:t>in most places – except France, Portugal and Greece </a:t>
            </a:r>
            <a:endParaRPr lang="cs-CZ" dirty="0"/>
          </a:p>
        </p:txBody>
      </p:sp>
    </p:spTree>
    <p:extLst>
      <p:ext uri="{BB962C8B-B14F-4D97-AF65-F5344CB8AC3E}">
        <p14:creationId xmlns:p14="http://schemas.microsoft.com/office/powerpoint/2010/main" val="2458549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Far </a:t>
            </a:r>
            <a:r>
              <a:rPr lang="cs-CZ" dirty="0" err="1" smtClean="0"/>
              <a:t>left</a:t>
            </a:r>
            <a:r>
              <a:rPr lang="cs-CZ" dirty="0" smtClean="0"/>
              <a:t> </a:t>
            </a:r>
            <a:r>
              <a:rPr lang="cs-CZ" dirty="0" err="1" smtClean="0"/>
              <a:t>subgroups</a:t>
            </a:r>
            <a:r>
              <a:rPr lang="cs-CZ" dirty="0" smtClean="0"/>
              <a:t> (</a:t>
            </a:r>
            <a:br>
              <a:rPr lang="cs-CZ" dirty="0" smtClean="0"/>
            </a:br>
            <a:r>
              <a:rPr lang="cs-CZ" dirty="0" err="1" smtClean="0"/>
              <a:t>Luke</a:t>
            </a:r>
            <a:r>
              <a:rPr lang="cs-CZ" dirty="0" smtClean="0"/>
              <a:t> </a:t>
            </a:r>
            <a:r>
              <a:rPr lang="cs-CZ" dirty="0" err="1" smtClean="0"/>
              <a:t>March</a:t>
            </a:r>
            <a:r>
              <a:rPr lang="cs-CZ" dirty="0" smtClean="0"/>
              <a:t>)</a:t>
            </a:r>
            <a:endParaRPr lang="cs-CZ" dirty="0"/>
          </a:p>
        </p:txBody>
      </p:sp>
      <p:sp>
        <p:nvSpPr>
          <p:cNvPr id="3" name="Zástupný symbol pro obsah 2"/>
          <p:cNvSpPr>
            <a:spLocks noGrp="1"/>
          </p:cNvSpPr>
          <p:nvPr>
            <p:ph idx="1"/>
          </p:nvPr>
        </p:nvSpPr>
        <p:spPr/>
        <p:txBody>
          <a:bodyPr/>
          <a:lstStyle/>
          <a:p>
            <a:r>
              <a:rPr lang="cs-CZ" dirty="0" err="1" smtClean="0"/>
              <a:t>Communists</a:t>
            </a:r>
            <a:endParaRPr lang="cs-CZ" dirty="0" smtClean="0"/>
          </a:p>
          <a:p>
            <a:r>
              <a:rPr lang="cs-CZ" dirty="0" err="1" smtClean="0"/>
              <a:t>Democratic</a:t>
            </a:r>
            <a:r>
              <a:rPr lang="cs-CZ" dirty="0" smtClean="0"/>
              <a:t> </a:t>
            </a:r>
            <a:r>
              <a:rPr lang="cs-CZ" dirty="0" err="1" smtClean="0"/>
              <a:t>socialist</a:t>
            </a:r>
            <a:r>
              <a:rPr lang="cs-CZ" dirty="0" smtClean="0"/>
              <a:t> </a:t>
            </a:r>
            <a:r>
              <a:rPr lang="cs-CZ" dirty="0" err="1" smtClean="0"/>
              <a:t>parties</a:t>
            </a:r>
            <a:endParaRPr lang="cs-CZ" dirty="0" smtClean="0"/>
          </a:p>
          <a:p>
            <a:r>
              <a:rPr lang="cs-CZ" dirty="0" err="1" smtClean="0"/>
              <a:t>Populist</a:t>
            </a:r>
            <a:r>
              <a:rPr lang="cs-CZ" dirty="0" smtClean="0"/>
              <a:t> </a:t>
            </a:r>
            <a:r>
              <a:rPr lang="cs-CZ" dirty="0" err="1" smtClean="0"/>
              <a:t>socialist</a:t>
            </a:r>
            <a:r>
              <a:rPr lang="cs-CZ" dirty="0" smtClean="0"/>
              <a:t> </a:t>
            </a:r>
            <a:r>
              <a:rPr lang="cs-CZ" dirty="0" err="1" smtClean="0"/>
              <a:t>parties</a:t>
            </a:r>
            <a:endParaRPr lang="cs-CZ" dirty="0" smtClean="0"/>
          </a:p>
          <a:p>
            <a:r>
              <a:rPr lang="cs-CZ" dirty="0" err="1" smtClean="0"/>
              <a:t>Social</a:t>
            </a:r>
            <a:r>
              <a:rPr lang="cs-CZ" dirty="0" smtClean="0"/>
              <a:t> </a:t>
            </a:r>
            <a:r>
              <a:rPr lang="cs-CZ" dirty="0" err="1" smtClean="0"/>
              <a:t>populist</a:t>
            </a:r>
            <a:r>
              <a:rPr lang="cs-CZ" dirty="0" smtClean="0"/>
              <a:t> </a:t>
            </a:r>
            <a:r>
              <a:rPr lang="cs-CZ" dirty="0" err="1" smtClean="0"/>
              <a:t>parties</a:t>
            </a:r>
            <a:endParaRPr lang="cs-CZ" dirty="0"/>
          </a:p>
        </p:txBody>
      </p:sp>
    </p:spTree>
    <p:extLst>
      <p:ext uri="{BB962C8B-B14F-4D97-AF65-F5344CB8AC3E}">
        <p14:creationId xmlns:p14="http://schemas.microsoft.com/office/powerpoint/2010/main" val="2184781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Communists</a:t>
            </a:r>
            <a:r>
              <a:rPr lang="cs-CZ" dirty="0" smtClean="0"/>
              <a:t> </a:t>
            </a:r>
            <a:endParaRPr lang="cs-CZ" dirty="0"/>
          </a:p>
        </p:txBody>
      </p:sp>
      <p:sp>
        <p:nvSpPr>
          <p:cNvPr id="3" name="Zástupný symbol pro obsah 2"/>
          <p:cNvSpPr>
            <a:spLocks noGrp="1"/>
          </p:cNvSpPr>
          <p:nvPr>
            <p:ph idx="1"/>
          </p:nvPr>
        </p:nvSpPr>
        <p:spPr/>
        <p:txBody>
          <a:bodyPr>
            <a:normAutofit fontScale="92500" lnSpcReduction="10000"/>
          </a:bodyPr>
          <a:lstStyle/>
          <a:p>
            <a:r>
              <a:rPr lang="en-US" b="1" dirty="0" smtClean="0">
                <a:solidFill>
                  <a:srgbClr val="00B050"/>
                </a:solidFill>
              </a:rPr>
              <a:t>»conservative</a:t>
            </a:r>
            <a:r>
              <a:rPr lang="en-US" b="1" dirty="0">
                <a:solidFill>
                  <a:srgbClr val="00B050"/>
                </a:solidFill>
              </a:rPr>
              <a:t>« </a:t>
            </a:r>
            <a:r>
              <a:rPr lang="en-US" b="1" dirty="0">
                <a:solidFill>
                  <a:srgbClr val="FFC000"/>
                </a:solidFill>
              </a:rPr>
              <a:t>communists certainly tend to define themselves as Marxist-Leninist, </a:t>
            </a:r>
            <a:endParaRPr lang="cs-CZ" b="1" dirty="0" smtClean="0">
              <a:solidFill>
                <a:srgbClr val="FFC000"/>
              </a:solidFill>
            </a:endParaRPr>
          </a:p>
          <a:p>
            <a:r>
              <a:rPr lang="en-US" dirty="0" smtClean="0">
                <a:solidFill>
                  <a:srgbClr val="FFFF00"/>
                </a:solidFill>
              </a:rPr>
              <a:t>uncritical </a:t>
            </a:r>
            <a:r>
              <a:rPr lang="en-US" dirty="0">
                <a:solidFill>
                  <a:srgbClr val="FFFF00"/>
                </a:solidFill>
              </a:rPr>
              <a:t>stance towards the Soviet </a:t>
            </a:r>
            <a:r>
              <a:rPr lang="en-US" dirty="0" smtClean="0">
                <a:solidFill>
                  <a:srgbClr val="FFFF00"/>
                </a:solidFill>
              </a:rPr>
              <a:t>heritage</a:t>
            </a:r>
            <a:endParaRPr lang="cs-CZ" dirty="0" smtClean="0">
              <a:solidFill>
                <a:srgbClr val="FFFF00"/>
              </a:solidFill>
            </a:endParaRPr>
          </a:p>
          <a:p>
            <a:r>
              <a:rPr lang="en-US" dirty="0" smtClean="0">
                <a:solidFill>
                  <a:srgbClr val="FFFF00"/>
                </a:solidFill>
              </a:rPr>
              <a:t>see </a:t>
            </a:r>
            <a:r>
              <a:rPr lang="en-US" dirty="0">
                <a:solidFill>
                  <a:srgbClr val="FFFF00"/>
                </a:solidFill>
              </a:rPr>
              <a:t>the world through the Cold-War prism of »imperialism</a:t>
            </a:r>
            <a:r>
              <a:rPr lang="en-US" dirty="0" smtClean="0">
                <a:solidFill>
                  <a:srgbClr val="FFFF00"/>
                </a:solidFill>
              </a:rPr>
              <a:t>«</a:t>
            </a:r>
            <a:endParaRPr lang="cs-CZ" dirty="0" smtClean="0">
              <a:solidFill>
                <a:srgbClr val="FFFF00"/>
              </a:solidFill>
            </a:endParaRPr>
          </a:p>
          <a:p>
            <a:r>
              <a:rPr lang="en-US" b="1" dirty="0" smtClean="0">
                <a:solidFill>
                  <a:srgbClr val="00B050"/>
                </a:solidFill>
              </a:rPr>
              <a:t>»</a:t>
            </a:r>
            <a:r>
              <a:rPr lang="en-US" b="1" dirty="0">
                <a:solidFill>
                  <a:srgbClr val="00B050"/>
                </a:solidFill>
              </a:rPr>
              <a:t>Reform« </a:t>
            </a:r>
            <a:r>
              <a:rPr lang="en-US" b="1" dirty="0">
                <a:solidFill>
                  <a:srgbClr val="FFC000"/>
                </a:solidFill>
              </a:rPr>
              <a:t>communists, on the other hand, are increasingly divergent and eclectic. </a:t>
            </a:r>
            <a:r>
              <a:rPr lang="en-US" dirty="0"/>
              <a:t>They have discarded aspects of the Soviet model (for example, Leninism and democratic centralism in the case of Italy, France and the Czech Republic, significant opposition to the market economy in the case of France and Cyprus), and have adopted, or at least have paid lip service to, elements of the post-1968 »new left« agenda (feminism, environmentalism, grass-roots </a:t>
            </a:r>
            <a:r>
              <a:rPr lang="en-US" dirty="0" smtClean="0"/>
              <a:t>democracy</a:t>
            </a:r>
            <a:r>
              <a:rPr lang="cs-CZ" dirty="0" smtClean="0"/>
              <a:t>…</a:t>
            </a:r>
            <a:r>
              <a:rPr lang="en-US" dirty="0" smtClean="0"/>
              <a:t>)</a:t>
            </a:r>
            <a:endParaRPr lang="cs-CZ" dirty="0"/>
          </a:p>
        </p:txBody>
      </p:sp>
    </p:spTree>
    <p:extLst>
      <p:ext uri="{BB962C8B-B14F-4D97-AF65-F5344CB8AC3E}">
        <p14:creationId xmlns:p14="http://schemas.microsoft.com/office/powerpoint/2010/main" val="722494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Democratic</a:t>
            </a:r>
            <a:r>
              <a:rPr lang="cs-CZ" dirty="0" smtClean="0"/>
              <a:t> </a:t>
            </a:r>
            <a:r>
              <a:rPr lang="cs-CZ" dirty="0" err="1" smtClean="0"/>
              <a:t>socialist</a:t>
            </a:r>
            <a:r>
              <a:rPr lang="cs-CZ" dirty="0" smtClean="0"/>
              <a:t> </a:t>
            </a:r>
            <a:r>
              <a:rPr lang="cs-CZ" dirty="0" err="1" smtClean="0"/>
              <a:t>parties</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both </a:t>
            </a:r>
            <a:r>
              <a:rPr lang="en-US" dirty="0"/>
              <a:t>in opposition to »totalitarian« communism and »neo-liberal« social democracy </a:t>
            </a:r>
            <a:endParaRPr lang="cs-CZ" dirty="0" smtClean="0"/>
          </a:p>
          <a:p>
            <a:r>
              <a:rPr lang="en-US" dirty="0" smtClean="0"/>
              <a:t>»</a:t>
            </a:r>
            <a:r>
              <a:rPr lang="en-US" dirty="0"/>
              <a:t>new left« themes such as </a:t>
            </a:r>
            <a:r>
              <a:rPr lang="en-US" b="1" dirty="0">
                <a:solidFill>
                  <a:srgbClr val="FFC000"/>
                </a:solidFill>
              </a:rPr>
              <a:t>feminism, environmentalism and </a:t>
            </a:r>
            <a:r>
              <a:rPr lang="en-US" b="1" dirty="0" smtClean="0">
                <a:solidFill>
                  <a:srgbClr val="FFC000"/>
                </a:solidFill>
              </a:rPr>
              <a:t>self-management</a:t>
            </a:r>
            <a:endParaRPr lang="cs-CZ" b="1" dirty="0" smtClean="0">
              <a:solidFill>
                <a:srgbClr val="FFC000"/>
              </a:solidFill>
            </a:endParaRPr>
          </a:p>
          <a:p>
            <a:r>
              <a:rPr lang="en-US" dirty="0" smtClean="0">
                <a:solidFill>
                  <a:srgbClr val="FFFF00"/>
                </a:solidFill>
              </a:rPr>
              <a:t>local </a:t>
            </a:r>
            <a:r>
              <a:rPr lang="en-US" dirty="0">
                <a:solidFill>
                  <a:srgbClr val="FFFF00"/>
                </a:solidFill>
              </a:rPr>
              <a:t>participation and substantive democracy, and support for alternative lifestyles and ethnic minorities. </a:t>
            </a:r>
            <a:endParaRPr lang="cs-CZ" dirty="0" smtClean="0">
              <a:solidFill>
                <a:srgbClr val="FFFF00"/>
              </a:solidFill>
            </a:endParaRPr>
          </a:p>
          <a:p>
            <a:r>
              <a:rPr lang="en-US" dirty="0" smtClean="0"/>
              <a:t>The </a:t>
            </a:r>
            <a:r>
              <a:rPr lang="en-US" dirty="0"/>
              <a:t>chief advocates of this position are the »Nordic Green Left« parties in Iceland, Norway, Sweden, Denmark and Finland, who have most clearly articulated an »eco-socialist« position that </a:t>
            </a:r>
            <a:r>
              <a:rPr lang="en-US" dirty="0" err="1"/>
              <a:t>synthesises</a:t>
            </a:r>
            <a:r>
              <a:rPr lang="en-US" dirty="0"/>
              <a:t> economic and environmental critiques of capitalism</a:t>
            </a:r>
            <a:endParaRPr lang="cs-CZ" dirty="0"/>
          </a:p>
        </p:txBody>
      </p:sp>
    </p:spTree>
    <p:extLst>
      <p:ext uri="{BB962C8B-B14F-4D97-AF65-F5344CB8AC3E}">
        <p14:creationId xmlns:p14="http://schemas.microsoft.com/office/powerpoint/2010/main" val="2000965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Populist</a:t>
            </a:r>
            <a:r>
              <a:rPr lang="cs-CZ" dirty="0" smtClean="0"/>
              <a:t> </a:t>
            </a:r>
            <a:r>
              <a:rPr lang="cs-CZ" dirty="0" err="1" smtClean="0"/>
              <a:t>socialist</a:t>
            </a:r>
            <a:r>
              <a:rPr lang="cs-CZ" dirty="0" smtClean="0"/>
              <a:t> </a:t>
            </a:r>
            <a:r>
              <a:rPr lang="cs-CZ" dirty="0" err="1" smtClean="0"/>
              <a:t>parties</a:t>
            </a:r>
            <a:endParaRPr lang="cs-CZ" dirty="0"/>
          </a:p>
        </p:txBody>
      </p:sp>
      <p:sp>
        <p:nvSpPr>
          <p:cNvPr id="3" name="Zástupný symbol pro obsah 2"/>
          <p:cNvSpPr>
            <a:spLocks noGrp="1"/>
          </p:cNvSpPr>
          <p:nvPr>
            <p:ph idx="1"/>
          </p:nvPr>
        </p:nvSpPr>
        <p:spPr/>
        <p:txBody>
          <a:bodyPr>
            <a:normAutofit/>
          </a:bodyPr>
          <a:lstStyle/>
          <a:p>
            <a:r>
              <a:rPr lang="en-US" b="1" dirty="0" smtClean="0">
                <a:solidFill>
                  <a:srgbClr val="FFC000"/>
                </a:solidFill>
              </a:rPr>
              <a:t>with </a:t>
            </a:r>
            <a:r>
              <a:rPr lang="en-US" b="1" dirty="0">
                <a:solidFill>
                  <a:srgbClr val="FFC000"/>
                </a:solidFill>
              </a:rPr>
              <a:t>a stronger anti-elite, anti-establishment appeal, greater ideological eclecticism and emphasis on identity rather than class concerns (especially regionalism, nationalism or law-and-order issues). </a:t>
            </a:r>
            <a:endParaRPr lang="cs-CZ" b="1" dirty="0" smtClean="0">
              <a:solidFill>
                <a:srgbClr val="FFC000"/>
              </a:solidFill>
            </a:endParaRPr>
          </a:p>
          <a:p>
            <a:r>
              <a:rPr lang="en-US" dirty="0" smtClean="0"/>
              <a:t>Typical </a:t>
            </a:r>
            <a:r>
              <a:rPr lang="en-US" dirty="0"/>
              <a:t>of this populist slant were the election slogans of the Dutch Socialist Party in the 1990s: »Vote Against!« (Stem </a:t>
            </a:r>
            <a:r>
              <a:rPr lang="en-US" dirty="0" err="1"/>
              <a:t>Tegen</a:t>
            </a:r>
            <a:r>
              <a:rPr lang="en-US" dirty="0"/>
              <a:t>!) and the German PDS (in 1994), arguing that »Election Day is Protest Day« (</a:t>
            </a:r>
            <a:r>
              <a:rPr lang="en-US" dirty="0" err="1"/>
              <a:t>Wahltag</a:t>
            </a:r>
            <a:r>
              <a:rPr lang="en-US" dirty="0"/>
              <a:t> </a:t>
            </a:r>
            <a:r>
              <a:rPr lang="en-US" dirty="0" err="1"/>
              <a:t>ist</a:t>
            </a:r>
            <a:r>
              <a:rPr lang="en-US" dirty="0"/>
              <a:t> </a:t>
            </a:r>
            <a:r>
              <a:rPr lang="en-US" dirty="0" err="1"/>
              <a:t>Protesttag</a:t>
            </a:r>
            <a:r>
              <a:rPr lang="en-US" dirty="0"/>
              <a:t>). </a:t>
            </a:r>
            <a:endParaRPr lang="cs-CZ" dirty="0"/>
          </a:p>
        </p:txBody>
      </p:sp>
    </p:spTree>
    <p:extLst>
      <p:ext uri="{BB962C8B-B14F-4D97-AF65-F5344CB8AC3E}">
        <p14:creationId xmlns:p14="http://schemas.microsoft.com/office/powerpoint/2010/main" val="3444977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TM04033917[[fn=Berlín]]</Template>
  <TotalTime>638</TotalTime>
  <Words>1496</Words>
  <Application>Microsoft Office PowerPoint</Application>
  <PresentationFormat>Širokoúhlá obrazovka</PresentationFormat>
  <Paragraphs>150</Paragraphs>
  <Slides>26</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Trebuchet MS</vt:lpstr>
      <vt:lpstr>Berlín</vt:lpstr>
      <vt:lpstr>Far Left in WE</vt:lpstr>
      <vt:lpstr>FAR LEFT (Luke March)</vt:lpstr>
      <vt:lpstr>Radical left parties </vt:lpstr>
      <vt:lpstr>Extreme left parties</vt:lpstr>
      <vt:lpstr>Far Left in Europe</vt:lpstr>
      <vt:lpstr>Far left subgroups ( Luke March)</vt:lpstr>
      <vt:lpstr>Communists </vt:lpstr>
      <vt:lpstr>Democratic socialist parties</vt:lpstr>
      <vt:lpstr>Populist socialist parties</vt:lpstr>
      <vt:lpstr>Social populist parties</vt:lpstr>
      <vt:lpstr>Main European far left subtypes (Luke March)</vt:lpstr>
      <vt:lpstr>Responses to collapse of communism</vt:lpstr>
      <vt:lpstr>Causes of electoral success</vt:lpstr>
      <vt:lpstr>Who supports far left</vt:lpstr>
      <vt:lpstr>Competitors strategies towards far left</vt:lpstr>
      <vt:lpstr>Die Linke</vt:lpstr>
      <vt:lpstr>Greece Communist Party</vt:lpstr>
      <vt:lpstr>Sinn Fein</vt:lpstr>
      <vt:lpstr>Socialist Party Netherlands </vt:lpstr>
      <vt:lpstr>Syriza</vt:lpstr>
      <vt:lpstr>Podemos</vt:lpstr>
      <vt:lpstr>Left Bloc (BE)</vt:lpstr>
      <vt:lpstr>Progressive Party of Working People in Cyprus - AKEL</vt:lpstr>
      <vt:lpstr>Seminar</vt:lpstr>
      <vt:lpstr>Seminar : Find the communist!</vt:lpstr>
      <vt:lpstr>Wrap-up and Discussion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Conceptualization of far right and far left</dc:title>
  <dc:creator>Hewlett-Packard Company</dc:creator>
  <cp:lastModifiedBy>Hewlett-Packard Company</cp:lastModifiedBy>
  <cp:revision>32</cp:revision>
  <dcterms:created xsi:type="dcterms:W3CDTF">2018-02-12T09:53:50Z</dcterms:created>
  <dcterms:modified xsi:type="dcterms:W3CDTF">2018-04-11T09:12:00Z</dcterms:modified>
</cp:coreProperties>
</file>