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sldIdLst>
    <p:sldId id="256" r:id="rId2"/>
    <p:sldId id="267" r:id="rId3"/>
    <p:sldId id="268" r:id="rId4"/>
    <p:sldId id="274" r:id="rId5"/>
    <p:sldId id="275" r:id="rId6"/>
    <p:sldId id="266" r:id="rId7"/>
    <p:sldId id="259" r:id="rId8"/>
    <p:sldId id="261" r:id="rId9"/>
    <p:sldId id="269" r:id="rId10"/>
    <p:sldId id="270" r:id="rId11"/>
    <p:sldId id="271" r:id="rId12"/>
    <p:sldId id="262" r:id="rId13"/>
    <p:sldId id="264" r:id="rId14"/>
    <p:sldId id="263" r:id="rId15"/>
    <p:sldId id="272" r:id="rId16"/>
    <p:sldId id="257" r:id="rId17"/>
    <p:sldId id="273" r:id="rId18"/>
    <p:sldId id="276" r:id="rId19"/>
    <p:sldId id="265" r:id="rId20"/>
    <p:sldId id="25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463107-B308-4F11-B5D7-0046149A0565}" type="datetimeFigureOut">
              <a:rPr lang="cs-CZ" smtClean="0"/>
              <a:t>11.04.2018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FDD6DB-5A62-43EE-8900-D3B74DA32E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7172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what way(s) can a joke be revolutionary? </a:t>
            </a:r>
            <a:endParaRPr lang="cs-CZ" dirty="0" smtClean="0"/>
          </a:p>
          <a:p>
            <a:r>
              <a:rPr lang="cs-CZ" dirty="0" err="1" smtClean="0"/>
              <a:t>Any</a:t>
            </a:r>
            <a:r>
              <a:rPr lang="cs-CZ" dirty="0" smtClean="0"/>
              <a:t> </a:t>
            </a:r>
            <a:r>
              <a:rPr lang="en-US" dirty="0" smtClean="0"/>
              <a:t>risks or dangers associated with telling jokes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DD6DB-5A62-43EE-8900-D3B74DA32E61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0419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4/11/2018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4/11/2018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4/11/2018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4/11/2018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4/11/2018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4/11/2018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4/11/2018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4/11/2018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4/11/2018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4/11/2018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4/11/2018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4/11/2018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kost.com/authors/yakhina/books/1837-zuleikha-opens-her-eyes" TargetMode="External"/><Relationship Id="rId2" Type="http://schemas.openxmlformats.org/officeDocument/2006/relationships/hyperlink" Target="https://www.youtube.com/watch?v=2wH6PokPmXY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chnm.gmu.edu/1989/exhibits/humor-as-resistance/essay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Friedrich_Engel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0321" y="2512291"/>
            <a:ext cx="8232769" cy="1727200"/>
          </a:xfrm>
        </p:spPr>
        <p:txBody>
          <a:bodyPr/>
          <a:lstStyle/>
          <a:p>
            <a:r>
              <a:rPr lang="cs-CZ" dirty="0" smtClean="0"/>
              <a:t>Far </a:t>
            </a:r>
            <a:r>
              <a:rPr lang="cs-CZ" dirty="0" err="1" smtClean="0"/>
              <a:t>Left</a:t>
            </a:r>
            <a:r>
              <a:rPr lang="cs-CZ" dirty="0" smtClean="0"/>
              <a:t> in Eastern </a:t>
            </a:r>
            <a:r>
              <a:rPr lang="cs-CZ" dirty="0" err="1" smtClean="0"/>
              <a:t>Europe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Věra Stojarová</a:t>
            </a:r>
          </a:p>
          <a:p>
            <a:r>
              <a:rPr lang="cs-CZ" dirty="0" smtClean="0"/>
              <a:t>CDS 441 Far </a:t>
            </a:r>
            <a:r>
              <a:rPr lang="cs-CZ" dirty="0" err="1" smtClean="0"/>
              <a:t>Right</a:t>
            </a:r>
            <a:r>
              <a:rPr lang="cs-CZ" dirty="0" smtClean="0"/>
              <a:t> and </a:t>
            </a:r>
            <a:r>
              <a:rPr lang="cs-CZ" dirty="0" err="1" smtClean="0"/>
              <a:t>Left</a:t>
            </a:r>
            <a:r>
              <a:rPr lang="cs-CZ" dirty="0" smtClean="0"/>
              <a:t> </a:t>
            </a:r>
            <a:r>
              <a:rPr lang="cs-CZ" dirty="0" err="1" smtClean="0"/>
              <a:t>Parties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965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Hungary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1956 </a:t>
            </a:r>
            <a:r>
              <a:rPr lang="cs-CZ" dirty="0" err="1" smtClean="0"/>
              <a:t>uprising</a:t>
            </a:r>
            <a:r>
              <a:rPr lang="cs-CZ" dirty="0" smtClean="0"/>
              <a:t> and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Soviet</a:t>
            </a:r>
            <a:r>
              <a:rPr lang="cs-CZ" dirty="0" smtClean="0"/>
              <a:t> </a:t>
            </a:r>
            <a:r>
              <a:rPr lang="cs-CZ" dirty="0" err="1" smtClean="0"/>
              <a:t>army</a:t>
            </a:r>
            <a:r>
              <a:rPr lang="cs-CZ" dirty="0" smtClean="0"/>
              <a:t> </a:t>
            </a:r>
            <a:r>
              <a:rPr lang="cs-CZ" dirty="0" err="1" smtClean="0"/>
              <a:t>invasion</a:t>
            </a:r>
            <a:endParaRPr lang="cs-CZ" dirty="0" smtClean="0"/>
          </a:p>
          <a:p>
            <a:r>
              <a:rPr lang="cs-CZ" dirty="0" smtClean="0"/>
              <a:t>20,000 </a:t>
            </a:r>
            <a:r>
              <a:rPr lang="cs-CZ" dirty="0" err="1" smtClean="0"/>
              <a:t>Hungarians</a:t>
            </a:r>
            <a:r>
              <a:rPr lang="cs-CZ" dirty="0" smtClean="0"/>
              <a:t> </a:t>
            </a:r>
            <a:r>
              <a:rPr lang="cs-CZ" dirty="0" err="1" smtClean="0"/>
              <a:t>killed</a:t>
            </a:r>
            <a:r>
              <a:rPr lang="cs-CZ" dirty="0" smtClean="0"/>
              <a:t> </a:t>
            </a:r>
            <a:r>
              <a:rPr lang="cs-CZ" dirty="0" err="1" smtClean="0"/>
              <a:t>other</a:t>
            </a:r>
            <a:r>
              <a:rPr lang="cs-CZ" dirty="0" smtClean="0"/>
              <a:t> 20 000 </a:t>
            </a:r>
            <a:r>
              <a:rPr lang="cs-CZ" dirty="0" err="1" smtClean="0"/>
              <a:t>imprisoned</a:t>
            </a:r>
            <a:r>
              <a:rPr lang="cs-CZ" dirty="0" smtClean="0"/>
              <a:t>, 250 000 </a:t>
            </a:r>
            <a:r>
              <a:rPr lang="cs-CZ" dirty="0" err="1" smtClean="0"/>
              <a:t>fled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country as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borders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briefly</a:t>
            </a:r>
            <a:r>
              <a:rPr lang="cs-CZ" dirty="0" smtClean="0"/>
              <a:t> open </a:t>
            </a:r>
          </a:p>
          <a:p>
            <a:r>
              <a:rPr lang="cs-CZ" dirty="0" err="1" smtClean="0"/>
              <a:t>Goulash</a:t>
            </a:r>
            <a:r>
              <a:rPr lang="cs-CZ" dirty="0" smtClean="0"/>
              <a:t> </a:t>
            </a:r>
            <a:r>
              <a:rPr lang="cs-CZ" dirty="0" err="1" smtClean="0"/>
              <a:t>communism</a:t>
            </a:r>
            <a:r>
              <a:rPr lang="cs-CZ" dirty="0" smtClean="0"/>
              <a:t> – </a:t>
            </a:r>
            <a:r>
              <a:rPr lang="cs-CZ" dirty="0" err="1" smtClean="0"/>
              <a:t>introduced</a:t>
            </a:r>
            <a:r>
              <a:rPr lang="cs-CZ" dirty="0" smtClean="0"/>
              <a:t> free market </a:t>
            </a:r>
            <a:r>
              <a:rPr lang="cs-CZ" dirty="0" err="1" smtClean="0"/>
              <a:t>elements</a:t>
            </a:r>
            <a:endParaRPr lang="cs-CZ" dirty="0"/>
          </a:p>
          <a:p>
            <a:r>
              <a:rPr lang="cs-CZ" dirty="0" err="1" smtClean="0"/>
              <a:t>Less</a:t>
            </a:r>
            <a:r>
              <a:rPr lang="cs-CZ" dirty="0" smtClean="0"/>
              <a:t> </a:t>
            </a:r>
            <a:r>
              <a:rPr lang="cs-CZ" dirty="0" err="1" smtClean="0"/>
              <a:t>restricted</a:t>
            </a:r>
            <a:r>
              <a:rPr lang="cs-CZ" dirty="0" smtClean="0"/>
              <a:t> </a:t>
            </a:r>
            <a:r>
              <a:rPr lang="cs-CZ" dirty="0" err="1" smtClean="0"/>
              <a:t>travel</a:t>
            </a:r>
            <a:r>
              <a:rPr lang="cs-CZ" dirty="0" smtClean="0"/>
              <a:t> </a:t>
            </a:r>
            <a:r>
              <a:rPr lang="cs-CZ" dirty="0" err="1" smtClean="0"/>
              <a:t>rights</a:t>
            </a:r>
            <a:r>
              <a:rPr lang="cs-CZ" dirty="0" smtClean="0"/>
              <a:t>, </a:t>
            </a:r>
            <a:r>
              <a:rPr lang="cs-CZ" dirty="0" err="1" smtClean="0"/>
              <a:t>less</a:t>
            </a:r>
            <a:r>
              <a:rPr lang="cs-CZ" dirty="0" smtClean="0"/>
              <a:t> </a:t>
            </a:r>
            <a:r>
              <a:rPr lang="cs-CZ" dirty="0" err="1" smtClean="0"/>
              <a:t>censozer</a:t>
            </a:r>
            <a:r>
              <a:rPr lang="cs-CZ" dirty="0" smtClean="0"/>
              <a:t> media</a:t>
            </a:r>
          </a:p>
          <a:p>
            <a:endParaRPr lang="cs-CZ" dirty="0" smtClean="0"/>
          </a:p>
          <a:p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309" y="4789052"/>
            <a:ext cx="4175414" cy="164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714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GDR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336872"/>
            <a:ext cx="7213599" cy="4521127"/>
          </a:xfrm>
        </p:spPr>
        <p:txBody>
          <a:bodyPr/>
          <a:lstStyle/>
          <a:p>
            <a:r>
              <a:rPr lang="cs-CZ" dirty="0" smtClean="0"/>
              <a:t>1949 DDR </a:t>
            </a:r>
          </a:p>
          <a:p>
            <a:r>
              <a:rPr lang="cs-CZ" dirty="0" smtClean="0"/>
              <a:t>1953 </a:t>
            </a:r>
            <a:r>
              <a:rPr lang="cs-CZ" dirty="0" err="1" smtClean="0"/>
              <a:t>uprising</a:t>
            </a:r>
            <a:r>
              <a:rPr lang="cs-CZ" dirty="0" smtClean="0"/>
              <a:t> </a:t>
            </a:r>
            <a:r>
              <a:rPr lang="cs-CZ" dirty="0" err="1" smtClean="0"/>
              <a:t>supressed</a:t>
            </a:r>
            <a:endParaRPr lang="cs-CZ" dirty="0" smtClean="0"/>
          </a:p>
          <a:p>
            <a:r>
              <a:rPr lang="cs-CZ" dirty="0" smtClean="0"/>
              <a:t>1989 </a:t>
            </a:r>
            <a:r>
              <a:rPr lang="cs-CZ" dirty="0" err="1" smtClean="0"/>
              <a:t>refugees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GDR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West</a:t>
            </a:r>
            <a:r>
              <a:rPr lang="cs-CZ" dirty="0" smtClean="0"/>
              <a:t> </a:t>
            </a:r>
            <a:r>
              <a:rPr lang="cs-CZ" dirty="0" err="1" smtClean="0"/>
              <a:t>German</a:t>
            </a:r>
            <a:r>
              <a:rPr lang="cs-CZ" dirty="0" smtClean="0"/>
              <a:t> </a:t>
            </a:r>
            <a:r>
              <a:rPr lang="cs-CZ" dirty="0" err="1" smtClean="0"/>
              <a:t>embassy</a:t>
            </a:r>
            <a:r>
              <a:rPr lang="cs-CZ" dirty="0" smtClean="0"/>
              <a:t> in Prague, </a:t>
            </a:r>
            <a:r>
              <a:rPr lang="cs-CZ" dirty="0" err="1" smtClean="0"/>
              <a:t>Hungarian</a:t>
            </a:r>
            <a:r>
              <a:rPr lang="cs-CZ" dirty="0" smtClean="0"/>
              <a:t> </a:t>
            </a:r>
            <a:r>
              <a:rPr lang="cs-CZ" dirty="0" err="1" smtClean="0"/>
              <a:t>embassy</a:t>
            </a:r>
            <a:endParaRPr lang="cs-CZ" dirty="0" smtClean="0"/>
          </a:p>
          <a:p>
            <a:r>
              <a:rPr lang="cs-CZ" dirty="0" smtClean="0"/>
              <a:t>3 </a:t>
            </a:r>
            <a:r>
              <a:rPr lang="cs-CZ" dirty="0" err="1" smtClean="0"/>
              <a:t>October</a:t>
            </a:r>
            <a:r>
              <a:rPr lang="cs-CZ" dirty="0" smtClean="0"/>
              <a:t> 1990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599" y="554182"/>
            <a:ext cx="5080000" cy="3810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253" y="4470400"/>
            <a:ext cx="4882573" cy="231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075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Communism</a:t>
            </a:r>
            <a:r>
              <a:rPr lang="cs-CZ" dirty="0" smtClean="0"/>
              <a:t> in </a:t>
            </a:r>
            <a:r>
              <a:rPr lang="cs-CZ" dirty="0" err="1" smtClean="0"/>
              <a:t>Albania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cs-CZ" dirty="0" err="1">
                <a:solidFill>
                  <a:srgbClr val="000000"/>
                </a:solidFill>
              </a:rPr>
              <a:t>Cultural</a:t>
            </a:r>
            <a:r>
              <a:rPr lang="cs-CZ" altLang="cs-CZ" dirty="0">
                <a:solidFill>
                  <a:srgbClr val="000000"/>
                </a:solidFill>
              </a:rPr>
              <a:t> and </a:t>
            </a:r>
            <a:r>
              <a:rPr lang="cs-CZ" altLang="cs-CZ" dirty="0" err="1">
                <a:solidFill>
                  <a:srgbClr val="000000"/>
                </a:solidFill>
              </a:rPr>
              <a:t>ideological</a:t>
            </a:r>
            <a:r>
              <a:rPr lang="cs-CZ" altLang="cs-CZ" dirty="0">
                <a:solidFill>
                  <a:srgbClr val="000000"/>
                </a:solidFill>
              </a:rPr>
              <a:t> </a:t>
            </a:r>
            <a:r>
              <a:rPr lang="cs-CZ" altLang="cs-CZ" dirty="0" err="1">
                <a:solidFill>
                  <a:srgbClr val="000000"/>
                </a:solidFill>
              </a:rPr>
              <a:t>revolution</a:t>
            </a:r>
            <a:endParaRPr lang="cs-CZ" altLang="cs-CZ" dirty="0">
              <a:solidFill>
                <a:srgbClr val="000000"/>
              </a:solidFill>
            </a:endParaRPr>
          </a:p>
          <a:p>
            <a:r>
              <a:rPr lang="cs-CZ" altLang="cs-CZ" dirty="0" err="1">
                <a:solidFill>
                  <a:srgbClr val="000000"/>
                </a:solidFill>
              </a:rPr>
              <a:t>Abolition</a:t>
            </a:r>
            <a:r>
              <a:rPr lang="cs-CZ" altLang="cs-CZ" dirty="0">
                <a:solidFill>
                  <a:srgbClr val="000000"/>
                </a:solidFill>
              </a:rPr>
              <a:t> of religion</a:t>
            </a:r>
          </a:p>
          <a:p>
            <a:r>
              <a:rPr lang="cs-CZ" altLang="cs-CZ" dirty="0" err="1">
                <a:solidFill>
                  <a:srgbClr val="000000"/>
                </a:solidFill>
              </a:rPr>
              <a:t>Isolation</a:t>
            </a:r>
            <a:r>
              <a:rPr lang="cs-CZ" altLang="cs-CZ" dirty="0">
                <a:solidFill>
                  <a:srgbClr val="000000"/>
                </a:solidFill>
              </a:rPr>
              <a:t> (</a:t>
            </a:r>
            <a:r>
              <a:rPr lang="cs-CZ" altLang="cs-CZ" dirty="0" err="1">
                <a:solidFill>
                  <a:srgbClr val="000000"/>
                </a:solidFill>
              </a:rPr>
              <a:t>fear</a:t>
            </a:r>
            <a:r>
              <a:rPr lang="cs-CZ" altLang="cs-CZ" dirty="0">
                <a:solidFill>
                  <a:srgbClr val="000000"/>
                </a:solidFill>
              </a:rPr>
              <a:t> of </a:t>
            </a:r>
            <a:r>
              <a:rPr lang="cs-CZ" altLang="cs-CZ" dirty="0" err="1">
                <a:solidFill>
                  <a:srgbClr val="000000"/>
                </a:solidFill>
              </a:rPr>
              <a:t>the</a:t>
            </a:r>
            <a:r>
              <a:rPr lang="cs-CZ" altLang="cs-CZ" dirty="0">
                <a:solidFill>
                  <a:srgbClr val="000000"/>
                </a:solidFill>
              </a:rPr>
              <a:t> </a:t>
            </a:r>
            <a:r>
              <a:rPr lang="cs-CZ" altLang="cs-CZ" dirty="0" err="1">
                <a:solidFill>
                  <a:srgbClr val="000000"/>
                </a:solidFill>
              </a:rPr>
              <a:t>outside</a:t>
            </a:r>
            <a:r>
              <a:rPr lang="cs-CZ" altLang="cs-CZ" dirty="0">
                <a:solidFill>
                  <a:srgbClr val="000000"/>
                </a:solidFill>
              </a:rPr>
              <a:t> </a:t>
            </a:r>
            <a:r>
              <a:rPr lang="cs-CZ" altLang="cs-CZ" dirty="0" err="1">
                <a:solidFill>
                  <a:srgbClr val="000000"/>
                </a:solidFill>
              </a:rPr>
              <a:t>world</a:t>
            </a:r>
            <a:r>
              <a:rPr lang="cs-CZ" altLang="cs-CZ" dirty="0">
                <a:solidFill>
                  <a:srgbClr val="000000"/>
                </a:solidFill>
              </a:rPr>
              <a:t>)</a:t>
            </a:r>
          </a:p>
          <a:p>
            <a:r>
              <a:rPr lang="cs-CZ" altLang="cs-CZ" dirty="0" err="1">
                <a:solidFill>
                  <a:srgbClr val="000000"/>
                </a:solidFill>
              </a:rPr>
              <a:t>Repression</a:t>
            </a:r>
            <a:r>
              <a:rPr lang="cs-CZ" altLang="cs-CZ" dirty="0">
                <a:solidFill>
                  <a:srgbClr val="000000"/>
                </a:solidFill>
              </a:rPr>
              <a:t> of </a:t>
            </a:r>
            <a:r>
              <a:rPr lang="cs-CZ" altLang="cs-CZ" dirty="0" err="1">
                <a:solidFill>
                  <a:srgbClr val="000000"/>
                </a:solidFill>
              </a:rPr>
              <a:t>clan</a:t>
            </a:r>
            <a:r>
              <a:rPr lang="cs-CZ" altLang="cs-CZ" dirty="0">
                <a:solidFill>
                  <a:srgbClr val="000000"/>
                </a:solidFill>
              </a:rPr>
              <a:t> </a:t>
            </a:r>
            <a:r>
              <a:rPr lang="cs-CZ" altLang="cs-CZ" dirty="0" err="1">
                <a:solidFill>
                  <a:srgbClr val="000000"/>
                </a:solidFill>
              </a:rPr>
              <a:t>system</a:t>
            </a:r>
            <a:r>
              <a:rPr lang="cs-CZ" altLang="cs-CZ" dirty="0">
                <a:solidFill>
                  <a:srgbClr val="000000"/>
                </a:solidFill>
              </a:rPr>
              <a:t> and </a:t>
            </a:r>
            <a:r>
              <a:rPr lang="cs-CZ" altLang="cs-CZ" dirty="0" err="1">
                <a:solidFill>
                  <a:srgbClr val="000000"/>
                </a:solidFill>
              </a:rPr>
              <a:t>clan</a:t>
            </a:r>
            <a:r>
              <a:rPr lang="cs-CZ" altLang="cs-CZ" dirty="0">
                <a:solidFill>
                  <a:srgbClr val="000000"/>
                </a:solidFill>
              </a:rPr>
              <a:t> </a:t>
            </a:r>
            <a:r>
              <a:rPr lang="cs-CZ" altLang="cs-CZ" dirty="0" err="1">
                <a:solidFill>
                  <a:srgbClr val="000000"/>
                </a:solidFill>
              </a:rPr>
              <a:t>leaders</a:t>
            </a:r>
            <a:endParaRPr lang="cs-CZ" altLang="cs-CZ" dirty="0">
              <a:solidFill>
                <a:srgbClr val="000000"/>
              </a:solidFill>
            </a:endParaRPr>
          </a:p>
          <a:p>
            <a:r>
              <a:rPr lang="cs-CZ" altLang="cs-CZ" dirty="0" err="1">
                <a:solidFill>
                  <a:srgbClr val="000000"/>
                </a:solidFill>
              </a:rPr>
              <a:t>Radical</a:t>
            </a:r>
            <a:r>
              <a:rPr lang="cs-CZ" altLang="cs-CZ" dirty="0">
                <a:solidFill>
                  <a:srgbClr val="000000"/>
                </a:solidFill>
              </a:rPr>
              <a:t> </a:t>
            </a:r>
            <a:r>
              <a:rPr lang="cs-CZ" altLang="cs-CZ" dirty="0" err="1">
                <a:solidFill>
                  <a:srgbClr val="000000"/>
                </a:solidFill>
              </a:rPr>
              <a:t>change</a:t>
            </a:r>
            <a:r>
              <a:rPr lang="cs-CZ" altLang="cs-CZ" dirty="0">
                <a:solidFill>
                  <a:srgbClr val="000000"/>
                </a:solidFill>
              </a:rPr>
              <a:t> in </a:t>
            </a:r>
            <a:r>
              <a:rPr lang="cs-CZ" altLang="cs-CZ" dirty="0" err="1">
                <a:solidFill>
                  <a:srgbClr val="000000"/>
                </a:solidFill>
              </a:rPr>
              <a:t>the</a:t>
            </a:r>
            <a:r>
              <a:rPr lang="cs-CZ" altLang="cs-CZ" dirty="0">
                <a:solidFill>
                  <a:srgbClr val="000000"/>
                </a:solidFill>
              </a:rPr>
              <a:t> status of </a:t>
            </a:r>
            <a:r>
              <a:rPr lang="cs-CZ" altLang="cs-CZ" dirty="0" err="1">
                <a:solidFill>
                  <a:srgbClr val="000000"/>
                </a:solidFill>
              </a:rPr>
              <a:t>Albanian</a:t>
            </a:r>
            <a:r>
              <a:rPr lang="cs-CZ" altLang="cs-CZ" dirty="0">
                <a:solidFill>
                  <a:srgbClr val="000000"/>
                </a:solidFill>
              </a:rPr>
              <a:t> </a:t>
            </a:r>
            <a:r>
              <a:rPr lang="cs-CZ" altLang="cs-CZ" dirty="0" err="1">
                <a:solidFill>
                  <a:srgbClr val="000000"/>
                </a:solidFill>
              </a:rPr>
              <a:t>women</a:t>
            </a:r>
            <a:endParaRPr lang="cs-CZ" altLang="cs-CZ" dirty="0">
              <a:solidFill>
                <a:srgbClr val="000000"/>
              </a:solidFill>
            </a:endParaRPr>
          </a:p>
          <a:p>
            <a:r>
              <a:rPr lang="cs-CZ" altLang="cs-CZ" dirty="0" err="1">
                <a:solidFill>
                  <a:srgbClr val="000000"/>
                </a:solidFill>
              </a:rPr>
              <a:t>Stalinism</a:t>
            </a:r>
            <a:r>
              <a:rPr lang="cs-CZ" altLang="cs-CZ" dirty="0">
                <a:solidFill>
                  <a:srgbClr val="000000"/>
                </a:solidFill>
              </a:rPr>
              <a:t>, </a:t>
            </a:r>
            <a:r>
              <a:rPr lang="cs-CZ" altLang="cs-CZ" dirty="0" err="1">
                <a:solidFill>
                  <a:srgbClr val="000000"/>
                </a:solidFill>
              </a:rPr>
              <a:t>enverism</a:t>
            </a:r>
            <a:r>
              <a:rPr lang="cs-CZ" altLang="cs-CZ" dirty="0">
                <a:solidFill>
                  <a:srgbClr val="000000"/>
                </a:solidFill>
              </a:rPr>
              <a:t>, </a:t>
            </a:r>
            <a:r>
              <a:rPr lang="cs-CZ" altLang="cs-CZ" dirty="0" err="1">
                <a:solidFill>
                  <a:srgbClr val="000000"/>
                </a:solidFill>
              </a:rPr>
              <a:t>titoists</a:t>
            </a:r>
            <a:r>
              <a:rPr lang="cs-CZ" altLang="cs-CZ" dirty="0">
                <a:solidFill>
                  <a:srgbClr val="000000"/>
                </a:solidFill>
              </a:rPr>
              <a:t> (</a:t>
            </a:r>
            <a:r>
              <a:rPr lang="cs-CZ" altLang="cs-CZ" dirty="0" err="1">
                <a:solidFill>
                  <a:srgbClr val="000000"/>
                </a:solidFill>
              </a:rPr>
              <a:t>traitors</a:t>
            </a:r>
            <a:r>
              <a:rPr lang="cs-CZ" altLang="cs-CZ" dirty="0">
                <a:solidFill>
                  <a:srgbClr val="000000"/>
                </a:solidFill>
              </a:rPr>
              <a:t>) </a:t>
            </a:r>
          </a:p>
          <a:p>
            <a:r>
              <a:rPr lang="cs-CZ" altLang="cs-CZ" dirty="0" err="1">
                <a:solidFill>
                  <a:srgbClr val="000000"/>
                </a:solidFill>
              </a:rPr>
              <a:t>Repression</a:t>
            </a:r>
            <a:r>
              <a:rPr lang="cs-CZ" altLang="cs-CZ" dirty="0">
                <a:solidFill>
                  <a:srgbClr val="000000"/>
                </a:solidFill>
              </a:rPr>
              <a:t> (</a:t>
            </a:r>
            <a:r>
              <a:rPr lang="cs-CZ" altLang="cs-CZ" dirty="0" err="1">
                <a:solidFill>
                  <a:srgbClr val="000000"/>
                </a:solidFill>
              </a:rPr>
              <a:t>Sigurimi</a:t>
            </a:r>
            <a:r>
              <a:rPr lang="cs-CZ" altLang="cs-CZ" dirty="0">
                <a:solidFill>
                  <a:srgbClr val="000000"/>
                </a:solidFill>
              </a:rPr>
              <a:t>)</a:t>
            </a:r>
          </a:p>
          <a:p>
            <a:r>
              <a:rPr lang="cs-CZ" altLang="cs-CZ" dirty="0" err="1">
                <a:solidFill>
                  <a:srgbClr val="000000"/>
                </a:solidFill>
              </a:rPr>
              <a:t>Technological</a:t>
            </a:r>
            <a:r>
              <a:rPr lang="cs-CZ" altLang="cs-CZ" dirty="0">
                <a:solidFill>
                  <a:srgbClr val="000000"/>
                </a:solidFill>
              </a:rPr>
              <a:t> </a:t>
            </a:r>
            <a:r>
              <a:rPr lang="cs-CZ" altLang="cs-CZ" dirty="0" err="1">
                <a:solidFill>
                  <a:srgbClr val="000000"/>
                </a:solidFill>
              </a:rPr>
              <a:t>backwardness</a:t>
            </a:r>
            <a:endParaRPr lang="en-GB" altLang="cs-CZ" dirty="0">
              <a:solidFill>
                <a:srgbClr val="000000"/>
              </a:solidFill>
            </a:endParaRP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582" y="3066473"/>
            <a:ext cx="4419600" cy="361170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419" y="-13684"/>
            <a:ext cx="3500582" cy="284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684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Communism</a:t>
            </a:r>
            <a:r>
              <a:rPr lang="cs-CZ" dirty="0" smtClean="0"/>
              <a:t> in </a:t>
            </a:r>
            <a:r>
              <a:rPr lang="cs-CZ" dirty="0" err="1" smtClean="0"/>
              <a:t>Romania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73891" y="2004290"/>
            <a:ext cx="12182764" cy="485370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n"/>
            </a:pPr>
            <a:r>
              <a:rPr lang="cs-CZ" altLang="cs-CZ" dirty="0">
                <a:solidFill>
                  <a:srgbClr val="FFCC00"/>
                </a:solidFill>
              </a:rPr>
              <a:t>independent </a:t>
            </a:r>
            <a:r>
              <a:rPr lang="cs-CZ" altLang="cs-CZ" dirty="0" err="1">
                <a:solidFill>
                  <a:srgbClr val="FFCC00"/>
                </a:solidFill>
              </a:rPr>
              <a:t>foreign</a:t>
            </a:r>
            <a:r>
              <a:rPr lang="cs-CZ" altLang="cs-CZ" dirty="0">
                <a:solidFill>
                  <a:srgbClr val="FFCC00"/>
                </a:solidFill>
              </a:rPr>
              <a:t> </a:t>
            </a:r>
            <a:r>
              <a:rPr lang="cs-CZ" altLang="cs-CZ" dirty="0" err="1">
                <a:solidFill>
                  <a:srgbClr val="FFCC00"/>
                </a:solidFill>
              </a:rPr>
              <a:t>policy</a:t>
            </a:r>
            <a:r>
              <a:rPr lang="cs-CZ" altLang="cs-CZ" dirty="0"/>
              <a:t> (</a:t>
            </a:r>
            <a:r>
              <a:rPr lang="cs-CZ" altLang="cs-CZ" dirty="0" err="1"/>
              <a:t>protested</a:t>
            </a:r>
            <a:r>
              <a:rPr lang="cs-CZ" altLang="cs-CZ" dirty="0"/>
              <a:t> </a:t>
            </a:r>
            <a:r>
              <a:rPr lang="cs-CZ" altLang="cs-CZ" dirty="0" err="1"/>
              <a:t>against</a:t>
            </a:r>
            <a:r>
              <a:rPr lang="cs-CZ" altLang="cs-CZ" dirty="0"/>
              <a:t> </a:t>
            </a:r>
            <a:r>
              <a:rPr lang="cs-CZ" altLang="cs-CZ" dirty="0" err="1"/>
              <a:t>the</a:t>
            </a:r>
            <a:r>
              <a:rPr lang="cs-CZ" altLang="cs-CZ" dirty="0"/>
              <a:t> </a:t>
            </a:r>
            <a:r>
              <a:rPr lang="cs-CZ" altLang="cs-CZ" dirty="0" err="1"/>
              <a:t>invasion</a:t>
            </a:r>
            <a:r>
              <a:rPr lang="cs-CZ" altLang="cs-CZ" dirty="0"/>
              <a:t> of </a:t>
            </a:r>
            <a:r>
              <a:rPr lang="cs-CZ" altLang="cs-CZ" dirty="0" err="1"/>
              <a:t>Warsaw</a:t>
            </a:r>
            <a:r>
              <a:rPr lang="cs-CZ" altLang="cs-CZ" dirty="0"/>
              <a:t> </a:t>
            </a:r>
            <a:r>
              <a:rPr lang="cs-CZ" altLang="cs-CZ" dirty="0" err="1"/>
              <a:t>pact</a:t>
            </a:r>
            <a:r>
              <a:rPr lang="cs-CZ" altLang="cs-CZ" dirty="0"/>
              <a:t> </a:t>
            </a:r>
            <a:r>
              <a:rPr lang="cs-CZ" altLang="cs-CZ" dirty="0" err="1"/>
              <a:t>into</a:t>
            </a:r>
            <a:r>
              <a:rPr lang="cs-CZ" altLang="cs-CZ" dirty="0"/>
              <a:t> </a:t>
            </a:r>
            <a:r>
              <a:rPr lang="cs-CZ" altLang="cs-CZ" dirty="0" err="1"/>
              <a:t>Czechoslovakia</a:t>
            </a:r>
            <a:endParaRPr lang="cs-CZ" altLang="cs-CZ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n"/>
            </a:pPr>
            <a:r>
              <a:rPr lang="cs-CZ" altLang="cs-CZ" dirty="0" smtClean="0"/>
              <a:t>brutality of </a:t>
            </a:r>
            <a:r>
              <a:rPr lang="cs-CZ" altLang="cs-CZ" dirty="0" err="1" smtClean="0"/>
              <a:t>the</a:t>
            </a:r>
            <a:r>
              <a:rPr lang="cs-CZ" altLang="cs-CZ" dirty="0" smtClean="0"/>
              <a:t> régime, </a:t>
            </a:r>
            <a:r>
              <a:rPr lang="cs-CZ" altLang="cs-CZ" dirty="0" err="1" smtClean="0"/>
              <a:t>secret</a:t>
            </a:r>
            <a:r>
              <a:rPr lang="cs-CZ" altLang="cs-CZ" dirty="0" smtClean="0"/>
              <a:t> police, </a:t>
            </a:r>
            <a:r>
              <a:rPr lang="en-GB" altLang="cs-CZ" dirty="0" smtClean="0"/>
              <a:t>censorship</a:t>
            </a:r>
            <a:r>
              <a:rPr lang="en-GB" altLang="cs-CZ" dirty="0"/>
              <a:t>, massive relocations </a:t>
            </a:r>
            <a:endParaRPr lang="cs-CZ" altLang="cs-CZ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n"/>
            </a:pPr>
            <a:r>
              <a:rPr lang="cs-CZ" altLang="cs-CZ" dirty="0"/>
              <a:t>i</a:t>
            </a:r>
            <a:r>
              <a:rPr lang="en-GB" altLang="cs-CZ" dirty="0" err="1" smtClean="0"/>
              <a:t>nfluenced</a:t>
            </a:r>
            <a:r>
              <a:rPr lang="en-GB" altLang="cs-CZ" dirty="0" smtClean="0"/>
              <a:t> </a:t>
            </a:r>
            <a:r>
              <a:rPr lang="en-GB" altLang="cs-CZ" dirty="0"/>
              <a:t>by the </a:t>
            </a:r>
            <a:r>
              <a:rPr lang="en-GB" altLang="cs-CZ" dirty="0">
                <a:solidFill>
                  <a:srgbClr val="FFC000"/>
                </a:solidFill>
              </a:rPr>
              <a:t>Juche philosophy of North Korean President Kim Il Sung</a:t>
            </a:r>
            <a:r>
              <a:rPr lang="en-GB" altLang="cs-CZ" dirty="0"/>
              <a:t>. </a:t>
            </a:r>
            <a:endParaRPr lang="cs-CZ" altLang="cs-CZ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n"/>
            </a:pPr>
            <a:r>
              <a:rPr lang="en-GB" altLang="cs-CZ" dirty="0" smtClean="0">
                <a:solidFill>
                  <a:srgbClr val="FFCC00"/>
                </a:solidFill>
              </a:rPr>
              <a:t>food </a:t>
            </a:r>
            <a:r>
              <a:rPr lang="en-GB" altLang="cs-CZ" dirty="0">
                <a:solidFill>
                  <a:srgbClr val="FFCC00"/>
                </a:solidFill>
              </a:rPr>
              <a:t>rationing</a:t>
            </a:r>
            <a:r>
              <a:rPr lang="en-GB" altLang="cs-CZ" dirty="0"/>
              <a:t> was introduced on a wide scale (</a:t>
            </a:r>
            <a:r>
              <a:rPr lang="en-GB" altLang="cs-CZ" dirty="0">
                <a:solidFill>
                  <a:srgbClr val="FFCC00"/>
                </a:solidFill>
              </a:rPr>
              <a:t>the government promoted it as "a means to reduce obesity" and "rational eating").</a:t>
            </a:r>
            <a:r>
              <a:rPr lang="en-GB" altLang="cs-CZ" dirty="0"/>
              <a:t> Bread, milk, butter, cooking oil, sugar, pork, beef, chicken, and in some places even potatoes were rationed in most of Romania by </a:t>
            </a:r>
            <a:r>
              <a:rPr lang="en-GB" altLang="cs-CZ" dirty="0" smtClean="0"/>
              <a:t>1989 </a:t>
            </a:r>
            <a:endParaRPr lang="cs-CZ" altLang="cs-CZ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n"/>
            </a:pPr>
            <a:r>
              <a:rPr lang="en-GB" altLang="cs-CZ" dirty="0"/>
              <a:t>all public spaces had to be kept to a temperature of no more </a:t>
            </a:r>
            <a:r>
              <a:rPr lang="en-GB" altLang="cs-CZ" dirty="0">
                <a:solidFill>
                  <a:srgbClr val="FFCC00"/>
                </a:solidFill>
              </a:rPr>
              <a:t>than 16 degrees Celsius </a:t>
            </a:r>
            <a:endParaRPr lang="cs-CZ" altLang="cs-CZ" dirty="0">
              <a:solidFill>
                <a:srgbClr val="FFCC00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n"/>
            </a:pPr>
            <a:r>
              <a:rPr lang="en-GB" altLang="cs-CZ" dirty="0"/>
              <a:t>ban on contraception and abortion on demand</a:t>
            </a:r>
            <a:endParaRPr lang="cs-CZ" altLang="cs-CZ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n"/>
            </a:pPr>
            <a:r>
              <a:rPr lang="en-GB" altLang="cs-CZ" dirty="0"/>
              <a:t>policies to increase birth rate and fertility rate - </a:t>
            </a:r>
            <a:r>
              <a:rPr lang="en-GB" altLang="cs-CZ" dirty="0">
                <a:solidFill>
                  <a:srgbClr val="FFCC00"/>
                </a:solidFill>
              </a:rPr>
              <a:t>special tax </a:t>
            </a:r>
            <a:r>
              <a:rPr lang="cs-CZ" altLang="cs-CZ" dirty="0" err="1">
                <a:solidFill>
                  <a:srgbClr val="FFCC00"/>
                </a:solidFill>
              </a:rPr>
              <a:t>for</a:t>
            </a:r>
            <a:r>
              <a:rPr lang="en-GB" altLang="cs-CZ" dirty="0">
                <a:solidFill>
                  <a:srgbClr val="FFCC00"/>
                </a:solidFill>
              </a:rPr>
              <a:t> childless after the age of twenty-five, whether married or single.</a:t>
            </a:r>
            <a:r>
              <a:rPr lang="en-GB" altLang="cs-CZ" dirty="0"/>
              <a:t> </a:t>
            </a:r>
            <a:endParaRPr lang="cs-CZ" altLang="cs-CZ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n"/>
            </a:pPr>
            <a:r>
              <a:rPr lang="en-GB" altLang="cs-CZ" dirty="0"/>
              <a:t>it was decreed that a marriage could be dissolved only in exceptional cases. </a:t>
            </a:r>
            <a:endParaRPr lang="cs-CZ" altLang="cs-CZ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n"/>
            </a:pPr>
            <a:r>
              <a:rPr lang="en-GB" altLang="cs-CZ" dirty="0">
                <a:solidFill>
                  <a:srgbClr val="FFCC00"/>
                </a:solidFill>
              </a:rPr>
              <a:t>child abandonment</a:t>
            </a:r>
            <a:endParaRPr lang="cs-CZ" altLang="cs-CZ" dirty="0">
              <a:solidFill>
                <a:srgbClr val="FFCC00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n"/>
            </a:pPr>
            <a:r>
              <a:rPr lang="en-GB" altLang="cs-CZ" dirty="0">
                <a:solidFill>
                  <a:srgbClr val="FFCC00"/>
                </a:solidFill>
              </a:rPr>
              <a:t> AIDS</a:t>
            </a:r>
            <a:r>
              <a:rPr lang="en-GB" altLang="cs-CZ" dirty="0"/>
              <a:t> epidemic in the late 1980s - created by the regime's refusal to acknowledge the existence of the </a:t>
            </a:r>
            <a:r>
              <a:rPr lang="en-GB" altLang="cs-CZ" dirty="0" smtClean="0"/>
              <a:t>disease</a:t>
            </a:r>
            <a:endParaRPr lang="cs-CZ" altLang="cs-CZ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n"/>
            </a:pPr>
            <a:r>
              <a:rPr lang="en-GB" altLang="cs-CZ" dirty="0"/>
              <a:t>pervasive </a:t>
            </a:r>
            <a:r>
              <a:rPr lang="en-GB" altLang="cs-CZ" dirty="0">
                <a:solidFill>
                  <a:srgbClr val="FFC000"/>
                </a:solidFill>
              </a:rPr>
              <a:t>personality </a:t>
            </a:r>
            <a:r>
              <a:rPr lang="en-GB" altLang="cs-CZ" dirty="0" smtClean="0">
                <a:solidFill>
                  <a:srgbClr val="FFC000"/>
                </a:solidFill>
              </a:rPr>
              <a:t>cult</a:t>
            </a:r>
            <a:endParaRPr lang="cs-CZ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57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Yugoslavia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Tito </a:t>
            </a:r>
          </a:p>
          <a:p>
            <a:r>
              <a:rPr lang="cs-CZ" dirty="0" err="1" smtClean="0"/>
              <a:t>Socialist</a:t>
            </a:r>
            <a:r>
              <a:rPr lang="cs-CZ" dirty="0" smtClean="0"/>
              <a:t> but </a:t>
            </a:r>
            <a:r>
              <a:rPr lang="cs-CZ" dirty="0" err="1" smtClean="0"/>
              <a:t>neutral</a:t>
            </a:r>
            <a:r>
              <a:rPr lang="cs-CZ" dirty="0" smtClean="0"/>
              <a:t> ? -  relations </a:t>
            </a:r>
            <a:r>
              <a:rPr lang="cs-CZ" dirty="0" err="1" smtClean="0"/>
              <a:t>with</a:t>
            </a:r>
            <a:r>
              <a:rPr lang="cs-CZ" dirty="0" smtClean="0"/>
              <a:t> anti-</a:t>
            </a:r>
            <a:r>
              <a:rPr lang="cs-CZ" dirty="0" err="1" smtClean="0"/>
              <a:t>communist</a:t>
            </a:r>
            <a:r>
              <a:rPr lang="cs-CZ" dirty="0" smtClean="0"/>
              <a:t> </a:t>
            </a:r>
            <a:r>
              <a:rPr lang="cs-CZ" dirty="0" err="1" smtClean="0"/>
              <a:t>governments</a:t>
            </a:r>
            <a:r>
              <a:rPr lang="cs-CZ" dirty="0" smtClean="0"/>
              <a:t> (</a:t>
            </a:r>
            <a:r>
              <a:rPr lang="cs-CZ" dirty="0" err="1" smtClean="0"/>
              <a:t>Pinochet</a:t>
            </a:r>
            <a:r>
              <a:rPr lang="cs-CZ" dirty="0" smtClean="0"/>
              <a:t> </a:t>
            </a:r>
            <a:r>
              <a:rPr lang="cs-CZ" dirty="0" err="1" smtClean="0"/>
              <a:t>under</a:t>
            </a:r>
            <a:r>
              <a:rPr lang="cs-CZ" dirty="0" smtClean="0"/>
              <a:t> Chile, Paraguay </a:t>
            </a:r>
            <a:r>
              <a:rPr lang="cs-CZ" dirty="0" err="1" smtClean="0"/>
              <a:t>under</a:t>
            </a:r>
            <a:r>
              <a:rPr lang="cs-CZ" dirty="0" smtClean="0"/>
              <a:t> </a:t>
            </a:r>
            <a:r>
              <a:rPr lang="cs-CZ" dirty="0" err="1" smtClean="0"/>
              <a:t>Stroessner</a:t>
            </a:r>
            <a:r>
              <a:rPr lang="cs-CZ" dirty="0" smtClean="0"/>
              <a:t>..)</a:t>
            </a:r>
          </a:p>
          <a:p>
            <a:r>
              <a:rPr lang="cs-CZ" dirty="0" smtClean="0"/>
              <a:t>Market </a:t>
            </a:r>
            <a:r>
              <a:rPr lang="cs-CZ" dirty="0" err="1" smtClean="0"/>
              <a:t>socialism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Liberal</a:t>
            </a:r>
            <a:r>
              <a:rPr lang="cs-CZ" dirty="0" smtClean="0"/>
              <a:t> </a:t>
            </a:r>
            <a:r>
              <a:rPr lang="cs-CZ" dirty="0" err="1" smtClean="0"/>
              <a:t>travel</a:t>
            </a:r>
            <a:r>
              <a:rPr lang="cs-CZ" dirty="0" smtClean="0"/>
              <a:t> </a:t>
            </a:r>
            <a:r>
              <a:rPr lang="cs-CZ" dirty="0" err="1" smtClean="0"/>
              <a:t>policy</a:t>
            </a:r>
            <a:r>
              <a:rPr lang="cs-CZ" dirty="0" smtClean="0"/>
              <a:t> </a:t>
            </a:r>
            <a:endParaRPr lang="cs-CZ" dirty="0" smtClean="0"/>
          </a:p>
          <a:p>
            <a:r>
              <a:rPr lang="cs-CZ" dirty="0" smtClean="0"/>
              <a:t>Goli otok</a:t>
            </a:r>
            <a:endParaRPr lang="cs-CZ" dirty="0" smtClean="0"/>
          </a:p>
          <a:p>
            <a:r>
              <a:rPr lang="cs-CZ" dirty="0" smtClean="0"/>
              <a:t>Non-</a:t>
            </a:r>
            <a:r>
              <a:rPr lang="cs-CZ" dirty="0" err="1" smtClean="0"/>
              <a:t>alignment</a:t>
            </a:r>
            <a:r>
              <a:rPr lang="cs-CZ" dirty="0" smtClean="0"/>
              <a:t> </a:t>
            </a:r>
            <a:r>
              <a:rPr lang="cs-CZ" dirty="0" err="1" smtClean="0"/>
              <a:t>moveme</a:t>
            </a:r>
            <a:r>
              <a:rPr lang="cs-CZ" dirty="0" err="1" smtClean="0"/>
              <a:t>nt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643" y="0"/>
            <a:ext cx="2009357" cy="260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248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Bulgaria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Balkan </a:t>
            </a:r>
            <a:r>
              <a:rPr lang="cs-CZ" dirty="0" err="1" smtClean="0"/>
              <a:t>federation</a:t>
            </a:r>
            <a:r>
              <a:rPr lang="cs-CZ" dirty="0" smtClean="0"/>
              <a:t>? </a:t>
            </a:r>
          </a:p>
          <a:p>
            <a:r>
              <a:rPr lang="cs-CZ" dirty="0" err="1"/>
              <a:t>s</a:t>
            </a:r>
            <a:r>
              <a:rPr lang="cs-CZ" dirty="0" err="1" smtClean="0"/>
              <a:t>ubsequent</a:t>
            </a:r>
            <a:r>
              <a:rPr lang="cs-CZ" dirty="0" smtClean="0"/>
              <a:t> </a:t>
            </a:r>
            <a:r>
              <a:rPr lang="cs-CZ" dirty="0" err="1" smtClean="0"/>
              <a:t>macedonisation</a:t>
            </a:r>
            <a:r>
              <a:rPr lang="cs-CZ" dirty="0" smtClean="0"/>
              <a:t> of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people</a:t>
            </a:r>
            <a:r>
              <a:rPr lang="cs-CZ" dirty="0" smtClean="0"/>
              <a:t> and </a:t>
            </a:r>
            <a:r>
              <a:rPr lang="cs-CZ" dirty="0" err="1" smtClean="0"/>
              <a:t>demacedonisation</a:t>
            </a:r>
            <a:endParaRPr lang="cs-CZ" dirty="0" smtClean="0"/>
          </a:p>
          <a:p>
            <a:r>
              <a:rPr lang="cs-CZ" dirty="0" err="1" smtClean="0"/>
              <a:t>Soviet</a:t>
            </a:r>
            <a:r>
              <a:rPr lang="cs-CZ" dirty="0" smtClean="0"/>
              <a:t> Union most </a:t>
            </a:r>
            <a:r>
              <a:rPr lang="cs-CZ" dirty="0" err="1" smtClean="0"/>
              <a:t>loyal</a:t>
            </a:r>
            <a:r>
              <a:rPr lang="cs-CZ" dirty="0" smtClean="0"/>
              <a:t> </a:t>
            </a:r>
            <a:r>
              <a:rPr lang="cs-CZ" dirty="0" err="1" smtClean="0"/>
              <a:t>ally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Proposal</a:t>
            </a:r>
            <a:r>
              <a:rPr lang="cs-CZ" dirty="0" smtClean="0"/>
              <a:t> to </a:t>
            </a:r>
            <a:r>
              <a:rPr lang="cs-CZ" dirty="0" err="1" smtClean="0"/>
              <a:t>be</a:t>
            </a:r>
            <a:r>
              <a:rPr lang="cs-CZ" dirty="0" smtClean="0"/>
              <a:t> part of USSR 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755" y="619442"/>
            <a:ext cx="3072245" cy="134790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3638550"/>
            <a:ext cx="381000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119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Contemporary</a:t>
            </a:r>
            <a:r>
              <a:rPr lang="cs-CZ" dirty="0" smtClean="0"/>
              <a:t> </a:t>
            </a:r>
            <a:r>
              <a:rPr lang="cs-CZ" dirty="0" err="1" smtClean="0"/>
              <a:t>Communist</a:t>
            </a:r>
            <a:r>
              <a:rPr lang="cs-CZ" dirty="0" smtClean="0"/>
              <a:t> </a:t>
            </a:r>
            <a:r>
              <a:rPr lang="cs-CZ" dirty="0" err="1" smtClean="0"/>
              <a:t>Parties</a:t>
            </a:r>
            <a:r>
              <a:rPr lang="cs-CZ" dirty="0" smtClean="0"/>
              <a:t> in </a:t>
            </a:r>
            <a:br>
              <a:rPr lang="cs-CZ" dirty="0" smtClean="0"/>
            </a:br>
            <a:r>
              <a:rPr lang="cs-CZ" dirty="0" smtClean="0"/>
              <a:t>Eastern </a:t>
            </a:r>
            <a:r>
              <a:rPr lang="cs-CZ" dirty="0" err="1" smtClean="0"/>
              <a:t>Europe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cs-CZ" dirty="0"/>
          </a:p>
          <a:p>
            <a:pPr lvl="0"/>
            <a:r>
              <a:rPr lang="en-GB" dirty="0"/>
              <a:t>Communist Party of </a:t>
            </a:r>
            <a:r>
              <a:rPr lang="en-GB" dirty="0" smtClean="0"/>
              <a:t>Slovakia</a:t>
            </a:r>
            <a:r>
              <a:rPr lang="cs-CZ" dirty="0" smtClean="0"/>
              <a:t> (</a:t>
            </a:r>
            <a:r>
              <a:rPr lang="cs-CZ" dirty="0" err="1" smtClean="0"/>
              <a:t>marginal</a:t>
            </a:r>
            <a:r>
              <a:rPr lang="cs-CZ" dirty="0" smtClean="0"/>
              <a:t>)</a:t>
            </a:r>
            <a:endParaRPr lang="cs-CZ" dirty="0"/>
          </a:p>
          <a:p>
            <a:pPr lvl="0"/>
            <a:r>
              <a:rPr lang="cs-CZ" dirty="0" smtClean="0"/>
              <a:t>Union</a:t>
            </a:r>
            <a:r>
              <a:rPr lang="en-GB" dirty="0" smtClean="0"/>
              <a:t> </a:t>
            </a:r>
            <a:r>
              <a:rPr lang="en-GB" dirty="0"/>
              <a:t>of Slovak </a:t>
            </a:r>
            <a:r>
              <a:rPr lang="en-GB" dirty="0" smtClean="0"/>
              <a:t>Workers</a:t>
            </a:r>
            <a:r>
              <a:rPr lang="cs-CZ" dirty="0" smtClean="0"/>
              <a:t> (</a:t>
            </a:r>
            <a:r>
              <a:rPr lang="cs-CZ" dirty="0" err="1" smtClean="0"/>
              <a:t>marginal</a:t>
            </a:r>
            <a:r>
              <a:rPr lang="cs-CZ" dirty="0" smtClean="0"/>
              <a:t>)</a:t>
            </a:r>
            <a:endParaRPr lang="cs-CZ" dirty="0"/>
          </a:p>
          <a:p>
            <a:pPr lvl="0"/>
            <a:r>
              <a:rPr lang="en-GB" dirty="0"/>
              <a:t>Socialist Party of </a:t>
            </a:r>
            <a:r>
              <a:rPr lang="en-GB" dirty="0" smtClean="0"/>
              <a:t>Latvia</a:t>
            </a:r>
            <a:r>
              <a:rPr lang="cs-CZ" dirty="0" smtClean="0"/>
              <a:t> (</a:t>
            </a:r>
            <a:r>
              <a:rPr lang="cs-CZ" dirty="0" err="1" smtClean="0"/>
              <a:t>marginal</a:t>
            </a:r>
            <a:r>
              <a:rPr lang="cs-CZ" dirty="0" smtClean="0"/>
              <a:t>, </a:t>
            </a:r>
            <a:r>
              <a:rPr lang="cs-CZ" dirty="0" err="1" smtClean="0"/>
              <a:t>ethnic</a:t>
            </a:r>
            <a:r>
              <a:rPr lang="cs-CZ" dirty="0" smtClean="0"/>
              <a:t> </a:t>
            </a:r>
            <a:r>
              <a:rPr lang="cs-CZ" dirty="0" err="1" smtClean="0"/>
              <a:t>Russians</a:t>
            </a:r>
            <a:r>
              <a:rPr lang="cs-CZ" dirty="0" smtClean="0"/>
              <a:t>)</a:t>
            </a:r>
            <a:endParaRPr lang="cs-CZ" dirty="0"/>
          </a:p>
          <a:p>
            <a:pPr lvl="0"/>
            <a:r>
              <a:rPr lang="en-GB" dirty="0">
                <a:solidFill>
                  <a:srgbClr val="FFC000"/>
                </a:solidFill>
              </a:rPr>
              <a:t>Communist Party of Bohemia and </a:t>
            </a:r>
            <a:r>
              <a:rPr lang="en-GB" dirty="0" smtClean="0">
                <a:solidFill>
                  <a:srgbClr val="FFC000"/>
                </a:solidFill>
              </a:rPr>
              <a:t>Moravia</a:t>
            </a:r>
            <a:r>
              <a:rPr lang="cs-CZ" dirty="0" smtClean="0">
                <a:solidFill>
                  <a:srgbClr val="FFC000"/>
                </a:solidFill>
              </a:rPr>
              <a:t> (2013 – </a:t>
            </a:r>
            <a:r>
              <a:rPr lang="cs-CZ" dirty="0" err="1" smtClean="0">
                <a:solidFill>
                  <a:srgbClr val="FFC000"/>
                </a:solidFill>
              </a:rPr>
              <a:t>almost</a:t>
            </a:r>
            <a:r>
              <a:rPr lang="cs-CZ" dirty="0" smtClean="0">
                <a:solidFill>
                  <a:srgbClr val="FFC000"/>
                </a:solidFill>
              </a:rPr>
              <a:t> 15% of </a:t>
            </a:r>
            <a:r>
              <a:rPr lang="cs-CZ" dirty="0" err="1" smtClean="0">
                <a:solidFill>
                  <a:srgbClr val="FFC000"/>
                </a:solidFill>
              </a:rPr>
              <a:t>the</a:t>
            </a:r>
            <a:r>
              <a:rPr lang="cs-CZ" dirty="0" smtClean="0">
                <a:solidFill>
                  <a:srgbClr val="FFC000"/>
                </a:solidFill>
              </a:rPr>
              <a:t> </a:t>
            </a:r>
            <a:r>
              <a:rPr lang="cs-CZ" dirty="0" err="1" smtClean="0">
                <a:solidFill>
                  <a:srgbClr val="FFC000"/>
                </a:solidFill>
              </a:rPr>
              <a:t>vote</a:t>
            </a:r>
            <a:r>
              <a:rPr lang="cs-CZ" dirty="0" smtClean="0">
                <a:solidFill>
                  <a:srgbClr val="FFC000"/>
                </a:solidFill>
              </a:rPr>
              <a:t>)</a:t>
            </a:r>
          </a:p>
          <a:p>
            <a:pPr lvl="0"/>
            <a:r>
              <a:rPr lang="cs-CZ" dirty="0" err="1" smtClean="0">
                <a:solidFill>
                  <a:srgbClr val="FFC000"/>
                </a:solidFill>
              </a:rPr>
              <a:t>Communist</a:t>
            </a:r>
            <a:r>
              <a:rPr lang="cs-CZ" dirty="0" smtClean="0">
                <a:solidFill>
                  <a:srgbClr val="FFC000"/>
                </a:solidFill>
              </a:rPr>
              <a:t> Part of Moldova – </a:t>
            </a:r>
            <a:r>
              <a:rPr lang="cs-CZ" dirty="0" err="1" smtClean="0">
                <a:solidFill>
                  <a:srgbClr val="FFC000"/>
                </a:solidFill>
              </a:rPr>
              <a:t>untill</a:t>
            </a:r>
            <a:r>
              <a:rPr lang="cs-CZ" dirty="0" smtClean="0">
                <a:solidFill>
                  <a:srgbClr val="FFC000"/>
                </a:solidFill>
              </a:rPr>
              <a:t> 2009 majority in </a:t>
            </a:r>
            <a:r>
              <a:rPr lang="cs-CZ" dirty="0" err="1" smtClean="0">
                <a:solidFill>
                  <a:srgbClr val="FFC000"/>
                </a:solidFill>
              </a:rPr>
              <a:t>parliament</a:t>
            </a:r>
            <a:r>
              <a:rPr lang="cs-CZ" dirty="0" smtClean="0">
                <a:solidFill>
                  <a:srgbClr val="FFC000"/>
                </a:solidFill>
              </a:rPr>
              <a:t>, </a:t>
            </a:r>
            <a:r>
              <a:rPr lang="cs-CZ" dirty="0" err="1" smtClean="0">
                <a:solidFill>
                  <a:srgbClr val="FFC000"/>
                </a:solidFill>
              </a:rPr>
              <a:t>since</a:t>
            </a:r>
            <a:r>
              <a:rPr lang="cs-CZ" dirty="0" smtClean="0">
                <a:solidFill>
                  <a:srgbClr val="FFC000"/>
                </a:solidFill>
              </a:rPr>
              <a:t> </a:t>
            </a:r>
            <a:r>
              <a:rPr lang="cs-CZ" dirty="0" err="1" smtClean="0">
                <a:solidFill>
                  <a:srgbClr val="FFC000"/>
                </a:solidFill>
              </a:rPr>
              <a:t>then</a:t>
            </a:r>
            <a:r>
              <a:rPr lang="cs-CZ" dirty="0" smtClean="0">
                <a:solidFill>
                  <a:srgbClr val="FFC000"/>
                </a:solidFill>
              </a:rPr>
              <a:t> in </a:t>
            </a:r>
            <a:r>
              <a:rPr lang="cs-CZ" dirty="0" err="1" smtClean="0">
                <a:solidFill>
                  <a:srgbClr val="FFC000"/>
                </a:solidFill>
              </a:rPr>
              <a:t>opposition</a:t>
            </a:r>
            <a:r>
              <a:rPr lang="cs-CZ" dirty="0" smtClean="0">
                <a:solidFill>
                  <a:srgbClr val="FFC000"/>
                </a:solidFill>
              </a:rPr>
              <a:t> 2014 : 21 </a:t>
            </a:r>
            <a:r>
              <a:rPr lang="cs-CZ" dirty="0" err="1" smtClean="0">
                <a:solidFill>
                  <a:srgbClr val="FFC000"/>
                </a:solidFill>
              </a:rPr>
              <a:t>out</a:t>
            </a:r>
            <a:r>
              <a:rPr lang="cs-CZ" dirty="0" smtClean="0">
                <a:solidFill>
                  <a:srgbClr val="FFC000"/>
                </a:solidFill>
              </a:rPr>
              <a:t> of 101 </a:t>
            </a:r>
            <a:r>
              <a:rPr lang="cs-CZ" dirty="0" err="1" smtClean="0">
                <a:solidFill>
                  <a:srgbClr val="FFC000"/>
                </a:solidFill>
              </a:rPr>
              <a:t>seats</a:t>
            </a:r>
            <a:endParaRPr lang="cs-CZ" dirty="0" smtClean="0">
              <a:solidFill>
                <a:srgbClr val="FFC000"/>
              </a:solidFill>
            </a:endParaRPr>
          </a:p>
          <a:p>
            <a:pPr lvl="0"/>
            <a:r>
              <a:rPr lang="cs-CZ" dirty="0" err="1" smtClean="0"/>
              <a:t>Communist</a:t>
            </a:r>
            <a:r>
              <a:rPr lang="cs-CZ" dirty="0" smtClean="0"/>
              <a:t> Party of </a:t>
            </a:r>
            <a:r>
              <a:rPr lang="cs-CZ" dirty="0" err="1" smtClean="0"/>
              <a:t>Bulgaria</a:t>
            </a:r>
            <a:r>
              <a:rPr lang="cs-CZ" dirty="0" smtClean="0"/>
              <a:t> (</a:t>
            </a:r>
            <a:r>
              <a:rPr lang="cs-CZ" dirty="0" err="1" smtClean="0"/>
              <a:t>marginal</a:t>
            </a:r>
            <a:r>
              <a:rPr lang="cs-CZ" dirty="0" smtClean="0"/>
              <a:t>)</a:t>
            </a:r>
          </a:p>
          <a:p>
            <a:pPr lvl="0"/>
            <a:r>
              <a:rPr lang="cs-CZ" dirty="0" err="1" smtClean="0"/>
              <a:t>Communist</a:t>
            </a:r>
            <a:r>
              <a:rPr lang="cs-CZ" dirty="0" smtClean="0"/>
              <a:t> Party of </a:t>
            </a:r>
            <a:r>
              <a:rPr lang="cs-CZ" dirty="0" err="1" smtClean="0"/>
              <a:t>Serbia</a:t>
            </a:r>
            <a:r>
              <a:rPr lang="cs-CZ" dirty="0" smtClean="0"/>
              <a:t> (</a:t>
            </a:r>
            <a:r>
              <a:rPr lang="cs-CZ" dirty="0" err="1" smtClean="0"/>
              <a:t>marginal</a:t>
            </a:r>
            <a:r>
              <a:rPr lang="cs-CZ" dirty="0" smtClean="0"/>
              <a:t>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93608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KSČM</a:t>
            </a: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b="1" dirty="0" err="1" smtClean="0"/>
              <a:t>Politically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isolated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for</a:t>
            </a:r>
            <a:r>
              <a:rPr lang="cs-CZ" sz="2800" b="1" dirty="0" smtClean="0"/>
              <a:t> a long </a:t>
            </a:r>
            <a:r>
              <a:rPr lang="cs-CZ" sz="2800" b="1" dirty="0" err="1" smtClean="0"/>
              <a:t>time</a:t>
            </a:r>
            <a:r>
              <a:rPr lang="cs-CZ" sz="2800" b="1" dirty="0" smtClean="0"/>
              <a:t> as </a:t>
            </a:r>
            <a:r>
              <a:rPr lang="cs-CZ" sz="2800" b="1" dirty="0" err="1" smtClean="0"/>
              <a:t>being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extremist</a:t>
            </a:r>
            <a:endParaRPr lang="cs-CZ" sz="2800" b="1" dirty="0" smtClean="0"/>
          </a:p>
          <a:p>
            <a:r>
              <a:rPr lang="cs-CZ" sz="2800" b="1" dirty="0" err="1" smtClean="0"/>
              <a:t>Did</a:t>
            </a:r>
            <a:r>
              <a:rPr lang="cs-CZ" sz="2800" b="1" dirty="0" smtClean="0"/>
              <a:t> not drop „</a:t>
            </a:r>
            <a:r>
              <a:rPr lang="cs-CZ" sz="2800" b="1" dirty="0" err="1" smtClean="0"/>
              <a:t>communist</a:t>
            </a:r>
            <a:r>
              <a:rPr lang="cs-CZ" sz="2800" b="1" dirty="0" smtClean="0"/>
              <a:t>“ </a:t>
            </a:r>
            <a:r>
              <a:rPr lang="cs-CZ" sz="2800" b="1" dirty="0" err="1" smtClean="0"/>
              <a:t>from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the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name</a:t>
            </a:r>
            <a:endParaRPr lang="cs-CZ" sz="2800" b="1" dirty="0" smtClean="0"/>
          </a:p>
          <a:p>
            <a:r>
              <a:rPr lang="cs-CZ" sz="2800" b="1" dirty="0" err="1" smtClean="0"/>
              <a:t>After</a:t>
            </a:r>
            <a:r>
              <a:rPr lang="cs-CZ" sz="2800" b="1" dirty="0" smtClean="0"/>
              <a:t> 2012 </a:t>
            </a:r>
            <a:r>
              <a:rPr lang="cs-CZ" sz="2800" b="1" dirty="0" err="1" smtClean="0"/>
              <a:t>accepted</a:t>
            </a:r>
            <a:r>
              <a:rPr lang="cs-CZ" sz="2800" b="1" dirty="0" smtClean="0"/>
              <a:t> as </a:t>
            </a:r>
            <a:r>
              <a:rPr lang="cs-CZ" sz="2800" b="1" dirty="0" err="1" smtClean="0"/>
              <a:t>ally</a:t>
            </a:r>
            <a:r>
              <a:rPr lang="cs-CZ" sz="2800" b="1" dirty="0" smtClean="0"/>
              <a:t> in </a:t>
            </a:r>
            <a:r>
              <a:rPr lang="cs-CZ" sz="2800" b="1" dirty="0" err="1" smtClean="0"/>
              <a:t>regional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elections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with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social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democrats</a:t>
            </a:r>
            <a:endParaRPr lang="cs-CZ" sz="2800" b="1" dirty="0" smtClean="0"/>
          </a:p>
          <a:p>
            <a:r>
              <a:rPr lang="cs-CZ" sz="2800" b="1" dirty="0" err="1" smtClean="0"/>
              <a:t>Against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quotas</a:t>
            </a:r>
            <a:r>
              <a:rPr lang="cs-CZ" sz="2800" b="1" dirty="0" smtClean="0"/>
              <a:t>, </a:t>
            </a:r>
            <a:r>
              <a:rPr lang="cs-CZ" sz="2800" b="1" dirty="0" err="1" smtClean="0"/>
              <a:t>sovereignity</a:t>
            </a:r>
            <a:r>
              <a:rPr lang="cs-CZ" sz="2800" b="1" dirty="0" smtClean="0"/>
              <a:t> not </a:t>
            </a:r>
            <a:r>
              <a:rPr lang="cs-CZ" sz="2800" b="1" dirty="0" err="1" smtClean="0"/>
              <a:t>Brussel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dictate</a:t>
            </a:r>
            <a:endParaRPr lang="cs-CZ" sz="2800" b="1" dirty="0" smtClean="0"/>
          </a:p>
          <a:p>
            <a:r>
              <a:rPr lang="cs-CZ" sz="2800" b="1" dirty="0" err="1" smtClean="0"/>
              <a:t>Dissolution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of</a:t>
            </a:r>
            <a:r>
              <a:rPr lang="cs-CZ" sz="2800" b="1" dirty="0" smtClean="0"/>
              <a:t> NATO</a:t>
            </a:r>
          </a:p>
          <a:p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731" y="532934"/>
            <a:ext cx="3110269" cy="152152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284" y="4136531"/>
            <a:ext cx="190500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42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Communist</a:t>
            </a:r>
            <a:r>
              <a:rPr lang="cs-CZ" dirty="0" smtClean="0"/>
              <a:t> Party of Moldova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985818"/>
            <a:ext cx="10294182" cy="4872181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Vladimir </a:t>
            </a:r>
            <a:r>
              <a:rPr lang="cs-CZ" dirty="0" err="1" smtClean="0"/>
              <a:t>Voronin</a:t>
            </a:r>
            <a:r>
              <a:rPr lang="cs-CZ" dirty="0" smtClean="0"/>
              <a:t> and </a:t>
            </a:r>
            <a:r>
              <a:rPr lang="cs-CZ" dirty="0" err="1" smtClean="0"/>
              <a:t>one</a:t>
            </a:r>
            <a:r>
              <a:rPr lang="cs-CZ" dirty="0" smtClean="0"/>
              <a:t> man show</a:t>
            </a:r>
          </a:p>
          <a:p>
            <a:r>
              <a:rPr lang="cs-CZ" dirty="0" smtClean="0"/>
              <a:t>Not </a:t>
            </a:r>
            <a:r>
              <a:rPr lang="cs-CZ" dirty="0" err="1" smtClean="0"/>
              <a:t>really</a:t>
            </a:r>
            <a:r>
              <a:rPr lang="cs-CZ" dirty="0" smtClean="0"/>
              <a:t> </a:t>
            </a:r>
            <a:r>
              <a:rPr lang="cs-CZ" dirty="0" err="1" smtClean="0"/>
              <a:t>democratic</a:t>
            </a:r>
            <a:endParaRPr lang="cs-CZ" dirty="0" smtClean="0"/>
          </a:p>
          <a:p>
            <a:r>
              <a:rPr lang="cs-CZ" dirty="0" err="1" smtClean="0"/>
              <a:t>Electoral</a:t>
            </a:r>
            <a:r>
              <a:rPr lang="cs-CZ" dirty="0" smtClean="0"/>
              <a:t> </a:t>
            </a:r>
            <a:r>
              <a:rPr lang="cs-CZ" dirty="0" err="1" smtClean="0"/>
              <a:t>frauds</a:t>
            </a:r>
            <a:r>
              <a:rPr lang="cs-CZ" dirty="0" smtClean="0"/>
              <a:t>, </a:t>
            </a:r>
            <a:r>
              <a:rPr lang="cs-CZ" dirty="0" err="1" smtClean="0"/>
              <a:t>nepotism</a:t>
            </a:r>
            <a:r>
              <a:rPr lang="cs-CZ" dirty="0" smtClean="0"/>
              <a:t>, </a:t>
            </a:r>
            <a:r>
              <a:rPr lang="cs-CZ" dirty="0" err="1" smtClean="0"/>
              <a:t>clientelism</a:t>
            </a:r>
            <a:r>
              <a:rPr lang="cs-CZ" dirty="0" smtClean="0"/>
              <a:t>, OC</a:t>
            </a:r>
          </a:p>
          <a:p>
            <a:r>
              <a:rPr lang="cs-CZ" dirty="0" smtClean="0"/>
              <a:t>2009 protest </a:t>
            </a:r>
            <a:r>
              <a:rPr lang="cs-CZ" dirty="0" err="1" smtClean="0"/>
              <a:t>against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conduc</a:t>
            </a:r>
            <a:r>
              <a:rPr lang="cs-CZ" dirty="0" smtClean="0"/>
              <a:t> of </a:t>
            </a:r>
            <a:r>
              <a:rPr lang="cs-CZ" dirty="0" err="1" smtClean="0"/>
              <a:t>elections</a:t>
            </a:r>
            <a:r>
              <a:rPr lang="cs-CZ" dirty="0" smtClean="0"/>
              <a:t> - </a:t>
            </a:r>
            <a:r>
              <a:rPr lang="en-US" dirty="0"/>
              <a:t> coup d'état </a:t>
            </a:r>
            <a:r>
              <a:rPr lang="en-US" dirty="0" err="1"/>
              <a:t>organised</a:t>
            </a:r>
            <a:r>
              <a:rPr lang="en-US" dirty="0"/>
              <a:t> by "a handful of fascists drunk with anger" </a:t>
            </a:r>
            <a:r>
              <a:rPr lang="cs-CZ" dirty="0" smtClean="0"/>
              <a:t>, </a:t>
            </a:r>
            <a:r>
              <a:rPr lang="en-US" dirty="0"/>
              <a:t>r President </a:t>
            </a:r>
            <a:r>
              <a:rPr lang="en-US" dirty="0" err="1"/>
              <a:t>Voronin</a:t>
            </a:r>
            <a:r>
              <a:rPr lang="en-US" dirty="0"/>
              <a:t> accused Romania of being the force behind the riots in </a:t>
            </a:r>
            <a:r>
              <a:rPr lang="en-US" dirty="0" err="1" smtClean="0"/>
              <a:t>Chişină</a:t>
            </a:r>
            <a:r>
              <a:rPr lang="cs-CZ" dirty="0" smtClean="0"/>
              <a:t> – </a:t>
            </a:r>
            <a:r>
              <a:rPr lang="cs-CZ" dirty="0" err="1" smtClean="0"/>
              <a:t>quarrel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romania</a:t>
            </a:r>
            <a:r>
              <a:rPr lang="cs-CZ" dirty="0" smtClean="0"/>
              <a:t> and </a:t>
            </a:r>
            <a:r>
              <a:rPr lang="cs-CZ" dirty="0" err="1" smtClean="0"/>
              <a:t>harsher</a:t>
            </a:r>
            <a:r>
              <a:rPr lang="cs-CZ" dirty="0" smtClean="0"/>
              <a:t> </a:t>
            </a:r>
            <a:r>
              <a:rPr lang="cs-CZ" dirty="0" err="1" smtClean="0"/>
              <a:t>prerequisites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romanian</a:t>
            </a:r>
            <a:r>
              <a:rPr lang="cs-CZ" dirty="0" smtClean="0"/>
              <a:t> </a:t>
            </a:r>
            <a:r>
              <a:rPr lang="cs-CZ" dirty="0" err="1" smtClean="0"/>
              <a:t>citizenship</a:t>
            </a:r>
            <a:endParaRPr lang="cs-CZ" dirty="0" smtClean="0"/>
          </a:p>
          <a:p>
            <a:r>
              <a:rPr lang="cs-CZ" dirty="0" err="1" smtClean="0"/>
              <a:t>Though</a:t>
            </a:r>
            <a:r>
              <a:rPr lang="cs-CZ" dirty="0" smtClean="0"/>
              <a:t> </a:t>
            </a:r>
            <a:r>
              <a:rPr lang="cs-CZ" dirty="0" err="1" smtClean="0"/>
              <a:t>adopting</a:t>
            </a:r>
            <a:r>
              <a:rPr lang="cs-CZ" dirty="0" smtClean="0"/>
              <a:t> free market </a:t>
            </a:r>
            <a:r>
              <a:rPr lang="cs-CZ" dirty="0" err="1" smtClean="0"/>
              <a:t>policies</a:t>
            </a:r>
            <a:r>
              <a:rPr lang="cs-CZ" dirty="0" smtClean="0"/>
              <a:t>, </a:t>
            </a:r>
            <a:r>
              <a:rPr lang="cs-CZ" dirty="0" err="1" smtClean="0"/>
              <a:t>privatization</a:t>
            </a:r>
            <a:endParaRPr lang="cs-CZ" dirty="0" smtClean="0"/>
          </a:p>
          <a:p>
            <a:r>
              <a:rPr lang="cs-CZ" dirty="0" err="1" smtClean="0"/>
              <a:t>Success</a:t>
            </a:r>
            <a:r>
              <a:rPr lang="cs-CZ" dirty="0" smtClean="0"/>
              <a:t> story  - </a:t>
            </a:r>
            <a:r>
              <a:rPr lang="cs-CZ" dirty="0" err="1" smtClean="0"/>
              <a:t>leading</a:t>
            </a:r>
            <a:r>
              <a:rPr lang="cs-CZ" dirty="0" smtClean="0"/>
              <a:t> party </a:t>
            </a:r>
            <a:r>
              <a:rPr lang="cs-CZ" dirty="0" err="1" smtClean="0"/>
              <a:t>the</a:t>
            </a:r>
            <a:r>
              <a:rPr lang="cs-CZ" dirty="0"/>
              <a:t> </a:t>
            </a:r>
            <a:r>
              <a:rPr lang="cs-CZ" dirty="0" err="1" smtClean="0"/>
              <a:t>whole</a:t>
            </a:r>
            <a:r>
              <a:rPr lang="cs-CZ" dirty="0" smtClean="0"/>
              <a:t> „</a:t>
            </a:r>
            <a:r>
              <a:rPr lang="cs-CZ" dirty="0" err="1" smtClean="0"/>
              <a:t>transition</a:t>
            </a:r>
            <a:r>
              <a:rPr lang="cs-CZ" dirty="0" smtClean="0"/>
              <a:t>“</a:t>
            </a:r>
          </a:p>
          <a:p>
            <a:r>
              <a:rPr lang="cs-CZ" dirty="0" err="1" smtClean="0"/>
              <a:t>Moldovian</a:t>
            </a:r>
            <a:r>
              <a:rPr lang="cs-CZ" dirty="0" smtClean="0"/>
              <a:t> </a:t>
            </a:r>
            <a:r>
              <a:rPr lang="cs-CZ" dirty="0" err="1" smtClean="0"/>
              <a:t>project</a:t>
            </a:r>
            <a:r>
              <a:rPr lang="cs-CZ" dirty="0" smtClean="0"/>
              <a:t> – </a:t>
            </a:r>
            <a:r>
              <a:rPr lang="cs-CZ" dirty="0" err="1" smtClean="0"/>
              <a:t>strongly</a:t>
            </a:r>
            <a:r>
              <a:rPr lang="cs-CZ" dirty="0" smtClean="0"/>
              <a:t> </a:t>
            </a:r>
            <a:r>
              <a:rPr lang="cs-CZ" dirty="0" err="1" smtClean="0"/>
              <a:t>opposing</a:t>
            </a:r>
            <a:r>
              <a:rPr lang="cs-CZ" dirty="0" smtClean="0"/>
              <a:t> </a:t>
            </a:r>
            <a:r>
              <a:rPr lang="cs-CZ" dirty="0" err="1" smtClean="0"/>
              <a:t>unification</a:t>
            </a:r>
            <a:r>
              <a:rPr lang="cs-CZ" dirty="0" smtClean="0"/>
              <a:t> of </a:t>
            </a:r>
            <a:r>
              <a:rPr lang="cs-CZ" dirty="0" err="1" smtClean="0"/>
              <a:t>Romania</a:t>
            </a:r>
            <a:r>
              <a:rPr lang="cs-CZ" dirty="0" smtClean="0"/>
              <a:t> and Moldova</a:t>
            </a:r>
          </a:p>
          <a:p>
            <a:r>
              <a:rPr lang="cs-CZ" dirty="0" err="1" smtClean="0"/>
              <a:t>Transnistria</a:t>
            </a:r>
            <a:r>
              <a:rPr lang="cs-CZ" dirty="0" smtClean="0"/>
              <a:t> </a:t>
            </a:r>
            <a:r>
              <a:rPr lang="cs-CZ" dirty="0" err="1" smtClean="0"/>
              <a:t>issue</a:t>
            </a:r>
            <a:r>
              <a:rPr lang="cs-CZ" dirty="0" smtClean="0"/>
              <a:t> </a:t>
            </a:r>
          </a:p>
          <a:p>
            <a:r>
              <a:rPr lang="cs-CZ" dirty="0" smtClean="0"/>
              <a:t>Brain </a:t>
            </a:r>
            <a:r>
              <a:rPr lang="cs-CZ" dirty="0" err="1" smtClean="0"/>
              <a:t>drain</a:t>
            </a:r>
            <a:r>
              <a:rPr lang="cs-CZ" dirty="0" smtClean="0"/>
              <a:t> and country of </a:t>
            </a:r>
            <a:r>
              <a:rPr lang="cs-CZ" dirty="0" err="1" smtClean="0"/>
              <a:t>ghosts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Europe</a:t>
            </a:r>
            <a:r>
              <a:rPr lang="cs-CZ" dirty="0" smtClean="0"/>
              <a:t> ´s </a:t>
            </a:r>
            <a:r>
              <a:rPr lang="cs-CZ" dirty="0" err="1" smtClean="0"/>
              <a:t>poorest</a:t>
            </a:r>
            <a:r>
              <a:rPr lang="cs-CZ" dirty="0" smtClean="0"/>
              <a:t> country : </a:t>
            </a:r>
            <a:r>
              <a:rPr lang="en-US" dirty="0"/>
              <a:t>nearly 17% of the population live below the poverty </a:t>
            </a:r>
            <a:r>
              <a:rPr lang="en-US" dirty="0" smtClean="0"/>
              <a:t>line</a:t>
            </a:r>
            <a:r>
              <a:rPr lang="cs-CZ" dirty="0" smtClean="0"/>
              <a:t>, </a:t>
            </a:r>
            <a:r>
              <a:rPr lang="en-US" dirty="0" smtClean="0"/>
              <a:t>average </a:t>
            </a:r>
            <a:r>
              <a:rPr lang="en-US" dirty="0"/>
              <a:t>wage of about $129 per </a:t>
            </a:r>
            <a:r>
              <a:rPr lang="en-US" dirty="0" smtClean="0"/>
              <a:t>month</a:t>
            </a:r>
            <a:r>
              <a:rPr lang="cs-CZ" dirty="0" smtClean="0"/>
              <a:t>, </a:t>
            </a:r>
            <a:r>
              <a:rPr lang="en-US" dirty="0" smtClean="0"/>
              <a:t>the </a:t>
            </a:r>
            <a:r>
              <a:rPr lang="en-US" dirty="0"/>
              <a:t>lowest standard of living in </a:t>
            </a:r>
            <a:r>
              <a:rPr lang="en-US" dirty="0" err="1" smtClean="0"/>
              <a:t>Europ</a:t>
            </a:r>
            <a:r>
              <a:rPr lang="cs-CZ" dirty="0" smtClean="0"/>
              <a:t>e. </a:t>
            </a:r>
          </a:p>
          <a:p>
            <a:r>
              <a:rPr lang="cs-CZ" dirty="0" err="1" smtClean="0"/>
              <a:t>Unification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Romania</a:t>
            </a:r>
            <a:r>
              <a:rPr lang="cs-CZ" dirty="0" smtClean="0"/>
              <a:t> </a:t>
            </a:r>
            <a:r>
              <a:rPr lang="cs-CZ" dirty="0" err="1" smtClean="0"/>
              <a:t>seen</a:t>
            </a:r>
            <a:r>
              <a:rPr lang="cs-CZ" dirty="0" smtClean="0"/>
              <a:t> as </a:t>
            </a:r>
            <a:r>
              <a:rPr lang="cs-CZ" dirty="0" err="1" smtClean="0"/>
              <a:t>solution</a:t>
            </a:r>
            <a:r>
              <a:rPr lang="cs-CZ" dirty="0" smtClean="0"/>
              <a:t> to </a:t>
            </a:r>
            <a:r>
              <a:rPr lang="cs-CZ" dirty="0" err="1" smtClean="0"/>
              <a:t>poverty</a:t>
            </a:r>
            <a:r>
              <a:rPr lang="cs-CZ" dirty="0" smtClean="0"/>
              <a:t> </a:t>
            </a:r>
          </a:p>
          <a:p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290" y="0"/>
            <a:ext cx="2518710" cy="308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208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Seminar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Film </a:t>
            </a:r>
            <a:r>
              <a:rPr lang="cs-CZ" dirty="0" err="1" smtClean="0"/>
              <a:t>Four</a:t>
            </a:r>
            <a:r>
              <a:rPr lang="cs-CZ" dirty="0" smtClean="0"/>
              <a:t> </a:t>
            </a:r>
            <a:r>
              <a:rPr lang="cs-CZ" dirty="0" err="1" smtClean="0"/>
              <a:t>months</a:t>
            </a:r>
            <a:r>
              <a:rPr lang="cs-CZ" dirty="0" smtClean="0"/>
              <a:t>, </a:t>
            </a:r>
            <a:r>
              <a:rPr lang="cs-CZ" dirty="0" err="1" smtClean="0"/>
              <a:t>thee</a:t>
            </a:r>
            <a:r>
              <a:rPr lang="cs-CZ" dirty="0" smtClean="0"/>
              <a:t> </a:t>
            </a:r>
            <a:r>
              <a:rPr lang="cs-CZ" dirty="0" err="1" smtClean="0"/>
              <a:t>weeks</a:t>
            </a:r>
            <a:r>
              <a:rPr lang="cs-CZ" dirty="0" smtClean="0"/>
              <a:t>, </a:t>
            </a:r>
            <a:r>
              <a:rPr lang="cs-CZ" dirty="0" err="1" smtClean="0"/>
              <a:t>two</a:t>
            </a:r>
            <a:r>
              <a:rPr lang="cs-CZ" dirty="0" smtClean="0"/>
              <a:t> </a:t>
            </a:r>
            <a:r>
              <a:rPr lang="cs-CZ" dirty="0" err="1" smtClean="0"/>
              <a:t>days</a:t>
            </a:r>
            <a:r>
              <a:rPr lang="cs-CZ" dirty="0" smtClean="0"/>
              <a:t> (</a:t>
            </a:r>
            <a:r>
              <a:rPr lang="cs-CZ" dirty="0" err="1" smtClean="0"/>
              <a:t>Romanian</a:t>
            </a:r>
            <a:r>
              <a:rPr lang="cs-CZ" dirty="0" smtClean="0"/>
              <a:t> film)</a:t>
            </a:r>
            <a:endParaRPr lang="cs-CZ" dirty="0" smtClean="0"/>
          </a:p>
          <a:p>
            <a:r>
              <a:rPr lang="cs-CZ" dirty="0" smtClean="0"/>
              <a:t>BBC </a:t>
            </a:r>
            <a:r>
              <a:rPr lang="cs-CZ" dirty="0" err="1" smtClean="0"/>
              <a:t>document</a:t>
            </a:r>
            <a:r>
              <a:rPr lang="cs-CZ" dirty="0" smtClean="0"/>
              <a:t> </a:t>
            </a:r>
            <a:r>
              <a:rPr lang="cs-CZ" dirty="0" err="1" smtClean="0"/>
              <a:t>about</a:t>
            </a:r>
            <a:r>
              <a:rPr lang="cs-CZ" dirty="0" smtClean="0"/>
              <a:t> </a:t>
            </a:r>
            <a:r>
              <a:rPr lang="cs-CZ" dirty="0" err="1" smtClean="0"/>
              <a:t>Ceausescu</a:t>
            </a:r>
            <a:r>
              <a:rPr lang="cs-CZ" dirty="0"/>
              <a:t> </a:t>
            </a:r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www.youtube.com/watch?v=2wH6PokPmXY</a:t>
            </a:r>
            <a:r>
              <a:rPr lang="cs-CZ" dirty="0" smtClean="0"/>
              <a:t> </a:t>
            </a:r>
            <a:endParaRPr lang="cs-CZ" dirty="0" smtClean="0"/>
          </a:p>
          <a:p>
            <a:r>
              <a:rPr lang="cs-CZ" dirty="0" err="1" smtClean="0"/>
              <a:t>Book</a:t>
            </a:r>
            <a:r>
              <a:rPr lang="cs-CZ" dirty="0" smtClean="0"/>
              <a:t> </a:t>
            </a:r>
            <a:r>
              <a:rPr lang="cs-CZ" dirty="0" err="1"/>
              <a:t>Guzel</a:t>
            </a:r>
            <a:r>
              <a:rPr lang="cs-CZ" dirty="0"/>
              <a:t> </a:t>
            </a:r>
            <a:r>
              <a:rPr lang="cs-CZ" dirty="0" err="1"/>
              <a:t>Yakhina’s</a:t>
            </a:r>
            <a:r>
              <a:rPr lang="cs-CZ" dirty="0"/>
              <a:t> </a:t>
            </a:r>
            <a:r>
              <a:rPr lang="cs-CZ" dirty="0" smtClean="0"/>
              <a:t>: </a:t>
            </a:r>
            <a:r>
              <a:rPr lang="cs-CZ" dirty="0" err="1" smtClean="0"/>
              <a:t>Zuleikha</a:t>
            </a:r>
            <a:r>
              <a:rPr lang="cs-CZ" dirty="0" smtClean="0"/>
              <a:t> </a:t>
            </a:r>
            <a:r>
              <a:rPr lang="cs-CZ" dirty="0" err="1"/>
              <a:t>Opens</a:t>
            </a:r>
            <a:r>
              <a:rPr lang="cs-CZ" dirty="0"/>
              <a:t> Her </a:t>
            </a:r>
            <a:r>
              <a:rPr lang="cs-CZ" dirty="0" err="1" smtClean="0"/>
              <a:t>Eyes</a:t>
            </a:r>
            <a:r>
              <a:rPr lang="cs-CZ" dirty="0"/>
              <a:t> (</a:t>
            </a:r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www.elkost.com/</a:t>
            </a:r>
            <a:r>
              <a:rPr lang="cs-CZ" dirty="0" err="1" smtClean="0">
                <a:hlinkClick r:id="rId3"/>
              </a:rPr>
              <a:t>authors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yakhina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books</a:t>
            </a:r>
            <a:r>
              <a:rPr lang="cs-CZ" dirty="0" smtClean="0">
                <a:hlinkClick r:id="rId3"/>
              </a:rPr>
              <a:t>/1837-zuleikha-opens-her-eyes</a:t>
            </a:r>
            <a:r>
              <a:rPr lang="cs-CZ" dirty="0" smtClean="0"/>
              <a:t>) 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6175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Marxism-leninism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" y="2336872"/>
            <a:ext cx="10294182" cy="4521127"/>
          </a:xfrm>
        </p:spPr>
        <p:txBody>
          <a:bodyPr>
            <a:normAutofit/>
          </a:bodyPr>
          <a:lstStyle/>
          <a:p>
            <a:r>
              <a:rPr lang="en-US" dirty="0" smtClean="0"/>
              <a:t>paradigm </a:t>
            </a:r>
            <a:r>
              <a:rPr lang="en-US" dirty="0"/>
              <a:t>of </a:t>
            </a:r>
            <a:r>
              <a:rPr lang="en-US" dirty="0" smtClean="0"/>
              <a:t>exploitation</a:t>
            </a:r>
            <a:r>
              <a:rPr lang="cs-CZ" dirty="0" smtClean="0"/>
              <a:t>/</a:t>
            </a:r>
            <a:r>
              <a:rPr lang="cs-CZ" dirty="0" err="1" smtClean="0"/>
              <a:t>Class-struggle</a:t>
            </a:r>
            <a:r>
              <a:rPr lang="cs-CZ" dirty="0" smtClean="0"/>
              <a:t>/</a:t>
            </a:r>
            <a:r>
              <a:rPr lang="cs-CZ" dirty="0" err="1" smtClean="0"/>
              <a:t>opressed</a:t>
            </a:r>
            <a:r>
              <a:rPr lang="cs-CZ" dirty="0" smtClean="0"/>
              <a:t> </a:t>
            </a:r>
            <a:r>
              <a:rPr lang="cs-CZ" dirty="0" err="1" smtClean="0"/>
              <a:t>ones</a:t>
            </a:r>
            <a:r>
              <a:rPr lang="cs-CZ" dirty="0"/>
              <a:t> </a:t>
            </a:r>
            <a:r>
              <a:rPr lang="cs-CZ" dirty="0" err="1" smtClean="0"/>
              <a:t>proletariat</a:t>
            </a:r>
            <a:r>
              <a:rPr lang="cs-CZ" dirty="0" smtClean="0"/>
              <a:t> (</a:t>
            </a:r>
            <a:r>
              <a:rPr lang="cs-CZ" dirty="0" err="1" smtClean="0"/>
              <a:t>peasants</a:t>
            </a:r>
            <a:r>
              <a:rPr lang="cs-CZ" dirty="0" smtClean="0"/>
              <a:t>) vs. </a:t>
            </a:r>
            <a:r>
              <a:rPr lang="cs-CZ" dirty="0" err="1" smtClean="0"/>
              <a:t>Bourgeoisie</a:t>
            </a:r>
            <a:r>
              <a:rPr lang="cs-CZ" dirty="0" smtClean="0"/>
              <a:t> (</a:t>
            </a:r>
            <a:r>
              <a:rPr lang="cs-CZ" dirty="0" err="1" smtClean="0"/>
              <a:t>kulaks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Leading</a:t>
            </a:r>
            <a:r>
              <a:rPr lang="cs-CZ" dirty="0" smtClean="0"/>
              <a:t> to </a:t>
            </a:r>
            <a:r>
              <a:rPr lang="cs-CZ" dirty="0" err="1" smtClean="0"/>
              <a:t>proletariat</a:t>
            </a:r>
            <a:r>
              <a:rPr lang="cs-CZ" dirty="0" smtClean="0"/>
              <a:t> </a:t>
            </a:r>
            <a:r>
              <a:rPr lang="cs-CZ" dirty="0" err="1" smtClean="0"/>
              <a:t>revolution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Goal</a:t>
            </a:r>
            <a:r>
              <a:rPr lang="cs-CZ" dirty="0" smtClean="0"/>
              <a:t>: </a:t>
            </a:r>
            <a:r>
              <a:rPr lang="en-US" dirty="0" smtClean="0"/>
              <a:t>socialist </a:t>
            </a:r>
            <a:r>
              <a:rPr lang="en-US" dirty="0"/>
              <a:t>state </a:t>
            </a:r>
            <a:endParaRPr lang="cs-CZ" dirty="0" smtClean="0"/>
          </a:p>
          <a:p>
            <a:r>
              <a:rPr lang="en-US" dirty="0" smtClean="0"/>
              <a:t>revolutionaries</a:t>
            </a:r>
            <a:r>
              <a:rPr lang="en-US" dirty="0"/>
              <a:t>, an organic part of the working class </a:t>
            </a:r>
            <a:endParaRPr lang="cs-CZ" dirty="0" smtClean="0"/>
          </a:p>
          <a:p>
            <a:r>
              <a:rPr lang="en-US" dirty="0" smtClean="0"/>
              <a:t>"</a:t>
            </a:r>
            <a:r>
              <a:rPr lang="en-US" dirty="0"/>
              <a:t>dictatorship of the proletariat", is primarily or exclusively governed by the party of the revolutionary vanguard through the process of democratic </a:t>
            </a:r>
            <a:r>
              <a:rPr lang="en-US" dirty="0" smtClean="0"/>
              <a:t>centralism</a:t>
            </a:r>
            <a:endParaRPr lang="cs-CZ" dirty="0" smtClean="0"/>
          </a:p>
          <a:p>
            <a:r>
              <a:rPr lang="en-US" dirty="0" smtClean="0"/>
              <a:t>from </a:t>
            </a:r>
            <a:r>
              <a:rPr lang="en-US" dirty="0"/>
              <a:t>each according to his ability, to each according to his need </a:t>
            </a:r>
            <a:endParaRPr lang="cs-CZ" dirty="0" smtClean="0"/>
          </a:p>
          <a:p>
            <a:r>
              <a:rPr lang="cs-CZ" dirty="0" smtClean="0"/>
              <a:t>Many </a:t>
            </a:r>
            <a:r>
              <a:rPr lang="cs-CZ" dirty="0" err="1" smtClean="0"/>
              <a:t>different</a:t>
            </a:r>
            <a:r>
              <a:rPr lang="cs-CZ" dirty="0" smtClean="0"/>
              <a:t> </a:t>
            </a:r>
            <a:r>
              <a:rPr lang="cs-CZ" dirty="0" err="1" smtClean="0"/>
              <a:t>marxist</a:t>
            </a:r>
            <a:r>
              <a:rPr lang="cs-CZ" dirty="0" smtClean="0"/>
              <a:t> </a:t>
            </a:r>
            <a:r>
              <a:rPr lang="cs-CZ" dirty="0" err="1" smtClean="0"/>
              <a:t>branches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782" y="-83127"/>
            <a:ext cx="2519218" cy="233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77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Communism</a:t>
            </a:r>
            <a:r>
              <a:rPr lang="cs-CZ" dirty="0" smtClean="0"/>
              <a:t> in Eastern </a:t>
            </a:r>
            <a:r>
              <a:rPr lang="cs-CZ" dirty="0" err="1" smtClean="0"/>
              <a:t>Europe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chnm.gmu.edu/1989/exhibits/humor-as-resistance/essay</a:t>
            </a:r>
            <a:endParaRPr lang="cs-CZ" dirty="0" smtClean="0"/>
          </a:p>
          <a:p>
            <a:r>
              <a:rPr lang="en-US" dirty="0"/>
              <a:t> George </a:t>
            </a:r>
            <a:r>
              <a:rPr lang="en-US" dirty="0" smtClean="0"/>
              <a:t>Orwell</a:t>
            </a:r>
            <a:r>
              <a:rPr lang="cs-CZ" dirty="0" smtClean="0"/>
              <a:t>: </a:t>
            </a:r>
            <a:r>
              <a:rPr lang="en-US" dirty="0" smtClean="0"/>
              <a:t> </a:t>
            </a:r>
            <a:r>
              <a:rPr lang="en-US" dirty="0"/>
              <a:t>"Every joke is a tiny </a:t>
            </a:r>
            <a:r>
              <a:rPr lang="en-US" dirty="0" smtClean="0"/>
              <a:t>revolution„</a:t>
            </a:r>
            <a:r>
              <a:rPr lang="cs-CZ" dirty="0" smtClean="0"/>
              <a:t>. </a:t>
            </a:r>
          </a:p>
          <a:p>
            <a:r>
              <a:rPr lang="cs-CZ" dirty="0" err="1" smtClean="0"/>
              <a:t>Jokes</a:t>
            </a:r>
            <a:r>
              <a:rPr lang="cs-CZ" dirty="0" smtClean="0"/>
              <a:t> /</a:t>
            </a:r>
            <a:r>
              <a:rPr lang="cs-CZ" dirty="0" err="1" smtClean="0"/>
              <a:t>defamation</a:t>
            </a:r>
            <a:r>
              <a:rPr lang="cs-CZ" dirty="0" smtClean="0"/>
              <a:t> of </a:t>
            </a:r>
            <a:r>
              <a:rPr lang="cs-CZ" dirty="0" err="1" smtClean="0"/>
              <a:t>politics</a:t>
            </a:r>
            <a:r>
              <a:rPr lang="cs-CZ" dirty="0" smtClean="0"/>
              <a:t>/</a:t>
            </a:r>
            <a:r>
              <a:rPr lang="cs-CZ" dirty="0" err="1" smtClean="0"/>
              <a:t>cult</a:t>
            </a:r>
            <a:r>
              <a:rPr lang="cs-CZ" dirty="0" smtClean="0"/>
              <a:t> of personality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8512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Communist</a:t>
            </a:r>
            <a:r>
              <a:rPr lang="cs-CZ" dirty="0" smtClean="0"/>
              <a:t> </a:t>
            </a:r>
            <a:r>
              <a:rPr lang="cs-CZ" dirty="0" err="1" smtClean="0"/>
              <a:t>parties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political party that advocates the application of the social and economic principles of communism through state policy. </a:t>
            </a:r>
            <a:endParaRPr lang="cs-CZ" dirty="0" smtClean="0">
              <a:hlinkClick r:id="rId2" tooltip="Friedrich Engels"/>
            </a:endParaRPr>
          </a:p>
          <a:p>
            <a:r>
              <a:rPr lang="cs-CZ" dirty="0" err="1" smtClean="0"/>
              <a:t>comunist</a:t>
            </a:r>
            <a:r>
              <a:rPr lang="cs-CZ" dirty="0" smtClean="0"/>
              <a:t> </a:t>
            </a:r>
            <a:r>
              <a:rPr lang="cs-CZ" dirty="0" err="1"/>
              <a:t>parties</a:t>
            </a:r>
            <a:r>
              <a:rPr lang="cs-CZ" dirty="0"/>
              <a:t> are </a:t>
            </a:r>
            <a:r>
              <a:rPr lang="cs-CZ" dirty="0" err="1"/>
              <a:t>illegal</a:t>
            </a:r>
            <a:r>
              <a:rPr lang="cs-CZ" dirty="0"/>
              <a:t> in </a:t>
            </a:r>
            <a:r>
              <a:rPr lang="cs-CZ" dirty="0" err="1"/>
              <a:t>Estonia</a:t>
            </a:r>
            <a:r>
              <a:rPr lang="cs-CZ" dirty="0"/>
              <a:t>, </a:t>
            </a:r>
            <a:r>
              <a:rPr lang="cs-CZ" dirty="0" err="1"/>
              <a:t>Indonesia</a:t>
            </a:r>
            <a:r>
              <a:rPr lang="cs-CZ" dirty="0"/>
              <a:t>, </a:t>
            </a:r>
            <a:r>
              <a:rPr lang="cs-CZ" dirty="0" err="1"/>
              <a:t>Iran</a:t>
            </a:r>
            <a:r>
              <a:rPr lang="cs-CZ" dirty="0"/>
              <a:t>, </a:t>
            </a:r>
            <a:r>
              <a:rPr lang="cs-CZ" dirty="0" err="1"/>
              <a:t>Latvia</a:t>
            </a:r>
            <a:r>
              <a:rPr lang="cs-CZ" dirty="0"/>
              <a:t>, </a:t>
            </a:r>
            <a:r>
              <a:rPr lang="cs-CZ" dirty="0" err="1"/>
              <a:t>Lithuania</a:t>
            </a:r>
            <a:r>
              <a:rPr lang="cs-CZ" dirty="0"/>
              <a:t>, Myanmar, </a:t>
            </a:r>
            <a:r>
              <a:rPr lang="cs-CZ" dirty="0" err="1"/>
              <a:t>Poland</a:t>
            </a:r>
            <a:r>
              <a:rPr lang="cs-CZ" dirty="0"/>
              <a:t>, </a:t>
            </a:r>
            <a:r>
              <a:rPr lang="cs-CZ" dirty="0" err="1"/>
              <a:t>Romania</a:t>
            </a:r>
            <a:r>
              <a:rPr lang="cs-CZ" dirty="0"/>
              <a:t>, </a:t>
            </a:r>
            <a:r>
              <a:rPr lang="cs-CZ" dirty="0" err="1"/>
              <a:t>South</a:t>
            </a:r>
            <a:r>
              <a:rPr lang="cs-CZ" dirty="0"/>
              <a:t> </a:t>
            </a:r>
            <a:r>
              <a:rPr lang="cs-CZ" dirty="0" err="1" smtClean="0"/>
              <a:t>Korea,Georgia</a:t>
            </a:r>
            <a:r>
              <a:rPr lang="cs-CZ" dirty="0"/>
              <a:t>, </a:t>
            </a:r>
            <a:r>
              <a:rPr lang="cs-CZ" dirty="0" err="1" smtClean="0"/>
              <a:t>Hungary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762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Officially</a:t>
            </a:r>
            <a:r>
              <a:rPr lang="cs-CZ" dirty="0" smtClean="0"/>
              <a:t> </a:t>
            </a:r>
            <a:r>
              <a:rPr lang="cs-CZ" dirty="0" err="1" smtClean="0"/>
              <a:t>ruling</a:t>
            </a:r>
            <a:r>
              <a:rPr lang="cs-CZ" dirty="0" smtClean="0"/>
              <a:t> </a:t>
            </a:r>
            <a:r>
              <a:rPr lang="cs-CZ" dirty="0" err="1" smtClean="0"/>
              <a:t>communist</a:t>
            </a:r>
            <a:r>
              <a:rPr lang="cs-CZ" dirty="0" smtClean="0"/>
              <a:t> </a:t>
            </a:r>
            <a:r>
              <a:rPr lang="cs-CZ" dirty="0" err="1" smtClean="0"/>
              <a:t>parties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China</a:t>
            </a:r>
            <a:endParaRPr lang="cs-CZ" dirty="0" smtClean="0"/>
          </a:p>
          <a:p>
            <a:r>
              <a:rPr lang="cs-CZ" dirty="0" err="1" smtClean="0"/>
              <a:t>Cuba</a:t>
            </a:r>
            <a:endParaRPr lang="cs-CZ" dirty="0" smtClean="0"/>
          </a:p>
          <a:p>
            <a:r>
              <a:rPr lang="cs-CZ" dirty="0" smtClean="0"/>
              <a:t>Laos</a:t>
            </a:r>
          </a:p>
          <a:p>
            <a:r>
              <a:rPr lang="cs-CZ" dirty="0" smtClean="0"/>
              <a:t>Vietnam</a:t>
            </a:r>
          </a:p>
          <a:p>
            <a:r>
              <a:rPr lang="cs-CZ" dirty="0" err="1" smtClean="0"/>
              <a:t>North</a:t>
            </a:r>
            <a:r>
              <a:rPr lang="cs-CZ" dirty="0" smtClean="0"/>
              <a:t> Korea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9364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Communist</a:t>
            </a:r>
            <a:r>
              <a:rPr lang="cs-CZ" dirty="0" smtClean="0"/>
              <a:t> </a:t>
            </a:r>
            <a:r>
              <a:rPr lang="cs-CZ" dirty="0" err="1" smtClean="0"/>
              <a:t>parties</a:t>
            </a:r>
            <a:r>
              <a:rPr lang="cs-CZ" dirty="0" smtClean="0"/>
              <a:t> in </a:t>
            </a:r>
            <a:r>
              <a:rPr lang="cs-CZ" dirty="0" err="1" smtClean="0"/>
              <a:t>multi</a:t>
            </a:r>
            <a:r>
              <a:rPr lang="cs-CZ" dirty="0" smtClean="0"/>
              <a:t>-party </a:t>
            </a:r>
            <a:r>
              <a:rPr lang="cs-CZ" dirty="0" err="1" smtClean="0"/>
              <a:t>systems</a:t>
            </a:r>
            <a:r>
              <a:rPr lang="cs-CZ" dirty="0" smtClean="0"/>
              <a:t> as part of </a:t>
            </a:r>
            <a:r>
              <a:rPr lang="cs-CZ" dirty="0" err="1" smtClean="0"/>
              <a:t>ruling</a:t>
            </a:r>
            <a:r>
              <a:rPr lang="cs-CZ" dirty="0" smtClean="0"/>
              <a:t> </a:t>
            </a:r>
            <a:r>
              <a:rPr lang="cs-CZ" dirty="0" err="1" smtClean="0"/>
              <a:t>coalitions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err="1" smtClean="0"/>
              <a:t>Bangladesh</a:t>
            </a:r>
            <a:endParaRPr lang="cs-CZ" dirty="0" smtClean="0"/>
          </a:p>
          <a:p>
            <a:r>
              <a:rPr lang="cs-CZ" dirty="0" smtClean="0"/>
              <a:t>Chile</a:t>
            </a:r>
          </a:p>
          <a:p>
            <a:r>
              <a:rPr lang="cs-CZ" dirty="0" smtClean="0"/>
              <a:t>Ecuador</a:t>
            </a:r>
          </a:p>
          <a:p>
            <a:r>
              <a:rPr lang="cs-CZ" dirty="0" smtClean="0"/>
              <a:t>Nepal</a:t>
            </a:r>
          </a:p>
          <a:p>
            <a:r>
              <a:rPr lang="cs-CZ" dirty="0" err="1" smtClean="0"/>
              <a:t>Greece</a:t>
            </a:r>
            <a:endParaRPr lang="cs-CZ" dirty="0" smtClean="0"/>
          </a:p>
          <a:p>
            <a:r>
              <a:rPr lang="cs-CZ" dirty="0" err="1" smtClean="0"/>
              <a:t>Palestine</a:t>
            </a:r>
            <a:endParaRPr lang="cs-CZ" dirty="0" smtClean="0"/>
          </a:p>
          <a:p>
            <a:r>
              <a:rPr lang="cs-CZ" dirty="0" smtClean="0"/>
              <a:t>Portugal</a:t>
            </a:r>
          </a:p>
          <a:p>
            <a:r>
              <a:rPr lang="cs-CZ" dirty="0" err="1" smtClean="0"/>
              <a:t>South</a:t>
            </a:r>
            <a:r>
              <a:rPr lang="cs-CZ" dirty="0" smtClean="0"/>
              <a:t> </a:t>
            </a:r>
            <a:r>
              <a:rPr lang="cs-CZ" dirty="0" err="1" smtClean="0"/>
              <a:t>Africa</a:t>
            </a:r>
            <a:endParaRPr lang="cs-CZ" dirty="0" smtClean="0"/>
          </a:p>
          <a:p>
            <a:r>
              <a:rPr lang="cs-CZ" dirty="0" smtClean="0"/>
              <a:t>Uruguay</a:t>
            </a:r>
          </a:p>
          <a:p>
            <a:r>
              <a:rPr lang="cs-CZ" dirty="0" smtClean="0"/>
              <a:t>Venezuela</a:t>
            </a:r>
          </a:p>
        </p:txBody>
      </p:sp>
    </p:spTree>
    <p:extLst>
      <p:ext uri="{BB962C8B-B14F-4D97-AF65-F5344CB8AC3E}">
        <p14:creationId xmlns:p14="http://schemas.microsoft.com/office/powerpoint/2010/main" val="3241830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56655" cy="6858000"/>
          </a:xfrm>
        </p:spPr>
      </p:pic>
    </p:spTree>
    <p:extLst>
      <p:ext uri="{BB962C8B-B14F-4D97-AF65-F5344CB8AC3E}">
        <p14:creationId xmlns:p14="http://schemas.microsoft.com/office/powerpoint/2010/main" val="66300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Soviet</a:t>
            </a:r>
            <a:r>
              <a:rPr lang="cs-CZ" dirty="0" smtClean="0"/>
              <a:t> Union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958110"/>
            <a:ext cx="12191999" cy="4899890"/>
          </a:xfrm>
        </p:spPr>
        <p:txBody>
          <a:bodyPr>
            <a:normAutofit fontScale="62500" lnSpcReduction="20000"/>
          </a:bodyPr>
          <a:lstStyle/>
          <a:p>
            <a:r>
              <a:rPr lang="cs-CZ" dirty="0" err="1" smtClean="0"/>
              <a:t>Marxism</a:t>
            </a:r>
            <a:r>
              <a:rPr lang="cs-CZ" dirty="0" smtClean="0"/>
              <a:t> </a:t>
            </a:r>
            <a:r>
              <a:rPr lang="cs-CZ" dirty="0" err="1" smtClean="0"/>
              <a:t>leninism</a:t>
            </a:r>
            <a:r>
              <a:rPr lang="cs-CZ" dirty="0" smtClean="0"/>
              <a:t> </a:t>
            </a:r>
          </a:p>
          <a:p>
            <a:r>
              <a:rPr lang="cs-CZ" dirty="0" smtClean="0"/>
              <a:t>Role of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individual</a:t>
            </a:r>
            <a:r>
              <a:rPr lang="cs-CZ" dirty="0" smtClean="0"/>
              <a:t> as a </a:t>
            </a:r>
            <a:r>
              <a:rPr lang="cs-CZ" dirty="0" err="1" smtClean="0"/>
              <a:t>member</a:t>
            </a:r>
            <a:r>
              <a:rPr lang="cs-CZ" dirty="0" smtClean="0"/>
              <a:t> of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collective</a:t>
            </a:r>
            <a:r>
              <a:rPr lang="cs-CZ" dirty="0" smtClean="0"/>
              <a:t> (not stress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individual</a:t>
            </a:r>
            <a:r>
              <a:rPr lang="cs-CZ" dirty="0" smtClean="0"/>
              <a:t> as such)</a:t>
            </a:r>
          </a:p>
          <a:p>
            <a:r>
              <a:rPr lang="en-US" dirty="0"/>
              <a:t>individuals had only the right to freedom of expression if it safeguarded the interests of the collective</a:t>
            </a:r>
            <a:endParaRPr lang="cs-CZ" dirty="0" smtClean="0"/>
          </a:p>
          <a:p>
            <a:r>
              <a:rPr lang="cs-CZ" dirty="0" err="1" smtClean="0"/>
              <a:t>Centralized</a:t>
            </a:r>
            <a:r>
              <a:rPr lang="cs-CZ" dirty="0" smtClean="0"/>
              <a:t> </a:t>
            </a:r>
            <a:r>
              <a:rPr lang="cs-CZ" dirty="0" err="1" smtClean="0"/>
              <a:t>planned</a:t>
            </a:r>
            <a:r>
              <a:rPr lang="cs-CZ" dirty="0" smtClean="0"/>
              <a:t> </a:t>
            </a:r>
            <a:r>
              <a:rPr lang="cs-CZ" dirty="0" err="1" smtClean="0"/>
              <a:t>economy</a:t>
            </a:r>
            <a:endParaRPr lang="cs-CZ" dirty="0" smtClean="0"/>
          </a:p>
          <a:p>
            <a:r>
              <a:rPr lang="cs-CZ" dirty="0" err="1" smtClean="0"/>
              <a:t>Dictatorship</a:t>
            </a:r>
            <a:r>
              <a:rPr lang="cs-CZ" dirty="0" smtClean="0"/>
              <a:t>  of </a:t>
            </a:r>
            <a:r>
              <a:rPr lang="cs-CZ" dirty="0" err="1" smtClean="0"/>
              <a:t>the</a:t>
            </a:r>
            <a:r>
              <a:rPr lang="cs-CZ" dirty="0" smtClean="0"/>
              <a:t> proletariát</a:t>
            </a:r>
          </a:p>
          <a:p>
            <a:r>
              <a:rPr lang="cs-CZ" dirty="0" smtClean="0"/>
              <a:t>Anti-</a:t>
            </a:r>
            <a:r>
              <a:rPr lang="cs-CZ" dirty="0" err="1" smtClean="0"/>
              <a:t>imperialism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Combat</a:t>
            </a:r>
            <a:r>
              <a:rPr lang="cs-CZ" dirty="0" smtClean="0"/>
              <a:t> </a:t>
            </a:r>
            <a:r>
              <a:rPr lang="cs-CZ" dirty="0" err="1" smtClean="0"/>
              <a:t>capitalism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Gulags</a:t>
            </a:r>
            <a:endParaRPr lang="cs-CZ" dirty="0" smtClean="0"/>
          </a:p>
          <a:p>
            <a:r>
              <a:rPr lang="cs-CZ" dirty="0"/>
              <a:t> </a:t>
            </a:r>
            <a:r>
              <a:rPr lang="cs-CZ" dirty="0" err="1" smtClean="0"/>
              <a:t>mass</a:t>
            </a:r>
            <a:r>
              <a:rPr lang="cs-CZ" dirty="0" smtClean="0"/>
              <a:t> </a:t>
            </a:r>
            <a:r>
              <a:rPr lang="cs-CZ" dirty="0" err="1" smtClean="0"/>
              <a:t>deportations</a:t>
            </a:r>
            <a:r>
              <a:rPr lang="cs-CZ" dirty="0" smtClean="0"/>
              <a:t> of </a:t>
            </a:r>
            <a:r>
              <a:rPr lang="cs-CZ" dirty="0" err="1" smtClean="0"/>
              <a:t>entire</a:t>
            </a:r>
            <a:r>
              <a:rPr lang="cs-CZ" dirty="0" smtClean="0"/>
              <a:t> </a:t>
            </a:r>
            <a:r>
              <a:rPr lang="cs-CZ" dirty="0" err="1" smtClean="0"/>
              <a:t>nationalities</a:t>
            </a:r>
            <a:r>
              <a:rPr lang="cs-CZ" dirty="0" smtClean="0"/>
              <a:t> to </a:t>
            </a:r>
            <a:r>
              <a:rPr lang="cs-CZ" dirty="0" err="1" smtClean="0"/>
              <a:t>uninhabited</a:t>
            </a:r>
            <a:r>
              <a:rPr lang="cs-CZ" dirty="0" smtClean="0"/>
              <a:t> </a:t>
            </a:r>
            <a:r>
              <a:rPr lang="cs-CZ" dirty="0" err="1" smtClean="0"/>
              <a:t>regions</a:t>
            </a:r>
            <a:r>
              <a:rPr lang="cs-CZ" dirty="0" smtClean="0"/>
              <a:t> of </a:t>
            </a:r>
            <a:r>
              <a:rPr lang="cs-CZ" dirty="0" err="1" smtClean="0"/>
              <a:t>the</a:t>
            </a:r>
            <a:r>
              <a:rPr lang="cs-CZ" dirty="0" smtClean="0"/>
              <a:t> country – </a:t>
            </a:r>
            <a:r>
              <a:rPr lang="cs-CZ" dirty="0" err="1" smtClean="0"/>
              <a:t>Soviet</a:t>
            </a:r>
            <a:r>
              <a:rPr lang="cs-CZ" dirty="0" smtClean="0"/>
              <a:t> </a:t>
            </a:r>
            <a:r>
              <a:rPr lang="cs-CZ" dirty="0" err="1" smtClean="0"/>
              <a:t>nationalism</a:t>
            </a:r>
            <a:r>
              <a:rPr lang="cs-CZ" dirty="0" smtClean="0"/>
              <a:t> </a:t>
            </a:r>
            <a:r>
              <a:rPr lang="cs-CZ" dirty="0" err="1" smtClean="0"/>
              <a:t>equals</a:t>
            </a:r>
            <a:r>
              <a:rPr lang="cs-CZ" dirty="0" smtClean="0"/>
              <a:t> </a:t>
            </a:r>
            <a:r>
              <a:rPr lang="cs-CZ" dirty="0" err="1" smtClean="0"/>
              <a:t>Russian</a:t>
            </a:r>
            <a:r>
              <a:rPr lang="cs-CZ" dirty="0" smtClean="0"/>
              <a:t> </a:t>
            </a:r>
            <a:r>
              <a:rPr lang="cs-CZ" dirty="0" err="1" smtClean="0"/>
              <a:t>nationalism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State</a:t>
            </a:r>
            <a:r>
              <a:rPr lang="cs-CZ" dirty="0" smtClean="0"/>
              <a:t> </a:t>
            </a:r>
            <a:r>
              <a:rPr lang="cs-CZ" dirty="0" err="1" smtClean="0"/>
              <a:t>atheism</a:t>
            </a:r>
            <a:r>
              <a:rPr lang="cs-CZ" dirty="0" smtClean="0"/>
              <a:t> – no place </a:t>
            </a:r>
            <a:r>
              <a:rPr lang="cs-CZ" dirty="0" err="1" smtClean="0"/>
              <a:t>for</a:t>
            </a:r>
            <a:r>
              <a:rPr lang="cs-CZ" dirty="0" smtClean="0"/>
              <a:t> religion</a:t>
            </a:r>
            <a:endParaRPr lang="cs-CZ" dirty="0" smtClean="0"/>
          </a:p>
          <a:p>
            <a:r>
              <a:rPr lang="cs-CZ" dirty="0" err="1" smtClean="0"/>
              <a:t>Repression</a:t>
            </a:r>
            <a:r>
              <a:rPr lang="cs-CZ" dirty="0" smtClean="0"/>
              <a:t> of </a:t>
            </a:r>
            <a:r>
              <a:rPr lang="cs-CZ" dirty="0" err="1" smtClean="0"/>
              <a:t>kulaks</a:t>
            </a:r>
            <a:endParaRPr lang="cs-CZ" dirty="0" smtClean="0"/>
          </a:p>
          <a:p>
            <a:r>
              <a:rPr lang="en-US" i="1" dirty="0"/>
              <a:t>"It's not the people who vote that count. It's the people who count the votes</a:t>
            </a:r>
            <a:r>
              <a:rPr lang="en-US" i="1" dirty="0" smtClean="0"/>
              <a:t>.„</a:t>
            </a:r>
            <a:endParaRPr lang="cs-CZ" i="1" dirty="0"/>
          </a:p>
          <a:p>
            <a:r>
              <a:rPr lang="cs-CZ" dirty="0" smtClean="0"/>
              <a:t>Stalin and </a:t>
            </a:r>
            <a:r>
              <a:rPr lang="cs-CZ" dirty="0" err="1" smtClean="0"/>
              <a:t>destalinization</a:t>
            </a:r>
            <a:r>
              <a:rPr lang="en-US" dirty="0"/>
              <a:t> </a:t>
            </a:r>
            <a:r>
              <a:rPr lang="cs-CZ" dirty="0" smtClean="0"/>
              <a:t>, </a:t>
            </a:r>
            <a:r>
              <a:rPr lang="cs-CZ" dirty="0" err="1" smtClean="0"/>
              <a:t>cult</a:t>
            </a:r>
            <a:r>
              <a:rPr lang="cs-CZ" dirty="0" smtClean="0"/>
              <a:t> of personality </a:t>
            </a:r>
          </a:p>
          <a:p>
            <a:r>
              <a:rPr lang="cs-CZ" dirty="0" smtClean="0"/>
              <a:t>Marx – </a:t>
            </a:r>
            <a:r>
              <a:rPr lang="cs-CZ" dirty="0" err="1" smtClean="0"/>
              <a:t>revolution</a:t>
            </a:r>
            <a:r>
              <a:rPr lang="cs-CZ" dirty="0" smtClean="0"/>
              <a:t> </a:t>
            </a:r>
            <a:r>
              <a:rPr lang="cs-CZ" dirty="0" err="1" smtClean="0"/>
              <a:t>will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led b y </a:t>
            </a:r>
            <a:r>
              <a:rPr lang="cs-CZ" dirty="0" err="1" smtClean="0"/>
              <a:t>proletariat</a:t>
            </a:r>
            <a:endParaRPr lang="cs-CZ" dirty="0" smtClean="0"/>
          </a:p>
          <a:p>
            <a:r>
              <a:rPr lang="cs-CZ" dirty="0" smtClean="0"/>
              <a:t>Lenin – </a:t>
            </a:r>
            <a:r>
              <a:rPr lang="cs-CZ" dirty="0" err="1" smtClean="0"/>
              <a:t>revolution</a:t>
            </a:r>
            <a:r>
              <a:rPr lang="cs-CZ" dirty="0" smtClean="0"/>
              <a:t> </a:t>
            </a:r>
            <a:r>
              <a:rPr lang="cs-CZ" dirty="0" err="1" smtClean="0"/>
              <a:t>will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led by </a:t>
            </a:r>
            <a:r>
              <a:rPr lang="cs-CZ" dirty="0" err="1" smtClean="0"/>
              <a:t>the</a:t>
            </a:r>
            <a:r>
              <a:rPr lang="cs-CZ" dirty="0" smtClean="0"/>
              <a:t>  </a:t>
            </a:r>
            <a:r>
              <a:rPr lang="cs-CZ" dirty="0" err="1" smtClean="0"/>
              <a:t>oprressed</a:t>
            </a:r>
            <a:r>
              <a:rPr lang="cs-CZ" dirty="0" smtClean="0"/>
              <a:t> </a:t>
            </a:r>
            <a:r>
              <a:rPr lang="cs-CZ" dirty="0" err="1" smtClean="0"/>
              <a:t>class</a:t>
            </a:r>
            <a:r>
              <a:rPr lang="cs-CZ" dirty="0" smtClean="0"/>
              <a:t> </a:t>
            </a:r>
            <a:r>
              <a:rPr lang="cs-CZ" dirty="0" err="1" smtClean="0"/>
              <a:t>therefore</a:t>
            </a:r>
            <a:r>
              <a:rPr lang="cs-CZ" dirty="0" smtClean="0"/>
              <a:t> </a:t>
            </a:r>
            <a:r>
              <a:rPr lang="cs-CZ" dirty="0" err="1" smtClean="0"/>
              <a:t>peasants</a:t>
            </a:r>
            <a:r>
              <a:rPr lang="cs-CZ" dirty="0" smtClean="0"/>
              <a:t> in case of </a:t>
            </a:r>
            <a:r>
              <a:rPr lang="cs-CZ" dirty="0" err="1" smtClean="0"/>
              <a:t>Russia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Gorbatshev</a:t>
            </a:r>
            <a:r>
              <a:rPr lang="cs-CZ" dirty="0" smtClean="0"/>
              <a:t> and </a:t>
            </a:r>
            <a:r>
              <a:rPr lang="cs-CZ" dirty="0" err="1" smtClean="0"/>
              <a:t>perestroika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150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Czechoslovakia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err="1" smtClean="0"/>
              <a:t>Elections</a:t>
            </a:r>
            <a:r>
              <a:rPr lang="cs-CZ" dirty="0" smtClean="0"/>
              <a:t> 1946</a:t>
            </a:r>
          </a:p>
          <a:p>
            <a:r>
              <a:rPr lang="cs-CZ" dirty="0" err="1" smtClean="0"/>
              <a:t>Communist</a:t>
            </a:r>
            <a:r>
              <a:rPr lang="cs-CZ" dirty="0" smtClean="0"/>
              <a:t> </a:t>
            </a:r>
            <a:r>
              <a:rPr lang="cs-CZ" dirty="0" err="1" smtClean="0"/>
              <a:t>coup</a:t>
            </a:r>
            <a:r>
              <a:rPr lang="cs-CZ" dirty="0" smtClean="0"/>
              <a:t> 1948</a:t>
            </a:r>
          </a:p>
          <a:p>
            <a:r>
              <a:rPr lang="cs-CZ" dirty="0" err="1" smtClean="0"/>
              <a:t>Collectivisation</a:t>
            </a:r>
            <a:endParaRPr lang="cs-CZ" dirty="0" smtClean="0"/>
          </a:p>
          <a:p>
            <a:r>
              <a:rPr lang="cs-CZ" dirty="0" smtClean="0"/>
              <a:t>1968 Prague </a:t>
            </a:r>
            <a:r>
              <a:rPr lang="cs-CZ" dirty="0" err="1" smtClean="0"/>
              <a:t>Spring</a:t>
            </a:r>
            <a:r>
              <a:rPr lang="cs-CZ" dirty="0" smtClean="0"/>
              <a:t> – </a:t>
            </a:r>
            <a:r>
              <a:rPr lang="cs-CZ" dirty="0" err="1" smtClean="0"/>
              <a:t>democratisation</a:t>
            </a:r>
            <a:r>
              <a:rPr lang="cs-CZ" dirty="0" smtClean="0"/>
              <a:t>, </a:t>
            </a:r>
            <a:r>
              <a:rPr lang="cs-CZ" dirty="0" err="1" smtClean="0"/>
              <a:t>federalisation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Warsaw</a:t>
            </a:r>
            <a:r>
              <a:rPr lang="cs-CZ" dirty="0" smtClean="0"/>
              <a:t> </a:t>
            </a:r>
            <a:r>
              <a:rPr lang="cs-CZ" dirty="0" err="1" smtClean="0"/>
              <a:t>Pact</a:t>
            </a:r>
            <a:r>
              <a:rPr lang="cs-CZ" dirty="0" smtClean="0"/>
              <a:t> </a:t>
            </a:r>
            <a:r>
              <a:rPr lang="cs-CZ" dirty="0" err="1" smtClean="0"/>
              <a:t>intervention</a:t>
            </a:r>
            <a:endParaRPr lang="cs-CZ" dirty="0" smtClean="0"/>
          </a:p>
          <a:p>
            <a:r>
              <a:rPr lang="cs-CZ" dirty="0" smtClean="0"/>
              <a:t>Jan Palach set </a:t>
            </a:r>
            <a:r>
              <a:rPr lang="cs-CZ" dirty="0" err="1" smtClean="0"/>
              <a:t>himself</a:t>
            </a:r>
            <a:r>
              <a:rPr lang="cs-CZ" dirty="0" smtClean="0"/>
              <a:t> on </a:t>
            </a:r>
            <a:r>
              <a:rPr lang="cs-CZ" dirty="0" err="1" smtClean="0"/>
              <a:t>fire</a:t>
            </a:r>
            <a:r>
              <a:rPr lang="cs-CZ" dirty="0" smtClean="0"/>
              <a:t> 1969</a:t>
            </a:r>
          </a:p>
          <a:p>
            <a:r>
              <a:rPr lang="cs-CZ" dirty="0" err="1" smtClean="0"/>
              <a:t>Normalization</a:t>
            </a:r>
            <a:endParaRPr lang="cs-CZ" dirty="0" smtClean="0"/>
          </a:p>
          <a:p>
            <a:r>
              <a:rPr lang="cs-CZ" dirty="0" err="1" smtClean="0"/>
              <a:t>Dissent</a:t>
            </a:r>
            <a:r>
              <a:rPr lang="cs-CZ" dirty="0" smtClean="0"/>
              <a:t> – Charter 77</a:t>
            </a:r>
          </a:p>
          <a:p>
            <a:r>
              <a:rPr lang="cs-CZ" dirty="0" smtClean="0"/>
              <a:t>Velvet </a:t>
            </a:r>
            <a:r>
              <a:rPr lang="cs-CZ" dirty="0" err="1" smtClean="0"/>
              <a:t>Revolution</a:t>
            </a:r>
            <a:r>
              <a:rPr lang="cs-CZ" dirty="0" smtClean="0"/>
              <a:t> 1989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1" y="0"/>
            <a:ext cx="5892800" cy="350058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070" y="3620655"/>
            <a:ext cx="3847931" cy="314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923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Poland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err="1" smtClean="0"/>
              <a:t>Katyň</a:t>
            </a:r>
            <a:r>
              <a:rPr lang="cs-CZ" dirty="0" smtClean="0"/>
              <a:t> </a:t>
            </a:r>
            <a:r>
              <a:rPr lang="cs-CZ" dirty="0" err="1" smtClean="0"/>
              <a:t>massacre</a:t>
            </a:r>
            <a:endParaRPr lang="cs-CZ" dirty="0" smtClean="0"/>
          </a:p>
          <a:p>
            <a:r>
              <a:rPr lang="cs-CZ" dirty="0" smtClean="0"/>
              <a:t>Shift of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borders</a:t>
            </a:r>
            <a:r>
              <a:rPr lang="cs-CZ" dirty="0" smtClean="0"/>
              <a:t>, </a:t>
            </a:r>
            <a:r>
              <a:rPr lang="cs-CZ" dirty="0" err="1" smtClean="0"/>
              <a:t>expulsion</a:t>
            </a:r>
            <a:r>
              <a:rPr lang="cs-CZ" dirty="0" smtClean="0"/>
              <a:t> of </a:t>
            </a:r>
            <a:r>
              <a:rPr lang="cs-CZ" dirty="0" err="1" smtClean="0"/>
              <a:t>Germans</a:t>
            </a:r>
            <a:r>
              <a:rPr lang="cs-CZ" dirty="0" smtClean="0"/>
              <a:t>, </a:t>
            </a:r>
          </a:p>
          <a:p>
            <a:r>
              <a:rPr lang="cs-CZ" dirty="0" err="1" smtClean="0"/>
              <a:t>Destruction</a:t>
            </a:r>
            <a:r>
              <a:rPr lang="cs-CZ" dirty="0" smtClean="0"/>
              <a:t> of </a:t>
            </a:r>
            <a:r>
              <a:rPr lang="cs-CZ" dirty="0" err="1" smtClean="0"/>
              <a:t>Jewish</a:t>
            </a:r>
            <a:r>
              <a:rPr lang="cs-CZ" dirty="0" smtClean="0"/>
              <a:t> </a:t>
            </a:r>
            <a:r>
              <a:rPr lang="cs-CZ" dirty="0" err="1" smtClean="0"/>
              <a:t>community</a:t>
            </a:r>
            <a:r>
              <a:rPr lang="cs-CZ" dirty="0" smtClean="0"/>
              <a:t>, </a:t>
            </a:r>
            <a:r>
              <a:rPr lang="cs-CZ" dirty="0" err="1" smtClean="0"/>
              <a:t>resettlement</a:t>
            </a:r>
            <a:r>
              <a:rPr lang="cs-CZ" dirty="0" smtClean="0"/>
              <a:t> of </a:t>
            </a:r>
            <a:r>
              <a:rPr lang="cs-CZ" dirty="0" err="1" smtClean="0"/>
              <a:t>Ukrainians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Ethnically</a:t>
            </a:r>
            <a:r>
              <a:rPr lang="cs-CZ" dirty="0" smtClean="0"/>
              <a:t> </a:t>
            </a:r>
            <a:r>
              <a:rPr lang="cs-CZ" dirty="0" err="1" smtClean="0"/>
              <a:t>homogenous</a:t>
            </a:r>
            <a:r>
              <a:rPr lang="cs-CZ" dirty="0" smtClean="0"/>
              <a:t> </a:t>
            </a:r>
            <a:r>
              <a:rPr lang="cs-CZ" dirty="0" err="1" smtClean="0"/>
              <a:t>state</a:t>
            </a:r>
            <a:r>
              <a:rPr lang="cs-CZ" dirty="0" smtClean="0"/>
              <a:t> </a:t>
            </a:r>
          </a:p>
          <a:p>
            <a:r>
              <a:rPr lang="cs-CZ" dirty="0" smtClean="0"/>
              <a:t>1956 </a:t>
            </a:r>
            <a:r>
              <a:rPr lang="cs-CZ" dirty="0" err="1" smtClean="0"/>
              <a:t>protests</a:t>
            </a:r>
            <a:r>
              <a:rPr lang="cs-CZ" dirty="0" smtClean="0"/>
              <a:t> and </a:t>
            </a:r>
            <a:r>
              <a:rPr lang="cs-CZ" dirty="0" err="1" smtClean="0"/>
              <a:t>pragmatic</a:t>
            </a:r>
            <a:r>
              <a:rPr lang="cs-CZ" dirty="0" smtClean="0"/>
              <a:t> relations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Soviet</a:t>
            </a:r>
            <a:r>
              <a:rPr lang="cs-CZ" dirty="0" smtClean="0"/>
              <a:t> Union</a:t>
            </a:r>
          </a:p>
          <a:p>
            <a:r>
              <a:rPr lang="cs-CZ" dirty="0" err="1" smtClean="0"/>
              <a:t>Initial</a:t>
            </a:r>
            <a:r>
              <a:rPr lang="cs-CZ" dirty="0" smtClean="0"/>
              <a:t> </a:t>
            </a:r>
            <a:r>
              <a:rPr lang="cs-CZ" dirty="0" err="1" smtClean="0"/>
              <a:t>releive</a:t>
            </a:r>
            <a:r>
              <a:rPr lang="cs-CZ" dirty="0" smtClean="0"/>
              <a:t> and </a:t>
            </a:r>
            <a:r>
              <a:rPr lang="cs-CZ" dirty="0" err="1" smtClean="0"/>
              <a:t>then</a:t>
            </a:r>
            <a:r>
              <a:rPr lang="cs-CZ" dirty="0" smtClean="0"/>
              <a:t> </a:t>
            </a:r>
            <a:r>
              <a:rPr lang="cs-CZ" dirty="0" err="1" smtClean="0"/>
              <a:t>move</a:t>
            </a:r>
            <a:r>
              <a:rPr lang="cs-CZ" dirty="0" smtClean="0"/>
              <a:t> </a:t>
            </a:r>
            <a:r>
              <a:rPr lang="cs-CZ" dirty="0" err="1" smtClean="0"/>
              <a:t>back</a:t>
            </a:r>
            <a:r>
              <a:rPr lang="cs-CZ" dirty="0" smtClean="0"/>
              <a:t> on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promises</a:t>
            </a:r>
            <a:endParaRPr lang="cs-CZ" dirty="0" smtClean="0"/>
          </a:p>
          <a:p>
            <a:r>
              <a:rPr lang="cs-CZ" dirty="0" err="1" smtClean="0"/>
              <a:t>Regime</a:t>
            </a:r>
            <a:r>
              <a:rPr lang="cs-CZ" dirty="0" smtClean="0"/>
              <a:t> </a:t>
            </a:r>
            <a:r>
              <a:rPr lang="cs-CZ" dirty="0" err="1" smtClean="0"/>
              <a:t>undder</a:t>
            </a:r>
            <a:r>
              <a:rPr lang="cs-CZ" dirty="0" smtClean="0"/>
              <a:t> </a:t>
            </a:r>
            <a:r>
              <a:rPr lang="cs-CZ" dirty="0" err="1" smtClean="0"/>
              <a:t>Gomulka</a:t>
            </a:r>
            <a:r>
              <a:rPr lang="cs-CZ" dirty="0" smtClean="0"/>
              <a:t> </a:t>
            </a:r>
            <a:r>
              <a:rPr lang="cs-CZ" dirty="0" err="1" smtClean="0"/>
              <a:t>one</a:t>
            </a:r>
            <a:r>
              <a:rPr lang="cs-CZ" dirty="0" smtClean="0"/>
              <a:t> of </a:t>
            </a:r>
            <a:r>
              <a:rPr lang="cs-CZ" dirty="0" err="1" smtClean="0"/>
              <a:t>the</a:t>
            </a:r>
            <a:r>
              <a:rPr lang="cs-CZ" dirty="0" smtClean="0"/>
              <a:t> most „</a:t>
            </a:r>
            <a:r>
              <a:rPr lang="cs-CZ" dirty="0" err="1" smtClean="0"/>
              <a:t>liberal</a:t>
            </a:r>
            <a:r>
              <a:rPr lang="cs-CZ" dirty="0" smtClean="0"/>
              <a:t>“ in EE</a:t>
            </a:r>
          </a:p>
          <a:p>
            <a:r>
              <a:rPr lang="cs-CZ" dirty="0" smtClean="0"/>
              <a:t>1978 John Paul II</a:t>
            </a:r>
          </a:p>
          <a:p>
            <a:r>
              <a:rPr lang="cs-CZ" dirty="0" smtClean="0"/>
              <a:t>1980 </a:t>
            </a:r>
            <a:r>
              <a:rPr lang="cs-CZ" dirty="0" err="1" smtClean="0"/>
              <a:t>Gdansk</a:t>
            </a:r>
            <a:r>
              <a:rPr lang="cs-CZ" dirty="0" smtClean="0"/>
              <a:t> strike </a:t>
            </a:r>
          </a:p>
          <a:p>
            <a:r>
              <a:rPr lang="cs-CZ" dirty="0" err="1" smtClean="0"/>
              <a:t>round</a:t>
            </a:r>
            <a:r>
              <a:rPr lang="cs-CZ" dirty="0" smtClean="0"/>
              <a:t> table </a:t>
            </a:r>
            <a:r>
              <a:rPr lang="cs-CZ" dirty="0" err="1" smtClean="0"/>
              <a:t>with</a:t>
            </a:r>
            <a:r>
              <a:rPr lang="cs-CZ" dirty="0" smtClean="0"/>
              <a:t> Solidarity 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073" y="110836"/>
            <a:ext cx="3408217" cy="262312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109" y="3546763"/>
            <a:ext cx="1749714" cy="261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066157"/>
      </p:ext>
    </p:extLst>
  </p:cSld>
  <p:clrMapOvr>
    <a:masterClrMapping/>
  </p:clrMapOvr>
</p:sld>
</file>

<file path=ppt/theme/theme1.xml><?xml version="1.0" encoding="utf-8"?>
<a:theme xmlns:a="http://schemas.openxmlformats.org/drawingml/2006/main" name="Berlí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TM04033917[[fn=Berlín]]</Template>
  <TotalTime>682</TotalTime>
  <Words>846</Words>
  <Application>Microsoft Office PowerPoint</Application>
  <PresentationFormat>Širokoúhlá obrazovka</PresentationFormat>
  <Paragraphs>150</Paragraphs>
  <Slides>20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5" baseType="lpstr">
      <vt:lpstr>Arial</vt:lpstr>
      <vt:lpstr>Calibri</vt:lpstr>
      <vt:lpstr>Trebuchet MS</vt:lpstr>
      <vt:lpstr>Wingdings</vt:lpstr>
      <vt:lpstr>Berlín</vt:lpstr>
      <vt:lpstr>Far Left in Eastern Europe</vt:lpstr>
      <vt:lpstr>Marxism-leninism</vt:lpstr>
      <vt:lpstr>Communist parties </vt:lpstr>
      <vt:lpstr>Officially ruling communist parties</vt:lpstr>
      <vt:lpstr>Communist parties in multi-party systems as part of ruling coalitions</vt:lpstr>
      <vt:lpstr>Prezentace aplikace PowerPoint</vt:lpstr>
      <vt:lpstr>Soviet Union</vt:lpstr>
      <vt:lpstr>Czechoslovakia</vt:lpstr>
      <vt:lpstr>Poland</vt:lpstr>
      <vt:lpstr>Hungary</vt:lpstr>
      <vt:lpstr>GDR</vt:lpstr>
      <vt:lpstr>Communism in Albania </vt:lpstr>
      <vt:lpstr>Communism in Romania </vt:lpstr>
      <vt:lpstr>Yugoslavia</vt:lpstr>
      <vt:lpstr>Bulgaria</vt:lpstr>
      <vt:lpstr>Contemporary Communist Parties in  Eastern Europe</vt:lpstr>
      <vt:lpstr>KSČM</vt:lpstr>
      <vt:lpstr>Communist Party of Moldova</vt:lpstr>
      <vt:lpstr>Seminar</vt:lpstr>
      <vt:lpstr>Communism in Eastern Europe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Conceptualization of far right and far left</dc:title>
  <dc:creator>Hewlett-Packard Company</dc:creator>
  <cp:lastModifiedBy>Hewlett-Packard Company</cp:lastModifiedBy>
  <cp:revision>36</cp:revision>
  <dcterms:created xsi:type="dcterms:W3CDTF">2018-02-12T09:53:50Z</dcterms:created>
  <dcterms:modified xsi:type="dcterms:W3CDTF">2018-04-11T08:57:01Z</dcterms:modified>
</cp:coreProperties>
</file>