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6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322" r:id="rId11"/>
    <p:sldId id="323" r:id="rId12"/>
    <p:sldId id="325" r:id="rId13"/>
    <p:sldId id="324" r:id="rId14"/>
    <p:sldId id="301" r:id="rId15"/>
    <p:sldId id="303" r:id="rId16"/>
    <p:sldId id="261" r:id="rId17"/>
    <p:sldId id="319" r:id="rId18"/>
    <p:sldId id="293" r:id="rId19"/>
    <p:sldId id="353" r:id="rId20"/>
    <p:sldId id="349" r:id="rId21"/>
    <p:sldId id="344" r:id="rId22"/>
    <p:sldId id="346" r:id="rId23"/>
    <p:sldId id="345" r:id="rId24"/>
    <p:sldId id="347" r:id="rId25"/>
    <p:sldId id="333" r:id="rId26"/>
    <p:sldId id="335" r:id="rId27"/>
    <p:sldId id="336" r:id="rId28"/>
    <p:sldId id="337" r:id="rId29"/>
    <p:sldId id="338" r:id="rId30"/>
    <p:sldId id="343" r:id="rId31"/>
    <p:sldId id="352" r:id="rId32"/>
    <p:sldId id="351" r:id="rId33"/>
    <p:sldId id="317" r:id="rId34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4" autoAdjust="0"/>
    <p:restoredTop sz="94660"/>
  </p:normalViewPr>
  <p:slideViewPr>
    <p:cSldViewPr>
      <p:cViewPr>
        <p:scale>
          <a:sx n="100" d="100"/>
          <a:sy n="100" d="100"/>
        </p:scale>
        <p:origin x="2082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70C0"/>
                </a:solidFill>
              </a:rPr>
              <a:t>EU in International Trade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Emerging Markets, Contemporary Position</a:t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 in International Economy</a:t>
            </a:r>
          </a:p>
          <a:p>
            <a:r>
              <a:rPr lang="en-US" dirty="0" smtClean="0"/>
              <a:t>201</a:t>
            </a:r>
            <a:r>
              <a:rPr lang="cs-CZ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4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8489" y="2625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Share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world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exports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55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38138"/>
            <a:ext cx="91154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8987651" cy="61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52425"/>
            <a:ext cx="7560840" cy="65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692696"/>
            <a:ext cx="891878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72797"/>
              </p:ext>
            </p:extLst>
          </p:nvPr>
        </p:nvGraphicFramePr>
        <p:xfrm>
          <a:off x="107504" y="1700808"/>
          <a:ext cx="8884349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 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USA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China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err="1" smtClean="0">
                          <a:effectLst/>
                        </a:rPr>
                        <a:t>Labor</a:t>
                      </a:r>
                      <a:r>
                        <a:rPr lang="cs-CZ" sz="1800" b="1" noProof="0" dirty="0" smtClean="0">
                          <a:effectLst/>
                        </a:rPr>
                        <a:t> </a:t>
                      </a:r>
                      <a:r>
                        <a:rPr lang="cs-CZ" sz="1800" b="1" noProof="0" dirty="0" err="1" smtClean="0">
                          <a:effectLst/>
                        </a:rPr>
                        <a:t>force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effectLst/>
                        </a:rPr>
                        <a:t>238</a:t>
                      </a:r>
                      <a:r>
                        <a:rPr lang="en-US" sz="1800" b="0" noProof="0" dirty="0" smtClean="0"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mil. 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effectLst/>
                        </a:rPr>
                        <a:t>163</a:t>
                      </a:r>
                      <a:r>
                        <a:rPr lang="en-US" sz="1800" b="0" noProof="0" dirty="0" smtClean="0"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mil.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804 </a:t>
                      </a:r>
                      <a:r>
                        <a:rPr lang="en-US" sz="1800" b="0" noProof="0" dirty="0" smtClean="0">
                          <a:effectLst/>
                        </a:rPr>
                        <a:t>mil</a:t>
                      </a:r>
                      <a:r>
                        <a:rPr lang="en-US" sz="1800" b="0" noProof="0" dirty="0" smtClean="0">
                          <a:effectLst/>
                        </a:rPr>
                        <a:t>. 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Product </a:t>
                      </a:r>
                      <a:r>
                        <a:rPr lang="en-US" sz="1800" b="0" noProof="0" dirty="0" smtClean="0">
                          <a:effectLst/>
                        </a:rPr>
                        <a:t>(PPP)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 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21.5</a:t>
                      </a: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27.5</a:t>
                      </a:r>
                      <a:r>
                        <a:rPr lang="en-US" sz="1800" b="0" noProof="0" dirty="0" smtClean="0"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GDP</a:t>
                      </a:r>
                      <a:r>
                        <a:rPr lang="en-US" sz="1800" b="1" baseline="0" noProof="0" dirty="0" smtClean="0">
                          <a:effectLst/>
                        </a:rPr>
                        <a:t> per capita</a:t>
                      </a:r>
                      <a:r>
                        <a:rPr lang="en-US" sz="1800" b="0" noProof="0" dirty="0" smtClean="0">
                          <a:effectLst/>
                        </a:rPr>
                        <a:t> (PPP)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effectLst/>
                        </a:rPr>
                        <a:t>43,119 </a:t>
                      </a:r>
                      <a:r>
                        <a:rPr lang="en-US" sz="1800" b="0" noProof="0" dirty="0" smtClean="0">
                          <a:effectLst/>
                        </a:rPr>
                        <a:t>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65,062 </a:t>
                      </a:r>
                      <a:r>
                        <a:rPr lang="en-US" sz="1800" b="0" noProof="0" dirty="0" smtClean="0">
                          <a:effectLst/>
                        </a:rPr>
                        <a:t>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FF0000"/>
                          </a:solidFill>
                          <a:effectLst/>
                        </a:rPr>
                        <a:t>19,559 </a:t>
                      </a:r>
                      <a:r>
                        <a:rPr lang="en-US" sz="1800" b="0" noProof="0" dirty="0" smtClean="0">
                          <a:effectLst/>
                        </a:rPr>
                        <a:t>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Exports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1.96</a:t>
                      </a:r>
                      <a:r>
                        <a:rPr lang="en-US" sz="1800" b="0" noProof="0" dirty="0" smtClean="0"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FF0000"/>
                          </a:solidFill>
                          <a:effectLst/>
                        </a:rPr>
                        <a:t>1.58</a:t>
                      </a:r>
                      <a:r>
                        <a:rPr lang="en-US" sz="1800" b="0" noProof="0" dirty="0" smtClean="0"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.48</a:t>
                      </a: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Industry value added (% GDP)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</a:t>
                      </a:r>
                      <a:r>
                        <a:rPr lang="cs-CZ" sz="1800" b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b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18,9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8642" y="924161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Comparison of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World Economic Leaders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407707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value – selected countries: </a:t>
            </a:r>
            <a:r>
              <a:rPr lang="cs-CZ" dirty="0" err="1" smtClean="0"/>
              <a:t>Germany</a:t>
            </a:r>
            <a:r>
              <a:rPr lang="cs-CZ" dirty="0" smtClean="0"/>
              <a:t> 1,401; </a:t>
            </a:r>
            <a:r>
              <a:rPr lang="en-US" dirty="0" smtClean="0"/>
              <a:t>Japan </a:t>
            </a:r>
            <a:r>
              <a:rPr lang="cs-CZ" dirty="0" smtClean="0"/>
              <a:t>683</a:t>
            </a:r>
            <a:r>
              <a:rPr lang="en-US" dirty="0" smtClean="0"/>
              <a:t>; </a:t>
            </a:r>
            <a:r>
              <a:rPr lang="en-US" dirty="0" smtClean="0"/>
              <a:t>Korea </a:t>
            </a:r>
            <a:r>
              <a:rPr lang="cs-CZ" dirty="0" smtClean="0"/>
              <a:t>577</a:t>
            </a:r>
            <a:r>
              <a:rPr lang="en-US" dirty="0" smtClean="0"/>
              <a:t>; </a:t>
            </a:r>
            <a:r>
              <a:rPr lang="cs-CZ" dirty="0" smtClean="0"/>
              <a:t>UK 437; </a:t>
            </a:r>
            <a:r>
              <a:rPr lang="en-US" dirty="0" smtClean="0"/>
              <a:t>Mexico </a:t>
            </a:r>
            <a:r>
              <a:rPr lang="cs-CZ" dirty="0" smtClean="0"/>
              <a:t>407</a:t>
            </a:r>
            <a:r>
              <a:rPr lang="en-US" dirty="0"/>
              <a:t>; Russia </a:t>
            </a:r>
            <a:r>
              <a:rPr lang="cs-CZ" dirty="0" smtClean="0"/>
              <a:t>337; </a:t>
            </a:r>
            <a:r>
              <a:rPr lang="en-US" dirty="0" smtClean="0"/>
              <a:t>India </a:t>
            </a:r>
            <a:r>
              <a:rPr lang="cs-CZ" dirty="0" smtClean="0"/>
              <a:t>303</a:t>
            </a:r>
            <a:r>
              <a:rPr lang="en-US" dirty="0" smtClean="0"/>
              <a:t>; </a:t>
            </a:r>
            <a:r>
              <a:rPr lang="en-US" dirty="0" smtClean="0"/>
              <a:t>Brazil </a:t>
            </a:r>
            <a:r>
              <a:rPr lang="cs-CZ" dirty="0" smtClean="0"/>
              <a:t>217</a:t>
            </a:r>
            <a:r>
              <a:rPr lang="cs-CZ" dirty="0" smtClean="0"/>
              <a:t>; </a:t>
            </a:r>
            <a:r>
              <a:rPr lang="cs-CZ" dirty="0" err="1" smtClean="0"/>
              <a:t>Czechia</a:t>
            </a:r>
            <a:r>
              <a:rPr lang="cs-CZ" dirty="0" smtClean="0"/>
              <a:t> 157.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3120\Desktop\EU trade\China - workfo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222"/>
            <a:ext cx="9144000" cy="50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China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distribution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workforce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008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err="1" smtClean="0">
                <a:solidFill>
                  <a:srgbClr val="0070C0"/>
                </a:solidFill>
              </a:rPr>
              <a:t>World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93181" cy="52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Transformation of </a:t>
            </a:r>
            <a:r>
              <a:rPr lang="cs-CZ" sz="4000" b="1" dirty="0" smtClean="0"/>
              <a:t>w</a:t>
            </a:r>
            <a:r>
              <a:rPr lang="en-US" sz="4000" b="1" dirty="0" err="1" smtClean="0"/>
              <a:t>orld</a:t>
            </a:r>
            <a:r>
              <a:rPr lang="en-US" sz="4000" b="1" dirty="0" smtClean="0"/>
              <a:t> </a:t>
            </a:r>
            <a:r>
              <a:rPr lang="cs-CZ" sz="4000" b="1" dirty="0"/>
              <a:t>t</a:t>
            </a:r>
            <a:r>
              <a:rPr lang="en-US" sz="4000" b="1" dirty="0" err="1" smtClean="0"/>
              <a:t>rade</a:t>
            </a:r>
            <a:r>
              <a:rPr lang="en-US" sz="4000" b="1" dirty="0" smtClean="0"/>
              <a:t> </a:t>
            </a:r>
            <a:r>
              <a:rPr lang="cs-CZ" sz="4000" b="1" dirty="0"/>
              <a:t>p</a:t>
            </a:r>
            <a:r>
              <a:rPr lang="en-US" sz="4000" b="1" dirty="0" err="1" smtClean="0"/>
              <a:t>atterns</a:t>
            </a:r>
            <a:r>
              <a:rPr lang="en-US" sz="4000" b="1" dirty="0" smtClean="0"/>
              <a:t> by </a:t>
            </a:r>
            <a:r>
              <a:rPr lang="en-US" sz="4400" b="1" dirty="0" smtClean="0">
                <a:solidFill>
                  <a:srgbClr val="0070C0"/>
                </a:solidFill>
              </a:rPr>
              <a:t>Emerging Markets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3" y="764704"/>
            <a:ext cx="8931877" cy="53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696"/>
            <a:ext cx="9064180" cy="50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19"/>
            <a:ext cx="9001000" cy="52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" y="908720"/>
            <a:ext cx="90849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5"/>
            <a:ext cx="8928992" cy="53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82550"/>
              </p:ext>
            </p:extLst>
          </p:nvPr>
        </p:nvGraphicFramePr>
        <p:xfrm>
          <a:off x="1187624" y="1052736"/>
          <a:ext cx="6538065" cy="5240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9369">
                  <a:extLst>
                    <a:ext uri="{9D8B030D-6E8A-4147-A177-3AD203B41FA5}">
                      <a16:colId xmlns:a16="http://schemas.microsoft.com/office/drawing/2014/main" val="827616673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754636279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4163487365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2172047780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3757962992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2716002090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1843435940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2583787292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694370051"/>
                    </a:ext>
                  </a:extLst>
                </a:gridCol>
              </a:tblGrid>
              <a:tr h="5240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2006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2018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29819"/>
                  </a:ext>
                </a:extLst>
              </a:tr>
              <a:tr h="524030">
                <a:tc rowSpan="3">
                  <a:txBody>
                    <a:bodyPr/>
                    <a:lstStyle/>
                    <a:p>
                      <a:r>
                        <a:rPr lang="cs-CZ" b="1" dirty="0" err="1" smtClean="0"/>
                        <a:t>World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IMP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1,368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1,585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1,532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1,799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1,693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1,708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1,980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95945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1,153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1,309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1,354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1,685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1,704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1,746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1,956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893040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-216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-276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-178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-114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37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-25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124838"/>
                  </a:ext>
                </a:extLst>
              </a:tr>
              <a:tr h="524030">
                <a:tc rowSpan="3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US</a:t>
                      </a:r>
                      <a:endParaRPr lang="cs-CZ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IMP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183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1322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312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364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27017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96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65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84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102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115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139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80772"/>
                  </a:ext>
                </a:extLst>
              </a:tr>
              <a:tr h="524030">
                <a:tc rowSpan="3"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China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IMP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284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303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352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395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8030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165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47610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-132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-171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-171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-148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-138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-183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-185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067051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131840" y="33265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EU </a:t>
            </a:r>
            <a:r>
              <a:rPr lang="cs-CZ" sz="2800" b="1" dirty="0" err="1" smtClean="0"/>
              <a:t>trade</a:t>
            </a:r>
            <a:r>
              <a:rPr lang="cs-CZ" sz="2800" b="1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goods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0238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62982"/>
              </p:ext>
            </p:extLst>
          </p:nvPr>
        </p:nvGraphicFramePr>
        <p:xfrm>
          <a:off x="1043608" y="1052736"/>
          <a:ext cx="7054825" cy="4450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8782">
                  <a:extLst>
                    <a:ext uri="{9D8B030D-6E8A-4147-A177-3AD203B41FA5}">
                      <a16:colId xmlns:a16="http://schemas.microsoft.com/office/drawing/2014/main" val="1473339771"/>
                    </a:ext>
                  </a:extLst>
                </a:gridCol>
                <a:gridCol w="731965">
                  <a:extLst>
                    <a:ext uri="{9D8B030D-6E8A-4147-A177-3AD203B41FA5}">
                      <a16:colId xmlns:a16="http://schemas.microsoft.com/office/drawing/2014/main" val="2209066785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818586287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4208985161"/>
                    </a:ext>
                  </a:extLst>
                </a:gridCol>
                <a:gridCol w="731965">
                  <a:extLst>
                    <a:ext uri="{9D8B030D-6E8A-4147-A177-3AD203B41FA5}">
                      <a16:colId xmlns:a16="http://schemas.microsoft.com/office/drawing/2014/main" val="3247045328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1870029312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178784716"/>
                    </a:ext>
                  </a:extLst>
                </a:gridCol>
                <a:gridCol w="731965">
                  <a:extLst>
                    <a:ext uri="{9D8B030D-6E8A-4147-A177-3AD203B41FA5}">
                      <a16:colId xmlns:a16="http://schemas.microsoft.com/office/drawing/2014/main" val="589556534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170976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Total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trade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0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value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share</a:t>
                      </a:r>
                      <a:r>
                        <a:rPr lang="cs-CZ" dirty="0" smtClean="0"/>
                        <a:t> %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value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share</a:t>
                      </a:r>
                      <a:r>
                        <a:rPr lang="cs-CZ" dirty="0" smtClean="0"/>
                        <a:t> %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value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share</a:t>
                      </a:r>
                      <a:r>
                        <a:rPr lang="cs-CZ" dirty="0" smtClean="0"/>
                        <a:t> %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1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395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US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674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17.1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7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US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13.5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605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15.4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RUS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168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SWI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157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SWI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266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6.7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48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SWI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RUS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RUS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254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6.4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3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NOR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TUR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TUR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50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TUR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NOR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138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3.5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0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NOR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99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KOR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KOR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KOR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10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IND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IND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IND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15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VIE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CAN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CAN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72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1.8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7074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95736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EU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trade</a:t>
            </a:r>
            <a:r>
              <a:rPr lang="cs-CZ" sz="2800" b="1" dirty="0" smtClean="0"/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partners</a:t>
            </a:r>
            <a:r>
              <a:rPr lang="cs-CZ" sz="2800" b="1" dirty="0" smtClean="0"/>
              <a:t> </a:t>
            </a:r>
            <a:r>
              <a:rPr lang="cs-CZ" sz="2800" b="1" dirty="0" smtClean="0"/>
              <a:t>– </a:t>
            </a:r>
            <a:r>
              <a:rPr lang="cs-CZ" sz="2800" b="1" dirty="0" err="1" smtClean="0"/>
              <a:t>goods</a:t>
            </a:r>
            <a:r>
              <a:rPr lang="cs-CZ" sz="2800" b="1" dirty="0" smtClean="0"/>
              <a:t> </a:t>
            </a:r>
            <a:r>
              <a:rPr lang="cs-CZ" sz="2000" dirty="0" smtClean="0"/>
              <a:t>(2018)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6993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06074"/>
              </p:ext>
            </p:extLst>
          </p:nvPr>
        </p:nvGraphicFramePr>
        <p:xfrm>
          <a:off x="1115616" y="836712"/>
          <a:ext cx="6197156" cy="509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60994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cs-CZ" sz="2400" baseline="0" dirty="0" smtClean="0"/>
                        <a:t> – </a:t>
                      </a:r>
                      <a:r>
                        <a:rPr lang="cs-CZ" sz="2400" baseline="0" dirty="0" smtClean="0">
                          <a:solidFill>
                            <a:srgbClr val="0070C0"/>
                          </a:solidFill>
                        </a:rPr>
                        <a:t>US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trade</a:t>
                      </a:r>
                      <a:endParaRPr lang="cs-CZ" sz="2400" baseline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bil EUR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bil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1" dirty="0" smtClean="0"/>
                        <a:t>food</a:t>
                      </a:r>
                      <a:endParaRPr lang="cs-CZ" b="1" i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1" dirty="0" err="1" smtClean="0"/>
                        <a:t>steel</a:t>
                      </a:r>
                      <a:endParaRPr lang="cs-CZ" b="1" i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99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pharmaceuticals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58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2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mach.</a:t>
                      </a:r>
                      <a:r>
                        <a:rPr lang="cs-CZ" b="1" baseline="0" dirty="0" smtClean="0"/>
                        <a:t> and </a:t>
                      </a:r>
                      <a:r>
                        <a:rPr lang="cs-CZ" b="1" baseline="0" dirty="0" err="1" smtClean="0"/>
                        <a:t>trasport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eq</a:t>
                      </a:r>
                      <a:r>
                        <a:rPr lang="cs-CZ" b="1" baseline="0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41.6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173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42.6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transport </a:t>
                      </a:r>
                      <a:r>
                        <a:rPr lang="cs-CZ" b="1" dirty="0" err="1" smtClean="0"/>
                        <a:t>eq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35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13.0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18.3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 </a:t>
                      </a:r>
                      <a:r>
                        <a:rPr lang="cs-CZ" b="1" dirty="0" err="1" smtClean="0"/>
                        <a:t>automotive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47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power</a:t>
                      </a:r>
                      <a:r>
                        <a:rPr lang="cs-CZ" b="1" dirty="0" smtClean="0"/>
                        <a:t> gen.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non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47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8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4906"/>
              </p:ext>
            </p:extLst>
          </p:nvPr>
        </p:nvGraphicFramePr>
        <p:xfrm>
          <a:off x="1259632" y="404664"/>
          <a:ext cx="6316980" cy="556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80818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cs-CZ" sz="2400" baseline="0" dirty="0" smtClean="0"/>
                        <a:t> – </a:t>
                      </a:r>
                      <a:r>
                        <a:rPr lang="cs-CZ" sz="2400" baseline="0" dirty="0" err="1" smtClean="0">
                          <a:solidFill>
                            <a:srgbClr val="FFFF00"/>
                          </a:solidFill>
                        </a:rPr>
                        <a:t>China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trade</a:t>
                      </a:r>
                      <a:endParaRPr lang="cs-CZ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bil EUR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bil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dirty="0" err="1" smtClean="0"/>
                        <a:t>agri</a:t>
                      </a:r>
                      <a:r>
                        <a:rPr lang="cs-CZ" b="1" i="0" dirty="0" smtClean="0"/>
                        <a:t>. </a:t>
                      </a:r>
                      <a:r>
                        <a:rPr lang="cs-CZ" b="1" i="0" dirty="0" err="1" smtClean="0"/>
                        <a:t>products</a:t>
                      </a:r>
                      <a:endParaRPr lang="cs-CZ" b="1" i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dirty="0" err="1" smtClean="0"/>
                        <a:t>fuel</a:t>
                      </a:r>
                      <a:r>
                        <a:rPr lang="cs-CZ" b="1" i="0" dirty="0" smtClean="0"/>
                        <a:t> and </a:t>
                      </a:r>
                      <a:r>
                        <a:rPr lang="cs-CZ" b="1" i="0" dirty="0" err="1" smtClean="0"/>
                        <a:t>mining</a:t>
                      </a:r>
                      <a:endParaRPr lang="cs-CZ" b="1" i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semi</a:t>
                      </a:r>
                      <a:r>
                        <a:rPr lang="cs-CZ" b="1" dirty="0" smtClean="0"/>
                        <a:t>. manu.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2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mach.</a:t>
                      </a:r>
                      <a:r>
                        <a:rPr lang="cs-CZ" b="1" baseline="0" dirty="0" smtClean="0"/>
                        <a:t> and </a:t>
                      </a:r>
                      <a:r>
                        <a:rPr lang="cs-CZ" b="1" baseline="0" dirty="0" err="1" smtClean="0"/>
                        <a:t>trasport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eq</a:t>
                      </a:r>
                      <a:r>
                        <a:rPr lang="cs-CZ" b="1" baseline="0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209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53.1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53.4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office</a:t>
                      </a:r>
                      <a:r>
                        <a:rPr lang="cs-CZ" b="1" dirty="0" smtClean="0"/>
                        <a:t> and </a:t>
                      </a:r>
                      <a:r>
                        <a:rPr lang="cs-CZ" b="1" dirty="0" err="1" smtClean="0"/>
                        <a:t>telecom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31.1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 </a:t>
                      </a:r>
                      <a:r>
                        <a:rPr lang="cs-CZ" b="1" dirty="0" err="1" smtClean="0"/>
                        <a:t>elect.data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processing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dirty="0" err="1" smtClean="0"/>
                        <a:t>telecom</a:t>
                      </a:r>
                      <a:r>
                        <a:rPr lang="cs-CZ" b="1" dirty="0" smtClean="0"/>
                        <a:t>. </a:t>
                      </a:r>
                      <a:r>
                        <a:rPr lang="cs-CZ" b="1" dirty="0" err="1" smtClean="0"/>
                        <a:t>eq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transport. </a:t>
                      </a:r>
                      <a:r>
                        <a:rPr lang="cs-CZ" b="1" dirty="0" err="1" smtClean="0"/>
                        <a:t>eq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23.8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85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non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15.0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clothing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00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2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91139"/>
              </p:ext>
            </p:extLst>
          </p:nvPr>
        </p:nvGraphicFramePr>
        <p:xfrm>
          <a:off x="1115616" y="836712"/>
          <a:ext cx="6271197" cy="4719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5035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cs-CZ" sz="2400" baseline="0" dirty="0" smtClean="0"/>
                        <a:t> – </a:t>
                      </a:r>
                      <a:r>
                        <a:rPr lang="cs-CZ" sz="2400" baseline="0" dirty="0" smtClean="0">
                          <a:solidFill>
                            <a:srgbClr val="00B050"/>
                          </a:solidFill>
                        </a:rPr>
                        <a:t>JAP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trade</a:t>
                      </a:r>
                      <a:endParaRPr lang="cs-CZ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bil EUR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bil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1" dirty="0" smtClean="0"/>
                        <a:t>food</a:t>
                      </a:r>
                      <a:endParaRPr lang="cs-CZ" b="1" i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10.0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22.6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pharmaceuticals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13.5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2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mach.</a:t>
                      </a:r>
                      <a:r>
                        <a:rPr lang="cs-CZ" b="1" baseline="0" dirty="0" smtClean="0"/>
                        <a:t> and </a:t>
                      </a:r>
                      <a:r>
                        <a:rPr lang="cs-CZ" b="1" baseline="0" dirty="0" err="1" smtClean="0"/>
                        <a:t>trasport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eq</a:t>
                      </a:r>
                      <a:r>
                        <a:rPr lang="cs-CZ" b="1" baseline="0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66.9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39.1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transport </a:t>
                      </a:r>
                      <a:r>
                        <a:rPr lang="cs-CZ" b="1" dirty="0" err="1" smtClean="0"/>
                        <a:t>eq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20.7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 </a:t>
                      </a:r>
                      <a:r>
                        <a:rPr lang="cs-CZ" b="1" dirty="0" err="1" smtClean="0"/>
                        <a:t>automotive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20.3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15.9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machinery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29.6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15.7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non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17.4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baseline="0" dirty="0" smtClean="0"/>
                        <a:t> manu – </a:t>
                      </a:r>
                      <a:r>
                        <a:rPr lang="cs-CZ" b="1" baseline="0" dirty="0" err="1" smtClean="0"/>
                        <a:t>scientific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2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43855"/>
              </p:ext>
            </p:extLst>
          </p:nvPr>
        </p:nvGraphicFramePr>
        <p:xfrm>
          <a:off x="1475656" y="620688"/>
          <a:ext cx="5832648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Market</a:t>
                      </a:r>
                      <a:r>
                        <a:rPr lang="en-US" sz="1800" baseline="0" noProof="0" dirty="0" smtClean="0"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share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Change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EU15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18,4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effectLst/>
                        </a:rPr>
                        <a:t>-1,77</a:t>
                      </a:r>
                      <a:endParaRPr lang="en-US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19,5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effectLst/>
                        </a:rPr>
                        <a:t>-1,33</a:t>
                      </a:r>
                      <a:endParaRPr lang="en-US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-4,41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Canada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4,2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-0,83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Mexico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2,7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0,62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en-US" sz="2400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-4,12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14,1</a:t>
                      </a:r>
                      <a:endParaRPr lang="en-US" sz="24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8,37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Korea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4,3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0,68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India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1,5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0,44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ASEAN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8,7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0,13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Russia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1,4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0,31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Brazil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0,31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Export</a:t>
            </a:r>
            <a:r>
              <a:rPr lang="en-US" sz="3600" b="1" dirty="0" smtClean="0"/>
              <a:t> </a:t>
            </a:r>
            <a:r>
              <a:rPr lang="cs-CZ" sz="3600" b="1" dirty="0" smtClean="0"/>
              <a:t>- </a:t>
            </a:r>
            <a:r>
              <a:rPr lang="en-US" sz="3600" b="1" dirty="0" smtClean="0">
                <a:solidFill>
                  <a:srgbClr val="0070C0"/>
                </a:solidFill>
              </a:rPr>
              <a:t>market share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rgbClr val="FF0000"/>
                </a:solidFill>
              </a:rPr>
              <a:t>2005</a:t>
            </a:r>
            <a:r>
              <a:rPr lang="cs-CZ" sz="2000" dirty="0" smtClean="0"/>
              <a:t>) </a:t>
            </a:r>
            <a:r>
              <a:rPr lang="en-US" sz="2000" dirty="0" smtClean="0"/>
              <a:t>and its change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rgbClr val="FF0000"/>
                </a:solidFill>
              </a:rPr>
              <a:t>1995-2005</a:t>
            </a:r>
            <a:r>
              <a:rPr lang="cs-CZ" sz="2000" dirty="0" smtClean="0"/>
              <a:t>) </a:t>
            </a:r>
            <a:r>
              <a:rPr lang="en-US" sz="2000" dirty="0" smtClean="0"/>
              <a:t>(%) </a:t>
            </a:r>
          </a:p>
          <a:p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75656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by value – share o</a:t>
            </a:r>
            <a:r>
              <a:rPr lang="cs-CZ" dirty="0" smtClean="0"/>
              <a:t>f</a:t>
            </a:r>
            <a:r>
              <a:rPr lang="en-US" dirty="0" smtClean="0"/>
              <a:t> World exports.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73447"/>
              </p:ext>
            </p:extLst>
          </p:nvPr>
        </p:nvGraphicFramePr>
        <p:xfrm>
          <a:off x="1115616" y="836712"/>
          <a:ext cx="6197156" cy="3977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60994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en-US" sz="2400" baseline="0" noProof="0" dirty="0" smtClean="0"/>
                        <a:t> – </a:t>
                      </a:r>
                      <a:r>
                        <a:rPr lang="en-US" sz="2400" baseline="0" noProof="0" dirty="0" smtClean="0">
                          <a:solidFill>
                            <a:srgbClr val="7030A0"/>
                          </a:solidFill>
                        </a:rPr>
                        <a:t>RUS</a:t>
                      </a:r>
                      <a:r>
                        <a:rPr lang="en-US" sz="2400" baseline="0" noProof="0" dirty="0" smtClean="0"/>
                        <a:t> trade</a:t>
                      </a:r>
                      <a:endParaRPr lang="en-US" sz="2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noProof="0" dirty="0" smtClean="0"/>
                        <a:t>Imports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noProof="0" dirty="0" smtClean="0"/>
                        <a:t>Exports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bil</a:t>
                      </a:r>
                      <a:r>
                        <a:rPr lang="en-US" noProof="0" dirty="0" smtClean="0"/>
                        <a:t> EUR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% total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 smtClean="0"/>
                        <a:t>bil</a:t>
                      </a:r>
                      <a:r>
                        <a:rPr lang="en-US" noProof="0" dirty="0" smtClean="0"/>
                        <a:t>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% total</a:t>
                      </a:r>
                    </a:p>
                    <a:p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noProof="0" dirty="0" smtClean="0"/>
                        <a:t>f</a:t>
                      </a:r>
                      <a:r>
                        <a:rPr lang="en-US" b="1" i="0" noProof="0" dirty="0" err="1" smtClean="0"/>
                        <a:t>ood</a:t>
                      </a:r>
                      <a:endParaRPr lang="en-US" b="1" i="0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2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6.7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noProof="0" dirty="0" err="1" smtClean="0"/>
                        <a:t>fuels</a:t>
                      </a:r>
                      <a:r>
                        <a:rPr lang="cs-CZ" b="1" i="0" noProof="0" dirty="0" smtClean="0"/>
                        <a:t> and</a:t>
                      </a:r>
                      <a:r>
                        <a:rPr lang="cs-CZ" b="1" i="0" baseline="0" noProof="0" dirty="0" smtClean="0"/>
                        <a:t> </a:t>
                      </a:r>
                      <a:r>
                        <a:rPr lang="cs-CZ" b="1" i="0" noProof="0" dirty="0" err="1" smtClean="0"/>
                        <a:t>mining</a:t>
                      </a:r>
                      <a:endParaRPr lang="en-US" b="1" i="0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74.2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noProof="0" dirty="0" smtClean="0"/>
                        <a:t>c</a:t>
                      </a:r>
                      <a:r>
                        <a:rPr lang="en-US" b="1" noProof="0" dirty="0" err="1" smtClean="0"/>
                        <a:t>hemicals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6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3.4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20.8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mach.</a:t>
                      </a:r>
                      <a:r>
                        <a:rPr lang="en-US" b="1" baseline="0" noProof="0" dirty="0" smtClean="0"/>
                        <a:t> and </a:t>
                      </a:r>
                      <a:r>
                        <a:rPr lang="en-US" b="1" baseline="0" noProof="0" dirty="0" err="1" smtClean="0"/>
                        <a:t>trasport</a:t>
                      </a:r>
                      <a:r>
                        <a:rPr lang="en-US" b="1" baseline="0" noProof="0" dirty="0" smtClean="0"/>
                        <a:t> eq.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2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39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45.4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- transport eq.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0,7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0.4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15.1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- non elect. mach.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0.4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0.2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17.3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- elect. mach.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0.4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5.8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noProof="0" dirty="0" err="1" smtClean="0"/>
                        <a:t>clothing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0.03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0,0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3.0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44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437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4744"/>
            <a:ext cx="902547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0" y="908720"/>
            <a:ext cx="9011210" cy="56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85045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5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75926"/>
              </p:ext>
            </p:extLst>
          </p:nvPr>
        </p:nvGraphicFramePr>
        <p:xfrm>
          <a:off x="1617788" y="1099787"/>
          <a:ext cx="6196455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EU15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20,1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1,17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15,6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-2,32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13,5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-2,02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20,8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1,53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-2,06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14,0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-1,82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-9,76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9,0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Canada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FF0000"/>
                          </a:solidFill>
                          <a:effectLst/>
                        </a:rPr>
                        <a:t>-2,74</a:t>
                      </a:r>
                      <a:endParaRPr lang="en-US" sz="2000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-1,12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-1,31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Mexico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2,29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0,22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0,17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10,1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-8,06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16,6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-1,41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10,46</a:t>
                      </a:r>
                      <a:endParaRPr lang="en-US" sz="20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28,8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16,70</a:t>
                      </a:r>
                      <a:endParaRPr lang="en-US" sz="20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Korea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-0,43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6,0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-0,32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12,0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5,05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India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1,4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ASEAN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7,3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-1,98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14,2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1,04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11,1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4,68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Russia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-0,08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-0,72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-0,85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Brazil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-0,30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0,06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5430" y="105373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Share of total export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main markets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nd its change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(1995–2005)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09907"/>
              </p:ext>
            </p:extLst>
          </p:nvPr>
        </p:nvGraphicFramePr>
        <p:xfrm>
          <a:off x="1310144" y="937176"/>
          <a:ext cx="6169724" cy="5296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Total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H-T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M-T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L-T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R-B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P-P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i="0" dirty="0">
                          <a:effectLst/>
                        </a:rPr>
                        <a:t>EU25</a:t>
                      </a:r>
                      <a:endParaRPr lang="cs-CZ" sz="2000" i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dirty="0" err="1" smtClean="0">
                          <a:effectLst/>
                        </a:rPr>
                        <a:t>change</a:t>
                      </a:r>
                      <a:endParaRPr lang="cs-CZ" sz="1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19,62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24,03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15,75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22,32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9,57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-1,39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-0,57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-1,32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-3,29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-1,49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-0,84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USA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13,03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14,32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8,08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11,31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 smtClean="0">
                          <a:effectLst/>
                        </a:rPr>
                        <a:t>-</a:t>
                      </a:r>
                      <a:r>
                        <a:rPr lang="cs-CZ" sz="2000" b="0" i="1" dirty="0">
                          <a:effectLst/>
                        </a:rPr>
                        <a:t>4,35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-7,63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-3,07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-2,29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-3,65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-5,87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9,50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9,51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15,42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4,75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4,93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-4,08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-9,26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-5,16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-2,01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-0,58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0,13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</a:rPr>
                        <a:t>China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13,96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17,79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8,75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28,16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5,16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8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8,20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13,94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5,53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11,55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3,40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1,03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1,46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0,39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0,83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3,05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2,84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8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0,43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0,18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0,68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1,11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0,44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1,39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0,36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1,28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4,21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1,13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0,18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0,60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0,92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-0,35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0,59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1,11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2,70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7,12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2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-0,08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-0,05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3,69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578" y="90789"/>
            <a:ext cx="77048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World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export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shares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technological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(1995–2005)</a:t>
            </a:r>
            <a:endParaRPr kumimoji="0" lang="cs-CZ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25358"/>
              </p:ext>
            </p:extLst>
          </p:nvPr>
        </p:nvGraphicFramePr>
        <p:xfrm>
          <a:off x="2843808" y="188640"/>
          <a:ext cx="4968552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H-T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M-T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L-T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R-B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P-P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EU25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42,3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</a:rPr>
                        <a:t>-2,1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USA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29,6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-0,5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Japan</a:t>
                      </a:r>
                      <a:endParaRPr lang="cs-CZ" sz="1800" b="1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27,0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-0,6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32,1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-4,0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-8,8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9,4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44,7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6,1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-4,6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China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34,3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18,4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21,7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34,7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15,9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-3,2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World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250196"/>
            <a:ext cx="244827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structure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technological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(1995- 2005, %)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79751"/>
              </p:ext>
            </p:extLst>
          </p:nvPr>
        </p:nvGraphicFramePr>
        <p:xfrm>
          <a:off x="926568" y="1124744"/>
          <a:ext cx="7749888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Low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Mid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Up</a:t>
                      </a:r>
                      <a:r>
                        <a:rPr lang="cs-CZ" sz="2000" baseline="0" dirty="0" smtClean="0">
                          <a:effectLst/>
                        </a:rPr>
                        <a:t>-market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2004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EU25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15,3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-2,27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17,5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-1,95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30,0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0,40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-2,55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10,9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-5,74</a:t>
                      </a:r>
                      <a:endParaRPr lang="cs-CZ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14,1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-4,45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effectLst/>
                        </a:rPr>
                        <a:t>Korea</a:t>
                      </a:r>
                      <a:endParaRPr lang="cs-CZ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0,20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5,0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1,38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0,47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India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0,82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0,36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Russia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0,45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0,58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0,47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USA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12,1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-4,42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12,7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-4,11</a:t>
                      </a:r>
                      <a:endParaRPr lang="cs-CZ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14,4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-3,47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C</a:t>
                      </a:r>
                      <a:r>
                        <a:rPr lang="cs-CZ" sz="2000" b="0" dirty="0" err="1" smtClean="0">
                          <a:effectLst/>
                        </a:rPr>
                        <a:t>anada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-1,08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5,0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-0,68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0,16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Mexico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-0,37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1,41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0,91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19,5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10,56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9,1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4,84</a:t>
                      </a:r>
                      <a:endParaRPr lang="cs-CZ" sz="2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2,42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Brazil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0,32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0,21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0,01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effectLst/>
                        </a:rPr>
                        <a:t>ASEAN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8,7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-1,16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10,3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2,41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8,7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1,43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4202" y="219417"/>
            <a:ext cx="6324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World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export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shares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by 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market </a:t>
            </a:r>
            <a:r>
              <a:rPr lang="cs-CZ" sz="28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segments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(2004)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nd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1995–2004 (%)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11109"/>
              </p:ext>
            </p:extLst>
          </p:nvPr>
        </p:nvGraphicFramePr>
        <p:xfrm>
          <a:off x="2195736" y="188640"/>
          <a:ext cx="6840761" cy="644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Low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Mid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Up-</a:t>
                      </a:r>
                      <a:r>
                        <a:rPr lang="cs-CZ" sz="2000" dirty="0" err="1" smtClean="0">
                          <a:effectLst/>
                        </a:rPr>
                        <a:t>mark</a:t>
                      </a:r>
                      <a:r>
                        <a:rPr lang="cs-CZ" sz="2000" dirty="0" smtClean="0">
                          <a:effectLst/>
                        </a:rPr>
                        <a:t>.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Seg</a:t>
                      </a:r>
                      <a:r>
                        <a:rPr lang="cs-CZ" sz="2000" dirty="0" smtClean="0">
                          <a:effectLst/>
                        </a:rPr>
                        <a:t>.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EU25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-3,4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</a:t>
                      </a:r>
                      <a:endParaRPr lang="cs-CZ" sz="2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38,46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3,12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19,64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3,32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42,66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-7,11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37,7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3,79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44,99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5,23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36,15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-2,38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18,86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-2,85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45,12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-5,96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32,34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7,49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39,18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-7,8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5,04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China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54,01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37,09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-0,96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FF0000"/>
                          </a:solidFill>
                          <a:effectLst/>
                        </a:rPr>
                        <a:t>0,89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World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cahnge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30,46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0,49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-0,82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31,25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703" y="610816"/>
            <a:ext cx="16561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Structure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market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segments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(2004)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1995–2004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(%)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EU in International Trade</a:t>
            </a:r>
            <a:endParaRPr lang="cs-CZ" sz="6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0070C0"/>
                </a:solidFill>
              </a:rPr>
              <a:t>2005-2011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2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11436</TotalTime>
  <Words>1417</Words>
  <Application>Microsoft Office PowerPoint</Application>
  <PresentationFormat>Předvádění na obrazovce (4:3)</PresentationFormat>
  <Paragraphs>964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Motiv systému Office</vt:lpstr>
      <vt:lpstr>EU in International Trade Emerging Markets, Contemporary Position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- World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298</cp:revision>
  <cp:lastPrinted>2017-04-04T17:19:15Z</cp:lastPrinted>
  <dcterms:created xsi:type="dcterms:W3CDTF">2013-02-25T08:36:29Z</dcterms:created>
  <dcterms:modified xsi:type="dcterms:W3CDTF">2019-04-10T09:52:21Z</dcterms:modified>
</cp:coreProperties>
</file>