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1"/>
  </p:handoutMasterIdLst>
  <p:sldIdLst>
    <p:sldId id="256" r:id="rId2"/>
    <p:sldId id="268" r:id="rId3"/>
    <p:sldId id="262" r:id="rId4"/>
    <p:sldId id="263" r:id="rId5"/>
    <p:sldId id="264" r:id="rId6"/>
    <p:sldId id="265" r:id="rId7"/>
    <p:sldId id="266" r:id="rId8"/>
    <p:sldId id="267" r:id="rId9"/>
    <p:sldId id="269" r:id="rId10"/>
    <p:sldId id="322" r:id="rId11"/>
    <p:sldId id="323" r:id="rId12"/>
    <p:sldId id="325" r:id="rId13"/>
    <p:sldId id="324" r:id="rId14"/>
    <p:sldId id="301" r:id="rId15"/>
    <p:sldId id="303" r:id="rId16"/>
    <p:sldId id="261" r:id="rId17"/>
    <p:sldId id="319" r:id="rId18"/>
    <p:sldId id="321" r:id="rId19"/>
    <p:sldId id="293" r:id="rId20"/>
    <p:sldId id="311" r:id="rId21"/>
    <p:sldId id="333" r:id="rId22"/>
    <p:sldId id="335" r:id="rId23"/>
    <p:sldId id="336" r:id="rId24"/>
    <p:sldId id="337" r:id="rId25"/>
    <p:sldId id="338" r:id="rId26"/>
    <p:sldId id="343" r:id="rId27"/>
    <p:sldId id="320" r:id="rId28"/>
    <p:sldId id="316" r:id="rId29"/>
    <p:sldId id="317" r:id="rId30"/>
  </p:sldIdLst>
  <p:sldSz cx="9144000" cy="6858000" type="screen4x3"/>
  <p:notesSz cx="9869488" cy="67357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Styl Středně sytá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24" autoAdjust="0"/>
    <p:restoredTop sz="94660"/>
  </p:normalViewPr>
  <p:slideViewPr>
    <p:cSldViewPr>
      <p:cViewPr varScale="1">
        <p:scale>
          <a:sx n="111" d="100"/>
          <a:sy n="111" d="100"/>
        </p:scale>
        <p:origin x="51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6779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590426" y="0"/>
            <a:ext cx="4276779" cy="336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1049B7-E18C-4391-8A0A-38A0EC76D8A6}" type="datetimeFigureOut">
              <a:rPr lang="cs-CZ" smtClean="0"/>
              <a:t>15.4.2018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6397806"/>
            <a:ext cx="4276779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590426" y="6397806"/>
            <a:ext cx="4276779" cy="336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60FE4A-43DA-4E62-823F-95C2204B91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67665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15.4.2018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497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15.4.2018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1483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15.4.2018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7173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15.4.2018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755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15.4.2018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6242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15.4.2018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681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15.4.2018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2051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15.4.2018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195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15.4.2018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3680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15.4.2018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6581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52F5-D1D0-4D35-94D7-2D16498360FF}" type="datetimeFigureOut">
              <a:rPr lang="cs-CZ" smtClean="0"/>
              <a:t>15.4.2018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736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3752F5-D1D0-4D35-94D7-2D16498360FF}" type="datetimeFigureOut">
              <a:rPr lang="cs-CZ" smtClean="0"/>
              <a:t>15.4.2018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E4635-67E3-4748-AB16-14E4C3752D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179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213285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5300" b="1" dirty="0" smtClean="0">
                <a:solidFill>
                  <a:srgbClr val="0070C0"/>
                </a:solidFill>
              </a:rPr>
              <a:t>EU in International Trade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000" dirty="0" smtClean="0"/>
              <a:t>Emerging Markets, Contemporary Position</a:t>
            </a:r>
            <a:br>
              <a:rPr lang="en-US" sz="4000" dirty="0" smtClean="0"/>
            </a:b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Europe in International Economy</a:t>
            </a:r>
          </a:p>
          <a:p>
            <a:r>
              <a:rPr lang="en-US" dirty="0" smtClean="0"/>
              <a:t>201</a:t>
            </a:r>
            <a:r>
              <a:rPr lang="cs-CZ" dirty="0"/>
              <a:t>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992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80728"/>
            <a:ext cx="8820472" cy="4844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288489" y="262503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err="1" smtClean="0"/>
              <a:t>Share</a:t>
            </a:r>
            <a:r>
              <a:rPr lang="cs-CZ" sz="3200" b="1" dirty="0" smtClean="0"/>
              <a:t> in </a:t>
            </a:r>
            <a:r>
              <a:rPr lang="cs-CZ" sz="3200" b="1" dirty="0" err="1" smtClean="0"/>
              <a:t>world</a:t>
            </a:r>
            <a:r>
              <a:rPr lang="cs-CZ" sz="3200" b="1" dirty="0" smtClean="0"/>
              <a:t> </a:t>
            </a:r>
            <a:r>
              <a:rPr lang="cs-CZ" sz="3200" b="1" dirty="0" err="1" smtClean="0"/>
              <a:t>exports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355094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338138"/>
            <a:ext cx="9115425" cy="618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1394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01150" cy="792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7871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548680"/>
            <a:ext cx="8987651" cy="6161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78715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106" y="152425"/>
            <a:ext cx="7560840" cy="655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009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12" y="692696"/>
            <a:ext cx="8918786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716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7144638"/>
              </p:ext>
            </p:extLst>
          </p:nvPr>
        </p:nvGraphicFramePr>
        <p:xfrm>
          <a:off x="107504" y="1700808"/>
          <a:ext cx="8884349" cy="19278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74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82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82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534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effectLst/>
                        </a:rPr>
                        <a:t> </a:t>
                      </a:r>
                      <a:endParaRPr lang="en-US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EU28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USA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China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noProof="0" dirty="0" smtClean="0">
                          <a:effectLst/>
                        </a:rPr>
                        <a:t>Population</a:t>
                      </a:r>
                      <a:endParaRPr lang="en-US" sz="1800" b="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effectLst/>
                        </a:rPr>
                        <a:t>510,1 mil. </a:t>
                      </a:r>
                      <a:endParaRPr lang="en-US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effectLst/>
                        </a:rPr>
                        <a:t>324,8 mil.</a:t>
                      </a:r>
                      <a:endParaRPr lang="en-US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noProof="0" dirty="0" smtClean="0">
                          <a:solidFill>
                            <a:srgbClr val="0070C0"/>
                          </a:solidFill>
                          <a:effectLst/>
                        </a:rPr>
                        <a:t>1 373,5 </a:t>
                      </a:r>
                      <a:r>
                        <a:rPr lang="en-US" sz="1800" noProof="0" dirty="0" smtClean="0">
                          <a:effectLst/>
                        </a:rPr>
                        <a:t>mil. </a:t>
                      </a:r>
                      <a:endParaRPr lang="en-US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noProof="0" dirty="0" smtClean="0">
                          <a:effectLst/>
                        </a:rPr>
                        <a:t>Product </a:t>
                      </a:r>
                      <a:r>
                        <a:rPr lang="en-US" sz="1800" b="0" noProof="0" dirty="0" smtClean="0">
                          <a:effectLst/>
                        </a:rPr>
                        <a:t>(PPP)</a:t>
                      </a:r>
                      <a:endParaRPr lang="en-US" sz="1800" b="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noProof="0" dirty="0" smtClean="0">
                          <a:solidFill>
                            <a:schemeClr val="tx1"/>
                          </a:solidFill>
                          <a:effectLst/>
                        </a:rPr>
                        <a:t>20,745 </a:t>
                      </a:r>
                      <a:r>
                        <a:rPr lang="en-US" sz="1800" noProof="0" dirty="0" smtClean="0">
                          <a:effectLst/>
                        </a:rPr>
                        <a:t>trill. USD </a:t>
                      </a:r>
                      <a:endParaRPr lang="en-US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noProof="0" dirty="0" smtClean="0">
                          <a:solidFill>
                            <a:srgbClr val="0070C0"/>
                          </a:solidFill>
                          <a:effectLst/>
                        </a:rPr>
                        <a:t>18,558 </a:t>
                      </a:r>
                      <a:r>
                        <a:rPr lang="en-US" sz="1800" noProof="0" dirty="0" smtClean="0">
                          <a:effectLst/>
                        </a:rPr>
                        <a:t>trill. USD</a:t>
                      </a:r>
                      <a:endParaRPr lang="en-US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effectLst/>
                        </a:rPr>
                        <a:t>20,853 trill. USD</a:t>
                      </a:r>
                      <a:endParaRPr lang="en-US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noProof="0" dirty="0" smtClean="0">
                          <a:effectLst/>
                        </a:rPr>
                        <a:t>GDP</a:t>
                      </a:r>
                      <a:r>
                        <a:rPr lang="en-US" sz="1800" b="1" baseline="0" noProof="0" dirty="0" smtClean="0">
                          <a:effectLst/>
                        </a:rPr>
                        <a:t> per capita</a:t>
                      </a:r>
                      <a:r>
                        <a:rPr lang="en-US" sz="1800" b="0" noProof="0" dirty="0" smtClean="0">
                          <a:effectLst/>
                        </a:rPr>
                        <a:t> (PPP)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effectLst/>
                        </a:rPr>
                        <a:t>40 610 USD</a:t>
                      </a:r>
                      <a:endParaRPr lang="en-US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noProof="0" dirty="0" smtClean="0">
                          <a:solidFill>
                            <a:srgbClr val="0070C0"/>
                          </a:solidFill>
                          <a:effectLst/>
                        </a:rPr>
                        <a:t>57 220 </a:t>
                      </a:r>
                      <a:r>
                        <a:rPr lang="en-US" sz="1800" noProof="0" dirty="0" smtClean="0">
                          <a:effectLst/>
                        </a:rPr>
                        <a:t>USD</a:t>
                      </a:r>
                      <a:endParaRPr lang="en-US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noProof="0" dirty="0" smtClean="0">
                          <a:solidFill>
                            <a:srgbClr val="FF0000"/>
                          </a:solidFill>
                          <a:effectLst/>
                        </a:rPr>
                        <a:t>15 095 </a:t>
                      </a:r>
                      <a:r>
                        <a:rPr lang="en-US" sz="1800" noProof="0" dirty="0" smtClean="0">
                          <a:effectLst/>
                        </a:rPr>
                        <a:t>USD</a:t>
                      </a:r>
                      <a:endParaRPr lang="en-US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noProof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Exports</a:t>
                      </a:r>
                      <a:endParaRPr lang="en-US" sz="1800" b="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noProof="0" dirty="0" smtClean="0">
                          <a:solidFill>
                            <a:srgbClr val="0070C0"/>
                          </a:solidFill>
                          <a:effectLst/>
                        </a:rPr>
                        <a:t>2,259</a:t>
                      </a:r>
                      <a:r>
                        <a:rPr lang="en-US" sz="1800" noProof="0" dirty="0" smtClean="0">
                          <a:effectLst/>
                        </a:rPr>
                        <a:t> trill. USD</a:t>
                      </a:r>
                      <a:endParaRPr lang="en-US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effectLst/>
                        </a:rPr>
                        <a:t>1,471 trill. USD</a:t>
                      </a:r>
                      <a:endParaRPr lang="en-US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effectLst/>
                        </a:rPr>
                        <a:t>2,011 trill. USD</a:t>
                      </a:r>
                      <a:endParaRPr lang="en-US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noProof="0" dirty="0" smtClean="0">
                          <a:effectLst/>
                        </a:rPr>
                        <a:t>Industry value added (% GDP)</a:t>
                      </a:r>
                      <a:endParaRPr lang="en-US" sz="1800" b="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24,3%</a:t>
                      </a:r>
                      <a:endParaRPr lang="en-US" sz="1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noProof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20,7%</a:t>
                      </a:r>
                      <a:endParaRPr lang="en-US" sz="1800" b="0" noProof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43,1%</a:t>
                      </a:r>
                      <a:endParaRPr lang="en-US" sz="1800" noProof="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918642" y="924161"/>
            <a:ext cx="784887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Comparison of </a:t>
            </a:r>
            <a:r>
              <a:rPr kumimoji="0" lang="en-US" sz="3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World Economic Leaders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395536" y="4077072"/>
            <a:ext cx="64087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Export value – selected countries: Japan 641,4; Korea 509,0; Mexico 359,3; India 271,6; Russia 259,3; Brazil 189,7.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96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D:\23120\Desktop\EU trade\China - workforc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28222"/>
            <a:ext cx="9144000" cy="50015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2267744" y="332656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err="1" smtClean="0"/>
              <a:t>China</a:t>
            </a:r>
            <a:r>
              <a:rPr lang="cs-CZ" sz="2400" b="1" dirty="0" smtClean="0"/>
              <a:t> – </a:t>
            </a:r>
            <a:r>
              <a:rPr lang="cs-CZ" sz="2400" b="1" dirty="0" err="1" smtClean="0"/>
              <a:t>distribution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of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workforce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1008192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764704"/>
            <a:ext cx="8639380" cy="4388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256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348880"/>
            <a:ext cx="8229600" cy="1143000"/>
          </a:xfrm>
        </p:spPr>
        <p:txBody>
          <a:bodyPr>
            <a:normAutofit/>
          </a:bodyPr>
          <a:lstStyle/>
          <a:p>
            <a:r>
              <a:rPr lang="cs-CZ" sz="6600" b="1" dirty="0" smtClean="0">
                <a:solidFill>
                  <a:srgbClr val="0070C0"/>
                </a:solidFill>
              </a:rPr>
              <a:t>EU - </a:t>
            </a:r>
            <a:r>
              <a:rPr lang="cs-CZ" sz="6600" b="1" dirty="0" err="1" smtClean="0">
                <a:solidFill>
                  <a:srgbClr val="0070C0"/>
                </a:solidFill>
              </a:rPr>
              <a:t>World</a:t>
            </a:r>
            <a:endParaRPr lang="cs-CZ" sz="6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190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332037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/>
              <a:t>Transformation of </a:t>
            </a:r>
            <a:r>
              <a:rPr lang="cs-CZ" sz="4000" b="1" dirty="0" smtClean="0"/>
              <a:t>w</a:t>
            </a:r>
            <a:r>
              <a:rPr lang="en-US" sz="4000" b="1" dirty="0" err="1" smtClean="0"/>
              <a:t>orld</a:t>
            </a:r>
            <a:r>
              <a:rPr lang="en-US" sz="4000" b="1" dirty="0" smtClean="0"/>
              <a:t> </a:t>
            </a:r>
            <a:r>
              <a:rPr lang="cs-CZ" sz="4000" b="1" dirty="0"/>
              <a:t>t</a:t>
            </a:r>
            <a:r>
              <a:rPr lang="en-US" sz="4000" b="1" dirty="0" err="1" smtClean="0"/>
              <a:t>rade</a:t>
            </a:r>
            <a:r>
              <a:rPr lang="en-US" sz="4000" b="1" dirty="0" smtClean="0"/>
              <a:t> </a:t>
            </a:r>
            <a:r>
              <a:rPr lang="cs-CZ" sz="4000" b="1" dirty="0"/>
              <a:t>p</a:t>
            </a:r>
            <a:r>
              <a:rPr lang="en-US" sz="4000" b="1" dirty="0" err="1" smtClean="0"/>
              <a:t>atterns</a:t>
            </a:r>
            <a:r>
              <a:rPr lang="en-US" sz="4000" b="1" dirty="0" smtClean="0"/>
              <a:t> by </a:t>
            </a:r>
            <a:r>
              <a:rPr lang="en-US" sz="4400" b="1" dirty="0" smtClean="0">
                <a:solidFill>
                  <a:srgbClr val="0070C0"/>
                </a:solidFill>
              </a:rPr>
              <a:t>Emerging Markets </a:t>
            </a:r>
            <a:endParaRPr lang="en-US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49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484784"/>
            <a:ext cx="7023348" cy="3847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74229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2701233"/>
              </p:ext>
            </p:extLst>
          </p:nvPr>
        </p:nvGraphicFramePr>
        <p:xfrm>
          <a:off x="1187624" y="1052736"/>
          <a:ext cx="6538062" cy="52403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975043">
                  <a:extLst>
                    <a:ext uri="{9D8B030D-6E8A-4147-A177-3AD203B41FA5}">
                      <a16:colId xmlns:a16="http://schemas.microsoft.com/office/drawing/2014/main" val="827616673"/>
                    </a:ext>
                  </a:extLst>
                </a:gridCol>
                <a:gridCol w="794717">
                  <a:extLst>
                    <a:ext uri="{9D8B030D-6E8A-4147-A177-3AD203B41FA5}">
                      <a16:colId xmlns:a16="http://schemas.microsoft.com/office/drawing/2014/main" val="754636279"/>
                    </a:ext>
                  </a:extLst>
                </a:gridCol>
                <a:gridCol w="794717">
                  <a:extLst>
                    <a:ext uri="{9D8B030D-6E8A-4147-A177-3AD203B41FA5}">
                      <a16:colId xmlns:a16="http://schemas.microsoft.com/office/drawing/2014/main" val="4163487365"/>
                    </a:ext>
                  </a:extLst>
                </a:gridCol>
                <a:gridCol w="794717">
                  <a:extLst>
                    <a:ext uri="{9D8B030D-6E8A-4147-A177-3AD203B41FA5}">
                      <a16:colId xmlns:a16="http://schemas.microsoft.com/office/drawing/2014/main" val="2172047780"/>
                    </a:ext>
                  </a:extLst>
                </a:gridCol>
                <a:gridCol w="794717">
                  <a:extLst>
                    <a:ext uri="{9D8B030D-6E8A-4147-A177-3AD203B41FA5}">
                      <a16:colId xmlns:a16="http://schemas.microsoft.com/office/drawing/2014/main" val="3757962992"/>
                    </a:ext>
                  </a:extLst>
                </a:gridCol>
                <a:gridCol w="794717">
                  <a:extLst>
                    <a:ext uri="{9D8B030D-6E8A-4147-A177-3AD203B41FA5}">
                      <a16:colId xmlns:a16="http://schemas.microsoft.com/office/drawing/2014/main" val="2716002090"/>
                    </a:ext>
                  </a:extLst>
                </a:gridCol>
                <a:gridCol w="794717">
                  <a:extLst>
                    <a:ext uri="{9D8B030D-6E8A-4147-A177-3AD203B41FA5}">
                      <a16:colId xmlns:a16="http://schemas.microsoft.com/office/drawing/2014/main" val="1843435940"/>
                    </a:ext>
                  </a:extLst>
                </a:gridCol>
                <a:gridCol w="794717">
                  <a:extLst>
                    <a:ext uri="{9D8B030D-6E8A-4147-A177-3AD203B41FA5}">
                      <a16:colId xmlns:a16="http://schemas.microsoft.com/office/drawing/2014/main" val="694370051"/>
                    </a:ext>
                  </a:extLst>
                </a:gridCol>
              </a:tblGrid>
              <a:tr h="52403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2006</a:t>
                      </a:r>
                      <a:endParaRPr lang="cs-CZ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2008</a:t>
                      </a:r>
                      <a:endParaRPr lang="cs-CZ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2010</a:t>
                      </a:r>
                      <a:endParaRPr lang="cs-CZ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2012</a:t>
                      </a:r>
                      <a:endParaRPr lang="cs-CZ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2014</a:t>
                      </a:r>
                      <a:endParaRPr lang="cs-CZ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2016</a:t>
                      </a:r>
                      <a:endParaRPr lang="cs-CZ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629819"/>
                  </a:ext>
                </a:extLst>
              </a:tr>
              <a:tr h="524030">
                <a:tc rowSpan="3">
                  <a:txBody>
                    <a:bodyPr/>
                    <a:lstStyle/>
                    <a:p>
                      <a:r>
                        <a:rPr lang="cs-CZ" b="1" dirty="0" err="1" smtClean="0"/>
                        <a:t>World</a:t>
                      </a:r>
                      <a:endParaRPr lang="cs-CZ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IMP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1,368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1,585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1,532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1,799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1,693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1,713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595945"/>
                  </a:ext>
                </a:extLst>
              </a:tr>
              <a:tr h="52403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EXP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1,153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1,309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1,354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1,685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1,704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1,744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7893040"/>
                  </a:ext>
                </a:extLst>
              </a:tr>
              <a:tr h="52403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BAL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-216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-276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-178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-114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rgbClr val="0070C0"/>
                          </a:solidFill>
                        </a:rPr>
                        <a:t>11</a:t>
                      </a:r>
                      <a:endParaRPr lang="cs-CZ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rgbClr val="0070C0"/>
                          </a:solidFill>
                        </a:rPr>
                        <a:t>32</a:t>
                      </a:r>
                      <a:endParaRPr lang="cs-CZ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6124838"/>
                  </a:ext>
                </a:extLst>
              </a:tr>
              <a:tr h="524030">
                <a:tc rowSpan="3"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rgbClr val="0070C0"/>
                          </a:solidFill>
                        </a:rPr>
                        <a:t>US</a:t>
                      </a:r>
                      <a:endParaRPr lang="cs-CZ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IMP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171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183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175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209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209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251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721322"/>
                  </a:ext>
                </a:extLst>
              </a:tr>
              <a:tr h="52403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EXP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267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248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243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294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312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364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2270177"/>
                  </a:ext>
                </a:extLst>
              </a:tr>
              <a:tr h="52403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BAL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96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65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69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84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102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113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1580772"/>
                  </a:ext>
                </a:extLst>
              </a:tr>
              <a:tr h="524030">
                <a:tc rowSpan="3">
                  <a:txBody>
                    <a:bodyPr/>
                    <a:lstStyle/>
                    <a:p>
                      <a:r>
                        <a:rPr lang="cs-CZ" b="1" dirty="0" err="1" smtClean="0">
                          <a:solidFill>
                            <a:srgbClr val="FF0000"/>
                          </a:solidFill>
                        </a:rPr>
                        <a:t>China</a:t>
                      </a:r>
                      <a:endParaRPr lang="cs-CZ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IMP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196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249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284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292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303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345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1580307"/>
                  </a:ext>
                </a:extLst>
              </a:tr>
              <a:tr h="52403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EXP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64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78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114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144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165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170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9476107"/>
                  </a:ext>
                </a:extLst>
              </a:tr>
              <a:tr h="52403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BAL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-132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-171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-171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-148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-138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-175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1067051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131840" y="332656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EU </a:t>
            </a:r>
            <a:r>
              <a:rPr lang="cs-CZ" sz="2800" b="1" dirty="0" err="1" smtClean="0"/>
              <a:t>trade</a:t>
            </a:r>
            <a:r>
              <a:rPr lang="cs-CZ" sz="2800" b="1" dirty="0" smtClean="0"/>
              <a:t> </a:t>
            </a:r>
            <a:r>
              <a:rPr lang="cs-CZ" sz="2800" dirty="0" smtClean="0"/>
              <a:t>(</a:t>
            </a:r>
            <a:r>
              <a:rPr lang="cs-CZ" sz="2800" dirty="0" err="1" smtClean="0"/>
              <a:t>goods</a:t>
            </a:r>
            <a:r>
              <a:rPr lang="cs-CZ" sz="2800" dirty="0" smtClean="0"/>
              <a:t>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0023846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889233"/>
              </p:ext>
            </p:extLst>
          </p:nvPr>
        </p:nvGraphicFramePr>
        <p:xfrm>
          <a:off x="1043608" y="1052736"/>
          <a:ext cx="7054825" cy="44500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638782">
                  <a:extLst>
                    <a:ext uri="{9D8B030D-6E8A-4147-A177-3AD203B41FA5}">
                      <a16:colId xmlns:a16="http://schemas.microsoft.com/office/drawing/2014/main" val="1473339771"/>
                    </a:ext>
                  </a:extLst>
                </a:gridCol>
                <a:gridCol w="731965">
                  <a:extLst>
                    <a:ext uri="{9D8B030D-6E8A-4147-A177-3AD203B41FA5}">
                      <a16:colId xmlns:a16="http://schemas.microsoft.com/office/drawing/2014/main" val="2209066785"/>
                    </a:ext>
                  </a:extLst>
                </a:gridCol>
                <a:gridCol w="960946">
                  <a:extLst>
                    <a:ext uri="{9D8B030D-6E8A-4147-A177-3AD203B41FA5}">
                      <a16:colId xmlns:a16="http://schemas.microsoft.com/office/drawing/2014/main" val="818586287"/>
                    </a:ext>
                  </a:extLst>
                </a:gridCol>
                <a:gridCol w="668655">
                  <a:extLst>
                    <a:ext uri="{9D8B030D-6E8A-4147-A177-3AD203B41FA5}">
                      <a16:colId xmlns:a16="http://schemas.microsoft.com/office/drawing/2014/main" val="4208985161"/>
                    </a:ext>
                  </a:extLst>
                </a:gridCol>
                <a:gridCol w="731965">
                  <a:extLst>
                    <a:ext uri="{9D8B030D-6E8A-4147-A177-3AD203B41FA5}">
                      <a16:colId xmlns:a16="http://schemas.microsoft.com/office/drawing/2014/main" val="3247045328"/>
                    </a:ext>
                  </a:extLst>
                </a:gridCol>
                <a:gridCol w="960946">
                  <a:extLst>
                    <a:ext uri="{9D8B030D-6E8A-4147-A177-3AD203B41FA5}">
                      <a16:colId xmlns:a16="http://schemas.microsoft.com/office/drawing/2014/main" val="1870029312"/>
                    </a:ext>
                  </a:extLst>
                </a:gridCol>
                <a:gridCol w="668655">
                  <a:extLst>
                    <a:ext uri="{9D8B030D-6E8A-4147-A177-3AD203B41FA5}">
                      <a16:colId xmlns:a16="http://schemas.microsoft.com/office/drawing/2014/main" val="2178784716"/>
                    </a:ext>
                  </a:extLst>
                </a:gridCol>
                <a:gridCol w="731965">
                  <a:extLst>
                    <a:ext uri="{9D8B030D-6E8A-4147-A177-3AD203B41FA5}">
                      <a16:colId xmlns:a16="http://schemas.microsoft.com/office/drawing/2014/main" val="589556534"/>
                    </a:ext>
                  </a:extLst>
                </a:gridCol>
                <a:gridCol w="960946">
                  <a:extLst>
                    <a:ext uri="{9D8B030D-6E8A-4147-A177-3AD203B41FA5}">
                      <a16:colId xmlns:a16="http://schemas.microsoft.com/office/drawing/2014/main" val="17097673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dirty="0" err="1" smtClean="0"/>
                        <a:t>Imports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dirty="0" err="1" smtClean="0"/>
                        <a:t>Exports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dirty="0" err="1" smtClean="0"/>
                        <a:t>Total</a:t>
                      </a:r>
                      <a:r>
                        <a:rPr lang="cs-CZ" dirty="0" smtClean="0"/>
                        <a:t> </a:t>
                      </a:r>
                      <a:r>
                        <a:rPr lang="cs-CZ" dirty="0" err="1" smtClean="0"/>
                        <a:t>trade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5803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value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share</a:t>
                      </a:r>
                      <a:r>
                        <a:rPr lang="cs-CZ" dirty="0" smtClean="0"/>
                        <a:t> %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value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share</a:t>
                      </a:r>
                      <a:r>
                        <a:rPr lang="cs-CZ" dirty="0" smtClean="0"/>
                        <a:t> %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value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share</a:t>
                      </a:r>
                      <a:r>
                        <a:rPr lang="cs-CZ" dirty="0" smtClean="0"/>
                        <a:t> %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916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CH</a:t>
                      </a:r>
                      <a:endParaRPr lang="cs-CZ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345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20,1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US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364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20,8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US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70C0"/>
                          </a:solidFill>
                        </a:rPr>
                        <a:t>614</a:t>
                      </a:r>
                      <a:endParaRPr lang="cs-CZ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70C0"/>
                          </a:solidFill>
                        </a:rPr>
                        <a:t>17,8</a:t>
                      </a:r>
                      <a:endParaRPr lang="cs-CZ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5274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US</a:t>
                      </a:r>
                      <a:endParaRPr lang="cs-CZ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251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14,6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CH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170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9,7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CH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515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14,9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4631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SWI</a:t>
                      </a:r>
                      <a:endParaRPr lang="cs-CZ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122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7,1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SWI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142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8,2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SWI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70C0"/>
                          </a:solidFill>
                        </a:rPr>
                        <a:t>264</a:t>
                      </a:r>
                      <a:endParaRPr lang="cs-CZ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70C0"/>
                          </a:solidFill>
                        </a:rPr>
                        <a:t>7,6</a:t>
                      </a:r>
                      <a:endParaRPr lang="cs-CZ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04899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RUS</a:t>
                      </a:r>
                      <a:endParaRPr lang="cs-CZ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119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6,9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TUR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78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4,5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RUS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191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5,5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2833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TUR</a:t>
                      </a:r>
                      <a:endParaRPr lang="cs-CZ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67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3,9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RUS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72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4,1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TUR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70C0"/>
                          </a:solidFill>
                        </a:rPr>
                        <a:t>145</a:t>
                      </a:r>
                      <a:endParaRPr lang="cs-CZ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70C0"/>
                          </a:solidFill>
                        </a:rPr>
                        <a:t>4,2</a:t>
                      </a:r>
                      <a:endParaRPr lang="cs-CZ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35027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JAP</a:t>
                      </a:r>
                      <a:endParaRPr lang="cs-CZ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67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3,9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JAP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58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3,3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JAP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125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3,6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43038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NOR</a:t>
                      </a:r>
                      <a:endParaRPr lang="cs-CZ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63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3,7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NOR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48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2,8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NOR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112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3,2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3991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KOR</a:t>
                      </a:r>
                      <a:endParaRPr lang="cs-CZ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42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2,4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UAE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46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2,6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KOR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86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2,5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0104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IND</a:t>
                      </a:r>
                      <a:endParaRPr lang="cs-CZ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39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2,3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KOR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44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2,5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IND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77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2,2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0155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VIE</a:t>
                      </a:r>
                      <a:endParaRPr lang="cs-CZ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33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1,9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IND</a:t>
                      </a:r>
                      <a:endParaRPr lang="cs-CZ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38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2,2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b="1" dirty="0" smtClean="0">
                          <a:solidFill>
                            <a:schemeClr val="tx1"/>
                          </a:solidFill>
                        </a:rPr>
                        <a:t>CAN</a:t>
                      </a:r>
                      <a:endParaRPr lang="cs-CZ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70C0"/>
                          </a:solidFill>
                        </a:rPr>
                        <a:t>64</a:t>
                      </a:r>
                      <a:endParaRPr lang="cs-CZ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0070C0"/>
                          </a:solidFill>
                        </a:rPr>
                        <a:t>1,9</a:t>
                      </a:r>
                      <a:endParaRPr lang="cs-CZ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1370749"/>
                  </a:ext>
                </a:extLst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2627784" y="332656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</a:rPr>
              <a:t>EU</a:t>
            </a:r>
            <a:r>
              <a:rPr lang="cs-CZ" sz="2800" b="1" dirty="0" smtClean="0"/>
              <a:t> </a:t>
            </a:r>
            <a:r>
              <a:rPr lang="cs-CZ" sz="2800" b="1" dirty="0" err="1" smtClean="0"/>
              <a:t>trade</a:t>
            </a:r>
            <a:r>
              <a:rPr lang="cs-CZ" sz="2800" b="1" dirty="0" smtClean="0"/>
              <a:t> </a:t>
            </a:r>
            <a:r>
              <a:rPr lang="cs-CZ" sz="2800" b="1" dirty="0" err="1" smtClean="0">
                <a:solidFill>
                  <a:srgbClr val="0070C0"/>
                </a:solidFill>
              </a:rPr>
              <a:t>partners</a:t>
            </a:r>
            <a:r>
              <a:rPr lang="cs-CZ" sz="2800" b="1" dirty="0" smtClean="0"/>
              <a:t> - </a:t>
            </a:r>
            <a:r>
              <a:rPr lang="cs-CZ" sz="2800" b="1" dirty="0" err="1" smtClean="0"/>
              <a:t>goods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5699338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6243533"/>
              </p:ext>
            </p:extLst>
          </p:nvPr>
        </p:nvGraphicFramePr>
        <p:xfrm>
          <a:off x="1115616" y="836712"/>
          <a:ext cx="6197156" cy="50901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360994">
                  <a:extLst>
                    <a:ext uri="{9D8B030D-6E8A-4147-A177-3AD203B41FA5}">
                      <a16:colId xmlns:a16="http://schemas.microsoft.com/office/drawing/2014/main" val="3424222384"/>
                    </a:ext>
                  </a:extLst>
                </a:gridCol>
                <a:gridCol w="1036955">
                  <a:extLst>
                    <a:ext uri="{9D8B030D-6E8A-4147-A177-3AD203B41FA5}">
                      <a16:colId xmlns:a16="http://schemas.microsoft.com/office/drawing/2014/main" val="611321685"/>
                    </a:ext>
                  </a:extLst>
                </a:gridCol>
                <a:gridCol w="881126">
                  <a:extLst>
                    <a:ext uri="{9D8B030D-6E8A-4147-A177-3AD203B41FA5}">
                      <a16:colId xmlns:a16="http://schemas.microsoft.com/office/drawing/2014/main" val="3322684553"/>
                    </a:ext>
                  </a:extLst>
                </a:gridCol>
                <a:gridCol w="1036955">
                  <a:extLst>
                    <a:ext uri="{9D8B030D-6E8A-4147-A177-3AD203B41FA5}">
                      <a16:colId xmlns:a16="http://schemas.microsoft.com/office/drawing/2014/main" val="3606183844"/>
                    </a:ext>
                  </a:extLst>
                </a:gridCol>
                <a:gridCol w="881126">
                  <a:extLst>
                    <a:ext uri="{9D8B030D-6E8A-4147-A177-3AD203B41FA5}">
                      <a16:colId xmlns:a16="http://schemas.microsoft.com/office/drawing/2014/main" val="2417621956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rgbClr val="FF0000"/>
                          </a:solidFill>
                        </a:rPr>
                        <a:t>EU</a:t>
                      </a:r>
                      <a:r>
                        <a:rPr lang="cs-CZ" sz="2400" baseline="0" dirty="0" smtClean="0"/>
                        <a:t> – </a:t>
                      </a:r>
                      <a:r>
                        <a:rPr lang="cs-CZ" sz="2400" baseline="0" dirty="0" smtClean="0">
                          <a:solidFill>
                            <a:srgbClr val="0070C0"/>
                          </a:solidFill>
                        </a:rPr>
                        <a:t>US</a:t>
                      </a:r>
                      <a:r>
                        <a:rPr lang="cs-CZ" sz="2400" baseline="0" dirty="0" smtClean="0"/>
                        <a:t> </a:t>
                      </a:r>
                      <a:r>
                        <a:rPr lang="cs-CZ" sz="2400" baseline="0" dirty="0" err="1" smtClean="0"/>
                        <a:t>trade</a:t>
                      </a:r>
                      <a:endParaRPr lang="cs-CZ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dirty="0" err="1" smtClean="0"/>
                        <a:t>Imports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dirty="0" err="1" smtClean="0"/>
                        <a:t>Exports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782853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bil EUR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% </a:t>
                      </a:r>
                      <a:r>
                        <a:rPr lang="cs-CZ" dirty="0" err="1" smtClean="0"/>
                        <a:t>total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bil EUR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% </a:t>
                      </a:r>
                      <a:r>
                        <a:rPr lang="cs-CZ" dirty="0" err="1" smtClean="0"/>
                        <a:t>total</a:t>
                      </a:r>
                      <a:endParaRPr lang="cs-CZ" dirty="0" smtClean="0"/>
                    </a:p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814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i="1" dirty="0" smtClean="0"/>
                        <a:t>food</a:t>
                      </a:r>
                      <a:endParaRPr lang="cs-CZ" b="1" i="1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4,4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rgbClr val="0070C0"/>
                          </a:solidFill>
                        </a:rPr>
                        <a:t>20</a:t>
                      </a:r>
                      <a:endParaRPr lang="cs-CZ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5,4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1939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i="1" dirty="0" err="1" smtClean="0"/>
                        <a:t>steel</a:t>
                      </a:r>
                      <a:endParaRPr lang="cs-CZ" b="1" i="1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0,4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cs-CZ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1,4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9382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chemicals</a:t>
                      </a:r>
                      <a:endParaRPr lang="cs-CZ" b="1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57</a:t>
                      </a:r>
                      <a:endParaRPr lang="cs-CZ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22,6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rgbClr val="0070C0"/>
                          </a:solidFill>
                        </a:rPr>
                        <a:t>86</a:t>
                      </a:r>
                      <a:endParaRPr lang="cs-CZ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23,6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5581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- </a:t>
                      </a:r>
                      <a:r>
                        <a:rPr lang="cs-CZ" b="1" dirty="0" err="1" smtClean="0"/>
                        <a:t>pharmaceuticals</a:t>
                      </a:r>
                      <a:endParaRPr lang="cs-CZ" b="1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32</a:t>
                      </a:r>
                      <a:endParaRPr lang="cs-CZ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12,7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rgbClr val="0070C0"/>
                          </a:solidFill>
                        </a:rPr>
                        <a:t>48</a:t>
                      </a:r>
                      <a:endParaRPr lang="cs-CZ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13,3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4426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mach.</a:t>
                      </a:r>
                      <a:r>
                        <a:rPr lang="cs-CZ" b="1" baseline="0" dirty="0" smtClean="0"/>
                        <a:t> and </a:t>
                      </a:r>
                      <a:r>
                        <a:rPr lang="cs-CZ" b="1" baseline="0" dirty="0" err="1" smtClean="0"/>
                        <a:t>trasport</a:t>
                      </a:r>
                      <a:r>
                        <a:rPr lang="cs-CZ" b="1" baseline="0" dirty="0" smtClean="0"/>
                        <a:t> </a:t>
                      </a:r>
                      <a:r>
                        <a:rPr lang="cs-CZ" b="1" baseline="0" dirty="0" err="1" smtClean="0"/>
                        <a:t>eq</a:t>
                      </a:r>
                      <a:r>
                        <a:rPr lang="cs-CZ" b="1" baseline="0" dirty="0" smtClean="0"/>
                        <a:t>.</a:t>
                      </a:r>
                      <a:endParaRPr lang="cs-CZ" b="1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113</a:t>
                      </a:r>
                      <a:endParaRPr lang="cs-CZ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44,9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rgbClr val="0070C0"/>
                          </a:solidFill>
                        </a:rPr>
                        <a:t>163</a:t>
                      </a:r>
                      <a:endParaRPr lang="cs-CZ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44,9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7249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- transport </a:t>
                      </a:r>
                      <a:r>
                        <a:rPr lang="cs-CZ" b="1" dirty="0" err="1" smtClean="0"/>
                        <a:t>eq</a:t>
                      </a:r>
                      <a:r>
                        <a:rPr lang="cs-CZ" b="1" dirty="0" smtClean="0"/>
                        <a:t>.</a:t>
                      </a:r>
                      <a:endParaRPr lang="cs-CZ" b="1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44</a:t>
                      </a:r>
                      <a:endParaRPr lang="cs-CZ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17,7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rgbClr val="0070C0"/>
                          </a:solidFill>
                        </a:rPr>
                        <a:t>77</a:t>
                      </a:r>
                      <a:endParaRPr lang="cs-CZ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21,2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6523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-- </a:t>
                      </a:r>
                      <a:r>
                        <a:rPr lang="cs-CZ" b="1" dirty="0" err="1" smtClean="0"/>
                        <a:t>automotive</a:t>
                      </a:r>
                      <a:endParaRPr lang="cs-CZ" b="1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4,1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rgbClr val="0070C0"/>
                          </a:solidFill>
                        </a:rPr>
                        <a:t>47</a:t>
                      </a:r>
                      <a:endParaRPr lang="cs-CZ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12,8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0491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- </a:t>
                      </a:r>
                      <a:r>
                        <a:rPr lang="cs-CZ" b="1" dirty="0" err="1" smtClean="0"/>
                        <a:t>power</a:t>
                      </a:r>
                      <a:r>
                        <a:rPr lang="cs-CZ" b="1" dirty="0" smtClean="0"/>
                        <a:t> gen. mach.</a:t>
                      </a:r>
                      <a:endParaRPr lang="cs-CZ" b="1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27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10,7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16</a:t>
                      </a:r>
                      <a:endParaRPr lang="cs-CZ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4,4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0343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- non </a:t>
                      </a:r>
                      <a:r>
                        <a:rPr lang="cs-CZ" b="1" dirty="0" err="1" smtClean="0"/>
                        <a:t>elect</a:t>
                      </a:r>
                      <a:r>
                        <a:rPr lang="cs-CZ" b="1" dirty="0" smtClean="0"/>
                        <a:t>. mach.</a:t>
                      </a:r>
                      <a:endParaRPr lang="cs-CZ" b="1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17</a:t>
                      </a:r>
                      <a:endParaRPr lang="cs-CZ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6,8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rgbClr val="0070C0"/>
                          </a:solidFill>
                        </a:rPr>
                        <a:t>39</a:t>
                      </a:r>
                      <a:endParaRPr lang="cs-CZ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10,8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400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- </a:t>
                      </a:r>
                      <a:r>
                        <a:rPr lang="cs-CZ" b="1" dirty="0" err="1" smtClean="0"/>
                        <a:t>elect</a:t>
                      </a:r>
                      <a:r>
                        <a:rPr lang="cs-CZ" b="1" dirty="0" smtClean="0"/>
                        <a:t>. mach.</a:t>
                      </a:r>
                      <a:endParaRPr lang="cs-CZ" b="1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4,2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rgbClr val="0070C0"/>
                          </a:solidFill>
                        </a:rPr>
                        <a:t>17</a:t>
                      </a:r>
                      <a:endParaRPr lang="cs-CZ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4,6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548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other</a:t>
                      </a:r>
                      <a:r>
                        <a:rPr lang="cs-CZ" b="1" dirty="0" smtClean="0"/>
                        <a:t> </a:t>
                      </a:r>
                      <a:r>
                        <a:rPr lang="cs-CZ" b="1" dirty="0" err="1" smtClean="0"/>
                        <a:t>manufactures</a:t>
                      </a:r>
                      <a:endParaRPr lang="cs-CZ" b="1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11,8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rgbClr val="0070C0"/>
                          </a:solidFill>
                        </a:rPr>
                        <a:t>42</a:t>
                      </a:r>
                      <a:endParaRPr lang="cs-CZ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11,5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6052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91894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487561"/>
              </p:ext>
            </p:extLst>
          </p:nvPr>
        </p:nvGraphicFramePr>
        <p:xfrm>
          <a:off x="1259632" y="404664"/>
          <a:ext cx="6316980" cy="55626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480818">
                  <a:extLst>
                    <a:ext uri="{9D8B030D-6E8A-4147-A177-3AD203B41FA5}">
                      <a16:colId xmlns:a16="http://schemas.microsoft.com/office/drawing/2014/main" val="3424222384"/>
                    </a:ext>
                  </a:extLst>
                </a:gridCol>
                <a:gridCol w="1036955">
                  <a:extLst>
                    <a:ext uri="{9D8B030D-6E8A-4147-A177-3AD203B41FA5}">
                      <a16:colId xmlns:a16="http://schemas.microsoft.com/office/drawing/2014/main" val="611321685"/>
                    </a:ext>
                  </a:extLst>
                </a:gridCol>
                <a:gridCol w="881126">
                  <a:extLst>
                    <a:ext uri="{9D8B030D-6E8A-4147-A177-3AD203B41FA5}">
                      <a16:colId xmlns:a16="http://schemas.microsoft.com/office/drawing/2014/main" val="3322684553"/>
                    </a:ext>
                  </a:extLst>
                </a:gridCol>
                <a:gridCol w="1036955">
                  <a:extLst>
                    <a:ext uri="{9D8B030D-6E8A-4147-A177-3AD203B41FA5}">
                      <a16:colId xmlns:a16="http://schemas.microsoft.com/office/drawing/2014/main" val="3606183844"/>
                    </a:ext>
                  </a:extLst>
                </a:gridCol>
                <a:gridCol w="881126">
                  <a:extLst>
                    <a:ext uri="{9D8B030D-6E8A-4147-A177-3AD203B41FA5}">
                      <a16:colId xmlns:a16="http://schemas.microsoft.com/office/drawing/2014/main" val="2417621956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rgbClr val="FF0000"/>
                          </a:solidFill>
                        </a:rPr>
                        <a:t>EU</a:t>
                      </a:r>
                      <a:r>
                        <a:rPr lang="cs-CZ" sz="2400" baseline="0" dirty="0" smtClean="0"/>
                        <a:t> – </a:t>
                      </a:r>
                      <a:r>
                        <a:rPr lang="cs-CZ" sz="2400" baseline="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China</a:t>
                      </a:r>
                      <a:r>
                        <a:rPr lang="cs-CZ" sz="2400" baseline="0" dirty="0" smtClean="0"/>
                        <a:t> </a:t>
                      </a:r>
                      <a:r>
                        <a:rPr lang="cs-CZ" sz="2400" baseline="0" dirty="0" err="1" smtClean="0"/>
                        <a:t>trade</a:t>
                      </a:r>
                      <a:endParaRPr lang="cs-CZ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dirty="0" err="1" smtClean="0"/>
                        <a:t>imports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dirty="0" err="1" smtClean="0"/>
                        <a:t>exports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782853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bil EUR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% </a:t>
                      </a:r>
                      <a:r>
                        <a:rPr lang="cs-CZ" dirty="0" err="1" smtClean="0"/>
                        <a:t>total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bil EUR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% </a:t>
                      </a:r>
                      <a:r>
                        <a:rPr lang="cs-CZ" dirty="0" err="1" smtClean="0"/>
                        <a:t>total</a:t>
                      </a:r>
                      <a:endParaRPr lang="cs-CZ" dirty="0" smtClean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814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i="0" dirty="0" err="1" smtClean="0"/>
                        <a:t>agri.products</a:t>
                      </a:r>
                      <a:endParaRPr lang="cs-CZ" b="1" i="0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2,1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rgbClr val="0070C0"/>
                          </a:solidFill>
                        </a:rPr>
                        <a:t>15</a:t>
                      </a:r>
                      <a:endParaRPr lang="cs-CZ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9,0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1939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i="0" dirty="0" err="1" smtClean="0"/>
                        <a:t>fuel</a:t>
                      </a:r>
                      <a:r>
                        <a:rPr lang="cs-CZ" b="1" i="0" dirty="0" smtClean="0"/>
                        <a:t> and </a:t>
                      </a:r>
                      <a:r>
                        <a:rPr lang="cs-CZ" b="1" i="0" dirty="0" err="1" smtClean="0"/>
                        <a:t>mining</a:t>
                      </a:r>
                      <a:endParaRPr lang="cs-CZ" b="1" i="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0,9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rgbClr val="0070C0"/>
                          </a:solidFill>
                        </a:rPr>
                        <a:t>9</a:t>
                      </a:r>
                      <a:endParaRPr lang="cs-CZ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5,5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9382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chemicals</a:t>
                      </a:r>
                      <a:endParaRPr lang="cs-CZ" b="1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16</a:t>
                      </a:r>
                      <a:endParaRPr lang="cs-CZ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4,7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rgbClr val="0070C0"/>
                          </a:solidFill>
                        </a:rPr>
                        <a:t>22</a:t>
                      </a:r>
                      <a:endParaRPr lang="cs-CZ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12,9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5581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other</a:t>
                      </a:r>
                      <a:r>
                        <a:rPr lang="cs-CZ" b="1" dirty="0" smtClean="0"/>
                        <a:t> </a:t>
                      </a:r>
                      <a:r>
                        <a:rPr lang="cs-CZ" b="1" dirty="0" err="1" smtClean="0"/>
                        <a:t>semi</a:t>
                      </a:r>
                      <a:r>
                        <a:rPr lang="cs-CZ" b="1" dirty="0" smtClean="0"/>
                        <a:t>. manu.</a:t>
                      </a:r>
                      <a:endParaRPr lang="cs-CZ" b="1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28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8,2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4,8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4426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mach.</a:t>
                      </a:r>
                      <a:r>
                        <a:rPr lang="cs-CZ" b="1" baseline="0" dirty="0" smtClean="0"/>
                        <a:t> and </a:t>
                      </a:r>
                      <a:r>
                        <a:rPr lang="cs-CZ" b="1" baseline="0" dirty="0" err="1" smtClean="0"/>
                        <a:t>trasport</a:t>
                      </a:r>
                      <a:r>
                        <a:rPr lang="cs-CZ" b="1" baseline="0" dirty="0" smtClean="0"/>
                        <a:t> </a:t>
                      </a:r>
                      <a:r>
                        <a:rPr lang="cs-CZ" b="1" baseline="0" dirty="0" err="1" smtClean="0"/>
                        <a:t>eq</a:t>
                      </a:r>
                      <a:r>
                        <a:rPr lang="cs-CZ" b="1" baseline="0" dirty="0" smtClean="0"/>
                        <a:t>.</a:t>
                      </a:r>
                      <a:endParaRPr lang="cs-CZ" b="1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174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50,4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92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54,5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7249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- </a:t>
                      </a:r>
                      <a:r>
                        <a:rPr lang="cs-CZ" b="1" dirty="0" err="1" smtClean="0"/>
                        <a:t>office</a:t>
                      </a:r>
                      <a:r>
                        <a:rPr lang="cs-CZ" b="1" dirty="0" smtClean="0"/>
                        <a:t> and </a:t>
                      </a:r>
                      <a:r>
                        <a:rPr lang="cs-CZ" b="1" dirty="0" err="1" smtClean="0"/>
                        <a:t>telecom</a:t>
                      </a:r>
                      <a:r>
                        <a:rPr lang="cs-CZ" b="1" dirty="0" smtClean="0"/>
                        <a:t>.</a:t>
                      </a:r>
                      <a:endParaRPr lang="cs-CZ" b="1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103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29,7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4,6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6523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-- </a:t>
                      </a:r>
                      <a:r>
                        <a:rPr lang="cs-CZ" b="1" dirty="0" err="1" smtClean="0"/>
                        <a:t>elect.data</a:t>
                      </a:r>
                      <a:r>
                        <a:rPr lang="cs-CZ" b="1" dirty="0" smtClean="0"/>
                        <a:t> </a:t>
                      </a:r>
                      <a:r>
                        <a:rPr lang="cs-CZ" b="1" dirty="0" err="1" smtClean="0"/>
                        <a:t>processing</a:t>
                      </a:r>
                      <a:r>
                        <a:rPr lang="cs-CZ" b="1" dirty="0" smtClean="0"/>
                        <a:t>.</a:t>
                      </a:r>
                      <a:endParaRPr lang="cs-CZ" b="1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41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12,0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0,7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0491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--</a:t>
                      </a:r>
                      <a:r>
                        <a:rPr lang="cs-CZ" b="1" baseline="0" dirty="0" smtClean="0"/>
                        <a:t> </a:t>
                      </a:r>
                      <a:r>
                        <a:rPr lang="cs-CZ" b="1" dirty="0" err="1" smtClean="0"/>
                        <a:t>telecom</a:t>
                      </a:r>
                      <a:r>
                        <a:rPr lang="cs-CZ" b="1" dirty="0" smtClean="0"/>
                        <a:t>. </a:t>
                      </a:r>
                      <a:r>
                        <a:rPr lang="cs-CZ" b="1" dirty="0" err="1" smtClean="0"/>
                        <a:t>eq</a:t>
                      </a:r>
                      <a:r>
                        <a:rPr lang="cs-CZ" b="1" dirty="0" smtClean="0"/>
                        <a:t>.</a:t>
                      </a:r>
                      <a:endParaRPr lang="cs-CZ" b="1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57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16,5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1,6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0343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- transport. </a:t>
                      </a:r>
                      <a:r>
                        <a:rPr lang="cs-CZ" b="1" dirty="0" err="1" smtClean="0"/>
                        <a:t>Eq</a:t>
                      </a:r>
                      <a:endParaRPr lang="cs-CZ" b="1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2,9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rgbClr val="0070C0"/>
                          </a:solidFill>
                        </a:rPr>
                        <a:t>43</a:t>
                      </a:r>
                      <a:endParaRPr lang="cs-CZ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25,1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2855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- non </a:t>
                      </a:r>
                      <a:r>
                        <a:rPr lang="cs-CZ" b="1" dirty="0" err="1" smtClean="0"/>
                        <a:t>elect</a:t>
                      </a:r>
                      <a:r>
                        <a:rPr lang="cs-CZ" b="1" dirty="0" smtClean="0"/>
                        <a:t>. mach.</a:t>
                      </a:r>
                      <a:endParaRPr lang="cs-CZ" b="1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22</a:t>
                      </a:r>
                      <a:endParaRPr lang="cs-CZ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6,2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rgbClr val="0070C0"/>
                          </a:solidFill>
                        </a:rPr>
                        <a:t>25</a:t>
                      </a:r>
                      <a:endParaRPr lang="cs-CZ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14,6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400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- </a:t>
                      </a:r>
                      <a:r>
                        <a:rPr lang="cs-CZ" b="1" dirty="0" err="1" smtClean="0"/>
                        <a:t>elect</a:t>
                      </a:r>
                      <a:r>
                        <a:rPr lang="cs-CZ" b="1" dirty="0" smtClean="0"/>
                        <a:t>. mach.</a:t>
                      </a:r>
                      <a:endParaRPr lang="cs-CZ" b="1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35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10,2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7,5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548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clothing</a:t>
                      </a:r>
                      <a:endParaRPr lang="cs-CZ" b="1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30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8,7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0,8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1004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other</a:t>
                      </a:r>
                      <a:r>
                        <a:rPr lang="cs-CZ" b="1" dirty="0" smtClean="0"/>
                        <a:t> </a:t>
                      </a:r>
                      <a:r>
                        <a:rPr lang="cs-CZ" b="1" dirty="0" err="1" smtClean="0"/>
                        <a:t>manufactures</a:t>
                      </a:r>
                      <a:endParaRPr lang="cs-CZ" b="1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71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20,7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8,5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6052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52783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477068"/>
              </p:ext>
            </p:extLst>
          </p:nvPr>
        </p:nvGraphicFramePr>
        <p:xfrm>
          <a:off x="1115616" y="836712"/>
          <a:ext cx="6197156" cy="509016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360994">
                  <a:extLst>
                    <a:ext uri="{9D8B030D-6E8A-4147-A177-3AD203B41FA5}">
                      <a16:colId xmlns:a16="http://schemas.microsoft.com/office/drawing/2014/main" val="3424222384"/>
                    </a:ext>
                  </a:extLst>
                </a:gridCol>
                <a:gridCol w="1036955">
                  <a:extLst>
                    <a:ext uri="{9D8B030D-6E8A-4147-A177-3AD203B41FA5}">
                      <a16:colId xmlns:a16="http://schemas.microsoft.com/office/drawing/2014/main" val="611321685"/>
                    </a:ext>
                  </a:extLst>
                </a:gridCol>
                <a:gridCol w="881126">
                  <a:extLst>
                    <a:ext uri="{9D8B030D-6E8A-4147-A177-3AD203B41FA5}">
                      <a16:colId xmlns:a16="http://schemas.microsoft.com/office/drawing/2014/main" val="3322684553"/>
                    </a:ext>
                  </a:extLst>
                </a:gridCol>
                <a:gridCol w="1036955">
                  <a:extLst>
                    <a:ext uri="{9D8B030D-6E8A-4147-A177-3AD203B41FA5}">
                      <a16:colId xmlns:a16="http://schemas.microsoft.com/office/drawing/2014/main" val="3606183844"/>
                    </a:ext>
                  </a:extLst>
                </a:gridCol>
                <a:gridCol w="881126">
                  <a:extLst>
                    <a:ext uri="{9D8B030D-6E8A-4147-A177-3AD203B41FA5}">
                      <a16:colId xmlns:a16="http://schemas.microsoft.com/office/drawing/2014/main" val="2417621956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cs-CZ" sz="2400" dirty="0" smtClean="0">
                          <a:solidFill>
                            <a:srgbClr val="FF0000"/>
                          </a:solidFill>
                        </a:rPr>
                        <a:t>EU</a:t>
                      </a:r>
                      <a:r>
                        <a:rPr lang="cs-CZ" sz="2400" baseline="0" dirty="0" smtClean="0"/>
                        <a:t> – </a:t>
                      </a:r>
                      <a:r>
                        <a:rPr lang="cs-CZ" sz="2400" baseline="0" dirty="0" smtClean="0">
                          <a:solidFill>
                            <a:srgbClr val="00B050"/>
                          </a:solidFill>
                        </a:rPr>
                        <a:t>JAP</a:t>
                      </a:r>
                      <a:r>
                        <a:rPr lang="cs-CZ" sz="2400" baseline="0" dirty="0" smtClean="0"/>
                        <a:t> </a:t>
                      </a:r>
                      <a:r>
                        <a:rPr lang="cs-CZ" sz="2400" baseline="0" dirty="0" err="1" smtClean="0"/>
                        <a:t>trade</a:t>
                      </a:r>
                      <a:endParaRPr lang="cs-CZ" sz="24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dirty="0" err="1" smtClean="0"/>
                        <a:t>Imports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dirty="0" err="1" smtClean="0"/>
                        <a:t>Exports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782853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bil EUR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% </a:t>
                      </a:r>
                      <a:r>
                        <a:rPr lang="cs-CZ" dirty="0" err="1" smtClean="0"/>
                        <a:t>total</a:t>
                      </a:r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bil EUR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% </a:t>
                      </a:r>
                      <a:r>
                        <a:rPr lang="cs-CZ" dirty="0" err="1" smtClean="0"/>
                        <a:t>total</a:t>
                      </a:r>
                      <a:endParaRPr lang="cs-CZ" dirty="0" smtClean="0"/>
                    </a:p>
                    <a:p>
                      <a:endParaRPr lang="cs-CZ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814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i="1" dirty="0" smtClean="0"/>
                        <a:t>food</a:t>
                      </a:r>
                      <a:endParaRPr lang="cs-CZ" b="1" i="1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11</a:t>
                      </a:r>
                      <a:endParaRPr lang="cs-CZ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4,4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rgbClr val="0070C0"/>
                          </a:solidFill>
                        </a:rPr>
                        <a:t>20</a:t>
                      </a:r>
                      <a:endParaRPr lang="cs-CZ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5,4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1939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i="1" dirty="0" err="1" smtClean="0"/>
                        <a:t>steel</a:t>
                      </a:r>
                      <a:endParaRPr lang="cs-CZ" b="1" i="1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0,4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cs-CZ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1,4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9382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chemicals</a:t>
                      </a:r>
                      <a:endParaRPr lang="cs-CZ" b="1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57</a:t>
                      </a:r>
                      <a:endParaRPr lang="cs-CZ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22,6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rgbClr val="0070C0"/>
                          </a:solidFill>
                        </a:rPr>
                        <a:t>86</a:t>
                      </a:r>
                      <a:endParaRPr lang="cs-CZ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23,6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5581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- </a:t>
                      </a:r>
                      <a:r>
                        <a:rPr lang="cs-CZ" b="1" dirty="0" err="1" smtClean="0"/>
                        <a:t>pharmaceuticals</a:t>
                      </a:r>
                      <a:endParaRPr lang="cs-CZ" b="1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32</a:t>
                      </a:r>
                      <a:endParaRPr lang="cs-CZ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12,7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rgbClr val="0070C0"/>
                          </a:solidFill>
                        </a:rPr>
                        <a:t>48</a:t>
                      </a:r>
                      <a:endParaRPr lang="cs-CZ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13,3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04426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mach.</a:t>
                      </a:r>
                      <a:r>
                        <a:rPr lang="cs-CZ" b="1" baseline="0" dirty="0" smtClean="0"/>
                        <a:t> and </a:t>
                      </a:r>
                      <a:r>
                        <a:rPr lang="cs-CZ" b="1" baseline="0" dirty="0" err="1" smtClean="0"/>
                        <a:t>trasport</a:t>
                      </a:r>
                      <a:r>
                        <a:rPr lang="cs-CZ" b="1" baseline="0" dirty="0" smtClean="0"/>
                        <a:t> </a:t>
                      </a:r>
                      <a:r>
                        <a:rPr lang="cs-CZ" b="1" baseline="0" dirty="0" err="1" smtClean="0"/>
                        <a:t>eq</a:t>
                      </a:r>
                      <a:r>
                        <a:rPr lang="cs-CZ" b="1" baseline="0" dirty="0" smtClean="0"/>
                        <a:t>.</a:t>
                      </a:r>
                      <a:endParaRPr lang="cs-CZ" b="1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113</a:t>
                      </a:r>
                      <a:endParaRPr lang="cs-CZ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44,9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rgbClr val="0070C0"/>
                          </a:solidFill>
                        </a:rPr>
                        <a:t>163</a:t>
                      </a:r>
                      <a:endParaRPr lang="cs-CZ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44,9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7249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- transport </a:t>
                      </a:r>
                      <a:r>
                        <a:rPr lang="cs-CZ" b="1" dirty="0" err="1" smtClean="0"/>
                        <a:t>eq</a:t>
                      </a:r>
                      <a:r>
                        <a:rPr lang="cs-CZ" b="1" dirty="0" smtClean="0"/>
                        <a:t>.</a:t>
                      </a:r>
                      <a:endParaRPr lang="cs-CZ" b="1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44</a:t>
                      </a:r>
                      <a:endParaRPr lang="cs-CZ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17,7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rgbClr val="0070C0"/>
                          </a:solidFill>
                        </a:rPr>
                        <a:t>77</a:t>
                      </a:r>
                      <a:endParaRPr lang="cs-CZ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21,2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6523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-- </a:t>
                      </a:r>
                      <a:r>
                        <a:rPr lang="cs-CZ" b="1" dirty="0" err="1" smtClean="0"/>
                        <a:t>automotive</a:t>
                      </a:r>
                      <a:endParaRPr lang="cs-CZ" b="1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4,1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rgbClr val="0070C0"/>
                          </a:solidFill>
                        </a:rPr>
                        <a:t>47</a:t>
                      </a:r>
                      <a:endParaRPr lang="cs-CZ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12,8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0491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- </a:t>
                      </a:r>
                      <a:r>
                        <a:rPr lang="cs-CZ" b="1" dirty="0" err="1" smtClean="0"/>
                        <a:t>power</a:t>
                      </a:r>
                      <a:r>
                        <a:rPr lang="cs-CZ" b="1" dirty="0" smtClean="0"/>
                        <a:t> gen. mach.</a:t>
                      </a:r>
                      <a:endParaRPr lang="cs-CZ" b="1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27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10,7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16</a:t>
                      </a:r>
                      <a:endParaRPr lang="cs-CZ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4,4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03436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- non </a:t>
                      </a:r>
                      <a:r>
                        <a:rPr lang="cs-CZ" b="1" dirty="0" err="1" smtClean="0"/>
                        <a:t>elect</a:t>
                      </a:r>
                      <a:r>
                        <a:rPr lang="cs-CZ" b="1" dirty="0" smtClean="0"/>
                        <a:t>. mach.</a:t>
                      </a:r>
                      <a:endParaRPr lang="cs-CZ" b="1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17</a:t>
                      </a:r>
                      <a:endParaRPr lang="cs-CZ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6,8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rgbClr val="0070C0"/>
                          </a:solidFill>
                        </a:rPr>
                        <a:t>39</a:t>
                      </a:r>
                      <a:endParaRPr lang="cs-CZ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10,8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400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- </a:t>
                      </a:r>
                      <a:r>
                        <a:rPr lang="cs-CZ" b="1" dirty="0" err="1" smtClean="0"/>
                        <a:t>elect</a:t>
                      </a:r>
                      <a:r>
                        <a:rPr lang="cs-CZ" b="1" dirty="0" smtClean="0"/>
                        <a:t>. mach.</a:t>
                      </a:r>
                      <a:endParaRPr lang="cs-CZ" b="1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10</a:t>
                      </a:r>
                      <a:endParaRPr lang="cs-CZ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4,2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rgbClr val="0070C0"/>
                          </a:solidFill>
                        </a:rPr>
                        <a:t>17</a:t>
                      </a:r>
                      <a:endParaRPr lang="cs-CZ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4,6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548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err="1" smtClean="0"/>
                        <a:t>other</a:t>
                      </a:r>
                      <a:r>
                        <a:rPr lang="cs-CZ" b="1" dirty="0" smtClean="0"/>
                        <a:t> </a:t>
                      </a:r>
                      <a:r>
                        <a:rPr lang="cs-CZ" b="1" dirty="0" err="1" smtClean="0"/>
                        <a:t>manufactures</a:t>
                      </a:r>
                      <a:endParaRPr lang="cs-CZ" b="1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30</a:t>
                      </a:r>
                      <a:endParaRPr lang="cs-CZ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11,8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>
                          <a:solidFill>
                            <a:srgbClr val="0070C0"/>
                          </a:solidFill>
                        </a:rPr>
                        <a:t>42</a:t>
                      </a:r>
                      <a:endParaRPr lang="cs-CZ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 smtClean="0"/>
                        <a:t>11,5</a:t>
                      </a:r>
                      <a:endParaRPr lang="cs-CZ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60526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25235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2829414"/>
              </p:ext>
            </p:extLst>
          </p:nvPr>
        </p:nvGraphicFramePr>
        <p:xfrm>
          <a:off x="1115616" y="836712"/>
          <a:ext cx="6197156" cy="39776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360994">
                  <a:extLst>
                    <a:ext uri="{9D8B030D-6E8A-4147-A177-3AD203B41FA5}">
                      <a16:colId xmlns:a16="http://schemas.microsoft.com/office/drawing/2014/main" val="3424222384"/>
                    </a:ext>
                  </a:extLst>
                </a:gridCol>
                <a:gridCol w="1036955">
                  <a:extLst>
                    <a:ext uri="{9D8B030D-6E8A-4147-A177-3AD203B41FA5}">
                      <a16:colId xmlns:a16="http://schemas.microsoft.com/office/drawing/2014/main" val="611321685"/>
                    </a:ext>
                  </a:extLst>
                </a:gridCol>
                <a:gridCol w="881126">
                  <a:extLst>
                    <a:ext uri="{9D8B030D-6E8A-4147-A177-3AD203B41FA5}">
                      <a16:colId xmlns:a16="http://schemas.microsoft.com/office/drawing/2014/main" val="3322684553"/>
                    </a:ext>
                  </a:extLst>
                </a:gridCol>
                <a:gridCol w="1036955">
                  <a:extLst>
                    <a:ext uri="{9D8B030D-6E8A-4147-A177-3AD203B41FA5}">
                      <a16:colId xmlns:a16="http://schemas.microsoft.com/office/drawing/2014/main" val="3606183844"/>
                    </a:ext>
                  </a:extLst>
                </a:gridCol>
                <a:gridCol w="881126">
                  <a:extLst>
                    <a:ext uri="{9D8B030D-6E8A-4147-A177-3AD203B41FA5}">
                      <a16:colId xmlns:a16="http://schemas.microsoft.com/office/drawing/2014/main" val="2417621956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en-US" sz="2400" noProof="0" dirty="0" smtClean="0">
                          <a:solidFill>
                            <a:srgbClr val="FF0000"/>
                          </a:solidFill>
                        </a:rPr>
                        <a:t>EU</a:t>
                      </a:r>
                      <a:r>
                        <a:rPr lang="en-US" sz="2400" baseline="0" noProof="0" dirty="0" smtClean="0"/>
                        <a:t> – </a:t>
                      </a:r>
                      <a:r>
                        <a:rPr lang="en-US" sz="2400" baseline="0" noProof="0" dirty="0" smtClean="0">
                          <a:solidFill>
                            <a:srgbClr val="7030A0"/>
                          </a:solidFill>
                        </a:rPr>
                        <a:t>RUS</a:t>
                      </a:r>
                      <a:r>
                        <a:rPr lang="en-US" sz="2400" baseline="0" noProof="0" dirty="0" smtClean="0"/>
                        <a:t> trade</a:t>
                      </a:r>
                      <a:endParaRPr lang="en-US" sz="2400" noProof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noProof="0" dirty="0" smtClean="0"/>
                        <a:t>Imports</a:t>
                      </a:r>
                      <a:endParaRPr lang="en-US" noProof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noProof="0" dirty="0" smtClean="0"/>
                        <a:t>Exports</a:t>
                      </a:r>
                      <a:endParaRPr lang="en-US" noProof="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5782853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noProof="0" dirty="0" smtClean="0"/>
                        <a:t>bil</a:t>
                      </a:r>
                      <a:r>
                        <a:rPr lang="en-US" noProof="0" dirty="0" smtClean="0"/>
                        <a:t> EUR</a:t>
                      </a:r>
                      <a:endParaRPr lang="en-US" noProof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noProof="0" dirty="0" smtClean="0"/>
                        <a:t>% total</a:t>
                      </a:r>
                      <a:endParaRPr lang="en-US" noProof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noProof="0" dirty="0" smtClean="0"/>
                        <a:t>bil</a:t>
                      </a:r>
                      <a:r>
                        <a:rPr lang="en-US" noProof="0" dirty="0" smtClean="0"/>
                        <a:t> EUR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noProof="0" dirty="0" smtClean="0"/>
                        <a:t>% total</a:t>
                      </a:r>
                    </a:p>
                    <a:p>
                      <a:endParaRPr lang="en-US" noProof="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2814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i="0" noProof="0" dirty="0" smtClean="0"/>
                        <a:t>f</a:t>
                      </a:r>
                      <a:r>
                        <a:rPr lang="en-US" b="1" i="0" noProof="0" dirty="0" err="1" smtClean="0"/>
                        <a:t>ood</a:t>
                      </a:r>
                      <a:endParaRPr lang="en-US" b="1" i="0" noProof="0" dirty="0"/>
                    </a:p>
                  </a:txBody>
                  <a:tcP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noProof="0" dirty="0" smtClean="0"/>
                        <a:t>2</a:t>
                      </a:r>
                      <a:endParaRPr lang="en-US" b="1" noProof="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noProof="0" dirty="0" smtClean="0"/>
                        <a:t>1,6</a:t>
                      </a:r>
                      <a:endParaRPr lang="en-US" noProof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noProof="0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en-US" b="1" noProof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noProof="0" dirty="0" smtClean="0"/>
                        <a:t>6,6</a:t>
                      </a:r>
                      <a:endParaRPr lang="en-US" noProof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19391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i="0" noProof="0" dirty="0" err="1" smtClean="0"/>
                        <a:t>fuels</a:t>
                      </a:r>
                      <a:r>
                        <a:rPr lang="cs-CZ" b="1" i="0" noProof="0" dirty="0" smtClean="0"/>
                        <a:t> and</a:t>
                      </a:r>
                      <a:r>
                        <a:rPr lang="cs-CZ" b="1" i="0" baseline="0" noProof="0" dirty="0" smtClean="0"/>
                        <a:t> </a:t>
                      </a:r>
                      <a:r>
                        <a:rPr lang="cs-CZ" b="1" i="0" noProof="0" dirty="0" err="1" smtClean="0"/>
                        <a:t>mining</a:t>
                      </a:r>
                      <a:endParaRPr lang="en-US" b="1" i="0" noProof="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noProof="0" dirty="0" smtClean="0">
                          <a:solidFill>
                            <a:srgbClr val="FF0000"/>
                          </a:solidFill>
                        </a:rPr>
                        <a:t>86</a:t>
                      </a:r>
                      <a:endParaRPr lang="en-US" b="1" noProof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noProof="0" dirty="0" smtClean="0"/>
                        <a:t>72,0</a:t>
                      </a:r>
                      <a:endParaRPr lang="en-US" noProof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noProof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noProof="0" dirty="0" smtClean="0">
                          <a:solidFill>
                            <a:schemeClr val="tx1"/>
                          </a:solidFill>
                        </a:rPr>
                        <a:t>1,5</a:t>
                      </a:r>
                      <a:endParaRPr lang="en-US" noProof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9382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noProof="0" dirty="0" smtClean="0"/>
                        <a:t>c</a:t>
                      </a:r>
                      <a:r>
                        <a:rPr lang="en-US" b="1" noProof="0" dirty="0" err="1" smtClean="0"/>
                        <a:t>hemicals</a:t>
                      </a:r>
                      <a:endParaRPr lang="en-US" b="1" noProof="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noProof="0" dirty="0" smtClean="0"/>
                        <a:t>5</a:t>
                      </a:r>
                      <a:endParaRPr lang="en-US" b="1" noProof="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noProof="0" dirty="0" smtClean="0"/>
                        <a:t>3,7</a:t>
                      </a:r>
                      <a:endParaRPr lang="en-US" noProof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noProof="0" dirty="0" smtClean="0">
                          <a:solidFill>
                            <a:srgbClr val="0070C0"/>
                          </a:solidFill>
                        </a:rPr>
                        <a:t>16</a:t>
                      </a:r>
                      <a:endParaRPr lang="en-US" b="1" noProof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noProof="0" dirty="0" smtClean="0"/>
                        <a:t>21,7</a:t>
                      </a:r>
                      <a:endParaRPr lang="en-US" noProof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55819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noProof="0" dirty="0" smtClean="0"/>
                        <a:t>mach.</a:t>
                      </a:r>
                      <a:r>
                        <a:rPr lang="en-US" b="1" baseline="0" noProof="0" dirty="0" smtClean="0"/>
                        <a:t> and </a:t>
                      </a:r>
                      <a:r>
                        <a:rPr lang="en-US" b="1" baseline="0" noProof="0" dirty="0" err="1" smtClean="0"/>
                        <a:t>trasport</a:t>
                      </a:r>
                      <a:r>
                        <a:rPr lang="en-US" b="1" baseline="0" noProof="0" dirty="0" smtClean="0"/>
                        <a:t> eq.</a:t>
                      </a:r>
                      <a:endParaRPr lang="en-US" b="1" noProof="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noProof="0" dirty="0" smtClean="0"/>
                        <a:t>2</a:t>
                      </a:r>
                      <a:endParaRPr lang="en-US" b="1" noProof="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noProof="0" dirty="0" smtClean="0"/>
                        <a:t>2,0</a:t>
                      </a:r>
                      <a:endParaRPr lang="en-US" noProof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noProof="0" dirty="0" smtClean="0">
                          <a:solidFill>
                            <a:srgbClr val="0070C0"/>
                          </a:solidFill>
                        </a:rPr>
                        <a:t>31</a:t>
                      </a:r>
                      <a:endParaRPr lang="en-US" b="1" noProof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noProof="0" dirty="0" smtClean="0"/>
                        <a:t>43,1</a:t>
                      </a:r>
                      <a:endParaRPr lang="en-US" noProof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72495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noProof="0" dirty="0" smtClean="0"/>
                        <a:t>- transport eq.</a:t>
                      </a:r>
                      <a:endParaRPr lang="en-US" b="1" noProof="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noProof="0" dirty="0" smtClean="0"/>
                        <a:t>1</a:t>
                      </a:r>
                      <a:endParaRPr lang="en-US" b="1" noProof="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noProof="0" dirty="0" smtClean="0"/>
                        <a:t>0,9</a:t>
                      </a:r>
                      <a:endParaRPr lang="en-US" noProof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noProof="0" dirty="0" smtClean="0">
                          <a:solidFill>
                            <a:srgbClr val="0070C0"/>
                          </a:solidFill>
                        </a:rPr>
                        <a:t>10</a:t>
                      </a:r>
                      <a:endParaRPr lang="en-US" b="1" noProof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noProof="0" dirty="0" smtClean="0"/>
                        <a:t>14,2</a:t>
                      </a:r>
                      <a:endParaRPr lang="en-US" noProof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6523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noProof="0" dirty="0" smtClean="0"/>
                        <a:t>- non elect. mach.</a:t>
                      </a:r>
                      <a:endParaRPr lang="en-US" b="1" noProof="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noProof="0" dirty="0" smtClean="0"/>
                        <a:t>0,3</a:t>
                      </a:r>
                      <a:endParaRPr lang="en-US" b="1" noProof="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noProof="0" dirty="0" smtClean="0"/>
                        <a:t>0,3</a:t>
                      </a:r>
                      <a:endParaRPr lang="en-US" noProof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noProof="0" dirty="0" smtClean="0">
                          <a:solidFill>
                            <a:srgbClr val="0070C0"/>
                          </a:solidFill>
                        </a:rPr>
                        <a:t>12</a:t>
                      </a:r>
                      <a:endParaRPr lang="en-US" b="1" noProof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noProof="0" dirty="0" smtClean="0"/>
                        <a:t>16,5</a:t>
                      </a:r>
                      <a:endParaRPr lang="en-US" noProof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2400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noProof="0" dirty="0" smtClean="0"/>
                        <a:t>- elect. mach.</a:t>
                      </a:r>
                      <a:endParaRPr lang="en-US" b="1" noProof="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noProof="0" dirty="0" smtClean="0"/>
                        <a:t>0,3</a:t>
                      </a:r>
                      <a:endParaRPr lang="en-US" b="1" noProof="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noProof="0" dirty="0" smtClean="0"/>
                        <a:t>0,3</a:t>
                      </a:r>
                      <a:endParaRPr lang="en-US" noProof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noProof="0" dirty="0" smtClean="0">
                          <a:solidFill>
                            <a:srgbClr val="0070C0"/>
                          </a:solidFill>
                        </a:rPr>
                        <a:t>4</a:t>
                      </a:r>
                      <a:endParaRPr lang="en-US" b="1" noProof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noProof="0" dirty="0" smtClean="0"/>
                        <a:t>5,4</a:t>
                      </a:r>
                      <a:endParaRPr lang="en-US" noProof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2548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noProof="0" dirty="0" err="1" smtClean="0"/>
                        <a:t>clothing</a:t>
                      </a:r>
                      <a:endParaRPr lang="en-US" b="1" noProof="0" dirty="0"/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noProof="0" dirty="0" smtClean="0"/>
                        <a:t>0,02</a:t>
                      </a:r>
                      <a:endParaRPr lang="en-US" b="1" noProof="0" dirty="0"/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noProof="0" dirty="0" smtClean="0"/>
                        <a:t>0,0</a:t>
                      </a:r>
                      <a:endParaRPr lang="en-US" noProof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b="1" noProof="0" dirty="0" smtClean="0">
                          <a:solidFill>
                            <a:srgbClr val="0070C0"/>
                          </a:solidFill>
                        </a:rPr>
                        <a:t>2,3</a:t>
                      </a:r>
                      <a:endParaRPr lang="en-US" b="1" noProof="0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noProof="0" dirty="0" smtClean="0"/>
                        <a:t>3,1</a:t>
                      </a:r>
                      <a:endParaRPr lang="en-US" noProof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84416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94379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36712"/>
            <a:ext cx="8939313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Šipka doleva 2"/>
          <p:cNvSpPr/>
          <p:nvPr/>
        </p:nvSpPr>
        <p:spPr>
          <a:xfrm>
            <a:off x="2483768" y="3753036"/>
            <a:ext cx="216024" cy="72008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sp>
        <p:nvSpPr>
          <p:cNvPr id="5" name="Šipka doleva 4"/>
          <p:cNvSpPr/>
          <p:nvPr/>
        </p:nvSpPr>
        <p:spPr>
          <a:xfrm>
            <a:off x="1403648" y="4257092"/>
            <a:ext cx="216024" cy="72008"/>
          </a:xfrm>
          <a:prstGeom prst="lef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sp>
        <p:nvSpPr>
          <p:cNvPr id="6" name="Šipka doleva 5"/>
          <p:cNvSpPr/>
          <p:nvPr/>
        </p:nvSpPr>
        <p:spPr>
          <a:xfrm>
            <a:off x="1115616" y="3501008"/>
            <a:ext cx="216024" cy="72008"/>
          </a:xfrm>
          <a:prstGeom prst="lef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sp>
        <p:nvSpPr>
          <p:cNvPr id="7" name="Šipka doleva 6"/>
          <p:cNvSpPr/>
          <p:nvPr/>
        </p:nvSpPr>
        <p:spPr>
          <a:xfrm>
            <a:off x="2949352" y="4005064"/>
            <a:ext cx="216024" cy="72008"/>
          </a:xfrm>
          <a:prstGeom prst="lef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sp>
        <p:nvSpPr>
          <p:cNvPr id="8" name="Šipka doleva 7"/>
          <p:cNvSpPr/>
          <p:nvPr/>
        </p:nvSpPr>
        <p:spPr>
          <a:xfrm>
            <a:off x="683568" y="2708920"/>
            <a:ext cx="216024" cy="72008"/>
          </a:xfrm>
          <a:prstGeom prst="lef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sp>
        <p:nvSpPr>
          <p:cNvPr id="9" name="Šipka doleva 8"/>
          <p:cNvSpPr/>
          <p:nvPr/>
        </p:nvSpPr>
        <p:spPr>
          <a:xfrm>
            <a:off x="791580" y="2420888"/>
            <a:ext cx="216024" cy="72008"/>
          </a:xfrm>
          <a:prstGeom prst="lef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6437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439" y="911653"/>
            <a:ext cx="9036496" cy="4681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Šipka doleva 2"/>
          <p:cNvSpPr/>
          <p:nvPr/>
        </p:nvSpPr>
        <p:spPr>
          <a:xfrm>
            <a:off x="1279189" y="1808820"/>
            <a:ext cx="216024" cy="72008"/>
          </a:xfrm>
          <a:prstGeom prst="lef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sp>
        <p:nvSpPr>
          <p:cNvPr id="4" name="Šipka doleva 3"/>
          <p:cNvSpPr/>
          <p:nvPr/>
        </p:nvSpPr>
        <p:spPr>
          <a:xfrm>
            <a:off x="1171177" y="1988840"/>
            <a:ext cx="216024" cy="72008"/>
          </a:xfrm>
          <a:prstGeom prst="lef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sp>
        <p:nvSpPr>
          <p:cNvPr id="5" name="Šipka doleva 4"/>
          <p:cNvSpPr/>
          <p:nvPr/>
        </p:nvSpPr>
        <p:spPr>
          <a:xfrm>
            <a:off x="1797224" y="2168860"/>
            <a:ext cx="216024" cy="72008"/>
          </a:xfrm>
          <a:prstGeom prst="lef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sp>
        <p:nvSpPr>
          <p:cNvPr id="6" name="Šipka doleva 5"/>
          <p:cNvSpPr/>
          <p:nvPr/>
        </p:nvSpPr>
        <p:spPr>
          <a:xfrm>
            <a:off x="899592" y="2348880"/>
            <a:ext cx="216024" cy="72008"/>
          </a:xfrm>
          <a:prstGeom prst="lef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sp>
        <p:nvSpPr>
          <p:cNvPr id="7" name="Šipka doleva 6"/>
          <p:cNvSpPr/>
          <p:nvPr/>
        </p:nvSpPr>
        <p:spPr>
          <a:xfrm>
            <a:off x="967890" y="2532912"/>
            <a:ext cx="216024" cy="72008"/>
          </a:xfrm>
          <a:prstGeom prst="lef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sp>
        <p:nvSpPr>
          <p:cNvPr id="8" name="Šipka doleva 7"/>
          <p:cNvSpPr/>
          <p:nvPr/>
        </p:nvSpPr>
        <p:spPr>
          <a:xfrm>
            <a:off x="949431" y="2708920"/>
            <a:ext cx="216024" cy="72008"/>
          </a:xfrm>
          <a:prstGeom prst="lef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sp>
        <p:nvSpPr>
          <p:cNvPr id="9" name="Šipka doleva 8"/>
          <p:cNvSpPr/>
          <p:nvPr/>
        </p:nvSpPr>
        <p:spPr>
          <a:xfrm>
            <a:off x="1183914" y="4005064"/>
            <a:ext cx="216024" cy="72008"/>
          </a:xfrm>
          <a:prstGeom prst="lef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sp>
        <p:nvSpPr>
          <p:cNvPr id="10" name="Šipka doleva 9"/>
          <p:cNvSpPr/>
          <p:nvPr/>
        </p:nvSpPr>
        <p:spPr>
          <a:xfrm>
            <a:off x="862146" y="3429000"/>
            <a:ext cx="216024" cy="72008"/>
          </a:xfrm>
          <a:prstGeom prst="lef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  <p:sp>
        <p:nvSpPr>
          <p:cNvPr id="11" name="Šipka doleva 10"/>
          <p:cNvSpPr/>
          <p:nvPr/>
        </p:nvSpPr>
        <p:spPr>
          <a:xfrm>
            <a:off x="5724128" y="3979439"/>
            <a:ext cx="216024" cy="72008"/>
          </a:xfrm>
          <a:prstGeom prst="lef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2150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71" y="1228399"/>
            <a:ext cx="9056713" cy="3528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57585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9643855"/>
              </p:ext>
            </p:extLst>
          </p:nvPr>
        </p:nvGraphicFramePr>
        <p:xfrm>
          <a:off x="1475656" y="620688"/>
          <a:ext cx="5832648" cy="56784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176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8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 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effectLst/>
                        </a:rPr>
                        <a:t>Market</a:t>
                      </a:r>
                      <a:r>
                        <a:rPr lang="en-US" sz="1800" baseline="0" noProof="0" dirty="0" smtClean="0">
                          <a:effectLst/>
                        </a:rPr>
                        <a:t> </a:t>
                      </a:r>
                      <a:r>
                        <a:rPr lang="en-US" sz="1800" noProof="0" dirty="0" smtClean="0">
                          <a:effectLst/>
                        </a:rPr>
                        <a:t>share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noProof="0" dirty="0" smtClean="0">
                          <a:effectLst/>
                        </a:rPr>
                        <a:t>Change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noProof="0" dirty="0" smtClean="0">
                          <a:effectLst/>
                        </a:rPr>
                        <a:t>EU15</a:t>
                      </a:r>
                      <a:endParaRPr lang="en-US" sz="2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noProof="0" dirty="0" smtClean="0">
                          <a:solidFill>
                            <a:srgbClr val="0070C0"/>
                          </a:solidFill>
                          <a:effectLst/>
                        </a:rPr>
                        <a:t>18,4</a:t>
                      </a:r>
                      <a:endParaRPr lang="en-US" sz="2400" b="1" noProof="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noProof="0" dirty="0" smtClean="0">
                          <a:effectLst/>
                        </a:rPr>
                        <a:t>-1,77</a:t>
                      </a:r>
                      <a:endParaRPr lang="en-US" sz="2400" b="1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EU25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noProof="0" dirty="0" smtClean="0">
                          <a:solidFill>
                            <a:srgbClr val="0070C0"/>
                          </a:solidFill>
                          <a:effectLst/>
                        </a:rPr>
                        <a:t>19,5</a:t>
                      </a:r>
                      <a:endParaRPr lang="en-US" sz="2400" b="1" noProof="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noProof="0" dirty="0" smtClean="0">
                          <a:effectLst/>
                        </a:rPr>
                        <a:t>-1,33</a:t>
                      </a:r>
                      <a:endParaRPr lang="en-US" sz="2400" b="1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noProof="0" dirty="0" smtClean="0">
                          <a:effectLst/>
                        </a:rPr>
                        <a:t>USA</a:t>
                      </a:r>
                      <a:endParaRPr lang="en-US" sz="2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noProof="0" dirty="0" smtClean="0">
                          <a:solidFill>
                            <a:srgbClr val="FF0000"/>
                          </a:solidFill>
                          <a:effectLst/>
                        </a:rPr>
                        <a:t>13,0</a:t>
                      </a:r>
                      <a:endParaRPr lang="en-US" sz="2400" b="1" noProof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noProof="0" dirty="0" smtClean="0">
                          <a:solidFill>
                            <a:srgbClr val="FF0000"/>
                          </a:solidFill>
                          <a:effectLst/>
                        </a:rPr>
                        <a:t>-4,41</a:t>
                      </a:r>
                      <a:endParaRPr lang="en-US" sz="2400" b="1" noProof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Canada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noProof="0" dirty="0" smtClean="0">
                          <a:effectLst/>
                        </a:rPr>
                        <a:t>4,2</a:t>
                      </a:r>
                      <a:endParaRPr lang="en-US" sz="24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noProof="0" dirty="0" smtClean="0">
                          <a:effectLst/>
                        </a:rPr>
                        <a:t>-0,83</a:t>
                      </a:r>
                      <a:endParaRPr lang="en-US" sz="24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Mexico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noProof="0" dirty="0" smtClean="0">
                          <a:effectLst/>
                        </a:rPr>
                        <a:t>2,7</a:t>
                      </a:r>
                      <a:endParaRPr lang="en-US" sz="24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noProof="0" dirty="0" smtClean="0">
                          <a:effectLst/>
                        </a:rPr>
                        <a:t>0,62</a:t>
                      </a:r>
                      <a:endParaRPr lang="en-US" sz="24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noProof="0" dirty="0" smtClean="0">
                          <a:effectLst/>
                        </a:rPr>
                        <a:t>Japan</a:t>
                      </a:r>
                      <a:endParaRPr lang="en-US" sz="2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noProof="0" dirty="0" smtClean="0">
                          <a:solidFill>
                            <a:srgbClr val="FF0000"/>
                          </a:solidFill>
                          <a:effectLst/>
                        </a:rPr>
                        <a:t>9,5</a:t>
                      </a:r>
                      <a:endParaRPr lang="en-US" sz="2400" noProof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noProof="0" dirty="0" smtClean="0">
                          <a:solidFill>
                            <a:srgbClr val="FF0000"/>
                          </a:solidFill>
                          <a:effectLst/>
                        </a:rPr>
                        <a:t>-4,12</a:t>
                      </a:r>
                      <a:endParaRPr lang="en-US" sz="2400" b="1" noProof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noProof="0" dirty="0" smtClean="0">
                          <a:effectLst/>
                        </a:rPr>
                        <a:t>China</a:t>
                      </a:r>
                      <a:endParaRPr lang="en-US" sz="2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noProof="0" dirty="0" smtClean="0">
                          <a:solidFill>
                            <a:schemeClr val="tx1"/>
                          </a:solidFill>
                          <a:effectLst/>
                        </a:rPr>
                        <a:t>14,1</a:t>
                      </a:r>
                      <a:endParaRPr lang="en-US" sz="2400" b="1" noProof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noProof="0" dirty="0" smtClean="0">
                          <a:solidFill>
                            <a:srgbClr val="0070C0"/>
                          </a:solidFill>
                          <a:effectLst/>
                        </a:rPr>
                        <a:t>8,37</a:t>
                      </a:r>
                      <a:endParaRPr lang="en-US" sz="2400" b="1" noProof="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Korea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noProof="0" dirty="0" smtClean="0">
                          <a:effectLst/>
                        </a:rPr>
                        <a:t>4,3</a:t>
                      </a:r>
                      <a:endParaRPr lang="en-US" sz="24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noProof="0" dirty="0" smtClean="0">
                          <a:effectLst/>
                        </a:rPr>
                        <a:t>0,68</a:t>
                      </a:r>
                      <a:endParaRPr lang="en-US" sz="24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India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noProof="0" dirty="0" smtClean="0">
                          <a:effectLst/>
                        </a:rPr>
                        <a:t>1,5</a:t>
                      </a:r>
                      <a:endParaRPr lang="en-US" sz="24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noProof="0" dirty="0" smtClean="0">
                          <a:effectLst/>
                        </a:rPr>
                        <a:t>0,44</a:t>
                      </a:r>
                      <a:endParaRPr lang="en-US" sz="24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ASEAN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noProof="0" dirty="0" smtClean="0">
                          <a:effectLst/>
                        </a:rPr>
                        <a:t>8,7</a:t>
                      </a:r>
                      <a:endParaRPr lang="en-US" sz="24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noProof="0" dirty="0" smtClean="0">
                          <a:effectLst/>
                        </a:rPr>
                        <a:t>0,13</a:t>
                      </a:r>
                      <a:endParaRPr lang="en-US" sz="24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Russia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noProof="0" dirty="0" smtClean="0">
                          <a:effectLst/>
                        </a:rPr>
                        <a:t>1,4</a:t>
                      </a:r>
                      <a:endParaRPr lang="en-US" sz="24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noProof="0" dirty="0" smtClean="0">
                          <a:effectLst/>
                        </a:rPr>
                        <a:t>0,31</a:t>
                      </a:r>
                      <a:endParaRPr lang="en-US" sz="24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Brazil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noProof="0" dirty="0" smtClean="0">
                          <a:effectLst/>
                        </a:rPr>
                        <a:t>1,7</a:t>
                      </a:r>
                      <a:endParaRPr lang="en-US" sz="24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noProof="0" dirty="0" smtClean="0">
                          <a:effectLst/>
                        </a:rPr>
                        <a:t>0,31</a:t>
                      </a:r>
                      <a:endParaRPr lang="en-US" sz="24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95536" y="0"/>
            <a:ext cx="86409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Export</a:t>
            </a:r>
            <a:r>
              <a:rPr lang="en-US" sz="3600" b="1" dirty="0" smtClean="0"/>
              <a:t> </a:t>
            </a:r>
            <a:r>
              <a:rPr lang="cs-CZ" sz="3600" b="1" dirty="0" smtClean="0"/>
              <a:t>- </a:t>
            </a:r>
            <a:r>
              <a:rPr lang="en-US" sz="3600" b="1" dirty="0" smtClean="0">
                <a:solidFill>
                  <a:srgbClr val="0070C0"/>
                </a:solidFill>
              </a:rPr>
              <a:t>market share </a:t>
            </a:r>
            <a:r>
              <a:rPr lang="cs-CZ" sz="2000" dirty="0" smtClean="0"/>
              <a:t>(</a:t>
            </a:r>
            <a:r>
              <a:rPr lang="cs-CZ" sz="2000" b="1" dirty="0" smtClean="0">
                <a:solidFill>
                  <a:srgbClr val="FF0000"/>
                </a:solidFill>
              </a:rPr>
              <a:t>2005</a:t>
            </a:r>
            <a:r>
              <a:rPr lang="cs-CZ" sz="2000" dirty="0" smtClean="0"/>
              <a:t>) </a:t>
            </a:r>
            <a:r>
              <a:rPr lang="en-US" sz="2000" dirty="0" smtClean="0"/>
              <a:t>and its change </a:t>
            </a:r>
            <a:r>
              <a:rPr lang="cs-CZ" sz="2000" dirty="0" smtClean="0"/>
              <a:t>(</a:t>
            </a:r>
            <a:r>
              <a:rPr lang="cs-CZ" sz="2000" b="1" dirty="0" smtClean="0">
                <a:solidFill>
                  <a:srgbClr val="FF0000"/>
                </a:solidFill>
              </a:rPr>
              <a:t>1995-2005</a:t>
            </a:r>
            <a:r>
              <a:rPr lang="cs-CZ" sz="2000" dirty="0" smtClean="0"/>
              <a:t>) </a:t>
            </a:r>
            <a:r>
              <a:rPr lang="en-US" sz="2000" dirty="0" smtClean="0"/>
              <a:t>(%) </a:t>
            </a:r>
          </a:p>
          <a:p>
            <a:endParaRPr lang="en-US" dirty="0"/>
          </a:p>
        </p:txBody>
      </p:sp>
      <p:sp>
        <p:nvSpPr>
          <p:cNvPr id="2" name="TextovéPole 1"/>
          <p:cNvSpPr txBox="1"/>
          <p:nvPr/>
        </p:nvSpPr>
        <p:spPr>
          <a:xfrm>
            <a:off x="1475656" y="6381328"/>
            <a:ext cx="60486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Export by value – share o</a:t>
            </a:r>
            <a:r>
              <a:rPr lang="cs-CZ" dirty="0" smtClean="0"/>
              <a:t>f</a:t>
            </a:r>
            <a:r>
              <a:rPr lang="en-US" dirty="0" smtClean="0"/>
              <a:t> World exports.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779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3775926"/>
              </p:ext>
            </p:extLst>
          </p:nvPr>
        </p:nvGraphicFramePr>
        <p:xfrm>
          <a:off x="1617788" y="1099787"/>
          <a:ext cx="6196455" cy="5608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90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70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51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44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51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4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51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 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 noProof="0" dirty="0" smtClean="0">
                          <a:effectLst/>
                        </a:rPr>
                        <a:t>USA</a:t>
                      </a:r>
                      <a:endParaRPr lang="en-US" sz="2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 noProof="0" dirty="0" smtClean="0">
                          <a:effectLst/>
                        </a:rPr>
                        <a:t>Japan</a:t>
                      </a:r>
                      <a:endParaRPr lang="en-US" sz="2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 noProof="0" dirty="0" smtClean="0">
                          <a:effectLst/>
                        </a:rPr>
                        <a:t>China</a:t>
                      </a:r>
                      <a:endParaRPr lang="en-US" sz="2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 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share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change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share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change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share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change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 noProof="0" dirty="0" smtClean="0">
                          <a:effectLst/>
                        </a:rPr>
                        <a:t>EU15</a:t>
                      </a:r>
                      <a:endParaRPr lang="en-US" sz="2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solidFill>
                            <a:srgbClr val="0070C0"/>
                          </a:solidFill>
                          <a:effectLst/>
                        </a:rPr>
                        <a:t>20,1</a:t>
                      </a:r>
                      <a:endParaRPr lang="en-US" sz="2000" noProof="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noProof="0" dirty="0" smtClean="0">
                          <a:effectLst/>
                        </a:rPr>
                        <a:t>1,17</a:t>
                      </a:r>
                      <a:endParaRPr lang="en-US" sz="2000" b="1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15,6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noProof="0" dirty="0" smtClean="0">
                          <a:effectLst/>
                        </a:rPr>
                        <a:t>-2,32</a:t>
                      </a:r>
                      <a:endParaRPr lang="en-US" sz="2000" b="1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13,5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noProof="0" dirty="0" smtClean="0">
                          <a:effectLst/>
                        </a:rPr>
                        <a:t>-2,02</a:t>
                      </a:r>
                      <a:endParaRPr lang="en-US" sz="2000" b="1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EU25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solidFill>
                            <a:srgbClr val="0070C0"/>
                          </a:solidFill>
                          <a:effectLst/>
                        </a:rPr>
                        <a:t>20,8</a:t>
                      </a:r>
                      <a:endParaRPr lang="en-US" sz="2000" noProof="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noProof="0" dirty="0" smtClean="0">
                          <a:effectLst/>
                        </a:rPr>
                        <a:t>1,53</a:t>
                      </a:r>
                      <a:endParaRPr lang="en-US" sz="2000" b="1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16,1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noProof="0" dirty="0" smtClean="0">
                          <a:effectLst/>
                        </a:rPr>
                        <a:t>-2,06</a:t>
                      </a:r>
                      <a:endParaRPr lang="en-US" sz="2000" b="1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14,0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noProof="0" dirty="0" smtClean="0">
                          <a:effectLst/>
                        </a:rPr>
                        <a:t>-1,82</a:t>
                      </a:r>
                      <a:endParaRPr lang="en-US" sz="2000" b="1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800" noProof="0" dirty="0" smtClean="0">
                          <a:effectLst/>
                        </a:rPr>
                        <a:t>USA</a:t>
                      </a:r>
                      <a:endParaRPr lang="en-US" sz="2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/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/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16,3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noProof="0" dirty="0" smtClean="0">
                          <a:solidFill>
                            <a:srgbClr val="FF0000"/>
                          </a:solidFill>
                          <a:effectLst/>
                        </a:rPr>
                        <a:t>-9,76</a:t>
                      </a:r>
                      <a:endParaRPr lang="en-US" sz="2000" b="1" noProof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9,0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-1,28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Canada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16,2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solidFill>
                            <a:srgbClr val="FF0000"/>
                          </a:solidFill>
                          <a:effectLst/>
                        </a:rPr>
                        <a:t>-2,74</a:t>
                      </a:r>
                      <a:endParaRPr lang="en-US" sz="2000" noProof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1,9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-1,12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1,2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-1,31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Mexico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10,6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2,29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0,6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0,22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0,3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0,17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 noProof="0" dirty="0" smtClean="0">
                          <a:effectLst/>
                        </a:rPr>
                        <a:t>Japan</a:t>
                      </a:r>
                      <a:endParaRPr lang="en-US" sz="2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10,1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noProof="0" dirty="0" smtClean="0">
                          <a:solidFill>
                            <a:srgbClr val="FF0000"/>
                          </a:solidFill>
                          <a:effectLst/>
                        </a:rPr>
                        <a:t>-8,06</a:t>
                      </a:r>
                      <a:endParaRPr lang="en-US" sz="2000" b="1" noProof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/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/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solidFill>
                            <a:srgbClr val="0070C0"/>
                          </a:solidFill>
                          <a:effectLst/>
                        </a:rPr>
                        <a:t>16,6</a:t>
                      </a:r>
                      <a:endParaRPr lang="en-US" sz="2000" noProof="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-1,41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800" noProof="0" dirty="0" smtClean="0">
                          <a:effectLst/>
                        </a:rPr>
                        <a:t>China</a:t>
                      </a:r>
                      <a:endParaRPr lang="en-US" sz="28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16,1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noProof="0" dirty="0" smtClean="0">
                          <a:solidFill>
                            <a:srgbClr val="0070C0"/>
                          </a:solidFill>
                          <a:effectLst/>
                        </a:rPr>
                        <a:t>10,46</a:t>
                      </a:r>
                      <a:endParaRPr lang="en-US" sz="2000" b="1" noProof="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28,8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b="1" noProof="0" dirty="0" smtClean="0">
                          <a:solidFill>
                            <a:srgbClr val="0070C0"/>
                          </a:solidFill>
                          <a:effectLst/>
                        </a:rPr>
                        <a:t>16,70</a:t>
                      </a:r>
                      <a:endParaRPr lang="en-US" sz="2000" b="1" noProof="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/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/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Korea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3,2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-0,43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6,0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-0,32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12,0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solidFill>
                            <a:srgbClr val="0070C0"/>
                          </a:solidFill>
                          <a:effectLst/>
                        </a:rPr>
                        <a:t>5,05</a:t>
                      </a:r>
                      <a:endParaRPr lang="en-US" sz="2000" noProof="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India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1,4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0,52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0,6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-0,28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0,8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0,53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ASEAN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7,3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-1,98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14,2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1,04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11,1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solidFill>
                            <a:srgbClr val="0070C0"/>
                          </a:solidFill>
                          <a:effectLst/>
                        </a:rPr>
                        <a:t>4,68</a:t>
                      </a:r>
                      <a:endParaRPr lang="en-US" sz="2000" noProof="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Russia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0,5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-0,08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0,9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-0,72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1,5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-0,85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Brazil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1,6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0,33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0,8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-0,30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1,0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2000" noProof="0" dirty="0" smtClean="0">
                          <a:effectLst/>
                        </a:rPr>
                        <a:t>0,06</a:t>
                      </a:r>
                      <a:endParaRPr lang="en-US" sz="2000" noProof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15430" y="105373"/>
            <a:ext cx="849694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Share of total export </a:t>
            </a:r>
            <a:r>
              <a:rPr lang="cs-CZ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on </a:t>
            </a:r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the </a:t>
            </a:r>
            <a:r>
              <a:rPr lang="en-US" sz="3200" b="1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main markets 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(2005)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nd its change </a:t>
            </a:r>
            <a:r>
              <a:rPr kumimoji="0" lang="en-US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(1995–2005) </a:t>
            </a:r>
            <a:endParaRPr kumimoji="0" lang="en-US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264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709907"/>
              </p:ext>
            </p:extLst>
          </p:nvPr>
        </p:nvGraphicFramePr>
        <p:xfrm>
          <a:off x="1310144" y="937176"/>
          <a:ext cx="6169724" cy="52962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1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37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721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72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21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721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</a:rPr>
                        <a:t>Total</a:t>
                      </a:r>
                      <a:r>
                        <a:rPr lang="cs-CZ" sz="2000" dirty="0" smtClean="0">
                          <a:effectLst/>
                        </a:rPr>
                        <a:t> 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H-T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M-T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L-T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R-B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P-P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i="0" dirty="0">
                          <a:effectLst/>
                        </a:rPr>
                        <a:t>EU25</a:t>
                      </a:r>
                      <a:endParaRPr lang="cs-CZ" sz="2000" i="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0" i="0" dirty="0" err="1" smtClean="0">
                          <a:effectLst/>
                        </a:rPr>
                        <a:t>change</a:t>
                      </a:r>
                      <a:endParaRPr lang="cs-CZ" sz="1800" b="0" i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19,62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17,27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24,03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15,75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22,32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9,57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22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i="1" dirty="0">
                          <a:effectLst/>
                        </a:rPr>
                        <a:t>-1,39</a:t>
                      </a:r>
                      <a:endParaRPr lang="cs-CZ" sz="20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i="1" dirty="0">
                          <a:effectLst/>
                        </a:rPr>
                        <a:t>-0,57</a:t>
                      </a:r>
                      <a:endParaRPr lang="cs-CZ" sz="20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i="1" dirty="0">
                          <a:effectLst/>
                        </a:rPr>
                        <a:t>-1,32</a:t>
                      </a:r>
                      <a:endParaRPr lang="cs-CZ" sz="20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i="1" dirty="0">
                          <a:effectLst/>
                        </a:rPr>
                        <a:t>-3,29</a:t>
                      </a:r>
                      <a:endParaRPr lang="cs-CZ" sz="20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i="1" dirty="0">
                          <a:effectLst/>
                        </a:rPr>
                        <a:t>-1,49</a:t>
                      </a:r>
                      <a:endParaRPr lang="cs-CZ" sz="20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i="1" dirty="0">
                          <a:effectLst/>
                        </a:rPr>
                        <a:t>-0,84</a:t>
                      </a:r>
                      <a:endParaRPr lang="cs-CZ" sz="20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USA</a:t>
                      </a:r>
                      <a:endParaRPr lang="cs-CZ" sz="2400" dirty="0">
                        <a:effectLst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err="1" smtClean="0">
                          <a:effectLst/>
                        </a:rPr>
                        <a:t>change</a:t>
                      </a:r>
                      <a:endParaRPr lang="cs-CZ" sz="18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13,03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14,32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14,65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8,08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11,31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16,17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i="1" dirty="0" smtClean="0">
                          <a:effectLst/>
                        </a:rPr>
                        <a:t>-</a:t>
                      </a:r>
                      <a:r>
                        <a:rPr lang="cs-CZ" sz="2000" b="0" i="1" dirty="0">
                          <a:effectLst/>
                        </a:rPr>
                        <a:t>4,35</a:t>
                      </a:r>
                      <a:endParaRPr lang="cs-CZ" sz="20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i="1" dirty="0">
                          <a:solidFill>
                            <a:srgbClr val="FF0000"/>
                          </a:solidFill>
                          <a:effectLst/>
                        </a:rPr>
                        <a:t>-7,63</a:t>
                      </a:r>
                      <a:endParaRPr lang="cs-CZ" sz="2000" b="0" i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i="1" dirty="0">
                          <a:solidFill>
                            <a:srgbClr val="FF0000"/>
                          </a:solidFill>
                          <a:effectLst/>
                        </a:rPr>
                        <a:t>-3,07</a:t>
                      </a:r>
                      <a:endParaRPr lang="cs-CZ" sz="2000" b="0" i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i="1" dirty="0">
                          <a:effectLst/>
                        </a:rPr>
                        <a:t>-2,29</a:t>
                      </a:r>
                      <a:endParaRPr lang="cs-CZ" sz="20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i="1" dirty="0">
                          <a:effectLst/>
                        </a:rPr>
                        <a:t>-3,65</a:t>
                      </a:r>
                      <a:endParaRPr lang="cs-CZ" sz="20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i="1" dirty="0">
                          <a:effectLst/>
                        </a:rPr>
                        <a:t>-5,87</a:t>
                      </a:r>
                      <a:endParaRPr lang="cs-CZ" sz="20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Japan</a:t>
                      </a:r>
                      <a:endParaRPr lang="cs-CZ" sz="2000" dirty="0">
                        <a:effectLst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err="1" smtClean="0">
                          <a:effectLst/>
                        </a:rPr>
                        <a:t>change</a:t>
                      </a:r>
                      <a:endParaRPr lang="cs-CZ" sz="18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9,50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9,51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15,42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4,75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4,93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0,68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i="1" dirty="0">
                          <a:effectLst/>
                        </a:rPr>
                        <a:t>-4,08</a:t>
                      </a:r>
                      <a:endParaRPr lang="cs-CZ" sz="20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i="1" dirty="0">
                          <a:solidFill>
                            <a:srgbClr val="FF0000"/>
                          </a:solidFill>
                          <a:effectLst/>
                        </a:rPr>
                        <a:t>-9,26</a:t>
                      </a:r>
                      <a:endParaRPr lang="cs-CZ" sz="2000" b="0" i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i="1" dirty="0">
                          <a:solidFill>
                            <a:srgbClr val="FF0000"/>
                          </a:solidFill>
                          <a:effectLst/>
                        </a:rPr>
                        <a:t>-5,16</a:t>
                      </a:r>
                      <a:endParaRPr lang="cs-CZ" sz="2000" b="0" i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i="1" dirty="0">
                          <a:effectLst/>
                        </a:rPr>
                        <a:t>-2,01</a:t>
                      </a:r>
                      <a:endParaRPr lang="cs-CZ" sz="20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i="1" dirty="0">
                          <a:effectLst/>
                        </a:rPr>
                        <a:t>-0,58</a:t>
                      </a:r>
                      <a:endParaRPr lang="cs-CZ" sz="20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i="1" dirty="0">
                          <a:effectLst/>
                        </a:rPr>
                        <a:t>0,13</a:t>
                      </a:r>
                      <a:endParaRPr lang="cs-CZ" sz="20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 smtClean="0">
                          <a:effectLst/>
                        </a:rPr>
                        <a:t>China</a:t>
                      </a:r>
                      <a:endParaRPr lang="cs-CZ" sz="2000" dirty="0">
                        <a:effectLst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err="1" smtClean="0">
                          <a:effectLst/>
                        </a:rPr>
                        <a:t>change</a:t>
                      </a:r>
                      <a:endParaRPr lang="cs-CZ" sz="18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13,96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17,79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8,75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28,16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6,65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5,16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787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i="1" dirty="0">
                          <a:solidFill>
                            <a:srgbClr val="0070C0"/>
                          </a:solidFill>
                          <a:effectLst/>
                        </a:rPr>
                        <a:t>8,20</a:t>
                      </a:r>
                      <a:endParaRPr lang="cs-CZ" sz="2000" b="0" i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i="1" dirty="0">
                          <a:solidFill>
                            <a:srgbClr val="0070C0"/>
                          </a:solidFill>
                          <a:effectLst/>
                        </a:rPr>
                        <a:t>13,94</a:t>
                      </a:r>
                      <a:endParaRPr lang="cs-CZ" sz="2000" b="0" i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i="1" dirty="0">
                          <a:solidFill>
                            <a:srgbClr val="0070C0"/>
                          </a:solidFill>
                          <a:effectLst/>
                        </a:rPr>
                        <a:t>5,53</a:t>
                      </a:r>
                      <a:endParaRPr lang="cs-CZ" sz="2000" b="0" i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i="1" dirty="0">
                          <a:solidFill>
                            <a:srgbClr val="0070C0"/>
                          </a:solidFill>
                          <a:effectLst/>
                        </a:rPr>
                        <a:t>11,55</a:t>
                      </a:r>
                      <a:endParaRPr lang="cs-CZ" sz="2000" b="0" i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i="1" dirty="0">
                          <a:effectLst/>
                        </a:rPr>
                        <a:t>3,40</a:t>
                      </a:r>
                      <a:endParaRPr lang="cs-CZ" sz="20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i="1" dirty="0">
                          <a:effectLst/>
                        </a:rPr>
                        <a:t>1,03</a:t>
                      </a:r>
                      <a:endParaRPr lang="cs-CZ" sz="20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India</a:t>
                      </a:r>
                      <a:endParaRPr lang="cs-CZ" sz="1800" dirty="0">
                        <a:effectLst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err="1" smtClean="0">
                          <a:effectLst/>
                        </a:rPr>
                        <a:t>change</a:t>
                      </a:r>
                      <a:endParaRPr lang="cs-CZ" sz="18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1,46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0,39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0,83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3,05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2,65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2,84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089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</a:rPr>
                        <a:t>0,43</a:t>
                      </a:r>
                      <a:endParaRPr lang="cs-CZ" sz="2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</a:rPr>
                        <a:t>0,18</a:t>
                      </a:r>
                      <a:endParaRPr lang="cs-CZ" sz="2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</a:rPr>
                        <a:t>0,42</a:t>
                      </a:r>
                      <a:endParaRPr lang="cs-CZ" sz="2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</a:rPr>
                        <a:t>0,68</a:t>
                      </a:r>
                      <a:endParaRPr lang="cs-CZ" sz="2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</a:rPr>
                        <a:t>1,11</a:t>
                      </a:r>
                      <a:endParaRPr lang="cs-CZ" sz="2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</a:rPr>
                        <a:t>0,44</a:t>
                      </a:r>
                      <a:endParaRPr lang="cs-CZ" sz="2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</a:rPr>
                        <a:t>Russia</a:t>
                      </a:r>
                      <a:endParaRPr lang="cs-CZ" sz="1800" dirty="0">
                        <a:effectLst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err="1" smtClean="0">
                          <a:effectLst/>
                        </a:rPr>
                        <a:t>change</a:t>
                      </a:r>
                      <a:endParaRPr lang="cs-CZ" sz="18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1,39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0,36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1,28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0,92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4,21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1,13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924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</a:rPr>
                        <a:t>0,36</a:t>
                      </a:r>
                      <a:endParaRPr lang="cs-CZ" sz="2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</a:rPr>
                        <a:t>0,18</a:t>
                      </a:r>
                      <a:endParaRPr lang="cs-CZ" sz="2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</a:rPr>
                        <a:t>0,60</a:t>
                      </a:r>
                      <a:endParaRPr lang="cs-CZ" sz="2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</a:rPr>
                        <a:t>0,35</a:t>
                      </a:r>
                      <a:endParaRPr lang="cs-CZ" sz="2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</a:rPr>
                        <a:t>0,92</a:t>
                      </a:r>
                      <a:endParaRPr lang="cs-CZ" sz="2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</a:rPr>
                        <a:t>-0,35</a:t>
                      </a:r>
                      <a:endParaRPr lang="cs-CZ" sz="2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</a:rPr>
                        <a:t>Brazil</a:t>
                      </a:r>
                      <a:endParaRPr lang="cs-CZ" sz="1800" dirty="0">
                        <a:effectLst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0" dirty="0" err="1" smtClean="0">
                          <a:effectLst/>
                        </a:rPr>
                        <a:t>change</a:t>
                      </a:r>
                      <a:endParaRPr lang="cs-CZ" sz="18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1,69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0,59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1,57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1,11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2,70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7,12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4226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</a:rPr>
                        <a:t>0,32</a:t>
                      </a:r>
                      <a:endParaRPr lang="cs-CZ" sz="2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</a:rPr>
                        <a:t>0,36</a:t>
                      </a:r>
                      <a:endParaRPr lang="cs-CZ" sz="2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</a:rPr>
                        <a:t>0,42</a:t>
                      </a:r>
                      <a:endParaRPr lang="cs-CZ" sz="2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</a:rPr>
                        <a:t>-0,08</a:t>
                      </a:r>
                      <a:endParaRPr lang="cs-CZ" sz="2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</a:rPr>
                        <a:t>-0,05</a:t>
                      </a:r>
                      <a:endParaRPr lang="cs-CZ" sz="2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i="1" dirty="0">
                          <a:effectLst/>
                        </a:rPr>
                        <a:t>3,69</a:t>
                      </a:r>
                      <a:endParaRPr lang="cs-CZ" sz="2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42578" y="90789"/>
            <a:ext cx="7704856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400" b="1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World</a:t>
            </a:r>
            <a:r>
              <a:rPr lang="cs-CZ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cs-CZ" sz="24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export </a:t>
            </a:r>
            <a:r>
              <a:rPr kumimoji="0" lang="cs-CZ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shares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by </a:t>
            </a:r>
            <a:r>
              <a:rPr kumimoji="0" lang="cs-CZ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technological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cs-CZ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level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cs-CZ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(2005) </a:t>
            </a:r>
            <a:r>
              <a:rPr kumimoji="0" lang="cs-CZ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kumimoji="0" lang="cs-CZ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its</a:t>
            </a:r>
            <a:r>
              <a:rPr kumimoji="0" lang="cs-CZ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cs-CZ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change</a:t>
            </a:r>
            <a:r>
              <a:rPr kumimoji="0" lang="cs-CZ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(1995–2005)</a:t>
            </a:r>
            <a:endParaRPr kumimoji="0" lang="cs-CZ" sz="4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61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025358"/>
              </p:ext>
            </p:extLst>
          </p:nvPr>
        </p:nvGraphicFramePr>
        <p:xfrm>
          <a:off x="2843808" y="188640"/>
          <a:ext cx="4968552" cy="6309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7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17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1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4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173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17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615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H-T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M-T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L-T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R-B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P-P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29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EU25</a:t>
                      </a:r>
                      <a:endParaRPr lang="cs-CZ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 smtClean="0">
                          <a:effectLst/>
                        </a:rPr>
                        <a:t>change</a:t>
                      </a:r>
                      <a:endParaRPr lang="cs-CZ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23,7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>
                          <a:solidFill>
                            <a:srgbClr val="0070C0"/>
                          </a:solidFill>
                          <a:effectLst/>
                        </a:rPr>
                        <a:t>3,4</a:t>
                      </a:r>
                      <a:endParaRPr lang="cs-CZ" sz="2000" b="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42,3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1,5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13,8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solidFill>
                            <a:srgbClr val="0070C0"/>
                          </a:solidFill>
                          <a:effectLst/>
                        </a:rPr>
                        <a:t>-2,1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16,8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-1,5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2,6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-1,0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29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USA</a:t>
                      </a:r>
                      <a:endParaRPr lang="cs-CZ" sz="2400" dirty="0">
                        <a:effectLst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 err="1" smtClean="0">
                          <a:effectLst/>
                        </a:rPr>
                        <a:t>change</a:t>
                      </a:r>
                      <a:endParaRPr lang="cs-CZ" sz="20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29,6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-0,5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38,8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4,4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10,7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0,2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12,8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-1,1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6,7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-2,6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29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 smtClean="0">
                          <a:effectLst/>
                        </a:rPr>
                        <a:t>Japan</a:t>
                      </a:r>
                      <a:endParaRPr lang="cs-CZ" sz="1800" b="1" dirty="0">
                        <a:effectLst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 err="1" smtClean="0">
                          <a:effectLst/>
                        </a:rPr>
                        <a:t>change</a:t>
                      </a:r>
                      <a:endParaRPr lang="cs-CZ" sz="20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27,0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-0,6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56,1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4,8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8,6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-0,1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7,7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1,1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0,4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0,1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33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</a:rPr>
                        <a:t>Brazil</a:t>
                      </a:r>
                      <a:endParaRPr lang="cs-CZ" sz="2000" dirty="0">
                        <a:effectLst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 err="1" smtClean="0">
                          <a:effectLst/>
                        </a:rPr>
                        <a:t>change</a:t>
                      </a:r>
                      <a:endParaRPr lang="cs-CZ" sz="20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</a:rPr>
                        <a:t>9,4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5,4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</a:rPr>
                        <a:t>32,1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3,6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effectLst/>
                        </a:rPr>
                        <a:t>11,3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-4,0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23,7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-8,8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22,7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4,4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33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</a:rPr>
                        <a:t>Russia</a:t>
                      </a:r>
                      <a:endParaRPr lang="cs-CZ" sz="2000" dirty="0">
                        <a:effectLst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 err="1" smtClean="0">
                          <a:effectLst/>
                        </a:rPr>
                        <a:t>change</a:t>
                      </a:r>
                      <a:endParaRPr lang="cs-CZ" sz="20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6,9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2,7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31,8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9,4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11,3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1,6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44,7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-6,9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4,4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-6,1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33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India</a:t>
                      </a:r>
                      <a:endParaRPr lang="cs-CZ" sz="2000" dirty="0">
                        <a:effectLst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 err="1" smtClean="0">
                          <a:effectLst/>
                        </a:rPr>
                        <a:t>change</a:t>
                      </a:r>
                      <a:endParaRPr lang="cs-CZ" sz="20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7,1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2,3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19,5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6,1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35,9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-4,6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26,7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2,6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10,5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-6,6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1235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 smtClean="0">
                          <a:effectLst/>
                        </a:rPr>
                        <a:t>China</a:t>
                      </a:r>
                      <a:endParaRPr lang="cs-CZ" sz="2400" dirty="0">
                        <a:effectLst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 err="1" smtClean="0">
                          <a:effectLst/>
                        </a:rPr>
                        <a:t>change</a:t>
                      </a:r>
                      <a:endParaRPr lang="cs-CZ" sz="20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34,3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>
                          <a:solidFill>
                            <a:srgbClr val="0070C0"/>
                          </a:solidFill>
                          <a:effectLst/>
                        </a:rPr>
                        <a:t>18,4</a:t>
                      </a:r>
                      <a:endParaRPr lang="cs-CZ" sz="2000" b="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21,7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2,7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34,7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-</a:t>
                      </a:r>
                      <a:r>
                        <a:rPr lang="cs-CZ" sz="2000" b="0" dirty="0">
                          <a:solidFill>
                            <a:srgbClr val="0070C0"/>
                          </a:solidFill>
                          <a:effectLst/>
                        </a:rPr>
                        <a:t>15,9</a:t>
                      </a:r>
                      <a:endParaRPr lang="cs-CZ" sz="2000" b="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7,0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-2,1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2,0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-3,2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9330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</a:rPr>
                        <a:t>World</a:t>
                      </a:r>
                      <a:endParaRPr lang="cs-CZ" sz="2000" dirty="0">
                        <a:effectLst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0" dirty="0" err="1" smtClean="0">
                          <a:effectLst/>
                        </a:rPr>
                        <a:t>change</a:t>
                      </a:r>
                      <a:endParaRPr lang="cs-CZ" sz="2000" b="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26,9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3,1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34,5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0,7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17,2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-0,3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14,8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-1,4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5,4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-1,9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7504" y="250196"/>
            <a:ext cx="2448272" cy="24929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Export </a:t>
            </a:r>
            <a:r>
              <a:rPr kumimoji="0" lang="cs-CZ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structure</a:t>
            </a:r>
            <a:r>
              <a:rPr kumimoji="0" lang="cs-CZ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by </a:t>
            </a:r>
            <a:r>
              <a:rPr kumimoji="0" lang="cs-CZ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technological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cs-CZ" sz="28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level</a:t>
            </a:r>
            <a:r>
              <a:rPr kumimoji="0" lang="cs-CZ" sz="2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(2005) </a:t>
            </a: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kumimoji="0" lang="cs-CZ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its</a:t>
            </a:r>
            <a:r>
              <a:rPr kumimoji="0" lang="cs-CZ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cs-CZ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change</a:t>
            </a:r>
            <a:r>
              <a:rPr lang="cs-CZ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(1995- 2005, %)</a:t>
            </a:r>
            <a:endParaRPr kumimoji="0" lang="cs-CZ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217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8679751"/>
              </p:ext>
            </p:extLst>
          </p:nvPr>
        </p:nvGraphicFramePr>
        <p:xfrm>
          <a:off x="926568" y="1124744"/>
          <a:ext cx="7749888" cy="53980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3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5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742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27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774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6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73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 err="1" smtClean="0">
                          <a:effectLst/>
                        </a:rPr>
                        <a:t>Low</a:t>
                      </a:r>
                      <a:r>
                        <a:rPr lang="cs-CZ" sz="2000" dirty="0" smtClean="0">
                          <a:effectLst/>
                        </a:rPr>
                        <a:t> segment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 err="1" smtClean="0">
                          <a:effectLst/>
                        </a:rPr>
                        <a:t>Mid</a:t>
                      </a:r>
                      <a:r>
                        <a:rPr lang="cs-CZ" sz="2000" dirty="0" smtClean="0">
                          <a:effectLst/>
                        </a:rPr>
                        <a:t> segment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Up</a:t>
                      </a:r>
                      <a:r>
                        <a:rPr lang="cs-CZ" sz="2000" baseline="0" dirty="0" smtClean="0">
                          <a:effectLst/>
                        </a:rPr>
                        <a:t>-market segment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>
                          <a:effectLst/>
                        </a:rPr>
                        <a:t>2004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 err="1" smtClean="0">
                          <a:effectLst/>
                        </a:rPr>
                        <a:t>change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</a:rPr>
                        <a:t>2004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 err="1" smtClean="0">
                          <a:effectLst/>
                        </a:rPr>
                        <a:t>change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>
                          <a:effectLst/>
                        </a:rPr>
                        <a:t>2004</a:t>
                      </a:r>
                      <a:endParaRPr lang="cs-CZ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dirty="0" err="1" smtClean="0">
                          <a:effectLst/>
                        </a:rPr>
                        <a:t>change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800" dirty="0">
                          <a:effectLst/>
                        </a:rPr>
                        <a:t>EU25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</a:rPr>
                        <a:t>15,3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i="1" dirty="0">
                          <a:effectLst/>
                        </a:rPr>
                        <a:t>-2,27</a:t>
                      </a:r>
                      <a:endParaRPr lang="cs-CZ" sz="2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</a:rPr>
                        <a:t>17,5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i="1" dirty="0">
                          <a:effectLst/>
                        </a:rPr>
                        <a:t>-1,95</a:t>
                      </a:r>
                      <a:endParaRPr lang="cs-CZ" sz="2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30,0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i="1" dirty="0">
                          <a:solidFill>
                            <a:srgbClr val="0070C0"/>
                          </a:solidFill>
                          <a:effectLst/>
                        </a:rPr>
                        <a:t>0,40</a:t>
                      </a:r>
                      <a:endParaRPr lang="cs-CZ" sz="2000" b="0" i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Japan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</a:rPr>
                        <a:t>7,2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i="1" dirty="0">
                          <a:effectLst/>
                        </a:rPr>
                        <a:t>-2,55</a:t>
                      </a:r>
                      <a:endParaRPr lang="cs-CZ" sz="2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</a:rPr>
                        <a:t>10,9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i="1" dirty="0">
                          <a:solidFill>
                            <a:srgbClr val="FF0000"/>
                          </a:solidFill>
                          <a:effectLst/>
                        </a:rPr>
                        <a:t>-5,74</a:t>
                      </a:r>
                      <a:endParaRPr lang="cs-CZ" sz="2000" i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14,1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i="1" dirty="0">
                          <a:solidFill>
                            <a:srgbClr val="FF0000"/>
                          </a:solidFill>
                          <a:effectLst/>
                        </a:rPr>
                        <a:t>-4,45</a:t>
                      </a:r>
                      <a:endParaRPr lang="cs-CZ" sz="2000" b="0" i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>
                          <a:effectLst/>
                        </a:rPr>
                        <a:t>Korea</a:t>
                      </a:r>
                      <a:endParaRPr lang="cs-CZ" sz="2000" b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</a:rPr>
                        <a:t>4,8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i="1" dirty="0">
                          <a:effectLst/>
                        </a:rPr>
                        <a:t>0,20</a:t>
                      </a:r>
                      <a:endParaRPr lang="cs-CZ" sz="2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</a:rPr>
                        <a:t>5,0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i="1" dirty="0">
                          <a:effectLst/>
                        </a:rPr>
                        <a:t>1,38</a:t>
                      </a:r>
                      <a:endParaRPr lang="cs-CZ" sz="2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</a:rPr>
                        <a:t>4,4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i="1" dirty="0">
                          <a:effectLst/>
                        </a:rPr>
                        <a:t>0,47</a:t>
                      </a:r>
                      <a:endParaRPr lang="cs-CZ" sz="20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 smtClean="0">
                          <a:effectLst/>
                        </a:rPr>
                        <a:t>India</a:t>
                      </a:r>
                      <a:endParaRPr lang="cs-CZ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</a:rPr>
                        <a:t>2,2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i="1" dirty="0">
                          <a:effectLst/>
                        </a:rPr>
                        <a:t>0,82</a:t>
                      </a:r>
                      <a:endParaRPr lang="cs-CZ" sz="2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</a:rPr>
                        <a:t>1,4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i="1" dirty="0">
                          <a:effectLst/>
                        </a:rPr>
                        <a:t>0,42</a:t>
                      </a:r>
                      <a:endParaRPr lang="cs-CZ" sz="2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</a:rPr>
                        <a:t>0,8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i="1" dirty="0">
                          <a:effectLst/>
                        </a:rPr>
                        <a:t>0,36</a:t>
                      </a:r>
                      <a:endParaRPr lang="cs-CZ" sz="20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 err="1" smtClean="0">
                          <a:effectLst/>
                        </a:rPr>
                        <a:t>Russia</a:t>
                      </a:r>
                      <a:endParaRPr lang="cs-CZ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</a:rPr>
                        <a:t>1,5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i="1" dirty="0">
                          <a:effectLst/>
                        </a:rPr>
                        <a:t>0,45</a:t>
                      </a:r>
                      <a:endParaRPr lang="cs-CZ" sz="2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</a:rPr>
                        <a:t>2,1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i="1" dirty="0">
                          <a:effectLst/>
                        </a:rPr>
                        <a:t>0,58</a:t>
                      </a:r>
                      <a:endParaRPr lang="cs-CZ" sz="2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</a:rPr>
                        <a:t>0,8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i="1" dirty="0">
                          <a:effectLst/>
                        </a:rPr>
                        <a:t>0,47</a:t>
                      </a:r>
                      <a:endParaRPr lang="cs-CZ" sz="20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800" dirty="0" smtClean="0">
                          <a:effectLst/>
                        </a:rPr>
                        <a:t>USA</a:t>
                      </a:r>
                      <a:endParaRPr lang="cs-CZ" sz="2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</a:rPr>
                        <a:t>12,1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i="1" dirty="0">
                          <a:effectLst/>
                        </a:rPr>
                        <a:t>-4,42</a:t>
                      </a:r>
                      <a:endParaRPr lang="cs-CZ" sz="2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</a:rPr>
                        <a:t>12,7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i="1" dirty="0">
                          <a:solidFill>
                            <a:srgbClr val="FF0000"/>
                          </a:solidFill>
                          <a:effectLst/>
                        </a:rPr>
                        <a:t>-4,11</a:t>
                      </a:r>
                      <a:endParaRPr lang="cs-CZ" sz="2000" i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14,4</a:t>
                      </a:r>
                      <a:endParaRPr lang="cs-CZ" sz="2000" b="1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i="1" dirty="0">
                          <a:solidFill>
                            <a:srgbClr val="FF0000"/>
                          </a:solidFill>
                          <a:effectLst/>
                        </a:rPr>
                        <a:t>-3,47</a:t>
                      </a:r>
                      <a:endParaRPr lang="cs-CZ" sz="2000" b="0" i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 err="1">
                          <a:effectLst/>
                        </a:rPr>
                        <a:t>C</a:t>
                      </a:r>
                      <a:r>
                        <a:rPr lang="cs-CZ" sz="2000" b="0" dirty="0" err="1" smtClean="0">
                          <a:effectLst/>
                        </a:rPr>
                        <a:t>anada</a:t>
                      </a:r>
                      <a:endParaRPr lang="cs-CZ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</a:rPr>
                        <a:t>4,2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i="1" dirty="0">
                          <a:effectLst/>
                        </a:rPr>
                        <a:t>-1,08</a:t>
                      </a:r>
                      <a:endParaRPr lang="cs-CZ" sz="2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</a:rPr>
                        <a:t>5,0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i="1" dirty="0">
                          <a:effectLst/>
                        </a:rPr>
                        <a:t>-0,68</a:t>
                      </a:r>
                      <a:endParaRPr lang="cs-CZ" sz="2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</a:rPr>
                        <a:t>3,1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i="1" dirty="0">
                          <a:effectLst/>
                        </a:rPr>
                        <a:t>0,16</a:t>
                      </a:r>
                      <a:endParaRPr lang="cs-CZ" sz="20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 err="1" smtClean="0">
                          <a:effectLst/>
                        </a:rPr>
                        <a:t>Mexico</a:t>
                      </a:r>
                      <a:endParaRPr lang="cs-CZ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</a:rPr>
                        <a:t>3,8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i="1" dirty="0">
                          <a:effectLst/>
                        </a:rPr>
                        <a:t>-0,37</a:t>
                      </a:r>
                      <a:endParaRPr lang="cs-CZ" sz="2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</a:rPr>
                        <a:t>3,5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i="1" dirty="0">
                          <a:effectLst/>
                        </a:rPr>
                        <a:t>1,41</a:t>
                      </a:r>
                      <a:endParaRPr lang="cs-CZ" sz="2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</a:rPr>
                        <a:t>1,6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i="1" dirty="0">
                          <a:effectLst/>
                        </a:rPr>
                        <a:t>0,91</a:t>
                      </a:r>
                      <a:endParaRPr lang="cs-CZ" sz="20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80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China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19,5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i="1" dirty="0">
                          <a:solidFill>
                            <a:srgbClr val="FF0000"/>
                          </a:solidFill>
                          <a:effectLst/>
                        </a:rPr>
                        <a:t>10,56</a:t>
                      </a:r>
                      <a:endParaRPr lang="cs-CZ" sz="2000" b="0" i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</a:rPr>
                        <a:t>9,1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i="1" dirty="0">
                          <a:solidFill>
                            <a:schemeClr val="tx1"/>
                          </a:solidFill>
                          <a:effectLst/>
                        </a:rPr>
                        <a:t>4,84</a:t>
                      </a:r>
                      <a:endParaRPr lang="cs-CZ" sz="2000" i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4,1</a:t>
                      </a:r>
                      <a:endParaRPr lang="cs-CZ" sz="20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i="1" dirty="0">
                          <a:solidFill>
                            <a:srgbClr val="FF0000"/>
                          </a:solidFill>
                          <a:effectLst/>
                        </a:rPr>
                        <a:t>2,42</a:t>
                      </a:r>
                      <a:endParaRPr lang="cs-CZ" sz="2000" b="0" i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 err="1" smtClean="0">
                          <a:effectLst/>
                        </a:rPr>
                        <a:t>Brazil</a:t>
                      </a:r>
                      <a:endParaRPr lang="cs-CZ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</a:rPr>
                        <a:t>2,0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i="1" dirty="0">
                          <a:effectLst/>
                        </a:rPr>
                        <a:t>0,32</a:t>
                      </a:r>
                      <a:endParaRPr lang="cs-CZ" sz="2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</a:rPr>
                        <a:t>2,2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i="1" dirty="0">
                          <a:effectLst/>
                        </a:rPr>
                        <a:t>0,21</a:t>
                      </a:r>
                      <a:endParaRPr lang="cs-CZ" sz="2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</a:rPr>
                        <a:t>0,8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i="1" dirty="0">
                          <a:effectLst/>
                        </a:rPr>
                        <a:t>0,01</a:t>
                      </a:r>
                      <a:endParaRPr lang="cs-CZ" sz="20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dirty="0">
                          <a:effectLst/>
                        </a:rPr>
                        <a:t>ASEAN</a:t>
                      </a:r>
                      <a:endParaRPr lang="cs-CZ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</a:rPr>
                        <a:t>8,7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i="1" dirty="0">
                          <a:effectLst/>
                        </a:rPr>
                        <a:t>-1,16</a:t>
                      </a:r>
                      <a:endParaRPr lang="cs-CZ" sz="2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</a:rPr>
                        <a:t>10,3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i="1" dirty="0">
                          <a:effectLst/>
                        </a:rPr>
                        <a:t>2,41</a:t>
                      </a:r>
                      <a:endParaRPr lang="cs-CZ" sz="20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1" dirty="0">
                          <a:effectLst/>
                        </a:rPr>
                        <a:t>8,7</a:t>
                      </a:r>
                      <a:endParaRPr lang="cs-CZ" sz="20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cs-CZ" sz="2000" b="0" i="1" dirty="0">
                          <a:effectLst/>
                        </a:rPr>
                        <a:t>1,43</a:t>
                      </a:r>
                      <a:endParaRPr lang="cs-CZ" sz="2000" b="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594202" y="219417"/>
            <a:ext cx="632436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b="1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World</a:t>
            </a:r>
            <a:r>
              <a:rPr lang="cs-CZ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cs-CZ" sz="20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export </a:t>
            </a:r>
            <a:r>
              <a:rPr lang="cs-CZ" sz="2000" b="1" dirty="0" err="1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shares</a:t>
            </a:r>
            <a:r>
              <a:rPr lang="cs-CZ" sz="2000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cs-CZ" sz="20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by </a:t>
            </a:r>
            <a:r>
              <a:rPr lang="cs-CZ" sz="2800" b="1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market </a:t>
            </a:r>
            <a:r>
              <a:rPr lang="cs-CZ" sz="2800" b="1" dirty="0" err="1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segments</a:t>
            </a:r>
            <a:r>
              <a:rPr lang="cs-CZ" sz="2800" b="1" dirty="0" smtClean="0">
                <a:solidFill>
                  <a:srgbClr val="0070C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(2004)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nd </a:t>
            </a:r>
            <a:r>
              <a:rPr kumimoji="0" lang="cs-CZ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its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cs-CZ" sz="200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change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1995–2004 (%)</a:t>
            </a:r>
            <a:endParaRPr kumimoji="0" lang="cs-CZ" sz="3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660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4511109"/>
              </p:ext>
            </p:extLst>
          </p:nvPr>
        </p:nvGraphicFramePr>
        <p:xfrm>
          <a:off x="2195736" y="188640"/>
          <a:ext cx="6840761" cy="64495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76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6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826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56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</a:rPr>
                        <a:t>Low</a:t>
                      </a:r>
                      <a:r>
                        <a:rPr lang="cs-CZ" sz="2000" dirty="0" smtClean="0">
                          <a:effectLst/>
                        </a:rPr>
                        <a:t> segment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</a:rPr>
                        <a:t>Mid</a:t>
                      </a:r>
                      <a:r>
                        <a:rPr lang="cs-CZ" sz="2000" dirty="0" smtClean="0">
                          <a:effectLst/>
                        </a:rPr>
                        <a:t> segment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Up-</a:t>
                      </a:r>
                      <a:r>
                        <a:rPr lang="cs-CZ" sz="2000" dirty="0" err="1" smtClean="0">
                          <a:effectLst/>
                        </a:rPr>
                        <a:t>mark</a:t>
                      </a:r>
                      <a:r>
                        <a:rPr lang="cs-CZ" sz="2000" dirty="0" smtClean="0">
                          <a:effectLst/>
                        </a:rPr>
                        <a:t>.</a:t>
                      </a:r>
                      <a:r>
                        <a:rPr lang="cs-CZ" sz="2000" baseline="0" dirty="0" smtClean="0">
                          <a:effectLst/>
                        </a:rPr>
                        <a:t> </a:t>
                      </a:r>
                      <a:r>
                        <a:rPr lang="cs-CZ" sz="2000" dirty="0" err="1" smtClean="0">
                          <a:effectLst/>
                        </a:rPr>
                        <a:t>Seg</a:t>
                      </a:r>
                      <a:r>
                        <a:rPr lang="cs-CZ" sz="2000" dirty="0" smtClean="0">
                          <a:effectLst/>
                        </a:rPr>
                        <a:t>.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>
                          <a:effectLst/>
                        </a:rPr>
                        <a:t>EU25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 smtClean="0">
                          <a:effectLst/>
                        </a:rPr>
                        <a:t>change</a:t>
                      </a:r>
                      <a:endParaRPr lang="cs-CZ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20,6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>
                          <a:solidFill>
                            <a:srgbClr val="0070C0"/>
                          </a:solidFill>
                          <a:effectLst/>
                        </a:rPr>
                        <a:t>-3,4</a:t>
                      </a:r>
                      <a:endParaRPr lang="cs-CZ" sz="2000" b="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33,3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-1,0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46,1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>
                          <a:solidFill>
                            <a:srgbClr val="0070C0"/>
                          </a:solidFill>
                          <a:effectLst/>
                        </a:rPr>
                        <a:t>4,4</a:t>
                      </a:r>
                      <a:endParaRPr lang="cs-CZ" sz="2000" b="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smtClean="0">
                          <a:effectLst/>
                        </a:rPr>
                        <a:t>US</a:t>
                      </a:r>
                      <a:endParaRPr lang="cs-CZ" sz="28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 smtClean="0">
                          <a:effectLst/>
                        </a:rPr>
                        <a:t>change</a:t>
                      </a:r>
                      <a:endParaRPr lang="cs-CZ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26,61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-1,52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38,46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-1,59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34,93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3,12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smtClean="0">
                          <a:effectLst/>
                        </a:rPr>
                        <a:t>Japan</a:t>
                      </a:r>
                      <a:endParaRPr lang="cs-CZ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 smtClean="0">
                          <a:effectLst/>
                        </a:rPr>
                        <a:t>change</a:t>
                      </a:r>
                      <a:endParaRPr lang="cs-CZ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19,64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3,32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42,66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-7,11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37,7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>
                          <a:solidFill>
                            <a:srgbClr val="0070C0"/>
                          </a:solidFill>
                          <a:effectLst/>
                        </a:rPr>
                        <a:t>3,79</a:t>
                      </a:r>
                      <a:endParaRPr lang="cs-CZ" sz="2000" b="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</a:rPr>
                        <a:t>Brazil</a:t>
                      </a:r>
                      <a:endParaRPr lang="cs-CZ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 smtClean="0">
                          <a:effectLst/>
                        </a:rPr>
                        <a:t>change</a:t>
                      </a:r>
                      <a:endParaRPr lang="cs-CZ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44,99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5,23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36,15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-2,38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18,86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FF0000"/>
                          </a:solidFill>
                          <a:effectLst/>
                        </a:rPr>
                        <a:t>-2,85</a:t>
                      </a:r>
                      <a:endParaRPr lang="cs-CZ" sz="20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</a:rPr>
                        <a:t>Russia</a:t>
                      </a:r>
                      <a:endParaRPr lang="cs-CZ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 smtClean="0">
                          <a:effectLst/>
                        </a:rPr>
                        <a:t>change</a:t>
                      </a:r>
                      <a:endParaRPr lang="cs-CZ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45,12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-5,96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32,34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-1,53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22,54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7,49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India</a:t>
                      </a:r>
                      <a:endParaRPr lang="cs-CZ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 smtClean="0">
                          <a:effectLst/>
                        </a:rPr>
                        <a:t>change</a:t>
                      </a:r>
                      <a:endParaRPr lang="cs-CZ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39,18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-7,8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38,39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2,76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22,43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rgbClr val="0070C0"/>
                          </a:solidFill>
                          <a:effectLst/>
                        </a:rPr>
                        <a:t>5,04</a:t>
                      </a:r>
                      <a:endParaRPr lang="cs-CZ" sz="2000" dirty="0">
                        <a:solidFill>
                          <a:srgbClr val="0070C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800" dirty="0" err="1" smtClean="0">
                          <a:effectLst/>
                        </a:rPr>
                        <a:t>China</a:t>
                      </a:r>
                      <a:endParaRPr lang="cs-CZ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 smtClean="0">
                          <a:effectLst/>
                        </a:rPr>
                        <a:t>change</a:t>
                      </a:r>
                      <a:endParaRPr lang="cs-CZ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54,01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0,07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37,09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-0,96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rgbClr val="FF0000"/>
                          </a:solidFill>
                          <a:effectLst/>
                        </a:rPr>
                        <a:t>8,9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>
                          <a:solidFill>
                            <a:srgbClr val="FF0000"/>
                          </a:solidFill>
                          <a:effectLst/>
                        </a:rPr>
                        <a:t>0,89</a:t>
                      </a:r>
                      <a:endParaRPr lang="cs-CZ" sz="2000" b="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 err="1" smtClean="0">
                          <a:effectLst/>
                        </a:rPr>
                        <a:t>World</a:t>
                      </a:r>
                      <a:endParaRPr lang="cs-CZ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0" dirty="0" err="1" smtClean="0">
                          <a:effectLst/>
                        </a:rPr>
                        <a:t>cahnge</a:t>
                      </a:r>
                      <a:endParaRPr lang="cs-CZ" sz="20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30,46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0,49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38,29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-0,82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31,25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0,33</a:t>
                      </a:r>
                      <a:endParaRPr lang="cs-CZ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6703" y="610816"/>
            <a:ext cx="1656184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Structure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cs-CZ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of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cs-CZ" sz="24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exports</a:t>
            </a:r>
            <a:r>
              <a:rPr kumimoji="0" lang="cs-CZ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by market </a:t>
            </a:r>
            <a:r>
              <a:rPr kumimoji="0" lang="cs-CZ" sz="20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segments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(2004) 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  <a:r>
              <a:rPr kumimoji="0" lang="cs-CZ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its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cs-CZ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change</a:t>
            </a:r>
            <a:r>
              <a:rPr kumimoji="0" lang="cs-CZ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0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1995–2004</a:t>
            </a:r>
            <a:r>
              <a:rPr kumimoji="0" lang="cs-CZ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(%)</a:t>
            </a:r>
            <a:endParaRPr kumimoji="0" lang="cs-CZ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94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3568" y="2060848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 smtClean="0">
                <a:solidFill>
                  <a:srgbClr val="0070C0"/>
                </a:solidFill>
              </a:rPr>
              <a:t>EU in International Trade</a:t>
            </a:r>
            <a:endParaRPr lang="cs-CZ" sz="6000" b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cs-CZ" sz="6000" b="1" dirty="0" smtClean="0">
                <a:solidFill>
                  <a:srgbClr val="0070C0"/>
                </a:solidFill>
              </a:rPr>
              <a:t>2005-2011</a:t>
            </a:r>
            <a:r>
              <a:rPr lang="en-US" sz="6000" b="1" dirty="0" smtClean="0">
                <a:solidFill>
                  <a:srgbClr val="0070C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3522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9897</TotalTime>
  <Words>1392</Words>
  <Application>Microsoft Office PowerPoint</Application>
  <PresentationFormat>Předvádění na obrazovce (4:3)</PresentationFormat>
  <Paragraphs>959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Arial</vt:lpstr>
      <vt:lpstr>Calibri</vt:lpstr>
      <vt:lpstr>Times New Roman</vt:lpstr>
      <vt:lpstr>Motiv systému Office</vt:lpstr>
      <vt:lpstr>EU in International Trade Emerging Markets, Contemporary Position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EU - World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CIKT 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 rozpadu západořímské říše po zahájení expanze</dc:title>
  <dc:creator>Oldřich Krpec</dc:creator>
  <cp:lastModifiedBy>Oldřich Krpec</cp:lastModifiedBy>
  <cp:revision>285</cp:revision>
  <cp:lastPrinted>2017-04-04T17:19:15Z</cp:lastPrinted>
  <dcterms:created xsi:type="dcterms:W3CDTF">2013-02-25T08:36:29Z</dcterms:created>
  <dcterms:modified xsi:type="dcterms:W3CDTF">2018-04-15T12:21:34Z</dcterms:modified>
</cp:coreProperties>
</file>