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68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322" r:id="rId11"/>
    <p:sldId id="323" r:id="rId12"/>
    <p:sldId id="325" r:id="rId13"/>
    <p:sldId id="324" r:id="rId14"/>
    <p:sldId id="301" r:id="rId15"/>
    <p:sldId id="303" r:id="rId16"/>
    <p:sldId id="261" r:id="rId17"/>
    <p:sldId id="319" r:id="rId18"/>
    <p:sldId id="321" r:id="rId19"/>
    <p:sldId id="293" r:id="rId20"/>
    <p:sldId id="311" r:id="rId21"/>
    <p:sldId id="333" r:id="rId22"/>
    <p:sldId id="335" r:id="rId23"/>
    <p:sldId id="336" r:id="rId24"/>
    <p:sldId id="337" r:id="rId25"/>
    <p:sldId id="338" r:id="rId26"/>
    <p:sldId id="343" r:id="rId27"/>
    <p:sldId id="320" r:id="rId28"/>
    <p:sldId id="316" r:id="rId29"/>
    <p:sldId id="317" r:id="rId30"/>
  </p:sldIdLst>
  <p:sldSz cx="9144000" cy="6858000" type="screen4x3"/>
  <p:notesSz cx="986948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4" autoAdjust="0"/>
    <p:restoredTop sz="94660"/>
  </p:normalViewPr>
  <p:slideViewPr>
    <p:cSldViewPr>
      <p:cViewPr varScale="1">
        <p:scale>
          <a:sx n="111" d="100"/>
          <a:sy n="111" d="100"/>
        </p:scale>
        <p:origin x="5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0070C0"/>
                </a:solidFill>
              </a:rPr>
              <a:t>EU in International Trade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/>
              <a:t>Emerging Markets, Contemporary Position</a:t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Europe in International Economy</a:t>
            </a:r>
          </a:p>
          <a:p>
            <a:r>
              <a:rPr lang="en-US" dirty="0" smtClean="0"/>
              <a:t>201</a:t>
            </a:r>
            <a:r>
              <a:rPr lang="cs-CZ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9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820472" cy="484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288489" y="262503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/>
              <a:t>Share</a:t>
            </a:r>
            <a:r>
              <a:rPr lang="cs-CZ" sz="3200" b="1" dirty="0" smtClean="0"/>
              <a:t> in </a:t>
            </a:r>
            <a:r>
              <a:rPr lang="cs-CZ" sz="3200" b="1" dirty="0" err="1" smtClean="0"/>
              <a:t>world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exports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5509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338138"/>
            <a:ext cx="9115425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39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1150" cy="79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871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8680"/>
            <a:ext cx="8987651" cy="616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87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06" y="152425"/>
            <a:ext cx="7560840" cy="65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0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2" y="692696"/>
            <a:ext cx="891878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1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44638"/>
              </p:ext>
            </p:extLst>
          </p:nvPr>
        </p:nvGraphicFramePr>
        <p:xfrm>
          <a:off x="107504" y="1700808"/>
          <a:ext cx="8884349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3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 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EU28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USA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China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effectLst/>
                        </a:rPr>
                        <a:t>Population</a:t>
                      </a:r>
                      <a:endParaRPr lang="en-US" sz="18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510,1 mil. 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324,8 mil.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1 373,5 </a:t>
                      </a:r>
                      <a:r>
                        <a:rPr lang="en-US" sz="1800" noProof="0" dirty="0" smtClean="0">
                          <a:effectLst/>
                        </a:rPr>
                        <a:t>mil. 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effectLst/>
                        </a:rPr>
                        <a:t>Product </a:t>
                      </a:r>
                      <a:r>
                        <a:rPr lang="en-US" sz="1800" b="0" noProof="0" dirty="0" smtClean="0">
                          <a:effectLst/>
                        </a:rPr>
                        <a:t>(PPP)</a:t>
                      </a:r>
                      <a:endParaRPr lang="en-US" sz="18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20,745 </a:t>
                      </a:r>
                      <a:r>
                        <a:rPr lang="en-US" sz="1800" noProof="0" dirty="0" smtClean="0">
                          <a:effectLst/>
                        </a:rPr>
                        <a:t>trill. USD 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18,558 </a:t>
                      </a:r>
                      <a:r>
                        <a:rPr lang="en-US" sz="1800" noProof="0" dirty="0" smtClean="0">
                          <a:effectLst/>
                        </a:rPr>
                        <a:t>trill. USD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20,853 trill. USD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effectLst/>
                        </a:rPr>
                        <a:t>GDP</a:t>
                      </a:r>
                      <a:r>
                        <a:rPr lang="en-US" sz="1800" b="1" baseline="0" noProof="0" dirty="0" smtClean="0">
                          <a:effectLst/>
                        </a:rPr>
                        <a:t> per capita</a:t>
                      </a:r>
                      <a:r>
                        <a:rPr lang="en-US" sz="1800" b="0" noProof="0" dirty="0" smtClean="0">
                          <a:effectLst/>
                        </a:rPr>
                        <a:t> (PPP)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40 610 USD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57 220 </a:t>
                      </a:r>
                      <a:r>
                        <a:rPr lang="en-US" sz="1800" noProof="0" dirty="0" smtClean="0">
                          <a:effectLst/>
                        </a:rPr>
                        <a:t>USD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15 095 </a:t>
                      </a:r>
                      <a:r>
                        <a:rPr lang="en-US" sz="1800" noProof="0" dirty="0" smtClean="0">
                          <a:effectLst/>
                        </a:rPr>
                        <a:t>USD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Exports</a:t>
                      </a:r>
                      <a:endParaRPr lang="en-US" sz="18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2,259</a:t>
                      </a:r>
                      <a:r>
                        <a:rPr lang="en-US" sz="1800" noProof="0" dirty="0" smtClean="0">
                          <a:effectLst/>
                        </a:rPr>
                        <a:t> trill. USD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1,471 trill. USD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2,011 trill. USD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noProof="0" dirty="0" smtClean="0">
                          <a:effectLst/>
                        </a:rPr>
                        <a:t>Industry value added (% GDP)</a:t>
                      </a:r>
                      <a:endParaRPr lang="en-US" sz="18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24,3%</a:t>
                      </a:r>
                      <a:endParaRPr lang="en-US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20,7%</a:t>
                      </a:r>
                      <a:endParaRPr lang="en-US" sz="1800" b="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43,1%</a:t>
                      </a:r>
                      <a:endParaRPr lang="en-US" sz="1800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8642" y="924161"/>
            <a:ext cx="78488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Comparison of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World Economic Leaders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4077072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Export value – selected countries: Japan 641,4; Korea 509,0; Mexico 359,3; India 271,6; Russia 259,3; Brazil 189,7.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23120\Desktop\EU trade\China - workfor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222"/>
            <a:ext cx="9144000" cy="500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67744" y="332656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China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distribution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workforce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100819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639380" cy="438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/>
          </a:bodyPr>
          <a:lstStyle/>
          <a:p>
            <a:r>
              <a:rPr lang="cs-CZ" sz="6600" b="1" dirty="0" smtClean="0">
                <a:solidFill>
                  <a:srgbClr val="0070C0"/>
                </a:solidFill>
              </a:rPr>
              <a:t>EU - </a:t>
            </a:r>
            <a:r>
              <a:rPr lang="cs-CZ" sz="6600" b="1" dirty="0" err="1" smtClean="0">
                <a:solidFill>
                  <a:srgbClr val="0070C0"/>
                </a:solidFill>
              </a:rPr>
              <a:t>World</a:t>
            </a:r>
            <a:endParaRPr lang="cs-CZ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Transformation of </a:t>
            </a:r>
            <a:r>
              <a:rPr lang="cs-CZ" sz="4000" b="1" dirty="0" smtClean="0"/>
              <a:t>w</a:t>
            </a:r>
            <a:r>
              <a:rPr lang="en-US" sz="4000" b="1" dirty="0" err="1" smtClean="0"/>
              <a:t>orld</a:t>
            </a:r>
            <a:r>
              <a:rPr lang="en-US" sz="4000" b="1" dirty="0" smtClean="0"/>
              <a:t> </a:t>
            </a:r>
            <a:r>
              <a:rPr lang="cs-CZ" sz="4000" b="1" dirty="0"/>
              <a:t>t</a:t>
            </a:r>
            <a:r>
              <a:rPr lang="en-US" sz="4000" b="1" dirty="0" err="1" smtClean="0"/>
              <a:t>rade</a:t>
            </a:r>
            <a:r>
              <a:rPr lang="en-US" sz="4000" b="1" dirty="0" smtClean="0"/>
              <a:t> </a:t>
            </a:r>
            <a:r>
              <a:rPr lang="cs-CZ" sz="4000" b="1" dirty="0"/>
              <a:t>p</a:t>
            </a:r>
            <a:r>
              <a:rPr lang="en-US" sz="4000" b="1" dirty="0" err="1" smtClean="0"/>
              <a:t>atterns</a:t>
            </a:r>
            <a:r>
              <a:rPr lang="en-US" sz="4000" b="1" dirty="0" smtClean="0"/>
              <a:t> by </a:t>
            </a:r>
            <a:r>
              <a:rPr lang="en-US" sz="4400" b="1" dirty="0" smtClean="0">
                <a:solidFill>
                  <a:srgbClr val="0070C0"/>
                </a:solidFill>
              </a:rPr>
              <a:t>Emerging Markets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7023348" cy="384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422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01233"/>
              </p:ext>
            </p:extLst>
          </p:nvPr>
        </p:nvGraphicFramePr>
        <p:xfrm>
          <a:off x="1187624" y="1052736"/>
          <a:ext cx="6538062" cy="52403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75043">
                  <a:extLst>
                    <a:ext uri="{9D8B030D-6E8A-4147-A177-3AD203B41FA5}">
                      <a16:colId xmlns:a16="http://schemas.microsoft.com/office/drawing/2014/main" val="827616673"/>
                    </a:ext>
                  </a:extLst>
                </a:gridCol>
                <a:gridCol w="794717">
                  <a:extLst>
                    <a:ext uri="{9D8B030D-6E8A-4147-A177-3AD203B41FA5}">
                      <a16:colId xmlns:a16="http://schemas.microsoft.com/office/drawing/2014/main" val="754636279"/>
                    </a:ext>
                  </a:extLst>
                </a:gridCol>
                <a:gridCol w="794717">
                  <a:extLst>
                    <a:ext uri="{9D8B030D-6E8A-4147-A177-3AD203B41FA5}">
                      <a16:colId xmlns:a16="http://schemas.microsoft.com/office/drawing/2014/main" val="4163487365"/>
                    </a:ext>
                  </a:extLst>
                </a:gridCol>
                <a:gridCol w="794717">
                  <a:extLst>
                    <a:ext uri="{9D8B030D-6E8A-4147-A177-3AD203B41FA5}">
                      <a16:colId xmlns:a16="http://schemas.microsoft.com/office/drawing/2014/main" val="2172047780"/>
                    </a:ext>
                  </a:extLst>
                </a:gridCol>
                <a:gridCol w="794717">
                  <a:extLst>
                    <a:ext uri="{9D8B030D-6E8A-4147-A177-3AD203B41FA5}">
                      <a16:colId xmlns:a16="http://schemas.microsoft.com/office/drawing/2014/main" val="3757962992"/>
                    </a:ext>
                  </a:extLst>
                </a:gridCol>
                <a:gridCol w="794717">
                  <a:extLst>
                    <a:ext uri="{9D8B030D-6E8A-4147-A177-3AD203B41FA5}">
                      <a16:colId xmlns:a16="http://schemas.microsoft.com/office/drawing/2014/main" val="2716002090"/>
                    </a:ext>
                  </a:extLst>
                </a:gridCol>
                <a:gridCol w="794717">
                  <a:extLst>
                    <a:ext uri="{9D8B030D-6E8A-4147-A177-3AD203B41FA5}">
                      <a16:colId xmlns:a16="http://schemas.microsoft.com/office/drawing/2014/main" val="1843435940"/>
                    </a:ext>
                  </a:extLst>
                </a:gridCol>
                <a:gridCol w="794717">
                  <a:extLst>
                    <a:ext uri="{9D8B030D-6E8A-4147-A177-3AD203B41FA5}">
                      <a16:colId xmlns:a16="http://schemas.microsoft.com/office/drawing/2014/main" val="694370051"/>
                    </a:ext>
                  </a:extLst>
                </a:gridCol>
              </a:tblGrid>
              <a:tr h="52403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2006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2014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629819"/>
                  </a:ext>
                </a:extLst>
              </a:tr>
              <a:tr h="524030">
                <a:tc rowSpan="3">
                  <a:txBody>
                    <a:bodyPr/>
                    <a:lstStyle/>
                    <a:p>
                      <a:r>
                        <a:rPr lang="cs-CZ" b="1" dirty="0" err="1" smtClean="0"/>
                        <a:t>World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IMP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1,368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1,585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1,532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1,799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1,693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1,713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95945"/>
                  </a:ext>
                </a:extLst>
              </a:tr>
              <a:tr h="52403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EXP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1,153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1,309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1,354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1,685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1,704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1,744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893040"/>
                  </a:ext>
                </a:extLst>
              </a:tr>
              <a:tr h="52403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-216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-276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-178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-114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11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32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124838"/>
                  </a:ext>
                </a:extLst>
              </a:tr>
              <a:tr h="524030">
                <a:tc rowSpan="3"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US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IMP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183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251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21322"/>
                  </a:ext>
                </a:extLst>
              </a:tr>
              <a:tr h="52403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EXP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267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248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243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294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312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364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270177"/>
                  </a:ext>
                </a:extLst>
              </a:tr>
              <a:tr h="52403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80772"/>
                  </a:ext>
                </a:extLst>
              </a:tr>
              <a:tr h="524030">
                <a:tc rowSpan="3"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China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IMP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196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249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284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292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303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345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580307"/>
                  </a:ext>
                </a:extLst>
              </a:tr>
              <a:tr h="52403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EXP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144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165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170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476107"/>
                  </a:ext>
                </a:extLst>
              </a:tr>
              <a:tr h="52403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-132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-171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-171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-148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-138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-175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06705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131840" y="33265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EU </a:t>
            </a:r>
            <a:r>
              <a:rPr lang="cs-CZ" sz="2800" b="1" dirty="0" err="1" smtClean="0"/>
              <a:t>trade</a:t>
            </a:r>
            <a:r>
              <a:rPr lang="cs-CZ" sz="2800" b="1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goods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02384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889233"/>
              </p:ext>
            </p:extLst>
          </p:nvPr>
        </p:nvGraphicFramePr>
        <p:xfrm>
          <a:off x="1043608" y="1052736"/>
          <a:ext cx="7054825" cy="4450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38782">
                  <a:extLst>
                    <a:ext uri="{9D8B030D-6E8A-4147-A177-3AD203B41FA5}">
                      <a16:colId xmlns:a16="http://schemas.microsoft.com/office/drawing/2014/main" val="1473339771"/>
                    </a:ext>
                  </a:extLst>
                </a:gridCol>
                <a:gridCol w="731965">
                  <a:extLst>
                    <a:ext uri="{9D8B030D-6E8A-4147-A177-3AD203B41FA5}">
                      <a16:colId xmlns:a16="http://schemas.microsoft.com/office/drawing/2014/main" val="2209066785"/>
                    </a:ext>
                  </a:extLst>
                </a:gridCol>
                <a:gridCol w="960946">
                  <a:extLst>
                    <a:ext uri="{9D8B030D-6E8A-4147-A177-3AD203B41FA5}">
                      <a16:colId xmlns:a16="http://schemas.microsoft.com/office/drawing/2014/main" val="818586287"/>
                    </a:ext>
                  </a:extLst>
                </a:gridCol>
                <a:gridCol w="668655">
                  <a:extLst>
                    <a:ext uri="{9D8B030D-6E8A-4147-A177-3AD203B41FA5}">
                      <a16:colId xmlns:a16="http://schemas.microsoft.com/office/drawing/2014/main" val="4208985161"/>
                    </a:ext>
                  </a:extLst>
                </a:gridCol>
                <a:gridCol w="731965">
                  <a:extLst>
                    <a:ext uri="{9D8B030D-6E8A-4147-A177-3AD203B41FA5}">
                      <a16:colId xmlns:a16="http://schemas.microsoft.com/office/drawing/2014/main" val="3247045328"/>
                    </a:ext>
                  </a:extLst>
                </a:gridCol>
                <a:gridCol w="960946">
                  <a:extLst>
                    <a:ext uri="{9D8B030D-6E8A-4147-A177-3AD203B41FA5}">
                      <a16:colId xmlns:a16="http://schemas.microsoft.com/office/drawing/2014/main" val="1870029312"/>
                    </a:ext>
                  </a:extLst>
                </a:gridCol>
                <a:gridCol w="668655">
                  <a:extLst>
                    <a:ext uri="{9D8B030D-6E8A-4147-A177-3AD203B41FA5}">
                      <a16:colId xmlns:a16="http://schemas.microsoft.com/office/drawing/2014/main" val="2178784716"/>
                    </a:ext>
                  </a:extLst>
                </a:gridCol>
                <a:gridCol w="731965">
                  <a:extLst>
                    <a:ext uri="{9D8B030D-6E8A-4147-A177-3AD203B41FA5}">
                      <a16:colId xmlns:a16="http://schemas.microsoft.com/office/drawing/2014/main" val="589556534"/>
                    </a:ext>
                  </a:extLst>
                </a:gridCol>
                <a:gridCol w="960946">
                  <a:extLst>
                    <a:ext uri="{9D8B030D-6E8A-4147-A177-3AD203B41FA5}">
                      <a16:colId xmlns:a16="http://schemas.microsoft.com/office/drawing/2014/main" val="1709767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Imports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Exports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Total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trade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80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value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share</a:t>
                      </a:r>
                      <a:r>
                        <a:rPr lang="cs-CZ" dirty="0" smtClean="0"/>
                        <a:t> %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value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share</a:t>
                      </a:r>
                      <a:r>
                        <a:rPr lang="cs-CZ" dirty="0" smtClean="0"/>
                        <a:t> %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value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share</a:t>
                      </a:r>
                      <a:r>
                        <a:rPr lang="cs-CZ" dirty="0" smtClean="0"/>
                        <a:t> %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16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CH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US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614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17,8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274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US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CH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14,9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63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SWI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SWI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SWI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264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7,6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489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RUS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TUR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RUS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191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5,5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833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TUR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RUS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TUR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145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4,2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50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JAP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JAP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JAP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3,6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303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NOR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NOR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NOR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112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3,2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99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KOR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UAE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KOR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104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IND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KOR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IND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5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VIE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IND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64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1,9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370749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627784" y="33265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EU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trade</a:t>
            </a:r>
            <a:r>
              <a:rPr lang="cs-CZ" sz="2800" b="1" dirty="0" smtClean="0"/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partners</a:t>
            </a:r>
            <a:r>
              <a:rPr lang="cs-CZ" sz="2800" b="1" dirty="0" smtClean="0"/>
              <a:t> - </a:t>
            </a:r>
            <a:r>
              <a:rPr lang="cs-CZ" sz="2800" b="1" dirty="0" err="1" smtClean="0"/>
              <a:t>goods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69933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243533"/>
              </p:ext>
            </p:extLst>
          </p:nvPr>
        </p:nvGraphicFramePr>
        <p:xfrm>
          <a:off x="1115616" y="836712"/>
          <a:ext cx="6197156" cy="5090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60994">
                  <a:extLst>
                    <a:ext uri="{9D8B030D-6E8A-4147-A177-3AD203B41FA5}">
                      <a16:colId xmlns:a16="http://schemas.microsoft.com/office/drawing/2014/main" val="3424222384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611321685"/>
                    </a:ext>
                  </a:extLst>
                </a:gridCol>
                <a:gridCol w="881126">
                  <a:extLst>
                    <a:ext uri="{9D8B030D-6E8A-4147-A177-3AD203B41FA5}">
                      <a16:colId xmlns:a16="http://schemas.microsoft.com/office/drawing/2014/main" val="3322684553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3606183844"/>
                    </a:ext>
                  </a:extLst>
                </a:gridCol>
                <a:gridCol w="881126">
                  <a:extLst>
                    <a:ext uri="{9D8B030D-6E8A-4147-A177-3AD203B41FA5}">
                      <a16:colId xmlns:a16="http://schemas.microsoft.com/office/drawing/2014/main" val="241762195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r>
                        <a:rPr lang="cs-CZ" sz="2400" baseline="0" dirty="0" smtClean="0"/>
                        <a:t> – </a:t>
                      </a:r>
                      <a:r>
                        <a:rPr lang="cs-CZ" sz="2400" baseline="0" dirty="0" smtClean="0">
                          <a:solidFill>
                            <a:srgbClr val="0070C0"/>
                          </a:solidFill>
                        </a:rPr>
                        <a:t>US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trade</a:t>
                      </a:r>
                      <a:endParaRPr lang="cs-CZ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Imports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Exports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285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bil EUR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total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bil EUR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total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1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1" dirty="0" smtClean="0"/>
                        <a:t>food</a:t>
                      </a:r>
                      <a:endParaRPr lang="cs-CZ" b="1" i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939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1" dirty="0" err="1" smtClean="0"/>
                        <a:t>steel</a:t>
                      </a:r>
                      <a:endParaRPr lang="cs-CZ" b="1" i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82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chemicals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57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86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23,6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58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</a:t>
                      </a:r>
                      <a:r>
                        <a:rPr lang="cs-CZ" b="1" dirty="0" err="1" smtClean="0"/>
                        <a:t>pharmaceuticals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48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13,3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42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mach.</a:t>
                      </a:r>
                      <a:r>
                        <a:rPr lang="cs-CZ" b="1" baseline="0" dirty="0" smtClean="0"/>
                        <a:t> and </a:t>
                      </a:r>
                      <a:r>
                        <a:rPr lang="cs-CZ" b="1" baseline="0" dirty="0" err="1" smtClean="0"/>
                        <a:t>trasport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baseline="0" dirty="0" err="1" smtClean="0"/>
                        <a:t>eq</a:t>
                      </a:r>
                      <a:r>
                        <a:rPr lang="cs-CZ" b="1" baseline="0" dirty="0" smtClean="0"/>
                        <a:t>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113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44,9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163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44,9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24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transport </a:t>
                      </a:r>
                      <a:r>
                        <a:rPr lang="cs-CZ" b="1" dirty="0" err="1" smtClean="0"/>
                        <a:t>eq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44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77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21,2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52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-- </a:t>
                      </a:r>
                      <a:r>
                        <a:rPr lang="cs-CZ" b="1" dirty="0" err="1" smtClean="0"/>
                        <a:t>automotive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47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49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</a:t>
                      </a:r>
                      <a:r>
                        <a:rPr lang="cs-CZ" b="1" dirty="0" err="1" smtClean="0"/>
                        <a:t>power</a:t>
                      </a:r>
                      <a:r>
                        <a:rPr lang="cs-CZ" b="1" dirty="0" smtClean="0"/>
                        <a:t> gen. mach.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34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non </a:t>
                      </a:r>
                      <a:r>
                        <a:rPr lang="cs-CZ" b="1" dirty="0" err="1" smtClean="0"/>
                        <a:t>elect</a:t>
                      </a:r>
                      <a:r>
                        <a:rPr lang="cs-CZ" b="1" dirty="0" smtClean="0"/>
                        <a:t>. mach.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39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400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</a:t>
                      </a:r>
                      <a:r>
                        <a:rPr lang="cs-CZ" b="1" dirty="0" err="1" smtClean="0"/>
                        <a:t>elect</a:t>
                      </a:r>
                      <a:r>
                        <a:rPr lang="cs-CZ" b="1" dirty="0" smtClean="0"/>
                        <a:t>. mach.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17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548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other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manufactures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052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18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87561"/>
              </p:ext>
            </p:extLst>
          </p:nvPr>
        </p:nvGraphicFramePr>
        <p:xfrm>
          <a:off x="1259632" y="404664"/>
          <a:ext cx="6316980" cy="5562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80818">
                  <a:extLst>
                    <a:ext uri="{9D8B030D-6E8A-4147-A177-3AD203B41FA5}">
                      <a16:colId xmlns:a16="http://schemas.microsoft.com/office/drawing/2014/main" val="3424222384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611321685"/>
                    </a:ext>
                  </a:extLst>
                </a:gridCol>
                <a:gridCol w="881126">
                  <a:extLst>
                    <a:ext uri="{9D8B030D-6E8A-4147-A177-3AD203B41FA5}">
                      <a16:colId xmlns:a16="http://schemas.microsoft.com/office/drawing/2014/main" val="3322684553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3606183844"/>
                    </a:ext>
                  </a:extLst>
                </a:gridCol>
                <a:gridCol w="881126">
                  <a:extLst>
                    <a:ext uri="{9D8B030D-6E8A-4147-A177-3AD203B41FA5}">
                      <a16:colId xmlns:a16="http://schemas.microsoft.com/office/drawing/2014/main" val="241762195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r>
                        <a:rPr lang="cs-CZ" sz="2400" baseline="0" dirty="0" smtClean="0"/>
                        <a:t> – </a:t>
                      </a:r>
                      <a:r>
                        <a:rPr lang="cs-CZ" sz="24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China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trade</a:t>
                      </a:r>
                      <a:endParaRPr lang="cs-CZ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imports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exports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285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bil EUR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total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bil EUR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total</a:t>
                      </a:r>
                      <a:endParaRPr lang="cs-CZ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1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0" dirty="0" err="1" smtClean="0"/>
                        <a:t>agri.products</a:t>
                      </a:r>
                      <a:endParaRPr lang="cs-CZ" b="1" i="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2,1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9,0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939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0" dirty="0" err="1" smtClean="0"/>
                        <a:t>fuel</a:t>
                      </a:r>
                      <a:r>
                        <a:rPr lang="cs-CZ" b="1" i="0" dirty="0" smtClean="0"/>
                        <a:t> and </a:t>
                      </a:r>
                      <a:r>
                        <a:rPr lang="cs-CZ" b="1" i="0" dirty="0" err="1" smtClean="0"/>
                        <a:t>mining</a:t>
                      </a:r>
                      <a:endParaRPr lang="cs-CZ" b="1" i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82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chemicals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22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58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other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semi</a:t>
                      </a:r>
                      <a:r>
                        <a:rPr lang="cs-CZ" b="1" dirty="0" smtClean="0"/>
                        <a:t>. manu.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42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mach.</a:t>
                      </a:r>
                      <a:r>
                        <a:rPr lang="cs-CZ" b="1" baseline="0" dirty="0" smtClean="0"/>
                        <a:t> and </a:t>
                      </a:r>
                      <a:r>
                        <a:rPr lang="cs-CZ" b="1" baseline="0" dirty="0" err="1" smtClean="0"/>
                        <a:t>trasport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baseline="0" dirty="0" err="1" smtClean="0"/>
                        <a:t>eq</a:t>
                      </a:r>
                      <a:r>
                        <a:rPr lang="cs-CZ" b="1" baseline="0" dirty="0" smtClean="0"/>
                        <a:t>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174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50,4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54,5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24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</a:t>
                      </a:r>
                      <a:r>
                        <a:rPr lang="cs-CZ" b="1" dirty="0" err="1" smtClean="0"/>
                        <a:t>office</a:t>
                      </a:r>
                      <a:r>
                        <a:rPr lang="cs-CZ" b="1" dirty="0" smtClean="0"/>
                        <a:t> and </a:t>
                      </a:r>
                      <a:r>
                        <a:rPr lang="cs-CZ" b="1" dirty="0" err="1" smtClean="0"/>
                        <a:t>telecom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29,7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52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-- </a:t>
                      </a:r>
                      <a:r>
                        <a:rPr lang="cs-CZ" b="1" dirty="0" err="1" smtClean="0"/>
                        <a:t>elect.data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processing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12,0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49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--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dirty="0" err="1" smtClean="0"/>
                        <a:t>telecom</a:t>
                      </a:r>
                      <a:r>
                        <a:rPr lang="cs-CZ" b="1" dirty="0" smtClean="0"/>
                        <a:t>. </a:t>
                      </a:r>
                      <a:r>
                        <a:rPr lang="cs-CZ" b="1" dirty="0" err="1" smtClean="0"/>
                        <a:t>eq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16,5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34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transport. </a:t>
                      </a:r>
                      <a:r>
                        <a:rPr lang="cs-CZ" b="1" dirty="0" err="1" smtClean="0"/>
                        <a:t>Eq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43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25,1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85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non </a:t>
                      </a:r>
                      <a:r>
                        <a:rPr lang="cs-CZ" b="1" dirty="0" err="1" smtClean="0"/>
                        <a:t>elect</a:t>
                      </a:r>
                      <a:r>
                        <a:rPr lang="cs-CZ" b="1" dirty="0" smtClean="0"/>
                        <a:t>. mach.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14,6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400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</a:t>
                      </a:r>
                      <a:r>
                        <a:rPr lang="cs-CZ" b="1" dirty="0" err="1" smtClean="0"/>
                        <a:t>elect</a:t>
                      </a:r>
                      <a:r>
                        <a:rPr lang="cs-CZ" b="1" dirty="0" smtClean="0"/>
                        <a:t>. mach.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548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clothing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00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other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manufactures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052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27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77068"/>
              </p:ext>
            </p:extLst>
          </p:nvPr>
        </p:nvGraphicFramePr>
        <p:xfrm>
          <a:off x="1115616" y="836712"/>
          <a:ext cx="6197156" cy="5090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60994">
                  <a:extLst>
                    <a:ext uri="{9D8B030D-6E8A-4147-A177-3AD203B41FA5}">
                      <a16:colId xmlns:a16="http://schemas.microsoft.com/office/drawing/2014/main" val="3424222384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611321685"/>
                    </a:ext>
                  </a:extLst>
                </a:gridCol>
                <a:gridCol w="881126">
                  <a:extLst>
                    <a:ext uri="{9D8B030D-6E8A-4147-A177-3AD203B41FA5}">
                      <a16:colId xmlns:a16="http://schemas.microsoft.com/office/drawing/2014/main" val="3322684553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3606183844"/>
                    </a:ext>
                  </a:extLst>
                </a:gridCol>
                <a:gridCol w="881126">
                  <a:extLst>
                    <a:ext uri="{9D8B030D-6E8A-4147-A177-3AD203B41FA5}">
                      <a16:colId xmlns:a16="http://schemas.microsoft.com/office/drawing/2014/main" val="241762195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r>
                        <a:rPr lang="cs-CZ" sz="2400" baseline="0" dirty="0" smtClean="0"/>
                        <a:t> – </a:t>
                      </a:r>
                      <a:r>
                        <a:rPr lang="cs-CZ" sz="2400" baseline="0" dirty="0" smtClean="0">
                          <a:solidFill>
                            <a:srgbClr val="00B050"/>
                          </a:solidFill>
                        </a:rPr>
                        <a:t>JAP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trade</a:t>
                      </a:r>
                      <a:endParaRPr lang="cs-CZ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Imports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err="1" smtClean="0"/>
                        <a:t>Exports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285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bil EUR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total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bil EUR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total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1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1" dirty="0" smtClean="0"/>
                        <a:t>food</a:t>
                      </a:r>
                      <a:endParaRPr lang="cs-CZ" b="1" i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939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1" dirty="0" err="1" smtClean="0"/>
                        <a:t>steel</a:t>
                      </a:r>
                      <a:endParaRPr lang="cs-CZ" b="1" i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82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chemicals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57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86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23,6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58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</a:t>
                      </a:r>
                      <a:r>
                        <a:rPr lang="cs-CZ" b="1" dirty="0" err="1" smtClean="0"/>
                        <a:t>pharmaceuticals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48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13,3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42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mach.</a:t>
                      </a:r>
                      <a:r>
                        <a:rPr lang="cs-CZ" b="1" baseline="0" dirty="0" smtClean="0"/>
                        <a:t> and </a:t>
                      </a:r>
                      <a:r>
                        <a:rPr lang="cs-CZ" b="1" baseline="0" dirty="0" err="1" smtClean="0"/>
                        <a:t>trasport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baseline="0" dirty="0" err="1" smtClean="0"/>
                        <a:t>eq</a:t>
                      </a:r>
                      <a:r>
                        <a:rPr lang="cs-CZ" b="1" baseline="0" dirty="0" smtClean="0"/>
                        <a:t>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113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44,9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163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44,9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24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transport </a:t>
                      </a:r>
                      <a:r>
                        <a:rPr lang="cs-CZ" b="1" dirty="0" err="1" smtClean="0"/>
                        <a:t>eq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44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77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21,2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52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-- </a:t>
                      </a:r>
                      <a:r>
                        <a:rPr lang="cs-CZ" b="1" dirty="0" err="1" smtClean="0"/>
                        <a:t>automotive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47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49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</a:t>
                      </a:r>
                      <a:r>
                        <a:rPr lang="cs-CZ" b="1" dirty="0" err="1" smtClean="0"/>
                        <a:t>power</a:t>
                      </a:r>
                      <a:r>
                        <a:rPr lang="cs-CZ" b="1" dirty="0" smtClean="0"/>
                        <a:t> gen. mach.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10,7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34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non </a:t>
                      </a:r>
                      <a:r>
                        <a:rPr lang="cs-CZ" b="1" dirty="0" err="1" smtClean="0"/>
                        <a:t>elect</a:t>
                      </a:r>
                      <a:r>
                        <a:rPr lang="cs-CZ" b="1" dirty="0" smtClean="0"/>
                        <a:t>. mach.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39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400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</a:t>
                      </a:r>
                      <a:r>
                        <a:rPr lang="cs-CZ" b="1" dirty="0" err="1" smtClean="0"/>
                        <a:t>elect</a:t>
                      </a:r>
                      <a:r>
                        <a:rPr lang="cs-CZ" b="1" dirty="0" smtClean="0"/>
                        <a:t>. mach.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17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548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other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manufactures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11,8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11,5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052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523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29414"/>
              </p:ext>
            </p:extLst>
          </p:nvPr>
        </p:nvGraphicFramePr>
        <p:xfrm>
          <a:off x="1115616" y="836712"/>
          <a:ext cx="6197156" cy="3977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60994">
                  <a:extLst>
                    <a:ext uri="{9D8B030D-6E8A-4147-A177-3AD203B41FA5}">
                      <a16:colId xmlns:a16="http://schemas.microsoft.com/office/drawing/2014/main" val="3424222384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611321685"/>
                    </a:ext>
                  </a:extLst>
                </a:gridCol>
                <a:gridCol w="881126">
                  <a:extLst>
                    <a:ext uri="{9D8B030D-6E8A-4147-A177-3AD203B41FA5}">
                      <a16:colId xmlns:a16="http://schemas.microsoft.com/office/drawing/2014/main" val="3322684553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3606183844"/>
                    </a:ext>
                  </a:extLst>
                </a:gridCol>
                <a:gridCol w="881126">
                  <a:extLst>
                    <a:ext uri="{9D8B030D-6E8A-4147-A177-3AD203B41FA5}">
                      <a16:colId xmlns:a16="http://schemas.microsoft.com/office/drawing/2014/main" val="241762195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2400" noProof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r>
                        <a:rPr lang="en-US" sz="2400" baseline="0" noProof="0" dirty="0" smtClean="0"/>
                        <a:t> – </a:t>
                      </a:r>
                      <a:r>
                        <a:rPr lang="en-US" sz="2400" baseline="0" noProof="0" dirty="0" smtClean="0">
                          <a:solidFill>
                            <a:srgbClr val="7030A0"/>
                          </a:solidFill>
                        </a:rPr>
                        <a:t>RUS</a:t>
                      </a:r>
                      <a:r>
                        <a:rPr lang="en-US" sz="2400" baseline="0" noProof="0" dirty="0" smtClean="0"/>
                        <a:t> trade</a:t>
                      </a:r>
                      <a:endParaRPr lang="en-US" sz="2400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/>
                        <a:t>Imports</a:t>
                      </a:r>
                      <a:endParaRPr lang="en-US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/>
                        <a:t>Exports</a:t>
                      </a:r>
                      <a:endParaRPr lang="en-US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285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bil</a:t>
                      </a:r>
                      <a:r>
                        <a:rPr lang="en-US" noProof="0" dirty="0" smtClean="0"/>
                        <a:t> EUR</a:t>
                      </a:r>
                      <a:endParaRPr lang="en-US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% total</a:t>
                      </a:r>
                      <a:endParaRPr lang="en-US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noProof="0" dirty="0" smtClean="0"/>
                        <a:t>bil</a:t>
                      </a:r>
                      <a:r>
                        <a:rPr lang="en-US" noProof="0" dirty="0" smtClean="0"/>
                        <a:t> EUR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% total</a:t>
                      </a:r>
                    </a:p>
                    <a:p>
                      <a:endParaRPr lang="en-US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1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0" noProof="0" dirty="0" smtClean="0"/>
                        <a:t>f</a:t>
                      </a:r>
                      <a:r>
                        <a:rPr lang="en-US" b="1" i="0" noProof="0" dirty="0" err="1" smtClean="0"/>
                        <a:t>ood</a:t>
                      </a:r>
                      <a:endParaRPr lang="en-US" b="1" i="0" noProof="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/>
                        <a:t>2</a:t>
                      </a:r>
                      <a:endParaRPr lang="en-US" b="1" noProof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1,6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6,6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939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0" noProof="0" dirty="0" err="1" smtClean="0"/>
                        <a:t>fuels</a:t>
                      </a:r>
                      <a:r>
                        <a:rPr lang="cs-CZ" b="1" i="0" noProof="0" dirty="0" smtClean="0"/>
                        <a:t> and</a:t>
                      </a:r>
                      <a:r>
                        <a:rPr lang="cs-CZ" b="1" i="0" baseline="0" noProof="0" dirty="0" smtClean="0"/>
                        <a:t> </a:t>
                      </a:r>
                      <a:r>
                        <a:rPr lang="cs-CZ" b="1" i="0" noProof="0" dirty="0" err="1" smtClean="0"/>
                        <a:t>mining</a:t>
                      </a:r>
                      <a:endParaRPr lang="en-US" b="1" i="0" noProof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en-US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72,0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82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noProof="0" dirty="0" smtClean="0"/>
                        <a:t>c</a:t>
                      </a:r>
                      <a:r>
                        <a:rPr lang="en-US" b="1" noProof="0" dirty="0" err="1" smtClean="0"/>
                        <a:t>hemicals</a:t>
                      </a:r>
                      <a:endParaRPr lang="en-US" b="1" noProof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/>
                        <a:t>5</a:t>
                      </a:r>
                      <a:endParaRPr lang="en-US" b="1" noProof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3,7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en-US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21,7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58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mach.</a:t>
                      </a:r>
                      <a:r>
                        <a:rPr lang="en-US" b="1" baseline="0" noProof="0" dirty="0" smtClean="0"/>
                        <a:t> and </a:t>
                      </a:r>
                      <a:r>
                        <a:rPr lang="en-US" b="1" baseline="0" noProof="0" dirty="0" err="1" smtClean="0"/>
                        <a:t>trasport</a:t>
                      </a:r>
                      <a:r>
                        <a:rPr lang="en-US" b="1" baseline="0" noProof="0" dirty="0" smtClean="0"/>
                        <a:t> eq.</a:t>
                      </a:r>
                      <a:endParaRPr lang="en-US" b="1" noProof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/>
                        <a:t>2</a:t>
                      </a:r>
                      <a:endParaRPr lang="en-US" b="1" noProof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2,0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rgbClr val="0070C0"/>
                          </a:solidFill>
                        </a:rPr>
                        <a:t>31</a:t>
                      </a:r>
                      <a:endParaRPr lang="en-US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43,1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24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- transport eq.</a:t>
                      </a:r>
                      <a:endParaRPr lang="en-US" b="1" noProof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/>
                        <a:t>1</a:t>
                      </a:r>
                      <a:endParaRPr lang="en-US" b="1" noProof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0,9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en-US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14,2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52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- non elect. mach.</a:t>
                      </a:r>
                      <a:endParaRPr lang="en-US" b="1" noProof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/>
                        <a:t>0,3</a:t>
                      </a:r>
                      <a:endParaRPr lang="en-US" b="1" noProof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0,3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en-US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16,5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400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- elect. mach.</a:t>
                      </a:r>
                      <a:endParaRPr lang="en-US" b="1" noProof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/>
                        <a:t>0,3</a:t>
                      </a:r>
                      <a:endParaRPr lang="en-US" b="1" noProof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0,3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5,4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548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noProof="0" dirty="0" err="1" smtClean="0"/>
                        <a:t>clothing</a:t>
                      </a:r>
                      <a:endParaRPr lang="en-US" b="1" noProof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/>
                        <a:t>0,02</a:t>
                      </a:r>
                      <a:endParaRPr lang="en-US" b="1" noProof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0,0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noProof="0" dirty="0" smtClean="0">
                          <a:solidFill>
                            <a:srgbClr val="0070C0"/>
                          </a:solidFill>
                        </a:rPr>
                        <a:t>2,3</a:t>
                      </a:r>
                      <a:endParaRPr lang="en-US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noProof="0" dirty="0" smtClean="0"/>
                        <a:t>3,1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441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37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893931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ipka doleva 2"/>
          <p:cNvSpPr/>
          <p:nvPr/>
        </p:nvSpPr>
        <p:spPr>
          <a:xfrm>
            <a:off x="2483768" y="3753036"/>
            <a:ext cx="216024" cy="7200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" name="Šipka doleva 4"/>
          <p:cNvSpPr/>
          <p:nvPr/>
        </p:nvSpPr>
        <p:spPr>
          <a:xfrm>
            <a:off x="1403648" y="4257092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" name="Šipka doleva 5"/>
          <p:cNvSpPr/>
          <p:nvPr/>
        </p:nvSpPr>
        <p:spPr>
          <a:xfrm>
            <a:off x="1115616" y="3501008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7" name="Šipka doleva 6"/>
          <p:cNvSpPr/>
          <p:nvPr/>
        </p:nvSpPr>
        <p:spPr>
          <a:xfrm>
            <a:off x="2949352" y="4005064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8" name="Šipka doleva 7"/>
          <p:cNvSpPr/>
          <p:nvPr/>
        </p:nvSpPr>
        <p:spPr>
          <a:xfrm>
            <a:off x="683568" y="2708920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9" name="Šipka doleva 8"/>
          <p:cNvSpPr/>
          <p:nvPr/>
        </p:nvSpPr>
        <p:spPr>
          <a:xfrm>
            <a:off x="791580" y="2420888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643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9" y="911653"/>
            <a:ext cx="9036496" cy="468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ipka doleva 2"/>
          <p:cNvSpPr/>
          <p:nvPr/>
        </p:nvSpPr>
        <p:spPr>
          <a:xfrm>
            <a:off x="1279189" y="1808820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4" name="Šipka doleva 3"/>
          <p:cNvSpPr/>
          <p:nvPr/>
        </p:nvSpPr>
        <p:spPr>
          <a:xfrm>
            <a:off x="1171177" y="1988840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" name="Šipka doleva 4"/>
          <p:cNvSpPr/>
          <p:nvPr/>
        </p:nvSpPr>
        <p:spPr>
          <a:xfrm>
            <a:off x="1797224" y="2168860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" name="Šipka doleva 5"/>
          <p:cNvSpPr/>
          <p:nvPr/>
        </p:nvSpPr>
        <p:spPr>
          <a:xfrm>
            <a:off x="899592" y="2348880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7" name="Šipka doleva 6"/>
          <p:cNvSpPr/>
          <p:nvPr/>
        </p:nvSpPr>
        <p:spPr>
          <a:xfrm>
            <a:off x="967890" y="2532912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8" name="Šipka doleva 7"/>
          <p:cNvSpPr/>
          <p:nvPr/>
        </p:nvSpPr>
        <p:spPr>
          <a:xfrm>
            <a:off x="949431" y="2708920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9" name="Šipka doleva 8"/>
          <p:cNvSpPr/>
          <p:nvPr/>
        </p:nvSpPr>
        <p:spPr>
          <a:xfrm>
            <a:off x="1183914" y="4005064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10" name="Šipka doleva 9"/>
          <p:cNvSpPr/>
          <p:nvPr/>
        </p:nvSpPr>
        <p:spPr>
          <a:xfrm>
            <a:off x="862146" y="3429000"/>
            <a:ext cx="216024" cy="7200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11" name="Šipka doleva 10"/>
          <p:cNvSpPr/>
          <p:nvPr/>
        </p:nvSpPr>
        <p:spPr>
          <a:xfrm>
            <a:off x="5724128" y="3979439"/>
            <a:ext cx="216024" cy="7200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15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1" y="1228399"/>
            <a:ext cx="9056713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75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643855"/>
              </p:ext>
            </p:extLst>
          </p:nvPr>
        </p:nvGraphicFramePr>
        <p:xfrm>
          <a:off x="1475656" y="620688"/>
          <a:ext cx="5832648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 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Market</a:t>
                      </a:r>
                      <a:r>
                        <a:rPr lang="en-US" sz="1800" baseline="0" noProof="0" dirty="0" smtClean="0">
                          <a:effectLst/>
                        </a:rPr>
                        <a:t> </a:t>
                      </a:r>
                      <a:r>
                        <a:rPr lang="en-US" sz="1800" noProof="0" dirty="0" smtClean="0">
                          <a:effectLst/>
                        </a:rPr>
                        <a:t>share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Change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EU15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18,4</a:t>
                      </a:r>
                      <a:endParaRPr lang="en-US" sz="2400" b="1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effectLst/>
                        </a:rPr>
                        <a:t>-1,77</a:t>
                      </a:r>
                      <a:endParaRPr lang="en-US" sz="2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EU25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19,5</a:t>
                      </a:r>
                      <a:endParaRPr lang="en-US" sz="2400" b="1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effectLst/>
                        </a:rPr>
                        <a:t>-1,33</a:t>
                      </a:r>
                      <a:endParaRPr lang="en-US" sz="2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USA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13,0</a:t>
                      </a:r>
                      <a:endParaRPr lang="en-US" sz="2400" b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-4,41</a:t>
                      </a:r>
                      <a:endParaRPr lang="en-US" sz="2400" b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Canada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4,2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-0,83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Mexico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2,7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0,62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Japan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en-US" sz="2400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-4,12</a:t>
                      </a:r>
                      <a:endParaRPr lang="en-US" sz="2400" b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China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14,1</a:t>
                      </a:r>
                      <a:endParaRPr lang="en-US" sz="2400" b="1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8,37</a:t>
                      </a:r>
                      <a:endParaRPr lang="en-US" sz="2400" b="1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Korea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4,3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0,68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India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1,5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0,44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ASEAN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8,7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0,13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Russia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1,4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0,31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Brazil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1,7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0,31</a:t>
                      </a:r>
                      <a:endParaRPr lang="en-US" sz="2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5536" y="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Export</a:t>
            </a:r>
            <a:r>
              <a:rPr lang="en-US" sz="3600" b="1" dirty="0" smtClean="0"/>
              <a:t> </a:t>
            </a:r>
            <a:r>
              <a:rPr lang="cs-CZ" sz="3600" b="1" dirty="0" smtClean="0"/>
              <a:t>- </a:t>
            </a:r>
            <a:r>
              <a:rPr lang="en-US" sz="3600" b="1" dirty="0" smtClean="0">
                <a:solidFill>
                  <a:srgbClr val="0070C0"/>
                </a:solidFill>
              </a:rPr>
              <a:t>market share </a:t>
            </a:r>
            <a:r>
              <a:rPr lang="cs-CZ" sz="2000" dirty="0" smtClean="0"/>
              <a:t>(</a:t>
            </a:r>
            <a:r>
              <a:rPr lang="cs-CZ" sz="2000" b="1" dirty="0" smtClean="0">
                <a:solidFill>
                  <a:srgbClr val="FF0000"/>
                </a:solidFill>
              </a:rPr>
              <a:t>2005</a:t>
            </a:r>
            <a:r>
              <a:rPr lang="cs-CZ" sz="2000" dirty="0" smtClean="0"/>
              <a:t>) </a:t>
            </a:r>
            <a:r>
              <a:rPr lang="en-US" sz="2000" dirty="0" smtClean="0"/>
              <a:t>and its change </a:t>
            </a:r>
            <a:r>
              <a:rPr lang="cs-CZ" sz="2000" dirty="0" smtClean="0"/>
              <a:t>(</a:t>
            </a:r>
            <a:r>
              <a:rPr lang="cs-CZ" sz="2000" b="1" dirty="0" smtClean="0">
                <a:solidFill>
                  <a:srgbClr val="FF0000"/>
                </a:solidFill>
              </a:rPr>
              <a:t>1995-2005</a:t>
            </a:r>
            <a:r>
              <a:rPr lang="cs-CZ" sz="2000" dirty="0" smtClean="0"/>
              <a:t>) </a:t>
            </a:r>
            <a:r>
              <a:rPr lang="en-US" sz="2000" dirty="0" smtClean="0"/>
              <a:t>(%) </a:t>
            </a:r>
          </a:p>
          <a:p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1475656" y="638132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Export by value – share o</a:t>
            </a:r>
            <a:r>
              <a:rPr lang="cs-CZ" dirty="0" smtClean="0"/>
              <a:t>f</a:t>
            </a:r>
            <a:r>
              <a:rPr lang="en-US" dirty="0" smtClean="0"/>
              <a:t> World exports.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9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75926"/>
              </p:ext>
            </p:extLst>
          </p:nvPr>
        </p:nvGraphicFramePr>
        <p:xfrm>
          <a:off x="1617788" y="1099787"/>
          <a:ext cx="6196455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1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 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USA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Japan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China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 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share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change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share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change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share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change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EU15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solidFill>
                            <a:srgbClr val="0070C0"/>
                          </a:solidFill>
                          <a:effectLst/>
                        </a:rPr>
                        <a:t>20,1</a:t>
                      </a:r>
                      <a:endParaRPr lang="en-US" sz="2000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effectLst/>
                        </a:rPr>
                        <a:t>1,17</a:t>
                      </a:r>
                      <a:endParaRPr lang="en-US" sz="2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15,6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effectLst/>
                        </a:rPr>
                        <a:t>-2,32</a:t>
                      </a:r>
                      <a:endParaRPr lang="en-US" sz="2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13,5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effectLst/>
                        </a:rPr>
                        <a:t>-2,02</a:t>
                      </a:r>
                      <a:endParaRPr lang="en-US" sz="2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EU25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solidFill>
                            <a:srgbClr val="0070C0"/>
                          </a:solidFill>
                          <a:effectLst/>
                        </a:rPr>
                        <a:t>20,8</a:t>
                      </a:r>
                      <a:endParaRPr lang="en-US" sz="2000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effectLst/>
                        </a:rPr>
                        <a:t>1,53</a:t>
                      </a:r>
                      <a:endParaRPr lang="en-US" sz="2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16,1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effectLst/>
                        </a:rPr>
                        <a:t>-2,06</a:t>
                      </a:r>
                      <a:endParaRPr lang="en-US" sz="2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14,0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effectLst/>
                        </a:rPr>
                        <a:t>-1,82</a:t>
                      </a:r>
                      <a:endParaRPr lang="en-US" sz="2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noProof="0" dirty="0" smtClean="0">
                          <a:effectLst/>
                        </a:rPr>
                        <a:t>USA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/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/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16,3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-9,76</a:t>
                      </a:r>
                      <a:endParaRPr lang="en-US" sz="2000" b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9,0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-1,28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Canada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16,2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solidFill>
                            <a:srgbClr val="FF0000"/>
                          </a:solidFill>
                          <a:effectLst/>
                        </a:rPr>
                        <a:t>-2,74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1,9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-1,12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1,2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-1,31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Mexico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10,6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2,29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0,6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0,22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0,3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0,17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Japan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10,1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-8,06</a:t>
                      </a:r>
                      <a:endParaRPr lang="en-US" sz="2000" b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/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/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solidFill>
                            <a:srgbClr val="0070C0"/>
                          </a:solidFill>
                          <a:effectLst/>
                        </a:rPr>
                        <a:t>16,6</a:t>
                      </a:r>
                      <a:endParaRPr lang="en-US" sz="2000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-1,41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noProof="0" dirty="0" smtClean="0">
                          <a:effectLst/>
                        </a:rPr>
                        <a:t>China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16,1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10,46</a:t>
                      </a:r>
                      <a:endParaRPr lang="en-US" sz="2000" b="1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28,8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16,70</a:t>
                      </a:r>
                      <a:endParaRPr lang="en-US" sz="2000" b="1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/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/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Korea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3,2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-0,43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6,0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-0,32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12,0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solidFill>
                            <a:srgbClr val="0070C0"/>
                          </a:solidFill>
                          <a:effectLst/>
                        </a:rPr>
                        <a:t>5,05</a:t>
                      </a:r>
                      <a:endParaRPr lang="en-US" sz="2000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India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1,4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0,52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0,6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-0,28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0,8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0,53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ASEAN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7,3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-1,98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14,2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1,04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11,1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solidFill>
                            <a:srgbClr val="0070C0"/>
                          </a:solidFill>
                          <a:effectLst/>
                        </a:rPr>
                        <a:t>4,68</a:t>
                      </a:r>
                      <a:endParaRPr lang="en-US" sz="2000" noProof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Russia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0,5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-0,08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0,9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-0,72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1,5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-0,85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Brazil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1,6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0,33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0,8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-0,30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1,0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0,06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5430" y="105373"/>
            <a:ext cx="84969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Share of total export </a:t>
            </a:r>
            <a:r>
              <a:rPr lang="cs-CZ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on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the </a:t>
            </a:r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main markets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nd its change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09907"/>
              </p:ext>
            </p:extLst>
          </p:nvPr>
        </p:nvGraphicFramePr>
        <p:xfrm>
          <a:off x="1310144" y="937176"/>
          <a:ext cx="6169724" cy="5296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Total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H-T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M-T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L-T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R-B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P-P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i="0" dirty="0">
                          <a:effectLst/>
                        </a:rPr>
                        <a:t>EU25</a:t>
                      </a:r>
                      <a:endParaRPr lang="cs-CZ" sz="2000" i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i="0" dirty="0" err="1" smtClean="0">
                          <a:effectLst/>
                        </a:rPr>
                        <a:t>change</a:t>
                      </a:r>
                      <a:endParaRPr lang="cs-CZ" sz="18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19,62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17,27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24,03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15,75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22,32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9,57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2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-1,39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-0,57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-1,32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-3,29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-1,49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-0,84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err="1" smtClean="0">
                          <a:effectLst/>
                        </a:rPr>
                        <a:t>change</a:t>
                      </a:r>
                      <a:endParaRPr lang="cs-CZ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13,03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14,32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14,65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8,08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11,31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16,17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 smtClean="0">
                          <a:effectLst/>
                        </a:rPr>
                        <a:t>-</a:t>
                      </a:r>
                      <a:r>
                        <a:rPr lang="cs-CZ" sz="2000" b="0" i="1" dirty="0">
                          <a:effectLst/>
                        </a:rPr>
                        <a:t>4,35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rgbClr val="FF0000"/>
                          </a:solidFill>
                          <a:effectLst/>
                        </a:rPr>
                        <a:t>-7,63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rgbClr val="FF0000"/>
                          </a:solidFill>
                          <a:effectLst/>
                        </a:rPr>
                        <a:t>-3,07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-2,29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-3,65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-5,87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Japan</a:t>
                      </a:r>
                      <a:endParaRPr lang="cs-CZ" sz="20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err="1" smtClean="0">
                          <a:effectLst/>
                        </a:rPr>
                        <a:t>change</a:t>
                      </a:r>
                      <a:endParaRPr lang="cs-CZ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9,50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9,51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15,42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4,75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4,93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0,68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-4,08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rgbClr val="FF0000"/>
                          </a:solidFill>
                          <a:effectLst/>
                        </a:rPr>
                        <a:t>-9,26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rgbClr val="FF0000"/>
                          </a:solidFill>
                          <a:effectLst/>
                        </a:rPr>
                        <a:t>-5,16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-2,01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-0,58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0,13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</a:rPr>
                        <a:t>China</a:t>
                      </a:r>
                      <a:endParaRPr lang="cs-CZ" sz="20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err="1" smtClean="0">
                          <a:effectLst/>
                        </a:rPr>
                        <a:t>change</a:t>
                      </a:r>
                      <a:endParaRPr lang="cs-CZ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13,96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17,79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8,75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28,16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6,65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5,16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8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rgbClr val="0070C0"/>
                          </a:solidFill>
                          <a:effectLst/>
                        </a:rPr>
                        <a:t>8,20</a:t>
                      </a:r>
                      <a:endParaRPr lang="cs-CZ" sz="2000" b="0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rgbClr val="0070C0"/>
                          </a:solidFill>
                          <a:effectLst/>
                        </a:rPr>
                        <a:t>13,94</a:t>
                      </a:r>
                      <a:endParaRPr lang="cs-CZ" sz="2000" b="0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rgbClr val="0070C0"/>
                          </a:solidFill>
                          <a:effectLst/>
                        </a:rPr>
                        <a:t>5,53</a:t>
                      </a:r>
                      <a:endParaRPr lang="cs-CZ" sz="2000" b="0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rgbClr val="0070C0"/>
                          </a:solidFill>
                          <a:effectLst/>
                        </a:rPr>
                        <a:t>11,55</a:t>
                      </a:r>
                      <a:endParaRPr lang="cs-CZ" sz="2000" b="0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3,40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1,03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India</a:t>
                      </a:r>
                      <a:endParaRPr lang="cs-CZ" sz="18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err="1" smtClean="0">
                          <a:effectLst/>
                        </a:rPr>
                        <a:t>change</a:t>
                      </a:r>
                      <a:endParaRPr lang="cs-CZ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1,46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0,39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0,83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3,05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2,65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2,84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8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0,43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0,18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0,42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0,68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1,11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0,44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Russia</a:t>
                      </a:r>
                      <a:endParaRPr lang="cs-CZ" sz="18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err="1" smtClean="0">
                          <a:effectLst/>
                        </a:rPr>
                        <a:t>change</a:t>
                      </a:r>
                      <a:endParaRPr lang="cs-CZ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1,39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0,36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1,28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0,92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4,21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1,13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2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0,36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0,18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0,60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0,35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0,92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-0,35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Brazil</a:t>
                      </a:r>
                      <a:endParaRPr lang="cs-CZ" sz="18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err="1" smtClean="0">
                          <a:effectLst/>
                        </a:rPr>
                        <a:t>change</a:t>
                      </a:r>
                      <a:endParaRPr lang="cs-CZ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1,69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0,59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1,57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1,11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2,70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7,12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2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0,32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0,36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0,42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-0,08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-0,05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3,69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2578" y="90789"/>
            <a:ext cx="770485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World</a:t>
            </a:r>
            <a:r>
              <a:rPr lang="cs-CZ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export 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shares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by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technological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level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  <a:r>
              <a:rPr kumimoji="0" lang="cs-C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kumimoji="0" lang="cs-CZ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its</a:t>
            </a:r>
            <a:r>
              <a:rPr kumimoji="0" lang="cs-C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change</a:t>
            </a:r>
            <a:r>
              <a:rPr kumimoji="0" lang="cs-C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(1995–2005)</a:t>
            </a:r>
            <a:endParaRPr kumimoji="0" lang="cs-CZ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6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25358"/>
              </p:ext>
            </p:extLst>
          </p:nvPr>
        </p:nvGraphicFramePr>
        <p:xfrm>
          <a:off x="2843808" y="188640"/>
          <a:ext cx="4968552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6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H-T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M-T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L-T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R-B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P-P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9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42,3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13,8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0070C0"/>
                          </a:solidFill>
                          <a:effectLst/>
                        </a:rPr>
                        <a:t>-2,1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9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29,6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-0,5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38,8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-2,6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9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</a:rPr>
                        <a:t>Japan</a:t>
                      </a:r>
                      <a:endParaRPr lang="cs-CZ" sz="1800" b="1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-0,6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56,1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-0,1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3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Brazil</a:t>
                      </a:r>
                      <a:endParaRPr lang="cs-CZ" sz="20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5,4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32,1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-4,0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-8,8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22,7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3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Russia</a:t>
                      </a:r>
                      <a:endParaRPr lang="cs-CZ" sz="20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31,8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9,4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-6,9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-6,1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3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India</a:t>
                      </a:r>
                      <a:endParaRPr lang="cs-CZ" sz="20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19,5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6,1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35,9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-4,6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-6,6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2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China</a:t>
                      </a:r>
                      <a:endParaRPr lang="cs-CZ" sz="24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34,3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rgbClr val="0070C0"/>
                          </a:solidFill>
                          <a:effectLst/>
                        </a:rPr>
                        <a:t>18,4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21,7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cs-CZ" sz="2000" b="0" dirty="0">
                          <a:solidFill>
                            <a:srgbClr val="0070C0"/>
                          </a:solidFill>
                          <a:effectLst/>
                        </a:rPr>
                        <a:t>15,9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-2,1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-3,2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33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World</a:t>
                      </a:r>
                      <a:endParaRPr lang="cs-CZ" sz="20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34,5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17,2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-0,3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14,8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50196"/>
            <a:ext cx="244827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Export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structure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by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technological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level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its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change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(1995- 2005, %)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79751"/>
              </p:ext>
            </p:extLst>
          </p:nvPr>
        </p:nvGraphicFramePr>
        <p:xfrm>
          <a:off x="926568" y="1124744"/>
          <a:ext cx="7749888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3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Low</a:t>
                      </a:r>
                      <a:r>
                        <a:rPr lang="cs-CZ" sz="2000" dirty="0" smtClean="0">
                          <a:effectLst/>
                        </a:rPr>
                        <a:t> segment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Mid</a:t>
                      </a:r>
                      <a:r>
                        <a:rPr lang="cs-CZ" sz="2000" dirty="0" smtClean="0">
                          <a:effectLst/>
                        </a:rPr>
                        <a:t> segment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Up</a:t>
                      </a:r>
                      <a:r>
                        <a:rPr lang="cs-CZ" sz="2000" baseline="0" dirty="0" smtClean="0">
                          <a:effectLst/>
                        </a:rPr>
                        <a:t>-market segment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2004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change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2004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change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2004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change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effectLst/>
                        </a:rPr>
                        <a:t>EU25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15,3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-2,27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17,5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-1,95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30,0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solidFill>
                            <a:srgbClr val="0070C0"/>
                          </a:solidFill>
                          <a:effectLst/>
                        </a:rPr>
                        <a:t>0,40</a:t>
                      </a:r>
                      <a:endParaRPr lang="cs-CZ" sz="2000" b="0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Japan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7,2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-2,55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10,9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solidFill>
                            <a:srgbClr val="FF0000"/>
                          </a:solidFill>
                          <a:effectLst/>
                        </a:rPr>
                        <a:t>-5,74</a:t>
                      </a:r>
                      <a:endParaRPr lang="cs-CZ" sz="20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solidFill>
                            <a:srgbClr val="FF0000"/>
                          </a:solidFill>
                          <a:effectLst/>
                        </a:rPr>
                        <a:t>-4,45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>
                          <a:effectLst/>
                        </a:rPr>
                        <a:t>Korea</a:t>
                      </a:r>
                      <a:endParaRPr lang="cs-CZ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4,8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0,20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5,0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1,38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4,4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0,47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smtClean="0">
                          <a:effectLst/>
                        </a:rPr>
                        <a:t>India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2,2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0,82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1,4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0,42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0,8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0,36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Russia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0,45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2,1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0,58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0,8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0,47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12,1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-4,42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12,7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solidFill>
                            <a:srgbClr val="FF0000"/>
                          </a:solidFill>
                          <a:effectLst/>
                        </a:rPr>
                        <a:t>-4,11</a:t>
                      </a:r>
                      <a:endParaRPr lang="cs-CZ" sz="20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14,4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solidFill>
                            <a:srgbClr val="FF0000"/>
                          </a:solidFill>
                          <a:effectLst/>
                        </a:rPr>
                        <a:t>-3,47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err="1">
                          <a:effectLst/>
                        </a:rPr>
                        <a:t>C</a:t>
                      </a:r>
                      <a:r>
                        <a:rPr lang="cs-CZ" sz="2000" b="0" dirty="0" err="1" smtClean="0">
                          <a:effectLst/>
                        </a:rPr>
                        <a:t>anada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4,2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-1,08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5,0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-0,68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3,1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0,16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Mexico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3,8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-0,37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3,5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1,41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1,6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0,91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19,5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solidFill>
                            <a:srgbClr val="FF0000"/>
                          </a:solidFill>
                          <a:effectLst/>
                        </a:rPr>
                        <a:t>10,56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9,1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solidFill>
                            <a:schemeClr val="tx1"/>
                          </a:solidFill>
                          <a:effectLst/>
                        </a:rPr>
                        <a:t>4,84</a:t>
                      </a:r>
                      <a:endParaRPr lang="cs-CZ" sz="20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solidFill>
                            <a:srgbClr val="FF0000"/>
                          </a:solidFill>
                          <a:effectLst/>
                        </a:rPr>
                        <a:t>2,42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Brazil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2,0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0,32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2,2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0,21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0,8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0,01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ASEAN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8,7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-1,16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10,3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2,41</a:t>
                      </a:r>
                      <a:endParaRPr lang="cs-CZ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8,7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1,43</a:t>
                      </a:r>
                      <a:endParaRPr lang="cs-CZ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94202" y="219417"/>
            <a:ext cx="63243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World</a:t>
            </a: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export </a:t>
            </a:r>
            <a:r>
              <a:rPr lang="cs-CZ" sz="2000" b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shares</a:t>
            </a:r>
            <a:r>
              <a:rPr lang="cs-CZ" sz="2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 </a:t>
            </a:r>
            <a:r>
              <a:rPr lang="cs-CZ" sz="28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market </a:t>
            </a:r>
            <a:r>
              <a:rPr lang="cs-CZ" sz="2800" b="1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segments</a:t>
            </a:r>
            <a:r>
              <a:rPr lang="cs-CZ" sz="28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nd </a:t>
            </a:r>
            <a:r>
              <a:rPr kumimoji="0" lang="cs-CZ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its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change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1995–2004 (%)</a:t>
            </a:r>
            <a:endParaRPr kumimoji="0" lang="cs-CZ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511109"/>
              </p:ext>
            </p:extLst>
          </p:nvPr>
        </p:nvGraphicFramePr>
        <p:xfrm>
          <a:off x="2195736" y="188640"/>
          <a:ext cx="6840761" cy="6449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Low</a:t>
                      </a:r>
                      <a:r>
                        <a:rPr lang="cs-CZ" sz="2000" dirty="0" smtClean="0">
                          <a:effectLst/>
                        </a:rPr>
                        <a:t> segment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Mid</a:t>
                      </a:r>
                      <a:r>
                        <a:rPr lang="cs-CZ" sz="2000" dirty="0" smtClean="0">
                          <a:effectLst/>
                        </a:rPr>
                        <a:t> segment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Up-</a:t>
                      </a:r>
                      <a:r>
                        <a:rPr lang="cs-CZ" sz="2000" dirty="0" err="1" smtClean="0">
                          <a:effectLst/>
                        </a:rPr>
                        <a:t>mark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err="1" smtClean="0">
                          <a:effectLst/>
                        </a:rPr>
                        <a:t>Seg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EU25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20,6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rgbClr val="0070C0"/>
                          </a:solidFill>
                          <a:effectLst/>
                        </a:rPr>
                        <a:t>-3,4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46,1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</a:t>
                      </a:r>
                      <a:endParaRPr lang="cs-CZ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26,61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-1,52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38,46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-1,59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34,93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3,12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Japan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19,64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3,32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42,66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-7,11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37,7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rgbClr val="0070C0"/>
                          </a:solidFill>
                          <a:effectLst/>
                        </a:rPr>
                        <a:t>3,79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Brazil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44,99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5,23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36,15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-2,38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18,86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-2,85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Russia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45,12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-5,96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32,34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-1,53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22,54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7,49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India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39,18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-7,8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38,39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2,76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22,43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5,04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</a:rPr>
                        <a:t>China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change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54,01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37,09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-0,96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8,9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</a:rPr>
                        <a:t>0,89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World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cahnge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30,46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38,29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-0,82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31,25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6703" y="610816"/>
            <a:ext cx="165618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Structure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exports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by market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segments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its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change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1995–2004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</a:rPr>
              <a:t>EU in International Trade</a:t>
            </a:r>
            <a:endParaRPr lang="cs-CZ" sz="6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6000" b="1" dirty="0" smtClean="0">
                <a:solidFill>
                  <a:srgbClr val="0070C0"/>
                </a:solidFill>
              </a:rPr>
              <a:t>2005-2011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52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9897</TotalTime>
  <Words>1392</Words>
  <Application>Microsoft Office PowerPoint</Application>
  <PresentationFormat>Předvádění na obrazovce (4:3)</PresentationFormat>
  <Paragraphs>959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Motiv systému Office</vt:lpstr>
      <vt:lpstr>EU in International Trade Emerging Markets, Contemporary Position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EU - World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285</cp:revision>
  <cp:lastPrinted>2017-04-04T17:19:15Z</cp:lastPrinted>
  <dcterms:created xsi:type="dcterms:W3CDTF">2013-02-25T08:36:29Z</dcterms:created>
  <dcterms:modified xsi:type="dcterms:W3CDTF">2018-04-15T12:21:34Z</dcterms:modified>
</cp:coreProperties>
</file>