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65" r:id="rId5"/>
    <p:sldId id="266" r:id="rId6"/>
    <p:sldId id="279" r:id="rId7"/>
    <p:sldId id="267" r:id="rId8"/>
    <p:sldId id="268" r:id="rId9"/>
    <p:sldId id="281" r:id="rId10"/>
    <p:sldId id="283" r:id="rId11"/>
    <p:sldId id="282" r:id="rId12"/>
    <p:sldId id="284" r:id="rId13"/>
    <p:sldId id="272" r:id="rId14"/>
    <p:sldId id="275" r:id="rId15"/>
    <p:sldId id="274" r:id="rId16"/>
    <p:sldId id="278" r:id="rId17"/>
    <p:sldId id="286" r:id="rId18"/>
    <p:sldId id="285" r:id="rId19"/>
    <p:sldId id="28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ladan hodulak" initials="vh" lastIdx="1" clrIdx="0">
    <p:extLst>
      <p:ext uri="{19B8F6BF-5375-455C-9EA6-DF929625EA0E}">
        <p15:presenceInfo xmlns:p15="http://schemas.microsoft.com/office/powerpoint/2012/main" userId="facd68b4377ce4b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94660"/>
  </p:normalViewPr>
  <p:slideViewPr>
    <p:cSldViewPr>
      <p:cViewPr varScale="1">
        <p:scale>
          <a:sx n="46" d="100"/>
          <a:sy n="46" d="100"/>
        </p:scale>
        <p:origin x="1502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FSS\Vyuka\IPE\IPE%20HPMV%202016\PB%20CR%20201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baseline="0" dirty="0"/>
              <a:t>Balance </a:t>
            </a:r>
            <a:r>
              <a:rPr lang="cs-CZ" sz="2000" baseline="0" dirty="0" err="1"/>
              <a:t>of</a:t>
            </a:r>
            <a:r>
              <a:rPr lang="cs-CZ" sz="2000" baseline="0" dirty="0"/>
              <a:t> </a:t>
            </a:r>
            <a:r>
              <a:rPr lang="cs-CZ" sz="2000" baseline="0" dirty="0" err="1"/>
              <a:t>Payments</a:t>
            </a:r>
            <a:r>
              <a:rPr lang="cs-CZ" sz="2000" baseline="0" dirty="0"/>
              <a:t> </a:t>
            </a:r>
            <a:r>
              <a:rPr lang="cs-CZ" sz="2000" baseline="0" dirty="0" err="1"/>
              <a:t>of</a:t>
            </a:r>
            <a:r>
              <a:rPr lang="cs-CZ" sz="2000" baseline="0" dirty="0"/>
              <a:t> </a:t>
            </a:r>
            <a:r>
              <a:rPr lang="cs-CZ" sz="2000" baseline="0" dirty="0" err="1"/>
              <a:t>the</a:t>
            </a:r>
            <a:r>
              <a:rPr lang="cs-CZ" sz="2000" baseline="0" dirty="0"/>
              <a:t> Czech Republic 2012-2016</a:t>
            </a:r>
          </a:p>
        </c:rich>
      </c:tx>
      <c:layout>
        <c:manualLayout>
          <c:xMode val="edge"/>
          <c:yMode val="edge"/>
          <c:x val="0.17376756564904786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Current account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List1!$B$1:$F$1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List1!$B$2:$F$2</c:f>
              <c:numCache>
                <c:formatCode>General</c:formatCode>
                <c:ptCount val="5"/>
                <c:pt idx="0">
                  <c:v>-63313</c:v>
                </c:pt>
                <c:pt idx="1">
                  <c:v>-21784.400000000001</c:v>
                </c:pt>
                <c:pt idx="2">
                  <c:v>7480.3514592004904</c:v>
                </c:pt>
                <c:pt idx="3" formatCode="0.00">
                  <c:v>11283.1</c:v>
                </c:pt>
                <c:pt idx="4" formatCode="0.00">
                  <c:v>52641.9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BF-4E98-A325-E7B65BF764B6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Capital account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List1!$B$1:$F$1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List1!$B$3:$F$3</c:f>
              <c:numCache>
                <c:formatCode>General</c:formatCode>
                <c:ptCount val="5"/>
                <c:pt idx="0">
                  <c:v>53011</c:v>
                </c:pt>
                <c:pt idx="1">
                  <c:v>82436.600000000006</c:v>
                </c:pt>
                <c:pt idx="2">
                  <c:v>32318.625123641999</c:v>
                </c:pt>
                <c:pt idx="3" formatCode="0.00">
                  <c:v>101895.3</c:v>
                </c:pt>
                <c:pt idx="4" formatCode="0.00">
                  <c:v>53509.7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BF-4E98-A325-E7B65BF764B6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Financial account (exl. reserves)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List1!$B$1:$F$1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List1!$B$4:$F$4</c:f>
              <c:numCache>
                <c:formatCode>General</c:formatCode>
                <c:ptCount val="5"/>
                <c:pt idx="0">
                  <c:v>68784.800000000003</c:v>
                </c:pt>
                <c:pt idx="1">
                  <c:v>119883.93244883401</c:v>
                </c:pt>
                <c:pt idx="2">
                  <c:v>10052.369090589003</c:v>
                </c:pt>
                <c:pt idx="3">
                  <c:v>175523.6</c:v>
                </c:pt>
                <c:pt idx="4" formatCode="0.00">
                  <c:v>445842.79999999993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0BF-4E98-A325-E7B65BF764B6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Reserves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cat>
            <c:numRef>
              <c:f>List1!$B$1:$F$1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List1!$B$5:$F$5</c:f>
              <c:numCache>
                <c:formatCode>General</c:formatCode>
                <c:ptCount val="5"/>
                <c:pt idx="0">
                  <c:v>-80473.5</c:v>
                </c:pt>
                <c:pt idx="1">
                  <c:v>-188191.45</c:v>
                </c:pt>
                <c:pt idx="2">
                  <c:v>-73122.687445000003</c:v>
                </c:pt>
                <c:pt idx="3">
                  <c:v>-351305.5</c:v>
                </c:pt>
                <c:pt idx="4" formatCode="0.00">
                  <c:v>-563521.19999999995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0BF-4E98-A325-E7B65BF764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3945904"/>
        <c:axId val="303946888"/>
      </c:lineChart>
      <c:catAx>
        <c:axId val="303945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222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b" anchorCtr="0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3946888"/>
        <c:crosses val="autoZero"/>
        <c:auto val="1"/>
        <c:lblAlgn val="ctr"/>
        <c:lblOffset val="100"/>
        <c:noMultiLvlLbl val="0"/>
      </c:catAx>
      <c:valAx>
        <c:axId val="303946888"/>
        <c:scaling>
          <c:orientation val="minMax"/>
          <c:max val="500000"/>
          <c:min val="-6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3945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4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04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13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9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14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9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8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463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24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5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04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252A7-1D40-4F61-A68D-535948F5F6F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4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Political Economy of European Monetary Integration</a:t>
            </a:r>
            <a:r>
              <a:rPr lang="cs-CZ" b="1" dirty="0">
                <a:solidFill>
                  <a:schemeClr val="tx2"/>
                </a:solidFill>
              </a:rPr>
              <a:t> I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Europe in World Economy 201</a:t>
            </a:r>
            <a:r>
              <a:rPr lang="cs-CZ" dirty="0"/>
              <a:t>8</a:t>
            </a:r>
          </a:p>
          <a:p>
            <a:r>
              <a:rPr lang="cs-CZ" sz="2400" dirty="0"/>
              <a:t>Vladan </a:t>
            </a:r>
            <a:r>
              <a:rPr lang="cs-CZ" sz="2400" dirty="0" err="1"/>
              <a:t>Hodulak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67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Essence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of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money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is money?</a:t>
            </a:r>
          </a:p>
          <a:p>
            <a:pPr lvl="1"/>
            <a:r>
              <a:rPr lang="en-US" sz="2400" b="1" dirty="0"/>
              <a:t>measure of value</a:t>
            </a:r>
          </a:p>
          <a:p>
            <a:pPr lvl="1"/>
            <a:r>
              <a:rPr lang="en-US" sz="2400" dirty="0"/>
              <a:t>It’s vital to differentiate between money and money things (what represents money)</a:t>
            </a:r>
          </a:p>
          <a:p>
            <a:pPr lvl="1"/>
            <a:r>
              <a:rPr lang="en-US" sz="2400" dirty="0"/>
              <a:t>People coordinate their economic behavior in various ways, the most common in-group coordination mechanism is some form of credit -&gt; money usually measures debts (credits)</a:t>
            </a:r>
          </a:p>
          <a:p>
            <a:pPr lvl="1"/>
            <a:r>
              <a:rPr lang="en-US" sz="2400" dirty="0"/>
              <a:t>credit -&gt; money (-&gt; barter)</a:t>
            </a:r>
          </a:p>
          <a:p>
            <a:r>
              <a:rPr lang="en-US" dirty="0"/>
              <a:t>How is money produced?</a:t>
            </a:r>
          </a:p>
          <a:p>
            <a:pPr lvl="1"/>
            <a:r>
              <a:rPr lang="en-US" sz="2400" dirty="0"/>
              <a:t>By issuing an IOU (× destruction of money)</a:t>
            </a:r>
          </a:p>
          <a:p>
            <a:r>
              <a:rPr lang="en-US" sz="2800" dirty="0"/>
              <a:t>How does it get/lose value?</a:t>
            </a:r>
          </a:p>
          <a:p>
            <a:pPr lvl="1"/>
            <a:r>
              <a:rPr lang="en-US" sz="2400" dirty="0"/>
              <a:t>Credibility × quantity theory of money (but it’s complicated)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575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Money and </a:t>
            </a:r>
            <a:r>
              <a:rPr lang="cs-CZ" dirty="0" err="1">
                <a:solidFill>
                  <a:schemeClr val="accent1"/>
                </a:solidFill>
              </a:rPr>
              <a:t>states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A state is able to </a:t>
            </a:r>
            <a:r>
              <a:rPr lang="en-US" b="1" dirty="0"/>
              <a:t>determine its money </a:t>
            </a:r>
            <a:r>
              <a:rPr lang="en-US" dirty="0"/>
              <a:t>(unit of account) once it enforces </a:t>
            </a:r>
            <a:r>
              <a:rPr lang="en-US" b="1" dirty="0"/>
              <a:t>taxes/fees</a:t>
            </a:r>
            <a:r>
              <a:rPr lang="en-US" dirty="0"/>
              <a:t> in it</a:t>
            </a:r>
          </a:p>
          <a:p>
            <a:pPr>
              <a:spcAft>
                <a:spcPts val="600"/>
              </a:spcAft>
            </a:pPr>
            <a:r>
              <a:rPr lang="en-US" dirty="0"/>
              <a:t>Governments use money to </a:t>
            </a:r>
            <a:r>
              <a:rPr lang="en-US" b="1" dirty="0"/>
              <a:t>mobilize resources </a:t>
            </a:r>
            <a:r>
              <a:rPr lang="en-US" dirty="0"/>
              <a:t>for public purpose</a:t>
            </a:r>
          </a:p>
          <a:p>
            <a:pPr>
              <a:spcAft>
                <a:spcPts val="600"/>
              </a:spcAft>
            </a:pPr>
            <a:r>
              <a:rPr lang="en-US" dirty="0"/>
              <a:t>Money is </a:t>
            </a:r>
            <a:r>
              <a:rPr lang="en-US" b="1" dirty="0"/>
              <a:t>accepted</a:t>
            </a:r>
            <a:r>
              <a:rPr lang="en-US" dirty="0"/>
              <a:t> for several reasons: trust, habit, authority, but the ultimate reason is power</a:t>
            </a:r>
          </a:p>
          <a:p>
            <a:pPr>
              <a:spcAft>
                <a:spcPts val="600"/>
              </a:spcAft>
            </a:pPr>
            <a:r>
              <a:rPr lang="en-US" dirty="0"/>
              <a:t>The fact that a state issues its money and declares that it will accept it back in the form of taxes is an expression of </a:t>
            </a:r>
            <a:r>
              <a:rPr lang="en-US" b="1" dirty="0"/>
              <a:t>power</a:t>
            </a:r>
            <a:r>
              <a:rPr lang="en-US" dirty="0"/>
              <a:t> (+legal tender)</a:t>
            </a:r>
          </a:p>
          <a:p>
            <a:pPr>
              <a:spcAft>
                <a:spcPts val="600"/>
              </a:spcAft>
            </a:pPr>
            <a:r>
              <a:rPr lang="en-US" dirty="0"/>
              <a:t>Governments can buy anything that is for sale in its currency and is in theory able to </a:t>
            </a:r>
            <a:r>
              <a:rPr lang="en-US" b="1" dirty="0"/>
              <a:t>overbid</a:t>
            </a:r>
            <a:r>
              <a:rPr lang="en-US" dirty="0"/>
              <a:t> anyone</a:t>
            </a:r>
          </a:p>
          <a:p>
            <a:pPr>
              <a:spcAft>
                <a:spcPts val="600"/>
              </a:spcAft>
            </a:pPr>
            <a:r>
              <a:rPr lang="en-US" dirty="0"/>
              <a:t>Money has </a:t>
            </a:r>
            <a:r>
              <a:rPr lang="en-US" b="1" dirty="0"/>
              <a:t>distributional consequences </a:t>
            </a:r>
            <a:r>
              <a:rPr lang="en-US" dirty="0"/>
              <a:t>and is therefore prone to be abused for </a:t>
            </a:r>
            <a:r>
              <a:rPr lang="en-US" b="1" dirty="0"/>
              <a:t>political gains</a:t>
            </a:r>
          </a:p>
          <a:p>
            <a:pPr>
              <a:spcAft>
                <a:spcPts val="600"/>
              </a:spcAft>
            </a:pPr>
            <a:r>
              <a:rPr lang="en-US" dirty="0"/>
              <a:t>Debtor × creditor interests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25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2"/>
                </a:solidFill>
              </a:rPr>
              <a:t>Modern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money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Usually one state – one currency rule</a:t>
            </a:r>
          </a:p>
          <a:p>
            <a:pPr>
              <a:spcAft>
                <a:spcPts val="600"/>
              </a:spcAft>
            </a:pPr>
            <a:r>
              <a:rPr lang="en-US" dirty="0"/>
              <a:t>Governments owing in their </a:t>
            </a:r>
            <a:r>
              <a:rPr lang="en-US" b="1" dirty="0"/>
              <a:t>own currency can’t be forced to go bankrupt</a:t>
            </a:r>
            <a:r>
              <a:rPr lang="en-US" dirty="0"/>
              <a:t> but they can decide to do so</a:t>
            </a:r>
          </a:p>
          <a:p>
            <a:pPr>
              <a:spcAft>
                <a:spcPts val="600"/>
              </a:spcAft>
            </a:pPr>
            <a:r>
              <a:rPr lang="en-US" b="1" dirty="0"/>
              <a:t>Fallacy of composition – </a:t>
            </a:r>
            <a:r>
              <a:rPr lang="en-US" dirty="0"/>
              <a:t>what is true for a part (an individual) doesn’t have to be true for the whole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Individuals × states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Expenditure = income</a:t>
            </a:r>
          </a:p>
          <a:p>
            <a:pPr>
              <a:spcAft>
                <a:spcPts val="600"/>
              </a:spcAft>
            </a:pPr>
            <a:r>
              <a:rPr lang="en-US" dirty="0"/>
              <a:t>Governments are for historical and political reasons </a:t>
            </a:r>
            <a:r>
              <a:rPr lang="en-US" b="1" dirty="0"/>
              <a:t>limited</a:t>
            </a:r>
            <a:r>
              <a:rPr lang="en-US" dirty="0"/>
              <a:t> in their power to exploit their monetary systems</a:t>
            </a:r>
          </a:p>
          <a:p>
            <a:pPr>
              <a:spcAft>
                <a:spcPts val="600"/>
              </a:spcAft>
            </a:pPr>
            <a:r>
              <a:rPr lang="en-US" dirty="0"/>
              <a:t>Most money today is issued by </a:t>
            </a:r>
            <a:r>
              <a:rPr lang="en-US" b="1" dirty="0"/>
              <a:t>private commercial banks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Exogenous money – money multiplier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Endogenous money – credit creation ex-nihilo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487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Limits of domestic monetary power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08866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/>
              <a:t>Political and institutional constraints</a:t>
            </a:r>
          </a:p>
          <a:p>
            <a:pPr lvl="1"/>
            <a:r>
              <a:rPr lang="en-US" dirty="0"/>
              <a:t>Central bank independence</a:t>
            </a:r>
          </a:p>
          <a:p>
            <a:pPr lvl="1"/>
            <a:r>
              <a:rPr lang="en-US" dirty="0"/>
              <a:t>Deficit limit</a:t>
            </a:r>
          </a:p>
          <a:p>
            <a:pPr lvl="1"/>
            <a:r>
              <a:rPr lang="en-US" dirty="0"/>
              <a:t>Debt ceiling</a:t>
            </a:r>
          </a:p>
          <a:p>
            <a:pPr lvl="1"/>
            <a:r>
              <a:rPr lang="en-US" dirty="0"/>
              <a:t>Limited money supply (metal standard, currency peg)</a:t>
            </a:r>
          </a:p>
          <a:p>
            <a:r>
              <a:rPr lang="en-US" dirty="0"/>
              <a:t>Inflation and real constraints (output level)</a:t>
            </a:r>
          </a:p>
          <a:p>
            <a:r>
              <a:rPr lang="en-US" dirty="0"/>
              <a:t>International constraints</a:t>
            </a:r>
          </a:p>
          <a:p>
            <a:pPr lvl="1"/>
            <a:r>
              <a:rPr lang="en-US" dirty="0"/>
              <a:t>Balance of payments constraints</a:t>
            </a:r>
          </a:p>
          <a:p>
            <a:pPr lvl="1"/>
            <a:r>
              <a:rPr lang="en-US" dirty="0"/>
              <a:t>Debt in a foreign currency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75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Balance of payments</a:t>
            </a:r>
          </a:p>
          <a:p>
            <a:pPr lvl="1"/>
            <a:r>
              <a:rPr lang="en-US" dirty="0"/>
              <a:t>Accounting accord of all monetary transactions between a country and the rest of the world</a:t>
            </a:r>
          </a:p>
          <a:p>
            <a:pPr lvl="1"/>
            <a:r>
              <a:rPr lang="en-US" dirty="0"/>
              <a:t>The sum of all accounts has to be equal 0 by definition</a:t>
            </a:r>
          </a:p>
          <a:p>
            <a:r>
              <a:rPr lang="en-US" dirty="0">
                <a:solidFill>
                  <a:schemeClr val="tx2"/>
                </a:solidFill>
              </a:rPr>
              <a:t>Composition (IMF × USA!)</a:t>
            </a:r>
          </a:p>
          <a:p>
            <a:pPr lvl="1">
              <a:defRPr/>
            </a:pPr>
            <a:r>
              <a:rPr lang="en-US" u="sng" dirty="0"/>
              <a:t>Current account</a:t>
            </a:r>
            <a:r>
              <a:rPr lang="en-US" dirty="0"/>
              <a:t> – trade + factor income</a:t>
            </a:r>
          </a:p>
          <a:p>
            <a:pPr lvl="1">
              <a:defRPr/>
            </a:pPr>
            <a:r>
              <a:rPr lang="en-US" u="sng" dirty="0"/>
              <a:t>Financial (capital) account (including the reserve account)</a:t>
            </a:r>
            <a:r>
              <a:rPr lang="en-US" dirty="0"/>
              <a:t> – net change of ownership of international assets</a:t>
            </a:r>
          </a:p>
          <a:p>
            <a:pPr lvl="1">
              <a:defRPr/>
            </a:pPr>
            <a:r>
              <a:rPr lang="en-US" u="sng" dirty="0"/>
              <a:t>Balancing item (statistical errors)</a:t>
            </a:r>
          </a:p>
          <a:p>
            <a:pPr>
              <a:defRPr/>
            </a:pPr>
            <a:r>
              <a:rPr lang="en-US" dirty="0">
                <a:solidFill>
                  <a:schemeClr val="tx2"/>
                </a:solidFill>
              </a:rPr>
              <a:t>Relations between individual accounts</a:t>
            </a:r>
          </a:p>
          <a:p>
            <a:r>
              <a:rPr lang="en-US" dirty="0">
                <a:solidFill>
                  <a:schemeClr val="tx2"/>
                </a:solidFill>
              </a:rPr>
              <a:t>Net international investment position</a:t>
            </a:r>
          </a:p>
          <a:p>
            <a:pPr lvl="1"/>
            <a:r>
              <a:rPr lang="en-US" dirty="0"/>
              <a:t>Accumulated CA, asset price changes, currency moves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975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TSBasic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476672"/>
            <a:ext cx="7632848" cy="5400600"/>
          </a:xfrm>
        </p:spPr>
      </p:pic>
      <p:sp>
        <p:nvSpPr>
          <p:cNvPr id="2" name="TextovéPole 1"/>
          <p:cNvSpPr txBox="1"/>
          <p:nvPr/>
        </p:nvSpPr>
        <p:spPr>
          <a:xfrm>
            <a:off x="899592" y="587727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Source: </a:t>
            </a:r>
            <a:r>
              <a:rPr lang="cs-CZ" dirty="0" err="1"/>
              <a:t>The</a:t>
            </a:r>
            <a:r>
              <a:rPr lang="cs-CZ" dirty="0"/>
              <a:t> Czech </a:t>
            </a:r>
            <a:r>
              <a:rPr lang="cs-CZ" dirty="0" err="1"/>
              <a:t>National</a:t>
            </a:r>
            <a:r>
              <a:rPr lang="cs-CZ" dirty="0"/>
              <a:t> Bank</a:t>
            </a:r>
          </a:p>
        </p:txBody>
      </p:sp>
    </p:spTree>
    <p:extLst>
      <p:ext uri="{BB962C8B-B14F-4D97-AF65-F5344CB8AC3E}">
        <p14:creationId xmlns:p14="http://schemas.microsoft.com/office/powerpoint/2010/main" val="1016465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A8775D7B-CC56-4428-80CD-DC9185B495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8377729"/>
              </p:ext>
            </p:extLst>
          </p:nvPr>
        </p:nvGraphicFramePr>
        <p:xfrm>
          <a:off x="611560" y="476672"/>
          <a:ext cx="813690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99592" y="587727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Source: </a:t>
            </a:r>
            <a:r>
              <a:rPr lang="cs-CZ" dirty="0" err="1"/>
              <a:t>The</a:t>
            </a:r>
            <a:r>
              <a:rPr lang="cs-CZ" dirty="0"/>
              <a:t> Czech </a:t>
            </a:r>
            <a:r>
              <a:rPr lang="cs-CZ" dirty="0" err="1"/>
              <a:t>National</a:t>
            </a:r>
            <a:r>
              <a:rPr lang="cs-CZ" dirty="0"/>
              <a:t> Bank</a:t>
            </a:r>
          </a:p>
        </p:txBody>
      </p:sp>
    </p:spTree>
    <p:extLst>
      <p:ext uri="{BB962C8B-B14F-4D97-AF65-F5344CB8AC3E}">
        <p14:creationId xmlns:p14="http://schemas.microsoft.com/office/powerpoint/2010/main" val="1583689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/>
                </a:solidFill>
              </a:rPr>
              <a:t>Net i</a:t>
            </a:r>
            <a:r>
              <a:rPr lang="en-US" dirty="0" err="1">
                <a:solidFill>
                  <a:schemeClr val="tx2"/>
                </a:solidFill>
              </a:rPr>
              <a:t>nternational</a:t>
            </a:r>
            <a:r>
              <a:rPr lang="en-US" dirty="0">
                <a:solidFill>
                  <a:schemeClr val="tx2"/>
                </a:solidFill>
              </a:rPr>
              <a:t> investment position</a:t>
            </a:r>
            <a:r>
              <a:rPr lang="cs-CZ" dirty="0">
                <a:solidFill>
                  <a:schemeClr val="tx2"/>
                </a:solidFill>
              </a:rPr>
              <a:t> (% </a:t>
            </a:r>
            <a:r>
              <a:rPr lang="cs-CZ" dirty="0" err="1">
                <a:solidFill>
                  <a:schemeClr val="tx2"/>
                </a:solidFill>
              </a:rPr>
              <a:t>of</a:t>
            </a:r>
            <a:r>
              <a:rPr lang="cs-CZ" dirty="0">
                <a:solidFill>
                  <a:schemeClr val="tx2"/>
                </a:solidFill>
              </a:rPr>
              <a:t> GDP in 2014) </a:t>
            </a:r>
          </a:p>
        </p:txBody>
      </p:sp>
      <p:graphicFrame>
        <p:nvGraphicFramePr>
          <p:cNvPr id="4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2978570"/>
              </p:ext>
            </p:extLst>
          </p:nvPr>
        </p:nvGraphicFramePr>
        <p:xfrm>
          <a:off x="971600" y="2420888"/>
          <a:ext cx="7772400" cy="3300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7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9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0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Switzerland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119,6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United</a:t>
                      </a:r>
                      <a:r>
                        <a:rPr lang="en-US" sz="24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 States</a:t>
                      </a:r>
                      <a:endParaRPr lang="en-US" sz="2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-39,7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Japan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74,8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Slovakia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Germany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36,4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Spain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-94,5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China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17,1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Ireland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-106,7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Russia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Portugal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-111,6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CZ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-35,6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Greece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-121,9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71600" y="5721722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Source: IMF</a:t>
            </a:r>
          </a:p>
        </p:txBody>
      </p:sp>
    </p:spTree>
    <p:extLst>
      <p:ext uri="{BB962C8B-B14F-4D97-AF65-F5344CB8AC3E}">
        <p14:creationId xmlns:p14="http://schemas.microsoft.com/office/powerpoint/2010/main" val="3798501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Balance </a:t>
            </a:r>
            <a:r>
              <a:rPr lang="cs-CZ" dirty="0" err="1">
                <a:solidFill>
                  <a:schemeClr val="tx2"/>
                </a:solidFill>
              </a:rPr>
              <a:t>of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payments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adjustment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Most countries can’t run CA deficits for prolonged periods of time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Relationship to government deficits and debts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Balancing mechanisms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Exchange rate adjustment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Internal prices adjustment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Various others (debt forgiving, war, emigration)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Adjustment cost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Transitional cost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Continuing cost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1227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2"/>
                </a:solidFill>
              </a:rPr>
              <a:t>Monetary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power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err="1">
                <a:solidFill>
                  <a:schemeClr val="tx2"/>
                </a:solidFill>
              </a:rPr>
              <a:t>Аutonomy</a:t>
            </a:r>
            <a:r>
              <a:rPr lang="en-US" dirty="0">
                <a:solidFill>
                  <a:schemeClr val="tx2"/>
                </a:solidFill>
              </a:rPr>
              <a:t> × influence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Power to delay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Liquidity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Borrowing capacity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Special cases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Power to deflect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Sensitivity (openness)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Vulnerability (adaptability)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Who adjusts?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Deficit × surplus countries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Distributional consequences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402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Schedule and </a:t>
            </a:r>
            <a:r>
              <a:rPr lang="cs-CZ" dirty="0" err="1">
                <a:solidFill>
                  <a:schemeClr val="accent1"/>
                </a:solidFill>
              </a:rPr>
              <a:t>readings</a:t>
            </a:r>
            <a:r>
              <a:rPr lang="cs-CZ" dirty="0">
                <a:solidFill>
                  <a:schemeClr val="accent1"/>
                </a:solidFill>
              </a:rPr>
              <a:t>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18</a:t>
            </a:r>
            <a:r>
              <a:rPr lang="en-US" b="1" dirty="0"/>
              <a:t>. 4. Political Economy of European Monetary Integration I</a:t>
            </a:r>
          </a:p>
          <a:p>
            <a:pPr lvl="1"/>
            <a:r>
              <a:rPr lang="en-US" dirty="0" err="1"/>
              <a:t>Goodhart</a:t>
            </a:r>
            <a:r>
              <a:rPr lang="en-US" dirty="0"/>
              <a:t>, Ch. 1998. „The Two Concepts of Money.“ European Journal of Political Economy. Vol. 14, no. 3. Pages 407-432 (26 pp.).</a:t>
            </a:r>
          </a:p>
          <a:p>
            <a:pPr lvl="1"/>
            <a:r>
              <a:rPr lang="en-US" dirty="0"/>
              <a:t>Krugman, P.; Obstfeld, M.; Melitz, M.: International Economics. Boston. 2001. Pages 293-319 (27 pp.)</a:t>
            </a:r>
            <a:endParaRPr lang="cs-CZ" dirty="0"/>
          </a:p>
          <a:p>
            <a:pPr lvl="1"/>
            <a:r>
              <a:rPr lang="en-US" dirty="0"/>
              <a:t>Cohen, B.: “The </a:t>
            </a:r>
            <a:r>
              <a:rPr lang="en-US" dirty="0" err="1"/>
              <a:t>Macrofoundations</a:t>
            </a:r>
            <a:r>
              <a:rPr lang="en-US" dirty="0"/>
              <a:t> of Monetary Power” in: Andrews, D. (ed.): International Monetary Power. Ithaca. 2006. Pages 31-50 (20 pp.).</a:t>
            </a:r>
          </a:p>
          <a:p>
            <a:pPr lvl="1"/>
            <a:r>
              <a:rPr lang="en-US" dirty="0"/>
              <a:t>Godley, W. 1992. „Maastricht and All That.“ London Review of Books. Vol. 14, no. 19. Pages  3-4  (2  pp.).  On-line  text  (http://www.lrb.co.uk/v14/n19/wynne-godley/maastricht-and-all-that).</a:t>
            </a:r>
          </a:p>
          <a:p>
            <a:r>
              <a:rPr lang="cs-CZ" b="1" dirty="0"/>
              <a:t>25. 4. Skype </a:t>
            </a:r>
            <a:r>
              <a:rPr lang="cs-CZ" b="1" dirty="0" err="1"/>
              <a:t>lecture</a:t>
            </a:r>
            <a:r>
              <a:rPr lang="cs-CZ" b="1" dirty="0"/>
              <a:t> (TTIP, Jacob </a:t>
            </a:r>
            <a:r>
              <a:rPr lang="cs-CZ" b="1" dirty="0" err="1"/>
              <a:t>Jordaan</a:t>
            </a:r>
            <a:r>
              <a:rPr lang="cs-CZ" b="1" dirty="0"/>
              <a:t>, Utrecht University)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617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Schedule and </a:t>
            </a:r>
            <a:r>
              <a:rPr lang="cs-CZ" dirty="0" err="1">
                <a:solidFill>
                  <a:schemeClr val="accent1"/>
                </a:solidFill>
              </a:rPr>
              <a:t>readings</a:t>
            </a:r>
            <a:r>
              <a:rPr lang="cs-CZ" dirty="0">
                <a:solidFill>
                  <a:schemeClr val="accent1"/>
                </a:solidFill>
              </a:rPr>
              <a:t>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637112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2</a:t>
            </a:r>
            <a:r>
              <a:rPr lang="en-US" b="1" dirty="0"/>
              <a:t>. 5. Political Economy of European Monetary Integration </a:t>
            </a:r>
            <a:r>
              <a:rPr lang="cs-CZ" b="1" dirty="0"/>
              <a:t>I</a:t>
            </a:r>
            <a:r>
              <a:rPr lang="en-US" b="1" dirty="0"/>
              <a:t>I</a:t>
            </a:r>
          </a:p>
          <a:p>
            <a:pPr lvl="1"/>
            <a:r>
              <a:rPr lang="en-US" dirty="0"/>
              <a:t>El-</a:t>
            </a:r>
            <a:r>
              <a:rPr lang="en-US" dirty="0" err="1"/>
              <a:t>Agraa</a:t>
            </a:r>
            <a:r>
              <a:rPr lang="en-US" dirty="0"/>
              <a:t>, A.: The European Union – Economics and Politics. Cambridge. 2011. Pages 147-193 (47 pp.)</a:t>
            </a:r>
            <a:endParaRPr lang="cs-CZ" b="1" dirty="0"/>
          </a:p>
          <a:p>
            <a:r>
              <a:rPr lang="cs-CZ" b="1" dirty="0"/>
              <a:t>9</a:t>
            </a:r>
            <a:r>
              <a:rPr lang="en-US" b="1" dirty="0"/>
              <a:t>. 5. Euro in the international monetary system</a:t>
            </a:r>
          </a:p>
          <a:p>
            <a:pPr lvl="1"/>
            <a:r>
              <a:rPr lang="en-US" dirty="0" err="1"/>
              <a:t>Bibow</a:t>
            </a:r>
            <a:r>
              <a:rPr lang="en-US" dirty="0"/>
              <a:t>, J. 2013. “On the Franco-German Euro Contradiction and Ultimate Euro Battleground.” Contributions to Political Economy. Vol. 31, no. 1. Pages 127-149 (22 pp.).</a:t>
            </a:r>
          </a:p>
          <a:p>
            <a:pPr lvl="1"/>
            <a:r>
              <a:rPr lang="en-US" dirty="0"/>
              <a:t>Fields, D.; </a:t>
            </a:r>
            <a:r>
              <a:rPr lang="en-US" dirty="0" err="1"/>
              <a:t>Vernengo</a:t>
            </a:r>
            <a:r>
              <a:rPr lang="en-US" dirty="0"/>
              <a:t>, M. 2012. “Hegemonic currencies during the crisis: The dollar versus the euro in a </a:t>
            </a:r>
            <a:r>
              <a:rPr lang="en-US" dirty="0" err="1"/>
              <a:t>Cartalist</a:t>
            </a:r>
            <a:r>
              <a:rPr lang="en-US" dirty="0"/>
              <a:t> perspective.” Review of International Political Economy. Vol. 20, no. 4. Pages 740-759 (20 pp.).</a:t>
            </a:r>
          </a:p>
          <a:p>
            <a:r>
              <a:rPr lang="cs-CZ" b="1" dirty="0"/>
              <a:t>???</a:t>
            </a:r>
            <a:r>
              <a:rPr lang="en-US" b="1" dirty="0"/>
              <a:t> The Euro Crisis (by Ales </a:t>
            </a:r>
            <a:r>
              <a:rPr lang="en-US" b="1" dirty="0" err="1"/>
              <a:t>Chmelar</a:t>
            </a:r>
            <a:r>
              <a:rPr lang="en-US" b="1" dirty="0"/>
              <a:t>, the Office of the Government of the Czech Republic)</a:t>
            </a:r>
          </a:p>
          <a:p>
            <a:pPr lvl="1"/>
            <a:r>
              <a:rPr lang="en-US" dirty="0"/>
              <a:t>TBA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927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tally-sti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20072" y="2276872"/>
            <a:ext cx="3456384" cy="3456384"/>
          </a:xfrm>
        </p:spPr>
      </p:pic>
      <p:pic>
        <p:nvPicPr>
          <p:cNvPr id="5" name="Obrázek 4" descr="SumerianRoundTabl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2276872"/>
            <a:ext cx="4680520" cy="351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787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Roman_Coin_Group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700808"/>
            <a:ext cx="2088232" cy="2029762"/>
          </a:xfrm>
        </p:spPr>
      </p:pic>
      <p:pic>
        <p:nvPicPr>
          <p:cNvPr id="5" name="Obrázek 4" descr="British-Pound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8" y="1844824"/>
            <a:ext cx="4441106" cy="3329024"/>
          </a:xfrm>
          <a:prstGeom prst="rect">
            <a:avLst/>
          </a:prstGeom>
        </p:spPr>
      </p:pic>
      <p:pic>
        <p:nvPicPr>
          <p:cNvPr id="6" name="Obrázek 5" descr="ceska-sporitel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3789040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83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Money and society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What is money?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How is money produced?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How does it get/lose value?</a:t>
            </a:r>
          </a:p>
        </p:txBody>
      </p:sp>
    </p:spTree>
    <p:extLst>
      <p:ext uri="{BB962C8B-B14F-4D97-AF65-F5344CB8AC3E}">
        <p14:creationId xmlns:p14="http://schemas.microsoft.com/office/powerpoint/2010/main" val="3475699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solidFill>
                  <a:schemeClr val="tx2"/>
                </a:solidFill>
              </a:rPr>
              <a:t>The</a:t>
            </a:r>
            <a:r>
              <a:rPr lang="cs-CZ" dirty="0">
                <a:solidFill>
                  <a:schemeClr val="tx2"/>
                </a:solidFill>
              </a:rPr>
              <a:t> s</a:t>
            </a:r>
            <a:r>
              <a:rPr lang="en-US" dirty="0" err="1">
                <a:solidFill>
                  <a:schemeClr val="tx2"/>
                </a:solidFill>
              </a:rPr>
              <a:t>tandard</a:t>
            </a:r>
            <a:r>
              <a:rPr lang="en-US" dirty="0">
                <a:solidFill>
                  <a:schemeClr val="tx2"/>
                </a:solidFill>
              </a:rPr>
              <a:t> economic story</a:t>
            </a:r>
            <a:r>
              <a:rPr lang="cs-CZ" dirty="0">
                <a:solidFill>
                  <a:schemeClr val="tx2"/>
                </a:solidFill>
              </a:rPr>
              <a:t> (</a:t>
            </a:r>
            <a:r>
              <a:rPr lang="cs-CZ" dirty="0" err="1">
                <a:solidFill>
                  <a:schemeClr val="tx2"/>
                </a:solidFill>
              </a:rPr>
              <a:t>metallist</a:t>
            </a:r>
            <a:r>
              <a:rPr lang="cs-CZ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Carl </a:t>
            </a:r>
            <a:r>
              <a:rPr lang="en-US" dirty="0" err="1"/>
              <a:t>Menger</a:t>
            </a:r>
            <a:r>
              <a:rPr lang="en-US" dirty="0"/>
              <a:t> (1892), methodological individualism</a:t>
            </a:r>
          </a:p>
          <a:p>
            <a:r>
              <a:rPr lang="en-US" dirty="0"/>
              <a:t>Problems of </a:t>
            </a:r>
            <a:r>
              <a:rPr lang="en-US" b="1" dirty="0"/>
              <a:t>rational actors </a:t>
            </a:r>
            <a:r>
              <a:rPr lang="en-US" dirty="0"/>
              <a:t>engaged in economic </a:t>
            </a:r>
            <a:r>
              <a:rPr lang="en-US" b="1" dirty="0"/>
              <a:t>exchange</a:t>
            </a:r>
            <a:endParaRPr lang="en-US" dirty="0"/>
          </a:p>
          <a:p>
            <a:pPr lvl="1"/>
            <a:r>
              <a:rPr lang="en-US" dirty="0"/>
              <a:t>Double coincidence of wants</a:t>
            </a:r>
          </a:p>
          <a:p>
            <a:r>
              <a:rPr lang="en-US" dirty="0"/>
              <a:t>Type of an evolutionary explanation – increasing effectiveness of the economic exchange</a:t>
            </a:r>
          </a:p>
          <a:p>
            <a:pPr lvl="1"/>
            <a:r>
              <a:rPr lang="en-US" dirty="0"/>
              <a:t>Precious metals (gold, silver) were selected due to their properties, particularly their high exchangeability</a:t>
            </a:r>
          </a:p>
          <a:p>
            <a:pPr lvl="1"/>
            <a:r>
              <a:rPr lang="en-US" dirty="0"/>
              <a:t>Paper and later electronic money were introduced as a transaction cost saving device, originally they were to represent the „real money“ deposited in vaults</a:t>
            </a:r>
          </a:p>
          <a:p>
            <a:r>
              <a:rPr lang="en-US" dirty="0"/>
              <a:t>With this theory, money is first and foremost a </a:t>
            </a:r>
            <a:r>
              <a:rPr lang="en-US" b="1" dirty="0"/>
              <a:t>means of exchange</a:t>
            </a:r>
            <a:r>
              <a:rPr lang="en-US" dirty="0"/>
              <a:t>, its other functions (unit of account, store of value) are secondary</a:t>
            </a:r>
          </a:p>
          <a:p>
            <a:r>
              <a:rPr lang="en-US" dirty="0"/>
              <a:t>Barter -&gt; money -&gt; credit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399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55448"/>
            <a:ext cx="8496944" cy="125272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Problems with the standard approach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The questionable role of a state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It is considered unnecessary for monetary system to operate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States have a tendency to destabilize their monetary systems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But in some cases it’s recognized that states have some important role to play (prevents counterfeiting, guarantees quality) </a:t>
            </a:r>
          </a:p>
          <a:p>
            <a:pPr>
              <a:spcAft>
                <a:spcPts val="600"/>
              </a:spcAft>
            </a:pPr>
            <a:r>
              <a:rPr lang="en-US" dirty="0"/>
              <a:t>Theoretical problems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Hoarding of money makes it more scarce and thus less like to be used as money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Unstated presuppositions (economic exchange, property rights)</a:t>
            </a:r>
          </a:p>
          <a:p>
            <a:pPr>
              <a:spcAft>
                <a:spcPts val="1200"/>
              </a:spcAft>
            </a:pPr>
            <a:r>
              <a:rPr lang="en-US" dirty="0"/>
              <a:t>Empirical issues – anthropological surveys are at odds with the barter story, money predate coins by millennia</a:t>
            </a:r>
          </a:p>
        </p:txBody>
      </p:sp>
    </p:spTree>
    <p:extLst>
      <p:ext uri="{BB962C8B-B14F-4D97-AF65-F5344CB8AC3E}">
        <p14:creationId xmlns:p14="http://schemas.microsoft.com/office/powerpoint/2010/main" val="1926118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State</a:t>
            </a:r>
            <a:r>
              <a:rPr lang="cs-CZ" dirty="0">
                <a:solidFill>
                  <a:schemeClr val="accent1"/>
                </a:solidFill>
              </a:rPr>
              <a:t>/</a:t>
            </a:r>
            <a:r>
              <a:rPr lang="cs-CZ" dirty="0" err="1">
                <a:solidFill>
                  <a:schemeClr val="accent1"/>
                </a:solidFill>
              </a:rPr>
              <a:t>credit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theory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of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money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Money is firstly a </a:t>
            </a:r>
            <a:r>
              <a:rPr lang="en-US" b="1" dirty="0"/>
              <a:t>unit of account </a:t>
            </a:r>
            <a:r>
              <a:rPr lang="en-US" dirty="0"/>
              <a:t>for recording debts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It is an </a:t>
            </a:r>
            <a:r>
              <a:rPr lang="en-US" b="1" dirty="0"/>
              <a:t>IOU </a:t>
            </a:r>
            <a:r>
              <a:rPr lang="en-US" dirty="0"/>
              <a:t>and is created when an IOU is issued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Its value depends on the </a:t>
            </a:r>
            <a:r>
              <a:rPr lang="en-US" b="1" dirty="0"/>
              <a:t>credibility</a:t>
            </a:r>
            <a:r>
              <a:rPr lang="en-US" dirty="0"/>
              <a:t> of the promise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Money is an institution – a generalized and formalized type of an obligation (debt)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Anyone can issue money (obligations) and almost anything can represent it (cattle, salt, wood, paper)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The crucial problem is: </a:t>
            </a:r>
            <a:r>
              <a:rPr lang="en-US" b="1" dirty="0"/>
              <a:t>How to make people accept it? </a:t>
            </a:r>
            <a:r>
              <a:rPr lang="en-US" dirty="0"/>
              <a:t>How to make it generally recognized? (only then a generalized means of </a:t>
            </a:r>
            <a:r>
              <a:rPr lang="cs-CZ" dirty="0"/>
              <a:t>e</a:t>
            </a:r>
            <a:r>
              <a:rPr lang="en-US" dirty="0" err="1"/>
              <a:t>xchange</a:t>
            </a:r>
            <a:r>
              <a:rPr lang="en-US" dirty="0"/>
              <a:t> is possible)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Hierarchy of money </a:t>
            </a:r>
            <a:r>
              <a:rPr lang="en-US" dirty="0"/>
              <a:t>(government &gt; banks &gt; firms &gt; households)</a:t>
            </a:r>
          </a:p>
          <a:p>
            <a:r>
              <a:rPr lang="en-US" dirty="0"/>
              <a:t>Problems (role of the private sector, legitimacy issues)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5431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1277</Words>
  <Application>Microsoft Office PowerPoint</Application>
  <PresentationFormat>Předvádění na obrazovce (4:3)</PresentationFormat>
  <Paragraphs>150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Motiv systému Office</vt:lpstr>
      <vt:lpstr>Political Economy of European Monetary Integration I</vt:lpstr>
      <vt:lpstr>Schedule and readings I</vt:lpstr>
      <vt:lpstr>Schedule and readings II</vt:lpstr>
      <vt:lpstr>Prezentace aplikace PowerPoint</vt:lpstr>
      <vt:lpstr>Prezentace aplikace PowerPoint</vt:lpstr>
      <vt:lpstr>Money and society</vt:lpstr>
      <vt:lpstr>The standard economic story (metallist)</vt:lpstr>
      <vt:lpstr>Problems with the standard approach</vt:lpstr>
      <vt:lpstr>State/credit theory of money</vt:lpstr>
      <vt:lpstr>Essence of money</vt:lpstr>
      <vt:lpstr>Money and states</vt:lpstr>
      <vt:lpstr>Modern money</vt:lpstr>
      <vt:lpstr>Limits of domestic monetary power</vt:lpstr>
      <vt:lpstr>Prezentace aplikace PowerPoint</vt:lpstr>
      <vt:lpstr>Prezentace aplikace PowerPoint</vt:lpstr>
      <vt:lpstr>Prezentace aplikace PowerPoint</vt:lpstr>
      <vt:lpstr>Net international investment position (% of GDP in 2014) </vt:lpstr>
      <vt:lpstr>Balance of payments adjustment</vt:lpstr>
      <vt:lpstr>Monetary power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Economy of European Monetary Integration</dc:title>
  <dc:creator>Tunoch</dc:creator>
  <cp:lastModifiedBy>Vladan Hodulák</cp:lastModifiedBy>
  <cp:revision>91</cp:revision>
  <dcterms:created xsi:type="dcterms:W3CDTF">2014-04-22T20:28:50Z</dcterms:created>
  <dcterms:modified xsi:type="dcterms:W3CDTF">2018-04-18T09:11:09Z</dcterms:modified>
</cp:coreProperties>
</file>