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70" r:id="rId13"/>
    <p:sldId id="265" r:id="rId14"/>
    <p:sldId id="272" r:id="rId15"/>
    <p:sldId id="294" r:id="rId16"/>
    <p:sldId id="273" r:id="rId17"/>
    <p:sldId id="274" r:id="rId18"/>
    <p:sldId id="275" r:id="rId19"/>
    <p:sldId id="276" r:id="rId20"/>
    <p:sldId id="277" r:id="rId21"/>
    <p:sldId id="278" r:id="rId22"/>
    <p:sldId id="271" r:id="rId23"/>
    <p:sldId id="279" r:id="rId24"/>
    <p:sldId id="280" r:id="rId25"/>
    <p:sldId id="281" r:id="rId26"/>
    <p:sldId id="282" r:id="rId27"/>
    <p:sldId id="295" r:id="rId28"/>
    <p:sldId id="29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6" r:id="rId37"/>
    <p:sldId id="29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 varScale="1">
        <p:scale>
          <a:sx n="62" d="100"/>
          <a:sy n="62" d="100"/>
        </p:scale>
        <p:origin x="58" y="48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8710"/>
            <a:ext cx="7772400" cy="859205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005" y="5494940"/>
            <a:ext cx="6400800" cy="83545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92D05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2395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92D0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0065"/>
            <a:ext cx="8229600" cy="412303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04" y="274638"/>
            <a:ext cx="7016195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92D0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604" y="1443836"/>
            <a:ext cx="7016195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138425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92D0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2307622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937484"/>
            <a:ext cx="4040188" cy="3187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2307622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937484"/>
            <a:ext cx="4041775" cy="3187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8710"/>
            <a:ext cx="7772400" cy="1293570"/>
          </a:xfrm>
        </p:spPr>
        <p:txBody>
          <a:bodyPr>
            <a:normAutofit fontScale="90000"/>
          </a:bodyPr>
          <a:lstStyle/>
          <a:p>
            <a:r>
              <a:rPr lang="cs-CZ" dirty="0"/>
              <a:t>Toky energií v přírodě a v člověkem ovlivněné krajině; efektivní využití energie, ochrana biologických zdrojů</a:t>
            </a:r>
            <a:endParaRPr lang="en-US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66050EAF-06BD-4BF1-AC2A-B55FC9CA5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6345" y="6024985"/>
            <a:ext cx="2748690" cy="305409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Marcela Hájková, 2018</a:t>
            </a: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36BB4A-B9E9-49DF-9908-BB4667C2CF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Centrem ukládání energie jsou chloroplasty.</a:t>
            </a:r>
          </a:p>
          <a:p>
            <a:r>
              <a:rPr lang="cs-CZ" dirty="0">
                <a:solidFill>
                  <a:schemeClr val="bg1"/>
                </a:solidFill>
              </a:rPr>
              <a:t>Vázat elektromagnetickou energii dovedou pouze zelené rostliny při fotosyntéze.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FOTOSYNTÉZA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Je metabolický děj, při kterém se z látek anorganických (H2O, CO2) vytváří látky organické (cukry) za využití světelné energie.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E0E8F77-3944-49A4-9666-7477225232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97655" y="2818181"/>
            <a:ext cx="5748048" cy="3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22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58DE649-4319-496D-A471-AE374CD6E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Sluneční energie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B657D1A-A2EF-4DEF-8EFB-47C73ECA5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604" y="1443836"/>
            <a:ext cx="7016195" cy="4275740"/>
          </a:xfrm>
        </p:spPr>
        <p:txBody>
          <a:bodyPr>
            <a:normAutofit lnSpcReduction="10000"/>
          </a:bodyPr>
          <a:lstStyle/>
          <a:p>
            <a:pPr lvl="0"/>
            <a:r>
              <a:rPr lang="cs-CZ" dirty="0"/>
              <a:t>přichází na určitá místa v sezónním rytmu a denních pulsech.</a:t>
            </a:r>
          </a:p>
          <a:p>
            <a:pPr lvl="0"/>
            <a:r>
              <a:rPr lang="cs-CZ" dirty="0"/>
              <a:t>patří k obnovitelným zdrojům energie</a:t>
            </a:r>
          </a:p>
          <a:p>
            <a:r>
              <a:rPr lang="cs-CZ" dirty="0"/>
              <a:t>Využití:</a:t>
            </a:r>
          </a:p>
          <a:p>
            <a:pPr lvl="1"/>
            <a:r>
              <a:rPr lang="cs-CZ" dirty="0"/>
              <a:t>k ohřevu vody nebo přitápění pomocí solárních kolektorů</a:t>
            </a:r>
          </a:p>
          <a:p>
            <a:pPr lvl="1"/>
            <a:r>
              <a:rPr lang="cs-CZ" dirty="0"/>
              <a:t>k výrobě elektřiny pomocí fotovoltaických panelů</a:t>
            </a:r>
          </a:p>
          <a:p>
            <a:pPr lvl="1"/>
            <a:r>
              <a:rPr lang="cs-CZ" dirty="0"/>
              <a:t>Solární sušička na ovoce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4ECBE65-8CC8-4D21-8A18-099DCFFBD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381" y="4867911"/>
            <a:ext cx="2672030" cy="17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08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58DE649-4319-496D-A471-AE374CD6E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Sluneční energie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B657D1A-A2EF-4DEF-8EFB-47C73ECA5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34D5D59-F392-4905-B741-0556903B3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899" y="1391603"/>
            <a:ext cx="7168899" cy="470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83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82F4B7-EA25-4DF7-9F01-15CF3B633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Vodní energie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F036B20-A994-43D0-9CF4-75F523CDB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Využití pro člověka: </a:t>
            </a:r>
          </a:p>
          <a:p>
            <a:pPr lvl="1"/>
            <a:r>
              <a:rPr lang="cs-CZ" dirty="0"/>
              <a:t>využívá se už od starověku</a:t>
            </a:r>
          </a:p>
          <a:p>
            <a:pPr lvl="1"/>
            <a:r>
              <a:rPr lang="cs-CZ" dirty="0"/>
              <a:t>obvykle se používá k pohonu mechanismů</a:t>
            </a:r>
          </a:p>
          <a:p>
            <a:r>
              <a:rPr lang="cs-CZ" dirty="0"/>
              <a:t>Využití pro rostliny a živočichy – přijímání jako kapaliny nebo vázané v potravě.</a:t>
            </a:r>
          </a:p>
          <a:p>
            <a:pPr lvl="0"/>
            <a:r>
              <a:rPr lang="cs-CZ" dirty="0"/>
              <a:t>Velké množství vody je neustále odpařováno rostlinami do ovzduší ve formě páry.</a:t>
            </a:r>
          </a:p>
          <a:p>
            <a:pPr lvl="0"/>
            <a:r>
              <a:rPr lang="cs-CZ" dirty="0"/>
              <a:t>Při štěpení živin a uvolňování energie je voda využívána organismem nebo odváděna z těla ven.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7797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7712EE-8374-48C8-8C26-E5124BA37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Koloběh vody v přírodě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1603FB0-E078-41B9-AE05-D8629E941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23" r="9923"/>
          <a:stretch/>
        </p:blipFill>
        <p:spPr>
          <a:xfrm>
            <a:off x="1517900" y="2054655"/>
            <a:ext cx="5955495" cy="439864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3A7413E-AC97-4C44-A377-65674067C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92" y="-20994"/>
            <a:ext cx="9171992" cy="68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52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B8ECD5-E867-4441-9FD1-FBEB499A8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F1B12EB-18F9-4502-BD6E-0B8E0D4C4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4252" y="1443835"/>
            <a:ext cx="5955495" cy="524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41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7712EE-8374-48C8-8C26-E5124BA37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Funkce vody v krajině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A3375AE-AF8C-42E6-B22C-71605437D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489" y="2142607"/>
            <a:ext cx="6260905" cy="42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25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FD73E2-9E6F-4697-8EEC-0A64C9B9C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Strom – chladící zařízení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97B758D-734B-4B58-890E-D721C4AEE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5194" y="2147622"/>
            <a:ext cx="6112946" cy="433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67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FD73E2-9E6F-4697-8EEC-0A64C9B9C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Klimatizační funkce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94C08C5-CF63-45FC-9714-1E54AB4CD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375" y="2207360"/>
            <a:ext cx="7482545" cy="38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76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E3E43B-C2BC-4FD8-B031-F6AAFD151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3015"/>
            <a:ext cx="8229600" cy="1552380"/>
          </a:xfrm>
        </p:spPr>
        <p:txBody>
          <a:bodyPr>
            <a:normAutofit/>
          </a:bodyPr>
          <a:lstStyle/>
          <a:p>
            <a:r>
              <a:rPr lang="cs-CZ" dirty="0"/>
              <a:t>Další využití vodní energie…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B137FC-A9F4-4C57-B3AB-438AB128A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60" y="2057277"/>
            <a:ext cx="4733856" cy="2360731"/>
          </a:xfrm>
          <a:prstGeom prst="rect">
            <a:avLst/>
          </a:prstGeom>
        </p:spPr>
      </p:pic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CD3B969-5474-412A-8728-B0361742D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29052" y="4192525"/>
            <a:ext cx="4657748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9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AB7AD8-DD2A-487D-8DC3-940966B00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Kuj železo, dokud je žhavé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1E72DA-AFF7-469B-B2E0-510E21AB6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…máme jen omezený čas na zachycení a udržení energie!</a:t>
            </a:r>
          </a:p>
        </p:txBody>
      </p:sp>
    </p:spTree>
    <p:extLst>
      <p:ext uri="{BB962C8B-B14F-4D97-AF65-F5344CB8AC3E}">
        <p14:creationId xmlns:p14="http://schemas.microsoft.com/office/powerpoint/2010/main" val="958737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10E4B-72EA-4730-BDB1-5857B0FD0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…šetří energii…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D25D81A-47E1-4082-BDE9-A965BC3C7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897" y="2665475"/>
            <a:ext cx="8214903" cy="262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9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4DD8FD-C580-4591-B1D6-3125F09D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058" y="1242395"/>
            <a:ext cx="3943741" cy="1423080"/>
          </a:xfrm>
        </p:spPr>
        <p:txBody>
          <a:bodyPr>
            <a:normAutofit/>
          </a:bodyPr>
          <a:lstStyle/>
          <a:p>
            <a:r>
              <a:rPr lang="cs-CZ" dirty="0"/>
              <a:t>..ani kapka na zmar!!!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3F5B958-AB16-4FE7-B97D-951B44641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711" y="1596540"/>
            <a:ext cx="4285859" cy="21398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93CFEEB-067A-40AE-9692-5AD0C59A1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065" y="3308452"/>
            <a:ext cx="5455809" cy="33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85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58DE649-4319-496D-A471-AE374CD6E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Větrná energie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B657D1A-A2EF-4DEF-8EFB-47C73ECA5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používaná k vytváření elektrické energie pomocí větrných elektráren s využitím proudění větru jako zdroje energie.</a:t>
            </a:r>
          </a:p>
          <a:p>
            <a:pPr lvl="0"/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2C2A73E-5C63-4A4E-9F1C-B38B84EFA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83" r="8867"/>
          <a:stretch/>
        </p:blipFill>
        <p:spPr>
          <a:xfrm>
            <a:off x="6099049" y="2970885"/>
            <a:ext cx="2290575" cy="247776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7A3C0C7-139B-417A-B5DB-03730FE2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604" y="3276295"/>
            <a:ext cx="4127679" cy="315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62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FD73E2-9E6F-4697-8EEC-0A64C9B9C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42395"/>
            <a:ext cx="8229600" cy="1117670"/>
          </a:xfrm>
        </p:spPr>
        <p:txBody>
          <a:bodyPr>
            <a:normAutofit/>
          </a:bodyPr>
          <a:lstStyle/>
          <a:p>
            <a:r>
              <a:rPr lang="cs-CZ" dirty="0"/>
              <a:t>Biomasa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0EE418-4CF9-401C-A636-59BB20C97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 souhrn látek tvořících těla všech organismů, jak rostlin, bakterií, sinic a hub, tak i živočichů.</a:t>
            </a:r>
          </a:p>
          <a:p>
            <a:pPr lvl="0"/>
            <a:r>
              <a:rPr lang="cs-CZ" dirty="0"/>
              <a:t>Energie biomasy má svůj původ ve slunečním záření a fotosyntéze, proto se jedná o obnovitelný zdroj energie.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413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077273-39AB-4652-88CB-5A49940A69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Biomasa rostlinného původu: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Dřevní odpady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Rychle rostoucí dřeviny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Obilní a řepková sláma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Olejnaté rostliny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FD19AEB-CCA7-49F0-860A-84E841A406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Biomasa živočišného původu: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Exkrementy hospodářských zvířat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88C47BE-9FB1-4EAC-B3B3-DC3396034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330" y="3581705"/>
            <a:ext cx="2892855" cy="209332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3B1E304-4003-4BC4-B54F-ACE35E062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293" y="4105234"/>
            <a:ext cx="1403749" cy="210562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71830AB-EA92-4348-B636-35E94D660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081" y="4911979"/>
            <a:ext cx="2482735" cy="186059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33ACBAD-F2D7-4BD3-B06D-5EE093DF4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204" y="4473818"/>
            <a:ext cx="2389632" cy="136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80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229EAC2-27F1-4D7B-8A4E-75EAA3D55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061"/>
          <a:stretch/>
        </p:blipFill>
        <p:spPr>
          <a:xfrm>
            <a:off x="1212223" y="1596540"/>
            <a:ext cx="6719553" cy="473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37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58DE649-4319-496D-A471-AE374CD6E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Gravitační energie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5337B12-5920-4A2C-BF6D-8DD0B5757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3998" y="1749245"/>
            <a:ext cx="6149405" cy="39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83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2E8387-1ED7-4A8B-A4F2-DBCA1BBD1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3A08F7-7BD3-4186-900F-BA998A76F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A4F87D9-8E71-48A9-BC92-159655E7E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74" y="1668337"/>
            <a:ext cx="7516759" cy="412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70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63723A-71E0-4A74-84DC-E77085C3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i="1" dirty="0"/>
              <a:t>„Na začátku nedělejte vůbec nic…“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91488D5-00C0-4E7C-AA73-29C076FF1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Energie, kterou zahradě dává člověk</a:t>
            </a:r>
          </a:p>
          <a:p>
            <a:r>
              <a:rPr lang="cs-CZ" dirty="0"/>
              <a:t>Při vytváření permakulturní zahrady je důležité si vše pečlivě naplánovat…</a:t>
            </a:r>
          </a:p>
          <a:p>
            <a:pPr lvl="1"/>
            <a:r>
              <a:rPr lang="cs-CZ" dirty="0"/>
              <a:t>Mapy a plánky</a:t>
            </a:r>
          </a:p>
          <a:p>
            <a:pPr lvl="1"/>
            <a:r>
              <a:rPr lang="cs-CZ" dirty="0"/>
              <a:t>Pozorování toků energie – sluneční záření, směr větru, vodní toky…</a:t>
            </a:r>
          </a:p>
          <a:p>
            <a:pPr marL="0" indent="0">
              <a:buNone/>
            </a:pPr>
            <a:r>
              <a:rPr lang="cs-CZ" i="1" dirty="0"/>
              <a:t>… jinak by se vám mohlo stát, že svoji energii vynaložíte na něco, co bude muset posléze změnit!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5727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CA3F08-DBA8-4BE0-A74D-7DEB6BBF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„Ovlivnění člověkem“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98F0FD-52E9-48D4-9F85-491350BAC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Člověk svojí činností po staletí mění obrovské toky energie v přírodě. Nevhodnými zásahy v krajině, odvodňováním, odstraňováním vegetace měníme toky vody a tím i energie v krajině. </a:t>
            </a:r>
          </a:p>
          <a:p>
            <a:r>
              <a:rPr lang="cs-CZ" dirty="0"/>
              <a:t>Podstatné sice je, jak zacházíme se sluneční energií na velkých plochách, jakou expozici a jaké materiály volíme, důležité jsou však i malé změny, které může ovlivnit každý z nás.“ (Magistrát, Havlíčkův brod)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6663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Systém a energie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systém: vymezená část prostoru, která obsahuje hmotu a energii </a:t>
            </a:r>
          </a:p>
          <a:p>
            <a:pPr lvl="1"/>
            <a:r>
              <a:rPr lang="cs-CZ" dirty="0"/>
              <a:t>izolovaný, uzavřený, otevřený  </a:t>
            </a:r>
          </a:p>
          <a:p>
            <a:endParaRPr lang="cs-CZ" dirty="0"/>
          </a:p>
          <a:p>
            <a:r>
              <a:rPr lang="cs-CZ" dirty="0"/>
              <a:t>energie: schopnost systému nebo jeho okolí měnit daný stav (konat práci)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BAF292-F13B-4D98-AFB6-D240239CF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Energie v člověkem ovlivněné krajině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BF9A01-1FC6-4AE7-8E3F-8BE922131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zemědělství (zasévání, sklizeň), výroba (zboží, úprava potravy), vytápění, transport člověk </a:t>
            </a:r>
            <a:endParaRPr lang="cs-CZ" sz="2400" dirty="0"/>
          </a:p>
          <a:p>
            <a:pPr lvl="0"/>
            <a:r>
              <a:rPr lang="cs-CZ" dirty="0"/>
              <a:t>před průmyslovou revolucí </a:t>
            </a:r>
            <a:endParaRPr lang="cs-CZ" sz="2400" dirty="0"/>
          </a:p>
          <a:p>
            <a:pPr lvl="1"/>
            <a:r>
              <a:rPr lang="cs-CZ" dirty="0"/>
              <a:t>využití tažných zvířat a lidské práce </a:t>
            </a:r>
            <a:endParaRPr lang="cs-CZ" sz="2400" dirty="0"/>
          </a:p>
          <a:p>
            <a:pPr lvl="1"/>
            <a:r>
              <a:rPr lang="cs-CZ" dirty="0"/>
              <a:t>mechanické stroje (vodní, větrný mlýn, doprava po toku řek), spalování biomasy (dřevo, trus) člověk </a:t>
            </a:r>
            <a:endParaRPr lang="cs-CZ" sz="2400" dirty="0"/>
          </a:p>
          <a:p>
            <a:pPr lvl="0"/>
            <a:r>
              <a:rPr lang="cs-CZ" dirty="0"/>
              <a:t>po průmyslové revoluci </a:t>
            </a:r>
            <a:endParaRPr lang="cs-CZ" sz="2400" dirty="0"/>
          </a:p>
          <a:p>
            <a:pPr lvl="1"/>
            <a:r>
              <a:rPr lang="cs-CZ" dirty="0"/>
              <a:t>využití elektrické energie a spalování fosilních paliv </a:t>
            </a:r>
            <a:endParaRPr lang="cs-CZ" sz="2400" dirty="0"/>
          </a:p>
          <a:p>
            <a:pPr lvl="1"/>
            <a:r>
              <a:rPr lang="cs-CZ" dirty="0"/>
              <a:t>systémem protéká výrazně větší množství energie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9474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54EEE9-6D79-41D5-905F-6A0901923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Efektivní využití energie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D610E4-4F98-49FA-BB82-B9E07800E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ZACHYCUJ A UCHOVÁVEJ ENERGII !!! (2. princip)</a:t>
            </a:r>
          </a:p>
          <a:p>
            <a:pPr lvl="0"/>
            <a:r>
              <a:rPr lang="cs-CZ" dirty="0"/>
              <a:t>udržení dynamiky energie v systému: využití sluneční energie (umístění domu), proudění vzduchu, vody (umístění nádrže) </a:t>
            </a:r>
          </a:p>
          <a:p>
            <a:pPr lvl="0"/>
            <a:r>
              <a:rPr lang="cs-CZ" dirty="0"/>
              <a:t>snížení potřeby energie: využití lidské síly (celosvětově přibývá) a mechanických nástrojů, izolace (zateplení domu), omezování nepotřebné práce (rytí, pletí, zalévání, chemizace) </a:t>
            </a:r>
          </a:p>
          <a:p>
            <a:pPr lvl="0"/>
            <a:r>
              <a:rPr lang="cs-CZ" dirty="0"/>
              <a:t>využití všech produktů: důležitost cirkulární ekonomiky (energie skrytá v odpadních materiálech, biomasa, použití odpadních vod) </a:t>
            </a:r>
          </a:p>
        </p:txBody>
      </p:sp>
    </p:spTree>
    <p:extLst>
      <p:ext uri="{BB962C8B-B14F-4D97-AF65-F5344CB8AC3E}">
        <p14:creationId xmlns:p14="http://schemas.microsoft.com/office/powerpoint/2010/main" val="327199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F2EEE6-DEB7-473D-A812-857185718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1949"/>
            <a:ext cx="5183735" cy="412303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cs-CZ" dirty="0"/>
              <a:t>lokálnost: efektivnější cirkulace, menší ztráty a vedlejší dopady</a:t>
            </a:r>
          </a:p>
          <a:p>
            <a:pPr lvl="0"/>
            <a:r>
              <a:rPr lang="cs-CZ" dirty="0"/>
              <a:t>vytváření vlastních zásob – spižírny, krabičky se semínky, palivové dřevo, nádrže na dešťovou vodu…</a:t>
            </a:r>
          </a:p>
          <a:p>
            <a:pPr lvl="0"/>
            <a:r>
              <a:rPr lang="cs-CZ" dirty="0"/>
              <a:t>spíše integrujte, než segregujte – propojit co nejvíce prvků → soběstačný systém (důležité je propojit ve správném pořadí – viz. plánování)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EAA408-2C0A-4B0A-B805-DED6AC37D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780" y="2054655"/>
            <a:ext cx="2525280" cy="336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16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56A8C3-30F1-40DD-BF7C-8E9D2FF5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Permakulturní šálek čaje">
            <a:extLst>
              <a:ext uri="{FF2B5EF4-FFF2-40B4-BE49-F238E27FC236}">
                <a16:creationId xmlns:a16="http://schemas.microsoft.com/office/drawing/2014/main" id="{095AE915-23E7-45A9-8E76-0EF2FEB83F1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5" y="1443835"/>
            <a:ext cx="7635249" cy="4733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964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BF1475-A026-43B4-9250-D1192937C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Ochrana biologických zdrojů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12961F-B376-4BCA-B8F5-9262F4893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Biologické zdroje</a:t>
            </a:r>
            <a:endParaRPr lang="cs-CZ" sz="2400" dirty="0"/>
          </a:p>
          <a:p>
            <a:pPr lvl="1"/>
            <a:r>
              <a:rPr lang="cs-CZ" dirty="0"/>
              <a:t>Zahrnují genetické zdroje, organismy nebo jejich části, populace nebo jakoukoli jinou biotickou složku ekosystémů (biotu) se skutečným nebo možným využitím nebo hodnotou pro lidstvo.</a:t>
            </a:r>
          </a:p>
          <a:p>
            <a:pPr marL="457200" lvl="1" indent="0">
              <a:buNone/>
            </a:pPr>
            <a:endParaRPr lang="cs-CZ" sz="2400" dirty="0"/>
          </a:p>
          <a:p>
            <a:pPr lvl="0"/>
            <a:r>
              <a:rPr lang="cs-CZ" dirty="0"/>
              <a:t>Využití pro člověka:</a:t>
            </a:r>
            <a:endParaRPr lang="cs-CZ" sz="2400" dirty="0"/>
          </a:p>
          <a:p>
            <a:pPr lvl="1"/>
            <a:r>
              <a:rPr lang="cs-CZ" dirty="0"/>
              <a:t>Genetická variabilita – odolnost proti nemocem</a:t>
            </a:r>
            <a:endParaRPr lang="cs-CZ" sz="2400" dirty="0"/>
          </a:p>
          <a:p>
            <a:pPr lvl="1"/>
            <a:r>
              <a:rPr lang="cs-CZ" dirty="0"/>
              <a:t>Druhová diverzita – možnost výběru, stabilita a regulace ekosystémů</a:t>
            </a:r>
            <a:endParaRPr lang="cs-CZ" sz="2400" dirty="0"/>
          </a:p>
          <a:p>
            <a:pPr lvl="0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7900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DAFAA7-0468-4DBA-AE77-04C7A259A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3835"/>
            <a:ext cx="5641850" cy="473385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cs-CZ" dirty="0"/>
              <a:t>Ochrana:</a:t>
            </a:r>
          </a:p>
          <a:p>
            <a:pPr lvl="1"/>
            <a:r>
              <a:rPr lang="cs-CZ" dirty="0"/>
              <a:t>Zelené hnojení - půdu obohatí o potřebné živiny v přirozené, půdou skvěle přijímané formě a přispěje k její úrodnosti v příští pěstitelské sezoně. </a:t>
            </a:r>
            <a:endParaRPr lang="cs-CZ" sz="2400" dirty="0"/>
          </a:p>
          <a:p>
            <a:pPr lvl="2"/>
            <a:r>
              <a:rPr lang="cs-CZ" dirty="0"/>
              <a:t>Svazenka, hořčice, řepka, měsíček lékařský</a:t>
            </a:r>
            <a:endParaRPr lang="cs-CZ" sz="2000" dirty="0"/>
          </a:p>
          <a:p>
            <a:pPr lvl="1"/>
            <a:r>
              <a:rPr lang="cs-CZ" dirty="0"/>
              <a:t>Aromatické rostliny proti škůdcům</a:t>
            </a:r>
            <a:endParaRPr lang="cs-CZ" sz="2400" dirty="0"/>
          </a:p>
          <a:p>
            <a:pPr lvl="1"/>
            <a:r>
              <a:rPr lang="cs-CZ" dirty="0"/>
              <a:t>„Kompostový čaj“ – oživení půdy (namnožení půdní mikroflóry)</a:t>
            </a:r>
          </a:p>
          <a:p>
            <a:pPr lvl="1"/>
            <a:r>
              <a:rPr lang="cs-CZ" sz="2400" dirty="0"/>
              <a:t>Budování větrolamů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471874F-A352-415F-8CB8-5EEDC3BD2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460" y="4803345"/>
            <a:ext cx="2395060" cy="179629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A516CE8-CE61-4C70-B2AE-4721578D1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914" y="2970885"/>
            <a:ext cx="2395060" cy="159928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7C7F3DC-2ECC-4BF5-85B1-E5C152D23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280" y="833015"/>
            <a:ext cx="1519701" cy="19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66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C83EB4-4779-4A74-A0D4-26C820270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2E72F4-EBEC-4071-849E-DAD81DB01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C033D1-8311-43FA-8C03-39EC0BC05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07" y="1813895"/>
            <a:ext cx="7090386" cy="39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767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BA161A-C3DA-4D4C-B6EB-2A2965F9C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8BEC8E-CDC6-441A-AF51-B59F8AA99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4655"/>
            <a:ext cx="8229600" cy="442844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u="sng" dirty="0"/>
              <a:t>Knižní publikace</a:t>
            </a:r>
          </a:p>
          <a:p>
            <a:r>
              <a:rPr lang="cs-CZ" dirty="0"/>
              <a:t>WRIGHT, Liz. </a:t>
            </a:r>
            <a:r>
              <a:rPr lang="cs-CZ" i="1" dirty="0"/>
              <a:t>Děláme si všechno sami: průvodce na cestě k soběstačnosti.</a:t>
            </a:r>
            <a:r>
              <a:rPr lang="cs-CZ" dirty="0"/>
              <a:t> Líbeznice: Víkend, 2016.</a:t>
            </a:r>
          </a:p>
          <a:p>
            <a:r>
              <a:rPr lang="cs-CZ" dirty="0"/>
              <a:t>HÁK, Tomáš. </a:t>
            </a:r>
            <a:r>
              <a:rPr lang="cs-CZ" i="1" dirty="0"/>
              <a:t>Metabolismus společnosti: materiály, energie a ekosystémy. </a:t>
            </a:r>
            <a:r>
              <a:rPr lang="cs-CZ" dirty="0"/>
              <a:t>V Praze: Univerzita Karlova, nakladatelství Karolinum, 2015.</a:t>
            </a:r>
          </a:p>
          <a:p>
            <a:r>
              <a:rPr lang="cs-CZ" dirty="0"/>
              <a:t>HOLMGREN, David. </a:t>
            </a:r>
            <a:r>
              <a:rPr lang="cs-CZ" i="1" dirty="0" err="1"/>
              <a:t>Permakultura</a:t>
            </a:r>
            <a:r>
              <a:rPr lang="cs-CZ" i="1" dirty="0"/>
              <a:t>: principy a cesty nad rámec trvalé udržitelnosti</a:t>
            </a:r>
            <a:r>
              <a:rPr lang="cs-CZ" dirty="0"/>
              <a:t>. Svojanov: </a:t>
            </a:r>
            <a:r>
              <a:rPr lang="cs-CZ" dirty="0" err="1"/>
              <a:t>PermaLot</a:t>
            </a:r>
            <a:r>
              <a:rPr lang="cs-CZ" dirty="0"/>
              <a:t>, 2006.</a:t>
            </a:r>
          </a:p>
          <a:p>
            <a:r>
              <a:rPr lang="cs-CZ" dirty="0"/>
              <a:t>KOVÁŘ, Pavel. </a:t>
            </a:r>
            <a:r>
              <a:rPr lang="cs-CZ" i="1" dirty="0"/>
              <a:t>Ekosystémová a krajinná ekologie</a:t>
            </a:r>
            <a:r>
              <a:rPr lang="cs-CZ" dirty="0"/>
              <a:t>. Vyd. 2., </a:t>
            </a:r>
            <a:r>
              <a:rPr lang="cs-CZ" dirty="0" err="1"/>
              <a:t>přeprac</a:t>
            </a:r>
            <a:r>
              <a:rPr lang="cs-CZ" dirty="0"/>
              <a:t>. a dopl. Praha: Karolinum, 2012. </a:t>
            </a:r>
          </a:p>
          <a:p>
            <a:pPr marL="0" indent="0">
              <a:buNone/>
            </a:pPr>
            <a:r>
              <a:rPr lang="cs-CZ" u="sng" dirty="0"/>
              <a:t>Časopis</a:t>
            </a:r>
          </a:p>
          <a:p>
            <a:r>
              <a:rPr lang="cs-CZ" dirty="0"/>
              <a:t>Klíčová dírka – roč. 2, č. 1 a 3.</a:t>
            </a:r>
            <a:endParaRPr lang="cs-CZ" u="sng" dirty="0"/>
          </a:p>
          <a:p>
            <a:pPr marL="0" indent="0">
              <a:buNone/>
            </a:pPr>
            <a:r>
              <a:rPr lang="cs-CZ" u="sng" dirty="0"/>
              <a:t>Webové stránky</a:t>
            </a:r>
          </a:p>
          <a:p>
            <a:r>
              <a:rPr lang="cs-CZ" dirty="0"/>
              <a:t>http://www.learnpermaculture.com/index.php/publications-1/articles/75-permaculture-design-pm-3</a:t>
            </a:r>
          </a:p>
          <a:p>
            <a:r>
              <a:rPr lang="cs-CZ" dirty="0"/>
              <a:t>http://reddirtgardening.com/organic-products/</a:t>
            </a:r>
          </a:p>
        </p:txBody>
      </p:sp>
    </p:spTree>
    <p:extLst>
      <p:ext uri="{BB962C8B-B14F-4D97-AF65-F5344CB8AC3E}">
        <p14:creationId xmlns:p14="http://schemas.microsoft.com/office/powerpoint/2010/main" val="3918379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4" y="1291130"/>
            <a:ext cx="7016195" cy="4886560"/>
          </a:xfrm>
        </p:spPr>
        <p:txBody>
          <a:bodyPr>
            <a:normAutofit/>
          </a:bodyPr>
          <a:lstStyle/>
          <a:p>
            <a:r>
              <a:rPr lang="cs-CZ" dirty="0"/>
              <a:t>Energii se do ekosystémů dostává z vnějšku a opět z něj vystupuje. </a:t>
            </a:r>
          </a:p>
          <a:p>
            <a:r>
              <a:rPr lang="cs-CZ" dirty="0"/>
              <a:t>V ekosystémech nekoluje sama o sobě – zdroje energie pro Zemi je:</a:t>
            </a:r>
          </a:p>
          <a:p>
            <a:pPr lvl="1"/>
            <a:r>
              <a:rPr lang="cs-CZ" dirty="0"/>
              <a:t>rotační a gravitační energie → přílivová</a:t>
            </a:r>
          </a:p>
          <a:p>
            <a:pPr lvl="1"/>
            <a:r>
              <a:rPr lang="cs-CZ" dirty="0"/>
              <a:t>energie zemského jádra → tepelná energie země, rozpad radionuklidů  </a:t>
            </a:r>
          </a:p>
          <a:p>
            <a:pPr lvl="1"/>
            <a:r>
              <a:rPr lang="cs-CZ" dirty="0"/>
              <a:t>Slunce → sluneční záření, větrná energie, biomasa a fosilní paliva, energie vodních toků</a:t>
            </a:r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B657D1A-A2EF-4DEF-8EFB-47C73ECA5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050" y="1290638"/>
            <a:ext cx="7016750" cy="4886325"/>
          </a:xfrm>
        </p:spPr>
        <p:txBody>
          <a:bodyPr/>
          <a:lstStyle/>
          <a:p>
            <a:r>
              <a:rPr lang="cs-CZ" dirty="0"/>
              <a:t>Základní podmínky života na Zemi</a:t>
            </a:r>
          </a:p>
          <a:p>
            <a:pPr lvl="1"/>
            <a:r>
              <a:rPr lang="cs-CZ" dirty="0"/>
              <a:t>Světlo a teplo – zdrojem je Slunce</a:t>
            </a:r>
          </a:p>
          <a:p>
            <a:pPr lvl="1"/>
            <a:r>
              <a:rPr lang="cs-CZ" dirty="0"/>
              <a:t>Voda – koluje v ekosystémech</a:t>
            </a:r>
          </a:p>
          <a:p>
            <a:pPr lvl="1"/>
            <a:r>
              <a:rPr lang="cs-CZ" dirty="0"/>
              <a:t>Vzduch – skládá se z plynů různých vlastností</a:t>
            </a:r>
          </a:p>
          <a:p>
            <a:pPr lvl="1"/>
            <a:r>
              <a:rPr lang="cs-CZ" dirty="0"/>
              <a:t>Půda – biomasa</a:t>
            </a:r>
          </a:p>
          <a:p>
            <a:r>
              <a:rPr lang="cs-CZ" dirty="0"/>
              <a:t>Během koloběhu látek v ekosystému dochází ke ztrátám velkého množství energie (pohyb, dýchání…), velká část se uvolňuje jako teplo.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491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BDE116-262F-4491-AFB2-C9F1EE85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Sluneční energie – z ní všechno vychází…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65652A6-580F-4CAB-9C67-53D659463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4130" y="1138425"/>
            <a:ext cx="5191970" cy="53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36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08A80BC2-8E43-41C2-A9EE-0932B9107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Funkce organizmů v ekosystému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2792F34D-14DA-42AD-B91E-D0CB6E789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Zelené rostliny vyprodukují organické látky, na kterých jsou závislé ostatní organismy </a:t>
            </a:r>
            <a:endParaRPr lang="cs-CZ" sz="2400" dirty="0"/>
          </a:p>
          <a:p>
            <a:pPr lvl="0"/>
            <a:r>
              <a:rPr lang="cs-CZ" dirty="0"/>
              <a:t>Další organismy jsou pak propojeny složitými potravními vazbami, které tvoří potravní řetězec:</a:t>
            </a:r>
            <a:endParaRPr lang="cs-CZ" sz="2400" dirty="0"/>
          </a:p>
          <a:p>
            <a:pPr lvl="1"/>
            <a:r>
              <a:rPr lang="cs-CZ" dirty="0"/>
              <a:t>Producenti - zelené rostliny, řasy, sinice</a:t>
            </a:r>
            <a:endParaRPr lang="cs-CZ" sz="2400" dirty="0"/>
          </a:p>
          <a:p>
            <a:pPr lvl="1"/>
            <a:r>
              <a:rPr lang="cs-CZ" dirty="0"/>
              <a:t>Konzumenti - nezelené rostliny, živočichové</a:t>
            </a:r>
          </a:p>
          <a:p>
            <a:pPr lvl="1"/>
            <a:r>
              <a:rPr lang="cs-CZ" dirty="0"/>
              <a:t>Rozkladači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9608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DE590A-3B13-4916-94E9-4BAF31B743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>
                <a:solidFill>
                  <a:schemeClr val="bg1"/>
                </a:solidFill>
              </a:rPr>
              <a:t>Potravní řetězec – trofický řetězec (odborně) = pohyb látek mezi producenty, konzumenty a rozkladači.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E68EE5A-C9C6-4CD9-A3F9-5CB4235804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764197"/>
            <a:ext cx="4469230" cy="34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07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2356181-317B-458F-BC4B-13D1A77D1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0728" y="1596540"/>
            <a:ext cx="5762543" cy="450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65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880</Words>
  <Application>Microsoft Office PowerPoint</Application>
  <PresentationFormat>Předvádění na obrazovce (4:3)</PresentationFormat>
  <Paragraphs>118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Toky energií v přírodě a v člověkem ovlivněné krajině; efektivní využití energie, ochrana biologických zdrojů</vt:lpstr>
      <vt:lpstr>Kuj železo, dokud je žhavé</vt:lpstr>
      <vt:lpstr>Systém a energie </vt:lpstr>
      <vt:lpstr>Prezentace aplikace PowerPoint</vt:lpstr>
      <vt:lpstr>Prezentace aplikace PowerPoint</vt:lpstr>
      <vt:lpstr>Sluneční energie – z ní všechno vychází…</vt:lpstr>
      <vt:lpstr>Funkce organizmů v ekosystému</vt:lpstr>
      <vt:lpstr>Prezentace aplikace PowerPoint</vt:lpstr>
      <vt:lpstr>Prezentace aplikace PowerPoint</vt:lpstr>
      <vt:lpstr>Prezentace aplikace PowerPoint</vt:lpstr>
      <vt:lpstr>Sluneční energie</vt:lpstr>
      <vt:lpstr>Sluneční energie</vt:lpstr>
      <vt:lpstr>Vodní energie</vt:lpstr>
      <vt:lpstr>Koloběh vody v přírodě</vt:lpstr>
      <vt:lpstr>Prezentace aplikace PowerPoint</vt:lpstr>
      <vt:lpstr>Funkce vody v krajině</vt:lpstr>
      <vt:lpstr>Strom – chladící zařízení</vt:lpstr>
      <vt:lpstr>Klimatizační funkce</vt:lpstr>
      <vt:lpstr>Další využití vodní energie…</vt:lpstr>
      <vt:lpstr>…šetří energii…</vt:lpstr>
      <vt:lpstr>..ani kapka na zmar!!!</vt:lpstr>
      <vt:lpstr>Větrná energie</vt:lpstr>
      <vt:lpstr>Biomasa</vt:lpstr>
      <vt:lpstr>Prezentace aplikace PowerPoint</vt:lpstr>
      <vt:lpstr>Prezentace aplikace PowerPoint</vt:lpstr>
      <vt:lpstr>Gravitační energie</vt:lpstr>
      <vt:lpstr>Prezentace aplikace PowerPoint</vt:lpstr>
      <vt:lpstr>„Na začátku nedělejte vůbec nic…“</vt:lpstr>
      <vt:lpstr>„Ovlivnění člověkem“</vt:lpstr>
      <vt:lpstr>Energie v člověkem ovlivněné krajině </vt:lpstr>
      <vt:lpstr>Efektivní využití energie </vt:lpstr>
      <vt:lpstr>Prezentace aplikace PowerPoint</vt:lpstr>
      <vt:lpstr>Prezentace aplikace PowerPoint</vt:lpstr>
      <vt:lpstr>Ochrana biologických zdrojů</vt:lpstr>
      <vt:lpstr>Prezentace aplikace PowerPoint</vt:lpstr>
      <vt:lpstr>Prezentace aplikace PowerPoint</vt:lpstr>
      <vt:lpstr>Zdroje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Marcela Hájková</cp:lastModifiedBy>
  <cp:revision>34</cp:revision>
  <dcterms:created xsi:type="dcterms:W3CDTF">2013-08-21T19:17:07Z</dcterms:created>
  <dcterms:modified xsi:type="dcterms:W3CDTF">2018-04-17T13:12:19Z</dcterms:modified>
</cp:coreProperties>
</file>